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33"/>
  </p:handoutMasterIdLst>
  <p:sldIdLst>
    <p:sldId id="260" r:id="rId2"/>
    <p:sldId id="281" r:id="rId3"/>
    <p:sldId id="283" r:id="rId4"/>
    <p:sldId id="287" r:id="rId5"/>
    <p:sldId id="286" r:id="rId6"/>
    <p:sldId id="288" r:id="rId7"/>
    <p:sldId id="289" r:id="rId8"/>
    <p:sldId id="292" r:id="rId9"/>
    <p:sldId id="290" r:id="rId10"/>
    <p:sldId id="291" r:id="rId11"/>
    <p:sldId id="293" r:id="rId12"/>
    <p:sldId id="262" r:id="rId13"/>
    <p:sldId id="297" r:id="rId14"/>
    <p:sldId id="298" r:id="rId15"/>
    <p:sldId id="301" r:id="rId16"/>
    <p:sldId id="302" r:id="rId17"/>
    <p:sldId id="303" r:id="rId18"/>
    <p:sldId id="263" r:id="rId19"/>
    <p:sldId id="265" r:id="rId20"/>
    <p:sldId id="304" r:id="rId21"/>
    <p:sldId id="271" r:id="rId22"/>
    <p:sldId id="315" r:id="rId23"/>
    <p:sldId id="279" r:id="rId24"/>
    <p:sldId id="305" r:id="rId25"/>
    <p:sldId id="306" r:id="rId26"/>
    <p:sldId id="307" r:id="rId27"/>
    <p:sldId id="308" r:id="rId28"/>
    <p:sldId id="309" r:id="rId29"/>
    <p:sldId id="310" r:id="rId30"/>
    <p:sldId id="280" r:id="rId31"/>
    <p:sldId id="311" r:id="rId32"/>
  </p:sldIdLst>
  <p:sldSz cx="9144000" cy="6858000" type="screen4x3"/>
  <p:notesSz cx="6954838" cy="93091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45" d="100"/>
          <a:sy n="45" d="100"/>
        </p:scale>
        <p:origin x="-1236" y="-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130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40175" y="0"/>
            <a:ext cx="30130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3CC7B42-B4F0-458B-BF98-E2547B60D044}" type="datetimeFigureOut">
              <a:rPr lang="en-US" smtClean="0"/>
              <a:t>3/29/2016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42375"/>
            <a:ext cx="30130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40175" y="8842375"/>
            <a:ext cx="30130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A8EECA1-EDFF-43A0-B02C-6970CAFDFE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027642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5A2C9D-0EBF-49F2-A4FC-ABD5A44A8419}" type="datetimeFigureOut">
              <a:rPr lang="en-US" smtClean="0"/>
              <a:t>3/29/2016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7AB463-3BAD-4639-92D5-A9272E4931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8587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5A2C9D-0EBF-49F2-A4FC-ABD5A44A8419}" type="datetimeFigureOut">
              <a:rPr lang="en-US" smtClean="0"/>
              <a:t>3/29/2016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7AB463-3BAD-4639-92D5-A9272E4931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34072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5A2C9D-0EBF-49F2-A4FC-ABD5A44A8419}" type="datetimeFigureOut">
              <a:rPr lang="en-US" smtClean="0"/>
              <a:t>3/29/2016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7AB463-3BAD-4639-92D5-A9272E4931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16977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5A2C9D-0EBF-49F2-A4FC-ABD5A44A8419}" type="datetimeFigureOut">
              <a:rPr lang="en-US" smtClean="0"/>
              <a:t>3/29/2016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7AB463-3BAD-4639-92D5-A9272E4931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42626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5A2C9D-0EBF-49F2-A4FC-ABD5A44A8419}" type="datetimeFigureOut">
              <a:rPr lang="en-US" smtClean="0"/>
              <a:t>3/29/2016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7AB463-3BAD-4639-92D5-A9272E4931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42172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5A2C9D-0EBF-49F2-A4FC-ABD5A44A8419}" type="datetimeFigureOut">
              <a:rPr lang="en-US" smtClean="0"/>
              <a:t>3/29/2016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7AB463-3BAD-4639-92D5-A9272E4931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57658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5A2C9D-0EBF-49F2-A4FC-ABD5A44A8419}" type="datetimeFigureOut">
              <a:rPr lang="en-US" smtClean="0"/>
              <a:t>3/29/2016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7AB463-3BAD-4639-92D5-A9272E4931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26365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5A2C9D-0EBF-49F2-A4FC-ABD5A44A8419}" type="datetimeFigureOut">
              <a:rPr lang="en-US" smtClean="0"/>
              <a:t>3/29/2016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7AB463-3BAD-4639-92D5-A9272E4931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49119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5A2C9D-0EBF-49F2-A4FC-ABD5A44A8419}" type="datetimeFigureOut">
              <a:rPr lang="en-US" smtClean="0"/>
              <a:t>3/29/2016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7AB463-3BAD-4639-92D5-A9272E4931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99532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5A2C9D-0EBF-49F2-A4FC-ABD5A44A8419}" type="datetimeFigureOut">
              <a:rPr lang="en-US" smtClean="0"/>
              <a:t>3/29/2016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7AB463-3BAD-4639-92D5-A9272E4931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10997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5A2C9D-0EBF-49F2-A4FC-ABD5A44A8419}" type="datetimeFigureOut">
              <a:rPr lang="en-US" smtClean="0"/>
              <a:t>3/29/2016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7AB463-3BAD-4639-92D5-A9272E4931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98302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5A2C9D-0EBF-49F2-A4FC-ABD5A44A8419}" type="datetimeFigureOut">
              <a:rPr lang="en-US" smtClean="0"/>
              <a:t>3/29/2016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7AB463-3BAD-4639-92D5-A9272E4931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236048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5986" name="Rectangle 2"/>
          <p:cNvSpPr>
            <a:spLocks noGrp="1" noChangeArrowheads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The Older Adult:  </a:t>
            </a:r>
            <a:br>
              <a:rPr lang="en-US" dirty="0" smtClean="0"/>
            </a:br>
            <a:r>
              <a:rPr lang="en-US" dirty="0" smtClean="0"/>
              <a:t>Implications for Nurse Practitioners</a:t>
            </a:r>
          </a:p>
        </p:txBody>
      </p:sp>
      <p:sp>
        <p:nvSpPr>
          <p:cNvPr id="42598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en-US" sz="2800" dirty="0" smtClean="0"/>
              <a:t>Angela Phillips</a:t>
            </a:r>
          </a:p>
          <a:p>
            <a:pPr eaLnBrk="1" hangingPunct="1">
              <a:defRPr/>
            </a:pPr>
            <a:r>
              <a:rPr lang="en-US" sz="2800" dirty="0" smtClean="0"/>
              <a:t>DNP, APRN, FNP-BC</a:t>
            </a:r>
            <a:r>
              <a:rPr lang="en-US" sz="2800" dirty="0"/>
              <a:t> </a:t>
            </a:r>
            <a:endParaRPr lang="en-US" sz="2800" dirty="0" smtClean="0"/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00" y="228600"/>
            <a:ext cx="2800350" cy="198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959707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Positive spirituality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Sense of connectedness</a:t>
            </a:r>
          </a:p>
          <a:p>
            <a:r>
              <a:rPr lang="en-US" dirty="0" smtClean="0"/>
              <a:t>Reduce sense of loss of control</a:t>
            </a:r>
          </a:p>
          <a:p>
            <a:r>
              <a:rPr lang="en-US" dirty="0" smtClean="0"/>
              <a:t>Reduces stress</a:t>
            </a:r>
          </a:p>
          <a:p>
            <a:r>
              <a:rPr lang="en-US" dirty="0" smtClean="0"/>
              <a:t>Increases purpose and meaning of life</a:t>
            </a:r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4419600"/>
            <a:ext cx="3324965" cy="20924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8263091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Areas of concern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ADLs &amp; IADLs</a:t>
            </a:r>
          </a:p>
          <a:p>
            <a:r>
              <a:rPr lang="en-US" dirty="0" smtClean="0"/>
              <a:t>Nutrition</a:t>
            </a:r>
          </a:p>
          <a:p>
            <a:r>
              <a:rPr lang="en-US" dirty="0" smtClean="0"/>
              <a:t>Pain</a:t>
            </a:r>
          </a:p>
          <a:p>
            <a:r>
              <a:rPr lang="en-US" dirty="0" smtClean="0"/>
              <a:t>Psychosocial risks</a:t>
            </a:r>
          </a:p>
          <a:p>
            <a:r>
              <a:rPr lang="en-US" dirty="0" smtClean="0"/>
              <a:t>Sleep</a:t>
            </a:r>
          </a:p>
          <a:p>
            <a:r>
              <a:rPr lang="en-US" dirty="0" smtClean="0"/>
              <a:t>Smoking &amp; Alcohol use</a:t>
            </a:r>
          </a:p>
          <a:p>
            <a:r>
              <a:rPr lang="en-US" dirty="0" smtClean="0"/>
              <a:t>Home safety</a:t>
            </a:r>
          </a:p>
          <a:p>
            <a:r>
              <a:rPr lang="en-US" dirty="0" smtClean="0"/>
              <a:t>Elder abuse</a:t>
            </a:r>
          </a:p>
          <a:p>
            <a:r>
              <a:rPr lang="en-US" dirty="0"/>
              <a:t>M</a:t>
            </a:r>
            <a:r>
              <a:rPr lang="en-US" dirty="0" smtClean="0"/>
              <a:t>edications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993957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Areas of concern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ADLs</a:t>
            </a:r>
          </a:p>
          <a:p>
            <a:pPr lvl="1">
              <a:defRPr/>
            </a:pPr>
            <a:r>
              <a:rPr lang="en-US" dirty="0" smtClean="0"/>
              <a:t>Dressing, feeding, toileting, ambulation</a:t>
            </a:r>
          </a:p>
          <a:p>
            <a:pPr>
              <a:defRPr/>
            </a:pPr>
            <a:r>
              <a:rPr lang="en-US" dirty="0" smtClean="0"/>
              <a:t>IADLs</a:t>
            </a:r>
          </a:p>
          <a:p>
            <a:pPr lvl="1">
              <a:defRPr/>
            </a:pPr>
            <a:r>
              <a:rPr lang="en-US" dirty="0" smtClean="0"/>
              <a:t>Shopping</a:t>
            </a:r>
          </a:p>
          <a:p>
            <a:pPr lvl="1">
              <a:defRPr/>
            </a:pPr>
            <a:r>
              <a:rPr lang="en-US" dirty="0" smtClean="0"/>
              <a:t>Cooking, transportation management</a:t>
            </a:r>
          </a:p>
          <a:p>
            <a:pPr lvl="1">
              <a:defRPr/>
            </a:pPr>
            <a:r>
              <a:rPr lang="en-US" dirty="0" smtClean="0"/>
              <a:t>Using the telephone, computer</a:t>
            </a:r>
          </a:p>
          <a:p>
            <a:pPr lvl="1">
              <a:defRPr/>
            </a:pPr>
            <a:r>
              <a:rPr lang="en-US" dirty="0" smtClean="0"/>
              <a:t>Paying bills, managing finances</a:t>
            </a:r>
          </a:p>
          <a:p>
            <a:pPr lvl="1">
              <a:defRPr/>
            </a:pPr>
            <a:r>
              <a:rPr lang="en-US" dirty="0" smtClean="0"/>
              <a:t>Medication management</a:t>
            </a:r>
          </a:p>
          <a:p>
            <a:pPr marL="0" indent="0">
              <a:buFont typeface="Wingdings" pitchFamily="2" charset="2"/>
              <a:buNone/>
              <a:defRPr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72079764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Areas of concern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Nutrition</a:t>
            </a:r>
          </a:p>
          <a:p>
            <a:pPr lvl="1">
              <a:defRPr/>
            </a:pPr>
            <a:r>
              <a:rPr lang="en-US" dirty="0" smtClean="0"/>
              <a:t>Serum albumin</a:t>
            </a:r>
          </a:p>
          <a:p>
            <a:pPr>
              <a:defRPr/>
            </a:pPr>
            <a:r>
              <a:rPr lang="en-US" dirty="0" smtClean="0"/>
              <a:t>Pain</a:t>
            </a:r>
          </a:p>
          <a:p>
            <a:pPr lvl="1">
              <a:defRPr/>
            </a:pPr>
            <a:r>
              <a:rPr lang="en-US" dirty="0" smtClean="0"/>
              <a:t>Acute vs chronic</a:t>
            </a:r>
          </a:p>
          <a:p>
            <a:pPr>
              <a:defRPr/>
            </a:pPr>
            <a:r>
              <a:rPr lang="en-US" dirty="0" smtClean="0"/>
              <a:t>Psychosocial risks</a:t>
            </a:r>
          </a:p>
          <a:p>
            <a:pPr lvl="1">
              <a:defRPr/>
            </a:pPr>
            <a:r>
              <a:rPr lang="en-US" dirty="0" smtClean="0"/>
              <a:t>Frailty</a:t>
            </a:r>
          </a:p>
          <a:p>
            <a:pPr lvl="1">
              <a:defRPr/>
            </a:pPr>
            <a:r>
              <a:rPr lang="en-US" dirty="0"/>
              <a:t>L</a:t>
            </a:r>
            <a:r>
              <a:rPr lang="en-US" dirty="0" smtClean="0"/>
              <a:t>oneliness</a:t>
            </a:r>
          </a:p>
          <a:p>
            <a:pPr>
              <a:defRPr/>
            </a:pPr>
            <a:endParaRPr lang="en-US" dirty="0"/>
          </a:p>
        </p:txBody>
      </p:sp>
      <p:pic>
        <p:nvPicPr>
          <p:cNvPr id="1126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4038600"/>
            <a:ext cx="4152900" cy="2581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7215206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Areas of concern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Sleep</a:t>
            </a:r>
          </a:p>
          <a:p>
            <a:pPr>
              <a:defRPr/>
            </a:pPr>
            <a:r>
              <a:rPr lang="en-US" dirty="0" smtClean="0"/>
              <a:t>Smoking and alcohol use</a:t>
            </a:r>
          </a:p>
        </p:txBody>
      </p:sp>
      <p:pic>
        <p:nvPicPr>
          <p:cNvPr id="1229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0275" y="3429000"/>
            <a:ext cx="3943350" cy="2428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5974960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31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Home Safety</a:t>
            </a:r>
          </a:p>
        </p:txBody>
      </p:sp>
      <p:sp>
        <p:nvSpPr>
          <p:cNvPr id="4331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  <a:defRPr/>
            </a:pPr>
            <a:r>
              <a:rPr lang="en-US" sz="2800" dirty="0" smtClean="0"/>
              <a:t>1.5 million adults over age 65 years were treated for injuries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800" dirty="0" smtClean="0"/>
              <a:t>Fall assessment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z="2400" dirty="0" smtClean="0"/>
              <a:t>Modifiable and non-modifiable risks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800" dirty="0" smtClean="0"/>
              <a:t>Accidents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800" dirty="0" smtClean="0"/>
              <a:t>Smoking</a:t>
            </a:r>
          </a:p>
          <a:p>
            <a:pPr marL="0" indent="0" eaLnBrk="1" hangingPunct="1">
              <a:lnSpc>
                <a:spcPct val="90000"/>
              </a:lnSpc>
              <a:buNone/>
              <a:defRPr/>
            </a:pPr>
            <a:endParaRPr lang="en-US" sz="2800" dirty="0" smtClean="0"/>
          </a:p>
        </p:txBody>
      </p:sp>
      <p:pic>
        <p:nvPicPr>
          <p:cNvPr id="1536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800" y="2819400"/>
            <a:ext cx="2162175" cy="2562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246236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Home Safety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90000"/>
              </a:lnSpc>
              <a:buNone/>
              <a:defRPr/>
            </a:pPr>
            <a:r>
              <a:rPr lang="en-US" dirty="0"/>
              <a:t>Encourage: </a:t>
            </a:r>
          </a:p>
          <a:p>
            <a:pPr>
              <a:lnSpc>
                <a:spcPct val="90000"/>
              </a:lnSpc>
              <a:defRPr/>
            </a:pPr>
            <a:r>
              <a:rPr lang="en-US" dirty="0" smtClean="0"/>
              <a:t>lighting</a:t>
            </a:r>
            <a:r>
              <a:rPr lang="en-US" dirty="0"/>
              <a:t>			</a:t>
            </a:r>
            <a:endParaRPr lang="en-US" dirty="0" smtClean="0"/>
          </a:p>
          <a:p>
            <a:pPr>
              <a:lnSpc>
                <a:spcPct val="90000"/>
              </a:lnSpc>
              <a:defRPr/>
            </a:pPr>
            <a:r>
              <a:rPr lang="en-US" dirty="0" smtClean="0"/>
              <a:t>adhesive </a:t>
            </a:r>
            <a:r>
              <a:rPr lang="en-US" dirty="0"/>
              <a:t>tape</a:t>
            </a:r>
          </a:p>
          <a:p>
            <a:pPr>
              <a:lnSpc>
                <a:spcPct val="90000"/>
              </a:lnSpc>
              <a:defRPr/>
            </a:pPr>
            <a:r>
              <a:rPr lang="en-US" dirty="0" smtClean="0"/>
              <a:t>handrails</a:t>
            </a:r>
            <a:r>
              <a:rPr lang="en-US" dirty="0"/>
              <a:t>			</a:t>
            </a:r>
            <a:endParaRPr lang="en-US" dirty="0" smtClean="0"/>
          </a:p>
          <a:p>
            <a:pPr>
              <a:lnSpc>
                <a:spcPct val="90000"/>
              </a:lnSpc>
              <a:defRPr/>
            </a:pPr>
            <a:r>
              <a:rPr lang="en-US" dirty="0" smtClean="0"/>
              <a:t>no </a:t>
            </a:r>
            <a:r>
              <a:rPr lang="en-US" dirty="0"/>
              <a:t>throw rugs</a:t>
            </a:r>
          </a:p>
          <a:p>
            <a:pPr>
              <a:lnSpc>
                <a:spcPct val="90000"/>
              </a:lnSpc>
              <a:defRPr/>
            </a:pPr>
            <a:r>
              <a:rPr lang="en-US" dirty="0" smtClean="0"/>
              <a:t>escape </a:t>
            </a:r>
            <a:r>
              <a:rPr lang="en-US" dirty="0"/>
              <a:t>plan		</a:t>
            </a:r>
            <a:endParaRPr lang="en-US" dirty="0" smtClean="0"/>
          </a:p>
          <a:p>
            <a:pPr>
              <a:lnSpc>
                <a:spcPct val="90000"/>
              </a:lnSpc>
              <a:defRPr/>
            </a:pPr>
            <a:r>
              <a:rPr lang="en-US" dirty="0" smtClean="0"/>
              <a:t>life </a:t>
            </a:r>
            <a:r>
              <a:rPr lang="en-US" dirty="0"/>
              <a:t>line buttons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381650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Elder Abuse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Physical abuse</a:t>
            </a:r>
          </a:p>
          <a:p>
            <a:r>
              <a:rPr lang="en-US" dirty="0" smtClean="0"/>
              <a:t>Emotional abuse</a:t>
            </a:r>
          </a:p>
          <a:p>
            <a:r>
              <a:rPr lang="en-US" dirty="0" smtClean="0"/>
              <a:t>Neglect</a:t>
            </a:r>
          </a:p>
          <a:p>
            <a:r>
              <a:rPr lang="en-US" dirty="0" smtClean="0"/>
              <a:t>Exploitation</a:t>
            </a:r>
          </a:p>
          <a:p>
            <a:r>
              <a:rPr lang="en-US" dirty="0" smtClean="0"/>
              <a:t>Abandonment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1752600"/>
            <a:ext cx="4188496" cy="27879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3927355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Areas of concern - Medications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Font typeface="Wingdings" pitchFamily="2" charset="2"/>
              <a:buNone/>
              <a:defRPr/>
            </a:pPr>
            <a:r>
              <a:rPr lang="en-US" sz="2400" dirty="0" smtClean="0"/>
              <a:t>"Medications are probably the single most important health care technology in preventing illness, disability, and death in the geriatric population." </a:t>
            </a:r>
          </a:p>
          <a:p>
            <a:pPr marL="0" indent="0">
              <a:buFont typeface="Wingdings" pitchFamily="2" charset="2"/>
              <a:buNone/>
              <a:defRPr/>
            </a:pPr>
            <a:r>
              <a:rPr lang="en-US" sz="2400" dirty="0"/>
              <a:t>	</a:t>
            </a:r>
            <a:r>
              <a:rPr lang="en-US" sz="1200" dirty="0" err="1" smtClean="0"/>
              <a:t>J.Avorn</a:t>
            </a:r>
            <a:r>
              <a:rPr lang="en-US" sz="1200" dirty="0" smtClean="0"/>
              <a:t>, Health Affairs (2012)</a:t>
            </a:r>
            <a:endParaRPr lang="en-US" sz="2400" dirty="0"/>
          </a:p>
          <a:p>
            <a:pPr marL="0" indent="0">
              <a:buFont typeface="Wingdings" pitchFamily="2" charset="2"/>
              <a:buNone/>
              <a:defRPr/>
            </a:pPr>
            <a:endParaRPr lang="en-US" sz="2400" dirty="0"/>
          </a:p>
          <a:p>
            <a:pPr marL="0" indent="0">
              <a:buFont typeface="Wingdings" pitchFamily="2" charset="2"/>
              <a:buNone/>
              <a:defRPr/>
            </a:pPr>
            <a:r>
              <a:rPr lang="en-US" sz="2400" dirty="0" smtClean="0"/>
              <a:t>"Any symptom in an elderly patient should be considered a drug side effect until proven otherwise."</a:t>
            </a:r>
          </a:p>
          <a:p>
            <a:pPr marL="457200" lvl="1" indent="0">
              <a:buFontTx/>
              <a:buNone/>
              <a:defRPr/>
            </a:pPr>
            <a:r>
              <a:rPr lang="en-US" sz="2400" dirty="0" smtClean="0"/>
              <a:t>	</a:t>
            </a:r>
            <a:r>
              <a:rPr lang="en-US" sz="1200" dirty="0" smtClean="0"/>
              <a:t>-- J. </a:t>
            </a:r>
            <a:r>
              <a:rPr lang="en-US" sz="1200" dirty="0" err="1" smtClean="0"/>
              <a:t>Gurwitz</a:t>
            </a:r>
            <a:r>
              <a:rPr lang="en-US" sz="1200" dirty="0" smtClean="0"/>
              <a:t>, et al. Long-Term Care Quality Letter (2014)</a:t>
            </a:r>
            <a:endParaRPr lang="en-US" sz="1200" dirty="0"/>
          </a:p>
        </p:txBody>
      </p:sp>
      <p:pic>
        <p:nvPicPr>
          <p:cNvPr id="922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4552950"/>
            <a:ext cx="3076575" cy="2305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397261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Medications:  A necessary evil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  <a:defRPr/>
            </a:pPr>
            <a:endParaRPr lang="en-US" dirty="0" smtClean="0"/>
          </a:p>
          <a:p>
            <a:pPr lvl="1">
              <a:defRPr/>
            </a:pPr>
            <a:r>
              <a:rPr lang="en-US" dirty="0" smtClean="0"/>
              <a:t>Crucial aspect of assessment</a:t>
            </a:r>
          </a:p>
          <a:p>
            <a:pPr lvl="1">
              <a:defRPr/>
            </a:pPr>
            <a:r>
              <a:rPr lang="en-US" dirty="0" smtClean="0"/>
              <a:t>Polypharmacy</a:t>
            </a:r>
          </a:p>
          <a:p>
            <a:pPr lvl="1">
              <a:defRPr/>
            </a:pPr>
            <a:r>
              <a:rPr lang="en-US" dirty="0" smtClean="0"/>
              <a:t>Collaborating with support system</a:t>
            </a:r>
          </a:p>
          <a:p>
            <a:pPr lvl="1">
              <a:defRPr/>
            </a:pPr>
            <a:r>
              <a:rPr lang="en-US" dirty="0" smtClean="0"/>
              <a:t>Use of aids</a:t>
            </a:r>
          </a:p>
          <a:p>
            <a:pPr lvl="1">
              <a:defRPr/>
            </a:pPr>
            <a:r>
              <a:rPr lang="en-US" dirty="0" smtClean="0"/>
              <a:t>Financial ability </a:t>
            </a:r>
          </a:p>
          <a:p>
            <a:pPr lvl="1">
              <a:defRPr/>
            </a:pPr>
            <a:r>
              <a:rPr lang="en-US" dirty="0" smtClean="0"/>
              <a:t>Drug interactions</a:t>
            </a:r>
          </a:p>
          <a:p>
            <a:pPr lvl="1">
              <a:defRPr/>
            </a:pPr>
            <a:r>
              <a:rPr lang="en-US" dirty="0" smtClean="0"/>
              <a:t>Updated list of medications</a:t>
            </a:r>
            <a:endParaRPr lang="en-US" dirty="0"/>
          </a:p>
        </p:txBody>
      </p:sp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0" y="4446588"/>
            <a:ext cx="2895600" cy="227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3166811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Objectives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Define successful aging</a:t>
            </a:r>
          </a:p>
          <a:p>
            <a:r>
              <a:rPr lang="en-US" dirty="0" smtClean="0"/>
              <a:t>Identify areas of concern in the elderly population</a:t>
            </a:r>
          </a:p>
          <a:p>
            <a:r>
              <a:rPr lang="en-US" dirty="0" smtClean="0"/>
              <a:t>Summarize changes in the elderly patient that relate to medications</a:t>
            </a:r>
          </a:p>
          <a:p>
            <a:r>
              <a:rPr lang="en-US" dirty="0" smtClean="0"/>
              <a:t>Provide recommendations for home safety</a:t>
            </a:r>
          </a:p>
          <a:p>
            <a:r>
              <a:rPr lang="en-US" dirty="0" smtClean="0"/>
              <a:t>Discuss end of life care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50541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2015 Beers Criteria (BC) Update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Updated list of potentially inappropriate medications</a:t>
            </a:r>
          </a:p>
          <a:p>
            <a:pPr lvl="1"/>
            <a:r>
              <a:rPr lang="en-US" dirty="0" smtClean="0"/>
              <a:t>Strength and quality of each statement</a:t>
            </a:r>
          </a:p>
          <a:p>
            <a:r>
              <a:rPr lang="en-US" dirty="0" smtClean="0"/>
              <a:t>Added new areas of drug interactions</a:t>
            </a:r>
          </a:p>
          <a:p>
            <a:r>
              <a:rPr lang="en-US" dirty="0" smtClean="0"/>
              <a:t>13 member interdisciplinary panel </a:t>
            </a:r>
          </a:p>
          <a:p>
            <a:r>
              <a:rPr lang="en-US" dirty="0" smtClean="0"/>
              <a:t>Ability for BC to be more individualized in practice across care settings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872107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21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4000" smtClean="0"/>
              <a:t>Health Promotion and Counseling</a:t>
            </a:r>
          </a:p>
        </p:txBody>
      </p:sp>
      <p:sp>
        <p:nvSpPr>
          <p:cNvPr id="4321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eaLnBrk="1" hangingPunct="1">
              <a:lnSpc>
                <a:spcPct val="80000"/>
              </a:lnSpc>
              <a:defRPr/>
            </a:pPr>
            <a:r>
              <a:rPr lang="en-US" sz="2800" dirty="0" smtClean="0"/>
              <a:t>Screening (cancer screening)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en-US" sz="2800" dirty="0" smtClean="0"/>
              <a:t>	-consider life expectancy, time to benefit and patient preference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en-US" sz="2800" dirty="0" smtClean="0"/>
              <a:t>Vision and hearing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en-US" sz="2800" dirty="0" smtClean="0"/>
              <a:t>Exercise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en-US" sz="2800" dirty="0" smtClean="0"/>
              <a:t>Immunizations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en-US" sz="2800" dirty="0" smtClean="0"/>
              <a:t>	-</a:t>
            </a:r>
            <a:r>
              <a:rPr lang="en-US" sz="2800" dirty="0" err="1" smtClean="0"/>
              <a:t>pneumovax</a:t>
            </a:r>
            <a:r>
              <a:rPr lang="en-US" sz="2800" dirty="0" smtClean="0"/>
              <a:t>, influenza, zoster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en-US" sz="2800" dirty="0" smtClean="0"/>
              <a:t>Depression screening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en-US" sz="2800" dirty="0" smtClean="0"/>
              <a:t>Sexual screening</a:t>
            </a:r>
          </a:p>
          <a:p>
            <a:pPr marL="0" indent="0" eaLnBrk="1" hangingPunct="1">
              <a:lnSpc>
                <a:spcPct val="80000"/>
              </a:lnSpc>
              <a:buNone/>
              <a:defRPr/>
            </a:pPr>
            <a:endParaRPr lang="en-US" sz="2800" dirty="0" smtClean="0"/>
          </a:p>
          <a:p>
            <a:pPr marL="0" indent="0" eaLnBrk="1" hangingPunct="1">
              <a:lnSpc>
                <a:spcPct val="80000"/>
              </a:lnSpc>
              <a:buNone/>
              <a:defRPr/>
            </a:pPr>
            <a:endParaRPr lang="en-US" sz="2800" dirty="0" smtClean="0"/>
          </a:p>
          <a:p>
            <a:pPr marL="0" indent="0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endParaRPr lang="en-US" sz="2800" dirty="0" smtClean="0"/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endParaRPr lang="en-US" sz="2800" dirty="0" smtClean="0"/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endParaRPr lang="en-US" sz="2800" dirty="0" smtClean="0"/>
          </a:p>
        </p:txBody>
      </p:sp>
      <p:pic>
        <p:nvPicPr>
          <p:cNvPr id="1331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2590800"/>
            <a:ext cx="251460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670016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End of life care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End-of-life care financing and delivery in the United States is fragmented and uncoordinated, with little integration of acute and long-term care services</a:t>
            </a:r>
            <a:r>
              <a:rPr lang="en-US" dirty="0" smtClean="0"/>
              <a:t>.</a:t>
            </a:r>
          </a:p>
          <a:p>
            <a:r>
              <a:rPr lang="en-US" dirty="0" smtClean="0"/>
              <a:t>Medicare and Medicaid finance the vast majority of end of life care</a:t>
            </a:r>
          </a:p>
          <a:p>
            <a:r>
              <a:rPr lang="en-US" dirty="0" smtClean="0"/>
              <a:t>Disparity in some geographical areas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0829206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End of life:  6 principles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Patient &amp; family centered care</a:t>
            </a:r>
          </a:p>
          <a:p>
            <a:r>
              <a:rPr lang="en-US" dirty="0" smtClean="0"/>
              <a:t>Care is provided on the basis of need</a:t>
            </a:r>
          </a:p>
          <a:p>
            <a:r>
              <a:rPr lang="en-US" dirty="0" smtClean="0"/>
              <a:t>Access to needed services</a:t>
            </a:r>
          </a:p>
          <a:p>
            <a:r>
              <a:rPr lang="en-US" dirty="0" smtClean="0"/>
              <a:t>Care is evidence-based, safe &amp; effective</a:t>
            </a:r>
          </a:p>
          <a:p>
            <a:r>
              <a:rPr lang="en-US" dirty="0" smtClean="0"/>
              <a:t>Care is integrated and coordinated</a:t>
            </a:r>
          </a:p>
          <a:p>
            <a:r>
              <a:rPr lang="en-US" dirty="0" smtClean="0"/>
              <a:t>Care is equitable</a:t>
            </a:r>
          </a:p>
          <a:p>
            <a:pPr marL="0" indent="0">
              <a:buNone/>
            </a:pP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458263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Patient and family centered care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Partners in the provision of health care</a:t>
            </a:r>
          </a:p>
          <a:p>
            <a:pPr lvl="1"/>
            <a:r>
              <a:rPr lang="en-US" dirty="0" smtClean="0"/>
              <a:t>Patients</a:t>
            </a:r>
          </a:p>
          <a:p>
            <a:pPr lvl="1"/>
            <a:r>
              <a:rPr lang="en-US" dirty="0" smtClean="0"/>
              <a:t>Family members</a:t>
            </a:r>
          </a:p>
          <a:p>
            <a:pPr lvl="1"/>
            <a:r>
              <a:rPr lang="en-US" dirty="0" smtClean="0"/>
              <a:t>Care givers</a:t>
            </a:r>
          </a:p>
          <a:p>
            <a:r>
              <a:rPr lang="en-US" dirty="0" smtClean="0"/>
              <a:t>Active involvement </a:t>
            </a:r>
          </a:p>
          <a:p>
            <a:r>
              <a:rPr lang="en-US" dirty="0" smtClean="0"/>
              <a:t>Goal setting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20145" y="3886200"/>
            <a:ext cx="3306424" cy="2200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3389561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Care is provided on the basis of need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Assessment </a:t>
            </a:r>
          </a:p>
          <a:p>
            <a:r>
              <a:rPr lang="en-US" dirty="0" smtClean="0"/>
              <a:t>Individualize needs of patient</a:t>
            </a:r>
          </a:p>
          <a:p>
            <a:endParaRPr lang="en-US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3733800"/>
            <a:ext cx="3517861" cy="2767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1302190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Access to needed services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Gaps between primary care &amp; specialists</a:t>
            </a:r>
          </a:p>
          <a:p>
            <a:r>
              <a:rPr lang="en-US" dirty="0" smtClean="0"/>
              <a:t>Care close to home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822761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Care is evidence-based,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safe </a:t>
            </a:r>
            <a:r>
              <a:rPr lang="en-US" dirty="0"/>
              <a:t>&amp; effective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Use of best available evidence</a:t>
            </a:r>
          </a:p>
          <a:p>
            <a:r>
              <a:rPr lang="en-US" dirty="0" smtClean="0"/>
              <a:t>care without experiencing preventable harm</a:t>
            </a:r>
          </a:p>
          <a:p>
            <a:r>
              <a:rPr lang="en-US" dirty="0" smtClean="0"/>
              <a:t>Effective partnerships between consumers and healthcare providers</a:t>
            </a:r>
            <a:endParaRPr lang="en-US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3970866"/>
            <a:ext cx="4991100" cy="27728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6180500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Care is integrated and </a:t>
            </a:r>
            <a:r>
              <a:rPr lang="en-US" dirty="0" smtClean="0"/>
              <a:t>coordinated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Seamless care</a:t>
            </a:r>
            <a:endParaRPr lang="en-US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3429000"/>
            <a:ext cx="3810000" cy="285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8511853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Care is equitable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Equal access to health care</a:t>
            </a:r>
          </a:p>
          <a:p>
            <a:endParaRPr lang="en-US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2473" y="2971800"/>
            <a:ext cx="3397452" cy="266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4458541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Good news America:  </a:t>
            </a:r>
            <a:br>
              <a:rPr lang="en-US" dirty="0" smtClean="0"/>
            </a:br>
            <a:r>
              <a:rPr lang="en-US" dirty="0" smtClean="0"/>
              <a:t>We are living longer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13% of US population is 65 years old or older</a:t>
            </a:r>
          </a:p>
          <a:p>
            <a:r>
              <a:rPr lang="en-US" dirty="0" smtClean="0"/>
              <a:t>Current life span is 81.2 years for females and 76.4 for males</a:t>
            </a:r>
          </a:p>
          <a:p>
            <a:r>
              <a:rPr lang="en-US" dirty="0" smtClean="0"/>
              <a:t>Elderly population is projected to increase to &gt; 83 million by 2050</a:t>
            </a:r>
          </a:p>
          <a:p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3962400"/>
            <a:ext cx="3429000" cy="27370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7567064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Health Care </a:t>
            </a:r>
            <a:br>
              <a:rPr lang="en-US" dirty="0" smtClean="0"/>
            </a:br>
            <a:r>
              <a:rPr lang="en-US" dirty="0" smtClean="0"/>
              <a:t>Advance </a:t>
            </a:r>
            <a:r>
              <a:rPr lang="en-US" dirty="0"/>
              <a:t>D</a:t>
            </a:r>
            <a:r>
              <a:rPr lang="en-US" dirty="0" smtClean="0"/>
              <a:t>irectives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Advance Directives – generic term</a:t>
            </a:r>
          </a:p>
          <a:p>
            <a:r>
              <a:rPr lang="en-US" dirty="0" smtClean="0"/>
              <a:t>Living Will</a:t>
            </a:r>
          </a:p>
          <a:p>
            <a:r>
              <a:rPr lang="en-US" dirty="0" smtClean="0"/>
              <a:t>Durable Power of Attorney for Health Care (Health Care Proxy)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846452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9600" dirty="0" smtClean="0"/>
              <a:t>Thank you!</a:t>
            </a:r>
            <a:endParaRPr lang="en-US" sz="9600" dirty="0"/>
          </a:p>
        </p:txBody>
      </p:sp>
    </p:spTree>
    <p:extLst>
      <p:ext uri="{BB962C8B-B14F-4D97-AF65-F5344CB8AC3E}">
        <p14:creationId xmlns:p14="http://schemas.microsoft.com/office/powerpoint/2010/main" val="286395958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Leading causes of death in the elderly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Heart Disease</a:t>
            </a:r>
          </a:p>
          <a:p>
            <a:r>
              <a:rPr lang="en-US" dirty="0" smtClean="0"/>
              <a:t>Cancer</a:t>
            </a:r>
          </a:p>
          <a:p>
            <a:r>
              <a:rPr lang="en-US" dirty="0" smtClean="0"/>
              <a:t>Stroke</a:t>
            </a:r>
          </a:p>
          <a:p>
            <a:r>
              <a:rPr lang="en-US" dirty="0" smtClean="0"/>
              <a:t>COPD</a:t>
            </a:r>
          </a:p>
          <a:p>
            <a:r>
              <a:rPr lang="en-US" dirty="0" smtClean="0"/>
              <a:t>Pneumonia/influenza</a:t>
            </a:r>
          </a:p>
          <a:p>
            <a:r>
              <a:rPr lang="en-US" dirty="0" smtClean="0"/>
              <a:t>Diabetes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574311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Successful aging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Minimize risk of disease &amp; disability</a:t>
            </a:r>
          </a:p>
          <a:p>
            <a:r>
              <a:rPr lang="en-US" dirty="0" smtClean="0"/>
              <a:t>Maintain cognitive &amp; physical functioning </a:t>
            </a:r>
          </a:p>
          <a:p>
            <a:r>
              <a:rPr lang="en-US" dirty="0" smtClean="0"/>
              <a:t>Active engagement with life</a:t>
            </a:r>
          </a:p>
          <a:p>
            <a:r>
              <a:rPr lang="en-US" dirty="0" smtClean="0"/>
              <a:t>Forgotten factor:</a:t>
            </a:r>
          </a:p>
          <a:p>
            <a:pPr lvl="1"/>
            <a:r>
              <a:rPr lang="en-US" dirty="0" smtClean="0"/>
              <a:t>Positive spirituality</a:t>
            </a:r>
          </a:p>
          <a:p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3733800"/>
            <a:ext cx="2571750" cy="2447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7896082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dirty="0" smtClean="0"/>
              <a:t>Staying Healthy:</a:t>
            </a:r>
            <a:br>
              <a:rPr lang="en-US" sz="3200" dirty="0" smtClean="0"/>
            </a:br>
            <a:r>
              <a:rPr lang="en-US" sz="3200" dirty="0" smtClean="0"/>
              <a:t>Reducing risk factors for disease &amp; disability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Genetics</a:t>
            </a:r>
          </a:p>
          <a:p>
            <a:r>
              <a:rPr lang="en-US" dirty="0" smtClean="0"/>
              <a:t>Lifestyle factors</a:t>
            </a:r>
          </a:p>
          <a:p>
            <a:pPr lvl="1"/>
            <a:r>
              <a:rPr lang="en-US" dirty="0" smtClean="0"/>
              <a:t>Environmental </a:t>
            </a:r>
          </a:p>
          <a:p>
            <a:pPr lvl="1"/>
            <a:r>
              <a:rPr lang="en-US" dirty="0" smtClean="0"/>
              <a:t>Behavioral </a:t>
            </a:r>
          </a:p>
          <a:p>
            <a:pPr lvl="1"/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1400" y="4191000"/>
            <a:ext cx="3352800" cy="21793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1193061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Maximize functional status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Predictors of Physical function</a:t>
            </a:r>
          </a:p>
          <a:p>
            <a:pPr lvl="1"/>
            <a:r>
              <a:rPr lang="en-US" dirty="0" smtClean="0"/>
              <a:t>Upper &amp; lower extremity, trunk movements</a:t>
            </a:r>
          </a:p>
          <a:p>
            <a:pPr lvl="1"/>
            <a:r>
              <a:rPr lang="en-US" dirty="0" smtClean="0"/>
              <a:t>Balance and gait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3314784"/>
            <a:ext cx="4059778" cy="27050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171472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Maximize functional status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Predictors of Cognitive function</a:t>
            </a:r>
          </a:p>
          <a:p>
            <a:pPr lvl="1"/>
            <a:r>
              <a:rPr lang="en-US" dirty="0"/>
              <a:t>Education</a:t>
            </a:r>
          </a:p>
          <a:p>
            <a:pPr lvl="1"/>
            <a:r>
              <a:rPr lang="en-US" dirty="0"/>
              <a:t>Strenuous activity in and around the home</a:t>
            </a:r>
          </a:p>
          <a:p>
            <a:pPr lvl="1"/>
            <a:r>
              <a:rPr lang="en-US" dirty="0"/>
              <a:t>Peak pulmonary flow rate</a:t>
            </a:r>
          </a:p>
          <a:p>
            <a:pPr lvl="1"/>
            <a:r>
              <a:rPr lang="en-US" dirty="0"/>
              <a:t>Self-efficacy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921270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Continuing engagement with life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Interpersonal relationships</a:t>
            </a:r>
          </a:p>
          <a:p>
            <a:pPr lvl="1"/>
            <a:r>
              <a:rPr lang="en-US" dirty="0" smtClean="0"/>
              <a:t>Lack of isolation</a:t>
            </a:r>
          </a:p>
          <a:p>
            <a:r>
              <a:rPr lang="en-US" dirty="0" smtClean="0"/>
              <a:t>Productive activities</a:t>
            </a:r>
          </a:p>
          <a:p>
            <a:pPr lvl="1"/>
            <a:r>
              <a:rPr lang="en-US" dirty="0" smtClean="0"/>
              <a:t>Paid work</a:t>
            </a:r>
          </a:p>
          <a:p>
            <a:pPr lvl="1"/>
            <a:r>
              <a:rPr lang="en-US" dirty="0" smtClean="0"/>
              <a:t>Volunteer work</a:t>
            </a:r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4876800"/>
            <a:ext cx="4062942" cy="167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6718133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Horizon</Template>
  <TotalTime>332</TotalTime>
  <Words>594</Words>
  <Application>Microsoft Office PowerPoint</Application>
  <PresentationFormat>On-screen Show (4:3)</PresentationFormat>
  <Paragraphs>172</Paragraphs>
  <Slides>31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2" baseType="lpstr">
      <vt:lpstr>Office Theme</vt:lpstr>
      <vt:lpstr> The Older Adult:   Implications for Nurse Practitioners</vt:lpstr>
      <vt:lpstr>Objectives</vt:lpstr>
      <vt:lpstr>Good news America:   We are living longer</vt:lpstr>
      <vt:lpstr>Leading causes of death in the elderly</vt:lpstr>
      <vt:lpstr>Successful aging</vt:lpstr>
      <vt:lpstr>Staying Healthy: Reducing risk factors for disease &amp; disability</vt:lpstr>
      <vt:lpstr>Maximize functional status</vt:lpstr>
      <vt:lpstr>Maximize functional status</vt:lpstr>
      <vt:lpstr>Continuing engagement with life</vt:lpstr>
      <vt:lpstr>Positive spirituality</vt:lpstr>
      <vt:lpstr>Areas of concern</vt:lpstr>
      <vt:lpstr>Areas of concern</vt:lpstr>
      <vt:lpstr>Areas of concern</vt:lpstr>
      <vt:lpstr>Areas of concern</vt:lpstr>
      <vt:lpstr>Home Safety</vt:lpstr>
      <vt:lpstr>Home Safety</vt:lpstr>
      <vt:lpstr>Elder Abuse</vt:lpstr>
      <vt:lpstr>Areas of concern - Medications</vt:lpstr>
      <vt:lpstr>Medications:  A necessary evil</vt:lpstr>
      <vt:lpstr>2015 Beers Criteria (BC) Update</vt:lpstr>
      <vt:lpstr>Health Promotion and Counseling</vt:lpstr>
      <vt:lpstr>End of life care</vt:lpstr>
      <vt:lpstr>End of life:  6 principles</vt:lpstr>
      <vt:lpstr>Patient and family centered care</vt:lpstr>
      <vt:lpstr>Care is provided on the basis of need </vt:lpstr>
      <vt:lpstr>Access to needed services </vt:lpstr>
      <vt:lpstr>Care is evidence-based,  safe &amp; effective </vt:lpstr>
      <vt:lpstr>Care is integrated and coordinated </vt:lpstr>
      <vt:lpstr>Care is equitable </vt:lpstr>
      <vt:lpstr>Health Care  Advance Directives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Older Adult</dc:title>
  <dc:creator>Angela</dc:creator>
  <cp:lastModifiedBy>Angela</cp:lastModifiedBy>
  <cp:revision>27</cp:revision>
  <cp:lastPrinted>2016-03-28T17:10:24Z</cp:lastPrinted>
  <dcterms:created xsi:type="dcterms:W3CDTF">2015-11-18T20:28:00Z</dcterms:created>
  <dcterms:modified xsi:type="dcterms:W3CDTF">2016-03-29T18:14:21Z</dcterms:modified>
</cp:coreProperties>
</file>