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notesMasterIdLst>
    <p:notesMasterId r:id="rId37"/>
  </p:notesMasterIdLst>
  <p:sldIdLst>
    <p:sldId id="257" r:id="rId2"/>
    <p:sldId id="258" r:id="rId3"/>
    <p:sldId id="259" r:id="rId4"/>
    <p:sldId id="260" r:id="rId5"/>
    <p:sldId id="262" r:id="rId6"/>
    <p:sldId id="261" r:id="rId7"/>
    <p:sldId id="265" r:id="rId8"/>
    <p:sldId id="266" r:id="rId9"/>
    <p:sldId id="267" r:id="rId10"/>
    <p:sldId id="268" r:id="rId11"/>
    <p:sldId id="269" r:id="rId12"/>
    <p:sldId id="272" r:id="rId13"/>
    <p:sldId id="273" r:id="rId14"/>
    <p:sldId id="275" r:id="rId15"/>
    <p:sldId id="282" r:id="rId16"/>
    <p:sldId id="277" r:id="rId17"/>
    <p:sldId id="281" r:id="rId18"/>
    <p:sldId id="283" r:id="rId19"/>
    <p:sldId id="284" r:id="rId20"/>
    <p:sldId id="289" r:id="rId21"/>
    <p:sldId id="290" r:id="rId22"/>
    <p:sldId id="291" r:id="rId23"/>
    <p:sldId id="292" r:id="rId24"/>
    <p:sldId id="293" r:id="rId25"/>
    <p:sldId id="294" r:id="rId26"/>
    <p:sldId id="295" r:id="rId27"/>
    <p:sldId id="300" r:id="rId28"/>
    <p:sldId id="301" r:id="rId29"/>
    <p:sldId id="303" r:id="rId30"/>
    <p:sldId id="304" r:id="rId31"/>
    <p:sldId id="305" r:id="rId32"/>
    <p:sldId id="306" r:id="rId33"/>
    <p:sldId id="307" r:id="rId34"/>
    <p:sldId id="310" r:id="rId35"/>
    <p:sldId id="311" r:id="rId3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725"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42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42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42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42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7A20E5F6-949A-49C3-B14D-07A8375B2BE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6448E966-4C5B-4E6B-B7C3-8430127604AD}" type="slidenum">
              <a:rPr lang="en-US" smtClean="0"/>
              <a:pPr/>
              <a:t>15</a:t>
            </a:fld>
            <a:endParaRPr lang="en-US" smtClean="0"/>
          </a:p>
        </p:txBody>
      </p:sp>
      <p:sp>
        <p:nvSpPr>
          <p:cNvPr id="56323" name="Rectangle 2"/>
          <p:cNvSpPr>
            <a:spLocks noGrp="1" noRot="1" noChangeAspect="1" noChangeArrowheads="1" noTextEdit="1"/>
          </p:cNvSpPr>
          <p:nvPr>
            <p:ph type="sldImg"/>
          </p:nvPr>
        </p:nvSpPr>
        <p:spPr>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C1BC7008-4231-4804-A00F-34F301841522}" type="slidenum">
              <a:rPr lang="en-US" smtClean="0"/>
              <a:pPr/>
              <a:t>26</a:t>
            </a:fld>
            <a:endParaRPr lang="en-US" smtClean="0"/>
          </a:p>
        </p:txBody>
      </p:sp>
      <p:sp>
        <p:nvSpPr>
          <p:cNvPr id="71683" name="Rectangle 2"/>
          <p:cNvSpPr>
            <a:spLocks noGrp="1" noRot="1" noChangeAspect="1" noChangeArrowheads="1" noTextEdit="1"/>
          </p:cNvSpPr>
          <p:nvPr>
            <p:ph type="sldImg"/>
          </p:nvPr>
        </p:nvSpPr>
        <p:spPr>
          <a:xfrm>
            <a:off x="1144588" y="685800"/>
            <a:ext cx="4572000" cy="3429000"/>
          </a:xfrm>
          <a:ln/>
        </p:spPr>
      </p:sp>
      <p:sp>
        <p:nvSpPr>
          <p:cNvPr id="71684" name="Rectangle 3"/>
          <p:cNvSpPr>
            <a:spLocks noGrp="1" noChangeArrowheads="1"/>
          </p:cNvSpPr>
          <p:nvPr>
            <p:ph type="body" idx="1"/>
          </p:nvPr>
        </p:nvSpPr>
        <p:spPr>
          <a:xfrm>
            <a:off x="1074738" y="4527550"/>
            <a:ext cx="5065712" cy="4287838"/>
          </a:xfrm>
          <a:noFill/>
          <a:ln/>
        </p:spPr>
        <p:txBody>
          <a:bodyPr lIns="93251" tIns="46625" rIns="93251" bIns="46625"/>
          <a:lstStyle/>
          <a:p>
            <a:pPr eaLnBrk="1" hangingPunct="1"/>
            <a:r>
              <a:rPr lang="en-US" sz="1000" smtClean="0">
                <a:cs typeface="Times New Roman" pitchFamily="18" charset="0"/>
              </a:rPr>
              <a:t>The general principles of acute migraine care include the following:</a:t>
            </a:r>
          </a:p>
          <a:p>
            <a:pPr eaLnBrk="1" hangingPunct="1"/>
            <a:r>
              <a:rPr lang="en-US" sz="1000" smtClean="0">
                <a:cs typeface="Times New Roman" pitchFamily="18" charset="0"/>
              </a:rPr>
              <a:t> Treat the headache as early as possible in the attack to reduce the intensity and duration of the attack as well as the accompanying features. Tailor the treatment to both the individual and the individual attack.  Failure to use effective therapy early may increase the pain, disability and impact of the headache.  </a:t>
            </a:r>
          </a:p>
          <a:p>
            <a:pPr eaLnBrk="1" hangingPunct="1"/>
            <a:r>
              <a:rPr lang="en-US" sz="1000" smtClean="0">
                <a:cs typeface="Times New Roman" pitchFamily="18" charset="0"/>
              </a:rPr>
              <a:t> Use the correct dose and formulation.  The route of administration is especially important in patients experiencing severe nausea and vomiting.</a:t>
            </a:r>
          </a:p>
          <a:p>
            <a:pPr eaLnBrk="1" hangingPunct="1"/>
            <a:r>
              <a:rPr lang="en-US" sz="1000" smtClean="0">
                <a:cs typeface="Times New Roman" pitchFamily="18" charset="0"/>
              </a:rPr>
              <a:t> Generally, the use of acute therapy should be restricted to a maximum of 2-3 days per week to avoid rebound.</a:t>
            </a:r>
          </a:p>
          <a:p>
            <a:pPr eaLnBrk="1" hangingPunct="1"/>
            <a:r>
              <a:rPr lang="en-US" sz="1000" smtClean="0">
                <a:cs typeface="Times New Roman" pitchFamily="18" charset="0"/>
              </a:rPr>
              <a:t> Everyone needs acute treatment.  This is in addition to patient education and, in many cases, nonpharmacologic intervention. </a:t>
            </a:r>
          </a:p>
          <a:p>
            <a:pPr eaLnBrk="1" hangingPunct="1"/>
            <a:r>
              <a:rPr lang="en-US" sz="1000" smtClean="0">
                <a:cs typeface="Times New Roman" pitchFamily="18" charset="0"/>
              </a:rPr>
              <a:t> Consider the addition of preventive therapy for selected patients to treat break-through attacks. </a:t>
            </a:r>
          </a:p>
          <a:p>
            <a:pPr eaLnBrk="1" hangingPunct="1"/>
            <a:r>
              <a:rPr lang="en-US" sz="1000" smtClean="0">
                <a:cs typeface="Times New Roman" pitchFamily="18" charset="0"/>
              </a:rPr>
              <a:t> </a:t>
            </a:r>
          </a:p>
          <a:p>
            <a:pPr eaLnBrk="1" hangingPunct="1"/>
            <a:endParaRPr lang="en-US" sz="1000" smtClean="0"/>
          </a:p>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61A508EB-8941-4E0D-9625-275867CA5015}" type="slidenum">
              <a:rPr lang="en-US" smtClean="0"/>
              <a:pPr/>
              <a:t>27</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xfrm>
            <a:off x="914400" y="4495800"/>
            <a:ext cx="5029200" cy="4114800"/>
          </a:xfrm>
          <a:noFill/>
          <a:ln/>
        </p:spPr>
        <p:txBody>
          <a:bodyPr/>
          <a:lstStyle/>
          <a:p>
            <a:pPr eaLnBrk="1" hangingPunct="1"/>
            <a:r>
              <a:rPr lang="en-US" sz="1000" smtClean="0"/>
              <a:t>Previously accepted recommendations for migraine prevention have focused on patients who have two or more attacks per month. Some patients with up to four to eight attacks per month do well on symptomatic treatment alone.  This suggests that recommendations are arbitrary and that preventive treatment should be tailored to account for individual patient needs or other migraine characteristics.</a:t>
            </a:r>
          </a:p>
          <a:p>
            <a:pPr eaLnBrk="1" hangingPunct="1"/>
            <a:r>
              <a:rPr lang="en-US" sz="1000" smtClean="0"/>
              <a:t>Preventive therapy may be more appropriately guided by one or more of the following circumstances: recurring migraines that, in the patients opinion, significantly interfere with their daily routine, despite receiving acute treatment; frequent headaches; contraindication to or ineffectiveness or overuse of acute therapies; adverse events with acute therapies; cost of both acute and preventive therapies; patient preference; and the presence of uncommon migraine conditions, including hemiplegic migraine, basilar migraine, migraine with prolonged aura or migrainous infarction. Use of acute treatment more than twice per week may also warrant initiation of preventive therapy.</a:t>
            </a:r>
          </a:p>
          <a:p>
            <a:pPr eaLnBrk="1" hangingPunct="1"/>
            <a:endParaRPr lang="en-US" sz="1000" smtClean="0"/>
          </a:p>
          <a:p>
            <a:pPr eaLnBrk="1" hangingPunct="1"/>
            <a:endParaRPr lang="en-US" sz="1000" smtClean="0"/>
          </a:p>
          <a:p>
            <a:pPr eaLnBrk="1" hangingPunct="1"/>
            <a:r>
              <a:rPr lang="en-US" sz="900" smtClean="0"/>
              <a:t>Silberstein SD, Lipton RB, Goadsby PJ. </a:t>
            </a:r>
            <a:r>
              <a:rPr lang="en-US" sz="900" i="1" smtClean="0"/>
              <a:t>Headache for the Primary Care</a:t>
            </a:r>
            <a:r>
              <a:rPr lang="en-US" sz="900" smtClean="0"/>
              <a:t> </a:t>
            </a:r>
            <a:r>
              <a:rPr lang="en-US" sz="900" i="1" smtClean="0"/>
              <a:t>Physician</a:t>
            </a:r>
            <a:r>
              <a:rPr lang="en-US" sz="900" smtClean="0"/>
              <a:t>. Oxford, England: ISIS Medical Media Ltd; 2000.</a:t>
            </a:r>
          </a:p>
          <a:p>
            <a:pPr eaLnBrk="1" hangingPunct="1"/>
            <a:r>
              <a:rPr lang="en-US" sz="900" smtClean="0"/>
              <a:t>Silberstein SD, Lipton RB, Dalessio DJ. In: Silberstein SD, Saper JR, Freitag F. </a:t>
            </a:r>
            <a:r>
              <a:rPr lang="en-US" sz="900" i="1" smtClean="0"/>
              <a:t>Migraine diagnosis and treatment</a:t>
            </a:r>
            <a:r>
              <a:rPr lang="en-US" sz="900" smtClean="0"/>
              <a:t>. 7</a:t>
            </a:r>
            <a:r>
              <a:rPr lang="en-US" sz="900" baseline="30000" smtClean="0"/>
              <a:t>th</a:t>
            </a:r>
            <a:r>
              <a:rPr lang="en-US" sz="900" smtClean="0"/>
              <a:t> ed. New York, NY: Oxford University Press; 2000.</a:t>
            </a:r>
          </a:p>
          <a:p>
            <a:pPr eaLnBrk="1" hangingPunct="1"/>
            <a:endParaRPr lang="en-US" sz="900" smtClean="0"/>
          </a:p>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A9F4DC29-A19A-4712-A1ED-B339D54CAC30}" type="slidenum">
              <a:rPr lang="en-US" smtClean="0"/>
              <a:pPr/>
              <a:t>28</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xfrm>
            <a:off x="914400" y="4495800"/>
            <a:ext cx="5029200" cy="4114800"/>
          </a:xfrm>
          <a:noFill/>
          <a:ln/>
        </p:spPr>
        <p:txBody>
          <a:bodyPr/>
          <a:lstStyle/>
          <a:p>
            <a:pPr eaLnBrk="1" hangingPunct="1"/>
            <a:r>
              <a:rPr lang="en-US" sz="1000" smtClean="0"/>
              <a:t>Therapy should be initiated with the lowest effective dose of the chosen pharmacologic agent. Increase the dose slowly until clinical benefits are achieved in the absence of adverse events or until limited by adverse events. Give each treatment an adequate trial. A clinical benefit may take as long as two to three months to manifest itself.  </a:t>
            </a:r>
            <a:r>
              <a:rPr lang="en-GB" sz="1000" smtClean="0"/>
              <a:t>It is not uncommon for patients to take new treatments for one to two weeks without seeing an effect and then discontinue prematurely, with both the physician and patient believing the medication was not effective.  </a:t>
            </a:r>
          </a:p>
          <a:p>
            <a:pPr eaLnBrk="1" hangingPunct="1"/>
            <a:r>
              <a:rPr lang="en-US" sz="1000" smtClean="0"/>
              <a:t>Avoid interfering medications (eg, overuse of certain acute medications such as ergotamine).  Long-acting formulations may improve compliance.</a:t>
            </a:r>
          </a:p>
          <a:p>
            <a:pPr eaLnBrk="1" hangingPunct="1"/>
            <a:r>
              <a:rPr lang="en-US" sz="1000" smtClean="0"/>
              <a:t>Maximize compliance. Discuss the rationale for a particular treatment with the patient, including when and how to use the treatment, and what adverse events are likely. Address and establish patient expectations. Discuss the expected benefits of therapy and how long it will take to achieve them. Create a formal management plan based on patient preferences.</a:t>
            </a:r>
          </a:p>
          <a:p>
            <a:pPr eaLnBrk="1" hangingPunct="1"/>
            <a:r>
              <a:rPr lang="en-US" sz="1000" smtClean="0"/>
              <a:t>Monitor the patient’s headache by having them keep a user-friendly diary to measure attack frequency, severity, duration, disability, response to type of treatment and adverse medication effects. After a period of stability, consider tapering or discontinuing treatment.</a:t>
            </a:r>
          </a:p>
          <a:p>
            <a:pPr eaLnBrk="1" hangingPunct="1"/>
            <a:endParaRPr lang="en-US" sz="1000" smtClean="0"/>
          </a:p>
          <a:p>
            <a:pPr eaLnBrk="1" hangingPunct="1"/>
            <a:endParaRPr lang="en-US" sz="1000" smtClean="0"/>
          </a:p>
          <a:p>
            <a:pPr eaLnBrk="1" hangingPunct="1"/>
            <a:r>
              <a:rPr lang="en-US" sz="900" smtClean="0"/>
              <a:t>Silberstein SD, Lipton RB, Goadsby PJ. </a:t>
            </a:r>
            <a:r>
              <a:rPr lang="en-US" sz="900" i="1" smtClean="0"/>
              <a:t>Headache in Clinical Practice</a:t>
            </a:r>
            <a:r>
              <a:rPr lang="en-US" sz="900" smtClean="0"/>
              <a:t>. Oxford, England: ISIS Medical Media Ltd; 1998.</a:t>
            </a:r>
          </a:p>
          <a:p>
            <a:pPr eaLnBrk="1" hangingPunct="1"/>
            <a:endParaRPr lang="en-US" sz="900" smtClean="0"/>
          </a:p>
          <a:p>
            <a:pPr eaLnBrk="1" hangingPunct="1"/>
            <a:endParaRPr lang="en-US" sz="900" smtClean="0"/>
          </a:p>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AED490D8-34BA-4EB3-B442-1695CEC387B4}" type="slidenum">
              <a:rPr lang="en-US" smtClean="0"/>
              <a:pPr/>
              <a:t>29</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xfrm>
            <a:off x="914400" y="4495800"/>
            <a:ext cx="5029200" cy="4114800"/>
          </a:xfrm>
          <a:noFill/>
          <a:ln/>
        </p:spPr>
        <p:txBody>
          <a:bodyPr/>
          <a:lstStyle/>
          <a:p>
            <a:pPr eaLnBrk="1" hangingPunct="1">
              <a:lnSpc>
                <a:spcPct val="80000"/>
              </a:lnSpc>
            </a:pPr>
            <a:r>
              <a:rPr lang="en-US" sz="1000" smtClean="0"/>
              <a:t>The major medication groups for preventive migraine treatment include ß-adrenergic blockers, antidepressants, calcium channel antagonists, serotonin antagonists, anticonvulsants, NSAIDs and others (including riboflavin, minerals, and herbs). </a:t>
            </a:r>
          </a:p>
          <a:p>
            <a:pPr eaLnBrk="1" hangingPunct="1">
              <a:lnSpc>
                <a:spcPct val="80000"/>
              </a:lnSpc>
            </a:pPr>
            <a:r>
              <a:rPr lang="en-US" sz="1000" smtClean="0"/>
              <a:t>If preventive medication is indicated, the agent should be preferentially chosen from one of the first-line categories, based on the drug’s side effect profile and the patient’s coexistent and comorbid conditions.</a:t>
            </a:r>
          </a:p>
          <a:p>
            <a:pPr eaLnBrk="1" hangingPunct="1"/>
            <a:endParaRPr lang="en-US" sz="1000" smtClean="0"/>
          </a:p>
          <a:p>
            <a:pPr eaLnBrk="1" hangingPunct="1"/>
            <a:endParaRPr lang="en-US" smtClean="0"/>
          </a:p>
          <a:p>
            <a:pPr eaLnBrk="1" hangingPunct="1"/>
            <a:r>
              <a:rPr lang="en-US" sz="900" smtClean="0"/>
              <a:t>Silberstein SD. Preventive treatment of migraine: an overview</a:t>
            </a:r>
            <a:r>
              <a:rPr lang="en-US" sz="900" i="1" smtClean="0"/>
              <a:t>. Cephalalgia</a:t>
            </a:r>
            <a:r>
              <a:rPr lang="en-US" sz="900" smtClean="0"/>
              <a:t>. 1997;17(2):67-72.</a:t>
            </a:r>
          </a:p>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AE320EE5-B1F6-492E-B7B6-C6F15C469DCE}" type="slidenum">
              <a:rPr lang="en-US" smtClean="0"/>
              <a:pPr/>
              <a:t>30</a:t>
            </a:fld>
            <a:endParaRPr lang="en-US"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xfrm>
            <a:off x="914400" y="4495800"/>
            <a:ext cx="5029200" cy="4114800"/>
          </a:xfrm>
          <a:noFill/>
          <a:ln/>
        </p:spPr>
        <p:txBody>
          <a:bodyPr/>
          <a:lstStyle/>
          <a:p>
            <a:pPr eaLnBrk="1" hangingPunct="1"/>
            <a:r>
              <a:rPr lang="en-US" sz="1000" smtClean="0"/>
              <a:t>As discussed earlier, other disorders are more common in persons with migraine.  If present, select a drug to treat both disorders.  Look at the side effect profile of the drug and balance it against its efficacy.  Establish that the coexistent disease is not a contraindication for the selected migraine therapy.  For the patient with migraine and epilepsy or migraine and manic depressive illness, divalproex sodium should be considered. Topiramate and gabapentin are alteratives of less proven efficacy. Older patients with cardiac disease may not be candidates for TCAs, calcium channel or ß-blockers, but could easily use divalproex, gabapentin or topiramate. Monoamine oxidase inhibitors are drugs reserved for patients with refractory depression.</a:t>
            </a:r>
          </a:p>
          <a:p>
            <a:pPr eaLnBrk="1" hangingPunct="1"/>
            <a:endParaRPr lang="en-US" sz="1000" smtClean="0"/>
          </a:p>
          <a:p>
            <a:pPr eaLnBrk="1" hangingPunct="1"/>
            <a:endParaRPr lang="en-US" sz="1000" smtClean="0"/>
          </a:p>
          <a:p>
            <a:pPr eaLnBrk="1" hangingPunct="1"/>
            <a:r>
              <a:rPr lang="en-US" sz="900" smtClean="0"/>
              <a:t>Silberstein SD, Lipton RB, Goadsby PJ. </a:t>
            </a:r>
            <a:r>
              <a:rPr lang="en-US" sz="900" i="1" smtClean="0"/>
              <a:t>Headache for the Primary Care</a:t>
            </a:r>
            <a:r>
              <a:rPr lang="en-US" sz="900" smtClean="0"/>
              <a:t> </a:t>
            </a:r>
            <a:r>
              <a:rPr lang="en-US" sz="900" i="1" smtClean="0"/>
              <a:t>Physician</a:t>
            </a:r>
            <a:r>
              <a:rPr lang="en-US" sz="900" smtClean="0"/>
              <a:t>. Oxford, England: ISIS Medical Media Ltd; 2000.</a:t>
            </a:r>
          </a:p>
          <a:p>
            <a:pPr eaLnBrk="1" hangingPunct="1"/>
            <a:r>
              <a:rPr lang="en-US" sz="900" smtClean="0"/>
              <a:t>Gray RN, Goslin RE, McCrory DC, Eberlein K,Westman EC, Hasselblad V. </a:t>
            </a:r>
            <a:r>
              <a:rPr lang="en-US" sz="900" i="1" smtClean="0"/>
              <a:t>Drug treatments for the prevention of migraine headache.</a:t>
            </a:r>
            <a:r>
              <a:rPr lang="en-US" sz="900" smtClean="0"/>
              <a:t>Technical Review</a:t>
            </a:r>
            <a:r>
              <a:rPr lang="en-US" sz="900" i="1" smtClean="0"/>
              <a:t> </a:t>
            </a:r>
            <a:r>
              <a:rPr lang="en-US" sz="900" smtClean="0"/>
              <a:t>2.3. Duke University: US Dept of Health and Human Services, Agency for Health Care Policy and Research under Contract No. 290-94-2025; February 1999. NTIS Accession No. PB99-127953.</a:t>
            </a:r>
          </a:p>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CF9D0573-624C-4024-9D93-E6D46B500213}" type="slidenum">
              <a:rPr lang="en-US" smtClean="0"/>
              <a:pPr/>
              <a:t>31</a:t>
            </a:fld>
            <a:endParaRPr 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xfrm>
            <a:off x="914400" y="4495800"/>
            <a:ext cx="5029200" cy="4114800"/>
          </a:xfrm>
          <a:noFill/>
          <a:ln/>
        </p:spPr>
        <p:txBody>
          <a:bodyPr/>
          <a:lstStyle/>
          <a:p>
            <a:pPr eaLnBrk="1" hangingPunct="1"/>
            <a:r>
              <a:rPr lang="en-US" sz="1000" smtClean="0"/>
              <a:t>Methysergide is effective but is not a first-line drug because of the risk of development of fibrosis with long-term use. When migraine and hypertension and/or angina occur together, ß-blockers or calcium channel blockers are useful. In the asthmatic or depressed patient or insulin-dependent</a:t>
            </a:r>
            <a:r>
              <a:rPr lang="en-US" sz="1000" b="1" smtClean="0"/>
              <a:t> </a:t>
            </a:r>
            <a:r>
              <a:rPr lang="en-US" sz="1000" smtClean="0"/>
              <a:t>diabetic, ß-blockers should be used with caution. Verapamil is often used in migraine with aura and hemiplegic migraine.</a:t>
            </a:r>
          </a:p>
          <a:p>
            <a:pPr eaLnBrk="1" hangingPunct="1"/>
            <a:endParaRPr lang="en-US" sz="1000" smtClean="0"/>
          </a:p>
          <a:p>
            <a:pPr eaLnBrk="1" hangingPunct="1"/>
            <a:endParaRPr lang="en-US" sz="1000" smtClean="0"/>
          </a:p>
          <a:p>
            <a:pPr eaLnBrk="1" hangingPunct="1"/>
            <a:r>
              <a:rPr lang="en-US" sz="900" smtClean="0"/>
              <a:t>Silberstein SD, Lipton RB, Goadsby PJ. </a:t>
            </a:r>
            <a:r>
              <a:rPr lang="en-US" sz="900" i="1" smtClean="0"/>
              <a:t>Headache for the Primary Care</a:t>
            </a:r>
            <a:r>
              <a:rPr lang="en-US" sz="900" smtClean="0"/>
              <a:t> </a:t>
            </a:r>
            <a:r>
              <a:rPr lang="en-US" sz="900" i="1" smtClean="0"/>
              <a:t>Physician</a:t>
            </a:r>
            <a:r>
              <a:rPr lang="en-US" sz="900" smtClean="0"/>
              <a:t>. Oxford, England: ISIS Medical Media Ltd; 2000.</a:t>
            </a:r>
          </a:p>
          <a:p>
            <a:pPr eaLnBrk="1" hangingPunct="1"/>
            <a:r>
              <a:rPr lang="en-US" sz="900" smtClean="0"/>
              <a:t>Gray RN, Goslin RE, McCrory DC, Eberlein K,Westman EC, Hasselblad V. </a:t>
            </a:r>
            <a:r>
              <a:rPr lang="en-US" sz="900" i="1" smtClean="0"/>
              <a:t>Drug treatments for the prevention of migraine headache.</a:t>
            </a:r>
            <a:r>
              <a:rPr lang="en-US" sz="900" smtClean="0"/>
              <a:t>Technical Review</a:t>
            </a:r>
            <a:r>
              <a:rPr lang="en-US" sz="900" i="1" smtClean="0"/>
              <a:t> </a:t>
            </a:r>
            <a:r>
              <a:rPr lang="en-US" sz="900" smtClean="0"/>
              <a:t>2.3. Duke University: US Dept of Health and Human Services, Agency for Health Care Policy and Research under Contract No. 290-94-2025; February 1999. NTIS Accession No. PB99-127953.</a:t>
            </a:r>
          </a:p>
          <a:p>
            <a:pPr eaLnBrk="1" hangingPunct="1"/>
            <a:endParaRPr lang="en-US" sz="900" smtClean="0"/>
          </a:p>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5EA6B7DD-127A-4B57-880F-9433733CBD40}" type="slidenum">
              <a:rPr lang="en-US" smtClean="0"/>
              <a:pPr/>
              <a:t>32</a:t>
            </a:fld>
            <a:endParaRPr lang="en-US"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xfrm>
            <a:off x="914400" y="4495800"/>
            <a:ext cx="5029200" cy="4114800"/>
          </a:xfrm>
          <a:noFill/>
          <a:ln/>
        </p:spPr>
        <p:txBody>
          <a:bodyPr/>
          <a:lstStyle/>
          <a:p>
            <a:pPr eaLnBrk="1" hangingPunct="1"/>
            <a:r>
              <a:rPr lang="en-US" sz="1000" smtClean="0"/>
              <a:t>NSAIDs are often used for menstrual migraine or in the presence of other pain disorders, but would not be used in the presence of ulcerative disease. Riboflavin and feverfew are often used by patients with a preference for natural products.</a:t>
            </a:r>
          </a:p>
          <a:p>
            <a:pPr eaLnBrk="1" hangingPunct="1"/>
            <a:endParaRPr lang="en-US" sz="1000" smtClean="0"/>
          </a:p>
          <a:p>
            <a:pPr eaLnBrk="1" hangingPunct="1"/>
            <a:endParaRPr lang="en-US" sz="1000" smtClean="0"/>
          </a:p>
          <a:p>
            <a:pPr eaLnBrk="1" hangingPunct="1"/>
            <a:r>
              <a:rPr lang="en-US" sz="900" smtClean="0"/>
              <a:t>Silberstein SD, Lipton RB, Goadsby PJ. </a:t>
            </a:r>
            <a:r>
              <a:rPr lang="en-US" sz="900" i="1" smtClean="0"/>
              <a:t>Headache for the Primary Care</a:t>
            </a:r>
            <a:r>
              <a:rPr lang="en-US" sz="900" smtClean="0"/>
              <a:t> </a:t>
            </a:r>
            <a:r>
              <a:rPr lang="en-US" sz="900" i="1" smtClean="0"/>
              <a:t>Physician</a:t>
            </a:r>
            <a:r>
              <a:rPr lang="en-US" sz="900" smtClean="0"/>
              <a:t>. Oxford, England: ISIS Medical Media Ltd; 2000.</a:t>
            </a:r>
          </a:p>
          <a:p>
            <a:pPr eaLnBrk="1" hangingPunct="1"/>
            <a:r>
              <a:rPr lang="en-US" sz="900" smtClean="0"/>
              <a:t>Gray RN, Goslin RE, McCrory DC, Eberlein K,Westman EC, Hasselblad V. </a:t>
            </a:r>
            <a:r>
              <a:rPr lang="en-US" sz="900" i="1" smtClean="0"/>
              <a:t>Drug treatments for the prevention of migraine headache.</a:t>
            </a:r>
            <a:r>
              <a:rPr lang="en-US" sz="900" smtClean="0"/>
              <a:t>Technical Review</a:t>
            </a:r>
            <a:r>
              <a:rPr lang="en-US" sz="900" i="1" smtClean="0"/>
              <a:t> </a:t>
            </a:r>
            <a:r>
              <a:rPr lang="en-US" sz="900" smtClean="0"/>
              <a:t>2.3. Duke University: US Dept of Health and Human Services, Agency for Health Care Policy and Research under Contract No. 290-94-2025; February 1999. NTIS Accession No. PB99-127953.</a:t>
            </a:r>
          </a:p>
          <a:p>
            <a:pPr eaLnBrk="1" hangingPunct="1"/>
            <a:endParaRPr lang="en-US" sz="900" smtClean="0"/>
          </a:p>
          <a:p>
            <a:pPr eaLnBrk="1" hangingPunct="1"/>
            <a:endParaRPr lang="en-US" sz="1000" smtClean="0"/>
          </a:p>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1B8A782C-17AE-4E82-B6D4-C988E52CB187}" type="slidenum">
              <a:rPr lang="en-US" smtClean="0"/>
              <a:pPr/>
              <a:t>33</a:t>
            </a:fld>
            <a:endParaRPr lang="en-US"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xfrm>
            <a:off x="914400" y="4495800"/>
            <a:ext cx="5029200" cy="4114800"/>
          </a:xfrm>
          <a:noFill/>
          <a:ln/>
        </p:spPr>
        <p:txBody>
          <a:bodyPr/>
          <a:lstStyle/>
          <a:p>
            <a:pPr eaLnBrk="1" hangingPunct="1"/>
            <a:r>
              <a:rPr lang="en-US" sz="1000" smtClean="0"/>
              <a:t>Patients treated with preventive medication may continue to have attacks of episodic migraine.  Menstrual migraine attacks often persist to a greater extent than nonmenstrual attacks.  Preventive medication may also decrease the intensity and duration of the attacks, and may make acute medications more effective.  Using preventive and acute medication together presents a new set of complexities.</a:t>
            </a:r>
          </a:p>
          <a:p>
            <a:pPr eaLnBrk="1" hangingPunct="1"/>
            <a:r>
              <a:rPr lang="en-US" sz="1000" smtClean="0"/>
              <a:t>The amount of acute medication must be limited to prevent the development of drug-induced daily rebound headache and loss of efficacy of the preventive medication.  This is one of the causes of secondary failure of preventive medication.</a:t>
            </a:r>
          </a:p>
          <a:p>
            <a:pPr eaLnBrk="1" hangingPunct="1"/>
            <a:endParaRPr lang="en-US" sz="1000" smtClean="0"/>
          </a:p>
          <a:p>
            <a:pPr eaLnBrk="1" hangingPunct="1"/>
            <a:endParaRPr lang="en-US" sz="1000" smtClean="0"/>
          </a:p>
          <a:p>
            <a:pPr eaLnBrk="1" hangingPunct="1"/>
            <a:r>
              <a:rPr lang="en-US" sz="900" smtClean="0"/>
              <a:t>Silberstein SD. Preventive treatment of migraine: an overview</a:t>
            </a:r>
            <a:r>
              <a:rPr lang="en-US" sz="900" i="1" smtClean="0"/>
              <a:t>. Cephalalgia.</a:t>
            </a:r>
            <a:r>
              <a:rPr lang="en-US" sz="900" smtClean="0"/>
              <a:t> 1997;17:67-72.</a:t>
            </a:r>
          </a:p>
          <a:p>
            <a:pPr eaLnBrk="1" hangingPunct="1"/>
            <a:endParaRPr lang="en-US" sz="900" smtClean="0"/>
          </a:p>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111762DA-2F6F-4FEC-9F89-7DF8037FED31}" type="slidenum">
              <a:rPr lang="en-US" smtClean="0"/>
              <a:pPr/>
              <a:t>16</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xfrm>
            <a:off x="1066800" y="4495800"/>
            <a:ext cx="5029200" cy="4114800"/>
          </a:xfrm>
          <a:noFill/>
          <a:ln/>
        </p:spPr>
        <p:txBody>
          <a:bodyPr/>
          <a:lstStyle/>
          <a:p>
            <a:pPr eaLnBrk="1" hangingPunct="1"/>
            <a:r>
              <a:rPr lang="en-US" sz="900" smtClean="0"/>
              <a:t>The central concepts in our current understanding of migraine pathophysiology are based on the anatomical and physiological relationships of the trigeminovascular system. </a:t>
            </a:r>
          </a:p>
          <a:p>
            <a:pPr eaLnBrk="1" hangingPunct="1"/>
            <a:r>
              <a:rPr lang="en-US" sz="900" smtClean="0"/>
              <a:t>The key aspects of the trigeminovascular system are as follows:</a:t>
            </a:r>
          </a:p>
          <a:p>
            <a:pPr eaLnBrk="1" hangingPunct="1"/>
            <a:r>
              <a:rPr lang="en-US" sz="900" smtClean="0"/>
              <a:t>1. The pain-producing, cranial vessels and dura mater, which refer pain mainly to the first (ophthalmic division) of the trigeminal nerve;</a:t>
            </a:r>
          </a:p>
          <a:p>
            <a:pPr eaLnBrk="1" hangingPunct="1"/>
            <a:r>
              <a:rPr lang="en-US" sz="900" smtClean="0"/>
              <a:t>2. The peripheral branches of the trigeminal nerve, which are activated during migraine and have been modelled using studies of neurogenic plasma protein extravasation (PPE) and neuropeptide release;</a:t>
            </a:r>
          </a:p>
          <a:p>
            <a:pPr eaLnBrk="1" hangingPunct="1"/>
            <a:r>
              <a:rPr lang="en-US" sz="900" smtClean="0"/>
              <a:t>3. The central processing of pain signals in the trigeminocervical complex, in which second-order neurons receive input and project rostrally to transmit the pain signal within the central nervous system.</a:t>
            </a:r>
          </a:p>
          <a:p>
            <a:pPr eaLnBrk="1" hangingPunct="1"/>
            <a:r>
              <a:rPr lang="en-US" sz="900" smtClean="0"/>
              <a:t>These three aspects serve as the basis for understanding the pain and, thus, for understanding how acute anti-migraine drugs might act (1).</a:t>
            </a:r>
          </a:p>
          <a:p>
            <a:pPr eaLnBrk="1" hangingPunct="1"/>
            <a:endParaRPr lang="en-US" sz="900" smtClean="0"/>
          </a:p>
          <a:p>
            <a:pPr eaLnBrk="1" hangingPunct="1"/>
            <a:r>
              <a:rPr lang="en-US" sz="800" smtClean="0"/>
              <a:t>1.  Goadsby PJ. Current concepts of the pathophysiology of migraine. </a:t>
            </a:r>
            <a:r>
              <a:rPr lang="en-US" sz="800" i="1" smtClean="0"/>
              <a:t>Neurol Clin</a:t>
            </a:r>
            <a:r>
              <a:rPr lang="en-US" sz="800" smtClean="0"/>
              <a:t>. 1997;15:27-42.  </a:t>
            </a:r>
          </a:p>
          <a:p>
            <a:pPr eaLnBrk="1" hangingPunct="1"/>
            <a:endParaRPr lang="en-US" sz="800" smtClean="0"/>
          </a:p>
          <a:p>
            <a:pPr eaLnBrk="1" hangingPunct="1"/>
            <a:endParaRPr lang="en-US" smtClean="0"/>
          </a:p>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9823FD0F-A64B-413D-B8D6-116FB04A94D9}" type="slidenum">
              <a:rPr lang="en-US" smtClean="0"/>
              <a:pPr/>
              <a:t>17</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xfrm>
            <a:off x="914400" y="4495800"/>
            <a:ext cx="5029200" cy="4114800"/>
          </a:xfrm>
          <a:noFill/>
          <a:ln/>
        </p:spPr>
        <p:txBody>
          <a:bodyPr/>
          <a:lstStyle/>
          <a:p>
            <a:pPr eaLnBrk="1" hangingPunct="1"/>
            <a:r>
              <a:rPr lang="en-US" sz="900" smtClean="0"/>
              <a:t>Activation of the rostral brainstem in patients with spontaneous migraine has been demonstrated using positron emission tomography (PET). This region was active during the acute attack, and activation persisted after successful treatment but was not present between attacks (1). These findings suggest that there are brainstem regions that play a pivotal role in either initiation or termination of the acute attack of migraine. Indeed, migraine may well be a defect of normal control mechanism for suppressing input because similar regions in the experimental animal gate trigeminal nociceptive information.</a:t>
            </a:r>
          </a:p>
          <a:p>
            <a:pPr eaLnBrk="1" hangingPunct="1"/>
            <a:endParaRPr lang="en-US" sz="900" b="1" smtClean="0"/>
          </a:p>
          <a:p>
            <a:pPr eaLnBrk="1" hangingPunct="1"/>
            <a:endParaRPr lang="en-US" sz="900" b="1" smtClean="0"/>
          </a:p>
          <a:p>
            <a:pPr algn="just" eaLnBrk="1" hangingPunct="1">
              <a:buFontTx/>
              <a:buAutoNum type="arabicPeriod"/>
            </a:pPr>
            <a:r>
              <a:rPr lang="en-US" sz="800" smtClean="0"/>
              <a:t>Weiller C, May A, Limmroth V, Juptner M, Kaube H, Schayck RV, Coenen HH, Diener HC. Brainstem activation in spontaneous human migraine attacks. </a:t>
            </a:r>
            <a:r>
              <a:rPr lang="en-US" sz="800" i="1" smtClean="0"/>
              <a:t>Nat Med. </a:t>
            </a:r>
            <a:r>
              <a:rPr lang="en-US" sz="800" smtClean="0"/>
              <a:t>1995;1:658-660.</a:t>
            </a:r>
          </a:p>
          <a:p>
            <a:pPr algn="just" eaLnBrk="1" hangingPunct="1"/>
            <a:endParaRPr lang="en-US" sz="800" smtClean="0"/>
          </a:p>
          <a:p>
            <a:pPr algn="just" eaLnBrk="1" hangingPunct="1"/>
            <a:endParaRPr lang="en-US" sz="800" smtClean="0"/>
          </a:p>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592F0A6B-E0D2-4E88-B66C-EF011D350F92}" type="slidenum">
              <a:rPr lang="en-US" smtClean="0"/>
              <a:pPr/>
              <a:t>20</a:t>
            </a:fld>
            <a:endParaRPr lang="en-US" smtClean="0"/>
          </a:p>
        </p:txBody>
      </p:sp>
      <p:sp>
        <p:nvSpPr>
          <p:cNvPr id="65539" name="Rectangle 2"/>
          <p:cNvSpPr>
            <a:spLocks noGrp="1" noRot="1" noChangeAspect="1" noChangeArrowheads="1" noTextEdit="1"/>
          </p:cNvSpPr>
          <p:nvPr>
            <p:ph type="sldImg"/>
          </p:nvPr>
        </p:nvSpPr>
        <p:spPr>
          <a:xfrm>
            <a:off x="1144588" y="685800"/>
            <a:ext cx="4572000" cy="3429000"/>
          </a:xfrm>
          <a:ln/>
        </p:spPr>
      </p:sp>
      <p:sp>
        <p:nvSpPr>
          <p:cNvPr id="65540" name="Rectangle 3"/>
          <p:cNvSpPr>
            <a:spLocks noGrp="1" noChangeArrowheads="1"/>
          </p:cNvSpPr>
          <p:nvPr>
            <p:ph type="body" idx="1"/>
          </p:nvPr>
        </p:nvSpPr>
        <p:spPr>
          <a:xfrm>
            <a:off x="920750" y="4527550"/>
            <a:ext cx="5067300" cy="4287838"/>
          </a:xfrm>
          <a:noFill/>
          <a:ln/>
        </p:spPr>
        <p:txBody>
          <a:bodyPr lIns="93251" tIns="46625" rIns="93251" bIns="46625"/>
          <a:lstStyle/>
          <a:p>
            <a:pPr eaLnBrk="1" hangingPunct="1"/>
            <a:r>
              <a:rPr lang="en-US" sz="1000" smtClean="0">
                <a:cs typeface="Times New Roman" pitchFamily="18" charset="0"/>
              </a:rPr>
              <a:t>An effective migraine management plan is based on establishing a therapeutic partnership with the patient.  Therapy can be optimized through a management program that encompasses education and behavioral treatments as well as pharmacologic therapy.  </a:t>
            </a:r>
          </a:p>
          <a:p>
            <a:pPr eaLnBrk="1" hangingPunct="1"/>
            <a:r>
              <a:rPr lang="en-US" sz="1000" smtClean="0">
                <a:cs typeface="Times New Roman" pitchFamily="18" charset="0"/>
              </a:rPr>
              <a:t>Educating patients on the nature and mechanism of their illness will help to encourage dialogue and also empower the patient to actively participate in their own headache management program.</a:t>
            </a:r>
          </a:p>
          <a:p>
            <a:pPr eaLnBrk="1" hangingPunct="1"/>
            <a:r>
              <a:rPr lang="en-US" sz="1000" smtClean="0">
                <a:cs typeface="Times New Roman" pitchFamily="18" charset="0"/>
              </a:rPr>
              <a:t>Patients should be encouraged to keep a headache diary for both diagnostic and treatment purposes.  Review of the diary may yield previously unrecognized patterns to headache, including migraine triggers.  Work with the patient to identify possible triggers and discuss possible strategies to avoid or minimize exposure. </a:t>
            </a:r>
          </a:p>
          <a:p>
            <a:pPr eaLnBrk="1" hangingPunct="1"/>
            <a:r>
              <a:rPr lang="en-US" sz="1000" smtClean="0">
                <a:cs typeface="Times New Roman" pitchFamily="18" charset="0"/>
              </a:rPr>
              <a:t>Behavioral strategies should be initiated, which include establishing more regular sleep patterns, improvement in diet and an exercise program.  Patients should be encouraged to participate in behavioral modification programs that have been proven to be very successful.  These include cognitive-behavioral therapy, stress management, relaxation training or biofeedback therapy.  While active participation in nonpharmacologic treatment may produce a slower response than pharmacologic treatment, it encourages an active role for patients.  These strategies are particularly important when pharmacologic interventions are limited (eg, comorbid conditions precluding specific migraine drugs). </a:t>
            </a:r>
          </a:p>
          <a:p>
            <a:pPr eaLnBrk="1" hangingPunct="1"/>
            <a:r>
              <a:rPr lang="en-US" sz="1000" smtClean="0">
                <a:cs typeface="Times New Roman" pitchFamily="18" charset="0"/>
              </a:rPr>
              <a:t>Pharmacologic treatment of migraine can involve both acute and preventive interventions.  Patients with frequent headache may require both approaches.  Acute treatment is aimed at aborting the headache, while preventive treatment is geared towards reducing the frequency and severity of anticipated attacks.  </a:t>
            </a:r>
          </a:p>
          <a:p>
            <a:pPr eaLnBrk="1" hangingPunct="1"/>
            <a:r>
              <a:rPr lang="en-US" sz="1000" smtClean="0">
                <a:cs typeface="Times New Roman" pitchFamily="18" charset="0"/>
              </a:rPr>
              <a:t>In summary, education, behavioral management and acute therapy are the cornerstones of good migraine management.  </a:t>
            </a:r>
          </a:p>
          <a:p>
            <a:pPr eaLnBrk="1" hangingPunct="1"/>
            <a:r>
              <a:rPr lang="en-US" sz="1000" smtClean="0">
                <a:cs typeface="Times New Roman" pitchFamily="18" charset="0"/>
              </a:rPr>
              <a: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E61CC796-9A37-4746-B186-642C887013FD}" type="slidenum">
              <a:rPr lang="en-US" smtClean="0"/>
              <a:pPr/>
              <a:t>21</a:t>
            </a:fld>
            <a:endParaRPr lang="en-US" smtClean="0"/>
          </a:p>
        </p:txBody>
      </p:sp>
      <p:sp>
        <p:nvSpPr>
          <p:cNvPr id="66563" name="Rectangle 2"/>
          <p:cNvSpPr>
            <a:spLocks noGrp="1" noRot="1" noChangeAspect="1" noChangeArrowheads="1" noTextEdit="1"/>
          </p:cNvSpPr>
          <p:nvPr>
            <p:ph type="sldImg"/>
          </p:nvPr>
        </p:nvSpPr>
        <p:spPr>
          <a:xfrm>
            <a:off x="1144588" y="685800"/>
            <a:ext cx="4572000" cy="3429000"/>
          </a:xfrm>
          <a:ln/>
        </p:spPr>
      </p:sp>
      <p:sp>
        <p:nvSpPr>
          <p:cNvPr id="66564" name="Rectangle 3"/>
          <p:cNvSpPr>
            <a:spLocks noGrp="1" noChangeArrowheads="1"/>
          </p:cNvSpPr>
          <p:nvPr>
            <p:ph type="body" idx="1"/>
          </p:nvPr>
        </p:nvSpPr>
        <p:spPr>
          <a:xfrm>
            <a:off x="920750" y="4527550"/>
            <a:ext cx="5067300" cy="4287838"/>
          </a:xfrm>
          <a:noFill/>
          <a:ln/>
        </p:spPr>
        <p:txBody>
          <a:bodyPr lIns="93251" tIns="46625" rIns="93251" bIns="46625"/>
          <a:lstStyle/>
          <a:p>
            <a:pPr eaLnBrk="1" hangingPunct="1"/>
            <a:r>
              <a:rPr lang="en-US" sz="1000" smtClean="0"/>
              <a:t>More than in any other headache disorder, migraineurs identify triggers.  Dietary factors are frequently reported triggers, although few have been scientifically validated.  While their impact is probably not great for the population, they could be for the individual.  Oversleeping and sleep deprivation are commonly recognized triggers.  Patients should maintain a routine bedtime and avoid sleeping in.</a:t>
            </a:r>
          </a:p>
          <a:p>
            <a:pPr eaLnBrk="1" hangingPunct="1"/>
            <a:r>
              <a:rPr lang="en-US" sz="1000" smtClean="0"/>
              <a:t>Hormonal headaches are triggered by variations in female estrogen level and possibly other hormonal factors.  Noise, bright lights, and fumes are commonly identified migraine triggers.  Physical exertion can cause headache with subtype exercise-induced migraine.  Stress is the trigger most commonly listed by patients. </a:t>
            </a:r>
          </a:p>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1C472AB-EDC5-4DB9-8D56-1EDD2A5E2BDF}" type="slidenum">
              <a:rPr lang="en-US" smtClean="0"/>
              <a:pPr/>
              <a:t>22</a:t>
            </a:fld>
            <a:endParaRPr lang="en-US" smtClean="0"/>
          </a:p>
        </p:txBody>
      </p:sp>
      <p:sp>
        <p:nvSpPr>
          <p:cNvPr id="67587" name="Rectangle 2"/>
          <p:cNvSpPr>
            <a:spLocks noGrp="1" noRot="1" noChangeAspect="1" noChangeArrowheads="1" noTextEdit="1"/>
          </p:cNvSpPr>
          <p:nvPr>
            <p:ph type="sldImg"/>
          </p:nvPr>
        </p:nvSpPr>
        <p:spPr>
          <a:xfrm>
            <a:off x="1144588" y="685800"/>
            <a:ext cx="4572000" cy="3429000"/>
          </a:xfrm>
          <a:ln/>
        </p:spPr>
      </p:sp>
      <p:sp>
        <p:nvSpPr>
          <p:cNvPr id="67588" name="Rectangle 3"/>
          <p:cNvSpPr>
            <a:spLocks noGrp="1" noChangeArrowheads="1"/>
          </p:cNvSpPr>
          <p:nvPr>
            <p:ph type="body" idx="1"/>
          </p:nvPr>
        </p:nvSpPr>
        <p:spPr>
          <a:xfrm>
            <a:off x="920750" y="4527550"/>
            <a:ext cx="5067300" cy="4287838"/>
          </a:xfrm>
          <a:noFill/>
          <a:ln/>
        </p:spPr>
        <p:txBody>
          <a:bodyPr lIns="93251" tIns="46625" rIns="93251" bIns="46625"/>
          <a:lstStyle/>
          <a:p>
            <a:pPr eaLnBrk="1" hangingPunct="1"/>
            <a:r>
              <a:rPr lang="en-US" sz="1000" smtClean="0">
                <a:cs typeface="Times New Roman" pitchFamily="18" charset="0"/>
              </a:rPr>
              <a:t>A number of medications are available to treat migraine, and choice depends on the severity and frequency of headaches.  These categories of medications include nonspecific and specific treatments.</a:t>
            </a:r>
          </a:p>
          <a:p>
            <a:pPr eaLnBrk="1" hangingPunct="1"/>
            <a:r>
              <a:rPr lang="en-US" sz="1000" smtClean="0">
                <a:cs typeface="Times New Roman" pitchFamily="18" charset="0"/>
              </a:rPr>
              <a:t> Nonspecific treatments are those effective for any pain disorder and include nonsteroidal anti-inflammatory drugs (NSAIDs), combination analgesics, opioids, neuroleptics/antiemetics and corticosteroids.  Specific therapies, such as ergotamine-containing compounds, DHE and triptans, are effective only for the treatment of migraine and related disorders.</a:t>
            </a:r>
          </a:p>
          <a:p>
            <a:pPr eaLnBrk="1" hangingPunct="1"/>
            <a:endParaRPr lang="en-US" sz="1000" smtClean="0"/>
          </a:p>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5E0D473E-4423-4784-A83A-71D3908EEE71}" type="slidenum">
              <a:rPr lang="en-US" smtClean="0"/>
              <a:pPr/>
              <a:t>23</a:t>
            </a:fld>
            <a:endParaRPr lang="en-US" smtClean="0"/>
          </a:p>
        </p:txBody>
      </p:sp>
      <p:sp>
        <p:nvSpPr>
          <p:cNvPr id="68611" name="Rectangle 2"/>
          <p:cNvSpPr>
            <a:spLocks noGrp="1" noRot="1" noChangeAspect="1" noChangeArrowheads="1" noTextEdit="1"/>
          </p:cNvSpPr>
          <p:nvPr>
            <p:ph type="sldImg"/>
          </p:nvPr>
        </p:nvSpPr>
        <p:spPr>
          <a:xfrm>
            <a:off x="1144588" y="685800"/>
            <a:ext cx="4572000" cy="3429000"/>
          </a:xfrm>
          <a:ln/>
        </p:spPr>
      </p:sp>
      <p:sp>
        <p:nvSpPr>
          <p:cNvPr id="68612" name="Rectangle 3"/>
          <p:cNvSpPr>
            <a:spLocks noGrp="1" noChangeArrowheads="1"/>
          </p:cNvSpPr>
          <p:nvPr>
            <p:ph type="body" idx="1"/>
          </p:nvPr>
        </p:nvSpPr>
        <p:spPr>
          <a:xfrm>
            <a:off x="920750" y="4765675"/>
            <a:ext cx="5067300" cy="4289425"/>
          </a:xfrm>
          <a:noFill/>
          <a:ln/>
        </p:spPr>
        <p:txBody>
          <a:bodyPr lIns="93251" tIns="46625" rIns="93251" bIns="46625"/>
          <a:lstStyle/>
          <a:p>
            <a:pPr eaLnBrk="1" hangingPunct="1"/>
            <a:r>
              <a:rPr lang="en-US" sz="1000" smtClean="0"/>
              <a:t>A recent government funded meta-analysis of acute migraine therapies allowed for the characterization of treatments into several groups.  Group 1 demonstrated the best evidence for efficacy-consistent statistical significance and moderate to large effect size.</a:t>
            </a:r>
          </a:p>
          <a:p>
            <a:pPr eaLnBrk="1" hangingPunct="1"/>
            <a:r>
              <a:rPr lang="en-US" sz="1000" smtClean="0"/>
              <a:t>Included in Group 1 are aspirin/acetaminophen/caffeine (Excedrin), aspirin, naproxen sodium, ibuprofen, DHE, all of the available triptans and butorphanol.</a:t>
            </a:r>
          </a:p>
          <a:p>
            <a:pPr eaLnBrk="1" hangingPunct="1"/>
            <a:endParaRPr lang="en-US" sz="1000" smtClean="0"/>
          </a:p>
          <a:p>
            <a:pPr eaLnBrk="1" hangingPunct="1"/>
            <a:endParaRPr lang="en-US" sz="1000" smtClean="0"/>
          </a:p>
          <a:p>
            <a:pPr eaLnBrk="1" hangingPunct="1"/>
            <a:r>
              <a:rPr lang="en-US" sz="900" smtClean="0"/>
              <a:t>US Headache Consortium Guidelines. </a:t>
            </a:r>
            <a:r>
              <a:rPr lang="en-US" sz="900" i="1" smtClean="0"/>
              <a:t>Neurology. </a:t>
            </a:r>
            <a:r>
              <a:rPr lang="en-US" sz="900" smtClean="0"/>
              <a:t>2000. In press</a:t>
            </a:r>
            <a:r>
              <a:rPr lang="en-US" smtClean="0"/>
              <a: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A6486A09-CBBB-4538-B043-2A8285B47FFE}" type="slidenum">
              <a:rPr lang="en-US" smtClean="0"/>
              <a:pPr/>
              <a:t>24</a:t>
            </a:fld>
            <a:endParaRPr lang="en-US" smtClean="0"/>
          </a:p>
        </p:txBody>
      </p:sp>
      <p:sp>
        <p:nvSpPr>
          <p:cNvPr id="69635" name="Rectangle 2"/>
          <p:cNvSpPr>
            <a:spLocks noGrp="1" noRot="1" noChangeAspect="1" noChangeArrowheads="1" noTextEdit="1"/>
          </p:cNvSpPr>
          <p:nvPr>
            <p:ph type="sldImg"/>
          </p:nvPr>
        </p:nvSpPr>
        <p:spPr>
          <a:xfrm>
            <a:off x="1144588" y="685800"/>
            <a:ext cx="4572000" cy="3429000"/>
          </a:xfrm>
          <a:ln/>
        </p:spPr>
      </p:sp>
      <p:sp>
        <p:nvSpPr>
          <p:cNvPr id="69636" name="Rectangle 3"/>
          <p:cNvSpPr>
            <a:spLocks noGrp="1" noChangeArrowheads="1"/>
          </p:cNvSpPr>
          <p:nvPr>
            <p:ph type="body" idx="1"/>
          </p:nvPr>
        </p:nvSpPr>
        <p:spPr>
          <a:xfrm>
            <a:off x="920750" y="4765675"/>
            <a:ext cx="5067300" cy="4289425"/>
          </a:xfrm>
          <a:noFill/>
          <a:ln/>
        </p:spPr>
        <p:txBody>
          <a:bodyPr lIns="93251" tIns="46625" rIns="93251" bIns="46625"/>
          <a:lstStyle/>
          <a:p>
            <a:pPr eaLnBrk="1" hangingPunct="1"/>
            <a:r>
              <a:rPr lang="en-US" sz="1000" smtClean="0"/>
              <a:t>Group 2 agents had evidence of less significant clinical effect and include a number of narcotics, several nonsteroidal agents, prochlorperazine and intranasal lidocaine.</a:t>
            </a:r>
          </a:p>
          <a:p>
            <a:pPr eaLnBrk="1" hangingPunct="1"/>
            <a:endParaRPr lang="en-US" sz="1000" smtClean="0"/>
          </a:p>
          <a:p>
            <a:pPr eaLnBrk="1" hangingPunct="1"/>
            <a:endParaRPr lang="en-US" sz="1000" smtClean="0"/>
          </a:p>
          <a:p>
            <a:pPr eaLnBrk="1" hangingPunct="1"/>
            <a:r>
              <a:rPr lang="en-US" sz="900" smtClean="0"/>
              <a:t>US Headache Consortium Guidelines. </a:t>
            </a:r>
            <a:r>
              <a:rPr lang="en-US" sz="900" i="1" smtClean="0"/>
              <a:t>Neurology.</a:t>
            </a:r>
            <a:r>
              <a:rPr lang="en-US" sz="900" smtClean="0"/>
              <a:t> 2000. In press.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FB294885-C13B-4DB8-A723-2D1B0632A7B4}" type="slidenum">
              <a:rPr lang="en-US" smtClean="0"/>
              <a:pPr/>
              <a:t>25</a:t>
            </a:fld>
            <a:endParaRPr lang="en-US" smtClean="0"/>
          </a:p>
        </p:txBody>
      </p:sp>
      <p:sp>
        <p:nvSpPr>
          <p:cNvPr id="70659" name="Rectangle 2"/>
          <p:cNvSpPr>
            <a:spLocks noGrp="1" noRot="1" noChangeAspect="1" noChangeArrowheads="1" noTextEdit="1"/>
          </p:cNvSpPr>
          <p:nvPr>
            <p:ph type="sldImg"/>
          </p:nvPr>
        </p:nvSpPr>
        <p:spPr>
          <a:xfrm>
            <a:off x="1144588" y="685800"/>
            <a:ext cx="4572000" cy="3429000"/>
          </a:xfrm>
          <a:ln/>
        </p:spPr>
      </p:sp>
      <p:sp>
        <p:nvSpPr>
          <p:cNvPr id="70660" name="Rectangle 3"/>
          <p:cNvSpPr>
            <a:spLocks noGrp="1" noChangeArrowheads="1"/>
          </p:cNvSpPr>
          <p:nvPr>
            <p:ph type="body" idx="1"/>
          </p:nvPr>
        </p:nvSpPr>
        <p:spPr>
          <a:xfrm>
            <a:off x="920750" y="4765675"/>
            <a:ext cx="5067300" cy="4289425"/>
          </a:xfrm>
          <a:noFill/>
          <a:ln/>
        </p:spPr>
        <p:txBody>
          <a:bodyPr lIns="93251" tIns="46625" rIns="93251" bIns="46625"/>
          <a:lstStyle/>
          <a:p>
            <a:pPr eaLnBrk="1" hangingPunct="1"/>
            <a:r>
              <a:rPr lang="en-US" sz="1000" smtClean="0"/>
              <a:t>Group 3 drugs showed either mixed results in studies or small effect sizes.  In the case of butalbital-containing agents, there were no migraine studies. Consensus was reached that although these agents are effective in migraine treatment, the possibility of drug-induced headache (rebound) is an indication that use should be restricted.</a:t>
            </a:r>
          </a:p>
          <a:p>
            <a:pPr eaLnBrk="1" hangingPunct="1"/>
            <a:r>
              <a:rPr lang="en-US" sz="1000" smtClean="0"/>
              <a:t>Acetaminophen is a Group 4 drug with evidence that it is ineffective in migraine. Group 5 is comprised of steroids whose effect is unknown.</a:t>
            </a:r>
          </a:p>
          <a:p>
            <a:pPr eaLnBrk="1" hangingPunct="1"/>
            <a:endParaRPr lang="en-US" sz="1000" smtClean="0"/>
          </a:p>
          <a:p>
            <a:pPr eaLnBrk="1" hangingPunct="1"/>
            <a:endParaRPr lang="en-US" sz="1000" smtClean="0"/>
          </a:p>
          <a:p>
            <a:pPr eaLnBrk="1" hangingPunct="1"/>
            <a:r>
              <a:rPr lang="en-US" sz="900" smtClean="0"/>
              <a:t>US Headache Consortium Guidelines. </a:t>
            </a:r>
            <a:r>
              <a:rPr lang="en-US" sz="900" i="1" smtClean="0"/>
              <a:t>Neurology.</a:t>
            </a:r>
            <a:r>
              <a:rPr lang="en-US" sz="900" smtClean="0"/>
              <a:t> 2000. In press.</a:t>
            </a:r>
          </a:p>
          <a:p>
            <a:pPr eaLnBrk="1" hangingPunct="1"/>
            <a:endParaRPr lang="en-US" sz="9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1746"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31747"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E0F992-0C72-4387-821C-43043F98627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A7DF490-24BB-44EB-B21F-5F7A4EAD74F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18449A5-4E95-4B07-BF43-3D2C93D8B7C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2B0D04-ED10-44F8-B253-7BDA973F2EC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E259E7-6AAC-4122-9502-6F57EC45EC4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F40298E-92D6-46CD-AD3F-6D99A73428A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9A70B38-C635-48F3-AE60-E4202FB4602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CC56A2E-073F-4504-9F6F-C689C10E151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EB0BD39-038C-4A4E-9159-99F84AD9F68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117BF4-8130-41CB-911C-5C473F6AC7B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92D50B-3F99-463A-9193-3812466A2FB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23"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2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307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a:p>
        </p:txBody>
      </p:sp>
      <p:sp>
        <p:nvSpPr>
          <p:cNvPr id="3072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pPr>
              <a:defRPr/>
            </a:pPr>
            <a:fld id="{BEE01A1A-015B-42A2-B243-36753ED32AA9}"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5"/>
          <p:cNvSpPr>
            <a:spLocks noGrp="1" noChangeArrowheads="1"/>
          </p:cNvSpPr>
          <p:nvPr>
            <p:ph type="ctrTitle"/>
          </p:nvPr>
        </p:nvSpPr>
        <p:spPr/>
        <p:txBody>
          <a:bodyPr/>
          <a:lstStyle/>
          <a:p>
            <a:pPr eaLnBrk="1" hangingPunct="1">
              <a:defRPr/>
            </a:pPr>
            <a:r>
              <a:rPr lang="en-US" dirty="0" smtClean="0"/>
              <a:t>Evaluation, Assessment and Treatment of Headaches in the Pediatric Population</a:t>
            </a:r>
          </a:p>
        </p:txBody>
      </p:sp>
      <p:sp>
        <p:nvSpPr>
          <p:cNvPr id="3079" name="Rectangle 7"/>
          <p:cNvSpPr>
            <a:spLocks noGrp="1" noChangeArrowheads="1"/>
          </p:cNvSpPr>
          <p:nvPr>
            <p:ph type="subTitle" idx="1"/>
          </p:nvPr>
        </p:nvSpPr>
        <p:spPr/>
        <p:txBody>
          <a:bodyPr/>
          <a:lstStyle/>
          <a:p>
            <a:pPr eaLnBrk="1" hangingPunct="1">
              <a:defRPr/>
            </a:pPr>
            <a:r>
              <a:rPr lang="en-US" dirty="0" smtClean="0"/>
              <a:t>KAY TAYLOR, MSN, BSN, RN</a:t>
            </a:r>
          </a:p>
          <a:p>
            <a:pPr eaLnBrk="1" hangingPunct="1">
              <a:defRPr/>
            </a:pPr>
            <a:r>
              <a:rPr lang="en-US" dirty="0" smtClean="0"/>
              <a:t>Pediatric Neurology, P.A.</a:t>
            </a:r>
          </a:p>
          <a:p>
            <a:pPr eaLnBrk="1" hangingPunct="1">
              <a:defRPr/>
            </a:pPr>
            <a:r>
              <a:rPr lang="en-US" dirty="0" smtClean="0"/>
              <a:t>Orlando, Fl</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Migraine Variants</a:t>
            </a:r>
          </a:p>
        </p:txBody>
      </p:sp>
      <p:sp>
        <p:nvSpPr>
          <p:cNvPr id="45059" name="Rectangle 3"/>
          <p:cNvSpPr>
            <a:spLocks noGrp="1" noChangeArrowheads="1"/>
          </p:cNvSpPr>
          <p:nvPr>
            <p:ph type="body" idx="1"/>
          </p:nvPr>
        </p:nvSpPr>
        <p:spPr/>
        <p:txBody>
          <a:bodyPr/>
          <a:lstStyle/>
          <a:p>
            <a:pPr eaLnBrk="1" hangingPunct="1">
              <a:defRPr/>
            </a:pPr>
            <a:r>
              <a:rPr lang="en-US" smtClean="0"/>
              <a:t>Retinal migraine:</a:t>
            </a:r>
          </a:p>
          <a:p>
            <a:pPr lvl="1" eaLnBrk="1" hangingPunct="1">
              <a:defRPr/>
            </a:pPr>
            <a:r>
              <a:rPr lang="en-US" smtClean="0"/>
              <a:t>More common in children than adults</a:t>
            </a:r>
          </a:p>
          <a:p>
            <a:pPr lvl="1" eaLnBrk="1" hangingPunct="1">
              <a:defRPr/>
            </a:pPr>
            <a:r>
              <a:rPr lang="en-US" smtClean="0"/>
              <a:t>Monocular gray or blackouts </a:t>
            </a:r>
          </a:p>
          <a:p>
            <a:pPr lvl="1" eaLnBrk="1" hangingPunct="1">
              <a:defRPr/>
            </a:pPr>
            <a:r>
              <a:rPr lang="en-US" smtClean="0"/>
              <a:t>30-60 minutes late mild-moderate H/A occurs</a:t>
            </a:r>
          </a:p>
          <a:p>
            <a:pPr lvl="1" eaLnBrk="1" hangingPunct="1">
              <a:defRPr/>
            </a:pPr>
            <a:r>
              <a:rPr lang="en-US" smtClean="0"/>
              <a:t>Pain retro-orbital and unilateral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Periodic Syndromes</a:t>
            </a:r>
          </a:p>
        </p:txBody>
      </p:sp>
      <p:sp>
        <p:nvSpPr>
          <p:cNvPr id="46083" name="Rectangle 3"/>
          <p:cNvSpPr>
            <a:spLocks noGrp="1" noChangeArrowheads="1"/>
          </p:cNvSpPr>
          <p:nvPr>
            <p:ph type="body" idx="1"/>
          </p:nvPr>
        </p:nvSpPr>
        <p:spPr/>
        <p:txBody>
          <a:bodyPr/>
          <a:lstStyle/>
          <a:p>
            <a:pPr eaLnBrk="1" hangingPunct="1">
              <a:defRPr/>
            </a:pPr>
            <a:r>
              <a:rPr lang="en-US" smtClean="0"/>
              <a:t>Benign paroxysmal vertigo:</a:t>
            </a:r>
          </a:p>
          <a:p>
            <a:pPr lvl="1" eaLnBrk="1" hangingPunct="1">
              <a:defRPr/>
            </a:pPr>
            <a:r>
              <a:rPr lang="en-US" smtClean="0"/>
              <a:t>Brief attacks of vertigo with postural instability</a:t>
            </a:r>
          </a:p>
          <a:p>
            <a:pPr lvl="1" eaLnBrk="1" hangingPunct="1">
              <a:defRPr/>
            </a:pPr>
            <a:r>
              <a:rPr lang="en-US" smtClean="0"/>
              <a:t>Headach often not reported</a:t>
            </a:r>
          </a:p>
          <a:p>
            <a:pPr lvl="1" eaLnBrk="1" hangingPunct="1">
              <a:defRPr/>
            </a:pPr>
            <a:r>
              <a:rPr lang="en-US" smtClean="0"/>
              <a:t>Frightened, pale appearance</a:t>
            </a:r>
          </a:p>
          <a:p>
            <a:pPr lvl="1" eaLnBrk="1" hangingPunct="1">
              <a:defRPr/>
            </a:pPr>
            <a:r>
              <a:rPr lang="en-US" smtClean="0"/>
              <a:t>Rotary nystagmus, lasting seconds-minutes</a:t>
            </a:r>
          </a:p>
          <a:p>
            <a:pPr lvl="1" eaLnBrk="1" hangingPunct="1">
              <a:defRPr/>
            </a:pPr>
            <a:r>
              <a:rPr lang="en-US" smtClean="0"/>
              <a:t>Self-limited extending 1-2 years</a:t>
            </a:r>
          </a:p>
          <a:p>
            <a:pPr lvl="1" eaLnBrk="1" hangingPunct="1">
              <a:defRPr/>
            </a:pPr>
            <a:r>
              <a:rPr lang="en-US" smtClean="0"/>
              <a:t>Positive family hx migraine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Periodic Syndromes</a:t>
            </a:r>
          </a:p>
        </p:txBody>
      </p:sp>
      <p:sp>
        <p:nvSpPr>
          <p:cNvPr id="49155" name="Rectangle 3"/>
          <p:cNvSpPr>
            <a:spLocks noGrp="1" noChangeArrowheads="1"/>
          </p:cNvSpPr>
          <p:nvPr>
            <p:ph type="body" idx="1"/>
          </p:nvPr>
        </p:nvSpPr>
        <p:spPr/>
        <p:txBody>
          <a:bodyPr/>
          <a:lstStyle/>
          <a:p>
            <a:pPr eaLnBrk="1" hangingPunct="1">
              <a:defRPr/>
            </a:pPr>
            <a:r>
              <a:rPr lang="en-US" smtClean="0"/>
              <a:t>Cyclic vomiting:</a:t>
            </a:r>
          </a:p>
          <a:p>
            <a:pPr lvl="1" eaLnBrk="1" hangingPunct="1">
              <a:defRPr/>
            </a:pPr>
            <a:r>
              <a:rPr lang="en-US" smtClean="0"/>
              <a:t>Recurrent, explosive bouts vomiting with normal health between</a:t>
            </a:r>
          </a:p>
          <a:p>
            <a:pPr lvl="1" eaLnBrk="1" hangingPunct="1">
              <a:defRPr/>
            </a:pPr>
            <a:r>
              <a:rPr lang="en-US" smtClean="0"/>
              <a:t>Strong family hx migraine</a:t>
            </a:r>
          </a:p>
          <a:p>
            <a:pPr lvl="1" eaLnBrk="1" hangingPunct="1">
              <a:defRPr/>
            </a:pPr>
            <a:r>
              <a:rPr lang="en-US" smtClean="0"/>
              <a:t>Headache, phonophobia and photophobia may not be seen</a:t>
            </a:r>
          </a:p>
          <a:p>
            <a:pPr lvl="1" eaLnBrk="1" hangingPunct="1">
              <a:defRPr/>
            </a:pPr>
            <a:r>
              <a:rPr lang="en-US" smtClean="0"/>
              <a:t>75% pts respond to migraine prophylaxis</a:t>
            </a:r>
          </a:p>
          <a:p>
            <a:pPr lvl="1" eaLnBrk="1" hangingPunct="1">
              <a:defRPr/>
            </a:pPr>
            <a:r>
              <a:rPr lang="en-US" smtClean="0"/>
              <a:t>Overlap features with abdominal migraine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Chronic Daily H/A</a:t>
            </a:r>
          </a:p>
        </p:txBody>
      </p:sp>
      <p:sp>
        <p:nvSpPr>
          <p:cNvPr id="50179" name="Rectangle 3"/>
          <p:cNvSpPr>
            <a:spLocks noGrp="1" noChangeArrowheads="1"/>
          </p:cNvSpPr>
          <p:nvPr>
            <p:ph type="body" idx="1"/>
          </p:nvPr>
        </p:nvSpPr>
        <p:spPr/>
        <p:txBody>
          <a:bodyPr/>
          <a:lstStyle/>
          <a:p>
            <a:pPr eaLnBrk="1" hangingPunct="1">
              <a:defRPr/>
            </a:pPr>
            <a:r>
              <a:rPr lang="en-US" dirty="0" smtClean="0"/>
              <a:t>Prevalence of 4-5% in adults, &lt;1% in kids</a:t>
            </a:r>
          </a:p>
          <a:p>
            <a:pPr eaLnBrk="1" hangingPunct="1">
              <a:defRPr/>
            </a:pPr>
            <a:r>
              <a:rPr lang="en-US" dirty="0" smtClean="0"/>
              <a:t>Pain is daily (minimum 15/30 days)</a:t>
            </a:r>
          </a:p>
          <a:p>
            <a:pPr eaLnBrk="1" hangingPunct="1">
              <a:defRPr/>
            </a:pPr>
            <a:r>
              <a:rPr lang="en-US" dirty="0" err="1" smtClean="0"/>
              <a:t>Bifrontal</a:t>
            </a:r>
            <a:r>
              <a:rPr lang="en-US" dirty="0" smtClean="0"/>
              <a:t> pain with all constellation symptoms present</a:t>
            </a:r>
          </a:p>
          <a:p>
            <a:pPr eaLnBrk="1" hangingPunct="1">
              <a:defRPr/>
            </a:pPr>
            <a:r>
              <a:rPr lang="en-US" dirty="0" smtClean="0"/>
              <a:t>Typical migraine </a:t>
            </a:r>
            <a:r>
              <a:rPr lang="en-US" dirty="0" err="1" smtClean="0"/>
              <a:t>hx</a:t>
            </a:r>
            <a:r>
              <a:rPr lang="en-US" dirty="0" smtClean="0"/>
              <a:t> present</a:t>
            </a:r>
          </a:p>
          <a:p>
            <a:pPr eaLnBrk="1" hangingPunct="1">
              <a:defRPr/>
            </a:pPr>
            <a:r>
              <a:rPr lang="en-US" dirty="0" smtClean="0"/>
              <a:t>Average age 12 yrs, females more common </a:t>
            </a:r>
          </a:p>
          <a:p>
            <a:pPr eaLnBrk="1" hangingPunct="1">
              <a:buFont typeface="Wingdings" pitchFamily="2" charset="2"/>
              <a:buNone/>
              <a:defRPr/>
            </a:pPr>
            <a:endParaRPr lang="en-US" dirty="0" smtClean="0"/>
          </a:p>
          <a:p>
            <a:pPr eaLnBrk="1" hangingPunct="1">
              <a:buFont typeface="Wingdings" pitchFamily="2" charset="2"/>
              <a:buNone/>
              <a:defRPr/>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Pathophysiology</a:t>
            </a:r>
          </a:p>
        </p:txBody>
      </p:sp>
      <p:sp>
        <p:nvSpPr>
          <p:cNvPr id="52227" name="Rectangle 3"/>
          <p:cNvSpPr>
            <a:spLocks noGrp="1" noChangeArrowheads="1"/>
          </p:cNvSpPr>
          <p:nvPr>
            <p:ph type="body" idx="1"/>
          </p:nvPr>
        </p:nvSpPr>
        <p:spPr/>
        <p:txBody>
          <a:bodyPr/>
          <a:lstStyle/>
          <a:p>
            <a:pPr eaLnBrk="1" hangingPunct="1">
              <a:defRPr/>
            </a:pPr>
            <a:r>
              <a:rPr lang="en-US" dirty="0" smtClean="0"/>
              <a:t>Theories included vascular and spreading cortical depression</a:t>
            </a:r>
          </a:p>
          <a:p>
            <a:pPr eaLnBrk="1" hangingPunct="1">
              <a:defRPr/>
            </a:pPr>
            <a:r>
              <a:rPr lang="en-US" dirty="0" smtClean="0"/>
              <a:t>Neurovascular mechanism</a:t>
            </a:r>
          </a:p>
          <a:p>
            <a:pPr eaLnBrk="1" hangingPunct="1">
              <a:defRPr/>
            </a:pPr>
            <a:r>
              <a:rPr lang="en-US" dirty="0" smtClean="0"/>
              <a:t>Genetic features such as triggers to </a:t>
            </a:r>
            <a:r>
              <a:rPr lang="en-US" b="1" dirty="0" smtClean="0"/>
              <a:t>sensitive brain</a:t>
            </a: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defRPr/>
            </a:pPr>
            <a:r>
              <a:rPr lang="en-US" smtClean="0"/>
              <a:t>THE </a:t>
            </a:r>
            <a:r>
              <a:rPr lang="en-US" i="1" smtClean="0"/>
              <a:t>SENSITIVE </a:t>
            </a:r>
            <a:r>
              <a:rPr lang="en-US" smtClean="0"/>
              <a:t>BRAIN</a:t>
            </a:r>
          </a:p>
        </p:txBody>
      </p:sp>
      <p:pic>
        <p:nvPicPr>
          <p:cNvPr id="66563" name="Picture 3" descr="2_PRES0646"/>
          <p:cNvPicPr>
            <a:picLocks noChangeAspect="1" noChangeArrowheads="1"/>
          </p:cNvPicPr>
          <p:nvPr/>
        </p:nvPicPr>
        <p:blipFill>
          <a:blip r:embed="rId3" cstate="print"/>
          <a:srcRect r="50000" b="20667"/>
          <a:stretch>
            <a:fillRect/>
          </a:stretch>
        </p:blipFill>
        <p:spPr bwMode="auto">
          <a:xfrm>
            <a:off x="2362200" y="1447800"/>
            <a:ext cx="4541838" cy="4953000"/>
          </a:xfrm>
          <a:prstGeom prst="rect">
            <a:avLst/>
          </a:prstGeom>
          <a:noFill/>
          <a:ln w="9525">
            <a:noFill/>
            <a:miter lim="800000"/>
            <a:headEnd/>
            <a:tailEnd/>
          </a:ln>
        </p:spPr>
      </p:pic>
      <p:sp>
        <p:nvSpPr>
          <p:cNvPr id="66564" name="Text Box 4"/>
          <p:cNvSpPr txBox="1">
            <a:spLocks noChangeArrowheads="1"/>
          </p:cNvSpPr>
          <p:nvPr/>
        </p:nvSpPr>
        <p:spPr bwMode="auto">
          <a:xfrm>
            <a:off x="2222500" y="6156325"/>
            <a:ext cx="4751388" cy="701675"/>
          </a:xfrm>
          <a:prstGeom prst="rect">
            <a:avLst/>
          </a:prstGeom>
          <a:noFill/>
          <a:ln w="9525">
            <a:noFill/>
            <a:miter lim="800000"/>
            <a:headEnd/>
            <a:tailEnd/>
          </a:ln>
        </p:spPr>
        <p:txBody>
          <a:bodyPr wrap="none">
            <a:spAutoFit/>
          </a:bodyPr>
          <a:lstStyle/>
          <a:p>
            <a:pPr algn="ctr" eaLnBrk="1" hangingPunct="1"/>
            <a:r>
              <a:rPr lang="en-US" sz="2000" b="1">
                <a:solidFill>
                  <a:schemeClr val="bg1"/>
                </a:solidFill>
                <a:latin typeface="Arial" charset="0"/>
              </a:rPr>
              <a:t>Pain control mechanisms are partially</a:t>
            </a:r>
          </a:p>
          <a:p>
            <a:pPr algn="ctr" eaLnBrk="1" hangingPunct="1"/>
            <a:r>
              <a:rPr lang="en-US" sz="2000" b="1">
                <a:solidFill>
                  <a:schemeClr val="bg1"/>
                </a:solidFill>
                <a:latin typeface="Arial" charset="0"/>
              </a:rPr>
              <a:t>defective in migraine patients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66563"/>
                                        </p:tgtEl>
                                        <p:attrNameLst>
                                          <p:attrName>style.visibility</p:attrName>
                                        </p:attrNameLst>
                                      </p:cBhvr>
                                      <p:to>
                                        <p:strVal val="visible"/>
                                      </p:to>
                                    </p:set>
                                  </p:childTnLst>
                                </p:cTn>
                              </p:par>
                            </p:childTnLst>
                          </p:cTn>
                        </p:par>
                        <p:par>
                          <p:cTn id="7" fill="hold">
                            <p:stCondLst>
                              <p:cond delay="500"/>
                            </p:stCondLst>
                            <p:childTnLst>
                              <p:par>
                                <p:cTn id="8" presetID="16" presetClass="entr" presetSubtype="37" fill="hold" grpId="0" nodeType="afterEffect">
                                  <p:stCondLst>
                                    <p:cond delay="0"/>
                                  </p:stCondLst>
                                  <p:childTnLst>
                                    <p:set>
                                      <p:cBhvr>
                                        <p:cTn id="9" dur="1" fill="hold">
                                          <p:stCondLst>
                                            <p:cond delay="0"/>
                                          </p:stCondLst>
                                        </p:cTn>
                                        <p:tgtEl>
                                          <p:spTgt spid="66564"/>
                                        </p:tgtEl>
                                        <p:attrNameLst>
                                          <p:attrName>style.visibility</p:attrName>
                                        </p:attrNameLst>
                                      </p:cBhvr>
                                      <p:to>
                                        <p:strVal val="visible"/>
                                      </p:to>
                                    </p:set>
                                    <p:animEffect transition="in" filter="barn(outVertical)">
                                      <p:cBhvr>
                                        <p:cTn id="10" dur="500"/>
                                        <p:tgtEl>
                                          <p:spTgt spid="665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4"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defRPr/>
            </a:pPr>
            <a:r>
              <a:rPr lang="en-US" smtClean="0"/>
              <a:t>THE NEUROVASCULAR THEORY</a:t>
            </a:r>
          </a:p>
        </p:txBody>
      </p:sp>
      <p:sp>
        <p:nvSpPr>
          <p:cNvPr id="56323" name="Rectangle 3"/>
          <p:cNvSpPr>
            <a:spLocks noChangeArrowheads="1"/>
          </p:cNvSpPr>
          <p:nvPr/>
        </p:nvSpPr>
        <p:spPr bwMode="auto">
          <a:xfrm>
            <a:off x="533400" y="2571750"/>
            <a:ext cx="8343900" cy="1066800"/>
          </a:xfrm>
          <a:prstGeom prst="rect">
            <a:avLst/>
          </a:prstGeom>
          <a:noFill/>
          <a:ln w="9525">
            <a:noFill/>
            <a:miter lim="800000"/>
            <a:headEnd/>
            <a:tailEnd/>
          </a:ln>
        </p:spPr>
        <p:txBody>
          <a:bodyPr/>
          <a:lstStyle/>
          <a:p>
            <a:pPr marL="342900" indent="-342900" eaLnBrk="1" hangingPunct="1">
              <a:spcBef>
                <a:spcPct val="50000"/>
              </a:spcBef>
              <a:buClr>
                <a:srgbClr val="FFFF00"/>
              </a:buClr>
              <a:buSzPct val="75000"/>
              <a:buFont typeface="Marlett" pitchFamily="2" charset="2"/>
              <a:buNone/>
            </a:pPr>
            <a:r>
              <a:rPr lang="en-US" sz="2800">
                <a:solidFill>
                  <a:schemeClr val="bg1"/>
                </a:solidFill>
                <a:latin typeface="Arial" charset="0"/>
              </a:rPr>
              <a:t>	Referred pain from dura mater and blood vessels</a:t>
            </a:r>
          </a:p>
        </p:txBody>
      </p:sp>
      <p:sp>
        <p:nvSpPr>
          <p:cNvPr id="56324" name="Rectangle 4"/>
          <p:cNvSpPr>
            <a:spLocks noChangeArrowheads="1"/>
          </p:cNvSpPr>
          <p:nvPr/>
        </p:nvSpPr>
        <p:spPr bwMode="auto">
          <a:xfrm>
            <a:off x="552450" y="3276600"/>
            <a:ext cx="8039100" cy="647700"/>
          </a:xfrm>
          <a:prstGeom prst="rect">
            <a:avLst/>
          </a:prstGeom>
          <a:noFill/>
          <a:ln w="9525">
            <a:noFill/>
            <a:miter lim="800000"/>
            <a:headEnd/>
            <a:tailEnd/>
          </a:ln>
        </p:spPr>
        <p:txBody>
          <a:bodyPr/>
          <a:lstStyle/>
          <a:p>
            <a:pPr marL="342900" indent="-342900" eaLnBrk="1" hangingPunct="1">
              <a:spcBef>
                <a:spcPct val="50000"/>
              </a:spcBef>
              <a:buClr>
                <a:srgbClr val="FFFF00"/>
              </a:buClr>
              <a:buSzPct val="75000"/>
              <a:buFont typeface="Marlett" pitchFamily="2" charset="2"/>
              <a:buNone/>
            </a:pPr>
            <a:r>
              <a:rPr lang="en-US" sz="2800">
                <a:solidFill>
                  <a:schemeClr val="bg1"/>
                </a:solidFill>
                <a:latin typeface="Arial" charset="0"/>
              </a:rPr>
              <a:t>	Peripheral neural processing</a:t>
            </a:r>
          </a:p>
          <a:p>
            <a:pPr marL="742950" lvl="1" indent="-285750" eaLnBrk="1" hangingPunct="1">
              <a:spcBef>
                <a:spcPct val="50000"/>
              </a:spcBef>
              <a:buClr>
                <a:srgbClr val="F2D13D"/>
              </a:buClr>
              <a:buSzPct val="75000"/>
              <a:buFont typeface="Marlett" pitchFamily="2" charset="2"/>
              <a:buChar char="n"/>
            </a:pPr>
            <a:r>
              <a:rPr lang="en-US" sz="2400">
                <a:solidFill>
                  <a:schemeClr val="bg1"/>
                </a:solidFill>
                <a:latin typeface="Arial" charset="0"/>
              </a:rPr>
              <a:t>Neurogenic plasma protein extravasation (PPE)</a:t>
            </a:r>
          </a:p>
          <a:p>
            <a:pPr marL="742950" lvl="1" indent="-285750" eaLnBrk="1" hangingPunct="1">
              <a:spcBef>
                <a:spcPct val="50000"/>
              </a:spcBef>
              <a:buClr>
                <a:srgbClr val="F2D13D"/>
              </a:buClr>
              <a:buSzPct val="75000"/>
              <a:buFont typeface="Marlett" pitchFamily="2" charset="2"/>
              <a:buChar char="n"/>
            </a:pPr>
            <a:r>
              <a:rPr lang="en-US" sz="2400">
                <a:solidFill>
                  <a:schemeClr val="bg1"/>
                </a:solidFill>
                <a:latin typeface="Arial" charset="0"/>
              </a:rPr>
              <a:t>Neuropeptides</a:t>
            </a:r>
          </a:p>
        </p:txBody>
      </p:sp>
      <p:grpSp>
        <p:nvGrpSpPr>
          <p:cNvPr id="2" name="Group 5"/>
          <p:cNvGrpSpPr>
            <a:grpSpLocks/>
          </p:cNvGrpSpPr>
          <p:nvPr/>
        </p:nvGrpSpPr>
        <p:grpSpPr bwMode="auto">
          <a:xfrm>
            <a:off x="-190500" y="2667000"/>
            <a:ext cx="1066800" cy="304800"/>
            <a:chOff x="2514" y="2592"/>
            <a:chExt cx="672" cy="192"/>
          </a:xfrm>
        </p:grpSpPr>
        <p:sp>
          <p:nvSpPr>
            <p:cNvPr id="22544" name="Rectangle 6"/>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22545" name="Line 7"/>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22546" name="Line 8"/>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3" name="Group 9"/>
          <p:cNvGrpSpPr>
            <a:grpSpLocks/>
          </p:cNvGrpSpPr>
          <p:nvPr/>
        </p:nvGrpSpPr>
        <p:grpSpPr bwMode="auto">
          <a:xfrm>
            <a:off x="-190500" y="3371850"/>
            <a:ext cx="1066800" cy="304800"/>
            <a:chOff x="2514" y="2592"/>
            <a:chExt cx="672" cy="192"/>
          </a:xfrm>
        </p:grpSpPr>
        <p:sp>
          <p:nvSpPr>
            <p:cNvPr id="22541" name="Rectangle 10"/>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22542" name="Line 11"/>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22543" name="Line 12"/>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
        <p:nvSpPr>
          <p:cNvPr id="56333" name="Rectangle 13"/>
          <p:cNvSpPr>
            <a:spLocks noChangeArrowheads="1"/>
          </p:cNvSpPr>
          <p:nvPr/>
        </p:nvSpPr>
        <p:spPr bwMode="auto">
          <a:xfrm>
            <a:off x="571500" y="4991100"/>
            <a:ext cx="8343900" cy="647700"/>
          </a:xfrm>
          <a:prstGeom prst="rect">
            <a:avLst/>
          </a:prstGeom>
          <a:noFill/>
          <a:ln w="9525">
            <a:noFill/>
            <a:miter lim="800000"/>
            <a:headEnd/>
            <a:tailEnd/>
          </a:ln>
        </p:spPr>
        <p:txBody>
          <a:bodyPr/>
          <a:lstStyle/>
          <a:p>
            <a:pPr marL="342900" indent="-342900" eaLnBrk="1" hangingPunct="1">
              <a:spcBef>
                <a:spcPct val="50000"/>
              </a:spcBef>
              <a:buClr>
                <a:srgbClr val="FFFF00"/>
              </a:buClr>
              <a:buSzPct val="75000"/>
              <a:buFont typeface="Marlett" pitchFamily="2" charset="2"/>
              <a:buNone/>
            </a:pPr>
            <a:r>
              <a:rPr lang="en-US" sz="2800">
                <a:solidFill>
                  <a:schemeClr val="bg1"/>
                </a:solidFill>
                <a:latin typeface="Arial" charset="0"/>
              </a:rPr>
              <a:t>	Central neural processing</a:t>
            </a:r>
          </a:p>
        </p:txBody>
      </p:sp>
      <p:grpSp>
        <p:nvGrpSpPr>
          <p:cNvPr id="4" name="Group 14"/>
          <p:cNvGrpSpPr>
            <a:grpSpLocks/>
          </p:cNvGrpSpPr>
          <p:nvPr/>
        </p:nvGrpSpPr>
        <p:grpSpPr bwMode="auto">
          <a:xfrm>
            <a:off x="-190500" y="5105400"/>
            <a:ext cx="1066800" cy="304800"/>
            <a:chOff x="2514" y="2592"/>
            <a:chExt cx="672" cy="192"/>
          </a:xfrm>
        </p:grpSpPr>
        <p:sp>
          <p:nvSpPr>
            <p:cNvPr id="22538" name="Rectangle 15"/>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22539" name="Line 16"/>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22540" name="Line 17"/>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
        <p:nvSpPr>
          <p:cNvPr id="56338" name="Text Box 18"/>
          <p:cNvSpPr txBox="1">
            <a:spLocks noChangeArrowheads="1"/>
          </p:cNvSpPr>
          <p:nvPr/>
        </p:nvSpPr>
        <p:spPr bwMode="auto">
          <a:xfrm>
            <a:off x="852488" y="1676400"/>
            <a:ext cx="7504112" cy="519113"/>
          </a:xfrm>
          <a:prstGeom prst="rect">
            <a:avLst/>
          </a:prstGeom>
          <a:noFill/>
          <a:ln w="9525">
            <a:noFill/>
            <a:miter lim="800000"/>
            <a:headEnd/>
            <a:tailEnd/>
          </a:ln>
        </p:spPr>
        <p:txBody>
          <a:bodyPr wrap="none">
            <a:spAutoFit/>
          </a:bodyPr>
          <a:lstStyle/>
          <a:p>
            <a:pPr algn="ctr" eaLnBrk="1" hangingPunct="1"/>
            <a:r>
              <a:rPr lang="en-US" sz="2800" b="1">
                <a:solidFill>
                  <a:schemeClr val="bg1"/>
                </a:solidFill>
                <a:latin typeface="Arial" charset="0"/>
              </a:rPr>
              <a:t>Migraine is a neurovascular pain syndrome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56338"/>
                                        </p:tgtEl>
                                        <p:attrNameLst>
                                          <p:attrName>style.visibility</p:attrName>
                                        </p:attrNameLst>
                                      </p:cBhvr>
                                      <p:to>
                                        <p:strVal val="visible"/>
                                      </p:to>
                                    </p:set>
                                    <p:anim calcmode="lin" valueType="num">
                                      <p:cBhvr additive="base">
                                        <p:cTn id="7" dur="500" fill="hold"/>
                                        <p:tgtEl>
                                          <p:spTgt spid="56338"/>
                                        </p:tgtEl>
                                        <p:attrNameLst>
                                          <p:attrName>ppt_x</p:attrName>
                                        </p:attrNameLst>
                                      </p:cBhvr>
                                      <p:tavLst>
                                        <p:tav tm="0">
                                          <p:val>
                                            <p:strVal val="1+#ppt_w/2"/>
                                          </p:val>
                                        </p:tav>
                                        <p:tav tm="100000">
                                          <p:val>
                                            <p:strVal val="#ppt_x"/>
                                          </p:val>
                                        </p:tav>
                                      </p:tavLst>
                                    </p:anim>
                                    <p:anim calcmode="lin" valueType="num">
                                      <p:cBhvr additive="base">
                                        <p:cTn id="8" dur="500" fill="hold"/>
                                        <p:tgtEl>
                                          <p:spTgt spid="5633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3" presetClass="entr" presetSubtype="32"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strVal val="4*#ppt_w"/>
                                          </p:val>
                                        </p:tav>
                                        <p:tav tm="100000">
                                          <p:val>
                                            <p:strVal val="#ppt_w"/>
                                          </p:val>
                                        </p:tav>
                                      </p:tavLst>
                                    </p:anim>
                                    <p:anim calcmode="lin" valueType="num">
                                      <p:cBhvr>
                                        <p:cTn id="13" dur="500" fill="hold"/>
                                        <p:tgtEl>
                                          <p:spTgt spid="2"/>
                                        </p:tgtEl>
                                        <p:attrNameLst>
                                          <p:attrName>ppt_h</p:attrName>
                                        </p:attrNameLst>
                                      </p:cBhvr>
                                      <p:tavLst>
                                        <p:tav tm="0">
                                          <p:val>
                                            <p:strVal val="4*#ppt_h"/>
                                          </p:val>
                                        </p:tav>
                                        <p:tav tm="100000">
                                          <p:val>
                                            <p:strVal val="#ppt_h"/>
                                          </p:val>
                                        </p:tav>
                                      </p:tavLst>
                                    </p:anim>
                                  </p:childTnLst>
                                </p:cTn>
                              </p:par>
                            </p:childTnLst>
                          </p:cTn>
                        </p:par>
                        <p:par>
                          <p:cTn id="14" fill="hold">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56323"/>
                                        </p:tgtEl>
                                        <p:attrNameLst>
                                          <p:attrName>style.visibility</p:attrName>
                                        </p:attrNameLst>
                                      </p:cBhvr>
                                      <p:to>
                                        <p:strVal val="visible"/>
                                      </p:to>
                                    </p:set>
                                    <p:animEffect transition="in" filter="wipe(left)">
                                      <p:cBhvr>
                                        <p:cTn id="17" dur="500"/>
                                        <p:tgtEl>
                                          <p:spTgt spid="56323"/>
                                        </p:tgtEl>
                                      </p:cBhvr>
                                    </p:animEffect>
                                  </p:childTnLst>
                                </p:cTn>
                              </p:par>
                            </p:childTnLst>
                          </p:cTn>
                        </p:par>
                        <p:par>
                          <p:cTn id="18" fill="hold">
                            <p:stCondLst>
                              <p:cond delay="1500"/>
                            </p:stCondLst>
                            <p:childTnLst>
                              <p:par>
                                <p:cTn id="19" presetID="23" presetClass="entr" presetSubtype="32" fill="hold"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strVal val="4*#ppt_w"/>
                                          </p:val>
                                        </p:tav>
                                        <p:tav tm="100000">
                                          <p:val>
                                            <p:strVal val="#ppt_w"/>
                                          </p:val>
                                        </p:tav>
                                      </p:tavLst>
                                    </p:anim>
                                    <p:anim calcmode="lin" valueType="num">
                                      <p:cBhvr>
                                        <p:cTn id="22" dur="500" fill="hold"/>
                                        <p:tgtEl>
                                          <p:spTgt spid="3"/>
                                        </p:tgtEl>
                                        <p:attrNameLst>
                                          <p:attrName>ppt_h</p:attrName>
                                        </p:attrNameLst>
                                      </p:cBhvr>
                                      <p:tavLst>
                                        <p:tav tm="0">
                                          <p:val>
                                            <p:strVal val="4*#ppt_h"/>
                                          </p:val>
                                        </p:tav>
                                        <p:tav tm="100000">
                                          <p:val>
                                            <p:strVal val="#ppt_h"/>
                                          </p:val>
                                        </p:tav>
                                      </p:tavLst>
                                    </p:anim>
                                  </p:childTnLst>
                                </p:cTn>
                              </p:par>
                            </p:childTnLst>
                          </p:cTn>
                        </p:par>
                        <p:par>
                          <p:cTn id="23" fill="hold">
                            <p:stCondLst>
                              <p:cond delay="2000"/>
                            </p:stCondLst>
                            <p:childTnLst>
                              <p:par>
                                <p:cTn id="24" presetID="22" presetClass="entr" presetSubtype="8" fill="hold" grpId="0" nodeType="afterEffect">
                                  <p:stCondLst>
                                    <p:cond delay="0"/>
                                  </p:stCondLst>
                                  <p:childTnLst>
                                    <p:set>
                                      <p:cBhvr>
                                        <p:cTn id="25" dur="1" fill="hold">
                                          <p:stCondLst>
                                            <p:cond delay="0"/>
                                          </p:stCondLst>
                                        </p:cTn>
                                        <p:tgtEl>
                                          <p:spTgt spid="56324"/>
                                        </p:tgtEl>
                                        <p:attrNameLst>
                                          <p:attrName>style.visibility</p:attrName>
                                        </p:attrNameLst>
                                      </p:cBhvr>
                                      <p:to>
                                        <p:strVal val="visible"/>
                                      </p:to>
                                    </p:set>
                                    <p:animEffect transition="in" filter="wipe(left)">
                                      <p:cBhvr>
                                        <p:cTn id="26" dur="500"/>
                                        <p:tgtEl>
                                          <p:spTgt spid="56324"/>
                                        </p:tgtEl>
                                      </p:cBhvr>
                                    </p:animEffect>
                                  </p:childTnLst>
                                </p:cTn>
                              </p:par>
                            </p:childTnLst>
                          </p:cTn>
                        </p:par>
                        <p:par>
                          <p:cTn id="27" fill="hold">
                            <p:stCondLst>
                              <p:cond delay="2500"/>
                            </p:stCondLst>
                            <p:childTnLst>
                              <p:par>
                                <p:cTn id="28" presetID="23" presetClass="entr" presetSubtype="32" fill="hold" nodeType="after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p:cTn id="30" dur="500" fill="hold"/>
                                        <p:tgtEl>
                                          <p:spTgt spid="4"/>
                                        </p:tgtEl>
                                        <p:attrNameLst>
                                          <p:attrName>ppt_w</p:attrName>
                                        </p:attrNameLst>
                                      </p:cBhvr>
                                      <p:tavLst>
                                        <p:tav tm="0">
                                          <p:val>
                                            <p:strVal val="4*#ppt_w"/>
                                          </p:val>
                                        </p:tav>
                                        <p:tav tm="100000">
                                          <p:val>
                                            <p:strVal val="#ppt_w"/>
                                          </p:val>
                                        </p:tav>
                                      </p:tavLst>
                                    </p:anim>
                                    <p:anim calcmode="lin" valueType="num">
                                      <p:cBhvr>
                                        <p:cTn id="31" dur="500" fill="hold"/>
                                        <p:tgtEl>
                                          <p:spTgt spid="4"/>
                                        </p:tgtEl>
                                        <p:attrNameLst>
                                          <p:attrName>ppt_h</p:attrName>
                                        </p:attrNameLst>
                                      </p:cBhvr>
                                      <p:tavLst>
                                        <p:tav tm="0">
                                          <p:val>
                                            <p:strVal val="4*#ppt_h"/>
                                          </p:val>
                                        </p:tav>
                                        <p:tav tm="100000">
                                          <p:val>
                                            <p:strVal val="#ppt_h"/>
                                          </p:val>
                                        </p:tav>
                                      </p:tavLst>
                                    </p:anim>
                                  </p:childTnLst>
                                </p:cTn>
                              </p:par>
                            </p:childTnLst>
                          </p:cTn>
                        </p:par>
                        <p:par>
                          <p:cTn id="32" fill="hold">
                            <p:stCondLst>
                              <p:cond delay="3000"/>
                            </p:stCondLst>
                            <p:childTnLst>
                              <p:par>
                                <p:cTn id="33" presetID="22" presetClass="entr" presetSubtype="8" fill="hold" grpId="0" nodeType="afterEffect">
                                  <p:stCondLst>
                                    <p:cond delay="0"/>
                                  </p:stCondLst>
                                  <p:childTnLst>
                                    <p:set>
                                      <p:cBhvr>
                                        <p:cTn id="34" dur="1" fill="hold">
                                          <p:stCondLst>
                                            <p:cond delay="0"/>
                                          </p:stCondLst>
                                        </p:cTn>
                                        <p:tgtEl>
                                          <p:spTgt spid="56333"/>
                                        </p:tgtEl>
                                        <p:attrNameLst>
                                          <p:attrName>style.visibility</p:attrName>
                                        </p:attrNameLst>
                                      </p:cBhvr>
                                      <p:to>
                                        <p:strVal val="visible"/>
                                      </p:to>
                                    </p:set>
                                    <p:animEffect transition="in" filter="wipe(left)">
                                      <p:cBhvr>
                                        <p:cTn id="35" dur="500"/>
                                        <p:tgtEl>
                                          <p:spTgt spid="563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autoUpdateAnimBg="0"/>
      <p:bldP spid="56324" grpId="0" autoUpdateAnimBg="0"/>
      <p:bldP spid="56333" grpId="0" autoUpdateAnimBg="0"/>
      <p:bldP spid="56338"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defRPr/>
            </a:pPr>
            <a:r>
              <a:rPr lang="en-US" smtClean="0"/>
              <a:t>CNS MODULATION </a:t>
            </a:r>
            <a:br>
              <a:rPr lang="en-US" smtClean="0"/>
            </a:br>
            <a:r>
              <a:rPr lang="en-US" smtClean="0"/>
              <a:t>OF MIGRAINE</a:t>
            </a:r>
          </a:p>
        </p:txBody>
      </p:sp>
      <p:grpSp>
        <p:nvGrpSpPr>
          <p:cNvPr id="2" name="Group 3"/>
          <p:cNvGrpSpPr>
            <a:grpSpLocks/>
          </p:cNvGrpSpPr>
          <p:nvPr/>
        </p:nvGrpSpPr>
        <p:grpSpPr bwMode="auto">
          <a:xfrm>
            <a:off x="685800" y="1600200"/>
            <a:ext cx="6324600" cy="5257800"/>
            <a:chOff x="432" y="1008"/>
            <a:chExt cx="3984" cy="3312"/>
          </a:xfrm>
        </p:grpSpPr>
        <p:pic>
          <p:nvPicPr>
            <p:cNvPr id="23556" name="Picture 4" descr="2_PRES1924"/>
            <p:cNvPicPr>
              <a:picLocks noChangeAspect="1" noChangeArrowheads="1"/>
            </p:cNvPicPr>
            <p:nvPr/>
          </p:nvPicPr>
          <p:blipFill>
            <a:blip r:embed="rId3" cstate="print"/>
            <a:srcRect r="53000" b="23334"/>
            <a:stretch>
              <a:fillRect/>
            </a:stretch>
          </p:blipFill>
          <p:spPr bwMode="auto">
            <a:xfrm>
              <a:off x="1787" y="1008"/>
              <a:ext cx="2629" cy="3216"/>
            </a:xfrm>
            <a:prstGeom prst="rect">
              <a:avLst/>
            </a:prstGeom>
            <a:noFill/>
            <a:ln w="9525">
              <a:noFill/>
              <a:miter lim="800000"/>
              <a:headEnd/>
              <a:tailEnd/>
            </a:ln>
          </p:spPr>
        </p:pic>
        <p:sp>
          <p:nvSpPr>
            <p:cNvPr id="23557" name="Rectangle 5"/>
            <p:cNvSpPr>
              <a:spLocks noChangeArrowheads="1"/>
            </p:cNvSpPr>
            <p:nvPr/>
          </p:nvSpPr>
          <p:spPr bwMode="auto">
            <a:xfrm>
              <a:off x="432" y="4108"/>
              <a:ext cx="1020" cy="212"/>
            </a:xfrm>
            <a:prstGeom prst="rect">
              <a:avLst/>
            </a:prstGeom>
            <a:noFill/>
            <a:ln w="9525">
              <a:noFill/>
              <a:miter lim="800000"/>
              <a:headEnd/>
              <a:tailEnd/>
            </a:ln>
          </p:spPr>
          <p:txBody>
            <a:bodyPr wrap="none">
              <a:spAutoFit/>
            </a:bodyPr>
            <a:lstStyle/>
            <a:p>
              <a:pPr eaLnBrk="1" hangingPunct="1"/>
              <a:r>
                <a:rPr lang="en-US" sz="1600">
                  <a:solidFill>
                    <a:srgbClr val="F2D13D"/>
                  </a:solidFill>
                  <a:latin typeface="Arial" charset="0"/>
                </a:rPr>
                <a:t>Goadsby, 2000.</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“Red Flags”</a:t>
            </a:r>
          </a:p>
        </p:txBody>
      </p:sp>
      <p:sp>
        <p:nvSpPr>
          <p:cNvPr id="69635" name="Rectangle 3"/>
          <p:cNvSpPr>
            <a:spLocks noGrp="1" noChangeArrowheads="1"/>
          </p:cNvSpPr>
          <p:nvPr>
            <p:ph type="body" idx="1"/>
          </p:nvPr>
        </p:nvSpPr>
        <p:spPr/>
        <p:txBody>
          <a:bodyPr/>
          <a:lstStyle/>
          <a:p>
            <a:pPr eaLnBrk="1" hangingPunct="1">
              <a:lnSpc>
                <a:spcPct val="90000"/>
              </a:lnSpc>
              <a:defRPr/>
            </a:pPr>
            <a:r>
              <a:rPr lang="en-US" dirty="0" smtClean="0"/>
              <a:t>Retrospective Study of </a:t>
            </a:r>
            <a:r>
              <a:rPr lang="en-US" dirty="0" err="1" smtClean="0"/>
              <a:t>outpt</a:t>
            </a:r>
            <a:r>
              <a:rPr lang="en-US" dirty="0" smtClean="0"/>
              <a:t> H/A records</a:t>
            </a:r>
          </a:p>
          <a:p>
            <a:pPr eaLnBrk="1" hangingPunct="1">
              <a:lnSpc>
                <a:spcPct val="90000"/>
              </a:lnSpc>
              <a:defRPr/>
            </a:pPr>
            <a:r>
              <a:rPr lang="en-US" dirty="0" smtClean="0"/>
              <a:t>Approx 300 pts reviewed</a:t>
            </a:r>
          </a:p>
          <a:p>
            <a:pPr eaLnBrk="1" hangingPunct="1">
              <a:lnSpc>
                <a:spcPct val="90000"/>
              </a:lnSpc>
              <a:defRPr/>
            </a:pPr>
            <a:r>
              <a:rPr lang="en-US" dirty="0" smtClean="0"/>
              <a:t>3 </a:t>
            </a:r>
            <a:r>
              <a:rPr lang="en-US" b="1" dirty="0" smtClean="0"/>
              <a:t>major</a:t>
            </a:r>
            <a:r>
              <a:rPr lang="en-US" dirty="0" smtClean="0"/>
              <a:t> red flags noted:</a:t>
            </a:r>
          </a:p>
          <a:p>
            <a:pPr lvl="1" eaLnBrk="1" hangingPunct="1">
              <a:lnSpc>
                <a:spcPct val="90000"/>
              </a:lnSpc>
              <a:defRPr/>
            </a:pPr>
            <a:r>
              <a:rPr lang="en-US" dirty="0" smtClean="0"/>
              <a:t>Sudden H/A onset &lt;6 weeks duration</a:t>
            </a:r>
          </a:p>
          <a:p>
            <a:pPr lvl="1" eaLnBrk="1" hangingPunct="1">
              <a:lnSpc>
                <a:spcPct val="90000"/>
              </a:lnSpc>
              <a:defRPr/>
            </a:pPr>
            <a:r>
              <a:rPr lang="en-US" dirty="0" smtClean="0"/>
              <a:t>Positive night time awakening from sleep with pain </a:t>
            </a:r>
          </a:p>
          <a:p>
            <a:pPr lvl="1" eaLnBrk="1" hangingPunct="1">
              <a:lnSpc>
                <a:spcPct val="90000"/>
              </a:lnSpc>
              <a:defRPr/>
            </a:pPr>
            <a:r>
              <a:rPr lang="en-US" dirty="0" smtClean="0"/>
              <a:t>Focal deficit neurologic exam </a:t>
            </a:r>
          </a:p>
          <a:p>
            <a:pPr lvl="1" eaLnBrk="1" hangingPunct="1">
              <a:lnSpc>
                <a:spcPct val="90000"/>
              </a:lnSpc>
              <a:buFont typeface="Wingdings" pitchFamily="2" charset="2"/>
              <a:buNone/>
              <a:defRPr/>
            </a:pP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Evaluation</a:t>
            </a:r>
          </a:p>
        </p:txBody>
      </p:sp>
      <p:sp>
        <p:nvSpPr>
          <p:cNvPr id="70659" name="Rectangle 3"/>
          <p:cNvSpPr>
            <a:spLocks noGrp="1" noChangeArrowheads="1"/>
          </p:cNvSpPr>
          <p:nvPr>
            <p:ph type="body" idx="1"/>
          </p:nvPr>
        </p:nvSpPr>
        <p:spPr/>
        <p:txBody>
          <a:bodyPr/>
          <a:lstStyle/>
          <a:p>
            <a:pPr eaLnBrk="1" hangingPunct="1">
              <a:defRPr/>
            </a:pPr>
            <a:r>
              <a:rPr lang="en-US" dirty="0" smtClean="0"/>
              <a:t>Comprehensive </a:t>
            </a:r>
            <a:r>
              <a:rPr lang="en-US" dirty="0" err="1" smtClean="0"/>
              <a:t>Hx</a:t>
            </a:r>
            <a:r>
              <a:rPr lang="en-US" dirty="0" smtClean="0"/>
              <a:t> and PE (neurologic)</a:t>
            </a:r>
          </a:p>
          <a:p>
            <a:pPr eaLnBrk="1" hangingPunct="1">
              <a:defRPr/>
            </a:pPr>
            <a:r>
              <a:rPr lang="en-US" dirty="0" smtClean="0"/>
              <a:t>Basic metabolic panel, Mg, Thyroid</a:t>
            </a:r>
          </a:p>
          <a:p>
            <a:pPr eaLnBrk="1" hangingPunct="1">
              <a:defRPr/>
            </a:pPr>
            <a:r>
              <a:rPr lang="en-US" dirty="0" smtClean="0"/>
              <a:t>Migraine panel (MTHFR, </a:t>
            </a:r>
            <a:r>
              <a:rPr lang="en-US" dirty="0" err="1" smtClean="0"/>
              <a:t>Homocystein</a:t>
            </a:r>
            <a:r>
              <a:rPr lang="en-US" dirty="0" smtClean="0"/>
              <a:t>, </a:t>
            </a:r>
            <a:r>
              <a:rPr lang="en-US" dirty="0" err="1" smtClean="0"/>
              <a:t>Folate</a:t>
            </a:r>
            <a:r>
              <a:rPr lang="en-US" dirty="0" smtClean="0"/>
              <a:t>)</a:t>
            </a:r>
          </a:p>
          <a:p>
            <a:pPr eaLnBrk="1" hangingPunct="1">
              <a:defRPr/>
            </a:pPr>
            <a:r>
              <a:rPr lang="en-US" dirty="0" err="1" smtClean="0"/>
              <a:t>Neuroimaging</a:t>
            </a:r>
            <a:r>
              <a:rPr lang="en-US" dirty="0" smtClean="0"/>
              <a:t> ( MRI, MRA)</a:t>
            </a:r>
          </a:p>
          <a:p>
            <a:pPr eaLnBrk="1" hangingPunct="1">
              <a:defRPr/>
            </a:pPr>
            <a:r>
              <a:rPr lang="en-US" dirty="0" smtClean="0"/>
              <a:t>EEG</a:t>
            </a:r>
          </a:p>
          <a:p>
            <a:pPr eaLnBrk="1" hangingPunct="1">
              <a:defRPr/>
            </a:pPr>
            <a:r>
              <a:rPr lang="en-US" dirty="0" smtClean="0"/>
              <a:t>Lumbar puncture with opening pressure</a:t>
            </a:r>
          </a:p>
          <a:p>
            <a:pPr eaLnBrk="1" hangingPunct="1">
              <a:defRPr/>
            </a:pP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smtClean="0"/>
              <a:t>Objectives</a:t>
            </a:r>
          </a:p>
        </p:txBody>
      </p:sp>
      <p:sp>
        <p:nvSpPr>
          <p:cNvPr id="33795" name="Rectangle 3"/>
          <p:cNvSpPr>
            <a:spLocks noGrp="1" noChangeArrowheads="1"/>
          </p:cNvSpPr>
          <p:nvPr>
            <p:ph type="body" idx="1"/>
          </p:nvPr>
        </p:nvSpPr>
        <p:spPr/>
        <p:txBody>
          <a:bodyPr/>
          <a:lstStyle/>
          <a:p>
            <a:pPr eaLnBrk="1" hangingPunct="1">
              <a:lnSpc>
                <a:spcPct val="80000"/>
              </a:lnSpc>
              <a:defRPr/>
            </a:pPr>
            <a:r>
              <a:rPr lang="en-US" sz="2800" dirty="0" smtClean="0"/>
              <a:t>Review basic aspects of migraines such as epidemiology, nomenclature and </a:t>
            </a:r>
            <a:r>
              <a:rPr lang="en-US" sz="2800" dirty="0" err="1" smtClean="0"/>
              <a:t>pathophysiology</a:t>
            </a:r>
            <a:endParaRPr lang="en-US" sz="2800" dirty="0" smtClean="0"/>
          </a:p>
          <a:p>
            <a:pPr eaLnBrk="1" hangingPunct="1">
              <a:lnSpc>
                <a:spcPct val="80000"/>
              </a:lnSpc>
              <a:defRPr/>
            </a:pPr>
            <a:r>
              <a:rPr lang="en-US" sz="2800" dirty="0" smtClean="0"/>
              <a:t>Propose a diagnostic approach and highlight “flags” of concern</a:t>
            </a:r>
          </a:p>
          <a:p>
            <a:pPr eaLnBrk="1" hangingPunct="1">
              <a:lnSpc>
                <a:spcPct val="80000"/>
              </a:lnSpc>
              <a:defRPr/>
            </a:pPr>
            <a:r>
              <a:rPr lang="en-US" sz="2800" dirty="0" smtClean="0"/>
              <a:t>Review abortive, preventive and </a:t>
            </a:r>
            <a:r>
              <a:rPr lang="en-US" sz="2800" dirty="0" err="1" smtClean="0"/>
              <a:t>nonpharmacologic</a:t>
            </a:r>
            <a:r>
              <a:rPr lang="en-US" sz="2800" dirty="0" smtClean="0"/>
              <a:t> options of therapy</a:t>
            </a:r>
          </a:p>
          <a:p>
            <a:pPr eaLnBrk="1" hangingPunct="1">
              <a:lnSpc>
                <a:spcPct val="80000"/>
              </a:lnSpc>
              <a:defRPr/>
            </a:pPr>
            <a:r>
              <a:rPr lang="en-US" sz="2800" dirty="0" smtClean="0"/>
              <a:t>Develop a therapeutic pharmacologic regiment</a:t>
            </a:r>
          </a:p>
          <a:p>
            <a:pPr eaLnBrk="1" hangingPunct="1">
              <a:lnSpc>
                <a:spcPct val="80000"/>
              </a:lnSpc>
              <a:defRPr/>
            </a:pPr>
            <a:endParaRPr lang="en-US" sz="2800" dirty="0" smtClean="0"/>
          </a:p>
          <a:p>
            <a:pPr eaLnBrk="1" hangingPunct="1">
              <a:lnSpc>
                <a:spcPct val="80000"/>
              </a:lnSpc>
              <a:buFont typeface="Wingdings" pitchFamily="2" charset="2"/>
              <a:buNone/>
              <a:defRPr/>
            </a:pPr>
            <a:r>
              <a:rPr lang="en-US" sz="2800" dirty="0" smtClean="0"/>
              <a:t> </a:t>
            </a:r>
          </a:p>
          <a:p>
            <a:pPr eaLnBrk="1" hangingPunct="1">
              <a:lnSpc>
                <a:spcPct val="80000"/>
              </a:lnSpc>
              <a:defRPr/>
            </a:pPr>
            <a:endParaRPr lang="en-US"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8850" name="Picture 2" descr="4_PRES0468"/>
          <p:cNvPicPr>
            <a:picLocks noChangeAspect="1" noChangeArrowheads="1"/>
          </p:cNvPicPr>
          <p:nvPr/>
        </p:nvPicPr>
        <p:blipFill>
          <a:blip r:embed="rId3" cstate="print"/>
          <a:srcRect r="14999" b="22000"/>
          <a:stretch>
            <a:fillRect/>
          </a:stretch>
        </p:blipFill>
        <p:spPr bwMode="auto">
          <a:xfrm>
            <a:off x="9098281" y="1612900"/>
            <a:ext cx="45719" cy="5245100"/>
          </a:xfrm>
          <a:prstGeom prst="rect">
            <a:avLst/>
          </a:prstGeom>
          <a:noFill/>
          <a:ln w="9525">
            <a:noFill/>
            <a:miter lim="800000"/>
            <a:headEnd/>
            <a:tailEnd/>
          </a:ln>
        </p:spPr>
      </p:pic>
      <p:sp>
        <p:nvSpPr>
          <p:cNvPr id="78851" name="Rectangle 3"/>
          <p:cNvSpPr>
            <a:spLocks noChangeArrowheads="1"/>
          </p:cNvSpPr>
          <p:nvPr/>
        </p:nvSpPr>
        <p:spPr bwMode="auto">
          <a:xfrm>
            <a:off x="558800" y="2438400"/>
            <a:ext cx="8356600" cy="11430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400" dirty="0">
                <a:solidFill>
                  <a:schemeClr val="bg1"/>
                </a:solidFill>
                <a:latin typeface="Arial" charset="0"/>
              </a:rPr>
              <a:t>	Patient education and behavioral management</a:t>
            </a:r>
          </a:p>
          <a:p>
            <a:pPr marL="742950" lvl="1" indent="-285750" eaLnBrk="1" hangingPunct="1">
              <a:spcBef>
                <a:spcPct val="20000"/>
              </a:spcBef>
              <a:buClr>
                <a:srgbClr val="F2D13D"/>
              </a:buClr>
              <a:buSzPct val="75000"/>
              <a:buFont typeface="Marlett" pitchFamily="2" charset="2"/>
              <a:buChar char="n"/>
            </a:pPr>
            <a:r>
              <a:rPr lang="en-US" sz="2000" dirty="0" smtClean="0">
                <a:solidFill>
                  <a:schemeClr val="bg1"/>
                </a:solidFill>
                <a:latin typeface="Arial" charset="0"/>
              </a:rPr>
              <a:t>Strategies </a:t>
            </a:r>
            <a:r>
              <a:rPr lang="en-US" sz="2000" dirty="0">
                <a:solidFill>
                  <a:schemeClr val="bg1"/>
                </a:solidFill>
                <a:latin typeface="Arial" charset="0"/>
              </a:rPr>
              <a:t>for identifying and avoiding triggers</a:t>
            </a:r>
          </a:p>
          <a:p>
            <a:pPr marL="742950" lvl="1" indent="-285750" eaLnBrk="1" hangingPunct="1">
              <a:spcBef>
                <a:spcPct val="20000"/>
              </a:spcBef>
              <a:buClr>
                <a:srgbClr val="F2D13D"/>
              </a:buClr>
              <a:buSzPct val="75000"/>
              <a:buFont typeface="Marlett" pitchFamily="2" charset="2"/>
              <a:buChar char="n"/>
            </a:pPr>
            <a:r>
              <a:rPr lang="en-US" sz="2000" dirty="0">
                <a:solidFill>
                  <a:schemeClr val="bg1"/>
                </a:solidFill>
                <a:latin typeface="Arial" charset="0"/>
              </a:rPr>
              <a:t>Behavioral strategies </a:t>
            </a:r>
          </a:p>
          <a:p>
            <a:pPr marL="1143000" lvl="2" indent="-228600" eaLnBrk="1" hangingPunct="1">
              <a:spcBef>
                <a:spcPct val="20000"/>
              </a:spcBef>
              <a:buClr>
                <a:srgbClr val="E23D28"/>
              </a:buClr>
              <a:buSzPct val="75000"/>
              <a:buFont typeface="Symbol" pitchFamily="18" charset="2"/>
              <a:buChar char="-"/>
            </a:pPr>
            <a:r>
              <a:rPr lang="en-US" dirty="0">
                <a:solidFill>
                  <a:schemeClr val="bg1"/>
                </a:solidFill>
                <a:latin typeface="Arial" charset="0"/>
              </a:rPr>
              <a:t>Regular sleep, exercise, meals</a:t>
            </a:r>
          </a:p>
          <a:p>
            <a:pPr marL="1143000" lvl="2" indent="-228600" eaLnBrk="1" hangingPunct="1">
              <a:spcBef>
                <a:spcPct val="20000"/>
              </a:spcBef>
              <a:buClr>
                <a:srgbClr val="E23D28"/>
              </a:buClr>
              <a:buSzPct val="75000"/>
              <a:buFont typeface="Symbol" pitchFamily="18" charset="2"/>
              <a:buChar char="-"/>
            </a:pPr>
            <a:r>
              <a:rPr lang="en-US" dirty="0">
                <a:solidFill>
                  <a:schemeClr val="bg1"/>
                </a:solidFill>
                <a:latin typeface="Arial" charset="0"/>
              </a:rPr>
              <a:t>Stress management, </a:t>
            </a:r>
            <a:r>
              <a:rPr lang="en-US" b="1" dirty="0">
                <a:solidFill>
                  <a:schemeClr val="bg1"/>
                </a:solidFill>
                <a:latin typeface="Arial" charset="0"/>
              </a:rPr>
              <a:t>biofeedback</a:t>
            </a:r>
          </a:p>
          <a:p>
            <a:pPr marL="1143000" lvl="2" indent="-228600" eaLnBrk="1" hangingPunct="1">
              <a:spcBef>
                <a:spcPct val="20000"/>
              </a:spcBef>
              <a:buClr>
                <a:srgbClr val="E23D28"/>
              </a:buClr>
              <a:buSzPct val="75000"/>
              <a:buFont typeface="Symbol" pitchFamily="18" charset="2"/>
              <a:buChar char="-"/>
            </a:pPr>
            <a:r>
              <a:rPr lang="en-US" dirty="0">
                <a:solidFill>
                  <a:schemeClr val="bg1"/>
                </a:solidFill>
                <a:latin typeface="Arial" charset="0"/>
              </a:rPr>
              <a:t>Cognitive behavioral therapy</a:t>
            </a:r>
          </a:p>
        </p:txBody>
      </p:sp>
      <p:sp>
        <p:nvSpPr>
          <p:cNvPr id="78852" name="Rectangle 4"/>
          <p:cNvSpPr>
            <a:spLocks noGrp="1" noChangeArrowheads="1"/>
          </p:cNvSpPr>
          <p:nvPr>
            <p:ph type="title"/>
          </p:nvPr>
        </p:nvSpPr>
        <p:spPr/>
        <p:txBody>
          <a:bodyPr/>
          <a:lstStyle/>
          <a:p>
            <a:pPr eaLnBrk="1" hangingPunct="1">
              <a:defRPr/>
            </a:pPr>
            <a:r>
              <a:rPr lang="en-US" sz="4000" smtClean="0"/>
              <a:t>PRINCIPLES OF MIGRAINE MANAGEMENT</a:t>
            </a:r>
          </a:p>
        </p:txBody>
      </p:sp>
      <p:sp>
        <p:nvSpPr>
          <p:cNvPr id="78854" name="Rectangle 6"/>
          <p:cNvSpPr>
            <a:spLocks noChangeArrowheads="1"/>
          </p:cNvSpPr>
          <p:nvPr/>
        </p:nvSpPr>
        <p:spPr bwMode="auto">
          <a:xfrm>
            <a:off x="590550" y="5181600"/>
            <a:ext cx="8553450" cy="762000"/>
          </a:xfrm>
          <a:prstGeom prst="rect">
            <a:avLst/>
          </a:prstGeom>
          <a:noFill/>
          <a:ln w="9525">
            <a:noFill/>
            <a:miter lim="800000"/>
            <a:headEnd/>
            <a:tailEnd/>
          </a:ln>
        </p:spPr>
        <p:txBody>
          <a:bodyPr/>
          <a:lstStyle/>
          <a:p>
            <a:pPr marL="342900" indent="-342900" eaLnBrk="1" hangingPunct="1">
              <a:spcBef>
                <a:spcPct val="50000"/>
              </a:spcBef>
              <a:buClr>
                <a:srgbClr val="FFFF00"/>
              </a:buClr>
              <a:buSzPct val="75000"/>
              <a:buFont typeface="Marlett" pitchFamily="2" charset="2"/>
              <a:buNone/>
            </a:pPr>
            <a:r>
              <a:rPr lang="en-US" sz="2400">
                <a:solidFill>
                  <a:schemeClr val="bg1"/>
                </a:solidFill>
                <a:latin typeface="Arial" charset="0"/>
              </a:rPr>
              <a:t>	Pharmacologic management</a:t>
            </a:r>
          </a:p>
          <a:p>
            <a:pPr marL="742950" lvl="1" indent="-285750" eaLnBrk="1" hangingPunct="1">
              <a:spcBef>
                <a:spcPct val="20000"/>
              </a:spcBef>
              <a:buClr>
                <a:srgbClr val="F2D13D"/>
              </a:buClr>
              <a:buSzPct val="75000"/>
              <a:buFont typeface="Marlett" pitchFamily="2" charset="2"/>
              <a:buChar char="n"/>
            </a:pPr>
            <a:r>
              <a:rPr lang="en-US" sz="2000">
                <a:solidFill>
                  <a:schemeClr val="bg1"/>
                </a:solidFill>
                <a:latin typeface="Arial" charset="0"/>
              </a:rPr>
              <a:t>Acute treatment</a:t>
            </a:r>
          </a:p>
          <a:p>
            <a:pPr marL="742950" lvl="1" indent="-285750" eaLnBrk="1" hangingPunct="1">
              <a:spcBef>
                <a:spcPct val="20000"/>
              </a:spcBef>
              <a:buClr>
                <a:srgbClr val="F2D13D"/>
              </a:buClr>
              <a:buSzPct val="75000"/>
              <a:buFont typeface="Marlett" pitchFamily="2" charset="2"/>
              <a:buChar char="n"/>
            </a:pPr>
            <a:r>
              <a:rPr lang="en-US" sz="2000">
                <a:solidFill>
                  <a:schemeClr val="bg1"/>
                </a:solidFill>
                <a:latin typeface="Arial" charset="0"/>
              </a:rPr>
              <a:t>Preventative strategies</a:t>
            </a:r>
            <a:endParaRPr lang="en-US">
              <a:solidFill>
                <a:schemeClr val="bg1"/>
              </a:solidFill>
              <a:latin typeface="Arial" charset="0"/>
            </a:endParaRPr>
          </a:p>
        </p:txBody>
      </p:sp>
      <p:grpSp>
        <p:nvGrpSpPr>
          <p:cNvPr id="2" name="Group 7"/>
          <p:cNvGrpSpPr>
            <a:grpSpLocks/>
          </p:cNvGrpSpPr>
          <p:nvPr/>
        </p:nvGrpSpPr>
        <p:grpSpPr bwMode="auto">
          <a:xfrm>
            <a:off x="-171450" y="5238750"/>
            <a:ext cx="1066800" cy="304800"/>
            <a:chOff x="2514" y="2592"/>
            <a:chExt cx="672" cy="192"/>
          </a:xfrm>
        </p:grpSpPr>
        <p:sp>
          <p:nvSpPr>
            <p:cNvPr id="32784" name="Rectangle 8"/>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2785" name="Line 9"/>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2786" name="Line 10"/>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3" name="Group 11"/>
          <p:cNvGrpSpPr>
            <a:grpSpLocks/>
          </p:cNvGrpSpPr>
          <p:nvPr/>
        </p:nvGrpSpPr>
        <p:grpSpPr bwMode="auto">
          <a:xfrm>
            <a:off x="-171450" y="2514600"/>
            <a:ext cx="1066800" cy="304800"/>
            <a:chOff x="2514" y="2592"/>
            <a:chExt cx="672" cy="192"/>
          </a:xfrm>
        </p:grpSpPr>
        <p:sp>
          <p:nvSpPr>
            <p:cNvPr id="32781" name="Rectangle 12"/>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2782" name="Line 13"/>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2783" name="Line 14"/>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78850"/>
                                        </p:tgtEl>
                                        <p:attrNameLst>
                                          <p:attrName>style.visibility</p:attrName>
                                        </p:attrNameLst>
                                      </p:cBhvr>
                                      <p:to>
                                        <p:strVal val="visible"/>
                                      </p:to>
                                    </p:set>
                                  </p:childTnLst>
                                </p:cTn>
                              </p:par>
                            </p:childTnLst>
                          </p:cTn>
                        </p:par>
                        <p:par>
                          <p:cTn id="7" fill="hold">
                            <p:stCondLst>
                              <p:cond delay="500"/>
                            </p:stCondLst>
                            <p:childTnLst>
                              <p:par>
                                <p:cTn id="8" presetID="23" presetClass="entr" presetSubtype="32" fill="hold" nodeType="afterEffect">
                                  <p:stCondLst>
                                    <p:cond delay="0"/>
                                  </p:stCondLst>
                                  <p:childTnLst>
                                    <p:set>
                                      <p:cBhvr>
                                        <p:cTn id="9" dur="1" fill="hold">
                                          <p:stCondLst>
                                            <p:cond delay="0"/>
                                          </p:stCondLst>
                                        </p:cTn>
                                        <p:tgtEl>
                                          <p:spTgt spid="3"/>
                                        </p:tgtEl>
                                        <p:attrNameLst>
                                          <p:attrName>style.visibility</p:attrName>
                                        </p:attrNameLst>
                                      </p:cBhvr>
                                      <p:to>
                                        <p:strVal val="visible"/>
                                      </p:to>
                                    </p:set>
                                    <p:anim calcmode="lin" valueType="num">
                                      <p:cBhvr>
                                        <p:cTn id="10" dur="500" fill="hold"/>
                                        <p:tgtEl>
                                          <p:spTgt spid="3"/>
                                        </p:tgtEl>
                                        <p:attrNameLst>
                                          <p:attrName>ppt_w</p:attrName>
                                        </p:attrNameLst>
                                      </p:cBhvr>
                                      <p:tavLst>
                                        <p:tav tm="0">
                                          <p:val>
                                            <p:strVal val="4*#ppt_w"/>
                                          </p:val>
                                        </p:tav>
                                        <p:tav tm="100000">
                                          <p:val>
                                            <p:strVal val="#ppt_w"/>
                                          </p:val>
                                        </p:tav>
                                      </p:tavLst>
                                    </p:anim>
                                    <p:anim calcmode="lin" valueType="num">
                                      <p:cBhvr>
                                        <p:cTn id="11" dur="500" fill="hold"/>
                                        <p:tgtEl>
                                          <p:spTgt spid="3"/>
                                        </p:tgtEl>
                                        <p:attrNameLst>
                                          <p:attrName>ppt_h</p:attrName>
                                        </p:attrNameLst>
                                      </p:cBhvr>
                                      <p:tavLst>
                                        <p:tav tm="0">
                                          <p:val>
                                            <p:strVal val="4*#ppt_h"/>
                                          </p:val>
                                        </p:tav>
                                        <p:tav tm="100000">
                                          <p:val>
                                            <p:strVal val="#ppt_h"/>
                                          </p:val>
                                        </p:tav>
                                      </p:tavLst>
                                    </p:anim>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78851"/>
                                        </p:tgtEl>
                                        <p:attrNameLst>
                                          <p:attrName>style.visibility</p:attrName>
                                        </p:attrNameLst>
                                      </p:cBhvr>
                                      <p:to>
                                        <p:strVal val="visible"/>
                                      </p:to>
                                    </p:set>
                                    <p:animEffect transition="in" filter="wipe(left)">
                                      <p:cBhvr>
                                        <p:cTn id="15" dur="500"/>
                                        <p:tgtEl>
                                          <p:spTgt spid="78851"/>
                                        </p:tgtEl>
                                      </p:cBhvr>
                                    </p:animEffect>
                                  </p:childTnLst>
                                </p:cTn>
                              </p:par>
                            </p:childTnLst>
                          </p:cTn>
                        </p:par>
                        <p:par>
                          <p:cTn id="16" fill="hold">
                            <p:stCondLst>
                              <p:cond delay="1500"/>
                            </p:stCondLst>
                            <p:childTnLst>
                              <p:par>
                                <p:cTn id="17" presetID="23" presetClass="entr" presetSubtype="32" fill="hold" nodeType="after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strVal val="4*#ppt_w"/>
                                          </p:val>
                                        </p:tav>
                                        <p:tav tm="100000">
                                          <p:val>
                                            <p:strVal val="#ppt_w"/>
                                          </p:val>
                                        </p:tav>
                                      </p:tavLst>
                                    </p:anim>
                                    <p:anim calcmode="lin" valueType="num">
                                      <p:cBhvr>
                                        <p:cTn id="20" dur="500" fill="hold"/>
                                        <p:tgtEl>
                                          <p:spTgt spid="2"/>
                                        </p:tgtEl>
                                        <p:attrNameLst>
                                          <p:attrName>ppt_h</p:attrName>
                                        </p:attrNameLst>
                                      </p:cBhvr>
                                      <p:tavLst>
                                        <p:tav tm="0">
                                          <p:val>
                                            <p:strVal val="4*#ppt_h"/>
                                          </p:val>
                                        </p:tav>
                                        <p:tav tm="100000">
                                          <p:val>
                                            <p:strVal val="#ppt_h"/>
                                          </p:val>
                                        </p:tav>
                                      </p:tavLst>
                                    </p:anim>
                                  </p:childTnLst>
                                </p:cTn>
                              </p:par>
                            </p:childTnLst>
                          </p:cTn>
                        </p:par>
                        <p:par>
                          <p:cTn id="21" fill="hold">
                            <p:stCondLst>
                              <p:cond delay="2000"/>
                            </p:stCondLst>
                            <p:childTnLst>
                              <p:par>
                                <p:cTn id="22" presetID="22" presetClass="entr" presetSubtype="8" fill="hold" grpId="0" nodeType="afterEffect">
                                  <p:stCondLst>
                                    <p:cond delay="0"/>
                                  </p:stCondLst>
                                  <p:childTnLst>
                                    <p:set>
                                      <p:cBhvr>
                                        <p:cTn id="23" dur="1" fill="hold">
                                          <p:stCondLst>
                                            <p:cond delay="0"/>
                                          </p:stCondLst>
                                        </p:cTn>
                                        <p:tgtEl>
                                          <p:spTgt spid="78854"/>
                                        </p:tgtEl>
                                        <p:attrNameLst>
                                          <p:attrName>style.visibility</p:attrName>
                                        </p:attrNameLst>
                                      </p:cBhvr>
                                      <p:to>
                                        <p:strVal val="visible"/>
                                      </p:to>
                                    </p:set>
                                    <p:animEffect transition="in" filter="wipe(left)">
                                      <p:cBhvr>
                                        <p:cTn id="24" dur="500"/>
                                        <p:tgtEl>
                                          <p:spTgt spid="788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autoUpdateAnimBg="0"/>
      <p:bldP spid="78854"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defRPr/>
            </a:pPr>
            <a:r>
              <a:rPr lang="en-US" dirty="0" smtClean="0"/>
              <a:t>MIGRAINE TRIGGER PREVENTION</a:t>
            </a:r>
          </a:p>
        </p:txBody>
      </p:sp>
      <p:sp>
        <p:nvSpPr>
          <p:cNvPr id="80899" name="Text Box 3"/>
          <p:cNvSpPr txBox="1">
            <a:spLocks noChangeArrowheads="1"/>
          </p:cNvSpPr>
          <p:nvPr/>
        </p:nvSpPr>
        <p:spPr bwMode="auto">
          <a:xfrm>
            <a:off x="6400800" y="1600200"/>
            <a:ext cx="1087438" cy="701675"/>
          </a:xfrm>
          <a:prstGeom prst="rect">
            <a:avLst/>
          </a:prstGeom>
          <a:noFill/>
          <a:ln w="9525">
            <a:noFill/>
            <a:miter lim="800000"/>
            <a:headEnd/>
            <a:tailEnd/>
          </a:ln>
        </p:spPr>
        <p:txBody>
          <a:bodyPr wrap="none">
            <a:spAutoFit/>
          </a:bodyPr>
          <a:lstStyle/>
          <a:p>
            <a:pPr algn="ctr" eaLnBrk="1" hangingPunct="1"/>
            <a:r>
              <a:rPr lang="en-US" sz="4000">
                <a:solidFill>
                  <a:srgbClr val="F2D13D"/>
                </a:solidFill>
                <a:latin typeface="Arial" charset="0"/>
              </a:rPr>
              <a:t>Diet</a:t>
            </a:r>
          </a:p>
        </p:txBody>
      </p:sp>
      <p:sp>
        <p:nvSpPr>
          <p:cNvPr id="80900" name="Text Box 4"/>
          <p:cNvSpPr txBox="1">
            <a:spLocks noChangeArrowheads="1"/>
          </p:cNvSpPr>
          <p:nvPr/>
        </p:nvSpPr>
        <p:spPr bwMode="auto">
          <a:xfrm>
            <a:off x="4038600" y="2559050"/>
            <a:ext cx="4019550" cy="641350"/>
          </a:xfrm>
          <a:prstGeom prst="rect">
            <a:avLst/>
          </a:prstGeom>
          <a:noFill/>
          <a:ln w="9525">
            <a:noFill/>
            <a:miter lim="800000"/>
            <a:headEnd/>
            <a:tailEnd/>
          </a:ln>
        </p:spPr>
        <p:txBody>
          <a:bodyPr wrap="none">
            <a:spAutoFit/>
          </a:bodyPr>
          <a:lstStyle/>
          <a:p>
            <a:pPr algn="ctr" eaLnBrk="1" hangingPunct="1"/>
            <a:r>
              <a:rPr lang="en-US" sz="3600">
                <a:solidFill>
                  <a:srgbClr val="3366FF"/>
                </a:solidFill>
                <a:latin typeface="Arial" charset="0"/>
              </a:rPr>
              <a:t>Hormonal changes</a:t>
            </a:r>
          </a:p>
        </p:txBody>
      </p:sp>
      <p:sp>
        <p:nvSpPr>
          <p:cNvPr id="80901" name="Text Box 5"/>
          <p:cNvSpPr txBox="1">
            <a:spLocks noChangeArrowheads="1"/>
          </p:cNvSpPr>
          <p:nvPr/>
        </p:nvSpPr>
        <p:spPr bwMode="auto">
          <a:xfrm>
            <a:off x="2965450" y="3276600"/>
            <a:ext cx="2825750" cy="641350"/>
          </a:xfrm>
          <a:prstGeom prst="rect">
            <a:avLst/>
          </a:prstGeom>
          <a:noFill/>
          <a:ln w="9525">
            <a:noFill/>
            <a:miter lim="800000"/>
            <a:headEnd/>
            <a:tailEnd/>
          </a:ln>
        </p:spPr>
        <p:txBody>
          <a:bodyPr wrap="none">
            <a:spAutoFit/>
          </a:bodyPr>
          <a:lstStyle/>
          <a:p>
            <a:pPr algn="ctr" eaLnBrk="1" hangingPunct="1"/>
            <a:r>
              <a:rPr lang="en-US" sz="3600">
                <a:solidFill>
                  <a:srgbClr val="F2D13D"/>
                </a:solidFill>
                <a:latin typeface="Arial" charset="0"/>
              </a:rPr>
              <a:t>Head trauma</a:t>
            </a:r>
          </a:p>
        </p:txBody>
      </p:sp>
      <p:sp>
        <p:nvSpPr>
          <p:cNvPr id="80902" name="Text Box 6"/>
          <p:cNvSpPr txBox="1">
            <a:spLocks noChangeArrowheads="1"/>
          </p:cNvSpPr>
          <p:nvPr/>
        </p:nvSpPr>
        <p:spPr bwMode="auto">
          <a:xfrm>
            <a:off x="927100" y="4114800"/>
            <a:ext cx="3943350" cy="641350"/>
          </a:xfrm>
          <a:prstGeom prst="rect">
            <a:avLst/>
          </a:prstGeom>
          <a:noFill/>
          <a:ln w="9525">
            <a:noFill/>
            <a:miter lim="800000"/>
            <a:headEnd/>
            <a:tailEnd/>
          </a:ln>
        </p:spPr>
        <p:txBody>
          <a:bodyPr wrap="none">
            <a:spAutoFit/>
          </a:bodyPr>
          <a:lstStyle/>
          <a:p>
            <a:pPr algn="ctr" eaLnBrk="1" hangingPunct="1"/>
            <a:r>
              <a:rPr lang="en-US" sz="3600">
                <a:solidFill>
                  <a:srgbClr val="3366FF"/>
                </a:solidFill>
                <a:latin typeface="Arial" charset="0"/>
              </a:rPr>
              <a:t>Stress and anxiety</a:t>
            </a:r>
          </a:p>
        </p:txBody>
      </p:sp>
      <p:sp>
        <p:nvSpPr>
          <p:cNvPr id="80903" name="Text Box 7"/>
          <p:cNvSpPr txBox="1">
            <a:spLocks noChangeArrowheads="1"/>
          </p:cNvSpPr>
          <p:nvPr/>
        </p:nvSpPr>
        <p:spPr bwMode="auto">
          <a:xfrm>
            <a:off x="2743200" y="4876800"/>
            <a:ext cx="5797550" cy="641350"/>
          </a:xfrm>
          <a:prstGeom prst="rect">
            <a:avLst/>
          </a:prstGeom>
          <a:noFill/>
          <a:ln w="9525">
            <a:noFill/>
            <a:miter lim="800000"/>
            <a:headEnd/>
            <a:tailEnd/>
          </a:ln>
        </p:spPr>
        <p:txBody>
          <a:bodyPr wrap="none">
            <a:spAutoFit/>
          </a:bodyPr>
          <a:lstStyle/>
          <a:p>
            <a:pPr algn="ctr" eaLnBrk="1" hangingPunct="1"/>
            <a:r>
              <a:rPr lang="en-US" sz="3600">
                <a:solidFill>
                  <a:srgbClr val="008000"/>
                </a:solidFill>
                <a:latin typeface="Arial" charset="0"/>
              </a:rPr>
              <a:t>Sleep deprivation or excess</a:t>
            </a:r>
          </a:p>
        </p:txBody>
      </p:sp>
      <p:sp>
        <p:nvSpPr>
          <p:cNvPr id="80904" name="Text Box 8"/>
          <p:cNvSpPr txBox="1">
            <a:spLocks noChangeArrowheads="1"/>
          </p:cNvSpPr>
          <p:nvPr/>
        </p:nvSpPr>
        <p:spPr bwMode="auto">
          <a:xfrm>
            <a:off x="990600" y="5638800"/>
            <a:ext cx="4603750" cy="641350"/>
          </a:xfrm>
          <a:prstGeom prst="rect">
            <a:avLst/>
          </a:prstGeom>
          <a:noFill/>
          <a:ln w="9525">
            <a:noFill/>
            <a:miter lim="800000"/>
            <a:headEnd/>
            <a:tailEnd/>
          </a:ln>
        </p:spPr>
        <p:txBody>
          <a:bodyPr wrap="none">
            <a:spAutoFit/>
          </a:bodyPr>
          <a:lstStyle/>
          <a:p>
            <a:pPr algn="ctr" eaLnBrk="1" hangingPunct="1"/>
            <a:r>
              <a:rPr lang="en-US" sz="3600">
                <a:solidFill>
                  <a:srgbClr val="F2D13D"/>
                </a:solidFill>
                <a:latin typeface="Arial" charset="0"/>
              </a:rPr>
              <a:t>Environmental factors</a:t>
            </a:r>
          </a:p>
        </p:txBody>
      </p:sp>
      <p:sp>
        <p:nvSpPr>
          <p:cNvPr id="80905" name="Text Box 9"/>
          <p:cNvSpPr txBox="1">
            <a:spLocks noChangeArrowheads="1"/>
          </p:cNvSpPr>
          <p:nvPr/>
        </p:nvSpPr>
        <p:spPr bwMode="auto">
          <a:xfrm>
            <a:off x="838200" y="1676400"/>
            <a:ext cx="3638550" cy="641350"/>
          </a:xfrm>
          <a:prstGeom prst="rect">
            <a:avLst/>
          </a:prstGeom>
          <a:noFill/>
          <a:ln w="9525">
            <a:noFill/>
            <a:miter lim="800000"/>
            <a:headEnd/>
            <a:tailEnd/>
          </a:ln>
        </p:spPr>
        <p:txBody>
          <a:bodyPr wrap="none">
            <a:spAutoFit/>
          </a:bodyPr>
          <a:lstStyle/>
          <a:p>
            <a:pPr algn="ctr" eaLnBrk="1" hangingPunct="1"/>
            <a:r>
              <a:rPr lang="en-US" sz="3600">
                <a:solidFill>
                  <a:srgbClr val="008000"/>
                </a:solidFill>
                <a:latin typeface="Arial" charset="0"/>
              </a:rPr>
              <a:t>Physical exertion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afterEffect">
                                  <p:stCondLst>
                                    <p:cond delay="1000"/>
                                  </p:stCondLst>
                                  <p:childTnLst>
                                    <p:set>
                                      <p:cBhvr>
                                        <p:cTn id="6" dur="1" fill="hold">
                                          <p:stCondLst>
                                            <p:cond delay="0"/>
                                          </p:stCondLst>
                                        </p:cTn>
                                        <p:tgtEl>
                                          <p:spTgt spid="80899"/>
                                        </p:tgtEl>
                                        <p:attrNameLst>
                                          <p:attrName>style.visibility</p:attrName>
                                        </p:attrNameLst>
                                      </p:cBhvr>
                                      <p:to>
                                        <p:strVal val="visible"/>
                                      </p:to>
                                    </p:set>
                                    <p:anim calcmode="lin" valueType="num">
                                      <p:cBhvr>
                                        <p:cTn id="7" dur="500" fill="hold"/>
                                        <p:tgtEl>
                                          <p:spTgt spid="80899"/>
                                        </p:tgtEl>
                                        <p:attrNameLst>
                                          <p:attrName>ppt_w</p:attrName>
                                        </p:attrNameLst>
                                      </p:cBhvr>
                                      <p:tavLst>
                                        <p:tav tm="0">
                                          <p:val>
                                            <p:fltVal val="0"/>
                                          </p:val>
                                        </p:tav>
                                        <p:tav tm="100000">
                                          <p:val>
                                            <p:strVal val="#ppt_w"/>
                                          </p:val>
                                        </p:tav>
                                      </p:tavLst>
                                    </p:anim>
                                    <p:anim calcmode="lin" valueType="num">
                                      <p:cBhvr>
                                        <p:cTn id="8" dur="500" fill="hold"/>
                                        <p:tgtEl>
                                          <p:spTgt spid="80899"/>
                                        </p:tgtEl>
                                        <p:attrNameLst>
                                          <p:attrName>ppt_h</p:attrName>
                                        </p:attrNameLst>
                                      </p:cBhvr>
                                      <p:tavLst>
                                        <p:tav tm="0">
                                          <p:val>
                                            <p:fltVal val="0"/>
                                          </p:val>
                                        </p:tav>
                                        <p:tav tm="100000">
                                          <p:val>
                                            <p:strVal val="#ppt_h"/>
                                          </p:val>
                                        </p:tav>
                                      </p:tavLst>
                                    </p:anim>
                                    <p:anim calcmode="lin" valueType="num">
                                      <p:cBhvr>
                                        <p:cTn id="9" dur="500" fill="hold"/>
                                        <p:tgtEl>
                                          <p:spTgt spid="80899"/>
                                        </p:tgtEl>
                                        <p:attrNameLst>
                                          <p:attrName>ppt_x</p:attrName>
                                        </p:attrNameLst>
                                      </p:cBhvr>
                                      <p:tavLst>
                                        <p:tav tm="0">
                                          <p:val>
                                            <p:fltVal val="0.5"/>
                                          </p:val>
                                        </p:tav>
                                        <p:tav tm="100000">
                                          <p:val>
                                            <p:strVal val="#ppt_x"/>
                                          </p:val>
                                        </p:tav>
                                      </p:tavLst>
                                    </p:anim>
                                    <p:anim calcmode="lin" valueType="num">
                                      <p:cBhvr>
                                        <p:cTn id="10" dur="500" fill="hold"/>
                                        <p:tgtEl>
                                          <p:spTgt spid="80899"/>
                                        </p:tgtEl>
                                        <p:attrNameLst>
                                          <p:attrName>ppt_y</p:attrName>
                                        </p:attrNameLst>
                                      </p:cBhvr>
                                      <p:tavLst>
                                        <p:tav tm="0">
                                          <p:val>
                                            <p:fltVal val="0.5"/>
                                          </p:val>
                                        </p:tav>
                                        <p:tav tm="100000">
                                          <p:val>
                                            <p:strVal val="#ppt_y"/>
                                          </p:val>
                                        </p:tav>
                                      </p:tavLst>
                                    </p:anim>
                                  </p:childTnLst>
                                </p:cTn>
                              </p:par>
                            </p:childTnLst>
                          </p:cTn>
                        </p:par>
                        <p:par>
                          <p:cTn id="11" fill="hold">
                            <p:stCondLst>
                              <p:cond delay="1500"/>
                            </p:stCondLst>
                            <p:childTnLst>
                              <p:par>
                                <p:cTn id="12" presetID="23" presetClass="entr" presetSubtype="528" fill="hold" grpId="0" nodeType="afterEffect">
                                  <p:stCondLst>
                                    <p:cond delay="1000"/>
                                  </p:stCondLst>
                                  <p:childTnLst>
                                    <p:set>
                                      <p:cBhvr>
                                        <p:cTn id="13" dur="1" fill="hold">
                                          <p:stCondLst>
                                            <p:cond delay="0"/>
                                          </p:stCondLst>
                                        </p:cTn>
                                        <p:tgtEl>
                                          <p:spTgt spid="80903"/>
                                        </p:tgtEl>
                                        <p:attrNameLst>
                                          <p:attrName>style.visibility</p:attrName>
                                        </p:attrNameLst>
                                      </p:cBhvr>
                                      <p:to>
                                        <p:strVal val="visible"/>
                                      </p:to>
                                    </p:set>
                                    <p:anim calcmode="lin" valueType="num">
                                      <p:cBhvr>
                                        <p:cTn id="14" dur="500" fill="hold"/>
                                        <p:tgtEl>
                                          <p:spTgt spid="80903"/>
                                        </p:tgtEl>
                                        <p:attrNameLst>
                                          <p:attrName>ppt_w</p:attrName>
                                        </p:attrNameLst>
                                      </p:cBhvr>
                                      <p:tavLst>
                                        <p:tav tm="0">
                                          <p:val>
                                            <p:fltVal val="0"/>
                                          </p:val>
                                        </p:tav>
                                        <p:tav tm="100000">
                                          <p:val>
                                            <p:strVal val="#ppt_w"/>
                                          </p:val>
                                        </p:tav>
                                      </p:tavLst>
                                    </p:anim>
                                    <p:anim calcmode="lin" valueType="num">
                                      <p:cBhvr>
                                        <p:cTn id="15" dur="500" fill="hold"/>
                                        <p:tgtEl>
                                          <p:spTgt spid="80903"/>
                                        </p:tgtEl>
                                        <p:attrNameLst>
                                          <p:attrName>ppt_h</p:attrName>
                                        </p:attrNameLst>
                                      </p:cBhvr>
                                      <p:tavLst>
                                        <p:tav tm="0">
                                          <p:val>
                                            <p:fltVal val="0"/>
                                          </p:val>
                                        </p:tav>
                                        <p:tav tm="100000">
                                          <p:val>
                                            <p:strVal val="#ppt_h"/>
                                          </p:val>
                                        </p:tav>
                                      </p:tavLst>
                                    </p:anim>
                                    <p:anim calcmode="lin" valueType="num">
                                      <p:cBhvr>
                                        <p:cTn id="16" dur="500" fill="hold"/>
                                        <p:tgtEl>
                                          <p:spTgt spid="80903"/>
                                        </p:tgtEl>
                                        <p:attrNameLst>
                                          <p:attrName>ppt_x</p:attrName>
                                        </p:attrNameLst>
                                      </p:cBhvr>
                                      <p:tavLst>
                                        <p:tav tm="0">
                                          <p:val>
                                            <p:fltVal val="0.5"/>
                                          </p:val>
                                        </p:tav>
                                        <p:tav tm="100000">
                                          <p:val>
                                            <p:strVal val="#ppt_x"/>
                                          </p:val>
                                        </p:tav>
                                      </p:tavLst>
                                    </p:anim>
                                    <p:anim calcmode="lin" valueType="num">
                                      <p:cBhvr>
                                        <p:cTn id="17" dur="500" fill="hold"/>
                                        <p:tgtEl>
                                          <p:spTgt spid="80903"/>
                                        </p:tgtEl>
                                        <p:attrNameLst>
                                          <p:attrName>ppt_y</p:attrName>
                                        </p:attrNameLst>
                                      </p:cBhvr>
                                      <p:tavLst>
                                        <p:tav tm="0">
                                          <p:val>
                                            <p:fltVal val="0.5"/>
                                          </p:val>
                                        </p:tav>
                                        <p:tav tm="100000">
                                          <p:val>
                                            <p:strVal val="#ppt_y"/>
                                          </p:val>
                                        </p:tav>
                                      </p:tavLst>
                                    </p:anim>
                                  </p:childTnLst>
                                </p:cTn>
                              </p:par>
                            </p:childTnLst>
                          </p:cTn>
                        </p:par>
                        <p:par>
                          <p:cTn id="18" fill="hold">
                            <p:stCondLst>
                              <p:cond delay="3000"/>
                            </p:stCondLst>
                            <p:childTnLst>
                              <p:par>
                                <p:cTn id="19" presetID="23" presetClass="entr" presetSubtype="528" fill="hold" grpId="0" nodeType="afterEffect">
                                  <p:stCondLst>
                                    <p:cond delay="1000"/>
                                  </p:stCondLst>
                                  <p:childTnLst>
                                    <p:set>
                                      <p:cBhvr>
                                        <p:cTn id="20" dur="1" fill="hold">
                                          <p:stCondLst>
                                            <p:cond delay="0"/>
                                          </p:stCondLst>
                                        </p:cTn>
                                        <p:tgtEl>
                                          <p:spTgt spid="80900"/>
                                        </p:tgtEl>
                                        <p:attrNameLst>
                                          <p:attrName>style.visibility</p:attrName>
                                        </p:attrNameLst>
                                      </p:cBhvr>
                                      <p:to>
                                        <p:strVal val="visible"/>
                                      </p:to>
                                    </p:set>
                                    <p:anim calcmode="lin" valueType="num">
                                      <p:cBhvr>
                                        <p:cTn id="21" dur="500" fill="hold"/>
                                        <p:tgtEl>
                                          <p:spTgt spid="80900"/>
                                        </p:tgtEl>
                                        <p:attrNameLst>
                                          <p:attrName>ppt_w</p:attrName>
                                        </p:attrNameLst>
                                      </p:cBhvr>
                                      <p:tavLst>
                                        <p:tav tm="0">
                                          <p:val>
                                            <p:fltVal val="0"/>
                                          </p:val>
                                        </p:tav>
                                        <p:tav tm="100000">
                                          <p:val>
                                            <p:strVal val="#ppt_w"/>
                                          </p:val>
                                        </p:tav>
                                      </p:tavLst>
                                    </p:anim>
                                    <p:anim calcmode="lin" valueType="num">
                                      <p:cBhvr>
                                        <p:cTn id="22" dur="500" fill="hold"/>
                                        <p:tgtEl>
                                          <p:spTgt spid="80900"/>
                                        </p:tgtEl>
                                        <p:attrNameLst>
                                          <p:attrName>ppt_h</p:attrName>
                                        </p:attrNameLst>
                                      </p:cBhvr>
                                      <p:tavLst>
                                        <p:tav tm="0">
                                          <p:val>
                                            <p:fltVal val="0"/>
                                          </p:val>
                                        </p:tav>
                                        <p:tav tm="100000">
                                          <p:val>
                                            <p:strVal val="#ppt_h"/>
                                          </p:val>
                                        </p:tav>
                                      </p:tavLst>
                                    </p:anim>
                                    <p:anim calcmode="lin" valueType="num">
                                      <p:cBhvr>
                                        <p:cTn id="23" dur="500" fill="hold"/>
                                        <p:tgtEl>
                                          <p:spTgt spid="80900"/>
                                        </p:tgtEl>
                                        <p:attrNameLst>
                                          <p:attrName>ppt_x</p:attrName>
                                        </p:attrNameLst>
                                      </p:cBhvr>
                                      <p:tavLst>
                                        <p:tav tm="0">
                                          <p:val>
                                            <p:fltVal val="0.5"/>
                                          </p:val>
                                        </p:tav>
                                        <p:tav tm="100000">
                                          <p:val>
                                            <p:strVal val="#ppt_x"/>
                                          </p:val>
                                        </p:tav>
                                      </p:tavLst>
                                    </p:anim>
                                    <p:anim calcmode="lin" valueType="num">
                                      <p:cBhvr>
                                        <p:cTn id="24" dur="500" fill="hold"/>
                                        <p:tgtEl>
                                          <p:spTgt spid="80900"/>
                                        </p:tgtEl>
                                        <p:attrNameLst>
                                          <p:attrName>ppt_y</p:attrName>
                                        </p:attrNameLst>
                                      </p:cBhvr>
                                      <p:tavLst>
                                        <p:tav tm="0">
                                          <p:val>
                                            <p:fltVal val="0.5"/>
                                          </p:val>
                                        </p:tav>
                                        <p:tav tm="100000">
                                          <p:val>
                                            <p:strVal val="#ppt_y"/>
                                          </p:val>
                                        </p:tav>
                                      </p:tavLst>
                                    </p:anim>
                                  </p:childTnLst>
                                </p:cTn>
                              </p:par>
                            </p:childTnLst>
                          </p:cTn>
                        </p:par>
                        <p:par>
                          <p:cTn id="25" fill="hold">
                            <p:stCondLst>
                              <p:cond delay="4500"/>
                            </p:stCondLst>
                            <p:childTnLst>
                              <p:par>
                                <p:cTn id="26" presetID="23" presetClass="entr" presetSubtype="528" fill="hold" grpId="0" nodeType="afterEffect">
                                  <p:stCondLst>
                                    <p:cond delay="1000"/>
                                  </p:stCondLst>
                                  <p:childTnLst>
                                    <p:set>
                                      <p:cBhvr>
                                        <p:cTn id="27" dur="1" fill="hold">
                                          <p:stCondLst>
                                            <p:cond delay="0"/>
                                          </p:stCondLst>
                                        </p:cTn>
                                        <p:tgtEl>
                                          <p:spTgt spid="80904"/>
                                        </p:tgtEl>
                                        <p:attrNameLst>
                                          <p:attrName>style.visibility</p:attrName>
                                        </p:attrNameLst>
                                      </p:cBhvr>
                                      <p:to>
                                        <p:strVal val="visible"/>
                                      </p:to>
                                    </p:set>
                                    <p:anim calcmode="lin" valueType="num">
                                      <p:cBhvr>
                                        <p:cTn id="28" dur="500" fill="hold"/>
                                        <p:tgtEl>
                                          <p:spTgt spid="80904"/>
                                        </p:tgtEl>
                                        <p:attrNameLst>
                                          <p:attrName>ppt_w</p:attrName>
                                        </p:attrNameLst>
                                      </p:cBhvr>
                                      <p:tavLst>
                                        <p:tav tm="0">
                                          <p:val>
                                            <p:fltVal val="0"/>
                                          </p:val>
                                        </p:tav>
                                        <p:tav tm="100000">
                                          <p:val>
                                            <p:strVal val="#ppt_w"/>
                                          </p:val>
                                        </p:tav>
                                      </p:tavLst>
                                    </p:anim>
                                    <p:anim calcmode="lin" valueType="num">
                                      <p:cBhvr>
                                        <p:cTn id="29" dur="500" fill="hold"/>
                                        <p:tgtEl>
                                          <p:spTgt spid="80904"/>
                                        </p:tgtEl>
                                        <p:attrNameLst>
                                          <p:attrName>ppt_h</p:attrName>
                                        </p:attrNameLst>
                                      </p:cBhvr>
                                      <p:tavLst>
                                        <p:tav tm="0">
                                          <p:val>
                                            <p:fltVal val="0"/>
                                          </p:val>
                                        </p:tav>
                                        <p:tav tm="100000">
                                          <p:val>
                                            <p:strVal val="#ppt_h"/>
                                          </p:val>
                                        </p:tav>
                                      </p:tavLst>
                                    </p:anim>
                                    <p:anim calcmode="lin" valueType="num">
                                      <p:cBhvr>
                                        <p:cTn id="30" dur="500" fill="hold"/>
                                        <p:tgtEl>
                                          <p:spTgt spid="80904"/>
                                        </p:tgtEl>
                                        <p:attrNameLst>
                                          <p:attrName>ppt_x</p:attrName>
                                        </p:attrNameLst>
                                      </p:cBhvr>
                                      <p:tavLst>
                                        <p:tav tm="0">
                                          <p:val>
                                            <p:fltVal val="0.5"/>
                                          </p:val>
                                        </p:tav>
                                        <p:tav tm="100000">
                                          <p:val>
                                            <p:strVal val="#ppt_x"/>
                                          </p:val>
                                        </p:tav>
                                      </p:tavLst>
                                    </p:anim>
                                    <p:anim calcmode="lin" valueType="num">
                                      <p:cBhvr>
                                        <p:cTn id="31" dur="500" fill="hold"/>
                                        <p:tgtEl>
                                          <p:spTgt spid="80904"/>
                                        </p:tgtEl>
                                        <p:attrNameLst>
                                          <p:attrName>ppt_y</p:attrName>
                                        </p:attrNameLst>
                                      </p:cBhvr>
                                      <p:tavLst>
                                        <p:tav tm="0">
                                          <p:val>
                                            <p:fltVal val="0.5"/>
                                          </p:val>
                                        </p:tav>
                                        <p:tav tm="100000">
                                          <p:val>
                                            <p:strVal val="#ppt_y"/>
                                          </p:val>
                                        </p:tav>
                                      </p:tavLst>
                                    </p:anim>
                                  </p:childTnLst>
                                </p:cTn>
                              </p:par>
                            </p:childTnLst>
                          </p:cTn>
                        </p:par>
                        <p:par>
                          <p:cTn id="32" fill="hold">
                            <p:stCondLst>
                              <p:cond delay="6000"/>
                            </p:stCondLst>
                            <p:childTnLst>
                              <p:par>
                                <p:cTn id="33" presetID="23" presetClass="entr" presetSubtype="528" fill="hold" grpId="0" nodeType="afterEffect">
                                  <p:stCondLst>
                                    <p:cond delay="1000"/>
                                  </p:stCondLst>
                                  <p:childTnLst>
                                    <p:set>
                                      <p:cBhvr>
                                        <p:cTn id="34" dur="1" fill="hold">
                                          <p:stCondLst>
                                            <p:cond delay="0"/>
                                          </p:stCondLst>
                                        </p:cTn>
                                        <p:tgtEl>
                                          <p:spTgt spid="80905"/>
                                        </p:tgtEl>
                                        <p:attrNameLst>
                                          <p:attrName>style.visibility</p:attrName>
                                        </p:attrNameLst>
                                      </p:cBhvr>
                                      <p:to>
                                        <p:strVal val="visible"/>
                                      </p:to>
                                    </p:set>
                                    <p:anim calcmode="lin" valueType="num">
                                      <p:cBhvr>
                                        <p:cTn id="35" dur="500" fill="hold"/>
                                        <p:tgtEl>
                                          <p:spTgt spid="80905"/>
                                        </p:tgtEl>
                                        <p:attrNameLst>
                                          <p:attrName>ppt_w</p:attrName>
                                        </p:attrNameLst>
                                      </p:cBhvr>
                                      <p:tavLst>
                                        <p:tav tm="0">
                                          <p:val>
                                            <p:fltVal val="0"/>
                                          </p:val>
                                        </p:tav>
                                        <p:tav tm="100000">
                                          <p:val>
                                            <p:strVal val="#ppt_w"/>
                                          </p:val>
                                        </p:tav>
                                      </p:tavLst>
                                    </p:anim>
                                    <p:anim calcmode="lin" valueType="num">
                                      <p:cBhvr>
                                        <p:cTn id="36" dur="500" fill="hold"/>
                                        <p:tgtEl>
                                          <p:spTgt spid="80905"/>
                                        </p:tgtEl>
                                        <p:attrNameLst>
                                          <p:attrName>ppt_h</p:attrName>
                                        </p:attrNameLst>
                                      </p:cBhvr>
                                      <p:tavLst>
                                        <p:tav tm="0">
                                          <p:val>
                                            <p:fltVal val="0"/>
                                          </p:val>
                                        </p:tav>
                                        <p:tav tm="100000">
                                          <p:val>
                                            <p:strVal val="#ppt_h"/>
                                          </p:val>
                                        </p:tav>
                                      </p:tavLst>
                                    </p:anim>
                                    <p:anim calcmode="lin" valueType="num">
                                      <p:cBhvr>
                                        <p:cTn id="37" dur="500" fill="hold"/>
                                        <p:tgtEl>
                                          <p:spTgt spid="80905"/>
                                        </p:tgtEl>
                                        <p:attrNameLst>
                                          <p:attrName>ppt_x</p:attrName>
                                        </p:attrNameLst>
                                      </p:cBhvr>
                                      <p:tavLst>
                                        <p:tav tm="0">
                                          <p:val>
                                            <p:fltVal val="0.5"/>
                                          </p:val>
                                        </p:tav>
                                        <p:tav tm="100000">
                                          <p:val>
                                            <p:strVal val="#ppt_x"/>
                                          </p:val>
                                        </p:tav>
                                      </p:tavLst>
                                    </p:anim>
                                    <p:anim calcmode="lin" valueType="num">
                                      <p:cBhvr>
                                        <p:cTn id="38" dur="500" fill="hold"/>
                                        <p:tgtEl>
                                          <p:spTgt spid="80905"/>
                                        </p:tgtEl>
                                        <p:attrNameLst>
                                          <p:attrName>ppt_y</p:attrName>
                                        </p:attrNameLst>
                                      </p:cBhvr>
                                      <p:tavLst>
                                        <p:tav tm="0">
                                          <p:val>
                                            <p:fltVal val="0.5"/>
                                          </p:val>
                                        </p:tav>
                                        <p:tav tm="100000">
                                          <p:val>
                                            <p:strVal val="#ppt_y"/>
                                          </p:val>
                                        </p:tav>
                                      </p:tavLst>
                                    </p:anim>
                                  </p:childTnLst>
                                </p:cTn>
                              </p:par>
                            </p:childTnLst>
                          </p:cTn>
                        </p:par>
                        <p:par>
                          <p:cTn id="39" fill="hold">
                            <p:stCondLst>
                              <p:cond delay="7500"/>
                            </p:stCondLst>
                            <p:childTnLst>
                              <p:par>
                                <p:cTn id="40" presetID="23" presetClass="entr" presetSubtype="528" fill="hold" grpId="0" nodeType="afterEffect">
                                  <p:stCondLst>
                                    <p:cond delay="1000"/>
                                  </p:stCondLst>
                                  <p:childTnLst>
                                    <p:set>
                                      <p:cBhvr>
                                        <p:cTn id="41" dur="1" fill="hold">
                                          <p:stCondLst>
                                            <p:cond delay="0"/>
                                          </p:stCondLst>
                                        </p:cTn>
                                        <p:tgtEl>
                                          <p:spTgt spid="80902"/>
                                        </p:tgtEl>
                                        <p:attrNameLst>
                                          <p:attrName>style.visibility</p:attrName>
                                        </p:attrNameLst>
                                      </p:cBhvr>
                                      <p:to>
                                        <p:strVal val="visible"/>
                                      </p:to>
                                    </p:set>
                                    <p:anim calcmode="lin" valueType="num">
                                      <p:cBhvr>
                                        <p:cTn id="42" dur="500" fill="hold"/>
                                        <p:tgtEl>
                                          <p:spTgt spid="80902"/>
                                        </p:tgtEl>
                                        <p:attrNameLst>
                                          <p:attrName>ppt_w</p:attrName>
                                        </p:attrNameLst>
                                      </p:cBhvr>
                                      <p:tavLst>
                                        <p:tav tm="0">
                                          <p:val>
                                            <p:fltVal val="0"/>
                                          </p:val>
                                        </p:tav>
                                        <p:tav tm="100000">
                                          <p:val>
                                            <p:strVal val="#ppt_w"/>
                                          </p:val>
                                        </p:tav>
                                      </p:tavLst>
                                    </p:anim>
                                    <p:anim calcmode="lin" valueType="num">
                                      <p:cBhvr>
                                        <p:cTn id="43" dur="500" fill="hold"/>
                                        <p:tgtEl>
                                          <p:spTgt spid="80902"/>
                                        </p:tgtEl>
                                        <p:attrNameLst>
                                          <p:attrName>ppt_h</p:attrName>
                                        </p:attrNameLst>
                                      </p:cBhvr>
                                      <p:tavLst>
                                        <p:tav tm="0">
                                          <p:val>
                                            <p:fltVal val="0"/>
                                          </p:val>
                                        </p:tav>
                                        <p:tav tm="100000">
                                          <p:val>
                                            <p:strVal val="#ppt_h"/>
                                          </p:val>
                                        </p:tav>
                                      </p:tavLst>
                                    </p:anim>
                                    <p:anim calcmode="lin" valueType="num">
                                      <p:cBhvr>
                                        <p:cTn id="44" dur="500" fill="hold"/>
                                        <p:tgtEl>
                                          <p:spTgt spid="80902"/>
                                        </p:tgtEl>
                                        <p:attrNameLst>
                                          <p:attrName>ppt_x</p:attrName>
                                        </p:attrNameLst>
                                      </p:cBhvr>
                                      <p:tavLst>
                                        <p:tav tm="0">
                                          <p:val>
                                            <p:fltVal val="0.5"/>
                                          </p:val>
                                        </p:tav>
                                        <p:tav tm="100000">
                                          <p:val>
                                            <p:strVal val="#ppt_x"/>
                                          </p:val>
                                        </p:tav>
                                      </p:tavLst>
                                    </p:anim>
                                    <p:anim calcmode="lin" valueType="num">
                                      <p:cBhvr>
                                        <p:cTn id="45" dur="500" fill="hold"/>
                                        <p:tgtEl>
                                          <p:spTgt spid="80902"/>
                                        </p:tgtEl>
                                        <p:attrNameLst>
                                          <p:attrName>ppt_y</p:attrName>
                                        </p:attrNameLst>
                                      </p:cBhvr>
                                      <p:tavLst>
                                        <p:tav tm="0">
                                          <p:val>
                                            <p:fltVal val="0.5"/>
                                          </p:val>
                                        </p:tav>
                                        <p:tav tm="100000">
                                          <p:val>
                                            <p:strVal val="#ppt_y"/>
                                          </p:val>
                                        </p:tav>
                                      </p:tavLst>
                                    </p:anim>
                                  </p:childTnLst>
                                </p:cTn>
                              </p:par>
                            </p:childTnLst>
                          </p:cTn>
                        </p:par>
                        <p:par>
                          <p:cTn id="46" fill="hold">
                            <p:stCondLst>
                              <p:cond delay="9000"/>
                            </p:stCondLst>
                            <p:childTnLst>
                              <p:par>
                                <p:cTn id="47" presetID="23" presetClass="entr" presetSubtype="528" fill="hold" grpId="0" nodeType="afterEffect">
                                  <p:stCondLst>
                                    <p:cond delay="1000"/>
                                  </p:stCondLst>
                                  <p:childTnLst>
                                    <p:set>
                                      <p:cBhvr>
                                        <p:cTn id="48" dur="1" fill="hold">
                                          <p:stCondLst>
                                            <p:cond delay="0"/>
                                          </p:stCondLst>
                                        </p:cTn>
                                        <p:tgtEl>
                                          <p:spTgt spid="80901"/>
                                        </p:tgtEl>
                                        <p:attrNameLst>
                                          <p:attrName>style.visibility</p:attrName>
                                        </p:attrNameLst>
                                      </p:cBhvr>
                                      <p:to>
                                        <p:strVal val="visible"/>
                                      </p:to>
                                    </p:set>
                                    <p:anim calcmode="lin" valueType="num">
                                      <p:cBhvr>
                                        <p:cTn id="49" dur="500" fill="hold"/>
                                        <p:tgtEl>
                                          <p:spTgt spid="80901"/>
                                        </p:tgtEl>
                                        <p:attrNameLst>
                                          <p:attrName>ppt_w</p:attrName>
                                        </p:attrNameLst>
                                      </p:cBhvr>
                                      <p:tavLst>
                                        <p:tav tm="0">
                                          <p:val>
                                            <p:fltVal val="0"/>
                                          </p:val>
                                        </p:tav>
                                        <p:tav tm="100000">
                                          <p:val>
                                            <p:strVal val="#ppt_w"/>
                                          </p:val>
                                        </p:tav>
                                      </p:tavLst>
                                    </p:anim>
                                    <p:anim calcmode="lin" valueType="num">
                                      <p:cBhvr>
                                        <p:cTn id="50" dur="500" fill="hold"/>
                                        <p:tgtEl>
                                          <p:spTgt spid="80901"/>
                                        </p:tgtEl>
                                        <p:attrNameLst>
                                          <p:attrName>ppt_h</p:attrName>
                                        </p:attrNameLst>
                                      </p:cBhvr>
                                      <p:tavLst>
                                        <p:tav tm="0">
                                          <p:val>
                                            <p:fltVal val="0"/>
                                          </p:val>
                                        </p:tav>
                                        <p:tav tm="100000">
                                          <p:val>
                                            <p:strVal val="#ppt_h"/>
                                          </p:val>
                                        </p:tav>
                                      </p:tavLst>
                                    </p:anim>
                                    <p:anim calcmode="lin" valueType="num">
                                      <p:cBhvr>
                                        <p:cTn id="51" dur="500" fill="hold"/>
                                        <p:tgtEl>
                                          <p:spTgt spid="80901"/>
                                        </p:tgtEl>
                                        <p:attrNameLst>
                                          <p:attrName>ppt_x</p:attrName>
                                        </p:attrNameLst>
                                      </p:cBhvr>
                                      <p:tavLst>
                                        <p:tav tm="0">
                                          <p:val>
                                            <p:fltVal val="0.5"/>
                                          </p:val>
                                        </p:tav>
                                        <p:tav tm="100000">
                                          <p:val>
                                            <p:strVal val="#ppt_x"/>
                                          </p:val>
                                        </p:tav>
                                      </p:tavLst>
                                    </p:anim>
                                    <p:anim calcmode="lin" valueType="num">
                                      <p:cBhvr>
                                        <p:cTn id="52" dur="500" fill="hold"/>
                                        <p:tgtEl>
                                          <p:spTgt spid="80901"/>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autoUpdateAnimBg="0"/>
      <p:bldP spid="80900" grpId="0" autoUpdateAnimBg="0"/>
      <p:bldP spid="80901" grpId="0" autoUpdateAnimBg="0"/>
      <p:bldP spid="80902" grpId="0" autoUpdateAnimBg="0"/>
      <p:bldP spid="80903" grpId="0" autoUpdateAnimBg="0"/>
      <p:bldP spid="80904" grpId="0" autoUpdateAnimBg="0"/>
      <p:bldP spid="80905"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6" name="Picture 2" descr="4_PRES0566"/>
          <p:cNvPicPr>
            <a:picLocks noChangeAspect="1" noChangeArrowheads="1"/>
          </p:cNvPicPr>
          <p:nvPr/>
        </p:nvPicPr>
        <p:blipFill>
          <a:blip r:embed="rId3" cstate="print"/>
          <a:srcRect r="54527" b="42139"/>
          <a:stretch>
            <a:fillRect/>
          </a:stretch>
        </p:blipFill>
        <p:spPr bwMode="auto">
          <a:xfrm>
            <a:off x="4800600" y="2016125"/>
            <a:ext cx="4114800" cy="3927475"/>
          </a:xfrm>
          <a:prstGeom prst="rect">
            <a:avLst/>
          </a:prstGeom>
          <a:noFill/>
          <a:ln w="9525">
            <a:noFill/>
            <a:miter lim="800000"/>
            <a:headEnd/>
            <a:tailEnd/>
          </a:ln>
        </p:spPr>
      </p:pic>
      <p:sp>
        <p:nvSpPr>
          <p:cNvPr id="82947" name="Rectangle 3"/>
          <p:cNvSpPr>
            <a:spLocks noGrp="1" noChangeArrowheads="1"/>
          </p:cNvSpPr>
          <p:nvPr>
            <p:ph type="title"/>
          </p:nvPr>
        </p:nvSpPr>
        <p:spPr/>
        <p:txBody>
          <a:bodyPr/>
          <a:lstStyle/>
          <a:p>
            <a:pPr eaLnBrk="1" hangingPunct="1">
              <a:defRPr/>
            </a:pPr>
            <a:r>
              <a:rPr lang="en-US" sz="4000" smtClean="0"/>
              <a:t>ACUTE MIGRAINE MEDICATIONS</a:t>
            </a:r>
          </a:p>
        </p:txBody>
      </p:sp>
      <p:sp>
        <p:nvSpPr>
          <p:cNvPr id="82948" name="Rectangle 4"/>
          <p:cNvSpPr>
            <a:spLocks noChangeArrowheads="1"/>
          </p:cNvSpPr>
          <p:nvPr/>
        </p:nvSpPr>
        <p:spPr bwMode="auto">
          <a:xfrm>
            <a:off x="539750" y="1790700"/>
            <a:ext cx="8356600" cy="11430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Nonspecific</a:t>
            </a:r>
          </a:p>
          <a:p>
            <a:pPr marL="742950" lvl="1" indent="-285750" eaLnBrk="1" hangingPunct="1">
              <a:spcBef>
                <a:spcPct val="20000"/>
              </a:spcBef>
              <a:buClr>
                <a:srgbClr val="F2D13D"/>
              </a:buClr>
              <a:buSzPct val="75000"/>
              <a:buFont typeface="Marlett" pitchFamily="2" charset="2"/>
              <a:buChar char="n"/>
            </a:pPr>
            <a:r>
              <a:rPr lang="en-US" sz="2400">
                <a:solidFill>
                  <a:schemeClr val="bg1"/>
                </a:solidFill>
                <a:latin typeface="Arial" charset="0"/>
              </a:rPr>
              <a:t>NSAIDs</a:t>
            </a:r>
          </a:p>
          <a:p>
            <a:pPr marL="742950" lvl="1" indent="-285750" eaLnBrk="1" hangingPunct="1">
              <a:spcBef>
                <a:spcPct val="20000"/>
              </a:spcBef>
              <a:buClr>
                <a:srgbClr val="F2D13D"/>
              </a:buClr>
              <a:buSzPct val="75000"/>
              <a:buFont typeface="Marlett" pitchFamily="2" charset="2"/>
              <a:buChar char="n"/>
            </a:pPr>
            <a:r>
              <a:rPr lang="en-US" sz="2400">
                <a:solidFill>
                  <a:schemeClr val="bg1"/>
                </a:solidFill>
                <a:latin typeface="Arial" charset="0"/>
              </a:rPr>
              <a:t>Combination analgesics</a:t>
            </a:r>
          </a:p>
          <a:p>
            <a:pPr marL="742950" lvl="1" indent="-285750" eaLnBrk="1" hangingPunct="1">
              <a:spcBef>
                <a:spcPct val="20000"/>
              </a:spcBef>
              <a:buClr>
                <a:srgbClr val="F2D13D"/>
              </a:buClr>
              <a:buSzPct val="75000"/>
              <a:buFont typeface="Marlett" pitchFamily="2" charset="2"/>
              <a:buChar char="n"/>
            </a:pPr>
            <a:r>
              <a:rPr lang="en-US" sz="2400">
                <a:solidFill>
                  <a:schemeClr val="bg1"/>
                </a:solidFill>
                <a:latin typeface="Arial" charset="0"/>
              </a:rPr>
              <a:t>Opioids</a:t>
            </a:r>
          </a:p>
          <a:p>
            <a:pPr marL="742950" lvl="1" indent="-285750" eaLnBrk="1" hangingPunct="1">
              <a:spcBef>
                <a:spcPct val="20000"/>
              </a:spcBef>
              <a:buClr>
                <a:srgbClr val="F2D13D"/>
              </a:buClr>
              <a:buSzPct val="75000"/>
              <a:buFont typeface="Marlett" pitchFamily="2" charset="2"/>
              <a:buChar char="n"/>
            </a:pPr>
            <a:r>
              <a:rPr lang="en-US" sz="2400">
                <a:solidFill>
                  <a:schemeClr val="bg1"/>
                </a:solidFill>
                <a:latin typeface="Arial" charset="0"/>
              </a:rPr>
              <a:t>Neuroleptics/antiemetics</a:t>
            </a:r>
          </a:p>
          <a:p>
            <a:pPr marL="742950" lvl="1" indent="-285750" eaLnBrk="1" hangingPunct="1">
              <a:spcBef>
                <a:spcPct val="20000"/>
              </a:spcBef>
              <a:buClr>
                <a:srgbClr val="F2D13D"/>
              </a:buClr>
              <a:buSzPct val="75000"/>
              <a:buFont typeface="Marlett" pitchFamily="2" charset="2"/>
              <a:buChar char="n"/>
            </a:pPr>
            <a:r>
              <a:rPr lang="en-US" sz="2400">
                <a:solidFill>
                  <a:schemeClr val="bg1"/>
                </a:solidFill>
                <a:latin typeface="Arial" charset="0"/>
              </a:rPr>
              <a:t>Corticosteroids </a:t>
            </a:r>
            <a:endParaRPr lang="en-US" sz="2000">
              <a:solidFill>
                <a:schemeClr val="bg1"/>
              </a:solidFill>
              <a:latin typeface="Arial" charset="0"/>
            </a:endParaRPr>
          </a:p>
        </p:txBody>
      </p:sp>
      <p:sp>
        <p:nvSpPr>
          <p:cNvPr id="82949" name="Rectangle 5"/>
          <p:cNvSpPr>
            <a:spLocks noChangeArrowheads="1"/>
          </p:cNvSpPr>
          <p:nvPr/>
        </p:nvSpPr>
        <p:spPr bwMode="auto">
          <a:xfrm>
            <a:off x="571500" y="4648200"/>
            <a:ext cx="8553450" cy="762000"/>
          </a:xfrm>
          <a:prstGeom prst="rect">
            <a:avLst/>
          </a:prstGeom>
          <a:noFill/>
          <a:ln w="9525">
            <a:noFill/>
            <a:miter lim="800000"/>
            <a:headEnd/>
            <a:tailEnd/>
          </a:ln>
        </p:spPr>
        <p:txBody>
          <a:bodyPr/>
          <a:lstStyle/>
          <a:p>
            <a:pPr marL="342900" indent="-342900" eaLnBrk="1" hangingPunct="1">
              <a:spcBef>
                <a:spcPct val="50000"/>
              </a:spcBef>
              <a:buClr>
                <a:srgbClr val="FFFF00"/>
              </a:buClr>
              <a:buSzPct val="75000"/>
              <a:buFont typeface="Marlett" pitchFamily="2" charset="2"/>
              <a:buNone/>
            </a:pPr>
            <a:r>
              <a:rPr lang="en-US" sz="2800">
                <a:solidFill>
                  <a:schemeClr val="bg1"/>
                </a:solidFill>
                <a:latin typeface="Arial" charset="0"/>
              </a:rPr>
              <a:t>	Specific</a:t>
            </a:r>
          </a:p>
          <a:p>
            <a:pPr marL="742950" lvl="1" indent="-285750" eaLnBrk="1" hangingPunct="1">
              <a:spcBef>
                <a:spcPct val="20000"/>
              </a:spcBef>
              <a:buClr>
                <a:srgbClr val="F2D13D"/>
              </a:buClr>
              <a:buSzPct val="75000"/>
              <a:buFont typeface="Marlett" pitchFamily="2" charset="2"/>
              <a:buChar char="n"/>
            </a:pPr>
            <a:r>
              <a:rPr lang="en-US" sz="2400">
                <a:solidFill>
                  <a:schemeClr val="bg1"/>
                </a:solidFill>
                <a:latin typeface="Arial" charset="0"/>
              </a:rPr>
              <a:t>Ergotamine/DHE</a:t>
            </a:r>
          </a:p>
          <a:p>
            <a:pPr marL="742950" lvl="1" indent="-285750" eaLnBrk="1" hangingPunct="1">
              <a:spcBef>
                <a:spcPct val="20000"/>
              </a:spcBef>
              <a:buClr>
                <a:srgbClr val="F2D13D"/>
              </a:buClr>
              <a:buSzPct val="75000"/>
              <a:buFont typeface="Marlett" pitchFamily="2" charset="2"/>
              <a:buChar char="n"/>
            </a:pPr>
            <a:r>
              <a:rPr lang="en-US" sz="2400">
                <a:solidFill>
                  <a:schemeClr val="bg1"/>
                </a:solidFill>
                <a:latin typeface="Arial" charset="0"/>
              </a:rPr>
              <a:t>Triptans </a:t>
            </a:r>
            <a:endParaRPr lang="en-US" sz="2000">
              <a:solidFill>
                <a:schemeClr val="bg1"/>
              </a:solidFill>
              <a:latin typeface="Arial" charset="0"/>
            </a:endParaRPr>
          </a:p>
        </p:txBody>
      </p:sp>
      <p:grpSp>
        <p:nvGrpSpPr>
          <p:cNvPr id="2" name="Group 6"/>
          <p:cNvGrpSpPr>
            <a:grpSpLocks/>
          </p:cNvGrpSpPr>
          <p:nvPr/>
        </p:nvGrpSpPr>
        <p:grpSpPr bwMode="auto">
          <a:xfrm>
            <a:off x="-171450" y="4781550"/>
            <a:ext cx="1066800" cy="304800"/>
            <a:chOff x="2514" y="2592"/>
            <a:chExt cx="672" cy="192"/>
          </a:xfrm>
        </p:grpSpPr>
        <p:sp>
          <p:nvSpPr>
            <p:cNvPr id="34827" name="Rectangle 7"/>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4828" name="Line 8"/>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4829" name="Line 9"/>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3" name="Group 10"/>
          <p:cNvGrpSpPr>
            <a:grpSpLocks/>
          </p:cNvGrpSpPr>
          <p:nvPr/>
        </p:nvGrpSpPr>
        <p:grpSpPr bwMode="auto">
          <a:xfrm>
            <a:off x="-171450" y="1885950"/>
            <a:ext cx="1066800" cy="304800"/>
            <a:chOff x="2514" y="2592"/>
            <a:chExt cx="672" cy="192"/>
          </a:xfrm>
        </p:grpSpPr>
        <p:sp>
          <p:nvSpPr>
            <p:cNvPr id="34824" name="Rectangle 11"/>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4825" name="Line 12"/>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4826" name="Line 13"/>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82946"/>
                                        </p:tgtEl>
                                        <p:attrNameLst>
                                          <p:attrName>style.visibility</p:attrName>
                                        </p:attrNameLst>
                                      </p:cBhvr>
                                      <p:to>
                                        <p:strVal val="visible"/>
                                      </p:to>
                                    </p:set>
                                  </p:childTnLst>
                                </p:cTn>
                              </p:par>
                            </p:childTnLst>
                          </p:cTn>
                        </p:par>
                        <p:par>
                          <p:cTn id="7" fill="hold">
                            <p:stCondLst>
                              <p:cond delay="500"/>
                            </p:stCondLst>
                            <p:childTnLst>
                              <p:par>
                                <p:cTn id="8" presetID="23" presetClass="entr" presetSubtype="32" fill="hold" nodeType="afterEffect">
                                  <p:stCondLst>
                                    <p:cond delay="0"/>
                                  </p:stCondLst>
                                  <p:childTnLst>
                                    <p:set>
                                      <p:cBhvr>
                                        <p:cTn id="9" dur="1" fill="hold">
                                          <p:stCondLst>
                                            <p:cond delay="0"/>
                                          </p:stCondLst>
                                        </p:cTn>
                                        <p:tgtEl>
                                          <p:spTgt spid="3"/>
                                        </p:tgtEl>
                                        <p:attrNameLst>
                                          <p:attrName>style.visibility</p:attrName>
                                        </p:attrNameLst>
                                      </p:cBhvr>
                                      <p:to>
                                        <p:strVal val="visible"/>
                                      </p:to>
                                    </p:set>
                                    <p:anim calcmode="lin" valueType="num">
                                      <p:cBhvr>
                                        <p:cTn id="10" dur="500" fill="hold"/>
                                        <p:tgtEl>
                                          <p:spTgt spid="3"/>
                                        </p:tgtEl>
                                        <p:attrNameLst>
                                          <p:attrName>ppt_w</p:attrName>
                                        </p:attrNameLst>
                                      </p:cBhvr>
                                      <p:tavLst>
                                        <p:tav tm="0">
                                          <p:val>
                                            <p:strVal val="4*#ppt_w"/>
                                          </p:val>
                                        </p:tav>
                                        <p:tav tm="100000">
                                          <p:val>
                                            <p:strVal val="#ppt_w"/>
                                          </p:val>
                                        </p:tav>
                                      </p:tavLst>
                                    </p:anim>
                                    <p:anim calcmode="lin" valueType="num">
                                      <p:cBhvr>
                                        <p:cTn id="11" dur="500" fill="hold"/>
                                        <p:tgtEl>
                                          <p:spTgt spid="3"/>
                                        </p:tgtEl>
                                        <p:attrNameLst>
                                          <p:attrName>ppt_h</p:attrName>
                                        </p:attrNameLst>
                                      </p:cBhvr>
                                      <p:tavLst>
                                        <p:tav tm="0">
                                          <p:val>
                                            <p:strVal val="4*#ppt_h"/>
                                          </p:val>
                                        </p:tav>
                                        <p:tav tm="100000">
                                          <p:val>
                                            <p:strVal val="#ppt_h"/>
                                          </p:val>
                                        </p:tav>
                                      </p:tavLst>
                                    </p:anim>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82948"/>
                                        </p:tgtEl>
                                        <p:attrNameLst>
                                          <p:attrName>style.visibility</p:attrName>
                                        </p:attrNameLst>
                                      </p:cBhvr>
                                      <p:to>
                                        <p:strVal val="visible"/>
                                      </p:to>
                                    </p:set>
                                    <p:animEffect transition="in" filter="wipe(left)">
                                      <p:cBhvr>
                                        <p:cTn id="15" dur="500"/>
                                        <p:tgtEl>
                                          <p:spTgt spid="82948"/>
                                        </p:tgtEl>
                                      </p:cBhvr>
                                    </p:animEffect>
                                  </p:childTnLst>
                                </p:cTn>
                              </p:par>
                            </p:childTnLst>
                          </p:cTn>
                        </p:par>
                        <p:par>
                          <p:cTn id="16" fill="hold">
                            <p:stCondLst>
                              <p:cond delay="1500"/>
                            </p:stCondLst>
                            <p:childTnLst>
                              <p:par>
                                <p:cTn id="17" presetID="23" presetClass="entr" presetSubtype="32" fill="hold" nodeType="after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strVal val="4*#ppt_w"/>
                                          </p:val>
                                        </p:tav>
                                        <p:tav tm="100000">
                                          <p:val>
                                            <p:strVal val="#ppt_w"/>
                                          </p:val>
                                        </p:tav>
                                      </p:tavLst>
                                    </p:anim>
                                    <p:anim calcmode="lin" valueType="num">
                                      <p:cBhvr>
                                        <p:cTn id="20" dur="500" fill="hold"/>
                                        <p:tgtEl>
                                          <p:spTgt spid="2"/>
                                        </p:tgtEl>
                                        <p:attrNameLst>
                                          <p:attrName>ppt_h</p:attrName>
                                        </p:attrNameLst>
                                      </p:cBhvr>
                                      <p:tavLst>
                                        <p:tav tm="0">
                                          <p:val>
                                            <p:strVal val="4*#ppt_h"/>
                                          </p:val>
                                        </p:tav>
                                        <p:tav tm="100000">
                                          <p:val>
                                            <p:strVal val="#ppt_h"/>
                                          </p:val>
                                        </p:tav>
                                      </p:tavLst>
                                    </p:anim>
                                  </p:childTnLst>
                                </p:cTn>
                              </p:par>
                            </p:childTnLst>
                          </p:cTn>
                        </p:par>
                        <p:par>
                          <p:cTn id="21" fill="hold">
                            <p:stCondLst>
                              <p:cond delay="2000"/>
                            </p:stCondLst>
                            <p:childTnLst>
                              <p:par>
                                <p:cTn id="22" presetID="22" presetClass="entr" presetSubtype="8" fill="hold" grpId="0" nodeType="afterEffect">
                                  <p:stCondLst>
                                    <p:cond delay="0"/>
                                  </p:stCondLst>
                                  <p:childTnLst>
                                    <p:set>
                                      <p:cBhvr>
                                        <p:cTn id="23" dur="1" fill="hold">
                                          <p:stCondLst>
                                            <p:cond delay="0"/>
                                          </p:stCondLst>
                                        </p:cTn>
                                        <p:tgtEl>
                                          <p:spTgt spid="82949"/>
                                        </p:tgtEl>
                                        <p:attrNameLst>
                                          <p:attrName>style.visibility</p:attrName>
                                        </p:attrNameLst>
                                      </p:cBhvr>
                                      <p:to>
                                        <p:strVal val="visible"/>
                                      </p:to>
                                    </p:set>
                                    <p:animEffect transition="in" filter="wipe(left)">
                                      <p:cBhvr>
                                        <p:cTn id="24" dur="500"/>
                                        <p:tgtEl>
                                          <p:spTgt spid="829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8" grpId="0" autoUpdateAnimBg="0"/>
      <p:bldP spid="82949"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hangingPunct="1">
              <a:lnSpc>
                <a:spcPct val="90000"/>
              </a:lnSpc>
              <a:defRPr/>
            </a:pPr>
            <a:r>
              <a:rPr lang="en-US" sz="4000" smtClean="0"/>
              <a:t>ACUTE THERAPIES FOR MIGRAINE</a:t>
            </a:r>
          </a:p>
        </p:txBody>
      </p:sp>
      <p:sp>
        <p:nvSpPr>
          <p:cNvPr id="84995" name="Rectangle 3"/>
          <p:cNvSpPr>
            <a:spLocks noChangeArrowheads="1"/>
          </p:cNvSpPr>
          <p:nvPr/>
        </p:nvSpPr>
        <p:spPr bwMode="auto">
          <a:xfrm>
            <a:off x="577850" y="2363788"/>
            <a:ext cx="3994150" cy="1143000"/>
          </a:xfrm>
          <a:prstGeom prst="rect">
            <a:avLst/>
          </a:prstGeom>
          <a:noFill/>
          <a:ln w="9525">
            <a:noFill/>
            <a:miter lim="800000"/>
            <a:headEnd/>
            <a:tailEnd/>
          </a:ln>
        </p:spPr>
        <p:txBody>
          <a:bodyPr/>
          <a:lstStyle/>
          <a:p>
            <a:pPr marL="342900" indent="-342900" eaLnBrk="1" hangingPunct="1">
              <a:lnSpc>
                <a:spcPct val="90000"/>
              </a:lnSpc>
              <a:spcBef>
                <a:spcPct val="20000"/>
              </a:spcBef>
              <a:buClr>
                <a:srgbClr val="FFFF00"/>
              </a:buClr>
              <a:buSzPct val="75000"/>
              <a:buFont typeface="Marlett" pitchFamily="2" charset="2"/>
              <a:buNone/>
            </a:pPr>
            <a:r>
              <a:rPr lang="en-US" sz="2400" dirty="0">
                <a:solidFill>
                  <a:schemeClr val="bg1"/>
                </a:solidFill>
                <a:latin typeface="Arial" charset="0"/>
              </a:rPr>
              <a:t>	Over-The-Counter Analgesics</a:t>
            </a:r>
          </a:p>
          <a:p>
            <a:pPr marL="742950" lvl="1" indent="-285750" eaLnBrk="1" hangingPunct="1">
              <a:lnSpc>
                <a:spcPct val="90000"/>
              </a:lnSpc>
              <a:spcBef>
                <a:spcPct val="20000"/>
              </a:spcBef>
              <a:buClr>
                <a:srgbClr val="F2D13D"/>
              </a:buClr>
              <a:buSzPct val="75000"/>
              <a:buFont typeface="Marlett" pitchFamily="2" charset="2"/>
              <a:buChar char="n"/>
            </a:pPr>
            <a:r>
              <a:rPr lang="en-US" sz="2000" dirty="0" smtClean="0">
                <a:solidFill>
                  <a:schemeClr val="bg1"/>
                </a:solidFill>
                <a:latin typeface="Arial" charset="0"/>
              </a:rPr>
              <a:t>Acetaminophen</a:t>
            </a:r>
            <a:r>
              <a:rPr lang="en-US" sz="2000" dirty="0">
                <a:solidFill>
                  <a:schemeClr val="bg1"/>
                </a:solidFill>
                <a:latin typeface="Arial" charset="0"/>
              </a:rPr>
              <a:t>, aspirin, plus caffeine </a:t>
            </a:r>
          </a:p>
        </p:txBody>
      </p:sp>
      <p:sp>
        <p:nvSpPr>
          <p:cNvPr id="84996" name="Rectangle 4"/>
          <p:cNvSpPr>
            <a:spLocks noChangeArrowheads="1"/>
          </p:cNvSpPr>
          <p:nvPr/>
        </p:nvSpPr>
        <p:spPr bwMode="auto">
          <a:xfrm>
            <a:off x="558800" y="1525588"/>
            <a:ext cx="8356600" cy="1066800"/>
          </a:xfrm>
          <a:prstGeom prst="rect">
            <a:avLst/>
          </a:prstGeom>
          <a:noFill/>
          <a:ln w="9525">
            <a:noFill/>
            <a:miter lim="800000"/>
            <a:headEnd/>
            <a:tailEnd/>
          </a:ln>
        </p:spPr>
        <p:txBody>
          <a:bodyPr/>
          <a:lstStyle/>
          <a:p>
            <a:pPr marL="342900" indent="-342900" eaLnBrk="1" hangingPunct="1">
              <a:spcBef>
                <a:spcPct val="50000"/>
              </a:spcBef>
              <a:buClr>
                <a:srgbClr val="FFFF00"/>
              </a:buClr>
              <a:buSzPct val="75000"/>
              <a:buFont typeface="Marlett" pitchFamily="2" charset="2"/>
              <a:buNone/>
            </a:pPr>
            <a:r>
              <a:rPr lang="en-US" sz="2400">
                <a:solidFill>
                  <a:schemeClr val="bg1"/>
                </a:solidFill>
                <a:latin typeface="Arial" charset="0"/>
              </a:rPr>
              <a:t>	</a:t>
            </a:r>
            <a:r>
              <a:rPr lang="en-US" sz="2400">
                <a:solidFill>
                  <a:srgbClr val="E23D28"/>
                </a:solidFill>
                <a:latin typeface="Arial" charset="0"/>
              </a:rPr>
              <a:t>GROUP 1:</a:t>
            </a:r>
            <a:r>
              <a:rPr lang="en-US" sz="2400">
                <a:solidFill>
                  <a:schemeClr val="bg1"/>
                </a:solidFill>
                <a:latin typeface="Arial" charset="0"/>
              </a:rPr>
              <a:t> Substantial empirical evidence and pronounced clinical benefit </a:t>
            </a:r>
          </a:p>
        </p:txBody>
      </p:sp>
      <p:sp>
        <p:nvSpPr>
          <p:cNvPr id="84997" name="Rectangle 5"/>
          <p:cNvSpPr>
            <a:spLocks noChangeArrowheads="1"/>
          </p:cNvSpPr>
          <p:nvPr/>
        </p:nvSpPr>
        <p:spPr bwMode="auto">
          <a:xfrm>
            <a:off x="609600" y="4343400"/>
            <a:ext cx="4038600" cy="762000"/>
          </a:xfrm>
          <a:prstGeom prst="rect">
            <a:avLst/>
          </a:prstGeom>
          <a:noFill/>
          <a:ln w="9525">
            <a:noFill/>
            <a:miter lim="800000"/>
            <a:headEnd/>
            <a:tailEnd/>
          </a:ln>
        </p:spPr>
        <p:txBody>
          <a:bodyPr/>
          <a:lstStyle/>
          <a:p>
            <a:pPr marL="342900" indent="-342900" eaLnBrk="1" hangingPunct="1">
              <a:lnSpc>
                <a:spcPct val="90000"/>
              </a:lnSpc>
              <a:spcBef>
                <a:spcPct val="50000"/>
              </a:spcBef>
              <a:buClr>
                <a:srgbClr val="FFFF00"/>
              </a:buClr>
              <a:buSzPct val="75000"/>
              <a:buFont typeface="Marlett" pitchFamily="2" charset="2"/>
              <a:buNone/>
            </a:pPr>
            <a:r>
              <a:rPr lang="en-US" sz="2400" dirty="0">
                <a:solidFill>
                  <a:schemeClr val="bg1"/>
                </a:solidFill>
                <a:latin typeface="Arial" charset="0"/>
              </a:rPr>
              <a:t>	Nonspecific Prescription Medications</a:t>
            </a:r>
          </a:p>
          <a:p>
            <a:pPr marL="742950" lvl="1" indent="-285750" eaLnBrk="1" hangingPunct="1">
              <a:lnSpc>
                <a:spcPct val="90000"/>
              </a:lnSpc>
              <a:spcBef>
                <a:spcPct val="20000"/>
              </a:spcBef>
              <a:buClr>
                <a:srgbClr val="F2D13D"/>
              </a:buClr>
              <a:buSzPct val="75000"/>
              <a:buFont typeface="Marlett" pitchFamily="2" charset="2"/>
              <a:buChar char="n"/>
            </a:pPr>
            <a:r>
              <a:rPr lang="en-US" sz="2000" dirty="0" smtClean="0">
                <a:solidFill>
                  <a:schemeClr val="bg1"/>
                </a:solidFill>
                <a:latin typeface="Arial" charset="0"/>
              </a:rPr>
              <a:t>Ibuprofen</a:t>
            </a:r>
            <a:endParaRPr lang="en-US" sz="2000" dirty="0">
              <a:solidFill>
                <a:schemeClr val="bg1"/>
              </a:solidFill>
              <a:latin typeface="Arial" charset="0"/>
            </a:endParaRPr>
          </a:p>
          <a:p>
            <a:pPr marL="742950" lvl="1" indent="-285750" eaLnBrk="1" hangingPunct="1">
              <a:lnSpc>
                <a:spcPct val="90000"/>
              </a:lnSpc>
              <a:spcBef>
                <a:spcPct val="20000"/>
              </a:spcBef>
              <a:buClr>
                <a:srgbClr val="F2D13D"/>
              </a:buClr>
              <a:buSzPct val="75000"/>
              <a:buFont typeface="Marlett" pitchFamily="2" charset="2"/>
              <a:buChar char="n"/>
            </a:pPr>
            <a:r>
              <a:rPr lang="en-US" sz="2000" dirty="0">
                <a:solidFill>
                  <a:schemeClr val="bg1"/>
                </a:solidFill>
                <a:latin typeface="Arial" charset="0"/>
              </a:rPr>
              <a:t>Naproxen </a:t>
            </a:r>
            <a:r>
              <a:rPr lang="en-US" sz="2000" dirty="0" smtClean="0">
                <a:solidFill>
                  <a:schemeClr val="bg1"/>
                </a:solidFill>
                <a:latin typeface="Arial" charset="0"/>
              </a:rPr>
              <a:t>sodium</a:t>
            </a:r>
          </a:p>
        </p:txBody>
      </p:sp>
      <p:grpSp>
        <p:nvGrpSpPr>
          <p:cNvPr id="2" name="Group 6"/>
          <p:cNvGrpSpPr>
            <a:grpSpLocks/>
          </p:cNvGrpSpPr>
          <p:nvPr/>
        </p:nvGrpSpPr>
        <p:grpSpPr bwMode="auto">
          <a:xfrm>
            <a:off x="-152400" y="1601788"/>
            <a:ext cx="1066800" cy="304800"/>
            <a:chOff x="2514" y="2592"/>
            <a:chExt cx="672" cy="192"/>
          </a:xfrm>
        </p:grpSpPr>
        <p:sp>
          <p:nvSpPr>
            <p:cNvPr id="35850" name="Rectangle 7"/>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5851" name="Line 8"/>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5852" name="Line 9"/>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
        <p:nvSpPr>
          <p:cNvPr id="35847" name="Rectangle 10"/>
          <p:cNvSpPr>
            <a:spLocks noChangeArrowheads="1"/>
          </p:cNvSpPr>
          <p:nvPr/>
        </p:nvSpPr>
        <p:spPr bwMode="auto">
          <a:xfrm>
            <a:off x="685800" y="6519863"/>
            <a:ext cx="2541588" cy="336550"/>
          </a:xfrm>
          <a:prstGeom prst="rect">
            <a:avLst/>
          </a:prstGeom>
          <a:noFill/>
          <a:ln w="9525">
            <a:noFill/>
            <a:miter lim="800000"/>
            <a:headEnd/>
            <a:tailEnd/>
          </a:ln>
        </p:spPr>
        <p:txBody>
          <a:bodyPr wrap="none">
            <a:spAutoFit/>
          </a:bodyPr>
          <a:lstStyle/>
          <a:p>
            <a:pPr eaLnBrk="1" hangingPunct="1"/>
            <a:r>
              <a:rPr lang="en-US" sz="1600">
                <a:solidFill>
                  <a:srgbClr val="F2D13D"/>
                </a:solidFill>
                <a:latin typeface="Arial" charset="0"/>
              </a:rPr>
              <a:t>US Headache Consortium</a:t>
            </a:r>
          </a:p>
        </p:txBody>
      </p:sp>
      <p:sp>
        <p:nvSpPr>
          <p:cNvPr id="85003" name="Rectangle 11"/>
          <p:cNvSpPr>
            <a:spLocks noChangeArrowheads="1"/>
          </p:cNvSpPr>
          <p:nvPr/>
        </p:nvSpPr>
        <p:spPr bwMode="auto">
          <a:xfrm>
            <a:off x="4464050" y="2362200"/>
            <a:ext cx="3994150" cy="1143000"/>
          </a:xfrm>
          <a:prstGeom prst="rect">
            <a:avLst/>
          </a:prstGeom>
          <a:noFill/>
          <a:ln w="9525">
            <a:noFill/>
            <a:miter lim="800000"/>
            <a:headEnd/>
            <a:tailEnd/>
          </a:ln>
        </p:spPr>
        <p:txBody>
          <a:bodyPr/>
          <a:lstStyle/>
          <a:p>
            <a:pPr marL="342900" indent="-342900" eaLnBrk="1" hangingPunct="1">
              <a:lnSpc>
                <a:spcPct val="90000"/>
              </a:lnSpc>
              <a:spcBef>
                <a:spcPct val="20000"/>
              </a:spcBef>
              <a:buClr>
                <a:srgbClr val="FFFF00"/>
              </a:buClr>
              <a:buSzPct val="75000"/>
              <a:buFont typeface="Marlett" pitchFamily="2" charset="2"/>
              <a:buNone/>
            </a:pPr>
            <a:r>
              <a:rPr lang="en-US" sz="2400">
                <a:solidFill>
                  <a:schemeClr val="bg1"/>
                </a:solidFill>
                <a:latin typeface="Arial" charset="0"/>
              </a:rPr>
              <a:t>	Migraine Specific Medications</a:t>
            </a:r>
          </a:p>
          <a:p>
            <a:pPr marL="342900" indent="-342900" eaLnBrk="1" hangingPunct="1">
              <a:lnSpc>
                <a:spcPct val="90000"/>
              </a:lnSpc>
              <a:spcBef>
                <a:spcPct val="20000"/>
              </a:spcBef>
              <a:buClr>
                <a:srgbClr val="FFFF00"/>
              </a:buClr>
              <a:buSzPct val="75000"/>
              <a:buFont typeface="Marlett" pitchFamily="2" charset="2"/>
              <a:buNone/>
            </a:pPr>
            <a:r>
              <a:rPr lang="en-US" sz="2400">
                <a:solidFill>
                  <a:schemeClr val="bg1"/>
                </a:solidFill>
                <a:latin typeface="Arial" charset="0"/>
              </a:rPr>
              <a:t>	Triptans</a:t>
            </a:r>
          </a:p>
          <a:p>
            <a:pPr marL="742950" lvl="1" indent="-285750" eaLnBrk="1" hangingPunct="1">
              <a:lnSpc>
                <a:spcPct val="90000"/>
              </a:lnSpc>
              <a:spcBef>
                <a:spcPct val="20000"/>
              </a:spcBef>
              <a:buClr>
                <a:srgbClr val="F2D13D"/>
              </a:buClr>
              <a:buSzPct val="75000"/>
              <a:buFont typeface="Marlett" pitchFamily="2" charset="2"/>
              <a:buChar char="n"/>
            </a:pPr>
            <a:r>
              <a:rPr lang="en-US" sz="2000">
                <a:solidFill>
                  <a:schemeClr val="bg1"/>
                </a:solidFill>
                <a:latin typeface="Arial" charset="0"/>
              </a:rPr>
              <a:t>Naratriptan</a:t>
            </a:r>
          </a:p>
          <a:p>
            <a:pPr marL="742950" lvl="1" indent="-285750" eaLnBrk="1" hangingPunct="1">
              <a:lnSpc>
                <a:spcPct val="90000"/>
              </a:lnSpc>
              <a:spcBef>
                <a:spcPct val="20000"/>
              </a:spcBef>
              <a:buClr>
                <a:srgbClr val="F2D13D"/>
              </a:buClr>
              <a:buSzPct val="75000"/>
              <a:buFont typeface="Marlett" pitchFamily="2" charset="2"/>
              <a:buChar char="n"/>
            </a:pPr>
            <a:r>
              <a:rPr lang="en-US" sz="2000">
                <a:solidFill>
                  <a:schemeClr val="bg1"/>
                </a:solidFill>
                <a:latin typeface="Arial" charset="0"/>
              </a:rPr>
              <a:t>Rizatriptan</a:t>
            </a:r>
          </a:p>
          <a:p>
            <a:pPr marL="742950" lvl="1" indent="-285750" eaLnBrk="1" hangingPunct="1">
              <a:lnSpc>
                <a:spcPct val="90000"/>
              </a:lnSpc>
              <a:spcBef>
                <a:spcPct val="20000"/>
              </a:spcBef>
              <a:buClr>
                <a:srgbClr val="F2D13D"/>
              </a:buClr>
              <a:buSzPct val="75000"/>
              <a:buFont typeface="Marlett" pitchFamily="2" charset="2"/>
              <a:buChar char="n"/>
            </a:pPr>
            <a:r>
              <a:rPr lang="en-US" sz="2000">
                <a:solidFill>
                  <a:schemeClr val="bg1"/>
                </a:solidFill>
                <a:latin typeface="Arial" charset="0"/>
              </a:rPr>
              <a:t>Sumatriptan SC, IN, PO</a:t>
            </a:r>
          </a:p>
          <a:p>
            <a:pPr marL="742950" lvl="1" indent="-285750" eaLnBrk="1" hangingPunct="1">
              <a:lnSpc>
                <a:spcPct val="90000"/>
              </a:lnSpc>
              <a:spcBef>
                <a:spcPct val="20000"/>
              </a:spcBef>
              <a:buClr>
                <a:srgbClr val="F2D13D"/>
              </a:buClr>
              <a:buSzPct val="75000"/>
              <a:buFont typeface="Marlett" pitchFamily="2" charset="2"/>
              <a:buChar char="n"/>
            </a:pPr>
            <a:r>
              <a:rPr lang="en-US" sz="2000">
                <a:solidFill>
                  <a:schemeClr val="bg1"/>
                </a:solidFill>
                <a:latin typeface="Arial" charset="0"/>
              </a:rPr>
              <a:t>Zolmitriptan</a:t>
            </a:r>
          </a:p>
        </p:txBody>
      </p:sp>
      <p:sp>
        <p:nvSpPr>
          <p:cNvPr id="85004" name="Rectangle 12"/>
          <p:cNvSpPr>
            <a:spLocks noChangeArrowheads="1"/>
          </p:cNvSpPr>
          <p:nvPr/>
        </p:nvSpPr>
        <p:spPr bwMode="auto">
          <a:xfrm>
            <a:off x="4441825" y="5029200"/>
            <a:ext cx="3559175" cy="762000"/>
          </a:xfrm>
          <a:prstGeom prst="rect">
            <a:avLst/>
          </a:prstGeom>
          <a:noFill/>
          <a:ln w="9525">
            <a:noFill/>
            <a:miter lim="800000"/>
            <a:headEnd/>
            <a:tailEnd/>
          </a:ln>
        </p:spPr>
        <p:txBody>
          <a:bodyPr/>
          <a:lstStyle/>
          <a:p>
            <a:pPr marL="342900" indent="-342900" eaLnBrk="1" hangingPunct="1">
              <a:lnSpc>
                <a:spcPct val="90000"/>
              </a:lnSpc>
              <a:spcBef>
                <a:spcPct val="50000"/>
              </a:spcBef>
              <a:buClr>
                <a:srgbClr val="FFFF00"/>
              </a:buClr>
              <a:buSzPct val="75000"/>
              <a:buFont typeface="Marlett" pitchFamily="2" charset="2"/>
              <a:buNone/>
            </a:pPr>
            <a:r>
              <a:rPr lang="en-US" sz="2400">
                <a:solidFill>
                  <a:schemeClr val="bg1"/>
                </a:solidFill>
                <a:latin typeface="Arial" charset="0"/>
              </a:rPr>
              <a:t>	DHE</a:t>
            </a:r>
          </a:p>
          <a:p>
            <a:pPr marL="742950" lvl="1" indent="-285750" eaLnBrk="1" hangingPunct="1">
              <a:lnSpc>
                <a:spcPct val="90000"/>
              </a:lnSpc>
              <a:spcBef>
                <a:spcPct val="20000"/>
              </a:spcBef>
              <a:buClr>
                <a:srgbClr val="F2D13D"/>
              </a:buClr>
              <a:buSzPct val="75000"/>
              <a:buFont typeface="Marlett" pitchFamily="2" charset="2"/>
              <a:buChar char="n"/>
            </a:pPr>
            <a:r>
              <a:rPr lang="en-US" sz="2000">
                <a:solidFill>
                  <a:schemeClr val="bg1"/>
                </a:solidFill>
                <a:latin typeface="Arial" charset="0"/>
              </a:rPr>
              <a:t>SC, IM, IN, IV (plus antiemetic)</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4*#ppt_w"/>
                                          </p:val>
                                        </p:tav>
                                        <p:tav tm="100000">
                                          <p:val>
                                            <p:strVal val="#ppt_w"/>
                                          </p:val>
                                        </p:tav>
                                      </p:tavLst>
                                    </p:anim>
                                    <p:anim calcmode="lin" valueType="num">
                                      <p:cBhvr>
                                        <p:cTn id="8" dur="500" fill="hold"/>
                                        <p:tgtEl>
                                          <p:spTgt spid="2"/>
                                        </p:tgtEl>
                                        <p:attrNameLst>
                                          <p:attrName>ppt_h</p:attrName>
                                        </p:attrNameLst>
                                      </p:cBhvr>
                                      <p:tavLst>
                                        <p:tav tm="0">
                                          <p:val>
                                            <p:strVal val="4*#ppt_h"/>
                                          </p:val>
                                        </p:tav>
                                        <p:tav tm="100000">
                                          <p:val>
                                            <p:strVal val="#ppt_h"/>
                                          </p:val>
                                        </p:tav>
                                      </p:tavLst>
                                    </p:anim>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84996"/>
                                        </p:tgtEl>
                                        <p:attrNameLst>
                                          <p:attrName>style.visibility</p:attrName>
                                        </p:attrNameLst>
                                      </p:cBhvr>
                                      <p:to>
                                        <p:strVal val="visible"/>
                                      </p:to>
                                    </p:set>
                                    <p:animEffect transition="in" filter="wipe(left)">
                                      <p:cBhvr>
                                        <p:cTn id="12" dur="500"/>
                                        <p:tgtEl>
                                          <p:spTgt spid="84996"/>
                                        </p:tgtEl>
                                      </p:cBhvr>
                                    </p:animEffect>
                                  </p:childTnLst>
                                </p:cTn>
                              </p:par>
                            </p:childTnLst>
                          </p:cTn>
                        </p:par>
                        <p:par>
                          <p:cTn id="13" fill="hold">
                            <p:stCondLst>
                              <p:cond delay="1000"/>
                            </p:stCondLst>
                            <p:childTnLst>
                              <p:par>
                                <p:cTn id="14" presetID="22" presetClass="entr" presetSubtype="8" fill="hold" grpId="0" nodeType="afterEffect">
                                  <p:stCondLst>
                                    <p:cond delay="0"/>
                                  </p:stCondLst>
                                  <p:childTnLst>
                                    <p:set>
                                      <p:cBhvr>
                                        <p:cTn id="15" dur="1" fill="hold">
                                          <p:stCondLst>
                                            <p:cond delay="0"/>
                                          </p:stCondLst>
                                        </p:cTn>
                                        <p:tgtEl>
                                          <p:spTgt spid="84995"/>
                                        </p:tgtEl>
                                        <p:attrNameLst>
                                          <p:attrName>style.visibility</p:attrName>
                                        </p:attrNameLst>
                                      </p:cBhvr>
                                      <p:to>
                                        <p:strVal val="visible"/>
                                      </p:to>
                                    </p:set>
                                    <p:animEffect transition="in" filter="wipe(left)">
                                      <p:cBhvr>
                                        <p:cTn id="16" dur="500"/>
                                        <p:tgtEl>
                                          <p:spTgt spid="84995"/>
                                        </p:tgtEl>
                                      </p:cBhvr>
                                    </p:animEffect>
                                  </p:childTnLst>
                                </p:cTn>
                              </p:par>
                            </p:childTnLst>
                          </p:cTn>
                        </p:par>
                        <p:par>
                          <p:cTn id="17" fill="hold">
                            <p:stCondLst>
                              <p:cond delay="1500"/>
                            </p:stCondLst>
                            <p:childTnLst>
                              <p:par>
                                <p:cTn id="18" presetID="22" presetClass="entr" presetSubtype="8" fill="hold" grpId="0" nodeType="afterEffect">
                                  <p:stCondLst>
                                    <p:cond delay="0"/>
                                  </p:stCondLst>
                                  <p:childTnLst>
                                    <p:set>
                                      <p:cBhvr>
                                        <p:cTn id="19" dur="1" fill="hold">
                                          <p:stCondLst>
                                            <p:cond delay="0"/>
                                          </p:stCondLst>
                                        </p:cTn>
                                        <p:tgtEl>
                                          <p:spTgt spid="85003"/>
                                        </p:tgtEl>
                                        <p:attrNameLst>
                                          <p:attrName>style.visibility</p:attrName>
                                        </p:attrNameLst>
                                      </p:cBhvr>
                                      <p:to>
                                        <p:strVal val="visible"/>
                                      </p:to>
                                    </p:set>
                                    <p:animEffect transition="in" filter="wipe(left)">
                                      <p:cBhvr>
                                        <p:cTn id="20" dur="500"/>
                                        <p:tgtEl>
                                          <p:spTgt spid="85003"/>
                                        </p:tgtEl>
                                      </p:cBhvr>
                                    </p:animEffect>
                                  </p:childTnLst>
                                </p:cTn>
                              </p:par>
                            </p:childTnLst>
                          </p:cTn>
                        </p:par>
                        <p:par>
                          <p:cTn id="21" fill="hold">
                            <p:stCondLst>
                              <p:cond delay="2000"/>
                            </p:stCondLst>
                            <p:childTnLst>
                              <p:par>
                                <p:cTn id="22" presetID="22" presetClass="entr" presetSubtype="8" fill="hold" grpId="0" nodeType="afterEffect">
                                  <p:stCondLst>
                                    <p:cond delay="0"/>
                                  </p:stCondLst>
                                  <p:childTnLst>
                                    <p:set>
                                      <p:cBhvr>
                                        <p:cTn id="23" dur="1" fill="hold">
                                          <p:stCondLst>
                                            <p:cond delay="0"/>
                                          </p:stCondLst>
                                        </p:cTn>
                                        <p:tgtEl>
                                          <p:spTgt spid="84997"/>
                                        </p:tgtEl>
                                        <p:attrNameLst>
                                          <p:attrName>style.visibility</p:attrName>
                                        </p:attrNameLst>
                                      </p:cBhvr>
                                      <p:to>
                                        <p:strVal val="visible"/>
                                      </p:to>
                                    </p:set>
                                    <p:animEffect transition="in" filter="wipe(left)">
                                      <p:cBhvr>
                                        <p:cTn id="24" dur="500"/>
                                        <p:tgtEl>
                                          <p:spTgt spid="84997"/>
                                        </p:tgtEl>
                                      </p:cBhvr>
                                    </p:animEffect>
                                  </p:childTnLst>
                                </p:cTn>
                              </p:par>
                            </p:childTnLst>
                          </p:cTn>
                        </p:par>
                        <p:par>
                          <p:cTn id="25" fill="hold">
                            <p:stCondLst>
                              <p:cond delay="2500"/>
                            </p:stCondLst>
                            <p:childTnLst>
                              <p:par>
                                <p:cTn id="26" presetID="22" presetClass="entr" presetSubtype="8" fill="hold" grpId="0" nodeType="afterEffect">
                                  <p:stCondLst>
                                    <p:cond delay="0"/>
                                  </p:stCondLst>
                                  <p:childTnLst>
                                    <p:set>
                                      <p:cBhvr>
                                        <p:cTn id="27" dur="1" fill="hold">
                                          <p:stCondLst>
                                            <p:cond delay="0"/>
                                          </p:stCondLst>
                                        </p:cTn>
                                        <p:tgtEl>
                                          <p:spTgt spid="85004"/>
                                        </p:tgtEl>
                                        <p:attrNameLst>
                                          <p:attrName>style.visibility</p:attrName>
                                        </p:attrNameLst>
                                      </p:cBhvr>
                                      <p:to>
                                        <p:strVal val="visible"/>
                                      </p:to>
                                    </p:set>
                                    <p:animEffect transition="in" filter="wipe(left)">
                                      <p:cBhvr>
                                        <p:cTn id="28" dur="500"/>
                                        <p:tgtEl>
                                          <p:spTgt spid="850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autoUpdateAnimBg="0"/>
      <p:bldP spid="84996" grpId="0" autoUpdateAnimBg="0"/>
      <p:bldP spid="84997" grpId="0" autoUpdateAnimBg="0"/>
      <p:bldP spid="85003" grpId="0" autoUpdateAnimBg="0"/>
      <p:bldP spid="85004"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eaLnBrk="1" hangingPunct="1">
              <a:lnSpc>
                <a:spcPct val="90000"/>
              </a:lnSpc>
              <a:defRPr/>
            </a:pPr>
            <a:r>
              <a:rPr lang="en-US" sz="4000" smtClean="0"/>
              <a:t>ACUTE THERAPIES FOR MIGRAINE</a:t>
            </a:r>
          </a:p>
        </p:txBody>
      </p:sp>
      <p:sp>
        <p:nvSpPr>
          <p:cNvPr id="87043" name="Rectangle 3"/>
          <p:cNvSpPr>
            <a:spLocks noChangeArrowheads="1"/>
          </p:cNvSpPr>
          <p:nvPr/>
        </p:nvSpPr>
        <p:spPr bwMode="auto">
          <a:xfrm>
            <a:off x="577850" y="2363788"/>
            <a:ext cx="3994150" cy="1143000"/>
          </a:xfrm>
          <a:prstGeom prst="rect">
            <a:avLst/>
          </a:prstGeom>
          <a:noFill/>
          <a:ln w="9525">
            <a:noFill/>
            <a:miter lim="800000"/>
            <a:headEnd/>
            <a:tailEnd/>
          </a:ln>
        </p:spPr>
        <p:txBody>
          <a:bodyPr/>
          <a:lstStyle/>
          <a:p>
            <a:pPr marL="342900" indent="-342900" eaLnBrk="1" hangingPunct="1">
              <a:lnSpc>
                <a:spcPct val="90000"/>
              </a:lnSpc>
              <a:spcBef>
                <a:spcPct val="20000"/>
              </a:spcBef>
              <a:buClr>
                <a:srgbClr val="FFFF00"/>
              </a:buClr>
              <a:buSzPct val="75000"/>
              <a:buFont typeface="Marlett" pitchFamily="2" charset="2"/>
              <a:buNone/>
            </a:pPr>
            <a:r>
              <a:rPr lang="en-US" sz="2400" dirty="0">
                <a:solidFill>
                  <a:schemeClr val="bg1"/>
                </a:solidFill>
                <a:latin typeface="Arial" charset="0"/>
              </a:rPr>
              <a:t>	</a:t>
            </a:r>
            <a:r>
              <a:rPr lang="en-US" sz="2400" dirty="0" err="1">
                <a:solidFill>
                  <a:schemeClr val="bg1"/>
                </a:solidFill>
                <a:latin typeface="Arial" charset="0"/>
              </a:rPr>
              <a:t>Opioids</a:t>
            </a:r>
            <a:endParaRPr lang="en-US" sz="2400" dirty="0">
              <a:solidFill>
                <a:schemeClr val="bg1"/>
              </a:solidFill>
              <a:latin typeface="Arial" charset="0"/>
            </a:endParaRPr>
          </a:p>
          <a:p>
            <a:pPr marL="742950" lvl="1" indent="-285750" eaLnBrk="1" hangingPunct="1">
              <a:lnSpc>
                <a:spcPct val="90000"/>
              </a:lnSpc>
              <a:spcBef>
                <a:spcPct val="20000"/>
              </a:spcBef>
              <a:buClr>
                <a:srgbClr val="F2D13D"/>
              </a:buClr>
              <a:buSzPct val="75000"/>
              <a:buFont typeface="Marlett" pitchFamily="2" charset="2"/>
              <a:buChar char="n"/>
            </a:pPr>
            <a:r>
              <a:rPr lang="en-US" sz="2000" dirty="0">
                <a:solidFill>
                  <a:schemeClr val="bg1"/>
                </a:solidFill>
                <a:latin typeface="Arial" charset="0"/>
              </a:rPr>
              <a:t>Acetaminophen plus codeine</a:t>
            </a:r>
          </a:p>
          <a:p>
            <a:pPr marL="742950" lvl="1" indent="-285750" eaLnBrk="1" hangingPunct="1">
              <a:lnSpc>
                <a:spcPct val="90000"/>
              </a:lnSpc>
              <a:spcBef>
                <a:spcPct val="20000"/>
              </a:spcBef>
              <a:buClr>
                <a:srgbClr val="F2D13D"/>
              </a:buClr>
              <a:buSzPct val="75000"/>
              <a:buFont typeface="Marlett" pitchFamily="2" charset="2"/>
              <a:buChar char="n"/>
            </a:pPr>
            <a:r>
              <a:rPr lang="en-US" sz="2000" dirty="0" err="1">
                <a:solidFill>
                  <a:schemeClr val="bg1"/>
                </a:solidFill>
                <a:latin typeface="Arial" charset="0"/>
              </a:rPr>
              <a:t>Butalbital</a:t>
            </a:r>
            <a:r>
              <a:rPr lang="en-US" sz="2000" dirty="0">
                <a:solidFill>
                  <a:schemeClr val="bg1"/>
                </a:solidFill>
                <a:latin typeface="Arial" charset="0"/>
              </a:rPr>
              <a:t>, aspirin, caffeine, plus </a:t>
            </a:r>
            <a:r>
              <a:rPr lang="en-US" sz="2000" dirty="0" smtClean="0">
                <a:solidFill>
                  <a:schemeClr val="bg1"/>
                </a:solidFill>
                <a:latin typeface="Arial" charset="0"/>
              </a:rPr>
              <a:t>codeine</a:t>
            </a:r>
            <a:endParaRPr lang="en-US" sz="2000" dirty="0">
              <a:solidFill>
                <a:schemeClr val="bg1"/>
              </a:solidFill>
              <a:latin typeface="Arial" charset="0"/>
            </a:endParaRPr>
          </a:p>
        </p:txBody>
      </p:sp>
      <p:sp>
        <p:nvSpPr>
          <p:cNvPr id="87044" name="Rectangle 4"/>
          <p:cNvSpPr>
            <a:spLocks noChangeArrowheads="1"/>
          </p:cNvSpPr>
          <p:nvPr/>
        </p:nvSpPr>
        <p:spPr bwMode="auto">
          <a:xfrm>
            <a:off x="558800" y="1525588"/>
            <a:ext cx="8356600" cy="1066800"/>
          </a:xfrm>
          <a:prstGeom prst="rect">
            <a:avLst/>
          </a:prstGeom>
          <a:noFill/>
          <a:ln w="9525">
            <a:noFill/>
            <a:miter lim="800000"/>
            <a:headEnd/>
            <a:tailEnd/>
          </a:ln>
        </p:spPr>
        <p:txBody>
          <a:bodyPr/>
          <a:lstStyle/>
          <a:p>
            <a:pPr marL="342900" indent="-342900" eaLnBrk="1" hangingPunct="1">
              <a:spcBef>
                <a:spcPct val="50000"/>
              </a:spcBef>
              <a:buClr>
                <a:srgbClr val="FFFF00"/>
              </a:buClr>
              <a:buSzPct val="75000"/>
              <a:buFont typeface="Marlett" pitchFamily="2" charset="2"/>
              <a:buNone/>
            </a:pPr>
            <a:r>
              <a:rPr lang="en-US" sz="2400">
                <a:solidFill>
                  <a:schemeClr val="bg1"/>
                </a:solidFill>
                <a:latin typeface="Arial" charset="0"/>
              </a:rPr>
              <a:t>	</a:t>
            </a:r>
            <a:r>
              <a:rPr lang="en-US" sz="2400">
                <a:solidFill>
                  <a:srgbClr val="E23D28"/>
                </a:solidFill>
                <a:latin typeface="Arial" charset="0"/>
              </a:rPr>
              <a:t>GROUP 2:</a:t>
            </a:r>
            <a:r>
              <a:rPr lang="en-US" sz="2400">
                <a:solidFill>
                  <a:schemeClr val="bg1"/>
                </a:solidFill>
                <a:latin typeface="Arial" charset="0"/>
              </a:rPr>
              <a:t> Moderate empirical evidence and clinical benefit </a:t>
            </a:r>
          </a:p>
        </p:txBody>
      </p:sp>
      <p:grpSp>
        <p:nvGrpSpPr>
          <p:cNvPr id="2" name="Group 5"/>
          <p:cNvGrpSpPr>
            <a:grpSpLocks/>
          </p:cNvGrpSpPr>
          <p:nvPr/>
        </p:nvGrpSpPr>
        <p:grpSpPr bwMode="auto">
          <a:xfrm>
            <a:off x="-152400" y="1601788"/>
            <a:ext cx="1066800" cy="304800"/>
            <a:chOff x="2514" y="2592"/>
            <a:chExt cx="672" cy="192"/>
          </a:xfrm>
        </p:grpSpPr>
        <p:sp>
          <p:nvSpPr>
            <p:cNvPr id="36872" name="Rectangle 6"/>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6873" name="Line 7"/>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6874" name="Line 8"/>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
        <p:nvSpPr>
          <p:cNvPr id="87049" name="Rectangle 9"/>
          <p:cNvSpPr>
            <a:spLocks noChangeArrowheads="1"/>
          </p:cNvSpPr>
          <p:nvPr/>
        </p:nvSpPr>
        <p:spPr bwMode="auto">
          <a:xfrm>
            <a:off x="4464050" y="2362200"/>
            <a:ext cx="3994150" cy="1143000"/>
          </a:xfrm>
          <a:prstGeom prst="rect">
            <a:avLst/>
          </a:prstGeom>
          <a:noFill/>
          <a:ln w="9525">
            <a:noFill/>
            <a:miter lim="800000"/>
            <a:headEnd/>
            <a:tailEnd/>
          </a:ln>
        </p:spPr>
        <p:txBody>
          <a:bodyPr/>
          <a:lstStyle/>
          <a:p>
            <a:pPr marL="342900" indent="-342900" eaLnBrk="1" hangingPunct="1">
              <a:lnSpc>
                <a:spcPct val="90000"/>
              </a:lnSpc>
              <a:spcBef>
                <a:spcPct val="20000"/>
              </a:spcBef>
              <a:buClr>
                <a:srgbClr val="FFFF00"/>
              </a:buClr>
              <a:buSzPct val="75000"/>
              <a:buFont typeface="Marlett" pitchFamily="2" charset="2"/>
              <a:buNone/>
            </a:pPr>
            <a:r>
              <a:rPr lang="en-US" sz="2400" dirty="0">
                <a:solidFill>
                  <a:schemeClr val="bg1"/>
                </a:solidFill>
                <a:latin typeface="Arial" charset="0"/>
              </a:rPr>
              <a:t>	Other</a:t>
            </a:r>
          </a:p>
          <a:p>
            <a:pPr marL="742950" lvl="1" indent="-285750" eaLnBrk="1" hangingPunct="1">
              <a:lnSpc>
                <a:spcPct val="90000"/>
              </a:lnSpc>
              <a:spcBef>
                <a:spcPct val="20000"/>
              </a:spcBef>
              <a:buClr>
                <a:srgbClr val="F2D13D"/>
              </a:buClr>
              <a:buSzPct val="75000"/>
              <a:buFont typeface="Marlett" pitchFamily="2" charset="2"/>
              <a:buChar char="n"/>
            </a:pPr>
            <a:r>
              <a:rPr lang="en-US" sz="2000" dirty="0">
                <a:solidFill>
                  <a:schemeClr val="bg1"/>
                </a:solidFill>
                <a:latin typeface="Arial" charset="0"/>
              </a:rPr>
              <a:t>Naproxen</a:t>
            </a:r>
          </a:p>
          <a:p>
            <a:pPr marL="742950" lvl="1" indent="-285750" eaLnBrk="1" hangingPunct="1">
              <a:lnSpc>
                <a:spcPct val="90000"/>
              </a:lnSpc>
              <a:spcBef>
                <a:spcPct val="20000"/>
              </a:spcBef>
              <a:buClr>
                <a:srgbClr val="F2D13D"/>
              </a:buClr>
              <a:buSzPct val="75000"/>
              <a:buFont typeface="Marlett" pitchFamily="2" charset="2"/>
              <a:buChar char="n"/>
            </a:pPr>
            <a:r>
              <a:rPr lang="en-US" sz="2000" dirty="0" err="1" smtClean="0">
                <a:solidFill>
                  <a:schemeClr val="bg1"/>
                </a:solidFill>
                <a:latin typeface="Arial" charset="0"/>
              </a:rPr>
              <a:t>Ansaid</a:t>
            </a:r>
            <a:endParaRPr lang="en-US" sz="2000" dirty="0" smtClean="0">
              <a:solidFill>
                <a:schemeClr val="bg1"/>
              </a:solidFill>
              <a:latin typeface="Arial" charset="0"/>
            </a:endParaRPr>
          </a:p>
          <a:p>
            <a:pPr marL="742950" lvl="1" indent="-285750" eaLnBrk="1" hangingPunct="1">
              <a:lnSpc>
                <a:spcPct val="90000"/>
              </a:lnSpc>
              <a:spcBef>
                <a:spcPct val="20000"/>
              </a:spcBef>
              <a:buClr>
                <a:srgbClr val="F2D13D"/>
              </a:buClr>
              <a:buSzPct val="75000"/>
              <a:buFont typeface="Marlett" pitchFamily="2" charset="2"/>
              <a:buChar char="n"/>
            </a:pPr>
            <a:r>
              <a:rPr lang="en-US" sz="2000" dirty="0" err="1" smtClean="0">
                <a:solidFill>
                  <a:schemeClr val="bg1"/>
                </a:solidFill>
                <a:latin typeface="Arial" charset="0"/>
              </a:rPr>
              <a:t>Midrin</a:t>
            </a:r>
            <a:endParaRPr lang="en-US" sz="2000" dirty="0" smtClean="0">
              <a:solidFill>
                <a:schemeClr val="bg1"/>
              </a:solidFill>
              <a:latin typeface="Arial" charset="0"/>
            </a:endParaRPr>
          </a:p>
          <a:p>
            <a:pPr marL="742950" lvl="1" indent="-285750" eaLnBrk="1" hangingPunct="1">
              <a:lnSpc>
                <a:spcPct val="90000"/>
              </a:lnSpc>
              <a:spcBef>
                <a:spcPct val="20000"/>
              </a:spcBef>
              <a:buClr>
                <a:srgbClr val="F2D13D"/>
              </a:buClr>
              <a:buSzPct val="75000"/>
              <a:buFont typeface="Marlett" pitchFamily="2" charset="2"/>
              <a:buChar char="n"/>
            </a:pPr>
            <a:r>
              <a:rPr lang="en-US" sz="2000" dirty="0" err="1" smtClean="0">
                <a:solidFill>
                  <a:schemeClr val="bg1"/>
                </a:solidFill>
                <a:latin typeface="Arial" charset="0"/>
              </a:rPr>
              <a:t>Reglan</a:t>
            </a:r>
            <a:endParaRPr lang="en-US" sz="2000" dirty="0" smtClean="0">
              <a:solidFill>
                <a:schemeClr val="bg1"/>
              </a:solidFill>
              <a:latin typeface="Arial" charset="0"/>
            </a:endParaRPr>
          </a:p>
          <a:p>
            <a:pPr marL="742950" lvl="1" indent="-285750" eaLnBrk="1" hangingPunct="1">
              <a:lnSpc>
                <a:spcPct val="90000"/>
              </a:lnSpc>
              <a:spcBef>
                <a:spcPct val="20000"/>
              </a:spcBef>
              <a:buClr>
                <a:srgbClr val="F2D13D"/>
              </a:buClr>
              <a:buSzPct val="75000"/>
              <a:buFont typeface="Marlett" pitchFamily="2" charset="2"/>
              <a:buChar char="n"/>
            </a:pPr>
            <a:r>
              <a:rPr lang="en-US" sz="2000" dirty="0" smtClean="0">
                <a:solidFill>
                  <a:schemeClr val="bg1"/>
                </a:solidFill>
                <a:latin typeface="Arial" charset="0"/>
              </a:rPr>
              <a:t>Ergotamine/caffeine</a:t>
            </a:r>
            <a:endParaRPr lang="en-US" sz="2000" dirty="0">
              <a:solidFill>
                <a:schemeClr val="bg1"/>
              </a:solidFill>
              <a:latin typeface="Arial" charset="0"/>
            </a:endParaRPr>
          </a:p>
        </p:txBody>
      </p:sp>
      <p:sp>
        <p:nvSpPr>
          <p:cNvPr id="36871" name="Rectangle 10"/>
          <p:cNvSpPr>
            <a:spLocks noChangeArrowheads="1"/>
          </p:cNvSpPr>
          <p:nvPr/>
        </p:nvSpPr>
        <p:spPr bwMode="auto">
          <a:xfrm>
            <a:off x="685800" y="6519863"/>
            <a:ext cx="2541588" cy="336550"/>
          </a:xfrm>
          <a:prstGeom prst="rect">
            <a:avLst/>
          </a:prstGeom>
          <a:noFill/>
          <a:ln w="9525">
            <a:noFill/>
            <a:miter lim="800000"/>
            <a:headEnd/>
            <a:tailEnd/>
          </a:ln>
        </p:spPr>
        <p:txBody>
          <a:bodyPr wrap="none">
            <a:spAutoFit/>
          </a:bodyPr>
          <a:lstStyle/>
          <a:p>
            <a:pPr eaLnBrk="1" hangingPunct="1"/>
            <a:r>
              <a:rPr lang="en-US" sz="1600">
                <a:solidFill>
                  <a:srgbClr val="F2D13D"/>
                </a:solidFill>
                <a:latin typeface="Arial" charset="0"/>
              </a:rPr>
              <a:t>US Headache Consortium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4*#ppt_w"/>
                                          </p:val>
                                        </p:tav>
                                        <p:tav tm="100000">
                                          <p:val>
                                            <p:strVal val="#ppt_w"/>
                                          </p:val>
                                        </p:tav>
                                      </p:tavLst>
                                    </p:anim>
                                    <p:anim calcmode="lin" valueType="num">
                                      <p:cBhvr>
                                        <p:cTn id="8" dur="500" fill="hold"/>
                                        <p:tgtEl>
                                          <p:spTgt spid="2"/>
                                        </p:tgtEl>
                                        <p:attrNameLst>
                                          <p:attrName>ppt_h</p:attrName>
                                        </p:attrNameLst>
                                      </p:cBhvr>
                                      <p:tavLst>
                                        <p:tav tm="0">
                                          <p:val>
                                            <p:strVal val="4*#ppt_h"/>
                                          </p:val>
                                        </p:tav>
                                        <p:tav tm="100000">
                                          <p:val>
                                            <p:strVal val="#ppt_h"/>
                                          </p:val>
                                        </p:tav>
                                      </p:tavLst>
                                    </p:anim>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87044"/>
                                        </p:tgtEl>
                                        <p:attrNameLst>
                                          <p:attrName>style.visibility</p:attrName>
                                        </p:attrNameLst>
                                      </p:cBhvr>
                                      <p:to>
                                        <p:strVal val="visible"/>
                                      </p:to>
                                    </p:set>
                                    <p:animEffect transition="in" filter="wipe(left)">
                                      <p:cBhvr>
                                        <p:cTn id="12" dur="500"/>
                                        <p:tgtEl>
                                          <p:spTgt spid="87044"/>
                                        </p:tgtEl>
                                      </p:cBhvr>
                                    </p:animEffect>
                                  </p:childTnLst>
                                </p:cTn>
                              </p:par>
                            </p:childTnLst>
                          </p:cTn>
                        </p:par>
                        <p:par>
                          <p:cTn id="13" fill="hold">
                            <p:stCondLst>
                              <p:cond delay="1000"/>
                            </p:stCondLst>
                            <p:childTnLst>
                              <p:par>
                                <p:cTn id="14" presetID="22" presetClass="entr" presetSubtype="8" fill="hold" grpId="0" nodeType="afterEffect">
                                  <p:stCondLst>
                                    <p:cond delay="0"/>
                                  </p:stCondLst>
                                  <p:childTnLst>
                                    <p:set>
                                      <p:cBhvr>
                                        <p:cTn id="15" dur="1" fill="hold">
                                          <p:stCondLst>
                                            <p:cond delay="0"/>
                                          </p:stCondLst>
                                        </p:cTn>
                                        <p:tgtEl>
                                          <p:spTgt spid="87043"/>
                                        </p:tgtEl>
                                        <p:attrNameLst>
                                          <p:attrName>style.visibility</p:attrName>
                                        </p:attrNameLst>
                                      </p:cBhvr>
                                      <p:to>
                                        <p:strVal val="visible"/>
                                      </p:to>
                                    </p:set>
                                    <p:animEffect transition="in" filter="wipe(left)">
                                      <p:cBhvr>
                                        <p:cTn id="16" dur="500"/>
                                        <p:tgtEl>
                                          <p:spTgt spid="87043"/>
                                        </p:tgtEl>
                                      </p:cBhvr>
                                    </p:animEffect>
                                  </p:childTnLst>
                                </p:cTn>
                              </p:par>
                            </p:childTnLst>
                          </p:cTn>
                        </p:par>
                        <p:par>
                          <p:cTn id="17" fill="hold">
                            <p:stCondLst>
                              <p:cond delay="1500"/>
                            </p:stCondLst>
                            <p:childTnLst>
                              <p:par>
                                <p:cTn id="18" presetID="22" presetClass="entr" presetSubtype="8" fill="hold" grpId="0" nodeType="afterEffect">
                                  <p:stCondLst>
                                    <p:cond delay="0"/>
                                  </p:stCondLst>
                                  <p:childTnLst>
                                    <p:set>
                                      <p:cBhvr>
                                        <p:cTn id="19" dur="1" fill="hold">
                                          <p:stCondLst>
                                            <p:cond delay="0"/>
                                          </p:stCondLst>
                                        </p:cTn>
                                        <p:tgtEl>
                                          <p:spTgt spid="87049"/>
                                        </p:tgtEl>
                                        <p:attrNameLst>
                                          <p:attrName>style.visibility</p:attrName>
                                        </p:attrNameLst>
                                      </p:cBhvr>
                                      <p:to>
                                        <p:strVal val="visible"/>
                                      </p:to>
                                    </p:set>
                                    <p:animEffect transition="in" filter="wipe(left)">
                                      <p:cBhvr>
                                        <p:cTn id="20" dur="500"/>
                                        <p:tgtEl>
                                          <p:spTgt spid="870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autoUpdateAnimBg="0"/>
      <p:bldP spid="87044" grpId="0" autoUpdateAnimBg="0"/>
      <p:bldP spid="87049"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533400" y="228600"/>
            <a:ext cx="8229600" cy="1371600"/>
          </a:xfrm>
        </p:spPr>
        <p:txBody>
          <a:bodyPr/>
          <a:lstStyle/>
          <a:p>
            <a:pPr eaLnBrk="1" hangingPunct="1">
              <a:lnSpc>
                <a:spcPct val="90000"/>
              </a:lnSpc>
              <a:defRPr/>
            </a:pPr>
            <a:r>
              <a:rPr lang="en-US" sz="4000" smtClean="0"/>
              <a:t>ACUTE THERAPIES FOR MIGRAINE</a:t>
            </a:r>
          </a:p>
        </p:txBody>
      </p:sp>
      <p:sp>
        <p:nvSpPr>
          <p:cNvPr id="89091" name="Rectangle 3"/>
          <p:cNvSpPr>
            <a:spLocks noChangeArrowheads="1"/>
          </p:cNvSpPr>
          <p:nvPr/>
        </p:nvSpPr>
        <p:spPr bwMode="auto">
          <a:xfrm>
            <a:off x="577850" y="3771900"/>
            <a:ext cx="8566150" cy="1143000"/>
          </a:xfrm>
          <a:prstGeom prst="rect">
            <a:avLst/>
          </a:prstGeom>
          <a:noFill/>
          <a:ln w="9525">
            <a:noFill/>
            <a:miter lim="800000"/>
            <a:headEnd/>
            <a:tailEnd/>
          </a:ln>
        </p:spPr>
        <p:txBody>
          <a:bodyPr/>
          <a:lstStyle/>
          <a:p>
            <a:pPr marL="342900" indent="-342900" eaLnBrk="1" hangingPunct="1">
              <a:lnSpc>
                <a:spcPct val="90000"/>
              </a:lnSpc>
              <a:spcBef>
                <a:spcPct val="20000"/>
              </a:spcBef>
              <a:buClr>
                <a:srgbClr val="FFFF00"/>
              </a:buClr>
              <a:buSzPct val="75000"/>
              <a:buFont typeface="Marlett" pitchFamily="2" charset="2"/>
              <a:buNone/>
            </a:pPr>
            <a:r>
              <a:rPr lang="en-US" sz="2400" dirty="0">
                <a:solidFill>
                  <a:schemeClr val="bg1"/>
                </a:solidFill>
                <a:latin typeface="Arial" charset="0"/>
              </a:rPr>
              <a:t>	</a:t>
            </a:r>
            <a:r>
              <a:rPr lang="en-US" sz="2400" dirty="0" smtClean="0">
                <a:solidFill>
                  <a:schemeClr val="bg1"/>
                </a:solidFill>
                <a:latin typeface="Arial" charset="0"/>
              </a:rPr>
              <a:t>Second line treatment: </a:t>
            </a:r>
          </a:p>
          <a:p>
            <a:pPr marL="342900" indent="-342900" eaLnBrk="1" hangingPunct="1">
              <a:lnSpc>
                <a:spcPct val="90000"/>
              </a:lnSpc>
              <a:spcBef>
                <a:spcPct val="20000"/>
              </a:spcBef>
              <a:buClr>
                <a:srgbClr val="FFFF00"/>
              </a:buClr>
              <a:buSzPct val="75000"/>
              <a:buFont typeface="Marlett" pitchFamily="2" charset="2"/>
              <a:buNone/>
            </a:pPr>
            <a:r>
              <a:rPr lang="en-US" sz="2000" dirty="0" smtClean="0">
                <a:solidFill>
                  <a:schemeClr val="bg1"/>
                </a:solidFill>
                <a:latin typeface="Arial" charset="0"/>
              </a:rPr>
              <a:t>	     </a:t>
            </a:r>
            <a:r>
              <a:rPr lang="en-US" sz="2000" dirty="0" err="1" smtClean="0">
                <a:solidFill>
                  <a:schemeClr val="bg1"/>
                </a:solidFill>
                <a:latin typeface="Arial" charset="0"/>
              </a:rPr>
              <a:t>Propofol</a:t>
            </a:r>
            <a:r>
              <a:rPr lang="en-US" sz="2000" dirty="0" smtClean="0">
                <a:solidFill>
                  <a:schemeClr val="bg1"/>
                </a:solidFill>
                <a:latin typeface="Arial" charset="0"/>
              </a:rPr>
              <a:t> 0.5mg/kg q 15 min. IV</a:t>
            </a:r>
          </a:p>
          <a:p>
            <a:pPr marL="342900" indent="-342900" eaLnBrk="1" hangingPunct="1">
              <a:lnSpc>
                <a:spcPct val="90000"/>
              </a:lnSpc>
              <a:spcBef>
                <a:spcPct val="20000"/>
              </a:spcBef>
              <a:buClr>
                <a:srgbClr val="FFFF00"/>
              </a:buClr>
              <a:buSzPct val="75000"/>
              <a:buFont typeface="Marlett" pitchFamily="2" charset="2"/>
              <a:buNone/>
            </a:pPr>
            <a:r>
              <a:rPr lang="en-US" sz="2000" dirty="0" smtClean="0">
                <a:solidFill>
                  <a:schemeClr val="bg1"/>
                </a:solidFill>
                <a:latin typeface="Arial" charset="0"/>
              </a:rPr>
              <a:t>          Magnesium 2gms in 250ml Normal Saline IV</a:t>
            </a:r>
          </a:p>
        </p:txBody>
      </p:sp>
      <p:grpSp>
        <p:nvGrpSpPr>
          <p:cNvPr id="2" name="Group 4"/>
          <p:cNvGrpSpPr>
            <a:grpSpLocks/>
          </p:cNvGrpSpPr>
          <p:nvPr/>
        </p:nvGrpSpPr>
        <p:grpSpPr bwMode="auto">
          <a:xfrm>
            <a:off x="-152400" y="3848100"/>
            <a:ext cx="1066800" cy="304800"/>
            <a:chOff x="2514" y="2592"/>
            <a:chExt cx="672" cy="192"/>
          </a:xfrm>
        </p:grpSpPr>
        <p:sp>
          <p:nvSpPr>
            <p:cNvPr id="37904" name="Rectangle 5"/>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7905" name="Line 6"/>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7906" name="Line 7"/>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3" name="Group 8"/>
          <p:cNvGrpSpPr>
            <a:grpSpLocks/>
          </p:cNvGrpSpPr>
          <p:nvPr/>
        </p:nvGrpSpPr>
        <p:grpSpPr bwMode="auto">
          <a:xfrm>
            <a:off x="-152400" y="1600200"/>
            <a:ext cx="1066800" cy="304800"/>
            <a:chOff x="2514" y="2592"/>
            <a:chExt cx="672" cy="192"/>
          </a:xfrm>
        </p:grpSpPr>
        <p:sp>
          <p:nvSpPr>
            <p:cNvPr id="37901" name="Rectangle 9"/>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7902" name="Line 10"/>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7903" name="Line 11"/>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
        <p:nvSpPr>
          <p:cNvPr id="89100" name="Rectangle 12"/>
          <p:cNvSpPr>
            <a:spLocks noChangeArrowheads="1"/>
          </p:cNvSpPr>
          <p:nvPr/>
        </p:nvSpPr>
        <p:spPr bwMode="auto">
          <a:xfrm>
            <a:off x="552450" y="1524000"/>
            <a:ext cx="8356600" cy="1143000"/>
          </a:xfrm>
          <a:prstGeom prst="rect">
            <a:avLst/>
          </a:prstGeom>
          <a:noFill/>
          <a:ln w="9525">
            <a:noFill/>
            <a:miter lim="800000"/>
            <a:headEnd/>
            <a:tailEnd/>
          </a:ln>
        </p:spPr>
        <p:txBody>
          <a:bodyPr/>
          <a:lstStyle/>
          <a:p>
            <a:pPr marL="342900" indent="-342900" eaLnBrk="1" hangingPunct="1">
              <a:lnSpc>
                <a:spcPct val="90000"/>
              </a:lnSpc>
              <a:spcBef>
                <a:spcPct val="20000"/>
              </a:spcBef>
              <a:buClr>
                <a:srgbClr val="FFFF00"/>
              </a:buClr>
              <a:buSzPct val="75000"/>
              <a:buFont typeface="Marlett" pitchFamily="2" charset="2"/>
              <a:buNone/>
            </a:pPr>
            <a:r>
              <a:rPr lang="en-US" sz="2400" dirty="0">
                <a:solidFill>
                  <a:schemeClr val="bg1"/>
                </a:solidFill>
                <a:latin typeface="Arial" charset="0"/>
              </a:rPr>
              <a:t>	</a:t>
            </a:r>
            <a:r>
              <a:rPr lang="en-US" sz="2400" dirty="0" smtClean="0">
                <a:solidFill>
                  <a:schemeClr val="bg1"/>
                </a:solidFill>
                <a:latin typeface="Arial" charset="0"/>
              </a:rPr>
              <a:t>Hospital migraine protocols: First line treatment</a:t>
            </a:r>
          </a:p>
          <a:p>
            <a:pPr marL="742950" lvl="1" indent="-285750" eaLnBrk="1" hangingPunct="1">
              <a:lnSpc>
                <a:spcPct val="90000"/>
              </a:lnSpc>
              <a:spcBef>
                <a:spcPct val="20000"/>
              </a:spcBef>
              <a:buClr>
                <a:srgbClr val="F2D13D"/>
              </a:buClr>
              <a:buSzPct val="75000"/>
              <a:buFont typeface="Marlett" pitchFamily="2" charset="2"/>
              <a:buChar char="n"/>
            </a:pPr>
            <a:r>
              <a:rPr lang="en-US" sz="2000" dirty="0" err="1" smtClean="0">
                <a:solidFill>
                  <a:schemeClr val="bg1"/>
                </a:solidFill>
                <a:latin typeface="Arial" charset="0"/>
              </a:rPr>
              <a:t>Toradol</a:t>
            </a:r>
            <a:r>
              <a:rPr lang="en-US" sz="2000" dirty="0" smtClean="0">
                <a:solidFill>
                  <a:schemeClr val="bg1"/>
                </a:solidFill>
                <a:latin typeface="Arial" charset="0"/>
              </a:rPr>
              <a:t>  30mg IV</a:t>
            </a:r>
          </a:p>
          <a:p>
            <a:pPr marL="742950" lvl="1" indent="-285750" eaLnBrk="1" hangingPunct="1">
              <a:lnSpc>
                <a:spcPct val="90000"/>
              </a:lnSpc>
              <a:spcBef>
                <a:spcPct val="20000"/>
              </a:spcBef>
              <a:buClr>
                <a:srgbClr val="F2D13D"/>
              </a:buClr>
              <a:buSzPct val="75000"/>
              <a:buFont typeface="Marlett" pitchFamily="2" charset="2"/>
              <a:buChar char="n"/>
            </a:pPr>
            <a:r>
              <a:rPr lang="en-US" sz="2000" dirty="0" smtClean="0">
                <a:solidFill>
                  <a:schemeClr val="bg1"/>
                </a:solidFill>
                <a:latin typeface="Arial" charset="0"/>
              </a:rPr>
              <a:t>Benadryl  25-50mg IV</a:t>
            </a:r>
          </a:p>
          <a:p>
            <a:pPr marL="742950" lvl="1" indent="-285750" eaLnBrk="1" hangingPunct="1">
              <a:lnSpc>
                <a:spcPct val="90000"/>
              </a:lnSpc>
              <a:spcBef>
                <a:spcPct val="20000"/>
              </a:spcBef>
              <a:buClr>
                <a:srgbClr val="F2D13D"/>
              </a:buClr>
              <a:buSzPct val="75000"/>
              <a:buFont typeface="Marlett" pitchFamily="2" charset="2"/>
              <a:buChar char="n"/>
            </a:pPr>
            <a:r>
              <a:rPr lang="en-US" sz="2000" dirty="0" err="1" smtClean="0">
                <a:solidFill>
                  <a:schemeClr val="bg1"/>
                </a:solidFill>
                <a:latin typeface="Arial" charset="0"/>
              </a:rPr>
              <a:t>Compazine</a:t>
            </a:r>
            <a:r>
              <a:rPr lang="en-US" sz="2000" dirty="0" smtClean="0">
                <a:solidFill>
                  <a:schemeClr val="bg1"/>
                </a:solidFill>
                <a:latin typeface="Arial" charset="0"/>
              </a:rPr>
              <a:t>  10mg IV</a:t>
            </a:r>
          </a:p>
          <a:p>
            <a:pPr marL="742950" lvl="1" indent="-285750" eaLnBrk="1" hangingPunct="1">
              <a:lnSpc>
                <a:spcPct val="90000"/>
              </a:lnSpc>
              <a:spcBef>
                <a:spcPct val="20000"/>
              </a:spcBef>
              <a:buClr>
                <a:srgbClr val="F2D13D"/>
              </a:buClr>
              <a:buSzPct val="75000"/>
              <a:buFont typeface="Marlett" pitchFamily="2" charset="2"/>
              <a:buChar char="n"/>
            </a:pPr>
            <a:r>
              <a:rPr lang="en-US" sz="2000" dirty="0" err="1" smtClean="0">
                <a:solidFill>
                  <a:schemeClr val="bg1"/>
                </a:solidFill>
                <a:latin typeface="Arial" charset="0"/>
              </a:rPr>
              <a:t>Solumedrol</a:t>
            </a:r>
            <a:r>
              <a:rPr lang="en-US" sz="2000" dirty="0" smtClean="0">
                <a:solidFill>
                  <a:schemeClr val="bg1"/>
                </a:solidFill>
                <a:latin typeface="Arial" charset="0"/>
              </a:rPr>
              <a:t>  20mg/kg to 1 gm IV</a:t>
            </a:r>
            <a:endParaRPr lang="en-US" sz="2000" dirty="0">
              <a:solidFill>
                <a:schemeClr val="bg1"/>
              </a:solidFill>
              <a:latin typeface="Arial" charset="0"/>
            </a:endParaRPr>
          </a:p>
        </p:txBody>
      </p:sp>
      <p:sp>
        <p:nvSpPr>
          <p:cNvPr id="89101" name="Rectangle 13"/>
          <p:cNvSpPr>
            <a:spLocks noChangeArrowheads="1"/>
          </p:cNvSpPr>
          <p:nvPr/>
        </p:nvSpPr>
        <p:spPr bwMode="auto">
          <a:xfrm>
            <a:off x="577850" y="5353050"/>
            <a:ext cx="8356600" cy="1143000"/>
          </a:xfrm>
          <a:prstGeom prst="rect">
            <a:avLst/>
          </a:prstGeom>
          <a:noFill/>
          <a:ln w="9525">
            <a:noFill/>
            <a:miter lim="800000"/>
            <a:headEnd/>
            <a:tailEnd/>
          </a:ln>
        </p:spPr>
        <p:txBody>
          <a:bodyPr/>
          <a:lstStyle/>
          <a:p>
            <a:pPr marL="342900" indent="-342900" eaLnBrk="1" hangingPunct="1">
              <a:lnSpc>
                <a:spcPct val="90000"/>
              </a:lnSpc>
              <a:spcBef>
                <a:spcPct val="20000"/>
              </a:spcBef>
              <a:buClr>
                <a:srgbClr val="FFFF00"/>
              </a:buClr>
              <a:buSzPct val="75000"/>
              <a:buFont typeface="Marlett" pitchFamily="2" charset="2"/>
              <a:buNone/>
            </a:pPr>
            <a:r>
              <a:rPr lang="en-US" sz="2400" dirty="0">
                <a:solidFill>
                  <a:schemeClr val="bg1"/>
                </a:solidFill>
                <a:latin typeface="Arial" charset="0"/>
              </a:rPr>
              <a:t>	</a:t>
            </a:r>
            <a:r>
              <a:rPr lang="en-US" sz="2400" dirty="0" smtClean="0">
                <a:solidFill>
                  <a:schemeClr val="bg1"/>
                </a:solidFill>
                <a:latin typeface="Arial" charset="0"/>
              </a:rPr>
              <a:t>Third line treatment:</a:t>
            </a:r>
          </a:p>
          <a:p>
            <a:pPr marL="742950" lvl="1" indent="-285750" eaLnBrk="1" hangingPunct="1">
              <a:lnSpc>
                <a:spcPct val="90000"/>
              </a:lnSpc>
              <a:spcBef>
                <a:spcPct val="20000"/>
              </a:spcBef>
              <a:buClr>
                <a:srgbClr val="F2D13D"/>
              </a:buClr>
              <a:buSzPct val="75000"/>
              <a:buFont typeface="Marlett" pitchFamily="2" charset="2"/>
              <a:buChar char="n"/>
            </a:pPr>
            <a:r>
              <a:rPr lang="en-US" sz="2000" dirty="0" smtClean="0">
                <a:solidFill>
                  <a:schemeClr val="bg1"/>
                </a:solidFill>
                <a:latin typeface="Arial" charset="0"/>
              </a:rPr>
              <a:t>DHE IV </a:t>
            </a:r>
          </a:p>
          <a:p>
            <a:pPr marL="742950" lvl="1" indent="-285750" eaLnBrk="1" hangingPunct="1">
              <a:lnSpc>
                <a:spcPct val="90000"/>
              </a:lnSpc>
              <a:spcBef>
                <a:spcPct val="20000"/>
              </a:spcBef>
              <a:buClr>
                <a:srgbClr val="F2D13D"/>
              </a:buClr>
              <a:buSzPct val="75000"/>
              <a:buFont typeface="Marlett" pitchFamily="2" charset="2"/>
              <a:buChar char="n"/>
            </a:pPr>
            <a:r>
              <a:rPr lang="en-US" sz="2000" dirty="0" err="1" smtClean="0">
                <a:solidFill>
                  <a:schemeClr val="bg1"/>
                </a:solidFill>
                <a:latin typeface="Arial" charset="0"/>
              </a:rPr>
              <a:t>Depakote</a:t>
            </a:r>
            <a:r>
              <a:rPr lang="en-US" sz="2000" dirty="0" smtClean="0">
                <a:solidFill>
                  <a:schemeClr val="bg1"/>
                </a:solidFill>
                <a:latin typeface="Arial" charset="0"/>
              </a:rPr>
              <a:t> 100mg q 8 hours IV </a:t>
            </a:r>
          </a:p>
        </p:txBody>
      </p:sp>
      <p:grpSp>
        <p:nvGrpSpPr>
          <p:cNvPr id="4" name="Group 14"/>
          <p:cNvGrpSpPr>
            <a:grpSpLocks/>
          </p:cNvGrpSpPr>
          <p:nvPr/>
        </p:nvGrpSpPr>
        <p:grpSpPr bwMode="auto">
          <a:xfrm>
            <a:off x="-152400" y="5429250"/>
            <a:ext cx="1066800" cy="304800"/>
            <a:chOff x="2514" y="2592"/>
            <a:chExt cx="672" cy="192"/>
          </a:xfrm>
        </p:grpSpPr>
        <p:sp>
          <p:nvSpPr>
            <p:cNvPr id="37898" name="Rectangle 15"/>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7899" name="Line 16"/>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7900" name="Line 17"/>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
        <p:nvSpPr>
          <p:cNvPr id="37897" name="Rectangle 18"/>
          <p:cNvSpPr>
            <a:spLocks noChangeArrowheads="1"/>
          </p:cNvSpPr>
          <p:nvPr/>
        </p:nvSpPr>
        <p:spPr bwMode="auto">
          <a:xfrm>
            <a:off x="685800" y="6519863"/>
            <a:ext cx="2541588" cy="336550"/>
          </a:xfrm>
          <a:prstGeom prst="rect">
            <a:avLst/>
          </a:prstGeom>
          <a:noFill/>
          <a:ln w="9525">
            <a:noFill/>
            <a:miter lim="800000"/>
            <a:headEnd/>
            <a:tailEnd/>
          </a:ln>
        </p:spPr>
        <p:txBody>
          <a:bodyPr wrap="none">
            <a:spAutoFit/>
          </a:bodyPr>
          <a:lstStyle/>
          <a:p>
            <a:pPr eaLnBrk="1" hangingPunct="1"/>
            <a:r>
              <a:rPr lang="en-US" sz="1600">
                <a:solidFill>
                  <a:srgbClr val="F2D13D"/>
                </a:solidFill>
                <a:latin typeface="Arial" charset="0"/>
              </a:rPr>
              <a:t>US Headache Consortium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strVal val="4*#ppt_w"/>
                                          </p:val>
                                        </p:tav>
                                        <p:tav tm="100000">
                                          <p:val>
                                            <p:strVal val="#ppt_w"/>
                                          </p:val>
                                        </p:tav>
                                      </p:tavLst>
                                    </p:anim>
                                    <p:anim calcmode="lin" valueType="num">
                                      <p:cBhvr>
                                        <p:cTn id="8" dur="500" fill="hold"/>
                                        <p:tgtEl>
                                          <p:spTgt spid="3"/>
                                        </p:tgtEl>
                                        <p:attrNameLst>
                                          <p:attrName>ppt_h</p:attrName>
                                        </p:attrNameLst>
                                      </p:cBhvr>
                                      <p:tavLst>
                                        <p:tav tm="0">
                                          <p:val>
                                            <p:strVal val="4*#ppt_h"/>
                                          </p:val>
                                        </p:tav>
                                        <p:tav tm="100000">
                                          <p:val>
                                            <p:strVal val="#ppt_h"/>
                                          </p:val>
                                        </p:tav>
                                      </p:tavLst>
                                    </p:anim>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89100"/>
                                        </p:tgtEl>
                                        <p:attrNameLst>
                                          <p:attrName>style.visibility</p:attrName>
                                        </p:attrNameLst>
                                      </p:cBhvr>
                                      <p:to>
                                        <p:strVal val="visible"/>
                                      </p:to>
                                    </p:set>
                                    <p:animEffect transition="in" filter="wipe(left)">
                                      <p:cBhvr>
                                        <p:cTn id="12" dur="500"/>
                                        <p:tgtEl>
                                          <p:spTgt spid="89100"/>
                                        </p:tgtEl>
                                      </p:cBhvr>
                                    </p:animEffect>
                                  </p:childTnLst>
                                </p:cTn>
                              </p:par>
                            </p:childTnLst>
                          </p:cTn>
                        </p:par>
                        <p:par>
                          <p:cTn id="13" fill="hold">
                            <p:stCondLst>
                              <p:cond delay="1000"/>
                            </p:stCondLst>
                            <p:childTnLst>
                              <p:par>
                                <p:cTn id="14" presetID="23" presetClass="entr" presetSubtype="32" fill="hold" nodeType="after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p:cTn id="16" dur="500" fill="hold"/>
                                        <p:tgtEl>
                                          <p:spTgt spid="2"/>
                                        </p:tgtEl>
                                        <p:attrNameLst>
                                          <p:attrName>ppt_w</p:attrName>
                                        </p:attrNameLst>
                                      </p:cBhvr>
                                      <p:tavLst>
                                        <p:tav tm="0">
                                          <p:val>
                                            <p:strVal val="4*#ppt_w"/>
                                          </p:val>
                                        </p:tav>
                                        <p:tav tm="100000">
                                          <p:val>
                                            <p:strVal val="#ppt_w"/>
                                          </p:val>
                                        </p:tav>
                                      </p:tavLst>
                                    </p:anim>
                                    <p:anim calcmode="lin" valueType="num">
                                      <p:cBhvr>
                                        <p:cTn id="17" dur="500" fill="hold"/>
                                        <p:tgtEl>
                                          <p:spTgt spid="2"/>
                                        </p:tgtEl>
                                        <p:attrNameLst>
                                          <p:attrName>ppt_h</p:attrName>
                                        </p:attrNameLst>
                                      </p:cBhvr>
                                      <p:tavLst>
                                        <p:tav tm="0">
                                          <p:val>
                                            <p:strVal val="4*#ppt_h"/>
                                          </p:val>
                                        </p:tav>
                                        <p:tav tm="100000">
                                          <p:val>
                                            <p:strVal val="#ppt_h"/>
                                          </p:val>
                                        </p:tav>
                                      </p:tavLst>
                                    </p:anim>
                                  </p:childTnLst>
                                </p:cTn>
                              </p:par>
                            </p:childTnLst>
                          </p:cTn>
                        </p:par>
                        <p:par>
                          <p:cTn id="18" fill="hold">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89091"/>
                                        </p:tgtEl>
                                        <p:attrNameLst>
                                          <p:attrName>style.visibility</p:attrName>
                                        </p:attrNameLst>
                                      </p:cBhvr>
                                      <p:to>
                                        <p:strVal val="visible"/>
                                      </p:to>
                                    </p:set>
                                    <p:animEffect transition="in" filter="wipe(left)">
                                      <p:cBhvr>
                                        <p:cTn id="21" dur="500"/>
                                        <p:tgtEl>
                                          <p:spTgt spid="89091"/>
                                        </p:tgtEl>
                                      </p:cBhvr>
                                    </p:animEffect>
                                  </p:childTnLst>
                                </p:cTn>
                              </p:par>
                            </p:childTnLst>
                          </p:cTn>
                        </p:par>
                        <p:par>
                          <p:cTn id="22" fill="hold">
                            <p:stCondLst>
                              <p:cond delay="2000"/>
                            </p:stCondLst>
                            <p:childTnLst>
                              <p:par>
                                <p:cTn id="23" presetID="23" presetClass="entr" presetSubtype="32"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500" fill="hold"/>
                                        <p:tgtEl>
                                          <p:spTgt spid="4"/>
                                        </p:tgtEl>
                                        <p:attrNameLst>
                                          <p:attrName>ppt_w</p:attrName>
                                        </p:attrNameLst>
                                      </p:cBhvr>
                                      <p:tavLst>
                                        <p:tav tm="0">
                                          <p:val>
                                            <p:strVal val="4*#ppt_w"/>
                                          </p:val>
                                        </p:tav>
                                        <p:tav tm="100000">
                                          <p:val>
                                            <p:strVal val="#ppt_w"/>
                                          </p:val>
                                        </p:tav>
                                      </p:tavLst>
                                    </p:anim>
                                    <p:anim calcmode="lin" valueType="num">
                                      <p:cBhvr>
                                        <p:cTn id="26" dur="500" fill="hold"/>
                                        <p:tgtEl>
                                          <p:spTgt spid="4"/>
                                        </p:tgtEl>
                                        <p:attrNameLst>
                                          <p:attrName>ppt_h</p:attrName>
                                        </p:attrNameLst>
                                      </p:cBhvr>
                                      <p:tavLst>
                                        <p:tav tm="0">
                                          <p:val>
                                            <p:strVal val="4*#ppt_h"/>
                                          </p:val>
                                        </p:tav>
                                        <p:tav tm="100000">
                                          <p:val>
                                            <p:strVal val="#ppt_h"/>
                                          </p:val>
                                        </p:tav>
                                      </p:tavLst>
                                    </p:anim>
                                  </p:childTnLst>
                                </p:cTn>
                              </p:par>
                            </p:childTnLst>
                          </p:cTn>
                        </p:par>
                        <p:par>
                          <p:cTn id="27" fill="hold">
                            <p:stCondLst>
                              <p:cond delay="2500"/>
                            </p:stCondLst>
                            <p:childTnLst>
                              <p:par>
                                <p:cTn id="28" presetID="22" presetClass="entr" presetSubtype="8" fill="hold" grpId="0" nodeType="afterEffect">
                                  <p:stCondLst>
                                    <p:cond delay="0"/>
                                  </p:stCondLst>
                                  <p:childTnLst>
                                    <p:set>
                                      <p:cBhvr>
                                        <p:cTn id="29" dur="1" fill="hold">
                                          <p:stCondLst>
                                            <p:cond delay="0"/>
                                          </p:stCondLst>
                                        </p:cTn>
                                        <p:tgtEl>
                                          <p:spTgt spid="89101"/>
                                        </p:tgtEl>
                                        <p:attrNameLst>
                                          <p:attrName>style.visibility</p:attrName>
                                        </p:attrNameLst>
                                      </p:cBhvr>
                                      <p:to>
                                        <p:strVal val="visible"/>
                                      </p:to>
                                    </p:set>
                                    <p:animEffect transition="in" filter="wipe(left)">
                                      <p:cBhvr>
                                        <p:cTn id="30" dur="500"/>
                                        <p:tgtEl>
                                          <p:spTgt spid="89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autoUpdateAnimBg="0"/>
      <p:bldP spid="89100" grpId="0" autoUpdateAnimBg="0"/>
      <p:bldP spid="89101"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pPr eaLnBrk="1" hangingPunct="1">
              <a:defRPr/>
            </a:pPr>
            <a:r>
              <a:rPr lang="en-US" sz="4000" smtClean="0"/>
              <a:t>ACUTE TREATMENT PRINCIPLES</a:t>
            </a:r>
          </a:p>
        </p:txBody>
      </p:sp>
      <p:sp>
        <p:nvSpPr>
          <p:cNvPr id="91139" name="Rectangle 3"/>
          <p:cNvSpPr>
            <a:spLocks noChangeArrowheads="1"/>
          </p:cNvSpPr>
          <p:nvPr/>
        </p:nvSpPr>
        <p:spPr bwMode="auto">
          <a:xfrm>
            <a:off x="596900" y="1657350"/>
            <a:ext cx="7804150" cy="10668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Treat early in attack</a:t>
            </a:r>
            <a:endParaRPr lang="en-US" sz="2400">
              <a:solidFill>
                <a:schemeClr val="bg1"/>
              </a:solidFill>
              <a:latin typeface="Arial" charset="0"/>
            </a:endParaRPr>
          </a:p>
        </p:txBody>
      </p:sp>
      <p:grpSp>
        <p:nvGrpSpPr>
          <p:cNvPr id="2" name="Group 4"/>
          <p:cNvGrpSpPr>
            <a:grpSpLocks/>
          </p:cNvGrpSpPr>
          <p:nvPr/>
        </p:nvGrpSpPr>
        <p:grpSpPr bwMode="auto">
          <a:xfrm>
            <a:off x="-171450" y="1752600"/>
            <a:ext cx="1066800" cy="304800"/>
            <a:chOff x="2514" y="2592"/>
            <a:chExt cx="672" cy="192"/>
          </a:xfrm>
        </p:grpSpPr>
        <p:sp>
          <p:nvSpPr>
            <p:cNvPr id="38942" name="Rectangle 5"/>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8943" name="Line 6"/>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8944" name="Line 7"/>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3" name="Group 8"/>
          <p:cNvGrpSpPr>
            <a:grpSpLocks/>
          </p:cNvGrpSpPr>
          <p:nvPr/>
        </p:nvGrpSpPr>
        <p:grpSpPr bwMode="auto">
          <a:xfrm>
            <a:off x="-171450" y="2393950"/>
            <a:ext cx="1066800" cy="304800"/>
            <a:chOff x="2514" y="2592"/>
            <a:chExt cx="672" cy="192"/>
          </a:xfrm>
        </p:grpSpPr>
        <p:sp>
          <p:nvSpPr>
            <p:cNvPr id="38939" name="Rectangle 9"/>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8940" name="Line 10"/>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8941" name="Line 11"/>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4" name="Group 12"/>
          <p:cNvGrpSpPr>
            <a:grpSpLocks/>
          </p:cNvGrpSpPr>
          <p:nvPr/>
        </p:nvGrpSpPr>
        <p:grpSpPr bwMode="auto">
          <a:xfrm>
            <a:off x="-171450" y="3124200"/>
            <a:ext cx="1066800" cy="304800"/>
            <a:chOff x="2514" y="2592"/>
            <a:chExt cx="672" cy="192"/>
          </a:xfrm>
        </p:grpSpPr>
        <p:sp>
          <p:nvSpPr>
            <p:cNvPr id="38936" name="Rectangle 13"/>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8937" name="Line 14"/>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8938" name="Line 15"/>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5" name="Group 16"/>
          <p:cNvGrpSpPr>
            <a:grpSpLocks/>
          </p:cNvGrpSpPr>
          <p:nvPr/>
        </p:nvGrpSpPr>
        <p:grpSpPr bwMode="auto">
          <a:xfrm>
            <a:off x="-171450" y="3848100"/>
            <a:ext cx="1066800" cy="304800"/>
            <a:chOff x="2514" y="2592"/>
            <a:chExt cx="672" cy="192"/>
          </a:xfrm>
        </p:grpSpPr>
        <p:sp>
          <p:nvSpPr>
            <p:cNvPr id="38933" name="Rectangle 17"/>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8934" name="Line 18"/>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8935" name="Line 19"/>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
        <p:nvSpPr>
          <p:cNvPr id="91156" name="Rectangle 20"/>
          <p:cNvSpPr>
            <a:spLocks noChangeArrowheads="1"/>
          </p:cNvSpPr>
          <p:nvPr/>
        </p:nvSpPr>
        <p:spPr bwMode="auto">
          <a:xfrm>
            <a:off x="590550" y="2279650"/>
            <a:ext cx="7804150" cy="10668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Use correct dose and formulation</a:t>
            </a:r>
            <a:endParaRPr lang="en-US" sz="2400">
              <a:solidFill>
                <a:schemeClr val="bg1"/>
              </a:solidFill>
              <a:latin typeface="Arial" charset="0"/>
            </a:endParaRPr>
          </a:p>
        </p:txBody>
      </p:sp>
      <p:sp>
        <p:nvSpPr>
          <p:cNvPr id="91157" name="Rectangle 21"/>
          <p:cNvSpPr>
            <a:spLocks noChangeArrowheads="1"/>
          </p:cNvSpPr>
          <p:nvPr/>
        </p:nvSpPr>
        <p:spPr bwMode="auto">
          <a:xfrm>
            <a:off x="609600" y="3009900"/>
            <a:ext cx="7804150" cy="10668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Use a maximum of 2-3 days a week</a:t>
            </a:r>
            <a:endParaRPr lang="en-US" sz="2400">
              <a:solidFill>
                <a:schemeClr val="bg1"/>
              </a:solidFill>
              <a:latin typeface="Arial" charset="0"/>
            </a:endParaRPr>
          </a:p>
        </p:txBody>
      </p:sp>
      <p:sp>
        <p:nvSpPr>
          <p:cNvPr id="91158" name="Rectangle 22"/>
          <p:cNvSpPr>
            <a:spLocks noChangeArrowheads="1"/>
          </p:cNvSpPr>
          <p:nvPr/>
        </p:nvSpPr>
        <p:spPr bwMode="auto">
          <a:xfrm>
            <a:off x="609600" y="3752850"/>
            <a:ext cx="7804150" cy="10668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Everyone needs acute treatment</a:t>
            </a:r>
            <a:endParaRPr lang="en-US" sz="2400">
              <a:solidFill>
                <a:schemeClr val="bg1"/>
              </a:solidFill>
              <a:latin typeface="Arial" charset="0"/>
            </a:endParaRPr>
          </a:p>
        </p:txBody>
      </p:sp>
      <p:sp>
        <p:nvSpPr>
          <p:cNvPr id="91159" name="Text Box 23"/>
          <p:cNvSpPr txBox="1">
            <a:spLocks noChangeArrowheads="1"/>
          </p:cNvSpPr>
          <p:nvPr/>
        </p:nvSpPr>
        <p:spPr bwMode="auto">
          <a:xfrm>
            <a:off x="525463" y="1568450"/>
            <a:ext cx="544512" cy="641350"/>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algn="ctr" eaLnBrk="1" hangingPunct="1">
              <a:defRPr/>
            </a:pPr>
            <a:r>
              <a:rPr lang="en-US" sz="3600" b="1">
                <a:solidFill>
                  <a:srgbClr val="E23D28"/>
                </a:solidFill>
                <a:latin typeface="Arial" charset="0"/>
                <a:sym typeface="Wingdings" pitchFamily="2" charset="2"/>
              </a:rPr>
              <a:t></a:t>
            </a:r>
            <a:endParaRPr lang="en-US" sz="3600" b="1">
              <a:solidFill>
                <a:srgbClr val="E23D28"/>
              </a:solidFill>
              <a:latin typeface="Arial" charset="0"/>
            </a:endParaRPr>
          </a:p>
        </p:txBody>
      </p:sp>
      <p:sp>
        <p:nvSpPr>
          <p:cNvPr id="91160" name="Text Box 24"/>
          <p:cNvSpPr txBox="1">
            <a:spLocks noChangeArrowheads="1"/>
          </p:cNvSpPr>
          <p:nvPr/>
        </p:nvSpPr>
        <p:spPr bwMode="auto">
          <a:xfrm>
            <a:off x="514350" y="2209800"/>
            <a:ext cx="544513" cy="641350"/>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algn="ctr" eaLnBrk="1" hangingPunct="1">
              <a:defRPr/>
            </a:pPr>
            <a:r>
              <a:rPr lang="en-US" sz="3600" b="1">
                <a:solidFill>
                  <a:srgbClr val="E23D28"/>
                </a:solidFill>
                <a:latin typeface="Arial" charset="0"/>
                <a:sym typeface="Wingdings" pitchFamily="2" charset="2"/>
              </a:rPr>
              <a:t></a:t>
            </a:r>
            <a:endParaRPr lang="en-US" sz="3600" b="1">
              <a:solidFill>
                <a:srgbClr val="E23D28"/>
              </a:solidFill>
              <a:latin typeface="Arial" charset="0"/>
            </a:endParaRPr>
          </a:p>
        </p:txBody>
      </p:sp>
      <p:sp>
        <p:nvSpPr>
          <p:cNvPr id="91161" name="Text Box 25"/>
          <p:cNvSpPr txBox="1">
            <a:spLocks noChangeArrowheads="1"/>
          </p:cNvSpPr>
          <p:nvPr/>
        </p:nvSpPr>
        <p:spPr bwMode="auto">
          <a:xfrm>
            <a:off x="514350" y="2952750"/>
            <a:ext cx="544513" cy="641350"/>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algn="ctr" eaLnBrk="1" hangingPunct="1">
              <a:defRPr/>
            </a:pPr>
            <a:r>
              <a:rPr lang="en-US" sz="3600" b="1">
                <a:solidFill>
                  <a:srgbClr val="E23D28"/>
                </a:solidFill>
                <a:latin typeface="Arial" charset="0"/>
                <a:sym typeface="Wingdings" pitchFamily="2" charset="2"/>
              </a:rPr>
              <a:t></a:t>
            </a:r>
            <a:endParaRPr lang="en-US" sz="3600" b="1">
              <a:solidFill>
                <a:srgbClr val="E23D28"/>
              </a:solidFill>
              <a:latin typeface="Arial" charset="0"/>
            </a:endParaRPr>
          </a:p>
        </p:txBody>
      </p:sp>
      <p:sp>
        <p:nvSpPr>
          <p:cNvPr id="91162" name="Text Box 26"/>
          <p:cNvSpPr txBox="1">
            <a:spLocks noChangeArrowheads="1"/>
          </p:cNvSpPr>
          <p:nvPr/>
        </p:nvSpPr>
        <p:spPr bwMode="auto">
          <a:xfrm>
            <a:off x="514350" y="3657600"/>
            <a:ext cx="544513" cy="641350"/>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algn="ctr" eaLnBrk="1" hangingPunct="1">
              <a:defRPr/>
            </a:pPr>
            <a:r>
              <a:rPr lang="en-US" sz="3600" b="1">
                <a:solidFill>
                  <a:srgbClr val="E23D28"/>
                </a:solidFill>
                <a:latin typeface="Arial" charset="0"/>
                <a:sym typeface="Wingdings" pitchFamily="2" charset="2"/>
              </a:rPr>
              <a:t></a:t>
            </a:r>
            <a:endParaRPr lang="en-US" sz="3600" b="1">
              <a:solidFill>
                <a:srgbClr val="E23D28"/>
              </a:solidFill>
              <a:latin typeface="Arial" charset="0"/>
            </a:endParaRPr>
          </a:p>
        </p:txBody>
      </p:sp>
      <p:grpSp>
        <p:nvGrpSpPr>
          <p:cNvPr id="6" name="Group 27"/>
          <p:cNvGrpSpPr>
            <a:grpSpLocks/>
          </p:cNvGrpSpPr>
          <p:nvPr/>
        </p:nvGrpSpPr>
        <p:grpSpPr bwMode="auto">
          <a:xfrm>
            <a:off x="-171450" y="4514850"/>
            <a:ext cx="1066800" cy="304800"/>
            <a:chOff x="2514" y="2592"/>
            <a:chExt cx="672" cy="192"/>
          </a:xfrm>
        </p:grpSpPr>
        <p:sp>
          <p:nvSpPr>
            <p:cNvPr id="38930" name="Rectangle 28"/>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38931" name="Line 29"/>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38932" name="Line 30"/>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
        <p:nvSpPr>
          <p:cNvPr id="91167" name="Rectangle 31"/>
          <p:cNvSpPr>
            <a:spLocks noChangeArrowheads="1"/>
          </p:cNvSpPr>
          <p:nvPr/>
        </p:nvSpPr>
        <p:spPr bwMode="auto">
          <a:xfrm>
            <a:off x="609600" y="4419600"/>
            <a:ext cx="7804150" cy="10668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Add on preventive therapy in selected patients</a:t>
            </a:r>
            <a:endParaRPr lang="en-US" sz="2400">
              <a:solidFill>
                <a:schemeClr val="bg1"/>
              </a:solidFill>
              <a:latin typeface="Arial" charset="0"/>
            </a:endParaRPr>
          </a:p>
        </p:txBody>
      </p:sp>
      <p:sp>
        <p:nvSpPr>
          <p:cNvPr id="91168" name="Text Box 32"/>
          <p:cNvSpPr txBox="1">
            <a:spLocks noChangeArrowheads="1"/>
          </p:cNvSpPr>
          <p:nvPr/>
        </p:nvSpPr>
        <p:spPr bwMode="auto">
          <a:xfrm>
            <a:off x="514350" y="4324350"/>
            <a:ext cx="544513" cy="641350"/>
          </a:xfrm>
          <a:prstGeom prst="rect">
            <a:avLst/>
          </a:prstGeom>
          <a:noFill/>
          <a:ln w="9525">
            <a:noFill/>
            <a:miter lim="800000"/>
            <a:headEnd/>
            <a:tailEnd/>
          </a:ln>
          <a:effectLst>
            <a:outerShdw dist="35921" dir="2700000" algn="ctr" rotWithShape="0">
              <a:schemeClr val="tx1"/>
            </a:outerShdw>
          </a:effectLst>
        </p:spPr>
        <p:txBody>
          <a:bodyPr wrap="none">
            <a:spAutoFit/>
          </a:bodyPr>
          <a:lstStyle/>
          <a:p>
            <a:pPr algn="ctr" eaLnBrk="1" hangingPunct="1">
              <a:defRPr/>
            </a:pPr>
            <a:r>
              <a:rPr lang="en-US" sz="3600" b="1">
                <a:solidFill>
                  <a:srgbClr val="E23D28"/>
                </a:solidFill>
                <a:latin typeface="Arial" charset="0"/>
                <a:sym typeface="Wingdings" pitchFamily="2" charset="2"/>
              </a:rPr>
              <a:t></a:t>
            </a:r>
            <a:endParaRPr lang="en-US" sz="3600" b="1">
              <a:solidFill>
                <a:srgbClr val="E23D28"/>
              </a:solidFill>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4*#ppt_w"/>
                                          </p:val>
                                        </p:tav>
                                        <p:tav tm="100000">
                                          <p:val>
                                            <p:strVal val="#ppt_w"/>
                                          </p:val>
                                        </p:tav>
                                      </p:tavLst>
                                    </p:anim>
                                    <p:anim calcmode="lin" valueType="num">
                                      <p:cBhvr>
                                        <p:cTn id="8" dur="500" fill="hold"/>
                                        <p:tgtEl>
                                          <p:spTgt spid="2"/>
                                        </p:tgtEl>
                                        <p:attrNameLst>
                                          <p:attrName>ppt_h</p:attrName>
                                        </p:attrNameLst>
                                      </p:cBhvr>
                                      <p:tavLst>
                                        <p:tav tm="0">
                                          <p:val>
                                            <p:strVal val="4*#ppt_h"/>
                                          </p:val>
                                        </p:tav>
                                        <p:tav tm="100000">
                                          <p:val>
                                            <p:strVal val="#ppt_h"/>
                                          </p:val>
                                        </p:tav>
                                      </p:tavLst>
                                    </p:anim>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91159"/>
                                        </p:tgtEl>
                                        <p:attrNameLst>
                                          <p:attrName>style.visibility</p:attrName>
                                        </p:attrNameLst>
                                      </p:cBhvr>
                                      <p:to>
                                        <p:strVal val="visible"/>
                                      </p:to>
                                    </p:set>
                                    <p:animEffect transition="in" filter="wipe(left)">
                                      <p:cBhvr>
                                        <p:cTn id="12" dur="500"/>
                                        <p:tgtEl>
                                          <p:spTgt spid="91159"/>
                                        </p:tgtEl>
                                      </p:cBhvr>
                                    </p:animEffect>
                                  </p:childTnLst>
                                </p:cTn>
                              </p:par>
                            </p:childTnLst>
                          </p:cTn>
                        </p:par>
                        <p:par>
                          <p:cTn id="13" fill="hold">
                            <p:stCondLst>
                              <p:cond delay="1000"/>
                            </p:stCondLst>
                            <p:childTnLst>
                              <p:par>
                                <p:cTn id="14" presetID="22" presetClass="entr" presetSubtype="8" fill="hold" grpId="0" nodeType="afterEffect">
                                  <p:stCondLst>
                                    <p:cond delay="0"/>
                                  </p:stCondLst>
                                  <p:childTnLst>
                                    <p:set>
                                      <p:cBhvr>
                                        <p:cTn id="15" dur="1" fill="hold">
                                          <p:stCondLst>
                                            <p:cond delay="0"/>
                                          </p:stCondLst>
                                        </p:cTn>
                                        <p:tgtEl>
                                          <p:spTgt spid="91139">
                                            <p:txEl>
                                              <p:pRg st="0" end="0"/>
                                            </p:txEl>
                                          </p:spTgt>
                                        </p:tgtEl>
                                        <p:attrNameLst>
                                          <p:attrName>style.visibility</p:attrName>
                                        </p:attrNameLst>
                                      </p:cBhvr>
                                      <p:to>
                                        <p:strVal val="visible"/>
                                      </p:to>
                                    </p:set>
                                    <p:animEffect transition="in" filter="wipe(left)">
                                      <p:cBhvr>
                                        <p:cTn id="16" dur="500"/>
                                        <p:tgtEl>
                                          <p:spTgt spid="91139">
                                            <p:txEl>
                                              <p:pRg st="0" end="0"/>
                                            </p:txEl>
                                          </p:spTgt>
                                        </p:tgtEl>
                                      </p:cBhvr>
                                    </p:animEffect>
                                  </p:childTnLst>
                                </p:cTn>
                              </p:par>
                            </p:childTnLst>
                          </p:cTn>
                        </p:par>
                        <p:par>
                          <p:cTn id="17" fill="hold">
                            <p:stCondLst>
                              <p:cond delay="1500"/>
                            </p:stCondLst>
                            <p:childTnLst>
                              <p:par>
                                <p:cTn id="18" presetID="23" presetClass="entr" presetSubtype="32" fill="hold" nodeType="after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p:cTn id="20" dur="500" fill="hold"/>
                                        <p:tgtEl>
                                          <p:spTgt spid="3"/>
                                        </p:tgtEl>
                                        <p:attrNameLst>
                                          <p:attrName>ppt_w</p:attrName>
                                        </p:attrNameLst>
                                      </p:cBhvr>
                                      <p:tavLst>
                                        <p:tav tm="0">
                                          <p:val>
                                            <p:strVal val="4*#ppt_w"/>
                                          </p:val>
                                        </p:tav>
                                        <p:tav tm="100000">
                                          <p:val>
                                            <p:strVal val="#ppt_w"/>
                                          </p:val>
                                        </p:tav>
                                      </p:tavLst>
                                    </p:anim>
                                    <p:anim calcmode="lin" valueType="num">
                                      <p:cBhvr>
                                        <p:cTn id="21" dur="500" fill="hold"/>
                                        <p:tgtEl>
                                          <p:spTgt spid="3"/>
                                        </p:tgtEl>
                                        <p:attrNameLst>
                                          <p:attrName>ppt_h</p:attrName>
                                        </p:attrNameLst>
                                      </p:cBhvr>
                                      <p:tavLst>
                                        <p:tav tm="0">
                                          <p:val>
                                            <p:strVal val="4*#ppt_h"/>
                                          </p:val>
                                        </p:tav>
                                        <p:tav tm="100000">
                                          <p:val>
                                            <p:strVal val="#ppt_h"/>
                                          </p:val>
                                        </p:tav>
                                      </p:tavLst>
                                    </p:anim>
                                  </p:childTnLst>
                                </p:cTn>
                              </p:par>
                            </p:childTnLst>
                          </p:cTn>
                        </p:par>
                        <p:par>
                          <p:cTn id="22" fill="hold">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91160"/>
                                        </p:tgtEl>
                                        <p:attrNameLst>
                                          <p:attrName>style.visibility</p:attrName>
                                        </p:attrNameLst>
                                      </p:cBhvr>
                                      <p:to>
                                        <p:strVal val="visible"/>
                                      </p:to>
                                    </p:set>
                                    <p:animEffect transition="in" filter="wipe(left)">
                                      <p:cBhvr>
                                        <p:cTn id="25" dur="500"/>
                                        <p:tgtEl>
                                          <p:spTgt spid="91160"/>
                                        </p:tgtEl>
                                      </p:cBhvr>
                                    </p:animEffect>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91156">
                                            <p:txEl>
                                              <p:pRg st="0" end="0"/>
                                            </p:txEl>
                                          </p:spTgt>
                                        </p:tgtEl>
                                        <p:attrNameLst>
                                          <p:attrName>style.visibility</p:attrName>
                                        </p:attrNameLst>
                                      </p:cBhvr>
                                      <p:to>
                                        <p:strVal val="visible"/>
                                      </p:to>
                                    </p:set>
                                    <p:animEffect transition="in" filter="wipe(left)">
                                      <p:cBhvr>
                                        <p:cTn id="29" dur="500"/>
                                        <p:tgtEl>
                                          <p:spTgt spid="91156">
                                            <p:txEl>
                                              <p:pRg st="0" end="0"/>
                                            </p:txEl>
                                          </p:spTgt>
                                        </p:tgtEl>
                                      </p:cBhvr>
                                    </p:animEffect>
                                  </p:childTnLst>
                                </p:cTn>
                              </p:par>
                            </p:childTnLst>
                          </p:cTn>
                        </p:par>
                        <p:par>
                          <p:cTn id="30" fill="hold">
                            <p:stCondLst>
                              <p:cond delay="3000"/>
                            </p:stCondLst>
                            <p:childTnLst>
                              <p:par>
                                <p:cTn id="31" presetID="23" presetClass="entr" presetSubtype="32" fill="hold" nodeType="after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p:cTn id="33" dur="500" fill="hold"/>
                                        <p:tgtEl>
                                          <p:spTgt spid="4"/>
                                        </p:tgtEl>
                                        <p:attrNameLst>
                                          <p:attrName>ppt_w</p:attrName>
                                        </p:attrNameLst>
                                      </p:cBhvr>
                                      <p:tavLst>
                                        <p:tav tm="0">
                                          <p:val>
                                            <p:strVal val="4*#ppt_w"/>
                                          </p:val>
                                        </p:tav>
                                        <p:tav tm="100000">
                                          <p:val>
                                            <p:strVal val="#ppt_w"/>
                                          </p:val>
                                        </p:tav>
                                      </p:tavLst>
                                    </p:anim>
                                    <p:anim calcmode="lin" valueType="num">
                                      <p:cBhvr>
                                        <p:cTn id="34" dur="500" fill="hold"/>
                                        <p:tgtEl>
                                          <p:spTgt spid="4"/>
                                        </p:tgtEl>
                                        <p:attrNameLst>
                                          <p:attrName>ppt_h</p:attrName>
                                        </p:attrNameLst>
                                      </p:cBhvr>
                                      <p:tavLst>
                                        <p:tav tm="0">
                                          <p:val>
                                            <p:strVal val="4*#ppt_h"/>
                                          </p:val>
                                        </p:tav>
                                        <p:tav tm="100000">
                                          <p:val>
                                            <p:strVal val="#ppt_h"/>
                                          </p:val>
                                        </p:tav>
                                      </p:tavLst>
                                    </p:anim>
                                  </p:childTnLst>
                                </p:cTn>
                              </p:par>
                            </p:childTnLst>
                          </p:cTn>
                        </p:par>
                        <p:par>
                          <p:cTn id="35" fill="hold">
                            <p:stCondLst>
                              <p:cond delay="3500"/>
                            </p:stCondLst>
                            <p:childTnLst>
                              <p:par>
                                <p:cTn id="36" presetID="22" presetClass="entr" presetSubtype="8" fill="hold" grpId="0" nodeType="afterEffect">
                                  <p:stCondLst>
                                    <p:cond delay="0"/>
                                  </p:stCondLst>
                                  <p:childTnLst>
                                    <p:set>
                                      <p:cBhvr>
                                        <p:cTn id="37" dur="1" fill="hold">
                                          <p:stCondLst>
                                            <p:cond delay="0"/>
                                          </p:stCondLst>
                                        </p:cTn>
                                        <p:tgtEl>
                                          <p:spTgt spid="91161"/>
                                        </p:tgtEl>
                                        <p:attrNameLst>
                                          <p:attrName>style.visibility</p:attrName>
                                        </p:attrNameLst>
                                      </p:cBhvr>
                                      <p:to>
                                        <p:strVal val="visible"/>
                                      </p:to>
                                    </p:set>
                                    <p:animEffect transition="in" filter="wipe(left)">
                                      <p:cBhvr>
                                        <p:cTn id="38" dur="500"/>
                                        <p:tgtEl>
                                          <p:spTgt spid="91161"/>
                                        </p:tgtEl>
                                      </p:cBhvr>
                                    </p:animEffect>
                                  </p:childTnLst>
                                </p:cTn>
                              </p:par>
                            </p:childTnLst>
                          </p:cTn>
                        </p:par>
                        <p:par>
                          <p:cTn id="39" fill="hold">
                            <p:stCondLst>
                              <p:cond delay="4000"/>
                            </p:stCondLst>
                            <p:childTnLst>
                              <p:par>
                                <p:cTn id="40" presetID="22" presetClass="entr" presetSubtype="8" fill="hold" grpId="0" nodeType="afterEffect">
                                  <p:stCondLst>
                                    <p:cond delay="0"/>
                                  </p:stCondLst>
                                  <p:childTnLst>
                                    <p:set>
                                      <p:cBhvr>
                                        <p:cTn id="41" dur="1" fill="hold">
                                          <p:stCondLst>
                                            <p:cond delay="0"/>
                                          </p:stCondLst>
                                        </p:cTn>
                                        <p:tgtEl>
                                          <p:spTgt spid="91157">
                                            <p:txEl>
                                              <p:pRg st="0" end="0"/>
                                            </p:txEl>
                                          </p:spTgt>
                                        </p:tgtEl>
                                        <p:attrNameLst>
                                          <p:attrName>style.visibility</p:attrName>
                                        </p:attrNameLst>
                                      </p:cBhvr>
                                      <p:to>
                                        <p:strVal val="visible"/>
                                      </p:to>
                                    </p:set>
                                    <p:animEffect transition="in" filter="wipe(left)">
                                      <p:cBhvr>
                                        <p:cTn id="42" dur="500"/>
                                        <p:tgtEl>
                                          <p:spTgt spid="91157">
                                            <p:txEl>
                                              <p:pRg st="0" end="0"/>
                                            </p:txEl>
                                          </p:spTgt>
                                        </p:tgtEl>
                                      </p:cBhvr>
                                    </p:animEffect>
                                  </p:childTnLst>
                                </p:cTn>
                              </p:par>
                            </p:childTnLst>
                          </p:cTn>
                        </p:par>
                        <p:par>
                          <p:cTn id="43" fill="hold">
                            <p:stCondLst>
                              <p:cond delay="4500"/>
                            </p:stCondLst>
                            <p:childTnLst>
                              <p:par>
                                <p:cTn id="44" presetID="23" presetClass="entr" presetSubtype="32" fill="hold" nodeType="afterEffect">
                                  <p:stCondLst>
                                    <p:cond delay="0"/>
                                  </p:stCondLst>
                                  <p:childTnLst>
                                    <p:set>
                                      <p:cBhvr>
                                        <p:cTn id="45" dur="1" fill="hold">
                                          <p:stCondLst>
                                            <p:cond delay="0"/>
                                          </p:stCondLst>
                                        </p:cTn>
                                        <p:tgtEl>
                                          <p:spTgt spid="5"/>
                                        </p:tgtEl>
                                        <p:attrNameLst>
                                          <p:attrName>style.visibility</p:attrName>
                                        </p:attrNameLst>
                                      </p:cBhvr>
                                      <p:to>
                                        <p:strVal val="visible"/>
                                      </p:to>
                                    </p:set>
                                    <p:anim calcmode="lin" valueType="num">
                                      <p:cBhvr>
                                        <p:cTn id="46" dur="500" fill="hold"/>
                                        <p:tgtEl>
                                          <p:spTgt spid="5"/>
                                        </p:tgtEl>
                                        <p:attrNameLst>
                                          <p:attrName>ppt_w</p:attrName>
                                        </p:attrNameLst>
                                      </p:cBhvr>
                                      <p:tavLst>
                                        <p:tav tm="0">
                                          <p:val>
                                            <p:strVal val="4*#ppt_w"/>
                                          </p:val>
                                        </p:tav>
                                        <p:tav tm="100000">
                                          <p:val>
                                            <p:strVal val="#ppt_w"/>
                                          </p:val>
                                        </p:tav>
                                      </p:tavLst>
                                    </p:anim>
                                    <p:anim calcmode="lin" valueType="num">
                                      <p:cBhvr>
                                        <p:cTn id="47" dur="500" fill="hold"/>
                                        <p:tgtEl>
                                          <p:spTgt spid="5"/>
                                        </p:tgtEl>
                                        <p:attrNameLst>
                                          <p:attrName>ppt_h</p:attrName>
                                        </p:attrNameLst>
                                      </p:cBhvr>
                                      <p:tavLst>
                                        <p:tav tm="0">
                                          <p:val>
                                            <p:strVal val="4*#ppt_h"/>
                                          </p:val>
                                        </p:tav>
                                        <p:tav tm="100000">
                                          <p:val>
                                            <p:strVal val="#ppt_h"/>
                                          </p:val>
                                        </p:tav>
                                      </p:tavLst>
                                    </p:anim>
                                  </p:childTnLst>
                                </p:cTn>
                              </p:par>
                            </p:childTnLst>
                          </p:cTn>
                        </p:par>
                        <p:par>
                          <p:cTn id="48" fill="hold">
                            <p:stCondLst>
                              <p:cond delay="5000"/>
                            </p:stCondLst>
                            <p:childTnLst>
                              <p:par>
                                <p:cTn id="49" presetID="22" presetClass="entr" presetSubtype="8" fill="hold" grpId="0" nodeType="afterEffect">
                                  <p:stCondLst>
                                    <p:cond delay="0"/>
                                  </p:stCondLst>
                                  <p:childTnLst>
                                    <p:set>
                                      <p:cBhvr>
                                        <p:cTn id="50" dur="1" fill="hold">
                                          <p:stCondLst>
                                            <p:cond delay="0"/>
                                          </p:stCondLst>
                                        </p:cTn>
                                        <p:tgtEl>
                                          <p:spTgt spid="91162"/>
                                        </p:tgtEl>
                                        <p:attrNameLst>
                                          <p:attrName>style.visibility</p:attrName>
                                        </p:attrNameLst>
                                      </p:cBhvr>
                                      <p:to>
                                        <p:strVal val="visible"/>
                                      </p:to>
                                    </p:set>
                                    <p:animEffect transition="in" filter="wipe(left)">
                                      <p:cBhvr>
                                        <p:cTn id="51" dur="500"/>
                                        <p:tgtEl>
                                          <p:spTgt spid="91162"/>
                                        </p:tgtEl>
                                      </p:cBhvr>
                                    </p:animEffect>
                                  </p:childTnLst>
                                </p:cTn>
                              </p:par>
                            </p:childTnLst>
                          </p:cTn>
                        </p:par>
                        <p:par>
                          <p:cTn id="52" fill="hold">
                            <p:stCondLst>
                              <p:cond delay="5500"/>
                            </p:stCondLst>
                            <p:childTnLst>
                              <p:par>
                                <p:cTn id="53" presetID="22" presetClass="entr" presetSubtype="8" fill="hold" grpId="0" nodeType="afterEffect">
                                  <p:stCondLst>
                                    <p:cond delay="0"/>
                                  </p:stCondLst>
                                  <p:childTnLst>
                                    <p:set>
                                      <p:cBhvr>
                                        <p:cTn id="54" dur="1" fill="hold">
                                          <p:stCondLst>
                                            <p:cond delay="0"/>
                                          </p:stCondLst>
                                        </p:cTn>
                                        <p:tgtEl>
                                          <p:spTgt spid="91158">
                                            <p:txEl>
                                              <p:pRg st="0" end="0"/>
                                            </p:txEl>
                                          </p:spTgt>
                                        </p:tgtEl>
                                        <p:attrNameLst>
                                          <p:attrName>style.visibility</p:attrName>
                                        </p:attrNameLst>
                                      </p:cBhvr>
                                      <p:to>
                                        <p:strVal val="visible"/>
                                      </p:to>
                                    </p:set>
                                    <p:animEffect transition="in" filter="wipe(left)">
                                      <p:cBhvr>
                                        <p:cTn id="55" dur="500"/>
                                        <p:tgtEl>
                                          <p:spTgt spid="91158">
                                            <p:txEl>
                                              <p:pRg st="0" end="0"/>
                                            </p:txEl>
                                          </p:spTgt>
                                        </p:tgtEl>
                                      </p:cBhvr>
                                    </p:animEffect>
                                  </p:childTnLst>
                                </p:cTn>
                              </p:par>
                            </p:childTnLst>
                          </p:cTn>
                        </p:par>
                        <p:par>
                          <p:cTn id="56" fill="hold">
                            <p:stCondLst>
                              <p:cond delay="6000"/>
                            </p:stCondLst>
                            <p:childTnLst>
                              <p:par>
                                <p:cTn id="57" presetID="23" presetClass="entr" presetSubtype="32" fill="hold" nodeType="afterEffect">
                                  <p:stCondLst>
                                    <p:cond delay="0"/>
                                  </p:stCondLst>
                                  <p:childTnLst>
                                    <p:set>
                                      <p:cBhvr>
                                        <p:cTn id="58" dur="1" fill="hold">
                                          <p:stCondLst>
                                            <p:cond delay="0"/>
                                          </p:stCondLst>
                                        </p:cTn>
                                        <p:tgtEl>
                                          <p:spTgt spid="6"/>
                                        </p:tgtEl>
                                        <p:attrNameLst>
                                          <p:attrName>style.visibility</p:attrName>
                                        </p:attrNameLst>
                                      </p:cBhvr>
                                      <p:to>
                                        <p:strVal val="visible"/>
                                      </p:to>
                                    </p:set>
                                    <p:anim calcmode="lin" valueType="num">
                                      <p:cBhvr>
                                        <p:cTn id="59" dur="500" fill="hold"/>
                                        <p:tgtEl>
                                          <p:spTgt spid="6"/>
                                        </p:tgtEl>
                                        <p:attrNameLst>
                                          <p:attrName>ppt_w</p:attrName>
                                        </p:attrNameLst>
                                      </p:cBhvr>
                                      <p:tavLst>
                                        <p:tav tm="0">
                                          <p:val>
                                            <p:strVal val="4*#ppt_w"/>
                                          </p:val>
                                        </p:tav>
                                        <p:tav tm="100000">
                                          <p:val>
                                            <p:strVal val="#ppt_w"/>
                                          </p:val>
                                        </p:tav>
                                      </p:tavLst>
                                    </p:anim>
                                    <p:anim calcmode="lin" valueType="num">
                                      <p:cBhvr>
                                        <p:cTn id="60" dur="500" fill="hold"/>
                                        <p:tgtEl>
                                          <p:spTgt spid="6"/>
                                        </p:tgtEl>
                                        <p:attrNameLst>
                                          <p:attrName>ppt_h</p:attrName>
                                        </p:attrNameLst>
                                      </p:cBhvr>
                                      <p:tavLst>
                                        <p:tav tm="0">
                                          <p:val>
                                            <p:strVal val="4*#ppt_h"/>
                                          </p:val>
                                        </p:tav>
                                        <p:tav tm="100000">
                                          <p:val>
                                            <p:strVal val="#ppt_h"/>
                                          </p:val>
                                        </p:tav>
                                      </p:tavLst>
                                    </p:anim>
                                  </p:childTnLst>
                                </p:cTn>
                              </p:par>
                            </p:childTnLst>
                          </p:cTn>
                        </p:par>
                        <p:par>
                          <p:cTn id="61" fill="hold">
                            <p:stCondLst>
                              <p:cond delay="6500"/>
                            </p:stCondLst>
                            <p:childTnLst>
                              <p:par>
                                <p:cTn id="62" presetID="22" presetClass="entr" presetSubtype="8" fill="hold" grpId="0" nodeType="afterEffect">
                                  <p:stCondLst>
                                    <p:cond delay="0"/>
                                  </p:stCondLst>
                                  <p:childTnLst>
                                    <p:set>
                                      <p:cBhvr>
                                        <p:cTn id="63" dur="1" fill="hold">
                                          <p:stCondLst>
                                            <p:cond delay="0"/>
                                          </p:stCondLst>
                                        </p:cTn>
                                        <p:tgtEl>
                                          <p:spTgt spid="91168"/>
                                        </p:tgtEl>
                                        <p:attrNameLst>
                                          <p:attrName>style.visibility</p:attrName>
                                        </p:attrNameLst>
                                      </p:cBhvr>
                                      <p:to>
                                        <p:strVal val="visible"/>
                                      </p:to>
                                    </p:set>
                                    <p:animEffect transition="in" filter="wipe(left)">
                                      <p:cBhvr>
                                        <p:cTn id="64" dur="500"/>
                                        <p:tgtEl>
                                          <p:spTgt spid="91168"/>
                                        </p:tgtEl>
                                      </p:cBhvr>
                                    </p:animEffect>
                                  </p:childTnLst>
                                </p:cTn>
                              </p:par>
                            </p:childTnLst>
                          </p:cTn>
                        </p:par>
                        <p:par>
                          <p:cTn id="65" fill="hold">
                            <p:stCondLst>
                              <p:cond delay="7000"/>
                            </p:stCondLst>
                            <p:childTnLst>
                              <p:par>
                                <p:cTn id="66" presetID="22" presetClass="entr" presetSubtype="8" fill="hold" grpId="0" nodeType="afterEffect">
                                  <p:stCondLst>
                                    <p:cond delay="0"/>
                                  </p:stCondLst>
                                  <p:childTnLst>
                                    <p:set>
                                      <p:cBhvr>
                                        <p:cTn id="67" dur="1" fill="hold">
                                          <p:stCondLst>
                                            <p:cond delay="0"/>
                                          </p:stCondLst>
                                        </p:cTn>
                                        <p:tgtEl>
                                          <p:spTgt spid="91167">
                                            <p:txEl>
                                              <p:pRg st="0" end="0"/>
                                            </p:txEl>
                                          </p:spTgt>
                                        </p:tgtEl>
                                        <p:attrNameLst>
                                          <p:attrName>style.visibility</p:attrName>
                                        </p:attrNameLst>
                                      </p:cBhvr>
                                      <p:to>
                                        <p:strVal val="visible"/>
                                      </p:to>
                                    </p:set>
                                    <p:animEffect transition="in" filter="wipe(left)">
                                      <p:cBhvr>
                                        <p:cTn id="68" dur="500"/>
                                        <p:tgtEl>
                                          <p:spTgt spid="9116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bldLvl="2" autoUpdateAnimBg="0" advAuto="0"/>
      <p:bldP spid="91156" grpId="0" build="p" bldLvl="2" autoUpdateAnimBg="0" advAuto="0"/>
      <p:bldP spid="91157" grpId="0" build="p" bldLvl="2" autoUpdateAnimBg="0" advAuto="0"/>
      <p:bldP spid="91158" grpId="0" build="p" bldLvl="2" autoUpdateAnimBg="0" advAuto="0"/>
      <p:bldP spid="91159" grpId="0" autoUpdateAnimBg="0"/>
      <p:bldP spid="91160" grpId="0" autoUpdateAnimBg="0"/>
      <p:bldP spid="91161" grpId="0" autoUpdateAnimBg="0"/>
      <p:bldP spid="91162" grpId="0" autoUpdateAnimBg="0"/>
      <p:bldP spid="91167" grpId="0" build="p" bldLvl="2" autoUpdateAnimBg="0" advAuto="0"/>
      <p:bldP spid="91168"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eaLnBrk="1" hangingPunct="1">
              <a:defRPr/>
            </a:pPr>
            <a:r>
              <a:rPr lang="en-US" sz="4000" smtClean="0"/>
              <a:t>GUIDELINES: WHEN TO USE PREVENTIVE MANAGEMENT</a:t>
            </a:r>
          </a:p>
        </p:txBody>
      </p:sp>
      <p:sp>
        <p:nvSpPr>
          <p:cNvPr id="102403" name="Rectangle 3"/>
          <p:cNvSpPr>
            <a:spLocks noChangeArrowheads="1"/>
          </p:cNvSpPr>
          <p:nvPr/>
        </p:nvSpPr>
        <p:spPr bwMode="auto">
          <a:xfrm>
            <a:off x="558800" y="4648200"/>
            <a:ext cx="7772400" cy="762000"/>
          </a:xfrm>
          <a:prstGeom prst="rect">
            <a:avLst/>
          </a:prstGeom>
          <a:noFill/>
          <a:ln w="9525">
            <a:noFill/>
            <a:miter lim="800000"/>
            <a:headEnd/>
            <a:tailEnd/>
          </a:ln>
        </p:spPr>
        <p:txBody>
          <a:bodyPr/>
          <a:lstStyle/>
          <a:p>
            <a:pPr marL="342900" indent="-342900" eaLnBrk="1" hangingPunct="1">
              <a:spcBef>
                <a:spcPct val="50000"/>
              </a:spcBef>
              <a:buClr>
                <a:srgbClr val="FFFF00"/>
              </a:buClr>
              <a:buSzPct val="75000"/>
              <a:buFont typeface="Marlett" pitchFamily="2" charset="2"/>
              <a:buNone/>
            </a:pPr>
            <a:r>
              <a:rPr lang="en-US" sz="2800">
                <a:solidFill>
                  <a:schemeClr val="bg1"/>
                </a:solidFill>
                <a:latin typeface="Arial" charset="0"/>
              </a:rPr>
              <a:t>	</a:t>
            </a:r>
            <a:r>
              <a:rPr lang="en-US" sz="2800">
                <a:solidFill>
                  <a:schemeClr val="bg1"/>
                </a:solidFill>
                <a:latin typeface="Arial" charset="0"/>
                <a:sym typeface="Symbol" pitchFamily="18" charset="2"/>
              </a:rPr>
              <a:t>Uncommon migraine conditions</a:t>
            </a:r>
          </a:p>
        </p:txBody>
      </p:sp>
      <p:grpSp>
        <p:nvGrpSpPr>
          <p:cNvPr id="2" name="Group 4"/>
          <p:cNvGrpSpPr>
            <a:grpSpLocks/>
          </p:cNvGrpSpPr>
          <p:nvPr/>
        </p:nvGrpSpPr>
        <p:grpSpPr bwMode="auto">
          <a:xfrm>
            <a:off x="520700" y="1676400"/>
            <a:ext cx="8299450" cy="5022850"/>
            <a:chOff x="328" y="1056"/>
            <a:chExt cx="5228" cy="3164"/>
          </a:xfrm>
        </p:grpSpPr>
        <p:sp>
          <p:nvSpPr>
            <p:cNvPr id="43036" name="Text Box 5"/>
            <p:cNvSpPr txBox="1">
              <a:spLocks noChangeArrowheads="1"/>
            </p:cNvSpPr>
            <p:nvPr/>
          </p:nvSpPr>
          <p:spPr bwMode="auto">
            <a:xfrm>
              <a:off x="566" y="4008"/>
              <a:ext cx="3907" cy="212"/>
            </a:xfrm>
            <a:prstGeom prst="rect">
              <a:avLst/>
            </a:prstGeom>
            <a:noFill/>
            <a:ln w="9525">
              <a:noFill/>
              <a:miter lim="800000"/>
              <a:headEnd/>
              <a:tailEnd/>
            </a:ln>
          </p:spPr>
          <p:txBody>
            <a:bodyPr wrap="none">
              <a:spAutoFit/>
            </a:bodyPr>
            <a:lstStyle/>
            <a:p>
              <a:pPr eaLnBrk="1" hangingPunct="1"/>
              <a:r>
                <a:rPr lang="en-US" sz="1600">
                  <a:solidFill>
                    <a:srgbClr val="F2D13D"/>
                  </a:solidFill>
                  <a:latin typeface="Arial" charset="0"/>
                </a:rPr>
                <a:t>Silberstein SD et al. </a:t>
              </a:r>
              <a:r>
                <a:rPr lang="en-US" sz="1600" i="1">
                  <a:solidFill>
                    <a:srgbClr val="F2D13D"/>
                  </a:solidFill>
                  <a:latin typeface="Arial" charset="0"/>
                </a:rPr>
                <a:t>Wolff’s Headache and Other Head Pain</a:t>
              </a:r>
              <a:r>
                <a:rPr lang="en-US" sz="1600">
                  <a:solidFill>
                    <a:srgbClr val="F2D13D"/>
                  </a:solidFill>
                  <a:latin typeface="Arial" charset="0"/>
                </a:rPr>
                <a:t>. 2000.</a:t>
              </a:r>
            </a:p>
          </p:txBody>
        </p:sp>
        <p:sp>
          <p:nvSpPr>
            <p:cNvPr id="43037" name="Rectangle 6"/>
            <p:cNvSpPr>
              <a:spLocks noChangeArrowheads="1"/>
            </p:cNvSpPr>
            <p:nvPr/>
          </p:nvSpPr>
          <p:spPr bwMode="auto">
            <a:xfrm>
              <a:off x="328" y="1056"/>
              <a:ext cx="5228" cy="672"/>
            </a:xfrm>
            <a:prstGeom prst="rect">
              <a:avLst/>
            </a:prstGeom>
            <a:noFill/>
            <a:ln w="9525">
              <a:noFill/>
              <a:miter lim="800000"/>
              <a:headEnd/>
              <a:tailEnd/>
            </a:ln>
          </p:spPr>
          <p:txBody>
            <a:bodyPr/>
            <a:lstStyle/>
            <a:p>
              <a:pPr marL="342900" indent="-342900" eaLnBrk="1" hangingPunct="1">
                <a:spcBef>
                  <a:spcPct val="50000"/>
                </a:spcBef>
                <a:buClr>
                  <a:srgbClr val="FFFF00"/>
                </a:buClr>
                <a:buSzPct val="75000"/>
                <a:buFont typeface="Marlett" pitchFamily="2" charset="2"/>
                <a:buNone/>
              </a:pPr>
              <a:r>
                <a:rPr lang="en-US" sz="2800">
                  <a:solidFill>
                    <a:schemeClr val="bg1"/>
                  </a:solidFill>
                  <a:latin typeface="Arial" charset="0"/>
                </a:rPr>
                <a:t>	Migraine significantly interferes with patient’s daily routine, despite acute R</a:t>
              </a:r>
              <a:r>
                <a:rPr lang="en-US" sz="2800" baseline="-15000">
                  <a:solidFill>
                    <a:schemeClr val="bg1"/>
                  </a:solidFill>
                  <a:latin typeface="Arial" charset="0"/>
                </a:rPr>
                <a:t>x</a:t>
              </a:r>
            </a:p>
          </p:txBody>
        </p:sp>
      </p:grpSp>
      <p:sp>
        <p:nvSpPr>
          <p:cNvPr id="102407" name="Rectangle 7"/>
          <p:cNvSpPr>
            <a:spLocks noChangeArrowheads="1"/>
          </p:cNvSpPr>
          <p:nvPr/>
        </p:nvSpPr>
        <p:spPr bwMode="auto">
          <a:xfrm>
            <a:off x="539750" y="2838450"/>
            <a:ext cx="8299450" cy="1143000"/>
          </a:xfrm>
          <a:prstGeom prst="rect">
            <a:avLst/>
          </a:prstGeom>
          <a:noFill/>
          <a:ln w="9525">
            <a:noFill/>
            <a:miter lim="800000"/>
            <a:headEnd/>
            <a:tailEnd/>
          </a:ln>
        </p:spPr>
        <p:txBody>
          <a:bodyPr/>
          <a:lstStyle/>
          <a:p>
            <a:pPr marL="342900" indent="-342900" eaLnBrk="1" hangingPunct="1">
              <a:spcBef>
                <a:spcPct val="50000"/>
              </a:spcBef>
              <a:buClr>
                <a:srgbClr val="FFFF00"/>
              </a:buClr>
              <a:buSzPct val="75000"/>
              <a:buFont typeface="Marlett" pitchFamily="2" charset="2"/>
              <a:buNone/>
            </a:pPr>
            <a:r>
              <a:rPr lang="en-US" sz="2800" dirty="0">
                <a:solidFill>
                  <a:schemeClr val="bg1"/>
                </a:solidFill>
                <a:latin typeface="Arial" charset="0"/>
              </a:rPr>
              <a:t>	Acute medications contraindicated, ineffective, intolerable </a:t>
            </a:r>
            <a:r>
              <a:rPr lang="en-US" sz="2800" dirty="0" smtClean="0">
                <a:solidFill>
                  <a:schemeClr val="bg1"/>
                </a:solidFill>
                <a:latin typeface="Arial" charset="0"/>
              </a:rPr>
              <a:t>or </a:t>
            </a:r>
            <a:r>
              <a:rPr lang="en-US" sz="2800" dirty="0">
                <a:solidFill>
                  <a:schemeClr val="bg1"/>
                </a:solidFill>
                <a:latin typeface="Arial" charset="0"/>
              </a:rPr>
              <a:t>overused</a:t>
            </a:r>
          </a:p>
        </p:txBody>
      </p:sp>
      <p:sp>
        <p:nvSpPr>
          <p:cNvPr id="102408" name="Rectangle 8"/>
          <p:cNvSpPr>
            <a:spLocks noChangeArrowheads="1"/>
          </p:cNvSpPr>
          <p:nvPr/>
        </p:nvSpPr>
        <p:spPr bwMode="auto">
          <a:xfrm>
            <a:off x="558800" y="3924300"/>
            <a:ext cx="7772400" cy="990600"/>
          </a:xfrm>
          <a:prstGeom prst="rect">
            <a:avLst/>
          </a:prstGeom>
          <a:noFill/>
          <a:ln w="9525">
            <a:noFill/>
            <a:miter lim="800000"/>
            <a:headEnd/>
            <a:tailEnd/>
          </a:ln>
        </p:spPr>
        <p:txBody>
          <a:bodyPr/>
          <a:lstStyle/>
          <a:p>
            <a:pPr marL="342900" indent="-342900" eaLnBrk="1" hangingPunct="1">
              <a:spcBef>
                <a:spcPct val="50000"/>
              </a:spcBef>
              <a:buClr>
                <a:srgbClr val="FFFF00"/>
              </a:buClr>
              <a:buSzPct val="75000"/>
              <a:buFont typeface="Marlett" pitchFamily="2" charset="2"/>
              <a:buNone/>
            </a:pPr>
            <a:r>
              <a:rPr lang="en-US" sz="2800">
                <a:solidFill>
                  <a:schemeClr val="bg1"/>
                </a:solidFill>
                <a:latin typeface="Arial" charset="0"/>
              </a:rPr>
              <a:t>	Frequent headache (</a:t>
            </a:r>
            <a:r>
              <a:rPr lang="en-US" sz="2800">
                <a:solidFill>
                  <a:schemeClr val="bg1"/>
                </a:solidFill>
                <a:latin typeface="Arial" charset="0"/>
                <a:sym typeface="Symbol" pitchFamily="18" charset="2"/>
              </a:rPr>
              <a:t> 2 attacks per week)</a:t>
            </a:r>
          </a:p>
        </p:txBody>
      </p:sp>
      <p:sp>
        <p:nvSpPr>
          <p:cNvPr id="102409" name="Rectangle 9"/>
          <p:cNvSpPr>
            <a:spLocks noChangeArrowheads="1"/>
          </p:cNvSpPr>
          <p:nvPr/>
        </p:nvSpPr>
        <p:spPr bwMode="auto">
          <a:xfrm>
            <a:off x="571500" y="5334000"/>
            <a:ext cx="7772400" cy="762000"/>
          </a:xfrm>
          <a:prstGeom prst="rect">
            <a:avLst/>
          </a:prstGeom>
          <a:noFill/>
          <a:ln w="9525">
            <a:noFill/>
            <a:miter lim="800000"/>
            <a:headEnd/>
            <a:tailEnd/>
          </a:ln>
        </p:spPr>
        <p:txBody>
          <a:bodyPr/>
          <a:lstStyle/>
          <a:p>
            <a:pPr marL="342900" indent="-342900" eaLnBrk="1" hangingPunct="1">
              <a:spcBef>
                <a:spcPct val="50000"/>
              </a:spcBef>
              <a:buClr>
                <a:srgbClr val="FFFF00"/>
              </a:buClr>
              <a:buSzPct val="75000"/>
              <a:buFont typeface="Marlett" pitchFamily="2" charset="2"/>
              <a:buNone/>
            </a:pPr>
            <a:r>
              <a:rPr lang="en-US" sz="2800">
                <a:solidFill>
                  <a:schemeClr val="bg1"/>
                </a:solidFill>
                <a:latin typeface="Arial" charset="0"/>
              </a:rPr>
              <a:t>	Patient preference</a:t>
            </a:r>
          </a:p>
        </p:txBody>
      </p:sp>
      <p:grpSp>
        <p:nvGrpSpPr>
          <p:cNvPr id="3" name="Group 10"/>
          <p:cNvGrpSpPr>
            <a:grpSpLocks/>
          </p:cNvGrpSpPr>
          <p:nvPr/>
        </p:nvGrpSpPr>
        <p:grpSpPr bwMode="auto">
          <a:xfrm>
            <a:off x="-190500" y="4038600"/>
            <a:ext cx="1066800" cy="304800"/>
            <a:chOff x="2514" y="2592"/>
            <a:chExt cx="672" cy="192"/>
          </a:xfrm>
        </p:grpSpPr>
        <p:sp>
          <p:nvSpPr>
            <p:cNvPr id="43033" name="Rectangle 11"/>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3034" name="Line 12"/>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3035" name="Line 13"/>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4" name="Group 14"/>
          <p:cNvGrpSpPr>
            <a:grpSpLocks/>
          </p:cNvGrpSpPr>
          <p:nvPr/>
        </p:nvGrpSpPr>
        <p:grpSpPr bwMode="auto">
          <a:xfrm>
            <a:off x="-190500" y="2952750"/>
            <a:ext cx="1066800" cy="304800"/>
            <a:chOff x="2514" y="2592"/>
            <a:chExt cx="672" cy="192"/>
          </a:xfrm>
        </p:grpSpPr>
        <p:sp>
          <p:nvSpPr>
            <p:cNvPr id="43030" name="Rectangle 15"/>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3031" name="Line 16"/>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3032" name="Line 17"/>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5" name="Group 18"/>
          <p:cNvGrpSpPr>
            <a:grpSpLocks/>
          </p:cNvGrpSpPr>
          <p:nvPr/>
        </p:nvGrpSpPr>
        <p:grpSpPr bwMode="auto">
          <a:xfrm>
            <a:off x="-190500" y="1809750"/>
            <a:ext cx="1066800" cy="304800"/>
            <a:chOff x="2514" y="2592"/>
            <a:chExt cx="672" cy="192"/>
          </a:xfrm>
        </p:grpSpPr>
        <p:sp>
          <p:nvSpPr>
            <p:cNvPr id="43027" name="Rectangle 19"/>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3028" name="Line 20"/>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3029" name="Line 21"/>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6" name="Group 22"/>
          <p:cNvGrpSpPr>
            <a:grpSpLocks/>
          </p:cNvGrpSpPr>
          <p:nvPr/>
        </p:nvGrpSpPr>
        <p:grpSpPr bwMode="auto">
          <a:xfrm>
            <a:off x="-190500" y="4743450"/>
            <a:ext cx="1066800" cy="304800"/>
            <a:chOff x="2514" y="2592"/>
            <a:chExt cx="672" cy="192"/>
          </a:xfrm>
        </p:grpSpPr>
        <p:sp>
          <p:nvSpPr>
            <p:cNvPr id="43024" name="Rectangle 23"/>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3025" name="Line 24"/>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3026" name="Line 25"/>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7" name="Group 26"/>
          <p:cNvGrpSpPr>
            <a:grpSpLocks/>
          </p:cNvGrpSpPr>
          <p:nvPr/>
        </p:nvGrpSpPr>
        <p:grpSpPr bwMode="auto">
          <a:xfrm>
            <a:off x="-190500" y="5448300"/>
            <a:ext cx="1066800" cy="304800"/>
            <a:chOff x="2514" y="2592"/>
            <a:chExt cx="672" cy="192"/>
          </a:xfrm>
        </p:grpSpPr>
        <p:sp>
          <p:nvSpPr>
            <p:cNvPr id="43021" name="Rectangle 27"/>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3022" name="Line 28"/>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3023" name="Line 29"/>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strVal val="4*#ppt_w"/>
                                          </p:val>
                                        </p:tav>
                                        <p:tav tm="100000">
                                          <p:val>
                                            <p:strVal val="#ppt_w"/>
                                          </p:val>
                                        </p:tav>
                                      </p:tavLst>
                                    </p:anim>
                                    <p:anim calcmode="lin" valueType="num">
                                      <p:cBhvr>
                                        <p:cTn id="8" dur="500" fill="hold"/>
                                        <p:tgtEl>
                                          <p:spTgt spid="5"/>
                                        </p:tgtEl>
                                        <p:attrNameLst>
                                          <p:attrName>ppt_h</p:attrName>
                                        </p:attrNameLst>
                                      </p:cBhvr>
                                      <p:tavLst>
                                        <p:tav tm="0">
                                          <p:val>
                                            <p:strVal val="4*#ppt_h"/>
                                          </p:val>
                                        </p:tav>
                                        <p:tav tm="100000">
                                          <p:val>
                                            <p:strVal val="#ppt_h"/>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par>
                          <p:cTn id="13" fill="hold">
                            <p:stCondLst>
                              <p:cond delay="1000"/>
                            </p:stCondLst>
                            <p:childTnLst>
                              <p:par>
                                <p:cTn id="14" presetID="23" presetClass="entr" presetSubtype="32"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ppt_w</p:attrName>
                                        </p:attrNameLst>
                                      </p:cBhvr>
                                      <p:tavLst>
                                        <p:tav tm="0">
                                          <p:val>
                                            <p:strVal val="4*#ppt_w"/>
                                          </p:val>
                                        </p:tav>
                                        <p:tav tm="100000">
                                          <p:val>
                                            <p:strVal val="#ppt_w"/>
                                          </p:val>
                                        </p:tav>
                                      </p:tavLst>
                                    </p:anim>
                                    <p:anim calcmode="lin" valueType="num">
                                      <p:cBhvr>
                                        <p:cTn id="17" dur="500" fill="hold"/>
                                        <p:tgtEl>
                                          <p:spTgt spid="4"/>
                                        </p:tgtEl>
                                        <p:attrNameLst>
                                          <p:attrName>ppt_h</p:attrName>
                                        </p:attrNameLst>
                                      </p:cBhvr>
                                      <p:tavLst>
                                        <p:tav tm="0">
                                          <p:val>
                                            <p:strVal val="4*#ppt_h"/>
                                          </p:val>
                                        </p:tav>
                                        <p:tav tm="100000">
                                          <p:val>
                                            <p:strVal val="#ppt_h"/>
                                          </p:val>
                                        </p:tav>
                                      </p:tavLst>
                                    </p:anim>
                                  </p:childTnLst>
                                </p:cTn>
                              </p:par>
                            </p:childTnLst>
                          </p:cTn>
                        </p:par>
                        <p:par>
                          <p:cTn id="18" fill="hold">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102407"/>
                                        </p:tgtEl>
                                        <p:attrNameLst>
                                          <p:attrName>style.visibility</p:attrName>
                                        </p:attrNameLst>
                                      </p:cBhvr>
                                      <p:to>
                                        <p:strVal val="visible"/>
                                      </p:to>
                                    </p:set>
                                    <p:animEffect transition="in" filter="wipe(left)">
                                      <p:cBhvr>
                                        <p:cTn id="21" dur="500"/>
                                        <p:tgtEl>
                                          <p:spTgt spid="102407"/>
                                        </p:tgtEl>
                                      </p:cBhvr>
                                    </p:animEffect>
                                  </p:childTnLst>
                                </p:cTn>
                              </p:par>
                            </p:childTnLst>
                          </p:cTn>
                        </p:par>
                        <p:par>
                          <p:cTn id="22" fill="hold">
                            <p:stCondLst>
                              <p:cond delay="2000"/>
                            </p:stCondLst>
                            <p:childTnLst>
                              <p:par>
                                <p:cTn id="23" presetID="23" presetClass="entr" presetSubtype="32"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ppt_w</p:attrName>
                                        </p:attrNameLst>
                                      </p:cBhvr>
                                      <p:tavLst>
                                        <p:tav tm="0">
                                          <p:val>
                                            <p:strVal val="4*#ppt_w"/>
                                          </p:val>
                                        </p:tav>
                                        <p:tav tm="100000">
                                          <p:val>
                                            <p:strVal val="#ppt_w"/>
                                          </p:val>
                                        </p:tav>
                                      </p:tavLst>
                                    </p:anim>
                                    <p:anim calcmode="lin" valueType="num">
                                      <p:cBhvr>
                                        <p:cTn id="26" dur="500" fill="hold"/>
                                        <p:tgtEl>
                                          <p:spTgt spid="3"/>
                                        </p:tgtEl>
                                        <p:attrNameLst>
                                          <p:attrName>ppt_h</p:attrName>
                                        </p:attrNameLst>
                                      </p:cBhvr>
                                      <p:tavLst>
                                        <p:tav tm="0">
                                          <p:val>
                                            <p:strVal val="4*#ppt_h"/>
                                          </p:val>
                                        </p:tav>
                                        <p:tav tm="100000">
                                          <p:val>
                                            <p:strVal val="#ppt_h"/>
                                          </p:val>
                                        </p:tav>
                                      </p:tavLst>
                                    </p:anim>
                                  </p:childTnLst>
                                </p:cTn>
                              </p:par>
                            </p:childTnLst>
                          </p:cTn>
                        </p:par>
                        <p:par>
                          <p:cTn id="27" fill="hold">
                            <p:stCondLst>
                              <p:cond delay="2500"/>
                            </p:stCondLst>
                            <p:childTnLst>
                              <p:par>
                                <p:cTn id="28" presetID="22" presetClass="entr" presetSubtype="8" fill="hold" grpId="0" nodeType="afterEffect">
                                  <p:stCondLst>
                                    <p:cond delay="0"/>
                                  </p:stCondLst>
                                  <p:childTnLst>
                                    <p:set>
                                      <p:cBhvr>
                                        <p:cTn id="29" dur="1" fill="hold">
                                          <p:stCondLst>
                                            <p:cond delay="0"/>
                                          </p:stCondLst>
                                        </p:cTn>
                                        <p:tgtEl>
                                          <p:spTgt spid="102408"/>
                                        </p:tgtEl>
                                        <p:attrNameLst>
                                          <p:attrName>style.visibility</p:attrName>
                                        </p:attrNameLst>
                                      </p:cBhvr>
                                      <p:to>
                                        <p:strVal val="visible"/>
                                      </p:to>
                                    </p:set>
                                    <p:animEffect transition="in" filter="wipe(left)">
                                      <p:cBhvr>
                                        <p:cTn id="30" dur="500"/>
                                        <p:tgtEl>
                                          <p:spTgt spid="102408"/>
                                        </p:tgtEl>
                                      </p:cBhvr>
                                    </p:animEffect>
                                  </p:childTnLst>
                                </p:cTn>
                              </p:par>
                            </p:childTnLst>
                          </p:cTn>
                        </p:par>
                        <p:par>
                          <p:cTn id="31" fill="hold">
                            <p:stCondLst>
                              <p:cond delay="3000"/>
                            </p:stCondLst>
                            <p:childTnLst>
                              <p:par>
                                <p:cTn id="32" presetID="23" presetClass="entr" presetSubtype="32" fill="hold" nodeType="after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ppt_w</p:attrName>
                                        </p:attrNameLst>
                                      </p:cBhvr>
                                      <p:tavLst>
                                        <p:tav tm="0">
                                          <p:val>
                                            <p:strVal val="4*#ppt_w"/>
                                          </p:val>
                                        </p:tav>
                                        <p:tav tm="100000">
                                          <p:val>
                                            <p:strVal val="#ppt_w"/>
                                          </p:val>
                                        </p:tav>
                                      </p:tavLst>
                                    </p:anim>
                                    <p:anim calcmode="lin" valueType="num">
                                      <p:cBhvr>
                                        <p:cTn id="35" dur="500" fill="hold"/>
                                        <p:tgtEl>
                                          <p:spTgt spid="6"/>
                                        </p:tgtEl>
                                        <p:attrNameLst>
                                          <p:attrName>ppt_h</p:attrName>
                                        </p:attrNameLst>
                                      </p:cBhvr>
                                      <p:tavLst>
                                        <p:tav tm="0">
                                          <p:val>
                                            <p:strVal val="4*#ppt_h"/>
                                          </p:val>
                                        </p:tav>
                                        <p:tav tm="100000">
                                          <p:val>
                                            <p:strVal val="#ppt_h"/>
                                          </p:val>
                                        </p:tav>
                                      </p:tavLst>
                                    </p:anim>
                                  </p:childTnLst>
                                </p:cTn>
                              </p:par>
                            </p:childTnLst>
                          </p:cTn>
                        </p:par>
                        <p:par>
                          <p:cTn id="36" fill="hold">
                            <p:stCondLst>
                              <p:cond delay="3500"/>
                            </p:stCondLst>
                            <p:childTnLst>
                              <p:par>
                                <p:cTn id="37" presetID="22" presetClass="entr" presetSubtype="8" fill="hold" grpId="0" nodeType="afterEffect">
                                  <p:stCondLst>
                                    <p:cond delay="0"/>
                                  </p:stCondLst>
                                  <p:childTnLst>
                                    <p:set>
                                      <p:cBhvr>
                                        <p:cTn id="38" dur="1" fill="hold">
                                          <p:stCondLst>
                                            <p:cond delay="0"/>
                                          </p:stCondLst>
                                        </p:cTn>
                                        <p:tgtEl>
                                          <p:spTgt spid="102403"/>
                                        </p:tgtEl>
                                        <p:attrNameLst>
                                          <p:attrName>style.visibility</p:attrName>
                                        </p:attrNameLst>
                                      </p:cBhvr>
                                      <p:to>
                                        <p:strVal val="visible"/>
                                      </p:to>
                                    </p:set>
                                    <p:animEffect transition="in" filter="wipe(left)">
                                      <p:cBhvr>
                                        <p:cTn id="39" dur="500"/>
                                        <p:tgtEl>
                                          <p:spTgt spid="102403"/>
                                        </p:tgtEl>
                                      </p:cBhvr>
                                    </p:animEffect>
                                  </p:childTnLst>
                                </p:cTn>
                              </p:par>
                            </p:childTnLst>
                          </p:cTn>
                        </p:par>
                        <p:par>
                          <p:cTn id="40" fill="hold">
                            <p:stCondLst>
                              <p:cond delay="4000"/>
                            </p:stCondLst>
                            <p:childTnLst>
                              <p:par>
                                <p:cTn id="41" presetID="23" presetClass="entr" presetSubtype="32" fill="hold" nodeType="after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ppt_w</p:attrName>
                                        </p:attrNameLst>
                                      </p:cBhvr>
                                      <p:tavLst>
                                        <p:tav tm="0">
                                          <p:val>
                                            <p:strVal val="4*#ppt_w"/>
                                          </p:val>
                                        </p:tav>
                                        <p:tav tm="100000">
                                          <p:val>
                                            <p:strVal val="#ppt_w"/>
                                          </p:val>
                                        </p:tav>
                                      </p:tavLst>
                                    </p:anim>
                                    <p:anim calcmode="lin" valueType="num">
                                      <p:cBhvr>
                                        <p:cTn id="44" dur="500" fill="hold"/>
                                        <p:tgtEl>
                                          <p:spTgt spid="7"/>
                                        </p:tgtEl>
                                        <p:attrNameLst>
                                          <p:attrName>ppt_h</p:attrName>
                                        </p:attrNameLst>
                                      </p:cBhvr>
                                      <p:tavLst>
                                        <p:tav tm="0">
                                          <p:val>
                                            <p:strVal val="4*#ppt_h"/>
                                          </p:val>
                                        </p:tav>
                                        <p:tav tm="100000">
                                          <p:val>
                                            <p:strVal val="#ppt_h"/>
                                          </p:val>
                                        </p:tav>
                                      </p:tavLst>
                                    </p:anim>
                                  </p:childTnLst>
                                </p:cTn>
                              </p:par>
                            </p:childTnLst>
                          </p:cTn>
                        </p:par>
                        <p:par>
                          <p:cTn id="45" fill="hold">
                            <p:stCondLst>
                              <p:cond delay="4500"/>
                            </p:stCondLst>
                            <p:childTnLst>
                              <p:par>
                                <p:cTn id="46" presetID="22" presetClass="entr" presetSubtype="8" fill="hold" grpId="0" nodeType="afterEffect">
                                  <p:stCondLst>
                                    <p:cond delay="0"/>
                                  </p:stCondLst>
                                  <p:childTnLst>
                                    <p:set>
                                      <p:cBhvr>
                                        <p:cTn id="47" dur="1" fill="hold">
                                          <p:stCondLst>
                                            <p:cond delay="0"/>
                                          </p:stCondLst>
                                        </p:cTn>
                                        <p:tgtEl>
                                          <p:spTgt spid="102409"/>
                                        </p:tgtEl>
                                        <p:attrNameLst>
                                          <p:attrName>style.visibility</p:attrName>
                                        </p:attrNameLst>
                                      </p:cBhvr>
                                      <p:to>
                                        <p:strVal val="visible"/>
                                      </p:to>
                                    </p:set>
                                    <p:animEffect transition="in" filter="wipe(left)">
                                      <p:cBhvr>
                                        <p:cTn id="48" dur="500"/>
                                        <p:tgtEl>
                                          <p:spTgt spid="1024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autoUpdateAnimBg="0"/>
      <p:bldP spid="102407" grpId="0" autoUpdateAnimBg="0"/>
      <p:bldP spid="102408" grpId="0" autoUpdateAnimBg="0"/>
      <p:bldP spid="102409"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pPr eaLnBrk="1" hangingPunct="1">
              <a:defRPr/>
            </a:pPr>
            <a:r>
              <a:rPr lang="en-US" sz="4000" smtClean="0"/>
              <a:t>GENERAL PRINCIPLES OF PREVENTIVE TREATMENT</a:t>
            </a:r>
          </a:p>
        </p:txBody>
      </p:sp>
      <p:sp>
        <p:nvSpPr>
          <p:cNvPr id="104451" name="Rectangle 3"/>
          <p:cNvSpPr>
            <a:spLocks noChangeArrowheads="1"/>
          </p:cNvSpPr>
          <p:nvPr/>
        </p:nvSpPr>
        <p:spPr bwMode="auto">
          <a:xfrm>
            <a:off x="596900" y="4552950"/>
            <a:ext cx="7772400" cy="762000"/>
          </a:xfrm>
          <a:prstGeom prst="rect">
            <a:avLst/>
          </a:prstGeom>
          <a:noFill/>
          <a:ln w="9525">
            <a:noFill/>
            <a:miter lim="800000"/>
            <a:headEnd/>
            <a:tailEnd/>
          </a:ln>
        </p:spPr>
        <p:txBody>
          <a:bodyPr/>
          <a:lstStyle/>
          <a:p>
            <a:pPr marL="342900" indent="-342900" eaLnBrk="1" hangingPunct="1">
              <a:lnSpc>
                <a:spcPct val="80000"/>
              </a:lnSpc>
              <a:spcBef>
                <a:spcPct val="20000"/>
              </a:spcBef>
              <a:buClr>
                <a:srgbClr val="FFFF00"/>
              </a:buClr>
              <a:buSzPct val="75000"/>
              <a:buFont typeface="Marlett" pitchFamily="2" charset="2"/>
              <a:buNone/>
            </a:pPr>
            <a:r>
              <a:rPr lang="en-US" sz="2800">
                <a:solidFill>
                  <a:schemeClr val="bg1"/>
                </a:solidFill>
                <a:latin typeface="Arial" charset="0"/>
              </a:rPr>
              <a:t>	Evaluate therapy</a:t>
            </a:r>
          </a:p>
          <a:p>
            <a:pPr marL="742950" lvl="1" indent="-285750" eaLnBrk="1" hangingPunct="1">
              <a:lnSpc>
                <a:spcPct val="80000"/>
              </a:lnSpc>
              <a:spcBef>
                <a:spcPct val="20000"/>
              </a:spcBef>
              <a:buClr>
                <a:srgbClr val="F2D13D"/>
              </a:buClr>
              <a:buSzPct val="65000"/>
              <a:buFont typeface="Marlett" pitchFamily="2" charset="2"/>
              <a:buChar char="n"/>
            </a:pPr>
            <a:r>
              <a:rPr lang="en-US" sz="2400">
                <a:solidFill>
                  <a:schemeClr val="bg1"/>
                </a:solidFill>
                <a:latin typeface="Arial" charset="0"/>
              </a:rPr>
              <a:t>Use calendar</a:t>
            </a:r>
          </a:p>
          <a:p>
            <a:pPr marL="742950" lvl="1" indent="-285750" eaLnBrk="1" hangingPunct="1">
              <a:lnSpc>
                <a:spcPct val="80000"/>
              </a:lnSpc>
              <a:spcBef>
                <a:spcPct val="20000"/>
              </a:spcBef>
              <a:buClr>
                <a:srgbClr val="F2D13D"/>
              </a:buClr>
              <a:buSzPct val="65000"/>
              <a:buFont typeface="Marlett" pitchFamily="2" charset="2"/>
              <a:buChar char="n"/>
            </a:pPr>
            <a:r>
              <a:rPr lang="en-US" sz="2400">
                <a:solidFill>
                  <a:schemeClr val="bg1"/>
                </a:solidFill>
                <a:latin typeface="Arial" charset="0"/>
              </a:rPr>
              <a:t>Attempt to taper and discontinue treatment when headaches well controlled</a:t>
            </a:r>
          </a:p>
        </p:txBody>
      </p:sp>
      <p:grpSp>
        <p:nvGrpSpPr>
          <p:cNvPr id="2" name="Group 4"/>
          <p:cNvGrpSpPr>
            <a:grpSpLocks/>
          </p:cNvGrpSpPr>
          <p:nvPr/>
        </p:nvGrpSpPr>
        <p:grpSpPr bwMode="auto">
          <a:xfrm>
            <a:off x="558800" y="1771650"/>
            <a:ext cx="8299450" cy="4989513"/>
            <a:chOff x="352" y="1116"/>
            <a:chExt cx="5228" cy="3143"/>
          </a:xfrm>
        </p:grpSpPr>
        <p:sp>
          <p:nvSpPr>
            <p:cNvPr id="44055" name="Text Box 5"/>
            <p:cNvSpPr txBox="1">
              <a:spLocks noChangeArrowheads="1"/>
            </p:cNvSpPr>
            <p:nvPr/>
          </p:nvSpPr>
          <p:spPr bwMode="auto">
            <a:xfrm>
              <a:off x="528" y="4047"/>
              <a:ext cx="3328" cy="212"/>
            </a:xfrm>
            <a:prstGeom prst="rect">
              <a:avLst/>
            </a:prstGeom>
            <a:noFill/>
            <a:ln w="9525">
              <a:noFill/>
              <a:miter lim="800000"/>
              <a:headEnd/>
              <a:tailEnd/>
            </a:ln>
          </p:spPr>
          <p:txBody>
            <a:bodyPr wrap="none">
              <a:spAutoFit/>
            </a:bodyPr>
            <a:lstStyle/>
            <a:p>
              <a:pPr eaLnBrk="1" hangingPunct="1"/>
              <a:r>
                <a:rPr lang="en-US" sz="1600">
                  <a:solidFill>
                    <a:srgbClr val="F2D13D"/>
                  </a:solidFill>
                  <a:latin typeface="Arial" charset="0"/>
                </a:rPr>
                <a:t>Silberstein SD et al. </a:t>
              </a:r>
              <a:r>
                <a:rPr lang="en-US" sz="1600" i="1">
                  <a:solidFill>
                    <a:srgbClr val="F2D13D"/>
                  </a:solidFill>
                  <a:latin typeface="Arial" charset="0"/>
                </a:rPr>
                <a:t>Headache in Clinical Practice</a:t>
              </a:r>
              <a:r>
                <a:rPr lang="en-US" sz="1600">
                  <a:solidFill>
                    <a:srgbClr val="F2D13D"/>
                  </a:solidFill>
                  <a:latin typeface="Arial" charset="0"/>
                </a:rPr>
                <a:t>. 1998.</a:t>
              </a:r>
            </a:p>
          </p:txBody>
        </p:sp>
        <p:sp>
          <p:nvSpPr>
            <p:cNvPr id="44056" name="Rectangle 6"/>
            <p:cNvSpPr>
              <a:spLocks noChangeArrowheads="1"/>
            </p:cNvSpPr>
            <p:nvPr/>
          </p:nvSpPr>
          <p:spPr bwMode="auto">
            <a:xfrm>
              <a:off x="352" y="1116"/>
              <a:ext cx="5228" cy="672"/>
            </a:xfrm>
            <a:prstGeom prst="rect">
              <a:avLst/>
            </a:prstGeom>
            <a:noFill/>
            <a:ln w="9525">
              <a:noFill/>
              <a:miter lim="800000"/>
              <a:headEnd/>
              <a:tailEnd/>
            </a:ln>
          </p:spPr>
          <p:txBody>
            <a:bodyPr/>
            <a:lstStyle/>
            <a:p>
              <a:pPr marL="342900" indent="-342900" eaLnBrk="1" hangingPunct="1">
                <a:lnSpc>
                  <a:spcPct val="80000"/>
                </a:lnSpc>
                <a:spcBef>
                  <a:spcPct val="20000"/>
                </a:spcBef>
                <a:buClr>
                  <a:srgbClr val="FFFF00"/>
                </a:buClr>
                <a:buSzPct val="75000"/>
                <a:buFont typeface="Marlett" pitchFamily="2" charset="2"/>
                <a:buNone/>
              </a:pPr>
              <a:r>
                <a:rPr lang="en-US" sz="2800">
                  <a:solidFill>
                    <a:schemeClr val="bg1"/>
                  </a:solidFill>
                  <a:latin typeface="Arial" charset="0"/>
                </a:rPr>
                <a:t>	Start low and increase dose slowly</a:t>
              </a:r>
            </a:p>
            <a:p>
              <a:pPr marL="742950" lvl="1" indent="-285750" eaLnBrk="1" hangingPunct="1">
                <a:lnSpc>
                  <a:spcPct val="80000"/>
                </a:lnSpc>
                <a:spcBef>
                  <a:spcPct val="20000"/>
                </a:spcBef>
                <a:buClr>
                  <a:srgbClr val="F2D13D"/>
                </a:buClr>
                <a:buSzPct val="65000"/>
                <a:buFont typeface="Marlett" pitchFamily="2" charset="2"/>
                <a:buChar char="n"/>
              </a:pPr>
              <a:r>
                <a:rPr lang="en-US" sz="2400">
                  <a:solidFill>
                    <a:schemeClr val="bg1"/>
                  </a:solidFill>
                  <a:latin typeface="Arial" charset="0"/>
                </a:rPr>
                <a:t>Use long-acting formulation if compliance an issue</a:t>
              </a:r>
            </a:p>
          </p:txBody>
        </p:sp>
      </p:grpSp>
      <p:sp>
        <p:nvSpPr>
          <p:cNvPr id="104455" name="Rectangle 7"/>
          <p:cNvSpPr>
            <a:spLocks noChangeArrowheads="1"/>
          </p:cNvSpPr>
          <p:nvPr/>
        </p:nvSpPr>
        <p:spPr bwMode="auto">
          <a:xfrm>
            <a:off x="577850" y="2743200"/>
            <a:ext cx="8299450" cy="6858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Need adequate trial (2 to 3 months)</a:t>
            </a:r>
          </a:p>
        </p:txBody>
      </p:sp>
      <p:sp>
        <p:nvSpPr>
          <p:cNvPr id="104456" name="Rectangle 8"/>
          <p:cNvSpPr>
            <a:spLocks noChangeArrowheads="1"/>
          </p:cNvSpPr>
          <p:nvPr/>
        </p:nvSpPr>
        <p:spPr bwMode="auto">
          <a:xfrm>
            <a:off x="596900" y="3429000"/>
            <a:ext cx="8356600" cy="9906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Avoid interfering, overused and contraindicated medications</a:t>
            </a:r>
          </a:p>
        </p:txBody>
      </p:sp>
      <p:grpSp>
        <p:nvGrpSpPr>
          <p:cNvPr id="3" name="Group 9"/>
          <p:cNvGrpSpPr>
            <a:grpSpLocks/>
          </p:cNvGrpSpPr>
          <p:nvPr/>
        </p:nvGrpSpPr>
        <p:grpSpPr bwMode="auto">
          <a:xfrm>
            <a:off x="-171450" y="1828800"/>
            <a:ext cx="1066800" cy="304800"/>
            <a:chOff x="2514" y="2592"/>
            <a:chExt cx="672" cy="192"/>
          </a:xfrm>
        </p:grpSpPr>
        <p:sp>
          <p:nvSpPr>
            <p:cNvPr id="44052" name="Rectangle 10"/>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4053" name="Line 11"/>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4054" name="Line 12"/>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4" name="Group 13"/>
          <p:cNvGrpSpPr>
            <a:grpSpLocks/>
          </p:cNvGrpSpPr>
          <p:nvPr/>
        </p:nvGrpSpPr>
        <p:grpSpPr bwMode="auto">
          <a:xfrm>
            <a:off x="-171450" y="2838450"/>
            <a:ext cx="1066800" cy="304800"/>
            <a:chOff x="2514" y="2592"/>
            <a:chExt cx="672" cy="192"/>
          </a:xfrm>
        </p:grpSpPr>
        <p:sp>
          <p:nvSpPr>
            <p:cNvPr id="44049" name="Rectangle 14"/>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4050" name="Line 15"/>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4051" name="Line 16"/>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5" name="Group 17"/>
          <p:cNvGrpSpPr>
            <a:grpSpLocks/>
          </p:cNvGrpSpPr>
          <p:nvPr/>
        </p:nvGrpSpPr>
        <p:grpSpPr bwMode="auto">
          <a:xfrm>
            <a:off x="-171450" y="3524250"/>
            <a:ext cx="1066800" cy="304800"/>
            <a:chOff x="2514" y="2592"/>
            <a:chExt cx="672" cy="192"/>
          </a:xfrm>
        </p:grpSpPr>
        <p:sp>
          <p:nvSpPr>
            <p:cNvPr id="44046" name="Rectangle 18"/>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4047" name="Line 19"/>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4048" name="Line 20"/>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6" name="Group 21"/>
          <p:cNvGrpSpPr>
            <a:grpSpLocks/>
          </p:cNvGrpSpPr>
          <p:nvPr/>
        </p:nvGrpSpPr>
        <p:grpSpPr bwMode="auto">
          <a:xfrm>
            <a:off x="-171450" y="4610100"/>
            <a:ext cx="1066800" cy="304800"/>
            <a:chOff x="2514" y="2592"/>
            <a:chExt cx="672" cy="192"/>
          </a:xfrm>
        </p:grpSpPr>
        <p:sp>
          <p:nvSpPr>
            <p:cNvPr id="44043" name="Rectangle 22"/>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4044" name="Line 23"/>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4045" name="Line 24"/>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104450"/>
                                        </p:tgtEl>
                                        <p:attrNameLst>
                                          <p:attrName>style.visibility</p:attrName>
                                        </p:attrNameLst>
                                      </p:cBhvr>
                                      <p:to>
                                        <p:strVal val="visible"/>
                                      </p:to>
                                    </p:set>
                                    <p:anim calcmode="lin" valueType="num">
                                      <p:cBhvr additive="base">
                                        <p:cTn id="7" dur="500" fill="hold"/>
                                        <p:tgtEl>
                                          <p:spTgt spid="104450"/>
                                        </p:tgtEl>
                                        <p:attrNameLst>
                                          <p:attrName>ppt_x</p:attrName>
                                        </p:attrNameLst>
                                      </p:cBhvr>
                                      <p:tavLst>
                                        <p:tav tm="0">
                                          <p:val>
                                            <p:strVal val="1+#ppt_w/2"/>
                                          </p:val>
                                        </p:tav>
                                        <p:tav tm="100000">
                                          <p:val>
                                            <p:strVal val="#ppt_x"/>
                                          </p:val>
                                        </p:tav>
                                      </p:tavLst>
                                    </p:anim>
                                    <p:anim calcmode="lin" valueType="num">
                                      <p:cBhvr additive="base">
                                        <p:cTn id="8" dur="500" fill="hold"/>
                                        <p:tgtEl>
                                          <p:spTgt spid="10445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3" presetClass="entr" presetSubtype="32"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strVal val="4*#ppt_w"/>
                                          </p:val>
                                        </p:tav>
                                        <p:tav tm="100000">
                                          <p:val>
                                            <p:strVal val="#ppt_w"/>
                                          </p:val>
                                        </p:tav>
                                      </p:tavLst>
                                    </p:anim>
                                    <p:anim calcmode="lin" valueType="num">
                                      <p:cBhvr>
                                        <p:cTn id="13" dur="500" fill="hold"/>
                                        <p:tgtEl>
                                          <p:spTgt spid="3"/>
                                        </p:tgtEl>
                                        <p:attrNameLst>
                                          <p:attrName>ppt_h</p:attrName>
                                        </p:attrNameLst>
                                      </p:cBhvr>
                                      <p:tavLst>
                                        <p:tav tm="0">
                                          <p:val>
                                            <p:strVal val="4*#ppt_h"/>
                                          </p:val>
                                        </p:tav>
                                        <p:tav tm="100000">
                                          <p:val>
                                            <p:strVal val="#ppt_h"/>
                                          </p:val>
                                        </p:tav>
                                      </p:tavLst>
                                    </p:anim>
                                  </p:childTnLst>
                                </p:cTn>
                              </p:par>
                            </p:childTnLst>
                          </p:cTn>
                        </p:par>
                        <p:par>
                          <p:cTn id="14" fill="hold">
                            <p:stCondLst>
                              <p:cond delay="1000"/>
                            </p:stCondLst>
                            <p:childTnLst>
                              <p:par>
                                <p:cTn id="15" presetID="22" presetClass="entr" presetSubtype="8"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500"/>
                                        <p:tgtEl>
                                          <p:spTgt spid="2"/>
                                        </p:tgtEl>
                                      </p:cBhvr>
                                    </p:animEffect>
                                  </p:childTnLst>
                                </p:cTn>
                              </p:par>
                            </p:childTnLst>
                          </p:cTn>
                        </p:par>
                        <p:par>
                          <p:cTn id="18" fill="hold">
                            <p:stCondLst>
                              <p:cond delay="1500"/>
                            </p:stCondLst>
                            <p:childTnLst>
                              <p:par>
                                <p:cTn id="19" presetID="23" presetClass="entr" presetSubtype="32" fill="hold" nodeType="after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strVal val="4*#ppt_w"/>
                                          </p:val>
                                        </p:tav>
                                        <p:tav tm="100000">
                                          <p:val>
                                            <p:strVal val="#ppt_w"/>
                                          </p:val>
                                        </p:tav>
                                      </p:tavLst>
                                    </p:anim>
                                    <p:anim calcmode="lin" valueType="num">
                                      <p:cBhvr>
                                        <p:cTn id="22" dur="500" fill="hold"/>
                                        <p:tgtEl>
                                          <p:spTgt spid="4"/>
                                        </p:tgtEl>
                                        <p:attrNameLst>
                                          <p:attrName>ppt_h</p:attrName>
                                        </p:attrNameLst>
                                      </p:cBhvr>
                                      <p:tavLst>
                                        <p:tav tm="0">
                                          <p:val>
                                            <p:strVal val="4*#ppt_h"/>
                                          </p:val>
                                        </p:tav>
                                        <p:tav tm="100000">
                                          <p:val>
                                            <p:strVal val="#ppt_h"/>
                                          </p:val>
                                        </p:tav>
                                      </p:tavLst>
                                    </p:anim>
                                  </p:childTnLst>
                                </p:cTn>
                              </p:par>
                            </p:childTnLst>
                          </p:cTn>
                        </p:par>
                        <p:par>
                          <p:cTn id="23" fill="hold">
                            <p:stCondLst>
                              <p:cond delay="2000"/>
                            </p:stCondLst>
                            <p:childTnLst>
                              <p:par>
                                <p:cTn id="24" presetID="22" presetClass="entr" presetSubtype="8" fill="hold" grpId="0" nodeType="afterEffect">
                                  <p:stCondLst>
                                    <p:cond delay="0"/>
                                  </p:stCondLst>
                                  <p:childTnLst>
                                    <p:set>
                                      <p:cBhvr>
                                        <p:cTn id="25" dur="1" fill="hold">
                                          <p:stCondLst>
                                            <p:cond delay="0"/>
                                          </p:stCondLst>
                                        </p:cTn>
                                        <p:tgtEl>
                                          <p:spTgt spid="104455"/>
                                        </p:tgtEl>
                                        <p:attrNameLst>
                                          <p:attrName>style.visibility</p:attrName>
                                        </p:attrNameLst>
                                      </p:cBhvr>
                                      <p:to>
                                        <p:strVal val="visible"/>
                                      </p:to>
                                    </p:set>
                                    <p:animEffect transition="in" filter="wipe(left)">
                                      <p:cBhvr>
                                        <p:cTn id="26" dur="500"/>
                                        <p:tgtEl>
                                          <p:spTgt spid="104455"/>
                                        </p:tgtEl>
                                      </p:cBhvr>
                                    </p:animEffect>
                                  </p:childTnLst>
                                </p:cTn>
                              </p:par>
                            </p:childTnLst>
                          </p:cTn>
                        </p:par>
                        <p:par>
                          <p:cTn id="27" fill="hold">
                            <p:stCondLst>
                              <p:cond delay="2500"/>
                            </p:stCondLst>
                            <p:childTnLst>
                              <p:par>
                                <p:cTn id="28" presetID="23" presetClass="entr" presetSubtype="32" fill="hold" nodeType="after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p:cTn id="30" dur="500" fill="hold"/>
                                        <p:tgtEl>
                                          <p:spTgt spid="5"/>
                                        </p:tgtEl>
                                        <p:attrNameLst>
                                          <p:attrName>ppt_w</p:attrName>
                                        </p:attrNameLst>
                                      </p:cBhvr>
                                      <p:tavLst>
                                        <p:tav tm="0">
                                          <p:val>
                                            <p:strVal val="4*#ppt_w"/>
                                          </p:val>
                                        </p:tav>
                                        <p:tav tm="100000">
                                          <p:val>
                                            <p:strVal val="#ppt_w"/>
                                          </p:val>
                                        </p:tav>
                                      </p:tavLst>
                                    </p:anim>
                                    <p:anim calcmode="lin" valueType="num">
                                      <p:cBhvr>
                                        <p:cTn id="31" dur="500" fill="hold"/>
                                        <p:tgtEl>
                                          <p:spTgt spid="5"/>
                                        </p:tgtEl>
                                        <p:attrNameLst>
                                          <p:attrName>ppt_h</p:attrName>
                                        </p:attrNameLst>
                                      </p:cBhvr>
                                      <p:tavLst>
                                        <p:tav tm="0">
                                          <p:val>
                                            <p:strVal val="4*#ppt_h"/>
                                          </p:val>
                                        </p:tav>
                                        <p:tav tm="100000">
                                          <p:val>
                                            <p:strVal val="#ppt_h"/>
                                          </p:val>
                                        </p:tav>
                                      </p:tavLst>
                                    </p:anim>
                                  </p:childTnLst>
                                </p:cTn>
                              </p:par>
                            </p:childTnLst>
                          </p:cTn>
                        </p:par>
                        <p:par>
                          <p:cTn id="32" fill="hold">
                            <p:stCondLst>
                              <p:cond delay="3000"/>
                            </p:stCondLst>
                            <p:childTnLst>
                              <p:par>
                                <p:cTn id="33" presetID="22" presetClass="entr" presetSubtype="8" fill="hold" grpId="0" nodeType="afterEffect">
                                  <p:stCondLst>
                                    <p:cond delay="0"/>
                                  </p:stCondLst>
                                  <p:childTnLst>
                                    <p:set>
                                      <p:cBhvr>
                                        <p:cTn id="34" dur="1" fill="hold">
                                          <p:stCondLst>
                                            <p:cond delay="0"/>
                                          </p:stCondLst>
                                        </p:cTn>
                                        <p:tgtEl>
                                          <p:spTgt spid="104456"/>
                                        </p:tgtEl>
                                        <p:attrNameLst>
                                          <p:attrName>style.visibility</p:attrName>
                                        </p:attrNameLst>
                                      </p:cBhvr>
                                      <p:to>
                                        <p:strVal val="visible"/>
                                      </p:to>
                                    </p:set>
                                    <p:animEffect transition="in" filter="wipe(left)">
                                      <p:cBhvr>
                                        <p:cTn id="35" dur="500"/>
                                        <p:tgtEl>
                                          <p:spTgt spid="104456"/>
                                        </p:tgtEl>
                                      </p:cBhvr>
                                    </p:animEffect>
                                  </p:childTnLst>
                                </p:cTn>
                              </p:par>
                            </p:childTnLst>
                          </p:cTn>
                        </p:par>
                        <p:par>
                          <p:cTn id="36" fill="hold">
                            <p:stCondLst>
                              <p:cond delay="3500"/>
                            </p:stCondLst>
                            <p:childTnLst>
                              <p:par>
                                <p:cTn id="37" presetID="23" presetClass="entr" presetSubtype="32" fill="hold" nodeType="after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p:cTn id="39" dur="500" fill="hold"/>
                                        <p:tgtEl>
                                          <p:spTgt spid="6"/>
                                        </p:tgtEl>
                                        <p:attrNameLst>
                                          <p:attrName>ppt_w</p:attrName>
                                        </p:attrNameLst>
                                      </p:cBhvr>
                                      <p:tavLst>
                                        <p:tav tm="0">
                                          <p:val>
                                            <p:strVal val="4*#ppt_w"/>
                                          </p:val>
                                        </p:tav>
                                        <p:tav tm="100000">
                                          <p:val>
                                            <p:strVal val="#ppt_w"/>
                                          </p:val>
                                        </p:tav>
                                      </p:tavLst>
                                    </p:anim>
                                    <p:anim calcmode="lin" valueType="num">
                                      <p:cBhvr>
                                        <p:cTn id="40" dur="500" fill="hold"/>
                                        <p:tgtEl>
                                          <p:spTgt spid="6"/>
                                        </p:tgtEl>
                                        <p:attrNameLst>
                                          <p:attrName>ppt_h</p:attrName>
                                        </p:attrNameLst>
                                      </p:cBhvr>
                                      <p:tavLst>
                                        <p:tav tm="0">
                                          <p:val>
                                            <p:strVal val="4*#ppt_h"/>
                                          </p:val>
                                        </p:tav>
                                        <p:tav tm="100000">
                                          <p:val>
                                            <p:strVal val="#ppt_h"/>
                                          </p:val>
                                        </p:tav>
                                      </p:tavLst>
                                    </p:anim>
                                  </p:childTnLst>
                                </p:cTn>
                              </p:par>
                            </p:childTnLst>
                          </p:cTn>
                        </p:par>
                        <p:par>
                          <p:cTn id="41" fill="hold">
                            <p:stCondLst>
                              <p:cond delay="4000"/>
                            </p:stCondLst>
                            <p:childTnLst>
                              <p:par>
                                <p:cTn id="42" presetID="22" presetClass="entr" presetSubtype="8" fill="hold" grpId="0" nodeType="afterEffect">
                                  <p:stCondLst>
                                    <p:cond delay="0"/>
                                  </p:stCondLst>
                                  <p:childTnLst>
                                    <p:set>
                                      <p:cBhvr>
                                        <p:cTn id="43" dur="1" fill="hold">
                                          <p:stCondLst>
                                            <p:cond delay="0"/>
                                          </p:stCondLst>
                                        </p:cTn>
                                        <p:tgtEl>
                                          <p:spTgt spid="104451"/>
                                        </p:tgtEl>
                                        <p:attrNameLst>
                                          <p:attrName>style.visibility</p:attrName>
                                        </p:attrNameLst>
                                      </p:cBhvr>
                                      <p:to>
                                        <p:strVal val="visible"/>
                                      </p:to>
                                    </p:set>
                                    <p:animEffect transition="in" filter="wipe(left)">
                                      <p:cBhvr>
                                        <p:cTn id="44" dur="500"/>
                                        <p:tgtEl>
                                          <p:spTgt spid="1044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0" grpId="0" autoUpdateAnimBg="0"/>
      <p:bldP spid="104451" grpId="0" autoUpdateAnimBg="0"/>
      <p:bldP spid="104455" grpId="0" autoUpdateAnimBg="0"/>
      <p:bldP spid="104456"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defRPr/>
            </a:pPr>
            <a:r>
              <a:rPr lang="en-US" sz="4000" smtClean="0"/>
              <a:t>PREVENTIVE MEDICATIONS:</a:t>
            </a:r>
            <a:br>
              <a:rPr lang="en-US" sz="4000" smtClean="0"/>
            </a:br>
            <a:r>
              <a:rPr lang="en-US" sz="4000" smtClean="0"/>
              <a:t>DRUG CLASSES</a:t>
            </a:r>
          </a:p>
        </p:txBody>
      </p:sp>
      <p:sp>
        <p:nvSpPr>
          <p:cNvPr id="108547" name="Rectangle 3"/>
          <p:cNvSpPr>
            <a:spLocks noChangeArrowheads="1"/>
          </p:cNvSpPr>
          <p:nvPr/>
        </p:nvSpPr>
        <p:spPr bwMode="auto">
          <a:xfrm>
            <a:off x="577850" y="4000500"/>
            <a:ext cx="7772400" cy="7620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Ca</a:t>
            </a:r>
            <a:r>
              <a:rPr lang="en-US" sz="2800" baseline="30000">
                <a:solidFill>
                  <a:schemeClr val="bg1"/>
                </a:solidFill>
                <a:latin typeface="Arial" charset="0"/>
              </a:rPr>
              <a:t>2+</a:t>
            </a:r>
            <a:r>
              <a:rPr lang="en-US" sz="2800">
                <a:solidFill>
                  <a:schemeClr val="bg1"/>
                </a:solidFill>
                <a:latin typeface="Arial" charset="0"/>
              </a:rPr>
              <a:t>-Channel Blockers</a:t>
            </a:r>
          </a:p>
        </p:txBody>
      </p:sp>
      <p:grpSp>
        <p:nvGrpSpPr>
          <p:cNvPr id="2" name="Group 4"/>
          <p:cNvGrpSpPr>
            <a:grpSpLocks/>
          </p:cNvGrpSpPr>
          <p:nvPr/>
        </p:nvGrpSpPr>
        <p:grpSpPr bwMode="auto">
          <a:xfrm>
            <a:off x="539750" y="1943100"/>
            <a:ext cx="6337300" cy="4818063"/>
            <a:chOff x="340" y="1224"/>
            <a:chExt cx="3992" cy="3035"/>
          </a:xfrm>
        </p:grpSpPr>
        <p:sp>
          <p:nvSpPr>
            <p:cNvPr id="46118" name="Text Box 5"/>
            <p:cNvSpPr txBox="1">
              <a:spLocks noChangeArrowheads="1"/>
            </p:cNvSpPr>
            <p:nvPr/>
          </p:nvSpPr>
          <p:spPr bwMode="auto">
            <a:xfrm>
              <a:off x="528" y="4047"/>
              <a:ext cx="2062" cy="212"/>
            </a:xfrm>
            <a:prstGeom prst="rect">
              <a:avLst/>
            </a:prstGeom>
            <a:noFill/>
            <a:ln w="9525">
              <a:noFill/>
              <a:miter lim="800000"/>
              <a:headEnd/>
              <a:tailEnd/>
            </a:ln>
          </p:spPr>
          <p:txBody>
            <a:bodyPr wrap="none">
              <a:spAutoFit/>
            </a:bodyPr>
            <a:lstStyle/>
            <a:p>
              <a:pPr eaLnBrk="1" hangingPunct="1"/>
              <a:r>
                <a:rPr lang="en-US" sz="1600">
                  <a:solidFill>
                    <a:srgbClr val="F2D13D"/>
                  </a:solidFill>
                  <a:latin typeface="Arial" charset="0"/>
                </a:rPr>
                <a:t>Silberstein SD. </a:t>
              </a:r>
              <a:r>
                <a:rPr lang="en-US" sz="1600" i="1">
                  <a:solidFill>
                    <a:srgbClr val="F2D13D"/>
                  </a:solidFill>
                  <a:latin typeface="Arial" charset="0"/>
                </a:rPr>
                <a:t>Cephalalgia</a:t>
              </a:r>
              <a:r>
                <a:rPr lang="en-US" sz="1600">
                  <a:solidFill>
                    <a:srgbClr val="F2D13D"/>
                  </a:solidFill>
                  <a:latin typeface="Arial" charset="0"/>
                </a:rPr>
                <a:t>. 1997.</a:t>
              </a:r>
            </a:p>
          </p:txBody>
        </p:sp>
        <p:sp>
          <p:nvSpPr>
            <p:cNvPr id="46119" name="Rectangle 6"/>
            <p:cNvSpPr>
              <a:spLocks noChangeArrowheads="1"/>
            </p:cNvSpPr>
            <p:nvPr/>
          </p:nvSpPr>
          <p:spPr bwMode="auto">
            <a:xfrm>
              <a:off x="340" y="1224"/>
              <a:ext cx="3992" cy="672"/>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Anticonvulsants</a:t>
              </a:r>
            </a:p>
          </p:txBody>
        </p:sp>
      </p:grpSp>
      <p:sp>
        <p:nvSpPr>
          <p:cNvPr id="108551" name="Rectangle 7"/>
          <p:cNvSpPr>
            <a:spLocks noChangeArrowheads="1"/>
          </p:cNvSpPr>
          <p:nvPr/>
        </p:nvSpPr>
        <p:spPr bwMode="auto">
          <a:xfrm>
            <a:off x="558800" y="2628900"/>
            <a:ext cx="6394450" cy="11430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Antidepressants</a:t>
            </a:r>
          </a:p>
        </p:txBody>
      </p:sp>
      <p:sp>
        <p:nvSpPr>
          <p:cNvPr id="108552" name="Rectangle 8"/>
          <p:cNvSpPr>
            <a:spLocks noChangeArrowheads="1"/>
          </p:cNvSpPr>
          <p:nvPr/>
        </p:nvSpPr>
        <p:spPr bwMode="auto">
          <a:xfrm>
            <a:off x="577850" y="3276600"/>
            <a:ext cx="6362700" cy="9906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Beta-Blockers</a:t>
            </a:r>
          </a:p>
        </p:txBody>
      </p:sp>
      <p:sp>
        <p:nvSpPr>
          <p:cNvPr id="108553" name="Rectangle 9"/>
          <p:cNvSpPr>
            <a:spLocks noChangeArrowheads="1"/>
          </p:cNvSpPr>
          <p:nvPr/>
        </p:nvSpPr>
        <p:spPr bwMode="auto">
          <a:xfrm>
            <a:off x="5334000" y="1943100"/>
            <a:ext cx="3790950" cy="7620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dirty="0">
                <a:solidFill>
                  <a:schemeClr val="bg1"/>
                </a:solidFill>
                <a:latin typeface="Arial" charset="0"/>
              </a:rPr>
              <a:t>	</a:t>
            </a:r>
            <a:r>
              <a:rPr lang="en-US" sz="2800" dirty="0" err="1" smtClean="0">
                <a:solidFill>
                  <a:schemeClr val="bg1"/>
                </a:solidFill>
                <a:latin typeface="Arial" charset="0"/>
              </a:rPr>
              <a:t>Periactin</a:t>
            </a:r>
            <a:endParaRPr lang="en-US" sz="2800" dirty="0">
              <a:solidFill>
                <a:schemeClr val="bg1"/>
              </a:solidFill>
              <a:latin typeface="Arial" charset="0"/>
            </a:endParaRPr>
          </a:p>
        </p:txBody>
      </p:sp>
      <p:sp>
        <p:nvSpPr>
          <p:cNvPr id="108554" name="Rectangle 10"/>
          <p:cNvSpPr>
            <a:spLocks noChangeArrowheads="1"/>
          </p:cNvSpPr>
          <p:nvPr/>
        </p:nvSpPr>
        <p:spPr bwMode="auto">
          <a:xfrm>
            <a:off x="5353050" y="2628900"/>
            <a:ext cx="3790950" cy="7620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dirty="0">
                <a:solidFill>
                  <a:schemeClr val="bg1"/>
                </a:solidFill>
                <a:latin typeface="Arial" charset="0"/>
              </a:rPr>
              <a:t>	</a:t>
            </a:r>
            <a:r>
              <a:rPr lang="en-US" sz="2800" dirty="0" smtClean="0">
                <a:solidFill>
                  <a:schemeClr val="bg1"/>
                </a:solidFill>
                <a:latin typeface="Arial" charset="0"/>
              </a:rPr>
              <a:t>Diet changes</a:t>
            </a:r>
            <a:endParaRPr lang="en-US" sz="2800" dirty="0">
              <a:solidFill>
                <a:schemeClr val="bg1"/>
              </a:solidFill>
              <a:latin typeface="Arial" charset="0"/>
            </a:endParaRPr>
          </a:p>
        </p:txBody>
      </p:sp>
      <p:sp>
        <p:nvSpPr>
          <p:cNvPr id="108555" name="Rectangle 11"/>
          <p:cNvSpPr>
            <a:spLocks noChangeArrowheads="1"/>
          </p:cNvSpPr>
          <p:nvPr/>
        </p:nvSpPr>
        <p:spPr bwMode="auto">
          <a:xfrm>
            <a:off x="5372100" y="3238500"/>
            <a:ext cx="2933700" cy="7620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Other</a:t>
            </a:r>
          </a:p>
          <a:p>
            <a:pPr marL="742950" lvl="1" indent="-285750" eaLnBrk="1" hangingPunct="1">
              <a:lnSpc>
                <a:spcPct val="70000"/>
              </a:lnSpc>
              <a:spcBef>
                <a:spcPct val="50000"/>
              </a:spcBef>
              <a:buClr>
                <a:srgbClr val="F2D13D"/>
              </a:buClr>
              <a:buSzPct val="65000"/>
              <a:buFont typeface="Marlett" pitchFamily="2" charset="2"/>
              <a:buChar char="n"/>
            </a:pPr>
            <a:r>
              <a:rPr lang="en-US" sz="2400">
                <a:solidFill>
                  <a:schemeClr val="bg1"/>
                </a:solidFill>
                <a:latin typeface="Arial" charset="0"/>
              </a:rPr>
              <a:t>Vitamins</a:t>
            </a:r>
          </a:p>
          <a:p>
            <a:pPr marL="742950" lvl="1" indent="-285750" eaLnBrk="1" hangingPunct="1">
              <a:lnSpc>
                <a:spcPct val="70000"/>
              </a:lnSpc>
              <a:spcBef>
                <a:spcPct val="50000"/>
              </a:spcBef>
              <a:buClr>
                <a:srgbClr val="F2D13D"/>
              </a:buClr>
              <a:buSzPct val="65000"/>
              <a:buFont typeface="Marlett" pitchFamily="2" charset="2"/>
              <a:buChar char="n"/>
            </a:pPr>
            <a:r>
              <a:rPr lang="en-US" sz="2400">
                <a:solidFill>
                  <a:schemeClr val="bg1"/>
                </a:solidFill>
                <a:latin typeface="Arial" charset="0"/>
              </a:rPr>
              <a:t>Minerals</a:t>
            </a:r>
          </a:p>
          <a:p>
            <a:pPr marL="742950" lvl="1" indent="-285750" eaLnBrk="1" hangingPunct="1">
              <a:lnSpc>
                <a:spcPct val="70000"/>
              </a:lnSpc>
              <a:spcBef>
                <a:spcPct val="50000"/>
              </a:spcBef>
              <a:buClr>
                <a:srgbClr val="F2D13D"/>
              </a:buClr>
              <a:buSzPct val="65000"/>
              <a:buFont typeface="Marlett" pitchFamily="2" charset="2"/>
              <a:buChar char="n"/>
            </a:pPr>
            <a:r>
              <a:rPr lang="en-US" sz="2400">
                <a:solidFill>
                  <a:schemeClr val="bg1"/>
                </a:solidFill>
                <a:latin typeface="Arial" charset="0"/>
              </a:rPr>
              <a:t>Herbs</a:t>
            </a:r>
          </a:p>
        </p:txBody>
      </p:sp>
      <p:grpSp>
        <p:nvGrpSpPr>
          <p:cNvPr id="3" name="Group 12"/>
          <p:cNvGrpSpPr>
            <a:grpSpLocks/>
          </p:cNvGrpSpPr>
          <p:nvPr/>
        </p:nvGrpSpPr>
        <p:grpSpPr bwMode="auto">
          <a:xfrm>
            <a:off x="-190500" y="2076450"/>
            <a:ext cx="1066800" cy="304800"/>
            <a:chOff x="2514" y="2592"/>
            <a:chExt cx="672" cy="192"/>
          </a:xfrm>
        </p:grpSpPr>
        <p:sp>
          <p:nvSpPr>
            <p:cNvPr id="46115" name="Rectangle 13"/>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6116" name="Line 14"/>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6117" name="Line 15"/>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4" name="Group 16"/>
          <p:cNvGrpSpPr>
            <a:grpSpLocks/>
          </p:cNvGrpSpPr>
          <p:nvPr/>
        </p:nvGrpSpPr>
        <p:grpSpPr bwMode="auto">
          <a:xfrm>
            <a:off x="-190500" y="2743200"/>
            <a:ext cx="1066800" cy="304800"/>
            <a:chOff x="2514" y="2592"/>
            <a:chExt cx="672" cy="192"/>
          </a:xfrm>
        </p:grpSpPr>
        <p:sp>
          <p:nvSpPr>
            <p:cNvPr id="46112" name="Rectangle 17"/>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6113" name="Line 18"/>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6114" name="Line 19"/>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5" name="Group 20"/>
          <p:cNvGrpSpPr>
            <a:grpSpLocks/>
          </p:cNvGrpSpPr>
          <p:nvPr/>
        </p:nvGrpSpPr>
        <p:grpSpPr bwMode="auto">
          <a:xfrm>
            <a:off x="-190500" y="3390900"/>
            <a:ext cx="1066800" cy="304800"/>
            <a:chOff x="2514" y="2592"/>
            <a:chExt cx="672" cy="192"/>
          </a:xfrm>
        </p:grpSpPr>
        <p:sp>
          <p:nvSpPr>
            <p:cNvPr id="46109" name="Rectangle 21"/>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6110" name="Line 22"/>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6111" name="Line 23"/>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6" name="Group 24"/>
          <p:cNvGrpSpPr>
            <a:grpSpLocks/>
          </p:cNvGrpSpPr>
          <p:nvPr/>
        </p:nvGrpSpPr>
        <p:grpSpPr bwMode="auto">
          <a:xfrm>
            <a:off x="-190500" y="4114800"/>
            <a:ext cx="1066800" cy="304800"/>
            <a:chOff x="2514" y="2592"/>
            <a:chExt cx="672" cy="192"/>
          </a:xfrm>
        </p:grpSpPr>
        <p:sp>
          <p:nvSpPr>
            <p:cNvPr id="46106" name="Rectangle 25"/>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6107" name="Line 26"/>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6108" name="Line 27"/>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7" name="Group 28"/>
          <p:cNvGrpSpPr>
            <a:grpSpLocks/>
          </p:cNvGrpSpPr>
          <p:nvPr/>
        </p:nvGrpSpPr>
        <p:grpSpPr bwMode="auto">
          <a:xfrm>
            <a:off x="4572000" y="2057400"/>
            <a:ext cx="1066800" cy="304800"/>
            <a:chOff x="2514" y="2592"/>
            <a:chExt cx="672" cy="192"/>
          </a:xfrm>
        </p:grpSpPr>
        <p:sp>
          <p:nvSpPr>
            <p:cNvPr id="46103" name="Rectangle 29"/>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6104" name="Line 30"/>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6105" name="Line 31"/>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8" name="Group 32"/>
          <p:cNvGrpSpPr>
            <a:grpSpLocks/>
          </p:cNvGrpSpPr>
          <p:nvPr/>
        </p:nvGrpSpPr>
        <p:grpSpPr bwMode="auto">
          <a:xfrm>
            <a:off x="4572000" y="2743200"/>
            <a:ext cx="1066800" cy="304800"/>
            <a:chOff x="2514" y="2592"/>
            <a:chExt cx="672" cy="192"/>
          </a:xfrm>
        </p:grpSpPr>
        <p:sp>
          <p:nvSpPr>
            <p:cNvPr id="46100" name="Rectangle 33"/>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6101" name="Line 34"/>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6102" name="Line 35"/>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9" name="Group 36"/>
          <p:cNvGrpSpPr>
            <a:grpSpLocks/>
          </p:cNvGrpSpPr>
          <p:nvPr/>
        </p:nvGrpSpPr>
        <p:grpSpPr bwMode="auto">
          <a:xfrm>
            <a:off x="4572000" y="3333750"/>
            <a:ext cx="1066800" cy="304800"/>
            <a:chOff x="2514" y="2592"/>
            <a:chExt cx="672" cy="192"/>
          </a:xfrm>
        </p:grpSpPr>
        <p:sp>
          <p:nvSpPr>
            <p:cNvPr id="46097" name="Rectangle 37"/>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46098" name="Line 38"/>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46099" name="Line 39"/>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strVal val="4*#ppt_w"/>
                                          </p:val>
                                        </p:tav>
                                        <p:tav tm="100000">
                                          <p:val>
                                            <p:strVal val="#ppt_w"/>
                                          </p:val>
                                        </p:tav>
                                      </p:tavLst>
                                    </p:anim>
                                    <p:anim calcmode="lin" valueType="num">
                                      <p:cBhvr>
                                        <p:cTn id="8" dur="500" fill="hold"/>
                                        <p:tgtEl>
                                          <p:spTgt spid="3"/>
                                        </p:tgtEl>
                                        <p:attrNameLst>
                                          <p:attrName>ppt_h</p:attrName>
                                        </p:attrNameLst>
                                      </p:cBhvr>
                                      <p:tavLst>
                                        <p:tav tm="0">
                                          <p:val>
                                            <p:strVal val="4*#ppt_h"/>
                                          </p:val>
                                        </p:tav>
                                        <p:tav tm="100000">
                                          <p:val>
                                            <p:strVal val="#ppt_h"/>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par>
                          <p:cTn id="13" fill="hold">
                            <p:stCondLst>
                              <p:cond delay="1000"/>
                            </p:stCondLst>
                            <p:childTnLst>
                              <p:par>
                                <p:cTn id="14" presetID="23" presetClass="entr" presetSubtype="32"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ppt_w</p:attrName>
                                        </p:attrNameLst>
                                      </p:cBhvr>
                                      <p:tavLst>
                                        <p:tav tm="0">
                                          <p:val>
                                            <p:strVal val="4*#ppt_w"/>
                                          </p:val>
                                        </p:tav>
                                        <p:tav tm="100000">
                                          <p:val>
                                            <p:strVal val="#ppt_w"/>
                                          </p:val>
                                        </p:tav>
                                      </p:tavLst>
                                    </p:anim>
                                    <p:anim calcmode="lin" valueType="num">
                                      <p:cBhvr>
                                        <p:cTn id="17" dur="500" fill="hold"/>
                                        <p:tgtEl>
                                          <p:spTgt spid="4"/>
                                        </p:tgtEl>
                                        <p:attrNameLst>
                                          <p:attrName>ppt_h</p:attrName>
                                        </p:attrNameLst>
                                      </p:cBhvr>
                                      <p:tavLst>
                                        <p:tav tm="0">
                                          <p:val>
                                            <p:strVal val="4*#ppt_h"/>
                                          </p:val>
                                        </p:tav>
                                        <p:tav tm="100000">
                                          <p:val>
                                            <p:strVal val="#ppt_h"/>
                                          </p:val>
                                        </p:tav>
                                      </p:tavLst>
                                    </p:anim>
                                  </p:childTnLst>
                                </p:cTn>
                              </p:par>
                            </p:childTnLst>
                          </p:cTn>
                        </p:par>
                        <p:par>
                          <p:cTn id="18" fill="hold">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108551"/>
                                        </p:tgtEl>
                                        <p:attrNameLst>
                                          <p:attrName>style.visibility</p:attrName>
                                        </p:attrNameLst>
                                      </p:cBhvr>
                                      <p:to>
                                        <p:strVal val="visible"/>
                                      </p:to>
                                    </p:set>
                                    <p:animEffect transition="in" filter="wipe(left)">
                                      <p:cBhvr>
                                        <p:cTn id="21" dur="500"/>
                                        <p:tgtEl>
                                          <p:spTgt spid="108551"/>
                                        </p:tgtEl>
                                      </p:cBhvr>
                                    </p:animEffect>
                                  </p:childTnLst>
                                </p:cTn>
                              </p:par>
                            </p:childTnLst>
                          </p:cTn>
                        </p:par>
                        <p:par>
                          <p:cTn id="22" fill="hold">
                            <p:stCondLst>
                              <p:cond delay="2000"/>
                            </p:stCondLst>
                            <p:childTnLst>
                              <p:par>
                                <p:cTn id="23" presetID="23" presetClass="entr" presetSubtype="32" fill="hold" nodeType="after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strVal val="4*#ppt_w"/>
                                          </p:val>
                                        </p:tav>
                                        <p:tav tm="100000">
                                          <p:val>
                                            <p:strVal val="#ppt_w"/>
                                          </p:val>
                                        </p:tav>
                                      </p:tavLst>
                                    </p:anim>
                                    <p:anim calcmode="lin" valueType="num">
                                      <p:cBhvr>
                                        <p:cTn id="26" dur="500" fill="hold"/>
                                        <p:tgtEl>
                                          <p:spTgt spid="5"/>
                                        </p:tgtEl>
                                        <p:attrNameLst>
                                          <p:attrName>ppt_h</p:attrName>
                                        </p:attrNameLst>
                                      </p:cBhvr>
                                      <p:tavLst>
                                        <p:tav tm="0">
                                          <p:val>
                                            <p:strVal val="4*#ppt_h"/>
                                          </p:val>
                                        </p:tav>
                                        <p:tav tm="100000">
                                          <p:val>
                                            <p:strVal val="#ppt_h"/>
                                          </p:val>
                                        </p:tav>
                                      </p:tavLst>
                                    </p:anim>
                                  </p:childTnLst>
                                </p:cTn>
                              </p:par>
                            </p:childTnLst>
                          </p:cTn>
                        </p:par>
                        <p:par>
                          <p:cTn id="27" fill="hold">
                            <p:stCondLst>
                              <p:cond delay="2500"/>
                            </p:stCondLst>
                            <p:childTnLst>
                              <p:par>
                                <p:cTn id="28" presetID="22" presetClass="entr" presetSubtype="8" fill="hold" grpId="0" nodeType="afterEffect">
                                  <p:stCondLst>
                                    <p:cond delay="0"/>
                                  </p:stCondLst>
                                  <p:childTnLst>
                                    <p:set>
                                      <p:cBhvr>
                                        <p:cTn id="29" dur="1" fill="hold">
                                          <p:stCondLst>
                                            <p:cond delay="0"/>
                                          </p:stCondLst>
                                        </p:cTn>
                                        <p:tgtEl>
                                          <p:spTgt spid="108552"/>
                                        </p:tgtEl>
                                        <p:attrNameLst>
                                          <p:attrName>style.visibility</p:attrName>
                                        </p:attrNameLst>
                                      </p:cBhvr>
                                      <p:to>
                                        <p:strVal val="visible"/>
                                      </p:to>
                                    </p:set>
                                    <p:animEffect transition="in" filter="wipe(left)">
                                      <p:cBhvr>
                                        <p:cTn id="30" dur="500"/>
                                        <p:tgtEl>
                                          <p:spTgt spid="108552"/>
                                        </p:tgtEl>
                                      </p:cBhvr>
                                    </p:animEffect>
                                  </p:childTnLst>
                                </p:cTn>
                              </p:par>
                            </p:childTnLst>
                          </p:cTn>
                        </p:par>
                        <p:par>
                          <p:cTn id="31" fill="hold">
                            <p:stCondLst>
                              <p:cond delay="3000"/>
                            </p:stCondLst>
                            <p:childTnLst>
                              <p:par>
                                <p:cTn id="32" presetID="23" presetClass="entr" presetSubtype="32" fill="hold" nodeType="after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ppt_w</p:attrName>
                                        </p:attrNameLst>
                                      </p:cBhvr>
                                      <p:tavLst>
                                        <p:tav tm="0">
                                          <p:val>
                                            <p:strVal val="4*#ppt_w"/>
                                          </p:val>
                                        </p:tav>
                                        <p:tav tm="100000">
                                          <p:val>
                                            <p:strVal val="#ppt_w"/>
                                          </p:val>
                                        </p:tav>
                                      </p:tavLst>
                                    </p:anim>
                                    <p:anim calcmode="lin" valueType="num">
                                      <p:cBhvr>
                                        <p:cTn id="35" dur="500" fill="hold"/>
                                        <p:tgtEl>
                                          <p:spTgt spid="6"/>
                                        </p:tgtEl>
                                        <p:attrNameLst>
                                          <p:attrName>ppt_h</p:attrName>
                                        </p:attrNameLst>
                                      </p:cBhvr>
                                      <p:tavLst>
                                        <p:tav tm="0">
                                          <p:val>
                                            <p:strVal val="4*#ppt_h"/>
                                          </p:val>
                                        </p:tav>
                                        <p:tav tm="100000">
                                          <p:val>
                                            <p:strVal val="#ppt_h"/>
                                          </p:val>
                                        </p:tav>
                                      </p:tavLst>
                                    </p:anim>
                                  </p:childTnLst>
                                </p:cTn>
                              </p:par>
                            </p:childTnLst>
                          </p:cTn>
                        </p:par>
                        <p:par>
                          <p:cTn id="36" fill="hold">
                            <p:stCondLst>
                              <p:cond delay="3500"/>
                            </p:stCondLst>
                            <p:childTnLst>
                              <p:par>
                                <p:cTn id="37" presetID="22" presetClass="entr" presetSubtype="8" fill="hold" grpId="0" nodeType="afterEffect">
                                  <p:stCondLst>
                                    <p:cond delay="0"/>
                                  </p:stCondLst>
                                  <p:childTnLst>
                                    <p:set>
                                      <p:cBhvr>
                                        <p:cTn id="38" dur="1" fill="hold">
                                          <p:stCondLst>
                                            <p:cond delay="0"/>
                                          </p:stCondLst>
                                        </p:cTn>
                                        <p:tgtEl>
                                          <p:spTgt spid="108547"/>
                                        </p:tgtEl>
                                        <p:attrNameLst>
                                          <p:attrName>style.visibility</p:attrName>
                                        </p:attrNameLst>
                                      </p:cBhvr>
                                      <p:to>
                                        <p:strVal val="visible"/>
                                      </p:to>
                                    </p:set>
                                    <p:animEffect transition="in" filter="wipe(left)">
                                      <p:cBhvr>
                                        <p:cTn id="39" dur="500"/>
                                        <p:tgtEl>
                                          <p:spTgt spid="108547"/>
                                        </p:tgtEl>
                                      </p:cBhvr>
                                    </p:animEffect>
                                  </p:childTnLst>
                                </p:cTn>
                              </p:par>
                            </p:childTnLst>
                          </p:cTn>
                        </p:par>
                        <p:par>
                          <p:cTn id="40" fill="hold">
                            <p:stCondLst>
                              <p:cond delay="4000"/>
                            </p:stCondLst>
                            <p:childTnLst>
                              <p:par>
                                <p:cTn id="41" presetID="23" presetClass="entr" presetSubtype="32" fill="hold" nodeType="after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ppt_w</p:attrName>
                                        </p:attrNameLst>
                                      </p:cBhvr>
                                      <p:tavLst>
                                        <p:tav tm="0">
                                          <p:val>
                                            <p:strVal val="4*#ppt_w"/>
                                          </p:val>
                                        </p:tav>
                                        <p:tav tm="100000">
                                          <p:val>
                                            <p:strVal val="#ppt_w"/>
                                          </p:val>
                                        </p:tav>
                                      </p:tavLst>
                                    </p:anim>
                                    <p:anim calcmode="lin" valueType="num">
                                      <p:cBhvr>
                                        <p:cTn id="44" dur="500" fill="hold"/>
                                        <p:tgtEl>
                                          <p:spTgt spid="7"/>
                                        </p:tgtEl>
                                        <p:attrNameLst>
                                          <p:attrName>ppt_h</p:attrName>
                                        </p:attrNameLst>
                                      </p:cBhvr>
                                      <p:tavLst>
                                        <p:tav tm="0">
                                          <p:val>
                                            <p:strVal val="4*#ppt_h"/>
                                          </p:val>
                                        </p:tav>
                                        <p:tav tm="100000">
                                          <p:val>
                                            <p:strVal val="#ppt_h"/>
                                          </p:val>
                                        </p:tav>
                                      </p:tavLst>
                                    </p:anim>
                                  </p:childTnLst>
                                </p:cTn>
                              </p:par>
                            </p:childTnLst>
                          </p:cTn>
                        </p:par>
                        <p:par>
                          <p:cTn id="45" fill="hold">
                            <p:stCondLst>
                              <p:cond delay="4500"/>
                            </p:stCondLst>
                            <p:childTnLst>
                              <p:par>
                                <p:cTn id="46" presetID="22" presetClass="entr" presetSubtype="8" fill="hold" grpId="0" nodeType="afterEffect">
                                  <p:stCondLst>
                                    <p:cond delay="0"/>
                                  </p:stCondLst>
                                  <p:childTnLst>
                                    <p:set>
                                      <p:cBhvr>
                                        <p:cTn id="47" dur="1" fill="hold">
                                          <p:stCondLst>
                                            <p:cond delay="0"/>
                                          </p:stCondLst>
                                        </p:cTn>
                                        <p:tgtEl>
                                          <p:spTgt spid="108553"/>
                                        </p:tgtEl>
                                        <p:attrNameLst>
                                          <p:attrName>style.visibility</p:attrName>
                                        </p:attrNameLst>
                                      </p:cBhvr>
                                      <p:to>
                                        <p:strVal val="visible"/>
                                      </p:to>
                                    </p:set>
                                    <p:animEffect transition="in" filter="wipe(left)">
                                      <p:cBhvr>
                                        <p:cTn id="48" dur="500"/>
                                        <p:tgtEl>
                                          <p:spTgt spid="108553"/>
                                        </p:tgtEl>
                                      </p:cBhvr>
                                    </p:animEffect>
                                  </p:childTnLst>
                                </p:cTn>
                              </p:par>
                            </p:childTnLst>
                          </p:cTn>
                        </p:par>
                        <p:par>
                          <p:cTn id="49" fill="hold">
                            <p:stCondLst>
                              <p:cond delay="5000"/>
                            </p:stCondLst>
                            <p:childTnLst>
                              <p:par>
                                <p:cTn id="50" presetID="23" presetClass="entr" presetSubtype="32" fill="hold" nodeType="afterEffect">
                                  <p:stCondLst>
                                    <p:cond delay="0"/>
                                  </p:stCondLst>
                                  <p:childTnLst>
                                    <p:set>
                                      <p:cBhvr>
                                        <p:cTn id="51" dur="1" fill="hold">
                                          <p:stCondLst>
                                            <p:cond delay="0"/>
                                          </p:stCondLst>
                                        </p:cTn>
                                        <p:tgtEl>
                                          <p:spTgt spid="8"/>
                                        </p:tgtEl>
                                        <p:attrNameLst>
                                          <p:attrName>style.visibility</p:attrName>
                                        </p:attrNameLst>
                                      </p:cBhvr>
                                      <p:to>
                                        <p:strVal val="visible"/>
                                      </p:to>
                                    </p:set>
                                    <p:anim calcmode="lin" valueType="num">
                                      <p:cBhvr>
                                        <p:cTn id="52" dur="500" fill="hold"/>
                                        <p:tgtEl>
                                          <p:spTgt spid="8"/>
                                        </p:tgtEl>
                                        <p:attrNameLst>
                                          <p:attrName>ppt_w</p:attrName>
                                        </p:attrNameLst>
                                      </p:cBhvr>
                                      <p:tavLst>
                                        <p:tav tm="0">
                                          <p:val>
                                            <p:strVal val="4*#ppt_w"/>
                                          </p:val>
                                        </p:tav>
                                        <p:tav tm="100000">
                                          <p:val>
                                            <p:strVal val="#ppt_w"/>
                                          </p:val>
                                        </p:tav>
                                      </p:tavLst>
                                    </p:anim>
                                    <p:anim calcmode="lin" valueType="num">
                                      <p:cBhvr>
                                        <p:cTn id="53" dur="500" fill="hold"/>
                                        <p:tgtEl>
                                          <p:spTgt spid="8"/>
                                        </p:tgtEl>
                                        <p:attrNameLst>
                                          <p:attrName>ppt_h</p:attrName>
                                        </p:attrNameLst>
                                      </p:cBhvr>
                                      <p:tavLst>
                                        <p:tav tm="0">
                                          <p:val>
                                            <p:strVal val="4*#ppt_h"/>
                                          </p:val>
                                        </p:tav>
                                        <p:tav tm="100000">
                                          <p:val>
                                            <p:strVal val="#ppt_h"/>
                                          </p:val>
                                        </p:tav>
                                      </p:tavLst>
                                    </p:anim>
                                  </p:childTnLst>
                                </p:cTn>
                              </p:par>
                            </p:childTnLst>
                          </p:cTn>
                        </p:par>
                        <p:par>
                          <p:cTn id="54" fill="hold">
                            <p:stCondLst>
                              <p:cond delay="5500"/>
                            </p:stCondLst>
                            <p:childTnLst>
                              <p:par>
                                <p:cTn id="55" presetID="22" presetClass="entr" presetSubtype="8" fill="hold" grpId="0" nodeType="afterEffect">
                                  <p:stCondLst>
                                    <p:cond delay="0"/>
                                  </p:stCondLst>
                                  <p:childTnLst>
                                    <p:set>
                                      <p:cBhvr>
                                        <p:cTn id="56" dur="1" fill="hold">
                                          <p:stCondLst>
                                            <p:cond delay="0"/>
                                          </p:stCondLst>
                                        </p:cTn>
                                        <p:tgtEl>
                                          <p:spTgt spid="108554"/>
                                        </p:tgtEl>
                                        <p:attrNameLst>
                                          <p:attrName>style.visibility</p:attrName>
                                        </p:attrNameLst>
                                      </p:cBhvr>
                                      <p:to>
                                        <p:strVal val="visible"/>
                                      </p:to>
                                    </p:set>
                                    <p:animEffect transition="in" filter="wipe(left)">
                                      <p:cBhvr>
                                        <p:cTn id="57" dur="500"/>
                                        <p:tgtEl>
                                          <p:spTgt spid="108554"/>
                                        </p:tgtEl>
                                      </p:cBhvr>
                                    </p:animEffect>
                                  </p:childTnLst>
                                </p:cTn>
                              </p:par>
                            </p:childTnLst>
                          </p:cTn>
                        </p:par>
                        <p:par>
                          <p:cTn id="58" fill="hold">
                            <p:stCondLst>
                              <p:cond delay="6000"/>
                            </p:stCondLst>
                            <p:childTnLst>
                              <p:par>
                                <p:cTn id="59" presetID="23" presetClass="entr" presetSubtype="32" fill="hold" nodeType="after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p:cTn id="61" dur="500" fill="hold"/>
                                        <p:tgtEl>
                                          <p:spTgt spid="9"/>
                                        </p:tgtEl>
                                        <p:attrNameLst>
                                          <p:attrName>ppt_w</p:attrName>
                                        </p:attrNameLst>
                                      </p:cBhvr>
                                      <p:tavLst>
                                        <p:tav tm="0">
                                          <p:val>
                                            <p:strVal val="4*#ppt_w"/>
                                          </p:val>
                                        </p:tav>
                                        <p:tav tm="100000">
                                          <p:val>
                                            <p:strVal val="#ppt_w"/>
                                          </p:val>
                                        </p:tav>
                                      </p:tavLst>
                                    </p:anim>
                                    <p:anim calcmode="lin" valueType="num">
                                      <p:cBhvr>
                                        <p:cTn id="62" dur="500" fill="hold"/>
                                        <p:tgtEl>
                                          <p:spTgt spid="9"/>
                                        </p:tgtEl>
                                        <p:attrNameLst>
                                          <p:attrName>ppt_h</p:attrName>
                                        </p:attrNameLst>
                                      </p:cBhvr>
                                      <p:tavLst>
                                        <p:tav tm="0">
                                          <p:val>
                                            <p:strVal val="4*#ppt_h"/>
                                          </p:val>
                                        </p:tav>
                                        <p:tav tm="100000">
                                          <p:val>
                                            <p:strVal val="#ppt_h"/>
                                          </p:val>
                                        </p:tav>
                                      </p:tavLst>
                                    </p:anim>
                                  </p:childTnLst>
                                </p:cTn>
                              </p:par>
                            </p:childTnLst>
                          </p:cTn>
                        </p:par>
                        <p:par>
                          <p:cTn id="63" fill="hold">
                            <p:stCondLst>
                              <p:cond delay="6500"/>
                            </p:stCondLst>
                            <p:childTnLst>
                              <p:par>
                                <p:cTn id="64" presetID="22" presetClass="entr" presetSubtype="8" fill="hold" grpId="0" nodeType="afterEffect">
                                  <p:stCondLst>
                                    <p:cond delay="0"/>
                                  </p:stCondLst>
                                  <p:childTnLst>
                                    <p:set>
                                      <p:cBhvr>
                                        <p:cTn id="65" dur="1" fill="hold">
                                          <p:stCondLst>
                                            <p:cond delay="0"/>
                                          </p:stCondLst>
                                        </p:cTn>
                                        <p:tgtEl>
                                          <p:spTgt spid="108555"/>
                                        </p:tgtEl>
                                        <p:attrNameLst>
                                          <p:attrName>style.visibility</p:attrName>
                                        </p:attrNameLst>
                                      </p:cBhvr>
                                      <p:to>
                                        <p:strVal val="visible"/>
                                      </p:to>
                                    </p:set>
                                    <p:animEffect transition="in" filter="wipe(left)">
                                      <p:cBhvr>
                                        <p:cTn id="66" dur="500"/>
                                        <p:tgtEl>
                                          <p:spTgt spid="1085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autoUpdateAnimBg="0"/>
      <p:bldP spid="108551" grpId="0" autoUpdateAnimBg="0"/>
      <p:bldP spid="108552" grpId="0" autoUpdateAnimBg="0"/>
      <p:bldP spid="108553" grpId="0" autoUpdateAnimBg="0"/>
      <p:bldP spid="108554" grpId="0" autoUpdateAnimBg="0"/>
      <p:bldP spid="108555"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en-US" sz="4000" smtClean="0"/>
              <a:t>Headaches in Children: Epidemiology</a:t>
            </a:r>
          </a:p>
        </p:txBody>
      </p:sp>
      <p:sp>
        <p:nvSpPr>
          <p:cNvPr id="35843" name="Rectangle 3"/>
          <p:cNvSpPr>
            <a:spLocks noGrp="1" noChangeArrowheads="1"/>
          </p:cNvSpPr>
          <p:nvPr>
            <p:ph type="body" idx="1"/>
          </p:nvPr>
        </p:nvSpPr>
        <p:spPr/>
        <p:txBody>
          <a:bodyPr/>
          <a:lstStyle/>
          <a:p>
            <a:pPr eaLnBrk="1" hangingPunct="1">
              <a:defRPr/>
            </a:pPr>
            <a:r>
              <a:rPr lang="en-US" dirty="0" smtClean="0"/>
              <a:t>Estimated 7-10% children experience HA</a:t>
            </a:r>
          </a:p>
          <a:p>
            <a:pPr eaLnBrk="1" hangingPunct="1">
              <a:defRPr/>
            </a:pPr>
            <a:r>
              <a:rPr lang="en-US" dirty="0" smtClean="0"/>
              <a:t>Typical age onset between 7-10 yrs old</a:t>
            </a:r>
          </a:p>
          <a:p>
            <a:pPr eaLnBrk="1" hangingPunct="1">
              <a:defRPr/>
            </a:pPr>
            <a:r>
              <a:rPr lang="en-US" dirty="0" smtClean="0"/>
              <a:t>Evenly split in males </a:t>
            </a:r>
            <a:r>
              <a:rPr lang="en-US" dirty="0" err="1" smtClean="0"/>
              <a:t>vs</a:t>
            </a:r>
            <a:r>
              <a:rPr lang="en-US" dirty="0" smtClean="0"/>
              <a:t> females in young children</a:t>
            </a:r>
          </a:p>
          <a:p>
            <a:pPr eaLnBrk="1" hangingPunct="1">
              <a:defRPr/>
            </a:pPr>
            <a:r>
              <a:rPr lang="en-US" dirty="0" smtClean="0"/>
              <a:t>30-50% teens complain of 1 h/a per week</a:t>
            </a:r>
          </a:p>
          <a:p>
            <a:pPr eaLnBrk="1" hangingPunct="1">
              <a:defRPr/>
            </a:pPr>
            <a:r>
              <a:rPr lang="en-US" dirty="0" smtClean="0"/>
              <a:t>More common in female teens </a:t>
            </a:r>
            <a:r>
              <a:rPr lang="en-US" dirty="0" err="1" smtClean="0"/>
              <a:t>vs</a:t>
            </a:r>
            <a:r>
              <a:rPr lang="en-US" dirty="0" smtClean="0"/>
              <a:t> male </a:t>
            </a:r>
          </a:p>
          <a:p>
            <a:pPr eaLnBrk="1" hangingPunct="1">
              <a:defRPr/>
            </a:pPr>
            <a:r>
              <a:rPr lang="en-US" dirty="0" smtClean="0"/>
              <a:t>May be months before formal DX made</a:t>
            </a:r>
          </a:p>
          <a:p>
            <a:pPr eaLnBrk="1" hangingPunct="1">
              <a:defRPr/>
            </a:pPr>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2" name="Group 2"/>
          <p:cNvGrpSpPr>
            <a:grpSpLocks/>
          </p:cNvGrpSpPr>
          <p:nvPr/>
        </p:nvGrpSpPr>
        <p:grpSpPr bwMode="auto">
          <a:xfrm>
            <a:off x="647700" y="1447800"/>
            <a:ext cx="8532813" cy="4648200"/>
            <a:chOff x="408" y="912"/>
            <a:chExt cx="5375" cy="2928"/>
          </a:xfrm>
        </p:grpSpPr>
        <p:sp>
          <p:nvSpPr>
            <p:cNvPr id="47170" name="Rectangle 3"/>
            <p:cNvSpPr>
              <a:spLocks noChangeArrowheads="1"/>
            </p:cNvSpPr>
            <p:nvPr/>
          </p:nvSpPr>
          <p:spPr bwMode="auto">
            <a:xfrm>
              <a:off x="432" y="912"/>
              <a:ext cx="5327" cy="816"/>
            </a:xfrm>
            <a:prstGeom prst="rect">
              <a:avLst/>
            </a:prstGeom>
            <a:gradFill rotWithShape="0">
              <a:gsLst>
                <a:gs pos="0">
                  <a:srgbClr val="3D8E33"/>
                </a:gs>
                <a:gs pos="100000">
                  <a:srgbClr val="040903"/>
                </a:gs>
              </a:gsLst>
              <a:lin ang="5400000" scaled="1"/>
            </a:gradFill>
            <a:ln w="9525">
              <a:solidFill>
                <a:schemeClr val="tx1"/>
              </a:solidFill>
              <a:miter lim="800000"/>
              <a:headEnd/>
              <a:tailEnd/>
            </a:ln>
          </p:spPr>
          <p:txBody>
            <a:bodyPr wrap="none" anchor="ctr"/>
            <a:lstStyle/>
            <a:p>
              <a:endParaRPr lang="en-US"/>
            </a:p>
          </p:txBody>
        </p:sp>
        <p:sp>
          <p:nvSpPr>
            <p:cNvPr id="47171" name="Rectangle 4"/>
            <p:cNvSpPr>
              <a:spLocks noChangeArrowheads="1"/>
            </p:cNvSpPr>
            <p:nvPr/>
          </p:nvSpPr>
          <p:spPr bwMode="auto">
            <a:xfrm>
              <a:off x="408" y="3744"/>
              <a:ext cx="5375" cy="96"/>
            </a:xfrm>
            <a:prstGeom prst="rect">
              <a:avLst/>
            </a:prstGeom>
            <a:gradFill rotWithShape="0">
              <a:gsLst>
                <a:gs pos="0">
                  <a:srgbClr val="3D8E33"/>
                </a:gs>
                <a:gs pos="100000">
                  <a:srgbClr val="040903"/>
                </a:gs>
              </a:gsLst>
              <a:lin ang="5400000" scaled="1"/>
            </a:gradFill>
            <a:ln w="9525">
              <a:solidFill>
                <a:schemeClr val="tx1"/>
              </a:solidFill>
              <a:miter lim="800000"/>
              <a:headEnd/>
              <a:tailEnd/>
            </a:ln>
          </p:spPr>
          <p:txBody>
            <a:bodyPr wrap="none" anchor="ctr"/>
            <a:lstStyle/>
            <a:p>
              <a:endParaRPr lang="en-US"/>
            </a:p>
          </p:txBody>
        </p:sp>
      </p:grpSp>
      <p:graphicFrame>
        <p:nvGraphicFramePr>
          <p:cNvPr id="110597" name="Group 5"/>
          <p:cNvGraphicFramePr>
            <a:graphicFrameLocks noGrp="1"/>
          </p:cNvGraphicFramePr>
          <p:nvPr/>
        </p:nvGraphicFramePr>
        <p:xfrm>
          <a:off x="687388" y="1504950"/>
          <a:ext cx="8380412" cy="4476496"/>
        </p:xfrm>
        <a:graphic>
          <a:graphicData uri="http://schemas.openxmlformats.org/drawingml/2006/table">
            <a:tbl>
              <a:tblPr/>
              <a:tblGrid>
                <a:gridCol w="304800"/>
                <a:gridCol w="1333500"/>
                <a:gridCol w="1295400"/>
                <a:gridCol w="1219200"/>
                <a:gridCol w="2286000"/>
                <a:gridCol w="1941512"/>
              </a:tblGrid>
              <a:tr h="406400">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COMORBID CONDITION</a:t>
                      </a:r>
                    </a:p>
                  </a:txBody>
                  <a:tcPr horzOverflow="overflow">
                    <a:lnL>
                      <a:noFill/>
                    </a:lnL>
                    <a:lnR cap="flat">
                      <a:noFill/>
                    </a:lnR>
                    <a:lnT cap="flat">
                      <a:noFill/>
                    </a:lnT>
                    <a:lnB w="127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en-US"/>
                    </a:p>
                  </a:txBody>
                  <a:tcPr/>
                </a:tc>
              </a:tr>
              <a:tr h="406400">
                <a:tc gridSpan="2">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DRUG</a:t>
                      </a:r>
                    </a:p>
                  </a:txBody>
                  <a:tcPr anchor="b" horzOverflow="overflow">
                    <a:lnL cap="flat">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EFFICACY*</a:t>
                      </a: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SIDE EFFECTS*</a:t>
                      </a: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RELATIVE CONTRAINDICATION</a:t>
                      </a:r>
                    </a:p>
                  </a:txBody>
                  <a:tcPr anchor="b"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    RELATIVE </a:t>
                      </a:r>
                    </a:p>
                    <a:p>
                      <a:pPr marL="0" marR="0" lvl="0" indent="0" algn="l" defTabSz="914400" rtl="0" eaLnBrk="1" fontAlgn="base" latinLnBrk="0" hangingPunct="1">
                        <a:lnSpc>
                          <a:spcPct val="90000"/>
                        </a:lnSpc>
                        <a:spcBef>
                          <a:spcPct val="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  INDICATION</a:t>
                      </a:r>
                    </a:p>
                  </a:txBody>
                  <a:tcPr anchor="b" horzOverflow="overflow">
                    <a:lnL>
                      <a:noFill/>
                    </a:lnL>
                    <a:lnR cap="flat">
                      <a:noFill/>
                    </a:lnR>
                    <a:lnT w="12700" cap="flat" cmpd="sng" algn="ctr">
                      <a:solidFill>
                        <a:schemeClr val="bg1"/>
                      </a:solidFill>
                      <a:prstDash val="solid"/>
                      <a:round/>
                      <a:headEnd type="none" w="med" len="med"/>
                      <a:tailEnd type="none" w="med" len="med"/>
                    </a:lnT>
                    <a:lnB>
                      <a:noFill/>
                    </a:lnB>
                    <a:lnTlToBr>
                      <a:noFill/>
                    </a:lnTlToBr>
                    <a:lnBlToTr>
                      <a:noFill/>
                    </a:lnBlToTr>
                    <a:noFill/>
                  </a:tcPr>
                </a:tc>
              </a:tr>
              <a:tr h="406400">
                <a:tc gridSpan="2">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1" i="0" u="none" strike="noStrike" cap="none" normalizeH="0" baseline="0" smtClean="0">
                          <a:ln>
                            <a:noFill/>
                          </a:ln>
                          <a:solidFill>
                            <a:srgbClr val="F2D13D"/>
                          </a:solidFill>
                          <a:effectLst>
                            <a:outerShdw blurRad="38100" dist="38100" dir="2700000" algn="tl">
                              <a:srgbClr val="000000"/>
                            </a:outerShdw>
                          </a:effectLst>
                          <a:latin typeface="Tahoma" charset="0"/>
                        </a:rPr>
                        <a:t>Anticonvulsants</a:t>
                      </a:r>
                    </a:p>
                  </a:txBody>
                  <a:tcPr horzOverflow="overflow">
                    <a:lnL cap="flat">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cap="flat">
                      <a:noFill/>
                    </a:lnR>
                    <a:lnT>
                      <a:noFill/>
                    </a:lnT>
                    <a:lnB>
                      <a:noFill/>
                    </a:lnB>
                    <a:lnTlToBr>
                      <a:noFill/>
                    </a:lnTlToBr>
                    <a:lnBlToTr>
                      <a:noFill/>
                    </a:lnBlToTr>
                    <a:noFill/>
                  </a:tcPr>
                </a:tc>
              </a:tr>
              <a:tr h="406400">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rPr>
                        <a:t>Divalproex</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4+</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2+</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Liver disease, bleeding disorders</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Mania, epilepsy, anxiety disorders</a:t>
                      </a:r>
                    </a:p>
                  </a:txBody>
                  <a:tcPr horzOverflow="overflow">
                    <a:lnL>
                      <a:noFill/>
                    </a:lnL>
                    <a:lnR cap="flat">
                      <a:noFill/>
                    </a:lnR>
                    <a:lnT>
                      <a:noFill/>
                    </a:lnT>
                    <a:lnB>
                      <a:noFill/>
                    </a:lnB>
                    <a:lnTlToBr>
                      <a:noFill/>
                    </a:lnTlToBr>
                    <a:lnBlToTr>
                      <a:noFill/>
                    </a:lnBlToTr>
                    <a:noFill/>
                  </a:tcPr>
                </a:tc>
              </a:tr>
              <a:tr h="406400">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rPr>
                        <a:t>Topiramate</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3+</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2+</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cap="flat">
                      <a:noFill/>
                    </a:lnR>
                    <a:lnT>
                      <a:noFill/>
                    </a:lnT>
                    <a:lnB>
                      <a:noFill/>
                    </a:lnB>
                    <a:lnTlToBr>
                      <a:noFill/>
                    </a:lnTlToBr>
                    <a:lnBlToTr>
                      <a:noFill/>
                    </a:lnBlToTr>
                    <a:noFill/>
                  </a:tcPr>
                </a:tc>
              </a:tr>
              <a:tr h="406400">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a:noFill/>
                    </a:lnT>
                    <a:lnB w="12700" cap="flat" cmpd="sng" algn="ctr">
                      <a:solidFill>
                        <a:srgbClr val="3D8E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rPr>
                        <a:t>Gabapentin</a:t>
                      </a:r>
                    </a:p>
                  </a:txBody>
                  <a:tcPr horzOverflow="overflow">
                    <a:lnL>
                      <a:noFill/>
                    </a:lnL>
                    <a:lnR>
                      <a:noFill/>
                    </a:lnR>
                    <a:lnT>
                      <a:noFill/>
                    </a:lnT>
                    <a:lnB w="12700" cap="flat" cmpd="sng" algn="ctr">
                      <a:solidFill>
                        <a:srgbClr val="3D8E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2+</a:t>
                      </a:r>
                    </a:p>
                  </a:txBody>
                  <a:tcPr horzOverflow="overflow">
                    <a:lnL>
                      <a:noFill/>
                    </a:lnL>
                    <a:lnR>
                      <a:noFill/>
                    </a:lnR>
                    <a:lnT>
                      <a:noFill/>
                    </a:lnT>
                    <a:lnB w="12700" cap="flat" cmpd="sng" algn="ctr">
                      <a:solidFill>
                        <a:srgbClr val="3D8E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2+</a:t>
                      </a:r>
                    </a:p>
                  </a:txBody>
                  <a:tcPr horzOverflow="overflow">
                    <a:lnL>
                      <a:noFill/>
                    </a:lnL>
                    <a:lnR>
                      <a:noFill/>
                    </a:lnR>
                    <a:lnT>
                      <a:noFill/>
                    </a:lnT>
                    <a:lnB w="12700" cap="flat" cmpd="sng" algn="ctr">
                      <a:solidFill>
                        <a:srgbClr val="3D8E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w="12700" cap="flat" cmpd="sng" algn="ctr">
                      <a:solidFill>
                        <a:srgbClr val="3D8E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Epilepsy, mania?</a:t>
                      </a:r>
                    </a:p>
                  </a:txBody>
                  <a:tcPr horzOverflow="overflow">
                    <a:lnL>
                      <a:noFill/>
                    </a:lnL>
                    <a:lnR cap="flat">
                      <a:noFill/>
                    </a:lnR>
                    <a:lnT>
                      <a:noFill/>
                    </a:lnT>
                    <a:lnB w="12700" cap="flat" cmpd="sng" algn="ctr">
                      <a:solidFill>
                        <a:srgbClr val="3D8E33"/>
                      </a:solidFill>
                      <a:prstDash val="solid"/>
                      <a:round/>
                      <a:headEnd type="none" w="med" len="med"/>
                      <a:tailEnd type="none" w="med" len="med"/>
                    </a:lnB>
                    <a:lnTlToBr>
                      <a:noFill/>
                    </a:lnTlToBr>
                    <a:lnBlToTr>
                      <a:noFill/>
                    </a:lnBlToTr>
                    <a:noFill/>
                  </a:tcPr>
                </a:tc>
              </a:tr>
              <a:tr h="406400">
                <a:tc gridSpan="2">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1" i="0" u="none" strike="noStrike" cap="none" normalizeH="0" baseline="0" smtClean="0">
                          <a:ln>
                            <a:noFill/>
                          </a:ln>
                          <a:solidFill>
                            <a:srgbClr val="F2D13D"/>
                          </a:solidFill>
                          <a:effectLst>
                            <a:outerShdw blurRad="38100" dist="38100" dir="2700000" algn="tl">
                              <a:srgbClr val="000000"/>
                            </a:outerShdw>
                          </a:effectLst>
                          <a:latin typeface="Tahoma" charset="0"/>
                        </a:rPr>
                        <a:t>Antidepressants</a:t>
                      </a:r>
                    </a:p>
                  </a:txBody>
                  <a:tcPr horzOverflow="overflow">
                    <a:lnL cap="flat">
                      <a:noFill/>
                    </a:lnL>
                    <a:lnR>
                      <a:noFill/>
                    </a:lnR>
                    <a:lnT w="12700" cap="flat" cmpd="sng" algn="ctr">
                      <a:solidFill>
                        <a:srgbClr val="3D8E33"/>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w="12700" cap="flat" cmpd="sng" algn="ctr">
                      <a:solidFill>
                        <a:srgbClr val="3D8E33"/>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w="12700" cap="flat" cmpd="sng" algn="ctr">
                      <a:solidFill>
                        <a:srgbClr val="3D8E33"/>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w="12700" cap="flat" cmpd="sng" algn="ctr">
                      <a:solidFill>
                        <a:srgbClr val="3D8E33"/>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cap="flat">
                      <a:noFill/>
                    </a:lnR>
                    <a:lnT w="12700" cap="flat" cmpd="sng" algn="ctr">
                      <a:solidFill>
                        <a:srgbClr val="3D8E33"/>
                      </a:solidFill>
                      <a:prstDash val="solid"/>
                      <a:round/>
                      <a:headEnd type="none" w="med" len="med"/>
                      <a:tailEnd type="none" w="med" len="med"/>
                    </a:lnT>
                    <a:lnB>
                      <a:noFill/>
                    </a:lnB>
                    <a:lnTlToBr>
                      <a:noFill/>
                    </a:lnTlToBr>
                    <a:lnBlToTr>
                      <a:noFill/>
                    </a:lnBlToTr>
                    <a:noFill/>
                  </a:tcPr>
                </a:tc>
              </a:tr>
              <a:tr h="406400">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cap="flat">
                      <a:noFill/>
                    </a:lnR>
                    <a:lnT>
                      <a:noFill/>
                    </a:lnT>
                    <a:lnB>
                      <a:noFill/>
                    </a:lnB>
                    <a:lnTlToBr>
                      <a:noFill/>
                    </a:lnTlToBr>
                    <a:lnBlToTr>
                      <a:noFill/>
                    </a:lnBlToTr>
                    <a:noFill/>
                  </a:tcPr>
                </a:tc>
              </a:tr>
              <a:tr h="406400">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rPr>
                        <a:t>SSRIs</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2+</a:t>
                      </a: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1+</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Mania</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Depression, OCD</a:t>
                      </a:r>
                    </a:p>
                  </a:txBody>
                  <a:tcPr horzOverflow="overflow">
                    <a:lnL>
                      <a:noFill/>
                    </a:lnL>
                    <a:lnR cap="flat">
                      <a:noFill/>
                    </a:lnR>
                    <a:lnT>
                      <a:noFill/>
                    </a:lnT>
                    <a:lnB>
                      <a:noFill/>
                    </a:lnB>
                    <a:lnTlToBr>
                      <a:noFill/>
                    </a:lnTlToBr>
                    <a:lnBlToTr>
                      <a:noFill/>
                    </a:lnBlToTr>
                    <a:noFill/>
                  </a:tcPr>
                </a:tc>
              </a:tr>
              <a:tr h="406400">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cap="flat">
                      <a:noFill/>
                    </a:lnR>
                    <a:lnT>
                      <a:noFill/>
                    </a:lnT>
                    <a:lnB cap="flat">
                      <a:noFill/>
                    </a:lnB>
                    <a:lnTlToBr>
                      <a:noFill/>
                    </a:lnTlToBr>
                    <a:lnBlToTr>
                      <a:noFill/>
                    </a:lnBlToTr>
                    <a:noFill/>
                  </a:tcPr>
                </a:tc>
              </a:tr>
            </a:tbl>
          </a:graphicData>
        </a:graphic>
      </p:graphicFrame>
      <p:sp>
        <p:nvSpPr>
          <p:cNvPr id="110687" name="Rectangle 95"/>
          <p:cNvSpPr>
            <a:spLocks noGrp="1" noChangeArrowheads="1"/>
          </p:cNvSpPr>
          <p:nvPr>
            <p:ph type="title"/>
          </p:nvPr>
        </p:nvSpPr>
        <p:spPr/>
        <p:txBody>
          <a:bodyPr/>
          <a:lstStyle/>
          <a:p>
            <a:pPr eaLnBrk="1" hangingPunct="1">
              <a:defRPr/>
            </a:pPr>
            <a:r>
              <a:rPr lang="en-US" sz="4000" smtClean="0"/>
              <a:t>PREVENTIVE TREATMENT:</a:t>
            </a:r>
            <a:br>
              <a:rPr lang="en-US" sz="4000" smtClean="0"/>
            </a:br>
            <a:r>
              <a:rPr lang="en-US" sz="4000" smtClean="0"/>
              <a:t>DRUG CHOICE</a:t>
            </a:r>
          </a:p>
        </p:txBody>
      </p:sp>
      <p:grpSp>
        <p:nvGrpSpPr>
          <p:cNvPr id="3" name="Group 96"/>
          <p:cNvGrpSpPr>
            <a:grpSpLocks/>
          </p:cNvGrpSpPr>
          <p:nvPr/>
        </p:nvGrpSpPr>
        <p:grpSpPr bwMode="auto">
          <a:xfrm>
            <a:off x="647700" y="6030913"/>
            <a:ext cx="7391400" cy="874712"/>
            <a:chOff x="408" y="3799"/>
            <a:chExt cx="4656" cy="551"/>
          </a:xfrm>
        </p:grpSpPr>
        <p:sp>
          <p:nvSpPr>
            <p:cNvPr id="47168" name="Text Box 97"/>
            <p:cNvSpPr txBox="1">
              <a:spLocks noChangeArrowheads="1"/>
            </p:cNvSpPr>
            <p:nvPr/>
          </p:nvSpPr>
          <p:spPr bwMode="auto">
            <a:xfrm>
              <a:off x="408" y="3984"/>
              <a:ext cx="4656" cy="366"/>
            </a:xfrm>
            <a:prstGeom prst="rect">
              <a:avLst/>
            </a:prstGeom>
            <a:noFill/>
            <a:ln w="9525">
              <a:noFill/>
              <a:miter lim="800000"/>
              <a:headEnd/>
              <a:tailEnd/>
            </a:ln>
          </p:spPr>
          <p:txBody>
            <a:bodyPr>
              <a:spAutoFit/>
            </a:bodyPr>
            <a:lstStyle/>
            <a:p>
              <a:pPr eaLnBrk="1" hangingPunct="1"/>
              <a:r>
                <a:rPr lang="en-US" sz="1600">
                  <a:solidFill>
                    <a:srgbClr val="F2D13D"/>
                  </a:solidFill>
                  <a:latin typeface="Arial" charset="0"/>
                </a:rPr>
                <a:t>Silberstein SD et al. </a:t>
              </a:r>
              <a:r>
                <a:rPr lang="en-US" sz="1600" i="1">
                  <a:solidFill>
                    <a:srgbClr val="F2D13D"/>
                  </a:solidFill>
                  <a:latin typeface="Arial" charset="0"/>
                </a:rPr>
                <a:t>Headache for the Primary Care Physician</a:t>
              </a:r>
              <a:r>
                <a:rPr lang="en-US" sz="1600">
                  <a:solidFill>
                    <a:srgbClr val="F2D13D"/>
                  </a:solidFill>
                  <a:latin typeface="Arial" charset="0"/>
                </a:rPr>
                <a:t>. 2000.</a:t>
              </a:r>
            </a:p>
            <a:p>
              <a:pPr eaLnBrk="1" hangingPunct="1"/>
              <a:r>
                <a:rPr lang="en-US" sz="1600">
                  <a:solidFill>
                    <a:srgbClr val="F2D13D"/>
                  </a:solidFill>
                  <a:latin typeface="Arial" charset="0"/>
                </a:rPr>
                <a:t>Gray RN et al. </a:t>
              </a:r>
              <a:r>
                <a:rPr lang="en-US" sz="1600" i="1">
                  <a:solidFill>
                    <a:srgbClr val="F2D13D"/>
                  </a:solidFill>
                  <a:latin typeface="Arial" charset="0"/>
                </a:rPr>
                <a:t>US Dept of Health and Human Services</a:t>
              </a:r>
              <a:r>
                <a:rPr lang="en-US" sz="1600">
                  <a:solidFill>
                    <a:srgbClr val="F2D13D"/>
                  </a:solidFill>
                  <a:latin typeface="Arial" charset="0"/>
                </a:rPr>
                <a:t>. 1999.</a:t>
              </a:r>
            </a:p>
          </p:txBody>
        </p:sp>
        <p:sp>
          <p:nvSpPr>
            <p:cNvPr id="47169" name="Text Box 98"/>
            <p:cNvSpPr txBox="1">
              <a:spLocks noChangeArrowheads="1"/>
            </p:cNvSpPr>
            <p:nvPr/>
          </p:nvSpPr>
          <p:spPr bwMode="auto">
            <a:xfrm>
              <a:off x="422" y="3799"/>
              <a:ext cx="1128" cy="192"/>
            </a:xfrm>
            <a:prstGeom prst="rect">
              <a:avLst/>
            </a:prstGeom>
            <a:noFill/>
            <a:ln w="9525">
              <a:noFill/>
              <a:miter lim="800000"/>
              <a:headEnd/>
              <a:tailEnd/>
            </a:ln>
          </p:spPr>
          <p:txBody>
            <a:bodyPr wrap="none">
              <a:spAutoFit/>
            </a:bodyPr>
            <a:lstStyle/>
            <a:p>
              <a:pPr eaLnBrk="1" hangingPunct="1"/>
              <a:r>
                <a:rPr lang="en-US" sz="1400" dirty="0" smtClean="0">
                  <a:solidFill>
                    <a:schemeClr val="bg1"/>
                  </a:solidFill>
                  <a:latin typeface="Arial" charset="0"/>
                </a:rPr>
                <a:t>*On a scale of 0 to 4</a:t>
              </a:r>
              <a:endParaRPr lang="en-US" sz="1400" dirty="0">
                <a:solidFill>
                  <a:schemeClr val="bg1"/>
                </a:solidFill>
                <a:latin typeface="Arial"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par>
                          <p:cTn id="13" fill="hold">
                            <p:stCondLst>
                              <p:cond delay="1000"/>
                            </p:stCondLst>
                            <p:childTnLst>
                              <p:par>
                                <p:cTn id="14" presetID="22" presetClass="entr" presetSubtype="1" fill="hold" nodeType="afterEffect">
                                  <p:stCondLst>
                                    <p:cond delay="0"/>
                                  </p:stCondLst>
                                  <p:childTnLst>
                                    <p:set>
                                      <p:cBhvr>
                                        <p:cTn id="15" dur="1" fill="hold">
                                          <p:stCondLst>
                                            <p:cond delay="0"/>
                                          </p:stCondLst>
                                        </p:cTn>
                                        <p:tgtEl>
                                          <p:spTgt spid="110597"/>
                                        </p:tgtEl>
                                        <p:attrNameLst>
                                          <p:attrName>style.visibility</p:attrName>
                                        </p:attrNameLst>
                                      </p:cBhvr>
                                      <p:to>
                                        <p:strVal val="visible"/>
                                      </p:to>
                                    </p:set>
                                    <p:animEffect transition="in" filter="wipe(up)">
                                      <p:cBhvr>
                                        <p:cTn id="16" dur="500"/>
                                        <p:tgtEl>
                                          <p:spTgt spid="1105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2" name="Group 2"/>
          <p:cNvGrpSpPr>
            <a:grpSpLocks/>
          </p:cNvGrpSpPr>
          <p:nvPr/>
        </p:nvGrpSpPr>
        <p:grpSpPr bwMode="auto">
          <a:xfrm>
            <a:off x="684213" y="1447800"/>
            <a:ext cx="8458200" cy="3886200"/>
            <a:chOff x="408" y="912"/>
            <a:chExt cx="5328" cy="2448"/>
          </a:xfrm>
        </p:grpSpPr>
        <p:sp>
          <p:nvSpPr>
            <p:cNvPr id="48176" name="Rectangle 3"/>
            <p:cNvSpPr>
              <a:spLocks noChangeArrowheads="1"/>
            </p:cNvSpPr>
            <p:nvPr/>
          </p:nvSpPr>
          <p:spPr bwMode="auto">
            <a:xfrm>
              <a:off x="409" y="912"/>
              <a:ext cx="5327" cy="816"/>
            </a:xfrm>
            <a:prstGeom prst="rect">
              <a:avLst/>
            </a:prstGeom>
            <a:gradFill rotWithShape="0">
              <a:gsLst>
                <a:gs pos="0">
                  <a:srgbClr val="3D8E33"/>
                </a:gs>
                <a:gs pos="100000">
                  <a:srgbClr val="040903"/>
                </a:gs>
              </a:gsLst>
              <a:lin ang="5400000" scaled="1"/>
            </a:gradFill>
            <a:ln w="9525">
              <a:solidFill>
                <a:schemeClr val="tx1"/>
              </a:solidFill>
              <a:miter lim="800000"/>
              <a:headEnd/>
              <a:tailEnd/>
            </a:ln>
          </p:spPr>
          <p:txBody>
            <a:bodyPr wrap="none" anchor="ctr"/>
            <a:lstStyle/>
            <a:p>
              <a:endParaRPr lang="en-US"/>
            </a:p>
          </p:txBody>
        </p:sp>
        <p:sp>
          <p:nvSpPr>
            <p:cNvPr id="48177" name="Rectangle 4"/>
            <p:cNvSpPr>
              <a:spLocks noChangeArrowheads="1"/>
            </p:cNvSpPr>
            <p:nvPr/>
          </p:nvSpPr>
          <p:spPr bwMode="auto">
            <a:xfrm>
              <a:off x="408" y="3264"/>
              <a:ext cx="5328" cy="96"/>
            </a:xfrm>
            <a:prstGeom prst="rect">
              <a:avLst/>
            </a:prstGeom>
            <a:gradFill rotWithShape="0">
              <a:gsLst>
                <a:gs pos="0">
                  <a:srgbClr val="3D8E33"/>
                </a:gs>
                <a:gs pos="100000">
                  <a:srgbClr val="040903"/>
                </a:gs>
              </a:gsLst>
              <a:lin ang="5400000" scaled="1"/>
            </a:gradFill>
            <a:ln w="9525">
              <a:solidFill>
                <a:schemeClr val="tx1"/>
              </a:solidFill>
              <a:miter lim="800000"/>
              <a:headEnd/>
              <a:tailEnd/>
            </a:ln>
          </p:spPr>
          <p:txBody>
            <a:bodyPr wrap="none" anchor="ctr"/>
            <a:lstStyle/>
            <a:p>
              <a:endParaRPr lang="en-US"/>
            </a:p>
          </p:txBody>
        </p:sp>
      </p:grpSp>
      <p:graphicFrame>
        <p:nvGraphicFramePr>
          <p:cNvPr id="112645" name="Group 5"/>
          <p:cNvGraphicFramePr>
            <a:graphicFrameLocks noGrp="1"/>
          </p:cNvGraphicFramePr>
          <p:nvPr/>
        </p:nvGraphicFramePr>
        <p:xfrm>
          <a:off x="781050" y="1504950"/>
          <a:ext cx="8247063" cy="3911600"/>
        </p:xfrm>
        <a:graphic>
          <a:graphicData uri="http://schemas.openxmlformats.org/drawingml/2006/table">
            <a:tbl>
              <a:tblPr/>
              <a:tblGrid>
                <a:gridCol w="304800"/>
                <a:gridCol w="1336675"/>
                <a:gridCol w="1335088"/>
                <a:gridCol w="1222375"/>
                <a:gridCol w="2600325"/>
                <a:gridCol w="1447800"/>
              </a:tblGrid>
              <a:tr h="4064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COMORBID CONDITION</a:t>
                      </a:r>
                    </a:p>
                  </a:txBody>
                  <a:tcPr horzOverflow="overflow">
                    <a:lnL>
                      <a:noFill/>
                    </a:lnL>
                    <a:lnR cap="flat">
                      <a:noFill/>
                    </a:lnR>
                    <a:lnT cap="flat">
                      <a:noFill/>
                    </a:lnT>
                    <a:lnB w="127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en-US"/>
                    </a:p>
                  </a:txBody>
                  <a:tcPr/>
                </a:tc>
              </a:tr>
              <a:tr h="406400">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DRUG</a:t>
                      </a:r>
                    </a:p>
                  </a:txBody>
                  <a:tcPr anchor="b" horzOverflow="overflow">
                    <a:lnL cap="flat">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EFFICACY*</a:t>
                      </a: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SIDE EFFECTS*</a:t>
                      </a: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RELATIVE CONTRAINDICATION</a:t>
                      </a:r>
                    </a:p>
                  </a:txBody>
                  <a:tcPr anchor="b"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RELATIVE INDICATION</a:t>
                      </a:r>
                    </a:p>
                  </a:txBody>
                  <a:tcPr anchor="b" horzOverflow="overflow">
                    <a:lnL>
                      <a:noFill/>
                    </a:lnL>
                    <a:lnR cap="flat">
                      <a:noFill/>
                    </a:lnR>
                    <a:lnT w="12700" cap="flat" cmpd="sng" algn="ctr">
                      <a:solidFill>
                        <a:schemeClr val="bg1"/>
                      </a:solidFill>
                      <a:prstDash val="solid"/>
                      <a:round/>
                      <a:headEnd type="none" w="med" len="med"/>
                      <a:tailEnd type="none" w="med" len="med"/>
                    </a:lnT>
                    <a:lnB>
                      <a:noFill/>
                    </a:lnB>
                    <a:lnTlToBr>
                      <a:noFill/>
                    </a:lnTlToBr>
                    <a:lnBlToTr>
                      <a:noFill/>
                    </a:lnBlToTr>
                    <a:noFill/>
                  </a:tcPr>
                </a:tc>
              </a:tr>
              <a:tr h="406400">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dirty="0" smtClean="0">
                        <a:ln>
                          <a:noFill/>
                        </a:ln>
                        <a:solidFill>
                          <a:srgbClr val="F2D13D"/>
                        </a:solidFill>
                        <a:effectLst>
                          <a:outerShdw blurRad="38100" dist="38100" dir="2700000" algn="tl">
                            <a:srgbClr val="000000"/>
                          </a:outerShdw>
                        </a:effectLst>
                        <a:latin typeface="Tahoma" charset="0"/>
                      </a:endParaRPr>
                    </a:p>
                  </a:txBody>
                  <a:tcPr horzOverflow="overflow">
                    <a:lnL cap="flat">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cap="flat">
                      <a:noFill/>
                    </a:lnR>
                    <a:lnT>
                      <a:noFill/>
                    </a:lnT>
                    <a:lnB>
                      <a:noFill/>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a:noFill/>
                    </a:lnT>
                    <a:lnB w="12700" cap="flat" cmpd="sng" algn="ctr">
                      <a:solidFill>
                        <a:srgbClr val="3D8E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w="12700" cap="flat" cmpd="sng" algn="ctr">
                      <a:solidFill>
                        <a:srgbClr val="3D8E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w="12700" cap="flat" cmpd="sng" algn="ctr">
                      <a:solidFill>
                        <a:srgbClr val="3D8E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w="12700" cap="flat" cmpd="sng" algn="ctr">
                      <a:solidFill>
                        <a:srgbClr val="3D8E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w="12700" cap="flat" cmpd="sng" algn="ctr">
                      <a:solidFill>
                        <a:srgbClr val="3D8E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cap="flat">
                      <a:noFill/>
                    </a:lnR>
                    <a:lnT>
                      <a:noFill/>
                    </a:lnT>
                    <a:lnB w="12700" cap="flat" cmpd="sng" algn="ctr">
                      <a:solidFill>
                        <a:srgbClr val="3D8E33"/>
                      </a:solidFill>
                      <a:prstDash val="solid"/>
                      <a:round/>
                      <a:headEnd type="none" w="med" len="med"/>
                      <a:tailEnd type="none" w="med" len="med"/>
                    </a:lnB>
                    <a:lnTlToBr>
                      <a:noFill/>
                    </a:lnTlToBr>
                    <a:lnBlToTr>
                      <a:noFill/>
                    </a:lnBlToTr>
                    <a:noFill/>
                  </a:tcPr>
                </a:tc>
              </a:tr>
              <a:tr h="406400">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dirty="0" smtClean="0">
                        <a:ln>
                          <a:noFill/>
                        </a:ln>
                        <a:solidFill>
                          <a:srgbClr val="F2D13D"/>
                        </a:solidFill>
                        <a:effectLst>
                          <a:outerShdw blurRad="38100" dist="38100" dir="2700000" algn="tl">
                            <a:srgbClr val="000000"/>
                          </a:outerShdw>
                        </a:effectLst>
                        <a:latin typeface="Tahoma" charset="0"/>
                      </a:endParaRPr>
                    </a:p>
                  </a:txBody>
                  <a:tcPr horzOverflow="overflow">
                    <a:lnL cap="flat">
                      <a:noFill/>
                    </a:lnL>
                    <a:lnR>
                      <a:noFill/>
                    </a:lnR>
                    <a:lnT w="12700" cap="flat" cmpd="sng" algn="ctr">
                      <a:solidFill>
                        <a:srgbClr val="3D8E33"/>
                      </a:solidFill>
                      <a:prstDash val="solid"/>
                      <a:round/>
                      <a:headEnd type="none" w="med" len="med"/>
                      <a:tailEnd type="none" w="med" len="med"/>
                    </a:lnT>
                    <a:lnB w="12700" cap="flat" cmpd="sng" algn="ctr">
                      <a:solidFill>
                        <a:srgbClr val="3D8E33"/>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w="12700" cap="flat" cmpd="sng" algn="ctr">
                      <a:solidFill>
                        <a:srgbClr val="3D8E33"/>
                      </a:solidFill>
                      <a:prstDash val="solid"/>
                      <a:round/>
                      <a:headEnd type="none" w="med" len="med"/>
                      <a:tailEnd type="none" w="med" len="med"/>
                    </a:lnT>
                    <a:lnB w="12700" cap="flat" cmpd="sng" algn="ctr">
                      <a:solidFill>
                        <a:srgbClr val="3D8E3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w="12700" cap="flat" cmpd="sng" algn="ctr">
                      <a:solidFill>
                        <a:srgbClr val="3D8E33"/>
                      </a:solidFill>
                      <a:prstDash val="solid"/>
                      <a:round/>
                      <a:headEnd type="none" w="med" len="med"/>
                      <a:tailEnd type="none" w="med" len="med"/>
                    </a:lnT>
                    <a:lnB w="12700" cap="flat" cmpd="sng" algn="ctr">
                      <a:solidFill>
                        <a:srgbClr val="3D8E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w="12700" cap="flat" cmpd="sng" algn="ctr">
                      <a:solidFill>
                        <a:srgbClr val="3D8E33"/>
                      </a:solidFill>
                      <a:prstDash val="solid"/>
                      <a:round/>
                      <a:headEnd type="none" w="med" len="med"/>
                      <a:tailEnd type="none" w="med" len="med"/>
                    </a:lnT>
                    <a:lnB w="12700" cap="flat" cmpd="sng" algn="ctr">
                      <a:solidFill>
                        <a:srgbClr val="3D8E33"/>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cap="flat">
                      <a:noFill/>
                    </a:lnR>
                    <a:lnT w="12700" cap="flat" cmpd="sng" algn="ctr">
                      <a:solidFill>
                        <a:srgbClr val="3D8E33"/>
                      </a:solidFill>
                      <a:prstDash val="solid"/>
                      <a:round/>
                      <a:headEnd type="none" w="med" len="med"/>
                      <a:tailEnd type="none" w="med" len="med"/>
                    </a:lnT>
                    <a:lnB w="12700" cap="flat" cmpd="sng" algn="ctr">
                      <a:solidFill>
                        <a:srgbClr val="3D8E33"/>
                      </a:solidFill>
                      <a:prstDash val="solid"/>
                      <a:round/>
                      <a:headEnd type="none" w="med" len="med"/>
                      <a:tailEnd type="none" w="med" len="med"/>
                    </a:lnB>
                    <a:lnTlToBr>
                      <a:noFill/>
                    </a:lnTlToBr>
                    <a:lnBlToTr>
                      <a:noFill/>
                    </a:lnBlToTr>
                    <a:noFill/>
                  </a:tcPr>
                </a:tc>
              </a:tr>
              <a:tr h="406400">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1" i="0" u="none" strike="noStrike" cap="none" normalizeH="0" baseline="0" smtClean="0">
                          <a:ln>
                            <a:noFill/>
                          </a:ln>
                          <a:solidFill>
                            <a:srgbClr val="F2D13D"/>
                          </a:solidFill>
                          <a:effectLst>
                            <a:outerShdw blurRad="38100" dist="38100" dir="2700000" algn="tl">
                              <a:srgbClr val="000000"/>
                            </a:outerShdw>
                          </a:effectLst>
                          <a:latin typeface="Tahoma" charset="0"/>
                        </a:rPr>
                        <a:t>Calcium channel blockers</a:t>
                      </a:r>
                    </a:p>
                  </a:txBody>
                  <a:tcPr horzOverflow="overflow">
                    <a:lnL cap="flat">
                      <a:noFill/>
                    </a:lnL>
                    <a:lnR>
                      <a:noFill/>
                    </a:lnR>
                    <a:lnT w="12700" cap="flat" cmpd="sng" algn="ctr">
                      <a:solidFill>
                        <a:srgbClr val="3D8E33"/>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w="12700" cap="flat" cmpd="sng" algn="ctr">
                      <a:solidFill>
                        <a:srgbClr val="3D8E33"/>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w="12700" cap="flat" cmpd="sng" algn="ctr">
                      <a:solidFill>
                        <a:srgbClr val="3D8E33"/>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w="12700" cap="flat" cmpd="sng" algn="ctr">
                      <a:solidFill>
                        <a:srgbClr val="3D8E33"/>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cap="flat">
                      <a:noFill/>
                    </a:lnR>
                    <a:lnT w="12700" cap="flat" cmpd="sng" algn="ctr">
                      <a:solidFill>
                        <a:srgbClr val="3D8E33"/>
                      </a:solidFill>
                      <a:prstDash val="solid"/>
                      <a:round/>
                      <a:headEnd type="none" w="med" len="med"/>
                      <a:tailEnd type="none" w="med" len="med"/>
                    </a:lnT>
                    <a:lnB>
                      <a:noFill/>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rPr>
                        <a:t>Verapamil</a:t>
                      </a:r>
                    </a:p>
                  </a:txBody>
                  <a:tcPr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2+</a:t>
                      </a:r>
                    </a:p>
                  </a:txBody>
                  <a:tcPr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1+</a:t>
                      </a: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Constipation, hypotension</a:t>
                      </a: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Migraine with aura, HTN, angina, asthma</a:t>
                      </a:r>
                    </a:p>
                  </a:txBody>
                  <a:tcPr horzOverflow="overflow">
                    <a:lnL>
                      <a:noFill/>
                    </a:lnL>
                    <a:lnR cap="flat">
                      <a:noFill/>
                    </a:lnR>
                    <a:lnT>
                      <a:noFill/>
                    </a:lnT>
                    <a:lnB cap="flat">
                      <a:noFill/>
                    </a:lnB>
                    <a:lnTlToBr>
                      <a:noFill/>
                    </a:lnTlToBr>
                    <a:lnBlToTr>
                      <a:noFill/>
                    </a:lnBlToTr>
                    <a:noFill/>
                  </a:tcPr>
                </a:tc>
              </a:tr>
            </a:tbl>
          </a:graphicData>
        </a:graphic>
      </p:graphicFrame>
      <p:sp>
        <p:nvSpPr>
          <p:cNvPr id="112711" name="Rectangle 71"/>
          <p:cNvSpPr>
            <a:spLocks noChangeArrowheads="1"/>
          </p:cNvSpPr>
          <p:nvPr/>
        </p:nvSpPr>
        <p:spPr bwMode="auto">
          <a:xfrm>
            <a:off x="666750" y="266700"/>
            <a:ext cx="8477250" cy="1143000"/>
          </a:xfrm>
          <a:prstGeom prst="rect">
            <a:avLst/>
          </a:prstGeom>
          <a:noFill/>
          <a:ln w="9525">
            <a:noFill/>
            <a:miter lim="800000"/>
            <a:headEnd/>
            <a:tailEnd/>
          </a:ln>
          <a:effectLst>
            <a:outerShdw dist="35921" dir="2700000" algn="ctr" rotWithShape="0">
              <a:schemeClr val="bg1"/>
            </a:outerShdw>
          </a:effectLst>
        </p:spPr>
        <p:txBody>
          <a:bodyPr anchor="ctr"/>
          <a:lstStyle/>
          <a:p>
            <a:pPr eaLnBrk="1" hangingPunct="1">
              <a:defRPr/>
            </a:pPr>
            <a:r>
              <a:rPr lang="en-US" sz="3600">
                <a:latin typeface="Arial Black" pitchFamily="34" charset="0"/>
              </a:rPr>
              <a:t>PREVENTIVE TREATMENT:</a:t>
            </a:r>
            <a:br>
              <a:rPr lang="en-US" sz="3600">
                <a:latin typeface="Arial Black" pitchFamily="34" charset="0"/>
              </a:rPr>
            </a:br>
            <a:r>
              <a:rPr lang="en-US" sz="3600">
                <a:latin typeface="Arial Black" pitchFamily="34" charset="0"/>
              </a:rPr>
              <a:t>DRUG CHOICE</a:t>
            </a:r>
          </a:p>
        </p:txBody>
      </p:sp>
      <p:grpSp>
        <p:nvGrpSpPr>
          <p:cNvPr id="3" name="Group 72"/>
          <p:cNvGrpSpPr>
            <a:grpSpLocks/>
          </p:cNvGrpSpPr>
          <p:nvPr/>
        </p:nvGrpSpPr>
        <p:grpSpPr bwMode="auto">
          <a:xfrm>
            <a:off x="646113" y="5334000"/>
            <a:ext cx="7431087" cy="1600200"/>
            <a:chOff x="407" y="3360"/>
            <a:chExt cx="4681" cy="1008"/>
          </a:xfrm>
        </p:grpSpPr>
        <p:sp>
          <p:nvSpPr>
            <p:cNvPr id="48174" name="Text Box 73"/>
            <p:cNvSpPr txBox="1">
              <a:spLocks noChangeArrowheads="1"/>
            </p:cNvSpPr>
            <p:nvPr/>
          </p:nvSpPr>
          <p:spPr bwMode="auto">
            <a:xfrm>
              <a:off x="432" y="4002"/>
              <a:ext cx="4656" cy="366"/>
            </a:xfrm>
            <a:prstGeom prst="rect">
              <a:avLst/>
            </a:prstGeom>
            <a:noFill/>
            <a:ln w="9525">
              <a:noFill/>
              <a:miter lim="800000"/>
              <a:headEnd/>
              <a:tailEnd/>
            </a:ln>
          </p:spPr>
          <p:txBody>
            <a:bodyPr>
              <a:spAutoFit/>
            </a:bodyPr>
            <a:lstStyle/>
            <a:p>
              <a:pPr eaLnBrk="1" hangingPunct="1"/>
              <a:r>
                <a:rPr lang="en-US" sz="1600">
                  <a:solidFill>
                    <a:srgbClr val="F2D13D"/>
                  </a:solidFill>
                  <a:latin typeface="Arial" charset="0"/>
                </a:rPr>
                <a:t>Silberstein SD et al. </a:t>
              </a:r>
              <a:r>
                <a:rPr lang="en-US" sz="1600" i="1">
                  <a:solidFill>
                    <a:srgbClr val="F2D13D"/>
                  </a:solidFill>
                  <a:latin typeface="Arial" charset="0"/>
                </a:rPr>
                <a:t>Headache for the Primary Care Physician</a:t>
              </a:r>
              <a:r>
                <a:rPr lang="en-US" sz="1600">
                  <a:solidFill>
                    <a:srgbClr val="F2D13D"/>
                  </a:solidFill>
                  <a:latin typeface="Arial" charset="0"/>
                </a:rPr>
                <a:t>. 2000.</a:t>
              </a:r>
            </a:p>
            <a:p>
              <a:pPr eaLnBrk="1" hangingPunct="1"/>
              <a:r>
                <a:rPr lang="en-US" sz="1600">
                  <a:solidFill>
                    <a:srgbClr val="F2D13D"/>
                  </a:solidFill>
                  <a:latin typeface="Arial" charset="0"/>
                </a:rPr>
                <a:t>Gray RN et al. </a:t>
              </a:r>
              <a:r>
                <a:rPr lang="en-US" sz="1600" i="1">
                  <a:solidFill>
                    <a:srgbClr val="F2D13D"/>
                  </a:solidFill>
                  <a:latin typeface="Arial" charset="0"/>
                </a:rPr>
                <a:t>US Dept of Health and Human Services</a:t>
              </a:r>
              <a:r>
                <a:rPr lang="en-US" sz="1600">
                  <a:solidFill>
                    <a:srgbClr val="F2D13D"/>
                  </a:solidFill>
                  <a:latin typeface="Arial" charset="0"/>
                </a:rPr>
                <a:t>. 1999.</a:t>
              </a:r>
            </a:p>
          </p:txBody>
        </p:sp>
        <p:sp>
          <p:nvSpPr>
            <p:cNvPr id="48175" name="Text Box 74"/>
            <p:cNvSpPr txBox="1">
              <a:spLocks noChangeArrowheads="1"/>
            </p:cNvSpPr>
            <p:nvPr/>
          </p:nvSpPr>
          <p:spPr bwMode="auto">
            <a:xfrm>
              <a:off x="407" y="3360"/>
              <a:ext cx="1128" cy="192"/>
            </a:xfrm>
            <a:prstGeom prst="rect">
              <a:avLst/>
            </a:prstGeom>
            <a:noFill/>
            <a:ln w="9525">
              <a:noFill/>
              <a:miter lim="800000"/>
              <a:headEnd/>
              <a:tailEnd/>
            </a:ln>
          </p:spPr>
          <p:txBody>
            <a:bodyPr wrap="none">
              <a:spAutoFit/>
            </a:bodyPr>
            <a:lstStyle/>
            <a:p>
              <a:pPr eaLnBrk="1" hangingPunct="1"/>
              <a:r>
                <a:rPr lang="en-US" sz="1400">
                  <a:solidFill>
                    <a:schemeClr val="bg1"/>
                  </a:solidFill>
                  <a:latin typeface="Arial" charset="0"/>
                </a:rPr>
                <a:t>*On a scale of 0 to 4</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112711"/>
                                        </p:tgtEl>
                                        <p:attrNameLst>
                                          <p:attrName>style.visibility</p:attrName>
                                        </p:attrNameLst>
                                      </p:cBhvr>
                                      <p:to>
                                        <p:strVal val="visible"/>
                                      </p:to>
                                    </p:set>
                                    <p:anim calcmode="lin" valueType="num">
                                      <p:cBhvr additive="base">
                                        <p:cTn id="7" dur="500" fill="hold"/>
                                        <p:tgtEl>
                                          <p:spTgt spid="112711"/>
                                        </p:tgtEl>
                                        <p:attrNameLst>
                                          <p:attrName>ppt_x</p:attrName>
                                        </p:attrNameLst>
                                      </p:cBhvr>
                                      <p:tavLst>
                                        <p:tav tm="0">
                                          <p:val>
                                            <p:strVal val="1+#ppt_w/2"/>
                                          </p:val>
                                        </p:tav>
                                        <p:tav tm="100000">
                                          <p:val>
                                            <p:strVal val="#ppt_x"/>
                                          </p:val>
                                        </p:tav>
                                      </p:tavLst>
                                    </p:anim>
                                    <p:anim calcmode="lin" valueType="num">
                                      <p:cBhvr additive="base">
                                        <p:cTn id="8" dur="500" fill="hold"/>
                                        <p:tgtEl>
                                          <p:spTgt spid="112711"/>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1+#ppt_w/2"/>
                                          </p:val>
                                        </p:tav>
                                        <p:tav tm="100000">
                                          <p:val>
                                            <p:strVal val="#ppt_x"/>
                                          </p:val>
                                        </p:tav>
                                      </p:tavLst>
                                    </p:anim>
                                    <p:anim calcmode="lin" valueType="num">
                                      <p:cBhvr additive="base">
                                        <p:cTn id="13" dur="500" fill="hold"/>
                                        <p:tgtEl>
                                          <p:spTgt spid="2"/>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2" presetClass="entr" presetSubtype="1" fill="hold" nodeType="afterEffect">
                                  <p:stCondLst>
                                    <p:cond delay="0"/>
                                  </p:stCondLst>
                                  <p:childTnLst>
                                    <p:set>
                                      <p:cBhvr>
                                        <p:cTn id="16" dur="1" fill="hold">
                                          <p:stCondLst>
                                            <p:cond delay="0"/>
                                          </p:stCondLst>
                                        </p:cTn>
                                        <p:tgtEl>
                                          <p:spTgt spid="112645"/>
                                        </p:tgtEl>
                                        <p:attrNameLst>
                                          <p:attrName>style.visibility</p:attrName>
                                        </p:attrNameLst>
                                      </p:cBhvr>
                                      <p:to>
                                        <p:strVal val="visible"/>
                                      </p:to>
                                    </p:set>
                                    <p:animEffect transition="in" filter="wipe(up)">
                                      <p:cBhvr>
                                        <p:cTn id="17" dur="500"/>
                                        <p:tgtEl>
                                          <p:spTgt spid="112645"/>
                                        </p:tgtEl>
                                      </p:cBhvr>
                                    </p:animEffect>
                                  </p:childTnLst>
                                </p:cTn>
                              </p:par>
                            </p:childTnLst>
                          </p:cTn>
                        </p:par>
                        <p:par>
                          <p:cTn id="18" fill="hold">
                            <p:stCondLst>
                              <p:cond delay="1500"/>
                            </p:stCondLst>
                            <p:childTnLst>
                              <p:par>
                                <p:cTn id="19" presetID="22" presetClass="entr" presetSubtype="8" fill="hold" nodeType="after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wipe(left)">
                                      <p:cBhvr>
                                        <p:cTn id="2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1"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2" name="Group 2"/>
          <p:cNvGrpSpPr>
            <a:grpSpLocks/>
          </p:cNvGrpSpPr>
          <p:nvPr/>
        </p:nvGrpSpPr>
        <p:grpSpPr bwMode="auto">
          <a:xfrm>
            <a:off x="684213" y="1447800"/>
            <a:ext cx="8458200" cy="3505200"/>
            <a:chOff x="408" y="912"/>
            <a:chExt cx="5328" cy="2208"/>
          </a:xfrm>
        </p:grpSpPr>
        <p:sp>
          <p:nvSpPr>
            <p:cNvPr id="49200" name="Rectangle 3"/>
            <p:cNvSpPr>
              <a:spLocks noChangeArrowheads="1"/>
            </p:cNvSpPr>
            <p:nvPr/>
          </p:nvSpPr>
          <p:spPr bwMode="auto">
            <a:xfrm>
              <a:off x="409" y="912"/>
              <a:ext cx="5327" cy="816"/>
            </a:xfrm>
            <a:prstGeom prst="rect">
              <a:avLst/>
            </a:prstGeom>
            <a:gradFill rotWithShape="0">
              <a:gsLst>
                <a:gs pos="0">
                  <a:srgbClr val="3D8E33"/>
                </a:gs>
                <a:gs pos="100000">
                  <a:srgbClr val="040903"/>
                </a:gs>
              </a:gsLst>
              <a:lin ang="5400000" scaled="1"/>
            </a:gradFill>
            <a:ln w="9525">
              <a:solidFill>
                <a:schemeClr val="tx1"/>
              </a:solidFill>
              <a:miter lim="800000"/>
              <a:headEnd/>
              <a:tailEnd/>
            </a:ln>
          </p:spPr>
          <p:txBody>
            <a:bodyPr wrap="none" anchor="ctr"/>
            <a:lstStyle/>
            <a:p>
              <a:endParaRPr lang="en-US"/>
            </a:p>
          </p:txBody>
        </p:sp>
        <p:sp>
          <p:nvSpPr>
            <p:cNvPr id="49201" name="Rectangle 4"/>
            <p:cNvSpPr>
              <a:spLocks noChangeArrowheads="1"/>
            </p:cNvSpPr>
            <p:nvPr/>
          </p:nvSpPr>
          <p:spPr bwMode="auto">
            <a:xfrm>
              <a:off x="408" y="3024"/>
              <a:ext cx="5328" cy="96"/>
            </a:xfrm>
            <a:prstGeom prst="rect">
              <a:avLst/>
            </a:prstGeom>
            <a:gradFill rotWithShape="0">
              <a:gsLst>
                <a:gs pos="0">
                  <a:srgbClr val="3D8E33"/>
                </a:gs>
                <a:gs pos="100000">
                  <a:srgbClr val="040903"/>
                </a:gs>
              </a:gsLst>
              <a:lin ang="5400000" scaled="1"/>
            </a:gradFill>
            <a:ln w="9525">
              <a:solidFill>
                <a:schemeClr val="tx1"/>
              </a:solidFill>
              <a:miter lim="800000"/>
              <a:headEnd/>
              <a:tailEnd/>
            </a:ln>
          </p:spPr>
          <p:txBody>
            <a:bodyPr wrap="none" anchor="ctr"/>
            <a:lstStyle/>
            <a:p>
              <a:endParaRPr lang="en-US"/>
            </a:p>
          </p:txBody>
        </p:sp>
      </p:grpSp>
      <p:graphicFrame>
        <p:nvGraphicFramePr>
          <p:cNvPr id="114693" name="Group 5"/>
          <p:cNvGraphicFramePr>
            <a:graphicFrameLocks noGrp="1"/>
          </p:cNvGraphicFramePr>
          <p:nvPr/>
        </p:nvGraphicFramePr>
        <p:xfrm>
          <a:off x="666750" y="1504950"/>
          <a:ext cx="8361363" cy="3241040"/>
        </p:xfrm>
        <a:graphic>
          <a:graphicData uri="http://schemas.openxmlformats.org/drawingml/2006/table">
            <a:tbl>
              <a:tblPr/>
              <a:tblGrid>
                <a:gridCol w="304800"/>
                <a:gridCol w="1333500"/>
                <a:gridCol w="1331913"/>
                <a:gridCol w="1219200"/>
                <a:gridCol w="2647950"/>
                <a:gridCol w="1524000"/>
              </a:tblGrid>
              <a:tr h="4064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COMORBID CONDITION</a:t>
                      </a:r>
                    </a:p>
                  </a:txBody>
                  <a:tcPr horzOverflow="overflow">
                    <a:lnL>
                      <a:noFill/>
                    </a:lnL>
                    <a:lnR cap="flat">
                      <a:noFill/>
                    </a:lnR>
                    <a:lnT cap="flat">
                      <a:noFill/>
                    </a:lnT>
                    <a:lnB w="127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en-US"/>
                    </a:p>
                  </a:txBody>
                  <a:tcPr/>
                </a:tc>
              </a:tr>
              <a:tr h="406400">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DRUG</a:t>
                      </a:r>
                    </a:p>
                  </a:txBody>
                  <a:tcPr anchor="b" horzOverflow="overflow">
                    <a:lnL cap="flat">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EFFICACY*</a:t>
                      </a: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SIDE EFFECTS*</a:t>
                      </a: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RELATIVE CONTRAINDICATION</a:t>
                      </a:r>
                    </a:p>
                  </a:txBody>
                  <a:tcPr anchor="b"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600" b="1" i="0" u="none" strike="noStrike" cap="none" normalizeH="0" baseline="0" smtClean="0">
                          <a:ln>
                            <a:noFill/>
                          </a:ln>
                          <a:solidFill>
                            <a:schemeClr val="tx1"/>
                          </a:solidFill>
                          <a:effectLst>
                            <a:outerShdw blurRad="38100" dist="38100" dir="2700000" algn="tl">
                              <a:srgbClr val="000000"/>
                            </a:outerShdw>
                          </a:effectLst>
                          <a:latin typeface="Tahoma" charset="0"/>
                        </a:rPr>
                        <a:t>RELATIVE INDICATION</a:t>
                      </a:r>
                    </a:p>
                  </a:txBody>
                  <a:tcPr anchor="b" horzOverflow="overflow">
                    <a:lnL>
                      <a:noFill/>
                    </a:lnL>
                    <a:lnR cap="flat">
                      <a:noFill/>
                    </a:lnR>
                    <a:lnT w="12700" cap="flat" cmpd="sng" algn="ctr">
                      <a:solidFill>
                        <a:schemeClr val="bg1"/>
                      </a:solidFill>
                      <a:prstDash val="solid"/>
                      <a:round/>
                      <a:headEnd type="none" w="med" len="med"/>
                      <a:tailEnd type="none" w="med" len="med"/>
                    </a:lnT>
                    <a:lnB>
                      <a:noFill/>
                    </a:lnB>
                    <a:lnTlToBr>
                      <a:noFill/>
                    </a:lnTlToBr>
                    <a:lnBlToTr>
                      <a:noFill/>
                    </a:lnBlToTr>
                    <a:noFill/>
                  </a:tcPr>
                </a:tc>
              </a:tr>
              <a:tr h="406400">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1" i="0" u="none" strike="noStrike" cap="none" normalizeH="0" baseline="0" smtClean="0">
                          <a:ln>
                            <a:noFill/>
                          </a:ln>
                          <a:solidFill>
                            <a:srgbClr val="F2D13D"/>
                          </a:solidFill>
                          <a:effectLst>
                            <a:outerShdw blurRad="38100" dist="38100" dir="2700000" algn="tl">
                              <a:srgbClr val="000000"/>
                            </a:outerShdw>
                          </a:effectLst>
                          <a:latin typeface="Tahoma" charset="0"/>
                        </a:rPr>
                        <a:t>NSAIDs</a:t>
                      </a:r>
                    </a:p>
                  </a:txBody>
                  <a:tcPr horzOverflow="overflow">
                    <a:lnL cap="flat">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cap="flat">
                      <a:noFill/>
                    </a:lnR>
                    <a:lnT>
                      <a:noFill/>
                    </a:lnT>
                    <a:lnB>
                      <a:noFill/>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rPr>
                        <a:t>Naproxen</a:t>
                      </a:r>
                    </a:p>
                  </a:txBody>
                  <a:tcPr horzOverflow="overflow">
                    <a:lnL>
                      <a:noFill/>
                    </a:lnL>
                    <a:lnR>
                      <a:noFill/>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2+</a:t>
                      </a:r>
                    </a:p>
                  </a:txBody>
                  <a:tcPr horzOverflow="overflow">
                    <a:lnL>
                      <a:noFill/>
                    </a:lnL>
                    <a:lnR>
                      <a:noFill/>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2+</a:t>
                      </a:r>
                    </a:p>
                  </a:txBody>
                  <a:tcPr horzOverflow="overflow">
                    <a:lnL>
                      <a:noFill/>
                    </a:lnL>
                    <a:lnR>
                      <a:noFill/>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Ulcer disease, gastritis</a:t>
                      </a:r>
                    </a:p>
                  </a:txBody>
                  <a:tcPr horzOverflow="overflow">
                    <a:lnL>
                      <a:noFill/>
                    </a:lnL>
                    <a:lnR>
                      <a:noFill/>
                    </a:lnR>
                    <a:lnT>
                      <a:noFill/>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Arthritis, other pain disorders</a:t>
                      </a:r>
                    </a:p>
                  </a:txBody>
                  <a:tcPr horzOverflow="overflow">
                    <a:lnL>
                      <a:noFill/>
                    </a:lnL>
                    <a:lnR cap="flat">
                      <a:noFill/>
                    </a:lnR>
                    <a:lnT>
                      <a:noFill/>
                    </a:lnT>
                    <a:lnB w="12700" cap="flat" cmpd="sng" algn="ctr">
                      <a:solidFill>
                        <a:schemeClr val="bg1"/>
                      </a:solidFill>
                      <a:prstDash val="solid"/>
                      <a:round/>
                      <a:headEnd type="none" w="med" len="med"/>
                      <a:tailEnd type="none" w="med" len="med"/>
                    </a:lnB>
                    <a:lnTlToBr>
                      <a:noFill/>
                    </a:lnTlToBr>
                    <a:lnBlToTr>
                      <a:noFill/>
                    </a:lnBlToTr>
                    <a:noFill/>
                  </a:tcPr>
                </a:tc>
              </a:tr>
              <a:tr h="406400">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1" i="0" u="none" strike="noStrike" cap="none" normalizeH="0" baseline="0" smtClean="0">
                          <a:ln>
                            <a:noFill/>
                          </a:ln>
                          <a:solidFill>
                            <a:srgbClr val="F2D13D"/>
                          </a:solidFill>
                          <a:effectLst>
                            <a:outerShdw blurRad="38100" dist="38100" dir="2700000" algn="tl">
                              <a:srgbClr val="000000"/>
                            </a:outerShdw>
                          </a:effectLst>
                          <a:latin typeface="Tahoma" charset="0"/>
                        </a:rPr>
                        <a:t>Other</a:t>
                      </a:r>
                    </a:p>
                  </a:txBody>
                  <a:tcPr horzOverflow="overflow">
                    <a:lnL cap="flat">
                      <a:noFill/>
                    </a:lnL>
                    <a:lnR>
                      <a:noFill/>
                    </a:lnR>
                    <a:lnT w="12700" cap="flat" cmpd="sng" algn="ctr">
                      <a:solidFill>
                        <a:schemeClr val="bg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cap="flat">
                      <a:noFill/>
                    </a:lnR>
                    <a:lnT w="12700" cap="flat" cmpd="sng" algn="ctr">
                      <a:solidFill>
                        <a:schemeClr val="bg1"/>
                      </a:solidFill>
                      <a:prstDash val="solid"/>
                      <a:round/>
                      <a:headEnd type="none" w="med" len="med"/>
                      <a:tailEnd type="none" w="med" len="med"/>
                    </a:lnT>
                    <a:lnB>
                      <a:noFill/>
                    </a:lnB>
                    <a:lnTlToBr>
                      <a:noFill/>
                    </a:lnTlToBr>
                    <a:lnBlToTr>
                      <a:noFill/>
                    </a:lnBlToTr>
                    <a:noFill/>
                  </a:tcPr>
                </a:tc>
              </a:tr>
              <a:tr h="5159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rPr>
                        <a:t>Riboflavin</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2+</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1+</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Preference for natural products</a:t>
                      </a:r>
                    </a:p>
                  </a:txBody>
                  <a:tcPr horzOverflow="overflow">
                    <a:lnL>
                      <a:noFill/>
                    </a:lnL>
                    <a:lnR cap="flat">
                      <a:noFill/>
                    </a:lnR>
                    <a:lnT>
                      <a:noFill/>
                    </a:lnT>
                    <a:lnB>
                      <a:noFill/>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1"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1" i="0" u="none" strike="noStrike" cap="none" normalizeH="0" baseline="0" dirty="0" smtClean="0">
                          <a:ln>
                            <a:noFill/>
                          </a:ln>
                          <a:solidFill>
                            <a:schemeClr val="tx1"/>
                          </a:solidFill>
                          <a:effectLst>
                            <a:outerShdw blurRad="38100" dist="38100" dir="2700000" algn="tl">
                              <a:srgbClr val="000000"/>
                            </a:outerShdw>
                          </a:effectLst>
                          <a:latin typeface="Tahoma" charset="0"/>
                        </a:rPr>
                        <a:t>Magnesium,</a:t>
                      </a: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2+</a:t>
                      </a: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rPr>
                        <a:t>2+</a:t>
                      </a: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smtClean="0">
                        <a:ln>
                          <a:noFill/>
                        </a:ln>
                        <a:solidFill>
                          <a:schemeClr val="tx1"/>
                        </a:solidFill>
                        <a:effectLst>
                          <a:outerShdw blurRad="38100" dist="38100" dir="2700000" algn="tl">
                            <a:srgbClr val="000000"/>
                          </a:outerShdw>
                        </a:effectLst>
                        <a:latin typeface="Tahoma"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1400" b="0" i="0" u="none" strike="noStrike" cap="none" normalizeH="0" baseline="0" dirty="0" smtClean="0">
                        <a:ln>
                          <a:noFill/>
                        </a:ln>
                        <a:solidFill>
                          <a:schemeClr val="tx1"/>
                        </a:solidFill>
                        <a:effectLst>
                          <a:outerShdw blurRad="38100" dist="38100" dir="2700000" algn="tl">
                            <a:srgbClr val="000000"/>
                          </a:outerShdw>
                        </a:effectLst>
                        <a:latin typeface="Tahoma" charset="0"/>
                      </a:endParaRPr>
                    </a:p>
                  </a:txBody>
                  <a:tcPr horzOverflow="overflow">
                    <a:lnL>
                      <a:noFill/>
                    </a:lnL>
                    <a:lnR cap="flat">
                      <a:noFill/>
                    </a:lnR>
                    <a:lnT>
                      <a:noFill/>
                    </a:lnT>
                    <a:lnB cap="flat">
                      <a:noFill/>
                    </a:lnB>
                    <a:lnTlToBr>
                      <a:noFill/>
                    </a:lnTlToBr>
                    <a:lnBlToTr>
                      <a:noFill/>
                    </a:lnBlToTr>
                    <a:noFill/>
                  </a:tcPr>
                </a:tc>
              </a:tr>
            </a:tbl>
          </a:graphicData>
        </a:graphic>
      </p:graphicFrame>
      <p:sp>
        <p:nvSpPr>
          <p:cNvPr id="114759" name="Rectangle 71"/>
          <p:cNvSpPr>
            <a:spLocks noChangeArrowheads="1"/>
          </p:cNvSpPr>
          <p:nvPr/>
        </p:nvSpPr>
        <p:spPr bwMode="auto">
          <a:xfrm>
            <a:off x="666750" y="266700"/>
            <a:ext cx="8477250" cy="1143000"/>
          </a:xfrm>
          <a:prstGeom prst="rect">
            <a:avLst/>
          </a:prstGeom>
          <a:noFill/>
          <a:ln w="9525">
            <a:noFill/>
            <a:miter lim="800000"/>
            <a:headEnd/>
            <a:tailEnd/>
          </a:ln>
          <a:effectLst>
            <a:outerShdw dist="35921" dir="2700000" algn="ctr" rotWithShape="0">
              <a:schemeClr val="bg1"/>
            </a:outerShdw>
          </a:effectLst>
        </p:spPr>
        <p:txBody>
          <a:bodyPr anchor="ctr"/>
          <a:lstStyle/>
          <a:p>
            <a:pPr eaLnBrk="1" hangingPunct="1">
              <a:defRPr/>
            </a:pPr>
            <a:r>
              <a:rPr lang="en-US" sz="3600">
                <a:latin typeface="Arial Black" pitchFamily="34" charset="0"/>
              </a:rPr>
              <a:t>PREVENTIVE TREATMENT:</a:t>
            </a:r>
            <a:br>
              <a:rPr lang="en-US" sz="3600">
                <a:latin typeface="Arial Black" pitchFamily="34" charset="0"/>
              </a:rPr>
            </a:br>
            <a:r>
              <a:rPr lang="en-US" sz="3600">
                <a:latin typeface="Arial Black" pitchFamily="34" charset="0"/>
              </a:rPr>
              <a:t>DRUG CHOICE</a:t>
            </a:r>
          </a:p>
        </p:txBody>
      </p:sp>
      <p:grpSp>
        <p:nvGrpSpPr>
          <p:cNvPr id="3" name="Group 72"/>
          <p:cNvGrpSpPr>
            <a:grpSpLocks/>
          </p:cNvGrpSpPr>
          <p:nvPr/>
        </p:nvGrpSpPr>
        <p:grpSpPr bwMode="auto">
          <a:xfrm>
            <a:off x="685800" y="4914900"/>
            <a:ext cx="7391400" cy="1990725"/>
            <a:chOff x="432" y="3096"/>
            <a:chExt cx="4656" cy="1254"/>
          </a:xfrm>
        </p:grpSpPr>
        <p:sp>
          <p:nvSpPr>
            <p:cNvPr id="49198" name="Text Box 73"/>
            <p:cNvSpPr txBox="1">
              <a:spLocks noChangeArrowheads="1"/>
            </p:cNvSpPr>
            <p:nvPr/>
          </p:nvSpPr>
          <p:spPr bwMode="auto">
            <a:xfrm>
              <a:off x="432" y="3984"/>
              <a:ext cx="4656" cy="366"/>
            </a:xfrm>
            <a:prstGeom prst="rect">
              <a:avLst/>
            </a:prstGeom>
            <a:noFill/>
            <a:ln w="9525">
              <a:noFill/>
              <a:miter lim="800000"/>
              <a:headEnd/>
              <a:tailEnd/>
            </a:ln>
          </p:spPr>
          <p:txBody>
            <a:bodyPr>
              <a:spAutoFit/>
            </a:bodyPr>
            <a:lstStyle/>
            <a:p>
              <a:pPr eaLnBrk="1" hangingPunct="1"/>
              <a:r>
                <a:rPr lang="en-US" sz="1600">
                  <a:solidFill>
                    <a:srgbClr val="F2D13D"/>
                  </a:solidFill>
                  <a:latin typeface="Arial" charset="0"/>
                </a:rPr>
                <a:t>Silberstein SD et al. </a:t>
              </a:r>
              <a:r>
                <a:rPr lang="en-US" sz="1600" i="1">
                  <a:solidFill>
                    <a:srgbClr val="F2D13D"/>
                  </a:solidFill>
                  <a:latin typeface="Arial" charset="0"/>
                </a:rPr>
                <a:t>Headache for the Primary Care Physician</a:t>
              </a:r>
              <a:r>
                <a:rPr lang="en-US" sz="1600">
                  <a:solidFill>
                    <a:srgbClr val="F2D13D"/>
                  </a:solidFill>
                  <a:latin typeface="Arial" charset="0"/>
                </a:rPr>
                <a:t>. 2000.</a:t>
              </a:r>
            </a:p>
            <a:p>
              <a:pPr eaLnBrk="1" hangingPunct="1"/>
              <a:r>
                <a:rPr lang="en-US" sz="1600">
                  <a:solidFill>
                    <a:srgbClr val="F2D13D"/>
                  </a:solidFill>
                  <a:latin typeface="Arial" charset="0"/>
                </a:rPr>
                <a:t>Gray RN et al. </a:t>
              </a:r>
              <a:r>
                <a:rPr lang="en-US" sz="1600" i="1">
                  <a:solidFill>
                    <a:srgbClr val="F2D13D"/>
                  </a:solidFill>
                  <a:latin typeface="Arial" charset="0"/>
                </a:rPr>
                <a:t>US Dept of Health and Human Services</a:t>
              </a:r>
              <a:r>
                <a:rPr lang="en-US" sz="1600">
                  <a:solidFill>
                    <a:srgbClr val="F2D13D"/>
                  </a:solidFill>
                  <a:latin typeface="Arial" charset="0"/>
                </a:rPr>
                <a:t>. 1999.</a:t>
              </a:r>
            </a:p>
          </p:txBody>
        </p:sp>
        <p:sp>
          <p:nvSpPr>
            <p:cNvPr id="49199" name="Text Box 74"/>
            <p:cNvSpPr txBox="1">
              <a:spLocks noChangeArrowheads="1"/>
            </p:cNvSpPr>
            <p:nvPr/>
          </p:nvSpPr>
          <p:spPr bwMode="auto">
            <a:xfrm>
              <a:off x="433" y="3096"/>
              <a:ext cx="1128" cy="192"/>
            </a:xfrm>
            <a:prstGeom prst="rect">
              <a:avLst/>
            </a:prstGeom>
            <a:noFill/>
            <a:ln w="9525">
              <a:noFill/>
              <a:miter lim="800000"/>
              <a:headEnd/>
              <a:tailEnd/>
            </a:ln>
          </p:spPr>
          <p:txBody>
            <a:bodyPr wrap="none">
              <a:spAutoFit/>
            </a:bodyPr>
            <a:lstStyle/>
            <a:p>
              <a:pPr eaLnBrk="1" hangingPunct="1"/>
              <a:r>
                <a:rPr lang="en-US" sz="1400">
                  <a:solidFill>
                    <a:schemeClr val="bg1"/>
                  </a:solidFill>
                  <a:latin typeface="Arial" charset="0"/>
                </a:rPr>
                <a:t>*On a scale of 0 to 4</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114759"/>
                                        </p:tgtEl>
                                        <p:attrNameLst>
                                          <p:attrName>style.visibility</p:attrName>
                                        </p:attrNameLst>
                                      </p:cBhvr>
                                      <p:to>
                                        <p:strVal val="visible"/>
                                      </p:to>
                                    </p:set>
                                    <p:anim calcmode="lin" valueType="num">
                                      <p:cBhvr additive="base">
                                        <p:cTn id="7" dur="500" fill="hold"/>
                                        <p:tgtEl>
                                          <p:spTgt spid="114759"/>
                                        </p:tgtEl>
                                        <p:attrNameLst>
                                          <p:attrName>ppt_x</p:attrName>
                                        </p:attrNameLst>
                                      </p:cBhvr>
                                      <p:tavLst>
                                        <p:tav tm="0">
                                          <p:val>
                                            <p:strVal val="1+#ppt_w/2"/>
                                          </p:val>
                                        </p:tav>
                                        <p:tav tm="100000">
                                          <p:val>
                                            <p:strVal val="#ppt_x"/>
                                          </p:val>
                                        </p:tav>
                                      </p:tavLst>
                                    </p:anim>
                                    <p:anim calcmode="lin" valueType="num">
                                      <p:cBhvr additive="base">
                                        <p:cTn id="8" dur="500" fill="hold"/>
                                        <p:tgtEl>
                                          <p:spTgt spid="114759"/>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1+#ppt_w/2"/>
                                          </p:val>
                                        </p:tav>
                                        <p:tav tm="100000">
                                          <p:val>
                                            <p:strVal val="#ppt_x"/>
                                          </p:val>
                                        </p:tav>
                                      </p:tavLst>
                                    </p:anim>
                                    <p:anim calcmode="lin" valueType="num">
                                      <p:cBhvr additive="base">
                                        <p:cTn id="13" dur="500" fill="hold"/>
                                        <p:tgtEl>
                                          <p:spTgt spid="2"/>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2" presetClass="entr" presetSubtype="1" fill="hold" nodeType="afterEffect">
                                  <p:stCondLst>
                                    <p:cond delay="0"/>
                                  </p:stCondLst>
                                  <p:childTnLst>
                                    <p:set>
                                      <p:cBhvr>
                                        <p:cTn id="16" dur="1" fill="hold">
                                          <p:stCondLst>
                                            <p:cond delay="0"/>
                                          </p:stCondLst>
                                        </p:cTn>
                                        <p:tgtEl>
                                          <p:spTgt spid="114693"/>
                                        </p:tgtEl>
                                        <p:attrNameLst>
                                          <p:attrName>style.visibility</p:attrName>
                                        </p:attrNameLst>
                                      </p:cBhvr>
                                      <p:to>
                                        <p:strVal val="visible"/>
                                      </p:to>
                                    </p:set>
                                    <p:animEffect transition="in" filter="wipe(up)">
                                      <p:cBhvr>
                                        <p:cTn id="17" dur="500"/>
                                        <p:tgtEl>
                                          <p:spTgt spid="114693"/>
                                        </p:tgtEl>
                                      </p:cBhvr>
                                    </p:animEffect>
                                  </p:childTnLst>
                                </p:cTn>
                              </p:par>
                            </p:childTnLst>
                          </p:cTn>
                        </p:par>
                        <p:par>
                          <p:cTn id="18" fill="hold">
                            <p:stCondLst>
                              <p:cond delay="1500"/>
                            </p:stCondLst>
                            <p:childTnLst>
                              <p:par>
                                <p:cTn id="19" presetID="22" presetClass="entr" presetSubtype="8" fill="hold" nodeType="after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wipe(left)">
                                      <p:cBhvr>
                                        <p:cTn id="2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759"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pPr eaLnBrk="1" hangingPunct="1">
              <a:defRPr/>
            </a:pPr>
            <a:r>
              <a:rPr lang="en-US" sz="4000" smtClean="0"/>
              <a:t>PREVENTIVE TREATMENT: </a:t>
            </a:r>
            <a:br>
              <a:rPr lang="en-US" sz="4000" smtClean="0"/>
            </a:br>
            <a:r>
              <a:rPr lang="en-US" sz="4000" smtClean="0"/>
              <a:t>USE OF ACUTE MEDICATION</a:t>
            </a:r>
          </a:p>
        </p:txBody>
      </p:sp>
      <p:sp>
        <p:nvSpPr>
          <p:cNvPr id="116739" name="Rectangle 3"/>
          <p:cNvSpPr>
            <a:spLocks noChangeArrowheads="1"/>
          </p:cNvSpPr>
          <p:nvPr/>
        </p:nvSpPr>
        <p:spPr bwMode="auto">
          <a:xfrm>
            <a:off x="577850" y="3581400"/>
            <a:ext cx="7772400" cy="762000"/>
          </a:xfrm>
          <a:prstGeom prst="rect">
            <a:avLst/>
          </a:prstGeom>
          <a:noFill/>
          <a:ln w="9525">
            <a:noFill/>
            <a:miter lim="800000"/>
            <a:headEnd/>
            <a:tailEnd/>
          </a:ln>
        </p:spPr>
        <p:txBody>
          <a:bodyPr/>
          <a:lstStyle/>
          <a:p>
            <a:pPr marL="342900" indent="-342900" eaLnBrk="1" hangingPunct="1">
              <a:lnSpc>
                <a:spcPct val="90000"/>
              </a:lnSpc>
              <a:spcBef>
                <a:spcPct val="20000"/>
              </a:spcBef>
              <a:buClr>
                <a:srgbClr val="FFFF00"/>
              </a:buClr>
              <a:buSzPct val="75000"/>
              <a:buFont typeface="Marlett" pitchFamily="2" charset="2"/>
              <a:buNone/>
            </a:pPr>
            <a:r>
              <a:rPr lang="en-US" sz="2800">
                <a:solidFill>
                  <a:schemeClr val="bg1"/>
                </a:solidFill>
                <a:latin typeface="Arial" charset="0"/>
              </a:rPr>
              <a:t>	Can use acute and Preventive treatment together</a:t>
            </a:r>
          </a:p>
          <a:p>
            <a:pPr marL="742950" lvl="1" indent="-285750" eaLnBrk="1" hangingPunct="1">
              <a:lnSpc>
                <a:spcPct val="90000"/>
              </a:lnSpc>
              <a:spcBef>
                <a:spcPct val="20000"/>
              </a:spcBef>
              <a:buClr>
                <a:srgbClr val="F2D13D"/>
              </a:buClr>
              <a:buSzPct val="65000"/>
              <a:buFont typeface="Marlett" pitchFamily="2" charset="2"/>
              <a:buChar char="n"/>
            </a:pPr>
            <a:r>
              <a:rPr lang="en-US" sz="2400">
                <a:solidFill>
                  <a:schemeClr val="bg1"/>
                </a:solidFill>
                <a:latin typeface="Arial" charset="0"/>
              </a:rPr>
              <a:t>Limit acute drug use to prevent drug-induced headache</a:t>
            </a:r>
          </a:p>
          <a:p>
            <a:pPr marL="742950" lvl="1" indent="-285750" eaLnBrk="1" hangingPunct="1">
              <a:lnSpc>
                <a:spcPct val="90000"/>
              </a:lnSpc>
              <a:spcBef>
                <a:spcPct val="20000"/>
              </a:spcBef>
              <a:buClr>
                <a:srgbClr val="F2D13D"/>
              </a:buClr>
              <a:buSzPct val="65000"/>
              <a:buFont typeface="Marlett" pitchFamily="2" charset="2"/>
              <a:buChar char="n"/>
            </a:pPr>
            <a:r>
              <a:rPr lang="en-US" sz="2400">
                <a:solidFill>
                  <a:schemeClr val="bg1"/>
                </a:solidFill>
                <a:latin typeface="Arial" charset="0"/>
              </a:rPr>
              <a:t>Certain drugs require caution if used together</a:t>
            </a:r>
          </a:p>
          <a:p>
            <a:pPr marL="742950" lvl="1" indent="-285750" eaLnBrk="1" hangingPunct="1">
              <a:lnSpc>
                <a:spcPct val="90000"/>
              </a:lnSpc>
              <a:spcBef>
                <a:spcPct val="20000"/>
              </a:spcBef>
              <a:buClr>
                <a:srgbClr val="F2D13D"/>
              </a:buClr>
              <a:buSzPct val="65000"/>
              <a:buFont typeface="Marlett" pitchFamily="2" charset="2"/>
              <a:buChar char="n"/>
            </a:pPr>
            <a:r>
              <a:rPr lang="en-US" sz="2400">
                <a:solidFill>
                  <a:schemeClr val="bg1"/>
                </a:solidFill>
                <a:latin typeface="Arial" charset="0"/>
              </a:rPr>
              <a:t>Some drugs cannot be used together</a:t>
            </a:r>
          </a:p>
        </p:txBody>
      </p:sp>
      <p:grpSp>
        <p:nvGrpSpPr>
          <p:cNvPr id="2" name="Group 4"/>
          <p:cNvGrpSpPr>
            <a:grpSpLocks/>
          </p:cNvGrpSpPr>
          <p:nvPr/>
        </p:nvGrpSpPr>
        <p:grpSpPr bwMode="auto">
          <a:xfrm>
            <a:off x="539750" y="1885950"/>
            <a:ext cx="8299450" cy="4875213"/>
            <a:chOff x="340" y="1188"/>
            <a:chExt cx="5228" cy="3071"/>
          </a:xfrm>
        </p:grpSpPr>
        <p:sp>
          <p:nvSpPr>
            <p:cNvPr id="50194" name="Text Box 5"/>
            <p:cNvSpPr txBox="1">
              <a:spLocks noChangeArrowheads="1"/>
            </p:cNvSpPr>
            <p:nvPr/>
          </p:nvSpPr>
          <p:spPr bwMode="auto">
            <a:xfrm>
              <a:off x="528" y="4047"/>
              <a:ext cx="2062" cy="212"/>
            </a:xfrm>
            <a:prstGeom prst="rect">
              <a:avLst/>
            </a:prstGeom>
            <a:noFill/>
            <a:ln w="9525">
              <a:noFill/>
              <a:miter lim="800000"/>
              <a:headEnd/>
              <a:tailEnd/>
            </a:ln>
          </p:spPr>
          <p:txBody>
            <a:bodyPr wrap="none">
              <a:spAutoFit/>
            </a:bodyPr>
            <a:lstStyle/>
            <a:p>
              <a:pPr eaLnBrk="1" hangingPunct="1"/>
              <a:r>
                <a:rPr lang="en-US" sz="1600">
                  <a:solidFill>
                    <a:srgbClr val="F2D13D"/>
                  </a:solidFill>
                  <a:latin typeface="Arial" charset="0"/>
                </a:rPr>
                <a:t>Silberstein SD. </a:t>
              </a:r>
              <a:r>
                <a:rPr lang="en-US" sz="1600" i="1">
                  <a:solidFill>
                    <a:srgbClr val="F2D13D"/>
                  </a:solidFill>
                  <a:latin typeface="Arial" charset="0"/>
                </a:rPr>
                <a:t>Cephalalgia</a:t>
              </a:r>
              <a:r>
                <a:rPr lang="en-US" sz="1600">
                  <a:solidFill>
                    <a:srgbClr val="F2D13D"/>
                  </a:solidFill>
                  <a:latin typeface="Arial" charset="0"/>
                </a:rPr>
                <a:t>. 1997.</a:t>
              </a:r>
            </a:p>
          </p:txBody>
        </p:sp>
        <p:sp>
          <p:nvSpPr>
            <p:cNvPr id="50195" name="Rectangle 6"/>
            <p:cNvSpPr>
              <a:spLocks noChangeArrowheads="1"/>
            </p:cNvSpPr>
            <p:nvPr/>
          </p:nvSpPr>
          <p:spPr bwMode="auto">
            <a:xfrm>
              <a:off x="340" y="1188"/>
              <a:ext cx="5228" cy="672"/>
            </a:xfrm>
            <a:prstGeom prst="rect">
              <a:avLst/>
            </a:prstGeom>
            <a:noFill/>
            <a:ln w="9525">
              <a:noFill/>
              <a:miter lim="800000"/>
              <a:headEnd/>
              <a:tailEnd/>
            </a:ln>
          </p:spPr>
          <p:txBody>
            <a:bodyPr/>
            <a:lstStyle/>
            <a:p>
              <a:pPr marL="342900" indent="-342900" eaLnBrk="1" hangingPunct="1">
                <a:lnSpc>
                  <a:spcPct val="80000"/>
                </a:lnSpc>
                <a:spcBef>
                  <a:spcPct val="20000"/>
                </a:spcBef>
                <a:buClr>
                  <a:srgbClr val="FFFF00"/>
                </a:buClr>
                <a:buSzPct val="75000"/>
                <a:buFont typeface="Marlett" pitchFamily="2" charset="2"/>
                <a:buNone/>
              </a:pPr>
              <a:r>
                <a:rPr lang="en-US" sz="2800">
                  <a:solidFill>
                    <a:schemeClr val="bg1"/>
                  </a:solidFill>
                  <a:latin typeface="Arial" charset="0"/>
                </a:rPr>
                <a:t>	Preventive treatment does not eliminate all attacks</a:t>
              </a:r>
            </a:p>
          </p:txBody>
        </p:sp>
      </p:grpSp>
      <p:sp>
        <p:nvSpPr>
          <p:cNvPr id="116743" name="Rectangle 7"/>
          <p:cNvSpPr>
            <a:spLocks noChangeArrowheads="1"/>
          </p:cNvSpPr>
          <p:nvPr/>
        </p:nvSpPr>
        <p:spPr bwMode="auto">
          <a:xfrm>
            <a:off x="558800" y="2819400"/>
            <a:ext cx="8299450" cy="685800"/>
          </a:xfrm>
          <a:prstGeom prst="rect">
            <a:avLst/>
          </a:prstGeom>
          <a:noFill/>
          <a:ln w="9525">
            <a:noFill/>
            <a:miter lim="800000"/>
            <a:headEnd/>
            <a:tailEnd/>
          </a:ln>
        </p:spPr>
        <p:txBody>
          <a:bodyPr/>
          <a:lstStyle/>
          <a:p>
            <a:pPr marL="342900" indent="-342900" eaLnBrk="1" hangingPunct="1">
              <a:spcBef>
                <a:spcPct val="20000"/>
              </a:spcBef>
              <a:buClr>
                <a:srgbClr val="FFFF00"/>
              </a:buClr>
              <a:buSzPct val="75000"/>
              <a:buFont typeface="Marlett" pitchFamily="2" charset="2"/>
              <a:buNone/>
            </a:pPr>
            <a:r>
              <a:rPr lang="en-US" sz="2800">
                <a:solidFill>
                  <a:schemeClr val="bg1"/>
                </a:solidFill>
                <a:latin typeface="Arial" charset="0"/>
              </a:rPr>
              <a:t>	Breakthrough attacks need treatment</a:t>
            </a:r>
          </a:p>
        </p:txBody>
      </p:sp>
      <p:grpSp>
        <p:nvGrpSpPr>
          <p:cNvPr id="3" name="Group 8"/>
          <p:cNvGrpSpPr>
            <a:grpSpLocks/>
          </p:cNvGrpSpPr>
          <p:nvPr/>
        </p:nvGrpSpPr>
        <p:grpSpPr bwMode="auto">
          <a:xfrm>
            <a:off x="-190500" y="1943100"/>
            <a:ext cx="1066800" cy="304800"/>
            <a:chOff x="2514" y="2592"/>
            <a:chExt cx="672" cy="192"/>
          </a:xfrm>
        </p:grpSpPr>
        <p:sp>
          <p:nvSpPr>
            <p:cNvPr id="50191" name="Rectangle 9"/>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50192" name="Line 10"/>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50193" name="Line 11"/>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4" name="Group 12"/>
          <p:cNvGrpSpPr>
            <a:grpSpLocks/>
          </p:cNvGrpSpPr>
          <p:nvPr/>
        </p:nvGrpSpPr>
        <p:grpSpPr bwMode="auto">
          <a:xfrm>
            <a:off x="-190500" y="2895600"/>
            <a:ext cx="1066800" cy="304800"/>
            <a:chOff x="2514" y="2592"/>
            <a:chExt cx="672" cy="192"/>
          </a:xfrm>
        </p:grpSpPr>
        <p:sp>
          <p:nvSpPr>
            <p:cNvPr id="50188" name="Rectangle 13"/>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50189" name="Line 14"/>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50190" name="Line 15"/>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grpSp>
        <p:nvGrpSpPr>
          <p:cNvPr id="5" name="Group 16"/>
          <p:cNvGrpSpPr>
            <a:grpSpLocks/>
          </p:cNvGrpSpPr>
          <p:nvPr/>
        </p:nvGrpSpPr>
        <p:grpSpPr bwMode="auto">
          <a:xfrm>
            <a:off x="-190500" y="3657600"/>
            <a:ext cx="1066800" cy="304800"/>
            <a:chOff x="2514" y="2592"/>
            <a:chExt cx="672" cy="192"/>
          </a:xfrm>
        </p:grpSpPr>
        <p:sp>
          <p:nvSpPr>
            <p:cNvPr id="50185" name="Rectangle 17"/>
            <p:cNvSpPr>
              <a:spLocks noChangeArrowheads="1"/>
            </p:cNvSpPr>
            <p:nvPr/>
          </p:nvSpPr>
          <p:spPr bwMode="auto">
            <a:xfrm>
              <a:off x="2994" y="2592"/>
              <a:ext cx="192" cy="192"/>
            </a:xfrm>
            <a:prstGeom prst="rect">
              <a:avLst/>
            </a:prstGeom>
            <a:solidFill>
              <a:srgbClr val="F2D13D"/>
            </a:solidFill>
            <a:ln w="28575">
              <a:solidFill>
                <a:srgbClr val="E23D28"/>
              </a:solidFill>
              <a:miter lim="800000"/>
              <a:headEnd/>
              <a:tailEnd/>
            </a:ln>
          </p:spPr>
          <p:txBody>
            <a:bodyPr wrap="none" anchor="ctr"/>
            <a:lstStyle/>
            <a:p>
              <a:endParaRPr lang="en-US"/>
            </a:p>
          </p:txBody>
        </p:sp>
        <p:sp>
          <p:nvSpPr>
            <p:cNvPr id="50186" name="Line 18"/>
            <p:cNvSpPr>
              <a:spLocks noChangeShapeType="1"/>
            </p:cNvSpPr>
            <p:nvPr/>
          </p:nvSpPr>
          <p:spPr bwMode="auto">
            <a:xfrm flipH="1">
              <a:off x="2514" y="2784"/>
              <a:ext cx="480" cy="0"/>
            </a:xfrm>
            <a:prstGeom prst="line">
              <a:avLst/>
            </a:prstGeom>
            <a:noFill/>
            <a:ln w="28575">
              <a:solidFill>
                <a:srgbClr val="E23D28"/>
              </a:solidFill>
              <a:round/>
              <a:headEnd/>
              <a:tailEnd/>
            </a:ln>
          </p:spPr>
          <p:txBody>
            <a:bodyPr/>
            <a:lstStyle/>
            <a:p>
              <a:endParaRPr lang="en-US"/>
            </a:p>
          </p:txBody>
        </p:sp>
        <p:sp>
          <p:nvSpPr>
            <p:cNvPr id="50187" name="Line 19"/>
            <p:cNvSpPr>
              <a:spLocks noChangeShapeType="1"/>
            </p:cNvSpPr>
            <p:nvPr/>
          </p:nvSpPr>
          <p:spPr bwMode="auto">
            <a:xfrm>
              <a:off x="2760" y="2592"/>
              <a:ext cx="240" cy="0"/>
            </a:xfrm>
            <a:prstGeom prst="line">
              <a:avLst/>
            </a:prstGeom>
            <a:noFill/>
            <a:ln w="28575">
              <a:solidFill>
                <a:srgbClr val="E23D28"/>
              </a:solidFill>
              <a:round/>
              <a:headEnd/>
              <a:tailEnd/>
            </a:ln>
          </p:spPr>
          <p:txBody>
            <a:bodyP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strVal val="4*#ppt_w"/>
                                          </p:val>
                                        </p:tav>
                                        <p:tav tm="100000">
                                          <p:val>
                                            <p:strVal val="#ppt_w"/>
                                          </p:val>
                                        </p:tav>
                                      </p:tavLst>
                                    </p:anim>
                                    <p:anim calcmode="lin" valueType="num">
                                      <p:cBhvr>
                                        <p:cTn id="8" dur="500" fill="hold"/>
                                        <p:tgtEl>
                                          <p:spTgt spid="3"/>
                                        </p:tgtEl>
                                        <p:attrNameLst>
                                          <p:attrName>ppt_h</p:attrName>
                                        </p:attrNameLst>
                                      </p:cBhvr>
                                      <p:tavLst>
                                        <p:tav tm="0">
                                          <p:val>
                                            <p:strVal val="4*#ppt_h"/>
                                          </p:val>
                                        </p:tav>
                                        <p:tav tm="100000">
                                          <p:val>
                                            <p:strVal val="#ppt_h"/>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par>
                          <p:cTn id="13" fill="hold">
                            <p:stCondLst>
                              <p:cond delay="1000"/>
                            </p:stCondLst>
                            <p:childTnLst>
                              <p:par>
                                <p:cTn id="14" presetID="23" presetClass="entr" presetSubtype="32"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ppt_w</p:attrName>
                                        </p:attrNameLst>
                                      </p:cBhvr>
                                      <p:tavLst>
                                        <p:tav tm="0">
                                          <p:val>
                                            <p:strVal val="4*#ppt_w"/>
                                          </p:val>
                                        </p:tav>
                                        <p:tav tm="100000">
                                          <p:val>
                                            <p:strVal val="#ppt_w"/>
                                          </p:val>
                                        </p:tav>
                                      </p:tavLst>
                                    </p:anim>
                                    <p:anim calcmode="lin" valueType="num">
                                      <p:cBhvr>
                                        <p:cTn id="17" dur="500" fill="hold"/>
                                        <p:tgtEl>
                                          <p:spTgt spid="4"/>
                                        </p:tgtEl>
                                        <p:attrNameLst>
                                          <p:attrName>ppt_h</p:attrName>
                                        </p:attrNameLst>
                                      </p:cBhvr>
                                      <p:tavLst>
                                        <p:tav tm="0">
                                          <p:val>
                                            <p:strVal val="4*#ppt_h"/>
                                          </p:val>
                                        </p:tav>
                                        <p:tav tm="100000">
                                          <p:val>
                                            <p:strVal val="#ppt_h"/>
                                          </p:val>
                                        </p:tav>
                                      </p:tavLst>
                                    </p:anim>
                                  </p:childTnLst>
                                </p:cTn>
                              </p:par>
                            </p:childTnLst>
                          </p:cTn>
                        </p:par>
                        <p:par>
                          <p:cTn id="18" fill="hold">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116743"/>
                                        </p:tgtEl>
                                        <p:attrNameLst>
                                          <p:attrName>style.visibility</p:attrName>
                                        </p:attrNameLst>
                                      </p:cBhvr>
                                      <p:to>
                                        <p:strVal val="visible"/>
                                      </p:to>
                                    </p:set>
                                    <p:animEffect transition="in" filter="wipe(left)">
                                      <p:cBhvr>
                                        <p:cTn id="21" dur="500"/>
                                        <p:tgtEl>
                                          <p:spTgt spid="116743"/>
                                        </p:tgtEl>
                                      </p:cBhvr>
                                    </p:animEffect>
                                  </p:childTnLst>
                                </p:cTn>
                              </p:par>
                            </p:childTnLst>
                          </p:cTn>
                        </p:par>
                        <p:par>
                          <p:cTn id="22" fill="hold">
                            <p:stCondLst>
                              <p:cond delay="2000"/>
                            </p:stCondLst>
                            <p:childTnLst>
                              <p:par>
                                <p:cTn id="23" presetID="23" presetClass="entr" presetSubtype="32" fill="hold" nodeType="after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strVal val="4*#ppt_w"/>
                                          </p:val>
                                        </p:tav>
                                        <p:tav tm="100000">
                                          <p:val>
                                            <p:strVal val="#ppt_w"/>
                                          </p:val>
                                        </p:tav>
                                      </p:tavLst>
                                    </p:anim>
                                    <p:anim calcmode="lin" valueType="num">
                                      <p:cBhvr>
                                        <p:cTn id="26" dur="500" fill="hold"/>
                                        <p:tgtEl>
                                          <p:spTgt spid="5"/>
                                        </p:tgtEl>
                                        <p:attrNameLst>
                                          <p:attrName>ppt_h</p:attrName>
                                        </p:attrNameLst>
                                      </p:cBhvr>
                                      <p:tavLst>
                                        <p:tav tm="0">
                                          <p:val>
                                            <p:strVal val="4*#ppt_h"/>
                                          </p:val>
                                        </p:tav>
                                        <p:tav tm="100000">
                                          <p:val>
                                            <p:strVal val="#ppt_h"/>
                                          </p:val>
                                        </p:tav>
                                      </p:tavLst>
                                    </p:anim>
                                  </p:childTnLst>
                                </p:cTn>
                              </p:par>
                            </p:childTnLst>
                          </p:cTn>
                        </p:par>
                        <p:par>
                          <p:cTn id="27" fill="hold">
                            <p:stCondLst>
                              <p:cond delay="2500"/>
                            </p:stCondLst>
                            <p:childTnLst>
                              <p:par>
                                <p:cTn id="28" presetID="22" presetClass="entr" presetSubtype="8" fill="hold" grpId="0" nodeType="afterEffect">
                                  <p:stCondLst>
                                    <p:cond delay="0"/>
                                  </p:stCondLst>
                                  <p:childTnLst>
                                    <p:set>
                                      <p:cBhvr>
                                        <p:cTn id="29" dur="1" fill="hold">
                                          <p:stCondLst>
                                            <p:cond delay="0"/>
                                          </p:stCondLst>
                                        </p:cTn>
                                        <p:tgtEl>
                                          <p:spTgt spid="116739"/>
                                        </p:tgtEl>
                                        <p:attrNameLst>
                                          <p:attrName>style.visibility</p:attrName>
                                        </p:attrNameLst>
                                      </p:cBhvr>
                                      <p:to>
                                        <p:strVal val="visible"/>
                                      </p:to>
                                    </p:set>
                                    <p:animEffect transition="in" filter="wipe(left)">
                                      <p:cBhvr>
                                        <p:cTn id="30" dur="500"/>
                                        <p:tgtEl>
                                          <p:spTgt spid="1167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9" grpId="0" autoUpdateAnimBg="0"/>
      <p:bldP spid="116743"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Summary</a:t>
            </a:r>
          </a:p>
        </p:txBody>
      </p:sp>
      <p:sp>
        <p:nvSpPr>
          <p:cNvPr id="123907" name="Rectangle 3"/>
          <p:cNvSpPr>
            <a:spLocks noGrp="1" noChangeArrowheads="1"/>
          </p:cNvSpPr>
          <p:nvPr>
            <p:ph type="body" idx="1"/>
          </p:nvPr>
        </p:nvSpPr>
        <p:spPr/>
        <p:txBody>
          <a:bodyPr/>
          <a:lstStyle/>
          <a:p>
            <a:pPr eaLnBrk="1" hangingPunct="1">
              <a:defRPr/>
            </a:pPr>
            <a:r>
              <a:rPr lang="en-US" dirty="0" smtClean="0"/>
              <a:t>Headache is common in children</a:t>
            </a:r>
          </a:p>
          <a:p>
            <a:pPr eaLnBrk="1" hangingPunct="1">
              <a:defRPr/>
            </a:pPr>
            <a:r>
              <a:rPr lang="en-US" dirty="0" smtClean="0"/>
              <a:t>Multiple types of Headaches exist with various features and presentations</a:t>
            </a:r>
          </a:p>
          <a:p>
            <a:pPr eaLnBrk="1" hangingPunct="1">
              <a:defRPr/>
            </a:pPr>
            <a:r>
              <a:rPr lang="en-US" dirty="0" smtClean="0"/>
              <a:t>Be on the lookout for the “flags”</a:t>
            </a:r>
          </a:p>
          <a:p>
            <a:pPr eaLnBrk="1" hangingPunct="1">
              <a:defRPr/>
            </a:pPr>
            <a:r>
              <a:rPr lang="en-US" dirty="0" smtClean="0"/>
              <a:t>Diagnostic evaluation depends on features that may be specific for type of H/A</a:t>
            </a:r>
          </a:p>
          <a:p>
            <a:pPr eaLnBrk="1" hangingPunct="1">
              <a:buFont typeface="Wingdings" pitchFamily="2" charset="2"/>
              <a:buNone/>
              <a:defRPr/>
            </a:pPr>
            <a:endParaRPr lang="en-US" dirty="0" smtClean="0"/>
          </a:p>
          <a:p>
            <a:pPr eaLnBrk="1" hangingPunct="1">
              <a:defRPr/>
            </a:pPr>
            <a:endParaRPr lang="en-US" dirty="0" smtClean="0"/>
          </a:p>
          <a:p>
            <a:pPr eaLnBrk="1" hangingPunct="1">
              <a:defRPr/>
            </a:pPr>
            <a:endParaRPr lang="en-US"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Summary</a:t>
            </a:r>
          </a:p>
        </p:txBody>
      </p:sp>
      <p:sp>
        <p:nvSpPr>
          <p:cNvPr id="124931" name="Rectangle 3"/>
          <p:cNvSpPr>
            <a:spLocks noGrp="1" noChangeArrowheads="1"/>
          </p:cNvSpPr>
          <p:nvPr>
            <p:ph type="body" idx="1"/>
          </p:nvPr>
        </p:nvSpPr>
        <p:spPr/>
        <p:txBody>
          <a:bodyPr/>
          <a:lstStyle/>
          <a:p>
            <a:pPr eaLnBrk="1" hangingPunct="1">
              <a:defRPr/>
            </a:pPr>
            <a:r>
              <a:rPr lang="en-US" dirty="0" smtClean="0"/>
              <a:t>Remember sensitive brain and trigger avoidance</a:t>
            </a:r>
          </a:p>
          <a:p>
            <a:pPr eaLnBrk="1" hangingPunct="1">
              <a:defRPr/>
            </a:pPr>
            <a:r>
              <a:rPr lang="en-US" dirty="0" smtClean="0"/>
              <a:t>More than 2 H/A requires preventive RX</a:t>
            </a:r>
          </a:p>
          <a:p>
            <a:pPr eaLnBrk="1" hangingPunct="1">
              <a:defRPr/>
            </a:pPr>
            <a:r>
              <a:rPr lang="en-US" dirty="0" smtClean="0"/>
              <a:t>Tiered approach for abortive RX is goal</a:t>
            </a:r>
          </a:p>
          <a:p>
            <a:pPr eaLnBrk="1" hangingPunct="1">
              <a:defRPr/>
            </a:pPr>
            <a:r>
              <a:rPr lang="en-US" dirty="0" err="1" smtClean="0"/>
              <a:t>Nonpharmacologic</a:t>
            </a:r>
            <a:r>
              <a:rPr lang="en-US" dirty="0" smtClean="0"/>
              <a:t> therapy can also be very important</a:t>
            </a:r>
          </a:p>
          <a:p>
            <a:pPr eaLnBrk="1" hangingPunct="1">
              <a:defRPr/>
            </a:pPr>
            <a:r>
              <a:rPr lang="en-US" dirty="0" smtClean="0"/>
              <a:t>Referral to Neurologist always available   </a:t>
            </a:r>
          </a:p>
          <a:p>
            <a:pPr eaLnBrk="1" hangingPunct="1">
              <a:buFont typeface="Wingdings" pitchFamily="2" charset="2"/>
              <a:buNone/>
              <a:defRPr/>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Features</a:t>
            </a:r>
          </a:p>
        </p:txBody>
      </p:sp>
      <p:sp>
        <p:nvSpPr>
          <p:cNvPr id="36867" name="Rectangle 3"/>
          <p:cNvSpPr>
            <a:spLocks noGrp="1" noChangeArrowheads="1"/>
          </p:cNvSpPr>
          <p:nvPr>
            <p:ph type="body" idx="1"/>
          </p:nvPr>
        </p:nvSpPr>
        <p:spPr/>
        <p:txBody>
          <a:bodyPr/>
          <a:lstStyle/>
          <a:p>
            <a:pPr eaLnBrk="1" hangingPunct="1">
              <a:defRPr/>
            </a:pPr>
            <a:r>
              <a:rPr lang="en-US" dirty="0" smtClean="0"/>
              <a:t>Often </a:t>
            </a:r>
            <a:r>
              <a:rPr lang="en-US" b="1" dirty="0" smtClean="0"/>
              <a:t>Bilateral</a:t>
            </a:r>
            <a:r>
              <a:rPr lang="en-US" dirty="0" smtClean="0"/>
              <a:t> frontal or temporal</a:t>
            </a:r>
          </a:p>
          <a:p>
            <a:pPr eaLnBrk="1" hangingPunct="1">
              <a:defRPr/>
            </a:pPr>
            <a:r>
              <a:rPr lang="en-US" dirty="0" smtClean="0"/>
              <a:t>Pain can be </a:t>
            </a:r>
            <a:r>
              <a:rPr lang="en-US" b="1" dirty="0" smtClean="0"/>
              <a:t>brief</a:t>
            </a:r>
            <a:r>
              <a:rPr lang="en-US" dirty="0" smtClean="0"/>
              <a:t> (&lt;2hr criteria) such as 30 minutes only</a:t>
            </a:r>
          </a:p>
          <a:p>
            <a:pPr eaLnBrk="1" hangingPunct="1">
              <a:defRPr/>
            </a:pPr>
            <a:r>
              <a:rPr lang="en-US" dirty="0" smtClean="0"/>
              <a:t>Pain can be </a:t>
            </a:r>
            <a:r>
              <a:rPr lang="en-US" b="1" dirty="0" smtClean="0"/>
              <a:t>either</a:t>
            </a:r>
            <a:r>
              <a:rPr lang="en-US" dirty="0" smtClean="0"/>
              <a:t> pressure or throbbing</a:t>
            </a:r>
          </a:p>
          <a:p>
            <a:pPr eaLnBrk="1" hangingPunct="1">
              <a:defRPr/>
            </a:pPr>
            <a:r>
              <a:rPr lang="en-US" dirty="0" err="1" smtClean="0"/>
              <a:t>Phonophobia</a:t>
            </a:r>
            <a:r>
              <a:rPr lang="en-US" dirty="0" smtClean="0"/>
              <a:t> or photophobia present, </a:t>
            </a:r>
            <a:r>
              <a:rPr lang="en-US" b="1" dirty="0" smtClean="0"/>
              <a:t>not both</a:t>
            </a:r>
          </a:p>
          <a:p>
            <a:pPr eaLnBrk="1" hangingPunct="1">
              <a:defRPr/>
            </a:pPr>
            <a:r>
              <a:rPr lang="en-US" b="1" dirty="0" smtClean="0"/>
              <a:t>Nausea </a:t>
            </a:r>
            <a:r>
              <a:rPr lang="en-US" dirty="0" smtClean="0"/>
              <a:t>present but vomiting usually not</a:t>
            </a:r>
          </a:p>
          <a:p>
            <a:pPr eaLnBrk="1" hangingPunct="1">
              <a:defRPr/>
            </a:pPr>
            <a:endParaRPr lang="en-US" b="1" dirty="0" smtClean="0"/>
          </a:p>
          <a:p>
            <a:pPr eaLnBrk="1" hangingPunct="1">
              <a:defRPr/>
            </a:pPr>
            <a:endParaRPr lang="en-US"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Features</a:t>
            </a:r>
          </a:p>
        </p:txBody>
      </p:sp>
      <p:sp>
        <p:nvSpPr>
          <p:cNvPr id="38915" name="Rectangle 3"/>
          <p:cNvSpPr>
            <a:spLocks noGrp="1" noChangeArrowheads="1"/>
          </p:cNvSpPr>
          <p:nvPr>
            <p:ph type="body" idx="1"/>
          </p:nvPr>
        </p:nvSpPr>
        <p:spPr/>
        <p:txBody>
          <a:bodyPr/>
          <a:lstStyle/>
          <a:p>
            <a:pPr eaLnBrk="1" hangingPunct="1">
              <a:defRPr/>
            </a:pPr>
            <a:r>
              <a:rPr lang="en-US" dirty="0" smtClean="0"/>
              <a:t>Positive family history</a:t>
            </a:r>
          </a:p>
          <a:p>
            <a:pPr eaLnBrk="1" hangingPunct="1">
              <a:defRPr/>
            </a:pPr>
            <a:r>
              <a:rPr lang="en-US" dirty="0" smtClean="0"/>
              <a:t>Triggers are rare, although may see bright light, loud noises and smells</a:t>
            </a:r>
          </a:p>
          <a:p>
            <a:pPr eaLnBrk="1" hangingPunct="1">
              <a:defRPr/>
            </a:pPr>
            <a:r>
              <a:rPr lang="en-US" dirty="0" smtClean="0"/>
              <a:t>Pain can occur at anytime</a:t>
            </a:r>
          </a:p>
          <a:p>
            <a:pPr eaLnBrk="1" hangingPunct="1">
              <a:defRPr/>
            </a:pPr>
            <a:r>
              <a:rPr lang="en-US" dirty="0" smtClean="0"/>
              <a:t>50% children will have analgesic abuse/rebound complicating therapy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Types</a:t>
            </a:r>
          </a:p>
        </p:txBody>
      </p:sp>
      <p:sp>
        <p:nvSpPr>
          <p:cNvPr id="37891" name="Rectangle 3"/>
          <p:cNvSpPr>
            <a:spLocks noGrp="1" noChangeArrowheads="1"/>
          </p:cNvSpPr>
          <p:nvPr>
            <p:ph type="body" idx="1"/>
          </p:nvPr>
        </p:nvSpPr>
        <p:spPr/>
        <p:txBody>
          <a:bodyPr/>
          <a:lstStyle/>
          <a:p>
            <a:pPr eaLnBrk="1" hangingPunct="1">
              <a:defRPr/>
            </a:pPr>
            <a:r>
              <a:rPr lang="en-US" dirty="0" smtClean="0"/>
              <a:t>Migraine with or without aura</a:t>
            </a:r>
          </a:p>
          <a:p>
            <a:pPr eaLnBrk="1" hangingPunct="1">
              <a:defRPr/>
            </a:pPr>
            <a:r>
              <a:rPr lang="en-US" dirty="0" smtClean="0"/>
              <a:t>Migraine variants</a:t>
            </a:r>
          </a:p>
          <a:p>
            <a:pPr eaLnBrk="1" hangingPunct="1">
              <a:defRPr/>
            </a:pPr>
            <a:r>
              <a:rPr lang="en-US" dirty="0" smtClean="0"/>
              <a:t>Childhood periodic syndromes</a:t>
            </a:r>
          </a:p>
          <a:p>
            <a:pPr eaLnBrk="1" hangingPunct="1">
              <a:defRPr/>
            </a:pPr>
            <a:r>
              <a:rPr lang="en-US" dirty="0" smtClean="0"/>
              <a:t>Chronic daily headache</a:t>
            </a:r>
          </a:p>
          <a:p>
            <a:pPr eaLnBrk="1" hangingPunct="1">
              <a:defRPr/>
            </a:pPr>
            <a:r>
              <a:rPr lang="en-US" dirty="0" smtClean="0"/>
              <a:t>Status </a:t>
            </a:r>
            <a:r>
              <a:rPr lang="en-US" dirty="0" err="1" smtClean="0"/>
              <a:t>migranosious</a:t>
            </a:r>
            <a:endParaRPr lang="en-US" dirty="0" smtClean="0"/>
          </a:p>
          <a:p>
            <a:pPr eaLnBrk="1" hangingPunct="1">
              <a:defRPr/>
            </a:pPr>
            <a:r>
              <a:rPr lang="en-US" dirty="0" smtClean="0"/>
              <a:t>Analgesic abuse headache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Migraine Variants</a:t>
            </a:r>
          </a:p>
        </p:txBody>
      </p:sp>
      <p:sp>
        <p:nvSpPr>
          <p:cNvPr id="41987" name="Rectangle 3"/>
          <p:cNvSpPr>
            <a:spLocks noGrp="1" noChangeArrowheads="1"/>
          </p:cNvSpPr>
          <p:nvPr>
            <p:ph type="body" idx="1"/>
          </p:nvPr>
        </p:nvSpPr>
        <p:spPr/>
        <p:txBody>
          <a:bodyPr/>
          <a:lstStyle/>
          <a:p>
            <a:pPr eaLnBrk="1" hangingPunct="1">
              <a:defRPr/>
            </a:pPr>
            <a:r>
              <a:rPr lang="en-US" dirty="0" smtClean="0"/>
              <a:t>Hemiplegic migraine:</a:t>
            </a:r>
          </a:p>
          <a:p>
            <a:pPr lvl="1" eaLnBrk="1" hangingPunct="1">
              <a:defRPr/>
            </a:pPr>
            <a:r>
              <a:rPr lang="en-US" dirty="0" smtClean="0"/>
              <a:t>+aura with </a:t>
            </a:r>
            <a:r>
              <a:rPr lang="en-US" dirty="0" err="1" smtClean="0"/>
              <a:t>hemiparesis</a:t>
            </a:r>
            <a:endParaRPr lang="en-US" dirty="0" smtClean="0"/>
          </a:p>
          <a:p>
            <a:pPr lvl="1" eaLnBrk="1" hangingPunct="1">
              <a:defRPr/>
            </a:pPr>
            <a:r>
              <a:rPr lang="en-US" dirty="0" smtClean="0"/>
              <a:t>Precipitated with head trauma</a:t>
            </a:r>
          </a:p>
          <a:p>
            <a:pPr lvl="1" eaLnBrk="1" hangingPunct="1">
              <a:defRPr/>
            </a:pPr>
            <a:r>
              <a:rPr lang="en-US" dirty="0" smtClean="0"/>
              <a:t>Hallucinations, delusions and aphasia</a:t>
            </a:r>
          </a:p>
          <a:p>
            <a:pPr lvl="1" eaLnBrk="1" hangingPunct="1">
              <a:defRPr/>
            </a:pPr>
            <a:r>
              <a:rPr lang="en-US" dirty="0" smtClean="0"/>
              <a:t>Symptoms can last for days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Migraine Variants</a:t>
            </a:r>
          </a:p>
        </p:txBody>
      </p:sp>
      <p:sp>
        <p:nvSpPr>
          <p:cNvPr id="43011" name="Rectangle 3"/>
          <p:cNvSpPr>
            <a:spLocks noGrp="1" noChangeArrowheads="1"/>
          </p:cNvSpPr>
          <p:nvPr>
            <p:ph type="body" idx="1"/>
          </p:nvPr>
        </p:nvSpPr>
        <p:spPr/>
        <p:txBody>
          <a:bodyPr/>
          <a:lstStyle/>
          <a:p>
            <a:pPr eaLnBrk="1" hangingPunct="1">
              <a:defRPr/>
            </a:pPr>
            <a:r>
              <a:rPr lang="en-US" dirty="0" err="1" smtClean="0"/>
              <a:t>Opthalmoplegic</a:t>
            </a:r>
            <a:r>
              <a:rPr lang="en-US" dirty="0" smtClean="0"/>
              <a:t> Migraine:</a:t>
            </a:r>
          </a:p>
          <a:p>
            <a:pPr lvl="1" eaLnBrk="1" hangingPunct="1">
              <a:defRPr/>
            </a:pPr>
            <a:r>
              <a:rPr lang="en-US" dirty="0" smtClean="0"/>
              <a:t>Painful </a:t>
            </a:r>
            <a:r>
              <a:rPr lang="en-US" dirty="0" err="1" smtClean="0"/>
              <a:t>opthalmoparesis</a:t>
            </a:r>
            <a:r>
              <a:rPr lang="en-US" dirty="0" smtClean="0"/>
              <a:t> present</a:t>
            </a:r>
          </a:p>
          <a:p>
            <a:pPr lvl="1" eaLnBrk="1" hangingPunct="1">
              <a:defRPr/>
            </a:pPr>
            <a:r>
              <a:rPr lang="en-US" dirty="0" smtClean="0"/>
              <a:t>Blurred vision, </a:t>
            </a:r>
            <a:r>
              <a:rPr lang="en-US" dirty="0" err="1" smtClean="0"/>
              <a:t>diploplia</a:t>
            </a:r>
            <a:r>
              <a:rPr lang="en-US" dirty="0" smtClean="0"/>
              <a:t> or eye rubbing</a:t>
            </a:r>
          </a:p>
          <a:p>
            <a:pPr lvl="1" eaLnBrk="1" hangingPunct="1">
              <a:defRPr/>
            </a:pPr>
            <a:r>
              <a:rPr lang="en-US" dirty="0" smtClean="0"/>
              <a:t>3</a:t>
            </a:r>
            <a:r>
              <a:rPr lang="en-US" baseline="30000" dirty="0" smtClean="0"/>
              <a:t>rd</a:t>
            </a:r>
            <a:r>
              <a:rPr lang="en-US" dirty="0" smtClean="0"/>
              <a:t> Cranial nerve involvement, </a:t>
            </a:r>
            <a:r>
              <a:rPr lang="en-US" dirty="0" err="1" smtClean="0"/>
              <a:t>ptosis</a:t>
            </a:r>
            <a:r>
              <a:rPr lang="en-US" dirty="0" smtClean="0"/>
              <a:t> seen</a:t>
            </a:r>
          </a:p>
          <a:p>
            <a:pPr lvl="1" eaLnBrk="1" hangingPunct="1">
              <a:defRPr/>
            </a:pPr>
            <a:r>
              <a:rPr lang="en-US" dirty="0" smtClean="0"/>
              <a:t>More often seen in teens</a:t>
            </a:r>
          </a:p>
          <a:p>
            <a:pPr lvl="1" eaLnBrk="1" hangingPunct="1">
              <a:defRPr/>
            </a:pPr>
            <a:r>
              <a:rPr lang="en-US" dirty="0" smtClean="0"/>
              <a:t>Rare subtype overall</a:t>
            </a:r>
          </a:p>
          <a:p>
            <a:pPr lvl="1" eaLnBrk="1" hangingPunct="1">
              <a:defRPr/>
            </a:pPr>
            <a:r>
              <a:rPr lang="en-US" dirty="0" smtClean="0"/>
              <a:t>Acute therapy may require IV steroids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sz="4000" smtClean="0"/>
              <a:t>Headaches in Children:</a:t>
            </a:r>
            <a:br>
              <a:rPr lang="en-US" sz="4000" smtClean="0"/>
            </a:br>
            <a:r>
              <a:rPr lang="en-US" sz="4000" smtClean="0"/>
              <a:t>Migraine Variants</a:t>
            </a:r>
          </a:p>
        </p:txBody>
      </p:sp>
      <p:sp>
        <p:nvSpPr>
          <p:cNvPr id="44035" name="Rectangle 3"/>
          <p:cNvSpPr>
            <a:spLocks noGrp="1" noChangeArrowheads="1"/>
          </p:cNvSpPr>
          <p:nvPr>
            <p:ph type="body" idx="1"/>
          </p:nvPr>
        </p:nvSpPr>
        <p:spPr/>
        <p:txBody>
          <a:bodyPr/>
          <a:lstStyle/>
          <a:p>
            <a:pPr eaLnBrk="1" hangingPunct="1">
              <a:defRPr/>
            </a:pPr>
            <a:r>
              <a:rPr lang="en-US" smtClean="0"/>
              <a:t>Basilar Migraine:</a:t>
            </a:r>
          </a:p>
          <a:p>
            <a:pPr lvl="1" eaLnBrk="1" hangingPunct="1">
              <a:defRPr/>
            </a:pPr>
            <a:r>
              <a:rPr lang="en-US" smtClean="0"/>
              <a:t>Attacks cause brainstem or cerebellar dysfx</a:t>
            </a:r>
          </a:p>
          <a:p>
            <a:pPr lvl="1" eaLnBrk="1" hangingPunct="1">
              <a:defRPr/>
            </a:pPr>
            <a:r>
              <a:rPr lang="en-US" smtClean="0"/>
              <a:t>Girls&gt;boys; peaks adolescence</a:t>
            </a:r>
          </a:p>
          <a:p>
            <a:pPr lvl="1" eaLnBrk="1" hangingPunct="1">
              <a:defRPr/>
            </a:pPr>
            <a:r>
              <a:rPr lang="en-US" smtClean="0"/>
              <a:t>gait ataxia, change LOC, visual loss or diploplia</a:t>
            </a:r>
          </a:p>
          <a:p>
            <a:pPr lvl="1" eaLnBrk="1" hangingPunct="1">
              <a:defRPr/>
            </a:pPr>
            <a:r>
              <a:rPr lang="en-US" smtClean="0"/>
              <a:t>Must r/o occipital epilepsy</a:t>
            </a:r>
          </a:p>
          <a:p>
            <a:pPr lvl="1" eaLnBrk="1" hangingPunct="1">
              <a:defRPr/>
            </a:pPr>
            <a:endParaRPr lang="en-US" smtClean="0"/>
          </a:p>
        </p:txBody>
      </p:sp>
    </p:spTree>
  </p:cSld>
  <p:clrMapOvr>
    <a:masterClrMapping/>
  </p:clrMapOvr>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40542</TotalTime>
  <Words>3162</Words>
  <Application>Microsoft Office PowerPoint</Application>
  <PresentationFormat>On-screen Show (4:3)</PresentationFormat>
  <Paragraphs>414</Paragraphs>
  <Slides>35</Slides>
  <Notes>17</Notes>
  <HiddenSlides>7</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Textured</vt:lpstr>
      <vt:lpstr>Evaluation, Assessment and Treatment of Headaches in the Pediatric Population</vt:lpstr>
      <vt:lpstr>Objectives</vt:lpstr>
      <vt:lpstr>Headaches in Children: Epidemiology</vt:lpstr>
      <vt:lpstr>Headaches in Children: Features</vt:lpstr>
      <vt:lpstr>Headaches in Children: Features</vt:lpstr>
      <vt:lpstr>Headaches in Children: Types</vt:lpstr>
      <vt:lpstr>Headaches in Children: Migraine Variants</vt:lpstr>
      <vt:lpstr>Headaches in Children: Migraine Variants</vt:lpstr>
      <vt:lpstr>Headaches in Children: Migraine Variants</vt:lpstr>
      <vt:lpstr>Headaches in Children: Migraine Variants</vt:lpstr>
      <vt:lpstr>Headaches in Children: Periodic Syndromes</vt:lpstr>
      <vt:lpstr>Headaches in Children: Periodic Syndromes</vt:lpstr>
      <vt:lpstr>Headaches in Children: Chronic Daily H/A</vt:lpstr>
      <vt:lpstr>Headaches in Children: Pathophysiology</vt:lpstr>
      <vt:lpstr>THE SENSITIVE BRAIN</vt:lpstr>
      <vt:lpstr>THE NEUROVASCULAR THEORY</vt:lpstr>
      <vt:lpstr>CNS MODULATION  OF MIGRAINE</vt:lpstr>
      <vt:lpstr>Headaches in Children: “Red Flags”</vt:lpstr>
      <vt:lpstr>Headaches in Children: Evaluation</vt:lpstr>
      <vt:lpstr>PRINCIPLES OF MIGRAINE MANAGEMENT</vt:lpstr>
      <vt:lpstr>MIGRAINE TRIGGER PREVENTION</vt:lpstr>
      <vt:lpstr>ACUTE MIGRAINE MEDICATIONS</vt:lpstr>
      <vt:lpstr>ACUTE THERAPIES FOR MIGRAINE</vt:lpstr>
      <vt:lpstr>ACUTE THERAPIES FOR MIGRAINE</vt:lpstr>
      <vt:lpstr>ACUTE THERAPIES FOR MIGRAINE</vt:lpstr>
      <vt:lpstr>ACUTE TREATMENT PRINCIPLES</vt:lpstr>
      <vt:lpstr>GUIDELINES: WHEN TO USE PREVENTIVE MANAGEMENT</vt:lpstr>
      <vt:lpstr>GENERAL PRINCIPLES OF PREVENTIVE TREATMENT</vt:lpstr>
      <vt:lpstr>PREVENTIVE MEDICATIONS: DRUG CLASSES</vt:lpstr>
      <vt:lpstr>PREVENTIVE TREATMENT: DRUG CHOICE</vt:lpstr>
      <vt:lpstr>Slide 31</vt:lpstr>
      <vt:lpstr>Slide 32</vt:lpstr>
      <vt:lpstr>PREVENTIVE TREATMENT:  USE OF ACUTE MEDICATION</vt:lpstr>
      <vt:lpstr>Headaches in Children: Summary</vt:lpstr>
      <vt:lpstr>Headaches in Children: Summary</vt:lpstr>
    </vt:vector>
  </TitlesOfParts>
  <Company>peds neuro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Pediatric Migraine in Review</dc:title>
  <dc:creator>ron davis</dc:creator>
  <cp:lastModifiedBy>Nemours</cp:lastModifiedBy>
  <cp:revision>81</cp:revision>
  <dcterms:created xsi:type="dcterms:W3CDTF">2005-04-03T17:09:12Z</dcterms:created>
  <dcterms:modified xsi:type="dcterms:W3CDTF">2015-04-15T14:48:19Z</dcterms:modified>
</cp:coreProperties>
</file>