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2"/>
  </p:notesMasterIdLst>
  <p:handoutMasterIdLst>
    <p:handoutMasterId r:id="rId63"/>
  </p:handoutMasterIdLst>
  <p:sldIdLst>
    <p:sldId id="259" r:id="rId2"/>
    <p:sldId id="260" r:id="rId3"/>
    <p:sldId id="262" r:id="rId4"/>
    <p:sldId id="263" r:id="rId5"/>
    <p:sldId id="490" r:id="rId6"/>
    <p:sldId id="267" r:id="rId7"/>
    <p:sldId id="281" r:id="rId8"/>
    <p:sldId id="520" r:id="rId9"/>
    <p:sldId id="310" r:id="rId10"/>
    <p:sldId id="493" r:id="rId11"/>
    <p:sldId id="299" r:id="rId12"/>
    <p:sldId id="297" r:id="rId13"/>
    <p:sldId id="477" r:id="rId14"/>
    <p:sldId id="447" r:id="rId15"/>
    <p:sldId id="511" r:id="rId16"/>
    <p:sldId id="494" r:id="rId17"/>
    <p:sldId id="495" r:id="rId18"/>
    <p:sldId id="468" r:id="rId19"/>
    <p:sldId id="497" r:id="rId20"/>
    <p:sldId id="512" r:id="rId21"/>
    <p:sldId id="320" r:id="rId22"/>
    <p:sldId id="364" r:id="rId23"/>
    <p:sldId id="365" r:id="rId24"/>
    <p:sldId id="366" r:id="rId25"/>
    <p:sldId id="483" r:id="rId26"/>
    <p:sldId id="368" r:id="rId27"/>
    <p:sldId id="317" r:id="rId28"/>
    <p:sldId id="474" r:id="rId29"/>
    <p:sldId id="485" r:id="rId30"/>
    <p:sldId id="486" r:id="rId31"/>
    <p:sldId id="491" r:id="rId32"/>
    <p:sldId id="487" r:id="rId33"/>
    <p:sldId id="342" r:id="rId34"/>
    <p:sldId id="488" r:id="rId35"/>
    <p:sldId id="306" r:id="rId36"/>
    <p:sldId id="506" r:id="rId37"/>
    <p:sldId id="319" r:id="rId38"/>
    <p:sldId id="304" r:id="rId39"/>
    <p:sldId id="305" r:id="rId40"/>
    <p:sldId id="507" r:id="rId41"/>
    <p:sldId id="505" r:id="rId42"/>
    <p:sldId id="285" r:id="rId43"/>
    <p:sldId id="286" r:id="rId44"/>
    <p:sldId id="508" r:id="rId45"/>
    <p:sldId id="294" r:id="rId46"/>
    <p:sldId id="273" r:id="rId47"/>
    <p:sldId id="391" r:id="rId48"/>
    <p:sldId id="392" r:id="rId49"/>
    <p:sldId id="393" r:id="rId50"/>
    <p:sldId id="405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92" r:id="rId59"/>
    <p:sldId id="344" r:id="rId60"/>
    <p:sldId id="52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15" autoAdjust="0"/>
    <p:restoredTop sz="66568" autoAdjust="0"/>
  </p:normalViewPr>
  <p:slideViewPr>
    <p:cSldViewPr snapToGrid="0" snapToObjects="1">
      <p:cViewPr varScale="1">
        <p:scale>
          <a:sx n="75" d="100"/>
          <a:sy n="75" d="100"/>
        </p:scale>
        <p:origin x="22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3" d="100"/>
        <a:sy n="83" d="100"/>
      </p:scale>
      <p:origin x="0" y="26976"/>
    </p:cViewPr>
  </p:sorterViewPr>
  <p:notesViewPr>
    <p:cSldViewPr snapToGrid="0" snapToObjects="1">
      <p:cViewPr varScale="1">
        <p:scale>
          <a:sx n="83" d="100"/>
          <a:sy n="83" d="100"/>
        </p:scale>
        <p:origin x="20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Navigating Psychiatric Disorders in Primary &amp; Urgent Care Settings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11-14-2025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Laura G Leahy, DrNP, APRN, FAANP, FAAN</a:t>
            </a:r>
          </a:p>
          <a:p>
            <a:r>
              <a:rPr lang="en-US" dirty="0"/>
              <a:t>www.APNSolutions.com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B3035-E3D4-F94E-8EEE-CB0139E6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1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A4AF-131D-2C46-8BEE-14221B81A7C4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4E93-46B9-FB47-B281-09147ADFE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3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4E93-46B9-FB47-B281-09147ADFE1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68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4F7C73-4EE4-924E-A584-2F7B05FCC3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45BF8-460C-6D47-88EB-0C94B829055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D130BE36-92EC-4344-BFDE-9AFD8EC0B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5D531841-1F2B-A449-A367-F404C8B76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1DF4DC-6211-934B-8A76-910A9B273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DA29E-3246-1B48-B43C-A1BFFDC8464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5B5DD9D1-9D1C-4A40-9295-D2DA24147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9788DDD-657B-AA4E-AC1B-8544C31D2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839222-8B76-874A-96E9-1B5ECDDBB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98686-C161-864E-A494-C254A202028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69346" name="Rectangle 2">
            <a:extLst>
              <a:ext uri="{FF2B5EF4-FFF2-40B4-BE49-F238E27FC236}">
                <a16:creationId xmlns:a16="http://schemas.microsoft.com/office/drawing/2014/main" id="{BD167DE2-E14A-934B-A44F-C7F77FE08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>
            <a:extLst>
              <a:ext uri="{FF2B5EF4-FFF2-40B4-BE49-F238E27FC236}">
                <a16:creationId xmlns:a16="http://schemas.microsoft.com/office/drawing/2014/main" id="{F2D9FBD0-CD31-1743-8B76-231F8F597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7E5F5A-2463-D843-8F52-6EF7EDF39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E15F8-8847-6248-93AC-34883E93EBC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FB34CBC3-9706-2443-8074-FB750B1EB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846F3F1B-5A84-2645-81BA-14381A1AA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34E93-46B9-FB47-B281-09147ADFE1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53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5A413B-517A-D342-953F-DB26FC4A4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5E1AD-2E4C-464B-9B02-B0ECDA52917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EB1484AC-4B96-DF4B-9E58-35E1F56C60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EBA12F2C-02A0-674C-BC0D-919ECF9EB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A19F71-F8E7-7A49-88EE-761AD3582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A537D-5069-6C4A-8435-2A21F71C4CA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5CD1786B-564F-CC44-8E83-61E5769CE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3DA882DC-680A-B542-8F87-D1B1C1EC1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C7DAB-BB87-A047-B816-4F2674A63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117CE-2EF9-184A-8C89-0F71A05CE7F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B265347C-C2F4-DD4A-A3C9-4636577D6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D297122B-63F8-FB46-B902-EE9678BED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997FA2-4088-E74A-83AB-B87E532ED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03036-4DCB-4D44-B7B7-23029F3E50D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BC156D73-CF08-E346-9FD4-9924E993A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FD6A0554-FCBC-AB47-B9DD-0D12EB60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51620D-A2EB-BC4B-B111-BA8768A90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D5C31-1840-0147-9A83-ECCEAD864C7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43752372-AA82-AC4C-9BFC-69FB08100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0BE92B3F-CC7C-1443-B954-2858B330C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6B8C10-8C65-6845-B0E7-19F3C1C1A1D9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F58901-F290-B744-99A8-E95F57EAB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1846E-F3B5-D341-9D20-3961D7C3DF8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52258" name="Rectangle 2">
            <a:extLst>
              <a:ext uri="{FF2B5EF4-FFF2-40B4-BE49-F238E27FC236}">
                <a16:creationId xmlns:a16="http://schemas.microsoft.com/office/drawing/2014/main" id="{757C111F-AF15-214D-9646-79EFEEB7B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6E64DDE8-6D6B-184E-B270-A2AC985FE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839222-8B76-874A-96E9-1B5ECDDBB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98686-C161-864E-A494-C254A202028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69346" name="Rectangle 2">
            <a:extLst>
              <a:ext uri="{FF2B5EF4-FFF2-40B4-BE49-F238E27FC236}">
                <a16:creationId xmlns:a16="http://schemas.microsoft.com/office/drawing/2014/main" id="{BD167DE2-E14A-934B-A44F-C7F77FE08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>
            <a:extLst>
              <a:ext uri="{FF2B5EF4-FFF2-40B4-BE49-F238E27FC236}">
                <a16:creationId xmlns:a16="http://schemas.microsoft.com/office/drawing/2014/main" id="{F2D9FBD0-CD31-1743-8B76-231F8F597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10508E-76C1-394D-B18F-D8E46EB67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C3C6C-4FB0-C14B-BDC4-6C92BA969F3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4CF3E20A-CDFC-FE47-BFDF-D3893F372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82562B44-42D3-AA4B-BA3A-6D9F5610F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96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BE6911-C4FF-9C46-B9A6-6FFD038B9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B486D-A54B-414E-B8B5-3772470D41B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2A08ED56-B44D-B444-88C7-4DF8BF80A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9D3E9E8D-B738-A54D-AFA6-9F45FE77E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21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9D66C8-70A9-DA47-A8C6-ACCBF4559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A21D2-461A-D24F-867A-C5CDA63274B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5E487637-4515-094A-A968-717863C5F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23C58128-73A3-8F44-AAEA-9DA4CBC97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3002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8B786B-2F68-C240-996D-F3DCBCEFA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BF667-97AF-9341-BDD1-4FF4F71D4BA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4FC3C831-050A-C84A-9D04-A946A0788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D21B6F9E-18A5-8744-A536-9E59E7FE8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895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418B65-4711-2743-925C-1E757D30D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99F11-9E65-B74F-8E76-98CA8479FBA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95626D48-00CD-1E4A-B7D7-30B7855D3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A65A59B0-775D-2A47-818B-66B00382B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4875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C097-4AC8-F440-AD06-7A5A63B723D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87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13CE3D-A62C-E24C-8430-71507C5F9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BAC4F-FA3A-984D-8A02-2AB970774A0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C438F56A-6A17-A246-8F32-555B80C2C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5259ED3A-11E8-7B4F-B8E1-0227DD549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F222EC-0167-1543-8AEF-B70232650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B3C1F-A5E8-8B4A-8606-B4B6B54462E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26749CA9-1F6C-6D44-9B1F-49A1E7C79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3F1C4567-DB4F-074F-A8E0-1BA622327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4E93-46B9-FB47-B281-09147ADFE1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24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591407-3DAA-5949-934B-A9050F0EF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91C36-6815-2D4D-9EA2-7679739B833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BF3F5102-A450-FA43-9754-18E01032C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1B9140D2-790D-D842-856F-62397CDC7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411F03-D20B-A346-81F0-7075DC184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45270-15CC-9D4C-98AD-372E838F75C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F5AAB309-9874-7A4A-A0F4-F5535C3EE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D1300BD5-66FD-1841-95BC-375104F02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20EEB5-388D-1A47-8E96-29FB5DED6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DD7C8-0707-B741-8922-BDAA7EED896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127BBB28-7BCA-3C4A-B646-6F0C25269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E94CD07F-41EA-F84D-BECD-49D9BA730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C75A2E-F5FE-4D46-B4CB-54DD3E6FA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46AB6-74FB-B24E-B4CB-0D8938BDB70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7ED4B1E-E0EF-E245-B18D-15E23F17E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E522C3F-828C-D943-A6D1-204C499C1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9-13</a:t>
            </a:r>
          </a:p>
        </p:txBody>
      </p:sp>
    </p:spTree>
    <p:extLst>
      <p:ext uri="{BB962C8B-B14F-4D97-AF65-F5344CB8AC3E}">
        <p14:creationId xmlns:p14="http://schemas.microsoft.com/office/powerpoint/2010/main" val="1839819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ECF573-2A24-5D4E-AA16-44B84AE16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09754-CF18-9A46-AB82-D11C443D3AD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50BD507C-51CE-4740-BD8E-046538F2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1D17C95F-81D9-C54D-B712-411C693A1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723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08366-41C4-9344-A33C-66AF046AE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F6598-BA81-7448-9F90-B6962242B4EA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0F1EF530-0C89-A745-BD43-20B0ABDF7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792B6804-A8A1-C14F-B82A-01A847FF7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714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297034-BF88-F942-A04C-C28E870ED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39202-555F-DD4B-8BA4-D8968B33A09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94242" name="Rectangle 2">
            <a:extLst>
              <a:ext uri="{FF2B5EF4-FFF2-40B4-BE49-F238E27FC236}">
                <a16:creationId xmlns:a16="http://schemas.microsoft.com/office/drawing/2014/main" id="{74233DCB-14A7-464C-8DDE-BBF8E5DB9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5F2E6857-C894-4B44-B983-1B05B856E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17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552F62-A251-4A44-B685-478BE7E03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0A8F2-5B7D-7746-8F4B-6A9316A2F6C3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14722" name="Rectangle 2">
            <a:extLst>
              <a:ext uri="{FF2B5EF4-FFF2-40B4-BE49-F238E27FC236}">
                <a16:creationId xmlns:a16="http://schemas.microsoft.com/office/drawing/2014/main" id="{A1E53A9B-7946-A040-A65D-367B6081C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CC91DC16-5F09-B24A-903B-BFABD8CE5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354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47BC4-357F-3B49-B6E3-E323375F8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9BE14-EC3F-3E4E-92C0-5E2A14D20CE2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E72FEB21-7A44-2B47-96F0-8F7E74EDF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4C86259A-8F2F-5D4F-8AF4-118807712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4762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F92FBE-BABD-0441-8BDE-F5C61024B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7D8AD-80CE-3142-BE68-9F3CA97466D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A38A5E3F-8FDB-844E-90C7-32D653DAE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FBE2A9EF-484D-7D40-85DD-B7845EB8E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75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34E93-46B9-FB47-B281-09147ADFE1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583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CF265E-3DF6-2F44-9706-0C6A0C1E8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15037-25DD-7C48-942F-2AE5F98ADA77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id="{83E9267E-58C8-3C44-A926-5973483E0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A713F2FB-2D46-5441-BC6C-C3EA354B9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270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C9C619-6749-0443-AF0A-9F610DB96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7435E-7B61-4243-A09E-DEFF4FC6CA62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F2242B78-0549-1043-931E-E7FB3EAF5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A1E3A295-859A-6246-B5BE-19991F466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46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ACF34F-27A8-984B-814F-B222C93D7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5C23A-9F8F-9745-A937-4D9E4F9F73B5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493570" name="Rectangle 2">
            <a:extLst>
              <a:ext uri="{FF2B5EF4-FFF2-40B4-BE49-F238E27FC236}">
                <a16:creationId xmlns:a16="http://schemas.microsoft.com/office/drawing/2014/main" id="{BD83F5E6-4822-AD4E-BA36-E7B9C2C82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FDCAF741-0FB0-E749-8C38-8A56F16B0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30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673226-B3B4-A645-94B6-4D6E5A134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CC03D-E678-E04D-806B-56DC423D19DC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51C02770-9090-334A-9D55-3E1CB5D52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96CA4E4A-13EB-EA4E-9AC0-54A9D91C7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4518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416B5A-F067-9C4B-B12E-AAE306344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64C89-C385-C54A-842D-E890B3B2B5B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825A207E-A189-F440-B4A7-3ECAB7EF8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1B8965C4-3AD9-A144-BDFC-D54AD0579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1489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34E93-46B9-FB47-B281-09147ADFE11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4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4E93-46B9-FB47-B281-09147ADFE11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 IS BUILT FROM</a:t>
            </a:r>
            <a:r>
              <a:rPr lang="en-US" baseline="0" dirty="0"/>
              <a:t> BOTTOM UP  (brain stem to PFC)</a:t>
            </a:r>
          </a:p>
          <a:p>
            <a:r>
              <a:rPr lang="en-US" b="1" dirty="0">
                <a:solidFill>
                  <a:schemeClr val="bg2"/>
                </a:solidFill>
              </a:rPr>
              <a:t>Brain Stem</a:t>
            </a:r>
            <a:r>
              <a:rPr lang="en-US" b="1" baseline="0" dirty="0">
                <a:solidFill>
                  <a:schemeClr val="bg2"/>
                </a:solidFill>
              </a:rPr>
              <a:t>   </a:t>
            </a:r>
            <a:r>
              <a:rPr lang="en-US" dirty="0"/>
              <a:t>Basic functions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2FB2BB"/>
                </a:solidFill>
              </a:rPr>
              <a:t>Limbic System</a:t>
            </a:r>
            <a:r>
              <a:rPr lang="en-US" b="1" baseline="0" dirty="0">
                <a:solidFill>
                  <a:srgbClr val="2FB2BB"/>
                </a:solidFill>
              </a:rPr>
              <a:t>    </a:t>
            </a:r>
            <a:r>
              <a:rPr lang="en-US" dirty="0"/>
              <a:t>Emotional responses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2FB2BB"/>
                </a:solidFill>
              </a:rPr>
              <a:t>Cerebral Cortex</a:t>
            </a:r>
            <a:r>
              <a:rPr lang="en-US" b="1" baseline="0" dirty="0">
                <a:solidFill>
                  <a:srgbClr val="2FB2BB"/>
                </a:solidFill>
              </a:rPr>
              <a:t>   </a:t>
            </a:r>
            <a:r>
              <a:rPr lang="en-US" dirty="0"/>
              <a:t>Gray Matter (3/4ths of entire brain)</a:t>
            </a:r>
            <a:r>
              <a:rPr lang="en-US" baseline="0" dirty="0"/>
              <a:t>  </a:t>
            </a:r>
          </a:p>
          <a:p>
            <a:r>
              <a:rPr lang="en-US" dirty="0"/>
              <a:t>4 Lobes</a:t>
            </a:r>
            <a:r>
              <a:rPr lang="en-US" baseline="0" dirty="0"/>
              <a:t>   	occipital </a:t>
            </a:r>
            <a:r>
              <a:rPr lang="mr-IN" baseline="0" dirty="0"/>
              <a:t>–</a:t>
            </a:r>
            <a:r>
              <a:rPr lang="en-US" baseline="0" dirty="0"/>
              <a:t> visual processing</a:t>
            </a:r>
          </a:p>
          <a:p>
            <a:r>
              <a:rPr lang="en-US" baseline="0" dirty="0"/>
              <a:t>		parietal </a:t>
            </a:r>
            <a:r>
              <a:rPr lang="mr-IN" baseline="0" dirty="0"/>
              <a:t>–</a:t>
            </a:r>
            <a:r>
              <a:rPr lang="en-US" baseline="0" dirty="0"/>
              <a:t> movement, orientation, recognition, perception of stimuli </a:t>
            </a:r>
          </a:p>
          <a:p>
            <a:r>
              <a:rPr lang="en-US" baseline="0" dirty="0"/>
              <a:t>		temporal </a:t>
            </a:r>
            <a:r>
              <a:rPr lang="mr-IN" baseline="0" dirty="0"/>
              <a:t>–</a:t>
            </a:r>
            <a:r>
              <a:rPr lang="en-US" baseline="0" dirty="0"/>
              <a:t> perception &amp; recognition of auditory stimuli, memory speech</a:t>
            </a:r>
          </a:p>
          <a:p>
            <a:r>
              <a:rPr lang="en-US" baseline="0" dirty="0"/>
              <a:t>		frontal </a:t>
            </a:r>
            <a:r>
              <a:rPr lang="mr-IN" baseline="0" dirty="0"/>
              <a:t>–</a:t>
            </a:r>
            <a:r>
              <a:rPr lang="en-US" baseline="0" dirty="0"/>
              <a:t> reasoning, planning, exec functions, speech, movement, emotions, </a:t>
            </a:r>
            <a:r>
              <a:rPr lang="en-US" baseline="0" dirty="0" err="1"/>
              <a:t>prob</a:t>
            </a:r>
            <a:r>
              <a:rPr lang="en-US" baseline="0" dirty="0"/>
              <a:t> solving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C097-4AC8-F440-AD06-7A5A63B723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0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922250-C117-B946-BA8D-94BDA50D5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1AC7C-D3BE-474D-9486-7E2D408CF2A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5D175C6-E628-1E4E-8070-A33A74827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B2EF829-99DA-1F43-8D39-E3FF3D94B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34E93-46B9-FB47-B281-09147ADFE1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 messages are blocked  impacting reactions, emotions, judgment, perception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C097-4AC8-F440-AD06-7A5A63B723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5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7EC6D5-95C9-7247-B497-9E6FF055F3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03C68-F707-D34F-8A42-9BB073104C8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E337D76-B267-E34A-AF04-0A5EC0D5A1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DFA1D2FC-BFCD-644F-A36C-0894D5E12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2E39B0-C2B1-3346-84FF-D71362EC5131}" type="datetimeFigureOut">
              <a:rPr lang="en-US" smtClean="0"/>
              <a:t>11/11/25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27A1AA-0F0B-3F4A-87BD-9E578F9ED1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PNSolutions.com" TargetMode="External"/><Relationship Id="rId4" Type="http://schemas.openxmlformats.org/officeDocument/2006/relationships/hyperlink" Target="mailto:LGLeahy@APNSolutions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5302" y="2021582"/>
            <a:ext cx="8218698" cy="16903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Dr Laura G Leahy, APN</a:t>
            </a:r>
          </a:p>
          <a:p>
            <a:pPr algn="ctr"/>
            <a:r>
              <a:rPr lang="en-US" sz="3500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DrNP, APRN, PMH-CNS/FNP, CARN-AP, FAANP, FAAN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Board Certified Psychiatric/Addictions Advanced Practice Nurse</a:t>
            </a:r>
          </a:p>
          <a:p>
            <a:pPr algn="ctr"/>
            <a:endParaRPr lang="en-US" sz="3500" b="1" dirty="0">
              <a:solidFill>
                <a:srgbClr val="AC00DF"/>
              </a:solidFill>
            </a:endParaRPr>
          </a:p>
          <a:p>
            <a:pPr algn="ctr"/>
            <a:endParaRPr lang="en-US" sz="3500" b="1" dirty="0">
              <a:solidFill>
                <a:srgbClr val="AC00DF"/>
              </a:solidFill>
            </a:endParaRPr>
          </a:p>
          <a:p>
            <a:pPr algn="ctr"/>
            <a:endParaRPr lang="en-US" sz="3500" b="1" dirty="0">
              <a:solidFill>
                <a:srgbClr val="AC00DF"/>
              </a:solidFill>
            </a:endParaRPr>
          </a:p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7" name="Picture 6" descr="b850c937d7695b619678e81159cba3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1" y="4836418"/>
            <a:ext cx="1905000" cy="1905000"/>
          </a:xfrm>
          <a:prstGeom prst="rect">
            <a:avLst/>
          </a:prstGeom>
        </p:spPr>
      </p:pic>
      <p:pic>
        <p:nvPicPr>
          <p:cNvPr id="9" name="Picture 8" descr="single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56" y="3311703"/>
            <a:ext cx="9049341" cy="11148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4874D-B8E3-394B-BA1E-472D80A5D202}"/>
              </a:ext>
            </a:extLst>
          </p:cNvPr>
          <p:cNvSpPr txBox="1"/>
          <p:nvPr/>
        </p:nvSpPr>
        <p:spPr>
          <a:xfrm>
            <a:off x="1139981" y="409523"/>
            <a:ext cx="7842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2">
                    <a:lumMod val="75000"/>
                  </a:schemeClr>
                </a:solidFill>
              </a:rPr>
              <a:t>Navigating Psychiatric Disorders in</a:t>
            </a:r>
          </a:p>
          <a:p>
            <a:pPr algn="ctr"/>
            <a:r>
              <a:rPr lang="en-US" sz="4200" b="1" dirty="0">
                <a:solidFill>
                  <a:schemeClr val="bg2">
                    <a:lumMod val="75000"/>
                  </a:schemeClr>
                </a:solidFill>
              </a:rPr>
              <a:t>Primary &amp; Urgent </a:t>
            </a:r>
            <a:r>
              <a:rPr lang="en-US" sz="4200" b="1">
                <a:solidFill>
                  <a:schemeClr val="bg2">
                    <a:lumMod val="75000"/>
                  </a:schemeClr>
                </a:solidFill>
              </a:rPr>
              <a:t>Care Settings</a:t>
            </a:r>
            <a:endParaRPr lang="en-US" sz="4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C07B2-D5AB-A341-B1BA-34765EE82602}"/>
              </a:ext>
            </a:extLst>
          </p:cNvPr>
          <p:cNvSpPr txBox="1"/>
          <p:nvPr/>
        </p:nvSpPr>
        <p:spPr>
          <a:xfrm>
            <a:off x="2379698" y="4034592"/>
            <a:ext cx="574702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/>
              <a:t>Forum of Nurses in Advanced Practice</a:t>
            </a:r>
          </a:p>
          <a:p>
            <a:pPr algn="ctr"/>
            <a:r>
              <a:rPr lang="en-US" sz="2700" b="1" dirty="0"/>
              <a:t>2025 Annual Conference—Atlantic City</a:t>
            </a:r>
          </a:p>
          <a:p>
            <a:pPr algn="ctr"/>
            <a:r>
              <a:rPr lang="en-US" sz="2700" b="1" dirty="0"/>
              <a:t>14ht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56815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7277-5E6A-144C-88D7-893F2102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08" y="76200"/>
            <a:ext cx="7498080" cy="1143000"/>
          </a:xfrm>
        </p:spPr>
        <p:txBody>
          <a:bodyPr/>
          <a:lstStyle/>
          <a:p>
            <a:pPr algn="ctr"/>
            <a:r>
              <a:rPr lang="en-US" dirty="0"/>
              <a:t>***JOHN***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DD27-D0EE-1A4C-8BFC-EC0CAE81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08" y="1409700"/>
            <a:ext cx="787908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37 </a:t>
            </a:r>
            <a:r>
              <a:rPr lang="en-US" sz="2400" dirty="0" err="1"/>
              <a:t>yo</a:t>
            </a:r>
            <a:r>
              <a:rPr lang="en-US" sz="2400" dirty="0"/>
              <a:t> male line supervisor for large manufacturer</a:t>
            </a:r>
          </a:p>
          <a:p>
            <a:r>
              <a:rPr lang="en-US" sz="2400" dirty="0"/>
              <a:t>Presents with the following symptoms:</a:t>
            </a:r>
          </a:p>
          <a:p>
            <a:pPr lvl="1"/>
            <a:r>
              <a:rPr lang="en-US" sz="2000" dirty="0"/>
              <a:t>Difficulty falling asleep (+/- 2 hours) &amp; staying asleep (wakes 3x)</a:t>
            </a:r>
          </a:p>
          <a:p>
            <a:pPr lvl="1"/>
            <a:r>
              <a:rPr lang="en-US" sz="2000" dirty="0"/>
              <a:t>Low motivation &amp; energy over past 6 weeks, fatigued</a:t>
            </a:r>
          </a:p>
          <a:p>
            <a:pPr lvl="1"/>
            <a:r>
              <a:rPr lang="en-US" sz="2000" dirty="0"/>
              <a:t>Long-term girlfriend is expecting 3</a:t>
            </a:r>
            <a:r>
              <a:rPr lang="en-US" sz="2000" baseline="30000" dirty="0"/>
              <a:t>rd</a:t>
            </a:r>
            <a:r>
              <a:rPr lang="en-US" sz="2000" dirty="0"/>
              <a:t> child in 2 months</a:t>
            </a:r>
          </a:p>
          <a:p>
            <a:pPr lvl="1"/>
            <a:r>
              <a:rPr lang="en-US" sz="2000" dirty="0"/>
              <a:t>Feeling worthless, hopeless, stressed about finances</a:t>
            </a:r>
          </a:p>
          <a:p>
            <a:pPr lvl="1"/>
            <a:r>
              <a:rPr lang="en-US" sz="2000" dirty="0"/>
              <a:t>More irritable, ”I snap at nothing &amp; everything…especially the kids”</a:t>
            </a:r>
          </a:p>
          <a:p>
            <a:pPr lvl="1"/>
            <a:r>
              <a:rPr lang="en-US" sz="2000" dirty="0"/>
              <a:t>Drinking more (2-3 beers/night) to “numb myself”</a:t>
            </a:r>
          </a:p>
          <a:p>
            <a:pPr lvl="1"/>
            <a:r>
              <a:rPr lang="en-US" sz="2000" dirty="0"/>
              <a:t>Isolating self “I didn’t even watch the </a:t>
            </a:r>
            <a:r>
              <a:rPr lang="en-US" sz="2000" dirty="0" err="1"/>
              <a:t>superbowl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Has called out of work x 4 in last 6 weeks</a:t>
            </a:r>
          </a:p>
          <a:p>
            <a:pPr lvl="1"/>
            <a:r>
              <a:rPr lang="en-US" sz="2000" dirty="0"/>
              <a:t>“I’m just not myself…I can’t think…I’m over stressed…my g/f thinks I’m depressed”</a:t>
            </a:r>
          </a:p>
        </p:txBody>
      </p:sp>
    </p:spTree>
    <p:extLst>
      <p:ext uri="{BB962C8B-B14F-4D97-AF65-F5344CB8AC3E}">
        <p14:creationId xmlns:p14="http://schemas.microsoft.com/office/powerpoint/2010/main" val="221505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Depressive &amp; Anxiety </a:t>
            </a:r>
            <a:r>
              <a:rPr lang="en-US" dirty="0" err="1"/>
              <a:t>DIsorders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2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>
            <a:extLst>
              <a:ext uri="{FF2B5EF4-FFF2-40B4-BE49-F238E27FC236}">
                <a16:creationId xmlns:a16="http://schemas.microsoft.com/office/drawing/2014/main" id="{F7C5A475-C7CC-094C-B981-2EE22FC0A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-12699"/>
            <a:ext cx="909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1" dirty="0">
                <a:solidFill>
                  <a:schemeClr val="accent4"/>
                </a:solidFill>
              </a:rPr>
              <a:t>Symptoms of Major Depressive Episode Hypothetically </a:t>
            </a:r>
          </a:p>
          <a:p>
            <a:pPr algn="ctr"/>
            <a:r>
              <a:rPr lang="en-US" altLang="en-US" sz="2200" b="1" dirty="0">
                <a:solidFill>
                  <a:schemeClr val="accent4"/>
                </a:solidFill>
              </a:rPr>
              <a:t>Associated with Malfunctioning Brain Circuits</a:t>
            </a:r>
          </a:p>
        </p:txBody>
      </p:sp>
      <p:pic>
        <p:nvPicPr>
          <p:cNvPr id="114693" name="Picture 5">
            <a:extLst>
              <a:ext uri="{FF2B5EF4-FFF2-40B4-BE49-F238E27FC236}">
                <a16:creationId xmlns:a16="http://schemas.microsoft.com/office/drawing/2014/main" id="{978DC798-4AF1-3049-BA06-5B790CB3B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872038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Text Box 6">
            <a:extLst>
              <a:ext uri="{FF2B5EF4-FFF2-40B4-BE49-F238E27FC236}">
                <a16:creationId xmlns:a16="http://schemas.microsoft.com/office/drawing/2014/main" id="{B328CCD6-0A42-8549-B05C-4B7CF47F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131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65A3503B-1B1A-514D-B91F-C27B5F37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7663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folHlink"/>
                </a:solidFill>
              </a:rPr>
              <a:t>NA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F23998FC-DBA2-9B49-A1DF-56EC8D26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638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PFC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7880E261-D030-4E48-B224-39FB0CB6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78250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BF</a:t>
            </a:r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69E4D416-3E13-6F47-B32A-EBB8DE582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4572000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114699" name="Text Box 11">
            <a:extLst>
              <a:ext uri="{FF2B5EF4-FFF2-40B4-BE49-F238E27FC236}">
                <a16:creationId xmlns:a16="http://schemas.microsoft.com/office/drawing/2014/main" id="{F27412D7-0544-2C4A-8FAC-39D9BDA2C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476885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H</a:t>
            </a: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FF71A8FC-746C-094E-B2B9-2937CB9A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4159250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Hy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F0A6CE0D-296E-8F4E-B734-6807EA3B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813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8E0D2B65-68AB-A24D-97FB-103DA9CFE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6405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NT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F895D49B-6B82-7245-8C1E-1BA4340D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5465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SC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D4CFB187-6D48-D04F-A47B-C45E0D02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0862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folHlink"/>
                </a:solidFill>
              </a:rPr>
              <a:t>C</a:t>
            </a:r>
          </a:p>
        </p:txBody>
      </p:sp>
      <p:grpSp>
        <p:nvGrpSpPr>
          <p:cNvPr id="114735" name="Group 47">
            <a:extLst>
              <a:ext uri="{FF2B5EF4-FFF2-40B4-BE49-F238E27FC236}">
                <a16:creationId xmlns:a16="http://schemas.microsoft.com/office/drawing/2014/main" id="{EEF33451-A2A3-A04C-B95F-EB3C80CFF66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066800"/>
            <a:ext cx="1633538" cy="2209800"/>
            <a:chOff x="2304" y="672"/>
            <a:chExt cx="1029" cy="1392"/>
          </a:xfrm>
        </p:grpSpPr>
        <p:sp>
          <p:nvSpPr>
            <p:cNvPr id="114705" name="Rectangle 17">
              <a:extLst>
                <a:ext uri="{FF2B5EF4-FFF2-40B4-BE49-F238E27FC236}">
                  <a16:creationId xmlns:a16="http://schemas.microsoft.com/office/drawing/2014/main" id="{BE185C4A-4459-B349-9E65-57D2C9854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672"/>
              <a:ext cx="102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psychomotor 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fatigue (physical)</a:t>
              </a:r>
            </a:p>
            <a:p>
              <a:endParaRPr lang="en-US" altLang="en-US" sz="1600" b="1" dirty="0">
                <a:solidFill>
                  <a:srgbClr val="FFFFD4"/>
                </a:solidFill>
              </a:endParaRPr>
            </a:p>
          </p:txBody>
        </p:sp>
        <p:sp>
          <p:nvSpPr>
            <p:cNvPr id="114716" name="Line 28">
              <a:extLst>
                <a:ext uri="{FF2B5EF4-FFF2-40B4-BE49-F238E27FC236}">
                  <a16:creationId xmlns:a16="http://schemas.microsoft.com/office/drawing/2014/main" id="{82BE72A0-C8A3-0B41-9A6D-4CEA5C891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056"/>
              <a:ext cx="192" cy="100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34" name="Group 46">
            <a:extLst>
              <a:ext uri="{FF2B5EF4-FFF2-40B4-BE49-F238E27FC236}">
                <a16:creationId xmlns:a16="http://schemas.microsoft.com/office/drawing/2014/main" id="{CCFA48F3-E5E0-1441-ADD0-5A9F3B42EFAC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990601"/>
            <a:ext cx="1447801" cy="2667001"/>
            <a:chOff x="1488" y="624"/>
            <a:chExt cx="912" cy="1680"/>
          </a:xfrm>
        </p:grpSpPr>
        <p:sp>
          <p:nvSpPr>
            <p:cNvPr id="114706" name="Rectangle 18">
              <a:extLst>
                <a:ext uri="{FF2B5EF4-FFF2-40B4-BE49-F238E27FC236}">
                  <a16:creationId xmlns:a16="http://schemas.microsoft.com/office/drawing/2014/main" id="{C80C0934-DC72-BE45-BD5A-D055D701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624"/>
              <a:ext cx="57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pleasure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interests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fatigue/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energy</a:t>
              </a:r>
            </a:p>
          </p:txBody>
        </p:sp>
        <p:sp>
          <p:nvSpPr>
            <p:cNvPr id="114717" name="Line 29">
              <a:extLst>
                <a:ext uri="{FF2B5EF4-FFF2-40B4-BE49-F238E27FC236}">
                  <a16:creationId xmlns:a16="http://schemas.microsoft.com/office/drawing/2014/main" id="{C3B732D2-A0A5-774E-BABB-C3B1676C3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1248"/>
              <a:ext cx="384" cy="1056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33" name="Group 45">
            <a:extLst>
              <a:ext uri="{FF2B5EF4-FFF2-40B4-BE49-F238E27FC236}">
                <a16:creationId xmlns:a16="http://schemas.microsoft.com/office/drawing/2014/main" id="{2167011D-5BB7-024C-8FBD-EA31B5FF3A4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2514600" cy="990600"/>
            <a:chOff x="288" y="1056"/>
            <a:chExt cx="1584" cy="624"/>
          </a:xfrm>
        </p:grpSpPr>
        <p:sp>
          <p:nvSpPr>
            <p:cNvPr id="114707" name="Rectangle 19">
              <a:extLst>
                <a:ext uri="{FF2B5EF4-FFF2-40B4-BE49-F238E27FC236}">
                  <a16:creationId xmlns:a16="http://schemas.microsoft.com/office/drawing/2014/main" id="{B2C2523C-F1ED-994F-95AE-52761C479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0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concentration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interest/pleasure</a:t>
              </a:r>
            </a:p>
          </p:txBody>
        </p:sp>
        <p:sp>
          <p:nvSpPr>
            <p:cNvPr id="114718" name="Line 30">
              <a:extLst>
                <a:ext uri="{FF2B5EF4-FFF2-40B4-BE49-F238E27FC236}">
                  <a16:creationId xmlns:a16="http://schemas.microsoft.com/office/drawing/2014/main" id="{5BB0B208-038A-724E-92F1-E6C233BCD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392"/>
              <a:ext cx="528" cy="28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32" name="Group 44">
            <a:extLst>
              <a:ext uri="{FF2B5EF4-FFF2-40B4-BE49-F238E27FC236}">
                <a16:creationId xmlns:a16="http://schemas.microsoft.com/office/drawing/2014/main" id="{E4AF1424-F41F-E74F-8666-FD0605D6646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590800"/>
            <a:ext cx="2362200" cy="584200"/>
            <a:chOff x="96" y="1632"/>
            <a:chExt cx="1488" cy="368"/>
          </a:xfrm>
        </p:grpSpPr>
        <p:sp>
          <p:nvSpPr>
            <p:cNvPr id="114708" name="Rectangle 20">
              <a:extLst>
                <a:ext uri="{FF2B5EF4-FFF2-40B4-BE49-F238E27FC236}">
                  <a16:creationId xmlns:a16="http://schemas.microsoft.com/office/drawing/2014/main" id="{3C8E4637-89B4-7B4A-AD12-559C7AAE7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632"/>
              <a:ext cx="9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psychomotor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fatigue (mental)</a:t>
              </a:r>
            </a:p>
          </p:txBody>
        </p:sp>
        <p:sp>
          <p:nvSpPr>
            <p:cNvPr id="114719" name="Line 31">
              <a:extLst>
                <a:ext uri="{FF2B5EF4-FFF2-40B4-BE49-F238E27FC236}">
                  <a16:creationId xmlns:a16="http://schemas.microsoft.com/office/drawing/2014/main" id="{86A18FC3-9D16-5548-9746-AE8C391C9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816"/>
              <a:ext cx="480" cy="96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31" name="Group 43">
            <a:extLst>
              <a:ext uri="{FF2B5EF4-FFF2-40B4-BE49-F238E27FC236}">
                <a16:creationId xmlns:a16="http://schemas.microsoft.com/office/drawing/2014/main" id="{C692E210-D1D7-D344-8AC1-FC86EBC812A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62402"/>
            <a:ext cx="2743200" cy="830263"/>
            <a:chOff x="192" y="2496"/>
            <a:chExt cx="1728" cy="523"/>
          </a:xfrm>
        </p:grpSpPr>
        <p:sp>
          <p:nvSpPr>
            <p:cNvPr id="114709" name="Rectangle 21">
              <a:extLst>
                <a:ext uri="{FF2B5EF4-FFF2-40B4-BE49-F238E27FC236}">
                  <a16:creationId xmlns:a16="http://schemas.microsoft.com/office/drawing/2014/main" id="{6215A85A-2566-A943-9F6F-DEE9EA6BA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496"/>
              <a:ext cx="87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guilt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suicidality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worthlessness</a:t>
              </a:r>
            </a:p>
          </p:txBody>
        </p:sp>
        <p:sp>
          <p:nvSpPr>
            <p:cNvPr id="114720" name="Line 32">
              <a:extLst>
                <a:ext uri="{FF2B5EF4-FFF2-40B4-BE49-F238E27FC236}">
                  <a16:creationId xmlns:a16="http://schemas.microsoft.com/office/drawing/2014/main" id="{D0DBF031-5677-0B40-937C-5E8A748D6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4" y="2688"/>
              <a:ext cx="1056" cy="4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30" name="Group 42">
            <a:extLst>
              <a:ext uri="{FF2B5EF4-FFF2-40B4-BE49-F238E27FC236}">
                <a16:creationId xmlns:a16="http://schemas.microsoft.com/office/drawing/2014/main" id="{DCEAAB02-DFE9-6E42-B82A-0D4C5B25FEA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495803"/>
            <a:ext cx="1371600" cy="763588"/>
            <a:chOff x="1344" y="2832"/>
            <a:chExt cx="864" cy="481"/>
          </a:xfrm>
        </p:grpSpPr>
        <p:sp>
          <p:nvSpPr>
            <p:cNvPr id="114710" name="Rectangle 22">
              <a:extLst>
                <a:ext uri="{FF2B5EF4-FFF2-40B4-BE49-F238E27FC236}">
                  <a16:creationId xmlns:a16="http://schemas.microsoft.com/office/drawing/2014/main" id="{AE98DAA7-305F-A940-AA82-9275BE8EE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00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mood</a:t>
              </a:r>
            </a:p>
          </p:txBody>
        </p:sp>
        <p:sp>
          <p:nvSpPr>
            <p:cNvPr id="114721" name="Line 33">
              <a:extLst>
                <a:ext uri="{FF2B5EF4-FFF2-40B4-BE49-F238E27FC236}">
                  <a16:creationId xmlns:a16="http://schemas.microsoft.com/office/drawing/2014/main" id="{FFD8E98B-EF3B-D447-9690-4BFE2EE8E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2832"/>
              <a:ext cx="480" cy="28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29" name="Group 41">
            <a:extLst>
              <a:ext uri="{FF2B5EF4-FFF2-40B4-BE49-F238E27FC236}">
                <a16:creationId xmlns:a16="http://schemas.microsoft.com/office/drawing/2014/main" id="{4EC69007-C533-134B-9717-C7C3D1F5850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800601"/>
            <a:ext cx="1676400" cy="1611313"/>
            <a:chOff x="1632" y="3024"/>
            <a:chExt cx="1056" cy="1015"/>
          </a:xfrm>
        </p:grpSpPr>
        <p:sp>
          <p:nvSpPr>
            <p:cNvPr id="114711" name="Rectangle 23">
              <a:extLst>
                <a:ext uri="{FF2B5EF4-FFF2-40B4-BE49-F238E27FC236}">
                  <a16:creationId xmlns:a16="http://schemas.microsoft.com/office/drawing/2014/main" id="{521CDB4D-55B2-AF4D-BA9F-7BFA36265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360"/>
              <a:ext cx="87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guilt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suicidality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worthlessness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mood</a:t>
              </a:r>
            </a:p>
          </p:txBody>
        </p:sp>
        <p:sp>
          <p:nvSpPr>
            <p:cNvPr id="114722" name="Line 34">
              <a:extLst>
                <a:ext uri="{FF2B5EF4-FFF2-40B4-BE49-F238E27FC236}">
                  <a16:creationId xmlns:a16="http://schemas.microsoft.com/office/drawing/2014/main" id="{0107F00D-B328-394C-B01F-0FCE49608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3024"/>
              <a:ext cx="480" cy="480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28" name="Group 40">
            <a:extLst>
              <a:ext uri="{FF2B5EF4-FFF2-40B4-BE49-F238E27FC236}">
                <a16:creationId xmlns:a16="http://schemas.microsoft.com/office/drawing/2014/main" id="{2F1CB7B9-2B65-144D-A0FC-2D58468E6680}"/>
              </a:ext>
            </a:extLst>
          </p:cNvPr>
          <p:cNvGrpSpPr>
            <a:grpSpLocks/>
          </p:cNvGrpSpPr>
          <p:nvPr/>
        </p:nvGrpSpPr>
        <p:grpSpPr bwMode="auto">
          <a:xfrm>
            <a:off x="4571998" y="4114801"/>
            <a:ext cx="898525" cy="2049463"/>
            <a:chOff x="2880" y="2592"/>
            <a:chExt cx="566" cy="1291"/>
          </a:xfrm>
        </p:grpSpPr>
        <p:sp>
          <p:nvSpPr>
            <p:cNvPr id="114712" name="Rectangle 24">
              <a:extLst>
                <a:ext uri="{FF2B5EF4-FFF2-40B4-BE49-F238E27FC236}">
                  <a16:creationId xmlns:a16="http://schemas.microsoft.com/office/drawing/2014/main" id="{34B81DD9-1A3B-2A44-B2C1-CC672C74C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60"/>
              <a:ext cx="56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sleep</a:t>
              </a:r>
            </a:p>
            <a:p>
              <a:r>
                <a:rPr lang="en-US" altLang="en-US" sz="1600" b="1" dirty="0">
                  <a:solidFill>
                    <a:schemeClr val="accent5"/>
                  </a:solidFill>
                </a:rPr>
                <a:t>appetite</a:t>
              </a:r>
            </a:p>
            <a:p>
              <a:endParaRPr lang="en-US" altLang="en-US" sz="1600" b="1" dirty="0">
                <a:solidFill>
                  <a:srgbClr val="FFFFD4"/>
                </a:solidFill>
              </a:endParaRPr>
            </a:p>
          </p:txBody>
        </p:sp>
        <p:sp>
          <p:nvSpPr>
            <p:cNvPr id="114723" name="Line 35">
              <a:extLst>
                <a:ext uri="{FF2B5EF4-FFF2-40B4-BE49-F238E27FC236}">
                  <a16:creationId xmlns:a16="http://schemas.microsoft.com/office/drawing/2014/main" id="{FE7C0AA4-E7F3-1F4D-B718-CA080EBFD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2592"/>
              <a:ext cx="192" cy="76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27" name="Group 39">
            <a:extLst>
              <a:ext uri="{FF2B5EF4-FFF2-40B4-BE49-F238E27FC236}">
                <a16:creationId xmlns:a16="http://schemas.microsoft.com/office/drawing/2014/main" id="{0B2AE776-0540-F34F-8500-331704F78D4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876800"/>
            <a:ext cx="2243138" cy="584200"/>
            <a:chOff x="3744" y="3072"/>
            <a:chExt cx="1413" cy="368"/>
          </a:xfrm>
        </p:grpSpPr>
        <p:sp>
          <p:nvSpPr>
            <p:cNvPr id="114713" name="Rectangle 25">
              <a:extLst>
                <a:ext uri="{FF2B5EF4-FFF2-40B4-BE49-F238E27FC236}">
                  <a16:creationId xmlns:a16="http://schemas.microsoft.com/office/drawing/2014/main" id="{27BA4D5B-E598-FE41-AE13-208E3B8FA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072"/>
              <a:ext cx="102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fatigue (physical)</a:t>
              </a:r>
            </a:p>
            <a:p>
              <a:endParaRPr lang="en-US" altLang="en-US" sz="1600" b="1" dirty="0">
                <a:solidFill>
                  <a:srgbClr val="FFFFD4"/>
                </a:solidFill>
              </a:endParaRPr>
            </a:p>
          </p:txBody>
        </p:sp>
        <p:sp>
          <p:nvSpPr>
            <p:cNvPr id="114724" name="Line 36">
              <a:extLst>
                <a:ext uri="{FF2B5EF4-FFF2-40B4-BE49-F238E27FC236}">
                  <a16:creationId xmlns:a16="http://schemas.microsoft.com/office/drawing/2014/main" id="{0B744414-F150-F34E-ACD8-E55C87E2D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384" cy="144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26" name="Group 38">
            <a:extLst>
              <a:ext uri="{FF2B5EF4-FFF2-40B4-BE49-F238E27FC236}">
                <a16:creationId xmlns:a16="http://schemas.microsoft.com/office/drawing/2014/main" id="{90058165-C56C-F848-B5F8-CE0D669F12B0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038606"/>
            <a:ext cx="2190750" cy="338138"/>
            <a:chOff x="4032" y="2544"/>
            <a:chExt cx="1380" cy="213"/>
          </a:xfrm>
        </p:grpSpPr>
        <p:sp>
          <p:nvSpPr>
            <p:cNvPr id="114714" name="Rectangle 26">
              <a:extLst>
                <a:ext uri="{FF2B5EF4-FFF2-40B4-BE49-F238E27FC236}">
                  <a16:creationId xmlns:a16="http://schemas.microsoft.com/office/drawing/2014/main" id="{332F4A03-752D-2443-89BD-29CC7AE82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544"/>
              <a:ext cx="8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5"/>
                  </a:solidFill>
                </a:rPr>
                <a:t>psychomotor </a:t>
              </a:r>
            </a:p>
          </p:txBody>
        </p:sp>
        <p:sp>
          <p:nvSpPr>
            <p:cNvPr id="114725" name="Line 37">
              <a:extLst>
                <a:ext uri="{FF2B5EF4-FFF2-40B4-BE49-F238E27FC236}">
                  <a16:creationId xmlns:a16="http://schemas.microsoft.com/office/drawing/2014/main" id="{10559652-1084-3A4D-849A-F75F01D5C3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640"/>
              <a:ext cx="528" cy="4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5" name="Rectangle 5">
            <a:extLst>
              <a:ext uri="{FF2B5EF4-FFF2-40B4-BE49-F238E27FC236}">
                <a16:creationId xmlns:a16="http://schemas.microsoft.com/office/drawing/2014/main" id="{59957422-D1E1-3445-AF87-887B608A4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3728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chemeClr val="accent1"/>
                </a:solidFill>
              </a:rPr>
              <a:t>Symptom-Based Algorithm for Antidepressants</a:t>
            </a:r>
          </a:p>
        </p:txBody>
      </p:sp>
      <p:pic>
        <p:nvPicPr>
          <p:cNvPr id="573446" name="Picture 6">
            <a:extLst>
              <a:ext uri="{FF2B5EF4-FFF2-40B4-BE49-F238E27FC236}">
                <a16:creationId xmlns:a16="http://schemas.microsoft.com/office/drawing/2014/main" id="{536CBBD6-662F-0B42-B202-10B31C01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8925"/>
            <a:ext cx="5208588" cy="3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47" name="Rectangle 7">
            <a:extLst>
              <a:ext uri="{FF2B5EF4-FFF2-40B4-BE49-F238E27FC236}">
                <a16:creationId xmlns:a16="http://schemas.microsoft.com/office/drawing/2014/main" id="{B9B801FA-A1E4-2340-8B5E-5F46B91B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026" y="4530725"/>
            <a:ext cx="1294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sleepiness</a:t>
            </a:r>
            <a:r>
              <a:rPr lang="en-US" altLang="en-US" sz="1600" b="1" dirty="0"/>
              <a:t>/</a:t>
            </a:r>
          </a:p>
          <a:p>
            <a:pPr algn="ctr"/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hypersomnia</a:t>
            </a:r>
          </a:p>
        </p:txBody>
      </p:sp>
      <p:sp>
        <p:nvSpPr>
          <p:cNvPr id="573448" name="Rectangle 8">
            <a:extLst>
              <a:ext uri="{FF2B5EF4-FFF2-40B4-BE49-F238E27FC236}">
                <a16:creationId xmlns:a16="http://schemas.microsoft.com/office/drawing/2014/main" id="{F9A42702-7A7A-1443-B07F-A5ACDA5C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516" y="2860675"/>
            <a:ext cx="1010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Sexual </a:t>
            </a:r>
          </a:p>
          <a:p>
            <a:pPr algn="ctr"/>
            <a:r>
              <a:rPr lang="en-US" alt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Dys</a:t>
            </a:r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</a:p>
          <a:p>
            <a:pPr algn="ctr"/>
            <a:r>
              <a:rPr lang="en-US" alt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funcution</a:t>
            </a:r>
            <a:endParaRPr lang="en-US" altLang="en-US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3449" name="Rectangle 9">
            <a:extLst>
              <a:ext uri="{FF2B5EF4-FFF2-40B4-BE49-F238E27FC236}">
                <a16:creationId xmlns:a16="http://schemas.microsoft.com/office/drawing/2014/main" id="{F5E2F4F2-5A17-A74C-86EC-D03FB37B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806" y="1817688"/>
            <a:ext cx="11029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vasomotor</a:t>
            </a:r>
          </a:p>
        </p:txBody>
      </p:sp>
      <p:sp>
        <p:nvSpPr>
          <p:cNvPr id="573450" name="Rectangle 10">
            <a:extLst>
              <a:ext uri="{FF2B5EF4-FFF2-40B4-BE49-F238E27FC236}">
                <a16:creationId xmlns:a16="http://schemas.microsoft.com/office/drawing/2014/main" id="{198196C0-6123-1E47-918A-3C4F6887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266" y="2168525"/>
            <a:ext cx="808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anxiety</a:t>
            </a:r>
          </a:p>
        </p:txBody>
      </p:sp>
      <p:sp>
        <p:nvSpPr>
          <p:cNvPr id="573451" name="Rectangle 11">
            <a:extLst>
              <a:ext uri="{FF2B5EF4-FFF2-40B4-BE49-F238E27FC236}">
                <a16:creationId xmlns:a16="http://schemas.microsoft.com/office/drawing/2014/main" id="{7DB79CC9-380C-A84B-88FE-829E7F50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025" y="3844925"/>
            <a:ext cx="556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pain</a:t>
            </a:r>
          </a:p>
        </p:txBody>
      </p:sp>
      <p:grpSp>
        <p:nvGrpSpPr>
          <p:cNvPr id="573472" name="Group 32">
            <a:extLst>
              <a:ext uri="{FF2B5EF4-FFF2-40B4-BE49-F238E27FC236}">
                <a16:creationId xmlns:a16="http://schemas.microsoft.com/office/drawing/2014/main" id="{81C36368-4283-5545-A144-014F753EC1D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235325"/>
            <a:ext cx="2608263" cy="2298700"/>
            <a:chOff x="3984" y="2038"/>
            <a:chExt cx="1643" cy="1448"/>
          </a:xfrm>
        </p:grpSpPr>
        <p:grpSp>
          <p:nvGrpSpPr>
            <p:cNvPr id="573456" name="Group 16">
              <a:extLst>
                <a:ext uri="{FF2B5EF4-FFF2-40B4-BE49-F238E27FC236}">
                  <a16:creationId xmlns:a16="http://schemas.microsoft.com/office/drawing/2014/main" id="{B0EAC207-356D-A14B-85BB-05810F2D0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2038"/>
              <a:ext cx="1211" cy="1448"/>
              <a:chOff x="4213" y="2640"/>
              <a:chExt cx="1211" cy="1448"/>
            </a:xfrm>
          </p:grpSpPr>
          <p:sp>
            <p:nvSpPr>
              <p:cNvPr id="573452" name="Rectangle 12">
                <a:extLst>
                  <a:ext uri="{FF2B5EF4-FFF2-40B4-BE49-F238E27FC236}">
                    <a16:creationId xmlns:a16="http://schemas.microsoft.com/office/drawing/2014/main" id="{5388629A-1534-1548-B028-9905BB222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2640"/>
                <a:ext cx="1211" cy="1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1) NDRI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2)      2 antagonist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3) SARI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4) MAOI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5) 5HT2A/5HT2C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    antagonist/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    5HT1A agonist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    (NDDI)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6) add stimulant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1"/>
                  <a:t>7) stop SSRI/SNRI</a:t>
                </a:r>
              </a:p>
            </p:txBody>
          </p:sp>
          <p:sp>
            <p:nvSpPr>
              <p:cNvPr id="573455" name="Freeform 15">
                <a:extLst>
                  <a:ext uri="{FF2B5EF4-FFF2-40B4-BE49-F238E27FC236}">
                    <a16:creationId xmlns:a16="http://schemas.microsoft.com/office/drawing/2014/main" id="{F89169DB-16DF-024E-A2D9-F4A9E8087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832"/>
                <a:ext cx="112" cy="48"/>
              </a:xfrm>
              <a:custGeom>
                <a:avLst/>
                <a:gdLst>
                  <a:gd name="T0" fmla="*/ 112 w 112"/>
                  <a:gd name="T1" fmla="*/ 0 h 48"/>
                  <a:gd name="T2" fmla="*/ 16 w 112"/>
                  <a:gd name="T3" fmla="*/ 48 h 48"/>
                  <a:gd name="T4" fmla="*/ 16 w 112"/>
                  <a:gd name="T5" fmla="*/ 0 h 48"/>
                  <a:gd name="T6" fmla="*/ 112 w 1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cubicBezTo>
                      <a:pt x="72" y="24"/>
                      <a:pt x="32" y="48"/>
                      <a:pt x="16" y="48"/>
                    </a:cubicBezTo>
                    <a:cubicBezTo>
                      <a:pt x="0" y="48"/>
                      <a:pt x="0" y="0"/>
                      <a:pt x="16" y="0"/>
                    </a:cubicBezTo>
                    <a:cubicBezTo>
                      <a:pt x="32" y="0"/>
                      <a:pt x="72" y="24"/>
                      <a:pt x="112" y="4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457" name="Line 17">
              <a:extLst>
                <a:ext uri="{FF2B5EF4-FFF2-40B4-BE49-F238E27FC236}">
                  <a16:creationId xmlns:a16="http://schemas.microsoft.com/office/drawing/2014/main" id="{89BC7626-AB00-C04B-8ACE-CCBEBD1F2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518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58" name="Text Box 18">
              <a:extLst>
                <a:ext uri="{FF2B5EF4-FFF2-40B4-BE49-F238E27FC236}">
                  <a16:creationId xmlns:a16="http://schemas.microsoft.com/office/drawing/2014/main" id="{B504AB4E-CB6B-FB47-8CD6-6F5AE8F65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22"/>
              <a:ext cx="28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i="1"/>
                <a:t>DA</a:t>
              </a:r>
            </a:p>
          </p:txBody>
        </p:sp>
      </p:grpSp>
      <p:grpSp>
        <p:nvGrpSpPr>
          <p:cNvPr id="573471" name="Group 31">
            <a:extLst>
              <a:ext uri="{FF2B5EF4-FFF2-40B4-BE49-F238E27FC236}">
                <a16:creationId xmlns:a16="http://schemas.microsoft.com/office/drawing/2014/main" id="{A83AA4CA-703C-A749-BABD-0F773598500D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1066800"/>
            <a:ext cx="3903663" cy="685800"/>
            <a:chOff x="2990" y="672"/>
            <a:chExt cx="2459" cy="432"/>
          </a:xfrm>
        </p:grpSpPr>
        <p:sp>
          <p:nvSpPr>
            <p:cNvPr id="573461" name="Rectangle 21">
              <a:extLst>
                <a:ext uri="{FF2B5EF4-FFF2-40B4-BE49-F238E27FC236}">
                  <a16:creationId xmlns:a16="http://schemas.microsoft.com/office/drawing/2014/main" id="{883B2A7D-07EE-394E-B18B-DF9BCE6F5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694"/>
              <a:ext cx="17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+ estrogen?</a:t>
              </a:r>
            </a:p>
            <a:p>
              <a:r>
                <a:rPr lang="en-US" altLang="en-US" sz="1600" b="1"/>
                <a:t>SNRI (e.g., desvenlafaxine)</a:t>
              </a:r>
            </a:p>
          </p:txBody>
        </p:sp>
        <p:sp>
          <p:nvSpPr>
            <p:cNvPr id="573462" name="Line 22">
              <a:extLst>
                <a:ext uri="{FF2B5EF4-FFF2-40B4-BE49-F238E27FC236}">
                  <a16:creationId xmlns:a16="http://schemas.microsoft.com/office/drawing/2014/main" id="{68404CF9-819F-8040-B6CF-55D856B08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912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63" name="Text Box 23">
              <a:extLst>
                <a:ext uri="{FF2B5EF4-FFF2-40B4-BE49-F238E27FC236}">
                  <a16:creationId xmlns:a16="http://schemas.microsoft.com/office/drawing/2014/main" id="{D6598460-54B5-9046-A448-21626A325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672"/>
              <a:ext cx="54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500" b="1" i="1"/>
                <a:t>dual</a:t>
              </a:r>
            </a:p>
            <a:p>
              <a:pPr algn="ctr"/>
              <a:r>
                <a:rPr lang="en-US" altLang="en-US" sz="1500" b="1" i="1"/>
                <a:t>5HT/NE</a:t>
              </a:r>
            </a:p>
          </p:txBody>
        </p:sp>
      </p:grpSp>
      <p:grpSp>
        <p:nvGrpSpPr>
          <p:cNvPr id="573473" name="Group 33">
            <a:extLst>
              <a:ext uri="{FF2B5EF4-FFF2-40B4-BE49-F238E27FC236}">
                <a16:creationId xmlns:a16="http://schemas.microsoft.com/office/drawing/2014/main" id="{39DD7532-DBEC-EA48-9178-F8CF6FF894E6}"/>
              </a:ext>
            </a:extLst>
          </p:cNvPr>
          <p:cNvGrpSpPr>
            <a:grpSpLocks/>
          </p:cNvGrpSpPr>
          <p:nvPr/>
        </p:nvGrpSpPr>
        <p:grpSpPr bwMode="auto">
          <a:xfrm>
            <a:off x="3879850" y="5105400"/>
            <a:ext cx="3359150" cy="1525588"/>
            <a:chOff x="2444" y="3216"/>
            <a:chExt cx="2116" cy="961"/>
          </a:xfrm>
        </p:grpSpPr>
        <p:sp>
          <p:nvSpPr>
            <p:cNvPr id="573459" name="Line 19">
              <a:extLst>
                <a:ext uri="{FF2B5EF4-FFF2-40B4-BE49-F238E27FC236}">
                  <a16:creationId xmlns:a16="http://schemas.microsoft.com/office/drawing/2014/main" id="{6389B3F4-BF17-2F4B-9F18-24B9E9C40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264"/>
              <a:ext cx="576" cy="3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60" name="Text Box 20">
              <a:extLst>
                <a:ext uri="{FF2B5EF4-FFF2-40B4-BE49-F238E27FC236}">
                  <a16:creationId xmlns:a16="http://schemas.microsoft.com/office/drawing/2014/main" id="{B6CFF381-6E7A-8C4C-944E-4AF0FA0BA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" y="3216"/>
              <a:ext cx="676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i="1"/>
                <a:t>DA</a:t>
              </a:r>
            </a:p>
            <a:p>
              <a:r>
                <a:rPr lang="en-US" altLang="en-US" sz="1500" b="1" i="1"/>
                <a:t>NE</a:t>
              </a:r>
            </a:p>
            <a:p>
              <a:r>
                <a:rPr lang="en-US" altLang="en-US" sz="1500" b="1" i="1"/>
                <a:t>histamine</a:t>
              </a:r>
            </a:p>
          </p:txBody>
        </p:sp>
        <p:sp>
          <p:nvSpPr>
            <p:cNvPr id="573464" name="Rectangle 24">
              <a:extLst>
                <a:ext uri="{FF2B5EF4-FFF2-40B4-BE49-F238E27FC236}">
                  <a16:creationId xmlns:a16="http://schemas.microsoft.com/office/drawing/2014/main" id="{6F75A9EC-627B-D642-A8EA-C80D672C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504"/>
              <a:ext cx="1282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/>
                <a:t>+ modafinil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b="1"/>
                <a:t>+ stimulant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b="1" u="sng"/>
                <a:t>stop</a:t>
              </a:r>
              <a:r>
                <a:rPr lang="en-US" altLang="en-US" sz="1600" b="1"/>
                <a:t> antihistamine,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b="1"/>
                <a:t>antimuscarinic,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b="1"/>
                <a:t>alpha 1 blockers </a:t>
              </a:r>
            </a:p>
          </p:txBody>
        </p:sp>
      </p:grpSp>
      <p:grpSp>
        <p:nvGrpSpPr>
          <p:cNvPr id="573474" name="Group 34">
            <a:extLst>
              <a:ext uri="{FF2B5EF4-FFF2-40B4-BE49-F238E27FC236}">
                <a16:creationId xmlns:a16="http://schemas.microsoft.com/office/drawing/2014/main" id="{254022D2-553C-534B-9D32-A3F62D7663D4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4038600"/>
            <a:ext cx="1590675" cy="1773238"/>
            <a:chOff x="246" y="2544"/>
            <a:chExt cx="1002" cy="1117"/>
          </a:xfrm>
        </p:grpSpPr>
        <p:sp>
          <p:nvSpPr>
            <p:cNvPr id="573465" name="Line 25">
              <a:extLst>
                <a:ext uri="{FF2B5EF4-FFF2-40B4-BE49-F238E27FC236}">
                  <a16:creationId xmlns:a16="http://schemas.microsoft.com/office/drawing/2014/main" id="{8FD1DA40-03F9-0C46-AC39-71B988BBF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2736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66" name="Rectangle 26">
              <a:extLst>
                <a:ext uri="{FF2B5EF4-FFF2-40B4-BE49-F238E27FC236}">
                  <a16:creationId xmlns:a16="http://schemas.microsoft.com/office/drawing/2014/main" id="{6736C444-3EC9-4045-B786-63529162B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2987"/>
              <a:ext cx="100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SNRI</a:t>
              </a:r>
            </a:p>
            <a:p>
              <a:r>
                <a:rPr lang="en-US" altLang="en-US" sz="1600" b="1"/>
                <a:t>+ alpha 2 delta</a:t>
              </a:r>
            </a:p>
            <a:p>
              <a:r>
                <a:rPr lang="en-US" altLang="en-US" sz="1600" b="1"/>
                <a:t>(gabapentin/</a:t>
              </a:r>
            </a:p>
            <a:p>
              <a:r>
                <a:rPr lang="en-US" altLang="en-US" sz="1600" b="1"/>
                <a:t>pregabalin)</a:t>
              </a:r>
            </a:p>
          </p:txBody>
        </p:sp>
        <p:sp>
          <p:nvSpPr>
            <p:cNvPr id="573467" name="Text Box 27">
              <a:extLst>
                <a:ext uri="{FF2B5EF4-FFF2-40B4-BE49-F238E27FC236}">
                  <a16:creationId xmlns:a16="http://schemas.microsoft.com/office/drawing/2014/main" id="{0139B37A-E879-DD46-A5FE-82D76878F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544"/>
              <a:ext cx="54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500" b="1" i="1"/>
                <a:t>dual</a:t>
              </a:r>
            </a:p>
            <a:p>
              <a:pPr algn="ctr"/>
              <a:r>
                <a:rPr lang="en-US" altLang="en-US" sz="1500" b="1" i="1"/>
                <a:t>5HT/NE</a:t>
              </a:r>
            </a:p>
          </p:txBody>
        </p:sp>
      </p:grpSp>
      <p:grpSp>
        <p:nvGrpSpPr>
          <p:cNvPr id="573475" name="Group 35">
            <a:extLst>
              <a:ext uri="{FF2B5EF4-FFF2-40B4-BE49-F238E27FC236}">
                <a16:creationId xmlns:a16="http://schemas.microsoft.com/office/drawing/2014/main" id="{84B4BE14-B984-CD4E-BC80-38D4B68B745D}"/>
              </a:ext>
            </a:extLst>
          </p:cNvPr>
          <p:cNvGrpSpPr>
            <a:grpSpLocks/>
          </p:cNvGrpSpPr>
          <p:nvPr/>
        </p:nvGrpSpPr>
        <p:grpSpPr bwMode="auto">
          <a:xfrm>
            <a:off x="0" y="895350"/>
            <a:ext cx="1838325" cy="1863725"/>
            <a:chOff x="0" y="564"/>
            <a:chExt cx="1158" cy="1174"/>
          </a:xfrm>
        </p:grpSpPr>
        <p:grpSp>
          <p:nvGrpSpPr>
            <p:cNvPr id="573468" name="Group 28">
              <a:extLst>
                <a:ext uri="{FF2B5EF4-FFF2-40B4-BE49-F238E27FC236}">
                  <a16:creationId xmlns:a16="http://schemas.microsoft.com/office/drawing/2014/main" id="{B1F6794F-34DD-3E4E-BB71-AC59C7FED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64"/>
              <a:ext cx="1158" cy="828"/>
              <a:chOff x="144" y="643"/>
              <a:chExt cx="1158" cy="828"/>
            </a:xfrm>
          </p:grpSpPr>
          <p:sp>
            <p:nvSpPr>
              <p:cNvPr id="573453" name="Rectangle 13">
                <a:extLst>
                  <a:ext uri="{FF2B5EF4-FFF2-40B4-BE49-F238E27FC236}">
                    <a16:creationId xmlns:a16="http://schemas.microsoft.com/office/drawing/2014/main" id="{61547970-09C8-C143-9335-5AB79530F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643"/>
                <a:ext cx="1158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/>
                  <a:t>SSRI/SNRI</a:t>
                </a:r>
              </a:p>
              <a:p>
                <a:r>
                  <a:rPr lang="en-US" altLang="en-US" sz="1600" b="1"/>
                  <a:t>MAOI</a:t>
                </a:r>
              </a:p>
              <a:p>
                <a:r>
                  <a:rPr lang="en-US" altLang="en-US" sz="1600" b="1"/>
                  <a:t>+ benzo</a:t>
                </a:r>
              </a:p>
              <a:p>
                <a:r>
                  <a:rPr lang="en-US" altLang="en-US" sz="1600" b="1"/>
                  <a:t>+      2 antagonist</a:t>
                </a:r>
              </a:p>
              <a:p>
                <a:r>
                  <a:rPr lang="en-US" altLang="en-US" sz="1600" b="1"/>
                  <a:t>+ SDA/DPA</a:t>
                </a:r>
              </a:p>
            </p:txBody>
          </p:sp>
          <p:sp>
            <p:nvSpPr>
              <p:cNvPr id="573454" name="Freeform 14">
                <a:extLst>
                  <a:ext uri="{FF2B5EF4-FFF2-40B4-BE49-F238E27FC236}">
                    <a16:creationId xmlns:a16="http://schemas.microsoft.com/office/drawing/2014/main" id="{10CC275A-9203-3D45-B3BC-F7F8B1105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1200"/>
                <a:ext cx="112" cy="48"/>
              </a:xfrm>
              <a:custGeom>
                <a:avLst/>
                <a:gdLst>
                  <a:gd name="T0" fmla="*/ 112 w 112"/>
                  <a:gd name="T1" fmla="*/ 0 h 48"/>
                  <a:gd name="T2" fmla="*/ 16 w 112"/>
                  <a:gd name="T3" fmla="*/ 48 h 48"/>
                  <a:gd name="T4" fmla="*/ 16 w 112"/>
                  <a:gd name="T5" fmla="*/ 0 h 48"/>
                  <a:gd name="T6" fmla="*/ 112 w 1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48">
                    <a:moveTo>
                      <a:pt x="112" y="0"/>
                    </a:moveTo>
                    <a:cubicBezTo>
                      <a:pt x="72" y="24"/>
                      <a:pt x="32" y="48"/>
                      <a:pt x="16" y="48"/>
                    </a:cubicBezTo>
                    <a:cubicBezTo>
                      <a:pt x="0" y="48"/>
                      <a:pt x="0" y="0"/>
                      <a:pt x="16" y="0"/>
                    </a:cubicBezTo>
                    <a:cubicBezTo>
                      <a:pt x="32" y="0"/>
                      <a:pt x="72" y="24"/>
                      <a:pt x="112" y="4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469" name="Line 29">
              <a:extLst>
                <a:ext uri="{FF2B5EF4-FFF2-40B4-BE49-F238E27FC236}">
                  <a16:creationId xmlns:a16="http://schemas.microsoft.com/office/drawing/2014/main" id="{F48755A5-5D2A-BD4F-9EC8-B53149856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6" y="1296"/>
              <a:ext cx="2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70" name="Text Box 30">
              <a:extLst>
                <a:ext uri="{FF2B5EF4-FFF2-40B4-BE49-F238E27FC236}">
                  <a16:creationId xmlns:a16="http://schemas.microsoft.com/office/drawing/2014/main" id="{E553E37B-38EF-B44C-AF10-962437119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392"/>
              <a:ext cx="47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i="1"/>
                <a:t>5HT</a:t>
              </a:r>
            </a:p>
            <a:p>
              <a:pPr algn="r"/>
              <a:r>
                <a:rPr lang="en-US" altLang="en-US" sz="1500" b="1" i="1"/>
                <a:t>GABA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>
            <a:extLst>
              <a:ext uri="{FF2B5EF4-FFF2-40B4-BE49-F238E27FC236}">
                <a16:creationId xmlns:a16="http://schemas.microsoft.com/office/drawing/2014/main" id="{242C6462-2566-BB41-B82F-67111558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208963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380" name="Group 44">
            <a:extLst>
              <a:ext uri="{FF2B5EF4-FFF2-40B4-BE49-F238E27FC236}">
                <a16:creationId xmlns:a16="http://schemas.microsoft.com/office/drawing/2014/main" id="{83DBD5DD-2E7D-4B4D-8A6C-88E2BC1DCAE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371600"/>
            <a:ext cx="4495800" cy="4135438"/>
            <a:chOff x="96" y="864"/>
            <a:chExt cx="2832" cy="2605"/>
          </a:xfrm>
        </p:grpSpPr>
        <p:pic>
          <p:nvPicPr>
            <p:cNvPr id="142341" name="Picture 5">
              <a:extLst>
                <a:ext uri="{FF2B5EF4-FFF2-40B4-BE49-F238E27FC236}">
                  <a16:creationId xmlns:a16="http://schemas.microsoft.com/office/drawing/2014/main" id="{351E00F1-EB8C-E443-B4F5-E50A7DB90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" y="1632"/>
              <a:ext cx="2332" cy="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342" name="Rectangle 6">
              <a:extLst>
                <a:ext uri="{FF2B5EF4-FFF2-40B4-BE49-F238E27FC236}">
                  <a16:creationId xmlns:a16="http://schemas.microsoft.com/office/drawing/2014/main" id="{8C6EBE47-5143-3846-A2B8-31CCD08ED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017"/>
              <a:ext cx="123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depressed mood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loss of happiness (joy)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loss of interest/pleasure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loss of energy/enthusiasm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decreased alertness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decreased self-confidence</a:t>
              </a:r>
            </a:p>
            <a:p>
              <a:pPr algn="ctr"/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2343" name="Rectangle 7">
              <a:extLst>
                <a:ext uri="{FF2B5EF4-FFF2-40B4-BE49-F238E27FC236}">
                  <a16:creationId xmlns:a16="http://schemas.microsoft.com/office/drawing/2014/main" id="{36018F31-C6CE-5946-85F7-4B89B2372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864"/>
              <a:ext cx="10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reduced </a:t>
              </a:r>
            </a:p>
            <a:p>
              <a:pPr algn="ctr"/>
              <a:r>
                <a:rPr lang="en-US" altLang="en-US" sz="1800" b="1"/>
                <a:t>positive affect</a:t>
              </a:r>
            </a:p>
          </p:txBody>
        </p:sp>
        <p:sp>
          <p:nvSpPr>
            <p:cNvPr id="142344" name="Rectangle 8">
              <a:extLst>
                <a:ext uri="{FF2B5EF4-FFF2-40B4-BE49-F238E27FC236}">
                  <a16:creationId xmlns:a16="http://schemas.microsoft.com/office/drawing/2014/main" id="{616117B3-3851-7F40-9E34-299C33054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584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+</a:t>
              </a:r>
            </a:p>
          </p:txBody>
        </p:sp>
        <p:sp>
          <p:nvSpPr>
            <p:cNvPr id="142345" name="Rectangle 9">
              <a:extLst>
                <a:ext uri="{FF2B5EF4-FFF2-40B4-BE49-F238E27FC236}">
                  <a16:creationId xmlns:a16="http://schemas.microsoft.com/office/drawing/2014/main" id="{0E8881B6-4D23-0449-B534-0411B4E49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+</a:t>
              </a:r>
            </a:p>
          </p:txBody>
        </p:sp>
        <p:sp>
          <p:nvSpPr>
            <p:cNvPr id="142346" name="Rectangle 10">
              <a:extLst>
                <a:ext uri="{FF2B5EF4-FFF2-40B4-BE49-F238E27FC236}">
                  <a16:creationId xmlns:a16="http://schemas.microsoft.com/office/drawing/2014/main" id="{305CE863-F8B3-E544-8528-44813E8B4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+</a:t>
              </a:r>
            </a:p>
          </p:txBody>
        </p:sp>
        <p:sp>
          <p:nvSpPr>
            <p:cNvPr id="142347" name="Rectangle 11">
              <a:extLst>
                <a:ext uri="{FF2B5EF4-FFF2-40B4-BE49-F238E27FC236}">
                  <a16:creationId xmlns:a16="http://schemas.microsoft.com/office/drawing/2014/main" id="{021750DC-6920-374D-99D7-43276ADE8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1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+</a:t>
              </a:r>
            </a:p>
          </p:txBody>
        </p:sp>
        <p:sp>
          <p:nvSpPr>
            <p:cNvPr id="142348" name="Rectangle 12">
              <a:extLst>
                <a:ext uri="{FF2B5EF4-FFF2-40B4-BE49-F238E27FC236}">
                  <a16:creationId xmlns:a16="http://schemas.microsoft.com/office/drawing/2014/main" id="{40502311-B616-4741-A82A-BED820550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1669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+</a:t>
              </a:r>
            </a:p>
          </p:txBody>
        </p:sp>
        <p:sp>
          <p:nvSpPr>
            <p:cNvPr id="142349" name="Line 13">
              <a:extLst>
                <a:ext uri="{FF2B5EF4-FFF2-40B4-BE49-F238E27FC236}">
                  <a16:creationId xmlns:a16="http://schemas.microsoft.com/office/drawing/2014/main" id="{609DD290-D4D6-5B40-9292-9FD830527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50" name="Oval 14">
              <a:extLst>
                <a:ext uri="{FF2B5EF4-FFF2-40B4-BE49-F238E27FC236}">
                  <a16:creationId xmlns:a16="http://schemas.microsoft.com/office/drawing/2014/main" id="{D6E6A3F4-8676-A346-95E3-EB17C4C5E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" y="1632"/>
              <a:ext cx="336" cy="33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51" name="Oval 15">
              <a:extLst>
                <a:ext uri="{FF2B5EF4-FFF2-40B4-BE49-F238E27FC236}">
                  <a16:creationId xmlns:a16="http://schemas.microsoft.com/office/drawing/2014/main" id="{2540A99D-F93C-F44F-8057-99C3C28C9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80"/>
              <a:ext cx="192" cy="192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52" name="Rectangle 16">
              <a:extLst>
                <a:ext uri="{FF2B5EF4-FFF2-40B4-BE49-F238E27FC236}">
                  <a16:creationId xmlns:a16="http://schemas.microsoft.com/office/drawing/2014/main" id="{BC33457E-52BB-E44B-B78B-68937D2CC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9786">
              <a:off x="2081" y="3072"/>
              <a:ext cx="75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DA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dysfunction</a:t>
              </a:r>
            </a:p>
          </p:txBody>
        </p:sp>
        <p:sp>
          <p:nvSpPr>
            <p:cNvPr id="142354" name="Rectangle 18">
              <a:extLst>
                <a:ext uri="{FF2B5EF4-FFF2-40B4-BE49-F238E27FC236}">
                  <a16:creationId xmlns:a16="http://schemas.microsoft.com/office/drawing/2014/main" id="{CBB714E0-FEA6-524B-9EBE-45FB155331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43199">
              <a:off x="2289" y="2784"/>
              <a:ext cx="75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NE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dysfunction</a:t>
              </a:r>
            </a:p>
          </p:txBody>
        </p:sp>
      </p:grpSp>
      <p:grpSp>
        <p:nvGrpSpPr>
          <p:cNvPr id="142382" name="Group 46">
            <a:extLst>
              <a:ext uri="{FF2B5EF4-FFF2-40B4-BE49-F238E27FC236}">
                <a16:creationId xmlns:a16="http://schemas.microsoft.com/office/drawing/2014/main" id="{9F6BB746-B98C-8744-9FF3-73D84859A6B7}"/>
              </a:ext>
            </a:extLst>
          </p:cNvPr>
          <p:cNvGrpSpPr>
            <a:grpSpLocks/>
          </p:cNvGrpSpPr>
          <p:nvPr/>
        </p:nvGrpSpPr>
        <p:grpSpPr bwMode="auto">
          <a:xfrm>
            <a:off x="4159250" y="533400"/>
            <a:ext cx="946150" cy="4908550"/>
            <a:chOff x="2620" y="336"/>
            <a:chExt cx="596" cy="3092"/>
          </a:xfrm>
        </p:grpSpPr>
        <p:pic>
          <p:nvPicPr>
            <p:cNvPr id="142355" name="Picture 19">
              <a:extLst>
                <a:ext uri="{FF2B5EF4-FFF2-40B4-BE49-F238E27FC236}">
                  <a16:creationId xmlns:a16="http://schemas.microsoft.com/office/drawing/2014/main" id="{A6E27332-8011-0843-8C9B-ACE80957E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" y="2160"/>
              <a:ext cx="253" cy="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356" name="Rectangle 20">
              <a:extLst>
                <a:ext uri="{FF2B5EF4-FFF2-40B4-BE49-F238E27FC236}">
                  <a16:creationId xmlns:a16="http://schemas.microsoft.com/office/drawing/2014/main" id="{FA859334-2196-A845-8A11-38F63BD02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336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normal</a:t>
              </a:r>
            </a:p>
            <a:p>
              <a:pPr algn="ctr"/>
              <a:r>
                <a:rPr lang="en-US" altLang="en-US" sz="1800" b="1"/>
                <a:t>mood</a:t>
              </a:r>
            </a:p>
          </p:txBody>
        </p:sp>
      </p:grpSp>
      <p:grpSp>
        <p:nvGrpSpPr>
          <p:cNvPr id="142384" name="Group 48">
            <a:extLst>
              <a:ext uri="{FF2B5EF4-FFF2-40B4-BE49-F238E27FC236}">
                <a16:creationId xmlns:a16="http://schemas.microsoft.com/office/drawing/2014/main" id="{8AB5D739-39A6-0348-9AEA-76A5933F3D26}"/>
              </a:ext>
            </a:extLst>
          </p:cNvPr>
          <p:cNvGrpSpPr>
            <a:grpSpLocks/>
          </p:cNvGrpSpPr>
          <p:nvPr/>
        </p:nvGrpSpPr>
        <p:grpSpPr bwMode="auto">
          <a:xfrm>
            <a:off x="4649788" y="1371600"/>
            <a:ext cx="4341812" cy="4114800"/>
            <a:chOff x="2929" y="864"/>
            <a:chExt cx="2735" cy="2592"/>
          </a:xfrm>
        </p:grpSpPr>
        <p:grpSp>
          <p:nvGrpSpPr>
            <p:cNvPr id="142383" name="Group 47">
              <a:extLst>
                <a:ext uri="{FF2B5EF4-FFF2-40B4-BE49-F238E27FC236}">
                  <a16:creationId xmlns:a16="http://schemas.microsoft.com/office/drawing/2014/main" id="{10256566-1622-A94C-B295-FB9ACDE31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9" y="864"/>
              <a:ext cx="2735" cy="2592"/>
              <a:chOff x="2929" y="864"/>
              <a:chExt cx="2735" cy="2592"/>
            </a:xfrm>
          </p:grpSpPr>
          <p:pic>
            <p:nvPicPr>
              <p:cNvPr id="142357" name="Picture 21">
                <a:extLst>
                  <a:ext uri="{FF2B5EF4-FFF2-40B4-BE49-F238E27FC236}">
                    <a16:creationId xmlns:a16="http://schemas.microsoft.com/office/drawing/2014/main" id="{465E6CA9-8507-4546-B4D7-684CD3996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9" y="1689"/>
                <a:ext cx="2159" cy="1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2360" name="Rectangle 24">
                <a:extLst>
                  <a:ext uri="{FF2B5EF4-FFF2-40B4-BE49-F238E27FC236}">
                    <a16:creationId xmlns:a16="http://schemas.microsoft.com/office/drawing/2014/main" id="{E6102884-C6E0-1B46-ADBD-80F3979BE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920"/>
                <a:ext cx="831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depressed mood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guilt/disgust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 fear/anxiety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hostility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irritability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loneliness</a:t>
                </a:r>
              </a:p>
              <a:p>
                <a:pPr algn="ctr"/>
                <a:endParaRPr lang="en-US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61" name="Rectangle 25">
                <a:extLst>
                  <a:ext uri="{FF2B5EF4-FFF2-40B4-BE49-F238E27FC236}">
                    <a16:creationId xmlns:a16="http://schemas.microsoft.com/office/drawing/2014/main" id="{60D48E54-DC99-3342-AEAB-AE4C184AC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4" y="864"/>
                <a:ext cx="112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 b="1"/>
                  <a:t>increased </a:t>
                </a:r>
              </a:p>
              <a:p>
                <a:pPr algn="ctr"/>
                <a:r>
                  <a:rPr lang="en-US" altLang="en-US" sz="1800" b="1"/>
                  <a:t>negative affect</a:t>
                </a:r>
              </a:p>
            </p:txBody>
          </p:sp>
          <p:grpSp>
            <p:nvGrpSpPr>
              <p:cNvPr id="142381" name="Group 45">
                <a:extLst>
                  <a:ext uri="{FF2B5EF4-FFF2-40B4-BE49-F238E27FC236}">
                    <a16:creationId xmlns:a16="http://schemas.microsoft.com/office/drawing/2014/main" id="{2FE2F8B3-0D33-7F48-AACE-EAC0CCEB5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1296"/>
                <a:ext cx="816" cy="384"/>
                <a:chOff x="4848" y="1296"/>
                <a:chExt cx="816" cy="384"/>
              </a:xfrm>
            </p:grpSpPr>
            <p:sp>
              <p:nvSpPr>
                <p:cNvPr id="142371" name="Rectangle 35">
                  <a:extLst>
                    <a:ext uri="{FF2B5EF4-FFF2-40B4-BE49-F238E27FC236}">
                      <a16:creationId xmlns:a16="http://schemas.microsoft.com/office/drawing/2014/main" id="{77BA04F2-EFEB-0B46-8B7F-99A5CBCE5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2" y="1296"/>
                  <a:ext cx="16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 b="1"/>
                    <a:t>-</a:t>
                  </a:r>
                </a:p>
              </p:txBody>
            </p:sp>
            <p:sp>
              <p:nvSpPr>
                <p:cNvPr id="142372" name="Rectangle 36">
                  <a:extLst>
                    <a:ext uri="{FF2B5EF4-FFF2-40B4-BE49-F238E27FC236}">
                      <a16:creationId xmlns:a16="http://schemas.microsoft.com/office/drawing/2014/main" id="{702B6955-BD65-A048-9A73-DCA4A5926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8" y="1392"/>
                  <a:ext cx="2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en-US" sz="1800" b="1"/>
                    <a:t>-</a:t>
                  </a:r>
                </a:p>
              </p:txBody>
            </p:sp>
            <p:sp>
              <p:nvSpPr>
                <p:cNvPr id="142373" name="Rectangle 37">
                  <a:extLst>
                    <a:ext uri="{FF2B5EF4-FFF2-40B4-BE49-F238E27FC236}">
                      <a16:creationId xmlns:a16="http://schemas.microsoft.com/office/drawing/2014/main" id="{2123BDCB-6C9E-8644-94C7-8861873D2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" y="1392"/>
                  <a:ext cx="2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en-US" sz="1800" b="1"/>
                    <a:t>-</a:t>
                  </a:r>
                </a:p>
              </p:txBody>
            </p:sp>
            <p:sp>
              <p:nvSpPr>
                <p:cNvPr id="142374" name="Rectangle 38">
                  <a:extLst>
                    <a:ext uri="{FF2B5EF4-FFF2-40B4-BE49-F238E27FC236}">
                      <a16:creationId xmlns:a16="http://schemas.microsoft.com/office/drawing/2014/main" id="{742B75B1-110D-F746-919D-9008C7576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4" y="1353"/>
                  <a:ext cx="2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en-US" sz="1800" b="1"/>
                    <a:t>-</a:t>
                  </a:r>
                </a:p>
              </p:txBody>
            </p:sp>
            <p:sp>
              <p:nvSpPr>
                <p:cNvPr id="142375" name="Line 39">
                  <a:extLst>
                    <a:ext uri="{FF2B5EF4-FFF2-40B4-BE49-F238E27FC236}">
                      <a16:creationId xmlns:a16="http://schemas.microsoft.com/office/drawing/2014/main" id="{1504965E-732A-8842-BF59-24AF837E5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2" y="148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376" name="Oval 40">
                  <a:extLst>
                    <a:ext uri="{FF2B5EF4-FFF2-40B4-BE49-F238E27FC236}">
                      <a16:creationId xmlns:a16="http://schemas.microsoft.com/office/drawing/2014/main" id="{6A2244F5-1DA2-DF40-BAC4-0D4E0FCEF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2" y="1344"/>
                  <a:ext cx="336" cy="33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377" name="Oval 41">
                  <a:extLst>
                    <a:ext uri="{FF2B5EF4-FFF2-40B4-BE49-F238E27FC236}">
                      <a16:creationId xmlns:a16="http://schemas.microsoft.com/office/drawing/2014/main" id="{A907963E-5C92-7D41-A110-0D0699F56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2" y="1392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2379" name="Rectangle 43">
                <a:extLst>
                  <a:ext uri="{FF2B5EF4-FFF2-40B4-BE49-F238E27FC236}">
                    <a16:creationId xmlns:a16="http://schemas.microsoft.com/office/drawing/2014/main" id="{C4A45BE0-555B-D645-9AD6-6F84C9EE7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1488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1800" b="1"/>
                  <a:t>-</a:t>
                </a:r>
              </a:p>
            </p:txBody>
          </p:sp>
        </p:grpSp>
        <p:sp>
          <p:nvSpPr>
            <p:cNvPr id="142358" name="Rectangle 22">
              <a:extLst>
                <a:ext uri="{FF2B5EF4-FFF2-40B4-BE49-F238E27FC236}">
                  <a16:creationId xmlns:a16="http://schemas.microsoft.com/office/drawing/2014/main" id="{F9DAD68F-5B1E-784F-BD63-D6AA752DF7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59161">
              <a:off x="2849" y="2704"/>
              <a:ext cx="75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NE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dysfunction</a:t>
              </a:r>
            </a:p>
          </p:txBody>
        </p:sp>
        <p:sp>
          <p:nvSpPr>
            <p:cNvPr id="142359" name="Rectangle 23">
              <a:extLst>
                <a:ext uri="{FF2B5EF4-FFF2-40B4-BE49-F238E27FC236}">
                  <a16:creationId xmlns:a16="http://schemas.microsoft.com/office/drawing/2014/main" id="{C8A9C957-3D0A-3644-B671-CC3F274DFF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59542">
              <a:off x="3041" y="3040"/>
              <a:ext cx="75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5HT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dysfunction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>
            <a:extLst>
              <a:ext uri="{FF2B5EF4-FFF2-40B4-BE49-F238E27FC236}">
                <a16:creationId xmlns:a16="http://schemas.microsoft.com/office/drawing/2014/main" id="{C3289E02-D587-F442-B450-2A7D5387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4" y="21465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chemeClr val="accent1"/>
                </a:solidFill>
              </a:rPr>
              <a:t>Symptom-Based Algorithm for Antidepressants</a:t>
            </a:r>
          </a:p>
        </p:txBody>
      </p:sp>
      <p:pic>
        <p:nvPicPr>
          <p:cNvPr id="565254" name="Picture 6">
            <a:extLst>
              <a:ext uri="{FF2B5EF4-FFF2-40B4-BE49-F238E27FC236}">
                <a16:creationId xmlns:a16="http://schemas.microsoft.com/office/drawing/2014/main" id="{550E711A-F380-0042-AD8D-AEA372E7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4608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5257" name="Rectangle 9">
            <a:extLst>
              <a:ext uri="{FF2B5EF4-FFF2-40B4-BE49-F238E27FC236}">
                <a16:creationId xmlns:a16="http://schemas.microsoft.com/office/drawing/2014/main" id="{627C29B9-2117-244A-A718-7B3026FB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05238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sleep</a:t>
            </a:r>
          </a:p>
        </p:txBody>
      </p:sp>
      <p:sp>
        <p:nvSpPr>
          <p:cNvPr id="565258" name="Rectangle 10">
            <a:extLst>
              <a:ext uri="{FF2B5EF4-FFF2-40B4-BE49-F238E27FC236}">
                <a16:creationId xmlns:a16="http://schemas.microsoft.com/office/drawing/2014/main" id="{6DC19E21-FCED-CD4A-B764-E8CBB3F7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1511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concentration</a:t>
            </a:r>
          </a:p>
        </p:txBody>
      </p:sp>
      <p:sp>
        <p:nvSpPr>
          <p:cNvPr id="565259" name="Rectangle 11">
            <a:extLst>
              <a:ext uri="{FF2B5EF4-FFF2-40B4-BE49-F238E27FC236}">
                <a16:creationId xmlns:a16="http://schemas.microsoft.com/office/drawing/2014/main" id="{680FC312-011A-294D-BA8C-DDF0589F8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76400"/>
            <a:ext cx="850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fatigue</a:t>
            </a:r>
          </a:p>
        </p:txBody>
      </p:sp>
      <p:grpSp>
        <p:nvGrpSpPr>
          <p:cNvPr id="565270" name="Group 22">
            <a:extLst>
              <a:ext uri="{FF2B5EF4-FFF2-40B4-BE49-F238E27FC236}">
                <a16:creationId xmlns:a16="http://schemas.microsoft.com/office/drawing/2014/main" id="{E4CB76CF-457B-684D-8DBB-3F33F1B528D7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057400"/>
            <a:ext cx="1157288" cy="1600200"/>
            <a:chOff x="3840" y="1296"/>
            <a:chExt cx="729" cy="1008"/>
          </a:xfrm>
        </p:grpSpPr>
        <p:sp>
          <p:nvSpPr>
            <p:cNvPr id="565263" name="Line 15">
              <a:extLst>
                <a:ext uri="{FF2B5EF4-FFF2-40B4-BE49-F238E27FC236}">
                  <a16:creationId xmlns:a16="http://schemas.microsoft.com/office/drawing/2014/main" id="{870546E1-A63C-8A4E-BC5E-00BACA667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296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4" name="Line 16">
              <a:extLst>
                <a:ext uri="{FF2B5EF4-FFF2-40B4-BE49-F238E27FC236}">
                  <a16:creationId xmlns:a16="http://schemas.microsoft.com/office/drawing/2014/main" id="{2E1F0AEA-BB35-FA41-ACB3-BEEAB02D5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920"/>
              <a:ext cx="48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5" name="Rectangle 17">
              <a:extLst>
                <a:ext uri="{FF2B5EF4-FFF2-40B4-BE49-F238E27FC236}">
                  <a16:creationId xmlns:a16="http://schemas.microsoft.com/office/drawing/2014/main" id="{B5A28DDD-BCE8-EF4F-9E43-AC5AD0235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303"/>
              <a:ext cx="48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 b="1"/>
                <a:t>NE/DA</a:t>
              </a:r>
            </a:p>
          </p:txBody>
        </p:sp>
      </p:grpSp>
      <p:grpSp>
        <p:nvGrpSpPr>
          <p:cNvPr id="565269" name="Group 21">
            <a:extLst>
              <a:ext uri="{FF2B5EF4-FFF2-40B4-BE49-F238E27FC236}">
                <a16:creationId xmlns:a16="http://schemas.microsoft.com/office/drawing/2014/main" id="{E1E68698-D14D-714B-8783-DC0F349A7E41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048000"/>
            <a:ext cx="3538538" cy="2154238"/>
            <a:chOff x="2688" y="1920"/>
            <a:chExt cx="2229" cy="1357"/>
          </a:xfrm>
        </p:grpSpPr>
        <p:sp>
          <p:nvSpPr>
            <p:cNvPr id="565256" name="Rectangle 8">
              <a:extLst>
                <a:ext uri="{FF2B5EF4-FFF2-40B4-BE49-F238E27FC236}">
                  <a16:creationId xmlns:a16="http://schemas.microsoft.com/office/drawing/2014/main" id="{7DE62232-4899-2942-AB93-7FAB8AA09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968"/>
              <a:ext cx="1509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600" b="1"/>
                <a:t>NDRI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NRI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SNRI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MAOI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modafinil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stimulant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SDA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Li/thyroid/MTH-folate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+ 5HT1A agonist</a:t>
              </a:r>
            </a:p>
          </p:txBody>
        </p:sp>
        <p:sp>
          <p:nvSpPr>
            <p:cNvPr id="565262" name="Line 14">
              <a:extLst>
                <a:ext uri="{FF2B5EF4-FFF2-40B4-BE49-F238E27FC236}">
                  <a16:creationId xmlns:a16="http://schemas.microsoft.com/office/drawing/2014/main" id="{88092965-4BBC-734C-999D-27E30777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20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6" name="Rectangle 18">
              <a:extLst>
                <a:ext uri="{FF2B5EF4-FFF2-40B4-BE49-F238E27FC236}">
                  <a16:creationId xmlns:a16="http://schemas.microsoft.com/office/drawing/2014/main" id="{7062AAED-C100-224C-8C64-D00EB8E1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927"/>
              <a:ext cx="48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 b="1"/>
                <a:t>NE/DA</a:t>
              </a:r>
            </a:p>
          </p:txBody>
        </p:sp>
      </p:grpSp>
      <p:grpSp>
        <p:nvGrpSpPr>
          <p:cNvPr id="565268" name="Group 20">
            <a:extLst>
              <a:ext uri="{FF2B5EF4-FFF2-40B4-BE49-F238E27FC236}">
                <a16:creationId xmlns:a16="http://schemas.microsoft.com/office/drawing/2014/main" id="{B79FE125-650B-784D-B3E1-264CA83AEFD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419600"/>
            <a:ext cx="3171825" cy="1984375"/>
            <a:chOff x="1872" y="2784"/>
            <a:chExt cx="1998" cy="1250"/>
          </a:xfrm>
        </p:grpSpPr>
        <p:sp>
          <p:nvSpPr>
            <p:cNvPr id="565255" name="Rectangle 7">
              <a:extLst>
                <a:ext uri="{FF2B5EF4-FFF2-40B4-BE49-F238E27FC236}">
                  <a16:creationId xmlns:a16="http://schemas.microsoft.com/office/drawing/2014/main" id="{4E77516E-EDF4-6146-850C-43AD94D2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360"/>
              <a:ext cx="199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hypnotics (e.g., eszopiclone)</a:t>
              </a:r>
            </a:p>
            <a:p>
              <a:r>
                <a:rPr lang="en-US" altLang="en-US" sz="1600" b="1"/>
                <a:t>sedating antidepressants </a:t>
              </a:r>
            </a:p>
            <a:p>
              <a:r>
                <a:rPr lang="en-US" altLang="en-US" sz="1600" b="1"/>
                <a:t>   (e.g., trazodone, mirtazapine)</a:t>
              </a:r>
            </a:p>
            <a:p>
              <a:r>
                <a:rPr lang="en-US" altLang="en-US" sz="1600" b="1"/>
                <a:t>stop activating antidepressant</a:t>
              </a:r>
            </a:p>
          </p:txBody>
        </p:sp>
        <p:sp>
          <p:nvSpPr>
            <p:cNvPr id="565261" name="Line 13">
              <a:extLst>
                <a:ext uri="{FF2B5EF4-FFF2-40B4-BE49-F238E27FC236}">
                  <a16:creationId xmlns:a16="http://schemas.microsoft.com/office/drawing/2014/main" id="{3E74DD72-0A90-6B4A-9427-BF1EF1B2E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784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7" name="Rectangle 19">
              <a:extLst>
                <a:ext uri="{FF2B5EF4-FFF2-40B4-BE49-F238E27FC236}">
                  <a16:creationId xmlns:a16="http://schemas.microsoft.com/office/drawing/2014/main" id="{B83844BE-DED2-0C4A-AFB4-2455F4065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84"/>
              <a:ext cx="8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500" b="1"/>
                <a:t>5HT/GABA/histamine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69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7277-5E6A-144C-88D7-893F2102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08" y="76200"/>
            <a:ext cx="7498080" cy="1143000"/>
          </a:xfrm>
        </p:spPr>
        <p:txBody>
          <a:bodyPr/>
          <a:lstStyle/>
          <a:p>
            <a:pPr algn="ctr"/>
            <a:r>
              <a:rPr lang="en-US" dirty="0"/>
              <a:t>***JOHN***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DD27-D0EE-1A4C-8BFC-EC0CAE81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08" y="1409700"/>
            <a:ext cx="787908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37 </a:t>
            </a:r>
            <a:r>
              <a:rPr lang="en-US" sz="2400" dirty="0" err="1"/>
              <a:t>yo</a:t>
            </a:r>
            <a:r>
              <a:rPr lang="en-US" sz="2400" dirty="0"/>
              <a:t> male line supervisor for large manufacturer</a:t>
            </a:r>
          </a:p>
          <a:p>
            <a:r>
              <a:rPr lang="en-US" sz="2400" dirty="0"/>
              <a:t>Presents with the following symptoms: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Difficulty falling asleep </a:t>
            </a:r>
            <a:r>
              <a:rPr lang="en-US" sz="2000" dirty="0"/>
              <a:t>(+/- 2 hours) &amp; staying asleep (wakes 3x)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Low motivation &amp; energy</a:t>
            </a:r>
            <a:r>
              <a:rPr lang="en-US" sz="2000" dirty="0"/>
              <a:t> over past 6 weeks, fatigued</a:t>
            </a:r>
          </a:p>
          <a:p>
            <a:pPr lvl="1"/>
            <a:r>
              <a:rPr lang="en-US" sz="2000" dirty="0"/>
              <a:t>Long-term girlfriend is expecting 3</a:t>
            </a:r>
            <a:r>
              <a:rPr lang="en-US" sz="2000" baseline="30000" dirty="0"/>
              <a:t>rd</a:t>
            </a:r>
            <a:r>
              <a:rPr lang="en-US" sz="2000" dirty="0"/>
              <a:t> child in 2 months</a:t>
            </a:r>
          </a:p>
          <a:p>
            <a:pPr lvl="1"/>
            <a:r>
              <a:rPr lang="en-US" sz="2000" dirty="0"/>
              <a:t>Feeling </a:t>
            </a:r>
            <a:r>
              <a:rPr lang="en-US" sz="2000" dirty="0">
                <a:highlight>
                  <a:srgbClr val="FFFF00"/>
                </a:highlight>
              </a:rPr>
              <a:t>worthless, hopeless, stressed </a:t>
            </a:r>
            <a:r>
              <a:rPr lang="en-US" sz="2000" dirty="0"/>
              <a:t>about finances</a:t>
            </a:r>
          </a:p>
          <a:p>
            <a:pPr lvl="1"/>
            <a:r>
              <a:rPr lang="en-US" sz="2000" dirty="0"/>
              <a:t>More </a:t>
            </a:r>
            <a:r>
              <a:rPr lang="en-US" sz="2000" dirty="0">
                <a:highlight>
                  <a:srgbClr val="FFFF00"/>
                </a:highlight>
              </a:rPr>
              <a:t>irritable</a:t>
            </a:r>
            <a:r>
              <a:rPr lang="en-US" sz="2000" dirty="0"/>
              <a:t>, ”I snap at nothing &amp; everything…especially the kids”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Drinking</a:t>
            </a:r>
            <a:r>
              <a:rPr lang="en-US" sz="2000" dirty="0"/>
              <a:t> more (2-3 beers/night) to “numb myself”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Isolating</a:t>
            </a:r>
            <a:r>
              <a:rPr lang="en-US" sz="2000" dirty="0"/>
              <a:t> self “I didn’t even watch the </a:t>
            </a:r>
            <a:r>
              <a:rPr lang="en-US" sz="2000" dirty="0" err="1"/>
              <a:t>superbowl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Has </a:t>
            </a:r>
            <a:r>
              <a:rPr lang="en-US" sz="2000" dirty="0">
                <a:highlight>
                  <a:srgbClr val="FFFF00"/>
                </a:highlight>
              </a:rPr>
              <a:t>called out of work </a:t>
            </a:r>
            <a:r>
              <a:rPr lang="en-US" sz="2000" dirty="0"/>
              <a:t>x 4 in last 6 weeks</a:t>
            </a:r>
          </a:p>
          <a:p>
            <a:pPr lvl="1"/>
            <a:r>
              <a:rPr lang="en-US" sz="2000" dirty="0"/>
              <a:t>“I’m just not myself…I can’t think…I’m over stressed…my g/f thinks I’m </a:t>
            </a:r>
            <a:r>
              <a:rPr lang="en-US" sz="2000" dirty="0">
                <a:highlight>
                  <a:srgbClr val="FFFF00"/>
                </a:highlight>
              </a:rPr>
              <a:t>depressed</a:t>
            </a:r>
            <a:r>
              <a:rPr lang="en-US" sz="2000" dirty="0"/>
              <a:t>…I’m just </a:t>
            </a:r>
            <a:r>
              <a:rPr lang="en-US" sz="2000" dirty="0">
                <a:highlight>
                  <a:srgbClr val="FFFF00"/>
                </a:highlight>
              </a:rPr>
              <a:t>worried</a:t>
            </a:r>
            <a:r>
              <a:rPr lang="en-US" sz="2000" dirty="0"/>
              <a:t> all the time”</a:t>
            </a:r>
          </a:p>
        </p:txBody>
      </p:sp>
    </p:spTree>
    <p:extLst>
      <p:ext uri="{BB962C8B-B14F-4D97-AF65-F5344CB8AC3E}">
        <p14:creationId xmlns:p14="http://schemas.microsoft.com/office/powerpoint/2010/main" val="365686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6173-C4C7-DE4D-AAF8-CD03923D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***JOHN***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05392-8021-484A-BE0E-1356EA69B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100" dirty="0"/>
              <a:t>Psychiatric Symptoms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34F9B-42FB-B042-9B76-C5B33FC585B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480560" cy="640080"/>
          </a:xfrm>
        </p:spPr>
        <p:txBody>
          <a:bodyPr>
            <a:normAutofit/>
          </a:bodyPr>
          <a:lstStyle/>
          <a:p>
            <a:pPr algn="ctr"/>
            <a:r>
              <a:rPr lang="en-US" sz="2100" dirty="0" err="1"/>
              <a:t>NeuroChemistry</a:t>
            </a:r>
            <a:r>
              <a:rPr lang="en-US" sz="2100" dirty="0"/>
              <a:t> &amp; Brain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D2FC-11BB-F448-A1F9-E5092F13592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Insomnia/fatigue</a:t>
            </a:r>
          </a:p>
          <a:p>
            <a:r>
              <a:rPr lang="en-US" dirty="0"/>
              <a:t>Low motivation/energy</a:t>
            </a:r>
          </a:p>
          <a:p>
            <a:r>
              <a:rPr lang="en-US" dirty="0"/>
              <a:t>Worthless/hopeless</a:t>
            </a:r>
          </a:p>
          <a:p>
            <a:r>
              <a:rPr lang="en-US" dirty="0"/>
              <a:t>Stressed/worried</a:t>
            </a:r>
          </a:p>
          <a:p>
            <a:r>
              <a:rPr lang="en-US" dirty="0"/>
              <a:t>Depressed/irritable</a:t>
            </a:r>
          </a:p>
          <a:p>
            <a:r>
              <a:rPr lang="en-US" dirty="0"/>
              <a:t>Isolating/missing work</a:t>
            </a:r>
          </a:p>
          <a:p>
            <a:r>
              <a:rPr lang="en-US" dirty="0"/>
              <a:t>Increased ETOH intake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C8C2B-8B55-F240-A20C-64232E454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480560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DA &amp; NE    HT &amp; PFC</a:t>
            </a:r>
          </a:p>
          <a:p>
            <a:r>
              <a:rPr lang="en-US" dirty="0"/>
              <a:t>DA &amp; NE    HT &amp; PFC</a:t>
            </a:r>
          </a:p>
          <a:p>
            <a:r>
              <a:rPr lang="en-US" dirty="0"/>
              <a:t>5HT &amp; NE  HT, NA, PFC</a:t>
            </a:r>
          </a:p>
          <a:p>
            <a:r>
              <a:rPr lang="en-US" dirty="0"/>
              <a:t>5HT &amp; NE   amygdala</a:t>
            </a:r>
          </a:p>
          <a:p>
            <a:r>
              <a:rPr lang="en-US" dirty="0"/>
              <a:t>5HT &amp; NE   amygdala, VMPFC  </a:t>
            </a:r>
          </a:p>
          <a:p>
            <a:r>
              <a:rPr lang="en-US" dirty="0"/>
              <a:t>DA &amp; NE     BF &amp; VMPFC</a:t>
            </a:r>
          </a:p>
          <a:p>
            <a:r>
              <a:rPr lang="en-US" dirty="0"/>
              <a:t>DA		NA</a:t>
            </a:r>
          </a:p>
        </p:txBody>
      </p:sp>
    </p:spTree>
    <p:extLst>
      <p:ext uri="{BB962C8B-B14F-4D97-AF65-F5344CB8AC3E}">
        <p14:creationId xmlns:p14="http://schemas.microsoft.com/office/powerpoint/2010/main" val="8761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20" name="Picture 8">
            <a:extLst>
              <a:ext uri="{FF2B5EF4-FFF2-40B4-BE49-F238E27FC236}">
                <a16:creationId xmlns:a16="http://schemas.microsoft.com/office/drawing/2014/main" id="{7FA15613-A4FF-4745-B028-0C6A7233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42213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21" name="Rectangle 9">
            <a:extLst>
              <a:ext uri="{FF2B5EF4-FFF2-40B4-BE49-F238E27FC236}">
                <a16:creationId xmlns:a16="http://schemas.microsoft.com/office/drawing/2014/main" id="{C37CC9BA-49D4-3040-8604-B156781A3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4219575"/>
            <a:ext cx="1641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i="1"/>
              <a:t>monotherapies</a:t>
            </a:r>
          </a:p>
          <a:p>
            <a:r>
              <a:rPr lang="en-US" altLang="en-US" sz="1600" b="1" i="1"/>
              <a:t>1st-line</a:t>
            </a:r>
          </a:p>
        </p:txBody>
      </p:sp>
      <p:sp>
        <p:nvSpPr>
          <p:cNvPr id="550922" name="Rectangle 10">
            <a:extLst>
              <a:ext uri="{FF2B5EF4-FFF2-40B4-BE49-F238E27FC236}">
                <a16:creationId xmlns:a16="http://schemas.microsoft.com/office/drawing/2014/main" id="{BC5F5A88-B29F-4343-9905-140EFD36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3152775"/>
            <a:ext cx="1641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i="1"/>
              <a:t>monotherapies</a:t>
            </a:r>
          </a:p>
          <a:p>
            <a:r>
              <a:rPr lang="en-US" altLang="en-US" sz="1600" b="1" i="1"/>
              <a:t>2nd-line</a:t>
            </a:r>
          </a:p>
        </p:txBody>
      </p:sp>
      <p:sp>
        <p:nvSpPr>
          <p:cNvPr id="550923" name="Rectangle 11">
            <a:extLst>
              <a:ext uri="{FF2B5EF4-FFF2-40B4-BE49-F238E27FC236}">
                <a16:creationId xmlns:a16="http://schemas.microsoft.com/office/drawing/2014/main" id="{BBC4995D-5C08-F24F-AC47-94DDBB11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2362200"/>
            <a:ext cx="151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i="1"/>
              <a:t>augmentation</a:t>
            </a:r>
          </a:p>
        </p:txBody>
      </p:sp>
      <p:sp>
        <p:nvSpPr>
          <p:cNvPr id="550924" name="Rectangle 12">
            <a:extLst>
              <a:ext uri="{FF2B5EF4-FFF2-40B4-BE49-F238E27FC236}">
                <a16:creationId xmlns:a16="http://schemas.microsoft.com/office/drawing/2014/main" id="{23581962-FE5D-994E-B5AB-3DA31F2E7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1874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i="1"/>
              <a:t>ancillary</a:t>
            </a:r>
          </a:p>
        </p:txBody>
      </p:sp>
      <p:sp>
        <p:nvSpPr>
          <p:cNvPr id="550925" name="Rectangle 13">
            <a:extLst>
              <a:ext uri="{FF2B5EF4-FFF2-40B4-BE49-F238E27FC236}">
                <a16:creationId xmlns:a16="http://schemas.microsoft.com/office/drawing/2014/main" id="{BF2A3FBE-34B8-1749-9C83-2C2C9110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638800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i="1">
                <a:solidFill>
                  <a:srgbClr val="000000"/>
                </a:solidFill>
              </a:rPr>
              <a:t>depression </a:t>
            </a:r>
          </a:p>
          <a:p>
            <a:r>
              <a:rPr lang="en-US" altLang="en-US" sz="1800" b="1" i="1">
                <a:solidFill>
                  <a:srgbClr val="000000"/>
                </a:solidFill>
              </a:rPr>
              <a:t>pharmacy</a:t>
            </a:r>
          </a:p>
        </p:txBody>
      </p:sp>
      <p:sp>
        <p:nvSpPr>
          <p:cNvPr id="550926" name="Text Box 14">
            <a:extLst>
              <a:ext uri="{FF2B5EF4-FFF2-40B4-BE49-F238E27FC236}">
                <a16:creationId xmlns:a16="http://schemas.microsoft.com/office/drawing/2014/main" id="{4D34461E-D643-C84F-AD0A-7169D01E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57600"/>
            <a:ext cx="503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SSRI</a:t>
            </a:r>
          </a:p>
        </p:txBody>
      </p:sp>
      <p:sp>
        <p:nvSpPr>
          <p:cNvPr id="550927" name="Text Box 15">
            <a:extLst>
              <a:ext uri="{FF2B5EF4-FFF2-40B4-BE49-F238E27FC236}">
                <a16:creationId xmlns:a16="http://schemas.microsoft.com/office/drawing/2014/main" id="{544C0E8D-72BF-5B4F-A4BD-23471B4BD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657600"/>
            <a:ext cx="566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NDRI</a:t>
            </a:r>
          </a:p>
        </p:txBody>
      </p:sp>
      <p:sp>
        <p:nvSpPr>
          <p:cNvPr id="550928" name="Text Box 16">
            <a:extLst>
              <a:ext uri="{FF2B5EF4-FFF2-40B4-BE49-F238E27FC236}">
                <a16:creationId xmlns:a16="http://schemas.microsoft.com/office/drawing/2014/main" id="{7A684A6C-4307-584E-B3FB-88A584A4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57600"/>
            <a:ext cx="5373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SNRI</a:t>
            </a:r>
          </a:p>
        </p:txBody>
      </p:sp>
      <p:sp>
        <p:nvSpPr>
          <p:cNvPr id="550929" name="Text Box 17">
            <a:extLst>
              <a:ext uri="{FF2B5EF4-FFF2-40B4-BE49-F238E27FC236}">
                <a16:creationId xmlns:a16="http://schemas.microsoft.com/office/drawing/2014/main" id="{921890F5-800E-4F4A-A107-D054E910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294" y="3540125"/>
            <a:ext cx="488211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SDA</a:t>
            </a:r>
          </a:p>
          <a:p>
            <a:pPr algn="ctr">
              <a:lnSpc>
                <a:spcPct val="8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BP</a:t>
            </a:r>
          </a:p>
        </p:txBody>
      </p:sp>
      <p:sp>
        <p:nvSpPr>
          <p:cNvPr id="550930" name="Rectangle 18">
            <a:extLst>
              <a:ext uri="{FF2B5EF4-FFF2-40B4-BE49-F238E27FC236}">
                <a16:creationId xmlns:a16="http://schemas.microsoft.com/office/drawing/2014/main" id="{294AA2B9-3AAB-B84A-B6A5-59A913D27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159" y="3444875"/>
            <a:ext cx="1047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accent1"/>
                </a:solidFill>
              </a:rPr>
              <a:t>lamotrigine</a:t>
            </a:r>
          </a:p>
          <a:p>
            <a:pPr algn="ctr"/>
            <a:r>
              <a:rPr lang="en-US" altLang="en-US" sz="1400" b="1" dirty="0">
                <a:solidFill>
                  <a:schemeClr val="accent1"/>
                </a:solidFill>
              </a:rPr>
              <a:t>BP</a:t>
            </a:r>
          </a:p>
        </p:txBody>
      </p:sp>
      <p:sp>
        <p:nvSpPr>
          <p:cNvPr id="550931" name="Text Box 19">
            <a:extLst>
              <a:ext uri="{FF2B5EF4-FFF2-40B4-BE49-F238E27FC236}">
                <a16:creationId xmlns:a16="http://schemas.microsoft.com/office/drawing/2014/main" id="{5467CAF2-F9A7-6045-A73E-10D1FD49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2590800"/>
            <a:ext cx="1100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2 antagonist</a:t>
            </a:r>
          </a:p>
        </p:txBody>
      </p:sp>
      <p:sp>
        <p:nvSpPr>
          <p:cNvPr id="550934" name="Freeform 22">
            <a:extLst>
              <a:ext uri="{FF2B5EF4-FFF2-40B4-BE49-F238E27FC236}">
                <a16:creationId xmlns:a16="http://schemas.microsoft.com/office/drawing/2014/main" id="{973638B6-FE48-0342-884F-3A81CB82A4C6}"/>
              </a:ext>
            </a:extLst>
          </p:cNvPr>
          <p:cNvSpPr>
            <a:spLocks/>
          </p:cNvSpPr>
          <p:nvPr/>
        </p:nvSpPr>
        <p:spPr bwMode="auto">
          <a:xfrm>
            <a:off x="1752600" y="2743200"/>
            <a:ext cx="177800" cy="76200"/>
          </a:xfrm>
          <a:custGeom>
            <a:avLst/>
            <a:gdLst>
              <a:gd name="T0" fmla="*/ 112 w 112"/>
              <a:gd name="T1" fmla="*/ 0 h 48"/>
              <a:gd name="T2" fmla="*/ 16 w 112"/>
              <a:gd name="T3" fmla="*/ 48 h 48"/>
              <a:gd name="T4" fmla="*/ 16 w 112"/>
              <a:gd name="T5" fmla="*/ 0 h 48"/>
              <a:gd name="T6" fmla="*/ 112 w 112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48">
                <a:moveTo>
                  <a:pt x="112" y="0"/>
                </a:moveTo>
                <a:cubicBezTo>
                  <a:pt x="72" y="24"/>
                  <a:pt x="32" y="48"/>
                  <a:pt x="16" y="48"/>
                </a:cubicBezTo>
                <a:cubicBezTo>
                  <a:pt x="0" y="48"/>
                  <a:pt x="0" y="0"/>
                  <a:pt x="16" y="0"/>
                </a:cubicBezTo>
                <a:cubicBezTo>
                  <a:pt x="32" y="0"/>
                  <a:pt x="72" y="24"/>
                  <a:pt x="112" y="48"/>
                </a:cubicBezTo>
              </a:path>
            </a:pathLst>
          </a:custGeom>
          <a:noFill/>
          <a:ln w="19050" cmpd="sng">
            <a:solidFill>
              <a:srgbClr val="FFF3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35" name="Text Box 23">
            <a:extLst>
              <a:ext uri="{FF2B5EF4-FFF2-40B4-BE49-F238E27FC236}">
                <a16:creationId xmlns:a16="http://schemas.microsoft.com/office/drawing/2014/main" id="{5AC9A793-D9B2-884C-9514-9E632438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2514600"/>
            <a:ext cx="452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NRI</a:t>
            </a:r>
          </a:p>
        </p:txBody>
      </p:sp>
      <p:sp>
        <p:nvSpPr>
          <p:cNvPr id="550936" name="Text Box 24">
            <a:extLst>
              <a:ext uri="{FF2B5EF4-FFF2-40B4-BE49-F238E27FC236}">
                <a16:creationId xmlns:a16="http://schemas.microsoft.com/office/drawing/2014/main" id="{0C66354E-EDFD-7841-BA32-393FCFDEA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14600"/>
            <a:ext cx="472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TCA</a:t>
            </a:r>
          </a:p>
        </p:txBody>
      </p:sp>
      <p:sp>
        <p:nvSpPr>
          <p:cNvPr id="550937" name="Text Box 25">
            <a:extLst>
              <a:ext uri="{FF2B5EF4-FFF2-40B4-BE49-F238E27FC236}">
                <a16:creationId xmlns:a16="http://schemas.microsoft.com/office/drawing/2014/main" id="{18A5ED3D-4A8F-FE4C-84BF-5BFE013D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4600"/>
            <a:ext cx="525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1"/>
                </a:solidFill>
              </a:rPr>
              <a:t>SARI</a:t>
            </a:r>
          </a:p>
        </p:txBody>
      </p:sp>
      <p:sp>
        <p:nvSpPr>
          <p:cNvPr id="550938" name="Text Box 26">
            <a:extLst>
              <a:ext uri="{FF2B5EF4-FFF2-40B4-BE49-F238E27FC236}">
                <a16:creationId xmlns:a16="http://schemas.microsoft.com/office/drawing/2014/main" id="{D172177E-1C72-8145-80A5-796B9F113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14600"/>
            <a:ext cx="618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MAOI</a:t>
            </a:r>
          </a:p>
        </p:txBody>
      </p:sp>
      <p:sp>
        <p:nvSpPr>
          <p:cNvPr id="550939" name="Text Box 27">
            <a:extLst>
              <a:ext uri="{FF2B5EF4-FFF2-40B4-BE49-F238E27FC236}">
                <a16:creationId xmlns:a16="http://schemas.microsoft.com/office/drawing/2014/main" id="{AA98806F-C2DC-5743-A72E-E698BA6E8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833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hypnotic</a:t>
            </a:r>
          </a:p>
        </p:txBody>
      </p:sp>
      <p:sp>
        <p:nvSpPr>
          <p:cNvPr id="550940" name="Text Box 28">
            <a:extLst>
              <a:ext uri="{FF2B5EF4-FFF2-40B4-BE49-F238E27FC236}">
                <a16:creationId xmlns:a16="http://schemas.microsoft.com/office/drawing/2014/main" id="{9E2D5D73-FF13-4B43-AAFE-938B7F883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76400"/>
            <a:ext cx="678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5HT1A</a:t>
            </a:r>
          </a:p>
        </p:txBody>
      </p:sp>
      <p:sp>
        <p:nvSpPr>
          <p:cNvPr id="550941" name="Text Box 29">
            <a:extLst>
              <a:ext uri="{FF2B5EF4-FFF2-40B4-BE49-F238E27FC236}">
                <a16:creationId xmlns:a16="http://schemas.microsoft.com/office/drawing/2014/main" id="{4837E061-0792-4A43-BE40-2C23EDCD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76400"/>
            <a:ext cx="3048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1"/>
                </a:solidFill>
              </a:rPr>
              <a:t>Li</a:t>
            </a:r>
          </a:p>
        </p:txBody>
      </p:sp>
      <p:sp>
        <p:nvSpPr>
          <p:cNvPr id="550942" name="Text Box 30">
            <a:extLst>
              <a:ext uri="{FF2B5EF4-FFF2-40B4-BE49-F238E27FC236}">
                <a16:creationId xmlns:a16="http://schemas.microsoft.com/office/drawing/2014/main" id="{1049605F-0B0F-3B4D-B894-4E00BB89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676400"/>
            <a:ext cx="370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chemeClr val="accent1"/>
                </a:solidFill>
              </a:rPr>
              <a:t>BZ</a:t>
            </a:r>
          </a:p>
        </p:txBody>
      </p:sp>
      <p:sp>
        <p:nvSpPr>
          <p:cNvPr id="550943" name="Text Box 31">
            <a:extLst>
              <a:ext uri="{FF2B5EF4-FFF2-40B4-BE49-F238E27FC236}">
                <a16:creationId xmlns:a16="http://schemas.microsoft.com/office/drawing/2014/main" id="{07CBBA3E-5FF4-3C43-BE67-0DDAD2C9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11313"/>
            <a:ext cx="8073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 b="1" dirty="0" err="1">
                <a:solidFill>
                  <a:schemeClr val="accent1"/>
                </a:solidFill>
              </a:rPr>
              <a:t>modafnil</a:t>
            </a:r>
            <a:endParaRPr lang="en-US" altLang="en-US" sz="1300" b="1" dirty="0">
              <a:solidFill>
                <a:schemeClr val="accent1"/>
              </a:solidFill>
            </a:endParaRPr>
          </a:p>
        </p:txBody>
      </p:sp>
      <p:sp>
        <p:nvSpPr>
          <p:cNvPr id="550944" name="Text Box 32">
            <a:extLst>
              <a:ext uri="{FF2B5EF4-FFF2-40B4-BE49-F238E27FC236}">
                <a16:creationId xmlns:a16="http://schemas.microsoft.com/office/drawing/2014/main" id="{2B277875-BC14-D446-876E-F4176864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094" y="1465263"/>
            <a:ext cx="48821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SDA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550945" name="Text Box 33">
            <a:extLst>
              <a:ext uri="{FF2B5EF4-FFF2-40B4-BE49-F238E27FC236}">
                <a16:creationId xmlns:a16="http://schemas.microsoft.com/office/drawing/2014/main" id="{711D47E9-A9E7-D645-8971-89CE1FDD6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260" y="1465263"/>
            <a:ext cx="49148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DPA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550946" name="Text Box 34">
            <a:extLst>
              <a:ext uri="{FF2B5EF4-FFF2-40B4-BE49-F238E27FC236}">
                <a16:creationId xmlns:a16="http://schemas.microsoft.com/office/drawing/2014/main" id="{16F56B3A-9654-2542-BEFB-E4A7A441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635" y="1620838"/>
            <a:ext cx="62549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MTHF</a:t>
            </a:r>
          </a:p>
        </p:txBody>
      </p:sp>
      <p:sp>
        <p:nvSpPr>
          <p:cNvPr id="550947" name="Text Box 35">
            <a:extLst>
              <a:ext uri="{FF2B5EF4-FFF2-40B4-BE49-F238E27FC236}">
                <a16:creationId xmlns:a16="http://schemas.microsoft.com/office/drawing/2014/main" id="{50CD31C4-79FF-494F-A5D9-2A102D7F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2697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50948" name="Text Box 36">
            <a:extLst>
              <a:ext uri="{FF2B5EF4-FFF2-40B4-BE49-F238E27FC236}">
                <a16:creationId xmlns:a16="http://schemas.microsoft.com/office/drawing/2014/main" id="{6C44FA35-BF1F-C848-9EE9-796C5AAFF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905000"/>
            <a:ext cx="2206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" b="1">
                <a:solidFill>
                  <a:srgbClr val="B3B3B3"/>
                </a:solidFill>
              </a:rPr>
              <a:t>H</a:t>
            </a:r>
          </a:p>
        </p:txBody>
      </p:sp>
      <p:sp>
        <p:nvSpPr>
          <p:cNvPr id="550949" name="Text Box 37">
            <a:extLst>
              <a:ext uri="{FF2B5EF4-FFF2-40B4-BE49-F238E27FC236}">
                <a16:creationId xmlns:a16="http://schemas.microsoft.com/office/drawing/2014/main" id="{1875BCB5-AEF5-F745-B030-903C43C13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1905000"/>
            <a:ext cx="2206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" b="1">
                <a:solidFill>
                  <a:srgbClr val="B3B3B3"/>
                </a:solidFill>
              </a:rPr>
              <a:t>H</a:t>
            </a:r>
          </a:p>
        </p:txBody>
      </p:sp>
      <p:sp>
        <p:nvSpPr>
          <p:cNvPr id="550950" name="Text Box 38">
            <a:extLst>
              <a:ext uri="{FF2B5EF4-FFF2-40B4-BE49-F238E27FC236}">
                <a16:creationId xmlns:a16="http://schemas.microsoft.com/office/drawing/2014/main" id="{61C4A958-DA41-EE43-A7DD-6FF02A3A0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1828800"/>
            <a:ext cx="2857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" b="1">
                <a:solidFill>
                  <a:srgbClr val="B3B3B3"/>
                </a:solidFill>
              </a:rPr>
              <a:t>CH3</a:t>
            </a:r>
            <a:endParaRPr lang="en-US" altLang="en-US" sz="400" b="1"/>
          </a:p>
        </p:txBody>
      </p:sp>
      <p:sp>
        <p:nvSpPr>
          <p:cNvPr id="550951" name="Text Box 39">
            <a:extLst>
              <a:ext uri="{FF2B5EF4-FFF2-40B4-BE49-F238E27FC236}">
                <a16:creationId xmlns:a16="http://schemas.microsoft.com/office/drawing/2014/main" id="{B3A8DED7-CA55-6143-ABBE-9497A543F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09800"/>
            <a:ext cx="2206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" b="1">
                <a:solidFill>
                  <a:srgbClr val="B3B3B3"/>
                </a:solidFill>
              </a:rPr>
              <a:t>H</a:t>
            </a:r>
          </a:p>
        </p:txBody>
      </p:sp>
      <p:sp>
        <p:nvSpPr>
          <p:cNvPr id="550952" name="Text Box 40">
            <a:extLst>
              <a:ext uri="{FF2B5EF4-FFF2-40B4-BE49-F238E27FC236}">
                <a16:creationId xmlns:a16="http://schemas.microsoft.com/office/drawing/2014/main" id="{34DB2E87-857F-9F45-A04B-0FEAE4B4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2209800"/>
            <a:ext cx="2206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" b="1">
                <a:solidFill>
                  <a:srgbClr val="B3B3B3"/>
                </a:solidFill>
              </a:rPr>
              <a:t>H</a:t>
            </a:r>
          </a:p>
        </p:txBody>
      </p:sp>
      <p:sp>
        <p:nvSpPr>
          <p:cNvPr id="550953" name="Text Box 41">
            <a:extLst>
              <a:ext uri="{FF2B5EF4-FFF2-40B4-BE49-F238E27FC236}">
                <a16:creationId xmlns:a16="http://schemas.microsoft.com/office/drawing/2014/main" id="{DD9AA746-25FD-4A4B-976A-A47E161E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1620838"/>
            <a:ext cx="539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T3/4</a:t>
            </a:r>
          </a:p>
        </p:txBody>
      </p:sp>
      <p:sp>
        <p:nvSpPr>
          <p:cNvPr id="550954" name="Text Box 42">
            <a:extLst>
              <a:ext uri="{FF2B5EF4-FFF2-40B4-BE49-F238E27FC236}">
                <a16:creationId xmlns:a16="http://schemas.microsoft.com/office/drawing/2014/main" id="{66FF259E-606F-E947-8944-F18CC856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064" y="1620838"/>
            <a:ext cx="89434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stimulant</a:t>
            </a:r>
          </a:p>
        </p:txBody>
      </p:sp>
      <p:sp>
        <p:nvSpPr>
          <p:cNvPr id="550955" name="Text Box 43">
            <a:extLst>
              <a:ext uri="{FF2B5EF4-FFF2-40B4-BE49-F238E27FC236}">
                <a16:creationId xmlns:a16="http://schemas.microsoft.com/office/drawing/2014/main" id="{E5C620CC-520B-E443-94F4-FB07E8EA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57200"/>
            <a:ext cx="1031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cognitive</a:t>
            </a:r>
            <a:r>
              <a:rPr lang="en-US" altLang="en-US" sz="1400" b="1" dirty="0">
                <a:solidFill>
                  <a:srgbClr val="FFF3AA"/>
                </a:solidFill>
              </a:rPr>
              <a:t> </a:t>
            </a:r>
            <a:r>
              <a:rPr lang="en-US" altLang="en-US" sz="1400" b="1" dirty="0">
                <a:solidFill>
                  <a:schemeClr val="accent1"/>
                </a:solidFill>
              </a:rPr>
              <a:t>therapy</a:t>
            </a:r>
          </a:p>
        </p:txBody>
      </p:sp>
      <p:sp>
        <p:nvSpPr>
          <p:cNvPr id="550956" name="Text Box 44">
            <a:extLst>
              <a:ext uri="{FF2B5EF4-FFF2-40B4-BE49-F238E27FC236}">
                <a16:creationId xmlns:a16="http://schemas.microsoft.com/office/drawing/2014/main" id="{A6060AB5-CD02-134D-86FA-F3892036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0238"/>
            <a:ext cx="10318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chemeClr val="accent1"/>
                </a:solidFill>
              </a:rPr>
              <a:t>ECT</a:t>
            </a:r>
          </a:p>
        </p:txBody>
      </p:sp>
      <p:sp>
        <p:nvSpPr>
          <p:cNvPr id="550957" name="Text Box 45">
            <a:extLst>
              <a:ext uri="{FF2B5EF4-FFF2-40B4-BE49-F238E27FC236}">
                <a16:creationId xmlns:a16="http://schemas.microsoft.com/office/drawing/2014/main" id="{37F9C579-E339-9E4D-876B-CC2997DF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30238"/>
            <a:ext cx="10318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IPT</a:t>
            </a:r>
          </a:p>
        </p:txBody>
      </p:sp>
      <p:sp>
        <p:nvSpPr>
          <p:cNvPr id="550958" name="Text Box 46">
            <a:extLst>
              <a:ext uri="{FF2B5EF4-FFF2-40B4-BE49-F238E27FC236}">
                <a16:creationId xmlns:a16="http://schemas.microsoft.com/office/drawing/2014/main" id="{B15E16F4-3630-AF48-8F62-7C4ECC255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30238"/>
            <a:ext cx="10318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b="1" dirty="0">
                <a:solidFill>
                  <a:schemeClr val="accent1"/>
                </a:solidFill>
              </a:rPr>
              <a:t>VNS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0FCF4-E035-FF40-8AC2-1A68A262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you Prescribe for JOHN??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0B09C-52F7-F841-B5E4-88AD65C9B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5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G_1047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43" r="-67143"/>
          <a:stretch>
            <a:fillRect/>
          </a:stretch>
        </p:blipFill>
        <p:spPr>
          <a:xfrm>
            <a:off x="-558365" y="2963079"/>
            <a:ext cx="5643563" cy="36131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083846" y="1145172"/>
            <a:ext cx="8002704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i="1" dirty="0">
                <a:solidFill>
                  <a:schemeClr val="bg2"/>
                </a:solidFill>
                <a:cs typeface="Arial" charset="0"/>
              </a:rPr>
              <a:t>Laura G Leahy, DrNP, APRN, PMH-CNS/FNP, CARN-AP, FAANP, FAAN</a:t>
            </a:r>
          </a:p>
          <a:p>
            <a:pPr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Fellow in the American Academy of Nursing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Arial" charset="0"/>
              </a:rPr>
              <a:t>Psychiatric &amp; Addictions Advanced Practice Nurse 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Arial" charset="0"/>
              </a:rPr>
              <a:t>NEIGlobal Master Clinician in Psychopharmacology</a:t>
            </a:r>
          </a:p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cs typeface="Arial" charset="0"/>
              </a:rPr>
              <a:t>Fellow of the American Association of Nurse Practitioners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758" y="3098354"/>
            <a:ext cx="57443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8B00B4"/>
                </a:solidFill>
                <a:cs typeface="Arial" charset="0"/>
              </a:rPr>
              <a:t>APNSolutions, LLC</a:t>
            </a:r>
          </a:p>
          <a:p>
            <a:pPr>
              <a:defRPr/>
            </a:pPr>
            <a:r>
              <a:rPr lang="en-US" sz="2800" b="1" dirty="0">
                <a:solidFill>
                  <a:srgbClr val="2FB2BB"/>
                </a:solidFill>
                <a:cs typeface="Arial" charset="0"/>
              </a:rPr>
              <a:t>123 Egg Harbor Road</a:t>
            </a:r>
          </a:p>
          <a:p>
            <a:pPr>
              <a:defRPr/>
            </a:pPr>
            <a:r>
              <a:rPr lang="en-US" sz="2800" b="1" dirty="0">
                <a:solidFill>
                  <a:srgbClr val="2FB2BB"/>
                </a:solidFill>
                <a:cs typeface="Arial" charset="0"/>
              </a:rPr>
              <a:t>Suite 703 Tower Commons</a:t>
            </a:r>
          </a:p>
          <a:p>
            <a:pPr>
              <a:defRPr/>
            </a:pPr>
            <a:r>
              <a:rPr lang="en-US" sz="2800" b="1" dirty="0">
                <a:solidFill>
                  <a:srgbClr val="2FB2BB"/>
                </a:solidFill>
                <a:cs typeface="Arial" charset="0"/>
              </a:rPr>
              <a:t>Sewell, New Jersey 08080</a:t>
            </a:r>
          </a:p>
          <a:p>
            <a:pPr>
              <a:defRPr/>
            </a:pPr>
            <a:r>
              <a:rPr lang="en-US" sz="2800" b="1" dirty="0">
                <a:solidFill>
                  <a:srgbClr val="8B00B4"/>
                </a:solidFill>
                <a:cs typeface="Arial" charset="0"/>
              </a:rPr>
              <a:t>Phone/Text: </a:t>
            </a:r>
            <a:r>
              <a:rPr lang="en-US" sz="2800" b="1" dirty="0">
                <a:solidFill>
                  <a:srgbClr val="2FB2BB"/>
                </a:solidFill>
                <a:cs typeface="Arial" charset="0"/>
              </a:rPr>
              <a:t>856.556.0860</a:t>
            </a:r>
          </a:p>
          <a:p>
            <a:pPr>
              <a:defRPr/>
            </a:pPr>
            <a:r>
              <a:rPr lang="en-US" sz="2800" b="1" dirty="0">
                <a:solidFill>
                  <a:srgbClr val="8B00B4"/>
                </a:solidFill>
                <a:cs typeface="Arial" charset="0"/>
              </a:rPr>
              <a:t>Fax:  </a:t>
            </a:r>
            <a:r>
              <a:rPr lang="en-US" sz="2800" b="1" dirty="0">
                <a:solidFill>
                  <a:srgbClr val="2FB2BB"/>
                </a:solidFill>
                <a:cs typeface="Arial" charset="0"/>
              </a:rPr>
              <a:t>844.276.7656</a:t>
            </a:r>
          </a:p>
          <a:p>
            <a:pPr>
              <a:defRPr/>
            </a:pPr>
            <a:r>
              <a:rPr lang="en-US" sz="2800" b="1" dirty="0">
                <a:solidFill>
                  <a:srgbClr val="8B00B4"/>
                </a:solidFill>
                <a:cs typeface="Arial" charset="0"/>
              </a:rPr>
              <a:t>Email: </a:t>
            </a:r>
            <a:r>
              <a:rPr lang="en-US" sz="2400" b="1" dirty="0">
                <a:solidFill>
                  <a:srgbClr val="9E4934"/>
                </a:solidFill>
                <a:cs typeface="Arial" charset="0"/>
                <a:hlinkClick r:id="rId4"/>
              </a:rPr>
              <a:t>LGLeahy@APNSolutions.com</a:t>
            </a:r>
            <a:endParaRPr lang="en-US" sz="2400" b="1" dirty="0">
              <a:solidFill>
                <a:srgbClr val="9E4934"/>
              </a:solidFill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8B00B4"/>
                </a:solidFill>
                <a:cs typeface="Arial" charset="0"/>
              </a:rPr>
              <a:t>Website: </a:t>
            </a:r>
            <a:r>
              <a:rPr lang="en-US" sz="2400" b="1" dirty="0">
                <a:solidFill>
                  <a:schemeClr val="accent5"/>
                </a:solidFill>
                <a:cs typeface="Arial" charset="0"/>
                <a:hlinkClick r:id="rId5"/>
              </a:rPr>
              <a:t>www.APNSolutions.com</a:t>
            </a:r>
            <a:r>
              <a:rPr lang="en-US" sz="2400" b="1" dirty="0">
                <a:solidFill>
                  <a:schemeClr val="accent5"/>
                </a:solidFill>
                <a:cs typeface="Arial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68DFB3-D14F-7A46-9037-CA87F5C6235D}"/>
              </a:ext>
            </a:extLst>
          </p:cNvPr>
          <p:cNvSpPr/>
          <p:nvPr/>
        </p:nvSpPr>
        <p:spPr>
          <a:xfrm>
            <a:off x="1083846" y="221842"/>
            <a:ext cx="450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Faculty Contact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91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2D67-481A-584F-92FA-995EBE40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 Disorders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B5CC-AF44-C341-BED2-2CB46AF10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>
            <a:extLst>
              <a:ext uri="{FF2B5EF4-FFF2-40B4-BE49-F238E27FC236}">
                <a16:creationId xmlns:a16="http://schemas.microsoft.com/office/drawing/2014/main" id="{ABFD324E-85CC-4F41-AA24-BA7DC33F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7043"/>
            <a:ext cx="9144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="1" dirty="0">
                <a:solidFill>
                  <a:schemeClr val="accent5"/>
                </a:solidFill>
              </a:rPr>
              <a:t>Associate Symptoms with Brain Regions, Circuits, and </a:t>
            </a:r>
          </a:p>
          <a:p>
            <a:pPr algn="ctr"/>
            <a:r>
              <a:rPr lang="en-US" altLang="en-US" sz="2600" b="1" dirty="0">
                <a:solidFill>
                  <a:schemeClr val="accent5"/>
                </a:solidFill>
              </a:rPr>
              <a:t>Neurotransmitters that Regulate Them</a:t>
            </a:r>
          </a:p>
        </p:txBody>
      </p:sp>
      <p:pic>
        <p:nvPicPr>
          <p:cNvPr id="252935" name="Picture 7">
            <a:extLst>
              <a:ext uri="{FF2B5EF4-FFF2-40B4-BE49-F238E27FC236}">
                <a16:creationId xmlns:a16="http://schemas.microsoft.com/office/drawing/2014/main" id="{1D49D72A-15EB-BE4D-BB40-EF445257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84475"/>
            <a:ext cx="32639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6" name="Rectangle 8">
            <a:extLst>
              <a:ext uri="{FF2B5EF4-FFF2-40B4-BE49-F238E27FC236}">
                <a16:creationId xmlns:a16="http://schemas.microsoft.com/office/drawing/2014/main" id="{5183DE13-A7DE-5040-9293-46ACB779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3230563"/>
            <a:ext cx="10731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b="1" i="1">
                <a:solidFill>
                  <a:srgbClr val="000000"/>
                </a:solidFill>
              </a:rPr>
              <a:t>fear</a:t>
            </a:r>
            <a:endParaRPr lang="en-US" altLang="en-US" sz="18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- panic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- phobia</a:t>
            </a:r>
          </a:p>
        </p:txBody>
      </p:sp>
      <p:grpSp>
        <p:nvGrpSpPr>
          <p:cNvPr id="252951" name="Group 23">
            <a:extLst>
              <a:ext uri="{FF2B5EF4-FFF2-40B4-BE49-F238E27FC236}">
                <a16:creationId xmlns:a16="http://schemas.microsoft.com/office/drawing/2014/main" id="{2767997F-71B8-4E48-973A-64DBDE03BC3F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3230563"/>
            <a:ext cx="3467100" cy="835025"/>
            <a:chOff x="2584" y="2035"/>
            <a:chExt cx="2184" cy="526"/>
          </a:xfrm>
        </p:grpSpPr>
        <p:sp>
          <p:nvSpPr>
            <p:cNvPr id="252933" name="Rectangle 5">
              <a:extLst>
                <a:ext uri="{FF2B5EF4-FFF2-40B4-BE49-F238E27FC236}">
                  <a16:creationId xmlns:a16="http://schemas.microsoft.com/office/drawing/2014/main" id="{4B2586E6-E259-5049-AA83-0D0250E60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2035"/>
              <a:ext cx="185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amygdala-centered circuit</a:t>
              </a:r>
            </a:p>
          </p:txBody>
        </p:sp>
        <p:sp>
          <p:nvSpPr>
            <p:cNvPr id="252937" name="Line 9">
              <a:extLst>
                <a:ext uri="{FF2B5EF4-FFF2-40B4-BE49-F238E27FC236}">
                  <a16:creationId xmlns:a16="http://schemas.microsoft.com/office/drawing/2014/main" id="{105B384F-4753-A347-9362-F17FE7BBD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4" y="2304"/>
              <a:ext cx="584" cy="2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50" name="Group 22">
            <a:extLst>
              <a:ext uri="{FF2B5EF4-FFF2-40B4-BE49-F238E27FC236}">
                <a16:creationId xmlns:a16="http://schemas.microsoft.com/office/drawing/2014/main" id="{537F771C-7897-E34E-AD6C-26748B8BFE91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1776413"/>
            <a:ext cx="3935413" cy="3549650"/>
            <a:chOff x="3254" y="1119"/>
            <a:chExt cx="2479" cy="2236"/>
          </a:xfrm>
        </p:grpSpPr>
        <p:sp>
          <p:nvSpPr>
            <p:cNvPr id="252938" name="Rectangle 10">
              <a:extLst>
                <a:ext uri="{FF2B5EF4-FFF2-40B4-BE49-F238E27FC236}">
                  <a16:creationId xmlns:a16="http://schemas.microsoft.com/office/drawing/2014/main" id="{56F6851A-F965-4B4B-9B3F-F3CB21FA1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1234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5HT</a:t>
              </a:r>
            </a:p>
          </p:txBody>
        </p:sp>
        <p:sp>
          <p:nvSpPr>
            <p:cNvPr id="252939" name="Rectangle 11">
              <a:extLst>
                <a:ext uri="{FF2B5EF4-FFF2-40B4-BE49-F238E27FC236}">
                  <a16:creationId xmlns:a16="http://schemas.microsoft.com/office/drawing/2014/main" id="{EEE10DE2-E9AE-B249-ACB1-3D71BCC84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728"/>
              <a:ext cx="1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glutamate</a:t>
              </a:r>
            </a:p>
          </p:txBody>
        </p:sp>
        <p:sp>
          <p:nvSpPr>
            <p:cNvPr id="252940" name="Rectangle 12">
              <a:extLst>
                <a:ext uri="{FF2B5EF4-FFF2-40B4-BE49-F238E27FC236}">
                  <a16:creationId xmlns:a16="http://schemas.microsoft.com/office/drawing/2014/main" id="{83F931A4-F822-8743-8824-9099B4BB8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9"/>
              <a:ext cx="8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GABA</a:t>
              </a:r>
            </a:p>
          </p:txBody>
        </p:sp>
        <p:sp>
          <p:nvSpPr>
            <p:cNvPr id="252941" name="Rectangle 13">
              <a:extLst>
                <a:ext uri="{FF2B5EF4-FFF2-40B4-BE49-F238E27FC236}">
                  <a16:creationId xmlns:a16="http://schemas.microsoft.com/office/drawing/2014/main" id="{4FC03709-DDE9-904B-8FD0-D0A088C18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419"/>
              <a:ext cx="7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CRF/HPA</a:t>
              </a:r>
            </a:p>
          </p:txBody>
        </p:sp>
        <p:sp>
          <p:nvSpPr>
            <p:cNvPr id="252942" name="Rectangle 14">
              <a:extLst>
                <a:ext uri="{FF2B5EF4-FFF2-40B4-BE49-F238E27FC236}">
                  <a16:creationId xmlns:a16="http://schemas.microsoft.com/office/drawing/2014/main" id="{07B4382F-ECAB-6A47-A2F3-59BE5952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951"/>
              <a:ext cx="4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NE</a:t>
              </a:r>
            </a:p>
          </p:txBody>
        </p:sp>
        <p:sp>
          <p:nvSpPr>
            <p:cNvPr id="252943" name="Rectangle 15">
              <a:extLst>
                <a:ext uri="{FF2B5EF4-FFF2-40B4-BE49-F238E27FC236}">
                  <a16:creationId xmlns:a16="http://schemas.microsoft.com/office/drawing/2014/main" id="{280B1CCF-7DC0-7049-9DCC-55F8E5693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951"/>
              <a:ext cx="12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00" b="1"/>
                <a:t>voltage-gated ion channels</a:t>
              </a:r>
            </a:p>
          </p:txBody>
        </p:sp>
        <p:sp>
          <p:nvSpPr>
            <p:cNvPr id="252944" name="Line 16">
              <a:extLst>
                <a:ext uri="{FF2B5EF4-FFF2-40B4-BE49-F238E27FC236}">
                  <a16:creationId xmlns:a16="http://schemas.microsoft.com/office/drawing/2014/main" id="{3B2A1A16-AFEF-E045-8299-FD70BE571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465"/>
              <a:ext cx="16" cy="5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5" name="Line 17">
              <a:extLst>
                <a:ext uri="{FF2B5EF4-FFF2-40B4-BE49-F238E27FC236}">
                  <a16:creationId xmlns:a16="http://schemas.microsoft.com/office/drawing/2014/main" id="{A209BB57-25D1-7E43-A6F6-C60034D10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4" y="1465"/>
              <a:ext cx="227" cy="4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6" name="Line 18">
              <a:extLst>
                <a:ext uri="{FF2B5EF4-FFF2-40B4-BE49-F238E27FC236}">
                  <a16:creationId xmlns:a16="http://schemas.microsoft.com/office/drawing/2014/main" id="{9F03C19C-266C-684F-9897-793ADA06D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0" y="1959"/>
              <a:ext cx="306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7" name="Line 19">
              <a:extLst>
                <a:ext uri="{FF2B5EF4-FFF2-40B4-BE49-F238E27FC236}">
                  <a16:creationId xmlns:a16="http://schemas.microsoft.com/office/drawing/2014/main" id="{E21B0764-BFC0-754E-9078-180E9261B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31" y="2304"/>
              <a:ext cx="237" cy="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8" name="Line 20">
              <a:extLst>
                <a:ext uri="{FF2B5EF4-FFF2-40B4-BE49-F238E27FC236}">
                  <a16:creationId xmlns:a16="http://schemas.microsoft.com/office/drawing/2014/main" id="{026257E0-0367-FB41-91CB-EF0F23971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419"/>
              <a:ext cx="336" cy="5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9" name="Line 21">
              <a:extLst>
                <a:ext uri="{FF2B5EF4-FFF2-40B4-BE49-F238E27FC236}">
                  <a16:creationId xmlns:a16="http://schemas.microsoft.com/office/drawing/2014/main" id="{B596A7D2-FD37-9749-BCC8-809F8C88A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2" y="2439"/>
              <a:ext cx="64" cy="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96" name="Picture 56">
            <a:extLst>
              <a:ext uri="{FF2B5EF4-FFF2-40B4-BE49-F238E27FC236}">
                <a16:creationId xmlns:a16="http://schemas.microsoft.com/office/drawing/2014/main" id="{ED183790-8A2D-254A-A15E-EF846CFB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318000"/>
            <a:ext cx="2668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58" name="Rectangle 18">
            <a:extLst>
              <a:ext uri="{FF2B5EF4-FFF2-40B4-BE49-F238E27FC236}">
                <a16:creationId xmlns:a16="http://schemas.microsoft.com/office/drawing/2014/main" id="{CB23C388-45FE-CB41-AF9E-A9E10DE5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308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id="{EE915925-ABF8-234A-959F-FF1F44A66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5172075"/>
            <a:ext cx="1652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GAD pharmacy</a:t>
            </a:r>
          </a:p>
        </p:txBody>
      </p:sp>
      <p:grpSp>
        <p:nvGrpSpPr>
          <p:cNvPr id="343099" name="Group 59">
            <a:extLst>
              <a:ext uri="{FF2B5EF4-FFF2-40B4-BE49-F238E27FC236}">
                <a16:creationId xmlns:a16="http://schemas.microsoft.com/office/drawing/2014/main" id="{53D19511-3B74-0D40-9036-72E5BE21B7F2}"/>
              </a:ext>
            </a:extLst>
          </p:cNvPr>
          <p:cNvGrpSpPr>
            <a:grpSpLocks/>
          </p:cNvGrpSpPr>
          <p:nvPr/>
        </p:nvGrpSpPr>
        <p:grpSpPr bwMode="auto">
          <a:xfrm>
            <a:off x="1833563" y="1430338"/>
            <a:ext cx="5942012" cy="868362"/>
            <a:chOff x="1155" y="997"/>
            <a:chExt cx="3743" cy="547"/>
          </a:xfrm>
        </p:grpSpPr>
        <p:pic>
          <p:nvPicPr>
            <p:cNvPr id="343095" name="Picture 55">
              <a:extLst>
                <a:ext uri="{FF2B5EF4-FFF2-40B4-BE49-F238E27FC236}">
                  <a16:creationId xmlns:a16="http://schemas.microsoft.com/office/drawing/2014/main" id="{7FFCCE6D-4F10-0141-B980-64C36376E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1192"/>
              <a:ext cx="3006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3054" name="Rectangle 14">
              <a:extLst>
                <a:ext uri="{FF2B5EF4-FFF2-40B4-BE49-F238E27FC236}">
                  <a16:creationId xmlns:a16="http://schemas.microsoft.com/office/drawing/2014/main" id="{E95FB002-DE76-A749-871D-CB3C09B73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363"/>
              <a:ext cx="74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adjunctive</a:t>
              </a:r>
            </a:p>
          </p:txBody>
        </p:sp>
        <p:sp>
          <p:nvSpPr>
            <p:cNvPr id="343090" name="Rectangle 50">
              <a:extLst>
                <a:ext uri="{FF2B5EF4-FFF2-40B4-BE49-F238E27FC236}">
                  <a16:creationId xmlns:a16="http://schemas.microsoft.com/office/drawing/2014/main" id="{7247EA80-CFE7-6F4A-8107-48BB6282B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997"/>
              <a:ext cx="5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hypnotic</a:t>
              </a:r>
            </a:p>
          </p:txBody>
        </p:sp>
        <p:sp>
          <p:nvSpPr>
            <p:cNvPr id="343091" name="Rectangle 51">
              <a:extLst>
                <a:ext uri="{FF2B5EF4-FFF2-40B4-BE49-F238E27FC236}">
                  <a16:creationId xmlns:a16="http://schemas.microsoft.com/office/drawing/2014/main" id="{5315E4B9-D21E-7F4A-8C45-63D859755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997"/>
              <a:ext cx="3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CBT</a:t>
              </a:r>
            </a:p>
          </p:txBody>
        </p:sp>
        <p:sp>
          <p:nvSpPr>
            <p:cNvPr id="343092" name="Rectangle 52">
              <a:extLst>
                <a:ext uri="{FF2B5EF4-FFF2-40B4-BE49-F238E27FC236}">
                  <a16:creationId xmlns:a16="http://schemas.microsoft.com/office/drawing/2014/main" id="{6A0A15F6-A501-2148-AE67-BBA6F6840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997"/>
              <a:ext cx="58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SDA/DPA</a:t>
              </a:r>
            </a:p>
          </p:txBody>
        </p:sp>
      </p:grpSp>
      <p:grpSp>
        <p:nvGrpSpPr>
          <p:cNvPr id="343101" name="Group 61">
            <a:extLst>
              <a:ext uri="{FF2B5EF4-FFF2-40B4-BE49-F238E27FC236}">
                <a16:creationId xmlns:a16="http://schemas.microsoft.com/office/drawing/2014/main" id="{113633C8-8E99-5D48-B7DD-C49BF996B764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3121025"/>
            <a:ext cx="5653087" cy="915988"/>
            <a:chOff x="1145" y="1966"/>
            <a:chExt cx="3561" cy="577"/>
          </a:xfrm>
        </p:grpSpPr>
        <p:grpSp>
          <p:nvGrpSpPr>
            <p:cNvPr id="343097" name="Group 57">
              <a:extLst>
                <a:ext uri="{FF2B5EF4-FFF2-40B4-BE49-F238E27FC236}">
                  <a16:creationId xmlns:a16="http://schemas.microsoft.com/office/drawing/2014/main" id="{042B84FC-6D80-3C40-907F-C68A2D48A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1966"/>
              <a:ext cx="3128" cy="577"/>
              <a:chOff x="1578" y="1966"/>
              <a:chExt cx="3128" cy="577"/>
            </a:xfrm>
          </p:grpSpPr>
          <p:sp>
            <p:nvSpPr>
              <p:cNvPr id="343050" name="Rectangle 10">
                <a:extLst>
                  <a:ext uri="{FF2B5EF4-FFF2-40B4-BE49-F238E27FC236}">
                    <a16:creationId xmlns:a16="http://schemas.microsoft.com/office/drawing/2014/main" id="{45B991E3-6D84-9044-A2CD-6D5ED5588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" y="2208"/>
                <a:ext cx="557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b="1" i="1"/>
                  <a:t>1st line</a:t>
                </a:r>
              </a:p>
              <a:p>
                <a:endParaRPr lang="en-US" altLang="en-US" sz="1600" b="1" i="1"/>
              </a:p>
            </p:txBody>
          </p:sp>
          <p:sp>
            <p:nvSpPr>
              <p:cNvPr id="343057" name="Rectangle 17">
                <a:extLst>
                  <a:ext uri="{FF2B5EF4-FFF2-40B4-BE49-F238E27FC236}">
                    <a16:creationId xmlns:a16="http://schemas.microsoft.com/office/drawing/2014/main" id="{59F2C8AD-C25F-8B47-AAD9-10C83D28A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1966"/>
                <a:ext cx="35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b="1" dirty="0">
                    <a:solidFill>
                      <a:schemeClr val="accent5"/>
                    </a:solidFill>
                  </a:rPr>
                  <a:t>SNRI</a:t>
                </a:r>
              </a:p>
            </p:txBody>
          </p:sp>
          <p:sp>
            <p:nvSpPr>
              <p:cNvPr id="343083" name="Rectangle 43">
                <a:extLst>
                  <a:ext uri="{FF2B5EF4-FFF2-40B4-BE49-F238E27FC236}">
                    <a16:creationId xmlns:a16="http://schemas.microsoft.com/office/drawing/2014/main" id="{0A31C002-F0BB-544F-BACA-944DBD21C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" y="1966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b="1" dirty="0">
                    <a:solidFill>
                      <a:schemeClr val="accent5"/>
                    </a:solidFill>
                  </a:rPr>
                  <a:t>BZ</a:t>
                </a:r>
              </a:p>
            </p:txBody>
          </p:sp>
          <p:sp>
            <p:nvSpPr>
              <p:cNvPr id="343084" name="Rectangle 44">
                <a:extLst>
                  <a:ext uri="{FF2B5EF4-FFF2-40B4-BE49-F238E27FC236}">
                    <a16:creationId xmlns:a16="http://schemas.microsoft.com/office/drawing/2014/main" id="{21E57B5A-0FB2-6B45-A616-5867D7422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" y="1966"/>
                <a:ext cx="33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b="1" dirty="0">
                    <a:solidFill>
                      <a:schemeClr val="accent5"/>
                    </a:solidFill>
                  </a:rPr>
                  <a:t>SSRI</a:t>
                </a:r>
              </a:p>
            </p:txBody>
          </p:sp>
          <p:sp>
            <p:nvSpPr>
              <p:cNvPr id="343085" name="Rectangle 45">
                <a:extLst>
                  <a:ext uri="{FF2B5EF4-FFF2-40B4-BE49-F238E27FC236}">
                    <a16:creationId xmlns:a16="http://schemas.microsoft.com/office/drawing/2014/main" id="{73BC521E-4155-8D4C-86D6-904B5D64C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" y="1966"/>
                <a:ext cx="62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b="1" dirty="0">
                    <a:solidFill>
                      <a:schemeClr val="accent5"/>
                    </a:solidFill>
                  </a:rPr>
                  <a:t>buspirone</a:t>
                </a:r>
              </a:p>
            </p:txBody>
          </p:sp>
        </p:grpSp>
        <p:pic>
          <p:nvPicPr>
            <p:cNvPr id="343093" name="Picture 53">
              <a:extLst>
                <a:ext uri="{FF2B5EF4-FFF2-40B4-BE49-F238E27FC236}">
                  <a16:creationId xmlns:a16="http://schemas.microsoft.com/office/drawing/2014/main" id="{783326F3-D20F-4049-8E16-BEB8E640D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2144"/>
              <a:ext cx="3023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3100" name="Group 60">
            <a:extLst>
              <a:ext uri="{FF2B5EF4-FFF2-40B4-BE49-F238E27FC236}">
                <a16:creationId xmlns:a16="http://schemas.microsoft.com/office/drawing/2014/main" id="{889FB37C-6A9F-B647-B314-F780D0401077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2233613"/>
            <a:ext cx="5668963" cy="1098550"/>
            <a:chOff x="1178" y="1425"/>
            <a:chExt cx="3571" cy="692"/>
          </a:xfrm>
        </p:grpSpPr>
        <p:grpSp>
          <p:nvGrpSpPr>
            <p:cNvPr id="343098" name="Group 58">
              <a:extLst>
                <a:ext uri="{FF2B5EF4-FFF2-40B4-BE49-F238E27FC236}">
                  <a16:creationId xmlns:a16="http://schemas.microsoft.com/office/drawing/2014/main" id="{9EC7005E-E263-8548-B891-C0C5049F1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" y="1425"/>
              <a:ext cx="3477" cy="692"/>
              <a:chOff x="1272" y="1425"/>
              <a:chExt cx="3477" cy="692"/>
            </a:xfrm>
          </p:grpSpPr>
          <p:sp>
            <p:nvSpPr>
              <p:cNvPr id="343052" name="Rectangle 12">
                <a:extLst>
                  <a:ext uri="{FF2B5EF4-FFF2-40B4-BE49-F238E27FC236}">
                    <a16:creationId xmlns:a16="http://schemas.microsoft.com/office/drawing/2014/main" id="{E1F6EF24-21E9-F34F-B224-F8E58E3CB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" y="1782"/>
                <a:ext cx="600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b="1" i="1"/>
                  <a:t>2nd line</a:t>
                </a:r>
              </a:p>
              <a:p>
                <a:endParaRPr lang="en-US" altLang="en-US" sz="1600" b="1" i="1"/>
              </a:p>
            </p:txBody>
          </p:sp>
          <p:sp>
            <p:nvSpPr>
              <p:cNvPr id="343086" name="Rectangle 46">
                <a:extLst>
                  <a:ext uri="{FF2B5EF4-FFF2-40B4-BE49-F238E27FC236}">
                    <a16:creationId xmlns:a16="http://schemas.microsoft.com/office/drawing/2014/main" id="{280BF5CB-70DA-3B4D-8BC4-3644761CC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" y="1425"/>
                <a:ext cx="733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altLang="en-US" sz="1500" b="1" dirty="0">
                    <a:solidFill>
                      <a:schemeClr val="accent5"/>
                    </a:solidFill>
                  </a:rPr>
                  <a:t>gabapentin</a:t>
                </a:r>
                <a:r>
                  <a:rPr lang="en-US" altLang="en-US" sz="1500" b="1" dirty="0">
                    <a:solidFill>
                      <a:srgbClr val="FFF3AA"/>
                    </a:solidFill>
                  </a:rPr>
                  <a:t>/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altLang="en-US" sz="1500" b="1" dirty="0">
                    <a:solidFill>
                      <a:schemeClr val="accent5"/>
                    </a:solidFill>
                  </a:rPr>
                  <a:t>pregabalin</a:t>
                </a:r>
              </a:p>
            </p:txBody>
          </p:sp>
          <p:sp>
            <p:nvSpPr>
              <p:cNvPr id="343087" name="Rectangle 47">
                <a:extLst>
                  <a:ext uri="{FF2B5EF4-FFF2-40B4-BE49-F238E27FC236}">
                    <a16:creationId xmlns:a16="http://schemas.microsoft.com/office/drawing/2014/main" id="{C386FE53-E367-654B-AE10-B0E134C16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443"/>
                <a:ext cx="312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b="1" dirty="0">
                    <a:solidFill>
                      <a:schemeClr val="accent5"/>
                    </a:solidFill>
                  </a:rPr>
                  <a:t>TCA</a:t>
                </a:r>
              </a:p>
            </p:txBody>
          </p:sp>
          <p:sp>
            <p:nvSpPr>
              <p:cNvPr id="343088" name="Rectangle 48">
                <a:extLst>
                  <a:ext uri="{FF2B5EF4-FFF2-40B4-BE49-F238E27FC236}">
                    <a16:creationId xmlns:a16="http://schemas.microsoft.com/office/drawing/2014/main" id="{4416E21A-3645-164B-84C1-A32D34A48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1454"/>
                <a:ext cx="71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b="1" dirty="0">
                    <a:solidFill>
                      <a:schemeClr val="accent5"/>
                    </a:solidFill>
                  </a:rPr>
                  <a:t>mirtazapine</a:t>
                </a:r>
              </a:p>
            </p:txBody>
          </p:sp>
          <p:sp>
            <p:nvSpPr>
              <p:cNvPr id="343089" name="Rectangle 49">
                <a:extLst>
                  <a:ext uri="{FF2B5EF4-FFF2-40B4-BE49-F238E27FC236}">
                    <a16:creationId xmlns:a16="http://schemas.microsoft.com/office/drawing/2014/main" id="{E1680803-5E11-2C4E-9031-493CAA69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454"/>
                <a:ext cx="62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b="1" dirty="0">
                    <a:solidFill>
                      <a:schemeClr val="accent5"/>
                    </a:solidFill>
                  </a:rPr>
                  <a:t>trazodone</a:t>
                </a:r>
              </a:p>
            </p:txBody>
          </p:sp>
        </p:grpSp>
        <p:pic>
          <p:nvPicPr>
            <p:cNvPr id="343094" name="Picture 54">
              <a:extLst>
                <a:ext uri="{FF2B5EF4-FFF2-40B4-BE49-F238E27FC236}">
                  <a16:creationId xmlns:a16="http://schemas.microsoft.com/office/drawing/2014/main" id="{6FBEE21C-5400-524B-A4C3-24C09D11C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1615"/>
              <a:ext cx="2960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89" name="Picture 25">
            <a:extLst>
              <a:ext uri="{FF2B5EF4-FFF2-40B4-BE49-F238E27FC236}">
                <a16:creationId xmlns:a16="http://schemas.microsoft.com/office/drawing/2014/main" id="{580A89D0-5E44-284E-8158-EE4D458B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318000"/>
            <a:ext cx="2668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71" name="Rectangle 7">
            <a:extLst>
              <a:ext uri="{FF2B5EF4-FFF2-40B4-BE49-F238E27FC236}">
                <a16:creationId xmlns:a16="http://schemas.microsoft.com/office/drawing/2014/main" id="{7100F886-C249-3441-A19A-08A583049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308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44073" name="Rectangle 9">
            <a:extLst>
              <a:ext uri="{FF2B5EF4-FFF2-40B4-BE49-F238E27FC236}">
                <a16:creationId xmlns:a16="http://schemas.microsoft.com/office/drawing/2014/main" id="{5EF0C26C-944F-C244-8610-A32340BD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72075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panic pharmacy</a:t>
            </a:r>
          </a:p>
        </p:txBody>
      </p:sp>
      <p:grpSp>
        <p:nvGrpSpPr>
          <p:cNvPr id="344093" name="Group 29">
            <a:extLst>
              <a:ext uri="{FF2B5EF4-FFF2-40B4-BE49-F238E27FC236}">
                <a16:creationId xmlns:a16="http://schemas.microsoft.com/office/drawing/2014/main" id="{F1BC71AB-4C1A-8446-B01D-28BCC28B044D}"/>
              </a:ext>
            </a:extLst>
          </p:cNvPr>
          <p:cNvGrpSpPr>
            <a:grpSpLocks/>
          </p:cNvGrpSpPr>
          <p:nvPr/>
        </p:nvGrpSpPr>
        <p:grpSpPr bwMode="auto">
          <a:xfrm>
            <a:off x="1998663" y="1401763"/>
            <a:ext cx="6454775" cy="812800"/>
            <a:chOff x="1259" y="955"/>
            <a:chExt cx="4066" cy="512"/>
          </a:xfrm>
        </p:grpSpPr>
        <p:pic>
          <p:nvPicPr>
            <p:cNvPr id="344090" name="Picture 26">
              <a:extLst>
                <a:ext uri="{FF2B5EF4-FFF2-40B4-BE49-F238E27FC236}">
                  <a16:creationId xmlns:a16="http://schemas.microsoft.com/office/drawing/2014/main" id="{44BCC582-7C59-9344-8A5F-FC47510A2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1162"/>
              <a:ext cx="3299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4069" name="Rectangle 5">
              <a:extLst>
                <a:ext uri="{FF2B5EF4-FFF2-40B4-BE49-F238E27FC236}">
                  <a16:creationId xmlns:a16="http://schemas.microsoft.com/office/drawing/2014/main" id="{4A0186D2-C8A7-574F-8F42-0A68C1DD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1273"/>
              <a:ext cx="74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adjunctive</a:t>
              </a:r>
            </a:p>
          </p:txBody>
        </p:sp>
        <p:sp>
          <p:nvSpPr>
            <p:cNvPr id="344081" name="Rectangle 17">
              <a:extLst>
                <a:ext uri="{FF2B5EF4-FFF2-40B4-BE49-F238E27FC236}">
                  <a16:creationId xmlns:a16="http://schemas.microsoft.com/office/drawing/2014/main" id="{3D596C9A-25B9-B944-9E3D-CC91559C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" y="997"/>
              <a:ext cx="5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hypnotic</a:t>
              </a:r>
            </a:p>
          </p:txBody>
        </p:sp>
        <p:sp>
          <p:nvSpPr>
            <p:cNvPr id="344082" name="Rectangle 18">
              <a:extLst>
                <a:ext uri="{FF2B5EF4-FFF2-40B4-BE49-F238E27FC236}">
                  <a16:creationId xmlns:a16="http://schemas.microsoft.com/office/drawing/2014/main" id="{7D4E74F6-D424-BF47-B665-EE110EAEE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997"/>
              <a:ext cx="3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CBT</a:t>
              </a:r>
            </a:p>
          </p:txBody>
        </p:sp>
        <p:sp>
          <p:nvSpPr>
            <p:cNvPr id="344083" name="Rectangle 19">
              <a:extLst>
                <a:ext uri="{FF2B5EF4-FFF2-40B4-BE49-F238E27FC236}">
                  <a16:creationId xmlns:a16="http://schemas.microsoft.com/office/drawing/2014/main" id="{24DD7EBA-F053-0A4F-81B6-A11C62F7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" y="997"/>
              <a:ext cx="58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SDA/DPA</a:t>
              </a:r>
            </a:p>
          </p:txBody>
        </p:sp>
        <p:sp>
          <p:nvSpPr>
            <p:cNvPr id="344086" name="Rectangle 22">
              <a:extLst>
                <a:ext uri="{FF2B5EF4-FFF2-40B4-BE49-F238E27FC236}">
                  <a16:creationId xmlns:a16="http://schemas.microsoft.com/office/drawing/2014/main" id="{ABC1E7B7-D21D-4343-8515-BBBFB00B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955"/>
              <a:ext cx="69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lamotrigine</a:t>
              </a:r>
            </a:p>
          </p:txBody>
        </p:sp>
        <p:sp>
          <p:nvSpPr>
            <p:cNvPr id="344087" name="Rectangle 23">
              <a:extLst>
                <a:ext uri="{FF2B5EF4-FFF2-40B4-BE49-F238E27FC236}">
                  <a16:creationId xmlns:a16="http://schemas.microsoft.com/office/drawing/2014/main" id="{FB27B21A-181F-5F44-9DB0-28BD02591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955"/>
              <a:ext cx="67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topiramate</a:t>
              </a:r>
            </a:p>
          </p:txBody>
        </p:sp>
      </p:grpSp>
      <p:grpSp>
        <p:nvGrpSpPr>
          <p:cNvPr id="344095" name="Group 31">
            <a:extLst>
              <a:ext uri="{FF2B5EF4-FFF2-40B4-BE49-F238E27FC236}">
                <a16:creationId xmlns:a16="http://schemas.microsoft.com/office/drawing/2014/main" id="{501FE176-5B24-8045-9436-C7B80DA3DAF7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3203575"/>
            <a:ext cx="5748338" cy="852488"/>
            <a:chOff x="1512" y="2006"/>
            <a:chExt cx="3621" cy="537"/>
          </a:xfrm>
        </p:grpSpPr>
        <p:sp>
          <p:nvSpPr>
            <p:cNvPr id="344067" name="Rectangle 3">
              <a:extLst>
                <a:ext uri="{FF2B5EF4-FFF2-40B4-BE49-F238E27FC236}">
                  <a16:creationId xmlns:a16="http://schemas.microsoft.com/office/drawing/2014/main" id="{E12FCD8C-35F4-6447-851D-23370F4B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208"/>
              <a:ext cx="55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 line</a:t>
              </a:r>
            </a:p>
            <a:p>
              <a:endParaRPr lang="en-US" altLang="en-US" sz="1600" b="1" i="1"/>
            </a:p>
          </p:txBody>
        </p:sp>
        <p:sp>
          <p:nvSpPr>
            <p:cNvPr id="344070" name="Rectangle 6">
              <a:extLst>
                <a:ext uri="{FF2B5EF4-FFF2-40B4-BE49-F238E27FC236}">
                  <a16:creationId xmlns:a16="http://schemas.microsoft.com/office/drawing/2014/main" id="{3BF05156-EE59-CC43-8199-660B1C5C1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2006"/>
              <a:ext cx="35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SNRI</a:t>
              </a:r>
            </a:p>
          </p:txBody>
        </p:sp>
        <p:sp>
          <p:nvSpPr>
            <p:cNvPr id="344074" name="Rectangle 10">
              <a:extLst>
                <a:ext uri="{FF2B5EF4-FFF2-40B4-BE49-F238E27FC236}">
                  <a16:creationId xmlns:a16="http://schemas.microsoft.com/office/drawing/2014/main" id="{DC2C876B-571B-2749-AF96-B1AA13BE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006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344075" name="Rectangle 11">
              <a:extLst>
                <a:ext uri="{FF2B5EF4-FFF2-40B4-BE49-F238E27FC236}">
                  <a16:creationId xmlns:a16="http://schemas.microsoft.com/office/drawing/2014/main" id="{91F4E3A1-B9DF-8349-8DE6-174590D83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006"/>
              <a:ext cx="33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SSRI</a:t>
              </a:r>
            </a:p>
          </p:txBody>
        </p:sp>
        <p:pic>
          <p:nvPicPr>
            <p:cNvPr id="344091" name="Picture 27">
              <a:extLst>
                <a:ext uri="{FF2B5EF4-FFF2-40B4-BE49-F238E27FC236}">
                  <a16:creationId xmlns:a16="http://schemas.microsoft.com/office/drawing/2014/main" id="{A02ED387-3376-644E-A59C-59240D4D4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" y="2248"/>
              <a:ext cx="2355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4094" name="Group 30">
            <a:extLst>
              <a:ext uri="{FF2B5EF4-FFF2-40B4-BE49-F238E27FC236}">
                <a16:creationId xmlns:a16="http://schemas.microsoft.com/office/drawing/2014/main" id="{23E734EB-8B02-5141-8E49-9A9248360F6B}"/>
              </a:ext>
            </a:extLst>
          </p:cNvPr>
          <p:cNvGrpSpPr>
            <a:grpSpLocks/>
          </p:cNvGrpSpPr>
          <p:nvPr/>
        </p:nvGrpSpPr>
        <p:grpSpPr bwMode="auto">
          <a:xfrm>
            <a:off x="2020888" y="2262188"/>
            <a:ext cx="6196013" cy="1098550"/>
            <a:chOff x="1273" y="1425"/>
            <a:chExt cx="3903" cy="692"/>
          </a:xfrm>
        </p:grpSpPr>
        <p:sp>
          <p:nvSpPr>
            <p:cNvPr id="344068" name="Rectangle 4">
              <a:extLst>
                <a:ext uri="{FF2B5EF4-FFF2-40B4-BE49-F238E27FC236}">
                  <a16:creationId xmlns:a16="http://schemas.microsoft.com/office/drawing/2014/main" id="{330C6AAA-9BEA-0944-B1E3-A31403755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1782"/>
              <a:ext cx="60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 line</a:t>
              </a:r>
            </a:p>
            <a:p>
              <a:endParaRPr lang="en-US" altLang="en-US" sz="1600" b="1" i="1"/>
            </a:p>
          </p:txBody>
        </p:sp>
        <p:sp>
          <p:nvSpPr>
            <p:cNvPr id="344077" name="Rectangle 13">
              <a:extLst>
                <a:ext uri="{FF2B5EF4-FFF2-40B4-BE49-F238E27FC236}">
                  <a16:creationId xmlns:a16="http://schemas.microsoft.com/office/drawing/2014/main" id="{1351E6C7-62E3-6140-9CC8-0FCF54311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1425"/>
              <a:ext cx="73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sz="1500" b="1" dirty="0">
                  <a:solidFill>
                    <a:schemeClr val="accent5"/>
                  </a:solidFill>
                </a:rPr>
                <a:t>gabapentin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/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 sz="1500" b="1" dirty="0">
                  <a:solidFill>
                    <a:schemeClr val="accent5"/>
                  </a:solidFill>
                </a:rPr>
                <a:t>pregabalin</a:t>
              </a:r>
            </a:p>
          </p:txBody>
        </p:sp>
        <p:sp>
          <p:nvSpPr>
            <p:cNvPr id="344078" name="Rectangle 14">
              <a:extLst>
                <a:ext uri="{FF2B5EF4-FFF2-40B4-BE49-F238E27FC236}">
                  <a16:creationId xmlns:a16="http://schemas.microsoft.com/office/drawing/2014/main" id="{85F88602-9C22-D44B-873E-8683FBC12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467"/>
              <a:ext cx="40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MAOI</a:t>
              </a:r>
            </a:p>
          </p:txBody>
        </p:sp>
        <p:sp>
          <p:nvSpPr>
            <p:cNvPr id="344079" name="Rectangle 15">
              <a:extLst>
                <a:ext uri="{FF2B5EF4-FFF2-40B4-BE49-F238E27FC236}">
                  <a16:creationId xmlns:a16="http://schemas.microsoft.com/office/drawing/2014/main" id="{1127F3CA-7F3A-F14F-BAF9-D135FEED2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1454"/>
              <a:ext cx="7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mirtazapine</a:t>
              </a:r>
            </a:p>
          </p:txBody>
        </p:sp>
        <p:sp>
          <p:nvSpPr>
            <p:cNvPr id="344080" name="Rectangle 16">
              <a:extLst>
                <a:ext uri="{FF2B5EF4-FFF2-40B4-BE49-F238E27FC236}">
                  <a16:creationId xmlns:a16="http://schemas.microsoft.com/office/drawing/2014/main" id="{D6F780AE-E922-024A-BD9D-B86D936F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454"/>
              <a:ext cx="62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trazodone</a:t>
              </a:r>
            </a:p>
          </p:txBody>
        </p:sp>
        <p:sp>
          <p:nvSpPr>
            <p:cNvPr id="344085" name="Rectangle 21">
              <a:extLst>
                <a:ext uri="{FF2B5EF4-FFF2-40B4-BE49-F238E27FC236}">
                  <a16:creationId xmlns:a16="http://schemas.microsoft.com/office/drawing/2014/main" id="{EC3BF256-58EC-CB47-B464-6E788507A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1467"/>
              <a:ext cx="31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TCA</a:t>
              </a:r>
            </a:p>
          </p:txBody>
        </p:sp>
        <p:pic>
          <p:nvPicPr>
            <p:cNvPr id="344092" name="Picture 28">
              <a:extLst>
                <a:ext uri="{FF2B5EF4-FFF2-40B4-BE49-F238E27FC236}">
                  <a16:creationId xmlns:a16="http://schemas.microsoft.com/office/drawing/2014/main" id="{9ED7613E-37DB-664D-AEAD-8DFFB26F5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1656"/>
              <a:ext cx="3000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117" name="Picture 29">
            <a:extLst>
              <a:ext uri="{FF2B5EF4-FFF2-40B4-BE49-F238E27FC236}">
                <a16:creationId xmlns:a16="http://schemas.microsoft.com/office/drawing/2014/main" id="{A2055E1F-C2EE-854F-B2B9-DF4AAC6A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318000"/>
            <a:ext cx="2668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6" name="Rectangle 8">
            <a:extLst>
              <a:ext uri="{FF2B5EF4-FFF2-40B4-BE49-F238E27FC236}">
                <a16:creationId xmlns:a16="http://schemas.microsoft.com/office/drawing/2014/main" id="{BACEA978-F9FF-E745-8966-2089BCF1A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308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45097" name="Rectangle 9">
            <a:extLst>
              <a:ext uri="{FF2B5EF4-FFF2-40B4-BE49-F238E27FC236}">
                <a16:creationId xmlns:a16="http://schemas.microsoft.com/office/drawing/2014/main" id="{B27445AC-7951-9748-A955-9D9A3BB8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5172075"/>
            <a:ext cx="1517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social anxiety</a:t>
            </a:r>
          </a:p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 pharmacy</a:t>
            </a:r>
          </a:p>
        </p:txBody>
      </p:sp>
      <p:grpSp>
        <p:nvGrpSpPr>
          <p:cNvPr id="345123" name="Group 35">
            <a:extLst>
              <a:ext uri="{FF2B5EF4-FFF2-40B4-BE49-F238E27FC236}">
                <a16:creationId xmlns:a16="http://schemas.microsoft.com/office/drawing/2014/main" id="{B4B1C036-AF88-154F-ADFD-FEC9DEE48E55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1100138"/>
            <a:ext cx="7845425" cy="1112837"/>
            <a:chOff x="685" y="753"/>
            <a:chExt cx="4942" cy="701"/>
          </a:xfrm>
        </p:grpSpPr>
        <p:pic>
          <p:nvPicPr>
            <p:cNvPr id="345118" name="Picture 30">
              <a:extLst>
                <a:ext uri="{FF2B5EF4-FFF2-40B4-BE49-F238E27FC236}">
                  <a16:creationId xmlns:a16="http://schemas.microsoft.com/office/drawing/2014/main" id="{E9B98E29-F6E9-D64E-BE7E-E81894B9B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121"/>
              <a:ext cx="4100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5094" name="Rectangle 6">
              <a:extLst>
                <a:ext uri="{FF2B5EF4-FFF2-40B4-BE49-F238E27FC236}">
                  <a16:creationId xmlns:a16="http://schemas.microsoft.com/office/drawing/2014/main" id="{7870EE5E-322D-CC4A-8C1D-DD4354F1B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273"/>
              <a:ext cx="74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adjunctive</a:t>
              </a:r>
            </a:p>
          </p:txBody>
        </p:sp>
        <p:sp>
          <p:nvSpPr>
            <p:cNvPr id="345102" name="Rectangle 14">
              <a:extLst>
                <a:ext uri="{FF2B5EF4-FFF2-40B4-BE49-F238E27FC236}">
                  <a16:creationId xmlns:a16="http://schemas.microsoft.com/office/drawing/2014/main" id="{0ECC49D9-B788-124A-BE00-A60994D94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" y="811"/>
              <a:ext cx="7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mirtazapine</a:t>
              </a:r>
            </a:p>
          </p:txBody>
        </p:sp>
        <p:sp>
          <p:nvSpPr>
            <p:cNvPr id="345104" name="Rectangle 16">
              <a:extLst>
                <a:ext uri="{FF2B5EF4-FFF2-40B4-BE49-F238E27FC236}">
                  <a16:creationId xmlns:a16="http://schemas.microsoft.com/office/drawing/2014/main" id="{4DFDB014-61D8-6444-8359-43C05A7CA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997"/>
              <a:ext cx="5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hypnotic</a:t>
              </a:r>
            </a:p>
          </p:txBody>
        </p:sp>
        <p:sp>
          <p:nvSpPr>
            <p:cNvPr id="345105" name="Rectangle 17">
              <a:extLst>
                <a:ext uri="{FF2B5EF4-FFF2-40B4-BE49-F238E27FC236}">
                  <a16:creationId xmlns:a16="http://schemas.microsoft.com/office/drawing/2014/main" id="{1C64BA4C-0DD4-1442-AAD1-42798408C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97"/>
              <a:ext cx="3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CBT</a:t>
              </a:r>
            </a:p>
          </p:txBody>
        </p:sp>
        <p:sp>
          <p:nvSpPr>
            <p:cNvPr id="345106" name="Rectangle 18">
              <a:extLst>
                <a:ext uri="{FF2B5EF4-FFF2-40B4-BE49-F238E27FC236}">
                  <a16:creationId xmlns:a16="http://schemas.microsoft.com/office/drawing/2014/main" id="{0EED02BD-64E3-8142-9119-51E0E246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811"/>
              <a:ext cx="42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b="1" dirty="0">
                  <a:solidFill>
                    <a:schemeClr val="accent5"/>
                  </a:solidFill>
                </a:rPr>
                <a:t>SDA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/</a:t>
              </a:r>
              <a:r>
                <a:rPr lang="en-US" altLang="en-US" sz="15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sp>
          <p:nvSpPr>
            <p:cNvPr id="345108" name="Rectangle 20">
              <a:extLst>
                <a:ext uri="{FF2B5EF4-FFF2-40B4-BE49-F238E27FC236}">
                  <a16:creationId xmlns:a16="http://schemas.microsoft.com/office/drawing/2014/main" id="{C5B1B384-092C-B045-8AC4-E97B8BDE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955"/>
              <a:ext cx="69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lamotrigine</a:t>
              </a:r>
            </a:p>
          </p:txBody>
        </p:sp>
        <p:sp>
          <p:nvSpPr>
            <p:cNvPr id="345109" name="Rectangle 21">
              <a:extLst>
                <a:ext uri="{FF2B5EF4-FFF2-40B4-BE49-F238E27FC236}">
                  <a16:creationId xmlns:a16="http://schemas.microsoft.com/office/drawing/2014/main" id="{1655AFAC-61DE-E044-8BD0-D5C8A896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955"/>
              <a:ext cx="67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topiramate</a:t>
              </a:r>
            </a:p>
          </p:txBody>
        </p:sp>
        <p:sp>
          <p:nvSpPr>
            <p:cNvPr id="345113" name="Rectangle 25">
              <a:extLst>
                <a:ext uri="{FF2B5EF4-FFF2-40B4-BE49-F238E27FC236}">
                  <a16:creationId xmlns:a16="http://schemas.microsoft.com/office/drawing/2014/main" id="{813991A9-4018-954D-8E16-CA9CF5BAA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753"/>
              <a:ext cx="76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acamprosate</a:t>
              </a:r>
            </a:p>
          </p:txBody>
        </p:sp>
        <p:sp>
          <p:nvSpPr>
            <p:cNvPr id="345114" name="Rectangle 26">
              <a:extLst>
                <a:ext uri="{FF2B5EF4-FFF2-40B4-BE49-F238E27FC236}">
                  <a16:creationId xmlns:a16="http://schemas.microsoft.com/office/drawing/2014/main" id="{B1D577DB-E560-6F4E-9FBF-537D78DF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" y="997"/>
              <a:ext cx="65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naltrexone</a:t>
              </a:r>
            </a:p>
          </p:txBody>
        </p:sp>
        <p:sp>
          <p:nvSpPr>
            <p:cNvPr id="345115" name="Line 27">
              <a:extLst>
                <a:ext uri="{FF2B5EF4-FFF2-40B4-BE49-F238E27FC236}">
                  <a16:creationId xmlns:a16="http://schemas.microsoft.com/office/drawing/2014/main" id="{8DECE7C3-DFB0-8C49-95FD-22F3EDA3C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" y="955"/>
              <a:ext cx="120" cy="171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16" name="Line 28">
              <a:extLst>
                <a:ext uri="{FF2B5EF4-FFF2-40B4-BE49-F238E27FC236}">
                  <a16:creationId xmlns:a16="http://schemas.microsoft.com/office/drawing/2014/main" id="{D820F66D-C666-FD41-B254-B9AA0A647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1013"/>
              <a:ext cx="72" cy="144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5121" name="Group 33">
            <a:extLst>
              <a:ext uri="{FF2B5EF4-FFF2-40B4-BE49-F238E27FC236}">
                <a16:creationId xmlns:a16="http://schemas.microsoft.com/office/drawing/2014/main" id="{B77FF95D-6754-EF47-B8E7-8EF4B9E4AFE0}"/>
              </a:ext>
            </a:extLst>
          </p:cNvPr>
          <p:cNvGrpSpPr>
            <a:grpSpLocks/>
          </p:cNvGrpSpPr>
          <p:nvPr/>
        </p:nvGrpSpPr>
        <p:grpSpPr bwMode="auto">
          <a:xfrm>
            <a:off x="2600325" y="3260725"/>
            <a:ext cx="4759325" cy="941388"/>
            <a:chOff x="1638" y="2054"/>
            <a:chExt cx="2998" cy="593"/>
          </a:xfrm>
        </p:grpSpPr>
        <p:sp>
          <p:nvSpPr>
            <p:cNvPr id="345092" name="Rectangle 4">
              <a:extLst>
                <a:ext uri="{FF2B5EF4-FFF2-40B4-BE49-F238E27FC236}">
                  <a16:creationId xmlns:a16="http://schemas.microsoft.com/office/drawing/2014/main" id="{66F36DFE-E010-214B-869B-97358554C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2312"/>
              <a:ext cx="55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 line</a:t>
              </a:r>
            </a:p>
            <a:p>
              <a:endParaRPr lang="en-US" altLang="en-US" sz="1600" b="1" i="1"/>
            </a:p>
          </p:txBody>
        </p:sp>
        <p:sp>
          <p:nvSpPr>
            <p:cNvPr id="345095" name="Rectangle 7">
              <a:extLst>
                <a:ext uri="{FF2B5EF4-FFF2-40B4-BE49-F238E27FC236}">
                  <a16:creationId xmlns:a16="http://schemas.microsoft.com/office/drawing/2014/main" id="{C2821097-25F0-B54A-849D-E6D369DC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" y="2054"/>
              <a:ext cx="35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SNRI</a:t>
              </a:r>
            </a:p>
          </p:txBody>
        </p:sp>
        <p:sp>
          <p:nvSpPr>
            <p:cNvPr id="345098" name="Rectangle 10">
              <a:extLst>
                <a:ext uri="{FF2B5EF4-FFF2-40B4-BE49-F238E27FC236}">
                  <a16:creationId xmlns:a16="http://schemas.microsoft.com/office/drawing/2014/main" id="{065D0A53-05C8-3146-B319-130A7F54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54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345099" name="Rectangle 11">
              <a:extLst>
                <a:ext uri="{FF2B5EF4-FFF2-40B4-BE49-F238E27FC236}">
                  <a16:creationId xmlns:a16="http://schemas.microsoft.com/office/drawing/2014/main" id="{C172A58F-2633-F744-B32A-A826706C0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054"/>
              <a:ext cx="33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SSRI</a:t>
              </a:r>
            </a:p>
          </p:txBody>
        </p:sp>
        <p:pic>
          <p:nvPicPr>
            <p:cNvPr id="345119" name="Picture 31">
              <a:extLst>
                <a:ext uri="{FF2B5EF4-FFF2-40B4-BE49-F238E27FC236}">
                  <a16:creationId xmlns:a16="http://schemas.microsoft.com/office/drawing/2014/main" id="{2C7D013C-7B10-694A-AD29-435F29DC7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2256"/>
              <a:ext cx="2378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5122" name="Group 34">
            <a:extLst>
              <a:ext uri="{FF2B5EF4-FFF2-40B4-BE49-F238E27FC236}">
                <a16:creationId xmlns:a16="http://schemas.microsoft.com/office/drawing/2014/main" id="{254D32E4-6EC7-514F-B6EA-C35C3DA61122}"/>
              </a:ext>
            </a:extLst>
          </p:cNvPr>
          <p:cNvGrpSpPr>
            <a:grpSpLocks/>
          </p:cNvGrpSpPr>
          <p:nvPr/>
        </p:nvGrpSpPr>
        <p:grpSpPr bwMode="auto">
          <a:xfrm>
            <a:off x="2789237" y="2314575"/>
            <a:ext cx="4543425" cy="1173163"/>
            <a:chOff x="1817" y="1482"/>
            <a:chExt cx="2862" cy="739"/>
          </a:xfrm>
        </p:grpSpPr>
        <p:sp>
          <p:nvSpPr>
            <p:cNvPr id="345093" name="Rectangle 5">
              <a:extLst>
                <a:ext uri="{FF2B5EF4-FFF2-40B4-BE49-F238E27FC236}">
                  <a16:creationId xmlns:a16="http://schemas.microsoft.com/office/drawing/2014/main" id="{C2C40992-433E-8247-8027-375659F74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886"/>
              <a:ext cx="60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 line</a:t>
              </a:r>
            </a:p>
            <a:p>
              <a:endParaRPr lang="en-US" altLang="en-US" sz="1600" b="1" i="1"/>
            </a:p>
          </p:txBody>
        </p:sp>
        <p:sp>
          <p:nvSpPr>
            <p:cNvPr id="345100" name="Rectangle 12">
              <a:extLst>
                <a:ext uri="{FF2B5EF4-FFF2-40B4-BE49-F238E27FC236}">
                  <a16:creationId xmlns:a16="http://schemas.microsoft.com/office/drawing/2014/main" id="{61036AAC-3A1B-F04E-87A4-63AF5105A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1482"/>
              <a:ext cx="73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sz="1500" b="1" dirty="0">
                  <a:solidFill>
                    <a:schemeClr val="accent5"/>
                  </a:solidFill>
                </a:rPr>
                <a:t>gabapentin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/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 sz="1500" b="1" dirty="0">
                  <a:solidFill>
                    <a:schemeClr val="accent5"/>
                  </a:solidFill>
                </a:rPr>
                <a:t>pregabalin</a:t>
              </a:r>
            </a:p>
          </p:txBody>
        </p:sp>
        <p:sp>
          <p:nvSpPr>
            <p:cNvPr id="345101" name="Rectangle 13">
              <a:extLst>
                <a:ext uri="{FF2B5EF4-FFF2-40B4-BE49-F238E27FC236}">
                  <a16:creationId xmlns:a16="http://schemas.microsoft.com/office/drawing/2014/main" id="{238EBA5E-E350-124B-A1FC-A57C55DB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1617"/>
              <a:ext cx="40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MAOI</a:t>
              </a:r>
            </a:p>
          </p:txBody>
        </p:sp>
        <p:sp>
          <p:nvSpPr>
            <p:cNvPr id="345107" name="Rectangle 19">
              <a:extLst>
                <a:ext uri="{FF2B5EF4-FFF2-40B4-BE49-F238E27FC236}">
                  <a16:creationId xmlns:a16="http://schemas.microsoft.com/office/drawing/2014/main" id="{9F2838A2-4C0D-D34B-82BD-0691191A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1598"/>
              <a:ext cx="73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beta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500" b="1" dirty="0">
                  <a:solidFill>
                    <a:schemeClr val="accent5"/>
                  </a:solidFill>
                </a:rPr>
                <a:t>blocker</a:t>
              </a:r>
            </a:p>
          </p:txBody>
        </p:sp>
        <p:pic>
          <p:nvPicPr>
            <p:cNvPr id="345120" name="Picture 32">
              <a:extLst>
                <a:ext uri="{FF2B5EF4-FFF2-40B4-BE49-F238E27FC236}">
                  <a16:creationId xmlns:a16="http://schemas.microsoft.com/office/drawing/2014/main" id="{F41C65B7-47D8-4342-B63E-CC22F7615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1761"/>
              <a:ext cx="2136" cy="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49" name="Picture 37">
            <a:extLst>
              <a:ext uri="{FF2B5EF4-FFF2-40B4-BE49-F238E27FC236}">
                <a16:creationId xmlns:a16="http://schemas.microsoft.com/office/drawing/2014/main" id="{D5C6F49A-7A90-5240-816E-5469EE51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318000"/>
            <a:ext cx="2668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20" name="Rectangle 8">
            <a:extLst>
              <a:ext uri="{FF2B5EF4-FFF2-40B4-BE49-F238E27FC236}">
                <a16:creationId xmlns:a16="http://schemas.microsoft.com/office/drawing/2014/main" id="{B279EFC4-797B-8043-9ED8-C5670BEA7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308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46121" name="Rectangle 9">
            <a:extLst>
              <a:ext uri="{FF2B5EF4-FFF2-40B4-BE49-F238E27FC236}">
                <a16:creationId xmlns:a16="http://schemas.microsoft.com/office/drawing/2014/main" id="{76F89560-3D39-6046-94F4-AD518F25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5172075"/>
            <a:ext cx="1200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PTSD</a:t>
            </a:r>
          </a:p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 pharmacy</a:t>
            </a:r>
          </a:p>
        </p:txBody>
      </p:sp>
      <p:grpSp>
        <p:nvGrpSpPr>
          <p:cNvPr id="346155" name="Group 43">
            <a:extLst>
              <a:ext uri="{FF2B5EF4-FFF2-40B4-BE49-F238E27FC236}">
                <a16:creationId xmlns:a16="http://schemas.microsoft.com/office/drawing/2014/main" id="{C02F7AB5-F08D-AF4D-ADC8-16EAE7A51A7B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735013"/>
            <a:ext cx="8197850" cy="1355725"/>
            <a:chOff x="544" y="499"/>
            <a:chExt cx="5164" cy="854"/>
          </a:xfrm>
        </p:grpSpPr>
        <p:pic>
          <p:nvPicPr>
            <p:cNvPr id="346150" name="Picture 38">
              <a:extLst>
                <a:ext uri="{FF2B5EF4-FFF2-40B4-BE49-F238E27FC236}">
                  <a16:creationId xmlns:a16="http://schemas.microsoft.com/office/drawing/2014/main" id="{E9DC6503-EA2F-B94A-B423-3A47FD793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" y="989"/>
              <a:ext cx="4238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118" name="Rectangle 6">
              <a:extLst>
                <a:ext uri="{FF2B5EF4-FFF2-40B4-BE49-F238E27FC236}">
                  <a16:creationId xmlns:a16="http://schemas.microsoft.com/office/drawing/2014/main" id="{57D94833-439D-394E-8194-308D63D16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" y="1172"/>
              <a:ext cx="74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adjunctive</a:t>
              </a:r>
            </a:p>
          </p:txBody>
        </p:sp>
        <p:sp>
          <p:nvSpPr>
            <p:cNvPr id="346126" name="Rectangle 14">
              <a:extLst>
                <a:ext uri="{FF2B5EF4-FFF2-40B4-BE49-F238E27FC236}">
                  <a16:creationId xmlns:a16="http://schemas.microsoft.com/office/drawing/2014/main" id="{8CC39098-B40F-CE43-8CF4-E6EC6DFC2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551"/>
              <a:ext cx="7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>
                  <a:solidFill>
                    <a:schemeClr val="accent5"/>
                  </a:solidFill>
                </a:rPr>
                <a:t>mirtazapine</a:t>
              </a:r>
            </a:p>
          </p:txBody>
        </p:sp>
        <p:sp>
          <p:nvSpPr>
            <p:cNvPr id="346127" name="Rectangle 15">
              <a:extLst>
                <a:ext uri="{FF2B5EF4-FFF2-40B4-BE49-F238E27FC236}">
                  <a16:creationId xmlns:a16="http://schemas.microsoft.com/office/drawing/2014/main" id="{AE9DC459-8D09-6A42-AD59-50839AA36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811"/>
              <a:ext cx="5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hypnotic</a:t>
              </a:r>
            </a:p>
          </p:txBody>
        </p:sp>
        <p:sp>
          <p:nvSpPr>
            <p:cNvPr id="346128" name="Rectangle 16">
              <a:extLst>
                <a:ext uri="{FF2B5EF4-FFF2-40B4-BE49-F238E27FC236}">
                  <a16:creationId xmlns:a16="http://schemas.microsoft.com/office/drawing/2014/main" id="{E6C8A02D-0380-C14E-94BE-0F3BDDC51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888"/>
              <a:ext cx="3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CBT</a:t>
              </a:r>
            </a:p>
          </p:txBody>
        </p:sp>
        <p:sp>
          <p:nvSpPr>
            <p:cNvPr id="346129" name="Rectangle 17">
              <a:extLst>
                <a:ext uri="{FF2B5EF4-FFF2-40B4-BE49-F238E27FC236}">
                  <a16:creationId xmlns:a16="http://schemas.microsoft.com/office/drawing/2014/main" id="{B7FCD459-2C04-A345-A8DF-0997B9F6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683"/>
              <a:ext cx="42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b="1" dirty="0">
                  <a:solidFill>
                    <a:schemeClr val="accent5"/>
                  </a:solidFill>
                </a:rPr>
                <a:t>SDA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/</a:t>
              </a:r>
              <a:r>
                <a:rPr lang="en-US" altLang="en-US" sz="15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sp>
          <p:nvSpPr>
            <p:cNvPr id="346130" name="Rectangle 18">
              <a:extLst>
                <a:ext uri="{FF2B5EF4-FFF2-40B4-BE49-F238E27FC236}">
                  <a16:creationId xmlns:a16="http://schemas.microsoft.com/office/drawing/2014/main" id="{0AAD856F-FA52-0749-83A3-55CB1A874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741"/>
              <a:ext cx="80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en-US" sz="1500" b="1" dirty="0">
                  <a:solidFill>
                    <a:schemeClr val="accent5"/>
                  </a:solidFill>
                </a:rPr>
                <a:t>beta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500" b="1" dirty="0">
                  <a:solidFill>
                    <a:schemeClr val="accent5"/>
                  </a:solidFill>
                </a:rPr>
                <a:t>blocker</a:t>
              </a:r>
            </a:p>
            <a:p>
              <a:pPr algn="r">
                <a:lnSpc>
                  <a:spcPct val="80000"/>
                </a:lnSpc>
              </a:pPr>
              <a:r>
                <a:rPr lang="en-US" altLang="en-US" sz="1500" b="1" dirty="0">
                  <a:solidFill>
                    <a:srgbClr val="FFF3AA"/>
                  </a:solidFill>
                </a:rPr>
                <a:t>(</a:t>
              </a:r>
              <a:r>
                <a:rPr lang="en-US" altLang="en-US" sz="1500" b="1" dirty="0">
                  <a:solidFill>
                    <a:schemeClr val="accent5"/>
                  </a:solidFill>
                </a:rPr>
                <a:t>pre-emptive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)</a:t>
              </a:r>
            </a:p>
          </p:txBody>
        </p:sp>
        <p:sp>
          <p:nvSpPr>
            <p:cNvPr id="346131" name="Rectangle 19">
              <a:extLst>
                <a:ext uri="{FF2B5EF4-FFF2-40B4-BE49-F238E27FC236}">
                  <a16:creationId xmlns:a16="http://schemas.microsoft.com/office/drawing/2014/main" id="{560E2AB9-A7DB-C240-B594-CAEEE9541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787"/>
              <a:ext cx="69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lamotrigine</a:t>
              </a:r>
            </a:p>
          </p:txBody>
        </p:sp>
        <p:sp>
          <p:nvSpPr>
            <p:cNvPr id="346132" name="Rectangle 20">
              <a:extLst>
                <a:ext uri="{FF2B5EF4-FFF2-40B4-BE49-F238E27FC236}">
                  <a16:creationId xmlns:a16="http://schemas.microsoft.com/office/drawing/2014/main" id="{A9D23825-596C-304B-BD1A-5AFBD650D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585"/>
              <a:ext cx="67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topiramate</a:t>
              </a:r>
            </a:p>
          </p:txBody>
        </p:sp>
        <p:sp>
          <p:nvSpPr>
            <p:cNvPr id="346133" name="Rectangle 21">
              <a:extLst>
                <a:ext uri="{FF2B5EF4-FFF2-40B4-BE49-F238E27FC236}">
                  <a16:creationId xmlns:a16="http://schemas.microsoft.com/office/drawing/2014/main" id="{FA8CA185-7437-E843-AE60-0CEE5B34E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499"/>
              <a:ext cx="76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b="1" dirty="0">
                  <a:solidFill>
                    <a:schemeClr val="accent5"/>
                  </a:solidFill>
                </a:rPr>
                <a:t>acamprosate</a:t>
              </a:r>
            </a:p>
          </p:txBody>
        </p:sp>
        <p:sp>
          <p:nvSpPr>
            <p:cNvPr id="346134" name="Rectangle 22">
              <a:extLst>
                <a:ext uri="{FF2B5EF4-FFF2-40B4-BE49-F238E27FC236}">
                  <a16:creationId xmlns:a16="http://schemas.microsoft.com/office/drawing/2014/main" id="{37388CCC-3ABA-764F-9661-D2B6FBC8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686"/>
              <a:ext cx="65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naltrexone</a:t>
              </a:r>
            </a:p>
          </p:txBody>
        </p:sp>
        <p:sp>
          <p:nvSpPr>
            <p:cNvPr id="346135" name="Line 23">
              <a:extLst>
                <a:ext uri="{FF2B5EF4-FFF2-40B4-BE49-F238E27FC236}">
                  <a16:creationId xmlns:a16="http://schemas.microsoft.com/office/drawing/2014/main" id="{EF633B09-3FA8-6145-85F8-FC5DA16CB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753"/>
              <a:ext cx="120" cy="220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36" name="Line 24">
              <a:extLst>
                <a:ext uri="{FF2B5EF4-FFF2-40B4-BE49-F238E27FC236}">
                  <a16:creationId xmlns:a16="http://schemas.microsoft.com/office/drawing/2014/main" id="{7DEC0B9D-BFC2-B947-BBC4-C4D73A9F8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773"/>
              <a:ext cx="72" cy="144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42" name="Line 30">
              <a:extLst>
                <a:ext uri="{FF2B5EF4-FFF2-40B4-BE49-F238E27FC236}">
                  <a16:creationId xmlns:a16="http://schemas.microsoft.com/office/drawing/2014/main" id="{4684669A-4483-B143-ACF3-10771EEA8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" y="901"/>
              <a:ext cx="72" cy="144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43" name="Line 31">
              <a:extLst>
                <a:ext uri="{FF2B5EF4-FFF2-40B4-BE49-F238E27FC236}">
                  <a16:creationId xmlns:a16="http://schemas.microsoft.com/office/drawing/2014/main" id="{AB5D59FA-CBF4-4E4E-82FC-62A31C52C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753"/>
              <a:ext cx="120" cy="220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6148" name="Group 36">
              <a:extLst>
                <a:ext uri="{FF2B5EF4-FFF2-40B4-BE49-F238E27FC236}">
                  <a16:creationId xmlns:a16="http://schemas.microsoft.com/office/drawing/2014/main" id="{B6033560-F459-3140-88D5-312E8BF70E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0" y="562"/>
              <a:ext cx="646" cy="349"/>
              <a:chOff x="5014" y="690"/>
              <a:chExt cx="646" cy="349"/>
            </a:xfrm>
          </p:grpSpPr>
          <p:sp>
            <p:nvSpPr>
              <p:cNvPr id="346141" name="Rectangle 29">
                <a:extLst>
                  <a:ext uri="{FF2B5EF4-FFF2-40B4-BE49-F238E27FC236}">
                    <a16:creationId xmlns:a16="http://schemas.microsoft.com/office/drawing/2014/main" id="{C59F7FCD-1A2E-6B4F-9D41-49E70A3DB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690"/>
                <a:ext cx="64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500" b="1" dirty="0">
                    <a:solidFill>
                      <a:schemeClr val="accent5"/>
                    </a:solidFill>
                  </a:rPr>
                  <a:t>   1 </a:t>
                </a:r>
              </a:p>
              <a:p>
                <a:pPr algn="ctr"/>
                <a:r>
                  <a:rPr lang="en-US" altLang="en-US" sz="1500" b="1" dirty="0">
                    <a:solidFill>
                      <a:schemeClr val="accent5"/>
                    </a:solidFill>
                  </a:rPr>
                  <a:t>antagonist</a:t>
                </a:r>
              </a:p>
            </p:txBody>
          </p:sp>
          <p:sp>
            <p:nvSpPr>
              <p:cNvPr id="346146" name="Freeform 34">
                <a:extLst>
                  <a:ext uri="{FF2B5EF4-FFF2-40B4-BE49-F238E27FC236}">
                    <a16:creationId xmlns:a16="http://schemas.microsoft.com/office/drawing/2014/main" id="{BDEFBE61-42B1-4E46-9DBE-24D2F805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696"/>
                <a:ext cx="139" cy="72"/>
              </a:xfrm>
              <a:custGeom>
                <a:avLst/>
                <a:gdLst>
                  <a:gd name="T0" fmla="*/ 139 w 139"/>
                  <a:gd name="T1" fmla="*/ 0 h 72"/>
                  <a:gd name="T2" fmla="*/ 19 w 139"/>
                  <a:gd name="T3" fmla="*/ 64 h 72"/>
                  <a:gd name="T4" fmla="*/ 23 w 139"/>
                  <a:gd name="T5" fmla="*/ 8 h 72"/>
                  <a:gd name="T6" fmla="*/ 127 w 139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72">
                    <a:moveTo>
                      <a:pt x="139" y="0"/>
                    </a:moveTo>
                    <a:cubicBezTo>
                      <a:pt x="88" y="31"/>
                      <a:pt x="38" y="63"/>
                      <a:pt x="19" y="64"/>
                    </a:cubicBezTo>
                    <a:cubicBezTo>
                      <a:pt x="0" y="65"/>
                      <a:pt x="5" y="7"/>
                      <a:pt x="23" y="8"/>
                    </a:cubicBezTo>
                    <a:cubicBezTo>
                      <a:pt x="41" y="9"/>
                      <a:pt x="84" y="40"/>
                      <a:pt x="127" y="72"/>
                    </a:cubicBezTo>
                  </a:path>
                </a:pathLst>
              </a:custGeom>
              <a:noFill/>
              <a:ln w="9525">
                <a:solidFill>
                  <a:srgbClr val="FFF3A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346147" name="Line 35">
              <a:extLst>
                <a:ext uri="{FF2B5EF4-FFF2-40B4-BE49-F238E27FC236}">
                  <a16:creationId xmlns:a16="http://schemas.microsoft.com/office/drawing/2014/main" id="{1B6DB067-0EB0-1646-8A03-008A86F53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6" y="849"/>
              <a:ext cx="256" cy="196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153" name="Group 41">
            <a:extLst>
              <a:ext uri="{FF2B5EF4-FFF2-40B4-BE49-F238E27FC236}">
                <a16:creationId xmlns:a16="http://schemas.microsoft.com/office/drawing/2014/main" id="{59E47E2D-37E6-C847-A471-760D18C288B0}"/>
              </a:ext>
            </a:extLst>
          </p:cNvPr>
          <p:cNvGrpSpPr>
            <a:grpSpLocks/>
          </p:cNvGrpSpPr>
          <p:nvPr/>
        </p:nvGrpSpPr>
        <p:grpSpPr bwMode="auto">
          <a:xfrm>
            <a:off x="2728913" y="3006725"/>
            <a:ext cx="4478337" cy="1058863"/>
            <a:chOff x="1719" y="1852"/>
            <a:chExt cx="2821" cy="667"/>
          </a:xfrm>
        </p:grpSpPr>
        <p:sp>
          <p:nvSpPr>
            <p:cNvPr id="346116" name="Rectangle 4">
              <a:extLst>
                <a:ext uri="{FF2B5EF4-FFF2-40B4-BE49-F238E27FC236}">
                  <a16:creationId xmlns:a16="http://schemas.microsoft.com/office/drawing/2014/main" id="{6E748307-8A6E-3F4B-856B-43B28928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2184"/>
              <a:ext cx="55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 line</a:t>
              </a:r>
            </a:p>
            <a:p>
              <a:endParaRPr lang="en-US" altLang="en-US" sz="1600" b="1" i="1"/>
            </a:p>
          </p:txBody>
        </p:sp>
        <p:sp>
          <p:nvSpPr>
            <p:cNvPr id="346119" name="Rectangle 7">
              <a:extLst>
                <a:ext uri="{FF2B5EF4-FFF2-40B4-BE49-F238E27FC236}">
                  <a16:creationId xmlns:a16="http://schemas.microsoft.com/office/drawing/2014/main" id="{DA255076-79F6-FF4C-AB78-FF52892E1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852"/>
              <a:ext cx="35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SNRI</a:t>
              </a:r>
            </a:p>
          </p:txBody>
        </p:sp>
        <p:sp>
          <p:nvSpPr>
            <p:cNvPr id="346123" name="Rectangle 11">
              <a:extLst>
                <a:ext uri="{FF2B5EF4-FFF2-40B4-BE49-F238E27FC236}">
                  <a16:creationId xmlns:a16="http://schemas.microsoft.com/office/drawing/2014/main" id="{9BC5A919-30CB-584E-8EBF-EC8B74E97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1901"/>
              <a:ext cx="33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SSRI</a:t>
              </a:r>
            </a:p>
          </p:txBody>
        </p:sp>
        <p:pic>
          <p:nvPicPr>
            <p:cNvPr id="346151" name="Picture 39">
              <a:extLst>
                <a:ext uri="{FF2B5EF4-FFF2-40B4-BE49-F238E27FC236}">
                  <a16:creationId xmlns:a16="http://schemas.microsoft.com/office/drawing/2014/main" id="{A5FBFD0C-0E0E-B44F-A430-B510AA6F1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2058"/>
              <a:ext cx="222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6154" name="Group 42">
            <a:extLst>
              <a:ext uri="{FF2B5EF4-FFF2-40B4-BE49-F238E27FC236}">
                <a16:creationId xmlns:a16="http://schemas.microsoft.com/office/drawing/2014/main" id="{5F5AF26E-0179-5F44-9AE4-A8924B53C559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2100263"/>
            <a:ext cx="5659437" cy="1168400"/>
            <a:chOff x="1485" y="1323"/>
            <a:chExt cx="3565" cy="736"/>
          </a:xfrm>
        </p:grpSpPr>
        <p:sp>
          <p:nvSpPr>
            <p:cNvPr id="346117" name="Rectangle 5">
              <a:extLst>
                <a:ext uri="{FF2B5EF4-FFF2-40B4-BE49-F238E27FC236}">
                  <a16:creationId xmlns:a16="http://schemas.microsoft.com/office/drawing/2014/main" id="{E0BE4912-2E14-7F4E-A618-6B038FE8D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724"/>
              <a:ext cx="60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 line</a:t>
              </a:r>
            </a:p>
            <a:p>
              <a:endParaRPr lang="en-US" altLang="en-US" sz="1600" b="1" i="1"/>
            </a:p>
          </p:txBody>
        </p:sp>
        <p:sp>
          <p:nvSpPr>
            <p:cNvPr id="346122" name="Rectangle 10">
              <a:extLst>
                <a:ext uri="{FF2B5EF4-FFF2-40B4-BE49-F238E27FC236}">
                  <a16:creationId xmlns:a16="http://schemas.microsoft.com/office/drawing/2014/main" id="{6C917F57-6E5F-3B45-9AB0-E071AD3BC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1439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346124" name="Rectangle 12">
              <a:extLst>
                <a:ext uri="{FF2B5EF4-FFF2-40B4-BE49-F238E27FC236}">
                  <a16:creationId xmlns:a16="http://schemas.microsoft.com/office/drawing/2014/main" id="{177B18A4-0072-6745-95F9-7E2DE6FBE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23"/>
              <a:ext cx="73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sz="1500" b="1" dirty="0">
                  <a:solidFill>
                    <a:schemeClr val="accent5"/>
                  </a:solidFill>
                </a:rPr>
                <a:t>gabapentin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/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 sz="1500" b="1" dirty="0">
                  <a:solidFill>
                    <a:schemeClr val="accent5"/>
                  </a:solidFill>
                </a:rPr>
                <a:t>pregabalin</a:t>
              </a:r>
            </a:p>
          </p:txBody>
        </p:sp>
        <p:sp>
          <p:nvSpPr>
            <p:cNvPr id="346125" name="Rectangle 13">
              <a:extLst>
                <a:ext uri="{FF2B5EF4-FFF2-40B4-BE49-F238E27FC236}">
                  <a16:creationId xmlns:a16="http://schemas.microsoft.com/office/drawing/2014/main" id="{50B02942-9E0B-8149-90DC-B7989E5A1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" y="1381"/>
              <a:ext cx="42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MAOI</a:t>
              </a:r>
            </a:p>
          </p:txBody>
        </p:sp>
        <p:sp>
          <p:nvSpPr>
            <p:cNvPr id="346139" name="Rectangle 27">
              <a:extLst>
                <a:ext uri="{FF2B5EF4-FFF2-40B4-BE49-F238E27FC236}">
                  <a16:creationId xmlns:a16="http://schemas.microsoft.com/office/drawing/2014/main" id="{AEB6BD43-2C35-4642-8902-72DAEABA8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353"/>
              <a:ext cx="31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TCA</a:t>
              </a:r>
            </a:p>
          </p:txBody>
        </p:sp>
        <p:pic>
          <p:nvPicPr>
            <p:cNvPr id="346152" name="Picture 40">
              <a:extLst>
                <a:ext uri="{FF2B5EF4-FFF2-40B4-BE49-F238E27FC236}">
                  <a16:creationId xmlns:a16="http://schemas.microsoft.com/office/drawing/2014/main" id="{354B9B45-BB4E-CA42-8BF1-9C33BB275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1519"/>
              <a:ext cx="2994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77" name="Picture 41">
            <a:extLst>
              <a:ext uri="{FF2B5EF4-FFF2-40B4-BE49-F238E27FC236}">
                <a16:creationId xmlns:a16="http://schemas.microsoft.com/office/drawing/2014/main" id="{BC95F58C-3867-F542-BA4F-597CE6E0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318000"/>
            <a:ext cx="2668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4" name="Rectangle 8">
            <a:extLst>
              <a:ext uri="{FF2B5EF4-FFF2-40B4-BE49-F238E27FC236}">
                <a16:creationId xmlns:a16="http://schemas.microsoft.com/office/drawing/2014/main" id="{E8A1952E-437E-C04B-8265-3CD01C92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308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47145" name="Rectangle 9">
            <a:extLst>
              <a:ext uri="{FF2B5EF4-FFF2-40B4-BE49-F238E27FC236}">
                <a16:creationId xmlns:a16="http://schemas.microsoft.com/office/drawing/2014/main" id="{7707FD57-1C02-E144-91D1-AB1CA77B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5172075"/>
            <a:ext cx="1200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OCD</a:t>
            </a:r>
          </a:p>
          <a:p>
            <a:pPr algn="ctr"/>
            <a:r>
              <a:rPr lang="en-US" altLang="en-US" sz="1600" b="1" i="1">
                <a:solidFill>
                  <a:srgbClr val="000000"/>
                </a:solidFill>
              </a:rPr>
              <a:t> pharmacy</a:t>
            </a:r>
          </a:p>
        </p:txBody>
      </p:sp>
      <p:grpSp>
        <p:nvGrpSpPr>
          <p:cNvPr id="347180" name="Group 44">
            <a:extLst>
              <a:ext uri="{FF2B5EF4-FFF2-40B4-BE49-F238E27FC236}">
                <a16:creationId xmlns:a16="http://schemas.microsoft.com/office/drawing/2014/main" id="{1F2E8FDC-BABE-984C-9094-F0B9F9B18720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1162050"/>
            <a:ext cx="6030912" cy="1020763"/>
            <a:chOff x="1221" y="744"/>
            <a:chExt cx="3799" cy="643"/>
          </a:xfrm>
        </p:grpSpPr>
        <p:sp>
          <p:nvSpPr>
            <p:cNvPr id="347142" name="Rectangle 6">
              <a:extLst>
                <a:ext uri="{FF2B5EF4-FFF2-40B4-BE49-F238E27FC236}">
                  <a16:creationId xmlns:a16="http://schemas.microsoft.com/office/drawing/2014/main" id="{DF65C848-108C-1C44-9BE7-0E71E7006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1172"/>
              <a:ext cx="74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adjunctive</a:t>
              </a:r>
            </a:p>
          </p:txBody>
        </p:sp>
        <p:sp>
          <p:nvSpPr>
            <p:cNvPr id="347151" name="Rectangle 15">
              <a:extLst>
                <a:ext uri="{FF2B5EF4-FFF2-40B4-BE49-F238E27FC236}">
                  <a16:creationId xmlns:a16="http://schemas.microsoft.com/office/drawing/2014/main" id="{826EC9A3-6ED7-5349-B580-193AA8CAA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976"/>
              <a:ext cx="5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hypnotic</a:t>
              </a:r>
            </a:p>
          </p:txBody>
        </p:sp>
        <p:sp>
          <p:nvSpPr>
            <p:cNvPr id="347152" name="Rectangle 16">
              <a:extLst>
                <a:ext uri="{FF2B5EF4-FFF2-40B4-BE49-F238E27FC236}">
                  <a16:creationId xmlns:a16="http://schemas.microsoft.com/office/drawing/2014/main" id="{B73A1F9F-3A97-7C4E-BD3A-C06243E51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976"/>
              <a:ext cx="2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347153" name="Rectangle 17">
              <a:extLst>
                <a:ext uri="{FF2B5EF4-FFF2-40B4-BE49-F238E27FC236}">
                  <a16:creationId xmlns:a16="http://schemas.microsoft.com/office/drawing/2014/main" id="{64D3737B-26C7-3E4E-89CA-8027CB41E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744"/>
              <a:ext cx="42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b="1" dirty="0">
                  <a:solidFill>
                    <a:schemeClr val="accent5"/>
                  </a:solidFill>
                </a:rPr>
                <a:t>SDA</a:t>
              </a:r>
              <a:r>
                <a:rPr lang="en-US" altLang="en-US" sz="1500" b="1" dirty="0">
                  <a:solidFill>
                    <a:srgbClr val="FFF3AA"/>
                  </a:solidFill>
                </a:rPr>
                <a:t>/</a:t>
              </a:r>
              <a:r>
                <a:rPr lang="en-US" altLang="en-US" sz="15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sp>
          <p:nvSpPr>
            <p:cNvPr id="347171" name="Rectangle 35">
              <a:extLst>
                <a:ext uri="{FF2B5EF4-FFF2-40B4-BE49-F238E27FC236}">
                  <a16:creationId xmlns:a16="http://schemas.microsoft.com/office/drawing/2014/main" id="{0BEBB3D6-0213-2148-9C1C-45AF5E45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976"/>
              <a:ext cx="4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lithium</a:t>
              </a:r>
            </a:p>
          </p:txBody>
        </p:sp>
        <p:sp>
          <p:nvSpPr>
            <p:cNvPr id="347172" name="Rectangle 36">
              <a:extLst>
                <a:ext uri="{FF2B5EF4-FFF2-40B4-BE49-F238E27FC236}">
                  <a16:creationId xmlns:a16="http://schemas.microsoft.com/office/drawing/2014/main" id="{2B73F50B-EF59-E447-AE4E-FCDC68AC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888"/>
              <a:ext cx="3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DBS</a:t>
              </a:r>
            </a:p>
          </p:txBody>
        </p:sp>
        <p:sp>
          <p:nvSpPr>
            <p:cNvPr id="347173" name="Rectangle 37">
              <a:extLst>
                <a:ext uri="{FF2B5EF4-FFF2-40B4-BE49-F238E27FC236}">
                  <a16:creationId xmlns:a16="http://schemas.microsoft.com/office/drawing/2014/main" id="{BE1DFAED-CEF5-7D47-BB75-3C04E874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888"/>
              <a:ext cx="62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buspirone</a:t>
              </a:r>
            </a:p>
          </p:txBody>
        </p:sp>
        <p:pic>
          <p:nvPicPr>
            <p:cNvPr id="347174" name="Picture 38">
              <a:extLst>
                <a:ext uri="{FF2B5EF4-FFF2-40B4-BE49-F238E27FC236}">
                  <a16:creationId xmlns:a16="http://schemas.microsoft.com/office/drawing/2014/main" id="{72F2FBD1-B7BE-B449-AD42-422FC13FA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088"/>
              <a:ext cx="2988" cy="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7178" name="Group 42">
            <a:extLst>
              <a:ext uri="{FF2B5EF4-FFF2-40B4-BE49-F238E27FC236}">
                <a16:creationId xmlns:a16="http://schemas.microsoft.com/office/drawing/2014/main" id="{432AF608-4CA1-9F46-A964-21478211F098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3221038"/>
            <a:ext cx="5737225" cy="1019175"/>
            <a:chOff x="1238" y="2029"/>
            <a:chExt cx="3614" cy="642"/>
          </a:xfrm>
        </p:grpSpPr>
        <p:sp>
          <p:nvSpPr>
            <p:cNvPr id="347140" name="Rectangle 4">
              <a:extLst>
                <a:ext uri="{FF2B5EF4-FFF2-40B4-BE49-F238E27FC236}">
                  <a16:creationId xmlns:a16="http://schemas.microsoft.com/office/drawing/2014/main" id="{FA7BA169-3047-9E49-A3C0-75F46173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2336"/>
              <a:ext cx="55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 line</a:t>
              </a:r>
            </a:p>
            <a:p>
              <a:endParaRPr lang="en-US" altLang="en-US" sz="1600" b="1" i="1"/>
            </a:p>
          </p:txBody>
        </p:sp>
        <p:sp>
          <p:nvSpPr>
            <p:cNvPr id="347147" name="Rectangle 11">
              <a:extLst>
                <a:ext uri="{FF2B5EF4-FFF2-40B4-BE49-F238E27FC236}">
                  <a16:creationId xmlns:a16="http://schemas.microsoft.com/office/drawing/2014/main" id="{7BF83EE6-FD9E-BF46-9FA0-01796534A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029"/>
              <a:ext cx="33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SSRI</a:t>
              </a:r>
            </a:p>
          </p:txBody>
        </p:sp>
        <p:pic>
          <p:nvPicPr>
            <p:cNvPr id="347175" name="Picture 39">
              <a:extLst>
                <a:ext uri="{FF2B5EF4-FFF2-40B4-BE49-F238E27FC236}">
                  <a16:creationId xmlns:a16="http://schemas.microsoft.com/office/drawing/2014/main" id="{3BA1E091-8A6F-F54F-AB4B-F5C91E89E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2231"/>
              <a:ext cx="2971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7179" name="Group 43">
            <a:extLst>
              <a:ext uri="{FF2B5EF4-FFF2-40B4-BE49-F238E27FC236}">
                <a16:creationId xmlns:a16="http://schemas.microsoft.com/office/drawing/2014/main" id="{05211060-C5DA-464C-A872-5CAA080214C5}"/>
              </a:ext>
            </a:extLst>
          </p:cNvPr>
          <p:cNvGrpSpPr>
            <a:grpSpLocks/>
          </p:cNvGrpSpPr>
          <p:nvPr/>
        </p:nvGrpSpPr>
        <p:grpSpPr bwMode="auto">
          <a:xfrm>
            <a:off x="1947863" y="2332038"/>
            <a:ext cx="5802312" cy="936625"/>
            <a:chOff x="1227" y="1469"/>
            <a:chExt cx="3655" cy="590"/>
          </a:xfrm>
        </p:grpSpPr>
        <p:sp>
          <p:nvSpPr>
            <p:cNvPr id="347141" name="Rectangle 5">
              <a:extLst>
                <a:ext uri="{FF2B5EF4-FFF2-40B4-BE49-F238E27FC236}">
                  <a16:creationId xmlns:a16="http://schemas.microsoft.com/office/drawing/2014/main" id="{A53387F9-A7D9-CB47-968E-924AD07F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724"/>
              <a:ext cx="60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 line</a:t>
              </a:r>
            </a:p>
            <a:p>
              <a:endParaRPr lang="en-US" altLang="en-US" sz="1600" b="1" i="1"/>
            </a:p>
          </p:txBody>
        </p:sp>
        <p:sp>
          <p:nvSpPr>
            <p:cNvPr id="347149" name="Rectangle 13">
              <a:extLst>
                <a:ext uri="{FF2B5EF4-FFF2-40B4-BE49-F238E27FC236}">
                  <a16:creationId xmlns:a16="http://schemas.microsoft.com/office/drawing/2014/main" id="{E1BE557F-1D61-D341-BFA7-AC659CC4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469"/>
              <a:ext cx="42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MAOI</a:t>
              </a:r>
            </a:p>
          </p:txBody>
        </p:sp>
        <p:sp>
          <p:nvSpPr>
            <p:cNvPr id="347169" name="Rectangle 33">
              <a:extLst>
                <a:ext uri="{FF2B5EF4-FFF2-40B4-BE49-F238E27FC236}">
                  <a16:creationId xmlns:a16="http://schemas.microsoft.com/office/drawing/2014/main" id="{C96794A0-20E4-9B4B-B293-F61C01391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1469"/>
              <a:ext cx="42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SNRI</a:t>
              </a:r>
            </a:p>
          </p:txBody>
        </p:sp>
        <p:sp>
          <p:nvSpPr>
            <p:cNvPr id="347170" name="Rectangle 34">
              <a:extLst>
                <a:ext uri="{FF2B5EF4-FFF2-40B4-BE49-F238E27FC236}">
                  <a16:creationId xmlns:a16="http://schemas.microsoft.com/office/drawing/2014/main" id="{57D91EF8-E5AA-3745-A992-93A6C5B21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1469"/>
              <a:ext cx="9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500" b="1" dirty="0">
                  <a:solidFill>
                    <a:schemeClr val="accent5"/>
                  </a:solidFill>
                </a:rPr>
                <a:t>clomipramine</a:t>
              </a:r>
            </a:p>
          </p:txBody>
        </p:sp>
        <p:pic>
          <p:nvPicPr>
            <p:cNvPr id="347176" name="Picture 40">
              <a:extLst>
                <a:ext uri="{FF2B5EF4-FFF2-40B4-BE49-F238E27FC236}">
                  <a16:creationId xmlns:a16="http://schemas.microsoft.com/office/drawing/2014/main" id="{1907ACFF-A58B-B642-A9C6-0727B197D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1647"/>
              <a:ext cx="2983" cy="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&amp; Wake Disorders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34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>
            <a:extLst>
              <a:ext uri="{FF2B5EF4-FFF2-40B4-BE49-F238E27FC236}">
                <a16:creationId xmlns:a16="http://schemas.microsoft.com/office/drawing/2014/main" id="{C3289E02-D587-F442-B450-2A7D5387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4" y="21465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chemeClr val="accent1"/>
                </a:solidFill>
              </a:rPr>
              <a:t>Symptom-Based Algorithm for Sleep</a:t>
            </a:r>
          </a:p>
        </p:txBody>
      </p:sp>
      <p:pic>
        <p:nvPicPr>
          <p:cNvPr id="565254" name="Picture 6">
            <a:extLst>
              <a:ext uri="{FF2B5EF4-FFF2-40B4-BE49-F238E27FC236}">
                <a16:creationId xmlns:a16="http://schemas.microsoft.com/office/drawing/2014/main" id="{550E711A-F380-0042-AD8D-AEA372E7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4608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5257" name="Rectangle 9">
            <a:extLst>
              <a:ext uri="{FF2B5EF4-FFF2-40B4-BE49-F238E27FC236}">
                <a16:creationId xmlns:a16="http://schemas.microsoft.com/office/drawing/2014/main" id="{627C29B9-2117-244A-A718-7B3026FB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05238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sleep</a:t>
            </a:r>
          </a:p>
        </p:txBody>
      </p:sp>
      <p:sp>
        <p:nvSpPr>
          <p:cNvPr id="565258" name="Rectangle 10">
            <a:extLst>
              <a:ext uri="{FF2B5EF4-FFF2-40B4-BE49-F238E27FC236}">
                <a16:creationId xmlns:a16="http://schemas.microsoft.com/office/drawing/2014/main" id="{6DC19E21-FCED-CD4A-B764-E8CBB3F7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1511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concentration</a:t>
            </a:r>
          </a:p>
        </p:txBody>
      </p:sp>
      <p:sp>
        <p:nvSpPr>
          <p:cNvPr id="565259" name="Rectangle 11">
            <a:extLst>
              <a:ext uri="{FF2B5EF4-FFF2-40B4-BE49-F238E27FC236}">
                <a16:creationId xmlns:a16="http://schemas.microsoft.com/office/drawing/2014/main" id="{680FC312-011A-294D-BA8C-DDF0589F8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76400"/>
            <a:ext cx="850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fatigue</a:t>
            </a:r>
          </a:p>
        </p:txBody>
      </p:sp>
      <p:grpSp>
        <p:nvGrpSpPr>
          <p:cNvPr id="565270" name="Group 22">
            <a:extLst>
              <a:ext uri="{FF2B5EF4-FFF2-40B4-BE49-F238E27FC236}">
                <a16:creationId xmlns:a16="http://schemas.microsoft.com/office/drawing/2014/main" id="{E4CB76CF-457B-684D-8DBB-3F33F1B528D7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057400"/>
            <a:ext cx="1157288" cy="1600200"/>
            <a:chOff x="3840" y="1296"/>
            <a:chExt cx="729" cy="1008"/>
          </a:xfrm>
        </p:grpSpPr>
        <p:sp>
          <p:nvSpPr>
            <p:cNvPr id="565263" name="Line 15">
              <a:extLst>
                <a:ext uri="{FF2B5EF4-FFF2-40B4-BE49-F238E27FC236}">
                  <a16:creationId xmlns:a16="http://schemas.microsoft.com/office/drawing/2014/main" id="{870546E1-A63C-8A4E-BC5E-00BACA667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296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4" name="Line 16">
              <a:extLst>
                <a:ext uri="{FF2B5EF4-FFF2-40B4-BE49-F238E27FC236}">
                  <a16:creationId xmlns:a16="http://schemas.microsoft.com/office/drawing/2014/main" id="{2E1F0AEA-BB35-FA41-ACB3-BEEAB02D5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920"/>
              <a:ext cx="48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5" name="Rectangle 17">
              <a:extLst>
                <a:ext uri="{FF2B5EF4-FFF2-40B4-BE49-F238E27FC236}">
                  <a16:creationId xmlns:a16="http://schemas.microsoft.com/office/drawing/2014/main" id="{B5A28DDD-BCE8-EF4F-9E43-AC5AD0235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303"/>
              <a:ext cx="48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 b="1"/>
                <a:t>NE/DA</a:t>
              </a:r>
            </a:p>
          </p:txBody>
        </p:sp>
      </p:grpSp>
      <p:grpSp>
        <p:nvGrpSpPr>
          <p:cNvPr id="565269" name="Group 21">
            <a:extLst>
              <a:ext uri="{FF2B5EF4-FFF2-40B4-BE49-F238E27FC236}">
                <a16:creationId xmlns:a16="http://schemas.microsoft.com/office/drawing/2014/main" id="{E1E68698-D14D-714B-8783-DC0F349A7E41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048000"/>
            <a:ext cx="3538538" cy="2154238"/>
            <a:chOff x="2688" y="1920"/>
            <a:chExt cx="2229" cy="1357"/>
          </a:xfrm>
        </p:grpSpPr>
        <p:sp>
          <p:nvSpPr>
            <p:cNvPr id="565256" name="Rectangle 8">
              <a:extLst>
                <a:ext uri="{FF2B5EF4-FFF2-40B4-BE49-F238E27FC236}">
                  <a16:creationId xmlns:a16="http://schemas.microsoft.com/office/drawing/2014/main" id="{7DE62232-4899-2942-AB93-7FAB8AA09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968"/>
              <a:ext cx="1509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600" b="1"/>
                <a:t>NDRI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NRI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SNRI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MAOI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modafinil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stimulant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SDA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Li/thyroid/MTH-folate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+ 5HT1A agonist</a:t>
              </a:r>
            </a:p>
          </p:txBody>
        </p:sp>
        <p:sp>
          <p:nvSpPr>
            <p:cNvPr id="565262" name="Line 14">
              <a:extLst>
                <a:ext uri="{FF2B5EF4-FFF2-40B4-BE49-F238E27FC236}">
                  <a16:creationId xmlns:a16="http://schemas.microsoft.com/office/drawing/2014/main" id="{88092965-4BBC-734C-999D-27E30777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20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6" name="Rectangle 18">
              <a:extLst>
                <a:ext uri="{FF2B5EF4-FFF2-40B4-BE49-F238E27FC236}">
                  <a16:creationId xmlns:a16="http://schemas.microsoft.com/office/drawing/2014/main" id="{7062AAED-C100-224C-8C64-D00EB8E1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927"/>
              <a:ext cx="48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 b="1"/>
                <a:t>NE/DA</a:t>
              </a:r>
            </a:p>
          </p:txBody>
        </p:sp>
      </p:grpSp>
      <p:grpSp>
        <p:nvGrpSpPr>
          <p:cNvPr id="565268" name="Group 20">
            <a:extLst>
              <a:ext uri="{FF2B5EF4-FFF2-40B4-BE49-F238E27FC236}">
                <a16:creationId xmlns:a16="http://schemas.microsoft.com/office/drawing/2014/main" id="{B79FE125-650B-784D-B3E1-264CA83AEFD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419600"/>
            <a:ext cx="3171825" cy="1984375"/>
            <a:chOff x="1872" y="2784"/>
            <a:chExt cx="1998" cy="1250"/>
          </a:xfrm>
        </p:grpSpPr>
        <p:sp>
          <p:nvSpPr>
            <p:cNvPr id="565255" name="Rectangle 7">
              <a:extLst>
                <a:ext uri="{FF2B5EF4-FFF2-40B4-BE49-F238E27FC236}">
                  <a16:creationId xmlns:a16="http://schemas.microsoft.com/office/drawing/2014/main" id="{4E77516E-EDF4-6146-850C-43AD94D2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360"/>
              <a:ext cx="199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hypnotics (e.g., eszopiclone)</a:t>
              </a:r>
            </a:p>
            <a:p>
              <a:r>
                <a:rPr lang="en-US" altLang="en-US" sz="1600" b="1"/>
                <a:t>sedating antidepressants </a:t>
              </a:r>
            </a:p>
            <a:p>
              <a:r>
                <a:rPr lang="en-US" altLang="en-US" sz="1600" b="1"/>
                <a:t>   (e.g., trazodone, mirtazapine)</a:t>
              </a:r>
            </a:p>
            <a:p>
              <a:r>
                <a:rPr lang="en-US" altLang="en-US" sz="1600" b="1"/>
                <a:t>stop activating antidepressant</a:t>
              </a:r>
            </a:p>
          </p:txBody>
        </p:sp>
        <p:sp>
          <p:nvSpPr>
            <p:cNvPr id="565261" name="Line 13">
              <a:extLst>
                <a:ext uri="{FF2B5EF4-FFF2-40B4-BE49-F238E27FC236}">
                  <a16:creationId xmlns:a16="http://schemas.microsoft.com/office/drawing/2014/main" id="{3E74DD72-0A90-6B4A-9427-BF1EF1B2E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784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7" name="Rectangle 19">
              <a:extLst>
                <a:ext uri="{FF2B5EF4-FFF2-40B4-BE49-F238E27FC236}">
                  <a16:creationId xmlns:a16="http://schemas.microsoft.com/office/drawing/2014/main" id="{B83844BE-DED2-0C4A-AFB4-2455F4065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84"/>
              <a:ext cx="8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500" b="1"/>
                <a:t>5HT/GABA/histamine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029" name="Picture 45">
            <a:extLst>
              <a:ext uri="{FF2B5EF4-FFF2-40B4-BE49-F238E27FC236}">
                <a16:creationId xmlns:a16="http://schemas.microsoft.com/office/drawing/2014/main" id="{94018E9C-8EED-E04D-8019-1B716D00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268763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022" name="Rectangle 38">
            <a:extLst>
              <a:ext uri="{FF2B5EF4-FFF2-40B4-BE49-F238E27FC236}">
                <a16:creationId xmlns:a16="http://schemas.microsoft.com/office/drawing/2014/main" id="{85C75FF8-419A-2B4A-82D7-2F188D98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1980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i="1">
                <a:solidFill>
                  <a:srgbClr val="000000"/>
                </a:solidFill>
              </a:rPr>
              <a:t>hypnotic </a:t>
            </a:r>
          </a:p>
          <a:p>
            <a:pPr algn="l"/>
            <a:r>
              <a:rPr lang="en-US" altLang="en-US" sz="18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298038" name="Group 54">
            <a:extLst>
              <a:ext uri="{FF2B5EF4-FFF2-40B4-BE49-F238E27FC236}">
                <a16:creationId xmlns:a16="http://schemas.microsoft.com/office/drawing/2014/main" id="{04416228-C86E-4344-81A4-ADFC2F92712D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2757489"/>
            <a:ext cx="6296025" cy="1052513"/>
            <a:chOff x="954" y="1737"/>
            <a:chExt cx="3966" cy="663"/>
          </a:xfrm>
        </p:grpSpPr>
        <p:pic>
          <p:nvPicPr>
            <p:cNvPr id="298032" name="Picture 48">
              <a:extLst>
                <a:ext uri="{FF2B5EF4-FFF2-40B4-BE49-F238E27FC236}">
                  <a16:creationId xmlns:a16="http://schemas.microsoft.com/office/drawing/2014/main" id="{63105E38-1A76-9B4B-BDA0-D9335135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1880"/>
              <a:ext cx="3049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8011" name="Rectangle 27">
              <a:extLst>
                <a:ext uri="{FF2B5EF4-FFF2-40B4-BE49-F238E27FC236}">
                  <a16:creationId xmlns:a16="http://schemas.microsoft.com/office/drawing/2014/main" id="{1B290697-E60F-A54E-8AA3-D0D5E695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831"/>
              <a:ext cx="60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flurazepam</a:t>
              </a:r>
            </a:p>
          </p:txBody>
        </p:sp>
        <p:sp>
          <p:nvSpPr>
            <p:cNvPr id="298012" name="Rectangle 28">
              <a:extLst>
                <a:ext uri="{FF2B5EF4-FFF2-40B4-BE49-F238E27FC236}">
                  <a16:creationId xmlns:a16="http://schemas.microsoft.com/office/drawing/2014/main" id="{FD9ACEE6-7EC2-6241-869C-0AB6CD1F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1783"/>
              <a:ext cx="6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temazepam</a:t>
              </a:r>
            </a:p>
          </p:txBody>
        </p:sp>
        <p:sp>
          <p:nvSpPr>
            <p:cNvPr id="298013" name="Rectangle 29">
              <a:extLst>
                <a:ext uri="{FF2B5EF4-FFF2-40B4-BE49-F238E27FC236}">
                  <a16:creationId xmlns:a16="http://schemas.microsoft.com/office/drawing/2014/main" id="{0B17C920-06E2-4A47-A526-DF117679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1824"/>
              <a:ext cx="5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 err="1">
                  <a:solidFill>
                    <a:schemeClr val="accent5"/>
                  </a:solidFill>
                </a:rPr>
                <a:t>estazolam</a:t>
              </a:r>
              <a:r>
                <a:rPr lang="en-US" altLang="en-US" sz="1300" b="1" dirty="0">
                  <a:solidFill>
                    <a:srgbClr val="FFF3AA"/>
                  </a:solidFill>
                </a:rPr>
                <a:t> </a:t>
              </a:r>
            </a:p>
          </p:txBody>
        </p:sp>
        <p:sp>
          <p:nvSpPr>
            <p:cNvPr id="298014" name="Rectangle 30">
              <a:extLst>
                <a:ext uri="{FF2B5EF4-FFF2-40B4-BE49-F238E27FC236}">
                  <a16:creationId xmlns:a16="http://schemas.microsoft.com/office/drawing/2014/main" id="{CFF2872F-D3EA-D14E-AF4A-1DCFD77EE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1808"/>
              <a:ext cx="52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triazolam</a:t>
              </a:r>
            </a:p>
          </p:txBody>
        </p:sp>
        <p:sp>
          <p:nvSpPr>
            <p:cNvPr id="298015" name="Rectangle 31">
              <a:extLst>
                <a:ext uri="{FF2B5EF4-FFF2-40B4-BE49-F238E27FC236}">
                  <a16:creationId xmlns:a16="http://schemas.microsoft.com/office/drawing/2014/main" id="{6A5BE21B-9232-1F4C-901C-DA64B67E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1833"/>
              <a:ext cx="56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quazepam</a:t>
              </a:r>
            </a:p>
          </p:txBody>
        </p:sp>
        <p:sp>
          <p:nvSpPr>
            <p:cNvPr id="298016" name="Rectangle 32">
              <a:extLst>
                <a:ext uri="{FF2B5EF4-FFF2-40B4-BE49-F238E27FC236}">
                  <a16:creationId xmlns:a16="http://schemas.microsoft.com/office/drawing/2014/main" id="{02A867BD-C18C-7F43-AE40-30FC2B5EE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1737"/>
              <a:ext cx="55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trazodone</a:t>
              </a:r>
            </a:p>
          </p:txBody>
        </p:sp>
        <p:sp>
          <p:nvSpPr>
            <p:cNvPr id="298025" name="Rectangle 41">
              <a:extLst>
                <a:ext uri="{FF2B5EF4-FFF2-40B4-BE49-F238E27FC236}">
                  <a16:creationId xmlns:a16="http://schemas.microsoft.com/office/drawing/2014/main" id="{75930AC2-2CB9-A948-BD13-2FC2828C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34"/>
              <a:ext cx="6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1" i="1"/>
                <a:t>2nd line</a:t>
              </a:r>
            </a:p>
            <a:p>
              <a:pPr algn="l"/>
              <a:endParaRPr lang="en-US" altLang="en-US" sz="1600" b="1" i="1"/>
            </a:p>
          </p:txBody>
        </p:sp>
      </p:grpSp>
      <p:grpSp>
        <p:nvGrpSpPr>
          <p:cNvPr id="298040" name="Group 56">
            <a:extLst>
              <a:ext uri="{FF2B5EF4-FFF2-40B4-BE49-F238E27FC236}">
                <a16:creationId xmlns:a16="http://schemas.microsoft.com/office/drawing/2014/main" id="{E3C4EA8D-5FD0-7E4F-AB70-CD96D10C4B3C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1230313"/>
            <a:ext cx="6910387" cy="979487"/>
            <a:chOff x="1223" y="775"/>
            <a:chExt cx="4353" cy="617"/>
          </a:xfrm>
        </p:grpSpPr>
        <p:pic>
          <p:nvPicPr>
            <p:cNvPr id="298035" name="Picture 51">
              <a:extLst>
                <a:ext uri="{FF2B5EF4-FFF2-40B4-BE49-F238E27FC236}">
                  <a16:creationId xmlns:a16="http://schemas.microsoft.com/office/drawing/2014/main" id="{8BA949C7-C749-1743-9AA8-DE700F577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" y="908"/>
              <a:ext cx="3049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8001" name="Rectangle 17">
              <a:extLst>
                <a:ext uri="{FF2B5EF4-FFF2-40B4-BE49-F238E27FC236}">
                  <a16:creationId xmlns:a16="http://schemas.microsoft.com/office/drawing/2014/main" id="{7BBCF36A-A922-384D-8635-4117A4D34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864"/>
              <a:ext cx="3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GHB</a:t>
              </a:r>
            </a:p>
          </p:txBody>
        </p:sp>
        <p:sp>
          <p:nvSpPr>
            <p:cNvPr id="298002" name="Rectangle 18">
              <a:extLst>
                <a:ext uri="{FF2B5EF4-FFF2-40B4-BE49-F238E27FC236}">
                  <a16:creationId xmlns:a16="http://schemas.microsoft.com/office/drawing/2014/main" id="{612BB8DF-E9ED-2946-8B45-0C0F2A53C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775"/>
              <a:ext cx="60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gabapentin</a:t>
              </a:r>
            </a:p>
          </p:txBody>
        </p:sp>
        <p:sp>
          <p:nvSpPr>
            <p:cNvPr id="298003" name="Rectangle 19">
              <a:extLst>
                <a:ext uri="{FF2B5EF4-FFF2-40B4-BE49-F238E27FC236}">
                  <a16:creationId xmlns:a16="http://schemas.microsoft.com/office/drawing/2014/main" id="{74E2B693-A003-5048-A8BF-AE5962A05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775"/>
              <a:ext cx="55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trazodone</a:t>
              </a:r>
            </a:p>
          </p:txBody>
        </p:sp>
        <p:sp>
          <p:nvSpPr>
            <p:cNvPr id="298004" name="Rectangle 20">
              <a:extLst>
                <a:ext uri="{FF2B5EF4-FFF2-40B4-BE49-F238E27FC236}">
                  <a16:creationId xmlns:a16="http://schemas.microsoft.com/office/drawing/2014/main" id="{8DDD621A-9E42-A046-A141-5B1125534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775"/>
              <a:ext cx="52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tiagabine</a:t>
              </a:r>
            </a:p>
          </p:txBody>
        </p:sp>
        <p:sp>
          <p:nvSpPr>
            <p:cNvPr id="298027" name="Rectangle 43">
              <a:extLst>
                <a:ext uri="{FF2B5EF4-FFF2-40B4-BE49-F238E27FC236}">
                  <a16:creationId xmlns:a16="http://schemas.microsoft.com/office/drawing/2014/main" id="{FB88A838-21FC-1A47-9485-7F5868215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026"/>
              <a:ext cx="111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1" i="1"/>
                <a:t>slow wave sleep</a:t>
              </a:r>
            </a:p>
            <a:p>
              <a:pPr algn="l"/>
              <a:endParaRPr lang="en-US" altLang="en-US" sz="1600" b="1" i="1"/>
            </a:p>
          </p:txBody>
        </p:sp>
      </p:grpSp>
      <p:grpSp>
        <p:nvGrpSpPr>
          <p:cNvPr id="298041" name="Group 57">
            <a:extLst>
              <a:ext uri="{FF2B5EF4-FFF2-40B4-BE49-F238E27FC236}">
                <a16:creationId xmlns:a16="http://schemas.microsoft.com/office/drawing/2014/main" id="{C2ADD0CE-776F-5443-8355-DC10A96B249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1113"/>
            <a:ext cx="8382000" cy="1560512"/>
            <a:chOff x="432" y="7"/>
            <a:chExt cx="5280" cy="983"/>
          </a:xfrm>
        </p:grpSpPr>
        <p:pic>
          <p:nvPicPr>
            <p:cNvPr id="298033" name="Picture 49">
              <a:extLst>
                <a:ext uri="{FF2B5EF4-FFF2-40B4-BE49-F238E27FC236}">
                  <a16:creationId xmlns:a16="http://schemas.microsoft.com/office/drawing/2014/main" id="{F38795C7-5C78-7645-8D1C-441AB95D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32"/>
              <a:ext cx="4858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991" name="Rectangle 7">
              <a:extLst>
                <a:ext uri="{FF2B5EF4-FFF2-40B4-BE49-F238E27FC236}">
                  <a16:creationId xmlns:a16="http://schemas.microsoft.com/office/drawing/2014/main" id="{2E85C60A-BE75-4946-878C-2B0A2FB4B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403"/>
              <a:ext cx="4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 err="1">
                  <a:solidFill>
                    <a:schemeClr val="accent5"/>
                  </a:solidFill>
                </a:rPr>
                <a:t>indiplon</a:t>
              </a:r>
              <a:endParaRPr lang="en-US" altLang="en-US" sz="1200" b="1" dirty="0">
                <a:solidFill>
                  <a:schemeClr val="accent5"/>
                </a:solidFill>
              </a:endParaRPr>
            </a:p>
          </p:txBody>
        </p:sp>
        <p:sp>
          <p:nvSpPr>
            <p:cNvPr id="297992" name="Rectangle 8">
              <a:extLst>
                <a:ext uri="{FF2B5EF4-FFF2-40B4-BE49-F238E27FC236}">
                  <a16:creationId xmlns:a16="http://schemas.microsoft.com/office/drawing/2014/main" id="{68383B5C-E7AB-8D42-9B89-8C1C759A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355"/>
              <a:ext cx="6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 err="1">
                  <a:solidFill>
                    <a:schemeClr val="accent5"/>
                  </a:solidFill>
                </a:rPr>
                <a:t>indiplon</a:t>
              </a:r>
              <a:r>
                <a:rPr lang="en-US" altLang="en-US" sz="12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200" b="1" dirty="0">
                  <a:solidFill>
                    <a:schemeClr val="accent5"/>
                  </a:solidFill>
                </a:rPr>
                <a:t>MR</a:t>
              </a:r>
            </a:p>
          </p:txBody>
        </p:sp>
        <p:sp>
          <p:nvSpPr>
            <p:cNvPr id="297994" name="Rectangle 10">
              <a:extLst>
                <a:ext uri="{FF2B5EF4-FFF2-40B4-BE49-F238E27FC236}">
                  <a16:creationId xmlns:a16="http://schemas.microsoft.com/office/drawing/2014/main" id="{B53A3A23-C818-BC40-8AA3-ECD349C55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2"/>
              <a:ext cx="7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very</a:t>
              </a:r>
              <a:r>
                <a:rPr lang="en-US" altLang="en-US" sz="12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200" b="1" dirty="0">
                  <a:solidFill>
                    <a:schemeClr val="accent5"/>
                  </a:solidFill>
                </a:rPr>
                <a:t>low</a:t>
              </a:r>
              <a:r>
                <a:rPr lang="en-US" altLang="en-US" sz="12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200" b="1" dirty="0">
                  <a:solidFill>
                    <a:schemeClr val="accent5"/>
                  </a:solidFill>
                </a:rPr>
                <a:t>dose</a:t>
              </a:r>
              <a:r>
                <a:rPr lang="en-US" altLang="en-US" sz="1200" b="1" dirty="0">
                  <a:solidFill>
                    <a:srgbClr val="FFF3AA"/>
                  </a:solidFill>
                </a:rPr>
                <a:t> </a:t>
              </a:r>
            </a:p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es-mirtazapine</a:t>
              </a:r>
            </a:p>
          </p:txBody>
        </p:sp>
        <p:sp>
          <p:nvSpPr>
            <p:cNvPr id="297995" name="Rectangle 11">
              <a:extLst>
                <a:ext uri="{FF2B5EF4-FFF2-40B4-BE49-F238E27FC236}">
                  <a16:creationId xmlns:a16="http://schemas.microsoft.com/office/drawing/2014/main" id="{2A20E509-9C86-BB41-8029-0F1900F56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48"/>
              <a:ext cx="6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very</a:t>
              </a:r>
              <a:r>
                <a:rPr lang="en-US" altLang="en-US" sz="12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200" b="1" dirty="0">
                  <a:solidFill>
                    <a:schemeClr val="accent5"/>
                  </a:solidFill>
                </a:rPr>
                <a:t>low</a:t>
              </a:r>
              <a:r>
                <a:rPr lang="en-US" altLang="en-US" sz="12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200" b="1" dirty="0">
                  <a:solidFill>
                    <a:schemeClr val="accent5"/>
                  </a:solidFill>
                </a:rPr>
                <a:t>dose</a:t>
              </a:r>
            </a:p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doxepin</a:t>
              </a:r>
            </a:p>
          </p:txBody>
        </p:sp>
        <p:sp>
          <p:nvSpPr>
            <p:cNvPr id="297996" name="Rectangle 12">
              <a:extLst>
                <a:ext uri="{FF2B5EF4-FFF2-40B4-BE49-F238E27FC236}">
                  <a16:creationId xmlns:a16="http://schemas.microsoft.com/office/drawing/2014/main" id="{B70ED9C0-5D18-E949-A771-F9A08F1EC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307"/>
              <a:ext cx="6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>
                  <a:solidFill>
                    <a:schemeClr val="accent5"/>
                  </a:solidFill>
                </a:rPr>
                <a:t>agomelatine</a:t>
              </a:r>
            </a:p>
          </p:txBody>
        </p:sp>
        <p:sp>
          <p:nvSpPr>
            <p:cNvPr id="297997" name="Rectangle 13">
              <a:extLst>
                <a:ext uri="{FF2B5EF4-FFF2-40B4-BE49-F238E27FC236}">
                  <a16:creationId xmlns:a16="http://schemas.microsoft.com/office/drawing/2014/main" id="{E2E988F6-0163-A54F-B492-7F9C9CAF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96"/>
              <a:ext cx="75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selective</a:t>
              </a:r>
            </a:p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5HT2A/2C</a:t>
              </a:r>
            </a:p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antagonists,</a:t>
              </a:r>
            </a:p>
            <a:p>
              <a:pPr algn="ctr"/>
              <a:r>
                <a:rPr lang="en-US" altLang="en-US" sz="1200" b="1" dirty="0">
                  <a:solidFill>
                    <a:schemeClr val="accent5"/>
                  </a:solidFill>
                </a:rPr>
                <a:t>inverse agonists</a:t>
              </a:r>
            </a:p>
          </p:txBody>
        </p:sp>
        <p:sp>
          <p:nvSpPr>
            <p:cNvPr id="297999" name="Rectangle 15">
              <a:extLst>
                <a:ext uri="{FF2B5EF4-FFF2-40B4-BE49-F238E27FC236}">
                  <a16:creationId xmlns:a16="http://schemas.microsoft.com/office/drawing/2014/main" id="{B688C212-B583-6B4D-B523-E8E8DF3B8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" y="7"/>
              <a:ext cx="64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selective H1</a:t>
              </a:r>
            </a:p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antagonists,</a:t>
              </a:r>
            </a:p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inverse</a:t>
              </a:r>
            </a:p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agonists</a:t>
              </a:r>
            </a:p>
          </p:txBody>
        </p:sp>
        <p:sp>
          <p:nvSpPr>
            <p:cNvPr id="298000" name="Rectangle 16">
              <a:extLst>
                <a:ext uri="{FF2B5EF4-FFF2-40B4-BE49-F238E27FC236}">
                  <a16:creationId xmlns:a16="http://schemas.microsoft.com/office/drawing/2014/main" id="{C088A595-A746-8545-B81B-E11C8A7E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44"/>
              <a:ext cx="55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rgbClr val="FFF3AA"/>
                  </a:solidFill>
                </a:rPr>
                <a:t>delta </a:t>
              </a:r>
            </a:p>
            <a:p>
              <a:pPr algn="ctr"/>
              <a:r>
                <a:rPr lang="en-US" altLang="en-US" sz="1300" b="1" dirty="0">
                  <a:solidFill>
                    <a:srgbClr val="FFF3AA"/>
                  </a:solidFill>
                </a:rPr>
                <a:t>selective</a:t>
              </a:r>
            </a:p>
            <a:p>
              <a:pPr algn="ctr"/>
              <a:r>
                <a:rPr lang="en-US" altLang="en-US" sz="1300" b="1" dirty="0">
                  <a:solidFill>
                    <a:srgbClr val="FFF3AA"/>
                  </a:solidFill>
                </a:rPr>
                <a:t>PAMs</a:t>
              </a:r>
            </a:p>
          </p:txBody>
        </p:sp>
        <p:sp>
          <p:nvSpPr>
            <p:cNvPr id="298028" name="Rectangle 44">
              <a:extLst>
                <a:ext uri="{FF2B5EF4-FFF2-40B4-BE49-F238E27FC236}">
                  <a16:creationId xmlns:a16="http://schemas.microsoft.com/office/drawing/2014/main" id="{9FC9F560-80C1-9F45-B41F-1ADF56ACD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624"/>
              <a:ext cx="4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1" i="1"/>
                <a:t>future</a:t>
              </a:r>
            </a:p>
            <a:p>
              <a:pPr algn="l"/>
              <a:endParaRPr lang="en-US" altLang="en-US" sz="1600" b="1" i="1"/>
            </a:p>
          </p:txBody>
        </p:sp>
      </p:grpSp>
      <p:grpSp>
        <p:nvGrpSpPr>
          <p:cNvPr id="298036" name="Group 52">
            <a:extLst>
              <a:ext uri="{FF2B5EF4-FFF2-40B4-BE49-F238E27FC236}">
                <a16:creationId xmlns:a16="http://schemas.microsoft.com/office/drawing/2014/main" id="{94154669-A057-C841-A12E-E2E89C88B33E}"/>
              </a:ext>
            </a:extLst>
          </p:cNvPr>
          <p:cNvGrpSpPr>
            <a:grpSpLocks/>
          </p:cNvGrpSpPr>
          <p:nvPr/>
        </p:nvGrpSpPr>
        <p:grpSpPr bwMode="auto">
          <a:xfrm>
            <a:off x="1936750" y="4267200"/>
            <a:ext cx="6915150" cy="1066800"/>
            <a:chOff x="1220" y="2640"/>
            <a:chExt cx="4356" cy="672"/>
          </a:xfrm>
        </p:grpSpPr>
        <p:sp>
          <p:nvSpPr>
            <p:cNvPr id="298020" name="Rectangle 36">
              <a:extLst>
                <a:ext uri="{FF2B5EF4-FFF2-40B4-BE49-F238E27FC236}">
                  <a16:creationId xmlns:a16="http://schemas.microsoft.com/office/drawing/2014/main" id="{8B3E009A-D55F-FF41-9C9F-00027043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640"/>
              <a:ext cx="6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zolpidem</a:t>
              </a:r>
              <a:r>
                <a:rPr lang="en-US" altLang="en-US" sz="13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300" b="1" dirty="0">
                  <a:solidFill>
                    <a:schemeClr val="accent5"/>
                  </a:solidFill>
                </a:rPr>
                <a:t>CR</a:t>
              </a:r>
            </a:p>
          </p:txBody>
        </p:sp>
        <p:sp>
          <p:nvSpPr>
            <p:cNvPr id="298021" name="Rectangle 37">
              <a:extLst>
                <a:ext uri="{FF2B5EF4-FFF2-40B4-BE49-F238E27FC236}">
                  <a16:creationId xmlns:a16="http://schemas.microsoft.com/office/drawing/2014/main" id="{3350D9A9-D394-B846-BE6E-C9BAFBCF2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2640"/>
              <a:ext cx="62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eszopiclone</a:t>
              </a:r>
            </a:p>
          </p:txBody>
        </p:sp>
        <p:sp>
          <p:nvSpPr>
            <p:cNvPr id="298023" name="Rectangle 39">
              <a:extLst>
                <a:ext uri="{FF2B5EF4-FFF2-40B4-BE49-F238E27FC236}">
                  <a16:creationId xmlns:a16="http://schemas.microsoft.com/office/drawing/2014/main" id="{B8C649E0-28C5-D34D-AC05-281B8B321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885"/>
              <a:ext cx="130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en-US" sz="1600" b="1" i="1"/>
                <a:t>1st line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sz="1600" b="1" i="1"/>
                <a:t>(sleep onset and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sz="1600" b="1" i="1"/>
                <a:t>sleep maintenance)</a:t>
              </a:r>
            </a:p>
          </p:txBody>
        </p:sp>
        <p:pic>
          <p:nvPicPr>
            <p:cNvPr id="298030" name="Picture 46">
              <a:extLst>
                <a:ext uri="{FF2B5EF4-FFF2-40B4-BE49-F238E27FC236}">
                  <a16:creationId xmlns:a16="http://schemas.microsoft.com/office/drawing/2014/main" id="{BC065E90-9F33-C645-B94C-3BCE9E6C9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2832"/>
              <a:ext cx="3052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037" name="Group 53">
            <a:extLst>
              <a:ext uri="{FF2B5EF4-FFF2-40B4-BE49-F238E27FC236}">
                <a16:creationId xmlns:a16="http://schemas.microsoft.com/office/drawing/2014/main" id="{42AF993B-4E26-AA43-8E2F-685E3FC3603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443288"/>
            <a:ext cx="6159500" cy="966787"/>
            <a:chOff x="1248" y="2169"/>
            <a:chExt cx="3880" cy="609"/>
          </a:xfrm>
        </p:grpSpPr>
        <p:sp>
          <p:nvSpPr>
            <p:cNvPr id="298017" name="Rectangle 33">
              <a:extLst>
                <a:ext uri="{FF2B5EF4-FFF2-40B4-BE49-F238E27FC236}">
                  <a16:creationId xmlns:a16="http://schemas.microsoft.com/office/drawing/2014/main" id="{7FC06422-A032-7C4B-BC9C-0334B8B3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169"/>
              <a:ext cx="4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zaleplon</a:t>
              </a:r>
            </a:p>
          </p:txBody>
        </p:sp>
        <p:sp>
          <p:nvSpPr>
            <p:cNvPr id="298018" name="Rectangle 34">
              <a:extLst>
                <a:ext uri="{FF2B5EF4-FFF2-40B4-BE49-F238E27FC236}">
                  <a16:creationId xmlns:a16="http://schemas.microsoft.com/office/drawing/2014/main" id="{9A9E21C0-DF8E-B94E-83CB-A33D824F7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2169"/>
              <a:ext cx="5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zolpidem</a:t>
              </a:r>
            </a:p>
          </p:txBody>
        </p:sp>
        <p:sp>
          <p:nvSpPr>
            <p:cNvPr id="298019" name="Rectangle 35">
              <a:extLst>
                <a:ext uri="{FF2B5EF4-FFF2-40B4-BE49-F238E27FC236}">
                  <a16:creationId xmlns:a16="http://schemas.microsoft.com/office/drawing/2014/main" id="{6D4F3341-B557-DC49-863E-5D8450168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9"/>
              <a:ext cx="5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300" b="1" dirty="0">
                  <a:solidFill>
                    <a:schemeClr val="accent5"/>
                  </a:solidFill>
                </a:rPr>
                <a:t>ramelteon</a:t>
              </a:r>
            </a:p>
          </p:txBody>
        </p:sp>
        <p:sp>
          <p:nvSpPr>
            <p:cNvPr id="298024" name="Rectangle 40">
              <a:extLst>
                <a:ext uri="{FF2B5EF4-FFF2-40B4-BE49-F238E27FC236}">
                  <a16:creationId xmlns:a16="http://schemas.microsoft.com/office/drawing/2014/main" id="{D4B1C29A-9D4F-6940-87CF-BBAFFB0E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3"/>
              <a:ext cx="8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en-US" sz="1600" b="1" i="1"/>
                <a:t>1st line</a:t>
              </a:r>
            </a:p>
            <a:p>
              <a:pPr algn="l"/>
              <a:r>
                <a:rPr lang="en-US" altLang="en-US" sz="1600" b="1" i="1"/>
                <a:t>sleep onset </a:t>
              </a:r>
            </a:p>
          </p:txBody>
        </p:sp>
        <p:pic>
          <p:nvPicPr>
            <p:cNvPr id="298031" name="Picture 47">
              <a:extLst>
                <a:ext uri="{FF2B5EF4-FFF2-40B4-BE49-F238E27FC236}">
                  <a16:creationId xmlns:a16="http://schemas.microsoft.com/office/drawing/2014/main" id="{7FD7C7F8-046D-1448-9C3D-D24610E30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348"/>
              <a:ext cx="3046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039" name="Group 55">
            <a:extLst>
              <a:ext uri="{FF2B5EF4-FFF2-40B4-BE49-F238E27FC236}">
                <a16:creationId xmlns:a16="http://schemas.microsoft.com/office/drawing/2014/main" id="{046F3CBA-9BD1-D948-80CE-03D81AF9A2B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981200"/>
            <a:ext cx="6294438" cy="1219200"/>
            <a:chOff x="1248" y="1248"/>
            <a:chExt cx="3965" cy="768"/>
          </a:xfrm>
        </p:grpSpPr>
        <p:sp>
          <p:nvSpPr>
            <p:cNvPr id="298005" name="Rectangle 21">
              <a:extLst>
                <a:ext uri="{FF2B5EF4-FFF2-40B4-BE49-F238E27FC236}">
                  <a16:creationId xmlns:a16="http://schemas.microsoft.com/office/drawing/2014/main" id="{FB426F7F-B96F-7743-9817-08FE7D99C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248"/>
              <a:ext cx="5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good</a:t>
              </a:r>
              <a:r>
                <a:rPr lang="en-US" altLang="en-US" sz="13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300" b="1" dirty="0">
                  <a:solidFill>
                    <a:schemeClr val="accent5"/>
                  </a:solidFill>
                </a:rPr>
                <a:t>sleep</a:t>
              </a:r>
            </a:p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hygiene</a:t>
              </a:r>
              <a:r>
                <a:rPr lang="en-US" altLang="en-US" sz="1300" b="1" dirty="0">
                  <a:solidFill>
                    <a:srgbClr val="FFF3AA"/>
                  </a:solidFill>
                </a:rPr>
                <a:t> </a:t>
              </a:r>
            </a:p>
          </p:txBody>
        </p:sp>
        <p:sp>
          <p:nvSpPr>
            <p:cNvPr id="298006" name="Rectangle 22">
              <a:extLst>
                <a:ext uri="{FF2B5EF4-FFF2-40B4-BE49-F238E27FC236}">
                  <a16:creationId xmlns:a16="http://schemas.microsoft.com/office/drawing/2014/main" id="{A2B6CAC9-6D42-8147-A445-0026538A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96"/>
              <a:ext cx="36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300" b="1" dirty="0">
                  <a:solidFill>
                    <a:schemeClr val="accent5"/>
                  </a:solidFill>
                </a:rPr>
                <a:t>CBT</a:t>
              </a:r>
            </a:p>
          </p:txBody>
        </p:sp>
        <p:sp>
          <p:nvSpPr>
            <p:cNvPr id="298008" name="Rectangle 24">
              <a:extLst>
                <a:ext uri="{FF2B5EF4-FFF2-40B4-BE49-F238E27FC236}">
                  <a16:creationId xmlns:a16="http://schemas.microsoft.com/office/drawing/2014/main" id="{A0773218-8653-9F4A-9E61-32899A1B2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344"/>
              <a:ext cx="5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melatonin</a:t>
              </a:r>
            </a:p>
          </p:txBody>
        </p:sp>
        <p:sp>
          <p:nvSpPr>
            <p:cNvPr id="298009" name="Rectangle 25">
              <a:extLst>
                <a:ext uri="{FF2B5EF4-FFF2-40B4-BE49-F238E27FC236}">
                  <a16:creationId xmlns:a16="http://schemas.microsoft.com/office/drawing/2014/main" id="{EDE0D581-B1E5-2A43-81FF-81049BEA7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96"/>
              <a:ext cx="6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quetiapine</a:t>
              </a:r>
            </a:p>
          </p:txBody>
        </p:sp>
        <p:sp>
          <p:nvSpPr>
            <p:cNvPr id="298010" name="Rectangle 26">
              <a:extLst>
                <a:ext uri="{FF2B5EF4-FFF2-40B4-BE49-F238E27FC236}">
                  <a16:creationId xmlns:a16="http://schemas.microsoft.com/office/drawing/2014/main" id="{8C42C22D-ED95-E144-B2EC-FF309262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296"/>
              <a:ext cx="9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diphenhydramine</a:t>
              </a:r>
            </a:p>
          </p:txBody>
        </p:sp>
        <p:sp>
          <p:nvSpPr>
            <p:cNvPr id="298026" name="Rectangle 42">
              <a:extLst>
                <a:ext uri="{FF2B5EF4-FFF2-40B4-BE49-F238E27FC236}">
                  <a16:creationId xmlns:a16="http://schemas.microsoft.com/office/drawing/2014/main" id="{F6D8F7C7-CFE7-6C41-AB98-6F9A950F0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650"/>
              <a:ext cx="74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1" i="1"/>
                <a:t>adjunctive</a:t>
              </a:r>
            </a:p>
            <a:p>
              <a:pPr algn="l"/>
              <a:endParaRPr lang="en-US" altLang="en-US" sz="1600" b="1" i="1"/>
            </a:p>
          </p:txBody>
        </p:sp>
        <p:pic>
          <p:nvPicPr>
            <p:cNvPr id="298034" name="Picture 50">
              <a:extLst>
                <a:ext uri="{FF2B5EF4-FFF2-40B4-BE49-F238E27FC236}">
                  <a16:creationId xmlns:a16="http://schemas.microsoft.com/office/drawing/2014/main" id="{E2EAF5DB-C14D-B64D-991B-34F08673B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488"/>
              <a:ext cx="3049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190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5115" y="1695232"/>
            <a:ext cx="8038885" cy="4800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>
                <a:solidFill>
                  <a:schemeClr val="bg2"/>
                </a:solidFill>
                <a:latin typeface="Calibri" charset="0"/>
                <a:ea typeface="Times New Roman" charset="0"/>
                <a:cs typeface="Calibri" charset="0"/>
              </a:rPr>
              <a:t>The presenter does have commercial support to disclose related to this presentation.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bg2"/>
                </a:solidFill>
                <a:latin typeface="Calibri" charset="0"/>
                <a:ea typeface="Times New Roman" charset="0"/>
                <a:cs typeface="Calibri" charset="0"/>
              </a:rPr>
              <a:t>Discussion of off-label medication uses may occur in this presentation.</a:t>
            </a:r>
            <a:endParaRPr lang="en-US" sz="2800" b="1" dirty="0">
              <a:solidFill>
                <a:schemeClr val="bg2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bg2"/>
                </a:solidFill>
                <a:latin typeface="Calibri" charset="0"/>
                <a:ea typeface="Times New Roman" charset="0"/>
                <a:cs typeface="Calibri" charset="0"/>
              </a:rPr>
              <a:t>Presenter may receive royalties from American Psychiatric Publishing, Inc. related to the sale of her book</a:t>
            </a:r>
          </a:p>
          <a:p>
            <a:pPr>
              <a:defRPr/>
            </a:pPr>
            <a:r>
              <a:rPr lang="en-US" sz="2800" b="1" dirty="0">
                <a:solidFill>
                  <a:schemeClr val="bg2"/>
                </a:solidFill>
                <a:latin typeface="Calibri" charset="0"/>
                <a:ea typeface="Times New Roman" charset="0"/>
                <a:cs typeface="Calibri" charset="0"/>
              </a:rPr>
              <a:t>Presenter Services on Advisory Board for Johnson &amp; Johnson (Mood Disorders) &amp; Speakers Bureaus for Sage/Biogen (Zurzuvae) &amp; Otsuka (Rexulti)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i="1" dirty="0">
                <a:solidFill>
                  <a:schemeClr val="accent2"/>
                </a:solidFill>
                <a:latin typeface="Calibri" charset="0"/>
                <a:ea typeface="Times New Roman" charset="0"/>
                <a:cs typeface="Calibri" charset="0"/>
              </a:rPr>
              <a:t>Mechanism of Action Slides are Used with Permission of NEIGlobal &amp; Stephen Stahl, MD 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3200" b="1" dirty="0">
              <a:solidFill>
                <a:schemeClr val="bg2"/>
              </a:solidFill>
              <a:latin typeface="Calibri" charset="0"/>
              <a:ea typeface="Times New Roman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6F781-2536-A44A-8106-512007BDB6A8}"/>
              </a:ext>
            </a:extLst>
          </p:cNvPr>
          <p:cNvSpPr/>
          <p:nvPr/>
        </p:nvSpPr>
        <p:spPr>
          <a:xfrm>
            <a:off x="1294492" y="309195"/>
            <a:ext cx="549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Disclosures</a:t>
            </a:r>
          </a:p>
        </p:txBody>
      </p:sp>
    </p:spTree>
    <p:extLst>
      <p:ext uri="{BB962C8B-B14F-4D97-AF65-F5344CB8AC3E}">
        <p14:creationId xmlns:p14="http://schemas.microsoft.com/office/powerpoint/2010/main" val="349367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6" name="Picture 4">
            <a:extLst>
              <a:ext uri="{FF2B5EF4-FFF2-40B4-BE49-F238E27FC236}">
                <a16:creationId xmlns:a16="http://schemas.microsoft.com/office/drawing/2014/main" id="{8283A9DF-BE15-2944-9D6C-ACE53EB3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278313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7" name="Rectangle 5">
            <a:extLst>
              <a:ext uri="{FF2B5EF4-FFF2-40B4-BE49-F238E27FC236}">
                <a16:creationId xmlns:a16="http://schemas.microsoft.com/office/drawing/2014/main" id="{4CDA2DB9-A2C0-AB4F-8600-2F1AB802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633538"/>
            <a:ext cx="9979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accent5"/>
                </a:solidFill>
              </a:rPr>
              <a:t>modafinil</a:t>
            </a:r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F45A3D23-6B99-B343-9B00-4A290B5D5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1633538"/>
            <a:ext cx="863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accent5"/>
                </a:solidFill>
              </a:rPr>
              <a:t>caffeine</a:t>
            </a:r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3BE522EF-2B8E-8547-904D-DD091833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389063"/>
            <a:ext cx="1730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>
                <a:solidFill>
                  <a:schemeClr val="accent5"/>
                </a:solidFill>
              </a:rPr>
              <a:t>methylphenidate/</a:t>
            </a:r>
          </a:p>
          <a:p>
            <a:pPr algn="l"/>
            <a:r>
              <a:rPr lang="en-US" altLang="en-US" sz="1600" b="1" dirty="0">
                <a:solidFill>
                  <a:schemeClr val="accent5"/>
                </a:solidFill>
              </a:rPr>
              <a:t>d-amphetamine</a:t>
            </a:r>
          </a:p>
        </p:txBody>
      </p:sp>
      <p:sp>
        <p:nvSpPr>
          <p:cNvPr id="320520" name="Rectangle 8">
            <a:extLst>
              <a:ext uri="{FF2B5EF4-FFF2-40B4-BE49-F238E27FC236}">
                <a16:creationId xmlns:a16="http://schemas.microsoft.com/office/drawing/2014/main" id="{00D91086-D6C1-084C-9A9C-9D3F0C30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i="1">
                <a:solidFill>
                  <a:srgbClr val="000000"/>
                </a:solidFill>
              </a:rPr>
              <a:t>wake-up </a:t>
            </a:r>
          </a:p>
          <a:p>
            <a:pPr algn="l"/>
            <a:r>
              <a:rPr lang="en-US" altLang="en-US" sz="1800" b="1" i="1">
                <a:solidFill>
                  <a:srgbClr val="000000"/>
                </a:solidFill>
              </a:rPr>
              <a:t>pharmacy</a:t>
            </a:r>
          </a:p>
        </p:txBody>
      </p:sp>
    </p:spTree>
    <p:extLst>
      <p:ext uri="{BB962C8B-B14F-4D97-AF65-F5344CB8AC3E}">
        <p14:creationId xmlns:p14="http://schemas.microsoft.com/office/powerpoint/2010/main" val="1451165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F08396-AE6E-7543-AEA0-CDD34770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Disorders of Attention &amp; Impulse Control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041F6-89F7-5D49-8144-62201AA13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78" name="Picture 34">
            <a:extLst>
              <a:ext uri="{FF2B5EF4-FFF2-40B4-BE49-F238E27FC236}">
                <a16:creationId xmlns:a16="http://schemas.microsoft.com/office/drawing/2014/main" id="{6898513F-8281-594A-89C7-1AED0863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891088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79" name="Picture 35">
            <a:extLst>
              <a:ext uri="{FF2B5EF4-FFF2-40B4-BE49-F238E27FC236}">
                <a16:creationId xmlns:a16="http://schemas.microsoft.com/office/drawing/2014/main" id="{75697ECB-B37C-F941-8118-E86B4B2E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00200"/>
            <a:ext cx="4826000" cy="40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>
            <a:extLst>
              <a:ext uri="{FF2B5EF4-FFF2-40B4-BE49-F238E27FC236}">
                <a16:creationId xmlns:a16="http://schemas.microsoft.com/office/drawing/2014/main" id="{8F268BCA-A72A-224B-A282-A9489A2B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203" y="209755"/>
            <a:ext cx="70335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>
                <a:solidFill>
                  <a:schemeClr val="accent5"/>
                </a:solidFill>
              </a:rPr>
              <a:t>Chaotic Neurobiology of ADHD Comorbidities:</a:t>
            </a:r>
          </a:p>
          <a:p>
            <a:pPr algn="ctr"/>
            <a:r>
              <a:rPr lang="en-US" altLang="en-US" sz="2800" dirty="0">
                <a:solidFill>
                  <a:schemeClr val="accent5"/>
                </a:solidFill>
              </a:rPr>
              <a:t>D1 &amp; 2A Simultaneously Too High and Too Low </a:t>
            </a:r>
          </a:p>
        </p:txBody>
      </p:sp>
      <p:grpSp>
        <p:nvGrpSpPr>
          <p:cNvPr id="236557" name="Group 13">
            <a:extLst>
              <a:ext uri="{FF2B5EF4-FFF2-40B4-BE49-F238E27FC236}">
                <a16:creationId xmlns:a16="http://schemas.microsoft.com/office/drawing/2014/main" id="{9DB84367-2A49-394B-8996-FADA0C36C9C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724400"/>
            <a:ext cx="1905000" cy="1143000"/>
            <a:chOff x="2208" y="2976"/>
            <a:chExt cx="1200" cy="720"/>
          </a:xfrm>
        </p:grpSpPr>
        <p:pic>
          <p:nvPicPr>
            <p:cNvPr id="236558" name="Picture 14">
              <a:extLst>
                <a:ext uri="{FF2B5EF4-FFF2-40B4-BE49-F238E27FC236}">
                  <a16:creationId xmlns:a16="http://schemas.microsoft.com/office/drawing/2014/main" id="{88286CB2-DB83-7E46-8CF2-E1A2FAD6B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072"/>
              <a:ext cx="144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6559" name="Rectangle 15">
              <a:extLst>
                <a:ext uri="{FF2B5EF4-FFF2-40B4-BE49-F238E27FC236}">
                  <a16:creationId xmlns:a16="http://schemas.microsoft.com/office/drawing/2014/main" id="{1092A00B-A7DA-9D4D-8691-6690949E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9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>
                  <a:solidFill>
                    <a:schemeClr val="tx1"/>
                  </a:solidFill>
                </a:rPr>
                <a:t>overactivation</a:t>
              </a:r>
            </a:p>
          </p:txBody>
        </p:sp>
        <p:sp>
          <p:nvSpPr>
            <p:cNvPr id="236560" name="Rectangle 16">
              <a:extLst>
                <a:ext uri="{FF2B5EF4-FFF2-40B4-BE49-F238E27FC236}">
                  <a16:creationId xmlns:a16="http://schemas.microsoft.com/office/drawing/2014/main" id="{98675591-CFE1-BA42-A436-5DDA94562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48"/>
              <a:ext cx="5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>
                  <a:solidFill>
                    <a:schemeClr val="tx1"/>
                  </a:solidFill>
                </a:rPr>
                <a:t>normal</a:t>
              </a:r>
            </a:p>
          </p:txBody>
        </p:sp>
        <p:sp>
          <p:nvSpPr>
            <p:cNvPr id="236561" name="Rectangle 17">
              <a:extLst>
                <a:ext uri="{FF2B5EF4-FFF2-40B4-BE49-F238E27FC236}">
                  <a16:creationId xmlns:a16="http://schemas.microsoft.com/office/drawing/2014/main" id="{19734F50-4867-0444-A2FB-3B00DAABE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292"/>
              <a:ext cx="5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>
                  <a:solidFill>
                    <a:schemeClr val="tx1"/>
                  </a:solidFill>
                </a:rPr>
                <a:t>baseline</a:t>
              </a:r>
            </a:p>
          </p:txBody>
        </p:sp>
        <p:sp>
          <p:nvSpPr>
            <p:cNvPr id="236562" name="Rectangle 18">
              <a:extLst>
                <a:ext uri="{FF2B5EF4-FFF2-40B4-BE49-F238E27FC236}">
                  <a16:creationId xmlns:a16="http://schemas.microsoft.com/office/drawing/2014/main" id="{FE53468B-5C79-6B4B-A72B-2FC1CCED7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36"/>
              <a:ext cx="9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 dirty="0">
                  <a:solidFill>
                    <a:schemeClr val="tx1"/>
                  </a:solidFill>
                </a:rPr>
                <a:t>hypoactivation</a:t>
              </a:r>
            </a:p>
          </p:txBody>
        </p:sp>
        <p:sp>
          <p:nvSpPr>
            <p:cNvPr id="236563" name="Rectangle 19">
              <a:extLst>
                <a:ext uri="{FF2B5EF4-FFF2-40B4-BE49-F238E27FC236}">
                  <a16:creationId xmlns:a16="http://schemas.microsoft.com/office/drawing/2014/main" id="{2AD07E17-68C0-CD42-9CAD-E9C8200F7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976"/>
              <a:ext cx="1200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6580" name="Picture 36">
            <a:extLst>
              <a:ext uri="{FF2B5EF4-FFF2-40B4-BE49-F238E27FC236}">
                <a16:creationId xmlns:a16="http://schemas.microsoft.com/office/drawing/2014/main" id="{D92683E3-FEC5-4348-8BAB-32AC0CD1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22425"/>
            <a:ext cx="48260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3" name="Text Box 9">
            <a:extLst>
              <a:ext uri="{FF2B5EF4-FFF2-40B4-BE49-F238E27FC236}">
                <a16:creationId xmlns:a16="http://schemas.microsoft.com/office/drawing/2014/main" id="{49C5DE8D-1ACA-FB48-9626-70141092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977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ADHD</a:t>
            </a:r>
          </a:p>
        </p:txBody>
      </p:sp>
      <p:pic>
        <p:nvPicPr>
          <p:cNvPr id="236581" name="Picture 37">
            <a:extLst>
              <a:ext uri="{FF2B5EF4-FFF2-40B4-BE49-F238E27FC236}">
                <a16:creationId xmlns:a16="http://schemas.microsoft.com/office/drawing/2014/main" id="{7EEBC0F7-5D38-0D47-A007-47C031FA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33615"/>
            <a:ext cx="4826000" cy="4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82" name="Rectangle 38">
            <a:extLst>
              <a:ext uri="{FF2B5EF4-FFF2-40B4-BE49-F238E27FC236}">
                <a16:creationId xmlns:a16="http://schemas.microsoft.com/office/drawing/2014/main" id="{97B5740B-8953-A74A-9BE5-B07D4D7EA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4724400"/>
            <a:ext cx="1020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insomnia</a:t>
            </a:r>
          </a:p>
        </p:txBody>
      </p:sp>
      <p:sp>
        <p:nvSpPr>
          <p:cNvPr id="236583" name="Rectangle 39">
            <a:extLst>
              <a:ext uri="{FF2B5EF4-FFF2-40B4-BE49-F238E27FC236}">
                <a16:creationId xmlns:a16="http://schemas.microsoft.com/office/drawing/2014/main" id="{26D7288D-C516-AB4B-9206-DF0AC987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3889375"/>
            <a:ext cx="13128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oppositional</a:t>
            </a:r>
          </a:p>
          <a:p>
            <a:r>
              <a:rPr lang="en-US" altLang="en-US" sz="1500"/>
              <a:t>behavior</a:t>
            </a:r>
          </a:p>
        </p:txBody>
      </p:sp>
      <p:sp>
        <p:nvSpPr>
          <p:cNvPr id="236584" name="Rectangle 40">
            <a:extLst>
              <a:ext uri="{FF2B5EF4-FFF2-40B4-BE49-F238E27FC236}">
                <a16:creationId xmlns:a16="http://schemas.microsoft.com/office/drawing/2014/main" id="{42D15198-0E98-374E-B435-764BD2757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30563"/>
            <a:ext cx="1168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disordered</a:t>
            </a:r>
          </a:p>
          <a:p>
            <a:r>
              <a:rPr lang="en-US" altLang="en-US" sz="1500"/>
              <a:t>conduct</a:t>
            </a:r>
          </a:p>
        </p:txBody>
      </p:sp>
      <p:sp>
        <p:nvSpPr>
          <p:cNvPr id="236585" name="Rectangle 41">
            <a:extLst>
              <a:ext uri="{FF2B5EF4-FFF2-40B4-BE49-F238E27FC236}">
                <a16:creationId xmlns:a16="http://schemas.microsoft.com/office/drawing/2014/main" id="{61A766ED-01C4-8D42-A8C8-A56F10F6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3" y="2678113"/>
            <a:ext cx="565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tics </a:t>
            </a:r>
          </a:p>
        </p:txBody>
      </p:sp>
      <p:sp>
        <p:nvSpPr>
          <p:cNvPr id="236586" name="Rectangle 42">
            <a:extLst>
              <a:ext uri="{FF2B5EF4-FFF2-40B4-BE49-F238E27FC236}">
                <a16:creationId xmlns:a16="http://schemas.microsoft.com/office/drawing/2014/main" id="{215B7177-4F95-7440-AA90-DFE818CA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2044700"/>
            <a:ext cx="841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anxiety</a:t>
            </a:r>
          </a:p>
        </p:txBody>
      </p:sp>
      <p:sp>
        <p:nvSpPr>
          <p:cNvPr id="236587" name="Rectangle 43">
            <a:extLst>
              <a:ext uri="{FF2B5EF4-FFF2-40B4-BE49-F238E27FC236}">
                <a16:creationId xmlns:a16="http://schemas.microsoft.com/office/drawing/2014/main" id="{FEBB0C41-9DEE-8542-9DA6-91A9CAC8B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1676400"/>
            <a:ext cx="1200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depression</a:t>
            </a:r>
          </a:p>
        </p:txBody>
      </p:sp>
      <p:sp>
        <p:nvSpPr>
          <p:cNvPr id="236588" name="Rectangle 44">
            <a:extLst>
              <a:ext uri="{FF2B5EF4-FFF2-40B4-BE49-F238E27FC236}">
                <a16:creationId xmlns:a16="http://schemas.microsoft.com/office/drawing/2014/main" id="{AFBD4DB7-E80B-D046-A30C-3E11C214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1905000"/>
            <a:ext cx="1039813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/>
              <a:t>elevated,</a:t>
            </a:r>
          </a:p>
          <a:p>
            <a:pPr algn="ctr">
              <a:lnSpc>
                <a:spcPct val="90000"/>
              </a:lnSpc>
            </a:pPr>
            <a:r>
              <a:rPr lang="en-US" altLang="en-US" sz="1400"/>
              <a:t>irritable,</a:t>
            </a:r>
          </a:p>
          <a:p>
            <a:pPr algn="ctr">
              <a:lnSpc>
                <a:spcPct val="90000"/>
              </a:lnSpc>
            </a:pPr>
            <a:r>
              <a:rPr lang="en-US" altLang="en-US" sz="1400"/>
              <a:t>expansive</a:t>
            </a:r>
          </a:p>
          <a:p>
            <a:pPr algn="ctr">
              <a:lnSpc>
                <a:spcPct val="90000"/>
              </a:lnSpc>
            </a:pPr>
            <a:r>
              <a:rPr lang="en-US" altLang="en-US" sz="1400"/>
              <a:t>mood</a:t>
            </a:r>
          </a:p>
        </p:txBody>
      </p:sp>
      <p:sp>
        <p:nvSpPr>
          <p:cNvPr id="236589" name="Rectangle 45">
            <a:extLst>
              <a:ext uri="{FF2B5EF4-FFF2-40B4-BE49-F238E27FC236}">
                <a16:creationId xmlns:a16="http://schemas.microsoft.com/office/drawing/2014/main" id="{FF9F5DD8-35B9-B64C-BB44-D528D354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2803525"/>
            <a:ext cx="1828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/>
              <a:t>nicotine dependence</a:t>
            </a:r>
          </a:p>
        </p:txBody>
      </p:sp>
      <p:sp>
        <p:nvSpPr>
          <p:cNvPr id="236590" name="Rectangle 46">
            <a:extLst>
              <a:ext uri="{FF2B5EF4-FFF2-40B4-BE49-F238E27FC236}">
                <a16:creationId xmlns:a16="http://schemas.microsoft.com/office/drawing/2014/main" id="{464442B2-E6E7-9649-90EE-51333AF9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3657600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/>
              <a:t>alcohol abuse</a:t>
            </a:r>
          </a:p>
        </p:txBody>
      </p:sp>
      <p:sp>
        <p:nvSpPr>
          <p:cNvPr id="236591" name="Rectangle 47">
            <a:extLst>
              <a:ext uri="{FF2B5EF4-FFF2-40B4-BE49-F238E27FC236}">
                <a16:creationId xmlns:a16="http://schemas.microsoft.com/office/drawing/2014/main" id="{A088C7DE-7C80-3047-A312-94717B18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4541838"/>
            <a:ext cx="1143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500"/>
              <a:t>stimulant/other abuse</a:t>
            </a:r>
          </a:p>
        </p:txBody>
      </p:sp>
      <p:sp>
        <p:nvSpPr>
          <p:cNvPr id="236592" name="Rectangle 48">
            <a:extLst>
              <a:ext uri="{FF2B5EF4-FFF2-40B4-BE49-F238E27FC236}">
                <a16:creationId xmlns:a16="http://schemas.microsoft.com/office/drawing/2014/main" id="{D1B21916-E431-A840-BAED-28A43206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5029200"/>
            <a:ext cx="8080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fatigue</a:t>
            </a:r>
          </a:p>
        </p:txBody>
      </p:sp>
      <p:sp>
        <p:nvSpPr>
          <p:cNvPr id="236593" name="Rectangle 49">
            <a:extLst>
              <a:ext uri="{FF2B5EF4-FFF2-40B4-BE49-F238E27FC236}">
                <a16:creationId xmlns:a16="http://schemas.microsoft.com/office/drawing/2014/main" id="{4F32B3C6-1067-334E-AC44-CDD3F99F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4864100"/>
            <a:ext cx="806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/>
              <a:t>hyper-</a:t>
            </a:r>
            <a:endParaRPr lang="en-US" altLang="en-US" sz="1400"/>
          </a:p>
          <a:p>
            <a:r>
              <a:rPr lang="en-US" altLang="en-US" sz="1400"/>
              <a:t>somnia</a:t>
            </a:r>
          </a:p>
        </p:txBody>
      </p:sp>
    </p:spTree>
    <p:extLst>
      <p:ext uri="{BB962C8B-B14F-4D97-AF65-F5344CB8AC3E}">
        <p14:creationId xmlns:p14="http://schemas.microsoft.com/office/powerpoint/2010/main" val="1417006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74" name="Picture 50">
            <a:extLst>
              <a:ext uri="{FF2B5EF4-FFF2-40B4-BE49-F238E27FC236}">
                <a16:creationId xmlns:a16="http://schemas.microsoft.com/office/drawing/2014/main" id="{57B20162-F64D-7D4F-B5C2-EDFB4423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2668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33" name="Rectangle 9">
            <a:extLst>
              <a:ext uri="{FF2B5EF4-FFF2-40B4-BE49-F238E27FC236}">
                <a16:creationId xmlns:a16="http://schemas.microsoft.com/office/drawing/2014/main" id="{9B87234C-1D0A-D441-95AC-514F2630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622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/>
              <a:t>ADHD pharmacy:</a:t>
            </a:r>
          </a:p>
          <a:p>
            <a:pPr algn="ctr"/>
            <a:r>
              <a:rPr lang="en-US" altLang="en-US" sz="1600" i="1"/>
              <a:t>children and adolescents</a:t>
            </a:r>
          </a:p>
        </p:txBody>
      </p:sp>
      <p:sp>
        <p:nvSpPr>
          <p:cNvPr id="282634" name="Rectangle 10">
            <a:extLst>
              <a:ext uri="{FF2B5EF4-FFF2-40B4-BE49-F238E27FC236}">
                <a16:creationId xmlns:a16="http://schemas.microsoft.com/office/drawing/2014/main" id="{A8E3B58A-8289-EF49-8681-FB694D36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925" y="26384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82648" name="Rectangle 24">
            <a:extLst>
              <a:ext uri="{FF2B5EF4-FFF2-40B4-BE49-F238E27FC236}">
                <a16:creationId xmlns:a16="http://schemas.microsoft.com/office/drawing/2014/main" id="{F4212E6E-447A-994A-9B70-3746E611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308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D12845EE-21DE-FE40-B68C-07C46B642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9620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282676" name="Group 52">
            <a:extLst>
              <a:ext uri="{FF2B5EF4-FFF2-40B4-BE49-F238E27FC236}">
                <a16:creationId xmlns:a16="http://schemas.microsoft.com/office/drawing/2014/main" id="{26D15466-C354-A546-9531-3AEA1C98A065}"/>
              </a:ext>
            </a:extLst>
          </p:cNvPr>
          <p:cNvGrpSpPr>
            <a:grpSpLocks/>
          </p:cNvGrpSpPr>
          <p:nvPr/>
        </p:nvGrpSpPr>
        <p:grpSpPr bwMode="auto">
          <a:xfrm>
            <a:off x="2498726" y="3962400"/>
            <a:ext cx="5287963" cy="912813"/>
            <a:chOff x="1574" y="2496"/>
            <a:chExt cx="3331" cy="575"/>
          </a:xfrm>
        </p:grpSpPr>
        <p:sp>
          <p:nvSpPr>
            <p:cNvPr id="282636" name="Rectangle 12">
              <a:extLst>
                <a:ext uri="{FF2B5EF4-FFF2-40B4-BE49-F238E27FC236}">
                  <a16:creationId xmlns:a16="http://schemas.microsoft.com/office/drawing/2014/main" id="{3C486186-C560-2D44-97B0-6DC78037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736"/>
              <a:ext cx="7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1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st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stimulants</a:t>
              </a:r>
            </a:p>
          </p:txBody>
        </p:sp>
        <p:sp>
          <p:nvSpPr>
            <p:cNvPr id="282665" name="Rectangle 41">
              <a:extLst>
                <a:ext uri="{FF2B5EF4-FFF2-40B4-BE49-F238E27FC236}">
                  <a16:creationId xmlns:a16="http://schemas.microsoft.com/office/drawing/2014/main" id="{8BBA991C-C6B5-CE40-8B4D-20232957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592"/>
              <a:ext cx="6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OROS-MPH</a:t>
              </a:r>
            </a:p>
          </p:txBody>
        </p:sp>
        <p:grpSp>
          <p:nvGrpSpPr>
            <p:cNvPr id="282672" name="Group 48">
              <a:extLst>
                <a:ext uri="{FF2B5EF4-FFF2-40B4-BE49-F238E27FC236}">
                  <a16:creationId xmlns:a16="http://schemas.microsoft.com/office/drawing/2014/main" id="{B1B054CD-9B17-0549-92BF-E5857914A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5" y="2496"/>
              <a:ext cx="351" cy="334"/>
              <a:chOff x="912" y="2505"/>
              <a:chExt cx="351" cy="334"/>
            </a:xfrm>
          </p:grpSpPr>
          <p:sp>
            <p:nvSpPr>
              <p:cNvPr id="282666" name="Rectangle 42">
                <a:extLst>
                  <a:ext uri="{FF2B5EF4-FFF2-40B4-BE49-F238E27FC236}">
                    <a16:creationId xmlns:a16="http://schemas.microsoft.com/office/drawing/2014/main" id="{0904F1C4-ADC9-F642-A78F-7DA04806C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" y="2655"/>
                <a:ext cx="32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300" dirty="0">
                    <a:solidFill>
                      <a:schemeClr val="accent5"/>
                    </a:solidFill>
                  </a:rPr>
                  <a:t>MPH</a:t>
                </a:r>
                <a:endParaRPr lang="en-US" altLang="en-US" sz="15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82667" name="Rectangle 43">
                <a:extLst>
                  <a:ext uri="{FF2B5EF4-FFF2-40B4-BE49-F238E27FC236}">
                    <a16:creationId xmlns:a16="http://schemas.microsoft.com/office/drawing/2014/main" id="{D61FF621-1FD3-7548-AEDD-6CF606BD8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505"/>
                <a:ext cx="27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altLang="en-US" sz="1300" dirty="0">
                    <a:solidFill>
                      <a:schemeClr val="accent5"/>
                    </a:solidFill>
                  </a:rPr>
                  <a:t>LA</a:t>
                </a:r>
                <a:r>
                  <a:rPr lang="en-US" altLang="en-US" sz="1500" dirty="0">
                    <a:solidFill>
                      <a:srgbClr val="FFF3AA"/>
                    </a:solidFill>
                  </a:rPr>
                  <a:t> </a:t>
                </a:r>
              </a:p>
            </p:txBody>
          </p:sp>
          <p:sp>
            <p:nvSpPr>
              <p:cNvPr id="282669" name="Line 45">
                <a:extLst>
                  <a:ext uri="{FF2B5EF4-FFF2-40B4-BE49-F238E27FC236}">
                    <a16:creationId xmlns:a16="http://schemas.microsoft.com/office/drawing/2014/main" id="{5A986E62-BBDA-2949-A997-1BB5B1624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640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F3A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2671" name="Rectangle 47">
              <a:extLst>
                <a:ext uri="{FF2B5EF4-FFF2-40B4-BE49-F238E27FC236}">
                  <a16:creationId xmlns:a16="http://schemas.microsoft.com/office/drawing/2014/main" id="{80797E96-E239-9B4F-8147-E56095A70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556"/>
              <a:ext cx="6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dl-MPH-XR</a:t>
              </a:r>
            </a:p>
          </p:txBody>
        </p:sp>
        <p:sp>
          <p:nvSpPr>
            <p:cNvPr id="282673" name="Rectangle 49">
              <a:extLst>
                <a:ext uri="{FF2B5EF4-FFF2-40B4-BE49-F238E27FC236}">
                  <a16:creationId xmlns:a16="http://schemas.microsoft.com/office/drawing/2014/main" id="{5E378BE3-A50F-C84B-9C1D-16E7052F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2572"/>
              <a:ext cx="6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300" dirty="0">
                  <a:solidFill>
                    <a:schemeClr val="accent5"/>
                  </a:solidFill>
                </a:rPr>
                <a:t>transdermal</a:t>
              </a:r>
            </a:p>
            <a:p>
              <a:pPr algn="ctr"/>
              <a:r>
                <a:rPr lang="en-US" altLang="en-US" sz="1300" dirty="0">
                  <a:solidFill>
                    <a:schemeClr val="accent5"/>
                  </a:solidFill>
                </a:rPr>
                <a:t>MPH</a:t>
              </a:r>
            </a:p>
          </p:txBody>
        </p:sp>
        <p:pic>
          <p:nvPicPr>
            <p:cNvPr id="282675" name="Picture 51">
              <a:extLst>
                <a:ext uri="{FF2B5EF4-FFF2-40B4-BE49-F238E27FC236}">
                  <a16:creationId xmlns:a16="http://schemas.microsoft.com/office/drawing/2014/main" id="{64A4210E-99DC-7B4F-9C49-AD8717DA1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65"/>
              <a:ext cx="2188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2678" name="Group 54">
            <a:extLst>
              <a:ext uri="{FF2B5EF4-FFF2-40B4-BE49-F238E27FC236}">
                <a16:creationId xmlns:a16="http://schemas.microsoft.com/office/drawing/2014/main" id="{EBEEEEE6-4EEE-A541-8F05-335B793F60D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255965"/>
            <a:ext cx="5043488" cy="766763"/>
            <a:chOff x="1728" y="2061"/>
            <a:chExt cx="3177" cy="483"/>
          </a:xfrm>
        </p:grpSpPr>
        <p:sp>
          <p:nvSpPr>
            <p:cNvPr id="282637" name="Rectangle 13">
              <a:extLst>
                <a:ext uri="{FF2B5EF4-FFF2-40B4-BE49-F238E27FC236}">
                  <a16:creationId xmlns:a16="http://schemas.microsoft.com/office/drawing/2014/main" id="{03801788-F5CD-8945-949D-ECC6DDEC7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208"/>
              <a:ext cx="7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1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st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stimulants</a:t>
              </a:r>
            </a:p>
          </p:txBody>
        </p:sp>
        <p:sp>
          <p:nvSpPr>
            <p:cNvPr id="282662" name="Rectangle 38">
              <a:extLst>
                <a:ext uri="{FF2B5EF4-FFF2-40B4-BE49-F238E27FC236}">
                  <a16:creationId xmlns:a16="http://schemas.microsoft.com/office/drawing/2014/main" id="{D1D2A080-6838-EC4C-873F-C02384480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2061"/>
              <a:ext cx="549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accent5"/>
                  </a:solidFill>
                </a:rPr>
                <a:t>d-</a:t>
              </a:r>
              <a:r>
                <a:rPr lang="en-US" altLang="en-US" sz="1500" dirty="0" err="1">
                  <a:solidFill>
                    <a:schemeClr val="accent5"/>
                  </a:solidFill>
                </a:rPr>
                <a:t>amph</a:t>
              </a:r>
              <a:endParaRPr lang="en-US" altLang="en-US" sz="1500" dirty="0">
                <a:solidFill>
                  <a:schemeClr val="accent5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1500" dirty="0" err="1">
                  <a:solidFill>
                    <a:schemeClr val="accent5"/>
                  </a:solidFill>
                </a:rPr>
                <a:t>spansule</a:t>
              </a:r>
              <a:endParaRPr lang="en-US" altLang="en-US" sz="1500" dirty="0">
                <a:solidFill>
                  <a:schemeClr val="accent5"/>
                </a:solidFill>
              </a:endParaRPr>
            </a:p>
          </p:txBody>
        </p:sp>
        <p:sp>
          <p:nvSpPr>
            <p:cNvPr id="282663" name="Rectangle 39">
              <a:extLst>
                <a:ext uri="{FF2B5EF4-FFF2-40B4-BE49-F238E27FC236}">
                  <a16:creationId xmlns:a16="http://schemas.microsoft.com/office/drawing/2014/main" id="{9E306361-16E5-CD4E-BAB1-E78DD231A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112"/>
              <a:ext cx="6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dl-MAS-XR</a:t>
              </a:r>
            </a:p>
          </p:txBody>
        </p:sp>
        <p:sp>
          <p:nvSpPr>
            <p:cNvPr id="282664" name="Rectangle 40">
              <a:extLst>
                <a:ext uri="{FF2B5EF4-FFF2-40B4-BE49-F238E27FC236}">
                  <a16:creationId xmlns:a16="http://schemas.microsoft.com/office/drawing/2014/main" id="{6D3BE52F-6209-E04F-8A3E-053E1CA8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2112"/>
              <a:ext cx="39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 err="1">
                  <a:solidFill>
                    <a:schemeClr val="accent5"/>
                  </a:solidFill>
                </a:rPr>
                <a:t>lisdex</a:t>
              </a:r>
              <a:endParaRPr lang="en-US" altLang="en-US" sz="1500" dirty="0">
                <a:solidFill>
                  <a:schemeClr val="accent5"/>
                </a:solidFill>
              </a:endParaRPr>
            </a:p>
          </p:txBody>
        </p:sp>
        <p:pic>
          <p:nvPicPr>
            <p:cNvPr id="282677" name="Picture 53">
              <a:extLst>
                <a:ext uri="{FF2B5EF4-FFF2-40B4-BE49-F238E27FC236}">
                  <a16:creationId xmlns:a16="http://schemas.microsoft.com/office/drawing/2014/main" id="{FB9130FA-BAB6-E14E-BDE0-14CFF9930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279"/>
              <a:ext cx="2182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2680" name="Group 56">
            <a:extLst>
              <a:ext uri="{FF2B5EF4-FFF2-40B4-BE49-F238E27FC236}">
                <a16:creationId xmlns:a16="http://schemas.microsoft.com/office/drawing/2014/main" id="{50C85BF9-EAA4-3140-A3D2-4B3E0D8AB8F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590800"/>
            <a:ext cx="5043488" cy="760413"/>
            <a:chOff x="1728" y="1632"/>
            <a:chExt cx="3177" cy="479"/>
          </a:xfrm>
        </p:grpSpPr>
        <p:sp>
          <p:nvSpPr>
            <p:cNvPr id="282638" name="Rectangle 14">
              <a:extLst>
                <a:ext uri="{FF2B5EF4-FFF2-40B4-BE49-F238E27FC236}">
                  <a16:creationId xmlns:a16="http://schemas.microsoft.com/office/drawing/2014/main" id="{DBE67515-B419-0B41-B49D-3B0212C99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776"/>
              <a:ext cx="7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2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nd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stimulants</a:t>
              </a:r>
            </a:p>
          </p:txBody>
        </p:sp>
        <p:sp>
          <p:nvSpPr>
            <p:cNvPr id="282658" name="Rectangle 34">
              <a:extLst>
                <a:ext uri="{FF2B5EF4-FFF2-40B4-BE49-F238E27FC236}">
                  <a16:creationId xmlns:a16="http://schemas.microsoft.com/office/drawing/2014/main" id="{0B80B372-F863-3348-8BA8-55FB63BA6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632"/>
              <a:ext cx="35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MPH</a:t>
              </a:r>
            </a:p>
          </p:txBody>
        </p:sp>
        <p:sp>
          <p:nvSpPr>
            <p:cNvPr id="282659" name="Rectangle 35">
              <a:extLst>
                <a:ext uri="{FF2B5EF4-FFF2-40B4-BE49-F238E27FC236}">
                  <a16:creationId xmlns:a16="http://schemas.microsoft.com/office/drawing/2014/main" id="{7A2C3818-73CB-4241-99B7-5FFD24E3B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1632"/>
              <a:ext cx="4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d-MPH</a:t>
              </a:r>
            </a:p>
          </p:txBody>
        </p:sp>
        <p:sp>
          <p:nvSpPr>
            <p:cNvPr id="282660" name="Rectangle 36">
              <a:extLst>
                <a:ext uri="{FF2B5EF4-FFF2-40B4-BE49-F238E27FC236}">
                  <a16:creationId xmlns:a16="http://schemas.microsoft.com/office/drawing/2014/main" id="{27149739-C1D0-DD45-B4A9-B1EE8B5B2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632"/>
              <a:ext cx="4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d-</a:t>
              </a:r>
              <a:r>
                <a:rPr lang="en-US" altLang="en-US" sz="1500" dirty="0" err="1">
                  <a:solidFill>
                    <a:schemeClr val="accent5"/>
                  </a:solidFill>
                </a:rPr>
                <a:t>amph</a:t>
              </a:r>
              <a:endParaRPr lang="en-US" altLang="en-US" sz="1500" dirty="0">
                <a:solidFill>
                  <a:schemeClr val="accent5"/>
                </a:solidFill>
              </a:endParaRPr>
            </a:p>
          </p:txBody>
        </p:sp>
        <p:sp>
          <p:nvSpPr>
            <p:cNvPr id="282661" name="Rectangle 37">
              <a:extLst>
                <a:ext uri="{FF2B5EF4-FFF2-40B4-BE49-F238E27FC236}">
                  <a16:creationId xmlns:a16="http://schemas.microsoft.com/office/drawing/2014/main" id="{A34F4D4B-FDEC-004F-A482-0002AE655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1632"/>
              <a:ext cx="4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dl-MAS</a:t>
              </a:r>
            </a:p>
          </p:txBody>
        </p:sp>
        <p:pic>
          <p:nvPicPr>
            <p:cNvPr id="282679" name="Picture 55">
              <a:extLst>
                <a:ext uri="{FF2B5EF4-FFF2-40B4-BE49-F238E27FC236}">
                  <a16:creationId xmlns:a16="http://schemas.microsoft.com/office/drawing/2014/main" id="{E7653928-9C5D-9642-8FE3-14AEBF640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4"/>
              <a:ext cx="2188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2682" name="Group 58">
            <a:extLst>
              <a:ext uri="{FF2B5EF4-FFF2-40B4-BE49-F238E27FC236}">
                <a16:creationId xmlns:a16="http://schemas.microsoft.com/office/drawing/2014/main" id="{EDBE4B6A-22A4-5E4D-8CE5-9B08316C157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05000"/>
            <a:ext cx="5416550" cy="760413"/>
            <a:chOff x="1728" y="1200"/>
            <a:chExt cx="3412" cy="479"/>
          </a:xfrm>
        </p:grpSpPr>
        <p:sp>
          <p:nvSpPr>
            <p:cNvPr id="282639" name="Rectangle 15">
              <a:extLst>
                <a:ext uri="{FF2B5EF4-FFF2-40B4-BE49-F238E27FC236}">
                  <a16:creationId xmlns:a16="http://schemas.microsoft.com/office/drawing/2014/main" id="{B204C04C-EAC4-054B-8177-93EFF3E2A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344"/>
              <a:ext cx="99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2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nd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nonstimulants</a:t>
              </a:r>
            </a:p>
          </p:txBody>
        </p:sp>
        <p:sp>
          <p:nvSpPr>
            <p:cNvPr id="282653" name="Rectangle 29">
              <a:extLst>
                <a:ext uri="{FF2B5EF4-FFF2-40B4-BE49-F238E27FC236}">
                  <a16:creationId xmlns:a16="http://schemas.microsoft.com/office/drawing/2014/main" id="{37BFF595-8447-C443-9DDC-51C26BAEC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200"/>
              <a:ext cx="7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atomoxetine</a:t>
              </a:r>
              <a:endParaRPr lang="en-US" altLang="en-US" b="0" dirty="0">
                <a:solidFill>
                  <a:schemeClr val="accent5"/>
                </a:solidFill>
              </a:endParaRPr>
            </a:p>
          </p:txBody>
        </p:sp>
        <p:sp>
          <p:nvSpPr>
            <p:cNvPr id="282654" name="Rectangle 30">
              <a:extLst>
                <a:ext uri="{FF2B5EF4-FFF2-40B4-BE49-F238E27FC236}">
                  <a16:creationId xmlns:a16="http://schemas.microsoft.com/office/drawing/2014/main" id="{A1984FD1-5FCE-AA46-9951-FC0F6820F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200"/>
              <a:ext cx="5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clonidine</a:t>
              </a:r>
              <a:endParaRPr lang="en-US" altLang="en-US" b="0" dirty="0">
                <a:solidFill>
                  <a:schemeClr val="accent5"/>
                </a:solidFill>
              </a:endParaRPr>
            </a:p>
          </p:txBody>
        </p:sp>
        <p:sp>
          <p:nvSpPr>
            <p:cNvPr id="282657" name="Rectangle 33">
              <a:extLst>
                <a:ext uri="{FF2B5EF4-FFF2-40B4-BE49-F238E27FC236}">
                  <a16:creationId xmlns:a16="http://schemas.microsoft.com/office/drawing/2014/main" id="{345DD84E-541E-E648-8DED-89DB87A77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00"/>
              <a:ext cx="80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dirty="0">
                  <a:solidFill>
                    <a:schemeClr val="accent5"/>
                  </a:solidFill>
                </a:rPr>
                <a:t>guanfacine</a:t>
              </a:r>
              <a:r>
                <a:rPr lang="en-US" altLang="en-US" sz="1500" dirty="0">
                  <a:solidFill>
                    <a:srgbClr val="FFF3AA"/>
                  </a:solidFill>
                </a:rPr>
                <a:t> </a:t>
              </a:r>
              <a:r>
                <a:rPr lang="en-US" altLang="en-US" sz="1500" dirty="0">
                  <a:solidFill>
                    <a:schemeClr val="accent5"/>
                  </a:solidFill>
                </a:rPr>
                <a:t>ER</a:t>
              </a:r>
            </a:p>
          </p:txBody>
        </p:sp>
        <p:pic>
          <p:nvPicPr>
            <p:cNvPr id="282681" name="Picture 57">
              <a:extLst>
                <a:ext uri="{FF2B5EF4-FFF2-40B4-BE49-F238E27FC236}">
                  <a16:creationId xmlns:a16="http://schemas.microsoft.com/office/drawing/2014/main" id="{6739F2BE-296E-D64C-B3DE-38E140B58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92"/>
              <a:ext cx="2223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2684" name="Group 60">
            <a:extLst>
              <a:ext uri="{FF2B5EF4-FFF2-40B4-BE49-F238E27FC236}">
                <a16:creationId xmlns:a16="http://schemas.microsoft.com/office/drawing/2014/main" id="{B97AB790-56CF-EF4A-ADA2-8CDD386C2C4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127125"/>
            <a:ext cx="5416550" cy="776288"/>
            <a:chOff x="1728" y="710"/>
            <a:chExt cx="3412" cy="489"/>
          </a:xfrm>
        </p:grpSpPr>
        <p:sp>
          <p:nvSpPr>
            <p:cNvPr id="282640" name="Rectangle 16">
              <a:extLst>
                <a:ext uri="{FF2B5EF4-FFF2-40B4-BE49-F238E27FC236}">
                  <a16:creationId xmlns:a16="http://schemas.microsoft.com/office/drawing/2014/main" id="{B7D2E2D6-F22E-6C43-9ECA-CCAC7EBEC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864"/>
              <a:ext cx="99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3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rd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nonstimulants</a:t>
              </a:r>
            </a:p>
          </p:txBody>
        </p:sp>
        <p:sp>
          <p:nvSpPr>
            <p:cNvPr id="282644" name="Rectangle 20">
              <a:extLst>
                <a:ext uri="{FF2B5EF4-FFF2-40B4-BE49-F238E27FC236}">
                  <a16:creationId xmlns:a16="http://schemas.microsoft.com/office/drawing/2014/main" id="{4D5BB161-B820-FB43-8BC4-3BD4494F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710"/>
              <a:ext cx="40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>
                  <a:solidFill>
                    <a:srgbClr val="FFF3AA"/>
                  </a:solidFill>
                </a:rPr>
                <a:t>NDRI</a:t>
              </a:r>
            </a:p>
          </p:txBody>
        </p:sp>
        <p:sp>
          <p:nvSpPr>
            <p:cNvPr id="282645" name="Rectangle 21">
              <a:extLst>
                <a:ext uri="{FF2B5EF4-FFF2-40B4-BE49-F238E27FC236}">
                  <a16:creationId xmlns:a16="http://schemas.microsoft.com/office/drawing/2014/main" id="{F4AC82E4-7256-7B4A-B50F-B22BA0BC7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710"/>
              <a:ext cx="40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>
                  <a:solidFill>
                    <a:srgbClr val="FFF3AA"/>
                  </a:solidFill>
                </a:rPr>
                <a:t>SNRI</a:t>
              </a:r>
            </a:p>
          </p:txBody>
        </p:sp>
        <p:sp>
          <p:nvSpPr>
            <p:cNvPr id="282646" name="Rectangle 22">
              <a:extLst>
                <a:ext uri="{FF2B5EF4-FFF2-40B4-BE49-F238E27FC236}">
                  <a16:creationId xmlns:a16="http://schemas.microsoft.com/office/drawing/2014/main" id="{C9B26CF1-9301-474E-AF13-FA9AF2896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766"/>
              <a:ext cx="3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TCA</a:t>
              </a:r>
            </a:p>
          </p:txBody>
        </p:sp>
        <p:pic>
          <p:nvPicPr>
            <p:cNvPr id="282683" name="Picture 59">
              <a:extLst>
                <a:ext uri="{FF2B5EF4-FFF2-40B4-BE49-F238E27FC236}">
                  <a16:creationId xmlns:a16="http://schemas.microsoft.com/office/drawing/2014/main" id="{C78D70EA-93E5-DC46-A892-C00BBD274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16"/>
              <a:ext cx="2217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2686" name="Group 62">
            <a:extLst>
              <a:ext uri="{FF2B5EF4-FFF2-40B4-BE49-F238E27FC236}">
                <a16:creationId xmlns:a16="http://schemas.microsoft.com/office/drawing/2014/main" id="{B396376C-8125-E04E-B340-A4425D1ED67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819104"/>
            <a:ext cx="5867400" cy="923925"/>
            <a:chOff x="1728" y="144"/>
            <a:chExt cx="3696" cy="582"/>
          </a:xfrm>
        </p:grpSpPr>
        <p:sp>
          <p:nvSpPr>
            <p:cNvPr id="282635" name="Rectangle 11">
              <a:extLst>
                <a:ext uri="{FF2B5EF4-FFF2-40B4-BE49-F238E27FC236}">
                  <a16:creationId xmlns:a16="http://schemas.microsoft.com/office/drawing/2014/main" id="{A6FD2821-DDB9-FD45-96CC-27F83419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40"/>
              <a:ext cx="3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282641" name="Rectangle 17">
              <a:extLst>
                <a:ext uri="{FF2B5EF4-FFF2-40B4-BE49-F238E27FC236}">
                  <a16:creationId xmlns:a16="http://schemas.microsoft.com/office/drawing/2014/main" id="{4B035D92-E083-A144-B321-81C1E3103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84"/>
              <a:ext cx="127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adjunctive/combos</a:t>
              </a:r>
            </a:p>
          </p:txBody>
        </p:sp>
        <p:sp>
          <p:nvSpPr>
            <p:cNvPr id="282642" name="Rectangle 18">
              <a:extLst>
                <a:ext uri="{FF2B5EF4-FFF2-40B4-BE49-F238E27FC236}">
                  <a16:creationId xmlns:a16="http://schemas.microsoft.com/office/drawing/2014/main" id="{FF4FA11B-8FA9-164E-8478-FAC42221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40"/>
              <a:ext cx="3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DPA</a:t>
              </a:r>
            </a:p>
          </p:txBody>
        </p:sp>
        <p:sp>
          <p:nvSpPr>
            <p:cNvPr id="282643" name="Rectangle 19">
              <a:extLst>
                <a:ext uri="{FF2B5EF4-FFF2-40B4-BE49-F238E27FC236}">
                  <a16:creationId xmlns:a16="http://schemas.microsoft.com/office/drawing/2014/main" id="{5FA9496A-283C-D94D-B316-E07FB306F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144"/>
              <a:ext cx="85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en-US" sz="1500" dirty="0">
                  <a:solidFill>
                    <a:schemeClr val="accent5"/>
                  </a:solidFill>
                </a:rPr>
                <a:t>behavioral therapy</a:t>
              </a:r>
            </a:p>
          </p:txBody>
        </p:sp>
        <p:pic>
          <p:nvPicPr>
            <p:cNvPr id="282685" name="Picture 61">
              <a:extLst>
                <a:ext uri="{FF2B5EF4-FFF2-40B4-BE49-F238E27FC236}">
                  <a16:creationId xmlns:a16="http://schemas.microsoft.com/office/drawing/2014/main" id="{40F5B4CC-2170-FB40-87A7-4D81BBCEA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432"/>
              <a:ext cx="2211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256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6" name="Picture 46">
            <a:extLst>
              <a:ext uri="{FF2B5EF4-FFF2-40B4-BE49-F238E27FC236}">
                <a16:creationId xmlns:a16="http://schemas.microsoft.com/office/drawing/2014/main" id="{1B8686E8-43EA-AD4E-8711-0728794D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2668588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4" name="Rectangle 4">
            <a:extLst>
              <a:ext uri="{FF2B5EF4-FFF2-40B4-BE49-F238E27FC236}">
                <a16:creationId xmlns:a16="http://schemas.microsoft.com/office/drawing/2014/main" id="{065E32D1-4DBA-D147-86F2-AC50D06FF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5791200"/>
            <a:ext cx="1855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i="1"/>
              <a:t>ADHD pharmacy:</a:t>
            </a:r>
          </a:p>
          <a:p>
            <a:pPr algn="ctr"/>
            <a:r>
              <a:rPr lang="en-US" altLang="en-US" sz="1600" i="1"/>
              <a:t>adults</a:t>
            </a:r>
          </a:p>
        </p:txBody>
      </p:sp>
      <p:sp>
        <p:nvSpPr>
          <p:cNvPr id="286725" name="Rectangle 5">
            <a:extLst>
              <a:ext uri="{FF2B5EF4-FFF2-40B4-BE49-F238E27FC236}">
                <a16:creationId xmlns:a16="http://schemas.microsoft.com/office/drawing/2014/main" id="{7CBCE83E-DAC6-C543-8D67-A8A36ABD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925" y="26384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86738" name="Rectangle 18">
            <a:extLst>
              <a:ext uri="{FF2B5EF4-FFF2-40B4-BE49-F238E27FC236}">
                <a16:creationId xmlns:a16="http://schemas.microsoft.com/office/drawing/2014/main" id="{B9D746EF-33EB-AD48-8937-642A08C68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308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86739" name="Text Box 19">
            <a:extLst>
              <a:ext uri="{FF2B5EF4-FFF2-40B4-BE49-F238E27FC236}">
                <a16:creationId xmlns:a16="http://schemas.microsoft.com/office/drawing/2014/main" id="{BDF10346-4A95-8447-8D40-B031790FD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9620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286779" name="Group 59">
            <a:extLst>
              <a:ext uri="{FF2B5EF4-FFF2-40B4-BE49-F238E27FC236}">
                <a16:creationId xmlns:a16="http://schemas.microsoft.com/office/drawing/2014/main" id="{E4686250-D1E8-194C-85C2-35F756FC4DE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0"/>
            <a:ext cx="5943600" cy="914400"/>
            <a:chOff x="1680" y="0"/>
            <a:chExt cx="3744" cy="576"/>
          </a:xfrm>
        </p:grpSpPr>
        <p:pic>
          <p:nvPicPr>
            <p:cNvPr id="286778" name="Picture 58">
              <a:extLst>
                <a:ext uri="{FF2B5EF4-FFF2-40B4-BE49-F238E27FC236}">
                  <a16:creationId xmlns:a16="http://schemas.microsoft.com/office/drawing/2014/main" id="{5B7E0F77-1789-0E4D-91B6-7CA102968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"/>
              <a:ext cx="221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26" name="Rectangle 6">
              <a:extLst>
                <a:ext uri="{FF2B5EF4-FFF2-40B4-BE49-F238E27FC236}">
                  <a16:creationId xmlns:a16="http://schemas.microsoft.com/office/drawing/2014/main" id="{788CA5BE-3D59-5443-A49D-2005A14F2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" y="96"/>
              <a:ext cx="3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286732" name="Rectangle 12">
              <a:extLst>
                <a:ext uri="{FF2B5EF4-FFF2-40B4-BE49-F238E27FC236}">
                  <a16:creationId xmlns:a16="http://schemas.microsoft.com/office/drawing/2014/main" id="{ADBEADE1-D12C-E34C-ACEB-3E6924FBC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84"/>
              <a:ext cx="127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adjunctive/combos</a:t>
              </a:r>
            </a:p>
          </p:txBody>
        </p:sp>
        <p:sp>
          <p:nvSpPr>
            <p:cNvPr id="286733" name="Rectangle 13">
              <a:extLst>
                <a:ext uri="{FF2B5EF4-FFF2-40B4-BE49-F238E27FC236}">
                  <a16:creationId xmlns:a16="http://schemas.microsoft.com/office/drawing/2014/main" id="{47B34EE4-0387-1141-8358-D7D36BE6D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96"/>
              <a:ext cx="31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DPA</a:t>
              </a:r>
            </a:p>
          </p:txBody>
        </p:sp>
        <p:sp>
          <p:nvSpPr>
            <p:cNvPr id="286758" name="Rectangle 38">
              <a:extLst>
                <a:ext uri="{FF2B5EF4-FFF2-40B4-BE49-F238E27FC236}">
                  <a16:creationId xmlns:a16="http://schemas.microsoft.com/office/drawing/2014/main" id="{A185532C-553C-314E-A959-D11FEB64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44"/>
              <a:ext cx="71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>
                  <a:solidFill>
                    <a:schemeClr val="accent5"/>
                  </a:solidFill>
                </a:rPr>
                <a:t>acamprosate</a:t>
              </a:r>
            </a:p>
          </p:txBody>
        </p:sp>
        <p:sp>
          <p:nvSpPr>
            <p:cNvPr id="286759" name="Rectangle 39">
              <a:extLst>
                <a:ext uri="{FF2B5EF4-FFF2-40B4-BE49-F238E27FC236}">
                  <a16:creationId xmlns:a16="http://schemas.microsoft.com/office/drawing/2014/main" id="{311A00AE-99B4-B944-9967-89F8AB397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"/>
              <a:ext cx="6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>
                  <a:solidFill>
                    <a:schemeClr val="accent5"/>
                  </a:solidFill>
                </a:rPr>
                <a:t>varenicline</a:t>
              </a:r>
            </a:p>
          </p:txBody>
        </p:sp>
        <p:sp>
          <p:nvSpPr>
            <p:cNvPr id="286760" name="Rectangle 40">
              <a:extLst>
                <a:ext uri="{FF2B5EF4-FFF2-40B4-BE49-F238E27FC236}">
                  <a16:creationId xmlns:a16="http://schemas.microsoft.com/office/drawing/2014/main" id="{F13DB800-0A03-8A4C-9BDA-C793BDE0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0"/>
              <a:ext cx="61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>
                  <a:solidFill>
                    <a:schemeClr val="accent5"/>
                  </a:solidFill>
                </a:rPr>
                <a:t>naltrexone</a:t>
              </a:r>
            </a:p>
          </p:txBody>
        </p:sp>
        <p:sp>
          <p:nvSpPr>
            <p:cNvPr id="286761" name="Line 41">
              <a:extLst>
                <a:ext uri="{FF2B5EF4-FFF2-40B4-BE49-F238E27FC236}">
                  <a16:creationId xmlns:a16="http://schemas.microsoft.com/office/drawing/2014/main" id="{E968D915-CB7C-F940-A6A6-273CFD12F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92"/>
              <a:ext cx="96" cy="96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68" name="Group 48">
            <a:extLst>
              <a:ext uri="{FF2B5EF4-FFF2-40B4-BE49-F238E27FC236}">
                <a16:creationId xmlns:a16="http://schemas.microsoft.com/office/drawing/2014/main" id="{554A2B1E-2DC3-3E47-8596-D7F9A365732D}"/>
              </a:ext>
            </a:extLst>
          </p:cNvPr>
          <p:cNvGrpSpPr>
            <a:grpSpLocks/>
          </p:cNvGrpSpPr>
          <p:nvPr/>
        </p:nvGrpSpPr>
        <p:grpSpPr bwMode="auto">
          <a:xfrm>
            <a:off x="2667001" y="3810000"/>
            <a:ext cx="5989638" cy="1309688"/>
            <a:chOff x="1680" y="2400"/>
            <a:chExt cx="3773" cy="825"/>
          </a:xfrm>
        </p:grpSpPr>
        <p:sp>
          <p:nvSpPr>
            <p:cNvPr id="286727" name="Rectangle 7">
              <a:extLst>
                <a:ext uri="{FF2B5EF4-FFF2-40B4-BE49-F238E27FC236}">
                  <a16:creationId xmlns:a16="http://schemas.microsoft.com/office/drawing/2014/main" id="{029FFEFC-C951-9143-B37A-D5738E79E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736"/>
              <a:ext cx="1304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1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st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nonstimulants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comorbidity combo</a:t>
              </a:r>
            </a:p>
          </p:txBody>
        </p:sp>
        <p:sp>
          <p:nvSpPr>
            <p:cNvPr id="286740" name="Rectangle 20">
              <a:extLst>
                <a:ext uri="{FF2B5EF4-FFF2-40B4-BE49-F238E27FC236}">
                  <a16:creationId xmlns:a16="http://schemas.microsoft.com/office/drawing/2014/main" id="{69879EF9-638C-814F-85F5-139F8473E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448"/>
              <a:ext cx="7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atomoxetine</a:t>
              </a:r>
              <a:endParaRPr lang="en-US" altLang="en-US" b="0" dirty="0">
                <a:solidFill>
                  <a:schemeClr val="accent5"/>
                </a:solidFill>
              </a:endParaRPr>
            </a:p>
          </p:txBody>
        </p:sp>
        <p:sp>
          <p:nvSpPr>
            <p:cNvPr id="286742" name="Rectangle 22">
              <a:extLst>
                <a:ext uri="{FF2B5EF4-FFF2-40B4-BE49-F238E27FC236}">
                  <a16:creationId xmlns:a16="http://schemas.microsoft.com/office/drawing/2014/main" id="{7BB47FEB-3D50-AE49-AC4B-0F738CA1B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400"/>
              <a:ext cx="80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500" dirty="0">
                  <a:solidFill>
                    <a:schemeClr val="accent5"/>
                  </a:solidFill>
                </a:rPr>
                <a:t>guanfacine</a:t>
              </a:r>
              <a:r>
                <a:rPr lang="en-US" altLang="en-US" sz="1500" dirty="0">
                  <a:solidFill>
                    <a:srgbClr val="FFF3AA"/>
                  </a:solidFill>
                </a:rPr>
                <a:t> </a:t>
              </a:r>
              <a:r>
                <a:rPr lang="en-US" altLang="en-US" sz="1500" dirty="0">
                  <a:solidFill>
                    <a:schemeClr val="accent5"/>
                  </a:solidFill>
                </a:rPr>
                <a:t>ER</a:t>
              </a:r>
            </a:p>
          </p:txBody>
        </p:sp>
        <p:sp>
          <p:nvSpPr>
            <p:cNvPr id="286764" name="Rectangle 44">
              <a:extLst>
                <a:ext uri="{FF2B5EF4-FFF2-40B4-BE49-F238E27FC236}">
                  <a16:creationId xmlns:a16="http://schemas.microsoft.com/office/drawing/2014/main" id="{7FB2ECEB-F703-5F4F-BA30-7AEC38D4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400"/>
              <a:ext cx="58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modafinil</a:t>
              </a:r>
              <a:endParaRPr lang="en-US" altLang="en-US" b="0" dirty="0">
                <a:solidFill>
                  <a:schemeClr val="accent5"/>
                </a:solidFill>
              </a:endParaRPr>
            </a:p>
          </p:txBody>
        </p:sp>
        <p:pic>
          <p:nvPicPr>
            <p:cNvPr id="286767" name="Picture 47">
              <a:extLst>
                <a:ext uri="{FF2B5EF4-FFF2-40B4-BE49-F238E27FC236}">
                  <a16:creationId xmlns:a16="http://schemas.microsoft.com/office/drawing/2014/main" id="{D6EF11EB-F3B7-FD4A-BE46-CAEF85C2C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604"/>
              <a:ext cx="2223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6770" name="Group 50">
            <a:extLst>
              <a:ext uri="{FF2B5EF4-FFF2-40B4-BE49-F238E27FC236}">
                <a16:creationId xmlns:a16="http://schemas.microsoft.com/office/drawing/2014/main" id="{976E8756-AB5E-7340-B13B-3A3C9290548A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00375"/>
            <a:ext cx="5119688" cy="1036638"/>
            <a:chOff x="1680" y="1890"/>
            <a:chExt cx="3225" cy="653"/>
          </a:xfrm>
        </p:grpSpPr>
        <p:sp>
          <p:nvSpPr>
            <p:cNvPr id="286728" name="Rectangle 8">
              <a:extLst>
                <a:ext uri="{FF2B5EF4-FFF2-40B4-BE49-F238E27FC236}">
                  <a16:creationId xmlns:a16="http://schemas.microsoft.com/office/drawing/2014/main" id="{84B2E7D5-2690-E649-B692-388F1DF07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208"/>
              <a:ext cx="7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1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st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stimulants</a:t>
              </a:r>
            </a:p>
          </p:txBody>
        </p:sp>
        <p:sp>
          <p:nvSpPr>
            <p:cNvPr id="286747" name="Rectangle 27">
              <a:extLst>
                <a:ext uri="{FF2B5EF4-FFF2-40B4-BE49-F238E27FC236}">
                  <a16:creationId xmlns:a16="http://schemas.microsoft.com/office/drawing/2014/main" id="{BF3411D9-851C-3246-966D-CEACD6CA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890"/>
              <a:ext cx="549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 dirty="0">
                  <a:solidFill>
                    <a:schemeClr val="accent5"/>
                  </a:solidFill>
                </a:rPr>
                <a:t>d-</a:t>
              </a:r>
              <a:r>
                <a:rPr lang="en-US" altLang="en-US" sz="1500" dirty="0" err="1">
                  <a:solidFill>
                    <a:schemeClr val="accent5"/>
                  </a:solidFill>
                </a:rPr>
                <a:t>amph</a:t>
              </a:r>
              <a:endParaRPr lang="en-US" altLang="en-US" sz="1500" dirty="0">
                <a:solidFill>
                  <a:schemeClr val="accent5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altLang="en-US" sz="1500" dirty="0" err="1">
                  <a:solidFill>
                    <a:schemeClr val="accent5"/>
                  </a:solidFill>
                </a:rPr>
                <a:t>spansule</a:t>
              </a:r>
              <a:endParaRPr lang="en-US" altLang="en-US" sz="1500" dirty="0">
                <a:solidFill>
                  <a:schemeClr val="accent5"/>
                </a:solidFill>
              </a:endParaRPr>
            </a:p>
          </p:txBody>
        </p:sp>
        <p:sp>
          <p:nvSpPr>
            <p:cNvPr id="286748" name="Rectangle 28">
              <a:extLst>
                <a:ext uri="{FF2B5EF4-FFF2-40B4-BE49-F238E27FC236}">
                  <a16:creationId xmlns:a16="http://schemas.microsoft.com/office/drawing/2014/main" id="{824CEF7F-4886-184C-8360-566A23A3E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2016"/>
              <a:ext cx="6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dl-MAS-XR</a:t>
              </a:r>
            </a:p>
          </p:txBody>
        </p:sp>
        <p:sp>
          <p:nvSpPr>
            <p:cNvPr id="286749" name="Rectangle 29">
              <a:extLst>
                <a:ext uri="{FF2B5EF4-FFF2-40B4-BE49-F238E27FC236}">
                  <a16:creationId xmlns:a16="http://schemas.microsoft.com/office/drawing/2014/main" id="{ECC9F2C1-2EE7-8447-BEC2-D81745DD7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1968"/>
              <a:ext cx="39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 err="1">
                  <a:solidFill>
                    <a:schemeClr val="accent5"/>
                  </a:solidFill>
                </a:rPr>
                <a:t>lisdex</a:t>
              </a:r>
              <a:endParaRPr lang="en-US" altLang="en-US" sz="1500" dirty="0">
                <a:solidFill>
                  <a:schemeClr val="accent5"/>
                </a:solidFill>
              </a:endParaRPr>
            </a:p>
          </p:txBody>
        </p:sp>
        <p:pic>
          <p:nvPicPr>
            <p:cNvPr id="286769" name="Picture 49">
              <a:extLst>
                <a:ext uri="{FF2B5EF4-FFF2-40B4-BE49-F238E27FC236}">
                  <a16:creationId xmlns:a16="http://schemas.microsoft.com/office/drawing/2014/main" id="{87FCFEE7-9F8E-BF45-9284-E9DCCC3F8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141"/>
              <a:ext cx="2188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6773" name="Group 53">
            <a:extLst>
              <a:ext uri="{FF2B5EF4-FFF2-40B4-BE49-F238E27FC236}">
                <a16:creationId xmlns:a16="http://schemas.microsoft.com/office/drawing/2014/main" id="{B6549A03-7388-0947-B08D-DEDC1CB4A408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2362200"/>
            <a:ext cx="5624513" cy="989013"/>
            <a:chOff x="1362" y="1488"/>
            <a:chExt cx="3543" cy="623"/>
          </a:xfrm>
        </p:grpSpPr>
        <p:sp>
          <p:nvSpPr>
            <p:cNvPr id="286729" name="Rectangle 9">
              <a:extLst>
                <a:ext uri="{FF2B5EF4-FFF2-40B4-BE49-F238E27FC236}">
                  <a16:creationId xmlns:a16="http://schemas.microsoft.com/office/drawing/2014/main" id="{025EB669-9CEB-E140-9562-F8E42D483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776"/>
              <a:ext cx="7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1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st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stimulants</a:t>
              </a:r>
            </a:p>
          </p:txBody>
        </p:sp>
        <p:grpSp>
          <p:nvGrpSpPr>
            <p:cNvPr id="286772" name="Group 52">
              <a:extLst>
                <a:ext uri="{FF2B5EF4-FFF2-40B4-BE49-F238E27FC236}">
                  <a16:creationId xmlns:a16="http://schemas.microsoft.com/office/drawing/2014/main" id="{F691C023-C1FB-674C-AA10-F7A07655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" y="1488"/>
              <a:ext cx="2527" cy="337"/>
              <a:chOff x="1362" y="1488"/>
              <a:chExt cx="2527" cy="337"/>
            </a:xfrm>
          </p:grpSpPr>
          <p:sp>
            <p:nvSpPr>
              <p:cNvPr id="286750" name="Rectangle 30">
                <a:extLst>
                  <a:ext uri="{FF2B5EF4-FFF2-40B4-BE49-F238E27FC236}">
                    <a16:creationId xmlns:a16="http://schemas.microsoft.com/office/drawing/2014/main" id="{7ABCF0B9-66B9-1345-BC70-66C0DFF2F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1536"/>
                <a:ext cx="67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dirty="0">
                    <a:solidFill>
                      <a:schemeClr val="accent5"/>
                    </a:solidFill>
                  </a:rPr>
                  <a:t>OROS-MPH</a:t>
                </a:r>
              </a:p>
            </p:txBody>
          </p:sp>
          <p:grpSp>
            <p:nvGrpSpPr>
              <p:cNvPr id="286751" name="Group 31">
                <a:extLst>
                  <a:ext uri="{FF2B5EF4-FFF2-40B4-BE49-F238E27FC236}">
                    <a16:creationId xmlns:a16="http://schemas.microsoft.com/office/drawing/2014/main" id="{0A9A7F85-CD1F-C34F-93F6-F795F99B9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491"/>
                <a:ext cx="351" cy="334"/>
                <a:chOff x="912" y="2505"/>
                <a:chExt cx="351" cy="334"/>
              </a:xfrm>
            </p:grpSpPr>
            <p:sp>
              <p:nvSpPr>
                <p:cNvPr id="286752" name="Rectangle 32">
                  <a:extLst>
                    <a:ext uri="{FF2B5EF4-FFF2-40B4-BE49-F238E27FC236}">
                      <a16:creationId xmlns:a16="http://schemas.microsoft.com/office/drawing/2014/main" id="{7614DBEB-E5E4-AD4E-AB8A-1CF6618DB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7" y="2655"/>
                  <a:ext cx="326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en-US" sz="1300" dirty="0">
                      <a:solidFill>
                        <a:schemeClr val="accent5"/>
                      </a:solidFill>
                    </a:rPr>
                    <a:t>MPH</a:t>
                  </a:r>
                  <a:endParaRPr lang="en-US" altLang="en-US" sz="1500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86753" name="Rectangle 33">
                  <a:extLst>
                    <a:ext uri="{FF2B5EF4-FFF2-40B4-BE49-F238E27FC236}">
                      <a16:creationId xmlns:a16="http://schemas.microsoft.com/office/drawing/2014/main" id="{4EB1C9EB-B677-B445-AAD3-DFA458608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2505"/>
                  <a:ext cx="276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altLang="en-US" sz="1300" dirty="0">
                      <a:solidFill>
                        <a:schemeClr val="accent5"/>
                      </a:solidFill>
                    </a:rPr>
                    <a:t>LA</a:t>
                  </a:r>
                  <a:r>
                    <a:rPr lang="en-US" altLang="en-US" sz="1500" dirty="0">
                      <a:solidFill>
                        <a:srgbClr val="FFF3AA"/>
                      </a:solidFill>
                    </a:rPr>
                    <a:t> </a:t>
                  </a:r>
                </a:p>
              </p:txBody>
            </p:sp>
            <p:sp>
              <p:nvSpPr>
                <p:cNvPr id="286754" name="Line 34">
                  <a:extLst>
                    <a:ext uri="{FF2B5EF4-FFF2-40B4-BE49-F238E27FC236}">
                      <a16:creationId xmlns:a16="http://schemas.microsoft.com/office/drawing/2014/main" id="{9C3DD856-21BF-BE4F-BD6D-B41A34C27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264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F3A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6756" name="Rectangle 36">
                <a:extLst>
                  <a:ext uri="{FF2B5EF4-FFF2-40B4-BE49-F238E27FC236}">
                    <a16:creationId xmlns:a16="http://schemas.microsoft.com/office/drawing/2014/main" id="{7301EBAA-8AAD-F044-AA04-755FFFBEF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3" y="1488"/>
                <a:ext cx="63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300" dirty="0">
                    <a:solidFill>
                      <a:schemeClr val="accent5"/>
                    </a:solidFill>
                  </a:rPr>
                  <a:t>transdermal</a:t>
                </a:r>
              </a:p>
              <a:p>
                <a:pPr algn="ctr"/>
                <a:r>
                  <a:rPr lang="en-US" altLang="en-US" sz="1300" dirty="0">
                    <a:solidFill>
                      <a:schemeClr val="accent5"/>
                    </a:solidFill>
                  </a:rPr>
                  <a:t>MPH</a:t>
                </a:r>
              </a:p>
            </p:txBody>
          </p:sp>
          <p:sp>
            <p:nvSpPr>
              <p:cNvPr id="286763" name="Rectangle 43">
                <a:extLst>
                  <a:ext uri="{FF2B5EF4-FFF2-40B4-BE49-F238E27FC236}">
                    <a16:creationId xmlns:a16="http://schemas.microsoft.com/office/drawing/2014/main" id="{D285BE0F-574E-4C42-8618-3A0D8CE3C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5" y="1536"/>
                <a:ext cx="62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1500" dirty="0">
                    <a:solidFill>
                      <a:schemeClr val="accent5"/>
                    </a:solidFill>
                  </a:rPr>
                  <a:t>d-MPH-XR</a:t>
                </a:r>
              </a:p>
            </p:txBody>
          </p:sp>
          <p:sp>
            <p:nvSpPr>
              <p:cNvPr id="286765" name="Line 45">
                <a:extLst>
                  <a:ext uri="{FF2B5EF4-FFF2-40B4-BE49-F238E27FC236}">
                    <a16:creationId xmlns:a16="http://schemas.microsoft.com/office/drawing/2014/main" id="{0E88FE06-C794-F249-9CEF-35C7ADEF0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7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3A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6771" name="Picture 51">
              <a:extLst>
                <a:ext uri="{FF2B5EF4-FFF2-40B4-BE49-F238E27FC236}">
                  <a16:creationId xmlns:a16="http://schemas.microsoft.com/office/drawing/2014/main" id="{9406D73F-86BB-4641-A424-EA81E6329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728"/>
              <a:ext cx="2205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6775" name="Group 55">
            <a:extLst>
              <a:ext uri="{FF2B5EF4-FFF2-40B4-BE49-F238E27FC236}">
                <a16:creationId xmlns:a16="http://schemas.microsoft.com/office/drawing/2014/main" id="{2DD6945B-724F-224E-978C-B59CCE81FD7F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19688" cy="989013"/>
            <a:chOff x="1680" y="1056"/>
            <a:chExt cx="3225" cy="623"/>
          </a:xfrm>
        </p:grpSpPr>
        <p:sp>
          <p:nvSpPr>
            <p:cNvPr id="286730" name="Rectangle 10">
              <a:extLst>
                <a:ext uri="{FF2B5EF4-FFF2-40B4-BE49-F238E27FC236}">
                  <a16:creationId xmlns:a16="http://schemas.microsoft.com/office/drawing/2014/main" id="{86CA15B0-2B75-E743-B93D-F1785CD58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344"/>
              <a:ext cx="7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2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nd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stimulants</a:t>
              </a:r>
            </a:p>
          </p:txBody>
        </p:sp>
        <p:sp>
          <p:nvSpPr>
            <p:cNvPr id="286743" name="Rectangle 23">
              <a:extLst>
                <a:ext uri="{FF2B5EF4-FFF2-40B4-BE49-F238E27FC236}">
                  <a16:creationId xmlns:a16="http://schemas.microsoft.com/office/drawing/2014/main" id="{49862AA8-4A47-7546-9884-EA617823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1056"/>
              <a:ext cx="35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MPH</a:t>
              </a:r>
            </a:p>
          </p:txBody>
        </p:sp>
        <p:sp>
          <p:nvSpPr>
            <p:cNvPr id="286744" name="Rectangle 24">
              <a:extLst>
                <a:ext uri="{FF2B5EF4-FFF2-40B4-BE49-F238E27FC236}">
                  <a16:creationId xmlns:a16="http://schemas.microsoft.com/office/drawing/2014/main" id="{1580983E-2D2C-0D41-B066-E180986EC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1056"/>
              <a:ext cx="4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d-MPH</a:t>
              </a:r>
            </a:p>
          </p:txBody>
        </p:sp>
        <p:sp>
          <p:nvSpPr>
            <p:cNvPr id="286745" name="Rectangle 25">
              <a:extLst>
                <a:ext uri="{FF2B5EF4-FFF2-40B4-BE49-F238E27FC236}">
                  <a16:creationId xmlns:a16="http://schemas.microsoft.com/office/drawing/2014/main" id="{B63E566D-6057-FC41-B011-E11A5233B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056"/>
              <a:ext cx="4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d-</a:t>
              </a:r>
              <a:r>
                <a:rPr lang="en-US" altLang="en-US" sz="1500" dirty="0" err="1">
                  <a:solidFill>
                    <a:schemeClr val="accent5"/>
                  </a:solidFill>
                </a:rPr>
                <a:t>amph</a:t>
              </a:r>
              <a:endParaRPr lang="en-US" altLang="en-US" sz="1500" dirty="0">
                <a:solidFill>
                  <a:schemeClr val="accent5"/>
                </a:solidFill>
              </a:endParaRPr>
            </a:p>
          </p:txBody>
        </p:sp>
        <p:sp>
          <p:nvSpPr>
            <p:cNvPr id="286746" name="Rectangle 26">
              <a:extLst>
                <a:ext uri="{FF2B5EF4-FFF2-40B4-BE49-F238E27FC236}">
                  <a16:creationId xmlns:a16="http://schemas.microsoft.com/office/drawing/2014/main" id="{13AFAAF4-4BDD-C94F-9CC2-9E831A0F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1056"/>
              <a:ext cx="4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dl-MAS</a:t>
              </a:r>
            </a:p>
          </p:txBody>
        </p:sp>
        <p:pic>
          <p:nvPicPr>
            <p:cNvPr id="286774" name="Picture 54">
              <a:extLst>
                <a:ext uri="{FF2B5EF4-FFF2-40B4-BE49-F238E27FC236}">
                  <a16:creationId xmlns:a16="http://schemas.microsoft.com/office/drawing/2014/main" id="{08E9F8C7-C192-AF43-91FA-7C00F44A6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48"/>
              <a:ext cx="221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6777" name="Group 57">
            <a:extLst>
              <a:ext uri="{FF2B5EF4-FFF2-40B4-BE49-F238E27FC236}">
                <a16:creationId xmlns:a16="http://schemas.microsoft.com/office/drawing/2014/main" id="{64106DA5-9CFE-AE49-9DC7-A11F029B44FF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914400"/>
            <a:ext cx="5492750" cy="989013"/>
            <a:chOff x="1680" y="576"/>
            <a:chExt cx="3460" cy="623"/>
          </a:xfrm>
        </p:grpSpPr>
        <p:sp>
          <p:nvSpPr>
            <p:cNvPr id="286731" name="Rectangle 11">
              <a:extLst>
                <a:ext uri="{FF2B5EF4-FFF2-40B4-BE49-F238E27FC236}">
                  <a16:creationId xmlns:a16="http://schemas.microsoft.com/office/drawing/2014/main" id="{694E3295-7F47-A54D-9FBD-56EABD39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864"/>
              <a:ext cx="99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i="1">
                  <a:solidFill>
                    <a:schemeClr val="tx1"/>
                  </a:solidFill>
                </a:rPr>
                <a:t>2</a:t>
              </a:r>
              <a:r>
                <a:rPr lang="en-US" altLang="en-US" sz="1600" i="1" baseline="30000">
                  <a:solidFill>
                    <a:schemeClr val="tx1"/>
                  </a:solidFill>
                </a:rPr>
                <a:t>nd</a:t>
              </a:r>
              <a:r>
                <a:rPr lang="en-US" altLang="en-US" sz="1600" i="1">
                  <a:solidFill>
                    <a:schemeClr val="tx1"/>
                  </a:solidFill>
                </a:rPr>
                <a:t>-line</a:t>
              </a:r>
            </a:p>
            <a:p>
              <a:r>
                <a:rPr lang="en-US" altLang="en-US" sz="1600" i="1">
                  <a:solidFill>
                    <a:schemeClr val="tx1"/>
                  </a:solidFill>
                </a:rPr>
                <a:t>nonstimulants</a:t>
              </a:r>
            </a:p>
          </p:txBody>
        </p:sp>
        <p:sp>
          <p:nvSpPr>
            <p:cNvPr id="286735" name="Rectangle 15">
              <a:extLst>
                <a:ext uri="{FF2B5EF4-FFF2-40B4-BE49-F238E27FC236}">
                  <a16:creationId xmlns:a16="http://schemas.microsoft.com/office/drawing/2014/main" id="{D06FB86E-3B67-164D-91F7-D0C8508A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576"/>
              <a:ext cx="3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NDRI</a:t>
              </a:r>
            </a:p>
          </p:txBody>
        </p:sp>
        <p:sp>
          <p:nvSpPr>
            <p:cNvPr id="286736" name="Rectangle 16">
              <a:extLst>
                <a:ext uri="{FF2B5EF4-FFF2-40B4-BE49-F238E27FC236}">
                  <a16:creationId xmlns:a16="http://schemas.microsoft.com/office/drawing/2014/main" id="{4C2F4841-6A46-014F-91EF-77DEC5E38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576"/>
              <a:ext cx="34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500" dirty="0">
                  <a:solidFill>
                    <a:schemeClr val="accent5"/>
                  </a:solidFill>
                </a:rPr>
                <a:t>SNRI</a:t>
              </a:r>
            </a:p>
          </p:txBody>
        </p:sp>
        <p:pic>
          <p:nvPicPr>
            <p:cNvPr id="286776" name="Picture 56">
              <a:extLst>
                <a:ext uri="{FF2B5EF4-FFF2-40B4-BE49-F238E27FC236}">
                  <a16:creationId xmlns:a16="http://schemas.microsoft.com/office/drawing/2014/main" id="{89458F57-2296-8B44-97FC-38A882015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672"/>
              <a:ext cx="2182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5326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</a:t>
            </a:r>
            <a:r>
              <a:rPr lang="en-US" dirty="0" err="1"/>
              <a:t>DisorderS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41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847B-24C2-C442-A589-ED6AA3A0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***JANE***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4A6B-910C-D04E-A79F-ECA0406A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828675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23 </a:t>
            </a:r>
            <a:r>
              <a:rPr lang="en-US" dirty="0" err="1"/>
              <a:t>yo</a:t>
            </a:r>
            <a:r>
              <a:rPr lang="en-US" dirty="0"/>
              <a:t> female in graduate school</a:t>
            </a:r>
          </a:p>
          <a:p>
            <a:r>
              <a:rPr lang="en-US" dirty="0"/>
              <a:t>Presents with the following symptoms over past week:</a:t>
            </a:r>
          </a:p>
          <a:p>
            <a:pPr lvl="1"/>
            <a:r>
              <a:rPr lang="en-US" dirty="0"/>
              <a:t>Lack of sleep (&lt; 4hrs/night) over last 5 days</a:t>
            </a:r>
          </a:p>
          <a:p>
            <a:pPr lvl="1"/>
            <a:r>
              <a:rPr lang="en-US" dirty="0"/>
              <a:t>Extreme “productivity” </a:t>
            </a:r>
          </a:p>
          <a:p>
            <a:pPr lvl="2"/>
            <a:r>
              <a:rPr lang="en-US" dirty="0"/>
              <a:t>“it’s mid-terms &amp; I finished everything for the semester”</a:t>
            </a:r>
          </a:p>
          <a:p>
            <a:pPr lvl="1"/>
            <a:r>
              <a:rPr lang="en-US" dirty="0"/>
              <a:t>Hyper-focused &amp; impulsive but also distracted </a:t>
            </a:r>
          </a:p>
          <a:p>
            <a:pPr lvl="1"/>
            <a:r>
              <a:rPr lang="en-US" dirty="0"/>
              <a:t>Rambling speech </a:t>
            </a:r>
          </a:p>
          <a:p>
            <a:pPr lvl="1"/>
            <a:r>
              <a:rPr lang="en-US" dirty="0"/>
              <a:t>Hyperactive, restless</a:t>
            </a:r>
          </a:p>
          <a:p>
            <a:pPr lvl="1"/>
            <a:r>
              <a:rPr lang="en-US" dirty="0"/>
              <a:t>Scattered, racing thoughts </a:t>
            </a:r>
          </a:p>
          <a:p>
            <a:pPr lvl="1"/>
            <a:r>
              <a:rPr lang="en-US" dirty="0"/>
              <a:t>Irritable &amp; agitated especially when behaviors are challenged</a:t>
            </a:r>
          </a:p>
          <a:p>
            <a:pPr lvl="2"/>
            <a:r>
              <a:rPr lang="en-US" dirty="0"/>
              <a:t>“I told my professor to speed up the course…I could take the final right now &amp; pass it no problem…he said no so I slammed his office door…he’s such a Dumb A**”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06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>
            <a:extLst>
              <a:ext uri="{FF2B5EF4-FFF2-40B4-BE49-F238E27FC236}">
                <a16:creationId xmlns:a16="http://schemas.microsoft.com/office/drawing/2014/main" id="{9C5ECC22-0037-B942-A8B7-80D5DED26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58738"/>
            <a:ext cx="909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4"/>
                </a:solidFill>
              </a:rPr>
              <a:t>Symptoms of Manic Episode Hypothetically Associated </a:t>
            </a:r>
          </a:p>
          <a:p>
            <a:pPr algn="ctr"/>
            <a:r>
              <a:rPr lang="en-US" altLang="en-US" sz="2400" b="1" dirty="0">
                <a:solidFill>
                  <a:schemeClr val="accent4"/>
                </a:solidFill>
              </a:rPr>
              <a:t>with Malfunctioning Brain Circuits</a:t>
            </a:r>
          </a:p>
        </p:txBody>
      </p:sp>
      <p:pic>
        <p:nvPicPr>
          <p:cNvPr id="166916" name="Picture 4">
            <a:extLst>
              <a:ext uri="{FF2B5EF4-FFF2-40B4-BE49-F238E27FC236}">
                <a16:creationId xmlns:a16="http://schemas.microsoft.com/office/drawing/2014/main" id="{9F11BFD0-3D02-7340-A93A-CE8C1C12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872038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7" name="Text Box 5">
            <a:extLst>
              <a:ext uri="{FF2B5EF4-FFF2-40B4-BE49-F238E27FC236}">
                <a16:creationId xmlns:a16="http://schemas.microsoft.com/office/drawing/2014/main" id="{AFEBE014-C003-2246-8DAF-50D16CAE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131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166918" name="Text Box 6">
            <a:extLst>
              <a:ext uri="{FF2B5EF4-FFF2-40B4-BE49-F238E27FC236}">
                <a16:creationId xmlns:a16="http://schemas.microsoft.com/office/drawing/2014/main" id="{42985151-827D-7F42-BFAF-79D4A3091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7663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folHlink"/>
                </a:solidFill>
              </a:rPr>
              <a:t>NA</a:t>
            </a:r>
          </a:p>
        </p:txBody>
      </p:sp>
      <p:sp>
        <p:nvSpPr>
          <p:cNvPr id="166919" name="Text Box 7">
            <a:extLst>
              <a:ext uri="{FF2B5EF4-FFF2-40B4-BE49-F238E27FC236}">
                <a16:creationId xmlns:a16="http://schemas.microsoft.com/office/drawing/2014/main" id="{467036AD-1064-E142-B5F9-BA6058AF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638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PFC</a:t>
            </a:r>
          </a:p>
        </p:txBody>
      </p:sp>
      <p:sp>
        <p:nvSpPr>
          <p:cNvPr id="166920" name="Text Box 8">
            <a:extLst>
              <a:ext uri="{FF2B5EF4-FFF2-40B4-BE49-F238E27FC236}">
                <a16:creationId xmlns:a16="http://schemas.microsoft.com/office/drawing/2014/main" id="{69F35852-2C57-004C-9298-4C2D665E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78250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BF</a:t>
            </a:r>
          </a:p>
        </p:txBody>
      </p:sp>
      <p:sp>
        <p:nvSpPr>
          <p:cNvPr id="166921" name="Text Box 9">
            <a:extLst>
              <a:ext uri="{FF2B5EF4-FFF2-40B4-BE49-F238E27FC236}">
                <a16:creationId xmlns:a16="http://schemas.microsoft.com/office/drawing/2014/main" id="{D6E98886-EA62-F947-BFF2-08992AA75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4572000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166922" name="Text Box 10">
            <a:extLst>
              <a:ext uri="{FF2B5EF4-FFF2-40B4-BE49-F238E27FC236}">
                <a16:creationId xmlns:a16="http://schemas.microsoft.com/office/drawing/2014/main" id="{8C0FD254-0CEF-FE4D-8720-B8866505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476885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H</a:t>
            </a:r>
          </a:p>
        </p:txBody>
      </p:sp>
      <p:sp>
        <p:nvSpPr>
          <p:cNvPr id="166923" name="Text Box 11">
            <a:extLst>
              <a:ext uri="{FF2B5EF4-FFF2-40B4-BE49-F238E27FC236}">
                <a16:creationId xmlns:a16="http://schemas.microsoft.com/office/drawing/2014/main" id="{EA2026CC-32D2-AB4D-9484-1660042AE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4159250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Hy</a:t>
            </a:r>
          </a:p>
        </p:txBody>
      </p:sp>
      <p:sp>
        <p:nvSpPr>
          <p:cNvPr id="166924" name="Text Box 12">
            <a:extLst>
              <a:ext uri="{FF2B5EF4-FFF2-40B4-BE49-F238E27FC236}">
                <a16:creationId xmlns:a16="http://schemas.microsoft.com/office/drawing/2014/main" id="{68E44035-21D6-0E42-B45D-E21FDDC2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813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166925" name="Text Box 13">
            <a:extLst>
              <a:ext uri="{FF2B5EF4-FFF2-40B4-BE49-F238E27FC236}">
                <a16:creationId xmlns:a16="http://schemas.microsoft.com/office/drawing/2014/main" id="{CE3BF410-E20D-B74E-B899-84A16044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6405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NT</a:t>
            </a:r>
          </a:p>
        </p:txBody>
      </p:sp>
      <p:sp>
        <p:nvSpPr>
          <p:cNvPr id="166926" name="Text Box 14">
            <a:extLst>
              <a:ext uri="{FF2B5EF4-FFF2-40B4-BE49-F238E27FC236}">
                <a16:creationId xmlns:a16="http://schemas.microsoft.com/office/drawing/2014/main" id="{D89C8D3D-2C28-854E-B02E-86792B779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5465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SC</a:t>
            </a:r>
          </a:p>
        </p:txBody>
      </p:sp>
      <p:sp>
        <p:nvSpPr>
          <p:cNvPr id="166927" name="Text Box 15">
            <a:extLst>
              <a:ext uri="{FF2B5EF4-FFF2-40B4-BE49-F238E27FC236}">
                <a16:creationId xmlns:a16="http://schemas.microsoft.com/office/drawing/2014/main" id="{9D9C4CC0-D163-1048-A9EE-6DD65DAA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0862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folHlink"/>
                </a:solidFill>
              </a:rPr>
              <a:t>C</a:t>
            </a:r>
          </a:p>
        </p:txBody>
      </p:sp>
      <p:grpSp>
        <p:nvGrpSpPr>
          <p:cNvPr id="166964" name="Group 52">
            <a:extLst>
              <a:ext uri="{FF2B5EF4-FFF2-40B4-BE49-F238E27FC236}">
                <a16:creationId xmlns:a16="http://schemas.microsoft.com/office/drawing/2014/main" id="{F63BD17B-CF35-F844-BE75-7CD699496F9B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219200"/>
            <a:ext cx="1555750" cy="2057400"/>
            <a:chOff x="2448" y="768"/>
            <a:chExt cx="980" cy="1296"/>
          </a:xfrm>
        </p:grpSpPr>
        <p:sp>
          <p:nvSpPr>
            <p:cNvPr id="166938" name="Line 26">
              <a:extLst>
                <a:ext uri="{FF2B5EF4-FFF2-40B4-BE49-F238E27FC236}">
                  <a16:creationId xmlns:a16="http://schemas.microsoft.com/office/drawing/2014/main" id="{3F86C703-4DED-8B4E-844D-87D7DDBC5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056"/>
              <a:ext cx="192" cy="100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8" name="Rectangle 36">
              <a:extLst>
                <a:ext uri="{FF2B5EF4-FFF2-40B4-BE49-F238E27FC236}">
                  <a16:creationId xmlns:a16="http://schemas.microsoft.com/office/drawing/2014/main" id="{47C08FFA-93CF-894A-A668-05551E28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68"/>
              <a:ext cx="9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motor/agitation</a:t>
              </a:r>
            </a:p>
          </p:txBody>
        </p:sp>
      </p:grpSp>
      <p:grpSp>
        <p:nvGrpSpPr>
          <p:cNvPr id="166963" name="Group 51">
            <a:extLst>
              <a:ext uri="{FF2B5EF4-FFF2-40B4-BE49-F238E27FC236}">
                <a16:creationId xmlns:a16="http://schemas.microsoft.com/office/drawing/2014/main" id="{7381043A-7D51-4242-9532-156343DCD11B}"/>
              </a:ext>
            </a:extLst>
          </p:cNvPr>
          <p:cNvGrpSpPr>
            <a:grpSpLocks/>
          </p:cNvGrpSpPr>
          <p:nvPr/>
        </p:nvGrpSpPr>
        <p:grpSpPr bwMode="auto">
          <a:xfrm>
            <a:off x="2166938" y="1155700"/>
            <a:ext cx="1643062" cy="2501900"/>
            <a:chOff x="1365" y="728"/>
            <a:chExt cx="1035" cy="1576"/>
          </a:xfrm>
        </p:grpSpPr>
        <p:sp>
          <p:nvSpPr>
            <p:cNvPr id="166939" name="Line 27">
              <a:extLst>
                <a:ext uri="{FF2B5EF4-FFF2-40B4-BE49-F238E27FC236}">
                  <a16:creationId xmlns:a16="http://schemas.microsoft.com/office/drawing/2014/main" id="{E3FC799C-E5F0-CB4F-94C3-EEAC0A399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1248"/>
              <a:ext cx="384" cy="1056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9" name="Rectangle 37">
              <a:extLst>
                <a:ext uri="{FF2B5EF4-FFF2-40B4-BE49-F238E27FC236}">
                  <a16:creationId xmlns:a16="http://schemas.microsoft.com/office/drawing/2014/main" id="{D7D33654-1FED-8C46-B80B-92B4B2F27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728"/>
              <a:ext cx="94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racing thoughts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goal directed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grandiosity</a:t>
              </a:r>
            </a:p>
          </p:txBody>
        </p:sp>
      </p:grpSp>
      <p:grpSp>
        <p:nvGrpSpPr>
          <p:cNvPr id="166962" name="Group 50">
            <a:extLst>
              <a:ext uri="{FF2B5EF4-FFF2-40B4-BE49-F238E27FC236}">
                <a16:creationId xmlns:a16="http://schemas.microsoft.com/office/drawing/2014/main" id="{47668F76-F148-A145-90DE-B0DABCDA6A7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85950"/>
            <a:ext cx="2362200" cy="1314450"/>
            <a:chOff x="96" y="1188"/>
            <a:chExt cx="1488" cy="828"/>
          </a:xfrm>
        </p:grpSpPr>
        <p:sp>
          <p:nvSpPr>
            <p:cNvPr id="166941" name="Line 29">
              <a:extLst>
                <a:ext uri="{FF2B5EF4-FFF2-40B4-BE49-F238E27FC236}">
                  <a16:creationId xmlns:a16="http://schemas.microsoft.com/office/drawing/2014/main" id="{5AD64820-C23F-1147-9FA4-D8C007E46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824"/>
              <a:ext cx="480" cy="96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0" name="Rectangle 38">
              <a:extLst>
                <a:ext uri="{FF2B5EF4-FFF2-40B4-BE49-F238E27FC236}">
                  <a16:creationId xmlns:a16="http://schemas.microsoft.com/office/drawing/2014/main" id="{779714B3-95B6-EE4C-B3CB-DA700DF9B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188"/>
              <a:ext cx="1296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racing thoughts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grandiosity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distractibility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talkative/pressured speech</a:t>
              </a:r>
            </a:p>
          </p:txBody>
        </p:sp>
      </p:grpSp>
      <p:grpSp>
        <p:nvGrpSpPr>
          <p:cNvPr id="166961" name="Group 49">
            <a:extLst>
              <a:ext uri="{FF2B5EF4-FFF2-40B4-BE49-F238E27FC236}">
                <a16:creationId xmlns:a16="http://schemas.microsoft.com/office/drawing/2014/main" id="{59FE83DE-8FD4-4C40-B98F-EB3350EFADE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2819400" cy="733425"/>
            <a:chOff x="144" y="2496"/>
            <a:chExt cx="1776" cy="462"/>
          </a:xfrm>
        </p:grpSpPr>
        <p:sp>
          <p:nvSpPr>
            <p:cNvPr id="166942" name="Line 30">
              <a:extLst>
                <a:ext uri="{FF2B5EF4-FFF2-40B4-BE49-F238E27FC236}">
                  <a16:creationId xmlns:a16="http://schemas.microsoft.com/office/drawing/2014/main" id="{424FED59-D314-AF44-A561-FE3761EDC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2496"/>
              <a:ext cx="1056" cy="192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1" name="Rectangle 39">
              <a:extLst>
                <a:ext uri="{FF2B5EF4-FFF2-40B4-BE49-F238E27FC236}">
                  <a16:creationId xmlns:a16="http://schemas.microsoft.com/office/drawing/2014/main" id="{1D1EF563-37D9-AC44-8674-7140AB14F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9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decreased sleep/arousal</a:t>
              </a:r>
            </a:p>
          </p:txBody>
        </p:sp>
      </p:grpSp>
      <p:grpSp>
        <p:nvGrpSpPr>
          <p:cNvPr id="166966" name="Group 54">
            <a:extLst>
              <a:ext uri="{FF2B5EF4-FFF2-40B4-BE49-F238E27FC236}">
                <a16:creationId xmlns:a16="http://schemas.microsoft.com/office/drawing/2014/main" id="{37EB648C-981D-CA49-A93A-9AA6CD5D870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343400"/>
            <a:ext cx="1371600" cy="793750"/>
            <a:chOff x="1056" y="2736"/>
            <a:chExt cx="864" cy="500"/>
          </a:xfrm>
        </p:grpSpPr>
        <p:sp>
          <p:nvSpPr>
            <p:cNvPr id="166952" name="Rectangle 40">
              <a:extLst>
                <a:ext uri="{FF2B5EF4-FFF2-40B4-BE49-F238E27FC236}">
                  <a16:creationId xmlns:a16="http://schemas.microsoft.com/office/drawing/2014/main" id="{1DD10660-7643-B048-88AE-55B2DF65C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mood</a:t>
              </a:r>
            </a:p>
          </p:txBody>
        </p:sp>
        <p:sp>
          <p:nvSpPr>
            <p:cNvPr id="166953" name="Line 41">
              <a:extLst>
                <a:ext uri="{FF2B5EF4-FFF2-40B4-BE49-F238E27FC236}">
                  <a16:creationId xmlns:a16="http://schemas.microsoft.com/office/drawing/2014/main" id="{D98A0B1D-FFD4-034E-8C4B-7B63879C6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2736"/>
              <a:ext cx="480" cy="28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960" name="Group 48">
            <a:extLst>
              <a:ext uri="{FF2B5EF4-FFF2-40B4-BE49-F238E27FC236}">
                <a16:creationId xmlns:a16="http://schemas.microsoft.com/office/drawing/2014/main" id="{27D6A3BD-530C-9B46-8BAB-7DDA0AEBFD9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495800"/>
            <a:ext cx="2819400" cy="1924050"/>
            <a:chOff x="432" y="2832"/>
            <a:chExt cx="1776" cy="1212"/>
          </a:xfrm>
        </p:grpSpPr>
        <p:sp>
          <p:nvSpPr>
            <p:cNvPr id="166943" name="Line 31">
              <a:extLst>
                <a:ext uri="{FF2B5EF4-FFF2-40B4-BE49-F238E27FC236}">
                  <a16:creationId xmlns:a16="http://schemas.microsoft.com/office/drawing/2014/main" id="{635DF709-8EAF-0748-A2FC-10A2E2291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2832"/>
              <a:ext cx="960" cy="672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4" name="Rectangle 42">
              <a:extLst>
                <a:ext uri="{FF2B5EF4-FFF2-40B4-BE49-F238E27FC236}">
                  <a16:creationId xmlns:a16="http://schemas.microsoft.com/office/drawing/2014/main" id="{E53E055D-0A1D-C041-9E91-60CD584E8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16"/>
              <a:ext cx="139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risks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grandiosity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talkative/pressured speech</a:t>
              </a:r>
            </a:p>
            <a:p>
              <a:r>
                <a:rPr lang="en-US" altLang="en-US" sz="1600" b="1" dirty="0">
                  <a:solidFill>
                    <a:schemeClr val="accent3"/>
                  </a:solidFill>
                </a:rPr>
                <a:t>racing thoughts</a:t>
              </a:r>
            </a:p>
          </p:txBody>
        </p:sp>
      </p:grpSp>
      <p:grpSp>
        <p:nvGrpSpPr>
          <p:cNvPr id="166959" name="Group 47">
            <a:extLst>
              <a:ext uri="{FF2B5EF4-FFF2-40B4-BE49-F238E27FC236}">
                <a16:creationId xmlns:a16="http://schemas.microsoft.com/office/drawing/2014/main" id="{9199F6FC-5B33-5A44-B734-7075821BFD7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800600"/>
            <a:ext cx="1295400" cy="1098550"/>
            <a:chOff x="1872" y="3024"/>
            <a:chExt cx="816" cy="692"/>
          </a:xfrm>
        </p:grpSpPr>
        <p:sp>
          <p:nvSpPr>
            <p:cNvPr id="166944" name="Line 32">
              <a:extLst>
                <a:ext uri="{FF2B5EF4-FFF2-40B4-BE49-F238E27FC236}">
                  <a16:creationId xmlns:a16="http://schemas.microsoft.com/office/drawing/2014/main" id="{B2426392-BA75-DD47-9E51-7792C1DB8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3024"/>
              <a:ext cx="480" cy="480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5" name="Rectangle 43">
              <a:extLst>
                <a:ext uri="{FF2B5EF4-FFF2-40B4-BE49-F238E27FC236}">
                  <a16:creationId xmlns:a16="http://schemas.microsoft.com/office/drawing/2014/main" id="{9B3A1669-9250-7948-A692-A023A3016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04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mood</a:t>
              </a:r>
            </a:p>
          </p:txBody>
        </p:sp>
      </p:grpSp>
      <p:grpSp>
        <p:nvGrpSpPr>
          <p:cNvPr id="166958" name="Group 46">
            <a:extLst>
              <a:ext uri="{FF2B5EF4-FFF2-40B4-BE49-F238E27FC236}">
                <a16:creationId xmlns:a16="http://schemas.microsoft.com/office/drawing/2014/main" id="{3BF7D209-C762-8649-AE11-3DDAE886B47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114800"/>
            <a:ext cx="1676400" cy="1876425"/>
            <a:chOff x="2688" y="2592"/>
            <a:chExt cx="1056" cy="1182"/>
          </a:xfrm>
        </p:grpSpPr>
        <p:sp>
          <p:nvSpPr>
            <p:cNvPr id="166945" name="Line 33">
              <a:extLst>
                <a:ext uri="{FF2B5EF4-FFF2-40B4-BE49-F238E27FC236}">
                  <a16:creationId xmlns:a16="http://schemas.microsoft.com/office/drawing/2014/main" id="{9B72948C-2C25-1040-97A2-F764E615E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2592"/>
              <a:ext cx="192" cy="768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6" name="Rectangle 44">
              <a:extLst>
                <a:ext uri="{FF2B5EF4-FFF2-40B4-BE49-F238E27FC236}">
                  <a16:creationId xmlns:a16="http://schemas.microsoft.com/office/drawing/2014/main" id="{8B03E070-9653-8C42-A338-61695BE9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408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decreased sleep/arousal</a:t>
              </a:r>
            </a:p>
          </p:txBody>
        </p:sp>
      </p:grpSp>
      <p:grpSp>
        <p:nvGrpSpPr>
          <p:cNvPr id="166965" name="Group 53">
            <a:extLst>
              <a:ext uri="{FF2B5EF4-FFF2-40B4-BE49-F238E27FC236}">
                <a16:creationId xmlns:a16="http://schemas.microsoft.com/office/drawing/2014/main" id="{BFB3C501-7CD5-6542-92C7-FA0173E4D0F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400175"/>
            <a:ext cx="2971800" cy="2105025"/>
            <a:chOff x="3120" y="882"/>
            <a:chExt cx="1872" cy="1326"/>
          </a:xfrm>
        </p:grpSpPr>
        <p:sp>
          <p:nvSpPr>
            <p:cNvPr id="166947" name="Line 35">
              <a:extLst>
                <a:ext uri="{FF2B5EF4-FFF2-40B4-BE49-F238E27FC236}">
                  <a16:creationId xmlns:a16="http://schemas.microsoft.com/office/drawing/2014/main" id="{CF07C655-8F62-5C40-AF41-DD321041C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248"/>
              <a:ext cx="1008" cy="960"/>
            </a:xfrm>
            <a:prstGeom prst="line">
              <a:avLst/>
            </a:prstGeom>
            <a:noFill/>
            <a:ln w="19050">
              <a:solidFill>
                <a:srgbClr val="FFFF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7" name="Rectangle 45">
              <a:extLst>
                <a:ext uri="{FF2B5EF4-FFF2-40B4-BE49-F238E27FC236}">
                  <a16:creationId xmlns:a16="http://schemas.microsoft.com/office/drawing/2014/main" id="{EEF194D0-F8A7-0145-9445-8CD44C46E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8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accent3"/>
                  </a:solidFill>
                </a:rPr>
                <a:t>decreased sleep/arousal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Rectangle 5">
            <a:extLst>
              <a:ext uri="{FF2B5EF4-FFF2-40B4-BE49-F238E27FC236}">
                <a16:creationId xmlns:a16="http://schemas.microsoft.com/office/drawing/2014/main" id="{DCDAE580-288C-1348-99E2-6711FE25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260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5"/>
                </a:solidFill>
              </a:rPr>
              <a:t>Symptoms of Mania Hypothetically Associated </a:t>
            </a:r>
          </a:p>
          <a:p>
            <a:pPr algn="ctr"/>
            <a:r>
              <a:rPr lang="en-US" altLang="en-US" sz="2400" b="1" dirty="0">
                <a:solidFill>
                  <a:schemeClr val="accent5"/>
                </a:solidFill>
              </a:rPr>
              <a:t>with Malfunctioning Brain Circuits</a:t>
            </a:r>
          </a:p>
        </p:txBody>
      </p:sp>
      <p:pic>
        <p:nvPicPr>
          <p:cNvPr id="279558" name="Picture 6">
            <a:extLst>
              <a:ext uri="{FF2B5EF4-FFF2-40B4-BE49-F238E27FC236}">
                <a16:creationId xmlns:a16="http://schemas.microsoft.com/office/drawing/2014/main" id="{92349C5D-4261-8147-8959-9FA6E8B6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5164138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2" name="Rectangle 10">
            <a:extLst>
              <a:ext uri="{FF2B5EF4-FFF2-40B4-BE49-F238E27FC236}">
                <a16:creationId xmlns:a16="http://schemas.microsoft.com/office/drawing/2014/main" id="{41BC2F30-4B88-D74B-B725-1688C0E3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7338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folHlink"/>
                </a:solidFill>
              </a:rPr>
              <a:t>PFC</a:t>
            </a:r>
          </a:p>
        </p:txBody>
      </p:sp>
      <p:sp>
        <p:nvSpPr>
          <p:cNvPr id="279563" name="Rectangle 11">
            <a:extLst>
              <a:ext uri="{FF2B5EF4-FFF2-40B4-BE49-F238E27FC236}">
                <a16:creationId xmlns:a16="http://schemas.microsoft.com/office/drawing/2014/main" id="{74F84DDF-C8E9-2D46-B5B2-09E17209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046538"/>
            <a:ext cx="404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folHlink"/>
                </a:solidFill>
              </a:rPr>
              <a:t>NA</a:t>
            </a:r>
          </a:p>
        </p:txBody>
      </p:sp>
      <p:sp>
        <p:nvSpPr>
          <p:cNvPr id="279564" name="Rectangle 12">
            <a:extLst>
              <a:ext uri="{FF2B5EF4-FFF2-40B4-BE49-F238E27FC236}">
                <a16:creationId xmlns:a16="http://schemas.microsoft.com/office/drawing/2014/main" id="{535F304A-A89E-0D42-81A1-6A01B864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4015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279565" name="Rectangle 13">
            <a:extLst>
              <a:ext uri="{FF2B5EF4-FFF2-40B4-BE49-F238E27FC236}">
                <a16:creationId xmlns:a16="http://schemas.microsoft.com/office/drawing/2014/main" id="{532CA922-B7C9-0948-85E8-1C55AE7D1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95800"/>
            <a:ext cx="427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>
                <a:solidFill>
                  <a:schemeClr val="folHlink"/>
                </a:solidFill>
              </a:rPr>
              <a:t>Hy</a:t>
            </a:r>
          </a:p>
        </p:txBody>
      </p:sp>
      <p:sp>
        <p:nvSpPr>
          <p:cNvPr id="279566" name="Rectangle 14">
            <a:extLst>
              <a:ext uri="{FF2B5EF4-FFF2-40B4-BE49-F238E27FC236}">
                <a16:creationId xmlns:a16="http://schemas.microsoft.com/office/drawing/2014/main" id="{959A1F22-9048-FA40-93A2-47818030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38" y="5546725"/>
            <a:ext cx="449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>
                <a:solidFill>
                  <a:schemeClr val="folHlink"/>
                </a:solidFill>
              </a:rPr>
              <a:t>SC</a:t>
            </a:r>
          </a:p>
        </p:txBody>
      </p:sp>
      <p:sp>
        <p:nvSpPr>
          <p:cNvPr id="279567" name="Rectangle 15">
            <a:extLst>
              <a:ext uri="{FF2B5EF4-FFF2-40B4-BE49-F238E27FC236}">
                <a16:creationId xmlns:a16="http://schemas.microsoft.com/office/drawing/2014/main" id="{D2863DF1-2E7F-F644-A127-7C5259FCA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86200"/>
            <a:ext cx="300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279568" name="Rectangle 16">
            <a:extLst>
              <a:ext uri="{FF2B5EF4-FFF2-40B4-BE49-F238E27FC236}">
                <a16:creationId xmlns:a16="http://schemas.microsoft.com/office/drawing/2014/main" id="{98D78B64-8FEF-7F44-9EC8-EDD964C76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438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>
                <a:solidFill>
                  <a:schemeClr val="folHlink"/>
                </a:solidFill>
              </a:rPr>
              <a:t>BF</a:t>
            </a:r>
          </a:p>
        </p:txBody>
      </p:sp>
      <p:sp>
        <p:nvSpPr>
          <p:cNvPr id="279569" name="Rectangle 17">
            <a:extLst>
              <a:ext uri="{FF2B5EF4-FFF2-40B4-BE49-F238E27FC236}">
                <a16:creationId xmlns:a16="http://schemas.microsoft.com/office/drawing/2014/main" id="{1E923A2D-9B5B-C344-AE80-6A2DF720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105400"/>
            <a:ext cx="322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79570" name="Rectangle 18">
            <a:extLst>
              <a:ext uri="{FF2B5EF4-FFF2-40B4-BE49-F238E27FC236}">
                <a16:creationId xmlns:a16="http://schemas.microsoft.com/office/drawing/2014/main" id="{70CB7D0E-FE27-4648-BC97-921BF0F0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22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>
                <a:solidFill>
                  <a:schemeClr val="folHlink"/>
                </a:solidFill>
              </a:rPr>
              <a:t>H</a:t>
            </a:r>
          </a:p>
        </p:txBody>
      </p:sp>
      <p:sp>
        <p:nvSpPr>
          <p:cNvPr id="279571" name="Rectangle 19">
            <a:extLst>
              <a:ext uri="{FF2B5EF4-FFF2-40B4-BE49-F238E27FC236}">
                <a16:creationId xmlns:a16="http://schemas.microsoft.com/office/drawing/2014/main" id="{3C308715-C081-674A-A6C0-16311463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029200"/>
            <a:ext cx="438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>
                <a:solidFill>
                  <a:schemeClr val="folHlink"/>
                </a:solidFill>
              </a:rPr>
              <a:t>NT</a:t>
            </a:r>
          </a:p>
        </p:txBody>
      </p:sp>
      <p:grpSp>
        <p:nvGrpSpPr>
          <p:cNvPr id="279579" name="Group 27">
            <a:extLst>
              <a:ext uri="{FF2B5EF4-FFF2-40B4-BE49-F238E27FC236}">
                <a16:creationId xmlns:a16="http://schemas.microsoft.com/office/drawing/2014/main" id="{D7644D7B-B66C-EF42-B8A1-E6983E62CE6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257800"/>
            <a:ext cx="1752600" cy="1128713"/>
            <a:chOff x="1920" y="3312"/>
            <a:chExt cx="1104" cy="711"/>
          </a:xfrm>
        </p:grpSpPr>
        <p:sp>
          <p:nvSpPr>
            <p:cNvPr id="279573" name="Rectangle 21">
              <a:extLst>
                <a:ext uri="{FF2B5EF4-FFF2-40B4-BE49-F238E27FC236}">
                  <a16:creationId xmlns:a16="http://schemas.microsoft.com/office/drawing/2014/main" id="{53E2E2EB-B3DC-8645-B99E-6EE2B7DD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792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anxiety</a:t>
              </a:r>
            </a:p>
          </p:txBody>
        </p:sp>
        <p:sp>
          <p:nvSpPr>
            <p:cNvPr id="279574" name="Line 22">
              <a:extLst>
                <a:ext uri="{FF2B5EF4-FFF2-40B4-BE49-F238E27FC236}">
                  <a16:creationId xmlns:a16="http://schemas.microsoft.com/office/drawing/2014/main" id="{0AA7B96A-2282-D34B-8744-2FF20D1CE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3312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9580" name="Group 28">
            <a:extLst>
              <a:ext uri="{FF2B5EF4-FFF2-40B4-BE49-F238E27FC236}">
                <a16:creationId xmlns:a16="http://schemas.microsoft.com/office/drawing/2014/main" id="{8E504F33-7DE0-7246-A210-E440C461D17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572000"/>
            <a:ext cx="3581400" cy="1190625"/>
            <a:chOff x="288" y="2880"/>
            <a:chExt cx="2256" cy="750"/>
          </a:xfrm>
        </p:grpSpPr>
        <p:sp>
          <p:nvSpPr>
            <p:cNvPr id="279561" name="Rectangle 9">
              <a:extLst>
                <a:ext uri="{FF2B5EF4-FFF2-40B4-BE49-F238E27FC236}">
                  <a16:creationId xmlns:a16="http://schemas.microsoft.com/office/drawing/2014/main" id="{EFB0C2D1-64EF-8641-8F0D-649404C49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0"/>
              <a:ext cx="128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impulsivity</a:t>
              </a:r>
            </a:p>
            <a:p>
              <a:r>
                <a:rPr lang="en-US" altLang="en-US" sz="1800" b="1"/>
                <a:t>substance abuse</a:t>
              </a:r>
            </a:p>
            <a:p>
              <a:r>
                <a:rPr lang="en-US" altLang="en-US" sz="1800" b="1"/>
                <a:t>aggression</a:t>
              </a:r>
            </a:p>
            <a:p>
              <a:r>
                <a:rPr lang="en-US" altLang="en-US" sz="1800" b="1"/>
                <a:t>hypersexuality</a:t>
              </a:r>
            </a:p>
          </p:txBody>
        </p:sp>
        <p:sp>
          <p:nvSpPr>
            <p:cNvPr id="279575" name="Line 23">
              <a:extLst>
                <a:ext uri="{FF2B5EF4-FFF2-40B4-BE49-F238E27FC236}">
                  <a16:creationId xmlns:a16="http://schemas.microsoft.com/office/drawing/2014/main" id="{3137F3BE-F719-B14E-BABA-2DEE97638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68"/>
              <a:ext cx="115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9581" name="Group 29">
            <a:extLst>
              <a:ext uri="{FF2B5EF4-FFF2-40B4-BE49-F238E27FC236}">
                <a16:creationId xmlns:a16="http://schemas.microsoft.com/office/drawing/2014/main" id="{53B14430-0ABB-4042-9511-41699BED155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124200"/>
            <a:ext cx="2667000" cy="381000"/>
            <a:chOff x="288" y="1968"/>
            <a:chExt cx="1680" cy="240"/>
          </a:xfrm>
        </p:grpSpPr>
        <p:sp>
          <p:nvSpPr>
            <p:cNvPr id="279572" name="Rectangle 20">
              <a:extLst>
                <a:ext uri="{FF2B5EF4-FFF2-40B4-BE49-F238E27FC236}">
                  <a16:creationId xmlns:a16="http://schemas.microsoft.com/office/drawing/2014/main" id="{EB55C0E2-2182-6845-A95A-79BA034BD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68"/>
              <a:ext cx="9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overactivity</a:t>
              </a:r>
            </a:p>
          </p:txBody>
        </p:sp>
        <p:sp>
          <p:nvSpPr>
            <p:cNvPr id="279576" name="Line 24">
              <a:extLst>
                <a:ext uri="{FF2B5EF4-FFF2-40B4-BE49-F238E27FC236}">
                  <a16:creationId xmlns:a16="http://schemas.microsoft.com/office/drawing/2014/main" id="{7B2EB602-D1CB-F643-B669-038B5542B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112"/>
              <a:ext cx="76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9582" name="Group 30">
            <a:extLst>
              <a:ext uri="{FF2B5EF4-FFF2-40B4-BE49-F238E27FC236}">
                <a16:creationId xmlns:a16="http://schemas.microsoft.com/office/drawing/2014/main" id="{BD5BC6CD-21B3-7449-9AB0-BCFA1C0B965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295400"/>
            <a:ext cx="3581400" cy="2895600"/>
            <a:chOff x="480" y="816"/>
            <a:chExt cx="2256" cy="1824"/>
          </a:xfrm>
        </p:grpSpPr>
        <p:sp>
          <p:nvSpPr>
            <p:cNvPr id="279559" name="Rectangle 7">
              <a:extLst>
                <a:ext uri="{FF2B5EF4-FFF2-40B4-BE49-F238E27FC236}">
                  <a16:creationId xmlns:a16="http://schemas.microsoft.com/office/drawing/2014/main" id="{16A6A010-AE63-424A-8580-8B9F46DAA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16"/>
              <a:ext cx="128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delusions</a:t>
              </a:r>
            </a:p>
            <a:p>
              <a:r>
                <a:rPr lang="en-US" altLang="en-US" sz="1800" b="1"/>
                <a:t>hallucinations</a:t>
              </a:r>
            </a:p>
            <a:p>
              <a:r>
                <a:rPr lang="en-US" altLang="en-US" sz="1800" b="1"/>
                <a:t>aggression</a:t>
              </a:r>
            </a:p>
            <a:p>
              <a:r>
                <a:rPr lang="en-US" altLang="en-US" sz="1800" b="1"/>
                <a:t>hypersexuality</a:t>
              </a:r>
            </a:p>
            <a:p>
              <a:r>
                <a:rPr lang="en-US" altLang="en-US" sz="1800" b="1"/>
                <a:t>substance abuse</a:t>
              </a:r>
            </a:p>
          </p:txBody>
        </p:sp>
        <p:sp>
          <p:nvSpPr>
            <p:cNvPr id="279577" name="Line 25">
              <a:extLst>
                <a:ext uri="{FF2B5EF4-FFF2-40B4-BE49-F238E27FC236}">
                  <a16:creationId xmlns:a16="http://schemas.microsoft.com/office/drawing/2014/main" id="{6F016373-74A7-2E49-9AF8-632183C05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728"/>
              <a:ext cx="96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9583" name="Group 31">
            <a:extLst>
              <a:ext uri="{FF2B5EF4-FFF2-40B4-BE49-F238E27FC236}">
                <a16:creationId xmlns:a16="http://schemas.microsoft.com/office/drawing/2014/main" id="{7339151F-13D6-3142-A14E-3A16A57362B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447800"/>
            <a:ext cx="1454150" cy="2362200"/>
            <a:chOff x="2304" y="912"/>
            <a:chExt cx="916" cy="1488"/>
          </a:xfrm>
        </p:grpSpPr>
        <p:sp>
          <p:nvSpPr>
            <p:cNvPr id="279560" name="Rectangle 8">
              <a:extLst>
                <a:ext uri="{FF2B5EF4-FFF2-40B4-BE49-F238E27FC236}">
                  <a16:creationId xmlns:a16="http://schemas.microsoft.com/office/drawing/2014/main" id="{6B1E15A7-E5C0-F14B-89F0-CE57E3901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12"/>
              <a:ext cx="9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overactivity</a:t>
              </a:r>
            </a:p>
          </p:txBody>
        </p:sp>
        <p:sp>
          <p:nvSpPr>
            <p:cNvPr id="279578" name="Line 26">
              <a:extLst>
                <a:ext uri="{FF2B5EF4-FFF2-40B4-BE49-F238E27FC236}">
                  <a16:creationId xmlns:a16="http://schemas.microsoft.com/office/drawing/2014/main" id="{F0A1E72F-3345-DA40-995E-DAF266C1D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152"/>
              <a:ext cx="288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611" name="Picture 35">
            <a:extLst>
              <a:ext uri="{FF2B5EF4-FFF2-40B4-BE49-F238E27FC236}">
                <a16:creationId xmlns:a16="http://schemas.microsoft.com/office/drawing/2014/main" id="{8E906CEF-443E-644C-A389-698A6F41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1227137"/>
            <a:ext cx="4935537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Rectangle 5">
            <a:extLst>
              <a:ext uri="{FF2B5EF4-FFF2-40B4-BE49-F238E27FC236}">
                <a16:creationId xmlns:a16="http://schemas.microsoft.com/office/drawing/2014/main" id="{3F08A1DE-53B3-3C41-988E-EB2E746B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287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5"/>
                </a:solidFill>
              </a:rPr>
              <a:t>Symptom-Based Algorithm for Mood Stabilizers</a:t>
            </a:r>
          </a:p>
        </p:txBody>
      </p:sp>
      <p:sp>
        <p:nvSpPr>
          <p:cNvPr id="280594" name="Rectangle 18">
            <a:extLst>
              <a:ext uri="{FF2B5EF4-FFF2-40B4-BE49-F238E27FC236}">
                <a16:creationId xmlns:a16="http://schemas.microsoft.com/office/drawing/2014/main" id="{F832B9C8-48A8-4F4C-9625-BA0495DC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562600"/>
            <a:ext cx="108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500" b="1">
                <a:solidFill>
                  <a:srgbClr val="000000"/>
                </a:solidFill>
              </a:rPr>
              <a:t>impatient</a:t>
            </a:r>
          </a:p>
        </p:txBody>
      </p:sp>
      <p:sp>
        <p:nvSpPr>
          <p:cNvPr id="280595" name="Rectangle 19">
            <a:extLst>
              <a:ext uri="{FF2B5EF4-FFF2-40B4-BE49-F238E27FC236}">
                <a16:creationId xmlns:a16="http://schemas.microsoft.com/office/drawing/2014/main" id="{91CDE27B-7592-EB43-9490-26CF226A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0"/>
            <a:ext cx="1295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eating disorder,</a:t>
            </a:r>
          </a:p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weight gain</a:t>
            </a:r>
          </a:p>
        </p:txBody>
      </p:sp>
      <p:sp>
        <p:nvSpPr>
          <p:cNvPr id="280596" name="Rectangle 20">
            <a:extLst>
              <a:ext uri="{FF2B5EF4-FFF2-40B4-BE49-F238E27FC236}">
                <a16:creationId xmlns:a16="http://schemas.microsoft.com/office/drawing/2014/main" id="{C9978FF3-FD41-D846-B59B-B76DCFE7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53000"/>
            <a:ext cx="1066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more plans &amp;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ideas</a:t>
            </a:r>
          </a:p>
        </p:txBody>
      </p:sp>
      <p:sp>
        <p:nvSpPr>
          <p:cNvPr id="280597" name="Rectangle 21">
            <a:extLst>
              <a:ext uri="{FF2B5EF4-FFF2-40B4-BE49-F238E27FC236}">
                <a16:creationId xmlns:a16="http://schemas.microsoft.com/office/drawing/2014/main" id="{DCA6C655-5012-EA4D-B05E-D59A9CFF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8842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anxiety</a:t>
            </a:r>
          </a:p>
        </p:txBody>
      </p:sp>
      <p:sp>
        <p:nvSpPr>
          <p:cNvPr id="280598" name="Rectangle 22">
            <a:extLst>
              <a:ext uri="{FF2B5EF4-FFF2-40B4-BE49-F238E27FC236}">
                <a16:creationId xmlns:a16="http://schemas.microsoft.com/office/drawing/2014/main" id="{4D7ED824-497E-FD4B-B3C9-FA09E2A8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190875"/>
            <a:ext cx="13350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socially</a:t>
            </a:r>
          </a:p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uninhib</a:t>
            </a:r>
            <a:r>
              <a:rPr lang="en-US" altLang="en-US" sz="1600" b="1"/>
              <a:t>ited/</a:t>
            </a:r>
            <a:endParaRPr lang="en-US" altLang="en-US" sz="1600" b="1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life of th</a:t>
            </a:r>
            <a:r>
              <a:rPr lang="en-US" altLang="en-US" sz="1600" b="1"/>
              <a:t>e</a:t>
            </a:r>
            <a:endParaRPr lang="en-US" altLang="en-US" sz="1600" b="1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party</a:t>
            </a:r>
          </a:p>
        </p:txBody>
      </p:sp>
      <p:sp>
        <p:nvSpPr>
          <p:cNvPr id="280599" name="Rectangle 23">
            <a:extLst>
              <a:ext uri="{FF2B5EF4-FFF2-40B4-BE49-F238E27FC236}">
                <a16:creationId xmlns:a16="http://schemas.microsoft.com/office/drawing/2014/main" id="{AFE8F1AA-A2D8-7E48-A1DD-682ACB36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86000"/>
            <a:ext cx="817563" cy="4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hyper-</a:t>
            </a:r>
          </a:p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sexual</a:t>
            </a:r>
          </a:p>
        </p:txBody>
      </p:sp>
      <p:sp>
        <p:nvSpPr>
          <p:cNvPr id="280600" name="Rectangle 24">
            <a:extLst>
              <a:ext uri="{FF2B5EF4-FFF2-40B4-BE49-F238E27FC236}">
                <a16:creationId xmlns:a16="http://schemas.microsoft.com/office/drawing/2014/main" id="{D3F1B16B-B983-1842-9887-09D67AB7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941" y="1676400"/>
            <a:ext cx="1035348" cy="4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substance</a:t>
            </a:r>
          </a:p>
          <a:p>
            <a:pPr>
              <a:lnSpc>
                <a:spcPct val="70000"/>
              </a:lnSpc>
            </a:pPr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abuse</a:t>
            </a:r>
          </a:p>
        </p:txBody>
      </p:sp>
      <p:sp>
        <p:nvSpPr>
          <p:cNvPr id="280601" name="Rectangle 25">
            <a:extLst>
              <a:ext uri="{FF2B5EF4-FFF2-40B4-BE49-F238E27FC236}">
                <a16:creationId xmlns:a16="http://schemas.microsoft.com/office/drawing/2014/main" id="{13FC55C2-07B7-B347-AED0-026E3FC2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371600"/>
            <a:ext cx="11890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/>
              <a:t>delusions/</a:t>
            </a:r>
          </a:p>
          <a:p>
            <a:pPr>
              <a:lnSpc>
                <a:spcPct val="80000"/>
              </a:lnSpc>
            </a:pPr>
            <a:r>
              <a:rPr lang="en-US" altLang="en-US" sz="1600" b="1"/>
              <a:t>hallucina-</a:t>
            </a:r>
          </a:p>
          <a:p>
            <a:pPr>
              <a:lnSpc>
                <a:spcPct val="80000"/>
              </a:lnSpc>
            </a:pPr>
            <a:r>
              <a:rPr lang="en-US" altLang="en-US" sz="1600" b="1"/>
              <a:t>tions</a:t>
            </a:r>
          </a:p>
        </p:txBody>
      </p:sp>
      <p:sp>
        <p:nvSpPr>
          <p:cNvPr id="280602" name="Rectangle 26">
            <a:extLst>
              <a:ext uri="{FF2B5EF4-FFF2-40B4-BE49-F238E27FC236}">
                <a16:creationId xmlns:a16="http://schemas.microsoft.com/office/drawing/2014/main" id="{1B9DEB77-1691-DF47-A0CE-8B230C66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1119217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impulsivity</a:t>
            </a:r>
          </a:p>
        </p:txBody>
      </p:sp>
      <p:sp>
        <p:nvSpPr>
          <p:cNvPr id="280603" name="Rectangle 27">
            <a:extLst>
              <a:ext uri="{FF2B5EF4-FFF2-40B4-BE49-F238E27FC236}">
                <a16:creationId xmlns:a16="http://schemas.microsoft.com/office/drawing/2014/main" id="{34F1B857-271D-5844-B69F-4FC6C1FAF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884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over-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activity</a:t>
            </a:r>
          </a:p>
        </p:txBody>
      </p:sp>
      <p:sp>
        <p:nvSpPr>
          <p:cNvPr id="280604" name="Rectangle 28">
            <a:extLst>
              <a:ext uri="{FF2B5EF4-FFF2-40B4-BE49-F238E27FC236}">
                <a16:creationId xmlns:a16="http://schemas.microsoft.com/office/drawing/2014/main" id="{FC880A9F-33C1-DE40-A848-5CF8BA21FDA0}"/>
              </a:ext>
            </a:extLst>
          </p:cNvPr>
          <p:cNvSpPr>
            <a:spLocks noChangeArrowheads="1"/>
          </p:cNvSpPr>
          <p:nvPr/>
        </p:nvSpPr>
        <p:spPr bwMode="auto">
          <a:xfrm rot="19408214">
            <a:off x="1914584" y="2971454"/>
            <a:ext cx="1674813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aggression</a:t>
            </a:r>
          </a:p>
        </p:txBody>
      </p:sp>
      <p:sp>
        <p:nvSpPr>
          <p:cNvPr id="280605" name="Rectangle 29">
            <a:extLst>
              <a:ext uri="{FF2B5EF4-FFF2-40B4-BE49-F238E27FC236}">
                <a16:creationId xmlns:a16="http://schemas.microsoft.com/office/drawing/2014/main" id="{BD638F44-2677-434B-B55A-36D50774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4114800"/>
            <a:ext cx="10985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/>
              <a:t>s</a:t>
            </a:r>
            <a:r>
              <a:rPr lang="en-US" altLang="en-US" sz="1600" b="1">
                <a:solidFill>
                  <a:srgbClr val="000000"/>
                </a:solidFill>
              </a:rPr>
              <a:t>elf-</a:t>
            </a:r>
          </a:p>
          <a:p>
            <a:pPr>
              <a:lnSpc>
                <a:spcPct val="80000"/>
              </a:lnSpc>
            </a:pPr>
            <a:r>
              <a:rPr lang="en-US" altLang="en-US" sz="1600" b="1"/>
              <a:t>c</a:t>
            </a:r>
            <a:r>
              <a:rPr lang="en-US" altLang="en-US" sz="1600" b="1">
                <a:solidFill>
                  <a:srgbClr val="000000"/>
                </a:solidFill>
              </a:rPr>
              <a:t>onfident</a:t>
            </a:r>
          </a:p>
        </p:txBody>
      </p:sp>
      <p:sp>
        <p:nvSpPr>
          <p:cNvPr id="280606" name="Rectangle 30">
            <a:extLst>
              <a:ext uri="{FF2B5EF4-FFF2-40B4-BE49-F238E27FC236}">
                <a16:creationId xmlns:a16="http://schemas.microsoft.com/office/drawing/2014/main" id="{31120C5F-094D-7944-977D-F6BC86C80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53000"/>
            <a:ext cx="941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novelty</a:t>
            </a:r>
          </a:p>
          <a:p>
            <a:pPr>
              <a:lnSpc>
                <a:spcPct val="80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seeking</a:t>
            </a:r>
          </a:p>
        </p:txBody>
      </p:sp>
      <p:grpSp>
        <p:nvGrpSpPr>
          <p:cNvPr id="280628" name="Group 52">
            <a:extLst>
              <a:ext uri="{FF2B5EF4-FFF2-40B4-BE49-F238E27FC236}">
                <a16:creationId xmlns:a16="http://schemas.microsoft.com/office/drawing/2014/main" id="{7EB93C1C-8F68-2544-B973-1B929F243DDD}"/>
              </a:ext>
            </a:extLst>
          </p:cNvPr>
          <p:cNvGrpSpPr>
            <a:grpSpLocks/>
          </p:cNvGrpSpPr>
          <p:nvPr/>
        </p:nvGrpSpPr>
        <p:grpSpPr bwMode="auto">
          <a:xfrm>
            <a:off x="0" y="1219200"/>
            <a:ext cx="2603500" cy="1952625"/>
            <a:chOff x="0" y="768"/>
            <a:chExt cx="1640" cy="1230"/>
          </a:xfrm>
        </p:grpSpPr>
        <p:sp>
          <p:nvSpPr>
            <p:cNvPr id="280607" name="Line 31">
              <a:extLst>
                <a:ext uri="{FF2B5EF4-FFF2-40B4-BE49-F238E27FC236}">
                  <a16:creationId xmlns:a16="http://schemas.microsoft.com/office/drawing/2014/main" id="{DA46EF3E-9695-8646-A791-DEE274186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" y="1056"/>
              <a:ext cx="4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14" name="Text Box 38">
              <a:extLst>
                <a:ext uri="{FF2B5EF4-FFF2-40B4-BE49-F238E27FC236}">
                  <a16:creationId xmlns:a16="http://schemas.microsoft.com/office/drawing/2014/main" id="{C0349316-303D-7D4C-859D-CEB84CDC0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768"/>
              <a:ext cx="7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00" b="1"/>
                <a:t>all others</a:t>
              </a:r>
            </a:p>
          </p:txBody>
        </p:sp>
        <p:sp>
          <p:nvSpPr>
            <p:cNvPr id="280615" name="Rectangle 39">
              <a:extLst>
                <a:ext uri="{FF2B5EF4-FFF2-40B4-BE49-F238E27FC236}">
                  <a16:creationId xmlns:a16="http://schemas.microsoft.com/office/drawing/2014/main" id="{429CC012-B372-394D-A321-E8EAFC6F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72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block</a:t>
              </a:r>
            </a:p>
            <a:p>
              <a:r>
                <a:rPr lang="en-US" altLang="en-US" sz="1600" b="1"/>
                <a:t>glutamate</a:t>
              </a:r>
            </a:p>
          </p:txBody>
        </p:sp>
        <p:sp>
          <p:nvSpPr>
            <p:cNvPr id="280616" name="Rectangle 40">
              <a:extLst>
                <a:ext uri="{FF2B5EF4-FFF2-40B4-BE49-F238E27FC236}">
                  <a16:creationId xmlns:a16="http://schemas.microsoft.com/office/drawing/2014/main" id="{A9801C99-B78A-2D40-8551-DD9DEE054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40"/>
              <a:ext cx="4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block</a:t>
              </a:r>
            </a:p>
            <a:p>
              <a:r>
                <a:rPr lang="en-US" altLang="en-US" sz="1600" b="1"/>
                <a:t>VSSC</a:t>
              </a:r>
            </a:p>
          </p:txBody>
        </p:sp>
        <p:sp>
          <p:nvSpPr>
            <p:cNvPr id="280617" name="Rectangle 41">
              <a:extLst>
                <a:ext uri="{FF2B5EF4-FFF2-40B4-BE49-F238E27FC236}">
                  <a16:creationId xmlns:a16="http://schemas.microsoft.com/office/drawing/2014/main" id="{6EA1073D-33BB-0D4F-80D7-3DFB1E0B4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48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SDA</a:t>
              </a:r>
            </a:p>
          </p:txBody>
        </p:sp>
        <p:sp>
          <p:nvSpPr>
            <p:cNvPr id="280618" name="Rectangle 42">
              <a:extLst>
                <a:ext uri="{FF2B5EF4-FFF2-40B4-BE49-F238E27FC236}">
                  <a16:creationId xmlns:a16="http://schemas.microsoft.com/office/drawing/2014/main" id="{B324B148-60E7-C348-8AE1-9636250EE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056"/>
              <a:ext cx="5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lithium</a:t>
              </a:r>
            </a:p>
          </p:txBody>
        </p:sp>
        <p:sp>
          <p:nvSpPr>
            <p:cNvPr id="280619" name="Line 43">
              <a:extLst>
                <a:ext uri="{FF2B5EF4-FFF2-40B4-BE49-F238E27FC236}">
                  <a16:creationId xmlns:a16="http://schemas.microsoft.com/office/drawing/2014/main" id="{5F813366-EE33-DE4E-AE1C-CC31320B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104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20" name="Line 44">
              <a:extLst>
                <a:ext uri="{FF2B5EF4-FFF2-40B4-BE49-F238E27FC236}">
                  <a16:creationId xmlns:a16="http://schemas.microsoft.com/office/drawing/2014/main" id="{CC805D04-D734-9D44-8ECF-070E0E73D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56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21" name="Line 45">
              <a:extLst>
                <a:ext uri="{FF2B5EF4-FFF2-40B4-BE49-F238E27FC236}">
                  <a16:creationId xmlns:a16="http://schemas.microsoft.com/office/drawing/2014/main" id="{B260C972-A1B0-E24E-908E-B87970AE8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91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0623" name="Group 47">
            <a:extLst>
              <a:ext uri="{FF2B5EF4-FFF2-40B4-BE49-F238E27FC236}">
                <a16:creationId xmlns:a16="http://schemas.microsoft.com/office/drawing/2014/main" id="{B93CE14B-ED9B-1D4D-B787-1373ED1B61A5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377950"/>
            <a:ext cx="2362200" cy="868363"/>
            <a:chOff x="3936" y="868"/>
            <a:chExt cx="1488" cy="547"/>
          </a:xfrm>
        </p:grpSpPr>
        <p:sp>
          <p:nvSpPr>
            <p:cNvPr id="280608" name="Rectangle 32">
              <a:extLst>
                <a:ext uri="{FF2B5EF4-FFF2-40B4-BE49-F238E27FC236}">
                  <a16:creationId xmlns:a16="http://schemas.microsoft.com/office/drawing/2014/main" id="{5ACB54C4-A49A-B44B-BEEC-16D9C2086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868"/>
              <a:ext cx="1114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00" b="1" i="1"/>
                <a:t>1) naltrexone</a:t>
              </a:r>
            </a:p>
            <a:p>
              <a:r>
                <a:rPr lang="en-US" altLang="en-US" sz="1700" b="1" i="1"/>
                <a:t>2) acamprosate</a:t>
              </a:r>
            </a:p>
            <a:p>
              <a:r>
                <a:rPr lang="en-US" altLang="en-US" sz="1700" b="1" i="1"/>
                <a:t>3) varenicline </a:t>
              </a:r>
            </a:p>
          </p:txBody>
        </p:sp>
        <p:sp>
          <p:nvSpPr>
            <p:cNvPr id="280622" name="Line 46">
              <a:extLst>
                <a:ext uri="{FF2B5EF4-FFF2-40B4-BE49-F238E27FC236}">
                  <a16:creationId xmlns:a16="http://schemas.microsoft.com/office/drawing/2014/main" id="{609ADCA0-CD72-D94C-A08E-67ED48200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008"/>
              <a:ext cx="33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0625" name="Group 49">
            <a:extLst>
              <a:ext uri="{FF2B5EF4-FFF2-40B4-BE49-F238E27FC236}">
                <a16:creationId xmlns:a16="http://schemas.microsoft.com/office/drawing/2014/main" id="{ECE58759-AF9C-0E42-840E-4BFD3CB0804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195763"/>
            <a:ext cx="1647825" cy="1778000"/>
            <a:chOff x="4320" y="2643"/>
            <a:chExt cx="1038" cy="1120"/>
          </a:xfrm>
        </p:grpSpPr>
        <p:sp>
          <p:nvSpPr>
            <p:cNvPr id="280609" name="Rectangle 33">
              <a:extLst>
                <a:ext uri="{FF2B5EF4-FFF2-40B4-BE49-F238E27FC236}">
                  <a16:creationId xmlns:a16="http://schemas.microsoft.com/office/drawing/2014/main" id="{44FD749C-ED2E-4D43-9A5B-0E64FCDA9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216"/>
              <a:ext cx="1038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00" b="1" i="1"/>
                <a:t>1) benzo</a:t>
              </a:r>
            </a:p>
            <a:p>
              <a:r>
                <a:rPr lang="en-US" altLang="en-US" sz="1700" b="1" i="1"/>
                <a:t>2) gabapentin/</a:t>
              </a:r>
            </a:p>
            <a:p>
              <a:r>
                <a:rPr lang="en-US" altLang="en-US" sz="1700" b="1" i="1"/>
                <a:t>    pregabalin</a:t>
              </a:r>
            </a:p>
          </p:txBody>
        </p:sp>
        <p:pic>
          <p:nvPicPr>
            <p:cNvPr id="280612" name="Picture 36">
              <a:extLst>
                <a:ext uri="{FF2B5EF4-FFF2-40B4-BE49-F238E27FC236}">
                  <a16:creationId xmlns:a16="http://schemas.microsoft.com/office/drawing/2014/main" id="{02BF2F1D-4B55-404C-AF72-DEDF4437F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835"/>
              <a:ext cx="334" cy="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0613" name="Rectangle 37">
              <a:extLst>
                <a:ext uri="{FF2B5EF4-FFF2-40B4-BE49-F238E27FC236}">
                  <a16:creationId xmlns:a16="http://schemas.microsoft.com/office/drawing/2014/main" id="{B3020C18-3993-5D4E-99B5-D96FCF8C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643"/>
              <a:ext cx="51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00" b="1"/>
                <a:t>GABA</a:t>
              </a:r>
            </a:p>
          </p:txBody>
        </p:sp>
        <p:sp>
          <p:nvSpPr>
            <p:cNvPr id="280624" name="Line 48">
              <a:extLst>
                <a:ext uri="{FF2B5EF4-FFF2-40B4-BE49-F238E27FC236}">
                  <a16:creationId xmlns:a16="http://schemas.microsoft.com/office/drawing/2014/main" id="{4A40888C-D2B3-7145-B953-C2AA12D7E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928"/>
              <a:ext cx="43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0627" name="Group 51">
            <a:extLst>
              <a:ext uri="{FF2B5EF4-FFF2-40B4-BE49-F238E27FC236}">
                <a16:creationId xmlns:a16="http://schemas.microsoft.com/office/drawing/2014/main" id="{E7561E7B-F15C-994A-A448-81292F048B05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943600"/>
            <a:ext cx="1763713" cy="657225"/>
            <a:chOff x="3456" y="3744"/>
            <a:chExt cx="1111" cy="414"/>
          </a:xfrm>
        </p:grpSpPr>
        <p:sp>
          <p:nvSpPr>
            <p:cNvPr id="280610" name="Rectangle 34">
              <a:extLst>
                <a:ext uri="{FF2B5EF4-FFF2-40B4-BE49-F238E27FC236}">
                  <a16:creationId xmlns:a16="http://schemas.microsoft.com/office/drawing/2014/main" id="{A2C1F88E-1F03-CF40-A532-2656E0758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840"/>
              <a:ext cx="101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700" b="1" i="1"/>
                <a:t>1) topiramate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700" b="1" i="1"/>
                <a:t>2) zonisamide</a:t>
              </a:r>
            </a:p>
          </p:txBody>
        </p:sp>
        <p:sp>
          <p:nvSpPr>
            <p:cNvPr id="280626" name="Line 50">
              <a:extLst>
                <a:ext uri="{FF2B5EF4-FFF2-40B4-BE49-F238E27FC236}">
                  <a16:creationId xmlns:a16="http://schemas.microsoft.com/office/drawing/2014/main" id="{7BBBB732-DAE3-4747-AA1C-82B15200D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74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629" name="Rectangle 53">
            <a:extLst>
              <a:ext uri="{FF2B5EF4-FFF2-40B4-BE49-F238E27FC236}">
                <a16:creationId xmlns:a16="http://schemas.microsoft.com/office/drawing/2014/main" id="{7206EBCE-95FA-404E-A96E-A64714AAB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5" y="4581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95" y="1600200"/>
            <a:ext cx="8368256" cy="489128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solidFill>
                  <a:srgbClr val="2FB2BB"/>
                </a:solidFill>
              </a:rPr>
              <a:t>After this presentation, attendees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5"/>
                </a:solidFill>
              </a:rPr>
              <a:t>Identify &amp; Discuss the Brain’s Neurochemistry Associated with Psychiatric Symptoms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5"/>
                </a:solidFill>
              </a:rPr>
              <a:t>Identify &amp; discuss 3 psychotropic medications &amp; what symptoms it might hypothetically Improve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5"/>
                </a:solidFill>
              </a:rPr>
              <a:t>Apply the principles of matching a patient’s psychiatric symptoms with the associated neurochemicals to choose a medication for your patient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53B83-634B-884B-BE8D-B9D0BD6939C9}"/>
              </a:ext>
            </a:extLst>
          </p:cNvPr>
          <p:cNvSpPr/>
          <p:nvPr/>
        </p:nvSpPr>
        <p:spPr>
          <a:xfrm>
            <a:off x="1237351" y="372991"/>
            <a:ext cx="5265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Overall Objectives</a:t>
            </a:r>
          </a:p>
        </p:txBody>
      </p:sp>
    </p:spTree>
    <p:extLst>
      <p:ext uri="{BB962C8B-B14F-4D97-AF65-F5344CB8AC3E}">
        <p14:creationId xmlns:p14="http://schemas.microsoft.com/office/powerpoint/2010/main" val="2487208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847B-24C2-C442-A589-ED6AA3A0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***JANE***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4A6B-910C-D04E-A79F-ECA0406A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828675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23 </a:t>
            </a:r>
            <a:r>
              <a:rPr lang="en-US" dirty="0" err="1"/>
              <a:t>yo</a:t>
            </a:r>
            <a:r>
              <a:rPr lang="en-US" dirty="0"/>
              <a:t> female in graduate school</a:t>
            </a:r>
          </a:p>
          <a:p>
            <a:r>
              <a:rPr lang="en-US" dirty="0"/>
              <a:t>Presents with the following symptoms </a:t>
            </a:r>
            <a:r>
              <a:rPr lang="en-US" dirty="0">
                <a:highlight>
                  <a:srgbClr val="FFFF00"/>
                </a:highlight>
              </a:rPr>
              <a:t>over past week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Lack of sleep </a:t>
            </a:r>
            <a:r>
              <a:rPr lang="en-US" dirty="0"/>
              <a:t>(&lt; 4hrs/night) over last 5 days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Extreme “productivity” </a:t>
            </a:r>
          </a:p>
          <a:p>
            <a:pPr lvl="2"/>
            <a:r>
              <a:rPr lang="en-US" dirty="0"/>
              <a:t>“it’s mid-terms &amp; I finished everything for the semester”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Hyper-focused &amp; impulsive but also distracted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Rambling speech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Hyperactive, restless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Scattered, racing thoughts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Irritable &amp; agitated </a:t>
            </a:r>
            <a:r>
              <a:rPr lang="en-US" dirty="0"/>
              <a:t>especially when behaviors are challenged</a:t>
            </a:r>
          </a:p>
          <a:p>
            <a:pPr lvl="2"/>
            <a:r>
              <a:rPr lang="en-US" dirty="0"/>
              <a:t>“I told my professor to speed up the course…I could take the final right now &amp; pass it no problem…he said no so I slammed his office door…he’s such a Dumb A**”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27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6645DA-25DE-AB44-B5EA-279CCFC9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***JANE***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6E177-976C-D84C-8A50-0D88F6BC6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100" dirty="0"/>
              <a:t>Psychiatric Symptoms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0AF615-30D0-9B43-8A24-BAC3D73F06E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/>
              <a:t>NeuroChemicals</a:t>
            </a:r>
            <a:r>
              <a:rPr lang="en-US" dirty="0"/>
              <a:t> &amp; Brain Regions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3D15F-4184-A94E-B0EA-6567B9966A0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Insomnia</a:t>
            </a:r>
          </a:p>
          <a:p>
            <a:r>
              <a:rPr lang="en-US" dirty="0"/>
              <a:t>Extreme “Productivity”</a:t>
            </a:r>
          </a:p>
          <a:p>
            <a:r>
              <a:rPr lang="en-US" dirty="0"/>
              <a:t>Hyper-focus, impulsive</a:t>
            </a:r>
          </a:p>
          <a:p>
            <a:r>
              <a:rPr lang="en-US" dirty="0"/>
              <a:t>Distracted</a:t>
            </a:r>
          </a:p>
          <a:p>
            <a:r>
              <a:rPr lang="en-US" dirty="0"/>
              <a:t>Rambling Speech</a:t>
            </a:r>
          </a:p>
          <a:p>
            <a:r>
              <a:rPr lang="en-US" dirty="0"/>
              <a:t>Hyperactive, Restless</a:t>
            </a:r>
          </a:p>
          <a:p>
            <a:r>
              <a:rPr lang="en-US" dirty="0"/>
              <a:t>Scattered, Racing Thoughts</a:t>
            </a:r>
          </a:p>
          <a:p>
            <a:r>
              <a:rPr lang="en-US" dirty="0"/>
              <a:t>Irritable, Agitated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5D0F85-B3BB-A94F-9AF5-C7306BE58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646" y="969336"/>
            <a:ext cx="4853354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5HT   PFC &amp; HT</a:t>
            </a:r>
          </a:p>
          <a:p>
            <a:r>
              <a:rPr lang="en-US" dirty="0"/>
              <a:t>GABA &amp; GLU PFC &amp; striatum</a:t>
            </a:r>
          </a:p>
          <a:p>
            <a:r>
              <a:rPr lang="en-US" dirty="0"/>
              <a:t>GABA &amp; GLU  BF &amp; PFC</a:t>
            </a:r>
          </a:p>
          <a:p>
            <a:r>
              <a:rPr lang="en-US" dirty="0"/>
              <a:t>5HT &amp; NE    PFC</a:t>
            </a:r>
          </a:p>
          <a:p>
            <a:r>
              <a:rPr lang="en-US" dirty="0"/>
              <a:t>GABA &amp; GLU   BF, NA &amp; PFC</a:t>
            </a:r>
          </a:p>
          <a:p>
            <a:r>
              <a:rPr lang="en-US" dirty="0"/>
              <a:t>5HT &amp; NE.   Amygdala, VMPFC</a:t>
            </a:r>
          </a:p>
          <a:p>
            <a:r>
              <a:rPr lang="en-US" dirty="0"/>
              <a:t>DA, GABA &amp; GLU Striatum, BF, PFC</a:t>
            </a:r>
          </a:p>
          <a:p>
            <a:r>
              <a:rPr lang="en-US" dirty="0"/>
              <a:t>5HT &amp; DA.    NA, BF &amp; PFC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17" name="Picture 25">
            <a:extLst>
              <a:ext uri="{FF2B5EF4-FFF2-40B4-BE49-F238E27FC236}">
                <a16:creationId xmlns:a16="http://schemas.microsoft.com/office/drawing/2014/main" id="{AE41D86E-D87F-9740-83A2-1E2A2C47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74838"/>
            <a:ext cx="4516438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Rectangle 3">
            <a:extLst>
              <a:ext uri="{FF2B5EF4-FFF2-40B4-BE49-F238E27FC236}">
                <a16:creationId xmlns:a16="http://schemas.microsoft.com/office/drawing/2014/main" id="{DC16F0D7-9861-AD46-A045-837AEF2FE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" y="8834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5"/>
                </a:solidFill>
              </a:rPr>
              <a:t>Atypical Antipsychotic Actions in Bipolar Depression</a:t>
            </a:r>
          </a:p>
        </p:txBody>
      </p:sp>
      <p:sp>
        <p:nvSpPr>
          <p:cNvPr id="238597" name="Rectangle 5">
            <a:extLst>
              <a:ext uri="{FF2B5EF4-FFF2-40B4-BE49-F238E27FC236}">
                <a16:creationId xmlns:a16="http://schemas.microsoft.com/office/drawing/2014/main" id="{D3272B0D-F7B5-F543-97C6-E0371065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2451100"/>
            <a:ext cx="787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5HT2A</a:t>
            </a:r>
          </a:p>
        </p:txBody>
      </p:sp>
      <p:sp>
        <p:nvSpPr>
          <p:cNvPr id="238601" name="Rectangle 9">
            <a:extLst>
              <a:ext uri="{FF2B5EF4-FFF2-40B4-BE49-F238E27FC236}">
                <a16:creationId xmlns:a16="http://schemas.microsoft.com/office/drawing/2014/main" id="{A7D25F59-C20A-AD40-B46A-9A1573DC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3330575"/>
            <a:ext cx="787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5HT1D</a:t>
            </a:r>
          </a:p>
        </p:txBody>
      </p:sp>
      <p:sp>
        <p:nvSpPr>
          <p:cNvPr id="238602" name="Rectangle 10">
            <a:extLst>
              <a:ext uri="{FF2B5EF4-FFF2-40B4-BE49-F238E27FC236}">
                <a16:creationId xmlns:a16="http://schemas.microsoft.com/office/drawing/2014/main" id="{77821FCE-8C78-2F49-BF16-A3F7FE8E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016375"/>
            <a:ext cx="787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5HT2C</a:t>
            </a:r>
          </a:p>
        </p:txBody>
      </p:sp>
      <p:sp>
        <p:nvSpPr>
          <p:cNvPr id="238604" name="Rectangle 12">
            <a:extLst>
              <a:ext uri="{FF2B5EF4-FFF2-40B4-BE49-F238E27FC236}">
                <a16:creationId xmlns:a16="http://schemas.microsoft.com/office/drawing/2014/main" id="{B8554C97-9F15-C84F-8166-E5E1B3919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59375"/>
            <a:ext cx="649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5HT6</a:t>
            </a:r>
          </a:p>
        </p:txBody>
      </p:sp>
      <p:sp>
        <p:nvSpPr>
          <p:cNvPr id="238605" name="Rectangle 13">
            <a:extLst>
              <a:ext uri="{FF2B5EF4-FFF2-40B4-BE49-F238E27FC236}">
                <a16:creationId xmlns:a16="http://schemas.microsoft.com/office/drawing/2014/main" id="{176D953C-DDB1-B245-BDE7-1D649B3CF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87975"/>
            <a:ext cx="649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5HT7</a:t>
            </a:r>
          </a:p>
        </p:txBody>
      </p:sp>
      <p:sp>
        <p:nvSpPr>
          <p:cNvPr id="238607" name="Rectangle 15">
            <a:extLst>
              <a:ext uri="{FF2B5EF4-FFF2-40B4-BE49-F238E27FC236}">
                <a16:creationId xmlns:a16="http://schemas.microsoft.com/office/drawing/2014/main" id="{05A5935A-FCF6-8A47-93CA-56D4DB6F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3711575"/>
            <a:ext cx="49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NRI</a:t>
            </a:r>
          </a:p>
        </p:txBody>
      </p:sp>
      <p:sp>
        <p:nvSpPr>
          <p:cNvPr id="238608" name="Rectangle 16">
            <a:extLst>
              <a:ext uri="{FF2B5EF4-FFF2-40B4-BE49-F238E27FC236}">
                <a16:creationId xmlns:a16="http://schemas.microsoft.com/office/drawing/2014/main" id="{0E964316-7EDC-D746-9550-171BA9BF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406775"/>
            <a:ext cx="481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SRI</a:t>
            </a:r>
          </a:p>
        </p:txBody>
      </p:sp>
      <p:sp>
        <p:nvSpPr>
          <p:cNvPr id="238609" name="Rectangle 17">
            <a:extLst>
              <a:ext uri="{FF2B5EF4-FFF2-40B4-BE49-F238E27FC236}">
                <a16:creationId xmlns:a16="http://schemas.microsoft.com/office/drawing/2014/main" id="{8811D9BC-2A3C-934B-87C0-C386AEE3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31019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8611" name="Rectangle 19">
            <a:extLst>
              <a:ext uri="{FF2B5EF4-FFF2-40B4-BE49-F238E27FC236}">
                <a16:creationId xmlns:a16="http://schemas.microsoft.com/office/drawing/2014/main" id="{A4A1E734-0613-BB47-9DE8-7E1940D8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2339975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H1</a:t>
            </a:r>
          </a:p>
        </p:txBody>
      </p:sp>
      <p:sp>
        <p:nvSpPr>
          <p:cNvPr id="238614" name="Rectangle 22">
            <a:extLst>
              <a:ext uri="{FF2B5EF4-FFF2-40B4-BE49-F238E27FC236}">
                <a16:creationId xmlns:a16="http://schemas.microsoft.com/office/drawing/2014/main" id="{8C78785A-639D-3041-A8A1-5FAB6825C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2035175"/>
            <a:ext cx="7064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>
                <a:solidFill>
                  <a:srgbClr val="000000"/>
                </a:solidFill>
              </a:rPr>
              <a:t>5HT1A</a:t>
            </a:r>
          </a:p>
        </p:txBody>
      </p:sp>
      <p:sp>
        <p:nvSpPr>
          <p:cNvPr id="238616" name="Rectangle 24">
            <a:extLst>
              <a:ext uri="{FF2B5EF4-FFF2-40B4-BE49-F238E27FC236}">
                <a16:creationId xmlns:a16="http://schemas.microsoft.com/office/drawing/2014/main" id="{51187FFA-4473-9A4C-9BCC-A99668E9B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066800"/>
            <a:ext cx="2345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 u="sng" dirty="0">
                <a:solidFill>
                  <a:schemeClr val="accent5"/>
                </a:solidFill>
              </a:rPr>
              <a:t>pharmacologic actions</a:t>
            </a:r>
          </a:p>
        </p:txBody>
      </p:sp>
      <p:grpSp>
        <p:nvGrpSpPr>
          <p:cNvPr id="238643" name="Group 51">
            <a:extLst>
              <a:ext uri="{FF2B5EF4-FFF2-40B4-BE49-F238E27FC236}">
                <a16:creationId xmlns:a16="http://schemas.microsoft.com/office/drawing/2014/main" id="{82CFBC41-7B8E-9F4E-A726-0C006069BA1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845175"/>
            <a:ext cx="1492250" cy="641350"/>
            <a:chOff x="2688" y="3682"/>
            <a:chExt cx="940" cy="404"/>
          </a:xfrm>
        </p:grpSpPr>
        <p:sp>
          <p:nvSpPr>
            <p:cNvPr id="238618" name="Rectangle 26">
              <a:extLst>
                <a:ext uri="{FF2B5EF4-FFF2-40B4-BE49-F238E27FC236}">
                  <a16:creationId xmlns:a16="http://schemas.microsoft.com/office/drawing/2014/main" id="{F20C1964-77A7-E843-899B-FBC534BA8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682"/>
              <a:ext cx="7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circadian</a:t>
              </a:r>
            </a:p>
            <a:p>
              <a:r>
                <a:rPr lang="en-US" altLang="en-US" sz="1800" b="1"/>
                <a:t>rhythms</a:t>
              </a:r>
              <a:endParaRPr lang="en-US" altLang="en-US" sz="1600" b="1"/>
            </a:p>
          </p:txBody>
        </p:sp>
        <p:sp>
          <p:nvSpPr>
            <p:cNvPr id="238627" name="Line 35">
              <a:extLst>
                <a:ext uri="{FF2B5EF4-FFF2-40B4-BE49-F238E27FC236}">
                  <a16:creationId xmlns:a16="http://schemas.microsoft.com/office/drawing/2014/main" id="{94CD03AE-7169-CA46-BBBD-F3D6E51F0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8" y="369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44" name="Group 52">
            <a:extLst>
              <a:ext uri="{FF2B5EF4-FFF2-40B4-BE49-F238E27FC236}">
                <a16:creationId xmlns:a16="http://schemas.microsoft.com/office/drawing/2014/main" id="{66464F95-4C30-8249-BAC7-007A069001E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410200"/>
            <a:ext cx="1066800" cy="771525"/>
            <a:chOff x="1200" y="3408"/>
            <a:chExt cx="672" cy="486"/>
          </a:xfrm>
        </p:grpSpPr>
        <p:sp>
          <p:nvSpPr>
            <p:cNvPr id="238619" name="Rectangle 27">
              <a:extLst>
                <a:ext uri="{FF2B5EF4-FFF2-40B4-BE49-F238E27FC236}">
                  <a16:creationId xmlns:a16="http://schemas.microsoft.com/office/drawing/2014/main" id="{748A151A-0C6D-B64B-A39B-651A6EBB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490"/>
              <a:ext cx="6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trophic</a:t>
              </a:r>
            </a:p>
            <a:p>
              <a:r>
                <a:rPr lang="en-US" altLang="en-US" sz="1800" b="1"/>
                <a:t>factors</a:t>
              </a:r>
              <a:endParaRPr lang="en-US" altLang="en-US" sz="1600" b="1"/>
            </a:p>
          </p:txBody>
        </p:sp>
        <p:sp>
          <p:nvSpPr>
            <p:cNvPr id="238628" name="Line 36">
              <a:extLst>
                <a:ext uri="{FF2B5EF4-FFF2-40B4-BE49-F238E27FC236}">
                  <a16:creationId xmlns:a16="http://schemas.microsoft.com/office/drawing/2014/main" id="{B031288B-1A86-6E4F-94AE-0AEE30E0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40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45" name="Group 53">
            <a:extLst>
              <a:ext uri="{FF2B5EF4-FFF2-40B4-BE49-F238E27FC236}">
                <a16:creationId xmlns:a16="http://schemas.microsoft.com/office/drawing/2014/main" id="{66F6B629-9021-CD4A-8CF4-16C9AB1A4004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419600"/>
            <a:ext cx="1543050" cy="847725"/>
            <a:chOff x="768" y="2784"/>
            <a:chExt cx="972" cy="534"/>
          </a:xfrm>
        </p:grpSpPr>
        <p:sp>
          <p:nvSpPr>
            <p:cNvPr id="238620" name="Rectangle 28">
              <a:extLst>
                <a:ext uri="{FF2B5EF4-FFF2-40B4-BE49-F238E27FC236}">
                  <a16:creationId xmlns:a16="http://schemas.microsoft.com/office/drawing/2014/main" id="{76283ECD-2F09-584B-B44E-42422D035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914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NE and DA</a:t>
              </a:r>
            </a:p>
            <a:p>
              <a:r>
                <a:rPr lang="en-US" altLang="en-US" sz="1800" b="1"/>
                <a:t>disinhibition</a:t>
              </a:r>
              <a:endParaRPr lang="en-US" altLang="en-US" sz="1600" b="1"/>
            </a:p>
          </p:txBody>
        </p:sp>
        <p:sp>
          <p:nvSpPr>
            <p:cNvPr id="238629" name="Line 37">
              <a:extLst>
                <a:ext uri="{FF2B5EF4-FFF2-40B4-BE49-F238E27FC236}">
                  <a16:creationId xmlns:a16="http://schemas.microsoft.com/office/drawing/2014/main" id="{3BF0F0CA-CC03-B348-B468-D5772325F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27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46" name="Group 54">
            <a:extLst>
              <a:ext uri="{FF2B5EF4-FFF2-40B4-BE49-F238E27FC236}">
                <a16:creationId xmlns:a16="http://schemas.microsoft.com/office/drawing/2014/main" id="{3AC35D17-DBD7-0242-A58E-296F23708B1B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3330575"/>
            <a:ext cx="1543050" cy="641350"/>
            <a:chOff x="529" y="2098"/>
            <a:chExt cx="972" cy="404"/>
          </a:xfrm>
        </p:grpSpPr>
        <p:sp>
          <p:nvSpPr>
            <p:cNvPr id="238621" name="Rectangle 29">
              <a:extLst>
                <a:ext uri="{FF2B5EF4-FFF2-40B4-BE49-F238E27FC236}">
                  <a16:creationId xmlns:a16="http://schemas.microsoft.com/office/drawing/2014/main" id="{C9B9EB4B-6FA8-094A-8CAD-2184C119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2098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5HT</a:t>
              </a:r>
            </a:p>
            <a:p>
              <a:pPr algn="ctr"/>
              <a:r>
                <a:rPr lang="en-US" altLang="en-US" sz="1800" b="1"/>
                <a:t>disinhibition</a:t>
              </a:r>
              <a:endParaRPr lang="en-US" altLang="en-US" sz="1600" b="1"/>
            </a:p>
          </p:txBody>
        </p:sp>
        <p:sp>
          <p:nvSpPr>
            <p:cNvPr id="238630" name="Line 38">
              <a:extLst>
                <a:ext uri="{FF2B5EF4-FFF2-40B4-BE49-F238E27FC236}">
                  <a16:creationId xmlns:a16="http://schemas.microsoft.com/office/drawing/2014/main" id="{98DDD488-F07D-324B-B300-8432D1E5D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160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47" name="Group 55">
            <a:extLst>
              <a:ext uri="{FF2B5EF4-FFF2-40B4-BE49-F238E27FC236}">
                <a16:creationId xmlns:a16="http://schemas.microsoft.com/office/drawing/2014/main" id="{124B4FF0-F0FD-9B49-BA21-5AC510E88E46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1501775"/>
            <a:ext cx="2513012" cy="641350"/>
            <a:chOff x="625" y="946"/>
            <a:chExt cx="1583" cy="404"/>
          </a:xfrm>
        </p:grpSpPr>
        <p:sp>
          <p:nvSpPr>
            <p:cNvPr id="238622" name="Rectangle 30">
              <a:extLst>
                <a:ext uri="{FF2B5EF4-FFF2-40B4-BE49-F238E27FC236}">
                  <a16:creationId xmlns:a16="http://schemas.microsoft.com/office/drawing/2014/main" id="{722305B2-7677-8D4E-AFC3-06A19E5A8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946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NE and DA</a:t>
              </a:r>
            </a:p>
            <a:p>
              <a:pPr algn="ctr"/>
              <a:r>
                <a:rPr lang="en-US" altLang="en-US" sz="1800" b="1"/>
                <a:t>disinhibition</a:t>
              </a:r>
              <a:endParaRPr lang="en-US" altLang="en-US" sz="1600" b="1"/>
            </a:p>
          </p:txBody>
        </p:sp>
        <p:sp>
          <p:nvSpPr>
            <p:cNvPr id="238632" name="Line 40">
              <a:extLst>
                <a:ext uri="{FF2B5EF4-FFF2-40B4-BE49-F238E27FC236}">
                  <a16:creationId xmlns:a16="http://schemas.microsoft.com/office/drawing/2014/main" id="{F3FB7112-F834-B744-809E-EFCADDF05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1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33" name="Line 41">
              <a:extLst>
                <a:ext uri="{FF2B5EF4-FFF2-40B4-BE49-F238E27FC236}">
                  <a16:creationId xmlns:a16="http://schemas.microsoft.com/office/drawing/2014/main" id="{2E37FF7C-4D03-A644-BC77-97C02B5C2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152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39" name="Group 47">
            <a:extLst>
              <a:ext uri="{FF2B5EF4-FFF2-40B4-BE49-F238E27FC236}">
                <a16:creationId xmlns:a16="http://schemas.microsoft.com/office/drawing/2014/main" id="{03F7C75F-2FEB-1144-A27A-7503C5C12BF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882775"/>
            <a:ext cx="1962150" cy="479425"/>
            <a:chOff x="3696" y="1186"/>
            <a:chExt cx="1236" cy="302"/>
          </a:xfrm>
        </p:grpSpPr>
        <p:sp>
          <p:nvSpPr>
            <p:cNvPr id="238623" name="Rectangle 31">
              <a:extLst>
                <a:ext uri="{FF2B5EF4-FFF2-40B4-BE49-F238E27FC236}">
                  <a16:creationId xmlns:a16="http://schemas.microsoft.com/office/drawing/2014/main" id="{6DFD4E56-7F3C-4442-BE42-22CF3DB5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186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antihistamine</a:t>
              </a:r>
              <a:endParaRPr lang="en-US" altLang="en-US" sz="1600" b="1"/>
            </a:p>
          </p:txBody>
        </p:sp>
        <p:sp>
          <p:nvSpPr>
            <p:cNvPr id="238634" name="Line 42">
              <a:extLst>
                <a:ext uri="{FF2B5EF4-FFF2-40B4-BE49-F238E27FC236}">
                  <a16:creationId xmlns:a16="http://schemas.microsoft.com/office/drawing/2014/main" id="{43897476-C099-B447-AB56-4509520BF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39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40" name="Group 48">
            <a:extLst>
              <a:ext uri="{FF2B5EF4-FFF2-40B4-BE49-F238E27FC236}">
                <a16:creationId xmlns:a16="http://schemas.microsoft.com/office/drawing/2014/main" id="{3FFEF05D-349D-2F4A-8827-B9DF6807E456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416175"/>
            <a:ext cx="1697038" cy="641350"/>
            <a:chOff x="4128" y="1522"/>
            <a:chExt cx="1069" cy="404"/>
          </a:xfrm>
        </p:grpSpPr>
        <p:sp>
          <p:nvSpPr>
            <p:cNvPr id="238624" name="Rectangle 32">
              <a:extLst>
                <a:ext uri="{FF2B5EF4-FFF2-40B4-BE49-F238E27FC236}">
                  <a16:creationId xmlns:a16="http://schemas.microsoft.com/office/drawing/2014/main" id="{4E085E3D-8611-1643-8255-E3A6DBAE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522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NE and DA</a:t>
              </a:r>
            </a:p>
            <a:p>
              <a:pPr algn="ctr"/>
              <a:r>
                <a:rPr lang="en-US" altLang="en-US" sz="1800" b="1"/>
                <a:t>disinhibition</a:t>
              </a:r>
            </a:p>
          </p:txBody>
        </p:sp>
        <p:sp>
          <p:nvSpPr>
            <p:cNvPr id="238635" name="Line 43">
              <a:extLst>
                <a:ext uri="{FF2B5EF4-FFF2-40B4-BE49-F238E27FC236}">
                  <a16:creationId xmlns:a16="http://schemas.microsoft.com/office/drawing/2014/main" id="{46A0B428-725E-4D47-A113-77DB370D7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8" y="168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42" name="Group 50">
            <a:extLst>
              <a:ext uri="{FF2B5EF4-FFF2-40B4-BE49-F238E27FC236}">
                <a16:creationId xmlns:a16="http://schemas.microsoft.com/office/drawing/2014/main" id="{9CB8836B-7A19-5A46-AA53-AE2B5E2AAA98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016375"/>
            <a:ext cx="1231900" cy="641350"/>
            <a:chOff x="4224" y="2530"/>
            <a:chExt cx="776" cy="404"/>
          </a:xfrm>
        </p:grpSpPr>
        <p:sp>
          <p:nvSpPr>
            <p:cNvPr id="238626" name="Rectangle 34">
              <a:extLst>
                <a:ext uri="{FF2B5EF4-FFF2-40B4-BE49-F238E27FC236}">
                  <a16:creationId xmlns:a16="http://schemas.microsoft.com/office/drawing/2014/main" id="{F91CC491-C155-314C-A5C9-92AA5FFF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30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NET</a:t>
              </a:r>
            </a:p>
            <a:p>
              <a:pPr algn="ctr"/>
              <a:r>
                <a:rPr lang="en-US" altLang="en-US" sz="1800" b="1"/>
                <a:t>inhibition</a:t>
              </a:r>
            </a:p>
          </p:txBody>
        </p:sp>
        <p:sp>
          <p:nvSpPr>
            <p:cNvPr id="238637" name="Line 45">
              <a:extLst>
                <a:ext uri="{FF2B5EF4-FFF2-40B4-BE49-F238E27FC236}">
                  <a16:creationId xmlns:a16="http://schemas.microsoft.com/office/drawing/2014/main" id="{99A91825-4C25-A84E-8C58-67DAE90C6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54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8641" name="Group 49">
            <a:extLst>
              <a:ext uri="{FF2B5EF4-FFF2-40B4-BE49-F238E27FC236}">
                <a16:creationId xmlns:a16="http://schemas.microsoft.com/office/drawing/2014/main" id="{EC777AD8-E152-8F49-9B44-12E4E14E58FA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254375"/>
            <a:ext cx="1308100" cy="641350"/>
            <a:chOff x="4272" y="2050"/>
            <a:chExt cx="824" cy="404"/>
          </a:xfrm>
        </p:grpSpPr>
        <p:sp>
          <p:nvSpPr>
            <p:cNvPr id="238625" name="Rectangle 33">
              <a:extLst>
                <a:ext uri="{FF2B5EF4-FFF2-40B4-BE49-F238E27FC236}">
                  <a16:creationId xmlns:a16="http://schemas.microsoft.com/office/drawing/2014/main" id="{60059505-1D63-CD4F-A08B-921757230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050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SERT</a:t>
              </a:r>
            </a:p>
            <a:p>
              <a:pPr algn="ctr"/>
              <a:r>
                <a:rPr lang="en-US" altLang="en-US" sz="1800" b="1"/>
                <a:t>inhibition</a:t>
              </a:r>
            </a:p>
          </p:txBody>
        </p:sp>
        <p:sp>
          <p:nvSpPr>
            <p:cNvPr id="238638" name="Line 46">
              <a:extLst>
                <a:ext uri="{FF2B5EF4-FFF2-40B4-BE49-F238E27FC236}">
                  <a16:creationId xmlns:a16="http://schemas.microsoft.com/office/drawing/2014/main" id="{E860C677-D861-6943-BC94-96BE8F9D2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16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>
            <a:extLst>
              <a:ext uri="{FF2B5EF4-FFF2-40B4-BE49-F238E27FC236}">
                <a16:creationId xmlns:a16="http://schemas.microsoft.com/office/drawing/2014/main" id="{52A0E7DE-4C1B-8F48-A9C9-C57CE5C6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74838"/>
            <a:ext cx="4516438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2" name="Rectangle 4">
            <a:extLst>
              <a:ext uri="{FF2B5EF4-FFF2-40B4-BE49-F238E27FC236}">
                <a16:creationId xmlns:a16="http://schemas.microsoft.com/office/drawing/2014/main" id="{1587B55D-F024-D947-A686-EC0FBE7BD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" y="1968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5"/>
                </a:solidFill>
              </a:rPr>
              <a:t>Atypical Antipsychotic Actions in Bipolar Depression</a:t>
            </a:r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7FBA90B6-E71E-744F-99A5-0C431C2B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2451100"/>
            <a:ext cx="787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5HT2A</a:t>
            </a:r>
          </a:p>
        </p:txBody>
      </p:sp>
      <p:sp>
        <p:nvSpPr>
          <p:cNvPr id="242694" name="Rectangle 6">
            <a:extLst>
              <a:ext uri="{FF2B5EF4-FFF2-40B4-BE49-F238E27FC236}">
                <a16:creationId xmlns:a16="http://schemas.microsoft.com/office/drawing/2014/main" id="{15C9C49C-ACB6-5145-A1FC-31A84C8A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3330575"/>
            <a:ext cx="787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5HT1D</a:t>
            </a:r>
          </a:p>
        </p:txBody>
      </p:sp>
      <p:sp>
        <p:nvSpPr>
          <p:cNvPr id="242695" name="Rectangle 7">
            <a:extLst>
              <a:ext uri="{FF2B5EF4-FFF2-40B4-BE49-F238E27FC236}">
                <a16:creationId xmlns:a16="http://schemas.microsoft.com/office/drawing/2014/main" id="{2E63FC39-29A3-4A48-AE7C-F3D114E3A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016375"/>
            <a:ext cx="787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5HT2C</a:t>
            </a:r>
          </a:p>
        </p:txBody>
      </p:sp>
      <p:sp>
        <p:nvSpPr>
          <p:cNvPr id="242696" name="Rectangle 8">
            <a:extLst>
              <a:ext uri="{FF2B5EF4-FFF2-40B4-BE49-F238E27FC236}">
                <a16:creationId xmlns:a16="http://schemas.microsoft.com/office/drawing/2014/main" id="{BBE6F070-6AFC-0347-8F78-7ACFC0DD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59375"/>
            <a:ext cx="649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5HT6</a:t>
            </a:r>
          </a:p>
        </p:txBody>
      </p:sp>
      <p:sp>
        <p:nvSpPr>
          <p:cNvPr id="242697" name="Rectangle 9">
            <a:extLst>
              <a:ext uri="{FF2B5EF4-FFF2-40B4-BE49-F238E27FC236}">
                <a16:creationId xmlns:a16="http://schemas.microsoft.com/office/drawing/2014/main" id="{BEF63DA1-8580-8444-832D-20684CC3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87975"/>
            <a:ext cx="649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>
                <a:solidFill>
                  <a:srgbClr val="000000"/>
                </a:solidFill>
              </a:rPr>
              <a:t>5HT7</a:t>
            </a:r>
          </a:p>
        </p:txBody>
      </p:sp>
      <p:sp>
        <p:nvSpPr>
          <p:cNvPr id="242698" name="Rectangle 10">
            <a:extLst>
              <a:ext uri="{FF2B5EF4-FFF2-40B4-BE49-F238E27FC236}">
                <a16:creationId xmlns:a16="http://schemas.microsoft.com/office/drawing/2014/main" id="{FC6B37CC-D96C-394A-87D7-5D3F2DFC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3711575"/>
            <a:ext cx="49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NRI</a:t>
            </a:r>
          </a:p>
        </p:txBody>
      </p:sp>
      <p:sp>
        <p:nvSpPr>
          <p:cNvPr id="242699" name="Rectangle 11">
            <a:extLst>
              <a:ext uri="{FF2B5EF4-FFF2-40B4-BE49-F238E27FC236}">
                <a16:creationId xmlns:a16="http://schemas.microsoft.com/office/drawing/2014/main" id="{00702625-DEC1-4C42-9A33-917C1DCA7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406775"/>
            <a:ext cx="481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SRI</a:t>
            </a:r>
          </a:p>
        </p:txBody>
      </p:sp>
      <p:sp>
        <p:nvSpPr>
          <p:cNvPr id="242700" name="Rectangle 12">
            <a:extLst>
              <a:ext uri="{FF2B5EF4-FFF2-40B4-BE49-F238E27FC236}">
                <a16:creationId xmlns:a16="http://schemas.microsoft.com/office/drawing/2014/main" id="{0829918C-82B0-B747-B762-0F89F5C1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24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2701" name="Rectangle 13">
            <a:extLst>
              <a:ext uri="{FF2B5EF4-FFF2-40B4-BE49-F238E27FC236}">
                <a16:creationId xmlns:a16="http://schemas.microsoft.com/office/drawing/2014/main" id="{98D0EB71-46A8-CE43-80B7-0EC21B20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2339975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H1</a:t>
            </a:r>
          </a:p>
        </p:txBody>
      </p:sp>
      <p:sp>
        <p:nvSpPr>
          <p:cNvPr id="242702" name="Rectangle 14">
            <a:extLst>
              <a:ext uri="{FF2B5EF4-FFF2-40B4-BE49-F238E27FC236}">
                <a16:creationId xmlns:a16="http://schemas.microsoft.com/office/drawing/2014/main" id="{7E832AD2-9AAC-F94C-B43A-9338CCEA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2035175"/>
            <a:ext cx="7064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>
                <a:solidFill>
                  <a:srgbClr val="000000"/>
                </a:solidFill>
              </a:rPr>
              <a:t>5HT1A</a:t>
            </a:r>
          </a:p>
        </p:txBody>
      </p:sp>
      <p:sp>
        <p:nvSpPr>
          <p:cNvPr id="242703" name="Rectangle 15">
            <a:extLst>
              <a:ext uri="{FF2B5EF4-FFF2-40B4-BE49-F238E27FC236}">
                <a16:creationId xmlns:a16="http://schemas.microsoft.com/office/drawing/2014/main" id="{AB46439D-67A9-7D4A-B73C-0A4C3C834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1066800"/>
            <a:ext cx="1580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 u="sng" dirty="0">
                <a:solidFill>
                  <a:schemeClr val="accent5"/>
                </a:solidFill>
              </a:rPr>
              <a:t>clinical actions</a:t>
            </a:r>
          </a:p>
        </p:txBody>
      </p:sp>
      <p:grpSp>
        <p:nvGrpSpPr>
          <p:cNvPr id="242733" name="Group 45">
            <a:extLst>
              <a:ext uri="{FF2B5EF4-FFF2-40B4-BE49-F238E27FC236}">
                <a16:creationId xmlns:a16="http://schemas.microsoft.com/office/drawing/2014/main" id="{9D5B64F9-48C1-3543-8835-95A3167B50FD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867400"/>
            <a:ext cx="1657350" cy="595313"/>
            <a:chOff x="2592" y="3696"/>
            <a:chExt cx="1044" cy="375"/>
          </a:xfrm>
        </p:grpSpPr>
        <p:sp>
          <p:nvSpPr>
            <p:cNvPr id="242705" name="Rectangle 17">
              <a:extLst>
                <a:ext uri="{FF2B5EF4-FFF2-40B4-BE49-F238E27FC236}">
                  <a16:creationId xmlns:a16="http://schemas.microsoft.com/office/drawing/2014/main" id="{D2E34AF4-86AA-134B-B930-5F1FEB42B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840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sleep, mood?</a:t>
              </a:r>
            </a:p>
          </p:txBody>
        </p:sp>
        <p:sp>
          <p:nvSpPr>
            <p:cNvPr id="242706" name="Line 18">
              <a:extLst>
                <a:ext uri="{FF2B5EF4-FFF2-40B4-BE49-F238E27FC236}">
                  <a16:creationId xmlns:a16="http://schemas.microsoft.com/office/drawing/2014/main" id="{D446C170-C3E8-574D-A082-8568F8116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8" y="369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32" name="Group 44">
            <a:extLst>
              <a:ext uri="{FF2B5EF4-FFF2-40B4-BE49-F238E27FC236}">
                <a16:creationId xmlns:a16="http://schemas.microsoft.com/office/drawing/2014/main" id="{A7FE9BBF-C80F-1247-83AB-C54DF2FA710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562600"/>
            <a:ext cx="1809750" cy="519113"/>
            <a:chOff x="816" y="3504"/>
            <a:chExt cx="1140" cy="327"/>
          </a:xfrm>
        </p:grpSpPr>
        <p:sp>
          <p:nvSpPr>
            <p:cNvPr id="242708" name="Rectangle 20">
              <a:extLst>
                <a:ext uri="{FF2B5EF4-FFF2-40B4-BE49-F238E27FC236}">
                  <a16:creationId xmlns:a16="http://schemas.microsoft.com/office/drawing/2014/main" id="{E0390D8E-00CB-F04F-807B-1D62B6122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600"/>
              <a:ext cx="11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neurogenesis?</a:t>
              </a:r>
            </a:p>
          </p:txBody>
        </p:sp>
        <p:sp>
          <p:nvSpPr>
            <p:cNvPr id="242709" name="Line 21">
              <a:extLst>
                <a:ext uri="{FF2B5EF4-FFF2-40B4-BE49-F238E27FC236}">
                  <a16:creationId xmlns:a16="http://schemas.microsoft.com/office/drawing/2014/main" id="{5EF11AE3-0B39-2F42-8DC6-6512F30D4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50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10" name="Group 22">
            <a:extLst>
              <a:ext uri="{FF2B5EF4-FFF2-40B4-BE49-F238E27FC236}">
                <a16:creationId xmlns:a16="http://schemas.microsoft.com/office/drawing/2014/main" id="{16A313F7-BDC7-A946-93BA-13BB853E8DE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419600"/>
            <a:ext cx="1276350" cy="847725"/>
            <a:chOff x="768" y="2784"/>
            <a:chExt cx="804" cy="534"/>
          </a:xfrm>
        </p:grpSpPr>
        <p:sp>
          <p:nvSpPr>
            <p:cNvPr id="242711" name="Rectangle 23">
              <a:extLst>
                <a:ext uri="{FF2B5EF4-FFF2-40B4-BE49-F238E27FC236}">
                  <a16:creationId xmlns:a16="http://schemas.microsoft.com/office/drawing/2014/main" id="{A4260B60-9465-4546-A412-04EB9CD56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914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mood and</a:t>
              </a:r>
            </a:p>
            <a:p>
              <a:r>
                <a:rPr lang="en-US" altLang="en-US" sz="1800" b="1"/>
                <a:t>cognition</a:t>
              </a:r>
              <a:endParaRPr lang="en-US" altLang="en-US"/>
            </a:p>
          </p:txBody>
        </p:sp>
        <p:sp>
          <p:nvSpPr>
            <p:cNvPr id="242712" name="Line 24">
              <a:extLst>
                <a:ext uri="{FF2B5EF4-FFF2-40B4-BE49-F238E27FC236}">
                  <a16:creationId xmlns:a16="http://schemas.microsoft.com/office/drawing/2014/main" id="{692127EC-A49F-B649-9282-04BB691DF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27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13" name="Group 25">
            <a:extLst>
              <a:ext uri="{FF2B5EF4-FFF2-40B4-BE49-F238E27FC236}">
                <a16:creationId xmlns:a16="http://schemas.microsoft.com/office/drawing/2014/main" id="{818938AF-A7F0-2445-8F9B-288002EAD50F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3330575"/>
            <a:ext cx="1446212" cy="366713"/>
            <a:chOff x="529" y="2098"/>
            <a:chExt cx="911" cy="231"/>
          </a:xfrm>
        </p:grpSpPr>
        <p:sp>
          <p:nvSpPr>
            <p:cNvPr id="242714" name="Rectangle 26">
              <a:extLst>
                <a:ext uri="{FF2B5EF4-FFF2-40B4-BE49-F238E27FC236}">
                  <a16:creationId xmlns:a16="http://schemas.microsoft.com/office/drawing/2014/main" id="{BE2E2816-6FCE-5749-9D7E-2813DD54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2098"/>
              <a:ext cx="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    mood</a:t>
              </a:r>
            </a:p>
          </p:txBody>
        </p:sp>
        <p:sp>
          <p:nvSpPr>
            <p:cNvPr id="242715" name="Line 27">
              <a:extLst>
                <a:ext uri="{FF2B5EF4-FFF2-40B4-BE49-F238E27FC236}">
                  <a16:creationId xmlns:a16="http://schemas.microsoft.com/office/drawing/2014/main" id="{56694709-9B36-A24F-87FF-13BAE2F2A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160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16" name="Group 28">
            <a:extLst>
              <a:ext uri="{FF2B5EF4-FFF2-40B4-BE49-F238E27FC236}">
                <a16:creationId xmlns:a16="http://schemas.microsoft.com/office/drawing/2014/main" id="{BD82924B-EF14-924A-BCCB-302F4514FB59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1501775"/>
            <a:ext cx="2513012" cy="641350"/>
            <a:chOff x="625" y="946"/>
            <a:chExt cx="1583" cy="404"/>
          </a:xfrm>
        </p:grpSpPr>
        <p:sp>
          <p:nvSpPr>
            <p:cNvPr id="242717" name="Rectangle 29">
              <a:extLst>
                <a:ext uri="{FF2B5EF4-FFF2-40B4-BE49-F238E27FC236}">
                  <a16:creationId xmlns:a16="http://schemas.microsoft.com/office/drawing/2014/main" id="{63D0EE8B-A667-8643-99DB-9CE59353A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946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mood and</a:t>
              </a:r>
            </a:p>
            <a:p>
              <a:r>
                <a:rPr lang="en-US" altLang="en-US" sz="1800" b="1"/>
                <a:t>cognition</a:t>
              </a:r>
            </a:p>
          </p:txBody>
        </p:sp>
        <p:sp>
          <p:nvSpPr>
            <p:cNvPr id="242718" name="Line 30">
              <a:extLst>
                <a:ext uri="{FF2B5EF4-FFF2-40B4-BE49-F238E27FC236}">
                  <a16:creationId xmlns:a16="http://schemas.microsoft.com/office/drawing/2014/main" id="{CF6AC338-A58D-9F42-A4B9-4B3766F7A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1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19" name="Line 31">
              <a:extLst>
                <a:ext uri="{FF2B5EF4-FFF2-40B4-BE49-F238E27FC236}">
                  <a16:creationId xmlns:a16="http://schemas.microsoft.com/office/drawing/2014/main" id="{7CDA5E21-C973-DB4D-AC1D-2B526B349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152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20" name="Group 32">
            <a:extLst>
              <a:ext uri="{FF2B5EF4-FFF2-40B4-BE49-F238E27FC236}">
                <a16:creationId xmlns:a16="http://schemas.microsoft.com/office/drawing/2014/main" id="{ABFC35F1-3028-CC43-850D-A5842E432183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882775"/>
            <a:ext cx="1492250" cy="479425"/>
            <a:chOff x="3696" y="1186"/>
            <a:chExt cx="940" cy="302"/>
          </a:xfrm>
        </p:grpSpPr>
        <p:sp>
          <p:nvSpPr>
            <p:cNvPr id="242721" name="Rectangle 33">
              <a:extLst>
                <a:ext uri="{FF2B5EF4-FFF2-40B4-BE49-F238E27FC236}">
                  <a16:creationId xmlns:a16="http://schemas.microsoft.com/office/drawing/2014/main" id="{8A0A35EC-1050-2840-B897-8BB9FA449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186"/>
              <a:ext cx="7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insomnia</a:t>
              </a:r>
              <a:endParaRPr lang="en-US" altLang="en-US"/>
            </a:p>
          </p:txBody>
        </p:sp>
        <p:sp>
          <p:nvSpPr>
            <p:cNvPr id="242722" name="Line 34">
              <a:extLst>
                <a:ext uri="{FF2B5EF4-FFF2-40B4-BE49-F238E27FC236}">
                  <a16:creationId xmlns:a16="http://schemas.microsoft.com/office/drawing/2014/main" id="{21A02479-C7E7-0B44-A482-72666B1EA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39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23" name="Group 35">
            <a:extLst>
              <a:ext uri="{FF2B5EF4-FFF2-40B4-BE49-F238E27FC236}">
                <a16:creationId xmlns:a16="http://schemas.microsoft.com/office/drawing/2014/main" id="{6431D147-C8DE-7F4A-91D6-C31DF41DA6B2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416175"/>
            <a:ext cx="1087438" cy="479425"/>
            <a:chOff x="4128" y="1522"/>
            <a:chExt cx="685" cy="302"/>
          </a:xfrm>
        </p:grpSpPr>
        <p:sp>
          <p:nvSpPr>
            <p:cNvPr id="242724" name="Rectangle 36">
              <a:extLst>
                <a:ext uri="{FF2B5EF4-FFF2-40B4-BE49-F238E27FC236}">
                  <a16:creationId xmlns:a16="http://schemas.microsoft.com/office/drawing/2014/main" id="{05B76B87-B6AA-C845-B4A4-3282F3409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522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  mood</a:t>
              </a:r>
            </a:p>
          </p:txBody>
        </p:sp>
        <p:sp>
          <p:nvSpPr>
            <p:cNvPr id="242725" name="Line 37">
              <a:extLst>
                <a:ext uri="{FF2B5EF4-FFF2-40B4-BE49-F238E27FC236}">
                  <a16:creationId xmlns:a16="http://schemas.microsoft.com/office/drawing/2014/main" id="{A6BBC4AD-7893-204B-88C5-12B403A04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8" y="168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26" name="Group 38">
            <a:extLst>
              <a:ext uri="{FF2B5EF4-FFF2-40B4-BE49-F238E27FC236}">
                <a16:creationId xmlns:a16="http://schemas.microsoft.com/office/drawing/2014/main" id="{2755CA91-667A-294A-9C8B-B2E9F87D5CAD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016375"/>
            <a:ext cx="1079500" cy="366713"/>
            <a:chOff x="4224" y="2530"/>
            <a:chExt cx="680" cy="231"/>
          </a:xfrm>
        </p:grpSpPr>
        <p:sp>
          <p:nvSpPr>
            <p:cNvPr id="242727" name="Rectangle 39">
              <a:extLst>
                <a:ext uri="{FF2B5EF4-FFF2-40B4-BE49-F238E27FC236}">
                  <a16:creationId xmlns:a16="http://schemas.microsoft.com/office/drawing/2014/main" id="{EE0ADF8A-1B2A-174E-B39D-076FDCF3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30"/>
              <a:ext cx="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    mood</a:t>
              </a:r>
            </a:p>
          </p:txBody>
        </p:sp>
        <p:sp>
          <p:nvSpPr>
            <p:cNvPr id="242728" name="Line 40">
              <a:extLst>
                <a:ext uri="{FF2B5EF4-FFF2-40B4-BE49-F238E27FC236}">
                  <a16:creationId xmlns:a16="http://schemas.microsoft.com/office/drawing/2014/main" id="{195A10D2-94E8-2849-9188-17F9F37E9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54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29" name="Group 41">
            <a:extLst>
              <a:ext uri="{FF2B5EF4-FFF2-40B4-BE49-F238E27FC236}">
                <a16:creationId xmlns:a16="http://schemas.microsoft.com/office/drawing/2014/main" id="{F260EE0E-CDCB-6743-9919-D4DE889701A8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254375"/>
            <a:ext cx="1155700" cy="366713"/>
            <a:chOff x="4272" y="2050"/>
            <a:chExt cx="728" cy="231"/>
          </a:xfrm>
        </p:grpSpPr>
        <p:sp>
          <p:nvSpPr>
            <p:cNvPr id="242730" name="Rectangle 42">
              <a:extLst>
                <a:ext uri="{FF2B5EF4-FFF2-40B4-BE49-F238E27FC236}">
                  <a16:creationId xmlns:a16="http://schemas.microsoft.com/office/drawing/2014/main" id="{50DCC6E1-98E3-3448-B11B-D6F6D5E4E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050"/>
              <a:ext cx="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/>
                <a:t>    mood</a:t>
              </a:r>
            </a:p>
          </p:txBody>
        </p:sp>
        <p:sp>
          <p:nvSpPr>
            <p:cNvPr id="242731" name="Line 43">
              <a:extLst>
                <a:ext uri="{FF2B5EF4-FFF2-40B4-BE49-F238E27FC236}">
                  <a16:creationId xmlns:a16="http://schemas.microsoft.com/office/drawing/2014/main" id="{8DC17DA2-8A3C-F044-B7C5-57E0776E7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216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34D69-9866-664B-A193-E0521720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YOU PRESCRIBE FOR JANE??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C09F8-5ABF-B248-9928-363998ABE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6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Psychotic Disorders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13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C9273088-3522-AE4F-AE6B-D5BF99B2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452688"/>
            <a:ext cx="2532063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A97F422A-947B-0844-AE0C-344C2FE9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25" y="0"/>
            <a:ext cx="6127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Positive Symptoms: Neurotransmitters</a:t>
            </a:r>
          </a:p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and Other Molecules that Regulate</a:t>
            </a:r>
          </a:p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Relevant Brain Circuits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0777AF6-BDF8-3342-AA6F-DB2BDCB7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833688"/>
            <a:ext cx="1341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positive 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symptoms</a:t>
            </a:r>
          </a:p>
        </p:txBody>
      </p:sp>
      <p:grpSp>
        <p:nvGrpSpPr>
          <p:cNvPr id="35859" name="Group 19">
            <a:extLst>
              <a:ext uri="{FF2B5EF4-FFF2-40B4-BE49-F238E27FC236}">
                <a16:creationId xmlns:a16="http://schemas.microsoft.com/office/drawing/2014/main" id="{E4F8B2E8-63D2-2240-A72F-771768E80294}"/>
              </a:ext>
            </a:extLst>
          </p:cNvPr>
          <p:cNvGrpSpPr>
            <a:grpSpLocks/>
          </p:cNvGrpSpPr>
          <p:nvPr/>
        </p:nvGrpSpPr>
        <p:grpSpPr bwMode="auto">
          <a:xfrm>
            <a:off x="3375025" y="3519488"/>
            <a:ext cx="3124200" cy="1066800"/>
            <a:chOff x="2126" y="2217"/>
            <a:chExt cx="1968" cy="672"/>
          </a:xfrm>
        </p:grpSpPr>
        <p:sp>
          <p:nvSpPr>
            <p:cNvPr id="35846" name="Rectangle 6">
              <a:extLst>
                <a:ext uri="{FF2B5EF4-FFF2-40B4-BE49-F238E27FC236}">
                  <a16:creationId xmlns:a16="http://schemas.microsoft.com/office/drawing/2014/main" id="{DFA9FF87-6068-3D48-B014-5C777DAB8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553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000" b="1"/>
                <a:t>mesolimbic</a:t>
              </a:r>
            </a:p>
          </p:txBody>
        </p:sp>
        <p:sp>
          <p:nvSpPr>
            <p:cNvPr id="35847" name="Rectangle 7">
              <a:extLst>
                <a:ext uri="{FF2B5EF4-FFF2-40B4-BE49-F238E27FC236}">
                  <a16:creationId xmlns:a16="http://schemas.microsoft.com/office/drawing/2014/main" id="{8651C1EE-C2B2-044F-91F7-A3DED9B5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457"/>
              <a:ext cx="1200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Line 8">
              <a:extLst>
                <a:ext uri="{FF2B5EF4-FFF2-40B4-BE49-F238E27FC236}">
                  <a16:creationId xmlns:a16="http://schemas.microsoft.com/office/drawing/2014/main" id="{B2A302CA-F9FC-2F4F-9158-CC2F42AF9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6" y="2217"/>
              <a:ext cx="72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1" name="Group 21">
            <a:extLst>
              <a:ext uri="{FF2B5EF4-FFF2-40B4-BE49-F238E27FC236}">
                <a16:creationId xmlns:a16="http://schemas.microsoft.com/office/drawing/2014/main" id="{8F35373E-B942-8943-BB88-C3F3144AFBDB}"/>
              </a:ext>
            </a:extLst>
          </p:cNvPr>
          <p:cNvGrpSpPr>
            <a:grpSpLocks/>
          </p:cNvGrpSpPr>
          <p:nvPr/>
        </p:nvGrpSpPr>
        <p:grpSpPr bwMode="auto">
          <a:xfrm>
            <a:off x="6346825" y="3062288"/>
            <a:ext cx="1044575" cy="685800"/>
            <a:chOff x="3998" y="1929"/>
            <a:chExt cx="658" cy="432"/>
          </a:xfrm>
        </p:grpSpPr>
        <p:sp>
          <p:nvSpPr>
            <p:cNvPr id="35849" name="Rectangle 9">
              <a:extLst>
                <a:ext uri="{FF2B5EF4-FFF2-40B4-BE49-F238E27FC236}">
                  <a16:creationId xmlns:a16="http://schemas.microsoft.com/office/drawing/2014/main" id="{CC266379-7F17-B84E-A946-B1FF3D25A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1929"/>
              <a:ext cx="3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000" b="1"/>
                <a:t>DA</a:t>
              </a:r>
            </a:p>
          </p:txBody>
        </p:sp>
        <p:sp>
          <p:nvSpPr>
            <p:cNvPr id="35853" name="Line 13">
              <a:extLst>
                <a:ext uri="{FF2B5EF4-FFF2-40B4-BE49-F238E27FC236}">
                  <a16:creationId xmlns:a16="http://schemas.microsoft.com/office/drawing/2014/main" id="{8DC998E6-9836-B140-BD40-6638E7CAB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8" y="2121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2" name="Group 22">
            <a:extLst>
              <a:ext uri="{FF2B5EF4-FFF2-40B4-BE49-F238E27FC236}">
                <a16:creationId xmlns:a16="http://schemas.microsoft.com/office/drawing/2014/main" id="{1F2B2C4B-E0D0-D043-B51F-B42B5298BD20}"/>
              </a:ext>
            </a:extLst>
          </p:cNvPr>
          <p:cNvGrpSpPr>
            <a:grpSpLocks/>
          </p:cNvGrpSpPr>
          <p:nvPr/>
        </p:nvGrpSpPr>
        <p:grpSpPr bwMode="auto">
          <a:xfrm>
            <a:off x="6575425" y="3900488"/>
            <a:ext cx="1425575" cy="381000"/>
            <a:chOff x="4142" y="2457"/>
            <a:chExt cx="898" cy="240"/>
          </a:xfrm>
        </p:grpSpPr>
        <p:sp>
          <p:nvSpPr>
            <p:cNvPr id="35850" name="Rectangle 10">
              <a:extLst>
                <a:ext uri="{FF2B5EF4-FFF2-40B4-BE49-F238E27FC236}">
                  <a16:creationId xmlns:a16="http://schemas.microsoft.com/office/drawing/2014/main" id="{B1FB83F7-AF3F-424C-841B-ED0E2D65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457"/>
              <a:ext cx="4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000" b="1"/>
                <a:t>5HT</a:t>
              </a:r>
            </a:p>
          </p:txBody>
        </p:sp>
        <p:sp>
          <p:nvSpPr>
            <p:cNvPr id="35854" name="Line 14">
              <a:extLst>
                <a:ext uri="{FF2B5EF4-FFF2-40B4-BE49-F238E27FC236}">
                  <a16:creationId xmlns:a16="http://schemas.microsoft.com/office/drawing/2014/main" id="{72D9F708-C848-3C41-878F-94F602592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2" y="2601"/>
              <a:ext cx="4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3" name="Group 23">
            <a:extLst>
              <a:ext uri="{FF2B5EF4-FFF2-40B4-BE49-F238E27FC236}">
                <a16:creationId xmlns:a16="http://schemas.microsoft.com/office/drawing/2014/main" id="{BBA767E0-5B9F-0442-8B8B-DF5EF3E0C69C}"/>
              </a:ext>
            </a:extLst>
          </p:cNvPr>
          <p:cNvGrpSpPr>
            <a:grpSpLocks/>
          </p:cNvGrpSpPr>
          <p:nvPr/>
        </p:nvGrpSpPr>
        <p:grpSpPr bwMode="auto">
          <a:xfrm>
            <a:off x="6597650" y="4662488"/>
            <a:ext cx="1236663" cy="595312"/>
            <a:chOff x="4156" y="2937"/>
            <a:chExt cx="779" cy="375"/>
          </a:xfrm>
        </p:grpSpPr>
        <p:sp>
          <p:nvSpPr>
            <p:cNvPr id="35851" name="Rectangle 11">
              <a:extLst>
                <a:ext uri="{FF2B5EF4-FFF2-40B4-BE49-F238E27FC236}">
                  <a16:creationId xmlns:a16="http://schemas.microsoft.com/office/drawing/2014/main" id="{FBFAAB36-E221-6341-8D90-31CF1E067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3081"/>
              <a:ext cx="5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000" b="1"/>
                <a:t>GABA</a:t>
              </a:r>
            </a:p>
          </p:txBody>
        </p:sp>
        <p:sp>
          <p:nvSpPr>
            <p:cNvPr id="35855" name="Line 15">
              <a:extLst>
                <a:ext uri="{FF2B5EF4-FFF2-40B4-BE49-F238E27FC236}">
                  <a16:creationId xmlns:a16="http://schemas.microsoft.com/office/drawing/2014/main" id="{100B76DE-58F4-3543-80B8-16F9CE17B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6" y="2937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64" name="Group 24">
            <a:extLst>
              <a:ext uri="{FF2B5EF4-FFF2-40B4-BE49-F238E27FC236}">
                <a16:creationId xmlns:a16="http://schemas.microsoft.com/office/drawing/2014/main" id="{CA81191D-9257-C54E-80D4-D99CC99A4C01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4738688"/>
            <a:ext cx="762000" cy="823912"/>
            <a:chOff x="3388" y="2985"/>
            <a:chExt cx="480" cy="519"/>
          </a:xfrm>
        </p:grpSpPr>
        <p:sp>
          <p:nvSpPr>
            <p:cNvPr id="35852" name="Rectangle 12">
              <a:extLst>
                <a:ext uri="{FF2B5EF4-FFF2-40B4-BE49-F238E27FC236}">
                  <a16:creationId xmlns:a16="http://schemas.microsoft.com/office/drawing/2014/main" id="{FC88BEAC-CFF7-214F-9F72-AB9BB402B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3273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2000" b="1"/>
                <a:t>glu</a:t>
              </a:r>
            </a:p>
          </p:txBody>
        </p:sp>
        <p:sp>
          <p:nvSpPr>
            <p:cNvPr id="35856" name="Line 16">
              <a:extLst>
                <a:ext uri="{FF2B5EF4-FFF2-40B4-BE49-F238E27FC236}">
                  <a16:creationId xmlns:a16="http://schemas.microsoft.com/office/drawing/2014/main" id="{1D1B6C04-B568-D442-AE8E-8CEBA6ACD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6" y="2985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4017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76" name="Picture 24">
            <a:extLst>
              <a:ext uri="{FF2B5EF4-FFF2-40B4-BE49-F238E27FC236}">
                <a16:creationId xmlns:a16="http://schemas.microsoft.com/office/drawing/2014/main" id="{E6101798-DC76-564A-B92B-973D7FC6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573213"/>
            <a:ext cx="4633913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54" name="Rectangle 2">
            <a:extLst>
              <a:ext uri="{FF2B5EF4-FFF2-40B4-BE49-F238E27FC236}">
                <a16:creationId xmlns:a16="http://schemas.microsoft.com/office/drawing/2014/main" id="{0B4E443C-6AE7-7447-B70C-BEFE7C9C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777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Hypothetical Mediations of Therapeutic Actions</a:t>
            </a:r>
          </a:p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Of Atypical Antipsychotics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1957" name="Text Box 5">
            <a:extLst>
              <a:ext uri="{FF2B5EF4-FFF2-40B4-BE49-F238E27FC236}">
                <a16:creationId xmlns:a16="http://schemas.microsoft.com/office/drawing/2014/main" id="{D25239B1-0BB3-614E-814F-D491C3A2F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2130425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5HT2A</a:t>
            </a:r>
          </a:p>
        </p:txBody>
      </p:sp>
      <p:sp>
        <p:nvSpPr>
          <p:cNvPr id="381958" name="Text Box 6">
            <a:extLst>
              <a:ext uri="{FF2B5EF4-FFF2-40B4-BE49-F238E27FC236}">
                <a16:creationId xmlns:a16="http://schemas.microsoft.com/office/drawing/2014/main" id="{CC3D6BBA-AEF3-744B-B82F-0CFE460CB04C}"/>
              </a:ext>
            </a:extLst>
          </p:cNvPr>
          <p:cNvSpPr txBox="1">
            <a:spLocks noChangeArrowheads="1"/>
          </p:cNvSpPr>
          <p:nvPr/>
        </p:nvSpPr>
        <p:spPr bwMode="auto">
          <a:xfrm rot="3650102">
            <a:off x="3494881" y="1793082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5HT1A</a:t>
            </a:r>
          </a:p>
        </p:txBody>
      </p:sp>
      <p:sp>
        <p:nvSpPr>
          <p:cNvPr id="381959" name="Text Box 7">
            <a:extLst>
              <a:ext uri="{FF2B5EF4-FFF2-40B4-BE49-F238E27FC236}">
                <a16:creationId xmlns:a16="http://schemas.microsoft.com/office/drawing/2014/main" id="{B51C4F8F-C144-B446-A50F-83130B1000E5}"/>
              </a:ext>
            </a:extLst>
          </p:cNvPr>
          <p:cNvSpPr txBox="1">
            <a:spLocks noChangeArrowheads="1"/>
          </p:cNvSpPr>
          <p:nvPr/>
        </p:nvSpPr>
        <p:spPr bwMode="auto">
          <a:xfrm rot="243810">
            <a:off x="2560638" y="30829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5HT1D</a:t>
            </a:r>
          </a:p>
        </p:txBody>
      </p:sp>
      <p:sp>
        <p:nvSpPr>
          <p:cNvPr id="381960" name="Text Box 8">
            <a:extLst>
              <a:ext uri="{FF2B5EF4-FFF2-40B4-BE49-F238E27FC236}">
                <a16:creationId xmlns:a16="http://schemas.microsoft.com/office/drawing/2014/main" id="{AF81196B-E338-5A48-B7C2-1CD148C0DAE5}"/>
              </a:ext>
            </a:extLst>
          </p:cNvPr>
          <p:cNvSpPr txBox="1">
            <a:spLocks noChangeArrowheads="1"/>
          </p:cNvSpPr>
          <p:nvPr/>
        </p:nvSpPr>
        <p:spPr bwMode="auto">
          <a:xfrm rot="-409276">
            <a:off x="2560638" y="378777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5HT2C</a:t>
            </a:r>
          </a:p>
        </p:txBody>
      </p:sp>
      <p:sp>
        <p:nvSpPr>
          <p:cNvPr id="381961" name="Text Box 9">
            <a:extLst>
              <a:ext uri="{FF2B5EF4-FFF2-40B4-BE49-F238E27FC236}">
                <a16:creationId xmlns:a16="http://schemas.microsoft.com/office/drawing/2014/main" id="{F9585682-718B-FD49-B7C7-DC612024A4A9}"/>
              </a:ext>
            </a:extLst>
          </p:cNvPr>
          <p:cNvSpPr txBox="1">
            <a:spLocks noChangeArrowheads="1"/>
          </p:cNvSpPr>
          <p:nvPr/>
        </p:nvSpPr>
        <p:spPr bwMode="auto">
          <a:xfrm rot="-1288988">
            <a:off x="2801938" y="435292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5HT3</a:t>
            </a:r>
          </a:p>
        </p:txBody>
      </p:sp>
      <p:sp>
        <p:nvSpPr>
          <p:cNvPr id="381962" name="Text Box 10">
            <a:extLst>
              <a:ext uri="{FF2B5EF4-FFF2-40B4-BE49-F238E27FC236}">
                <a16:creationId xmlns:a16="http://schemas.microsoft.com/office/drawing/2014/main" id="{2ADCFC57-3F24-D64B-8465-218B92B92F62}"/>
              </a:ext>
            </a:extLst>
          </p:cNvPr>
          <p:cNvSpPr txBox="1">
            <a:spLocks noChangeArrowheads="1"/>
          </p:cNvSpPr>
          <p:nvPr/>
        </p:nvSpPr>
        <p:spPr bwMode="auto">
          <a:xfrm rot="-2884441">
            <a:off x="3239293" y="4866482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5HT6</a:t>
            </a:r>
          </a:p>
        </p:txBody>
      </p:sp>
      <p:sp>
        <p:nvSpPr>
          <p:cNvPr id="381963" name="Text Box 11">
            <a:extLst>
              <a:ext uri="{FF2B5EF4-FFF2-40B4-BE49-F238E27FC236}">
                <a16:creationId xmlns:a16="http://schemas.microsoft.com/office/drawing/2014/main" id="{2B3965BA-1AF5-FF4A-AEBF-2D040EE0DFCC}"/>
              </a:ext>
            </a:extLst>
          </p:cNvPr>
          <p:cNvSpPr txBox="1">
            <a:spLocks noChangeArrowheads="1"/>
          </p:cNvSpPr>
          <p:nvPr/>
        </p:nvSpPr>
        <p:spPr bwMode="auto">
          <a:xfrm rot="-4335012">
            <a:off x="3831432" y="5083969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5HT7</a:t>
            </a:r>
          </a:p>
        </p:txBody>
      </p:sp>
      <p:sp>
        <p:nvSpPr>
          <p:cNvPr id="381964" name="Text Box 12">
            <a:extLst>
              <a:ext uri="{FF2B5EF4-FFF2-40B4-BE49-F238E27FC236}">
                <a16:creationId xmlns:a16="http://schemas.microsoft.com/office/drawing/2014/main" id="{14B2D78B-E970-364B-B089-752A84D6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5130800"/>
            <a:ext cx="3952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 b="1">
                <a:solidFill>
                  <a:srgbClr val="000000"/>
                </a:solidFill>
              </a:rPr>
              <a:t>D4</a:t>
            </a:r>
          </a:p>
        </p:txBody>
      </p:sp>
      <p:sp>
        <p:nvSpPr>
          <p:cNvPr id="381965" name="Text Box 13">
            <a:extLst>
              <a:ext uri="{FF2B5EF4-FFF2-40B4-BE49-F238E27FC236}">
                <a16:creationId xmlns:a16="http://schemas.microsoft.com/office/drawing/2014/main" id="{E75E60EE-FFD9-A544-B3A5-D030A51D2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5016500"/>
            <a:ext cx="3952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 b="1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381966" name="Text Box 14">
            <a:extLst>
              <a:ext uri="{FF2B5EF4-FFF2-40B4-BE49-F238E27FC236}">
                <a16:creationId xmlns:a16="http://schemas.microsoft.com/office/drawing/2014/main" id="{8C92782E-D60F-4545-B241-1F4442A9E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48006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381967" name="Text Box 15">
            <a:extLst>
              <a:ext uri="{FF2B5EF4-FFF2-40B4-BE49-F238E27FC236}">
                <a16:creationId xmlns:a16="http://schemas.microsoft.com/office/drawing/2014/main" id="{12DE807F-96F1-C44E-82A3-6A212E85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3865563"/>
            <a:ext cx="3952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 b="1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381968" name="Text Box 16">
            <a:extLst>
              <a:ext uri="{FF2B5EF4-FFF2-40B4-BE49-F238E27FC236}">
                <a16:creationId xmlns:a16="http://schemas.microsoft.com/office/drawing/2014/main" id="{31605356-2164-E34A-8FBB-2CA2C63E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3460750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</a:rPr>
              <a:t>NRI</a:t>
            </a:r>
          </a:p>
        </p:txBody>
      </p:sp>
      <p:sp>
        <p:nvSpPr>
          <p:cNvPr id="381969" name="Text Box 17">
            <a:extLst>
              <a:ext uri="{FF2B5EF4-FFF2-40B4-BE49-F238E27FC236}">
                <a16:creationId xmlns:a16="http://schemas.microsoft.com/office/drawing/2014/main" id="{379E60AA-6821-4242-9104-FA5957F8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3155950"/>
            <a:ext cx="48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</a:rPr>
              <a:t>SRI</a:t>
            </a:r>
          </a:p>
        </p:txBody>
      </p:sp>
      <p:sp>
        <p:nvSpPr>
          <p:cNvPr id="381970" name="Text Box 18">
            <a:extLst>
              <a:ext uri="{FF2B5EF4-FFF2-40B4-BE49-F238E27FC236}">
                <a16:creationId xmlns:a16="http://schemas.microsoft.com/office/drawing/2014/main" id="{37D9CF43-F1E4-6C4F-8ED8-F4E59C0F1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28384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81972" name="Text Box 20">
            <a:extLst>
              <a:ext uri="{FF2B5EF4-FFF2-40B4-BE49-F238E27FC236}">
                <a16:creationId xmlns:a16="http://schemas.microsoft.com/office/drawing/2014/main" id="{D70DAAD8-4BDD-CC4E-ACDA-B1976CF5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036763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855760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001" name="Picture 25">
            <a:extLst>
              <a:ext uri="{FF2B5EF4-FFF2-40B4-BE49-F238E27FC236}">
                <a16:creationId xmlns:a16="http://schemas.microsoft.com/office/drawing/2014/main" id="{5FE98C5D-60DE-D94E-82F6-43AC277B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249363"/>
            <a:ext cx="4149725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4" name="Text Box 8">
            <a:extLst>
              <a:ext uri="{FF2B5EF4-FFF2-40B4-BE49-F238E27FC236}">
                <a16:creationId xmlns:a16="http://schemas.microsoft.com/office/drawing/2014/main" id="{EE03273F-A355-BE42-A1FD-EF050802A71A}"/>
              </a:ext>
            </a:extLst>
          </p:cNvPr>
          <p:cNvSpPr txBox="1">
            <a:spLocks noChangeArrowheads="1"/>
          </p:cNvSpPr>
          <p:nvPr/>
        </p:nvSpPr>
        <p:spPr bwMode="auto">
          <a:xfrm rot="-409276">
            <a:off x="2560638" y="378777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5HT2C</a:t>
            </a:r>
          </a:p>
        </p:txBody>
      </p:sp>
      <p:sp>
        <p:nvSpPr>
          <p:cNvPr id="382990" name="Text Box 14">
            <a:extLst>
              <a:ext uri="{FF2B5EF4-FFF2-40B4-BE49-F238E27FC236}">
                <a16:creationId xmlns:a16="http://schemas.microsoft.com/office/drawing/2014/main" id="{BAF67B2D-157C-A041-88BF-DAC15DEA7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48006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382995" name="Text Box 19">
            <a:extLst>
              <a:ext uri="{FF2B5EF4-FFF2-40B4-BE49-F238E27FC236}">
                <a16:creationId xmlns:a16="http://schemas.microsoft.com/office/drawing/2014/main" id="{51253079-EBD5-E042-A496-BACB318C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3733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82996" name="Text Box 20">
            <a:extLst>
              <a:ext uri="{FF2B5EF4-FFF2-40B4-BE49-F238E27FC236}">
                <a16:creationId xmlns:a16="http://schemas.microsoft.com/office/drawing/2014/main" id="{E2FB4EB4-7296-574F-B5E5-90B368BB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036763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H1</a:t>
            </a:r>
          </a:p>
        </p:txBody>
      </p:sp>
      <p:sp>
        <p:nvSpPr>
          <p:cNvPr id="382997" name="Text Box 21">
            <a:extLst>
              <a:ext uri="{FF2B5EF4-FFF2-40B4-BE49-F238E27FC236}">
                <a16:creationId xmlns:a16="http://schemas.microsoft.com/office/drawing/2014/main" id="{19C5FC9F-C3EC-2C49-8561-11E0FCEC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793875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M3</a:t>
            </a:r>
          </a:p>
        </p:txBody>
      </p:sp>
      <p:sp>
        <p:nvSpPr>
          <p:cNvPr id="382998" name="Text Box 22">
            <a:extLst>
              <a:ext uri="{FF2B5EF4-FFF2-40B4-BE49-F238E27FC236}">
                <a16:creationId xmlns:a16="http://schemas.microsoft.com/office/drawing/2014/main" id="{571EE4E3-0B20-494A-87F4-F030003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00213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M1</a:t>
            </a:r>
          </a:p>
        </p:txBody>
      </p:sp>
      <p:sp>
        <p:nvSpPr>
          <p:cNvPr id="382999" name="Text Box 23">
            <a:extLst>
              <a:ext uri="{FF2B5EF4-FFF2-40B4-BE49-F238E27FC236}">
                <a16:creationId xmlns:a16="http://schemas.microsoft.com/office/drawing/2014/main" id="{3340DA85-3AFE-174B-ACC1-F8F20EC8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153193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83000" name="Rectangle 24">
            <a:extLst>
              <a:ext uri="{FF2B5EF4-FFF2-40B4-BE49-F238E27FC236}">
                <a16:creationId xmlns:a16="http://schemas.microsoft.com/office/drawing/2014/main" id="{B30BBC4A-6EAD-2447-A142-05C2D9DD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" y="4362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Hypothetical Mediations of Atypical Antipsychotic </a:t>
            </a:r>
          </a:p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Side Effects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14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12" name="Picture 12">
            <a:extLst>
              <a:ext uri="{FF2B5EF4-FFF2-40B4-BE49-F238E27FC236}">
                <a16:creationId xmlns:a16="http://schemas.microsoft.com/office/drawing/2014/main" id="{342EF09B-4FC8-E641-84CA-8A679754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236663"/>
            <a:ext cx="3894137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4" name="Text Box 4">
            <a:extLst>
              <a:ext uri="{FF2B5EF4-FFF2-40B4-BE49-F238E27FC236}">
                <a16:creationId xmlns:a16="http://schemas.microsoft.com/office/drawing/2014/main" id="{3E8FFC64-004E-434F-B1F4-AA68FB7A1917}"/>
              </a:ext>
            </a:extLst>
          </p:cNvPr>
          <p:cNvSpPr txBox="1">
            <a:spLocks noChangeArrowheads="1"/>
          </p:cNvSpPr>
          <p:nvPr/>
        </p:nvSpPr>
        <p:spPr bwMode="auto">
          <a:xfrm rot="-409276">
            <a:off x="2560638" y="3787775"/>
            <a:ext cx="874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</a:rPr>
              <a:t>5HT2C</a:t>
            </a:r>
          </a:p>
        </p:txBody>
      </p:sp>
      <p:sp>
        <p:nvSpPr>
          <p:cNvPr id="384007" name="Text Box 7">
            <a:extLst>
              <a:ext uri="{FF2B5EF4-FFF2-40B4-BE49-F238E27FC236}">
                <a16:creationId xmlns:a16="http://schemas.microsoft.com/office/drawing/2014/main" id="{17CEE5F7-9279-1C4F-BC90-34B7F331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036763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H1</a:t>
            </a:r>
          </a:p>
        </p:txBody>
      </p:sp>
      <p:sp>
        <p:nvSpPr>
          <p:cNvPr id="384008" name="Text Box 8">
            <a:extLst>
              <a:ext uri="{FF2B5EF4-FFF2-40B4-BE49-F238E27FC236}">
                <a16:creationId xmlns:a16="http://schemas.microsoft.com/office/drawing/2014/main" id="{9F286642-1A29-5241-8659-A166821D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793875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M3</a:t>
            </a:r>
          </a:p>
        </p:txBody>
      </p:sp>
      <p:sp>
        <p:nvSpPr>
          <p:cNvPr id="384010" name="Text Box 10">
            <a:extLst>
              <a:ext uri="{FF2B5EF4-FFF2-40B4-BE49-F238E27FC236}">
                <a16:creationId xmlns:a16="http://schemas.microsoft.com/office/drawing/2014/main" id="{A7E367BE-6882-3E45-9F72-0E59C426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153193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84011" name="Rectangle 11">
            <a:extLst>
              <a:ext uri="{FF2B5EF4-FFF2-40B4-BE49-F238E27FC236}">
                <a16:creationId xmlns:a16="http://schemas.microsoft.com/office/drawing/2014/main" id="{F57DB1A4-70F9-2440-8BB9-755736B6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190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Receptors which Hypothetically Mediate </a:t>
            </a:r>
          </a:p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Cardiometabolic Risk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6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7A24B-647D-BA48-900B-0821A234C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14" y="-27068"/>
            <a:ext cx="9172314" cy="68850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B242C24-376C-684C-996C-191BAF8AEFEF}"/>
              </a:ext>
            </a:extLst>
          </p:cNvPr>
          <p:cNvSpPr txBox="1"/>
          <p:nvPr/>
        </p:nvSpPr>
        <p:spPr>
          <a:xfrm>
            <a:off x="3384438" y="1754990"/>
            <a:ext cx="1586230" cy="2641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effectLst/>
                <a:latin typeface="Arial Rounded MT Bold" panose="020F0704030504030204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Physical Disorders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1E7052D-4C5F-EB46-A974-D2D35C78AEDE}"/>
              </a:ext>
            </a:extLst>
          </p:cNvPr>
          <p:cNvSpPr txBox="1"/>
          <p:nvPr/>
        </p:nvSpPr>
        <p:spPr>
          <a:xfrm>
            <a:off x="2779059" y="3048356"/>
            <a:ext cx="2850777" cy="2641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n>
                  <a:noFill/>
                </a:ln>
                <a:solidFill>
                  <a:srgbClr val="7030A0"/>
                </a:solidFill>
                <a:effectLst/>
                <a:latin typeface="Arial Rounded MT Bold" panose="020F0704030504030204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Substance Use Disorders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83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21" name="Picture 25">
            <a:extLst>
              <a:ext uri="{FF2B5EF4-FFF2-40B4-BE49-F238E27FC236}">
                <a16:creationId xmlns:a16="http://schemas.microsoft.com/office/drawing/2014/main" id="{E6E5402E-9322-DB41-99F3-4320D53F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49388"/>
            <a:ext cx="3529012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20" name="Rectangle 24">
            <a:extLst>
              <a:ext uri="{FF2B5EF4-FFF2-40B4-BE49-F238E27FC236}">
                <a16:creationId xmlns:a16="http://schemas.microsoft.com/office/drawing/2014/main" id="{D35D2A70-6332-F649-827F-74A2465C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444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Receptors which Hypothetically Mediate Sedation</a:t>
            </a:r>
          </a:p>
        </p:txBody>
      </p:sp>
      <p:sp>
        <p:nvSpPr>
          <p:cNvPr id="413710" name="Text Box 14">
            <a:extLst>
              <a:ext uri="{FF2B5EF4-FFF2-40B4-BE49-F238E27FC236}">
                <a16:creationId xmlns:a16="http://schemas.microsoft.com/office/drawing/2014/main" id="{1327A91E-BFBE-CC4E-9B7B-ED47EEBA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8006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413715" name="Text Box 19">
            <a:extLst>
              <a:ext uri="{FF2B5EF4-FFF2-40B4-BE49-F238E27FC236}">
                <a16:creationId xmlns:a16="http://schemas.microsoft.com/office/drawing/2014/main" id="{5BB9127A-7F5D-3C46-A1E6-7375AD23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23733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3716" name="Text Box 20">
            <a:extLst>
              <a:ext uri="{FF2B5EF4-FFF2-40B4-BE49-F238E27FC236}">
                <a16:creationId xmlns:a16="http://schemas.microsoft.com/office/drawing/2014/main" id="{3CC7F44F-7E63-AF4F-B0C2-F89B9800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036763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H1</a:t>
            </a:r>
          </a:p>
        </p:txBody>
      </p:sp>
      <p:sp>
        <p:nvSpPr>
          <p:cNvPr id="413718" name="Text Box 22">
            <a:extLst>
              <a:ext uri="{FF2B5EF4-FFF2-40B4-BE49-F238E27FC236}">
                <a16:creationId xmlns:a16="http://schemas.microsoft.com/office/drawing/2014/main" id="{C14AABE9-A8E4-7B46-8291-1904174A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1700213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</a:rPr>
              <a:t>M1</a:t>
            </a:r>
          </a:p>
        </p:txBody>
      </p:sp>
    </p:spTree>
    <p:extLst>
      <p:ext uri="{BB962C8B-B14F-4D97-AF65-F5344CB8AC3E}">
        <p14:creationId xmlns:p14="http://schemas.microsoft.com/office/powerpoint/2010/main" val="1817980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82" name="Picture 34">
            <a:extLst>
              <a:ext uri="{FF2B5EF4-FFF2-40B4-BE49-F238E27FC236}">
                <a16:creationId xmlns:a16="http://schemas.microsoft.com/office/drawing/2014/main" id="{099351F7-7EB6-5F40-92B0-1B3A2093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810125"/>
            <a:ext cx="3135313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859" name="Rectangle 11">
            <a:extLst>
              <a:ext uri="{FF2B5EF4-FFF2-40B4-BE49-F238E27FC236}">
                <a16:creationId xmlns:a16="http://schemas.microsoft.com/office/drawing/2014/main" id="{784620CB-3BC1-2C43-84D4-CDE41FD4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5902325"/>
            <a:ext cx="1857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 i="1">
                <a:solidFill>
                  <a:srgbClr val="000000"/>
                </a:solidFill>
              </a:rPr>
              <a:t>positive symptom </a:t>
            </a:r>
          </a:p>
          <a:p>
            <a:r>
              <a:rPr lang="en-US" altLang="en-US" sz="15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462888" name="Group 40">
            <a:extLst>
              <a:ext uri="{FF2B5EF4-FFF2-40B4-BE49-F238E27FC236}">
                <a16:creationId xmlns:a16="http://schemas.microsoft.com/office/drawing/2014/main" id="{6C89A24D-0EE6-CE4C-B419-4A2D740D2428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201613"/>
            <a:ext cx="6878638" cy="682625"/>
            <a:chOff x="1290" y="127"/>
            <a:chExt cx="4333" cy="430"/>
          </a:xfrm>
        </p:grpSpPr>
        <p:sp>
          <p:nvSpPr>
            <p:cNvPr id="462858" name="Rectangle 10">
              <a:extLst>
                <a:ext uri="{FF2B5EF4-FFF2-40B4-BE49-F238E27FC236}">
                  <a16:creationId xmlns:a16="http://schemas.microsoft.com/office/drawing/2014/main" id="{8AC38AFF-CA64-C040-95A9-2F30FDC0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341"/>
              <a:ext cx="11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3rd-line treatment</a:t>
              </a:r>
            </a:p>
          </p:txBody>
        </p:sp>
        <p:sp>
          <p:nvSpPr>
            <p:cNvPr id="462870" name="Rectangle 22">
              <a:extLst>
                <a:ext uri="{FF2B5EF4-FFF2-40B4-BE49-F238E27FC236}">
                  <a16:creationId xmlns:a16="http://schemas.microsoft.com/office/drawing/2014/main" id="{85FE8A2A-B5B9-6D43-9E12-648D4573E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127"/>
              <a:ext cx="7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polypharmacy</a:t>
              </a:r>
            </a:p>
          </p:txBody>
        </p:sp>
        <p:sp>
          <p:nvSpPr>
            <p:cNvPr id="462871" name="Rectangle 23">
              <a:extLst>
                <a:ext uri="{FF2B5EF4-FFF2-40B4-BE49-F238E27FC236}">
                  <a16:creationId xmlns:a16="http://schemas.microsoft.com/office/drawing/2014/main" id="{30A34559-4FF4-804A-86BC-88CCB6D85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127"/>
              <a:ext cx="4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>
                  <a:solidFill>
                    <a:schemeClr val="accent5"/>
                  </a:solidFill>
                </a:rPr>
                <a:t>combos</a:t>
              </a:r>
            </a:p>
          </p:txBody>
        </p:sp>
        <p:pic>
          <p:nvPicPr>
            <p:cNvPr id="462878" name="Picture 30">
              <a:extLst>
                <a:ext uri="{FF2B5EF4-FFF2-40B4-BE49-F238E27FC236}">
                  <a16:creationId xmlns:a16="http://schemas.microsoft.com/office/drawing/2014/main" id="{1A84B80A-A299-6042-8BEE-42016996F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" y="323"/>
              <a:ext cx="3126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2885" name="Group 37">
            <a:extLst>
              <a:ext uri="{FF2B5EF4-FFF2-40B4-BE49-F238E27FC236}">
                <a16:creationId xmlns:a16="http://schemas.microsoft.com/office/drawing/2014/main" id="{41B0B022-EC2B-9A41-A588-A3B51FB439F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894013"/>
            <a:ext cx="6842125" cy="876300"/>
            <a:chOff x="1292" y="1823"/>
            <a:chExt cx="4310" cy="552"/>
          </a:xfrm>
        </p:grpSpPr>
        <p:sp>
          <p:nvSpPr>
            <p:cNvPr id="462854" name="Rectangle 6">
              <a:extLst>
                <a:ext uri="{FF2B5EF4-FFF2-40B4-BE49-F238E27FC236}">
                  <a16:creationId xmlns:a16="http://schemas.microsoft.com/office/drawing/2014/main" id="{AF6DE1A3-8D20-4440-B476-C8FA35ADB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2194"/>
              <a:ext cx="118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1st-line treatment</a:t>
              </a:r>
            </a:p>
          </p:txBody>
        </p:sp>
        <p:sp>
          <p:nvSpPr>
            <p:cNvPr id="462864" name="Rectangle 16">
              <a:extLst>
                <a:ext uri="{FF2B5EF4-FFF2-40B4-BE49-F238E27FC236}">
                  <a16:creationId xmlns:a16="http://schemas.microsoft.com/office/drawing/2014/main" id="{EDF762E4-6703-1849-8068-ED9986997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1823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2865" name="Rectangle 17">
              <a:extLst>
                <a:ext uri="{FF2B5EF4-FFF2-40B4-BE49-F238E27FC236}">
                  <a16:creationId xmlns:a16="http://schemas.microsoft.com/office/drawing/2014/main" id="{339869FC-8606-E642-937E-7E14F0F7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1823"/>
              <a:ext cx="3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pic>
          <p:nvPicPr>
            <p:cNvPr id="462879" name="Picture 31">
              <a:extLst>
                <a:ext uri="{FF2B5EF4-FFF2-40B4-BE49-F238E27FC236}">
                  <a16:creationId xmlns:a16="http://schemas.microsoft.com/office/drawing/2014/main" id="{CA3D28F9-946F-4C4C-8B89-68634EFCC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059"/>
              <a:ext cx="3144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2886" name="Group 38">
            <a:extLst>
              <a:ext uri="{FF2B5EF4-FFF2-40B4-BE49-F238E27FC236}">
                <a16:creationId xmlns:a16="http://schemas.microsoft.com/office/drawing/2014/main" id="{7EC4E960-18D1-BA43-833A-5D3A4B77AD49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1928813"/>
            <a:ext cx="6472237" cy="1122362"/>
            <a:chOff x="1309" y="1215"/>
            <a:chExt cx="4077" cy="707"/>
          </a:xfrm>
        </p:grpSpPr>
        <p:sp>
          <p:nvSpPr>
            <p:cNvPr id="462856" name="Rectangle 8">
              <a:extLst>
                <a:ext uri="{FF2B5EF4-FFF2-40B4-BE49-F238E27FC236}">
                  <a16:creationId xmlns:a16="http://schemas.microsoft.com/office/drawing/2014/main" id="{ED6A3B14-9781-D347-B33A-41D7783C6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618"/>
              <a:ext cx="96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en-US" sz="1600" b="1" i="1"/>
                <a:t>Noncompliant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600" b="1" i="1"/>
                <a:t>(depot)</a:t>
              </a:r>
            </a:p>
          </p:txBody>
        </p:sp>
        <p:sp>
          <p:nvSpPr>
            <p:cNvPr id="462866" name="Rectangle 18">
              <a:extLst>
                <a:ext uri="{FF2B5EF4-FFF2-40B4-BE49-F238E27FC236}">
                  <a16:creationId xmlns:a16="http://schemas.microsoft.com/office/drawing/2014/main" id="{820DDE40-9ED5-E547-8690-D5D68C7CC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1215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2867" name="Rectangle 19">
              <a:extLst>
                <a:ext uri="{FF2B5EF4-FFF2-40B4-BE49-F238E27FC236}">
                  <a16:creationId xmlns:a16="http://schemas.microsoft.com/office/drawing/2014/main" id="{5A4EC36A-E1D3-174C-A393-C2D7C39DF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1215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>
                  <a:solidFill>
                    <a:schemeClr val="accent5"/>
                  </a:solidFill>
                </a:rPr>
                <a:t>D2</a:t>
              </a:r>
            </a:p>
          </p:txBody>
        </p:sp>
        <p:pic>
          <p:nvPicPr>
            <p:cNvPr id="462880" name="Picture 32">
              <a:extLst>
                <a:ext uri="{FF2B5EF4-FFF2-40B4-BE49-F238E27FC236}">
                  <a16:creationId xmlns:a16="http://schemas.microsoft.com/office/drawing/2014/main" id="{82109637-A515-8945-A0B8-56292CE3E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" y="1395"/>
              <a:ext cx="3126" cy="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2887" name="Group 39">
            <a:extLst>
              <a:ext uri="{FF2B5EF4-FFF2-40B4-BE49-F238E27FC236}">
                <a16:creationId xmlns:a16="http://schemas.microsoft.com/office/drawing/2014/main" id="{8771F298-DA22-7147-88BA-07B679A8B226}"/>
              </a:ext>
            </a:extLst>
          </p:cNvPr>
          <p:cNvGrpSpPr>
            <a:grpSpLocks/>
          </p:cNvGrpSpPr>
          <p:nvPr/>
        </p:nvGrpSpPr>
        <p:grpSpPr bwMode="auto">
          <a:xfrm>
            <a:off x="2049463" y="1001713"/>
            <a:ext cx="6910387" cy="788987"/>
            <a:chOff x="1291" y="631"/>
            <a:chExt cx="4353" cy="497"/>
          </a:xfrm>
        </p:grpSpPr>
        <p:sp>
          <p:nvSpPr>
            <p:cNvPr id="462857" name="Rectangle 9">
              <a:extLst>
                <a:ext uri="{FF2B5EF4-FFF2-40B4-BE49-F238E27FC236}">
                  <a16:creationId xmlns:a16="http://schemas.microsoft.com/office/drawing/2014/main" id="{F7E3CF62-EE72-9647-86FE-EA598B671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930"/>
              <a:ext cx="122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2nd-line treatment</a:t>
              </a:r>
            </a:p>
          </p:txBody>
        </p:sp>
        <p:sp>
          <p:nvSpPr>
            <p:cNvPr id="462868" name="Rectangle 20">
              <a:extLst>
                <a:ext uri="{FF2B5EF4-FFF2-40B4-BE49-F238E27FC236}">
                  <a16:creationId xmlns:a16="http://schemas.microsoft.com/office/drawing/2014/main" id="{D2D9C8FF-5AE4-F047-BFFA-2D7D330A5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631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D2</a:t>
              </a:r>
            </a:p>
          </p:txBody>
        </p:sp>
        <p:sp>
          <p:nvSpPr>
            <p:cNvPr id="462869" name="Rectangle 21">
              <a:extLst>
                <a:ext uri="{FF2B5EF4-FFF2-40B4-BE49-F238E27FC236}">
                  <a16:creationId xmlns:a16="http://schemas.microsoft.com/office/drawing/2014/main" id="{8D2EA78D-D347-F74F-91DE-1EF6CEBDA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631"/>
              <a:ext cx="5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clozapine</a:t>
              </a:r>
            </a:p>
          </p:txBody>
        </p:sp>
        <p:pic>
          <p:nvPicPr>
            <p:cNvPr id="462881" name="Picture 33">
              <a:extLst>
                <a:ext uri="{FF2B5EF4-FFF2-40B4-BE49-F238E27FC236}">
                  <a16:creationId xmlns:a16="http://schemas.microsoft.com/office/drawing/2014/main" id="{BE2E5F49-F282-8C49-B89A-598D7F7CF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" y="799"/>
              <a:ext cx="3126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2884" name="Group 36">
            <a:extLst>
              <a:ext uri="{FF2B5EF4-FFF2-40B4-BE49-F238E27FC236}">
                <a16:creationId xmlns:a16="http://schemas.microsoft.com/office/drawing/2014/main" id="{2D1999F1-942C-DD40-8AF3-0EB4C84ACABC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3913190"/>
            <a:ext cx="7142163" cy="1101726"/>
            <a:chOff x="1240" y="2420"/>
            <a:chExt cx="4499" cy="694"/>
          </a:xfrm>
        </p:grpSpPr>
        <p:sp>
          <p:nvSpPr>
            <p:cNvPr id="462855" name="Rectangle 7">
              <a:extLst>
                <a:ext uri="{FF2B5EF4-FFF2-40B4-BE49-F238E27FC236}">
                  <a16:creationId xmlns:a16="http://schemas.microsoft.com/office/drawing/2014/main" id="{6EEB34AF-6ECB-5A4A-A9F0-71DEFFBE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778"/>
              <a:ext cx="141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in case of emergency</a:t>
              </a:r>
            </a:p>
          </p:txBody>
        </p:sp>
        <p:sp>
          <p:nvSpPr>
            <p:cNvPr id="462861" name="Rectangle 13">
              <a:extLst>
                <a:ext uri="{FF2B5EF4-FFF2-40B4-BE49-F238E27FC236}">
                  <a16:creationId xmlns:a16="http://schemas.microsoft.com/office/drawing/2014/main" id="{47000F46-D4AB-D34C-A37F-113BBC99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2441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2862" name="Rectangle 14">
              <a:extLst>
                <a:ext uri="{FF2B5EF4-FFF2-40B4-BE49-F238E27FC236}">
                  <a16:creationId xmlns:a16="http://schemas.microsoft.com/office/drawing/2014/main" id="{A800FF2A-8C6D-0F4D-AAF9-DDC936D25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420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462863" name="Rectangle 15">
              <a:extLst>
                <a:ext uri="{FF2B5EF4-FFF2-40B4-BE49-F238E27FC236}">
                  <a16:creationId xmlns:a16="http://schemas.microsoft.com/office/drawing/2014/main" id="{C23D128B-C4D8-5345-8CE9-06DBC5455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420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D2</a:t>
              </a:r>
            </a:p>
          </p:txBody>
        </p:sp>
        <p:pic>
          <p:nvPicPr>
            <p:cNvPr id="462883" name="Picture 35">
              <a:extLst>
                <a:ext uri="{FF2B5EF4-FFF2-40B4-BE49-F238E27FC236}">
                  <a16:creationId xmlns:a16="http://schemas.microsoft.com/office/drawing/2014/main" id="{A8A67027-9F80-CD45-A599-7C113B7F5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602"/>
              <a:ext cx="3570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972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93" name="Picture 21">
            <a:extLst>
              <a:ext uri="{FF2B5EF4-FFF2-40B4-BE49-F238E27FC236}">
                <a16:creationId xmlns:a16="http://schemas.microsoft.com/office/drawing/2014/main" id="{8DE30910-2B75-C140-9522-D3330E00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4179888"/>
            <a:ext cx="3609975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8" name="Rectangle 6">
            <a:extLst>
              <a:ext uri="{FF2B5EF4-FFF2-40B4-BE49-F238E27FC236}">
                <a16:creationId xmlns:a16="http://schemas.microsoft.com/office/drawing/2014/main" id="{77D768D6-2178-6F47-8F79-E19A025D8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5353050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 i="1">
                <a:solidFill>
                  <a:srgbClr val="000000"/>
                </a:solidFill>
              </a:rPr>
              <a:t>aggressive symptom </a:t>
            </a:r>
          </a:p>
          <a:p>
            <a:r>
              <a:rPr lang="en-US" altLang="en-US" sz="15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463899" name="Group 27">
            <a:extLst>
              <a:ext uri="{FF2B5EF4-FFF2-40B4-BE49-F238E27FC236}">
                <a16:creationId xmlns:a16="http://schemas.microsoft.com/office/drawing/2014/main" id="{917D83D7-E116-3A48-AA8B-9BFB8DCBED21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477838"/>
            <a:ext cx="7107238" cy="1006474"/>
            <a:chOff x="1128" y="301"/>
            <a:chExt cx="4477" cy="634"/>
          </a:xfrm>
        </p:grpSpPr>
        <p:sp>
          <p:nvSpPr>
            <p:cNvPr id="463881" name="Rectangle 9">
              <a:extLst>
                <a:ext uri="{FF2B5EF4-FFF2-40B4-BE49-F238E27FC236}">
                  <a16:creationId xmlns:a16="http://schemas.microsoft.com/office/drawing/2014/main" id="{9CA5A1FC-A63C-1143-996B-CBA2C22EE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626"/>
              <a:ext cx="90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>
                  <a:solidFill>
                    <a:schemeClr val="accent5"/>
                  </a:solidFill>
                </a:rPr>
                <a:t>2nd-line treatment</a:t>
              </a:r>
            </a:p>
          </p:txBody>
        </p:sp>
        <p:sp>
          <p:nvSpPr>
            <p:cNvPr id="463887" name="Rectangle 15">
              <a:extLst>
                <a:ext uri="{FF2B5EF4-FFF2-40B4-BE49-F238E27FC236}">
                  <a16:creationId xmlns:a16="http://schemas.microsoft.com/office/drawing/2014/main" id="{6B0A2782-68A3-AF46-8860-D91FC60B4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301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D2</a:t>
              </a:r>
            </a:p>
          </p:txBody>
        </p:sp>
        <p:sp>
          <p:nvSpPr>
            <p:cNvPr id="463888" name="Rectangle 16">
              <a:extLst>
                <a:ext uri="{FF2B5EF4-FFF2-40B4-BE49-F238E27FC236}">
                  <a16:creationId xmlns:a16="http://schemas.microsoft.com/office/drawing/2014/main" id="{3D8F1563-1B11-A54E-A01C-31BADEF64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301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463891" name="Rectangle 19">
              <a:extLst>
                <a:ext uri="{FF2B5EF4-FFF2-40B4-BE49-F238E27FC236}">
                  <a16:creationId xmlns:a16="http://schemas.microsoft.com/office/drawing/2014/main" id="{0551026C-945A-084D-87EF-2DC3F5B28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01"/>
              <a:ext cx="5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clozapine</a:t>
              </a:r>
            </a:p>
          </p:txBody>
        </p:sp>
        <p:sp>
          <p:nvSpPr>
            <p:cNvPr id="463892" name="Rectangle 20">
              <a:extLst>
                <a:ext uri="{FF2B5EF4-FFF2-40B4-BE49-F238E27FC236}">
                  <a16:creationId xmlns:a16="http://schemas.microsoft.com/office/drawing/2014/main" id="{46359F40-3BA5-E64A-8701-C337105B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301"/>
              <a:ext cx="8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mood stabilizer</a:t>
              </a:r>
            </a:p>
          </p:txBody>
        </p:sp>
        <p:pic>
          <p:nvPicPr>
            <p:cNvPr id="463894" name="Picture 22">
              <a:extLst>
                <a:ext uri="{FF2B5EF4-FFF2-40B4-BE49-F238E27FC236}">
                  <a16:creationId xmlns:a16="http://schemas.microsoft.com/office/drawing/2014/main" id="{0A7125B4-9A5A-5F49-912B-356A6F9C7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480"/>
              <a:ext cx="3616" cy="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3897" name="Group 25">
            <a:extLst>
              <a:ext uri="{FF2B5EF4-FFF2-40B4-BE49-F238E27FC236}">
                <a16:creationId xmlns:a16="http://schemas.microsoft.com/office/drawing/2014/main" id="{2C55D588-039D-124E-AC32-4788AA332335}"/>
              </a:ext>
            </a:extLst>
          </p:cNvPr>
          <p:cNvGrpSpPr>
            <a:grpSpLocks/>
          </p:cNvGrpSpPr>
          <p:nvPr/>
        </p:nvGrpSpPr>
        <p:grpSpPr bwMode="auto">
          <a:xfrm>
            <a:off x="1743075" y="2544763"/>
            <a:ext cx="7400925" cy="1198562"/>
            <a:chOff x="1098" y="1603"/>
            <a:chExt cx="4662" cy="755"/>
          </a:xfrm>
        </p:grpSpPr>
        <p:sp>
          <p:nvSpPr>
            <p:cNvPr id="463880" name="Rectangle 8">
              <a:extLst>
                <a:ext uri="{FF2B5EF4-FFF2-40B4-BE49-F238E27FC236}">
                  <a16:creationId xmlns:a16="http://schemas.microsoft.com/office/drawing/2014/main" id="{EB74DEA1-9AF2-024C-9F55-B6F89CC6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14"/>
              <a:ext cx="105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in case of emergency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7D479B21-2AED-3A41-9365-D141CC0F5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1624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3883" name="Rectangle 11">
              <a:extLst>
                <a:ext uri="{FF2B5EF4-FFF2-40B4-BE49-F238E27FC236}">
                  <a16:creationId xmlns:a16="http://schemas.microsoft.com/office/drawing/2014/main" id="{8A81E42F-F270-D54D-9610-AF8C45F7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603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463884" name="Rectangle 12">
              <a:extLst>
                <a:ext uri="{FF2B5EF4-FFF2-40B4-BE49-F238E27FC236}">
                  <a16:creationId xmlns:a16="http://schemas.microsoft.com/office/drawing/2014/main" id="{09E19FC2-B024-7945-803B-125B501B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1603"/>
              <a:ext cx="2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D2</a:t>
              </a:r>
            </a:p>
          </p:txBody>
        </p:sp>
        <p:pic>
          <p:nvPicPr>
            <p:cNvPr id="463895" name="Picture 23">
              <a:extLst>
                <a:ext uri="{FF2B5EF4-FFF2-40B4-BE49-F238E27FC236}">
                  <a16:creationId xmlns:a16="http://schemas.microsoft.com/office/drawing/2014/main" id="{87A049E6-CDA8-5148-8929-D18B34C80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1765"/>
              <a:ext cx="4134" cy="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3898" name="Group 26">
            <a:extLst>
              <a:ext uri="{FF2B5EF4-FFF2-40B4-BE49-F238E27FC236}">
                <a16:creationId xmlns:a16="http://schemas.microsoft.com/office/drawing/2014/main" id="{3FB34BD8-B964-BA4C-929E-E3403F51CEF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06550"/>
            <a:ext cx="7134225" cy="949325"/>
            <a:chOff x="1152" y="1012"/>
            <a:chExt cx="4494" cy="598"/>
          </a:xfrm>
        </p:grpSpPr>
        <p:sp>
          <p:nvSpPr>
            <p:cNvPr id="463879" name="Rectangle 7">
              <a:extLst>
                <a:ext uri="{FF2B5EF4-FFF2-40B4-BE49-F238E27FC236}">
                  <a16:creationId xmlns:a16="http://schemas.microsoft.com/office/drawing/2014/main" id="{18F0DAFE-F3BD-B54D-BE0D-B43481B7B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306"/>
              <a:ext cx="94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1st-line treatment</a:t>
              </a:r>
            </a:p>
          </p:txBody>
        </p:sp>
        <p:sp>
          <p:nvSpPr>
            <p:cNvPr id="463885" name="Rectangle 13">
              <a:extLst>
                <a:ext uri="{FF2B5EF4-FFF2-40B4-BE49-F238E27FC236}">
                  <a16:creationId xmlns:a16="http://schemas.microsoft.com/office/drawing/2014/main" id="{492FD68D-82AC-C64C-93E6-77FC1CB28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1012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3886" name="Rectangle 14">
              <a:extLst>
                <a:ext uri="{FF2B5EF4-FFF2-40B4-BE49-F238E27FC236}">
                  <a16:creationId xmlns:a16="http://schemas.microsoft.com/office/drawing/2014/main" id="{1552FF41-178A-A042-B4E6-3A02569AC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1012"/>
              <a:ext cx="3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pic>
          <p:nvPicPr>
            <p:cNvPr id="463896" name="Picture 24">
              <a:extLst>
                <a:ext uri="{FF2B5EF4-FFF2-40B4-BE49-F238E27FC236}">
                  <a16:creationId xmlns:a16="http://schemas.microsoft.com/office/drawing/2014/main" id="{27960AED-C64F-5848-94E8-A1E113D91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98"/>
              <a:ext cx="3616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4725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913" name="Picture 17">
            <a:extLst>
              <a:ext uri="{FF2B5EF4-FFF2-40B4-BE49-F238E27FC236}">
                <a16:creationId xmlns:a16="http://schemas.microsoft.com/office/drawing/2014/main" id="{275DDDDD-6512-104B-8B7B-CE0617F8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821113"/>
            <a:ext cx="360997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902" name="Rectangle 6">
            <a:extLst>
              <a:ext uri="{FF2B5EF4-FFF2-40B4-BE49-F238E27FC236}">
                <a16:creationId xmlns:a16="http://schemas.microsoft.com/office/drawing/2014/main" id="{3E7E8FD8-4C1F-2D4F-A0EE-F4791020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078413"/>
            <a:ext cx="1909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 i="1">
                <a:solidFill>
                  <a:srgbClr val="000000"/>
                </a:solidFill>
              </a:rPr>
              <a:t>negative symptom </a:t>
            </a:r>
          </a:p>
          <a:p>
            <a:r>
              <a:rPr lang="en-US" altLang="en-US" sz="15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464917" name="Group 21">
            <a:extLst>
              <a:ext uri="{FF2B5EF4-FFF2-40B4-BE49-F238E27FC236}">
                <a16:creationId xmlns:a16="http://schemas.microsoft.com/office/drawing/2014/main" id="{8178F457-2C79-8944-8D33-C178272C617E}"/>
              </a:ext>
            </a:extLst>
          </p:cNvPr>
          <p:cNvGrpSpPr>
            <a:grpSpLocks/>
          </p:cNvGrpSpPr>
          <p:nvPr/>
        </p:nvGrpSpPr>
        <p:grpSpPr bwMode="auto">
          <a:xfrm>
            <a:off x="1687513" y="1141413"/>
            <a:ext cx="7210425" cy="1008062"/>
            <a:chOff x="1063" y="719"/>
            <a:chExt cx="4542" cy="635"/>
          </a:xfrm>
        </p:grpSpPr>
        <p:sp>
          <p:nvSpPr>
            <p:cNvPr id="464904" name="Rectangle 8">
              <a:extLst>
                <a:ext uri="{FF2B5EF4-FFF2-40B4-BE49-F238E27FC236}">
                  <a16:creationId xmlns:a16="http://schemas.microsoft.com/office/drawing/2014/main" id="{F0E2E4B3-49F1-494F-AE98-778126A6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050"/>
              <a:ext cx="90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2nd-line treatment</a:t>
              </a:r>
            </a:p>
          </p:txBody>
        </p:sp>
        <p:sp>
          <p:nvSpPr>
            <p:cNvPr id="464907" name="Rectangle 11">
              <a:extLst>
                <a:ext uri="{FF2B5EF4-FFF2-40B4-BE49-F238E27FC236}">
                  <a16:creationId xmlns:a16="http://schemas.microsoft.com/office/drawing/2014/main" id="{1D34AF73-A4DC-9E40-BC09-A07ED94E5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719"/>
              <a:ext cx="5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clozapine</a:t>
              </a:r>
            </a:p>
          </p:txBody>
        </p:sp>
        <p:sp>
          <p:nvSpPr>
            <p:cNvPr id="464909" name="Rectangle 13">
              <a:extLst>
                <a:ext uri="{FF2B5EF4-FFF2-40B4-BE49-F238E27FC236}">
                  <a16:creationId xmlns:a16="http://schemas.microsoft.com/office/drawing/2014/main" id="{967181F0-B773-4E46-B18E-5FE06E905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748"/>
              <a:ext cx="67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 err="1">
                  <a:solidFill>
                    <a:schemeClr val="accent5"/>
                  </a:solidFill>
                </a:rPr>
                <a:t>amisulpride</a:t>
              </a:r>
              <a:endParaRPr lang="en-US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464910" name="Rectangle 14">
              <a:extLst>
                <a:ext uri="{FF2B5EF4-FFF2-40B4-BE49-F238E27FC236}">
                  <a16:creationId xmlns:a16="http://schemas.microsoft.com/office/drawing/2014/main" id="{BD30DAB4-D5A3-8745-A4A7-4B2DC3BCF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748"/>
              <a:ext cx="56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modafinil</a:t>
              </a:r>
            </a:p>
          </p:txBody>
        </p:sp>
        <p:sp>
          <p:nvSpPr>
            <p:cNvPr id="464911" name="Rectangle 15">
              <a:extLst>
                <a:ext uri="{FF2B5EF4-FFF2-40B4-BE49-F238E27FC236}">
                  <a16:creationId xmlns:a16="http://schemas.microsoft.com/office/drawing/2014/main" id="{56B4514C-D6CB-0D4B-BA43-ADD3E69D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748"/>
              <a:ext cx="2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NRI</a:t>
              </a:r>
            </a:p>
          </p:txBody>
        </p:sp>
        <p:sp>
          <p:nvSpPr>
            <p:cNvPr id="464912" name="Rectangle 16">
              <a:extLst>
                <a:ext uri="{FF2B5EF4-FFF2-40B4-BE49-F238E27FC236}">
                  <a16:creationId xmlns:a16="http://schemas.microsoft.com/office/drawing/2014/main" id="{B76B115C-4936-5643-9F17-CFB6FBF00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748"/>
              <a:ext cx="8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antidepressant</a:t>
              </a:r>
            </a:p>
          </p:txBody>
        </p:sp>
        <p:pic>
          <p:nvPicPr>
            <p:cNvPr id="464914" name="Picture 18">
              <a:extLst>
                <a:ext uri="{FF2B5EF4-FFF2-40B4-BE49-F238E27FC236}">
                  <a16:creationId xmlns:a16="http://schemas.microsoft.com/office/drawing/2014/main" id="{203011C9-A482-3B46-A625-8150390B5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898"/>
              <a:ext cx="3616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4916" name="Group 20">
            <a:extLst>
              <a:ext uri="{FF2B5EF4-FFF2-40B4-BE49-F238E27FC236}">
                <a16:creationId xmlns:a16="http://schemas.microsoft.com/office/drawing/2014/main" id="{10803708-1375-0E4A-B25D-6348E461553A}"/>
              </a:ext>
            </a:extLst>
          </p:cNvPr>
          <p:cNvGrpSpPr>
            <a:grpSpLocks/>
          </p:cNvGrpSpPr>
          <p:nvPr/>
        </p:nvGrpSpPr>
        <p:grpSpPr bwMode="auto">
          <a:xfrm>
            <a:off x="1697038" y="2205038"/>
            <a:ext cx="7265987" cy="919162"/>
            <a:chOff x="1069" y="1347"/>
            <a:chExt cx="4577" cy="579"/>
          </a:xfrm>
        </p:grpSpPr>
        <p:sp>
          <p:nvSpPr>
            <p:cNvPr id="464903" name="Rectangle 7">
              <a:extLst>
                <a:ext uri="{FF2B5EF4-FFF2-40B4-BE49-F238E27FC236}">
                  <a16:creationId xmlns:a16="http://schemas.microsoft.com/office/drawing/2014/main" id="{31A1BAB9-71A9-FC4A-A517-F58183E0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610"/>
              <a:ext cx="94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1st-line treatment</a:t>
              </a:r>
            </a:p>
          </p:txBody>
        </p:sp>
        <p:sp>
          <p:nvSpPr>
            <p:cNvPr id="464905" name="Rectangle 9">
              <a:extLst>
                <a:ext uri="{FF2B5EF4-FFF2-40B4-BE49-F238E27FC236}">
                  <a16:creationId xmlns:a16="http://schemas.microsoft.com/office/drawing/2014/main" id="{AE36CD71-CCBF-E844-B80C-576CE94AB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347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4906" name="Rectangle 10">
              <a:extLst>
                <a:ext uri="{FF2B5EF4-FFF2-40B4-BE49-F238E27FC236}">
                  <a16:creationId xmlns:a16="http://schemas.microsoft.com/office/drawing/2014/main" id="{29371AEA-2309-B14B-B30C-8A4759D07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347"/>
              <a:ext cx="3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pic>
          <p:nvPicPr>
            <p:cNvPr id="464915" name="Picture 19">
              <a:extLst>
                <a:ext uri="{FF2B5EF4-FFF2-40B4-BE49-F238E27FC236}">
                  <a16:creationId xmlns:a16="http://schemas.microsoft.com/office/drawing/2014/main" id="{84E6ABC3-4CB6-F04E-A26F-A6487C5BF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1569"/>
              <a:ext cx="3559" cy="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744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41" name="Picture 21">
            <a:extLst>
              <a:ext uri="{FF2B5EF4-FFF2-40B4-BE49-F238E27FC236}">
                <a16:creationId xmlns:a16="http://schemas.microsoft.com/office/drawing/2014/main" id="{996A6DE0-045B-D140-AA74-1B8B84F9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771900"/>
            <a:ext cx="3609975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6" name="Rectangle 6">
            <a:extLst>
              <a:ext uri="{FF2B5EF4-FFF2-40B4-BE49-F238E27FC236}">
                <a16:creationId xmlns:a16="http://schemas.microsoft.com/office/drawing/2014/main" id="{F736C27C-178E-0B41-82EA-B2991F5C3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078413"/>
            <a:ext cx="1973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 i="1">
                <a:solidFill>
                  <a:srgbClr val="000000"/>
                </a:solidFill>
              </a:rPr>
              <a:t>cognitive symptom </a:t>
            </a:r>
          </a:p>
          <a:p>
            <a:r>
              <a:rPr lang="en-US" altLang="en-US" sz="15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465944" name="Group 24">
            <a:extLst>
              <a:ext uri="{FF2B5EF4-FFF2-40B4-BE49-F238E27FC236}">
                <a16:creationId xmlns:a16="http://schemas.microsoft.com/office/drawing/2014/main" id="{88952C07-9C4B-204B-891E-C4BDE3F96EFF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1149350"/>
            <a:ext cx="7219950" cy="1000125"/>
            <a:chOff x="1057" y="724"/>
            <a:chExt cx="4548" cy="630"/>
          </a:xfrm>
        </p:grpSpPr>
        <p:sp>
          <p:nvSpPr>
            <p:cNvPr id="465928" name="Rectangle 8">
              <a:extLst>
                <a:ext uri="{FF2B5EF4-FFF2-40B4-BE49-F238E27FC236}">
                  <a16:creationId xmlns:a16="http://schemas.microsoft.com/office/drawing/2014/main" id="{FCB86AEA-D706-4845-BBB4-8A3DC90CD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050"/>
              <a:ext cx="90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2nd-line treatment</a:t>
              </a:r>
            </a:p>
          </p:txBody>
        </p:sp>
        <p:sp>
          <p:nvSpPr>
            <p:cNvPr id="465931" name="Rectangle 11">
              <a:extLst>
                <a:ext uri="{FF2B5EF4-FFF2-40B4-BE49-F238E27FC236}">
                  <a16:creationId xmlns:a16="http://schemas.microsoft.com/office/drawing/2014/main" id="{D52CFB34-8E0D-9B48-B901-A0B781518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754"/>
              <a:ext cx="56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modafinil</a:t>
              </a:r>
            </a:p>
          </p:txBody>
        </p:sp>
        <p:sp>
          <p:nvSpPr>
            <p:cNvPr id="465932" name="Rectangle 12">
              <a:extLst>
                <a:ext uri="{FF2B5EF4-FFF2-40B4-BE49-F238E27FC236}">
                  <a16:creationId xmlns:a16="http://schemas.microsoft.com/office/drawing/2014/main" id="{D952B920-E4EC-4749-9569-76A32C6B3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754"/>
              <a:ext cx="2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NRI</a:t>
              </a:r>
            </a:p>
          </p:txBody>
        </p:sp>
        <p:sp>
          <p:nvSpPr>
            <p:cNvPr id="465933" name="Rectangle 13">
              <a:extLst>
                <a:ext uri="{FF2B5EF4-FFF2-40B4-BE49-F238E27FC236}">
                  <a16:creationId xmlns:a16="http://schemas.microsoft.com/office/drawing/2014/main" id="{F6CC0B60-8205-1F4C-80BB-5804DD499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" y="724"/>
              <a:ext cx="7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alpha</a:t>
              </a:r>
              <a:r>
                <a:rPr lang="en-US" altLang="en-US" sz="1400" b="1" dirty="0">
                  <a:solidFill>
                    <a:srgbClr val="FFF3AA"/>
                  </a:solidFill>
                </a:rPr>
                <a:t> 2 </a:t>
              </a:r>
              <a:r>
                <a:rPr lang="en-US" altLang="en-US" sz="1400" b="1" dirty="0">
                  <a:solidFill>
                    <a:schemeClr val="accent5"/>
                  </a:solidFill>
                </a:rPr>
                <a:t>agonist</a:t>
              </a:r>
            </a:p>
          </p:txBody>
        </p:sp>
        <p:sp>
          <p:nvSpPr>
            <p:cNvPr id="465934" name="Rectangle 14">
              <a:extLst>
                <a:ext uri="{FF2B5EF4-FFF2-40B4-BE49-F238E27FC236}">
                  <a16:creationId xmlns:a16="http://schemas.microsoft.com/office/drawing/2014/main" id="{39922C96-FED4-924F-9638-32CE916F8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754"/>
              <a:ext cx="7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5HT1A</a:t>
              </a:r>
            </a:p>
          </p:txBody>
        </p:sp>
        <p:sp>
          <p:nvSpPr>
            <p:cNvPr id="465935" name="Rectangle 15">
              <a:extLst>
                <a:ext uri="{FF2B5EF4-FFF2-40B4-BE49-F238E27FC236}">
                  <a16:creationId xmlns:a16="http://schemas.microsoft.com/office/drawing/2014/main" id="{8E2CE9B8-B8E1-484B-B150-62514B3A6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754"/>
              <a:ext cx="39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 err="1">
                  <a:solidFill>
                    <a:schemeClr val="accent5"/>
                  </a:solidFill>
                </a:rPr>
                <a:t>AChEI</a:t>
              </a:r>
              <a:endParaRPr lang="en-US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465936" name="Rectangle 16">
              <a:extLst>
                <a:ext uri="{FF2B5EF4-FFF2-40B4-BE49-F238E27FC236}">
                  <a16:creationId xmlns:a16="http://schemas.microsoft.com/office/drawing/2014/main" id="{B7E2FD72-B248-004A-969D-83E4C6D64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748"/>
              <a:ext cx="35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rgbClr val="FFF3AA"/>
                  </a:solidFill>
                </a:rPr>
                <a:t>  </a:t>
              </a:r>
              <a:r>
                <a:rPr lang="en-US" altLang="en-US" sz="1400" b="1" dirty="0" err="1">
                  <a:solidFill>
                    <a:schemeClr val="accent5"/>
                  </a:solidFill>
                </a:rPr>
                <a:t>ACh</a:t>
              </a:r>
              <a:endParaRPr lang="en-US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465937" name="Line 17">
              <a:extLst>
                <a:ext uri="{FF2B5EF4-FFF2-40B4-BE49-F238E27FC236}">
                  <a16:creationId xmlns:a16="http://schemas.microsoft.com/office/drawing/2014/main" id="{A0F2761D-9FAC-8844-9D57-FE594BC0C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8" y="748"/>
              <a:ext cx="0" cy="168"/>
            </a:xfrm>
            <a:prstGeom prst="line">
              <a:avLst/>
            </a:prstGeom>
            <a:noFill/>
            <a:ln w="9525">
              <a:solidFill>
                <a:srgbClr val="FFF3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65940" name="Picture 20">
              <a:extLst>
                <a:ext uri="{FF2B5EF4-FFF2-40B4-BE49-F238E27FC236}">
                  <a16:creationId xmlns:a16="http://schemas.microsoft.com/office/drawing/2014/main" id="{BDE742BB-D074-744C-B0D5-5E630459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968"/>
              <a:ext cx="3616" cy="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5943" name="Group 23">
            <a:extLst>
              <a:ext uri="{FF2B5EF4-FFF2-40B4-BE49-F238E27FC236}">
                <a16:creationId xmlns:a16="http://schemas.microsoft.com/office/drawing/2014/main" id="{8846DA65-227B-5641-9407-8DE9B2A4F85A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2271713"/>
            <a:ext cx="7332662" cy="900112"/>
            <a:chOff x="1027" y="1431"/>
            <a:chExt cx="4619" cy="567"/>
          </a:xfrm>
        </p:grpSpPr>
        <p:sp>
          <p:nvSpPr>
            <p:cNvPr id="465927" name="Rectangle 7">
              <a:extLst>
                <a:ext uri="{FF2B5EF4-FFF2-40B4-BE49-F238E27FC236}">
                  <a16:creationId xmlns:a16="http://schemas.microsoft.com/office/drawing/2014/main" id="{C798E6C6-2139-BA4D-A297-83A611BA4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694"/>
              <a:ext cx="94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1st-line treatment</a:t>
              </a:r>
            </a:p>
          </p:txBody>
        </p:sp>
        <p:sp>
          <p:nvSpPr>
            <p:cNvPr id="465929" name="Rectangle 9">
              <a:extLst>
                <a:ext uri="{FF2B5EF4-FFF2-40B4-BE49-F238E27FC236}">
                  <a16:creationId xmlns:a16="http://schemas.microsoft.com/office/drawing/2014/main" id="{FF87563D-C791-7E45-AD5E-423E51CC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431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5930" name="Rectangle 10">
              <a:extLst>
                <a:ext uri="{FF2B5EF4-FFF2-40B4-BE49-F238E27FC236}">
                  <a16:creationId xmlns:a16="http://schemas.microsoft.com/office/drawing/2014/main" id="{7927713A-7255-414E-8C1C-DC63D1039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431"/>
              <a:ext cx="3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pic>
          <p:nvPicPr>
            <p:cNvPr id="465942" name="Picture 22">
              <a:extLst>
                <a:ext uri="{FF2B5EF4-FFF2-40B4-BE49-F238E27FC236}">
                  <a16:creationId xmlns:a16="http://schemas.microsoft.com/office/drawing/2014/main" id="{41903F89-8080-1D4F-8DF7-78D36A91D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1641"/>
              <a:ext cx="3559" cy="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825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73" name="Picture 29">
            <a:extLst>
              <a:ext uri="{FF2B5EF4-FFF2-40B4-BE49-F238E27FC236}">
                <a16:creationId xmlns:a16="http://schemas.microsoft.com/office/drawing/2014/main" id="{6057A3B8-758D-464D-BA06-AB01CF6B5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359275"/>
            <a:ext cx="3535363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6950" name="Rectangle 6">
            <a:extLst>
              <a:ext uri="{FF2B5EF4-FFF2-40B4-BE49-F238E27FC236}">
                <a16:creationId xmlns:a16="http://schemas.microsoft.com/office/drawing/2014/main" id="{CAE497A5-35B4-9241-A2CA-C46051FB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627688"/>
            <a:ext cx="1909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 i="1">
                <a:solidFill>
                  <a:srgbClr val="000000"/>
                </a:solidFill>
              </a:rPr>
              <a:t>affective symptom </a:t>
            </a:r>
          </a:p>
          <a:p>
            <a:r>
              <a:rPr lang="en-US" altLang="en-US" sz="15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466983" name="Group 39">
            <a:extLst>
              <a:ext uri="{FF2B5EF4-FFF2-40B4-BE49-F238E27FC236}">
                <a16:creationId xmlns:a16="http://schemas.microsoft.com/office/drawing/2014/main" id="{2BD9C734-F76B-3544-BC20-3FF77B3216A0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130175"/>
            <a:ext cx="7332662" cy="1195388"/>
            <a:chOff x="1141" y="82"/>
            <a:chExt cx="4619" cy="753"/>
          </a:xfrm>
        </p:grpSpPr>
        <p:grpSp>
          <p:nvGrpSpPr>
            <p:cNvPr id="466982" name="Group 38">
              <a:extLst>
                <a:ext uri="{FF2B5EF4-FFF2-40B4-BE49-F238E27FC236}">
                  <a16:creationId xmlns:a16="http://schemas.microsoft.com/office/drawing/2014/main" id="{370F9654-1605-2D4D-B9F8-506B43B6A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" y="82"/>
              <a:ext cx="4619" cy="753"/>
              <a:chOff x="1141" y="82"/>
              <a:chExt cx="4619" cy="753"/>
            </a:xfrm>
          </p:grpSpPr>
          <p:sp>
            <p:nvSpPr>
              <p:cNvPr id="466953" name="Rectangle 9">
                <a:extLst>
                  <a:ext uri="{FF2B5EF4-FFF2-40B4-BE49-F238E27FC236}">
                    <a16:creationId xmlns:a16="http://schemas.microsoft.com/office/drawing/2014/main" id="{192C66E9-7424-F340-988F-1BF2AABEE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5" y="149"/>
                <a:ext cx="55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400" b="1" dirty="0">
                    <a:solidFill>
                      <a:schemeClr val="accent5"/>
                    </a:solidFill>
                  </a:rPr>
                  <a:t>clozapine</a:t>
                </a:r>
              </a:p>
            </p:txBody>
          </p:sp>
          <p:sp>
            <p:nvSpPr>
              <p:cNvPr id="466954" name="Rectangle 10">
                <a:extLst>
                  <a:ext uri="{FF2B5EF4-FFF2-40B4-BE49-F238E27FC236}">
                    <a16:creationId xmlns:a16="http://schemas.microsoft.com/office/drawing/2014/main" id="{2167AC71-4807-0A4E-84B1-116AB1CA4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6" y="82"/>
                <a:ext cx="77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1400" b="1" dirty="0">
                    <a:solidFill>
                      <a:schemeClr val="accent5"/>
                    </a:solidFill>
                  </a:rPr>
                  <a:t>mood</a:t>
                </a:r>
                <a:r>
                  <a:rPr lang="en-US" altLang="en-US" sz="1400" b="1" dirty="0">
                    <a:solidFill>
                      <a:srgbClr val="FFF3AA"/>
                    </a:solidFill>
                  </a:rPr>
                  <a:t> </a:t>
                </a:r>
                <a:r>
                  <a:rPr lang="en-US" altLang="en-US" sz="1400" b="1" dirty="0">
                    <a:solidFill>
                      <a:schemeClr val="accent5"/>
                    </a:solidFill>
                  </a:rPr>
                  <a:t>stabilizer</a:t>
                </a:r>
              </a:p>
            </p:txBody>
          </p:sp>
          <p:sp>
            <p:nvSpPr>
              <p:cNvPr id="466961" name="Rectangle 17">
                <a:extLst>
                  <a:ext uri="{FF2B5EF4-FFF2-40B4-BE49-F238E27FC236}">
                    <a16:creationId xmlns:a16="http://schemas.microsoft.com/office/drawing/2014/main" id="{8529AC9A-E5CB-664A-8B5D-8AA547790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149"/>
                <a:ext cx="30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400" b="1" dirty="0">
                    <a:solidFill>
                      <a:schemeClr val="accent5"/>
                    </a:solidFill>
                  </a:rPr>
                  <a:t>SDA</a:t>
                </a:r>
              </a:p>
            </p:txBody>
          </p:sp>
          <p:sp>
            <p:nvSpPr>
              <p:cNvPr id="466962" name="Rectangle 18">
                <a:extLst>
                  <a:ext uri="{FF2B5EF4-FFF2-40B4-BE49-F238E27FC236}">
                    <a16:creationId xmlns:a16="http://schemas.microsoft.com/office/drawing/2014/main" id="{502352D5-C310-504E-85E4-648990C89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149"/>
                <a:ext cx="3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400" b="1" dirty="0">
                    <a:solidFill>
                      <a:schemeClr val="accent5"/>
                    </a:solidFill>
                  </a:rPr>
                  <a:t>SSRI</a:t>
                </a:r>
              </a:p>
            </p:txBody>
          </p:sp>
          <p:sp>
            <p:nvSpPr>
              <p:cNvPr id="466969" name="Rectangle 25">
                <a:extLst>
                  <a:ext uri="{FF2B5EF4-FFF2-40B4-BE49-F238E27FC236}">
                    <a16:creationId xmlns:a16="http://schemas.microsoft.com/office/drawing/2014/main" id="{EB53B10A-CCB6-FE4D-A901-81A0ED27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408"/>
                <a:ext cx="1058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b="1" i="1"/>
                  <a:t>2nd-line treatment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600" b="1" i="1"/>
                  <a:t>schizophrenia</a:t>
                </a:r>
              </a:p>
            </p:txBody>
          </p:sp>
          <p:pic>
            <p:nvPicPr>
              <p:cNvPr id="466972" name="Picture 28">
                <a:extLst>
                  <a:ext uri="{FF2B5EF4-FFF2-40B4-BE49-F238E27FC236}">
                    <a16:creationId xmlns:a16="http://schemas.microsoft.com/office/drawing/2014/main" id="{2750A814-C7E8-DF40-B470-BFCDF2ACC9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" y="378"/>
                <a:ext cx="3541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6964" name="Oval 20">
                <a:extLst>
                  <a:ext uri="{FF2B5EF4-FFF2-40B4-BE49-F238E27FC236}">
                    <a16:creationId xmlns:a16="http://schemas.microsoft.com/office/drawing/2014/main" id="{27334430-3127-2745-BC80-2ECB776A9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82"/>
                <a:ext cx="1125" cy="721"/>
              </a:xfrm>
              <a:prstGeom prst="ellipse">
                <a:avLst/>
              </a:prstGeom>
              <a:noFill/>
              <a:ln w="19050">
                <a:solidFill>
                  <a:srgbClr val="FFF3A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963" name="Rectangle 19">
              <a:extLst>
                <a:ext uri="{FF2B5EF4-FFF2-40B4-BE49-F238E27FC236}">
                  <a16:creationId xmlns:a16="http://schemas.microsoft.com/office/drawing/2014/main" id="{0C93AF70-B2CD-BD48-B618-5C0E1FF0C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359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/>
                <a:t>+</a:t>
              </a:r>
            </a:p>
          </p:txBody>
        </p:sp>
      </p:grpSp>
      <p:grpSp>
        <p:nvGrpSpPr>
          <p:cNvPr id="466978" name="Group 34">
            <a:extLst>
              <a:ext uri="{FF2B5EF4-FFF2-40B4-BE49-F238E27FC236}">
                <a16:creationId xmlns:a16="http://schemas.microsoft.com/office/drawing/2014/main" id="{A5449365-A82A-7940-BA4A-EC05522292F1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3048000"/>
            <a:ext cx="7232650" cy="1390650"/>
            <a:chOff x="1090" y="1920"/>
            <a:chExt cx="4556" cy="876"/>
          </a:xfrm>
        </p:grpSpPr>
        <p:sp>
          <p:nvSpPr>
            <p:cNvPr id="466951" name="Rectangle 7">
              <a:extLst>
                <a:ext uri="{FF2B5EF4-FFF2-40B4-BE49-F238E27FC236}">
                  <a16:creationId xmlns:a16="http://schemas.microsoft.com/office/drawing/2014/main" id="{579FDB94-CA01-BB48-8E31-64FC72CD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1995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6952" name="Rectangle 8">
              <a:extLst>
                <a:ext uri="{FF2B5EF4-FFF2-40B4-BE49-F238E27FC236}">
                  <a16:creationId xmlns:a16="http://schemas.microsoft.com/office/drawing/2014/main" id="{AA940902-D174-3240-AD94-CEEECEAB3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1995"/>
              <a:ext cx="3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sp>
          <p:nvSpPr>
            <p:cNvPr id="466955" name="Rectangle 11">
              <a:extLst>
                <a:ext uri="{FF2B5EF4-FFF2-40B4-BE49-F238E27FC236}">
                  <a16:creationId xmlns:a16="http://schemas.microsoft.com/office/drawing/2014/main" id="{CF336B26-06E9-CB45-A9EC-B1CCCD747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" y="1920"/>
              <a:ext cx="77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mood</a:t>
              </a:r>
              <a:r>
                <a:rPr lang="en-US" altLang="en-US" sz="1400" b="1" dirty="0">
                  <a:solidFill>
                    <a:srgbClr val="FFF3AA"/>
                  </a:solidFill>
                </a:rPr>
                <a:t> </a:t>
              </a:r>
              <a:r>
                <a:rPr lang="en-US" altLang="en-US" sz="1400" b="1" dirty="0">
                  <a:solidFill>
                    <a:schemeClr val="accent5"/>
                  </a:solidFill>
                </a:rPr>
                <a:t>stabilizer</a:t>
              </a:r>
            </a:p>
          </p:txBody>
        </p:sp>
        <p:sp>
          <p:nvSpPr>
            <p:cNvPr id="466956" name="Rectangle 12">
              <a:extLst>
                <a:ext uri="{FF2B5EF4-FFF2-40B4-BE49-F238E27FC236}">
                  <a16:creationId xmlns:a16="http://schemas.microsoft.com/office/drawing/2014/main" id="{6E2DBC8B-0973-034E-B639-535E32D5E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" y="1995"/>
              <a:ext cx="7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 err="1">
                  <a:solidFill>
                    <a:schemeClr val="accent5"/>
                  </a:solidFill>
                </a:rPr>
                <a:t>lithum</a:t>
              </a:r>
              <a:endParaRPr lang="en-US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466965" name="Rectangle 21">
              <a:extLst>
                <a:ext uri="{FF2B5EF4-FFF2-40B4-BE49-F238E27FC236}">
                  <a16:creationId xmlns:a16="http://schemas.microsoft.com/office/drawing/2014/main" id="{DDAB3EB1-3A5E-AA4A-A802-7ED9F3261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246"/>
              <a:ext cx="944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1st-line treatment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b="1" i="1"/>
                <a:t>bipolar disorder</a:t>
              </a:r>
            </a:p>
          </p:txBody>
        </p:sp>
        <p:pic>
          <p:nvPicPr>
            <p:cNvPr id="466974" name="Picture 30">
              <a:extLst>
                <a:ext uri="{FF2B5EF4-FFF2-40B4-BE49-F238E27FC236}">
                  <a16:creationId xmlns:a16="http://schemas.microsoft.com/office/drawing/2014/main" id="{11F48C6F-504E-D945-A77F-A7604B062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2199"/>
              <a:ext cx="3484" cy="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6980" name="Group 36">
            <a:extLst>
              <a:ext uri="{FF2B5EF4-FFF2-40B4-BE49-F238E27FC236}">
                <a16:creationId xmlns:a16="http://schemas.microsoft.com/office/drawing/2014/main" id="{D4C18460-C26A-CF48-8041-34DF1834DB84}"/>
              </a:ext>
            </a:extLst>
          </p:cNvPr>
          <p:cNvGrpSpPr>
            <a:grpSpLocks/>
          </p:cNvGrpSpPr>
          <p:nvPr/>
        </p:nvGrpSpPr>
        <p:grpSpPr bwMode="auto">
          <a:xfrm>
            <a:off x="1782763" y="2163763"/>
            <a:ext cx="7180262" cy="1100137"/>
            <a:chOff x="1123" y="1363"/>
            <a:chExt cx="4523" cy="693"/>
          </a:xfrm>
        </p:grpSpPr>
        <p:sp>
          <p:nvSpPr>
            <p:cNvPr id="466957" name="Rectangle 13">
              <a:extLst>
                <a:ext uri="{FF2B5EF4-FFF2-40B4-BE49-F238E27FC236}">
                  <a16:creationId xmlns:a16="http://schemas.microsoft.com/office/drawing/2014/main" id="{35D75E9F-E462-8B40-993A-56DF41FCF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1363"/>
              <a:ext cx="7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 err="1">
                  <a:solidFill>
                    <a:schemeClr val="accent5"/>
                  </a:solidFill>
                </a:rPr>
                <a:t>lithum</a:t>
              </a:r>
              <a:endParaRPr lang="en-US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466958" name="Rectangle 14">
              <a:extLst>
                <a:ext uri="{FF2B5EF4-FFF2-40B4-BE49-F238E27FC236}">
                  <a16:creationId xmlns:a16="http://schemas.microsoft.com/office/drawing/2014/main" id="{9AE1A0CD-4065-C545-AE36-BEFC6A9B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363"/>
              <a:ext cx="5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clozapine</a:t>
              </a:r>
            </a:p>
          </p:txBody>
        </p:sp>
        <p:grpSp>
          <p:nvGrpSpPr>
            <p:cNvPr id="466979" name="Group 35">
              <a:extLst>
                <a:ext uri="{FF2B5EF4-FFF2-40B4-BE49-F238E27FC236}">
                  <a16:creationId xmlns:a16="http://schemas.microsoft.com/office/drawing/2014/main" id="{312E8637-B728-454E-93B1-8526C10FE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1672"/>
              <a:ext cx="944" cy="384"/>
              <a:chOff x="4702" y="1672"/>
              <a:chExt cx="944" cy="384"/>
            </a:xfrm>
          </p:grpSpPr>
          <p:sp>
            <p:nvSpPr>
              <p:cNvPr id="466967" name="Rectangle 23">
                <a:extLst>
                  <a:ext uri="{FF2B5EF4-FFF2-40B4-BE49-F238E27FC236}">
                    <a16:creationId xmlns:a16="http://schemas.microsoft.com/office/drawing/2014/main" id="{F4E269BC-C643-1848-AD1E-8CDC4AAB1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1739"/>
                <a:ext cx="94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b="1" i="1"/>
                  <a:t>suicide</a:t>
                </a:r>
              </a:p>
            </p:txBody>
          </p:sp>
          <p:pic>
            <p:nvPicPr>
              <p:cNvPr id="466971" name="Picture 27">
                <a:extLst>
                  <a:ext uri="{FF2B5EF4-FFF2-40B4-BE49-F238E27FC236}">
                    <a16:creationId xmlns:a16="http://schemas.microsoft.com/office/drawing/2014/main" id="{55544916-487A-CF4E-92B4-525BE68F6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6" y="1672"/>
                <a:ext cx="384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66975" name="Picture 31">
              <a:extLst>
                <a:ext uri="{FF2B5EF4-FFF2-40B4-BE49-F238E27FC236}">
                  <a16:creationId xmlns:a16="http://schemas.microsoft.com/office/drawing/2014/main" id="{E206B05A-F551-0344-9046-E1EB05200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1552"/>
              <a:ext cx="3541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6981" name="Group 37">
            <a:extLst>
              <a:ext uri="{FF2B5EF4-FFF2-40B4-BE49-F238E27FC236}">
                <a16:creationId xmlns:a16="http://schemas.microsoft.com/office/drawing/2014/main" id="{8F1DC9DC-6B54-4344-AB09-F64F5CA57124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1274763"/>
            <a:ext cx="7332662" cy="1130300"/>
            <a:chOff x="1141" y="803"/>
            <a:chExt cx="4619" cy="712"/>
          </a:xfrm>
        </p:grpSpPr>
        <p:sp>
          <p:nvSpPr>
            <p:cNvPr id="466959" name="Rectangle 15">
              <a:extLst>
                <a:ext uri="{FF2B5EF4-FFF2-40B4-BE49-F238E27FC236}">
                  <a16:creationId xmlns:a16="http://schemas.microsoft.com/office/drawing/2014/main" id="{415273E5-A905-BB44-A848-5B7F3A56E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803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SDA</a:t>
              </a:r>
            </a:p>
          </p:txBody>
        </p:sp>
        <p:sp>
          <p:nvSpPr>
            <p:cNvPr id="466960" name="Rectangle 16">
              <a:extLst>
                <a:ext uri="{FF2B5EF4-FFF2-40B4-BE49-F238E27FC236}">
                  <a16:creationId xmlns:a16="http://schemas.microsoft.com/office/drawing/2014/main" id="{E32E87E3-DD0B-3040-8A49-3A1ABE2C0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803"/>
              <a:ext cx="3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DPA</a:t>
              </a:r>
            </a:p>
          </p:txBody>
        </p:sp>
        <p:sp>
          <p:nvSpPr>
            <p:cNvPr id="466968" name="Rectangle 24">
              <a:extLst>
                <a:ext uri="{FF2B5EF4-FFF2-40B4-BE49-F238E27FC236}">
                  <a16:creationId xmlns:a16="http://schemas.microsoft.com/office/drawing/2014/main" id="{B0C95838-42EB-3445-BA3C-D6C57329A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088"/>
              <a:ext cx="105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1st-line treatment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b="1" i="1"/>
                <a:t>schizophrenia</a:t>
              </a:r>
            </a:p>
          </p:txBody>
        </p:sp>
        <p:pic>
          <p:nvPicPr>
            <p:cNvPr id="466977" name="Picture 33">
              <a:extLst>
                <a:ext uri="{FF2B5EF4-FFF2-40B4-BE49-F238E27FC236}">
                  <a16:creationId xmlns:a16="http://schemas.microsoft.com/office/drawing/2014/main" id="{44345C47-3900-3E4A-A31C-B784E61CD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1000"/>
              <a:ext cx="3501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973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87" name="Picture 19">
            <a:extLst>
              <a:ext uri="{FF2B5EF4-FFF2-40B4-BE49-F238E27FC236}">
                <a16:creationId xmlns:a16="http://schemas.microsoft.com/office/drawing/2014/main" id="{D7E79B3D-7E6C-D04C-B2B7-ED9D1F0A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916363"/>
            <a:ext cx="3949700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6" name="Rectangle 8">
            <a:extLst>
              <a:ext uri="{FF2B5EF4-FFF2-40B4-BE49-F238E27FC236}">
                <a16:creationId xmlns:a16="http://schemas.microsoft.com/office/drawing/2014/main" id="{C747ABB6-DC48-BF4B-9964-392AE9DD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5353050"/>
            <a:ext cx="1084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 i="1">
                <a:solidFill>
                  <a:srgbClr val="000000"/>
                </a:solidFill>
              </a:rPr>
              <a:t>metabolic</a:t>
            </a:r>
          </a:p>
          <a:p>
            <a:r>
              <a:rPr lang="en-US" altLang="en-US" sz="15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467992" name="Group 24">
            <a:extLst>
              <a:ext uri="{FF2B5EF4-FFF2-40B4-BE49-F238E27FC236}">
                <a16:creationId xmlns:a16="http://schemas.microsoft.com/office/drawing/2014/main" id="{02C05CCD-0004-E84B-A927-DB165752E759}"/>
              </a:ext>
            </a:extLst>
          </p:cNvPr>
          <p:cNvGrpSpPr>
            <a:grpSpLocks/>
          </p:cNvGrpSpPr>
          <p:nvPr/>
        </p:nvGrpSpPr>
        <p:grpSpPr bwMode="auto">
          <a:xfrm>
            <a:off x="1458913" y="428625"/>
            <a:ext cx="7869237" cy="1087438"/>
            <a:chOff x="919" y="270"/>
            <a:chExt cx="4957" cy="685"/>
          </a:xfrm>
        </p:grpSpPr>
        <p:sp>
          <p:nvSpPr>
            <p:cNvPr id="467974" name="Rectangle 6">
              <a:extLst>
                <a:ext uri="{FF2B5EF4-FFF2-40B4-BE49-F238E27FC236}">
                  <a16:creationId xmlns:a16="http://schemas.microsoft.com/office/drawing/2014/main" id="{C74D3DDA-77A3-5E43-B7C1-E33E93C1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0"/>
              <a:ext cx="5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clozapine</a:t>
              </a:r>
            </a:p>
          </p:txBody>
        </p:sp>
        <p:sp>
          <p:nvSpPr>
            <p:cNvPr id="467978" name="Rectangle 10">
              <a:extLst>
                <a:ext uri="{FF2B5EF4-FFF2-40B4-BE49-F238E27FC236}">
                  <a16:creationId xmlns:a16="http://schemas.microsoft.com/office/drawing/2014/main" id="{26A623F6-9F39-214C-8B37-1F7A7F02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651"/>
              <a:ext cx="94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3rd-line treatment</a:t>
              </a:r>
            </a:p>
          </p:txBody>
        </p:sp>
        <p:sp>
          <p:nvSpPr>
            <p:cNvPr id="467979" name="Rectangle 11">
              <a:extLst>
                <a:ext uri="{FF2B5EF4-FFF2-40B4-BE49-F238E27FC236}">
                  <a16:creationId xmlns:a16="http://schemas.microsoft.com/office/drawing/2014/main" id="{586AC4D7-7BFD-2A4C-AAA0-83F2A50ED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70"/>
              <a:ext cx="6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olanzapine</a:t>
              </a:r>
            </a:p>
          </p:txBody>
        </p:sp>
        <p:sp>
          <p:nvSpPr>
            <p:cNvPr id="467985" name="Rectangle 17">
              <a:extLst>
                <a:ext uri="{FF2B5EF4-FFF2-40B4-BE49-F238E27FC236}">
                  <a16:creationId xmlns:a16="http://schemas.microsoft.com/office/drawing/2014/main" id="{33277495-CABB-5047-BC6B-7EA56BD4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70"/>
              <a:ext cx="24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D2</a:t>
              </a:r>
            </a:p>
          </p:txBody>
        </p:sp>
        <p:pic>
          <p:nvPicPr>
            <p:cNvPr id="467986" name="Picture 18">
              <a:extLst>
                <a:ext uri="{FF2B5EF4-FFF2-40B4-BE49-F238E27FC236}">
                  <a16:creationId xmlns:a16="http://schemas.microsoft.com/office/drawing/2014/main" id="{62D62420-380E-0B4F-837F-DFE889358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" y="496"/>
              <a:ext cx="3955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7990" name="Group 22">
            <a:extLst>
              <a:ext uri="{FF2B5EF4-FFF2-40B4-BE49-F238E27FC236}">
                <a16:creationId xmlns:a16="http://schemas.microsoft.com/office/drawing/2014/main" id="{61EEDAF3-A7DE-2542-87C9-F1986A66B911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2643188"/>
            <a:ext cx="7907337" cy="1049337"/>
            <a:chOff x="895" y="1665"/>
            <a:chExt cx="4981" cy="661"/>
          </a:xfrm>
        </p:grpSpPr>
        <p:sp>
          <p:nvSpPr>
            <p:cNvPr id="467975" name="Rectangle 7">
              <a:extLst>
                <a:ext uri="{FF2B5EF4-FFF2-40B4-BE49-F238E27FC236}">
                  <a16:creationId xmlns:a16="http://schemas.microsoft.com/office/drawing/2014/main" id="{BE748472-3EB9-FB43-9785-9A825039D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2022"/>
              <a:ext cx="94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1st-line treatment</a:t>
              </a:r>
            </a:p>
          </p:txBody>
        </p:sp>
        <p:sp>
          <p:nvSpPr>
            <p:cNvPr id="467983" name="Rectangle 15">
              <a:extLst>
                <a:ext uri="{FF2B5EF4-FFF2-40B4-BE49-F238E27FC236}">
                  <a16:creationId xmlns:a16="http://schemas.microsoft.com/office/drawing/2014/main" id="{697D28FB-9728-154D-A6F9-257DAB45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665"/>
              <a:ext cx="6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ziprasidone</a:t>
              </a:r>
            </a:p>
          </p:txBody>
        </p:sp>
        <p:sp>
          <p:nvSpPr>
            <p:cNvPr id="467984" name="Rectangle 16">
              <a:extLst>
                <a:ext uri="{FF2B5EF4-FFF2-40B4-BE49-F238E27FC236}">
                  <a16:creationId xmlns:a16="http://schemas.microsoft.com/office/drawing/2014/main" id="{C55385F6-49C8-7343-BD94-B81A9B8C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1665"/>
              <a:ext cx="6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aripiprazole</a:t>
              </a:r>
            </a:p>
          </p:txBody>
        </p:sp>
        <p:pic>
          <p:nvPicPr>
            <p:cNvPr id="467988" name="Picture 20">
              <a:extLst>
                <a:ext uri="{FF2B5EF4-FFF2-40B4-BE49-F238E27FC236}">
                  <a16:creationId xmlns:a16="http://schemas.microsoft.com/office/drawing/2014/main" id="{18FCFBDE-0D5F-754C-BCC9-021C8B30F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1881"/>
              <a:ext cx="3892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7991" name="Group 23">
            <a:extLst>
              <a:ext uri="{FF2B5EF4-FFF2-40B4-BE49-F238E27FC236}">
                <a16:creationId xmlns:a16="http://schemas.microsoft.com/office/drawing/2014/main" id="{5A9C8612-ECA0-4F4C-8BE2-F2302E5CB047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1508125"/>
            <a:ext cx="7878762" cy="1062038"/>
            <a:chOff x="913" y="950"/>
            <a:chExt cx="4963" cy="669"/>
          </a:xfrm>
        </p:grpSpPr>
        <p:sp>
          <p:nvSpPr>
            <p:cNvPr id="467977" name="Rectangle 9">
              <a:extLst>
                <a:ext uri="{FF2B5EF4-FFF2-40B4-BE49-F238E27FC236}">
                  <a16:creationId xmlns:a16="http://schemas.microsoft.com/office/drawing/2014/main" id="{DFACCDA9-03E2-7447-A018-3D11E3338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1315"/>
              <a:ext cx="94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b="1" i="1"/>
                <a:t>2nd-line treatment</a:t>
              </a:r>
            </a:p>
          </p:txBody>
        </p:sp>
        <p:sp>
          <p:nvSpPr>
            <p:cNvPr id="467980" name="Rectangle 12">
              <a:extLst>
                <a:ext uri="{FF2B5EF4-FFF2-40B4-BE49-F238E27FC236}">
                  <a16:creationId xmlns:a16="http://schemas.microsoft.com/office/drawing/2014/main" id="{73C9F7CD-CC41-994D-A0D3-37B7C9808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950"/>
              <a:ext cx="6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risperidone</a:t>
              </a:r>
            </a:p>
          </p:txBody>
        </p:sp>
        <p:sp>
          <p:nvSpPr>
            <p:cNvPr id="467981" name="Rectangle 13">
              <a:extLst>
                <a:ext uri="{FF2B5EF4-FFF2-40B4-BE49-F238E27FC236}">
                  <a16:creationId xmlns:a16="http://schemas.microsoft.com/office/drawing/2014/main" id="{40EF36E4-4E14-1544-AE6B-6AB059020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950"/>
              <a:ext cx="71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paliperidone</a:t>
              </a:r>
            </a:p>
          </p:txBody>
        </p:sp>
        <p:sp>
          <p:nvSpPr>
            <p:cNvPr id="467982" name="Rectangle 14">
              <a:extLst>
                <a:ext uri="{FF2B5EF4-FFF2-40B4-BE49-F238E27FC236}">
                  <a16:creationId xmlns:a16="http://schemas.microsoft.com/office/drawing/2014/main" id="{7711DBB7-E6DA-2E4D-87CF-D55E2D33D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950"/>
              <a:ext cx="62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quetiapine</a:t>
              </a:r>
            </a:p>
          </p:txBody>
        </p:sp>
        <p:pic>
          <p:nvPicPr>
            <p:cNvPr id="467989" name="Picture 21">
              <a:extLst>
                <a:ext uri="{FF2B5EF4-FFF2-40B4-BE49-F238E27FC236}">
                  <a16:creationId xmlns:a16="http://schemas.microsoft.com/office/drawing/2014/main" id="{36C7D64E-93D4-BA4F-9F3B-402A97A41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" y="1118"/>
              <a:ext cx="3955" cy="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670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013" name="Picture 21">
            <a:extLst>
              <a:ext uri="{FF2B5EF4-FFF2-40B4-BE49-F238E27FC236}">
                <a16:creationId xmlns:a16="http://schemas.microsoft.com/office/drawing/2014/main" id="{60E9C5B3-F1E8-374E-8C12-D53CE355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519613"/>
            <a:ext cx="3535363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8999" name="Rectangle 7">
            <a:extLst>
              <a:ext uri="{FF2B5EF4-FFF2-40B4-BE49-F238E27FC236}">
                <a16:creationId xmlns:a16="http://schemas.microsoft.com/office/drawing/2014/main" id="{46247ABC-5F13-2D4B-944E-44C940D9C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5738813"/>
            <a:ext cx="1084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b="1" i="1">
                <a:solidFill>
                  <a:srgbClr val="000000"/>
                </a:solidFill>
              </a:rPr>
              <a:t>sedation</a:t>
            </a:r>
          </a:p>
          <a:p>
            <a:r>
              <a:rPr lang="en-US" altLang="en-US" sz="1500" b="1" i="1">
                <a:solidFill>
                  <a:srgbClr val="000000"/>
                </a:solidFill>
              </a:rPr>
              <a:t>pharmacy</a:t>
            </a:r>
          </a:p>
        </p:txBody>
      </p:sp>
      <p:grpSp>
        <p:nvGrpSpPr>
          <p:cNvPr id="469020" name="Group 28">
            <a:extLst>
              <a:ext uri="{FF2B5EF4-FFF2-40B4-BE49-F238E27FC236}">
                <a16:creationId xmlns:a16="http://schemas.microsoft.com/office/drawing/2014/main" id="{29F1A75F-14C8-7C43-98AC-5BD31EF98C75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171450"/>
            <a:ext cx="7392987" cy="1225550"/>
            <a:chOff x="1119" y="108"/>
            <a:chExt cx="4657" cy="772"/>
          </a:xfrm>
        </p:grpSpPr>
        <p:sp>
          <p:nvSpPr>
            <p:cNvPr id="468998" name="Rectangle 6">
              <a:extLst>
                <a:ext uri="{FF2B5EF4-FFF2-40B4-BE49-F238E27FC236}">
                  <a16:creationId xmlns:a16="http://schemas.microsoft.com/office/drawing/2014/main" id="{87FD8DEE-C12D-8F4D-94AE-9514E5AE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108"/>
              <a:ext cx="5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accent5"/>
                  </a:solidFill>
                </a:rPr>
                <a:t>clozapine</a:t>
              </a:r>
            </a:p>
          </p:txBody>
        </p:sp>
        <p:sp>
          <p:nvSpPr>
            <p:cNvPr id="469000" name="Rectangle 8">
              <a:extLst>
                <a:ext uri="{FF2B5EF4-FFF2-40B4-BE49-F238E27FC236}">
                  <a16:creationId xmlns:a16="http://schemas.microsoft.com/office/drawing/2014/main" id="{00DC6B00-9AF5-3F49-B8B1-0417C6889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08"/>
              <a:ext cx="6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olanzapine</a:t>
              </a:r>
            </a:p>
          </p:txBody>
        </p:sp>
        <p:sp>
          <p:nvSpPr>
            <p:cNvPr id="469003" name="Rectangle 11">
              <a:extLst>
                <a:ext uri="{FF2B5EF4-FFF2-40B4-BE49-F238E27FC236}">
                  <a16:creationId xmlns:a16="http://schemas.microsoft.com/office/drawing/2014/main" id="{3E07B3B0-3527-BF49-814A-69D6EB64B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108"/>
              <a:ext cx="62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quetiapine</a:t>
              </a:r>
            </a:p>
          </p:txBody>
        </p:sp>
        <p:sp>
          <p:nvSpPr>
            <p:cNvPr id="469011" name="Rectangle 19">
              <a:extLst>
                <a:ext uri="{FF2B5EF4-FFF2-40B4-BE49-F238E27FC236}">
                  <a16:creationId xmlns:a16="http://schemas.microsoft.com/office/drawing/2014/main" id="{39BA94F9-651B-AE4E-956D-5C53C39D2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544"/>
              <a:ext cx="124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600" b="1" i="1"/>
                <a:t>to produce sedation</a:t>
              </a:r>
            </a:p>
          </p:txBody>
        </p:sp>
        <p:pic>
          <p:nvPicPr>
            <p:cNvPr id="469012" name="Picture 20">
              <a:extLst>
                <a:ext uri="{FF2B5EF4-FFF2-40B4-BE49-F238E27FC236}">
                  <a16:creationId xmlns:a16="http://schemas.microsoft.com/office/drawing/2014/main" id="{6A98C1A4-604B-284B-B069-4A534AC24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274"/>
              <a:ext cx="3541" cy="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9017" name="Group 25">
            <a:extLst>
              <a:ext uri="{FF2B5EF4-FFF2-40B4-BE49-F238E27FC236}">
                <a16:creationId xmlns:a16="http://schemas.microsoft.com/office/drawing/2014/main" id="{AC532DD3-3665-6144-99CF-B36C2B5E6595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3306763"/>
            <a:ext cx="7445375" cy="1198562"/>
            <a:chOff x="1086" y="2083"/>
            <a:chExt cx="4690" cy="755"/>
          </a:xfrm>
        </p:grpSpPr>
        <p:sp>
          <p:nvSpPr>
            <p:cNvPr id="469004" name="Rectangle 12">
              <a:extLst>
                <a:ext uri="{FF2B5EF4-FFF2-40B4-BE49-F238E27FC236}">
                  <a16:creationId xmlns:a16="http://schemas.microsoft.com/office/drawing/2014/main" id="{98C40670-6052-1448-A051-D8C8F6DC4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2083"/>
              <a:ext cx="6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ziprasidone</a:t>
              </a:r>
            </a:p>
          </p:txBody>
        </p:sp>
        <p:sp>
          <p:nvSpPr>
            <p:cNvPr id="469005" name="Rectangle 13">
              <a:extLst>
                <a:ext uri="{FF2B5EF4-FFF2-40B4-BE49-F238E27FC236}">
                  <a16:creationId xmlns:a16="http://schemas.microsoft.com/office/drawing/2014/main" id="{849E95D8-539D-DC4B-8AD3-563BEDACD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083"/>
              <a:ext cx="6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aripiprazole</a:t>
              </a:r>
            </a:p>
          </p:txBody>
        </p:sp>
        <p:sp>
          <p:nvSpPr>
            <p:cNvPr id="469006" name="Rectangle 14">
              <a:extLst>
                <a:ext uri="{FF2B5EF4-FFF2-40B4-BE49-F238E27FC236}">
                  <a16:creationId xmlns:a16="http://schemas.microsoft.com/office/drawing/2014/main" id="{801AC963-E9A3-2848-BF69-A2CB4F3D1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083"/>
              <a:ext cx="6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bifeprunox</a:t>
              </a:r>
            </a:p>
          </p:txBody>
        </p:sp>
        <p:sp>
          <p:nvSpPr>
            <p:cNvPr id="469008" name="Rectangle 16">
              <a:extLst>
                <a:ext uri="{FF2B5EF4-FFF2-40B4-BE49-F238E27FC236}">
                  <a16:creationId xmlns:a16="http://schemas.microsoft.com/office/drawing/2014/main" id="{85D03BA1-D798-D34E-AFB5-0E6508757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2502"/>
              <a:ext cx="124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600" b="1" i="1"/>
                <a:t>to avoid sedation: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 i="1"/>
                <a:t>1st-line</a:t>
              </a:r>
            </a:p>
          </p:txBody>
        </p:sp>
        <p:pic>
          <p:nvPicPr>
            <p:cNvPr id="469014" name="Picture 22">
              <a:extLst>
                <a:ext uri="{FF2B5EF4-FFF2-40B4-BE49-F238E27FC236}">
                  <a16:creationId xmlns:a16="http://schemas.microsoft.com/office/drawing/2014/main" id="{F267E0F8-DBE9-3E4E-9AD8-899C84C41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2295"/>
              <a:ext cx="3484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9018" name="Group 26">
            <a:extLst>
              <a:ext uri="{FF2B5EF4-FFF2-40B4-BE49-F238E27FC236}">
                <a16:creationId xmlns:a16="http://schemas.microsoft.com/office/drawing/2014/main" id="{7B17B444-9B0F-EA46-8DA8-37B938B532DD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2244725"/>
            <a:ext cx="7402512" cy="1274763"/>
            <a:chOff x="1113" y="1432"/>
            <a:chExt cx="4663" cy="803"/>
          </a:xfrm>
        </p:grpSpPr>
        <p:sp>
          <p:nvSpPr>
            <p:cNvPr id="469001" name="Rectangle 9">
              <a:extLst>
                <a:ext uri="{FF2B5EF4-FFF2-40B4-BE49-F238E27FC236}">
                  <a16:creationId xmlns:a16="http://schemas.microsoft.com/office/drawing/2014/main" id="{93E0DF2C-E2CF-3642-AE59-2E2FB4E25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1432"/>
              <a:ext cx="6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risperidone</a:t>
              </a:r>
            </a:p>
          </p:txBody>
        </p:sp>
        <p:sp>
          <p:nvSpPr>
            <p:cNvPr id="469002" name="Rectangle 10">
              <a:extLst>
                <a:ext uri="{FF2B5EF4-FFF2-40B4-BE49-F238E27FC236}">
                  <a16:creationId xmlns:a16="http://schemas.microsoft.com/office/drawing/2014/main" id="{D5EB1D20-08D6-DD46-A41C-2AF7335B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1432"/>
              <a:ext cx="71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paliperidone</a:t>
              </a:r>
            </a:p>
          </p:txBody>
        </p:sp>
        <p:sp>
          <p:nvSpPr>
            <p:cNvPr id="469009" name="Rectangle 17">
              <a:extLst>
                <a:ext uri="{FF2B5EF4-FFF2-40B4-BE49-F238E27FC236}">
                  <a16:creationId xmlns:a16="http://schemas.microsoft.com/office/drawing/2014/main" id="{9D48F0FA-CF29-CB49-8A88-C79A85A8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899"/>
              <a:ext cx="124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600" b="1" i="1"/>
                <a:t>to avoid sedation: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 i="1"/>
                <a:t>2nd-line</a:t>
              </a:r>
            </a:p>
          </p:txBody>
        </p:sp>
        <p:pic>
          <p:nvPicPr>
            <p:cNvPr id="469015" name="Picture 23">
              <a:extLst>
                <a:ext uri="{FF2B5EF4-FFF2-40B4-BE49-F238E27FC236}">
                  <a16:creationId xmlns:a16="http://schemas.microsoft.com/office/drawing/2014/main" id="{2761E068-B9A2-E149-AA6B-5AFB85176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1600"/>
              <a:ext cx="3541" cy="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9019" name="Group 27">
            <a:extLst>
              <a:ext uri="{FF2B5EF4-FFF2-40B4-BE49-F238E27FC236}">
                <a16:creationId xmlns:a16="http://schemas.microsoft.com/office/drawing/2014/main" id="{2900C108-3CFE-2042-936A-A9BBB9982680}"/>
              </a:ext>
            </a:extLst>
          </p:cNvPr>
          <p:cNvGrpSpPr>
            <a:grpSpLocks/>
          </p:cNvGrpSpPr>
          <p:nvPr/>
        </p:nvGrpSpPr>
        <p:grpSpPr bwMode="auto">
          <a:xfrm>
            <a:off x="1782763" y="1341438"/>
            <a:ext cx="7386637" cy="1074737"/>
            <a:chOff x="1123" y="971"/>
            <a:chExt cx="4653" cy="677"/>
          </a:xfrm>
        </p:grpSpPr>
        <p:sp>
          <p:nvSpPr>
            <p:cNvPr id="469007" name="Rectangle 15">
              <a:extLst>
                <a:ext uri="{FF2B5EF4-FFF2-40B4-BE49-F238E27FC236}">
                  <a16:creationId xmlns:a16="http://schemas.microsoft.com/office/drawing/2014/main" id="{304A5B27-FCFF-8441-B67F-FD2CBD9EF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971"/>
              <a:ext cx="23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chemeClr val="accent5"/>
                  </a:solidFill>
                </a:rPr>
                <a:t>BZ</a:t>
              </a:r>
            </a:p>
          </p:txBody>
        </p:sp>
        <p:sp>
          <p:nvSpPr>
            <p:cNvPr id="469010" name="Rectangle 18">
              <a:extLst>
                <a:ext uri="{FF2B5EF4-FFF2-40B4-BE49-F238E27FC236}">
                  <a16:creationId xmlns:a16="http://schemas.microsoft.com/office/drawing/2014/main" id="{DD9B0A2A-2159-3543-A101-7BFFC7B5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312"/>
              <a:ext cx="124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600" b="1" i="1"/>
                <a:t>to use sedation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 i="1"/>
                <a:t>as needed</a:t>
              </a:r>
            </a:p>
          </p:txBody>
        </p:sp>
        <p:pic>
          <p:nvPicPr>
            <p:cNvPr id="469016" name="Picture 24">
              <a:extLst>
                <a:ext uri="{FF2B5EF4-FFF2-40B4-BE49-F238E27FC236}">
                  <a16:creationId xmlns:a16="http://schemas.microsoft.com/office/drawing/2014/main" id="{546946BA-8A05-3940-AF77-4044EC6AB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1133"/>
              <a:ext cx="3541" cy="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682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D4FC-37B5-E74A-910B-9E799FB2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Clinical Pearls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1A934-0316-7348-886F-10C537F2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447800"/>
            <a:ext cx="7847838" cy="4800600"/>
          </a:xfrm>
        </p:spPr>
        <p:txBody>
          <a:bodyPr>
            <a:normAutofit/>
          </a:bodyPr>
          <a:lstStyle/>
          <a:p>
            <a:r>
              <a:rPr lang="en-US" dirty="0"/>
              <a:t>Treat Symptoms from the “Top Down”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Match Symptom with Brain Circuits/Regions &amp; Neurochemistry to Guide Psychopharmacologic Decision Making</a:t>
            </a:r>
          </a:p>
          <a:p>
            <a:endParaRPr lang="en-US" dirty="0"/>
          </a:p>
          <a:p>
            <a:r>
              <a:rPr lang="en-US" dirty="0"/>
              <a:t>There are no “Right or Wrong” Choices as long as you can justify &amp; support your Prescribing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09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56" r="-15356"/>
          <a:stretch>
            <a:fillRect/>
          </a:stretch>
        </p:blipFill>
        <p:spPr>
          <a:xfrm>
            <a:off x="2242433" y="135233"/>
            <a:ext cx="7499350" cy="4800600"/>
          </a:xfrm>
        </p:spPr>
      </p:pic>
      <p:pic>
        <p:nvPicPr>
          <p:cNvPr id="7" name="Picture 6" descr="b850c937d7695b619678e81159cba3a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2" y="3771986"/>
            <a:ext cx="2801327" cy="29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3672" y="6342829"/>
            <a:ext cx="44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with permission: Carol Donner (2013).</a:t>
            </a:r>
          </a:p>
        </p:txBody>
      </p:sp>
    </p:spTree>
    <p:extLst>
      <p:ext uri="{BB962C8B-B14F-4D97-AF65-F5344CB8AC3E}">
        <p14:creationId xmlns:p14="http://schemas.microsoft.com/office/powerpoint/2010/main" val="17229418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B59A-502F-124F-9CD0-8AAEC521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433CC-07AF-6846-AE54-C81F8D4C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NEIGlobal (2023). Teaching Slide Sets.  Retrieved from:  https://</a:t>
            </a:r>
            <a:r>
              <a:rPr lang="en-US" dirty="0" err="1"/>
              <a:t>www.neiglobal.com</a:t>
            </a:r>
            <a:r>
              <a:rPr lang="en-US" dirty="0"/>
              <a:t>/Members/</a:t>
            </a:r>
            <a:r>
              <a:rPr lang="en-US" dirty="0" err="1"/>
              <a:t>TeachPracResources</a:t>
            </a:r>
            <a:r>
              <a:rPr lang="en-US" dirty="0"/>
              <a:t>/</a:t>
            </a:r>
            <a:r>
              <a:rPr lang="en-US" dirty="0" err="1"/>
              <a:t>TeachingSlidesTests</a:t>
            </a:r>
            <a:r>
              <a:rPr lang="en-US" dirty="0"/>
              <a:t>/tabid/183/</a:t>
            </a:r>
            <a:r>
              <a:rPr lang="en-US" dirty="0" err="1"/>
              <a:t>Default.aspx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Stahl, S. (2021). Stahl's Essential Psychopharmacology: Neuroscientific Basis and Practical Applications (5th ed.). Cambridge: Cambridge University Press. </a:t>
            </a:r>
          </a:p>
        </p:txBody>
      </p:sp>
    </p:spTree>
    <p:extLst>
      <p:ext uri="{BB962C8B-B14F-4D97-AF65-F5344CB8AC3E}">
        <p14:creationId xmlns:p14="http://schemas.microsoft.com/office/powerpoint/2010/main" val="158825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AEE16514-CD0F-9A4C-97FF-96361C16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3138"/>
            <a:ext cx="4881563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B3E7A53E-4898-344B-BB13-D8A7E9FDE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179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C6411149-8E73-0F41-BC75-D0AC7918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881438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folHlink"/>
                </a:solidFill>
              </a:rPr>
              <a:t>NA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22A86549-C2B0-BA4C-8659-BD2612B8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686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PFC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CF356CCF-BE0D-314E-A0FD-7EB96258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0685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BF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877287AD-C36A-0E4D-AAFB-62363185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487045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6F69D23D-FA91-BA4B-A847-A60AAA3D5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509905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folHlink"/>
                </a:solidFill>
              </a:rPr>
              <a:t>H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A296D79F-0A95-2040-9140-645DCAF6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4338"/>
            <a:ext cx="3952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300">
                <a:solidFill>
                  <a:schemeClr val="folHlink"/>
                </a:solidFill>
              </a:rPr>
              <a:t>Hy</a:t>
            </a: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D66629A1-8DB6-FB47-BFF9-CA0898B3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861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E1FE7F5E-C44E-7246-9B4E-011D5F53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6885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NT</a:t>
            </a:r>
          </a:p>
        </p:txBody>
      </p:sp>
      <p:sp>
        <p:nvSpPr>
          <p:cNvPr id="54284" name="Text Box 12">
            <a:extLst>
              <a:ext uri="{FF2B5EF4-FFF2-40B4-BE49-F238E27FC236}">
                <a16:creationId xmlns:a16="http://schemas.microsoft.com/office/drawing/2014/main" id="{E3D7756E-0700-3C4B-8738-F9A891053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5945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folHlink"/>
                </a:solidFill>
              </a:rPr>
              <a:t>SC</a:t>
            </a: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2CBB95BD-2AF2-2C4F-94B6-C034D3759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91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54321" name="Rectangle 49">
            <a:extLst>
              <a:ext uri="{FF2B5EF4-FFF2-40B4-BE49-F238E27FC236}">
                <a16:creationId xmlns:a16="http://schemas.microsoft.com/office/drawing/2014/main" id="{3F255BD5-EBC4-804F-BB7D-95BB102E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" y="5119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7030A0"/>
                </a:solidFill>
              </a:rPr>
              <a:t>Key Behaviors Linked to Specific Brain Regions</a:t>
            </a:r>
          </a:p>
        </p:txBody>
      </p:sp>
      <p:grpSp>
        <p:nvGrpSpPr>
          <p:cNvPr id="54326" name="Group 54">
            <a:extLst>
              <a:ext uri="{FF2B5EF4-FFF2-40B4-BE49-F238E27FC236}">
                <a16:creationId xmlns:a16="http://schemas.microsoft.com/office/drawing/2014/main" id="{5351B5F5-2715-9B4B-89DC-5D3B4890A88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332038"/>
            <a:ext cx="2743200" cy="3187700"/>
            <a:chOff x="0" y="1064"/>
            <a:chExt cx="1728" cy="2008"/>
          </a:xfrm>
        </p:grpSpPr>
        <p:sp>
          <p:nvSpPr>
            <p:cNvPr id="54322" name="Rectangle 50">
              <a:extLst>
                <a:ext uri="{FF2B5EF4-FFF2-40B4-BE49-F238E27FC236}">
                  <a16:creationId xmlns:a16="http://schemas.microsoft.com/office/drawing/2014/main" id="{AA9BB0A6-E082-2840-8F5F-21E0E43DC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64"/>
              <a:ext cx="1236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/>
                <a:t>executive function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attention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concentration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emotions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impulses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obsessions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compulsions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motor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fatigue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ruminations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worry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pain 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negative symptoms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guilt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suicidality</a:t>
              </a:r>
            </a:p>
          </p:txBody>
        </p:sp>
        <p:sp>
          <p:nvSpPr>
            <p:cNvPr id="54323" name="Line 51">
              <a:extLst>
                <a:ext uri="{FF2B5EF4-FFF2-40B4-BE49-F238E27FC236}">
                  <a16:creationId xmlns:a16="http://schemas.microsoft.com/office/drawing/2014/main" id="{97B0750E-EEB3-B342-B3BB-47D20F00F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248"/>
              <a:ext cx="100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28" name="Group 56">
            <a:extLst>
              <a:ext uri="{FF2B5EF4-FFF2-40B4-BE49-F238E27FC236}">
                <a16:creationId xmlns:a16="http://schemas.microsoft.com/office/drawing/2014/main" id="{AA42FCF1-842A-7A43-9933-BFA322477C57}"/>
              </a:ext>
            </a:extLst>
          </p:cNvPr>
          <p:cNvGrpSpPr>
            <a:grpSpLocks/>
          </p:cNvGrpSpPr>
          <p:nvPr/>
        </p:nvGrpSpPr>
        <p:grpSpPr bwMode="auto">
          <a:xfrm>
            <a:off x="1887538" y="933450"/>
            <a:ext cx="2227262" cy="3028950"/>
            <a:chOff x="1189" y="588"/>
            <a:chExt cx="1403" cy="1908"/>
          </a:xfrm>
        </p:grpSpPr>
        <p:sp>
          <p:nvSpPr>
            <p:cNvPr id="54325" name="Rectangle 53">
              <a:extLst>
                <a:ext uri="{FF2B5EF4-FFF2-40B4-BE49-F238E27FC236}">
                  <a16:creationId xmlns:a16="http://schemas.microsoft.com/office/drawing/2014/main" id="{B7E0D6AA-55E4-ED44-8969-3A4A42B38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588"/>
              <a:ext cx="923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500" dirty="0"/>
                <a:t>delusions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hallucinations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pleasure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interests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libido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fatigue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euphoria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reward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500" dirty="0"/>
                <a:t>motivation</a:t>
              </a:r>
            </a:p>
          </p:txBody>
        </p:sp>
        <p:sp>
          <p:nvSpPr>
            <p:cNvPr id="54327" name="Line 55">
              <a:extLst>
                <a:ext uri="{FF2B5EF4-FFF2-40B4-BE49-F238E27FC236}">
                  <a16:creationId xmlns:a16="http://schemas.microsoft.com/office/drawing/2014/main" id="{0FE408D4-CB62-EF4B-8F44-F5A6FABB4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8" y="1680"/>
              <a:ext cx="864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31" name="Group 59">
            <a:extLst>
              <a:ext uri="{FF2B5EF4-FFF2-40B4-BE49-F238E27FC236}">
                <a16:creationId xmlns:a16="http://schemas.microsoft.com/office/drawing/2014/main" id="{E7DB7E0B-5BC0-624E-B43F-27F04632449E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60488"/>
            <a:ext cx="2747963" cy="2220912"/>
            <a:chOff x="2160" y="857"/>
            <a:chExt cx="1731" cy="1399"/>
          </a:xfrm>
        </p:grpSpPr>
        <p:sp>
          <p:nvSpPr>
            <p:cNvPr id="54329" name="Rectangle 57">
              <a:extLst>
                <a:ext uri="{FF2B5EF4-FFF2-40B4-BE49-F238E27FC236}">
                  <a16:creationId xmlns:a16="http://schemas.microsoft.com/office/drawing/2014/main" id="{6FB71BB2-3EF4-F141-9FB9-E6BF77521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857"/>
              <a:ext cx="173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600"/>
                <a:t>motor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/>
                <a:t>critical relay site from PFC</a:t>
              </a:r>
              <a:endParaRPr lang="en-US" altLang="en-US" sz="1500"/>
            </a:p>
          </p:txBody>
        </p:sp>
        <p:sp>
          <p:nvSpPr>
            <p:cNvPr id="54330" name="Line 58">
              <a:extLst>
                <a:ext uri="{FF2B5EF4-FFF2-40B4-BE49-F238E27FC236}">
                  <a16:creationId xmlns:a16="http://schemas.microsoft.com/office/drawing/2014/main" id="{586AC6FF-4F04-A04F-9BD9-C3E679B5C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1152"/>
              <a:ext cx="14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34" name="Group 62">
            <a:extLst>
              <a:ext uri="{FF2B5EF4-FFF2-40B4-BE49-F238E27FC236}">
                <a16:creationId xmlns:a16="http://schemas.microsoft.com/office/drawing/2014/main" id="{86F23783-8F70-3146-8853-9D23AC0FEED1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3962400" cy="1981200"/>
            <a:chOff x="3264" y="1104"/>
            <a:chExt cx="2496" cy="1248"/>
          </a:xfrm>
        </p:grpSpPr>
        <p:sp>
          <p:nvSpPr>
            <p:cNvPr id="54332" name="Rectangle 60">
              <a:extLst>
                <a:ext uri="{FF2B5EF4-FFF2-40B4-BE49-F238E27FC236}">
                  <a16:creationId xmlns:a16="http://schemas.microsoft.com/office/drawing/2014/main" id="{3CD256D0-591F-8C49-B361-DEDE6787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1104"/>
              <a:ext cx="1977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500"/>
                <a:t>pain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sensory relay to and from cortex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500"/>
                <a:t>alertness</a:t>
              </a:r>
            </a:p>
          </p:txBody>
        </p:sp>
        <p:sp>
          <p:nvSpPr>
            <p:cNvPr id="54333" name="Line 61">
              <a:extLst>
                <a:ext uri="{FF2B5EF4-FFF2-40B4-BE49-F238E27FC236}">
                  <a16:creationId xmlns:a16="http://schemas.microsoft.com/office/drawing/2014/main" id="{E64ABA0C-2E70-AE4C-BB38-ADC498443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536"/>
              <a:ext cx="96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37" name="Group 65">
            <a:extLst>
              <a:ext uri="{FF2B5EF4-FFF2-40B4-BE49-F238E27FC236}">
                <a16:creationId xmlns:a16="http://schemas.microsoft.com/office/drawing/2014/main" id="{50990DD4-7AB0-BF44-9961-FCE3F10F0D86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648200"/>
            <a:ext cx="2014538" cy="555625"/>
            <a:chOff x="4128" y="2928"/>
            <a:chExt cx="1269" cy="350"/>
          </a:xfrm>
        </p:grpSpPr>
        <p:sp>
          <p:nvSpPr>
            <p:cNvPr id="54335" name="Rectangle 63">
              <a:extLst>
                <a:ext uri="{FF2B5EF4-FFF2-40B4-BE49-F238E27FC236}">
                  <a16:creationId xmlns:a16="http://schemas.microsoft.com/office/drawing/2014/main" id="{F80404A7-3A73-8143-A4F0-D52BB21E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057"/>
              <a:ext cx="50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00"/>
                <a:t>motor</a:t>
              </a:r>
              <a:endParaRPr lang="en-US" altLang="en-US" sz="1500"/>
            </a:p>
          </p:txBody>
        </p:sp>
        <p:sp>
          <p:nvSpPr>
            <p:cNvPr id="54336" name="Line 64">
              <a:extLst>
                <a:ext uri="{FF2B5EF4-FFF2-40B4-BE49-F238E27FC236}">
                  <a16:creationId xmlns:a16="http://schemas.microsoft.com/office/drawing/2014/main" id="{7D8527F1-F8CF-E542-AC69-D8AF8EBB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28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0" name="Group 68">
            <a:extLst>
              <a:ext uri="{FF2B5EF4-FFF2-40B4-BE49-F238E27FC236}">
                <a16:creationId xmlns:a16="http://schemas.microsoft.com/office/drawing/2014/main" id="{5BB096A0-115E-3143-A095-CB14983E443E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562600"/>
            <a:ext cx="1619250" cy="387350"/>
            <a:chOff x="3888" y="3504"/>
            <a:chExt cx="1020" cy="244"/>
          </a:xfrm>
        </p:grpSpPr>
        <p:sp>
          <p:nvSpPr>
            <p:cNvPr id="54338" name="Rectangle 66">
              <a:extLst>
                <a:ext uri="{FF2B5EF4-FFF2-40B4-BE49-F238E27FC236}">
                  <a16:creationId xmlns:a16="http://schemas.microsoft.com/office/drawing/2014/main" id="{02F45A58-C421-1443-85C3-A39983966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527"/>
              <a:ext cx="3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00"/>
                <a:t>pain</a:t>
              </a:r>
              <a:endParaRPr lang="en-US" altLang="en-US" sz="1500"/>
            </a:p>
          </p:txBody>
        </p:sp>
        <p:sp>
          <p:nvSpPr>
            <p:cNvPr id="54339" name="Line 67">
              <a:extLst>
                <a:ext uri="{FF2B5EF4-FFF2-40B4-BE49-F238E27FC236}">
                  <a16:creationId xmlns:a16="http://schemas.microsoft.com/office/drawing/2014/main" id="{A7C46950-902B-8F4B-AD4D-895BEA17F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04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3" name="Group 71">
            <a:extLst>
              <a:ext uri="{FF2B5EF4-FFF2-40B4-BE49-F238E27FC236}">
                <a16:creationId xmlns:a16="http://schemas.microsoft.com/office/drawing/2014/main" id="{8863220C-8DAF-F44F-88D0-1703DE4A7544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419600"/>
            <a:ext cx="1657350" cy="2295525"/>
            <a:chOff x="3072" y="2784"/>
            <a:chExt cx="1044" cy="1446"/>
          </a:xfrm>
        </p:grpSpPr>
        <p:sp>
          <p:nvSpPr>
            <p:cNvPr id="54341" name="Rectangle 69">
              <a:extLst>
                <a:ext uri="{FF2B5EF4-FFF2-40B4-BE49-F238E27FC236}">
                  <a16:creationId xmlns:a16="http://schemas.microsoft.com/office/drawing/2014/main" id="{28C566CD-0776-184A-873D-FFF5BA3D4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731"/>
              <a:ext cx="80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700"/>
                <a:t>sleep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700"/>
                <a:t>appetite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700"/>
                <a:t>endocrine </a:t>
              </a:r>
            </a:p>
          </p:txBody>
        </p:sp>
        <p:sp>
          <p:nvSpPr>
            <p:cNvPr id="54342" name="Line 70">
              <a:extLst>
                <a:ext uri="{FF2B5EF4-FFF2-40B4-BE49-F238E27FC236}">
                  <a16:creationId xmlns:a16="http://schemas.microsoft.com/office/drawing/2014/main" id="{BA7C7F3D-F095-C24F-AC18-A2A7C6909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784"/>
              <a:ext cx="384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6" name="Group 74">
            <a:extLst>
              <a:ext uri="{FF2B5EF4-FFF2-40B4-BE49-F238E27FC236}">
                <a16:creationId xmlns:a16="http://schemas.microsoft.com/office/drawing/2014/main" id="{184E3F29-FB0A-004C-9613-7EDF98B8CB0D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257800"/>
            <a:ext cx="1720850" cy="1317625"/>
            <a:chOff x="2256" y="3312"/>
            <a:chExt cx="1084" cy="830"/>
          </a:xfrm>
        </p:grpSpPr>
        <p:sp>
          <p:nvSpPr>
            <p:cNvPr id="54344" name="Rectangle 72">
              <a:extLst>
                <a:ext uri="{FF2B5EF4-FFF2-40B4-BE49-F238E27FC236}">
                  <a16:creationId xmlns:a16="http://schemas.microsoft.com/office/drawing/2014/main" id="{B7C6CC3A-1F99-D143-9A02-24DDAAFCD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790"/>
              <a:ext cx="108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700"/>
                <a:t>memory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700"/>
                <a:t>reexperiencing</a:t>
              </a:r>
              <a:endParaRPr lang="en-US" altLang="en-US" sz="1500"/>
            </a:p>
          </p:txBody>
        </p:sp>
        <p:sp>
          <p:nvSpPr>
            <p:cNvPr id="54345" name="Line 73">
              <a:extLst>
                <a:ext uri="{FF2B5EF4-FFF2-40B4-BE49-F238E27FC236}">
                  <a16:creationId xmlns:a16="http://schemas.microsoft.com/office/drawing/2014/main" id="{93B7D2EB-85A6-F848-86C9-49FAF889E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312"/>
              <a:ext cx="144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9" name="Group 77">
            <a:extLst>
              <a:ext uri="{FF2B5EF4-FFF2-40B4-BE49-F238E27FC236}">
                <a16:creationId xmlns:a16="http://schemas.microsoft.com/office/drawing/2014/main" id="{CE66407B-22C5-814E-BEDA-0005E66845E8}"/>
              </a:ext>
            </a:extLst>
          </p:cNvPr>
          <p:cNvGrpSpPr>
            <a:grpSpLocks/>
          </p:cNvGrpSpPr>
          <p:nvPr/>
        </p:nvGrpSpPr>
        <p:grpSpPr bwMode="auto">
          <a:xfrm>
            <a:off x="2816225" y="5029200"/>
            <a:ext cx="1679575" cy="1457325"/>
            <a:chOff x="1774" y="3168"/>
            <a:chExt cx="1058" cy="918"/>
          </a:xfrm>
        </p:grpSpPr>
        <p:sp>
          <p:nvSpPr>
            <p:cNvPr id="54347" name="Rectangle 75">
              <a:extLst>
                <a:ext uri="{FF2B5EF4-FFF2-40B4-BE49-F238E27FC236}">
                  <a16:creationId xmlns:a16="http://schemas.microsoft.com/office/drawing/2014/main" id="{70D7608C-07A9-A947-BC8E-08FC1C7F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3587"/>
              <a:ext cx="58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en-US" sz="1700"/>
                <a:t>fear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700"/>
                <a:t>anxiety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700"/>
                <a:t>panic</a:t>
              </a:r>
              <a:endParaRPr lang="en-US" altLang="en-US" sz="1500"/>
            </a:p>
          </p:txBody>
        </p:sp>
        <p:sp>
          <p:nvSpPr>
            <p:cNvPr id="54348" name="Line 76">
              <a:extLst>
                <a:ext uri="{FF2B5EF4-FFF2-40B4-BE49-F238E27FC236}">
                  <a16:creationId xmlns:a16="http://schemas.microsoft.com/office/drawing/2014/main" id="{BC240F1F-DD4E-2941-89F4-53B612827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3168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52" name="Group 80">
            <a:extLst>
              <a:ext uri="{FF2B5EF4-FFF2-40B4-BE49-F238E27FC236}">
                <a16:creationId xmlns:a16="http://schemas.microsoft.com/office/drawing/2014/main" id="{B5449036-8A89-3645-9BF9-25224E42693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267200"/>
            <a:ext cx="1828800" cy="1530350"/>
            <a:chOff x="1104" y="2688"/>
            <a:chExt cx="1152" cy="964"/>
          </a:xfrm>
        </p:grpSpPr>
        <p:sp>
          <p:nvSpPr>
            <p:cNvPr id="54350" name="Rectangle 78">
              <a:extLst>
                <a:ext uri="{FF2B5EF4-FFF2-40B4-BE49-F238E27FC236}">
                  <a16:creationId xmlns:a16="http://schemas.microsoft.com/office/drawing/2014/main" id="{A7C32DD7-9F22-8C48-BAC8-735246438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268"/>
              <a:ext cx="7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700"/>
                <a:t>memory</a:t>
              </a:r>
            </a:p>
            <a:p>
              <a:r>
                <a:rPr lang="en-US" altLang="en-US" sz="1700"/>
                <a:t>alertness</a:t>
              </a:r>
              <a:endParaRPr lang="en-US" altLang="en-US" sz="1500"/>
            </a:p>
          </p:txBody>
        </p:sp>
        <p:sp>
          <p:nvSpPr>
            <p:cNvPr id="54351" name="Line 79">
              <a:extLst>
                <a:ext uri="{FF2B5EF4-FFF2-40B4-BE49-F238E27FC236}">
                  <a16:creationId xmlns:a16="http://schemas.microsoft.com/office/drawing/2014/main" id="{79816CD3-7A37-E144-BAD6-D9684E7F4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688"/>
              <a:ext cx="57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54A9AA-651D-3D4A-B60C-207B82688C4B}"/>
              </a:ext>
            </a:extLst>
          </p:cNvPr>
          <p:cNvSpPr txBox="1"/>
          <p:nvPr/>
        </p:nvSpPr>
        <p:spPr>
          <a:xfrm>
            <a:off x="5780220" y="143190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Thalamus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5D73E-1BF6-8844-A731-1987D75A97A8}"/>
              </a:ext>
            </a:extLst>
          </p:cNvPr>
          <p:cNvSpPr txBox="1"/>
          <p:nvPr/>
        </p:nvSpPr>
        <p:spPr>
          <a:xfrm>
            <a:off x="3249588" y="1093594"/>
            <a:ext cx="90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Septum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F8BB-3FF0-B144-A58A-1F9C3D4CA9E5}"/>
              </a:ext>
            </a:extLst>
          </p:cNvPr>
          <p:cNvSpPr txBox="1"/>
          <p:nvPr/>
        </p:nvSpPr>
        <p:spPr>
          <a:xfrm>
            <a:off x="1305415" y="60191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Nucleus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Accumbens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66061-4944-BC48-A853-C25D657CB9EF}"/>
              </a:ext>
            </a:extLst>
          </p:cNvPr>
          <p:cNvSpPr txBox="1"/>
          <p:nvPr/>
        </p:nvSpPr>
        <p:spPr>
          <a:xfrm>
            <a:off x="-31415" y="2054226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Prefrontal Cortex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670D7-5B64-C14D-A9A2-44639BBA9FBD}"/>
              </a:ext>
            </a:extLst>
          </p:cNvPr>
          <p:cNvSpPr txBox="1"/>
          <p:nvPr/>
        </p:nvSpPr>
        <p:spPr>
          <a:xfrm>
            <a:off x="4916746" y="5721112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Hypothalamus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C769-C20D-CB4F-8FDD-9EDAA6E452A1}"/>
              </a:ext>
            </a:extLst>
          </p:cNvPr>
          <p:cNvSpPr txBox="1"/>
          <p:nvPr/>
        </p:nvSpPr>
        <p:spPr>
          <a:xfrm>
            <a:off x="3516757" y="5790168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Hippocampus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B812B-FE25-7043-A2BE-386946511C33}"/>
              </a:ext>
            </a:extLst>
          </p:cNvPr>
          <p:cNvSpPr txBox="1"/>
          <p:nvPr/>
        </p:nvSpPr>
        <p:spPr>
          <a:xfrm>
            <a:off x="2602649" y="5447268"/>
            <a:ext cx="11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Amygdala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DF6AB-6AED-1E4E-A645-B583BFDB91E0}"/>
              </a:ext>
            </a:extLst>
          </p:cNvPr>
          <p:cNvSpPr txBox="1"/>
          <p:nvPr/>
        </p:nvSpPr>
        <p:spPr>
          <a:xfrm>
            <a:off x="7425112" y="4573072"/>
            <a:ext cx="126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Cerebellum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F5C10-FD40-B742-B6FA-BADE206C45DA}"/>
              </a:ext>
            </a:extLst>
          </p:cNvPr>
          <p:cNvSpPr txBox="1"/>
          <p:nvPr/>
        </p:nvSpPr>
        <p:spPr>
          <a:xfrm>
            <a:off x="6790060" y="5390118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Spinal 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0F541-CA22-E74D-8DC5-C7D5C51AD8C1}"/>
              </a:ext>
            </a:extLst>
          </p:cNvPr>
          <p:cNvSpPr txBox="1"/>
          <p:nvPr/>
        </p:nvSpPr>
        <p:spPr>
          <a:xfrm>
            <a:off x="1574071" y="4958130"/>
            <a:ext cx="162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Basal Forebrain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E74B4-AFA1-7B4B-A6FB-BBE416B558C6}"/>
              </a:ext>
            </a:extLst>
          </p:cNvPr>
          <p:cNvSpPr txBox="1"/>
          <p:nvPr/>
        </p:nvSpPr>
        <p:spPr>
          <a:xfrm>
            <a:off x="7231510" y="3070412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Neurotransmitter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E6A9E-2B19-8347-A832-CC0ED77D1DC5}"/>
              </a:ext>
            </a:extLst>
          </p:cNvPr>
          <p:cNvSpPr txBox="1"/>
          <p:nvPr/>
        </p:nvSpPr>
        <p:spPr>
          <a:xfrm>
            <a:off x="7929563" y="333692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B69BDF-E44C-9996-C1AB-D776D392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3" y="-364247"/>
            <a:ext cx="7971692" cy="11620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Synapse:  Where the Action is!!</a:t>
            </a:r>
          </a:p>
        </p:txBody>
      </p:sp>
      <p:pic>
        <p:nvPicPr>
          <p:cNvPr id="6" name="Picture 5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616825E4-3E41-5649-A0F8-C945A85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7" y="911690"/>
            <a:ext cx="7713785" cy="5729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81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6968" y="26928"/>
            <a:ext cx="7498080" cy="1143000"/>
          </a:xfrm>
        </p:spPr>
        <p:txBody>
          <a:bodyPr/>
          <a:lstStyle/>
          <a:p>
            <a:r>
              <a:rPr lang="en-US" dirty="0"/>
              <a:t>Neurochemical modulation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670" r="1670"/>
          <a:stretch>
            <a:fillRect/>
          </a:stretch>
        </p:blipFill>
        <p:spPr>
          <a:xfrm>
            <a:off x="1012662" y="1781652"/>
            <a:ext cx="8131338" cy="4798408"/>
          </a:xfrm>
        </p:spPr>
      </p:pic>
      <p:sp>
        <p:nvSpPr>
          <p:cNvPr id="5" name="TextBox 4"/>
          <p:cNvSpPr txBox="1"/>
          <p:nvPr/>
        </p:nvSpPr>
        <p:spPr>
          <a:xfrm>
            <a:off x="5636008" y="6580060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http://hamrah.co/en/pages/science-of-addiction/</a:t>
            </a:r>
          </a:p>
        </p:txBody>
      </p:sp>
    </p:spTree>
    <p:extLst>
      <p:ext uri="{BB962C8B-B14F-4D97-AF65-F5344CB8AC3E}">
        <p14:creationId xmlns:p14="http://schemas.microsoft.com/office/powerpoint/2010/main" val="303785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GL 1">
  <a:themeElements>
    <a:clrScheme name="Custom 16">
      <a:dk1>
        <a:srgbClr val="74168D"/>
      </a:dk1>
      <a:lt1>
        <a:srgbClr val="FFFFFF"/>
      </a:lt1>
      <a:dk2>
        <a:srgbClr val="730693"/>
      </a:dk2>
      <a:lt2>
        <a:srgbClr val="2FB2BB"/>
      </a:lt2>
      <a:accent1>
        <a:srgbClr val="730693"/>
      </a:accent1>
      <a:accent2>
        <a:srgbClr val="AC00DF"/>
      </a:accent2>
      <a:accent3>
        <a:srgbClr val="730693"/>
      </a:accent3>
      <a:accent4>
        <a:srgbClr val="397F92"/>
      </a:accent4>
      <a:accent5>
        <a:srgbClr val="8B00B4"/>
      </a:accent5>
      <a:accent6>
        <a:srgbClr val="3EF6E1"/>
      </a:accent6>
      <a:hlink>
        <a:srgbClr val="347586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hy Recovery 360 PHL 071818" id="{E4511683-F1B2-3E40-88E5-59C97CA1C940}" vid="{CFE977F4-14D4-0A4F-A28A-E16862FDA9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LGL 1</Template>
  <TotalTime>831</TotalTime>
  <Words>2550</Words>
  <Application>Microsoft Macintosh PowerPoint</Application>
  <PresentationFormat>On-screen Show (4:3)</PresentationFormat>
  <Paragraphs>1033</Paragraphs>
  <Slides>60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 Rounded MT Bold</vt:lpstr>
      <vt:lpstr>Calibri</vt:lpstr>
      <vt:lpstr>Cambria</vt:lpstr>
      <vt:lpstr>Verdana</vt:lpstr>
      <vt:lpstr>Wingdings 2</vt:lpstr>
      <vt:lpstr>LGL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Synapse:  Where the Action is!!</vt:lpstr>
      <vt:lpstr>Neurochemical modulation</vt:lpstr>
      <vt:lpstr>***JOHN***</vt:lpstr>
      <vt:lpstr>Depressive &amp; Anxiety DIsorders</vt:lpstr>
      <vt:lpstr>PowerPoint Presentation</vt:lpstr>
      <vt:lpstr>PowerPoint Presentation</vt:lpstr>
      <vt:lpstr>PowerPoint Presentation</vt:lpstr>
      <vt:lpstr>PowerPoint Presentation</vt:lpstr>
      <vt:lpstr>***JOHN***</vt:lpstr>
      <vt:lpstr>***JOHN***</vt:lpstr>
      <vt:lpstr>PowerPoint Presentation</vt:lpstr>
      <vt:lpstr>What Might you Prescribe for JOHN??</vt:lpstr>
      <vt:lpstr>Anxiety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Sleep &amp; Wake Disorders</vt:lpstr>
      <vt:lpstr>PowerPoint Presentation</vt:lpstr>
      <vt:lpstr>PowerPoint Presentation</vt:lpstr>
      <vt:lpstr>PowerPoint Presentation</vt:lpstr>
      <vt:lpstr>Disorders of Attention &amp; Impulse Control</vt:lpstr>
      <vt:lpstr>PowerPoint Presentation</vt:lpstr>
      <vt:lpstr>PowerPoint Presentation</vt:lpstr>
      <vt:lpstr>PowerPoint Presentation</vt:lpstr>
      <vt:lpstr>Bipolar DisorderS</vt:lpstr>
      <vt:lpstr>***JANE***</vt:lpstr>
      <vt:lpstr>PowerPoint Presentation</vt:lpstr>
      <vt:lpstr>PowerPoint Presentation</vt:lpstr>
      <vt:lpstr>PowerPoint Presentation</vt:lpstr>
      <vt:lpstr>***JANE***</vt:lpstr>
      <vt:lpstr>***JANE***</vt:lpstr>
      <vt:lpstr>PowerPoint Presentation</vt:lpstr>
      <vt:lpstr>PowerPoint Presentation</vt:lpstr>
      <vt:lpstr>WHAT MIGHT YOU PRESCRIBE FOR JANE??</vt:lpstr>
      <vt:lpstr>Psychotic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Pearls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leahy</dc:creator>
  <cp:lastModifiedBy>Angela Nelson</cp:lastModifiedBy>
  <cp:revision>20</cp:revision>
  <cp:lastPrinted>2023-05-30T16:18:54Z</cp:lastPrinted>
  <dcterms:created xsi:type="dcterms:W3CDTF">2023-04-10T18:23:11Z</dcterms:created>
  <dcterms:modified xsi:type="dcterms:W3CDTF">2025-11-12T00:59:48Z</dcterms:modified>
</cp:coreProperties>
</file>