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305" r:id="rId18"/>
    <p:sldId id="302" r:id="rId19"/>
    <p:sldId id="303" r:id="rId20"/>
    <p:sldId id="304" r:id="rId21"/>
    <p:sldId id="306" r:id="rId22"/>
    <p:sldId id="307" r:id="rId23"/>
    <p:sldId id="308" r:id="rId24"/>
    <p:sldId id="310" r:id="rId25"/>
    <p:sldId id="312" r:id="rId26"/>
    <p:sldId id="311" r:id="rId27"/>
    <p:sldId id="313" r:id="rId28"/>
    <p:sldId id="314" r:id="rId29"/>
    <p:sldId id="274" r:id="rId30"/>
    <p:sldId id="31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92"/>
    <p:restoredTop sz="65274"/>
  </p:normalViewPr>
  <p:slideViewPr>
    <p:cSldViewPr snapToGrid="0">
      <p:cViewPr varScale="1">
        <p:scale>
          <a:sx n="46" d="100"/>
          <a:sy n="46" d="100"/>
        </p:scale>
        <p:origin x="139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6CB-4542-B352-7BE409CE8D8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6CB-4542-B352-7BE409CE8D84}"/>
              </c:ext>
            </c:extLst>
          </c:dPt>
          <c:dLbls>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Pediatric NPs</c:v>
                </c:pt>
                <c:pt idx="1">
                  <c:v>Nonpediatric NPs</c:v>
                </c:pt>
              </c:strCache>
            </c:strRef>
          </c:cat>
          <c:val>
            <c:numRef>
              <c:f>Sheet1!$B$2:$B$3</c:f>
              <c:numCache>
                <c:formatCode>0%</c:formatCode>
                <c:ptCount val="2"/>
                <c:pt idx="0">
                  <c:v>0.35</c:v>
                </c:pt>
                <c:pt idx="1">
                  <c:v>0.65</c:v>
                </c:pt>
              </c:numCache>
            </c:numRef>
          </c:val>
          <c:extLst>
            <c:ext xmlns:c16="http://schemas.microsoft.com/office/drawing/2014/chart" uri="{C3380CC4-5D6E-409C-BE32-E72D297353CC}">
              <c16:uniqueId val="{00000004-36CB-4542-B352-7BE409CE8D84}"/>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64159783129308878"/>
          <c:y val="0.39539043369541227"/>
          <c:w val="0.34973430515739951"/>
          <c:h val="0.32772927483101438"/>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7A83C8-B5A6-5C42-9DE4-885EA7ED61C6}" type="doc">
      <dgm:prSet loTypeId="urn:microsoft.com/office/officeart/2005/8/layout/default" loCatId="" qsTypeId="urn:microsoft.com/office/officeart/2005/8/quickstyle/simple1" qsCatId="simple" csTypeId="urn:microsoft.com/office/officeart/2005/8/colors/colorful1" csCatId="colorful" phldr="1"/>
      <dgm:spPr/>
      <dgm:t>
        <a:bodyPr/>
        <a:lstStyle/>
        <a:p>
          <a:endParaRPr lang="en-US"/>
        </a:p>
      </dgm:t>
    </dgm:pt>
    <dgm:pt modelId="{162FF705-6A99-FA4E-8281-F29984C51C39}">
      <dgm:prSet phldrT="[Text]"/>
      <dgm:spPr/>
      <dgm:t>
        <a:bodyPr/>
        <a:lstStyle/>
        <a:p>
          <a:r>
            <a:rPr lang="en-US" dirty="0">
              <a:latin typeface="+mj-lt"/>
            </a:rPr>
            <a:t>General Pediatricians</a:t>
          </a:r>
        </a:p>
      </dgm:t>
    </dgm:pt>
    <dgm:pt modelId="{E8E981DC-3250-5542-ADEC-3C18B867E876}" type="parTrans" cxnId="{2F6CE31E-17BB-C642-AE7D-8B565989BD74}">
      <dgm:prSet/>
      <dgm:spPr/>
      <dgm:t>
        <a:bodyPr/>
        <a:lstStyle/>
        <a:p>
          <a:endParaRPr lang="en-US">
            <a:latin typeface="+mj-lt"/>
          </a:endParaRPr>
        </a:p>
      </dgm:t>
    </dgm:pt>
    <dgm:pt modelId="{2470B5B8-F5AD-FB4B-8345-071576E4AA1A}" type="sibTrans" cxnId="{2F6CE31E-17BB-C642-AE7D-8B565989BD74}">
      <dgm:prSet/>
      <dgm:spPr/>
      <dgm:t>
        <a:bodyPr/>
        <a:lstStyle/>
        <a:p>
          <a:endParaRPr lang="en-US">
            <a:latin typeface="+mj-lt"/>
          </a:endParaRPr>
        </a:p>
      </dgm:t>
    </dgm:pt>
    <dgm:pt modelId="{84DEF327-D711-E04D-97C8-5C457CA17B3A}">
      <dgm:prSet phldrT="[Text]"/>
      <dgm:spPr/>
      <dgm:t>
        <a:bodyPr/>
        <a:lstStyle/>
        <a:p>
          <a:r>
            <a:rPr lang="en-US" dirty="0">
              <a:latin typeface="+mj-lt"/>
            </a:rPr>
            <a:t>Pediatric Subspecialists</a:t>
          </a:r>
        </a:p>
      </dgm:t>
    </dgm:pt>
    <dgm:pt modelId="{854278E7-2A5F-1D49-965F-F6D8C2028D9E}" type="parTrans" cxnId="{414C735D-9EF8-A045-9266-A0190B175DE2}">
      <dgm:prSet/>
      <dgm:spPr/>
      <dgm:t>
        <a:bodyPr/>
        <a:lstStyle/>
        <a:p>
          <a:endParaRPr lang="en-US">
            <a:latin typeface="+mj-lt"/>
          </a:endParaRPr>
        </a:p>
      </dgm:t>
    </dgm:pt>
    <dgm:pt modelId="{6112E016-08D9-134A-98A7-FF52306DA42B}" type="sibTrans" cxnId="{414C735D-9EF8-A045-9266-A0190B175DE2}">
      <dgm:prSet/>
      <dgm:spPr/>
      <dgm:t>
        <a:bodyPr/>
        <a:lstStyle/>
        <a:p>
          <a:endParaRPr lang="en-US">
            <a:latin typeface="+mj-lt"/>
          </a:endParaRPr>
        </a:p>
      </dgm:t>
    </dgm:pt>
    <dgm:pt modelId="{91DBF708-BD53-B545-8676-21E892806679}">
      <dgm:prSet phldrT="[Text]"/>
      <dgm:spPr/>
      <dgm:t>
        <a:bodyPr/>
        <a:lstStyle/>
        <a:p>
          <a:r>
            <a:rPr lang="en-US" dirty="0">
              <a:latin typeface="+mj-lt"/>
            </a:rPr>
            <a:t>Advanced Practice Providers</a:t>
          </a:r>
        </a:p>
      </dgm:t>
    </dgm:pt>
    <dgm:pt modelId="{E73555D6-A218-0644-9662-8C12C589A661}" type="parTrans" cxnId="{9FD6150B-16C8-AE44-81FA-454B39E7086A}">
      <dgm:prSet/>
      <dgm:spPr/>
      <dgm:t>
        <a:bodyPr/>
        <a:lstStyle/>
        <a:p>
          <a:endParaRPr lang="en-US">
            <a:latin typeface="+mj-lt"/>
          </a:endParaRPr>
        </a:p>
      </dgm:t>
    </dgm:pt>
    <dgm:pt modelId="{300F50B2-6AB3-AB4A-882C-D9AFD2C6D5B1}" type="sibTrans" cxnId="{9FD6150B-16C8-AE44-81FA-454B39E7086A}">
      <dgm:prSet/>
      <dgm:spPr/>
      <dgm:t>
        <a:bodyPr/>
        <a:lstStyle/>
        <a:p>
          <a:endParaRPr lang="en-US">
            <a:latin typeface="+mj-lt"/>
          </a:endParaRPr>
        </a:p>
      </dgm:t>
    </dgm:pt>
    <dgm:pt modelId="{0A4887CE-89C7-BA4A-9769-641FB4E2E038}">
      <dgm:prSet/>
      <dgm:spPr/>
      <dgm:t>
        <a:bodyPr/>
        <a:lstStyle/>
        <a:p>
          <a:r>
            <a:rPr lang="en-US" dirty="0">
              <a:latin typeface="+mj-lt"/>
            </a:rPr>
            <a:t>Physician Trainees</a:t>
          </a:r>
        </a:p>
      </dgm:t>
    </dgm:pt>
    <dgm:pt modelId="{B9CB1B90-6220-464E-88C7-2347E8C0D1A1}" type="parTrans" cxnId="{B057FDE7-3655-A647-95ED-E21114C9A358}">
      <dgm:prSet/>
      <dgm:spPr/>
      <dgm:t>
        <a:bodyPr/>
        <a:lstStyle/>
        <a:p>
          <a:endParaRPr lang="en-US">
            <a:latin typeface="+mj-lt"/>
          </a:endParaRPr>
        </a:p>
      </dgm:t>
    </dgm:pt>
    <dgm:pt modelId="{F12A1027-888E-D24D-A004-4153312506AA}" type="sibTrans" cxnId="{B057FDE7-3655-A647-95ED-E21114C9A358}">
      <dgm:prSet/>
      <dgm:spPr/>
      <dgm:t>
        <a:bodyPr/>
        <a:lstStyle/>
        <a:p>
          <a:endParaRPr lang="en-US">
            <a:latin typeface="+mj-lt"/>
          </a:endParaRPr>
        </a:p>
      </dgm:t>
    </dgm:pt>
    <dgm:pt modelId="{7262AB7B-5920-2B44-B887-E2BEA7ABAE39}">
      <dgm:prSet/>
      <dgm:spPr/>
      <dgm:t>
        <a:bodyPr/>
        <a:lstStyle/>
        <a:p>
          <a:r>
            <a:rPr lang="en-US" dirty="0">
              <a:latin typeface="+mj-lt"/>
            </a:rPr>
            <a:t>Mental Health Provider</a:t>
          </a:r>
        </a:p>
      </dgm:t>
    </dgm:pt>
    <dgm:pt modelId="{B5231383-AA65-974D-BF63-B8C4D8231328}" type="parTrans" cxnId="{6F3FC910-C21A-0D49-A31F-6F71AF66FA3F}">
      <dgm:prSet/>
      <dgm:spPr/>
      <dgm:t>
        <a:bodyPr/>
        <a:lstStyle/>
        <a:p>
          <a:endParaRPr lang="en-US">
            <a:latin typeface="+mj-lt"/>
          </a:endParaRPr>
        </a:p>
      </dgm:t>
    </dgm:pt>
    <dgm:pt modelId="{3F5329C3-6209-6D4B-944E-196B37DC1C0B}" type="sibTrans" cxnId="{6F3FC910-C21A-0D49-A31F-6F71AF66FA3F}">
      <dgm:prSet/>
      <dgm:spPr/>
      <dgm:t>
        <a:bodyPr/>
        <a:lstStyle/>
        <a:p>
          <a:endParaRPr lang="en-US">
            <a:latin typeface="+mj-lt"/>
          </a:endParaRPr>
        </a:p>
      </dgm:t>
    </dgm:pt>
    <dgm:pt modelId="{1347D262-B479-AC44-8DB0-C461E35CEDB8}" type="pres">
      <dgm:prSet presAssocID="{B37A83C8-B5A6-5C42-9DE4-885EA7ED61C6}" presName="diagram" presStyleCnt="0">
        <dgm:presLayoutVars>
          <dgm:dir/>
          <dgm:resizeHandles val="exact"/>
        </dgm:presLayoutVars>
      </dgm:prSet>
      <dgm:spPr/>
    </dgm:pt>
    <dgm:pt modelId="{D7813500-96B9-7745-96D3-3A0B41DEE44F}" type="pres">
      <dgm:prSet presAssocID="{162FF705-6A99-FA4E-8281-F29984C51C39}" presName="node" presStyleLbl="node1" presStyleIdx="0" presStyleCnt="5" custLinFactNeighborX="5684" custLinFactNeighborY="-36168">
        <dgm:presLayoutVars>
          <dgm:bulletEnabled val="1"/>
        </dgm:presLayoutVars>
      </dgm:prSet>
      <dgm:spPr/>
    </dgm:pt>
    <dgm:pt modelId="{46AC6FBD-A5EE-AD49-8DA6-7BDCFB5B6C44}" type="pres">
      <dgm:prSet presAssocID="{2470B5B8-F5AD-FB4B-8345-071576E4AA1A}" presName="sibTrans" presStyleCnt="0"/>
      <dgm:spPr/>
    </dgm:pt>
    <dgm:pt modelId="{A22C0F84-6207-A440-8D29-A3A53C9FA74D}" type="pres">
      <dgm:prSet presAssocID="{84DEF327-D711-E04D-97C8-5C457CA17B3A}" presName="node" presStyleLbl="node1" presStyleIdx="1" presStyleCnt="5" custLinFactNeighborX="2583" custLinFactNeighborY="-35307">
        <dgm:presLayoutVars>
          <dgm:bulletEnabled val="1"/>
        </dgm:presLayoutVars>
      </dgm:prSet>
      <dgm:spPr/>
    </dgm:pt>
    <dgm:pt modelId="{A86A059B-08D5-DA46-B946-12E6BB349AA9}" type="pres">
      <dgm:prSet presAssocID="{6112E016-08D9-134A-98A7-FF52306DA42B}" presName="sibTrans" presStyleCnt="0"/>
      <dgm:spPr/>
    </dgm:pt>
    <dgm:pt modelId="{85A89ED1-917B-E54C-BAA9-B0A58D96049B}" type="pres">
      <dgm:prSet presAssocID="{91DBF708-BD53-B545-8676-21E892806679}" presName="node" presStyleLbl="node1" presStyleIdx="2" presStyleCnt="5" custLinFactNeighborX="-53081" custLinFactNeighborY="77451">
        <dgm:presLayoutVars>
          <dgm:bulletEnabled val="1"/>
        </dgm:presLayoutVars>
      </dgm:prSet>
      <dgm:spPr/>
    </dgm:pt>
    <dgm:pt modelId="{4EE0E75E-11DB-3E4A-A049-CF9F2E9BF3F3}" type="pres">
      <dgm:prSet presAssocID="{300F50B2-6AB3-AB4A-882C-D9AFD2C6D5B1}" presName="sibTrans" presStyleCnt="0"/>
      <dgm:spPr/>
    </dgm:pt>
    <dgm:pt modelId="{E379CA63-34F0-BB46-829E-038FC493A9FC}" type="pres">
      <dgm:prSet presAssocID="{0A4887CE-89C7-BA4A-9769-641FB4E2E038}" presName="node" presStyleLbl="node1" presStyleIdx="3" presStyleCnt="5" custLinFactNeighborX="5000" custLinFactNeighborY="-38677">
        <dgm:presLayoutVars>
          <dgm:bulletEnabled val="1"/>
        </dgm:presLayoutVars>
      </dgm:prSet>
      <dgm:spPr/>
    </dgm:pt>
    <dgm:pt modelId="{08C2B5E9-FD4E-5D43-870D-9BB83CCA2D69}" type="pres">
      <dgm:prSet presAssocID="{F12A1027-888E-D24D-A004-4153312506AA}" presName="sibTrans" presStyleCnt="0"/>
      <dgm:spPr/>
    </dgm:pt>
    <dgm:pt modelId="{1041B230-4E29-C343-9E9C-E855C222366D}" type="pres">
      <dgm:prSet presAssocID="{7262AB7B-5920-2B44-B887-E2BEA7ABAE39}" presName="node" presStyleLbl="node1" presStyleIdx="4" presStyleCnt="5" custLinFactY="-52909" custLinFactNeighborX="55517" custLinFactNeighborY="-100000">
        <dgm:presLayoutVars>
          <dgm:bulletEnabled val="1"/>
        </dgm:presLayoutVars>
      </dgm:prSet>
      <dgm:spPr/>
    </dgm:pt>
  </dgm:ptLst>
  <dgm:cxnLst>
    <dgm:cxn modelId="{9FD6150B-16C8-AE44-81FA-454B39E7086A}" srcId="{B37A83C8-B5A6-5C42-9DE4-885EA7ED61C6}" destId="{91DBF708-BD53-B545-8676-21E892806679}" srcOrd="2" destOrd="0" parTransId="{E73555D6-A218-0644-9662-8C12C589A661}" sibTransId="{300F50B2-6AB3-AB4A-882C-D9AFD2C6D5B1}"/>
    <dgm:cxn modelId="{6F3FC910-C21A-0D49-A31F-6F71AF66FA3F}" srcId="{B37A83C8-B5A6-5C42-9DE4-885EA7ED61C6}" destId="{7262AB7B-5920-2B44-B887-E2BEA7ABAE39}" srcOrd="4" destOrd="0" parTransId="{B5231383-AA65-974D-BF63-B8C4D8231328}" sibTransId="{3F5329C3-6209-6D4B-944E-196B37DC1C0B}"/>
    <dgm:cxn modelId="{7A2A7E11-4286-B246-B011-7918982CDAF9}" type="presOf" srcId="{0A4887CE-89C7-BA4A-9769-641FB4E2E038}" destId="{E379CA63-34F0-BB46-829E-038FC493A9FC}" srcOrd="0" destOrd="0" presId="urn:microsoft.com/office/officeart/2005/8/layout/default"/>
    <dgm:cxn modelId="{24883112-46F0-D54C-A1FF-EB855D80F0AD}" type="presOf" srcId="{7262AB7B-5920-2B44-B887-E2BEA7ABAE39}" destId="{1041B230-4E29-C343-9E9C-E855C222366D}" srcOrd="0" destOrd="0" presId="urn:microsoft.com/office/officeart/2005/8/layout/default"/>
    <dgm:cxn modelId="{2F6CE31E-17BB-C642-AE7D-8B565989BD74}" srcId="{B37A83C8-B5A6-5C42-9DE4-885EA7ED61C6}" destId="{162FF705-6A99-FA4E-8281-F29984C51C39}" srcOrd="0" destOrd="0" parTransId="{E8E981DC-3250-5542-ADEC-3C18B867E876}" sibTransId="{2470B5B8-F5AD-FB4B-8345-071576E4AA1A}"/>
    <dgm:cxn modelId="{1F2EFA27-3279-0F40-B353-58D6E91FD3D8}" type="presOf" srcId="{84DEF327-D711-E04D-97C8-5C457CA17B3A}" destId="{A22C0F84-6207-A440-8D29-A3A53C9FA74D}" srcOrd="0" destOrd="0" presId="urn:microsoft.com/office/officeart/2005/8/layout/default"/>
    <dgm:cxn modelId="{414C735D-9EF8-A045-9266-A0190B175DE2}" srcId="{B37A83C8-B5A6-5C42-9DE4-885EA7ED61C6}" destId="{84DEF327-D711-E04D-97C8-5C457CA17B3A}" srcOrd="1" destOrd="0" parTransId="{854278E7-2A5F-1D49-965F-F6D8C2028D9E}" sibTransId="{6112E016-08D9-134A-98A7-FF52306DA42B}"/>
    <dgm:cxn modelId="{C9825F7A-2DB0-FA4F-9CF8-CF936F340127}" type="presOf" srcId="{162FF705-6A99-FA4E-8281-F29984C51C39}" destId="{D7813500-96B9-7745-96D3-3A0B41DEE44F}" srcOrd="0" destOrd="0" presId="urn:microsoft.com/office/officeart/2005/8/layout/default"/>
    <dgm:cxn modelId="{564FADB9-7C6F-4546-9F75-7880EBEFEEF9}" type="presOf" srcId="{91DBF708-BD53-B545-8676-21E892806679}" destId="{85A89ED1-917B-E54C-BAA9-B0A58D96049B}" srcOrd="0" destOrd="0" presId="urn:microsoft.com/office/officeart/2005/8/layout/default"/>
    <dgm:cxn modelId="{B057FDE7-3655-A647-95ED-E21114C9A358}" srcId="{B37A83C8-B5A6-5C42-9DE4-885EA7ED61C6}" destId="{0A4887CE-89C7-BA4A-9769-641FB4E2E038}" srcOrd="3" destOrd="0" parTransId="{B9CB1B90-6220-464E-88C7-2347E8C0D1A1}" sibTransId="{F12A1027-888E-D24D-A004-4153312506AA}"/>
    <dgm:cxn modelId="{4D8702F0-626F-A845-B0E6-262533B25509}" type="presOf" srcId="{B37A83C8-B5A6-5C42-9DE4-885EA7ED61C6}" destId="{1347D262-B479-AC44-8DB0-C461E35CEDB8}" srcOrd="0" destOrd="0" presId="urn:microsoft.com/office/officeart/2005/8/layout/default"/>
    <dgm:cxn modelId="{D389A8B1-A76A-D340-8E64-130B494A77A1}" type="presParOf" srcId="{1347D262-B479-AC44-8DB0-C461E35CEDB8}" destId="{D7813500-96B9-7745-96D3-3A0B41DEE44F}" srcOrd="0" destOrd="0" presId="urn:microsoft.com/office/officeart/2005/8/layout/default"/>
    <dgm:cxn modelId="{B3E496FB-9CA9-E040-B90C-6D933E8870C0}" type="presParOf" srcId="{1347D262-B479-AC44-8DB0-C461E35CEDB8}" destId="{46AC6FBD-A5EE-AD49-8DA6-7BDCFB5B6C44}" srcOrd="1" destOrd="0" presId="urn:microsoft.com/office/officeart/2005/8/layout/default"/>
    <dgm:cxn modelId="{A1947F28-3171-8442-B526-7A28B3147141}" type="presParOf" srcId="{1347D262-B479-AC44-8DB0-C461E35CEDB8}" destId="{A22C0F84-6207-A440-8D29-A3A53C9FA74D}" srcOrd="2" destOrd="0" presId="urn:microsoft.com/office/officeart/2005/8/layout/default"/>
    <dgm:cxn modelId="{90100D63-8624-F346-9297-A6F1269A1B6B}" type="presParOf" srcId="{1347D262-B479-AC44-8DB0-C461E35CEDB8}" destId="{A86A059B-08D5-DA46-B946-12E6BB349AA9}" srcOrd="3" destOrd="0" presId="urn:microsoft.com/office/officeart/2005/8/layout/default"/>
    <dgm:cxn modelId="{462406FB-A2F9-5C41-8C2C-C1CA149CCB40}" type="presParOf" srcId="{1347D262-B479-AC44-8DB0-C461E35CEDB8}" destId="{85A89ED1-917B-E54C-BAA9-B0A58D96049B}" srcOrd="4" destOrd="0" presId="urn:microsoft.com/office/officeart/2005/8/layout/default"/>
    <dgm:cxn modelId="{4E615467-F6CE-8F41-A9D5-F1960CB787D1}" type="presParOf" srcId="{1347D262-B479-AC44-8DB0-C461E35CEDB8}" destId="{4EE0E75E-11DB-3E4A-A049-CF9F2E9BF3F3}" srcOrd="5" destOrd="0" presId="urn:microsoft.com/office/officeart/2005/8/layout/default"/>
    <dgm:cxn modelId="{E433C7BF-86EE-A643-90D8-9AFD837FC3E8}" type="presParOf" srcId="{1347D262-B479-AC44-8DB0-C461E35CEDB8}" destId="{E379CA63-34F0-BB46-829E-038FC493A9FC}" srcOrd="6" destOrd="0" presId="urn:microsoft.com/office/officeart/2005/8/layout/default"/>
    <dgm:cxn modelId="{01B6415C-DEE5-B648-A5E6-3DC659D99C09}" type="presParOf" srcId="{1347D262-B479-AC44-8DB0-C461E35CEDB8}" destId="{08C2B5E9-FD4E-5D43-870D-9BB83CCA2D69}" srcOrd="7" destOrd="0" presId="urn:microsoft.com/office/officeart/2005/8/layout/default"/>
    <dgm:cxn modelId="{C641B570-1D5A-AB4A-A611-34B2899732B5}" type="presParOf" srcId="{1347D262-B479-AC44-8DB0-C461E35CEDB8}" destId="{1041B230-4E29-C343-9E9C-E855C222366D}"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E66EAF-83C5-D749-ABA2-C4D2CAEF0E70}" type="doc">
      <dgm:prSet loTypeId="urn:microsoft.com/office/officeart/2005/8/layout/matrix1" loCatId="" qsTypeId="urn:microsoft.com/office/officeart/2005/8/quickstyle/simple1" qsCatId="simple" csTypeId="urn:microsoft.com/office/officeart/2005/8/colors/colorful1" csCatId="colorful" phldr="1"/>
      <dgm:spPr/>
      <dgm:t>
        <a:bodyPr/>
        <a:lstStyle/>
        <a:p>
          <a:endParaRPr lang="en-US"/>
        </a:p>
      </dgm:t>
    </dgm:pt>
    <dgm:pt modelId="{83BE1CF2-6655-5142-8A6A-CDEF8C3A705E}">
      <dgm:prSet phldrT="[Text]" custT="1"/>
      <dgm:spPr/>
      <dgm:t>
        <a:bodyPr/>
        <a:lstStyle/>
        <a:p>
          <a:r>
            <a:rPr lang="en-US" sz="3600" dirty="0"/>
            <a:t>Satisfaction</a:t>
          </a:r>
        </a:p>
      </dgm:t>
    </dgm:pt>
    <dgm:pt modelId="{027F8B3D-42DA-6342-8260-421244BE98D7}" type="parTrans" cxnId="{CDE379C7-A524-0A4F-9CCB-4BC197B0DDE2}">
      <dgm:prSet/>
      <dgm:spPr/>
      <dgm:t>
        <a:bodyPr/>
        <a:lstStyle/>
        <a:p>
          <a:endParaRPr lang="en-US" sz="1400"/>
        </a:p>
      </dgm:t>
    </dgm:pt>
    <dgm:pt modelId="{C228A9B5-B392-8B49-B5C9-2135D44A7B9D}" type="sibTrans" cxnId="{CDE379C7-A524-0A4F-9CCB-4BC197B0DDE2}">
      <dgm:prSet/>
      <dgm:spPr/>
      <dgm:t>
        <a:bodyPr/>
        <a:lstStyle/>
        <a:p>
          <a:endParaRPr lang="en-US" sz="1400"/>
        </a:p>
      </dgm:t>
    </dgm:pt>
    <dgm:pt modelId="{C597BBD5-ACD6-8E42-9931-9FA563015C6E}">
      <dgm:prSet phldrT="[Text]" custT="1"/>
      <dgm:spPr/>
      <dgm:t>
        <a:bodyPr/>
        <a:lstStyle/>
        <a:p>
          <a:r>
            <a:rPr lang="en-US" sz="3600" dirty="0"/>
            <a:t>Equal Colleagues</a:t>
          </a:r>
        </a:p>
      </dgm:t>
    </dgm:pt>
    <dgm:pt modelId="{63B97E39-4F42-794C-81B4-770CFFB921A7}" type="parTrans" cxnId="{ADE8BB0B-74F6-3E4D-B7B2-634DBDED3C4B}">
      <dgm:prSet/>
      <dgm:spPr/>
      <dgm:t>
        <a:bodyPr/>
        <a:lstStyle/>
        <a:p>
          <a:endParaRPr lang="en-US" sz="1400"/>
        </a:p>
      </dgm:t>
    </dgm:pt>
    <dgm:pt modelId="{90DD3028-C372-5947-A9EE-63AEF5201091}" type="sibTrans" cxnId="{ADE8BB0B-74F6-3E4D-B7B2-634DBDED3C4B}">
      <dgm:prSet/>
      <dgm:spPr/>
      <dgm:t>
        <a:bodyPr/>
        <a:lstStyle/>
        <a:p>
          <a:endParaRPr lang="en-US" sz="1400"/>
        </a:p>
      </dgm:t>
    </dgm:pt>
    <dgm:pt modelId="{4FA59B4B-BD47-084E-BF9B-AA749D00D71E}">
      <dgm:prSet phldrT="[Text]" custT="1"/>
      <dgm:spPr/>
      <dgm:t>
        <a:bodyPr/>
        <a:lstStyle/>
        <a:p>
          <a:r>
            <a:rPr lang="en-US" sz="3600" dirty="0"/>
            <a:t>Understand Role</a:t>
          </a:r>
        </a:p>
        <a:p>
          <a:endParaRPr lang="en-US" sz="3600" dirty="0"/>
        </a:p>
      </dgm:t>
    </dgm:pt>
    <dgm:pt modelId="{1B20310E-D289-D14A-8B75-32A4CE39ADEC}" type="parTrans" cxnId="{CA76EA62-BB48-6A4B-967E-D20A142B5B60}">
      <dgm:prSet/>
      <dgm:spPr/>
      <dgm:t>
        <a:bodyPr/>
        <a:lstStyle/>
        <a:p>
          <a:endParaRPr lang="en-US" sz="1400"/>
        </a:p>
      </dgm:t>
    </dgm:pt>
    <dgm:pt modelId="{A31B3618-5318-804B-8E7D-8FD1D8E62A58}" type="sibTrans" cxnId="{CA76EA62-BB48-6A4B-967E-D20A142B5B60}">
      <dgm:prSet/>
      <dgm:spPr/>
      <dgm:t>
        <a:bodyPr/>
        <a:lstStyle/>
        <a:p>
          <a:endParaRPr lang="en-US" sz="1400"/>
        </a:p>
      </dgm:t>
    </dgm:pt>
    <dgm:pt modelId="{CEF4C713-B9D4-1A4D-9FE3-C5F26ACC8D0D}">
      <dgm:prSet phldrT="[Text]" custT="1"/>
      <dgm:spPr/>
      <dgm:t>
        <a:bodyPr/>
        <a:lstStyle/>
        <a:p>
          <a:r>
            <a:rPr lang="en-US" sz="3600" dirty="0"/>
            <a:t>Understand Scope of Practice</a:t>
          </a:r>
        </a:p>
      </dgm:t>
    </dgm:pt>
    <dgm:pt modelId="{E3C94ACB-91FC-604F-8475-FF73887CEDAB}" type="parTrans" cxnId="{EBC4A04B-24F2-EE4D-8424-CCFA7CD0715A}">
      <dgm:prSet/>
      <dgm:spPr/>
      <dgm:t>
        <a:bodyPr/>
        <a:lstStyle/>
        <a:p>
          <a:endParaRPr lang="en-US" sz="1400"/>
        </a:p>
      </dgm:t>
    </dgm:pt>
    <dgm:pt modelId="{0CC72FDB-BFB4-5649-B2D2-2346D1D5B06F}" type="sibTrans" cxnId="{EBC4A04B-24F2-EE4D-8424-CCFA7CD0715A}">
      <dgm:prSet/>
      <dgm:spPr/>
      <dgm:t>
        <a:bodyPr/>
        <a:lstStyle/>
        <a:p>
          <a:endParaRPr lang="en-US" sz="1400"/>
        </a:p>
      </dgm:t>
    </dgm:pt>
    <dgm:pt modelId="{F2C158BE-8490-9B44-8023-5711B9E8B451}">
      <dgm:prSet phldrT="[Text]" custT="1"/>
      <dgm:spPr/>
      <dgm:t>
        <a:bodyPr/>
        <a:lstStyle/>
        <a:p>
          <a:r>
            <a:rPr lang="en-US" sz="4000" dirty="0"/>
            <a:t>How are teams working in pediatrics?</a:t>
          </a:r>
        </a:p>
      </dgm:t>
    </dgm:pt>
    <dgm:pt modelId="{144818CB-81F6-EA42-8B83-C010EADD0C99}" type="sibTrans" cxnId="{29D3EBDC-C1C5-F74F-8365-8C34ECA7A9F5}">
      <dgm:prSet/>
      <dgm:spPr/>
      <dgm:t>
        <a:bodyPr/>
        <a:lstStyle/>
        <a:p>
          <a:endParaRPr lang="en-US" sz="1400"/>
        </a:p>
      </dgm:t>
    </dgm:pt>
    <dgm:pt modelId="{D910B2FF-B741-454E-B374-6660ED6C021F}" type="parTrans" cxnId="{29D3EBDC-C1C5-F74F-8365-8C34ECA7A9F5}">
      <dgm:prSet/>
      <dgm:spPr/>
      <dgm:t>
        <a:bodyPr/>
        <a:lstStyle/>
        <a:p>
          <a:endParaRPr lang="en-US" sz="1400"/>
        </a:p>
      </dgm:t>
    </dgm:pt>
    <dgm:pt modelId="{D6B820CB-991D-B04B-B791-D7CC76D77A99}" type="pres">
      <dgm:prSet presAssocID="{ACE66EAF-83C5-D749-ABA2-C4D2CAEF0E70}" presName="diagram" presStyleCnt="0">
        <dgm:presLayoutVars>
          <dgm:chMax val="1"/>
          <dgm:dir/>
          <dgm:animLvl val="ctr"/>
          <dgm:resizeHandles val="exact"/>
        </dgm:presLayoutVars>
      </dgm:prSet>
      <dgm:spPr/>
    </dgm:pt>
    <dgm:pt modelId="{57F2926E-AC89-214D-AD99-DB3E6D23CBC4}" type="pres">
      <dgm:prSet presAssocID="{ACE66EAF-83C5-D749-ABA2-C4D2CAEF0E70}" presName="matrix" presStyleCnt="0"/>
      <dgm:spPr/>
    </dgm:pt>
    <dgm:pt modelId="{4CD00AFB-C982-0C4A-B4C6-9AF4AE7721A2}" type="pres">
      <dgm:prSet presAssocID="{ACE66EAF-83C5-D749-ABA2-C4D2CAEF0E70}" presName="tile1" presStyleLbl="node1" presStyleIdx="0" presStyleCnt="4" custLinFactNeighborX="-1378" custLinFactNeighborY="405"/>
      <dgm:spPr/>
    </dgm:pt>
    <dgm:pt modelId="{8F84CCF3-A8F0-2E4B-ABE2-F3DFC4F85A44}" type="pres">
      <dgm:prSet presAssocID="{ACE66EAF-83C5-D749-ABA2-C4D2CAEF0E70}" presName="tile1text" presStyleLbl="node1" presStyleIdx="0" presStyleCnt="4">
        <dgm:presLayoutVars>
          <dgm:chMax val="0"/>
          <dgm:chPref val="0"/>
          <dgm:bulletEnabled val="1"/>
        </dgm:presLayoutVars>
      </dgm:prSet>
      <dgm:spPr/>
    </dgm:pt>
    <dgm:pt modelId="{CC742126-D92A-C041-9840-1A7B0EF299FF}" type="pres">
      <dgm:prSet presAssocID="{ACE66EAF-83C5-D749-ABA2-C4D2CAEF0E70}" presName="tile2" presStyleLbl="node1" presStyleIdx="1" presStyleCnt="4" custLinFactNeighborX="1206" custLinFactNeighborY="995"/>
      <dgm:spPr/>
    </dgm:pt>
    <dgm:pt modelId="{6B512F69-A49E-F541-8687-E5BCAE11FFA0}" type="pres">
      <dgm:prSet presAssocID="{ACE66EAF-83C5-D749-ABA2-C4D2CAEF0E70}" presName="tile2text" presStyleLbl="node1" presStyleIdx="1" presStyleCnt="4">
        <dgm:presLayoutVars>
          <dgm:chMax val="0"/>
          <dgm:chPref val="0"/>
          <dgm:bulletEnabled val="1"/>
        </dgm:presLayoutVars>
      </dgm:prSet>
      <dgm:spPr/>
    </dgm:pt>
    <dgm:pt modelId="{E1330CFC-3957-FF44-AE37-1FE03AD66799}" type="pres">
      <dgm:prSet presAssocID="{ACE66EAF-83C5-D749-ABA2-C4D2CAEF0E70}" presName="tile3" presStyleLbl="node1" presStyleIdx="2" presStyleCnt="4" custLinFactNeighborY="545"/>
      <dgm:spPr/>
    </dgm:pt>
    <dgm:pt modelId="{C060EDD4-4503-EB4D-AE57-8DC71CEAA92F}" type="pres">
      <dgm:prSet presAssocID="{ACE66EAF-83C5-D749-ABA2-C4D2CAEF0E70}" presName="tile3text" presStyleLbl="node1" presStyleIdx="2" presStyleCnt="4">
        <dgm:presLayoutVars>
          <dgm:chMax val="0"/>
          <dgm:chPref val="0"/>
          <dgm:bulletEnabled val="1"/>
        </dgm:presLayoutVars>
      </dgm:prSet>
      <dgm:spPr/>
    </dgm:pt>
    <dgm:pt modelId="{50FEE474-8693-294D-BE1C-BBFA2DD10601}" type="pres">
      <dgm:prSet presAssocID="{ACE66EAF-83C5-D749-ABA2-C4D2CAEF0E70}" presName="tile4" presStyleLbl="node1" presStyleIdx="3" presStyleCnt="4"/>
      <dgm:spPr/>
    </dgm:pt>
    <dgm:pt modelId="{3AA75A46-4AC1-2F48-8D64-EB81FA29EC74}" type="pres">
      <dgm:prSet presAssocID="{ACE66EAF-83C5-D749-ABA2-C4D2CAEF0E70}" presName="tile4text" presStyleLbl="node1" presStyleIdx="3" presStyleCnt="4">
        <dgm:presLayoutVars>
          <dgm:chMax val="0"/>
          <dgm:chPref val="0"/>
          <dgm:bulletEnabled val="1"/>
        </dgm:presLayoutVars>
      </dgm:prSet>
      <dgm:spPr/>
    </dgm:pt>
    <dgm:pt modelId="{A831EDFE-3712-F942-80F5-8A855ABF3E75}" type="pres">
      <dgm:prSet presAssocID="{ACE66EAF-83C5-D749-ABA2-C4D2CAEF0E70}" presName="centerTile" presStyleLbl="fgShp" presStyleIdx="0" presStyleCnt="1" custScaleX="150000" custScaleY="148618">
        <dgm:presLayoutVars>
          <dgm:chMax val="0"/>
          <dgm:chPref val="0"/>
        </dgm:presLayoutVars>
      </dgm:prSet>
      <dgm:spPr/>
    </dgm:pt>
  </dgm:ptLst>
  <dgm:cxnLst>
    <dgm:cxn modelId="{FF420005-9089-5943-9225-E9CB1B5E18EB}" type="presOf" srcId="{83BE1CF2-6655-5142-8A6A-CDEF8C3A705E}" destId="{8F84CCF3-A8F0-2E4B-ABE2-F3DFC4F85A44}" srcOrd="1" destOrd="0" presId="urn:microsoft.com/office/officeart/2005/8/layout/matrix1"/>
    <dgm:cxn modelId="{ADE8BB0B-74F6-3E4D-B7B2-634DBDED3C4B}" srcId="{F2C158BE-8490-9B44-8023-5711B9E8B451}" destId="{C597BBD5-ACD6-8E42-9931-9FA563015C6E}" srcOrd="1" destOrd="0" parTransId="{63B97E39-4F42-794C-81B4-770CFFB921A7}" sibTransId="{90DD3028-C372-5947-A9EE-63AEF5201091}"/>
    <dgm:cxn modelId="{52CC702F-962A-6A43-ABB4-653CCCCB4046}" type="presOf" srcId="{ACE66EAF-83C5-D749-ABA2-C4D2CAEF0E70}" destId="{D6B820CB-991D-B04B-B791-D7CC76D77A99}" srcOrd="0" destOrd="0" presId="urn:microsoft.com/office/officeart/2005/8/layout/matrix1"/>
    <dgm:cxn modelId="{205F2831-86B7-3F4F-9137-3108279981EE}" type="presOf" srcId="{4FA59B4B-BD47-084E-BF9B-AA749D00D71E}" destId="{E1330CFC-3957-FF44-AE37-1FE03AD66799}" srcOrd="0" destOrd="0" presId="urn:microsoft.com/office/officeart/2005/8/layout/matrix1"/>
    <dgm:cxn modelId="{CA76EA62-BB48-6A4B-967E-D20A142B5B60}" srcId="{F2C158BE-8490-9B44-8023-5711B9E8B451}" destId="{4FA59B4B-BD47-084E-BF9B-AA749D00D71E}" srcOrd="2" destOrd="0" parTransId="{1B20310E-D289-D14A-8B75-32A4CE39ADEC}" sibTransId="{A31B3618-5318-804B-8E7D-8FD1D8E62A58}"/>
    <dgm:cxn modelId="{B68AC644-921F-6F47-97C9-AEDF22FBC56B}" type="presOf" srcId="{F2C158BE-8490-9B44-8023-5711B9E8B451}" destId="{A831EDFE-3712-F942-80F5-8A855ABF3E75}" srcOrd="0" destOrd="0" presId="urn:microsoft.com/office/officeart/2005/8/layout/matrix1"/>
    <dgm:cxn modelId="{EBC4A04B-24F2-EE4D-8424-CCFA7CD0715A}" srcId="{F2C158BE-8490-9B44-8023-5711B9E8B451}" destId="{CEF4C713-B9D4-1A4D-9FE3-C5F26ACC8D0D}" srcOrd="3" destOrd="0" parTransId="{E3C94ACB-91FC-604F-8475-FF73887CEDAB}" sibTransId="{0CC72FDB-BFB4-5649-B2D2-2346D1D5B06F}"/>
    <dgm:cxn modelId="{937D5C88-42B5-F64F-8BBE-12E4A9976EB0}" type="presOf" srcId="{CEF4C713-B9D4-1A4D-9FE3-C5F26ACC8D0D}" destId="{3AA75A46-4AC1-2F48-8D64-EB81FA29EC74}" srcOrd="1" destOrd="0" presId="urn:microsoft.com/office/officeart/2005/8/layout/matrix1"/>
    <dgm:cxn modelId="{655D8697-EDA8-0344-9EBF-A25170B1A387}" type="presOf" srcId="{C597BBD5-ACD6-8E42-9931-9FA563015C6E}" destId="{CC742126-D92A-C041-9840-1A7B0EF299FF}" srcOrd="0" destOrd="0" presId="urn:microsoft.com/office/officeart/2005/8/layout/matrix1"/>
    <dgm:cxn modelId="{4AFA6FA5-34A4-E54A-811E-469B59D271D6}" type="presOf" srcId="{C597BBD5-ACD6-8E42-9931-9FA563015C6E}" destId="{6B512F69-A49E-F541-8687-E5BCAE11FFA0}" srcOrd="1" destOrd="0" presId="urn:microsoft.com/office/officeart/2005/8/layout/matrix1"/>
    <dgm:cxn modelId="{48ABA0AB-B5F6-6D4C-B35A-BECE4434E4CB}" type="presOf" srcId="{83BE1CF2-6655-5142-8A6A-CDEF8C3A705E}" destId="{4CD00AFB-C982-0C4A-B4C6-9AF4AE7721A2}" srcOrd="0" destOrd="0" presId="urn:microsoft.com/office/officeart/2005/8/layout/matrix1"/>
    <dgm:cxn modelId="{CDE379C7-A524-0A4F-9CCB-4BC197B0DDE2}" srcId="{F2C158BE-8490-9B44-8023-5711B9E8B451}" destId="{83BE1CF2-6655-5142-8A6A-CDEF8C3A705E}" srcOrd="0" destOrd="0" parTransId="{027F8B3D-42DA-6342-8260-421244BE98D7}" sibTransId="{C228A9B5-B392-8B49-B5C9-2135D44A7B9D}"/>
    <dgm:cxn modelId="{29D3EBDC-C1C5-F74F-8365-8C34ECA7A9F5}" srcId="{ACE66EAF-83C5-D749-ABA2-C4D2CAEF0E70}" destId="{F2C158BE-8490-9B44-8023-5711B9E8B451}" srcOrd="0" destOrd="0" parTransId="{D910B2FF-B741-454E-B374-6660ED6C021F}" sibTransId="{144818CB-81F6-EA42-8B83-C010EADD0C99}"/>
    <dgm:cxn modelId="{8AF179EE-998C-3A41-BEC9-2F0F2873437E}" type="presOf" srcId="{4FA59B4B-BD47-084E-BF9B-AA749D00D71E}" destId="{C060EDD4-4503-EB4D-AE57-8DC71CEAA92F}" srcOrd="1" destOrd="0" presId="urn:microsoft.com/office/officeart/2005/8/layout/matrix1"/>
    <dgm:cxn modelId="{71F90AF8-63A4-B745-ADCF-81BE3C2456D9}" type="presOf" srcId="{CEF4C713-B9D4-1A4D-9FE3-C5F26ACC8D0D}" destId="{50FEE474-8693-294D-BE1C-BBFA2DD10601}" srcOrd="0" destOrd="0" presId="urn:microsoft.com/office/officeart/2005/8/layout/matrix1"/>
    <dgm:cxn modelId="{7EADCA87-E29E-5540-B487-A7AD2A668A23}" type="presParOf" srcId="{D6B820CB-991D-B04B-B791-D7CC76D77A99}" destId="{57F2926E-AC89-214D-AD99-DB3E6D23CBC4}" srcOrd="0" destOrd="0" presId="urn:microsoft.com/office/officeart/2005/8/layout/matrix1"/>
    <dgm:cxn modelId="{0FCC9642-2770-2646-B726-364C05BDB9D7}" type="presParOf" srcId="{57F2926E-AC89-214D-AD99-DB3E6D23CBC4}" destId="{4CD00AFB-C982-0C4A-B4C6-9AF4AE7721A2}" srcOrd="0" destOrd="0" presId="urn:microsoft.com/office/officeart/2005/8/layout/matrix1"/>
    <dgm:cxn modelId="{5EE8A91E-F109-0343-BB94-C027A033D0D9}" type="presParOf" srcId="{57F2926E-AC89-214D-AD99-DB3E6D23CBC4}" destId="{8F84CCF3-A8F0-2E4B-ABE2-F3DFC4F85A44}" srcOrd="1" destOrd="0" presId="urn:microsoft.com/office/officeart/2005/8/layout/matrix1"/>
    <dgm:cxn modelId="{11BC9328-829C-9F4B-93A7-8A258002BED9}" type="presParOf" srcId="{57F2926E-AC89-214D-AD99-DB3E6D23CBC4}" destId="{CC742126-D92A-C041-9840-1A7B0EF299FF}" srcOrd="2" destOrd="0" presId="urn:microsoft.com/office/officeart/2005/8/layout/matrix1"/>
    <dgm:cxn modelId="{F54798A2-9735-4441-8E02-AFF2322E3DC5}" type="presParOf" srcId="{57F2926E-AC89-214D-AD99-DB3E6D23CBC4}" destId="{6B512F69-A49E-F541-8687-E5BCAE11FFA0}" srcOrd="3" destOrd="0" presId="urn:microsoft.com/office/officeart/2005/8/layout/matrix1"/>
    <dgm:cxn modelId="{DAF665A1-3B9A-524B-AC9A-F3DF043A03E2}" type="presParOf" srcId="{57F2926E-AC89-214D-AD99-DB3E6D23CBC4}" destId="{E1330CFC-3957-FF44-AE37-1FE03AD66799}" srcOrd="4" destOrd="0" presId="urn:microsoft.com/office/officeart/2005/8/layout/matrix1"/>
    <dgm:cxn modelId="{1CC8342A-DEA1-A74D-AE06-4A097DF919F5}" type="presParOf" srcId="{57F2926E-AC89-214D-AD99-DB3E6D23CBC4}" destId="{C060EDD4-4503-EB4D-AE57-8DC71CEAA92F}" srcOrd="5" destOrd="0" presId="urn:microsoft.com/office/officeart/2005/8/layout/matrix1"/>
    <dgm:cxn modelId="{B9D36213-DD69-A349-A1DC-EB76CB6A56E4}" type="presParOf" srcId="{57F2926E-AC89-214D-AD99-DB3E6D23CBC4}" destId="{50FEE474-8693-294D-BE1C-BBFA2DD10601}" srcOrd="6" destOrd="0" presId="urn:microsoft.com/office/officeart/2005/8/layout/matrix1"/>
    <dgm:cxn modelId="{3CDF0B13-ABB3-B84F-A770-372D2616BB61}" type="presParOf" srcId="{57F2926E-AC89-214D-AD99-DB3E6D23CBC4}" destId="{3AA75A46-4AC1-2F48-8D64-EB81FA29EC74}" srcOrd="7" destOrd="0" presId="urn:microsoft.com/office/officeart/2005/8/layout/matrix1"/>
    <dgm:cxn modelId="{FDF0B092-3840-3E4A-955C-A056E656E220}" type="presParOf" srcId="{D6B820CB-991D-B04B-B791-D7CC76D77A99}" destId="{A831EDFE-3712-F942-80F5-8A855ABF3E75}"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AC3B99-5391-0044-8B1D-9C98019A1510}" type="doc">
      <dgm:prSet loTypeId="urn:microsoft.com/office/officeart/2005/8/layout/default" loCatId="" qsTypeId="urn:microsoft.com/office/officeart/2005/8/quickstyle/simple3" qsCatId="simple" csTypeId="urn:microsoft.com/office/officeart/2005/8/colors/colorful5" csCatId="colorful" phldr="1"/>
      <dgm:spPr/>
      <dgm:t>
        <a:bodyPr/>
        <a:lstStyle/>
        <a:p>
          <a:endParaRPr lang="en-US"/>
        </a:p>
      </dgm:t>
    </dgm:pt>
    <dgm:pt modelId="{A73CB884-0329-1C46-9510-AE61D551FA7D}">
      <dgm:prSet phldrT="[Text]"/>
      <dgm:spPr/>
      <dgm:t>
        <a:bodyPr/>
        <a:lstStyle/>
        <a:p>
          <a:r>
            <a:rPr lang="en-US" dirty="0">
              <a:latin typeface="+mj-lt"/>
            </a:rPr>
            <a:t>Independent Practice </a:t>
          </a:r>
        </a:p>
      </dgm:t>
    </dgm:pt>
    <dgm:pt modelId="{19DBF016-2DDC-5E47-8424-689732F7F07F}" type="parTrans" cxnId="{F42E92B8-BC0D-BB4E-A3E9-50AFEF969122}">
      <dgm:prSet/>
      <dgm:spPr/>
      <dgm:t>
        <a:bodyPr/>
        <a:lstStyle/>
        <a:p>
          <a:endParaRPr lang="en-US">
            <a:latin typeface="+mj-lt"/>
          </a:endParaRPr>
        </a:p>
      </dgm:t>
    </dgm:pt>
    <dgm:pt modelId="{9CAD7AFE-9876-DD43-8D06-89CED01FA23F}" type="sibTrans" cxnId="{F42E92B8-BC0D-BB4E-A3E9-50AFEF969122}">
      <dgm:prSet/>
      <dgm:spPr/>
      <dgm:t>
        <a:bodyPr/>
        <a:lstStyle/>
        <a:p>
          <a:endParaRPr lang="en-US">
            <a:latin typeface="+mj-lt"/>
          </a:endParaRPr>
        </a:p>
      </dgm:t>
    </dgm:pt>
    <dgm:pt modelId="{09ECE173-90E6-E048-A950-98694F2FA09E}">
      <dgm:prSet phldrT="[Text]"/>
      <dgm:spPr/>
      <dgm:t>
        <a:bodyPr/>
        <a:lstStyle/>
        <a:p>
          <a:r>
            <a:rPr lang="en-US" dirty="0">
              <a:latin typeface="+mj-lt"/>
            </a:rPr>
            <a:t>Independent Initial –Supervised Wrap</a:t>
          </a:r>
        </a:p>
      </dgm:t>
    </dgm:pt>
    <dgm:pt modelId="{668F1EC1-C9F6-C841-B9FF-840EFCD45176}" type="parTrans" cxnId="{70654C46-5C23-7247-823D-2D8ED247E6D8}">
      <dgm:prSet/>
      <dgm:spPr/>
      <dgm:t>
        <a:bodyPr/>
        <a:lstStyle/>
        <a:p>
          <a:endParaRPr lang="en-US">
            <a:latin typeface="+mj-lt"/>
          </a:endParaRPr>
        </a:p>
      </dgm:t>
    </dgm:pt>
    <dgm:pt modelId="{F18BA77F-F772-BA49-ADC9-CFD78A0A3825}" type="sibTrans" cxnId="{70654C46-5C23-7247-823D-2D8ED247E6D8}">
      <dgm:prSet/>
      <dgm:spPr/>
      <dgm:t>
        <a:bodyPr/>
        <a:lstStyle/>
        <a:p>
          <a:endParaRPr lang="en-US">
            <a:latin typeface="+mj-lt"/>
          </a:endParaRPr>
        </a:p>
      </dgm:t>
    </dgm:pt>
    <dgm:pt modelId="{A1734BCB-B431-6B48-ADF5-F8F8E44A417C}">
      <dgm:prSet phldrT="[Text]"/>
      <dgm:spPr/>
      <dgm:t>
        <a:bodyPr/>
        <a:lstStyle/>
        <a:p>
          <a:r>
            <a:rPr lang="en-US" dirty="0">
              <a:latin typeface="+mj-lt"/>
            </a:rPr>
            <a:t>Tail/Established</a:t>
          </a:r>
        </a:p>
      </dgm:t>
    </dgm:pt>
    <dgm:pt modelId="{02E894B1-2B95-7C49-B3CF-D79D406E74CF}" type="parTrans" cxnId="{D9C2FDC2-F385-5748-9DF9-B1DE82DDDDA7}">
      <dgm:prSet/>
      <dgm:spPr/>
      <dgm:t>
        <a:bodyPr/>
        <a:lstStyle/>
        <a:p>
          <a:endParaRPr lang="en-US">
            <a:latin typeface="+mj-lt"/>
          </a:endParaRPr>
        </a:p>
      </dgm:t>
    </dgm:pt>
    <dgm:pt modelId="{81276C4B-529F-BB4D-8B76-C4A3C9D3C535}" type="sibTrans" cxnId="{D9C2FDC2-F385-5748-9DF9-B1DE82DDDDA7}">
      <dgm:prSet/>
      <dgm:spPr/>
      <dgm:t>
        <a:bodyPr/>
        <a:lstStyle/>
        <a:p>
          <a:endParaRPr lang="en-US">
            <a:latin typeface="+mj-lt"/>
          </a:endParaRPr>
        </a:p>
      </dgm:t>
    </dgm:pt>
    <dgm:pt modelId="{8101DF19-3C7B-FC42-9B2A-3E3F02D1E7B9}">
      <dgm:prSet phldrT="[Text]"/>
      <dgm:spPr/>
      <dgm:t>
        <a:bodyPr/>
        <a:lstStyle/>
        <a:p>
          <a:r>
            <a:rPr lang="en-US" dirty="0">
              <a:latin typeface="+mj-lt"/>
            </a:rPr>
            <a:t>True Care Team</a:t>
          </a:r>
        </a:p>
      </dgm:t>
    </dgm:pt>
    <dgm:pt modelId="{65D59AD2-A44D-2B49-82AB-ACBFBCE9E708}" type="parTrans" cxnId="{756C8B38-E352-CC44-B052-C09EB28ACE47}">
      <dgm:prSet/>
      <dgm:spPr/>
      <dgm:t>
        <a:bodyPr/>
        <a:lstStyle/>
        <a:p>
          <a:endParaRPr lang="en-US">
            <a:latin typeface="+mj-lt"/>
          </a:endParaRPr>
        </a:p>
      </dgm:t>
    </dgm:pt>
    <dgm:pt modelId="{D3BC90F4-E4C0-4F49-9585-3023ACDE8BB6}" type="sibTrans" cxnId="{756C8B38-E352-CC44-B052-C09EB28ACE47}">
      <dgm:prSet/>
      <dgm:spPr/>
      <dgm:t>
        <a:bodyPr/>
        <a:lstStyle/>
        <a:p>
          <a:endParaRPr lang="en-US">
            <a:latin typeface="+mj-lt"/>
          </a:endParaRPr>
        </a:p>
      </dgm:t>
    </dgm:pt>
    <dgm:pt modelId="{2450F1AE-E841-C74E-8D83-70CD0A859CBD}">
      <dgm:prSet phldrT="[Text]"/>
      <dgm:spPr/>
      <dgm:t>
        <a:bodyPr/>
        <a:lstStyle/>
        <a:p>
          <a:r>
            <a:rPr lang="en-US" dirty="0">
              <a:latin typeface="+mj-lt"/>
            </a:rPr>
            <a:t>Procedure Based</a:t>
          </a:r>
        </a:p>
      </dgm:t>
    </dgm:pt>
    <dgm:pt modelId="{83542B38-DF53-924C-B35A-51DC289FB197}" type="parTrans" cxnId="{21710C7D-E618-644C-A692-FE666783CD88}">
      <dgm:prSet/>
      <dgm:spPr/>
      <dgm:t>
        <a:bodyPr/>
        <a:lstStyle/>
        <a:p>
          <a:endParaRPr lang="en-US">
            <a:latin typeface="+mj-lt"/>
          </a:endParaRPr>
        </a:p>
      </dgm:t>
    </dgm:pt>
    <dgm:pt modelId="{EC672EF4-AE88-8645-BF70-F9C742419A7E}" type="sibTrans" cxnId="{21710C7D-E618-644C-A692-FE666783CD88}">
      <dgm:prSet/>
      <dgm:spPr/>
      <dgm:t>
        <a:bodyPr/>
        <a:lstStyle/>
        <a:p>
          <a:endParaRPr lang="en-US">
            <a:latin typeface="+mj-lt"/>
          </a:endParaRPr>
        </a:p>
      </dgm:t>
    </dgm:pt>
    <dgm:pt modelId="{7B60C5E3-7648-3644-AFAC-18BE32EE247F}" type="pres">
      <dgm:prSet presAssocID="{E9AC3B99-5391-0044-8B1D-9C98019A1510}" presName="diagram" presStyleCnt="0">
        <dgm:presLayoutVars>
          <dgm:dir/>
          <dgm:resizeHandles val="exact"/>
        </dgm:presLayoutVars>
      </dgm:prSet>
      <dgm:spPr/>
    </dgm:pt>
    <dgm:pt modelId="{283DFA41-F863-484F-921B-CAD9719EE93B}" type="pres">
      <dgm:prSet presAssocID="{A73CB884-0329-1C46-9510-AE61D551FA7D}" presName="node" presStyleLbl="node1" presStyleIdx="0" presStyleCnt="5">
        <dgm:presLayoutVars>
          <dgm:bulletEnabled val="1"/>
        </dgm:presLayoutVars>
      </dgm:prSet>
      <dgm:spPr/>
    </dgm:pt>
    <dgm:pt modelId="{1FBA4114-6384-B847-AF3B-E1E7B2C3C177}" type="pres">
      <dgm:prSet presAssocID="{9CAD7AFE-9876-DD43-8D06-89CED01FA23F}" presName="sibTrans" presStyleCnt="0"/>
      <dgm:spPr/>
    </dgm:pt>
    <dgm:pt modelId="{E20103AE-006C-5B42-9FEC-83FD4F8C155D}" type="pres">
      <dgm:prSet presAssocID="{09ECE173-90E6-E048-A950-98694F2FA09E}" presName="node" presStyleLbl="node1" presStyleIdx="1" presStyleCnt="5">
        <dgm:presLayoutVars>
          <dgm:bulletEnabled val="1"/>
        </dgm:presLayoutVars>
      </dgm:prSet>
      <dgm:spPr/>
    </dgm:pt>
    <dgm:pt modelId="{B4AFA554-FFCC-8246-9B8C-F61426FF9A2E}" type="pres">
      <dgm:prSet presAssocID="{F18BA77F-F772-BA49-ADC9-CFD78A0A3825}" presName="sibTrans" presStyleCnt="0"/>
      <dgm:spPr/>
    </dgm:pt>
    <dgm:pt modelId="{6BDB4DAD-B4D6-6F43-9948-AD9344752E71}" type="pres">
      <dgm:prSet presAssocID="{A1734BCB-B431-6B48-ADF5-F8F8E44A417C}" presName="node" presStyleLbl="node1" presStyleIdx="2" presStyleCnt="5">
        <dgm:presLayoutVars>
          <dgm:bulletEnabled val="1"/>
        </dgm:presLayoutVars>
      </dgm:prSet>
      <dgm:spPr/>
    </dgm:pt>
    <dgm:pt modelId="{A89E1A28-144E-0548-8858-D352CAE1F33E}" type="pres">
      <dgm:prSet presAssocID="{81276C4B-529F-BB4D-8B76-C4A3C9D3C535}" presName="sibTrans" presStyleCnt="0"/>
      <dgm:spPr/>
    </dgm:pt>
    <dgm:pt modelId="{F73DAAB7-04CE-F145-B4E7-AD1D48B299ED}" type="pres">
      <dgm:prSet presAssocID="{8101DF19-3C7B-FC42-9B2A-3E3F02D1E7B9}" presName="node" presStyleLbl="node1" presStyleIdx="3" presStyleCnt="5">
        <dgm:presLayoutVars>
          <dgm:bulletEnabled val="1"/>
        </dgm:presLayoutVars>
      </dgm:prSet>
      <dgm:spPr/>
    </dgm:pt>
    <dgm:pt modelId="{9BA21F3F-C2CF-A447-B503-749622E24749}" type="pres">
      <dgm:prSet presAssocID="{D3BC90F4-E4C0-4F49-9585-3023ACDE8BB6}" presName="sibTrans" presStyleCnt="0"/>
      <dgm:spPr/>
    </dgm:pt>
    <dgm:pt modelId="{71D8AA20-635D-E244-A029-33CBC194B417}" type="pres">
      <dgm:prSet presAssocID="{2450F1AE-E841-C74E-8D83-70CD0A859CBD}" presName="node" presStyleLbl="node1" presStyleIdx="4" presStyleCnt="5">
        <dgm:presLayoutVars>
          <dgm:bulletEnabled val="1"/>
        </dgm:presLayoutVars>
      </dgm:prSet>
      <dgm:spPr/>
    </dgm:pt>
  </dgm:ptLst>
  <dgm:cxnLst>
    <dgm:cxn modelId="{756C8B38-E352-CC44-B052-C09EB28ACE47}" srcId="{E9AC3B99-5391-0044-8B1D-9C98019A1510}" destId="{8101DF19-3C7B-FC42-9B2A-3E3F02D1E7B9}" srcOrd="3" destOrd="0" parTransId="{65D59AD2-A44D-2B49-82AB-ACBFBCE9E708}" sibTransId="{D3BC90F4-E4C0-4F49-9585-3023ACDE8BB6}"/>
    <dgm:cxn modelId="{70654C46-5C23-7247-823D-2D8ED247E6D8}" srcId="{E9AC3B99-5391-0044-8B1D-9C98019A1510}" destId="{09ECE173-90E6-E048-A950-98694F2FA09E}" srcOrd="1" destOrd="0" parTransId="{668F1EC1-C9F6-C841-B9FF-840EFCD45176}" sibTransId="{F18BA77F-F772-BA49-ADC9-CFD78A0A3825}"/>
    <dgm:cxn modelId="{FD369F46-8A01-6F4E-A196-8BE00E97F939}" type="presOf" srcId="{E9AC3B99-5391-0044-8B1D-9C98019A1510}" destId="{7B60C5E3-7648-3644-AFAC-18BE32EE247F}" srcOrd="0" destOrd="0" presId="urn:microsoft.com/office/officeart/2005/8/layout/default"/>
    <dgm:cxn modelId="{4ECA9F73-3768-FE49-9A17-A77662D46556}" type="presOf" srcId="{8101DF19-3C7B-FC42-9B2A-3E3F02D1E7B9}" destId="{F73DAAB7-04CE-F145-B4E7-AD1D48B299ED}" srcOrd="0" destOrd="0" presId="urn:microsoft.com/office/officeart/2005/8/layout/default"/>
    <dgm:cxn modelId="{85223877-194B-C54A-9E5C-A3D630192D34}" type="presOf" srcId="{2450F1AE-E841-C74E-8D83-70CD0A859CBD}" destId="{71D8AA20-635D-E244-A029-33CBC194B417}" srcOrd="0" destOrd="0" presId="urn:microsoft.com/office/officeart/2005/8/layout/default"/>
    <dgm:cxn modelId="{21710C7D-E618-644C-A692-FE666783CD88}" srcId="{E9AC3B99-5391-0044-8B1D-9C98019A1510}" destId="{2450F1AE-E841-C74E-8D83-70CD0A859CBD}" srcOrd="4" destOrd="0" parTransId="{83542B38-DF53-924C-B35A-51DC289FB197}" sibTransId="{EC672EF4-AE88-8645-BF70-F9C742419A7E}"/>
    <dgm:cxn modelId="{EE0BE18C-02DE-474C-98D8-0512FC0918D6}" type="presOf" srcId="{A73CB884-0329-1C46-9510-AE61D551FA7D}" destId="{283DFA41-F863-484F-921B-CAD9719EE93B}" srcOrd="0" destOrd="0" presId="urn:microsoft.com/office/officeart/2005/8/layout/default"/>
    <dgm:cxn modelId="{29193895-1629-BE46-88B3-7A8711FBFBB2}" type="presOf" srcId="{A1734BCB-B431-6B48-ADF5-F8F8E44A417C}" destId="{6BDB4DAD-B4D6-6F43-9948-AD9344752E71}" srcOrd="0" destOrd="0" presId="urn:microsoft.com/office/officeart/2005/8/layout/default"/>
    <dgm:cxn modelId="{F42E92B8-BC0D-BB4E-A3E9-50AFEF969122}" srcId="{E9AC3B99-5391-0044-8B1D-9C98019A1510}" destId="{A73CB884-0329-1C46-9510-AE61D551FA7D}" srcOrd="0" destOrd="0" parTransId="{19DBF016-2DDC-5E47-8424-689732F7F07F}" sibTransId="{9CAD7AFE-9876-DD43-8D06-89CED01FA23F}"/>
    <dgm:cxn modelId="{E9441DBB-B621-AF4D-8BCA-8438FC088C70}" type="presOf" srcId="{09ECE173-90E6-E048-A950-98694F2FA09E}" destId="{E20103AE-006C-5B42-9FEC-83FD4F8C155D}" srcOrd="0" destOrd="0" presId="urn:microsoft.com/office/officeart/2005/8/layout/default"/>
    <dgm:cxn modelId="{D9C2FDC2-F385-5748-9DF9-B1DE82DDDDA7}" srcId="{E9AC3B99-5391-0044-8B1D-9C98019A1510}" destId="{A1734BCB-B431-6B48-ADF5-F8F8E44A417C}" srcOrd="2" destOrd="0" parTransId="{02E894B1-2B95-7C49-B3CF-D79D406E74CF}" sibTransId="{81276C4B-529F-BB4D-8B76-C4A3C9D3C535}"/>
    <dgm:cxn modelId="{A180F073-AEBE-424D-A3C1-96543FAB238B}" type="presParOf" srcId="{7B60C5E3-7648-3644-AFAC-18BE32EE247F}" destId="{283DFA41-F863-484F-921B-CAD9719EE93B}" srcOrd="0" destOrd="0" presId="urn:microsoft.com/office/officeart/2005/8/layout/default"/>
    <dgm:cxn modelId="{AB46C0FF-C080-8342-A4FF-34A68E4C1459}" type="presParOf" srcId="{7B60C5E3-7648-3644-AFAC-18BE32EE247F}" destId="{1FBA4114-6384-B847-AF3B-E1E7B2C3C177}" srcOrd="1" destOrd="0" presId="urn:microsoft.com/office/officeart/2005/8/layout/default"/>
    <dgm:cxn modelId="{80CD52A9-CAAA-6E4B-B257-43319313E8AB}" type="presParOf" srcId="{7B60C5E3-7648-3644-AFAC-18BE32EE247F}" destId="{E20103AE-006C-5B42-9FEC-83FD4F8C155D}" srcOrd="2" destOrd="0" presId="urn:microsoft.com/office/officeart/2005/8/layout/default"/>
    <dgm:cxn modelId="{4E300BC6-01B0-8F43-BCC8-4379966A24EC}" type="presParOf" srcId="{7B60C5E3-7648-3644-AFAC-18BE32EE247F}" destId="{B4AFA554-FFCC-8246-9B8C-F61426FF9A2E}" srcOrd="3" destOrd="0" presId="urn:microsoft.com/office/officeart/2005/8/layout/default"/>
    <dgm:cxn modelId="{6257C8EC-783A-A845-BE87-93E13F4A6021}" type="presParOf" srcId="{7B60C5E3-7648-3644-AFAC-18BE32EE247F}" destId="{6BDB4DAD-B4D6-6F43-9948-AD9344752E71}" srcOrd="4" destOrd="0" presId="urn:microsoft.com/office/officeart/2005/8/layout/default"/>
    <dgm:cxn modelId="{D0E5E2BB-8FCE-F44F-9DD7-098857A3967F}" type="presParOf" srcId="{7B60C5E3-7648-3644-AFAC-18BE32EE247F}" destId="{A89E1A28-144E-0548-8858-D352CAE1F33E}" srcOrd="5" destOrd="0" presId="urn:microsoft.com/office/officeart/2005/8/layout/default"/>
    <dgm:cxn modelId="{C7252BA2-4561-8E43-B4AE-8BAC4139FDC9}" type="presParOf" srcId="{7B60C5E3-7648-3644-AFAC-18BE32EE247F}" destId="{F73DAAB7-04CE-F145-B4E7-AD1D48B299ED}" srcOrd="6" destOrd="0" presId="urn:microsoft.com/office/officeart/2005/8/layout/default"/>
    <dgm:cxn modelId="{9B953220-9B76-F94C-ADAB-C116AF0B345F}" type="presParOf" srcId="{7B60C5E3-7648-3644-AFAC-18BE32EE247F}" destId="{9BA21F3F-C2CF-A447-B503-749622E24749}" srcOrd="7" destOrd="0" presId="urn:microsoft.com/office/officeart/2005/8/layout/default"/>
    <dgm:cxn modelId="{8EE0AB17-0CFE-974F-B928-E76DFDF74EC6}" type="presParOf" srcId="{7B60C5E3-7648-3644-AFAC-18BE32EE247F}" destId="{71D8AA20-635D-E244-A029-33CBC194B417}"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70A782-A1F6-984E-B2F6-D763F1B1696E}" type="doc">
      <dgm:prSet loTypeId="urn:microsoft.com/office/officeart/2005/8/layout/hList7" loCatId="" qsTypeId="urn:microsoft.com/office/officeart/2005/8/quickstyle/simple1" qsCatId="simple" csTypeId="urn:microsoft.com/office/officeart/2005/8/colors/colorful4" csCatId="colorful" phldr="1"/>
      <dgm:spPr/>
      <dgm:t>
        <a:bodyPr/>
        <a:lstStyle/>
        <a:p>
          <a:endParaRPr lang="en-US"/>
        </a:p>
      </dgm:t>
    </dgm:pt>
    <dgm:pt modelId="{E96D3F60-7437-7147-A77A-031B2304BED5}">
      <dgm:prSet phldrT="[Text]"/>
      <dgm:spPr/>
      <dgm:t>
        <a:bodyPr/>
        <a:lstStyle/>
        <a:p>
          <a:pPr algn="l"/>
          <a:r>
            <a:rPr lang="en-US" b="1" dirty="0">
              <a:latin typeface="+mj-lt"/>
            </a:rPr>
            <a:t>Full compliment</a:t>
          </a:r>
        </a:p>
      </dgm:t>
    </dgm:pt>
    <dgm:pt modelId="{25F29690-6DC6-2E41-B9B5-CEE7F5BF05D6}" type="parTrans" cxnId="{848A3BEB-F480-E248-A739-3FDF27ECF62E}">
      <dgm:prSet/>
      <dgm:spPr/>
      <dgm:t>
        <a:bodyPr/>
        <a:lstStyle/>
        <a:p>
          <a:endParaRPr lang="en-US"/>
        </a:p>
      </dgm:t>
    </dgm:pt>
    <dgm:pt modelId="{2552CA66-C884-DB4D-BAB5-AA3A89DE4AEE}" type="sibTrans" cxnId="{848A3BEB-F480-E248-A739-3FDF27ECF62E}">
      <dgm:prSet/>
      <dgm:spPr/>
      <dgm:t>
        <a:bodyPr/>
        <a:lstStyle/>
        <a:p>
          <a:endParaRPr lang="en-US"/>
        </a:p>
      </dgm:t>
    </dgm:pt>
    <dgm:pt modelId="{0674375B-6A4B-F84B-ADD5-32AA97290ED0}">
      <dgm:prSet phldrT="[Text]"/>
      <dgm:spPr/>
      <dgm:t>
        <a:bodyPr/>
        <a:lstStyle/>
        <a:p>
          <a:pPr algn="l"/>
          <a:r>
            <a:rPr lang="en-US" dirty="0">
              <a:latin typeface="+mj-lt"/>
            </a:rPr>
            <a:t>Fellows, Residents, and APPs with Attending</a:t>
          </a:r>
        </a:p>
      </dgm:t>
    </dgm:pt>
    <dgm:pt modelId="{144960F8-4FB5-BB4C-9B04-EA359C280DD0}" type="parTrans" cxnId="{5DC6DF0D-26D2-DA44-A643-A1AFD48634DE}">
      <dgm:prSet/>
      <dgm:spPr/>
      <dgm:t>
        <a:bodyPr/>
        <a:lstStyle/>
        <a:p>
          <a:endParaRPr lang="en-US"/>
        </a:p>
      </dgm:t>
    </dgm:pt>
    <dgm:pt modelId="{5EA5E647-3F5E-ED4E-9377-F8046B30F258}" type="sibTrans" cxnId="{5DC6DF0D-26D2-DA44-A643-A1AFD48634DE}">
      <dgm:prSet/>
      <dgm:spPr/>
      <dgm:t>
        <a:bodyPr/>
        <a:lstStyle/>
        <a:p>
          <a:endParaRPr lang="en-US"/>
        </a:p>
      </dgm:t>
    </dgm:pt>
    <dgm:pt modelId="{8E2EEDBC-D07C-4740-A9AB-A922D23D8CDF}">
      <dgm:prSet phldrT="[Text]"/>
      <dgm:spPr/>
      <dgm:t>
        <a:bodyPr/>
        <a:lstStyle/>
        <a:p>
          <a:pPr algn="l"/>
          <a:r>
            <a:rPr lang="en-US" b="1" dirty="0"/>
            <a:t>In Adjunct</a:t>
          </a:r>
        </a:p>
      </dgm:t>
    </dgm:pt>
    <dgm:pt modelId="{5DF999C5-2577-A746-BEAD-8A5E0E264772}" type="parTrans" cxnId="{C8F2350A-A27F-8F40-A188-F6A8CC003DE3}">
      <dgm:prSet/>
      <dgm:spPr/>
      <dgm:t>
        <a:bodyPr/>
        <a:lstStyle/>
        <a:p>
          <a:endParaRPr lang="en-US"/>
        </a:p>
      </dgm:t>
    </dgm:pt>
    <dgm:pt modelId="{F5FD0967-8126-8444-B311-F42D2424A5D5}" type="sibTrans" cxnId="{C8F2350A-A27F-8F40-A188-F6A8CC003DE3}">
      <dgm:prSet/>
      <dgm:spPr/>
      <dgm:t>
        <a:bodyPr/>
        <a:lstStyle/>
        <a:p>
          <a:endParaRPr lang="en-US"/>
        </a:p>
      </dgm:t>
    </dgm:pt>
    <dgm:pt modelId="{30C71E8B-A87B-904E-B723-8D1F13D6E5DF}">
      <dgm:prSet phldrT="[Text]"/>
      <dgm:spPr/>
      <dgm:t>
        <a:bodyPr/>
        <a:lstStyle/>
        <a:p>
          <a:pPr algn="l"/>
          <a:r>
            <a:rPr lang="en-US" dirty="0"/>
            <a:t>Residents and APPs with Attending</a:t>
          </a:r>
        </a:p>
      </dgm:t>
    </dgm:pt>
    <dgm:pt modelId="{7AE4EDA2-D244-6245-9D13-C84F7BD94716}" type="parTrans" cxnId="{4F697AC6-3E76-4541-8E14-805946927B52}">
      <dgm:prSet/>
      <dgm:spPr/>
      <dgm:t>
        <a:bodyPr/>
        <a:lstStyle/>
        <a:p>
          <a:endParaRPr lang="en-US"/>
        </a:p>
      </dgm:t>
    </dgm:pt>
    <dgm:pt modelId="{38DF1E07-B30F-3D48-B1E2-F92B82349830}" type="sibTrans" cxnId="{4F697AC6-3E76-4541-8E14-805946927B52}">
      <dgm:prSet/>
      <dgm:spPr/>
      <dgm:t>
        <a:bodyPr/>
        <a:lstStyle/>
        <a:p>
          <a:endParaRPr lang="en-US"/>
        </a:p>
      </dgm:t>
    </dgm:pt>
    <dgm:pt modelId="{E5BE7859-DA51-924C-A3B4-B0275103066E}">
      <dgm:prSet phldrT="[Text]"/>
      <dgm:spPr/>
      <dgm:t>
        <a:bodyPr/>
        <a:lstStyle/>
        <a:p>
          <a:pPr algn="l"/>
          <a:r>
            <a:rPr lang="en-US" b="1" dirty="0"/>
            <a:t>In</a:t>
          </a:r>
          <a:r>
            <a:rPr lang="en-US" b="1" baseline="0" dirty="0"/>
            <a:t> Lieu</a:t>
          </a:r>
          <a:endParaRPr lang="en-US" b="1" dirty="0"/>
        </a:p>
      </dgm:t>
    </dgm:pt>
    <dgm:pt modelId="{E554AEEE-7755-684F-87EB-7081C9B77E21}" type="parTrans" cxnId="{D01A0B02-0D37-3D44-BBF1-89964F6BA460}">
      <dgm:prSet/>
      <dgm:spPr/>
      <dgm:t>
        <a:bodyPr/>
        <a:lstStyle/>
        <a:p>
          <a:endParaRPr lang="en-US"/>
        </a:p>
      </dgm:t>
    </dgm:pt>
    <dgm:pt modelId="{B3F4EDE0-CCAC-424B-8BD2-E1B7AF8616E8}" type="sibTrans" cxnId="{D01A0B02-0D37-3D44-BBF1-89964F6BA460}">
      <dgm:prSet/>
      <dgm:spPr/>
      <dgm:t>
        <a:bodyPr/>
        <a:lstStyle/>
        <a:p>
          <a:endParaRPr lang="en-US"/>
        </a:p>
      </dgm:t>
    </dgm:pt>
    <dgm:pt modelId="{9C8984B4-041D-E14C-8DCC-D1025EB52EED}">
      <dgm:prSet phldrT="[Text]"/>
      <dgm:spPr/>
      <dgm:t>
        <a:bodyPr/>
        <a:lstStyle/>
        <a:p>
          <a:pPr algn="l"/>
          <a:r>
            <a:rPr lang="en-US" dirty="0"/>
            <a:t>APP with Attending</a:t>
          </a:r>
        </a:p>
      </dgm:t>
    </dgm:pt>
    <dgm:pt modelId="{8A27FABA-D31B-1E41-8034-D8A453AEE450}" type="parTrans" cxnId="{E5E3AA2A-9877-FD4B-9D2B-136EA9957E86}">
      <dgm:prSet/>
      <dgm:spPr/>
      <dgm:t>
        <a:bodyPr/>
        <a:lstStyle/>
        <a:p>
          <a:endParaRPr lang="en-US"/>
        </a:p>
      </dgm:t>
    </dgm:pt>
    <dgm:pt modelId="{A82A8157-CCC5-5441-926E-A4F6F5FB7652}" type="sibTrans" cxnId="{E5E3AA2A-9877-FD4B-9D2B-136EA9957E86}">
      <dgm:prSet/>
      <dgm:spPr/>
      <dgm:t>
        <a:bodyPr/>
        <a:lstStyle/>
        <a:p>
          <a:endParaRPr lang="en-US"/>
        </a:p>
      </dgm:t>
    </dgm:pt>
    <dgm:pt modelId="{4242B736-AC64-0149-A69D-E452E122086F}" type="pres">
      <dgm:prSet presAssocID="{DB70A782-A1F6-984E-B2F6-D763F1B1696E}" presName="Name0" presStyleCnt="0">
        <dgm:presLayoutVars>
          <dgm:dir/>
          <dgm:resizeHandles val="exact"/>
        </dgm:presLayoutVars>
      </dgm:prSet>
      <dgm:spPr/>
    </dgm:pt>
    <dgm:pt modelId="{01B73A6A-AB3F-CD4E-9954-8F10B520E3C4}" type="pres">
      <dgm:prSet presAssocID="{DB70A782-A1F6-984E-B2F6-D763F1B1696E}" presName="fgShape" presStyleLbl="fgShp" presStyleIdx="0" presStyleCnt="1"/>
      <dgm:spPr/>
    </dgm:pt>
    <dgm:pt modelId="{35BB180A-B083-5D4D-999A-40EBC0EE6636}" type="pres">
      <dgm:prSet presAssocID="{DB70A782-A1F6-984E-B2F6-D763F1B1696E}" presName="linComp" presStyleCnt="0"/>
      <dgm:spPr/>
    </dgm:pt>
    <dgm:pt modelId="{2F2C2936-CEAE-9948-B092-17616BCF5467}" type="pres">
      <dgm:prSet presAssocID="{E96D3F60-7437-7147-A77A-031B2304BED5}" presName="compNode" presStyleCnt="0"/>
      <dgm:spPr/>
    </dgm:pt>
    <dgm:pt modelId="{96717B88-6B4F-F54D-9F5D-C82AA17126B9}" type="pres">
      <dgm:prSet presAssocID="{E96D3F60-7437-7147-A77A-031B2304BED5}" presName="bkgdShape" presStyleLbl="node1" presStyleIdx="0" presStyleCnt="3"/>
      <dgm:spPr/>
    </dgm:pt>
    <dgm:pt modelId="{138F9556-12DE-CE47-8EBF-EB06B1685AD7}" type="pres">
      <dgm:prSet presAssocID="{E96D3F60-7437-7147-A77A-031B2304BED5}" presName="nodeTx" presStyleLbl="node1" presStyleIdx="0" presStyleCnt="3">
        <dgm:presLayoutVars>
          <dgm:bulletEnabled val="1"/>
        </dgm:presLayoutVars>
      </dgm:prSet>
      <dgm:spPr/>
    </dgm:pt>
    <dgm:pt modelId="{EB5CC8A9-F7C9-9B44-B39C-657FB63387FF}" type="pres">
      <dgm:prSet presAssocID="{E96D3F60-7437-7147-A77A-031B2304BED5}" presName="invisiNode" presStyleLbl="node1" presStyleIdx="0" presStyleCnt="3"/>
      <dgm:spPr/>
    </dgm:pt>
    <dgm:pt modelId="{FEA7057F-6BCC-784D-B4C4-523EE40014A4}" type="pres">
      <dgm:prSet presAssocID="{E96D3F60-7437-7147-A77A-031B2304BED5}" presName="imagNode"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ers outline"/>
        </a:ext>
      </dgm:extLst>
    </dgm:pt>
    <dgm:pt modelId="{CD1D527C-0DAC-6442-AFEC-A2DE8A7FA6FB}" type="pres">
      <dgm:prSet presAssocID="{2552CA66-C884-DB4D-BAB5-AA3A89DE4AEE}" presName="sibTrans" presStyleLbl="sibTrans2D1" presStyleIdx="0" presStyleCnt="0"/>
      <dgm:spPr/>
    </dgm:pt>
    <dgm:pt modelId="{F10A6A0F-FA20-F44E-9AD1-B8906A9FAC40}" type="pres">
      <dgm:prSet presAssocID="{8E2EEDBC-D07C-4740-A9AB-A922D23D8CDF}" presName="compNode" presStyleCnt="0"/>
      <dgm:spPr/>
    </dgm:pt>
    <dgm:pt modelId="{05EB92B2-EC17-084E-974F-F7CDA69120C6}" type="pres">
      <dgm:prSet presAssocID="{8E2EEDBC-D07C-4740-A9AB-A922D23D8CDF}" presName="bkgdShape" presStyleLbl="node1" presStyleIdx="1" presStyleCnt="3"/>
      <dgm:spPr/>
    </dgm:pt>
    <dgm:pt modelId="{2E32D988-F29F-8749-9D91-D0F4DA8409A9}" type="pres">
      <dgm:prSet presAssocID="{8E2EEDBC-D07C-4740-A9AB-A922D23D8CDF}" presName="nodeTx" presStyleLbl="node1" presStyleIdx="1" presStyleCnt="3">
        <dgm:presLayoutVars>
          <dgm:bulletEnabled val="1"/>
        </dgm:presLayoutVars>
      </dgm:prSet>
      <dgm:spPr/>
    </dgm:pt>
    <dgm:pt modelId="{7C6349C9-71F6-B441-877D-A0E9F9937D68}" type="pres">
      <dgm:prSet presAssocID="{8E2EEDBC-D07C-4740-A9AB-A922D23D8CDF}" presName="invisiNode" presStyleLbl="node1" presStyleIdx="1" presStyleCnt="3"/>
      <dgm:spPr/>
    </dgm:pt>
    <dgm:pt modelId="{7A4595E8-3816-0242-B71D-3312EBC46FED}" type="pres">
      <dgm:prSet presAssocID="{8E2EEDBC-D07C-4740-A9AB-A922D23D8CDF}" presName="imagNode"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eting outline"/>
        </a:ext>
      </dgm:extLst>
    </dgm:pt>
    <dgm:pt modelId="{D480180E-8938-8F4B-A1CF-D51CEACFE742}" type="pres">
      <dgm:prSet presAssocID="{F5FD0967-8126-8444-B311-F42D2424A5D5}" presName="sibTrans" presStyleLbl="sibTrans2D1" presStyleIdx="0" presStyleCnt="0"/>
      <dgm:spPr/>
    </dgm:pt>
    <dgm:pt modelId="{8587D908-D24F-9041-A58B-D76DB002B50D}" type="pres">
      <dgm:prSet presAssocID="{E5BE7859-DA51-924C-A3B4-B0275103066E}" presName="compNode" presStyleCnt="0"/>
      <dgm:spPr/>
    </dgm:pt>
    <dgm:pt modelId="{50554F59-05A0-4943-95EF-AE2863EAEFA7}" type="pres">
      <dgm:prSet presAssocID="{E5BE7859-DA51-924C-A3B4-B0275103066E}" presName="bkgdShape" presStyleLbl="node1" presStyleIdx="2" presStyleCnt="3"/>
      <dgm:spPr/>
    </dgm:pt>
    <dgm:pt modelId="{61E72A46-96C7-CE49-B4D9-153D2D5DB85D}" type="pres">
      <dgm:prSet presAssocID="{E5BE7859-DA51-924C-A3B4-B0275103066E}" presName="nodeTx" presStyleLbl="node1" presStyleIdx="2" presStyleCnt="3">
        <dgm:presLayoutVars>
          <dgm:bulletEnabled val="1"/>
        </dgm:presLayoutVars>
      </dgm:prSet>
      <dgm:spPr/>
    </dgm:pt>
    <dgm:pt modelId="{0F866F6E-FB09-C943-8F30-172B02FD4681}" type="pres">
      <dgm:prSet presAssocID="{E5BE7859-DA51-924C-A3B4-B0275103066E}" presName="invisiNode" presStyleLbl="node1" presStyleIdx="2" presStyleCnt="3"/>
      <dgm:spPr/>
    </dgm:pt>
    <dgm:pt modelId="{49DB4760-D5A6-2748-8B9C-5B11C7B123F0}" type="pres">
      <dgm:prSet presAssocID="{E5BE7859-DA51-924C-A3B4-B0275103066E}" presName="imagNode"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onfused person outline"/>
        </a:ext>
      </dgm:extLst>
    </dgm:pt>
  </dgm:ptLst>
  <dgm:cxnLst>
    <dgm:cxn modelId="{D01A0B02-0D37-3D44-BBF1-89964F6BA460}" srcId="{DB70A782-A1F6-984E-B2F6-D763F1B1696E}" destId="{E5BE7859-DA51-924C-A3B4-B0275103066E}" srcOrd="2" destOrd="0" parTransId="{E554AEEE-7755-684F-87EB-7081C9B77E21}" sibTransId="{B3F4EDE0-CCAC-424B-8BD2-E1B7AF8616E8}"/>
    <dgm:cxn modelId="{C8F2350A-A27F-8F40-A188-F6A8CC003DE3}" srcId="{DB70A782-A1F6-984E-B2F6-D763F1B1696E}" destId="{8E2EEDBC-D07C-4740-A9AB-A922D23D8CDF}" srcOrd="1" destOrd="0" parTransId="{5DF999C5-2577-A746-BEAD-8A5E0E264772}" sibTransId="{F5FD0967-8126-8444-B311-F42D2424A5D5}"/>
    <dgm:cxn modelId="{5DC6DF0D-26D2-DA44-A643-A1AFD48634DE}" srcId="{E96D3F60-7437-7147-A77A-031B2304BED5}" destId="{0674375B-6A4B-F84B-ADD5-32AA97290ED0}" srcOrd="0" destOrd="0" parTransId="{144960F8-4FB5-BB4C-9B04-EA359C280DD0}" sibTransId="{5EA5E647-3F5E-ED4E-9377-F8046B30F258}"/>
    <dgm:cxn modelId="{DE7D0114-E9F2-0446-9412-E1C03CCBB5A9}" type="presOf" srcId="{2552CA66-C884-DB4D-BAB5-AA3A89DE4AEE}" destId="{CD1D527C-0DAC-6442-AFEC-A2DE8A7FA6FB}" srcOrd="0" destOrd="0" presId="urn:microsoft.com/office/officeart/2005/8/layout/hList7"/>
    <dgm:cxn modelId="{3C0C5A15-3A9F-EA4C-8314-551D660BB972}" type="presOf" srcId="{E96D3F60-7437-7147-A77A-031B2304BED5}" destId="{138F9556-12DE-CE47-8EBF-EB06B1685AD7}" srcOrd="1" destOrd="0" presId="urn:microsoft.com/office/officeart/2005/8/layout/hList7"/>
    <dgm:cxn modelId="{83C8A416-6505-634E-95F9-C7BC841C0649}" type="presOf" srcId="{0674375B-6A4B-F84B-ADD5-32AA97290ED0}" destId="{138F9556-12DE-CE47-8EBF-EB06B1685AD7}" srcOrd="1" destOrd="1" presId="urn:microsoft.com/office/officeart/2005/8/layout/hList7"/>
    <dgm:cxn modelId="{E5E3AA2A-9877-FD4B-9D2B-136EA9957E86}" srcId="{E5BE7859-DA51-924C-A3B4-B0275103066E}" destId="{9C8984B4-041D-E14C-8DCC-D1025EB52EED}" srcOrd="0" destOrd="0" parTransId="{8A27FABA-D31B-1E41-8034-D8A453AEE450}" sibTransId="{A82A8157-CCC5-5441-926E-A4F6F5FB7652}"/>
    <dgm:cxn modelId="{2E5F4E2F-31E9-3C4B-94E9-0F1256D21B55}" type="presOf" srcId="{30C71E8B-A87B-904E-B723-8D1F13D6E5DF}" destId="{2E32D988-F29F-8749-9D91-D0F4DA8409A9}" srcOrd="1" destOrd="1" presId="urn:microsoft.com/office/officeart/2005/8/layout/hList7"/>
    <dgm:cxn modelId="{9077EC33-EBA6-364F-A626-4DEA728E05B4}" type="presOf" srcId="{8E2EEDBC-D07C-4740-A9AB-A922D23D8CDF}" destId="{05EB92B2-EC17-084E-974F-F7CDA69120C6}" srcOrd="0" destOrd="0" presId="urn:microsoft.com/office/officeart/2005/8/layout/hList7"/>
    <dgm:cxn modelId="{62DB7F43-6A6E-CE45-80FC-0D9923EFFD1A}" type="presOf" srcId="{9C8984B4-041D-E14C-8DCC-D1025EB52EED}" destId="{61E72A46-96C7-CE49-B4D9-153D2D5DB85D}" srcOrd="1" destOrd="1" presId="urn:microsoft.com/office/officeart/2005/8/layout/hList7"/>
    <dgm:cxn modelId="{58EF1E44-3F79-AB4A-A9B9-72ADD91CB4E3}" type="presOf" srcId="{DB70A782-A1F6-984E-B2F6-D763F1B1696E}" destId="{4242B736-AC64-0149-A69D-E452E122086F}" srcOrd="0" destOrd="0" presId="urn:microsoft.com/office/officeart/2005/8/layout/hList7"/>
    <dgm:cxn modelId="{6E61A36E-9777-1D47-839A-9BE49718DEE1}" type="presOf" srcId="{E96D3F60-7437-7147-A77A-031B2304BED5}" destId="{96717B88-6B4F-F54D-9F5D-C82AA17126B9}" srcOrd="0" destOrd="0" presId="urn:microsoft.com/office/officeart/2005/8/layout/hList7"/>
    <dgm:cxn modelId="{56027654-0A99-0C4D-9A7B-AF0039CAC82F}" type="presOf" srcId="{0674375B-6A4B-F84B-ADD5-32AA97290ED0}" destId="{96717B88-6B4F-F54D-9F5D-C82AA17126B9}" srcOrd="0" destOrd="1" presId="urn:microsoft.com/office/officeart/2005/8/layout/hList7"/>
    <dgm:cxn modelId="{60130078-5DC9-F34D-BBD4-670389E11078}" type="presOf" srcId="{E5BE7859-DA51-924C-A3B4-B0275103066E}" destId="{61E72A46-96C7-CE49-B4D9-153D2D5DB85D}" srcOrd="1" destOrd="0" presId="urn:microsoft.com/office/officeart/2005/8/layout/hList7"/>
    <dgm:cxn modelId="{86AE5F79-4D9D-1B4D-B436-41C80797F37F}" type="presOf" srcId="{E5BE7859-DA51-924C-A3B4-B0275103066E}" destId="{50554F59-05A0-4943-95EF-AE2863EAEFA7}" srcOrd="0" destOrd="0" presId="urn:microsoft.com/office/officeart/2005/8/layout/hList7"/>
    <dgm:cxn modelId="{D3D9A9C4-9E36-854E-8008-D484AFCFBD6A}" type="presOf" srcId="{F5FD0967-8126-8444-B311-F42D2424A5D5}" destId="{D480180E-8938-8F4B-A1CF-D51CEACFE742}" srcOrd="0" destOrd="0" presId="urn:microsoft.com/office/officeart/2005/8/layout/hList7"/>
    <dgm:cxn modelId="{4F697AC6-3E76-4541-8E14-805946927B52}" srcId="{8E2EEDBC-D07C-4740-A9AB-A922D23D8CDF}" destId="{30C71E8B-A87B-904E-B723-8D1F13D6E5DF}" srcOrd="0" destOrd="0" parTransId="{7AE4EDA2-D244-6245-9D13-C84F7BD94716}" sibTransId="{38DF1E07-B30F-3D48-B1E2-F92B82349830}"/>
    <dgm:cxn modelId="{79DA42DB-B422-0D49-AF7A-323187D79A2B}" type="presOf" srcId="{8E2EEDBC-D07C-4740-A9AB-A922D23D8CDF}" destId="{2E32D988-F29F-8749-9D91-D0F4DA8409A9}" srcOrd="1" destOrd="0" presId="urn:microsoft.com/office/officeart/2005/8/layout/hList7"/>
    <dgm:cxn modelId="{3463EEDE-7A0C-5644-A2D3-CF34FFEBDB0F}" type="presOf" srcId="{30C71E8B-A87B-904E-B723-8D1F13D6E5DF}" destId="{05EB92B2-EC17-084E-974F-F7CDA69120C6}" srcOrd="0" destOrd="1" presId="urn:microsoft.com/office/officeart/2005/8/layout/hList7"/>
    <dgm:cxn modelId="{23A776E1-A191-B641-92EE-CBD267FC21DE}" type="presOf" srcId="{9C8984B4-041D-E14C-8DCC-D1025EB52EED}" destId="{50554F59-05A0-4943-95EF-AE2863EAEFA7}" srcOrd="0" destOrd="1" presId="urn:microsoft.com/office/officeart/2005/8/layout/hList7"/>
    <dgm:cxn modelId="{848A3BEB-F480-E248-A739-3FDF27ECF62E}" srcId="{DB70A782-A1F6-984E-B2F6-D763F1B1696E}" destId="{E96D3F60-7437-7147-A77A-031B2304BED5}" srcOrd="0" destOrd="0" parTransId="{25F29690-6DC6-2E41-B9B5-CEE7F5BF05D6}" sibTransId="{2552CA66-C884-DB4D-BAB5-AA3A89DE4AEE}"/>
    <dgm:cxn modelId="{D38B3558-2B03-E747-A3B4-2F50E3BCB604}" type="presParOf" srcId="{4242B736-AC64-0149-A69D-E452E122086F}" destId="{01B73A6A-AB3F-CD4E-9954-8F10B520E3C4}" srcOrd="0" destOrd="0" presId="urn:microsoft.com/office/officeart/2005/8/layout/hList7"/>
    <dgm:cxn modelId="{15E026AD-DDBD-C24D-98AD-659F9E2E0A71}" type="presParOf" srcId="{4242B736-AC64-0149-A69D-E452E122086F}" destId="{35BB180A-B083-5D4D-999A-40EBC0EE6636}" srcOrd="1" destOrd="0" presId="urn:microsoft.com/office/officeart/2005/8/layout/hList7"/>
    <dgm:cxn modelId="{5CAC0517-9D41-6F4E-BDE7-F84EEE4A9516}" type="presParOf" srcId="{35BB180A-B083-5D4D-999A-40EBC0EE6636}" destId="{2F2C2936-CEAE-9948-B092-17616BCF5467}" srcOrd="0" destOrd="0" presId="urn:microsoft.com/office/officeart/2005/8/layout/hList7"/>
    <dgm:cxn modelId="{500DFEAC-20AE-DC41-8929-5CDAAF5BEA28}" type="presParOf" srcId="{2F2C2936-CEAE-9948-B092-17616BCF5467}" destId="{96717B88-6B4F-F54D-9F5D-C82AA17126B9}" srcOrd="0" destOrd="0" presId="urn:microsoft.com/office/officeart/2005/8/layout/hList7"/>
    <dgm:cxn modelId="{4FC3A5C4-50D7-204F-B8A7-D21BD7101802}" type="presParOf" srcId="{2F2C2936-CEAE-9948-B092-17616BCF5467}" destId="{138F9556-12DE-CE47-8EBF-EB06B1685AD7}" srcOrd="1" destOrd="0" presId="urn:microsoft.com/office/officeart/2005/8/layout/hList7"/>
    <dgm:cxn modelId="{339BA194-0D3F-634F-AC0F-911B6A7A0DA0}" type="presParOf" srcId="{2F2C2936-CEAE-9948-B092-17616BCF5467}" destId="{EB5CC8A9-F7C9-9B44-B39C-657FB63387FF}" srcOrd="2" destOrd="0" presId="urn:microsoft.com/office/officeart/2005/8/layout/hList7"/>
    <dgm:cxn modelId="{4C8D212B-AF36-0A40-B393-5EF7CFA14809}" type="presParOf" srcId="{2F2C2936-CEAE-9948-B092-17616BCF5467}" destId="{FEA7057F-6BCC-784D-B4C4-523EE40014A4}" srcOrd="3" destOrd="0" presId="urn:microsoft.com/office/officeart/2005/8/layout/hList7"/>
    <dgm:cxn modelId="{F8A81174-9B16-8446-88CB-828A9EC0058D}" type="presParOf" srcId="{35BB180A-B083-5D4D-999A-40EBC0EE6636}" destId="{CD1D527C-0DAC-6442-AFEC-A2DE8A7FA6FB}" srcOrd="1" destOrd="0" presId="urn:microsoft.com/office/officeart/2005/8/layout/hList7"/>
    <dgm:cxn modelId="{F6905D88-4C59-EB41-AC62-BE86684A770F}" type="presParOf" srcId="{35BB180A-B083-5D4D-999A-40EBC0EE6636}" destId="{F10A6A0F-FA20-F44E-9AD1-B8906A9FAC40}" srcOrd="2" destOrd="0" presId="urn:microsoft.com/office/officeart/2005/8/layout/hList7"/>
    <dgm:cxn modelId="{0DEC1FD2-11F3-004C-87BD-46BFAFA93EC0}" type="presParOf" srcId="{F10A6A0F-FA20-F44E-9AD1-B8906A9FAC40}" destId="{05EB92B2-EC17-084E-974F-F7CDA69120C6}" srcOrd="0" destOrd="0" presId="urn:microsoft.com/office/officeart/2005/8/layout/hList7"/>
    <dgm:cxn modelId="{FF587E20-83E4-D247-962A-449C30A2CBD6}" type="presParOf" srcId="{F10A6A0F-FA20-F44E-9AD1-B8906A9FAC40}" destId="{2E32D988-F29F-8749-9D91-D0F4DA8409A9}" srcOrd="1" destOrd="0" presId="urn:microsoft.com/office/officeart/2005/8/layout/hList7"/>
    <dgm:cxn modelId="{BA2BC069-1483-2140-8108-7C6A9A0AC249}" type="presParOf" srcId="{F10A6A0F-FA20-F44E-9AD1-B8906A9FAC40}" destId="{7C6349C9-71F6-B441-877D-A0E9F9937D68}" srcOrd="2" destOrd="0" presId="urn:microsoft.com/office/officeart/2005/8/layout/hList7"/>
    <dgm:cxn modelId="{9850D9FA-8ADE-6A43-B49C-9FB7027689EE}" type="presParOf" srcId="{F10A6A0F-FA20-F44E-9AD1-B8906A9FAC40}" destId="{7A4595E8-3816-0242-B71D-3312EBC46FED}" srcOrd="3" destOrd="0" presId="urn:microsoft.com/office/officeart/2005/8/layout/hList7"/>
    <dgm:cxn modelId="{86E0980F-C88D-4D43-810A-76AAD2CB0218}" type="presParOf" srcId="{35BB180A-B083-5D4D-999A-40EBC0EE6636}" destId="{D480180E-8938-8F4B-A1CF-D51CEACFE742}" srcOrd="3" destOrd="0" presId="urn:microsoft.com/office/officeart/2005/8/layout/hList7"/>
    <dgm:cxn modelId="{F99ADA2F-06C4-6749-B038-FCBDAB5E5796}" type="presParOf" srcId="{35BB180A-B083-5D4D-999A-40EBC0EE6636}" destId="{8587D908-D24F-9041-A58B-D76DB002B50D}" srcOrd="4" destOrd="0" presId="urn:microsoft.com/office/officeart/2005/8/layout/hList7"/>
    <dgm:cxn modelId="{B7076FA0-8D6A-0D49-95B5-97D27F3E5C4A}" type="presParOf" srcId="{8587D908-D24F-9041-A58B-D76DB002B50D}" destId="{50554F59-05A0-4943-95EF-AE2863EAEFA7}" srcOrd="0" destOrd="0" presId="urn:microsoft.com/office/officeart/2005/8/layout/hList7"/>
    <dgm:cxn modelId="{4E98EBFC-CE5B-D24B-91EB-01A2AE524A70}" type="presParOf" srcId="{8587D908-D24F-9041-A58B-D76DB002B50D}" destId="{61E72A46-96C7-CE49-B4D9-153D2D5DB85D}" srcOrd="1" destOrd="0" presId="urn:microsoft.com/office/officeart/2005/8/layout/hList7"/>
    <dgm:cxn modelId="{023C5649-C2D0-6143-8318-D3B983C0A06E}" type="presParOf" srcId="{8587D908-D24F-9041-A58B-D76DB002B50D}" destId="{0F866F6E-FB09-C943-8F30-172B02FD4681}" srcOrd="2" destOrd="0" presId="urn:microsoft.com/office/officeart/2005/8/layout/hList7"/>
    <dgm:cxn modelId="{F14B9FC7-187E-294E-B2D0-FA74E79AC7E6}" type="presParOf" srcId="{8587D908-D24F-9041-A58B-D76DB002B50D}" destId="{49DB4760-D5A6-2748-8B9C-5B11C7B123F0}"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A972C24-36C8-4A49-BAEF-935FB39533A1}" type="doc">
      <dgm:prSet loTypeId="urn:microsoft.com/office/officeart/2005/8/layout/default" loCatId="" qsTypeId="urn:microsoft.com/office/officeart/2005/8/quickstyle/simple3" qsCatId="simple" csTypeId="urn:microsoft.com/office/officeart/2005/8/colors/colorful5" csCatId="colorful" phldr="1"/>
      <dgm:spPr/>
      <dgm:t>
        <a:bodyPr/>
        <a:lstStyle/>
        <a:p>
          <a:endParaRPr lang="en-US"/>
        </a:p>
      </dgm:t>
    </dgm:pt>
    <dgm:pt modelId="{2869CAF1-8B40-CE45-9C43-D4E646755404}">
      <dgm:prSet phldrT="[Text]" custT="1"/>
      <dgm:spPr/>
      <dgm:t>
        <a:bodyPr/>
        <a:lstStyle/>
        <a:p>
          <a:r>
            <a:rPr lang="en-US" sz="4800" dirty="0">
              <a:latin typeface="+mj-lt"/>
            </a:rPr>
            <a:t>Demonstrate quality and value</a:t>
          </a:r>
        </a:p>
      </dgm:t>
    </dgm:pt>
    <dgm:pt modelId="{5DCB5910-C0DB-AA49-8A45-B2D0BE4A88E7}" type="parTrans" cxnId="{68C59DCF-4F58-5445-A73D-BF45CCCCDC16}">
      <dgm:prSet/>
      <dgm:spPr/>
      <dgm:t>
        <a:bodyPr/>
        <a:lstStyle/>
        <a:p>
          <a:endParaRPr lang="en-US" sz="1600"/>
        </a:p>
      </dgm:t>
    </dgm:pt>
    <dgm:pt modelId="{548E5C58-4315-954B-A267-402302C19B8D}" type="sibTrans" cxnId="{68C59DCF-4F58-5445-A73D-BF45CCCCDC16}">
      <dgm:prSet/>
      <dgm:spPr/>
      <dgm:t>
        <a:bodyPr/>
        <a:lstStyle/>
        <a:p>
          <a:endParaRPr lang="en-US" sz="1600"/>
        </a:p>
      </dgm:t>
    </dgm:pt>
    <dgm:pt modelId="{1D539875-7433-BF45-A9DB-CD587B6E2245}" type="pres">
      <dgm:prSet presAssocID="{9A972C24-36C8-4A49-BAEF-935FB39533A1}" presName="diagram" presStyleCnt="0">
        <dgm:presLayoutVars>
          <dgm:dir/>
          <dgm:resizeHandles val="exact"/>
        </dgm:presLayoutVars>
      </dgm:prSet>
      <dgm:spPr/>
    </dgm:pt>
    <dgm:pt modelId="{55D43CA1-EFAF-3F4A-8A86-3A1D9482C2AD}" type="pres">
      <dgm:prSet presAssocID="{2869CAF1-8B40-CE45-9C43-D4E646755404}" presName="node" presStyleLbl="node1" presStyleIdx="0" presStyleCnt="1" custScaleX="112150" custLinFactNeighborX="2735">
        <dgm:presLayoutVars>
          <dgm:bulletEnabled val="1"/>
        </dgm:presLayoutVars>
      </dgm:prSet>
      <dgm:spPr/>
    </dgm:pt>
  </dgm:ptLst>
  <dgm:cxnLst>
    <dgm:cxn modelId="{8181A214-96A2-B24A-9488-79041776C53A}" type="presOf" srcId="{9A972C24-36C8-4A49-BAEF-935FB39533A1}" destId="{1D539875-7433-BF45-A9DB-CD587B6E2245}" srcOrd="0" destOrd="0" presId="urn:microsoft.com/office/officeart/2005/8/layout/default"/>
    <dgm:cxn modelId="{1FF8439E-9C78-D346-9BBD-D9AEB105F3F3}" type="presOf" srcId="{2869CAF1-8B40-CE45-9C43-D4E646755404}" destId="{55D43CA1-EFAF-3F4A-8A86-3A1D9482C2AD}" srcOrd="0" destOrd="0" presId="urn:microsoft.com/office/officeart/2005/8/layout/default"/>
    <dgm:cxn modelId="{68C59DCF-4F58-5445-A73D-BF45CCCCDC16}" srcId="{9A972C24-36C8-4A49-BAEF-935FB39533A1}" destId="{2869CAF1-8B40-CE45-9C43-D4E646755404}" srcOrd="0" destOrd="0" parTransId="{5DCB5910-C0DB-AA49-8A45-B2D0BE4A88E7}" sibTransId="{548E5C58-4315-954B-A267-402302C19B8D}"/>
    <dgm:cxn modelId="{8FDC89FD-72D4-DF4A-859B-0F9A8C704E7C}" type="presParOf" srcId="{1D539875-7433-BF45-A9DB-CD587B6E2245}" destId="{55D43CA1-EFAF-3F4A-8A86-3A1D9482C2AD}"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2F15636-FB18-B74A-B3E3-D5DBE6B729E2}" type="doc">
      <dgm:prSet loTypeId="urn:microsoft.com/office/officeart/2005/8/layout/process5" loCatId="" qsTypeId="urn:microsoft.com/office/officeart/2005/8/quickstyle/simple1" qsCatId="simple" csTypeId="urn:microsoft.com/office/officeart/2005/8/colors/colorful1" csCatId="colorful" phldr="1"/>
      <dgm:spPr/>
    </dgm:pt>
    <dgm:pt modelId="{CB78F428-45BA-764A-B4BD-FF801AF1C6E8}">
      <dgm:prSet phldrT="[Text]"/>
      <dgm:spPr/>
      <dgm:t>
        <a:bodyPr/>
        <a:lstStyle/>
        <a:p>
          <a:r>
            <a:rPr lang="en-US" dirty="0">
              <a:latin typeface="+mj-lt"/>
            </a:rPr>
            <a:t>Reflect on NP role  for a specific areas of focus</a:t>
          </a:r>
        </a:p>
      </dgm:t>
    </dgm:pt>
    <dgm:pt modelId="{10903A89-64AB-F44B-89A7-D1BB29AFD66A}" type="parTrans" cxnId="{3D95B3D1-6808-3C44-847C-2C20EEE1E4F9}">
      <dgm:prSet/>
      <dgm:spPr/>
      <dgm:t>
        <a:bodyPr/>
        <a:lstStyle/>
        <a:p>
          <a:endParaRPr lang="en-US">
            <a:latin typeface="+mj-lt"/>
          </a:endParaRPr>
        </a:p>
      </dgm:t>
    </dgm:pt>
    <dgm:pt modelId="{1DBDCE83-6866-A34E-B97E-641903AEB8FA}" type="sibTrans" cxnId="{3D95B3D1-6808-3C44-847C-2C20EEE1E4F9}">
      <dgm:prSet/>
      <dgm:spPr/>
      <dgm:t>
        <a:bodyPr/>
        <a:lstStyle/>
        <a:p>
          <a:endParaRPr lang="en-US" dirty="0">
            <a:latin typeface="+mj-lt"/>
          </a:endParaRPr>
        </a:p>
      </dgm:t>
    </dgm:pt>
    <dgm:pt modelId="{68C6DB51-1DC3-F84E-B83D-96D6796D8D9C}">
      <dgm:prSet phldrT="[Text]"/>
      <dgm:spPr/>
      <dgm:t>
        <a:bodyPr/>
        <a:lstStyle/>
        <a:p>
          <a:r>
            <a:rPr lang="en-US" dirty="0">
              <a:latin typeface="+mj-lt"/>
            </a:rPr>
            <a:t>Identify outcomes impacted by role</a:t>
          </a:r>
        </a:p>
      </dgm:t>
    </dgm:pt>
    <dgm:pt modelId="{0B654DC4-3DED-CE4F-B338-13DB49BF1004}" type="parTrans" cxnId="{54EF7D5B-CCA4-6846-A152-3B6B3728C965}">
      <dgm:prSet/>
      <dgm:spPr/>
      <dgm:t>
        <a:bodyPr/>
        <a:lstStyle/>
        <a:p>
          <a:endParaRPr lang="en-US">
            <a:latin typeface="+mj-lt"/>
          </a:endParaRPr>
        </a:p>
      </dgm:t>
    </dgm:pt>
    <dgm:pt modelId="{47C4CD57-A337-9A4E-8816-2D1FB60730A3}" type="sibTrans" cxnId="{54EF7D5B-CCA4-6846-A152-3B6B3728C965}">
      <dgm:prSet/>
      <dgm:spPr/>
      <dgm:t>
        <a:bodyPr/>
        <a:lstStyle/>
        <a:p>
          <a:endParaRPr lang="en-US" dirty="0">
            <a:latin typeface="+mj-lt"/>
          </a:endParaRPr>
        </a:p>
      </dgm:t>
    </dgm:pt>
    <dgm:pt modelId="{9D1C88F8-BF50-9947-97B3-59CED32D3DF1}">
      <dgm:prSet phldrT="[Text]"/>
      <dgm:spPr/>
      <dgm:t>
        <a:bodyPr/>
        <a:lstStyle/>
        <a:p>
          <a:r>
            <a:rPr lang="en-US" dirty="0">
              <a:latin typeface="+mj-lt"/>
            </a:rPr>
            <a:t>Select evaluation method</a:t>
          </a:r>
        </a:p>
      </dgm:t>
    </dgm:pt>
    <dgm:pt modelId="{DC6A92F8-1685-D84C-9643-77350EBD9EF0}" type="parTrans" cxnId="{E65F34AD-D3A5-9D4D-AAAA-E201830AEBEE}">
      <dgm:prSet/>
      <dgm:spPr/>
      <dgm:t>
        <a:bodyPr/>
        <a:lstStyle/>
        <a:p>
          <a:endParaRPr lang="en-US">
            <a:latin typeface="+mj-lt"/>
          </a:endParaRPr>
        </a:p>
      </dgm:t>
    </dgm:pt>
    <dgm:pt modelId="{06D88BB1-8398-8444-B142-D06F4296C1F2}" type="sibTrans" cxnId="{E65F34AD-D3A5-9D4D-AAAA-E201830AEBEE}">
      <dgm:prSet/>
      <dgm:spPr/>
      <dgm:t>
        <a:bodyPr/>
        <a:lstStyle/>
        <a:p>
          <a:endParaRPr lang="en-US" dirty="0">
            <a:latin typeface="+mj-lt"/>
          </a:endParaRPr>
        </a:p>
      </dgm:t>
    </dgm:pt>
    <dgm:pt modelId="{B017BC37-3518-CC42-A4EE-72607CEB38E2}">
      <dgm:prSet/>
      <dgm:spPr/>
      <dgm:t>
        <a:bodyPr/>
        <a:lstStyle/>
        <a:p>
          <a:r>
            <a:rPr lang="en-US" dirty="0">
              <a:latin typeface="+mj-lt"/>
            </a:rPr>
            <a:t>Assess data gathering opportunities</a:t>
          </a:r>
        </a:p>
      </dgm:t>
    </dgm:pt>
    <dgm:pt modelId="{BA0C552B-3968-6944-9F3B-9C272985BB56}" type="parTrans" cxnId="{638BB7D6-112F-C844-8059-C0CB91ECD5C7}">
      <dgm:prSet/>
      <dgm:spPr/>
      <dgm:t>
        <a:bodyPr/>
        <a:lstStyle/>
        <a:p>
          <a:endParaRPr lang="en-US">
            <a:latin typeface="+mj-lt"/>
          </a:endParaRPr>
        </a:p>
      </dgm:t>
    </dgm:pt>
    <dgm:pt modelId="{FA550852-1626-AD45-9858-2506B91408C4}" type="sibTrans" cxnId="{638BB7D6-112F-C844-8059-C0CB91ECD5C7}">
      <dgm:prSet/>
      <dgm:spPr/>
      <dgm:t>
        <a:bodyPr/>
        <a:lstStyle/>
        <a:p>
          <a:endParaRPr lang="en-US" dirty="0">
            <a:latin typeface="+mj-lt"/>
          </a:endParaRPr>
        </a:p>
      </dgm:t>
    </dgm:pt>
    <dgm:pt modelId="{D9F6350A-AB1A-C940-A3B7-2F71BB26BD1F}">
      <dgm:prSet/>
      <dgm:spPr/>
      <dgm:t>
        <a:bodyPr/>
        <a:lstStyle/>
        <a:p>
          <a:r>
            <a:rPr lang="en-US" dirty="0">
              <a:latin typeface="+mj-lt"/>
            </a:rPr>
            <a:t>Collect, analyze and evaluate date</a:t>
          </a:r>
        </a:p>
      </dgm:t>
    </dgm:pt>
    <dgm:pt modelId="{410BDEB8-84AE-624B-A43E-3778E0C5FD63}" type="parTrans" cxnId="{FB641AB1-09B3-AD42-809A-F7D2FE0A2505}">
      <dgm:prSet/>
      <dgm:spPr/>
      <dgm:t>
        <a:bodyPr/>
        <a:lstStyle/>
        <a:p>
          <a:endParaRPr lang="en-US">
            <a:latin typeface="+mj-lt"/>
          </a:endParaRPr>
        </a:p>
      </dgm:t>
    </dgm:pt>
    <dgm:pt modelId="{923E26BB-96AE-884D-A840-4FA0517C4EE3}" type="sibTrans" cxnId="{FB641AB1-09B3-AD42-809A-F7D2FE0A2505}">
      <dgm:prSet/>
      <dgm:spPr/>
      <dgm:t>
        <a:bodyPr/>
        <a:lstStyle/>
        <a:p>
          <a:endParaRPr lang="en-US" dirty="0">
            <a:latin typeface="+mj-lt"/>
          </a:endParaRPr>
        </a:p>
      </dgm:t>
    </dgm:pt>
    <dgm:pt modelId="{1F62F610-5FC4-344E-91AB-7724F7713EFF}">
      <dgm:prSet/>
      <dgm:spPr/>
      <dgm:t>
        <a:bodyPr/>
        <a:lstStyle/>
        <a:p>
          <a:r>
            <a:rPr lang="en-US" dirty="0">
              <a:latin typeface="+mj-lt"/>
            </a:rPr>
            <a:t>Disseminate to stakeholders</a:t>
          </a:r>
        </a:p>
      </dgm:t>
    </dgm:pt>
    <dgm:pt modelId="{B90277CF-5CDB-5244-986D-B7A53D70273B}" type="parTrans" cxnId="{5E536FFC-25FA-404C-B4B9-69FC118B9370}">
      <dgm:prSet/>
      <dgm:spPr/>
      <dgm:t>
        <a:bodyPr/>
        <a:lstStyle/>
        <a:p>
          <a:endParaRPr lang="en-US">
            <a:latin typeface="+mj-lt"/>
          </a:endParaRPr>
        </a:p>
      </dgm:t>
    </dgm:pt>
    <dgm:pt modelId="{7B67FBAD-6651-5842-95AD-27EEDBA87DE5}" type="sibTrans" cxnId="{5E536FFC-25FA-404C-B4B9-69FC118B9370}">
      <dgm:prSet/>
      <dgm:spPr/>
      <dgm:t>
        <a:bodyPr/>
        <a:lstStyle/>
        <a:p>
          <a:endParaRPr lang="en-US">
            <a:latin typeface="+mj-lt"/>
          </a:endParaRPr>
        </a:p>
      </dgm:t>
    </dgm:pt>
    <dgm:pt modelId="{D82E10AD-5198-7D45-858D-C3B9F9549553}" type="pres">
      <dgm:prSet presAssocID="{42F15636-FB18-B74A-B3E3-D5DBE6B729E2}" presName="diagram" presStyleCnt="0">
        <dgm:presLayoutVars>
          <dgm:dir/>
          <dgm:resizeHandles val="exact"/>
        </dgm:presLayoutVars>
      </dgm:prSet>
      <dgm:spPr/>
    </dgm:pt>
    <dgm:pt modelId="{438866E4-FCF3-B845-A57C-FEACEDA49E4C}" type="pres">
      <dgm:prSet presAssocID="{CB78F428-45BA-764A-B4BD-FF801AF1C6E8}" presName="node" presStyleLbl="node1" presStyleIdx="0" presStyleCnt="6">
        <dgm:presLayoutVars>
          <dgm:bulletEnabled val="1"/>
        </dgm:presLayoutVars>
      </dgm:prSet>
      <dgm:spPr/>
    </dgm:pt>
    <dgm:pt modelId="{0B2393A8-4902-C045-BEE1-F83C7A9E2C95}" type="pres">
      <dgm:prSet presAssocID="{1DBDCE83-6866-A34E-B97E-641903AEB8FA}" presName="sibTrans" presStyleLbl="sibTrans2D1" presStyleIdx="0" presStyleCnt="5"/>
      <dgm:spPr/>
    </dgm:pt>
    <dgm:pt modelId="{747AA245-C6FA-0F46-8448-4B5CD04B38EB}" type="pres">
      <dgm:prSet presAssocID="{1DBDCE83-6866-A34E-B97E-641903AEB8FA}" presName="connectorText" presStyleLbl="sibTrans2D1" presStyleIdx="0" presStyleCnt="5"/>
      <dgm:spPr/>
    </dgm:pt>
    <dgm:pt modelId="{FB2945F8-C641-3F42-B503-99D2D8E42C65}" type="pres">
      <dgm:prSet presAssocID="{68C6DB51-1DC3-F84E-B83D-96D6796D8D9C}" presName="node" presStyleLbl="node1" presStyleIdx="1" presStyleCnt="6">
        <dgm:presLayoutVars>
          <dgm:bulletEnabled val="1"/>
        </dgm:presLayoutVars>
      </dgm:prSet>
      <dgm:spPr/>
    </dgm:pt>
    <dgm:pt modelId="{C1AFB74B-B8AF-6744-801C-E9582C9342A2}" type="pres">
      <dgm:prSet presAssocID="{47C4CD57-A337-9A4E-8816-2D1FB60730A3}" presName="sibTrans" presStyleLbl="sibTrans2D1" presStyleIdx="1" presStyleCnt="5"/>
      <dgm:spPr/>
    </dgm:pt>
    <dgm:pt modelId="{5A90AADE-526C-7649-9C23-9F8C5BED096B}" type="pres">
      <dgm:prSet presAssocID="{47C4CD57-A337-9A4E-8816-2D1FB60730A3}" presName="connectorText" presStyleLbl="sibTrans2D1" presStyleIdx="1" presStyleCnt="5"/>
      <dgm:spPr/>
    </dgm:pt>
    <dgm:pt modelId="{E600C102-AB57-9640-B911-9BF05A4A36C4}" type="pres">
      <dgm:prSet presAssocID="{9D1C88F8-BF50-9947-97B3-59CED32D3DF1}" presName="node" presStyleLbl="node1" presStyleIdx="2" presStyleCnt="6">
        <dgm:presLayoutVars>
          <dgm:bulletEnabled val="1"/>
        </dgm:presLayoutVars>
      </dgm:prSet>
      <dgm:spPr/>
    </dgm:pt>
    <dgm:pt modelId="{6A98EC44-FB02-954F-BD67-CC7322AD8609}" type="pres">
      <dgm:prSet presAssocID="{06D88BB1-8398-8444-B142-D06F4296C1F2}" presName="sibTrans" presStyleLbl="sibTrans2D1" presStyleIdx="2" presStyleCnt="5"/>
      <dgm:spPr/>
    </dgm:pt>
    <dgm:pt modelId="{5C681432-0B02-9342-ABC0-53ECF907014D}" type="pres">
      <dgm:prSet presAssocID="{06D88BB1-8398-8444-B142-D06F4296C1F2}" presName="connectorText" presStyleLbl="sibTrans2D1" presStyleIdx="2" presStyleCnt="5"/>
      <dgm:spPr/>
    </dgm:pt>
    <dgm:pt modelId="{435621BC-361C-264D-8D73-929C3E8B0913}" type="pres">
      <dgm:prSet presAssocID="{B017BC37-3518-CC42-A4EE-72607CEB38E2}" presName="node" presStyleLbl="node1" presStyleIdx="3" presStyleCnt="6">
        <dgm:presLayoutVars>
          <dgm:bulletEnabled val="1"/>
        </dgm:presLayoutVars>
      </dgm:prSet>
      <dgm:spPr/>
    </dgm:pt>
    <dgm:pt modelId="{696BA40C-96F5-C24B-8381-961966FB2BC5}" type="pres">
      <dgm:prSet presAssocID="{FA550852-1626-AD45-9858-2506B91408C4}" presName="sibTrans" presStyleLbl="sibTrans2D1" presStyleIdx="3" presStyleCnt="5"/>
      <dgm:spPr/>
    </dgm:pt>
    <dgm:pt modelId="{3216A8EF-AC53-0D42-994E-6448AA78B927}" type="pres">
      <dgm:prSet presAssocID="{FA550852-1626-AD45-9858-2506B91408C4}" presName="connectorText" presStyleLbl="sibTrans2D1" presStyleIdx="3" presStyleCnt="5"/>
      <dgm:spPr/>
    </dgm:pt>
    <dgm:pt modelId="{A3B3BA47-3454-454A-AB11-0DDF90DA375E}" type="pres">
      <dgm:prSet presAssocID="{D9F6350A-AB1A-C940-A3B7-2F71BB26BD1F}" presName="node" presStyleLbl="node1" presStyleIdx="4" presStyleCnt="6">
        <dgm:presLayoutVars>
          <dgm:bulletEnabled val="1"/>
        </dgm:presLayoutVars>
      </dgm:prSet>
      <dgm:spPr/>
    </dgm:pt>
    <dgm:pt modelId="{544A0801-3453-5E40-9A61-995FCA291D04}" type="pres">
      <dgm:prSet presAssocID="{923E26BB-96AE-884D-A840-4FA0517C4EE3}" presName="sibTrans" presStyleLbl="sibTrans2D1" presStyleIdx="4" presStyleCnt="5"/>
      <dgm:spPr/>
    </dgm:pt>
    <dgm:pt modelId="{9CA2C0E8-EEB4-464D-9BDC-8E7966A3E92F}" type="pres">
      <dgm:prSet presAssocID="{923E26BB-96AE-884D-A840-4FA0517C4EE3}" presName="connectorText" presStyleLbl="sibTrans2D1" presStyleIdx="4" presStyleCnt="5"/>
      <dgm:spPr/>
    </dgm:pt>
    <dgm:pt modelId="{EB68B2F9-54B4-0640-AD4C-F4127FE82200}" type="pres">
      <dgm:prSet presAssocID="{1F62F610-5FC4-344E-91AB-7724F7713EFF}" presName="node" presStyleLbl="node1" presStyleIdx="5" presStyleCnt="6">
        <dgm:presLayoutVars>
          <dgm:bulletEnabled val="1"/>
        </dgm:presLayoutVars>
      </dgm:prSet>
      <dgm:spPr/>
    </dgm:pt>
  </dgm:ptLst>
  <dgm:cxnLst>
    <dgm:cxn modelId="{5A0F8005-F1FB-B947-968A-115107C1A0D4}" type="presOf" srcId="{06D88BB1-8398-8444-B142-D06F4296C1F2}" destId="{6A98EC44-FB02-954F-BD67-CC7322AD8609}" srcOrd="0" destOrd="0" presId="urn:microsoft.com/office/officeart/2005/8/layout/process5"/>
    <dgm:cxn modelId="{668C2219-3098-3249-A8CE-B5B40AA8046C}" type="presOf" srcId="{B017BC37-3518-CC42-A4EE-72607CEB38E2}" destId="{435621BC-361C-264D-8D73-929C3E8B0913}" srcOrd="0" destOrd="0" presId="urn:microsoft.com/office/officeart/2005/8/layout/process5"/>
    <dgm:cxn modelId="{6C74081D-A684-4F4C-B801-3AFD80DD4B93}" type="presOf" srcId="{923E26BB-96AE-884D-A840-4FA0517C4EE3}" destId="{9CA2C0E8-EEB4-464D-9BDC-8E7966A3E92F}" srcOrd="1" destOrd="0" presId="urn:microsoft.com/office/officeart/2005/8/layout/process5"/>
    <dgm:cxn modelId="{4DA30B29-E412-6940-9E65-0784D0CB7004}" type="presOf" srcId="{FA550852-1626-AD45-9858-2506B91408C4}" destId="{3216A8EF-AC53-0D42-994E-6448AA78B927}" srcOrd="1" destOrd="0" presId="urn:microsoft.com/office/officeart/2005/8/layout/process5"/>
    <dgm:cxn modelId="{AE1A2729-7716-9244-8105-03A9A718805C}" type="presOf" srcId="{47C4CD57-A337-9A4E-8816-2D1FB60730A3}" destId="{C1AFB74B-B8AF-6744-801C-E9582C9342A2}" srcOrd="0" destOrd="0" presId="urn:microsoft.com/office/officeart/2005/8/layout/process5"/>
    <dgm:cxn modelId="{2205F831-55BD-194D-81BF-C11663230AA3}" type="presOf" srcId="{D9F6350A-AB1A-C940-A3B7-2F71BB26BD1F}" destId="{A3B3BA47-3454-454A-AB11-0DDF90DA375E}" srcOrd="0" destOrd="0" presId="urn:microsoft.com/office/officeart/2005/8/layout/process5"/>
    <dgm:cxn modelId="{54EF7D5B-CCA4-6846-A152-3B6B3728C965}" srcId="{42F15636-FB18-B74A-B3E3-D5DBE6B729E2}" destId="{68C6DB51-1DC3-F84E-B83D-96D6796D8D9C}" srcOrd="1" destOrd="0" parTransId="{0B654DC4-3DED-CE4F-B338-13DB49BF1004}" sibTransId="{47C4CD57-A337-9A4E-8816-2D1FB60730A3}"/>
    <dgm:cxn modelId="{33BCF661-C2D4-494B-9189-1FB5E4A69D0B}" type="presOf" srcId="{06D88BB1-8398-8444-B142-D06F4296C1F2}" destId="{5C681432-0B02-9342-ABC0-53ECF907014D}" srcOrd="1" destOrd="0" presId="urn:microsoft.com/office/officeart/2005/8/layout/process5"/>
    <dgm:cxn modelId="{927F4E65-A8B1-E641-A12F-4B1ADA325C4F}" type="presOf" srcId="{FA550852-1626-AD45-9858-2506B91408C4}" destId="{696BA40C-96F5-C24B-8381-961966FB2BC5}" srcOrd="0" destOrd="0" presId="urn:microsoft.com/office/officeart/2005/8/layout/process5"/>
    <dgm:cxn modelId="{59CDAF55-ED29-3A4F-8AEB-B0FF07E17BDA}" type="presOf" srcId="{CB78F428-45BA-764A-B4BD-FF801AF1C6E8}" destId="{438866E4-FCF3-B845-A57C-FEACEDA49E4C}" srcOrd="0" destOrd="0" presId="urn:microsoft.com/office/officeart/2005/8/layout/process5"/>
    <dgm:cxn modelId="{F1076887-148F-4D4C-A492-04415D0D14CE}" type="presOf" srcId="{1DBDCE83-6866-A34E-B97E-641903AEB8FA}" destId="{747AA245-C6FA-0F46-8448-4B5CD04B38EB}" srcOrd="1" destOrd="0" presId="urn:microsoft.com/office/officeart/2005/8/layout/process5"/>
    <dgm:cxn modelId="{89994394-84DA-6740-A79D-1FD4872DB124}" type="presOf" srcId="{1DBDCE83-6866-A34E-B97E-641903AEB8FA}" destId="{0B2393A8-4902-C045-BEE1-F83C7A9E2C95}" srcOrd="0" destOrd="0" presId="urn:microsoft.com/office/officeart/2005/8/layout/process5"/>
    <dgm:cxn modelId="{52AE2497-BDC5-174B-B0F1-7AEE6BC32D81}" type="presOf" srcId="{9D1C88F8-BF50-9947-97B3-59CED32D3DF1}" destId="{E600C102-AB57-9640-B911-9BF05A4A36C4}" srcOrd="0" destOrd="0" presId="urn:microsoft.com/office/officeart/2005/8/layout/process5"/>
    <dgm:cxn modelId="{F99F2F9A-8E57-584E-9F12-346179D3685D}" type="presOf" srcId="{42F15636-FB18-B74A-B3E3-D5DBE6B729E2}" destId="{D82E10AD-5198-7D45-858D-C3B9F9549553}" srcOrd="0" destOrd="0" presId="urn:microsoft.com/office/officeart/2005/8/layout/process5"/>
    <dgm:cxn modelId="{94BE13A5-6AC2-CE4A-8D4C-981A1F856436}" type="presOf" srcId="{1F62F610-5FC4-344E-91AB-7724F7713EFF}" destId="{EB68B2F9-54B4-0640-AD4C-F4127FE82200}" srcOrd="0" destOrd="0" presId="urn:microsoft.com/office/officeart/2005/8/layout/process5"/>
    <dgm:cxn modelId="{E65F34AD-D3A5-9D4D-AAAA-E201830AEBEE}" srcId="{42F15636-FB18-B74A-B3E3-D5DBE6B729E2}" destId="{9D1C88F8-BF50-9947-97B3-59CED32D3DF1}" srcOrd="2" destOrd="0" parTransId="{DC6A92F8-1685-D84C-9643-77350EBD9EF0}" sibTransId="{06D88BB1-8398-8444-B142-D06F4296C1F2}"/>
    <dgm:cxn modelId="{FB641AB1-09B3-AD42-809A-F7D2FE0A2505}" srcId="{42F15636-FB18-B74A-B3E3-D5DBE6B729E2}" destId="{D9F6350A-AB1A-C940-A3B7-2F71BB26BD1F}" srcOrd="4" destOrd="0" parTransId="{410BDEB8-84AE-624B-A43E-3778E0C5FD63}" sibTransId="{923E26BB-96AE-884D-A840-4FA0517C4EE3}"/>
    <dgm:cxn modelId="{638B89BF-57C0-7044-B762-9909721A751F}" type="presOf" srcId="{68C6DB51-1DC3-F84E-B83D-96D6796D8D9C}" destId="{FB2945F8-C641-3F42-B503-99D2D8E42C65}" srcOrd="0" destOrd="0" presId="urn:microsoft.com/office/officeart/2005/8/layout/process5"/>
    <dgm:cxn modelId="{3D95B3D1-6808-3C44-847C-2C20EEE1E4F9}" srcId="{42F15636-FB18-B74A-B3E3-D5DBE6B729E2}" destId="{CB78F428-45BA-764A-B4BD-FF801AF1C6E8}" srcOrd="0" destOrd="0" parTransId="{10903A89-64AB-F44B-89A7-D1BB29AFD66A}" sibTransId="{1DBDCE83-6866-A34E-B97E-641903AEB8FA}"/>
    <dgm:cxn modelId="{638BB7D6-112F-C844-8059-C0CB91ECD5C7}" srcId="{42F15636-FB18-B74A-B3E3-D5DBE6B729E2}" destId="{B017BC37-3518-CC42-A4EE-72607CEB38E2}" srcOrd="3" destOrd="0" parTransId="{BA0C552B-3968-6944-9F3B-9C272985BB56}" sibTransId="{FA550852-1626-AD45-9858-2506B91408C4}"/>
    <dgm:cxn modelId="{022B1DE9-2180-6743-8547-5D0FC1DFEDD6}" type="presOf" srcId="{47C4CD57-A337-9A4E-8816-2D1FB60730A3}" destId="{5A90AADE-526C-7649-9C23-9F8C5BED096B}" srcOrd="1" destOrd="0" presId="urn:microsoft.com/office/officeart/2005/8/layout/process5"/>
    <dgm:cxn modelId="{6074AAED-B865-AE42-B34F-E49FA8EF19E2}" type="presOf" srcId="{923E26BB-96AE-884D-A840-4FA0517C4EE3}" destId="{544A0801-3453-5E40-9A61-995FCA291D04}" srcOrd="0" destOrd="0" presId="urn:microsoft.com/office/officeart/2005/8/layout/process5"/>
    <dgm:cxn modelId="{5E536FFC-25FA-404C-B4B9-69FC118B9370}" srcId="{42F15636-FB18-B74A-B3E3-D5DBE6B729E2}" destId="{1F62F610-5FC4-344E-91AB-7724F7713EFF}" srcOrd="5" destOrd="0" parTransId="{B90277CF-5CDB-5244-986D-B7A53D70273B}" sibTransId="{7B67FBAD-6651-5842-95AD-27EEDBA87DE5}"/>
    <dgm:cxn modelId="{7C365F32-6969-3045-9622-BA96441DFA45}" type="presParOf" srcId="{D82E10AD-5198-7D45-858D-C3B9F9549553}" destId="{438866E4-FCF3-B845-A57C-FEACEDA49E4C}" srcOrd="0" destOrd="0" presId="urn:microsoft.com/office/officeart/2005/8/layout/process5"/>
    <dgm:cxn modelId="{33B353C7-6BAE-0E4B-AE6A-88221C6BE6A4}" type="presParOf" srcId="{D82E10AD-5198-7D45-858D-C3B9F9549553}" destId="{0B2393A8-4902-C045-BEE1-F83C7A9E2C95}" srcOrd="1" destOrd="0" presId="urn:microsoft.com/office/officeart/2005/8/layout/process5"/>
    <dgm:cxn modelId="{8CBEEBC2-417B-B44A-8E10-8D5BFE2466A7}" type="presParOf" srcId="{0B2393A8-4902-C045-BEE1-F83C7A9E2C95}" destId="{747AA245-C6FA-0F46-8448-4B5CD04B38EB}" srcOrd="0" destOrd="0" presId="urn:microsoft.com/office/officeart/2005/8/layout/process5"/>
    <dgm:cxn modelId="{97EE965A-4C0E-EC44-A82E-53559C8A38E5}" type="presParOf" srcId="{D82E10AD-5198-7D45-858D-C3B9F9549553}" destId="{FB2945F8-C641-3F42-B503-99D2D8E42C65}" srcOrd="2" destOrd="0" presId="urn:microsoft.com/office/officeart/2005/8/layout/process5"/>
    <dgm:cxn modelId="{DD8251FF-D00C-EA44-BF3F-F0A3E44576C0}" type="presParOf" srcId="{D82E10AD-5198-7D45-858D-C3B9F9549553}" destId="{C1AFB74B-B8AF-6744-801C-E9582C9342A2}" srcOrd="3" destOrd="0" presId="urn:microsoft.com/office/officeart/2005/8/layout/process5"/>
    <dgm:cxn modelId="{97B66141-2BE9-EA40-B8A2-FF98F2DDEB4A}" type="presParOf" srcId="{C1AFB74B-B8AF-6744-801C-E9582C9342A2}" destId="{5A90AADE-526C-7649-9C23-9F8C5BED096B}" srcOrd="0" destOrd="0" presId="urn:microsoft.com/office/officeart/2005/8/layout/process5"/>
    <dgm:cxn modelId="{C792605A-26E5-DF4E-9194-932C4800127A}" type="presParOf" srcId="{D82E10AD-5198-7D45-858D-C3B9F9549553}" destId="{E600C102-AB57-9640-B911-9BF05A4A36C4}" srcOrd="4" destOrd="0" presId="urn:microsoft.com/office/officeart/2005/8/layout/process5"/>
    <dgm:cxn modelId="{3230E2D1-B5E0-7049-AE21-9CB08085DED7}" type="presParOf" srcId="{D82E10AD-5198-7D45-858D-C3B9F9549553}" destId="{6A98EC44-FB02-954F-BD67-CC7322AD8609}" srcOrd="5" destOrd="0" presId="urn:microsoft.com/office/officeart/2005/8/layout/process5"/>
    <dgm:cxn modelId="{A71F9A4B-0DC2-DC43-B2CF-F23B3025D26B}" type="presParOf" srcId="{6A98EC44-FB02-954F-BD67-CC7322AD8609}" destId="{5C681432-0B02-9342-ABC0-53ECF907014D}" srcOrd="0" destOrd="0" presId="urn:microsoft.com/office/officeart/2005/8/layout/process5"/>
    <dgm:cxn modelId="{0513DDC5-F633-EA49-A9A3-C871235BD7AF}" type="presParOf" srcId="{D82E10AD-5198-7D45-858D-C3B9F9549553}" destId="{435621BC-361C-264D-8D73-929C3E8B0913}" srcOrd="6" destOrd="0" presId="urn:microsoft.com/office/officeart/2005/8/layout/process5"/>
    <dgm:cxn modelId="{697F8A96-B7F3-3548-85D5-2D474CF2C555}" type="presParOf" srcId="{D82E10AD-5198-7D45-858D-C3B9F9549553}" destId="{696BA40C-96F5-C24B-8381-961966FB2BC5}" srcOrd="7" destOrd="0" presId="urn:microsoft.com/office/officeart/2005/8/layout/process5"/>
    <dgm:cxn modelId="{238B8525-37EC-724C-A9F8-1EF985DF7B4A}" type="presParOf" srcId="{696BA40C-96F5-C24B-8381-961966FB2BC5}" destId="{3216A8EF-AC53-0D42-994E-6448AA78B927}" srcOrd="0" destOrd="0" presId="urn:microsoft.com/office/officeart/2005/8/layout/process5"/>
    <dgm:cxn modelId="{891849DF-B89C-5F49-9697-CD198E4B11B9}" type="presParOf" srcId="{D82E10AD-5198-7D45-858D-C3B9F9549553}" destId="{A3B3BA47-3454-454A-AB11-0DDF90DA375E}" srcOrd="8" destOrd="0" presId="urn:microsoft.com/office/officeart/2005/8/layout/process5"/>
    <dgm:cxn modelId="{41D66BE1-43C2-484F-B1AF-3061F3B7658D}" type="presParOf" srcId="{D82E10AD-5198-7D45-858D-C3B9F9549553}" destId="{544A0801-3453-5E40-9A61-995FCA291D04}" srcOrd="9" destOrd="0" presId="urn:microsoft.com/office/officeart/2005/8/layout/process5"/>
    <dgm:cxn modelId="{30309735-BDE2-2F4C-8E54-D2308821E395}" type="presParOf" srcId="{544A0801-3453-5E40-9A61-995FCA291D04}" destId="{9CA2C0E8-EEB4-464D-9BDC-8E7966A3E92F}" srcOrd="0" destOrd="0" presId="urn:microsoft.com/office/officeart/2005/8/layout/process5"/>
    <dgm:cxn modelId="{8FB59DEA-7631-4049-8D13-3D7E07B25F6A}" type="presParOf" srcId="{D82E10AD-5198-7D45-858D-C3B9F9549553}" destId="{EB68B2F9-54B4-0640-AD4C-F4127FE82200}" srcOrd="1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267B9E6-D6B4-B349-9B6C-F400D77D9154}" type="doc">
      <dgm:prSet loTypeId="urn:microsoft.com/office/officeart/2005/8/layout/hList1" loCatId="" qsTypeId="urn:microsoft.com/office/officeart/2005/8/quickstyle/simple1" qsCatId="simple" csTypeId="urn:microsoft.com/office/officeart/2005/8/colors/colorful1" csCatId="colorful" phldr="1"/>
      <dgm:spPr/>
      <dgm:t>
        <a:bodyPr/>
        <a:lstStyle/>
        <a:p>
          <a:endParaRPr lang="en-US"/>
        </a:p>
      </dgm:t>
    </dgm:pt>
    <dgm:pt modelId="{DB7D08C8-3466-8B43-B4B1-7221B293E86F}">
      <dgm:prSet phldrT="[Text]"/>
      <dgm:spPr/>
      <dgm:t>
        <a:bodyPr/>
        <a:lstStyle/>
        <a:p>
          <a:r>
            <a:rPr lang="en-US" dirty="0">
              <a:latin typeface="+mj-lt"/>
            </a:rPr>
            <a:t>Quality/Safety Metrics</a:t>
          </a:r>
        </a:p>
      </dgm:t>
    </dgm:pt>
    <dgm:pt modelId="{D4E49B41-5B47-644E-B9D6-DFC625AEA074}" type="parTrans" cxnId="{073F6387-190D-9C4D-95D8-ED9A36C31809}">
      <dgm:prSet/>
      <dgm:spPr/>
      <dgm:t>
        <a:bodyPr/>
        <a:lstStyle/>
        <a:p>
          <a:endParaRPr lang="en-US">
            <a:latin typeface="+mj-lt"/>
          </a:endParaRPr>
        </a:p>
      </dgm:t>
    </dgm:pt>
    <dgm:pt modelId="{0C5A77AD-DB93-124D-8072-F8BC952B020C}" type="sibTrans" cxnId="{073F6387-190D-9C4D-95D8-ED9A36C31809}">
      <dgm:prSet/>
      <dgm:spPr/>
      <dgm:t>
        <a:bodyPr/>
        <a:lstStyle/>
        <a:p>
          <a:endParaRPr lang="en-US">
            <a:latin typeface="+mj-lt"/>
          </a:endParaRPr>
        </a:p>
      </dgm:t>
    </dgm:pt>
    <dgm:pt modelId="{1F973708-7281-D24A-8267-47B004D4A312}">
      <dgm:prSet phldrT="[Text]"/>
      <dgm:spPr/>
      <dgm:t>
        <a:bodyPr/>
        <a:lstStyle/>
        <a:p>
          <a:r>
            <a:rPr lang="en-US" dirty="0">
              <a:latin typeface="+mj-lt"/>
            </a:rPr>
            <a:t>Hospital-acquired conditions</a:t>
          </a:r>
        </a:p>
      </dgm:t>
    </dgm:pt>
    <dgm:pt modelId="{A30F2AF8-CA6F-704E-8DF5-41B9A80348FF}" type="parTrans" cxnId="{9277A363-CD04-0748-B6C8-9C0CC1793317}">
      <dgm:prSet/>
      <dgm:spPr/>
      <dgm:t>
        <a:bodyPr/>
        <a:lstStyle/>
        <a:p>
          <a:endParaRPr lang="en-US">
            <a:latin typeface="+mj-lt"/>
          </a:endParaRPr>
        </a:p>
      </dgm:t>
    </dgm:pt>
    <dgm:pt modelId="{8C1E891A-0E5B-F641-AE02-6CFA9FD63920}" type="sibTrans" cxnId="{9277A363-CD04-0748-B6C8-9C0CC1793317}">
      <dgm:prSet/>
      <dgm:spPr/>
      <dgm:t>
        <a:bodyPr/>
        <a:lstStyle/>
        <a:p>
          <a:endParaRPr lang="en-US">
            <a:latin typeface="+mj-lt"/>
          </a:endParaRPr>
        </a:p>
      </dgm:t>
    </dgm:pt>
    <dgm:pt modelId="{20D3DCAB-A6AB-2443-A2AB-E149288D61A6}">
      <dgm:prSet phldrT="[Text]"/>
      <dgm:spPr/>
      <dgm:t>
        <a:bodyPr/>
        <a:lstStyle/>
        <a:p>
          <a:r>
            <a:rPr lang="en-US" dirty="0">
              <a:latin typeface="+mj-lt"/>
            </a:rPr>
            <a:t>Patient satisfaction scores</a:t>
          </a:r>
        </a:p>
      </dgm:t>
    </dgm:pt>
    <dgm:pt modelId="{92F4D0D0-C3A9-F840-A252-9D0AD9FC2E0E}" type="parTrans" cxnId="{AF4F4036-23E7-F743-BB0C-FEB73B57AD76}">
      <dgm:prSet/>
      <dgm:spPr/>
      <dgm:t>
        <a:bodyPr/>
        <a:lstStyle/>
        <a:p>
          <a:endParaRPr lang="en-US">
            <a:latin typeface="+mj-lt"/>
          </a:endParaRPr>
        </a:p>
      </dgm:t>
    </dgm:pt>
    <dgm:pt modelId="{3781E0AC-B9E7-8A48-A714-7FCFC4C63EC7}" type="sibTrans" cxnId="{AF4F4036-23E7-F743-BB0C-FEB73B57AD76}">
      <dgm:prSet/>
      <dgm:spPr/>
      <dgm:t>
        <a:bodyPr/>
        <a:lstStyle/>
        <a:p>
          <a:endParaRPr lang="en-US">
            <a:latin typeface="+mj-lt"/>
          </a:endParaRPr>
        </a:p>
      </dgm:t>
    </dgm:pt>
    <dgm:pt modelId="{3B4227D8-52FB-3148-A77F-B238196AAB8E}">
      <dgm:prSet phldrT="[Text]"/>
      <dgm:spPr/>
      <dgm:t>
        <a:bodyPr/>
        <a:lstStyle/>
        <a:p>
          <a:r>
            <a:rPr lang="en-US" dirty="0">
              <a:latin typeface="+mj-lt"/>
            </a:rPr>
            <a:t>Health Care Outcomes</a:t>
          </a:r>
        </a:p>
      </dgm:t>
    </dgm:pt>
    <dgm:pt modelId="{6A4A105E-5AC6-AE46-8CE2-8C2008628436}" type="parTrans" cxnId="{175F5ED5-6A32-B343-B6FA-45215DC0EB0D}">
      <dgm:prSet/>
      <dgm:spPr/>
      <dgm:t>
        <a:bodyPr/>
        <a:lstStyle/>
        <a:p>
          <a:endParaRPr lang="en-US">
            <a:latin typeface="+mj-lt"/>
          </a:endParaRPr>
        </a:p>
      </dgm:t>
    </dgm:pt>
    <dgm:pt modelId="{3C32D4E6-3B19-1E4D-83DB-5861B92A3964}" type="sibTrans" cxnId="{175F5ED5-6A32-B343-B6FA-45215DC0EB0D}">
      <dgm:prSet/>
      <dgm:spPr/>
      <dgm:t>
        <a:bodyPr/>
        <a:lstStyle/>
        <a:p>
          <a:endParaRPr lang="en-US">
            <a:latin typeface="+mj-lt"/>
          </a:endParaRPr>
        </a:p>
      </dgm:t>
    </dgm:pt>
    <dgm:pt modelId="{120FA002-9752-1B4E-B202-83290D5EB515}">
      <dgm:prSet phldrT="[Text]"/>
      <dgm:spPr/>
      <dgm:t>
        <a:bodyPr/>
        <a:lstStyle/>
        <a:p>
          <a:r>
            <a:rPr lang="en-US" dirty="0">
              <a:latin typeface="+mj-lt"/>
            </a:rPr>
            <a:t>Length of stay</a:t>
          </a:r>
        </a:p>
      </dgm:t>
    </dgm:pt>
    <dgm:pt modelId="{D0B4A48F-1604-FD41-9EDF-CE4ED504C748}" type="parTrans" cxnId="{DC4437FE-6DD9-024E-8960-3ACD24BA4A6A}">
      <dgm:prSet/>
      <dgm:spPr/>
      <dgm:t>
        <a:bodyPr/>
        <a:lstStyle/>
        <a:p>
          <a:endParaRPr lang="en-US">
            <a:latin typeface="+mj-lt"/>
          </a:endParaRPr>
        </a:p>
      </dgm:t>
    </dgm:pt>
    <dgm:pt modelId="{0E1B44D2-ED33-BC40-BB95-D08AD504CD38}" type="sibTrans" cxnId="{DC4437FE-6DD9-024E-8960-3ACD24BA4A6A}">
      <dgm:prSet/>
      <dgm:spPr/>
      <dgm:t>
        <a:bodyPr/>
        <a:lstStyle/>
        <a:p>
          <a:endParaRPr lang="en-US">
            <a:latin typeface="+mj-lt"/>
          </a:endParaRPr>
        </a:p>
      </dgm:t>
    </dgm:pt>
    <dgm:pt modelId="{79377888-71D1-E244-B422-D058DC017498}">
      <dgm:prSet phldrT="[Text]"/>
      <dgm:spPr/>
      <dgm:t>
        <a:bodyPr/>
        <a:lstStyle/>
        <a:p>
          <a:r>
            <a:rPr lang="en-US" dirty="0">
              <a:latin typeface="+mj-lt"/>
            </a:rPr>
            <a:t>Care-specific Metrics</a:t>
          </a:r>
        </a:p>
      </dgm:t>
    </dgm:pt>
    <dgm:pt modelId="{5A28FF81-DDCB-1241-9E25-EADA0C348D74}" type="parTrans" cxnId="{EF21E948-1AC4-0943-B352-DB418A6F6679}">
      <dgm:prSet/>
      <dgm:spPr/>
      <dgm:t>
        <a:bodyPr/>
        <a:lstStyle/>
        <a:p>
          <a:endParaRPr lang="en-US">
            <a:latin typeface="+mj-lt"/>
          </a:endParaRPr>
        </a:p>
      </dgm:t>
    </dgm:pt>
    <dgm:pt modelId="{7228EC21-5C12-4141-A06A-E7C056D8EFAB}" type="sibTrans" cxnId="{EF21E948-1AC4-0943-B352-DB418A6F6679}">
      <dgm:prSet/>
      <dgm:spPr/>
      <dgm:t>
        <a:bodyPr/>
        <a:lstStyle/>
        <a:p>
          <a:endParaRPr lang="en-US">
            <a:latin typeface="+mj-lt"/>
          </a:endParaRPr>
        </a:p>
      </dgm:t>
    </dgm:pt>
    <dgm:pt modelId="{D391C537-7778-084D-B1F0-FAD6287B2E3D}">
      <dgm:prSet phldrT="[Text]"/>
      <dgm:spPr/>
      <dgm:t>
        <a:bodyPr/>
        <a:lstStyle/>
        <a:p>
          <a:r>
            <a:rPr lang="en-US" dirty="0">
              <a:latin typeface="+mj-lt"/>
            </a:rPr>
            <a:t>Rates of EBP protocol adherence</a:t>
          </a:r>
        </a:p>
      </dgm:t>
    </dgm:pt>
    <dgm:pt modelId="{4196C8F2-AAA4-1449-940D-16F4C2CA565E}" type="parTrans" cxnId="{35F89296-CE1F-904F-A37E-515DE736E917}">
      <dgm:prSet/>
      <dgm:spPr/>
      <dgm:t>
        <a:bodyPr/>
        <a:lstStyle/>
        <a:p>
          <a:endParaRPr lang="en-US">
            <a:latin typeface="+mj-lt"/>
          </a:endParaRPr>
        </a:p>
      </dgm:t>
    </dgm:pt>
    <dgm:pt modelId="{BA40ED0A-479A-874B-BC4E-D19E0BC32A29}" type="sibTrans" cxnId="{35F89296-CE1F-904F-A37E-515DE736E917}">
      <dgm:prSet/>
      <dgm:spPr/>
      <dgm:t>
        <a:bodyPr/>
        <a:lstStyle/>
        <a:p>
          <a:endParaRPr lang="en-US">
            <a:latin typeface="+mj-lt"/>
          </a:endParaRPr>
        </a:p>
      </dgm:t>
    </dgm:pt>
    <dgm:pt modelId="{2359DE30-1D1E-D64B-A48F-184A12631E5C}">
      <dgm:prSet phldrT="[Text]"/>
      <dgm:spPr/>
      <dgm:t>
        <a:bodyPr/>
        <a:lstStyle/>
        <a:p>
          <a:r>
            <a:rPr lang="en-US" dirty="0">
              <a:latin typeface="+mj-lt"/>
            </a:rPr>
            <a:t>Nurse/staff satisfaction</a:t>
          </a:r>
        </a:p>
      </dgm:t>
    </dgm:pt>
    <dgm:pt modelId="{39191563-091F-BB42-A135-7B79D652C3E3}" type="parTrans" cxnId="{2650CBA2-CA14-E441-8CE1-DEB8552CA7E5}">
      <dgm:prSet/>
      <dgm:spPr/>
      <dgm:t>
        <a:bodyPr/>
        <a:lstStyle/>
        <a:p>
          <a:endParaRPr lang="en-US">
            <a:latin typeface="+mj-lt"/>
          </a:endParaRPr>
        </a:p>
      </dgm:t>
    </dgm:pt>
    <dgm:pt modelId="{C6819AFD-EE9A-9A41-81FB-2A8082945803}" type="sibTrans" cxnId="{2650CBA2-CA14-E441-8CE1-DEB8552CA7E5}">
      <dgm:prSet/>
      <dgm:spPr/>
      <dgm:t>
        <a:bodyPr/>
        <a:lstStyle/>
        <a:p>
          <a:endParaRPr lang="en-US">
            <a:latin typeface="+mj-lt"/>
          </a:endParaRPr>
        </a:p>
      </dgm:t>
    </dgm:pt>
    <dgm:pt modelId="{79D44AF9-A947-DF4B-AD1E-ADF27525049F}">
      <dgm:prSet/>
      <dgm:spPr/>
      <dgm:t>
        <a:bodyPr/>
        <a:lstStyle/>
        <a:p>
          <a:r>
            <a:rPr lang="en-US" dirty="0">
              <a:latin typeface="+mj-lt"/>
            </a:rPr>
            <a:t>Role-specific metrics</a:t>
          </a:r>
        </a:p>
      </dgm:t>
    </dgm:pt>
    <dgm:pt modelId="{0F037760-905C-3840-8A1B-DFC0A697E657}" type="parTrans" cxnId="{A68A76D8-0343-1A45-8BAA-0C99D3ABC2DC}">
      <dgm:prSet/>
      <dgm:spPr/>
      <dgm:t>
        <a:bodyPr/>
        <a:lstStyle/>
        <a:p>
          <a:endParaRPr lang="en-US">
            <a:latin typeface="+mj-lt"/>
          </a:endParaRPr>
        </a:p>
      </dgm:t>
    </dgm:pt>
    <dgm:pt modelId="{6BF17263-4B43-C74C-9032-0C9D1BD002E0}" type="sibTrans" cxnId="{A68A76D8-0343-1A45-8BAA-0C99D3ABC2DC}">
      <dgm:prSet/>
      <dgm:spPr/>
      <dgm:t>
        <a:bodyPr/>
        <a:lstStyle/>
        <a:p>
          <a:endParaRPr lang="en-US">
            <a:latin typeface="+mj-lt"/>
          </a:endParaRPr>
        </a:p>
      </dgm:t>
    </dgm:pt>
    <dgm:pt modelId="{A693D9F5-74C9-4A47-BB97-7D5E2E5D083B}">
      <dgm:prSet phldrT="[Text]"/>
      <dgm:spPr/>
      <dgm:t>
        <a:bodyPr/>
        <a:lstStyle/>
        <a:p>
          <a:r>
            <a:rPr lang="en-US" dirty="0">
              <a:latin typeface="+mj-lt"/>
            </a:rPr>
            <a:t>Left without being seen</a:t>
          </a:r>
        </a:p>
      </dgm:t>
    </dgm:pt>
    <dgm:pt modelId="{3C6FDA7E-9AB6-6542-B8B4-0E0E306AEDE2}" type="parTrans" cxnId="{03194723-2302-CA4F-A3B6-5D0EA7C5F1FF}">
      <dgm:prSet/>
      <dgm:spPr/>
      <dgm:t>
        <a:bodyPr/>
        <a:lstStyle/>
        <a:p>
          <a:endParaRPr lang="en-US">
            <a:latin typeface="+mj-lt"/>
          </a:endParaRPr>
        </a:p>
      </dgm:t>
    </dgm:pt>
    <dgm:pt modelId="{170DD8DE-8EC5-B544-B4DD-773050AA1D2C}" type="sibTrans" cxnId="{03194723-2302-CA4F-A3B6-5D0EA7C5F1FF}">
      <dgm:prSet/>
      <dgm:spPr/>
      <dgm:t>
        <a:bodyPr/>
        <a:lstStyle/>
        <a:p>
          <a:endParaRPr lang="en-US">
            <a:latin typeface="+mj-lt"/>
          </a:endParaRPr>
        </a:p>
      </dgm:t>
    </dgm:pt>
    <dgm:pt modelId="{630FA02F-CA7D-1D48-BE83-C915F45C0145}">
      <dgm:prSet custT="1"/>
      <dgm:spPr/>
      <dgm:t>
        <a:bodyPr/>
        <a:lstStyle/>
        <a:p>
          <a:r>
            <a:rPr lang="en-US" sz="1600" b="1" dirty="0">
              <a:latin typeface="+mj-lt"/>
            </a:rPr>
            <a:t>Primary care</a:t>
          </a:r>
        </a:p>
      </dgm:t>
    </dgm:pt>
    <dgm:pt modelId="{0F77BEB1-8895-6F49-A20A-933A5A4E3B20}" type="parTrans" cxnId="{93C4D6C0-9312-6D40-B4F1-00EBAC92226A}">
      <dgm:prSet/>
      <dgm:spPr/>
      <dgm:t>
        <a:bodyPr/>
        <a:lstStyle/>
        <a:p>
          <a:endParaRPr lang="en-US">
            <a:latin typeface="+mj-lt"/>
          </a:endParaRPr>
        </a:p>
      </dgm:t>
    </dgm:pt>
    <dgm:pt modelId="{F6C435D8-2031-A14F-B4F5-C772A076B60C}" type="sibTrans" cxnId="{93C4D6C0-9312-6D40-B4F1-00EBAC92226A}">
      <dgm:prSet/>
      <dgm:spPr/>
      <dgm:t>
        <a:bodyPr/>
        <a:lstStyle/>
        <a:p>
          <a:endParaRPr lang="en-US">
            <a:latin typeface="+mj-lt"/>
          </a:endParaRPr>
        </a:p>
      </dgm:t>
    </dgm:pt>
    <dgm:pt modelId="{B6FE1ACA-CB5F-1343-B4F9-5B805A057961}">
      <dgm:prSet phldrT="[Text]" custT="1"/>
      <dgm:spPr/>
      <dgm:t>
        <a:bodyPr/>
        <a:lstStyle/>
        <a:p>
          <a:r>
            <a:rPr lang="en-US" sz="1600" b="1" dirty="0">
              <a:latin typeface="+mj-lt"/>
            </a:rPr>
            <a:t>Asthma clinic</a:t>
          </a:r>
        </a:p>
      </dgm:t>
    </dgm:pt>
    <dgm:pt modelId="{B6D52A9E-2701-4045-BDF7-1CD0CE0BBB6E}" type="parTrans" cxnId="{449389F6-DFEA-8647-9FF0-F1207EF9623E}">
      <dgm:prSet/>
      <dgm:spPr/>
      <dgm:t>
        <a:bodyPr/>
        <a:lstStyle/>
        <a:p>
          <a:endParaRPr lang="en-US">
            <a:latin typeface="+mj-lt"/>
          </a:endParaRPr>
        </a:p>
      </dgm:t>
    </dgm:pt>
    <dgm:pt modelId="{EB43DA15-5CB5-774E-83FC-3129D4B9C563}" type="sibTrans" cxnId="{449389F6-DFEA-8647-9FF0-F1207EF9623E}">
      <dgm:prSet/>
      <dgm:spPr/>
      <dgm:t>
        <a:bodyPr/>
        <a:lstStyle/>
        <a:p>
          <a:endParaRPr lang="en-US">
            <a:latin typeface="+mj-lt"/>
          </a:endParaRPr>
        </a:p>
      </dgm:t>
    </dgm:pt>
    <dgm:pt modelId="{4AF7EF7D-157E-AC47-9E26-C69FAFDB080F}">
      <dgm:prSet phldrT="[Text]"/>
      <dgm:spPr/>
      <dgm:t>
        <a:bodyPr/>
        <a:lstStyle/>
        <a:p>
          <a:r>
            <a:rPr lang="en-US" dirty="0">
              <a:latin typeface="+mj-lt"/>
            </a:rPr>
            <a:t>Cost of car</a:t>
          </a:r>
        </a:p>
      </dgm:t>
    </dgm:pt>
    <dgm:pt modelId="{F6E5660B-318B-DA4F-BECA-D993B3B2850D}" type="parTrans" cxnId="{0DBFF384-3EC3-3646-B42F-A4FD759C9A6D}">
      <dgm:prSet/>
      <dgm:spPr/>
      <dgm:t>
        <a:bodyPr/>
        <a:lstStyle/>
        <a:p>
          <a:endParaRPr lang="en-US">
            <a:latin typeface="+mj-lt"/>
          </a:endParaRPr>
        </a:p>
      </dgm:t>
    </dgm:pt>
    <dgm:pt modelId="{52A28A63-A649-BC4E-8B69-135DF38DD519}" type="sibTrans" cxnId="{0DBFF384-3EC3-3646-B42F-A4FD759C9A6D}">
      <dgm:prSet/>
      <dgm:spPr/>
      <dgm:t>
        <a:bodyPr/>
        <a:lstStyle/>
        <a:p>
          <a:endParaRPr lang="en-US">
            <a:latin typeface="+mj-lt"/>
          </a:endParaRPr>
        </a:p>
      </dgm:t>
    </dgm:pt>
    <dgm:pt modelId="{B56B5CFF-D9A5-B545-85AD-51453E61C1D9}">
      <dgm:prSet phldrT="[Text]"/>
      <dgm:spPr/>
      <dgm:t>
        <a:bodyPr/>
        <a:lstStyle/>
        <a:p>
          <a:r>
            <a:rPr lang="en-US" dirty="0">
              <a:latin typeface="+mj-lt"/>
            </a:rPr>
            <a:t>Readmission rates</a:t>
          </a:r>
        </a:p>
      </dgm:t>
    </dgm:pt>
    <dgm:pt modelId="{D79023BB-6DD2-7F45-BC2A-8AEE03DFE45A}" type="parTrans" cxnId="{8CD28DAA-2D4A-BA4D-897E-7CBBEF5D6DA0}">
      <dgm:prSet/>
      <dgm:spPr/>
      <dgm:t>
        <a:bodyPr/>
        <a:lstStyle/>
        <a:p>
          <a:endParaRPr lang="en-US">
            <a:latin typeface="+mj-lt"/>
          </a:endParaRPr>
        </a:p>
      </dgm:t>
    </dgm:pt>
    <dgm:pt modelId="{6E1747D1-0162-5D4A-9348-F2D778D5A448}" type="sibTrans" cxnId="{8CD28DAA-2D4A-BA4D-897E-7CBBEF5D6DA0}">
      <dgm:prSet/>
      <dgm:spPr/>
      <dgm:t>
        <a:bodyPr/>
        <a:lstStyle/>
        <a:p>
          <a:endParaRPr lang="en-US">
            <a:latin typeface="+mj-lt"/>
          </a:endParaRPr>
        </a:p>
      </dgm:t>
    </dgm:pt>
    <dgm:pt modelId="{A7411AC4-4629-2D4D-8EB1-EBD7DA5DF393}">
      <dgm:prSet phldrT="[Text]"/>
      <dgm:spPr/>
      <dgm:t>
        <a:bodyPr/>
        <a:lstStyle/>
        <a:p>
          <a:r>
            <a:rPr lang="en-US" dirty="0">
              <a:latin typeface="+mj-lt"/>
            </a:rPr>
            <a:t>Clinic wait times</a:t>
          </a:r>
        </a:p>
      </dgm:t>
    </dgm:pt>
    <dgm:pt modelId="{895302D5-502C-E74E-9C53-11C474AC8A1B}" type="parTrans" cxnId="{3F6397C8-E815-9A4A-AA0F-D70BCF161BD9}">
      <dgm:prSet/>
      <dgm:spPr/>
      <dgm:t>
        <a:bodyPr/>
        <a:lstStyle/>
        <a:p>
          <a:endParaRPr lang="en-US">
            <a:latin typeface="+mj-lt"/>
          </a:endParaRPr>
        </a:p>
      </dgm:t>
    </dgm:pt>
    <dgm:pt modelId="{4B03867A-5513-6E4C-B933-37A71856AF73}" type="sibTrans" cxnId="{3F6397C8-E815-9A4A-AA0F-D70BCF161BD9}">
      <dgm:prSet/>
      <dgm:spPr/>
      <dgm:t>
        <a:bodyPr/>
        <a:lstStyle/>
        <a:p>
          <a:endParaRPr lang="en-US">
            <a:latin typeface="+mj-lt"/>
          </a:endParaRPr>
        </a:p>
      </dgm:t>
    </dgm:pt>
    <dgm:pt modelId="{3226AC8F-6348-8A41-9051-0962B4F66876}">
      <dgm:prSet phldrT="[Text]"/>
      <dgm:spPr/>
      <dgm:t>
        <a:bodyPr/>
        <a:lstStyle/>
        <a:p>
          <a:r>
            <a:rPr lang="en-US" dirty="0">
              <a:latin typeface="+mj-lt"/>
            </a:rPr>
            <a:t>30-day mortality rates</a:t>
          </a:r>
        </a:p>
      </dgm:t>
    </dgm:pt>
    <dgm:pt modelId="{0BD62CF8-2326-274A-96B3-60982ECB9088}" type="parTrans" cxnId="{3691132E-DD92-1841-9EA7-007DAD1FC511}">
      <dgm:prSet/>
      <dgm:spPr/>
      <dgm:t>
        <a:bodyPr/>
        <a:lstStyle/>
        <a:p>
          <a:endParaRPr lang="en-US">
            <a:latin typeface="+mj-lt"/>
          </a:endParaRPr>
        </a:p>
      </dgm:t>
    </dgm:pt>
    <dgm:pt modelId="{E844F69B-6AB2-2245-927F-C07496CB0B2A}" type="sibTrans" cxnId="{3691132E-DD92-1841-9EA7-007DAD1FC511}">
      <dgm:prSet/>
      <dgm:spPr/>
      <dgm:t>
        <a:bodyPr/>
        <a:lstStyle/>
        <a:p>
          <a:endParaRPr lang="en-US">
            <a:latin typeface="+mj-lt"/>
          </a:endParaRPr>
        </a:p>
      </dgm:t>
    </dgm:pt>
    <dgm:pt modelId="{DC622AE3-F826-1246-BE11-A430283EF95D}">
      <dgm:prSet phldrT="[Text]" custT="1"/>
      <dgm:spPr/>
      <dgm:t>
        <a:bodyPr/>
        <a:lstStyle/>
        <a:p>
          <a:r>
            <a:rPr lang="en-US" sz="1600" dirty="0">
              <a:latin typeface="+mj-lt"/>
            </a:rPr>
            <a:t>Asthma-related ED visits and hospitalizations</a:t>
          </a:r>
        </a:p>
      </dgm:t>
    </dgm:pt>
    <dgm:pt modelId="{62EB8B60-7E3F-054C-858A-8DEECD6F29F5}" type="parTrans" cxnId="{4A37C102-DDD9-9544-8EDC-B2BBF32A53BC}">
      <dgm:prSet/>
      <dgm:spPr/>
      <dgm:t>
        <a:bodyPr/>
        <a:lstStyle/>
        <a:p>
          <a:endParaRPr lang="en-US">
            <a:latin typeface="+mj-lt"/>
          </a:endParaRPr>
        </a:p>
      </dgm:t>
    </dgm:pt>
    <dgm:pt modelId="{4A90EF2B-EF7C-EB47-9EDF-BCEC000B4EE9}" type="sibTrans" cxnId="{4A37C102-DDD9-9544-8EDC-B2BBF32A53BC}">
      <dgm:prSet/>
      <dgm:spPr/>
      <dgm:t>
        <a:bodyPr/>
        <a:lstStyle/>
        <a:p>
          <a:endParaRPr lang="en-US">
            <a:latin typeface="+mj-lt"/>
          </a:endParaRPr>
        </a:p>
      </dgm:t>
    </dgm:pt>
    <dgm:pt modelId="{8C42556C-20F4-AC4B-9A3F-C02CFCFA0529}">
      <dgm:prSet phldrT="[Text]" custT="1"/>
      <dgm:spPr/>
      <dgm:t>
        <a:bodyPr/>
        <a:lstStyle/>
        <a:p>
          <a:r>
            <a:rPr lang="en-US" sz="1600" b="1" dirty="0">
              <a:latin typeface="+mj-lt"/>
            </a:rPr>
            <a:t>Rapid Response Team</a:t>
          </a:r>
        </a:p>
      </dgm:t>
    </dgm:pt>
    <dgm:pt modelId="{2C6D1D0D-6E94-7E47-A3D9-94DFDA5C0D24}" type="parTrans" cxnId="{EE64DAE2-C075-8747-B5E4-6D5BE7160DCF}">
      <dgm:prSet/>
      <dgm:spPr/>
      <dgm:t>
        <a:bodyPr/>
        <a:lstStyle/>
        <a:p>
          <a:endParaRPr lang="en-US">
            <a:latin typeface="+mj-lt"/>
          </a:endParaRPr>
        </a:p>
      </dgm:t>
    </dgm:pt>
    <dgm:pt modelId="{D611AB64-C804-8441-A4EA-A4E0F6010B33}" type="sibTrans" cxnId="{EE64DAE2-C075-8747-B5E4-6D5BE7160DCF}">
      <dgm:prSet/>
      <dgm:spPr/>
      <dgm:t>
        <a:bodyPr/>
        <a:lstStyle/>
        <a:p>
          <a:endParaRPr lang="en-US">
            <a:latin typeface="+mj-lt"/>
          </a:endParaRPr>
        </a:p>
      </dgm:t>
    </dgm:pt>
    <dgm:pt modelId="{B3A5C244-8FF3-C54E-8036-0C67FC6C5A10}">
      <dgm:prSet custT="1"/>
      <dgm:spPr/>
      <dgm:t>
        <a:bodyPr/>
        <a:lstStyle/>
        <a:p>
          <a:r>
            <a:rPr lang="en-US" sz="1600" dirty="0">
              <a:latin typeface="+mj-lt"/>
            </a:rPr>
            <a:t>Immunization rates</a:t>
          </a:r>
        </a:p>
      </dgm:t>
    </dgm:pt>
    <dgm:pt modelId="{60F27B00-5BBE-6B4B-AD2B-D752CF8CC5F0}" type="parTrans" cxnId="{1A46346F-4130-A345-A4FC-01F8A50598FF}">
      <dgm:prSet/>
      <dgm:spPr/>
      <dgm:t>
        <a:bodyPr/>
        <a:lstStyle/>
        <a:p>
          <a:endParaRPr lang="en-US">
            <a:latin typeface="+mj-lt"/>
          </a:endParaRPr>
        </a:p>
      </dgm:t>
    </dgm:pt>
    <dgm:pt modelId="{2DBB711C-881A-0448-9F84-31AF6CFAB184}" type="sibTrans" cxnId="{1A46346F-4130-A345-A4FC-01F8A50598FF}">
      <dgm:prSet/>
      <dgm:spPr/>
      <dgm:t>
        <a:bodyPr/>
        <a:lstStyle/>
        <a:p>
          <a:endParaRPr lang="en-US">
            <a:latin typeface="+mj-lt"/>
          </a:endParaRPr>
        </a:p>
      </dgm:t>
    </dgm:pt>
    <dgm:pt modelId="{26C6F1C1-BE8A-9948-8B87-585AEFC89A5A}">
      <dgm:prSet custT="1"/>
      <dgm:spPr/>
      <dgm:t>
        <a:bodyPr/>
        <a:lstStyle/>
        <a:p>
          <a:r>
            <a:rPr lang="en-US" sz="1600" dirty="0">
              <a:latin typeface="+mj-lt"/>
            </a:rPr>
            <a:t>Mental health screenings</a:t>
          </a:r>
        </a:p>
      </dgm:t>
    </dgm:pt>
    <dgm:pt modelId="{E5FFBC7C-6828-EF42-BCE3-07D09DDE34FF}" type="parTrans" cxnId="{0DE760AF-CA0A-FD4B-BD72-70E9092B0CF6}">
      <dgm:prSet/>
      <dgm:spPr/>
      <dgm:t>
        <a:bodyPr/>
        <a:lstStyle/>
        <a:p>
          <a:endParaRPr lang="en-US">
            <a:latin typeface="+mj-lt"/>
          </a:endParaRPr>
        </a:p>
      </dgm:t>
    </dgm:pt>
    <dgm:pt modelId="{2F59FE7E-9E4F-BB45-B5AE-BA52A906C115}" type="sibTrans" cxnId="{0DE760AF-CA0A-FD4B-BD72-70E9092B0CF6}">
      <dgm:prSet/>
      <dgm:spPr/>
      <dgm:t>
        <a:bodyPr/>
        <a:lstStyle/>
        <a:p>
          <a:endParaRPr lang="en-US">
            <a:latin typeface="+mj-lt"/>
          </a:endParaRPr>
        </a:p>
      </dgm:t>
    </dgm:pt>
    <dgm:pt modelId="{88C25BE4-63AA-5241-9C41-9BA2545D1DE3}">
      <dgm:prSet phldrT="[Text]" custT="1"/>
      <dgm:spPr/>
      <dgm:t>
        <a:bodyPr/>
        <a:lstStyle/>
        <a:p>
          <a:r>
            <a:rPr lang="en-US" sz="1600" dirty="0">
              <a:latin typeface="+mj-lt"/>
            </a:rPr>
            <a:t>Inpatient codes, ICU admissions</a:t>
          </a:r>
        </a:p>
      </dgm:t>
    </dgm:pt>
    <dgm:pt modelId="{5BA47FE5-9472-284D-A9DF-758A3554BD7A}" type="parTrans" cxnId="{6F15D4E5-80BE-C848-A9A0-C988DACB1061}">
      <dgm:prSet/>
      <dgm:spPr/>
      <dgm:t>
        <a:bodyPr/>
        <a:lstStyle/>
        <a:p>
          <a:endParaRPr lang="en-US">
            <a:latin typeface="+mj-lt"/>
          </a:endParaRPr>
        </a:p>
      </dgm:t>
    </dgm:pt>
    <dgm:pt modelId="{35841572-D041-0A4C-9DFB-1FFFBB630A04}" type="sibTrans" cxnId="{6F15D4E5-80BE-C848-A9A0-C988DACB1061}">
      <dgm:prSet/>
      <dgm:spPr/>
      <dgm:t>
        <a:bodyPr/>
        <a:lstStyle/>
        <a:p>
          <a:endParaRPr lang="en-US">
            <a:latin typeface="+mj-lt"/>
          </a:endParaRPr>
        </a:p>
      </dgm:t>
    </dgm:pt>
    <dgm:pt modelId="{F479DE57-3117-6642-90E1-44E8EABE7FC2}">
      <dgm:prSet phldrT="[Text]" custT="1"/>
      <dgm:spPr/>
      <dgm:t>
        <a:bodyPr/>
        <a:lstStyle/>
        <a:p>
          <a:r>
            <a:rPr lang="en-US" sz="1600" b="1" dirty="0">
              <a:latin typeface="+mj-lt"/>
            </a:rPr>
            <a:t>Inpatient</a:t>
          </a:r>
        </a:p>
      </dgm:t>
    </dgm:pt>
    <dgm:pt modelId="{3AC04FE5-4659-FA49-AB6B-88262573BF22}" type="parTrans" cxnId="{2EBE2F22-122C-6047-947F-1F45E57F9A1E}">
      <dgm:prSet/>
      <dgm:spPr/>
      <dgm:t>
        <a:bodyPr/>
        <a:lstStyle/>
        <a:p>
          <a:endParaRPr lang="en-US">
            <a:latin typeface="+mj-lt"/>
          </a:endParaRPr>
        </a:p>
      </dgm:t>
    </dgm:pt>
    <dgm:pt modelId="{E6EE03B3-893A-EB46-9272-91A3CDA02590}" type="sibTrans" cxnId="{2EBE2F22-122C-6047-947F-1F45E57F9A1E}">
      <dgm:prSet/>
      <dgm:spPr/>
      <dgm:t>
        <a:bodyPr/>
        <a:lstStyle/>
        <a:p>
          <a:endParaRPr lang="en-US">
            <a:latin typeface="+mj-lt"/>
          </a:endParaRPr>
        </a:p>
      </dgm:t>
    </dgm:pt>
    <dgm:pt modelId="{0E5E6DEB-19CE-B042-B6DC-DB1956FBFB55}">
      <dgm:prSet phldrT="[Text]" custT="1"/>
      <dgm:spPr/>
      <dgm:t>
        <a:bodyPr/>
        <a:lstStyle/>
        <a:p>
          <a:r>
            <a:rPr lang="en-US" sz="1600" dirty="0">
              <a:latin typeface="+mj-lt"/>
            </a:rPr>
            <a:t>Lab / imaging use, timely discharge</a:t>
          </a:r>
        </a:p>
      </dgm:t>
    </dgm:pt>
    <dgm:pt modelId="{83C57F0C-EF21-0F4A-B251-61BC798D23A7}" type="parTrans" cxnId="{5EF90FE0-1563-BA45-9C4A-1A55BCCB1BFA}">
      <dgm:prSet/>
      <dgm:spPr/>
      <dgm:t>
        <a:bodyPr/>
        <a:lstStyle/>
        <a:p>
          <a:endParaRPr lang="en-US">
            <a:latin typeface="+mj-lt"/>
          </a:endParaRPr>
        </a:p>
      </dgm:t>
    </dgm:pt>
    <dgm:pt modelId="{CD7965C3-638D-5640-BA23-22682CB2043F}" type="sibTrans" cxnId="{5EF90FE0-1563-BA45-9C4A-1A55BCCB1BFA}">
      <dgm:prSet/>
      <dgm:spPr/>
      <dgm:t>
        <a:bodyPr/>
        <a:lstStyle/>
        <a:p>
          <a:endParaRPr lang="en-US">
            <a:latin typeface="+mj-lt"/>
          </a:endParaRPr>
        </a:p>
      </dgm:t>
    </dgm:pt>
    <dgm:pt modelId="{AC04A176-4F5E-4045-A3A2-59DA2F6052D1}">
      <dgm:prSet phldrT="[Text]"/>
      <dgm:spPr/>
      <dgm:t>
        <a:bodyPr/>
        <a:lstStyle/>
        <a:p>
          <a:r>
            <a:rPr lang="en-US" dirty="0">
              <a:latin typeface="+mj-lt"/>
            </a:rPr>
            <a:t>Patient knowledge</a:t>
          </a:r>
        </a:p>
      </dgm:t>
    </dgm:pt>
    <dgm:pt modelId="{5ED70D73-C109-7A42-A197-7C7FC8FB524C}" type="parTrans" cxnId="{06C74453-F5C6-9C43-BDC8-F57484ABBA83}">
      <dgm:prSet/>
      <dgm:spPr/>
      <dgm:t>
        <a:bodyPr/>
        <a:lstStyle/>
        <a:p>
          <a:endParaRPr lang="en-US">
            <a:latin typeface="+mj-lt"/>
          </a:endParaRPr>
        </a:p>
      </dgm:t>
    </dgm:pt>
    <dgm:pt modelId="{594A2F8A-925D-7A46-BE54-217E69B023F6}" type="sibTrans" cxnId="{06C74453-F5C6-9C43-BDC8-F57484ABBA83}">
      <dgm:prSet/>
      <dgm:spPr/>
      <dgm:t>
        <a:bodyPr/>
        <a:lstStyle/>
        <a:p>
          <a:endParaRPr lang="en-US">
            <a:latin typeface="+mj-lt"/>
          </a:endParaRPr>
        </a:p>
      </dgm:t>
    </dgm:pt>
    <dgm:pt modelId="{6E47A594-ABF1-EE4C-ACF2-24888AFEE44A}">
      <dgm:prSet phldrT="[Text]"/>
      <dgm:spPr/>
      <dgm:t>
        <a:bodyPr/>
        <a:lstStyle/>
        <a:p>
          <a:r>
            <a:rPr lang="en-US" dirty="0">
              <a:latin typeface="+mj-lt"/>
            </a:rPr>
            <a:t>Adverse events (unplanned extubation)</a:t>
          </a:r>
        </a:p>
      </dgm:t>
    </dgm:pt>
    <dgm:pt modelId="{C5D254D3-E812-7746-B8CB-68B677584267}" type="parTrans" cxnId="{D6B6C1C1-245F-1240-9910-FD3A385417BF}">
      <dgm:prSet/>
      <dgm:spPr/>
      <dgm:t>
        <a:bodyPr/>
        <a:lstStyle/>
        <a:p>
          <a:endParaRPr lang="en-US">
            <a:latin typeface="+mj-lt"/>
          </a:endParaRPr>
        </a:p>
      </dgm:t>
    </dgm:pt>
    <dgm:pt modelId="{4BAE2387-9346-384E-B168-38B5E987AC6B}" type="sibTrans" cxnId="{D6B6C1C1-245F-1240-9910-FD3A385417BF}">
      <dgm:prSet/>
      <dgm:spPr/>
      <dgm:t>
        <a:bodyPr/>
        <a:lstStyle/>
        <a:p>
          <a:endParaRPr lang="en-US">
            <a:latin typeface="+mj-lt"/>
          </a:endParaRPr>
        </a:p>
      </dgm:t>
    </dgm:pt>
    <dgm:pt modelId="{02BCB15C-FFD6-B54E-A0A5-FCFB327F748E}">
      <dgm:prSet phldrT="[Text]"/>
      <dgm:spPr/>
      <dgm:t>
        <a:bodyPr/>
        <a:lstStyle/>
        <a:p>
          <a:r>
            <a:rPr lang="en-US" dirty="0">
              <a:latin typeface="+mj-lt"/>
            </a:rPr>
            <a:t>Screening rates</a:t>
          </a:r>
        </a:p>
      </dgm:t>
    </dgm:pt>
    <dgm:pt modelId="{4F0B8631-D1A2-414A-B69B-C3F2360ABC23}" type="parTrans" cxnId="{9A6D2E15-A6D8-374D-983F-F63C3E5551CD}">
      <dgm:prSet/>
      <dgm:spPr/>
      <dgm:t>
        <a:bodyPr/>
        <a:lstStyle/>
        <a:p>
          <a:endParaRPr lang="en-US">
            <a:latin typeface="+mj-lt"/>
          </a:endParaRPr>
        </a:p>
      </dgm:t>
    </dgm:pt>
    <dgm:pt modelId="{54E207AD-5E5D-6D4D-84F4-F4ABA4D080F3}" type="sibTrans" cxnId="{9A6D2E15-A6D8-374D-983F-F63C3E5551CD}">
      <dgm:prSet/>
      <dgm:spPr/>
      <dgm:t>
        <a:bodyPr/>
        <a:lstStyle/>
        <a:p>
          <a:endParaRPr lang="en-US">
            <a:latin typeface="+mj-lt"/>
          </a:endParaRPr>
        </a:p>
      </dgm:t>
    </dgm:pt>
    <dgm:pt modelId="{C9FB0D1D-CE6B-5640-8188-6104743421E4}">
      <dgm:prSet phldrT="[Text]"/>
      <dgm:spPr/>
      <dgm:t>
        <a:bodyPr/>
        <a:lstStyle/>
        <a:p>
          <a:r>
            <a:rPr lang="en-US" dirty="0">
              <a:latin typeface="+mj-lt"/>
            </a:rPr>
            <a:t>Turnover</a:t>
          </a:r>
        </a:p>
      </dgm:t>
    </dgm:pt>
    <dgm:pt modelId="{FE7AB2B5-E706-DE4B-B1D4-43769FCCDB4B}" type="parTrans" cxnId="{3B11F6C0-22E8-6946-B838-87A4068E4809}">
      <dgm:prSet/>
      <dgm:spPr/>
      <dgm:t>
        <a:bodyPr/>
        <a:lstStyle/>
        <a:p>
          <a:endParaRPr lang="en-US">
            <a:latin typeface="+mj-lt"/>
          </a:endParaRPr>
        </a:p>
      </dgm:t>
    </dgm:pt>
    <dgm:pt modelId="{86B5921B-F4C4-5D45-98B7-CA74A351EC1F}" type="sibTrans" cxnId="{3B11F6C0-22E8-6946-B838-87A4068E4809}">
      <dgm:prSet/>
      <dgm:spPr/>
      <dgm:t>
        <a:bodyPr/>
        <a:lstStyle/>
        <a:p>
          <a:endParaRPr lang="en-US">
            <a:latin typeface="+mj-lt"/>
          </a:endParaRPr>
        </a:p>
      </dgm:t>
    </dgm:pt>
    <dgm:pt modelId="{7A7753F7-15B4-9949-8575-C63CB96651EC}" type="pres">
      <dgm:prSet presAssocID="{E267B9E6-D6B4-B349-9B6C-F400D77D9154}" presName="Name0" presStyleCnt="0">
        <dgm:presLayoutVars>
          <dgm:dir/>
          <dgm:animLvl val="lvl"/>
          <dgm:resizeHandles val="exact"/>
        </dgm:presLayoutVars>
      </dgm:prSet>
      <dgm:spPr/>
    </dgm:pt>
    <dgm:pt modelId="{82ABA872-FCE7-F542-88A4-8264C35C033A}" type="pres">
      <dgm:prSet presAssocID="{DB7D08C8-3466-8B43-B4B1-7221B293E86F}" presName="composite" presStyleCnt="0"/>
      <dgm:spPr/>
    </dgm:pt>
    <dgm:pt modelId="{43E976C6-413F-C74D-85A3-8031679028B7}" type="pres">
      <dgm:prSet presAssocID="{DB7D08C8-3466-8B43-B4B1-7221B293E86F}" presName="parTx" presStyleLbl="alignNode1" presStyleIdx="0" presStyleCnt="4">
        <dgm:presLayoutVars>
          <dgm:chMax val="0"/>
          <dgm:chPref val="0"/>
          <dgm:bulletEnabled val="1"/>
        </dgm:presLayoutVars>
      </dgm:prSet>
      <dgm:spPr/>
    </dgm:pt>
    <dgm:pt modelId="{B65CCFBF-7513-9645-8548-365B39910965}" type="pres">
      <dgm:prSet presAssocID="{DB7D08C8-3466-8B43-B4B1-7221B293E86F}" presName="desTx" presStyleLbl="alignAccFollowNode1" presStyleIdx="0" presStyleCnt="4">
        <dgm:presLayoutVars>
          <dgm:bulletEnabled val="1"/>
        </dgm:presLayoutVars>
      </dgm:prSet>
      <dgm:spPr/>
    </dgm:pt>
    <dgm:pt modelId="{F7E88C37-763B-5C48-BC42-8F61F3875E24}" type="pres">
      <dgm:prSet presAssocID="{0C5A77AD-DB93-124D-8072-F8BC952B020C}" presName="space" presStyleCnt="0"/>
      <dgm:spPr/>
    </dgm:pt>
    <dgm:pt modelId="{0C40CFF7-8FDF-A545-946B-EDE6A457CC82}" type="pres">
      <dgm:prSet presAssocID="{79D44AF9-A947-DF4B-AD1E-ADF27525049F}" presName="composite" presStyleCnt="0"/>
      <dgm:spPr/>
    </dgm:pt>
    <dgm:pt modelId="{E35C649D-6880-C94B-8B89-29E82107AC28}" type="pres">
      <dgm:prSet presAssocID="{79D44AF9-A947-DF4B-AD1E-ADF27525049F}" presName="parTx" presStyleLbl="alignNode1" presStyleIdx="1" presStyleCnt="4" custScaleX="114000">
        <dgm:presLayoutVars>
          <dgm:chMax val="0"/>
          <dgm:chPref val="0"/>
          <dgm:bulletEnabled val="1"/>
        </dgm:presLayoutVars>
      </dgm:prSet>
      <dgm:spPr/>
    </dgm:pt>
    <dgm:pt modelId="{530B83EA-CBD7-9648-956C-7881B61A9657}" type="pres">
      <dgm:prSet presAssocID="{79D44AF9-A947-DF4B-AD1E-ADF27525049F}" presName="desTx" presStyleLbl="alignAccFollowNode1" presStyleIdx="1" presStyleCnt="4" custScaleX="114000">
        <dgm:presLayoutVars>
          <dgm:bulletEnabled val="1"/>
        </dgm:presLayoutVars>
      </dgm:prSet>
      <dgm:spPr/>
    </dgm:pt>
    <dgm:pt modelId="{EE219CCF-BBF2-DF4E-9650-C6130D83DC66}" type="pres">
      <dgm:prSet presAssocID="{6BF17263-4B43-C74C-9032-0C9D1BD002E0}" presName="space" presStyleCnt="0"/>
      <dgm:spPr/>
    </dgm:pt>
    <dgm:pt modelId="{F4739C78-D4C4-9B4D-8B77-E3895E73440F}" type="pres">
      <dgm:prSet presAssocID="{3B4227D8-52FB-3148-A77F-B238196AAB8E}" presName="composite" presStyleCnt="0"/>
      <dgm:spPr/>
    </dgm:pt>
    <dgm:pt modelId="{999CA4B7-EFDA-9B42-8D68-6A6C89C41606}" type="pres">
      <dgm:prSet presAssocID="{3B4227D8-52FB-3148-A77F-B238196AAB8E}" presName="parTx" presStyleLbl="alignNode1" presStyleIdx="2" presStyleCnt="4">
        <dgm:presLayoutVars>
          <dgm:chMax val="0"/>
          <dgm:chPref val="0"/>
          <dgm:bulletEnabled val="1"/>
        </dgm:presLayoutVars>
      </dgm:prSet>
      <dgm:spPr/>
    </dgm:pt>
    <dgm:pt modelId="{AA99A597-B6E5-6640-B10A-5CC8FD5281DB}" type="pres">
      <dgm:prSet presAssocID="{3B4227D8-52FB-3148-A77F-B238196AAB8E}" presName="desTx" presStyleLbl="alignAccFollowNode1" presStyleIdx="2" presStyleCnt="4">
        <dgm:presLayoutVars>
          <dgm:bulletEnabled val="1"/>
        </dgm:presLayoutVars>
      </dgm:prSet>
      <dgm:spPr/>
    </dgm:pt>
    <dgm:pt modelId="{4C909CF7-A397-9946-831C-775F04EBAFAF}" type="pres">
      <dgm:prSet presAssocID="{3C32D4E6-3B19-1E4D-83DB-5861B92A3964}" presName="space" presStyleCnt="0"/>
      <dgm:spPr/>
    </dgm:pt>
    <dgm:pt modelId="{58E0CFBF-84AE-8748-AEE7-62965B2CBD64}" type="pres">
      <dgm:prSet presAssocID="{79377888-71D1-E244-B422-D058DC017498}" presName="composite" presStyleCnt="0"/>
      <dgm:spPr/>
    </dgm:pt>
    <dgm:pt modelId="{16F8A62E-7C18-3E45-824C-580D8E827A1B}" type="pres">
      <dgm:prSet presAssocID="{79377888-71D1-E244-B422-D058DC017498}" presName="parTx" presStyleLbl="alignNode1" presStyleIdx="3" presStyleCnt="4">
        <dgm:presLayoutVars>
          <dgm:chMax val="0"/>
          <dgm:chPref val="0"/>
          <dgm:bulletEnabled val="1"/>
        </dgm:presLayoutVars>
      </dgm:prSet>
      <dgm:spPr/>
    </dgm:pt>
    <dgm:pt modelId="{A7A3AFE7-2EAD-2548-8C58-CB4AED0C282A}" type="pres">
      <dgm:prSet presAssocID="{79377888-71D1-E244-B422-D058DC017498}" presName="desTx" presStyleLbl="alignAccFollowNode1" presStyleIdx="3" presStyleCnt="4">
        <dgm:presLayoutVars>
          <dgm:bulletEnabled val="1"/>
        </dgm:presLayoutVars>
      </dgm:prSet>
      <dgm:spPr/>
    </dgm:pt>
  </dgm:ptLst>
  <dgm:cxnLst>
    <dgm:cxn modelId="{36782D00-FE9D-0F42-B974-1440AF08E1D3}" type="presOf" srcId="{B56B5CFF-D9A5-B545-85AD-51453E61C1D9}" destId="{AA99A597-B6E5-6640-B10A-5CC8FD5281DB}" srcOrd="0" destOrd="2" presId="urn:microsoft.com/office/officeart/2005/8/layout/hList1"/>
    <dgm:cxn modelId="{4A37C102-DDD9-9544-8EDC-B2BBF32A53BC}" srcId="{B6FE1ACA-CB5F-1343-B4F9-5B805A057961}" destId="{DC622AE3-F826-1246-BE11-A430283EF95D}" srcOrd="0" destOrd="0" parTransId="{62EB8B60-7E3F-054C-858A-8DEECD6F29F5}" sibTransId="{4A90EF2B-EF7C-EB47-9EDF-BCEC000B4EE9}"/>
    <dgm:cxn modelId="{0B0D6D0B-E7BE-B34C-BED0-CC616D6641E6}" type="presOf" srcId="{DC622AE3-F826-1246-BE11-A430283EF95D}" destId="{530B83EA-CBD7-9648-956C-7881B61A9657}" srcOrd="0" destOrd="4" presId="urn:microsoft.com/office/officeart/2005/8/layout/hList1"/>
    <dgm:cxn modelId="{9A6D2E15-A6D8-374D-983F-F63C3E5551CD}" srcId="{79377888-71D1-E244-B422-D058DC017498}" destId="{02BCB15C-FFD6-B54E-A0A5-FCFB327F748E}" srcOrd="1" destOrd="0" parTransId="{4F0B8631-D1A2-414A-B69B-C3F2360ABC23}" sibTransId="{54E207AD-5E5D-6D4D-84F4-F4ABA4D080F3}"/>
    <dgm:cxn modelId="{AA02CC21-2583-6E46-B0C6-28F81ECABC1D}" type="presOf" srcId="{E267B9E6-D6B4-B349-9B6C-F400D77D9154}" destId="{7A7753F7-15B4-9949-8575-C63CB96651EC}" srcOrd="0" destOrd="0" presId="urn:microsoft.com/office/officeart/2005/8/layout/hList1"/>
    <dgm:cxn modelId="{2EBE2F22-122C-6047-947F-1F45E57F9A1E}" srcId="{79D44AF9-A947-DF4B-AD1E-ADF27525049F}" destId="{F479DE57-3117-6642-90E1-44E8EABE7FC2}" srcOrd="3" destOrd="0" parTransId="{3AC04FE5-4659-FA49-AB6B-88262573BF22}" sibTransId="{E6EE03B3-893A-EB46-9272-91A3CDA02590}"/>
    <dgm:cxn modelId="{03194723-2302-CA4F-A3B6-5D0EA7C5F1FF}" srcId="{DB7D08C8-3466-8B43-B4B1-7221B293E86F}" destId="{A693D9F5-74C9-4A47-BB97-7D5E2E5D083B}" srcOrd="2" destOrd="0" parTransId="{3C6FDA7E-9AB6-6542-B8B4-0E0E306AEDE2}" sibTransId="{170DD8DE-8EC5-B544-B4DD-773050AA1D2C}"/>
    <dgm:cxn modelId="{3691132E-DD92-1841-9EA7-007DAD1FC511}" srcId="{3B4227D8-52FB-3148-A77F-B238196AAB8E}" destId="{3226AC8F-6348-8A41-9051-0962B4F66876}" srcOrd="3" destOrd="0" parTransId="{0BD62CF8-2326-274A-96B3-60982ECB9088}" sibTransId="{E844F69B-6AB2-2245-927F-C07496CB0B2A}"/>
    <dgm:cxn modelId="{797F6932-2F82-7B48-88C3-A85983BDCB08}" type="presOf" srcId="{120FA002-9752-1B4E-B202-83290D5EB515}" destId="{AA99A597-B6E5-6640-B10A-5CC8FD5281DB}" srcOrd="0" destOrd="0" presId="urn:microsoft.com/office/officeart/2005/8/layout/hList1"/>
    <dgm:cxn modelId="{1D56D932-6706-6544-BA2D-5EA23C1368A4}" type="presOf" srcId="{1F973708-7281-D24A-8267-47B004D4A312}" destId="{B65CCFBF-7513-9645-8548-365B39910965}" srcOrd="0" destOrd="0" presId="urn:microsoft.com/office/officeart/2005/8/layout/hList1"/>
    <dgm:cxn modelId="{AF4F4036-23E7-F743-BB0C-FEB73B57AD76}" srcId="{DB7D08C8-3466-8B43-B4B1-7221B293E86F}" destId="{20D3DCAB-A6AB-2443-A2AB-E149288D61A6}" srcOrd="1" destOrd="0" parTransId="{92F4D0D0-C3A9-F840-A252-9D0AD9FC2E0E}" sibTransId="{3781E0AC-B9E7-8A48-A714-7FCFC4C63EC7}"/>
    <dgm:cxn modelId="{775A9B36-B287-8744-852A-4DF82C3AADF3}" type="presOf" srcId="{B6FE1ACA-CB5F-1343-B4F9-5B805A057961}" destId="{530B83EA-CBD7-9648-956C-7881B61A9657}" srcOrd="0" destOrd="3" presId="urn:microsoft.com/office/officeart/2005/8/layout/hList1"/>
    <dgm:cxn modelId="{9277A363-CD04-0748-B6C8-9C0CC1793317}" srcId="{DB7D08C8-3466-8B43-B4B1-7221B293E86F}" destId="{1F973708-7281-D24A-8267-47B004D4A312}" srcOrd="0" destOrd="0" parTransId="{A30F2AF8-CA6F-704E-8DF5-41B9A80348FF}" sibTransId="{8C1E891A-0E5B-F641-AE02-6CFA9FD63920}"/>
    <dgm:cxn modelId="{EF21E948-1AC4-0943-B352-DB418A6F6679}" srcId="{E267B9E6-D6B4-B349-9B6C-F400D77D9154}" destId="{79377888-71D1-E244-B422-D058DC017498}" srcOrd="3" destOrd="0" parTransId="{5A28FF81-DDCB-1241-9E25-EADA0C348D74}" sibTransId="{7228EC21-5C12-4141-A06A-E7C056D8EFAB}"/>
    <dgm:cxn modelId="{066C4849-E3A2-874F-81E3-0F456F4F23F2}" type="presOf" srcId="{3226AC8F-6348-8A41-9051-0962B4F66876}" destId="{AA99A597-B6E5-6640-B10A-5CC8FD5281DB}" srcOrd="0" destOrd="3" presId="urn:microsoft.com/office/officeart/2005/8/layout/hList1"/>
    <dgm:cxn modelId="{8C68D24B-B74C-6140-9E6F-0ADF8E20EA97}" type="presOf" srcId="{AC04A176-4F5E-4045-A3A2-59DA2F6052D1}" destId="{A7A3AFE7-2EAD-2548-8C58-CB4AED0C282A}" srcOrd="0" destOrd="3" presId="urn:microsoft.com/office/officeart/2005/8/layout/hList1"/>
    <dgm:cxn modelId="{C5CE794C-E8BD-B342-A470-9077486E20B0}" type="presOf" srcId="{630FA02F-CA7D-1D48-BE83-C915F45C0145}" destId="{530B83EA-CBD7-9648-956C-7881B61A9657}" srcOrd="0" destOrd="0" presId="urn:microsoft.com/office/officeart/2005/8/layout/hList1"/>
    <dgm:cxn modelId="{97A1E56D-4D48-7B4F-82F7-CD1D088284C8}" type="presOf" srcId="{DB7D08C8-3466-8B43-B4B1-7221B293E86F}" destId="{43E976C6-413F-C74D-85A3-8031679028B7}" srcOrd="0" destOrd="0" presId="urn:microsoft.com/office/officeart/2005/8/layout/hList1"/>
    <dgm:cxn modelId="{1A46346F-4130-A345-A4FC-01F8A50598FF}" srcId="{630FA02F-CA7D-1D48-BE83-C915F45C0145}" destId="{B3A5C244-8FF3-C54E-8036-0C67FC6C5A10}" srcOrd="0" destOrd="0" parTransId="{60F27B00-5BBE-6B4B-AD2B-D752CF8CC5F0}" sibTransId="{2DBB711C-881A-0448-9F84-31AF6CFAB184}"/>
    <dgm:cxn modelId="{91E25C73-463F-E24A-95D9-AA6DB4465EAA}" type="presOf" srcId="{79D44AF9-A947-DF4B-AD1E-ADF27525049F}" destId="{E35C649D-6880-C94B-8B89-29E82107AC28}" srcOrd="0" destOrd="0" presId="urn:microsoft.com/office/officeart/2005/8/layout/hList1"/>
    <dgm:cxn modelId="{06C74453-F5C6-9C43-BDC8-F57484ABBA83}" srcId="{79377888-71D1-E244-B422-D058DC017498}" destId="{AC04A176-4F5E-4045-A3A2-59DA2F6052D1}" srcOrd="3" destOrd="0" parTransId="{5ED70D73-C109-7A42-A197-7C7FC8FB524C}" sibTransId="{594A2F8A-925D-7A46-BE54-217E69B023F6}"/>
    <dgm:cxn modelId="{6D550654-616F-2A4C-85EA-668A4CFEB41C}" type="presOf" srcId="{2359DE30-1D1E-D64B-A48F-184A12631E5C}" destId="{A7A3AFE7-2EAD-2548-8C58-CB4AED0C282A}" srcOrd="0" destOrd="2" presId="urn:microsoft.com/office/officeart/2005/8/layout/hList1"/>
    <dgm:cxn modelId="{2BD09559-D295-8943-83E4-11160E146D14}" type="presOf" srcId="{4AF7EF7D-157E-AC47-9E26-C69FAFDB080F}" destId="{AA99A597-B6E5-6640-B10A-5CC8FD5281DB}" srcOrd="0" destOrd="1" presId="urn:microsoft.com/office/officeart/2005/8/layout/hList1"/>
    <dgm:cxn modelId="{7828E959-0992-824A-95BA-4A717AAF9A12}" type="presOf" srcId="{8C42556C-20F4-AC4B-9A3F-C02CFCFA0529}" destId="{530B83EA-CBD7-9648-956C-7881B61A9657}" srcOrd="0" destOrd="5" presId="urn:microsoft.com/office/officeart/2005/8/layout/hList1"/>
    <dgm:cxn modelId="{0DBFF384-3EC3-3646-B42F-A4FD759C9A6D}" srcId="{3B4227D8-52FB-3148-A77F-B238196AAB8E}" destId="{4AF7EF7D-157E-AC47-9E26-C69FAFDB080F}" srcOrd="1" destOrd="0" parTransId="{F6E5660B-318B-DA4F-BECA-D993B3B2850D}" sibTransId="{52A28A63-A649-BC4E-8B69-135DF38DD519}"/>
    <dgm:cxn modelId="{073F6387-190D-9C4D-95D8-ED9A36C31809}" srcId="{E267B9E6-D6B4-B349-9B6C-F400D77D9154}" destId="{DB7D08C8-3466-8B43-B4B1-7221B293E86F}" srcOrd="0" destOrd="0" parTransId="{D4E49B41-5B47-644E-B9D6-DFC625AEA074}" sibTransId="{0C5A77AD-DB93-124D-8072-F8BC952B020C}"/>
    <dgm:cxn modelId="{5B487591-1D10-9B4F-A8DE-7FF6EA54B00D}" type="presOf" srcId="{3B4227D8-52FB-3148-A77F-B238196AAB8E}" destId="{999CA4B7-EFDA-9B42-8D68-6A6C89C41606}" srcOrd="0" destOrd="0" presId="urn:microsoft.com/office/officeart/2005/8/layout/hList1"/>
    <dgm:cxn modelId="{35F89296-CE1F-904F-A37E-515DE736E917}" srcId="{79377888-71D1-E244-B422-D058DC017498}" destId="{D391C537-7778-084D-B1F0-FAD6287B2E3D}" srcOrd="0" destOrd="0" parTransId="{4196C8F2-AAA4-1449-940D-16F4C2CA565E}" sibTransId="{BA40ED0A-479A-874B-BC4E-D19E0BC32A29}"/>
    <dgm:cxn modelId="{2650CBA2-CA14-E441-8CE1-DEB8552CA7E5}" srcId="{79377888-71D1-E244-B422-D058DC017498}" destId="{2359DE30-1D1E-D64B-A48F-184A12631E5C}" srcOrd="2" destOrd="0" parTransId="{39191563-091F-BB42-A135-7B79D652C3E3}" sibTransId="{C6819AFD-EE9A-9A41-81FB-2A8082945803}"/>
    <dgm:cxn modelId="{171C6BA3-6D5F-7344-B0E6-6C9960634EE3}" type="presOf" srcId="{F479DE57-3117-6642-90E1-44E8EABE7FC2}" destId="{530B83EA-CBD7-9648-956C-7881B61A9657}" srcOrd="0" destOrd="7" presId="urn:microsoft.com/office/officeart/2005/8/layout/hList1"/>
    <dgm:cxn modelId="{FF9077A6-8D17-D346-814A-2AD22E038EE7}" type="presOf" srcId="{6E47A594-ABF1-EE4C-ACF2-24888AFEE44A}" destId="{A7A3AFE7-2EAD-2548-8C58-CB4AED0C282A}" srcOrd="0" destOrd="4" presId="urn:microsoft.com/office/officeart/2005/8/layout/hList1"/>
    <dgm:cxn modelId="{4D9246AA-8272-9C41-AAC8-9060784ED6A5}" type="presOf" srcId="{88C25BE4-63AA-5241-9C41-9BA2545D1DE3}" destId="{530B83EA-CBD7-9648-956C-7881B61A9657}" srcOrd="0" destOrd="6" presId="urn:microsoft.com/office/officeart/2005/8/layout/hList1"/>
    <dgm:cxn modelId="{8CD28DAA-2D4A-BA4D-897E-7CBBEF5D6DA0}" srcId="{3B4227D8-52FB-3148-A77F-B238196AAB8E}" destId="{B56B5CFF-D9A5-B545-85AD-51453E61C1D9}" srcOrd="2" destOrd="0" parTransId="{D79023BB-6DD2-7F45-BC2A-8AEE03DFE45A}" sibTransId="{6E1747D1-0162-5D4A-9348-F2D778D5A448}"/>
    <dgm:cxn modelId="{0DE760AF-CA0A-FD4B-BD72-70E9092B0CF6}" srcId="{630FA02F-CA7D-1D48-BE83-C915F45C0145}" destId="{26C6F1C1-BE8A-9948-8B87-585AEFC89A5A}" srcOrd="1" destOrd="0" parTransId="{E5FFBC7C-6828-EF42-BCE3-07D09DDE34FF}" sibTransId="{2F59FE7E-9E4F-BB45-B5AE-BA52A906C115}"/>
    <dgm:cxn modelId="{309848BF-5243-6D45-A0E6-CD3D8992B3BC}" type="presOf" srcId="{C9FB0D1D-CE6B-5640-8188-6104743421E4}" destId="{B65CCFBF-7513-9645-8548-365B39910965}" srcOrd="0" destOrd="3" presId="urn:microsoft.com/office/officeart/2005/8/layout/hList1"/>
    <dgm:cxn modelId="{93C4D6C0-9312-6D40-B4F1-00EBAC92226A}" srcId="{79D44AF9-A947-DF4B-AD1E-ADF27525049F}" destId="{630FA02F-CA7D-1D48-BE83-C915F45C0145}" srcOrd="0" destOrd="0" parTransId="{0F77BEB1-8895-6F49-A20A-933A5A4E3B20}" sibTransId="{F6C435D8-2031-A14F-B4F5-C772A076B60C}"/>
    <dgm:cxn modelId="{3B11F6C0-22E8-6946-B838-87A4068E4809}" srcId="{DB7D08C8-3466-8B43-B4B1-7221B293E86F}" destId="{C9FB0D1D-CE6B-5640-8188-6104743421E4}" srcOrd="3" destOrd="0" parTransId="{FE7AB2B5-E706-DE4B-B1D4-43769FCCDB4B}" sibTransId="{86B5921B-F4C4-5D45-98B7-CA74A351EC1F}"/>
    <dgm:cxn modelId="{D6B6C1C1-245F-1240-9910-FD3A385417BF}" srcId="{79377888-71D1-E244-B422-D058DC017498}" destId="{6E47A594-ABF1-EE4C-ACF2-24888AFEE44A}" srcOrd="4" destOrd="0" parTransId="{C5D254D3-E812-7746-B8CB-68B677584267}" sibTransId="{4BAE2387-9346-384E-B168-38B5E987AC6B}"/>
    <dgm:cxn modelId="{936FE2C2-1FF4-CE4A-B827-4E342361F231}" type="presOf" srcId="{A693D9F5-74C9-4A47-BB97-7D5E2E5D083B}" destId="{B65CCFBF-7513-9645-8548-365B39910965}" srcOrd="0" destOrd="2" presId="urn:microsoft.com/office/officeart/2005/8/layout/hList1"/>
    <dgm:cxn modelId="{3F6397C8-E815-9A4A-AA0F-D70BCF161BD9}" srcId="{3B4227D8-52FB-3148-A77F-B238196AAB8E}" destId="{A7411AC4-4629-2D4D-8EB1-EBD7DA5DF393}" srcOrd="4" destOrd="0" parTransId="{895302D5-502C-E74E-9C53-11C474AC8A1B}" sibTransId="{4B03867A-5513-6E4C-B933-37A71856AF73}"/>
    <dgm:cxn modelId="{8F5525D1-E638-444E-8553-CA1061ADEE67}" type="presOf" srcId="{D391C537-7778-084D-B1F0-FAD6287B2E3D}" destId="{A7A3AFE7-2EAD-2548-8C58-CB4AED0C282A}" srcOrd="0" destOrd="0" presId="urn:microsoft.com/office/officeart/2005/8/layout/hList1"/>
    <dgm:cxn modelId="{175F5ED5-6A32-B343-B6FA-45215DC0EB0D}" srcId="{E267B9E6-D6B4-B349-9B6C-F400D77D9154}" destId="{3B4227D8-52FB-3148-A77F-B238196AAB8E}" srcOrd="2" destOrd="0" parTransId="{6A4A105E-5AC6-AE46-8CE2-8C2008628436}" sibTransId="{3C32D4E6-3B19-1E4D-83DB-5861B92A3964}"/>
    <dgm:cxn modelId="{A68A76D8-0343-1A45-8BAA-0C99D3ABC2DC}" srcId="{E267B9E6-D6B4-B349-9B6C-F400D77D9154}" destId="{79D44AF9-A947-DF4B-AD1E-ADF27525049F}" srcOrd="1" destOrd="0" parTransId="{0F037760-905C-3840-8A1B-DFC0A697E657}" sibTransId="{6BF17263-4B43-C74C-9032-0C9D1BD002E0}"/>
    <dgm:cxn modelId="{7C3D54DB-D523-8B48-82F5-A844249FC624}" type="presOf" srcId="{B3A5C244-8FF3-C54E-8036-0C67FC6C5A10}" destId="{530B83EA-CBD7-9648-956C-7881B61A9657}" srcOrd="0" destOrd="1" presId="urn:microsoft.com/office/officeart/2005/8/layout/hList1"/>
    <dgm:cxn modelId="{C38020DD-F15C-EC49-99DE-E265248E2798}" type="presOf" srcId="{79377888-71D1-E244-B422-D058DC017498}" destId="{16F8A62E-7C18-3E45-824C-580D8E827A1B}" srcOrd="0" destOrd="0" presId="urn:microsoft.com/office/officeart/2005/8/layout/hList1"/>
    <dgm:cxn modelId="{5EF90FE0-1563-BA45-9C4A-1A55BCCB1BFA}" srcId="{F479DE57-3117-6642-90E1-44E8EABE7FC2}" destId="{0E5E6DEB-19CE-B042-B6DC-DB1956FBFB55}" srcOrd="0" destOrd="0" parTransId="{83C57F0C-EF21-0F4A-B251-61BC798D23A7}" sibTransId="{CD7965C3-638D-5640-BA23-22682CB2043F}"/>
    <dgm:cxn modelId="{EE64DAE2-C075-8747-B5E4-6D5BE7160DCF}" srcId="{79D44AF9-A947-DF4B-AD1E-ADF27525049F}" destId="{8C42556C-20F4-AC4B-9A3F-C02CFCFA0529}" srcOrd="2" destOrd="0" parTransId="{2C6D1D0D-6E94-7E47-A3D9-94DFDA5C0D24}" sibTransId="{D611AB64-C804-8441-A4EA-A4E0F6010B33}"/>
    <dgm:cxn modelId="{6F15D4E5-80BE-C848-A9A0-C988DACB1061}" srcId="{8C42556C-20F4-AC4B-9A3F-C02CFCFA0529}" destId="{88C25BE4-63AA-5241-9C41-9BA2545D1DE3}" srcOrd="0" destOrd="0" parTransId="{5BA47FE5-9472-284D-A9DF-758A3554BD7A}" sibTransId="{35841572-D041-0A4C-9DFB-1FFFBB630A04}"/>
    <dgm:cxn modelId="{405CBAE6-B5E0-074B-8768-B2149AFAC280}" type="presOf" srcId="{26C6F1C1-BE8A-9948-8B87-585AEFC89A5A}" destId="{530B83EA-CBD7-9648-956C-7881B61A9657}" srcOrd="0" destOrd="2" presId="urn:microsoft.com/office/officeart/2005/8/layout/hList1"/>
    <dgm:cxn modelId="{B1CD7FE9-F623-BA46-AD75-6AB55A65A875}" type="presOf" srcId="{02BCB15C-FFD6-B54E-A0A5-FCFB327F748E}" destId="{A7A3AFE7-2EAD-2548-8C58-CB4AED0C282A}" srcOrd="0" destOrd="1" presId="urn:microsoft.com/office/officeart/2005/8/layout/hList1"/>
    <dgm:cxn modelId="{49C853EA-990D-3542-9381-13B9C37203FB}" type="presOf" srcId="{0E5E6DEB-19CE-B042-B6DC-DB1956FBFB55}" destId="{530B83EA-CBD7-9648-956C-7881B61A9657}" srcOrd="0" destOrd="8" presId="urn:microsoft.com/office/officeart/2005/8/layout/hList1"/>
    <dgm:cxn modelId="{6FC570F4-99F5-354E-AE60-26C3C9829995}" type="presOf" srcId="{A7411AC4-4629-2D4D-8EB1-EBD7DA5DF393}" destId="{AA99A597-B6E5-6640-B10A-5CC8FD5281DB}" srcOrd="0" destOrd="4" presId="urn:microsoft.com/office/officeart/2005/8/layout/hList1"/>
    <dgm:cxn modelId="{449389F6-DFEA-8647-9FF0-F1207EF9623E}" srcId="{79D44AF9-A947-DF4B-AD1E-ADF27525049F}" destId="{B6FE1ACA-CB5F-1343-B4F9-5B805A057961}" srcOrd="1" destOrd="0" parTransId="{B6D52A9E-2701-4045-BDF7-1CD0CE0BBB6E}" sibTransId="{EB43DA15-5CB5-774E-83FC-3129D4B9C563}"/>
    <dgm:cxn modelId="{2EFE67F8-F014-8849-8E6D-464D89A68563}" type="presOf" srcId="{20D3DCAB-A6AB-2443-A2AB-E149288D61A6}" destId="{B65CCFBF-7513-9645-8548-365B39910965}" srcOrd="0" destOrd="1" presId="urn:microsoft.com/office/officeart/2005/8/layout/hList1"/>
    <dgm:cxn modelId="{DC4437FE-6DD9-024E-8960-3ACD24BA4A6A}" srcId="{3B4227D8-52FB-3148-A77F-B238196AAB8E}" destId="{120FA002-9752-1B4E-B202-83290D5EB515}" srcOrd="0" destOrd="0" parTransId="{D0B4A48F-1604-FD41-9EDF-CE4ED504C748}" sibTransId="{0E1B44D2-ED33-BC40-BB95-D08AD504CD38}"/>
    <dgm:cxn modelId="{E6C2AD79-9068-D243-A072-7D31038376DB}" type="presParOf" srcId="{7A7753F7-15B4-9949-8575-C63CB96651EC}" destId="{82ABA872-FCE7-F542-88A4-8264C35C033A}" srcOrd="0" destOrd="0" presId="urn:microsoft.com/office/officeart/2005/8/layout/hList1"/>
    <dgm:cxn modelId="{E90B4E86-C0C2-5D4A-A173-1CBA1AD277EF}" type="presParOf" srcId="{82ABA872-FCE7-F542-88A4-8264C35C033A}" destId="{43E976C6-413F-C74D-85A3-8031679028B7}" srcOrd="0" destOrd="0" presId="urn:microsoft.com/office/officeart/2005/8/layout/hList1"/>
    <dgm:cxn modelId="{E3D25D47-2557-844F-A6A9-31498EDF1363}" type="presParOf" srcId="{82ABA872-FCE7-F542-88A4-8264C35C033A}" destId="{B65CCFBF-7513-9645-8548-365B39910965}" srcOrd="1" destOrd="0" presId="urn:microsoft.com/office/officeart/2005/8/layout/hList1"/>
    <dgm:cxn modelId="{A38DABEF-C61E-814C-BAA7-A26871C3E235}" type="presParOf" srcId="{7A7753F7-15B4-9949-8575-C63CB96651EC}" destId="{F7E88C37-763B-5C48-BC42-8F61F3875E24}" srcOrd="1" destOrd="0" presId="urn:microsoft.com/office/officeart/2005/8/layout/hList1"/>
    <dgm:cxn modelId="{7EF90C0E-6D27-C74B-BA4F-F327A9148D6F}" type="presParOf" srcId="{7A7753F7-15B4-9949-8575-C63CB96651EC}" destId="{0C40CFF7-8FDF-A545-946B-EDE6A457CC82}" srcOrd="2" destOrd="0" presId="urn:microsoft.com/office/officeart/2005/8/layout/hList1"/>
    <dgm:cxn modelId="{586AABB2-A2C0-C342-98E5-64938E741499}" type="presParOf" srcId="{0C40CFF7-8FDF-A545-946B-EDE6A457CC82}" destId="{E35C649D-6880-C94B-8B89-29E82107AC28}" srcOrd="0" destOrd="0" presId="urn:microsoft.com/office/officeart/2005/8/layout/hList1"/>
    <dgm:cxn modelId="{D7DF0DE9-EB3B-124B-B895-8B4D0DD9BF52}" type="presParOf" srcId="{0C40CFF7-8FDF-A545-946B-EDE6A457CC82}" destId="{530B83EA-CBD7-9648-956C-7881B61A9657}" srcOrd="1" destOrd="0" presId="urn:microsoft.com/office/officeart/2005/8/layout/hList1"/>
    <dgm:cxn modelId="{23C8BBA5-5CB4-0546-82C4-B8DD5B695FCD}" type="presParOf" srcId="{7A7753F7-15B4-9949-8575-C63CB96651EC}" destId="{EE219CCF-BBF2-DF4E-9650-C6130D83DC66}" srcOrd="3" destOrd="0" presId="urn:microsoft.com/office/officeart/2005/8/layout/hList1"/>
    <dgm:cxn modelId="{720398E7-87E7-CE4F-8720-443AB2202C4E}" type="presParOf" srcId="{7A7753F7-15B4-9949-8575-C63CB96651EC}" destId="{F4739C78-D4C4-9B4D-8B77-E3895E73440F}" srcOrd="4" destOrd="0" presId="urn:microsoft.com/office/officeart/2005/8/layout/hList1"/>
    <dgm:cxn modelId="{B6860D02-2CE8-C14B-A2F8-B83E979EE7E7}" type="presParOf" srcId="{F4739C78-D4C4-9B4D-8B77-E3895E73440F}" destId="{999CA4B7-EFDA-9B42-8D68-6A6C89C41606}" srcOrd="0" destOrd="0" presId="urn:microsoft.com/office/officeart/2005/8/layout/hList1"/>
    <dgm:cxn modelId="{A912769E-7CBF-3D4B-9D1F-A1B4D1B95682}" type="presParOf" srcId="{F4739C78-D4C4-9B4D-8B77-E3895E73440F}" destId="{AA99A597-B6E5-6640-B10A-5CC8FD5281DB}" srcOrd="1" destOrd="0" presId="urn:microsoft.com/office/officeart/2005/8/layout/hList1"/>
    <dgm:cxn modelId="{4941D02C-C240-DB48-8BE7-D360E44E74B9}" type="presParOf" srcId="{7A7753F7-15B4-9949-8575-C63CB96651EC}" destId="{4C909CF7-A397-9946-831C-775F04EBAFAF}" srcOrd="5" destOrd="0" presId="urn:microsoft.com/office/officeart/2005/8/layout/hList1"/>
    <dgm:cxn modelId="{075C174A-C611-EA48-8591-BB9D2DC7D9C2}" type="presParOf" srcId="{7A7753F7-15B4-9949-8575-C63CB96651EC}" destId="{58E0CFBF-84AE-8748-AEE7-62965B2CBD64}" srcOrd="6" destOrd="0" presId="urn:microsoft.com/office/officeart/2005/8/layout/hList1"/>
    <dgm:cxn modelId="{57FA1F7F-E97D-4F43-BDF1-D7B646BB1725}" type="presParOf" srcId="{58E0CFBF-84AE-8748-AEE7-62965B2CBD64}" destId="{16F8A62E-7C18-3E45-824C-580D8E827A1B}" srcOrd="0" destOrd="0" presId="urn:microsoft.com/office/officeart/2005/8/layout/hList1"/>
    <dgm:cxn modelId="{58DA704B-1D64-F048-A405-B244B9B36A3A}" type="presParOf" srcId="{58E0CFBF-84AE-8748-AEE7-62965B2CBD64}" destId="{A7A3AFE7-2EAD-2548-8C58-CB4AED0C282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A972C24-36C8-4A49-BAEF-935FB39533A1}" type="doc">
      <dgm:prSet loTypeId="urn:microsoft.com/office/officeart/2005/8/layout/default" loCatId="" qsTypeId="urn:microsoft.com/office/officeart/2005/8/quickstyle/simple3" qsCatId="simple" csTypeId="urn:microsoft.com/office/officeart/2005/8/colors/colorful5" csCatId="colorful" phldr="1"/>
      <dgm:spPr/>
      <dgm:t>
        <a:bodyPr/>
        <a:lstStyle/>
        <a:p>
          <a:endParaRPr lang="en-US"/>
        </a:p>
      </dgm:t>
    </dgm:pt>
    <dgm:pt modelId="{2869CAF1-8B40-CE45-9C43-D4E646755404}">
      <dgm:prSet phldrT="[Text]" custT="1"/>
      <dgm:spPr/>
      <dgm:t>
        <a:bodyPr/>
        <a:lstStyle/>
        <a:p>
          <a:r>
            <a:rPr lang="en-US" sz="4800" dirty="0">
              <a:latin typeface="+mj-lt"/>
            </a:rPr>
            <a:t>Demonstrate quality and value</a:t>
          </a:r>
        </a:p>
      </dgm:t>
    </dgm:pt>
    <dgm:pt modelId="{5DCB5910-C0DB-AA49-8A45-B2D0BE4A88E7}" type="parTrans" cxnId="{68C59DCF-4F58-5445-A73D-BF45CCCCDC16}">
      <dgm:prSet/>
      <dgm:spPr/>
      <dgm:t>
        <a:bodyPr/>
        <a:lstStyle/>
        <a:p>
          <a:endParaRPr lang="en-US" sz="1600">
            <a:latin typeface="+mj-lt"/>
          </a:endParaRPr>
        </a:p>
      </dgm:t>
    </dgm:pt>
    <dgm:pt modelId="{548E5C58-4315-954B-A267-402302C19B8D}" type="sibTrans" cxnId="{68C59DCF-4F58-5445-A73D-BF45CCCCDC16}">
      <dgm:prSet/>
      <dgm:spPr/>
      <dgm:t>
        <a:bodyPr/>
        <a:lstStyle/>
        <a:p>
          <a:endParaRPr lang="en-US" sz="1600">
            <a:latin typeface="+mj-lt"/>
          </a:endParaRPr>
        </a:p>
      </dgm:t>
    </dgm:pt>
    <dgm:pt modelId="{F66A66D0-7B15-0441-8587-EA29BBB5264C}">
      <dgm:prSet phldrT="[Text]" custT="1"/>
      <dgm:spPr/>
      <dgm:t>
        <a:bodyPr/>
        <a:lstStyle/>
        <a:p>
          <a:r>
            <a:rPr lang="en-US" sz="4800" dirty="0">
              <a:latin typeface="+mj-lt"/>
            </a:rPr>
            <a:t>Appropriate reimbursement for care</a:t>
          </a:r>
        </a:p>
      </dgm:t>
    </dgm:pt>
    <dgm:pt modelId="{F6B123AF-75D3-2142-8B43-FB5040966DF8}" type="parTrans" cxnId="{52889DA5-3012-4242-8E9A-D5E50B7736C1}">
      <dgm:prSet/>
      <dgm:spPr/>
      <dgm:t>
        <a:bodyPr/>
        <a:lstStyle/>
        <a:p>
          <a:endParaRPr lang="en-US" sz="1600">
            <a:latin typeface="+mj-lt"/>
          </a:endParaRPr>
        </a:p>
      </dgm:t>
    </dgm:pt>
    <dgm:pt modelId="{F8C121F3-D1AC-1C43-AD44-8C054CE83212}" type="sibTrans" cxnId="{52889DA5-3012-4242-8E9A-D5E50B7736C1}">
      <dgm:prSet/>
      <dgm:spPr/>
      <dgm:t>
        <a:bodyPr/>
        <a:lstStyle/>
        <a:p>
          <a:endParaRPr lang="en-US" sz="1600">
            <a:latin typeface="+mj-lt"/>
          </a:endParaRPr>
        </a:p>
      </dgm:t>
    </dgm:pt>
    <dgm:pt modelId="{AE348C75-F7A1-E146-8CD4-A91DA3FF978F}">
      <dgm:prSet phldrT="[Text]" custT="1"/>
      <dgm:spPr/>
      <dgm:t>
        <a:bodyPr/>
        <a:lstStyle/>
        <a:p>
          <a:r>
            <a:rPr lang="en-US" sz="4800" dirty="0">
              <a:latin typeface="+mj-lt"/>
            </a:rPr>
            <a:t>Everyone works to fullest scope</a:t>
          </a:r>
        </a:p>
      </dgm:t>
    </dgm:pt>
    <dgm:pt modelId="{4BC68015-051E-F045-A3CD-47EBBB5A32E2}" type="parTrans" cxnId="{2FAD4725-8563-C245-BFE3-F0E8D0966AE1}">
      <dgm:prSet/>
      <dgm:spPr/>
      <dgm:t>
        <a:bodyPr/>
        <a:lstStyle/>
        <a:p>
          <a:endParaRPr lang="en-US" sz="1600">
            <a:latin typeface="+mj-lt"/>
          </a:endParaRPr>
        </a:p>
      </dgm:t>
    </dgm:pt>
    <dgm:pt modelId="{59E41979-F8B6-5D44-8595-7AB071797E59}" type="sibTrans" cxnId="{2FAD4725-8563-C245-BFE3-F0E8D0966AE1}">
      <dgm:prSet/>
      <dgm:spPr/>
      <dgm:t>
        <a:bodyPr/>
        <a:lstStyle/>
        <a:p>
          <a:endParaRPr lang="en-US" sz="1600">
            <a:latin typeface="+mj-lt"/>
          </a:endParaRPr>
        </a:p>
      </dgm:t>
    </dgm:pt>
    <dgm:pt modelId="{67B6E00D-4855-AE4E-A349-EFD1AEAE46DB}">
      <dgm:prSet phldrT="[Text]" custT="1"/>
      <dgm:spPr/>
      <dgm:t>
        <a:bodyPr/>
        <a:lstStyle/>
        <a:p>
          <a:r>
            <a:rPr lang="en-US" sz="4800" dirty="0">
              <a:latin typeface="+mj-lt"/>
            </a:rPr>
            <a:t>Expand </a:t>
          </a:r>
          <a:r>
            <a:rPr lang="en-US" sz="4400" u="none" dirty="0">
              <a:latin typeface="+mj-lt"/>
            </a:rPr>
            <a:t>interprofessional</a:t>
          </a:r>
          <a:r>
            <a:rPr lang="en-US" sz="4400" dirty="0">
              <a:latin typeface="+mj-lt"/>
            </a:rPr>
            <a:t> </a:t>
          </a:r>
          <a:r>
            <a:rPr lang="en-US" sz="4800" dirty="0">
              <a:latin typeface="+mj-lt"/>
            </a:rPr>
            <a:t>teams</a:t>
          </a:r>
        </a:p>
      </dgm:t>
    </dgm:pt>
    <dgm:pt modelId="{23D61844-86F7-9145-95E7-F307A30B12E0}" type="parTrans" cxnId="{71E1D24B-AFBB-CE4B-B393-0EF7C13A09C7}">
      <dgm:prSet/>
      <dgm:spPr/>
      <dgm:t>
        <a:bodyPr/>
        <a:lstStyle/>
        <a:p>
          <a:endParaRPr lang="en-US" sz="1600">
            <a:latin typeface="+mj-lt"/>
          </a:endParaRPr>
        </a:p>
      </dgm:t>
    </dgm:pt>
    <dgm:pt modelId="{3889E406-CF2B-1340-AA90-9B51431050F5}" type="sibTrans" cxnId="{71E1D24B-AFBB-CE4B-B393-0EF7C13A09C7}">
      <dgm:prSet/>
      <dgm:spPr/>
      <dgm:t>
        <a:bodyPr/>
        <a:lstStyle/>
        <a:p>
          <a:endParaRPr lang="en-US" sz="1600">
            <a:latin typeface="+mj-lt"/>
          </a:endParaRPr>
        </a:p>
      </dgm:t>
    </dgm:pt>
    <dgm:pt modelId="{1D539875-7433-BF45-A9DB-CD587B6E2245}" type="pres">
      <dgm:prSet presAssocID="{9A972C24-36C8-4A49-BAEF-935FB39533A1}" presName="diagram" presStyleCnt="0">
        <dgm:presLayoutVars>
          <dgm:dir/>
          <dgm:resizeHandles val="exact"/>
        </dgm:presLayoutVars>
      </dgm:prSet>
      <dgm:spPr/>
    </dgm:pt>
    <dgm:pt modelId="{55D43CA1-EFAF-3F4A-8A86-3A1D9482C2AD}" type="pres">
      <dgm:prSet presAssocID="{2869CAF1-8B40-CE45-9C43-D4E646755404}" presName="node" presStyleLbl="node1" presStyleIdx="0" presStyleCnt="4" custScaleX="112150" custLinFactNeighborX="2735">
        <dgm:presLayoutVars>
          <dgm:bulletEnabled val="1"/>
        </dgm:presLayoutVars>
      </dgm:prSet>
      <dgm:spPr/>
    </dgm:pt>
    <dgm:pt modelId="{E7D7AA43-A5DB-174B-BDCA-8C0D05A6D4D0}" type="pres">
      <dgm:prSet presAssocID="{548E5C58-4315-954B-A267-402302C19B8D}" presName="sibTrans" presStyleCnt="0"/>
      <dgm:spPr/>
    </dgm:pt>
    <dgm:pt modelId="{9DAF2261-8D69-A54A-B39B-7EADE2458711}" type="pres">
      <dgm:prSet presAssocID="{F66A66D0-7B15-0441-8587-EA29BBB5264C}" presName="node" presStyleLbl="node1" presStyleIdx="1" presStyleCnt="4" custScaleX="112150" custLinFactNeighborX="-2188">
        <dgm:presLayoutVars>
          <dgm:bulletEnabled val="1"/>
        </dgm:presLayoutVars>
      </dgm:prSet>
      <dgm:spPr/>
    </dgm:pt>
    <dgm:pt modelId="{5E49BB8A-A883-DA47-9CBD-9416C6757B75}" type="pres">
      <dgm:prSet presAssocID="{F8C121F3-D1AC-1C43-AD44-8C054CE83212}" presName="sibTrans" presStyleCnt="0"/>
      <dgm:spPr/>
    </dgm:pt>
    <dgm:pt modelId="{0BB0F182-1697-C04E-B75F-AED1BD1B165A}" type="pres">
      <dgm:prSet presAssocID="{AE348C75-F7A1-E146-8CD4-A91DA3FF978F}" presName="node" presStyleLbl="node1" presStyleIdx="2" presStyleCnt="4" custScaleX="112150" custLinFactNeighborX="2735" custLinFactNeighborY="-11088">
        <dgm:presLayoutVars>
          <dgm:bulletEnabled val="1"/>
        </dgm:presLayoutVars>
      </dgm:prSet>
      <dgm:spPr/>
    </dgm:pt>
    <dgm:pt modelId="{D4B18FB6-2295-7B41-8C18-397B40508732}" type="pres">
      <dgm:prSet presAssocID="{59E41979-F8B6-5D44-8595-7AB071797E59}" presName="sibTrans" presStyleCnt="0"/>
      <dgm:spPr/>
    </dgm:pt>
    <dgm:pt modelId="{52614B19-C239-8940-B8C8-8F0E0F9A4E49}" type="pres">
      <dgm:prSet presAssocID="{67B6E00D-4855-AE4E-A349-EFD1AEAE46DB}" presName="node" presStyleLbl="node1" presStyleIdx="3" presStyleCnt="4" custScaleX="112150" custLinFactNeighborX="-2188" custLinFactNeighborY="-10944">
        <dgm:presLayoutVars>
          <dgm:bulletEnabled val="1"/>
        </dgm:presLayoutVars>
      </dgm:prSet>
      <dgm:spPr/>
    </dgm:pt>
  </dgm:ptLst>
  <dgm:cxnLst>
    <dgm:cxn modelId="{8181A214-96A2-B24A-9488-79041776C53A}" type="presOf" srcId="{9A972C24-36C8-4A49-BAEF-935FB39533A1}" destId="{1D539875-7433-BF45-A9DB-CD587B6E2245}" srcOrd="0" destOrd="0" presId="urn:microsoft.com/office/officeart/2005/8/layout/default"/>
    <dgm:cxn modelId="{2FAD4725-8563-C245-BFE3-F0E8D0966AE1}" srcId="{9A972C24-36C8-4A49-BAEF-935FB39533A1}" destId="{AE348C75-F7A1-E146-8CD4-A91DA3FF978F}" srcOrd="2" destOrd="0" parTransId="{4BC68015-051E-F045-A3CD-47EBBB5A32E2}" sibTransId="{59E41979-F8B6-5D44-8595-7AB071797E59}"/>
    <dgm:cxn modelId="{71E1D24B-AFBB-CE4B-B393-0EF7C13A09C7}" srcId="{9A972C24-36C8-4A49-BAEF-935FB39533A1}" destId="{67B6E00D-4855-AE4E-A349-EFD1AEAE46DB}" srcOrd="3" destOrd="0" parTransId="{23D61844-86F7-9145-95E7-F307A30B12E0}" sibTransId="{3889E406-CF2B-1340-AA90-9B51431050F5}"/>
    <dgm:cxn modelId="{056EDB92-B08E-9046-8E81-270AB6E93090}" type="presOf" srcId="{AE348C75-F7A1-E146-8CD4-A91DA3FF978F}" destId="{0BB0F182-1697-C04E-B75F-AED1BD1B165A}" srcOrd="0" destOrd="0" presId="urn:microsoft.com/office/officeart/2005/8/layout/default"/>
    <dgm:cxn modelId="{8342739D-F2C2-C445-A6AB-EF536C5E91C1}" type="presOf" srcId="{67B6E00D-4855-AE4E-A349-EFD1AEAE46DB}" destId="{52614B19-C239-8940-B8C8-8F0E0F9A4E49}" srcOrd="0" destOrd="0" presId="urn:microsoft.com/office/officeart/2005/8/layout/default"/>
    <dgm:cxn modelId="{1FF8439E-9C78-D346-9BBD-D9AEB105F3F3}" type="presOf" srcId="{2869CAF1-8B40-CE45-9C43-D4E646755404}" destId="{55D43CA1-EFAF-3F4A-8A86-3A1D9482C2AD}" srcOrd="0" destOrd="0" presId="urn:microsoft.com/office/officeart/2005/8/layout/default"/>
    <dgm:cxn modelId="{52889DA5-3012-4242-8E9A-D5E50B7736C1}" srcId="{9A972C24-36C8-4A49-BAEF-935FB39533A1}" destId="{F66A66D0-7B15-0441-8587-EA29BBB5264C}" srcOrd="1" destOrd="0" parTransId="{F6B123AF-75D3-2142-8B43-FB5040966DF8}" sibTransId="{F8C121F3-D1AC-1C43-AD44-8C054CE83212}"/>
    <dgm:cxn modelId="{36912EA6-1574-694D-AF61-D81C37C0BE7C}" type="presOf" srcId="{F66A66D0-7B15-0441-8587-EA29BBB5264C}" destId="{9DAF2261-8D69-A54A-B39B-7EADE2458711}" srcOrd="0" destOrd="0" presId="urn:microsoft.com/office/officeart/2005/8/layout/default"/>
    <dgm:cxn modelId="{68C59DCF-4F58-5445-A73D-BF45CCCCDC16}" srcId="{9A972C24-36C8-4A49-BAEF-935FB39533A1}" destId="{2869CAF1-8B40-CE45-9C43-D4E646755404}" srcOrd="0" destOrd="0" parTransId="{5DCB5910-C0DB-AA49-8A45-B2D0BE4A88E7}" sibTransId="{548E5C58-4315-954B-A267-402302C19B8D}"/>
    <dgm:cxn modelId="{8FDC89FD-72D4-DF4A-859B-0F9A8C704E7C}" type="presParOf" srcId="{1D539875-7433-BF45-A9DB-CD587B6E2245}" destId="{55D43CA1-EFAF-3F4A-8A86-3A1D9482C2AD}" srcOrd="0" destOrd="0" presId="urn:microsoft.com/office/officeart/2005/8/layout/default"/>
    <dgm:cxn modelId="{42CE4028-C4DC-504E-BE3B-9D312BB0EB7D}" type="presParOf" srcId="{1D539875-7433-BF45-A9DB-CD587B6E2245}" destId="{E7D7AA43-A5DB-174B-BDCA-8C0D05A6D4D0}" srcOrd="1" destOrd="0" presId="urn:microsoft.com/office/officeart/2005/8/layout/default"/>
    <dgm:cxn modelId="{4243A85A-FC84-214B-AA91-8CEDA9ADF61D}" type="presParOf" srcId="{1D539875-7433-BF45-A9DB-CD587B6E2245}" destId="{9DAF2261-8D69-A54A-B39B-7EADE2458711}" srcOrd="2" destOrd="0" presId="urn:microsoft.com/office/officeart/2005/8/layout/default"/>
    <dgm:cxn modelId="{B4312D0A-18A3-4141-B8A9-3FBFD5D4D3B5}" type="presParOf" srcId="{1D539875-7433-BF45-A9DB-CD587B6E2245}" destId="{5E49BB8A-A883-DA47-9CBD-9416C6757B75}" srcOrd="3" destOrd="0" presId="urn:microsoft.com/office/officeart/2005/8/layout/default"/>
    <dgm:cxn modelId="{91BF1880-5F42-5F49-AB19-33E083AF8DE5}" type="presParOf" srcId="{1D539875-7433-BF45-A9DB-CD587B6E2245}" destId="{0BB0F182-1697-C04E-B75F-AED1BD1B165A}" srcOrd="4" destOrd="0" presId="urn:microsoft.com/office/officeart/2005/8/layout/default"/>
    <dgm:cxn modelId="{DBA99E84-B988-3040-AD90-C762343CD017}" type="presParOf" srcId="{1D539875-7433-BF45-A9DB-CD587B6E2245}" destId="{D4B18FB6-2295-7B41-8C18-397B40508732}" srcOrd="5" destOrd="0" presId="urn:microsoft.com/office/officeart/2005/8/layout/default"/>
    <dgm:cxn modelId="{A475D058-7C84-2B42-A114-ED480D68C2E5}" type="presParOf" srcId="{1D539875-7433-BF45-A9DB-CD587B6E2245}" destId="{52614B19-C239-8940-B8C8-8F0E0F9A4E49}"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813500-96B9-7745-96D3-3A0B41DEE44F}">
      <dsp:nvSpPr>
        <dsp:cNvPr id="0" name=""/>
        <dsp:cNvSpPr/>
      </dsp:nvSpPr>
      <dsp:spPr>
        <a:xfrm>
          <a:off x="176477" y="17433"/>
          <a:ext cx="3104815" cy="186288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latin typeface="+mj-lt"/>
            </a:rPr>
            <a:t>General Pediatricians</a:t>
          </a:r>
        </a:p>
      </dsp:txBody>
      <dsp:txXfrm>
        <a:off x="176477" y="17433"/>
        <a:ext cx="3104815" cy="1862889"/>
      </dsp:txXfrm>
    </dsp:sp>
    <dsp:sp modelId="{A22C0F84-6207-A440-8D29-A3A53C9FA74D}">
      <dsp:nvSpPr>
        <dsp:cNvPr id="0" name=""/>
        <dsp:cNvSpPr/>
      </dsp:nvSpPr>
      <dsp:spPr>
        <a:xfrm>
          <a:off x="3495494" y="33472"/>
          <a:ext cx="3104815" cy="186288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latin typeface="+mj-lt"/>
            </a:rPr>
            <a:t>Pediatric Subspecialists</a:t>
          </a:r>
        </a:p>
      </dsp:txBody>
      <dsp:txXfrm>
        <a:off x="3495494" y="33472"/>
        <a:ext cx="3104815" cy="1862889"/>
      </dsp:txXfrm>
    </dsp:sp>
    <dsp:sp modelId="{85A89ED1-917B-E54C-BAA9-B0A58D96049B}">
      <dsp:nvSpPr>
        <dsp:cNvPr id="0" name=""/>
        <dsp:cNvSpPr/>
      </dsp:nvSpPr>
      <dsp:spPr>
        <a:xfrm>
          <a:off x="5182527" y="2134029"/>
          <a:ext cx="3104815" cy="186288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latin typeface="+mj-lt"/>
            </a:rPr>
            <a:t>Advanced Practice Providers</a:t>
          </a:r>
        </a:p>
      </dsp:txBody>
      <dsp:txXfrm>
        <a:off x="5182527" y="2134029"/>
        <a:ext cx="3104815" cy="1862889"/>
      </dsp:txXfrm>
    </dsp:sp>
    <dsp:sp modelId="{E379CA63-34F0-BB46-829E-038FC493A9FC}">
      <dsp:nvSpPr>
        <dsp:cNvPr id="0" name=""/>
        <dsp:cNvSpPr/>
      </dsp:nvSpPr>
      <dsp:spPr>
        <a:xfrm>
          <a:off x="1862889" y="2144064"/>
          <a:ext cx="3104815" cy="186288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latin typeface="+mj-lt"/>
            </a:rPr>
            <a:t>Physician Trainees</a:t>
          </a:r>
        </a:p>
      </dsp:txBody>
      <dsp:txXfrm>
        <a:off x="1862889" y="2144064"/>
        <a:ext cx="3104815" cy="1862889"/>
      </dsp:txXfrm>
    </dsp:sp>
    <dsp:sp modelId="{1041B230-4E29-C343-9E9C-E855C222366D}">
      <dsp:nvSpPr>
        <dsp:cNvPr id="0" name=""/>
        <dsp:cNvSpPr/>
      </dsp:nvSpPr>
      <dsp:spPr>
        <a:xfrm>
          <a:off x="6830595" y="16048"/>
          <a:ext cx="3104815" cy="186288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latin typeface="+mj-lt"/>
            </a:rPr>
            <a:t>Mental Health Provider</a:t>
          </a:r>
        </a:p>
      </dsp:txBody>
      <dsp:txXfrm>
        <a:off x="6830595" y="16048"/>
        <a:ext cx="3104815" cy="18628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D00AFB-C982-0C4A-B4C6-9AF4AE7721A2}">
      <dsp:nvSpPr>
        <dsp:cNvPr id="0" name=""/>
        <dsp:cNvSpPr/>
      </dsp:nvSpPr>
      <dsp:spPr>
        <a:xfrm rot="16200000">
          <a:off x="997259" y="-986480"/>
          <a:ext cx="2661701" cy="4656221"/>
        </a:xfrm>
        <a:prstGeom prst="round1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Satisfaction</a:t>
          </a:r>
        </a:p>
      </dsp:txBody>
      <dsp:txXfrm rot="5400000">
        <a:off x="-1" y="10781"/>
        <a:ext cx="4656221" cy="1996275"/>
      </dsp:txXfrm>
    </dsp:sp>
    <dsp:sp modelId="{CC742126-D92A-C041-9840-1A7B0EF299FF}">
      <dsp:nvSpPr>
        <dsp:cNvPr id="0" name=""/>
        <dsp:cNvSpPr/>
      </dsp:nvSpPr>
      <dsp:spPr>
        <a:xfrm>
          <a:off x="4656221" y="26483"/>
          <a:ext cx="4656221" cy="2661701"/>
        </a:xfrm>
        <a:prstGeom prst="round1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Equal Colleagues</a:t>
          </a:r>
        </a:p>
      </dsp:txBody>
      <dsp:txXfrm>
        <a:off x="4656221" y="26483"/>
        <a:ext cx="4656221" cy="1996275"/>
      </dsp:txXfrm>
    </dsp:sp>
    <dsp:sp modelId="{E1330CFC-3957-FF44-AE37-1FE03AD66799}">
      <dsp:nvSpPr>
        <dsp:cNvPr id="0" name=""/>
        <dsp:cNvSpPr/>
      </dsp:nvSpPr>
      <dsp:spPr>
        <a:xfrm rot="10800000">
          <a:off x="0" y="2661701"/>
          <a:ext cx="4656221" cy="2661701"/>
        </a:xfrm>
        <a:prstGeom prst="round1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Understand Role</a:t>
          </a:r>
        </a:p>
        <a:p>
          <a:pPr marL="0" lvl="0" indent="0" algn="ctr" defTabSz="1600200">
            <a:lnSpc>
              <a:spcPct val="90000"/>
            </a:lnSpc>
            <a:spcBef>
              <a:spcPct val="0"/>
            </a:spcBef>
            <a:spcAft>
              <a:spcPct val="35000"/>
            </a:spcAft>
            <a:buNone/>
          </a:pPr>
          <a:endParaRPr lang="en-US" sz="3600" kern="1200" dirty="0"/>
        </a:p>
      </dsp:txBody>
      <dsp:txXfrm rot="10800000">
        <a:off x="0" y="3327126"/>
        <a:ext cx="4656221" cy="1996275"/>
      </dsp:txXfrm>
    </dsp:sp>
    <dsp:sp modelId="{50FEE474-8693-294D-BE1C-BBFA2DD10601}">
      <dsp:nvSpPr>
        <dsp:cNvPr id="0" name=""/>
        <dsp:cNvSpPr/>
      </dsp:nvSpPr>
      <dsp:spPr>
        <a:xfrm rot="5400000">
          <a:off x="5653480" y="1664441"/>
          <a:ext cx="2661701" cy="4656221"/>
        </a:xfrm>
        <a:prstGeom prst="round1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Understand Scope of Practice</a:t>
          </a:r>
        </a:p>
      </dsp:txBody>
      <dsp:txXfrm rot="-5400000">
        <a:off x="4656220" y="3327126"/>
        <a:ext cx="4656221" cy="1996275"/>
      </dsp:txXfrm>
    </dsp:sp>
    <dsp:sp modelId="{A831EDFE-3712-F942-80F5-8A855ABF3E75}">
      <dsp:nvSpPr>
        <dsp:cNvPr id="0" name=""/>
        <dsp:cNvSpPr/>
      </dsp:nvSpPr>
      <dsp:spPr>
        <a:xfrm>
          <a:off x="2560921" y="1672759"/>
          <a:ext cx="4190598" cy="1977883"/>
        </a:xfrm>
        <a:prstGeom prst="roundRect">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How are teams working in pediatrics?</a:t>
          </a:r>
        </a:p>
      </dsp:txBody>
      <dsp:txXfrm>
        <a:off x="2657473" y="1769311"/>
        <a:ext cx="3997494" cy="17847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3DFA41-F863-484F-921B-CAD9719EE93B}">
      <dsp:nvSpPr>
        <dsp:cNvPr id="0" name=""/>
        <dsp:cNvSpPr/>
      </dsp:nvSpPr>
      <dsp:spPr>
        <a:xfrm>
          <a:off x="0" y="39687"/>
          <a:ext cx="3286125" cy="1971675"/>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latin typeface="+mj-lt"/>
            </a:rPr>
            <a:t>Independent Practice </a:t>
          </a:r>
        </a:p>
      </dsp:txBody>
      <dsp:txXfrm>
        <a:off x="0" y="39687"/>
        <a:ext cx="3286125" cy="1971675"/>
      </dsp:txXfrm>
    </dsp:sp>
    <dsp:sp modelId="{E20103AE-006C-5B42-9FEC-83FD4F8C155D}">
      <dsp:nvSpPr>
        <dsp:cNvPr id="0" name=""/>
        <dsp:cNvSpPr/>
      </dsp:nvSpPr>
      <dsp:spPr>
        <a:xfrm>
          <a:off x="3614737" y="39687"/>
          <a:ext cx="3286125" cy="1971675"/>
        </a:xfrm>
        <a:prstGeom prst="rect">
          <a:avLst/>
        </a:prstGeom>
        <a:gradFill rotWithShape="0">
          <a:gsLst>
            <a:gs pos="0">
              <a:schemeClr val="accent5">
                <a:hueOff val="4752235"/>
                <a:satOff val="-6665"/>
                <a:lumOff val="-687"/>
                <a:alphaOff val="0"/>
                <a:lumMod val="110000"/>
                <a:satMod val="105000"/>
                <a:tint val="67000"/>
              </a:schemeClr>
            </a:gs>
            <a:gs pos="50000">
              <a:schemeClr val="accent5">
                <a:hueOff val="4752235"/>
                <a:satOff val="-6665"/>
                <a:lumOff val="-687"/>
                <a:alphaOff val="0"/>
                <a:lumMod val="105000"/>
                <a:satMod val="103000"/>
                <a:tint val="73000"/>
              </a:schemeClr>
            </a:gs>
            <a:gs pos="100000">
              <a:schemeClr val="accent5">
                <a:hueOff val="4752235"/>
                <a:satOff val="-6665"/>
                <a:lumOff val="-68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latin typeface="+mj-lt"/>
            </a:rPr>
            <a:t>Independent Initial –Supervised Wrap</a:t>
          </a:r>
        </a:p>
      </dsp:txBody>
      <dsp:txXfrm>
        <a:off x="3614737" y="39687"/>
        <a:ext cx="3286125" cy="1971675"/>
      </dsp:txXfrm>
    </dsp:sp>
    <dsp:sp modelId="{6BDB4DAD-B4D6-6F43-9948-AD9344752E71}">
      <dsp:nvSpPr>
        <dsp:cNvPr id="0" name=""/>
        <dsp:cNvSpPr/>
      </dsp:nvSpPr>
      <dsp:spPr>
        <a:xfrm>
          <a:off x="7229475" y="39687"/>
          <a:ext cx="3286125" cy="1971675"/>
        </a:xfrm>
        <a:prstGeom prst="rect">
          <a:avLst/>
        </a:prstGeom>
        <a:gradFill rotWithShape="0">
          <a:gsLst>
            <a:gs pos="0">
              <a:schemeClr val="accent5">
                <a:hueOff val="9504470"/>
                <a:satOff val="-13330"/>
                <a:lumOff val="-1373"/>
                <a:alphaOff val="0"/>
                <a:lumMod val="110000"/>
                <a:satMod val="105000"/>
                <a:tint val="67000"/>
              </a:schemeClr>
            </a:gs>
            <a:gs pos="50000">
              <a:schemeClr val="accent5">
                <a:hueOff val="9504470"/>
                <a:satOff val="-13330"/>
                <a:lumOff val="-1373"/>
                <a:alphaOff val="0"/>
                <a:lumMod val="105000"/>
                <a:satMod val="103000"/>
                <a:tint val="73000"/>
              </a:schemeClr>
            </a:gs>
            <a:gs pos="100000">
              <a:schemeClr val="accent5">
                <a:hueOff val="9504470"/>
                <a:satOff val="-13330"/>
                <a:lumOff val="-137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latin typeface="+mj-lt"/>
            </a:rPr>
            <a:t>Tail/Established</a:t>
          </a:r>
        </a:p>
      </dsp:txBody>
      <dsp:txXfrm>
        <a:off x="7229475" y="39687"/>
        <a:ext cx="3286125" cy="1971675"/>
      </dsp:txXfrm>
    </dsp:sp>
    <dsp:sp modelId="{F73DAAB7-04CE-F145-B4E7-AD1D48B299ED}">
      <dsp:nvSpPr>
        <dsp:cNvPr id="0" name=""/>
        <dsp:cNvSpPr/>
      </dsp:nvSpPr>
      <dsp:spPr>
        <a:xfrm>
          <a:off x="1807368" y="2339975"/>
          <a:ext cx="3286125" cy="1971675"/>
        </a:xfrm>
        <a:prstGeom prst="rect">
          <a:avLst/>
        </a:prstGeom>
        <a:gradFill rotWithShape="0">
          <a:gsLst>
            <a:gs pos="0">
              <a:schemeClr val="accent5">
                <a:hueOff val="14256705"/>
                <a:satOff val="-19995"/>
                <a:lumOff val="-2060"/>
                <a:alphaOff val="0"/>
                <a:lumMod val="110000"/>
                <a:satMod val="105000"/>
                <a:tint val="67000"/>
              </a:schemeClr>
            </a:gs>
            <a:gs pos="50000">
              <a:schemeClr val="accent5">
                <a:hueOff val="14256705"/>
                <a:satOff val="-19995"/>
                <a:lumOff val="-2060"/>
                <a:alphaOff val="0"/>
                <a:lumMod val="105000"/>
                <a:satMod val="103000"/>
                <a:tint val="73000"/>
              </a:schemeClr>
            </a:gs>
            <a:gs pos="100000">
              <a:schemeClr val="accent5">
                <a:hueOff val="14256705"/>
                <a:satOff val="-19995"/>
                <a:lumOff val="-206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latin typeface="+mj-lt"/>
            </a:rPr>
            <a:t>True Care Team</a:t>
          </a:r>
        </a:p>
      </dsp:txBody>
      <dsp:txXfrm>
        <a:off x="1807368" y="2339975"/>
        <a:ext cx="3286125" cy="1971675"/>
      </dsp:txXfrm>
    </dsp:sp>
    <dsp:sp modelId="{71D8AA20-635D-E244-A029-33CBC194B417}">
      <dsp:nvSpPr>
        <dsp:cNvPr id="0" name=""/>
        <dsp:cNvSpPr/>
      </dsp:nvSpPr>
      <dsp:spPr>
        <a:xfrm>
          <a:off x="5422106" y="2339975"/>
          <a:ext cx="3286125" cy="1971675"/>
        </a:xfrm>
        <a:prstGeom prst="rect">
          <a:avLst/>
        </a:prstGeom>
        <a:gradFill rotWithShape="0">
          <a:gsLst>
            <a:gs pos="0">
              <a:schemeClr val="accent5">
                <a:hueOff val="19008940"/>
                <a:satOff val="-26660"/>
                <a:lumOff val="-2746"/>
                <a:alphaOff val="0"/>
                <a:lumMod val="110000"/>
                <a:satMod val="105000"/>
                <a:tint val="67000"/>
              </a:schemeClr>
            </a:gs>
            <a:gs pos="50000">
              <a:schemeClr val="accent5">
                <a:hueOff val="19008940"/>
                <a:satOff val="-26660"/>
                <a:lumOff val="-2746"/>
                <a:alphaOff val="0"/>
                <a:lumMod val="105000"/>
                <a:satMod val="103000"/>
                <a:tint val="73000"/>
              </a:schemeClr>
            </a:gs>
            <a:gs pos="100000">
              <a:schemeClr val="accent5">
                <a:hueOff val="19008940"/>
                <a:satOff val="-26660"/>
                <a:lumOff val="-274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latin typeface="+mj-lt"/>
            </a:rPr>
            <a:t>Procedure Based</a:t>
          </a:r>
        </a:p>
      </dsp:txBody>
      <dsp:txXfrm>
        <a:off x="5422106" y="2339975"/>
        <a:ext cx="3286125" cy="19716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717B88-6B4F-F54D-9F5D-C82AA17126B9}">
      <dsp:nvSpPr>
        <dsp:cNvPr id="0" name=""/>
        <dsp:cNvSpPr/>
      </dsp:nvSpPr>
      <dsp:spPr>
        <a:xfrm>
          <a:off x="2207" y="0"/>
          <a:ext cx="3435027" cy="435133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t" anchorCtr="1">
          <a:noAutofit/>
        </a:bodyPr>
        <a:lstStyle/>
        <a:p>
          <a:pPr marL="0" lvl="0" indent="0" algn="l" defTabSz="1333500">
            <a:lnSpc>
              <a:spcPct val="90000"/>
            </a:lnSpc>
            <a:spcBef>
              <a:spcPct val="0"/>
            </a:spcBef>
            <a:spcAft>
              <a:spcPct val="35000"/>
            </a:spcAft>
            <a:buNone/>
          </a:pPr>
          <a:r>
            <a:rPr lang="en-US" sz="3000" b="1" kern="1200" dirty="0">
              <a:latin typeface="+mj-lt"/>
            </a:rPr>
            <a:t>Full compliment</a:t>
          </a:r>
        </a:p>
        <a:p>
          <a:pPr marL="228600" lvl="1" indent="-228600" algn="l" defTabSz="1022350">
            <a:lnSpc>
              <a:spcPct val="90000"/>
            </a:lnSpc>
            <a:spcBef>
              <a:spcPct val="0"/>
            </a:spcBef>
            <a:spcAft>
              <a:spcPct val="15000"/>
            </a:spcAft>
            <a:buChar char="•"/>
          </a:pPr>
          <a:r>
            <a:rPr lang="en-US" sz="2300" kern="1200" dirty="0">
              <a:latin typeface="+mj-lt"/>
            </a:rPr>
            <a:t>Fellows, Residents, and APPs with Attending</a:t>
          </a:r>
        </a:p>
      </dsp:txBody>
      <dsp:txXfrm>
        <a:off x="2207" y="1740535"/>
        <a:ext cx="3435027" cy="1740535"/>
      </dsp:txXfrm>
    </dsp:sp>
    <dsp:sp modelId="{FEA7057F-6BCC-784D-B4C4-523EE40014A4}">
      <dsp:nvSpPr>
        <dsp:cNvPr id="0" name=""/>
        <dsp:cNvSpPr/>
      </dsp:nvSpPr>
      <dsp:spPr>
        <a:xfrm>
          <a:off x="995223" y="261080"/>
          <a:ext cx="1448995" cy="1448995"/>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EB92B2-EC17-084E-974F-F7CDA69120C6}">
      <dsp:nvSpPr>
        <dsp:cNvPr id="0" name=""/>
        <dsp:cNvSpPr/>
      </dsp:nvSpPr>
      <dsp:spPr>
        <a:xfrm>
          <a:off x="3540286" y="0"/>
          <a:ext cx="3435027" cy="4351338"/>
        </a:xfrm>
        <a:prstGeom prst="roundRect">
          <a:avLst>
            <a:gd name="adj" fmla="val 10000"/>
          </a:avLst>
        </a:prstGeom>
        <a:solidFill>
          <a:schemeClr val="accent4">
            <a:hueOff val="-7959467"/>
            <a:satOff val="19677"/>
            <a:lumOff val="10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t" anchorCtr="1">
          <a:noAutofit/>
        </a:bodyPr>
        <a:lstStyle/>
        <a:p>
          <a:pPr marL="0" lvl="0" indent="0" algn="l" defTabSz="1333500">
            <a:lnSpc>
              <a:spcPct val="90000"/>
            </a:lnSpc>
            <a:spcBef>
              <a:spcPct val="0"/>
            </a:spcBef>
            <a:spcAft>
              <a:spcPct val="35000"/>
            </a:spcAft>
            <a:buNone/>
          </a:pPr>
          <a:r>
            <a:rPr lang="en-US" sz="3000" b="1" kern="1200" dirty="0"/>
            <a:t>In Adjunct</a:t>
          </a:r>
        </a:p>
        <a:p>
          <a:pPr marL="228600" lvl="1" indent="-228600" algn="l" defTabSz="1022350">
            <a:lnSpc>
              <a:spcPct val="90000"/>
            </a:lnSpc>
            <a:spcBef>
              <a:spcPct val="0"/>
            </a:spcBef>
            <a:spcAft>
              <a:spcPct val="15000"/>
            </a:spcAft>
            <a:buChar char="•"/>
          </a:pPr>
          <a:r>
            <a:rPr lang="en-US" sz="2300" kern="1200" dirty="0"/>
            <a:t>Residents and APPs with Attending</a:t>
          </a:r>
        </a:p>
      </dsp:txBody>
      <dsp:txXfrm>
        <a:off x="3540286" y="1740535"/>
        <a:ext cx="3435027" cy="1740535"/>
      </dsp:txXfrm>
    </dsp:sp>
    <dsp:sp modelId="{7A4595E8-3816-0242-B71D-3312EBC46FED}">
      <dsp:nvSpPr>
        <dsp:cNvPr id="0" name=""/>
        <dsp:cNvSpPr/>
      </dsp:nvSpPr>
      <dsp:spPr>
        <a:xfrm>
          <a:off x="4533302" y="261080"/>
          <a:ext cx="1448995" cy="1448995"/>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554F59-05A0-4943-95EF-AE2863EAEFA7}">
      <dsp:nvSpPr>
        <dsp:cNvPr id="0" name=""/>
        <dsp:cNvSpPr/>
      </dsp:nvSpPr>
      <dsp:spPr>
        <a:xfrm>
          <a:off x="7078364" y="0"/>
          <a:ext cx="3435027" cy="4351338"/>
        </a:xfrm>
        <a:prstGeom prst="roundRect">
          <a:avLst>
            <a:gd name="adj" fmla="val 10000"/>
          </a:avLst>
        </a:prstGeom>
        <a:solidFill>
          <a:schemeClr val="accent4">
            <a:hueOff val="-15918935"/>
            <a:satOff val="39353"/>
            <a:lumOff val="2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t" anchorCtr="1">
          <a:noAutofit/>
        </a:bodyPr>
        <a:lstStyle/>
        <a:p>
          <a:pPr marL="0" lvl="0" indent="0" algn="l" defTabSz="1333500">
            <a:lnSpc>
              <a:spcPct val="90000"/>
            </a:lnSpc>
            <a:spcBef>
              <a:spcPct val="0"/>
            </a:spcBef>
            <a:spcAft>
              <a:spcPct val="35000"/>
            </a:spcAft>
            <a:buNone/>
          </a:pPr>
          <a:r>
            <a:rPr lang="en-US" sz="3000" b="1" kern="1200" dirty="0"/>
            <a:t>In</a:t>
          </a:r>
          <a:r>
            <a:rPr lang="en-US" sz="3000" b="1" kern="1200" baseline="0" dirty="0"/>
            <a:t> Lieu</a:t>
          </a:r>
          <a:endParaRPr lang="en-US" sz="3000" b="1" kern="1200" dirty="0"/>
        </a:p>
        <a:p>
          <a:pPr marL="228600" lvl="1" indent="-228600" algn="l" defTabSz="1022350">
            <a:lnSpc>
              <a:spcPct val="90000"/>
            </a:lnSpc>
            <a:spcBef>
              <a:spcPct val="0"/>
            </a:spcBef>
            <a:spcAft>
              <a:spcPct val="15000"/>
            </a:spcAft>
            <a:buChar char="•"/>
          </a:pPr>
          <a:r>
            <a:rPr lang="en-US" sz="2300" kern="1200" dirty="0"/>
            <a:t>APP with Attending</a:t>
          </a:r>
        </a:p>
      </dsp:txBody>
      <dsp:txXfrm>
        <a:off x="7078364" y="1740535"/>
        <a:ext cx="3435027" cy="1740535"/>
      </dsp:txXfrm>
    </dsp:sp>
    <dsp:sp modelId="{49DB4760-D5A6-2748-8B9C-5B11C7B123F0}">
      <dsp:nvSpPr>
        <dsp:cNvPr id="0" name=""/>
        <dsp:cNvSpPr/>
      </dsp:nvSpPr>
      <dsp:spPr>
        <a:xfrm>
          <a:off x="8071380" y="261080"/>
          <a:ext cx="1448995" cy="1448995"/>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B73A6A-AB3F-CD4E-9954-8F10B520E3C4}">
      <dsp:nvSpPr>
        <dsp:cNvPr id="0" name=""/>
        <dsp:cNvSpPr/>
      </dsp:nvSpPr>
      <dsp:spPr>
        <a:xfrm>
          <a:off x="420623" y="3481070"/>
          <a:ext cx="9674352" cy="652700"/>
        </a:xfrm>
        <a:prstGeom prst="leftRightArrow">
          <a:avLst/>
        </a:prstGeom>
        <a:solidFill>
          <a:schemeClr val="accent4">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D43CA1-EFAF-3F4A-8A86-3A1D9482C2AD}">
      <dsp:nvSpPr>
        <dsp:cNvPr id="0" name=""/>
        <dsp:cNvSpPr/>
      </dsp:nvSpPr>
      <dsp:spPr>
        <a:xfrm>
          <a:off x="940455" y="116"/>
          <a:ext cx="4638730" cy="2481710"/>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latin typeface="+mj-lt"/>
            </a:rPr>
            <a:t>Demonstrate quality and value</a:t>
          </a:r>
        </a:p>
      </dsp:txBody>
      <dsp:txXfrm>
        <a:off x="940455" y="116"/>
        <a:ext cx="4638730" cy="24817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8866E4-FCF3-B845-A57C-FEACEDA49E4C}">
      <dsp:nvSpPr>
        <dsp:cNvPr id="0" name=""/>
        <dsp:cNvSpPr/>
      </dsp:nvSpPr>
      <dsp:spPr>
        <a:xfrm>
          <a:off x="659892" y="1965"/>
          <a:ext cx="2698918" cy="161935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mj-lt"/>
            </a:rPr>
            <a:t>Reflect on NP role  for a specific areas of focus</a:t>
          </a:r>
        </a:p>
      </dsp:txBody>
      <dsp:txXfrm>
        <a:off x="707321" y="49394"/>
        <a:ext cx="2604060" cy="1524493"/>
      </dsp:txXfrm>
    </dsp:sp>
    <dsp:sp modelId="{0B2393A8-4902-C045-BEE1-F83C7A9E2C95}">
      <dsp:nvSpPr>
        <dsp:cNvPr id="0" name=""/>
        <dsp:cNvSpPr/>
      </dsp:nvSpPr>
      <dsp:spPr>
        <a:xfrm>
          <a:off x="3596316" y="476975"/>
          <a:ext cx="572170" cy="66933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latin typeface="+mj-lt"/>
          </a:endParaRPr>
        </a:p>
      </dsp:txBody>
      <dsp:txXfrm>
        <a:off x="3596316" y="610841"/>
        <a:ext cx="400519" cy="401599"/>
      </dsp:txXfrm>
    </dsp:sp>
    <dsp:sp modelId="{FB2945F8-C641-3F42-B503-99D2D8E42C65}">
      <dsp:nvSpPr>
        <dsp:cNvPr id="0" name=""/>
        <dsp:cNvSpPr/>
      </dsp:nvSpPr>
      <dsp:spPr>
        <a:xfrm>
          <a:off x="4438379" y="1965"/>
          <a:ext cx="2698918" cy="161935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mj-lt"/>
            </a:rPr>
            <a:t>Identify outcomes impacted by role</a:t>
          </a:r>
        </a:p>
      </dsp:txBody>
      <dsp:txXfrm>
        <a:off x="4485808" y="49394"/>
        <a:ext cx="2604060" cy="1524493"/>
      </dsp:txXfrm>
    </dsp:sp>
    <dsp:sp modelId="{C1AFB74B-B8AF-6744-801C-E9582C9342A2}">
      <dsp:nvSpPr>
        <dsp:cNvPr id="0" name=""/>
        <dsp:cNvSpPr/>
      </dsp:nvSpPr>
      <dsp:spPr>
        <a:xfrm>
          <a:off x="7374802" y="476975"/>
          <a:ext cx="572170" cy="669331"/>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latin typeface="+mj-lt"/>
          </a:endParaRPr>
        </a:p>
      </dsp:txBody>
      <dsp:txXfrm>
        <a:off x="7374802" y="610841"/>
        <a:ext cx="400519" cy="401599"/>
      </dsp:txXfrm>
    </dsp:sp>
    <dsp:sp modelId="{E600C102-AB57-9640-B911-9BF05A4A36C4}">
      <dsp:nvSpPr>
        <dsp:cNvPr id="0" name=""/>
        <dsp:cNvSpPr/>
      </dsp:nvSpPr>
      <dsp:spPr>
        <a:xfrm>
          <a:off x="8216865" y="1965"/>
          <a:ext cx="2698918" cy="161935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mj-lt"/>
            </a:rPr>
            <a:t>Select evaluation method</a:t>
          </a:r>
        </a:p>
      </dsp:txBody>
      <dsp:txXfrm>
        <a:off x="8264294" y="49394"/>
        <a:ext cx="2604060" cy="1524493"/>
      </dsp:txXfrm>
    </dsp:sp>
    <dsp:sp modelId="{6A98EC44-FB02-954F-BD67-CC7322AD8609}">
      <dsp:nvSpPr>
        <dsp:cNvPr id="0" name=""/>
        <dsp:cNvSpPr/>
      </dsp:nvSpPr>
      <dsp:spPr>
        <a:xfrm rot="5400000">
          <a:off x="9280239" y="1810241"/>
          <a:ext cx="572170" cy="669331"/>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latin typeface="+mj-lt"/>
          </a:endParaRPr>
        </a:p>
      </dsp:txBody>
      <dsp:txXfrm rot="-5400000">
        <a:off x="9365525" y="1858822"/>
        <a:ext cx="401599" cy="400519"/>
      </dsp:txXfrm>
    </dsp:sp>
    <dsp:sp modelId="{435621BC-361C-264D-8D73-929C3E8B0913}">
      <dsp:nvSpPr>
        <dsp:cNvPr id="0" name=""/>
        <dsp:cNvSpPr/>
      </dsp:nvSpPr>
      <dsp:spPr>
        <a:xfrm>
          <a:off x="8216865" y="2700884"/>
          <a:ext cx="2698918" cy="161935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mj-lt"/>
            </a:rPr>
            <a:t>Assess data gathering opportunities</a:t>
          </a:r>
        </a:p>
      </dsp:txBody>
      <dsp:txXfrm>
        <a:off x="8264294" y="2748313"/>
        <a:ext cx="2604060" cy="1524493"/>
      </dsp:txXfrm>
    </dsp:sp>
    <dsp:sp modelId="{696BA40C-96F5-C24B-8381-961966FB2BC5}">
      <dsp:nvSpPr>
        <dsp:cNvPr id="0" name=""/>
        <dsp:cNvSpPr/>
      </dsp:nvSpPr>
      <dsp:spPr>
        <a:xfrm rot="10800000">
          <a:off x="7407189" y="3175894"/>
          <a:ext cx="572170" cy="669331"/>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latin typeface="+mj-lt"/>
          </a:endParaRPr>
        </a:p>
      </dsp:txBody>
      <dsp:txXfrm rot="10800000">
        <a:off x="7578840" y="3309760"/>
        <a:ext cx="400519" cy="401599"/>
      </dsp:txXfrm>
    </dsp:sp>
    <dsp:sp modelId="{A3B3BA47-3454-454A-AB11-0DDF90DA375E}">
      <dsp:nvSpPr>
        <dsp:cNvPr id="0" name=""/>
        <dsp:cNvSpPr/>
      </dsp:nvSpPr>
      <dsp:spPr>
        <a:xfrm>
          <a:off x="4438379" y="2700884"/>
          <a:ext cx="2698918" cy="161935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mj-lt"/>
            </a:rPr>
            <a:t>Collect, analyze and evaluate date</a:t>
          </a:r>
        </a:p>
      </dsp:txBody>
      <dsp:txXfrm>
        <a:off x="4485808" y="2748313"/>
        <a:ext cx="2604060" cy="1524493"/>
      </dsp:txXfrm>
    </dsp:sp>
    <dsp:sp modelId="{544A0801-3453-5E40-9A61-995FCA291D04}">
      <dsp:nvSpPr>
        <dsp:cNvPr id="0" name=""/>
        <dsp:cNvSpPr/>
      </dsp:nvSpPr>
      <dsp:spPr>
        <a:xfrm rot="10800000">
          <a:off x="3628703" y="3175894"/>
          <a:ext cx="572170" cy="669331"/>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latin typeface="+mj-lt"/>
          </a:endParaRPr>
        </a:p>
      </dsp:txBody>
      <dsp:txXfrm rot="10800000">
        <a:off x="3800354" y="3309760"/>
        <a:ext cx="400519" cy="401599"/>
      </dsp:txXfrm>
    </dsp:sp>
    <dsp:sp modelId="{EB68B2F9-54B4-0640-AD4C-F4127FE82200}">
      <dsp:nvSpPr>
        <dsp:cNvPr id="0" name=""/>
        <dsp:cNvSpPr/>
      </dsp:nvSpPr>
      <dsp:spPr>
        <a:xfrm>
          <a:off x="659892" y="2700884"/>
          <a:ext cx="2698918" cy="161935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mj-lt"/>
            </a:rPr>
            <a:t>Disseminate to stakeholders</a:t>
          </a:r>
        </a:p>
      </dsp:txBody>
      <dsp:txXfrm>
        <a:off x="707321" y="2748313"/>
        <a:ext cx="2604060" cy="152449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E976C6-413F-C74D-85A3-8031679028B7}">
      <dsp:nvSpPr>
        <dsp:cNvPr id="0" name=""/>
        <dsp:cNvSpPr/>
      </dsp:nvSpPr>
      <dsp:spPr>
        <a:xfrm>
          <a:off x="1513" y="49064"/>
          <a:ext cx="2426294" cy="77623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mj-lt"/>
            </a:rPr>
            <a:t>Quality/Safety Metrics</a:t>
          </a:r>
        </a:p>
      </dsp:txBody>
      <dsp:txXfrm>
        <a:off x="1513" y="49064"/>
        <a:ext cx="2426294" cy="776230"/>
      </dsp:txXfrm>
    </dsp:sp>
    <dsp:sp modelId="{B65CCFBF-7513-9645-8548-365B39910965}">
      <dsp:nvSpPr>
        <dsp:cNvPr id="0" name=""/>
        <dsp:cNvSpPr/>
      </dsp:nvSpPr>
      <dsp:spPr>
        <a:xfrm>
          <a:off x="1513" y="825294"/>
          <a:ext cx="2426294" cy="382314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latin typeface="+mj-lt"/>
            </a:rPr>
            <a:t>Hospital-acquired conditions</a:t>
          </a:r>
        </a:p>
        <a:p>
          <a:pPr marL="228600" lvl="1" indent="-228600" algn="l" defTabSz="933450">
            <a:lnSpc>
              <a:spcPct val="90000"/>
            </a:lnSpc>
            <a:spcBef>
              <a:spcPct val="0"/>
            </a:spcBef>
            <a:spcAft>
              <a:spcPct val="15000"/>
            </a:spcAft>
            <a:buChar char="•"/>
          </a:pPr>
          <a:r>
            <a:rPr lang="en-US" sz="2100" kern="1200" dirty="0">
              <a:latin typeface="+mj-lt"/>
            </a:rPr>
            <a:t>Patient satisfaction scores</a:t>
          </a:r>
        </a:p>
        <a:p>
          <a:pPr marL="228600" lvl="1" indent="-228600" algn="l" defTabSz="933450">
            <a:lnSpc>
              <a:spcPct val="90000"/>
            </a:lnSpc>
            <a:spcBef>
              <a:spcPct val="0"/>
            </a:spcBef>
            <a:spcAft>
              <a:spcPct val="15000"/>
            </a:spcAft>
            <a:buChar char="•"/>
          </a:pPr>
          <a:r>
            <a:rPr lang="en-US" sz="2100" kern="1200" dirty="0">
              <a:latin typeface="+mj-lt"/>
            </a:rPr>
            <a:t>Left without being seen</a:t>
          </a:r>
        </a:p>
        <a:p>
          <a:pPr marL="228600" lvl="1" indent="-228600" algn="l" defTabSz="933450">
            <a:lnSpc>
              <a:spcPct val="90000"/>
            </a:lnSpc>
            <a:spcBef>
              <a:spcPct val="0"/>
            </a:spcBef>
            <a:spcAft>
              <a:spcPct val="15000"/>
            </a:spcAft>
            <a:buChar char="•"/>
          </a:pPr>
          <a:r>
            <a:rPr lang="en-US" sz="2100" kern="1200" dirty="0">
              <a:latin typeface="+mj-lt"/>
            </a:rPr>
            <a:t>Turnover</a:t>
          </a:r>
        </a:p>
      </dsp:txBody>
      <dsp:txXfrm>
        <a:off x="1513" y="825294"/>
        <a:ext cx="2426294" cy="3823147"/>
      </dsp:txXfrm>
    </dsp:sp>
    <dsp:sp modelId="{E35C649D-6880-C94B-8B89-29E82107AC28}">
      <dsp:nvSpPr>
        <dsp:cNvPr id="0" name=""/>
        <dsp:cNvSpPr/>
      </dsp:nvSpPr>
      <dsp:spPr>
        <a:xfrm>
          <a:off x="2767488" y="49064"/>
          <a:ext cx="2765975" cy="77623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mj-lt"/>
            </a:rPr>
            <a:t>Role-specific metrics</a:t>
          </a:r>
        </a:p>
      </dsp:txBody>
      <dsp:txXfrm>
        <a:off x="2767488" y="49064"/>
        <a:ext cx="2765975" cy="776230"/>
      </dsp:txXfrm>
    </dsp:sp>
    <dsp:sp modelId="{530B83EA-CBD7-9648-956C-7881B61A9657}">
      <dsp:nvSpPr>
        <dsp:cNvPr id="0" name=""/>
        <dsp:cNvSpPr/>
      </dsp:nvSpPr>
      <dsp:spPr>
        <a:xfrm>
          <a:off x="2767488" y="825294"/>
          <a:ext cx="2765975" cy="3823147"/>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latin typeface="+mj-lt"/>
            </a:rPr>
            <a:t>Primary care</a:t>
          </a:r>
        </a:p>
        <a:p>
          <a:pPr marL="342900" lvl="2" indent="-171450" algn="l" defTabSz="711200">
            <a:lnSpc>
              <a:spcPct val="90000"/>
            </a:lnSpc>
            <a:spcBef>
              <a:spcPct val="0"/>
            </a:spcBef>
            <a:spcAft>
              <a:spcPct val="15000"/>
            </a:spcAft>
            <a:buChar char="•"/>
          </a:pPr>
          <a:r>
            <a:rPr lang="en-US" sz="1600" kern="1200" dirty="0">
              <a:latin typeface="+mj-lt"/>
            </a:rPr>
            <a:t>Immunization rates</a:t>
          </a:r>
        </a:p>
        <a:p>
          <a:pPr marL="342900" lvl="2" indent="-171450" algn="l" defTabSz="711200">
            <a:lnSpc>
              <a:spcPct val="90000"/>
            </a:lnSpc>
            <a:spcBef>
              <a:spcPct val="0"/>
            </a:spcBef>
            <a:spcAft>
              <a:spcPct val="15000"/>
            </a:spcAft>
            <a:buChar char="•"/>
          </a:pPr>
          <a:r>
            <a:rPr lang="en-US" sz="1600" kern="1200" dirty="0">
              <a:latin typeface="+mj-lt"/>
            </a:rPr>
            <a:t>Mental health screenings</a:t>
          </a:r>
        </a:p>
        <a:p>
          <a:pPr marL="171450" lvl="1" indent="-171450" algn="l" defTabSz="711200">
            <a:lnSpc>
              <a:spcPct val="90000"/>
            </a:lnSpc>
            <a:spcBef>
              <a:spcPct val="0"/>
            </a:spcBef>
            <a:spcAft>
              <a:spcPct val="15000"/>
            </a:spcAft>
            <a:buChar char="•"/>
          </a:pPr>
          <a:r>
            <a:rPr lang="en-US" sz="1600" b="1" kern="1200" dirty="0">
              <a:latin typeface="+mj-lt"/>
            </a:rPr>
            <a:t>Asthma clinic</a:t>
          </a:r>
        </a:p>
        <a:p>
          <a:pPr marL="342900" lvl="2" indent="-171450" algn="l" defTabSz="711200">
            <a:lnSpc>
              <a:spcPct val="90000"/>
            </a:lnSpc>
            <a:spcBef>
              <a:spcPct val="0"/>
            </a:spcBef>
            <a:spcAft>
              <a:spcPct val="15000"/>
            </a:spcAft>
            <a:buChar char="•"/>
          </a:pPr>
          <a:r>
            <a:rPr lang="en-US" sz="1600" kern="1200" dirty="0">
              <a:latin typeface="+mj-lt"/>
            </a:rPr>
            <a:t>Asthma-related ED visits and hospitalizations</a:t>
          </a:r>
        </a:p>
        <a:p>
          <a:pPr marL="171450" lvl="1" indent="-171450" algn="l" defTabSz="711200">
            <a:lnSpc>
              <a:spcPct val="90000"/>
            </a:lnSpc>
            <a:spcBef>
              <a:spcPct val="0"/>
            </a:spcBef>
            <a:spcAft>
              <a:spcPct val="15000"/>
            </a:spcAft>
            <a:buChar char="•"/>
          </a:pPr>
          <a:r>
            <a:rPr lang="en-US" sz="1600" b="1" kern="1200" dirty="0">
              <a:latin typeface="+mj-lt"/>
            </a:rPr>
            <a:t>Rapid Response Team</a:t>
          </a:r>
        </a:p>
        <a:p>
          <a:pPr marL="342900" lvl="2" indent="-171450" algn="l" defTabSz="711200">
            <a:lnSpc>
              <a:spcPct val="90000"/>
            </a:lnSpc>
            <a:spcBef>
              <a:spcPct val="0"/>
            </a:spcBef>
            <a:spcAft>
              <a:spcPct val="15000"/>
            </a:spcAft>
            <a:buChar char="•"/>
          </a:pPr>
          <a:r>
            <a:rPr lang="en-US" sz="1600" kern="1200" dirty="0">
              <a:latin typeface="+mj-lt"/>
            </a:rPr>
            <a:t>Inpatient codes, ICU admissions</a:t>
          </a:r>
        </a:p>
        <a:p>
          <a:pPr marL="171450" lvl="1" indent="-171450" algn="l" defTabSz="711200">
            <a:lnSpc>
              <a:spcPct val="90000"/>
            </a:lnSpc>
            <a:spcBef>
              <a:spcPct val="0"/>
            </a:spcBef>
            <a:spcAft>
              <a:spcPct val="15000"/>
            </a:spcAft>
            <a:buChar char="•"/>
          </a:pPr>
          <a:r>
            <a:rPr lang="en-US" sz="1600" b="1" kern="1200" dirty="0">
              <a:latin typeface="+mj-lt"/>
            </a:rPr>
            <a:t>Inpatient</a:t>
          </a:r>
        </a:p>
        <a:p>
          <a:pPr marL="342900" lvl="2" indent="-171450" algn="l" defTabSz="711200">
            <a:lnSpc>
              <a:spcPct val="90000"/>
            </a:lnSpc>
            <a:spcBef>
              <a:spcPct val="0"/>
            </a:spcBef>
            <a:spcAft>
              <a:spcPct val="15000"/>
            </a:spcAft>
            <a:buChar char="•"/>
          </a:pPr>
          <a:r>
            <a:rPr lang="en-US" sz="1600" kern="1200" dirty="0">
              <a:latin typeface="+mj-lt"/>
            </a:rPr>
            <a:t>Lab / imaging use, timely discharge</a:t>
          </a:r>
        </a:p>
      </dsp:txBody>
      <dsp:txXfrm>
        <a:off x="2767488" y="825294"/>
        <a:ext cx="2765975" cy="3823147"/>
      </dsp:txXfrm>
    </dsp:sp>
    <dsp:sp modelId="{999CA4B7-EFDA-9B42-8D68-6A6C89C41606}">
      <dsp:nvSpPr>
        <dsp:cNvPr id="0" name=""/>
        <dsp:cNvSpPr/>
      </dsp:nvSpPr>
      <dsp:spPr>
        <a:xfrm>
          <a:off x="5873145" y="49064"/>
          <a:ext cx="2426294" cy="77623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mj-lt"/>
            </a:rPr>
            <a:t>Health Care Outcomes</a:t>
          </a:r>
        </a:p>
      </dsp:txBody>
      <dsp:txXfrm>
        <a:off x="5873145" y="49064"/>
        <a:ext cx="2426294" cy="776230"/>
      </dsp:txXfrm>
    </dsp:sp>
    <dsp:sp modelId="{AA99A597-B6E5-6640-B10A-5CC8FD5281DB}">
      <dsp:nvSpPr>
        <dsp:cNvPr id="0" name=""/>
        <dsp:cNvSpPr/>
      </dsp:nvSpPr>
      <dsp:spPr>
        <a:xfrm>
          <a:off x="5873145" y="825294"/>
          <a:ext cx="2426294" cy="3823147"/>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latin typeface="+mj-lt"/>
            </a:rPr>
            <a:t>Length of stay</a:t>
          </a:r>
        </a:p>
        <a:p>
          <a:pPr marL="228600" lvl="1" indent="-228600" algn="l" defTabSz="933450">
            <a:lnSpc>
              <a:spcPct val="90000"/>
            </a:lnSpc>
            <a:spcBef>
              <a:spcPct val="0"/>
            </a:spcBef>
            <a:spcAft>
              <a:spcPct val="15000"/>
            </a:spcAft>
            <a:buChar char="•"/>
          </a:pPr>
          <a:r>
            <a:rPr lang="en-US" sz="2100" kern="1200" dirty="0">
              <a:latin typeface="+mj-lt"/>
            </a:rPr>
            <a:t>Cost of car</a:t>
          </a:r>
        </a:p>
        <a:p>
          <a:pPr marL="228600" lvl="1" indent="-228600" algn="l" defTabSz="933450">
            <a:lnSpc>
              <a:spcPct val="90000"/>
            </a:lnSpc>
            <a:spcBef>
              <a:spcPct val="0"/>
            </a:spcBef>
            <a:spcAft>
              <a:spcPct val="15000"/>
            </a:spcAft>
            <a:buChar char="•"/>
          </a:pPr>
          <a:r>
            <a:rPr lang="en-US" sz="2100" kern="1200" dirty="0">
              <a:latin typeface="+mj-lt"/>
            </a:rPr>
            <a:t>Readmission rates</a:t>
          </a:r>
        </a:p>
        <a:p>
          <a:pPr marL="228600" lvl="1" indent="-228600" algn="l" defTabSz="933450">
            <a:lnSpc>
              <a:spcPct val="90000"/>
            </a:lnSpc>
            <a:spcBef>
              <a:spcPct val="0"/>
            </a:spcBef>
            <a:spcAft>
              <a:spcPct val="15000"/>
            </a:spcAft>
            <a:buChar char="•"/>
          </a:pPr>
          <a:r>
            <a:rPr lang="en-US" sz="2100" kern="1200" dirty="0">
              <a:latin typeface="+mj-lt"/>
            </a:rPr>
            <a:t>30-day mortality rates</a:t>
          </a:r>
        </a:p>
        <a:p>
          <a:pPr marL="228600" lvl="1" indent="-228600" algn="l" defTabSz="933450">
            <a:lnSpc>
              <a:spcPct val="90000"/>
            </a:lnSpc>
            <a:spcBef>
              <a:spcPct val="0"/>
            </a:spcBef>
            <a:spcAft>
              <a:spcPct val="15000"/>
            </a:spcAft>
            <a:buChar char="•"/>
          </a:pPr>
          <a:r>
            <a:rPr lang="en-US" sz="2100" kern="1200" dirty="0">
              <a:latin typeface="+mj-lt"/>
            </a:rPr>
            <a:t>Clinic wait times</a:t>
          </a:r>
        </a:p>
      </dsp:txBody>
      <dsp:txXfrm>
        <a:off x="5873145" y="825294"/>
        <a:ext cx="2426294" cy="3823147"/>
      </dsp:txXfrm>
    </dsp:sp>
    <dsp:sp modelId="{16F8A62E-7C18-3E45-824C-580D8E827A1B}">
      <dsp:nvSpPr>
        <dsp:cNvPr id="0" name=""/>
        <dsp:cNvSpPr/>
      </dsp:nvSpPr>
      <dsp:spPr>
        <a:xfrm>
          <a:off x="8639121" y="49064"/>
          <a:ext cx="2426294" cy="77623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mj-lt"/>
            </a:rPr>
            <a:t>Care-specific Metrics</a:t>
          </a:r>
        </a:p>
      </dsp:txBody>
      <dsp:txXfrm>
        <a:off x="8639121" y="49064"/>
        <a:ext cx="2426294" cy="776230"/>
      </dsp:txXfrm>
    </dsp:sp>
    <dsp:sp modelId="{A7A3AFE7-2EAD-2548-8C58-CB4AED0C282A}">
      <dsp:nvSpPr>
        <dsp:cNvPr id="0" name=""/>
        <dsp:cNvSpPr/>
      </dsp:nvSpPr>
      <dsp:spPr>
        <a:xfrm>
          <a:off x="8639121" y="825294"/>
          <a:ext cx="2426294" cy="382314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latin typeface="+mj-lt"/>
            </a:rPr>
            <a:t>Rates of EBP protocol adherence</a:t>
          </a:r>
        </a:p>
        <a:p>
          <a:pPr marL="228600" lvl="1" indent="-228600" algn="l" defTabSz="933450">
            <a:lnSpc>
              <a:spcPct val="90000"/>
            </a:lnSpc>
            <a:spcBef>
              <a:spcPct val="0"/>
            </a:spcBef>
            <a:spcAft>
              <a:spcPct val="15000"/>
            </a:spcAft>
            <a:buChar char="•"/>
          </a:pPr>
          <a:r>
            <a:rPr lang="en-US" sz="2100" kern="1200" dirty="0">
              <a:latin typeface="+mj-lt"/>
            </a:rPr>
            <a:t>Screening rates</a:t>
          </a:r>
        </a:p>
        <a:p>
          <a:pPr marL="228600" lvl="1" indent="-228600" algn="l" defTabSz="933450">
            <a:lnSpc>
              <a:spcPct val="90000"/>
            </a:lnSpc>
            <a:spcBef>
              <a:spcPct val="0"/>
            </a:spcBef>
            <a:spcAft>
              <a:spcPct val="15000"/>
            </a:spcAft>
            <a:buChar char="•"/>
          </a:pPr>
          <a:r>
            <a:rPr lang="en-US" sz="2100" kern="1200" dirty="0">
              <a:latin typeface="+mj-lt"/>
            </a:rPr>
            <a:t>Nurse/staff satisfaction</a:t>
          </a:r>
        </a:p>
        <a:p>
          <a:pPr marL="228600" lvl="1" indent="-228600" algn="l" defTabSz="933450">
            <a:lnSpc>
              <a:spcPct val="90000"/>
            </a:lnSpc>
            <a:spcBef>
              <a:spcPct val="0"/>
            </a:spcBef>
            <a:spcAft>
              <a:spcPct val="15000"/>
            </a:spcAft>
            <a:buChar char="•"/>
          </a:pPr>
          <a:r>
            <a:rPr lang="en-US" sz="2100" kern="1200" dirty="0">
              <a:latin typeface="+mj-lt"/>
            </a:rPr>
            <a:t>Patient knowledge</a:t>
          </a:r>
        </a:p>
        <a:p>
          <a:pPr marL="228600" lvl="1" indent="-228600" algn="l" defTabSz="933450">
            <a:lnSpc>
              <a:spcPct val="90000"/>
            </a:lnSpc>
            <a:spcBef>
              <a:spcPct val="0"/>
            </a:spcBef>
            <a:spcAft>
              <a:spcPct val="15000"/>
            </a:spcAft>
            <a:buChar char="•"/>
          </a:pPr>
          <a:r>
            <a:rPr lang="en-US" sz="2100" kern="1200" dirty="0">
              <a:latin typeface="+mj-lt"/>
            </a:rPr>
            <a:t>Adverse events (unplanned extubation)</a:t>
          </a:r>
        </a:p>
      </dsp:txBody>
      <dsp:txXfrm>
        <a:off x="8639121" y="825294"/>
        <a:ext cx="2426294" cy="382314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D43CA1-EFAF-3F4A-8A86-3A1D9482C2AD}">
      <dsp:nvSpPr>
        <dsp:cNvPr id="0" name=""/>
        <dsp:cNvSpPr/>
      </dsp:nvSpPr>
      <dsp:spPr>
        <a:xfrm>
          <a:off x="1770584" y="3702"/>
          <a:ext cx="4332263" cy="2317751"/>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latin typeface="+mj-lt"/>
            </a:rPr>
            <a:t>Demonstrate quality and value</a:t>
          </a:r>
        </a:p>
      </dsp:txBody>
      <dsp:txXfrm>
        <a:off x="1770584" y="3702"/>
        <a:ext cx="4332263" cy="2317751"/>
      </dsp:txXfrm>
    </dsp:sp>
    <dsp:sp modelId="{9DAF2261-8D69-A54A-B39B-7EADE2458711}">
      <dsp:nvSpPr>
        <dsp:cNvPr id="0" name=""/>
        <dsp:cNvSpPr/>
      </dsp:nvSpPr>
      <dsp:spPr>
        <a:xfrm>
          <a:off x="6298968" y="3702"/>
          <a:ext cx="4332263" cy="2317751"/>
        </a:xfrm>
        <a:prstGeom prst="rect">
          <a:avLst/>
        </a:prstGeom>
        <a:gradFill rotWithShape="0">
          <a:gsLst>
            <a:gs pos="0">
              <a:schemeClr val="accent5">
                <a:hueOff val="6336313"/>
                <a:satOff val="-8887"/>
                <a:lumOff val="-915"/>
                <a:alphaOff val="0"/>
                <a:lumMod val="110000"/>
                <a:satMod val="105000"/>
                <a:tint val="67000"/>
              </a:schemeClr>
            </a:gs>
            <a:gs pos="50000">
              <a:schemeClr val="accent5">
                <a:hueOff val="6336313"/>
                <a:satOff val="-8887"/>
                <a:lumOff val="-915"/>
                <a:alphaOff val="0"/>
                <a:lumMod val="105000"/>
                <a:satMod val="103000"/>
                <a:tint val="73000"/>
              </a:schemeClr>
            </a:gs>
            <a:gs pos="100000">
              <a:schemeClr val="accent5">
                <a:hueOff val="6336313"/>
                <a:satOff val="-8887"/>
                <a:lumOff val="-91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latin typeface="+mj-lt"/>
            </a:rPr>
            <a:t>Appropriate reimbursement for care</a:t>
          </a:r>
        </a:p>
      </dsp:txBody>
      <dsp:txXfrm>
        <a:off x="6298968" y="3702"/>
        <a:ext cx="4332263" cy="2317751"/>
      </dsp:txXfrm>
    </dsp:sp>
    <dsp:sp modelId="{0BB0F182-1697-C04E-B75F-AED1BD1B165A}">
      <dsp:nvSpPr>
        <dsp:cNvPr id="0" name=""/>
        <dsp:cNvSpPr/>
      </dsp:nvSpPr>
      <dsp:spPr>
        <a:xfrm>
          <a:off x="1770584" y="2450753"/>
          <a:ext cx="4332263" cy="2317751"/>
        </a:xfrm>
        <a:prstGeom prst="rect">
          <a:avLst/>
        </a:prstGeom>
        <a:gradFill rotWithShape="0">
          <a:gsLst>
            <a:gs pos="0">
              <a:schemeClr val="accent5">
                <a:hueOff val="12672627"/>
                <a:satOff val="-17773"/>
                <a:lumOff val="-1831"/>
                <a:alphaOff val="0"/>
                <a:lumMod val="110000"/>
                <a:satMod val="105000"/>
                <a:tint val="67000"/>
              </a:schemeClr>
            </a:gs>
            <a:gs pos="50000">
              <a:schemeClr val="accent5">
                <a:hueOff val="12672627"/>
                <a:satOff val="-17773"/>
                <a:lumOff val="-1831"/>
                <a:alphaOff val="0"/>
                <a:lumMod val="105000"/>
                <a:satMod val="103000"/>
                <a:tint val="73000"/>
              </a:schemeClr>
            </a:gs>
            <a:gs pos="100000">
              <a:schemeClr val="accent5">
                <a:hueOff val="12672627"/>
                <a:satOff val="-17773"/>
                <a:lumOff val="-183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latin typeface="+mj-lt"/>
            </a:rPr>
            <a:t>Everyone works to fullest scope</a:t>
          </a:r>
        </a:p>
      </dsp:txBody>
      <dsp:txXfrm>
        <a:off x="1770584" y="2450753"/>
        <a:ext cx="4332263" cy="2317751"/>
      </dsp:txXfrm>
    </dsp:sp>
    <dsp:sp modelId="{52614B19-C239-8940-B8C8-8F0E0F9A4E49}">
      <dsp:nvSpPr>
        <dsp:cNvPr id="0" name=""/>
        <dsp:cNvSpPr/>
      </dsp:nvSpPr>
      <dsp:spPr>
        <a:xfrm>
          <a:off x="6298968" y="2454091"/>
          <a:ext cx="4332263" cy="2317751"/>
        </a:xfrm>
        <a:prstGeom prst="rect">
          <a:avLst/>
        </a:prstGeom>
        <a:gradFill rotWithShape="0">
          <a:gsLst>
            <a:gs pos="0">
              <a:schemeClr val="accent5">
                <a:hueOff val="19008940"/>
                <a:satOff val="-26660"/>
                <a:lumOff val="-2746"/>
                <a:alphaOff val="0"/>
                <a:lumMod val="110000"/>
                <a:satMod val="105000"/>
                <a:tint val="67000"/>
              </a:schemeClr>
            </a:gs>
            <a:gs pos="50000">
              <a:schemeClr val="accent5">
                <a:hueOff val="19008940"/>
                <a:satOff val="-26660"/>
                <a:lumOff val="-2746"/>
                <a:alphaOff val="0"/>
                <a:lumMod val="105000"/>
                <a:satMod val="103000"/>
                <a:tint val="73000"/>
              </a:schemeClr>
            </a:gs>
            <a:gs pos="100000">
              <a:schemeClr val="accent5">
                <a:hueOff val="19008940"/>
                <a:satOff val="-26660"/>
                <a:lumOff val="-274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latin typeface="+mj-lt"/>
            </a:rPr>
            <a:t>Expand </a:t>
          </a:r>
          <a:r>
            <a:rPr lang="en-US" sz="4400" u="none" kern="1200" dirty="0">
              <a:latin typeface="+mj-lt"/>
            </a:rPr>
            <a:t>interprofessional</a:t>
          </a:r>
          <a:r>
            <a:rPr lang="en-US" sz="4400" kern="1200" dirty="0">
              <a:latin typeface="+mj-lt"/>
            </a:rPr>
            <a:t> </a:t>
          </a:r>
          <a:r>
            <a:rPr lang="en-US" sz="4800" kern="1200" dirty="0">
              <a:latin typeface="+mj-lt"/>
            </a:rPr>
            <a:t>teams</a:t>
          </a:r>
        </a:p>
      </dsp:txBody>
      <dsp:txXfrm>
        <a:off x="6298968" y="2454091"/>
        <a:ext cx="4332263" cy="231775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2C64AE-EC38-7045-A613-7F33B92FC115}" type="datetimeFigureOut">
              <a:rPr lang="en-US" smtClean="0"/>
              <a:t>9/19/2025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19DA9C-28BE-0B42-8802-2CDA4769E623}" type="slidenum">
              <a:rPr lang="en-US" smtClean="0"/>
              <a:t>‹#›</a:t>
            </a:fld>
            <a:endParaRPr lang="en-US" dirty="0"/>
          </a:p>
        </p:txBody>
      </p:sp>
    </p:spTree>
    <p:extLst>
      <p:ext uri="{BB962C8B-B14F-4D97-AF65-F5344CB8AC3E}">
        <p14:creationId xmlns:p14="http://schemas.microsoft.com/office/powerpoint/2010/main" val="4260400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19DA9C-28BE-0B42-8802-2CDA4769E623}" type="slidenum">
              <a:rPr lang="en-US" smtClean="0"/>
              <a:t>1</a:t>
            </a:fld>
            <a:endParaRPr lang="en-US" dirty="0"/>
          </a:p>
        </p:txBody>
      </p:sp>
    </p:spTree>
    <p:extLst>
      <p:ext uri="{BB962C8B-B14F-4D97-AF65-F5344CB8AC3E}">
        <p14:creationId xmlns:p14="http://schemas.microsoft.com/office/powerpoint/2010/main" val="3522767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Family NPs getting PNP jobs, and no set policy for what jobs truly require AC vs PC certification. There is no standard across the country.</a:t>
            </a:r>
          </a:p>
          <a:p>
            <a:endParaRPr lang="en-US" dirty="0"/>
          </a:p>
        </p:txBody>
      </p:sp>
      <p:sp>
        <p:nvSpPr>
          <p:cNvPr id="4" name="Slide Number Placeholder 3"/>
          <p:cNvSpPr>
            <a:spLocks noGrp="1"/>
          </p:cNvSpPr>
          <p:nvPr>
            <p:ph type="sldNum" sz="quarter" idx="5"/>
          </p:nvPr>
        </p:nvSpPr>
        <p:spPr/>
        <p:txBody>
          <a:bodyPr/>
          <a:lstStyle/>
          <a:p>
            <a:fld id="{5A19DA9C-28BE-0B42-8802-2CDA4769E623}" type="slidenum">
              <a:rPr lang="en-US" smtClean="0"/>
              <a:t>13</a:t>
            </a:fld>
            <a:endParaRPr lang="en-US" dirty="0"/>
          </a:p>
        </p:txBody>
      </p:sp>
    </p:spTree>
    <p:extLst>
      <p:ext uri="{BB962C8B-B14F-4D97-AF65-F5344CB8AC3E}">
        <p14:creationId xmlns:p14="http://schemas.microsoft.com/office/powerpoint/2010/main" val="1332352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333333"/>
                </a:solidFill>
                <a:effectLst/>
                <a:latin typeface="Fira Sans" panose="020B0503050000020004" pitchFamily="34" charset="0"/>
              </a:rPr>
              <a:t>Significant factors of APP job satisfaction are (1) a good working relationship with administrators, physicians, and learners, (2) support for APP autonomy, (3) clear role definition, and (4) clinical practice at the top of licensure and education</a:t>
            </a:r>
            <a:endParaRPr lang="en-US" dirty="0"/>
          </a:p>
          <a:p>
            <a:endParaRPr lang="en-US" dirty="0"/>
          </a:p>
          <a:p>
            <a:r>
              <a:rPr lang="en-US" dirty="0"/>
              <a:t>Understand – department chair</a:t>
            </a:r>
          </a:p>
          <a:p>
            <a:endParaRPr lang="en-US" dirty="0"/>
          </a:p>
        </p:txBody>
      </p:sp>
      <p:sp>
        <p:nvSpPr>
          <p:cNvPr id="4" name="Slide Number Placeholder 3"/>
          <p:cNvSpPr>
            <a:spLocks noGrp="1"/>
          </p:cNvSpPr>
          <p:nvPr>
            <p:ph type="sldNum" sz="quarter" idx="5"/>
          </p:nvPr>
        </p:nvSpPr>
        <p:spPr/>
        <p:txBody>
          <a:bodyPr/>
          <a:lstStyle/>
          <a:p>
            <a:fld id="{5A19DA9C-28BE-0B42-8802-2CDA4769E623}" type="slidenum">
              <a:rPr lang="en-US" smtClean="0"/>
              <a:t>16</a:t>
            </a:fld>
            <a:endParaRPr lang="en-US" dirty="0"/>
          </a:p>
        </p:txBody>
      </p:sp>
    </p:spTree>
    <p:extLst>
      <p:ext uri="{BB962C8B-B14F-4D97-AF65-F5344CB8AC3E}">
        <p14:creationId xmlns:p14="http://schemas.microsoft.com/office/powerpoint/2010/main" val="2396055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19DA9C-28BE-0B42-8802-2CDA4769E623}" type="slidenum">
              <a:rPr lang="en-US" smtClean="0"/>
              <a:t>17</a:t>
            </a:fld>
            <a:endParaRPr lang="en-US" dirty="0"/>
          </a:p>
        </p:txBody>
      </p:sp>
    </p:spTree>
    <p:extLst>
      <p:ext uri="{BB962C8B-B14F-4D97-AF65-F5344CB8AC3E}">
        <p14:creationId xmlns:p14="http://schemas.microsoft.com/office/powerpoint/2010/main" val="4220608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Workforce growth and interdisciplinary collaboration…visibility and value</a:t>
            </a:r>
          </a:p>
        </p:txBody>
      </p:sp>
      <p:sp>
        <p:nvSpPr>
          <p:cNvPr id="4" name="Slide Number Placeholder 3"/>
          <p:cNvSpPr>
            <a:spLocks noGrp="1"/>
          </p:cNvSpPr>
          <p:nvPr>
            <p:ph type="sldNum" sz="quarter" idx="5"/>
          </p:nvPr>
        </p:nvSpPr>
        <p:spPr/>
        <p:txBody>
          <a:bodyPr/>
          <a:lstStyle/>
          <a:p>
            <a:fld id="{DD4300A3-E765-43D8-AF04-6FFFB3B317BC}" type="slidenum">
              <a:rPr lang="en-US" smtClean="0"/>
              <a:t>18</a:t>
            </a:fld>
            <a:endParaRPr lang="en-US" dirty="0"/>
          </a:p>
        </p:txBody>
      </p:sp>
    </p:spTree>
    <p:extLst>
      <p:ext uri="{BB962C8B-B14F-4D97-AF65-F5344CB8AC3E}">
        <p14:creationId xmlns:p14="http://schemas.microsoft.com/office/powerpoint/2010/main" val="2287605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19DA9C-28BE-0B42-8802-2CDA4769E623}" type="slidenum">
              <a:rPr lang="en-US" smtClean="0"/>
              <a:t>20</a:t>
            </a:fld>
            <a:endParaRPr lang="en-US" dirty="0"/>
          </a:p>
        </p:txBody>
      </p:sp>
    </p:spTree>
    <p:extLst>
      <p:ext uri="{BB962C8B-B14F-4D97-AF65-F5344CB8AC3E}">
        <p14:creationId xmlns:p14="http://schemas.microsoft.com/office/powerpoint/2010/main" val="339851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Independent practice…Iowa Full Practice State but…collaboration higher in FPA, particularly in FPA states (</a:t>
            </a:r>
            <a:r>
              <a:rPr lang="en-US" sz="1200" dirty="0">
                <a:latin typeface="Calibri" panose="020F0502020204030204" pitchFamily="34" charset="0"/>
                <a:cs typeface="Calibri" panose="020F0502020204030204" pitchFamily="34" charset="0"/>
              </a:rPr>
              <a:t>Park et al., </a:t>
            </a:r>
            <a:r>
              <a:rPr lang="en-US" sz="1200" i="1" dirty="0">
                <a:latin typeface="Calibri" panose="020F0502020204030204" pitchFamily="34" charset="0"/>
                <a:cs typeface="Calibri" panose="020F0502020204030204" pitchFamily="34" charset="0"/>
              </a:rPr>
              <a:t>Med Care Res &amp; Rev</a:t>
            </a:r>
            <a:r>
              <a:rPr lang="en-US" sz="1200" dirty="0">
                <a:latin typeface="Calibri" panose="020F0502020204030204" pitchFamily="34" charset="0"/>
                <a:cs typeface="Calibri" panose="020F0502020204030204" pitchFamily="34" charset="0"/>
              </a:rPr>
              <a:t>, 2016)</a:t>
            </a:r>
          </a:p>
          <a:p>
            <a:endParaRPr lang="en-US" dirty="0"/>
          </a:p>
        </p:txBody>
      </p:sp>
      <p:sp>
        <p:nvSpPr>
          <p:cNvPr id="4" name="Slide Number Placeholder 3"/>
          <p:cNvSpPr>
            <a:spLocks noGrp="1"/>
          </p:cNvSpPr>
          <p:nvPr>
            <p:ph type="sldNum" sz="quarter" idx="5"/>
          </p:nvPr>
        </p:nvSpPr>
        <p:spPr/>
        <p:txBody>
          <a:bodyPr/>
          <a:lstStyle/>
          <a:p>
            <a:fld id="{5A19DA9C-28BE-0B42-8802-2CDA4769E623}" type="slidenum">
              <a:rPr lang="en-US" smtClean="0"/>
              <a:t>21</a:t>
            </a:fld>
            <a:endParaRPr lang="en-US" dirty="0"/>
          </a:p>
        </p:txBody>
      </p:sp>
    </p:spTree>
    <p:extLst>
      <p:ext uri="{BB962C8B-B14F-4D97-AF65-F5344CB8AC3E}">
        <p14:creationId xmlns:p14="http://schemas.microsoft.com/office/powerpoint/2010/main" val="2037600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Promote the PNP role within personal and professional networks.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Highlight the benefits of precepting PNP students to the PNP profession and health care agencies through scholarship and advocacy efforts. </a:t>
            </a:r>
            <a:endParaRPr lang="en-US" dirty="0">
              <a:effectLs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PC PNP is educated to optimize child health outcomes, promote growth and development, and maintain the holistic health and relationships of children, families, and communities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AC PNP is educated to provide comprehensive, holistic, culturally appropriate, family-centered care for children with episodic, critical, and complex chronic illness or injury. </a:t>
            </a:r>
            <a:endParaRPr lang="en-US" dirty="0"/>
          </a:p>
          <a:p>
            <a:endParaRPr lang="en-US" dirty="0"/>
          </a:p>
          <a:p>
            <a:r>
              <a:rPr lang="en-US" dirty="0"/>
              <a:t>Know your resources – NAPNAP, PNCB, IPN…be everywhere and know who you are</a:t>
            </a:r>
          </a:p>
        </p:txBody>
      </p:sp>
      <p:sp>
        <p:nvSpPr>
          <p:cNvPr id="4" name="Slide Number Placeholder 3"/>
          <p:cNvSpPr>
            <a:spLocks noGrp="1"/>
          </p:cNvSpPr>
          <p:nvPr>
            <p:ph type="sldNum" sz="quarter" idx="5"/>
          </p:nvPr>
        </p:nvSpPr>
        <p:spPr/>
        <p:txBody>
          <a:bodyPr/>
          <a:lstStyle/>
          <a:p>
            <a:fld id="{5A19DA9C-28BE-0B42-8802-2CDA4769E623}" type="slidenum">
              <a:rPr lang="en-US" smtClean="0"/>
              <a:t>23</a:t>
            </a:fld>
            <a:endParaRPr lang="en-US" dirty="0"/>
          </a:p>
        </p:txBody>
      </p:sp>
    </p:spTree>
    <p:extLst>
      <p:ext uri="{BB962C8B-B14F-4D97-AF65-F5344CB8AC3E}">
        <p14:creationId xmlns:p14="http://schemas.microsoft.com/office/powerpoint/2010/main" val="2352296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Quality and value of  pediatric subspecialty care –vs other types of providers (adults), APP specifically…</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Systematic review </a:t>
            </a:r>
          </a:p>
          <a:p>
            <a:pPr marL="1143000" marR="0" lvl="2"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0" u="none" strike="noStrike" kern="1200" dirty="0">
                <a:solidFill>
                  <a:schemeClr val="tx1"/>
                </a:solidFill>
                <a:effectLst/>
                <a:latin typeface="+mn-lt"/>
                <a:ea typeface="+mn-ea"/>
                <a:cs typeface="+mn-cs"/>
              </a:rPr>
              <a:t>26 studies, mostly published before 2013 and observational. Prescriptive privileges, training program availability, organizational climate, and telehealth are facilitators. Mandated physician supervision, reduced pediatric curricula, geographically disparate training programs, and poor data infrastructure are barriers. The sample is limited by a moderate to high risk of bias.</a:t>
            </a: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D4300A3-E765-43D8-AF04-6FFFB3B317BC}" type="slidenum">
              <a:rPr lang="en-US" smtClean="0"/>
              <a:t>24</a:t>
            </a:fld>
            <a:endParaRPr lang="en-US" dirty="0"/>
          </a:p>
        </p:txBody>
      </p:sp>
    </p:spTree>
    <p:extLst>
      <p:ext uri="{BB962C8B-B14F-4D97-AF65-F5344CB8AC3E}">
        <p14:creationId xmlns:p14="http://schemas.microsoft.com/office/powerpoint/2010/main" val="982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19DA9C-28BE-0B42-8802-2CDA4769E623}" type="slidenum">
              <a:rPr lang="en-US" smtClean="0"/>
              <a:t>25</a:t>
            </a:fld>
            <a:endParaRPr lang="en-US" dirty="0"/>
          </a:p>
        </p:txBody>
      </p:sp>
    </p:spTree>
    <p:extLst>
      <p:ext uri="{BB962C8B-B14F-4D97-AF65-F5344CB8AC3E}">
        <p14:creationId xmlns:p14="http://schemas.microsoft.com/office/powerpoint/2010/main" val="3229230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78673-525C-DF15-B2F4-C6F1389133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47A963-786D-4AC3-5A57-46EBA2F406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568E5D-8870-7D16-1C57-F952670E0724}"/>
              </a:ext>
            </a:extLst>
          </p:cNvPr>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Quality and value of  pediatric subspecialty care –vs other types of providers (adults), APP specifically…</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Systematic review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NASEM reimbursement for pediatric and APP care RVUs that reflect time and resource use of ped subspecialty; pay for models of care coordination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What does full scope mean? How can we empower pediatricians to manage pediatric chronic illness; in hospital settings – how do we maximize the skills of each team member – facilitating attending physicians ability to manage and care for the most complex, highest need patients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Who is on the team, what skills and knowledge do they bring (deep and wide analogy) </a:t>
            </a:r>
          </a:p>
          <a:p>
            <a:pPr lvl="1"/>
            <a:r>
              <a:rPr lang="en-US" dirty="0"/>
              <a:t>Inpatient and outpatient roles</a:t>
            </a:r>
          </a:p>
          <a:p>
            <a:pPr lvl="1"/>
            <a:r>
              <a:rPr lang="en-US" dirty="0"/>
              <a:t>Educate and advocate for APP role</a:t>
            </a:r>
          </a:p>
          <a:p>
            <a:pPr lvl="2"/>
            <a:r>
              <a:rPr lang="en-US" dirty="0"/>
              <a:t>Research – what outcomes – patient and organizational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a:extLst>
              <a:ext uri="{FF2B5EF4-FFF2-40B4-BE49-F238E27FC236}">
                <a16:creationId xmlns:a16="http://schemas.microsoft.com/office/drawing/2014/main" id="{9E034407-AFF8-2CF0-F8A3-7D992F291F40}"/>
              </a:ext>
            </a:extLst>
          </p:cNvPr>
          <p:cNvSpPr>
            <a:spLocks noGrp="1"/>
          </p:cNvSpPr>
          <p:nvPr>
            <p:ph type="sldNum" sz="quarter" idx="5"/>
          </p:nvPr>
        </p:nvSpPr>
        <p:spPr/>
        <p:txBody>
          <a:bodyPr/>
          <a:lstStyle/>
          <a:p>
            <a:fld id="{DD4300A3-E765-43D8-AF04-6FFFB3B317BC}" type="slidenum">
              <a:rPr lang="en-US" smtClean="0"/>
              <a:t>27</a:t>
            </a:fld>
            <a:endParaRPr lang="en-US" dirty="0"/>
          </a:p>
        </p:txBody>
      </p:sp>
    </p:spTree>
    <p:extLst>
      <p:ext uri="{BB962C8B-B14F-4D97-AF65-F5344CB8AC3E}">
        <p14:creationId xmlns:p14="http://schemas.microsoft.com/office/powerpoint/2010/main" val="950027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Changing health – chronic and lifelong conditions, mental health and suicide, violence-related injury</a:t>
            </a:r>
          </a:p>
          <a:p>
            <a:r>
              <a:rPr lang="en-US" dirty="0"/>
              <a:t>  </a:t>
            </a:r>
            <a:r>
              <a:rPr lang="en-US" sz="800" kern="1200" dirty="0">
                <a:solidFill>
                  <a:schemeClr val="tx1"/>
                </a:solidFill>
                <a:latin typeface="+mn-lt"/>
                <a:ea typeface="+mn-ea"/>
                <a:cs typeface="+mn-cs"/>
              </a:rPr>
              <a:t>More than 1 in 5 children are obese</a:t>
            </a:r>
          </a:p>
          <a:p>
            <a:r>
              <a:rPr lang="en-US" sz="800" kern="1200" dirty="0">
                <a:solidFill>
                  <a:schemeClr val="tx1"/>
                </a:solidFill>
                <a:latin typeface="+mn-lt"/>
                <a:ea typeface="+mn-ea"/>
                <a:cs typeface="+mn-cs"/>
              </a:rPr>
              <a:t>Nearly 18% have a developmental disability</a:t>
            </a:r>
          </a:p>
          <a:p>
            <a:r>
              <a:rPr lang="en-US" sz="800" kern="1200" dirty="0">
                <a:solidFill>
                  <a:schemeClr val="tx1"/>
                </a:solidFill>
                <a:latin typeface="+mn-lt"/>
                <a:ea typeface="+mn-ea"/>
                <a:cs typeface="+mn-cs"/>
              </a:rPr>
              <a:t>Prevalence of type 2 diabetes doubled</a:t>
            </a:r>
          </a:p>
          <a:p>
            <a:r>
              <a:rPr lang="en-US" sz="800" kern="1200" dirty="0">
                <a:solidFill>
                  <a:schemeClr val="tx1"/>
                </a:solidFill>
                <a:latin typeface="+mn-lt"/>
                <a:ea typeface="+mn-ea"/>
                <a:cs typeface="+mn-cs"/>
              </a:rPr>
              <a:t>Significant increases in anxiety, depression </a:t>
            </a:r>
          </a:p>
          <a:p>
            <a:r>
              <a:rPr lang="en-US" sz="800" kern="1200" dirty="0">
                <a:solidFill>
                  <a:schemeClr val="tx1"/>
                </a:solidFill>
                <a:latin typeface="+mn-lt"/>
                <a:ea typeface="+mn-ea"/>
                <a:cs typeface="+mn-cs"/>
              </a:rPr>
              <a:t>Rising rates of hospitalization for attempted suicide, suicidal ideation or self-injury diagnoses</a:t>
            </a:r>
          </a:p>
          <a:p>
            <a:pPr marL="0" indent="0">
              <a:buNone/>
            </a:pPr>
            <a:endParaRPr lang="en-US" sz="800" kern="1200" dirty="0">
              <a:solidFill>
                <a:schemeClr val="tx1"/>
              </a:solidFill>
              <a:latin typeface="+mn-lt"/>
              <a:ea typeface="+mn-ea"/>
              <a:cs typeface="+mn-cs"/>
            </a:endParaRPr>
          </a:p>
          <a:p>
            <a:pPr>
              <a:buFont typeface="System Font Regular"/>
              <a:buChar char="⭐️"/>
            </a:pPr>
            <a:r>
              <a:rPr lang="en-US" sz="800" kern="1200" dirty="0">
                <a:solidFill>
                  <a:schemeClr val="tx1"/>
                </a:solidFill>
                <a:latin typeface="+mn-lt"/>
                <a:ea typeface="+mn-ea"/>
                <a:cs typeface="+mn-cs"/>
              </a:rPr>
              <a:t> Serious conditions that were once lethal are now treatable or curable</a:t>
            </a:r>
          </a:p>
          <a:p>
            <a:pPr>
              <a:buFont typeface="System Font Regular"/>
              <a:buChar char="⭐️"/>
            </a:pPr>
            <a:r>
              <a:rPr lang="en-US" sz="800" kern="1200" dirty="0">
                <a:solidFill>
                  <a:schemeClr val="tx1"/>
                </a:solidFill>
                <a:latin typeface="+mn-lt"/>
                <a:ea typeface="+mn-ea"/>
                <a:cs typeface="+mn-cs"/>
              </a:rPr>
              <a:t> Vaccines prevent illness and deaths </a:t>
            </a:r>
          </a:p>
          <a:p>
            <a:endParaRPr lang="en-US" dirty="0"/>
          </a:p>
          <a:p>
            <a:r>
              <a:rPr lang="en-US" dirty="0"/>
              <a:t>Family stress – poverty, language barriers, racism…insurance coverage…can increase the complexity of care</a:t>
            </a:r>
          </a:p>
          <a:p>
            <a:r>
              <a:rPr lang="en-US" dirty="0"/>
              <a:t>Pediatric health care “system”  - perceived shortage of pediatricians, maldistribution, triage of disease management (PC/Subspec), medical schools and regionalization of care</a:t>
            </a:r>
          </a:p>
          <a:p>
            <a:endParaRPr lang="en-US" dirty="0"/>
          </a:p>
          <a:p>
            <a:r>
              <a:rPr lang="en-US" dirty="0"/>
              <a:t>I spend my time thinking about the workforce, interdisciplinary care, and access to care…</a:t>
            </a:r>
          </a:p>
          <a:p>
            <a:endParaRPr lang="en-US" dirty="0"/>
          </a:p>
        </p:txBody>
      </p:sp>
      <p:sp>
        <p:nvSpPr>
          <p:cNvPr id="4" name="Slide Number Placeholder 3"/>
          <p:cNvSpPr>
            <a:spLocks noGrp="1"/>
          </p:cNvSpPr>
          <p:nvPr>
            <p:ph type="sldNum" sz="quarter" idx="5"/>
          </p:nvPr>
        </p:nvSpPr>
        <p:spPr/>
        <p:txBody>
          <a:bodyPr/>
          <a:lstStyle/>
          <a:p>
            <a:fld id="{5A19DA9C-28BE-0B42-8802-2CDA4769E623}" type="slidenum">
              <a:rPr lang="en-US" smtClean="0"/>
              <a:t>3</a:t>
            </a:fld>
            <a:endParaRPr lang="en-US" dirty="0"/>
          </a:p>
        </p:txBody>
      </p:sp>
    </p:spTree>
    <p:extLst>
      <p:ext uri="{BB962C8B-B14F-4D97-AF65-F5344CB8AC3E}">
        <p14:creationId xmlns:p14="http://schemas.microsoft.com/office/powerpoint/2010/main" val="1600513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19DA9C-28BE-0B42-8802-2CDA4769E623}" type="slidenum">
              <a:rPr lang="en-US" smtClean="0"/>
              <a:t>28</a:t>
            </a:fld>
            <a:endParaRPr lang="en-US" dirty="0"/>
          </a:p>
        </p:txBody>
      </p:sp>
    </p:spTree>
    <p:extLst>
      <p:ext uri="{BB962C8B-B14F-4D97-AF65-F5344CB8AC3E}">
        <p14:creationId xmlns:p14="http://schemas.microsoft.com/office/powerpoint/2010/main" val="1330144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19DA9C-28BE-0B42-8802-2CDA4769E623}" type="slidenum">
              <a:rPr lang="en-US" smtClean="0"/>
              <a:t>30</a:t>
            </a:fld>
            <a:endParaRPr lang="en-US" dirty="0"/>
          </a:p>
        </p:txBody>
      </p:sp>
    </p:spTree>
    <p:extLst>
      <p:ext uri="{BB962C8B-B14F-4D97-AF65-F5344CB8AC3E}">
        <p14:creationId xmlns:p14="http://schemas.microsoft.com/office/powerpoint/2010/main" val="4233256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2023 56,882 general pediatricians</a:t>
            </a:r>
          </a:p>
          <a:p>
            <a:r>
              <a:rPr lang="en-US" dirty="0"/>
              <a:t>         29,021 subspecialists. - currently certified</a:t>
            </a:r>
          </a:p>
          <a:p>
            <a:r>
              <a:rPr lang="en-US" dirty="0"/>
              <a:t>         4,012 child and adolescent psychologists; 9,956 CA Psychiatrists</a:t>
            </a:r>
          </a:p>
          <a:p>
            <a:r>
              <a:rPr lang="en-US" dirty="0"/>
              <a:t>	12,000 pediatric trainees</a:t>
            </a:r>
          </a:p>
          <a:p>
            <a:r>
              <a:rPr lang="en-US" dirty="0"/>
              <a:t>       NPs – AANP less than 4%, 2.4% PC, 0.6% AC – 70.3% FNP</a:t>
            </a:r>
          </a:p>
          <a:p>
            <a:r>
              <a:rPr lang="en-US" dirty="0"/>
              <a:t>      PAs  - 1.8% general peds, 1.6% pediatric subspecialty</a:t>
            </a:r>
          </a:p>
          <a:p>
            <a:endParaRPr lang="en-US" dirty="0"/>
          </a:p>
        </p:txBody>
      </p:sp>
      <p:sp>
        <p:nvSpPr>
          <p:cNvPr id="4" name="Slide Number Placeholder 3"/>
          <p:cNvSpPr>
            <a:spLocks noGrp="1"/>
          </p:cNvSpPr>
          <p:nvPr>
            <p:ph type="sldNum" sz="quarter" idx="5"/>
          </p:nvPr>
        </p:nvSpPr>
        <p:spPr/>
        <p:txBody>
          <a:bodyPr/>
          <a:lstStyle/>
          <a:p>
            <a:fld id="{5A19DA9C-28BE-0B42-8802-2CDA4769E623}" type="slidenum">
              <a:rPr lang="en-US" smtClean="0"/>
              <a:t>4</a:t>
            </a:fld>
            <a:endParaRPr lang="en-US" dirty="0"/>
          </a:p>
        </p:txBody>
      </p:sp>
    </p:spTree>
    <p:extLst>
      <p:ext uri="{BB962C8B-B14F-4D97-AF65-F5344CB8AC3E}">
        <p14:creationId xmlns:p14="http://schemas.microsoft.com/office/powerpoint/2010/main" val="1321195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nod to early work in 2010s by Gary Freed and team at Michigan – showed pediatricians and subspecialists desired to increase APP presence. </a:t>
            </a:r>
          </a:p>
          <a:p>
            <a:endParaRPr lang="en-US" dirty="0"/>
          </a:p>
          <a:p>
            <a:r>
              <a:rPr lang="en-US" dirty="0"/>
              <a:t>2019 – bring attention to the trend in PNP workforce population relative to other NP types</a:t>
            </a:r>
          </a:p>
          <a:p>
            <a:r>
              <a:rPr lang="en-US" dirty="0"/>
              <a:t>2022 – COVID – and challenges but individual, academic programs, organizations, professional organizations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Also limited data on PA workforce – but ~3% of workforce is in pediatrics  PAs  - 1.8% general peds, 1.6% pediatric subspecialty. *In subspeciality care, increasingly providing care…</a:t>
            </a:r>
          </a:p>
          <a:p>
            <a:endParaRPr lang="en-US" dirty="0"/>
          </a:p>
        </p:txBody>
      </p:sp>
      <p:sp>
        <p:nvSpPr>
          <p:cNvPr id="4" name="Slide Number Placeholder 3"/>
          <p:cNvSpPr>
            <a:spLocks noGrp="1"/>
          </p:cNvSpPr>
          <p:nvPr>
            <p:ph type="sldNum" sz="quarter" idx="5"/>
          </p:nvPr>
        </p:nvSpPr>
        <p:spPr/>
        <p:txBody>
          <a:bodyPr/>
          <a:lstStyle/>
          <a:p>
            <a:fld id="{5A19DA9C-28BE-0B42-8802-2CDA4769E623}" type="slidenum">
              <a:rPr lang="en-US" smtClean="0"/>
              <a:t>5</a:t>
            </a:fld>
            <a:endParaRPr lang="en-US" dirty="0"/>
          </a:p>
        </p:txBody>
      </p:sp>
    </p:spTree>
    <p:extLst>
      <p:ext uri="{BB962C8B-B14F-4D97-AF65-F5344CB8AC3E}">
        <p14:creationId xmlns:p14="http://schemas.microsoft.com/office/powerpoint/2010/main" val="844756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19DA9C-28BE-0B42-8802-2CDA4769E623}" type="slidenum">
              <a:rPr lang="en-US" smtClean="0"/>
              <a:t>6</a:t>
            </a:fld>
            <a:endParaRPr lang="en-US" dirty="0"/>
          </a:p>
        </p:txBody>
      </p:sp>
    </p:spTree>
    <p:extLst>
      <p:ext uri="{BB962C8B-B14F-4D97-AF65-F5344CB8AC3E}">
        <p14:creationId xmlns:p14="http://schemas.microsoft.com/office/powerpoint/2010/main" val="1558187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30,000 in the hospital</a:t>
            </a:r>
          </a:p>
          <a:p>
            <a:r>
              <a:rPr lang="en-US" dirty="0"/>
              <a:t>23,000 – clinic/ambulatory</a:t>
            </a:r>
          </a:p>
          <a:p>
            <a:r>
              <a:rPr lang="en-US" dirty="0"/>
              <a:t>17,000 other</a:t>
            </a:r>
          </a:p>
          <a:p>
            <a:endParaRPr lang="en-US" dirty="0"/>
          </a:p>
        </p:txBody>
      </p:sp>
      <p:sp>
        <p:nvSpPr>
          <p:cNvPr id="4" name="Slide Number Placeholder 3"/>
          <p:cNvSpPr>
            <a:spLocks noGrp="1"/>
          </p:cNvSpPr>
          <p:nvPr>
            <p:ph type="sldNum" sz="quarter" idx="5"/>
          </p:nvPr>
        </p:nvSpPr>
        <p:spPr/>
        <p:txBody>
          <a:bodyPr/>
          <a:lstStyle/>
          <a:p>
            <a:fld id="{5A19DA9C-28BE-0B42-8802-2CDA4769E623}" type="slidenum">
              <a:rPr lang="en-US" smtClean="0"/>
              <a:t>8</a:t>
            </a:fld>
            <a:endParaRPr lang="en-US" dirty="0"/>
          </a:p>
        </p:txBody>
      </p:sp>
    </p:spTree>
    <p:extLst>
      <p:ext uri="{BB962C8B-B14F-4D97-AF65-F5344CB8AC3E}">
        <p14:creationId xmlns:p14="http://schemas.microsoft.com/office/powerpoint/2010/main" val="1464629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all pediatric providers</a:t>
            </a:r>
          </a:p>
        </p:txBody>
      </p:sp>
      <p:sp>
        <p:nvSpPr>
          <p:cNvPr id="4" name="Slide Number Placeholder 3"/>
          <p:cNvSpPr>
            <a:spLocks noGrp="1"/>
          </p:cNvSpPr>
          <p:nvPr>
            <p:ph type="sldNum" sz="quarter" idx="5"/>
          </p:nvPr>
        </p:nvSpPr>
        <p:spPr/>
        <p:txBody>
          <a:bodyPr/>
          <a:lstStyle/>
          <a:p>
            <a:fld id="{5A19DA9C-28BE-0B42-8802-2CDA4769E623}" type="slidenum">
              <a:rPr lang="en-US" smtClean="0"/>
              <a:t>10</a:t>
            </a:fld>
            <a:endParaRPr lang="en-US" dirty="0"/>
          </a:p>
        </p:txBody>
      </p:sp>
    </p:spTree>
    <p:extLst>
      <p:ext uri="{BB962C8B-B14F-4D97-AF65-F5344CB8AC3E}">
        <p14:creationId xmlns:p14="http://schemas.microsoft.com/office/powerpoint/2010/main" val="1303810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the biggest challenge to the pediatric-focused NP role? </a:t>
            </a:r>
          </a:p>
          <a:p>
            <a:r>
              <a:rPr lang="en-US" dirty="0"/>
              <a:t>980 respondents…</a:t>
            </a:r>
          </a:p>
        </p:txBody>
      </p:sp>
      <p:sp>
        <p:nvSpPr>
          <p:cNvPr id="4" name="Slide Number Placeholder 3"/>
          <p:cNvSpPr>
            <a:spLocks noGrp="1"/>
          </p:cNvSpPr>
          <p:nvPr>
            <p:ph type="sldNum" sz="quarter" idx="5"/>
          </p:nvPr>
        </p:nvSpPr>
        <p:spPr/>
        <p:txBody>
          <a:bodyPr/>
          <a:lstStyle/>
          <a:p>
            <a:fld id="{5A19DA9C-28BE-0B42-8802-2CDA4769E623}" type="slidenum">
              <a:rPr lang="en-US" smtClean="0"/>
              <a:t>11</a:t>
            </a:fld>
            <a:endParaRPr lang="en-US" dirty="0"/>
          </a:p>
        </p:txBody>
      </p:sp>
    </p:spTree>
    <p:extLst>
      <p:ext uri="{BB962C8B-B14F-4D97-AF65-F5344CB8AC3E}">
        <p14:creationId xmlns:p14="http://schemas.microsoft.com/office/powerpoint/2010/main" val="81573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Historically and to this day nurses are suffering from an identity crisis. As NPs the waters get even murkier as we become nurses who practice medicine. I believe our profession needs to do a better job of first identifying and connecting with our roles and then project this to colleagues and the general public more accurately.</a:t>
            </a:r>
          </a:p>
          <a:p>
            <a:endParaRPr lang="en-US" dirty="0"/>
          </a:p>
        </p:txBody>
      </p:sp>
      <p:sp>
        <p:nvSpPr>
          <p:cNvPr id="4" name="Slide Number Placeholder 3"/>
          <p:cNvSpPr>
            <a:spLocks noGrp="1"/>
          </p:cNvSpPr>
          <p:nvPr>
            <p:ph type="sldNum" sz="quarter" idx="5"/>
          </p:nvPr>
        </p:nvSpPr>
        <p:spPr/>
        <p:txBody>
          <a:bodyPr/>
          <a:lstStyle/>
          <a:p>
            <a:fld id="{5A19DA9C-28BE-0B42-8802-2CDA4769E623}" type="slidenum">
              <a:rPr lang="en-US" smtClean="0"/>
              <a:t>12</a:t>
            </a:fld>
            <a:endParaRPr lang="en-US" dirty="0"/>
          </a:p>
        </p:txBody>
      </p:sp>
    </p:spTree>
    <p:extLst>
      <p:ext uri="{BB962C8B-B14F-4D97-AF65-F5344CB8AC3E}">
        <p14:creationId xmlns:p14="http://schemas.microsoft.com/office/powerpoint/2010/main" val="245446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9/19/2025</a:t>
            </a:fld>
            <a:endParaRPr lang="en-US" dirty="0"/>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2420901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9/19/2025</a:t>
            </a:fld>
            <a:endParaRPr lang="en-US" dirty="0"/>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1986049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9/19/2025</a:t>
            </a:fld>
            <a:endParaRPr lang="en-US" dirty="0"/>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1596875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9/19/2025</a:t>
            </a:fld>
            <a:endParaRPr lang="en-US" dirty="0"/>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174820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9/19/2025</a:t>
            </a:fld>
            <a:endParaRPr lang="en-US" dirty="0"/>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4011316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9/19/2025</a:t>
            </a:fld>
            <a:endParaRPr lang="en-US" dirty="0"/>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3719133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9/19/2025</a:t>
            </a:fld>
            <a:endParaRPr lang="en-US" dirty="0"/>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3156667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9/19/2025</a:t>
            </a:fld>
            <a:endParaRPr lang="en-US" dirty="0"/>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1963743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9/19/2025</a:t>
            </a:fld>
            <a:endParaRPr lang="en-US" dirty="0"/>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1040171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9/19/2025</a:t>
            </a:fld>
            <a:endParaRPr lang="en-US" dirty="0"/>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4290409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9/19/2025</a:t>
            </a:fld>
            <a:endParaRPr lang="en-US" dirty="0"/>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3282660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9/19/2025</a:t>
            </a:fld>
            <a:endParaRPr lang="en-US" dirty="0"/>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dirty="0"/>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150475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8" r:id="rId6"/>
    <p:sldLayoutId id="2147483693" r:id="rId7"/>
    <p:sldLayoutId id="2147483694" r:id="rId8"/>
    <p:sldLayoutId id="2147483695" r:id="rId9"/>
    <p:sldLayoutId id="2147483697" r:id="rId10"/>
    <p:sldLayoutId id="2147483696"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20.svg"/></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doi.org/10.1016/j.nurpra.2022.01.016" TargetMode="External"/><Relationship Id="rId2" Type="http://schemas.openxmlformats.org/officeDocument/2006/relationships/hyperlink" Target="https://doi.org/10.1097/JXX.0000000000001114"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B5F7589-4C5A-031B-AFC2-C2F3F14C1446}"/>
              </a:ext>
            </a:extLst>
          </p:cNvPr>
          <p:cNvSpPr>
            <a:spLocks noGrp="1"/>
          </p:cNvSpPr>
          <p:nvPr>
            <p:ph type="ctrTitle"/>
          </p:nvPr>
        </p:nvSpPr>
        <p:spPr>
          <a:xfrm>
            <a:off x="5604552" y="871758"/>
            <a:ext cx="5825448" cy="3871143"/>
          </a:xfrm>
        </p:spPr>
        <p:txBody>
          <a:bodyPr>
            <a:noAutofit/>
          </a:bodyPr>
          <a:lstStyle/>
          <a:p>
            <a:r>
              <a:rPr lang="en-US" sz="4000" dirty="0"/>
              <a:t>Strengthening the Role of Pediatric Nurse Practitioners Through Workforce Innovation and System Change</a:t>
            </a:r>
            <a:br>
              <a:rPr lang="en-US" sz="4000" dirty="0"/>
            </a:br>
            <a:endParaRPr lang="en-US" sz="4000" dirty="0"/>
          </a:p>
        </p:txBody>
      </p:sp>
      <p:sp>
        <p:nvSpPr>
          <p:cNvPr id="3" name="Subtitle 2">
            <a:extLst>
              <a:ext uri="{FF2B5EF4-FFF2-40B4-BE49-F238E27FC236}">
                <a16:creationId xmlns:a16="http://schemas.microsoft.com/office/drawing/2014/main" id="{26CC35FE-C1E1-0ABE-FB5F-ED747D71DFEE}"/>
              </a:ext>
            </a:extLst>
          </p:cNvPr>
          <p:cNvSpPr>
            <a:spLocks noGrp="1"/>
          </p:cNvSpPr>
          <p:nvPr>
            <p:ph type="subTitle" idx="1"/>
          </p:nvPr>
        </p:nvSpPr>
        <p:spPr>
          <a:xfrm>
            <a:off x="5619964" y="4785543"/>
            <a:ext cx="5322013" cy="1005657"/>
          </a:xfrm>
        </p:spPr>
        <p:txBody>
          <a:bodyPr>
            <a:normAutofit fontScale="77500" lnSpcReduction="20000"/>
          </a:bodyPr>
          <a:lstStyle/>
          <a:p>
            <a:pPr algn="ctr"/>
            <a:r>
              <a:rPr lang="en-US" dirty="0">
                <a:solidFill>
                  <a:srgbClr val="595959"/>
                </a:solidFill>
                <a:latin typeface="+mj-lt"/>
              </a:rPr>
              <a:t>Kristin Hittle Gigli, PhD, APRN, CPNP-AC, CCRN</a:t>
            </a:r>
          </a:p>
          <a:p>
            <a:pPr algn="ctr"/>
            <a:r>
              <a:rPr lang="en-US" dirty="0">
                <a:solidFill>
                  <a:srgbClr val="595959"/>
                </a:solidFill>
                <a:latin typeface="+mj-lt"/>
              </a:rPr>
              <a:t>University of Texas at Arlington, UT Southwestern</a:t>
            </a:r>
          </a:p>
          <a:p>
            <a:pPr algn="ctr"/>
            <a:r>
              <a:rPr lang="en-US" dirty="0">
                <a:solidFill>
                  <a:srgbClr val="595959"/>
                </a:solidFill>
                <a:latin typeface="+mj-lt"/>
              </a:rPr>
              <a:t>Arlington, Texas</a:t>
            </a:r>
          </a:p>
        </p:txBody>
      </p:sp>
      <p:cxnSp>
        <p:nvCxnSpPr>
          <p:cNvPr id="22" name="Straight Connector 21">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23776" y="723900"/>
            <a:ext cx="5706224"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CF06E40-3ECB-4820-95B5-8A70B07D4B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23776" y="6134100"/>
            <a:ext cx="56681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descr="Boy dressed up with jet pack">
            <a:extLst>
              <a:ext uri="{FF2B5EF4-FFF2-40B4-BE49-F238E27FC236}">
                <a16:creationId xmlns:a16="http://schemas.microsoft.com/office/drawing/2014/main" id="{9835CC19-02A4-F129-B602-26E5C281F55C}"/>
              </a:ext>
            </a:extLst>
          </p:cNvPr>
          <p:cNvPicPr>
            <a:picLocks noChangeAspect="1"/>
          </p:cNvPicPr>
          <p:nvPr/>
        </p:nvPicPr>
        <p:blipFill>
          <a:blip r:embed="rId3"/>
          <a:srcRect l="50114" b="-377"/>
          <a:stretch>
            <a:fillRect/>
          </a:stretch>
        </p:blipFill>
        <p:spPr>
          <a:xfrm>
            <a:off x="-1" y="-1"/>
            <a:ext cx="5117433" cy="6857985"/>
          </a:xfrm>
          <a:prstGeom prst="rect">
            <a:avLst/>
          </a:prstGeom>
        </p:spPr>
      </p:pic>
    </p:spTree>
    <p:extLst>
      <p:ext uri="{BB962C8B-B14F-4D97-AF65-F5344CB8AC3E}">
        <p14:creationId xmlns:p14="http://schemas.microsoft.com/office/powerpoint/2010/main" val="70214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5658071-3D57-6966-F0E2-F3D68A326708}"/>
              </a:ext>
            </a:extLst>
          </p:cNvPr>
          <p:cNvSpPr>
            <a:spLocks noGrp="1"/>
          </p:cNvSpPr>
          <p:nvPr>
            <p:ph type="title"/>
          </p:nvPr>
        </p:nvSpPr>
        <p:spPr>
          <a:xfrm>
            <a:off x="750367" y="738910"/>
            <a:ext cx="10691265" cy="1307592"/>
          </a:xfrm>
        </p:spPr>
        <p:txBody>
          <a:bodyPr/>
          <a:lstStyle/>
          <a:p>
            <a:pPr algn="ctr"/>
            <a:r>
              <a:rPr lang="en-US" cap="none" dirty="0"/>
              <a:t>Top 10 Pediatric NP Clinical Subspecialties</a:t>
            </a:r>
          </a:p>
        </p:txBody>
      </p:sp>
      <p:graphicFrame>
        <p:nvGraphicFramePr>
          <p:cNvPr id="6" name="Content Placeholder 3">
            <a:extLst>
              <a:ext uri="{FF2B5EF4-FFF2-40B4-BE49-F238E27FC236}">
                <a16:creationId xmlns:a16="http://schemas.microsoft.com/office/drawing/2014/main" id="{B6FACFEB-F26E-1A2D-E0C7-E5EA35CC21DC}"/>
              </a:ext>
            </a:extLst>
          </p:cNvPr>
          <p:cNvGraphicFramePr>
            <a:graphicFrameLocks/>
          </p:cNvGraphicFramePr>
          <p:nvPr>
            <p:extLst>
              <p:ext uri="{D42A27DB-BD31-4B8C-83A1-F6EECF244321}">
                <p14:modId xmlns:p14="http://schemas.microsoft.com/office/powerpoint/2010/main" val="3451831098"/>
              </p:ext>
            </p:extLst>
          </p:nvPr>
        </p:nvGraphicFramePr>
        <p:xfrm>
          <a:off x="1211178" y="1392706"/>
          <a:ext cx="9769641" cy="5444596"/>
        </p:xfrm>
        <a:graphic>
          <a:graphicData uri="http://schemas.openxmlformats.org/drawingml/2006/table">
            <a:tbl>
              <a:tblPr firstRow="1" bandRow="1">
                <a:tableStyleId>{5C22544A-7EE6-4342-B048-85BDC9FD1C3A}</a:tableStyleId>
              </a:tblPr>
              <a:tblGrid>
                <a:gridCol w="3251407">
                  <a:extLst>
                    <a:ext uri="{9D8B030D-6E8A-4147-A177-3AD203B41FA5}">
                      <a16:colId xmlns:a16="http://schemas.microsoft.com/office/drawing/2014/main" val="2577942246"/>
                    </a:ext>
                  </a:extLst>
                </a:gridCol>
                <a:gridCol w="3110136">
                  <a:extLst>
                    <a:ext uri="{9D8B030D-6E8A-4147-A177-3AD203B41FA5}">
                      <a16:colId xmlns:a16="http://schemas.microsoft.com/office/drawing/2014/main" val="174432392"/>
                    </a:ext>
                  </a:extLst>
                </a:gridCol>
                <a:gridCol w="3408098">
                  <a:extLst>
                    <a:ext uri="{9D8B030D-6E8A-4147-A177-3AD203B41FA5}">
                      <a16:colId xmlns:a16="http://schemas.microsoft.com/office/drawing/2014/main" val="543384441"/>
                    </a:ext>
                  </a:extLst>
                </a:gridCol>
              </a:tblGrid>
              <a:tr h="660383">
                <a:tc>
                  <a:txBody>
                    <a:bodyPr/>
                    <a:lstStyle/>
                    <a:p>
                      <a:pPr marL="0" marR="0" algn="ctr">
                        <a:lnSpc>
                          <a:spcPct val="100000"/>
                        </a:lnSpc>
                        <a:spcBef>
                          <a:spcPts val="0"/>
                        </a:spcBef>
                        <a:spcAft>
                          <a:spcPts val="0"/>
                        </a:spcAft>
                      </a:pPr>
                      <a:r>
                        <a:rPr lang="en-US" sz="2000" dirty="0">
                          <a:effectLst/>
                        </a:rPr>
                        <a:t>Primary Care Pediatric </a:t>
                      </a:r>
                    </a:p>
                    <a:p>
                      <a:pPr marL="0" marR="0" algn="ctr">
                        <a:lnSpc>
                          <a:spcPct val="100000"/>
                        </a:lnSpc>
                        <a:spcBef>
                          <a:spcPts val="0"/>
                        </a:spcBef>
                        <a:spcAft>
                          <a:spcPts val="0"/>
                        </a:spcAft>
                      </a:pPr>
                      <a:r>
                        <a:rPr lang="en-US" sz="2000" dirty="0">
                          <a:effectLst/>
                        </a:rPr>
                        <a:t>Nurse Practitioner</a:t>
                      </a:r>
                      <a:endParaRPr lang="en-US" sz="2000" dirty="0">
                        <a:effectLst/>
                        <a:latin typeface="+mn-lt"/>
                        <a:ea typeface="Times New Roman" panose="02020603050405020304" pitchFamily="18" charset="0"/>
                      </a:endParaRPr>
                    </a:p>
                  </a:txBody>
                  <a:tcPr marL="36373" marR="36373" marT="36373" marB="36373"/>
                </a:tc>
                <a:tc>
                  <a:txBody>
                    <a:bodyPr/>
                    <a:lstStyle/>
                    <a:p>
                      <a:pPr marL="0" marR="0" algn="ctr">
                        <a:lnSpc>
                          <a:spcPct val="100000"/>
                        </a:lnSpc>
                        <a:spcBef>
                          <a:spcPts val="0"/>
                        </a:spcBef>
                        <a:spcAft>
                          <a:spcPts val="0"/>
                        </a:spcAft>
                      </a:pPr>
                      <a:r>
                        <a:rPr lang="en-US" sz="2000" dirty="0">
                          <a:effectLst/>
                        </a:rPr>
                        <a:t>Acute Care Pediatric </a:t>
                      </a:r>
                    </a:p>
                    <a:p>
                      <a:pPr marL="0" marR="0" algn="ctr">
                        <a:lnSpc>
                          <a:spcPct val="100000"/>
                        </a:lnSpc>
                        <a:spcBef>
                          <a:spcPts val="0"/>
                        </a:spcBef>
                        <a:spcAft>
                          <a:spcPts val="0"/>
                        </a:spcAft>
                      </a:pPr>
                      <a:r>
                        <a:rPr lang="en-US" sz="2000" dirty="0">
                          <a:effectLst/>
                        </a:rPr>
                        <a:t>Nurse Practitioner</a:t>
                      </a:r>
                      <a:endParaRPr lang="en-US" sz="2000" dirty="0">
                        <a:effectLst/>
                        <a:latin typeface="+mn-lt"/>
                        <a:ea typeface="Times New Roman" panose="02020603050405020304" pitchFamily="18" charset="0"/>
                      </a:endParaRPr>
                    </a:p>
                  </a:txBody>
                  <a:tcPr marL="36373" marR="36373" marT="36373" marB="36373"/>
                </a:tc>
                <a:tc>
                  <a:txBody>
                    <a:bodyPr/>
                    <a:lstStyle/>
                    <a:p>
                      <a:pPr marL="0" marR="0" algn="ctr">
                        <a:lnSpc>
                          <a:spcPct val="100000"/>
                        </a:lnSpc>
                        <a:spcBef>
                          <a:spcPts val="0"/>
                        </a:spcBef>
                        <a:spcAft>
                          <a:spcPts val="0"/>
                        </a:spcAft>
                      </a:pPr>
                      <a:r>
                        <a:rPr lang="en-US" sz="2000" dirty="0">
                          <a:effectLst/>
                        </a:rPr>
                        <a:t>Primary/Acute Pediatric </a:t>
                      </a:r>
                    </a:p>
                    <a:p>
                      <a:pPr marL="0" marR="0" algn="ctr">
                        <a:lnSpc>
                          <a:spcPct val="100000"/>
                        </a:lnSpc>
                        <a:spcBef>
                          <a:spcPts val="0"/>
                        </a:spcBef>
                        <a:spcAft>
                          <a:spcPts val="0"/>
                        </a:spcAft>
                      </a:pPr>
                      <a:r>
                        <a:rPr lang="en-US" sz="2000" dirty="0">
                          <a:effectLst/>
                        </a:rPr>
                        <a:t>Nurse Practitioner</a:t>
                      </a:r>
                      <a:endParaRPr lang="en-US" sz="2000" dirty="0">
                        <a:effectLst/>
                        <a:latin typeface="+mn-lt"/>
                        <a:ea typeface="Times New Roman" panose="02020603050405020304" pitchFamily="18" charset="0"/>
                      </a:endParaRPr>
                    </a:p>
                  </a:txBody>
                  <a:tcPr marL="36373" marR="36373" marT="36373" marB="36373"/>
                </a:tc>
                <a:extLst>
                  <a:ext uri="{0D108BD9-81ED-4DB2-BD59-A6C34878D82A}">
                    <a16:rowId xmlns:a16="http://schemas.microsoft.com/office/drawing/2014/main" val="2726237143"/>
                  </a:ext>
                </a:extLst>
              </a:tr>
              <a:tr h="460897">
                <a:tc>
                  <a:txBody>
                    <a:bodyPr/>
                    <a:lstStyle/>
                    <a:p>
                      <a:pPr marL="0" marR="0" algn="l">
                        <a:lnSpc>
                          <a:spcPct val="150000"/>
                        </a:lnSpc>
                        <a:spcBef>
                          <a:spcPts val="0"/>
                        </a:spcBef>
                        <a:spcAft>
                          <a:spcPts val="0"/>
                        </a:spcAft>
                      </a:pPr>
                      <a:r>
                        <a:rPr lang="en-US" sz="2000" dirty="0">
                          <a:effectLst/>
                        </a:rPr>
                        <a:t>Hematology/Oncology</a:t>
                      </a:r>
                      <a:endParaRPr lang="en-US" sz="2000" dirty="0">
                        <a:effectLst/>
                        <a:latin typeface="+mn-lt"/>
                        <a:ea typeface="Times New Roman" panose="02020603050405020304" pitchFamily="18" charset="0"/>
                      </a:endParaRPr>
                    </a:p>
                  </a:txBody>
                  <a:tcPr marL="36373" marR="36373" marT="36373" marB="36373"/>
                </a:tc>
                <a:tc>
                  <a:txBody>
                    <a:bodyPr/>
                    <a:lstStyle/>
                    <a:p>
                      <a:pPr marL="0" marR="0" algn="l">
                        <a:lnSpc>
                          <a:spcPct val="150000"/>
                        </a:lnSpc>
                        <a:spcBef>
                          <a:spcPts val="0"/>
                        </a:spcBef>
                        <a:spcAft>
                          <a:spcPts val="0"/>
                        </a:spcAft>
                      </a:pPr>
                      <a:r>
                        <a:rPr lang="en-US" sz="2000" dirty="0">
                          <a:effectLst/>
                        </a:rPr>
                        <a:t>Critical Care</a:t>
                      </a:r>
                      <a:endParaRPr lang="en-US" sz="2000" dirty="0">
                        <a:effectLst/>
                        <a:latin typeface="+mn-lt"/>
                        <a:ea typeface="Times New Roman" panose="02020603050405020304" pitchFamily="18" charset="0"/>
                      </a:endParaRPr>
                    </a:p>
                  </a:txBody>
                  <a:tcPr marL="36373" marR="36373" marT="36373" marB="36373"/>
                </a:tc>
                <a:tc>
                  <a:txBody>
                    <a:bodyPr/>
                    <a:lstStyle/>
                    <a:p>
                      <a:pPr marL="0" marR="0" algn="l">
                        <a:lnSpc>
                          <a:spcPct val="150000"/>
                        </a:lnSpc>
                        <a:spcBef>
                          <a:spcPts val="0"/>
                        </a:spcBef>
                        <a:spcAft>
                          <a:spcPts val="0"/>
                        </a:spcAft>
                      </a:pPr>
                      <a:r>
                        <a:rPr lang="en-US" sz="2000" dirty="0">
                          <a:effectLst/>
                        </a:rPr>
                        <a:t>Critical Care</a:t>
                      </a:r>
                      <a:endParaRPr lang="en-US" sz="2000" dirty="0">
                        <a:effectLst/>
                        <a:latin typeface="+mn-lt"/>
                        <a:ea typeface="Times New Roman" panose="02020603050405020304" pitchFamily="18" charset="0"/>
                      </a:endParaRPr>
                    </a:p>
                  </a:txBody>
                  <a:tcPr marL="36373" marR="36373" marT="36373" marB="36373"/>
                </a:tc>
                <a:extLst>
                  <a:ext uri="{0D108BD9-81ED-4DB2-BD59-A6C34878D82A}">
                    <a16:rowId xmlns:a16="http://schemas.microsoft.com/office/drawing/2014/main" val="109384081"/>
                  </a:ext>
                </a:extLst>
              </a:tr>
              <a:tr h="460897">
                <a:tc>
                  <a:txBody>
                    <a:bodyPr/>
                    <a:lstStyle/>
                    <a:p>
                      <a:pPr marL="0" marR="0" algn="l">
                        <a:lnSpc>
                          <a:spcPct val="150000"/>
                        </a:lnSpc>
                        <a:spcBef>
                          <a:spcPts val="0"/>
                        </a:spcBef>
                        <a:spcAft>
                          <a:spcPts val="0"/>
                        </a:spcAft>
                      </a:pPr>
                      <a:r>
                        <a:rPr lang="en-US" sz="2000" dirty="0">
                          <a:effectLst/>
                        </a:rPr>
                        <a:t>Neonatology</a:t>
                      </a:r>
                      <a:endParaRPr lang="en-US" sz="2000" dirty="0">
                        <a:effectLst/>
                        <a:latin typeface="+mn-lt"/>
                        <a:ea typeface="Times New Roman" panose="02020603050405020304" pitchFamily="18" charset="0"/>
                      </a:endParaRPr>
                    </a:p>
                  </a:txBody>
                  <a:tcPr marL="36373" marR="36373" marT="36373" marB="36373"/>
                </a:tc>
                <a:tc>
                  <a:txBody>
                    <a:bodyPr/>
                    <a:lstStyle/>
                    <a:p>
                      <a:pPr marL="0" marR="0" algn="l">
                        <a:lnSpc>
                          <a:spcPct val="150000"/>
                        </a:lnSpc>
                        <a:spcBef>
                          <a:spcPts val="0"/>
                        </a:spcBef>
                        <a:spcAft>
                          <a:spcPts val="0"/>
                        </a:spcAft>
                      </a:pPr>
                      <a:r>
                        <a:rPr lang="en-US" sz="2000" dirty="0">
                          <a:effectLst/>
                        </a:rPr>
                        <a:t>Cardiovascular</a:t>
                      </a:r>
                      <a:endParaRPr lang="en-US" sz="2000" dirty="0">
                        <a:effectLst/>
                        <a:latin typeface="+mn-lt"/>
                        <a:ea typeface="Times New Roman" panose="02020603050405020304" pitchFamily="18" charset="0"/>
                      </a:endParaRPr>
                    </a:p>
                  </a:txBody>
                  <a:tcPr marL="36373" marR="36373" marT="36373" marB="36373"/>
                </a:tc>
                <a:tc>
                  <a:txBody>
                    <a:bodyPr/>
                    <a:lstStyle/>
                    <a:p>
                      <a:pPr marL="0" marR="0" algn="l">
                        <a:lnSpc>
                          <a:spcPct val="150000"/>
                        </a:lnSpc>
                        <a:spcBef>
                          <a:spcPts val="0"/>
                        </a:spcBef>
                        <a:spcAft>
                          <a:spcPts val="0"/>
                        </a:spcAft>
                      </a:pPr>
                      <a:r>
                        <a:rPr lang="en-US" sz="2000" dirty="0">
                          <a:effectLst/>
                        </a:rPr>
                        <a:t>Cardiovascular</a:t>
                      </a:r>
                      <a:endParaRPr lang="en-US" sz="2000" dirty="0">
                        <a:effectLst/>
                        <a:latin typeface="+mn-lt"/>
                        <a:ea typeface="Times New Roman" panose="02020603050405020304" pitchFamily="18" charset="0"/>
                      </a:endParaRPr>
                    </a:p>
                  </a:txBody>
                  <a:tcPr marL="36373" marR="36373" marT="36373" marB="36373"/>
                </a:tc>
                <a:extLst>
                  <a:ext uri="{0D108BD9-81ED-4DB2-BD59-A6C34878D82A}">
                    <a16:rowId xmlns:a16="http://schemas.microsoft.com/office/drawing/2014/main" val="3536665563"/>
                  </a:ext>
                </a:extLst>
              </a:tr>
              <a:tr h="460897">
                <a:tc>
                  <a:txBody>
                    <a:bodyPr/>
                    <a:lstStyle/>
                    <a:p>
                      <a:pPr marL="0" marR="0" algn="l">
                        <a:lnSpc>
                          <a:spcPct val="150000"/>
                        </a:lnSpc>
                        <a:spcBef>
                          <a:spcPts val="0"/>
                        </a:spcBef>
                        <a:spcAft>
                          <a:spcPts val="0"/>
                        </a:spcAft>
                      </a:pPr>
                      <a:r>
                        <a:rPr lang="en-US" sz="2000" dirty="0">
                          <a:effectLst/>
                        </a:rPr>
                        <a:t>Behavioral/Mental Health</a:t>
                      </a:r>
                      <a:endParaRPr lang="en-US" sz="2000" dirty="0">
                        <a:effectLst/>
                        <a:latin typeface="+mn-lt"/>
                        <a:ea typeface="Times New Roman" panose="02020603050405020304" pitchFamily="18" charset="0"/>
                      </a:endParaRPr>
                    </a:p>
                  </a:txBody>
                  <a:tcPr marL="36373" marR="36373" marT="36373" marB="36373"/>
                </a:tc>
                <a:tc>
                  <a:txBody>
                    <a:bodyPr/>
                    <a:lstStyle/>
                    <a:p>
                      <a:pPr marL="0" marR="0" algn="l">
                        <a:lnSpc>
                          <a:spcPct val="150000"/>
                        </a:lnSpc>
                        <a:spcBef>
                          <a:spcPts val="0"/>
                        </a:spcBef>
                        <a:spcAft>
                          <a:spcPts val="0"/>
                        </a:spcAft>
                      </a:pPr>
                      <a:r>
                        <a:rPr lang="en-US" sz="2000" dirty="0">
                          <a:effectLst/>
                        </a:rPr>
                        <a:t>Hematology/Oncology</a:t>
                      </a:r>
                      <a:endParaRPr lang="en-US" sz="2000" dirty="0">
                        <a:effectLst/>
                        <a:latin typeface="+mn-lt"/>
                        <a:ea typeface="Times New Roman" panose="02020603050405020304" pitchFamily="18" charset="0"/>
                      </a:endParaRPr>
                    </a:p>
                  </a:txBody>
                  <a:tcPr marL="36373" marR="36373" marT="36373" marB="36373"/>
                </a:tc>
                <a:tc>
                  <a:txBody>
                    <a:bodyPr/>
                    <a:lstStyle/>
                    <a:p>
                      <a:pPr marL="0" marR="0" algn="l">
                        <a:lnSpc>
                          <a:spcPct val="150000"/>
                        </a:lnSpc>
                        <a:spcBef>
                          <a:spcPts val="0"/>
                        </a:spcBef>
                        <a:spcAft>
                          <a:spcPts val="0"/>
                        </a:spcAft>
                      </a:pPr>
                      <a:r>
                        <a:rPr lang="en-US" sz="2000" dirty="0">
                          <a:effectLst/>
                        </a:rPr>
                        <a:t>Hematology/Oncology</a:t>
                      </a:r>
                      <a:endParaRPr lang="en-US" sz="2000" dirty="0">
                        <a:effectLst/>
                        <a:latin typeface="+mn-lt"/>
                        <a:ea typeface="Times New Roman" panose="02020603050405020304" pitchFamily="18" charset="0"/>
                      </a:endParaRPr>
                    </a:p>
                  </a:txBody>
                  <a:tcPr marL="36373" marR="36373" marT="36373" marB="36373"/>
                </a:tc>
                <a:extLst>
                  <a:ext uri="{0D108BD9-81ED-4DB2-BD59-A6C34878D82A}">
                    <a16:rowId xmlns:a16="http://schemas.microsoft.com/office/drawing/2014/main" val="4123279946"/>
                  </a:ext>
                </a:extLst>
              </a:tr>
              <a:tr h="460897">
                <a:tc>
                  <a:txBody>
                    <a:bodyPr/>
                    <a:lstStyle/>
                    <a:p>
                      <a:pPr marL="0" marR="0" algn="l">
                        <a:lnSpc>
                          <a:spcPct val="150000"/>
                        </a:lnSpc>
                        <a:spcBef>
                          <a:spcPts val="0"/>
                        </a:spcBef>
                        <a:spcAft>
                          <a:spcPts val="0"/>
                        </a:spcAft>
                      </a:pPr>
                      <a:r>
                        <a:rPr lang="en-US" sz="2000" dirty="0">
                          <a:effectLst/>
                        </a:rPr>
                        <a:t>Neurology/Neurosurgery</a:t>
                      </a:r>
                      <a:endParaRPr lang="en-US" sz="2000" dirty="0">
                        <a:effectLst/>
                        <a:latin typeface="+mn-lt"/>
                        <a:ea typeface="Times New Roman" panose="02020603050405020304" pitchFamily="18" charset="0"/>
                      </a:endParaRPr>
                    </a:p>
                  </a:txBody>
                  <a:tcPr marL="36373" marR="36373" marT="36373" marB="36373"/>
                </a:tc>
                <a:tc>
                  <a:txBody>
                    <a:bodyPr/>
                    <a:lstStyle/>
                    <a:p>
                      <a:pPr marL="0" marR="0" algn="l">
                        <a:lnSpc>
                          <a:spcPct val="150000"/>
                        </a:lnSpc>
                        <a:spcBef>
                          <a:spcPts val="0"/>
                        </a:spcBef>
                        <a:spcAft>
                          <a:spcPts val="0"/>
                        </a:spcAft>
                      </a:pPr>
                      <a:r>
                        <a:rPr lang="en-US" sz="2000" dirty="0">
                          <a:effectLst/>
                        </a:rPr>
                        <a:t>Emergency</a:t>
                      </a:r>
                      <a:endParaRPr lang="en-US" sz="2000" dirty="0">
                        <a:effectLst/>
                        <a:latin typeface="+mn-lt"/>
                        <a:ea typeface="Times New Roman" panose="02020603050405020304" pitchFamily="18" charset="0"/>
                      </a:endParaRPr>
                    </a:p>
                  </a:txBody>
                  <a:tcPr marL="36373" marR="36373" marT="36373" marB="36373"/>
                </a:tc>
                <a:tc>
                  <a:txBody>
                    <a:bodyPr/>
                    <a:lstStyle/>
                    <a:p>
                      <a:pPr marL="0" marR="0" algn="l">
                        <a:lnSpc>
                          <a:spcPct val="150000"/>
                        </a:lnSpc>
                        <a:spcBef>
                          <a:spcPts val="0"/>
                        </a:spcBef>
                        <a:spcAft>
                          <a:spcPts val="0"/>
                        </a:spcAft>
                      </a:pPr>
                      <a:r>
                        <a:rPr lang="en-US" sz="2000" dirty="0">
                          <a:effectLst/>
                        </a:rPr>
                        <a:t>Emergency</a:t>
                      </a:r>
                      <a:endParaRPr lang="en-US" sz="2000" dirty="0">
                        <a:effectLst/>
                        <a:latin typeface="+mn-lt"/>
                        <a:ea typeface="Times New Roman" panose="02020603050405020304" pitchFamily="18" charset="0"/>
                      </a:endParaRPr>
                    </a:p>
                  </a:txBody>
                  <a:tcPr marL="36373" marR="36373" marT="36373" marB="36373"/>
                </a:tc>
                <a:extLst>
                  <a:ext uri="{0D108BD9-81ED-4DB2-BD59-A6C34878D82A}">
                    <a16:rowId xmlns:a16="http://schemas.microsoft.com/office/drawing/2014/main" val="3060666034"/>
                  </a:ext>
                </a:extLst>
              </a:tr>
              <a:tr h="460897">
                <a:tc>
                  <a:txBody>
                    <a:bodyPr/>
                    <a:lstStyle/>
                    <a:p>
                      <a:pPr marL="0" marR="0" algn="l">
                        <a:lnSpc>
                          <a:spcPct val="150000"/>
                        </a:lnSpc>
                        <a:spcBef>
                          <a:spcPts val="0"/>
                        </a:spcBef>
                        <a:spcAft>
                          <a:spcPts val="0"/>
                        </a:spcAft>
                      </a:pPr>
                      <a:r>
                        <a:rPr lang="en-US" sz="2000" dirty="0">
                          <a:effectLst/>
                        </a:rPr>
                        <a:t>Adolescent</a:t>
                      </a:r>
                      <a:endParaRPr lang="en-US" sz="2000" dirty="0">
                        <a:effectLst/>
                        <a:latin typeface="+mn-lt"/>
                        <a:ea typeface="Times New Roman" panose="02020603050405020304" pitchFamily="18" charset="0"/>
                      </a:endParaRPr>
                    </a:p>
                  </a:txBody>
                  <a:tcPr marL="36373" marR="36373" marT="36373" marB="36373"/>
                </a:tc>
                <a:tc>
                  <a:txBody>
                    <a:bodyPr/>
                    <a:lstStyle/>
                    <a:p>
                      <a:pPr marL="0" marR="0" algn="l">
                        <a:lnSpc>
                          <a:spcPct val="150000"/>
                        </a:lnSpc>
                        <a:spcBef>
                          <a:spcPts val="0"/>
                        </a:spcBef>
                        <a:spcAft>
                          <a:spcPts val="0"/>
                        </a:spcAft>
                      </a:pPr>
                      <a:r>
                        <a:rPr lang="en-US" sz="2000" dirty="0">
                          <a:effectLst/>
                        </a:rPr>
                        <a:t>General Surgery</a:t>
                      </a:r>
                      <a:endParaRPr lang="en-US" sz="2000" dirty="0">
                        <a:effectLst/>
                        <a:latin typeface="+mn-lt"/>
                        <a:ea typeface="Times New Roman" panose="02020603050405020304" pitchFamily="18" charset="0"/>
                      </a:endParaRPr>
                    </a:p>
                  </a:txBody>
                  <a:tcPr marL="36373" marR="36373" marT="36373" marB="36373"/>
                </a:tc>
                <a:tc>
                  <a:txBody>
                    <a:bodyPr/>
                    <a:lstStyle/>
                    <a:p>
                      <a:pPr marL="0" marR="0" algn="l">
                        <a:lnSpc>
                          <a:spcPct val="150000"/>
                        </a:lnSpc>
                        <a:spcBef>
                          <a:spcPts val="0"/>
                        </a:spcBef>
                        <a:spcAft>
                          <a:spcPts val="0"/>
                        </a:spcAft>
                      </a:pPr>
                      <a:r>
                        <a:rPr lang="en-US" sz="2000" dirty="0">
                          <a:effectLst/>
                        </a:rPr>
                        <a:t>General Surgery</a:t>
                      </a:r>
                      <a:endParaRPr lang="en-US" sz="2000" dirty="0">
                        <a:effectLst/>
                        <a:latin typeface="+mn-lt"/>
                        <a:ea typeface="Times New Roman" panose="02020603050405020304" pitchFamily="18" charset="0"/>
                      </a:endParaRPr>
                    </a:p>
                  </a:txBody>
                  <a:tcPr marL="36373" marR="36373" marT="36373" marB="36373"/>
                </a:tc>
                <a:extLst>
                  <a:ext uri="{0D108BD9-81ED-4DB2-BD59-A6C34878D82A}">
                    <a16:rowId xmlns:a16="http://schemas.microsoft.com/office/drawing/2014/main" val="3134084626"/>
                  </a:ext>
                </a:extLst>
              </a:tr>
              <a:tr h="460897">
                <a:tc>
                  <a:txBody>
                    <a:bodyPr/>
                    <a:lstStyle/>
                    <a:p>
                      <a:pPr marL="0" marR="0" algn="l">
                        <a:lnSpc>
                          <a:spcPct val="150000"/>
                        </a:lnSpc>
                        <a:spcBef>
                          <a:spcPts val="0"/>
                        </a:spcBef>
                        <a:spcAft>
                          <a:spcPts val="0"/>
                        </a:spcAft>
                      </a:pPr>
                      <a:r>
                        <a:rPr lang="en-US" sz="2000" dirty="0">
                          <a:effectLst/>
                        </a:rPr>
                        <a:t>Cardiovascular</a:t>
                      </a:r>
                      <a:endParaRPr lang="en-US" sz="2000" dirty="0">
                        <a:effectLst/>
                        <a:latin typeface="+mn-lt"/>
                        <a:ea typeface="Times New Roman" panose="02020603050405020304" pitchFamily="18" charset="0"/>
                      </a:endParaRPr>
                    </a:p>
                  </a:txBody>
                  <a:tcPr marL="36373" marR="36373" marT="36373" marB="36373"/>
                </a:tc>
                <a:tc>
                  <a:txBody>
                    <a:bodyPr/>
                    <a:lstStyle/>
                    <a:p>
                      <a:pPr marL="0" marR="0" algn="l">
                        <a:lnSpc>
                          <a:spcPct val="150000"/>
                        </a:lnSpc>
                        <a:spcBef>
                          <a:spcPts val="0"/>
                        </a:spcBef>
                        <a:spcAft>
                          <a:spcPts val="0"/>
                        </a:spcAft>
                      </a:pPr>
                      <a:r>
                        <a:rPr lang="en-US" sz="2000" dirty="0">
                          <a:effectLst/>
                        </a:rPr>
                        <a:t>Neurology/Neurosurgery</a:t>
                      </a:r>
                      <a:endParaRPr lang="en-US" sz="2000" dirty="0">
                        <a:effectLst/>
                        <a:latin typeface="+mn-lt"/>
                        <a:ea typeface="Times New Roman" panose="02020603050405020304" pitchFamily="18" charset="0"/>
                      </a:endParaRPr>
                    </a:p>
                  </a:txBody>
                  <a:tcPr marL="36373" marR="36373" marT="36373" marB="36373"/>
                </a:tc>
                <a:tc>
                  <a:txBody>
                    <a:bodyPr/>
                    <a:lstStyle/>
                    <a:p>
                      <a:pPr marL="0" marR="0" algn="l">
                        <a:lnSpc>
                          <a:spcPct val="150000"/>
                        </a:lnSpc>
                        <a:spcBef>
                          <a:spcPts val="0"/>
                        </a:spcBef>
                        <a:spcAft>
                          <a:spcPts val="0"/>
                        </a:spcAft>
                      </a:pPr>
                      <a:r>
                        <a:rPr lang="en-US" sz="2000" dirty="0">
                          <a:effectLst/>
                        </a:rPr>
                        <a:t>Neonatology</a:t>
                      </a:r>
                      <a:endParaRPr lang="en-US" sz="2000" dirty="0">
                        <a:effectLst/>
                        <a:latin typeface="+mn-lt"/>
                        <a:ea typeface="Times New Roman" panose="02020603050405020304" pitchFamily="18" charset="0"/>
                      </a:endParaRPr>
                    </a:p>
                  </a:txBody>
                  <a:tcPr marL="36373" marR="36373" marT="36373" marB="36373"/>
                </a:tc>
                <a:extLst>
                  <a:ext uri="{0D108BD9-81ED-4DB2-BD59-A6C34878D82A}">
                    <a16:rowId xmlns:a16="http://schemas.microsoft.com/office/drawing/2014/main" val="2912873007"/>
                  </a:ext>
                </a:extLst>
              </a:tr>
              <a:tr h="460897">
                <a:tc>
                  <a:txBody>
                    <a:bodyPr/>
                    <a:lstStyle/>
                    <a:p>
                      <a:pPr marL="0" marR="0" algn="l">
                        <a:lnSpc>
                          <a:spcPct val="150000"/>
                        </a:lnSpc>
                        <a:spcBef>
                          <a:spcPts val="0"/>
                        </a:spcBef>
                        <a:spcAft>
                          <a:spcPts val="0"/>
                        </a:spcAft>
                      </a:pPr>
                      <a:r>
                        <a:rPr lang="en-US" sz="2000" dirty="0">
                          <a:effectLst/>
                        </a:rPr>
                        <a:t>Emergency</a:t>
                      </a:r>
                      <a:endParaRPr lang="en-US" sz="2000" dirty="0">
                        <a:effectLst/>
                        <a:latin typeface="+mn-lt"/>
                        <a:ea typeface="Times New Roman" panose="02020603050405020304" pitchFamily="18" charset="0"/>
                      </a:endParaRPr>
                    </a:p>
                  </a:txBody>
                  <a:tcPr marL="36373" marR="36373" marT="36373" marB="36373"/>
                </a:tc>
                <a:tc>
                  <a:txBody>
                    <a:bodyPr/>
                    <a:lstStyle/>
                    <a:p>
                      <a:pPr marL="0" marR="0" algn="l">
                        <a:lnSpc>
                          <a:spcPct val="150000"/>
                        </a:lnSpc>
                        <a:spcBef>
                          <a:spcPts val="0"/>
                        </a:spcBef>
                        <a:spcAft>
                          <a:spcPts val="0"/>
                        </a:spcAft>
                      </a:pPr>
                      <a:r>
                        <a:rPr lang="en-US" sz="2000" dirty="0">
                          <a:effectLst/>
                        </a:rPr>
                        <a:t>Neonatology</a:t>
                      </a:r>
                      <a:endParaRPr lang="en-US" sz="2000" dirty="0">
                        <a:effectLst/>
                        <a:latin typeface="+mn-lt"/>
                        <a:ea typeface="Times New Roman" panose="02020603050405020304" pitchFamily="18" charset="0"/>
                      </a:endParaRPr>
                    </a:p>
                  </a:txBody>
                  <a:tcPr marL="36373" marR="36373" marT="36373" marB="36373"/>
                </a:tc>
                <a:tc>
                  <a:txBody>
                    <a:bodyPr/>
                    <a:lstStyle/>
                    <a:p>
                      <a:pPr marL="0" marR="0" algn="l">
                        <a:lnSpc>
                          <a:spcPct val="150000"/>
                        </a:lnSpc>
                        <a:spcBef>
                          <a:spcPts val="0"/>
                        </a:spcBef>
                        <a:spcAft>
                          <a:spcPts val="0"/>
                        </a:spcAft>
                      </a:pPr>
                      <a:r>
                        <a:rPr lang="en-US" sz="2000" dirty="0">
                          <a:effectLst/>
                        </a:rPr>
                        <a:t>Neurology/Neurosurgery</a:t>
                      </a:r>
                      <a:endParaRPr lang="en-US" sz="2000" dirty="0">
                        <a:effectLst/>
                        <a:latin typeface="+mn-lt"/>
                        <a:ea typeface="Times New Roman" panose="02020603050405020304" pitchFamily="18" charset="0"/>
                      </a:endParaRPr>
                    </a:p>
                  </a:txBody>
                  <a:tcPr marL="36373" marR="36373" marT="36373" marB="36373"/>
                </a:tc>
                <a:extLst>
                  <a:ext uri="{0D108BD9-81ED-4DB2-BD59-A6C34878D82A}">
                    <a16:rowId xmlns:a16="http://schemas.microsoft.com/office/drawing/2014/main" val="2044433160"/>
                  </a:ext>
                </a:extLst>
              </a:tr>
              <a:tr h="460897">
                <a:tc>
                  <a:txBody>
                    <a:bodyPr/>
                    <a:lstStyle/>
                    <a:p>
                      <a:pPr marL="0" marR="0" algn="l">
                        <a:lnSpc>
                          <a:spcPct val="150000"/>
                        </a:lnSpc>
                        <a:spcBef>
                          <a:spcPts val="0"/>
                        </a:spcBef>
                        <a:spcAft>
                          <a:spcPts val="0"/>
                        </a:spcAft>
                      </a:pPr>
                      <a:r>
                        <a:rPr lang="en-US" sz="2000" dirty="0">
                          <a:effectLst/>
                        </a:rPr>
                        <a:t>Gastroenterology</a:t>
                      </a:r>
                      <a:endParaRPr lang="en-US" sz="2000" dirty="0">
                        <a:effectLst/>
                        <a:latin typeface="+mn-lt"/>
                        <a:ea typeface="Times New Roman" panose="02020603050405020304" pitchFamily="18" charset="0"/>
                      </a:endParaRPr>
                    </a:p>
                  </a:txBody>
                  <a:tcPr marL="36373" marR="36373" marT="36373" marB="36373"/>
                </a:tc>
                <a:tc>
                  <a:txBody>
                    <a:bodyPr/>
                    <a:lstStyle/>
                    <a:p>
                      <a:pPr marL="0" marR="0" algn="l">
                        <a:lnSpc>
                          <a:spcPct val="150000"/>
                        </a:lnSpc>
                        <a:spcBef>
                          <a:spcPts val="0"/>
                        </a:spcBef>
                        <a:spcAft>
                          <a:spcPts val="0"/>
                        </a:spcAft>
                      </a:pPr>
                      <a:r>
                        <a:rPr lang="en-US" sz="2000" dirty="0">
                          <a:effectLst/>
                        </a:rPr>
                        <a:t>Pulmonology</a:t>
                      </a:r>
                      <a:endParaRPr lang="en-US" sz="2000" dirty="0">
                        <a:effectLst/>
                        <a:latin typeface="+mn-lt"/>
                        <a:ea typeface="Times New Roman" panose="02020603050405020304" pitchFamily="18" charset="0"/>
                      </a:endParaRPr>
                    </a:p>
                  </a:txBody>
                  <a:tcPr marL="36373" marR="36373" marT="36373" marB="36373"/>
                </a:tc>
                <a:tc>
                  <a:txBody>
                    <a:bodyPr/>
                    <a:lstStyle/>
                    <a:p>
                      <a:pPr marL="0" marR="0" algn="l">
                        <a:lnSpc>
                          <a:spcPct val="150000"/>
                        </a:lnSpc>
                        <a:spcBef>
                          <a:spcPts val="0"/>
                        </a:spcBef>
                        <a:spcAft>
                          <a:spcPts val="0"/>
                        </a:spcAft>
                      </a:pPr>
                      <a:r>
                        <a:rPr lang="en-US" sz="2000" dirty="0">
                          <a:effectLst/>
                        </a:rPr>
                        <a:t>Pulmonology</a:t>
                      </a:r>
                      <a:endParaRPr lang="en-US" sz="2000" dirty="0">
                        <a:effectLst/>
                        <a:latin typeface="+mn-lt"/>
                        <a:ea typeface="Times New Roman" panose="02020603050405020304" pitchFamily="18" charset="0"/>
                      </a:endParaRPr>
                    </a:p>
                  </a:txBody>
                  <a:tcPr marL="36373" marR="36373" marT="36373" marB="36373"/>
                </a:tc>
                <a:extLst>
                  <a:ext uri="{0D108BD9-81ED-4DB2-BD59-A6C34878D82A}">
                    <a16:rowId xmlns:a16="http://schemas.microsoft.com/office/drawing/2014/main" val="692542240"/>
                  </a:ext>
                </a:extLst>
              </a:tr>
              <a:tr h="460897">
                <a:tc>
                  <a:txBody>
                    <a:bodyPr/>
                    <a:lstStyle/>
                    <a:p>
                      <a:pPr marL="0" marR="0" algn="l">
                        <a:lnSpc>
                          <a:spcPct val="150000"/>
                        </a:lnSpc>
                        <a:spcBef>
                          <a:spcPts val="0"/>
                        </a:spcBef>
                        <a:spcAft>
                          <a:spcPts val="0"/>
                        </a:spcAft>
                      </a:pPr>
                      <a:r>
                        <a:rPr lang="en-US" sz="2000" dirty="0">
                          <a:effectLst/>
                        </a:rPr>
                        <a:t>Endocrinology</a:t>
                      </a:r>
                      <a:endParaRPr lang="en-US" sz="2000" dirty="0">
                        <a:effectLst/>
                        <a:latin typeface="+mn-lt"/>
                        <a:ea typeface="Times New Roman" panose="02020603050405020304" pitchFamily="18" charset="0"/>
                      </a:endParaRPr>
                    </a:p>
                  </a:txBody>
                  <a:tcPr marL="36373" marR="36373" marT="36373" marB="36373"/>
                </a:tc>
                <a:tc>
                  <a:txBody>
                    <a:bodyPr/>
                    <a:lstStyle/>
                    <a:p>
                      <a:pPr marL="0" marR="0" algn="l">
                        <a:lnSpc>
                          <a:spcPct val="150000"/>
                        </a:lnSpc>
                        <a:spcBef>
                          <a:spcPts val="0"/>
                        </a:spcBef>
                        <a:spcAft>
                          <a:spcPts val="0"/>
                        </a:spcAft>
                      </a:pPr>
                      <a:r>
                        <a:rPr lang="en-US" sz="2000" dirty="0">
                          <a:effectLst/>
                        </a:rPr>
                        <a:t>Transplant</a:t>
                      </a:r>
                      <a:endParaRPr lang="en-US" sz="2000" dirty="0">
                        <a:effectLst/>
                        <a:latin typeface="+mn-lt"/>
                        <a:ea typeface="Times New Roman" panose="02020603050405020304" pitchFamily="18" charset="0"/>
                      </a:endParaRPr>
                    </a:p>
                  </a:txBody>
                  <a:tcPr marL="36373" marR="36373" marT="36373" marB="36373"/>
                </a:tc>
                <a:tc>
                  <a:txBody>
                    <a:bodyPr/>
                    <a:lstStyle/>
                    <a:p>
                      <a:pPr marL="0" marR="0" algn="l">
                        <a:lnSpc>
                          <a:spcPct val="150000"/>
                        </a:lnSpc>
                        <a:spcBef>
                          <a:spcPts val="0"/>
                        </a:spcBef>
                        <a:spcAft>
                          <a:spcPts val="0"/>
                        </a:spcAft>
                      </a:pPr>
                      <a:r>
                        <a:rPr lang="en-US" sz="2000" dirty="0">
                          <a:effectLst/>
                        </a:rPr>
                        <a:t>Urgent Care/Convenient Care</a:t>
                      </a:r>
                      <a:endParaRPr lang="en-US" sz="2000" dirty="0">
                        <a:effectLst/>
                        <a:latin typeface="+mn-lt"/>
                        <a:ea typeface="Times New Roman" panose="02020603050405020304" pitchFamily="18" charset="0"/>
                      </a:endParaRPr>
                    </a:p>
                  </a:txBody>
                  <a:tcPr marL="36373" marR="36373" marT="36373" marB="36373"/>
                </a:tc>
                <a:extLst>
                  <a:ext uri="{0D108BD9-81ED-4DB2-BD59-A6C34878D82A}">
                    <a16:rowId xmlns:a16="http://schemas.microsoft.com/office/drawing/2014/main" val="736874879"/>
                  </a:ext>
                </a:extLst>
              </a:tr>
              <a:tr h="460897">
                <a:tc>
                  <a:txBody>
                    <a:bodyPr/>
                    <a:lstStyle/>
                    <a:p>
                      <a:pPr marL="0" marR="0" algn="l">
                        <a:lnSpc>
                          <a:spcPct val="150000"/>
                        </a:lnSpc>
                        <a:spcBef>
                          <a:spcPts val="0"/>
                        </a:spcBef>
                        <a:spcAft>
                          <a:spcPts val="0"/>
                        </a:spcAft>
                      </a:pPr>
                      <a:r>
                        <a:rPr lang="en-US" sz="2000" dirty="0">
                          <a:effectLst/>
                        </a:rPr>
                        <a:t>Developmental</a:t>
                      </a:r>
                      <a:endParaRPr lang="en-US" sz="2000" dirty="0">
                        <a:effectLst/>
                        <a:latin typeface="+mn-lt"/>
                        <a:ea typeface="Times New Roman" panose="02020603050405020304" pitchFamily="18" charset="0"/>
                      </a:endParaRPr>
                    </a:p>
                  </a:txBody>
                  <a:tcPr marL="36373" marR="36373" marT="36373" marB="36373"/>
                </a:tc>
                <a:tc>
                  <a:txBody>
                    <a:bodyPr/>
                    <a:lstStyle/>
                    <a:p>
                      <a:pPr marL="0" marR="0" algn="l">
                        <a:lnSpc>
                          <a:spcPct val="150000"/>
                        </a:lnSpc>
                        <a:spcBef>
                          <a:spcPts val="0"/>
                        </a:spcBef>
                        <a:spcAft>
                          <a:spcPts val="0"/>
                        </a:spcAft>
                      </a:pPr>
                      <a:r>
                        <a:rPr lang="en-US" sz="2000" dirty="0">
                          <a:effectLst/>
                        </a:rPr>
                        <a:t>Trauma</a:t>
                      </a:r>
                      <a:endParaRPr lang="en-US" sz="2000" dirty="0">
                        <a:effectLst/>
                        <a:latin typeface="+mn-lt"/>
                        <a:ea typeface="Times New Roman" panose="02020603050405020304" pitchFamily="18" charset="0"/>
                      </a:endParaRPr>
                    </a:p>
                  </a:txBody>
                  <a:tcPr marL="36373" marR="36373" marT="36373" marB="36373"/>
                </a:tc>
                <a:tc>
                  <a:txBody>
                    <a:bodyPr/>
                    <a:lstStyle/>
                    <a:p>
                      <a:pPr marL="0" marR="0" algn="l">
                        <a:lnSpc>
                          <a:spcPct val="150000"/>
                        </a:lnSpc>
                        <a:spcBef>
                          <a:spcPts val="0"/>
                        </a:spcBef>
                        <a:spcAft>
                          <a:spcPts val="0"/>
                        </a:spcAft>
                      </a:pPr>
                      <a:r>
                        <a:rPr lang="en-US" sz="2000" dirty="0">
                          <a:effectLst/>
                        </a:rPr>
                        <a:t>Trauma</a:t>
                      </a:r>
                      <a:endParaRPr lang="en-US" sz="2000" dirty="0">
                        <a:effectLst/>
                        <a:latin typeface="+mn-lt"/>
                        <a:ea typeface="Times New Roman" panose="02020603050405020304" pitchFamily="18" charset="0"/>
                      </a:endParaRPr>
                    </a:p>
                  </a:txBody>
                  <a:tcPr marL="36373" marR="36373" marT="36373" marB="36373"/>
                </a:tc>
                <a:extLst>
                  <a:ext uri="{0D108BD9-81ED-4DB2-BD59-A6C34878D82A}">
                    <a16:rowId xmlns:a16="http://schemas.microsoft.com/office/drawing/2014/main" val="662129000"/>
                  </a:ext>
                </a:extLst>
              </a:tr>
            </a:tbl>
          </a:graphicData>
        </a:graphic>
      </p:graphicFrame>
      <p:sp>
        <p:nvSpPr>
          <p:cNvPr id="9" name="TextBox 8">
            <a:extLst>
              <a:ext uri="{FF2B5EF4-FFF2-40B4-BE49-F238E27FC236}">
                <a16:creationId xmlns:a16="http://schemas.microsoft.com/office/drawing/2014/main" id="{4636563A-87C4-3F2E-CCCA-86CF061B2AB9}"/>
              </a:ext>
            </a:extLst>
          </p:cNvPr>
          <p:cNvSpPr txBox="1"/>
          <p:nvPr/>
        </p:nvSpPr>
        <p:spPr>
          <a:xfrm>
            <a:off x="10980819" y="5631543"/>
            <a:ext cx="460813" cy="798286"/>
          </a:xfrm>
          <a:prstGeom prst="rect">
            <a:avLst/>
          </a:prstGeom>
          <a:solidFill>
            <a:schemeClr val="bg1"/>
          </a:solidFill>
        </p:spPr>
        <p:txBody>
          <a:bodyPr wrap="square" rtlCol="0">
            <a:spAutoFit/>
          </a:bodyPr>
          <a:lstStyle/>
          <a:p>
            <a:endParaRPr lang="en-US" dirty="0"/>
          </a:p>
        </p:txBody>
      </p:sp>
      <p:sp>
        <p:nvSpPr>
          <p:cNvPr id="10" name="TextBox 9">
            <a:extLst>
              <a:ext uri="{FF2B5EF4-FFF2-40B4-BE49-F238E27FC236}">
                <a16:creationId xmlns:a16="http://schemas.microsoft.com/office/drawing/2014/main" id="{14016B7D-788A-23CC-BE2D-52555CF20BD7}"/>
              </a:ext>
            </a:extLst>
          </p:cNvPr>
          <p:cNvSpPr txBox="1"/>
          <p:nvPr/>
        </p:nvSpPr>
        <p:spPr>
          <a:xfrm>
            <a:off x="750367" y="5842000"/>
            <a:ext cx="460813" cy="798286"/>
          </a:xfrm>
          <a:prstGeom prst="rect">
            <a:avLst/>
          </a:prstGeom>
          <a:solidFill>
            <a:schemeClr val="bg1"/>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EB8DD6E1-FECB-6CFC-47B9-36EF3D203EA3}"/>
              </a:ext>
            </a:extLst>
          </p:cNvPr>
          <p:cNvSpPr txBox="1"/>
          <p:nvPr/>
        </p:nvSpPr>
        <p:spPr>
          <a:xfrm>
            <a:off x="10980819" y="6321547"/>
            <a:ext cx="6096000" cy="1169551"/>
          </a:xfrm>
          <a:prstGeom prst="rect">
            <a:avLst/>
          </a:prstGeom>
          <a:noFill/>
        </p:spPr>
        <p:txBody>
          <a:bodyPr wrap="square">
            <a:spAutoFit/>
          </a:bodyPr>
          <a:lstStyle/>
          <a:p>
            <a:pPr algn="l" rtl="0">
              <a:buNone/>
            </a:pPr>
            <a:br>
              <a:rPr lang="en-US" sz="1400" b="0" i="0" u="none" strike="noStrike" dirty="0">
                <a:solidFill>
                  <a:schemeClr val="tx1">
                    <a:lumMod val="65000"/>
                    <a:lumOff val="35000"/>
                  </a:schemeClr>
                </a:solidFill>
                <a:effectLst/>
                <a:latin typeface="+mj-lt"/>
              </a:rPr>
            </a:br>
            <a:r>
              <a:rPr lang="en-US" sz="1400" b="0" i="0" u="none" strike="noStrike" dirty="0">
                <a:solidFill>
                  <a:schemeClr val="tx1">
                    <a:lumMod val="65000"/>
                    <a:lumOff val="35000"/>
                  </a:schemeClr>
                </a:solidFill>
                <a:effectLst/>
                <a:latin typeface="+mj-lt"/>
              </a:rPr>
              <a:t>PNCB, 2022</a:t>
            </a:r>
          </a:p>
          <a:p>
            <a:pPr>
              <a:buNone/>
            </a:pPr>
            <a:br>
              <a:rPr lang="en-US" sz="1400" dirty="0">
                <a:solidFill>
                  <a:schemeClr val="tx1">
                    <a:lumMod val="65000"/>
                    <a:lumOff val="35000"/>
                  </a:schemeClr>
                </a:solidFill>
                <a:latin typeface="+mj-lt"/>
              </a:rPr>
            </a:br>
            <a:br>
              <a:rPr lang="en-US" sz="1400" dirty="0">
                <a:solidFill>
                  <a:schemeClr val="tx1">
                    <a:lumMod val="65000"/>
                    <a:lumOff val="35000"/>
                  </a:schemeClr>
                </a:solidFill>
                <a:latin typeface="+mj-lt"/>
              </a:rPr>
            </a:br>
            <a:endParaRPr lang="en-US" sz="1400" dirty="0">
              <a:solidFill>
                <a:schemeClr val="tx1">
                  <a:lumMod val="65000"/>
                  <a:lumOff val="35000"/>
                </a:schemeClr>
              </a:solidFill>
              <a:latin typeface="+mj-lt"/>
            </a:endParaRPr>
          </a:p>
        </p:txBody>
      </p:sp>
    </p:spTree>
    <p:extLst>
      <p:ext uri="{BB962C8B-B14F-4D97-AF65-F5344CB8AC3E}">
        <p14:creationId xmlns:p14="http://schemas.microsoft.com/office/powerpoint/2010/main" val="3949114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0EECA69B-4C2A-7F31-8019-E90DB3BD49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sto MT"/>
              <a:ea typeface="+mn-ea"/>
              <a:cs typeface="+mn-cs"/>
            </a:endParaRPr>
          </a:p>
        </p:txBody>
      </p:sp>
      <p:pic>
        <p:nvPicPr>
          <p:cNvPr id="19" name="Content Placeholder 18" descr="Flower in the breach of the earth">
            <a:extLst>
              <a:ext uri="{FF2B5EF4-FFF2-40B4-BE49-F238E27FC236}">
                <a16:creationId xmlns:a16="http://schemas.microsoft.com/office/drawing/2014/main" id="{2555CBE5-37A6-AF29-BCD8-3A0356676560}"/>
              </a:ext>
            </a:extLst>
          </p:cNvPr>
          <p:cNvPicPr>
            <a:picLocks noGrp="1" noChangeAspect="1"/>
          </p:cNvPicPr>
          <p:nvPr>
            <p:ph idx="1"/>
          </p:nvPr>
        </p:nvPicPr>
        <p:blipFill>
          <a:blip r:embed="rId3"/>
          <a:srcRect t="23391" r="9091"/>
          <a:stretch>
            <a:fillRect/>
          </a:stretch>
        </p:blipFill>
        <p:spPr>
          <a:xfrm>
            <a:off x="20" y="10"/>
            <a:ext cx="12191980" cy="6857990"/>
          </a:xfrm>
          <a:prstGeom prst="rect">
            <a:avLst/>
          </a:prstGeom>
        </p:spPr>
      </p:pic>
      <p:sp>
        <p:nvSpPr>
          <p:cNvPr id="30" name="Rectangle 29">
            <a:extLst>
              <a:ext uri="{FF2B5EF4-FFF2-40B4-BE49-F238E27FC236}">
                <a16:creationId xmlns:a16="http://schemas.microsoft.com/office/drawing/2014/main" id="{1103FDB8-D911-F8F8-F9EC-FB7FF54359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4324"/>
            <a:ext cx="12192000" cy="2573677"/>
          </a:xfrm>
          <a:prstGeom prst="rect">
            <a:avLst/>
          </a:prstGeom>
          <a:gradFill>
            <a:gsLst>
              <a:gs pos="0">
                <a:schemeClr val="bg1">
                  <a:alpha val="0"/>
                </a:schemeClr>
              </a:gs>
              <a:gs pos="46000">
                <a:schemeClr val="bg1">
                  <a:alpha val="17000"/>
                </a:schemeClr>
              </a:gs>
              <a:gs pos="65000">
                <a:schemeClr val="bg1">
                  <a:alpha val="29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75CF6A50-8C4A-1A77-8A22-5BD395CBFFA2}"/>
              </a:ext>
            </a:extLst>
          </p:cNvPr>
          <p:cNvSpPr>
            <a:spLocks noGrp="1"/>
          </p:cNvSpPr>
          <p:nvPr>
            <p:ph type="title"/>
          </p:nvPr>
        </p:nvSpPr>
        <p:spPr>
          <a:xfrm>
            <a:off x="320040" y="5702710"/>
            <a:ext cx="7983068" cy="974347"/>
          </a:xfrm>
          <a:ln>
            <a:noFill/>
          </a:ln>
        </p:spPr>
        <p:txBody>
          <a:bodyPr vert="horz" lIns="91440" tIns="45720" rIns="91440" bIns="45720" rtlCol="0" anchor="ctr">
            <a:normAutofit/>
          </a:bodyPr>
          <a:lstStyle/>
          <a:p>
            <a:r>
              <a:rPr lang="en-US" sz="3600" dirty="0"/>
              <a:t>Challenging Environment</a:t>
            </a:r>
          </a:p>
        </p:txBody>
      </p:sp>
    </p:spTree>
    <p:extLst>
      <p:ext uri="{BB962C8B-B14F-4D97-AF65-F5344CB8AC3E}">
        <p14:creationId xmlns:p14="http://schemas.microsoft.com/office/powerpoint/2010/main" val="1877547324"/>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4E88D-63B9-D046-F484-F500E033619F}"/>
              </a:ext>
            </a:extLst>
          </p:cNvPr>
          <p:cNvSpPr>
            <a:spLocks noGrp="1"/>
          </p:cNvSpPr>
          <p:nvPr>
            <p:ph type="title"/>
          </p:nvPr>
        </p:nvSpPr>
        <p:spPr/>
        <p:txBody>
          <a:bodyPr/>
          <a:lstStyle/>
          <a:p>
            <a:r>
              <a:rPr lang="en-US" dirty="0"/>
              <a:t>“</a:t>
            </a:r>
            <a:r>
              <a:rPr lang="en-US" cap="none" dirty="0"/>
              <a:t>Who we are</a:t>
            </a:r>
            <a:r>
              <a:rPr lang="en-US" dirty="0"/>
              <a:t>”</a:t>
            </a:r>
          </a:p>
        </p:txBody>
      </p:sp>
      <p:sp>
        <p:nvSpPr>
          <p:cNvPr id="6" name="Content Placeholder 6">
            <a:extLst>
              <a:ext uri="{FF2B5EF4-FFF2-40B4-BE49-F238E27FC236}">
                <a16:creationId xmlns:a16="http://schemas.microsoft.com/office/drawing/2014/main" id="{E2ABFE49-003F-7E0A-0937-3F21F7316370}"/>
              </a:ext>
            </a:extLst>
          </p:cNvPr>
          <p:cNvSpPr txBox="1">
            <a:spLocks/>
          </p:cNvSpPr>
          <p:nvPr/>
        </p:nvSpPr>
        <p:spPr>
          <a:xfrm>
            <a:off x="1003665" y="1976418"/>
            <a:ext cx="4758235" cy="3981696"/>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indent="0">
              <a:buFont typeface="Arial" panose="020B0604020202020204" pitchFamily="34" charset="0"/>
              <a:buNone/>
            </a:pPr>
            <a:r>
              <a:rPr lang="en-US" sz="3000" u="sng" dirty="0">
                <a:latin typeface="+mj-lt"/>
              </a:rPr>
              <a:t>Role Recognition</a:t>
            </a:r>
          </a:p>
          <a:p>
            <a:pPr marL="365760" lvl="1" indent="0">
              <a:buFont typeface="Arial" panose="020B0604020202020204" pitchFamily="34" charset="0"/>
              <a:buNone/>
            </a:pPr>
            <a:r>
              <a:rPr lang="en-US" sz="2000" dirty="0">
                <a:solidFill>
                  <a:schemeClr val="bg2">
                    <a:lumMod val="25000"/>
                  </a:schemeClr>
                </a:solidFill>
                <a:latin typeface="+mj-lt"/>
                <a:ea typeface="Calibri" panose="020F0502020204030204" pitchFamily="34" charset="0"/>
                <a:cs typeface="Arial" panose="020B0604020202020204" pitchFamily="34" charset="0"/>
              </a:rPr>
              <a:t>Having our role be secondary to MD role. That it [is] so often still asked- is it ok if you see the nurse practitioner instead? As if it is less good alternative.</a:t>
            </a:r>
          </a:p>
          <a:p>
            <a:pPr marL="591123" lvl="1" indent="0">
              <a:buFont typeface="Arial" panose="020B0604020202020204" pitchFamily="34" charset="0"/>
              <a:buNone/>
            </a:pPr>
            <a:endParaRPr lang="en-US" sz="2000" dirty="0">
              <a:solidFill>
                <a:schemeClr val="bg2">
                  <a:lumMod val="25000"/>
                </a:schemeClr>
              </a:solidFill>
              <a:latin typeface="+mj-lt"/>
              <a:ea typeface="Calibri" panose="020F0502020204030204" pitchFamily="34" charset="0"/>
              <a:cs typeface="Arial" panose="020B0604020202020204" pitchFamily="34" charset="0"/>
            </a:endParaRPr>
          </a:p>
          <a:p>
            <a:pPr marL="365760" lvl="1" indent="0">
              <a:buFont typeface="Arial" panose="020B0604020202020204" pitchFamily="34" charset="0"/>
              <a:buNone/>
            </a:pPr>
            <a:r>
              <a:rPr lang="en-US" sz="2000" dirty="0">
                <a:solidFill>
                  <a:schemeClr val="bg2">
                    <a:lumMod val="25000"/>
                  </a:schemeClr>
                </a:solidFill>
                <a:latin typeface="+mj-lt"/>
                <a:ea typeface="Calibri" panose="020F0502020204030204" pitchFamily="34" charset="0"/>
                <a:cs typeface="Arial" panose="020B0604020202020204" pitchFamily="34" charset="0"/>
              </a:rPr>
              <a:t>Nurse Practitioner is not commonly understood. Also, patients don't know what to call me so they call me "doctor" even though they know I'm a NP.</a:t>
            </a:r>
          </a:p>
          <a:p>
            <a:pPr lvl="1"/>
            <a:endParaRPr lang="en-US" sz="2000" dirty="0"/>
          </a:p>
          <a:p>
            <a:pPr marL="591123" lvl="1" indent="0">
              <a:buFont typeface="Arial" panose="020B0604020202020204" pitchFamily="34" charset="0"/>
              <a:buNone/>
            </a:pPr>
            <a:endParaRPr lang="en-US" sz="2000" dirty="0"/>
          </a:p>
        </p:txBody>
      </p:sp>
      <p:sp>
        <p:nvSpPr>
          <p:cNvPr id="7" name="Content Placeholder 6">
            <a:extLst>
              <a:ext uri="{FF2B5EF4-FFF2-40B4-BE49-F238E27FC236}">
                <a16:creationId xmlns:a16="http://schemas.microsoft.com/office/drawing/2014/main" id="{6A907045-17E6-1617-BB5D-E3EB554C191A}"/>
              </a:ext>
            </a:extLst>
          </p:cNvPr>
          <p:cNvSpPr txBox="1">
            <a:spLocks/>
          </p:cNvSpPr>
          <p:nvPr/>
        </p:nvSpPr>
        <p:spPr>
          <a:xfrm>
            <a:off x="6046267" y="1944544"/>
            <a:ext cx="5286939" cy="3981696"/>
          </a:xfrm>
          <a:prstGeom prst="rect">
            <a:avLst/>
          </a:prstGeom>
          <a:noFill/>
          <a:ln>
            <a:noFill/>
          </a:ln>
        </p:spPr>
        <p:txBody>
          <a:bodyPr vert="horz" wrap="square" lIns="217727" tIns="108868" rIns="217727" bIns="108868" anchor="t" anchorCtr="0" compatLnSpc="1">
            <a:normAutofit/>
          </a:bodyPr>
          <a:lstStyle>
            <a:lvl1pPr marL="342900" marR="0" lvl="0" indent="-160020" algn="l" defTabSz="408243" rtl="0" fontAlgn="auto" hangingPunct="1">
              <a:lnSpc>
                <a:spcPct val="100000"/>
              </a:lnSpc>
              <a:spcBef>
                <a:spcPts val="500"/>
              </a:spcBef>
              <a:spcAft>
                <a:spcPts val="0"/>
              </a:spcAft>
              <a:buClr>
                <a:srgbClr val="0068AA"/>
              </a:buClr>
              <a:buSzPct val="100000"/>
              <a:buFont typeface="Arial"/>
              <a:buChar char="•"/>
              <a:tabLst/>
              <a:defRPr lang="en-US" sz="2000" b="0" i="0" u="none" strike="noStrike" kern="1200" cap="none" spc="0" baseline="0">
                <a:solidFill>
                  <a:srgbClr val="3A3B39"/>
                </a:solidFill>
                <a:uFillTx/>
                <a:latin typeface="Arial"/>
                <a:ea typeface="Arial"/>
                <a:cs typeface="Arial"/>
              </a:defRPr>
            </a:lvl1pPr>
            <a:lvl2pPr marL="751143" marR="0" lvl="1" indent="-160020" algn="l" defTabSz="408243" rtl="0" fontAlgn="auto" hangingPunct="1">
              <a:lnSpc>
                <a:spcPct val="100000"/>
              </a:lnSpc>
              <a:spcBef>
                <a:spcPts val="400"/>
              </a:spcBef>
              <a:spcAft>
                <a:spcPts val="0"/>
              </a:spcAft>
              <a:buSzPct val="85000"/>
              <a:buFont typeface="Arial"/>
              <a:buChar char="•"/>
              <a:tabLst/>
              <a:defRPr lang="en-US" sz="1800" b="0" i="0" u="none" strike="noStrike" kern="1200" cap="none" spc="0" baseline="0">
                <a:solidFill>
                  <a:srgbClr val="3A3B39"/>
                </a:solidFill>
                <a:uFillTx/>
                <a:latin typeface="Arial"/>
                <a:ea typeface="Arial"/>
                <a:cs typeface="Arial"/>
              </a:defRPr>
            </a:lvl2pPr>
            <a:lvl3pPr marL="1159376" marR="0" lvl="2" indent="-160020" algn="l" defTabSz="408243" rtl="0" fontAlgn="auto" hangingPunct="1">
              <a:lnSpc>
                <a:spcPct val="100000"/>
              </a:lnSpc>
              <a:spcBef>
                <a:spcPts val="400"/>
              </a:spcBef>
              <a:spcAft>
                <a:spcPts val="0"/>
              </a:spcAft>
              <a:buSzPct val="100000"/>
              <a:buFont typeface=".AppleSystemUIFont"/>
              <a:buChar char="–"/>
              <a:tabLst/>
              <a:defRPr lang="en-US" sz="1800" b="0" i="0" u="none" strike="noStrike" kern="1200" cap="none" spc="0" baseline="0">
                <a:solidFill>
                  <a:srgbClr val="3A3B39"/>
                </a:solidFill>
                <a:uFillTx/>
                <a:latin typeface="Arial"/>
                <a:ea typeface="Arial"/>
                <a:cs typeface="Arial"/>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indent="0">
              <a:buNone/>
            </a:pPr>
            <a:r>
              <a:rPr lang="en-US" sz="2800" u="sng" dirty="0">
                <a:latin typeface="+mj-lt"/>
              </a:rPr>
              <a:t>Workforce Size and Capacity</a:t>
            </a:r>
          </a:p>
          <a:p>
            <a:pPr marL="297170" indent="0">
              <a:buNone/>
            </a:pPr>
            <a:r>
              <a:rPr lang="en-US" dirty="0">
                <a:solidFill>
                  <a:schemeClr val="bg2">
                    <a:lumMod val="25000"/>
                  </a:schemeClr>
                </a:solidFill>
                <a:latin typeface="+mj-lt"/>
                <a:ea typeface="Calibri" panose="020F0502020204030204" pitchFamily="34" charset="0"/>
                <a:cs typeface="Arial" panose="020B0604020202020204" pitchFamily="34" charset="0"/>
              </a:rPr>
              <a:t>The workforce pipeline is under threat with exponential growth of FNP.</a:t>
            </a:r>
          </a:p>
          <a:p>
            <a:pPr marL="365760" lvl="1" indent="0">
              <a:buFont typeface="Arial"/>
              <a:buNone/>
            </a:pPr>
            <a:endParaRPr lang="en-US" sz="2000" dirty="0">
              <a:solidFill>
                <a:schemeClr val="bg2">
                  <a:lumMod val="25000"/>
                </a:schemeClr>
              </a:solidFill>
              <a:latin typeface="+mj-lt"/>
              <a:ea typeface="Calibri" panose="020F0502020204030204" pitchFamily="34" charset="0"/>
              <a:cs typeface="Arial" panose="020B0604020202020204" pitchFamily="34" charset="0"/>
            </a:endParaRPr>
          </a:p>
          <a:p>
            <a:pPr marL="297170" indent="0">
              <a:buNone/>
            </a:pPr>
            <a:r>
              <a:rPr lang="en-US" dirty="0">
                <a:solidFill>
                  <a:schemeClr val="bg2">
                    <a:lumMod val="25000"/>
                  </a:schemeClr>
                </a:solidFill>
                <a:latin typeface="+mj-lt"/>
                <a:cs typeface="Arial" panose="020B0604020202020204" pitchFamily="34" charset="0"/>
              </a:rPr>
              <a:t>Need for PNPs who represent the people we serve (racial, gender, culture, ethnic, etc.)</a:t>
            </a:r>
          </a:p>
          <a:p>
            <a:pPr marL="297170" indent="0">
              <a:buNone/>
            </a:pPr>
            <a:endParaRPr lang="en-US" dirty="0">
              <a:solidFill>
                <a:schemeClr val="bg2">
                  <a:lumMod val="25000"/>
                </a:schemeClr>
              </a:solidFill>
              <a:latin typeface="+mj-lt"/>
              <a:cs typeface="Arial" panose="020B0604020202020204" pitchFamily="34" charset="0"/>
            </a:endParaRPr>
          </a:p>
          <a:p>
            <a:pPr marL="297170" indent="0">
              <a:buNone/>
            </a:pPr>
            <a:r>
              <a:rPr lang="en-US" dirty="0">
                <a:solidFill>
                  <a:schemeClr val="bg2">
                    <a:lumMod val="25000"/>
                  </a:schemeClr>
                </a:solidFill>
                <a:latin typeface="+mj-lt"/>
                <a:cs typeface="Arial" panose="020B0604020202020204" pitchFamily="34" charset="0"/>
              </a:rPr>
              <a:t>Preserving, protecting, and growing the PNP role.</a:t>
            </a:r>
          </a:p>
          <a:p>
            <a:pPr marL="297170" indent="0">
              <a:buNone/>
            </a:pPr>
            <a:endParaRPr lang="en-US" dirty="0">
              <a:solidFill>
                <a:srgbClr val="000000"/>
              </a:solidFill>
              <a:latin typeface="Calibri" panose="020F0502020204030204" pitchFamily="34" charset="0"/>
              <a:cs typeface="Century Gothic"/>
            </a:endParaRPr>
          </a:p>
          <a:p>
            <a:pPr lvl="1"/>
            <a:endParaRPr lang="en-US" sz="2000" dirty="0"/>
          </a:p>
          <a:p>
            <a:pPr marL="591123" lvl="1" indent="0">
              <a:buFont typeface="Arial"/>
              <a:buNone/>
            </a:pPr>
            <a:endParaRPr lang="en-US" sz="2000" dirty="0"/>
          </a:p>
        </p:txBody>
      </p:sp>
      <p:sp>
        <p:nvSpPr>
          <p:cNvPr id="8" name="TextBox 7">
            <a:extLst>
              <a:ext uri="{FF2B5EF4-FFF2-40B4-BE49-F238E27FC236}">
                <a16:creationId xmlns:a16="http://schemas.microsoft.com/office/drawing/2014/main" id="{C7C19BB1-2250-2599-B9CE-8E947DBD15D2}"/>
              </a:ext>
            </a:extLst>
          </p:cNvPr>
          <p:cNvSpPr txBox="1"/>
          <p:nvPr/>
        </p:nvSpPr>
        <p:spPr>
          <a:xfrm>
            <a:off x="8894173" y="6146019"/>
            <a:ext cx="3415918" cy="307777"/>
          </a:xfrm>
          <a:prstGeom prst="rect">
            <a:avLst/>
          </a:prstGeom>
          <a:noFill/>
        </p:spPr>
        <p:txBody>
          <a:bodyPr wrap="square" rtlCol="0">
            <a:spAutoFit/>
          </a:bodyPr>
          <a:lstStyle/>
          <a:p>
            <a:r>
              <a:rPr lang="en-US" sz="1400" dirty="0">
                <a:solidFill>
                  <a:schemeClr val="tx1">
                    <a:lumMod val="65000"/>
                    <a:lumOff val="35000"/>
                  </a:schemeClr>
                </a:solidFill>
                <a:latin typeface="+mj-lt"/>
              </a:rPr>
              <a:t>Bowman &amp; Gigli., </a:t>
            </a:r>
            <a:r>
              <a:rPr lang="en-US" sz="1400" i="1" dirty="0">
                <a:solidFill>
                  <a:schemeClr val="tx1">
                    <a:lumMod val="65000"/>
                    <a:lumOff val="35000"/>
                  </a:schemeClr>
                </a:solidFill>
                <a:latin typeface="+mj-lt"/>
              </a:rPr>
              <a:t>JAANP, </a:t>
            </a:r>
            <a:r>
              <a:rPr lang="en-US" sz="1400" dirty="0">
                <a:solidFill>
                  <a:schemeClr val="tx1">
                    <a:lumMod val="65000"/>
                    <a:lumOff val="35000"/>
                  </a:schemeClr>
                </a:solidFill>
                <a:latin typeface="+mj-lt"/>
              </a:rPr>
              <a:t>2025</a:t>
            </a:r>
          </a:p>
        </p:txBody>
      </p:sp>
    </p:spTree>
    <p:extLst>
      <p:ext uri="{BB962C8B-B14F-4D97-AF65-F5344CB8AC3E}">
        <p14:creationId xmlns:p14="http://schemas.microsoft.com/office/powerpoint/2010/main" val="2254940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9D701-08F2-05ED-C37A-CD50AEB31240}"/>
              </a:ext>
            </a:extLst>
          </p:cNvPr>
          <p:cNvSpPr>
            <a:spLocks noGrp="1"/>
          </p:cNvSpPr>
          <p:nvPr>
            <p:ph type="title"/>
          </p:nvPr>
        </p:nvSpPr>
        <p:spPr/>
        <p:txBody>
          <a:bodyPr/>
          <a:lstStyle/>
          <a:p>
            <a:r>
              <a:rPr lang="en-US" cap="none" dirty="0"/>
              <a:t>“What we can do”</a:t>
            </a:r>
          </a:p>
        </p:txBody>
      </p:sp>
      <p:sp>
        <p:nvSpPr>
          <p:cNvPr id="5" name="Content Placeholder 6">
            <a:extLst>
              <a:ext uri="{FF2B5EF4-FFF2-40B4-BE49-F238E27FC236}">
                <a16:creationId xmlns:a16="http://schemas.microsoft.com/office/drawing/2014/main" id="{2B7DD6AC-A2BF-BF5C-F213-8E04AAAC8D9B}"/>
              </a:ext>
            </a:extLst>
          </p:cNvPr>
          <p:cNvSpPr txBox="1">
            <a:spLocks/>
          </p:cNvSpPr>
          <p:nvPr/>
        </p:nvSpPr>
        <p:spPr>
          <a:xfrm>
            <a:off x="700635" y="1889333"/>
            <a:ext cx="4930908" cy="3981696"/>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indent="0">
              <a:buFont typeface="Arial" panose="020B0604020202020204" pitchFamily="34" charset="0"/>
              <a:buNone/>
            </a:pPr>
            <a:r>
              <a:rPr lang="en-US" sz="2800" u="sng" dirty="0">
                <a:latin typeface="+mj-lt"/>
              </a:rPr>
              <a:t>Value of Pediatric Expertise</a:t>
            </a:r>
          </a:p>
          <a:p>
            <a:pPr marL="365760" indent="0">
              <a:buFont typeface="Arial" panose="020B0604020202020204" pitchFamily="34" charset="0"/>
              <a:buNone/>
            </a:pPr>
            <a:r>
              <a:rPr lang="en-US" dirty="0">
                <a:solidFill>
                  <a:schemeClr val="bg2">
                    <a:lumMod val="25000"/>
                  </a:schemeClr>
                </a:solidFill>
                <a:latin typeface="+mj-lt"/>
                <a:ea typeface="Calibri" panose="020F0502020204030204" pitchFamily="34" charset="0"/>
                <a:cs typeface="Arial" panose="020B0604020202020204" pitchFamily="34" charset="0"/>
              </a:rPr>
              <a:t>Others (non NPs) seeing the value and training of P[ediatric] NP vs F[amily] NP in pediatric positions. MDs in my area have limited understanding of training and scope of different types of NPs.</a:t>
            </a:r>
          </a:p>
          <a:p>
            <a:pPr marL="365760" indent="0">
              <a:spcBef>
                <a:spcPts val="400"/>
              </a:spcBef>
              <a:buFont typeface="Arial" panose="020B0604020202020204" pitchFamily="34" charset="0"/>
              <a:buNone/>
            </a:pPr>
            <a:endParaRPr lang="en-US" dirty="0">
              <a:solidFill>
                <a:schemeClr val="bg2">
                  <a:lumMod val="25000"/>
                </a:schemeClr>
              </a:solidFill>
              <a:latin typeface="+mj-lt"/>
              <a:ea typeface="Calibri" panose="020F0502020204030204" pitchFamily="34" charset="0"/>
              <a:cs typeface="Arial" panose="020B0604020202020204" pitchFamily="34" charset="0"/>
            </a:endParaRPr>
          </a:p>
          <a:p>
            <a:pPr marL="365760" indent="0">
              <a:buFont typeface="Arial" panose="020B0604020202020204" pitchFamily="34" charset="0"/>
              <a:buNone/>
            </a:pPr>
            <a:r>
              <a:rPr lang="en-US" dirty="0">
                <a:solidFill>
                  <a:schemeClr val="bg2">
                    <a:lumMod val="25000"/>
                  </a:schemeClr>
                </a:solidFill>
                <a:latin typeface="+mj-lt"/>
                <a:cs typeface="Arial" panose="020B0604020202020204" pitchFamily="34" charset="0"/>
              </a:rPr>
              <a:t>Seems as if so many PNPs are losing out [on job opportunities] to FNPs</a:t>
            </a:r>
            <a:r>
              <a:rPr lang="en-US" sz="1800" dirty="0">
                <a:solidFill>
                  <a:schemeClr val="bg2">
                    <a:lumMod val="25000"/>
                  </a:schemeClr>
                </a:solidFill>
                <a:latin typeface="+mj-lt"/>
                <a:cs typeface="Arial" panose="020B0604020202020204" pitchFamily="34" charset="0"/>
              </a:rPr>
              <a:t>.</a:t>
            </a:r>
          </a:p>
          <a:p>
            <a:pPr marL="457200" lvl="1" indent="0">
              <a:buNone/>
            </a:pPr>
            <a:endParaRPr lang="en-US" dirty="0"/>
          </a:p>
          <a:p>
            <a:pPr marL="591123" lvl="1" indent="0">
              <a:buFont typeface="Arial" panose="020B0604020202020204" pitchFamily="34" charset="0"/>
              <a:buNone/>
            </a:pPr>
            <a:endParaRPr lang="en-US" dirty="0"/>
          </a:p>
        </p:txBody>
      </p:sp>
      <p:sp>
        <p:nvSpPr>
          <p:cNvPr id="6" name="Content Placeholder 6">
            <a:extLst>
              <a:ext uri="{FF2B5EF4-FFF2-40B4-BE49-F238E27FC236}">
                <a16:creationId xmlns:a16="http://schemas.microsoft.com/office/drawing/2014/main" id="{5A86BA4C-BB12-FA30-3314-7DC30C8E09C0}"/>
              </a:ext>
            </a:extLst>
          </p:cNvPr>
          <p:cNvSpPr txBox="1">
            <a:spLocks/>
          </p:cNvSpPr>
          <p:nvPr/>
        </p:nvSpPr>
        <p:spPr>
          <a:xfrm>
            <a:off x="5668895" y="1802249"/>
            <a:ext cx="6145734" cy="4343770"/>
          </a:xfrm>
          <a:prstGeom prst="rect">
            <a:avLst/>
          </a:prstGeom>
          <a:noFill/>
          <a:ln>
            <a:noFill/>
          </a:ln>
        </p:spPr>
        <p:txBody>
          <a:bodyPr vert="horz" wrap="square" lIns="217727" tIns="108868" rIns="217727" bIns="108868" anchor="t" anchorCtr="0" compatLnSpc="1">
            <a:normAutofit fontScale="92500" lnSpcReduction="10000"/>
          </a:bodyPr>
          <a:lstStyle>
            <a:lvl1pPr marL="342900" marR="0" lvl="0" indent="-160020" algn="l" defTabSz="408243" rtl="0" fontAlgn="auto" hangingPunct="1">
              <a:lnSpc>
                <a:spcPct val="100000"/>
              </a:lnSpc>
              <a:spcBef>
                <a:spcPts val="500"/>
              </a:spcBef>
              <a:spcAft>
                <a:spcPts val="0"/>
              </a:spcAft>
              <a:buClr>
                <a:srgbClr val="0068AA"/>
              </a:buClr>
              <a:buSzPct val="100000"/>
              <a:buFont typeface="Arial"/>
              <a:buChar char="•"/>
              <a:tabLst/>
              <a:defRPr lang="en-US" sz="2000" b="0" i="0" u="none" strike="noStrike" kern="1200" cap="none" spc="0" baseline="0">
                <a:solidFill>
                  <a:srgbClr val="3A3B39"/>
                </a:solidFill>
                <a:uFillTx/>
                <a:latin typeface="Arial"/>
                <a:ea typeface="Arial"/>
                <a:cs typeface="Arial"/>
              </a:defRPr>
            </a:lvl1pPr>
            <a:lvl2pPr marL="751143" marR="0" lvl="1" indent="-160020" algn="l" defTabSz="408243" rtl="0" fontAlgn="auto" hangingPunct="1">
              <a:lnSpc>
                <a:spcPct val="100000"/>
              </a:lnSpc>
              <a:spcBef>
                <a:spcPts val="400"/>
              </a:spcBef>
              <a:spcAft>
                <a:spcPts val="0"/>
              </a:spcAft>
              <a:buSzPct val="85000"/>
              <a:buFont typeface="Arial"/>
              <a:buChar char="•"/>
              <a:tabLst/>
              <a:defRPr lang="en-US" sz="1800" b="0" i="0" u="none" strike="noStrike" kern="1200" cap="none" spc="0" baseline="0">
                <a:solidFill>
                  <a:srgbClr val="3A3B39"/>
                </a:solidFill>
                <a:uFillTx/>
                <a:latin typeface="Arial"/>
                <a:ea typeface="Arial"/>
                <a:cs typeface="Arial"/>
              </a:defRPr>
            </a:lvl2pPr>
            <a:lvl3pPr marL="1159376" marR="0" lvl="2" indent="-160020" algn="l" defTabSz="408243" rtl="0" fontAlgn="auto" hangingPunct="1">
              <a:lnSpc>
                <a:spcPct val="100000"/>
              </a:lnSpc>
              <a:spcBef>
                <a:spcPts val="400"/>
              </a:spcBef>
              <a:spcAft>
                <a:spcPts val="0"/>
              </a:spcAft>
              <a:buSzPct val="100000"/>
              <a:buFont typeface=".AppleSystemUIFont"/>
              <a:buChar char="–"/>
              <a:tabLst/>
              <a:defRPr lang="en-US" sz="1800" b="0" i="0" u="none" strike="noStrike" kern="1200" cap="none" spc="0" baseline="0">
                <a:solidFill>
                  <a:srgbClr val="3A3B39"/>
                </a:solidFill>
                <a:uFillTx/>
                <a:latin typeface="Arial"/>
                <a:ea typeface="Arial"/>
                <a:cs typeface="Arial"/>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indent="0">
              <a:spcBef>
                <a:spcPts val="1700"/>
              </a:spcBef>
              <a:buNone/>
            </a:pPr>
            <a:r>
              <a:rPr lang="en-US" sz="2800" u="sng" dirty="0">
                <a:latin typeface="+mj-lt"/>
              </a:rPr>
              <a:t>Work to our Full Scope of Practice</a:t>
            </a:r>
            <a:endParaRPr lang="en-US" dirty="0">
              <a:solidFill>
                <a:schemeClr val="bg2">
                  <a:lumMod val="25000"/>
                </a:schemeClr>
              </a:solidFill>
              <a:latin typeface="+mj-lt"/>
              <a:ea typeface="Calibri" panose="020F0502020204030204" pitchFamily="34" charset="0"/>
              <a:cs typeface="Arial" panose="020B0604020202020204" pitchFamily="34" charset="0"/>
            </a:endParaRPr>
          </a:p>
          <a:p>
            <a:pPr marL="365760" indent="0">
              <a:spcBef>
                <a:spcPts val="1700"/>
              </a:spcBef>
              <a:buNone/>
            </a:pPr>
            <a:r>
              <a:rPr lang="en-US" dirty="0">
                <a:solidFill>
                  <a:schemeClr val="bg2">
                    <a:lumMod val="25000"/>
                  </a:schemeClr>
                </a:solidFill>
                <a:latin typeface="+mj-lt"/>
                <a:ea typeface="Calibri" panose="020F0502020204030204" pitchFamily="34" charset="0"/>
                <a:cs typeface="Arial" panose="020B0604020202020204" pitchFamily="34" charset="0"/>
              </a:rPr>
              <a:t>[State] the law prohibits us from prescribing most controlled substances, so treating ADHD is complicated. We have to ask a physician to send a prescription every time..</a:t>
            </a:r>
          </a:p>
          <a:p>
            <a:pPr marL="365760" indent="0">
              <a:buNone/>
            </a:pPr>
            <a:endParaRPr lang="en-US" dirty="0">
              <a:solidFill>
                <a:schemeClr val="bg2">
                  <a:lumMod val="25000"/>
                </a:schemeClr>
              </a:solidFill>
              <a:latin typeface="+mj-lt"/>
              <a:ea typeface="Calibri" panose="020F0502020204030204" pitchFamily="34" charset="0"/>
              <a:cs typeface="Arial" panose="020B0604020202020204" pitchFamily="34" charset="0"/>
            </a:endParaRPr>
          </a:p>
          <a:p>
            <a:pPr marL="365760" indent="0">
              <a:buNone/>
            </a:pPr>
            <a:r>
              <a:rPr lang="en-US" dirty="0">
                <a:solidFill>
                  <a:schemeClr val="bg2">
                    <a:lumMod val="25000"/>
                  </a:schemeClr>
                </a:solidFill>
                <a:latin typeface="+mj-lt"/>
                <a:ea typeface="Calibri" panose="020F0502020204030204" pitchFamily="34" charset="0"/>
                <a:cs typeface="Arial" panose="020B0604020202020204" pitchFamily="34" charset="0"/>
              </a:rPr>
              <a:t>…</a:t>
            </a:r>
            <a:r>
              <a:rPr lang="en-US" dirty="0">
                <a:solidFill>
                  <a:schemeClr val="bg2">
                    <a:lumMod val="25000"/>
                  </a:schemeClr>
                </a:solidFill>
                <a:latin typeface="+mj-lt"/>
                <a:cs typeface="Arial" panose="020B0604020202020204" pitchFamily="34" charset="0"/>
              </a:rPr>
              <a:t>most of the hospitals not granting PNPs admission privileges. It is not practical to have a PNP on call if they cannot admit the patient to the hospital by themselves.</a:t>
            </a:r>
          </a:p>
          <a:p>
            <a:pPr marL="365760" indent="0">
              <a:buNone/>
            </a:pPr>
            <a:endParaRPr lang="en-US" dirty="0">
              <a:solidFill>
                <a:schemeClr val="bg2">
                  <a:lumMod val="25000"/>
                </a:schemeClr>
              </a:solidFill>
              <a:latin typeface="+mj-lt"/>
              <a:cs typeface="Arial" panose="020B0604020202020204" pitchFamily="34" charset="0"/>
            </a:endParaRPr>
          </a:p>
          <a:p>
            <a:pPr marL="365760" indent="0">
              <a:buNone/>
            </a:pPr>
            <a:r>
              <a:rPr lang="en-US" dirty="0">
                <a:solidFill>
                  <a:schemeClr val="bg2">
                    <a:lumMod val="25000"/>
                  </a:schemeClr>
                </a:solidFill>
                <a:latin typeface="+mj-lt"/>
                <a:cs typeface="Arial" panose="020B0604020202020204" pitchFamily="34" charset="0"/>
              </a:rPr>
              <a:t>Right now it would be finding clinic positions that allow us to work to our full potential. </a:t>
            </a:r>
          </a:p>
          <a:p>
            <a:pPr marL="297170" indent="0">
              <a:buNone/>
            </a:pPr>
            <a:endParaRPr lang="en-US" sz="1800" dirty="0">
              <a:solidFill>
                <a:srgbClr val="000000"/>
              </a:solidFill>
              <a:latin typeface="+mn-lt"/>
              <a:cs typeface="Century Gothic"/>
            </a:endParaRPr>
          </a:p>
          <a:p>
            <a:pPr lvl="1"/>
            <a:endParaRPr lang="en-US" dirty="0">
              <a:latin typeface="+mn-lt"/>
            </a:endParaRPr>
          </a:p>
          <a:p>
            <a:pPr marL="591123" lvl="1" indent="0">
              <a:buFont typeface="Arial"/>
              <a:buNone/>
            </a:pPr>
            <a:endParaRPr lang="en-US" dirty="0">
              <a:latin typeface="+mn-lt"/>
            </a:endParaRPr>
          </a:p>
        </p:txBody>
      </p:sp>
      <p:sp>
        <p:nvSpPr>
          <p:cNvPr id="7" name="TextBox 6">
            <a:extLst>
              <a:ext uri="{FF2B5EF4-FFF2-40B4-BE49-F238E27FC236}">
                <a16:creationId xmlns:a16="http://schemas.microsoft.com/office/drawing/2014/main" id="{8EC38E03-7C45-28CA-5AC7-3CCB4FFC6E1A}"/>
              </a:ext>
            </a:extLst>
          </p:cNvPr>
          <p:cNvSpPr txBox="1"/>
          <p:nvPr/>
        </p:nvSpPr>
        <p:spPr>
          <a:xfrm>
            <a:off x="8894173" y="6146019"/>
            <a:ext cx="3415918" cy="307777"/>
          </a:xfrm>
          <a:prstGeom prst="rect">
            <a:avLst/>
          </a:prstGeom>
          <a:noFill/>
        </p:spPr>
        <p:txBody>
          <a:bodyPr wrap="square" rtlCol="0">
            <a:spAutoFit/>
          </a:bodyPr>
          <a:lstStyle/>
          <a:p>
            <a:r>
              <a:rPr lang="en-US" sz="1400" dirty="0">
                <a:solidFill>
                  <a:schemeClr val="tx1">
                    <a:lumMod val="65000"/>
                    <a:lumOff val="35000"/>
                  </a:schemeClr>
                </a:solidFill>
                <a:latin typeface="+mj-lt"/>
              </a:rPr>
              <a:t>Bowman &amp; Gigli., </a:t>
            </a:r>
            <a:r>
              <a:rPr lang="en-US" sz="1400" i="1" dirty="0">
                <a:solidFill>
                  <a:schemeClr val="tx1">
                    <a:lumMod val="65000"/>
                    <a:lumOff val="35000"/>
                  </a:schemeClr>
                </a:solidFill>
                <a:latin typeface="+mj-lt"/>
              </a:rPr>
              <a:t>JAANP, </a:t>
            </a:r>
            <a:r>
              <a:rPr lang="en-US" sz="1400" dirty="0">
                <a:solidFill>
                  <a:schemeClr val="tx1">
                    <a:lumMod val="65000"/>
                    <a:lumOff val="35000"/>
                  </a:schemeClr>
                </a:solidFill>
                <a:latin typeface="+mj-lt"/>
              </a:rPr>
              <a:t>2025</a:t>
            </a:r>
          </a:p>
        </p:txBody>
      </p:sp>
    </p:spTree>
    <p:extLst>
      <p:ext uri="{BB962C8B-B14F-4D97-AF65-F5344CB8AC3E}">
        <p14:creationId xmlns:p14="http://schemas.microsoft.com/office/powerpoint/2010/main" val="2752930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C22DB-94F4-B02F-EFFC-456871A8DAE0}"/>
              </a:ext>
            </a:extLst>
          </p:cNvPr>
          <p:cNvSpPr>
            <a:spLocks noGrp="1"/>
          </p:cNvSpPr>
          <p:nvPr>
            <p:ph type="title"/>
          </p:nvPr>
        </p:nvSpPr>
        <p:spPr/>
        <p:txBody>
          <a:bodyPr/>
          <a:lstStyle/>
          <a:p>
            <a:r>
              <a:rPr lang="en-US" cap="none" dirty="0"/>
              <a:t>”What we need to do our jobs”</a:t>
            </a:r>
          </a:p>
        </p:txBody>
      </p:sp>
      <p:sp>
        <p:nvSpPr>
          <p:cNvPr id="5" name="Content Placeholder 6">
            <a:extLst>
              <a:ext uri="{FF2B5EF4-FFF2-40B4-BE49-F238E27FC236}">
                <a16:creationId xmlns:a16="http://schemas.microsoft.com/office/drawing/2014/main" id="{E48E6CBE-63FF-6C29-805D-7E446957A282}"/>
              </a:ext>
            </a:extLst>
          </p:cNvPr>
          <p:cNvSpPr txBox="1">
            <a:spLocks/>
          </p:cNvSpPr>
          <p:nvPr/>
        </p:nvSpPr>
        <p:spPr>
          <a:xfrm>
            <a:off x="700635" y="1707066"/>
            <a:ext cx="3767856" cy="3977556"/>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indent="0">
              <a:buFont typeface="Arial" panose="020B0604020202020204" pitchFamily="34" charset="0"/>
              <a:buNone/>
            </a:pPr>
            <a:r>
              <a:rPr lang="en-US" sz="2800" u="sng" dirty="0">
                <a:solidFill>
                  <a:schemeClr val="tx1">
                    <a:lumMod val="75000"/>
                    <a:lumOff val="25000"/>
                  </a:schemeClr>
                </a:solidFill>
                <a:latin typeface="+mj-lt"/>
              </a:rPr>
              <a:t>Time and Support</a:t>
            </a:r>
          </a:p>
          <a:p>
            <a:pPr marL="297180" indent="0">
              <a:buFont typeface="Arial" panose="020B0604020202020204" pitchFamily="34" charset="0"/>
              <a:buNone/>
            </a:pPr>
            <a:r>
              <a:rPr lang="en-US" dirty="0">
                <a:solidFill>
                  <a:schemeClr val="tx1">
                    <a:lumMod val="75000"/>
                    <a:lumOff val="25000"/>
                  </a:schemeClr>
                </a:solidFill>
                <a:latin typeface="+mj-lt"/>
                <a:ea typeface="Calibri" panose="020F0502020204030204" pitchFamily="34" charset="0"/>
                <a:cs typeface="Arial" panose="020B0604020202020204" pitchFamily="34" charset="0"/>
              </a:rPr>
              <a:t>…more burden (administrative, documentation) has been placed on NPs. Because we have been nurses it is assumed that we can do it all…we are asked to constantly be more productive.</a:t>
            </a:r>
          </a:p>
          <a:p>
            <a:pPr marL="297180" indent="0">
              <a:spcBef>
                <a:spcPts val="0"/>
              </a:spcBef>
              <a:buFont typeface="Arial" panose="020B0604020202020204" pitchFamily="34" charset="0"/>
              <a:buNone/>
            </a:pPr>
            <a:endParaRPr lang="en-US" sz="1600" dirty="0">
              <a:solidFill>
                <a:schemeClr val="tx1">
                  <a:lumMod val="75000"/>
                  <a:lumOff val="25000"/>
                </a:schemeClr>
              </a:solidFill>
              <a:latin typeface="+mj-lt"/>
              <a:ea typeface="Calibri" panose="020F0502020204030204" pitchFamily="34" charset="0"/>
              <a:cs typeface="Arial" panose="020B0604020202020204" pitchFamily="34" charset="0"/>
            </a:endParaRPr>
          </a:p>
          <a:p>
            <a:pPr marL="297180" indent="0" defTabSz="425441">
              <a:buFont typeface="Arial" panose="020B0604020202020204" pitchFamily="34" charset="0"/>
              <a:buNone/>
            </a:pPr>
            <a:r>
              <a:rPr lang="en-US" dirty="0">
                <a:solidFill>
                  <a:schemeClr val="tx1">
                    <a:lumMod val="75000"/>
                    <a:lumOff val="25000"/>
                  </a:schemeClr>
                </a:solidFill>
                <a:latin typeface="+mj-lt"/>
                <a:ea typeface="Calibri" panose="020F0502020204030204" pitchFamily="34" charset="0"/>
                <a:cs typeface="Arial" panose="020B0604020202020204" pitchFamily="34" charset="0"/>
              </a:rPr>
              <a:t>Adequate clinical nursing and administrative support…</a:t>
            </a:r>
          </a:p>
          <a:p>
            <a:pPr lvl="1"/>
            <a:endParaRPr lang="en-US" sz="2000" dirty="0">
              <a:solidFill>
                <a:schemeClr val="tx1">
                  <a:lumMod val="75000"/>
                  <a:lumOff val="25000"/>
                </a:schemeClr>
              </a:solidFill>
              <a:latin typeface="+mj-lt"/>
            </a:endParaRPr>
          </a:p>
          <a:p>
            <a:pPr marL="591123" lvl="1" indent="0">
              <a:buFont typeface="Arial" panose="020B0604020202020204" pitchFamily="34" charset="0"/>
              <a:buNone/>
            </a:pPr>
            <a:endParaRPr lang="en-US" sz="2000" dirty="0">
              <a:solidFill>
                <a:schemeClr val="tx1">
                  <a:lumMod val="75000"/>
                  <a:lumOff val="25000"/>
                </a:schemeClr>
              </a:solidFill>
              <a:latin typeface="+mj-lt"/>
            </a:endParaRPr>
          </a:p>
        </p:txBody>
      </p:sp>
      <p:sp>
        <p:nvSpPr>
          <p:cNvPr id="6" name="Content Placeholder 6">
            <a:extLst>
              <a:ext uri="{FF2B5EF4-FFF2-40B4-BE49-F238E27FC236}">
                <a16:creationId xmlns:a16="http://schemas.microsoft.com/office/drawing/2014/main" id="{FC8246E8-DCBA-2999-5895-DE9CB563D378}"/>
              </a:ext>
            </a:extLst>
          </p:cNvPr>
          <p:cNvSpPr txBox="1">
            <a:spLocks/>
          </p:cNvSpPr>
          <p:nvPr/>
        </p:nvSpPr>
        <p:spPr>
          <a:xfrm>
            <a:off x="4212072" y="1626252"/>
            <a:ext cx="3767856" cy="3932682"/>
          </a:xfrm>
          <a:prstGeom prst="rect">
            <a:avLst/>
          </a:prstGeom>
          <a:noFill/>
          <a:ln>
            <a:noFill/>
          </a:ln>
        </p:spPr>
        <p:txBody>
          <a:bodyPr vert="horz" wrap="square" lIns="217727" tIns="108868" rIns="217727" bIns="108868" anchor="t" anchorCtr="0" compatLnSpc="1">
            <a:noAutofit/>
          </a:bodyPr>
          <a:lstStyle>
            <a:lvl1pPr marL="342900" marR="0" lvl="0" indent="-160020" algn="l" defTabSz="408243" rtl="0" fontAlgn="auto" hangingPunct="1">
              <a:lnSpc>
                <a:spcPct val="100000"/>
              </a:lnSpc>
              <a:spcBef>
                <a:spcPts val="500"/>
              </a:spcBef>
              <a:spcAft>
                <a:spcPts val="0"/>
              </a:spcAft>
              <a:buClr>
                <a:srgbClr val="0068AA"/>
              </a:buClr>
              <a:buSzPct val="100000"/>
              <a:buFont typeface="Arial"/>
              <a:buChar char="•"/>
              <a:tabLst/>
              <a:defRPr lang="en-US" sz="2000" b="0" i="0" u="none" strike="noStrike" kern="1200" cap="none" spc="0" baseline="0">
                <a:solidFill>
                  <a:srgbClr val="3A3B39"/>
                </a:solidFill>
                <a:uFillTx/>
                <a:latin typeface="Arial"/>
                <a:ea typeface="Arial"/>
                <a:cs typeface="Arial"/>
              </a:defRPr>
            </a:lvl1pPr>
            <a:lvl2pPr marL="751143" marR="0" lvl="1" indent="-160020" algn="l" defTabSz="408243" rtl="0" fontAlgn="auto" hangingPunct="1">
              <a:lnSpc>
                <a:spcPct val="100000"/>
              </a:lnSpc>
              <a:spcBef>
                <a:spcPts val="400"/>
              </a:spcBef>
              <a:spcAft>
                <a:spcPts val="0"/>
              </a:spcAft>
              <a:buSzPct val="85000"/>
              <a:buFont typeface="Arial"/>
              <a:buChar char="•"/>
              <a:tabLst/>
              <a:defRPr lang="en-US" sz="1800" b="0" i="0" u="none" strike="noStrike" kern="1200" cap="none" spc="0" baseline="0">
                <a:solidFill>
                  <a:srgbClr val="3A3B39"/>
                </a:solidFill>
                <a:uFillTx/>
                <a:latin typeface="Arial"/>
                <a:ea typeface="Arial"/>
                <a:cs typeface="Arial"/>
              </a:defRPr>
            </a:lvl2pPr>
            <a:lvl3pPr marL="1159376" marR="0" lvl="2" indent="-160020" algn="l" defTabSz="408243" rtl="0" fontAlgn="auto" hangingPunct="1">
              <a:lnSpc>
                <a:spcPct val="100000"/>
              </a:lnSpc>
              <a:spcBef>
                <a:spcPts val="400"/>
              </a:spcBef>
              <a:spcAft>
                <a:spcPts val="0"/>
              </a:spcAft>
              <a:buSzPct val="100000"/>
              <a:buFont typeface=".AppleSystemUIFont"/>
              <a:buChar char="–"/>
              <a:tabLst/>
              <a:defRPr lang="en-US" sz="1800" b="0" i="0" u="none" strike="noStrike" kern="1200" cap="none" spc="0" baseline="0">
                <a:solidFill>
                  <a:srgbClr val="3A3B39"/>
                </a:solidFill>
                <a:uFillTx/>
                <a:latin typeface="Arial"/>
                <a:ea typeface="Arial"/>
                <a:cs typeface="Arial"/>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indent="0">
              <a:spcAft>
                <a:spcPts val="600"/>
              </a:spcAft>
              <a:buNone/>
            </a:pPr>
            <a:r>
              <a:rPr lang="en-US" sz="2800" u="sng" dirty="0">
                <a:solidFill>
                  <a:schemeClr val="tx1">
                    <a:lumMod val="75000"/>
                    <a:lumOff val="25000"/>
                  </a:schemeClr>
                </a:solidFill>
                <a:latin typeface="+mj-lt"/>
              </a:rPr>
              <a:t>Reimbursement</a:t>
            </a:r>
          </a:p>
          <a:p>
            <a:pPr marL="297180" indent="0" defTabSz="425441">
              <a:buNone/>
            </a:pPr>
            <a:r>
              <a:rPr lang="en-US" dirty="0">
                <a:solidFill>
                  <a:schemeClr val="tx1">
                    <a:lumMod val="75000"/>
                    <a:lumOff val="25000"/>
                  </a:schemeClr>
                </a:solidFill>
                <a:latin typeface="+mj-lt"/>
                <a:ea typeface="Calibri" panose="020F0502020204030204" pitchFamily="34" charset="0"/>
                <a:cs typeface="Arial" panose="020B0604020202020204" pitchFamily="34" charset="0"/>
              </a:rPr>
              <a:t>Equal pay for doing the same work as physician colleagues.</a:t>
            </a:r>
          </a:p>
          <a:p>
            <a:pPr marL="297180" indent="0" defTabSz="425441">
              <a:buNone/>
            </a:pPr>
            <a:endParaRPr lang="en-US" sz="1600" dirty="0">
              <a:solidFill>
                <a:schemeClr val="tx1">
                  <a:lumMod val="75000"/>
                  <a:lumOff val="25000"/>
                </a:schemeClr>
              </a:solidFill>
              <a:latin typeface="+mj-lt"/>
              <a:ea typeface="Calibri" panose="020F0502020204030204" pitchFamily="34" charset="0"/>
              <a:cs typeface="Arial" panose="020B0604020202020204" pitchFamily="34" charset="0"/>
            </a:endParaRPr>
          </a:p>
          <a:p>
            <a:pPr marL="297180" indent="0" defTabSz="425441">
              <a:buNone/>
            </a:pPr>
            <a:r>
              <a:rPr lang="en-US" dirty="0">
                <a:solidFill>
                  <a:schemeClr val="tx1">
                    <a:lumMod val="75000"/>
                    <a:lumOff val="25000"/>
                  </a:schemeClr>
                </a:solidFill>
                <a:latin typeface="+mj-lt"/>
                <a:ea typeface="Calibri" panose="020F0502020204030204" pitchFamily="34" charset="0"/>
                <a:cs typeface="Arial" panose="020B0604020202020204" pitchFamily="34" charset="0"/>
              </a:rPr>
              <a:t>Providing quality health prevention and maintenance vs business focus and profit.</a:t>
            </a:r>
          </a:p>
          <a:p>
            <a:pPr marL="297180" indent="0" defTabSz="425441">
              <a:buNone/>
            </a:pPr>
            <a:endParaRPr lang="en-US" sz="1600" dirty="0">
              <a:solidFill>
                <a:schemeClr val="tx1">
                  <a:lumMod val="75000"/>
                  <a:lumOff val="25000"/>
                </a:schemeClr>
              </a:solidFill>
              <a:latin typeface="+mj-lt"/>
              <a:ea typeface="Calibri" panose="020F0502020204030204" pitchFamily="34" charset="0"/>
              <a:cs typeface="Arial" panose="020B0604020202020204" pitchFamily="34" charset="0"/>
            </a:endParaRPr>
          </a:p>
          <a:p>
            <a:pPr marL="297180" indent="0" defTabSz="425441">
              <a:buNone/>
            </a:pPr>
            <a:r>
              <a:rPr lang="en-US" dirty="0">
                <a:solidFill>
                  <a:schemeClr val="tx1">
                    <a:lumMod val="75000"/>
                    <a:lumOff val="25000"/>
                  </a:schemeClr>
                </a:solidFill>
                <a:latin typeface="+mj-lt"/>
                <a:ea typeface="Calibri" panose="020F0502020204030204" pitchFamily="34" charset="0"/>
                <a:cs typeface="Arial" panose="020B0604020202020204" pitchFamily="34" charset="0"/>
              </a:rPr>
              <a:t>Not enough time to provide excellent care related to reimbursement issues.</a:t>
            </a:r>
          </a:p>
        </p:txBody>
      </p:sp>
      <p:sp>
        <p:nvSpPr>
          <p:cNvPr id="7" name="Content Placeholder 6">
            <a:extLst>
              <a:ext uri="{FF2B5EF4-FFF2-40B4-BE49-F238E27FC236}">
                <a16:creationId xmlns:a16="http://schemas.microsoft.com/office/drawing/2014/main" id="{0EA29D6D-7688-357A-D9B0-73453729540A}"/>
              </a:ext>
            </a:extLst>
          </p:cNvPr>
          <p:cNvSpPr txBox="1">
            <a:spLocks/>
          </p:cNvSpPr>
          <p:nvPr/>
        </p:nvSpPr>
        <p:spPr>
          <a:xfrm>
            <a:off x="7797242" y="1707066"/>
            <a:ext cx="3767856" cy="3814995"/>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indent="0">
              <a:buFont typeface="Arial" panose="020B0604020202020204" pitchFamily="34" charset="0"/>
              <a:buNone/>
            </a:pPr>
            <a:r>
              <a:rPr lang="en-US" sz="2800" u="sng" dirty="0">
                <a:solidFill>
                  <a:schemeClr val="tx1">
                    <a:lumMod val="75000"/>
                    <a:lumOff val="25000"/>
                  </a:schemeClr>
                </a:solidFill>
                <a:latin typeface="+mj-lt"/>
              </a:rPr>
              <a:t>Work-life Balance</a:t>
            </a:r>
          </a:p>
          <a:p>
            <a:pPr marL="182880" indent="0">
              <a:spcAft>
                <a:spcPts val="1800"/>
              </a:spcAft>
              <a:buFont typeface="Arial" panose="020B0604020202020204" pitchFamily="34" charset="0"/>
              <a:buNone/>
            </a:pPr>
            <a:r>
              <a:rPr lang="en-US" dirty="0">
                <a:solidFill>
                  <a:schemeClr val="tx1">
                    <a:lumMod val="75000"/>
                    <a:lumOff val="25000"/>
                  </a:schemeClr>
                </a:solidFill>
                <a:latin typeface="+mj-lt"/>
              </a:rPr>
              <a:t>Provider burnout and juggling seeing enough patients for the time the offices want and feeling you've provided adequate care.</a:t>
            </a:r>
          </a:p>
          <a:p>
            <a:pPr marL="182880" indent="0">
              <a:spcAft>
                <a:spcPts val="1800"/>
              </a:spcAft>
              <a:buFont typeface="Arial" panose="020B0604020202020204" pitchFamily="34" charset="0"/>
              <a:buNone/>
            </a:pPr>
            <a:r>
              <a:rPr lang="en-US" dirty="0">
                <a:solidFill>
                  <a:schemeClr val="tx1">
                    <a:lumMod val="75000"/>
                    <a:lumOff val="25000"/>
                  </a:schemeClr>
                </a:solidFill>
                <a:latin typeface="+mj-lt"/>
              </a:rPr>
              <a:t>Work-life balance and transitioning from a floor nurse to NP where you have more responsibilities and often taking work home.</a:t>
            </a:r>
          </a:p>
          <a:p>
            <a:pPr lvl="1"/>
            <a:endParaRPr lang="en-US" sz="2000" dirty="0">
              <a:latin typeface="+mj-lt"/>
            </a:endParaRPr>
          </a:p>
          <a:p>
            <a:pPr marL="591123" lvl="1" indent="0">
              <a:buFont typeface="Arial" panose="020B0604020202020204" pitchFamily="34" charset="0"/>
              <a:buNone/>
            </a:pPr>
            <a:endParaRPr lang="en-US" sz="2000" dirty="0">
              <a:latin typeface="+mj-lt"/>
            </a:endParaRPr>
          </a:p>
        </p:txBody>
      </p:sp>
      <p:sp>
        <p:nvSpPr>
          <p:cNvPr id="8" name="TextBox 7">
            <a:extLst>
              <a:ext uri="{FF2B5EF4-FFF2-40B4-BE49-F238E27FC236}">
                <a16:creationId xmlns:a16="http://schemas.microsoft.com/office/drawing/2014/main" id="{D79AFC67-E872-8025-A2B0-82484C9DA2B2}"/>
              </a:ext>
            </a:extLst>
          </p:cNvPr>
          <p:cNvSpPr txBox="1"/>
          <p:nvPr/>
        </p:nvSpPr>
        <p:spPr>
          <a:xfrm>
            <a:off x="8894173" y="6146019"/>
            <a:ext cx="3415918" cy="307777"/>
          </a:xfrm>
          <a:prstGeom prst="rect">
            <a:avLst/>
          </a:prstGeom>
          <a:noFill/>
        </p:spPr>
        <p:txBody>
          <a:bodyPr wrap="square" rtlCol="0">
            <a:spAutoFit/>
          </a:bodyPr>
          <a:lstStyle/>
          <a:p>
            <a:r>
              <a:rPr lang="en-US" sz="1400" dirty="0">
                <a:solidFill>
                  <a:schemeClr val="tx1">
                    <a:lumMod val="65000"/>
                    <a:lumOff val="35000"/>
                  </a:schemeClr>
                </a:solidFill>
                <a:latin typeface="+mj-lt"/>
              </a:rPr>
              <a:t>Bowman &amp; Gigli., </a:t>
            </a:r>
            <a:r>
              <a:rPr lang="en-US" sz="1400" i="1" dirty="0">
                <a:solidFill>
                  <a:schemeClr val="tx1">
                    <a:lumMod val="65000"/>
                    <a:lumOff val="35000"/>
                  </a:schemeClr>
                </a:solidFill>
                <a:latin typeface="+mj-lt"/>
              </a:rPr>
              <a:t>JAANP, </a:t>
            </a:r>
            <a:r>
              <a:rPr lang="en-US" sz="1400" dirty="0">
                <a:solidFill>
                  <a:schemeClr val="tx1">
                    <a:lumMod val="65000"/>
                    <a:lumOff val="35000"/>
                  </a:schemeClr>
                </a:solidFill>
                <a:latin typeface="+mj-lt"/>
              </a:rPr>
              <a:t>2025</a:t>
            </a:r>
          </a:p>
        </p:txBody>
      </p:sp>
    </p:spTree>
    <p:extLst>
      <p:ext uri="{BB962C8B-B14F-4D97-AF65-F5344CB8AC3E}">
        <p14:creationId xmlns:p14="http://schemas.microsoft.com/office/powerpoint/2010/main" val="3961282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91DA-EBDF-B10D-858E-9623B3D540BD}"/>
              </a:ext>
            </a:extLst>
          </p:cNvPr>
          <p:cNvSpPr>
            <a:spLocks noGrp="1"/>
          </p:cNvSpPr>
          <p:nvPr>
            <p:ph type="title"/>
          </p:nvPr>
        </p:nvSpPr>
        <p:spPr>
          <a:xfrm>
            <a:off x="700634" y="812800"/>
            <a:ext cx="10691265" cy="1307592"/>
          </a:xfrm>
        </p:spPr>
        <p:txBody>
          <a:bodyPr/>
          <a:lstStyle/>
          <a:p>
            <a:r>
              <a:rPr lang="en-US" dirty="0"/>
              <a:t>Implementing Pediatric NP Roles</a:t>
            </a:r>
          </a:p>
        </p:txBody>
      </p:sp>
      <p:graphicFrame>
        <p:nvGraphicFramePr>
          <p:cNvPr id="8" name="Content Placeholder 3">
            <a:extLst>
              <a:ext uri="{FF2B5EF4-FFF2-40B4-BE49-F238E27FC236}">
                <a16:creationId xmlns:a16="http://schemas.microsoft.com/office/drawing/2014/main" id="{A9BACB01-3982-0A4A-1CF3-BFD6FDBCF069}"/>
              </a:ext>
            </a:extLst>
          </p:cNvPr>
          <p:cNvGraphicFramePr>
            <a:graphicFrameLocks noGrp="1"/>
          </p:cNvGraphicFramePr>
          <p:nvPr>
            <p:ph idx="1"/>
            <p:extLst>
              <p:ext uri="{D42A27DB-BD31-4B8C-83A1-F6EECF244321}">
                <p14:modId xmlns:p14="http://schemas.microsoft.com/office/powerpoint/2010/main" val="976370761"/>
              </p:ext>
            </p:extLst>
          </p:nvPr>
        </p:nvGraphicFramePr>
        <p:xfrm>
          <a:off x="425116" y="1682239"/>
          <a:ext cx="11341768" cy="4155028"/>
        </p:xfrm>
        <a:graphic>
          <a:graphicData uri="http://schemas.openxmlformats.org/drawingml/2006/table">
            <a:tbl>
              <a:tblPr firstRow="1" bandRow="1">
                <a:tableStyleId>{7DF18680-E054-41AD-8BC1-D1AEF772440D}</a:tableStyleId>
              </a:tblPr>
              <a:tblGrid>
                <a:gridCol w="4547937">
                  <a:extLst>
                    <a:ext uri="{9D8B030D-6E8A-4147-A177-3AD203B41FA5}">
                      <a16:colId xmlns:a16="http://schemas.microsoft.com/office/drawing/2014/main" val="137543050"/>
                    </a:ext>
                  </a:extLst>
                </a:gridCol>
                <a:gridCol w="2935705">
                  <a:extLst>
                    <a:ext uri="{9D8B030D-6E8A-4147-A177-3AD203B41FA5}">
                      <a16:colId xmlns:a16="http://schemas.microsoft.com/office/drawing/2014/main" val="3551280454"/>
                    </a:ext>
                  </a:extLst>
                </a:gridCol>
                <a:gridCol w="2935705">
                  <a:extLst>
                    <a:ext uri="{9D8B030D-6E8A-4147-A177-3AD203B41FA5}">
                      <a16:colId xmlns:a16="http://schemas.microsoft.com/office/drawing/2014/main" val="2074327962"/>
                    </a:ext>
                  </a:extLst>
                </a:gridCol>
                <a:gridCol w="922421">
                  <a:extLst>
                    <a:ext uri="{9D8B030D-6E8A-4147-A177-3AD203B41FA5}">
                      <a16:colId xmlns:a16="http://schemas.microsoft.com/office/drawing/2014/main" val="3438820595"/>
                    </a:ext>
                  </a:extLst>
                </a:gridCol>
              </a:tblGrid>
              <a:tr h="828125">
                <a:tc>
                  <a:txBody>
                    <a:bodyPr/>
                    <a:lstStyle/>
                    <a:p>
                      <a:r>
                        <a:rPr lang="en-US" sz="2400" dirty="0">
                          <a:latin typeface="+mn-lt"/>
                        </a:rPr>
                        <a:t>Work Factors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2400" dirty="0">
                          <a:latin typeface="+mn-lt"/>
                        </a:rPr>
                        <a:t>Pediatric NPs</a:t>
                      </a:r>
                    </a:p>
                  </a:txBody>
                  <a:tcPr anchor="ctr">
                    <a:lnT w="12700" cap="flat" cmpd="sng" algn="ctr">
                      <a:solidFill>
                        <a:schemeClr val="tx1"/>
                      </a:solidFill>
                      <a:prstDash val="solid"/>
                      <a:round/>
                      <a:headEnd type="none" w="med" len="med"/>
                      <a:tailEnd type="none" w="med" len="med"/>
                    </a:lnT>
                  </a:tcPr>
                </a:tc>
                <a:tc>
                  <a:txBody>
                    <a:bodyPr/>
                    <a:lstStyle/>
                    <a:p>
                      <a:r>
                        <a:rPr lang="en-US" sz="2400" dirty="0">
                          <a:latin typeface="+mn-lt"/>
                        </a:rPr>
                        <a:t>Non-Pediatric NPs</a:t>
                      </a:r>
                    </a:p>
                    <a:p>
                      <a:r>
                        <a:rPr lang="en-US" sz="2400" dirty="0">
                          <a:latin typeface="+mn-lt"/>
                        </a:rPr>
                        <a:t>Caring for Kids</a:t>
                      </a:r>
                    </a:p>
                  </a:txBody>
                  <a:tcPr anchor="ctr">
                    <a:lnT w="12700" cap="flat" cmpd="sng" algn="ctr">
                      <a:solidFill>
                        <a:schemeClr val="tx1"/>
                      </a:solidFill>
                      <a:prstDash val="solid"/>
                      <a:round/>
                      <a:headEnd type="none" w="med" len="med"/>
                      <a:tailEnd type="none" w="med" len="med"/>
                    </a:lnT>
                  </a:tcPr>
                </a:tc>
                <a:tc>
                  <a:txBody>
                    <a:bodyPr/>
                    <a:lstStyle/>
                    <a:p>
                      <a:r>
                        <a:rPr lang="en-US" sz="1800" dirty="0">
                          <a:latin typeface="+mn-lt"/>
                        </a:rPr>
                        <a:t>p-value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96981301"/>
                  </a:ext>
                </a:extLst>
              </a:tr>
              <a:tr h="9084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latin typeface="+mn-lt"/>
                        </a:rPr>
                        <a:t>Primary provider for a </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latin typeface="+mn-lt"/>
                        </a:rPr>
                        <a:t>        patient panel </a:t>
                      </a:r>
                    </a:p>
                  </a:txBody>
                  <a:tcPr>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tabLst>
                          <a:tab pos="1326515" algn="l"/>
                        </a:tabLst>
                      </a:pPr>
                      <a:r>
                        <a:rPr lang="en-US" sz="2400" dirty="0">
                          <a:effectLst/>
                          <a:latin typeface="+mn-lt"/>
                          <a:ea typeface="Calibri" panose="020F0502020204030204" pitchFamily="34" charset="0"/>
                          <a:cs typeface="Times New Roman" panose="02020603050405020304" pitchFamily="18" charset="0"/>
                        </a:rPr>
                        <a:t>47.5 %</a:t>
                      </a:r>
                    </a:p>
                    <a:p>
                      <a:pPr marL="0" marR="0" algn="ctr">
                        <a:spcBef>
                          <a:spcPts val="0"/>
                        </a:spcBef>
                        <a:spcAft>
                          <a:spcPts val="0"/>
                        </a:spcAft>
                        <a:tabLst>
                          <a:tab pos="1326515" algn="l"/>
                        </a:tabLst>
                      </a:pPr>
                      <a:r>
                        <a:rPr lang="en-US" sz="2400" dirty="0">
                          <a:effectLst/>
                          <a:latin typeface="+mn-lt"/>
                          <a:ea typeface="Calibri" panose="020F0502020204030204" pitchFamily="34" charset="0"/>
                          <a:cs typeface="Times New Roman" panose="02020603050405020304" pitchFamily="18" charset="0"/>
                        </a:rPr>
                        <a:t>(45.0 – 50.8)</a:t>
                      </a:r>
                    </a:p>
                  </a:txBody>
                  <a:tcPr marL="68580" marR="68580" marT="0" marB="0" anchor="ctr"/>
                </a:tc>
                <a:tc>
                  <a:txBody>
                    <a:bodyPr/>
                    <a:lstStyle/>
                    <a:p>
                      <a:pPr marL="0" marR="0" algn="ctr">
                        <a:spcBef>
                          <a:spcPts val="0"/>
                        </a:spcBef>
                        <a:spcAft>
                          <a:spcPts val="0"/>
                        </a:spcAft>
                        <a:tabLst>
                          <a:tab pos="1326515" algn="l"/>
                        </a:tabLst>
                      </a:pPr>
                      <a:r>
                        <a:rPr lang="en-US" sz="2400" dirty="0">
                          <a:effectLst/>
                          <a:latin typeface="+mn-lt"/>
                          <a:ea typeface="Calibri" panose="020F0502020204030204" pitchFamily="34" charset="0"/>
                          <a:cs typeface="Times New Roman" panose="02020603050405020304" pitchFamily="18" charset="0"/>
                        </a:rPr>
                        <a:t>47.6 %</a:t>
                      </a:r>
                    </a:p>
                    <a:p>
                      <a:pPr marL="0" marR="0" algn="ctr">
                        <a:spcBef>
                          <a:spcPts val="0"/>
                        </a:spcBef>
                        <a:spcAft>
                          <a:spcPts val="0"/>
                        </a:spcAft>
                        <a:tabLst>
                          <a:tab pos="1326515" algn="l"/>
                        </a:tabLst>
                      </a:pPr>
                      <a:r>
                        <a:rPr lang="en-US" sz="2400" dirty="0">
                          <a:effectLst/>
                          <a:latin typeface="+mn-lt"/>
                          <a:ea typeface="Calibri" panose="020F0502020204030204" pitchFamily="34" charset="0"/>
                          <a:cs typeface="Times New Roman" panose="02020603050405020304" pitchFamily="18" charset="0"/>
                        </a:rPr>
                        <a:t>(44.0 – 51.2)</a:t>
                      </a:r>
                    </a:p>
                  </a:txBody>
                  <a:tcPr marL="68580" marR="68580" marT="0" marB="0" anchor="ctr"/>
                </a:tc>
                <a:tc>
                  <a:txBody>
                    <a:bodyPr/>
                    <a:lstStyle/>
                    <a:p>
                      <a:pPr marL="0" marR="0" algn="ctr">
                        <a:spcBef>
                          <a:spcPts val="0"/>
                        </a:spcBef>
                        <a:spcAft>
                          <a:spcPts val="0"/>
                        </a:spcAft>
                        <a:tabLst>
                          <a:tab pos="1326515" algn="l"/>
                        </a:tabLst>
                      </a:pPr>
                      <a:r>
                        <a:rPr lang="en-US" sz="1800" dirty="0">
                          <a:effectLst/>
                          <a:latin typeface="+mn-lt"/>
                          <a:ea typeface="Calibri" panose="020F0502020204030204" pitchFamily="34" charset="0"/>
                          <a:cs typeface="Times New Roman" panose="02020603050405020304" pitchFamily="18" charset="0"/>
                        </a:rPr>
                        <a:t>0.97</a:t>
                      </a: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95398663"/>
                  </a:ext>
                </a:extLst>
              </a:tr>
              <a:tr h="701229">
                <a:tc>
                  <a:txBody>
                    <a:bodyPr/>
                    <a:lstStyle/>
                    <a:p>
                      <a:r>
                        <a:rPr lang="en-US" sz="2400" dirty="0">
                          <a:latin typeface="+mn-lt"/>
                        </a:rPr>
                        <a:t>Hospital admitting privileges </a:t>
                      </a:r>
                    </a:p>
                  </a:txBody>
                  <a:tcPr>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tabLst>
                          <a:tab pos="1326515" algn="l"/>
                        </a:tabLst>
                      </a:pPr>
                      <a:r>
                        <a:rPr lang="en-US" sz="2400" b="1" dirty="0">
                          <a:effectLst/>
                          <a:latin typeface="+mn-lt"/>
                          <a:ea typeface="Calibri" panose="020F0502020204030204" pitchFamily="34" charset="0"/>
                          <a:cs typeface="Times New Roman" panose="02020603050405020304" pitchFamily="18" charset="0"/>
                        </a:rPr>
                        <a:t>16.8 % </a:t>
                      </a:r>
                    </a:p>
                    <a:p>
                      <a:pPr marL="0" marR="0" algn="ctr">
                        <a:spcBef>
                          <a:spcPts val="0"/>
                        </a:spcBef>
                        <a:spcAft>
                          <a:spcPts val="0"/>
                        </a:spcAft>
                        <a:tabLst>
                          <a:tab pos="1326515" algn="l"/>
                        </a:tabLst>
                      </a:pPr>
                      <a:r>
                        <a:rPr lang="en-US" sz="2400" dirty="0">
                          <a:effectLst/>
                          <a:latin typeface="+mn-lt"/>
                          <a:ea typeface="Calibri" panose="020F0502020204030204" pitchFamily="34" charset="0"/>
                          <a:cs typeface="Times New Roman" panose="02020603050405020304" pitchFamily="18" charset="0"/>
                        </a:rPr>
                        <a:t>(14.7 – 19.1)</a:t>
                      </a:r>
                    </a:p>
                  </a:txBody>
                  <a:tcPr marL="68580" marR="68580" marT="0" marB="0" anchor="ctr"/>
                </a:tc>
                <a:tc>
                  <a:txBody>
                    <a:bodyPr/>
                    <a:lstStyle/>
                    <a:p>
                      <a:pPr marL="0" marR="0" algn="ctr">
                        <a:spcBef>
                          <a:spcPts val="0"/>
                        </a:spcBef>
                        <a:spcAft>
                          <a:spcPts val="0"/>
                        </a:spcAft>
                        <a:tabLst>
                          <a:tab pos="1326515" algn="l"/>
                        </a:tabLst>
                      </a:pPr>
                      <a:r>
                        <a:rPr lang="en-US" sz="2400" b="1" dirty="0">
                          <a:effectLst/>
                          <a:latin typeface="+mn-lt"/>
                          <a:ea typeface="Calibri" panose="020F0502020204030204" pitchFamily="34" charset="0"/>
                          <a:cs typeface="Times New Roman" panose="02020603050405020304" pitchFamily="18" charset="0"/>
                        </a:rPr>
                        <a:t>26.1 %</a:t>
                      </a:r>
                    </a:p>
                    <a:p>
                      <a:pPr marL="0" marR="0" algn="ctr">
                        <a:spcBef>
                          <a:spcPts val="0"/>
                        </a:spcBef>
                        <a:spcAft>
                          <a:spcPts val="0"/>
                        </a:spcAft>
                        <a:tabLst>
                          <a:tab pos="1326515" algn="l"/>
                        </a:tabLst>
                      </a:pPr>
                      <a:r>
                        <a:rPr lang="en-US" sz="2400" dirty="0">
                          <a:effectLst/>
                          <a:latin typeface="+mn-lt"/>
                          <a:ea typeface="Calibri" panose="020F0502020204030204" pitchFamily="34" charset="0"/>
                          <a:cs typeface="Times New Roman" panose="02020603050405020304" pitchFamily="18" charset="0"/>
                        </a:rPr>
                        <a:t>(23.3 – 30.0)</a:t>
                      </a:r>
                    </a:p>
                  </a:txBody>
                  <a:tcPr marL="68580" marR="68580" marT="0" marB="0" anchor="ctr"/>
                </a:tc>
                <a:tc>
                  <a:txBody>
                    <a:bodyPr/>
                    <a:lstStyle/>
                    <a:p>
                      <a:pPr marL="0" marR="0" algn="ctr">
                        <a:spcBef>
                          <a:spcPts val="0"/>
                        </a:spcBef>
                        <a:spcAft>
                          <a:spcPts val="0"/>
                        </a:spcAft>
                        <a:tabLst>
                          <a:tab pos="1326515" algn="l"/>
                        </a:tabLst>
                      </a:pPr>
                      <a:r>
                        <a:rPr lang="en-US" sz="1800" b="1" dirty="0">
                          <a:effectLst/>
                          <a:latin typeface="+mn-lt"/>
                          <a:ea typeface="Calibri" panose="020F0502020204030204" pitchFamily="34" charset="0"/>
                          <a:cs typeface="Times New Roman" panose="02020603050405020304" pitchFamily="18" charset="0"/>
                        </a:rPr>
                        <a:t>&lt; 0.001</a:t>
                      </a: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77035117"/>
                  </a:ext>
                </a:extLst>
              </a:tr>
              <a:tr h="701229">
                <a:tc>
                  <a:txBody>
                    <a:bodyPr/>
                    <a:lstStyle/>
                    <a:p>
                      <a:r>
                        <a:rPr lang="en-US" sz="2400" dirty="0">
                          <a:latin typeface="+mn-lt"/>
                        </a:rPr>
                        <a:t>Bill using a personal NPI</a:t>
                      </a:r>
                    </a:p>
                  </a:txBody>
                  <a:tcPr>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tabLst>
                          <a:tab pos="1326515" algn="l"/>
                        </a:tabLst>
                      </a:pPr>
                      <a:r>
                        <a:rPr lang="en-US" sz="2400" dirty="0">
                          <a:effectLst/>
                          <a:latin typeface="+mn-lt"/>
                          <a:ea typeface="Calibri" panose="020F0502020204030204" pitchFamily="34" charset="0"/>
                          <a:cs typeface="Times New Roman" panose="02020603050405020304" pitchFamily="18" charset="0"/>
                        </a:rPr>
                        <a:t>53.5 %</a:t>
                      </a:r>
                    </a:p>
                    <a:p>
                      <a:pPr marL="0" marR="0" algn="ctr">
                        <a:spcBef>
                          <a:spcPts val="0"/>
                        </a:spcBef>
                        <a:spcAft>
                          <a:spcPts val="0"/>
                        </a:spcAft>
                        <a:tabLst>
                          <a:tab pos="1326515" algn="l"/>
                        </a:tabLst>
                      </a:pPr>
                      <a:r>
                        <a:rPr lang="en-US" sz="2400" dirty="0">
                          <a:effectLst/>
                          <a:latin typeface="+mn-lt"/>
                          <a:ea typeface="Calibri" panose="020F0502020204030204" pitchFamily="34" charset="0"/>
                          <a:cs typeface="Times New Roman" panose="02020603050405020304" pitchFamily="18" charset="0"/>
                        </a:rPr>
                        <a:t>(50.3 – 56.7)</a:t>
                      </a:r>
                    </a:p>
                  </a:txBody>
                  <a:tcPr marL="68580" marR="68580" marT="0" marB="0" anchor="ctr"/>
                </a:tc>
                <a:tc>
                  <a:txBody>
                    <a:bodyPr/>
                    <a:lstStyle/>
                    <a:p>
                      <a:pPr marL="0" marR="0" algn="ctr">
                        <a:spcBef>
                          <a:spcPts val="0"/>
                        </a:spcBef>
                        <a:spcAft>
                          <a:spcPts val="0"/>
                        </a:spcAft>
                        <a:tabLst>
                          <a:tab pos="1326515" algn="l"/>
                        </a:tabLst>
                      </a:pPr>
                      <a:r>
                        <a:rPr lang="en-US" sz="2400" dirty="0">
                          <a:effectLst/>
                          <a:latin typeface="+mn-lt"/>
                          <a:ea typeface="Calibri" panose="020F0502020204030204" pitchFamily="34" charset="0"/>
                          <a:cs typeface="Times New Roman" panose="02020603050405020304" pitchFamily="18" charset="0"/>
                        </a:rPr>
                        <a:t>58.3 %</a:t>
                      </a:r>
                    </a:p>
                    <a:p>
                      <a:pPr marL="0" marR="0" algn="ctr">
                        <a:spcBef>
                          <a:spcPts val="0"/>
                        </a:spcBef>
                        <a:spcAft>
                          <a:spcPts val="0"/>
                        </a:spcAft>
                        <a:tabLst>
                          <a:tab pos="1326515" algn="l"/>
                        </a:tabLst>
                      </a:pPr>
                      <a:r>
                        <a:rPr lang="en-US" sz="2400" dirty="0">
                          <a:effectLst/>
                          <a:latin typeface="+mn-lt"/>
                          <a:ea typeface="Calibri" panose="020F0502020204030204" pitchFamily="34" charset="0"/>
                          <a:cs typeface="Times New Roman" panose="02020603050405020304" pitchFamily="18" charset="0"/>
                        </a:rPr>
                        <a:t>(55.4 – 61.1)</a:t>
                      </a:r>
                    </a:p>
                  </a:txBody>
                  <a:tcPr marL="68580" marR="68580" marT="0" marB="0" anchor="ctr"/>
                </a:tc>
                <a:tc>
                  <a:txBody>
                    <a:bodyPr/>
                    <a:lstStyle/>
                    <a:p>
                      <a:pPr marL="0" marR="0" algn="ctr">
                        <a:spcBef>
                          <a:spcPts val="0"/>
                        </a:spcBef>
                        <a:spcAft>
                          <a:spcPts val="0"/>
                        </a:spcAft>
                        <a:tabLst>
                          <a:tab pos="1326515" algn="l"/>
                        </a:tabLst>
                      </a:pPr>
                      <a:r>
                        <a:rPr lang="en-US" sz="1800" dirty="0">
                          <a:effectLst/>
                          <a:latin typeface="+mn-lt"/>
                          <a:ea typeface="Calibri" panose="020F0502020204030204" pitchFamily="34" charset="0"/>
                          <a:cs typeface="Times New Roman" panose="02020603050405020304" pitchFamily="18" charset="0"/>
                        </a:rPr>
                        <a:t>0.09</a:t>
                      </a: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306625606"/>
                  </a:ext>
                </a:extLst>
              </a:tr>
              <a:tr h="955461">
                <a:tc>
                  <a:txBody>
                    <a:bodyPr/>
                    <a:lstStyle/>
                    <a:p>
                      <a:r>
                        <a:rPr lang="en-US" sz="2400" dirty="0">
                          <a:latin typeface="+mn-lt"/>
                        </a:rPr>
                        <a:t>Work to full scope of practice</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tabLst>
                          <a:tab pos="1326515" algn="l"/>
                        </a:tabLst>
                      </a:pPr>
                      <a:r>
                        <a:rPr lang="en-US" sz="2400" b="1" dirty="0">
                          <a:effectLst/>
                          <a:latin typeface="+mn-lt"/>
                          <a:ea typeface="Calibri" panose="020F0502020204030204" pitchFamily="34" charset="0"/>
                          <a:cs typeface="Times New Roman" panose="02020603050405020304" pitchFamily="18" charset="0"/>
                        </a:rPr>
                        <a:t>88.8 %</a:t>
                      </a:r>
                    </a:p>
                    <a:p>
                      <a:pPr marL="0" marR="0" algn="ctr">
                        <a:spcBef>
                          <a:spcPts val="0"/>
                        </a:spcBef>
                        <a:spcAft>
                          <a:spcPts val="0"/>
                        </a:spcAft>
                        <a:tabLst>
                          <a:tab pos="1326515" algn="l"/>
                        </a:tabLst>
                      </a:pPr>
                      <a:r>
                        <a:rPr lang="en-US" sz="2400" dirty="0">
                          <a:effectLst/>
                          <a:latin typeface="+mn-lt"/>
                          <a:ea typeface="Calibri" panose="020F0502020204030204" pitchFamily="34" charset="0"/>
                          <a:cs typeface="Times New Roman" panose="02020603050405020304" pitchFamily="18" charset="0"/>
                        </a:rPr>
                        <a:t>(86.4 – 90.8)</a:t>
                      </a: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tabLst>
                          <a:tab pos="1326515" algn="l"/>
                        </a:tabLst>
                      </a:pPr>
                      <a:r>
                        <a:rPr lang="en-US" sz="2400" b="1" dirty="0">
                          <a:effectLst/>
                          <a:latin typeface="+mn-lt"/>
                          <a:ea typeface="Calibri" panose="020F0502020204030204" pitchFamily="34" charset="0"/>
                          <a:cs typeface="Times New Roman" panose="02020603050405020304" pitchFamily="18" charset="0"/>
                        </a:rPr>
                        <a:t>85.1 %</a:t>
                      </a:r>
                    </a:p>
                    <a:p>
                      <a:pPr marL="0" marR="0" algn="ctr">
                        <a:spcBef>
                          <a:spcPts val="0"/>
                        </a:spcBef>
                        <a:spcAft>
                          <a:spcPts val="0"/>
                        </a:spcAft>
                        <a:tabLst>
                          <a:tab pos="1326515" algn="l"/>
                        </a:tabLst>
                      </a:pPr>
                      <a:r>
                        <a:rPr lang="en-US" sz="2400" dirty="0">
                          <a:effectLst/>
                          <a:latin typeface="+mn-lt"/>
                          <a:ea typeface="Calibri" panose="020F0502020204030204" pitchFamily="34" charset="0"/>
                          <a:cs typeface="Times New Roman" panose="02020603050405020304" pitchFamily="18" charset="0"/>
                        </a:rPr>
                        <a:t>(82.8 – 87.2)</a:t>
                      </a: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tabLst>
                          <a:tab pos="1326515" algn="l"/>
                        </a:tabLst>
                      </a:pPr>
                      <a:r>
                        <a:rPr lang="en-US" sz="1800" b="1" dirty="0">
                          <a:effectLst/>
                          <a:latin typeface="+mn-lt"/>
                          <a:ea typeface="Calibri" panose="020F0502020204030204" pitchFamily="34" charset="0"/>
                          <a:cs typeface="Times New Roman" panose="02020603050405020304" pitchFamily="18" charset="0"/>
                        </a:rPr>
                        <a:t>0.02</a:t>
                      </a: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0016030"/>
                  </a:ext>
                </a:extLst>
              </a:tr>
            </a:tbl>
          </a:graphicData>
        </a:graphic>
      </p:graphicFrame>
      <p:sp>
        <p:nvSpPr>
          <p:cNvPr id="9" name="TextBox 8">
            <a:extLst>
              <a:ext uri="{FF2B5EF4-FFF2-40B4-BE49-F238E27FC236}">
                <a16:creationId xmlns:a16="http://schemas.microsoft.com/office/drawing/2014/main" id="{59A3D359-CD27-0C09-B361-646EB771891E}"/>
              </a:ext>
            </a:extLst>
          </p:cNvPr>
          <p:cNvSpPr txBox="1"/>
          <p:nvPr/>
        </p:nvSpPr>
        <p:spPr>
          <a:xfrm>
            <a:off x="6752830" y="6176889"/>
            <a:ext cx="4785477" cy="338554"/>
          </a:xfrm>
          <a:prstGeom prst="rect">
            <a:avLst/>
          </a:prstGeom>
          <a:noFill/>
        </p:spPr>
        <p:txBody>
          <a:bodyPr wrap="none" rtlCol="0">
            <a:spAutoFit/>
          </a:bodyPr>
          <a:lstStyle/>
          <a:p>
            <a:r>
              <a:rPr lang="en-US" sz="1600" dirty="0"/>
              <a:t>*Weighted national estimates based on 2018 NSSRN</a:t>
            </a:r>
          </a:p>
        </p:txBody>
      </p:sp>
    </p:spTree>
    <p:extLst>
      <p:ext uri="{BB962C8B-B14F-4D97-AF65-F5344CB8AC3E}">
        <p14:creationId xmlns:p14="http://schemas.microsoft.com/office/powerpoint/2010/main" val="2472488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F8EF4ECE-BF8B-1BA3-FEBC-F59C540BA9C9}"/>
              </a:ext>
            </a:extLst>
          </p:cNvPr>
          <p:cNvGraphicFramePr/>
          <p:nvPr>
            <p:extLst>
              <p:ext uri="{D42A27DB-BD31-4B8C-83A1-F6EECF244321}">
                <p14:modId xmlns:p14="http://schemas.microsoft.com/office/powerpoint/2010/main" val="1502184706"/>
              </p:ext>
            </p:extLst>
          </p:nvPr>
        </p:nvGraphicFramePr>
        <p:xfrm>
          <a:off x="1676399" y="790083"/>
          <a:ext cx="9312442" cy="53234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3961BF90-632B-1C59-7783-1477FC6ADB86}"/>
              </a:ext>
            </a:extLst>
          </p:cNvPr>
          <p:cNvSpPr txBox="1"/>
          <p:nvPr/>
        </p:nvSpPr>
        <p:spPr>
          <a:xfrm>
            <a:off x="2494549" y="2132904"/>
            <a:ext cx="1909011" cy="769441"/>
          </a:xfrm>
          <a:prstGeom prst="rect">
            <a:avLst/>
          </a:prstGeom>
          <a:noFill/>
        </p:spPr>
        <p:txBody>
          <a:bodyPr wrap="square" rtlCol="0">
            <a:spAutoFit/>
          </a:bodyPr>
          <a:lstStyle/>
          <a:p>
            <a:r>
              <a:rPr lang="en-US" sz="4400" dirty="0"/>
              <a:t>93%</a:t>
            </a:r>
          </a:p>
        </p:txBody>
      </p:sp>
      <p:sp>
        <p:nvSpPr>
          <p:cNvPr id="7" name="TextBox 6">
            <a:extLst>
              <a:ext uri="{FF2B5EF4-FFF2-40B4-BE49-F238E27FC236}">
                <a16:creationId xmlns:a16="http://schemas.microsoft.com/office/drawing/2014/main" id="{ADD4675A-B8D6-BE58-FEC3-E60EAFE53081}"/>
              </a:ext>
            </a:extLst>
          </p:cNvPr>
          <p:cNvSpPr txBox="1"/>
          <p:nvPr/>
        </p:nvSpPr>
        <p:spPr>
          <a:xfrm>
            <a:off x="9079830" y="2132903"/>
            <a:ext cx="1909011" cy="769441"/>
          </a:xfrm>
          <a:prstGeom prst="rect">
            <a:avLst/>
          </a:prstGeom>
          <a:noFill/>
        </p:spPr>
        <p:txBody>
          <a:bodyPr wrap="square" rtlCol="0">
            <a:spAutoFit/>
          </a:bodyPr>
          <a:lstStyle/>
          <a:p>
            <a:r>
              <a:rPr lang="en-US" sz="4400" dirty="0"/>
              <a:t>42%</a:t>
            </a:r>
          </a:p>
        </p:txBody>
      </p:sp>
      <p:sp>
        <p:nvSpPr>
          <p:cNvPr id="8" name="TextBox 7">
            <a:extLst>
              <a:ext uri="{FF2B5EF4-FFF2-40B4-BE49-F238E27FC236}">
                <a16:creationId xmlns:a16="http://schemas.microsoft.com/office/drawing/2014/main" id="{FAAF2623-A53A-BACD-2211-B6D9CB1253B1}"/>
              </a:ext>
            </a:extLst>
          </p:cNvPr>
          <p:cNvSpPr txBox="1"/>
          <p:nvPr/>
        </p:nvSpPr>
        <p:spPr>
          <a:xfrm>
            <a:off x="2494548" y="3731215"/>
            <a:ext cx="1909011" cy="769441"/>
          </a:xfrm>
          <a:prstGeom prst="rect">
            <a:avLst/>
          </a:prstGeom>
          <a:noFill/>
        </p:spPr>
        <p:txBody>
          <a:bodyPr wrap="square" rtlCol="0">
            <a:spAutoFit/>
          </a:bodyPr>
          <a:lstStyle/>
          <a:p>
            <a:r>
              <a:rPr lang="en-US" sz="4400" dirty="0"/>
              <a:t>81%</a:t>
            </a:r>
          </a:p>
        </p:txBody>
      </p:sp>
      <p:sp>
        <p:nvSpPr>
          <p:cNvPr id="9" name="TextBox 8">
            <a:extLst>
              <a:ext uri="{FF2B5EF4-FFF2-40B4-BE49-F238E27FC236}">
                <a16:creationId xmlns:a16="http://schemas.microsoft.com/office/drawing/2014/main" id="{7B531557-3739-C8AC-E351-D5575311736A}"/>
              </a:ext>
            </a:extLst>
          </p:cNvPr>
          <p:cNvSpPr txBox="1"/>
          <p:nvPr/>
        </p:nvSpPr>
        <p:spPr>
          <a:xfrm>
            <a:off x="9079830" y="3746921"/>
            <a:ext cx="1909011" cy="769441"/>
          </a:xfrm>
          <a:prstGeom prst="rect">
            <a:avLst/>
          </a:prstGeom>
          <a:noFill/>
        </p:spPr>
        <p:txBody>
          <a:bodyPr wrap="square" rtlCol="0">
            <a:spAutoFit/>
          </a:bodyPr>
          <a:lstStyle/>
          <a:p>
            <a:r>
              <a:rPr lang="en-US" sz="4400" dirty="0"/>
              <a:t>72%</a:t>
            </a:r>
          </a:p>
        </p:txBody>
      </p:sp>
      <p:sp>
        <p:nvSpPr>
          <p:cNvPr id="10" name="TextBox 9">
            <a:extLst>
              <a:ext uri="{FF2B5EF4-FFF2-40B4-BE49-F238E27FC236}">
                <a16:creationId xmlns:a16="http://schemas.microsoft.com/office/drawing/2014/main" id="{C7932BB3-C000-2D49-C3CB-7F8BA35BC699}"/>
              </a:ext>
            </a:extLst>
          </p:cNvPr>
          <p:cNvSpPr txBox="1"/>
          <p:nvPr/>
        </p:nvSpPr>
        <p:spPr>
          <a:xfrm>
            <a:off x="6332620" y="6113485"/>
            <a:ext cx="4785477" cy="338554"/>
          </a:xfrm>
          <a:prstGeom prst="rect">
            <a:avLst/>
          </a:prstGeom>
          <a:noFill/>
        </p:spPr>
        <p:txBody>
          <a:bodyPr wrap="none" rtlCol="0">
            <a:spAutoFit/>
          </a:bodyPr>
          <a:lstStyle/>
          <a:p>
            <a:r>
              <a:rPr lang="en-US" sz="1600" dirty="0"/>
              <a:t>*Weighted national estimates based on 2018 NSSRN</a:t>
            </a:r>
          </a:p>
        </p:txBody>
      </p:sp>
    </p:spTree>
    <p:extLst>
      <p:ext uri="{BB962C8B-B14F-4D97-AF65-F5344CB8AC3E}">
        <p14:creationId xmlns:p14="http://schemas.microsoft.com/office/powerpoint/2010/main" val="152191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4CD00AFB-C982-0C4A-B4C6-9AF4AE7721A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CC742126-D92A-C041-9840-1A7B0EF299FF}"/>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E1330CFC-3957-FF44-AE37-1FE03AD66799}"/>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50FEE474-8693-294D-BE1C-BBFA2DD10601}"/>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P spid="6" grpId="0"/>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67233-C429-E252-696B-B63B0A93E5E7}"/>
              </a:ext>
            </a:extLst>
          </p:cNvPr>
          <p:cNvSpPr>
            <a:spLocks noGrp="1"/>
          </p:cNvSpPr>
          <p:nvPr>
            <p:ph type="title"/>
          </p:nvPr>
        </p:nvSpPr>
        <p:spPr/>
        <p:txBody>
          <a:bodyPr>
            <a:normAutofit fontScale="90000"/>
          </a:bodyPr>
          <a:lstStyle/>
          <a:p>
            <a:r>
              <a:rPr lang="en-US" cap="none" dirty="0"/>
              <a:t>Barriers limit role implementation, access to care, </a:t>
            </a:r>
            <a:r>
              <a:rPr lang="en-US" u="sng" cap="none" dirty="0"/>
              <a:t>and</a:t>
            </a:r>
            <a:r>
              <a:rPr lang="en-US" cap="none" dirty="0"/>
              <a:t> increase healthcare costs.</a:t>
            </a:r>
          </a:p>
        </p:txBody>
      </p:sp>
      <p:sp>
        <p:nvSpPr>
          <p:cNvPr id="10" name="Rounded Rectangle 9">
            <a:extLst>
              <a:ext uri="{FF2B5EF4-FFF2-40B4-BE49-F238E27FC236}">
                <a16:creationId xmlns:a16="http://schemas.microsoft.com/office/drawing/2014/main" id="{CC6B2A6E-39C6-1D93-0428-3A7ED2B9F0B6}"/>
              </a:ext>
            </a:extLst>
          </p:cNvPr>
          <p:cNvSpPr/>
          <p:nvPr/>
        </p:nvSpPr>
        <p:spPr>
          <a:xfrm>
            <a:off x="6293007" y="4251854"/>
            <a:ext cx="4172856" cy="1691745"/>
          </a:xfrm>
          <a:prstGeom prst="round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mj-lt"/>
              </a:rPr>
              <a:t>Career longevity</a:t>
            </a:r>
          </a:p>
        </p:txBody>
      </p:sp>
      <p:sp>
        <p:nvSpPr>
          <p:cNvPr id="11" name="Rounded Rectangle 10">
            <a:extLst>
              <a:ext uri="{FF2B5EF4-FFF2-40B4-BE49-F238E27FC236}">
                <a16:creationId xmlns:a16="http://schemas.microsoft.com/office/drawing/2014/main" id="{E4EF51DD-42C4-B743-9901-2D6693DFC16F}"/>
              </a:ext>
            </a:extLst>
          </p:cNvPr>
          <p:cNvSpPr/>
          <p:nvPr/>
        </p:nvSpPr>
        <p:spPr>
          <a:xfrm>
            <a:off x="6293007" y="2221992"/>
            <a:ext cx="4172856" cy="1691745"/>
          </a:xfrm>
          <a:prstGeom prst="roundRect">
            <a:avLst/>
          </a:prstGeom>
          <a:solidFill>
            <a:schemeClr val="accent5"/>
          </a:solidFill>
          <a:ln w="12700" cap="flat" cmpd="sng" algn="ctr">
            <a:solidFill>
              <a:schemeClr val="accent5"/>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mj-lt"/>
              </a:rPr>
              <a:t>Statutory and institutional policies</a:t>
            </a:r>
          </a:p>
        </p:txBody>
      </p:sp>
      <p:sp>
        <p:nvSpPr>
          <p:cNvPr id="12" name="Rounded Rectangle 11">
            <a:extLst>
              <a:ext uri="{FF2B5EF4-FFF2-40B4-BE49-F238E27FC236}">
                <a16:creationId xmlns:a16="http://schemas.microsoft.com/office/drawing/2014/main" id="{67777F55-9F95-789B-9EAE-A2822C69382D}"/>
              </a:ext>
            </a:extLst>
          </p:cNvPr>
          <p:cNvSpPr/>
          <p:nvPr/>
        </p:nvSpPr>
        <p:spPr>
          <a:xfrm>
            <a:off x="1726137" y="4251855"/>
            <a:ext cx="4172856" cy="1691745"/>
          </a:xfrm>
          <a:prstGeom prst="roundRect">
            <a:avLst/>
          </a:prstGeom>
          <a:solidFill>
            <a:schemeClr val="accent3"/>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r>
              <a:rPr lang="en-US" sz="2400" dirty="0">
                <a:latin typeface="+mj-lt"/>
              </a:rPr>
              <a:t>Limited organizational support</a:t>
            </a:r>
          </a:p>
          <a:p>
            <a:endParaRPr lang="en-US" sz="2000" dirty="0">
              <a:latin typeface="+mj-lt"/>
            </a:endParaRPr>
          </a:p>
          <a:p>
            <a:pPr marL="285750" indent="-171450">
              <a:buFont typeface="Arial" panose="020B0604020202020204" pitchFamily="34" charset="0"/>
              <a:buChar char="•"/>
            </a:pPr>
            <a:r>
              <a:rPr lang="en-US" dirty="0">
                <a:latin typeface="+mj-lt"/>
              </a:rPr>
              <a:t>Time                </a:t>
            </a:r>
          </a:p>
          <a:p>
            <a:pPr marL="285750" indent="-171450">
              <a:buFont typeface="Arial" panose="020B0604020202020204" pitchFamily="34" charset="0"/>
              <a:buChar char="•"/>
            </a:pPr>
            <a:r>
              <a:rPr lang="en-US" dirty="0">
                <a:latin typeface="+mj-lt"/>
              </a:rPr>
              <a:t>Resources</a:t>
            </a:r>
          </a:p>
          <a:p>
            <a:pPr marL="285750" indent="-171450">
              <a:buFont typeface="Arial" panose="020B0604020202020204" pitchFamily="34" charset="0"/>
              <a:buChar char="•"/>
            </a:pPr>
            <a:r>
              <a:rPr lang="en-US" dirty="0">
                <a:latin typeface="+mj-lt"/>
              </a:rPr>
              <a:t>Education</a:t>
            </a:r>
          </a:p>
          <a:p>
            <a:pPr marL="285750" indent="-171450">
              <a:buFont typeface="Arial" panose="020B0604020202020204" pitchFamily="34" charset="0"/>
              <a:buChar char="•"/>
            </a:pPr>
            <a:r>
              <a:rPr lang="en-US" dirty="0">
                <a:latin typeface="+mj-lt"/>
              </a:rPr>
              <a:t>Reimbursement</a:t>
            </a:r>
            <a:r>
              <a:rPr lang="en-US" sz="2000" dirty="0">
                <a:latin typeface="+mj-lt"/>
              </a:rPr>
              <a:t> </a:t>
            </a:r>
          </a:p>
        </p:txBody>
      </p:sp>
      <p:sp>
        <p:nvSpPr>
          <p:cNvPr id="14" name="Rounded Rectangle 13">
            <a:extLst>
              <a:ext uri="{FF2B5EF4-FFF2-40B4-BE49-F238E27FC236}">
                <a16:creationId xmlns:a16="http://schemas.microsoft.com/office/drawing/2014/main" id="{679050B8-D1BB-E330-6FF0-5CD02C597946}"/>
              </a:ext>
            </a:extLst>
          </p:cNvPr>
          <p:cNvSpPr/>
          <p:nvPr/>
        </p:nvSpPr>
        <p:spPr>
          <a:xfrm>
            <a:off x="1726137" y="2238946"/>
            <a:ext cx="4172856" cy="1691745"/>
          </a:xfrm>
          <a:prstGeom prst="roundRect">
            <a:avLst/>
          </a:prstGeom>
          <a:solidFill>
            <a:schemeClr val="tx2">
              <a:lumMod val="50000"/>
              <a:lumOff val="50000"/>
            </a:schemeClr>
          </a:solidFill>
          <a:ln w="12700" cap="flat" cmpd="sng" algn="ctr">
            <a:solidFill>
              <a:schemeClr val="accent1">
                <a:shade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mj-lt"/>
              </a:rPr>
              <a:t>A lack of perceived value in the clinical expertise of pediatric-focused nurse practitioners</a:t>
            </a:r>
          </a:p>
        </p:txBody>
      </p:sp>
    </p:spTree>
    <p:extLst>
      <p:ext uri="{BB962C8B-B14F-4D97-AF65-F5344CB8AC3E}">
        <p14:creationId xmlns:p14="http://schemas.microsoft.com/office/powerpoint/2010/main" val="40690826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Light from open door">
            <a:extLst>
              <a:ext uri="{FF2B5EF4-FFF2-40B4-BE49-F238E27FC236}">
                <a16:creationId xmlns:a16="http://schemas.microsoft.com/office/drawing/2014/main" id="{A7B602E0-24AA-B002-3198-AB600156ADF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4546"/>
          <a:stretch/>
        </p:blipFill>
        <p:spPr>
          <a:xfrm>
            <a:off x="20" y="10"/>
            <a:ext cx="12191980" cy="6866290"/>
          </a:xfrm>
          <a:prstGeom prst="rect">
            <a:avLst/>
          </a:prstGeom>
        </p:spPr>
      </p:pic>
      <p:sp>
        <p:nvSpPr>
          <p:cNvPr id="10" name="TextBox 9">
            <a:extLst>
              <a:ext uri="{FF2B5EF4-FFF2-40B4-BE49-F238E27FC236}">
                <a16:creationId xmlns:a16="http://schemas.microsoft.com/office/drawing/2014/main" id="{4F06736A-9357-4454-1AA1-676B70DD715A}"/>
              </a:ext>
            </a:extLst>
          </p:cNvPr>
          <p:cNvSpPr txBox="1"/>
          <p:nvPr/>
        </p:nvSpPr>
        <p:spPr>
          <a:xfrm>
            <a:off x="0" y="8300"/>
            <a:ext cx="12192000" cy="1107996"/>
          </a:xfrm>
          <a:prstGeom prst="rect">
            <a:avLst/>
          </a:prstGeom>
          <a:noFill/>
        </p:spPr>
        <p:txBody>
          <a:bodyPr wrap="square" rtlCol="0">
            <a:spAutoFit/>
          </a:bodyPr>
          <a:lstStyle/>
          <a:p>
            <a:pPr algn="ctr"/>
            <a:r>
              <a:rPr lang="en-US" sz="6600" dirty="0">
                <a:solidFill>
                  <a:schemeClr val="bg1"/>
                </a:solidFill>
              </a:rPr>
              <a:t>Opportunity abounds!</a:t>
            </a:r>
          </a:p>
        </p:txBody>
      </p:sp>
    </p:spTree>
    <p:extLst>
      <p:ext uri="{BB962C8B-B14F-4D97-AF65-F5344CB8AC3E}">
        <p14:creationId xmlns:p14="http://schemas.microsoft.com/office/powerpoint/2010/main" val="310548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070AC-1427-6693-B4E1-E4BCADC0B6C0}"/>
              </a:ext>
            </a:extLst>
          </p:cNvPr>
          <p:cNvSpPr>
            <a:spLocks noGrp="1"/>
          </p:cNvSpPr>
          <p:nvPr>
            <p:ph type="title"/>
          </p:nvPr>
        </p:nvSpPr>
        <p:spPr>
          <a:xfrm>
            <a:off x="700635" y="914400"/>
            <a:ext cx="10954336" cy="1307592"/>
          </a:xfrm>
        </p:spPr>
        <p:txBody>
          <a:bodyPr>
            <a:normAutofit/>
          </a:bodyPr>
          <a:lstStyle/>
          <a:p>
            <a:r>
              <a:rPr lang="en-US" cap="none" dirty="0"/>
              <a:t>What was your </a:t>
            </a:r>
            <a:r>
              <a:rPr lang="en-US" u="sng" cap="none" dirty="0"/>
              <a:t>primary motivation </a:t>
            </a:r>
            <a:r>
              <a:rPr lang="en-US" cap="none" dirty="0"/>
              <a:t>to be a PNP?</a:t>
            </a:r>
          </a:p>
        </p:txBody>
      </p:sp>
      <p:pic>
        <p:nvPicPr>
          <p:cNvPr id="4" name="Google Shape;240;p21">
            <a:extLst>
              <a:ext uri="{FF2B5EF4-FFF2-40B4-BE49-F238E27FC236}">
                <a16:creationId xmlns:a16="http://schemas.microsoft.com/office/drawing/2014/main" id="{18E6F924-2A1C-A8F5-5957-0914CBE3977A}"/>
              </a:ext>
            </a:extLst>
          </p:cNvPr>
          <p:cNvPicPr preferRelativeResize="0">
            <a:picLocks noGrp="1"/>
          </p:cNvPicPr>
          <p:nvPr>
            <p:ph idx="1"/>
          </p:nvPr>
        </p:nvPicPr>
        <p:blipFill rotWithShape="1">
          <a:blip r:embed="rId2">
            <a:alphaModFix/>
            <a:extLst>
              <a:ext uri="{BEBA8EAE-BF5A-486C-A8C5-ECC9F3942E4B}">
                <a14:imgProps xmlns:a14="http://schemas.microsoft.com/office/drawing/2010/main">
                  <a14:imgLayer r:embed="rId3">
                    <a14:imgEffect>
                      <a14:colorTemperature colorTemp="7052"/>
                    </a14:imgEffect>
                    <a14:imgEffect>
                      <a14:saturation sat="61000"/>
                    </a14:imgEffect>
                  </a14:imgLayer>
                </a14:imgProps>
              </a:ext>
            </a:extLst>
          </a:blip>
          <a:srcRect/>
          <a:stretch/>
        </p:blipFill>
        <p:spPr>
          <a:xfrm>
            <a:off x="2138312" y="1683657"/>
            <a:ext cx="7915376" cy="4380593"/>
          </a:xfrm>
          <a:prstGeom prst="rect">
            <a:avLst/>
          </a:prstGeom>
          <a:noFill/>
          <a:ln w="12700" cap="flat" cmpd="sng">
            <a:solidFill>
              <a:schemeClr val="dk2"/>
            </a:solidFill>
            <a:prstDash val="solid"/>
            <a:round/>
            <a:headEnd type="none" w="sm" len="sm"/>
            <a:tailEnd type="none" w="sm" len="sm"/>
          </a:ln>
        </p:spPr>
      </p:pic>
      <p:sp>
        <p:nvSpPr>
          <p:cNvPr id="5" name="Google Shape;248;p22">
            <a:extLst>
              <a:ext uri="{FF2B5EF4-FFF2-40B4-BE49-F238E27FC236}">
                <a16:creationId xmlns:a16="http://schemas.microsoft.com/office/drawing/2014/main" id="{02F48666-8127-024E-CD89-2C6206CC5F45}"/>
              </a:ext>
            </a:extLst>
          </p:cNvPr>
          <p:cNvSpPr txBox="1"/>
          <p:nvPr/>
        </p:nvSpPr>
        <p:spPr>
          <a:xfrm>
            <a:off x="8216929" y="6218145"/>
            <a:ext cx="3322675"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dk1"/>
                </a:solidFill>
                <a:latin typeface="+mj-lt"/>
                <a:ea typeface="Noto Sans"/>
                <a:cs typeface="Noto Sans"/>
                <a:sym typeface="Noto Sans"/>
              </a:rPr>
              <a:t>Armstrong et al., </a:t>
            </a:r>
            <a:r>
              <a:rPr lang="en-US" sz="1400" i="1" dirty="0">
                <a:solidFill>
                  <a:schemeClr val="dk1"/>
                </a:solidFill>
                <a:latin typeface="+mj-lt"/>
                <a:ea typeface="Noto Sans"/>
                <a:cs typeface="Noto Sans"/>
                <a:sym typeface="Noto Sans"/>
              </a:rPr>
              <a:t>J Ped Health Care</a:t>
            </a:r>
            <a:r>
              <a:rPr lang="en-US" sz="1400" dirty="0">
                <a:solidFill>
                  <a:schemeClr val="dk1"/>
                </a:solidFill>
                <a:latin typeface="+mj-lt"/>
                <a:ea typeface="Noto Sans"/>
                <a:cs typeface="Noto Sans"/>
                <a:sym typeface="Noto Sans"/>
              </a:rPr>
              <a:t>, 2023</a:t>
            </a:r>
            <a:endParaRPr sz="2000" dirty="0">
              <a:latin typeface="+mj-lt"/>
            </a:endParaRPr>
          </a:p>
        </p:txBody>
      </p:sp>
    </p:spTree>
    <p:extLst>
      <p:ext uri="{BB962C8B-B14F-4D97-AF65-F5344CB8AC3E}">
        <p14:creationId xmlns:p14="http://schemas.microsoft.com/office/powerpoint/2010/main" val="716737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01C57-3F1A-2CD8-5919-887BD7968868}"/>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D9A5C23C-10EF-B4AF-EB8D-F482C2BE6C26}"/>
              </a:ext>
            </a:extLst>
          </p:cNvPr>
          <p:cNvSpPr>
            <a:spLocks noGrp="1"/>
          </p:cNvSpPr>
          <p:nvPr>
            <p:ph idx="1"/>
          </p:nvPr>
        </p:nvSpPr>
        <p:spPr/>
        <p:txBody>
          <a:bodyPr/>
          <a:lstStyle/>
          <a:p>
            <a:pPr marL="457200" indent="-457200">
              <a:buFont typeface="+mj-lt"/>
              <a:buAutoNum type="arabicPeriod"/>
            </a:pPr>
            <a:r>
              <a:rPr lang="en-US" dirty="0">
                <a:latin typeface="+mj-lt"/>
              </a:rPr>
              <a:t>Examine trends in the pediatric provider workforce in the context of changing pediatric healthcare needs.	</a:t>
            </a:r>
          </a:p>
          <a:p>
            <a:pPr marL="457200" indent="-457200">
              <a:buFont typeface="+mj-lt"/>
              <a:buAutoNum type="arabicPeriod"/>
            </a:pPr>
            <a:r>
              <a:rPr lang="en-US" dirty="0">
                <a:latin typeface="+mj-lt"/>
              </a:rPr>
              <a:t>Identify challenges in pediatric nurse practitioner practice that limit their ability to care for children.</a:t>
            </a:r>
          </a:p>
          <a:p>
            <a:pPr marL="457200" indent="-457200">
              <a:buFont typeface="+mj-lt"/>
              <a:buAutoNum type="arabicPeriod"/>
            </a:pPr>
            <a:r>
              <a:rPr lang="en-US" dirty="0">
                <a:latin typeface="+mj-lt"/>
              </a:rPr>
              <a:t>Discuss opportunities to address challenges in pediatric care delivery that support future workforce growth and greater interdisciplinary collaboration.	</a:t>
            </a:r>
          </a:p>
          <a:p>
            <a:pPr marL="0" indent="0">
              <a:buNone/>
            </a:pPr>
            <a:endParaRPr lang="en-US" dirty="0">
              <a:latin typeface="+mj-lt"/>
            </a:endParaRPr>
          </a:p>
        </p:txBody>
      </p:sp>
    </p:spTree>
    <p:extLst>
      <p:ext uri="{BB962C8B-B14F-4D97-AF65-F5344CB8AC3E}">
        <p14:creationId xmlns:p14="http://schemas.microsoft.com/office/powerpoint/2010/main" val="3827260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86B7F-377A-6D86-D769-F4C47E244209}"/>
              </a:ext>
            </a:extLst>
          </p:cNvPr>
          <p:cNvSpPr>
            <a:spLocks noGrp="1"/>
          </p:cNvSpPr>
          <p:nvPr>
            <p:ph type="title"/>
          </p:nvPr>
        </p:nvSpPr>
        <p:spPr>
          <a:xfrm>
            <a:off x="750367" y="805542"/>
            <a:ext cx="10691265" cy="1307592"/>
          </a:xfrm>
        </p:spPr>
        <p:txBody>
          <a:bodyPr/>
          <a:lstStyle/>
          <a:p>
            <a:r>
              <a:rPr lang="en-US" cap="none" dirty="0"/>
              <a:t>Additional motivators were numerous</a:t>
            </a:r>
          </a:p>
        </p:txBody>
      </p:sp>
      <p:pic>
        <p:nvPicPr>
          <p:cNvPr id="4" name="Google Shape;247;p22">
            <a:extLst>
              <a:ext uri="{FF2B5EF4-FFF2-40B4-BE49-F238E27FC236}">
                <a16:creationId xmlns:a16="http://schemas.microsoft.com/office/drawing/2014/main" id="{6B85D659-78C4-D1A7-DB62-720513A8B190}"/>
              </a:ext>
            </a:extLst>
          </p:cNvPr>
          <p:cNvPicPr preferRelativeResize="0">
            <a:picLocks noGrp="1"/>
          </p:cNvPicPr>
          <p:nvPr>
            <p:ph idx="1"/>
          </p:nvPr>
        </p:nvPicPr>
        <p:blipFill rotWithShape="1">
          <a:blip r:embed="rId3">
            <a:alphaModFix/>
          </a:blip>
          <a:srcRect/>
          <a:stretch/>
        </p:blipFill>
        <p:spPr>
          <a:xfrm>
            <a:off x="2317697" y="1563008"/>
            <a:ext cx="7556606" cy="4489450"/>
          </a:xfrm>
          <a:prstGeom prst="rect">
            <a:avLst/>
          </a:prstGeom>
          <a:noFill/>
          <a:ln w="28575" cap="flat" cmpd="sng">
            <a:solidFill>
              <a:schemeClr val="dk2"/>
            </a:solidFill>
            <a:prstDash val="solid"/>
            <a:round/>
            <a:headEnd type="none" w="sm" len="sm"/>
            <a:tailEnd type="none" w="sm" len="sm"/>
          </a:ln>
        </p:spPr>
      </p:pic>
      <p:sp>
        <p:nvSpPr>
          <p:cNvPr id="5" name="Google Shape;248;p22">
            <a:extLst>
              <a:ext uri="{FF2B5EF4-FFF2-40B4-BE49-F238E27FC236}">
                <a16:creationId xmlns:a16="http://schemas.microsoft.com/office/drawing/2014/main" id="{5791CCD9-32E9-7E65-2AAC-23106E5274AE}"/>
              </a:ext>
            </a:extLst>
          </p:cNvPr>
          <p:cNvSpPr txBox="1"/>
          <p:nvPr/>
        </p:nvSpPr>
        <p:spPr>
          <a:xfrm>
            <a:off x="8216929" y="6218145"/>
            <a:ext cx="3322675"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dk1"/>
                </a:solidFill>
                <a:latin typeface="+mj-lt"/>
                <a:ea typeface="Noto Sans"/>
                <a:cs typeface="Noto Sans"/>
                <a:sym typeface="Noto Sans"/>
              </a:rPr>
              <a:t>Armstrong et al., </a:t>
            </a:r>
            <a:r>
              <a:rPr lang="en-US" sz="1400" i="1" dirty="0">
                <a:solidFill>
                  <a:schemeClr val="dk1"/>
                </a:solidFill>
                <a:latin typeface="+mj-lt"/>
                <a:ea typeface="Noto Sans"/>
                <a:cs typeface="Noto Sans"/>
                <a:sym typeface="Noto Sans"/>
              </a:rPr>
              <a:t>J Ped Health Care</a:t>
            </a:r>
            <a:r>
              <a:rPr lang="en-US" sz="1400" dirty="0">
                <a:solidFill>
                  <a:schemeClr val="dk1"/>
                </a:solidFill>
                <a:latin typeface="+mj-lt"/>
                <a:ea typeface="Noto Sans"/>
                <a:cs typeface="Noto Sans"/>
                <a:sym typeface="Noto Sans"/>
              </a:rPr>
              <a:t>, 2023</a:t>
            </a:r>
            <a:endParaRPr sz="2000" dirty="0">
              <a:latin typeface="+mj-lt"/>
            </a:endParaRPr>
          </a:p>
        </p:txBody>
      </p:sp>
    </p:spTree>
    <p:extLst>
      <p:ext uri="{BB962C8B-B14F-4D97-AF65-F5344CB8AC3E}">
        <p14:creationId xmlns:p14="http://schemas.microsoft.com/office/powerpoint/2010/main" val="23612109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41694-C808-383A-E3F2-54DC257404A1}"/>
              </a:ext>
            </a:extLst>
          </p:cNvPr>
          <p:cNvSpPr>
            <a:spLocks noGrp="1"/>
          </p:cNvSpPr>
          <p:nvPr>
            <p:ph type="title"/>
          </p:nvPr>
        </p:nvSpPr>
        <p:spPr/>
        <p:txBody>
          <a:bodyPr/>
          <a:lstStyle/>
          <a:p>
            <a:r>
              <a:rPr lang="en-US" cap="none" dirty="0"/>
              <a:t>NP inclusive models of care</a:t>
            </a:r>
          </a:p>
        </p:txBody>
      </p:sp>
      <p:graphicFrame>
        <p:nvGraphicFramePr>
          <p:cNvPr id="9" name="Content Placeholder 3">
            <a:extLst>
              <a:ext uri="{FF2B5EF4-FFF2-40B4-BE49-F238E27FC236}">
                <a16:creationId xmlns:a16="http://schemas.microsoft.com/office/drawing/2014/main" id="{D55A61AC-CD45-0D1E-37C4-7D0FBA045B65}"/>
              </a:ext>
            </a:extLst>
          </p:cNvPr>
          <p:cNvGraphicFramePr>
            <a:graphicFrameLocks noGrp="1"/>
          </p:cNvGraphicFramePr>
          <p:nvPr>
            <p:ph idx="1"/>
            <p:extLst>
              <p:ext uri="{D42A27DB-BD31-4B8C-83A1-F6EECF244321}">
                <p14:modId xmlns:p14="http://schemas.microsoft.com/office/powerpoint/2010/main" val="1451065159"/>
              </p:ext>
            </p:extLst>
          </p:nvPr>
        </p:nvGraphicFramePr>
        <p:xfrm>
          <a:off x="838200" y="1636938"/>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F178B7BC-C934-D0FF-A676-9AD531AD3D3E}"/>
              </a:ext>
            </a:extLst>
          </p:cNvPr>
          <p:cNvSpPr txBox="1"/>
          <p:nvPr/>
        </p:nvSpPr>
        <p:spPr>
          <a:xfrm>
            <a:off x="7757503" y="6195356"/>
            <a:ext cx="4588042" cy="338554"/>
          </a:xfrm>
          <a:prstGeom prst="rect">
            <a:avLst/>
          </a:prstGeom>
          <a:noFill/>
        </p:spPr>
        <p:txBody>
          <a:bodyPr wrap="square" rtlCol="0">
            <a:spAutoFit/>
          </a:bodyPr>
          <a:lstStyle/>
          <a:p>
            <a:r>
              <a:rPr lang="en-US" sz="1600" dirty="0">
                <a:latin typeface="+mj-lt"/>
              </a:rPr>
              <a:t>Chaney et al., </a:t>
            </a:r>
            <a:r>
              <a:rPr lang="en-US" sz="1600" i="1" dirty="0">
                <a:latin typeface="+mj-lt"/>
              </a:rPr>
              <a:t>J Ambul Care Manage</a:t>
            </a:r>
            <a:r>
              <a:rPr lang="en-US" sz="1600" dirty="0">
                <a:latin typeface="+mj-lt"/>
              </a:rPr>
              <a:t>, 2022</a:t>
            </a:r>
          </a:p>
        </p:txBody>
      </p:sp>
    </p:spTree>
    <p:extLst>
      <p:ext uri="{BB962C8B-B14F-4D97-AF65-F5344CB8AC3E}">
        <p14:creationId xmlns:p14="http://schemas.microsoft.com/office/powerpoint/2010/main" val="6726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graphicEl>
                                              <a:dgm id="{283DFA41-F863-484F-921B-CAD9719EE93B}"/>
                                            </p:graphicEl>
                                          </p:spTgt>
                                        </p:tgtEl>
                                        <p:attrNameLst>
                                          <p:attrName>style.visibility</p:attrName>
                                        </p:attrNameLst>
                                      </p:cBhvr>
                                      <p:to>
                                        <p:strVal val="visible"/>
                                      </p:to>
                                    </p:set>
                                    <p:anim calcmode="lin" valueType="num">
                                      <p:cBhvr>
                                        <p:cTn id="7" dur="500" fill="hold"/>
                                        <p:tgtEl>
                                          <p:spTgt spid="9">
                                            <p:graphicEl>
                                              <a:dgm id="{283DFA41-F863-484F-921B-CAD9719EE93B}"/>
                                            </p:graphicEl>
                                          </p:spTgt>
                                        </p:tgtEl>
                                        <p:attrNameLst>
                                          <p:attrName>ppt_w</p:attrName>
                                        </p:attrNameLst>
                                      </p:cBhvr>
                                      <p:tavLst>
                                        <p:tav tm="0">
                                          <p:val>
                                            <p:fltVal val="0"/>
                                          </p:val>
                                        </p:tav>
                                        <p:tav tm="100000">
                                          <p:val>
                                            <p:strVal val="#ppt_w"/>
                                          </p:val>
                                        </p:tav>
                                      </p:tavLst>
                                    </p:anim>
                                    <p:anim calcmode="lin" valueType="num">
                                      <p:cBhvr>
                                        <p:cTn id="8" dur="500" fill="hold"/>
                                        <p:tgtEl>
                                          <p:spTgt spid="9">
                                            <p:graphicEl>
                                              <a:dgm id="{283DFA41-F863-484F-921B-CAD9719EE93B}"/>
                                            </p:graphicEl>
                                          </p:spTgt>
                                        </p:tgtEl>
                                        <p:attrNameLst>
                                          <p:attrName>ppt_h</p:attrName>
                                        </p:attrNameLst>
                                      </p:cBhvr>
                                      <p:tavLst>
                                        <p:tav tm="0">
                                          <p:val>
                                            <p:fltVal val="0"/>
                                          </p:val>
                                        </p:tav>
                                        <p:tav tm="100000">
                                          <p:val>
                                            <p:strVal val="#ppt_h"/>
                                          </p:val>
                                        </p:tav>
                                      </p:tavLst>
                                    </p:anim>
                                    <p:animEffect transition="in" filter="fade">
                                      <p:cBhvr>
                                        <p:cTn id="9" dur="500"/>
                                        <p:tgtEl>
                                          <p:spTgt spid="9">
                                            <p:graphicEl>
                                              <a:dgm id="{283DFA41-F863-484F-921B-CAD9719EE93B}"/>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graphicEl>
                                              <a:dgm id="{E20103AE-006C-5B42-9FEC-83FD4F8C155D}"/>
                                            </p:graphicEl>
                                          </p:spTgt>
                                        </p:tgtEl>
                                        <p:attrNameLst>
                                          <p:attrName>style.visibility</p:attrName>
                                        </p:attrNameLst>
                                      </p:cBhvr>
                                      <p:to>
                                        <p:strVal val="visible"/>
                                      </p:to>
                                    </p:set>
                                    <p:anim calcmode="lin" valueType="num">
                                      <p:cBhvr>
                                        <p:cTn id="14" dur="500" fill="hold"/>
                                        <p:tgtEl>
                                          <p:spTgt spid="9">
                                            <p:graphicEl>
                                              <a:dgm id="{E20103AE-006C-5B42-9FEC-83FD4F8C155D}"/>
                                            </p:graphicEl>
                                          </p:spTgt>
                                        </p:tgtEl>
                                        <p:attrNameLst>
                                          <p:attrName>ppt_w</p:attrName>
                                        </p:attrNameLst>
                                      </p:cBhvr>
                                      <p:tavLst>
                                        <p:tav tm="0">
                                          <p:val>
                                            <p:fltVal val="0"/>
                                          </p:val>
                                        </p:tav>
                                        <p:tav tm="100000">
                                          <p:val>
                                            <p:strVal val="#ppt_w"/>
                                          </p:val>
                                        </p:tav>
                                      </p:tavLst>
                                    </p:anim>
                                    <p:anim calcmode="lin" valueType="num">
                                      <p:cBhvr>
                                        <p:cTn id="15" dur="500" fill="hold"/>
                                        <p:tgtEl>
                                          <p:spTgt spid="9">
                                            <p:graphicEl>
                                              <a:dgm id="{E20103AE-006C-5B42-9FEC-83FD4F8C155D}"/>
                                            </p:graphicEl>
                                          </p:spTgt>
                                        </p:tgtEl>
                                        <p:attrNameLst>
                                          <p:attrName>ppt_h</p:attrName>
                                        </p:attrNameLst>
                                      </p:cBhvr>
                                      <p:tavLst>
                                        <p:tav tm="0">
                                          <p:val>
                                            <p:fltVal val="0"/>
                                          </p:val>
                                        </p:tav>
                                        <p:tav tm="100000">
                                          <p:val>
                                            <p:strVal val="#ppt_h"/>
                                          </p:val>
                                        </p:tav>
                                      </p:tavLst>
                                    </p:anim>
                                    <p:animEffect transition="in" filter="fade">
                                      <p:cBhvr>
                                        <p:cTn id="16" dur="500"/>
                                        <p:tgtEl>
                                          <p:spTgt spid="9">
                                            <p:graphicEl>
                                              <a:dgm id="{E20103AE-006C-5B42-9FEC-83FD4F8C155D}"/>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graphicEl>
                                              <a:dgm id="{6BDB4DAD-B4D6-6F43-9948-AD9344752E71}"/>
                                            </p:graphicEl>
                                          </p:spTgt>
                                        </p:tgtEl>
                                        <p:attrNameLst>
                                          <p:attrName>style.visibility</p:attrName>
                                        </p:attrNameLst>
                                      </p:cBhvr>
                                      <p:to>
                                        <p:strVal val="visible"/>
                                      </p:to>
                                    </p:set>
                                    <p:anim calcmode="lin" valueType="num">
                                      <p:cBhvr>
                                        <p:cTn id="21" dur="500" fill="hold"/>
                                        <p:tgtEl>
                                          <p:spTgt spid="9">
                                            <p:graphicEl>
                                              <a:dgm id="{6BDB4DAD-B4D6-6F43-9948-AD9344752E71}"/>
                                            </p:graphicEl>
                                          </p:spTgt>
                                        </p:tgtEl>
                                        <p:attrNameLst>
                                          <p:attrName>ppt_w</p:attrName>
                                        </p:attrNameLst>
                                      </p:cBhvr>
                                      <p:tavLst>
                                        <p:tav tm="0">
                                          <p:val>
                                            <p:fltVal val="0"/>
                                          </p:val>
                                        </p:tav>
                                        <p:tav tm="100000">
                                          <p:val>
                                            <p:strVal val="#ppt_w"/>
                                          </p:val>
                                        </p:tav>
                                      </p:tavLst>
                                    </p:anim>
                                    <p:anim calcmode="lin" valueType="num">
                                      <p:cBhvr>
                                        <p:cTn id="22" dur="500" fill="hold"/>
                                        <p:tgtEl>
                                          <p:spTgt spid="9">
                                            <p:graphicEl>
                                              <a:dgm id="{6BDB4DAD-B4D6-6F43-9948-AD9344752E71}"/>
                                            </p:graphicEl>
                                          </p:spTgt>
                                        </p:tgtEl>
                                        <p:attrNameLst>
                                          <p:attrName>ppt_h</p:attrName>
                                        </p:attrNameLst>
                                      </p:cBhvr>
                                      <p:tavLst>
                                        <p:tav tm="0">
                                          <p:val>
                                            <p:fltVal val="0"/>
                                          </p:val>
                                        </p:tav>
                                        <p:tav tm="100000">
                                          <p:val>
                                            <p:strVal val="#ppt_h"/>
                                          </p:val>
                                        </p:tav>
                                      </p:tavLst>
                                    </p:anim>
                                    <p:animEffect transition="in" filter="fade">
                                      <p:cBhvr>
                                        <p:cTn id="23" dur="500"/>
                                        <p:tgtEl>
                                          <p:spTgt spid="9">
                                            <p:graphicEl>
                                              <a:dgm id="{6BDB4DAD-B4D6-6F43-9948-AD9344752E71}"/>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graphicEl>
                                              <a:dgm id="{F73DAAB7-04CE-F145-B4E7-AD1D48B299ED}"/>
                                            </p:graphicEl>
                                          </p:spTgt>
                                        </p:tgtEl>
                                        <p:attrNameLst>
                                          <p:attrName>style.visibility</p:attrName>
                                        </p:attrNameLst>
                                      </p:cBhvr>
                                      <p:to>
                                        <p:strVal val="visible"/>
                                      </p:to>
                                    </p:set>
                                    <p:anim calcmode="lin" valueType="num">
                                      <p:cBhvr>
                                        <p:cTn id="28" dur="500" fill="hold"/>
                                        <p:tgtEl>
                                          <p:spTgt spid="9">
                                            <p:graphicEl>
                                              <a:dgm id="{F73DAAB7-04CE-F145-B4E7-AD1D48B299ED}"/>
                                            </p:graphicEl>
                                          </p:spTgt>
                                        </p:tgtEl>
                                        <p:attrNameLst>
                                          <p:attrName>ppt_w</p:attrName>
                                        </p:attrNameLst>
                                      </p:cBhvr>
                                      <p:tavLst>
                                        <p:tav tm="0">
                                          <p:val>
                                            <p:fltVal val="0"/>
                                          </p:val>
                                        </p:tav>
                                        <p:tav tm="100000">
                                          <p:val>
                                            <p:strVal val="#ppt_w"/>
                                          </p:val>
                                        </p:tav>
                                      </p:tavLst>
                                    </p:anim>
                                    <p:anim calcmode="lin" valueType="num">
                                      <p:cBhvr>
                                        <p:cTn id="29" dur="500" fill="hold"/>
                                        <p:tgtEl>
                                          <p:spTgt spid="9">
                                            <p:graphicEl>
                                              <a:dgm id="{F73DAAB7-04CE-F145-B4E7-AD1D48B299ED}"/>
                                            </p:graphicEl>
                                          </p:spTgt>
                                        </p:tgtEl>
                                        <p:attrNameLst>
                                          <p:attrName>ppt_h</p:attrName>
                                        </p:attrNameLst>
                                      </p:cBhvr>
                                      <p:tavLst>
                                        <p:tav tm="0">
                                          <p:val>
                                            <p:fltVal val="0"/>
                                          </p:val>
                                        </p:tav>
                                        <p:tav tm="100000">
                                          <p:val>
                                            <p:strVal val="#ppt_h"/>
                                          </p:val>
                                        </p:tav>
                                      </p:tavLst>
                                    </p:anim>
                                    <p:animEffect transition="in" filter="fade">
                                      <p:cBhvr>
                                        <p:cTn id="30" dur="500"/>
                                        <p:tgtEl>
                                          <p:spTgt spid="9">
                                            <p:graphicEl>
                                              <a:dgm id="{F73DAAB7-04CE-F145-B4E7-AD1D48B299ED}"/>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graphicEl>
                                              <a:dgm id="{71D8AA20-635D-E244-A029-33CBC194B417}"/>
                                            </p:graphicEl>
                                          </p:spTgt>
                                        </p:tgtEl>
                                        <p:attrNameLst>
                                          <p:attrName>style.visibility</p:attrName>
                                        </p:attrNameLst>
                                      </p:cBhvr>
                                      <p:to>
                                        <p:strVal val="visible"/>
                                      </p:to>
                                    </p:set>
                                    <p:anim calcmode="lin" valueType="num">
                                      <p:cBhvr>
                                        <p:cTn id="35" dur="500" fill="hold"/>
                                        <p:tgtEl>
                                          <p:spTgt spid="9">
                                            <p:graphicEl>
                                              <a:dgm id="{71D8AA20-635D-E244-A029-33CBC194B417}"/>
                                            </p:graphicEl>
                                          </p:spTgt>
                                        </p:tgtEl>
                                        <p:attrNameLst>
                                          <p:attrName>ppt_w</p:attrName>
                                        </p:attrNameLst>
                                      </p:cBhvr>
                                      <p:tavLst>
                                        <p:tav tm="0">
                                          <p:val>
                                            <p:fltVal val="0"/>
                                          </p:val>
                                        </p:tav>
                                        <p:tav tm="100000">
                                          <p:val>
                                            <p:strVal val="#ppt_w"/>
                                          </p:val>
                                        </p:tav>
                                      </p:tavLst>
                                    </p:anim>
                                    <p:anim calcmode="lin" valueType="num">
                                      <p:cBhvr>
                                        <p:cTn id="36" dur="500" fill="hold"/>
                                        <p:tgtEl>
                                          <p:spTgt spid="9">
                                            <p:graphicEl>
                                              <a:dgm id="{71D8AA20-635D-E244-A029-33CBC194B417}"/>
                                            </p:graphicEl>
                                          </p:spTgt>
                                        </p:tgtEl>
                                        <p:attrNameLst>
                                          <p:attrName>ppt_h</p:attrName>
                                        </p:attrNameLst>
                                      </p:cBhvr>
                                      <p:tavLst>
                                        <p:tav tm="0">
                                          <p:val>
                                            <p:fltVal val="0"/>
                                          </p:val>
                                        </p:tav>
                                        <p:tav tm="100000">
                                          <p:val>
                                            <p:strVal val="#ppt_h"/>
                                          </p:val>
                                        </p:tav>
                                      </p:tavLst>
                                    </p:anim>
                                    <p:animEffect transition="in" filter="fade">
                                      <p:cBhvr>
                                        <p:cTn id="37" dur="500"/>
                                        <p:tgtEl>
                                          <p:spTgt spid="9">
                                            <p:graphicEl>
                                              <a:dgm id="{71D8AA20-635D-E244-A029-33CBC194B41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3754-6EB5-D411-F61B-4BAB0023AD9E}"/>
              </a:ext>
            </a:extLst>
          </p:cNvPr>
          <p:cNvSpPr>
            <a:spLocks noGrp="1"/>
          </p:cNvSpPr>
          <p:nvPr>
            <p:ph type="title"/>
          </p:nvPr>
        </p:nvSpPr>
        <p:spPr>
          <a:xfrm>
            <a:off x="750367" y="723019"/>
            <a:ext cx="10691265" cy="1307592"/>
          </a:xfrm>
        </p:spPr>
        <p:txBody>
          <a:bodyPr/>
          <a:lstStyle/>
          <a:p>
            <a:r>
              <a:rPr lang="en-US" cap="none" dirty="0"/>
              <a:t>NP and training physician models</a:t>
            </a:r>
          </a:p>
        </p:txBody>
      </p:sp>
      <p:graphicFrame>
        <p:nvGraphicFramePr>
          <p:cNvPr id="4" name="Content Placeholder 3">
            <a:extLst>
              <a:ext uri="{FF2B5EF4-FFF2-40B4-BE49-F238E27FC236}">
                <a16:creationId xmlns:a16="http://schemas.microsoft.com/office/drawing/2014/main" id="{F32AE04A-88E6-57F0-F1C5-12D69C918348}"/>
              </a:ext>
            </a:extLst>
          </p:cNvPr>
          <p:cNvGraphicFramePr>
            <a:graphicFrameLocks noGrp="1"/>
          </p:cNvGraphicFramePr>
          <p:nvPr>
            <p:ph idx="1"/>
            <p:extLst>
              <p:ext uri="{D42A27DB-BD31-4B8C-83A1-F6EECF244321}">
                <p14:modId xmlns:p14="http://schemas.microsoft.com/office/powerpoint/2010/main" val="3509204306"/>
              </p:ext>
            </p:extLst>
          </p:nvPr>
        </p:nvGraphicFramePr>
        <p:xfrm>
          <a:off x="838200" y="1592262"/>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6FA0F567-CEBE-6615-5CAE-933FFA95C1E3}"/>
              </a:ext>
            </a:extLst>
          </p:cNvPr>
          <p:cNvSpPr txBox="1"/>
          <p:nvPr/>
        </p:nvSpPr>
        <p:spPr>
          <a:xfrm>
            <a:off x="3846520" y="5185484"/>
            <a:ext cx="4924297" cy="461665"/>
          </a:xfrm>
          <a:prstGeom prst="rect">
            <a:avLst/>
          </a:prstGeom>
          <a:noFill/>
        </p:spPr>
        <p:txBody>
          <a:bodyPr wrap="none" rtlCol="0">
            <a:spAutoFit/>
          </a:bodyPr>
          <a:lstStyle/>
          <a:p>
            <a:r>
              <a:rPr lang="en-US" sz="2400" dirty="0">
                <a:latin typeface="+mj-lt"/>
              </a:rPr>
              <a:t>Inpatient</a:t>
            </a:r>
            <a:r>
              <a:rPr lang="en-US" sz="2400" dirty="0"/>
              <a:t> Team Construction Models</a:t>
            </a:r>
          </a:p>
        </p:txBody>
      </p:sp>
      <p:sp>
        <p:nvSpPr>
          <p:cNvPr id="6" name="TextBox 5">
            <a:extLst>
              <a:ext uri="{FF2B5EF4-FFF2-40B4-BE49-F238E27FC236}">
                <a16:creationId xmlns:a16="http://schemas.microsoft.com/office/drawing/2014/main" id="{BDC7B684-AEAE-BF70-1D01-CFC4DF89C625}"/>
              </a:ext>
            </a:extLst>
          </p:cNvPr>
          <p:cNvSpPr txBox="1"/>
          <p:nvPr/>
        </p:nvSpPr>
        <p:spPr>
          <a:xfrm>
            <a:off x="8972119" y="6159047"/>
            <a:ext cx="2695074" cy="338554"/>
          </a:xfrm>
          <a:prstGeom prst="rect">
            <a:avLst/>
          </a:prstGeom>
          <a:noFill/>
        </p:spPr>
        <p:txBody>
          <a:bodyPr wrap="square" rtlCol="0">
            <a:spAutoFit/>
          </a:bodyPr>
          <a:lstStyle/>
          <a:p>
            <a:r>
              <a:rPr lang="en-US" sz="1600" dirty="0">
                <a:latin typeface="+mj-lt"/>
              </a:rPr>
              <a:t>Gigli et al, </a:t>
            </a:r>
            <a:r>
              <a:rPr lang="en-US" sz="1600" i="1" dirty="0">
                <a:latin typeface="+mj-lt"/>
              </a:rPr>
              <a:t>Med Care</a:t>
            </a:r>
            <a:r>
              <a:rPr lang="en-US" sz="1600" dirty="0">
                <a:latin typeface="+mj-lt"/>
              </a:rPr>
              <a:t>, 2021</a:t>
            </a:r>
          </a:p>
        </p:txBody>
      </p:sp>
    </p:spTree>
    <p:extLst>
      <p:ext uri="{BB962C8B-B14F-4D97-AF65-F5344CB8AC3E}">
        <p14:creationId xmlns:p14="http://schemas.microsoft.com/office/powerpoint/2010/main" val="496167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479833C7-FDE4-4657-B0B1-32BE833C2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0ABE7C0B-A2D9-4202-A524-532DA2E2D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7" descr="A person holding a megaphone&#10;&#10;AI-generated content may be incorrect.">
            <a:extLst>
              <a:ext uri="{FF2B5EF4-FFF2-40B4-BE49-F238E27FC236}">
                <a16:creationId xmlns:a16="http://schemas.microsoft.com/office/drawing/2014/main" id="{392E3F0E-4894-1D86-A01B-93398EAEACE9}"/>
              </a:ext>
            </a:extLst>
          </p:cNvPr>
          <p:cNvPicPr>
            <a:picLocks noGrp="1" noChangeAspect="1"/>
          </p:cNvPicPr>
          <p:nvPr>
            <p:ph idx="1"/>
          </p:nvPr>
        </p:nvPicPr>
        <p:blipFill>
          <a:blip r:embed="rId3"/>
          <a:srcRect l="444" r="7940"/>
          <a:stretch>
            <a:fillRect/>
          </a:stretch>
        </p:blipFill>
        <p:spPr>
          <a:xfrm>
            <a:off x="20" y="10"/>
            <a:ext cx="12191980" cy="6857989"/>
          </a:xfrm>
          <a:prstGeom prst="rect">
            <a:avLst/>
          </a:prstGeom>
        </p:spPr>
      </p:pic>
      <p:sp>
        <p:nvSpPr>
          <p:cNvPr id="9" name="TextBox 8">
            <a:extLst>
              <a:ext uri="{FF2B5EF4-FFF2-40B4-BE49-F238E27FC236}">
                <a16:creationId xmlns:a16="http://schemas.microsoft.com/office/drawing/2014/main" id="{35841980-1ECD-821A-414D-05303D42CA5F}"/>
              </a:ext>
            </a:extLst>
          </p:cNvPr>
          <p:cNvSpPr txBox="1"/>
          <p:nvPr/>
        </p:nvSpPr>
        <p:spPr>
          <a:xfrm>
            <a:off x="524328" y="369957"/>
            <a:ext cx="5295900" cy="769441"/>
          </a:xfrm>
          <a:prstGeom prst="rect">
            <a:avLst/>
          </a:prstGeom>
          <a:noFill/>
        </p:spPr>
        <p:txBody>
          <a:bodyPr wrap="square" rtlCol="0">
            <a:spAutoFit/>
          </a:bodyPr>
          <a:lstStyle/>
          <a:p>
            <a:r>
              <a:rPr lang="en-US" sz="4400" b="1" dirty="0">
                <a:solidFill>
                  <a:schemeClr val="bg1"/>
                </a:solidFill>
                <a:latin typeface="+mj-lt"/>
              </a:rPr>
              <a:t>Create Role Visibility</a:t>
            </a:r>
          </a:p>
        </p:txBody>
      </p:sp>
    </p:spTree>
    <p:extLst>
      <p:ext uri="{BB962C8B-B14F-4D97-AF65-F5344CB8AC3E}">
        <p14:creationId xmlns:p14="http://schemas.microsoft.com/office/powerpoint/2010/main" val="1972948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67FD8-4952-FB8B-4753-CA3218ADBB1C}"/>
              </a:ext>
            </a:extLst>
          </p:cNvPr>
          <p:cNvSpPr>
            <a:spLocks noGrp="1"/>
          </p:cNvSpPr>
          <p:nvPr>
            <p:ph type="title"/>
          </p:nvPr>
        </p:nvSpPr>
        <p:spPr>
          <a:xfrm>
            <a:off x="-707780" y="652860"/>
            <a:ext cx="11654971" cy="1887421"/>
          </a:xfrm>
        </p:spPr>
        <p:txBody>
          <a:bodyPr>
            <a:normAutofit/>
          </a:bodyPr>
          <a:lstStyle/>
          <a:p>
            <a:pPr algn="ctr"/>
            <a:r>
              <a:rPr lang="en-US" sz="4400" cap="none" dirty="0"/>
              <a:t>Improving NP inclusive pediatric care</a:t>
            </a:r>
          </a:p>
        </p:txBody>
      </p:sp>
      <p:sp>
        <p:nvSpPr>
          <p:cNvPr id="3" name="TextBox 2">
            <a:extLst>
              <a:ext uri="{FF2B5EF4-FFF2-40B4-BE49-F238E27FC236}">
                <a16:creationId xmlns:a16="http://schemas.microsoft.com/office/drawing/2014/main" id="{164B6720-BD8F-C40F-26D9-E195A2464F4B}"/>
              </a:ext>
            </a:extLst>
          </p:cNvPr>
          <p:cNvSpPr txBox="1"/>
          <p:nvPr/>
        </p:nvSpPr>
        <p:spPr>
          <a:xfrm>
            <a:off x="10537373" y="5965372"/>
            <a:ext cx="1233714" cy="616857"/>
          </a:xfrm>
          <a:prstGeom prst="rect">
            <a:avLst/>
          </a:prstGeom>
          <a:solidFill>
            <a:schemeClr val="bg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E7D9B322-A741-7A71-9802-30204D5620A2}"/>
              </a:ext>
            </a:extLst>
          </p:cNvPr>
          <p:cNvSpPr txBox="1"/>
          <p:nvPr/>
        </p:nvSpPr>
        <p:spPr>
          <a:xfrm>
            <a:off x="435427" y="5871312"/>
            <a:ext cx="10511764" cy="616857"/>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5F1C8557-81BB-42BB-F7B9-2ABBF6955BA2}"/>
              </a:ext>
            </a:extLst>
          </p:cNvPr>
          <p:cNvSpPr txBox="1"/>
          <p:nvPr/>
        </p:nvSpPr>
        <p:spPr>
          <a:xfrm>
            <a:off x="6016169" y="5896711"/>
            <a:ext cx="182880" cy="616857"/>
          </a:xfrm>
          <a:prstGeom prst="rect">
            <a:avLst/>
          </a:prstGeom>
          <a:solidFill>
            <a:schemeClr val="bg1"/>
          </a:solidFill>
        </p:spPr>
        <p:txBody>
          <a:bodyPr wrap="square" rtlCol="0">
            <a:spAutoFit/>
          </a:bodyPr>
          <a:lstStyle/>
          <a:p>
            <a:endParaRPr lang="en-US" dirty="0"/>
          </a:p>
        </p:txBody>
      </p:sp>
      <p:graphicFrame>
        <p:nvGraphicFramePr>
          <p:cNvPr id="4" name="Content Placeholder 3">
            <a:extLst>
              <a:ext uri="{FF2B5EF4-FFF2-40B4-BE49-F238E27FC236}">
                <a16:creationId xmlns:a16="http://schemas.microsoft.com/office/drawing/2014/main" id="{C528C901-474E-6710-D994-3BEB0E50A646}"/>
              </a:ext>
            </a:extLst>
          </p:cNvPr>
          <p:cNvGraphicFramePr>
            <a:graphicFrameLocks noGrp="1"/>
          </p:cNvGraphicFramePr>
          <p:nvPr>
            <p:ph idx="1"/>
            <p:extLst>
              <p:ext uri="{D42A27DB-BD31-4B8C-83A1-F6EECF244321}">
                <p14:modId xmlns:p14="http://schemas.microsoft.com/office/powerpoint/2010/main" val="3891820873"/>
              </p:ext>
            </p:extLst>
          </p:nvPr>
        </p:nvGraphicFramePr>
        <p:xfrm>
          <a:off x="435427" y="1654627"/>
          <a:ext cx="6293392" cy="24819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CF015526-B858-D479-B211-ADFF3DFEBE97}"/>
              </a:ext>
            </a:extLst>
          </p:cNvPr>
          <p:cNvSpPr txBox="1"/>
          <p:nvPr/>
        </p:nvSpPr>
        <p:spPr>
          <a:xfrm>
            <a:off x="8898967" y="6412952"/>
            <a:ext cx="2857606" cy="338554"/>
          </a:xfrm>
          <a:prstGeom prst="rect">
            <a:avLst/>
          </a:prstGeom>
          <a:noFill/>
        </p:spPr>
        <p:txBody>
          <a:bodyPr wrap="square" rtlCol="0">
            <a:spAutoFit/>
          </a:bodyPr>
          <a:lstStyle/>
          <a:p>
            <a:r>
              <a:rPr lang="en-US" sz="1600" dirty="0">
                <a:solidFill>
                  <a:schemeClr val="tx1">
                    <a:lumMod val="65000"/>
                    <a:lumOff val="35000"/>
                  </a:schemeClr>
                </a:solidFill>
                <a:latin typeface="Calibri" panose="020F0502020204030204" pitchFamily="34" charset="0"/>
                <a:cs typeface="Calibri" panose="020F0502020204030204" pitchFamily="34" charset="0"/>
              </a:rPr>
              <a:t>Courtwright et al., </a:t>
            </a:r>
            <a:r>
              <a:rPr lang="en-US" sz="1600" i="1" dirty="0">
                <a:solidFill>
                  <a:schemeClr val="tx1">
                    <a:lumMod val="65000"/>
                    <a:lumOff val="35000"/>
                  </a:schemeClr>
                </a:solidFill>
                <a:latin typeface="Calibri" panose="020F0502020204030204" pitchFamily="34" charset="0"/>
                <a:cs typeface="Calibri" panose="020F0502020204030204" pitchFamily="34" charset="0"/>
              </a:rPr>
              <a:t>JPHC,</a:t>
            </a:r>
            <a:r>
              <a:rPr lang="en-US" sz="1600" dirty="0">
                <a:solidFill>
                  <a:schemeClr val="tx1">
                    <a:lumMod val="65000"/>
                    <a:lumOff val="35000"/>
                  </a:schemeClr>
                </a:solidFill>
                <a:latin typeface="Calibri" panose="020F0502020204030204" pitchFamily="34" charset="0"/>
                <a:cs typeface="Calibri" panose="020F0502020204030204" pitchFamily="34" charset="0"/>
              </a:rPr>
              <a:t> 2024</a:t>
            </a:r>
          </a:p>
        </p:txBody>
      </p:sp>
    </p:spTree>
    <p:extLst>
      <p:ext uri="{BB962C8B-B14F-4D97-AF65-F5344CB8AC3E}">
        <p14:creationId xmlns:p14="http://schemas.microsoft.com/office/powerpoint/2010/main" val="716733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55D43CA1-EFAF-3F4A-8A86-3A1D9482C2A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1FE0F-9E2B-E709-AE72-A38B512687E6}"/>
              </a:ext>
            </a:extLst>
          </p:cNvPr>
          <p:cNvSpPr txBox="1">
            <a:spLocks/>
          </p:cNvSpPr>
          <p:nvPr/>
        </p:nvSpPr>
        <p:spPr>
          <a:xfrm>
            <a:off x="2525807" y="0"/>
            <a:ext cx="7140387" cy="1325563"/>
          </a:xfrm>
          <a:prstGeom prst="rect">
            <a:avLst/>
          </a:prstGeom>
        </p:spPr>
        <p:txBody>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algn="ctr"/>
            <a:r>
              <a:rPr lang="en-US" cap="none" dirty="0">
                <a:solidFill>
                  <a:srgbClr val="416C62"/>
                </a:solidFill>
              </a:rPr>
              <a:t>Measuring NP outcomes</a:t>
            </a:r>
          </a:p>
        </p:txBody>
      </p:sp>
      <p:graphicFrame>
        <p:nvGraphicFramePr>
          <p:cNvPr id="3" name="Content Placeholder 3">
            <a:extLst>
              <a:ext uri="{FF2B5EF4-FFF2-40B4-BE49-F238E27FC236}">
                <a16:creationId xmlns:a16="http://schemas.microsoft.com/office/drawing/2014/main" id="{48CF06EA-6191-37FB-E297-978E1C051B1A}"/>
              </a:ext>
            </a:extLst>
          </p:cNvPr>
          <p:cNvGraphicFramePr>
            <a:graphicFrameLocks/>
          </p:cNvGraphicFramePr>
          <p:nvPr>
            <p:extLst>
              <p:ext uri="{D42A27DB-BD31-4B8C-83A1-F6EECF244321}">
                <p14:modId xmlns:p14="http://schemas.microsoft.com/office/powerpoint/2010/main" val="870643785"/>
              </p:ext>
            </p:extLst>
          </p:nvPr>
        </p:nvGraphicFramePr>
        <p:xfrm>
          <a:off x="150158" y="1267899"/>
          <a:ext cx="11575677" cy="43222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66BAC886-9745-E957-270E-20E211AE54ED}"/>
              </a:ext>
            </a:extLst>
          </p:cNvPr>
          <p:cNvSpPr txBox="1"/>
          <p:nvPr/>
        </p:nvSpPr>
        <p:spPr>
          <a:xfrm>
            <a:off x="10226015" y="6199963"/>
            <a:ext cx="1499820" cy="338554"/>
          </a:xfrm>
          <a:prstGeom prst="rect">
            <a:avLst/>
          </a:prstGeom>
          <a:noFill/>
        </p:spPr>
        <p:txBody>
          <a:bodyPr wrap="square" rtlCol="0">
            <a:spAutoFit/>
          </a:bodyPr>
          <a:lstStyle/>
          <a:p>
            <a:r>
              <a:rPr lang="en-US" sz="1600" dirty="0">
                <a:solidFill>
                  <a:schemeClr val="tx1">
                    <a:lumMod val="65000"/>
                    <a:lumOff val="35000"/>
                  </a:schemeClr>
                </a:solidFill>
                <a:latin typeface="Calibri" panose="020F0502020204030204" pitchFamily="34" charset="0"/>
                <a:cs typeface="Calibri" panose="020F0502020204030204" pitchFamily="34" charset="0"/>
              </a:rPr>
              <a:t>AANP, 2014</a:t>
            </a:r>
          </a:p>
        </p:txBody>
      </p:sp>
    </p:spTree>
    <p:extLst>
      <p:ext uri="{BB962C8B-B14F-4D97-AF65-F5344CB8AC3E}">
        <p14:creationId xmlns:p14="http://schemas.microsoft.com/office/powerpoint/2010/main" val="20187599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5">
            <a:extLst>
              <a:ext uri="{FF2B5EF4-FFF2-40B4-BE49-F238E27FC236}">
                <a16:creationId xmlns:a16="http://schemas.microsoft.com/office/drawing/2014/main" id="{2751F722-FA38-04AA-A2EA-FE97480B4401}"/>
              </a:ext>
            </a:extLst>
          </p:cNvPr>
          <p:cNvGraphicFramePr>
            <a:graphicFrameLocks/>
          </p:cNvGraphicFramePr>
          <p:nvPr>
            <p:extLst>
              <p:ext uri="{D42A27DB-BD31-4B8C-83A1-F6EECF244321}">
                <p14:modId xmlns:p14="http://schemas.microsoft.com/office/powerpoint/2010/main" val="1609205158"/>
              </p:ext>
            </p:extLst>
          </p:nvPr>
        </p:nvGraphicFramePr>
        <p:xfrm>
          <a:off x="562535" y="1448868"/>
          <a:ext cx="11066929" cy="46975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1E409DF6-8DB7-2408-DC48-07D37FF82596}"/>
              </a:ext>
            </a:extLst>
          </p:cNvPr>
          <p:cNvSpPr txBox="1"/>
          <p:nvPr/>
        </p:nvSpPr>
        <p:spPr>
          <a:xfrm>
            <a:off x="5969637" y="6146374"/>
            <a:ext cx="5844992" cy="307777"/>
          </a:xfrm>
          <a:prstGeom prst="rect">
            <a:avLst/>
          </a:prstGeom>
          <a:noFill/>
        </p:spPr>
        <p:txBody>
          <a:bodyPr wrap="square" rtlCol="0">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Kleinpell et al., </a:t>
            </a:r>
            <a:r>
              <a:rPr lang="en-US" sz="1400" i="1" dirty="0">
                <a:solidFill>
                  <a:schemeClr val="tx1">
                    <a:lumMod val="65000"/>
                    <a:lumOff val="35000"/>
                  </a:schemeClr>
                </a:solidFill>
                <a:latin typeface="Calibri" panose="020F0502020204030204" pitchFamily="34" charset="0"/>
                <a:cs typeface="Calibri" panose="020F0502020204030204" pitchFamily="34" charset="0"/>
              </a:rPr>
              <a:t>HCA Health J of Med</a:t>
            </a:r>
            <a:r>
              <a:rPr lang="en-US" sz="1400" dirty="0">
                <a:solidFill>
                  <a:schemeClr val="tx1">
                    <a:lumMod val="65000"/>
                    <a:lumOff val="35000"/>
                  </a:schemeClr>
                </a:solidFill>
                <a:latin typeface="Calibri" panose="020F0502020204030204" pitchFamily="34" charset="0"/>
                <a:cs typeface="Calibri" panose="020F0502020204030204" pitchFamily="34" charset="0"/>
              </a:rPr>
              <a:t>, 2024; Thompson et al., </a:t>
            </a:r>
            <a:r>
              <a:rPr lang="en-US" sz="1400" i="1" dirty="0">
                <a:solidFill>
                  <a:schemeClr val="tx1">
                    <a:lumMod val="65000"/>
                    <a:lumOff val="35000"/>
                  </a:schemeClr>
                </a:solidFill>
                <a:latin typeface="Calibri" panose="020F0502020204030204" pitchFamily="34" charset="0"/>
                <a:cs typeface="Calibri" panose="020F0502020204030204" pitchFamily="34" charset="0"/>
              </a:rPr>
              <a:t>Collegian</a:t>
            </a:r>
            <a:r>
              <a:rPr lang="en-US" sz="1400" dirty="0">
                <a:solidFill>
                  <a:schemeClr val="tx1">
                    <a:lumMod val="65000"/>
                    <a:lumOff val="35000"/>
                  </a:schemeClr>
                </a:solidFill>
                <a:latin typeface="Calibri" panose="020F0502020204030204" pitchFamily="34" charset="0"/>
                <a:cs typeface="Calibri" panose="020F0502020204030204" pitchFamily="34" charset="0"/>
              </a:rPr>
              <a:t>, 2025</a:t>
            </a:r>
          </a:p>
        </p:txBody>
      </p:sp>
      <p:sp>
        <p:nvSpPr>
          <p:cNvPr id="6" name="TextBox 5">
            <a:extLst>
              <a:ext uri="{FF2B5EF4-FFF2-40B4-BE49-F238E27FC236}">
                <a16:creationId xmlns:a16="http://schemas.microsoft.com/office/drawing/2014/main" id="{2F246EAE-131E-65E4-0B44-F9D905CB45D9}"/>
              </a:ext>
            </a:extLst>
          </p:cNvPr>
          <p:cNvSpPr txBox="1"/>
          <p:nvPr/>
        </p:nvSpPr>
        <p:spPr>
          <a:xfrm>
            <a:off x="696685" y="711626"/>
            <a:ext cx="8636000" cy="707886"/>
          </a:xfrm>
          <a:prstGeom prst="rect">
            <a:avLst/>
          </a:prstGeom>
          <a:noFill/>
        </p:spPr>
        <p:txBody>
          <a:bodyPr wrap="square" rtlCol="0">
            <a:spAutoFit/>
          </a:bodyPr>
          <a:lstStyle/>
          <a:p>
            <a:r>
              <a:rPr lang="en-US" sz="4000" dirty="0">
                <a:latin typeface="+mj-lt"/>
              </a:rPr>
              <a:t>Measuring NP Contributions to Care</a:t>
            </a:r>
          </a:p>
        </p:txBody>
      </p:sp>
    </p:spTree>
    <p:extLst>
      <p:ext uri="{BB962C8B-B14F-4D97-AF65-F5344CB8AC3E}">
        <p14:creationId xmlns:p14="http://schemas.microsoft.com/office/powerpoint/2010/main" val="246073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C5365-1F67-5148-759A-AD5F59FDC6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9CF316-C435-FB91-1D54-8C39D0601EEC}"/>
              </a:ext>
            </a:extLst>
          </p:cNvPr>
          <p:cNvSpPr>
            <a:spLocks noGrp="1"/>
          </p:cNvSpPr>
          <p:nvPr>
            <p:ph type="title"/>
          </p:nvPr>
        </p:nvSpPr>
        <p:spPr>
          <a:xfrm>
            <a:off x="-707780" y="652860"/>
            <a:ext cx="11654971" cy="1887421"/>
          </a:xfrm>
        </p:spPr>
        <p:txBody>
          <a:bodyPr>
            <a:normAutofit/>
          </a:bodyPr>
          <a:lstStyle/>
          <a:p>
            <a:pPr algn="ctr"/>
            <a:r>
              <a:rPr lang="en-US" sz="4400" cap="none" dirty="0"/>
              <a:t>Improving NP inclusive pediatric care</a:t>
            </a:r>
          </a:p>
        </p:txBody>
      </p:sp>
      <p:sp>
        <p:nvSpPr>
          <p:cNvPr id="3" name="TextBox 2">
            <a:extLst>
              <a:ext uri="{FF2B5EF4-FFF2-40B4-BE49-F238E27FC236}">
                <a16:creationId xmlns:a16="http://schemas.microsoft.com/office/drawing/2014/main" id="{5FD39C53-AD6A-F5C2-F7D0-1910C8B5A356}"/>
              </a:ext>
            </a:extLst>
          </p:cNvPr>
          <p:cNvSpPr txBox="1"/>
          <p:nvPr/>
        </p:nvSpPr>
        <p:spPr>
          <a:xfrm>
            <a:off x="10537373" y="5965372"/>
            <a:ext cx="1233714" cy="616857"/>
          </a:xfrm>
          <a:prstGeom prst="rect">
            <a:avLst/>
          </a:prstGeom>
          <a:solidFill>
            <a:schemeClr val="bg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A1AD1D00-2BFB-DC59-7A93-529D82F1D665}"/>
              </a:ext>
            </a:extLst>
          </p:cNvPr>
          <p:cNvSpPr txBox="1"/>
          <p:nvPr/>
        </p:nvSpPr>
        <p:spPr>
          <a:xfrm>
            <a:off x="435427" y="5871312"/>
            <a:ext cx="10511764" cy="616857"/>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2A7C5F7A-BCAA-1BAA-F1C1-33CEF2AE042D}"/>
              </a:ext>
            </a:extLst>
          </p:cNvPr>
          <p:cNvSpPr txBox="1"/>
          <p:nvPr/>
        </p:nvSpPr>
        <p:spPr>
          <a:xfrm>
            <a:off x="6016169" y="5896711"/>
            <a:ext cx="182880" cy="616857"/>
          </a:xfrm>
          <a:prstGeom prst="rect">
            <a:avLst/>
          </a:prstGeom>
          <a:solidFill>
            <a:schemeClr val="bg1"/>
          </a:solidFill>
        </p:spPr>
        <p:txBody>
          <a:bodyPr wrap="square" rtlCol="0">
            <a:spAutoFit/>
          </a:bodyPr>
          <a:lstStyle/>
          <a:p>
            <a:endParaRPr lang="en-US" dirty="0"/>
          </a:p>
        </p:txBody>
      </p:sp>
      <p:graphicFrame>
        <p:nvGraphicFramePr>
          <p:cNvPr id="4" name="Content Placeholder 3">
            <a:extLst>
              <a:ext uri="{FF2B5EF4-FFF2-40B4-BE49-F238E27FC236}">
                <a16:creationId xmlns:a16="http://schemas.microsoft.com/office/drawing/2014/main" id="{DB233DAD-1C56-0729-561C-D9CA126A05CD}"/>
              </a:ext>
            </a:extLst>
          </p:cNvPr>
          <p:cNvGraphicFramePr>
            <a:graphicFrameLocks noGrp="1"/>
          </p:cNvGraphicFramePr>
          <p:nvPr>
            <p:ph idx="1"/>
            <p:extLst>
              <p:ext uri="{D42A27DB-BD31-4B8C-83A1-F6EECF244321}">
                <p14:modId xmlns:p14="http://schemas.microsoft.com/office/powerpoint/2010/main" val="1117302405"/>
              </p:ext>
            </p:extLst>
          </p:nvPr>
        </p:nvGraphicFramePr>
        <p:xfrm>
          <a:off x="-94343" y="1596570"/>
          <a:ext cx="12380686"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Graphic 12" descr="Refresh outline">
            <a:extLst>
              <a:ext uri="{FF2B5EF4-FFF2-40B4-BE49-F238E27FC236}">
                <a16:creationId xmlns:a16="http://schemas.microsoft.com/office/drawing/2014/main" id="{2E91F8C4-257E-A237-C047-C1BDE4E42FB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5958640" flipH="1">
            <a:off x="5181600" y="3157811"/>
            <a:ext cx="1828800" cy="1828800"/>
          </a:xfrm>
          <a:prstGeom prst="rect">
            <a:avLst/>
          </a:prstGeom>
        </p:spPr>
      </p:pic>
    </p:spTree>
    <p:extLst>
      <p:ext uri="{BB962C8B-B14F-4D97-AF65-F5344CB8AC3E}">
        <p14:creationId xmlns:p14="http://schemas.microsoft.com/office/powerpoint/2010/main" val="359772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55D43CA1-EFAF-3F4A-8A86-3A1D9482C2A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9DAF2261-8D69-A54A-B39B-7EADE245871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0BB0F182-1697-C04E-B75F-AED1BD1B165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52614B19-C239-8940-B8C8-8F0E0F9A4E4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B9C0E6AB-EAB6-41E0-9D49-369643E873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1A1FADC9-A0F4-4689-9608-959F3C23DD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descr="Colorful hands raised up in the air&#10;&#10;AI-generated content may be incorrect.">
            <a:extLst>
              <a:ext uri="{FF2B5EF4-FFF2-40B4-BE49-F238E27FC236}">
                <a16:creationId xmlns:a16="http://schemas.microsoft.com/office/drawing/2014/main" id="{BE0F3458-AE48-D76B-A530-FE182EDCB209}"/>
              </a:ext>
            </a:extLst>
          </p:cNvPr>
          <p:cNvPicPr>
            <a:picLocks noChangeAspect="1"/>
          </p:cNvPicPr>
          <p:nvPr/>
        </p:nvPicPr>
        <p:blipFill>
          <a:blip r:embed="rId3"/>
          <a:srcRect t="33080" r="2" b="99"/>
          <a:stretch>
            <a:fillRect/>
          </a:stretch>
        </p:blipFill>
        <p:spPr>
          <a:xfrm>
            <a:off x="800100" y="1066799"/>
            <a:ext cx="10591800" cy="4724389"/>
          </a:xfrm>
          <a:prstGeom prst="rect">
            <a:avLst/>
          </a:prstGeom>
        </p:spPr>
      </p:pic>
      <p:cxnSp>
        <p:nvCxnSpPr>
          <p:cNvPr id="20" name="Straight Connector 19">
            <a:extLst>
              <a:ext uri="{FF2B5EF4-FFF2-40B4-BE49-F238E27FC236}">
                <a16:creationId xmlns:a16="http://schemas.microsoft.com/office/drawing/2014/main" id="{8ED41C16-52CF-47AA-A5C9-95D10CB80D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B57EF8AA-76E4-83BB-2F29-F4A2B59FA4A3}"/>
              </a:ext>
            </a:extLst>
          </p:cNvPr>
          <p:cNvSpPr>
            <a:spLocks noGrp="1"/>
          </p:cNvSpPr>
          <p:nvPr>
            <p:ph type="title"/>
          </p:nvPr>
        </p:nvSpPr>
        <p:spPr>
          <a:xfrm>
            <a:off x="800100" y="123088"/>
            <a:ext cx="10591800" cy="1887421"/>
          </a:xfrm>
        </p:spPr>
        <p:txBody>
          <a:bodyPr>
            <a:normAutofit/>
          </a:bodyPr>
          <a:lstStyle/>
          <a:p>
            <a:pPr algn="ctr"/>
            <a:r>
              <a:rPr lang="en-US" sz="4400" cap="none" dirty="0"/>
              <a:t>Thank you!!</a:t>
            </a:r>
          </a:p>
        </p:txBody>
      </p:sp>
    </p:spTree>
    <p:extLst>
      <p:ext uri="{BB962C8B-B14F-4D97-AF65-F5344CB8AC3E}">
        <p14:creationId xmlns:p14="http://schemas.microsoft.com/office/powerpoint/2010/main" val="16245346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4769F-C0F7-D66A-645C-DC5AD638438E}"/>
            </a:ext>
          </a:extLst>
        </p:cNvPr>
        <p:cNvGrpSpPr/>
        <p:nvPr/>
      </p:nvGrpSpPr>
      <p:grpSpPr>
        <a:xfrm>
          <a:off x="0" y="0"/>
          <a:ext cx="0" cy="0"/>
          <a:chOff x="0" y="0"/>
          <a:chExt cx="0" cy="0"/>
        </a:xfrm>
      </p:grpSpPr>
      <p:sp>
        <p:nvSpPr>
          <p:cNvPr id="6" name="Text Placeholder 2">
            <a:extLst>
              <a:ext uri="{FF2B5EF4-FFF2-40B4-BE49-F238E27FC236}">
                <a16:creationId xmlns:a16="http://schemas.microsoft.com/office/drawing/2014/main" id="{701D2C59-C567-8717-2449-CF2C60F12756}"/>
              </a:ext>
            </a:extLst>
          </p:cNvPr>
          <p:cNvSpPr txBox="1">
            <a:spLocks/>
          </p:cNvSpPr>
          <p:nvPr/>
        </p:nvSpPr>
        <p:spPr>
          <a:xfrm>
            <a:off x="221366" y="846160"/>
            <a:ext cx="11749268" cy="649081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latin typeface="+mj-lt"/>
                <a:cs typeface="Arial" panose="020B0604020202020204" pitchFamily="34" charset="0"/>
              </a:rPr>
              <a:t>For more information on this subject, see the following publications: </a:t>
            </a:r>
          </a:p>
          <a:p>
            <a:pPr algn="l"/>
            <a:endParaRPr lang="en-US" sz="800" dirty="0">
              <a:latin typeface="+mj-lt"/>
              <a:cs typeface="Arial" panose="020B0604020202020204" pitchFamily="34" charset="0"/>
            </a:endParaRPr>
          </a:p>
          <a:p>
            <a:pPr marL="285750" indent="-285750" algn="l">
              <a:buFont typeface="Arial" panose="020B0604020202020204" pitchFamily="34" charset="0"/>
              <a:buChar char="•"/>
            </a:pPr>
            <a:r>
              <a:rPr lang="en-US" sz="1500" kern="100" dirty="0">
                <a:effectLst/>
                <a:latin typeface="+mj-lt"/>
                <a:ea typeface="Aptos" panose="020B0004020202020204" pitchFamily="34" charset="0"/>
                <a:cs typeface="Arial" panose="020B0604020202020204" pitchFamily="34" charset="0"/>
              </a:rPr>
              <a:t>American Academy of Physician Associates. (n.d.). PA practice modernization. https://www.aapa.org/advocacy-central/pa-practice-modernization/</a:t>
            </a:r>
            <a:endParaRPr lang="en-US" sz="1500" kern="100" dirty="0">
              <a:latin typeface="+mj-lt"/>
              <a:ea typeface="Aptos" panose="020B0004020202020204" pitchFamily="34" charset="0"/>
              <a:cs typeface="Arial" panose="020B0604020202020204" pitchFamily="34" charset="0"/>
            </a:endParaRPr>
          </a:p>
          <a:p>
            <a:pPr marL="285750" indent="-285750" algn="l">
              <a:buFont typeface="Arial" panose="020B0604020202020204" pitchFamily="34" charset="0"/>
              <a:buChar char="•"/>
            </a:pPr>
            <a:r>
              <a:rPr lang="en-US" sz="1500" kern="100" dirty="0">
                <a:effectLst/>
                <a:latin typeface="+mj-lt"/>
                <a:ea typeface="Times New Roman" panose="02020603050405020304" pitchFamily="18" charset="0"/>
                <a:cs typeface="Arial" panose="020B0604020202020204" pitchFamily="34" charset="0"/>
              </a:rPr>
              <a:t>American Association of Nurse Practitioners. (2014). </a:t>
            </a:r>
            <a:r>
              <a:rPr lang="en-US" sz="1500" i="1" kern="100" dirty="0">
                <a:effectLst/>
                <a:latin typeface="+mj-lt"/>
                <a:ea typeface="Times New Roman" panose="02020603050405020304" pitchFamily="18" charset="0"/>
                <a:cs typeface="Arial" panose="020B0604020202020204" pitchFamily="34" charset="0"/>
              </a:rPr>
              <a:t>NP Patient Outcomes Toolkit</a:t>
            </a:r>
            <a:r>
              <a:rPr lang="en-US" sz="1500" kern="100" dirty="0">
                <a:effectLst/>
                <a:latin typeface="+mj-lt"/>
                <a:ea typeface="Times New Roman" panose="02020603050405020304" pitchFamily="18" charset="0"/>
                <a:cs typeface="Arial" panose="020B0604020202020204" pitchFamily="34" charset="0"/>
              </a:rPr>
              <a:t>.</a:t>
            </a:r>
            <a:endParaRPr lang="en-US" sz="1500" kern="100" dirty="0">
              <a:latin typeface="+mj-lt"/>
              <a:ea typeface="Times New Roman" panose="02020603050405020304" pitchFamily="18" charset="0"/>
              <a:cs typeface="Arial" panose="020B0604020202020204" pitchFamily="34" charset="0"/>
            </a:endParaRPr>
          </a:p>
          <a:p>
            <a:pPr marL="285750" indent="-285750" algn="l">
              <a:buFont typeface="Arial" panose="020B0604020202020204" pitchFamily="34" charset="0"/>
              <a:buChar char="•"/>
            </a:pPr>
            <a:r>
              <a:rPr lang="en-US" sz="1500" kern="100" dirty="0">
                <a:effectLst/>
                <a:latin typeface="+mj-lt"/>
                <a:ea typeface="Times New Roman" panose="02020603050405020304" pitchFamily="18" charset="0"/>
                <a:cs typeface="Arial" panose="020B0604020202020204" pitchFamily="34" charset="0"/>
              </a:rPr>
              <a:t>American Association of Nurse Practitioners. (2020). </a:t>
            </a:r>
            <a:r>
              <a:rPr lang="en-US" sz="1500" i="1" kern="100" dirty="0">
                <a:effectLst/>
                <a:latin typeface="+mj-lt"/>
                <a:ea typeface="Times New Roman" panose="02020603050405020304" pitchFamily="18" charset="0"/>
                <a:cs typeface="Arial" panose="020B0604020202020204" pitchFamily="34" charset="0"/>
              </a:rPr>
              <a:t>2020 AANP National Nurse Practitioner Sample Survey Results</a:t>
            </a:r>
            <a:r>
              <a:rPr lang="en-US" sz="1500" kern="100" dirty="0">
                <a:effectLst/>
                <a:latin typeface="+mj-lt"/>
                <a:ea typeface="Times New Roman" panose="02020603050405020304" pitchFamily="18" charset="0"/>
                <a:cs typeface="Arial" panose="020B0604020202020204" pitchFamily="34" charset="0"/>
              </a:rPr>
              <a:t>.</a:t>
            </a:r>
            <a:endParaRPr lang="en-US" sz="1500" kern="100" dirty="0">
              <a:latin typeface="+mj-lt"/>
              <a:ea typeface="Times New Roman" panose="02020603050405020304" pitchFamily="18" charset="0"/>
              <a:cs typeface="Arial" panose="020B0604020202020204" pitchFamily="34" charset="0"/>
            </a:endParaRPr>
          </a:p>
          <a:p>
            <a:pPr marL="285750" indent="-285750" algn="l">
              <a:buFont typeface="Arial" panose="020B0604020202020204" pitchFamily="34" charset="0"/>
              <a:buChar char="•"/>
            </a:pPr>
            <a:r>
              <a:rPr lang="en-US" sz="1500" kern="100" dirty="0">
                <a:effectLst/>
                <a:latin typeface="+mj-lt"/>
                <a:ea typeface="Times New Roman" panose="02020603050405020304" pitchFamily="18" charset="0"/>
                <a:cs typeface="Arial" panose="020B0604020202020204" pitchFamily="34" charset="0"/>
              </a:rPr>
              <a:t>American Association of Nurse Practitioners. (2024). </a:t>
            </a:r>
            <a:r>
              <a:rPr lang="en-US" sz="1500" i="1" kern="100" dirty="0">
                <a:effectLst/>
                <a:latin typeface="+mj-lt"/>
                <a:ea typeface="Times New Roman" panose="02020603050405020304" pitchFamily="18" charset="0"/>
                <a:cs typeface="Arial" panose="020B0604020202020204" pitchFamily="34" charset="0"/>
              </a:rPr>
              <a:t>Practice Report</a:t>
            </a:r>
            <a:r>
              <a:rPr lang="en-US" sz="1500" kern="100" dirty="0">
                <a:effectLst/>
                <a:latin typeface="+mj-lt"/>
                <a:ea typeface="Times New Roman" panose="02020603050405020304" pitchFamily="18" charset="0"/>
                <a:cs typeface="Arial" panose="020B0604020202020204" pitchFamily="34" charset="0"/>
              </a:rPr>
              <a:t>.</a:t>
            </a:r>
            <a:endParaRPr lang="en-US" sz="1500" kern="100" dirty="0">
              <a:latin typeface="+mj-lt"/>
              <a:ea typeface="Times New Roman" panose="02020603050405020304" pitchFamily="18" charset="0"/>
              <a:cs typeface="Arial" panose="020B0604020202020204" pitchFamily="34" charset="0"/>
            </a:endParaRPr>
          </a:p>
          <a:p>
            <a:pPr marL="285750" indent="-285750" algn="l">
              <a:buFont typeface="Arial" panose="020B0604020202020204" pitchFamily="34" charset="0"/>
              <a:buChar char="•"/>
            </a:pPr>
            <a:r>
              <a:rPr lang="en-US" sz="1500" kern="100" dirty="0">
                <a:effectLst/>
                <a:latin typeface="+mj-lt"/>
                <a:ea typeface="Times New Roman" panose="02020603050405020304" pitchFamily="18" charset="0"/>
                <a:cs typeface="Arial" panose="020B0604020202020204" pitchFamily="34" charset="0"/>
              </a:rPr>
              <a:t>American Nurses Association. (2015). </a:t>
            </a:r>
            <a:r>
              <a:rPr lang="en-US" sz="1500" i="1" kern="100" dirty="0">
                <a:effectLst/>
                <a:latin typeface="+mj-lt"/>
                <a:ea typeface="Times New Roman" panose="02020603050405020304" pitchFamily="18" charset="0"/>
                <a:cs typeface="Arial" panose="020B0604020202020204" pitchFamily="34" charset="0"/>
              </a:rPr>
              <a:t>Pediatric Nursing: Scope and Standards of Practice</a:t>
            </a:r>
            <a:r>
              <a:rPr lang="en-US" sz="1500" kern="100" dirty="0">
                <a:effectLst/>
                <a:latin typeface="+mj-lt"/>
                <a:ea typeface="Times New Roman" panose="02020603050405020304" pitchFamily="18" charset="0"/>
                <a:cs typeface="Arial" panose="020B0604020202020204" pitchFamily="34" charset="0"/>
              </a:rPr>
              <a:t> (2nd ed.). American Nurses Association, Inc.</a:t>
            </a:r>
            <a:endParaRPr lang="en-US" sz="1500" kern="100" dirty="0">
              <a:latin typeface="+mj-lt"/>
              <a:ea typeface="Times New Roman" panose="02020603050405020304" pitchFamily="18" charset="0"/>
              <a:cs typeface="Arial" panose="020B0604020202020204" pitchFamily="34" charset="0"/>
            </a:endParaRPr>
          </a:p>
          <a:p>
            <a:pPr marL="285750" indent="-285750" algn="l">
              <a:buFont typeface="Arial" panose="020B0604020202020204" pitchFamily="34" charset="0"/>
              <a:buChar char="•"/>
            </a:pPr>
            <a:r>
              <a:rPr lang="en-US" sz="1500" kern="100" dirty="0">
                <a:effectLst/>
                <a:latin typeface="+mj-lt"/>
                <a:ea typeface="Times New Roman" panose="02020603050405020304" pitchFamily="18" charset="0"/>
                <a:cs typeface="Arial" panose="020B0604020202020204" pitchFamily="34" charset="0"/>
              </a:rPr>
              <a:t>Armstrong, A. B., Bowman, A., Goreth, M., Trabosh, T., &amp; Gigli, K. H. (2023). Career Choices and Experiences in Role Transition: A Multistate Survey of Pediatric-Focused Hospital-Based Nurse Practitioners. </a:t>
            </a:r>
            <a:r>
              <a:rPr lang="en-US" sz="1500" i="1" kern="100" dirty="0">
                <a:effectLst/>
                <a:latin typeface="+mj-lt"/>
                <a:ea typeface="Times New Roman" panose="02020603050405020304" pitchFamily="18" charset="0"/>
                <a:cs typeface="Arial" panose="020B0604020202020204" pitchFamily="34" charset="0"/>
              </a:rPr>
              <a:t>Journal of Pediatric Health Care, 37</a:t>
            </a:r>
            <a:r>
              <a:rPr lang="en-US" sz="1500" kern="100" dirty="0">
                <a:effectLst/>
                <a:latin typeface="+mj-lt"/>
                <a:ea typeface="Times New Roman" panose="02020603050405020304" pitchFamily="18" charset="0"/>
                <a:cs typeface="Arial" panose="020B0604020202020204" pitchFamily="34" charset="0"/>
              </a:rPr>
              <a:t>(3), 319–327. </a:t>
            </a:r>
            <a:r>
              <a:rPr lang="en-US" sz="1500" kern="100" dirty="0">
                <a:latin typeface="+mj-lt"/>
                <a:ea typeface="Times New Roman" panose="02020603050405020304" pitchFamily="18" charset="0"/>
                <a:cs typeface="Arial" panose="020B0604020202020204" pitchFamily="34" charset="0"/>
              </a:rPr>
              <a:t>https://doi.org/10.1016/j.pedhc.2022.12.005</a:t>
            </a:r>
            <a:endParaRPr lang="en-US" sz="1500" kern="100" dirty="0">
              <a:effectLst/>
              <a:latin typeface="+mj-lt"/>
              <a:ea typeface="Times New Roman" panose="02020603050405020304" pitchFamily="18" charset="0"/>
              <a:cs typeface="Arial" panose="020B0604020202020204" pitchFamily="34" charset="0"/>
            </a:endParaRPr>
          </a:p>
          <a:p>
            <a:pPr marL="285750" indent="-285750" algn="l">
              <a:buFont typeface="Arial" panose="020B0604020202020204" pitchFamily="34" charset="0"/>
              <a:buChar char="•"/>
            </a:pPr>
            <a:r>
              <a:rPr lang="en-US" sz="1500" kern="100" dirty="0">
                <a:effectLst/>
                <a:latin typeface="+mj-lt"/>
                <a:ea typeface="Times New Roman" panose="02020603050405020304" pitchFamily="18" charset="0"/>
                <a:cs typeface="Arial" panose="020B0604020202020204" pitchFamily="34" charset="0"/>
              </a:rPr>
              <a:t>Bowman, A. F., &amp; Gigli, K. H. (2025). Perceptions of the challenges facing nurse practitioners in providing care to children.</a:t>
            </a:r>
            <a:r>
              <a:rPr lang="en-US" sz="1500" i="1" kern="100" dirty="0">
                <a:effectLst/>
                <a:latin typeface="+mj-lt"/>
                <a:ea typeface="Times New Roman" panose="02020603050405020304" pitchFamily="18" charset="0"/>
                <a:cs typeface="Arial" panose="020B0604020202020204" pitchFamily="34" charset="0"/>
              </a:rPr>
              <a:t> Journal of the American Association of Nurse Practitioners, 37</a:t>
            </a:r>
            <a:r>
              <a:rPr lang="en-US" sz="1500" kern="100" dirty="0">
                <a:effectLst/>
                <a:latin typeface="+mj-lt"/>
                <a:ea typeface="Times New Roman" panose="02020603050405020304" pitchFamily="18" charset="0"/>
                <a:cs typeface="Arial" panose="020B0604020202020204" pitchFamily="34" charset="0"/>
              </a:rPr>
              <a:t>(7), 395–403. </a:t>
            </a:r>
            <a:r>
              <a:rPr lang="en-US" sz="1500" kern="100" dirty="0">
                <a:effectLst/>
                <a:latin typeface="+mj-lt"/>
                <a:ea typeface="Times New Roman" panose="02020603050405020304" pitchFamily="18" charset="0"/>
                <a:cs typeface="Arial" panose="020B0604020202020204" pitchFamily="34" charset="0"/>
                <a:hlinkClick r:id="rId2"/>
              </a:rPr>
              <a:t>https://doi.org/10.1097/JXX.0000000000001114</a:t>
            </a:r>
            <a:endParaRPr lang="en-US" sz="1500" kern="100" dirty="0">
              <a:effectLst/>
              <a:latin typeface="+mj-lt"/>
              <a:ea typeface="Times New Roman" panose="02020603050405020304" pitchFamily="18" charset="0"/>
              <a:cs typeface="Arial" panose="020B0604020202020204" pitchFamily="34" charset="0"/>
            </a:endParaRPr>
          </a:p>
          <a:p>
            <a:pPr marL="285750" indent="-285750" algn="l">
              <a:buFont typeface="Arial" panose="020B0604020202020204" pitchFamily="34" charset="0"/>
              <a:buChar char="•"/>
            </a:pPr>
            <a:r>
              <a:rPr lang="en-US" sz="1500" kern="100" dirty="0">
                <a:effectLst/>
                <a:latin typeface="+mj-lt"/>
                <a:ea typeface="Times New Roman" panose="02020603050405020304" pitchFamily="18" charset="0"/>
                <a:cs typeface="Arial" panose="020B0604020202020204" pitchFamily="34" charset="0"/>
              </a:rPr>
              <a:t>Bowman, A. F., Goreth, M. B., Armstrong, A. B., &amp; Gigli, K. H. (2022). Hospital Regulation of Pediatric-Focused Nurse Practitioners: A Multistate Survey. </a:t>
            </a:r>
            <a:r>
              <a:rPr lang="en-US" sz="1500" i="1" kern="100" dirty="0">
                <a:effectLst/>
                <a:latin typeface="+mj-lt"/>
                <a:ea typeface="Times New Roman" panose="02020603050405020304" pitchFamily="18" charset="0"/>
                <a:cs typeface="Arial" panose="020B0604020202020204" pitchFamily="34" charset="0"/>
              </a:rPr>
              <a:t>Journal for Nurse Practitioners</a:t>
            </a:r>
            <a:r>
              <a:rPr lang="en-US" sz="1500" kern="100" dirty="0">
                <a:effectLst/>
                <a:latin typeface="+mj-lt"/>
                <a:ea typeface="Times New Roman" panose="02020603050405020304" pitchFamily="18" charset="0"/>
                <a:cs typeface="Arial" panose="020B0604020202020204" pitchFamily="34" charset="0"/>
              </a:rPr>
              <a:t>, </a:t>
            </a:r>
            <a:r>
              <a:rPr lang="en-US" sz="1500" i="1" kern="100" dirty="0">
                <a:effectLst/>
                <a:latin typeface="+mj-lt"/>
                <a:ea typeface="Times New Roman" panose="02020603050405020304" pitchFamily="18" charset="0"/>
                <a:cs typeface="Arial" panose="020B0604020202020204" pitchFamily="34" charset="0"/>
              </a:rPr>
              <a:t>18</a:t>
            </a:r>
            <a:r>
              <a:rPr lang="en-US" sz="1500" kern="100" dirty="0">
                <a:effectLst/>
                <a:latin typeface="+mj-lt"/>
                <a:ea typeface="Times New Roman" panose="02020603050405020304" pitchFamily="18" charset="0"/>
                <a:cs typeface="Arial" panose="020B0604020202020204" pitchFamily="34" charset="0"/>
              </a:rPr>
              <a:t>(5), 558-562.e1. </a:t>
            </a:r>
            <a:r>
              <a:rPr lang="en-US" sz="1500" kern="100" dirty="0">
                <a:effectLst/>
                <a:latin typeface="+mj-lt"/>
                <a:ea typeface="Times New Roman" panose="02020603050405020304" pitchFamily="18" charset="0"/>
                <a:cs typeface="Arial" panose="020B0604020202020204" pitchFamily="34" charset="0"/>
                <a:hlinkClick r:id="rId3"/>
              </a:rPr>
              <a:t>https://doi.org/10.1016/j.nurpra.2022.01.016</a:t>
            </a:r>
            <a:endParaRPr lang="en-US" sz="1500" kern="100" dirty="0">
              <a:effectLst/>
              <a:latin typeface="+mj-lt"/>
              <a:ea typeface="Times New Roman" panose="02020603050405020304" pitchFamily="18" charset="0"/>
              <a:cs typeface="Arial" panose="020B0604020202020204" pitchFamily="34" charset="0"/>
            </a:endParaRPr>
          </a:p>
          <a:p>
            <a:pPr marL="285750" indent="-285750" algn="l">
              <a:buFont typeface="Arial" panose="020B0604020202020204" pitchFamily="34" charset="0"/>
              <a:buChar char="•"/>
            </a:pPr>
            <a:r>
              <a:rPr lang="en-US" sz="1500" kern="100" dirty="0">
                <a:effectLst/>
                <a:latin typeface="+mj-lt"/>
                <a:ea typeface="Aptos" panose="020B0004020202020204" pitchFamily="34" charset="0"/>
                <a:cs typeface="Arial" panose="020B0604020202020204" pitchFamily="34" charset="0"/>
              </a:rPr>
              <a:t>Chaney, A., Beliles, G., Keimig, A., &amp; Porter, I. (2022). Advanced Practice Provider Care Team Models: Best Practices From an Academic Medical Center. Journal of Ambulatory Care Management, 45(2), 126–134. https://doi.org/10.1097/JAC.0000000000000412</a:t>
            </a:r>
          </a:p>
          <a:p>
            <a:pPr marL="285750" indent="-285750" algn="l">
              <a:buFont typeface="Arial" panose="020B0604020202020204" pitchFamily="34" charset="0"/>
              <a:buChar char="•"/>
            </a:pPr>
            <a:r>
              <a:rPr lang="en-US" sz="1500" kern="100" dirty="0">
                <a:effectLst/>
                <a:latin typeface="+mj-lt"/>
                <a:ea typeface="Aptos" panose="020B0004020202020204" pitchFamily="34" charset="0"/>
                <a:cs typeface="Arial" panose="020B0604020202020204" pitchFamily="34" charset="0"/>
              </a:rPr>
              <a:t>Courtwright, S. E., Turi, E., Barr, E. A., Burns, J. C., Gigli, K. H., Bennett, C. R., Sonney, J., Francis, L., &amp; Poghosyan, L. (2024). Facilitators and Barriers to Pediatric Nurse Practitioner Practice in the United States: A Systematic Review. Journal of pediatric health care : official publication of National Association of Pediatric Nurse Associates &amp; Practitioners, 38(4), 520–543. https://doi.org/10.1016/j.pedhc.2023.12.003</a:t>
            </a:r>
          </a:p>
          <a:p>
            <a:pPr algn="l"/>
            <a:endParaRPr lang="en-US" sz="1400" kern="100" dirty="0">
              <a:effectLst/>
              <a:latin typeface="+mj-lt"/>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783684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5FC389-B625-66D3-1AEF-EE98C3662440}"/>
              </a:ext>
            </a:extLst>
          </p:cNvPr>
          <p:cNvSpPr>
            <a:spLocks noGrp="1"/>
          </p:cNvSpPr>
          <p:nvPr>
            <p:ph type="title"/>
          </p:nvPr>
        </p:nvSpPr>
        <p:spPr/>
        <p:txBody>
          <a:bodyPr/>
          <a:lstStyle/>
          <a:p>
            <a:pPr algn="ctr"/>
            <a:r>
              <a:rPr lang="en-US" dirty="0"/>
              <a:t>Pediatric Healthcare Landscape</a:t>
            </a:r>
          </a:p>
        </p:txBody>
      </p:sp>
      <p:pic>
        <p:nvPicPr>
          <p:cNvPr id="18" name="Content Placeholder 17" descr="Snowcapped mountains and flowery meadow">
            <a:extLst>
              <a:ext uri="{FF2B5EF4-FFF2-40B4-BE49-F238E27FC236}">
                <a16:creationId xmlns:a16="http://schemas.microsoft.com/office/drawing/2014/main" id="{FB5E8C23-E3FA-A85D-0940-14A56B7476BF}"/>
              </a:ext>
            </a:extLst>
          </p:cNvPr>
          <p:cNvPicPr>
            <a:picLocks noGrp="1" noChangeAspect="1"/>
          </p:cNvPicPr>
          <p:nvPr>
            <p:ph sz="half" idx="1"/>
          </p:nvPr>
        </p:nvPicPr>
        <p:blipFill>
          <a:blip r:embed="rId3"/>
          <a:stretch>
            <a:fillRect/>
          </a:stretch>
        </p:blipFill>
        <p:spPr>
          <a:xfrm>
            <a:off x="798576" y="1828801"/>
            <a:ext cx="2460625" cy="3964100"/>
          </a:xfrm>
        </p:spPr>
      </p:pic>
      <p:sp>
        <p:nvSpPr>
          <p:cNvPr id="6" name="Content Placeholder 5">
            <a:extLst>
              <a:ext uri="{FF2B5EF4-FFF2-40B4-BE49-F238E27FC236}">
                <a16:creationId xmlns:a16="http://schemas.microsoft.com/office/drawing/2014/main" id="{6D54D3F2-A711-DF03-4A7D-1F4E50B20F43}"/>
              </a:ext>
            </a:extLst>
          </p:cNvPr>
          <p:cNvSpPr>
            <a:spLocks noGrp="1"/>
          </p:cNvSpPr>
          <p:nvPr>
            <p:ph sz="half" idx="2"/>
          </p:nvPr>
        </p:nvSpPr>
        <p:spPr>
          <a:xfrm>
            <a:off x="3446585" y="2221992"/>
            <a:ext cx="7946839" cy="3739896"/>
          </a:xfrm>
        </p:spPr>
        <p:txBody>
          <a:bodyPr/>
          <a:lstStyle/>
          <a:p>
            <a:pPr marL="342900" lvl="0" indent="-342900"/>
            <a:r>
              <a:rPr lang="en-US" sz="2400" dirty="0">
                <a:solidFill>
                  <a:srgbClr val="595959"/>
                </a:solidFill>
                <a:latin typeface="+mj-lt"/>
              </a:rPr>
              <a:t>The health of children has changed in the United States</a:t>
            </a:r>
          </a:p>
          <a:p>
            <a:pPr marL="342900" indent="-342900"/>
            <a:r>
              <a:rPr lang="en-US" sz="2400" dirty="0">
                <a:solidFill>
                  <a:srgbClr val="595959"/>
                </a:solidFill>
                <a:latin typeface="+mj-lt"/>
              </a:rPr>
              <a:t>Family stress is more widely taken into consideration</a:t>
            </a:r>
          </a:p>
          <a:p>
            <a:pPr marL="342900" indent="-342900"/>
            <a:r>
              <a:rPr lang="en-US" sz="2400" dirty="0">
                <a:solidFill>
                  <a:srgbClr val="595959"/>
                </a:solidFill>
                <a:latin typeface="+mj-lt"/>
              </a:rPr>
              <a:t>Changing pediatric practice patterns</a:t>
            </a:r>
          </a:p>
          <a:p>
            <a:endParaRPr lang="en-US" dirty="0">
              <a:solidFill>
                <a:srgbClr val="595959"/>
              </a:solidFill>
              <a:latin typeface="+mj-lt"/>
            </a:endParaRPr>
          </a:p>
          <a:p>
            <a:pPr marL="0" indent="0" algn="ctr">
              <a:buNone/>
            </a:pPr>
            <a:r>
              <a:rPr lang="en-US" sz="2800" dirty="0">
                <a:solidFill>
                  <a:srgbClr val="595959"/>
                </a:solidFill>
                <a:latin typeface="+mj-lt"/>
              </a:rPr>
              <a:t>A comprehensive approach is </a:t>
            </a:r>
          </a:p>
          <a:p>
            <a:pPr marL="0" indent="0" algn="ctr">
              <a:buNone/>
            </a:pPr>
            <a:r>
              <a:rPr lang="en-US" sz="2800" dirty="0">
                <a:solidFill>
                  <a:srgbClr val="595959"/>
                </a:solidFill>
                <a:latin typeface="+mj-lt"/>
              </a:rPr>
              <a:t>needed to improve pediatric health!</a:t>
            </a:r>
          </a:p>
          <a:p>
            <a:endParaRPr lang="en-US" dirty="0">
              <a:latin typeface="+mj-lt"/>
            </a:endParaRPr>
          </a:p>
        </p:txBody>
      </p:sp>
      <p:sp>
        <p:nvSpPr>
          <p:cNvPr id="19" name="TextBox 18">
            <a:extLst>
              <a:ext uri="{FF2B5EF4-FFF2-40B4-BE49-F238E27FC236}">
                <a16:creationId xmlns:a16="http://schemas.microsoft.com/office/drawing/2014/main" id="{5C1FBAB8-04B5-1F43-7203-AE4664E9BE0B}"/>
              </a:ext>
            </a:extLst>
          </p:cNvPr>
          <p:cNvSpPr txBox="1"/>
          <p:nvPr/>
        </p:nvSpPr>
        <p:spPr>
          <a:xfrm>
            <a:off x="5463019" y="6240450"/>
            <a:ext cx="6728981" cy="307777"/>
          </a:xfrm>
          <a:prstGeom prst="rect">
            <a:avLst/>
          </a:prstGeom>
          <a:noFill/>
        </p:spPr>
        <p:txBody>
          <a:bodyPr wrap="square" rtlCol="0">
            <a:spAutoFit/>
          </a:bodyPr>
          <a:lstStyle/>
          <a:p>
            <a:r>
              <a:rPr lang="en-US" sz="1400" dirty="0">
                <a:solidFill>
                  <a:schemeClr val="tx1">
                    <a:lumMod val="65000"/>
                    <a:lumOff val="35000"/>
                  </a:schemeClr>
                </a:solidFill>
                <a:latin typeface="+mj-lt"/>
              </a:rPr>
              <a:t>National Academies of Sciences, Engineering, and Medicine (NASEM), 2023</a:t>
            </a:r>
          </a:p>
        </p:txBody>
      </p:sp>
    </p:spTree>
    <p:extLst>
      <p:ext uri="{BB962C8B-B14F-4D97-AF65-F5344CB8AC3E}">
        <p14:creationId xmlns:p14="http://schemas.microsoft.com/office/powerpoint/2010/main" val="14388136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D259B-40A8-94DC-563B-82213A5E7D88}"/>
            </a:ext>
          </a:extLst>
        </p:cNvPr>
        <p:cNvGrpSpPr/>
        <p:nvPr/>
      </p:nvGrpSpPr>
      <p:grpSpPr>
        <a:xfrm>
          <a:off x="0" y="0"/>
          <a:ext cx="0" cy="0"/>
          <a:chOff x="0" y="0"/>
          <a:chExt cx="0" cy="0"/>
        </a:xfrm>
      </p:grpSpPr>
      <p:sp>
        <p:nvSpPr>
          <p:cNvPr id="6" name="Text Placeholder 2">
            <a:extLst>
              <a:ext uri="{FF2B5EF4-FFF2-40B4-BE49-F238E27FC236}">
                <a16:creationId xmlns:a16="http://schemas.microsoft.com/office/drawing/2014/main" id="{3BB7BA50-3108-F1B8-4DAF-EAB8FF96C5CE}"/>
              </a:ext>
            </a:extLst>
          </p:cNvPr>
          <p:cNvSpPr txBox="1">
            <a:spLocks/>
          </p:cNvSpPr>
          <p:nvPr/>
        </p:nvSpPr>
        <p:spPr>
          <a:xfrm>
            <a:off x="221366" y="526606"/>
            <a:ext cx="11749268" cy="513666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500" dirty="0">
              <a:latin typeface="+mj-lt"/>
            </a:endParaRPr>
          </a:p>
          <a:p>
            <a:pPr marL="285750" indent="-285750" algn="l">
              <a:buFont typeface="Arial" panose="020B0604020202020204" pitchFamily="34" charset="0"/>
              <a:buChar char="•"/>
            </a:pPr>
            <a:r>
              <a:rPr lang="en-US" sz="1500" kern="100" dirty="0">
                <a:latin typeface="+mj-lt"/>
                <a:ea typeface="Aptos" panose="020B0004020202020204" pitchFamily="34" charset="0"/>
                <a:cs typeface="Arial" panose="020B0604020202020204" pitchFamily="34" charset="0"/>
              </a:rPr>
              <a:t>Freed, G. L., Dunham, K. M., Loveland-Cherry, C., Martyn, K. K., Moote, M. J., Althouse, L., Balistreri, W., Cohen, A., First, L., Land, M., Lister, G., McGuinness, G., McMillan, J., Miles, P., St Geme, J., &amp; Stockman, J. (2011). Nurse practitioners and physician assistants employed by general and subspecialty pediatricians. Pediatrics, 128(4), 665–672. https://doi.org/10.1542/peds.2011-0329</a:t>
            </a:r>
          </a:p>
          <a:p>
            <a:pPr marL="285750" indent="-285750" algn="l">
              <a:buFont typeface="Arial" panose="020B0604020202020204" pitchFamily="34" charset="0"/>
              <a:buChar char="•"/>
            </a:pPr>
            <a:r>
              <a:rPr lang="en-US" sz="1500" dirty="0">
                <a:latin typeface="+mj-lt"/>
              </a:rPr>
              <a:t>Gigli, K. H., Beauchesne, M. A., Dirks, M. S., &amp; Peck, J. L. (2019). White Paper: Critical Shortage of Pediatric Nurse Practitioners Predicted. </a:t>
            </a:r>
            <a:r>
              <a:rPr lang="en-US" sz="1500" i="1" dirty="0">
                <a:latin typeface="+mj-lt"/>
              </a:rPr>
              <a:t>Journal of Pediatric Health Care</a:t>
            </a:r>
            <a:r>
              <a:rPr lang="en-US" sz="1500" dirty="0">
                <a:latin typeface="+mj-lt"/>
              </a:rPr>
              <a:t>, </a:t>
            </a:r>
            <a:r>
              <a:rPr lang="en-US" sz="1500" i="1" dirty="0">
                <a:latin typeface="+mj-lt"/>
              </a:rPr>
              <a:t>33</a:t>
            </a:r>
            <a:r>
              <a:rPr lang="en-US" sz="1500" dirty="0">
                <a:latin typeface="+mj-lt"/>
              </a:rPr>
              <a:t>(3), 347–355. https://doi.org/10.1016/j.pedhc.2019.02.008</a:t>
            </a:r>
          </a:p>
          <a:p>
            <a:pPr marL="285750" indent="-285750" algn="l">
              <a:buFont typeface="Arial" panose="020B0604020202020204" pitchFamily="34" charset="0"/>
              <a:buChar char="•"/>
            </a:pPr>
            <a:r>
              <a:rPr lang="en-US" sz="1500" dirty="0">
                <a:latin typeface="+mj-lt"/>
              </a:rPr>
              <a:t>Gigli, K. H., Davis, B. S., Martsolf, G. R., &amp; Kahn, J. M. (2021). Advanced Practice Provider-inclusive Staffing Models and Patient Outcomes in Pediatric Critical Care. </a:t>
            </a:r>
            <a:r>
              <a:rPr lang="en-US" sz="1500" i="1" dirty="0">
                <a:latin typeface="+mj-lt"/>
              </a:rPr>
              <a:t>Medical Care</a:t>
            </a:r>
            <a:r>
              <a:rPr lang="en-US" sz="1500" dirty="0">
                <a:latin typeface="+mj-lt"/>
              </a:rPr>
              <a:t>, </a:t>
            </a:r>
            <a:r>
              <a:rPr lang="en-US" sz="1500" i="1" dirty="0">
                <a:latin typeface="+mj-lt"/>
              </a:rPr>
              <a:t>59</a:t>
            </a:r>
            <a:r>
              <a:rPr lang="en-US" sz="1500" dirty="0">
                <a:latin typeface="+mj-lt"/>
              </a:rPr>
              <a:t>(7), 597–603. </a:t>
            </a:r>
          </a:p>
          <a:p>
            <a:pPr marL="285750" indent="-285750" algn="l">
              <a:buFont typeface="Arial" panose="020B0604020202020204" pitchFamily="34" charset="0"/>
              <a:buChar char="•"/>
            </a:pPr>
            <a:r>
              <a:rPr lang="en-US" sz="1500" dirty="0">
                <a:latin typeface="+mj-lt"/>
              </a:rPr>
              <a:t>Gigli, K. H., Martsolf, G. R., Vinci, R. J., &amp; Buerhaus, P. I. (2023). A Cross-Sectional Examination of the Nurse Practitioner Workforce Caring for Children in the United States. In </a:t>
            </a:r>
            <a:r>
              <a:rPr lang="en-US" sz="1500" i="1" dirty="0">
                <a:latin typeface="+mj-lt"/>
              </a:rPr>
              <a:t>Journal of Pediatrics</a:t>
            </a:r>
            <a:r>
              <a:rPr lang="en-US" sz="1500" dirty="0">
                <a:latin typeface="+mj-lt"/>
              </a:rPr>
              <a:t> (Vol. 257). Elsevier Inc. https://doi.org/10.1016/j.jpeds.2023.02.020</a:t>
            </a:r>
          </a:p>
          <a:p>
            <a:pPr marL="285750" indent="-285750" algn="l">
              <a:buFont typeface="Arial" panose="020B0604020202020204" pitchFamily="34" charset="0"/>
              <a:buChar char="•"/>
            </a:pPr>
            <a:r>
              <a:rPr lang="en-US" sz="1500" dirty="0">
                <a:latin typeface="+mj-lt"/>
              </a:rPr>
              <a:t>Health Resources and Services Administration, &amp; National Center for Health Workforce Analysis. (2019). </a:t>
            </a:r>
            <a:r>
              <a:rPr lang="en-US" sz="1500" i="1" dirty="0">
                <a:latin typeface="+mj-lt"/>
              </a:rPr>
              <a:t>2018 National Sample Survey of Registered Nurses Brief Summary of Results</a:t>
            </a:r>
            <a:r>
              <a:rPr lang="en-US" sz="1500" dirty="0">
                <a:latin typeface="+mj-lt"/>
              </a:rPr>
              <a:t>. http://bhw.hrsa.gov/healthworkforce/index.html.</a:t>
            </a:r>
          </a:p>
          <a:p>
            <a:pPr marL="285750" indent="-285750" algn="l">
              <a:buFont typeface="Arial" panose="020B0604020202020204" pitchFamily="34" charset="0"/>
              <a:buChar char="•"/>
            </a:pPr>
            <a:r>
              <a:rPr lang="en-US" sz="1500" dirty="0">
                <a:latin typeface="+mj-lt"/>
              </a:rPr>
              <a:t>Kleinpell, R., Kapu, A., &amp; Borum, C. (2024). Measures of Success: Making the Case for Advanced Practice-Sensitive Quality Indicators. </a:t>
            </a:r>
            <a:r>
              <a:rPr lang="en-US" sz="1500" i="1" dirty="0">
                <a:latin typeface="+mj-lt"/>
              </a:rPr>
              <a:t>HCA Healthcare Journal of Medicine</a:t>
            </a:r>
            <a:r>
              <a:rPr lang="en-US" sz="1500" dirty="0">
                <a:latin typeface="+mj-lt"/>
              </a:rPr>
              <a:t>, </a:t>
            </a:r>
            <a:r>
              <a:rPr lang="en-US" sz="1500" i="1" dirty="0">
                <a:latin typeface="+mj-lt"/>
              </a:rPr>
              <a:t>5</a:t>
            </a:r>
            <a:r>
              <a:rPr lang="en-US" sz="1500" dirty="0">
                <a:latin typeface="+mj-lt"/>
              </a:rPr>
              <a:t>(5). https://doi.org/10.36518/2689-0216.1900</a:t>
            </a:r>
          </a:p>
          <a:p>
            <a:pPr marL="285750" indent="-285750" algn="l">
              <a:buFont typeface="Arial" panose="020B0604020202020204" pitchFamily="34" charset="0"/>
              <a:buChar char="•"/>
            </a:pPr>
            <a:r>
              <a:rPr lang="en-US" sz="1500" dirty="0">
                <a:latin typeface="+mj-lt"/>
              </a:rPr>
              <a:t>National Association of Pediatric Nurse Practitioners, Gigli, K. H., Sonnet, jJ., Lee, A. M., Sheehan, A., McNamara, M., Hunter, J., &amp; Peck. J. L. (2022). NAPNAP Position Statement on Resilience and the Postpandemic Pediatric Nurse Practitioner Workforce. </a:t>
            </a:r>
            <a:r>
              <a:rPr lang="en-US" sz="1500" i="1" dirty="0">
                <a:latin typeface="+mj-lt"/>
              </a:rPr>
              <a:t>Journal of Pediatric Health Care</a:t>
            </a:r>
            <a:r>
              <a:rPr lang="en-US" sz="1500" dirty="0">
                <a:latin typeface="+mj-lt"/>
              </a:rPr>
              <a:t>, </a:t>
            </a:r>
            <a:r>
              <a:rPr lang="en-US" sz="1500" i="1" dirty="0">
                <a:latin typeface="+mj-lt"/>
              </a:rPr>
              <a:t>36(2</a:t>
            </a:r>
            <a:r>
              <a:rPr lang="en-US" sz="1500" dirty="0">
                <a:latin typeface="+mj-lt"/>
              </a:rPr>
              <a:t>), 205-209. https://doi.org/10.1016/j.pedhc.2024.06.003</a:t>
            </a:r>
          </a:p>
          <a:p>
            <a:pPr marL="285750" indent="-285750" algn="l">
              <a:buFont typeface="Arial" panose="020B0604020202020204" pitchFamily="34" charset="0"/>
              <a:buChar char="•"/>
            </a:pPr>
            <a:r>
              <a:rPr lang="en-US" sz="1500" dirty="0">
                <a:latin typeface="+mj-lt"/>
              </a:rPr>
              <a:t>Orr, C. J., McCartha, E., Vinci, R. J., Mink, R. B., Leonard, M. B., Bissell, M., Gaona, A. R., &amp; Leslie, L. K. (2024). Projecting the Future Pediatric Subspecialty Workforce: Summary and Recommendations. </a:t>
            </a:r>
            <a:r>
              <a:rPr lang="en-US" sz="1500" i="1" dirty="0">
                <a:latin typeface="+mj-lt"/>
              </a:rPr>
              <a:t>Pediatrics</a:t>
            </a:r>
            <a:r>
              <a:rPr lang="en-US" sz="1500" dirty="0">
                <a:latin typeface="+mj-lt"/>
              </a:rPr>
              <a:t>, </a:t>
            </a:r>
            <a:r>
              <a:rPr lang="en-US" sz="1500" i="1" dirty="0">
                <a:latin typeface="+mj-lt"/>
              </a:rPr>
              <a:t>153</a:t>
            </a:r>
            <a:r>
              <a:rPr lang="en-US" sz="1500" dirty="0">
                <a:latin typeface="+mj-lt"/>
              </a:rPr>
              <a:t>. https://doi.org/10.1542/peds.2023-063678T</a:t>
            </a:r>
          </a:p>
          <a:p>
            <a:pPr marL="285750" indent="-285750" algn="l">
              <a:buFont typeface="Arial" panose="020B0604020202020204" pitchFamily="34" charset="0"/>
              <a:buChar char="•"/>
            </a:pPr>
            <a:r>
              <a:rPr lang="en-US" sz="1500" dirty="0">
                <a:latin typeface="+mj-lt"/>
              </a:rPr>
              <a:t>Park, J., Athey, E., Pericak, A., Pulcini, J., &amp; Greene, J. (2018). To What Extent Are State Scope of Practice Laws Related to Nurse Practitioners’ Day-to-Day Practice Autonomy? </a:t>
            </a:r>
            <a:r>
              <a:rPr lang="en-US" sz="1500" i="1" dirty="0">
                <a:latin typeface="+mj-lt"/>
              </a:rPr>
              <a:t>Medical Care Research and Review</a:t>
            </a:r>
            <a:r>
              <a:rPr lang="en-US" sz="1500" dirty="0">
                <a:latin typeface="+mj-lt"/>
              </a:rPr>
              <a:t>, </a:t>
            </a:r>
            <a:r>
              <a:rPr lang="en-US" sz="1500" i="1" dirty="0">
                <a:latin typeface="+mj-lt"/>
              </a:rPr>
              <a:t>75</a:t>
            </a:r>
            <a:r>
              <a:rPr lang="en-US" sz="1500" dirty="0">
                <a:latin typeface="+mj-lt"/>
              </a:rPr>
              <a:t>(1), 66–87. https://doi.org/10.1177/1077558716677826</a:t>
            </a:r>
          </a:p>
          <a:p>
            <a:pPr marL="285750" indent="-285750" algn="l">
              <a:buFont typeface="Arial" panose="020B0604020202020204" pitchFamily="34" charset="0"/>
              <a:buChar char="•"/>
            </a:pPr>
            <a:endParaRPr lang="en-US" sz="1500" dirty="0">
              <a:latin typeface="+mj-lt"/>
            </a:endParaRPr>
          </a:p>
        </p:txBody>
      </p:sp>
    </p:spTree>
    <p:extLst>
      <p:ext uri="{BB962C8B-B14F-4D97-AF65-F5344CB8AC3E}">
        <p14:creationId xmlns:p14="http://schemas.microsoft.com/office/powerpoint/2010/main" val="2623026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AEFD9-655C-A4BF-4120-459B32998EE2}"/>
              </a:ext>
            </a:extLst>
          </p:cNvPr>
          <p:cNvSpPr>
            <a:spLocks noGrp="1"/>
          </p:cNvSpPr>
          <p:nvPr>
            <p:ph type="title"/>
          </p:nvPr>
        </p:nvSpPr>
        <p:spPr/>
        <p:txBody>
          <a:bodyPr/>
          <a:lstStyle/>
          <a:p>
            <a:pPr algn="ctr"/>
            <a:r>
              <a:rPr lang="en-US" dirty="0"/>
              <a:t>Towards an Adequate Supply</a:t>
            </a:r>
          </a:p>
        </p:txBody>
      </p:sp>
      <p:graphicFrame>
        <p:nvGraphicFramePr>
          <p:cNvPr id="5" name="Diagram 4">
            <a:extLst>
              <a:ext uri="{FF2B5EF4-FFF2-40B4-BE49-F238E27FC236}">
                <a16:creationId xmlns:a16="http://schemas.microsoft.com/office/drawing/2014/main" id="{49026E8B-21A5-C36F-D04A-AAC29B88DB7D}"/>
              </a:ext>
            </a:extLst>
          </p:cNvPr>
          <p:cNvGraphicFramePr/>
          <p:nvPr>
            <p:extLst>
              <p:ext uri="{D42A27DB-BD31-4B8C-83A1-F6EECF244321}">
                <p14:modId xmlns:p14="http://schemas.microsoft.com/office/powerpoint/2010/main" val="1504512234"/>
              </p:ext>
            </p:extLst>
          </p:nvPr>
        </p:nvGraphicFramePr>
        <p:xfrm>
          <a:off x="1081051" y="1926675"/>
          <a:ext cx="993541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1CEF8DAE-A0C0-F5C8-B9CB-859A1E2BFE41}"/>
              </a:ext>
            </a:extLst>
          </p:cNvPr>
          <p:cNvSpPr txBox="1"/>
          <p:nvPr/>
        </p:nvSpPr>
        <p:spPr>
          <a:xfrm>
            <a:off x="8099448" y="6204516"/>
            <a:ext cx="3481137" cy="307777"/>
          </a:xfrm>
          <a:prstGeom prst="rect">
            <a:avLst/>
          </a:prstGeom>
          <a:noFill/>
        </p:spPr>
        <p:txBody>
          <a:bodyPr wrap="square" rtlCol="0">
            <a:spAutoFit/>
          </a:bodyPr>
          <a:lstStyle/>
          <a:p>
            <a:r>
              <a:rPr lang="en-US" sz="1400" dirty="0">
                <a:solidFill>
                  <a:schemeClr val="tx1">
                    <a:lumMod val="65000"/>
                    <a:lumOff val="35000"/>
                  </a:schemeClr>
                </a:solidFill>
                <a:latin typeface="+mj-lt"/>
              </a:rPr>
              <a:t>NASEM, 2023; Orr et al., </a:t>
            </a:r>
            <a:r>
              <a:rPr lang="en-US" sz="1400" i="1" dirty="0">
                <a:solidFill>
                  <a:schemeClr val="tx1">
                    <a:lumMod val="65000"/>
                    <a:lumOff val="35000"/>
                  </a:schemeClr>
                </a:solidFill>
                <a:latin typeface="+mj-lt"/>
              </a:rPr>
              <a:t>Pediatrics, 2024</a:t>
            </a:r>
            <a:r>
              <a:rPr lang="en-US" sz="1400" dirty="0">
                <a:solidFill>
                  <a:schemeClr val="tx1">
                    <a:lumMod val="65000"/>
                    <a:lumOff val="35000"/>
                  </a:schemeClr>
                </a:solidFill>
                <a:latin typeface="+mj-lt"/>
              </a:rPr>
              <a:t> </a:t>
            </a:r>
            <a:endParaRPr lang="en-US" sz="1400" i="1" dirty="0">
              <a:solidFill>
                <a:schemeClr val="tx1">
                  <a:lumMod val="65000"/>
                  <a:lumOff val="35000"/>
                </a:schemeClr>
              </a:solidFill>
              <a:latin typeface="+mj-lt"/>
            </a:endParaRPr>
          </a:p>
        </p:txBody>
      </p:sp>
    </p:spTree>
    <p:extLst>
      <p:ext uri="{BB962C8B-B14F-4D97-AF65-F5344CB8AC3E}">
        <p14:creationId xmlns:p14="http://schemas.microsoft.com/office/powerpoint/2010/main" val="852993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290E4-CA22-A1FA-2A8E-01BAB8AD82F2}"/>
              </a:ext>
            </a:extLst>
          </p:cNvPr>
          <p:cNvSpPr>
            <a:spLocks noGrp="1"/>
          </p:cNvSpPr>
          <p:nvPr>
            <p:ph type="title"/>
          </p:nvPr>
        </p:nvSpPr>
        <p:spPr/>
        <p:txBody>
          <a:bodyPr>
            <a:normAutofit fontScale="90000"/>
          </a:bodyPr>
          <a:lstStyle/>
          <a:p>
            <a:pPr algn="ctr"/>
            <a:r>
              <a:rPr lang="en-US" cap="none" dirty="0"/>
              <a:t>Advanced Practice Providers are </a:t>
            </a:r>
            <a:br>
              <a:rPr lang="en-US" cap="none" dirty="0"/>
            </a:br>
            <a:r>
              <a:rPr lang="en-US" cap="none" dirty="0"/>
              <a:t>increasingly part of the pediatric workforce</a:t>
            </a:r>
          </a:p>
        </p:txBody>
      </p:sp>
      <p:sp>
        <p:nvSpPr>
          <p:cNvPr id="5" name="Subtitle 2">
            <a:extLst>
              <a:ext uri="{FF2B5EF4-FFF2-40B4-BE49-F238E27FC236}">
                <a16:creationId xmlns:a16="http://schemas.microsoft.com/office/drawing/2014/main" id="{9DAB3B15-284D-ADD4-0FBA-B5FF9E6B96D9}"/>
              </a:ext>
            </a:extLst>
          </p:cNvPr>
          <p:cNvSpPr txBox="1">
            <a:spLocks/>
          </p:cNvSpPr>
          <p:nvPr/>
        </p:nvSpPr>
        <p:spPr>
          <a:xfrm>
            <a:off x="608381" y="2221992"/>
            <a:ext cx="10975236" cy="3206068"/>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595959"/>
                </a:solidFill>
                <a:latin typeface="+mj-lt"/>
              </a:rPr>
              <a:t>Desire to support and expand the pediatric nurse practitioner workforce</a:t>
            </a:r>
          </a:p>
        </p:txBody>
      </p:sp>
      <p:pic>
        <p:nvPicPr>
          <p:cNvPr id="6" name="Picture 5">
            <a:extLst>
              <a:ext uri="{FF2B5EF4-FFF2-40B4-BE49-F238E27FC236}">
                <a16:creationId xmlns:a16="http://schemas.microsoft.com/office/drawing/2014/main" id="{A9CD9B49-6FCD-425A-FCA4-325473EFE82D}"/>
              </a:ext>
            </a:extLst>
          </p:cNvPr>
          <p:cNvPicPr>
            <a:picLocks noChangeAspect="1"/>
          </p:cNvPicPr>
          <p:nvPr/>
        </p:nvPicPr>
        <p:blipFill>
          <a:blip r:embed="rId3"/>
          <a:stretch>
            <a:fillRect/>
          </a:stretch>
        </p:blipFill>
        <p:spPr>
          <a:xfrm>
            <a:off x="1584110" y="2869283"/>
            <a:ext cx="5830637" cy="2697448"/>
          </a:xfrm>
          <a:prstGeom prst="rect">
            <a:avLst/>
          </a:prstGeom>
          <a:ln w="28575">
            <a:solidFill>
              <a:srgbClr val="416C62"/>
            </a:solidFill>
          </a:ln>
        </p:spPr>
      </p:pic>
      <p:pic>
        <p:nvPicPr>
          <p:cNvPr id="7" name="Picture 6">
            <a:extLst>
              <a:ext uri="{FF2B5EF4-FFF2-40B4-BE49-F238E27FC236}">
                <a16:creationId xmlns:a16="http://schemas.microsoft.com/office/drawing/2014/main" id="{571B0B28-7369-8A09-1DA8-8378B2056E06}"/>
              </a:ext>
            </a:extLst>
          </p:cNvPr>
          <p:cNvPicPr>
            <a:picLocks noChangeAspect="1"/>
          </p:cNvPicPr>
          <p:nvPr/>
        </p:nvPicPr>
        <p:blipFill>
          <a:blip r:embed="rId4"/>
          <a:stretch>
            <a:fillRect/>
          </a:stretch>
        </p:blipFill>
        <p:spPr>
          <a:xfrm>
            <a:off x="6371771" y="3221543"/>
            <a:ext cx="4874985" cy="2849263"/>
          </a:xfrm>
          <a:prstGeom prst="rect">
            <a:avLst/>
          </a:prstGeom>
          <a:ln w="38100">
            <a:solidFill>
              <a:schemeClr val="accent3"/>
            </a:solidFill>
          </a:ln>
        </p:spPr>
      </p:pic>
      <p:sp>
        <p:nvSpPr>
          <p:cNvPr id="9" name="TextBox 8">
            <a:extLst>
              <a:ext uri="{FF2B5EF4-FFF2-40B4-BE49-F238E27FC236}">
                <a16:creationId xmlns:a16="http://schemas.microsoft.com/office/drawing/2014/main" id="{3B484A38-08F3-A1F1-D2E0-83511F2A2155}"/>
              </a:ext>
            </a:extLst>
          </p:cNvPr>
          <p:cNvSpPr txBox="1"/>
          <p:nvPr/>
        </p:nvSpPr>
        <p:spPr>
          <a:xfrm>
            <a:off x="3585792" y="6155966"/>
            <a:ext cx="8119742" cy="307777"/>
          </a:xfrm>
          <a:prstGeom prst="rect">
            <a:avLst/>
          </a:prstGeom>
          <a:noFill/>
        </p:spPr>
        <p:txBody>
          <a:bodyPr wrap="square" rtlCol="0">
            <a:spAutoFit/>
          </a:bodyPr>
          <a:lstStyle/>
          <a:p>
            <a:r>
              <a:rPr lang="en-US" sz="1400" dirty="0">
                <a:solidFill>
                  <a:schemeClr val="tx1">
                    <a:lumMod val="65000"/>
                    <a:lumOff val="35000"/>
                  </a:schemeClr>
                </a:solidFill>
              </a:rPr>
              <a:t>Freed et al., </a:t>
            </a:r>
            <a:r>
              <a:rPr lang="en-US" sz="1400" i="1" dirty="0">
                <a:solidFill>
                  <a:schemeClr val="tx1">
                    <a:lumMod val="65000"/>
                    <a:lumOff val="35000"/>
                  </a:schemeClr>
                </a:solidFill>
              </a:rPr>
              <a:t>Pediatrics,</a:t>
            </a:r>
            <a:r>
              <a:rPr lang="en-US" sz="1400" dirty="0">
                <a:solidFill>
                  <a:schemeClr val="tx1">
                    <a:lumMod val="65000"/>
                    <a:lumOff val="35000"/>
                  </a:schemeClr>
                </a:solidFill>
              </a:rPr>
              <a:t> 2011; Gigli et al., </a:t>
            </a:r>
            <a:r>
              <a:rPr lang="en-US" sz="1400" i="1" dirty="0">
                <a:solidFill>
                  <a:schemeClr val="tx1">
                    <a:lumMod val="65000"/>
                    <a:lumOff val="35000"/>
                  </a:schemeClr>
                </a:solidFill>
              </a:rPr>
              <a:t>JPHC, </a:t>
            </a:r>
            <a:r>
              <a:rPr lang="en-US" sz="1400" dirty="0">
                <a:solidFill>
                  <a:schemeClr val="tx1">
                    <a:lumMod val="65000"/>
                    <a:lumOff val="35000"/>
                  </a:schemeClr>
                </a:solidFill>
              </a:rPr>
              <a:t>2019 &amp; 2022; NASEM, 2023; Orr et al.,</a:t>
            </a:r>
            <a:r>
              <a:rPr lang="en-US" sz="1400" i="1" dirty="0">
                <a:solidFill>
                  <a:schemeClr val="tx1">
                    <a:lumMod val="65000"/>
                    <a:lumOff val="35000"/>
                  </a:schemeClr>
                </a:solidFill>
              </a:rPr>
              <a:t> Pediatrics,</a:t>
            </a:r>
            <a:r>
              <a:rPr lang="en-US" sz="1400" dirty="0">
                <a:solidFill>
                  <a:schemeClr val="tx1">
                    <a:lumMod val="65000"/>
                    <a:lumOff val="35000"/>
                  </a:schemeClr>
                </a:solidFill>
              </a:rPr>
              <a:t> 2024</a:t>
            </a:r>
          </a:p>
        </p:txBody>
      </p:sp>
    </p:spTree>
    <p:extLst>
      <p:ext uri="{BB962C8B-B14F-4D97-AF65-F5344CB8AC3E}">
        <p14:creationId xmlns:p14="http://schemas.microsoft.com/office/powerpoint/2010/main" val="2073638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4C0EA-5A11-096C-8D75-2E5A1C8830A0}"/>
              </a:ext>
            </a:extLst>
          </p:cNvPr>
          <p:cNvSpPr>
            <a:spLocks noGrp="1"/>
          </p:cNvSpPr>
          <p:nvPr>
            <p:ph type="title"/>
          </p:nvPr>
        </p:nvSpPr>
        <p:spPr/>
        <p:txBody>
          <a:bodyPr>
            <a:normAutofit fontScale="90000"/>
          </a:bodyPr>
          <a:lstStyle/>
          <a:p>
            <a:pPr algn="ctr"/>
            <a:r>
              <a:rPr lang="en-US" cap="none" dirty="0"/>
              <a:t>The Pediatric Nurse Practitioner </a:t>
            </a:r>
            <a:br>
              <a:rPr lang="en-US" cap="none" dirty="0"/>
            </a:br>
            <a:r>
              <a:rPr lang="en-US" cap="none" dirty="0"/>
              <a:t>workforce is growing, </a:t>
            </a:r>
            <a:r>
              <a:rPr lang="en-US" sz="3100" cap="none" dirty="0"/>
              <a:t>but it’s small</a:t>
            </a:r>
            <a:endParaRPr lang="en-US" cap="none" dirty="0"/>
          </a:p>
        </p:txBody>
      </p:sp>
      <p:graphicFrame>
        <p:nvGraphicFramePr>
          <p:cNvPr id="5" name="Table 4">
            <a:extLst>
              <a:ext uri="{FF2B5EF4-FFF2-40B4-BE49-F238E27FC236}">
                <a16:creationId xmlns:a16="http://schemas.microsoft.com/office/drawing/2014/main" id="{B1378CF7-0FC4-3825-6027-C3DD5C9ABA8C}"/>
              </a:ext>
            </a:extLst>
          </p:cNvPr>
          <p:cNvGraphicFramePr>
            <a:graphicFrameLocks noGrp="1"/>
          </p:cNvGraphicFramePr>
          <p:nvPr>
            <p:extLst>
              <p:ext uri="{D42A27DB-BD31-4B8C-83A1-F6EECF244321}">
                <p14:modId xmlns:p14="http://schemas.microsoft.com/office/powerpoint/2010/main" val="376738092"/>
              </p:ext>
            </p:extLst>
          </p:nvPr>
        </p:nvGraphicFramePr>
        <p:xfrm>
          <a:off x="481259" y="2510482"/>
          <a:ext cx="11229475" cy="3086685"/>
        </p:xfrm>
        <a:graphic>
          <a:graphicData uri="http://schemas.openxmlformats.org/drawingml/2006/table">
            <a:tbl>
              <a:tblPr firstRow="1" bandRow="1">
                <a:tableStyleId>{5C22544A-7EE6-4342-B048-85BDC9FD1C3A}</a:tableStyleId>
              </a:tblPr>
              <a:tblGrid>
                <a:gridCol w="3336760">
                  <a:extLst>
                    <a:ext uri="{9D8B030D-6E8A-4147-A177-3AD203B41FA5}">
                      <a16:colId xmlns:a16="http://schemas.microsoft.com/office/drawing/2014/main" val="3490668806"/>
                    </a:ext>
                  </a:extLst>
                </a:gridCol>
                <a:gridCol w="2269957">
                  <a:extLst>
                    <a:ext uri="{9D8B030D-6E8A-4147-A177-3AD203B41FA5}">
                      <a16:colId xmlns:a16="http://schemas.microsoft.com/office/drawing/2014/main" val="2231018835"/>
                    </a:ext>
                  </a:extLst>
                </a:gridCol>
                <a:gridCol w="2269957">
                  <a:extLst>
                    <a:ext uri="{9D8B030D-6E8A-4147-A177-3AD203B41FA5}">
                      <a16:colId xmlns:a16="http://schemas.microsoft.com/office/drawing/2014/main" val="3205054122"/>
                    </a:ext>
                  </a:extLst>
                </a:gridCol>
                <a:gridCol w="3352801">
                  <a:extLst>
                    <a:ext uri="{9D8B030D-6E8A-4147-A177-3AD203B41FA5}">
                      <a16:colId xmlns:a16="http://schemas.microsoft.com/office/drawing/2014/main" val="3031940657"/>
                    </a:ext>
                  </a:extLst>
                </a:gridCol>
              </a:tblGrid>
              <a:tr h="834189">
                <a:tc>
                  <a:txBody>
                    <a:bodyPr/>
                    <a:lstStyle/>
                    <a:p>
                      <a:r>
                        <a:rPr lang="en-US" sz="2400" dirty="0"/>
                        <a:t>Nurse Practitioner Certification</a:t>
                      </a:r>
                    </a:p>
                  </a:txBody>
                  <a:tcPr/>
                </a:tc>
                <a:tc>
                  <a:txBody>
                    <a:bodyPr/>
                    <a:lstStyle/>
                    <a:p>
                      <a:pPr algn="ctr"/>
                      <a:r>
                        <a:rPr lang="en-US" sz="2400" dirty="0"/>
                        <a:t>2020</a:t>
                      </a:r>
                    </a:p>
                    <a:p>
                      <a:pPr algn="ctr"/>
                      <a:r>
                        <a:rPr lang="en-US" sz="2400" dirty="0"/>
                        <a:t>n (%)</a:t>
                      </a:r>
                    </a:p>
                  </a:txBody>
                  <a:tcPr/>
                </a:tc>
                <a:tc>
                  <a:txBody>
                    <a:bodyPr/>
                    <a:lstStyle/>
                    <a:p>
                      <a:pPr algn="ctr"/>
                      <a:r>
                        <a:rPr lang="en-US" sz="2400" dirty="0"/>
                        <a:t>2024</a:t>
                      </a:r>
                    </a:p>
                    <a:p>
                      <a:pPr algn="ctr"/>
                      <a:r>
                        <a:rPr lang="en-US" sz="2400" dirty="0"/>
                        <a:t>n (%)</a:t>
                      </a:r>
                    </a:p>
                  </a:txBody>
                  <a:tcPr/>
                </a:tc>
                <a:tc>
                  <a:txBody>
                    <a:bodyPr/>
                    <a:lstStyle/>
                    <a:p>
                      <a:pPr algn="ctr"/>
                      <a:r>
                        <a:rPr lang="en-US" sz="2400" dirty="0"/>
                        <a:t>Change in Population</a:t>
                      </a:r>
                    </a:p>
                    <a:p>
                      <a:pPr algn="ctr"/>
                      <a:r>
                        <a:rPr lang="en-US" sz="2400" dirty="0"/>
                        <a:t>n (% change) </a:t>
                      </a:r>
                    </a:p>
                  </a:txBody>
                  <a:tcPr/>
                </a:tc>
                <a:extLst>
                  <a:ext uri="{0D108BD9-81ED-4DB2-BD59-A6C34878D82A}">
                    <a16:rowId xmlns:a16="http://schemas.microsoft.com/office/drawing/2014/main" val="644086057"/>
                  </a:ext>
                </a:extLst>
              </a:tr>
              <a:tr h="563124">
                <a:tc>
                  <a:txBody>
                    <a:bodyPr/>
                    <a:lstStyle/>
                    <a:p>
                      <a:r>
                        <a:rPr lang="en-US" sz="2400" dirty="0"/>
                        <a:t>Pediatric Primary Care</a:t>
                      </a:r>
                    </a:p>
                  </a:txBody>
                  <a:tcPr/>
                </a:tc>
                <a:tc>
                  <a:txBody>
                    <a:bodyPr/>
                    <a:lstStyle/>
                    <a:p>
                      <a:pPr algn="ctr"/>
                      <a:r>
                        <a:rPr lang="en-US" sz="2400" dirty="0"/>
                        <a:t>19,673 (6.8)</a:t>
                      </a:r>
                    </a:p>
                  </a:txBody>
                  <a:tcPr/>
                </a:tc>
                <a:tc>
                  <a:txBody>
                    <a:bodyPr/>
                    <a:lstStyle/>
                    <a:p>
                      <a:pPr algn="ctr"/>
                      <a:r>
                        <a:rPr lang="en-US" sz="2400" dirty="0"/>
                        <a:t>21,875 (5.7)</a:t>
                      </a:r>
                    </a:p>
                  </a:txBody>
                  <a:tcPr/>
                </a:tc>
                <a:tc>
                  <a:txBody>
                    <a:bodyPr/>
                    <a:lstStyle/>
                    <a:p>
                      <a:pPr algn="ctr"/>
                      <a:r>
                        <a:rPr lang="en-US" sz="2400" dirty="0"/>
                        <a:t>+2,202 (11.2)</a:t>
                      </a:r>
                    </a:p>
                  </a:txBody>
                  <a:tcPr/>
                </a:tc>
                <a:extLst>
                  <a:ext uri="{0D108BD9-81ED-4DB2-BD59-A6C34878D82A}">
                    <a16:rowId xmlns:a16="http://schemas.microsoft.com/office/drawing/2014/main" val="538057290"/>
                  </a:ext>
                </a:extLst>
              </a:tr>
              <a:tr h="563124">
                <a:tc>
                  <a:txBody>
                    <a:bodyPr/>
                    <a:lstStyle/>
                    <a:p>
                      <a:r>
                        <a:rPr lang="en-US" sz="2400" dirty="0"/>
                        <a:t>Pediatric Acute Care</a:t>
                      </a:r>
                    </a:p>
                  </a:txBody>
                  <a:tcPr/>
                </a:tc>
                <a:tc>
                  <a:txBody>
                    <a:bodyPr/>
                    <a:lstStyle/>
                    <a:p>
                      <a:pPr algn="ctr"/>
                      <a:r>
                        <a:rPr lang="en-US" sz="2400" dirty="0"/>
                        <a:t>4,053 (1.4)</a:t>
                      </a:r>
                    </a:p>
                  </a:txBody>
                  <a:tcPr/>
                </a:tc>
                <a:tc>
                  <a:txBody>
                    <a:bodyPr/>
                    <a:lstStyle/>
                    <a:p>
                      <a:pPr algn="ctr"/>
                      <a:r>
                        <a:rPr lang="en-US" sz="2400" dirty="0"/>
                        <a:t>5,252 (1.4)</a:t>
                      </a:r>
                    </a:p>
                  </a:txBody>
                  <a:tcPr/>
                </a:tc>
                <a:tc>
                  <a:txBody>
                    <a:bodyPr/>
                    <a:lstStyle/>
                    <a:p>
                      <a:pPr algn="ctr"/>
                      <a:r>
                        <a:rPr lang="en-US" sz="2400" dirty="0"/>
                        <a:t>+1,199 (29.6)</a:t>
                      </a:r>
                    </a:p>
                  </a:txBody>
                  <a:tcPr/>
                </a:tc>
                <a:extLst>
                  <a:ext uri="{0D108BD9-81ED-4DB2-BD59-A6C34878D82A}">
                    <a16:rowId xmlns:a16="http://schemas.microsoft.com/office/drawing/2014/main" val="2788484560"/>
                  </a:ext>
                </a:extLst>
              </a:tr>
              <a:tr h="563124">
                <a:tc>
                  <a:txBody>
                    <a:bodyPr/>
                    <a:lstStyle/>
                    <a:p>
                      <a:r>
                        <a:rPr lang="en-US" sz="2400" dirty="0"/>
                        <a:t>Family </a:t>
                      </a:r>
                    </a:p>
                  </a:txBody>
                  <a:tcPr/>
                </a:tc>
                <a:tc>
                  <a:txBody>
                    <a:bodyPr/>
                    <a:lstStyle/>
                    <a:p>
                      <a:pPr algn="ctr"/>
                      <a:r>
                        <a:rPr lang="en-US" sz="2400" dirty="0"/>
                        <a:t>202,130 (69.7)</a:t>
                      </a:r>
                    </a:p>
                  </a:txBody>
                  <a:tcPr/>
                </a:tc>
                <a:tc>
                  <a:txBody>
                    <a:bodyPr/>
                    <a:lstStyle/>
                    <a:p>
                      <a:pPr algn="ctr"/>
                      <a:r>
                        <a:rPr lang="en-US" sz="2400" dirty="0"/>
                        <a:t>264,495 (68.7)</a:t>
                      </a:r>
                    </a:p>
                  </a:txBody>
                  <a:tcPr/>
                </a:tc>
                <a:tc>
                  <a:txBody>
                    <a:bodyPr/>
                    <a:lstStyle/>
                    <a:p>
                      <a:pPr algn="ctr"/>
                      <a:r>
                        <a:rPr lang="en-US" sz="2400" dirty="0"/>
                        <a:t>+62,265 (30.9)</a:t>
                      </a:r>
                    </a:p>
                  </a:txBody>
                  <a:tcPr/>
                </a:tc>
                <a:extLst>
                  <a:ext uri="{0D108BD9-81ED-4DB2-BD59-A6C34878D82A}">
                    <a16:rowId xmlns:a16="http://schemas.microsoft.com/office/drawing/2014/main" val="2399153641"/>
                  </a:ext>
                </a:extLst>
              </a:tr>
              <a:tr h="563124">
                <a:tc>
                  <a:txBody>
                    <a:bodyPr/>
                    <a:lstStyle/>
                    <a:p>
                      <a:r>
                        <a:rPr lang="en-US" sz="2400" dirty="0"/>
                        <a:t>Total Workforce</a:t>
                      </a:r>
                    </a:p>
                  </a:txBody>
                  <a:tcPr/>
                </a:tc>
                <a:tc>
                  <a:txBody>
                    <a:bodyPr/>
                    <a:lstStyle/>
                    <a:p>
                      <a:pPr algn="ctr"/>
                      <a:r>
                        <a:rPr lang="en-US" sz="2400" dirty="0"/>
                        <a:t>290,000</a:t>
                      </a:r>
                    </a:p>
                  </a:txBody>
                  <a:tcPr/>
                </a:tc>
                <a:tc>
                  <a:txBody>
                    <a:bodyPr/>
                    <a:lstStyle/>
                    <a:p>
                      <a:pPr algn="ctr"/>
                      <a:r>
                        <a:rPr lang="en-US" sz="2400" dirty="0"/>
                        <a:t>385,000</a:t>
                      </a:r>
                    </a:p>
                  </a:txBody>
                  <a:tcPr/>
                </a:tc>
                <a:tc>
                  <a:txBody>
                    <a:bodyPr/>
                    <a:lstStyle/>
                    <a:p>
                      <a:pPr algn="ctr"/>
                      <a:r>
                        <a:rPr lang="en-US" sz="2400" dirty="0"/>
                        <a:t>+115,000 (32.8)</a:t>
                      </a:r>
                    </a:p>
                  </a:txBody>
                  <a:tcPr/>
                </a:tc>
                <a:extLst>
                  <a:ext uri="{0D108BD9-81ED-4DB2-BD59-A6C34878D82A}">
                    <a16:rowId xmlns:a16="http://schemas.microsoft.com/office/drawing/2014/main" val="1547490545"/>
                  </a:ext>
                </a:extLst>
              </a:tr>
            </a:tbl>
          </a:graphicData>
        </a:graphic>
      </p:graphicFrame>
      <p:sp>
        <p:nvSpPr>
          <p:cNvPr id="7" name="TextBox 6">
            <a:extLst>
              <a:ext uri="{FF2B5EF4-FFF2-40B4-BE49-F238E27FC236}">
                <a16:creationId xmlns:a16="http://schemas.microsoft.com/office/drawing/2014/main" id="{AD6868EA-488B-8716-D768-26C5A9FAABA4}"/>
              </a:ext>
            </a:extLst>
          </p:cNvPr>
          <p:cNvSpPr txBox="1"/>
          <p:nvPr/>
        </p:nvSpPr>
        <p:spPr>
          <a:xfrm>
            <a:off x="2886817" y="6153366"/>
            <a:ext cx="9625263" cy="307777"/>
          </a:xfrm>
          <a:prstGeom prst="rect">
            <a:avLst/>
          </a:prstGeom>
          <a:noFill/>
        </p:spPr>
        <p:txBody>
          <a:bodyPr wrap="square" rtlCol="0">
            <a:spAutoFit/>
          </a:bodyPr>
          <a:lstStyle/>
          <a:p>
            <a:r>
              <a:rPr lang="en-US" sz="1400" dirty="0">
                <a:solidFill>
                  <a:schemeClr val="tx1">
                    <a:lumMod val="65000"/>
                    <a:lumOff val="35000"/>
                  </a:schemeClr>
                </a:solidFill>
                <a:latin typeface="+mj-lt"/>
              </a:rPr>
              <a:t>American Association of Nurse Practitioners, 2020 &amp; 2024; Pediatric Nursing Certification Board, 2020 &amp; 2024</a:t>
            </a:r>
          </a:p>
        </p:txBody>
      </p:sp>
    </p:spTree>
    <p:extLst>
      <p:ext uri="{BB962C8B-B14F-4D97-AF65-F5344CB8AC3E}">
        <p14:creationId xmlns:p14="http://schemas.microsoft.com/office/powerpoint/2010/main" val="3811617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7F6DF-A79D-D7BF-75A4-7812CDD3CEDA}"/>
              </a:ext>
            </a:extLst>
          </p:cNvPr>
          <p:cNvSpPr>
            <a:spLocks noGrp="1"/>
          </p:cNvSpPr>
          <p:nvPr>
            <p:ph type="title"/>
          </p:nvPr>
        </p:nvSpPr>
        <p:spPr>
          <a:xfrm>
            <a:off x="700635" y="914400"/>
            <a:ext cx="10693079" cy="1307592"/>
          </a:xfrm>
        </p:spPr>
        <p:txBody>
          <a:bodyPr>
            <a:normAutofit/>
          </a:bodyPr>
          <a:lstStyle/>
          <a:p>
            <a:pPr algn="ctr"/>
            <a:r>
              <a:rPr lang="en-US" cap="none" dirty="0"/>
              <a:t>70,000 Pediatric-focused Nurse Practitioners</a:t>
            </a:r>
          </a:p>
        </p:txBody>
      </p:sp>
      <p:graphicFrame>
        <p:nvGraphicFramePr>
          <p:cNvPr id="6" name="Chart 5">
            <a:extLst>
              <a:ext uri="{FF2B5EF4-FFF2-40B4-BE49-F238E27FC236}">
                <a16:creationId xmlns:a16="http://schemas.microsoft.com/office/drawing/2014/main" id="{0F8FC85F-5E4A-89F0-E05B-F162026B6076}"/>
              </a:ext>
            </a:extLst>
          </p:cNvPr>
          <p:cNvGraphicFramePr/>
          <p:nvPr>
            <p:extLst>
              <p:ext uri="{D42A27DB-BD31-4B8C-83A1-F6EECF244321}">
                <p14:modId xmlns:p14="http://schemas.microsoft.com/office/powerpoint/2010/main" val="554287393"/>
              </p:ext>
            </p:extLst>
          </p:nvPr>
        </p:nvGraphicFramePr>
        <p:xfrm>
          <a:off x="943430" y="1669144"/>
          <a:ext cx="9749516" cy="448350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D4E06CD-9FA5-ACC2-6B82-0FD1B46424F3}"/>
              </a:ext>
            </a:extLst>
          </p:cNvPr>
          <p:cNvSpPr txBox="1"/>
          <p:nvPr/>
        </p:nvSpPr>
        <p:spPr>
          <a:xfrm>
            <a:off x="9540611" y="6152646"/>
            <a:ext cx="3415918" cy="307777"/>
          </a:xfrm>
          <a:prstGeom prst="rect">
            <a:avLst/>
          </a:prstGeom>
          <a:noFill/>
        </p:spPr>
        <p:txBody>
          <a:bodyPr wrap="square" rtlCol="0">
            <a:spAutoFit/>
          </a:bodyPr>
          <a:lstStyle/>
          <a:p>
            <a:r>
              <a:rPr lang="en-US" sz="1400" dirty="0">
                <a:solidFill>
                  <a:schemeClr val="tx1">
                    <a:lumMod val="65000"/>
                    <a:lumOff val="35000"/>
                  </a:schemeClr>
                </a:solidFill>
                <a:latin typeface="+mj-lt"/>
              </a:rPr>
              <a:t>Gigli et al., </a:t>
            </a:r>
            <a:r>
              <a:rPr lang="en-US" sz="1400" i="1" dirty="0">
                <a:solidFill>
                  <a:schemeClr val="tx1">
                    <a:lumMod val="65000"/>
                    <a:lumOff val="35000"/>
                  </a:schemeClr>
                </a:solidFill>
                <a:latin typeface="+mj-lt"/>
              </a:rPr>
              <a:t>J Peds</a:t>
            </a:r>
            <a:r>
              <a:rPr lang="en-US" sz="1400" dirty="0">
                <a:solidFill>
                  <a:schemeClr val="tx1">
                    <a:lumMod val="65000"/>
                    <a:lumOff val="35000"/>
                  </a:schemeClr>
                </a:solidFill>
                <a:latin typeface="+mj-lt"/>
              </a:rPr>
              <a:t>,</a:t>
            </a:r>
            <a:r>
              <a:rPr lang="en-US" sz="1400" i="1" dirty="0">
                <a:solidFill>
                  <a:schemeClr val="tx1">
                    <a:lumMod val="65000"/>
                    <a:lumOff val="35000"/>
                  </a:schemeClr>
                </a:solidFill>
                <a:latin typeface="+mj-lt"/>
              </a:rPr>
              <a:t> </a:t>
            </a:r>
            <a:r>
              <a:rPr lang="en-US" sz="1400" dirty="0">
                <a:solidFill>
                  <a:schemeClr val="tx1">
                    <a:lumMod val="65000"/>
                    <a:lumOff val="35000"/>
                  </a:schemeClr>
                </a:solidFill>
                <a:latin typeface="+mj-lt"/>
              </a:rPr>
              <a:t>2023</a:t>
            </a:r>
          </a:p>
        </p:txBody>
      </p:sp>
    </p:spTree>
    <p:extLst>
      <p:ext uri="{BB962C8B-B14F-4D97-AF65-F5344CB8AC3E}">
        <p14:creationId xmlns:p14="http://schemas.microsoft.com/office/powerpoint/2010/main" val="1188502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7369B51D-1E34-D92D-32D5-DA65DA8B65E9}"/>
              </a:ext>
            </a:extLst>
          </p:cNvPr>
          <p:cNvSpPr>
            <a:spLocks noGrp="1"/>
          </p:cNvSpPr>
          <p:nvPr>
            <p:ph type="title"/>
          </p:nvPr>
        </p:nvSpPr>
        <p:spPr>
          <a:xfrm>
            <a:off x="8138159" y="1177348"/>
            <a:ext cx="3253741" cy="3441068"/>
          </a:xfrm>
        </p:spPr>
        <p:txBody>
          <a:bodyPr vert="horz" lIns="91440" tIns="45720" rIns="91440" bIns="45720" rtlCol="0" anchor="t">
            <a:normAutofit/>
          </a:bodyPr>
          <a:lstStyle/>
          <a:p>
            <a:pPr>
              <a:lnSpc>
                <a:spcPct val="90000"/>
              </a:lnSpc>
            </a:pPr>
            <a:r>
              <a:rPr lang="en-US" sz="3600" cap="none" dirty="0"/>
              <a:t>70,000 Pediatric-focused Nurse Practitioners</a:t>
            </a:r>
          </a:p>
        </p:txBody>
      </p:sp>
      <p:cxnSp>
        <p:nvCxnSpPr>
          <p:cNvPr id="18" name="Straight Connector 17">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A graph of a patient's practice setting&#10;&#10;AI-generated content may be incorrect.">
            <a:extLst>
              <a:ext uri="{FF2B5EF4-FFF2-40B4-BE49-F238E27FC236}">
                <a16:creationId xmlns:a16="http://schemas.microsoft.com/office/drawing/2014/main" id="{E66711B0-F447-E3AF-F536-1F7514430A3A}"/>
              </a:ext>
            </a:extLst>
          </p:cNvPr>
          <p:cNvPicPr>
            <a:picLocks noChangeAspect="1"/>
          </p:cNvPicPr>
          <p:nvPr/>
        </p:nvPicPr>
        <p:blipFill>
          <a:blip r:embed="rId3"/>
          <a:stretch>
            <a:fillRect/>
          </a:stretch>
        </p:blipFill>
        <p:spPr>
          <a:xfrm>
            <a:off x="722935" y="900042"/>
            <a:ext cx="7179970" cy="5061877"/>
          </a:xfrm>
          <a:prstGeom prst="rect">
            <a:avLst/>
          </a:prstGeom>
        </p:spPr>
      </p:pic>
      <p:cxnSp>
        <p:nvCxnSpPr>
          <p:cNvPr id="20" name="Straight Connector 19">
            <a:extLst>
              <a:ext uri="{FF2B5EF4-FFF2-40B4-BE49-F238E27FC236}">
                <a16:creationId xmlns:a16="http://schemas.microsoft.com/office/drawing/2014/main" id="{D7CC41EB-2D81-4303-9171-6401B388BA3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4885"/>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6F75DC1-C2F9-61D4-A9A2-8460B36F5851}"/>
              </a:ext>
            </a:extLst>
          </p:cNvPr>
          <p:cNvSpPr txBox="1"/>
          <p:nvPr/>
        </p:nvSpPr>
        <p:spPr>
          <a:xfrm>
            <a:off x="9489259" y="6160533"/>
            <a:ext cx="3415918" cy="307777"/>
          </a:xfrm>
          <a:prstGeom prst="rect">
            <a:avLst/>
          </a:prstGeom>
          <a:noFill/>
        </p:spPr>
        <p:txBody>
          <a:bodyPr wrap="square" rtlCol="0">
            <a:spAutoFit/>
          </a:bodyPr>
          <a:lstStyle/>
          <a:p>
            <a:r>
              <a:rPr lang="en-US" sz="1400" dirty="0">
                <a:solidFill>
                  <a:schemeClr val="tx1">
                    <a:lumMod val="65000"/>
                    <a:lumOff val="35000"/>
                  </a:schemeClr>
                </a:solidFill>
                <a:latin typeface="+mj-lt"/>
              </a:rPr>
              <a:t>Gigli et al., </a:t>
            </a:r>
            <a:r>
              <a:rPr lang="en-US" sz="1400" i="1" dirty="0">
                <a:solidFill>
                  <a:schemeClr val="tx1">
                    <a:lumMod val="65000"/>
                    <a:lumOff val="35000"/>
                  </a:schemeClr>
                </a:solidFill>
                <a:latin typeface="+mj-lt"/>
              </a:rPr>
              <a:t>J Peds</a:t>
            </a:r>
            <a:r>
              <a:rPr lang="en-US" sz="1400" dirty="0">
                <a:solidFill>
                  <a:schemeClr val="tx1">
                    <a:lumMod val="65000"/>
                    <a:lumOff val="35000"/>
                  </a:schemeClr>
                </a:solidFill>
                <a:latin typeface="+mj-lt"/>
              </a:rPr>
              <a:t>,</a:t>
            </a:r>
            <a:r>
              <a:rPr lang="en-US" sz="1400" i="1" dirty="0">
                <a:solidFill>
                  <a:schemeClr val="tx1">
                    <a:lumMod val="65000"/>
                    <a:lumOff val="35000"/>
                  </a:schemeClr>
                </a:solidFill>
                <a:latin typeface="+mj-lt"/>
              </a:rPr>
              <a:t> </a:t>
            </a:r>
            <a:r>
              <a:rPr lang="en-US" sz="1400" dirty="0">
                <a:solidFill>
                  <a:schemeClr val="tx1">
                    <a:lumMod val="65000"/>
                    <a:lumOff val="35000"/>
                  </a:schemeClr>
                </a:solidFill>
                <a:latin typeface="+mj-lt"/>
              </a:rPr>
              <a:t>2023</a:t>
            </a:r>
          </a:p>
        </p:txBody>
      </p:sp>
    </p:spTree>
    <p:extLst>
      <p:ext uri="{BB962C8B-B14F-4D97-AF65-F5344CB8AC3E}">
        <p14:creationId xmlns:p14="http://schemas.microsoft.com/office/powerpoint/2010/main" val="3194736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0D2AA-D89C-C945-609B-C6CEF820E8C8}"/>
              </a:ext>
            </a:extLst>
          </p:cNvPr>
          <p:cNvSpPr>
            <a:spLocks noGrp="1"/>
          </p:cNvSpPr>
          <p:nvPr>
            <p:ph type="title"/>
          </p:nvPr>
        </p:nvSpPr>
        <p:spPr/>
        <p:txBody>
          <a:bodyPr/>
          <a:lstStyle/>
          <a:p>
            <a:r>
              <a:rPr lang="en-US" dirty="0"/>
              <a:t>Diverse Practice Settings</a:t>
            </a:r>
          </a:p>
        </p:txBody>
      </p:sp>
      <p:sp>
        <p:nvSpPr>
          <p:cNvPr id="3" name="Content Placeholder 2">
            <a:extLst>
              <a:ext uri="{FF2B5EF4-FFF2-40B4-BE49-F238E27FC236}">
                <a16:creationId xmlns:a16="http://schemas.microsoft.com/office/drawing/2014/main" id="{7FE3E583-C137-D7E7-E1E6-8D44164A8ED3}"/>
              </a:ext>
            </a:extLst>
          </p:cNvPr>
          <p:cNvSpPr>
            <a:spLocks noGrp="1"/>
          </p:cNvSpPr>
          <p:nvPr>
            <p:ph sz="half" idx="1"/>
          </p:nvPr>
        </p:nvSpPr>
        <p:spPr/>
        <p:txBody>
          <a:bodyPr/>
          <a:lstStyle/>
          <a:p>
            <a:r>
              <a:rPr lang="en-US" dirty="0"/>
              <a:t> </a:t>
            </a:r>
          </a:p>
        </p:txBody>
      </p:sp>
      <p:sp>
        <p:nvSpPr>
          <p:cNvPr id="6" name="TextBox 5">
            <a:extLst>
              <a:ext uri="{FF2B5EF4-FFF2-40B4-BE49-F238E27FC236}">
                <a16:creationId xmlns:a16="http://schemas.microsoft.com/office/drawing/2014/main" id="{E64A5E99-36B4-FD8E-5B4B-7E31EE66F67F}"/>
              </a:ext>
            </a:extLst>
          </p:cNvPr>
          <p:cNvSpPr txBox="1"/>
          <p:nvPr/>
        </p:nvSpPr>
        <p:spPr>
          <a:xfrm>
            <a:off x="10508344" y="6273224"/>
            <a:ext cx="6096000" cy="1169551"/>
          </a:xfrm>
          <a:prstGeom prst="rect">
            <a:avLst/>
          </a:prstGeom>
          <a:noFill/>
        </p:spPr>
        <p:txBody>
          <a:bodyPr wrap="square">
            <a:spAutoFit/>
          </a:bodyPr>
          <a:lstStyle/>
          <a:p>
            <a:pPr algn="l" rtl="0">
              <a:buNone/>
            </a:pPr>
            <a:br>
              <a:rPr lang="en-US" sz="1400" b="0" i="0" u="none" strike="noStrike" dirty="0">
                <a:solidFill>
                  <a:schemeClr val="tx1">
                    <a:lumMod val="65000"/>
                    <a:lumOff val="35000"/>
                  </a:schemeClr>
                </a:solidFill>
                <a:effectLst/>
                <a:latin typeface="+mj-lt"/>
              </a:rPr>
            </a:br>
            <a:r>
              <a:rPr lang="en-US" sz="1400" b="0" i="0" u="none" strike="noStrike" dirty="0">
                <a:solidFill>
                  <a:schemeClr val="tx1">
                    <a:lumMod val="65000"/>
                    <a:lumOff val="35000"/>
                  </a:schemeClr>
                </a:solidFill>
                <a:effectLst/>
                <a:latin typeface="+mj-lt"/>
              </a:rPr>
              <a:t>PNCB, 2022</a:t>
            </a:r>
          </a:p>
          <a:p>
            <a:pPr>
              <a:buNone/>
            </a:pPr>
            <a:br>
              <a:rPr lang="en-US" sz="1400" dirty="0">
                <a:solidFill>
                  <a:schemeClr val="tx1">
                    <a:lumMod val="65000"/>
                    <a:lumOff val="35000"/>
                  </a:schemeClr>
                </a:solidFill>
                <a:latin typeface="+mj-lt"/>
              </a:rPr>
            </a:br>
            <a:br>
              <a:rPr lang="en-US" sz="1400" dirty="0">
                <a:solidFill>
                  <a:schemeClr val="tx1">
                    <a:lumMod val="65000"/>
                    <a:lumOff val="35000"/>
                  </a:schemeClr>
                </a:solidFill>
                <a:latin typeface="+mj-lt"/>
              </a:rPr>
            </a:br>
            <a:endParaRPr lang="en-US" sz="1400" dirty="0">
              <a:solidFill>
                <a:schemeClr val="tx1">
                  <a:lumMod val="65000"/>
                  <a:lumOff val="35000"/>
                </a:schemeClr>
              </a:solidFill>
              <a:latin typeface="+mj-lt"/>
            </a:endParaRPr>
          </a:p>
        </p:txBody>
      </p:sp>
      <p:pic>
        <p:nvPicPr>
          <p:cNvPr id="9" name="Google Shape;184;p14">
            <a:extLst>
              <a:ext uri="{FF2B5EF4-FFF2-40B4-BE49-F238E27FC236}">
                <a16:creationId xmlns:a16="http://schemas.microsoft.com/office/drawing/2014/main" id="{030FCFDF-5C0F-8BD1-2D31-384797844588}"/>
              </a:ext>
            </a:extLst>
          </p:cNvPr>
          <p:cNvPicPr preferRelativeResize="0">
            <a:picLocks/>
          </p:cNvPicPr>
          <p:nvPr/>
        </p:nvPicPr>
        <p:blipFill rotWithShape="1">
          <a:blip r:embed="rId2">
            <a:alphaModFix/>
          </a:blip>
          <a:srcRect/>
          <a:stretch/>
        </p:blipFill>
        <p:spPr>
          <a:xfrm>
            <a:off x="810734" y="1695240"/>
            <a:ext cx="5465100" cy="4793400"/>
          </a:xfrm>
          <a:prstGeom prst="rect">
            <a:avLst/>
          </a:prstGeom>
          <a:noFill/>
          <a:ln w="38100" cap="flat" cmpd="sng">
            <a:solidFill>
              <a:schemeClr val="accent3"/>
            </a:solidFill>
            <a:prstDash val="solid"/>
            <a:round/>
            <a:headEnd type="none" w="sm" len="sm"/>
            <a:tailEnd type="none" w="sm" len="sm"/>
          </a:ln>
        </p:spPr>
      </p:pic>
      <p:pic>
        <p:nvPicPr>
          <p:cNvPr id="10" name="Google Shape;185;p14">
            <a:extLst>
              <a:ext uri="{FF2B5EF4-FFF2-40B4-BE49-F238E27FC236}">
                <a16:creationId xmlns:a16="http://schemas.microsoft.com/office/drawing/2014/main" id="{36E81C12-160F-41C6-6D8F-D073A16FCC38}"/>
              </a:ext>
            </a:extLst>
          </p:cNvPr>
          <p:cNvPicPr preferRelativeResize="0">
            <a:picLocks/>
          </p:cNvPicPr>
          <p:nvPr/>
        </p:nvPicPr>
        <p:blipFill rotWithShape="1">
          <a:blip r:embed="rId3">
            <a:alphaModFix/>
          </a:blip>
          <a:srcRect/>
          <a:stretch/>
        </p:blipFill>
        <p:spPr>
          <a:xfrm>
            <a:off x="6382480" y="1695240"/>
            <a:ext cx="5127266" cy="4793400"/>
          </a:xfrm>
          <a:prstGeom prst="rect">
            <a:avLst/>
          </a:prstGeom>
          <a:noFill/>
          <a:ln w="38100" cap="flat" cmpd="sng">
            <a:solidFill>
              <a:schemeClr val="accent3"/>
            </a:solidFill>
            <a:prstDash val="solid"/>
            <a:round/>
            <a:headEnd type="none" w="sm" len="sm"/>
            <a:tailEnd type="none" w="sm" len="sm"/>
          </a:ln>
        </p:spPr>
      </p:pic>
    </p:spTree>
    <p:extLst>
      <p:ext uri="{BB962C8B-B14F-4D97-AF65-F5344CB8AC3E}">
        <p14:creationId xmlns:p14="http://schemas.microsoft.com/office/powerpoint/2010/main" val="648764584"/>
      </p:ext>
    </p:extLst>
  </p:cSld>
  <p:clrMapOvr>
    <a:masterClrMapping/>
  </p:clrMapOvr>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1520</TotalTime>
  <Words>3223</Words>
  <Application>Microsoft Office PowerPoint</Application>
  <PresentationFormat>Widescreen</PresentationFormat>
  <Paragraphs>364</Paragraphs>
  <Slides>30</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Aptos</vt:lpstr>
      <vt:lpstr>Arial</vt:lpstr>
      <vt:lpstr>Calibri</vt:lpstr>
      <vt:lpstr>Calisto MT</vt:lpstr>
      <vt:lpstr>Fira Sans</vt:lpstr>
      <vt:lpstr>System Font Regular</vt:lpstr>
      <vt:lpstr>Univers Condensed</vt:lpstr>
      <vt:lpstr>ChronicleVTI</vt:lpstr>
      <vt:lpstr>Strengthening the Role of Pediatric Nurse Practitioners Through Workforce Innovation and System Change </vt:lpstr>
      <vt:lpstr>Objectives</vt:lpstr>
      <vt:lpstr>Pediatric Healthcare Landscape</vt:lpstr>
      <vt:lpstr>Towards an Adequate Supply</vt:lpstr>
      <vt:lpstr>Advanced Practice Providers are  increasingly part of the pediatric workforce</vt:lpstr>
      <vt:lpstr>The Pediatric Nurse Practitioner  workforce is growing, but it’s small</vt:lpstr>
      <vt:lpstr>70,000 Pediatric-focused Nurse Practitioners</vt:lpstr>
      <vt:lpstr>70,000 Pediatric-focused Nurse Practitioners</vt:lpstr>
      <vt:lpstr>Diverse Practice Settings</vt:lpstr>
      <vt:lpstr>Top 10 Pediatric NP Clinical Subspecialties</vt:lpstr>
      <vt:lpstr>Challenging Environment</vt:lpstr>
      <vt:lpstr>“Who we are”</vt:lpstr>
      <vt:lpstr>“What we can do”</vt:lpstr>
      <vt:lpstr>”What we need to do our jobs”</vt:lpstr>
      <vt:lpstr>Implementing Pediatric NP Roles</vt:lpstr>
      <vt:lpstr>PowerPoint Presentation</vt:lpstr>
      <vt:lpstr>Barriers limit role implementation, access to care, and increase healthcare costs.</vt:lpstr>
      <vt:lpstr>PowerPoint Presentation</vt:lpstr>
      <vt:lpstr>What was your primary motivation to be a PNP?</vt:lpstr>
      <vt:lpstr>Additional motivators were numerous</vt:lpstr>
      <vt:lpstr>NP inclusive models of care</vt:lpstr>
      <vt:lpstr>NP and training physician models</vt:lpstr>
      <vt:lpstr>PowerPoint Presentation</vt:lpstr>
      <vt:lpstr>Improving NP inclusive pediatric care</vt:lpstr>
      <vt:lpstr>PowerPoint Presentation</vt:lpstr>
      <vt:lpstr>PowerPoint Presentation</vt:lpstr>
      <vt:lpstr>Improving NP inclusive pediatric care</vt:lpstr>
      <vt:lpstr>Thank you!!</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Gigli, Kristin Hittle</dc:creator>
  <cp:lastModifiedBy>Teresa S</cp:lastModifiedBy>
  <cp:revision>16</cp:revision>
  <dcterms:created xsi:type="dcterms:W3CDTF">2025-09-10T21:10:18Z</dcterms:created>
  <dcterms:modified xsi:type="dcterms:W3CDTF">2025-09-19T13:22:38Z</dcterms:modified>
</cp:coreProperties>
</file>