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256" r:id="rId2"/>
    <p:sldId id="257" r:id="rId3"/>
    <p:sldId id="258" r:id="rId4"/>
    <p:sldId id="303" r:id="rId5"/>
    <p:sldId id="309"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89" r:id="rId26"/>
    <p:sldId id="302" r:id="rId27"/>
    <p:sldId id="292" r:id="rId28"/>
    <p:sldId id="293" r:id="rId29"/>
    <p:sldId id="294" r:id="rId30"/>
    <p:sldId id="295" r:id="rId31"/>
    <p:sldId id="297" r:id="rId32"/>
    <p:sldId id="300" r:id="rId33"/>
    <p:sldId id="298" r:id="rId34"/>
    <p:sldId id="301" r:id="rId35"/>
    <p:sldId id="281" r:id="rId36"/>
    <p:sldId id="296" r:id="rId37"/>
    <p:sldId id="278" r:id="rId38"/>
    <p:sldId id="279" r:id="rId39"/>
    <p:sldId id="280" r:id="rId40"/>
    <p:sldId id="307" r:id="rId41"/>
    <p:sldId id="305" r:id="rId42"/>
    <p:sldId id="283" r:id="rId43"/>
    <p:sldId id="285" r:id="rId44"/>
    <p:sldId id="286" r:id="rId45"/>
    <p:sldId id="287" r:id="rId46"/>
    <p:sldId id="306" r:id="rId47"/>
    <p:sldId id="291" r:id="rId48"/>
    <p:sldId id="308"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67" d="100"/>
          <a:sy n="67" d="100"/>
        </p:scale>
        <p:origin x="56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D85C11-5D34-4F48-B529-30B2DB86956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1358670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D85C11-5D34-4F48-B529-30B2DB86956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468543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D85C11-5D34-4F48-B529-30B2DB86956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0FEF1F-BDDD-4B2D-BAC2-0B54EF9EFB1B}" type="slidenum">
              <a:rPr lang="en-US" smtClean="0"/>
              <a:t>‹#›</a:t>
            </a:fld>
            <a:endParaRPr lang="en-US"/>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907733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7D85C11-5D34-4F48-B529-30B2DB869564}"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888779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7D85C11-5D34-4F48-B529-30B2DB869564}"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0FEF1F-BDDD-4B2D-BAC2-0B54EF9EFB1B}" type="slidenum">
              <a:rPr lang="en-US" smtClean="0"/>
              <a:t>‹#›</a:t>
            </a:fld>
            <a:endParaRPr lang="en-US"/>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30500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a:t>Click to edit Master text styles</a:t>
            </a:r>
          </a:p>
        </p:txBody>
      </p:sp>
      <p:sp>
        <p:nvSpPr>
          <p:cNvPr id="5" name="Date Placeholder 4"/>
          <p:cNvSpPr>
            <a:spLocks noGrp="1"/>
          </p:cNvSpPr>
          <p:nvPr>
            <p:ph type="dt" sz="half" idx="10"/>
          </p:nvPr>
        </p:nvSpPr>
        <p:spPr/>
        <p:txBody>
          <a:bodyPr/>
          <a:lstStyle/>
          <a:p>
            <a:fld id="{C7D85C11-5D34-4F48-B529-30B2DB869564}"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42507352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85C11-5D34-4F48-B529-30B2DB86956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6038159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85C11-5D34-4F48-B529-30B2DB86956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18392707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normAutofit/>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a:extLst>
              <a:ext uri="{FF2B5EF4-FFF2-40B4-BE49-F238E27FC236}">
                <a16:creationId xmlns:a16="http://schemas.microsoft.com/office/drawing/2014/main" id="{5B226E8C-C50E-BDFA-C1ED-3F4EAFD70FA6}"/>
              </a:ext>
            </a:extLst>
          </p:cNvPr>
          <p:cNvSpPr>
            <a:spLocks noGrp="1"/>
          </p:cNvSpPr>
          <p:nvPr>
            <p:ph type="dt" sz="half" idx="10"/>
          </p:nvPr>
        </p:nvSpPr>
        <p:spPr/>
        <p:txBody>
          <a:bodyPr/>
          <a:lstStyle>
            <a:lvl1pPr>
              <a:defRPr/>
            </a:lvl1pPr>
          </a:lstStyle>
          <a:p>
            <a:pPr>
              <a:defRPr/>
            </a:pPr>
            <a:endParaRPr lang="en-US"/>
          </a:p>
        </p:txBody>
      </p:sp>
      <p:sp>
        <p:nvSpPr>
          <p:cNvPr id="6" name="Footer Placeholder 21">
            <a:extLst>
              <a:ext uri="{FF2B5EF4-FFF2-40B4-BE49-F238E27FC236}">
                <a16:creationId xmlns:a16="http://schemas.microsoft.com/office/drawing/2014/main" id="{FB30292A-DF2F-B750-FF6A-3F0225D8CEEE}"/>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17">
            <a:extLst>
              <a:ext uri="{FF2B5EF4-FFF2-40B4-BE49-F238E27FC236}">
                <a16:creationId xmlns:a16="http://schemas.microsoft.com/office/drawing/2014/main" id="{2047D1DB-60FE-B32E-6C45-CB5A9FADA9DC}"/>
              </a:ext>
            </a:extLst>
          </p:cNvPr>
          <p:cNvSpPr>
            <a:spLocks noGrp="1"/>
          </p:cNvSpPr>
          <p:nvPr>
            <p:ph type="sldNum" sz="quarter" idx="12"/>
          </p:nvPr>
        </p:nvSpPr>
        <p:spPr/>
        <p:txBody>
          <a:bodyPr/>
          <a:lstStyle>
            <a:lvl1pPr>
              <a:defRPr/>
            </a:lvl1pPr>
          </a:lstStyle>
          <a:p>
            <a:pPr>
              <a:defRPr/>
            </a:pPr>
            <a:fld id="{AEDD04C7-A408-4332-B9D3-2E109829246A}" type="slidenum">
              <a:rPr lang="en-US" altLang="en-US"/>
              <a:pPr>
                <a:defRPr/>
              </a:pPr>
              <a:t>‹#›</a:t>
            </a:fld>
            <a:endParaRPr lang="en-US" altLang="en-US"/>
          </a:p>
        </p:txBody>
      </p:sp>
    </p:spTree>
    <p:extLst>
      <p:ext uri="{BB962C8B-B14F-4D97-AF65-F5344CB8AC3E}">
        <p14:creationId xmlns:p14="http://schemas.microsoft.com/office/powerpoint/2010/main" val="2811759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D85C11-5D34-4F48-B529-30B2DB86956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2356087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D85C11-5D34-4F48-B529-30B2DB869564}" type="datetimeFigureOut">
              <a:rPr lang="en-US" smtClean="0"/>
              <a:t>9/18/2025</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2152070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D85C11-5D34-4F48-B529-30B2DB869564}"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26166177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D85C11-5D34-4F48-B529-30B2DB869564}" type="datetimeFigureOut">
              <a:rPr lang="en-US" smtClean="0"/>
              <a:t>9/18/2025</a:t>
            </a:fld>
            <a:endParaRPr lang="en-US"/>
          </a:p>
        </p:txBody>
      </p:sp>
      <p:sp>
        <p:nvSpPr>
          <p:cNvPr id="8" name="Footer Placeholder 7"/>
          <p:cNvSpPr>
            <a:spLocks noGrp="1"/>
          </p:cNvSpPr>
          <p:nvPr>
            <p:ph type="ftr" sz="quarter" idx="11"/>
          </p:nvPr>
        </p:nvSpPr>
        <p:spPr/>
        <p:txBody>
          <a:bodyPr/>
          <a:lstStyle/>
          <a:p>
            <a:endParaRPr lang="en-US"/>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280843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D85C11-5D34-4F48-B529-30B2DB869564}" type="datetimeFigureOut">
              <a:rPr lang="en-US" smtClean="0"/>
              <a:t>9/18/2025</a:t>
            </a:fld>
            <a:endParaRPr lang="en-US"/>
          </a:p>
        </p:txBody>
      </p:sp>
      <p:sp>
        <p:nvSpPr>
          <p:cNvPr id="4" name="Footer Placeholder 3"/>
          <p:cNvSpPr>
            <a:spLocks noGrp="1"/>
          </p:cNvSpPr>
          <p:nvPr>
            <p:ph type="ftr" sz="quarter" idx="11"/>
          </p:nvPr>
        </p:nvSpPr>
        <p:spPr/>
        <p:txBody>
          <a:bodyPr/>
          <a:lstStyle/>
          <a:p>
            <a:endParaRPr lang="en-US"/>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2912071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D85C11-5D34-4F48-B529-30B2DB869564}" type="datetimeFigureOut">
              <a:rPr lang="en-US" smtClean="0"/>
              <a:t>9/18/2025</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86040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D85C11-5D34-4F48-B529-30B2DB869564}"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412809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D85C11-5D34-4F48-B529-30B2DB869564}" type="datetimeFigureOut">
              <a:rPr lang="en-US" smtClean="0"/>
              <a:t>9/18/2025</a:t>
            </a:fld>
            <a:endParaRPr lang="en-US"/>
          </a:p>
        </p:txBody>
      </p:sp>
      <p:sp>
        <p:nvSpPr>
          <p:cNvPr id="6" name="Footer Placeholder 5"/>
          <p:cNvSpPr>
            <a:spLocks noGrp="1"/>
          </p:cNvSpPr>
          <p:nvPr>
            <p:ph type="ftr" sz="quarter" idx="11"/>
          </p:nvPr>
        </p:nvSpPr>
        <p:spPr/>
        <p:txBody>
          <a:bodyPr/>
          <a:lstStyle/>
          <a:p>
            <a:endParaRPr lang="en-US"/>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000FEF1F-BDDD-4B2D-BAC2-0B54EF9EFB1B}" type="slidenum">
              <a:rPr lang="en-US" smtClean="0"/>
              <a:t>‹#›</a:t>
            </a:fld>
            <a:endParaRPr lang="en-US"/>
          </a:p>
        </p:txBody>
      </p:sp>
    </p:spTree>
    <p:extLst>
      <p:ext uri="{BB962C8B-B14F-4D97-AF65-F5344CB8AC3E}">
        <p14:creationId xmlns:p14="http://schemas.microsoft.com/office/powerpoint/2010/main" val="2221268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C7D85C11-5D34-4F48-B529-30B2DB869564}" type="datetimeFigureOut">
              <a:rPr lang="en-US" smtClean="0"/>
              <a:t>9/18/2025</a:t>
            </a:fld>
            <a:endParaRPr lang="en-US"/>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000FEF1F-BDDD-4B2D-BAC2-0B54EF9EFB1B}" type="slidenum">
              <a:rPr lang="en-US" smtClean="0"/>
              <a:t>‹#›</a:t>
            </a:fld>
            <a:endParaRPr lang="en-US"/>
          </a:p>
        </p:txBody>
      </p:sp>
    </p:spTree>
    <p:extLst>
      <p:ext uri="{BB962C8B-B14F-4D97-AF65-F5344CB8AC3E}">
        <p14:creationId xmlns:p14="http://schemas.microsoft.com/office/powerpoint/2010/main" val="423054568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hyperlink" Target="https://www.google.com/search?sca_esv=5b71cfa89013eb9f&amp;sxsrf=AE3TifP5gw-f30YtAlp05WPt8eMPx-wbuw%3A1757969921423&amp;q=Advisory+Committee+on+Immunization+Practices+%28ACIP%29&amp;sa=X&amp;ved=2ahUKEwic1sSl1NuPAxUiCnkGHcTNNwMQxccNegQIKRAB&amp;mstk=AUtExfDB09UnVn7HlFvbE4ZPCWlFAi72BIk6-MWyv6NPgtiTRnaq52N547EkwyG68n7cFAF296mTCpRIeGp4Wv3n3h55YtE1YvvACWGQyosCw0dicxYdAZebu03nWpb56p_R7JiiypyPI4--KfsTjiC6c0CgcFz7B9oEIY_naDvDIrWUTwPl75N0V1DKlDn0iOpWcm8ts7TVcnfNuI66hzhtDg_1iO2tDhw-lbc-rYx1c3ZQNS_ER6pGgf7_uVqP04Xkkdc3CsFaqCVUcsllJ4wqxAGg&amp;csui=3" TargetMode="Externa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www.empr.com/news/rfk-jr-selects-8-new-members-for-cdcs-vaccine-advisory-panel/" TargetMode="External"/><Relationship Id="rId2" Type="http://schemas.openxmlformats.org/officeDocument/2006/relationships/hyperlink" Target="https://www.empr.com/news/hhs-fires-all-17-members-of-cdc-vaccine-advisory-committee/" TargetMode="External"/><Relationship Id="rId1" Type="http://schemas.openxmlformats.org/officeDocument/2006/relationships/slideLayout" Target="../slideLayouts/slideLayout2.xml"/><Relationship Id="rId5" Type="http://schemas.openxmlformats.org/officeDocument/2006/relationships/hyperlink" Target="https://downloads.aap.org/AAP/PDF/AAP-Immunization-Schedule.pdf" TargetMode="External"/><Relationship Id="rId4" Type="http://schemas.openxmlformats.org/officeDocument/2006/relationships/hyperlink" Target="https://www.vaccineadvisor.com/news/medical-groups-sue-rfk-jr-over-vaccine-policy-change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napnap.org/author/napnap-leadership/" TargetMode="External"/><Relationship Id="rId2" Type="http://schemas.openxmlformats.org/officeDocument/2006/relationships/hyperlink" Target="https://www.napnap.org/official-statements/" TargetMode="Externa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8" Type="http://schemas.openxmlformats.org/officeDocument/2006/relationships/hyperlink" Target="https://en.wikipedia.org/wiki/United_States_Domestic_Policy_Council" TargetMode="External"/><Relationship Id="rId13" Type="http://schemas.openxmlformats.org/officeDocument/2006/relationships/hyperlink" Target="https://en.wikipedia.org/wiki/Make_America_Healthy_Again#cite_note-10" TargetMode="External"/><Relationship Id="rId3" Type="http://schemas.openxmlformats.org/officeDocument/2006/relationships/hyperlink" Target="https://en.wikipedia.org/wiki/Robert_F._Kennedy_Jr." TargetMode="External"/><Relationship Id="rId7" Type="http://schemas.openxmlformats.org/officeDocument/2006/relationships/hyperlink" Target="https://en.wikipedia.org/wiki/Vince_Haley" TargetMode="External"/><Relationship Id="rId12" Type="http://schemas.openxmlformats.org/officeDocument/2006/relationships/hyperlink" Target="https://en.wikipedia.org/wiki/Autism" TargetMode="External"/><Relationship Id="rId2" Type="http://schemas.openxmlformats.org/officeDocument/2006/relationships/hyperlink" Target="https://en.wikisource.org/wiki/Executive_Order_14212" TargetMode="External"/><Relationship Id="rId1" Type="http://schemas.openxmlformats.org/officeDocument/2006/relationships/slideLayout" Target="../slideLayouts/slideLayout2.xml"/><Relationship Id="rId6" Type="http://schemas.openxmlformats.org/officeDocument/2006/relationships/hyperlink" Target="https://en.wikipedia.org/wiki/Make_America_Healthy_Again#cite_note-stolberg2-6" TargetMode="External"/><Relationship Id="rId11" Type="http://schemas.openxmlformats.org/officeDocument/2006/relationships/hyperlink" Target="https://en.wikipedia.org/wiki/Make_America_Healthy_Again#cite_note-9" TargetMode="External"/><Relationship Id="rId5" Type="http://schemas.openxmlformats.org/officeDocument/2006/relationships/hyperlink" Target="https://en.wikipedia.org/wiki/Russell_Vought" TargetMode="External"/><Relationship Id="rId10" Type="http://schemas.openxmlformats.org/officeDocument/2006/relationships/hyperlink" Target="https://en.wikipedia.org/wiki/Make_America_Healthy_Again#cite_note-ACR-8" TargetMode="External"/><Relationship Id="rId4" Type="http://schemas.openxmlformats.org/officeDocument/2006/relationships/hyperlink" Target="https://en.wikipedia.org/wiki/Linda_McMahon" TargetMode="External"/><Relationship Id="rId9" Type="http://schemas.openxmlformats.org/officeDocument/2006/relationships/hyperlink" Target="https://en.wikipedia.org/wiki/Make_America_Healthy_Again#cite_note-bgr-7" TargetMode="External"/><Relationship Id="rId14" Type="http://schemas.openxmlformats.org/officeDocument/2006/relationships/hyperlink" Target="https://en.wikipedia.org/wiki/Make_America_Healthy_Again#cite_note-11" TargetMode="External"/></Relationships>
</file>

<file path=ppt/slides/_rels/slide35.xml.rels><?xml version="1.0" encoding="UTF-8" standalone="yes"?>
<Relationships xmlns="http://schemas.openxmlformats.org/package/2006/relationships"><Relationship Id="rId2" Type="http://schemas.openxmlformats.org/officeDocument/2006/relationships/hyperlink" Target="https://www.hhs.gov/press-room/maha-commission-report-childhood-disease-strategy.html"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2.x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wallpaperflare.com/thank-you-write-on-paper-love-hearts-wallpaper-mztck/download/3840x2160" TargetMode="External"/><Relationship Id="rId2" Type="http://schemas.openxmlformats.org/officeDocument/2006/relationships/image" Target="../media/image1.jp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B26F-3E95-D974-A8A3-85E98DCA4A5A}"/>
              </a:ext>
            </a:extLst>
          </p:cNvPr>
          <p:cNvSpPr>
            <a:spLocks noGrp="1"/>
          </p:cNvSpPr>
          <p:nvPr>
            <p:ph type="ctrTitle"/>
          </p:nvPr>
        </p:nvSpPr>
        <p:spPr/>
        <p:txBody>
          <a:bodyPr/>
          <a:lstStyle/>
          <a:p>
            <a:r>
              <a:rPr lang="en-US" dirty="0"/>
              <a:t>State of Legislation—State and Federal</a:t>
            </a:r>
          </a:p>
        </p:txBody>
      </p:sp>
      <p:sp>
        <p:nvSpPr>
          <p:cNvPr id="3" name="Subtitle 2">
            <a:extLst>
              <a:ext uri="{FF2B5EF4-FFF2-40B4-BE49-F238E27FC236}">
                <a16:creationId xmlns:a16="http://schemas.microsoft.com/office/drawing/2014/main" id="{0965D505-D29D-88C5-5C8E-219307AB6A76}"/>
              </a:ext>
            </a:extLst>
          </p:cNvPr>
          <p:cNvSpPr>
            <a:spLocks noGrp="1"/>
          </p:cNvSpPr>
          <p:nvPr>
            <p:ph type="subTitle" idx="1"/>
          </p:nvPr>
        </p:nvSpPr>
        <p:spPr/>
        <p:txBody>
          <a:bodyPr>
            <a:noAutofit/>
          </a:bodyPr>
          <a:lstStyle/>
          <a:p>
            <a:r>
              <a:rPr lang="en-US" sz="1600" dirty="0"/>
              <a:t>NAPNAP Iowa Chapter Annual conference</a:t>
            </a:r>
          </a:p>
          <a:p>
            <a:r>
              <a:rPr lang="en-US" sz="1600" dirty="0"/>
              <a:t>September 19, 2025</a:t>
            </a:r>
          </a:p>
          <a:p>
            <a:r>
              <a:rPr lang="en-US" sz="1600" dirty="0"/>
              <a:t>IMU</a:t>
            </a:r>
          </a:p>
          <a:p>
            <a:r>
              <a:rPr lang="en-US" sz="1600" dirty="0"/>
              <a:t>Iowa City, Iowa</a:t>
            </a:r>
          </a:p>
        </p:txBody>
      </p:sp>
    </p:spTree>
    <p:extLst>
      <p:ext uri="{BB962C8B-B14F-4D97-AF65-F5344CB8AC3E}">
        <p14:creationId xmlns:p14="http://schemas.microsoft.com/office/powerpoint/2010/main" val="15409893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2C8623-DF43-DDD2-60EF-F30A1345BFEF}"/>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20761683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35AFD-1280-D8AB-D53F-C27B4B5463FE}"/>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4184257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F53B54-91C6-70EB-43D5-4EFAED82BE54}"/>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3812193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23FF7-F8D8-BD39-D08D-C27F20B102A0}"/>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24882035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1A09A5-ED0B-D156-529B-957CC65AA614}"/>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24468916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AC31B8-038A-F4B4-9B64-05F768EA2466}"/>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1812089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E08F3D-837D-A35E-22D4-3627FD193B6C}"/>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112033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3B8525-6063-D270-A6E7-9DEA155D06BE}"/>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728144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0EF51F-44CB-1DE0-6452-BF1910EEEA46}"/>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38356848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12FE36-223E-C215-5659-9668D6D7CEF4}"/>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24495714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89863-840A-E973-677D-CF9E6413F448}"/>
              </a:ext>
            </a:extLst>
          </p:cNvPr>
          <p:cNvSpPr>
            <a:spLocks noGrp="1"/>
          </p:cNvSpPr>
          <p:nvPr>
            <p:ph type="title"/>
          </p:nvPr>
        </p:nvSpPr>
        <p:spPr/>
        <p:txBody>
          <a:bodyPr/>
          <a:lstStyle/>
          <a:p>
            <a:pPr algn="ctr"/>
            <a:r>
              <a:rPr lang="en-US" dirty="0"/>
              <a:t>Objectives:</a:t>
            </a:r>
          </a:p>
        </p:txBody>
      </p:sp>
      <p:sp>
        <p:nvSpPr>
          <p:cNvPr id="3" name="Content Placeholder 2">
            <a:extLst>
              <a:ext uri="{FF2B5EF4-FFF2-40B4-BE49-F238E27FC236}">
                <a16:creationId xmlns:a16="http://schemas.microsoft.com/office/drawing/2014/main" id="{D067B05F-1E01-06A5-65D2-469BCA903381}"/>
              </a:ext>
            </a:extLst>
          </p:cNvPr>
          <p:cNvSpPr>
            <a:spLocks noGrp="1"/>
          </p:cNvSpPr>
          <p:nvPr>
            <p:ph idx="1"/>
          </p:nvPr>
        </p:nvSpPr>
        <p:spPr/>
        <p:txBody>
          <a:bodyPr/>
          <a:lstStyle/>
          <a:p>
            <a:r>
              <a:rPr lang="en-US" dirty="0"/>
              <a:t>Upon completion of the session participants will be able to:</a:t>
            </a:r>
          </a:p>
          <a:p>
            <a:endParaRPr lang="en-US" dirty="0"/>
          </a:p>
          <a:p>
            <a:r>
              <a:rPr lang="en-US" dirty="0"/>
              <a:t>Identify State and Federal legislation impacting women and children</a:t>
            </a:r>
          </a:p>
          <a:p>
            <a:endParaRPr lang="en-US" dirty="0"/>
          </a:p>
          <a:p>
            <a:r>
              <a:rPr lang="en-US" dirty="0"/>
              <a:t>Discuss potential impact of Medicaid cuts</a:t>
            </a:r>
          </a:p>
          <a:p>
            <a:endParaRPr lang="en-US" dirty="0"/>
          </a:p>
          <a:p>
            <a:r>
              <a:rPr lang="en-US" dirty="0"/>
              <a:t>Discuss advocacy opportunities for ARNP’s/APRN’s regarding legislation</a:t>
            </a:r>
          </a:p>
        </p:txBody>
      </p:sp>
    </p:spTree>
    <p:extLst>
      <p:ext uri="{BB962C8B-B14F-4D97-AF65-F5344CB8AC3E}">
        <p14:creationId xmlns:p14="http://schemas.microsoft.com/office/powerpoint/2010/main" val="1539036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F89BAC-9CA3-3A95-0AEA-0F82566ABD0C}"/>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30747882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252EDF-C40F-2D1F-BB34-3297461789D2}"/>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982896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558878-49D9-CFE3-4559-C2B255C0AF29}"/>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29491422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CB3645-4EAC-46C9-E53D-4DA04D23E033}"/>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7104632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CCFF45-7EBA-C567-ADF6-EBB687018F0F}"/>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1702341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E5F52-EC25-E674-8636-73FD2DF8482B}"/>
              </a:ext>
            </a:extLst>
          </p:cNvPr>
          <p:cNvSpPr>
            <a:spLocks noGrp="1"/>
          </p:cNvSpPr>
          <p:nvPr>
            <p:ph type="ctrTitle"/>
          </p:nvPr>
        </p:nvSpPr>
        <p:spPr>
          <a:xfrm>
            <a:off x="2589213" y="879895"/>
            <a:ext cx="8915399" cy="2329132"/>
          </a:xfrm>
        </p:spPr>
        <p:txBody>
          <a:bodyPr/>
          <a:lstStyle/>
          <a:p>
            <a:pPr algn="ctr"/>
            <a:r>
              <a:rPr lang="en-US" dirty="0"/>
              <a:t>Federal Issues Facing Children and Families</a:t>
            </a:r>
          </a:p>
        </p:txBody>
      </p:sp>
      <p:sp>
        <p:nvSpPr>
          <p:cNvPr id="3" name="Subtitle 2">
            <a:extLst>
              <a:ext uri="{FF2B5EF4-FFF2-40B4-BE49-F238E27FC236}">
                <a16:creationId xmlns:a16="http://schemas.microsoft.com/office/drawing/2014/main" id="{2A7E8042-2FCC-78B2-F7FE-F930E3601B68}"/>
              </a:ext>
            </a:extLst>
          </p:cNvPr>
          <p:cNvSpPr>
            <a:spLocks noGrp="1"/>
          </p:cNvSpPr>
          <p:nvPr>
            <p:ph type="subTitle" idx="1"/>
          </p:nvPr>
        </p:nvSpPr>
        <p:spPr>
          <a:xfrm>
            <a:off x="2589213" y="3574531"/>
            <a:ext cx="8915399" cy="1489175"/>
          </a:xfrm>
        </p:spPr>
        <p:txBody>
          <a:bodyPr>
            <a:normAutofit/>
          </a:bodyPr>
          <a:lstStyle/>
          <a:p>
            <a:pPr algn="ctr"/>
            <a:endParaRPr lang="en-US" sz="2800" dirty="0"/>
          </a:p>
        </p:txBody>
      </p:sp>
    </p:spTree>
    <p:extLst>
      <p:ext uri="{BB962C8B-B14F-4D97-AF65-F5344CB8AC3E}">
        <p14:creationId xmlns:p14="http://schemas.microsoft.com/office/powerpoint/2010/main" val="416774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2912E-5B80-A3B8-F541-E0641E459609}"/>
              </a:ext>
            </a:extLst>
          </p:cNvPr>
          <p:cNvSpPr>
            <a:spLocks noGrp="1"/>
          </p:cNvSpPr>
          <p:nvPr>
            <p:ph type="title"/>
          </p:nvPr>
        </p:nvSpPr>
        <p:spPr/>
        <p:txBody>
          <a:bodyPr/>
          <a:lstStyle/>
          <a:p>
            <a:pPr algn="ctr"/>
            <a:r>
              <a:rPr lang="en-US" dirty="0"/>
              <a:t>HR 1</a:t>
            </a:r>
            <a:br>
              <a:rPr lang="en-US" dirty="0"/>
            </a:br>
            <a:r>
              <a:rPr lang="en-US" dirty="0"/>
              <a:t>One big Beautiful Bill Act</a:t>
            </a:r>
          </a:p>
        </p:txBody>
      </p:sp>
      <p:sp>
        <p:nvSpPr>
          <p:cNvPr id="3" name="Content Placeholder 2">
            <a:extLst>
              <a:ext uri="{FF2B5EF4-FFF2-40B4-BE49-F238E27FC236}">
                <a16:creationId xmlns:a16="http://schemas.microsoft.com/office/drawing/2014/main" id="{75CA56F2-96C3-83DE-757F-E2513915CB4F}"/>
              </a:ext>
            </a:extLst>
          </p:cNvPr>
          <p:cNvSpPr>
            <a:spLocks noGrp="1"/>
          </p:cNvSpPr>
          <p:nvPr>
            <p:ph idx="1"/>
          </p:nvPr>
        </p:nvSpPr>
        <p:spPr/>
        <p:txBody>
          <a:bodyPr/>
          <a:lstStyle/>
          <a:p>
            <a:pPr marL="0" lvl="0" indent="0" defTabSz="914400" eaLnBrk="0" fontAlgn="base" hangingPunct="0">
              <a:spcBef>
                <a:spcPct val="0"/>
              </a:spcBef>
              <a:spcAft>
                <a:spcPct val="0"/>
              </a:spcAft>
              <a:buClrTx/>
              <a:buNone/>
            </a:pPr>
            <a:r>
              <a:rPr lang="en-US" altLang="en-US" dirty="0">
                <a:solidFill>
                  <a:srgbClr val="001D35"/>
                </a:solidFill>
                <a:latin typeface="Google Sans"/>
              </a:rPr>
              <a:t>According to estimates from the Congressional Budget Office (CBO), </a:t>
            </a:r>
          </a:p>
          <a:p>
            <a:pPr marL="0" lvl="0" indent="0" defTabSz="914400" eaLnBrk="0" fontAlgn="base" hangingPunct="0">
              <a:spcBef>
                <a:spcPct val="0"/>
              </a:spcBef>
              <a:spcAft>
                <a:spcPct val="0"/>
              </a:spcAft>
              <a:buClrTx/>
              <a:buNone/>
            </a:pPr>
            <a:r>
              <a:rPr lang="en-US" altLang="en-US" dirty="0">
                <a:solidFill>
                  <a:srgbClr val="001D35"/>
                </a:solidFill>
                <a:latin typeface="Google Sans"/>
              </a:rPr>
              <a:t>the "One Big Beautiful Bill Act" (OBBBA), signed into law in July 2025, </a:t>
            </a:r>
          </a:p>
          <a:p>
            <a:pPr marL="0" lvl="0" indent="0" defTabSz="914400" eaLnBrk="0" fontAlgn="base" hangingPunct="0">
              <a:spcBef>
                <a:spcPct val="0"/>
              </a:spcBef>
              <a:spcAft>
                <a:spcPct val="0"/>
              </a:spcAft>
              <a:buClrTx/>
              <a:buNone/>
            </a:pPr>
            <a:r>
              <a:rPr lang="en-US" altLang="en-US" dirty="0">
                <a:solidFill>
                  <a:srgbClr val="001D35"/>
                </a:solidFill>
                <a:latin typeface="Google Sans"/>
              </a:rPr>
              <a:t>is projected to cause up to 13.7 million Americans to lose their health insurance by 2034.</a:t>
            </a:r>
          </a:p>
          <a:p>
            <a:pPr marL="0" lvl="0" indent="0" defTabSz="914400" eaLnBrk="0" fontAlgn="base" hangingPunct="0">
              <a:spcBef>
                <a:spcPct val="0"/>
              </a:spcBef>
              <a:spcAft>
                <a:spcPct val="0"/>
              </a:spcAft>
              <a:buClrTx/>
              <a:buNone/>
            </a:pPr>
            <a:endParaRPr lang="en-US" altLang="en-US" dirty="0">
              <a:solidFill>
                <a:srgbClr val="001D35"/>
              </a:solidFill>
              <a:latin typeface="Google Sans"/>
            </a:endParaRPr>
          </a:p>
          <a:p>
            <a:pPr marL="0" lvl="0" indent="0" defTabSz="914400" eaLnBrk="0" fontAlgn="base" hangingPunct="0">
              <a:spcBef>
                <a:spcPct val="0"/>
              </a:spcBef>
              <a:spcAft>
                <a:spcPct val="0"/>
              </a:spcAft>
              <a:buClrTx/>
              <a:buNone/>
            </a:pPr>
            <a:r>
              <a:rPr lang="en-US" altLang="en-US" dirty="0">
                <a:solidFill>
                  <a:srgbClr val="001D35"/>
                </a:solidFill>
                <a:latin typeface="Google Sans"/>
              </a:rPr>
              <a:t> Sources note that other estimates suggest coverage losses could be higher, </a:t>
            </a:r>
          </a:p>
          <a:p>
            <a:pPr marL="0" lvl="0" indent="0" defTabSz="914400" eaLnBrk="0" fontAlgn="base" hangingPunct="0">
              <a:spcBef>
                <a:spcPct val="0"/>
              </a:spcBef>
              <a:spcAft>
                <a:spcPct val="0"/>
              </a:spcAft>
              <a:buClrTx/>
              <a:buNone/>
            </a:pPr>
            <a:r>
              <a:rPr lang="en-US" altLang="en-US" dirty="0">
                <a:solidFill>
                  <a:srgbClr val="001D35"/>
                </a:solidFill>
                <a:latin typeface="Google Sans"/>
              </a:rPr>
              <a:t>especially when accounting for the expiration of enhanced Affordable Care Act (ACA) subsidies. </a:t>
            </a:r>
          </a:p>
          <a:p>
            <a:pPr marL="0" lvl="0" indent="0" defTabSz="914400" eaLnBrk="0" fontAlgn="base" hangingPunct="0">
              <a:spcBef>
                <a:spcPct val="0"/>
              </a:spcBef>
              <a:spcAft>
                <a:spcPct val="0"/>
              </a:spcAft>
              <a:buClrTx/>
              <a:buNone/>
            </a:pPr>
            <a:endParaRPr lang="en-US" altLang="en-US" sz="1050" dirty="0">
              <a:solidFill>
                <a:schemeClr val="tx1"/>
              </a:solidFill>
            </a:endParaRPr>
          </a:p>
          <a:p>
            <a:pPr marL="0" lvl="0" indent="0" defTabSz="914400" eaLnBrk="0" fontAlgn="base" hangingPunct="0">
              <a:spcBef>
                <a:spcPct val="0"/>
              </a:spcBef>
              <a:spcAft>
                <a:spcPct val="0"/>
              </a:spcAft>
              <a:buClrTx/>
              <a:buNone/>
            </a:pPr>
            <a:r>
              <a:rPr lang="en-US" altLang="en-US" dirty="0">
                <a:solidFill>
                  <a:srgbClr val="001D35"/>
                </a:solidFill>
                <a:latin typeface="Google Sans"/>
              </a:rPr>
              <a:t>The loss of health coverage is attributed to provisions in the law</a:t>
            </a:r>
          </a:p>
          <a:p>
            <a:pPr marL="0" lvl="0" indent="0" defTabSz="914400" eaLnBrk="0" fontAlgn="base" hangingPunct="0">
              <a:spcBef>
                <a:spcPct val="0"/>
              </a:spcBef>
              <a:spcAft>
                <a:spcPct val="0"/>
              </a:spcAft>
              <a:buClrTx/>
              <a:buNone/>
            </a:pPr>
            <a:r>
              <a:rPr lang="en-US" altLang="en-US" dirty="0">
                <a:solidFill>
                  <a:srgbClr val="001D35"/>
                </a:solidFill>
                <a:latin typeface="Google Sans"/>
              </a:rPr>
              <a:t> that alter Medicaid, Medicare, and the ACA marketplace. </a:t>
            </a:r>
            <a:endParaRPr lang="en-US" altLang="en-US" sz="2800" dirty="0">
              <a:solidFill>
                <a:schemeClr val="tx1"/>
              </a:solidFill>
              <a:latin typeface="Arial" panose="020B0604020202020204" pitchFamily="34" charset="0"/>
            </a:endParaRPr>
          </a:p>
          <a:p>
            <a:pPr marL="0" indent="0">
              <a:buNone/>
            </a:pPr>
            <a:endParaRPr lang="en-US" dirty="0"/>
          </a:p>
        </p:txBody>
      </p:sp>
    </p:spTree>
    <p:extLst>
      <p:ext uri="{BB962C8B-B14F-4D97-AF65-F5344CB8AC3E}">
        <p14:creationId xmlns:p14="http://schemas.microsoft.com/office/powerpoint/2010/main" val="16419273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E7850F-CCB6-1313-BE9D-020C2DCFCA66}"/>
              </a:ext>
            </a:extLst>
          </p:cNvPr>
          <p:cNvSpPr txBox="1"/>
          <p:nvPr/>
        </p:nvSpPr>
        <p:spPr>
          <a:xfrm>
            <a:off x="3047281" y="263215"/>
            <a:ext cx="6094562" cy="6340197"/>
          </a:xfrm>
          <a:prstGeom prst="rect">
            <a:avLst/>
          </a:prstGeom>
          <a:noFill/>
        </p:spPr>
        <p:txBody>
          <a:bodyPr wrap="square">
            <a:spAutoFit/>
          </a:bodyPr>
          <a:lstStyle/>
          <a:p>
            <a:r>
              <a:rPr lang="en-US" sz="2400" b="0" i="0" u="none" strike="noStrike" baseline="0" dirty="0">
                <a:solidFill>
                  <a:srgbClr val="000000"/>
                </a:solidFill>
                <a:latin typeface="Georgia" panose="02040502050405020303" pitchFamily="18" charset="0"/>
              </a:rPr>
              <a:t>Medicaid Cuts Enacted in H.R. 1</a:t>
            </a:r>
          </a:p>
          <a:p>
            <a:r>
              <a:rPr lang="en-US" sz="2000" b="1" i="0" u="none" strike="noStrike" baseline="0" dirty="0">
                <a:solidFill>
                  <a:srgbClr val="C00000"/>
                </a:solidFill>
                <a:latin typeface="Calibri" panose="020F0502020204030204" pitchFamily="34" charset="0"/>
              </a:rPr>
              <a:t>H.R. 1 includes an estimated $1 trillion in Medicaid cuts over 10 years.</a:t>
            </a:r>
            <a:endParaRPr lang="en-US" sz="2000" b="0" i="0" u="none" strike="noStrike" baseline="0" dirty="0">
              <a:solidFill>
                <a:srgbClr val="C00000"/>
              </a:solidFill>
              <a:latin typeface="Calibri" panose="020F0502020204030204" pitchFamily="34" charset="0"/>
            </a:endParaRPr>
          </a:p>
          <a:p>
            <a:r>
              <a:rPr lang="en-US" sz="1800" b="0" i="0" u="none" strike="noStrike" baseline="0" dirty="0">
                <a:solidFill>
                  <a:srgbClr val="000000"/>
                </a:solidFill>
                <a:latin typeface="Calibri" panose="020F0502020204030204" pitchFamily="34" charset="0"/>
              </a:rPr>
              <a:t>Freezes </a:t>
            </a:r>
            <a:r>
              <a:rPr lang="en-US" sz="1800" b="1" i="0" u="none" strike="noStrike" baseline="0" dirty="0">
                <a:solidFill>
                  <a:srgbClr val="000000"/>
                </a:solidFill>
                <a:latin typeface="Calibri" panose="020F0502020204030204" pitchFamily="34" charset="0"/>
              </a:rPr>
              <a:t>provider taxes </a:t>
            </a:r>
            <a:r>
              <a:rPr lang="en-US" sz="1800" b="0" i="0" u="none" strike="noStrike" baseline="0" dirty="0">
                <a:solidFill>
                  <a:srgbClr val="000000"/>
                </a:solidFill>
                <a:latin typeface="Calibri" panose="020F0502020204030204" pitchFamily="34" charset="0"/>
              </a:rPr>
              <a:t>at current levels for two years and reduces for expansion states by .5% each year from FY 2028 (5.5%) to 2032 (3.5%).</a:t>
            </a:r>
          </a:p>
          <a:p>
            <a:r>
              <a:rPr lang="en-US" sz="1800" b="0" i="0" u="none" strike="noStrike" baseline="0" dirty="0">
                <a:solidFill>
                  <a:srgbClr val="000000"/>
                </a:solidFill>
                <a:latin typeface="Calibri" panose="020F0502020204030204" pitchFamily="34" charset="0"/>
              </a:rPr>
              <a:t>Sets a new payment limit for </a:t>
            </a:r>
            <a:r>
              <a:rPr lang="en-US" sz="1800" b="1" i="0" u="none" strike="noStrike" baseline="0" dirty="0">
                <a:solidFill>
                  <a:srgbClr val="000000"/>
                </a:solidFill>
                <a:latin typeface="Calibri" panose="020F0502020204030204" pitchFamily="34" charset="0"/>
              </a:rPr>
              <a:t>state directed payments </a:t>
            </a:r>
            <a:r>
              <a:rPr lang="en-US" sz="1800" b="0" i="0" u="none" strike="noStrike" baseline="0" dirty="0">
                <a:solidFill>
                  <a:srgbClr val="000000"/>
                </a:solidFill>
                <a:latin typeface="Calibri" panose="020F0502020204030204" pitchFamily="34" charset="0"/>
              </a:rPr>
              <a:t>at 110% of Medicare for non-expansion states and 100% of Medicare for expansion states. Existing state directed payments would be reduced by 10% until they reach the Medicare levels noted above beginning 1/1/28.</a:t>
            </a:r>
          </a:p>
          <a:p>
            <a:r>
              <a:rPr lang="en-US" sz="1800" b="0" i="0" u="none" strike="noStrike" baseline="0" dirty="0">
                <a:solidFill>
                  <a:srgbClr val="000000"/>
                </a:solidFill>
                <a:latin typeface="Calibri" panose="020F0502020204030204" pitchFamily="34" charset="0"/>
              </a:rPr>
              <a:t>Creates a </a:t>
            </a:r>
            <a:r>
              <a:rPr lang="en-US" sz="1800" b="1" i="0" u="none" strike="noStrike" baseline="0" dirty="0">
                <a:solidFill>
                  <a:srgbClr val="000000"/>
                </a:solidFill>
                <a:latin typeface="Calibri" panose="020F0502020204030204" pitchFamily="34" charset="0"/>
              </a:rPr>
              <a:t>Rural Health Transformation Fund </a:t>
            </a:r>
            <a:r>
              <a:rPr lang="en-US" sz="1800" b="0" i="0" u="none" strike="noStrike" baseline="0" dirty="0">
                <a:solidFill>
                  <a:srgbClr val="000000"/>
                </a:solidFill>
                <a:latin typeface="Calibri" panose="020F0502020204030204" pitchFamily="34" charset="0"/>
              </a:rPr>
              <a:t>of $50 billion for 5 years ($10 billion for each year FFY 2026-2030).</a:t>
            </a:r>
          </a:p>
          <a:p>
            <a:r>
              <a:rPr lang="en-US" sz="1800" b="0" i="0" u="none" strike="noStrike" baseline="0" dirty="0">
                <a:solidFill>
                  <a:srgbClr val="000000"/>
                </a:solidFill>
                <a:latin typeface="Calibri" panose="020F0502020204030204" pitchFamily="34" charset="0"/>
              </a:rPr>
              <a:t>Reduces </a:t>
            </a:r>
            <a:r>
              <a:rPr lang="en-US" sz="1800" b="1" i="0" u="none" strike="noStrike" baseline="0" dirty="0">
                <a:solidFill>
                  <a:srgbClr val="000000"/>
                </a:solidFill>
                <a:latin typeface="Calibri" panose="020F0502020204030204" pitchFamily="34" charset="0"/>
              </a:rPr>
              <a:t>retroactive coverage </a:t>
            </a:r>
            <a:r>
              <a:rPr lang="en-US" sz="1800" b="0" i="0" u="none" strike="noStrike" baseline="0" dirty="0">
                <a:solidFill>
                  <a:srgbClr val="000000"/>
                </a:solidFill>
                <a:latin typeface="Calibri" panose="020F0502020204030204" pitchFamily="34" charset="0"/>
              </a:rPr>
              <a:t>for children from 90 to 60 days (30 days for adults).</a:t>
            </a:r>
          </a:p>
          <a:p>
            <a:r>
              <a:rPr lang="en-US" sz="1800" b="0" i="0" u="none" strike="noStrike" baseline="0" dirty="0">
                <a:solidFill>
                  <a:srgbClr val="000000"/>
                </a:solidFill>
                <a:latin typeface="Calibri" panose="020F0502020204030204" pitchFamily="34" charset="0"/>
              </a:rPr>
              <a:t>Includes </a:t>
            </a:r>
            <a:r>
              <a:rPr lang="en-US" sz="1800" b="1" i="0" u="none" strike="noStrike" baseline="0" dirty="0">
                <a:solidFill>
                  <a:srgbClr val="000000"/>
                </a:solidFill>
                <a:latin typeface="Calibri" panose="020F0502020204030204" pitchFamily="34" charset="0"/>
              </a:rPr>
              <a:t>new restrictions on eligibility for lawfully residing noncitizens </a:t>
            </a:r>
            <a:r>
              <a:rPr lang="en-US" sz="1800" b="0" i="0" u="none" strike="noStrike" baseline="0" dirty="0">
                <a:solidFill>
                  <a:srgbClr val="000000"/>
                </a:solidFill>
                <a:latin typeface="Calibri" panose="020F0502020204030204" pitchFamily="34" charset="0"/>
              </a:rPr>
              <a:t>who have been covered through Medicaid for decades.</a:t>
            </a:r>
          </a:p>
          <a:p>
            <a:r>
              <a:rPr lang="en-US" sz="1800" b="0" i="0" u="none" strike="noStrike" baseline="0" dirty="0">
                <a:solidFill>
                  <a:srgbClr val="000000"/>
                </a:solidFill>
                <a:latin typeface="Calibri" panose="020F0502020204030204" pitchFamily="34" charset="0"/>
              </a:rPr>
              <a:t>Imposes </a:t>
            </a:r>
            <a:r>
              <a:rPr lang="en-US" sz="1800" b="1" i="0" u="none" strike="noStrike" baseline="0" dirty="0">
                <a:solidFill>
                  <a:srgbClr val="000000"/>
                </a:solidFill>
                <a:latin typeface="Calibri" panose="020F0502020204030204" pitchFamily="34" charset="0"/>
              </a:rPr>
              <a:t>Medicaid work requirements </a:t>
            </a:r>
            <a:r>
              <a:rPr lang="en-US" sz="1800" b="0" i="0" u="none" strike="noStrike" baseline="0" dirty="0">
                <a:solidFill>
                  <a:srgbClr val="000000"/>
                </a:solidFill>
                <a:latin typeface="Calibri" panose="020F0502020204030204" pitchFamily="34" charset="0"/>
              </a:rPr>
              <a:t>for expansion and expansion-like adults ages 19 to 64 beginning 1/1/27.</a:t>
            </a:r>
          </a:p>
          <a:p>
            <a:r>
              <a:rPr lang="en-US" sz="1800" b="0" i="0" u="none" strike="noStrike" baseline="0" dirty="0">
                <a:solidFill>
                  <a:srgbClr val="000000"/>
                </a:solidFill>
                <a:latin typeface="Calibri" panose="020F0502020204030204" pitchFamily="34" charset="0"/>
              </a:rPr>
              <a:t>Requires more regular </a:t>
            </a:r>
            <a:r>
              <a:rPr lang="en-US" sz="1800" b="1" i="0" u="none" strike="noStrike" baseline="0" dirty="0">
                <a:solidFill>
                  <a:srgbClr val="000000"/>
                </a:solidFill>
                <a:latin typeface="Calibri" panose="020F0502020204030204" pitchFamily="34" charset="0"/>
              </a:rPr>
              <a:t>eligibility reviews for Medicaid expansion adults. </a:t>
            </a:r>
            <a:endParaRPr lang="en-US"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145456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3B346D-1CCE-58AA-C8F8-1DF8D9F2BB7B}"/>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3374446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5BEC5D-A5C3-2C79-0BA2-9A0B6025A15E}"/>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3452341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BE5D-9839-E2FC-E2E6-5C329024343F}"/>
              </a:ext>
            </a:extLst>
          </p:cNvPr>
          <p:cNvSpPr>
            <a:spLocks noGrp="1"/>
          </p:cNvSpPr>
          <p:nvPr>
            <p:ph type="title"/>
          </p:nvPr>
        </p:nvSpPr>
        <p:spPr/>
        <p:txBody>
          <a:bodyPr/>
          <a:lstStyle/>
          <a:p>
            <a:pPr algn="ctr"/>
            <a:r>
              <a:rPr lang="en-US" dirty="0"/>
              <a:t>Financial disclosure</a:t>
            </a:r>
          </a:p>
        </p:txBody>
      </p:sp>
      <p:sp>
        <p:nvSpPr>
          <p:cNvPr id="3" name="Content Placeholder 2">
            <a:extLst>
              <a:ext uri="{FF2B5EF4-FFF2-40B4-BE49-F238E27FC236}">
                <a16:creationId xmlns:a16="http://schemas.microsoft.com/office/drawing/2014/main" id="{10E13580-EC11-A2B5-A63B-04233B8AB771}"/>
              </a:ext>
            </a:extLst>
          </p:cNvPr>
          <p:cNvSpPr>
            <a:spLocks noGrp="1"/>
          </p:cNvSpPr>
          <p:nvPr>
            <p:ph idx="1"/>
          </p:nvPr>
        </p:nvSpPr>
        <p:spPr/>
        <p:txBody>
          <a:bodyPr/>
          <a:lstStyle/>
          <a:p>
            <a:pPr algn="ctr"/>
            <a:r>
              <a:rPr lang="en-US" dirty="0"/>
              <a:t>I have no financial conflicts or conflicts of interest to disclose</a:t>
            </a:r>
          </a:p>
        </p:txBody>
      </p:sp>
    </p:spTree>
    <p:extLst>
      <p:ext uri="{BB962C8B-B14F-4D97-AF65-F5344CB8AC3E}">
        <p14:creationId xmlns:p14="http://schemas.microsoft.com/office/powerpoint/2010/main" val="32678764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BF0993-F807-4047-392D-2AE699E1E8E2}"/>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11106635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3875F-7270-BCC5-E64A-FDA1F92CCC92}"/>
              </a:ext>
            </a:extLst>
          </p:cNvPr>
          <p:cNvSpPr>
            <a:spLocks noGrp="1"/>
          </p:cNvSpPr>
          <p:nvPr>
            <p:ph type="ctrTitle"/>
          </p:nvPr>
        </p:nvSpPr>
        <p:spPr>
          <a:xfrm>
            <a:off x="2589213" y="573933"/>
            <a:ext cx="8915399" cy="1126284"/>
          </a:xfrm>
        </p:spPr>
        <p:txBody>
          <a:bodyPr/>
          <a:lstStyle/>
          <a:p>
            <a:pPr algn="ctr"/>
            <a:r>
              <a:rPr lang="en-US" dirty="0"/>
              <a:t>Immunizations</a:t>
            </a:r>
          </a:p>
        </p:txBody>
      </p:sp>
      <p:sp>
        <p:nvSpPr>
          <p:cNvPr id="3" name="Subtitle 2">
            <a:extLst>
              <a:ext uri="{FF2B5EF4-FFF2-40B4-BE49-F238E27FC236}">
                <a16:creationId xmlns:a16="http://schemas.microsoft.com/office/drawing/2014/main" id="{F0C5461D-4BD6-640F-F944-814A9A0B9594}"/>
              </a:ext>
            </a:extLst>
          </p:cNvPr>
          <p:cNvSpPr>
            <a:spLocks noGrp="1"/>
          </p:cNvSpPr>
          <p:nvPr>
            <p:ph type="subTitle" idx="1"/>
          </p:nvPr>
        </p:nvSpPr>
        <p:spPr>
          <a:xfrm>
            <a:off x="2589213" y="1809345"/>
            <a:ext cx="8915399" cy="3685681"/>
          </a:xfrm>
        </p:spPr>
        <p:txBody>
          <a:bodyPr>
            <a:normAutofit/>
          </a:bodyPr>
          <a:lstStyle/>
          <a:p>
            <a:pPr algn="ctr"/>
            <a:r>
              <a:rPr lang="en-US" sz="2000" dirty="0"/>
              <a:t>Recent significant changes to the </a:t>
            </a:r>
            <a:r>
              <a:rPr lang="en-US" sz="2000" dirty="0">
                <a:hlinkClick r:id="rId2"/>
              </a:rPr>
              <a:t>Advisory Committee on Immunization Practices (ACIP)</a:t>
            </a:r>
            <a:r>
              <a:rPr lang="en-US" sz="2000" dirty="0"/>
              <a:t> include the reconstitution of the committee, replacing all 17 existing members with new appointees, along with a shift to a "shared clinical decision-making" model for some vaccines, like the COVID-19 vaccine for healthy children. These changes, which have also affected the inclusion of liaison experts and led to concerns about the loss of vaccine expertise, are part of the new administration's effort to restore public trust in the vaccine process. </a:t>
            </a:r>
          </a:p>
        </p:txBody>
      </p:sp>
    </p:spTree>
    <p:extLst>
      <p:ext uri="{BB962C8B-B14F-4D97-AF65-F5344CB8AC3E}">
        <p14:creationId xmlns:p14="http://schemas.microsoft.com/office/powerpoint/2010/main" val="770831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E1793-D33C-85CE-144B-70DD4CD934DA}"/>
              </a:ext>
            </a:extLst>
          </p:cNvPr>
          <p:cNvSpPr>
            <a:spLocks noGrp="1"/>
          </p:cNvSpPr>
          <p:nvPr>
            <p:ph type="title"/>
          </p:nvPr>
        </p:nvSpPr>
        <p:spPr/>
        <p:txBody>
          <a:bodyPr/>
          <a:lstStyle/>
          <a:p>
            <a:pPr algn="ctr"/>
            <a:r>
              <a:rPr lang="en-US" dirty="0"/>
              <a:t>AAP Immunization Schedule</a:t>
            </a:r>
          </a:p>
        </p:txBody>
      </p:sp>
      <p:sp>
        <p:nvSpPr>
          <p:cNvPr id="3" name="Content Placeholder 2">
            <a:extLst>
              <a:ext uri="{FF2B5EF4-FFF2-40B4-BE49-F238E27FC236}">
                <a16:creationId xmlns:a16="http://schemas.microsoft.com/office/drawing/2014/main" id="{A814A423-3036-87C6-EB61-32EE6A1CD8D8}"/>
              </a:ext>
            </a:extLst>
          </p:cNvPr>
          <p:cNvSpPr>
            <a:spLocks noGrp="1"/>
          </p:cNvSpPr>
          <p:nvPr>
            <p:ph idx="1"/>
          </p:nvPr>
        </p:nvSpPr>
        <p:spPr/>
        <p:txBody>
          <a:bodyPr>
            <a:normAutofit fontScale="62500" lnSpcReduction="20000"/>
          </a:bodyPr>
          <a:lstStyle/>
          <a:p>
            <a:r>
              <a:rPr lang="en-US" dirty="0"/>
              <a:t>The American Academy of Pediatrics (AAP) has released its own evidence-based immunization schedule with updated recommendations for 3 respiratory viruses.</a:t>
            </a:r>
          </a:p>
          <a:p>
            <a:r>
              <a:rPr lang="en-US" dirty="0"/>
              <a:t>According to the AAP, the immunization schedule, “Recommended Childhood and Adolescent Immunization Schedule: United States, 2025” differs from the recommendations provided from Centers for Disease Control and Prevention’s Advisory Committee on Immunization Practices (ACIP). In June, the US Department of Health and Human Services (HHS)’s Secretary Robert F. Kennedy Jr </a:t>
            </a:r>
            <a:r>
              <a:rPr lang="en-US" u="sng" dirty="0">
                <a:hlinkClick r:id="rId2"/>
              </a:rPr>
              <a:t>removed all 17 sitting members of the ACIP</a:t>
            </a:r>
            <a:r>
              <a:rPr lang="en-US" dirty="0"/>
              <a:t>, replacing them with </a:t>
            </a:r>
            <a:r>
              <a:rPr lang="en-US" u="sng" dirty="0">
                <a:hlinkClick r:id="rId3"/>
              </a:rPr>
              <a:t>8 new members</a:t>
            </a:r>
            <a:r>
              <a:rPr lang="en-US" dirty="0"/>
              <a:t>, some of whom were reported to be vaccine skeptics tied to groups spreading vaccine misinformation.    </a:t>
            </a:r>
          </a:p>
          <a:p>
            <a:r>
              <a:rPr lang="en-US" dirty="0"/>
              <a:t>“The AAP will continue to provide recommendations for immunizations that are rooted in science and are in the best interest of the health of infants, children and adolescents,” said AAP President Susan J. Kressly, MD, FAAP. “</a:t>
            </a:r>
            <a:r>
              <a:rPr lang="en-US" u="sng" dirty="0">
                <a:hlinkClick r:id="rId4"/>
              </a:rPr>
              <a:t>Pediatricians</a:t>
            </a:r>
            <a:r>
              <a:rPr lang="en-US" dirty="0"/>
              <a:t> know how important routine childhood immunizations are in keeping children, families and their communities healthy and thriving.”</a:t>
            </a:r>
          </a:p>
          <a:p>
            <a:r>
              <a:rPr lang="en-US" dirty="0"/>
              <a:t>The new AAP schedule provides guidance for routine immunization against 18 diseases, including updates for respiratory syncytial virus (RSV), influenza, and COVID-19 immunization. </a:t>
            </a:r>
          </a:p>
          <a:p>
            <a:pPr marL="0" indent="0">
              <a:buNone/>
            </a:pPr>
            <a:endParaRPr lang="en-US" dirty="0"/>
          </a:p>
          <a:p>
            <a:r>
              <a:rPr lang="en-US" dirty="0">
                <a:hlinkClick r:id="rId5"/>
              </a:rPr>
              <a:t>AAP-Immunization-Schedule.pdf</a:t>
            </a:r>
            <a:endParaRPr lang="en-US" dirty="0"/>
          </a:p>
          <a:p>
            <a:pPr marL="0" indent="0">
              <a:buNone/>
            </a:pPr>
            <a:endParaRPr lang="en-US" dirty="0"/>
          </a:p>
          <a:p>
            <a:r>
              <a:rPr lang="en-US" dirty="0"/>
              <a:t>NAPNAP has endorses the AAP Immunization schedule</a:t>
            </a:r>
          </a:p>
          <a:p>
            <a:pPr marL="0" indent="0">
              <a:buNone/>
            </a:pPr>
            <a:endParaRPr lang="en-US" dirty="0"/>
          </a:p>
          <a:p>
            <a:endParaRPr lang="en-US" dirty="0"/>
          </a:p>
        </p:txBody>
      </p:sp>
    </p:spTree>
    <p:extLst>
      <p:ext uri="{BB962C8B-B14F-4D97-AF65-F5344CB8AC3E}">
        <p14:creationId xmlns:p14="http://schemas.microsoft.com/office/powerpoint/2010/main" val="3876162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grpSp>
        <p:nvGrpSpPr>
          <p:cNvPr id="9292" name="Group 9291">
            <a:extLst>
              <a:ext uri="{FF2B5EF4-FFF2-40B4-BE49-F238E27FC236}">
                <a16:creationId xmlns:a16="http://schemas.microsoft.com/office/drawing/2014/main" id="{166BF9EE-F7AC-4FA5-AC7E-001B3A642F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 y="228600"/>
            <a:ext cx="2851523" cy="6638625"/>
            <a:chOff x="2487613" y="285750"/>
            <a:chExt cx="2428875" cy="5654676"/>
          </a:xfrm>
        </p:grpSpPr>
        <p:sp>
          <p:nvSpPr>
            <p:cNvPr id="9293" name="Freeform 11">
              <a:extLst>
                <a:ext uri="{FF2B5EF4-FFF2-40B4-BE49-F238E27FC236}">
                  <a16:creationId xmlns:a16="http://schemas.microsoft.com/office/drawing/2014/main" id="{3B48D182-44E3-4D8B-ACEF-F1A900BE44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txBody>
            <a:bodyPr/>
            <a:lstStyle/>
            <a:p>
              <a:endParaRPr lang="en-US"/>
            </a:p>
          </p:txBody>
        </p:sp>
        <p:sp>
          <p:nvSpPr>
            <p:cNvPr id="9294" name="Freeform 12">
              <a:extLst>
                <a:ext uri="{FF2B5EF4-FFF2-40B4-BE49-F238E27FC236}">
                  <a16:creationId xmlns:a16="http://schemas.microsoft.com/office/drawing/2014/main" id="{355A535A-A489-477F-A314-593AA8CAFB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txBody>
            <a:bodyPr/>
            <a:lstStyle/>
            <a:p>
              <a:endParaRPr lang="en-US"/>
            </a:p>
          </p:txBody>
        </p:sp>
        <p:sp>
          <p:nvSpPr>
            <p:cNvPr id="9295" name="Freeform 13">
              <a:extLst>
                <a:ext uri="{FF2B5EF4-FFF2-40B4-BE49-F238E27FC236}">
                  <a16:creationId xmlns:a16="http://schemas.microsoft.com/office/drawing/2014/main" id="{954C2D4C-FD83-4EF4-9312-04442ABD66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txBody>
            <a:bodyPr/>
            <a:lstStyle/>
            <a:p>
              <a:endParaRPr lang="en-US"/>
            </a:p>
          </p:txBody>
        </p:sp>
        <p:sp>
          <p:nvSpPr>
            <p:cNvPr id="9296" name="Freeform 14">
              <a:extLst>
                <a:ext uri="{FF2B5EF4-FFF2-40B4-BE49-F238E27FC236}">
                  <a16:creationId xmlns:a16="http://schemas.microsoft.com/office/drawing/2014/main" id="{C20701C2-CD9A-4698-BC97-E1085820C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txBody>
            <a:bodyPr/>
            <a:lstStyle/>
            <a:p>
              <a:endParaRPr lang="en-US"/>
            </a:p>
          </p:txBody>
        </p:sp>
        <p:sp>
          <p:nvSpPr>
            <p:cNvPr id="9297" name="Freeform 15">
              <a:extLst>
                <a:ext uri="{FF2B5EF4-FFF2-40B4-BE49-F238E27FC236}">
                  <a16:creationId xmlns:a16="http://schemas.microsoft.com/office/drawing/2014/main" id="{62575C35-466F-42AE-87A1-D691849AB8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txBody>
            <a:bodyPr/>
            <a:lstStyle/>
            <a:p>
              <a:endParaRPr lang="en-US"/>
            </a:p>
          </p:txBody>
        </p:sp>
        <p:sp>
          <p:nvSpPr>
            <p:cNvPr id="9298" name="Freeform 16">
              <a:extLst>
                <a:ext uri="{FF2B5EF4-FFF2-40B4-BE49-F238E27FC236}">
                  <a16:creationId xmlns:a16="http://schemas.microsoft.com/office/drawing/2014/main" id="{58236F37-6119-45AC-80A0-CD2C311B50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txBody>
            <a:bodyPr/>
            <a:lstStyle/>
            <a:p>
              <a:endParaRPr lang="en-US"/>
            </a:p>
          </p:txBody>
        </p:sp>
        <p:sp>
          <p:nvSpPr>
            <p:cNvPr id="9299" name="Freeform 17">
              <a:extLst>
                <a:ext uri="{FF2B5EF4-FFF2-40B4-BE49-F238E27FC236}">
                  <a16:creationId xmlns:a16="http://schemas.microsoft.com/office/drawing/2014/main" id="{F3FDD799-39FE-4D6F-9A64-2F472B2150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txBody>
            <a:bodyPr/>
            <a:lstStyle/>
            <a:p>
              <a:endParaRPr lang="en-US"/>
            </a:p>
          </p:txBody>
        </p:sp>
        <p:sp>
          <p:nvSpPr>
            <p:cNvPr id="9300" name="Freeform 18">
              <a:extLst>
                <a:ext uri="{FF2B5EF4-FFF2-40B4-BE49-F238E27FC236}">
                  <a16:creationId xmlns:a16="http://schemas.microsoft.com/office/drawing/2014/main" id="{9820D241-1D49-442C-A95A-00BC1BF9E2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txBody>
            <a:bodyPr/>
            <a:lstStyle/>
            <a:p>
              <a:endParaRPr lang="en-US"/>
            </a:p>
          </p:txBody>
        </p:sp>
        <p:sp>
          <p:nvSpPr>
            <p:cNvPr id="9301" name="Freeform 19">
              <a:extLst>
                <a:ext uri="{FF2B5EF4-FFF2-40B4-BE49-F238E27FC236}">
                  <a16:creationId xmlns:a16="http://schemas.microsoft.com/office/drawing/2014/main" id="{EBC2197C-B383-4866-8ABD-74222400BE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txBody>
            <a:bodyPr/>
            <a:lstStyle/>
            <a:p>
              <a:endParaRPr lang="en-US"/>
            </a:p>
          </p:txBody>
        </p:sp>
        <p:sp>
          <p:nvSpPr>
            <p:cNvPr id="9302" name="Freeform 20">
              <a:extLst>
                <a:ext uri="{FF2B5EF4-FFF2-40B4-BE49-F238E27FC236}">
                  <a16:creationId xmlns:a16="http://schemas.microsoft.com/office/drawing/2014/main" id="{404B06AA-FC93-4471-9DE4-56A401E70A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txBody>
            <a:bodyPr/>
            <a:lstStyle/>
            <a:p>
              <a:endParaRPr lang="en-US"/>
            </a:p>
          </p:txBody>
        </p:sp>
        <p:sp>
          <p:nvSpPr>
            <p:cNvPr id="9303" name="Freeform 21">
              <a:extLst>
                <a:ext uri="{FF2B5EF4-FFF2-40B4-BE49-F238E27FC236}">
                  <a16:creationId xmlns:a16="http://schemas.microsoft.com/office/drawing/2014/main" id="{E580600C-013F-4FAF-8FB7-4CC0FA80A9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txBody>
            <a:bodyPr/>
            <a:lstStyle/>
            <a:p>
              <a:endParaRPr lang="en-US"/>
            </a:p>
          </p:txBody>
        </p:sp>
        <p:sp>
          <p:nvSpPr>
            <p:cNvPr id="9304" name="Freeform 22">
              <a:extLst>
                <a:ext uri="{FF2B5EF4-FFF2-40B4-BE49-F238E27FC236}">
                  <a16:creationId xmlns:a16="http://schemas.microsoft.com/office/drawing/2014/main" id="{9BFCF199-64B2-4AEE-88C4-E954ABF362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txBody>
            <a:bodyPr/>
            <a:lstStyle/>
            <a:p>
              <a:endParaRPr lang="en-US"/>
            </a:p>
          </p:txBody>
        </p:sp>
      </p:grpSp>
      <p:grpSp>
        <p:nvGrpSpPr>
          <p:cNvPr id="9306" name="Group 9305">
            <a:extLst>
              <a:ext uri="{FF2B5EF4-FFF2-40B4-BE49-F238E27FC236}">
                <a16:creationId xmlns:a16="http://schemas.microsoft.com/office/drawing/2014/main" id="{E312DBA5-56D8-42B2-BA94-28168C2A670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7224" y="-786"/>
            <a:ext cx="2356675" cy="6854040"/>
            <a:chOff x="6627813" y="194833"/>
            <a:chExt cx="1952625" cy="5678918"/>
          </a:xfrm>
        </p:grpSpPr>
        <p:sp>
          <p:nvSpPr>
            <p:cNvPr id="9307" name="Freeform 27">
              <a:extLst>
                <a:ext uri="{FF2B5EF4-FFF2-40B4-BE49-F238E27FC236}">
                  <a16:creationId xmlns:a16="http://schemas.microsoft.com/office/drawing/2014/main" id="{7AD46C74-3117-46B0-B267-0F61B57CAC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txBody>
            <a:bodyPr/>
            <a:lstStyle/>
            <a:p>
              <a:endParaRPr lang="en-US"/>
            </a:p>
          </p:txBody>
        </p:sp>
        <p:sp>
          <p:nvSpPr>
            <p:cNvPr id="9308" name="Freeform 28">
              <a:extLst>
                <a:ext uri="{FF2B5EF4-FFF2-40B4-BE49-F238E27FC236}">
                  <a16:creationId xmlns:a16="http://schemas.microsoft.com/office/drawing/2014/main" id="{8C13B810-9664-45D8-8510-D6ED0ADD72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txBody>
            <a:bodyPr/>
            <a:lstStyle/>
            <a:p>
              <a:endParaRPr lang="en-US"/>
            </a:p>
          </p:txBody>
        </p:sp>
        <p:sp>
          <p:nvSpPr>
            <p:cNvPr id="9309" name="Freeform 29">
              <a:extLst>
                <a:ext uri="{FF2B5EF4-FFF2-40B4-BE49-F238E27FC236}">
                  <a16:creationId xmlns:a16="http://schemas.microsoft.com/office/drawing/2014/main" id="{10306E52-A922-4458-BCCE-C3C840CC75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txBody>
            <a:bodyPr/>
            <a:lstStyle/>
            <a:p>
              <a:endParaRPr lang="en-US"/>
            </a:p>
          </p:txBody>
        </p:sp>
        <p:sp>
          <p:nvSpPr>
            <p:cNvPr id="9310" name="Freeform 30">
              <a:extLst>
                <a:ext uri="{FF2B5EF4-FFF2-40B4-BE49-F238E27FC236}">
                  <a16:creationId xmlns:a16="http://schemas.microsoft.com/office/drawing/2014/main" id="{CB578819-B7E7-4250-932F-52AE2A2A9A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txBody>
            <a:bodyPr/>
            <a:lstStyle/>
            <a:p>
              <a:endParaRPr lang="en-US"/>
            </a:p>
          </p:txBody>
        </p:sp>
        <p:sp>
          <p:nvSpPr>
            <p:cNvPr id="9311" name="Freeform 31">
              <a:extLst>
                <a:ext uri="{FF2B5EF4-FFF2-40B4-BE49-F238E27FC236}">
                  <a16:creationId xmlns:a16="http://schemas.microsoft.com/office/drawing/2014/main" id="{454B9C91-B623-424A-B16E-F764F189D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txBody>
            <a:bodyPr/>
            <a:lstStyle/>
            <a:p>
              <a:endParaRPr lang="en-US"/>
            </a:p>
          </p:txBody>
        </p:sp>
        <p:sp>
          <p:nvSpPr>
            <p:cNvPr id="9312" name="Freeform 32">
              <a:extLst>
                <a:ext uri="{FF2B5EF4-FFF2-40B4-BE49-F238E27FC236}">
                  <a16:creationId xmlns:a16="http://schemas.microsoft.com/office/drawing/2014/main" id="{EFD03C4A-8484-41E6-B458-032F1DCA70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txBody>
            <a:bodyPr/>
            <a:lstStyle/>
            <a:p>
              <a:endParaRPr lang="en-US"/>
            </a:p>
          </p:txBody>
        </p:sp>
        <p:sp>
          <p:nvSpPr>
            <p:cNvPr id="9313" name="Freeform 33">
              <a:extLst>
                <a:ext uri="{FF2B5EF4-FFF2-40B4-BE49-F238E27FC236}">
                  <a16:creationId xmlns:a16="http://schemas.microsoft.com/office/drawing/2014/main" id="{DDC2F3C3-1D4E-4913-9C5C-F9A65B47E5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txBody>
            <a:bodyPr/>
            <a:lstStyle/>
            <a:p>
              <a:endParaRPr lang="en-US"/>
            </a:p>
          </p:txBody>
        </p:sp>
        <p:sp>
          <p:nvSpPr>
            <p:cNvPr id="9314" name="Freeform 34">
              <a:extLst>
                <a:ext uri="{FF2B5EF4-FFF2-40B4-BE49-F238E27FC236}">
                  <a16:creationId xmlns:a16="http://schemas.microsoft.com/office/drawing/2014/main" id="{1E15BCA2-2420-4C53-ADE9-40FBAC2384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txBody>
            <a:bodyPr/>
            <a:lstStyle/>
            <a:p>
              <a:endParaRPr lang="en-US"/>
            </a:p>
          </p:txBody>
        </p:sp>
        <p:sp>
          <p:nvSpPr>
            <p:cNvPr id="9315" name="Freeform 35">
              <a:extLst>
                <a:ext uri="{FF2B5EF4-FFF2-40B4-BE49-F238E27FC236}">
                  <a16:creationId xmlns:a16="http://schemas.microsoft.com/office/drawing/2014/main" id="{73D5FBF4-7129-4C51-B603-E3BC334195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txBody>
            <a:bodyPr/>
            <a:lstStyle/>
            <a:p>
              <a:endParaRPr lang="en-US"/>
            </a:p>
          </p:txBody>
        </p:sp>
        <p:sp>
          <p:nvSpPr>
            <p:cNvPr id="9316" name="Freeform 36">
              <a:extLst>
                <a:ext uri="{FF2B5EF4-FFF2-40B4-BE49-F238E27FC236}">
                  <a16:creationId xmlns:a16="http://schemas.microsoft.com/office/drawing/2014/main" id="{0165B164-CE2A-494C-88FC-507232B37C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txBody>
            <a:bodyPr/>
            <a:lstStyle/>
            <a:p>
              <a:endParaRPr lang="en-US"/>
            </a:p>
          </p:txBody>
        </p:sp>
        <p:sp>
          <p:nvSpPr>
            <p:cNvPr id="9317" name="Freeform 37">
              <a:extLst>
                <a:ext uri="{FF2B5EF4-FFF2-40B4-BE49-F238E27FC236}">
                  <a16:creationId xmlns:a16="http://schemas.microsoft.com/office/drawing/2014/main" id="{87F127E5-B10B-4D18-BCF0-E7C3C7F401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txBody>
            <a:bodyPr/>
            <a:lstStyle/>
            <a:p>
              <a:endParaRPr lang="en-US"/>
            </a:p>
          </p:txBody>
        </p:sp>
        <p:sp>
          <p:nvSpPr>
            <p:cNvPr id="9318" name="Freeform 38">
              <a:extLst>
                <a:ext uri="{FF2B5EF4-FFF2-40B4-BE49-F238E27FC236}">
                  <a16:creationId xmlns:a16="http://schemas.microsoft.com/office/drawing/2014/main" id="{FC692D59-F28D-4E42-B435-225F2C6CFA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txBody>
            <a:bodyPr/>
            <a:lstStyle/>
            <a:p>
              <a:endParaRPr lang="en-US"/>
            </a:p>
          </p:txBody>
        </p:sp>
      </p:grpSp>
      <p:sp>
        <p:nvSpPr>
          <p:cNvPr id="9320" name="Rectangle 9319">
            <a:extLst>
              <a:ext uri="{FF2B5EF4-FFF2-40B4-BE49-F238E27FC236}">
                <a16:creationId xmlns:a16="http://schemas.microsoft.com/office/drawing/2014/main" id="{1996130F-9AB5-4DE9-8574-3AF891C5C1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322" name="Freeform 11">
            <a:extLst>
              <a:ext uri="{FF2B5EF4-FFF2-40B4-BE49-F238E27FC236}">
                <a16:creationId xmlns:a16="http://schemas.microsoft.com/office/drawing/2014/main" id="{7326F4E6-9131-42DA-97B2-0BA8D1E25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a:lstStyle/>
          <a:p>
            <a:endParaRPr lang="en-US"/>
          </a:p>
        </p:txBody>
      </p:sp>
      <p:sp useBgFill="1">
        <p:nvSpPr>
          <p:cNvPr id="9386" name="Rectangle 9385">
            <a:extLst>
              <a:ext uri="{FF2B5EF4-FFF2-40B4-BE49-F238E27FC236}">
                <a16:creationId xmlns:a16="http://schemas.microsoft.com/office/drawing/2014/main" id="{E491B121-12B5-4977-A064-636AB0B9B0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86"/>
            <a:ext cx="12192000" cy="68540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87" name="Rectangle 9386">
            <a:extLst>
              <a:ext uri="{FF2B5EF4-FFF2-40B4-BE49-F238E27FC236}">
                <a16:creationId xmlns:a16="http://schemas.microsoft.com/office/drawing/2014/main" id="{2ED05F70-AB3E-4472-B26B-EFE6A5A59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Rectangle 1">
            <a:extLst>
              <a:ext uri="{FF2B5EF4-FFF2-40B4-BE49-F238E27FC236}">
                <a16:creationId xmlns:a16="http://schemas.microsoft.com/office/drawing/2014/main" id="{5EE6C3CF-0026-4F46-0617-CD508A55419D}"/>
              </a:ext>
            </a:extLst>
          </p:cNvPr>
          <p:cNvSpPr>
            <a:spLocks noChangeArrowheads="1"/>
          </p:cNvSpPr>
          <p:nvPr/>
        </p:nvSpPr>
        <p:spPr bwMode="auto">
          <a:xfrm>
            <a:off x="649224" y="2133600"/>
            <a:ext cx="6574535" cy="3759253"/>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rtlCol="0"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eaLnBrk="1" fontAlgn="base" hangingPunct="1">
              <a:lnSpc>
                <a:spcPct val="90000"/>
              </a:lnSpc>
              <a:spcBef>
                <a:spcPts val="1000"/>
              </a:spcBef>
              <a:spcAft>
                <a:spcPts val="0"/>
              </a:spcAft>
              <a:buClr>
                <a:schemeClr val="accent1"/>
              </a:buClr>
              <a:buSzTx/>
              <a:buFont typeface="Wingdings 3" charset="2"/>
              <a:buChar char=""/>
              <a:tabLst/>
            </a:pPr>
            <a:r>
              <a:rPr kumimoji="0" lang="en-US" altLang="en-US" sz="1600" b="0" i="0" u="none" strike="noStrike" cap="none" normalizeH="0" baseline="0" dirty="0">
                <a:ln>
                  <a:noFill/>
                </a:ln>
                <a:solidFill>
                  <a:schemeClr val="tx1">
                    <a:lumMod val="75000"/>
                    <a:lumOff val="25000"/>
                  </a:schemeClr>
                </a:solidFill>
                <a:effectLst/>
                <a:latin typeface="+mn-lt"/>
                <a:hlinkClick r:id="rId2"/>
              </a:rPr>
              <a:t>Official Statements</a:t>
            </a:r>
            <a:r>
              <a:rPr kumimoji="0" lang="en-US" altLang="en-US" sz="1600" b="0" i="0" u="none" strike="noStrike" cap="none" normalizeH="0" baseline="0" dirty="0">
                <a:ln>
                  <a:noFill/>
                </a:ln>
                <a:solidFill>
                  <a:schemeClr val="tx1">
                    <a:lumMod val="75000"/>
                    <a:lumOff val="25000"/>
                  </a:schemeClr>
                </a:solidFill>
                <a:effectLst/>
                <a:latin typeface="+mn-lt"/>
              </a:rPr>
              <a:t> / By </a:t>
            </a:r>
            <a:r>
              <a:rPr kumimoji="0" lang="en-US" altLang="en-US" sz="1600" b="0" i="0" u="none" strike="noStrike" cap="none" normalizeH="0" baseline="0" dirty="0">
                <a:ln>
                  <a:noFill/>
                </a:ln>
                <a:solidFill>
                  <a:schemeClr val="tx1">
                    <a:lumMod val="75000"/>
                    <a:lumOff val="25000"/>
                  </a:schemeClr>
                </a:solidFill>
                <a:effectLst/>
                <a:latin typeface="+mn-lt"/>
                <a:hlinkClick r:id="rId3" tooltip="View all posts by NAPNAP Leadership"/>
              </a:rPr>
              <a:t>NAPNAP Leadership</a:t>
            </a:r>
            <a:endParaRPr kumimoji="0" lang="en-US" altLang="en-US" sz="1600" b="0" i="0" u="none" strike="noStrike" cap="none" normalizeH="0" baseline="0" dirty="0">
              <a:ln>
                <a:noFill/>
              </a:ln>
              <a:solidFill>
                <a:schemeClr val="tx1">
                  <a:lumMod val="75000"/>
                  <a:lumOff val="25000"/>
                </a:schemeClr>
              </a:solidFill>
              <a:effectLst/>
              <a:latin typeface="+mn-lt"/>
            </a:endParaRPr>
          </a:p>
          <a:p>
            <a:pPr marL="0" marR="0" lvl="0" indent="0" eaLnBrk="1" fontAlgn="base" hangingPunct="1">
              <a:lnSpc>
                <a:spcPct val="90000"/>
              </a:lnSpc>
              <a:spcBef>
                <a:spcPts val="1000"/>
              </a:spcBef>
              <a:spcAft>
                <a:spcPts val="0"/>
              </a:spcAft>
              <a:buClr>
                <a:schemeClr val="accent1"/>
              </a:buClr>
              <a:buSzTx/>
              <a:buFont typeface="Wingdings 3" charset="2"/>
              <a:buChar char=""/>
              <a:tabLst/>
            </a:pPr>
            <a:r>
              <a:rPr kumimoji="0" lang="en-US" altLang="en-US" sz="900" b="0" i="0" u="none" strike="noStrike" cap="none" normalizeH="0" baseline="0" dirty="0">
                <a:ln>
                  <a:noFill/>
                </a:ln>
                <a:solidFill>
                  <a:schemeClr val="tx1">
                    <a:lumMod val="75000"/>
                    <a:lumOff val="25000"/>
                  </a:schemeClr>
                </a:solidFill>
                <a:effectLst/>
                <a:latin typeface="+mn-lt"/>
              </a:rPr>
              <a:t>NAPNAP Official Statement on ACIP’s Claims of Organization Liaison Bias</a:t>
            </a:r>
          </a:p>
          <a:p>
            <a:pPr marL="0" marR="0" lvl="0" indent="0" eaLnBrk="1" fontAlgn="base" hangingPunct="1">
              <a:lnSpc>
                <a:spcPct val="90000"/>
              </a:lnSpc>
              <a:spcBef>
                <a:spcPts val="1000"/>
              </a:spcBef>
              <a:spcAft>
                <a:spcPts val="0"/>
              </a:spcAft>
              <a:buClr>
                <a:schemeClr val="accent1"/>
              </a:buClr>
              <a:buSzTx/>
              <a:buFont typeface="Wingdings 3" charset="2"/>
              <a:buChar char=""/>
              <a:tabLst/>
            </a:pPr>
            <a:r>
              <a:rPr kumimoji="0" lang="en-US" altLang="en-US" sz="900" b="0" i="0" u="none" strike="noStrike" cap="none" normalizeH="0" baseline="0" dirty="0">
                <a:ln>
                  <a:noFill/>
                </a:ln>
                <a:solidFill>
                  <a:schemeClr val="tx1">
                    <a:lumMod val="75000"/>
                    <a:lumOff val="25000"/>
                  </a:schemeClr>
                </a:solidFill>
                <a:effectLst/>
                <a:latin typeface="+mn-lt"/>
              </a:rPr>
              <a:t>      The National Association of Pediatric Nurse Practitioners (NAPNAP) strongly objects to Advisory Committee on Immunization Practices’ (ACIP) latest attempt to silence volunteer subject matter experts. For more than two decades, NAPNAP has been a valuable participant in ACIP, as both a voting member and liaison member. Our infectious disease and immunization experts have joined representatives from other leading health care organizations to provide CDC scientists with real-time clinical experiences, collaborative analysis of the evidence and discussion about life-or-death implications in vaccine recommendations.</a:t>
            </a:r>
          </a:p>
          <a:p>
            <a:pPr marL="0" marR="0" lvl="0" indent="0" eaLnBrk="1" fontAlgn="base" hangingPunct="1">
              <a:lnSpc>
                <a:spcPct val="90000"/>
              </a:lnSpc>
              <a:spcBef>
                <a:spcPts val="1000"/>
              </a:spcBef>
              <a:spcAft>
                <a:spcPts val="0"/>
              </a:spcAft>
              <a:buClr>
                <a:schemeClr val="accent1"/>
              </a:buClr>
              <a:buSzTx/>
              <a:buFont typeface="Wingdings 3" charset="2"/>
              <a:buChar char=""/>
              <a:tabLst/>
            </a:pPr>
            <a:r>
              <a:rPr kumimoji="0" lang="en-US" altLang="en-US" sz="900" b="0" i="0" u="none" strike="noStrike" cap="none" normalizeH="0" baseline="0" dirty="0">
                <a:ln>
                  <a:noFill/>
                </a:ln>
                <a:solidFill>
                  <a:schemeClr val="tx1">
                    <a:lumMod val="75000"/>
                    <a:lumOff val="25000"/>
                  </a:schemeClr>
                </a:solidFill>
                <a:effectLst/>
                <a:latin typeface="+mn-lt"/>
              </a:rPr>
              <a:t>In spite of NAPNAP’s unblemished record of public service and expertise in optimizing child health and well-being, on July 31, the ACIP Secretariat notified all liaison organizations that their volunteers are now prohibited from participating in ACIP workgroups because the organizations are considered “special interest groups” and “expected to have a ’bias’ based on their constituency.” The subject matter experts who represent NAPNAP and other health care organizations are clinicians with highly valuable expertise and experience who volunteer their time to collaborate with CDC staff in detailed analysis and discussion of infectious disease data and related vaccine information. Locking these experts out of ACIP workgroups is yet another attempt to keep evidence-based, widely accepted science out of vaccine discussions and decision making.</a:t>
            </a:r>
          </a:p>
          <a:p>
            <a:pPr marL="0" marR="0" lvl="0" indent="0" eaLnBrk="1" fontAlgn="base" hangingPunct="1">
              <a:lnSpc>
                <a:spcPct val="90000"/>
              </a:lnSpc>
              <a:spcBef>
                <a:spcPts val="1000"/>
              </a:spcBef>
              <a:spcAft>
                <a:spcPts val="0"/>
              </a:spcAft>
              <a:buClr>
                <a:schemeClr val="accent1"/>
              </a:buClr>
              <a:buSzTx/>
              <a:buFont typeface="Wingdings 3" charset="2"/>
              <a:buChar char=""/>
              <a:tabLst/>
            </a:pPr>
            <a:r>
              <a:rPr kumimoji="0" lang="en-US" altLang="en-US" sz="900" b="0" i="0" u="none" strike="noStrike" cap="none" normalizeH="0" baseline="0" dirty="0">
                <a:ln>
                  <a:noFill/>
                </a:ln>
                <a:solidFill>
                  <a:schemeClr val="tx1">
                    <a:lumMod val="75000"/>
                    <a:lumOff val="25000"/>
                  </a:schemeClr>
                </a:solidFill>
                <a:effectLst/>
                <a:latin typeface="+mn-lt"/>
              </a:rPr>
              <a:t>After 20+ years of faithful service, the ACIP Secretariat now considers NAPNAP a special interest group susceptible to bias. We vehemently reject this accusation of bias. We and our 8,000 members are proud to fight for increased access to health care services and improved child health outcomes. We remain grateful for our liaisons’ dedicated participation in ACIP’s meetings and workgroups.</a:t>
            </a:r>
          </a:p>
          <a:p>
            <a:pPr marL="0" marR="0" lvl="0" indent="0" eaLnBrk="1" fontAlgn="base" hangingPunct="1">
              <a:lnSpc>
                <a:spcPct val="90000"/>
              </a:lnSpc>
              <a:spcBef>
                <a:spcPts val="1000"/>
              </a:spcBef>
              <a:spcAft>
                <a:spcPts val="0"/>
              </a:spcAft>
              <a:buClr>
                <a:schemeClr val="accent1"/>
              </a:buClr>
              <a:buSzTx/>
              <a:tabLst/>
            </a:pPr>
            <a:r>
              <a:rPr kumimoji="0" lang="en-US" altLang="en-US" sz="900" b="0" i="0" u="none" strike="noStrike" cap="none" normalizeH="0" baseline="0" dirty="0">
                <a:ln>
                  <a:noFill/>
                </a:ln>
                <a:solidFill>
                  <a:schemeClr val="tx1">
                    <a:lumMod val="75000"/>
                    <a:lumOff val="25000"/>
                  </a:schemeClr>
                </a:solidFill>
                <a:effectLst/>
                <a:latin typeface="+mn-lt"/>
              </a:rPr>
              <a:t> </a:t>
            </a:r>
          </a:p>
          <a:p>
            <a:pPr marL="0" marR="0" lvl="0" indent="0" eaLnBrk="1" fontAlgn="base" hangingPunct="1">
              <a:lnSpc>
                <a:spcPct val="90000"/>
              </a:lnSpc>
              <a:spcBef>
                <a:spcPts val="1000"/>
              </a:spcBef>
              <a:spcAft>
                <a:spcPts val="0"/>
              </a:spcAft>
              <a:buClr>
                <a:schemeClr val="accent1"/>
              </a:buClr>
              <a:buSzTx/>
              <a:buFont typeface="Wingdings 3" charset="2"/>
              <a:buChar char=""/>
              <a:tabLst/>
            </a:pPr>
            <a:r>
              <a:rPr kumimoji="0" lang="en-US" altLang="en-US" sz="900" b="0" i="1" u="none" strike="noStrike" cap="none" normalizeH="0" baseline="0" dirty="0">
                <a:ln>
                  <a:noFill/>
                </a:ln>
                <a:solidFill>
                  <a:schemeClr val="tx1">
                    <a:lumMod val="75000"/>
                    <a:lumOff val="25000"/>
                  </a:schemeClr>
                </a:solidFill>
                <a:effectLst/>
                <a:latin typeface="+mn-lt"/>
              </a:rPr>
              <a:t>Aug. 4, 2025</a:t>
            </a:r>
            <a:endParaRPr kumimoji="0" lang="en-US" altLang="en-US" sz="900" b="0" i="0" u="none" strike="noStrike" cap="none" normalizeH="0" baseline="0" dirty="0">
              <a:ln>
                <a:noFill/>
              </a:ln>
              <a:solidFill>
                <a:schemeClr val="tx1">
                  <a:lumMod val="75000"/>
                  <a:lumOff val="25000"/>
                </a:schemeClr>
              </a:solidFill>
              <a:effectLst/>
              <a:latin typeface="+mn-lt"/>
            </a:endParaRPr>
          </a:p>
        </p:txBody>
      </p:sp>
      <p:pic>
        <p:nvPicPr>
          <p:cNvPr id="9218" name="Picture 2">
            <a:extLst>
              <a:ext uri="{FF2B5EF4-FFF2-40B4-BE49-F238E27FC236}">
                <a16:creationId xmlns:a16="http://schemas.microsoft.com/office/drawing/2014/main" id="{09CAFBF6-741B-E100-4F0B-7FA8AE9083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680" r="11180"/>
          <a:stretch>
            <a:fillRect/>
          </a:stretch>
        </p:blipFill>
        <p:spPr bwMode="auto">
          <a:xfrm>
            <a:off x="7765643" y="645106"/>
            <a:ext cx="3574345" cy="5247747"/>
          </a:xfrm>
          <a:prstGeom prst="rect">
            <a:avLst/>
          </a:prstGeom>
          <a:noFill/>
          <a:extLst>
            <a:ext uri="{909E8E84-426E-40DD-AFC4-6F175D3DCCD1}">
              <a14:hiddenFill xmlns:a14="http://schemas.microsoft.com/office/drawing/2010/main">
                <a:solidFill>
                  <a:srgbClr val="FFFFFF"/>
                </a:solidFill>
              </a14:hiddenFill>
            </a:ext>
          </a:extLst>
        </p:spPr>
      </p:pic>
      <p:sp>
        <p:nvSpPr>
          <p:cNvPr id="9388" name="Freeform 11">
            <a:extLst>
              <a:ext uri="{FF2B5EF4-FFF2-40B4-BE49-F238E27FC236}">
                <a16:creationId xmlns:a16="http://schemas.microsoft.com/office/drawing/2014/main" id="{21F6BE39-9E37-45F0-B10C-92305CFB7C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061223"/>
            <a:ext cx="1038036" cy="506277"/>
          </a:xfrm>
          <a:custGeom>
            <a:avLst/>
            <a:gdLst>
              <a:gd name="connsiteX0" fmla="*/ 0 w 1038036"/>
              <a:gd name="connsiteY0" fmla="*/ 0 h 506277"/>
              <a:gd name="connsiteX1" fmla="*/ 182880 w 1038036"/>
              <a:gd name="connsiteY1" fmla="*/ 0 h 506277"/>
              <a:gd name="connsiteX2" fmla="*/ 291705 w 1038036"/>
              <a:gd name="connsiteY2" fmla="*/ 0 h 506277"/>
              <a:gd name="connsiteX3" fmla="*/ 291705 w 1038036"/>
              <a:gd name="connsiteY3" fmla="*/ 151 h 506277"/>
              <a:gd name="connsiteX4" fmla="*/ 692049 w 1038036"/>
              <a:gd name="connsiteY4" fmla="*/ 705 h 506277"/>
              <a:gd name="connsiteX5" fmla="*/ 782744 w 1038036"/>
              <a:gd name="connsiteY5" fmla="*/ 705 h 506277"/>
              <a:gd name="connsiteX6" fmla="*/ 797001 w 1038036"/>
              <a:gd name="connsiteY6" fmla="*/ 5473 h 506277"/>
              <a:gd name="connsiteX7" fmla="*/ 801982 w 1038036"/>
              <a:gd name="connsiteY7" fmla="*/ 10242 h 506277"/>
              <a:gd name="connsiteX8" fmla="*/ 1030951 w 1038036"/>
              <a:gd name="connsiteY8" fmla="*/ 239185 h 506277"/>
              <a:gd name="connsiteX9" fmla="*/ 1030951 w 1038036"/>
              <a:gd name="connsiteY9" fmla="*/ 267797 h 506277"/>
              <a:gd name="connsiteX10" fmla="*/ 801982 w 1038036"/>
              <a:gd name="connsiteY10" fmla="*/ 496740 h 506277"/>
              <a:gd name="connsiteX11" fmla="*/ 797001 w 1038036"/>
              <a:gd name="connsiteY11" fmla="*/ 501508 h 506277"/>
              <a:gd name="connsiteX12" fmla="*/ 782744 w 1038036"/>
              <a:gd name="connsiteY12" fmla="*/ 506277 h 506277"/>
              <a:gd name="connsiteX13" fmla="*/ 692049 w 1038036"/>
              <a:gd name="connsiteY13" fmla="*/ 506277 h 506277"/>
              <a:gd name="connsiteX14" fmla="*/ 291705 w 1038036"/>
              <a:gd name="connsiteY14" fmla="*/ 505140 h 506277"/>
              <a:gd name="connsiteX15" fmla="*/ 291705 w 1038036"/>
              <a:gd name="connsiteY15" fmla="*/ 506277 h 506277"/>
              <a:gd name="connsiteX16" fmla="*/ 0 w 1038036"/>
              <a:gd name="connsiteY16" fmla="*/ 506277 h 5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38036" h="506277">
                <a:moveTo>
                  <a:pt x="0" y="0"/>
                </a:moveTo>
                <a:lnTo>
                  <a:pt x="182880" y="0"/>
                </a:lnTo>
                <a:lnTo>
                  <a:pt x="291705" y="0"/>
                </a:lnTo>
                <a:lnTo>
                  <a:pt x="291705" y="151"/>
                </a:lnTo>
                <a:lnTo>
                  <a:pt x="692049" y="705"/>
                </a:lnTo>
                <a:lnTo>
                  <a:pt x="782744" y="705"/>
                </a:lnTo>
                <a:cubicBezTo>
                  <a:pt x="787553" y="705"/>
                  <a:pt x="792363" y="5473"/>
                  <a:pt x="797001" y="5473"/>
                </a:cubicBezTo>
                <a:cubicBezTo>
                  <a:pt x="797001" y="10242"/>
                  <a:pt x="801982" y="10242"/>
                  <a:pt x="801982" y="10242"/>
                </a:cubicBezTo>
                <a:lnTo>
                  <a:pt x="1030951" y="239185"/>
                </a:lnTo>
                <a:cubicBezTo>
                  <a:pt x="1040398" y="248722"/>
                  <a:pt x="1040398" y="258259"/>
                  <a:pt x="1030951" y="267797"/>
                </a:cubicBezTo>
                <a:lnTo>
                  <a:pt x="801982" y="496740"/>
                </a:lnTo>
                <a:cubicBezTo>
                  <a:pt x="800436" y="498363"/>
                  <a:pt x="798547" y="499885"/>
                  <a:pt x="797001" y="501508"/>
                </a:cubicBezTo>
                <a:cubicBezTo>
                  <a:pt x="792363" y="506277"/>
                  <a:pt x="787553" y="506277"/>
                  <a:pt x="782744" y="506277"/>
                </a:cubicBezTo>
                <a:lnTo>
                  <a:pt x="692049" y="506277"/>
                </a:lnTo>
                <a:lnTo>
                  <a:pt x="291705" y="505140"/>
                </a:lnTo>
                <a:lnTo>
                  <a:pt x="291705" y="506277"/>
                </a:lnTo>
                <a:lnTo>
                  <a:pt x="0" y="50627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040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E3151-C3E4-239E-82BC-37EF249EDE52}"/>
              </a:ext>
            </a:extLst>
          </p:cNvPr>
          <p:cNvSpPr>
            <a:spLocks noGrp="1"/>
          </p:cNvSpPr>
          <p:nvPr>
            <p:ph type="title"/>
          </p:nvPr>
        </p:nvSpPr>
        <p:spPr/>
        <p:txBody>
          <a:bodyPr/>
          <a:lstStyle/>
          <a:p>
            <a:pPr algn="ctr"/>
            <a:r>
              <a:rPr lang="en-US" dirty="0"/>
              <a:t>Make America Healthy Again</a:t>
            </a:r>
            <a:br>
              <a:rPr lang="en-US" dirty="0"/>
            </a:br>
            <a:r>
              <a:rPr lang="en-US" dirty="0"/>
              <a:t>MAHA</a:t>
            </a:r>
          </a:p>
        </p:txBody>
      </p:sp>
      <p:sp>
        <p:nvSpPr>
          <p:cNvPr id="3" name="Content Placeholder 2">
            <a:extLst>
              <a:ext uri="{FF2B5EF4-FFF2-40B4-BE49-F238E27FC236}">
                <a16:creationId xmlns:a16="http://schemas.microsoft.com/office/drawing/2014/main" id="{37C86FA1-1491-CE3F-6D54-364CB541E5E4}"/>
              </a:ext>
            </a:extLst>
          </p:cNvPr>
          <p:cNvSpPr>
            <a:spLocks noGrp="1"/>
          </p:cNvSpPr>
          <p:nvPr>
            <p:ph idx="1"/>
          </p:nvPr>
        </p:nvSpPr>
        <p:spPr/>
        <p:txBody>
          <a:bodyPr>
            <a:normAutofit fontScale="92500" lnSpcReduction="10000"/>
          </a:bodyPr>
          <a:lstStyle/>
          <a:p>
            <a:r>
              <a:rPr lang="en-US" b="1" dirty="0"/>
              <a:t>MAHA Commission</a:t>
            </a:r>
          </a:p>
          <a:p>
            <a:r>
              <a:rPr lang="en-US" dirty="0"/>
              <a:t>President Trump established the MAHA Commission by Executive Order 14212</a:t>
            </a:r>
            <a:r>
              <a:rPr lang="en-US" baseline="30000" dirty="0">
                <a:hlinkClick r:id="rId2" tooltip="s:Executive Order 14212"/>
              </a:rPr>
              <a:t>[</a:t>
            </a:r>
            <a:r>
              <a:rPr lang="en-US" baseline="30000" dirty="0" err="1">
                <a:hlinkClick r:id="rId2" tooltip="s:Executive Order 14212"/>
              </a:rPr>
              <a:t>ws</a:t>
            </a:r>
            <a:r>
              <a:rPr lang="en-US" baseline="30000" dirty="0">
                <a:hlinkClick r:id="rId2" tooltip="s:Executive Order 14212"/>
              </a:rPr>
              <a:t>]</a:t>
            </a:r>
            <a:r>
              <a:rPr lang="en-US" dirty="0"/>
              <a:t> on February 13, 2025. The commission is chaired by </a:t>
            </a:r>
            <a:r>
              <a:rPr lang="en-US" dirty="0">
                <a:hlinkClick r:id="rId3" tooltip="Robert F. Kennedy Jr."/>
              </a:rPr>
              <a:t>Robert F. Kennedy Jr.</a:t>
            </a:r>
            <a:r>
              <a:rPr lang="en-US" dirty="0"/>
              <a:t> and includes other Trump officials, including secretary of education </a:t>
            </a:r>
            <a:r>
              <a:rPr lang="en-US" dirty="0">
                <a:hlinkClick r:id="rId4" tooltip="Linda McMahon"/>
              </a:rPr>
              <a:t>Linda McMahon</a:t>
            </a:r>
            <a:r>
              <a:rPr lang="en-US" dirty="0"/>
              <a:t> and director of the Office of Management and Budget </a:t>
            </a:r>
            <a:r>
              <a:rPr lang="en-US" dirty="0">
                <a:hlinkClick r:id="rId5" tooltip="Russell Vought"/>
              </a:rPr>
              <a:t>Russell Vought</a:t>
            </a:r>
            <a:r>
              <a:rPr lang="en-US" dirty="0"/>
              <a:t>.</a:t>
            </a:r>
            <a:r>
              <a:rPr lang="en-US" baseline="30000" dirty="0">
                <a:hlinkClick r:id="rId6"/>
              </a:rPr>
              <a:t>[6]</a:t>
            </a:r>
            <a:r>
              <a:rPr lang="en-US" dirty="0"/>
              <a:t> </a:t>
            </a:r>
            <a:r>
              <a:rPr lang="en-US" dirty="0">
                <a:hlinkClick r:id="rId7" tooltip="Vince Haley"/>
              </a:rPr>
              <a:t>Vince Haley</a:t>
            </a:r>
            <a:r>
              <a:rPr lang="en-US" dirty="0"/>
              <a:t>, director of the </a:t>
            </a:r>
            <a:r>
              <a:rPr lang="en-US" dirty="0">
                <a:hlinkClick r:id="rId8" tooltip="United States Domestic Policy Council"/>
              </a:rPr>
              <a:t>United States Domestic Policy Council</a:t>
            </a:r>
            <a:r>
              <a:rPr lang="en-US" dirty="0"/>
              <a:t>, is executive director.</a:t>
            </a:r>
            <a:r>
              <a:rPr lang="en-US" baseline="30000" dirty="0">
                <a:hlinkClick r:id="rId9"/>
              </a:rPr>
              <a:t>[7]</a:t>
            </a:r>
            <a:r>
              <a:rPr lang="en-US" baseline="30000" dirty="0">
                <a:hlinkClick r:id="rId10"/>
              </a:rPr>
              <a:t>[8]</a:t>
            </a:r>
            <a:r>
              <a:rPr lang="en-US" dirty="0"/>
              <a:t> The order directed the commission to examine the "prevalence of and threat posed by the prescription of selective serotonin reuptake inhibitors, antipsychotics, mood stabilizers, stimulants, and weight-loss drugs" within 100 days.</a:t>
            </a:r>
            <a:r>
              <a:rPr lang="en-US" baseline="30000" dirty="0">
                <a:hlinkClick r:id="rId11"/>
              </a:rPr>
              <a:t>[9]</a:t>
            </a:r>
            <a:r>
              <a:rPr lang="en-US" dirty="0"/>
              <a:t> The commission was also tasked with researching childhood diseases and mental disorders, including </a:t>
            </a:r>
            <a:r>
              <a:rPr lang="en-US" dirty="0">
                <a:hlinkClick r:id="rId12" tooltip="Autism"/>
              </a:rPr>
              <a:t>autism</a:t>
            </a:r>
            <a:r>
              <a:rPr lang="en-US" dirty="0"/>
              <a:t>.</a:t>
            </a:r>
            <a:r>
              <a:rPr lang="en-US" baseline="30000" dirty="0">
                <a:hlinkClick r:id="rId13"/>
              </a:rPr>
              <a:t>[10]</a:t>
            </a:r>
            <a:r>
              <a:rPr lang="en-US" dirty="0"/>
              <a:t> A few days after the announcement of the Executive Order, Kennedy stated that he would use the commission to critically assess childhood vaccine schedules and psychiatric medicines.</a:t>
            </a:r>
            <a:r>
              <a:rPr lang="en-US" baseline="30000" dirty="0">
                <a:hlinkClick r:id="rId14"/>
              </a:rPr>
              <a:t>[11]</a:t>
            </a:r>
            <a:endParaRPr lang="en-US" dirty="0"/>
          </a:p>
          <a:p>
            <a:pPr marL="0" indent="0">
              <a:buNone/>
            </a:pPr>
            <a:endParaRPr lang="en-US" dirty="0"/>
          </a:p>
        </p:txBody>
      </p:sp>
    </p:spTree>
    <p:extLst>
      <p:ext uri="{BB962C8B-B14F-4D97-AF65-F5344CB8AC3E}">
        <p14:creationId xmlns:p14="http://schemas.microsoft.com/office/powerpoint/2010/main" val="4099167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039A6-F0B7-53BE-09BD-600E7D8DEB6A}"/>
              </a:ext>
            </a:extLst>
          </p:cNvPr>
          <p:cNvSpPr>
            <a:spLocks noGrp="1"/>
          </p:cNvSpPr>
          <p:nvPr>
            <p:ph type="title"/>
          </p:nvPr>
        </p:nvSpPr>
        <p:spPr>
          <a:xfrm>
            <a:off x="2592925" y="624110"/>
            <a:ext cx="8911687" cy="712984"/>
          </a:xfrm>
        </p:spPr>
        <p:txBody>
          <a:bodyPr>
            <a:normAutofit/>
          </a:bodyPr>
          <a:lstStyle/>
          <a:p>
            <a:pPr algn="ctr"/>
            <a:r>
              <a:rPr lang="en-US" sz="2400" dirty="0"/>
              <a:t>Make America Healthy Again</a:t>
            </a:r>
          </a:p>
        </p:txBody>
      </p:sp>
      <p:sp>
        <p:nvSpPr>
          <p:cNvPr id="3" name="Content Placeholder 2">
            <a:extLst>
              <a:ext uri="{FF2B5EF4-FFF2-40B4-BE49-F238E27FC236}">
                <a16:creationId xmlns:a16="http://schemas.microsoft.com/office/drawing/2014/main" id="{A9F61B7C-650D-C326-23D5-352E332E5AD0}"/>
              </a:ext>
            </a:extLst>
          </p:cNvPr>
          <p:cNvSpPr>
            <a:spLocks noGrp="1"/>
          </p:cNvSpPr>
          <p:nvPr>
            <p:ph idx="1"/>
          </p:nvPr>
        </p:nvSpPr>
        <p:spPr>
          <a:xfrm>
            <a:off x="2589212" y="1086928"/>
            <a:ext cx="8915400" cy="4824294"/>
          </a:xfrm>
        </p:spPr>
        <p:txBody>
          <a:bodyPr>
            <a:normAutofit fontScale="25000" lnSpcReduction="20000"/>
          </a:bodyPr>
          <a:lstStyle/>
          <a:p>
            <a:endParaRPr lang="en-US" u="sng" dirty="0">
              <a:hlinkClick r:id="rId2"/>
            </a:endParaRPr>
          </a:p>
          <a:p>
            <a:r>
              <a:rPr lang="en-US" sz="5600" b="1" dirty="0"/>
              <a:t>Key Focus Areas of the Strategy:</a:t>
            </a:r>
            <a:endParaRPr lang="en-US" sz="5600" dirty="0"/>
          </a:p>
          <a:p>
            <a:r>
              <a:rPr lang="en-US" sz="5600" b="1" dirty="0"/>
              <a:t>Restoring Science &amp; Research:</a:t>
            </a:r>
            <a:r>
              <a:rPr lang="en-US" sz="5600" dirty="0"/>
              <a:t> Expanding NIH and agency research into chronic disease prevention, nutrition and metabolic health, food quality, environmental exposures, autism, gut microbiome, precision agriculture, rural and tribal health, vaccine injury, and mental health.</a:t>
            </a:r>
          </a:p>
          <a:p>
            <a:r>
              <a:rPr lang="en-US" sz="5600" b="1" dirty="0"/>
              <a:t>Historic Executive Actions: </a:t>
            </a:r>
            <a:r>
              <a:rPr lang="en-US" sz="5600" dirty="0"/>
              <a:t>Reforming dietary guidelines; defining ultra-processed foods; improving food labeling; closing the GRAS loophole; raising infant formula standards; removing harmful chemicals from the food supply; increasing oversight and enforcement of direct-to-consumer prescription drug advertising laws; improving food served in schools, hospitals, and to veterans; and reforming Medicaid quality metrics to measure health outcomes.</a:t>
            </a:r>
          </a:p>
          <a:p>
            <a:r>
              <a:rPr lang="en-US" sz="5600" b="1" dirty="0"/>
              <a:t>Process Reform &amp; Deregulation:</a:t>
            </a:r>
            <a:r>
              <a:rPr lang="en-US" sz="5600" dirty="0"/>
              <a:t> Streamlining organic certification; easing barriers to farm-to-school programs and direct-to-consumer sales; restoring whole milk in schools; supporting mobile grocery and processing units; modernizing FDA drug and device approval; and accelerating EPA approvals for innovative agricultural products.</a:t>
            </a:r>
          </a:p>
          <a:p>
            <a:r>
              <a:rPr lang="en-US" sz="5600" b="1" dirty="0"/>
              <a:t>Public Awareness &amp; Education:</a:t>
            </a:r>
            <a:r>
              <a:rPr lang="en-US" sz="5600" dirty="0"/>
              <a:t> Launching school-based nutrition and fitness campaigns, Surgeon General initiatives on screen time, prioritizing pediatric mental health, and expanding access to reliable nutrition and health information for parents.</a:t>
            </a:r>
          </a:p>
          <a:p>
            <a:r>
              <a:rPr lang="en-US" sz="5600" b="1" dirty="0"/>
              <a:t>Private Sector Collaboration: </a:t>
            </a:r>
            <a:r>
              <a:rPr lang="en-US" sz="5600" dirty="0"/>
              <a:t>Promoting awareness of healthier meals at restaurants, soil health and land stewardship, and community-led initiatives, and s</a:t>
            </a:r>
          </a:p>
          <a:p>
            <a:endParaRPr lang="en-US" u="sng" dirty="0">
              <a:hlinkClick r:id="rId2"/>
            </a:endParaRPr>
          </a:p>
          <a:p>
            <a:endParaRPr lang="en-US" u="sng" dirty="0">
              <a:hlinkClick r:id="rId2"/>
            </a:endParaRPr>
          </a:p>
          <a:p>
            <a:endParaRPr lang="en-US" u="sng" dirty="0">
              <a:hlinkClick r:id="rId2"/>
            </a:endParaRPr>
          </a:p>
          <a:p>
            <a:r>
              <a:rPr lang="en-US" sz="4400" u="sng" dirty="0">
                <a:hlinkClick r:id="rId2"/>
              </a:rPr>
              <a:t>https://www.hhs.gov/press-room/maha-commission-report-childhood-disease-strategy.html</a:t>
            </a:r>
            <a:endParaRPr lang="en-US" sz="4400" dirty="0"/>
          </a:p>
          <a:p>
            <a:endParaRPr lang="en-US" u="sng" dirty="0">
              <a:hlinkClick r:id="rId2"/>
            </a:endParaRPr>
          </a:p>
          <a:p>
            <a:endParaRPr lang="en-US" u="sng" dirty="0">
              <a:hlinkClick r:id="rId2"/>
            </a:endParaRPr>
          </a:p>
          <a:p>
            <a:endParaRPr lang="en-US" u="sng" dirty="0">
              <a:hlinkClick r:id="rId2"/>
            </a:endParaRPr>
          </a:p>
          <a:p>
            <a:endParaRPr lang="en-US" u="sng" dirty="0">
              <a:hlinkClick r:id="rId2"/>
            </a:endParaRPr>
          </a:p>
        </p:txBody>
      </p:sp>
    </p:spTree>
    <p:extLst>
      <p:ext uri="{BB962C8B-B14F-4D97-AF65-F5344CB8AC3E}">
        <p14:creationId xmlns:p14="http://schemas.microsoft.com/office/powerpoint/2010/main" val="550890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27139-D109-492F-8FC9-5C1957C6F06D}"/>
              </a:ext>
            </a:extLst>
          </p:cNvPr>
          <p:cNvSpPr>
            <a:spLocks noGrp="1"/>
          </p:cNvSpPr>
          <p:nvPr>
            <p:ph type="title"/>
          </p:nvPr>
        </p:nvSpPr>
        <p:spPr>
          <a:xfrm>
            <a:off x="2589212" y="905774"/>
            <a:ext cx="8915399" cy="1000664"/>
          </a:xfrm>
        </p:spPr>
        <p:txBody>
          <a:bodyPr/>
          <a:lstStyle/>
          <a:p>
            <a:pPr algn="ctr"/>
            <a:r>
              <a:rPr lang="en-US" dirty="0"/>
              <a:t>US Department of Education</a:t>
            </a:r>
          </a:p>
        </p:txBody>
      </p:sp>
      <p:sp>
        <p:nvSpPr>
          <p:cNvPr id="3" name="Text Placeholder 2">
            <a:extLst>
              <a:ext uri="{FF2B5EF4-FFF2-40B4-BE49-F238E27FC236}">
                <a16:creationId xmlns:a16="http://schemas.microsoft.com/office/drawing/2014/main" id="{8A011B0A-8D79-3F8E-28F7-06647C08B65C}"/>
              </a:ext>
            </a:extLst>
          </p:cNvPr>
          <p:cNvSpPr>
            <a:spLocks noGrp="1"/>
          </p:cNvSpPr>
          <p:nvPr>
            <p:ph type="body" idx="1"/>
          </p:nvPr>
        </p:nvSpPr>
        <p:spPr>
          <a:xfrm>
            <a:off x="2589212" y="2208362"/>
            <a:ext cx="8915399" cy="2182167"/>
          </a:xfrm>
        </p:spPr>
        <p:txBody>
          <a:bodyPr>
            <a:normAutofit fontScale="25000" lnSpcReduction="20000"/>
          </a:bodyPr>
          <a:lstStyle/>
          <a:p>
            <a:r>
              <a:rPr lang="en-US" sz="7200" dirty="0"/>
              <a:t>The U.S. Department of Education is canceling millions of dollars in grants for special education teacher training, parent resource centers and more saying that they don’t align with Trump administration priorities.</a:t>
            </a:r>
          </a:p>
          <a:p>
            <a:r>
              <a:rPr lang="en-US" sz="7200" dirty="0"/>
              <a:t>The agency’s Office of Special Education Programs terminated grants for 25 programs funded under Part D of the Individuals with Disabilities Education Act. The money, totaling more than $14.8 million, was for the fiscal year beginning Oct. 1 and was expected by state education departments, nonprofits, universities and other entities across 16 states.</a:t>
            </a:r>
          </a:p>
          <a:p>
            <a:r>
              <a:rPr lang="en-US" sz="7200" dirty="0"/>
              <a:t>The Education Department’s Rehabilitation Services Administration also ended another nine grants for disability-focused initiatives worth over $3.5 million.</a:t>
            </a:r>
          </a:p>
          <a:p>
            <a:r>
              <a:rPr lang="en-US" sz="7200" dirty="0"/>
              <a:t>The canceled grants include funding for community parent resource centers, preparing special education teachers and related service providers, Braille and interpreter training and programs supporting those who are deafblind, among other initiatives.</a:t>
            </a:r>
          </a:p>
          <a:p>
            <a:endParaRPr lang="en-US" sz="7200" dirty="0"/>
          </a:p>
          <a:p>
            <a:r>
              <a:rPr lang="en-US" sz="7200" dirty="0"/>
              <a:t>Source:  Disability Scoops</a:t>
            </a:r>
          </a:p>
          <a:p>
            <a:endParaRPr lang="en-US" dirty="0"/>
          </a:p>
        </p:txBody>
      </p:sp>
    </p:spTree>
    <p:extLst>
      <p:ext uri="{BB962C8B-B14F-4D97-AF65-F5344CB8AC3E}">
        <p14:creationId xmlns:p14="http://schemas.microsoft.com/office/powerpoint/2010/main" val="2071538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8C6F37-59C2-4726-1266-EFC2DB92ACC4}"/>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9076809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900CAD-1D14-D9A3-EF7A-8657499FC415}"/>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35127429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7793A-B090-0A8B-4B12-6462EA817143}"/>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29452518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6B9BA-6186-2249-DC31-914F419715B9}"/>
              </a:ext>
            </a:extLst>
          </p:cNvPr>
          <p:cNvSpPr>
            <a:spLocks noGrp="1"/>
          </p:cNvSpPr>
          <p:nvPr>
            <p:ph type="title"/>
          </p:nvPr>
        </p:nvSpPr>
        <p:spPr>
          <a:xfrm>
            <a:off x="2592924" y="624110"/>
            <a:ext cx="8911687" cy="4909424"/>
          </a:xfrm>
        </p:spPr>
        <p:txBody>
          <a:bodyPr>
            <a:normAutofit/>
          </a:bodyPr>
          <a:lstStyle/>
          <a:p>
            <a:pPr algn="ctr"/>
            <a:r>
              <a:rPr lang="en-US" sz="7200" dirty="0"/>
              <a:t>Iowa Legislature and Iowa Federal Delegation</a:t>
            </a:r>
          </a:p>
        </p:txBody>
      </p:sp>
    </p:spTree>
    <p:extLst>
      <p:ext uri="{BB962C8B-B14F-4D97-AF65-F5344CB8AC3E}">
        <p14:creationId xmlns:p14="http://schemas.microsoft.com/office/powerpoint/2010/main" val="27808165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CE35F7-7DE7-C8B1-F916-5864D6821886}"/>
              </a:ext>
            </a:extLst>
          </p:cNvPr>
          <p:cNvSpPr>
            <a:spLocks noGrp="1"/>
          </p:cNvSpPr>
          <p:nvPr>
            <p:ph type="title"/>
          </p:nvPr>
        </p:nvSpPr>
        <p:spPr/>
        <p:txBody>
          <a:bodyPr/>
          <a:lstStyle/>
          <a:p>
            <a:r>
              <a:rPr lang="en-US" dirty="0"/>
              <a:t>So You Want to be an Advocate</a:t>
            </a:r>
          </a:p>
        </p:txBody>
      </p:sp>
    </p:spTree>
    <p:extLst>
      <p:ext uri="{BB962C8B-B14F-4D97-AF65-F5344CB8AC3E}">
        <p14:creationId xmlns:p14="http://schemas.microsoft.com/office/powerpoint/2010/main" val="5489503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5F63-CF84-A8E5-336C-71D8B4E8D7BF}"/>
              </a:ext>
            </a:extLst>
          </p:cNvPr>
          <p:cNvSpPr>
            <a:spLocks noGrp="1"/>
          </p:cNvSpPr>
          <p:nvPr>
            <p:ph type="title"/>
          </p:nvPr>
        </p:nvSpPr>
        <p:spPr>
          <a:xfrm>
            <a:off x="677334" y="336884"/>
            <a:ext cx="8596668" cy="1593515"/>
          </a:xfrm>
        </p:spPr>
        <p:txBody>
          <a:bodyPr>
            <a:normAutofit/>
          </a:bodyPr>
          <a:lstStyle/>
          <a:p>
            <a:pPr algn="ctr"/>
            <a:r>
              <a:rPr lang="en-US" sz="1600" dirty="0"/>
              <a:t>Lobbyists</a:t>
            </a:r>
            <a:br>
              <a:rPr lang="en-US" sz="1200" dirty="0"/>
            </a:br>
            <a:br>
              <a:rPr lang="en-US" sz="1200" dirty="0"/>
            </a:br>
            <a:endParaRPr lang="en-US" sz="1200" dirty="0"/>
          </a:p>
        </p:txBody>
      </p:sp>
      <p:sp>
        <p:nvSpPr>
          <p:cNvPr id="3" name="Content Placeholder 2">
            <a:extLst>
              <a:ext uri="{FF2B5EF4-FFF2-40B4-BE49-F238E27FC236}">
                <a16:creationId xmlns:a16="http://schemas.microsoft.com/office/drawing/2014/main" id="{1C6B7ED4-DA9B-56F6-50F3-B8B7141D661E}"/>
              </a:ext>
            </a:extLst>
          </p:cNvPr>
          <p:cNvSpPr>
            <a:spLocks noGrp="1"/>
          </p:cNvSpPr>
          <p:nvPr>
            <p:ph idx="1"/>
          </p:nvPr>
        </p:nvSpPr>
        <p:spPr>
          <a:xfrm>
            <a:off x="1917700" y="1010642"/>
            <a:ext cx="7356302" cy="5430961"/>
          </a:xfrm>
        </p:spPr>
        <p:txBody>
          <a:bodyPr>
            <a:normAutofit/>
          </a:bodyPr>
          <a:lstStyle/>
          <a:p>
            <a:pPr marL="0" indent="0">
              <a:buNone/>
            </a:pPr>
            <a:r>
              <a:rPr lang="en-US" sz="1400" b="0" i="0" dirty="0">
                <a:solidFill>
                  <a:srgbClr val="444444"/>
                </a:solidFill>
                <a:effectLst/>
                <a:latin typeface="Roboto" panose="02000000000000000000" pitchFamily="2" charset="0"/>
              </a:rPr>
              <a:t>Amy Campbell almost four decades of experience in public policy, government processes, and political campaigns, including </a:t>
            </a:r>
            <a:r>
              <a:rPr lang="en-US" sz="1400" dirty="0">
                <a:solidFill>
                  <a:srgbClr val="444444"/>
                </a:solidFill>
                <a:latin typeface="Roboto" panose="02000000000000000000" pitchFamily="2" charset="0"/>
              </a:rPr>
              <a:t>31</a:t>
            </a:r>
            <a:r>
              <a:rPr lang="en-US" sz="1400" b="0" i="0" dirty="0">
                <a:solidFill>
                  <a:srgbClr val="444444"/>
                </a:solidFill>
                <a:effectLst/>
                <a:latin typeface="Roboto" panose="02000000000000000000" pitchFamily="2" charset="0"/>
              </a:rPr>
              <a:t> years a multi-client lobbyist. Amy received the US Government Services Agency's "Hammer Award" in 1996 (given to participants in a team effort that contributes dramatically to improving the way government works) and the Governor's Award for Outstanding Service and Leadership in 1998 (from Governor Terry Branstad).</a:t>
            </a:r>
          </a:p>
          <a:p>
            <a:pPr marL="0" indent="0">
              <a:buNone/>
            </a:pPr>
            <a:endParaRPr lang="en-US" sz="900" b="0" i="0" dirty="0">
              <a:solidFill>
                <a:srgbClr val="444444"/>
              </a:solidFill>
              <a:effectLst/>
              <a:latin typeface="Roboto" panose="02000000000000000000" pitchFamily="2" charset="0"/>
            </a:endParaRPr>
          </a:p>
          <a:p>
            <a:pPr marL="0" indent="0">
              <a:buNone/>
            </a:pPr>
            <a:br>
              <a:rPr lang="en-US" sz="900" dirty="0">
                <a:solidFill>
                  <a:srgbClr val="444444"/>
                </a:solidFill>
                <a:latin typeface="Roboto" panose="02000000000000000000" pitchFamily="2" charset="0"/>
              </a:rPr>
            </a:br>
            <a:r>
              <a:rPr lang="en-US" sz="1400" b="0" i="0" dirty="0">
                <a:solidFill>
                  <a:srgbClr val="444444"/>
                </a:solidFill>
                <a:effectLst/>
                <a:latin typeface="Roboto" panose="02000000000000000000" pitchFamily="2" charset="0"/>
              </a:rPr>
              <a:t>Craig Patterson has more than </a:t>
            </a:r>
            <a:r>
              <a:rPr lang="en-US" sz="1400" dirty="0">
                <a:solidFill>
                  <a:srgbClr val="444444"/>
                </a:solidFill>
                <a:latin typeface="Roboto" panose="02000000000000000000" pitchFamily="2" charset="0"/>
              </a:rPr>
              <a:t>30</a:t>
            </a:r>
            <a:r>
              <a:rPr lang="en-US" sz="1400" b="0" i="0" dirty="0">
                <a:solidFill>
                  <a:srgbClr val="444444"/>
                </a:solidFill>
                <a:effectLst/>
                <a:latin typeface="Roboto" panose="02000000000000000000" pitchFamily="2" charset="0"/>
              </a:rPr>
              <a:t> years of experience in public policy and political campaigns, including more than four years in Washington DC working first for Iowa Congressman Jim Nussle's staff (Legislative Director &amp; Legislative Assistant) and then as a lobbyist on the Federal level (working on transportation industry issues). He moved to Iowa in 2001 and has since worked as a multi-client lobbyist at the state level.</a:t>
            </a:r>
          </a:p>
          <a:p>
            <a:pPr marL="0" indent="0">
              <a:buNone/>
            </a:pPr>
            <a:endParaRPr lang="en-US" sz="1400" dirty="0">
              <a:solidFill>
                <a:srgbClr val="444444"/>
              </a:solidFill>
              <a:latin typeface="Roboto" panose="02000000000000000000" pitchFamily="2" charset="0"/>
            </a:endParaRPr>
          </a:p>
          <a:p>
            <a:pPr marL="0" indent="0">
              <a:buNone/>
            </a:pPr>
            <a:endParaRPr lang="en-US" sz="1400" b="0" i="0" dirty="0">
              <a:solidFill>
                <a:srgbClr val="444444"/>
              </a:solidFill>
              <a:effectLst/>
              <a:latin typeface="Roboto" panose="02000000000000000000" pitchFamily="2" charset="0"/>
            </a:endParaRPr>
          </a:p>
          <a:p>
            <a:pPr marL="0" indent="0">
              <a:buNone/>
            </a:pPr>
            <a:r>
              <a:rPr lang="en-US" sz="1400" b="0" i="0" dirty="0">
                <a:solidFill>
                  <a:srgbClr val="444444"/>
                </a:solidFill>
                <a:effectLst/>
                <a:latin typeface="Roboto" panose="02000000000000000000" pitchFamily="2" charset="0"/>
              </a:rPr>
              <a:t>Tori Squires has more than 30 years experience in grant writing, community development, public policy, and advocacy for non-profit organizations, including 11 years for the Iowa Primary Care Association. In addition to her work as a bill tracker</a:t>
            </a:r>
            <a:r>
              <a:rPr lang="en-US" sz="1400" b="1" i="0" dirty="0">
                <a:solidFill>
                  <a:srgbClr val="444444"/>
                </a:solidFill>
                <a:effectLst/>
                <a:latin typeface="Roboto" panose="02000000000000000000" pitchFamily="2" charset="0"/>
              </a:rPr>
              <a:t>, </a:t>
            </a:r>
            <a:r>
              <a:rPr lang="en-US" sz="1400" b="0" i="0" dirty="0">
                <a:solidFill>
                  <a:srgbClr val="444444"/>
                </a:solidFill>
                <a:effectLst/>
                <a:latin typeface="Roboto" panose="02000000000000000000" pitchFamily="2" charset="0"/>
              </a:rPr>
              <a:t>Squires operates Squires Consulting, LLC, providing grant writing and community development consulting primarily for Federally Qualified Health Centers across the country.</a:t>
            </a:r>
          </a:p>
          <a:p>
            <a:endParaRPr lang="en-US" dirty="0"/>
          </a:p>
        </p:txBody>
      </p:sp>
      <p:pic>
        <p:nvPicPr>
          <p:cNvPr id="2050" name="Picture 2">
            <a:extLst>
              <a:ext uri="{FF2B5EF4-FFF2-40B4-BE49-F238E27FC236}">
                <a16:creationId xmlns:a16="http://schemas.microsoft.com/office/drawing/2014/main" id="{E461DF42-590E-F819-CA38-3B2E6CF270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3" y="4596125"/>
            <a:ext cx="1240367" cy="12512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DF7F9DC-7F9C-6BC3-9A26-AC603F087D15}"/>
              </a:ext>
            </a:extLst>
          </p:cNvPr>
          <p:cNvPicPr>
            <a:picLocks noChangeAspect="1"/>
          </p:cNvPicPr>
          <p:nvPr/>
        </p:nvPicPr>
        <p:blipFill>
          <a:blip r:embed="rId3"/>
          <a:stretch>
            <a:fillRect/>
          </a:stretch>
        </p:blipFill>
        <p:spPr>
          <a:xfrm>
            <a:off x="677333" y="2753258"/>
            <a:ext cx="1167269" cy="1490752"/>
          </a:xfrm>
          <a:prstGeom prst="rect">
            <a:avLst/>
          </a:prstGeom>
        </p:spPr>
      </p:pic>
      <p:pic>
        <p:nvPicPr>
          <p:cNvPr id="6" name="Picture 5">
            <a:extLst>
              <a:ext uri="{FF2B5EF4-FFF2-40B4-BE49-F238E27FC236}">
                <a16:creationId xmlns:a16="http://schemas.microsoft.com/office/drawing/2014/main" id="{510EC3E4-A7E1-2DD1-5FD6-AC2478BDB59E}"/>
              </a:ext>
            </a:extLst>
          </p:cNvPr>
          <p:cNvPicPr>
            <a:picLocks noChangeAspect="1"/>
          </p:cNvPicPr>
          <p:nvPr/>
        </p:nvPicPr>
        <p:blipFill>
          <a:blip r:embed="rId4"/>
          <a:stretch>
            <a:fillRect/>
          </a:stretch>
        </p:blipFill>
        <p:spPr>
          <a:xfrm>
            <a:off x="677333" y="903794"/>
            <a:ext cx="1167269" cy="1600110"/>
          </a:xfrm>
          <a:prstGeom prst="rect">
            <a:avLst/>
          </a:prstGeom>
        </p:spPr>
      </p:pic>
    </p:spTree>
    <p:extLst>
      <p:ext uri="{BB962C8B-B14F-4D97-AF65-F5344CB8AC3E}">
        <p14:creationId xmlns:p14="http://schemas.microsoft.com/office/powerpoint/2010/main" val="2012434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2E3178E3-B8A1-C3EB-7CF8-444F60E254DE}"/>
              </a:ext>
            </a:extLst>
          </p:cNvPr>
          <p:cNvSpPr>
            <a:spLocks noGrp="1" noChangeArrowheads="1"/>
          </p:cNvSpPr>
          <p:nvPr>
            <p:ph type="title"/>
          </p:nvPr>
        </p:nvSpPr>
        <p:spPr/>
        <p:txBody>
          <a:bodyPr>
            <a:normAutofit/>
          </a:bodyPr>
          <a:lstStyle/>
          <a:p>
            <a:pPr algn="ctr">
              <a:defRPr/>
            </a:pPr>
            <a:r>
              <a:rPr lang="en-US"/>
              <a:t>Understand and Research the Issues</a:t>
            </a:r>
          </a:p>
        </p:txBody>
      </p:sp>
      <p:pic>
        <p:nvPicPr>
          <p:cNvPr id="21507" name="Picture 6" descr="2READPG">
            <a:extLst>
              <a:ext uri="{FF2B5EF4-FFF2-40B4-BE49-F238E27FC236}">
                <a16:creationId xmlns:a16="http://schemas.microsoft.com/office/drawing/2014/main" id="{14737E1E-B518-7F58-8489-30AC3168BE79}"/>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1917430" y="2983149"/>
            <a:ext cx="3073940" cy="2110902"/>
          </a:xfrm>
        </p:spPr>
      </p:pic>
      <p:sp>
        <p:nvSpPr>
          <p:cNvPr id="21508" name="Rectangle 4">
            <a:extLst>
              <a:ext uri="{FF2B5EF4-FFF2-40B4-BE49-F238E27FC236}">
                <a16:creationId xmlns:a16="http://schemas.microsoft.com/office/drawing/2014/main" id="{283399CB-C56D-6325-1AE3-750ACEE78B1A}"/>
              </a:ext>
            </a:extLst>
          </p:cNvPr>
          <p:cNvSpPr>
            <a:spLocks noGrp="1"/>
          </p:cNvSpPr>
          <p:nvPr>
            <p:ph type="body" sz="half" idx="2"/>
          </p:nvPr>
        </p:nvSpPr>
        <p:spPr/>
        <p:txBody>
          <a:bodyPr/>
          <a:lstStyle/>
          <a:p>
            <a:pPr eaLnBrk="1" hangingPunct="1"/>
            <a:r>
              <a:rPr lang="en-US" altLang="en-US" sz="2000"/>
              <a:t>Know your issue</a:t>
            </a:r>
          </a:p>
          <a:p>
            <a:pPr eaLnBrk="1" hangingPunct="1"/>
            <a:r>
              <a:rPr lang="en-US" altLang="en-US" sz="2000"/>
              <a:t>Build your case with supportive facts</a:t>
            </a:r>
          </a:p>
          <a:p>
            <a:pPr lvl="2" eaLnBrk="1" hangingPunct="1"/>
            <a:r>
              <a:rPr lang="en-US" altLang="en-US" sz="1600"/>
              <a:t>Quick bullet statements that support your position and personal stories of the impacts are successful advocacy strategies—information overload can be counterproductive</a:t>
            </a:r>
          </a:p>
          <a:p>
            <a:pPr eaLnBrk="1" hangingPunct="1"/>
            <a:r>
              <a:rPr lang="en-US" altLang="en-US" sz="2000"/>
              <a:t>Know your opposition and counter their arguments proactively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048B2B4-513D-BF3C-4F02-E539044100EE}"/>
              </a:ext>
            </a:extLst>
          </p:cNvPr>
          <p:cNvSpPr>
            <a:spLocks noGrp="1" noChangeArrowheads="1"/>
          </p:cNvSpPr>
          <p:nvPr>
            <p:ph type="title"/>
          </p:nvPr>
        </p:nvSpPr>
        <p:spPr/>
        <p:txBody>
          <a:bodyPr>
            <a:normAutofit/>
          </a:bodyPr>
          <a:lstStyle/>
          <a:p>
            <a:pPr algn="ctr">
              <a:defRPr/>
            </a:pPr>
            <a:r>
              <a:rPr lang="en-US"/>
              <a:t>Build a Relationship  With Elected Officials</a:t>
            </a:r>
          </a:p>
        </p:txBody>
      </p:sp>
      <p:pic>
        <p:nvPicPr>
          <p:cNvPr id="22531" name="Picture 6" descr="MANWOMAN">
            <a:extLst>
              <a:ext uri="{FF2B5EF4-FFF2-40B4-BE49-F238E27FC236}">
                <a16:creationId xmlns:a16="http://schemas.microsoft.com/office/drawing/2014/main" id="{4617B107-A6E4-9BC1-1382-6D8E1C12041E}"/>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tretch>
            <a:fillRect/>
          </a:stretch>
        </p:blipFill>
        <p:spPr>
          <a:xfrm>
            <a:off x="1917430" y="2842098"/>
            <a:ext cx="3073940" cy="2393004"/>
          </a:xfrm>
        </p:spPr>
      </p:pic>
      <p:sp>
        <p:nvSpPr>
          <p:cNvPr id="19460" name="Rectangle 4">
            <a:extLst>
              <a:ext uri="{FF2B5EF4-FFF2-40B4-BE49-F238E27FC236}">
                <a16:creationId xmlns:a16="http://schemas.microsoft.com/office/drawing/2014/main" id="{CB92C008-43DB-D3A7-214F-C48B97FD7EE9}"/>
              </a:ext>
            </a:extLst>
          </p:cNvPr>
          <p:cNvSpPr>
            <a:spLocks noGrp="1" noChangeArrowheads="1"/>
          </p:cNvSpPr>
          <p:nvPr>
            <p:ph type="body" sz="half" idx="2"/>
          </p:nvPr>
        </p:nvSpPr>
        <p:spPr/>
        <p:txBody>
          <a:bodyPr>
            <a:normAutofit/>
          </a:bodyPr>
          <a:lstStyle/>
          <a:p>
            <a:pPr marL="365760" indent="-256032">
              <a:buFont typeface="Wingdings 3"/>
              <a:buChar char=""/>
              <a:defRPr/>
            </a:pPr>
            <a:r>
              <a:rPr lang="en-US" sz="2000" dirty="0"/>
              <a:t>Get to know your elected officials</a:t>
            </a:r>
          </a:p>
          <a:p>
            <a:pPr marL="365760" indent="-256032">
              <a:buFont typeface="Wingdings 3"/>
              <a:buChar char=""/>
              <a:defRPr/>
            </a:pPr>
            <a:r>
              <a:rPr lang="en-US" sz="2000" dirty="0"/>
              <a:t>If you don’t know who your Representative and Senator are, go to Iowa Legislature web site or contact your county auditor </a:t>
            </a:r>
          </a:p>
          <a:p>
            <a:pPr marL="365760" indent="-256032">
              <a:buFont typeface="Wingdings 3"/>
              <a:buChar char=""/>
              <a:defRPr/>
            </a:pPr>
            <a:r>
              <a:rPr lang="en-US" sz="2000" dirty="0"/>
              <a:t>Relationships are developed over time and that means developing them before they are needed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8ADD931A-1FD8-2E3D-9889-8E372C2636A0}"/>
              </a:ext>
            </a:extLst>
          </p:cNvPr>
          <p:cNvSpPr>
            <a:spLocks noGrp="1" noChangeArrowheads="1"/>
          </p:cNvSpPr>
          <p:nvPr>
            <p:ph type="title"/>
          </p:nvPr>
        </p:nvSpPr>
        <p:spPr/>
        <p:txBody>
          <a:bodyPr/>
          <a:lstStyle/>
          <a:p>
            <a:pPr algn="ctr">
              <a:defRPr/>
            </a:pPr>
            <a:r>
              <a:rPr lang="en-US"/>
              <a:t>Know When To Advocate</a:t>
            </a:r>
          </a:p>
        </p:txBody>
      </p:sp>
      <p:sp>
        <p:nvSpPr>
          <p:cNvPr id="23554" name="Rectangle 3">
            <a:extLst>
              <a:ext uri="{FF2B5EF4-FFF2-40B4-BE49-F238E27FC236}">
                <a16:creationId xmlns:a16="http://schemas.microsoft.com/office/drawing/2014/main" id="{C2910FE7-0536-0987-ADC7-9F653232BB1D}"/>
              </a:ext>
            </a:extLst>
          </p:cNvPr>
          <p:cNvSpPr>
            <a:spLocks noGrp="1"/>
          </p:cNvSpPr>
          <p:nvPr>
            <p:ph idx="1"/>
          </p:nvPr>
        </p:nvSpPr>
        <p:spPr/>
        <p:txBody>
          <a:bodyPr/>
          <a:lstStyle/>
          <a:p>
            <a:pPr eaLnBrk="1" hangingPunct="1">
              <a:lnSpc>
                <a:spcPct val="90000"/>
              </a:lnSpc>
            </a:pPr>
            <a:r>
              <a:rPr lang="en-US" altLang="en-US" sz="2400"/>
              <a:t>Advocacy is a year-round continuous activity</a:t>
            </a:r>
          </a:p>
          <a:p>
            <a:pPr eaLnBrk="1" hangingPunct="1">
              <a:lnSpc>
                <a:spcPct val="90000"/>
              </a:lnSpc>
            </a:pPr>
            <a:r>
              <a:rPr lang="en-US" altLang="en-US" sz="2400"/>
              <a:t>Build your efforts throughout the year, not just when a bill is to be debated or vetoed or the legislature is in session</a:t>
            </a:r>
          </a:p>
          <a:p>
            <a:pPr eaLnBrk="1" hangingPunct="1">
              <a:lnSpc>
                <a:spcPct val="90000"/>
              </a:lnSpc>
            </a:pPr>
            <a:r>
              <a:rPr lang="en-US" altLang="en-US" sz="2400"/>
              <a:t>The Iowa Legislature is normally in session from the second Monday in January until late April or early May</a:t>
            </a:r>
          </a:p>
          <a:p>
            <a:pPr eaLnBrk="1" hangingPunct="1">
              <a:lnSpc>
                <a:spcPct val="90000"/>
              </a:lnSpc>
            </a:pPr>
            <a:r>
              <a:rPr lang="en-US" altLang="en-US" sz="2400"/>
              <a:t>Congress is in session year-round but takes breaks at various times during the year.</a:t>
            </a:r>
          </a:p>
          <a:p>
            <a:pPr eaLnBrk="1" hangingPunct="1">
              <a:lnSpc>
                <a:spcPct val="90000"/>
              </a:lnSpc>
            </a:pPr>
            <a:r>
              <a:rPr lang="en-US" altLang="en-US" sz="2400"/>
              <a:t>Time is valuable—both yours and the elected official</a:t>
            </a:r>
          </a:p>
          <a:p>
            <a:pPr eaLnBrk="1" hangingPunct="1">
              <a:lnSpc>
                <a:spcPct val="90000"/>
              </a:lnSpc>
            </a:pPr>
            <a:r>
              <a:rPr lang="en-US" altLang="en-US" sz="2400"/>
              <a:t>Find a balance between “bugging” and ignoring</a:t>
            </a:r>
          </a:p>
          <a:p>
            <a:pPr eaLnBrk="1" hangingPunct="1">
              <a:lnSpc>
                <a:spcPct val="90000"/>
              </a:lnSpc>
            </a:pPr>
            <a:endParaRPr lang="en-US" altLang="en-US" sz="2400"/>
          </a:p>
          <a:p>
            <a:pPr eaLnBrk="1" hangingPunct="1">
              <a:lnSpc>
                <a:spcPct val="90000"/>
              </a:lnSpc>
            </a:pPr>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37540C40-7293-551C-36FE-1A3679B1FF72}"/>
              </a:ext>
            </a:extLst>
          </p:cNvPr>
          <p:cNvSpPr>
            <a:spLocks noGrp="1" noChangeArrowheads="1"/>
          </p:cNvSpPr>
          <p:nvPr>
            <p:ph type="title"/>
          </p:nvPr>
        </p:nvSpPr>
        <p:spPr/>
        <p:txBody>
          <a:bodyPr/>
          <a:lstStyle/>
          <a:p>
            <a:pPr algn="ctr">
              <a:defRPr/>
            </a:pPr>
            <a:r>
              <a:rPr lang="en-US" dirty="0"/>
              <a:t>Know How To Advocate</a:t>
            </a:r>
          </a:p>
        </p:txBody>
      </p:sp>
      <p:sp>
        <p:nvSpPr>
          <p:cNvPr id="26626" name="Rectangle 3">
            <a:extLst>
              <a:ext uri="{FF2B5EF4-FFF2-40B4-BE49-F238E27FC236}">
                <a16:creationId xmlns:a16="http://schemas.microsoft.com/office/drawing/2014/main" id="{888FB01D-CDED-E5E8-BD17-F56CAE95FD57}"/>
              </a:ext>
            </a:extLst>
          </p:cNvPr>
          <p:cNvSpPr>
            <a:spLocks noGrp="1"/>
          </p:cNvSpPr>
          <p:nvPr>
            <p:ph idx="1"/>
          </p:nvPr>
        </p:nvSpPr>
        <p:spPr/>
        <p:txBody>
          <a:bodyPr/>
          <a:lstStyle/>
          <a:p>
            <a:pPr eaLnBrk="1" hangingPunct="1">
              <a:lnSpc>
                <a:spcPct val="90000"/>
              </a:lnSpc>
            </a:pPr>
            <a:r>
              <a:rPr lang="en-US" altLang="en-US" dirty="0"/>
              <a:t>Write</a:t>
            </a:r>
          </a:p>
          <a:p>
            <a:pPr eaLnBrk="1" hangingPunct="1">
              <a:lnSpc>
                <a:spcPct val="90000"/>
              </a:lnSpc>
            </a:pPr>
            <a:r>
              <a:rPr lang="en-US" altLang="en-US" dirty="0"/>
              <a:t>E-mail</a:t>
            </a:r>
          </a:p>
          <a:p>
            <a:pPr eaLnBrk="1" hangingPunct="1">
              <a:lnSpc>
                <a:spcPct val="90000"/>
              </a:lnSpc>
            </a:pPr>
            <a:r>
              <a:rPr lang="en-US" altLang="en-US" dirty="0"/>
              <a:t>Phone calls</a:t>
            </a:r>
          </a:p>
          <a:p>
            <a:pPr eaLnBrk="1" hangingPunct="1">
              <a:lnSpc>
                <a:spcPct val="90000"/>
              </a:lnSpc>
            </a:pPr>
            <a:r>
              <a:rPr lang="en-US" altLang="en-US" dirty="0"/>
              <a:t>Fax</a:t>
            </a:r>
          </a:p>
          <a:p>
            <a:pPr eaLnBrk="1" hangingPunct="1">
              <a:lnSpc>
                <a:spcPct val="90000"/>
              </a:lnSpc>
            </a:pPr>
            <a:r>
              <a:rPr lang="en-US" altLang="en-US" dirty="0"/>
              <a:t>Meetings</a:t>
            </a:r>
          </a:p>
          <a:p>
            <a:pPr eaLnBrk="1" hangingPunct="1">
              <a:lnSpc>
                <a:spcPct val="90000"/>
              </a:lnSpc>
            </a:pPr>
            <a:r>
              <a:rPr lang="en-US" altLang="en-US" dirty="0"/>
              <a:t>Invite elected officials or their staff to visit your place of work</a:t>
            </a:r>
          </a:p>
          <a:p>
            <a:pPr eaLnBrk="1" hangingPunct="1">
              <a:lnSpc>
                <a:spcPct val="90000"/>
              </a:lnSpc>
            </a:pPr>
            <a:r>
              <a:rPr lang="en-US" altLang="en-US" dirty="0"/>
              <a:t>Media strategies</a:t>
            </a:r>
          </a:p>
          <a:p>
            <a:pPr eaLnBrk="1" hangingPunct="1">
              <a:lnSpc>
                <a:spcPct val="90000"/>
              </a:lnSpc>
            </a:pPr>
            <a:r>
              <a:rPr lang="en-US" altLang="en-US" dirty="0"/>
              <a:t>Coalition building</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AE4DB-23D1-7384-D5B9-4F781443F1CF}"/>
              </a:ext>
            </a:extLst>
          </p:cNvPr>
          <p:cNvSpPr>
            <a:spLocks noGrp="1"/>
          </p:cNvSpPr>
          <p:nvPr>
            <p:ph type="title"/>
          </p:nvPr>
        </p:nvSpPr>
        <p:spPr/>
        <p:txBody>
          <a:bodyPr/>
          <a:lstStyle/>
          <a:p>
            <a:pPr algn="ctr"/>
            <a:r>
              <a:rPr lang="en-US" dirty="0"/>
              <a:t>Remember</a:t>
            </a:r>
          </a:p>
        </p:txBody>
      </p:sp>
      <p:sp>
        <p:nvSpPr>
          <p:cNvPr id="3" name="Content Placeholder 2">
            <a:extLst>
              <a:ext uri="{FF2B5EF4-FFF2-40B4-BE49-F238E27FC236}">
                <a16:creationId xmlns:a16="http://schemas.microsoft.com/office/drawing/2014/main" id="{C8C54185-EDC7-F500-6927-F2AAD2DB10EA}"/>
              </a:ext>
            </a:extLst>
          </p:cNvPr>
          <p:cNvSpPr>
            <a:spLocks noGrp="1"/>
          </p:cNvSpPr>
          <p:nvPr>
            <p:ph idx="1"/>
          </p:nvPr>
        </p:nvSpPr>
        <p:spPr/>
        <p:txBody>
          <a:bodyPr/>
          <a:lstStyle/>
          <a:p>
            <a:r>
              <a:rPr lang="en-US" altLang="en-US" dirty="0"/>
              <a:t>Your opinion counts</a:t>
            </a:r>
          </a:p>
          <a:p>
            <a:r>
              <a:rPr lang="en-US" altLang="en-US" dirty="0"/>
              <a:t>Be brief</a:t>
            </a:r>
          </a:p>
          <a:p>
            <a:r>
              <a:rPr lang="en-US" altLang="en-US" dirty="0"/>
              <a:t>Be timely</a:t>
            </a:r>
          </a:p>
          <a:p>
            <a:r>
              <a:rPr lang="en-US" altLang="en-US" dirty="0"/>
              <a:t>Be honest</a:t>
            </a:r>
          </a:p>
          <a:p>
            <a:r>
              <a:rPr lang="en-US" altLang="en-US" dirty="0"/>
              <a:t>Don’t use jargon</a:t>
            </a:r>
          </a:p>
          <a:p>
            <a:r>
              <a:rPr lang="en-US" altLang="en-US" dirty="0"/>
              <a:t>You’re the expert</a:t>
            </a:r>
          </a:p>
          <a:p>
            <a:r>
              <a:rPr lang="en-US" altLang="en-US" dirty="0"/>
              <a:t>Don’t assume</a:t>
            </a:r>
          </a:p>
          <a:p>
            <a:r>
              <a:rPr lang="en-US" altLang="en-US" dirty="0"/>
              <a:t>Bi-</a:t>
            </a:r>
            <a:r>
              <a:rPr lang="en-US" altLang="en-US" dirty="0" err="1"/>
              <a:t>partison</a:t>
            </a:r>
            <a:endParaRPr lang="en-US" altLang="en-US" dirty="0"/>
          </a:p>
          <a:p>
            <a:endParaRPr lang="en-US" dirty="0"/>
          </a:p>
        </p:txBody>
      </p:sp>
    </p:spTree>
    <p:extLst>
      <p:ext uri="{BB962C8B-B14F-4D97-AF65-F5344CB8AC3E}">
        <p14:creationId xmlns:p14="http://schemas.microsoft.com/office/powerpoint/2010/main" val="38119536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7AF60-32BB-D8D2-8332-D0FFBDC6291A}"/>
              </a:ext>
            </a:extLst>
          </p:cNvPr>
          <p:cNvSpPr>
            <a:spLocks noGrp="1"/>
          </p:cNvSpPr>
          <p:nvPr>
            <p:ph type="title"/>
          </p:nvPr>
        </p:nvSpPr>
        <p:spPr/>
        <p:txBody>
          <a:bodyPr/>
          <a:lstStyle/>
          <a:p>
            <a:pPr algn="ctr"/>
            <a:r>
              <a:rPr lang="en-US" dirty="0"/>
              <a:t>Mark Your Calendar</a:t>
            </a:r>
          </a:p>
        </p:txBody>
      </p:sp>
      <p:sp>
        <p:nvSpPr>
          <p:cNvPr id="3" name="Content Placeholder 2">
            <a:extLst>
              <a:ext uri="{FF2B5EF4-FFF2-40B4-BE49-F238E27FC236}">
                <a16:creationId xmlns:a16="http://schemas.microsoft.com/office/drawing/2014/main" id="{4BCA123C-B3B0-BFA9-8592-BB34A08EC74C}"/>
              </a:ext>
            </a:extLst>
          </p:cNvPr>
          <p:cNvSpPr>
            <a:spLocks noGrp="1"/>
          </p:cNvSpPr>
          <p:nvPr>
            <p:ph idx="1"/>
          </p:nvPr>
        </p:nvSpPr>
        <p:spPr/>
        <p:txBody>
          <a:bodyPr/>
          <a:lstStyle/>
          <a:p>
            <a:r>
              <a:rPr lang="en-US" dirty="0"/>
              <a:t>Iowa NAPNAP/INPS/Nurse Midwives Legislative day on the Hill--Jan 27, 2026 noon to 2 PM</a:t>
            </a:r>
          </a:p>
          <a:p>
            <a:r>
              <a:rPr lang="en-US" dirty="0"/>
              <a:t>IPHA/ Iowa Immunizes—Feb 16. 2026</a:t>
            </a:r>
          </a:p>
          <a:p>
            <a:endParaRPr lang="en-US" dirty="0"/>
          </a:p>
          <a:p>
            <a:pPr marL="457200" lvl="1" indent="0">
              <a:buNone/>
            </a:pPr>
            <a:endParaRPr lang="en-US" dirty="0"/>
          </a:p>
        </p:txBody>
      </p:sp>
    </p:spTree>
    <p:extLst>
      <p:ext uri="{BB962C8B-B14F-4D97-AF65-F5344CB8AC3E}">
        <p14:creationId xmlns:p14="http://schemas.microsoft.com/office/powerpoint/2010/main" val="6505368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6AEFA-EE2E-A273-BDB1-ADAE4DE4F54C}"/>
              </a:ext>
            </a:extLst>
          </p:cNvPr>
          <p:cNvSpPr>
            <a:spLocks noGrp="1"/>
          </p:cNvSpPr>
          <p:nvPr>
            <p:ph type="title"/>
          </p:nvPr>
        </p:nvSpPr>
        <p:spPr>
          <a:xfrm>
            <a:off x="1687669" y="624110"/>
            <a:ext cx="4137059" cy="1280890"/>
          </a:xfrm>
        </p:spPr>
        <p:txBody>
          <a:bodyPr>
            <a:normAutofit/>
          </a:bodyPr>
          <a:lstStyle/>
          <a:p>
            <a:r>
              <a:rPr lang="en-US" sz="3200"/>
              <a:t>Thank You</a:t>
            </a:r>
          </a:p>
        </p:txBody>
      </p:sp>
      <p:sp>
        <p:nvSpPr>
          <p:cNvPr id="3" name="Content Placeholder 2">
            <a:extLst>
              <a:ext uri="{FF2B5EF4-FFF2-40B4-BE49-F238E27FC236}">
                <a16:creationId xmlns:a16="http://schemas.microsoft.com/office/drawing/2014/main" id="{AC505886-338E-3C73-0AC2-9E4BDF3F9BE5}"/>
              </a:ext>
            </a:extLst>
          </p:cNvPr>
          <p:cNvSpPr>
            <a:spLocks noGrp="1"/>
          </p:cNvSpPr>
          <p:nvPr>
            <p:ph idx="1"/>
          </p:nvPr>
        </p:nvSpPr>
        <p:spPr>
          <a:xfrm>
            <a:off x="1683956" y="2133600"/>
            <a:ext cx="4140772" cy="3777622"/>
          </a:xfrm>
        </p:spPr>
        <p:txBody>
          <a:bodyPr>
            <a:normAutofit/>
          </a:bodyPr>
          <a:lstStyle/>
          <a:p>
            <a:endParaRPr lang="en-US">
              <a:solidFill>
                <a:srgbClr val="000000"/>
              </a:solidFill>
            </a:endParaRPr>
          </a:p>
          <a:p>
            <a:pPr marL="0" indent="0">
              <a:buNone/>
            </a:pPr>
            <a:endParaRPr lang="en-US">
              <a:solidFill>
                <a:srgbClr val="000000"/>
              </a:solidFill>
            </a:endParaRPr>
          </a:p>
        </p:txBody>
      </p:sp>
      <p:pic>
        <p:nvPicPr>
          <p:cNvPr id="5" name="Picture 4">
            <a:extLst>
              <a:ext uri="{FF2B5EF4-FFF2-40B4-BE49-F238E27FC236}">
                <a16:creationId xmlns:a16="http://schemas.microsoft.com/office/drawing/2014/main" id="{E4244ADB-B3FE-8C29-F65E-CF6F256EC2C4}"/>
              </a:ext>
            </a:extLst>
          </p:cNvPr>
          <p:cNvPicPr>
            <a:picLocks noChangeAspect="1"/>
          </p:cNvPicPr>
          <p:nvPr/>
        </p:nvPicPr>
        <p:blipFill>
          <a:blip r:embed="rId2"/>
          <a:stretch>
            <a:fillRect/>
          </a:stretch>
        </p:blipFill>
        <p:spPr>
          <a:xfrm>
            <a:off x="6091916" y="2667930"/>
            <a:ext cx="5451627" cy="1202099"/>
          </a:xfrm>
          <a:prstGeom prst="rect">
            <a:avLst/>
          </a:prstGeom>
        </p:spPr>
      </p:pic>
    </p:spTree>
    <p:extLst>
      <p:ext uri="{BB962C8B-B14F-4D97-AF65-F5344CB8AC3E}">
        <p14:creationId xmlns:p14="http://schemas.microsoft.com/office/powerpoint/2010/main" val="2708296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06BEF-DBF9-590D-824C-36BF685C5A2C}"/>
              </a:ext>
            </a:extLst>
          </p:cNvPr>
          <p:cNvSpPr>
            <a:spLocks noGrp="1"/>
          </p:cNvSpPr>
          <p:nvPr>
            <p:ph type="title"/>
          </p:nvPr>
        </p:nvSpPr>
        <p:spPr/>
        <p:txBody>
          <a:bodyPr>
            <a:normAutofit fontScale="90000"/>
          </a:bodyPr>
          <a:lstStyle/>
          <a:p>
            <a:r>
              <a:rPr lang="en-US" dirty="0"/>
              <a:t>Thank you to Kate Walton for the generous use of her slides regarding the State Legislature and the Iowa Federal Delegation</a:t>
            </a:r>
          </a:p>
        </p:txBody>
      </p:sp>
      <p:pic>
        <p:nvPicPr>
          <p:cNvPr id="6" name="Picture Placeholder 5">
            <a:extLst>
              <a:ext uri="{FF2B5EF4-FFF2-40B4-BE49-F238E27FC236}">
                <a16:creationId xmlns:a16="http://schemas.microsoft.com/office/drawing/2014/main" id="{75E18EA4-2A9D-9CD2-9B60-151D8E75217D}"/>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5413" b="15413"/>
          <a:stretch>
            <a:fillRect/>
          </a:stretch>
        </p:blipFill>
        <p:spPr/>
      </p:pic>
      <p:sp>
        <p:nvSpPr>
          <p:cNvPr id="4" name="Text Placeholder 3">
            <a:extLst>
              <a:ext uri="{FF2B5EF4-FFF2-40B4-BE49-F238E27FC236}">
                <a16:creationId xmlns:a16="http://schemas.microsoft.com/office/drawing/2014/main" id="{1DF311EB-7235-95A6-950E-67057D96A8FC}"/>
              </a:ext>
            </a:extLst>
          </p:cNvPr>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3070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BCE0DA-861B-5895-6B41-C5661D571D53}"/>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2629763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C5C744-19B8-E59E-A1FE-FAAD960B9342}"/>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728347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A4A6D-6823-90CA-9E2B-CE9589E1D219}"/>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15427214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858A04D-360F-B2B8-0893-22A55F8CCC70}"/>
              </a:ext>
            </a:extLst>
          </p:cNvPr>
          <p:cNvPicPr>
            <a:picLocks noChangeAspect="1"/>
          </p:cNvPicPr>
          <p:nvPr/>
        </p:nvPicPr>
        <p:blipFill>
          <a:blip r:embed="rId2"/>
          <a:stretch>
            <a:fillRect/>
          </a:stretch>
        </p:blipFill>
        <p:spPr>
          <a:xfrm>
            <a:off x="0" y="4053"/>
            <a:ext cx="12192000" cy="6849893"/>
          </a:xfrm>
          <a:prstGeom prst="rect">
            <a:avLst/>
          </a:prstGeom>
        </p:spPr>
      </p:pic>
    </p:spTree>
    <p:extLst>
      <p:ext uri="{BB962C8B-B14F-4D97-AF65-F5344CB8AC3E}">
        <p14:creationId xmlns:p14="http://schemas.microsoft.com/office/powerpoint/2010/main" val="2330534641"/>
      </p:ext>
    </p:extLst>
  </p:cSld>
  <p:clrMapOvr>
    <a:masterClrMapping/>
  </p:clrMapOvr>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791</TotalTime>
  <Words>2093</Words>
  <Application>Microsoft Office PowerPoint</Application>
  <PresentationFormat>Widescreen</PresentationFormat>
  <Paragraphs>125</Paragraphs>
  <Slides>48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48</vt:i4>
      </vt:variant>
    </vt:vector>
  </HeadingPairs>
  <TitlesOfParts>
    <vt:vector size="56" baseType="lpstr">
      <vt:lpstr>Arial</vt:lpstr>
      <vt:lpstr>Calibri</vt:lpstr>
      <vt:lpstr>Century Gothic</vt:lpstr>
      <vt:lpstr>Georgia</vt:lpstr>
      <vt:lpstr>Google Sans</vt:lpstr>
      <vt:lpstr>Roboto</vt:lpstr>
      <vt:lpstr>Wingdings 3</vt:lpstr>
      <vt:lpstr>Wisp</vt:lpstr>
      <vt:lpstr>State of Legislation—State and Federal</vt:lpstr>
      <vt:lpstr>Objectives:</vt:lpstr>
      <vt:lpstr>Financial disclosure</vt:lpstr>
      <vt:lpstr>Iowa Legislature and Iowa Federal Delegation</vt:lpstr>
      <vt:lpstr>Thank you to Kate Walton for the generous use of her slides regarding the State Legislature and the Iowa Federal Delegation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Federal Issues Facing Children and Families</vt:lpstr>
      <vt:lpstr>HR 1 One big Beautiful Bill Act</vt:lpstr>
      <vt:lpstr>PowerPoint Presentation</vt:lpstr>
      <vt:lpstr>PowerPoint Presentation</vt:lpstr>
      <vt:lpstr>PowerPoint Presentation</vt:lpstr>
      <vt:lpstr>PowerPoint Presentation</vt:lpstr>
      <vt:lpstr>Immunizations</vt:lpstr>
      <vt:lpstr>AAP Immunization Schedule</vt:lpstr>
      <vt:lpstr>PowerPoint Presentation</vt:lpstr>
      <vt:lpstr>Make America Healthy Again MAHA</vt:lpstr>
      <vt:lpstr>Make America Healthy Again</vt:lpstr>
      <vt:lpstr>US Department of Education</vt:lpstr>
      <vt:lpstr>PowerPoint Presentation</vt:lpstr>
      <vt:lpstr>PowerPoint Presentation</vt:lpstr>
      <vt:lpstr>PowerPoint Presentation</vt:lpstr>
      <vt:lpstr>So You Want to be an Advocate</vt:lpstr>
      <vt:lpstr>Lobbyists  </vt:lpstr>
      <vt:lpstr>Understand and Research the Issues</vt:lpstr>
      <vt:lpstr>Build a Relationship  With Elected Officials</vt:lpstr>
      <vt:lpstr>Know When To Advocate</vt:lpstr>
      <vt:lpstr>Know How To Advocate</vt:lpstr>
      <vt:lpstr>Remember</vt:lpstr>
      <vt:lpstr>Mark Your Calendar</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State of Legislation—State and Federal</dc:title>
  <dc:creator>Jones, Cheryll A</dc:creator>
  <cp:lastModifiedBy>Cheryll Jones</cp:lastModifiedBy>
  <cp:revision>6</cp:revision>
  <dcterms:created xsi:type="dcterms:W3CDTF">2025-09-15T13:49:26Z</dcterms:created>
  <dcterms:modified xsi:type="dcterms:W3CDTF">2025-09-19T01:36:44Z</dcterms:modified>
</cp:coreProperties>
</file>