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5"/>
  </p:notesMasterIdLst>
  <p:sldIdLst>
    <p:sldId id="257" r:id="rId2"/>
    <p:sldId id="282" r:id="rId3"/>
    <p:sldId id="258" r:id="rId4"/>
    <p:sldId id="267" r:id="rId5"/>
    <p:sldId id="274" r:id="rId6"/>
    <p:sldId id="271" r:id="rId7"/>
    <p:sldId id="305" r:id="rId8"/>
    <p:sldId id="278" r:id="rId9"/>
    <p:sldId id="268" r:id="rId10"/>
    <p:sldId id="275" r:id="rId11"/>
    <p:sldId id="306" r:id="rId12"/>
    <p:sldId id="292" r:id="rId13"/>
    <p:sldId id="265" r:id="rId14"/>
    <p:sldId id="283" r:id="rId15"/>
    <p:sldId id="307" r:id="rId16"/>
    <p:sldId id="310" r:id="rId17"/>
    <p:sldId id="317" r:id="rId18"/>
    <p:sldId id="287" r:id="rId19"/>
    <p:sldId id="318" r:id="rId20"/>
    <p:sldId id="303" r:id="rId21"/>
    <p:sldId id="290" r:id="rId22"/>
    <p:sldId id="296" r:id="rId23"/>
    <p:sldId id="284" r:id="rId24"/>
    <p:sldId id="299" r:id="rId25"/>
    <p:sldId id="308" r:id="rId26"/>
    <p:sldId id="309" r:id="rId27"/>
    <p:sldId id="301" r:id="rId28"/>
    <p:sldId id="297" r:id="rId29"/>
    <p:sldId id="289" r:id="rId30"/>
    <p:sldId id="295" r:id="rId31"/>
    <p:sldId id="316" r:id="rId32"/>
    <p:sldId id="314" r:id="rId33"/>
    <p:sldId id="313" r:id="rId34"/>
    <p:sldId id="319" r:id="rId35"/>
    <p:sldId id="315" r:id="rId36"/>
    <p:sldId id="288" r:id="rId37"/>
    <p:sldId id="294" r:id="rId38"/>
    <p:sldId id="263" r:id="rId39"/>
    <p:sldId id="266" r:id="rId40"/>
    <p:sldId id="302" r:id="rId41"/>
    <p:sldId id="286" r:id="rId42"/>
    <p:sldId id="304" r:id="rId43"/>
    <p:sldId id="27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4994C"/>
    <a:srgbClr val="10273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0" autoAdjust="0"/>
    <p:restoredTop sz="78043" autoAdjust="0"/>
  </p:normalViewPr>
  <p:slideViewPr>
    <p:cSldViewPr snapToGrid="0" showGuides="1">
      <p:cViewPr varScale="1">
        <p:scale>
          <a:sx n="56" d="100"/>
          <a:sy n="56" d="100"/>
        </p:scale>
        <p:origin x="117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F2390-72FB-477E-B7F6-D314EF2213C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4C275185-E3BA-4D96-A55C-39415BD0FCF8}">
      <dgm:prSet phldrT="[Text]"/>
      <dgm:spPr>
        <a:solidFill>
          <a:schemeClr val="tx1">
            <a:alpha val="50000"/>
          </a:schemeClr>
        </a:solidFill>
      </dgm:spPr>
      <dgm:t>
        <a:bodyPr/>
        <a:lstStyle/>
        <a:p>
          <a:pPr algn="ctr"/>
          <a:r>
            <a:rPr lang="en-US" dirty="0">
              <a:solidFill>
                <a:srgbClr val="FFFF00"/>
              </a:solidFill>
            </a:rPr>
            <a:t>Primary</a:t>
          </a:r>
          <a:r>
            <a:rPr lang="en-US" dirty="0"/>
            <a:t> </a:t>
          </a:r>
          <a:r>
            <a:rPr lang="en-US" dirty="0">
              <a:solidFill>
                <a:srgbClr val="FFFF00"/>
              </a:solidFill>
            </a:rPr>
            <a:t>Care</a:t>
          </a:r>
        </a:p>
      </dgm:t>
    </dgm:pt>
    <dgm:pt modelId="{55C78C8C-2802-4739-9AD7-FD3D99485BA4}" type="parTrans" cxnId="{42B42C97-3882-4608-9546-934F582339F0}">
      <dgm:prSet/>
      <dgm:spPr/>
      <dgm:t>
        <a:bodyPr/>
        <a:lstStyle/>
        <a:p>
          <a:pPr algn="ctr"/>
          <a:endParaRPr lang="en-US"/>
        </a:p>
      </dgm:t>
    </dgm:pt>
    <dgm:pt modelId="{E4C21672-E514-481F-BB74-74A70AC77853}" type="sibTrans" cxnId="{42B42C97-3882-4608-9546-934F582339F0}">
      <dgm:prSet/>
      <dgm:spPr/>
      <dgm:t>
        <a:bodyPr/>
        <a:lstStyle/>
        <a:p>
          <a:pPr algn="ctr"/>
          <a:endParaRPr lang="en-US"/>
        </a:p>
      </dgm:t>
    </dgm:pt>
    <dgm:pt modelId="{D7B35882-0B2F-4DAB-8D02-492EA5BA289E}">
      <dgm:prSet phldrT="[Text]"/>
      <dgm:spPr>
        <a:solidFill>
          <a:schemeClr val="tx1">
            <a:alpha val="50000"/>
          </a:schemeClr>
        </a:solidFill>
      </dgm:spPr>
      <dgm:t>
        <a:bodyPr/>
        <a:lstStyle/>
        <a:p>
          <a:pPr algn="ctr"/>
          <a:r>
            <a:rPr lang="en-US" b="1" dirty="0">
              <a:solidFill>
                <a:srgbClr val="FFFF00"/>
              </a:solidFill>
            </a:rPr>
            <a:t>Familiar</a:t>
          </a:r>
        </a:p>
      </dgm:t>
    </dgm:pt>
    <dgm:pt modelId="{74A47B97-39CF-420B-86CB-467F575444AF}" type="parTrans" cxnId="{30FE45B3-AFB4-46A4-9E0A-BDD0B0EF53AD}">
      <dgm:prSet/>
      <dgm:spPr/>
      <dgm:t>
        <a:bodyPr/>
        <a:lstStyle/>
        <a:p>
          <a:pPr algn="ctr"/>
          <a:endParaRPr lang="en-US"/>
        </a:p>
      </dgm:t>
    </dgm:pt>
    <dgm:pt modelId="{E31420EF-5573-4399-86DD-D548C00F0644}" type="sibTrans" cxnId="{30FE45B3-AFB4-46A4-9E0A-BDD0B0EF53AD}">
      <dgm:prSet/>
      <dgm:spPr/>
      <dgm:t>
        <a:bodyPr/>
        <a:lstStyle/>
        <a:p>
          <a:pPr algn="ctr"/>
          <a:endParaRPr lang="en-US"/>
        </a:p>
      </dgm:t>
    </dgm:pt>
    <dgm:pt modelId="{94243A34-303A-4D5D-82DF-CB17FC21172B}">
      <dgm:prSet phldrT="[Text]"/>
      <dgm:spPr>
        <a:solidFill>
          <a:schemeClr val="tx1">
            <a:alpha val="50000"/>
          </a:schemeClr>
        </a:solidFill>
      </dgm:spPr>
      <dgm:t>
        <a:bodyPr/>
        <a:lstStyle/>
        <a:p>
          <a:pPr algn="ctr"/>
          <a:r>
            <a:rPr lang="en-US" b="1" dirty="0">
              <a:solidFill>
                <a:srgbClr val="FFFF00"/>
              </a:solidFill>
            </a:rPr>
            <a:t>Reduced</a:t>
          </a:r>
        </a:p>
        <a:p>
          <a:pPr algn="ctr"/>
          <a:r>
            <a:rPr lang="en-US" b="1" dirty="0">
              <a:solidFill>
                <a:srgbClr val="FFFF00"/>
              </a:solidFill>
            </a:rPr>
            <a:t>Stigma</a:t>
          </a:r>
        </a:p>
      </dgm:t>
    </dgm:pt>
    <dgm:pt modelId="{2E156AAF-F3BD-4EE9-893C-84B2F5F370BA}" type="parTrans" cxnId="{FB739AEE-25AD-4605-85CF-07E620FD3CCC}">
      <dgm:prSet/>
      <dgm:spPr/>
      <dgm:t>
        <a:bodyPr/>
        <a:lstStyle/>
        <a:p>
          <a:pPr algn="ctr"/>
          <a:endParaRPr lang="en-US"/>
        </a:p>
      </dgm:t>
    </dgm:pt>
    <dgm:pt modelId="{BB687663-9BE6-42DA-9593-CB921984C491}" type="sibTrans" cxnId="{FB739AEE-25AD-4605-85CF-07E620FD3CCC}">
      <dgm:prSet/>
      <dgm:spPr/>
      <dgm:t>
        <a:bodyPr/>
        <a:lstStyle/>
        <a:p>
          <a:pPr algn="ctr"/>
          <a:endParaRPr lang="en-US"/>
        </a:p>
      </dgm:t>
    </dgm:pt>
    <dgm:pt modelId="{FEAAABAA-959D-415F-ABEE-5FC83BF66F4C}">
      <dgm:prSet phldrT="[Text]"/>
      <dgm:spPr>
        <a:solidFill>
          <a:schemeClr val="tx1">
            <a:alpha val="50000"/>
          </a:schemeClr>
        </a:solidFill>
      </dgm:spPr>
      <dgm:t>
        <a:bodyPr/>
        <a:lstStyle/>
        <a:p>
          <a:pPr algn="ctr"/>
          <a:r>
            <a:rPr lang="en-US" b="1" dirty="0">
              <a:solidFill>
                <a:srgbClr val="FFFF00"/>
              </a:solidFill>
            </a:rPr>
            <a:t>Timely</a:t>
          </a:r>
        </a:p>
      </dgm:t>
    </dgm:pt>
    <dgm:pt modelId="{E1E323E4-A103-467D-A7EA-E09E765C6FA2}" type="parTrans" cxnId="{3B9246FA-08D8-4420-BF02-604581A41A2F}">
      <dgm:prSet/>
      <dgm:spPr/>
      <dgm:t>
        <a:bodyPr/>
        <a:lstStyle/>
        <a:p>
          <a:pPr algn="ctr"/>
          <a:endParaRPr lang="en-US"/>
        </a:p>
      </dgm:t>
    </dgm:pt>
    <dgm:pt modelId="{CC3B7CAB-41D7-414C-8662-D7DDBA9F889B}" type="sibTrans" cxnId="{3B9246FA-08D8-4420-BF02-604581A41A2F}">
      <dgm:prSet/>
      <dgm:spPr/>
      <dgm:t>
        <a:bodyPr/>
        <a:lstStyle/>
        <a:p>
          <a:pPr algn="ctr"/>
          <a:endParaRPr lang="en-US"/>
        </a:p>
      </dgm:t>
    </dgm:pt>
    <dgm:pt modelId="{D73DAE30-5C3C-4870-A544-69D923A4BD31}">
      <dgm:prSet phldrT="[Text]"/>
      <dgm:spPr>
        <a:solidFill>
          <a:schemeClr val="tx1">
            <a:alpha val="50000"/>
          </a:schemeClr>
        </a:solidFill>
      </dgm:spPr>
      <dgm:t>
        <a:bodyPr/>
        <a:lstStyle/>
        <a:p>
          <a:pPr algn="ctr"/>
          <a:r>
            <a:rPr lang="en-US" b="1" dirty="0">
              <a:solidFill>
                <a:srgbClr val="FFFF00"/>
              </a:solidFill>
            </a:rPr>
            <a:t>Close to Home</a:t>
          </a:r>
        </a:p>
      </dgm:t>
    </dgm:pt>
    <dgm:pt modelId="{9816A591-8952-4DA2-9537-387A2C47E488}" type="parTrans" cxnId="{D9653C31-397F-4DF6-B7A4-DEF29B5FE7BC}">
      <dgm:prSet/>
      <dgm:spPr/>
      <dgm:t>
        <a:bodyPr/>
        <a:lstStyle/>
        <a:p>
          <a:pPr algn="ctr"/>
          <a:endParaRPr lang="en-US"/>
        </a:p>
      </dgm:t>
    </dgm:pt>
    <dgm:pt modelId="{5283CFB1-5A0D-41F0-B543-99E479B458CC}" type="sibTrans" cxnId="{D9653C31-397F-4DF6-B7A4-DEF29B5FE7BC}">
      <dgm:prSet/>
      <dgm:spPr/>
      <dgm:t>
        <a:bodyPr/>
        <a:lstStyle/>
        <a:p>
          <a:pPr algn="ctr"/>
          <a:endParaRPr lang="en-US"/>
        </a:p>
      </dgm:t>
    </dgm:pt>
    <dgm:pt modelId="{6AB082DB-A330-472A-B9F7-DFE27B7449E5}" type="pres">
      <dgm:prSet presAssocID="{6D2F2390-72FB-477E-B7F6-D314EF2213C5}" presName="composite" presStyleCnt="0">
        <dgm:presLayoutVars>
          <dgm:chMax val="1"/>
          <dgm:dir/>
          <dgm:resizeHandles val="exact"/>
        </dgm:presLayoutVars>
      </dgm:prSet>
      <dgm:spPr/>
    </dgm:pt>
    <dgm:pt modelId="{275B7DE5-1C29-432E-928A-04F1CA1B1A62}" type="pres">
      <dgm:prSet presAssocID="{6D2F2390-72FB-477E-B7F6-D314EF2213C5}" presName="radial" presStyleCnt="0">
        <dgm:presLayoutVars>
          <dgm:animLvl val="ctr"/>
        </dgm:presLayoutVars>
      </dgm:prSet>
      <dgm:spPr/>
    </dgm:pt>
    <dgm:pt modelId="{26A02886-E9D9-4545-B8B8-64A702379CF9}" type="pres">
      <dgm:prSet presAssocID="{4C275185-E3BA-4D96-A55C-39415BD0FCF8}" presName="centerShape" presStyleLbl="vennNode1" presStyleIdx="0" presStyleCnt="5"/>
      <dgm:spPr/>
    </dgm:pt>
    <dgm:pt modelId="{FA1E3FC8-61AC-4D7C-A238-90D28524D57C}" type="pres">
      <dgm:prSet presAssocID="{D7B35882-0B2F-4DAB-8D02-492EA5BA289E}" presName="node" presStyleLbl="vennNode1" presStyleIdx="1" presStyleCnt="5">
        <dgm:presLayoutVars>
          <dgm:bulletEnabled val="1"/>
        </dgm:presLayoutVars>
      </dgm:prSet>
      <dgm:spPr/>
    </dgm:pt>
    <dgm:pt modelId="{6829AC80-4268-4CFA-A921-0FD6CB2721D1}" type="pres">
      <dgm:prSet presAssocID="{94243A34-303A-4D5D-82DF-CB17FC21172B}" presName="node" presStyleLbl="vennNode1" presStyleIdx="2" presStyleCnt="5">
        <dgm:presLayoutVars>
          <dgm:bulletEnabled val="1"/>
        </dgm:presLayoutVars>
      </dgm:prSet>
      <dgm:spPr/>
    </dgm:pt>
    <dgm:pt modelId="{4E480434-C931-4B92-958B-7C26EA54AA67}" type="pres">
      <dgm:prSet presAssocID="{FEAAABAA-959D-415F-ABEE-5FC83BF66F4C}" presName="node" presStyleLbl="vennNode1" presStyleIdx="3" presStyleCnt="5">
        <dgm:presLayoutVars>
          <dgm:bulletEnabled val="1"/>
        </dgm:presLayoutVars>
      </dgm:prSet>
      <dgm:spPr/>
    </dgm:pt>
    <dgm:pt modelId="{28D87BDA-6C21-49AD-96E8-044B7AD4CBCC}" type="pres">
      <dgm:prSet presAssocID="{D73DAE30-5C3C-4870-A544-69D923A4BD31}" presName="node" presStyleLbl="vennNode1" presStyleIdx="4" presStyleCnt="5" custRadScaleRad="102446">
        <dgm:presLayoutVars>
          <dgm:bulletEnabled val="1"/>
        </dgm:presLayoutVars>
      </dgm:prSet>
      <dgm:spPr/>
    </dgm:pt>
  </dgm:ptLst>
  <dgm:cxnLst>
    <dgm:cxn modelId="{D9653C31-397F-4DF6-B7A4-DEF29B5FE7BC}" srcId="{4C275185-E3BA-4D96-A55C-39415BD0FCF8}" destId="{D73DAE30-5C3C-4870-A544-69D923A4BD31}" srcOrd="3" destOrd="0" parTransId="{9816A591-8952-4DA2-9537-387A2C47E488}" sibTransId="{5283CFB1-5A0D-41F0-B543-99E479B458CC}"/>
    <dgm:cxn modelId="{E7178E5D-DF80-4193-94C9-6DCAA74F4ABD}" type="presOf" srcId="{D7B35882-0B2F-4DAB-8D02-492EA5BA289E}" destId="{FA1E3FC8-61AC-4D7C-A238-90D28524D57C}" srcOrd="0" destOrd="0" presId="urn:microsoft.com/office/officeart/2005/8/layout/radial3"/>
    <dgm:cxn modelId="{82EDD97F-F9DA-4AD7-B522-0AC0E79ED805}" type="presOf" srcId="{4C275185-E3BA-4D96-A55C-39415BD0FCF8}" destId="{26A02886-E9D9-4545-B8B8-64A702379CF9}" srcOrd="0" destOrd="0" presId="urn:microsoft.com/office/officeart/2005/8/layout/radial3"/>
    <dgm:cxn modelId="{42B42C97-3882-4608-9546-934F582339F0}" srcId="{6D2F2390-72FB-477E-B7F6-D314EF2213C5}" destId="{4C275185-E3BA-4D96-A55C-39415BD0FCF8}" srcOrd="0" destOrd="0" parTransId="{55C78C8C-2802-4739-9AD7-FD3D99485BA4}" sibTransId="{E4C21672-E514-481F-BB74-74A70AC77853}"/>
    <dgm:cxn modelId="{78B0A09B-0A1A-473B-ADC1-31D986A9B8FD}" type="presOf" srcId="{FEAAABAA-959D-415F-ABEE-5FC83BF66F4C}" destId="{4E480434-C931-4B92-958B-7C26EA54AA67}" srcOrd="0" destOrd="0" presId="urn:microsoft.com/office/officeart/2005/8/layout/radial3"/>
    <dgm:cxn modelId="{6101E6A1-8E33-44D9-A58E-34E66B4320FE}" type="presOf" srcId="{94243A34-303A-4D5D-82DF-CB17FC21172B}" destId="{6829AC80-4268-4CFA-A921-0FD6CB2721D1}" srcOrd="0" destOrd="0" presId="urn:microsoft.com/office/officeart/2005/8/layout/radial3"/>
    <dgm:cxn modelId="{C1709AB1-D21F-47B5-A51C-34C584C3835E}" type="presOf" srcId="{D73DAE30-5C3C-4870-A544-69D923A4BD31}" destId="{28D87BDA-6C21-49AD-96E8-044B7AD4CBCC}" srcOrd="0" destOrd="0" presId="urn:microsoft.com/office/officeart/2005/8/layout/radial3"/>
    <dgm:cxn modelId="{30FE45B3-AFB4-46A4-9E0A-BDD0B0EF53AD}" srcId="{4C275185-E3BA-4D96-A55C-39415BD0FCF8}" destId="{D7B35882-0B2F-4DAB-8D02-492EA5BA289E}" srcOrd="0" destOrd="0" parTransId="{74A47B97-39CF-420B-86CB-467F575444AF}" sibTransId="{E31420EF-5573-4399-86DD-D548C00F0644}"/>
    <dgm:cxn modelId="{6E9DB2B9-53E1-4E67-A848-E2D0D1B2BFA3}" type="presOf" srcId="{6D2F2390-72FB-477E-B7F6-D314EF2213C5}" destId="{6AB082DB-A330-472A-B9F7-DFE27B7449E5}" srcOrd="0" destOrd="0" presId="urn:microsoft.com/office/officeart/2005/8/layout/radial3"/>
    <dgm:cxn modelId="{FB739AEE-25AD-4605-85CF-07E620FD3CCC}" srcId="{4C275185-E3BA-4D96-A55C-39415BD0FCF8}" destId="{94243A34-303A-4D5D-82DF-CB17FC21172B}" srcOrd="1" destOrd="0" parTransId="{2E156AAF-F3BD-4EE9-893C-84B2F5F370BA}" sibTransId="{BB687663-9BE6-42DA-9593-CB921984C491}"/>
    <dgm:cxn modelId="{3B9246FA-08D8-4420-BF02-604581A41A2F}" srcId="{4C275185-E3BA-4D96-A55C-39415BD0FCF8}" destId="{FEAAABAA-959D-415F-ABEE-5FC83BF66F4C}" srcOrd="2" destOrd="0" parTransId="{E1E323E4-A103-467D-A7EA-E09E765C6FA2}" sibTransId="{CC3B7CAB-41D7-414C-8662-D7DDBA9F889B}"/>
    <dgm:cxn modelId="{B63E79D7-5035-40BF-814D-908DCFD81140}" type="presParOf" srcId="{6AB082DB-A330-472A-B9F7-DFE27B7449E5}" destId="{275B7DE5-1C29-432E-928A-04F1CA1B1A62}" srcOrd="0" destOrd="0" presId="urn:microsoft.com/office/officeart/2005/8/layout/radial3"/>
    <dgm:cxn modelId="{70DD4BAC-4D70-4531-8FB6-4316743B30AA}" type="presParOf" srcId="{275B7DE5-1C29-432E-928A-04F1CA1B1A62}" destId="{26A02886-E9D9-4545-B8B8-64A702379CF9}" srcOrd="0" destOrd="0" presId="urn:microsoft.com/office/officeart/2005/8/layout/radial3"/>
    <dgm:cxn modelId="{3009756A-47D3-45C6-8F8D-7C48AD8AAEFD}" type="presParOf" srcId="{275B7DE5-1C29-432E-928A-04F1CA1B1A62}" destId="{FA1E3FC8-61AC-4D7C-A238-90D28524D57C}" srcOrd="1" destOrd="0" presId="urn:microsoft.com/office/officeart/2005/8/layout/radial3"/>
    <dgm:cxn modelId="{7584B5C4-6D75-4F2D-98DD-E713EAFDF497}" type="presParOf" srcId="{275B7DE5-1C29-432E-928A-04F1CA1B1A62}" destId="{6829AC80-4268-4CFA-A921-0FD6CB2721D1}" srcOrd="2" destOrd="0" presId="urn:microsoft.com/office/officeart/2005/8/layout/radial3"/>
    <dgm:cxn modelId="{22DB5E0B-71EE-4ACC-9C3B-48E6AAE5E7D6}" type="presParOf" srcId="{275B7DE5-1C29-432E-928A-04F1CA1B1A62}" destId="{4E480434-C931-4B92-958B-7C26EA54AA67}" srcOrd="3" destOrd="0" presId="urn:microsoft.com/office/officeart/2005/8/layout/radial3"/>
    <dgm:cxn modelId="{9539ED66-932D-48AA-85D8-F6D65E624584}" type="presParOf" srcId="{275B7DE5-1C29-432E-928A-04F1CA1B1A62}" destId="{28D87BDA-6C21-49AD-96E8-044B7AD4CBCC}"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02886-E9D9-4545-B8B8-64A702379CF9}">
      <dsp:nvSpPr>
        <dsp:cNvPr id="0" name=""/>
        <dsp:cNvSpPr/>
      </dsp:nvSpPr>
      <dsp:spPr>
        <a:xfrm>
          <a:off x="4383507" y="1090697"/>
          <a:ext cx="2717176" cy="2717176"/>
        </a:xfrm>
        <a:prstGeom prst="ellipse">
          <a:avLst/>
        </a:prstGeom>
        <a:solidFill>
          <a:schemeClr val="tx1">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rgbClr val="FFFF00"/>
              </a:solidFill>
            </a:rPr>
            <a:t>Primary</a:t>
          </a:r>
          <a:r>
            <a:rPr lang="en-US" sz="3800" kern="1200" dirty="0"/>
            <a:t> </a:t>
          </a:r>
          <a:r>
            <a:rPr lang="en-US" sz="3800" kern="1200" dirty="0">
              <a:solidFill>
                <a:srgbClr val="FFFF00"/>
              </a:solidFill>
            </a:rPr>
            <a:t>Care</a:t>
          </a:r>
        </a:p>
      </dsp:txBody>
      <dsp:txXfrm>
        <a:off x="4781428" y="1488618"/>
        <a:ext cx="1921334" cy="1921334"/>
      </dsp:txXfrm>
    </dsp:sp>
    <dsp:sp modelId="{FA1E3FC8-61AC-4D7C-A238-90D28524D57C}">
      <dsp:nvSpPr>
        <dsp:cNvPr id="0" name=""/>
        <dsp:cNvSpPr/>
      </dsp:nvSpPr>
      <dsp:spPr>
        <a:xfrm>
          <a:off x="5062801" y="485"/>
          <a:ext cx="1358588" cy="1358588"/>
        </a:xfrm>
        <a:prstGeom prst="ellipse">
          <a:avLst/>
        </a:prstGeom>
        <a:solidFill>
          <a:schemeClr val="tx1">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Familiar</a:t>
          </a:r>
        </a:p>
      </dsp:txBody>
      <dsp:txXfrm>
        <a:off x="5261762" y="199446"/>
        <a:ext cx="960666" cy="960666"/>
      </dsp:txXfrm>
    </dsp:sp>
    <dsp:sp modelId="{6829AC80-4268-4CFA-A921-0FD6CB2721D1}">
      <dsp:nvSpPr>
        <dsp:cNvPr id="0" name=""/>
        <dsp:cNvSpPr/>
      </dsp:nvSpPr>
      <dsp:spPr>
        <a:xfrm>
          <a:off x="6832307" y="1769991"/>
          <a:ext cx="1358588" cy="1358588"/>
        </a:xfrm>
        <a:prstGeom prst="ellipse">
          <a:avLst/>
        </a:prstGeom>
        <a:solidFill>
          <a:schemeClr val="tx1">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Reduced</a:t>
          </a:r>
        </a:p>
        <a:p>
          <a:pPr marL="0" lvl="0" indent="0" algn="ctr" defTabSz="711200">
            <a:lnSpc>
              <a:spcPct val="90000"/>
            </a:lnSpc>
            <a:spcBef>
              <a:spcPct val="0"/>
            </a:spcBef>
            <a:spcAft>
              <a:spcPct val="35000"/>
            </a:spcAft>
            <a:buNone/>
          </a:pPr>
          <a:r>
            <a:rPr lang="en-US" sz="1600" b="1" kern="1200" dirty="0">
              <a:solidFill>
                <a:srgbClr val="FFFF00"/>
              </a:solidFill>
            </a:rPr>
            <a:t>Stigma</a:t>
          </a:r>
        </a:p>
      </dsp:txBody>
      <dsp:txXfrm>
        <a:off x="7031268" y="1968952"/>
        <a:ext cx="960666" cy="960666"/>
      </dsp:txXfrm>
    </dsp:sp>
    <dsp:sp modelId="{4E480434-C931-4B92-958B-7C26EA54AA67}">
      <dsp:nvSpPr>
        <dsp:cNvPr id="0" name=""/>
        <dsp:cNvSpPr/>
      </dsp:nvSpPr>
      <dsp:spPr>
        <a:xfrm>
          <a:off x="5062801" y="3539497"/>
          <a:ext cx="1358588" cy="1358588"/>
        </a:xfrm>
        <a:prstGeom prst="ellipse">
          <a:avLst/>
        </a:prstGeom>
        <a:solidFill>
          <a:schemeClr val="tx1">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Timely</a:t>
          </a:r>
        </a:p>
      </dsp:txBody>
      <dsp:txXfrm>
        <a:off x="5261762" y="3738458"/>
        <a:ext cx="960666" cy="960666"/>
      </dsp:txXfrm>
    </dsp:sp>
    <dsp:sp modelId="{28D87BDA-6C21-49AD-96E8-044B7AD4CBCC}">
      <dsp:nvSpPr>
        <dsp:cNvPr id="0" name=""/>
        <dsp:cNvSpPr/>
      </dsp:nvSpPr>
      <dsp:spPr>
        <a:xfrm>
          <a:off x="3250012" y="1769991"/>
          <a:ext cx="1358588" cy="1358588"/>
        </a:xfrm>
        <a:prstGeom prst="ellipse">
          <a:avLst/>
        </a:prstGeom>
        <a:solidFill>
          <a:schemeClr val="tx1">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Close to Home</a:t>
          </a:r>
        </a:p>
      </dsp:txBody>
      <dsp:txXfrm>
        <a:off x="3448973" y="1968952"/>
        <a:ext cx="960666" cy="96066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C4915-ABFC-431C-8977-D3973D1DA2B0}" type="datetimeFigureOut">
              <a:rPr lang="en-US" smtClean="0"/>
              <a:t>9/16/2025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6A340-BC17-4555-BFBF-3497635B7AAE}" type="slidenum">
              <a:rPr lang="en-US" smtClean="0"/>
              <a:t>‹#›</a:t>
            </a:fld>
            <a:endParaRPr lang="en-US" dirty="0"/>
          </a:p>
        </p:txBody>
      </p:sp>
    </p:spTree>
    <p:extLst>
      <p:ext uri="{BB962C8B-B14F-4D97-AF65-F5344CB8AC3E}">
        <p14:creationId xmlns:p14="http://schemas.microsoft.com/office/powerpoint/2010/main" val="290676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6A340-BC17-4555-BFBF-3497635B7AAE}" type="slidenum">
              <a:rPr lang="en-US" smtClean="0"/>
              <a:t>3</a:t>
            </a:fld>
            <a:endParaRPr lang="en-US" dirty="0"/>
          </a:p>
        </p:txBody>
      </p:sp>
    </p:spTree>
    <p:extLst>
      <p:ext uri="{BB962C8B-B14F-4D97-AF65-F5344CB8AC3E}">
        <p14:creationId xmlns:p14="http://schemas.microsoft.com/office/powerpoint/2010/main" val="352193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5,500 suicide/yr – more than cancer, congenital anomalies, chronic lung and heart disease combined</a:t>
            </a:r>
          </a:p>
          <a:p>
            <a:r>
              <a:rPr lang="en-US" dirty="0"/>
              <a:t>70% of incarcerated youth have mental illness</a:t>
            </a:r>
          </a:p>
          <a:p>
            <a:r>
              <a:rPr lang="en-US" dirty="0"/>
              <a:t>20% do not finish school</a:t>
            </a:r>
          </a:p>
          <a:p>
            <a:r>
              <a:rPr lang="en-US" dirty="0"/>
              <a:t>About 1 in 5 pediatric patients experience mental health concerns but only 15-20% receive evidence based treatment</a:t>
            </a:r>
          </a:p>
          <a:p>
            <a:r>
              <a:rPr lang="en-US" dirty="0"/>
              <a:t>On average there is an 8-10 year gap between symptoms onset to initiation of treatment</a:t>
            </a:r>
          </a:p>
          <a:p>
            <a:r>
              <a:rPr lang="en-US" dirty="0"/>
              <a:t>This is too long and has long term affects on growth and development</a:t>
            </a:r>
          </a:p>
          <a:p>
            <a:r>
              <a:rPr lang="en-US" dirty="0"/>
              <a:t>&gt;50% adults with mental illness have symptoms onset before the age of 14 years</a:t>
            </a:r>
          </a:p>
          <a:p>
            <a:r>
              <a:rPr lang="en-US" dirty="0"/>
              <a:t>Cost is &gt;$2.5 trillion of lost economic output d/t mental illness</a:t>
            </a:r>
          </a:p>
          <a:p>
            <a:r>
              <a:rPr lang="en-US" dirty="0"/>
              <a:t>Add in the obvious increase in chronic illness such as hearth disease, pain syndromes and strokes</a:t>
            </a:r>
          </a:p>
          <a:p>
            <a:r>
              <a:rPr lang="en-US" dirty="0"/>
              <a:t>Children with untreated mental health problems are 6x more likely to have at least 1 adverse outcomes in health, legal, financial, or social functions</a:t>
            </a:r>
          </a:p>
          <a:p>
            <a:pPr marL="339265" indent="-171450"/>
            <a:r>
              <a:rPr lang="en-US" dirty="0"/>
              <a:t>The percentage of</a:t>
            </a:r>
            <a:r>
              <a:rPr lang="en-US" baseline="0" dirty="0"/>
              <a:t> Pediatric visits related to DBMH is increasing faster than any other type of visit in primary care</a:t>
            </a:r>
          </a:p>
          <a:p>
            <a:pPr marL="339265" indent="-171450"/>
            <a:r>
              <a:rPr lang="en-US" baseline="0" dirty="0"/>
              <a:t>¼ of patients seen in PC meet DSM for at least 1 MH condition</a:t>
            </a:r>
          </a:p>
          <a:p>
            <a:pPr marL="796465" lvl="1" indent="-171450"/>
            <a:r>
              <a:rPr lang="en-US" baseline="0" dirty="0"/>
              <a:t>&gt;40% experiencing functional issues at home or at school but don’t meet DSM criteria</a:t>
            </a:r>
          </a:p>
          <a:p>
            <a:pPr marL="339265" lvl="0" indent="-171450"/>
            <a:r>
              <a:rPr lang="en-US" baseline="0" dirty="0"/>
              <a:t>At current pace MH will become one of the leading causes of pediatric morbidity and mortality in children  </a:t>
            </a:r>
            <a:endParaRPr lang="en-US" dirty="0"/>
          </a:p>
          <a:p>
            <a:endParaRPr lang="en-US" dirty="0"/>
          </a:p>
        </p:txBody>
      </p:sp>
      <p:sp>
        <p:nvSpPr>
          <p:cNvPr id="4" name="Slide Number Placeholder 3"/>
          <p:cNvSpPr>
            <a:spLocks noGrp="1"/>
          </p:cNvSpPr>
          <p:nvPr>
            <p:ph type="sldNum" sz="quarter" idx="10"/>
          </p:nvPr>
        </p:nvSpPr>
        <p:spPr/>
        <p:txBody>
          <a:bodyPr/>
          <a:lstStyle/>
          <a:p>
            <a:fld id="{3E16A340-BC17-4555-BFBF-3497635B7AAE}" type="slidenum">
              <a:rPr lang="en-US" smtClean="0"/>
              <a:t>4</a:t>
            </a:fld>
            <a:endParaRPr lang="en-US" dirty="0"/>
          </a:p>
        </p:txBody>
      </p:sp>
    </p:spTree>
    <p:extLst>
      <p:ext uri="{BB962C8B-B14F-4D97-AF65-F5344CB8AC3E}">
        <p14:creationId xmlns:p14="http://schemas.microsoft.com/office/powerpoint/2010/main" val="242568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20-50% of children-adolescents</a:t>
            </a:r>
            <a:r>
              <a:rPr lang="en-US" baseline="0" dirty="0"/>
              <a:t> are experiencing mental health concerns but at most 18% are receiving counseling services</a:t>
            </a:r>
            <a:endParaRPr lang="en-US" dirty="0"/>
          </a:p>
        </p:txBody>
      </p:sp>
      <p:sp>
        <p:nvSpPr>
          <p:cNvPr id="4" name="Slide Number Placeholder 3"/>
          <p:cNvSpPr>
            <a:spLocks noGrp="1"/>
          </p:cNvSpPr>
          <p:nvPr>
            <p:ph type="sldNum" sz="quarter" idx="10"/>
          </p:nvPr>
        </p:nvSpPr>
        <p:spPr/>
        <p:txBody>
          <a:bodyPr/>
          <a:lstStyle/>
          <a:p>
            <a:fld id="{3E16A340-BC17-4555-BFBF-3497635B7AAE}" type="slidenum">
              <a:rPr lang="en-US" smtClean="0"/>
              <a:t>5</a:t>
            </a:fld>
            <a:endParaRPr lang="en-US" dirty="0"/>
          </a:p>
        </p:txBody>
      </p:sp>
    </p:spTree>
    <p:extLst>
      <p:ext uri="{BB962C8B-B14F-4D97-AF65-F5344CB8AC3E}">
        <p14:creationId xmlns:p14="http://schemas.microsoft.com/office/powerpoint/2010/main" val="97014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Patients and families may feel shame related to mental illness visit</a:t>
            </a:r>
          </a:p>
          <a:p>
            <a:pPr marL="171450" indent="-171450"/>
            <a:r>
              <a:rPr lang="en-US" dirty="0"/>
              <a:t>Poor f/u with</a:t>
            </a:r>
            <a:r>
              <a:rPr lang="en-US" baseline="0" dirty="0"/>
              <a:t> mental health provider - referrals made, resources provided and they don’t go</a:t>
            </a:r>
          </a:p>
          <a:p>
            <a:pPr marL="628650" lvl="1" indent="-171450"/>
            <a:r>
              <a:rPr lang="en-US" baseline="0" dirty="0"/>
              <a:t>As low as 20%</a:t>
            </a:r>
          </a:p>
          <a:p>
            <a:pPr marL="171450" lvl="0" indent="-171450"/>
            <a:r>
              <a:rPr lang="en-US" baseline="0" dirty="0"/>
              <a:t>Not one state has adequate supply of child and adolescent psychiatrist (goal 47/100,000) </a:t>
            </a:r>
          </a:p>
          <a:p>
            <a:pPr marL="171450" lvl="0" indent="-171450"/>
            <a:r>
              <a:rPr lang="en-US" baseline="0" dirty="0"/>
              <a:t>41 of the 50 states have severe shortages (1-17/100,000)</a:t>
            </a:r>
          </a:p>
          <a:p>
            <a:pPr marL="171450" lvl="0" indent="-171450"/>
            <a:r>
              <a:rPr lang="en-US" baseline="0" dirty="0"/>
              <a:t>Only 1 state, Vermont, has mostly sufficient supply to meet the needs of patients </a:t>
            </a:r>
            <a:endParaRPr lang="en-US" dirty="0"/>
          </a:p>
          <a:p>
            <a:endParaRPr lang="en-US" dirty="0"/>
          </a:p>
        </p:txBody>
      </p:sp>
      <p:sp>
        <p:nvSpPr>
          <p:cNvPr id="4" name="Slide Number Placeholder 3"/>
          <p:cNvSpPr>
            <a:spLocks noGrp="1"/>
          </p:cNvSpPr>
          <p:nvPr>
            <p:ph type="sldNum" sz="quarter" idx="10"/>
          </p:nvPr>
        </p:nvSpPr>
        <p:spPr/>
        <p:txBody>
          <a:bodyPr/>
          <a:lstStyle/>
          <a:p>
            <a:fld id="{3E16A340-BC17-4555-BFBF-3497635B7AAE}" type="slidenum">
              <a:rPr lang="en-US" smtClean="0"/>
              <a:t>6</a:t>
            </a:fld>
            <a:endParaRPr lang="en-US" dirty="0"/>
          </a:p>
        </p:txBody>
      </p:sp>
    </p:spTree>
    <p:extLst>
      <p:ext uri="{BB962C8B-B14F-4D97-AF65-F5344CB8AC3E}">
        <p14:creationId xmlns:p14="http://schemas.microsoft.com/office/powerpoint/2010/main" val="143242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Discuss normal growth and development </a:t>
            </a:r>
          </a:p>
          <a:p>
            <a:pPr marL="171450" indent="-171450"/>
            <a:r>
              <a:rPr lang="en-US" baseline="0" dirty="0"/>
              <a:t>Large body of evidence showing preventative care, early identification and intervention leads to better outcomes and decrease cost </a:t>
            </a:r>
          </a:p>
          <a:p>
            <a:pPr marL="171450" indent="-171450"/>
            <a:r>
              <a:rPr lang="en-US" baseline="0" dirty="0"/>
              <a:t>Cost savings of $3,000/pt over 4 years with returns of $6.50 per $1 invest in integration of mental health into appointments  </a:t>
            </a:r>
          </a:p>
          <a:p>
            <a:pPr marL="171450" indent="-171450"/>
            <a:r>
              <a:rPr lang="en-US" baseline="0" dirty="0"/>
              <a:t>In 2015 a review of the literature showed little to no MH training for NPs in Primary Care</a:t>
            </a:r>
          </a:p>
          <a:p>
            <a:pPr marL="171450" indent="-171450"/>
            <a:r>
              <a:rPr lang="en-US" baseline="0" dirty="0"/>
              <a:t>Most PCP know they need to identify MH conditions but don’t fee trained or responsible for treating  </a:t>
            </a:r>
          </a:p>
          <a:p>
            <a:pPr marL="171450" indent="-171450"/>
            <a:r>
              <a:rPr lang="en-US" baseline="0" dirty="0"/>
              <a:t>Certifications validates knowledge and increase provider confidence in clinical skills, increases professional credibility and improves patient outcomes.  </a:t>
            </a:r>
            <a:endParaRPr lang="en-US" dirty="0"/>
          </a:p>
          <a:p>
            <a:endParaRPr lang="en-US" dirty="0"/>
          </a:p>
        </p:txBody>
      </p:sp>
      <p:sp>
        <p:nvSpPr>
          <p:cNvPr id="4" name="Slide Number Placeholder 3"/>
          <p:cNvSpPr>
            <a:spLocks noGrp="1"/>
          </p:cNvSpPr>
          <p:nvPr>
            <p:ph type="sldNum" sz="quarter" idx="10"/>
          </p:nvPr>
        </p:nvSpPr>
        <p:spPr/>
        <p:txBody>
          <a:bodyPr/>
          <a:lstStyle/>
          <a:p>
            <a:fld id="{3E16A340-BC17-4555-BFBF-3497635B7AAE}" type="slidenum">
              <a:rPr lang="en-US" smtClean="0"/>
              <a:t>9</a:t>
            </a:fld>
            <a:endParaRPr lang="en-US" dirty="0"/>
          </a:p>
        </p:txBody>
      </p:sp>
    </p:spTree>
    <p:extLst>
      <p:ext uri="{BB962C8B-B14F-4D97-AF65-F5344CB8AC3E}">
        <p14:creationId xmlns:p14="http://schemas.microsoft.com/office/powerpoint/2010/main" val="299141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6A340-BC17-4555-BFBF-3497635B7AAE}" type="slidenum">
              <a:rPr lang="en-US" smtClean="0"/>
              <a:t>15</a:t>
            </a:fld>
            <a:endParaRPr lang="en-US" dirty="0"/>
          </a:p>
        </p:txBody>
      </p:sp>
    </p:spTree>
    <p:extLst>
      <p:ext uri="{BB962C8B-B14F-4D97-AF65-F5344CB8AC3E}">
        <p14:creationId xmlns:p14="http://schemas.microsoft.com/office/powerpoint/2010/main" val="282124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the names but prescribe the generic</a:t>
            </a:r>
          </a:p>
          <a:p>
            <a:endParaRPr lang="en-US" dirty="0"/>
          </a:p>
        </p:txBody>
      </p:sp>
      <p:sp>
        <p:nvSpPr>
          <p:cNvPr id="4" name="Slide Number Placeholder 3"/>
          <p:cNvSpPr>
            <a:spLocks noGrp="1"/>
          </p:cNvSpPr>
          <p:nvPr>
            <p:ph type="sldNum" sz="quarter" idx="10"/>
          </p:nvPr>
        </p:nvSpPr>
        <p:spPr/>
        <p:txBody>
          <a:bodyPr/>
          <a:lstStyle/>
          <a:p>
            <a:fld id="{3E16A340-BC17-4555-BFBF-3497635B7AAE}" type="slidenum">
              <a:rPr lang="en-US" smtClean="0"/>
              <a:t>16</a:t>
            </a:fld>
            <a:endParaRPr lang="en-US" dirty="0"/>
          </a:p>
        </p:txBody>
      </p:sp>
    </p:spTree>
    <p:extLst>
      <p:ext uri="{BB962C8B-B14F-4D97-AF65-F5344CB8AC3E}">
        <p14:creationId xmlns:p14="http://schemas.microsoft.com/office/powerpoint/2010/main" val="294481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likely have it as well</a:t>
            </a:r>
          </a:p>
        </p:txBody>
      </p:sp>
      <p:sp>
        <p:nvSpPr>
          <p:cNvPr id="4" name="Slide Number Placeholder 3"/>
          <p:cNvSpPr>
            <a:spLocks noGrp="1"/>
          </p:cNvSpPr>
          <p:nvPr>
            <p:ph type="sldNum" sz="quarter" idx="10"/>
          </p:nvPr>
        </p:nvSpPr>
        <p:spPr/>
        <p:txBody>
          <a:bodyPr/>
          <a:lstStyle/>
          <a:p>
            <a:fld id="{3E16A340-BC17-4555-BFBF-3497635B7AAE}" type="slidenum">
              <a:rPr lang="en-US" smtClean="0"/>
              <a:t>18</a:t>
            </a:fld>
            <a:endParaRPr lang="en-US" dirty="0"/>
          </a:p>
        </p:txBody>
      </p:sp>
    </p:spTree>
    <p:extLst>
      <p:ext uri="{BB962C8B-B14F-4D97-AF65-F5344CB8AC3E}">
        <p14:creationId xmlns:p14="http://schemas.microsoft.com/office/powerpoint/2010/main" val="122859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Amphetamines</a:t>
            </a:r>
            <a:r>
              <a:rPr lang="en-US" baseline="0" dirty="0"/>
              <a:t> are dosed about ½ the methylphenidate dose</a:t>
            </a:r>
            <a:endParaRPr lang="en-US" dirty="0"/>
          </a:p>
        </p:txBody>
      </p:sp>
      <p:sp>
        <p:nvSpPr>
          <p:cNvPr id="4" name="Slide Number Placeholder 3"/>
          <p:cNvSpPr>
            <a:spLocks noGrp="1"/>
          </p:cNvSpPr>
          <p:nvPr>
            <p:ph type="sldNum" sz="quarter" idx="10"/>
          </p:nvPr>
        </p:nvSpPr>
        <p:spPr/>
        <p:txBody>
          <a:bodyPr/>
          <a:lstStyle/>
          <a:p>
            <a:fld id="{3E16A340-BC17-4555-BFBF-3497635B7AAE}" type="slidenum">
              <a:rPr lang="en-US" smtClean="0"/>
              <a:t>22</a:t>
            </a:fld>
            <a:endParaRPr lang="en-US" dirty="0"/>
          </a:p>
        </p:txBody>
      </p:sp>
    </p:spTree>
    <p:extLst>
      <p:ext uri="{BB962C8B-B14F-4D97-AF65-F5344CB8AC3E}">
        <p14:creationId xmlns:p14="http://schemas.microsoft.com/office/powerpoint/2010/main" val="115777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10953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pPr/>
              <a:t>9/16/2025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dirty="0"/>
          </a:p>
        </p:txBody>
      </p:sp>
    </p:spTree>
    <p:extLst>
      <p:ext uri="{BB962C8B-B14F-4D97-AF65-F5344CB8AC3E}">
        <p14:creationId xmlns:p14="http://schemas.microsoft.com/office/powerpoint/2010/main" val="194390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pPr/>
              <a:t>9/16/2025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dirty="0"/>
          </a:p>
        </p:txBody>
      </p:sp>
    </p:spTree>
    <p:extLst>
      <p:ext uri="{BB962C8B-B14F-4D97-AF65-F5344CB8AC3E}">
        <p14:creationId xmlns:p14="http://schemas.microsoft.com/office/powerpoint/2010/main" val="103151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pPr/>
              <a:t>9/16/2025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3023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pPr/>
              <a:t>9/16/2025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dirty="0"/>
          </a:p>
        </p:txBody>
      </p:sp>
    </p:spTree>
    <p:extLst>
      <p:ext uri="{BB962C8B-B14F-4D97-AF65-F5344CB8AC3E}">
        <p14:creationId xmlns:p14="http://schemas.microsoft.com/office/powerpoint/2010/main" val="3775538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665E195-C89C-4871-8AE9-903FDB8B6D9D}" type="datetimeFigureOut">
              <a:rPr lang="en-US" smtClean="0"/>
              <a:pPr/>
              <a:t>9/16/2025</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062D6987-FB6D-4DB8-81B8-AD0F35E3BB5F}" type="slidenum">
              <a:rPr lang="en-US" smtClean="0"/>
              <a:pPr/>
              <a:t>‹#›</a:t>
            </a:fld>
            <a:endParaRPr lang="en-US" dirty="0"/>
          </a:p>
        </p:txBody>
      </p:sp>
    </p:spTree>
    <p:extLst>
      <p:ext uri="{BB962C8B-B14F-4D97-AF65-F5344CB8AC3E}">
        <p14:creationId xmlns:p14="http://schemas.microsoft.com/office/powerpoint/2010/main" val="347550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665E195-C89C-4871-8AE9-903FDB8B6D9D}" type="datetimeFigureOut">
              <a:rPr lang="en-US" smtClean="0"/>
              <a:pPr/>
              <a:t>9/16/2025</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062D6987-FB6D-4DB8-81B8-AD0F35E3BB5F}" type="slidenum">
              <a:rPr lang="en-US" smtClean="0"/>
              <a:pPr/>
              <a:t>‹#›</a:t>
            </a:fld>
            <a:endParaRPr lang="en-US" dirty="0"/>
          </a:p>
        </p:txBody>
      </p:sp>
    </p:spTree>
    <p:extLst>
      <p:ext uri="{BB962C8B-B14F-4D97-AF65-F5344CB8AC3E}">
        <p14:creationId xmlns:p14="http://schemas.microsoft.com/office/powerpoint/2010/main" val="3059309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408461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15873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94254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281661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280632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119344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7329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14042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132179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t>9/16/2025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328980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665E195-C89C-4871-8AE9-903FDB8B6D9D}" type="datetimeFigureOut">
              <a:rPr lang="en-US" smtClean="0"/>
              <a:pPr/>
              <a:t>9/16/2025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Add a footer</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2D6987-FB6D-4DB8-81B8-AD0F35E3BB5F}" type="slidenum">
              <a:rPr lang="en-US" smtClean="0"/>
              <a:pPr/>
              <a:t>‹#›</a:t>
            </a:fld>
            <a:endParaRPr lang="en-US" dirty="0"/>
          </a:p>
        </p:txBody>
      </p:sp>
    </p:spTree>
    <p:extLst>
      <p:ext uri="{BB962C8B-B14F-4D97-AF65-F5344CB8AC3E}">
        <p14:creationId xmlns:p14="http://schemas.microsoft.com/office/powerpoint/2010/main" val="48863118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ingconnectionsonline.com/wp-content/uploads/2020/03/NICHQ-Vanderbilt-Assessment-Scale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dartmouth-hitchcock.org/sites/default/files/2021-02/gad-7-anxiety-scale.pdf" TargetMode="External"/><Relationship Id="rId2" Type="http://schemas.openxmlformats.org/officeDocument/2006/relationships/hyperlink" Target="https://uhs.fsu.edu/sites/g/files/upcbnu1651/files/docs/PHQ-9%20and%20GAD-7%20Form_a.pdf" TargetMode="External"/><Relationship Id="rId1" Type="http://schemas.openxmlformats.org/officeDocument/2006/relationships/slideLayout" Target="../slideLayouts/slideLayout2.xml"/><Relationship Id="rId4" Type="http://schemas.openxmlformats.org/officeDocument/2006/relationships/hyperlink" Target="https://www.ohsu.edu/sites/default/files/2019-06/SCARED-form-Parent-and-Child-version.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icpcp.org/-/media/MCW/WICPCP/Resources/PHQ-9-Questionnaire-for-Depression-Scoring-and-Interpretation-Guide.pdf" TargetMode="External"/><Relationship Id="rId2" Type="http://schemas.openxmlformats.org/officeDocument/2006/relationships/hyperlink" Target="https://uhs.fsu.edu/sites/g/files/upcbnu1651/files/docs/PHQ-9%20and%20GAD-7%20Form_a.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almclinic.com/anxiety/fight-or-flight-respons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ublications.aap.org/pediatrics/article/141/3/e20174082/37654/Guidelines-for-Adolescent-Depression-in-Primary" TargetMode="External"/><Relationship Id="rId2" Type="http://schemas.openxmlformats.org/officeDocument/2006/relationships/hyperlink" Target="https://publications.aap.org/pediatrics/article/141/3/e20174081/37626/Guidelines-for-Adolescent-Depression-in-Primary" TargetMode="External"/><Relationship Id="rId1" Type="http://schemas.openxmlformats.org/officeDocument/2006/relationships/slideLayout" Target="../slideLayouts/slideLayout2.xml"/><Relationship Id="rId6" Type="http://schemas.openxmlformats.org/officeDocument/2006/relationships/hyperlink" Target="https://www.chconline.org/resourcelibrary/the-adhd-medication-guide-downloadable/" TargetMode="External"/><Relationship Id="rId5" Type="http://schemas.openxmlformats.org/officeDocument/2006/relationships/hyperlink" Target="https://publications.aap.org/pediatrics/article/144/4/e20192528/81590/Clinical-Practice-Guideline-for-the-Diagnosis" TargetMode="External"/><Relationship Id="rId4" Type="http://schemas.openxmlformats.org/officeDocument/2006/relationships/hyperlink" Target="https://www.jaacap.org/article/S0890-8567(20)30280-X/full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hildhealthdata.org/learn-about-the-nsch/nsch-codebook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acap.org/AACAP/Advocacy/Federal_and_State_Initiatives/Workforce_Maps/Home.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137" y="1761423"/>
            <a:ext cx="11309684" cy="1748540"/>
          </a:xfrm>
        </p:spPr>
        <p:txBody>
          <a:bodyPr/>
          <a:lstStyle/>
          <a:p>
            <a:r>
              <a:rPr lang="en-US" dirty="0">
                <a:solidFill>
                  <a:srgbClr val="FFFF00"/>
                </a:solidFill>
              </a:rPr>
              <a:t>Dumbing Down Pediatric Mental Health</a:t>
            </a:r>
          </a:p>
        </p:txBody>
      </p:sp>
      <p:sp>
        <p:nvSpPr>
          <p:cNvPr id="3" name="Subtitle 2"/>
          <p:cNvSpPr>
            <a:spLocks noGrp="1"/>
          </p:cNvSpPr>
          <p:nvPr>
            <p:ph type="subTitle" idx="1"/>
          </p:nvPr>
        </p:nvSpPr>
        <p:spPr>
          <a:xfrm>
            <a:off x="1595269" y="4212770"/>
            <a:ext cx="9001462" cy="1045029"/>
          </a:xfrm>
        </p:spPr>
        <p:txBody>
          <a:bodyPr/>
          <a:lstStyle/>
          <a:p>
            <a:r>
              <a:rPr lang="en-US" dirty="0"/>
              <a:t>Scott Meskimen CPNP-PC, PMHS</a:t>
            </a:r>
          </a:p>
        </p:txBody>
      </p:sp>
    </p:spTree>
    <p:extLst>
      <p:ext uri="{BB962C8B-B14F-4D97-AF65-F5344CB8AC3E}">
        <p14:creationId xmlns:p14="http://schemas.microsoft.com/office/powerpoint/2010/main" val="175613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Treating In Primary CAre</a:t>
            </a:r>
          </a:p>
        </p:txBody>
      </p:sp>
      <p:graphicFrame>
        <p:nvGraphicFramePr>
          <p:cNvPr id="4" name="Content Placeholder 3">
            <a:extLst>
              <a:ext uri="{FF2B5EF4-FFF2-40B4-BE49-F238E27FC236}">
                <a16:creationId xmlns:a16="http://schemas.microsoft.com/office/drawing/2014/main" id="{2CEC3D00-0EF3-3580-17A1-6C96428A55D1}"/>
              </a:ext>
            </a:extLst>
          </p:cNvPr>
          <p:cNvGraphicFramePr>
            <a:graphicFrameLocks noGrp="1"/>
          </p:cNvGraphicFramePr>
          <p:nvPr>
            <p:ph idx="1"/>
            <p:extLst>
              <p:ext uri="{D42A27DB-BD31-4B8C-83A1-F6EECF244321}">
                <p14:modId xmlns:p14="http://schemas.microsoft.com/office/powerpoint/2010/main" val="1183295600"/>
              </p:ext>
            </p:extLst>
          </p:nvPr>
        </p:nvGraphicFramePr>
        <p:xfrm>
          <a:off x="348579" y="1632857"/>
          <a:ext cx="11484191" cy="489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70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86" y="2188029"/>
            <a:ext cx="11832772" cy="2177143"/>
          </a:xfrm>
        </p:spPr>
        <p:txBody>
          <a:bodyPr>
            <a:noAutofit/>
          </a:bodyPr>
          <a:lstStyle/>
          <a:p>
            <a:r>
              <a:rPr lang="en-US" sz="7200" dirty="0"/>
              <a:t>What do you have to Loose</a:t>
            </a:r>
          </a:p>
        </p:txBody>
      </p:sp>
    </p:spTree>
    <p:extLst>
      <p:ext uri="{BB962C8B-B14F-4D97-AF65-F5344CB8AC3E}">
        <p14:creationId xmlns:p14="http://schemas.microsoft.com/office/powerpoint/2010/main" val="173821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mber 3 Clipart | Free download on ClipArtM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0"/>
            <a:ext cx="120069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Everything is Falls within the Big Three</a:t>
            </a:r>
          </a:p>
        </p:txBody>
      </p:sp>
      <p:sp>
        <p:nvSpPr>
          <p:cNvPr id="3" name="Content Placeholder 2"/>
          <p:cNvSpPr>
            <a:spLocks noGrp="1"/>
          </p:cNvSpPr>
          <p:nvPr>
            <p:ph idx="1"/>
          </p:nvPr>
        </p:nvSpPr>
        <p:spPr>
          <a:xfrm>
            <a:off x="261375" y="1845693"/>
            <a:ext cx="11658600" cy="4598650"/>
          </a:xfrm>
        </p:spPr>
        <p:txBody>
          <a:bodyPr>
            <a:normAutofit/>
          </a:bodyPr>
          <a:lstStyle/>
          <a:p>
            <a:r>
              <a:rPr lang="en-US" b="1" u="sng" dirty="0">
                <a:solidFill>
                  <a:srgbClr val="FFC000"/>
                </a:solidFill>
                <a:effectLst>
                  <a:outerShdw blurRad="38100" dist="38100" dir="2700000" algn="tl">
                    <a:srgbClr val="000000">
                      <a:alpha val="43137"/>
                    </a:srgbClr>
                  </a:outerShdw>
                </a:effectLst>
              </a:rPr>
              <a:t>BIG THREE</a:t>
            </a:r>
          </a:p>
          <a:p>
            <a:pPr lvl="1"/>
            <a:r>
              <a:rPr lang="en-US" dirty="0"/>
              <a:t>ADHD</a:t>
            </a:r>
          </a:p>
          <a:p>
            <a:pPr lvl="1"/>
            <a:r>
              <a:rPr lang="en-US" dirty="0"/>
              <a:t>Depression</a:t>
            </a:r>
          </a:p>
          <a:p>
            <a:pPr lvl="1"/>
            <a:r>
              <a:rPr lang="en-US" dirty="0"/>
              <a:t>Anxiety</a:t>
            </a:r>
          </a:p>
          <a:p>
            <a:r>
              <a:rPr lang="en-US" dirty="0"/>
              <a:t>Anxiety and Depression are treated with the same medications</a:t>
            </a:r>
          </a:p>
          <a:p>
            <a:r>
              <a:rPr lang="en-US" dirty="0"/>
              <a:t>ADHD – stimulants work the best and there only two major classes</a:t>
            </a:r>
          </a:p>
          <a:p>
            <a:r>
              <a:rPr lang="en-US" dirty="0"/>
              <a:t>JUST PICK ONE</a:t>
            </a:r>
          </a:p>
          <a:p>
            <a:pPr lvl="1"/>
            <a:r>
              <a:rPr lang="en-US" dirty="0"/>
              <a:t>They likely have all three</a:t>
            </a:r>
          </a:p>
          <a:p>
            <a:pPr lvl="1"/>
            <a:r>
              <a:rPr lang="en-US" dirty="0"/>
              <a:t>Pick the one that is driving and causing the most problems first</a:t>
            </a:r>
          </a:p>
          <a:p>
            <a:pPr lvl="1"/>
            <a:r>
              <a:rPr lang="en-US" dirty="0"/>
              <a:t>Move to the next condition when the driver switches</a:t>
            </a:r>
          </a:p>
        </p:txBody>
      </p:sp>
    </p:spTree>
    <p:extLst>
      <p:ext uri="{BB962C8B-B14F-4D97-AF65-F5344CB8AC3E}">
        <p14:creationId xmlns:p14="http://schemas.microsoft.com/office/powerpoint/2010/main" val="100972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iving Lessons Brist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3" y="185057"/>
            <a:ext cx="11789228" cy="650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3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609600"/>
            <a:ext cx="11321142" cy="1325563"/>
          </a:xfrm>
        </p:spPr>
        <p:txBody>
          <a:bodyPr/>
          <a:lstStyle/>
          <a:p>
            <a:r>
              <a:rPr lang="en-US" dirty="0"/>
              <a:t>Screening tools…..Diagnostic tools??</a:t>
            </a:r>
          </a:p>
        </p:txBody>
      </p:sp>
      <p:sp>
        <p:nvSpPr>
          <p:cNvPr id="3" name="Text Placeholder 2"/>
          <p:cNvSpPr>
            <a:spLocks noGrp="1"/>
          </p:cNvSpPr>
          <p:nvPr>
            <p:ph type="body" idx="1"/>
          </p:nvPr>
        </p:nvSpPr>
        <p:spPr>
          <a:xfrm>
            <a:off x="283029" y="1523207"/>
            <a:ext cx="5737974" cy="823912"/>
          </a:xfrm>
        </p:spPr>
        <p:txBody>
          <a:bodyPr/>
          <a:lstStyle/>
          <a:p>
            <a:pPr algn="ctr"/>
            <a:r>
              <a:rPr lang="en-US" u="sng" dirty="0"/>
              <a:t>My Three</a:t>
            </a:r>
          </a:p>
        </p:txBody>
      </p:sp>
      <p:sp>
        <p:nvSpPr>
          <p:cNvPr id="4" name="Content Placeholder 3"/>
          <p:cNvSpPr>
            <a:spLocks noGrp="1"/>
          </p:cNvSpPr>
          <p:nvPr>
            <p:ph sz="half" idx="2"/>
          </p:nvPr>
        </p:nvSpPr>
        <p:spPr>
          <a:xfrm>
            <a:off x="283029" y="2471057"/>
            <a:ext cx="5737974" cy="3320143"/>
          </a:xfrm>
        </p:spPr>
        <p:txBody>
          <a:bodyPr>
            <a:normAutofit/>
          </a:bodyPr>
          <a:lstStyle/>
          <a:p>
            <a:r>
              <a:rPr lang="en-US" sz="2400" b="1" dirty="0"/>
              <a:t>PHQ-9 </a:t>
            </a:r>
          </a:p>
          <a:p>
            <a:r>
              <a:rPr lang="en-US" sz="2400" b="1" dirty="0"/>
              <a:t>GAD-7</a:t>
            </a:r>
          </a:p>
          <a:p>
            <a:r>
              <a:rPr lang="en-US" sz="2400" b="1" dirty="0"/>
              <a:t>Vanderbilt</a:t>
            </a:r>
          </a:p>
          <a:p>
            <a:endParaRPr lang="en-US" b="1" dirty="0"/>
          </a:p>
          <a:p>
            <a:endParaRPr lang="en-US" dirty="0"/>
          </a:p>
        </p:txBody>
      </p:sp>
      <p:sp>
        <p:nvSpPr>
          <p:cNvPr id="5" name="Text Placeholder 4"/>
          <p:cNvSpPr>
            <a:spLocks noGrp="1"/>
          </p:cNvSpPr>
          <p:nvPr>
            <p:ph type="body" sz="quarter" idx="3"/>
          </p:nvPr>
        </p:nvSpPr>
        <p:spPr>
          <a:xfrm>
            <a:off x="6402002" y="1523207"/>
            <a:ext cx="4865554" cy="823912"/>
          </a:xfrm>
        </p:spPr>
        <p:txBody>
          <a:bodyPr/>
          <a:lstStyle/>
          <a:p>
            <a:pPr algn="ctr"/>
            <a:r>
              <a:rPr lang="en-US" u="sng" dirty="0"/>
              <a:t>Other tools</a:t>
            </a:r>
          </a:p>
        </p:txBody>
      </p:sp>
      <p:sp>
        <p:nvSpPr>
          <p:cNvPr id="6" name="Content Placeholder 5"/>
          <p:cNvSpPr>
            <a:spLocks noGrp="1"/>
          </p:cNvSpPr>
          <p:nvPr>
            <p:ph sz="quarter" idx="4"/>
          </p:nvPr>
        </p:nvSpPr>
        <p:spPr>
          <a:xfrm>
            <a:off x="6090675" y="2471058"/>
            <a:ext cx="5758543" cy="4114800"/>
          </a:xfrm>
        </p:spPr>
        <p:txBody>
          <a:bodyPr>
            <a:normAutofit/>
          </a:bodyPr>
          <a:lstStyle/>
          <a:p>
            <a:r>
              <a:rPr lang="en-US" sz="2400" b="1" dirty="0">
                <a:effectLst/>
              </a:rPr>
              <a:t>PHQ-4</a:t>
            </a:r>
          </a:p>
          <a:p>
            <a:r>
              <a:rPr lang="en-US" sz="2400" b="1" dirty="0"/>
              <a:t>Adult ADHD screen</a:t>
            </a:r>
          </a:p>
          <a:p>
            <a:r>
              <a:rPr lang="en-US" sz="2400" b="1" dirty="0"/>
              <a:t>SCARED</a:t>
            </a:r>
          </a:p>
          <a:p>
            <a:r>
              <a:rPr lang="en-US" sz="2400" dirty="0"/>
              <a:t>Child SCARED</a:t>
            </a:r>
          </a:p>
          <a:p>
            <a:r>
              <a:rPr lang="en-US" sz="2400" dirty="0"/>
              <a:t>Connor’s</a:t>
            </a:r>
          </a:p>
          <a:p>
            <a:r>
              <a:rPr lang="en-US" sz="2400" dirty="0"/>
              <a:t>PSC -17</a:t>
            </a:r>
          </a:p>
          <a:p>
            <a:r>
              <a:rPr lang="en-US" sz="2400" dirty="0"/>
              <a:t>PSC -35</a:t>
            </a:r>
          </a:p>
          <a:p>
            <a:endParaRPr lang="en-US" dirty="0"/>
          </a:p>
          <a:p>
            <a:endParaRPr lang="en-US" dirty="0"/>
          </a:p>
        </p:txBody>
      </p:sp>
    </p:spTree>
    <p:extLst>
      <p:ext uri="{BB962C8B-B14F-4D97-AF65-F5344CB8AC3E}">
        <p14:creationId xmlns:p14="http://schemas.microsoft.com/office/powerpoint/2010/main" val="5296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Pharmacologic Management ADHD/ADD</a:t>
            </a:r>
          </a:p>
        </p:txBody>
      </p:sp>
      <p:sp>
        <p:nvSpPr>
          <p:cNvPr id="3" name="Text Placeholder 2"/>
          <p:cNvSpPr>
            <a:spLocks noGrp="1"/>
          </p:cNvSpPr>
          <p:nvPr>
            <p:ph type="body" idx="1"/>
          </p:nvPr>
        </p:nvSpPr>
        <p:spPr/>
        <p:txBody>
          <a:bodyPr/>
          <a:lstStyle/>
          <a:p>
            <a:r>
              <a:rPr lang="en-US" sz="3200" b="1" u="sng" dirty="0"/>
              <a:t>Stimulants</a:t>
            </a:r>
          </a:p>
        </p:txBody>
      </p:sp>
      <p:sp>
        <p:nvSpPr>
          <p:cNvPr id="4" name="Text Placeholder 3"/>
          <p:cNvSpPr>
            <a:spLocks noGrp="1"/>
          </p:cNvSpPr>
          <p:nvPr>
            <p:ph type="body" sz="half" idx="15"/>
          </p:nvPr>
        </p:nvSpPr>
        <p:spPr/>
        <p:txBody>
          <a:bodyPr>
            <a:normAutofit/>
          </a:bodyPr>
          <a:lstStyle/>
          <a:p>
            <a:r>
              <a:rPr lang="en-US" sz="2800" dirty="0"/>
              <a:t>Concerta</a:t>
            </a:r>
          </a:p>
          <a:p>
            <a:r>
              <a:rPr lang="en-US" sz="2800" dirty="0"/>
              <a:t>Focalin XR</a:t>
            </a:r>
          </a:p>
          <a:p>
            <a:r>
              <a:rPr lang="en-US" sz="2800" dirty="0"/>
              <a:t>Vyvanse</a:t>
            </a:r>
          </a:p>
          <a:p>
            <a:endParaRPr lang="en-US" sz="2400" dirty="0"/>
          </a:p>
        </p:txBody>
      </p:sp>
      <p:sp>
        <p:nvSpPr>
          <p:cNvPr id="5" name="Text Placeholder 4"/>
          <p:cNvSpPr>
            <a:spLocks noGrp="1"/>
          </p:cNvSpPr>
          <p:nvPr>
            <p:ph type="body" sz="quarter" idx="3"/>
          </p:nvPr>
        </p:nvSpPr>
        <p:spPr/>
        <p:txBody>
          <a:bodyPr/>
          <a:lstStyle/>
          <a:p>
            <a:r>
              <a:rPr lang="en-US" sz="3200" b="1" u="sng" dirty="0"/>
              <a:t>Alpha Agonists</a:t>
            </a:r>
          </a:p>
        </p:txBody>
      </p:sp>
      <p:sp>
        <p:nvSpPr>
          <p:cNvPr id="6" name="Text Placeholder 5"/>
          <p:cNvSpPr>
            <a:spLocks noGrp="1"/>
          </p:cNvSpPr>
          <p:nvPr>
            <p:ph type="body" sz="half" idx="16"/>
          </p:nvPr>
        </p:nvSpPr>
        <p:spPr/>
        <p:txBody>
          <a:bodyPr>
            <a:normAutofit/>
          </a:bodyPr>
          <a:lstStyle/>
          <a:p>
            <a:r>
              <a:rPr lang="en-US" sz="2800" dirty="0"/>
              <a:t>Clonidine ER</a:t>
            </a:r>
          </a:p>
          <a:p>
            <a:r>
              <a:rPr lang="en-US" sz="2800" dirty="0"/>
              <a:t>Guanfacine ER</a:t>
            </a:r>
          </a:p>
          <a:p>
            <a:r>
              <a:rPr lang="en-US" sz="2800" dirty="0"/>
              <a:t>Clonidine</a:t>
            </a:r>
          </a:p>
        </p:txBody>
      </p:sp>
      <p:sp>
        <p:nvSpPr>
          <p:cNvPr id="7" name="Text Placeholder 6"/>
          <p:cNvSpPr>
            <a:spLocks noGrp="1"/>
          </p:cNvSpPr>
          <p:nvPr>
            <p:ph type="body" sz="quarter" idx="13"/>
          </p:nvPr>
        </p:nvSpPr>
        <p:spPr/>
        <p:txBody>
          <a:bodyPr/>
          <a:lstStyle/>
          <a:p>
            <a:r>
              <a:rPr lang="en-US" sz="3200" b="1" u="sng" dirty="0"/>
              <a:t>SNRI</a:t>
            </a:r>
          </a:p>
        </p:txBody>
      </p:sp>
      <p:sp>
        <p:nvSpPr>
          <p:cNvPr id="8" name="Text Placeholder 7"/>
          <p:cNvSpPr>
            <a:spLocks noGrp="1"/>
          </p:cNvSpPr>
          <p:nvPr>
            <p:ph type="body" sz="half" idx="17"/>
          </p:nvPr>
        </p:nvSpPr>
        <p:spPr/>
        <p:txBody>
          <a:bodyPr>
            <a:normAutofit/>
          </a:bodyPr>
          <a:lstStyle/>
          <a:p>
            <a:r>
              <a:rPr lang="en-US" sz="2800" dirty="0"/>
              <a:t>Qelbree</a:t>
            </a:r>
          </a:p>
          <a:p>
            <a:r>
              <a:rPr lang="en-US" sz="2800" dirty="0"/>
              <a:t>Strattera</a:t>
            </a:r>
          </a:p>
          <a:p>
            <a:r>
              <a:rPr lang="en-US" sz="2800" dirty="0"/>
              <a:t>Effexor </a:t>
            </a:r>
          </a:p>
        </p:txBody>
      </p:sp>
    </p:spTree>
    <p:extLst>
      <p:ext uri="{BB962C8B-B14F-4D97-AF65-F5344CB8AC3E}">
        <p14:creationId xmlns:p14="http://schemas.microsoft.com/office/powerpoint/2010/main" val="60798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Pharmacologic Treatment</a:t>
            </a:r>
          </a:p>
        </p:txBody>
      </p:sp>
      <p:sp>
        <p:nvSpPr>
          <p:cNvPr id="3" name="Text Placeholder 2"/>
          <p:cNvSpPr>
            <a:spLocks noGrp="1"/>
          </p:cNvSpPr>
          <p:nvPr>
            <p:ph type="body" idx="1"/>
          </p:nvPr>
        </p:nvSpPr>
        <p:spPr/>
        <p:txBody>
          <a:bodyPr>
            <a:normAutofit/>
          </a:bodyPr>
          <a:lstStyle/>
          <a:p>
            <a:pPr algn="ctr"/>
            <a:r>
              <a:rPr lang="en-US" sz="3200" u="sng" dirty="0"/>
              <a:t>DEPRESSION</a:t>
            </a:r>
          </a:p>
        </p:txBody>
      </p:sp>
      <p:sp>
        <p:nvSpPr>
          <p:cNvPr id="4" name="Content Placeholder 3"/>
          <p:cNvSpPr>
            <a:spLocks noGrp="1"/>
          </p:cNvSpPr>
          <p:nvPr>
            <p:ph sz="half" idx="2"/>
          </p:nvPr>
        </p:nvSpPr>
        <p:spPr/>
        <p:txBody>
          <a:bodyPr/>
          <a:lstStyle/>
          <a:p>
            <a:pPr algn="ctr"/>
            <a:r>
              <a:rPr lang="en-US" sz="2800" dirty="0"/>
              <a:t>Lexapro</a:t>
            </a:r>
          </a:p>
          <a:p>
            <a:pPr algn="ctr"/>
            <a:r>
              <a:rPr lang="en-US" sz="2800" dirty="0"/>
              <a:t>Zoloft</a:t>
            </a:r>
          </a:p>
          <a:p>
            <a:pPr algn="ctr"/>
            <a:r>
              <a:rPr lang="en-US" sz="2800" dirty="0"/>
              <a:t>Prozac</a:t>
            </a:r>
          </a:p>
          <a:p>
            <a:endParaRPr lang="en-US" dirty="0"/>
          </a:p>
        </p:txBody>
      </p:sp>
      <p:sp>
        <p:nvSpPr>
          <p:cNvPr id="5" name="Text Placeholder 4"/>
          <p:cNvSpPr>
            <a:spLocks noGrp="1"/>
          </p:cNvSpPr>
          <p:nvPr>
            <p:ph type="body" sz="quarter" idx="3"/>
          </p:nvPr>
        </p:nvSpPr>
        <p:spPr/>
        <p:txBody>
          <a:bodyPr>
            <a:normAutofit/>
          </a:bodyPr>
          <a:lstStyle/>
          <a:p>
            <a:pPr algn="ctr"/>
            <a:r>
              <a:rPr lang="en-US" sz="3200" u="sng" dirty="0"/>
              <a:t>ANXIETY</a:t>
            </a:r>
          </a:p>
        </p:txBody>
      </p:sp>
      <p:sp>
        <p:nvSpPr>
          <p:cNvPr id="6" name="Content Placeholder 5"/>
          <p:cNvSpPr>
            <a:spLocks noGrp="1"/>
          </p:cNvSpPr>
          <p:nvPr>
            <p:ph sz="quarter" idx="4"/>
          </p:nvPr>
        </p:nvSpPr>
        <p:spPr/>
        <p:txBody>
          <a:bodyPr/>
          <a:lstStyle/>
          <a:p>
            <a:pPr algn="ctr"/>
            <a:r>
              <a:rPr lang="en-US" sz="2800" dirty="0"/>
              <a:t>Escitalopram</a:t>
            </a:r>
          </a:p>
          <a:p>
            <a:pPr algn="ctr"/>
            <a:r>
              <a:rPr lang="en-US" sz="2800" dirty="0"/>
              <a:t>Sertraline</a:t>
            </a:r>
          </a:p>
          <a:p>
            <a:pPr algn="ctr"/>
            <a:r>
              <a:rPr lang="en-US" sz="2800" dirty="0"/>
              <a:t>Fluoxetine</a:t>
            </a:r>
          </a:p>
          <a:p>
            <a:endParaRPr lang="en-US" dirty="0"/>
          </a:p>
        </p:txBody>
      </p:sp>
    </p:spTree>
    <p:extLst>
      <p:ext uri="{BB962C8B-B14F-4D97-AF65-F5344CB8AC3E}">
        <p14:creationId xmlns:p14="http://schemas.microsoft.com/office/powerpoint/2010/main" val="409704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52" y="97971"/>
            <a:ext cx="10353761" cy="1326321"/>
          </a:xfrm>
        </p:spPr>
        <p:txBody>
          <a:bodyPr/>
          <a:lstStyle/>
          <a:p>
            <a:r>
              <a:rPr lang="en-US" dirty="0"/>
              <a:t>ADHD</a:t>
            </a:r>
          </a:p>
        </p:txBody>
      </p:sp>
      <p:sp>
        <p:nvSpPr>
          <p:cNvPr id="3" name="Content Placeholder 2"/>
          <p:cNvSpPr>
            <a:spLocks noGrp="1"/>
          </p:cNvSpPr>
          <p:nvPr>
            <p:ph idx="1"/>
          </p:nvPr>
        </p:nvSpPr>
        <p:spPr>
          <a:xfrm>
            <a:off x="185058" y="1001485"/>
            <a:ext cx="11767456" cy="5606143"/>
          </a:xfrm>
        </p:spPr>
        <p:txBody>
          <a:bodyPr>
            <a:normAutofit fontScale="85000" lnSpcReduction="20000"/>
          </a:bodyPr>
          <a:lstStyle/>
          <a:p>
            <a:r>
              <a:rPr lang="en-US" dirty="0"/>
              <a:t>Vanderbilt</a:t>
            </a:r>
          </a:p>
          <a:p>
            <a:pPr lvl="1"/>
            <a:r>
              <a:rPr lang="en-US" dirty="0">
                <a:hlinkClick r:id="rId3"/>
              </a:rPr>
              <a:t>NICHQ_Vanderbilt_Assessment_Scales.pdf</a:t>
            </a:r>
            <a:endParaRPr lang="en-US" dirty="0"/>
          </a:p>
          <a:p>
            <a:r>
              <a:rPr lang="en-US" dirty="0">
                <a:effectLst/>
              </a:rPr>
              <a:t>Individuals with ADHD may have differences in brain structure and function, particularly in areas related to executive function, such as attention, planning, and impulse control</a:t>
            </a:r>
            <a:endParaRPr lang="en-US" dirty="0"/>
          </a:p>
          <a:p>
            <a:r>
              <a:rPr lang="en-US" dirty="0"/>
              <a:t>It’s GLOBAL they will come in for academics but discuss how if affects life, social skill, eating, sleeping, hyperfocus, risk taking behaviors</a:t>
            </a:r>
          </a:p>
          <a:p>
            <a:r>
              <a:rPr lang="en-US" dirty="0"/>
              <a:t>There are three types ADD (Predominately inattentive), ADHD (Predominately hyperactive-impulsive type), ADHD (Combined)</a:t>
            </a:r>
          </a:p>
          <a:p>
            <a:pPr lvl="1"/>
            <a:r>
              <a:rPr lang="en-US" dirty="0"/>
              <a:t>Doesn’t matter……they are all treated the same</a:t>
            </a:r>
          </a:p>
          <a:p>
            <a:r>
              <a:rPr lang="en-US" dirty="0"/>
              <a:t>Caused by a combination of Genetic and Environmental factors</a:t>
            </a:r>
          </a:p>
          <a:p>
            <a:pPr lvl="1"/>
            <a:r>
              <a:rPr lang="en-US" dirty="0"/>
              <a:t>Can’t control Genetics so control Environment</a:t>
            </a:r>
          </a:p>
          <a:p>
            <a:r>
              <a:rPr lang="en-US" dirty="0"/>
              <a:t>Neurotransmitters likely involved – Think medication management</a:t>
            </a:r>
          </a:p>
          <a:p>
            <a:pPr lvl="1"/>
            <a:r>
              <a:rPr lang="en-US" dirty="0"/>
              <a:t>Dopamine</a:t>
            </a:r>
          </a:p>
          <a:p>
            <a:pPr lvl="1"/>
            <a:r>
              <a:rPr lang="en-US" dirty="0"/>
              <a:t>Norepinephrine </a:t>
            </a:r>
          </a:p>
          <a:p>
            <a:r>
              <a:rPr lang="en-US" dirty="0">
                <a:effectLst/>
              </a:rPr>
              <a:t>Maternal smoking, alcohol consumption, and drug use during pregnancy can increase the risk of ADHD</a:t>
            </a:r>
          </a:p>
          <a:p>
            <a:r>
              <a:rPr lang="en-US" dirty="0">
                <a:effectLst/>
              </a:rPr>
              <a:t>Babies born prematurely or with low birth weight may have a higher chance of developing ADHD</a:t>
            </a:r>
          </a:p>
          <a:p>
            <a:endParaRPr lang="en-US" dirty="0"/>
          </a:p>
          <a:p>
            <a:endParaRPr lang="en-US" dirty="0"/>
          </a:p>
        </p:txBody>
      </p:sp>
    </p:spTree>
    <p:extLst>
      <p:ext uri="{BB962C8B-B14F-4D97-AF65-F5344CB8AC3E}">
        <p14:creationId xmlns:p14="http://schemas.microsoft.com/office/powerpoint/2010/main" val="269551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95" y="119743"/>
            <a:ext cx="10353761" cy="1326321"/>
          </a:xfrm>
        </p:spPr>
        <p:txBody>
          <a:bodyPr/>
          <a:lstStyle/>
          <a:p>
            <a:r>
              <a:rPr lang="en-US" dirty="0"/>
              <a:t>ADHD</a:t>
            </a:r>
          </a:p>
        </p:txBody>
      </p:sp>
      <p:sp>
        <p:nvSpPr>
          <p:cNvPr id="3" name="Content Placeholder 2"/>
          <p:cNvSpPr>
            <a:spLocks noGrp="1"/>
          </p:cNvSpPr>
          <p:nvPr>
            <p:ph idx="1"/>
          </p:nvPr>
        </p:nvSpPr>
        <p:spPr>
          <a:xfrm>
            <a:off x="163286" y="1088571"/>
            <a:ext cx="11811000" cy="5442858"/>
          </a:xfrm>
        </p:spPr>
        <p:txBody>
          <a:bodyPr/>
          <a:lstStyle/>
          <a:p>
            <a:r>
              <a:rPr lang="en-US" dirty="0"/>
              <a:t>Individuals with ADD struggle to focus on the things that don’t matter or interest them but they tend to HYPERFOCUS on the things that do interest them!</a:t>
            </a:r>
          </a:p>
          <a:p>
            <a:r>
              <a:rPr lang="en-US" dirty="0"/>
              <a:t>They struggle to get organized and manage time</a:t>
            </a:r>
          </a:p>
          <a:p>
            <a:pPr lvl="1"/>
            <a:r>
              <a:rPr lang="en-US" dirty="0"/>
              <a:t>Do well in the beginning (It won’t happen again)</a:t>
            </a:r>
          </a:p>
          <a:p>
            <a:pPr lvl="1"/>
            <a:r>
              <a:rPr lang="en-US" dirty="0"/>
              <a:t>Struggle in the middle (fall behind, get overwhelmed)</a:t>
            </a:r>
          </a:p>
          <a:p>
            <a:pPr lvl="1"/>
            <a:r>
              <a:rPr lang="en-US" dirty="0"/>
              <a:t>Push to finish at the end (greatest procrastinators)</a:t>
            </a:r>
          </a:p>
          <a:p>
            <a:r>
              <a:rPr lang="en-US" dirty="0"/>
              <a:t>Big swings in emotions, flame is there                   ADD is the accelerant!</a:t>
            </a:r>
          </a:p>
          <a:p>
            <a:r>
              <a:rPr lang="en-US" dirty="0"/>
              <a:t>Struggle socially because they don’t pay attention to social ques and impulsive behaviors can make it difficult to maintain friendships </a:t>
            </a:r>
          </a:p>
          <a:p>
            <a:r>
              <a:rPr lang="en-US" dirty="0"/>
              <a:t>Can’t fall asleep because they can’t organize the brain to sleep</a:t>
            </a:r>
          </a:p>
          <a:p>
            <a:r>
              <a:rPr lang="en-US" dirty="0"/>
              <a:t>Increased risk taking behaviors, think about driving, friendships, new situations</a:t>
            </a:r>
          </a:p>
          <a:p>
            <a:r>
              <a:rPr lang="en-US" dirty="0"/>
              <a:t>You don’t grow out of ADD you grow into it!!!</a:t>
            </a:r>
          </a:p>
          <a:p>
            <a:endParaRPr lang="en-US" dirty="0"/>
          </a:p>
          <a:p>
            <a:endParaRPr lang="en-US" dirty="0"/>
          </a:p>
        </p:txBody>
      </p:sp>
      <p:sp>
        <p:nvSpPr>
          <p:cNvPr id="4" name="Right Arrow 3"/>
          <p:cNvSpPr/>
          <p:nvPr/>
        </p:nvSpPr>
        <p:spPr>
          <a:xfrm>
            <a:off x="4942115" y="3788228"/>
            <a:ext cx="978408" cy="16328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300766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effectLst/>
              </a:rPr>
              <a:t>Develop an increased comfort for caring for children with basic mental health conditions</a:t>
            </a:r>
          </a:p>
          <a:p>
            <a:pPr marL="457200" indent="-457200">
              <a:buFont typeface="+mj-lt"/>
              <a:buAutoNum type="arabicPeriod"/>
            </a:pPr>
            <a:r>
              <a:rPr lang="en-US" dirty="0">
                <a:effectLst/>
              </a:rPr>
              <a:t>Identify and utilize practice guidelines</a:t>
            </a:r>
          </a:p>
          <a:p>
            <a:pPr marL="457200" indent="-457200">
              <a:buFont typeface="+mj-lt"/>
              <a:buAutoNum type="arabicPeriod"/>
            </a:pPr>
            <a:r>
              <a:rPr lang="en-US" dirty="0">
                <a:effectLst/>
              </a:rPr>
              <a:t>Discuss clinical pearls and personal experiences</a:t>
            </a:r>
          </a:p>
          <a:p>
            <a:endParaRPr lang="en-US" dirty="0"/>
          </a:p>
        </p:txBody>
      </p:sp>
    </p:spTree>
    <p:extLst>
      <p:ext uri="{BB962C8B-B14F-4D97-AF65-F5344CB8AC3E}">
        <p14:creationId xmlns:p14="http://schemas.microsoft.com/office/powerpoint/2010/main" val="3163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372" y="152400"/>
            <a:ext cx="11702142" cy="6487885"/>
          </a:xfrm>
          <a:prstGeom prst="rect">
            <a:avLst/>
          </a:prstGeom>
        </p:spPr>
      </p:pic>
    </p:spTree>
    <p:extLst>
      <p:ext uri="{BB962C8B-B14F-4D97-AF65-F5344CB8AC3E}">
        <p14:creationId xmlns:p14="http://schemas.microsoft.com/office/powerpoint/2010/main" val="416932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03" y="108857"/>
            <a:ext cx="10353761" cy="1326321"/>
          </a:xfrm>
        </p:spPr>
        <p:txBody>
          <a:bodyPr/>
          <a:lstStyle/>
          <a:p>
            <a:r>
              <a:rPr lang="en-US" dirty="0"/>
              <a:t>How Do StiMulants work</a:t>
            </a:r>
          </a:p>
        </p:txBody>
      </p:sp>
      <p:sp>
        <p:nvSpPr>
          <p:cNvPr id="3" name="Content Placeholder 2"/>
          <p:cNvSpPr>
            <a:spLocks noGrp="1"/>
          </p:cNvSpPr>
          <p:nvPr>
            <p:ph idx="1"/>
          </p:nvPr>
        </p:nvSpPr>
        <p:spPr>
          <a:xfrm>
            <a:off x="250370" y="1197429"/>
            <a:ext cx="11636829" cy="5334000"/>
          </a:xfrm>
        </p:spPr>
        <p:txBody>
          <a:bodyPr>
            <a:normAutofit/>
          </a:bodyPr>
          <a:lstStyle/>
          <a:p>
            <a:r>
              <a:rPr lang="en-US" dirty="0">
                <a:effectLst/>
              </a:rPr>
              <a:t>MOST studied psychotropic medication on the market</a:t>
            </a:r>
          </a:p>
          <a:p>
            <a:r>
              <a:rPr lang="en-US" dirty="0">
                <a:effectLst/>
              </a:rPr>
              <a:t>Enhance the effects of neurotransmitters, primarily dopamine and norepinephrine</a:t>
            </a:r>
          </a:p>
          <a:p>
            <a:pPr lvl="1"/>
            <a:r>
              <a:rPr lang="en-US" dirty="0">
                <a:effectLst/>
              </a:rPr>
              <a:t>Increased alertness</a:t>
            </a:r>
          </a:p>
          <a:p>
            <a:pPr lvl="1"/>
            <a:r>
              <a:rPr lang="en-US" dirty="0">
                <a:effectLst/>
              </a:rPr>
              <a:t>Increased attention</a:t>
            </a:r>
          </a:p>
          <a:p>
            <a:pPr lvl="1"/>
            <a:r>
              <a:rPr lang="en-US" dirty="0">
                <a:effectLst/>
              </a:rPr>
              <a:t>Increased energy</a:t>
            </a:r>
          </a:p>
          <a:p>
            <a:r>
              <a:rPr lang="en-US" dirty="0">
                <a:effectLst/>
              </a:rPr>
              <a:t>Stimulants primarily act on the prefrontal cortex</a:t>
            </a:r>
          </a:p>
          <a:p>
            <a:r>
              <a:rPr lang="en-US" dirty="0">
                <a:effectLst/>
              </a:rPr>
              <a:t>Methylphenidate primarily blocks their reuptake, amphetamine is more complex releasing more dopamine and norepinephrine and inhibiting their reuptake</a:t>
            </a:r>
          </a:p>
          <a:p>
            <a:pPr lvl="1"/>
            <a:r>
              <a:rPr lang="en-US" dirty="0">
                <a:effectLst/>
              </a:rPr>
              <a:t>Amphetamine may cause more activation</a:t>
            </a:r>
          </a:p>
          <a:p>
            <a:pPr lvl="1"/>
            <a:r>
              <a:rPr lang="en-US" dirty="0">
                <a:effectLst/>
              </a:rPr>
              <a:t>The dex (dexmethylphenidate/dexampheatamine) has more activity at the d-enantiomer of the drug which is more potent or purer </a:t>
            </a:r>
          </a:p>
          <a:p>
            <a:pPr marL="0" indent="0">
              <a:buNone/>
            </a:pPr>
            <a:endParaRPr lang="en-US" dirty="0">
              <a:effectLst/>
            </a:endParaRPr>
          </a:p>
          <a:p>
            <a:pPr lvl="1"/>
            <a:endParaRPr lang="en-US" dirty="0"/>
          </a:p>
        </p:txBody>
      </p:sp>
    </p:spTree>
    <p:extLst>
      <p:ext uri="{BB962C8B-B14F-4D97-AF65-F5344CB8AC3E}">
        <p14:creationId xmlns:p14="http://schemas.microsoft.com/office/powerpoint/2010/main" val="373779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 Dumbed Down</a:t>
            </a:r>
          </a:p>
        </p:txBody>
      </p:sp>
      <p:sp>
        <p:nvSpPr>
          <p:cNvPr id="3" name="Content Placeholder 2"/>
          <p:cNvSpPr>
            <a:spLocks noGrp="1"/>
          </p:cNvSpPr>
          <p:nvPr>
            <p:ph idx="1"/>
          </p:nvPr>
        </p:nvSpPr>
        <p:spPr>
          <a:xfrm>
            <a:off x="913795" y="1632857"/>
            <a:ext cx="8208434" cy="4680857"/>
          </a:xfrm>
        </p:spPr>
        <p:txBody>
          <a:bodyPr>
            <a:normAutofit/>
          </a:bodyPr>
          <a:lstStyle/>
          <a:p>
            <a:r>
              <a:rPr lang="en-US" dirty="0"/>
              <a:t>Get a cardiac history</a:t>
            </a:r>
          </a:p>
          <a:p>
            <a:r>
              <a:rPr lang="en-US" dirty="0"/>
              <a:t>Get a family history – what has worked for others</a:t>
            </a:r>
          </a:p>
          <a:p>
            <a:r>
              <a:rPr lang="en-US" dirty="0"/>
              <a:t>Start low and go slow - kinda</a:t>
            </a:r>
          </a:p>
          <a:p>
            <a:r>
              <a:rPr lang="en-US" dirty="0"/>
              <a:t>Start with long acting – Unless they are really young</a:t>
            </a:r>
          </a:p>
          <a:p>
            <a:r>
              <a:rPr lang="en-US" dirty="0"/>
              <a:t>Nonstimulants can smooth patient experience on a stimulants</a:t>
            </a:r>
          </a:p>
          <a:p>
            <a:r>
              <a:rPr lang="en-US" dirty="0"/>
              <a:t>Sometimes stimulants can help you sleep </a:t>
            </a:r>
          </a:p>
          <a:p>
            <a:r>
              <a:rPr lang="en-US" dirty="0"/>
              <a:t>Booster dosing with short acting stimulant for afternoons</a:t>
            </a:r>
          </a:p>
          <a:p>
            <a:r>
              <a:rPr lang="en-US" dirty="0"/>
              <a:t>Too little they freak out, too much they zone out</a:t>
            </a:r>
          </a:p>
          <a:p>
            <a:r>
              <a:rPr lang="en-US" dirty="0"/>
              <a:t>Whatever happens you only have to deal with it for 24 hours</a:t>
            </a:r>
          </a:p>
          <a:p>
            <a:endParaRPr lang="en-US" dirty="0"/>
          </a:p>
        </p:txBody>
      </p:sp>
      <p:pic>
        <p:nvPicPr>
          <p:cNvPr id="4" name="Picture 2" descr="Number 3 Clipart | Free download on ClipArtM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8225" y="2095500"/>
            <a:ext cx="2239331"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2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FFICIAL On Patrol Live 2/18 - Page 23 - AR15.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7726"/>
            <a:ext cx="10961913" cy="612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54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80" y="76200"/>
            <a:ext cx="10353761" cy="1326321"/>
          </a:xfrm>
        </p:spPr>
        <p:txBody>
          <a:bodyPr/>
          <a:lstStyle/>
          <a:p>
            <a:r>
              <a:rPr lang="en-US" dirty="0"/>
              <a:t>ADHD Medication Chart: Methylphenidate</a:t>
            </a:r>
          </a:p>
        </p:txBody>
      </p:sp>
      <p:pic>
        <p:nvPicPr>
          <p:cNvPr id="12290" name="Picture 2" descr="https://vanguardpsychiatry.com/wp-content/uploads/2022/02/adha-med-chart-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029" y="1534885"/>
            <a:ext cx="11636828" cy="507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56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ADHD Medication Chart: </a:t>
            </a:r>
            <a:br>
              <a:rPr lang="en-US" dirty="0"/>
            </a:br>
            <a:r>
              <a:rPr lang="en-US" dirty="0"/>
              <a:t>Amphetamine</a:t>
            </a:r>
          </a:p>
        </p:txBody>
      </p:sp>
      <p:pic>
        <p:nvPicPr>
          <p:cNvPr id="13314" name="Picture 2" descr="https://www.behaviorchart.net/wp-content/uploads/2024/08/adhd-medication-chart-2020-2021-fill-and-sign-printable-template-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714" y="1752599"/>
            <a:ext cx="11821886" cy="482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38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575" y="185057"/>
            <a:ext cx="10353761" cy="1326321"/>
          </a:xfrm>
        </p:spPr>
        <p:txBody>
          <a:bodyPr/>
          <a:lstStyle/>
          <a:p>
            <a:r>
              <a:rPr lang="en-US" dirty="0"/>
              <a:t>Think of the Different Stimulants Like different vehicles </a:t>
            </a:r>
          </a:p>
        </p:txBody>
      </p:sp>
      <p:pic>
        <p:nvPicPr>
          <p:cNvPr id="4" name="Picture 2" descr="Car Type and Model Objects icons Set, automobile. Car Type and Model Objects icons Set, automobile. Vector black illustration isolated on white background with shadow. Variants of car body silhouette for web. car feature icon stock illustr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11647713" cy="481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9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Alpha Agonist Work</a:t>
            </a:r>
          </a:p>
        </p:txBody>
      </p:sp>
      <p:sp>
        <p:nvSpPr>
          <p:cNvPr id="3" name="Content Placeholder 2"/>
          <p:cNvSpPr>
            <a:spLocks noGrp="1"/>
          </p:cNvSpPr>
          <p:nvPr>
            <p:ph idx="1"/>
          </p:nvPr>
        </p:nvSpPr>
        <p:spPr/>
        <p:txBody>
          <a:bodyPr>
            <a:normAutofit/>
          </a:bodyPr>
          <a:lstStyle/>
          <a:p>
            <a:r>
              <a:rPr lang="en-US" dirty="0"/>
              <a:t>Affect the prefrontal cortex acting primarily on norepinephrine </a:t>
            </a:r>
          </a:p>
          <a:p>
            <a:r>
              <a:rPr lang="en-US" dirty="0">
                <a:effectLst/>
              </a:rPr>
              <a:t>Stimulates the alpha-2 adrenergic receptors, reduces overall norepinephrine release, while also strengthening norepinephrine signals in the prefrontal cortex</a:t>
            </a:r>
          </a:p>
          <a:p>
            <a:r>
              <a:rPr lang="en-US" dirty="0">
                <a:effectLst/>
              </a:rPr>
              <a:t>Improving attention and reducing hyperactivity and impulsivity</a:t>
            </a:r>
          </a:p>
          <a:p>
            <a:r>
              <a:rPr lang="en-US" dirty="0">
                <a:effectLst/>
              </a:rPr>
              <a:t>More involved with regulation</a:t>
            </a:r>
          </a:p>
          <a:p>
            <a:r>
              <a:rPr lang="en-US" dirty="0">
                <a:effectLst/>
              </a:rPr>
              <a:t>Not nearly as affective as stimulants</a:t>
            </a:r>
          </a:p>
          <a:p>
            <a:r>
              <a:rPr lang="en-US" dirty="0">
                <a:effectLst/>
              </a:rPr>
              <a:t>These affects on norepinephrine reduce activity in the CNS and promotes relaxation  </a:t>
            </a:r>
            <a:endParaRPr lang="en-US" dirty="0"/>
          </a:p>
        </p:txBody>
      </p:sp>
    </p:spTree>
    <p:extLst>
      <p:ext uri="{BB962C8B-B14F-4D97-AF65-F5344CB8AC3E}">
        <p14:creationId xmlns:p14="http://schemas.microsoft.com/office/powerpoint/2010/main" val="201738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agonists Dumbed down</a:t>
            </a:r>
          </a:p>
        </p:txBody>
      </p:sp>
      <p:sp>
        <p:nvSpPr>
          <p:cNvPr id="3" name="Content Placeholder 2"/>
          <p:cNvSpPr>
            <a:spLocks noGrp="1"/>
          </p:cNvSpPr>
          <p:nvPr>
            <p:ph idx="1"/>
          </p:nvPr>
        </p:nvSpPr>
        <p:spPr>
          <a:xfrm>
            <a:off x="804938" y="1714500"/>
            <a:ext cx="7392005" cy="4184993"/>
          </a:xfrm>
        </p:spPr>
        <p:txBody>
          <a:bodyPr>
            <a:normAutofit lnSpcReduction="10000"/>
          </a:bodyPr>
          <a:lstStyle/>
          <a:p>
            <a:r>
              <a:rPr lang="en-US" dirty="0"/>
              <a:t>Using an immediate release clonidine can help with sleep in depression, anxiety and ADD/ADHD</a:t>
            </a:r>
          </a:p>
          <a:p>
            <a:r>
              <a:rPr lang="en-US" dirty="0"/>
              <a:t>Long acting medications must be taken daily to be affective</a:t>
            </a:r>
          </a:p>
          <a:p>
            <a:r>
              <a:rPr lang="en-US" dirty="0"/>
              <a:t>Very effective way to help with patients that have SE or activation with stimulants, smooths things out!</a:t>
            </a:r>
          </a:p>
          <a:p>
            <a:r>
              <a:rPr lang="en-US" dirty="0"/>
              <a:t>Can make the stimulants more affective and last longer (kinda like a basal rate)</a:t>
            </a:r>
          </a:p>
          <a:p>
            <a:r>
              <a:rPr lang="en-US" dirty="0"/>
              <a:t>Guanfacine is a good first start medication for younger patients</a:t>
            </a:r>
          </a:p>
          <a:p>
            <a:r>
              <a:rPr lang="en-US" dirty="0"/>
              <a:t>Unlikely to cause significant BP issues in children</a:t>
            </a:r>
          </a:p>
        </p:txBody>
      </p:sp>
      <p:pic>
        <p:nvPicPr>
          <p:cNvPr id="4" name="Picture 2" descr="Number 3 Clipart | Free download on ClipArtM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9544" y="1714500"/>
            <a:ext cx="2239331"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1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SNRI’s work</a:t>
            </a:r>
          </a:p>
        </p:txBody>
      </p:sp>
      <p:sp>
        <p:nvSpPr>
          <p:cNvPr id="3" name="Content Placeholder 2"/>
          <p:cNvSpPr>
            <a:spLocks noGrp="1"/>
          </p:cNvSpPr>
          <p:nvPr>
            <p:ph idx="1"/>
          </p:nvPr>
        </p:nvSpPr>
        <p:spPr/>
        <p:txBody>
          <a:bodyPr/>
          <a:lstStyle/>
          <a:p>
            <a:r>
              <a:rPr lang="en-US" dirty="0">
                <a:effectLst/>
              </a:rPr>
              <a:t>Serotonin-Norepinephrine Reuptake Inhibitors – the name says it all</a:t>
            </a:r>
          </a:p>
          <a:p>
            <a:r>
              <a:rPr lang="en-US" dirty="0">
                <a:effectLst/>
              </a:rPr>
              <a:t>Increases the availability in the synaptic cleft, allows for improved binding to receptors and transmit signals.</a:t>
            </a:r>
          </a:p>
          <a:p>
            <a:r>
              <a:rPr lang="en-US" dirty="0">
                <a:effectLst/>
              </a:rPr>
              <a:t>Enhances alertness, focus, and memory, and helps regulate mood</a:t>
            </a:r>
          </a:p>
          <a:p>
            <a:r>
              <a:rPr lang="en-US" dirty="0">
                <a:effectLst/>
              </a:rPr>
              <a:t>Too much can cause anxiety, stress, and elevated blood pressure</a:t>
            </a:r>
          </a:p>
          <a:p>
            <a:r>
              <a:rPr lang="en-US" dirty="0"/>
              <a:t>Does have some affect on Dopamine</a:t>
            </a:r>
          </a:p>
          <a:p>
            <a:pPr marL="0" indent="0">
              <a:buNone/>
            </a:pPr>
            <a:endParaRPr lang="en-US" dirty="0"/>
          </a:p>
        </p:txBody>
      </p:sp>
    </p:spTree>
    <p:extLst>
      <p:ext uri="{BB962C8B-B14F-4D97-AF65-F5344CB8AC3E}">
        <p14:creationId xmlns:p14="http://schemas.microsoft.com/office/powerpoint/2010/main" val="270258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Questions</a:t>
            </a:r>
          </a:p>
        </p:txBody>
      </p:sp>
      <p:sp>
        <p:nvSpPr>
          <p:cNvPr id="14" name="Content Placeholder 13"/>
          <p:cNvSpPr>
            <a:spLocks noGrp="1"/>
          </p:cNvSpPr>
          <p:nvPr>
            <p:ph idx="1"/>
          </p:nvPr>
        </p:nvSpPr>
        <p:spPr>
          <a:xfrm>
            <a:off x="283029" y="1687286"/>
            <a:ext cx="10984528" cy="4702628"/>
          </a:xfrm>
        </p:spPr>
        <p:txBody>
          <a:bodyPr>
            <a:normAutofit/>
          </a:bodyPr>
          <a:lstStyle/>
          <a:p>
            <a:pPr lvl="0"/>
            <a:r>
              <a:rPr lang="en-US" dirty="0"/>
              <a:t>How many years have you been in practice</a:t>
            </a:r>
          </a:p>
          <a:p>
            <a:pPr lvl="1"/>
            <a:r>
              <a:rPr lang="en-US" dirty="0"/>
              <a:t>1-5 years</a:t>
            </a:r>
          </a:p>
          <a:p>
            <a:pPr lvl="1"/>
            <a:r>
              <a:rPr lang="en-US" dirty="0"/>
              <a:t>5-10 years</a:t>
            </a:r>
          </a:p>
          <a:p>
            <a:pPr lvl="1"/>
            <a:r>
              <a:rPr lang="en-US" dirty="0"/>
              <a:t>10-15 years</a:t>
            </a:r>
          </a:p>
          <a:p>
            <a:pPr lvl="1"/>
            <a:r>
              <a:rPr lang="en-US" dirty="0"/>
              <a:t>&gt;15 years</a:t>
            </a:r>
          </a:p>
          <a:p>
            <a:pPr lvl="0"/>
            <a:r>
              <a:rPr lang="en-US" dirty="0"/>
              <a:t>Are you taking care of Mental Health Conditions?</a:t>
            </a:r>
          </a:p>
          <a:p>
            <a:pPr lvl="0"/>
            <a:r>
              <a:rPr lang="en-US" dirty="0"/>
              <a:t>Do you have someone in your practice taking care of these kids?</a:t>
            </a:r>
          </a:p>
          <a:p>
            <a:pPr lvl="0"/>
            <a:r>
              <a:rPr lang="en-US" dirty="0"/>
              <a:t>How many of you have or have used the DSM-V?</a:t>
            </a:r>
          </a:p>
          <a:p>
            <a:pPr lvl="0"/>
            <a:r>
              <a:rPr lang="en-US" dirty="0"/>
              <a:t>How many of you feel comfortable taking care of Depression, Anxiety, ADHD?</a:t>
            </a:r>
          </a:p>
        </p:txBody>
      </p:sp>
    </p:spTree>
    <p:extLst>
      <p:ext uri="{BB962C8B-B14F-4D97-AF65-F5344CB8AC3E}">
        <p14:creationId xmlns:p14="http://schemas.microsoft.com/office/powerpoint/2010/main" val="3432416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SNRI’s Dumbed Down</a:t>
            </a:r>
          </a:p>
        </p:txBody>
      </p:sp>
      <p:sp>
        <p:nvSpPr>
          <p:cNvPr id="3" name="Content Placeholder 2"/>
          <p:cNvSpPr>
            <a:spLocks noGrp="1"/>
          </p:cNvSpPr>
          <p:nvPr>
            <p:ph idx="1"/>
          </p:nvPr>
        </p:nvSpPr>
        <p:spPr>
          <a:xfrm>
            <a:off x="913795" y="1632857"/>
            <a:ext cx="7065434" cy="4757057"/>
          </a:xfrm>
        </p:spPr>
        <p:txBody>
          <a:bodyPr>
            <a:normAutofit/>
          </a:bodyPr>
          <a:lstStyle/>
          <a:p>
            <a:r>
              <a:rPr lang="en-US" dirty="0"/>
              <a:t>Qelbree and Strattera only two approved for ADD, but any in the class will have an affect </a:t>
            </a:r>
          </a:p>
          <a:p>
            <a:r>
              <a:rPr lang="en-US" dirty="0"/>
              <a:t>Not great for hyperactive</a:t>
            </a:r>
          </a:p>
          <a:p>
            <a:r>
              <a:rPr lang="en-US" dirty="0"/>
              <a:t>Can be a good medication when you aren’t exactly sure who is driving – anxiety, depression, ADD</a:t>
            </a:r>
          </a:p>
          <a:p>
            <a:r>
              <a:rPr lang="en-US" dirty="0"/>
              <a:t>Sexual SE are rare in kids</a:t>
            </a:r>
          </a:p>
          <a:p>
            <a:r>
              <a:rPr lang="en-US" dirty="0"/>
              <a:t>Will take longer to start working and make dosage adjustments</a:t>
            </a:r>
          </a:p>
          <a:p>
            <a:r>
              <a:rPr lang="en-US" dirty="0"/>
              <a:t>May help with sleep</a:t>
            </a:r>
          </a:p>
          <a:p>
            <a:r>
              <a:rPr lang="en-US" dirty="0"/>
              <a:t>Can cross taper – I don’t usually, may be time to refer</a:t>
            </a:r>
          </a:p>
        </p:txBody>
      </p:sp>
      <p:pic>
        <p:nvPicPr>
          <p:cNvPr id="4" name="Picture 2" descr="Number 3 Clipart | Free download on ClipArtM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9544" y="2096064"/>
            <a:ext cx="2239331" cy="331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621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Spotting 101 | The GoodLife Fitnes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9" y="130629"/>
            <a:ext cx="11691256" cy="656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97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87085"/>
            <a:ext cx="10353761" cy="1326321"/>
          </a:xfrm>
        </p:spPr>
        <p:txBody>
          <a:bodyPr/>
          <a:lstStyle/>
          <a:p>
            <a:r>
              <a:rPr lang="en-US" dirty="0"/>
              <a:t>Anxiety</a:t>
            </a:r>
          </a:p>
        </p:txBody>
      </p:sp>
      <p:sp>
        <p:nvSpPr>
          <p:cNvPr id="3" name="Content Placeholder 2"/>
          <p:cNvSpPr>
            <a:spLocks noGrp="1"/>
          </p:cNvSpPr>
          <p:nvPr>
            <p:ph idx="1"/>
          </p:nvPr>
        </p:nvSpPr>
        <p:spPr>
          <a:xfrm>
            <a:off x="163286" y="990600"/>
            <a:ext cx="11843657" cy="5649686"/>
          </a:xfrm>
        </p:spPr>
        <p:txBody>
          <a:bodyPr/>
          <a:lstStyle/>
          <a:p>
            <a:r>
              <a:rPr lang="en-US" dirty="0"/>
              <a:t>GAD-7</a:t>
            </a:r>
          </a:p>
          <a:p>
            <a:pPr lvl="1"/>
            <a:r>
              <a:rPr lang="en-US" dirty="0">
                <a:hlinkClick r:id="rId2"/>
              </a:rPr>
              <a:t>Patient Health Questionaire and General Anxiety Disorder (PHQ-9 and GAD-7)</a:t>
            </a:r>
            <a:endParaRPr lang="en-US" dirty="0"/>
          </a:p>
          <a:p>
            <a:pPr lvl="1"/>
            <a:r>
              <a:rPr lang="en-US" dirty="0">
                <a:hlinkClick r:id="rId3"/>
              </a:rPr>
              <a:t>Generalized Anxiety Disorder 7-item (GAD-7) scale</a:t>
            </a:r>
            <a:endParaRPr lang="en-US" dirty="0"/>
          </a:p>
          <a:p>
            <a:r>
              <a:rPr lang="en-US" dirty="0"/>
              <a:t>SCARED</a:t>
            </a:r>
          </a:p>
          <a:p>
            <a:pPr lvl="1"/>
            <a:r>
              <a:rPr lang="en-US" dirty="0">
                <a:hlinkClick r:id="rId4"/>
              </a:rPr>
              <a:t>SCARED-form-Parent-and-Child-version.pdf</a:t>
            </a:r>
            <a:endParaRPr lang="en-US" dirty="0"/>
          </a:p>
          <a:p>
            <a:pPr lvl="1"/>
            <a:endParaRPr lang="en-US" dirty="0"/>
          </a:p>
        </p:txBody>
      </p:sp>
    </p:spTree>
    <p:extLst>
      <p:ext uri="{BB962C8B-B14F-4D97-AF65-F5344CB8AC3E}">
        <p14:creationId xmlns:p14="http://schemas.microsoft.com/office/powerpoint/2010/main" val="186404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76200"/>
            <a:ext cx="10353761" cy="1326321"/>
          </a:xfrm>
        </p:spPr>
        <p:txBody>
          <a:bodyPr/>
          <a:lstStyle/>
          <a:p>
            <a:r>
              <a:rPr lang="en-US" dirty="0"/>
              <a:t>Depression</a:t>
            </a:r>
          </a:p>
        </p:txBody>
      </p:sp>
      <p:sp>
        <p:nvSpPr>
          <p:cNvPr id="3" name="Content Placeholder 2"/>
          <p:cNvSpPr>
            <a:spLocks noGrp="1"/>
          </p:cNvSpPr>
          <p:nvPr>
            <p:ph idx="1"/>
          </p:nvPr>
        </p:nvSpPr>
        <p:spPr>
          <a:xfrm>
            <a:off x="217714" y="979714"/>
            <a:ext cx="11800115" cy="5660572"/>
          </a:xfrm>
        </p:spPr>
        <p:txBody>
          <a:bodyPr/>
          <a:lstStyle/>
          <a:p>
            <a:r>
              <a:rPr lang="en-US" dirty="0"/>
              <a:t>PHQ-9</a:t>
            </a:r>
          </a:p>
          <a:p>
            <a:pPr lvl="1"/>
            <a:r>
              <a:rPr lang="en-US" dirty="0">
                <a:hlinkClick r:id="rId2"/>
              </a:rPr>
              <a:t>Patient Health Questionaire and General Anxiety Disorder (PHQ-9 and GAD-7)</a:t>
            </a:r>
            <a:endParaRPr lang="en-US" dirty="0"/>
          </a:p>
          <a:p>
            <a:pPr lvl="1"/>
            <a:r>
              <a:rPr lang="en-US" dirty="0">
                <a:hlinkClick r:id="rId3"/>
              </a:rPr>
              <a:t>PHQ-9 Questionnaire for Depression Scoring and Interpretation Guide</a:t>
            </a:r>
            <a:endParaRPr lang="en-US" dirty="0"/>
          </a:p>
        </p:txBody>
      </p:sp>
    </p:spTree>
    <p:extLst>
      <p:ext uri="{BB962C8B-B14F-4D97-AF65-F5344CB8AC3E}">
        <p14:creationId xmlns:p14="http://schemas.microsoft.com/office/powerpoint/2010/main" val="3069323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a:t>
            </a:r>
          </a:p>
        </p:txBody>
      </p:sp>
      <p:sp>
        <p:nvSpPr>
          <p:cNvPr id="3" name="Content Placeholder 2"/>
          <p:cNvSpPr>
            <a:spLocks noGrp="1"/>
          </p:cNvSpPr>
          <p:nvPr>
            <p:ph idx="1"/>
          </p:nvPr>
        </p:nvSpPr>
        <p:spPr>
          <a:xfrm>
            <a:off x="913795" y="1600201"/>
            <a:ext cx="10353762" cy="4757056"/>
          </a:xfrm>
        </p:spPr>
        <p:txBody>
          <a:bodyPr>
            <a:normAutofit/>
          </a:bodyPr>
          <a:lstStyle/>
          <a:p>
            <a:r>
              <a:rPr lang="en-US" dirty="0"/>
              <a:t>Three steps to suicide</a:t>
            </a:r>
          </a:p>
          <a:p>
            <a:pPr marL="800100" lvl="1" indent="-342900">
              <a:buFont typeface="+mj-lt"/>
              <a:buAutoNum type="arabicPeriod"/>
            </a:pPr>
            <a:r>
              <a:rPr lang="en-US" dirty="0"/>
              <a:t>Thought</a:t>
            </a:r>
          </a:p>
          <a:p>
            <a:pPr marL="800100" lvl="1" indent="-342900">
              <a:buFont typeface="+mj-lt"/>
              <a:buAutoNum type="arabicPeriod"/>
            </a:pPr>
            <a:r>
              <a:rPr lang="en-US" dirty="0"/>
              <a:t>Plan</a:t>
            </a:r>
          </a:p>
          <a:p>
            <a:pPr marL="800100" lvl="1" indent="-342900">
              <a:buFont typeface="+mj-lt"/>
              <a:buAutoNum type="arabicPeriod"/>
            </a:pPr>
            <a:r>
              <a:rPr lang="en-US" dirty="0"/>
              <a:t>Action – your dead</a:t>
            </a:r>
          </a:p>
          <a:p>
            <a:r>
              <a:rPr lang="en-US" dirty="0"/>
              <a:t>Is the plan realistic </a:t>
            </a:r>
          </a:p>
          <a:p>
            <a:r>
              <a:rPr lang="en-US" dirty="0"/>
              <a:t>Ask them why do you want to live – it’s ok to want to live for someone else</a:t>
            </a:r>
          </a:p>
          <a:p>
            <a:r>
              <a:rPr lang="en-US" dirty="0"/>
              <a:t>Develop a safety plan who is going to keep you safe</a:t>
            </a:r>
          </a:p>
          <a:p>
            <a:r>
              <a:rPr lang="en-US" dirty="0"/>
              <a:t>The brain doesn’t work right if they want to kill themselves!  It’s not normal coping, </a:t>
            </a:r>
          </a:p>
          <a:p>
            <a:pPr lvl="1"/>
            <a:r>
              <a:rPr lang="en-US" dirty="0"/>
              <a:t>They always say they would never do it when they feel good</a:t>
            </a:r>
          </a:p>
        </p:txBody>
      </p:sp>
    </p:spTree>
    <p:extLst>
      <p:ext uri="{BB962C8B-B14F-4D97-AF65-F5344CB8AC3E}">
        <p14:creationId xmlns:p14="http://schemas.microsoft.com/office/powerpoint/2010/main" val="618291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Fight of Flight</a:t>
            </a:r>
            <a:br>
              <a:rPr lang="en-US" dirty="0"/>
            </a:br>
            <a:r>
              <a:rPr lang="en-US" sz="1300" dirty="0">
                <a:hlinkClick r:id="rId2"/>
              </a:rPr>
              <a:t>https://www.calmclinic.com/anxiety/fight-or-flight-response</a:t>
            </a:r>
            <a:br>
              <a:rPr lang="en-US" sz="1300" dirty="0"/>
            </a:br>
            <a:endParaRPr lang="en-US" sz="1300" dirty="0"/>
          </a:p>
        </p:txBody>
      </p:sp>
      <p:pic>
        <p:nvPicPr>
          <p:cNvPr id="18434" name="Picture 2" descr="Introduction to the Fight or Flight Respon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3" y="1687287"/>
            <a:ext cx="11658600" cy="489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75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38" y="179009"/>
            <a:ext cx="10353761" cy="1326321"/>
          </a:xfrm>
        </p:spPr>
        <p:txBody>
          <a:bodyPr/>
          <a:lstStyle/>
          <a:p>
            <a:r>
              <a:rPr lang="en-US" dirty="0"/>
              <a:t>How Do SSRI’s Work</a:t>
            </a:r>
          </a:p>
        </p:txBody>
      </p:sp>
      <p:sp>
        <p:nvSpPr>
          <p:cNvPr id="3" name="Content Placeholder 2"/>
          <p:cNvSpPr>
            <a:spLocks noGrp="1"/>
          </p:cNvSpPr>
          <p:nvPr>
            <p:ph idx="1"/>
          </p:nvPr>
        </p:nvSpPr>
        <p:spPr>
          <a:xfrm>
            <a:off x="307975" y="1505330"/>
            <a:ext cx="11437711" cy="4819270"/>
          </a:xfrm>
        </p:spPr>
        <p:txBody>
          <a:bodyPr numCol="1">
            <a:normAutofit/>
          </a:bodyPr>
          <a:lstStyle/>
          <a:p>
            <a:r>
              <a:rPr lang="en-US" dirty="0"/>
              <a:t>Selective Serotonin Reuptake Inhibitor (SSRI) – seriously it’s in the name</a:t>
            </a:r>
            <a:endParaRPr lang="en-US" dirty="0">
              <a:effectLst/>
            </a:endParaRPr>
          </a:p>
          <a:p>
            <a:pPr fontAlgn="ctr"/>
            <a:r>
              <a:rPr lang="en-US" dirty="0">
                <a:effectLst/>
              </a:rPr>
              <a:t>Promotes brain ability to change &amp; adapt fostering neurogenesis, strengthening synaptic connections. </a:t>
            </a:r>
          </a:p>
          <a:p>
            <a:pPr fontAlgn="ctr"/>
            <a:r>
              <a:rPr lang="en-US" dirty="0">
                <a:effectLst/>
              </a:rPr>
              <a:t>Stimulates the proliferation and differentiation of new neurons, especially in the hippocampus, which is linked to improved cognitive function.</a:t>
            </a:r>
          </a:p>
          <a:p>
            <a:pPr fontAlgn="ctr"/>
            <a:r>
              <a:rPr lang="en-US" dirty="0">
                <a:effectLst/>
              </a:rPr>
              <a:t>Increasing the likelihood of neurons firing, helps regulate mood. </a:t>
            </a:r>
          </a:p>
          <a:p>
            <a:pPr fontAlgn="ctr"/>
            <a:r>
              <a:rPr lang="en-US" dirty="0">
                <a:effectLst/>
              </a:rPr>
              <a:t>Enhanced neuroplasticity and neurogenesis associated with better cognitive performance.  </a:t>
            </a:r>
          </a:p>
          <a:p>
            <a:r>
              <a:rPr lang="en-US" dirty="0">
                <a:effectLst/>
              </a:rPr>
              <a:t>Assists in the regulating of sleep-wake cycles and appetite</a:t>
            </a:r>
          </a:p>
          <a:p>
            <a:r>
              <a:rPr lang="en-US" dirty="0"/>
              <a:t>Can lead to changes in brain signaling</a:t>
            </a:r>
          </a:p>
          <a:p>
            <a:pPr lvl="1"/>
            <a:r>
              <a:rPr lang="en-US" dirty="0"/>
              <a:t>This is why they need to be on for about a year after meeting treatment goal prior to weaning off</a:t>
            </a:r>
          </a:p>
          <a:p>
            <a:endParaRPr lang="en-US" dirty="0"/>
          </a:p>
          <a:p>
            <a:endParaRPr lang="en-US" dirty="0"/>
          </a:p>
          <a:p>
            <a:endParaRPr lang="en-US" dirty="0"/>
          </a:p>
        </p:txBody>
      </p:sp>
      <p:sp>
        <p:nvSpPr>
          <p:cNvPr id="7" name="AutoShape 5" descr="How SSRIs work | OCD-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97465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SSRI’ Dumbed Down</a:t>
            </a:r>
          </a:p>
        </p:txBody>
      </p:sp>
      <p:sp>
        <p:nvSpPr>
          <p:cNvPr id="7" name="Content Placeholder 6"/>
          <p:cNvSpPr>
            <a:spLocks noGrp="1"/>
          </p:cNvSpPr>
          <p:nvPr>
            <p:ph idx="1"/>
          </p:nvPr>
        </p:nvSpPr>
        <p:spPr>
          <a:xfrm>
            <a:off x="336852" y="1813034"/>
            <a:ext cx="8230205" cy="4620423"/>
          </a:xfrm>
        </p:spPr>
        <p:txBody>
          <a:bodyPr>
            <a:normAutofit fontScale="92500" lnSpcReduction="20000"/>
          </a:bodyPr>
          <a:lstStyle/>
          <a:p>
            <a:r>
              <a:rPr lang="en-US" dirty="0"/>
              <a:t>Lexapro, Zoloft, Prozac - Think of Claritin, Zyrtec, and Allegra</a:t>
            </a:r>
          </a:p>
          <a:p>
            <a:r>
              <a:rPr lang="en-US" dirty="0"/>
              <a:t>Start Low and Go Slow – seriously this time</a:t>
            </a:r>
          </a:p>
          <a:p>
            <a:r>
              <a:rPr lang="en-US" dirty="0"/>
              <a:t>Going to take weeks to kick in, but if no change in 2 weeks increase the dose</a:t>
            </a:r>
          </a:p>
          <a:p>
            <a:r>
              <a:rPr lang="en-US" dirty="0"/>
              <a:t>Keep them on medication for at least a year from when you reach treatment goal</a:t>
            </a:r>
          </a:p>
          <a:p>
            <a:r>
              <a:rPr lang="en-US" dirty="0"/>
              <a:t>Prozac takes forever to start working and to go away – good for the forgetful teens (males especially)</a:t>
            </a:r>
          </a:p>
          <a:p>
            <a:r>
              <a:rPr lang="en-US" dirty="0"/>
              <a:t>Zoloft and Lexapro work pretty quick </a:t>
            </a:r>
          </a:p>
          <a:p>
            <a:r>
              <a:rPr lang="en-US" dirty="0"/>
              <a:t>Zoloft and Prozac can be given in higher doses </a:t>
            </a:r>
          </a:p>
          <a:p>
            <a:r>
              <a:rPr lang="en-US" dirty="0"/>
              <a:t>Zoloft works well with OCD (typically requires higher doses)</a:t>
            </a:r>
          </a:p>
          <a:p>
            <a:r>
              <a:rPr lang="en-US" dirty="0"/>
              <a:t>Can Cross taper……..think half-life</a:t>
            </a:r>
          </a:p>
          <a:p>
            <a:endParaRPr lang="en-US" dirty="0"/>
          </a:p>
        </p:txBody>
      </p:sp>
      <p:pic>
        <p:nvPicPr>
          <p:cNvPr id="8" name="Picture 2" descr="Number 3 Clipart | Free download on ClipArtM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9544" y="1714500"/>
            <a:ext cx="2239331"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38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197429"/>
          </a:xfrm>
        </p:spPr>
        <p:txBody>
          <a:bodyPr>
            <a:normAutofit fontScale="90000"/>
          </a:bodyPr>
          <a:lstStyle/>
          <a:p>
            <a:r>
              <a:rPr lang="en-US" dirty="0"/>
              <a:t>IT’s NOT Rocket Science It’s Primary CAre</a:t>
            </a:r>
            <a:br>
              <a:rPr lang="en-US" dirty="0"/>
            </a:br>
            <a:r>
              <a:rPr lang="en-US" dirty="0"/>
              <a:t>Nonpharmacological Interventions</a:t>
            </a:r>
            <a:br>
              <a:rPr lang="en-US" dirty="0"/>
            </a:br>
            <a:endParaRPr lang="en-US" dirty="0"/>
          </a:p>
        </p:txBody>
      </p:sp>
      <p:sp>
        <p:nvSpPr>
          <p:cNvPr id="3" name="Content Placeholder 2"/>
          <p:cNvSpPr>
            <a:spLocks noGrp="1"/>
          </p:cNvSpPr>
          <p:nvPr>
            <p:ph idx="1"/>
          </p:nvPr>
        </p:nvSpPr>
        <p:spPr>
          <a:xfrm>
            <a:off x="1066800" y="1926770"/>
            <a:ext cx="10418048" cy="4615543"/>
          </a:xfrm>
        </p:spPr>
        <p:txBody>
          <a:bodyPr>
            <a:normAutofit/>
          </a:bodyPr>
          <a:lstStyle/>
          <a:p>
            <a:r>
              <a:rPr lang="en-US" dirty="0"/>
              <a:t>SLEEP – Melatonin, Clonidine</a:t>
            </a:r>
          </a:p>
          <a:p>
            <a:r>
              <a:rPr lang="en-US" dirty="0"/>
              <a:t>DIET - If it looks like it came out of the ground or off a branch eat that</a:t>
            </a:r>
          </a:p>
          <a:p>
            <a:r>
              <a:rPr lang="en-US" dirty="0"/>
              <a:t>EXERCISE – Doesn’t have to be a gym membership</a:t>
            </a:r>
          </a:p>
          <a:p>
            <a:r>
              <a:rPr lang="en-US" dirty="0"/>
              <a:t>SOCIAL CONNECTION – We are meant to be together</a:t>
            </a:r>
          </a:p>
          <a:p>
            <a:r>
              <a:rPr lang="en-US" dirty="0"/>
              <a:t>PURPOSEFUL PARENTING – It’s scary when their sad, anxious, and it’s labor intensive</a:t>
            </a:r>
          </a:p>
          <a:p>
            <a:r>
              <a:rPr lang="en-US" dirty="0"/>
              <a:t>DECREASE SCREEN TIME – It’s like cocaine-------LITERALLY </a:t>
            </a:r>
          </a:p>
          <a:p>
            <a:r>
              <a:rPr lang="en-US" dirty="0"/>
              <a:t>SUPPLEMENTS – So many possibilities – Fish Oil is a good place to start</a:t>
            </a:r>
          </a:p>
          <a:p>
            <a:r>
              <a:rPr lang="en-US" dirty="0"/>
              <a:t>NATURE – Get outside, Get Grounded, Get Vitamin D</a:t>
            </a:r>
          </a:p>
        </p:txBody>
      </p:sp>
    </p:spTree>
    <p:extLst>
      <p:ext uri="{BB962C8B-B14F-4D97-AF65-F5344CB8AC3E}">
        <p14:creationId xmlns:p14="http://schemas.microsoft.com/office/powerpoint/2010/main" val="3350059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76200"/>
            <a:ext cx="10353761" cy="1326321"/>
          </a:xfrm>
        </p:spPr>
        <p:txBody>
          <a:bodyPr/>
          <a:lstStyle/>
          <a:p>
            <a:r>
              <a:rPr lang="en-US" dirty="0"/>
              <a:t>REfer</a:t>
            </a:r>
          </a:p>
        </p:txBody>
      </p:sp>
      <p:sp>
        <p:nvSpPr>
          <p:cNvPr id="3" name="Content Placeholder 2"/>
          <p:cNvSpPr>
            <a:spLocks noGrp="1"/>
          </p:cNvSpPr>
          <p:nvPr>
            <p:ph idx="1"/>
          </p:nvPr>
        </p:nvSpPr>
        <p:spPr>
          <a:xfrm>
            <a:off x="913795" y="1578429"/>
            <a:ext cx="10353762" cy="4539342"/>
          </a:xfrm>
        </p:spPr>
        <p:txBody>
          <a:bodyPr/>
          <a:lstStyle/>
          <a:p>
            <a:r>
              <a:rPr lang="en-US" dirty="0"/>
              <a:t>If you don’t feel like they fit in the BIG THREE</a:t>
            </a:r>
          </a:p>
          <a:p>
            <a:r>
              <a:rPr lang="en-US" dirty="0"/>
              <a:t>Younger patients outside your comfort level</a:t>
            </a:r>
          </a:p>
          <a:p>
            <a:r>
              <a:rPr lang="en-US" dirty="0"/>
              <a:t>Addiction</a:t>
            </a:r>
          </a:p>
          <a:p>
            <a:r>
              <a:rPr lang="en-US" dirty="0"/>
              <a:t>Bipolar </a:t>
            </a:r>
          </a:p>
          <a:p>
            <a:pPr lvl="1"/>
            <a:r>
              <a:rPr lang="en-US" dirty="0"/>
              <a:t>All kids are Bipolar</a:t>
            </a:r>
          </a:p>
          <a:p>
            <a:pPr lvl="1"/>
            <a:r>
              <a:rPr lang="en-US" dirty="0"/>
              <a:t>Be weary of any provider that makes this diagnosis early on in their treatment</a:t>
            </a:r>
          </a:p>
          <a:p>
            <a:pPr lvl="1"/>
            <a:r>
              <a:rPr lang="en-US" dirty="0"/>
              <a:t>Uncommon for kids to be bipolar even with Bipolar II</a:t>
            </a:r>
          </a:p>
          <a:p>
            <a:r>
              <a:rPr lang="en-US" dirty="0"/>
              <a:t>Schizophrenia</a:t>
            </a:r>
          </a:p>
          <a:p>
            <a:pPr lvl="1"/>
            <a:r>
              <a:rPr lang="en-US" dirty="0"/>
              <a:t>Rarely seen in kids</a:t>
            </a:r>
          </a:p>
          <a:p>
            <a:endParaRPr lang="en-US" dirty="0"/>
          </a:p>
        </p:txBody>
      </p:sp>
    </p:spTree>
    <p:extLst>
      <p:ext uri="{BB962C8B-B14F-4D97-AF65-F5344CB8AC3E}">
        <p14:creationId xmlns:p14="http://schemas.microsoft.com/office/powerpoint/2010/main" val="230539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 Problem</a:t>
            </a:r>
          </a:p>
        </p:txBody>
      </p:sp>
      <p:sp>
        <p:nvSpPr>
          <p:cNvPr id="3" name="Content Placeholder 2"/>
          <p:cNvSpPr>
            <a:spLocks noGrp="1"/>
          </p:cNvSpPr>
          <p:nvPr>
            <p:ph idx="1"/>
          </p:nvPr>
        </p:nvSpPr>
        <p:spPr>
          <a:xfrm>
            <a:off x="272142" y="1643743"/>
            <a:ext cx="11702143" cy="4887685"/>
          </a:xfrm>
        </p:spPr>
        <p:txBody>
          <a:bodyPr>
            <a:normAutofit fontScale="92500" lnSpcReduction="10000"/>
          </a:bodyPr>
          <a:lstStyle/>
          <a:p>
            <a:pPr marL="285750" lvl="0" indent="-285750">
              <a:spcBef>
                <a:spcPts val="0"/>
              </a:spcBef>
            </a:pPr>
            <a:r>
              <a:rPr lang="en-US" dirty="0"/>
              <a:t>In the United States, approximately 20% of children and 49% of adolescents experience a mental disorder.</a:t>
            </a:r>
          </a:p>
          <a:p>
            <a:pPr marL="285750" lvl="0" indent="-285750">
              <a:spcBef>
                <a:spcPts val="0"/>
              </a:spcBef>
            </a:pPr>
            <a:r>
              <a:rPr lang="en-US" b="1" dirty="0"/>
              <a:t>Suicide is a leading cause of death </a:t>
            </a:r>
            <a:r>
              <a:rPr lang="en-US" dirty="0"/>
              <a:t>in 10 to 24 year olds, and suicide attempts far outnumber those deaths.</a:t>
            </a:r>
          </a:p>
          <a:p>
            <a:pPr marL="285750" indent="-285750"/>
            <a:r>
              <a:rPr lang="en-US" dirty="0"/>
              <a:t>Recent evidence shows </a:t>
            </a:r>
            <a:r>
              <a:rPr lang="en-US" b="1" dirty="0"/>
              <a:t>increasing rates of emergency department visits </a:t>
            </a:r>
            <a:r>
              <a:rPr lang="en-US" dirty="0"/>
              <a:t>among children and adolescents with a mental health concern as the primary diagnosis.</a:t>
            </a:r>
          </a:p>
          <a:p>
            <a:r>
              <a:rPr lang="en-US" dirty="0"/>
              <a:t>As early as 2008, staff at the World Health Organization and the World Organization of Family Doctors called for integration of services into primary care because: </a:t>
            </a:r>
          </a:p>
          <a:p>
            <a:pPr lvl="1"/>
            <a:r>
              <a:rPr lang="en-US" dirty="0"/>
              <a:t>Better health outcomes</a:t>
            </a:r>
          </a:p>
          <a:p>
            <a:pPr lvl="1"/>
            <a:r>
              <a:rPr lang="en-US" dirty="0"/>
              <a:t>Social integration is maintained</a:t>
            </a:r>
          </a:p>
          <a:p>
            <a:r>
              <a:rPr lang="en-US" dirty="0"/>
              <a:t>In 2009, the American Academy of Pediatrics published a policy statement recommending mental health competencies for primary care.</a:t>
            </a:r>
          </a:p>
          <a:p>
            <a:r>
              <a:rPr lang="en-US" dirty="0"/>
              <a:t>Not enough progress has been made.</a:t>
            </a:r>
          </a:p>
          <a:p>
            <a:pPr marL="285750" indent="-285750"/>
            <a:endParaRPr lang="en-US" dirty="0"/>
          </a:p>
          <a:p>
            <a:endParaRPr lang="en-US" dirty="0"/>
          </a:p>
        </p:txBody>
      </p:sp>
    </p:spTree>
    <p:extLst>
      <p:ext uri="{BB962C8B-B14F-4D97-AF65-F5344CB8AC3E}">
        <p14:creationId xmlns:p14="http://schemas.microsoft.com/office/powerpoint/2010/main" val="165040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032" y="0"/>
            <a:ext cx="10353761" cy="1326321"/>
          </a:xfrm>
        </p:spPr>
        <p:txBody>
          <a:bodyPr/>
          <a:lstStyle/>
          <a:p>
            <a:r>
              <a:rPr lang="en-US" dirty="0"/>
              <a:t>Practice Pearls</a:t>
            </a:r>
          </a:p>
        </p:txBody>
      </p:sp>
      <p:sp>
        <p:nvSpPr>
          <p:cNvPr id="3" name="Content Placeholder 2"/>
          <p:cNvSpPr>
            <a:spLocks noGrp="1"/>
          </p:cNvSpPr>
          <p:nvPr>
            <p:ph idx="1"/>
          </p:nvPr>
        </p:nvSpPr>
        <p:spPr>
          <a:xfrm>
            <a:off x="359228" y="936171"/>
            <a:ext cx="11299371" cy="5508171"/>
          </a:xfrm>
        </p:spPr>
        <p:txBody>
          <a:bodyPr numCol="2">
            <a:normAutofit fontScale="85000" lnSpcReduction="10000"/>
          </a:bodyPr>
          <a:lstStyle/>
          <a:p>
            <a:r>
              <a:rPr lang="en-US" dirty="0"/>
              <a:t>Don’t over think it</a:t>
            </a:r>
          </a:p>
          <a:p>
            <a:r>
              <a:rPr lang="en-US" dirty="0"/>
              <a:t>If possible fix sleep before starting meds</a:t>
            </a:r>
          </a:p>
          <a:p>
            <a:pPr lvl="1"/>
            <a:r>
              <a:rPr lang="en-US" dirty="0"/>
              <a:t>Sleep hygiene</a:t>
            </a:r>
          </a:p>
          <a:p>
            <a:pPr lvl="1"/>
            <a:r>
              <a:rPr lang="en-US" dirty="0"/>
              <a:t>Check for OSA</a:t>
            </a:r>
          </a:p>
          <a:p>
            <a:pPr lvl="1"/>
            <a:r>
              <a:rPr lang="en-US" dirty="0"/>
              <a:t>Melatonin</a:t>
            </a:r>
          </a:p>
          <a:p>
            <a:pPr lvl="1"/>
            <a:r>
              <a:rPr lang="en-US" dirty="0"/>
              <a:t>Sleep medication </a:t>
            </a:r>
          </a:p>
          <a:p>
            <a:r>
              <a:rPr lang="en-US" dirty="0"/>
              <a:t>Look for resources</a:t>
            </a:r>
          </a:p>
          <a:p>
            <a:pPr lvl="1"/>
            <a:r>
              <a:rPr lang="en-US" dirty="0"/>
              <a:t>Duke</a:t>
            </a:r>
          </a:p>
          <a:p>
            <a:pPr lvl="1"/>
            <a:r>
              <a:rPr lang="en-US" dirty="0"/>
              <a:t>KYSS</a:t>
            </a:r>
          </a:p>
          <a:p>
            <a:pPr lvl="1"/>
            <a:r>
              <a:rPr lang="en-US" dirty="0"/>
              <a:t>REACH</a:t>
            </a:r>
          </a:p>
          <a:p>
            <a:pPr lvl="1"/>
            <a:r>
              <a:rPr lang="en-US" dirty="0"/>
              <a:t>NAPNAP CARES</a:t>
            </a:r>
          </a:p>
          <a:p>
            <a:pPr lvl="1"/>
            <a:r>
              <a:rPr lang="en-US" dirty="0"/>
              <a:t>COPE</a:t>
            </a:r>
          </a:p>
          <a:p>
            <a:pPr lvl="1"/>
            <a:r>
              <a:rPr lang="en-US" dirty="0"/>
              <a:t>PNCB Peds Updates </a:t>
            </a:r>
          </a:p>
          <a:p>
            <a:r>
              <a:rPr lang="en-US" dirty="0"/>
              <a:t>Ask the questions you want to know</a:t>
            </a:r>
          </a:p>
          <a:p>
            <a:r>
              <a:rPr lang="en-US" dirty="0"/>
              <a:t>Make sure they know that you are there to keep them safe</a:t>
            </a:r>
          </a:p>
          <a:p>
            <a:r>
              <a:rPr lang="en-US" dirty="0"/>
              <a:t>It’s ok to say NO </a:t>
            </a:r>
          </a:p>
          <a:p>
            <a:pPr lvl="1"/>
            <a:r>
              <a:rPr lang="en-US" dirty="0"/>
              <a:t>No you don’t need medicine</a:t>
            </a:r>
          </a:p>
          <a:p>
            <a:pPr lvl="1"/>
            <a:r>
              <a:rPr lang="en-US" dirty="0"/>
              <a:t>No I can’t manage you</a:t>
            </a:r>
          </a:p>
          <a:p>
            <a:pPr lvl="1"/>
            <a:r>
              <a:rPr lang="en-US" dirty="0"/>
              <a:t>No medication isn’t going to help unless you do the work to get better</a:t>
            </a:r>
          </a:p>
          <a:p>
            <a:r>
              <a:rPr lang="en-US" dirty="0"/>
              <a:t>It’s ok to say Yes</a:t>
            </a:r>
          </a:p>
          <a:p>
            <a:pPr lvl="1"/>
            <a:r>
              <a:rPr lang="en-US" dirty="0"/>
              <a:t>Yes, it is normal to get distracted</a:t>
            </a:r>
          </a:p>
          <a:p>
            <a:pPr lvl="1"/>
            <a:r>
              <a:rPr lang="en-US" dirty="0"/>
              <a:t>Yes, it is normal to feel sad</a:t>
            </a:r>
          </a:p>
          <a:p>
            <a:pPr lvl="1"/>
            <a:r>
              <a:rPr lang="en-US" dirty="0"/>
              <a:t>Yes, it is normal to feel nervous</a:t>
            </a:r>
          </a:p>
          <a:p>
            <a:pPr lvl="1"/>
            <a:r>
              <a:rPr lang="en-US" dirty="0"/>
              <a:t>Yes, life is hard</a:t>
            </a:r>
          </a:p>
          <a:p>
            <a:r>
              <a:rPr lang="en-US" dirty="0"/>
              <a:t>Phone a Friend (first make a friends with a pysch prescriber)</a:t>
            </a:r>
          </a:p>
          <a:p>
            <a:r>
              <a:rPr lang="en-US" dirty="0"/>
              <a:t>BE HONEST</a:t>
            </a:r>
          </a:p>
          <a:p>
            <a:r>
              <a:rPr lang="en-US" dirty="0"/>
              <a:t>Counseling is pointless if they aren’t ready and willing</a:t>
            </a:r>
          </a:p>
          <a:p>
            <a:endParaRPr lang="en-US" dirty="0"/>
          </a:p>
        </p:txBody>
      </p:sp>
    </p:spTree>
    <p:extLst>
      <p:ext uri="{BB962C8B-B14F-4D97-AF65-F5344CB8AC3E}">
        <p14:creationId xmlns:p14="http://schemas.microsoft.com/office/powerpoint/2010/main" val="3790178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0"/>
            <a:ext cx="10353761" cy="1326321"/>
          </a:xfrm>
        </p:spPr>
        <p:txBody>
          <a:bodyPr/>
          <a:lstStyle/>
          <a:p>
            <a:r>
              <a:rPr lang="en-US" dirty="0"/>
              <a:t>Affects of Electronics on the Brain</a:t>
            </a:r>
          </a:p>
        </p:txBody>
      </p:sp>
      <p:sp>
        <p:nvSpPr>
          <p:cNvPr id="3" name="Content Placeholder 2"/>
          <p:cNvSpPr>
            <a:spLocks noGrp="1"/>
          </p:cNvSpPr>
          <p:nvPr>
            <p:ph idx="1"/>
          </p:nvPr>
        </p:nvSpPr>
        <p:spPr>
          <a:xfrm>
            <a:off x="435429" y="1121229"/>
            <a:ext cx="11364685" cy="5660571"/>
          </a:xfrm>
        </p:spPr>
        <p:txBody>
          <a:bodyPr numCol="2">
            <a:normAutofit fontScale="62500" lnSpcReduction="20000"/>
          </a:bodyPr>
          <a:lstStyle/>
          <a:p>
            <a:r>
              <a:rPr lang="en-US" dirty="0"/>
              <a:t>Sleep Disruption</a:t>
            </a:r>
          </a:p>
          <a:p>
            <a:pPr lvl="1"/>
            <a:r>
              <a:rPr lang="en-US" dirty="0"/>
              <a:t>Reduced sleep efficiency</a:t>
            </a:r>
          </a:p>
          <a:p>
            <a:pPr lvl="1"/>
            <a:r>
              <a:rPr lang="en-US" dirty="0"/>
              <a:t>Poor sleep quality</a:t>
            </a:r>
          </a:p>
          <a:p>
            <a:pPr lvl="1"/>
            <a:r>
              <a:rPr lang="en-US" dirty="0"/>
              <a:t>Shorter sleep duration</a:t>
            </a:r>
          </a:p>
          <a:p>
            <a:r>
              <a:rPr lang="en-US" dirty="0"/>
              <a:t>Attention Deficits</a:t>
            </a:r>
          </a:p>
          <a:p>
            <a:r>
              <a:rPr lang="en-US" dirty="0"/>
              <a:t>Impaired Cognitive Function “Brain Rot”</a:t>
            </a:r>
          </a:p>
          <a:p>
            <a:pPr lvl="1"/>
            <a:r>
              <a:rPr lang="en-US" dirty="0"/>
              <a:t>Language skills</a:t>
            </a:r>
          </a:p>
          <a:p>
            <a:pPr lvl="1"/>
            <a:r>
              <a:rPr lang="en-US" dirty="0"/>
              <a:t>Critical thinking and reasoning</a:t>
            </a:r>
          </a:p>
          <a:p>
            <a:r>
              <a:rPr lang="en-US" dirty="0"/>
              <a:t>Delays in Social and Emotional Development</a:t>
            </a:r>
          </a:p>
          <a:p>
            <a:pPr lvl="1"/>
            <a:r>
              <a:rPr lang="en-US" dirty="0"/>
              <a:t>When used to help calm children it hinders the ability to develop healthy emotional regulation skills</a:t>
            </a:r>
          </a:p>
          <a:p>
            <a:r>
              <a:rPr lang="en-US" dirty="0"/>
              <a:t>Addiction</a:t>
            </a:r>
          </a:p>
          <a:p>
            <a:r>
              <a:rPr lang="en-US" dirty="0"/>
              <a:t>Structural Brain Changes</a:t>
            </a:r>
          </a:p>
          <a:p>
            <a:pPr lvl="1"/>
            <a:r>
              <a:rPr lang="en-US" dirty="0"/>
              <a:t>Reduced Gray Matter</a:t>
            </a:r>
          </a:p>
          <a:p>
            <a:pPr lvl="1"/>
            <a:r>
              <a:rPr lang="en-US" dirty="0"/>
              <a:t>Decrease in functional connectivity in the brain involved in active thinking in areas responsible for memory and decision making</a:t>
            </a:r>
          </a:p>
          <a:p>
            <a:pPr lvl="1"/>
            <a:endParaRPr lang="en-US" dirty="0"/>
          </a:p>
          <a:p>
            <a:r>
              <a:rPr lang="en-US" dirty="0"/>
              <a:t>Delayed Development</a:t>
            </a:r>
          </a:p>
          <a:p>
            <a:pPr lvl="1"/>
            <a:r>
              <a:rPr lang="en-US" dirty="0"/>
              <a:t>Takes the place of activities crucial for development</a:t>
            </a:r>
          </a:p>
          <a:p>
            <a:pPr lvl="1"/>
            <a:endParaRPr lang="en-US" dirty="0"/>
          </a:p>
          <a:p>
            <a:pPr marL="457200" lvl="1" indent="0">
              <a:buNone/>
            </a:pPr>
            <a:endParaRPr lang="en-US" dirty="0"/>
          </a:p>
          <a:p>
            <a:r>
              <a:rPr lang="en-US" dirty="0"/>
              <a:t>Lower Academic Performance</a:t>
            </a:r>
          </a:p>
          <a:p>
            <a:pPr lvl="1"/>
            <a:r>
              <a:rPr lang="en-US" dirty="0"/>
              <a:t>Likely related to decrease sleep, attention span, critical thinking skills and increased distractions</a:t>
            </a:r>
          </a:p>
          <a:p>
            <a:r>
              <a:rPr lang="en-US" dirty="0"/>
              <a:t>Eye Strain</a:t>
            </a:r>
          </a:p>
          <a:p>
            <a:pPr lvl="1"/>
            <a:r>
              <a:rPr lang="en-US" dirty="0"/>
              <a:t>You blink less!!!</a:t>
            </a:r>
          </a:p>
          <a:p>
            <a:pPr lvl="1"/>
            <a:r>
              <a:rPr lang="en-US" dirty="0"/>
              <a:t>Lighting</a:t>
            </a:r>
          </a:p>
          <a:p>
            <a:pPr lvl="1"/>
            <a:r>
              <a:rPr lang="en-US" dirty="0"/>
              <a:t>Prolonged staring </a:t>
            </a:r>
          </a:p>
          <a:p>
            <a:r>
              <a:rPr lang="en-US" dirty="0"/>
              <a:t>Neck and back pain</a:t>
            </a:r>
          </a:p>
          <a:p>
            <a:pPr lvl="1"/>
            <a:r>
              <a:rPr lang="en-US" dirty="0"/>
              <a:t>Text neck or tech neck</a:t>
            </a:r>
          </a:p>
          <a:p>
            <a:r>
              <a:rPr lang="en-US" dirty="0"/>
              <a:t>Weight gain</a:t>
            </a:r>
          </a:p>
          <a:p>
            <a:pPr lvl="1"/>
            <a:r>
              <a:rPr lang="en-US" dirty="0"/>
              <a:t>Neurochanges causing emotional eating </a:t>
            </a:r>
          </a:p>
          <a:p>
            <a:pPr lvl="1"/>
            <a:r>
              <a:rPr lang="en-US" dirty="0"/>
              <a:t>Obesity</a:t>
            </a:r>
          </a:p>
          <a:p>
            <a:r>
              <a:rPr lang="en-US" dirty="0"/>
              <a:t>Social Isolation</a:t>
            </a:r>
          </a:p>
          <a:p>
            <a:pPr lvl="1"/>
            <a:r>
              <a:rPr lang="en-US" dirty="0"/>
              <a:t>Decreasing experience to develop </a:t>
            </a:r>
          </a:p>
          <a:p>
            <a:r>
              <a:rPr lang="en-US" dirty="0"/>
              <a:t>Decrease in Risk taking behaviors</a:t>
            </a:r>
          </a:p>
          <a:p>
            <a:r>
              <a:rPr lang="en-US" dirty="0"/>
              <a:t>Addiction </a:t>
            </a:r>
          </a:p>
          <a:p>
            <a:r>
              <a:rPr lang="en-US" dirty="0"/>
              <a:t>Anxiety</a:t>
            </a:r>
          </a:p>
          <a:p>
            <a:r>
              <a:rPr lang="en-US" dirty="0"/>
              <a:t>Depression</a:t>
            </a:r>
          </a:p>
        </p:txBody>
      </p:sp>
    </p:spTree>
    <p:extLst>
      <p:ext uri="{BB962C8B-B14F-4D97-AF65-F5344CB8AC3E}">
        <p14:creationId xmlns:p14="http://schemas.microsoft.com/office/powerpoint/2010/main" val="3865012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283029" y="1687287"/>
            <a:ext cx="11495314" cy="4680856"/>
          </a:xfrm>
        </p:spPr>
        <p:txBody>
          <a:bodyPr>
            <a:normAutofit lnSpcReduction="10000"/>
          </a:bodyPr>
          <a:lstStyle/>
          <a:p>
            <a:r>
              <a:rPr lang="en-US" dirty="0"/>
              <a:t>Books</a:t>
            </a:r>
          </a:p>
          <a:p>
            <a:pPr lvl="1"/>
            <a:r>
              <a:rPr lang="en-US" dirty="0"/>
              <a:t>Anxiety Relief for Teens (Regine Galanti)</a:t>
            </a:r>
          </a:p>
          <a:p>
            <a:pPr lvl="1"/>
            <a:r>
              <a:rPr lang="en-US" dirty="0"/>
              <a:t>ADHD Complex, Practicing Mental Health in Primary Care (Harlan Gephart)</a:t>
            </a:r>
          </a:p>
          <a:p>
            <a:pPr lvl="1"/>
            <a:r>
              <a:rPr lang="en-US" dirty="0"/>
              <a:t>Developmental and Behavior Pediatrics (Robert Voigt)</a:t>
            </a:r>
          </a:p>
          <a:p>
            <a:pPr lvl="1"/>
            <a:r>
              <a:rPr lang="en-US" dirty="0"/>
              <a:t>Pediatric Psychopharmacology (Mark Riddle)</a:t>
            </a:r>
          </a:p>
          <a:p>
            <a:pPr lvl="1" fontAlgn="base"/>
            <a:r>
              <a:rPr lang="en-US" dirty="0">
                <a:effectLst/>
              </a:rPr>
              <a:t>Building Resilience in Children and Teens, 4th Edition (Kenneth R. Ginsburg)</a:t>
            </a:r>
          </a:p>
          <a:p>
            <a:pPr lvl="1"/>
            <a:endParaRPr lang="en-US" dirty="0"/>
          </a:p>
          <a:p>
            <a:r>
              <a:rPr lang="en-US" dirty="0"/>
              <a:t>Apps</a:t>
            </a:r>
          </a:p>
          <a:p>
            <a:pPr lvl="1"/>
            <a:r>
              <a:rPr lang="en-US" dirty="0"/>
              <a:t>Dailybean</a:t>
            </a:r>
          </a:p>
          <a:p>
            <a:pPr lvl="1"/>
            <a:r>
              <a:rPr lang="en-US" dirty="0"/>
              <a:t>Calm</a:t>
            </a:r>
          </a:p>
          <a:p>
            <a:pPr lvl="1"/>
            <a:r>
              <a:rPr lang="en-US" dirty="0"/>
              <a:t>Headspace</a:t>
            </a:r>
          </a:p>
          <a:p>
            <a:pPr lvl="1"/>
            <a:r>
              <a:rPr lang="en-US" dirty="0"/>
              <a:t>Insight Timer</a:t>
            </a:r>
          </a:p>
          <a:p>
            <a:endParaRPr lang="en-US" dirty="0"/>
          </a:p>
        </p:txBody>
      </p:sp>
    </p:spTree>
    <p:extLst>
      <p:ext uri="{BB962C8B-B14F-4D97-AF65-F5344CB8AC3E}">
        <p14:creationId xmlns:p14="http://schemas.microsoft.com/office/powerpoint/2010/main" val="4076332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Guidelines</a:t>
            </a:r>
          </a:p>
        </p:txBody>
      </p:sp>
      <p:sp>
        <p:nvSpPr>
          <p:cNvPr id="3" name="Content Placeholder 2"/>
          <p:cNvSpPr>
            <a:spLocks noGrp="1"/>
          </p:cNvSpPr>
          <p:nvPr>
            <p:ph idx="1"/>
          </p:nvPr>
        </p:nvSpPr>
        <p:spPr>
          <a:xfrm>
            <a:off x="913795" y="1665513"/>
            <a:ext cx="10353762" cy="4495801"/>
          </a:xfrm>
        </p:spPr>
        <p:txBody>
          <a:bodyPr>
            <a:normAutofit fontScale="92500" lnSpcReduction="10000"/>
          </a:bodyPr>
          <a:lstStyle/>
          <a:p>
            <a:r>
              <a:rPr lang="en-US" dirty="0"/>
              <a:t>Practice Guidelines</a:t>
            </a:r>
          </a:p>
          <a:p>
            <a:pPr lvl="1"/>
            <a:r>
              <a:rPr lang="en-US" dirty="0">
                <a:hlinkClick r:id="rId2"/>
              </a:rPr>
              <a:t>Guidelines for Adolescent Depression in Primary Care (GLAD-PC): Part I. Practice Preparation, Identification, Assessment, and Initial Management | Pediatrics | American Academy of Pediatrics</a:t>
            </a:r>
            <a:endParaRPr lang="en-US" dirty="0"/>
          </a:p>
          <a:p>
            <a:pPr lvl="1"/>
            <a:r>
              <a:rPr lang="en-US" dirty="0">
                <a:hlinkClick r:id="rId3"/>
              </a:rPr>
              <a:t>Guidelines for Adolescent Depression in Primary Care (GLAD-PC): Part II. Treatment and Ongoing Management | Pediatrics | American Academy of Pediatrics</a:t>
            </a:r>
            <a:endParaRPr lang="en-US" dirty="0"/>
          </a:p>
          <a:p>
            <a:pPr lvl="1"/>
            <a:r>
              <a:rPr lang="en-US" dirty="0">
                <a:hlinkClick r:id="rId4"/>
              </a:rPr>
              <a:t>Clinical Practice Guideline for the Assessment and Treatment of Children and Adolescents With Anxiety Disorders - Journal of the American Academy of Child &amp; Adolescent Psychiatry</a:t>
            </a:r>
            <a:endParaRPr lang="en-US" dirty="0"/>
          </a:p>
          <a:p>
            <a:pPr lvl="1"/>
            <a:r>
              <a:rPr lang="en-US" dirty="0">
                <a:hlinkClick r:id="rId5"/>
              </a:rPr>
              <a:t>Clinical Practice Guideline for the Diagnosis, Evaluation, and Treatment of Attention-Deficit/Hyperactivity Disorder in Children and Adolescents | Pediatrics | American Academy of Pediatrics</a:t>
            </a:r>
            <a:endParaRPr lang="en-US" dirty="0"/>
          </a:p>
          <a:p>
            <a:r>
              <a:rPr lang="en-US" dirty="0"/>
              <a:t>Stimulant Medication Chart</a:t>
            </a:r>
          </a:p>
          <a:p>
            <a:pPr lvl="1"/>
            <a:r>
              <a:rPr lang="en-US" dirty="0">
                <a:hlinkClick r:id="rId6"/>
              </a:rPr>
              <a:t>The ADHD Medication Guide [downloadable] - Childrens Health Council</a:t>
            </a:r>
            <a:endParaRPr lang="en-US" dirty="0"/>
          </a:p>
          <a:p>
            <a:endParaRPr lang="en-US" dirty="0"/>
          </a:p>
        </p:txBody>
      </p:sp>
    </p:spTree>
    <p:extLst>
      <p:ext uri="{BB962C8B-B14F-4D97-AF65-F5344CB8AC3E}">
        <p14:creationId xmlns:p14="http://schemas.microsoft.com/office/powerpoint/2010/main" val="246414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3DDBA324-DD69-0123-AAA4-EE4BF60654B9}"/>
              </a:ext>
            </a:extLst>
          </p:cNvPr>
          <p:cNvPicPr>
            <a:picLocks noGrp="1" noChangeAspect="1"/>
          </p:cNvPicPr>
          <p:nvPr>
            <p:ph idx="1"/>
          </p:nvPr>
        </p:nvPicPr>
        <p:blipFill>
          <a:blip r:embed="rId3"/>
          <a:stretch>
            <a:fillRect/>
          </a:stretch>
        </p:blipFill>
        <p:spPr>
          <a:xfrm>
            <a:off x="195943" y="239486"/>
            <a:ext cx="6879771" cy="5086105"/>
          </a:xfrm>
          <a:prstGeom prst="rect">
            <a:avLst/>
          </a:prstGeom>
        </p:spPr>
      </p:pic>
      <p:sp>
        <p:nvSpPr>
          <p:cNvPr id="5" name="TextBox 4"/>
          <p:cNvSpPr txBox="1"/>
          <p:nvPr/>
        </p:nvSpPr>
        <p:spPr>
          <a:xfrm>
            <a:off x="7315200" y="2553938"/>
            <a:ext cx="4669971" cy="923330"/>
          </a:xfrm>
          <a:prstGeom prst="rect">
            <a:avLst/>
          </a:prstGeom>
          <a:noFill/>
        </p:spPr>
        <p:txBody>
          <a:bodyPr wrap="square" rtlCol="0">
            <a:spAutoFit/>
          </a:bodyPr>
          <a:lstStyle/>
          <a:p>
            <a:r>
              <a:rPr lang="en-US" dirty="0"/>
              <a:t>Percentage of children ages 3-17 years who received any treatment or counseling from a MH professional, 2022</a:t>
            </a:r>
          </a:p>
        </p:txBody>
      </p:sp>
      <p:sp>
        <p:nvSpPr>
          <p:cNvPr id="6" name="TextBox 5"/>
          <p:cNvSpPr txBox="1"/>
          <p:nvPr/>
        </p:nvSpPr>
        <p:spPr>
          <a:xfrm>
            <a:off x="2318658" y="5325591"/>
            <a:ext cx="7821386" cy="1477328"/>
          </a:xfrm>
          <a:prstGeom prst="rect">
            <a:avLst/>
          </a:prstGeom>
          <a:noFill/>
        </p:spPr>
        <p:txBody>
          <a:bodyPr wrap="square" rtlCol="0">
            <a:spAutoFit/>
          </a:bodyPr>
          <a:lstStyle/>
          <a:p>
            <a:pPr marL="228600" marR="457200" algn="ctr">
              <a:spcBef>
                <a:spcPts val="0"/>
              </a:spcBef>
              <a:spcAft>
                <a:spcPts val="0"/>
              </a:spcAft>
            </a:pPr>
            <a:r>
              <a:rPr lang="en-US" b="1" dirty="0">
                <a:latin typeface="Calibri" panose="020F0502020204030204" pitchFamily="34" charset="0"/>
                <a:ea typeface="Times New Roman" panose="02020603050405020304" pitchFamily="18" charset="0"/>
              </a:rPr>
              <a:t>Source: Kaiser Family Foundation (KFF) </a:t>
            </a:r>
            <a:r>
              <a:rPr lang="en-US" dirty="0">
                <a:latin typeface="Calibri" panose="020F0502020204030204" pitchFamily="34" charset="0"/>
                <a:ea typeface="Times New Roman" panose="02020603050405020304" pitchFamily="18" charset="0"/>
              </a:rPr>
              <a:t>analysis of 2022 National Survey of Children's Health. </a:t>
            </a:r>
          </a:p>
          <a:p>
            <a:pPr marL="228600" marR="457200" algn="ctr">
              <a:spcBef>
                <a:spcPts val="0"/>
              </a:spcBef>
              <a:spcAft>
                <a:spcPts val="0"/>
              </a:spcAft>
            </a:pPr>
            <a:r>
              <a:rPr lang="en-US" b="1" dirty="0">
                <a:latin typeface="Calibri" panose="020F0502020204030204" pitchFamily="34" charset="0"/>
                <a:ea typeface="Times New Roman" panose="02020603050405020304" pitchFamily="18" charset="0"/>
              </a:rPr>
              <a:t>Notes: </a:t>
            </a:r>
            <a:r>
              <a:rPr lang="en-US" i="1" dirty="0">
                <a:latin typeface="Calibri" panose="020F0502020204030204" pitchFamily="34" charset="0"/>
                <a:ea typeface="Times New Roman" panose="02020603050405020304" pitchFamily="18" charset="0"/>
              </a:rPr>
              <a:t>Indicator based on methodology developed by the [Data Resource Center for Child &amp; Adolescent Health] </a:t>
            </a:r>
            <a:r>
              <a:rPr lang="en-US" i="1" dirty="0">
                <a:solidFill>
                  <a:srgbClr val="000000"/>
                </a:solidFill>
                <a:latin typeface="Calibri" panose="020F0502020204030204" pitchFamily="34" charset="0"/>
                <a:ea typeface="Times New Roman" panose="02020603050405020304" pitchFamily="18" charset="0"/>
              </a:rPr>
              <a:t>(</a:t>
            </a:r>
            <a:r>
              <a:rPr lang="en-US" i="1" u="sng" dirty="0">
                <a:solidFill>
                  <a:srgbClr val="0563C1"/>
                </a:solidFill>
                <a:latin typeface="Calibri" panose="020F0502020204030204" pitchFamily="34" charset="0"/>
                <a:ea typeface="Times New Roman" panose="02020603050405020304" pitchFamily="18" charset="0"/>
                <a:hlinkClick r:id="rId4"/>
              </a:rPr>
              <a:t>https://www.childhealthdata.org/learn-about-the-nsch/nsch-codebooks</a:t>
            </a:r>
            <a:r>
              <a:rPr lang="en-US" i="1" dirty="0">
                <a:solidFill>
                  <a:srgbClr val="000000"/>
                </a:solidFill>
                <a:latin typeface="Calibri" panose="020F050202020403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077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a:t>
            </a:r>
          </a:p>
        </p:txBody>
      </p:sp>
      <p:sp>
        <p:nvSpPr>
          <p:cNvPr id="3" name="Content Placeholder 2"/>
          <p:cNvSpPr>
            <a:spLocks noGrp="1"/>
          </p:cNvSpPr>
          <p:nvPr>
            <p:ph idx="1"/>
          </p:nvPr>
        </p:nvSpPr>
        <p:spPr>
          <a:xfrm>
            <a:off x="206828" y="2096064"/>
            <a:ext cx="11745685" cy="3695136"/>
          </a:xfrm>
        </p:spPr>
        <p:txBody>
          <a:bodyPr/>
          <a:lstStyle/>
          <a:p>
            <a:pPr marL="285750" indent="-285750">
              <a:spcAft>
                <a:spcPts val="1200"/>
              </a:spcAft>
            </a:pPr>
            <a:r>
              <a:rPr lang="en-US" dirty="0"/>
              <a:t>Mental health provider shortages, leading to long wait or travel times.</a:t>
            </a:r>
          </a:p>
          <a:p>
            <a:pPr marL="285750" indent="-285750">
              <a:spcAft>
                <a:spcPts val="1200"/>
              </a:spcAft>
            </a:pPr>
            <a:r>
              <a:rPr lang="en-US" dirty="0"/>
              <a:t>Lack of insurance coverage and associated costs.</a:t>
            </a:r>
          </a:p>
          <a:p>
            <a:pPr marL="285750" indent="-285750">
              <a:spcAft>
                <a:spcPts val="1200"/>
              </a:spcAft>
            </a:pPr>
            <a:r>
              <a:rPr lang="en-US" dirty="0"/>
              <a:t>Parents’ reluctance to seek help from a mental health specialist or concern about stigma.</a:t>
            </a:r>
          </a:p>
          <a:p>
            <a:pPr marL="285750" indent="-285750">
              <a:spcAft>
                <a:spcPts val="1200"/>
              </a:spcAft>
            </a:pPr>
            <a:r>
              <a:rPr lang="en-US" dirty="0"/>
              <a:t>Providers’ lack of training or confidence to manage common DBMH conditions without help from a specialist.</a:t>
            </a:r>
          </a:p>
          <a:p>
            <a:endParaRPr lang="en-US" dirty="0"/>
          </a:p>
        </p:txBody>
      </p:sp>
    </p:spTree>
    <p:extLst>
      <p:ext uri="{BB962C8B-B14F-4D97-AF65-F5344CB8AC3E}">
        <p14:creationId xmlns:p14="http://schemas.microsoft.com/office/powerpoint/2010/main" val="318151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and Adolescent Psychiatrist</a:t>
            </a:r>
          </a:p>
        </p:txBody>
      </p:sp>
      <p:sp>
        <p:nvSpPr>
          <p:cNvPr id="3" name="Content Placeholder 2"/>
          <p:cNvSpPr>
            <a:spLocks noGrp="1"/>
          </p:cNvSpPr>
          <p:nvPr>
            <p:ph idx="1"/>
          </p:nvPr>
        </p:nvSpPr>
        <p:spPr/>
        <p:txBody>
          <a:bodyPr/>
          <a:lstStyle/>
          <a:p>
            <a:r>
              <a:rPr lang="en-US" dirty="0">
                <a:hlinkClick r:id="rId2"/>
              </a:rPr>
              <a:t>Workforce Maps by State</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16426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Familiar</a:t>
            </a:r>
          </a:p>
        </p:txBody>
      </p:sp>
      <p:sp>
        <p:nvSpPr>
          <p:cNvPr id="3" name="Content Placeholder 2"/>
          <p:cNvSpPr>
            <a:spLocks noGrp="1"/>
          </p:cNvSpPr>
          <p:nvPr>
            <p:ph idx="1"/>
          </p:nvPr>
        </p:nvSpPr>
        <p:spPr>
          <a:xfrm>
            <a:off x="478971" y="1774371"/>
            <a:ext cx="11234058" cy="4441372"/>
          </a:xfrm>
        </p:spPr>
        <p:txBody>
          <a:bodyPr>
            <a:normAutofit fontScale="92500" lnSpcReduction="20000"/>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Aptos" panose="020B0004020202020204" pitchFamily="34" charset="0"/>
                <a:ea typeface="Aptos" panose="020B0004020202020204" pitchFamily="34" charset="0"/>
                <a:cs typeface="Aptos" panose="020B0004020202020204" pitchFamily="34" charset="0"/>
              </a:rPr>
              <a:t>Pt comes in for annual well care visit with a PHQ-9 of 15 or with suicidal ideation</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Aptos" panose="020B0004020202020204" pitchFamily="34" charset="0"/>
                <a:ea typeface="Aptos" panose="020B0004020202020204" pitchFamily="34" charset="0"/>
                <a:cs typeface="Aptos" panose="020B0004020202020204" pitchFamily="34" charset="0"/>
              </a:rPr>
              <a:t>Pt comes in for annual well care and has cut marks on their inner thighs.</a:t>
            </a:r>
            <a:endParaRPr lang="en-US" b="1" dirty="0">
              <a:effectLst/>
              <a:highlight>
                <a:srgbClr val="9C9FC5"/>
              </a:highligh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SzPts val="1000"/>
              <a:buNone/>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Aptos" panose="020B0004020202020204" pitchFamily="34" charset="0"/>
                <a:ea typeface="Aptos" panose="020B0004020202020204" pitchFamily="34" charset="0"/>
                <a:cs typeface="Aptos" panose="020B0004020202020204" pitchFamily="34" charset="0"/>
              </a:rPr>
              <a:t>Pt being followed by therapist, is not responding to therapy</a:t>
            </a:r>
            <a:r>
              <a:rPr lang="en-US" b="1" dirty="0">
                <a:effectLst/>
                <a:highlight>
                  <a:srgbClr val="9C9FC5"/>
                </a:highlight>
                <a:latin typeface="Aptos" panose="020B0004020202020204" pitchFamily="34" charset="0"/>
                <a:ea typeface="Aptos" panose="020B0004020202020204" pitchFamily="34" charset="0"/>
                <a:cs typeface="Aptos" panose="020B0004020202020204" pitchFamily="34" charset="0"/>
              </a:rPr>
              <a:t> </a:t>
            </a:r>
            <a:r>
              <a:rPr lang="en-US" dirty="0">
                <a:effectLst/>
                <a:latin typeface="Aptos" panose="020B0004020202020204" pitchFamily="34" charset="0"/>
                <a:ea typeface="Aptos" panose="020B0004020202020204" pitchFamily="34" charset="0"/>
                <a:cs typeface="Aptos" panose="020B0004020202020204" pitchFamily="34" charset="0"/>
              </a:rPr>
              <a:t>and they recommend considering medical management but they can not get into see a prescriber for months.</a:t>
            </a:r>
          </a:p>
          <a:p>
            <a:pPr marL="0" marR="0" lvl="0" indent="0">
              <a:spcBef>
                <a:spcPts val="0"/>
              </a:spcBef>
              <a:spcAft>
                <a:spcPts val="0"/>
              </a:spcAft>
              <a:buSzPts val="1000"/>
              <a:buNone/>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Aptos" panose="020B0004020202020204" pitchFamily="34" charset="0"/>
                <a:ea typeface="Aptos" panose="020B0004020202020204" pitchFamily="34" charset="0"/>
                <a:cs typeface="Aptos" panose="020B0004020202020204" pitchFamily="34" charset="0"/>
              </a:rPr>
              <a:t>Family comes with concerns that their child has a learning problem in reading and math, they were doing ok in early grade school but now struggling and falling behind in school.</a:t>
            </a:r>
            <a:endParaRPr lang="en-US" b="1" dirty="0">
              <a:effectLst/>
              <a:highlight>
                <a:srgbClr val="9C9FC5"/>
              </a:highligh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SzPts val="1000"/>
              <a:buNone/>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Aptos" panose="020B0004020202020204" pitchFamily="34" charset="0"/>
                <a:ea typeface="Aptos" panose="020B0004020202020204" pitchFamily="34" charset="0"/>
                <a:cs typeface="Aptos" panose="020B0004020202020204" pitchFamily="34" charset="0"/>
              </a:rPr>
              <a:t>Family of early grade school child with significant behavior concerns, defiance, and poor academic performance.</a:t>
            </a:r>
            <a:r>
              <a:rPr lang="en-US" b="1" dirty="0">
                <a:effectLst/>
                <a:highlight>
                  <a:srgbClr val="9C9FC5"/>
                </a:highlight>
                <a:latin typeface="Aptos" panose="020B0004020202020204" pitchFamily="34" charset="0"/>
                <a:ea typeface="Aptos" panose="020B0004020202020204" pitchFamily="34" charset="0"/>
                <a:cs typeface="Aptos" panose="020B0004020202020204" pitchFamily="34" charset="0"/>
              </a:rPr>
              <a:t> </a:t>
            </a:r>
          </a:p>
          <a:p>
            <a:pPr marL="0" marR="0" lvl="0" indent="0">
              <a:spcBef>
                <a:spcPts val="0"/>
              </a:spcBef>
              <a:spcAft>
                <a:spcPts val="0"/>
              </a:spcAft>
              <a:buSzPts val="1000"/>
              <a:buNone/>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Aptos" panose="020B0004020202020204" pitchFamily="34" charset="0"/>
                <a:ea typeface="Aptos" panose="020B0004020202020204" pitchFamily="34" charset="0"/>
                <a:cs typeface="Aptos" panose="020B0004020202020204" pitchFamily="34" charset="0"/>
              </a:rPr>
              <a:t>Family having significant difficulty with getting patient to go to school, and now the patient is refusing to go.  </a:t>
            </a:r>
            <a:endParaRPr lang="en-US" dirty="0"/>
          </a:p>
        </p:txBody>
      </p:sp>
    </p:spTree>
    <p:extLst>
      <p:ext uri="{BB962C8B-B14F-4D97-AF65-F5344CB8AC3E}">
        <p14:creationId xmlns:p14="http://schemas.microsoft.com/office/powerpoint/2010/main" val="309282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is </a:t>
            </a:r>
            <a:r>
              <a:rPr lang="en-US" i="1" dirty="0">
                <a:effectLst/>
              </a:rPr>
              <a:t>REAL</a:t>
            </a:r>
          </a:p>
        </p:txBody>
      </p:sp>
      <p:sp>
        <p:nvSpPr>
          <p:cNvPr id="3" name="Content Placeholder 2"/>
          <p:cNvSpPr>
            <a:spLocks noGrp="1"/>
          </p:cNvSpPr>
          <p:nvPr>
            <p:ph idx="1"/>
          </p:nvPr>
        </p:nvSpPr>
        <p:spPr>
          <a:xfrm>
            <a:off x="190617" y="1606206"/>
            <a:ext cx="11800115" cy="5099394"/>
          </a:xfrm>
        </p:spPr>
        <p:txBody>
          <a:bodyPr>
            <a:normAutofit/>
          </a:bodyPr>
          <a:lstStyle/>
          <a:p>
            <a:pPr marL="339265" indent="-171450"/>
            <a:r>
              <a:rPr lang="en-US" dirty="0"/>
              <a:t>In 2022, 90% of children ages 18 and younger completed a well check in primary care.</a:t>
            </a:r>
          </a:p>
          <a:p>
            <a:pPr marL="339265" indent="-171450"/>
            <a:r>
              <a:rPr lang="en-US" dirty="0"/>
              <a:t>DBMH concerns are often identified during well-visits, routine screening, or through “sick” visits in the primary care clinic. </a:t>
            </a:r>
          </a:p>
          <a:p>
            <a:pPr marL="339265" indent="-171450"/>
            <a:r>
              <a:rPr lang="en-US" dirty="0"/>
              <a:t>The percentage of Pediatric visits related to DBMH is increasing faster than any other type of visit in primary care</a:t>
            </a:r>
          </a:p>
          <a:p>
            <a:pPr marL="339265" indent="-171450"/>
            <a:r>
              <a:rPr lang="en-US" dirty="0"/>
              <a:t>25% of patients seen in Primary Care meet DSM for </a:t>
            </a:r>
            <a:r>
              <a:rPr lang="en-US" b="1" dirty="0"/>
              <a:t>at least 1 </a:t>
            </a:r>
            <a:r>
              <a:rPr lang="en-US" dirty="0"/>
              <a:t>Mental Health condition</a:t>
            </a:r>
          </a:p>
          <a:p>
            <a:pPr marL="796465" lvl="1" indent="-171450"/>
            <a:r>
              <a:rPr lang="en-US" dirty="0"/>
              <a:t>&gt;40% experiencing functional issues at home or at school but don’t meet DSM criteria</a:t>
            </a:r>
          </a:p>
          <a:p>
            <a:pPr marL="339265" lvl="0" indent="-171450"/>
            <a:r>
              <a:rPr lang="en-US" dirty="0"/>
              <a:t>At current pace MH will become one of the leading causes of pediatric morbidity and mortality in children  </a:t>
            </a:r>
          </a:p>
          <a:p>
            <a:pPr marL="339265" indent="-171450"/>
            <a:r>
              <a:rPr lang="en-US" dirty="0"/>
              <a:t>Primary care offers a proactive environment for earlier identification of and intervention for DBMH concerns within the provider’s scope of practice.</a:t>
            </a:r>
          </a:p>
          <a:p>
            <a:pPr marL="339265" lvl="0" indent="-171450"/>
            <a:endParaRPr lang="en-US" dirty="0"/>
          </a:p>
          <a:p>
            <a:endParaRPr lang="en-US" dirty="0"/>
          </a:p>
        </p:txBody>
      </p:sp>
    </p:spTree>
    <p:extLst>
      <p:ext uri="{BB962C8B-B14F-4D97-AF65-F5344CB8AC3E}">
        <p14:creationId xmlns:p14="http://schemas.microsoft.com/office/powerpoint/2010/main" val="487674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4009</TotalTime>
  <Words>2960</Words>
  <Application>Microsoft Office PowerPoint</Application>
  <PresentationFormat>Widescreen</PresentationFormat>
  <Paragraphs>370</Paragraphs>
  <Slides>43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Arial</vt:lpstr>
      <vt:lpstr>Bookman Old Style</vt:lpstr>
      <vt:lpstr>Calibri</vt:lpstr>
      <vt:lpstr>Rockwell</vt:lpstr>
      <vt:lpstr>Symbol</vt:lpstr>
      <vt:lpstr>Times New Roman</vt:lpstr>
      <vt:lpstr>Damask</vt:lpstr>
      <vt:lpstr>Dumbing Down Pediatric Mental Health</vt:lpstr>
      <vt:lpstr>Objectives</vt:lpstr>
      <vt:lpstr>Questions</vt:lpstr>
      <vt:lpstr>It’s a Problem</vt:lpstr>
      <vt:lpstr>PowerPoint Presentation</vt:lpstr>
      <vt:lpstr>barriers</vt:lpstr>
      <vt:lpstr>Child and Adolescent Psychiatrist</vt:lpstr>
      <vt:lpstr>Sound Familiar</vt:lpstr>
      <vt:lpstr>The Need is REAL</vt:lpstr>
      <vt:lpstr>Benefits of Treating In Primary CAre</vt:lpstr>
      <vt:lpstr>What do you have to Loose</vt:lpstr>
      <vt:lpstr>PowerPoint Presentation</vt:lpstr>
      <vt:lpstr>Everything is Falls within the Big Three</vt:lpstr>
      <vt:lpstr>PowerPoint Presentation</vt:lpstr>
      <vt:lpstr>Screening tools…..Diagnostic tools??</vt:lpstr>
      <vt:lpstr>Pharmacologic Management ADHD/ADD</vt:lpstr>
      <vt:lpstr>Pharmacologic Treatment</vt:lpstr>
      <vt:lpstr>ADHD</vt:lpstr>
      <vt:lpstr>ADHD</vt:lpstr>
      <vt:lpstr>PowerPoint Presentation</vt:lpstr>
      <vt:lpstr>How Do StiMulants work</vt:lpstr>
      <vt:lpstr>Stimulants Dumbed Down</vt:lpstr>
      <vt:lpstr>PowerPoint Presentation</vt:lpstr>
      <vt:lpstr>ADHD Medication Chart: Methylphenidate</vt:lpstr>
      <vt:lpstr>ADHD Medication Chart:  Amphetamine</vt:lpstr>
      <vt:lpstr>Think of the Different Stimulants Like different vehicles </vt:lpstr>
      <vt:lpstr>How Do Alpha Agonist Work</vt:lpstr>
      <vt:lpstr>Alpha agonists Dumbed down</vt:lpstr>
      <vt:lpstr>How do SNRI’s work</vt:lpstr>
      <vt:lpstr>SNRI’s Dumbed Down</vt:lpstr>
      <vt:lpstr>PowerPoint Presentation</vt:lpstr>
      <vt:lpstr>Anxiety</vt:lpstr>
      <vt:lpstr>Depression</vt:lpstr>
      <vt:lpstr>Suicide</vt:lpstr>
      <vt:lpstr>Fight of Flight https://www.calmclinic.com/anxiety/fight-or-flight-response </vt:lpstr>
      <vt:lpstr>How Do SSRI’s Work</vt:lpstr>
      <vt:lpstr>SSRI’ Dumbed Down</vt:lpstr>
      <vt:lpstr>IT’s NOT Rocket Science It’s Primary CAre Nonpharmacological Interventions </vt:lpstr>
      <vt:lpstr>REfer</vt:lpstr>
      <vt:lpstr>Practice Pearls</vt:lpstr>
      <vt:lpstr>Affects of Electronics on the Brain</vt:lpstr>
      <vt:lpstr>Resources</vt:lpstr>
      <vt:lpstr>Practice 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Dumbing Down Pediatric Mental Health</dc:title>
  <dc:creator>Microsoft account</dc:creator>
  <cp:lastModifiedBy>Teresa S</cp:lastModifiedBy>
  <cp:revision>76</cp:revision>
  <dcterms:created xsi:type="dcterms:W3CDTF">2025-06-22T22:54:31Z</dcterms:created>
  <dcterms:modified xsi:type="dcterms:W3CDTF">2025-09-17T01:56:40Z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