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9.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2"/>
  </p:notesMasterIdLst>
  <p:sldIdLst>
    <p:sldId id="335" r:id="rId2"/>
    <p:sldId id="404" r:id="rId3"/>
    <p:sldId id="420" r:id="rId4"/>
    <p:sldId id="413" r:id="rId5"/>
    <p:sldId id="419" r:id="rId6"/>
    <p:sldId id="395" r:id="rId7"/>
    <p:sldId id="414" r:id="rId8"/>
    <p:sldId id="391" r:id="rId9"/>
    <p:sldId id="406" r:id="rId10"/>
    <p:sldId id="340" r:id="rId11"/>
    <p:sldId id="421" r:id="rId12"/>
    <p:sldId id="396" r:id="rId13"/>
    <p:sldId id="308" r:id="rId14"/>
    <p:sldId id="423" r:id="rId15"/>
    <p:sldId id="306" r:id="rId16"/>
    <p:sldId id="393" r:id="rId17"/>
    <p:sldId id="398" r:id="rId18"/>
    <p:sldId id="365" r:id="rId19"/>
    <p:sldId id="363" r:id="rId20"/>
    <p:sldId id="310" r:id="rId21"/>
    <p:sldId id="387" r:id="rId22"/>
    <p:sldId id="272" r:id="rId23"/>
    <p:sldId id="385" r:id="rId24"/>
    <p:sldId id="269" r:id="rId25"/>
    <p:sldId id="380" r:id="rId26"/>
    <p:sldId id="379" r:id="rId27"/>
    <p:sldId id="403" r:id="rId28"/>
    <p:sldId id="422" r:id="rId29"/>
    <p:sldId id="280" r:id="rId30"/>
    <p:sldId id="394" r:id="rId31"/>
    <p:sldId id="433" r:id="rId32"/>
    <p:sldId id="322" r:id="rId33"/>
    <p:sldId id="417" r:id="rId34"/>
    <p:sldId id="436" r:id="rId35"/>
    <p:sldId id="435" r:id="rId36"/>
    <p:sldId id="407" r:id="rId37"/>
    <p:sldId id="418" r:id="rId38"/>
    <p:sldId id="408" r:id="rId39"/>
    <p:sldId id="291" r:id="rId40"/>
    <p:sldId id="297" r:id="rId41"/>
    <p:sldId id="295" r:id="rId42"/>
    <p:sldId id="294" r:id="rId43"/>
    <p:sldId id="281" r:id="rId44"/>
    <p:sldId id="282" r:id="rId45"/>
    <p:sldId id="437" r:id="rId46"/>
    <p:sldId id="266" r:id="rId47"/>
    <p:sldId id="434" r:id="rId48"/>
    <p:sldId id="361" r:id="rId49"/>
    <p:sldId id="309" r:id="rId50"/>
    <p:sldId id="342"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12591"/>
    <a:srgbClr val="F7F088"/>
    <a:srgbClr val="E6DF83"/>
    <a:srgbClr val="CEE1AB"/>
    <a:srgbClr val="EEFFB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925"/>
    <p:restoredTop sz="94674"/>
  </p:normalViewPr>
  <p:slideViewPr>
    <p:cSldViewPr snapToGrid="0">
      <p:cViewPr>
        <p:scale>
          <a:sx n="68" d="100"/>
          <a:sy n="68" d="100"/>
        </p:scale>
        <p:origin x="512" y="9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iagrams/_rels/data4.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_rels/data5.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diagrams/_rels/drawing4.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_rels/drawing5.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EBE257D-17CA-4D45-A152-1A80B74ACA66}" type="doc">
      <dgm:prSet loTypeId="urn:microsoft.com/office/officeart/2008/layout/LinedList" loCatId="list" qsTypeId="urn:microsoft.com/office/officeart/2005/8/quickstyle/simple4" qsCatId="simple" csTypeId="urn:microsoft.com/office/officeart/2005/8/colors/colorful2" csCatId="colorful" phldr="1"/>
      <dgm:spPr/>
      <dgm:t>
        <a:bodyPr/>
        <a:lstStyle/>
        <a:p>
          <a:endParaRPr lang="en-US"/>
        </a:p>
      </dgm:t>
    </dgm:pt>
    <dgm:pt modelId="{F5FDC5D6-28F1-4099-B5D1-096A0370334D}">
      <dgm:prSet/>
      <dgm:spPr/>
      <dgm:t>
        <a:bodyPr/>
        <a:lstStyle/>
        <a:p>
          <a:r>
            <a:rPr lang="en-US" dirty="0"/>
            <a:t>1. What is Burnout? </a:t>
          </a:r>
        </a:p>
      </dgm:t>
    </dgm:pt>
    <dgm:pt modelId="{D15C87B5-59AF-45DD-A115-3D50E85D5E05}" type="parTrans" cxnId="{71BDC177-3E20-44F0-89A9-414C66B75E24}">
      <dgm:prSet/>
      <dgm:spPr/>
      <dgm:t>
        <a:bodyPr/>
        <a:lstStyle/>
        <a:p>
          <a:endParaRPr lang="en-US"/>
        </a:p>
      </dgm:t>
    </dgm:pt>
    <dgm:pt modelId="{2B931650-FA8E-4E1B-85BD-A31EC38A6421}" type="sibTrans" cxnId="{71BDC177-3E20-44F0-89A9-414C66B75E24}">
      <dgm:prSet/>
      <dgm:spPr/>
      <dgm:t>
        <a:bodyPr/>
        <a:lstStyle/>
        <a:p>
          <a:endParaRPr lang="en-US"/>
        </a:p>
      </dgm:t>
    </dgm:pt>
    <dgm:pt modelId="{6A4E435C-A4AE-4D96-9C51-40328829BF5E}">
      <dgm:prSet/>
      <dgm:spPr/>
      <dgm:t>
        <a:bodyPr/>
        <a:lstStyle/>
        <a:p>
          <a:r>
            <a:rPr lang="en-US" dirty="0"/>
            <a:t>2. What are the Pre-conditions for Burnout?  </a:t>
          </a:r>
        </a:p>
      </dgm:t>
    </dgm:pt>
    <dgm:pt modelId="{EB0260EB-1409-4276-A29D-850699338428}" type="parTrans" cxnId="{365DA02D-DDCC-4D2F-ABF3-572150F1F41C}">
      <dgm:prSet/>
      <dgm:spPr/>
      <dgm:t>
        <a:bodyPr/>
        <a:lstStyle/>
        <a:p>
          <a:endParaRPr lang="en-US"/>
        </a:p>
      </dgm:t>
    </dgm:pt>
    <dgm:pt modelId="{5E754293-8E06-4054-B57A-D489E91F40BA}" type="sibTrans" cxnId="{365DA02D-DDCC-4D2F-ABF3-572150F1F41C}">
      <dgm:prSet/>
      <dgm:spPr/>
      <dgm:t>
        <a:bodyPr/>
        <a:lstStyle/>
        <a:p>
          <a:endParaRPr lang="en-US"/>
        </a:p>
      </dgm:t>
    </dgm:pt>
    <dgm:pt modelId="{593CCF8C-4877-4149-B641-ECA36927D54A}">
      <dgm:prSet/>
      <dgm:spPr/>
      <dgm:t>
        <a:bodyPr/>
        <a:lstStyle/>
        <a:p>
          <a:r>
            <a:rPr lang="en-US" dirty="0"/>
            <a:t>4. What Can You Do to Stay Healthy?</a:t>
          </a:r>
        </a:p>
      </dgm:t>
    </dgm:pt>
    <dgm:pt modelId="{2CA1DEBC-AF42-4017-8B23-C477020A2D01}" type="parTrans" cxnId="{FA842686-7301-45E9-B439-E74502982EA0}">
      <dgm:prSet/>
      <dgm:spPr/>
      <dgm:t>
        <a:bodyPr/>
        <a:lstStyle/>
        <a:p>
          <a:endParaRPr lang="en-US"/>
        </a:p>
      </dgm:t>
    </dgm:pt>
    <dgm:pt modelId="{DE31D071-6FC9-4194-919C-0A536DBE8939}" type="sibTrans" cxnId="{FA842686-7301-45E9-B439-E74502982EA0}">
      <dgm:prSet/>
      <dgm:spPr/>
      <dgm:t>
        <a:bodyPr/>
        <a:lstStyle/>
        <a:p>
          <a:endParaRPr lang="en-US"/>
        </a:p>
      </dgm:t>
    </dgm:pt>
    <dgm:pt modelId="{351138AB-1A08-D348-92E4-6C3896B676BD}" type="pres">
      <dgm:prSet presAssocID="{BEBE257D-17CA-4D45-A152-1A80B74ACA66}" presName="vert0" presStyleCnt="0">
        <dgm:presLayoutVars>
          <dgm:dir/>
          <dgm:animOne val="branch"/>
          <dgm:animLvl val="lvl"/>
        </dgm:presLayoutVars>
      </dgm:prSet>
      <dgm:spPr/>
    </dgm:pt>
    <dgm:pt modelId="{F9F60702-A93E-5645-9846-A3B6947C1DB4}" type="pres">
      <dgm:prSet presAssocID="{F5FDC5D6-28F1-4099-B5D1-096A0370334D}" presName="thickLine" presStyleLbl="alignNode1" presStyleIdx="0" presStyleCnt="3"/>
      <dgm:spPr/>
    </dgm:pt>
    <dgm:pt modelId="{8750368B-E464-C54F-9147-6BB6BD0B2798}" type="pres">
      <dgm:prSet presAssocID="{F5FDC5D6-28F1-4099-B5D1-096A0370334D}" presName="horz1" presStyleCnt="0"/>
      <dgm:spPr/>
    </dgm:pt>
    <dgm:pt modelId="{4A6C27A5-F329-414A-8541-8C4510EE37D7}" type="pres">
      <dgm:prSet presAssocID="{F5FDC5D6-28F1-4099-B5D1-096A0370334D}" presName="tx1" presStyleLbl="revTx" presStyleIdx="0" presStyleCnt="3" custLinFactNeighborY="-18990"/>
      <dgm:spPr/>
    </dgm:pt>
    <dgm:pt modelId="{0B868699-BE41-CF42-99D3-883CB368B252}" type="pres">
      <dgm:prSet presAssocID="{F5FDC5D6-28F1-4099-B5D1-096A0370334D}" presName="vert1" presStyleCnt="0"/>
      <dgm:spPr/>
    </dgm:pt>
    <dgm:pt modelId="{113C0A84-700D-CF40-8C4F-7A74C2D0A455}" type="pres">
      <dgm:prSet presAssocID="{6A4E435C-A4AE-4D96-9C51-40328829BF5E}" presName="thickLine" presStyleLbl="alignNode1" presStyleIdx="1" presStyleCnt="3"/>
      <dgm:spPr/>
    </dgm:pt>
    <dgm:pt modelId="{5EDD8A87-340E-684B-A715-F4A964E7EBB1}" type="pres">
      <dgm:prSet presAssocID="{6A4E435C-A4AE-4D96-9C51-40328829BF5E}" presName="horz1" presStyleCnt="0"/>
      <dgm:spPr/>
    </dgm:pt>
    <dgm:pt modelId="{07AC78D7-9C1B-8A46-8685-0D892B5050B7}" type="pres">
      <dgm:prSet presAssocID="{6A4E435C-A4AE-4D96-9C51-40328829BF5E}" presName="tx1" presStyleLbl="revTx" presStyleIdx="1" presStyleCnt="3"/>
      <dgm:spPr/>
    </dgm:pt>
    <dgm:pt modelId="{84143DE9-B505-4A49-A674-6DFB89C0AB7C}" type="pres">
      <dgm:prSet presAssocID="{6A4E435C-A4AE-4D96-9C51-40328829BF5E}" presName="vert1" presStyleCnt="0"/>
      <dgm:spPr/>
    </dgm:pt>
    <dgm:pt modelId="{7410E2F2-2246-A943-83D8-877C36DB7A46}" type="pres">
      <dgm:prSet presAssocID="{593CCF8C-4877-4149-B641-ECA36927D54A}" presName="thickLine" presStyleLbl="alignNode1" presStyleIdx="2" presStyleCnt="3"/>
      <dgm:spPr/>
    </dgm:pt>
    <dgm:pt modelId="{7A2708AE-60FE-AB4E-849A-30AE8D1AF917}" type="pres">
      <dgm:prSet presAssocID="{593CCF8C-4877-4149-B641-ECA36927D54A}" presName="horz1" presStyleCnt="0"/>
      <dgm:spPr/>
    </dgm:pt>
    <dgm:pt modelId="{3F756FFD-DAB4-9244-9E0C-095D7EADAE78}" type="pres">
      <dgm:prSet presAssocID="{593CCF8C-4877-4149-B641-ECA36927D54A}" presName="tx1" presStyleLbl="revTx" presStyleIdx="2" presStyleCnt="3"/>
      <dgm:spPr/>
    </dgm:pt>
    <dgm:pt modelId="{A5575635-3ADB-114C-98BF-76C593F4A951}" type="pres">
      <dgm:prSet presAssocID="{593CCF8C-4877-4149-B641-ECA36927D54A}" presName="vert1" presStyleCnt="0"/>
      <dgm:spPr/>
    </dgm:pt>
  </dgm:ptLst>
  <dgm:cxnLst>
    <dgm:cxn modelId="{4C50FF2B-34FD-4244-ACF1-3A3591F2E109}" type="presOf" srcId="{F5FDC5D6-28F1-4099-B5D1-096A0370334D}" destId="{4A6C27A5-F329-414A-8541-8C4510EE37D7}" srcOrd="0" destOrd="0" presId="urn:microsoft.com/office/officeart/2008/layout/LinedList"/>
    <dgm:cxn modelId="{365DA02D-DDCC-4D2F-ABF3-572150F1F41C}" srcId="{BEBE257D-17CA-4D45-A152-1A80B74ACA66}" destId="{6A4E435C-A4AE-4D96-9C51-40328829BF5E}" srcOrd="1" destOrd="0" parTransId="{EB0260EB-1409-4276-A29D-850699338428}" sibTransId="{5E754293-8E06-4054-B57A-D489E91F40BA}"/>
    <dgm:cxn modelId="{1371CF47-33F3-0141-82C4-6C308130A141}" type="presOf" srcId="{6A4E435C-A4AE-4D96-9C51-40328829BF5E}" destId="{07AC78D7-9C1B-8A46-8685-0D892B5050B7}" srcOrd="0" destOrd="0" presId="urn:microsoft.com/office/officeart/2008/layout/LinedList"/>
    <dgm:cxn modelId="{71BDC177-3E20-44F0-89A9-414C66B75E24}" srcId="{BEBE257D-17CA-4D45-A152-1A80B74ACA66}" destId="{F5FDC5D6-28F1-4099-B5D1-096A0370334D}" srcOrd="0" destOrd="0" parTransId="{D15C87B5-59AF-45DD-A115-3D50E85D5E05}" sibTransId="{2B931650-FA8E-4E1B-85BD-A31EC38A6421}"/>
    <dgm:cxn modelId="{FA842686-7301-45E9-B439-E74502982EA0}" srcId="{BEBE257D-17CA-4D45-A152-1A80B74ACA66}" destId="{593CCF8C-4877-4149-B641-ECA36927D54A}" srcOrd="2" destOrd="0" parTransId="{2CA1DEBC-AF42-4017-8B23-C477020A2D01}" sibTransId="{DE31D071-6FC9-4194-919C-0A536DBE8939}"/>
    <dgm:cxn modelId="{4C79DFBF-C10A-1343-92F1-AE4B2186D097}" type="presOf" srcId="{BEBE257D-17CA-4D45-A152-1A80B74ACA66}" destId="{351138AB-1A08-D348-92E4-6C3896B676BD}" srcOrd="0" destOrd="0" presId="urn:microsoft.com/office/officeart/2008/layout/LinedList"/>
    <dgm:cxn modelId="{12B6EEE2-9752-1B4C-BE2B-8C5D5FF7B93D}" type="presOf" srcId="{593CCF8C-4877-4149-B641-ECA36927D54A}" destId="{3F756FFD-DAB4-9244-9E0C-095D7EADAE78}" srcOrd="0" destOrd="0" presId="urn:microsoft.com/office/officeart/2008/layout/LinedList"/>
    <dgm:cxn modelId="{28F8E780-8C5E-4045-A7F2-334438A8BAB2}" type="presParOf" srcId="{351138AB-1A08-D348-92E4-6C3896B676BD}" destId="{F9F60702-A93E-5645-9846-A3B6947C1DB4}" srcOrd="0" destOrd="0" presId="urn:microsoft.com/office/officeart/2008/layout/LinedList"/>
    <dgm:cxn modelId="{15841BBE-3F38-0D45-A6F6-C654C4970ABF}" type="presParOf" srcId="{351138AB-1A08-D348-92E4-6C3896B676BD}" destId="{8750368B-E464-C54F-9147-6BB6BD0B2798}" srcOrd="1" destOrd="0" presId="urn:microsoft.com/office/officeart/2008/layout/LinedList"/>
    <dgm:cxn modelId="{AE1FA9FA-2439-DE44-AB68-C7470B3112D0}" type="presParOf" srcId="{8750368B-E464-C54F-9147-6BB6BD0B2798}" destId="{4A6C27A5-F329-414A-8541-8C4510EE37D7}" srcOrd="0" destOrd="0" presId="urn:microsoft.com/office/officeart/2008/layout/LinedList"/>
    <dgm:cxn modelId="{2C0F9D09-5ED2-C742-B90E-2475538F0F9F}" type="presParOf" srcId="{8750368B-E464-C54F-9147-6BB6BD0B2798}" destId="{0B868699-BE41-CF42-99D3-883CB368B252}" srcOrd="1" destOrd="0" presId="urn:microsoft.com/office/officeart/2008/layout/LinedList"/>
    <dgm:cxn modelId="{1B124842-F9F3-6E41-904B-67760B2312FF}" type="presParOf" srcId="{351138AB-1A08-D348-92E4-6C3896B676BD}" destId="{113C0A84-700D-CF40-8C4F-7A74C2D0A455}" srcOrd="2" destOrd="0" presId="urn:microsoft.com/office/officeart/2008/layout/LinedList"/>
    <dgm:cxn modelId="{5B4EBF52-0410-F44E-8E5C-AE2DB8204DE1}" type="presParOf" srcId="{351138AB-1A08-D348-92E4-6C3896B676BD}" destId="{5EDD8A87-340E-684B-A715-F4A964E7EBB1}" srcOrd="3" destOrd="0" presId="urn:microsoft.com/office/officeart/2008/layout/LinedList"/>
    <dgm:cxn modelId="{913A688F-16DF-1A44-9AB4-A5783DA46ACC}" type="presParOf" srcId="{5EDD8A87-340E-684B-A715-F4A964E7EBB1}" destId="{07AC78D7-9C1B-8A46-8685-0D892B5050B7}" srcOrd="0" destOrd="0" presId="urn:microsoft.com/office/officeart/2008/layout/LinedList"/>
    <dgm:cxn modelId="{118A7614-4A04-C945-B813-6471D4E057B0}" type="presParOf" srcId="{5EDD8A87-340E-684B-A715-F4A964E7EBB1}" destId="{84143DE9-B505-4A49-A674-6DFB89C0AB7C}" srcOrd="1" destOrd="0" presId="urn:microsoft.com/office/officeart/2008/layout/LinedList"/>
    <dgm:cxn modelId="{8B2AA819-7DFB-5241-86E3-BDB07261B987}" type="presParOf" srcId="{351138AB-1A08-D348-92E4-6C3896B676BD}" destId="{7410E2F2-2246-A943-83D8-877C36DB7A46}" srcOrd="4" destOrd="0" presId="urn:microsoft.com/office/officeart/2008/layout/LinedList"/>
    <dgm:cxn modelId="{008D51BE-B4B7-C543-AD8E-37C0899DB1A6}" type="presParOf" srcId="{351138AB-1A08-D348-92E4-6C3896B676BD}" destId="{7A2708AE-60FE-AB4E-849A-30AE8D1AF917}" srcOrd="5" destOrd="0" presId="urn:microsoft.com/office/officeart/2008/layout/LinedList"/>
    <dgm:cxn modelId="{EB02CA89-DF3A-2941-8C19-0D05BD15B526}" type="presParOf" srcId="{7A2708AE-60FE-AB4E-849A-30AE8D1AF917}" destId="{3F756FFD-DAB4-9244-9E0C-095D7EADAE78}" srcOrd="0" destOrd="0" presId="urn:microsoft.com/office/officeart/2008/layout/LinedList"/>
    <dgm:cxn modelId="{9772D8FA-4C8C-7349-A742-D91D2DDFD013}" type="presParOf" srcId="{7A2708AE-60FE-AB4E-849A-30AE8D1AF917}" destId="{A5575635-3ADB-114C-98BF-76C593F4A951}"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CB12405-9EFA-4593-8078-B0C38A1855E3}" type="doc">
      <dgm:prSet loTypeId="urn:microsoft.com/office/officeart/2005/8/layout/hList1" loCatId="list" qsTypeId="urn:microsoft.com/office/officeart/2005/8/quickstyle/simple1" qsCatId="simple" csTypeId="urn:microsoft.com/office/officeart/2005/8/colors/colorful5" csCatId="colorful" phldr="1"/>
      <dgm:spPr/>
      <dgm:t>
        <a:bodyPr/>
        <a:lstStyle/>
        <a:p>
          <a:endParaRPr lang="en-US"/>
        </a:p>
      </dgm:t>
    </dgm:pt>
    <dgm:pt modelId="{DABED65A-7F57-4EF5-B0EC-FC3C5701E8DB}">
      <dgm:prSet custT="1"/>
      <dgm:spPr>
        <a:solidFill>
          <a:srgbClr val="F7F088"/>
        </a:solidFill>
      </dgm:spPr>
      <dgm:t>
        <a:bodyPr/>
        <a:lstStyle/>
        <a:p>
          <a:r>
            <a:rPr lang="en-US" sz="2800" b="1" dirty="0">
              <a:solidFill>
                <a:schemeClr val="tx1"/>
              </a:solidFill>
            </a:rPr>
            <a:t>3 Signs of Healthy Self Containment:</a:t>
          </a:r>
          <a:endParaRPr lang="en-US" sz="2800" dirty="0">
            <a:solidFill>
              <a:schemeClr val="tx1"/>
            </a:solidFill>
          </a:endParaRPr>
        </a:p>
      </dgm:t>
    </dgm:pt>
    <dgm:pt modelId="{72A2AA19-EB2D-4CA2-AA99-7C5D32A26483}" type="parTrans" cxnId="{553559DD-431C-4AB7-8CDA-C440AEDF8BB6}">
      <dgm:prSet/>
      <dgm:spPr/>
      <dgm:t>
        <a:bodyPr/>
        <a:lstStyle/>
        <a:p>
          <a:endParaRPr lang="en-US"/>
        </a:p>
      </dgm:t>
    </dgm:pt>
    <dgm:pt modelId="{E1DA9F9E-CEC1-43DC-A70F-D2BFD660602D}" type="sibTrans" cxnId="{553559DD-431C-4AB7-8CDA-C440AEDF8BB6}">
      <dgm:prSet/>
      <dgm:spPr/>
      <dgm:t>
        <a:bodyPr/>
        <a:lstStyle/>
        <a:p>
          <a:endParaRPr lang="en-US"/>
        </a:p>
      </dgm:t>
    </dgm:pt>
    <dgm:pt modelId="{5699A7BA-8E92-4CAE-AEB7-6CF1E37E9F9C}">
      <dgm:prSet custT="1"/>
      <dgm:spPr>
        <a:solidFill>
          <a:schemeClr val="bg1">
            <a:lumMod val="95000"/>
            <a:alpha val="90000"/>
          </a:schemeClr>
        </a:solidFill>
      </dgm:spPr>
      <dgm:t>
        <a:bodyPr/>
        <a:lstStyle/>
        <a:p>
          <a:r>
            <a:rPr lang="en-US" sz="2400" dirty="0"/>
            <a:t>REALITY</a:t>
          </a:r>
          <a:br>
            <a:rPr lang="en-US" sz="2000" dirty="0"/>
          </a:br>
          <a:r>
            <a:rPr lang="en-US" sz="2000" dirty="0"/>
            <a:t>Existing in a separate and well contained reality while knowing others have their own separate reality. </a:t>
          </a:r>
        </a:p>
      </dgm:t>
    </dgm:pt>
    <dgm:pt modelId="{72124B96-704B-42C4-B89D-AFB5F3093774}" type="parTrans" cxnId="{04BC5525-6BAD-43C6-8171-9ECB643AC581}">
      <dgm:prSet/>
      <dgm:spPr/>
      <dgm:t>
        <a:bodyPr/>
        <a:lstStyle/>
        <a:p>
          <a:endParaRPr lang="en-US"/>
        </a:p>
      </dgm:t>
    </dgm:pt>
    <dgm:pt modelId="{6F87835F-0280-42F1-AE00-4611678ACF31}" type="sibTrans" cxnId="{04BC5525-6BAD-43C6-8171-9ECB643AC581}">
      <dgm:prSet/>
      <dgm:spPr/>
      <dgm:t>
        <a:bodyPr/>
        <a:lstStyle/>
        <a:p>
          <a:endParaRPr lang="en-US"/>
        </a:p>
      </dgm:t>
    </dgm:pt>
    <dgm:pt modelId="{78CB859D-491F-45B0-9902-5F452A125041}">
      <dgm:prSet custT="1"/>
      <dgm:spPr>
        <a:solidFill>
          <a:schemeClr val="bg1">
            <a:lumMod val="95000"/>
            <a:alpha val="90000"/>
          </a:schemeClr>
        </a:solidFill>
      </dgm:spPr>
      <dgm:t>
        <a:bodyPr/>
        <a:lstStyle/>
        <a:p>
          <a:r>
            <a:rPr lang="en-US" sz="2400" dirty="0"/>
            <a:t>POINT OF VIEW </a:t>
          </a:r>
          <a:br>
            <a:rPr lang="en-US" sz="2000" dirty="0"/>
          </a:br>
          <a:r>
            <a:rPr lang="en-US" sz="2000" dirty="0"/>
            <a:t>Holding a unique POV (connecting with needs, wants, feelings, thoughts, agency, direction, meaning, purpose) knowing others have their own.</a:t>
          </a:r>
        </a:p>
      </dgm:t>
    </dgm:pt>
    <dgm:pt modelId="{2071522D-0D28-411A-BA83-7FE888068246}" type="parTrans" cxnId="{D1B052C5-0A06-4A7B-99FA-E072715DD6C7}">
      <dgm:prSet/>
      <dgm:spPr/>
      <dgm:t>
        <a:bodyPr/>
        <a:lstStyle/>
        <a:p>
          <a:endParaRPr lang="en-US"/>
        </a:p>
      </dgm:t>
    </dgm:pt>
    <dgm:pt modelId="{00433417-5DDF-482D-AA05-08DE18AF1606}" type="sibTrans" cxnId="{D1B052C5-0A06-4A7B-99FA-E072715DD6C7}">
      <dgm:prSet/>
      <dgm:spPr/>
      <dgm:t>
        <a:bodyPr/>
        <a:lstStyle/>
        <a:p>
          <a:endParaRPr lang="en-US"/>
        </a:p>
      </dgm:t>
    </dgm:pt>
    <dgm:pt modelId="{498BEA69-3350-4B9E-B4A6-A46AE9E2D1F6}">
      <dgm:prSet custT="1"/>
      <dgm:spPr>
        <a:solidFill>
          <a:schemeClr val="bg1">
            <a:lumMod val="95000"/>
            <a:alpha val="90000"/>
          </a:schemeClr>
        </a:solidFill>
      </dgm:spPr>
      <dgm:t>
        <a:bodyPr/>
        <a:lstStyle/>
        <a:p>
          <a:r>
            <a:rPr lang="en-US" sz="2400" dirty="0"/>
            <a:t>Self WORTH</a:t>
          </a:r>
          <a:br>
            <a:rPr lang="en-US" sz="2000" dirty="0"/>
          </a:br>
          <a:r>
            <a:rPr lang="en-US" sz="2000" dirty="0"/>
            <a:t>Having a sense of self-worth regardless of imperfections, mistakes, or setbacks. </a:t>
          </a:r>
        </a:p>
      </dgm:t>
    </dgm:pt>
    <dgm:pt modelId="{CD8A2724-C261-4907-8829-1C36B6759F22}" type="parTrans" cxnId="{4A3FB770-A0B2-4693-A9FA-36D737D35A69}">
      <dgm:prSet/>
      <dgm:spPr/>
      <dgm:t>
        <a:bodyPr/>
        <a:lstStyle/>
        <a:p>
          <a:endParaRPr lang="en-US"/>
        </a:p>
      </dgm:t>
    </dgm:pt>
    <dgm:pt modelId="{01243705-3DD3-4A39-91A7-20478DD3E9EC}" type="sibTrans" cxnId="{4A3FB770-A0B2-4693-A9FA-36D737D35A69}">
      <dgm:prSet/>
      <dgm:spPr/>
      <dgm:t>
        <a:bodyPr/>
        <a:lstStyle/>
        <a:p>
          <a:endParaRPr lang="en-US"/>
        </a:p>
      </dgm:t>
    </dgm:pt>
    <dgm:pt modelId="{BC4E60C0-1632-48E7-89E1-5DC81CCF1A48}">
      <dgm:prSet/>
      <dgm:spPr>
        <a:solidFill>
          <a:srgbClr val="95B15F"/>
        </a:solidFill>
      </dgm:spPr>
      <dgm:t>
        <a:bodyPr/>
        <a:lstStyle/>
        <a:p>
          <a:r>
            <a:rPr lang="en-US" b="1" dirty="0"/>
            <a:t>3 Symptoms of Unhealthy Internal Boundaries: </a:t>
          </a:r>
          <a:endParaRPr lang="en-US" dirty="0"/>
        </a:p>
      </dgm:t>
    </dgm:pt>
    <dgm:pt modelId="{BF5A96DF-A534-4FC1-B529-5D08A2143194}" type="parTrans" cxnId="{7487F43C-956D-460D-9296-386BA971C541}">
      <dgm:prSet/>
      <dgm:spPr/>
      <dgm:t>
        <a:bodyPr/>
        <a:lstStyle/>
        <a:p>
          <a:endParaRPr lang="en-US"/>
        </a:p>
      </dgm:t>
    </dgm:pt>
    <dgm:pt modelId="{544656B7-DE57-406F-BC92-A0C793514DF8}" type="sibTrans" cxnId="{7487F43C-956D-460D-9296-386BA971C541}">
      <dgm:prSet/>
      <dgm:spPr/>
      <dgm:t>
        <a:bodyPr/>
        <a:lstStyle/>
        <a:p>
          <a:endParaRPr lang="en-US"/>
        </a:p>
      </dgm:t>
    </dgm:pt>
    <dgm:pt modelId="{EECA51FD-02D5-498C-8280-FF7A8B64DF51}">
      <dgm:prSet custT="1"/>
      <dgm:spPr>
        <a:solidFill>
          <a:schemeClr val="bg1">
            <a:lumMod val="95000"/>
            <a:alpha val="90000"/>
          </a:schemeClr>
        </a:solidFill>
      </dgm:spPr>
      <dgm:t>
        <a:bodyPr/>
        <a:lstStyle/>
        <a:p>
          <a:r>
            <a:rPr lang="en-US" sz="2400" dirty="0"/>
            <a:t>REALITY</a:t>
          </a:r>
          <a:br>
            <a:rPr lang="en-US" sz="2400" dirty="0"/>
          </a:br>
          <a:r>
            <a:rPr lang="en-US" sz="2000" dirty="0"/>
            <a:t>Taking things personally, Taking on projections of others, Carrying other people’s emotions</a:t>
          </a:r>
        </a:p>
      </dgm:t>
    </dgm:pt>
    <dgm:pt modelId="{F2FCD10C-7A7D-4728-B5CB-41FE350BB510}" type="parTrans" cxnId="{E72B2565-A6E6-4666-B9CE-C4D3116F70A7}">
      <dgm:prSet/>
      <dgm:spPr/>
      <dgm:t>
        <a:bodyPr/>
        <a:lstStyle/>
        <a:p>
          <a:endParaRPr lang="en-US"/>
        </a:p>
      </dgm:t>
    </dgm:pt>
    <dgm:pt modelId="{DCEC1050-7CB5-47BA-8D12-55F064BB14B3}" type="sibTrans" cxnId="{E72B2565-A6E6-4666-B9CE-C4D3116F70A7}">
      <dgm:prSet/>
      <dgm:spPr/>
      <dgm:t>
        <a:bodyPr/>
        <a:lstStyle/>
        <a:p>
          <a:endParaRPr lang="en-US"/>
        </a:p>
      </dgm:t>
    </dgm:pt>
    <dgm:pt modelId="{1E8238BA-5AF1-4B70-933C-83EDCFA9FBB9}">
      <dgm:prSet custT="1"/>
      <dgm:spPr>
        <a:solidFill>
          <a:schemeClr val="bg1">
            <a:lumMod val="95000"/>
            <a:alpha val="90000"/>
          </a:schemeClr>
        </a:solidFill>
      </dgm:spPr>
      <dgm:t>
        <a:bodyPr/>
        <a:lstStyle/>
        <a:p>
          <a:r>
            <a:rPr lang="en-US" sz="2400" dirty="0"/>
            <a:t>POINT OF VIEW</a:t>
          </a:r>
          <a:br>
            <a:rPr lang="en-US" sz="2400" dirty="0"/>
          </a:br>
          <a:r>
            <a:rPr lang="en-US" sz="2000" dirty="0"/>
            <a:t>Mind Reading, Controlling, Making assumptions, Fixing others, Co-dependent</a:t>
          </a:r>
        </a:p>
      </dgm:t>
    </dgm:pt>
    <dgm:pt modelId="{8FB32051-2A7B-48D6-A1D7-978F74305BF7}" type="parTrans" cxnId="{7C6D7500-6E21-4029-9FF8-CB10C62FB7A4}">
      <dgm:prSet/>
      <dgm:spPr/>
      <dgm:t>
        <a:bodyPr/>
        <a:lstStyle/>
        <a:p>
          <a:endParaRPr lang="en-US"/>
        </a:p>
      </dgm:t>
    </dgm:pt>
    <dgm:pt modelId="{4FA46EB7-C077-4D76-BA22-B660D85F1443}" type="sibTrans" cxnId="{7C6D7500-6E21-4029-9FF8-CB10C62FB7A4}">
      <dgm:prSet/>
      <dgm:spPr/>
      <dgm:t>
        <a:bodyPr/>
        <a:lstStyle/>
        <a:p>
          <a:endParaRPr lang="en-US"/>
        </a:p>
      </dgm:t>
    </dgm:pt>
    <dgm:pt modelId="{7E127F08-A456-4FD0-9B16-2F33B59209F5}">
      <dgm:prSet custT="1"/>
      <dgm:spPr>
        <a:solidFill>
          <a:schemeClr val="bg1">
            <a:lumMod val="95000"/>
            <a:alpha val="90000"/>
          </a:schemeClr>
        </a:solidFill>
      </dgm:spPr>
      <dgm:t>
        <a:bodyPr/>
        <a:lstStyle/>
        <a:p>
          <a:r>
            <a:rPr lang="en-US" sz="2400" dirty="0"/>
            <a:t>WORTH </a:t>
          </a:r>
          <a:br>
            <a:rPr lang="en-US" sz="2400" dirty="0"/>
          </a:br>
          <a:r>
            <a:rPr lang="en-US" sz="2000" dirty="0"/>
            <a:t>Needing reassurance form others, Other-esteem, Passive-Aggressive, Placating</a:t>
          </a:r>
        </a:p>
      </dgm:t>
    </dgm:pt>
    <dgm:pt modelId="{E896C3E6-D7B5-401F-8B76-916A77E3EAE2}" type="parTrans" cxnId="{F86921D7-4BE4-4E80-99EA-7A734BFA5540}">
      <dgm:prSet/>
      <dgm:spPr/>
      <dgm:t>
        <a:bodyPr/>
        <a:lstStyle/>
        <a:p>
          <a:endParaRPr lang="en-US"/>
        </a:p>
      </dgm:t>
    </dgm:pt>
    <dgm:pt modelId="{5C244E68-9114-42EB-B86E-FBE179370E88}" type="sibTrans" cxnId="{F86921D7-4BE4-4E80-99EA-7A734BFA5540}">
      <dgm:prSet/>
      <dgm:spPr/>
      <dgm:t>
        <a:bodyPr/>
        <a:lstStyle/>
        <a:p>
          <a:endParaRPr lang="en-US"/>
        </a:p>
      </dgm:t>
    </dgm:pt>
    <dgm:pt modelId="{6D241CFB-BFB4-5649-94B8-576CF7D0B07C}" type="pres">
      <dgm:prSet presAssocID="{1CB12405-9EFA-4593-8078-B0C38A1855E3}" presName="Name0" presStyleCnt="0">
        <dgm:presLayoutVars>
          <dgm:dir/>
          <dgm:animLvl val="lvl"/>
          <dgm:resizeHandles val="exact"/>
        </dgm:presLayoutVars>
      </dgm:prSet>
      <dgm:spPr/>
    </dgm:pt>
    <dgm:pt modelId="{922DACA7-2328-4847-9B54-CD1F95E489F6}" type="pres">
      <dgm:prSet presAssocID="{DABED65A-7F57-4EF5-B0EC-FC3C5701E8DB}" presName="composite" presStyleCnt="0"/>
      <dgm:spPr/>
    </dgm:pt>
    <dgm:pt modelId="{763ECB93-DA0F-E040-80D5-4CAE0DB1584F}" type="pres">
      <dgm:prSet presAssocID="{DABED65A-7F57-4EF5-B0EC-FC3C5701E8DB}" presName="parTx" presStyleLbl="alignNode1" presStyleIdx="0" presStyleCnt="2">
        <dgm:presLayoutVars>
          <dgm:chMax val="0"/>
          <dgm:chPref val="0"/>
          <dgm:bulletEnabled val="1"/>
        </dgm:presLayoutVars>
      </dgm:prSet>
      <dgm:spPr/>
    </dgm:pt>
    <dgm:pt modelId="{C2760ACE-4CD2-0442-96CE-500D0BA6A08D}" type="pres">
      <dgm:prSet presAssocID="{DABED65A-7F57-4EF5-B0EC-FC3C5701E8DB}" presName="desTx" presStyleLbl="alignAccFollowNode1" presStyleIdx="0" presStyleCnt="2">
        <dgm:presLayoutVars>
          <dgm:bulletEnabled val="1"/>
        </dgm:presLayoutVars>
      </dgm:prSet>
      <dgm:spPr/>
    </dgm:pt>
    <dgm:pt modelId="{C63A965B-9FC5-B641-A61A-FA20CF831A06}" type="pres">
      <dgm:prSet presAssocID="{E1DA9F9E-CEC1-43DC-A70F-D2BFD660602D}" presName="space" presStyleCnt="0"/>
      <dgm:spPr/>
    </dgm:pt>
    <dgm:pt modelId="{BA862A66-64B8-1B41-9898-2CD8CC9DB174}" type="pres">
      <dgm:prSet presAssocID="{BC4E60C0-1632-48E7-89E1-5DC81CCF1A48}" presName="composite" presStyleCnt="0"/>
      <dgm:spPr/>
    </dgm:pt>
    <dgm:pt modelId="{30F0BF1E-9ABA-E44E-81E5-F957C0235A16}" type="pres">
      <dgm:prSet presAssocID="{BC4E60C0-1632-48E7-89E1-5DC81CCF1A48}" presName="parTx" presStyleLbl="alignNode1" presStyleIdx="1" presStyleCnt="2">
        <dgm:presLayoutVars>
          <dgm:chMax val="0"/>
          <dgm:chPref val="0"/>
          <dgm:bulletEnabled val="1"/>
        </dgm:presLayoutVars>
      </dgm:prSet>
      <dgm:spPr/>
    </dgm:pt>
    <dgm:pt modelId="{82822E05-1DFC-D848-B6C6-7CE648E5862A}" type="pres">
      <dgm:prSet presAssocID="{BC4E60C0-1632-48E7-89E1-5DC81CCF1A48}" presName="desTx" presStyleLbl="alignAccFollowNode1" presStyleIdx="1" presStyleCnt="2">
        <dgm:presLayoutVars>
          <dgm:bulletEnabled val="1"/>
        </dgm:presLayoutVars>
      </dgm:prSet>
      <dgm:spPr/>
    </dgm:pt>
  </dgm:ptLst>
  <dgm:cxnLst>
    <dgm:cxn modelId="{7C6D7500-6E21-4029-9FF8-CB10C62FB7A4}" srcId="{BC4E60C0-1632-48E7-89E1-5DC81CCF1A48}" destId="{1E8238BA-5AF1-4B70-933C-83EDCFA9FBB9}" srcOrd="1" destOrd="0" parTransId="{8FB32051-2A7B-48D6-A1D7-978F74305BF7}" sibTransId="{4FA46EB7-C077-4D76-BA22-B660D85F1443}"/>
    <dgm:cxn modelId="{9FC6A80C-CDD4-D24C-ACD8-0AD1AD88C585}" type="presOf" srcId="{1E8238BA-5AF1-4B70-933C-83EDCFA9FBB9}" destId="{82822E05-1DFC-D848-B6C6-7CE648E5862A}" srcOrd="0" destOrd="1" presId="urn:microsoft.com/office/officeart/2005/8/layout/hList1"/>
    <dgm:cxn modelId="{E1A5D80D-A605-C348-8CA0-B02C123F8C9B}" type="presOf" srcId="{1CB12405-9EFA-4593-8078-B0C38A1855E3}" destId="{6D241CFB-BFB4-5649-94B8-576CF7D0B07C}" srcOrd="0" destOrd="0" presId="urn:microsoft.com/office/officeart/2005/8/layout/hList1"/>
    <dgm:cxn modelId="{7B0E4B12-EBF3-EA48-988B-8FF047B43C1E}" type="presOf" srcId="{7E127F08-A456-4FD0-9B16-2F33B59209F5}" destId="{82822E05-1DFC-D848-B6C6-7CE648E5862A}" srcOrd="0" destOrd="2" presId="urn:microsoft.com/office/officeart/2005/8/layout/hList1"/>
    <dgm:cxn modelId="{41F30416-8602-444A-9318-9EB266678ED8}" type="presOf" srcId="{78CB859D-491F-45B0-9902-5F452A125041}" destId="{C2760ACE-4CD2-0442-96CE-500D0BA6A08D}" srcOrd="0" destOrd="1" presId="urn:microsoft.com/office/officeart/2005/8/layout/hList1"/>
    <dgm:cxn modelId="{581FB41C-4430-D64E-BB1F-E0494FC77EF3}" type="presOf" srcId="{DABED65A-7F57-4EF5-B0EC-FC3C5701E8DB}" destId="{763ECB93-DA0F-E040-80D5-4CAE0DB1584F}" srcOrd="0" destOrd="0" presId="urn:microsoft.com/office/officeart/2005/8/layout/hList1"/>
    <dgm:cxn modelId="{04BC5525-6BAD-43C6-8171-9ECB643AC581}" srcId="{DABED65A-7F57-4EF5-B0EC-FC3C5701E8DB}" destId="{5699A7BA-8E92-4CAE-AEB7-6CF1E37E9F9C}" srcOrd="0" destOrd="0" parTransId="{72124B96-704B-42C4-B89D-AFB5F3093774}" sibTransId="{6F87835F-0280-42F1-AE00-4611678ACF31}"/>
    <dgm:cxn modelId="{2B8E182B-177E-3447-AA55-F4A85B2ED709}" type="presOf" srcId="{EECA51FD-02D5-498C-8280-FF7A8B64DF51}" destId="{82822E05-1DFC-D848-B6C6-7CE648E5862A}" srcOrd="0" destOrd="0" presId="urn:microsoft.com/office/officeart/2005/8/layout/hList1"/>
    <dgm:cxn modelId="{A1BC1C33-B635-9B40-A284-308D49AF699E}" type="presOf" srcId="{BC4E60C0-1632-48E7-89E1-5DC81CCF1A48}" destId="{30F0BF1E-9ABA-E44E-81E5-F957C0235A16}" srcOrd="0" destOrd="0" presId="urn:microsoft.com/office/officeart/2005/8/layout/hList1"/>
    <dgm:cxn modelId="{7487F43C-956D-460D-9296-386BA971C541}" srcId="{1CB12405-9EFA-4593-8078-B0C38A1855E3}" destId="{BC4E60C0-1632-48E7-89E1-5DC81CCF1A48}" srcOrd="1" destOrd="0" parTransId="{BF5A96DF-A534-4FC1-B529-5D08A2143194}" sibTransId="{544656B7-DE57-406F-BC92-A0C793514DF8}"/>
    <dgm:cxn modelId="{EE0F674A-D524-6A43-A6BF-41D567409AA1}" type="presOf" srcId="{498BEA69-3350-4B9E-B4A6-A46AE9E2D1F6}" destId="{C2760ACE-4CD2-0442-96CE-500D0BA6A08D}" srcOrd="0" destOrd="2" presId="urn:microsoft.com/office/officeart/2005/8/layout/hList1"/>
    <dgm:cxn modelId="{E72B2565-A6E6-4666-B9CE-C4D3116F70A7}" srcId="{BC4E60C0-1632-48E7-89E1-5DC81CCF1A48}" destId="{EECA51FD-02D5-498C-8280-FF7A8B64DF51}" srcOrd="0" destOrd="0" parTransId="{F2FCD10C-7A7D-4728-B5CB-41FE350BB510}" sibTransId="{DCEC1050-7CB5-47BA-8D12-55F064BB14B3}"/>
    <dgm:cxn modelId="{4A3FB770-A0B2-4693-A9FA-36D737D35A69}" srcId="{DABED65A-7F57-4EF5-B0EC-FC3C5701E8DB}" destId="{498BEA69-3350-4B9E-B4A6-A46AE9E2D1F6}" srcOrd="2" destOrd="0" parTransId="{CD8A2724-C261-4907-8829-1C36B6759F22}" sibTransId="{01243705-3DD3-4A39-91A7-20478DD3E9EC}"/>
    <dgm:cxn modelId="{2100F0A1-8E9B-0244-B936-66AB143C6F41}" type="presOf" srcId="{5699A7BA-8E92-4CAE-AEB7-6CF1E37E9F9C}" destId="{C2760ACE-4CD2-0442-96CE-500D0BA6A08D}" srcOrd="0" destOrd="0" presId="urn:microsoft.com/office/officeart/2005/8/layout/hList1"/>
    <dgm:cxn modelId="{D1B052C5-0A06-4A7B-99FA-E072715DD6C7}" srcId="{DABED65A-7F57-4EF5-B0EC-FC3C5701E8DB}" destId="{78CB859D-491F-45B0-9902-5F452A125041}" srcOrd="1" destOrd="0" parTransId="{2071522D-0D28-411A-BA83-7FE888068246}" sibTransId="{00433417-5DDF-482D-AA05-08DE18AF1606}"/>
    <dgm:cxn modelId="{F86921D7-4BE4-4E80-99EA-7A734BFA5540}" srcId="{BC4E60C0-1632-48E7-89E1-5DC81CCF1A48}" destId="{7E127F08-A456-4FD0-9B16-2F33B59209F5}" srcOrd="2" destOrd="0" parTransId="{E896C3E6-D7B5-401F-8B76-916A77E3EAE2}" sibTransId="{5C244E68-9114-42EB-B86E-FBE179370E88}"/>
    <dgm:cxn modelId="{553559DD-431C-4AB7-8CDA-C440AEDF8BB6}" srcId="{1CB12405-9EFA-4593-8078-B0C38A1855E3}" destId="{DABED65A-7F57-4EF5-B0EC-FC3C5701E8DB}" srcOrd="0" destOrd="0" parTransId="{72A2AA19-EB2D-4CA2-AA99-7C5D32A26483}" sibTransId="{E1DA9F9E-CEC1-43DC-A70F-D2BFD660602D}"/>
    <dgm:cxn modelId="{CE1164D7-ABB1-914D-8FEB-0A9F0A72B296}" type="presParOf" srcId="{6D241CFB-BFB4-5649-94B8-576CF7D0B07C}" destId="{922DACA7-2328-4847-9B54-CD1F95E489F6}" srcOrd="0" destOrd="0" presId="urn:microsoft.com/office/officeart/2005/8/layout/hList1"/>
    <dgm:cxn modelId="{7F2DFC84-A1FD-174F-856C-7E9F3C97DFFD}" type="presParOf" srcId="{922DACA7-2328-4847-9B54-CD1F95E489F6}" destId="{763ECB93-DA0F-E040-80D5-4CAE0DB1584F}" srcOrd="0" destOrd="0" presId="urn:microsoft.com/office/officeart/2005/8/layout/hList1"/>
    <dgm:cxn modelId="{73BAC1CE-0F48-E345-98AB-5824ADBFFDE8}" type="presParOf" srcId="{922DACA7-2328-4847-9B54-CD1F95E489F6}" destId="{C2760ACE-4CD2-0442-96CE-500D0BA6A08D}" srcOrd="1" destOrd="0" presId="urn:microsoft.com/office/officeart/2005/8/layout/hList1"/>
    <dgm:cxn modelId="{0DB77A48-8C23-B148-8E6D-813439661770}" type="presParOf" srcId="{6D241CFB-BFB4-5649-94B8-576CF7D0B07C}" destId="{C63A965B-9FC5-B641-A61A-FA20CF831A06}" srcOrd="1" destOrd="0" presId="urn:microsoft.com/office/officeart/2005/8/layout/hList1"/>
    <dgm:cxn modelId="{A10CBBA7-8B90-0048-9F1E-AF49AFEF63E9}" type="presParOf" srcId="{6D241CFB-BFB4-5649-94B8-576CF7D0B07C}" destId="{BA862A66-64B8-1B41-9898-2CD8CC9DB174}" srcOrd="2" destOrd="0" presId="urn:microsoft.com/office/officeart/2005/8/layout/hList1"/>
    <dgm:cxn modelId="{23766BA9-BA99-AC40-A3D1-98A46259E807}" type="presParOf" srcId="{BA862A66-64B8-1B41-9898-2CD8CC9DB174}" destId="{30F0BF1E-9ABA-E44E-81E5-F957C0235A16}" srcOrd="0" destOrd="0" presId="urn:microsoft.com/office/officeart/2005/8/layout/hList1"/>
    <dgm:cxn modelId="{F904EDE6-B6FD-B744-876F-D1657855EDA7}" type="presParOf" srcId="{BA862A66-64B8-1B41-9898-2CD8CC9DB174}" destId="{82822E05-1DFC-D848-B6C6-7CE648E5862A}"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417FB51-041B-4D4E-833B-64C7E7EA8E85}"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DA64C57F-83A8-1D41-A044-F383B0D5EF84}">
      <dgm:prSet phldrT="[Text]"/>
      <dgm:spPr>
        <a:solidFill>
          <a:schemeClr val="accent1">
            <a:lumMod val="50000"/>
          </a:schemeClr>
        </a:solidFill>
      </dgm:spPr>
      <dgm:t>
        <a:bodyPr/>
        <a:lstStyle/>
        <a:p>
          <a:r>
            <a:rPr lang="en-US" b="1" dirty="0"/>
            <a:t> Physical</a:t>
          </a:r>
        </a:p>
      </dgm:t>
    </dgm:pt>
    <dgm:pt modelId="{E11FB97F-7967-EB46-B578-4D5E47AE0761}" type="parTrans" cxnId="{BE693CFF-464B-994C-BD9F-C70B87A393A1}">
      <dgm:prSet/>
      <dgm:spPr/>
      <dgm:t>
        <a:bodyPr/>
        <a:lstStyle/>
        <a:p>
          <a:endParaRPr lang="en-US"/>
        </a:p>
      </dgm:t>
    </dgm:pt>
    <dgm:pt modelId="{4E3F50A7-BBA1-EE49-9B6F-FAFD65831C43}" type="sibTrans" cxnId="{BE693CFF-464B-994C-BD9F-C70B87A393A1}">
      <dgm:prSet/>
      <dgm:spPr/>
      <dgm:t>
        <a:bodyPr/>
        <a:lstStyle/>
        <a:p>
          <a:endParaRPr lang="en-US"/>
        </a:p>
      </dgm:t>
    </dgm:pt>
    <dgm:pt modelId="{2F39FBEE-CEEE-D645-81C9-A90923597572}">
      <dgm:prSet phldrT="[Text]"/>
      <dgm:spPr>
        <a:solidFill>
          <a:schemeClr val="accent2">
            <a:lumMod val="75000"/>
          </a:schemeClr>
        </a:solidFill>
      </dgm:spPr>
      <dgm:t>
        <a:bodyPr/>
        <a:lstStyle/>
        <a:p>
          <a:r>
            <a:rPr lang="en-US" b="1" dirty="0"/>
            <a:t>Emotional</a:t>
          </a:r>
        </a:p>
      </dgm:t>
    </dgm:pt>
    <dgm:pt modelId="{1F6A2E6D-6BFC-C143-BFE4-ED9C2169AF8E}" type="parTrans" cxnId="{3F96F23F-9F55-E142-919D-ADA8A8D14BFE}">
      <dgm:prSet/>
      <dgm:spPr/>
      <dgm:t>
        <a:bodyPr/>
        <a:lstStyle/>
        <a:p>
          <a:endParaRPr lang="en-US"/>
        </a:p>
      </dgm:t>
    </dgm:pt>
    <dgm:pt modelId="{AA8D60B7-60E2-9347-B53F-4BBF77A17A30}" type="sibTrans" cxnId="{3F96F23F-9F55-E142-919D-ADA8A8D14BFE}">
      <dgm:prSet/>
      <dgm:spPr/>
      <dgm:t>
        <a:bodyPr/>
        <a:lstStyle/>
        <a:p>
          <a:endParaRPr lang="en-US"/>
        </a:p>
      </dgm:t>
    </dgm:pt>
    <dgm:pt modelId="{285095C2-A230-F544-9909-35E965490879}">
      <dgm:prSet phldrT="[Text]"/>
      <dgm:spPr>
        <a:solidFill>
          <a:schemeClr val="accent4">
            <a:lumMod val="75000"/>
          </a:schemeClr>
        </a:solidFill>
      </dgm:spPr>
      <dgm:t>
        <a:bodyPr/>
        <a:lstStyle/>
        <a:p>
          <a:r>
            <a:rPr lang="en-US" b="1" dirty="0"/>
            <a:t>Spiritual</a:t>
          </a:r>
        </a:p>
      </dgm:t>
    </dgm:pt>
    <dgm:pt modelId="{FB5A8AB7-051F-8547-8A3C-65F2DAD456D5}" type="parTrans" cxnId="{BD34C5CC-7942-1141-A31B-A82B9F838E11}">
      <dgm:prSet/>
      <dgm:spPr/>
      <dgm:t>
        <a:bodyPr/>
        <a:lstStyle/>
        <a:p>
          <a:endParaRPr lang="en-US"/>
        </a:p>
      </dgm:t>
    </dgm:pt>
    <dgm:pt modelId="{D2DA5078-D540-D842-AA4F-A212B6CC0830}" type="sibTrans" cxnId="{BD34C5CC-7942-1141-A31B-A82B9F838E11}">
      <dgm:prSet/>
      <dgm:spPr/>
      <dgm:t>
        <a:bodyPr/>
        <a:lstStyle/>
        <a:p>
          <a:endParaRPr lang="en-US"/>
        </a:p>
      </dgm:t>
    </dgm:pt>
    <dgm:pt modelId="{2526B821-19EC-8940-A3E8-CAA14091AF9F}">
      <dgm:prSet phldrT="[Text]"/>
      <dgm:spPr>
        <a:solidFill>
          <a:schemeClr val="accent6">
            <a:lumMod val="75000"/>
          </a:schemeClr>
        </a:solidFill>
      </dgm:spPr>
      <dgm:t>
        <a:bodyPr/>
        <a:lstStyle/>
        <a:p>
          <a:r>
            <a:rPr lang="en-US" b="1" dirty="0"/>
            <a:t>Mental </a:t>
          </a:r>
        </a:p>
      </dgm:t>
    </dgm:pt>
    <dgm:pt modelId="{C9B068F3-9926-B14D-9F30-4E1ABAE694BE}" type="parTrans" cxnId="{499EA694-4D20-CD48-993D-3C533D2B69AC}">
      <dgm:prSet/>
      <dgm:spPr/>
      <dgm:t>
        <a:bodyPr/>
        <a:lstStyle/>
        <a:p>
          <a:endParaRPr lang="en-US"/>
        </a:p>
      </dgm:t>
    </dgm:pt>
    <dgm:pt modelId="{12EF375D-BC14-E347-97F0-4C55A0EC7C5F}" type="sibTrans" cxnId="{499EA694-4D20-CD48-993D-3C533D2B69AC}">
      <dgm:prSet/>
      <dgm:spPr/>
      <dgm:t>
        <a:bodyPr/>
        <a:lstStyle/>
        <a:p>
          <a:endParaRPr lang="en-US"/>
        </a:p>
      </dgm:t>
    </dgm:pt>
    <dgm:pt modelId="{0A66DBAB-1C38-4546-9369-C3ACE0295C80}">
      <dgm:prSet/>
      <dgm:spPr>
        <a:solidFill>
          <a:schemeClr val="bg2">
            <a:lumMod val="50000"/>
          </a:schemeClr>
        </a:solidFill>
      </dgm:spPr>
      <dgm:t>
        <a:bodyPr/>
        <a:lstStyle/>
        <a:p>
          <a:r>
            <a:rPr lang="en-US" b="1" dirty="0"/>
            <a:t>Relational</a:t>
          </a:r>
        </a:p>
      </dgm:t>
    </dgm:pt>
    <dgm:pt modelId="{D581537E-95BA-6845-9750-FB44738EA29E}" type="parTrans" cxnId="{29C19D5E-988D-9547-8074-6F24C2F4B19E}">
      <dgm:prSet/>
      <dgm:spPr/>
      <dgm:t>
        <a:bodyPr/>
        <a:lstStyle/>
        <a:p>
          <a:endParaRPr lang="en-US"/>
        </a:p>
      </dgm:t>
    </dgm:pt>
    <dgm:pt modelId="{B11F76D3-9A98-4144-8D86-D07C595932CA}" type="sibTrans" cxnId="{29C19D5E-988D-9547-8074-6F24C2F4B19E}">
      <dgm:prSet/>
      <dgm:spPr/>
      <dgm:t>
        <a:bodyPr/>
        <a:lstStyle/>
        <a:p>
          <a:endParaRPr lang="en-US"/>
        </a:p>
      </dgm:t>
    </dgm:pt>
    <dgm:pt modelId="{1DE7CAA8-C6E7-7B49-8A6B-202D106CF51D}" type="pres">
      <dgm:prSet presAssocID="{8417FB51-041B-4D4E-833B-64C7E7EA8E85}" presName="linear" presStyleCnt="0">
        <dgm:presLayoutVars>
          <dgm:dir/>
          <dgm:animLvl val="lvl"/>
          <dgm:resizeHandles val="exact"/>
        </dgm:presLayoutVars>
      </dgm:prSet>
      <dgm:spPr/>
    </dgm:pt>
    <dgm:pt modelId="{3742F788-EDBD-F74C-B78D-25EC4958D10D}" type="pres">
      <dgm:prSet presAssocID="{DA64C57F-83A8-1D41-A044-F383B0D5EF84}" presName="parentLin" presStyleCnt="0"/>
      <dgm:spPr/>
    </dgm:pt>
    <dgm:pt modelId="{63A30365-C7FC-DF4F-8776-1DF436B6BD9E}" type="pres">
      <dgm:prSet presAssocID="{DA64C57F-83A8-1D41-A044-F383B0D5EF84}" presName="parentLeftMargin" presStyleLbl="node1" presStyleIdx="0" presStyleCnt="5"/>
      <dgm:spPr/>
    </dgm:pt>
    <dgm:pt modelId="{888B65E4-4CD1-E140-BB90-6587FF01DB4D}" type="pres">
      <dgm:prSet presAssocID="{DA64C57F-83A8-1D41-A044-F383B0D5EF84}" presName="parentText" presStyleLbl="node1" presStyleIdx="0" presStyleCnt="5">
        <dgm:presLayoutVars>
          <dgm:chMax val="0"/>
          <dgm:bulletEnabled val="1"/>
        </dgm:presLayoutVars>
      </dgm:prSet>
      <dgm:spPr/>
    </dgm:pt>
    <dgm:pt modelId="{5E2BA5F9-920F-AF4F-8B46-E46C2FEFFC05}" type="pres">
      <dgm:prSet presAssocID="{DA64C57F-83A8-1D41-A044-F383B0D5EF84}" presName="negativeSpace" presStyleCnt="0"/>
      <dgm:spPr/>
    </dgm:pt>
    <dgm:pt modelId="{C5419760-1326-9C4E-9D60-0D62E2FF1CE2}" type="pres">
      <dgm:prSet presAssocID="{DA64C57F-83A8-1D41-A044-F383B0D5EF84}" presName="childText" presStyleLbl="conFgAcc1" presStyleIdx="0" presStyleCnt="5">
        <dgm:presLayoutVars>
          <dgm:bulletEnabled val="1"/>
        </dgm:presLayoutVars>
      </dgm:prSet>
      <dgm:spPr/>
    </dgm:pt>
    <dgm:pt modelId="{A2620B66-4197-2F4D-93DE-67E5B8DF6923}" type="pres">
      <dgm:prSet presAssocID="{4E3F50A7-BBA1-EE49-9B6F-FAFD65831C43}" presName="spaceBetweenRectangles" presStyleCnt="0"/>
      <dgm:spPr/>
    </dgm:pt>
    <dgm:pt modelId="{EC6B4A68-8A7D-E942-9C3B-1332A9DB28AC}" type="pres">
      <dgm:prSet presAssocID="{2526B821-19EC-8940-A3E8-CAA14091AF9F}" presName="parentLin" presStyleCnt="0"/>
      <dgm:spPr/>
    </dgm:pt>
    <dgm:pt modelId="{CDC8992E-BD83-6C44-BAFF-805DC7BE41E4}" type="pres">
      <dgm:prSet presAssocID="{2526B821-19EC-8940-A3E8-CAA14091AF9F}" presName="parentLeftMargin" presStyleLbl="node1" presStyleIdx="0" presStyleCnt="5"/>
      <dgm:spPr/>
    </dgm:pt>
    <dgm:pt modelId="{A79780FB-8895-FF41-A4D0-8EEE50CCA45A}" type="pres">
      <dgm:prSet presAssocID="{2526B821-19EC-8940-A3E8-CAA14091AF9F}" presName="parentText" presStyleLbl="node1" presStyleIdx="1" presStyleCnt="5">
        <dgm:presLayoutVars>
          <dgm:chMax val="0"/>
          <dgm:bulletEnabled val="1"/>
        </dgm:presLayoutVars>
      </dgm:prSet>
      <dgm:spPr/>
    </dgm:pt>
    <dgm:pt modelId="{BC76D385-CE8E-194D-B0FD-66705897E8BD}" type="pres">
      <dgm:prSet presAssocID="{2526B821-19EC-8940-A3E8-CAA14091AF9F}" presName="negativeSpace" presStyleCnt="0"/>
      <dgm:spPr/>
    </dgm:pt>
    <dgm:pt modelId="{C1A8E631-463E-0748-B52B-1D45538252E0}" type="pres">
      <dgm:prSet presAssocID="{2526B821-19EC-8940-A3E8-CAA14091AF9F}" presName="childText" presStyleLbl="conFgAcc1" presStyleIdx="1" presStyleCnt="5">
        <dgm:presLayoutVars>
          <dgm:bulletEnabled val="1"/>
        </dgm:presLayoutVars>
      </dgm:prSet>
      <dgm:spPr/>
    </dgm:pt>
    <dgm:pt modelId="{732F5A6A-14D7-3E46-84D3-C6CD511B6C20}" type="pres">
      <dgm:prSet presAssocID="{12EF375D-BC14-E347-97F0-4C55A0EC7C5F}" presName="spaceBetweenRectangles" presStyleCnt="0"/>
      <dgm:spPr/>
    </dgm:pt>
    <dgm:pt modelId="{D14BC705-FE4B-114D-BECD-CDE445DFCB36}" type="pres">
      <dgm:prSet presAssocID="{2F39FBEE-CEEE-D645-81C9-A90923597572}" presName="parentLin" presStyleCnt="0"/>
      <dgm:spPr/>
    </dgm:pt>
    <dgm:pt modelId="{52208A46-80D8-7448-AC6D-82C2D80B98A6}" type="pres">
      <dgm:prSet presAssocID="{2F39FBEE-CEEE-D645-81C9-A90923597572}" presName="parentLeftMargin" presStyleLbl="node1" presStyleIdx="1" presStyleCnt="5"/>
      <dgm:spPr/>
    </dgm:pt>
    <dgm:pt modelId="{CFBF96B0-BFB5-5E4B-9ECC-E87640DD66E6}" type="pres">
      <dgm:prSet presAssocID="{2F39FBEE-CEEE-D645-81C9-A90923597572}" presName="parentText" presStyleLbl="node1" presStyleIdx="2" presStyleCnt="5">
        <dgm:presLayoutVars>
          <dgm:chMax val="0"/>
          <dgm:bulletEnabled val="1"/>
        </dgm:presLayoutVars>
      </dgm:prSet>
      <dgm:spPr/>
    </dgm:pt>
    <dgm:pt modelId="{E2116392-9F1D-1D48-869E-09A6162EE7B6}" type="pres">
      <dgm:prSet presAssocID="{2F39FBEE-CEEE-D645-81C9-A90923597572}" presName="negativeSpace" presStyleCnt="0"/>
      <dgm:spPr/>
    </dgm:pt>
    <dgm:pt modelId="{75EAA8EE-0225-304F-B2B2-1545941D1AB5}" type="pres">
      <dgm:prSet presAssocID="{2F39FBEE-CEEE-D645-81C9-A90923597572}" presName="childText" presStyleLbl="conFgAcc1" presStyleIdx="2" presStyleCnt="5">
        <dgm:presLayoutVars>
          <dgm:bulletEnabled val="1"/>
        </dgm:presLayoutVars>
      </dgm:prSet>
      <dgm:spPr/>
    </dgm:pt>
    <dgm:pt modelId="{BA24AFB0-DDF1-D44D-B9FF-0C142B144614}" type="pres">
      <dgm:prSet presAssocID="{AA8D60B7-60E2-9347-B53F-4BBF77A17A30}" presName="spaceBetweenRectangles" presStyleCnt="0"/>
      <dgm:spPr/>
    </dgm:pt>
    <dgm:pt modelId="{D9BDAC35-9180-EA4E-A5E8-CC4D09DA5ACD}" type="pres">
      <dgm:prSet presAssocID="{285095C2-A230-F544-9909-35E965490879}" presName="parentLin" presStyleCnt="0"/>
      <dgm:spPr/>
    </dgm:pt>
    <dgm:pt modelId="{94BE3340-58B9-A64B-A605-B137D7C73C33}" type="pres">
      <dgm:prSet presAssocID="{285095C2-A230-F544-9909-35E965490879}" presName="parentLeftMargin" presStyleLbl="node1" presStyleIdx="2" presStyleCnt="5"/>
      <dgm:spPr/>
    </dgm:pt>
    <dgm:pt modelId="{46F20B99-AF34-804A-A773-03F833198055}" type="pres">
      <dgm:prSet presAssocID="{285095C2-A230-F544-9909-35E965490879}" presName="parentText" presStyleLbl="node1" presStyleIdx="3" presStyleCnt="5">
        <dgm:presLayoutVars>
          <dgm:chMax val="0"/>
          <dgm:bulletEnabled val="1"/>
        </dgm:presLayoutVars>
      </dgm:prSet>
      <dgm:spPr/>
    </dgm:pt>
    <dgm:pt modelId="{8F27A307-D959-1549-A4FF-642A7AFB120A}" type="pres">
      <dgm:prSet presAssocID="{285095C2-A230-F544-9909-35E965490879}" presName="negativeSpace" presStyleCnt="0"/>
      <dgm:spPr/>
    </dgm:pt>
    <dgm:pt modelId="{5C703FE2-67C9-DF43-98A3-677975F3F027}" type="pres">
      <dgm:prSet presAssocID="{285095C2-A230-F544-9909-35E965490879}" presName="childText" presStyleLbl="conFgAcc1" presStyleIdx="3" presStyleCnt="5" custLinFactNeighborX="69" custLinFactNeighborY="-10522">
        <dgm:presLayoutVars>
          <dgm:bulletEnabled val="1"/>
        </dgm:presLayoutVars>
      </dgm:prSet>
      <dgm:spPr/>
    </dgm:pt>
    <dgm:pt modelId="{98661F6B-7098-2148-9439-FA3E0806007D}" type="pres">
      <dgm:prSet presAssocID="{D2DA5078-D540-D842-AA4F-A212B6CC0830}" presName="spaceBetweenRectangles" presStyleCnt="0"/>
      <dgm:spPr/>
    </dgm:pt>
    <dgm:pt modelId="{F252E178-7917-EB48-B9EA-A50DBEB51B29}" type="pres">
      <dgm:prSet presAssocID="{0A66DBAB-1C38-4546-9369-C3ACE0295C80}" presName="parentLin" presStyleCnt="0"/>
      <dgm:spPr/>
    </dgm:pt>
    <dgm:pt modelId="{3BD62D08-E708-7A40-AA6E-AAFAD3CC16CC}" type="pres">
      <dgm:prSet presAssocID="{0A66DBAB-1C38-4546-9369-C3ACE0295C80}" presName="parentLeftMargin" presStyleLbl="node1" presStyleIdx="3" presStyleCnt="5"/>
      <dgm:spPr/>
    </dgm:pt>
    <dgm:pt modelId="{D5F0CA57-E901-894B-A2B1-2EAFDB81021B}" type="pres">
      <dgm:prSet presAssocID="{0A66DBAB-1C38-4546-9369-C3ACE0295C80}" presName="parentText" presStyleLbl="node1" presStyleIdx="4" presStyleCnt="5">
        <dgm:presLayoutVars>
          <dgm:chMax val="0"/>
          <dgm:bulletEnabled val="1"/>
        </dgm:presLayoutVars>
      </dgm:prSet>
      <dgm:spPr/>
    </dgm:pt>
    <dgm:pt modelId="{B48A4369-7D58-BA48-B91D-0E2640A05549}" type="pres">
      <dgm:prSet presAssocID="{0A66DBAB-1C38-4546-9369-C3ACE0295C80}" presName="negativeSpace" presStyleCnt="0"/>
      <dgm:spPr/>
    </dgm:pt>
    <dgm:pt modelId="{D5DC92A5-728E-9E45-BBAA-7B2EE8F4DCD9}" type="pres">
      <dgm:prSet presAssocID="{0A66DBAB-1C38-4546-9369-C3ACE0295C80}" presName="childText" presStyleLbl="conFgAcc1" presStyleIdx="4" presStyleCnt="5">
        <dgm:presLayoutVars>
          <dgm:bulletEnabled val="1"/>
        </dgm:presLayoutVars>
      </dgm:prSet>
      <dgm:spPr/>
    </dgm:pt>
  </dgm:ptLst>
  <dgm:cxnLst>
    <dgm:cxn modelId="{058DAA0A-7F0B-DB46-8FE6-1BF52AF98C5C}" type="presOf" srcId="{2526B821-19EC-8940-A3E8-CAA14091AF9F}" destId="{CDC8992E-BD83-6C44-BAFF-805DC7BE41E4}" srcOrd="0" destOrd="0" presId="urn:microsoft.com/office/officeart/2005/8/layout/list1"/>
    <dgm:cxn modelId="{E57B6616-4FEE-7F4A-A3BF-615858293453}" type="presOf" srcId="{0A66DBAB-1C38-4546-9369-C3ACE0295C80}" destId="{D5F0CA57-E901-894B-A2B1-2EAFDB81021B}" srcOrd="1" destOrd="0" presId="urn:microsoft.com/office/officeart/2005/8/layout/list1"/>
    <dgm:cxn modelId="{E8BAC820-20FE-6043-8584-3C345128320C}" type="presOf" srcId="{2526B821-19EC-8940-A3E8-CAA14091AF9F}" destId="{A79780FB-8895-FF41-A4D0-8EEE50CCA45A}" srcOrd="1" destOrd="0" presId="urn:microsoft.com/office/officeart/2005/8/layout/list1"/>
    <dgm:cxn modelId="{D7A2733B-E29A-C446-86E6-D4543110B0B2}" type="presOf" srcId="{2F39FBEE-CEEE-D645-81C9-A90923597572}" destId="{CFBF96B0-BFB5-5E4B-9ECC-E87640DD66E6}" srcOrd="1" destOrd="0" presId="urn:microsoft.com/office/officeart/2005/8/layout/list1"/>
    <dgm:cxn modelId="{71308C3C-C41D-B64B-BE23-A2B44CC78CD7}" type="presOf" srcId="{DA64C57F-83A8-1D41-A044-F383B0D5EF84}" destId="{888B65E4-4CD1-E140-BB90-6587FF01DB4D}" srcOrd="1" destOrd="0" presId="urn:microsoft.com/office/officeart/2005/8/layout/list1"/>
    <dgm:cxn modelId="{3F96F23F-9F55-E142-919D-ADA8A8D14BFE}" srcId="{8417FB51-041B-4D4E-833B-64C7E7EA8E85}" destId="{2F39FBEE-CEEE-D645-81C9-A90923597572}" srcOrd="2" destOrd="0" parTransId="{1F6A2E6D-6BFC-C143-BFE4-ED9C2169AF8E}" sibTransId="{AA8D60B7-60E2-9347-B53F-4BBF77A17A30}"/>
    <dgm:cxn modelId="{EA29DB41-C139-3946-B009-EE8E74AA7F4C}" type="presOf" srcId="{0A66DBAB-1C38-4546-9369-C3ACE0295C80}" destId="{3BD62D08-E708-7A40-AA6E-AAFAD3CC16CC}" srcOrd="0" destOrd="0" presId="urn:microsoft.com/office/officeart/2005/8/layout/list1"/>
    <dgm:cxn modelId="{85E6CF43-905C-654D-93AC-FB6B77DEBF13}" type="presOf" srcId="{285095C2-A230-F544-9909-35E965490879}" destId="{94BE3340-58B9-A64B-A605-B137D7C73C33}" srcOrd="0" destOrd="0" presId="urn:microsoft.com/office/officeart/2005/8/layout/list1"/>
    <dgm:cxn modelId="{29C19D5E-988D-9547-8074-6F24C2F4B19E}" srcId="{8417FB51-041B-4D4E-833B-64C7E7EA8E85}" destId="{0A66DBAB-1C38-4546-9369-C3ACE0295C80}" srcOrd="4" destOrd="0" parTransId="{D581537E-95BA-6845-9750-FB44738EA29E}" sibTransId="{B11F76D3-9A98-4144-8D86-D07C595932CA}"/>
    <dgm:cxn modelId="{499EA694-4D20-CD48-993D-3C533D2B69AC}" srcId="{8417FB51-041B-4D4E-833B-64C7E7EA8E85}" destId="{2526B821-19EC-8940-A3E8-CAA14091AF9F}" srcOrd="1" destOrd="0" parTransId="{C9B068F3-9926-B14D-9F30-4E1ABAE694BE}" sibTransId="{12EF375D-BC14-E347-97F0-4C55A0EC7C5F}"/>
    <dgm:cxn modelId="{8FF2C6C8-615D-9D4A-86EC-123F7771BCE0}" type="presOf" srcId="{2F39FBEE-CEEE-D645-81C9-A90923597572}" destId="{52208A46-80D8-7448-AC6D-82C2D80B98A6}" srcOrd="0" destOrd="0" presId="urn:microsoft.com/office/officeart/2005/8/layout/list1"/>
    <dgm:cxn modelId="{BD34C5CC-7942-1141-A31B-A82B9F838E11}" srcId="{8417FB51-041B-4D4E-833B-64C7E7EA8E85}" destId="{285095C2-A230-F544-9909-35E965490879}" srcOrd="3" destOrd="0" parTransId="{FB5A8AB7-051F-8547-8A3C-65F2DAD456D5}" sibTransId="{D2DA5078-D540-D842-AA4F-A212B6CC0830}"/>
    <dgm:cxn modelId="{385E8FD0-88C0-C14C-89C6-624A16142EF9}" type="presOf" srcId="{DA64C57F-83A8-1D41-A044-F383B0D5EF84}" destId="{63A30365-C7FC-DF4F-8776-1DF436B6BD9E}" srcOrd="0" destOrd="0" presId="urn:microsoft.com/office/officeart/2005/8/layout/list1"/>
    <dgm:cxn modelId="{BE38ADEC-F891-6B41-B4B5-9508B1246B67}" type="presOf" srcId="{285095C2-A230-F544-9909-35E965490879}" destId="{46F20B99-AF34-804A-A773-03F833198055}" srcOrd="1" destOrd="0" presId="urn:microsoft.com/office/officeart/2005/8/layout/list1"/>
    <dgm:cxn modelId="{4DA914FA-C48A-AB4C-B821-A371327826B9}" type="presOf" srcId="{8417FB51-041B-4D4E-833B-64C7E7EA8E85}" destId="{1DE7CAA8-C6E7-7B49-8A6B-202D106CF51D}" srcOrd="0" destOrd="0" presId="urn:microsoft.com/office/officeart/2005/8/layout/list1"/>
    <dgm:cxn modelId="{BE693CFF-464B-994C-BD9F-C70B87A393A1}" srcId="{8417FB51-041B-4D4E-833B-64C7E7EA8E85}" destId="{DA64C57F-83A8-1D41-A044-F383B0D5EF84}" srcOrd="0" destOrd="0" parTransId="{E11FB97F-7967-EB46-B578-4D5E47AE0761}" sibTransId="{4E3F50A7-BBA1-EE49-9B6F-FAFD65831C43}"/>
    <dgm:cxn modelId="{38E4E77E-FE9A-384B-8912-A8E8CC6E6F14}" type="presParOf" srcId="{1DE7CAA8-C6E7-7B49-8A6B-202D106CF51D}" destId="{3742F788-EDBD-F74C-B78D-25EC4958D10D}" srcOrd="0" destOrd="0" presId="urn:microsoft.com/office/officeart/2005/8/layout/list1"/>
    <dgm:cxn modelId="{DAF59DA5-86D6-974A-8FC5-4DC945CE504E}" type="presParOf" srcId="{3742F788-EDBD-F74C-B78D-25EC4958D10D}" destId="{63A30365-C7FC-DF4F-8776-1DF436B6BD9E}" srcOrd="0" destOrd="0" presId="urn:microsoft.com/office/officeart/2005/8/layout/list1"/>
    <dgm:cxn modelId="{945CBA3B-F388-EF49-A6D7-AFE50C48E729}" type="presParOf" srcId="{3742F788-EDBD-F74C-B78D-25EC4958D10D}" destId="{888B65E4-4CD1-E140-BB90-6587FF01DB4D}" srcOrd="1" destOrd="0" presId="urn:microsoft.com/office/officeart/2005/8/layout/list1"/>
    <dgm:cxn modelId="{B58BC279-035B-F24B-A455-6DF12877C571}" type="presParOf" srcId="{1DE7CAA8-C6E7-7B49-8A6B-202D106CF51D}" destId="{5E2BA5F9-920F-AF4F-8B46-E46C2FEFFC05}" srcOrd="1" destOrd="0" presId="urn:microsoft.com/office/officeart/2005/8/layout/list1"/>
    <dgm:cxn modelId="{04DA325D-5CD8-ED4D-8BA1-7A1DB024DA6B}" type="presParOf" srcId="{1DE7CAA8-C6E7-7B49-8A6B-202D106CF51D}" destId="{C5419760-1326-9C4E-9D60-0D62E2FF1CE2}" srcOrd="2" destOrd="0" presId="urn:microsoft.com/office/officeart/2005/8/layout/list1"/>
    <dgm:cxn modelId="{A1FC8425-D26F-D845-A1FE-A26B9A9FC464}" type="presParOf" srcId="{1DE7CAA8-C6E7-7B49-8A6B-202D106CF51D}" destId="{A2620B66-4197-2F4D-93DE-67E5B8DF6923}" srcOrd="3" destOrd="0" presId="urn:microsoft.com/office/officeart/2005/8/layout/list1"/>
    <dgm:cxn modelId="{FCF774BD-C901-DF41-811E-6D83B11F7DAB}" type="presParOf" srcId="{1DE7CAA8-C6E7-7B49-8A6B-202D106CF51D}" destId="{EC6B4A68-8A7D-E942-9C3B-1332A9DB28AC}" srcOrd="4" destOrd="0" presId="urn:microsoft.com/office/officeart/2005/8/layout/list1"/>
    <dgm:cxn modelId="{39756D76-A6FC-9A40-8769-29125151AAC4}" type="presParOf" srcId="{EC6B4A68-8A7D-E942-9C3B-1332A9DB28AC}" destId="{CDC8992E-BD83-6C44-BAFF-805DC7BE41E4}" srcOrd="0" destOrd="0" presId="urn:microsoft.com/office/officeart/2005/8/layout/list1"/>
    <dgm:cxn modelId="{575E2C0A-1342-C642-B0D7-0F558BA3BFB9}" type="presParOf" srcId="{EC6B4A68-8A7D-E942-9C3B-1332A9DB28AC}" destId="{A79780FB-8895-FF41-A4D0-8EEE50CCA45A}" srcOrd="1" destOrd="0" presId="urn:microsoft.com/office/officeart/2005/8/layout/list1"/>
    <dgm:cxn modelId="{EE90D9ED-842C-1541-BB05-4C7F081C873A}" type="presParOf" srcId="{1DE7CAA8-C6E7-7B49-8A6B-202D106CF51D}" destId="{BC76D385-CE8E-194D-B0FD-66705897E8BD}" srcOrd="5" destOrd="0" presId="urn:microsoft.com/office/officeart/2005/8/layout/list1"/>
    <dgm:cxn modelId="{2BF663D2-38C1-1947-B650-111396A087AE}" type="presParOf" srcId="{1DE7CAA8-C6E7-7B49-8A6B-202D106CF51D}" destId="{C1A8E631-463E-0748-B52B-1D45538252E0}" srcOrd="6" destOrd="0" presId="urn:microsoft.com/office/officeart/2005/8/layout/list1"/>
    <dgm:cxn modelId="{EAF5F28B-72AF-A648-84DC-AE4B8D3E098D}" type="presParOf" srcId="{1DE7CAA8-C6E7-7B49-8A6B-202D106CF51D}" destId="{732F5A6A-14D7-3E46-84D3-C6CD511B6C20}" srcOrd="7" destOrd="0" presId="urn:microsoft.com/office/officeart/2005/8/layout/list1"/>
    <dgm:cxn modelId="{9E51A2AC-4FE5-9245-A9CB-7B88C38E1A16}" type="presParOf" srcId="{1DE7CAA8-C6E7-7B49-8A6B-202D106CF51D}" destId="{D14BC705-FE4B-114D-BECD-CDE445DFCB36}" srcOrd="8" destOrd="0" presId="urn:microsoft.com/office/officeart/2005/8/layout/list1"/>
    <dgm:cxn modelId="{E5F67451-208C-4E4A-8E79-A44F3A0F2609}" type="presParOf" srcId="{D14BC705-FE4B-114D-BECD-CDE445DFCB36}" destId="{52208A46-80D8-7448-AC6D-82C2D80B98A6}" srcOrd="0" destOrd="0" presId="urn:microsoft.com/office/officeart/2005/8/layout/list1"/>
    <dgm:cxn modelId="{20D6645B-34F6-7F4C-85E0-75BD6D07C6BD}" type="presParOf" srcId="{D14BC705-FE4B-114D-BECD-CDE445DFCB36}" destId="{CFBF96B0-BFB5-5E4B-9ECC-E87640DD66E6}" srcOrd="1" destOrd="0" presId="urn:microsoft.com/office/officeart/2005/8/layout/list1"/>
    <dgm:cxn modelId="{CFF1F1F1-66E9-5646-AD31-2FEC2C501847}" type="presParOf" srcId="{1DE7CAA8-C6E7-7B49-8A6B-202D106CF51D}" destId="{E2116392-9F1D-1D48-869E-09A6162EE7B6}" srcOrd="9" destOrd="0" presId="urn:microsoft.com/office/officeart/2005/8/layout/list1"/>
    <dgm:cxn modelId="{E48BDF46-C8ED-7F47-BEA5-89C1AEFA4B37}" type="presParOf" srcId="{1DE7CAA8-C6E7-7B49-8A6B-202D106CF51D}" destId="{75EAA8EE-0225-304F-B2B2-1545941D1AB5}" srcOrd="10" destOrd="0" presId="urn:microsoft.com/office/officeart/2005/8/layout/list1"/>
    <dgm:cxn modelId="{CC3DD910-5BE7-1445-BCBE-AC590BAFAAC7}" type="presParOf" srcId="{1DE7CAA8-C6E7-7B49-8A6B-202D106CF51D}" destId="{BA24AFB0-DDF1-D44D-B9FF-0C142B144614}" srcOrd="11" destOrd="0" presId="urn:microsoft.com/office/officeart/2005/8/layout/list1"/>
    <dgm:cxn modelId="{FDA46E3D-A8D0-424B-A533-9D24D1DDD581}" type="presParOf" srcId="{1DE7CAA8-C6E7-7B49-8A6B-202D106CF51D}" destId="{D9BDAC35-9180-EA4E-A5E8-CC4D09DA5ACD}" srcOrd="12" destOrd="0" presId="urn:microsoft.com/office/officeart/2005/8/layout/list1"/>
    <dgm:cxn modelId="{739B4163-F9D2-3642-A635-466660EEE73B}" type="presParOf" srcId="{D9BDAC35-9180-EA4E-A5E8-CC4D09DA5ACD}" destId="{94BE3340-58B9-A64B-A605-B137D7C73C33}" srcOrd="0" destOrd="0" presId="urn:microsoft.com/office/officeart/2005/8/layout/list1"/>
    <dgm:cxn modelId="{4F0C6382-BAFC-C64A-8E04-28079363AA5B}" type="presParOf" srcId="{D9BDAC35-9180-EA4E-A5E8-CC4D09DA5ACD}" destId="{46F20B99-AF34-804A-A773-03F833198055}" srcOrd="1" destOrd="0" presId="urn:microsoft.com/office/officeart/2005/8/layout/list1"/>
    <dgm:cxn modelId="{35675834-6653-1A4C-AA5F-8BA85111F199}" type="presParOf" srcId="{1DE7CAA8-C6E7-7B49-8A6B-202D106CF51D}" destId="{8F27A307-D959-1549-A4FF-642A7AFB120A}" srcOrd="13" destOrd="0" presId="urn:microsoft.com/office/officeart/2005/8/layout/list1"/>
    <dgm:cxn modelId="{5A2B2E93-C646-D542-9AEE-108665398E74}" type="presParOf" srcId="{1DE7CAA8-C6E7-7B49-8A6B-202D106CF51D}" destId="{5C703FE2-67C9-DF43-98A3-677975F3F027}" srcOrd="14" destOrd="0" presId="urn:microsoft.com/office/officeart/2005/8/layout/list1"/>
    <dgm:cxn modelId="{E871E869-FFFA-D340-9F5A-6FCE3F503584}" type="presParOf" srcId="{1DE7CAA8-C6E7-7B49-8A6B-202D106CF51D}" destId="{98661F6B-7098-2148-9439-FA3E0806007D}" srcOrd="15" destOrd="0" presId="urn:microsoft.com/office/officeart/2005/8/layout/list1"/>
    <dgm:cxn modelId="{016663AB-D93F-C740-9B43-12D31D00E019}" type="presParOf" srcId="{1DE7CAA8-C6E7-7B49-8A6B-202D106CF51D}" destId="{F252E178-7917-EB48-B9EA-A50DBEB51B29}" srcOrd="16" destOrd="0" presId="urn:microsoft.com/office/officeart/2005/8/layout/list1"/>
    <dgm:cxn modelId="{935C3120-C8BC-C042-B147-5145AB065960}" type="presParOf" srcId="{F252E178-7917-EB48-B9EA-A50DBEB51B29}" destId="{3BD62D08-E708-7A40-AA6E-AAFAD3CC16CC}" srcOrd="0" destOrd="0" presId="urn:microsoft.com/office/officeart/2005/8/layout/list1"/>
    <dgm:cxn modelId="{AE05DFE6-1DC3-3646-86DA-95F00C0F2734}" type="presParOf" srcId="{F252E178-7917-EB48-B9EA-A50DBEB51B29}" destId="{D5F0CA57-E901-894B-A2B1-2EAFDB81021B}" srcOrd="1" destOrd="0" presId="urn:microsoft.com/office/officeart/2005/8/layout/list1"/>
    <dgm:cxn modelId="{ED44F6C1-0E92-634F-B5F8-E9F354FCD1F6}" type="presParOf" srcId="{1DE7CAA8-C6E7-7B49-8A6B-202D106CF51D}" destId="{B48A4369-7D58-BA48-B91D-0E2640A05549}" srcOrd="17" destOrd="0" presId="urn:microsoft.com/office/officeart/2005/8/layout/list1"/>
    <dgm:cxn modelId="{BFE4D14A-B1EE-3D4B-97BE-A1C816995566}" type="presParOf" srcId="{1DE7CAA8-C6E7-7B49-8A6B-202D106CF51D}" destId="{D5DC92A5-728E-9E45-BBAA-7B2EE8F4DCD9}" srcOrd="18"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CB2CA3C-508F-441C-A7EB-4CEFD8AD9E11}" type="doc">
      <dgm:prSet loTypeId="urn:microsoft.com/office/officeart/2005/8/layout/arrow5" loCatId="relationship" qsTypeId="urn:microsoft.com/office/officeart/2005/8/quickstyle/simple1" qsCatId="simple" csTypeId="urn:microsoft.com/office/officeart/2005/8/colors/accent1_2" csCatId="accent1" phldr="1"/>
      <dgm:spPr/>
      <dgm:t>
        <a:bodyPr/>
        <a:lstStyle/>
        <a:p>
          <a:endParaRPr lang="en-US"/>
        </a:p>
      </dgm:t>
    </dgm:pt>
    <dgm:pt modelId="{DF954496-BE89-4E18-9DC7-B207CEFD2F89}">
      <dgm:prSet custT="1"/>
      <dgm:spPr>
        <a:solidFill>
          <a:srgbClr val="0083A1"/>
        </a:solidFill>
      </dgm:spPr>
      <dgm:t>
        <a:bodyPr/>
        <a:lstStyle/>
        <a:p>
          <a:r>
            <a:rPr lang="en-US" sz="2000" b="1" dirty="0">
              <a:solidFill>
                <a:srgbClr val="FFFF00"/>
              </a:solidFill>
            </a:rPr>
            <a:t>Organizational</a:t>
          </a:r>
        </a:p>
        <a:p>
          <a:r>
            <a:rPr lang="en-US" sz="2000" dirty="0"/>
            <a:t>Power struggles with management, Scheduling problems, Disrespect, Overworked/Underpaid</a:t>
          </a:r>
        </a:p>
      </dgm:t>
    </dgm:pt>
    <dgm:pt modelId="{AC9BCAEB-1409-4199-B2EC-F16F492F00C7}" type="parTrans" cxnId="{2705E319-9F9D-4781-8E6C-95F03C58AC78}">
      <dgm:prSet/>
      <dgm:spPr/>
      <dgm:t>
        <a:bodyPr/>
        <a:lstStyle/>
        <a:p>
          <a:endParaRPr lang="en-US"/>
        </a:p>
      </dgm:t>
    </dgm:pt>
    <dgm:pt modelId="{00258042-09C3-4F27-98B2-5B984108DAC2}" type="sibTrans" cxnId="{2705E319-9F9D-4781-8E6C-95F03C58AC78}">
      <dgm:prSet/>
      <dgm:spPr/>
      <dgm:t>
        <a:bodyPr/>
        <a:lstStyle/>
        <a:p>
          <a:endParaRPr lang="en-US"/>
        </a:p>
      </dgm:t>
    </dgm:pt>
    <dgm:pt modelId="{776DA688-DFB4-F34B-BE82-267F046CA617}">
      <dgm:prSet custT="1"/>
      <dgm:spPr>
        <a:solidFill>
          <a:srgbClr val="0083A1"/>
        </a:solidFill>
      </dgm:spPr>
      <dgm:t>
        <a:bodyPr/>
        <a:lstStyle/>
        <a:p>
          <a:r>
            <a:rPr lang="en-US" sz="2000" b="1" dirty="0">
              <a:solidFill>
                <a:srgbClr val="FFFF00"/>
              </a:solidFill>
            </a:rPr>
            <a:t>Personal </a:t>
          </a:r>
        </a:p>
        <a:p>
          <a:r>
            <a:rPr lang="en-US" sz="2000" dirty="0"/>
            <a:t>PTSD, ADHD, Mood disorders, Mental health issues, Family issues, Socio/cultural background </a:t>
          </a:r>
        </a:p>
      </dgm:t>
    </dgm:pt>
    <dgm:pt modelId="{D7B12D81-F3A2-5742-91A9-A34551303B25}" type="parTrans" cxnId="{E30694AA-63C2-1048-99D0-0BB340893049}">
      <dgm:prSet/>
      <dgm:spPr/>
      <dgm:t>
        <a:bodyPr/>
        <a:lstStyle/>
        <a:p>
          <a:endParaRPr lang="en-US"/>
        </a:p>
      </dgm:t>
    </dgm:pt>
    <dgm:pt modelId="{55AAF43A-496E-BD47-92A7-3A1A73281F42}" type="sibTrans" cxnId="{E30694AA-63C2-1048-99D0-0BB340893049}">
      <dgm:prSet/>
      <dgm:spPr/>
      <dgm:t>
        <a:bodyPr/>
        <a:lstStyle/>
        <a:p>
          <a:endParaRPr lang="en-US"/>
        </a:p>
      </dgm:t>
    </dgm:pt>
    <dgm:pt modelId="{00A2612C-0084-F540-A396-942C257A850D}" type="pres">
      <dgm:prSet presAssocID="{CCB2CA3C-508F-441C-A7EB-4CEFD8AD9E11}" presName="diagram" presStyleCnt="0">
        <dgm:presLayoutVars>
          <dgm:dir/>
          <dgm:resizeHandles val="exact"/>
        </dgm:presLayoutVars>
      </dgm:prSet>
      <dgm:spPr/>
    </dgm:pt>
    <dgm:pt modelId="{D1AB362E-A037-4445-B3A3-57B6562349CB}" type="pres">
      <dgm:prSet presAssocID="{776DA688-DFB4-F34B-BE82-267F046CA617}" presName="arrow" presStyleLbl="node1" presStyleIdx="0" presStyleCnt="2" custScaleX="147702" custScaleY="98912">
        <dgm:presLayoutVars>
          <dgm:bulletEnabled val="1"/>
        </dgm:presLayoutVars>
      </dgm:prSet>
      <dgm:spPr/>
    </dgm:pt>
    <dgm:pt modelId="{97EB7F9C-5271-214D-93A9-9A4732506053}" type="pres">
      <dgm:prSet presAssocID="{DF954496-BE89-4E18-9DC7-B207CEFD2F89}" presName="arrow" presStyleLbl="node1" presStyleIdx="1" presStyleCnt="2" custScaleX="150023" custScaleY="107443" custRadScaleRad="91243" custRadScaleInc="-51">
        <dgm:presLayoutVars>
          <dgm:bulletEnabled val="1"/>
        </dgm:presLayoutVars>
      </dgm:prSet>
      <dgm:spPr/>
    </dgm:pt>
  </dgm:ptLst>
  <dgm:cxnLst>
    <dgm:cxn modelId="{2705E319-9F9D-4781-8E6C-95F03C58AC78}" srcId="{CCB2CA3C-508F-441C-A7EB-4CEFD8AD9E11}" destId="{DF954496-BE89-4E18-9DC7-B207CEFD2F89}" srcOrd="1" destOrd="0" parTransId="{AC9BCAEB-1409-4199-B2EC-F16F492F00C7}" sibTransId="{00258042-09C3-4F27-98B2-5B984108DAC2}"/>
    <dgm:cxn modelId="{E30694AA-63C2-1048-99D0-0BB340893049}" srcId="{CCB2CA3C-508F-441C-A7EB-4CEFD8AD9E11}" destId="{776DA688-DFB4-F34B-BE82-267F046CA617}" srcOrd="0" destOrd="0" parTransId="{D7B12D81-F3A2-5742-91A9-A34551303B25}" sibTransId="{55AAF43A-496E-BD47-92A7-3A1A73281F42}"/>
    <dgm:cxn modelId="{E03EA1C4-0920-1F43-9893-D3AE303925E5}" type="presOf" srcId="{CCB2CA3C-508F-441C-A7EB-4CEFD8AD9E11}" destId="{00A2612C-0084-F540-A396-942C257A850D}" srcOrd="0" destOrd="0" presId="urn:microsoft.com/office/officeart/2005/8/layout/arrow5"/>
    <dgm:cxn modelId="{E7B487E7-25D2-3642-A227-3D59CCA7ED0E}" type="presOf" srcId="{DF954496-BE89-4E18-9DC7-B207CEFD2F89}" destId="{97EB7F9C-5271-214D-93A9-9A4732506053}" srcOrd="0" destOrd="0" presId="urn:microsoft.com/office/officeart/2005/8/layout/arrow5"/>
    <dgm:cxn modelId="{4256D0F1-C198-8F4D-B2F5-DF759251C639}" type="presOf" srcId="{776DA688-DFB4-F34B-BE82-267F046CA617}" destId="{D1AB362E-A037-4445-B3A3-57B6562349CB}" srcOrd="0" destOrd="0" presId="urn:microsoft.com/office/officeart/2005/8/layout/arrow5"/>
    <dgm:cxn modelId="{A048C736-6278-1444-98A8-D33DB95731F5}" type="presParOf" srcId="{00A2612C-0084-F540-A396-942C257A850D}" destId="{D1AB362E-A037-4445-B3A3-57B6562349CB}" srcOrd="0" destOrd="0" presId="urn:microsoft.com/office/officeart/2005/8/layout/arrow5"/>
    <dgm:cxn modelId="{28651149-62B5-1945-8B44-1175E969B830}" type="presParOf" srcId="{00A2612C-0084-F540-A396-942C257A850D}" destId="{97EB7F9C-5271-214D-93A9-9A4732506053}" srcOrd="1" destOrd="0" presId="urn:microsoft.com/office/officeart/2005/8/layout/arrow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F84276D-1192-494D-A30F-CD7AB978A7B7}"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DB5C268A-0D02-4536-80F5-9B6506C7A98F}">
      <dgm:prSet custT="1"/>
      <dgm:spPr/>
      <dgm:t>
        <a:bodyPr/>
        <a:lstStyle/>
        <a:p>
          <a:pPr>
            <a:lnSpc>
              <a:spcPct val="100000"/>
            </a:lnSpc>
          </a:pPr>
          <a:r>
            <a:rPr lang="en-US" sz="1600" b="1" dirty="0"/>
            <a:t>A 2024 AMN Healthcare Survey </a:t>
          </a:r>
          <a:r>
            <a:rPr lang="en-US" sz="1600" dirty="0"/>
            <a:t>of Registered Nurses examines the impact of COVID-19 on the career satisfaction and health of more than 18,000 RNs. </a:t>
          </a:r>
        </a:p>
      </dgm:t>
    </dgm:pt>
    <dgm:pt modelId="{5F3FBB18-EB37-44F1-B713-F81767D2D094}" type="parTrans" cxnId="{71A2ABC3-F882-4A01-81C5-629809906965}">
      <dgm:prSet/>
      <dgm:spPr/>
      <dgm:t>
        <a:bodyPr/>
        <a:lstStyle/>
        <a:p>
          <a:endParaRPr lang="en-US"/>
        </a:p>
      </dgm:t>
    </dgm:pt>
    <dgm:pt modelId="{A160109F-5980-47F3-94A9-5CE93F956B21}" type="sibTrans" cxnId="{71A2ABC3-F882-4A01-81C5-629809906965}">
      <dgm:prSet/>
      <dgm:spPr/>
      <dgm:t>
        <a:bodyPr/>
        <a:lstStyle/>
        <a:p>
          <a:pPr>
            <a:lnSpc>
              <a:spcPct val="100000"/>
            </a:lnSpc>
          </a:pPr>
          <a:endParaRPr lang="en-US"/>
        </a:p>
      </dgm:t>
    </dgm:pt>
    <dgm:pt modelId="{B93626A2-0562-4985-B3F8-458A88D4846F}">
      <dgm:prSet custT="1"/>
      <dgm:spPr/>
      <dgm:t>
        <a:bodyPr/>
        <a:lstStyle/>
        <a:p>
          <a:pPr>
            <a:lnSpc>
              <a:spcPct val="100000"/>
            </a:lnSpc>
          </a:pPr>
          <a:r>
            <a:rPr lang="en-US" sz="1600" dirty="0"/>
            <a:t>Nurse career satisfaction used to be at 80-85% for the past decade but continues to drop. Nurses are NOT optimistic about the future. </a:t>
          </a:r>
        </a:p>
      </dgm:t>
    </dgm:pt>
    <dgm:pt modelId="{6FE84DA9-3CEB-4BC0-BC03-60EB2EC79541}" type="parTrans" cxnId="{2DB0D941-0AE3-41F6-953A-1599E6A9645F}">
      <dgm:prSet/>
      <dgm:spPr/>
      <dgm:t>
        <a:bodyPr/>
        <a:lstStyle/>
        <a:p>
          <a:endParaRPr lang="en-US"/>
        </a:p>
      </dgm:t>
    </dgm:pt>
    <dgm:pt modelId="{A8A30C1D-6815-4E27-BD15-0798CE08D9A5}" type="sibTrans" cxnId="{2DB0D941-0AE3-41F6-953A-1599E6A9645F}">
      <dgm:prSet/>
      <dgm:spPr/>
      <dgm:t>
        <a:bodyPr/>
        <a:lstStyle/>
        <a:p>
          <a:pPr>
            <a:lnSpc>
              <a:spcPct val="100000"/>
            </a:lnSpc>
          </a:pPr>
          <a:endParaRPr lang="en-US"/>
        </a:p>
      </dgm:t>
    </dgm:pt>
    <dgm:pt modelId="{382953B2-3E78-4D81-86DA-3DB3DD305DF3}">
      <dgm:prSet custT="1"/>
      <dgm:spPr/>
      <dgm:t>
        <a:bodyPr/>
        <a:lstStyle/>
        <a:p>
          <a:pPr>
            <a:lnSpc>
              <a:spcPct val="100000"/>
            </a:lnSpc>
          </a:pPr>
          <a:r>
            <a:rPr lang="en-US" sz="1600" b="1" dirty="0"/>
            <a:t>In May 2024, 30% say they want to leave nursing,</a:t>
          </a:r>
          <a:r>
            <a:rPr lang="en-US" sz="1600" dirty="0"/>
            <a:t> and the percentage has been increasing since COVID.</a:t>
          </a:r>
        </a:p>
      </dgm:t>
    </dgm:pt>
    <dgm:pt modelId="{2AEF2C98-2A97-432F-AF0A-B6A899A987A6}" type="parTrans" cxnId="{D33DDCC0-9BA1-4973-957C-1ED12FD2D85B}">
      <dgm:prSet/>
      <dgm:spPr/>
      <dgm:t>
        <a:bodyPr/>
        <a:lstStyle/>
        <a:p>
          <a:endParaRPr lang="en-US"/>
        </a:p>
      </dgm:t>
    </dgm:pt>
    <dgm:pt modelId="{4E8AD07C-50FC-47FC-A292-3DAFB91F33AB}" type="sibTrans" cxnId="{D33DDCC0-9BA1-4973-957C-1ED12FD2D85B}">
      <dgm:prSet/>
      <dgm:spPr/>
      <dgm:t>
        <a:bodyPr/>
        <a:lstStyle/>
        <a:p>
          <a:pPr>
            <a:lnSpc>
              <a:spcPct val="100000"/>
            </a:lnSpc>
          </a:pPr>
          <a:endParaRPr lang="en-US"/>
        </a:p>
      </dgm:t>
    </dgm:pt>
    <dgm:pt modelId="{980F4778-7A16-40C7-95C1-85828201C9CA}">
      <dgm:prSet custT="1"/>
      <dgm:spPr>
        <a:solidFill>
          <a:schemeClr val="bg1"/>
        </a:solidFill>
      </dgm:spPr>
      <dgm:t>
        <a:bodyPr/>
        <a:lstStyle/>
        <a:p>
          <a:pPr>
            <a:lnSpc>
              <a:spcPct val="100000"/>
            </a:lnSpc>
          </a:pPr>
          <a:r>
            <a:rPr lang="en-US" sz="1600" b="1" dirty="0">
              <a:solidFill>
                <a:schemeClr val="tx1"/>
              </a:solidFill>
            </a:rPr>
            <a:t>4 out of 5 </a:t>
          </a:r>
          <a:r>
            <a:rPr lang="en-US" sz="1600" b="0" dirty="0">
              <a:solidFill>
                <a:schemeClr val="tx1"/>
              </a:solidFill>
            </a:rPr>
            <a:t>say they experience a great deal of</a:t>
          </a:r>
          <a:r>
            <a:rPr lang="en-US" sz="1600" b="1" dirty="0">
              <a:solidFill>
                <a:schemeClr val="tx1"/>
              </a:solidFill>
            </a:rPr>
            <a:t> stress. </a:t>
          </a:r>
          <a:r>
            <a:rPr lang="en-US" sz="1600" dirty="0">
              <a:solidFill>
                <a:schemeClr val="tx1"/>
              </a:solidFill>
            </a:rPr>
            <a:t>It is affecting their health. They feel emotionally drained. </a:t>
          </a:r>
        </a:p>
      </dgm:t>
    </dgm:pt>
    <dgm:pt modelId="{A38A7CF7-B0FC-492F-9057-EB29B215881A}" type="parTrans" cxnId="{3664CFEE-BD51-4555-98E6-9E9FC280889D}">
      <dgm:prSet/>
      <dgm:spPr/>
      <dgm:t>
        <a:bodyPr/>
        <a:lstStyle/>
        <a:p>
          <a:endParaRPr lang="en-US"/>
        </a:p>
      </dgm:t>
    </dgm:pt>
    <dgm:pt modelId="{E1E2B946-8F5C-4280-9DAF-AEA9BAE46F04}" type="sibTrans" cxnId="{3664CFEE-BD51-4555-98E6-9E9FC280889D}">
      <dgm:prSet/>
      <dgm:spPr/>
      <dgm:t>
        <a:bodyPr/>
        <a:lstStyle/>
        <a:p>
          <a:endParaRPr lang="en-US"/>
        </a:p>
      </dgm:t>
    </dgm:pt>
    <dgm:pt modelId="{2C13CE05-EFC6-4750-AA6F-397440442ED8}" type="pres">
      <dgm:prSet presAssocID="{8F84276D-1192-494D-A30F-CD7AB978A7B7}" presName="root" presStyleCnt="0">
        <dgm:presLayoutVars>
          <dgm:dir/>
          <dgm:resizeHandles val="exact"/>
        </dgm:presLayoutVars>
      </dgm:prSet>
      <dgm:spPr/>
    </dgm:pt>
    <dgm:pt modelId="{99CFEB21-9104-4172-8DDD-A5D99469FD2D}" type="pres">
      <dgm:prSet presAssocID="{8F84276D-1192-494D-A30F-CD7AB978A7B7}" presName="container" presStyleCnt="0">
        <dgm:presLayoutVars>
          <dgm:dir/>
          <dgm:resizeHandles val="exact"/>
        </dgm:presLayoutVars>
      </dgm:prSet>
      <dgm:spPr/>
    </dgm:pt>
    <dgm:pt modelId="{936CA355-E714-4738-87AB-C201E511D2F5}" type="pres">
      <dgm:prSet presAssocID="{DB5C268A-0D02-4536-80F5-9B6506C7A98F}" presName="compNode" presStyleCnt="0"/>
      <dgm:spPr/>
    </dgm:pt>
    <dgm:pt modelId="{0D3B4C87-7D66-49CA-AB06-9D7661349498}" type="pres">
      <dgm:prSet presAssocID="{DB5C268A-0D02-4536-80F5-9B6506C7A98F}" presName="iconBgRect" presStyleLbl="bgShp" presStyleIdx="0" presStyleCnt="4"/>
      <dgm:spPr/>
    </dgm:pt>
    <dgm:pt modelId="{BD253810-1041-42C4-A7EF-5C6497D6C3A2}" type="pres">
      <dgm:prSet presAssocID="{DB5C268A-0D02-4536-80F5-9B6506C7A98F}"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tethoscope"/>
        </a:ext>
      </dgm:extLst>
    </dgm:pt>
    <dgm:pt modelId="{00C52977-A4C4-47FE-8ED5-B877E5B1139C}" type="pres">
      <dgm:prSet presAssocID="{DB5C268A-0D02-4536-80F5-9B6506C7A98F}" presName="spaceRect" presStyleCnt="0"/>
      <dgm:spPr/>
    </dgm:pt>
    <dgm:pt modelId="{D6E1AB39-9227-4C8A-8270-60E9373DFDB8}" type="pres">
      <dgm:prSet presAssocID="{DB5C268A-0D02-4536-80F5-9B6506C7A98F}" presName="textRect" presStyleLbl="revTx" presStyleIdx="0" presStyleCnt="4">
        <dgm:presLayoutVars>
          <dgm:chMax val="1"/>
          <dgm:chPref val="1"/>
        </dgm:presLayoutVars>
      </dgm:prSet>
      <dgm:spPr/>
    </dgm:pt>
    <dgm:pt modelId="{F585299F-92E8-4FBD-B6C3-22F9AF205238}" type="pres">
      <dgm:prSet presAssocID="{A160109F-5980-47F3-94A9-5CE93F956B21}" presName="sibTrans" presStyleLbl="sibTrans2D1" presStyleIdx="0" presStyleCnt="0"/>
      <dgm:spPr/>
    </dgm:pt>
    <dgm:pt modelId="{9BE87C7C-51E6-46D3-B82C-4704091F8CE5}" type="pres">
      <dgm:prSet presAssocID="{B93626A2-0562-4985-B3F8-458A88D4846F}" presName="compNode" presStyleCnt="0"/>
      <dgm:spPr/>
    </dgm:pt>
    <dgm:pt modelId="{D562D86F-D74E-4F8C-994B-92029B3D81BE}" type="pres">
      <dgm:prSet presAssocID="{B93626A2-0562-4985-B3F8-458A88D4846F}" presName="iconBgRect" presStyleLbl="bgShp" presStyleIdx="1" presStyleCnt="4"/>
      <dgm:spPr/>
    </dgm:pt>
    <dgm:pt modelId="{77E64300-AB17-4CA1-892C-227659A6C21A}" type="pres">
      <dgm:prSet presAssocID="{B93626A2-0562-4985-B3F8-458A88D4846F}"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Hospital"/>
        </a:ext>
      </dgm:extLst>
    </dgm:pt>
    <dgm:pt modelId="{B73945B0-96D8-48CB-BB68-778BD8DC6CB9}" type="pres">
      <dgm:prSet presAssocID="{B93626A2-0562-4985-B3F8-458A88D4846F}" presName="spaceRect" presStyleCnt="0"/>
      <dgm:spPr/>
    </dgm:pt>
    <dgm:pt modelId="{E708B2D7-6251-4646-BC10-8E92A80F18A7}" type="pres">
      <dgm:prSet presAssocID="{B93626A2-0562-4985-B3F8-458A88D4846F}" presName="textRect" presStyleLbl="revTx" presStyleIdx="1" presStyleCnt="4">
        <dgm:presLayoutVars>
          <dgm:chMax val="1"/>
          <dgm:chPref val="1"/>
        </dgm:presLayoutVars>
      </dgm:prSet>
      <dgm:spPr/>
    </dgm:pt>
    <dgm:pt modelId="{129B88E6-F0A0-4BEE-8DCC-52BEBEE374E9}" type="pres">
      <dgm:prSet presAssocID="{A8A30C1D-6815-4E27-BD15-0798CE08D9A5}" presName="sibTrans" presStyleLbl="sibTrans2D1" presStyleIdx="0" presStyleCnt="0"/>
      <dgm:spPr/>
    </dgm:pt>
    <dgm:pt modelId="{5C286683-7382-433D-B507-D6644FC0D740}" type="pres">
      <dgm:prSet presAssocID="{382953B2-3E78-4D81-86DA-3DB3DD305DF3}" presName="compNode" presStyleCnt="0"/>
      <dgm:spPr/>
    </dgm:pt>
    <dgm:pt modelId="{2F0F962A-5D3B-457A-9D63-A14AE6B1034C}" type="pres">
      <dgm:prSet presAssocID="{382953B2-3E78-4D81-86DA-3DB3DD305DF3}" presName="iconBgRect" presStyleLbl="bgShp" presStyleIdx="2" presStyleCnt="4"/>
      <dgm:spPr/>
    </dgm:pt>
    <dgm:pt modelId="{2849A332-CBA8-4217-8B0F-E6F3B76126D7}" type="pres">
      <dgm:prSet presAssocID="{382953B2-3E78-4D81-86DA-3DB3DD305DF3}"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Office Worker"/>
        </a:ext>
      </dgm:extLst>
    </dgm:pt>
    <dgm:pt modelId="{A1C4E71B-7D74-4A01-9507-1A76E15EDB85}" type="pres">
      <dgm:prSet presAssocID="{382953B2-3E78-4D81-86DA-3DB3DD305DF3}" presName="spaceRect" presStyleCnt="0"/>
      <dgm:spPr/>
    </dgm:pt>
    <dgm:pt modelId="{9E21F420-7B34-4AED-B1FE-1AA129674B41}" type="pres">
      <dgm:prSet presAssocID="{382953B2-3E78-4D81-86DA-3DB3DD305DF3}" presName="textRect" presStyleLbl="revTx" presStyleIdx="2" presStyleCnt="4">
        <dgm:presLayoutVars>
          <dgm:chMax val="1"/>
          <dgm:chPref val="1"/>
        </dgm:presLayoutVars>
      </dgm:prSet>
      <dgm:spPr/>
    </dgm:pt>
    <dgm:pt modelId="{0BDE543B-97C9-4048-BD06-DA1410289901}" type="pres">
      <dgm:prSet presAssocID="{4E8AD07C-50FC-47FC-A292-3DAFB91F33AB}" presName="sibTrans" presStyleLbl="sibTrans2D1" presStyleIdx="0" presStyleCnt="0"/>
      <dgm:spPr/>
    </dgm:pt>
    <dgm:pt modelId="{26C6122F-E252-43E2-B579-C9EB0D8D1114}" type="pres">
      <dgm:prSet presAssocID="{980F4778-7A16-40C7-95C1-85828201C9CA}" presName="compNode" presStyleCnt="0"/>
      <dgm:spPr/>
    </dgm:pt>
    <dgm:pt modelId="{73A95B51-7D51-4A3E-88CA-060FF15A9647}" type="pres">
      <dgm:prSet presAssocID="{980F4778-7A16-40C7-95C1-85828201C9CA}" presName="iconBgRect" presStyleLbl="bgShp" presStyleIdx="3" presStyleCnt="4"/>
      <dgm:spPr/>
    </dgm:pt>
    <dgm:pt modelId="{D94FD62B-384A-4591-953F-487A77C83298}" type="pres">
      <dgm:prSet presAssocID="{980F4778-7A16-40C7-95C1-85828201C9CA}"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Worried Face with Solid Fill"/>
        </a:ext>
      </dgm:extLst>
    </dgm:pt>
    <dgm:pt modelId="{E02C369C-CD00-4259-926B-552EA9392AF2}" type="pres">
      <dgm:prSet presAssocID="{980F4778-7A16-40C7-95C1-85828201C9CA}" presName="spaceRect" presStyleCnt="0"/>
      <dgm:spPr/>
    </dgm:pt>
    <dgm:pt modelId="{436F4C8F-939A-4216-9F34-60D34DB8E9EA}" type="pres">
      <dgm:prSet presAssocID="{980F4778-7A16-40C7-95C1-85828201C9CA}" presName="textRect" presStyleLbl="revTx" presStyleIdx="3" presStyleCnt="4">
        <dgm:presLayoutVars>
          <dgm:chMax val="1"/>
          <dgm:chPref val="1"/>
        </dgm:presLayoutVars>
      </dgm:prSet>
      <dgm:spPr/>
    </dgm:pt>
  </dgm:ptLst>
  <dgm:cxnLst>
    <dgm:cxn modelId="{A268A40C-EFDA-0249-9B1F-267BAD7A4BA9}" type="presOf" srcId="{382953B2-3E78-4D81-86DA-3DB3DD305DF3}" destId="{9E21F420-7B34-4AED-B1FE-1AA129674B41}" srcOrd="0" destOrd="0" presId="urn:microsoft.com/office/officeart/2018/2/layout/IconCircleList"/>
    <dgm:cxn modelId="{BC053C10-1EA8-F743-B0F2-6BD3562E394E}" type="presOf" srcId="{4E8AD07C-50FC-47FC-A292-3DAFB91F33AB}" destId="{0BDE543B-97C9-4048-BD06-DA1410289901}" srcOrd="0" destOrd="0" presId="urn:microsoft.com/office/officeart/2018/2/layout/IconCircleList"/>
    <dgm:cxn modelId="{19BA4130-4165-A04A-A60A-575CBA35BB71}" type="presOf" srcId="{B93626A2-0562-4985-B3F8-458A88D4846F}" destId="{E708B2D7-6251-4646-BC10-8E92A80F18A7}" srcOrd="0" destOrd="0" presId="urn:microsoft.com/office/officeart/2018/2/layout/IconCircleList"/>
    <dgm:cxn modelId="{99216C32-CECC-DE4D-A578-DFF98235535F}" type="presOf" srcId="{A160109F-5980-47F3-94A9-5CE93F956B21}" destId="{F585299F-92E8-4FBD-B6C3-22F9AF205238}" srcOrd="0" destOrd="0" presId="urn:microsoft.com/office/officeart/2018/2/layout/IconCircleList"/>
    <dgm:cxn modelId="{A691FC3B-B902-074A-BEE9-669F8E972B2A}" type="presOf" srcId="{8F84276D-1192-494D-A30F-CD7AB978A7B7}" destId="{2C13CE05-EFC6-4750-AA6F-397440442ED8}" srcOrd="0" destOrd="0" presId="urn:microsoft.com/office/officeart/2018/2/layout/IconCircleList"/>
    <dgm:cxn modelId="{2DB0D941-0AE3-41F6-953A-1599E6A9645F}" srcId="{8F84276D-1192-494D-A30F-CD7AB978A7B7}" destId="{B93626A2-0562-4985-B3F8-458A88D4846F}" srcOrd="1" destOrd="0" parTransId="{6FE84DA9-3CEB-4BC0-BC03-60EB2EC79541}" sibTransId="{A8A30C1D-6815-4E27-BD15-0798CE08D9A5}"/>
    <dgm:cxn modelId="{EDC0928D-241F-9A4D-8E8B-CA816C51339D}" type="presOf" srcId="{A8A30C1D-6815-4E27-BD15-0798CE08D9A5}" destId="{129B88E6-F0A0-4BEE-8DCC-52BEBEE374E9}" srcOrd="0" destOrd="0" presId="urn:microsoft.com/office/officeart/2018/2/layout/IconCircleList"/>
    <dgm:cxn modelId="{5DC97B98-2B9B-EA46-A23D-88290E4ECB9A}" type="presOf" srcId="{DB5C268A-0D02-4536-80F5-9B6506C7A98F}" destId="{D6E1AB39-9227-4C8A-8270-60E9373DFDB8}" srcOrd="0" destOrd="0" presId="urn:microsoft.com/office/officeart/2018/2/layout/IconCircleList"/>
    <dgm:cxn modelId="{D33DDCC0-9BA1-4973-957C-1ED12FD2D85B}" srcId="{8F84276D-1192-494D-A30F-CD7AB978A7B7}" destId="{382953B2-3E78-4D81-86DA-3DB3DD305DF3}" srcOrd="2" destOrd="0" parTransId="{2AEF2C98-2A97-432F-AF0A-B6A899A987A6}" sibTransId="{4E8AD07C-50FC-47FC-A292-3DAFB91F33AB}"/>
    <dgm:cxn modelId="{71A2ABC3-F882-4A01-81C5-629809906965}" srcId="{8F84276D-1192-494D-A30F-CD7AB978A7B7}" destId="{DB5C268A-0D02-4536-80F5-9B6506C7A98F}" srcOrd="0" destOrd="0" parTransId="{5F3FBB18-EB37-44F1-B713-F81767D2D094}" sibTransId="{A160109F-5980-47F3-94A9-5CE93F956B21}"/>
    <dgm:cxn modelId="{837D81EA-7DB7-5944-AE60-BCDEB2E7844F}" type="presOf" srcId="{980F4778-7A16-40C7-95C1-85828201C9CA}" destId="{436F4C8F-939A-4216-9F34-60D34DB8E9EA}" srcOrd="0" destOrd="0" presId="urn:microsoft.com/office/officeart/2018/2/layout/IconCircleList"/>
    <dgm:cxn modelId="{3664CFEE-BD51-4555-98E6-9E9FC280889D}" srcId="{8F84276D-1192-494D-A30F-CD7AB978A7B7}" destId="{980F4778-7A16-40C7-95C1-85828201C9CA}" srcOrd="3" destOrd="0" parTransId="{A38A7CF7-B0FC-492F-9057-EB29B215881A}" sibTransId="{E1E2B946-8F5C-4280-9DAF-AEA9BAE46F04}"/>
    <dgm:cxn modelId="{24ACD3A4-9780-814A-9181-3157AB14A430}" type="presParOf" srcId="{2C13CE05-EFC6-4750-AA6F-397440442ED8}" destId="{99CFEB21-9104-4172-8DDD-A5D99469FD2D}" srcOrd="0" destOrd="0" presId="urn:microsoft.com/office/officeart/2018/2/layout/IconCircleList"/>
    <dgm:cxn modelId="{4EC9C77B-A936-734E-909F-268A584BC84B}" type="presParOf" srcId="{99CFEB21-9104-4172-8DDD-A5D99469FD2D}" destId="{936CA355-E714-4738-87AB-C201E511D2F5}" srcOrd="0" destOrd="0" presId="urn:microsoft.com/office/officeart/2018/2/layout/IconCircleList"/>
    <dgm:cxn modelId="{0A15200A-36B2-414F-BBEF-6F8222786E10}" type="presParOf" srcId="{936CA355-E714-4738-87AB-C201E511D2F5}" destId="{0D3B4C87-7D66-49CA-AB06-9D7661349498}" srcOrd="0" destOrd="0" presId="urn:microsoft.com/office/officeart/2018/2/layout/IconCircleList"/>
    <dgm:cxn modelId="{52612ED6-6E64-ED41-8BD3-C56A47FB8D36}" type="presParOf" srcId="{936CA355-E714-4738-87AB-C201E511D2F5}" destId="{BD253810-1041-42C4-A7EF-5C6497D6C3A2}" srcOrd="1" destOrd="0" presId="urn:microsoft.com/office/officeart/2018/2/layout/IconCircleList"/>
    <dgm:cxn modelId="{7E84874E-A83D-694D-AFC0-53F719DAF8B5}" type="presParOf" srcId="{936CA355-E714-4738-87AB-C201E511D2F5}" destId="{00C52977-A4C4-47FE-8ED5-B877E5B1139C}" srcOrd="2" destOrd="0" presId="urn:microsoft.com/office/officeart/2018/2/layout/IconCircleList"/>
    <dgm:cxn modelId="{671138B7-27D8-AE45-BD9B-2A41EE69F199}" type="presParOf" srcId="{936CA355-E714-4738-87AB-C201E511D2F5}" destId="{D6E1AB39-9227-4C8A-8270-60E9373DFDB8}" srcOrd="3" destOrd="0" presId="urn:microsoft.com/office/officeart/2018/2/layout/IconCircleList"/>
    <dgm:cxn modelId="{BEE9D1C1-48E1-494B-AC8D-22EA4E9D3485}" type="presParOf" srcId="{99CFEB21-9104-4172-8DDD-A5D99469FD2D}" destId="{F585299F-92E8-4FBD-B6C3-22F9AF205238}" srcOrd="1" destOrd="0" presId="urn:microsoft.com/office/officeart/2018/2/layout/IconCircleList"/>
    <dgm:cxn modelId="{7269F99E-B9C0-A148-8799-368470854C47}" type="presParOf" srcId="{99CFEB21-9104-4172-8DDD-A5D99469FD2D}" destId="{9BE87C7C-51E6-46D3-B82C-4704091F8CE5}" srcOrd="2" destOrd="0" presId="urn:microsoft.com/office/officeart/2018/2/layout/IconCircleList"/>
    <dgm:cxn modelId="{F24F5521-746A-7249-B44C-EC5953908576}" type="presParOf" srcId="{9BE87C7C-51E6-46D3-B82C-4704091F8CE5}" destId="{D562D86F-D74E-4F8C-994B-92029B3D81BE}" srcOrd="0" destOrd="0" presId="urn:microsoft.com/office/officeart/2018/2/layout/IconCircleList"/>
    <dgm:cxn modelId="{E4274950-2675-A246-8289-B650769E8C5B}" type="presParOf" srcId="{9BE87C7C-51E6-46D3-B82C-4704091F8CE5}" destId="{77E64300-AB17-4CA1-892C-227659A6C21A}" srcOrd="1" destOrd="0" presId="urn:microsoft.com/office/officeart/2018/2/layout/IconCircleList"/>
    <dgm:cxn modelId="{F4CD3A7D-02B4-1142-B2EB-952C80770128}" type="presParOf" srcId="{9BE87C7C-51E6-46D3-B82C-4704091F8CE5}" destId="{B73945B0-96D8-48CB-BB68-778BD8DC6CB9}" srcOrd="2" destOrd="0" presId="urn:microsoft.com/office/officeart/2018/2/layout/IconCircleList"/>
    <dgm:cxn modelId="{708B5EEF-DF6A-0F40-B93D-48F9B91F13E7}" type="presParOf" srcId="{9BE87C7C-51E6-46D3-B82C-4704091F8CE5}" destId="{E708B2D7-6251-4646-BC10-8E92A80F18A7}" srcOrd="3" destOrd="0" presId="urn:microsoft.com/office/officeart/2018/2/layout/IconCircleList"/>
    <dgm:cxn modelId="{09693F12-4AC7-8243-96F7-970C10A47735}" type="presParOf" srcId="{99CFEB21-9104-4172-8DDD-A5D99469FD2D}" destId="{129B88E6-F0A0-4BEE-8DCC-52BEBEE374E9}" srcOrd="3" destOrd="0" presId="urn:microsoft.com/office/officeart/2018/2/layout/IconCircleList"/>
    <dgm:cxn modelId="{81D5870A-AC05-4E43-B0CA-0A132B39637E}" type="presParOf" srcId="{99CFEB21-9104-4172-8DDD-A5D99469FD2D}" destId="{5C286683-7382-433D-B507-D6644FC0D740}" srcOrd="4" destOrd="0" presId="urn:microsoft.com/office/officeart/2018/2/layout/IconCircleList"/>
    <dgm:cxn modelId="{11670E87-CD87-CC45-8C08-EAE8C2D258D6}" type="presParOf" srcId="{5C286683-7382-433D-B507-D6644FC0D740}" destId="{2F0F962A-5D3B-457A-9D63-A14AE6B1034C}" srcOrd="0" destOrd="0" presId="urn:microsoft.com/office/officeart/2018/2/layout/IconCircleList"/>
    <dgm:cxn modelId="{798AD421-131A-C749-A400-7A7D805AE2EF}" type="presParOf" srcId="{5C286683-7382-433D-B507-D6644FC0D740}" destId="{2849A332-CBA8-4217-8B0F-E6F3B76126D7}" srcOrd="1" destOrd="0" presId="urn:microsoft.com/office/officeart/2018/2/layout/IconCircleList"/>
    <dgm:cxn modelId="{2DFD72AD-A95D-CA4D-90E1-3D8A6E67BDCA}" type="presParOf" srcId="{5C286683-7382-433D-B507-D6644FC0D740}" destId="{A1C4E71B-7D74-4A01-9507-1A76E15EDB85}" srcOrd="2" destOrd="0" presId="urn:microsoft.com/office/officeart/2018/2/layout/IconCircleList"/>
    <dgm:cxn modelId="{B9715030-B99F-A741-8C64-79C43B0122AE}" type="presParOf" srcId="{5C286683-7382-433D-B507-D6644FC0D740}" destId="{9E21F420-7B34-4AED-B1FE-1AA129674B41}" srcOrd="3" destOrd="0" presId="urn:microsoft.com/office/officeart/2018/2/layout/IconCircleList"/>
    <dgm:cxn modelId="{E84F7E00-C634-B743-B7E6-DE1D9A8098B0}" type="presParOf" srcId="{99CFEB21-9104-4172-8DDD-A5D99469FD2D}" destId="{0BDE543B-97C9-4048-BD06-DA1410289901}" srcOrd="5" destOrd="0" presId="urn:microsoft.com/office/officeart/2018/2/layout/IconCircleList"/>
    <dgm:cxn modelId="{4DFBC90F-ED77-7C46-89D1-C2A16F539A18}" type="presParOf" srcId="{99CFEB21-9104-4172-8DDD-A5D99469FD2D}" destId="{26C6122F-E252-43E2-B579-C9EB0D8D1114}" srcOrd="6" destOrd="0" presId="urn:microsoft.com/office/officeart/2018/2/layout/IconCircleList"/>
    <dgm:cxn modelId="{D5079788-3C65-4940-AFAB-EC65C92BC8A5}" type="presParOf" srcId="{26C6122F-E252-43E2-B579-C9EB0D8D1114}" destId="{73A95B51-7D51-4A3E-88CA-060FF15A9647}" srcOrd="0" destOrd="0" presId="urn:microsoft.com/office/officeart/2018/2/layout/IconCircleList"/>
    <dgm:cxn modelId="{AC86AB1F-FC5E-C14C-ABBF-252F74AE386D}" type="presParOf" srcId="{26C6122F-E252-43E2-B579-C9EB0D8D1114}" destId="{D94FD62B-384A-4591-953F-487A77C83298}" srcOrd="1" destOrd="0" presId="urn:microsoft.com/office/officeart/2018/2/layout/IconCircleList"/>
    <dgm:cxn modelId="{D2CA9CED-D8FB-174A-B757-43A4E1963EC8}" type="presParOf" srcId="{26C6122F-E252-43E2-B579-C9EB0D8D1114}" destId="{E02C369C-CD00-4259-926B-552EA9392AF2}" srcOrd="2" destOrd="0" presId="urn:microsoft.com/office/officeart/2018/2/layout/IconCircleList"/>
    <dgm:cxn modelId="{295AD6E2-BC7D-FC48-83ED-601FCFB7035D}" type="presParOf" srcId="{26C6122F-E252-43E2-B579-C9EB0D8D1114}" destId="{436F4C8F-939A-4216-9F34-60D34DB8E9EA}"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6712BBE-242F-47EB-9344-1309E392DC23}"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E83CD89A-56C1-4E9A-BFD1-FEC859405499}">
      <dgm:prSet custT="1"/>
      <dgm:spPr/>
      <dgm:t>
        <a:bodyPr/>
        <a:lstStyle/>
        <a:p>
          <a:pPr>
            <a:lnSpc>
              <a:spcPct val="100000"/>
            </a:lnSpc>
          </a:pPr>
          <a:r>
            <a:rPr lang="en-US" sz="1800" b="1" i="0" dirty="0"/>
            <a:t>State</a:t>
          </a:r>
          <a:r>
            <a:rPr lang="en-US" sz="1800" b="1" dirty="0"/>
            <a:t>: </a:t>
          </a:r>
          <a:r>
            <a:rPr lang="en-US" sz="1800" i="0" dirty="0"/>
            <a:t>Arizona is the state where nurses are currently experiencing the highest levels of burnout</a:t>
          </a:r>
          <a:endParaRPr lang="en-US" sz="1800" dirty="0"/>
        </a:p>
      </dgm:t>
    </dgm:pt>
    <dgm:pt modelId="{217FD046-35BB-44F9-81FD-B76C73EE6280}" type="parTrans" cxnId="{C244828C-C097-401D-8FFB-1914D1CFBCB6}">
      <dgm:prSet/>
      <dgm:spPr/>
      <dgm:t>
        <a:bodyPr/>
        <a:lstStyle/>
        <a:p>
          <a:endParaRPr lang="en-US"/>
        </a:p>
      </dgm:t>
    </dgm:pt>
    <dgm:pt modelId="{28780996-DBA9-4B37-A9DC-02CFA0D8464B}" type="sibTrans" cxnId="{C244828C-C097-401D-8FFB-1914D1CFBCB6}">
      <dgm:prSet phldrT="01"/>
      <dgm:spPr/>
      <dgm:t>
        <a:bodyPr/>
        <a:lstStyle/>
        <a:p>
          <a:endParaRPr lang="en-US" dirty="0"/>
        </a:p>
      </dgm:t>
    </dgm:pt>
    <dgm:pt modelId="{E46C64A0-E388-40FC-860A-AADA7A1C31DB}">
      <dgm:prSet custT="1"/>
      <dgm:spPr/>
      <dgm:t>
        <a:bodyPr/>
        <a:lstStyle/>
        <a:p>
          <a:pPr>
            <a:lnSpc>
              <a:spcPct val="100000"/>
            </a:lnSpc>
          </a:pPr>
          <a:r>
            <a:rPr lang="en-US" sz="1800" b="1" dirty="0"/>
            <a:t>City: </a:t>
          </a:r>
          <a:r>
            <a:rPr lang="en-US" sz="1800" i="0" dirty="0"/>
            <a:t>Los Angeles, CA is the metro area where nurses are currently experiencing the highest levels of burnout</a:t>
          </a:r>
          <a:endParaRPr lang="en-US" sz="1800" dirty="0"/>
        </a:p>
      </dgm:t>
    </dgm:pt>
    <dgm:pt modelId="{7A0C9AAB-7AA8-49E2-A035-596D6B334126}" type="parTrans" cxnId="{B08C8CE3-3205-4AA1-9FCB-FD0C48E8C1DD}">
      <dgm:prSet/>
      <dgm:spPr/>
      <dgm:t>
        <a:bodyPr/>
        <a:lstStyle/>
        <a:p>
          <a:endParaRPr lang="en-US"/>
        </a:p>
      </dgm:t>
    </dgm:pt>
    <dgm:pt modelId="{88A6D79A-E485-4DB8-A66D-04C06B93A133}" type="sibTrans" cxnId="{B08C8CE3-3205-4AA1-9FCB-FD0C48E8C1DD}">
      <dgm:prSet phldrT="02"/>
      <dgm:spPr/>
      <dgm:t>
        <a:bodyPr/>
        <a:lstStyle/>
        <a:p>
          <a:endParaRPr lang="en-US" dirty="0"/>
        </a:p>
      </dgm:t>
    </dgm:pt>
    <dgm:pt modelId="{B0F268BC-464E-4DAB-9221-E97D4B105DAD}">
      <dgm:prSet/>
      <dgm:spPr/>
      <dgm:t>
        <a:bodyPr/>
        <a:lstStyle/>
        <a:p>
          <a:pPr>
            <a:lnSpc>
              <a:spcPct val="100000"/>
            </a:lnSpc>
          </a:pPr>
          <a:r>
            <a:rPr lang="en-US" b="1" i="0" dirty="0"/>
            <a:t>Month: </a:t>
          </a:r>
          <a:r>
            <a:rPr lang="en-US" i="0" dirty="0"/>
            <a:t>On average over the last 5 years, the months with the highest level of nurse burnout </a:t>
          </a:r>
          <a:r>
            <a:rPr lang="en-US" dirty="0"/>
            <a:t>are: September,</a:t>
          </a:r>
          <a:r>
            <a:rPr lang="en-US" i="0" dirty="0"/>
            <a:t> October, November, December, January, and April.</a:t>
          </a:r>
          <a:endParaRPr lang="en-US" dirty="0"/>
        </a:p>
      </dgm:t>
    </dgm:pt>
    <dgm:pt modelId="{002CCC69-3F70-4739-BF3A-26790F31E367}" type="parTrans" cxnId="{580D661E-0E0E-4F12-B0F3-CC9849D65497}">
      <dgm:prSet/>
      <dgm:spPr/>
      <dgm:t>
        <a:bodyPr/>
        <a:lstStyle/>
        <a:p>
          <a:endParaRPr lang="en-US"/>
        </a:p>
      </dgm:t>
    </dgm:pt>
    <dgm:pt modelId="{4A3C9073-3D04-4124-9327-2BE1A777926C}" type="sibTrans" cxnId="{580D661E-0E0E-4F12-B0F3-CC9849D65497}">
      <dgm:prSet phldrT="03"/>
      <dgm:spPr/>
      <dgm:t>
        <a:bodyPr/>
        <a:lstStyle/>
        <a:p>
          <a:endParaRPr lang="en-US" dirty="0"/>
        </a:p>
      </dgm:t>
    </dgm:pt>
    <dgm:pt modelId="{9F706418-D077-447E-9DA0-DB7736CB56DD}">
      <dgm:prSet/>
      <dgm:spPr/>
      <dgm:t>
        <a:bodyPr/>
        <a:lstStyle/>
        <a:p>
          <a:pPr>
            <a:lnSpc>
              <a:spcPct val="100000"/>
            </a:lnSpc>
          </a:pPr>
          <a:r>
            <a:rPr lang="en-US" b="1" i="0" dirty="0"/>
            <a:t>Week</a:t>
          </a:r>
          <a:r>
            <a:rPr lang="en-US" i="0" dirty="0"/>
            <a:t>: On average over the last 5 years, the week with the highest level of nurse burnout is the fourth week of the year (late January)</a:t>
          </a:r>
          <a:endParaRPr lang="en-US" dirty="0"/>
        </a:p>
      </dgm:t>
    </dgm:pt>
    <dgm:pt modelId="{D40155A9-5F50-4D40-B4DD-E31C49740AE3}" type="parTrans" cxnId="{99071CEB-F59C-40BD-B687-3CCFFAC33ACF}">
      <dgm:prSet/>
      <dgm:spPr/>
      <dgm:t>
        <a:bodyPr/>
        <a:lstStyle/>
        <a:p>
          <a:endParaRPr lang="en-US"/>
        </a:p>
      </dgm:t>
    </dgm:pt>
    <dgm:pt modelId="{18EAA471-D867-4A7F-8C4E-CD70011544EF}" type="sibTrans" cxnId="{99071CEB-F59C-40BD-B687-3CCFFAC33ACF}">
      <dgm:prSet phldrT="04"/>
      <dgm:spPr/>
      <dgm:t>
        <a:bodyPr/>
        <a:lstStyle/>
        <a:p>
          <a:endParaRPr lang="en-US" dirty="0"/>
        </a:p>
      </dgm:t>
    </dgm:pt>
    <dgm:pt modelId="{CDBC07F1-1CC1-4192-AE15-D2489F6354B1}" type="pres">
      <dgm:prSet presAssocID="{46712BBE-242F-47EB-9344-1309E392DC23}" presName="root" presStyleCnt="0">
        <dgm:presLayoutVars>
          <dgm:dir/>
          <dgm:resizeHandles val="exact"/>
        </dgm:presLayoutVars>
      </dgm:prSet>
      <dgm:spPr/>
    </dgm:pt>
    <dgm:pt modelId="{546EB7B1-3748-4519-BD6E-8511A71DBF63}" type="pres">
      <dgm:prSet presAssocID="{E83CD89A-56C1-4E9A-BFD1-FEC859405499}" presName="compNode" presStyleCnt="0"/>
      <dgm:spPr/>
    </dgm:pt>
    <dgm:pt modelId="{BD9D34F3-6085-4A14-AE60-114D0ADD9CE1}" type="pres">
      <dgm:prSet presAssocID="{E83CD89A-56C1-4E9A-BFD1-FEC859405499}" presName="bgRect" presStyleLbl="bgShp" presStyleIdx="0" presStyleCnt="4" custLinFactNeighborX="-5324" custLinFactNeighborY="8221"/>
      <dgm:spPr/>
    </dgm:pt>
    <dgm:pt modelId="{F0F13756-9666-4BA8-9F73-825363942C72}" type="pres">
      <dgm:prSet presAssocID="{E83CD89A-56C1-4E9A-BFD1-FEC859405499}"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ospital"/>
        </a:ext>
      </dgm:extLst>
    </dgm:pt>
    <dgm:pt modelId="{9E285FFD-2B1F-4110-94F4-7D43C9DEE7F8}" type="pres">
      <dgm:prSet presAssocID="{E83CD89A-56C1-4E9A-BFD1-FEC859405499}" presName="spaceRect" presStyleCnt="0"/>
      <dgm:spPr/>
    </dgm:pt>
    <dgm:pt modelId="{737C194A-0752-4F62-87AE-E33F43215850}" type="pres">
      <dgm:prSet presAssocID="{E83CD89A-56C1-4E9A-BFD1-FEC859405499}" presName="parTx" presStyleLbl="revTx" presStyleIdx="0" presStyleCnt="4">
        <dgm:presLayoutVars>
          <dgm:chMax val="0"/>
          <dgm:chPref val="0"/>
        </dgm:presLayoutVars>
      </dgm:prSet>
      <dgm:spPr/>
    </dgm:pt>
    <dgm:pt modelId="{1A58387E-8CA4-4127-9720-8A9B7EDC4898}" type="pres">
      <dgm:prSet presAssocID="{28780996-DBA9-4B37-A9DC-02CFA0D8464B}" presName="sibTrans" presStyleCnt="0"/>
      <dgm:spPr/>
    </dgm:pt>
    <dgm:pt modelId="{AA23EF19-8409-4769-B5B0-F2D5B493D9EE}" type="pres">
      <dgm:prSet presAssocID="{E46C64A0-E388-40FC-860A-AADA7A1C31DB}" presName="compNode" presStyleCnt="0"/>
      <dgm:spPr/>
    </dgm:pt>
    <dgm:pt modelId="{BA1360B5-FFA5-4C8A-BAB7-5B2BBFE7878A}" type="pres">
      <dgm:prSet presAssocID="{E46C64A0-E388-40FC-860A-AADA7A1C31DB}" presName="bgRect" presStyleLbl="bgShp" presStyleIdx="1" presStyleCnt="4"/>
      <dgm:spPr/>
    </dgm:pt>
    <dgm:pt modelId="{B32F2B90-1924-49A7-A159-4ACD38ACB6C8}" type="pres">
      <dgm:prSet presAssocID="{E46C64A0-E388-40FC-860A-AADA7A1C31DB}"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Ambulance"/>
        </a:ext>
      </dgm:extLst>
    </dgm:pt>
    <dgm:pt modelId="{D2C1C79E-6958-4917-BC3C-ED9344B0A358}" type="pres">
      <dgm:prSet presAssocID="{E46C64A0-E388-40FC-860A-AADA7A1C31DB}" presName="spaceRect" presStyleCnt="0"/>
      <dgm:spPr/>
    </dgm:pt>
    <dgm:pt modelId="{D274C617-77AA-4EBF-B928-43054CA5059F}" type="pres">
      <dgm:prSet presAssocID="{E46C64A0-E388-40FC-860A-AADA7A1C31DB}" presName="parTx" presStyleLbl="revTx" presStyleIdx="1" presStyleCnt="4">
        <dgm:presLayoutVars>
          <dgm:chMax val="0"/>
          <dgm:chPref val="0"/>
        </dgm:presLayoutVars>
      </dgm:prSet>
      <dgm:spPr/>
    </dgm:pt>
    <dgm:pt modelId="{C3CBEA20-5249-4836-BA7B-C14D441E74CF}" type="pres">
      <dgm:prSet presAssocID="{88A6D79A-E485-4DB8-A66D-04C06B93A133}" presName="sibTrans" presStyleCnt="0"/>
      <dgm:spPr/>
    </dgm:pt>
    <dgm:pt modelId="{90E3F20E-7811-40DD-9986-A53171841555}" type="pres">
      <dgm:prSet presAssocID="{B0F268BC-464E-4DAB-9221-E97D4B105DAD}" presName="compNode" presStyleCnt="0"/>
      <dgm:spPr/>
    </dgm:pt>
    <dgm:pt modelId="{0A656C18-8B90-4A99-9D98-F0122C63463C}" type="pres">
      <dgm:prSet presAssocID="{B0F268BC-464E-4DAB-9221-E97D4B105DAD}" presName="bgRect" presStyleLbl="bgShp" presStyleIdx="2" presStyleCnt="4"/>
      <dgm:spPr/>
    </dgm:pt>
    <dgm:pt modelId="{3A942818-0CEC-4BC9-8220-8B215A138977}" type="pres">
      <dgm:prSet presAssocID="{B0F268BC-464E-4DAB-9221-E97D4B105DAD}"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octor"/>
        </a:ext>
      </dgm:extLst>
    </dgm:pt>
    <dgm:pt modelId="{51ED1954-943D-4655-879B-FDE5637D6895}" type="pres">
      <dgm:prSet presAssocID="{B0F268BC-464E-4DAB-9221-E97D4B105DAD}" presName="spaceRect" presStyleCnt="0"/>
      <dgm:spPr/>
    </dgm:pt>
    <dgm:pt modelId="{F3D9316F-3691-4DD8-BBB8-AA5F0C238998}" type="pres">
      <dgm:prSet presAssocID="{B0F268BC-464E-4DAB-9221-E97D4B105DAD}" presName="parTx" presStyleLbl="revTx" presStyleIdx="2" presStyleCnt="4">
        <dgm:presLayoutVars>
          <dgm:chMax val="0"/>
          <dgm:chPref val="0"/>
        </dgm:presLayoutVars>
      </dgm:prSet>
      <dgm:spPr/>
    </dgm:pt>
    <dgm:pt modelId="{D5524400-38E7-41CC-A9D5-38A9F8E0DAF5}" type="pres">
      <dgm:prSet presAssocID="{4A3C9073-3D04-4124-9327-2BE1A777926C}" presName="sibTrans" presStyleCnt="0"/>
      <dgm:spPr/>
    </dgm:pt>
    <dgm:pt modelId="{1C037268-97CF-4FB4-AA85-A1F66E428717}" type="pres">
      <dgm:prSet presAssocID="{9F706418-D077-447E-9DA0-DB7736CB56DD}" presName="compNode" presStyleCnt="0"/>
      <dgm:spPr/>
    </dgm:pt>
    <dgm:pt modelId="{D760DC7E-0431-4B0E-B4CA-05B4375195AB}" type="pres">
      <dgm:prSet presAssocID="{9F706418-D077-447E-9DA0-DB7736CB56DD}" presName="bgRect" presStyleLbl="bgShp" presStyleIdx="3" presStyleCnt="4"/>
      <dgm:spPr/>
    </dgm:pt>
    <dgm:pt modelId="{D6EF07BA-BBE5-4A59-8512-7DC9AD2008DA}" type="pres">
      <dgm:prSet presAssocID="{9F706418-D077-447E-9DA0-DB7736CB56DD}"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tethoscope"/>
        </a:ext>
      </dgm:extLst>
    </dgm:pt>
    <dgm:pt modelId="{6DBB24A5-0EAE-4235-BDA4-72DB4DB83843}" type="pres">
      <dgm:prSet presAssocID="{9F706418-D077-447E-9DA0-DB7736CB56DD}" presName="spaceRect" presStyleCnt="0"/>
      <dgm:spPr/>
    </dgm:pt>
    <dgm:pt modelId="{2EB2B841-7166-4301-ABDA-39654B2C27FE}" type="pres">
      <dgm:prSet presAssocID="{9F706418-D077-447E-9DA0-DB7736CB56DD}" presName="parTx" presStyleLbl="revTx" presStyleIdx="3" presStyleCnt="4">
        <dgm:presLayoutVars>
          <dgm:chMax val="0"/>
          <dgm:chPref val="0"/>
        </dgm:presLayoutVars>
      </dgm:prSet>
      <dgm:spPr/>
    </dgm:pt>
  </dgm:ptLst>
  <dgm:cxnLst>
    <dgm:cxn modelId="{580D661E-0E0E-4F12-B0F3-CC9849D65497}" srcId="{46712BBE-242F-47EB-9344-1309E392DC23}" destId="{B0F268BC-464E-4DAB-9221-E97D4B105DAD}" srcOrd="2" destOrd="0" parTransId="{002CCC69-3F70-4739-BF3A-26790F31E367}" sibTransId="{4A3C9073-3D04-4124-9327-2BE1A777926C}"/>
    <dgm:cxn modelId="{8F087A42-3D1F-3240-86B3-CF2179698F7D}" type="presOf" srcId="{B0F268BC-464E-4DAB-9221-E97D4B105DAD}" destId="{F3D9316F-3691-4DD8-BBB8-AA5F0C238998}" srcOrd="0" destOrd="0" presId="urn:microsoft.com/office/officeart/2018/2/layout/IconVerticalSolidList"/>
    <dgm:cxn modelId="{F619B287-6E2B-464B-8C7B-D0BE6C5A19BE}" type="presOf" srcId="{E83CD89A-56C1-4E9A-BFD1-FEC859405499}" destId="{737C194A-0752-4F62-87AE-E33F43215850}" srcOrd="0" destOrd="0" presId="urn:microsoft.com/office/officeart/2018/2/layout/IconVerticalSolidList"/>
    <dgm:cxn modelId="{C244828C-C097-401D-8FFB-1914D1CFBCB6}" srcId="{46712BBE-242F-47EB-9344-1309E392DC23}" destId="{E83CD89A-56C1-4E9A-BFD1-FEC859405499}" srcOrd="0" destOrd="0" parTransId="{217FD046-35BB-44F9-81FD-B76C73EE6280}" sibTransId="{28780996-DBA9-4B37-A9DC-02CFA0D8464B}"/>
    <dgm:cxn modelId="{064CD38E-14F7-0644-8E77-AFBF4B27D0C2}" type="presOf" srcId="{9F706418-D077-447E-9DA0-DB7736CB56DD}" destId="{2EB2B841-7166-4301-ABDA-39654B2C27FE}" srcOrd="0" destOrd="0" presId="urn:microsoft.com/office/officeart/2018/2/layout/IconVerticalSolidList"/>
    <dgm:cxn modelId="{B08C8CE3-3205-4AA1-9FCB-FD0C48E8C1DD}" srcId="{46712BBE-242F-47EB-9344-1309E392DC23}" destId="{E46C64A0-E388-40FC-860A-AADA7A1C31DB}" srcOrd="1" destOrd="0" parTransId="{7A0C9AAB-7AA8-49E2-A035-596D6B334126}" sibTransId="{88A6D79A-E485-4DB8-A66D-04C06B93A133}"/>
    <dgm:cxn modelId="{B1125CE7-EC3C-544D-B2C5-3880E032E19E}" type="presOf" srcId="{46712BBE-242F-47EB-9344-1309E392DC23}" destId="{CDBC07F1-1CC1-4192-AE15-D2489F6354B1}" srcOrd="0" destOrd="0" presId="urn:microsoft.com/office/officeart/2018/2/layout/IconVerticalSolidList"/>
    <dgm:cxn modelId="{99071CEB-F59C-40BD-B687-3CCFFAC33ACF}" srcId="{46712BBE-242F-47EB-9344-1309E392DC23}" destId="{9F706418-D077-447E-9DA0-DB7736CB56DD}" srcOrd="3" destOrd="0" parTransId="{D40155A9-5F50-4D40-B4DD-E31C49740AE3}" sibTransId="{18EAA471-D867-4A7F-8C4E-CD70011544EF}"/>
    <dgm:cxn modelId="{452ADDEE-685C-A743-A593-1A2F526D30BD}" type="presOf" srcId="{E46C64A0-E388-40FC-860A-AADA7A1C31DB}" destId="{D274C617-77AA-4EBF-B928-43054CA5059F}" srcOrd="0" destOrd="0" presId="urn:microsoft.com/office/officeart/2018/2/layout/IconVerticalSolidList"/>
    <dgm:cxn modelId="{16DD6021-B57B-9D47-8419-99615FD82F20}" type="presParOf" srcId="{CDBC07F1-1CC1-4192-AE15-D2489F6354B1}" destId="{546EB7B1-3748-4519-BD6E-8511A71DBF63}" srcOrd="0" destOrd="0" presId="urn:microsoft.com/office/officeart/2018/2/layout/IconVerticalSolidList"/>
    <dgm:cxn modelId="{0790B458-A3AB-9B4A-8FE7-6306C0A84300}" type="presParOf" srcId="{546EB7B1-3748-4519-BD6E-8511A71DBF63}" destId="{BD9D34F3-6085-4A14-AE60-114D0ADD9CE1}" srcOrd="0" destOrd="0" presId="urn:microsoft.com/office/officeart/2018/2/layout/IconVerticalSolidList"/>
    <dgm:cxn modelId="{9961F75E-B666-CE4B-AA0A-5CD448CECEF2}" type="presParOf" srcId="{546EB7B1-3748-4519-BD6E-8511A71DBF63}" destId="{F0F13756-9666-4BA8-9F73-825363942C72}" srcOrd="1" destOrd="0" presId="urn:microsoft.com/office/officeart/2018/2/layout/IconVerticalSolidList"/>
    <dgm:cxn modelId="{909A1014-FAFC-404D-B288-4F5666903A39}" type="presParOf" srcId="{546EB7B1-3748-4519-BD6E-8511A71DBF63}" destId="{9E285FFD-2B1F-4110-94F4-7D43C9DEE7F8}" srcOrd="2" destOrd="0" presId="urn:microsoft.com/office/officeart/2018/2/layout/IconVerticalSolidList"/>
    <dgm:cxn modelId="{AC29BD9F-199B-DA49-8F79-5CA89D2D9442}" type="presParOf" srcId="{546EB7B1-3748-4519-BD6E-8511A71DBF63}" destId="{737C194A-0752-4F62-87AE-E33F43215850}" srcOrd="3" destOrd="0" presId="urn:microsoft.com/office/officeart/2018/2/layout/IconVerticalSolidList"/>
    <dgm:cxn modelId="{20C8D410-4F02-4643-B2ED-BCFC992AB1A5}" type="presParOf" srcId="{CDBC07F1-1CC1-4192-AE15-D2489F6354B1}" destId="{1A58387E-8CA4-4127-9720-8A9B7EDC4898}" srcOrd="1" destOrd="0" presId="urn:microsoft.com/office/officeart/2018/2/layout/IconVerticalSolidList"/>
    <dgm:cxn modelId="{B2CDAC52-9BDB-604F-A923-96A2CBD8AEA0}" type="presParOf" srcId="{CDBC07F1-1CC1-4192-AE15-D2489F6354B1}" destId="{AA23EF19-8409-4769-B5B0-F2D5B493D9EE}" srcOrd="2" destOrd="0" presId="urn:microsoft.com/office/officeart/2018/2/layout/IconVerticalSolidList"/>
    <dgm:cxn modelId="{24A51735-678F-FC44-8317-0D320E78C3D0}" type="presParOf" srcId="{AA23EF19-8409-4769-B5B0-F2D5B493D9EE}" destId="{BA1360B5-FFA5-4C8A-BAB7-5B2BBFE7878A}" srcOrd="0" destOrd="0" presId="urn:microsoft.com/office/officeart/2018/2/layout/IconVerticalSolidList"/>
    <dgm:cxn modelId="{E3508308-87DC-674C-A231-5F7A4B7EDD56}" type="presParOf" srcId="{AA23EF19-8409-4769-B5B0-F2D5B493D9EE}" destId="{B32F2B90-1924-49A7-A159-4ACD38ACB6C8}" srcOrd="1" destOrd="0" presId="urn:microsoft.com/office/officeart/2018/2/layout/IconVerticalSolidList"/>
    <dgm:cxn modelId="{78DA96CE-E232-7245-8042-1FF8B0F7D04E}" type="presParOf" srcId="{AA23EF19-8409-4769-B5B0-F2D5B493D9EE}" destId="{D2C1C79E-6958-4917-BC3C-ED9344B0A358}" srcOrd="2" destOrd="0" presId="urn:microsoft.com/office/officeart/2018/2/layout/IconVerticalSolidList"/>
    <dgm:cxn modelId="{A45063A9-BD0B-D54A-AF0C-1E2C7D5FDC9A}" type="presParOf" srcId="{AA23EF19-8409-4769-B5B0-F2D5B493D9EE}" destId="{D274C617-77AA-4EBF-B928-43054CA5059F}" srcOrd="3" destOrd="0" presId="urn:microsoft.com/office/officeart/2018/2/layout/IconVerticalSolidList"/>
    <dgm:cxn modelId="{7B12D926-CBFD-CB40-BD18-C14557A3A943}" type="presParOf" srcId="{CDBC07F1-1CC1-4192-AE15-D2489F6354B1}" destId="{C3CBEA20-5249-4836-BA7B-C14D441E74CF}" srcOrd="3" destOrd="0" presId="urn:microsoft.com/office/officeart/2018/2/layout/IconVerticalSolidList"/>
    <dgm:cxn modelId="{7797A93C-08A2-6A42-A28F-04626FFE83FD}" type="presParOf" srcId="{CDBC07F1-1CC1-4192-AE15-D2489F6354B1}" destId="{90E3F20E-7811-40DD-9986-A53171841555}" srcOrd="4" destOrd="0" presId="urn:microsoft.com/office/officeart/2018/2/layout/IconVerticalSolidList"/>
    <dgm:cxn modelId="{FD26AB5B-7E05-E04A-8C7A-5AE9A80D4830}" type="presParOf" srcId="{90E3F20E-7811-40DD-9986-A53171841555}" destId="{0A656C18-8B90-4A99-9D98-F0122C63463C}" srcOrd="0" destOrd="0" presId="urn:microsoft.com/office/officeart/2018/2/layout/IconVerticalSolidList"/>
    <dgm:cxn modelId="{96CC3EDB-33F6-BD49-98F6-5F6B706AF604}" type="presParOf" srcId="{90E3F20E-7811-40DD-9986-A53171841555}" destId="{3A942818-0CEC-4BC9-8220-8B215A138977}" srcOrd="1" destOrd="0" presId="urn:microsoft.com/office/officeart/2018/2/layout/IconVerticalSolidList"/>
    <dgm:cxn modelId="{FEFDC0D9-A043-454D-8FA0-A7C4BA62BC6C}" type="presParOf" srcId="{90E3F20E-7811-40DD-9986-A53171841555}" destId="{51ED1954-943D-4655-879B-FDE5637D6895}" srcOrd="2" destOrd="0" presId="urn:microsoft.com/office/officeart/2018/2/layout/IconVerticalSolidList"/>
    <dgm:cxn modelId="{F86309E0-6D9E-1340-8976-A08D8C216B47}" type="presParOf" srcId="{90E3F20E-7811-40DD-9986-A53171841555}" destId="{F3D9316F-3691-4DD8-BBB8-AA5F0C238998}" srcOrd="3" destOrd="0" presId="urn:microsoft.com/office/officeart/2018/2/layout/IconVerticalSolidList"/>
    <dgm:cxn modelId="{257CDF70-160E-5647-8616-D433E79C849D}" type="presParOf" srcId="{CDBC07F1-1CC1-4192-AE15-D2489F6354B1}" destId="{D5524400-38E7-41CC-A9D5-38A9F8E0DAF5}" srcOrd="5" destOrd="0" presId="urn:microsoft.com/office/officeart/2018/2/layout/IconVerticalSolidList"/>
    <dgm:cxn modelId="{DA335A30-B5B6-624E-AE1A-F2196C0354AC}" type="presParOf" srcId="{CDBC07F1-1CC1-4192-AE15-D2489F6354B1}" destId="{1C037268-97CF-4FB4-AA85-A1F66E428717}" srcOrd="6" destOrd="0" presId="urn:microsoft.com/office/officeart/2018/2/layout/IconVerticalSolidList"/>
    <dgm:cxn modelId="{7AA87F25-7BC9-C94A-9E2B-C384366A4DD1}" type="presParOf" srcId="{1C037268-97CF-4FB4-AA85-A1F66E428717}" destId="{D760DC7E-0431-4B0E-B4CA-05B4375195AB}" srcOrd="0" destOrd="0" presId="urn:microsoft.com/office/officeart/2018/2/layout/IconVerticalSolidList"/>
    <dgm:cxn modelId="{E22F21BC-914D-3445-B8D4-F06CB8B0325B}" type="presParOf" srcId="{1C037268-97CF-4FB4-AA85-A1F66E428717}" destId="{D6EF07BA-BBE5-4A59-8512-7DC9AD2008DA}" srcOrd="1" destOrd="0" presId="urn:microsoft.com/office/officeart/2018/2/layout/IconVerticalSolidList"/>
    <dgm:cxn modelId="{98DC7EB2-90C9-B14E-A735-D96968AFBC56}" type="presParOf" srcId="{1C037268-97CF-4FB4-AA85-A1F66E428717}" destId="{6DBB24A5-0EAE-4235-BDA4-72DB4DB83843}" srcOrd="2" destOrd="0" presId="urn:microsoft.com/office/officeart/2018/2/layout/IconVerticalSolidList"/>
    <dgm:cxn modelId="{34D9E534-E5D9-F545-AEBA-05A50316DEC7}" type="presParOf" srcId="{1C037268-97CF-4FB4-AA85-A1F66E428717}" destId="{2EB2B841-7166-4301-ABDA-39654B2C27FE}"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9785E0E-B2A7-6F49-BEA7-AB09309BCBDC}" type="doc">
      <dgm:prSet loTypeId="urn:microsoft.com/office/officeart/2005/8/layout/venn2" loCatId="" qsTypeId="urn:microsoft.com/office/officeart/2005/8/quickstyle/simple1" qsCatId="simple" csTypeId="urn:microsoft.com/office/officeart/2005/8/colors/accent0_1" csCatId="mainScheme" phldr="1"/>
      <dgm:spPr/>
      <dgm:t>
        <a:bodyPr/>
        <a:lstStyle/>
        <a:p>
          <a:endParaRPr lang="en-US"/>
        </a:p>
      </dgm:t>
    </dgm:pt>
    <dgm:pt modelId="{E3B4AF2C-CDD5-3944-936B-87CB1C625F3E}">
      <dgm:prSet phldrT="[Text]" custT="1"/>
      <dgm:spPr>
        <a:solidFill>
          <a:schemeClr val="bg1">
            <a:lumMod val="95000"/>
          </a:schemeClr>
        </a:solidFill>
      </dgm:spPr>
      <dgm:t>
        <a:bodyPr/>
        <a:lstStyle/>
        <a:p>
          <a:r>
            <a:rPr lang="en-US" sz="4000" b="1" u="none" dirty="0">
              <a:solidFill>
                <a:schemeClr val="tx1"/>
              </a:solidFill>
            </a:rPr>
            <a:t>Work</a:t>
          </a:r>
        </a:p>
      </dgm:t>
    </dgm:pt>
    <dgm:pt modelId="{3DE7E90F-5F3F-974C-96A2-09864FDEF5EF}" type="parTrans" cxnId="{854F24A2-4358-A342-A0B6-81036AF0D4F7}">
      <dgm:prSet/>
      <dgm:spPr/>
      <dgm:t>
        <a:bodyPr/>
        <a:lstStyle/>
        <a:p>
          <a:endParaRPr lang="en-US"/>
        </a:p>
      </dgm:t>
    </dgm:pt>
    <dgm:pt modelId="{91983213-534A-CA43-9AB8-B8A9EE9B0F10}" type="sibTrans" cxnId="{854F24A2-4358-A342-A0B6-81036AF0D4F7}">
      <dgm:prSet/>
      <dgm:spPr/>
      <dgm:t>
        <a:bodyPr/>
        <a:lstStyle/>
        <a:p>
          <a:endParaRPr lang="en-US"/>
        </a:p>
      </dgm:t>
    </dgm:pt>
    <dgm:pt modelId="{2C43CE6E-F3C6-9340-B861-9C508F2D0B4A}">
      <dgm:prSet phldrT="[Text]" custT="1"/>
      <dgm:spPr>
        <a:solidFill>
          <a:srgbClr val="312591"/>
        </a:solidFill>
      </dgm:spPr>
      <dgm:t>
        <a:bodyPr/>
        <a:lstStyle/>
        <a:p>
          <a:r>
            <a:rPr lang="en-US" sz="4000" b="1" u="none" dirty="0">
              <a:solidFill>
                <a:schemeClr val="bg1"/>
              </a:solidFill>
            </a:rPr>
            <a:t>ME</a:t>
          </a:r>
        </a:p>
      </dgm:t>
    </dgm:pt>
    <dgm:pt modelId="{9261CA96-1F0A-7D43-B829-34756FBBCBEE}" type="parTrans" cxnId="{89A9D5D7-1556-A34C-8492-8FB5C4983DBA}">
      <dgm:prSet/>
      <dgm:spPr/>
      <dgm:t>
        <a:bodyPr/>
        <a:lstStyle/>
        <a:p>
          <a:endParaRPr lang="en-US"/>
        </a:p>
      </dgm:t>
    </dgm:pt>
    <dgm:pt modelId="{57DE80F1-0686-D841-8753-657B4B644F26}" type="sibTrans" cxnId="{89A9D5D7-1556-A34C-8492-8FB5C4983DBA}">
      <dgm:prSet/>
      <dgm:spPr/>
      <dgm:t>
        <a:bodyPr/>
        <a:lstStyle/>
        <a:p>
          <a:endParaRPr lang="en-US"/>
        </a:p>
      </dgm:t>
    </dgm:pt>
    <dgm:pt modelId="{1EF670C3-1BA6-1B4F-AFE5-5F98C1D7F5DB}" type="pres">
      <dgm:prSet presAssocID="{D9785E0E-B2A7-6F49-BEA7-AB09309BCBDC}" presName="Name0" presStyleCnt="0">
        <dgm:presLayoutVars>
          <dgm:chMax val="7"/>
          <dgm:resizeHandles val="exact"/>
        </dgm:presLayoutVars>
      </dgm:prSet>
      <dgm:spPr/>
    </dgm:pt>
    <dgm:pt modelId="{AF1F305F-0748-9C4D-8D54-1B553EB5D6DC}" type="pres">
      <dgm:prSet presAssocID="{D9785E0E-B2A7-6F49-BEA7-AB09309BCBDC}" presName="comp1" presStyleCnt="0"/>
      <dgm:spPr/>
    </dgm:pt>
    <dgm:pt modelId="{9FD10B66-C980-1545-88C5-AA7D49F6A1D7}" type="pres">
      <dgm:prSet presAssocID="{D9785E0E-B2A7-6F49-BEA7-AB09309BCBDC}" presName="circle1" presStyleLbl="node1" presStyleIdx="0" presStyleCnt="2" custScaleX="129794" custLinFactNeighborX="-4559"/>
      <dgm:spPr/>
    </dgm:pt>
    <dgm:pt modelId="{3F86AB7C-EC38-994D-8091-E079DA0C9039}" type="pres">
      <dgm:prSet presAssocID="{D9785E0E-B2A7-6F49-BEA7-AB09309BCBDC}" presName="c1text" presStyleLbl="node1" presStyleIdx="0" presStyleCnt="2">
        <dgm:presLayoutVars>
          <dgm:bulletEnabled val="1"/>
        </dgm:presLayoutVars>
      </dgm:prSet>
      <dgm:spPr/>
    </dgm:pt>
    <dgm:pt modelId="{DE5AB1EA-339E-F64D-97F3-AB966E5F8321}" type="pres">
      <dgm:prSet presAssocID="{D9785E0E-B2A7-6F49-BEA7-AB09309BCBDC}" presName="comp2" presStyleCnt="0"/>
      <dgm:spPr/>
    </dgm:pt>
    <dgm:pt modelId="{71D6BEC9-2709-BF4F-8438-A238406C4E30}" type="pres">
      <dgm:prSet presAssocID="{D9785E0E-B2A7-6F49-BEA7-AB09309BCBDC}" presName="circle2" presStyleLbl="node1" presStyleIdx="1" presStyleCnt="2" custScaleX="87336" custScaleY="71973" custLinFactNeighborX="-6538" custLinFactNeighborY="-14169"/>
      <dgm:spPr/>
    </dgm:pt>
    <dgm:pt modelId="{796669E9-EFB5-B942-844A-5D91416B6B37}" type="pres">
      <dgm:prSet presAssocID="{D9785E0E-B2A7-6F49-BEA7-AB09309BCBDC}" presName="c2text" presStyleLbl="node1" presStyleIdx="1" presStyleCnt="2">
        <dgm:presLayoutVars>
          <dgm:bulletEnabled val="1"/>
        </dgm:presLayoutVars>
      </dgm:prSet>
      <dgm:spPr/>
    </dgm:pt>
  </dgm:ptLst>
  <dgm:cxnLst>
    <dgm:cxn modelId="{18D2BD04-1A74-264E-86B9-B20C8DA93E1B}" type="presOf" srcId="{2C43CE6E-F3C6-9340-B861-9C508F2D0B4A}" destId="{71D6BEC9-2709-BF4F-8438-A238406C4E30}" srcOrd="0" destOrd="0" presId="urn:microsoft.com/office/officeart/2005/8/layout/venn2"/>
    <dgm:cxn modelId="{9E25C64B-D1A5-FA4A-8D5B-7692B0087710}" type="presOf" srcId="{2C43CE6E-F3C6-9340-B861-9C508F2D0B4A}" destId="{796669E9-EFB5-B942-844A-5D91416B6B37}" srcOrd="1" destOrd="0" presId="urn:microsoft.com/office/officeart/2005/8/layout/venn2"/>
    <dgm:cxn modelId="{9D711570-CEB5-4C48-8109-0FF2162A63C2}" type="presOf" srcId="{E3B4AF2C-CDD5-3944-936B-87CB1C625F3E}" destId="{9FD10B66-C980-1545-88C5-AA7D49F6A1D7}" srcOrd="0" destOrd="0" presId="urn:microsoft.com/office/officeart/2005/8/layout/venn2"/>
    <dgm:cxn modelId="{854F24A2-4358-A342-A0B6-81036AF0D4F7}" srcId="{D9785E0E-B2A7-6F49-BEA7-AB09309BCBDC}" destId="{E3B4AF2C-CDD5-3944-936B-87CB1C625F3E}" srcOrd="0" destOrd="0" parTransId="{3DE7E90F-5F3F-974C-96A2-09864FDEF5EF}" sibTransId="{91983213-534A-CA43-9AB8-B8A9EE9B0F10}"/>
    <dgm:cxn modelId="{F792A1A7-2554-3441-A7C3-8802B2A6BE68}" type="presOf" srcId="{D9785E0E-B2A7-6F49-BEA7-AB09309BCBDC}" destId="{1EF670C3-1BA6-1B4F-AFE5-5F98C1D7F5DB}" srcOrd="0" destOrd="0" presId="urn:microsoft.com/office/officeart/2005/8/layout/venn2"/>
    <dgm:cxn modelId="{89A9D5D7-1556-A34C-8492-8FB5C4983DBA}" srcId="{D9785E0E-B2A7-6F49-BEA7-AB09309BCBDC}" destId="{2C43CE6E-F3C6-9340-B861-9C508F2D0B4A}" srcOrd="1" destOrd="0" parTransId="{9261CA96-1F0A-7D43-B829-34756FBBCBEE}" sibTransId="{57DE80F1-0686-D841-8753-657B4B644F26}"/>
    <dgm:cxn modelId="{37E0E6F6-2CE9-C645-AD7B-94C78EA55F3E}" type="presOf" srcId="{E3B4AF2C-CDD5-3944-936B-87CB1C625F3E}" destId="{3F86AB7C-EC38-994D-8091-E079DA0C9039}" srcOrd="1" destOrd="0" presId="urn:microsoft.com/office/officeart/2005/8/layout/venn2"/>
    <dgm:cxn modelId="{7B64660C-2763-F140-958A-4C836E5A3B29}" type="presParOf" srcId="{1EF670C3-1BA6-1B4F-AFE5-5F98C1D7F5DB}" destId="{AF1F305F-0748-9C4D-8D54-1B553EB5D6DC}" srcOrd="0" destOrd="0" presId="urn:microsoft.com/office/officeart/2005/8/layout/venn2"/>
    <dgm:cxn modelId="{AA53B140-D07C-2544-9AC2-080209E892CF}" type="presParOf" srcId="{AF1F305F-0748-9C4D-8D54-1B553EB5D6DC}" destId="{9FD10B66-C980-1545-88C5-AA7D49F6A1D7}" srcOrd="0" destOrd="0" presId="urn:microsoft.com/office/officeart/2005/8/layout/venn2"/>
    <dgm:cxn modelId="{C2C5369C-31FC-194F-A548-D3F178C2A202}" type="presParOf" srcId="{AF1F305F-0748-9C4D-8D54-1B553EB5D6DC}" destId="{3F86AB7C-EC38-994D-8091-E079DA0C9039}" srcOrd="1" destOrd="0" presId="urn:microsoft.com/office/officeart/2005/8/layout/venn2"/>
    <dgm:cxn modelId="{8E74E3A8-15BF-B840-B58E-BFBBA556E731}" type="presParOf" srcId="{1EF670C3-1BA6-1B4F-AFE5-5F98C1D7F5DB}" destId="{DE5AB1EA-339E-F64D-97F3-AB966E5F8321}" srcOrd="1" destOrd="0" presId="urn:microsoft.com/office/officeart/2005/8/layout/venn2"/>
    <dgm:cxn modelId="{50AE138E-73A6-FC4B-9E69-378727578400}" type="presParOf" srcId="{DE5AB1EA-339E-F64D-97F3-AB966E5F8321}" destId="{71D6BEC9-2709-BF4F-8438-A238406C4E30}" srcOrd="0" destOrd="0" presId="urn:microsoft.com/office/officeart/2005/8/layout/venn2"/>
    <dgm:cxn modelId="{C9FBCC61-003D-F942-9DEC-667F1E314D88}" type="presParOf" srcId="{DE5AB1EA-339E-F64D-97F3-AB966E5F8321}" destId="{796669E9-EFB5-B942-844A-5D91416B6B37}"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280FB89-1BA5-4680-B569-6B4B43E06F61}" type="doc">
      <dgm:prSet loTypeId="urn:microsoft.com/office/officeart/2005/8/layout/default" loCatId="list" qsTypeId="urn:microsoft.com/office/officeart/2005/8/quickstyle/simple1" qsCatId="simple" csTypeId="urn:microsoft.com/office/officeart/2018/5/colors/Iconchunking_neutralbg_colorful2" csCatId="colorful" phldr="1"/>
      <dgm:spPr/>
      <dgm:t>
        <a:bodyPr/>
        <a:lstStyle/>
        <a:p>
          <a:endParaRPr lang="en-US"/>
        </a:p>
      </dgm:t>
    </dgm:pt>
    <dgm:pt modelId="{D2024666-FC26-4FBF-A70A-1D6FD3DA538F}">
      <dgm:prSet custT="1"/>
      <dgm:spPr/>
      <dgm:t>
        <a:bodyPr/>
        <a:lstStyle/>
        <a:p>
          <a:pPr>
            <a:lnSpc>
              <a:spcPct val="100000"/>
            </a:lnSpc>
          </a:pPr>
          <a:r>
            <a:rPr lang="en-US" sz="2400" b="1" dirty="0"/>
            <a:t>Mindfulness</a:t>
          </a:r>
        </a:p>
        <a:p>
          <a:pPr>
            <a:lnSpc>
              <a:spcPct val="100000"/>
            </a:lnSpc>
          </a:pPr>
          <a:r>
            <a:rPr lang="en-US" sz="2400" b="1" dirty="0"/>
            <a:t>Reality</a:t>
          </a:r>
        </a:p>
        <a:p>
          <a:pPr>
            <a:lnSpc>
              <a:spcPct val="100000"/>
            </a:lnSpc>
          </a:pPr>
          <a:r>
            <a:rPr lang="en-US" sz="2400" b="1" dirty="0"/>
            <a:t>POV</a:t>
          </a:r>
        </a:p>
      </dgm:t>
    </dgm:pt>
    <dgm:pt modelId="{206301F2-9916-4B40-BD14-D1772A934FCC}" type="parTrans" cxnId="{6AD081CE-8CB3-406F-A9F4-A51D15E11D7C}">
      <dgm:prSet/>
      <dgm:spPr/>
      <dgm:t>
        <a:bodyPr/>
        <a:lstStyle/>
        <a:p>
          <a:endParaRPr lang="en-US"/>
        </a:p>
      </dgm:t>
    </dgm:pt>
    <dgm:pt modelId="{17F4FAD2-CFD2-4DCE-A7E7-F7ACA0E69551}" type="sibTrans" cxnId="{6AD081CE-8CB3-406F-A9F4-A51D15E11D7C}">
      <dgm:prSet/>
      <dgm:spPr/>
      <dgm:t>
        <a:bodyPr/>
        <a:lstStyle/>
        <a:p>
          <a:endParaRPr lang="en-US"/>
        </a:p>
      </dgm:t>
    </dgm:pt>
    <dgm:pt modelId="{4406EDEB-522D-4889-9C16-B644BBFA0251}">
      <dgm:prSet custT="1"/>
      <dgm:spPr/>
      <dgm:t>
        <a:bodyPr/>
        <a:lstStyle/>
        <a:p>
          <a:pPr>
            <a:lnSpc>
              <a:spcPct val="100000"/>
            </a:lnSpc>
          </a:pPr>
          <a:r>
            <a:rPr lang="en-US" sz="2400" b="1" dirty="0"/>
            <a:t>Self Worth</a:t>
          </a:r>
          <a:br>
            <a:rPr lang="en-US" sz="2400" b="1" dirty="0"/>
          </a:br>
          <a:r>
            <a:rPr lang="en-US" sz="2400" b="1" dirty="0"/>
            <a:t>Needs</a:t>
          </a:r>
          <a:br>
            <a:rPr lang="en-US" sz="2400" b="1" dirty="0"/>
          </a:br>
          <a:r>
            <a:rPr lang="en-US" sz="2400" b="1" dirty="0"/>
            <a:t>Feelings</a:t>
          </a:r>
          <a:br>
            <a:rPr lang="en-US" sz="2400" b="1" dirty="0"/>
          </a:br>
          <a:r>
            <a:rPr lang="en-US" sz="2400" b="1" dirty="0"/>
            <a:t>Values</a:t>
          </a:r>
        </a:p>
      </dgm:t>
    </dgm:pt>
    <dgm:pt modelId="{AD678146-5DA3-4C27-99C4-A0ACD3C59DF8}" type="parTrans" cxnId="{E7FD2225-F432-4037-B01B-8664134709D8}">
      <dgm:prSet/>
      <dgm:spPr/>
      <dgm:t>
        <a:bodyPr/>
        <a:lstStyle/>
        <a:p>
          <a:endParaRPr lang="en-US"/>
        </a:p>
      </dgm:t>
    </dgm:pt>
    <dgm:pt modelId="{1F61C4F9-5CF6-4997-BB90-3C5FF10F830D}" type="sibTrans" cxnId="{E7FD2225-F432-4037-B01B-8664134709D8}">
      <dgm:prSet/>
      <dgm:spPr/>
      <dgm:t>
        <a:bodyPr/>
        <a:lstStyle/>
        <a:p>
          <a:endParaRPr lang="en-US"/>
        </a:p>
      </dgm:t>
    </dgm:pt>
    <dgm:pt modelId="{05EB0B49-D121-4159-A022-F74207C24F58}">
      <dgm:prSet custT="1"/>
      <dgm:spPr/>
      <dgm:t>
        <a:bodyPr/>
        <a:lstStyle/>
        <a:p>
          <a:pPr>
            <a:lnSpc>
              <a:spcPct val="100000"/>
            </a:lnSpc>
          </a:pPr>
          <a:r>
            <a:rPr lang="en-US" sz="2400" b="1" dirty="0"/>
            <a:t>Communication</a:t>
          </a:r>
          <a:br>
            <a:rPr lang="en-US" sz="2400" b="1" dirty="0"/>
          </a:br>
          <a:r>
            <a:rPr lang="en-US" sz="2400" b="1" dirty="0"/>
            <a:t>Transmission -Reception</a:t>
          </a:r>
        </a:p>
      </dgm:t>
    </dgm:pt>
    <dgm:pt modelId="{01CCECD9-EAEF-4844-BB04-AD97DB427BB7}" type="parTrans" cxnId="{86FE3575-A322-4214-8F08-CF73C8036B5A}">
      <dgm:prSet/>
      <dgm:spPr/>
      <dgm:t>
        <a:bodyPr/>
        <a:lstStyle/>
        <a:p>
          <a:endParaRPr lang="en-US"/>
        </a:p>
      </dgm:t>
    </dgm:pt>
    <dgm:pt modelId="{29BB7527-BB93-4095-BD44-B43B926BF186}" type="sibTrans" cxnId="{86FE3575-A322-4214-8F08-CF73C8036B5A}">
      <dgm:prSet/>
      <dgm:spPr/>
      <dgm:t>
        <a:bodyPr/>
        <a:lstStyle/>
        <a:p>
          <a:endParaRPr lang="en-US"/>
        </a:p>
      </dgm:t>
    </dgm:pt>
    <dgm:pt modelId="{52461AEF-2018-428D-ADEB-131AD3BF1416}">
      <dgm:prSet custT="1"/>
      <dgm:spPr/>
      <dgm:t>
        <a:bodyPr/>
        <a:lstStyle/>
        <a:p>
          <a:pPr>
            <a:lnSpc>
              <a:spcPct val="100000"/>
            </a:lnSpc>
          </a:pPr>
          <a:r>
            <a:rPr lang="en-US" sz="2400" b="1" dirty="0"/>
            <a:t>Boundaries</a:t>
          </a:r>
          <a:br>
            <a:rPr lang="en-US" sz="2400" b="1" dirty="0"/>
          </a:br>
          <a:r>
            <a:rPr lang="en-US" sz="2400" b="1" dirty="0"/>
            <a:t>Internal</a:t>
          </a:r>
          <a:br>
            <a:rPr lang="en-US" sz="2400" b="1" dirty="0"/>
          </a:br>
          <a:r>
            <a:rPr lang="en-US" sz="2400" b="1" dirty="0"/>
            <a:t>External</a:t>
          </a:r>
        </a:p>
      </dgm:t>
    </dgm:pt>
    <dgm:pt modelId="{12A43CA2-FD28-4886-A836-383DE1550E53}" type="parTrans" cxnId="{70990634-7020-4F39-872E-55A53DD19D6E}">
      <dgm:prSet/>
      <dgm:spPr/>
      <dgm:t>
        <a:bodyPr/>
        <a:lstStyle/>
        <a:p>
          <a:endParaRPr lang="en-US"/>
        </a:p>
      </dgm:t>
    </dgm:pt>
    <dgm:pt modelId="{C38B3113-D515-42F0-8A83-C0CF40ED1686}" type="sibTrans" cxnId="{70990634-7020-4F39-872E-55A53DD19D6E}">
      <dgm:prSet/>
      <dgm:spPr/>
      <dgm:t>
        <a:bodyPr/>
        <a:lstStyle/>
        <a:p>
          <a:endParaRPr lang="en-US"/>
        </a:p>
      </dgm:t>
    </dgm:pt>
    <dgm:pt modelId="{B3F1F9A7-D97C-4504-B708-98B6D267D08F}">
      <dgm:prSet/>
      <dgm:spPr/>
      <dgm:t>
        <a:bodyPr/>
        <a:lstStyle/>
        <a:p>
          <a:pPr>
            <a:lnSpc>
              <a:spcPct val="100000"/>
            </a:lnSpc>
          </a:pPr>
          <a:endParaRPr lang="en-US"/>
        </a:p>
      </dgm:t>
    </dgm:pt>
    <dgm:pt modelId="{C7D09B3D-862A-487B-B85B-6AB1DB2DD728}" type="parTrans" cxnId="{431EB8AD-E5DF-4146-8C10-5B04CB17F2D5}">
      <dgm:prSet/>
      <dgm:spPr/>
      <dgm:t>
        <a:bodyPr/>
        <a:lstStyle/>
        <a:p>
          <a:endParaRPr lang="en-US"/>
        </a:p>
      </dgm:t>
    </dgm:pt>
    <dgm:pt modelId="{C8570366-BFA3-48D1-BE46-136DC8FF30E3}" type="sibTrans" cxnId="{431EB8AD-E5DF-4146-8C10-5B04CB17F2D5}">
      <dgm:prSet/>
      <dgm:spPr/>
      <dgm:t>
        <a:bodyPr/>
        <a:lstStyle/>
        <a:p>
          <a:endParaRPr lang="en-US"/>
        </a:p>
      </dgm:t>
    </dgm:pt>
    <dgm:pt modelId="{986F74FA-4569-764A-918A-4B3C9B066EF3}" type="pres">
      <dgm:prSet presAssocID="{F280FB89-1BA5-4680-B569-6B4B43E06F61}" presName="diagram" presStyleCnt="0">
        <dgm:presLayoutVars>
          <dgm:dir/>
          <dgm:resizeHandles val="exact"/>
        </dgm:presLayoutVars>
      </dgm:prSet>
      <dgm:spPr/>
    </dgm:pt>
    <dgm:pt modelId="{A2B6CFC3-7946-494B-9832-A5F65C480393}" type="pres">
      <dgm:prSet presAssocID="{D2024666-FC26-4FBF-A70A-1D6FD3DA538F}" presName="node" presStyleLbl="node1" presStyleIdx="0" presStyleCnt="5">
        <dgm:presLayoutVars>
          <dgm:bulletEnabled val="1"/>
        </dgm:presLayoutVars>
      </dgm:prSet>
      <dgm:spPr/>
    </dgm:pt>
    <dgm:pt modelId="{C38E4D7C-232A-2049-A6E3-E45F210E1672}" type="pres">
      <dgm:prSet presAssocID="{17F4FAD2-CFD2-4DCE-A7E7-F7ACA0E69551}" presName="sibTrans" presStyleCnt="0"/>
      <dgm:spPr/>
    </dgm:pt>
    <dgm:pt modelId="{C8521C63-0C53-B441-B66C-D170A67170A1}" type="pres">
      <dgm:prSet presAssocID="{4406EDEB-522D-4889-9C16-B644BBFA0251}" presName="node" presStyleLbl="node1" presStyleIdx="1" presStyleCnt="5">
        <dgm:presLayoutVars>
          <dgm:bulletEnabled val="1"/>
        </dgm:presLayoutVars>
      </dgm:prSet>
      <dgm:spPr/>
    </dgm:pt>
    <dgm:pt modelId="{258D7990-FA77-584F-AE24-B1C693AC0538}" type="pres">
      <dgm:prSet presAssocID="{1F61C4F9-5CF6-4997-BB90-3C5FF10F830D}" presName="sibTrans" presStyleCnt="0"/>
      <dgm:spPr/>
    </dgm:pt>
    <dgm:pt modelId="{BF20B1E3-A975-764A-ADC3-DAAEA2524311}" type="pres">
      <dgm:prSet presAssocID="{05EB0B49-D121-4159-A022-F74207C24F58}" presName="node" presStyleLbl="node1" presStyleIdx="2" presStyleCnt="5" custLinFactY="15473" custLinFactNeighborX="-53155" custLinFactNeighborY="100000">
        <dgm:presLayoutVars>
          <dgm:bulletEnabled val="1"/>
        </dgm:presLayoutVars>
      </dgm:prSet>
      <dgm:spPr/>
    </dgm:pt>
    <dgm:pt modelId="{1BFB4D70-AFD3-404E-AEF0-6001973520AF}" type="pres">
      <dgm:prSet presAssocID="{29BB7527-BB93-4095-BD44-B43B926BF186}" presName="sibTrans" presStyleCnt="0"/>
      <dgm:spPr/>
    </dgm:pt>
    <dgm:pt modelId="{F6A681D7-550E-AC4E-9494-A33D12FB3417}" type="pres">
      <dgm:prSet presAssocID="{52461AEF-2018-428D-ADEB-131AD3BF1416}" presName="node" presStyleLbl="node1" presStyleIdx="3" presStyleCnt="5" custLinFactNeighborX="-8092" custLinFactNeighborY="2950">
        <dgm:presLayoutVars>
          <dgm:bulletEnabled val="1"/>
        </dgm:presLayoutVars>
      </dgm:prSet>
      <dgm:spPr/>
    </dgm:pt>
    <dgm:pt modelId="{68E820B2-6C48-7747-8842-373610CA144F}" type="pres">
      <dgm:prSet presAssocID="{C38B3113-D515-42F0-8A83-C0CF40ED1686}" presName="sibTrans" presStyleCnt="0"/>
      <dgm:spPr/>
    </dgm:pt>
    <dgm:pt modelId="{79521D00-F5EA-A445-AB4C-A7CD1CC216A7}" type="pres">
      <dgm:prSet presAssocID="{B3F1F9A7-D97C-4504-B708-98B6D267D08F}" presName="node" presStyleLbl="node1" presStyleIdx="4" presStyleCnt="5" custLinFactY="-15480" custLinFactNeighborX="60445" custLinFactNeighborY="-100000">
        <dgm:presLayoutVars>
          <dgm:bulletEnabled val="1"/>
        </dgm:presLayoutVars>
      </dgm:prSet>
      <dgm:spPr/>
    </dgm:pt>
  </dgm:ptLst>
  <dgm:cxnLst>
    <dgm:cxn modelId="{E7FD2225-F432-4037-B01B-8664134709D8}" srcId="{F280FB89-1BA5-4680-B569-6B4B43E06F61}" destId="{4406EDEB-522D-4889-9C16-B644BBFA0251}" srcOrd="1" destOrd="0" parTransId="{AD678146-5DA3-4C27-99C4-A0ACD3C59DF8}" sibTransId="{1F61C4F9-5CF6-4997-BB90-3C5FF10F830D}"/>
    <dgm:cxn modelId="{70990634-7020-4F39-872E-55A53DD19D6E}" srcId="{F280FB89-1BA5-4680-B569-6B4B43E06F61}" destId="{52461AEF-2018-428D-ADEB-131AD3BF1416}" srcOrd="3" destOrd="0" parTransId="{12A43CA2-FD28-4886-A836-383DE1550E53}" sibTransId="{C38B3113-D515-42F0-8A83-C0CF40ED1686}"/>
    <dgm:cxn modelId="{6F6C5159-023C-B543-A5E5-6690BCF35FC3}" type="presOf" srcId="{52461AEF-2018-428D-ADEB-131AD3BF1416}" destId="{F6A681D7-550E-AC4E-9494-A33D12FB3417}" srcOrd="0" destOrd="0" presId="urn:microsoft.com/office/officeart/2005/8/layout/default"/>
    <dgm:cxn modelId="{8FFC255A-5859-A447-8E76-763F9EE05B1C}" type="presOf" srcId="{05EB0B49-D121-4159-A022-F74207C24F58}" destId="{BF20B1E3-A975-764A-ADC3-DAAEA2524311}" srcOrd="0" destOrd="0" presId="urn:microsoft.com/office/officeart/2005/8/layout/default"/>
    <dgm:cxn modelId="{3FDD3B5C-5E43-A44E-9C60-2068164CF711}" type="presOf" srcId="{B3F1F9A7-D97C-4504-B708-98B6D267D08F}" destId="{79521D00-F5EA-A445-AB4C-A7CD1CC216A7}" srcOrd="0" destOrd="0" presId="urn:microsoft.com/office/officeart/2005/8/layout/default"/>
    <dgm:cxn modelId="{86FE3575-A322-4214-8F08-CF73C8036B5A}" srcId="{F280FB89-1BA5-4680-B569-6B4B43E06F61}" destId="{05EB0B49-D121-4159-A022-F74207C24F58}" srcOrd="2" destOrd="0" parTransId="{01CCECD9-EAEF-4844-BB04-AD97DB427BB7}" sibTransId="{29BB7527-BB93-4095-BD44-B43B926BF186}"/>
    <dgm:cxn modelId="{1AA61B83-F752-B742-ACBC-3B8CF96B3A0F}" type="presOf" srcId="{4406EDEB-522D-4889-9C16-B644BBFA0251}" destId="{C8521C63-0C53-B441-B66C-D170A67170A1}" srcOrd="0" destOrd="0" presId="urn:microsoft.com/office/officeart/2005/8/layout/default"/>
    <dgm:cxn modelId="{1AD7D39A-1468-B645-B55C-13F2F2B5B796}" type="presOf" srcId="{F280FB89-1BA5-4680-B569-6B4B43E06F61}" destId="{986F74FA-4569-764A-918A-4B3C9B066EF3}" srcOrd="0" destOrd="0" presId="urn:microsoft.com/office/officeart/2005/8/layout/default"/>
    <dgm:cxn modelId="{431EB8AD-E5DF-4146-8C10-5B04CB17F2D5}" srcId="{F280FB89-1BA5-4680-B569-6B4B43E06F61}" destId="{B3F1F9A7-D97C-4504-B708-98B6D267D08F}" srcOrd="4" destOrd="0" parTransId="{C7D09B3D-862A-487B-B85B-6AB1DB2DD728}" sibTransId="{C8570366-BFA3-48D1-BE46-136DC8FF30E3}"/>
    <dgm:cxn modelId="{42A282C4-0612-3148-A06B-0BC21868927F}" type="presOf" srcId="{D2024666-FC26-4FBF-A70A-1D6FD3DA538F}" destId="{A2B6CFC3-7946-494B-9832-A5F65C480393}" srcOrd="0" destOrd="0" presId="urn:microsoft.com/office/officeart/2005/8/layout/default"/>
    <dgm:cxn modelId="{6AD081CE-8CB3-406F-A9F4-A51D15E11D7C}" srcId="{F280FB89-1BA5-4680-B569-6B4B43E06F61}" destId="{D2024666-FC26-4FBF-A70A-1D6FD3DA538F}" srcOrd="0" destOrd="0" parTransId="{206301F2-9916-4B40-BD14-D1772A934FCC}" sibTransId="{17F4FAD2-CFD2-4DCE-A7E7-F7ACA0E69551}"/>
    <dgm:cxn modelId="{45C79851-DA1A-7544-9872-414274595F60}" type="presParOf" srcId="{986F74FA-4569-764A-918A-4B3C9B066EF3}" destId="{A2B6CFC3-7946-494B-9832-A5F65C480393}" srcOrd="0" destOrd="0" presId="urn:microsoft.com/office/officeart/2005/8/layout/default"/>
    <dgm:cxn modelId="{EB59E1CE-5433-8446-AF17-AE01E171E5E7}" type="presParOf" srcId="{986F74FA-4569-764A-918A-4B3C9B066EF3}" destId="{C38E4D7C-232A-2049-A6E3-E45F210E1672}" srcOrd="1" destOrd="0" presId="urn:microsoft.com/office/officeart/2005/8/layout/default"/>
    <dgm:cxn modelId="{11C1D41F-CDE9-1E48-953E-F85192FFE4A5}" type="presParOf" srcId="{986F74FA-4569-764A-918A-4B3C9B066EF3}" destId="{C8521C63-0C53-B441-B66C-D170A67170A1}" srcOrd="2" destOrd="0" presId="urn:microsoft.com/office/officeart/2005/8/layout/default"/>
    <dgm:cxn modelId="{10EDDC75-0E54-0F4C-AB5F-79413ADF6F3C}" type="presParOf" srcId="{986F74FA-4569-764A-918A-4B3C9B066EF3}" destId="{258D7990-FA77-584F-AE24-B1C693AC0538}" srcOrd="3" destOrd="0" presId="urn:microsoft.com/office/officeart/2005/8/layout/default"/>
    <dgm:cxn modelId="{932E5241-A813-2743-BFB1-E2C8100013F2}" type="presParOf" srcId="{986F74FA-4569-764A-918A-4B3C9B066EF3}" destId="{BF20B1E3-A975-764A-ADC3-DAAEA2524311}" srcOrd="4" destOrd="0" presId="urn:microsoft.com/office/officeart/2005/8/layout/default"/>
    <dgm:cxn modelId="{CA0909BA-92C6-844E-AFAC-818FCCAAE090}" type="presParOf" srcId="{986F74FA-4569-764A-918A-4B3C9B066EF3}" destId="{1BFB4D70-AFD3-404E-AEF0-6001973520AF}" srcOrd="5" destOrd="0" presId="urn:microsoft.com/office/officeart/2005/8/layout/default"/>
    <dgm:cxn modelId="{4B9C6278-BB0F-C049-B9FE-8B6285A5676D}" type="presParOf" srcId="{986F74FA-4569-764A-918A-4B3C9B066EF3}" destId="{F6A681D7-550E-AC4E-9494-A33D12FB3417}" srcOrd="6" destOrd="0" presId="urn:microsoft.com/office/officeart/2005/8/layout/default"/>
    <dgm:cxn modelId="{52463C52-C335-AA47-98F7-E86197BB7039}" type="presParOf" srcId="{986F74FA-4569-764A-918A-4B3C9B066EF3}" destId="{68E820B2-6C48-7747-8842-373610CA144F}" srcOrd="7" destOrd="0" presId="urn:microsoft.com/office/officeart/2005/8/layout/default"/>
    <dgm:cxn modelId="{E923582B-2A37-4443-BA6F-A45E2EE0C5CB}" type="presParOf" srcId="{986F74FA-4569-764A-918A-4B3C9B066EF3}" destId="{79521D00-F5EA-A445-AB4C-A7CD1CC216A7}"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6093C7B-A368-4F01-B76D-7CF5FB2B4AEB}"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618112E2-D068-4317-9C5D-DE0D0C94A4B8}">
      <dgm:prSet/>
      <dgm:spPr/>
      <dgm:t>
        <a:bodyPr/>
        <a:lstStyle/>
        <a:p>
          <a:pPr algn="r"/>
          <a:r>
            <a:rPr lang="en-US" b="1" dirty="0"/>
            <a:t>Feeling and thinking like:</a:t>
          </a:r>
          <a:br>
            <a:rPr lang="en-US" dirty="0"/>
          </a:br>
          <a:endParaRPr lang="en-US" dirty="0"/>
        </a:p>
      </dgm:t>
    </dgm:pt>
    <dgm:pt modelId="{E20EBA36-6551-4B30-9032-E35037817725}" type="parTrans" cxnId="{8F23A8D1-3E2A-4526-AC8F-A54279CAC73F}">
      <dgm:prSet/>
      <dgm:spPr/>
      <dgm:t>
        <a:bodyPr/>
        <a:lstStyle/>
        <a:p>
          <a:endParaRPr lang="en-US"/>
        </a:p>
      </dgm:t>
    </dgm:pt>
    <dgm:pt modelId="{4638DE2F-3FC0-4E1D-B9D4-970F1C44269F}" type="sibTrans" cxnId="{8F23A8D1-3E2A-4526-AC8F-A54279CAC73F}">
      <dgm:prSet/>
      <dgm:spPr/>
      <dgm:t>
        <a:bodyPr/>
        <a:lstStyle/>
        <a:p>
          <a:endParaRPr lang="en-US"/>
        </a:p>
      </dgm:t>
    </dgm:pt>
    <dgm:pt modelId="{1D6E8028-114C-4A75-BC57-E65DD825C04A}">
      <dgm:prSet/>
      <dgm:spPr/>
      <dgm:t>
        <a:bodyPr/>
        <a:lstStyle/>
        <a:p>
          <a:r>
            <a:rPr lang="en-US"/>
            <a:t>C</a:t>
          </a:r>
          <a:r>
            <a:rPr lang="en-US" b="0" i="0"/>
            <a:t>onstantly overworked</a:t>
          </a:r>
          <a:endParaRPr lang="en-US"/>
        </a:p>
      </dgm:t>
    </dgm:pt>
    <dgm:pt modelId="{AD240DE2-C657-438A-A844-E689BA5F5D3E}" type="parTrans" cxnId="{E4821F99-F9E2-4F56-8520-4557B752341B}">
      <dgm:prSet/>
      <dgm:spPr/>
      <dgm:t>
        <a:bodyPr/>
        <a:lstStyle/>
        <a:p>
          <a:endParaRPr lang="en-US"/>
        </a:p>
      </dgm:t>
    </dgm:pt>
    <dgm:pt modelId="{2E18C45B-F2CE-42AA-ADB7-E9C6D82A52E0}" type="sibTrans" cxnId="{E4821F99-F9E2-4F56-8520-4557B752341B}">
      <dgm:prSet/>
      <dgm:spPr/>
      <dgm:t>
        <a:bodyPr/>
        <a:lstStyle/>
        <a:p>
          <a:endParaRPr lang="en-US"/>
        </a:p>
      </dgm:t>
    </dgm:pt>
    <dgm:pt modelId="{3E668B39-6EF6-4685-BA46-C8E8A66448EB}">
      <dgm:prSet/>
      <dgm:spPr/>
      <dgm:t>
        <a:bodyPr/>
        <a:lstStyle/>
        <a:p>
          <a:r>
            <a:rPr lang="en-US"/>
            <a:t>U</a:t>
          </a:r>
          <a:r>
            <a:rPr lang="en-US" b="0" i="0"/>
            <a:t>nappreciated</a:t>
          </a:r>
          <a:endParaRPr lang="en-US"/>
        </a:p>
      </dgm:t>
    </dgm:pt>
    <dgm:pt modelId="{0594C6FF-AC11-4067-84F5-2935DA54B98C}" type="parTrans" cxnId="{C74B3566-B990-4428-9950-23A16C96E244}">
      <dgm:prSet/>
      <dgm:spPr/>
      <dgm:t>
        <a:bodyPr/>
        <a:lstStyle/>
        <a:p>
          <a:endParaRPr lang="en-US"/>
        </a:p>
      </dgm:t>
    </dgm:pt>
    <dgm:pt modelId="{95C888F8-7D3C-43AE-B22E-BA61DE30C183}" type="sibTrans" cxnId="{C74B3566-B990-4428-9950-23A16C96E244}">
      <dgm:prSet/>
      <dgm:spPr/>
      <dgm:t>
        <a:bodyPr/>
        <a:lstStyle/>
        <a:p>
          <a:endParaRPr lang="en-US"/>
        </a:p>
      </dgm:t>
    </dgm:pt>
    <dgm:pt modelId="{741183E0-B000-4810-A849-50E3FF6FD0E4}">
      <dgm:prSet/>
      <dgm:spPr/>
      <dgm:t>
        <a:bodyPr/>
        <a:lstStyle/>
        <a:p>
          <a:r>
            <a:rPr lang="en-US"/>
            <a:t>Y</a:t>
          </a:r>
          <a:r>
            <a:rPr lang="en-US" b="0" i="0"/>
            <a:t>our work doesn't matter</a:t>
          </a:r>
          <a:endParaRPr lang="en-US"/>
        </a:p>
      </dgm:t>
    </dgm:pt>
    <dgm:pt modelId="{B215187B-1102-4CD9-AC84-3489A8BDC9A2}" type="parTrans" cxnId="{09795862-D80F-42FB-90A9-CF7C35572BA5}">
      <dgm:prSet/>
      <dgm:spPr/>
      <dgm:t>
        <a:bodyPr/>
        <a:lstStyle/>
        <a:p>
          <a:endParaRPr lang="en-US"/>
        </a:p>
      </dgm:t>
    </dgm:pt>
    <dgm:pt modelId="{CABE9D18-DB06-4D08-ABF2-1813724BA735}" type="sibTrans" cxnId="{09795862-D80F-42FB-90A9-CF7C35572BA5}">
      <dgm:prSet/>
      <dgm:spPr/>
      <dgm:t>
        <a:bodyPr/>
        <a:lstStyle/>
        <a:p>
          <a:endParaRPr lang="en-US"/>
        </a:p>
      </dgm:t>
    </dgm:pt>
    <dgm:pt modelId="{51A5A4BF-3E8E-4AED-904C-01DA49577DDD}">
      <dgm:prSet/>
      <dgm:spPr/>
      <dgm:t>
        <a:bodyPr/>
        <a:lstStyle/>
        <a:p>
          <a:r>
            <a:rPr lang="en-US" b="0" i="0"/>
            <a:t>Dreading </a:t>
          </a:r>
          <a:r>
            <a:rPr lang="en-US"/>
            <a:t>your work schedule</a:t>
          </a:r>
        </a:p>
      </dgm:t>
    </dgm:pt>
    <dgm:pt modelId="{1F2586EC-B274-4B4C-9E0A-2B8CDFFB8D6A}" type="parTrans" cxnId="{83AD3F6E-812B-40BB-BF21-ECD725308FDB}">
      <dgm:prSet/>
      <dgm:spPr/>
      <dgm:t>
        <a:bodyPr/>
        <a:lstStyle/>
        <a:p>
          <a:endParaRPr lang="en-US"/>
        </a:p>
      </dgm:t>
    </dgm:pt>
    <dgm:pt modelId="{8F85F80A-009A-49A0-80E4-67B901A996F4}" type="sibTrans" cxnId="{83AD3F6E-812B-40BB-BF21-ECD725308FDB}">
      <dgm:prSet/>
      <dgm:spPr/>
      <dgm:t>
        <a:bodyPr/>
        <a:lstStyle/>
        <a:p>
          <a:endParaRPr lang="en-US"/>
        </a:p>
      </dgm:t>
    </dgm:pt>
    <dgm:pt modelId="{E87BCD85-DF1F-4946-A2EB-66041BC5CD30}">
      <dgm:prSet/>
      <dgm:spPr/>
      <dgm:t>
        <a:bodyPr/>
        <a:lstStyle/>
        <a:p>
          <a:r>
            <a:rPr lang="en-US"/>
            <a:t>Demoralized</a:t>
          </a:r>
        </a:p>
      </dgm:t>
    </dgm:pt>
    <dgm:pt modelId="{4136A915-414F-42B5-A4A6-0F738484D7BE}" type="parTrans" cxnId="{3E9487B7-D5F7-4457-8779-6D992E03DBFF}">
      <dgm:prSet/>
      <dgm:spPr/>
      <dgm:t>
        <a:bodyPr/>
        <a:lstStyle/>
        <a:p>
          <a:endParaRPr lang="en-US"/>
        </a:p>
      </dgm:t>
    </dgm:pt>
    <dgm:pt modelId="{FA34A805-6D2C-4BE2-8D29-916D9DE6B5DB}" type="sibTrans" cxnId="{3E9487B7-D5F7-4457-8779-6D992E03DBFF}">
      <dgm:prSet/>
      <dgm:spPr/>
      <dgm:t>
        <a:bodyPr/>
        <a:lstStyle/>
        <a:p>
          <a:endParaRPr lang="en-US"/>
        </a:p>
      </dgm:t>
    </dgm:pt>
    <dgm:pt modelId="{F0C68BC4-9FDE-482B-A0D8-DFDBF5A8DC0F}">
      <dgm:prSet/>
      <dgm:spPr/>
      <dgm:t>
        <a:bodyPr/>
        <a:lstStyle/>
        <a:p>
          <a:r>
            <a:rPr lang="en-US"/>
            <a:t>Losing motivation </a:t>
          </a:r>
        </a:p>
      </dgm:t>
    </dgm:pt>
    <dgm:pt modelId="{4891EAE0-09F1-4510-94CF-87D580648E64}" type="parTrans" cxnId="{4D5D1BC8-FE8B-49E1-9108-C10503416CAF}">
      <dgm:prSet/>
      <dgm:spPr/>
      <dgm:t>
        <a:bodyPr/>
        <a:lstStyle/>
        <a:p>
          <a:endParaRPr lang="en-US"/>
        </a:p>
      </dgm:t>
    </dgm:pt>
    <dgm:pt modelId="{50479DC6-2F6A-4154-AC67-B80F978C484D}" type="sibTrans" cxnId="{4D5D1BC8-FE8B-49E1-9108-C10503416CAF}">
      <dgm:prSet/>
      <dgm:spPr/>
      <dgm:t>
        <a:bodyPr/>
        <a:lstStyle/>
        <a:p>
          <a:endParaRPr lang="en-US"/>
        </a:p>
      </dgm:t>
    </dgm:pt>
    <dgm:pt modelId="{672882B0-3B76-481C-8EB8-C0CC89316F7F}">
      <dgm:prSet/>
      <dgm:spPr/>
      <dgm:t>
        <a:bodyPr/>
        <a:lstStyle/>
        <a:p>
          <a:r>
            <a:rPr lang="en-US"/>
            <a:t>Irritable</a:t>
          </a:r>
        </a:p>
      </dgm:t>
    </dgm:pt>
    <dgm:pt modelId="{0186619D-9B66-4B89-838D-57B332BBC430}" type="parTrans" cxnId="{BCADF476-B769-4F8A-BAE0-75FDF6FFE397}">
      <dgm:prSet/>
      <dgm:spPr/>
      <dgm:t>
        <a:bodyPr/>
        <a:lstStyle/>
        <a:p>
          <a:endParaRPr lang="en-US"/>
        </a:p>
      </dgm:t>
    </dgm:pt>
    <dgm:pt modelId="{551BD892-688F-4BA2-BDBA-2365AD98ECAA}" type="sibTrans" cxnId="{BCADF476-B769-4F8A-BAE0-75FDF6FFE397}">
      <dgm:prSet/>
      <dgm:spPr/>
      <dgm:t>
        <a:bodyPr/>
        <a:lstStyle/>
        <a:p>
          <a:endParaRPr lang="en-US"/>
        </a:p>
      </dgm:t>
    </dgm:pt>
    <dgm:pt modelId="{5FA36E68-A734-4738-8804-E2AC2536E6C0}">
      <dgm:prSet/>
      <dgm:spPr/>
      <dgm:t>
        <a:bodyPr/>
        <a:lstStyle/>
        <a:p>
          <a:r>
            <a:rPr lang="en-US" b="0" i="0"/>
            <a:t>You can’t do it any more</a:t>
          </a:r>
          <a:endParaRPr lang="en-US"/>
        </a:p>
      </dgm:t>
    </dgm:pt>
    <dgm:pt modelId="{6B8DE68B-F377-4F91-B2DD-2B6FAC7CD559}" type="parTrans" cxnId="{34339481-FD92-4BB2-AE46-5FAB9D006CE9}">
      <dgm:prSet/>
      <dgm:spPr/>
      <dgm:t>
        <a:bodyPr/>
        <a:lstStyle/>
        <a:p>
          <a:endParaRPr lang="en-US"/>
        </a:p>
      </dgm:t>
    </dgm:pt>
    <dgm:pt modelId="{9FCC7F8C-1CA0-4402-8475-E3EA0B7CE593}" type="sibTrans" cxnId="{34339481-FD92-4BB2-AE46-5FAB9D006CE9}">
      <dgm:prSet/>
      <dgm:spPr/>
      <dgm:t>
        <a:bodyPr/>
        <a:lstStyle/>
        <a:p>
          <a:endParaRPr lang="en-US"/>
        </a:p>
      </dgm:t>
    </dgm:pt>
    <dgm:pt modelId="{208EDBD6-C670-8749-AE52-15ED258F5A31}" type="pres">
      <dgm:prSet presAssocID="{B6093C7B-A368-4F01-B76D-7CF5FB2B4AEB}" presName="vert0" presStyleCnt="0">
        <dgm:presLayoutVars>
          <dgm:dir/>
          <dgm:animOne val="branch"/>
          <dgm:animLvl val="lvl"/>
        </dgm:presLayoutVars>
      </dgm:prSet>
      <dgm:spPr/>
    </dgm:pt>
    <dgm:pt modelId="{C5F05198-346A-1545-9DF5-9F81AD43422D}" type="pres">
      <dgm:prSet presAssocID="{618112E2-D068-4317-9C5D-DE0D0C94A4B8}" presName="thickLine" presStyleLbl="alignNode1" presStyleIdx="0" presStyleCnt="1"/>
      <dgm:spPr/>
    </dgm:pt>
    <dgm:pt modelId="{2F970466-64C5-1546-AC51-EF18154FA25D}" type="pres">
      <dgm:prSet presAssocID="{618112E2-D068-4317-9C5D-DE0D0C94A4B8}" presName="horz1" presStyleCnt="0"/>
      <dgm:spPr/>
    </dgm:pt>
    <dgm:pt modelId="{254986C6-A666-0D47-9DA5-5BC4A60DE7F0}" type="pres">
      <dgm:prSet presAssocID="{618112E2-D068-4317-9C5D-DE0D0C94A4B8}" presName="tx1" presStyleLbl="revTx" presStyleIdx="0" presStyleCnt="9"/>
      <dgm:spPr/>
    </dgm:pt>
    <dgm:pt modelId="{8E667F95-63F5-2544-AAE8-821BDDE53575}" type="pres">
      <dgm:prSet presAssocID="{618112E2-D068-4317-9C5D-DE0D0C94A4B8}" presName="vert1" presStyleCnt="0"/>
      <dgm:spPr/>
    </dgm:pt>
    <dgm:pt modelId="{D89771E2-82DD-4F43-9C72-C5E8D32511A8}" type="pres">
      <dgm:prSet presAssocID="{1D6E8028-114C-4A75-BC57-E65DD825C04A}" presName="vertSpace2a" presStyleCnt="0"/>
      <dgm:spPr/>
    </dgm:pt>
    <dgm:pt modelId="{A4AB1575-5B19-DE4B-A734-CA86C73D8B89}" type="pres">
      <dgm:prSet presAssocID="{1D6E8028-114C-4A75-BC57-E65DD825C04A}" presName="horz2" presStyleCnt="0"/>
      <dgm:spPr/>
    </dgm:pt>
    <dgm:pt modelId="{D411B875-4E3F-3B44-8496-6160B2B4980A}" type="pres">
      <dgm:prSet presAssocID="{1D6E8028-114C-4A75-BC57-E65DD825C04A}" presName="horzSpace2" presStyleCnt="0"/>
      <dgm:spPr/>
    </dgm:pt>
    <dgm:pt modelId="{BA4128E7-4D75-034E-9000-5553C24EC2AC}" type="pres">
      <dgm:prSet presAssocID="{1D6E8028-114C-4A75-BC57-E65DD825C04A}" presName="tx2" presStyleLbl="revTx" presStyleIdx="1" presStyleCnt="9"/>
      <dgm:spPr/>
    </dgm:pt>
    <dgm:pt modelId="{E18C6637-97AD-CB4F-AED5-A6828D5AADCA}" type="pres">
      <dgm:prSet presAssocID="{1D6E8028-114C-4A75-BC57-E65DD825C04A}" presName="vert2" presStyleCnt="0"/>
      <dgm:spPr/>
    </dgm:pt>
    <dgm:pt modelId="{A7685630-C727-9A4B-B871-71C0CF5A11C3}" type="pres">
      <dgm:prSet presAssocID="{1D6E8028-114C-4A75-BC57-E65DD825C04A}" presName="thinLine2b" presStyleLbl="callout" presStyleIdx="0" presStyleCnt="8"/>
      <dgm:spPr/>
    </dgm:pt>
    <dgm:pt modelId="{5CA3BC82-83CD-1941-BD39-A7392F28519C}" type="pres">
      <dgm:prSet presAssocID="{1D6E8028-114C-4A75-BC57-E65DD825C04A}" presName="vertSpace2b" presStyleCnt="0"/>
      <dgm:spPr/>
    </dgm:pt>
    <dgm:pt modelId="{98BEDF4D-24EC-9D4A-B72A-4CE4DE3057BE}" type="pres">
      <dgm:prSet presAssocID="{3E668B39-6EF6-4685-BA46-C8E8A66448EB}" presName="horz2" presStyleCnt="0"/>
      <dgm:spPr/>
    </dgm:pt>
    <dgm:pt modelId="{E305DC62-194E-354E-AAA8-F28E167BA89F}" type="pres">
      <dgm:prSet presAssocID="{3E668B39-6EF6-4685-BA46-C8E8A66448EB}" presName="horzSpace2" presStyleCnt="0"/>
      <dgm:spPr/>
    </dgm:pt>
    <dgm:pt modelId="{1543AD9F-E4C1-734D-B297-75483CB465F3}" type="pres">
      <dgm:prSet presAssocID="{3E668B39-6EF6-4685-BA46-C8E8A66448EB}" presName="tx2" presStyleLbl="revTx" presStyleIdx="2" presStyleCnt="9"/>
      <dgm:spPr/>
    </dgm:pt>
    <dgm:pt modelId="{1A703D3C-820F-3340-8C6E-A54D291F2FC4}" type="pres">
      <dgm:prSet presAssocID="{3E668B39-6EF6-4685-BA46-C8E8A66448EB}" presName="vert2" presStyleCnt="0"/>
      <dgm:spPr/>
    </dgm:pt>
    <dgm:pt modelId="{53761B14-AB9D-A346-B8E4-15139E54D157}" type="pres">
      <dgm:prSet presAssocID="{3E668B39-6EF6-4685-BA46-C8E8A66448EB}" presName="thinLine2b" presStyleLbl="callout" presStyleIdx="1" presStyleCnt="8"/>
      <dgm:spPr/>
    </dgm:pt>
    <dgm:pt modelId="{3162C47A-F770-ED47-B33D-7E56D4714949}" type="pres">
      <dgm:prSet presAssocID="{3E668B39-6EF6-4685-BA46-C8E8A66448EB}" presName="vertSpace2b" presStyleCnt="0"/>
      <dgm:spPr/>
    </dgm:pt>
    <dgm:pt modelId="{08F242DF-5BDE-BD49-A3C2-38DB85733909}" type="pres">
      <dgm:prSet presAssocID="{741183E0-B000-4810-A849-50E3FF6FD0E4}" presName="horz2" presStyleCnt="0"/>
      <dgm:spPr/>
    </dgm:pt>
    <dgm:pt modelId="{8E9D5AD8-685B-874A-8D72-2D2EC19FC4E4}" type="pres">
      <dgm:prSet presAssocID="{741183E0-B000-4810-A849-50E3FF6FD0E4}" presName="horzSpace2" presStyleCnt="0"/>
      <dgm:spPr/>
    </dgm:pt>
    <dgm:pt modelId="{A9A71A50-30A3-E044-A9CC-88E90D5FC5BF}" type="pres">
      <dgm:prSet presAssocID="{741183E0-B000-4810-A849-50E3FF6FD0E4}" presName="tx2" presStyleLbl="revTx" presStyleIdx="3" presStyleCnt="9"/>
      <dgm:spPr/>
    </dgm:pt>
    <dgm:pt modelId="{BCE3DF93-ECB8-7C45-807C-1AB7FDF82FC7}" type="pres">
      <dgm:prSet presAssocID="{741183E0-B000-4810-A849-50E3FF6FD0E4}" presName="vert2" presStyleCnt="0"/>
      <dgm:spPr/>
    </dgm:pt>
    <dgm:pt modelId="{1FB26A53-70C7-9F4B-A03A-7AB8BD275CD0}" type="pres">
      <dgm:prSet presAssocID="{741183E0-B000-4810-A849-50E3FF6FD0E4}" presName="thinLine2b" presStyleLbl="callout" presStyleIdx="2" presStyleCnt="8"/>
      <dgm:spPr/>
    </dgm:pt>
    <dgm:pt modelId="{BB04CDB8-C8C6-934B-9901-D918BBFFB14E}" type="pres">
      <dgm:prSet presAssocID="{741183E0-B000-4810-A849-50E3FF6FD0E4}" presName="vertSpace2b" presStyleCnt="0"/>
      <dgm:spPr/>
    </dgm:pt>
    <dgm:pt modelId="{38456A3E-166A-A54C-A300-5F3583A79272}" type="pres">
      <dgm:prSet presAssocID="{51A5A4BF-3E8E-4AED-904C-01DA49577DDD}" presName="horz2" presStyleCnt="0"/>
      <dgm:spPr/>
    </dgm:pt>
    <dgm:pt modelId="{F5951440-F043-F94C-9007-644E4FF6B3A8}" type="pres">
      <dgm:prSet presAssocID="{51A5A4BF-3E8E-4AED-904C-01DA49577DDD}" presName="horzSpace2" presStyleCnt="0"/>
      <dgm:spPr/>
    </dgm:pt>
    <dgm:pt modelId="{2E1FF6A1-D9BC-7346-8D45-C6BB01DAEED3}" type="pres">
      <dgm:prSet presAssocID="{51A5A4BF-3E8E-4AED-904C-01DA49577DDD}" presName="tx2" presStyleLbl="revTx" presStyleIdx="4" presStyleCnt="9"/>
      <dgm:spPr/>
    </dgm:pt>
    <dgm:pt modelId="{B3DF238D-2543-A147-92E3-1DC447C1A656}" type="pres">
      <dgm:prSet presAssocID="{51A5A4BF-3E8E-4AED-904C-01DA49577DDD}" presName="vert2" presStyleCnt="0"/>
      <dgm:spPr/>
    </dgm:pt>
    <dgm:pt modelId="{3954EC76-5069-9D4C-8752-446D27F2D554}" type="pres">
      <dgm:prSet presAssocID="{51A5A4BF-3E8E-4AED-904C-01DA49577DDD}" presName="thinLine2b" presStyleLbl="callout" presStyleIdx="3" presStyleCnt="8"/>
      <dgm:spPr/>
    </dgm:pt>
    <dgm:pt modelId="{0C18DC59-2F79-EA43-9C00-173D6AABB2A4}" type="pres">
      <dgm:prSet presAssocID="{51A5A4BF-3E8E-4AED-904C-01DA49577DDD}" presName="vertSpace2b" presStyleCnt="0"/>
      <dgm:spPr/>
    </dgm:pt>
    <dgm:pt modelId="{C0044ECB-F1F2-AE4F-990D-148BCC0C1AAB}" type="pres">
      <dgm:prSet presAssocID="{E87BCD85-DF1F-4946-A2EB-66041BC5CD30}" presName="horz2" presStyleCnt="0"/>
      <dgm:spPr/>
    </dgm:pt>
    <dgm:pt modelId="{68F88BBC-E18D-5844-9610-DB16051C9CF4}" type="pres">
      <dgm:prSet presAssocID="{E87BCD85-DF1F-4946-A2EB-66041BC5CD30}" presName="horzSpace2" presStyleCnt="0"/>
      <dgm:spPr/>
    </dgm:pt>
    <dgm:pt modelId="{37CA08B8-973A-674A-BCAF-97A623B79D02}" type="pres">
      <dgm:prSet presAssocID="{E87BCD85-DF1F-4946-A2EB-66041BC5CD30}" presName="tx2" presStyleLbl="revTx" presStyleIdx="5" presStyleCnt="9"/>
      <dgm:spPr/>
    </dgm:pt>
    <dgm:pt modelId="{3A12D305-3CC9-D446-90C4-B86C80CCEB89}" type="pres">
      <dgm:prSet presAssocID="{E87BCD85-DF1F-4946-A2EB-66041BC5CD30}" presName="vert2" presStyleCnt="0"/>
      <dgm:spPr/>
    </dgm:pt>
    <dgm:pt modelId="{BBE688A1-7449-794D-99A7-61C085250361}" type="pres">
      <dgm:prSet presAssocID="{E87BCD85-DF1F-4946-A2EB-66041BC5CD30}" presName="thinLine2b" presStyleLbl="callout" presStyleIdx="4" presStyleCnt="8"/>
      <dgm:spPr/>
    </dgm:pt>
    <dgm:pt modelId="{647785E3-DB10-644A-AB12-CB6EC68CF17B}" type="pres">
      <dgm:prSet presAssocID="{E87BCD85-DF1F-4946-A2EB-66041BC5CD30}" presName="vertSpace2b" presStyleCnt="0"/>
      <dgm:spPr/>
    </dgm:pt>
    <dgm:pt modelId="{888E0403-80C4-A84A-81A4-7763E4B5C182}" type="pres">
      <dgm:prSet presAssocID="{F0C68BC4-9FDE-482B-A0D8-DFDBF5A8DC0F}" presName="horz2" presStyleCnt="0"/>
      <dgm:spPr/>
    </dgm:pt>
    <dgm:pt modelId="{70608B34-947A-2744-9EF3-D6E30C2F40EB}" type="pres">
      <dgm:prSet presAssocID="{F0C68BC4-9FDE-482B-A0D8-DFDBF5A8DC0F}" presName="horzSpace2" presStyleCnt="0"/>
      <dgm:spPr/>
    </dgm:pt>
    <dgm:pt modelId="{7BF86FDC-B5A7-D340-80EC-2D2581420F53}" type="pres">
      <dgm:prSet presAssocID="{F0C68BC4-9FDE-482B-A0D8-DFDBF5A8DC0F}" presName="tx2" presStyleLbl="revTx" presStyleIdx="6" presStyleCnt="9"/>
      <dgm:spPr/>
    </dgm:pt>
    <dgm:pt modelId="{152CCB1E-61DE-1340-8BB6-7F416D347284}" type="pres">
      <dgm:prSet presAssocID="{F0C68BC4-9FDE-482B-A0D8-DFDBF5A8DC0F}" presName="vert2" presStyleCnt="0"/>
      <dgm:spPr/>
    </dgm:pt>
    <dgm:pt modelId="{83A8BAD3-FE9A-1945-8047-0274213B5717}" type="pres">
      <dgm:prSet presAssocID="{F0C68BC4-9FDE-482B-A0D8-DFDBF5A8DC0F}" presName="thinLine2b" presStyleLbl="callout" presStyleIdx="5" presStyleCnt="8"/>
      <dgm:spPr/>
    </dgm:pt>
    <dgm:pt modelId="{FE77B0D7-0431-9B41-9B12-1E0420D55A0D}" type="pres">
      <dgm:prSet presAssocID="{F0C68BC4-9FDE-482B-A0D8-DFDBF5A8DC0F}" presName="vertSpace2b" presStyleCnt="0"/>
      <dgm:spPr/>
    </dgm:pt>
    <dgm:pt modelId="{A66AE9C1-BCCC-ED4A-8520-88A9DC80F1B7}" type="pres">
      <dgm:prSet presAssocID="{672882B0-3B76-481C-8EB8-C0CC89316F7F}" presName="horz2" presStyleCnt="0"/>
      <dgm:spPr/>
    </dgm:pt>
    <dgm:pt modelId="{3403508D-1780-9D48-94D0-8308EA21F64C}" type="pres">
      <dgm:prSet presAssocID="{672882B0-3B76-481C-8EB8-C0CC89316F7F}" presName="horzSpace2" presStyleCnt="0"/>
      <dgm:spPr/>
    </dgm:pt>
    <dgm:pt modelId="{77AA6038-CEED-D046-99B4-9A88AE038BAF}" type="pres">
      <dgm:prSet presAssocID="{672882B0-3B76-481C-8EB8-C0CC89316F7F}" presName="tx2" presStyleLbl="revTx" presStyleIdx="7" presStyleCnt="9"/>
      <dgm:spPr/>
    </dgm:pt>
    <dgm:pt modelId="{47013EEC-7690-C24C-AAC5-0F4BE1E3933E}" type="pres">
      <dgm:prSet presAssocID="{672882B0-3B76-481C-8EB8-C0CC89316F7F}" presName="vert2" presStyleCnt="0"/>
      <dgm:spPr/>
    </dgm:pt>
    <dgm:pt modelId="{8DCA4E1F-59D6-DF40-A66D-8FED515436F0}" type="pres">
      <dgm:prSet presAssocID="{672882B0-3B76-481C-8EB8-C0CC89316F7F}" presName="thinLine2b" presStyleLbl="callout" presStyleIdx="6" presStyleCnt="8"/>
      <dgm:spPr/>
    </dgm:pt>
    <dgm:pt modelId="{39234FC9-B1DC-9A43-9F17-816A7BA5904E}" type="pres">
      <dgm:prSet presAssocID="{672882B0-3B76-481C-8EB8-C0CC89316F7F}" presName="vertSpace2b" presStyleCnt="0"/>
      <dgm:spPr/>
    </dgm:pt>
    <dgm:pt modelId="{15DBE740-0FB9-AF46-AD91-32768EADF1C8}" type="pres">
      <dgm:prSet presAssocID="{5FA36E68-A734-4738-8804-E2AC2536E6C0}" presName="horz2" presStyleCnt="0"/>
      <dgm:spPr/>
    </dgm:pt>
    <dgm:pt modelId="{8B918A88-0909-7540-B0D9-ACBDAF98A375}" type="pres">
      <dgm:prSet presAssocID="{5FA36E68-A734-4738-8804-E2AC2536E6C0}" presName="horzSpace2" presStyleCnt="0"/>
      <dgm:spPr/>
    </dgm:pt>
    <dgm:pt modelId="{A4130547-26CA-0F4A-B41A-BE34F0678819}" type="pres">
      <dgm:prSet presAssocID="{5FA36E68-A734-4738-8804-E2AC2536E6C0}" presName="tx2" presStyleLbl="revTx" presStyleIdx="8" presStyleCnt="9"/>
      <dgm:spPr/>
    </dgm:pt>
    <dgm:pt modelId="{7131830A-C93C-5C4B-B93D-52B77F634F94}" type="pres">
      <dgm:prSet presAssocID="{5FA36E68-A734-4738-8804-E2AC2536E6C0}" presName="vert2" presStyleCnt="0"/>
      <dgm:spPr/>
    </dgm:pt>
    <dgm:pt modelId="{E50FCC5C-D23D-5D4E-AE19-A2B47D3E3B51}" type="pres">
      <dgm:prSet presAssocID="{5FA36E68-A734-4738-8804-E2AC2536E6C0}" presName="thinLine2b" presStyleLbl="callout" presStyleIdx="7" presStyleCnt="8"/>
      <dgm:spPr/>
    </dgm:pt>
    <dgm:pt modelId="{FF0C07AF-A399-F341-AE82-A642218E9970}" type="pres">
      <dgm:prSet presAssocID="{5FA36E68-A734-4738-8804-E2AC2536E6C0}" presName="vertSpace2b" presStyleCnt="0"/>
      <dgm:spPr/>
    </dgm:pt>
  </dgm:ptLst>
  <dgm:cxnLst>
    <dgm:cxn modelId="{CD101A25-03D6-2549-ABB8-764D8750BC62}" type="presOf" srcId="{741183E0-B000-4810-A849-50E3FF6FD0E4}" destId="{A9A71A50-30A3-E044-A9CC-88E90D5FC5BF}" srcOrd="0" destOrd="0" presId="urn:microsoft.com/office/officeart/2008/layout/LinedList"/>
    <dgm:cxn modelId="{470DF136-1E57-9A4E-8839-F420EC8F49A0}" type="presOf" srcId="{618112E2-D068-4317-9C5D-DE0D0C94A4B8}" destId="{254986C6-A666-0D47-9DA5-5BC4A60DE7F0}" srcOrd="0" destOrd="0" presId="urn:microsoft.com/office/officeart/2008/layout/LinedList"/>
    <dgm:cxn modelId="{C6F09552-272B-0B4E-91DC-A7515ED8E58C}" type="presOf" srcId="{1D6E8028-114C-4A75-BC57-E65DD825C04A}" destId="{BA4128E7-4D75-034E-9000-5553C24EC2AC}" srcOrd="0" destOrd="0" presId="urn:microsoft.com/office/officeart/2008/layout/LinedList"/>
    <dgm:cxn modelId="{121E045D-6143-294F-B343-87AF2588DA56}" type="presOf" srcId="{B6093C7B-A368-4F01-B76D-7CF5FB2B4AEB}" destId="{208EDBD6-C670-8749-AE52-15ED258F5A31}" srcOrd="0" destOrd="0" presId="urn:microsoft.com/office/officeart/2008/layout/LinedList"/>
    <dgm:cxn modelId="{09795862-D80F-42FB-90A9-CF7C35572BA5}" srcId="{618112E2-D068-4317-9C5D-DE0D0C94A4B8}" destId="{741183E0-B000-4810-A849-50E3FF6FD0E4}" srcOrd="2" destOrd="0" parTransId="{B215187B-1102-4CD9-AC84-3489A8BDC9A2}" sibTransId="{CABE9D18-DB06-4D08-ABF2-1813724BA735}"/>
    <dgm:cxn modelId="{C74B3566-B990-4428-9950-23A16C96E244}" srcId="{618112E2-D068-4317-9C5D-DE0D0C94A4B8}" destId="{3E668B39-6EF6-4685-BA46-C8E8A66448EB}" srcOrd="1" destOrd="0" parTransId="{0594C6FF-AC11-4067-84F5-2935DA54B98C}" sibTransId="{95C888F8-7D3C-43AE-B22E-BA61DE30C183}"/>
    <dgm:cxn modelId="{83AD3F6E-812B-40BB-BF21-ECD725308FDB}" srcId="{618112E2-D068-4317-9C5D-DE0D0C94A4B8}" destId="{51A5A4BF-3E8E-4AED-904C-01DA49577DDD}" srcOrd="3" destOrd="0" parTransId="{1F2586EC-B274-4B4C-9E0A-2B8CDFFB8D6A}" sibTransId="{8F85F80A-009A-49A0-80E4-67B901A996F4}"/>
    <dgm:cxn modelId="{C881E974-C31B-4B44-8BC2-A3BB163F2A77}" type="presOf" srcId="{672882B0-3B76-481C-8EB8-C0CC89316F7F}" destId="{77AA6038-CEED-D046-99B4-9A88AE038BAF}" srcOrd="0" destOrd="0" presId="urn:microsoft.com/office/officeart/2008/layout/LinedList"/>
    <dgm:cxn modelId="{BCADF476-B769-4F8A-BAE0-75FDF6FFE397}" srcId="{618112E2-D068-4317-9C5D-DE0D0C94A4B8}" destId="{672882B0-3B76-481C-8EB8-C0CC89316F7F}" srcOrd="6" destOrd="0" parTransId="{0186619D-9B66-4B89-838D-57B332BBC430}" sibTransId="{551BD892-688F-4BA2-BDBA-2365AD98ECAA}"/>
    <dgm:cxn modelId="{34339481-FD92-4BB2-AE46-5FAB9D006CE9}" srcId="{618112E2-D068-4317-9C5D-DE0D0C94A4B8}" destId="{5FA36E68-A734-4738-8804-E2AC2536E6C0}" srcOrd="7" destOrd="0" parTransId="{6B8DE68B-F377-4F91-B2DD-2B6FAC7CD559}" sibTransId="{9FCC7F8C-1CA0-4402-8475-E3EA0B7CE593}"/>
    <dgm:cxn modelId="{59A7488A-B7F7-A346-A690-5E74B8C3B5F7}" type="presOf" srcId="{F0C68BC4-9FDE-482B-A0D8-DFDBF5A8DC0F}" destId="{7BF86FDC-B5A7-D340-80EC-2D2581420F53}" srcOrd="0" destOrd="0" presId="urn:microsoft.com/office/officeart/2008/layout/LinedList"/>
    <dgm:cxn modelId="{11A2B18E-DEFC-BC48-985A-E06585850B29}" type="presOf" srcId="{51A5A4BF-3E8E-4AED-904C-01DA49577DDD}" destId="{2E1FF6A1-D9BC-7346-8D45-C6BB01DAEED3}" srcOrd="0" destOrd="0" presId="urn:microsoft.com/office/officeart/2008/layout/LinedList"/>
    <dgm:cxn modelId="{E4821F99-F9E2-4F56-8520-4557B752341B}" srcId="{618112E2-D068-4317-9C5D-DE0D0C94A4B8}" destId="{1D6E8028-114C-4A75-BC57-E65DD825C04A}" srcOrd="0" destOrd="0" parTransId="{AD240DE2-C657-438A-A844-E689BA5F5D3E}" sibTransId="{2E18C45B-F2CE-42AA-ADB7-E9C6D82A52E0}"/>
    <dgm:cxn modelId="{790DCA9A-2693-DD4E-A705-4393A4BA4505}" type="presOf" srcId="{3E668B39-6EF6-4685-BA46-C8E8A66448EB}" destId="{1543AD9F-E4C1-734D-B297-75483CB465F3}" srcOrd="0" destOrd="0" presId="urn:microsoft.com/office/officeart/2008/layout/LinedList"/>
    <dgm:cxn modelId="{6AA2FCAA-1E8F-C84E-A81E-2675869269FD}" type="presOf" srcId="{5FA36E68-A734-4738-8804-E2AC2536E6C0}" destId="{A4130547-26CA-0F4A-B41A-BE34F0678819}" srcOrd="0" destOrd="0" presId="urn:microsoft.com/office/officeart/2008/layout/LinedList"/>
    <dgm:cxn modelId="{3E9487B7-D5F7-4457-8779-6D992E03DBFF}" srcId="{618112E2-D068-4317-9C5D-DE0D0C94A4B8}" destId="{E87BCD85-DF1F-4946-A2EB-66041BC5CD30}" srcOrd="4" destOrd="0" parTransId="{4136A915-414F-42B5-A4A6-0F738484D7BE}" sibTransId="{FA34A805-6D2C-4BE2-8D29-916D9DE6B5DB}"/>
    <dgm:cxn modelId="{4D5D1BC8-FE8B-49E1-9108-C10503416CAF}" srcId="{618112E2-D068-4317-9C5D-DE0D0C94A4B8}" destId="{F0C68BC4-9FDE-482B-A0D8-DFDBF5A8DC0F}" srcOrd="5" destOrd="0" parTransId="{4891EAE0-09F1-4510-94CF-87D580648E64}" sibTransId="{50479DC6-2F6A-4154-AC67-B80F978C484D}"/>
    <dgm:cxn modelId="{8F23A8D1-3E2A-4526-AC8F-A54279CAC73F}" srcId="{B6093C7B-A368-4F01-B76D-7CF5FB2B4AEB}" destId="{618112E2-D068-4317-9C5D-DE0D0C94A4B8}" srcOrd="0" destOrd="0" parTransId="{E20EBA36-6551-4B30-9032-E35037817725}" sibTransId="{4638DE2F-3FC0-4E1D-B9D4-970F1C44269F}"/>
    <dgm:cxn modelId="{B19C46DD-2C27-C74E-8D65-CB27095620AA}" type="presOf" srcId="{E87BCD85-DF1F-4946-A2EB-66041BC5CD30}" destId="{37CA08B8-973A-674A-BCAF-97A623B79D02}" srcOrd="0" destOrd="0" presId="urn:microsoft.com/office/officeart/2008/layout/LinedList"/>
    <dgm:cxn modelId="{C12F6E37-E7CE-6047-9D86-9D978C537F1D}" type="presParOf" srcId="{208EDBD6-C670-8749-AE52-15ED258F5A31}" destId="{C5F05198-346A-1545-9DF5-9F81AD43422D}" srcOrd="0" destOrd="0" presId="urn:microsoft.com/office/officeart/2008/layout/LinedList"/>
    <dgm:cxn modelId="{E65067EE-2250-D54F-9567-BECF558968F7}" type="presParOf" srcId="{208EDBD6-C670-8749-AE52-15ED258F5A31}" destId="{2F970466-64C5-1546-AC51-EF18154FA25D}" srcOrd="1" destOrd="0" presId="urn:microsoft.com/office/officeart/2008/layout/LinedList"/>
    <dgm:cxn modelId="{EAAAE6B2-95B6-5642-B264-373F018225B0}" type="presParOf" srcId="{2F970466-64C5-1546-AC51-EF18154FA25D}" destId="{254986C6-A666-0D47-9DA5-5BC4A60DE7F0}" srcOrd="0" destOrd="0" presId="urn:microsoft.com/office/officeart/2008/layout/LinedList"/>
    <dgm:cxn modelId="{C140DE77-F0BE-3C4E-8ABF-91E9A2EFEFDB}" type="presParOf" srcId="{2F970466-64C5-1546-AC51-EF18154FA25D}" destId="{8E667F95-63F5-2544-AAE8-821BDDE53575}" srcOrd="1" destOrd="0" presId="urn:microsoft.com/office/officeart/2008/layout/LinedList"/>
    <dgm:cxn modelId="{E008FCD3-8A32-EF4B-AE89-5A4D29C9D3F5}" type="presParOf" srcId="{8E667F95-63F5-2544-AAE8-821BDDE53575}" destId="{D89771E2-82DD-4F43-9C72-C5E8D32511A8}" srcOrd="0" destOrd="0" presId="urn:microsoft.com/office/officeart/2008/layout/LinedList"/>
    <dgm:cxn modelId="{56974B79-7004-C24E-A423-0A4302534308}" type="presParOf" srcId="{8E667F95-63F5-2544-AAE8-821BDDE53575}" destId="{A4AB1575-5B19-DE4B-A734-CA86C73D8B89}" srcOrd="1" destOrd="0" presId="urn:microsoft.com/office/officeart/2008/layout/LinedList"/>
    <dgm:cxn modelId="{99CFE573-1430-4F4A-AF64-B5241E37E2EE}" type="presParOf" srcId="{A4AB1575-5B19-DE4B-A734-CA86C73D8B89}" destId="{D411B875-4E3F-3B44-8496-6160B2B4980A}" srcOrd="0" destOrd="0" presId="urn:microsoft.com/office/officeart/2008/layout/LinedList"/>
    <dgm:cxn modelId="{D5F8B413-256A-2C41-8560-8AD25CDA3031}" type="presParOf" srcId="{A4AB1575-5B19-DE4B-A734-CA86C73D8B89}" destId="{BA4128E7-4D75-034E-9000-5553C24EC2AC}" srcOrd="1" destOrd="0" presId="urn:microsoft.com/office/officeart/2008/layout/LinedList"/>
    <dgm:cxn modelId="{87989520-B949-0A43-9D39-82673D0AB0F6}" type="presParOf" srcId="{A4AB1575-5B19-DE4B-A734-CA86C73D8B89}" destId="{E18C6637-97AD-CB4F-AED5-A6828D5AADCA}" srcOrd="2" destOrd="0" presId="urn:microsoft.com/office/officeart/2008/layout/LinedList"/>
    <dgm:cxn modelId="{96223454-B839-E240-92A6-D1EFBC74A6CC}" type="presParOf" srcId="{8E667F95-63F5-2544-AAE8-821BDDE53575}" destId="{A7685630-C727-9A4B-B871-71C0CF5A11C3}" srcOrd="2" destOrd="0" presId="urn:microsoft.com/office/officeart/2008/layout/LinedList"/>
    <dgm:cxn modelId="{0926E5B4-E66B-C34B-988C-C101849E5BED}" type="presParOf" srcId="{8E667F95-63F5-2544-AAE8-821BDDE53575}" destId="{5CA3BC82-83CD-1941-BD39-A7392F28519C}" srcOrd="3" destOrd="0" presId="urn:microsoft.com/office/officeart/2008/layout/LinedList"/>
    <dgm:cxn modelId="{0F4F0534-2318-BC4B-9168-A4374ED034B1}" type="presParOf" srcId="{8E667F95-63F5-2544-AAE8-821BDDE53575}" destId="{98BEDF4D-24EC-9D4A-B72A-4CE4DE3057BE}" srcOrd="4" destOrd="0" presId="urn:microsoft.com/office/officeart/2008/layout/LinedList"/>
    <dgm:cxn modelId="{6E55E877-F8CA-CC40-B427-0E2E5BB1E0B3}" type="presParOf" srcId="{98BEDF4D-24EC-9D4A-B72A-4CE4DE3057BE}" destId="{E305DC62-194E-354E-AAA8-F28E167BA89F}" srcOrd="0" destOrd="0" presId="urn:microsoft.com/office/officeart/2008/layout/LinedList"/>
    <dgm:cxn modelId="{62490DE4-F962-504D-9BE4-582B291165FF}" type="presParOf" srcId="{98BEDF4D-24EC-9D4A-B72A-4CE4DE3057BE}" destId="{1543AD9F-E4C1-734D-B297-75483CB465F3}" srcOrd="1" destOrd="0" presId="urn:microsoft.com/office/officeart/2008/layout/LinedList"/>
    <dgm:cxn modelId="{5FEE201E-2AC4-C042-BFB4-C1F2FBCB298A}" type="presParOf" srcId="{98BEDF4D-24EC-9D4A-B72A-4CE4DE3057BE}" destId="{1A703D3C-820F-3340-8C6E-A54D291F2FC4}" srcOrd="2" destOrd="0" presId="urn:microsoft.com/office/officeart/2008/layout/LinedList"/>
    <dgm:cxn modelId="{42276287-312C-6448-8B84-3C5222196BB0}" type="presParOf" srcId="{8E667F95-63F5-2544-AAE8-821BDDE53575}" destId="{53761B14-AB9D-A346-B8E4-15139E54D157}" srcOrd="5" destOrd="0" presId="urn:microsoft.com/office/officeart/2008/layout/LinedList"/>
    <dgm:cxn modelId="{F07C95DB-7D80-A143-AAD3-250E89BE3824}" type="presParOf" srcId="{8E667F95-63F5-2544-AAE8-821BDDE53575}" destId="{3162C47A-F770-ED47-B33D-7E56D4714949}" srcOrd="6" destOrd="0" presId="urn:microsoft.com/office/officeart/2008/layout/LinedList"/>
    <dgm:cxn modelId="{10D45373-33D7-AE42-85F4-CD7299716361}" type="presParOf" srcId="{8E667F95-63F5-2544-AAE8-821BDDE53575}" destId="{08F242DF-5BDE-BD49-A3C2-38DB85733909}" srcOrd="7" destOrd="0" presId="urn:microsoft.com/office/officeart/2008/layout/LinedList"/>
    <dgm:cxn modelId="{41AAAE20-F370-834F-ADE7-2F68E69CE770}" type="presParOf" srcId="{08F242DF-5BDE-BD49-A3C2-38DB85733909}" destId="{8E9D5AD8-685B-874A-8D72-2D2EC19FC4E4}" srcOrd="0" destOrd="0" presId="urn:microsoft.com/office/officeart/2008/layout/LinedList"/>
    <dgm:cxn modelId="{82948980-B0E9-7143-85B0-5659A6C04265}" type="presParOf" srcId="{08F242DF-5BDE-BD49-A3C2-38DB85733909}" destId="{A9A71A50-30A3-E044-A9CC-88E90D5FC5BF}" srcOrd="1" destOrd="0" presId="urn:microsoft.com/office/officeart/2008/layout/LinedList"/>
    <dgm:cxn modelId="{2B96DCDB-7D42-9D41-9E74-284C66F424A9}" type="presParOf" srcId="{08F242DF-5BDE-BD49-A3C2-38DB85733909}" destId="{BCE3DF93-ECB8-7C45-807C-1AB7FDF82FC7}" srcOrd="2" destOrd="0" presId="urn:microsoft.com/office/officeart/2008/layout/LinedList"/>
    <dgm:cxn modelId="{463C5A4D-E42B-E54F-AEC7-BCFEC1028BFE}" type="presParOf" srcId="{8E667F95-63F5-2544-AAE8-821BDDE53575}" destId="{1FB26A53-70C7-9F4B-A03A-7AB8BD275CD0}" srcOrd="8" destOrd="0" presId="urn:microsoft.com/office/officeart/2008/layout/LinedList"/>
    <dgm:cxn modelId="{F19A7529-B3C0-2E4E-9F4F-521A31804D68}" type="presParOf" srcId="{8E667F95-63F5-2544-AAE8-821BDDE53575}" destId="{BB04CDB8-C8C6-934B-9901-D918BBFFB14E}" srcOrd="9" destOrd="0" presId="urn:microsoft.com/office/officeart/2008/layout/LinedList"/>
    <dgm:cxn modelId="{B2053AC6-A879-FA45-AD2E-43EFD2DEA863}" type="presParOf" srcId="{8E667F95-63F5-2544-AAE8-821BDDE53575}" destId="{38456A3E-166A-A54C-A300-5F3583A79272}" srcOrd="10" destOrd="0" presId="urn:microsoft.com/office/officeart/2008/layout/LinedList"/>
    <dgm:cxn modelId="{2E883985-3DFF-0C4E-9E30-2FE521EBC485}" type="presParOf" srcId="{38456A3E-166A-A54C-A300-5F3583A79272}" destId="{F5951440-F043-F94C-9007-644E4FF6B3A8}" srcOrd="0" destOrd="0" presId="urn:microsoft.com/office/officeart/2008/layout/LinedList"/>
    <dgm:cxn modelId="{CDFA0CD8-D5BD-1F4D-A19F-AA528A3A05DF}" type="presParOf" srcId="{38456A3E-166A-A54C-A300-5F3583A79272}" destId="{2E1FF6A1-D9BC-7346-8D45-C6BB01DAEED3}" srcOrd="1" destOrd="0" presId="urn:microsoft.com/office/officeart/2008/layout/LinedList"/>
    <dgm:cxn modelId="{71DAF637-D561-7F4B-A1A2-9F216C545587}" type="presParOf" srcId="{38456A3E-166A-A54C-A300-5F3583A79272}" destId="{B3DF238D-2543-A147-92E3-1DC447C1A656}" srcOrd="2" destOrd="0" presId="urn:microsoft.com/office/officeart/2008/layout/LinedList"/>
    <dgm:cxn modelId="{56B8F1C7-0559-C94B-B2F7-4A8B98C72870}" type="presParOf" srcId="{8E667F95-63F5-2544-AAE8-821BDDE53575}" destId="{3954EC76-5069-9D4C-8752-446D27F2D554}" srcOrd="11" destOrd="0" presId="urn:microsoft.com/office/officeart/2008/layout/LinedList"/>
    <dgm:cxn modelId="{970BC6CB-E4CD-3D4C-956B-FD3A090CA6DB}" type="presParOf" srcId="{8E667F95-63F5-2544-AAE8-821BDDE53575}" destId="{0C18DC59-2F79-EA43-9C00-173D6AABB2A4}" srcOrd="12" destOrd="0" presId="urn:microsoft.com/office/officeart/2008/layout/LinedList"/>
    <dgm:cxn modelId="{5949F48E-C792-F14A-994E-EC0FEEEF0BFD}" type="presParOf" srcId="{8E667F95-63F5-2544-AAE8-821BDDE53575}" destId="{C0044ECB-F1F2-AE4F-990D-148BCC0C1AAB}" srcOrd="13" destOrd="0" presId="urn:microsoft.com/office/officeart/2008/layout/LinedList"/>
    <dgm:cxn modelId="{BE0CE8E2-0345-A446-A3A2-6FE3713CEE5F}" type="presParOf" srcId="{C0044ECB-F1F2-AE4F-990D-148BCC0C1AAB}" destId="{68F88BBC-E18D-5844-9610-DB16051C9CF4}" srcOrd="0" destOrd="0" presId="urn:microsoft.com/office/officeart/2008/layout/LinedList"/>
    <dgm:cxn modelId="{56F3EB12-D569-DD4D-8624-242C02922CA2}" type="presParOf" srcId="{C0044ECB-F1F2-AE4F-990D-148BCC0C1AAB}" destId="{37CA08B8-973A-674A-BCAF-97A623B79D02}" srcOrd="1" destOrd="0" presId="urn:microsoft.com/office/officeart/2008/layout/LinedList"/>
    <dgm:cxn modelId="{2DC785E1-0FBB-344C-8E81-A041DD095AF4}" type="presParOf" srcId="{C0044ECB-F1F2-AE4F-990D-148BCC0C1AAB}" destId="{3A12D305-3CC9-D446-90C4-B86C80CCEB89}" srcOrd="2" destOrd="0" presId="urn:microsoft.com/office/officeart/2008/layout/LinedList"/>
    <dgm:cxn modelId="{FEF32CA7-0270-5E40-B79D-1B9601854B78}" type="presParOf" srcId="{8E667F95-63F5-2544-AAE8-821BDDE53575}" destId="{BBE688A1-7449-794D-99A7-61C085250361}" srcOrd="14" destOrd="0" presId="urn:microsoft.com/office/officeart/2008/layout/LinedList"/>
    <dgm:cxn modelId="{4F12F048-B523-9E4C-8FA5-2AF2DBBAEEDA}" type="presParOf" srcId="{8E667F95-63F5-2544-AAE8-821BDDE53575}" destId="{647785E3-DB10-644A-AB12-CB6EC68CF17B}" srcOrd="15" destOrd="0" presId="urn:microsoft.com/office/officeart/2008/layout/LinedList"/>
    <dgm:cxn modelId="{342CB583-582D-A044-9132-D28BD814B19A}" type="presParOf" srcId="{8E667F95-63F5-2544-AAE8-821BDDE53575}" destId="{888E0403-80C4-A84A-81A4-7763E4B5C182}" srcOrd="16" destOrd="0" presId="urn:microsoft.com/office/officeart/2008/layout/LinedList"/>
    <dgm:cxn modelId="{BE489221-9C9B-5845-8CC0-A80BCAB21CA9}" type="presParOf" srcId="{888E0403-80C4-A84A-81A4-7763E4B5C182}" destId="{70608B34-947A-2744-9EF3-D6E30C2F40EB}" srcOrd="0" destOrd="0" presId="urn:microsoft.com/office/officeart/2008/layout/LinedList"/>
    <dgm:cxn modelId="{48BB4B8B-2DB9-354A-BB5A-D234779F4235}" type="presParOf" srcId="{888E0403-80C4-A84A-81A4-7763E4B5C182}" destId="{7BF86FDC-B5A7-D340-80EC-2D2581420F53}" srcOrd="1" destOrd="0" presId="urn:microsoft.com/office/officeart/2008/layout/LinedList"/>
    <dgm:cxn modelId="{4988F91A-AAD7-8E41-8D43-E80B9CC7D7A7}" type="presParOf" srcId="{888E0403-80C4-A84A-81A4-7763E4B5C182}" destId="{152CCB1E-61DE-1340-8BB6-7F416D347284}" srcOrd="2" destOrd="0" presId="urn:microsoft.com/office/officeart/2008/layout/LinedList"/>
    <dgm:cxn modelId="{6D23D468-27A8-3F4C-871D-7AB00465E037}" type="presParOf" srcId="{8E667F95-63F5-2544-AAE8-821BDDE53575}" destId="{83A8BAD3-FE9A-1945-8047-0274213B5717}" srcOrd="17" destOrd="0" presId="urn:microsoft.com/office/officeart/2008/layout/LinedList"/>
    <dgm:cxn modelId="{CED68B26-30E7-984A-858B-C4719C205C32}" type="presParOf" srcId="{8E667F95-63F5-2544-AAE8-821BDDE53575}" destId="{FE77B0D7-0431-9B41-9B12-1E0420D55A0D}" srcOrd="18" destOrd="0" presId="urn:microsoft.com/office/officeart/2008/layout/LinedList"/>
    <dgm:cxn modelId="{B89FA09A-A60D-EA46-87EC-F70CE08E48C3}" type="presParOf" srcId="{8E667F95-63F5-2544-AAE8-821BDDE53575}" destId="{A66AE9C1-BCCC-ED4A-8520-88A9DC80F1B7}" srcOrd="19" destOrd="0" presId="urn:microsoft.com/office/officeart/2008/layout/LinedList"/>
    <dgm:cxn modelId="{54720B5B-E456-5E41-8575-47AC5C677E2B}" type="presParOf" srcId="{A66AE9C1-BCCC-ED4A-8520-88A9DC80F1B7}" destId="{3403508D-1780-9D48-94D0-8308EA21F64C}" srcOrd="0" destOrd="0" presId="urn:microsoft.com/office/officeart/2008/layout/LinedList"/>
    <dgm:cxn modelId="{5CB63B1D-4FBC-5444-8A00-7827C8D45D93}" type="presParOf" srcId="{A66AE9C1-BCCC-ED4A-8520-88A9DC80F1B7}" destId="{77AA6038-CEED-D046-99B4-9A88AE038BAF}" srcOrd="1" destOrd="0" presId="urn:microsoft.com/office/officeart/2008/layout/LinedList"/>
    <dgm:cxn modelId="{7905B2A9-D84C-8F4A-9372-3958AD52CC1D}" type="presParOf" srcId="{A66AE9C1-BCCC-ED4A-8520-88A9DC80F1B7}" destId="{47013EEC-7690-C24C-AAC5-0F4BE1E3933E}" srcOrd="2" destOrd="0" presId="urn:microsoft.com/office/officeart/2008/layout/LinedList"/>
    <dgm:cxn modelId="{3D5F15F6-905D-BD4B-BB34-0D58ED36B00B}" type="presParOf" srcId="{8E667F95-63F5-2544-AAE8-821BDDE53575}" destId="{8DCA4E1F-59D6-DF40-A66D-8FED515436F0}" srcOrd="20" destOrd="0" presId="urn:microsoft.com/office/officeart/2008/layout/LinedList"/>
    <dgm:cxn modelId="{0D7A0FE0-E9F2-C040-86AC-72C2ECA72B2C}" type="presParOf" srcId="{8E667F95-63F5-2544-AAE8-821BDDE53575}" destId="{39234FC9-B1DC-9A43-9F17-816A7BA5904E}" srcOrd="21" destOrd="0" presId="urn:microsoft.com/office/officeart/2008/layout/LinedList"/>
    <dgm:cxn modelId="{3E634374-B80A-9347-A568-69BAEE6F830B}" type="presParOf" srcId="{8E667F95-63F5-2544-AAE8-821BDDE53575}" destId="{15DBE740-0FB9-AF46-AD91-32768EADF1C8}" srcOrd="22" destOrd="0" presId="urn:microsoft.com/office/officeart/2008/layout/LinedList"/>
    <dgm:cxn modelId="{BCDFB1FE-E16F-864E-ACD0-EAF93D4CF5C6}" type="presParOf" srcId="{15DBE740-0FB9-AF46-AD91-32768EADF1C8}" destId="{8B918A88-0909-7540-B0D9-ACBDAF98A375}" srcOrd="0" destOrd="0" presId="urn:microsoft.com/office/officeart/2008/layout/LinedList"/>
    <dgm:cxn modelId="{3CF18E24-E82F-F940-AFD8-E5A73210EE0F}" type="presParOf" srcId="{15DBE740-0FB9-AF46-AD91-32768EADF1C8}" destId="{A4130547-26CA-0F4A-B41A-BE34F0678819}" srcOrd="1" destOrd="0" presId="urn:microsoft.com/office/officeart/2008/layout/LinedList"/>
    <dgm:cxn modelId="{0CF545FA-E0BB-124B-BF39-6EC65A38C9AD}" type="presParOf" srcId="{15DBE740-0FB9-AF46-AD91-32768EADF1C8}" destId="{7131830A-C93C-5C4B-B93D-52B77F634F94}" srcOrd="2" destOrd="0" presId="urn:microsoft.com/office/officeart/2008/layout/LinedList"/>
    <dgm:cxn modelId="{A3FBA5FB-A629-7B4A-BAC4-2C6B2D9D5C9B}" type="presParOf" srcId="{8E667F95-63F5-2544-AAE8-821BDDE53575}" destId="{E50FCC5C-D23D-5D4E-AE19-A2B47D3E3B51}" srcOrd="23" destOrd="0" presId="urn:microsoft.com/office/officeart/2008/layout/LinedList"/>
    <dgm:cxn modelId="{E10D165C-6F42-3043-8156-81E00AE9B3FF}" type="presParOf" srcId="{8E667F95-63F5-2544-AAE8-821BDDE53575}" destId="{FF0C07AF-A399-F341-AE82-A642218E9970}" srcOrd="24"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24C172C-92CD-4224-8EC6-594B820B4659}" type="doc">
      <dgm:prSet loTypeId="urn:microsoft.com/office/officeart/2005/8/layout/list1" loCatId="list" qsTypeId="urn:microsoft.com/office/officeart/2005/8/quickstyle/simple1" qsCatId="simple" csTypeId="urn:microsoft.com/office/officeart/2005/8/colors/colorful2" csCatId="colorful" phldr="1"/>
      <dgm:spPr/>
      <dgm:t>
        <a:bodyPr/>
        <a:lstStyle/>
        <a:p>
          <a:endParaRPr lang="en-US"/>
        </a:p>
      </dgm:t>
    </dgm:pt>
    <dgm:pt modelId="{873652ED-15B8-49FE-83BC-A4A65F2EF9FA}">
      <dgm:prSet custT="1"/>
      <dgm:spPr>
        <a:solidFill>
          <a:srgbClr val="F7F088"/>
        </a:solidFill>
      </dgm:spPr>
      <dgm:t>
        <a:bodyPr/>
        <a:lstStyle/>
        <a:p>
          <a:r>
            <a:rPr lang="en-US" sz="2400" b="0" dirty="0">
              <a:solidFill>
                <a:schemeClr val="tx1"/>
              </a:solidFill>
            </a:rPr>
            <a:t>3 reasons behind the inability to say “no”.</a:t>
          </a:r>
        </a:p>
      </dgm:t>
    </dgm:pt>
    <dgm:pt modelId="{A82FF6DF-8CEB-4057-9301-4E37DCCB44F7}" type="parTrans" cxnId="{B6979342-DF78-4E23-9F39-82013B5FBFC6}">
      <dgm:prSet/>
      <dgm:spPr/>
      <dgm:t>
        <a:bodyPr/>
        <a:lstStyle/>
        <a:p>
          <a:endParaRPr lang="en-US"/>
        </a:p>
      </dgm:t>
    </dgm:pt>
    <dgm:pt modelId="{6B333F3F-3B73-4570-AAB7-DE003A89F4A0}" type="sibTrans" cxnId="{B6979342-DF78-4E23-9F39-82013B5FBFC6}">
      <dgm:prSet/>
      <dgm:spPr/>
      <dgm:t>
        <a:bodyPr/>
        <a:lstStyle/>
        <a:p>
          <a:endParaRPr lang="en-US"/>
        </a:p>
      </dgm:t>
    </dgm:pt>
    <dgm:pt modelId="{26C3C349-6C38-44AF-8E4C-F14D90F2B475}">
      <dgm:prSet custT="1"/>
      <dgm:spPr/>
      <dgm:t>
        <a:bodyPr/>
        <a:lstStyle/>
        <a:p>
          <a:r>
            <a:rPr lang="en-US" sz="2000" dirty="0"/>
            <a:t>Modeling from a parent, conditioning, don’t realize I am doing it.</a:t>
          </a:r>
        </a:p>
      </dgm:t>
    </dgm:pt>
    <dgm:pt modelId="{4F364FAE-EA26-4A68-B5A0-349C758C9037}" type="parTrans" cxnId="{F2A11415-30CA-4F14-A89C-898396250754}">
      <dgm:prSet/>
      <dgm:spPr/>
      <dgm:t>
        <a:bodyPr/>
        <a:lstStyle/>
        <a:p>
          <a:endParaRPr lang="en-US"/>
        </a:p>
      </dgm:t>
    </dgm:pt>
    <dgm:pt modelId="{9AE51A01-887C-4AFD-BC93-82510F000C35}" type="sibTrans" cxnId="{F2A11415-30CA-4F14-A89C-898396250754}">
      <dgm:prSet/>
      <dgm:spPr/>
      <dgm:t>
        <a:bodyPr/>
        <a:lstStyle/>
        <a:p>
          <a:endParaRPr lang="en-US"/>
        </a:p>
      </dgm:t>
    </dgm:pt>
    <dgm:pt modelId="{01DE8538-4283-4DAC-B9A7-8F61058E1A62}">
      <dgm:prSet custT="1"/>
      <dgm:spPr/>
      <dgm:t>
        <a:bodyPr/>
        <a:lstStyle/>
        <a:p>
          <a:r>
            <a:rPr lang="en-US" sz="2000" dirty="0"/>
            <a:t>Fear of retaliation (punishment, rejection, attack, falling apart, stonewalling, getting sad).</a:t>
          </a:r>
        </a:p>
      </dgm:t>
    </dgm:pt>
    <dgm:pt modelId="{547A6693-770F-4FCF-9210-623809464089}" type="parTrans" cxnId="{335C8633-DCB2-448D-992D-8061FEDEAA79}">
      <dgm:prSet/>
      <dgm:spPr/>
      <dgm:t>
        <a:bodyPr/>
        <a:lstStyle/>
        <a:p>
          <a:endParaRPr lang="en-US"/>
        </a:p>
      </dgm:t>
    </dgm:pt>
    <dgm:pt modelId="{0CB88422-2739-45C6-825F-D4944D2C224C}" type="sibTrans" cxnId="{335C8633-DCB2-448D-992D-8061FEDEAA79}">
      <dgm:prSet/>
      <dgm:spPr/>
      <dgm:t>
        <a:bodyPr/>
        <a:lstStyle/>
        <a:p>
          <a:endParaRPr lang="en-US"/>
        </a:p>
      </dgm:t>
    </dgm:pt>
    <dgm:pt modelId="{93351649-F822-45EC-AAD6-502B9D3A9545}">
      <dgm:prSet custT="1"/>
      <dgm:spPr/>
      <dgm:t>
        <a:bodyPr/>
        <a:lstStyle/>
        <a:p>
          <a:r>
            <a:rPr lang="en-US" sz="2000" dirty="0"/>
            <a:t>Fits with my identity of who I am, ”I am a fixer”, “the strong one”, “I am the care-taker of others”.</a:t>
          </a:r>
        </a:p>
      </dgm:t>
    </dgm:pt>
    <dgm:pt modelId="{E09D24E3-C9E2-4D6C-BBBF-DDC5D618F028}" type="parTrans" cxnId="{3C3EA581-BCD0-4F3E-85AC-DE587ECA1D6A}">
      <dgm:prSet/>
      <dgm:spPr/>
      <dgm:t>
        <a:bodyPr/>
        <a:lstStyle/>
        <a:p>
          <a:endParaRPr lang="en-US"/>
        </a:p>
      </dgm:t>
    </dgm:pt>
    <dgm:pt modelId="{19D6D523-A088-483D-9464-C4073B74B793}" type="sibTrans" cxnId="{3C3EA581-BCD0-4F3E-85AC-DE587ECA1D6A}">
      <dgm:prSet/>
      <dgm:spPr/>
      <dgm:t>
        <a:bodyPr/>
        <a:lstStyle/>
        <a:p>
          <a:endParaRPr lang="en-US"/>
        </a:p>
      </dgm:t>
    </dgm:pt>
    <dgm:pt modelId="{800C8F42-626F-4AF6-BEB2-F1E3073575B4}">
      <dgm:prSet custT="1"/>
      <dgm:spPr>
        <a:solidFill>
          <a:srgbClr val="E6DF83"/>
        </a:solidFill>
      </dgm:spPr>
      <dgm:t>
        <a:bodyPr/>
        <a:lstStyle/>
        <a:p>
          <a:r>
            <a:rPr lang="en-US" sz="2400" b="0" dirty="0">
              <a:solidFill>
                <a:schemeClr val="tx1"/>
              </a:solidFill>
            </a:rPr>
            <a:t>Understanding the consequences of a lack of “no” in relationships</a:t>
          </a:r>
          <a:r>
            <a:rPr lang="en-US" sz="1800" b="1" dirty="0"/>
            <a:t>.</a:t>
          </a:r>
          <a:endParaRPr lang="en-US" sz="1800" dirty="0"/>
        </a:p>
      </dgm:t>
    </dgm:pt>
    <dgm:pt modelId="{3DB8D15D-19F2-40EB-9A37-3DD2CDFDFB64}" type="parTrans" cxnId="{3710D829-0C8D-4D22-8EBE-D997EFF6947C}">
      <dgm:prSet/>
      <dgm:spPr/>
      <dgm:t>
        <a:bodyPr/>
        <a:lstStyle/>
        <a:p>
          <a:endParaRPr lang="en-US"/>
        </a:p>
      </dgm:t>
    </dgm:pt>
    <dgm:pt modelId="{EC83A713-8C8C-464B-8AA7-F3F183E63B6C}" type="sibTrans" cxnId="{3710D829-0C8D-4D22-8EBE-D997EFF6947C}">
      <dgm:prSet/>
      <dgm:spPr/>
      <dgm:t>
        <a:bodyPr/>
        <a:lstStyle/>
        <a:p>
          <a:endParaRPr lang="en-US"/>
        </a:p>
      </dgm:t>
    </dgm:pt>
    <dgm:pt modelId="{30CCC909-66CD-40CD-8A56-7E96830D3B2F}">
      <dgm:prSet custT="1"/>
      <dgm:spPr/>
      <dgm:t>
        <a:bodyPr/>
        <a:lstStyle/>
        <a:p>
          <a:r>
            <a:rPr lang="en-US" sz="2000" dirty="0"/>
            <a:t>Lack of honesty.</a:t>
          </a:r>
        </a:p>
      </dgm:t>
    </dgm:pt>
    <dgm:pt modelId="{A724E8B1-A6B8-41F0-88C5-630126D48C89}" type="parTrans" cxnId="{53124AAE-3F5B-445D-BFA2-9E21756EDA4B}">
      <dgm:prSet/>
      <dgm:spPr/>
      <dgm:t>
        <a:bodyPr/>
        <a:lstStyle/>
        <a:p>
          <a:endParaRPr lang="en-US"/>
        </a:p>
      </dgm:t>
    </dgm:pt>
    <dgm:pt modelId="{138D5BE3-233A-4E50-975B-042879272C3D}" type="sibTrans" cxnId="{53124AAE-3F5B-445D-BFA2-9E21756EDA4B}">
      <dgm:prSet/>
      <dgm:spPr/>
      <dgm:t>
        <a:bodyPr/>
        <a:lstStyle/>
        <a:p>
          <a:endParaRPr lang="en-US"/>
        </a:p>
      </dgm:t>
    </dgm:pt>
    <dgm:pt modelId="{0DFFEB06-9CFF-4A83-B803-2ABDD704738C}">
      <dgm:prSet custT="1"/>
      <dgm:spPr/>
      <dgm:t>
        <a:bodyPr/>
        <a:lstStyle/>
        <a:p>
          <a:r>
            <a:rPr lang="en-US" sz="2000" dirty="0"/>
            <a:t>Lack of accountability.</a:t>
          </a:r>
        </a:p>
      </dgm:t>
    </dgm:pt>
    <dgm:pt modelId="{84418712-5A5C-4789-9CCD-165B5F5733ED}" type="parTrans" cxnId="{2C67B1D4-D266-41F8-AA1D-DC8E3149A46A}">
      <dgm:prSet/>
      <dgm:spPr/>
      <dgm:t>
        <a:bodyPr/>
        <a:lstStyle/>
        <a:p>
          <a:endParaRPr lang="en-US"/>
        </a:p>
      </dgm:t>
    </dgm:pt>
    <dgm:pt modelId="{6ED2A50E-DE65-4A03-B0BF-56496316C35F}" type="sibTrans" cxnId="{2C67B1D4-D266-41F8-AA1D-DC8E3149A46A}">
      <dgm:prSet/>
      <dgm:spPr/>
      <dgm:t>
        <a:bodyPr/>
        <a:lstStyle/>
        <a:p>
          <a:endParaRPr lang="en-US"/>
        </a:p>
      </dgm:t>
    </dgm:pt>
    <dgm:pt modelId="{791B25B9-41BA-420A-B84E-F506982DCBAE}">
      <dgm:prSet custT="1"/>
      <dgm:spPr/>
      <dgm:t>
        <a:bodyPr/>
        <a:lstStyle/>
        <a:p>
          <a:r>
            <a:rPr lang="en-US" sz="2000" dirty="0"/>
            <a:t>Positioning to get hurt, disrespected, overworked, burnt-out.</a:t>
          </a:r>
        </a:p>
      </dgm:t>
    </dgm:pt>
    <dgm:pt modelId="{B819EAA3-014B-4ECF-AAA6-901C1003F4C2}" type="parTrans" cxnId="{64B4FFAD-0E5D-436C-BDD1-0CDF8C80BF1D}">
      <dgm:prSet/>
      <dgm:spPr/>
      <dgm:t>
        <a:bodyPr/>
        <a:lstStyle/>
        <a:p>
          <a:endParaRPr lang="en-US"/>
        </a:p>
      </dgm:t>
    </dgm:pt>
    <dgm:pt modelId="{157EDE2E-70F5-4EB7-BB37-8EC5C6559F43}" type="sibTrans" cxnId="{64B4FFAD-0E5D-436C-BDD1-0CDF8C80BF1D}">
      <dgm:prSet/>
      <dgm:spPr/>
      <dgm:t>
        <a:bodyPr/>
        <a:lstStyle/>
        <a:p>
          <a:endParaRPr lang="en-US"/>
        </a:p>
      </dgm:t>
    </dgm:pt>
    <dgm:pt modelId="{3EC78692-98A7-7649-AC7B-0CFF35CC066C}" type="pres">
      <dgm:prSet presAssocID="{624C172C-92CD-4224-8EC6-594B820B4659}" presName="linear" presStyleCnt="0">
        <dgm:presLayoutVars>
          <dgm:dir/>
          <dgm:animLvl val="lvl"/>
          <dgm:resizeHandles val="exact"/>
        </dgm:presLayoutVars>
      </dgm:prSet>
      <dgm:spPr/>
    </dgm:pt>
    <dgm:pt modelId="{D4F2BC14-FD8D-794D-9905-030EE1A20556}" type="pres">
      <dgm:prSet presAssocID="{873652ED-15B8-49FE-83BC-A4A65F2EF9FA}" presName="parentLin" presStyleCnt="0"/>
      <dgm:spPr/>
    </dgm:pt>
    <dgm:pt modelId="{BF9616E7-9232-EC42-8D9E-C3F1399153AA}" type="pres">
      <dgm:prSet presAssocID="{873652ED-15B8-49FE-83BC-A4A65F2EF9FA}" presName="parentLeftMargin" presStyleLbl="node1" presStyleIdx="0" presStyleCnt="2"/>
      <dgm:spPr/>
    </dgm:pt>
    <dgm:pt modelId="{9482C18D-3CBA-A845-9C2D-39201BA38AFC}" type="pres">
      <dgm:prSet presAssocID="{873652ED-15B8-49FE-83BC-A4A65F2EF9FA}" presName="parentText" presStyleLbl="node1" presStyleIdx="0" presStyleCnt="2" custLinFactNeighborX="-7253" custLinFactNeighborY="11810">
        <dgm:presLayoutVars>
          <dgm:chMax val="0"/>
          <dgm:bulletEnabled val="1"/>
        </dgm:presLayoutVars>
      </dgm:prSet>
      <dgm:spPr/>
    </dgm:pt>
    <dgm:pt modelId="{E22AC129-A4B2-374B-AB0B-94CB48D0DFD3}" type="pres">
      <dgm:prSet presAssocID="{873652ED-15B8-49FE-83BC-A4A65F2EF9FA}" presName="negativeSpace" presStyleCnt="0"/>
      <dgm:spPr/>
    </dgm:pt>
    <dgm:pt modelId="{053AF50A-EB2D-2446-AFE3-3A29E22C836F}" type="pres">
      <dgm:prSet presAssocID="{873652ED-15B8-49FE-83BC-A4A65F2EF9FA}" presName="childText" presStyleLbl="conFgAcc1" presStyleIdx="0" presStyleCnt="2" custLinFactY="461" custLinFactNeighborY="100000">
        <dgm:presLayoutVars>
          <dgm:bulletEnabled val="1"/>
        </dgm:presLayoutVars>
      </dgm:prSet>
      <dgm:spPr/>
    </dgm:pt>
    <dgm:pt modelId="{FDDA4B4D-3590-ED44-B435-07611FCE1815}" type="pres">
      <dgm:prSet presAssocID="{6B333F3F-3B73-4570-AAB7-DE003A89F4A0}" presName="spaceBetweenRectangles" presStyleCnt="0"/>
      <dgm:spPr/>
    </dgm:pt>
    <dgm:pt modelId="{5EB8585A-6550-7E41-920D-B643E1CD68DD}" type="pres">
      <dgm:prSet presAssocID="{800C8F42-626F-4AF6-BEB2-F1E3073575B4}" presName="parentLin" presStyleCnt="0"/>
      <dgm:spPr/>
    </dgm:pt>
    <dgm:pt modelId="{D969EC4B-7D78-2045-B1DA-653712E1B5B9}" type="pres">
      <dgm:prSet presAssocID="{800C8F42-626F-4AF6-BEB2-F1E3073575B4}" presName="parentLeftMargin" presStyleLbl="node1" presStyleIdx="0" presStyleCnt="2"/>
      <dgm:spPr/>
    </dgm:pt>
    <dgm:pt modelId="{2D57A3A5-182A-7E49-82C0-F236A8E6B958}" type="pres">
      <dgm:prSet presAssocID="{800C8F42-626F-4AF6-BEB2-F1E3073575B4}" presName="parentText" presStyleLbl="node1" presStyleIdx="1" presStyleCnt="2" custScaleX="142857">
        <dgm:presLayoutVars>
          <dgm:chMax val="0"/>
          <dgm:bulletEnabled val="1"/>
        </dgm:presLayoutVars>
      </dgm:prSet>
      <dgm:spPr/>
    </dgm:pt>
    <dgm:pt modelId="{7D34FDB3-A06C-6A48-8129-35B3ED88279D}" type="pres">
      <dgm:prSet presAssocID="{800C8F42-626F-4AF6-BEB2-F1E3073575B4}" presName="negativeSpace" presStyleCnt="0"/>
      <dgm:spPr/>
    </dgm:pt>
    <dgm:pt modelId="{1ABC5013-9369-AB41-8359-1194AED77A30}" type="pres">
      <dgm:prSet presAssocID="{800C8F42-626F-4AF6-BEB2-F1E3073575B4}" presName="childText" presStyleLbl="conFgAcc1" presStyleIdx="1" presStyleCnt="2">
        <dgm:presLayoutVars>
          <dgm:bulletEnabled val="1"/>
        </dgm:presLayoutVars>
      </dgm:prSet>
      <dgm:spPr/>
    </dgm:pt>
  </dgm:ptLst>
  <dgm:cxnLst>
    <dgm:cxn modelId="{6135B610-BDB0-E34D-B264-B7F0B1BDA065}" type="presOf" srcId="{791B25B9-41BA-420A-B84E-F506982DCBAE}" destId="{1ABC5013-9369-AB41-8359-1194AED77A30}" srcOrd="0" destOrd="2" presId="urn:microsoft.com/office/officeart/2005/8/layout/list1"/>
    <dgm:cxn modelId="{F2A11415-30CA-4F14-A89C-898396250754}" srcId="{873652ED-15B8-49FE-83BC-A4A65F2EF9FA}" destId="{26C3C349-6C38-44AF-8E4C-F14D90F2B475}" srcOrd="0" destOrd="0" parTransId="{4F364FAE-EA26-4A68-B5A0-349C758C9037}" sibTransId="{9AE51A01-887C-4AFD-BC93-82510F000C35}"/>
    <dgm:cxn modelId="{3710D829-0C8D-4D22-8EBE-D997EFF6947C}" srcId="{624C172C-92CD-4224-8EC6-594B820B4659}" destId="{800C8F42-626F-4AF6-BEB2-F1E3073575B4}" srcOrd="1" destOrd="0" parTransId="{3DB8D15D-19F2-40EB-9A37-3DD2CDFDFB64}" sibTransId="{EC83A713-8C8C-464B-8AA7-F3F183E63B6C}"/>
    <dgm:cxn modelId="{1F1F392C-9555-0646-B17B-380DE69634B0}" type="presOf" srcId="{26C3C349-6C38-44AF-8E4C-F14D90F2B475}" destId="{053AF50A-EB2D-2446-AFE3-3A29E22C836F}" srcOrd="0" destOrd="0" presId="urn:microsoft.com/office/officeart/2005/8/layout/list1"/>
    <dgm:cxn modelId="{335C8633-DCB2-448D-992D-8061FEDEAA79}" srcId="{873652ED-15B8-49FE-83BC-A4A65F2EF9FA}" destId="{01DE8538-4283-4DAC-B9A7-8F61058E1A62}" srcOrd="1" destOrd="0" parTransId="{547A6693-770F-4FCF-9210-623809464089}" sibTransId="{0CB88422-2739-45C6-825F-D4944D2C224C}"/>
    <dgm:cxn modelId="{B6979342-DF78-4E23-9F39-82013B5FBFC6}" srcId="{624C172C-92CD-4224-8EC6-594B820B4659}" destId="{873652ED-15B8-49FE-83BC-A4A65F2EF9FA}" srcOrd="0" destOrd="0" parTransId="{A82FF6DF-8CEB-4057-9301-4E37DCCB44F7}" sibTransId="{6B333F3F-3B73-4570-AAB7-DE003A89F4A0}"/>
    <dgm:cxn modelId="{27B6795F-B411-E441-A712-DD1E5032A507}" type="presOf" srcId="{0DFFEB06-9CFF-4A83-B803-2ABDD704738C}" destId="{1ABC5013-9369-AB41-8359-1194AED77A30}" srcOrd="0" destOrd="1" presId="urn:microsoft.com/office/officeart/2005/8/layout/list1"/>
    <dgm:cxn modelId="{B2082C6E-DDBD-9744-B1F5-6F1DC8F8BB2A}" type="presOf" srcId="{01DE8538-4283-4DAC-B9A7-8F61058E1A62}" destId="{053AF50A-EB2D-2446-AFE3-3A29E22C836F}" srcOrd="0" destOrd="1" presId="urn:microsoft.com/office/officeart/2005/8/layout/list1"/>
    <dgm:cxn modelId="{74A3BB7D-9E19-334F-8300-68E25F3508F7}" type="presOf" srcId="{873652ED-15B8-49FE-83BC-A4A65F2EF9FA}" destId="{BF9616E7-9232-EC42-8D9E-C3F1399153AA}" srcOrd="0" destOrd="0" presId="urn:microsoft.com/office/officeart/2005/8/layout/list1"/>
    <dgm:cxn modelId="{3C3EA581-BCD0-4F3E-85AC-DE587ECA1D6A}" srcId="{873652ED-15B8-49FE-83BC-A4A65F2EF9FA}" destId="{93351649-F822-45EC-AAD6-502B9D3A9545}" srcOrd="2" destOrd="0" parTransId="{E09D24E3-C9E2-4D6C-BBBF-DDC5D618F028}" sibTransId="{19D6D523-A088-483D-9464-C4073B74B793}"/>
    <dgm:cxn modelId="{F60B8897-DD56-E24B-8BEA-195040B37F1E}" type="presOf" srcId="{873652ED-15B8-49FE-83BC-A4A65F2EF9FA}" destId="{9482C18D-3CBA-A845-9C2D-39201BA38AFC}" srcOrd="1" destOrd="0" presId="urn:microsoft.com/office/officeart/2005/8/layout/list1"/>
    <dgm:cxn modelId="{93C70F9A-C372-5047-9B3F-75939D7A69F4}" type="presOf" srcId="{800C8F42-626F-4AF6-BEB2-F1E3073575B4}" destId="{D969EC4B-7D78-2045-B1DA-653712E1B5B9}" srcOrd="0" destOrd="0" presId="urn:microsoft.com/office/officeart/2005/8/layout/list1"/>
    <dgm:cxn modelId="{358451A5-D0A5-6F4E-B83D-55BC2ED1B275}" type="presOf" srcId="{30CCC909-66CD-40CD-8A56-7E96830D3B2F}" destId="{1ABC5013-9369-AB41-8359-1194AED77A30}" srcOrd="0" destOrd="0" presId="urn:microsoft.com/office/officeart/2005/8/layout/list1"/>
    <dgm:cxn modelId="{38DA89AD-89B6-7442-8326-6006B67D1A15}" type="presOf" srcId="{93351649-F822-45EC-AAD6-502B9D3A9545}" destId="{053AF50A-EB2D-2446-AFE3-3A29E22C836F}" srcOrd="0" destOrd="2" presId="urn:microsoft.com/office/officeart/2005/8/layout/list1"/>
    <dgm:cxn modelId="{64B4FFAD-0E5D-436C-BDD1-0CDF8C80BF1D}" srcId="{800C8F42-626F-4AF6-BEB2-F1E3073575B4}" destId="{791B25B9-41BA-420A-B84E-F506982DCBAE}" srcOrd="2" destOrd="0" parTransId="{B819EAA3-014B-4ECF-AAA6-901C1003F4C2}" sibTransId="{157EDE2E-70F5-4EB7-BB37-8EC5C6559F43}"/>
    <dgm:cxn modelId="{53124AAE-3F5B-445D-BFA2-9E21756EDA4B}" srcId="{800C8F42-626F-4AF6-BEB2-F1E3073575B4}" destId="{30CCC909-66CD-40CD-8A56-7E96830D3B2F}" srcOrd="0" destOrd="0" parTransId="{A724E8B1-A6B8-41F0-88C5-630126D48C89}" sibTransId="{138D5BE3-233A-4E50-975B-042879272C3D}"/>
    <dgm:cxn modelId="{2731D4B5-09E3-9A44-B484-803EA13D3429}" type="presOf" srcId="{800C8F42-626F-4AF6-BEB2-F1E3073575B4}" destId="{2D57A3A5-182A-7E49-82C0-F236A8E6B958}" srcOrd="1" destOrd="0" presId="urn:microsoft.com/office/officeart/2005/8/layout/list1"/>
    <dgm:cxn modelId="{2C67B1D4-D266-41F8-AA1D-DC8E3149A46A}" srcId="{800C8F42-626F-4AF6-BEB2-F1E3073575B4}" destId="{0DFFEB06-9CFF-4A83-B803-2ABDD704738C}" srcOrd="1" destOrd="0" parTransId="{84418712-5A5C-4789-9CCD-165B5F5733ED}" sibTransId="{6ED2A50E-DE65-4A03-B0BF-56496316C35F}"/>
    <dgm:cxn modelId="{CD6477DB-3698-2F43-AFF1-E99AD4248220}" type="presOf" srcId="{624C172C-92CD-4224-8EC6-594B820B4659}" destId="{3EC78692-98A7-7649-AC7B-0CFF35CC066C}" srcOrd="0" destOrd="0" presId="urn:microsoft.com/office/officeart/2005/8/layout/list1"/>
    <dgm:cxn modelId="{2489F05C-826C-7242-8812-6B6222F8906B}" type="presParOf" srcId="{3EC78692-98A7-7649-AC7B-0CFF35CC066C}" destId="{D4F2BC14-FD8D-794D-9905-030EE1A20556}" srcOrd="0" destOrd="0" presId="urn:microsoft.com/office/officeart/2005/8/layout/list1"/>
    <dgm:cxn modelId="{1DFDFC3E-2788-3A43-B1A8-65221C29EB5B}" type="presParOf" srcId="{D4F2BC14-FD8D-794D-9905-030EE1A20556}" destId="{BF9616E7-9232-EC42-8D9E-C3F1399153AA}" srcOrd="0" destOrd="0" presId="urn:microsoft.com/office/officeart/2005/8/layout/list1"/>
    <dgm:cxn modelId="{C0EF184D-E2CF-CC47-A820-E5490A97C5E6}" type="presParOf" srcId="{D4F2BC14-FD8D-794D-9905-030EE1A20556}" destId="{9482C18D-3CBA-A845-9C2D-39201BA38AFC}" srcOrd="1" destOrd="0" presId="urn:microsoft.com/office/officeart/2005/8/layout/list1"/>
    <dgm:cxn modelId="{1D4B1527-78AF-B74D-8794-0674EF6D7225}" type="presParOf" srcId="{3EC78692-98A7-7649-AC7B-0CFF35CC066C}" destId="{E22AC129-A4B2-374B-AB0B-94CB48D0DFD3}" srcOrd="1" destOrd="0" presId="urn:microsoft.com/office/officeart/2005/8/layout/list1"/>
    <dgm:cxn modelId="{2E045B1B-B710-5E47-B489-8B085D34924C}" type="presParOf" srcId="{3EC78692-98A7-7649-AC7B-0CFF35CC066C}" destId="{053AF50A-EB2D-2446-AFE3-3A29E22C836F}" srcOrd="2" destOrd="0" presId="urn:microsoft.com/office/officeart/2005/8/layout/list1"/>
    <dgm:cxn modelId="{FB108708-883A-4A4B-A83C-84B7EF8C2268}" type="presParOf" srcId="{3EC78692-98A7-7649-AC7B-0CFF35CC066C}" destId="{FDDA4B4D-3590-ED44-B435-07611FCE1815}" srcOrd="3" destOrd="0" presId="urn:microsoft.com/office/officeart/2005/8/layout/list1"/>
    <dgm:cxn modelId="{519E8312-09C2-E442-9F21-924085923DEA}" type="presParOf" srcId="{3EC78692-98A7-7649-AC7B-0CFF35CC066C}" destId="{5EB8585A-6550-7E41-920D-B643E1CD68DD}" srcOrd="4" destOrd="0" presId="urn:microsoft.com/office/officeart/2005/8/layout/list1"/>
    <dgm:cxn modelId="{204677F6-C02A-7E44-9110-CB1123E75FF4}" type="presParOf" srcId="{5EB8585A-6550-7E41-920D-B643E1CD68DD}" destId="{D969EC4B-7D78-2045-B1DA-653712E1B5B9}" srcOrd="0" destOrd="0" presId="urn:microsoft.com/office/officeart/2005/8/layout/list1"/>
    <dgm:cxn modelId="{E138CE97-C7BA-D449-B7FE-8F372C76B914}" type="presParOf" srcId="{5EB8585A-6550-7E41-920D-B643E1CD68DD}" destId="{2D57A3A5-182A-7E49-82C0-F236A8E6B958}" srcOrd="1" destOrd="0" presId="urn:microsoft.com/office/officeart/2005/8/layout/list1"/>
    <dgm:cxn modelId="{7DE658C4-5964-CC43-BD83-BC228EC8D0C0}" type="presParOf" srcId="{3EC78692-98A7-7649-AC7B-0CFF35CC066C}" destId="{7D34FDB3-A06C-6A48-8129-35B3ED88279D}" srcOrd="5" destOrd="0" presId="urn:microsoft.com/office/officeart/2005/8/layout/list1"/>
    <dgm:cxn modelId="{6708ACA9-553D-064E-8A2F-5F3013EF8A80}" type="presParOf" srcId="{3EC78692-98A7-7649-AC7B-0CFF35CC066C}" destId="{1ABC5013-9369-AB41-8359-1194AED77A30}"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F60702-A93E-5645-9846-A3B6947C1DB4}">
      <dsp:nvSpPr>
        <dsp:cNvPr id="0" name=""/>
        <dsp:cNvSpPr/>
      </dsp:nvSpPr>
      <dsp:spPr>
        <a:xfrm>
          <a:off x="0" y="2124"/>
          <a:ext cx="10515600"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1270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4A6C27A5-F329-414A-8541-8C4510EE37D7}">
      <dsp:nvSpPr>
        <dsp:cNvPr id="0" name=""/>
        <dsp:cNvSpPr/>
      </dsp:nvSpPr>
      <dsp:spPr>
        <a:xfrm>
          <a:off x="0" y="0"/>
          <a:ext cx="10515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830" tIns="163830" rIns="163830" bIns="163830" numCol="1" spcCol="1270" anchor="t" anchorCtr="0">
          <a:noAutofit/>
        </a:bodyPr>
        <a:lstStyle/>
        <a:p>
          <a:pPr marL="0" lvl="0" indent="0" algn="l" defTabSz="1911350">
            <a:lnSpc>
              <a:spcPct val="90000"/>
            </a:lnSpc>
            <a:spcBef>
              <a:spcPct val="0"/>
            </a:spcBef>
            <a:spcAft>
              <a:spcPct val="35000"/>
            </a:spcAft>
            <a:buNone/>
          </a:pPr>
          <a:r>
            <a:rPr lang="en-US" sz="4300" kern="1200" dirty="0"/>
            <a:t>1. What is Burnout? </a:t>
          </a:r>
        </a:p>
      </dsp:txBody>
      <dsp:txXfrm>
        <a:off x="0" y="0"/>
        <a:ext cx="10515600" cy="1449029"/>
      </dsp:txXfrm>
    </dsp:sp>
    <dsp:sp modelId="{113C0A84-700D-CF40-8C4F-7A74C2D0A455}">
      <dsp:nvSpPr>
        <dsp:cNvPr id="0" name=""/>
        <dsp:cNvSpPr/>
      </dsp:nvSpPr>
      <dsp:spPr>
        <a:xfrm>
          <a:off x="0" y="1451154"/>
          <a:ext cx="10515600" cy="0"/>
        </a:xfrm>
        <a:prstGeom prst="line">
          <a:avLst/>
        </a:prstGeom>
        <a:gradFill rotWithShape="0">
          <a:gsLst>
            <a:gs pos="0">
              <a:schemeClr val="accent2">
                <a:hueOff val="3221806"/>
                <a:satOff val="-9246"/>
                <a:lumOff val="-14805"/>
                <a:alphaOff val="0"/>
                <a:satMod val="103000"/>
                <a:lumMod val="102000"/>
                <a:tint val="94000"/>
              </a:schemeClr>
            </a:gs>
            <a:gs pos="50000">
              <a:schemeClr val="accent2">
                <a:hueOff val="3221806"/>
                <a:satOff val="-9246"/>
                <a:lumOff val="-14805"/>
                <a:alphaOff val="0"/>
                <a:satMod val="110000"/>
                <a:lumMod val="100000"/>
                <a:shade val="100000"/>
              </a:schemeClr>
            </a:gs>
            <a:gs pos="100000">
              <a:schemeClr val="accent2">
                <a:hueOff val="3221806"/>
                <a:satOff val="-9246"/>
                <a:lumOff val="-14805"/>
                <a:alphaOff val="0"/>
                <a:lumMod val="99000"/>
                <a:satMod val="120000"/>
                <a:shade val="78000"/>
              </a:schemeClr>
            </a:gs>
          </a:gsLst>
          <a:lin ang="5400000" scaled="0"/>
        </a:gradFill>
        <a:ln w="12700" cap="flat" cmpd="sng" algn="ctr">
          <a:solidFill>
            <a:schemeClr val="accent2">
              <a:hueOff val="3221806"/>
              <a:satOff val="-9246"/>
              <a:lumOff val="-14805"/>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07AC78D7-9C1B-8A46-8685-0D892B5050B7}">
      <dsp:nvSpPr>
        <dsp:cNvPr id="0" name=""/>
        <dsp:cNvSpPr/>
      </dsp:nvSpPr>
      <dsp:spPr>
        <a:xfrm>
          <a:off x="0" y="1451154"/>
          <a:ext cx="10515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830" tIns="163830" rIns="163830" bIns="163830" numCol="1" spcCol="1270" anchor="t" anchorCtr="0">
          <a:noAutofit/>
        </a:bodyPr>
        <a:lstStyle/>
        <a:p>
          <a:pPr marL="0" lvl="0" indent="0" algn="l" defTabSz="1911350">
            <a:lnSpc>
              <a:spcPct val="90000"/>
            </a:lnSpc>
            <a:spcBef>
              <a:spcPct val="0"/>
            </a:spcBef>
            <a:spcAft>
              <a:spcPct val="35000"/>
            </a:spcAft>
            <a:buNone/>
          </a:pPr>
          <a:r>
            <a:rPr lang="en-US" sz="4300" kern="1200" dirty="0"/>
            <a:t>2. What are the Pre-conditions for Burnout?  </a:t>
          </a:r>
        </a:p>
      </dsp:txBody>
      <dsp:txXfrm>
        <a:off x="0" y="1451154"/>
        <a:ext cx="10515600" cy="1449029"/>
      </dsp:txXfrm>
    </dsp:sp>
    <dsp:sp modelId="{7410E2F2-2246-A943-83D8-877C36DB7A46}">
      <dsp:nvSpPr>
        <dsp:cNvPr id="0" name=""/>
        <dsp:cNvSpPr/>
      </dsp:nvSpPr>
      <dsp:spPr>
        <a:xfrm>
          <a:off x="0" y="2900183"/>
          <a:ext cx="10515600" cy="0"/>
        </a:xfrm>
        <a:prstGeom prst="line">
          <a:avLst/>
        </a:prstGeom>
        <a:gradFill rotWithShape="0">
          <a:gsLst>
            <a:gs pos="0">
              <a:schemeClr val="accent2">
                <a:hueOff val="6443612"/>
                <a:satOff val="-18493"/>
                <a:lumOff val="-29609"/>
                <a:alphaOff val="0"/>
                <a:satMod val="103000"/>
                <a:lumMod val="102000"/>
                <a:tint val="94000"/>
              </a:schemeClr>
            </a:gs>
            <a:gs pos="50000">
              <a:schemeClr val="accent2">
                <a:hueOff val="6443612"/>
                <a:satOff val="-18493"/>
                <a:lumOff val="-29609"/>
                <a:alphaOff val="0"/>
                <a:satMod val="110000"/>
                <a:lumMod val="100000"/>
                <a:shade val="100000"/>
              </a:schemeClr>
            </a:gs>
            <a:gs pos="100000">
              <a:schemeClr val="accent2">
                <a:hueOff val="6443612"/>
                <a:satOff val="-18493"/>
                <a:lumOff val="-29609"/>
                <a:alphaOff val="0"/>
                <a:lumMod val="99000"/>
                <a:satMod val="120000"/>
                <a:shade val="78000"/>
              </a:schemeClr>
            </a:gs>
          </a:gsLst>
          <a:lin ang="5400000" scaled="0"/>
        </a:gradFill>
        <a:ln w="12700" cap="flat" cmpd="sng" algn="ctr">
          <a:solidFill>
            <a:schemeClr val="accent2">
              <a:hueOff val="6443612"/>
              <a:satOff val="-18493"/>
              <a:lumOff val="-29609"/>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3F756FFD-DAB4-9244-9E0C-095D7EADAE78}">
      <dsp:nvSpPr>
        <dsp:cNvPr id="0" name=""/>
        <dsp:cNvSpPr/>
      </dsp:nvSpPr>
      <dsp:spPr>
        <a:xfrm>
          <a:off x="0" y="2900183"/>
          <a:ext cx="10515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830" tIns="163830" rIns="163830" bIns="163830" numCol="1" spcCol="1270" anchor="t" anchorCtr="0">
          <a:noAutofit/>
        </a:bodyPr>
        <a:lstStyle/>
        <a:p>
          <a:pPr marL="0" lvl="0" indent="0" algn="l" defTabSz="1911350">
            <a:lnSpc>
              <a:spcPct val="90000"/>
            </a:lnSpc>
            <a:spcBef>
              <a:spcPct val="0"/>
            </a:spcBef>
            <a:spcAft>
              <a:spcPct val="35000"/>
            </a:spcAft>
            <a:buNone/>
          </a:pPr>
          <a:r>
            <a:rPr lang="en-US" sz="4300" kern="1200" dirty="0"/>
            <a:t>4. What Can You Do to Stay Healthy?</a:t>
          </a:r>
        </a:p>
      </dsp:txBody>
      <dsp:txXfrm>
        <a:off x="0" y="2900183"/>
        <a:ext cx="10515600" cy="144902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3ECB93-DA0F-E040-80D5-4CAE0DB1584F}">
      <dsp:nvSpPr>
        <dsp:cNvPr id="0" name=""/>
        <dsp:cNvSpPr/>
      </dsp:nvSpPr>
      <dsp:spPr>
        <a:xfrm>
          <a:off x="51" y="14276"/>
          <a:ext cx="4909510" cy="1023413"/>
        </a:xfrm>
        <a:prstGeom prst="rect">
          <a:avLst/>
        </a:prstGeom>
        <a:solidFill>
          <a:srgbClr val="F7F088"/>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tx1"/>
              </a:solidFill>
            </a:rPr>
            <a:t>3 Signs of Healthy Self Containment:</a:t>
          </a:r>
          <a:endParaRPr lang="en-US" sz="2800" kern="1200" dirty="0">
            <a:solidFill>
              <a:schemeClr val="tx1"/>
            </a:solidFill>
          </a:endParaRPr>
        </a:p>
      </dsp:txBody>
      <dsp:txXfrm>
        <a:off x="51" y="14276"/>
        <a:ext cx="4909510" cy="1023413"/>
      </dsp:txXfrm>
    </dsp:sp>
    <dsp:sp modelId="{C2760ACE-4CD2-0442-96CE-500D0BA6A08D}">
      <dsp:nvSpPr>
        <dsp:cNvPr id="0" name=""/>
        <dsp:cNvSpPr/>
      </dsp:nvSpPr>
      <dsp:spPr>
        <a:xfrm>
          <a:off x="51" y="1037690"/>
          <a:ext cx="4909510" cy="3996719"/>
        </a:xfrm>
        <a:prstGeom prst="rect">
          <a:avLst/>
        </a:prstGeom>
        <a:solidFill>
          <a:schemeClr val="bg1">
            <a:lumMod val="95000"/>
            <a:alpha val="90000"/>
          </a:schemeClr>
        </a:solidFill>
        <a:ln w="1905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400" kern="1200" dirty="0"/>
            <a:t>REALITY</a:t>
          </a:r>
          <a:br>
            <a:rPr lang="en-US" sz="2000" kern="1200" dirty="0"/>
          </a:br>
          <a:r>
            <a:rPr lang="en-US" sz="2000" kern="1200" dirty="0"/>
            <a:t>Existing in a separate and well contained reality while knowing others have their own separate reality. </a:t>
          </a:r>
        </a:p>
        <a:p>
          <a:pPr marL="228600" lvl="1" indent="-228600" algn="l" defTabSz="1066800">
            <a:lnSpc>
              <a:spcPct val="90000"/>
            </a:lnSpc>
            <a:spcBef>
              <a:spcPct val="0"/>
            </a:spcBef>
            <a:spcAft>
              <a:spcPct val="15000"/>
            </a:spcAft>
            <a:buChar char="•"/>
          </a:pPr>
          <a:r>
            <a:rPr lang="en-US" sz="2400" kern="1200" dirty="0"/>
            <a:t>POINT OF VIEW </a:t>
          </a:r>
          <a:br>
            <a:rPr lang="en-US" sz="2000" kern="1200" dirty="0"/>
          </a:br>
          <a:r>
            <a:rPr lang="en-US" sz="2000" kern="1200" dirty="0"/>
            <a:t>Holding a unique POV (connecting with needs, wants, feelings, thoughts, agency, direction, meaning, purpose) knowing others have their own.</a:t>
          </a:r>
        </a:p>
        <a:p>
          <a:pPr marL="228600" lvl="1" indent="-228600" algn="l" defTabSz="1066800">
            <a:lnSpc>
              <a:spcPct val="90000"/>
            </a:lnSpc>
            <a:spcBef>
              <a:spcPct val="0"/>
            </a:spcBef>
            <a:spcAft>
              <a:spcPct val="15000"/>
            </a:spcAft>
            <a:buChar char="•"/>
          </a:pPr>
          <a:r>
            <a:rPr lang="en-US" sz="2400" kern="1200" dirty="0"/>
            <a:t>Self WORTH</a:t>
          </a:r>
          <a:br>
            <a:rPr lang="en-US" sz="2000" kern="1200" dirty="0"/>
          </a:br>
          <a:r>
            <a:rPr lang="en-US" sz="2000" kern="1200" dirty="0"/>
            <a:t>Having a sense of self-worth regardless of imperfections, mistakes, or setbacks. </a:t>
          </a:r>
        </a:p>
      </dsp:txBody>
      <dsp:txXfrm>
        <a:off x="51" y="1037690"/>
        <a:ext cx="4909510" cy="3996719"/>
      </dsp:txXfrm>
    </dsp:sp>
    <dsp:sp modelId="{30F0BF1E-9ABA-E44E-81E5-F957C0235A16}">
      <dsp:nvSpPr>
        <dsp:cNvPr id="0" name=""/>
        <dsp:cNvSpPr/>
      </dsp:nvSpPr>
      <dsp:spPr>
        <a:xfrm>
          <a:off x="5596893" y="14276"/>
          <a:ext cx="4909510" cy="1023413"/>
        </a:xfrm>
        <a:prstGeom prst="rect">
          <a:avLst/>
        </a:prstGeom>
        <a:solidFill>
          <a:srgbClr val="95B15F"/>
        </a:solidFill>
        <a:ln w="19050" cap="flat" cmpd="sng" algn="ctr">
          <a:solidFill>
            <a:schemeClr val="accent5">
              <a:hueOff val="-12152150"/>
              <a:satOff val="-826"/>
              <a:lumOff val="196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n-US" sz="2800" b="1" kern="1200" dirty="0"/>
            <a:t>3 Symptoms of Unhealthy Internal Boundaries: </a:t>
          </a:r>
          <a:endParaRPr lang="en-US" sz="2800" kern="1200" dirty="0"/>
        </a:p>
      </dsp:txBody>
      <dsp:txXfrm>
        <a:off x="5596893" y="14276"/>
        <a:ext cx="4909510" cy="1023413"/>
      </dsp:txXfrm>
    </dsp:sp>
    <dsp:sp modelId="{82822E05-1DFC-D848-B6C6-7CE648E5862A}">
      <dsp:nvSpPr>
        <dsp:cNvPr id="0" name=""/>
        <dsp:cNvSpPr/>
      </dsp:nvSpPr>
      <dsp:spPr>
        <a:xfrm>
          <a:off x="5596893" y="1037690"/>
          <a:ext cx="4909510" cy="3996719"/>
        </a:xfrm>
        <a:prstGeom prst="rect">
          <a:avLst/>
        </a:prstGeom>
        <a:solidFill>
          <a:schemeClr val="bg1">
            <a:lumMod val="95000"/>
            <a:alpha val="90000"/>
          </a:schemeClr>
        </a:solidFill>
        <a:ln w="19050" cap="flat" cmpd="sng" algn="ctr">
          <a:solidFill>
            <a:schemeClr val="accent5">
              <a:tint val="40000"/>
              <a:alpha val="90000"/>
              <a:hueOff val="-11944666"/>
              <a:satOff val="2667"/>
              <a:lumOff val="40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400" kern="1200" dirty="0"/>
            <a:t>REALITY</a:t>
          </a:r>
          <a:br>
            <a:rPr lang="en-US" sz="2400" kern="1200" dirty="0"/>
          </a:br>
          <a:r>
            <a:rPr lang="en-US" sz="2000" kern="1200" dirty="0"/>
            <a:t>Taking things personally, Taking on projections of others, Carrying other people’s emotions</a:t>
          </a:r>
        </a:p>
        <a:p>
          <a:pPr marL="228600" lvl="1" indent="-228600" algn="l" defTabSz="1066800">
            <a:lnSpc>
              <a:spcPct val="90000"/>
            </a:lnSpc>
            <a:spcBef>
              <a:spcPct val="0"/>
            </a:spcBef>
            <a:spcAft>
              <a:spcPct val="15000"/>
            </a:spcAft>
            <a:buChar char="•"/>
          </a:pPr>
          <a:r>
            <a:rPr lang="en-US" sz="2400" kern="1200" dirty="0"/>
            <a:t>POINT OF VIEW</a:t>
          </a:r>
          <a:br>
            <a:rPr lang="en-US" sz="2400" kern="1200" dirty="0"/>
          </a:br>
          <a:r>
            <a:rPr lang="en-US" sz="2000" kern="1200" dirty="0"/>
            <a:t>Mind Reading, Controlling, Making assumptions, Fixing others, Co-dependent</a:t>
          </a:r>
        </a:p>
        <a:p>
          <a:pPr marL="228600" lvl="1" indent="-228600" algn="l" defTabSz="1066800">
            <a:lnSpc>
              <a:spcPct val="90000"/>
            </a:lnSpc>
            <a:spcBef>
              <a:spcPct val="0"/>
            </a:spcBef>
            <a:spcAft>
              <a:spcPct val="15000"/>
            </a:spcAft>
            <a:buChar char="•"/>
          </a:pPr>
          <a:r>
            <a:rPr lang="en-US" sz="2400" kern="1200" dirty="0"/>
            <a:t>WORTH </a:t>
          </a:r>
          <a:br>
            <a:rPr lang="en-US" sz="2400" kern="1200" dirty="0"/>
          </a:br>
          <a:r>
            <a:rPr lang="en-US" sz="2000" kern="1200" dirty="0"/>
            <a:t>Needing reassurance form others, Other-esteem, Passive-Aggressive, Placating</a:t>
          </a:r>
        </a:p>
      </dsp:txBody>
      <dsp:txXfrm>
        <a:off x="5596893" y="1037690"/>
        <a:ext cx="4909510" cy="39967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419760-1326-9C4E-9D60-0D62E2FF1CE2}">
      <dsp:nvSpPr>
        <dsp:cNvPr id="0" name=""/>
        <dsp:cNvSpPr/>
      </dsp:nvSpPr>
      <dsp:spPr>
        <a:xfrm>
          <a:off x="0" y="464374"/>
          <a:ext cx="3323915" cy="604799"/>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88B65E4-4CD1-E140-BB90-6587FF01DB4D}">
      <dsp:nvSpPr>
        <dsp:cNvPr id="0" name=""/>
        <dsp:cNvSpPr/>
      </dsp:nvSpPr>
      <dsp:spPr>
        <a:xfrm>
          <a:off x="166195" y="110134"/>
          <a:ext cx="2326740" cy="708480"/>
        </a:xfrm>
        <a:prstGeom prst="roundRect">
          <a:avLst/>
        </a:prstGeom>
        <a:solidFill>
          <a:schemeClr val="accent1">
            <a:lumMod val="5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945" tIns="0" rIns="87945" bIns="0" numCol="1" spcCol="1270" anchor="ctr" anchorCtr="0">
          <a:noAutofit/>
        </a:bodyPr>
        <a:lstStyle/>
        <a:p>
          <a:pPr marL="0" lvl="0" indent="0" algn="l" defTabSz="1066800">
            <a:lnSpc>
              <a:spcPct val="90000"/>
            </a:lnSpc>
            <a:spcBef>
              <a:spcPct val="0"/>
            </a:spcBef>
            <a:spcAft>
              <a:spcPct val="35000"/>
            </a:spcAft>
            <a:buNone/>
          </a:pPr>
          <a:r>
            <a:rPr lang="en-US" sz="2400" b="1" kern="1200" dirty="0"/>
            <a:t> Physical</a:t>
          </a:r>
        </a:p>
      </dsp:txBody>
      <dsp:txXfrm>
        <a:off x="200780" y="144719"/>
        <a:ext cx="2257570" cy="639310"/>
      </dsp:txXfrm>
    </dsp:sp>
    <dsp:sp modelId="{C1A8E631-463E-0748-B52B-1D45538252E0}">
      <dsp:nvSpPr>
        <dsp:cNvPr id="0" name=""/>
        <dsp:cNvSpPr/>
      </dsp:nvSpPr>
      <dsp:spPr>
        <a:xfrm>
          <a:off x="0" y="1553014"/>
          <a:ext cx="3323915" cy="604799"/>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79780FB-8895-FF41-A4D0-8EEE50CCA45A}">
      <dsp:nvSpPr>
        <dsp:cNvPr id="0" name=""/>
        <dsp:cNvSpPr/>
      </dsp:nvSpPr>
      <dsp:spPr>
        <a:xfrm>
          <a:off x="166195" y="1198774"/>
          <a:ext cx="2326740" cy="708480"/>
        </a:xfrm>
        <a:prstGeom prst="roundRect">
          <a:avLst/>
        </a:prstGeom>
        <a:solidFill>
          <a:schemeClr val="accent6">
            <a:lumMod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945" tIns="0" rIns="87945" bIns="0" numCol="1" spcCol="1270" anchor="ctr" anchorCtr="0">
          <a:noAutofit/>
        </a:bodyPr>
        <a:lstStyle/>
        <a:p>
          <a:pPr marL="0" lvl="0" indent="0" algn="l" defTabSz="1066800">
            <a:lnSpc>
              <a:spcPct val="90000"/>
            </a:lnSpc>
            <a:spcBef>
              <a:spcPct val="0"/>
            </a:spcBef>
            <a:spcAft>
              <a:spcPct val="35000"/>
            </a:spcAft>
            <a:buNone/>
          </a:pPr>
          <a:r>
            <a:rPr lang="en-US" sz="2400" b="1" kern="1200" dirty="0"/>
            <a:t>Mental </a:t>
          </a:r>
        </a:p>
      </dsp:txBody>
      <dsp:txXfrm>
        <a:off x="200780" y="1233359"/>
        <a:ext cx="2257570" cy="639310"/>
      </dsp:txXfrm>
    </dsp:sp>
    <dsp:sp modelId="{75EAA8EE-0225-304F-B2B2-1545941D1AB5}">
      <dsp:nvSpPr>
        <dsp:cNvPr id="0" name=""/>
        <dsp:cNvSpPr/>
      </dsp:nvSpPr>
      <dsp:spPr>
        <a:xfrm>
          <a:off x="0" y="2641654"/>
          <a:ext cx="3323915" cy="604799"/>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FBF96B0-BFB5-5E4B-9ECC-E87640DD66E6}">
      <dsp:nvSpPr>
        <dsp:cNvPr id="0" name=""/>
        <dsp:cNvSpPr/>
      </dsp:nvSpPr>
      <dsp:spPr>
        <a:xfrm>
          <a:off x="166195" y="2287414"/>
          <a:ext cx="2326740" cy="708480"/>
        </a:xfrm>
        <a:prstGeom prst="roundRect">
          <a:avLst/>
        </a:prstGeom>
        <a:solidFill>
          <a:schemeClr val="accent2">
            <a:lumMod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945" tIns="0" rIns="87945" bIns="0" numCol="1" spcCol="1270" anchor="ctr" anchorCtr="0">
          <a:noAutofit/>
        </a:bodyPr>
        <a:lstStyle/>
        <a:p>
          <a:pPr marL="0" lvl="0" indent="0" algn="l" defTabSz="1066800">
            <a:lnSpc>
              <a:spcPct val="90000"/>
            </a:lnSpc>
            <a:spcBef>
              <a:spcPct val="0"/>
            </a:spcBef>
            <a:spcAft>
              <a:spcPct val="35000"/>
            </a:spcAft>
            <a:buNone/>
          </a:pPr>
          <a:r>
            <a:rPr lang="en-US" sz="2400" b="1" kern="1200" dirty="0"/>
            <a:t>Emotional</a:t>
          </a:r>
        </a:p>
      </dsp:txBody>
      <dsp:txXfrm>
        <a:off x="200780" y="2321999"/>
        <a:ext cx="2257570" cy="639310"/>
      </dsp:txXfrm>
    </dsp:sp>
    <dsp:sp modelId="{5C703FE2-67C9-DF43-98A3-677975F3F027}">
      <dsp:nvSpPr>
        <dsp:cNvPr id="0" name=""/>
        <dsp:cNvSpPr/>
      </dsp:nvSpPr>
      <dsp:spPr>
        <a:xfrm>
          <a:off x="0" y="3716657"/>
          <a:ext cx="3323915" cy="604799"/>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6F20B99-AF34-804A-A773-03F833198055}">
      <dsp:nvSpPr>
        <dsp:cNvPr id="0" name=""/>
        <dsp:cNvSpPr/>
      </dsp:nvSpPr>
      <dsp:spPr>
        <a:xfrm>
          <a:off x="166195" y="3376054"/>
          <a:ext cx="2326740" cy="708480"/>
        </a:xfrm>
        <a:prstGeom prst="roundRect">
          <a:avLst/>
        </a:prstGeom>
        <a:solidFill>
          <a:schemeClr val="accent4">
            <a:lumMod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945" tIns="0" rIns="87945" bIns="0" numCol="1" spcCol="1270" anchor="ctr" anchorCtr="0">
          <a:noAutofit/>
        </a:bodyPr>
        <a:lstStyle/>
        <a:p>
          <a:pPr marL="0" lvl="0" indent="0" algn="l" defTabSz="1066800">
            <a:lnSpc>
              <a:spcPct val="90000"/>
            </a:lnSpc>
            <a:spcBef>
              <a:spcPct val="0"/>
            </a:spcBef>
            <a:spcAft>
              <a:spcPct val="35000"/>
            </a:spcAft>
            <a:buNone/>
          </a:pPr>
          <a:r>
            <a:rPr lang="en-US" sz="2400" b="1" kern="1200" dirty="0"/>
            <a:t>Spiritual</a:t>
          </a:r>
        </a:p>
      </dsp:txBody>
      <dsp:txXfrm>
        <a:off x="200780" y="3410639"/>
        <a:ext cx="2257570" cy="639310"/>
      </dsp:txXfrm>
    </dsp:sp>
    <dsp:sp modelId="{D5DC92A5-728E-9E45-BBAA-7B2EE8F4DCD9}">
      <dsp:nvSpPr>
        <dsp:cNvPr id="0" name=""/>
        <dsp:cNvSpPr/>
      </dsp:nvSpPr>
      <dsp:spPr>
        <a:xfrm>
          <a:off x="0" y="4818934"/>
          <a:ext cx="3323915" cy="604799"/>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5F0CA57-E901-894B-A2B1-2EAFDB81021B}">
      <dsp:nvSpPr>
        <dsp:cNvPr id="0" name=""/>
        <dsp:cNvSpPr/>
      </dsp:nvSpPr>
      <dsp:spPr>
        <a:xfrm>
          <a:off x="166195" y="4464694"/>
          <a:ext cx="2326740" cy="708480"/>
        </a:xfrm>
        <a:prstGeom prst="roundRect">
          <a:avLst/>
        </a:prstGeom>
        <a:solidFill>
          <a:schemeClr val="bg2">
            <a:lumMod val="5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945" tIns="0" rIns="87945" bIns="0" numCol="1" spcCol="1270" anchor="ctr" anchorCtr="0">
          <a:noAutofit/>
        </a:bodyPr>
        <a:lstStyle/>
        <a:p>
          <a:pPr marL="0" lvl="0" indent="0" algn="l" defTabSz="1066800">
            <a:lnSpc>
              <a:spcPct val="90000"/>
            </a:lnSpc>
            <a:spcBef>
              <a:spcPct val="0"/>
            </a:spcBef>
            <a:spcAft>
              <a:spcPct val="35000"/>
            </a:spcAft>
            <a:buNone/>
          </a:pPr>
          <a:r>
            <a:rPr lang="en-US" sz="2400" b="1" kern="1200" dirty="0"/>
            <a:t>Relational</a:t>
          </a:r>
        </a:p>
      </dsp:txBody>
      <dsp:txXfrm>
        <a:off x="200780" y="4499279"/>
        <a:ext cx="2257570" cy="63931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AB362E-A037-4445-B3A3-57B6562349CB}">
      <dsp:nvSpPr>
        <dsp:cNvPr id="0" name=""/>
        <dsp:cNvSpPr/>
      </dsp:nvSpPr>
      <dsp:spPr>
        <a:xfrm rot="16200000">
          <a:off x="-888294" y="690877"/>
          <a:ext cx="5380171" cy="3602954"/>
        </a:xfrm>
        <a:prstGeom prst="downArrow">
          <a:avLst>
            <a:gd name="adj1" fmla="val 50000"/>
            <a:gd name="adj2" fmla="val 35000"/>
          </a:avLst>
        </a:prstGeom>
        <a:solidFill>
          <a:srgbClr val="0083A1"/>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rgbClr val="FFFF00"/>
              </a:solidFill>
            </a:rPr>
            <a:t>Personal </a:t>
          </a:r>
        </a:p>
        <a:p>
          <a:pPr marL="0" lvl="0" indent="0" algn="ctr" defTabSz="889000">
            <a:lnSpc>
              <a:spcPct val="90000"/>
            </a:lnSpc>
            <a:spcBef>
              <a:spcPct val="0"/>
            </a:spcBef>
            <a:spcAft>
              <a:spcPct val="35000"/>
            </a:spcAft>
            <a:buNone/>
          </a:pPr>
          <a:r>
            <a:rPr lang="en-US" sz="2000" kern="1200" dirty="0"/>
            <a:t>PTSD, ADHD, Mood disorders, Mental health issues, Family issues, Socio/cultural background </a:t>
          </a:r>
        </a:p>
      </dsp:txBody>
      <dsp:txXfrm rot="5400000">
        <a:off x="315" y="1147311"/>
        <a:ext cx="2972437" cy="2690085"/>
      </dsp:txXfrm>
    </dsp:sp>
    <dsp:sp modelId="{97EB7F9C-5271-214D-93A9-9A4732506053}">
      <dsp:nvSpPr>
        <dsp:cNvPr id="0" name=""/>
        <dsp:cNvSpPr/>
      </dsp:nvSpPr>
      <dsp:spPr>
        <a:xfrm rot="5400000">
          <a:off x="2788642" y="535503"/>
          <a:ext cx="5464716" cy="3913703"/>
        </a:xfrm>
        <a:prstGeom prst="downArrow">
          <a:avLst>
            <a:gd name="adj1" fmla="val 50000"/>
            <a:gd name="adj2" fmla="val 35000"/>
          </a:avLst>
        </a:prstGeom>
        <a:solidFill>
          <a:srgbClr val="0083A1"/>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rgbClr val="FFFF00"/>
              </a:solidFill>
            </a:rPr>
            <a:t>Organizational</a:t>
          </a:r>
        </a:p>
        <a:p>
          <a:pPr marL="0" lvl="0" indent="0" algn="ctr" defTabSz="889000">
            <a:lnSpc>
              <a:spcPct val="90000"/>
            </a:lnSpc>
            <a:spcBef>
              <a:spcPct val="0"/>
            </a:spcBef>
            <a:spcAft>
              <a:spcPct val="35000"/>
            </a:spcAft>
            <a:buNone/>
          </a:pPr>
          <a:r>
            <a:rPr lang="en-US" sz="2000" kern="1200" dirty="0"/>
            <a:t>Power struggles with management, Scheduling problems, Disrespect, Overworked/Underpaid</a:t>
          </a:r>
        </a:p>
      </dsp:txBody>
      <dsp:txXfrm rot="-5400000">
        <a:off x="4249047" y="1126175"/>
        <a:ext cx="3228805" cy="273235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3B4C87-7D66-49CA-AB06-9D7661349498}">
      <dsp:nvSpPr>
        <dsp:cNvPr id="0" name=""/>
        <dsp:cNvSpPr/>
      </dsp:nvSpPr>
      <dsp:spPr>
        <a:xfrm>
          <a:off x="1222128" y="67117"/>
          <a:ext cx="1157937" cy="115793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D253810-1041-42C4-A7EF-5C6497D6C3A2}">
      <dsp:nvSpPr>
        <dsp:cNvPr id="0" name=""/>
        <dsp:cNvSpPr/>
      </dsp:nvSpPr>
      <dsp:spPr>
        <a:xfrm>
          <a:off x="1465295" y="310284"/>
          <a:ext cx="671604" cy="67160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6E1AB39-9227-4C8A-8270-60E9373DFDB8}">
      <dsp:nvSpPr>
        <dsp:cNvPr id="0" name=""/>
        <dsp:cNvSpPr/>
      </dsp:nvSpPr>
      <dsp:spPr>
        <a:xfrm>
          <a:off x="2628195" y="67117"/>
          <a:ext cx="2729425" cy="11579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US" sz="1600" b="1" kern="1200" dirty="0"/>
            <a:t>A 2024 AMN Healthcare Survey </a:t>
          </a:r>
          <a:r>
            <a:rPr lang="en-US" sz="1600" kern="1200" dirty="0"/>
            <a:t>of Registered Nurses examines the impact of COVID-19 on the career satisfaction and health of more than 18,000 RNs. </a:t>
          </a:r>
        </a:p>
      </dsp:txBody>
      <dsp:txXfrm>
        <a:off x="2628195" y="67117"/>
        <a:ext cx="2729425" cy="1157937"/>
      </dsp:txXfrm>
    </dsp:sp>
    <dsp:sp modelId="{D562D86F-D74E-4F8C-994B-92029B3D81BE}">
      <dsp:nvSpPr>
        <dsp:cNvPr id="0" name=""/>
        <dsp:cNvSpPr/>
      </dsp:nvSpPr>
      <dsp:spPr>
        <a:xfrm>
          <a:off x="5833202" y="67117"/>
          <a:ext cx="1157937" cy="115793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7E64300-AB17-4CA1-892C-227659A6C21A}">
      <dsp:nvSpPr>
        <dsp:cNvPr id="0" name=""/>
        <dsp:cNvSpPr/>
      </dsp:nvSpPr>
      <dsp:spPr>
        <a:xfrm>
          <a:off x="6076369" y="310284"/>
          <a:ext cx="671604" cy="67160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708B2D7-6251-4646-BC10-8E92A80F18A7}">
      <dsp:nvSpPr>
        <dsp:cNvPr id="0" name=""/>
        <dsp:cNvSpPr/>
      </dsp:nvSpPr>
      <dsp:spPr>
        <a:xfrm>
          <a:off x="7239270" y="67117"/>
          <a:ext cx="2729425" cy="11579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US" sz="1600" kern="1200" dirty="0"/>
            <a:t>Nurse career satisfaction used to be at 80-85% for the past decade but continues to drop. Nurses are NOT optimistic about the future. </a:t>
          </a:r>
        </a:p>
      </dsp:txBody>
      <dsp:txXfrm>
        <a:off x="7239270" y="67117"/>
        <a:ext cx="2729425" cy="1157937"/>
      </dsp:txXfrm>
    </dsp:sp>
    <dsp:sp modelId="{2F0F962A-5D3B-457A-9D63-A14AE6B1034C}">
      <dsp:nvSpPr>
        <dsp:cNvPr id="0" name=""/>
        <dsp:cNvSpPr/>
      </dsp:nvSpPr>
      <dsp:spPr>
        <a:xfrm>
          <a:off x="1222128" y="1726885"/>
          <a:ext cx="1157937" cy="115793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849A332-CBA8-4217-8B0F-E6F3B76126D7}">
      <dsp:nvSpPr>
        <dsp:cNvPr id="0" name=""/>
        <dsp:cNvSpPr/>
      </dsp:nvSpPr>
      <dsp:spPr>
        <a:xfrm>
          <a:off x="1465295" y="1970052"/>
          <a:ext cx="671604" cy="67160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E21F420-7B34-4AED-B1FE-1AA129674B41}">
      <dsp:nvSpPr>
        <dsp:cNvPr id="0" name=""/>
        <dsp:cNvSpPr/>
      </dsp:nvSpPr>
      <dsp:spPr>
        <a:xfrm>
          <a:off x="2628195" y="1726885"/>
          <a:ext cx="2729425" cy="11579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US" sz="1600" b="1" kern="1200" dirty="0"/>
            <a:t>In May 2024, 30% say they want to leave nursing,</a:t>
          </a:r>
          <a:r>
            <a:rPr lang="en-US" sz="1600" kern="1200" dirty="0"/>
            <a:t> and the percentage has been increasing since COVID.</a:t>
          </a:r>
        </a:p>
      </dsp:txBody>
      <dsp:txXfrm>
        <a:off x="2628195" y="1726885"/>
        <a:ext cx="2729425" cy="1157937"/>
      </dsp:txXfrm>
    </dsp:sp>
    <dsp:sp modelId="{73A95B51-7D51-4A3E-88CA-060FF15A9647}">
      <dsp:nvSpPr>
        <dsp:cNvPr id="0" name=""/>
        <dsp:cNvSpPr/>
      </dsp:nvSpPr>
      <dsp:spPr>
        <a:xfrm>
          <a:off x="5833202" y="1726885"/>
          <a:ext cx="1157937" cy="115793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94FD62B-384A-4591-953F-487A77C83298}">
      <dsp:nvSpPr>
        <dsp:cNvPr id="0" name=""/>
        <dsp:cNvSpPr/>
      </dsp:nvSpPr>
      <dsp:spPr>
        <a:xfrm>
          <a:off x="6076369" y="1970052"/>
          <a:ext cx="671604" cy="67160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36F4C8F-939A-4216-9F34-60D34DB8E9EA}">
      <dsp:nvSpPr>
        <dsp:cNvPr id="0" name=""/>
        <dsp:cNvSpPr/>
      </dsp:nvSpPr>
      <dsp:spPr>
        <a:xfrm>
          <a:off x="7239270" y="1726885"/>
          <a:ext cx="2729425" cy="1157937"/>
        </a:xfrm>
        <a:prstGeom prst="rect">
          <a:avLst/>
        </a:prstGeom>
        <a:solidFill>
          <a:schemeClr val="bg1"/>
        </a:solid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US" sz="1600" b="1" kern="1200" dirty="0">
              <a:solidFill>
                <a:schemeClr val="tx1"/>
              </a:solidFill>
            </a:rPr>
            <a:t>4 out of 5 </a:t>
          </a:r>
          <a:r>
            <a:rPr lang="en-US" sz="1600" b="0" kern="1200" dirty="0">
              <a:solidFill>
                <a:schemeClr val="tx1"/>
              </a:solidFill>
            </a:rPr>
            <a:t>say they experience a great deal of</a:t>
          </a:r>
          <a:r>
            <a:rPr lang="en-US" sz="1600" b="1" kern="1200" dirty="0">
              <a:solidFill>
                <a:schemeClr val="tx1"/>
              </a:solidFill>
            </a:rPr>
            <a:t> stress. </a:t>
          </a:r>
          <a:r>
            <a:rPr lang="en-US" sz="1600" kern="1200" dirty="0">
              <a:solidFill>
                <a:schemeClr val="tx1"/>
              </a:solidFill>
            </a:rPr>
            <a:t>It is affecting their health. They feel emotionally drained. </a:t>
          </a:r>
        </a:p>
      </dsp:txBody>
      <dsp:txXfrm>
        <a:off x="7239270" y="1726885"/>
        <a:ext cx="2729425" cy="115793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9D34F3-6085-4A14-AE60-114D0ADD9CE1}">
      <dsp:nvSpPr>
        <dsp:cNvPr id="0" name=""/>
        <dsp:cNvSpPr/>
      </dsp:nvSpPr>
      <dsp:spPr>
        <a:xfrm>
          <a:off x="0" y="98866"/>
          <a:ext cx="6919513" cy="117441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0F13756-9666-4BA8-9F73-825363942C72}">
      <dsp:nvSpPr>
        <dsp:cNvPr id="0" name=""/>
        <dsp:cNvSpPr/>
      </dsp:nvSpPr>
      <dsp:spPr>
        <a:xfrm>
          <a:off x="355261" y="266561"/>
          <a:ext cx="645930" cy="64593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37C194A-0752-4F62-87AE-E33F43215850}">
      <dsp:nvSpPr>
        <dsp:cNvPr id="0" name=""/>
        <dsp:cNvSpPr/>
      </dsp:nvSpPr>
      <dsp:spPr>
        <a:xfrm>
          <a:off x="1356454" y="2317"/>
          <a:ext cx="5563058" cy="11744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293" tIns="124293" rIns="124293" bIns="124293" numCol="1" spcCol="1270" anchor="ctr" anchorCtr="0">
          <a:noAutofit/>
        </a:bodyPr>
        <a:lstStyle/>
        <a:p>
          <a:pPr marL="0" lvl="0" indent="0" algn="l" defTabSz="800100">
            <a:lnSpc>
              <a:spcPct val="100000"/>
            </a:lnSpc>
            <a:spcBef>
              <a:spcPct val="0"/>
            </a:spcBef>
            <a:spcAft>
              <a:spcPct val="35000"/>
            </a:spcAft>
            <a:buNone/>
          </a:pPr>
          <a:r>
            <a:rPr lang="en-US" sz="1800" b="1" i="0" kern="1200" dirty="0"/>
            <a:t>State</a:t>
          </a:r>
          <a:r>
            <a:rPr lang="en-US" sz="1800" b="1" kern="1200" dirty="0"/>
            <a:t>: </a:t>
          </a:r>
          <a:r>
            <a:rPr lang="en-US" sz="1800" i="0" kern="1200" dirty="0"/>
            <a:t>Arizona is the state where nurses are currently experiencing the highest levels of burnout</a:t>
          </a:r>
          <a:endParaRPr lang="en-US" sz="1800" kern="1200" dirty="0"/>
        </a:p>
      </dsp:txBody>
      <dsp:txXfrm>
        <a:off x="1356454" y="2317"/>
        <a:ext cx="5563058" cy="1174419"/>
      </dsp:txXfrm>
    </dsp:sp>
    <dsp:sp modelId="{BA1360B5-FFA5-4C8A-BAB7-5B2BBFE7878A}">
      <dsp:nvSpPr>
        <dsp:cNvPr id="0" name=""/>
        <dsp:cNvSpPr/>
      </dsp:nvSpPr>
      <dsp:spPr>
        <a:xfrm>
          <a:off x="0" y="1470341"/>
          <a:ext cx="6919513" cy="117441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32F2B90-1924-49A7-A159-4ACD38ACB6C8}">
      <dsp:nvSpPr>
        <dsp:cNvPr id="0" name=""/>
        <dsp:cNvSpPr/>
      </dsp:nvSpPr>
      <dsp:spPr>
        <a:xfrm>
          <a:off x="355261" y="1734585"/>
          <a:ext cx="645930" cy="64593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274C617-77AA-4EBF-B928-43054CA5059F}">
      <dsp:nvSpPr>
        <dsp:cNvPr id="0" name=""/>
        <dsp:cNvSpPr/>
      </dsp:nvSpPr>
      <dsp:spPr>
        <a:xfrm>
          <a:off x="1356454" y="1470341"/>
          <a:ext cx="5563058" cy="11744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293" tIns="124293" rIns="124293" bIns="124293" numCol="1" spcCol="1270" anchor="ctr" anchorCtr="0">
          <a:noAutofit/>
        </a:bodyPr>
        <a:lstStyle/>
        <a:p>
          <a:pPr marL="0" lvl="0" indent="0" algn="l" defTabSz="800100">
            <a:lnSpc>
              <a:spcPct val="100000"/>
            </a:lnSpc>
            <a:spcBef>
              <a:spcPct val="0"/>
            </a:spcBef>
            <a:spcAft>
              <a:spcPct val="35000"/>
            </a:spcAft>
            <a:buNone/>
          </a:pPr>
          <a:r>
            <a:rPr lang="en-US" sz="1800" b="1" kern="1200" dirty="0"/>
            <a:t>City: </a:t>
          </a:r>
          <a:r>
            <a:rPr lang="en-US" sz="1800" i="0" kern="1200" dirty="0"/>
            <a:t>Los Angeles, CA is the metro area where nurses are currently experiencing the highest levels of burnout</a:t>
          </a:r>
          <a:endParaRPr lang="en-US" sz="1800" kern="1200" dirty="0"/>
        </a:p>
      </dsp:txBody>
      <dsp:txXfrm>
        <a:off x="1356454" y="1470341"/>
        <a:ext cx="5563058" cy="1174419"/>
      </dsp:txXfrm>
    </dsp:sp>
    <dsp:sp modelId="{0A656C18-8B90-4A99-9D98-F0122C63463C}">
      <dsp:nvSpPr>
        <dsp:cNvPr id="0" name=""/>
        <dsp:cNvSpPr/>
      </dsp:nvSpPr>
      <dsp:spPr>
        <a:xfrm>
          <a:off x="0" y="2938365"/>
          <a:ext cx="6919513" cy="117441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A942818-0CEC-4BC9-8220-8B215A138977}">
      <dsp:nvSpPr>
        <dsp:cNvPr id="0" name=""/>
        <dsp:cNvSpPr/>
      </dsp:nvSpPr>
      <dsp:spPr>
        <a:xfrm>
          <a:off x="355261" y="3202609"/>
          <a:ext cx="645930" cy="64593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3D9316F-3691-4DD8-BBB8-AA5F0C238998}">
      <dsp:nvSpPr>
        <dsp:cNvPr id="0" name=""/>
        <dsp:cNvSpPr/>
      </dsp:nvSpPr>
      <dsp:spPr>
        <a:xfrm>
          <a:off x="1356454" y="2938365"/>
          <a:ext cx="5563058" cy="11744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293" tIns="124293" rIns="124293" bIns="124293" numCol="1" spcCol="1270" anchor="ctr" anchorCtr="0">
          <a:noAutofit/>
        </a:bodyPr>
        <a:lstStyle/>
        <a:p>
          <a:pPr marL="0" lvl="0" indent="0" algn="l" defTabSz="755650">
            <a:lnSpc>
              <a:spcPct val="100000"/>
            </a:lnSpc>
            <a:spcBef>
              <a:spcPct val="0"/>
            </a:spcBef>
            <a:spcAft>
              <a:spcPct val="35000"/>
            </a:spcAft>
            <a:buNone/>
          </a:pPr>
          <a:r>
            <a:rPr lang="en-US" sz="1700" b="1" i="0" kern="1200" dirty="0"/>
            <a:t>Month: </a:t>
          </a:r>
          <a:r>
            <a:rPr lang="en-US" sz="1700" i="0" kern="1200" dirty="0"/>
            <a:t>On average over the last 5 years, the months with the highest level of nurse burnout </a:t>
          </a:r>
          <a:r>
            <a:rPr lang="en-US" sz="1700" kern="1200" dirty="0"/>
            <a:t>are: September,</a:t>
          </a:r>
          <a:r>
            <a:rPr lang="en-US" sz="1700" i="0" kern="1200" dirty="0"/>
            <a:t> October, November, December, January, and April.</a:t>
          </a:r>
          <a:endParaRPr lang="en-US" sz="1700" kern="1200" dirty="0"/>
        </a:p>
      </dsp:txBody>
      <dsp:txXfrm>
        <a:off x="1356454" y="2938365"/>
        <a:ext cx="5563058" cy="1174419"/>
      </dsp:txXfrm>
    </dsp:sp>
    <dsp:sp modelId="{D760DC7E-0431-4B0E-B4CA-05B4375195AB}">
      <dsp:nvSpPr>
        <dsp:cNvPr id="0" name=""/>
        <dsp:cNvSpPr/>
      </dsp:nvSpPr>
      <dsp:spPr>
        <a:xfrm>
          <a:off x="0" y="4406389"/>
          <a:ext cx="6919513" cy="117441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6EF07BA-BBE5-4A59-8512-7DC9AD2008DA}">
      <dsp:nvSpPr>
        <dsp:cNvPr id="0" name=""/>
        <dsp:cNvSpPr/>
      </dsp:nvSpPr>
      <dsp:spPr>
        <a:xfrm>
          <a:off x="355261" y="4670633"/>
          <a:ext cx="645930" cy="64593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EB2B841-7166-4301-ABDA-39654B2C27FE}">
      <dsp:nvSpPr>
        <dsp:cNvPr id="0" name=""/>
        <dsp:cNvSpPr/>
      </dsp:nvSpPr>
      <dsp:spPr>
        <a:xfrm>
          <a:off x="1356454" y="4406389"/>
          <a:ext cx="5563058" cy="11744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293" tIns="124293" rIns="124293" bIns="124293" numCol="1" spcCol="1270" anchor="ctr" anchorCtr="0">
          <a:noAutofit/>
        </a:bodyPr>
        <a:lstStyle/>
        <a:p>
          <a:pPr marL="0" lvl="0" indent="0" algn="l" defTabSz="755650">
            <a:lnSpc>
              <a:spcPct val="100000"/>
            </a:lnSpc>
            <a:spcBef>
              <a:spcPct val="0"/>
            </a:spcBef>
            <a:spcAft>
              <a:spcPct val="35000"/>
            </a:spcAft>
            <a:buNone/>
          </a:pPr>
          <a:r>
            <a:rPr lang="en-US" sz="1700" b="1" i="0" kern="1200" dirty="0"/>
            <a:t>Week</a:t>
          </a:r>
          <a:r>
            <a:rPr lang="en-US" sz="1700" i="0" kern="1200" dirty="0"/>
            <a:t>: On average over the last 5 years, the week with the highest level of nurse burnout is the fourth week of the year (late January)</a:t>
          </a:r>
          <a:endParaRPr lang="en-US" sz="1700" kern="1200" dirty="0"/>
        </a:p>
      </dsp:txBody>
      <dsp:txXfrm>
        <a:off x="1356454" y="4406389"/>
        <a:ext cx="5563058" cy="117441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D10B66-C980-1545-88C5-AA7D49F6A1D7}">
      <dsp:nvSpPr>
        <dsp:cNvPr id="0" name=""/>
        <dsp:cNvSpPr/>
      </dsp:nvSpPr>
      <dsp:spPr>
        <a:xfrm>
          <a:off x="1706285" y="0"/>
          <a:ext cx="7877493" cy="6069228"/>
        </a:xfrm>
        <a:prstGeom prst="ellipse">
          <a:avLst/>
        </a:prstGeom>
        <a:solidFill>
          <a:schemeClr val="bg1">
            <a:lumMod val="95000"/>
          </a:schemeClr>
        </a:solidFill>
        <a:ln w="190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4480" tIns="284480" rIns="284480" bIns="284480" numCol="1" spcCol="1270" anchor="ctr" anchorCtr="0">
          <a:noAutofit/>
        </a:bodyPr>
        <a:lstStyle/>
        <a:p>
          <a:pPr marL="0" lvl="0" indent="0" algn="ctr" defTabSz="1778000">
            <a:lnSpc>
              <a:spcPct val="90000"/>
            </a:lnSpc>
            <a:spcBef>
              <a:spcPct val="0"/>
            </a:spcBef>
            <a:spcAft>
              <a:spcPct val="35000"/>
            </a:spcAft>
            <a:buNone/>
          </a:pPr>
          <a:r>
            <a:rPr lang="en-US" sz="4000" b="1" u="none" kern="1200" dirty="0">
              <a:solidFill>
                <a:schemeClr val="tx1"/>
              </a:solidFill>
            </a:rPr>
            <a:t>Work</a:t>
          </a:r>
        </a:p>
      </dsp:txBody>
      <dsp:txXfrm>
        <a:off x="3577189" y="455192"/>
        <a:ext cx="4135684" cy="1031768"/>
      </dsp:txXfrm>
    </dsp:sp>
    <dsp:sp modelId="{71D6BEC9-2709-BF4F-8438-A238406C4E30}">
      <dsp:nvSpPr>
        <dsp:cNvPr id="0" name=""/>
        <dsp:cNvSpPr/>
      </dsp:nvSpPr>
      <dsp:spPr>
        <a:xfrm>
          <a:off x="3636390" y="1510228"/>
          <a:ext cx="3975465" cy="3276154"/>
        </a:xfrm>
        <a:prstGeom prst="ellipse">
          <a:avLst/>
        </a:prstGeom>
        <a:solidFill>
          <a:srgbClr val="312591"/>
        </a:solidFill>
        <a:ln w="190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4480" tIns="284480" rIns="284480" bIns="284480" numCol="1" spcCol="1270" anchor="ctr" anchorCtr="0">
          <a:noAutofit/>
        </a:bodyPr>
        <a:lstStyle/>
        <a:p>
          <a:pPr marL="0" lvl="0" indent="0" algn="ctr" defTabSz="1778000">
            <a:lnSpc>
              <a:spcPct val="90000"/>
            </a:lnSpc>
            <a:spcBef>
              <a:spcPct val="0"/>
            </a:spcBef>
            <a:spcAft>
              <a:spcPct val="35000"/>
            </a:spcAft>
            <a:buNone/>
          </a:pPr>
          <a:r>
            <a:rPr lang="en-US" sz="4000" b="1" u="none" kern="1200" dirty="0">
              <a:solidFill>
                <a:schemeClr val="bg1"/>
              </a:solidFill>
            </a:rPr>
            <a:t>ME</a:t>
          </a:r>
        </a:p>
      </dsp:txBody>
      <dsp:txXfrm>
        <a:off x="4218584" y="2329267"/>
        <a:ext cx="2811078" cy="163807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B6CFC3-7946-494B-9832-A5F65C480393}">
      <dsp:nvSpPr>
        <dsp:cNvPr id="0" name=""/>
        <dsp:cNvSpPr/>
      </dsp:nvSpPr>
      <dsp:spPr>
        <a:xfrm>
          <a:off x="0" y="412503"/>
          <a:ext cx="3038687" cy="1823212"/>
        </a:xfrm>
        <a:prstGeom prst="rect">
          <a:avLst/>
        </a:prstGeom>
        <a:solidFill>
          <a:schemeClr val="accent2">
            <a:hueOff val="0"/>
            <a:satOff val="0"/>
            <a:lumOff val="0"/>
            <a:alphaOff val="0"/>
          </a:schemeClr>
        </a:solidFill>
        <a:ln w="1905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100000"/>
            </a:lnSpc>
            <a:spcBef>
              <a:spcPct val="0"/>
            </a:spcBef>
            <a:spcAft>
              <a:spcPct val="35000"/>
            </a:spcAft>
            <a:buNone/>
          </a:pPr>
          <a:r>
            <a:rPr lang="en-US" sz="2400" b="1" kern="1200" dirty="0"/>
            <a:t>Mindfulness</a:t>
          </a:r>
        </a:p>
        <a:p>
          <a:pPr marL="0" lvl="0" indent="0" algn="ctr" defTabSz="1066800">
            <a:lnSpc>
              <a:spcPct val="100000"/>
            </a:lnSpc>
            <a:spcBef>
              <a:spcPct val="0"/>
            </a:spcBef>
            <a:spcAft>
              <a:spcPct val="35000"/>
            </a:spcAft>
            <a:buNone/>
          </a:pPr>
          <a:r>
            <a:rPr lang="en-US" sz="2400" b="1" kern="1200" dirty="0"/>
            <a:t>Reality</a:t>
          </a:r>
        </a:p>
        <a:p>
          <a:pPr marL="0" lvl="0" indent="0" algn="ctr" defTabSz="1066800">
            <a:lnSpc>
              <a:spcPct val="100000"/>
            </a:lnSpc>
            <a:spcBef>
              <a:spcPct val="0"/>
            </a:spcBef>
            <a:spcAft>
              <a:spcPct val="35000"/>
            </a:spcAft>
            <a:buNone/>
          </a:pPr>
          <a:r>
            <a:rPr lang="en-US" sz="2400" b="1" kern="1200" dirty="0"/>
            <a:t>POV</a:t>
          </a:r>
        </a:p>
      </dsp:txBody>
      <dsp:txXfrm>
        <a:off x="0" y="412503"/>
        <a:ext cx="3038687" cy="1823212"/>
      </dsp:txXfrm>
    </dsp:sp>
    <dsp:sp modelId="{C8521C63-0C53-B441-B66C-D170A67170A1}">
      <dsp:nvSpPr>
        <dsp:cNvPr id="0" name=""/>
        <dsp:cNvSpPr/>
      </dsp:nvSpPr>
      <dsp:spPr>
        <a:xfrm>
          <a:off x="3342555" y="412503"/>
          <a:ext cx="3038687" cy="1823212"/>
        </a:xfrm>
        <a:prstGeom prst="rect">
          <a:avLst/>
        </a:prstGeom>
        <a:solidFill>
          <a:schemeClr val="accent2">
            <a:hueOff val="1610903"/>
            <a:satOff val="-4623"/>
            <a:lumOff val="-7402"/>
            <a:alphaOff val="0"/>
          </a:schemeClr>
        </a:solidFill>
        <a:ln w="1905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100000"/>
            </a:lnSpc>
            <a:spcBef>
              <a:spcPct val="0"/>
            </a:spcBef>
            <a:spcAft>
              <a:spcPct val="35000"/>
            </a:spcAft>
            <a:buNone/>
          </a:pPr>
          <a:r>
            <a:rPr lang="en-US" sz="2400" b="1" kern="1200" dirty="0"/>
            <a:t>Self Worth</a:t>
          </a:r>
          <a:br>
            <a:rPr lang="en-US" sz="2400" b="1" kern="1200" dirty="0"/>
          </a:br>
          <a:r>
            <a:rPr lang="en-US" sz="2400" b="1" kern="1200" dirty="0"/>
            <a:t>Needs</a:t>
          </a:r>
          <a:br>
            <a:rPr lang="en-US" sz="2400" b="1" kern="1200" dirty="0"/>
          </a:br>
          <a:r>
            <a:rPr lang="en-US" sz="2400" b="1" kern="1200" dirty="0"/>
            <a:t>Feelings</a:t>
          </a:r>
          <a:br>
            <a:rPr lang="en-US" sz="2400" b="1" kern="1200" dirty="0"/>
          </a:br>
          <a:r>
            <a:rPr lang="en-US" sz="2400" b="1" kern="1200" dirty="0"/>
            <a:t>Values</a:t>
          </a:r>
        </a:p>
      </dsp:txBody>
      <dsp:txXfrm>
        <a:off x="3342555" y="412503"/>
        <a:ext cx="3038687" cy="1823212"/>
      </dsp:txXfrm>
    </dsp:sp>
    <dsp:sp modelId="{BF20B1E3-A975-764A-ADC3-DAAEA2524311}">
      <dsp:nvSpPr>
        <dsp:cNvPr id="0" name=""/>
        <dsp:cNvSpPr/>
      </dsp:nvSpPr>
      <dsp:spPr>
        <a:xfrm>
          <a:off x="5069897" y="2517821"/>
          <a:ext cx="3038687" cy="1823212"/>
        </a:xfrm>
        <a:prstGeom prst="rect">
          <a:avLst/>
        </a:prstGeom>
        <a:solidFill>
          <a:schemeClr val="accent2">
            <a:hueOff val="3221806"/>
            <a:satOff val="-9246"/>
            <a:lumOff val="-14805"/>
            <a:alphaOff val="0"/>
          </a:schemeClr>
        </a:solidFill>
        <a:ln w="1905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100000"/>
            </a:lnSpc>
            <a:spcBef>
              <a:spcPct val="0"/>
            </a:spcBef>
            <a:spcAft>
              <a:spcPct val="35000"/>
            </a:spcAft>
            <a:buNone/>
          </a:pPr>
          <a:r>
            <a:rPr lang="en-US" sz="2400" b="1" kern="1200" dirty="0"/>
            <a:t>Communication</a:t>
          </a:r>
          <a:br>
            <a:rPr lang="en-US" sz="2400" b="1" kern="1200" dirty="0"/>
          </a:br>
          <a:r>
            <a:rPr lang="en-US" sz="2400" b="1" kern="1200" dirty="0"/>
            <a:t>Transmission -Reception</a:t>
          </a:r>
        </a:p>
      </dsp:txBody>
      <dsp:txXfrm>
        <a:off x="5069897" y="2517821"/>
        <a:ext cx="3038687" cy="1823212"/>
      </dsp:txXfrm>
    </dsp:sp>
    <dsp:sp modelId="{F6A681D7-550E-AC4E-9494-A33D12FB3417}">
      <dsp:nvSpPr>
        <dsp:cNvPr id="0" name=""/>
        <dsp:cNvSpPr/>
      </dsp:nvSpPr>
      <dsp:spPr>
        <a:xfrm>
          <a:off x="1425387" y="2593369"/>
          <a:ext cx="3038687" cy="1823212"/>
        </a:xfrm>
        <a:prstGeom prst="rect">
          <a:avLst/>
        </a:prstGeom>
        <a:solidFill>
          <a:schemeClr val="accent2">
            <a:hueOff val="4832709"/>
            <a:satOff val="-13870"/>
            <a:lumOff val="-22207"/>
            <a:alphaOff val="0"/>
          </a:schemeClr>
        </a:solidFill>
        <a:ln w="1905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100000"/>
            </a:lnSpc>
            <a:spcBef>
              <a:spcPct val="0"/>
            </a:spcBef>
            <a:spcAft>
              <a:spcPct val="35000"/>
            </a:spcAft>
            <a:buNone/>
          </a:pPr>
          <a:r>
            <a:rPr lang="en-US" sz="2400" b="1" kern="1200" dirty="0"/>
            <a:t>Boundaries</a:t>
          </a:r>
          <a:br>
            <a:rPr lang="en-US" sz="2400" b="1" kern="1200" dirty="0"/>
          </a:br>
          <a:r>
            <a:rPr lang="en-US" sz="2400" b="1" kern="1200" dirty="0"/>
            <a:t>Internal</a:t>
          </a:r>
          <a:br>
            <a:rPr lang="en-US" sz="2400" b="1" kern="1200" dirty="0"/>
          </a:br>
          <a:r>
            <a:rPr lang="en-US" sz="2400" b="1" kern="1200" dirty="0"/>
            <a:t>External</a:t>
          </a:r>
        </a:p>
      </dsp:txBody>
      <dsp:txXfrm>
        <a:off x="1425387" y="2593369"/>
        <a:ext cx="3038687" cy="1823212"/>
      </dsp:txXfrm>
    </dsp:sp>
    <dsp:sp modelId="{79521D00-F5EA-A445-AB4C-A7CD1CC216A7}">
      <dsp:nvSpPr>
        <dsp:cNvPr id="0" name=""/>
        <dsp:cNvSpPr/>
      </dsp:nvSpPr>
      <dsp:spPr>
        <a:xfrm>
          <a:off x="6685111" y="434138"/>
          <a:ext cx="3038687" cy="1823212"/>
        </a:xfrm>
        <a:prstGeom prst="rect">
          <a:avLst/>
        </a:prstGeom>
        <a:solidFill>
          <a:schemeClr val="accent2">
            <a:hueOff val="6443612"/>
            <a:satOff val="-18493"/>
            <a:lumOff val="-29609"/>
            <a:alphaOff val="0"/>
          </a:schemeClr>
        </a:solidFill>
        <a:ln w="1905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100000"/>
            </a:lnSpc>
            <a:spcBef>
              <a:spcPct val="0"/>
            </a:spcBef>
            <a:spcAft>
              <a:spcPct val="35000"/>
            </a:spcAft>
            <a:buNone/>
          </a:pPr>
          <a:endParaRPr lang="en-US" sz="6500" kern="1200"/>
        </a:p>
      </dsp:txBody>
      <dsp:txXfrm>
        <a:off x="6685111" y="434138"/>
        <a:ext cx="3038687" cy="182321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F05198-346A-1545-9DF5-9F81AD43422D}">
      <dsp:nvSpPr>
        <dsp:cNvPr id="0" name=""/>
        <dsp:cNvSpPr/>
      </dsp:nvSpPr>
      <dsp:spPr>
        <a:xfrm>
          <a:off x="0" y="0"/>
          <a:ext cx="4792716"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4986C6-A666-0D47-9DA5-5BC4A60DE7F0}">
      <dsp:nvSpPr>
        <dsp:cNvPr id="0" name=""/>
        <dsp:cNvSpPr/>
      </dsp:nvSpPr>
      <dsp:spPr>
        <a:xfrm>
          <a:off x="0" y="0"/>
          <a:ext cx="958543" cy="41643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r" defTabSz="755650">
            <a:lnSpc>
              <a:spcPct val="90000"/>
            </a:lnSpc>
            <a:spcBef>
              <a:spcPct val="0"/>
            </a:spcBef>
            <a:spcAft>
              <a:spcPct val="35000"/>
            </a:spcAft>
            <a:buNone/>
          </a:pPr>
          <a:r>
            <a:rPr lang="en-US" sz="1700" b="1" kern="1200" dirty="0"/>
            <a:t>Feeling and thinking like:</a:t>
          </a:r>
          <a:br>
            <a:rPr lang="en-US" sz="1700" kern="1200" dirty="0"/>
          </a:br>
          <a:endParaRPr lang="en-US" sz="1700" kern="1200" dirty="0"/>
        </a:p>
      </dsp:txBody>
      <dsp:txXfrm>
        <a:off x="0" y="0"/>
        <a:ext cx="958543" cy="4164346"/>
      </dsp:txXfrm>
    </dsp:sp>
    <dsp:sp modelId="{BA4128E7-4D75-034E-9000-5553C24EC2AC}">
      <dsp:nvSpPr>
        <dsp:cNvPr id="0" name=""/>
        <dsp:cNvSpPr/>
      </dsp:nvSpPr>
      <dsp:spPr>
        <a:xfrm>
          <a:off x="1030433" y="24629"/>
          <a:ext cx="3762282" cy="4925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C</a:t>
          </a:r>
          <a:r>
            <a:rPr lang="en-US" sz="2200" b="0" i="0" kern="1200"/>
            <a:t>onstantly overworked</a:t>
          </a:r>
          <a:endParaRPr lang="en-US" sz="2200" kern="1200"/>
        </a:p>
      </dsp:txBody>
      <dsp:txXfrm>
        <a:off x="1030433" y="24629"/>
        <a:ext cx="3762282" cy="492584"/>
      </dsp:txXfrm>
    </dsp:sp>
    <dsp:sp modelId="{A7685630-C727-9A4B-B871-71C0CF5A11C3}">
      <dsp:nvSpPr>
        <dsp:cNvPr id="0" name=""/>
        <dsp:cNvSpPr/>
      </dsp:nvSpPr>
      <dsp:spPr>
        <a:xfrm>
          <a:off x="958543" y="517213"/>
          <a:ext cx="3834172" cy="0"/>
        </a:xfrm>
        <a:prstGeom prst="line">
          <a:avLst/>
        </a:prstGeom>
        <a:solidFill>
          <a:schemeClr val="accent1">
            <a:hueOff val="0"/>
            <a:satOff val="0"/>
            <a:lumOff val="0"/>
            <a:alphaOff val="0"/>
          </a:schemeClr>
        </a:solidFill>
        <a:ln w="1905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543AD9F-E4C1-734D-B297-75483CB465F3}">
      <dsp:nvSpPr>
        <dsp:cNvPr id="0" name=""/>
        <dsp:cNvSpPr/>
      </dsp:nvSpPr>
      <dsp:spPr>
        <a:xfrm>
          <a:off x="1030433" y="541842"/>
          <a:ext cx="3762282" cy="4925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U</a:t>
          </a:r>
          <a:r>
            <a:rPr lang="en-US" sz="2200" b="0" i="0" kern="1200"/>
            <a:t>nappreciated</a:t>
          </a:r>
          <a:endParaRPr lang="en-US" sz="2200" kern="1200"/>
        </a:p>
      </dsp:txBody>
      <dsp:txXfrm>
        <a:off x="1030433" y="541842"/>
        <a:ext cx="3762282" cy="492584"/>
      </dsp:txXfrm>
    </dsp:sp>
    <dsp:sp modelId="{53761B14-AB9D-A346-B8E4-15139E54D157}">
      <dsp:nvSpPr>
        <dsp:cNvPr id="0" name=""/>
        <dsp:cNvSpPr/>
      </dsp:nvSpPr>
      <dsp:spPr>
        <a:xfrm>
          <a:off x="958543" y="1034427"/>
          <a:ext cx="3834172" cy="0"/>
        </a:xfrm>
        <a:prstGeom prst="line">
          <a:avLst/>
        </a:prstGeom>
        <a:solidFill>
          <a:schemeClr val="accent1">
            <a:hueOff val="0"/>
            <a:satOff val="0"/>
            <a:lumOff val="0"/>
            <a:alphaOff val="0"/>
          </a:schemeClr>
        </a:solidFill>
        <a:ln w="1905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9A71A50-30A3-E044-A9CC-88E90D5FC5BF}">
      <dsp:nvSpPr>
        <dsp:cNvPr id="0" name=""/>
        <dsp:cNvSpPr/>
      </dsp:nvSpPr>
      <dsp:spPr>
        <a:xfrm>
          <a:off x="1030433" y="1059056"/>
          <a:ext cx="3762282" cy="4925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Y</a:t>
          </a:r>
          <a:r>
            <a:rPr lang="en-US" sz="2200" b="0" i="0" kern="1200"/>
            <a:t>our work doesn't matter</a:t>
          </a:r>
          <a:endParaRPr lang="en-US" sz="2200" kern="1200"/>
        </a:p>
      </dsp:txBody>
      <dsp:txXfrm>
        <a:off x="1030433" y="1059056"/>
        <a:ext cx="3762282" cy="492584"/>
      </dsp:txXfrm>
    </dsp:sp>
    <dsp:sp modelId="{1FB26A53-70C7-9F4B-A03A-7AB8BD275CD0}">
      <dsp:nvSpPr>
        <dsp:cNvPr id="0" name=""/>
        <dsp:cNvSpPr/>
      </dsp:nvSpPr>
      <dsp:spPr>
        <a:xfrm>
          <a:off x="958543" y="1551640"/>
          <a:ext cx="3834172" cy="0"/>
        </a:xfrm>
        <a:prstGeom prst="line">
          <a:avLst/>
        </a:prstGeom>
        <a:solidFill>
          <a:schemeClr val="accent1">
            <a:hueOff val="0"/>
            <a:satOff val="0"/>
            <a:lumOff val="0"/>
            <a:alphaOff val="0"/>
          </a:schemeClr>
        </a:solidFill>
        <a:ln w="1905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E1FF6A1-D9BC-7346-8D45-C6BB01DAEED3}">
      <dsp:nvSpPr>
        <dsp:cNvPr id="0" name=""/>
        <dsp:cNvSpPr/>
      </dsp:nvSpPr>
      <dsp:spPr>
        <a:xfrm>
          <a:off x="1030433" y="1576270"/>
          <a:ext cx="3762282" cy="4925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b="0" i="0" kern="1200"/>
            <a:t>Dreading </a:t>
          </a:r>
          <a:r>
            <a:rPr lang="en-US" sz="2200" kern="1200"/>
            <a:t>your work schedule</a:t>
          </a:r>
        </a:p>
      </dsp:txBody>
      <dsp:txXfrm>
        <a:off x="1030433" y="1576270"/>
        <a:ext cx="3762282" cy="492584"/>
      </dsp:txXfrm>
    </dsp:sp>
    <dsp:sp modelId="{3954EC76-5069-9D4C-8752-446D27F2D554}">
      <dsp:nvSpPr>
        <dsp:cNvPr id="0" name=""/>
        <dsp:cNvSpPr/>
      </dsp:nvSpPr>
      <dsp:spPr>
        <a:xfrm>
          <a:off x="958543" y="2068854"/>
          <a:ext cx="3834172" cy="0"/>
        </a:xfrm>
        <a:prstGeom prst="line">
          <a:avLst/>
        </a:prstGeom>
        <a:solidFill>
          <a:schemeClr val="accent1">
            <a:hueOff val="0"/>
            <a:satOff val="0"/>
            <a:lumOff val="0"/>
            <a:alphaOff val="0"/>
          </a:schemeClr>
        </a:solidFill>
        <a:ln w="1905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7CA08B8-973A-674A-BCAF-97A623B79D02}">
      <dsp:nvSpPr>
        <dsp:cNvPr id="0" name=""/>
        <dsp:cNvSpPr/>
      </dsp:nvSpPr>
      <dsp:spPr>
        <a:xfrm>
          <a:off x="1030433" y="2093483"/>
          <a:ext cx="3762282" cy="4925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Demoralized</a:t>
          </a:r>
        </a:p>
      </dsp:txBody>
      <dsp:txXfrm>
        <a:off x="1030433" y="2093483"/>
        <a:ext cx="3762282" cy="492584"/>
      </dsp:txXfrm>
    </dsp:sp>
    <dsp:sp modelId="{BBE688A1-7449-794D-99A7-61C085250361}">
      <dsp:nvSpPr>
        <dsp:cNvPr id="0" name=""/>
        <dsp:cNvSpPr/>
      </dsp:nvSpPr>
      <dsp:spPr>
        <a:xfrm>
          <a:off x="958543" y="2586068"/>
          <a:ext cx="3834172" cy="0"/>
        </a:xfrm>
        <a:prstGeom prst="line">
          <a:avLst/>
        </a:prstGeom>
        <a:solidFill>
          <a:schemeClr val="accent1">
            <a:hueOff val="0"/>
            <a:satOff val="0"/>
            <a:lumOff val="0"/>
            <a:alphaOff val="0"/>
          </a:schemeClr>
        </a:solidFill>
        <a:ln w="1905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BF86FDC-B5A7-D340-80EC-2D2581420F53}">
      <dsp:nvSpPr>
        <dsp:cNvPr id="0" name=""/>
        <dsp:cNvSpPr/>
      </dsp:nvSpPr>
      <dsp:spPr>
        <a:xfrm>
          <a:off x="1030433" y="2610697"/>
          <a:ext cx="3762282" cy="4925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Losing motivation </a:t>
          </a:r>
        </a:p>
      </dsp:txBody>
      <dsp:txXfrm>
        <a:off x="1030433" y="2610697"/>
        <a:ext cx="3762282" cy="492584"/>
      </dsp:txXfrm>
    </dsp:sp>
    <dsp:sp modelId="{83A8BAD3-FE9A-1945-8047-0274213B5717}">
      <dsp:nvSpPr>
        <dsp:cNvPr id="0" name=""/>
        <dsp:cNvSpPr/>
      </dsp:nvSpPr>
      <dsp:spPr>
        <a:xfrm>
          <a:off x="958543" y="3103281"/>
          <a:ext cx="3834172" cy="0"/>
        </a:xfrm>
        <a:prstGeom prst="line">
          <a:avLst/>
        </a:prstGeom>
        <a:solidFill>
          <a:schemeClr val="accent1">
            <a:hueOff val="0"/>
            <a:satOff val="0"/>
            <a:lumOff val="0"/>
            <a:alphaOff val="0"/>
          </a:schemeClr>
        </a:solidFill>
        <a:ln w="1905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7AA6038-CEED-D046-99B4-9A88AE038BAF}">
      <dsp:nvSpPr>
        <dsp:cNvPr id="0" name=""/>
        <dsp:cNvSpPr/>
      </dsp:nvSpPr>
      <dsp:spPr>
        <a:xfrm>
          <a:off x="1030433" y="3127910"/>
          <a:ext cx="3762282" cy="4925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Irritable</a:t>
          </a:r>
        </a:p>
      </dsp:txBody>
      <dsp:txXfrm>
        <a:off x="1030433" y="3127910"/>
        <a:ext cx="3762282" cy="492584"/>
      </dsp:txXfrm>
    </dsp:sp>
    <dsp:sp modelId="{8DCA4E1F-59D6-DF40-A66D-8FED515436F0}">
      <dsp:nvSpPr>
        <dsp:cNvPr id="0" name=""/>
        <dsp:cNvSpPr/>
      </dsp:nvSpPr>
      <dsp:spPr>
        <a:xfrm>
          <a:off x="958543" y="3620495"/>
          <a:ext cx="3834172" cy="0"/>
        </a:xfrm>
        <a:prstGeom prst="line">
          <a:avLst/>
        </a:prstGeom>
        <a:solidFill>
          <a:schemeClr val="accent1">
            <a:hueOff val="0"/>
            <a:satOff val="0"/>
            <a:lumOff val="0"/>
            <a:alphaOff val="0"/>
          </a:schemeClr>
        </a:solidFill>
        <a:ln w="1905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4130547-26CA-0F4A-B41A-BE34F0678819}">
      <dsp:nvSpPr>
        <dsp:cNvPr id="0" name=""/>
        <dsp:cNvSpPr/>
      </dsp:nvSpPr>
      <dsp:spPr>
        <a:xfrm>
          <a:off x="1030433" y="3645124"/>
          <a:ext cx="3762282" cy="4925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b="0" i="0" kern="1200"/>
            <a:t>You can’t do it any more</a:t>
          </a:r>
          <a:endParaRPr lang="en-US" sz="2200" kern="1200"/>
        </a:p>
      </dsp:txBody>
      <dsp:txXfrm>
        <a:off x="1030433" y="3645124"/>
        <a:ext cx="3762282" cy="492584"/>
      </dsp:txXfrm>
    </dsp:sp>
    <dsp:sp modelId="{E50FCC5C-D23D-5D4E-AE19-A2B47D3E3B51}">
      <dsp:nvSpPr>
        <dsp:cNvPr id="0" name=""/>
        <dsp:cNvSpPr/>
      </dsp:nvSpPr>
      <dsp:spPr>
        <a:xfrm>
          <a:off x="958543" y="4137708"/>
          <a:ext cx="3834172" cy="0"/>
        </a:xfrm>
        <a:prstGeom prst="line">
          <a:avLst/>
        </a:prstGeom>
        <a:solidFill>
          <a:schemeClr val="accent1">
            <a:hueOff val="0"/>
            <a:satOff val="0"/>
            <a:lumOff val="0"/>
            <a:alphaOff val="0"/>
          </a:schemeClr>
        </a:solidFill>
        <a:ln w="1905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3AF50A-EB2D-2446-AFE3-3A29E22C836F}">
      <dsp:nvSpPr>
        <dsp:cNvPr id="0" name=""/>
        <dsp:cNvSpPr/>
      </dsp:nvSpPr>
      <dsp:spPr>
        <a:xfrm>
          <a:off x="0" y="583635"/>
          <a:ext cx="10509503" cy="2249099"/>
        </a:xfrm>
        <a:prstGeom prst="rect">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15654" tIns="583184" rIns="815654"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Modeling from a parent, conditioning, don’t realize I am doing it.</a:t>
          </a:r>
        </a:p>
        <a:p>
          <a:pPr marL="228600" lvl="1" indent="-228600" algn="l" defTabSz="889000">
            <a:lnSpc>
              <a:spcPct val="90000"/>
            </a:lnSpc>
            <a:spcBef>
              <a:spcPct val="0"/>
            </a:spcBef>
            <a:spcAft>
              <a:spcPct val="15000"/>
            </a:spcAft>
            <a:buChar char="•"/>
          </a:pPr>
          <a:r>
            <a:rPr lang="en-US" sz="2000" kern="1200" dirty="0"/>
            <a:t>Fear of retaliation (punishment, rejection, attack, falling apart, stonewalling, getting sad).</a:t>
          </a:r>
        </a:p>
        <a:p>
          <a:pPr marL="228600" lvl="1" indent="-228600" algn="l" defTabSz="889000">
            <a:lnSpc>
              <a:spcPct val="90000"/>
            </a:lnSpc>
            <a:spcBef>
              <a:spcPct val="0"/>
            </a:spcBef>
            <a:spcAft>
              <a:spcPct val="15000"/>
            </a:spcAft>
            <a:buChar char="•"/>
          </a:pPr>
          <a:r>
            <a:rPr lang="en-US" sz="2000" kern="1200" dirty="0"/>
            <a:t>Fits with my identity of who I am, ”I am a fixer”, “the strong one”, “I am the care-taker of others”.</a:t>
          </a:r>
        </a:p>
      </dsp:txBody>
      <dsp:txXfrm>
        <a:off x="0" y="583635"/>
        <a:ext cx="10509503" cy="2249099"/>
      </dsp:txXfrm>
    </dsp:sp>
    <dsp:sp modelId="{9482C18D-3CBA-A845-9C2D-39201BA38AFC}">
      <dsp:nvSpPr>
        <dsp:cNvPr id="0" name=""/>
        <dsp:cNvSpPr/>
      </dsp:nvSpPr>
      <dsp:spPr>
        <a:xfrm>
          <a:off x="487362" y="106403"/>
          <a:ext cx="7356652" cy="826559"/>
        </a:xfrm>
        <a:prstGeom prst="roundRect">
          <a:avLst/>
        </a:prstGeom>
        <a:solidFill>
          <a:srgbClr val="F7F088"/>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064" tIns="0" rIns="278064" bIns="0" numCol="1" spcCol="1270" anchor="ctr" anchorCtr="0">
          <a:noAutofit/>
        </a:bodyPr>
        <a:lstStyle/>
        <a:p>
          <a:pPr marL="0" lvl="0" indent="0" algn="l" defTabSz="1066800">
            <a:lnSpc>
              <a:spcPct val="90000"/>
            </a:lnSpc>
            <a:spcBef>
              <a:spcPct val="0"/>
            </a:spcBef>
            <a:spcAft>
              <a:spcPct val="35000"/>
            </a:spcAft>
            <a:buNone/>
          </a:pPr>
          <a:r>
            <a:rPr lang="en-US" sz="2400" b="0" kern="1200" dirty="0">
              <a:solidFill>
                <a:schemeClr val="tx1"/>
              </a:solidFill>
            </a:rPr>
            <a:t>3 reasons behind the inability to say “no”.</a:t>
          </a:r>
        </a:p>
      </dsp:txBody>
      <dsp:txXfrm>
        <a:off x="527711" y="146752"/>
        <a:ext cx="7275954" cy="745861"/>
      </dsp:txXfrm>
    </dsp:sp>
    <dsp:sp modelId="{1ABC5013-9369-AB41-8359-1194AED77A30}">
      <dsp:nvSpPr>
        <dsp:cNvPr id="0" name=""/>
        <dsp:cNvSpPr/>
      </dsp:nvSpPr>
      <dsp:spPr>
        <a:xfrm>
          <a:off x="0" y="3235646"/>
          <a:ext cx="10509503" cy="1675800"/>
        </a:xfrm>
        <a:prstGeom prst="rect">
          <a:avLst/>
        </a:prstGeom>
        <a:solidFill>
          <a:schemeClr val="lt1">
            <a:alpha val="90000"/>
            <a:hueOff val="0"/>
            <a:satOff val="0"/>
            <a:lumOff val="0"/>
            <a:alphaOff val="0"/>
          </a:schemeClr>
        </a:solidFill>
        <a:ln w="19050" cap="flat" cmpd="sng" algn="ctr">
          <a:solidFill>
            <a:schemeClr val="accent2">
              <a:hueOff val="6443612"/>
              <a:satOff val="-18493"/>
              <a:lumOff val="-2960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15654" tIns="583184" rIns="815654"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Lack of honesty.</a:t>
          </a:r>
        </a:p>
        <a:p>
          <a:pPr marL="228600" lvl="1" indent="-228600" algn="l" defTabSz="889000">
            <a:lnSpc>
              <a:spcPct val="90000"/>
            </a:lnSpc>
            <a:spcBef>
              <a:spcPct val="0"/>
            </a:spcBef>
            <a:spcAft>
              <a:spcPct val="15000"/>
            </a:spcAft>
            <a:buChar char="•"/>
          </a:pPr>
          <a:r>
            <a:rPr lang="en-US" sz="2000" kern="1200" dirty="0"/>
            <a:t>Lack of accountability.</a:t>
          </a:r>
        </a:p>
        <a:p>
          <a:pPr marL="228600" lvl="1" indent="-228600" algn="l" defTabSz="889000">
            <a:lnSpc>
              <a:spcPct val="90000"/>
            </a:lnSpc>
            <a:spcBef>
              <a:spcPct val="0"/>
            </a:spcBef>
            <a:spcAft>
              <a:spcPct val="15000"/>
            </a:spcAft>
            <a:buChar char="•"/>
          </a:pPr>
          <a:r>
            <a:rPr lang="en-US" sz="2000" kern="1200" dirty="0"/>
            <a:t>Positioning to get hurt, disrespected, overworked, burnt-out.</a:t>
          </a:r>
        </a:p>
      </dsp:txBody>
      <dsp:txXfrm>
        <a:off x="0" y="3235646"/>
        <a:ext cx="10509503" cy="1675800"/>
      </dsp:txXfrm>
    </dsp:sp>
    <dsp:sp modelId="{2D57A3A5-182A-7E49-82C0-F236A8E6B958}">
      <dsp:nvSpPr>
        <dsp:cNvPr id="0" name=""/>
        <dsp:cNvSpPr/>
      </dsp:nvSpPr>
      <dsp:spPr>
        <a:xfrm>
          <a:off x="500330" y="2822367"/>
          <a:ext cx="10006597" cy="826559"/>
        </a:xfrm>
        <a:prstGeom prst="roundRect">
          <a:avLst/>
        </a:prstGeom>
        <a:solidFill>
          <a:srgbClr val="E6DF8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064" tIns="0" rIns="278064" bIns="0" numCol="1" spcCol="1270" anchor="ctr" anchorCtr="0">
          <a:noAutofit/>
        </a:bodyPr>
        <a:lstStyle/>
        <a:p>
          <a:pPr marL="0" lvl="0" indent="0" algn="l" defTabSz="1066800">
            <a:lnSpc>
              <a:spcPct val="90000"/>
            </a:lnSpc>
            <a:spcBef>
              <a:spcPct val="0"/>
            </a:spcBef>
            <a:spcAft>
              <a:spcPct val="35000"/>
            </a:spcAft>
            <a:buNone/>
          </a:pPr>
          <a:r>
            <a:rPr lang="en-US" sz="2400" b="0" kern="1200" dirty="0">
              <a:solidFill>
                <a:schemeClr val="tx1"/>
              </a:solidFill>
            </a:rPr>
            <a:t>Understanding the consequences of a lack of “no” in relationships</a:t>
          </a:r>
          <a:r>
            <a:rPr lang="en-US" sz="1800" b="1" kern="1200" dirty="0"/>
            <a:t>.</a:t>
          </a:r>
          <a:endParaRPr lang="en-US" sz="1800" kern="1200" dirty="0"/>
        </a:p>
      </dsp:txBody>
      <dsp:txXfrm>
        <a:off x="540679" y="2862716"/>
        <a:ext cx="9925899" cy="745861"/>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09754A-B272-3E41-82B2-5A24937F84D7}" type="datetimeFigureOut">
              <a:rPr lang="en-US" smtClean="0"/>
              <a:t>10/15/24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3857BB-4CD7-A343-9E14-3B364F5DD22F}" type="slidenum">
              <a:rPr lang="en-US" smtClean="0"/>
              <a:t>‹#›</a:t>
            </a:fld>
            <a:endParaRPr lang="en-US"/>
          </a:p>
        </p:txBody>
      </p:sp>
    </p:spTree>
    <p:extLst>
      <p:ext uri="{BB962C8B-B14F-4D97-AF65-F5344CB8AC3E}">
        <p14:creationId xmlns:p14="http://schemas.microsoft.com/office/powerpoint/2010/main" val="19153859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AF954EC1-5D0F-0548-8BB7-44B7B42390B2}" type="slidenum">
              <a:rPr lang="en-US" smtClean="0"/>
              <a:t>1</a:t>
            </a:fld>
            <a:endParaRPr lang="en-US"/>
          </a:p>
        </p:txBody>
      </p:sp>
    </p:spTree>
    <p:extLst>
      <p:ext uri="{BB962C8B-B14F-4D97-AF65-F5344CB8AC3E}">
        <p14:creationId xmlns:p14="http://schemas.microsoft.com/office/powerpoint/2010/main" val="18881414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954EC1-5D0F-0548-8BB7-44B7B42390B2}" type="slidenum">
              <a:rPr lang="en-US" smtClean="0"/>
              <a:t>39</a:t>
            </a:fld>
            <a:endParaRPr lang="en-US"/>
          </a:p>
        </p:txBody>
      </p:sp>
    </p:spTree>
    <p:extLst>
      <p:ext uri="{BB962C8B-B14F-4D97-AF65-F5344CB8AC3E}">
        <p14:creationId xmlns:p14="http://schemas.microsoft.com/office/powerpoint/2010/main" val="35478806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954EC1-5D0F-0548-8BB7-44B7B42390B2}" type="slidenum">
              <a:rPr lang="en-US" smtClean="0"/>
              <a:t>2</a:t>
            </a:fld>
            <a:endParaRPr lang="en-US"/>
          </a:p>
        </p:txBody>
      </p:sp>
    </p:spTree>
    <p:extLst>
      <p:ext uri="{BB962C8B-B14F-4D97-AF65-F5344CB8AC3E}">
        <p14:creationId xmlns:p14="http://schemas.microsoft.com/office/powerpoint/2010/main" val="37095947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passage you provided discusses the concept of burnout and its applicability to various groups of individuals. Here are the key talking points in the text:</a:t>
            </a:r>
          </a:p>
          <a:p>
            <a:endParaRPr lang="en-US" dirty="0"/>
          </a:p>
          <a:p>
            <a:r>
              <a:rPr lang="en-US" dirty="0"/>
              <a:t>1. **Definition of BAT Burnout**: The passage introduces the concept of "BAT Burnout," which is described as a work-related mental state. It is noted that work should be understood in a broader, psychological sense, not limited to paid employment.</a:t>
            </a:r>
          </a:p>
          <a:p>
            <a:endParaRPr lang="en-US" dirty="0"/>
          </a:p>
          <a:p>
            <a:r>
              <a:rPr lang="en-US" dirty="0"/>
              <a:t>2. **Broad Definition of Work**: The passage emphasizes that work encompasses all structured, goal-directed activities that are mandatory in nature. It suggests that work, in this context, goes beyond traditional employment and includes various other activities.</a:t>
            </a:r>
          </a:p>
          <a:p>
            <a:endParaRPr lang="en-US" dirty="0"/>
          </a:p>
          <a:p>
            <a:r>
              <a:rPr lang="en-US" dirty="0"/>
              <a:t>3. **Examples of "Work" Activities**: The passage provides examples of activities that can be considered "work" from a psychological perspective. It mentions athletes, volunteers, and students as examples of individuals who may experience burnout due to their structured and mandatory activities.</a:t>
            </a:r>
          </a:p>
          <a:p>
            <a:endParaRPr lang="en-US" dirty="0"/>
          </a:p>
          <a:p>
            <a:r>
              <a:rPr lang="en-US" dirty="0"/>
              <a:t>4. **Exclusion of Housewives/Men, Retirees, and the Unemployed**: The text makes a distinction between those who are unlikely to experience burnout, such as housewives/men, retirees, and the unemployed. The reason for this is explained as their lack of structured, mandatory activities and the voluntary nature of their actions.</a:t>
            </a:r>
          </a:p>
          <a:p>
            <a:endParaRPr lang="en-US" dirty="0"/>
          </a:p>
          <a:p>
            <a:r>
              <a:rPr lang="en-US" dirty="0"/>
              <a:t>5. **Impact of Social Role**: The passage suggests that individuals like housewives/men, retirees, and the unemployed may still experience exhaustion and cognitive or emotional impairment, but it attributes these issues to their social role. Their social roles are characterized by a lack of a clear focus or goal and a fixed time structure, making their activities voluntary rather than mandatory.</a:t>
            </a:r>
          </a:p>
          <a:p>
            <a:endParaRPr lang="en-US" dirty="0"/>
          </a:p>
          <a:p>
            <a:r>
              <a:rPr lang="en-US" dirty="0"/>
              <a:t>6. **Voluntary vs. Mandatory Activities**: It is highlighted that the activities performed by the excluded groups are typically voluntary, in contrast to the mandatory activities of those who may experience burnout. This contrast is presented as a key factor in determining the susceptibility to burnout.</a:t>
            </a:r>
          </a:p>
          <a:p>
            <a:endParaRPr lang="en-US" dirty="0"/>
          </a:p>
          <a:p>
            <a:r>
              <a:rPr lang="en-US" dirty="0"/>
              <a:t>These talking points revolve around the conceptualization of burnout and how it relates to different groups of individuals based on the nature of their activities and social roles.</a:t>
            </a:r>
          </a:p>
          <a:p>
            <a:endParaRPr lang="en-US" dirty="0"/>
          </a:p>
        </p:txBody>
      </p:sp>
      <p:sp>
        <p:nvSpPr>
          <p:cNvPr id="4" name="Slide Number Placeholder 3"/>
          <p:cNvSpPr>
            <a:spLocks noGrp="1"/>
          </p:cNvSpPr>
          <p:nvPr>
            <p:ph type="sldNum" sz="quarter" idx="5"/>
          </p:nvPr>
        </p:nvSpPr>
        <p:spPr/>
        <p:txBody>
          <a:bodyPr/>
          <a:lstStyle/>
          <a:p>
            <a:fld id="{AF954EC1-5D0F-0548-8BB7-44B7B42390B2}" type="slidenum">
              <a:rPr lang="en-US" smtClean="0"/>
              <a:t>8</a:t>
            </a:fld>
            <a:endParaRPr lang="en-US"/>
          </a:p>
        </p:txBody>
      </p:sp>
    </p:spTree>
    <p:extLst>
      <p:ext uri="{BB962C8B-B14F-4D97-AF65-F5344CB8AC3E}">
        <p14:creationId xmlns:p14="http://schemas.microsoft.com/office/powerpoint/2010/main" val="27822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Skills to develop include ASSERTIVNESS, PERSONAL COAL SETTING, SELF-ESTEEM, BELONGING, FUTURE ORIENTATION</a:t>
            </a:r>
          </a:p>
        </p:txBody>
      </p:sp>
      <p:sp>
        <p:nvSpPr>
          <p:cNvPr id="4" name="Slide Number Placeholder 3"/>
          <p:cNvSpPr>
            <a:spLocks noGrp="1"/>
          </p:cNvSpPr>
          <p:nvPr>
            <p:ph type="sldNum" sz="quarter" idx="5"/>
          </p:nvPr>
        </p:nvSpPr>
        <p:spPr/>
        <p:txBody>
          <a:bodyPr/>
          <a:lstStyle/>
          <a:p>
            <a:fld id="{AF954EC1-5D0F-0548-8BB7-44B7B42390B2}" type="slidenum">
              <a:rPr lang="en-US" smtClean="0"/>
              <a:t>18</a:t>
            </a:fld>
            <a:endParaRPr lang="en-US"/>
          </a:p>
        </p:txBody>
      </p:sp>
    </p:spTree>
    <p:extLst>
      <p:ext uri="{BB962C8B-B14F-4D97-AF65-F5344CB8AC3E}">
        <p14:creationId xmlns:p14="http://schemas.microsoft.com/office/powerpoint/2010/main" val="27865429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954EC1-5D0F-0548-8BB7-44B7B42390B2}" type="slidenum">
              <a:rPr lang="en-US" smtClean="0"/>
              <a:t>19</a:t>
            </a:fld>
            <a:endParaRPr lang="en-US"/>
          </a:p>
        </p:txBody>
      </p:sp>
    </p:spTree>
    <p:extLst>
      <p:ext uri="{BB962C8B-B14F-4D97-AF65-F5344CB8AC3E}">
        <p14:creationId xmlns:p14="http://schemas.microsoft.com/office/powerpoint/2010/main" val="21093680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954EC1-5D0F-0548-8BB7-44B7B42390B2}" type="slidenum">
              <a:rPr lang="en-US" smtClean="0"/>
              <a:t>29</a:t>
            </a:fld>
            <a:endParaRPr lang="en-US"/>
          </a:p>
        </p:txBody>
      </p:sp>
    </p:spTree>
    <p:extLst>
      <p:ext uri="{BB962C8B-B14F-4D97-AF65-F5344CB8AC3E}">
        <p14:creationId xmlns:p14="http://schemas.microsoft.com/office/powerpoint/2010/main" val="28281815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954EC1-5D0F-0548-8BB7-44B7B42390B2}" type="slidenum">
              <a:rPr lang="en-US" smtClean="0"/>
              <a:t>32</a:t>
            </a:fld>
            <a:endParaRPr lang="en-US"/>
          </a:p>
        </p:txBody>
      </p:sp>
    </p:spTree>
    <p:extLst>
      <p:ext uri="{BB962C8B-B14F-4D97-AF65-F5344CB8AC3E}">
        <p14:creationId xmlns:p14="http://schemas.microsoft.com/office/powerpoint/2010/main" val="31954594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954EC1-5D0F-0548-8BB7-44B7B42390B2}" type="slidenum">
              <a:rPr lang="en-US" smtClean="0"/>
              <a:t>36</a:t>
            </a:fld>
            <a:endParaRPr lang="en-US"/>
          </a:p>
        </p:txBody>
      </p:sp>
    </p:spTree>
    <p:extLst>
      <p:ext uri="{BB962C8B-B14F-4D97-AF65-F5344CB8AC3E}">
        <p14:creationId xmlns:p14="http://schemas.microsoft.com/office/powerpoint/2010/main" val="8782468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954EC1-5D0F-0548-8BB7-44B7B42390B2}" type="slidenum">
              <a:rPr lang="en-US" smtClean="0"/>
              <a:t>38</a:t>
            </a:fld>
            <a:endParaRPr lang="en-US"/>
          </a:p>
        </p:txBody>
      </p:sp>
    </p:spTree>
    <p:extLst>
      <p:ext uri="{BB962C8B-B14F-4D97-AF65-F5344CB8AC3E}">
        <p14:creationId xmlns:p14="http://schemas.microsoft.com/office/powerpoint/2010/main" val="7670065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AE308-0D9A-8B6B-6DA4-14C17F78C74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EC37322-0B33-15DD-6286-5775399324C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A15C743-5CDE-2444-BA3C-2712E7345E57}"/>
              </a:ext>
            </a:extLst>
          </p:cNvPr>
          <p:cNvSpPr>
            <a:spLocks noGrp="1"/>
          </p:cNvSpPr>
          <p:nvPr>
            <p:ph type="dt" sz="half" idx="10"/>
          </p:nvPr>
        </p:nvSpPr>
        <p:spPr/>
        <p:txBody>
          <a:bodyPr/>
          <a:lstStyle/>
          <a:p>
            <a:fld id="{7B744126-039C-9340-AD9B-66370A80A475}" type="datetimeFigureOut">
              <a:rPr lang="en-US" smtClean="0"/>
              <a:t>10/15/24</a:t>
            </a:fld>
            <a:endParaRPr lang="en-US"/>
          </a:p>
        </p:txBody>
      </p:sp>
      <p:sp>
        <p:nvSpPr>
          <p:cNvPr id="5" name="Footer Placeholder 4">
            <a:extLst>
              <a:ext uri="{FF2B5EF4-FFF2-40B4-BE49-F238E27FC236}">
                <a16:creationId xmlns:a16="http://schemas.microsoft.com/office/drawing/2014/main" id="{E1C84214-8536-90B6-19A3-879F373262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CA4C87-B1EE-53A5-F0CD-D8A3C0E8C19A}"/>
              </a:ext>
            </a:extLst>
          </p:cNvPr>
          <p:cNvSpPr>
            <a:spLocks noGrp="1"/>
          </p:cNvSpPr>
          <p:nvPr>
            <p:ph type="sldNum" sz="quarter" idx="12"/>
          </p:nvPr>
        </p:nvSpPr>
        <p:spPr/>
        <p:txBody>
          <a:bodyPr/>
          <a:lstStyle/>
          <a:p>
            <a:fld id="{B64E6A44-40BF-5B42-AF20-65F5B6D5273C}" type="slidenum">
              <a:rPr lang="en-US" smtClean="0"/>
              <a:t>‹#›</a:t>
            </a:fld>
            <a:endParaRPr lang="en-US"/>
          </a:p>
        </p:txBody>
      </p:sp>
    </p:spTree>
    <p:extLst>
      <p:ext uri="{BB962C8B-B14F-4D97-AF65-F5344CB8AC3E}">
        <p14:creationId xmlns:p14="http://schemas.microsoft.com/office/powerpoint/2010/main" val="1878807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568A8-20D8-F44A-CF71-23E8B688A40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44C89A9-7093-941F-014F-010C39F8888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C87604-8374-0538-C10F-E98FAE184D40}"/>
              </a:ext>
            </a:extLst>
          </p:cNvPr>
          <p:cNvSpPr>
            <a:spLocks noGrp="1"/>
          </p:cNvSpPr>
          <p:nvPr>
            <p:ph type="dt" sz="half" idx="10"/>
          </p:nvPr>
        </p:nvSpPr>
        <p:spPr/>
        <p:txBody>
          <a:bodyPr/>
          <a:lstStyle/>
          <a:p>
            <a:fld id="{7B744126-039C-9340-AD9B-66370A80A475}" type="datetimeFigureOut">
              <a:rPr lang="en-US" smtClean="0"/>
              <a:t>10/15/24</a:t>
            </a:fld>
            <a:endParaRPr lang="en-US"/>
          </a:p>
        </p:txBody>
      </p:sp>
      <p:sp>
        <p:nvSpPr>
          <p:cNvPr id="5" name="Footer Placeholder 4">
            <a:extLst>
              <a:ext uri="{FF2B5EF4-FFF2-40B4-BE49-F238E27FC236}">
                <a16:creationId xmlns:a16="http://schemas.microsoft.com/office/drawing/2014/main" id="{9ED881A9-2852-4433-FDC0-7314B9F40D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50C2B2-391F-56D3-8919-1548001EAB40}"/>
              </a:ext>
            </a:extLst>
          </p:cNvPr>
          <p:cNvSpPr>
            <a:spLocks noGrp="1"/>
          </p:cNvSpPr>
          <p:nvPr>
            <p:ph type="sldNum" sz="quarter" idx="12"/>
          </p:nvPr>
        </p:nvSpPr>
        <p:spPr/>
        <p:txBody>
          <a:bodyPr/>
          <a:lstStyle/>
          <a:p>
            <a:fld id="{B64E6A44-40BF-5B42-AF20-65F5B6D5273C}" type="slidenum">
              <a:rPr lang="en-US" smtClean="0"/>
              <a:t>‹#›</a:t>
            </a:fld>
            <a:endParaRPr lang="en-US"/>
          </a:p>
        </p:txBody>
      </p:sp>
    </p:spTree>
    <p:extLst>
      <p:ext uri="{BB962C8B-B14F-4D97-AF65-F5344CB8AC3E}">
        <p14:creationId xmlns:p14="http://schemas.microsoft.com/office/powerpoint/2010/main" val="19248202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D0AF29F-ECF3-66B3-5E13-6F338CE385A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B8126C1-F56E-EB3D-32C6-3EDC66DA9CD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AD724B-449B-1E67-46B0-512BC63DBBC4}"/>
              </a:ext>
            </a:extLst>
          </p:cNvPr>
          <p:cNvSpPr>
            <a:spLocks noGrp="1"/>
          </p:cNvSpPr>
          <p:nvPr>
            <p:ph type="dt" sz="half" idx="10"/>
          </p:nvPr>
        </p:nvSpPr>
        <p:spPr/>
        <p:txBody>
          <a:bodyPr/>
          <a:lstStyle/>
          <a:p>
            <a:fld id="{7B744126-039C-9340-AD9B-66370A80A475}" type="datetimeFigureOut">
              <a:rPr lang="en-US" smtClean="0"/>
              <a:t>10/15/24</a:t>
            </a:fld>
            <a:endParaRPr lang="en-US"/>
          </a:p>
        </p:txBody>
      </p:sp>
      <p:sp>
        <p:nvSpPr>
          <p:cNvPr id="5" name="Footer Placeholder 4">
            <a:extLst>
              <a:ext uri="{FF2B5EF4-FFF2-40B4-BE49-F238E27FC236}">
                <a16:creationId xmlns:a16="http://schemas.microsoft.com/office/drawing/2014/main" id="{3BC51B7F-9F6E-4DBE-F3C9-882109992F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9AE000-4058-C9DE-CE78-928AF3669480}"/>
              </a:ext>
            </a:extLst>
          </p:cNvPr>
          <p:cNvSpPr>
            <a:spLocks noGrp="1"/>
          </p:cNvSpPr>
          <p:nvPr>
            <p:ph type="sldNum" sz="quarter" idx="12"/>
          </p:nvPr>
        </p:nvSpPr>
        <p:spPr/>
        <p:txBody>
          <a:bodyPr/>
          <a:lstStyle/>
          <a:p>
            <a:fld id="{B64E6A44-40BF-5B42-AF20-65F5B6D5273C}" type="slidenum">
              <a:rPr lang="en-US" smtClean="0"/>
              <a:t>‹#›</a:t>
            </a:fld>
            <a:endParaRPr lang="en-US"/>
          </a:p>
        </p:txBody>
      </p:sp>
    </p:spTree>
    <p:extLst>
      <p:ext uri="{BB962C8B-B14F-4D97-AF65-F5344CB8AC3E}">
        <p14:creationId xmlns:p14="http://schemas.microsoft.com/office/powerpoint/2010/main" val="9401735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37EDE-AB5C-7A72-2EB0-F6575FBD78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EF5062-47E0-3B78-FD0B-2CEB0B65F1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DEDE05-FEB2-0654-B9F9-B7204FBA9357}"/>
              </a:ext>
            </a:extLst>
          </p:cNvPr>
          <p:cNvSpPr>
            <a:spLocks noGrp="1"/>
          </p:cNvSpPr>
          <p:nvPr>
            <p:ph type="dt" sz="half" idx="10"/>
          </p:nvPr>
        </p:nvSpPr>
        <p:spPr/>
        <p:txBody>
          <a:bodyPr/>
          <a:lstStyle/>
          <a:p>
            <a:fld id="{7B744126-039C-9340-AD9B-66370A80A475}" type="datetimeFigureOut">
              <a:rPr lang="en-US" smtClean="0"/>
              <a:t>10/15/24</a:t>
            </a:fld>
            <a:endParaRPr lang="en-US"/>
          </a:p>
        </p:txBody>
      </p:sp>
      <p:sp>
        <p:nvSpPr>
          <p:cNvPr id="5" name="Footer Placeholder 4">
            <a:extLst>
              <a:ext uri="{FF2B5EF4-FFF2-40B4-BE49-F238E27FC236}">
                <a16:creationId xmlns:a16="http://schemas.microsoft.com/office/drawing/2014/main" id="{00CEC5BB-04AE-6DA9-0A5A-D7EC987A2C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7522E3-485E-C32A-C1AB-1EEE19314383}"/>
              </a:ext>
            </a:extLst>
          </p:cNvPr>
          <p:cNvSpPr>
            <a:spLocks noGrp="1"/>
          </p:cNvSpPr>
          <p:nvPr>
            <p:ph type="sldNum" sz="quarter" idx="12"/>
          </p:nvPr>
        </p:nvSpPr>
        <p:spPr/>
        <p:txBody>
          <a:bodyPr/>
          <a:lstStyle/>
          <a:p>
            <a:fld id="{B64E6A44-40BF-5B42-AF20-65F5B6D5273C}" type="slidenum">
              <a:rPr lang="en-US" smtClean="0"/>
              <a:t>‹#›</a:t>
            </a:fld>
            <a:endParaRPr lang="en-US"/>
          </a:p>
        </p:txBody>
      </p:sp>
    </p:spTree>
    <p:extLst>
      <p:ext uri="{BB962C8B-B14F-4D97-AF65-F5344CB8AC3E}">
        <p14:creationId xmlns:p14="http://schemas.microsoft.com/office/powerpoint/2010/main" val="2861514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FC495-9150-E285-F08C-BA85C2880DB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0A560DD-B6AF-E524-B022-6CEE9D5956F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9481133-838A-4036-E547-67AA8A9C2E30}"/>
              </a:ext>
            </a:extLst>
          </p:cNvPr>
          <p:cNvSpPr>
            <a:spLocks noGrp="1"/>
          </p:cNvSpPr>
          <p:nvPr>
            <p:ph type="dt" sz="half" idx="10"/>
          </p:nvPr>
        </p:nvSpPr>
        <p:spPr/>
        <p:txBody>
          <a:bodyPr/>
          <a:lstStyle/>
          <a:p>
            <a:fld id="{7B744126-039C-9340-AD9B-66370A80A475}" type="datetimeFigureOut">
              <a:rPr lang="en-US" smtClean="0"/>
              <a:t>10/15/24</a:t>
            </a:fld>
            <a:endParaRPr lang="en-US"/>
          </a:p>
        </p:txBody>
      </p:sp>
      <p:sp>
        <p:nvSpPr>
          <p:cNvPr id="5" name="Footer Placeholder 4">
            <a:extLst>
              <a:ext uri="{FF2B5EF4-FFF2-40B4-BE49-F238E27FC236}">
                <a16:creationId xmlns:a16="http://schemas.microsoft.com/office/drawing/2014/main" id="{D3713CEB-DD0C-B409-D378-520B12C00E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48FC1F-8BE5-5CD4-2156-F0A75C58D02B}"/>
              </a:ext>
            </a:extLst>
          </p:cNvPr>
          <p:cNvSpPr>
            <a:spLocks noGrp="1"/>
          </p:cNvSpPr>
          <p:nvPr>
            <p:ph type="sldNum" sz="quarter" idx="12"/>
          </p:nvPr>
        </p:nvSpPr>
        <p:spPr/>
        <p:txBody>
          <a:bodyPr/>
          <a:lstStyle/>
          <a:p>
            <a:fld id="{B64E6A44-40BF-5B42-AF20-65F5B6D5273C}" type="slidenum">
              <a:rPr lang="en-US" smtClean="0"/>
              <a:t>‹#›</a:t>
            </a:fld>
            <a:endParaRPr lang="en-US"/>
          </a:p>
        </p:txBody>
      </p:sp>
    </p:spTree>
    <p:extLst>
      <p:ext uri="{BB962C8B-B14F-4D97-AF65-F5344CB8AC3E}">
        <p14:creationId xmlns:p14="http://schemas.microsoft.com/office/powerpoint/2010/main" val="29938256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38378-5540-8791-E48F-6ACC97B80C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B579B1-234C-07ED-577C-0CA13A2AE16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25235DF-3D79-A21C-0126-923C0FB0211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62B55A3-6244-7F9D-5419-2E361BD24579}"/>
              </a:ext>
            </a:extLst>
          </p:cNvPr>
          <p:cNvSpPr>
            <a:spLocks noGrp="1"/>
          </p:cNvSpPr>
          <p:nvPr>
            <p:ph type="dt" sz="half" idx="10"/>
          </p:nvPr>
        </p:nvSpPr>
        <p:spPr/>
        <p:txBody>
          <a:bodyPr/>
          <a:lstStyle/>
          <a:p>
            <a:fld id="{7B744126-039C-9340-AD9B-66370A80A475}" type="datetimeFigureOut">
              <a:rPr lang="en-US" smtClean="0"/>
              <a:t>10/15/24</a:t>
            </a:fld>
            <a:endParaRPr lang="en-US"/>
          </a:p>
        </p:txBody>
      </p:sp>
      <p:sp>
        <p:nvSpPr>
          <p:cNvPr id="6" name="Footer Placeholder 5">
            <a:extLst>
              <a:ext uri="{FF2B5EF4-FFF2-40B4-BE49-F238E27FC236}">
                <a16:creationId xmlns:a16="http://schemas.microsoft.com/office/drawing/2014/main" id="{478CFFCB-FDFB-0E78-0305-DA3AD90610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7389C7-F766-E915-A132-BFB5E36C2603}"/>
              </a:ext>
            </a:extLst>
          </p:cNvPr>
          <p:cNvSpPr>
            <a:spLocks noGrp="1"/>
          </p:cNvSpPr>
          <p:nvPr>
            <p:ph type="sldNum" sz="quarter" idx="12"/>
          </p:nvPr>
        </p:nvSpPr>
        <p:spPr/>
        <p:txBody>
          <a:bodyPr/>
          <a:lstStyle/>
          <a:p>
            <a:fld id="{B64E6A44-40BF-5B42-AF20-65F5B6D5273C}" type="slidenum">
              <a:rPr lang="en-US" smtClean="0"/>
              <a:t>‹#›</a:t>
            </a:fld>
            <a:endParaRPr lang="en-US"/>
          </a:p>
        </p:txBody>
      </p:sp>
    </p:spTree>
    <p:extLst>
      <p:ext uri="{BB962C8B-B14F-4D97-AF65-F5344CB8AC3E}">
        <p14:creationId xmlns:p14="http://schemas.microsoft.com/office/powerpoint/2010/main" val="1220938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0C972-9CD6-321A-DDEE-284010D2909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AD3DA18-8D26-5752-5E4D-08DE568D56B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3834EBB-9CA6-3B6F-A2C3-53DD279C613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99055C6-D2B9-4C31-62D7-AD3AA047FD8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6AE20B-96BF-235B-897D-8A96AAB488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02BD08-7CCC-BFCA-CB68-9358A5C8AEC2}"/>
              </a:ext>
            </a:extLst>
          </p:cNvPr>
          <p:cNvSpPr>
            <a:spLocks noGrp="1"/>
          </p:cNvSpPr>
          <p:nvPr>
            <p:ph type="dt" sz="half" idx="10"/>
          </p:nvPr>
        </p:nvSpPr>
        <p:spPr/>
        <p:txBody>
          <a:bodyPr/>
          <a:lstStyle/>
          <a:p>
            <a:fld id="{7B744126-039C-9340-AD9B-66370A80A475}" type="datetimeFigureOut">
              <a:rPr lang="en-US" smtClean="0"/>
              <a:t>10/15/24</a:t>
            </a:fld>
            <a:endParaRPr lang="en-US"/>
          </a:p>
        </p:txBody>
      </p:sp>
      <p:sp>
        <p:nvSpPr>
          <p:cNvPr id="8" name="Footer Placeholder 7">
            <a:extLst>
              <a:ext uri="{FF2B5EF4-FFF2-40B4-BE49-F238E27FC236}">
                <a16:creationId xmlns:a16="http://schemas.microsoft.com/office/drawing/2014/main" id="{D72FA2C1-F654-786A-A6C7-1E6E94E4E15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AE2D8C4-9D46-75EC-305B-09E62C36C90A}"/>
              </a:ext>
            </a:extLst>
          </p:cNvPr>
          <p:cNvSpPr>
            <a:spLocks noGrp="1"/>
          </p:cNvSpPr>
          <p:nvPr>
            <p:ph type="sldNum" sz="quarter" idx="12"/>
          </p:nvPr>
        </p:nvSpPr>
        <p:spPr/>
        <p:txBody>
          <a:bodyPr/>
          <a:lstStyle/>
          <a:p>
            <a:fld id="{B64E6A44-40BF-5B42-AF20-65F5B6D5273C}" type="slidenum">
              <a:rPr lang="en-US" smtClean="0"/>
              <a:t>‹#›</a:t>
            </a:fld>
            <a:endParaRPr lang="en-US"/>
          </a:p>
        </p:txBody>
      </p:sp>
    </p:spTree>
    <p:extLst>
      <p:ext uri="{BB962C8B-B14F-4D97-AF65-F5344CB8AC3E}">
        <p14:creationId xmlns:p14="http://schemas.microsoft.com/office/powerpoint/2010/main" val="16971806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7D24D-B6B5-173D-AF36-A67BE23E94F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076F02-D162-364A-C237-DF0BC5CB107B}"/>
              </a:ext>
            </a:extLst>
          </p:cNvPr>
          <p:cNvSpPr>
            <a:spLocks noGrp="1"/>
          </p:cNvSpPr>
          <p:nvPr>
            <p:ph type="dt" sz="half" idx="10"/>
          </p:nvPr>
        </p:nvSpPr>
        <p:spPr/>
        <p:txBody>
          <a:bodyPr/>
          <a:lstStyle/>
          <a:p>
            <a:fld id="{7B744126-039C-9340-AD9B-66370A80A475}" type="datetimeFigureOut">
              <a:rPr lang="en-US" smtClean="0"/>
              <a:t>10/15/24</a:t>
            </a:fld>
            <a:endParaRPr lang="en-US"/>
          </a:p>
        </p:txBody>
      </p:sp>
      <p:sp>
        <p:nvSpPr>
          <p:cNvPr id="4" name="Footer Placeholder 3">
            <a:extLst>
              <a:ext uri="{FF2B5EF4-FFF2-40B4-BE49-F238E27FC236}">
                <a16:creationId xmlns:a16="http://schemas.microsoft.com/office/drawing/2014/main" id="{081A3607-927D-8C07-9417-DD505088D52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C8008EA-918F-8129-EB84-897C71890A39}"/>
              </a:ext>
            </a:extLst>
          </p:cNvPr>
          <p:cNvSpPr>
            <a:spLocks noGrp="1"/>
          </p:cNvSpPr>
          <p:nvPr>
            <p:ph type="sldNum" sz="quarter" idx="12"/>
          </p:nvPr>
        </p:nvSpPr>
        <p:spPr/>
        <p:txBody>
          <a:bodyPr/>
          <a:lstStyle/>
          <a:p>
            <a:fld id="{B64E6A44-40BF-5B42-AF20-65F5B6D5273C}" type="slidenum">
              <a:rPr lang="en-US" smtClean="0"/>
              <a:t>‹#›</a:t>
            </a:fld>
            <a:endParaRPr lang="en-US"/>
          </a:p>
        </p:txBody>
      </p:sp>
    </p:spTree>
    <p:extLst>
      <p:ext uri="{BB962C8B-B14F-4D97-AF65-F5344CB8AC3E}">
        <p14:creationId xmlns:p14="http://schemas.microsoft.com/office/powerpoint/2010/main" val="7965031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BC08FD-4AD9-5100-9FF6-9DA4559CF519}"/>
              </a:ext>
            </a:extLst>
          </p:cNvPr>
          <p:cNvSpPr>
            <a:spLocks noGrp="1"/>
          </p:cNvSpPr>
          <p:nvPr>
            <p:ph type="dt" sz="half" idx="10"/>
          </p:nvPr>
        </p:nvSpPr>
        <p:spPr/>
        <p:txBody>
          <a:bodyPr/>
          <a:lstStyle/>
          <a:p>
            <a:fld id="{7B744126-039C-9340-AD9B-66370A80A475}" type="datetimeFigureOut">
              <a:rPr lang="en-US" smtClean="0"/>
              <a:t>10/15/24</a:t>
            </a:fld>
            <a:endParaRPr lang="en-US"/>
          </a:p>
        </p:txBody>
      </p:sp>
      <p:sp>
        <p:nvSpPr>
          <p:cNvPr id="3" name="Footer Placeholder 2">
            <a:extLst>
              <a:ext uri="{FF2B5EF4-FFF2-40B4-BE49-F238E27FC236}">
                <a16:creationId xmlns:a16="http://schemas.microsoft.com/office/drawing/2014/main" id="{F2EBEB3C-6EB6-166C-A43B-D2EF4994B60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397BB26-2902-6F27-80AD-25835EA4A4D2}"/>
              </a:ext>
            </a:extLst>
          </p:cNvPr>
          <p:cNvSpPr>
            <a:spLocks noGrp="1"/>
          </p:cNvSpPr>
          <p:nvPr>
            <p:ph type="sldNum" sz="quarter" idx="12"/>
          </p:nvPr>
        </p:nvSpPr>
        <p:spPr/>
        <p:txBody>
          <a:bodyPr/>
          <a:lstStyle/>
          <a:p>
            <a:fld id="{B64E6A44-40BF-5B42-AF20-65F5B6D5273C}" type="slidenum">
              <a:rPr lang="en-US" smtClean="0"/>
              <a:t>‹#›</a:t>
            </a:fld>
            <a:endParaRPr lang="en-US"/>
          </a:p>
        </p:txBody>
      </p:sp>
    </p:spTree>
    <p:extLst>
      <p:ext uri="{BB962C8B-B14F-4D97-AF65-F5344CB8AC3E}">
        <p14:creationId xmlns:p14="http://schemas.microsoft.com/office/powerpoint/2010/main" val="22493192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40C85-5166-C0E2-FF40-0CB3EAB3BF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532B0D1-162E-39B0-23ED-32808E69234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43E835-A80C-4DE3-C50F-4CA051EF68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2265970-97B4-C4E2-CA33-51A32D0D731D}"/>
              </a:ext>
            </a:extLst>
          </p:cNvPr>
          <p:cNvSpPr>
            <a:spLocks noGrp="1"/>
          </p:cNvSpPr>
          <p:nvPr>
            <p:ph type="dt" sz="half" idx="10"/>
          </p:nvPr>
        </p:nvSpPr>
        <p:spPr/>
        <p:txBody>
          <a:bodyPr/>
          <a:lstStyle/>
          <a:p>
            <a:fld id="{7B744126-039C-9340-AD9B-66370A80A475}" type="datetimeFigureOut">
              <a:rPr lang="en-US" smtClean="0"/>
              <a:t>10/15/24</a:t>
            </a:fld>
            <a:endParaRPr lang="en-US"/>
          </a:p>
        </p:txBody>
      </p:sp>
      <p:sp>
        <p:nvSpPr>
          <p:cNvPr id="6" name="Footer Placeholder 5">
            <a:extLst>
              <a:ext uri="{FF2B5EF4-FFF2-40B4-BE49-F238E27FC236}">
                <a16:creationId xmlns:a16="http://schemas.microsoft.com/office/drawing/2014/main" id="{FBEA0C04-68DD-35B9-4BCD-E986E18815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207AD3-113E-658E-CB22-BF5BC3CE8A5D}"/>
              </a:ext>
            </a:extLst>
          </p:cNvPr>
          <p:cNvSpPr>
            <a:spLocks noGrp="1"/>
          </p:cNvSpPr>
          <p:nvPr>
            <p:ph type="sldNum" sz="quarter" idx="12"/>
          </p:nvPr>
        </p:nvSpPr>
        <p:spPr/>
        <p:txBody>
          <a:bodyPr/>
          <a:lstStyle/>
          <a:p>
            <a:fld id="{B64E6A44-40BF-5B42-AF20-65F5B6D5273C}" type="slidenum">
              <a:rPr lang="en-US" smtClean="0"/>
              <a:t>‹#›</a:t>
            </a:fld>
            <a:endParaRPr lang="en-US"/>
          </a:p>
        </p:txBody>
      </p:sp>
    </p:spTree>
    <p:extLst>
      <p:ext uri="{BB962C8B-B14F-4D97-AF65-F5344CB8AC3E}">
        <p14:creationId xmlns:p14="http://schemas.microsoft.com/office/powerpoint/2010/main" val="41930974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FDE9B-B9A3-4035-5940-B18BB9F741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337BB51-50CC-7644-935B-C218416F2C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FC97298-9928-C59C-6C09-83FE873C69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6459F6-6F3F-8C6D-FED6-6CC0BC9A1FF0}"/>
              </a:ext>
            </a:extLst>
          </p:cNvPr>
          <p:cNvSpPr>
            <a:spLocks noGrp="1"/>
          </p:cNvSpPr>
          <p:nvPr>
            <p:ph type="dt" sz="half" idx="10"/>
          </p:nvPr>
        </p:nvSpPr>
        <p:spPr/>
        <p:txBody>
          <a:bodyPr/>
          <a:lstStyle/>
          <a:p>
            <a:fld id="{7B744126-039C-9340-AD9B-66370A80A475}" type="datetimeFigureOut">
              <a:rPr lang="en-US" smtClean="0"/>
              <a:t>10/15/24</a:t>
            </a:fld>
            <a:endParaRPr lang="en-US"/>
          </a:p>
        </p:txBody>
      </p:sp>
      <p:sp>
        <p:nvSpPr>
          <p:cNvPr id="6" name="Footer Placeholder 5">
            <a:extLst>
              <a:ext uri="{FF2B5EF4-FFF2-40B4-BE49-F238E27FC236}">
                <a16:creationId xmlns:a16="http://schemas.microsoft.com/office/drawing/2014/main" id="{58DD9B1C-E5F1-60C9-3284-779372C554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6B10313-EDB5-DA66-792D-73DEBBC97351}"/>
              </a:ext>
            </a:extLst>
          </p:cNvPr>
          <p:cNvSpPr>
            <a:spLocks noGrp="1"/>
          </p:cNvSpPr>
          <p:nvPr>
            <p:ph type="sldNum" sz="quarter" idx="12"/>
          </p:nvPr>
        </p:nvSpPr>
        <p:spPr/>
        <p:txBody>
          <a:bodyPr/>
          <a:lstStyle/>
          <a:p>
            <a:fld id="{B64E6A44-40BF-5B42-AF20-65F5B6D5273C}" type="slidenum">
              <a:rPr lang="en-US" smtClean="0"/>
              <a:t>‹#›</a:t>
            </a:fld>
            <a:endParaRPr lang="en-US"/>
          </a:p>
        </p:txBody>
      </p:sp>
    </p:spTree>
    <p:extLst>
      <p:ext uri="{BB962C8B-B14F-4D97-AF65-F5344CB8AC3E}">
        <p14:creationId xmlns:p14="http://schemas.microsoft.com/office/powerpoint/2010/main" val="34576059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54AA5A-61B4-F8F9-71A4-AD34BB8207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48D9A24-3881-8622-3B01-8614A98AF1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3ECFF9-86AC-9D54-D219-6A4E5EFD329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B744126-039C-9340-AD9B-66370A80A475}" type="datetimeFigureOut">
              <a:rPr lang="en-US" smtClean="0"/>
              <a:t>10/15/24</a:t>
            </a:fld>
            <a:endParaRPr lang="en-US"/>
          </a:p>
        </p:txBody>
      </p:sp>
      <p:sp>
        <p:nvSpPr>
          <p:cNvPr id="5" name="Footer Placeholder 4">
            <a:extLst>
              <a:ext uri="{FF2B5EF4-FFF2-40B4-BE49-F238E27FC236}">
                <a16:creationId xmlns:a16="http://schemas.microsoft.com/office/drawing/2014/main" id="{FAB863FE-F671-4F35-A16C-F95A4174A44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8EE39E3-F883-5AC5-819B-78999B84D04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64E6A44-40BF-5B42-AF20-65F5B6D5273C}" type="slidenum">
              <a:rPr lang="en-US" smtClean="0"/>
              <a:t>‹#›</a:t>
            </a:fld>
            <a:endParaRPr lang="en-US"/>
          </a:p>
        </p:txBody>
      </p:sp>
    </p:spTree>
    <p:extLst>
      <p:ext uri="{BB962C8B-B14F-4D97-AF65-F5344CB8AC3E}">
        <p14:creationId xmlns:p14="http://schemas.microsoft.com/office/powerpoint/2010/main" val="13384929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6.jpg"/><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3.xml.rels><?xml version="1.0" encoding="UTF-8" standalone="yes"?>
<Relationships xmlns="http://schemas.openxmlformats.org/package/2006/relationships"><Relationship Id="rId3" Type="http://schemas.openxmlformats.org/officeDocument/2006/relationships/hyperlink" Target="https://thegrandmalogbook.blogspot.com/2019/05/florence-nightingale-lady-with-lamp.html" TargetMode="External"/><Relationship Id="rId2" Type="http://schemas.openxmlformats.org/officeDocument/2006/relationships/image" Target="../media/image7.jpg"/><Relationship Id="rId1" Type="http://schemas.openxmlformats.org/officeDocument/2006/relationships/slideLayout" Target="../slideLayouts/slideLayout8.xml"/><Relationship Id="rId4" Type="http://schemas.openxmlformats.org/officeDocument/2006/relationships/hyperlink" Target="https://creativecommons.org/licenses/by-sa/3.0/"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hyperlink" Target="https://www.bls.gov/ooh/healthcare/registered-nurses.htm#tab-1" TargetMode="External"/><Relationship Id="rId1" Type="http://schemas.openxmlformats.org/officeDocument/2006/relationships/slideLayout" Target="../slideLayouts/slideLayout2.xml"/><Relationship Id="rId5" Type="http://schemas.openxmlformats.org/officeDocument/2006/relationships/hyperlink" Target="https://creativecommons.org/licenses/by-sa/3.0/" TargetMode="External"/><Relationship Id="rId4" Type="http://schemas.openxmlformats.org/officeDocument/2006/relationships/hyperlink" Target="https://it.qaz.wiki/wiki/Florence_Nightingale" TargetMode="Externa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8.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6.xml.rels><?xml version="1.0" encoding="UTF-8" standalone="yes"?>
<Relationships xmlns="http://schemas.openxmlformats.org/package/2006/relationships"><Relationship Id="rId3" Type="http://schemas.openxmlformats.org/officeDocument/2006/relationships/hyperlink" Target="https://www.nursingworld.org/practice-policy/workforce/racism-in-nursing/national-commission-to-address-racism-in-nursing/survey-shows-substantial-racism-in-nursing/" TargetMode="External"/><Relationship Id="rId2" Type="http://schemas.openxmlformats.org/officeDocument/2006/relationships/image" Target="../media/image17.jp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0.svg"/><Relationship Id="rId7" Type="http://schemas.openxmlformats.org/officeDocument/2006/relationships/image" Target="../media/image34.svg"/><Relationship Id="rId2" Type="http://schemas.openxmlformats.org/officeDocument/2006/relationships/image" Target="../media/image29.png"/><Relationship Id="rId1" Type="http://schemas.openxmlformats.org/officeDocument/2006/relationships/slideLayout" Target="../slideLayouts/slideLayout5.xml"/><Relationship Id="rId6" Type="http://schemas.openxmlformats.org/officeDocument/2006/relationships/image" Target="../media/image33.png"/><Relationship Id="rId5" Type="http://schemas.openxmlformats.org/officeDocument/2006/relationships/image" Target="../media/image32.svg"/><Relationship Id="rId4" Type="http://schemas.openxmlformats.org/officeDocument/2006/relationships/image" Target="../media/image31.png"/></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7.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svg"/><Relationship Id="rId7" Type="http://schemas.openxmlformats.org/officeDocument/2006/relationships/image" Target="../media/image44.sv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3.png"/><Relationship Id="rId11" Type="http://schemas.openxmlformats.org/officeDocument/2006/relationships/image" Target="../media/image48.svg"/><Relationship Id="rId5" Type="http://schemas.openxmlformats.org/officeDocument/2006/relationships/image" Target="../media/image42.sv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svg"/></Relationships>
</file>

<file path=ppt/slides/_rels/slide4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doi.org/10.1177/1468017310392418" TargetMode="External"/><Relationship Id="rId7" Type="http://schemas.openxmlformats.org/officeDocument/2006/relationships/hyperlink" Target="https://doi.org/10.1001/jamainternmed.2018.4348" TargetMode="External"/><Relationship Id="rId2" Type="http://schemas.openxmlformats.org/officeDocument/2006/relationships/hyperlink" Target="https://www.nursingworld.org/practice-policy/workforce/racism-in-nursing/national-commission-to-address-racism-in-nursing/survey-shows-substantial-racism-in-nursing/" TargetMode="External"/><Relationship Id="rId1" Type="http://schemas.openxmlformats.org/officeDocument/2006/relationships/slideLayout" Target="../slideLayouts/slideLayout2.xml"/><Relationship Id="rId6" Type="http://schemas.openxmlformats.org/officeDocument/2006/relationships/hyperlink" Target="https://doi.org/10.1080/02678370902834021" TargetMode="External"/><Relationship Id="rId5" Type="http://schemas.openxmlformats.org/officeDocument/2006/relationships/hyperlink" Target="https://www.blackdoginstitute.org.au/news/burnout-diagnosis-one-step-closer-with-new-clinical-checklist-and-predictor-of-which-personalities-are-most-at-risk/" TargetMode="External"/><Relationship Id="rId4" Type="http://schemas.openxmlformats.org/officeDocument/2006/relationships/hyperlink" Target="https://doi.org/10.1001/jama.2018.13705"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doi.org/10.1007/s10912-018-9527-z" TargetMode="External"/><Relationship Id="rId2" Type="http://schemas.openxmlformats.org/officeDocument/2006/relationships/hyperlink" Target="https://doi.org/10.4065/81.11.1435"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90FA1CC5-A6D8-FE8B-D2C5-1451B4CAA577}"/>
              </a:ext>
            </a:extLst>
          </p:cNvPr>
          <p:cNvSpPr txBox="1">
            <a:spLocks/>
          </p:cNvSpPr>
          <p:nvPr/>
        </p:nvSpPr>
        <p:spPr>
          <a:xfrm>
            <a:off x="711797" y="4703363"/>
            <a:ext cx="6967665" cy="1450662"/>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760"/>
              </a:spcBef>
              <a:buNone/>
            </a:pPr>
            <a:r>
              <a:rPr lang="en-US" sz="1800" dirty="0"/>
              <a:t>By Aphrodite Beidler, Psy.D.</a:t>
            </a:r>
          </a:p>
          <a:p>
            <a:pPr marL="0" indent="0" algn="r">
              <a:lnSpc>
                <a:spcPct val="100000"/>
              </a:lnSpc>
              <a:spcBef>
                <a:spcPts val="760"/>
              </a:spcBef>
              <a:buNone/>
            </a:pPr>
            <a:r>
              <a:rPr lang="en-US" sz="1800" b="0" i="0" dirty="0">
                <a:solidFill>
                  <a:srgbClr val="222222"/>
                </a:solidFill>
                <a:effectLst/>
                <a:latin typeface="Arial" panose="020B0604020202020204" pitchFamily="34" charset="0"/>
              </a:rPr>
              <a:t>Columbia River Nurse Practitioner Association</a:t>
            </a:r>
          </a:p>
          <a:p>
            <a:pPr marL="0" indent="0" algn="r">
              <a:lnSpc>
                <a:spcPct val="100000"/>
              </a:lnSpc>
              <a:spcBef>
                <a:spcPts val="760"/>
              </a:spcBef>
              <a:buNone/>
            </a:pPr>
            <a:r>
              <a:rPr lang="en-US" sz="1800" dirty="0"/>
              <a:t>Annual Conference, November 2024</a:t>
            </a:r>
          </a:p>
        </p:txBody>
      </p:sp>
      <p:pic>
        <p:nvPicPr>
          <p:cNvPr id="62" name="Picture 61" descr="Nurse holding patient's hand">
            <a:extLst>
              <a:ext uri="{FF2B5EF4-FFF2-40B4-BE49-F238E27FC236}">
                <a16:creationId xmlns:a16="http://schemas.microsoft.com/office/drawing/2014/main" id="{B40C04B9-BC0C-9BA2-8ED9-C046337D5466}"/>
              </a:ext>
            </a:extLst>
          </p:cNvPr>
          <p:cNvPicPr>
            <a:picLocks noChangeAspect="1"/>
          </p:cNvPicPr>
          <p:nvPr/>
        </p:nvPicPr>
        <p:blipFill>
          <a:blip r:embed="rId3"/>
          <a:stretch>
            <a:fillRect/>
          </a:stretch>
        </p:blipFill>
        <p:spPr>
          <a:xfrm>
            <a:off x="8279609" y="4703363"/>
            <a:ext cx="3915645" cy="2240816"/>
          </a:xfrm>
          <a:prstGeom prst="rect">
            <a:avLst/>
          </a:prstGeom>
        </p:spPr>
      </p:pic>
      <p:pic>
        <p:nvPicPr>
          <p:cNvPr id="63" name="Picture 62" descr="Child receiving injection">
            <a:extLst>
              <a:ext uri="{FF2B5EF4-FFF2-40B4-BE49-F238E27FC236}">
                <a16:creationId xmlns:a16="http://schemas.microsoft.com/office/drawing/2014/main" id="{34D82C09-96DE-3719-3A9D-412BFC1D0F93}"/>
              </a:ext>
            </a:extLst>
          </p:cNvPr>
          <p:cNvPicPr>
            <a:picLocks noChangeAspect="1"/>
          </p:cNvPicPr>
          <p:nvPr/>
        </p:nvPicPr>
        <p:blipFill>
          <a:blip r:embed="rId4"/>
          <a:stretch>
            <a:fillRect/>
          </a:stretch>
        </p:blipFill>
        <p:spPr>
          <a:xfrm>
            <a:off x="8279610" y="0"/>
            <a:ext cx="3912390" cy="2338679"/>
          </a:xfrm>
          <a:prstGeom prst="rect">
            <a:avLst/>
          </a:prstGeom>
        </p:spPr>
      </p:pic>
      <p:pic>
        <p:nvPicPr>
          <p:cNvPr id="60" name="Picture 59" descr="Person with a stethoscope with arm round person">
            <a:extLst>
              <a:ext uri="{FF2B5EF4-FFF2-40B4-BE49-F238E27FC236}">
                <a16:creationId xmlns:a16="http://schemas.microsoft.com/office/drawing/2014/main" id="{FFFB9E52-C4E5-01BA-9955-88CFD41A443A}"/>
              </a:ext>
            </a:extLst>
          </p:cNvPr>
          <p:cNvPicPr>
            <a:picLocks noChangeAspect="1"/>
          </p:cNvPicPr>
          <p:nvPr/>
        </p:nvPicPr>
        <p:blipFill>
          <a:blip r:embed="rId5"/>
          <a:stretch>
            <a:fillRect/>
          </a:stretch>
        </p:blipFill>
        <p:spPr>
          <a:xfrm>
            <a:off x="8279610" y="2338680"/>
            <a:ext cx="3912390" cy="2364684"/>
          </a:xfrm>
          <a:prstGeom prst="rect">
            <a:avLst/>
          </a:prstGeom>
        </p:spPr>
      </p:pic>
      <p:sp>
        <p:nvSpPr>
          <p:cNvPr id="2" name="Rectangle 1">
            <a:extLst>
              <a:ext uri="{FF2B5EF4-FFF2-40B4-BE49-F238E27FC236}">
                <a16:creationId xmlns:a16="http://schemas.microsoft.com/office/drawing/2014/main" id="{3566728C-7080-ABD6-AD79-DF119477DB54}"/>
              </a:ext>
            </a:extLst>
          </p:cNvPr>
          <p:cNvSpPr/>
          <p:nvPr/>
        </p:nvSpPr>
        <p:spPr>
          <a:xfrm>
            <a:off x="711797" y="917711"/>
            <a:ext cx="6967665" cy="3785652"/>
          </a:xfrm>
          <a:prstGeom prst="rect">
            <a:avLst/>
          </a:prstGeom>
          <a:noFill/>
          <a:ln w="12700">
            <a:solidFill>
              <a:schemeClr val="tx1">
                <a:lumMod val="95000"/>
                <a:lumOff val="5000"/>
              </a:schemeClr>
            </a:solidFill>
          </a:ln>
          <a:effectLst>
            <a:outerShdw blurRad="50800" dist="38100" dir="5400000" algn="t" rotWithShape="0">
              <a:prstClr val="black">
                <a:alpha val="40000"/>
              </a:prstClr>
            </a:outerShdw>
          </a:effectLst>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800" b="1" dirty="0">
                <a:ln/>
                <a:latin typeface="Calibri" panose="020F0502020204030204" pitchFamily="34" charset="0"/>
                <a:cs typeface="Calibri" panose="020F0502020204030204" pitchFamily="34" charset="0"/>
              </a:rPr>
              <a:t>NURSING Professionals and</a:t>
            </a:r>
            <a:br>
              <a:rPr lang="en-US" sz="4800" b="1" dirty="0">
                <a:ln/>
                <a:latin typeface="Calibri" panose="020F0502020204030204" pitchFamily="34" charset="0"/>
                <a:cs typeface="Calibri" panose="020F0502020204030204" pitchFamily="34" charset="0"/>
              </a:rPr>
            </a:br>
            <a:r>
              <a:rPr lang="en-US" sz="4800" b="1" dirty="0">
                <a:ln/>
                <a:latin typeface="Calibri" panose="020F0502020204030204" pitchFamily="34" charset="0"/>
                <a:cs typeface="Calibri" panose="020F0502020204030204" pitchFamily="34" charset="0"/>
              </a:rPr>
              <a:t>BURNOUT</a:t>
            </a:r>
            <a:br>
              <a:rPr lang="en-US" sz="4800" b="1" dirty="0">
                <a:ln/>
                <a:latin typeface="Calibri" panose="020F0502020204030204" pitchFamily="34" charset="0"/>
                <a:cs typeface="Calibri" panose="020F0502020204030204" pitchFamily="34" charset="0"/>
              </a:rPr>
            </a:br>
            <a:r>
              <a:rPr lang="en-US" sz="4800" b="1" dirty="0">
                <a:ln/>
                <a:latin typeface="Calibri" panose="020F0502020204030204" pitchFamily="34" charset="0"/>
                <a:cs typeface="Calibri" panose="020F0502020204030204" pitchFamily="34" charset="0"/>
              </a:rPr>
              <a:t>A step-by-step guide for </a:t>
            </a:r>
            <a:br>
              <a:rPr lang="en-US" sz="4800" b="1" dirty="0">
                <a:ln/>
                <a:latin typeface="Calibri" panose="020F0502020204030204" pitchFamily="34" charset="0"/>
                <a:cs typeface="Calibri" panose="020F0502020204030204" pitchFamily="34" charset="0"/>
              </a:rPr>
            </a:br>
            <a:r>
              <a:rPr lang="en-US" sz="4800" b="1" dirty="0">
                <a:ln/>
                <a:latin typeface="Calibri" panose="020F0502020204030204" pitchFamily="34" charset="0"/>
                <a:cs typeface="Calibri" panose="020F0502020204030204" pitchFamily="34" charset="0"/>
              </a:rPr>
              <a:t>Repair and Prevention </a:t>
            </a:r>
            <a:endParaRPr lang="en-US" sz="4800" b="1" dirty="0">
              <a:ln/>
            </a:endParaRPr>
          </a:p>
        </p:txBody>
      </p:sp>
    </p:spTree>
    <p:extLst>
      <p:ext uri="{BB962C8B-B14F-4D97-AF65-F5344CB8AC3E}">
        <p14:creationId xmlns:p14="http://schemas.microsoft.com/office/powerpoint/2010/main" val="21002602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E5D2B-E9B9-B3DC-04F4-C5BCD415E04E}"/>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6100" kern="1200">
                <a:solidFill>
                  <a:schemeClr val="tx1"/>
                </a:solidFill>
                <a:latin typeface="+mj-lt"/>
                <a:ea typeface="+mj-ea"/>
                <a:cs typeface="+mj-cs"/>
              </a:rPr>
              <a:t>Do you have a burnout story?</a:t>
            </a:r>
          </a:p>
        </p:txBody>
      </p:sp>
      <p:sp>
        <p:nvSpPr>
          <p:cNvPr id="4" name="Footer Placeholder 3">
            <a:extLst>
              <a:ext uri="{FF2B5EF4-FFF2-40B4-BE49-F238E27FC236}">
                <a16:creationId xmlns:a16="http://schemas.microsoft.com/office/drawing/2014/main" id="{A36AC92E-D9F4-1C65-1BA0-FB155060D71D}"/>
              </a:ext>
            </a:extLst>
          </p:cNvPr>
          <p:cNvSpPr>
            <a:spLocks noGrp="1"/>
          </p:cNvSpPr>
          <p:nvPr>
            <p:ph type="ftr" sz="quarter" idx="11"/>
          </p:nvPr>
        </p:nvSpPr>
        <p:spPr/>
        <p:txBody>
          <a:bodyPr vert="horz" lIns="91440" tIns="45720" rIns="91440" bIns="45720" rtlCol="0" anchor="ctr">
            <a:normAutofit/>
          </a:bodyPr>
          <a:lstStyle/>
          <a:p>
            <a:pPr>
              <a:spcAft>
                <a:spcPts val="600"/>
              </a:spcAft>
              <a:defRPr/>
            </a:pPr>
            <a:r>
              <a:rPr lang="en-US" kern="1200">
                <a:solidFill>
                  <a:schemeClr val="tx1">
                    <a:tint val="75000"/>
                  </a:schemeClr>
                </a:solidFill>
                <a:latin typeface="+mn-lt"/>
                <a:ea typeface="+mn-ea"/>
                <a:cs typeface="+mn-cs"/>
              </a:rPr>
              <a:t>2024 COPYRIGHT © APHRODITE BEIDLER PSY.D.</a:t>
            </a:r>
          </a:p>
          <a:p>
            <a:pPr>
              <a:spcAft>
                <a:spcPts val="600"/>
              </a:spcAft>
              <a:defRPr/>
            </a:pPr>
            <a:endParaRPr lang="en-US" kern="1200">
              <a:solidFill>
                <a:schemeClr val="tx1">
                  <a:tint val="75000"/>
                </a:schemeClr>
              </a:solidFill>
              <a:latin typeface="+mn-lt"/>
              <a:ea typeface="+mn-ea"/>
              <a:cs typeface="+mn-cs"/>
            </a:endParaRPr>
          </a:p>
        </p:txBody>
      </p:sp>
      <p:pic>
        <p:nvPicPr>
          <p:cNvPr id="11" name="Picture 10" descr="Person leaning by a wall">
            <a:extLst>
              <a:ext uri="{FF2B5EF4-FFF2-40B4-BE49-F238E27FC236}">
                <a16:creationId xmlns:a16="http://schemas.microsoft.com/office/drawing/2014/main" id="{01122A3B-4FB9-1FB5-C22F-826156CC2A63}"/>
              </a:ext>
            </a:extLst>
          </p:cNvPr>
          <p:cNvPicPr>
            <a:picLocks noChangeAspect="1"/>
          </p:cNvPicPr>
          <p:nvPr/>
        </p:nvPicPr>
        <p:blipFill rotWithShape="1">
          <a:blip r:embed="rId2"/>
          <a:srcRect l="15244" r="17803" b="-1"/>
          <a:stretch/>
        </p:blipFill>
        <p:spPr>
          <a:xfrm>
            <a:off x="5477987" y="640080"/>
            <a:ext cx="5567233" cy="5550408"/>
          </a:xfrm>
          <a:prstGeom prst="rect">
            <a:avLst/>
          </a:prstGeom>
        </p:spPr>
      </p:pic>
    </p:spTree>
    <p:extLst>
      <p:ext uri="{BB962C8B-B14F-4D97-AF65-F5344CB8AC3E}">
        <p14:creationId xmlns:p14="http://schemas.microsoft.com/office/powerpoint/2010/main" val="2580894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23CD22-AC8D-34AB-37D4-07DE7058255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542D725-D39E-7152-758E-32FF369ACF9D}"/>
              </a:ext>
            </a:extLst>
          </p:cNvPr>
          <p:cNvSpPr>
            <a:spLocks noGrp="1"/>
          </p:cNvSpPr>
          <p:nvPr>
            <p:ph idx="1"/>
          </p:nvPr>
        </p:nvSpPr>
        <p:spPr>
          <a:xfrm>
            <a:off x="2822665" y="1721031"/>
            <a:ext cx="6546669" cy="3415937"/>
          </a:xfrm>
          <a:ln>
            <a:solidFill>
              <a:schemeClr val="tx1"/>
            </a:solidFill>
          </a:ln>
        </p:spPr>
        <p:txBody>
          <a:bodyPr>
            <a:noAutofit/>
          </a:bodyPr>
          <a:lstStyle/>
          <a:p>
            <a:pPr marL="0" indent="0" algn="ctr">
              <a:buNone/>
            </a:pPr>
            <a:endParaRPr lang="en-US" sz="5400" dirty="0">
              <a:solidFill>
                <a:schemeClr val="accent2"/>
              </a:solidFill>
            </a:endParaRPr>
          </a:p>
          <a:p>
            <a:pPr marL="0" indent="0" algn="ctr">
              <a:buNone/>
            </a:pPr>
            <a:r>
              <a:rPr lang="en-US" sz="5400" dirty="0">
                <a:solidFill>
                  <a:schemeClr val="accent2"/>
                </a:solidFill>
              </a:rPr>
              <a:t>2. Pre-Conditions </a:t>
            </a:r>
          </a:p>
          <a:p>
            <a:pPr marL="0" indent="0" algn="ctr">
              <a:buNone/>
            </a:pPr>
            <a:r>
              <a:rPr lang="en-US" sz="5400" dirty="0">
                <a:solidFill>
                  <a:schemeClr val="accent2"/>
                </a:solidFill>
              </a:rPr>
              <a:t>For Burnout</a:t>
            </a:r>
          </a:p>
          <a:p>
            <a:pPr marL="0" indent="0" algn="ctr">
              <a:buNone/>
            </a:pPr>
            <a:endParaRPr lang="en-US" sz="5400" dirty="0">
              <a:solidFill>
                <a:schemeClr val="accent2"/>
              </a:solidFill>
            </a:endParaRPr>
          </a:p>
        </p:txBody>
      </p:sp>
    </p:spTree>
    <p:extLst>
      <p:ext uri="{BB962C8B-B14F-4D97-AF65-F5344CB8AC3E}">
        <p14:creationId xmlns:p14="http://schemas.microsoft.com/office/powerpoint/2010/main" val="18090626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Stressed doctor at work">
            <a:extLst>
              <a:ext uri="{FF2B5EF4-FFF2-40B4-BE49-F238E27FC236}">
                <a16:creationId xmlns:a16="http://schemas.microsoft.com/office/drawing/2014/main" id="{0B1626F7-5E1D-6720-6B8C-A9FCA4C79A8F}"/>
              </a:ext>
            </a:extLst>
          </p:cNvPr>
          <p:cNvPicPr>
            <a:picLocks noChangeAspect="1"/>
          </p:cNvPicPr>
          <p:nvPr/>
        </p:nvPicPr>
        <p:blipFill rotWithShape="1">
          <a:blip r:embed="rId2"/>
          <a:srcRect l="41515" r="67" b="2"/>
          <a:stretch/>
        </p:blipFill>
        <p:spPr>
          <a:xfrm>
            <a:off x="-46134" y="0"/>
            <a:ext cx="6561234" cy="685800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5" name="Title 4">
            <a:extLst>
              <a:ext uri="{FF2B5EF4-FFF2-40B4-BE49-F238E27FC236}">
                <a16:creationId xmlns:a16="http://schemas.microsoft.com/office/drawing/2014/main" id="{AA50F2D2-0359-45CC-30D7-4CBA426A56EA}"/>
              </a:ext>
            </a:extLst>
          </p:cNvPr>
          <p:cNvSpPr>
            <a:spLocks noGrp="1"/>
          </p:cNvSpPr>
          <p:nvPr>
            <p:ph type="title"/>
          </p:nvPr>
        </p:nvSpPr>
        <p:spPr>
          <a:xfrm>
            <a:off x="838200" y="365125"/>
            <a:ext cx="5181600" cy="1325563"/>
          </a:xfrm>
        </p:spPr>
        <p:txBody>
          <a:bodyPr>
            <a:normAutofit/>
          </a:bodyPr>
          <a:lstStyle/>
          <a:p>
            <a:br>
              <a:rPr lang="en-US" u="none" strike="noStrike" dirty="0">
                <a:solidFill>
                  <a:srgbClr val="222222"/>
                </a:solidFill>
                <a:effectLst/>
                <a:latin typeface="+mn-lt"/>
              </a:rPr>
            </a:br>
            <a:endParaRPr lang="en-US" dirty="0"/>
          </a:p>
        </p:txBody>
      </p:sp>
      <p:graphicFrame>
        <p:nvGraphicFramePr>
          <p:cNvPr id="29" name="Content Placeholder 25">
            <a:extLst>
              <a:ext uri="{FF2B5EF4-FFF2-40B4-BE49-F238E27FC236}">
                <a16:creationId xmlns:a16="http://schemas.microsoft.com/office/drawing/2014/main" id="{524FB339-5B6F-25A6-DA15-96D8C968A08E}"/>
              </a:ext>
            </a:extLst>
          </p:cNvPr>
          <p:cNvGraphicFramePr>
            <a:graphicFrameLocks noGrp="1"/>
          </p:cNvGraphicFramePr>
          <p:nvPr>
            <p:ph sz="half" idx="1"/>
            <p:extLst>
              <p:ext uri="{D42A27DB-BD31-4B8C-83A1-F6EECF244321}">
                <p14:modId xmlns:p14="http://schemas.microsoft.com/office/powerpoint/2010/main" val="3913546304"/>
              </p:ext>
            </p:extLst>
          </p:nvPr>
        </p:nvGraphicFramePr>
        <p:xfrm>
          <a:off x="4656631" y="936645"/>
          <a:ext cx="7535369" cy="49847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a:extLst>
              <a:ext uri="{FF2B5EF4-FFF2-40B4-BE49-F238E27FC236}">
                <a16:creationId xmlns:a16="http://schemas.microsoft.com/office/drawing/2014/main" id="{22D49CA1-B431-BE32-30F8-3EDE6BE34D76}"/>
              </a:ext>
            </a:extLst>
          </p:cNvPr>
          <p:cNvSpPr>
            <a:spLocks noGrp="1"/>
          </p:cNvSpPr>
          <p:nvPr>
            <p:ph type="ftr" sz="quarter" idx="11"/>
          </p:nvPr>
        </p:nvSpPr>
        <p:spPr/>
        <p:txBody>
          <a:bodyPr/>
          <a:lstStyle/>
          <a:p>
            <a:r>
              <a:rPr lang="en-US" kern="1200">
                <a:solidFill>
                  <a:prstClr val="black">
                    <a:tint val="75000"/>
                  </a:prstClr>
                </a:solidFill>
                <a:latin typeface="Calibri" panose="020F0502020204030204"/>
                <a:ea typeface="+mn-ea"/>
                <a:cs typeface="+mn-cs"/>
              </a:rPr>
              <a:t>2024 COPYRIGHT © APHRODITE BEIDLER PSY.D. </a:t>
            </a:r>
            <a:endParaRPr lang="en-US" dirty="0"/>
          </a:p>
        </p:txBody>
      </p:sp>
      <p:sp>
        <p:nvSpPr>
          <p:cNvPr id="3" name="TextBox 2">
            <a:extLst>
              <a:ext uri="{FF2B5EF4-FFF2-40B4-BE49-F238E27FC236}">
                <a16:creationId xmlns:a16="http://schemas.microsoft.com/office/drawing/2014/main" id="{3FACCC22-ABB2-0232-9AC3-A4E56DAE89E4}"/>
              </a:ext>
            </a:extLst>
          </p:cNvPr>
          <p:cNvSpPr txBox="1"/>
          <p:nvPr/>
        </p:nvSpPr>
        <p:spPr>
          <a:xfrm>
            <a:off x="268547" y="578485"/>
            <a:ext cx="3160453" cy="2092881"/>
          </a:xfrm>
          <a:prstGeom prst="rect">
            <a:avLst/>
          </a:prstGeom>
          <a:noFill/>
        </p:spPr>
        <p:txBody>
          <a:bodyPr wrap="square" rtlCol="0">
            <a:spAutoFit/>
          </a:bodyPr>
          <a:lstStyle/>
          <a:p>
            <a:pPr algn="ctr"/>
            <a:r>
              <a:rPr lang="en-US" sz="2800" b="1" dirty="0">
                <a:solidFill>
                  <a:srgbClr val="C00000"/>
                </a:solidFill>
              </a:rPr>
              <a:t>Preconditions for Boundary Violations and Burnout </a:t>
            </a:r>
          </a:p>
          <a:p>
            <a:endParaRPr lang="en-US" dirty="0"/>
          </a:p>
        </p:txBody>
      </p:sp>
    </p:spTree>
    <p:extLst>
      <p:ext uri="{BB962C8B-B14F-4D97-AF65-F5344CB8AC3E}">
        <p14:creationId xmlns:p14="http://schemas.microsoft.com/office/powerpoint/2010/main" val="25711326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7" descr="A person in a black and white photo&#10;&#10;Description automatically generated">
            <a:extLst>
              <a:ext uri="{FF2B5EF4-FFF2-40B4-BE49-F238E27FC236}">
                <a16:creationId xmlns:a16="http://schemas.microsoft.com/office/drawing/2014/main" id="{1408ECAF-EE1C-B7B1-817A-DEB24C80E00A}"/>
              </a:ext>
            </a:extLst>
          </p:cNvPr>
          <p:cNvPicPr>
            <a:picLocks noGrp="1" noChangeAspect="1"/>
          </p:cNvPicPr>
          <p:nvPr>
            <p:ph idx="1"/>
          </p:nvPr>
        </p:nvPicPr>
        <p:blipFill>
          <a:blip r:embed="rId2">
            <a:extLst>
              <a:ext uri="{837473B0-CC2E-450A-ABE3-18F120FF3D39}">
                <a1611:picAttrSrcUrl xmlns:a1611="http://schemas.microsoft.com/office/drawing/2016/11/main" r:id="rId3"/>
              </a:ext>
            </a:extLst>
          </a:blip>
          <a:srcRect l="6988" r="18988"/>
          <a:stretch/>
        </p:blipFill>
        <p:spPr>
          <a:xfrm>
            <a:off x="2522356" y="10"/>
            <a:ext cx="9669642" cy="6857990"/>
          </a:xfrm>
          <a:prstGeom prst="rect">
            <a:avLst/>
          </a:prstGeom>
        </p:spPr>
      </p:pic>
      <p:sp>
        <p:nvSpPr>
          <p:cNvPr id="24" name="Rectangle 2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E68272A-735E-77E2-0C12-589E88298BA0}"/>
              </a:ext>
            </a:extLst>
          </p:cNvPr>
          <p:cNvSpPr>
            <a:spLocks noGrp="1"/>
          </p:cNvSpPr>
          <p:nvPr>
            <p:ph type="title"/>
          </p:nvPr>
        </p:nvSpPr>
        <p:spPr>
          <a:xfrm>
            <a:off x="838200" y="365125"/>
            <a:ext cx="3822189" cy="1899912"/>
          </a:xfrm>
        </p:spPr>
        <p:txBody>
          <a:bodyPr vert="horz" lIns="91440" tIns="45720" rIns="91440" bIns="45720" rtlCol="0" anchor="ctr">
            <a:normAutofit/>
          </a:bodyPr>
          <a:lstStyle/>
          <a:p>
            <a:r>
              <a:rPr lang="en-US" sz="4000" b="1" dirty="0"/>
              <a:t>HISTORY OF NURSING</a:t>
            </a:r>
          </a:p>
        </p:txBody>
      </p:sp>
      <p:sp>
        <p:nvSpPr>
          <p:cNvPr id="4" name="Text Placeholder 3">
            <a:extLst>
              <a:ext uri="{FF2B5EF4-FFF2-40B4-BE49-F238E27FC236}">
                <a16:creationId xmlns:a16="http://schemas.microsoft.com/office/drawing/2014/main" id="{2C4CA72F-AEBC-D6C0-019B-4EDCCBEC36B8}"/>
              </a:ext>
            </a:extLst>
          </p:cNvPr>
          <p:cNvSpPr>
            <a:spLocks noGrp="1"/>
          </p:cNvSpPr>
          <p:nvPr>
            <p:ph type="body" sz="half" idx="2"/>
          </p:nvPr>
        </p:nvSpPr>
        <p:spPr>
          <a:xfrm>
            <a:off x="838196" y="2139847"/>
            <a:ext cx="5772154" cy="4353028"/>
          </a:xfrm>
        </p:spPr>
        <p:txBody>
          <a:bodyPr vert="horz" lIns="91440" tIns="45720" rIns="91440" bIns="45720" rtlCol="0">
            <a:normAutofit/>
          </a:bodyPr>
          <a:lstStyle/>
          <a:p>
            <a:pPr indent="-228600">
              <a:buFont typeface="Arial" panose="020B0604020202020204" pitchFamily="34" charset="0"/>
              <a:buChar char="•"/>
            </a:pPr>
            <a:r>
              <a:rPr lang="en-US" sz="2400" dirty="0"/>
              <a:t>Florence Nightingale – a wealthy Londoner trained as a nurse in Germany. </a:t>
            </a:r>
          </a:p>
          <a:p>
            <a:pPr indent="-228600">
              <a:buFont typeface="Arial" panose="020B0604020202020204" pitchFamily="34" charset="0"/>
              <a:buChar char="•"/>
            </a:pPr>
            <a:endParaRPr lang="en-US" sz="2400" dirty="0"/>
          </a:p>
          <a:p>
            <a:pPr indent="-228600">
              <a:buFont typeface="Arial" panose="020B0604020202020204" pitchFamily="34" charset="0"/>
              <a:buChar char="•"/>
            </a:pPr>
            <a:r>
              <a:rPr lang="en-US" sz="2400" dirty="0"/>
              <a:t>She became invaluable in the 1850s (Crimean war) when British soldiers were dying due to infections. </a:t>
            </a:r>
          </a:p>
          <a:p>
            <a:pPr indent="-228600">
              <a:buFont typeface="Arial" panose="020B0604020202020204" pitchFamily="34" charset="0"/>
              <a:buChar char="•"/>
            </a:pPr>
            <a:endParaRPr lang="en-US" sz="2400" dirty="0"/>
          </a:p>
          <a:p>
            <a:pPr indent="-228600">
              <a:buFont typeface="Arial" panose="020B0604020202020204" pitchFamily="34" charset="0"/>
              <a:buChar char="•"/>
            </a:pPr>
            <a:r>
              <a:rPr lang="en-US" sz="2400" dirty="0"/>
              <a:t>She viewed nursing </a:t>
            </a:r>
            <a:r>
              <a:rPr lang="en-US" sz="2400" b="1" dirty="0"/>
              <a:t>an all-female </a:t>
            </a:r>
            <a:r>
              <a:rPr lang="en-US" sz="2400" dirty="0"/>
              <a:t>profession that “is </a:t>
            </a:r>
            <a:r>
              <a:rPr lang="en-US" sz="2400" b="1" dirty="0"/>
              <a:t>subordinate to physicians” </a:t>
            </a:r>
            <a:r>
              <a:rPr lang="en-US" sz="2400" dirty="0"/>
              <a:t>and exists as support to them. </a:t>
            </a:r>
          </a:p>
          <a:p>
            <a:pPr indent="-228600">
              <a:buFont typeface="Arial" panose="020B0604020202020204" pitchFamily="34" charset="0"/>
              <a:buChar char="•"/>
            </a:pPr>
            <a:endParaRPr lang="en-US" sz="1700" dirty="0"/>
          </a:p>
          <a:p>
            <a:pPr indent="-228600">
              <a:buFont typeface="Arial" panose="020B0604020202020204" pitchFamily="34" charset="0"/>
              <a:buChar char="•"/>
            </a:pPr>
            <a:endParaRPr lang="en-US" sz="1700" dirty="0"/>
          </a:p>
        </p:txBody>
      </p:sp>
      <p:sp>
        <p:nvSpPr>
          <p:cNvPr id="10" name="TextBox 9">
            <a:extLst>
              <a:ext uri="{FF2B5EF4-FFF2-40B4-BE49-F238E27FC236}">
                <a16:creationId xmlns:a16="http://schemas.microsoft.com/office/drawing/2014/main" id="{42B2D21E-5443-EE57-9BD3-D8078789756D}"/>
              </a:ext>
            </a:extLst>
          </p:cNvPr>
          <p:cNvSpPr txBox="1"/>
          <p:nvPr/>
        </p:nvSpPr>
        <p:spPr>
          <a:xfrm>
            <a:off x="9178327" y="6176963"/>
            <a:ext cx="2432076" cy="200055"/>
          </a:xfrm>
          <a:prstGeom prst="rect">
            <a:avLst/>
          </a:prstGeom>
          <a:solidFill>
            <a:srgbClr val="000000"/>
          </a:solidFill>
        </p:spPr>
        <p:txBody>
          <a:bodyPr wrap="none" rtlCol="0">
            <a:spAutoFit/>
          </a:bodyPr>
          <a:lstStyle/>
          <a:p>
            <a:pPr algn="r">
              <a:spcAft>
                <a:spcPts val="600"/>
              </a:spcAft>
            </a:pPr>
            <a:r>
              <a:rPr lang="en-US" sz="700" dirty="0">
                <a:solidFill>
                  <a:srgbClr val="FFFFFF"/>
                </a:solidFill>
                <a:hlinkClick r:id="rId3" tooltip="https://thegrandmalogbook.blogspot.com/2019/05/florence-nightingale-lady-with-lamp.html">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4" tooltip="https://creativecommons.org/licenses/by-sa/3.0/">
                  <a:extLst>
                    <a:ext uri="{A12FA001-AC4F-418D-AE19-62706E023703}">
                      <ahyp:hlinkClr xmlns:ahyp="http://schemas.microsoft.com/office/drawing/2018/hyperlinkcolor" val="tx"/>
                    </a:ext>
                  </a:extLst>
                </a:hlinkClick>
              </a:rPr>
              <a:t>CC BY-SA</a:t>
            </a:r>
            <a:endParaRPr lang="en-US" sz="700" dirty="0">
              <a:solidFill>
                <a:srgbClr val="FFFFFF"/>
              </a:solidFill>
            </a:endParaRPr>
          </a:p>
        </p:txBody>
      </p:sp>
    </p:spTree>
    <p:extLst>
      <p:ext uri="{BB962C8B-B14F-4D97-AF65-F5344CB8AC3E}">
        <p14:creationId xmlns:p14="http://schemas.microsoft.com/office/powerpoint/2010/main" val="145835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5949339A-E664-4203-3448-8A853E56BA82}"/>
              </a:ext>
            </a:extLst>
          </p:cNvPr>
          <p:cNvSpPr>
            <a:spLocks noGrp="1"/>
          </p:cNvSpPr>
          <p:nvPr>
            <p:ph idx="1"/>
          </p:nvPr>
        </p:nvSpPr>
        <p:spPr>
          <a:xfrm>
            <a:off x="450370" y="261295"/>
            <a:ext cx="11325994" cy="6250341"/>
          </a:xfrm>
          <a:ln>
            <a:solidFill>
              <a:srgbClr val="FFC000"/>
            </a:solidFill>
          </a:ln>
        </p:spPr>
        <p:txBody>
          <a:bodyPr numCol="2">
            <a:normAutofit fontScale="25000" lnSpcReduction="20000"/>
          </a:bodyPr>
          <a:lstStyle/>
          <a:p>
            <a:pPr marL="0" indent="0">
              <a:lnSpc>
                <a:spcPct val="120000"/>
              </a:lnSpc>
              <a:buNone/>
            </a:pPr>
            <a:endParaRPr lang="en-US" sz="9600" dirty="0"/>
          </a:p>
          <a:p>
            <a:pPr marL="0" indent="0">
              <a:lnSpc>
                <a:spcPct val="120000"/>
              </a:lnSpc>
              <a:buNone/>
            </a:pPr>
            <a:endParaRPr lang="en-US" sz="8800" dirty="0"/>
          </a:p>
          <a:p>
            <a:pPr marL="0" indent="0">
              <a:lnSpc>
                <a:spcPct val="120000"/>
              </a:lnSpc>
              <a:buNone/>
            </a:pPr>
            <a:endParaRPr lang="en-US" sz="8800" dirty="0"/>
          </a:p>
          <a:p>
            <a:pPr marL="0" indent="0">
              <a:lnSpc>
                <a:spcPct val="120000"/>
              </a:lnSpc>
              <a:buNone/>
            </a:pPr>
            <a:endParaRPr lang="en-US" sz="8800" dirty="0"/>
          </a:p>
          <a:p>
            <a:pPr marL="0" indent="0">
              <a:lnSpc>
                <a:spcPct val="120000"/>
              </a:lnSpc>
              <a:buNone/>
            </a:pPr>
            <a:endParaRPr lang="en-US" sz="8800" dirty="0"/>
          </a:p>
          <a:p>
            <a:pPr marL="0" indent="0">
              <a:lnSpc>
                <a:spcPct val="120000"/>
              </a:lnSpc>
              <a:buNone/>
            </a:pPr>
            <a:endParaRPr lang="en-US" sz="8800" dirty="0"/>
          </a:p>
          <a:p>
            <a:pPr marL="0" indent="0">
              <a:lnSpc>
                <a:spcPct val="120000"/>
              </a:lnSpc>
              <a:buNone/>
            </a:pPr>
            <a:endParaRPr lang="en-US" sz="8800" dirty="0"/>
          </a:p>
          <a:p>
            <a:pPr marL="0" indent="0">
              <a:lnSpc>
                <a:spcPct val="120000"/>
              </a:lnSpc>
              <a:buNone/>
            </a:pPr>
            <a:r>
              <a:rPr lang="en-US" sz="8800" b="1" dirty="0"/>
              <a:t>Nightingale, forbade challenging </a:t>
            </a:r>
            <a:r>
              <a:rPr lang="en-US" sz="8800" dirty="0"/>
              <a:t>her </a:t>
            </a:r>
            <a:r>
              <a:rPr lang="en-US" sz="8800" b="1" dirty="0"/>
              <a:t>authority</a:t>
            </a:r>
            <a:r>
              <a:rPr lang="en-US" sz="8800" dirty="0"/>
              <a:t> and imposed a strict hierarchical structure for her staff .</a:t>
            </a:r>
            <a:br>
              <a:rPr lang="en-US" sz="8800" dirty="0"/>
            </a:br>
            <a:r>
              <a:rPr lang="en-US" sz="8800" dirty="0"/>
              <a:t>Nurses felt mistrusted and lost initiative.</a:t>
            </a:r>
            <a:br>
              <a:rPr lang="en-US" sz="8800" dirty="0"/>
            </a:br>
            <a:endParaRPr lang="en-US" sz="8800" dirty="0"/>
          </a:p>
          <a:p>
            <a:pPr marL="0" indent="0">
              <a:lnSpc>
                <a:spcPct val="120000"/>
              </a:lnSpc>
              <a:buNone/>
            </a:pPr>
            <a:r>
              <a:rPr lang="en-US" sz="8800" dirty="0"/>
              <a:t>She recruited </a:t>
            </a:r>
            <a:r>
              <a:rPr lang="en-US" sz="8800" b="1" dirty="0"/>
              <a:t>white women </a:t>
            </a:r>
            <a:r>
              <a:rPr lang="en-US" sz="8800" dirty="0"/>
              <a:t>and </a:t>
            </a:r>
            <a:r>
              <a:rPr lang="en-US" sz="8800" b="1" dirty="0"/>
              <a:t>a century later racial disparities</a:t>
            </a:r>
            <a:br>
              <a:rPr lang="en-US" sz="8800" b="1" dirty="0"/>
            </a:br>
            <a:r>
              <a:rPr lang="en-US" sz="8800" b="1" dirty="0"/>
              <a:t>and racism still exist. </a:t>
            </a:r>
          </a:p>
          <a:p>
            <a:pPr marL="0" indent="0">
              <a:lnSpc>
                <a:spcPct val="120000"/>
              </a:lnSpc>
              <a:buNone/>
            </a:pPr>
            <a:endParaRPr lang="en-US" sz="8800" b="1" dirty="0"/>
          </a:p>
          <a:p>
            <a:pPr marL="0" indent="0">
              <a:lnSpc>
                <a:spcPct val="120000"/>
              </a:lnSpc>
              <a:buNone/>
            </a:pPr>
            <a:r>
              <a:rPr lang="en-US" sz="8800" b="1" dirty="0"/>
              <a:t>RNs In the US 2022:</a:t>
            </a:r>
            <a:endParaRPr lang="en-US" sz="8800" dirty="0"/>
          </a:p>
          <a:p>
            <a:pPr fontAlgn="base">
              <a:lnSpc>
                <a:spcPct val="120000"/>
              </a:lnSpc>
            </a:pPr>
            <a:r>
              <a:rPr lang="en-US" sz="8800" dirty="0"/>
              <a:t>75</a:t>
            </a:r>
            <a:r>
              <a:rPr lang="en-US" sz="8800" i="0" dirty="0">
                <a:effectLst/>
              </a:rPr>
              <a:t>% White/Caucasian</a:t>
            </a:r>
            <a:endParaRPr lang="en-US" sz="8800" dirty="0"/>
          </a:p>
          <a:p>
            <a:pPr fontAlgn="base">
              <a:lnSpc>
                <a:spcPct val="120000"/>
              </a:lnSpc>
            </a:pPr>
            <a:r>
              <a:rPr lang="en-US" sz="8800" i="0" dirty="0">
                <a:effectLst/>
              </a:rPr>
              <a:t>7.4% Asian</a:t>
            </a:r>
            <a:endParaRPr lang="en-US" sz="8800" dirty="0"/>
          </a:p>
          <a:p>
            <a:pPr fontAlgn="base">
              <a:lnSpc>
                <a:spcPct val="120000"/>
              </a:lnSpc>
            </a:pPr>
            <a:r>
              <a:rPr lang="en-US" sz="8800" i="0" dirty="0">
                <a:effectLst/>
              </a:rPr>
              <a:t>6.3% Black/African American</a:t>
            </a:r>
            <a:endParaRPr lang="en-US" sz="8800" dirty="0"/>
          </a:p>
          <a:p>
            <a:pPr fontAlgn="base">
              <a:lnSpc>
                <a:spcPct val="120000"/>
              </a:lnSpc>
            </a:pPr>
            <a:r>
              <a:rPr lang="en-US" sz="8800" i="0" dirty="0">
                <a:effectLst/>
              </a:rPr>
              <a:t>2.5% more than one race</a:t>
            </a:r>
            <a:endParaRPr lang="en-US" sz="8800" dirty="0"/>
          </a:p>
          <a:p>
            <a:pPr fontAlgn="base">
              <a:lnSpc>
                <a:spcPct val="120000"/>
              </a:lnSpc>
            </a:pPr>
            <a:r>
              <a:rPr lang="en-US" sz="8800" i="0" dirty="0">
                <a:effectLst/>
              </a:rPr>
              <a:t>0.4% Native American or Alaska Native</a:t>
            </a:r>
            <a:endParaRPr lang="en-US" sz="8800" dirty="0"/>
          </a:p>
          <a:p>
            <a:pPr fontAlgn="base">
              <a:lnSpc>
                <a:spcPct val="120000"/>
              </a:lnSpc>
            </a:pPr>
            <a:r>
              <a:rPr lang="en-US" sz="8800" i="0" dirty="0">
                <a:effectLst/>
              </a:rPr>
              <a:t>0.4% Native Hawaiian or Pacific Islander</a:t>
            </a:r>
          </a:p>
          <a:p>
            <a:pPr fontAlgn="base">
              <a:lnSpc>
                <a:spcPct val="120000"/>
              </a:lnSpc>
            </a:pPr>
            <a:r>
              <a:rPr lang="en-US" sz="8800" i="0" dirty="0">
                <a:effectLst/>
              </a:rPr>
              <a:t>6.9%  Hispanic. </a:t>
            </a:r>
          </a:p>
          <a:p>
            <a:pPr fontAlgn="base">
              <a:lnSpc>
                <a:spcPct val="120000"/>
              </a:lnSpc>
            </a:pPr>
            <a:r>
              <a:rPr lang="en-US" sz="8800" i="0" dirty="0">
                <a:effectLst/>
              </a:rPr>
              <a:t>9% of all nurses are LGBTQ+ </a:t>
            </a:r>
          </a:p>
          <a:p>
            <a:pPr fontAlgn="base">
              <a:lnSpc>
                <a:spcPct val="120000"/>
              </a:lnSpc>
            </a:pPr>
            <a:r>
              <a:rPr lang="en-US" sz="8800" dirty="0"/>
              <a:t>f</a:t>
            </a:r>
            <a:r>
              <a:rPr lang="en-US" sz="8800" i="0" dirty="0">
                <a:effectLst/>
              </a:rPr>
              <a:t>rom 2020 to 2022, the percentage of men in nursing increased from 9.4% to 11.2%</a:t>
            </a:r>
          </a:p>
          <a:p>
            <a:pPr marL="0" indent="0" fontAlgn="base">
              <a:buNone/>
            </a:pPr>
            <a:endParaRPr lang="en-US" sz="9600" baseline="30000" dirty="0"/>
          </a:p>
          <a:p>
            <a:pPr marL="0" indent="0">
              <a:buNone/>
            </a:pPr>
            <a:r>
              <a:rPr lang="en-US" sz="4400" b="0" i="0" dirty="0">
                <a:effectLst/>
                <a:latin typeface="inherit"/>
              </a:rPr>
              <a:t>U.S. Bureau of Labor Statistics. (2022). </a:t>
            </a:r>
            <a:r>
              <a:rPr lang="en-US" sz="4400" b="0" i="0" u="none" strike="noStrike" dirty="0">
                <a:effectLst/>
                <a:latin typeface="lato-bold"/>
                <a:hlinkClick r:id="rId2"/>
              </a:rPr>
              <a:t>Occupational Outlook Handbook: Registered Nurses.</a:t>
            </a:r>
            <a:endParaRPr lang="en-US" sz="4400" dirty="0"/>
          </a:p>
          <a:p>
            <a:pPr marL="0" indent="0">
              <a:buNone/>
            </a:pPr>
            <a:r>
              <a:rPr lang="en-US" sz="4400" dirty="0"/>
              <a:t>https://</a:t>
            </a:r>
            <a:r>
              <a:rPr lang="en-US" sz="4400" dirty="0" err="1"/>
              <a:t>www.aacnnursing.org</a:t>
            </a:r>
            <a:r>
              <a:rPr lang="en-US" sz="4400" dirty="0"/>
              <a:t>/Portals/0/PDFs/Fact-Sheets/Enhancing-Diversity-</a:t>
            </a:r>
            <a:r>
              <a:rPr lang="en-US" sz="4400" dirty="0" err="1"/>
              <a:t>Factsheet.pdf</a:t>
            </a:r>
            <a:endParaRPr lang="en-US" sz="4400" dirty="0"/>
          </a:p>
        </p:txBody>
      </p:sp>
      <p:pic>
        <p:nvPicPr>
          <p:cNvPr id="7" name="Picture 6">
            <a:extLst>
              <a:ext uri="{FF2B5EF4-FFF2-40B4-BE49-F238E27FC236}">
                <a16:creationId xmlns:a16="http://schemas.microsoft.com/office/drawing/2014/main" id="{E278C5F1-EE15-260B-06BE-23118F4FD68C}"/>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856696" y="519280"/>
            <a:ext cx="3594153" cy="2417884"/>
          </a:xfrm>
          <a:prstGeom prst="rect">
            <a:avLst/>
          </a:prstGeom>
        </p:spPr>
      </p:pic>
      <p:sp>
        <p:nvSpPr>
          <p:cNvPr id="8" name="TextBox 7">
            <a:extLst>
              <a:ext uri="{FF2B5EF4-FFF2-40B4-BE49-F238E27FC236}">
                <a16:creationId xmlns:a16="http://schemas.microsoft.com/office/drawing/2014/main" id="{AFB7808C-46BA-4025-5F23-CCC4BA43CC2B}"/>
              </a:ext>
            </a:extLst>
          </p:cNvPr>
          <p:cNvSpPr txBox="1"/>
          <p:nvPr/>
        </p:nvSpPr>
        <p:spPr>
          <a:xfrm rot="5400000">
            <a:off x="3809425" y="1382364"/>
            <a:ext cx="2095500" cy="369332"/>
          </a:xfrm>
          <a:prstGeom prst="rect">
            <a:avLst/>
          </a:prstGeom>
          <a:noFill/>
        </p:spPr>
        <p:txBody>
          <a:bodyPr wrap="square" rtlCol="0">
            <a:spAutoFit/>
          </a:bodyPr>
          <a:lstStyle/>
          <a:p>
            <a:r>
              <a:rPr lang="en-US" sz="900" dirty="0">
                <a:hlinkClick r:id="rId4" tooltip="https://it.qaz.wiki/wiki/Florence_Nightingale"/>
              </a:rPr>
              <a:t>This Photo</a:t>
            </a:r>
            <a:r>
              <a:rPr lang="en-US" sz="900" dirty="0"/>
              <a:t> by Unknown Author is licensed under </a:t>
            </a:r>
            <a:r>
              <a:rPr lang="en-US" sz="900" dirty="0">
                <a:hlinkClick r:id="rId5" tooltip="https://creativecommons.org/licenses/by-sa/3.0/"/>
              </a:rPr>
              <a:t>CC BY-SA</a:t>
            </a:r>
            <a:endParaRPr lang="en-US" sz="900" dirty="0"/>
          </a:p>
        </p:txBody>
      </p:sp>
    </p:spTree>
    <p:extLst>
      <p:ext uri="{BB962C8B-B14F-4D97-AF65-F5344CB8AC3E}">
        <p14:creationId xmlns:p14="http://schemas.microsoft.com/office/powerpoint/2010/main" val="31378354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2">
            <a:extLst>
              <a:ext uri="{FF2B5EF4-FFF2-40B4-BE49-F238E27FC236}">
                <a16:creationId xmlns:a16="http://schemas.microsoft.com/office/drawing/2014/main" id="{C484E889-1DFF-1B13-DC43-70509C919E90}"/>
              </a:ext>
            </a:extLst>
          </p:cNvPr>
          <p:cNvGraphicFramePr>
            <a:graphicFrameLocks noGrp="1"/>
          </p:cNvGraphicFramePr>
          <p:nvPr>
            <p:ph idx="1"/>
            <p:extLst>
              <p:ext uri="{D42A27DB-BD31-4B8C-83A1-F6EECF244321}">
                <p14:modId xmlns:p14="http://schemas.microsoft.com/office/powerpoint/2010/main" val="1342718674"/>
              </p:ext>
            </p:extLst>
          </p:nvPr>
        </p:nvGraphicFramePr>
        <p:xfrm>
          <a:off x="500588" y="2983832"/>
          <a:ext cx="11190824" cy="29519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Footer Placeholder 4">
            <a:extLst>
              <a:ext uri="{FF2B5EF4-FFF2-40B4-BE49-F238E27FC236}">
                <a16:creationId xmlns:a16="http://schemas.microsoft.com/office/drawing/2014/main" id="{A01B1EF3-4F52-635C-13DE-D2F38864177C}"/>
              </a:ext>
            </a:extLst>
          </p:cNvPr>
          <p:cNvSpPr>
            <a:spLocks noGrp="1"/>
          </p:cNvSpPr>
          <p:nvPr>
            <p:ph type="ftr" sz="quarter" idx="11"/>
          </p:nvPr>
        </p:nvSpPr>
        <p:spPr>
          <a:xfrm rot="16200000">
            <a:off x="9816575" y="4575839"/>
            <a:ext cx="4114800" cy="365125"/>
          </a:xfrm>
        </p:spPr>
        <p:txBody>
          <a:bodyPr/>
          <a:lstStyle/>
          <a:p>
            <a:r>
              <a:rPr lang="en-US" sz="1200" dirty="0">
                <a:solidFill>
                  <a:schemeClr val="bg2">
                    <a:lumMod val="50000"/>
                  </a:schemeClr>
                </a:solidFill>
                <a:latin typeface="Arial" panose="020B0604020202020204" pitchFamily="34" charset="0"/>
                <a:cs typeface="Arial" panose="020B0604020202020204" pitchFamily="34" charset="0"/>
              </a:rPr>
              <a:t>2024 COPYRIGHT </a:t>
            </a:r>
            <a:r>
              <a:rPr lang="en-US" sz="1200" dirty="0">
                <a:solidFill>
                  <a:schemeClr val="bg2">
                    <a:lumMod val="50000"/>
                  </a:schemeClr>
                </a:solidFill>
                <a:effectLst/>
                <a:latin typeface="Arial" panose="020B0604020202020204" pitchFamily="34" charset="0"/>
                <a:cs typeface="Arial" panose="020B0604020202020204" pitchFamily="34" charset="0"/>
              </a:rPr>
              <a:t>© APHRODITE BEIDLER PSY.D.</a:t>
            </a:r>
            <a:endParaRPr lang="en-US" sz="1200" dirty="0">
              <a:solidFill>
                <a:schemeClr val="bg2">
                  <a:lumMod val="50000"/>
                </a:schemeClr>
              </a:solidFill>
              <a:latin typeface="Arial" panose="020B0604020202020204" pitchFamily="34" charset="0"/>
              <a:cs typeface="Arial" panose="020B0604020202020204" pitchFamily="34" charset="0"/>
            </a:endParaRPr>
          </a:p>
          <a:p>
            <a:endParaRPr lang="en-US" dirty="0"/>
          </a:p>
        </p:txBody>
      </p:sp>
      <p:sp>
        <p:nvSpPr>
          <p:cNvPr id="6" name="TextBox 5">
            <a:extLst>
              <a:ext uri="{FF2B5EF4-FFF2-40B4-BE49-F238E27FC236}">
                <a16:creationId xmlns:a16="http://schemas.microsoft.com/office/drawing/2014/main" id="{54F2559A-F35B-D0A5-4DFA-939FE8538DF1}"/>
              </a:ext>
            </a:extLst>
          </p:cNvPr>
          <p:cNvSpPr txBox="1"/>
          <p:nvPr/>
        </p:nvSpPr>
        <p:spPr>
          <a:xfrm>
            <a:off x="6925235" y="6115764"/>
            <a:ext cx="4426858" cy="338554"/>
          </a:xfrm>
          <a:prstGeom prst="rect">
            <a:avLst/>
          </a:prstGeom>
          <a:noFill/>
        </p:spPr>
        <p:txBody>
          <a:bodyPr wrap="square" rtlCol="0">
            <a:spAutoFit/>
          </a:bodyPr>
          <a:lstStyle/>
          <a:p>
            <a:r>
              <a:rPr lang="en-US" sz="1600" dirty="0"/>
              <a:t>Source: https://</a:t>
            </a:r>
            <a:r>
              <a:rPr lang="en-US" sz="1600" dirty="0" err="1"/>
              <a:t>www.amnhealthcare.com</a:t>
            </a:r>
            <a:r>
              <a:rPr lang="en-US" sz="1600" dirty="0"/>
              <a:t>/</a:t>
            </a:r>
          </a:p>
        </p:txBody>
      </p:sp>
      <p:sp>
        <p:nvSpPr>
          <p:cNvPr id="12" name="TextBox 11">
            <a:extLst>
              <a:ext uri="{FF2B5EF4-FFF2-40B4-BE49-F238E27FC236}">
                <a16:creationId xmlns:a16="http://schemas.microsoft.com/office/drawing/2014/main" id="{45950D91-77F0-C9F6-426D-0254C6A4EA36}"/>
              </a:ext>
            </a:extLst>
          </p:cNvPr>
          <p:cNvSpPr txBox="1"/>
          <p:nvPr/>
        </p:nvSpPr>
        <p:spPr>
          <a:xfrm>
            <a:off x="527249" y="649405"/>
            <a:ext cx="11301895" cy="1815882"/>
          </a:xfrm>
          <a:prstGeom prst="rect">
            <a:avLst/>
          </a:prstGeom>
          <a:noFill/>
        </p:spPr>
        <p:txBody>
          <a:bodyPr wrap="square" rtlCol="0">
            <a:spAutoFit/>
          </a:bodyPr>
          <a:lstStyle/>
          <a:p>
            <a:pPr algn="ctr"/>
            <a:r>
              <a:rPr lang="en-US" sz="4000" dirty="0"/>
              <a:t>30% Of Nurses Are Thinking Of Quitting </a:t>
            </a:r>
          </a:p>
          <a:p>
            <a:pPr algn="ctr"/>
            <a:r>
              <a:rPr lang="en-US" sz="4000" dirty="0"/>
              <a:t>because of:</a:t>
            </a:r>
          </a:p>
          <a:p>
            <a:pPr algn="ctr"/>
            <a:r>
              <a:rPr lang="en-US" sz="3200" dirty="0"/>
              <a:t>#1. Burnout      #2. Bad Schedules       #3. Uncaring Environment</a:t>
            </a:r>
          </a:p>
        </p:txBody>
      </p:sp>
    </p:spTree>
    <p:extLst>
      <p:ext uri="{BB962C8B-B14F-4D97-AF65-F5344CB8AC3E}">
        <p14:creationId xmlns:p14="http://schemas.microsoft.com/office/powerpoint/2010/main" val="17019596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Charcoal pencil drawing line">
            <a:extLst>
              <a:ext uri="{FF2B5EF4-FFF2-40B4-BE49-F238E27FC236}">
                <a16:creationId xmlns:a16="http://schemas.microsoft.com/office/drawing/2014/main" id="{69C494AE-7A07-98D7-B848-4BED64C043A9}"/>
              </a:ext>
            </a:extLst>
          </p:cNvPr>
          <p:cNvPicPr>
            <a:picLocks noChangeAspect="1"/>
          </p:cNvPicPr>
          <p:nvPr/>
        </p:nvPicPr>
        <p:blipFill>
          <a:blip r:embed="rId2"/>
          <a:stretch>
            <a:fillRect/>
          </a:stretch>
        </p:blipFill>
        <p:spPr>
          <a:xfrm>
            <a:off x="0" y="203378"/>
            <a:ext cx="5060731" cy="3638550"/>
          </a:xfrm>
          <a:prstGeom prst="rect">
            <a:avLst/>
          </a:prstGeom>
        </p:spPr>
      </p:pic>
      <p:sp>
        <p:nvSpPr>
          <p:cNvPr id="2" name="Title 1">
            <a:extLst>
              <a:ext uri="{FF2B5EF4-FFF2-40B4-BE49-F238E27FC236}">
                <a16:creationId xmlns:a16="http://schemas.microsoft.com/office/drawing/2014/main" id="{6AD1F445-1C2D-4B55-DB36-59B10D400965}"/>
              </a:ext>
            </a:extLst>
          </p:cNvPr>
          <p:cNvSpPr>
            <a:spLocks noGrp="1"/>
          </p:cNvSpPr>
          <p:nvPr>
            <p:ph type="title"/>
          </p:nvPr>
        </p:nvSpPr>
        <p:spPr>
          <a:xfrm>
            <a:off x="1368767" y="136525"/>
            <a:ext cx="3889239" cy="2191407"/>
          </a:xfrm>
        </p:spPr>
        <p:txBody>
          <a:bodyPr>
            <a:noAutofit/>
          </a:bodyPr>
          <a:lstStyle/>
          <a:p>
            <a:pPr algn="ctr"/>
            <a:r>
              <a:rPr lang="en-US" sz="6000" b="1" dirty="0"/>
              <a:t>Systemic </a:t>
            </a:r>
            <a:br>
              <a:rPr lang="en-US" sz="6000" b="1" dirty="0"/>
            </a:br>
            <a:r>
              <a:rPr lang="en-US" sz="6000" b="1" dirty="0"/>
              <a:t>Problem</a:t>
            </a:r>
          </a:p>
        </p:txBody>
      </p:sp>
      <p:sp>
        <p:nvSpPr>
          <p:cNvPr id="4" name="Text Placeholder 3">
            <a:extLst>
              <a:ext uri="{FF2B5EF4-FFF2-40B4-BE49-F238E27FC236}">
                <a16:creationId xmlns:a16="http://schemas.microsoft.com/office/drawing/2014/main" id="{74D71759-80A6-0A01-3C1D-735F934A7274}"/>
              </a:ext>
            </a:extLst>
          </p:cNvPr>
          <p:cNvSpPr>
            <a:spLocks noGrp="1"/>
          </p:cNvSpPr>
          <p:nvPr>
            <p:ph type="body" sz="half" idx="2"/>
          </p:nvPr>
        </p:nvSpPr>
        <p:spPr>
          <a:xfrm>
            <a:off x="865667" y="2842266"/>
            <a:ext cx="3889240" cy="3190161"/>
          </a:xfrm>
        </p:spPr>
        <p:txBody>
          <a:bodyPr>
            <a:normAutofit fontScale="92500" lnSpcReduction="10000"/>
          </a:bodyPr>
          <a:lstStyle/>
          <a:p>
            <a:r>
              <a:rPr lang="en-US" sz="1600" b="0" i="0" dirty="0">
                <a:solidFill>
                  <a:srgbClr val="000000"/>
                </a:solidFill>
                <a:effectLst/>
              </a:rPr>
              <a:t>These findings validate the American nursing Association Commission’s new definition on racism</a:t>
            </a:r>
            <a:r>
              <a:rPr lang="en-US" dirty="0">
                <a:solidFill>
                  <a:srgbClr val="000000"/>
                </a:solidFill>
              </a:rPr>
              <a:t>:</a:t>
            </a:r>
          </a:p>
          <a:p>
            <a:endParaRPr lang="en-US" dirty="0">
              <a:solidFill>
                <a:srgbClr val="000000"/>
              </a:solidFill>
            </a:endParaRPr>
          </a:p>
          <a:p>
            <a:pPr>
              <a:lnSpc>
                <a:spcPct val="110000"/>
              </a:lnSpc>
            </a:pPr>
            <a:r>
              <a:rPr lang="en-US" sz="1700" i="0" dirty="0">
                <a:solidFill>
                  <a:srgbClr val="000000"/>
                </a:solidFill>
                <a:effectLst/>
                <a:latin typeface="Lucida Calligraphy" panose="03010101010101010101" pitchFamily="66" charset="77"/>
              </a:rPr>
              <a:t>“</a:t>
            </a:r>
            <a:r>
              <a:rPr lang="en-US" sz="1700" dirty="0">
                <a:solidFill>
                  <a:srgbClr val="000000"/>
                </a:solidFill>
                <a:latin typeface="Lucida Calligraphy" panose="03010101010101010101" pitchFamily="66" charset="77"/>
              </a:rPr>
              <a:t>A</a:t>
            </a:r>
            <a:r>
              <a:rPr lang="en-US" sz="1700" i="0" dirty="0">
                <a:solidFill>
                  <a:srgbClr val="000000"/>
                </a:solidFill>
                <a:effectLst/>
                <a:latin typeface="Lucida Calligraphy" panose="03010101010101010101" pitchFamily="66" charset="77"/>
              </a:rPr>
              <a:t>ssaults on the human spirit in the form of actions, biases, prejudices, and an ideology of superiority based on race that persistently cause moral suffering and physical harm of individuals and perpetuate systemic injustices and inequities.”</a:t>
            </a:r>
          </a:p>
        </p:txBody>
      </p:sp>
      <p:sp>
        <p:nvSpPr>
          <p:cNvPr id="10" name="Footer Placeholder 3">
            <a:extLst>
              <a:ext uri="{FF2B5EF4-FFF2-40B4-BE49-F238E27FC236}">
                <a16:creationId xmlns:a16="http://schemas.microsoft.com/office/drawing/2014/main" id="{8A081BBF-5706-C90C-00FD-14E6795B5666}"/>
              </a:ext>
            </a:extLst>
          </p:cNvPr>
          <p:cNvSpPr>
            <a:spLocks noGrp="1"/>
          </p:cNvSpPr>
          <p:nvPr>
            <p:ph type="ftr" sz="quarter" idx="11"/>
          </p:nvPr>
        </p:nvSpPr>
        <p:spPr/>
        <p:txBody>
          <a:bodyPr vert="horz" lIns="91440" tIns="45720" rIns="91440" bIns="45720" rtlCol="0" anchor="ctr">
            <a:normAutofit/>
          </a:bodyPr>
          <a:lstStyle/>
          <a:p>
            <a:r>
              <a:rPr lang="en-US" sz="1200" kern="1200" dirty="0">
                <a:solidFill>
                  <a:schemeClr val="tx1"/>
                </a:solidFill>
                <a:latin typeface="Arial" panose="020B0604020202020204" pitchFamily="34" charset="0"/>
                <a:ea typeface="+mn-ea"/>
                <a:cs typeface="Arial" panose="020B0604020202020204" pitchFamily="34" charset="0"/>
              </a:rPr>
              <a:t>2024 COPYRIGHT © APHRODITE BEIDLER PSY.D.</a:t>
            </a:r>
          </a:p>
          <a:p>
            <a:endParaRPr lang="en-US" sz="1200" kern="1200" dirty="0">
              <a:solidFill>
                <a:schemeClr val="tx1">
                  <a:tint val="75000"/>
                </a:schemeClr>
              </a:solidFill>
              <a:latin typeface="+mn-lt"/>
              <a:ea typeface="+mn-ea"/>
              <a:cs typeface="+mn-cs"/>
            </a:endParaRPr>
          </a:p>
        </p:txBody>
      </p:sp>
      <p:sp>
        <p:nvSpPr>
          <p:cNvPr id="6" name="TextBox 5">
            <a:extLst>
              <a:ext uri="{FF2B5EF4-FFF2-40B4-BE49-F238E27FC236}">
                <a16:creationId xmlns:a16="http://schemas.microsoft.com/office/drawing/2014/main" id="{9B15B954-D34F-810D-BB21-97DAEE2F099F}"/>
              </a:ext>
            </a:extLst>
          </p:cNvPr>
          <p:cNvSpPr txBox="1"/>
          <p:nvPr/>
        </p:nvSpPr>
        <p:spPr>
          <a:xfrm>
            <a:off x="5060731" y="760949"/>
            <a:ext cx="6291484" cy="3416320"/>
          </a:xfrm>
          <a:prstGeom prst="rect">
            <a:avLst/>
          </a:prstGeom>
          <a:noFill/>
        </p:spPr>
        <p:txBody>
          <a:bodyPr wrap="square" rtlCol="0">
            <a:spAutoFit/>
          </a:bodyPr>
          <a:lstStyle/>
          <a:p>
            <a:pPr algn="l"/>
            <a:r>
              <a:rPr lang="en-US" sz="1800" b="1" i="0" dirty="0">
                <a:effectLst/>
              </a:rPr>
              <a:t>63% of nurses surveyed say that they have personally </a:t>
            </a:r>
            <a:r>
              <a:rPr lang="en-US" sz="1800" b="0" i="0" dirty="0">
                <a:effectLst/>
              </a:rPr>
              <a:t>experienced an act of racism in the workplace with the transgressors being either </a:t>
            </a:r>
            <a:r>
              <a:rPr lang="en-US" sz="1800" b="1" i="0" dirty="0">
                <a:effectLst/>
              </a:rPr>
              <a:t>a peer (66%), a patient (63%), or a manager or supervisor (60%).</a:t>
            </a:r>
          </a:p>
          <a:p>
            <a:pPr algn="l"/>
            <a:endParaRPr lang="en-US" sz="1800" b="0" i="0" dirty="0">
              <a:effectLst/>
            </a:endParaRPr>
          </a:p>
          <a:p>
            <a:r>
              <a:rPr lang="en-US" sz="1800" b="1" i="0" dirty="0">
                <a:effectLst/>
              </a:rPr>
              <a:t>57% of nurses said they have challenged racism </a:t>
            </a:r>
            <a:r>
              <a:rPr lang="en-US" sz="1800" b="0" i="0" dirty="0">
                <a:effectLst/>
              </a:rPr>
              <a:t>in the workplace, but more than half said their efforts resulted in </a:t>
            </a:r>
            <a:r>
              <a:rPr lang="en-US" sz="1800" b="1" i="0" dirty="0">
                <a:effectLst/>
              </a:rPr>
              <a:t>NO </a:t>
            </a:r>
            <a:r>
              <a:rPr lang="en-US" sz="1800" i="0" dirty="0">
                <a:effectLst/>
              </a:rPr>
              <a:t>change.</a:t>
            </a:r>
          </a:p>
          <a:p>
            <a:br>
              <a:rPr lang="en-US" sz="1800" i="0" dirty="0">
                <a:effectLst/>
              </a:rPr>
            </a:br>
            <a:r>
              <a:rPr lang="en-US" sz="1800" dirty="0"/>
              <a:t>A 2021 study found 92% of black nurses, 73% Asian, 69% Hispanic have faced </a:t>
            </a:r>
            <a:r>
              <a:rPr lang="en-US" sz="1800" b="1" dirty="0"/>
              <a:t>racism from patients and coworkers.</a:t>
            </a:r>
            <a:r>
              <a:rPr lang="en-US" sz="1800" dirty="0"/>
              <a:t> </a:t>
            </a:r>
          </a:p>
          <a:p>
            <a:pPr algn="l"/>
            <a:endParaRPr lang="en-US" sz="1800" i="0" dirty="0">
              <a:effectLst/>
            </a:endParaRPr>
          </a:p>
        </p:txBody>
      </p:sp>
      <p:sp>
        <p:nvSpPr>
          <p:cNvPr id="8" name="TextBox 7">
            <a:extLst>
              <a:ext uri="{FF2B5EF4-FFF2-40B4-BE49-F238E27FC236}">
                <a16:creationId xmlns:a16="http://schemas.microsoft.com/office/drawing/2014/main" id="{B383A220-A97D-ABC6-3A3B-669A58B4113E}"/>
              </a:ext>
            </a:extLst>
          </p:cNvPr>
          <p:cNvSpPr txBox="1"/>
          <p:nvPr/>
        </p:nvSpPr>
        <p:spPr>
          <a:xfrm>
            <a:off x="4973203" y="5266054"/>
            <a:ext cx="6512362" cy="830997"/>
          </a:xfrm>
          <a:prstGeom prst="rect">
            <a:avLst/>
          </a:prstGeom>
          <a:noFill/>
        </p:spPr>
        <p:txBody>
          <a:bodyPr wrap="square" rtlCol="0">
            <a:spAutoFit/>
          </a:bodyPr>
          <a:lstStyle/>
          <a:p>
            <a:r>
              <a:rPr lang="en-US" sz="1200" b="0" i="0" dirty="0">
                <a:solidFill>
                  <a:srgbClr val="333333"/>
                </a:solidFill>
                <a:effectLst/>
              </a:rPr>
              <a:t>American Nurses Association. National commission to address racism in nursing: survey shows substantial racism in nursing. January 25, 2022. Accessed August 10, 2022. </a:t>
            </a:r>
            <a:r>
              <a:rPr lang="en-US" sz="1200" b="0" i="0" u="none" strike="noStrike" dirty="0">
                <a:solidFill>
                  <a:srgbClr val="9E1F63"/>
                </a:solidFill>
                <a:effectLst/>
                <a:hlinkClick r:id="rId3"/>
              </a:rPr>
              <a:t>https://www.nursingworld.org/practice-policy/workforce/racism-in-nursing/national-commission-to-address-racism-in-nursing/survey-shows-substantial-racism-in-nursing/</a:t>
            </a:r>
            <a:endParaRPr lang="en-US" sz="1200" dirty="0"/>
          </a:p>
        </p:txBody>
      </p:sp>
      <p:sp>
        <p:nvSpPr>
          <p:cNvPr id="9" name="TextBox 8">
            <a:extLst>
              <a:ext uri="{FF2B5EF4-FFF2-40B4-BE49-F238E27FC236}">
                <a16:creationId xmlns:a16="http://schemas.microsoft.com/office/drawing/2014/main" id="{892CD52F-A9C2-8E09-A28D-67AD3AEC86CD}"/>
              </a:ext>
            </a:extLst>
          </p:cNvPr>
          <p:cNvSpPr txBox="1"/>
          <p:nvPr/>
        </p:nvSpPr>
        <p:spPr>
          <a:xfrm>
            <a:off x="5060731" y="4008860"/>
            <a:ext cx="6073188" cy="923330"/>
          </a:xfrm>
          <a:prstGeom prst="rect">
            <a:avLst/>
          </a:prstGeom>
          <a:noFill/>
          <a:ln w="38100" cmpd="tri">
            <a:solidFill>
              <a:schemeClr val="accent4">
                <a:lumMod val="75000"/>
              </a:schemeClr>
            </a:solidFill>
          </a:ln>
        </p:spPr>
        <p:txBody>
          <a:bodyPr wrap="square" rtlCol="0">
            <a:spAutoFit/>
          </a:bodyPr>
          <a:lstStyle/>
          <a:p>
            <a:r>
              <a:rPr lang="en-US" sz="1800" b="1" i="0" dirty="0">
                <a:solidFill>
                  <a:srgbClr val="000000"/>
                </a:solidFill>
                <a:effectLst/>
              </a:rPr>
              <a:t>Over 50% of nurses say racism </a:t>
            </a:r>
            <a:r>
              <a:rPr lang="en-US" sz="1800" b="0" i="0" dirty="0">
                <a:solidFill>
                  <a:srgbClr val="000000"/>
                </a:solidFill>
                <a:effectLst/>
              </a:rPr>
              <a:t>in the workplace has impacted their professional well-being.</a:t>
            </a:r>
          </a:p>
          <a:p>
            <a:endParaRPr lang="en-US" dirty="0"/>
          </a:p>
        </p:txBody>
      </p:sp>
    </p:spTree>
    <p:extLst>
      <p:ext uri="{BB962C8B-B14F-4D97-AF65-F5344CB8AC3E}">
        <p14:creationId xmlns:p14="http://schemas.microsoft.com/office/powerpoint/2010/main" val="35952083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52940635-C4C7-81BB-B17F-655DB8053DFB}"/>
              </a:ext>
            </a:extLst>
          </p:cNvPr>
          <p:cNvSpPr>
            <a:spLocks noGrp="1"/>
          </p:cNvSpPr>
          <p:nvPr>
            <p:ph type="title"/>
          </p:nvPr>
        </p:nvSpPr>
        <p:spPr>
          <a:xfrm>
            <a:off x="479397" y="645750"/>
            <a:ext cx="3939688" cy="5583126"/>
          </a:xfrm>
        </p:spPr>
        <p:txBody>
          <a:bodyPr>
            <a:normAutofit/>
          </a:bodyPr>
          <a:lstStyle/>
          <a:p>
            <a:pPr algn="r"/>
            <a:r>
              <a:rPr lang="en-US" sz="3200" b="0" i="0" dirty="0">
                <a:effectLst/>
                <a:latin typeface="Merriweather" pitchFamily="2" charset="77"/>
              </a:rPr>
              <a:t> </a:t>
            </a:r>
            <a:br>
              <a:rPr lang="en-US" sz="3200" b="0" i="0" dirty="0">
                <a:effectLst/>
                <a:latin typeface="Merriweather" pitchFamily="2" charset="77"/>
              </a:rPr>
            </a:br>
            <a:r>
              <a:rPr lang="en-US" sz="3200" b="1" i="0" dirty="0">
                <a:effectLst/>
                <a:latin typeface="Merriweather" pitchFamily="2" charset="77"/>
              </a:rPr>
              <a:t>2024</a:t>
            </a:r>
            <a:r>
              <a:rPr lang="en-US" sz="3200" b="0" i="0" dirty="0">
                <a:effectLst/>
                <a:latin typeface="Merriweather" pitchFamily="2" charset="77"/>
              </a:rPr>
              <a:t> Statistics on </a:t>
            </a:r>
            <a:br>
              <a:rPr lang="en-US" sz="3200" b="0" i="0" dirty="0">
                <a:effectLst/>
                <a:latin typeface="Merriweather" pitchFamily="2" charset="77"/>
              </a:rPr>
            </a:br>
            <a:r>
              <a:rPr lang="en-US" sz="3200" b="0" i="0" dirty="0">
                <a:effectLst/>
                <a:latin typeface="Merriweather" pitchFamily="2" charset="77"/>
              </a:rPr>
              <a:t>Highest Levels of Nurse </a:t>
            </a:r>
            <a:r>
              <a:rPr lang="en-US" sz="3200" dirty="0">
                <a:latin typeface="Merriweather" pitchFamily="2" charset="77"/>
              </a:rPr>
              <a:t>Burnout</a:t>
            </a:r>
            <a:br>
              <a:rPr lang="en-US" sz="3200" dirty="0">
                <a:latin typeface="Merriweather" pitchFamily="2" charset="77"/>
              </a:rPr>
            </a:br>
            <a:br>
              <a:rPr lang="en-US" sz="3200" dirty="0">
                <a:latin typeface="Merriweather" pitchFamily="2" charset="77"/>
              </a:rPr>
            </a:br>
            <a:r>
              <a:rPr lang="en-US" sz="1800" dirty="0"/>
              <a:t>https://</a:t>
            </a:r>
            <a:r>
              <a:rPr lang="en-US" sz="1800" dirty="0" err="1"/>
              <a:t>betternurse.org</a:t>
            </a:r>
            <a:r>
              <a:rPr lang="en-US" sz="1800" dirty="0"/>
              <a:t>/nurse-burnout-statistics/#h-key-nurse-burnout-statistics-for-</a:t>
            </a:r>
            <a:br>
              <a:rPr lang="en-US" sz="1800" dirty="0"/>
            </a:br>
            <a:endParaRPr lang="en-US" sz="1800" dirty="0"/>
          </a:p>
        </p:txBody>
      </p:sp>
      <p:graphicFrame>
        <p:nvGraphicFramePr>
          <p:cNvPr id="13" name="Content Placeholder 10">
            <a:extLst>
              <a:ext uri="{FF2B5EF4-FFF2-40B4-BE49-F238E27FC236}">
                <a16:creationId xmlns:a16="http://schemas.microsoft.com/office/drawing/2014/main" id="{08ED932E-6495-AFBF-A580-0A981B7B16D0}"/>
              </a:ext>
            </a:extLst>
          </p:cNvPr>
          <p:cNvGraphicFramePr>
            <a:graphicFrameLocks noGrp="1"/>
          </p:cNvGraphicFramePr>
          <p:nvPr>
            <p:ph idx="1"/>
          </p:nvPr>
        </p:nvGraphicFramePr>
        <p:xfrm>
          <a:off x="4793090" y="511355"/>
          <a:ext cx="6919513" cy="55831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Footer Placeholder 4">
            <a:extLst>
              <a:ext uri="{FF2B5EF4-FFF2-40B4-BE49-F238E27FC236}">
                <a16:creationId xmlns:a16="http://schemas.microsoft.com/office/drawing/2014/main" id="{456E5BA1-DF12-735E-26C2-141C5DA55269}"/>
              </a:ext>
            </a:extLst>
          </p:cNvPr>
          <p:cNvSpPr>
            <a:spLocks noGrp="1"/>
          </p:cNvSpPr>
          <p:nvPr>
            <p:ph type="ftr" sz="quarter" idx="11"/>
          </p:nvPr>
        </p:nvSpPr>
        <p:spPr>
          <a:xfrm rot="5400000">
            <a:off x="9952038" y="4609724"/>
            <a:ext cx="4114800" cy="365125"/>
          </a:xfrm>
        </p:spPr>
        <p:txBody>
          <a:bodyPr>
            <a:normAutofit/>
          </a:bodyPr>
          <a:lstStyle/>
          <a:p>
            <a:pPr>
              <a:spcAft>
                <a:spcPts val="600"/>
              </a:spcAft>
            </a:pPr>
            <a:r>
              <a:rPr lang="en-US" dirty="0">
                <a:solidFill>
                  <a:schemeClr val="tx1">
                    <a:alpha val="60000"/>
                  </a:schemeClr>
                </a:solidFill>
              </a:rPr>
              <a:t>2024 COPYRIGHT © APHRODITE BEIDLER PSY.D. </a:t>
            </a:r>
          </a:p>
        </p:txBody>
      </p:sp>
    </p:spTree>
    <p:extLst>
      <p:ext uri="{BB962C8B-B14F-4D97-AF65-F5344CB8AC3E}">
        <p14:creationId xmlns:p14="http://schemas.microsoft.com/office/powerpoint/2010/main" val="17508730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descr="Colourful carved figures of humans">
            <a:extLst>
              <a:ext uri="{FF2B5EF4-FFF2-40B4-BE49-F238E27FC236}">
                <a16:creationId xmlns:a16="http://schemas.microsoft.com/office/drawing/2014/main" id="{6DD51A7A-CD59-4184-A593-37791348575A}"/>
              </a:ext>
            </a:extLst>
          </p:cNvPr>
          <p:cNvPicPr>
            <a:picLocks noChangeAspect="1"/>
          </p:cNvPicPr>
          <p:nvPr/>
        </p:nvPicPr>
        <p:blipFill rotWithShape="1">
          <a:blip r:embed="rId3"/>
          <a:srcRect l="5561" r="5022" b="-2"/>
          <a:stretch/>
        </p:blipFill>
        <p:spPr>
          <a:xfrm>
            <a:off x="760812" y="3807073"/>
            <a:ext cx="2112988" cy="2079377"/>
          </a:xfrm>
          <a:custGeom>
            <a:avLst/>
            <a:gdLst/>
            <a:ahLst/>
            <a:cxnLst/>
            <a:rect l="l" t="t" r="r" b="b"/>
            <a:pathLst>
              <a:path w="4488714" h="3576825">
                <a:moveTo>
                  <a:pt x="713492" y="15"/>
                </a:moveTo>
                <a:cubicBezTo>
                  <a:pt x="723739" y="278"/>
                  <a:pt x="734339" y="3967"/>
                  <a:pt x="743942" y="5139"/>
                </a:cubicBezTo>
                <a:cubicBezTo>
                  <a:pt x="955929" y="31374"/>
                  <a:pt x="1167914" y="59717"/>
                  <a:pt x="1380134" y="84780"/>
                </a:cubicBezTo>
                <a:cubicBezTo>
                  <a:pt x="1578535" y="108204"/>
                  <a:pt x="1778340" y="113591"/>
                  <a:pt x="1977677" y="125771"/>
                </a:cubicBezTo>
                <a:cubicBezTo>
                  <a:pt x="2218942" y="140529"/>
                  <a:pt x="2459740" y="161377"/>
                  <a:pt x="2699600" y="194169"/>
                </a:cubicBezTo>
                <a:cubicBezTo>
                  <a:pt x="2866144" y="217126"/>
                  <a:pt x="3034328" y="233053"/>
                  <a:pt x="3203214" y="214783"/>
                </a:cubicBezTo>
                <a:cubicBezTo>
                  <a:pt x="3211646" y="213845"/>
                  <a:pt x="3221250" y="210801"/>
                  <a:pt x="3228277" y="213845"/>
                </a:cubicBezTo>
                <a:cubicBezTo>
                  <a:pt x="3310262" y="248045"/>
                  <a:pt x="3399740" y="223449"/>
                  <a:pt x="3484768" y="244999"/>
                </a:cubicBezTo>
                <a:cubicBezTo>
                  <a:pt x="3462984" y="328154"/>
                  <a:pt x="3369523" y="321361"/>
                  <a:pt x="3316820" y="378984"/>
                </a:cubicBezTo>
                <a:cubicBezTo>
                  <a:pt x="3402785" y="401939"/>
                  <a:pt x="3480084" y="425129"/>
                  <a:pt x="3558554" y="442462"/>
                </a:cubicBezTo>
                <a:cubicBezTo>
                  <a:pt x="3641709" y="460733"/>
                  <a:pt x="3712214" y="510158"/>
                  <a:pt x="3793494" y="532176"/>
                </a:cubicBezTo>
                <a:cubicBezTo>
                  <a:pt x="3810829" y="536861"/>
                  <a:pt x="3831676" y="553257"/>
                  <a:pt x="3837766" y="569186"/>
                </a:cubicBezTo>
                <a:cubicBezTo>
                  <a:pt x="3857442" y="620719"/>
                  <a:pt x="4250260" y="765244"/>
                  <a:pt x="4203881" y="811154"/>
                </a:cubicBezTo>
                <a:cubicBezTo>
                  <a:pt x="4184673" y="830128"/>
                  <a:pt x="4159844" y="843714"/>
                  <a:pt x="4133843" y="862453"/>
                </a:cubicBezTo>
                <a:cubicBezTo>
                  <a:pt x="4172962" y="897823"/>
                  <a:pt x="4216998" y="913283"/>
                  <a:pt x="4263846" y="923823"/>
                </a:cubicBezTo>
                <a:cubicBezTo>
                  <a:pt x="4277901" y="927103"/>
                  <a:pt x="4291721" y="933661"/>
                  <a:pt x="4293126" y="949590"/>
                </a:cubicBezTo>
                <a:cubicBezTo>
                  <a:pt x="4294531" y="966220"/>
                  <a:pt x="4280242" y="972778"/>
                  <a:pt x="4268297" y="980509"/>
                </a:cubicBezTo>
                <a:cubicBezTo>
                  <a:pt x="4251666" y="991283"/>
                  <a:pt x="4235503" y="1000654"/>
                  <a:pt x="4214422" y="1002059"/>
                </a:cubicBezTo>
                <a:cubicBezTo>
                  <a:pt x="4179754" y="1004167"/>
                  <a:pt x="4163124" y="1034149"/>
                  <a:pt x="4142980" y="1056636"/>
                </a:cubicBezTo>
                <a:cubicBezTo>
                  <a:pt x="4131736" y="1069286"/>
                  <a:pt x="4126114" y="1094817"/>
                  <a:pt x="4145790" y="1099268"/>
                </a:cubicBezTo>
                <a:cubicBezTo>
                  <a:pt x="4193106" y="1110043"/>
                  <a:pt x="4189358" y="1141197"/>
                  <a:pt x="4188188" y="1176567"/>
                </a:cubicBezTo>
                <a:cubicBezTo>
                  <a:pt x="4186548" y="1220370"/>
                  <a:pt x="4158673" y="1240514"/>
                  <a:pt x="4124474" y="1257380"/>
                </a:cubicBezTo>
                <a:cubicBezTo>
                  <a:pt x="4112762" y="1263235"/>
                  <a:pt x="4096132" y="1263000"/>
                  <a:pt x="4091680" y="1281271"/>
                </a:cubicBezTo>
                <a:cubicBezTo>
                  <a:pt x="4110888" y="1298606"/>
                  <a:pt x="4134312" y="1284551"/>
                  <a:pt x="4154926" y="1289469"/>
                </a:cubicBezTo>
                <a:cubicBezTo>
                  <a:pt x="4172025" y="1293452"/>
                  <a:pt x="4200368" y="1291344"/>
                  <a:pt x="4176944" y="1323200"/>
                </a:cubicBezTo>
                <a:cubicBezTo>
                  <a:pt x="4170150" y="1332335"/>
                  <a:pt x="4178114" y="1339363"/>
                  <a:pt x="4186782" y="1340066"/>
                </a:cubicBezTo>
                <a:cubicBezTo>
                  <a:pt x="4256117" y="1347327"/>
                  <a:pt x="4224260" y="1411743"/>
                  <a:pt x="4246513" y="1445708"/>
                </a:cubicBezTo>
                <a:cubicBezTo>
                  <a:pt x="4252602" y="1455076"/>
                  <a:pt x="4246044" y="1471239"/>
                  <a:pt x="4236440" y="1475221"/>
                </a:cubicBezTo>
                <a:cubicBezTo>
                  <a:pt x="4175069" y="1501456"/>
                  <a:pt x="4166637" y="1563998"/>
                  <a:pt x="4136888" y="1617873"/>
                </a:cubicBezTo>
                <a:cubicBezTo>
                  <a:pt x="4169214" y="1639188"/>
                  <a:pt x="4207863" y="1643873"/>
                  <a:pt x="4242764" y="1657693"/>
                </a:cubicBezTo>
                <a:cubicBezTo>
                  <a:pt x="4279072" y="1672216"/>
                  <a:pt x="4279072" y="1682991"/>
                  <a:pt x="4249089" y="1725153"/>
                </a:cubicBezTo>
                <a:cubicBezTo>
                  <a:pt x="4327090" y="1734290"/>
                  <a:pt x="4327090" y="1734290"/>
                  <a:pt x="4302964" y="1800579"/>
                </a:cubicBezTo>
                <a:cubicBezTo>
                  <a:pt x="4368318" y="1806669"/>
                  <a:pt x="4411417" y="1838057"/>
                  <a:pt x="4421488" y="1906689"/>
                </a:cubicBezTo>
                <a:cubicBezTo>
                  <a:pt x="4426408" y="1939951"/>
                  <a:pt x="4455922" y="1955644"/>
                  <a:pt x="4488714" y="1977897"/>
                </a:cubicBezTo>
                <a:cubicBezTo>
                  <a:pt x="4447958" y="1999448"/>
                  <a:pt x="4420318" y="2044421"/>
                  <a:pt x="4372767" y="1996870"/>
                </a:cubicBezTo>
                <a:cubicBezTo>
                  <a:pt x="4355434" y="1979537"/>
                  <a:pt x="4357072" y="2001555"/>
                  <a:pt x="4354731" y="2007880"/>
                </a:cubicBezTo>
                <a:cubicBezTo>
                  <a:pt x="4349110" y="2023339"/>
                  <a:pt x="4360820" y="2033646"/>
                  <a:pt x="4368551" y="2045357"/>
                </a:cubicBezTo>
                <a:cubicBezTo>
                  <a:pt x="4376046" y="2057070"/>
                  <a:pt x="4384948" y="2069484"/>
                  <a:pt x="4387056" y="2082603"/>
                </a:cubicBezTo>
                <a:cubicBezTo>
                  <a:pt x="4388460" y="2091738"/>
                  <a:pt x="4381668" y="2105088"/>
                  <a:pt x="4374173" y="2111882"/>
                </a:cubicBezTo>
                <a:cubicBezTo>
                  <a:pt x="4334820" y="2147720"/>
                  <a:pt x="4358244" y="2228299"/>
                  <a:pt x="4283756" y="2238606"/>
                </a:cubicBezTo>
                <a:cubicBezTo>
                  <a:pt x="4250260" y="2243289"/>
                  <a:pt x="4234098" y="2272804"/>
                  <a:pt x="4209503" y="2288966"/>
                </a:cubicBezTo>
                <a:cubicBezTo>
                  <a:pt x="4124006" y="2345418"/>
                  <a:pt x="4066851" y="2418032"/>
                  <a:pt x="4040383" y="2517817"/>
                </a:cubicBezTo>
                <a:cubicBezTo>
                  <a:pt x="4033122" y="2545457"/>
                  <a:pt x="4005246" y="2567711"/>
                  <a:pt x="3987210" y="2592071"/>
                </a:cubicBezTo>
                <a:cubicBezTo>
                  <a:pt x="3995878" y="2609873"/>
                  <a:pt x="4043193" y="2571458"/>
                  <a:pt x="4026563" y="2618305"/>
                </a:cubicBezTo>
                <a:cubicBezTo>
                  <a:pt x="4013914" y="2653442"/>
                  <a:pt x="3981588" y="2675226"/>
                  <a:pt x="3951137" y="2696074"/>
                </a:cubicBezTo>
                <a:cubicBezTo>
                  <a:pt x="3916470" y="2719731"/>
                  <a:pt x="3878055" y="2738704"/>
                  <a:pt x="3862360" y="2782506"/>
                </a:cubicBezTo>
                <a:cubicBezTo>
                  <a:pt x="3859081" y="2791877"/>
                  <a:pt x="3848540" y="2801714"/>
                  <a:pt x="3839172" y="2805463"/>
                </a:cubicBezTo>
                <a:cubicBezTo>
                  <a:pt x="3350549" y="3576343"/>
                  <a:pt x="2147734" y="3581495"/>
                  <a:pt x="2009066" y="3576107"/>
                </a:cubicBezTo>
                <a:cubicBezTo>
                  <a:pt x="1841116" y="3569315"/>
                  <a:pt x="1682302" y="3521764"/>
                  <a:pt x="1526534" y="3462502"/>
                </a:cubicBezTo>
                <a:cubicBezTo>
                  <a:pt x="1460712" y="3437439"/>
                  <a:pt x="1399577" y="3401835"/>
                  <a:pt x="1335628" y="3374195"/>
                </a:cubicBezTo>
                <a:cubicBezTo>
                  <a:pt x="1247321" y="3336013"/>
                  <a:pt x="1179158" y="3263165"/>
                  <a:pt x="1091084" y="3232479"/>
                </a:cubicBezTo>
                <a:cubicBezTo>
                  <a:pt x="1000434" y="3200857"/>
                  <a:pt x="922901" y="3143000"/>
                  <a:pt x="829673" y="3118405"/>
                </a:cubicBezTo>
                <a:cubicBezTo>
                  <a:pt x="780484" y="3105288"/>
                  <a:pt x="732933" y="3081631"/>
                  <a:pt x="740662" y="3013935"/>
                </a:cubicBezTo>
                <a:cubicBezTo>
                  <a:pt x="742771" y="2994727"/>
                  <a:pt x="729888" y="2979034"/>
                  <a:pt x="709509" y="2984656"/>
                </a:cubicBezTo>
                <a:cubicBezTo>
                  <a:pt x="670626" y="2995196"/>
                  <a:pt x="653058" y="2967321"/>
                  <a:pt x="631507" y="2946474"/>
                </a:cubicBezTo>
                <a:cubicBezTo>
                  <a:pt x="593093" y="2909465"/>
                  <a:pt x="556552" y="2870113"/>
                  <a:pt x="495415" y="2864022"/>
                </a:cubicBezTo>
                <a:cubicBezTo>
                  <a:pt x="507126" y="2834976"/>
                  <a:pt x="527037" y="2839193"/>
                  <a:pt x="545308" y="2845283"/>
                </a:cubicBezTo>
                <a:cubicBezTo>
                  <a:pt x="593327" y="2861212"/>
                  <a:pt x="640877" y="2879248"/>
                  <a:pt x="688896" y="2895176"/>
                </a:cubicBezTo>
                <a:cubicBezTo>
                  <a:pt x="720284" y="2905483"/>
                  <a:pt x="751438" y="2920006"/>
                  <a:pt x="793367" y="2908527"/>
                </a:cubicBezTo>
                <a:cubicBezTo>
                  <a:pt x="757294" y="2849968"/>
                  <a:pt x="695923" y="2839427"/>
                  <a:pt x="646265" y="2821391"/>
                </a:cubicBezTo>
                <a:cubicBezTo>
                  <a:pt x="584192" y="2798670"/>
                  <a:pt x="547651" y="2755803"/>
                  <a:pt x="503847" y="2708019"/>
                </a:cubicBezTo>
                <a:cubicBezTo>
                  <a:pt x="549524" y="2696541"/>
                  <a:pt x="577867" y="2731678"/>
                  <a:pt x="613705" y="2729803"/>
                </a:cubicBezTo>
                <a:cubicBezTo>
                  <a:pt x="615580" y="2723714"/>
                  <a:pt x="618859" y="2714813"/>
                  <a:pt x="618390" y="2714577"/>
                </a:cubicBezTo>
                <a:cubicBezTo>
                  <a:pt x="559831" y="2688343"/>
                  <a:pt x="532425" y="2639153"/>
                  <a:pt x="523289" y="2579656"/>
                </a:cubicBezTo>
                <a:cubicBezTo>
                  <a:pt x="518605" y="2548972"/>
                  <a:pt x="497289" y="2539368"/>
                  <a:pt x="476207" y="2525313"/>
                </a:cubicBezTo>
                <a:cubicBezTo>
                  <a:pt x="402656" y="2475421"/>
                  <a:pt x="324889" y="2430213"/>
                  <a:pt x="264455" y="2361581"/>
                </a:cubicBezTo>
                <a:cubicBezTo>
                  <a:pt x="334259" y="2370716"/>
                  <a:pt x="390242" y="2415455"/>
                  <a:pt x="465433" y="2434663"/>
                </a:cubicBezTo>
                <a:cubicBezTo>
                  <a:pt x="405702" y="2359238"/>
                  <a:pt x="328402" y="2321058"/>
                  <a:pt x="257897" y="2275380"/>
                </a:cubicBezTo>
                <a:cubicBezTo>
                  <a:pt x="225806" y="2254533"/>
                  <a:pt x="196059" y="2227830"/>
                  <a:pt x="157174" y="2216586"/>
                </a:cubicBezTo>
                <a:cubicBezTo>
                  <a:pt x="143354" y="2212604"/>
                  <a:pt x="120633" y="2204172"/>
                  <a:pt x="131643" y="2181919"/>
                </a:cubicBezTo>
                <a:cubicBezTo>
                  <a:pt x="141011" y="2163415"/>
                  <a:pt x="159516" y="2169035"/>
                  <a:pt x="176382" y="2174423"/>
                </a:cubicBezTo>
                <a:cubicBezTo>
                  <a:pt x="216905" y="2187776"/>
                  <a:pt x="258834" y="2188009"/>
                  <a:pt x="313646" y="2187776"/>
                </a:cubicBezTo>
                <a:cubicBezTo>
                  <a:pt x="267735" y="2126639"/>
                  <a:pt x="183643" y="2144910"/>
                  <a:pt x="144292" y="2080728"/>
                </a:cubicBezTo>
                <a:cubicBezTo>
                  <a:pt x="193481" y="2069484"/>
                  <a:pt x="231428" y="2092674"/>
                  <a:pt x="271249" y="2097124"/>
                </a:cubicBezTo>
                <a:cubicBezTo>
                  <a:pt x="307321" y="2101106"/>
                  <a:pt x="316222" y="2090332"/>
                  <a:pt x="307790" y="2054961"/>
                </a:cubicBezTo>
                <a:cubicBezTo>
                  <a:pt x="294673" y="1999915"/>
                  <a:pt x="314349" y="1971806"/>
                  <a:pt x="366818" y="1986798"/>
                </a:cubicBezTo>
                <a:cubicBezTo>
                  <a:pt x="415539" y="2000852"/>
                  <a:pt x="420692" y="1980240"/>
                  <a:pt x="407575" y="1948852"/>
                </a:cubicBezTo>
                <a:cubicBezTo>
                  <a:pt x="388836" y="1903176"/>
                  <a:pt x="410151" y="1867805"/>
                  <a:pt x="424674" y="1829390"/>
                </a:cubicBezTo>
                <a:cubicBezTo>
                  <a:pt x="446928" y="1770831"/>
                  <a:pt x="437558" y="1742253"/>
                  <a:pt x="389539" y="1698685"/>
                </a:cubicBezTo>
                <a:cubicBezTo>
                  <a:pt x="362602" y="1674323"/>
                  <a:pt x="333557" y="1653711"/>
                  <a:pt x="294438" y="1632630"/>
                </a:cubicBezTo>
                <a:cubicBezTo>
                  <a:pt x="384620" y="1621152"/>
                  <a:pt x="289988" y="1582503"/>
                  <a:pt x="321844" y="1558376"/>
                </a:cubicBezTo>
                <a:cubicBezTo>
                  <a:pt x="385557" y="1548538"/>
                  <a:pt x="437558" y="1625368"/>
                  <a:pt x="524227" y="1603350"/>
                </a:cubicBezTo>
                <a:cubicBezTo>
                  <a:pt x="417179" y="1536825"/>
                  <a:pt x="298889" y="1515041"/>
                  <a:pt x="221356" y="1426500"/>
                </a:cubicBezTo>
                <a:cubicBezTo>
                  <a:pt x="239158" y="1406355"/>
                  <a:pt x="256960" y="1425094"/>
                  <a:pt x="272186" y="1417599"/>
                </a:cubicBezTo>
                <a:cubicBezTo>
                  <a:pt x="271717" y="1412914"/>
                  <a:pt x="272889" y="1405886"/>
                  <a:pt x="270077" y="1403779"/>
                </a:cubicBezTo>
                <a:cubicBezTo>
                  <a:pt x="212221" y="1355525"/>
                  <a:pt x="211283" y="1354355"/>
                  <a:pt x="273356" y="1318749"/>
                </a:cubicBezTo>
                <a:cubicBezTo>
                  <a:pt x="295141" y="1306335"/>
                  <a:pt x="293267" y="1295325"/>
                  <a:pt x="281790" y="1279632"/>
                </a:cubicBezTo>
                <a:cubicBezTo>
                  <a:pt x="273590" y="1268622"/>
                  <a:pt x="263753" y="1258784"/>
                  <a:pt x="268438" y="1234657"/>
                </a:cubicBezTo>
                <a:cubicBezTo>
                  <a:pt x="302402" y="1265578"/>
                  <a:pt x="466603" y="1255505"/>
                  <a:pt x="495649" y="1252226"/>
                </a:cubicBezTo>
                <a:cubicBezTo>
                  <a:pt x="528208" y="1248713"/>
                  <a:pt x="560299" y="1233721"/>
                  <a:pt x="594497" y="1241919"/>
                </a:cubicBezTo>
                <a:cubicBezTo>
                  <a:pt x="621903" y="1248479"/>
                  <a:pt x="748860" y="1311957"/>
                  <a:pt x="766898" y="1239109"/>
                </a:cubicBezTo>
                <a:cubicBezTo>
                  <a:pt x="767835" y="1235595"/>
                  <a:pt x="819132" y="1243794"/>
                  <a:pt x="846773" y="1247776"/>
                </a:cubicBezTo>
                <a:cubicBezTo>
                  <a:pt x="871134" y="1251055"/>
                  <a:pt x="898540" y="1265578"/>
                  <a:pt x="914936" y="1236532"/>
                </a:cubicBezTo>
                <a:cubicBezTo>
                  <a:pt x="924540" y="1219433"/>
                  <a:pt x="884954" y="1186405"/>
                  <a:pt x="849584" y="1183594"/>
                </a:cubicBezTo>
                <a:cubicBezTo>
                  <a:pt x="818898" y="1181017"/>
                  <a:pt x="786807" y="1177269"/>
                  <a:pt x="757528" y="1184296"/>
                </a:cubicBezTo>
                <a:cubicBezTo>
                  <a:pt x="721456" y="1192730"/>
                  <a:pt x="702014" y="1179144"/>
                  <a:pt x="691941" y="1149864"/>
                </a:cubicBezTo>
                <a:cubicBezTo>
                  <a:pt x="680698" y="1117539"/>
                  <a:pt x="659147" y="1102547"/>
                  <a:pt x="629400" y="1087555"/>
                </a:cubicBezTo>
                <a:cubicBezTo>
                  <a:pt x="557253" y="1051250"/>
                  <a:pt x="487920" y="1009321"/>
                  <a:pt x="408747" y="988239"/>
                </a:cubicBezTo>
                <a:cubicBezTo>
                  <a:pt x="393052" y="984022"/>
                  <a:pt x="375719" y="978400"/>
                  <a:pt x="368458" y="950527"/>
                </a:cubicBezTo>
                <a:cubicBezTo>
                  <a:pt x="582786" y="992220"/>
                  <a:pt x="778141" y="1100908"/>
                  <a:pt x="999262" y="1094583"/>
                </a:cubicBezTo>
                <a:cubicBezTo>
                  <a:pt x="938829" y="1060149"/>
                  <a:pt x="868792" y="1058276"/>
                  <a:pt x="804376" y="1034149"/>
                </a:cubicBezTo>
                <a:cubicBezTo>
                  <a:pt x="850053" y="1016113"/>
                  <a:pt x="892918" y="1034852"/>
                  <a:pt x="936252" y="1045159"/>
                </a:cubicBezTo>
                <a:cubicBezTo>
                  <a:pt x="972559" y="1053591"/>
                  <a:pt x="1005353" y="1054997"/>
                  <a:pt x="1009335" y="1004636"/>
                </a:cubicBezTo>
                <a:cubicBezTo>
                  <a:pt x="1007929" y="1001356"/>
                  <a:pt x="1008163" y="997141"/>
                  <a:pt x="1008398" y="993158"/>
                </a:cubicBezTo>
                <a:cubicBezTo>
                  <a:pt x="996216" y="972311"/>
                  <a:pt x="977244" y="961536"/>
                  <a:pt x="954757" y="955445"/>
                </a:cubicBezTo>
                <a:cubicBezTo>
                  <a:pt x="941171" y="951697"/>
                  <a:pt x="923135" y="946075"/>
                  <a:pt x="923368" y="931085"/>
                </a:cubicBezTo>
                <a:cubicBezTo>
                  <a:pt x="924071" y="875570"/>
                  <a:pt x="880738" y="859407"/>
                  <a:pt x="837403" y="843245"/>
                </a:cubicBezTo>
                <a:cubicBezTo>
                  <a:pt x="861530" y="815605"/>
                  <a:pt x="880503" y="835983"/>
                  <a:pt x="898774" y="833876"/>
                </a:cubicBezTo>
                <a:cubicBezTo>
                  <a:pt x="910720" y="832470"/>
                  <a:pt x="921495" y="829894"/>
                  <a:pt x="921495" y="815605"/>
                </a:cubicBezTo>
                <a:cubicBezTo>
                  <a:pt x="921729" y="803658"/>
                  <a:pt x="916107" y="790072"/>
                  <a:pt x="904396" y="789839"/>
                </a:cubicBezTo>
                <a:cubicBezTo>
                  <a:pt x="831079" y="787730"/>
                  <a:pt x="790556" y="710900"/>
                  <a:pt x="714428" y="710666"/>
                </a:cubicBezTo>
                <a:cubicBezTo>
                  <a:pt x="668986" y="710666"/>
                  <a:pt x="738086" y="667332"/>
                  <a:pt x="699672" y="649295"/>
                </a:cubicBezTo>
                <a:cubicBezTo>
                  <a:pt x="691238" y="645313"/>
                  <a:pt x="721690" y="639224"/>
                  <a:pt x="735276" y="640160"/>
                </a:cubicBezTo>
                <a:cubicBezTo>
                  <a:pt x="748627" y="641097"/>
                  <a:pt x="760573" y="652574"/>
                  <a:pt x="776736" y="644376"/>
                </a:cubicBezTo>
                <a:cubicBezTo>
                  <a:pt x="785637" y="615097"/>
                  <a:pt x="762682" y="604322"/>
                  <a:pt x="743708" y="596123"/>
                </a:cubicBezTo>
                <a:cubicBezTo>
                  <a:pt x="699905" y="577150"/>
                  <a:pt x="657274" y="554195"/>
                  <a:pt x="609255" y="547401"/>
                </a:cubicBezTo>
                <a:cubicBezTo>
                  <a:pt x="592156" y="545059"/>
                  <a:pt x="633850" y="513671"/>
                  <a:pt x="642048" y="502662"/>
                </a:cubicBezTo>
                <a:cubicBezTo>
                  <a:pt x="448801" y="386949"/>
                  <a:pt x="216437" y="392804"/>
                  <a:pt x="0" y="299342"/>
                </a:cubicBezTo>
                <a:cubicBezTo>
                  <a:pt x="47785" y="281073"/>
                  <a:pt x="82921" y="294424"/>
                  <a:pt x="115480" y="297235"/>
                </a:cubicBezTo>
                <a:cubicBezTo>
                  <a:pt x="196760" y="304261"/>
                  <a:pt x="277105" y="318784"/>
                  <a:pt x="358151" y="327451"/>
                </a:cubicBezTo>
                <a:cubicBezTo>
                  <a:pt x="397971" y="331667"/>
                  <a:pt x="434981" y="347596"/>
                  <a:pt x="479486" y="322299"/>
                </a:cubicBezTo>
                <a:cubicBezTo>
                  <a:pt x="509235" y="305433"/>
                  <a:pt x="556786" y="323703"/>
                  <a:pt x="593327" y="338695"/>
                </a:cubicBezTo>
                <a:cubicBezTo>
                  <a:pt x="623543" y="351109"/>
                  <a:pt x="652355" y="354388"/>
                  <a:pt x="692410" y="338695"/>
                </a:cubicBezTo>
                <a:cubicBezTo>
                  <a:pt x="656103" y="329091"/>
                  <a:pt x="628228" y="320659"/>
                  <a:pt x="599651" y="314802"/>
                </a:cubicBezTo>
                <a:cubicBezTo>
                  <a:pt x="576930" y="310118"/>
                  <a:pt x="631040" y="291144"/>
                  <a:pt x="658679" y="293487"/>
                </a:cubicBezTo>
                <a:cubicBezTo>
                  <a:pt x="697329" y="296766"/>
                  <a:pt x="675545" y="284586"/>
                  <a:pt x="668986" y="267720"/>
                </a:cubicBezTo>
                <a:cubicBezTo>
                  <a:pt x="661959" y="249684"/>
                  <a:pt x="682806" y="244063"/>
                  <a:pt x="695923" y="247810"/>
                </a:cubicBezTo>
                <a:cubicBezTo>
                  <a:pt x="746284" y="262568"/>
                  <a:pt x="796411" y="236567"/>
                  <a:pt x="848413" y="257649"/>
                </a:cubicBezTo>
                <a:cubicBezTo>
                  <a:pt x="835295" y="205647"/>
                  <a:pt x="806952" y="182926"/>
                  <a:pt x="747690" y="175664"/>
                </a:cubicBezTo>
                <a:cubicBezTo>
                  <a:pt x="725437" y="172854"/>
                  <a:pt x="702248" y="177070"/>
                  <a:pt x="683040" y="162078"/>
                </a:cubicBezTo>
                <a:cubicBezTo>
                  <a:pt x="672030" y="153413"/>
                  <a:pt x="659616" y="143106"/>
                  <a:pt x="668283" y="127177"/>
                </a:cubicBezTo>
                <a:cubicBezTo>
                  <a:pt x="674373" y="115933"/>
                  <a:pt x="687491" y="115933"/>
                  <a:pt x="698266" y="119682"/>
                </a:cubicBezTo>
                <a:cubicBezTo>
                  <a:pt x="746519" y="136313"/>
                  <a:pt x="796880" y="142403"/>
                  <a:pt x="847241" y="148494"/>
                </a:cubicBezTo>
                <a:cubicBezTo>
                  <a:pt x="854972" y="149430"/>
                  <a:pt x="863637" y="152476"/>
                  <a:pt x="872305" y="137015"/>
                </a:cubicBezTo>
                <a:cubicBezTo>
                  <a:pt x="778141" y="111951"/>
                  <a:pt x="688662" y="76347"/>
                  <a:pt x="591921" y="62527"/>
                </a:cubicBezTo>
                <a:cubicBezTo>
                  <a:pt x="593327" y="55969"/>
                  <a:pt x="594732" y="49410"/>
                  <a:pt x="596138" y="42852"/>
                </a:cubicBezTo>
                <a:cubicBezTo>
                  <a:pt x="671796" y="52220"/>
                  <a:pt x="747456" y="61590"/>
                  <a:pt x="843025" y="73303"/>
                </a:cubicBezTo>
                <a:cubicBezTo>
                  <a:pt x="784231" y="36058"/>
                  <a:pt x="728717" y="48473"/>
                  <a:pt x="685149" y="15446"/>
                </a:cubicBezTo>
                <a:cubicBezTo>
                  <a:pt x="693347" y="2914"/>
                  <a:pt x="703244" y="-249"/>
                  <a:pt x="713492" y="15"/>
                </a:cubicBezTo>
                <a:close/>
              </a:path>
            </a:pathLst>
          </a:custGeom>
        </p:spPr>
      </p:pic>
      <p:sp>
        <p:nvSpPr>
          <p:cNvPr id="46" name="TextBox 45">
            <a:extLst>
              <a:ext uri="{FF2B5EF4-FFF2-40B4-BE49-F238E27FC236}">
                <a16:creationId xmlns:a16="http://schemas.microsoft.com/office/drawing/2014/main" id="{5BF76AFD-E88C-4A45-C127-D6E66DA6D0F3}"/>
              </a:ext>
            </a:extLst>
          </p:cNvPr>
          <p:cNvSpPr txBox="1"/>
          <p:nvPr/>
        </p:nvSpPr>
        <p:spPr>
          <a:xfrm>
            <a:off x="618523" y="681038"/>
            <a:ext cx="3420077" cy="3416547"/>
          </a:xfrm>
          <a:prstGeom prst="rect">
            <a:avLst/>
          </a:prstGeom>
        </p:spPr>
        <p:txBody>
          <a:bodyPr vert="horz" lIns="91440" tIns="45720" rIns="91440" bIns="45720" rtlCol="0" anchor="ctr">
            <a:normAutofit fontScale="92500" lnSpcReduction="10000"/>
          </a:bodyPr>
          <a:lstStyle/>
          <a:p>
            <a:pPr>
              <a:lnSpc>
                <a:spcPct val="90000"/>
              </a:lnSpc>
              <a:spcBef>
                <a:spcPct val="0"/>
              </a:spcBef>
              <a:spcAft>
                <a:spcPts val="600"/>
              </a:spcAft>
            </a:pPr>
            <a:r>
              <a:rPr lang="en-US" sz="5200" b="1" i="0" dirty="0">
                <a:effectLst/>
                <a:latin typeface="+mj-lt"/>
                <a:ea typeface="+mj-ea"/>
                <a:cs typeface="+mj-cs"/>
              </a:rPr>
              <a:t>Personality </a:t>
            </a:r>
          </a:p>
          <a:p>
            <a:pPr>
              <a:lnSpc>
                <a:spcPct val="90000"/>
              </a:lnSpc>
              <a:spcBef>
                <a:spcPct val="0"/>
              </a:spcBef>
              <a:spcAft>
                <a:spcPts val="600"/>
              </a:spcAft>
            </a:pPr>
            <a:r>
              <a:rPr lang="en-US" sz="5200" b="1" i="0" dirty="0">
                <a:effectLst/>
                <a:latin typeface="+mj-lt"/>
                <a:ea typeface="+mj-ea"/>
                <a:cs typeface="+mj-cs"/>
              </a:rPr>
              <a:t>Traits </a:t>
            </a:r>
          </a:p>
          <a:p>
            <a:pPr>
              <a:lnSpc>
                <a:spcPct val="90000"/>
              </a:lnSpc>
              <a:spcBef>
                <a:spcPct val="0"/>
              </a:spcBef>
              <a:spcAft>
                <a:spcPts val="600"/>
              </a:spcAft>
            </a:pPr>
            <a:endParaRPr lang="en-US" sz="4000" b="1" dirty="0">
              <a:latin typeface="+mj-lt"/>
              <a:ea typeface="+mj-ea"/>
              <a:cs typeface="+mj-cs"/>
            </a:endParaRPr>
          </a:p>
          <a:p>
            <a:pPr>
              <a:lnSpc>
                <a:spcPct val="90000"/>
              </a:lnSpc>
              <a:spcBef>
                <a:spcPct val="0"/>
              </a:spcBef>
              <a:spcAft>
                <a:spcPts val="600"/>
              </a:spcAft>
            </a:pPr>
            <a:r>
              <a:rPr lang="en-US" sz="2600" b="1" dirty="0"/>
              <a:t>B</a:t>
            </a:r>
            <a:r>
              <a:rPr lang="en-US" sz="2600" b="1" i="0" dirty="0">
                <a:effectLst/>
              </a:rPr>
              <a:t>urnout research is </a:t>
            </a:r>
            <a:r>
              <a:rPr lang="en-US" sz="2600" b="1" dirty="0"/>
              <a:t>based on </a:t>
            </a:r>
          </a:p>
          <a:p>
            <a:pPr>
              <a:lnSpc>
                <a:spcPct val="90000"/>
              </a:lnSpc>
              <a:spcBef>
                <a:spcPct val="0"/>
              </a:spcBef>
              <a:spcAft>
                <a:spcPts val="600"/>
              </a:spcAft>
            </a:pPr>
            <a:r>
              <a:rPr lang="en-US" sz="2600" b="1" dirty="0"/>
              <a:t>the </a:t>
            </a:r>
            <a:r>
              <a:rPr lang="en-US" sz="2600" b="1" i="0" dirty="0">
                <a:effectLst/>
              </a:rPr>
              <a:t> BIG-5 </a:t>
            </a:r>
          </a:p>
          <a:p>
            <a:pPr>
              <a:lnSpc>
                <a:spcPct val="90000"/>
              </a:lnSpc>
              <a:spcBef>
                <a:spcPct val="0"/>
              </a:spcBef>
              <a:spcAft>
                <a:spcPts val="600"/>
              </a:spcAft>
            </a:pPr>
            <a:r>
              <a:rPr lang="en-US" sz="2600" b="1" i="0" dirty="0">
                <a:effectLst/>
              </a:rPr>
              <a:t>personality traits:</a:t>
            </a:r>
          </a:p>
        </p:txBody>
      </p:sp>
      <p:sp>
        <p:nvSpPr>
          <p:cNvPr id="49" name="TextBox 48">
            <a:extLst>
              <a:ext uri="{FF2B5EF4-FFF2-40B4-BE49-F238E27FC236}">
                <a16:creationId xmlns:a16="http://schemas.microsoft.com/office/drawing/2014/main" id="{8ED695BE-6DBC-4FC2-04B3-16C1C07749A2}"/>
              </a:ext>
            </a:extLst>
          </p:cNvPr>
          <p:cNvSpPr txBox="1"/>
          <p:nvPr/>
        </p:nvSpPr>
        <p:spPr>
          <a:xfrm>
            <a:off x="4129800" y="449136"/>
            <a:ext cx="7717644" cy="5437314"/>
          </a:xfrm>
          <a:prstGeom prst="rect">
            <a:avLst/>
          </a:prstGeom>
        </p:spPr>
        <p:txBody>
          <a:bodyPr vert="horz" lIns="91440" tIns="45720" rIns="91440" bIns="45720" numCol="2" rtlCol="0">
            <a:noAutofit/>
          </a:bodyPr>
          <a:lstStyle/>
          <a:p>
            <a:pPr>
              <a:lnSpc>
                <a:spcPct val="90000"/>
              </a:lnSpc>
              <a:spcAft>
                <a:spcPts val="600"/>
              </a:spcAft>
            </a:pPr>
            <a:endParaRPr lang="en-US" sz="2000" b="1" dirty="0"/>
          </a:p>
          <a:p>
            <a:pPr marL="457200" indent="-457200">
              <a:lnSpc>
                <a:spcPct val="90000"/>
              </a:lnSpc>
              <a:spcAft>
                <a:spcPts val="600"/>
              </a:spcAft>
              <a:buFont typeface="+mj-lt"/>
              <a:buAutoNum type="arabicPeriod"/>
            </a:pPr>
            <a:r>
              <a:rPr lang="en-US" sz="2000" b="1" i="0" dirty="0">
                <a:effectLst/>
              </a:rPr>
              <a:t>NEUROTICISM - </a:t>
            </a:r>
            <a:r>
              <a:rPr lang="en-US" sz="2000" b="0" i="0" dirty="0">
                <a:effectLst/>
              </a:rPr>
              <a:t>an enduring tendency or disposition to experience negative emotional states — </a:t>
            </a:r>
            <a:r>
              <a:rPr lang="en-US" sz="2000" b="1" i="0" dirty="0">
                <a:solidFill>
                  <a:srgbClr val="C00000"/>
                </a:solidFill>
                <a:effectLst/>
              </a:rPr>
              <a:t>risk factor. </a:t>
            </a:r>
          </a:p>
          <a:p>
            <a:pPr marL="457200" indent="-457200">
              <a:lnSpc>
                <a:spcPct val="90000"/>
              </a:lnSpc>
              <a:spcAft>
                <a:spcPts val="600"/>
              </a:spcAft>
              <a:buFont typeface="+mj-lt"/>
              <a:buAutoNum type="arabicPeriod"/>
            </a:pPr>
            <a:endParaRPr lang="en-US" sz="2000" b="1" dirty="0">
              <a:solidFill>
                <a:srgbClr val="C00000"/>
              </a:solidFill>
            </a:endParaRPr>
          </a:p>
          <a:p>
            <a:pPr marL="457200" indent="-457200">
              <a:lnSpc>
                <a:spcPct val="90000"/>
              </a:lnSpc>
              <a:spcAft>
                <a:spcPts val="600"/>
              </a:spcAft>
              <a:buFont typeface="+mj-lt"/>
              <a:buAutoNum type="arabicPeriod"/>
            </a:pPr>
            <a:r>
              <a:rPr lang="en-US" sz="2000" b="1" dirty="0"/>
              <a:t>AGREEABLENESS – </a:t>
            </a:r>
            <a:r>
              <a:rPr lang="en-US" sz="2000" dirty="0"/>
              <a:t>wanting to g</a:t>
            </a:r>
            <a:r>
              <a:rPr lang="en-US" sz="2000" b="0" i="0" dirty="0">
                <a:effectLst/>
              </a:rPr>
              <a:t>et along with others and concern for social harmony – </a:t>
            </a:r>
            <a:r>
              <a:rPr lang="en-US" sz="2000" b="1" i="0" dirty="0">
                <a:effectLst/>
              </a:rPr>
              <a:t>is </a:t>
            </a:r>
            <a:r>
              <a:rPr lang="en-US" sz="2000" b="1" i="0" dirty="0">
                <a:solidFill>
                  <a:schemeClr val="accent4">
                    <a:lumMod val="75000"/>
                  </a:schemeClr>
                </a:solidFill>
                <a:effectLst/>
              </a:rPr>
              <a:t>both an asset </a:t>
            </a:r>
            <a:r>
              <a:rPr lang="en-US" sz="2000" b="1" i="0" dirty="0">
                <a:solidFill>
                  <a:srgbClr val="C00000"/>
                </a:solidFill>
                <a:effectLst/>
              </a:rPr>
              <a:t>and a risk </a:t>
            </a:r>
          </a:p>
          <a:p>
            <a:pPr marL="457200" indent="-457200">
              <a:lnSpc>
                <a:spcPct val="90000"/>
              </a:lnSpc>
              <a:spcAft>
                <a:spcPts val="600"/>
              </a:spcAft>
              <a:buFont typeface="+mj-lt"/>
              <a:buAutoNum type="arabicPeriod"/>
            </a:pPr>
            <a:endParaRPr lang="en-US" sz="2000" b="1" dirty="0">
              <a:solidFill>
                <a:srgbClr val="C00000"/>
              </a:solidFill>
            </a:endParaRPr>
          </a:p>
          <a:p>
            <a:pPr marL="457200" indent="-457200">
              <a:lnSpc>
                <a:spcPct val="90000"/>
              </a:lnSpc>
              <a:spcAft>
                <a:spcPts val="600"/>
              </a:spcAft>
              <a:buFont typeface="+mj-lt"/>
              <a:buAutoNum type="arabicPeriod"/>
            </a:pPr>
            <a:r>
              <a:rPr lang="en-US" sz="2000" b="1" dirty="0"/>
              <a:t>CONSCIENTIOUSNESS</a:t>
            </a:r>
            <a:r>
              <a:rPr lang="en-US" sz="2000" b="1" i="0" dirty="0">
                <a:effectLst/>
              </a:rPr>
              <a:t> </a:t>
            </a:r>
            <a:r>
              <a:rPr lang="en-US" sz="2000" b="0" i="0" dirty="0">
                <a:effectLst/>
              </a:rPr>
              <a:t>- adhering to rules and norms, being responsible, hard-working and goal-directed — </a:t>
            </a:r>
            <a:r>
              <a:rPr lang="en-US" sz="2000" b="1" dirty="0"/>
              <a:t>is</a:t>
            </a:r>
            <a:r>
              <a:rPr lang="en-US" sz="2000" b="1" i="0" dirty="0">
                <a:effectLst/>
              </a:rPr>
              <a:t> </a:t>
            </a:r>
            <a:r>
              <a:rPr lang="en-US" sz="2000" b="1" i="0" dirty="0">
                <a:solidFill>
                  <a:schemeClr val="accent4">
                    <a:lumMod val="75000"/>
                  </a:schemeClr>
                </a:solidFill>
                <a:effectLst/>
              </a:rPr>
              <a:t>both a protector </a:t>
            </a:r>
            <a:r>
              <a:rPr lang="en-US" sz="2000" b="1" i="0" dirty="0">
                <a:solidFill>
                  <a:srgbClr val="C00000"/>
                </a:solidFill>
                <a:effectLst/>
              </a:rPr>
              <a:t>and risk factor.</a:t>
            </a:r>
            <a:endParaRPr lang="en-US" sz="2000" b="1" dirty="0">
              <a:solidFill>
                <a:srgbClr val="C00000"/>
              </a:solidFill>
            </a:endParaRPr>
          </a:p>
          <a:p>
            <a:pPr marL="457200" indent="-457200">
              <a:lnSpc>
                <a:spcPct val="90000"/>
              </a:lnSpc>
              <a:spcAft>
                <a:spcPts val="600"/>
              </a:spcAft>
              <a:buFont typeface="+mj-lt"/>
              <a:buAutoNum type="arabicPeriod"/>
            </a:pPr>
            <a:endParaRPr lang="en-US" sz="2000" b="1" dirty="0">
              <a:solidFill>
                <a:srgbClr val="C00000"/>
              </a:solidFill>
            </a:endParaRPr>
          </a:p>
          <a:p>
            <a:pPr marL="457200" indent="-457200">
              <a:lnSpc>
                <a:spcPct val="90000"/>
              </a:lnSpc>
              <a:spcAft>
                <a:spcPts val="600"/>
              </a:spcAft>
              <a:buFont typeface="+mj-lt"/>
              <a:buAutoNum type="arabicPeriod"/>
            </a:pPr>
            <a:r>
              <a:rPr lang="en-US" sz="2000" b="1" dirty="0"/>
              <a:t>EXTRAVERSION - </a:t>
            </a:r>
            <a:r>
              <a:rPr lang="en-US" sz="2000" b="0" i="0" dirty="0">
                <a:effectLst/>
              </a:rPr>
              <a:t>seeking </a:t>
            </a:r>
            <a:r>
              <a:rPr lang="en-US" sz="2000" dirty="0"/>
              <a:t>social interaction, attention, belonging among others, </a:t>
            </a:r>
            <a:r>
              <a:rPr lang="en-US" sz="2000" b="0" i="0" dirty="0">
                <a:effectLst/>
              </a:rPr>
              <a:t>energized around people, having a strong social network. - </a:t>
            </a:r>
            <a:r>
              <a:rPr lang="en-US" sz="2000" b="1" i="0" dirty="0">
                <a:solidFill>
                  <a:schemeClr val="accent4">
                    <a:lumMod val="75000"/>
                  </a:schemeClr>
                </a:solidFill>
                <a:effectLst/>
              </a:rPr>
              <a:t>Asset</a:t>
            </a:r>
          </a:p>
          <a:p>
            <a:pPr marL="457200" indent="-457200">
              <a:lnSpc>
                <a:spcPct val="90000"/>
              </a:lnSpc>
              <a:spcAft>
                <a:spcPts val="600"/>
              </a:spcAft>
              <a:buFont typeface="+mj-lt"/>
              <a:buAutoNum type="arabicPeriod"/>
            </a:pPr>
            <a:endParaRPr lang="en-US" sz="2000" dirty="0"/>
          </a:p>
          <a:p>
            <a:pPr marL="457200" indent="-457200">
              <a:lnSpc>
                <a:spcPct val="90000"/>
              </a:lnSpc>
              <a:spcAft>
                <a:spcPts val="600"/>
              </a:spcAft>
              <a:buFont typeface="+mj-lt"/>
              <a:buAutoNum type="arabicPeriod"/>
            </a:pPr>
            <a:r>
              <a:rPr lang="en-US" sz="2000" b="1" i="0" dirty="0">
                <a:effectLst/>
              </a:rPr>
              <a:t>OPTIMISM </a:t>
            </a:r>
            <a:r>
              <a:rPr lang="en-US" sz="2000" b="1" dirty="0"/>
              <a:t> </a:t>
            </a:r>
            <a:r>
              <a:rPr lang="en-US" sz="2000" dirty="0"/>
              <a:t>- </a:t>
            </a:r>
            <a:r>
              <a:rPr lang="en-US" sz="2000" b="0" i="0" dirty="0">
                <a:effectLst/>
              </a:rPr>
              <a:t>openness to new experiences, stretching breadth of interests, learning new things, being creative. –</a:t>
            </a:r>
            <a:r>
              <a:rPr lang="en-US" sz="2000" b="1" i="0" dirty="0">
                <a:solidFill>
                  <a:schemeClr val="accent4">
                    <a:lumMod val="75000"/>
                  </a:schemeClr>
                </a:solidFill>
                <a:effectLst/>
              </a:rPr>
              <a:t>Asset</a:t>
            </a:r>
            <a:endParaRPr lang="en-US" sz="2000" dirty="0"/>
          </a:p>
          <a:p>
            <a:pPr>
              <a:lnSpc>
                <a:spcPct val="90000"/>
              </a:lnSpc>
              <a:spcAft>
                <a:spcPts val="600"/>
              </a:spcAft>
            </a:pPr>
            <a:endParaRPr lang="en-US" sz="900" dirty="0"/>
          </a:p>
          <a:p>
            <a:pPr>
              <a:lnSpc>
                <a:spcPct val="90000"/>
              </a:lnSpc>
              <a:spcAft>
                <a:spcPts val="600"/>
              </a:spcAft>
            </a:pPr>
            <a:endParaRPr lang="en-US" sz="900" dirty="0">
              <a:effectLst/>
            </a:endParaRPr>
          </a:p>
          <a:p>
            <a:pPr>
              <a:lnSpc>
                <a:spcPct val="90000"/>
              </a:lnSpc>
              <a:spcAft>
                <a:spcPts val="600"/>
              </a:spcAft>
            </a:pPr>
            <a:endParaRPr lang="en-US" sz="900" dirty="0"/>
          </a:p>
          <a:p>
            <a:pPr marL="457200" indent="-457200">
              <a:lnSpc>
                <a:spcPct val="90000"/>
              </a:lnSpc>
              <a:spcAft>
                <a:spcPts val="600"/>
              </a:spcAft>
              <a:buFont typeface="+mj-lt"/>
              <a:buAutoNum type="arabicPeriod"/>
            </a:pPr>
            <a:endParaRPr lang="en-US" sz="2000" b="1" i="0" dirty="0">
              <a:solidFill>
                <a:schemeClr val="accent4">
                  <a:lumMod val="75000"/>
                </a:schemeClr>
              </a:solidFill>
              <a:effectLst/>
            </a:endParaRPr>
          </a:p>
          <a:p>
            <a:pPr>
              <a:lnSpc>
                <a:spcPct val="90000"/>
              </a:lnSpc>
              <a:spcAft>
                <a:spcPts val="600"/>
              </a:spcAft>
            </a:pPr>
            <a:br>
              <a:rPr lang="en-US" sz="2000" dirty="0"/>
            </a:br>
            <a:endParaRPr lang="en-US" sz="2000" dirty="0"/>
          </a:p>
        </p:txBody>
      </p:sp>
      <p:sp>
        <p:nvSpPr>
          <p:cNvPr id="4" name="Footer Placeholder 3">
            <a:extLst>
              <a:ext uri="{FF2B5EF4-FFF2-40B4-BE49-F238E27FC236}">
                <a16:creationId xmlns:a16="http://schemas.microsoft.com/office/drawing/2014/main" id="{2BA7C51B-6277-7EDB-7EC6-C7BB4C6C30F2}"/>
              </a:ext>
            </a:extLst>
          </p:cNvPr>
          <p:cNvSpPr>
            <a:spLocks noGrp="1"/>
          </p:cNvSpPr>
          <p:nvPr>
            <p:ph type="ftr" sz="quarter" idx="11"/>
          </p:nvPr>
        </p:nvSpPr>
        <p:spPr/>
        <p:txBody>
          <a:bodyPr vert="horz" lIns="91440" tIns="45720" rIns="91440" bIns="45720" rtlCol="0" anchor="ctr">
            <a:normAutofit/>
          </a:bodyPr>
          <a:lstStyle/>
          <a:p>
            <a:pPr>
              <a:spcAft>
                <a:spcPts val="600"/>
              </a:spcAft>
              <a:defRPr/>
            </a:pPr>
            <a:r>
              <a:rPr lang="en-US" kern="1200" dirty="0">
                <a:solidFill>
                  <a:prstClr val="black">
                    <a:tint val="75000"/>
                  </a:prstClr>
                </a:solidFill>
                <a:latin typeface="Calibri" panose="020F0502020204030204"/>
                <a:ea typeface="+mn-ea"/>
                <a:cs typeface="+mn-cs"/>
              </a:rPr>
              <a:t>2024 COPYRIGHT © APHRODITE BEIDLER PSY.D.</a:t>
            </a:r>
          </a:p>
          <a:p>
            <a:pPr>
              <a:spcAft>
                <a:spcPts val="600"/>
              </a:spcAft>
              <a:defRPr/>
            </a:pPr>
            <a:endParaRPr lang="en-US" kern="1200" dirty="0">
              <a:solidFill>
                <a:prstClr val="black">
                  <a:tint val="75000"/>
                </a:prstClr>
              </a:solidFill>
              <a:latin typeface="Calibri" panose="020F0502020204030204"/>
              <a:ea typeface="+mn-ea"/>
              <a:cs typeface="+mn-cs"/>
            </a:endParaRPr>
          </a:p>
        </p:txBody>
      </p:sp>
      <p:sp>
        <p:nvSpPr>
          <p:cNvPr id="2" name="TextBox 1">
            <a:extLst>
              <a:ext uri="{FF2B5EF4-FFF2-40B4-BE49-F238E27FC236}">
                <a16:creationId xmlns:a16="http://schemas.microsoft.com/office/drawing/2014/main" id="{0D89F9E4-B36A-72B5-1664-01340B058151}"/>
              </a:ext>
            </a:extLst>
          </p:cNvPr>
          <p:cNvSpPr txBox="1"/>
          <p:nvPr/>
        </p:nvSpPr>
        <p:spPr>
          <a:xfrm>
            <a:off x="8346744" y="4524987"/>
            <a:ext cx="3084444" cy="1361463"/>
          </a:xfrm>
          <a:prstGeom prst="rect">
            <a:avLst/>
          </a:prstGeom>
          <a:noFill/>
        </p:spPr>
        <p:txBody>
          <a:bodyPr wrap="square" rtlCol="0">
            <a:spAutoFit/>
          </a:bodyPr>
          <a:lstStyle/>
          <a:p>
            <a:pPr>
              <a:lnSpc>
                <a:spcPct val="90000"/>
              </a:lnSpc>
              <a:spcAft>
                <a:spcPts val="600"/>
              </a:spcAft>
            </a:pPr>
            <a:endParaRPr lang="en-US" sz="1400" dirty="0">
              <a:effectLst/>
            </a:endParaRPr>
          </a:p>
          <a:p>
            <a:pPr>
              <a:lnSpc>
                <a:spcPct val="90000"/>
              </a:lnSpc>
              <a:spcAft>
                <a:spcPts val="600"/>
              </a:spcAft>
            </a:pPr>
            <a:r>
              <a:rPr lang="en-US" sz="1200" dirty="0">
                <a:effectLst/>
              </a:rPr>
              <a:t>Schaufeli, W.B., De Witte, H. &amp; </a:t>
            </a:r>
            <a:r>
              <a:rPr lang="en-US" sz="1200" dirty="0" err="1">
                <a:effectLst/>
              </a:rPr>
              <a:t>Desart</a:t>
            </a:r>
            <a:r>
              <a:rPr lang="en-US" sz="1200" dirty="0">
                <a:effectLst/>
              </a:rPr>
              <a:t>, S. (2020). </a:t>
            </a:r>
            <a:br>
              <a:rPr lang="en-US" sz="1200" dirty="0">
                <a:effectLst/>
              </a:rPr>
            </a:br>
            <a:r>
              <a:rPr lang="en-US" sz="1200" dirty="0">
                <a:effectLst/>
              </a:rPr>
              <a:t>Manual Burnout Assessment Tool (BAT) – Version 2.0. </a:t>
            </a:r>
            <a:br>
              <a:rPr lang="en-US" sz="1200" dirty="0">
                <a:effectLst/>
              </a:rPr>
            </a:br>
            <a:r>
              <a:rPr lang="en-US" sz="1200" dirty="0">
                <a:effectLst/>
              </a:rPr>
              <a:t>KU Leuven, Belgium: Unpublished internal report.</a:t>
            </a:r>
            <a:endParaRPr lang="en-US" sz="1200" dirty="0"/>
          </a:p>
        </p:txBody>
      </p:sp>
    </p:spTree>
    <p:extLst>
      <p:ext uri="{BB962C8B-B14F-4D97-AF65-F5344CB8AC3E}">
        <p14:creationId xmlns:p14="http://schemas.microsoft.com/office/powerpoint/2010/main" val="6403720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6FA23-D4F1-37DA-6008-2A63F63B1EE6}"/>
              </a:ext>
            </a:extLst>
          </p:cNvPr>
          <p:cNvSpPr>
            <a:spLocks noGrp="1"/>
          </p:cNvSpPr>
          <p:nvPr>
            <p:ph type="title"/>
          </p:nvPr>
        </p:nvSpPr>
        <p:spPr>
          <a:xfrm rot="16200000">
            <a:off x="-1642026" y="2686204"/>
            <a:ext cx="4659003" cy="1325563"/>
          </a:xfrm>
        </p:spPr>
        <p:txBody>
          <a:bodyPr>
            <a:noAutofit/>
          </a:bodyPr>
          <a:lstStyle/>
          <a:p>
            <a:r>
              <a:rPr lang="en-US" sz="6000" b="1" dirty="0"/>
              <a:t>Risk Factors</a:t>
            </a:r>
          </a:p>
        </p:txBody>
      </p:sp>
      <p:graphicFrame>
        <p:nvGraphicFramePr>
          <p:cNvPr id="8" name="Content Placeholder 7">
            <a:extLst>
              <a:ext uri="{FF2B5EF4-FFF2-40B4-BE49-F238E27FC236}">
                <a16:creationId xmlns:a16="http://schemas.microsoft.com/office/drawing/2014/main" id="{B9318B77-2D2F-E979-3C17-5EBDF23C20C7}"/>
              </a:ext>
            </a:extLst>
          </p:cNvPr>
          <p:cNvGraphicFramePr>
            <a:graphicFrameLocks noGrp="1"/>
          </p:cNvGraphicFramePr>
          <p:nvPr>
            <p:ph idx="1"/>
            <p:extLst>
              <p:ext uri="{D42A27DB-BD31-4B8C-83A1-F6EECF244321}">
                <p14:modId xmlns:p14="http://schemas.microsoft.com/office/powerpoint/2010/main" val="3172925707"/>
              </p:ext>
            </p:extLst>
          </p:nvPr>
        </p:nvGraphicFramePr>
        <p:xfrm>
          <a:off x="211943" y="136525"/>
          <a:ext cx="11843456" cy="60692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a:extLst>
              <a:ext uri="{FF2B5EF4-FFF2-40B4-BE49-F238E27FC236}">
                <a16:creationId xmlns:a16="http://schemas.microsoft.com/office/drawing/2014/main" id="{2BA7C51B-6277-7EDB-7EC6-C7BB4C6C30F2}"/>
              </a:ext>
            </a:extLst>
          </p:cNvPr>
          <p:cNvSpPr>
            <a:spLocks noGrp="1"/>
          </p:cNvSpPr>
          <p:nvPr>
            <p:ph type="ftr" sz="quarter" idx="11"/>
          </p:nvPr>
        </p:nvSpPr>
        <p:spPr/>
        <p:txBody>
          <a:bodyPr vert="horz" lIns="91440" tIns="45720" rIns="91440" bIns="45720" rtlCol="0" anchor="ctr">
            <a:normAutofit/>
          </a:bodyPr>
          <a:lstStyle/>
          <a:p>
            <a:r>
              <a:rPr lang="en-US" sz="1200" kern="1200" dirty="0">
                <a:solidFill>
                  <a:schemeClr val="tx1"/>
                </a:solidFill>
                <a:latin typeface="Arial" panose="020B0604020202020204" pitchFamily="34" charset="0"/>
                <a:ea typeface="+mn-ea"/>
                <a:cs typeface="Arial" panose="020B0604020202020204" pitchFamily="34" charset="0"/>
              </a:rPr>
              <a:t>2024 COPYRIGHT © APHRODITE BEIDLER PSY.D.</a:t>
            </a:r>
          </a:p>
          <a:p>
            <a:endParaRPr lang="en-US" sz="1200" kern="1200" dirty="0">
              <a:solidFill>
                <a:schemeClr val="tx1">
                  <a:tint val="75000"/>
                </a:schemeClr>
              </a:solidFill>
              <a:latin typeface="+mn-lt"/>
              <a:ea typeface="+mn-ea"/>
              <a:cs typeface="+mn-cs"/>
            </a:endParaRPr>
          </a:p>
        </p:txBody>
      </p:sp>
      <p:sp>
        <p:nvSpPr>
          <p:cNvPr id="9" name="TextBox 8">
            <a:extLst>
              <a:ext uri="{FF2B5EF4-FFF2-40B4-BE49-F238E27FC236}">
                <a16:creationId xmlns:a16="http://schemas.microsoft.com/office/drawing/2014/main" id="{7D397477-9A6A-2034-0D51-A7DB49C40D7B}"/>
              </a:ext>
            </a:extLst>
          </p:cNvPr>
          <p:cNvSpPr txBox="1"/>
          <p:nvPr/>
        </p:nvSpPr>
        <p:spPr>
          <a:xfrm>
            <a:off x="2122234" y="3391747"/>
            <a:ext cx="1714109" cy="646331"/>
          </a:xfrm>
          <a:prstGeom prst="rect">
            <a:avLst/>
          </a:prstGeom>
          <a:noFill/>
        </p:spPr>
        <p:txBody>
          <a:bodyPr wrap="square" rtlCol="0">
            <a:spAutoFit/>
          </a:bodyPr>
          <a:lstStyle/>
          <a:p>
            <a:r>
              <a:rPr lang="en-US" b="1" dirty="0"/>
              <a:t>Emotional </a:t>
            </a:r>
          </a:p>
          <a:p>
            <a:r>
              <a:rPr lang="en-US" b="1" dirty="0"/>
              <a:t>labor</a:t>
            </a:r>
          </a:p>
        </p:txBody>
      </p:sp>
      <p:sp>
        <p:nvSpPr>
          <p:cNvPr id="10" name="TextBox 9">
            <a:extLst>
              <a:ext uri="{FF2B5EF4-FFF2-40B4-BE49-F238E27FC236}">
                <a16:creationId xmlns:a16="http://schemas.microsoft.com/office/drawing/2014/main" id="{9F377742-868B-412B-05A9-49879197D921}"/>
              </a:ext>
            </a:extLst>
          </p:cNvPr>
          <p:cNvSpPr txBox="1"/>
          <p:nvPr/>
        </p:nvSpPr>
        <p:spPr>
          <a:xfrm>
            <a:off x="3989647" y="600893"/>
            <a:ext cx="1577064" cy="369332"/>
          </a:xfrm>
          <a:prstGeom prst="rect">
            <a:avLst/>
          </a:prstGeom>
          <a:noFill/>
        </p:spPr>
        <p:txBody>
          <a:bodyPr wrap="square" rtlCol="0">
            <a:spAutoFit/>
          </a:bodyPr>
          <a:lstStyle/>
          <a:p>
            <a:r>
              <a:rPr lang="en-US" dirty="0"/>
              <a:t>Low rewards</a:t>
            </a:r>
          </a:p>
        </p:txBody>
      </p:sp>
      <p:sp>
        <p:nvSpPr>
          <p:cNvPr id="11" name="TextBox 10">
            <a:extLst>
              <a:ext uri="{FF2B5EF4-FFF2-40B4-BE49-F238E27FC236}">
                <a16:creationId xmlns:a16="http://schemas.microsoft.com/office/drawing/2014/main" id="{9417FC6C-CC5A-C0FC-1644-4AAD41E2A153}"/>
              </a:ext>
            </a:extLst>
          </p:cNvPr>
          <p:cNvSpPr txBox="1"/>
          <p:nvPr/>
        </p:nvSpPr>
        <p:spPr>
          <a:xfrm>
            <a:off x="2073741" y="2521234"/>
            <a:ext cx="1415828" cy="646331"/>
          </a:xfrm>
          <a:prstGeom prst="rect">
            <a:avLst/>
          </a:prstGeom>
          <a:noFill/>
        </p:spPr>
        <p:txBody>
          <a:bodyPr wrap="square" rtlCol="0">
            <a:spAutoFit/>
          </a:bodyPr>
          <a:lstStyle/>
          <a:p>
            <a:r>
              <a:rPr lang="en-US" b="1" dirty="0"/>
              <a:t>High workload</a:t>
            </a:r>
          </a:p>
        </p:txBody>
      </p:sp>
      <p:sp>
        <p:nvSpPr>
          <p:cNvPr id="12" name="TextBox 11">
            <a:extLst>
              <a:ext uri="{FF2B5EF4-FFF2-40B4-BE49-F238E27FC236}">
                <a16:creationId xmlns:a16="http://schemas.microsoft.com/office/drawing/2014/main" id="{8BC1F5CC-597C-1A0F-6EA8-39C4CD1E4759}"/>
              </a:ext>
            </a:extLst>
          </p:cNvPr>
          <p:cNvSpPr txBox="1"/>
          <p:nvPr/>
        </p:nvSpPr>
        <p:spPr>
          <a:xfrm>
            <a:off x="7223888" y="1382893"/>
            <a:ext cx="1718324" cy="369332"/>
          </a:xfrm>
          <a:prstGeom prst="rect">
            <a:avLst/>
          </a:prstGeom>
          <a:noFill/>
        </p:spPr>
        <p:txBody>
          <a:bodyPr wrap="square" rtlCol="0">
            <a:spAutoFit/>
          </a:bodyPr>
          <a:lstStyle/>
          <a:p>
            <a:r>
              <a:rPr lang="en-US" dirty="0"/>
              <a:t>Low autonomy</a:t>
            </a:r>
          </a:p>
        </p:txBody>
      </p:sp>
      <p:sp>
        <p:nvSpPr>
          <p:cNvPr id="14" name="TextBox 13">
            <a:extLst>
              <a:ext uri="{FF2B5EF4-FFF2-40B4-BE49-F238E27FC236}">
                <a16:creationId xmlns:a16="http://schemas.microsoft.com/office/drawing/2014/main" id="{29D6E413-49BA-CCC8-95B4-1A923452C13A}"/>
              </a:ext>
            </a:extLst>
          </p:cNvPr>
          <p:cNvSpPr txBox="1"/>
          <p:nvPr/>
        </p:nvSpPr>
        <p:spPr>
          <a:xfrm>
            <a:off x="2971081" y="4290805"/>
            <a:ext cx="1807098" cy="646331"/>
          </a:xfrm>
          <a:prstGeom prst="rect">
            <a:avLst/>
          </a:prstGeom>
          <a:noFill/>
        </p:spPr>
        <p:txBody>
          <a:bodyPr wrap="square" rtlCol="0">
            <a:spAutoFit/>
          </a:bodyPr>
          <a:lstStyle/>
          <a:p>
            <a:r>
              <a:rPr lang="en-US" dirty="0"/>
              <a:t>Lack of influence</a:t>
            </a:r>
          </a:p>
        </p:txBody>
      </p:sp>
      <p:sp>
        <p:nvSpPr>
          <p:cNvPr id="18" name="TextBox 17">
            <a:extLst>
              <a:ext uri="{FF2B5EF4-FFF2-40B4-BE49-F238E27FC236}">
                <a16:creationId xmlns:a16="http://schemas.microsoft.com/office/drawing/2014/main" id="{E4C99F21-D378-06B0-4AAB-DED3FC7EC712}"/>
              </a:ext>
            </a:extLst>
          </p:cNvPr>
          <p:cNvSpPr txBox="1"/>
          <p:nvPr/>
        </p:nvSpPr>
        <p:spPr>
          <a:xfrm>
            <a:off x="7752259" y="4134144"/>
            <a:ext cx="1554638" cy="646331"/>
          </a:xfrm>
          <a:prstGeom prst="rect">
            <a:avLst/>
          </a:prstGeom>
          <a:noFill/>
        </p:spPr>
        <p:txBody>
          <a:bodyPr wrap="square" rtlCol="0">
            <a:spAutoFit/>
          </a:bodyPr>
          <a:lstStyle/>
          <a:p>
            <a:r>
              <a:rPr lang="en-US" dirty="0"/>
              <a:t>Role ambiguity</a:t>
            </a:r>
          </a:p>
        </p:txBody>
      </p:sp>
      <p:sp>
        <p:nvSpPr>
          <p:cNvPr id="20" name="TextBox 19">
            <a:extLst>
              <a:ext uri="{FF2B5EF4-FFF2-40B4-BE49-F238E27FC236}">
                <a16:creationId xmlns:a16="http://schemas.microsoft.com/office/drawing/2014/main" id="{1CA9BC88-230A-3257-3B16-46EAE0AB2D29}"/>
              </a:ext>
            </a:extLst>
          </p:cNvPr>
          <p:cNvSpPr txBox="1"/>
          <p:nvPr/>
        </p:nvSpPr>
        <p:spPr>
          <a:xfrm>
            <a:off x="2413096" y="1906617"/>
            <a:ext cx="1337226" cy="369332"/>
          </a:xfrm>
          <a:prstGeom prst="rect">
            <a:avLst/>
          </a:prstGeom>
          <a:noFill/>
        </p:spPr>
        <p:txBody>
          <a:bodyPr wrap="none" rtlCol="0">
            <a:spAutoFit/>
          </a:bodyPr>
          <a:lstStyle/>
          <a:p>
            <a:r>
              <a:rPr lang="en-US" dirty="0"/>
              <a:t>Role conflict</a:t>
            </a:r>
          </a:p>
        </p:txBody>
      </p:sp>
      <p:sp>
        <p:nvSpPr>
          <p:cNvPr id="22" name="TextBox 21">
            <a:extLst>
              <a:ext uri="{FF2B5EF4-FFF2-40B4-BE49-F238E27FC236}">
                <a16:creationId xmlns:a16="http://schemas.microsoft.com/office/drawing/2014/main" id="{2A4E4FB2-4FDA-1796-0835-A34C86E0301B}"/>
              </a:ext>
            </a:extLst>
          </p:cNvPr>
          <p:cNvSpPr txBox="1"/>
          <p:nvPr/>
        </p:nvSpPr>
        <p:spPr>
          <a:xfrm>
            <a:off x="6762355" y="4857998"/>
            <a:ext cx="1336780" cy="646331"/>
          </a:xfrm>
          <a:prstGeom prst="rect">
            <a:avLst/>
          </a:prstGeom>
          <a:noFill/>
        </p:spPr>
        <p:txBody>
          <a:bodyPr wrap="square" rtlCol="0">
            <a:spAutoFit/>
          </a:bodyPr>
          <a:lstStyle/>
          <a:p>
            <a:r>
              <a:rPr lang="en-US" dirty="0"/>
              <a:t>Inadequate resources</a:t>
            </a:r>
          </a:p>
        </p:txBody>
      </p:sp>
      <p:sp>
        <p:nvSpPr>
          <p:cNvPr id="23" name="TextBox 22">
            <a:extLst>
              <a:ext uri="{FF2B5EF4-FFF2-40B4-BE49-F238E27FC236}">
                <a16:creationId xmlns:a16="http://schemas.microsoft.com/office/drawing/2014/main" id="{99C74B41-CCC7-22B4-BEEC-6586296785EB}"/>
              </a:ext>
            </a:extLst>
          </p:cNvPr>
          <p:cNvSpPr txBox="1"/>
          <p:nvPr/>
        </p:nvSpPr>
        <p:spPr>
          <a:xfrm>
            <a:off x="8581724" y="2611873"/>
            <a:ext cx="983603" cy="369332"/>
          </a:xfrm>
          <a:prstGeom prst="rect">
            <a:avLst/>
          </a:prstGeom>
          <a:noFill/>
        </p:spPr>
        <p:txBody>
          <a:bodyPr wrap="none" rtlCol="0">
            <a:spAutoFit/>
          </a:bodyPr>
          <a:lstStyle/>
          <a:p>
            <a:r>
              <a:rPr lang="en-US" b="1" dirty="0"/>
              <a:t>injustice</a:t>
            </a:r>
          </a:p>
        </p:txBody>
      </p:sp>
      <p:sp>
        <p:nvSpPr>
          <p:cNvPr id="24" name="TextBox 23">
            <a:extLst>
              <a:ext uri="{FF2B5EF4-FFF2-40B4-BE49-F238E27FC236}">
                <a16:creationId xmlns:a16="http://schemas.microsoft.com/office/drawing/2014/main" id="{A7938FF1-F35C-127C-9F15-07ED871FB477}"/>
              </a:ext>
            </a:extLst>
          </p:cNvPr>
          <p:cNvSpPr txBox="1"/>
          <p:nvPr/>
        </p:nvSpPr>
        <p:spPr>
          <a:xfrm>
            <a:off x="8564539" y="3227696"/>
            <a:ext cx="979755" cy="369332"/>
          </a:xfrm>
          <a:prstGeom prst="rect">
            <a:avLst/>
          </a:prstGeom>
          <a:noFill/>
        </p:spPr>
        <p:txBody>
          <a:bodyPr wrap="none" rtlCol="0">
            <a:spAutoFit/>
          </a:bodyPr>
          <a:lstStyle/>
          <a:p>
            <a:r>
              <a:rPr lang="en-US" b="1" dirty="0"/>
              <a:t>violence</a:t>
            </a:r>
          </a:p>
        </p:txBody>
      </p:sp>
      <p:sp>
        <p:nvSpPr>
          <p:cNvPr id="25" name="TextBox 24">
            <a:extLst>
              <a:ext uri="{FF2B5EF4-FFF2-40B4-BE49-F238E27FC236}">
                <a16:creationId xmlns:a16="http://schemas.microsoft.com/office/drawing/2014/main" id="{A622BCFA-CCD9-DBBE-8822-EB07F89EED03}"/>
              </a:ext>
            </a:extLst>
          </p:cNvPr>
          <p:cNvSpPr txBox="1"/>
          <p:nvPr/>
        </p:nvSpPr>
        <p:spPr>
          <a:xfrm>
            <a:off x="5423637" y="330865"/>
            <a:ext cx="941283" cy="369332"/>
          </a:xfrm>
          <a:prstGeom prst="rect">
            <a:avLst/>
          </a:prstGeom>
          <a:noFill/>
        </p:spPr>
        <p:txBody>
          <a:bodyPr wrap="none" rtlCol="0">
            <a:spAutoFit/>
          </a:bodyPr>
          <a:lstStyle/>
          <a:p>
            <a:r>
              <a:rPr lang="en-US" b="1" dirty="0"/>
              <a:t>bullying</a:t>
            </a:r>
          </a:p>
        </p:txBody>
      </p:sp>
      <p:sp>
        <p:nvSpPr>
          <p:cNvPr id="26" name="TextBox 25">
            <a:extLst>
              <a:ext uri="{FF2B5EF4-FFF2-40B4-BE49-F238E27FC236}">
                <a16:creationId xmlns:a16="http://schemas.microsoft.com/office/drawing/2014/main" id="{1AE3E3C9-05A1-F910-060A-F5F9E1DD4D1D}"/>
              </a:ext>
            </a:extLst>
          </p:cNvPr>
          <p:cNvSpPr txBox="1"/>
          <p:nvPr/>
        </p:nvSpPr>
        <p:spPr>
          <a:xfrm>
            <a:off x="5575261" y="5408825"/>
            <a:ext cx="1259191" cy="646331"/>
          </a:xfrm>
          <a:prstGeom prst="rect">
            <a:avLst/>
          </a:prstGeom>
          <a:noFill/>
        </p:spPr>
        <p:txBody>
          <a:bodyPr wrap="none" rtlCol="0">
            <a:spAutoFit/>
          </a:bodyPr>
          <a:lstStyle/>
          <a:p>
            <a:r>
              <a:rPr lang="en-US" dirty="0"/>
              <a:t>Ineffective </a:t>
            </a:r>
          </a:p>
          <a:p>
            <a:r>
              <a:rPr lang="en-US" dirty="0"/>
              <a:t>supervision</a:t>
            </a:r>
          </a:p>
        </p:txBody>
      </p:sp>
      <p:sp>
        <p:nvSpPr>
          <p:cNvPr id="28" name="TextBox 27">
            <a:extLst>
              <a:ext uri="{FF2B5EF4-FFF2-40B4-BE49-F238E27FC236}">
                <a16:creationId xmlns:a16="http://schemas.microsoft.com/office/drawing/2014/main" id="{05502CFC-5405-FE2E-1B5D-CCAAAFEA3FA6}"/>
              </a:ext>
            </a:extLst>
          </p:cNvPr>
          <p:cNvSpPr txBox="1"/>
          <p:nvPr/>
        </p:nvSpPr>
        <p:spPr>
          <a:xfrm>
            <a:off x="4979516" y="1769430"/>
            <a:ext cx="1744004" cy="338554"/>
          </a:xfrm>
          <a:prstGeom prst="rect">
            <a:avLst/>
          </a:prstGeom>
          <a:noFill/>
        </p:spPr>
        <p:txBody>
          <a:bodyPr wrap="none" rtlCol="0">
            <a:spAutoFit/>
          </a:bodyPr>
          <a:lstStyle/>
          <a:p>
            <a:r>
              <a:rPr lang="en-US" sz="1600" b="1" dirty="0">
                <a:solidFill>
                  <a:schemeClr val="bg1"/>
                </a:solidFill>
              </a:rPr>
              <a:t>competitiveness</a:t>
            </a:r>
          </a:p>
        </p:txBody>
      </p:sp>
      <p:sp>
        <p:nvSpPr>
          <p:cNvPr id="29" name="TextBox 28">
            <a:extLst>
              <a:ext uri="{FF2B5EF4-FFF2-40B4-BE49-F238E27FC236}">
                <a16:creationId xmlns:a16="http://schemas.microsoft.com/office/drawing/2014/main" id="{31FBCFE5-C938-26DF-23DB-F80FA314C56B}"/>
              </a:ext>
            </a:extLst>
          </p:cNvPr>
          <p:cNvSpPr txBox="1"/>
          <p:nvPr/>
        </p:nvSpPr>
        <p:spPr>
          <a:xfrm>
            <a:off x="5372032" y="2091018"/>
            <a:ext cx="1616661" cy="338554"/>
          </a:xfrm>
          <a:prstGeom prst="rect">
            <a:avLst/>
          </a:prstGeom>
          <a:noFill/>
        </p:spPr>
        <p:txBody>
          <a:bodyPr wrap="none" rtlCol="0">
            <a:spAutoFit/>
          </a:bodyPr>
          <a:lstStyle/>
          <a:p>
            <a:r>
              <a:rPr lang="en-US" sz="1600" b="1" dirty="0">
                <a:solidFill>
                  <a:schemeClr val="bg1"/>
                </a:solidFill>
              </a:rPr>
              <a:t>aggressiveness</a:t>
            </a:r>
          </a:p>
        </p:txBody>
      </p:sp>
      <p:sp>
        <p:nvSpPr>
          <p:cNvPr id="30" name="TextBox 29">
            <a:extLst>
              <a:ext uri="{FF2B5EF4-FFF2-40B4-BE49-F238E27FC236}">
                <a16:creationId xmlns:a16="http://schemas.microsoft.com/office/drawing/2014/main" id="{9D8AFBD7-89A8-E91A-1805-911842AD0A47}"/>
              </a:ext>
            </a:extLst>
          </p:cNvPr>
          <p:cNvSpPr txBox="1"/>
          <p:nvPr/>
        </p:nvSpPr>
        <p:spPr>
          <a:xfrm>
            <a:off x="6254136" y="2446538"/>
            <a:ext cx="1212191" cy="338554"/>
          </a:xfrm>
          <a:prstGeom prst="rect">
            <a:avLst/>
          </a:prstGeom>
          <a:noFill/>
        </p:spPr>
        <p:txBody>
          <a:bodyPr wrap="none" rtlCol="0">
            <a:spAutoFit/>
          </a:bodyPr>
          <a:lstStyle/>
          <a:p>
            <a:r>
              <a:rPr lang="en-US" sz="1600" b="1" dirty="0">
                <a:solidFill>
                  <a:schemeClr val="bg1"/>
                </a:solidFill>
              </a:rPr>
              <a:t>impulsivity</a:t>
            </a:r>
          </a:p>
        </p:txBody>
      </p:sp>
      <p:sp>
        <p:nvSpPr>
          <p:cNvPr id="31" name="TextBox 30">
            <a:extLst>
              <a:ext uri="{FF2B5EF4-FFF2-40B4-BE49-F238E27FC236}">
                <a16:creationId xmlns:a16="http://schemas.microsoft.com/office/drawing/2014/main" id="{8458FD1C-92F9-3D45-5C8C-283D51B4A306}"/>
              </a:ext>
            </a:extLst>
          </p:cNvPr>
          <p:cNvSpPr txBox="1"/>
          <p:nvPr/>
        </p:nvSpPr>
        <p:spPr>
          <a:xfrm>
            <a:off x="4384503" y="2353943"/>
            <a:ext cx="1241365" cy="338554"/>
          </a:xfrm>
          <a:prstGeom prst="rect">
            <a:avLst/>
          </a:prstGeom>
          <a:noFill/>
        </p:spPr>
        <p:txBody>
          <a:bodyPr wrap="none" rtlCol="0">
            <a:spAutoFit/>
          </a:bodyPr>
          <a:lstStyle/>
          <a:p>
            <a:r>
              <a:rPr lang="en-US" sz="1600" b="1" dirty="0">
                <a:solidFill>
                  <a:schemeClr val="bg1"/>
                </a:solidFill>
              </a:rPr>
              <a:t>impatience</a:t>
            </a:r>
          </a:p>
        </p:txBody>
      </p:sp>
      <p:sp>
        <p:nvSpPr>
          <p:cNvPr id="32" name="TextBox 31">
            <a:extLst>
              <a:ext uri="{FF2B5EF4-FFF2-40B4-BE49-F238E27FC236}">
                <a16:creationId xmlns:a16="http://schemas.microsoft.com/office/drawing/2014/main" id="{86B2E870-4AFF-E60F-14AB-1B472756FC9C}"/>
              </a:ext>
            </a:extLst>
          </p:cNvPr>
          <p:cNvSpPr txBox="1"/>
          <p:nvPr/>
        </p:nvSpPr>
        <p:spPr>
          <a:xfrm>
            <a:off x="4598081" y="3710226"/>
            <a:ext cx="1033308" cy="584775"/>
          </a:xfrm>
          <a:prstGeom prst="rect">
            <a:avLst/>
          </a:prstGeom>
          <a:noFill/>
        </p:spPr>
        <p:txBody>
          <a:bodyPr wrap="square" rtlCol="0">
            <a:spAutoFit/>
          </a:bodyPr>
          <a:lstStyle/>
          <a:p>
            <a:r>
              <a:rPr lang="en-US" sz="1600" b="1" dirty="0">
                <a:solidFill>
                  <a:schemeClr val="bg1"/>
                </a:solidFill>
              </a:rPr>
              <a:t>Race</a:t>
            </a:r>
          </a:p>
          <a:p>
            <a:r>
              <a:rPr lang="en-US" sz="1600" b="1" dirty="0">
                <a:solidFill>
                  <a:schemeClr val="bg1"/>
                </a:solidFill>
              </a:rPr>
              <a:t>Gender</a:t>
            </a:r>
          </a:p>
        </p:txBody>
      </p:sp>
      <p:sp>
        <p:nvSpPr>
          <p:cNvPr id="33" name="TextBox 32">
            <a:extLst>
              <a:ext uri="{FF2B5EF4-FFF2-40B4-BE49-F238E27FC236}">
                <a16:creationId xmlns:a16="http://schemas.microsoft.com/office/drawing/2014/main" id="{766776C5-5BA4-D068-B6C2-DBC227DF2C2B}"/>
              </a:ext>
            </a:extLst>
          </p:cNvPr>
          <p:cNvSpPr txBox="1"/>
          <p:nvPr/>
        </p:nvSpPr>
        <p:spPr>
          <a:xfrm>
            <a:off x="6133671" y="3710226"/>
            <a:ext cx="1323238" cy="553998"/>
          </a:xfrm>
          <a:prstGeom prst="rect">
            <a:avLst/>
          </a:prstGeom>
          <a:noFill/>
        </p:spPr>
        <p:txBody>
          <a:bodyPr wrap="square" rtlCol="0">
            <a:spAutoFit/>
          </a:bodyPr>
          <a:lstStyle/>
          <a:p>
            <a:r>
              <a:rPr lang="en-US" sz="1600" b="1" dirty="0">
                <a:solidFill>
                  <a:schemeClr val="bg1"/>
                </a:solidFill>
              </a:rPr>
              <a:t>Unrealistic</a:t>
            </a:r>
            <a:r>
              <a:rPr lang="en-US" sz="1400" b="1" dirty="0">
                <a:solidFill>
                  <a:schemeClr val="bg1"/>
                </a:solidFill>
              </a:rPr>
              <a:t> expectations</a:t>
            </a:r>
          </a:p>
        </p:txBody>
      </p:sp>
      <p:sp>
        <p:nvSpPr>
          <p:cNvPr id="34" name="TextBox 33">
            <a:extLst>
              <a:ext uri="{FF2B5EF4-FFF2-40B4-BE49-F238E27FC236}">
                <a16:creationId xmlns:a16="http://schemas.microsoft.com/office/drawing/2014/main" id="{EFA32756-34C8-D206-C153-7A5F366F87BD}"/>
              </a:ext>
            </a:extLst>
          </p:cNvPr>
          <p:cNvSpPr txBox="1"/>
          <p:nvPr/>
        </p:nvSpPr>
        <p:spPr>
          <a:xfrm>
            <a:off x="10083311" y="1240541"/>
            <a:ext cx="1696689" cy="3785652"/>
          </a:xfrm>
          <a:prstGeom prst="rect">
            <a:avLst/>
          </a:prstGeom>
          <a:noFill/>
        </p:spPr>
        <p:txBody>
          <a:bodyPr wrap="square" rtlCol="0">
            <a:spAutoFit/>
          </a:bodyPr>
          <a:lstStyle/>
          <a:p>
            <a:pPr algn="r"/>
            <a:r>
              <a:rPr lang="en-US" sz="2000" dirty="0"/>
              <a:t>Burnout is created in the </a:t>
            </a:r>
            <a:r>
              <a:rPr lang="en-US" sz="2000" b="1" dirty="0">
                <a:solidFill>
                  <a:srgbClr val="C00000"/>
                </a:solidFill>
              </a:rPr>
              <a:t>interaction between </a:t>
            </a:r>
            <a:r>
              <a:rPr lang="en-US" sz="2000" dirty="0"/>
              <a:t>environment and employee, and it is </a:t>
            </a:r>
            <a:r>
              <a:rPr lang="en-US" sz="2000" b="1" dirty="0">
                <a:solidFill>
                  <a:srgbClr val="C00000"/>
                </a:solidFill>
              </a:rPr>
              <a:t>experienced by the individual. </a:t>
            </a:r>
          </a:p>
          <a:p>
            <a:endParaRPr lang="en-US" sz="2000" dirty="0"/>
          </a:p>
        </p:txBody>
      </p:sp>
      <p:sp>
        <p:nvSpPr>
          <p:cNvPr id="35" name="TextBox 34">
            <a:extLst>
              <a:ext uri="{FF2B5EF4-FFF2-40B4-BE49-F238E27FC236}">
                <a16:creationId xmlns:a16="http://schemas.microsoft.com/office/drawing/2014/main" id="{E332FB15-F0E1-E4DD-C601-7711E2AB8967}"/>
              </a:ext>
            </a:extLst>
          </p:cNvPr>
          <p:cNvSpPr txBox="1"/>
          <p:nvPr/>
        </p:nvSpPr>
        <p:spPr>
          <a:xfrm>
            <a:off x="4051260" y="2812317"/>
            <a:ext cx="780406" cy="769441"/>
          </a:xfrm>
          <a:prstGeom prst="rect">
            <a:avLst/>
          </a:prstGeom>
          <a:noFill/>
        </p:spPr>
        <p:txBody>
          <a:bodyPr wrap="square" rtlCol="0">
            <a:spAutoFit/>
          </a:bodyPr>
          <a:lstStyle/>
          <a:p>
            <a:r>
              <a:rPr lang="en-US" sz="1400" b="1" dirty="0">
                <a:solidFill>
                  <a:schemeClr val="bg1"/>
                </a:solidFill>
              </a:rPr>
              <a:t>Home </a:t>
            </a:r>
            <a:r>
              <a:rPr lang="en-US" sz="1600" b="1" dirty="0">
                <a:solidFill>
                  <a:schemeClr val="bg1"/>
                </a:solidFill>
              </a:rPr>
              <a:t>life</a:t>
            </a:r>
            <a:r>
              <a:rPr lang="en-US" sz="1400" b="1" dirty="0">
                <a:solidFill>
                  <a:schemeClr val="bg1"/>
                </a:solidFill>
              </a:rPr>
              <a:t> stress</a:t>
            </a:r>
          </a:p>
        </p:txBody>
      </p:sp>
      <p:sp>
        <p:nvSpPr>
          <p:cNvPr id="36" name="TextBox 35">
            <a:extLst>
              <a:ext uri="{FF2B5EF4-FFF2-40B4-BE49-F238E27FC236}">
                <a16:creationId xmlns:a16="http://schemas.microsoft.com/office/drawing/2014/main" id="{8592A8EA-5D98-A914-CCF8-739E2F5CDA56}"/>
              </a:ext>
            </a:extLst>
          </p:cNvPr>
          <p:cNvSpPr txBox="1"/>
          <p:nvPr/>
        </p:nvSpPr>
        <p:spPr>
          <a:xfrm>
            <a:off x="5313742" y="2692497"/>
            <a:ext cx="1746184" cy="338554"/>
          </a:xfrm>
          <a:prstGeom prst="rect">
            <a:avLst/>
          </a:prstGeom>
          <a:noFill/>
        </p:spPr>
        <p:txBody>
          <a:bodyPr wrap="none" rtlCol="0">
            <a:spAutoFit/>
          </a:bodyPr>
          <a:lstStyle/>
          <a:p>
            <a:r>
              <a:rPr lang="en-US" sz="1600" b="1" dirty="0">
                <a:solidFill>
                  <a:schemeClr val="bg1"/>
                </a:solidFill>
              </a:rPr>
              <a:t>neurodivergence</a:t>
            </a:r>
          </a:p>
        </p:txBody>
      </p:sp>
      <p:sp>
        <p:nvSpPr>
          <p:cNvPr id="37" name="TextBox 36">
            <a:extLst>
              <a:ext uri="{FF2B5EF4-FFF2-40B4-BE49-F238E27FC236}">
                <a16:creationId xmlns:a16="http://schemas.microsoft.com/office/drawing/2014/main" id="{465D90BD-B22F-4CA2-5DDF-9732DB2E74F7}"/>
              </a:ext>
            </a:extLst>
          </p:cNvPr>
          <p:cNvSpPr txBox="1"/>
          <p:nvPr/>
        </p:nvSpPr>
        <p:spPr>
          <a:xfrm>
            <a:off x="5779064" y="4250716"/>
            <a:ext cx="1044645" cy="553998"/>
          </a:xfrm>
          <a:prstGeom prst="rect">
            <a:avLst/>
          </a:prstGeom>
          <a:noFill/>
        </p:spPr>
        <p:txBody>
          <a:bodyPr wrap="none" rtlCol="0">
            <a:spAutoFit/>
          </a:bodyPr>
          <a:lstStyle/>
          <a:p>
            <a:r>
              <a:rPr lang="en-US" sz="1400" b="1" dirty="0">
                <a:solidFill>
                  <a:schemeClr val="bg1"/>
                </a:solidFill>
              </a:rPr>
              <a:t>Untreated </a:t>
            </a:r>
          </a:p>
          <a:p>
            <a:r>
              <a:rPr lang="en-US" sz="1600" b="1" dirty="0">
                <a:solidFill>
                  <a:schemeClr val="bg1"/>
                </a:solidFill>
              </a:rPr>
              <a:t>trauma</a:t>
            </a:r>
          </a:p>
        </p:txBody>
      </p:sp>
      <p:sp>
        <p:nvSpPr>
          <p:cNvPr id="38" name="TextBox 37">
            <a:extLst>
              <a:ext uri="{FF2B5EF4-FFF2-40B4-BE49-F238E27FC236}">
                <a16:creationId xmlns:a16="http://schemas.microsoft.com/office/drawing/2014/main" id="{3ABDFD11-99D4-A7B8-96D2-59F68242F63F}"/>
              </a:ext>
            </a:extLst>
          </p:cNvPr>
          <p:cNvSpPr txBox="1"/>
          <p:nvPr/>
        </p:nvSpPr>
        <p:spPr>
          <a:xfrm>
            <a:off x="6784343" y="3072235"/>
            <a:ext cx="902811" cy="553998"/>
          </a:xfrm>
          <a:prstGeom prst="rect">
            <a:avLst/>
          </a:prstGeom>
          <a:noFill/>
        </p:spPr>
        <p:txBody>
          <a:bodyPr wrap="none" rtlCol="0">
            <a:spAutoFit/>
          </a:bodyPr>
          <a:lstStyle/>
          <a:p>
            <a:r>
              <a:rPr lang="en-US" sz="1600" b="1" dirty="0">
                <a:solidFill>
                  <a:schemeClr val="bg1"/>
                </a:solidFill>
              </a:rPr>
              <a:t>Age</a:t>
            </a:r>
            <a:endParaRPr lang="en-US" sz="1400" b="1" dirty="0">
              <a:solidFill>
                <a:schemeClr val="bg1"/>
              </a:solidFill>
            </a:endParaRPr>
          </a:p>
          <a:p>
            <a:r>
              <a:rPr lang="en-US" sz="1400" b="1" dirty="0">
                <a:solidFill>
                  <a:schemeClr val="bg1"/>
                </a:solidFill>
              </a:rPr>
              <a:t>ethnicity</a:t>
            </a:r>
          </a:p>
        </p:txBody>
      </p:sp>
      <p:sp>
        <p:nvSpPr>
          <p:cNvPr id="39" name="TextBox 38">
            <a:extLst>
              <a:ext uri="{FF2B5EF4-FFF2-40B4-BE49-F238E27FC236}">
                <a16:creationId xmlns:a16="http://schemas.microsoft.com/office/drawing/2014/main" id="{B8A974FD-8C81-4F48-8A30-EF191417F0E7}"/>
              </a:ext>
            </a:extLst>
          </p:cNvPr>
          <p:cNvSpPr txBox="1"/>
          <p:nvPr/>
        </p:nvSpPr>
        <p:spPr>
          <a:xfrm>
            <a:off x="7876970" y="2114931"/>
            <a:ext cx="1633781" cy="369332"/>
          </a:xfrm>
          <a:prstGeom prst="rect">
            <a:avLst/>
          </a:prstGeom>
          <a:noFill/>
        </p:spPr>
        <p:txBody>
          <a:bodyPr wrap="none" rtlCol="0">
            <a:spAutoFit/>
          </a:bodyPr>
          <a:lstStyle/>
          <a:p>
            <a:r>
              <a:rPr lang="en-US" dirty="0"/>
              <a:t>micromanagers</a:t>
            </a:r>
          </a:p>
        </p:txBody>
      </p:sp>
      <p:sp>
        <p:nvSpPr>
          <p:cNvPr id="40" name="TextBox 39">
            <a:extLst>
              <a:ext uri="{FF2B5EF4-FFF2-40B4-BE49-F238E27FC236}">
                <a16:creationId xmlns:a16="http://schemas.microsoft.com/office/drawing/2014/main" id="{E88430D3-7FB5-9E24-D9A5-86767EAA6C65}"/>
              </a:ext>
            </a:extLst>
          </p:cNvPr>
          <p:cNvSpPr txBox="1"/>
          <p:nvPr/>
        </p:nvSpPr>
        <p:spPr>
          <a:xfrm>
            <a:off x="4138041" y="5015222"/>
            <a:ext cx="1807098" cy="369332"/>
          </a:xfrm>
          <a:prstGeom prst="rect">
            <a:avLst/>
          </a:prstGeom>
          <a:noFill/>
        </p:spPr>
        <p:txBody>
          <a:bodyPr wrap="none" rtlCol="0">
            <a:spAutoFit/>
          </a:bodyPr>
          <a:lstStyle/>
          <a:p>
            <a:r>
              <a:rPr lang="en-US" dirty="0"/>
              <a:t>microaggressions</a:t>
            </a:r>
          </a:p>
        </p:txBody>
      </p:sp>
      <p:sp>
        <p:nvSpPr>
          <p:cNvPr id="41" name="TextBox 40">
            <a:extLst>
              <a:ext uri="{FF2B5EF4-FFF2-40B4-BE49-F238E27FC236}">
                <a16:creationId xmlns:a16="http://schemas.microsoft.com/office/drawing/2014/main" id="{D2201A88-997E-4AB4-4F01-B2C1DEBB55A2}"/>
              </a:ext>
            </a:extLst>
          </p:cNvPr>
          <p:cNvSpPr txBox="1"/>
          <p:nvPr/>
        </p:nvSpPr>
        <p:spPr>
          <a:xfrm>
            <a:off x="6443346" y="636355"/>
            <a:ext cx="1355564" cy="369332"/>
          </a:xfrm>
          <a:prstGeom prst="rect">
            <a:avLst/>
          </a:prstGeom>
          <a:noFill/>
        </p:spPr>
        <p:txBody>
          <a:bodyPr wrap="none" rtlCol="0">
            <a:spAutoFit/>
          </a:bodyPr>
          <a:lstStyle/>
          <a:p>
            <a:r>
              <a:rPr lang="en-US" dirty="0"/>
              <a:t>Low support</a:t>
            </a:r>
          </a:p>
        </p:txBody>
      </p:sp>
      <p:sp>
        <p:nvSpPr>
          <p:cNvPr id="3" name="TextBox 2">
            <a:extLst>
              <a:ext uri="{FF2B5EF4-FFF2-40B4-BE49-F238E27FC236}">
                <a16:creationId xmlns:a16="http://schemas.microsoft.com/office/drawing/2014/main" id="{4F5F153B-CE01-388B-728F-4F89496DE201}"/>
              </a:ext>
            </a:extLst>
          </p:cNvPr>
          <p:cNvSpPr txBox="1"/>
          <p:nvPr/>
        </p:nvSpPr>
        <p:spPr>
          <a:xfrm>
            <a:off x="8212841" y="3710226"/>
            <a:ext cx="1352486" cy="369332"/>
          </a:xfrm>
          <a:prstGeom prst="rect">
            <a:avLst/>
          </a:prstGeom>
          <a:noFill/>
        </p:spPr>
        <p:txBody>
          <a:bodyPr wrap="none" rtlCol="0">
            <a:spAutoFit/>
          </a:bodyPr>
          <a:lstStyle/>
          <a:p>
            <a:r>
              <a:rPr lang="en-US" b="1" dirty="0"/>
              <a:t>harassment </a:t>
            </a:r>
          </a:p>
        </p:txBody>
      </p:sp>
      <p:sp>
        <p:nvSpPr>
          <p:cNvPr id="5" name="TextBox 4">
            <a:extLst>
              <a:ext uri="{FF2B5EF4-FFF2-40B4-BE49-F238E27FC236}">
                <a16:creationId xmlns:a16="http://schemas.microsoft.com/office/drawing/2014/main" id="{9E5CE193-20D6-3AAF-683E-0CC8492FFCE4}"/>
              </a:ext>
            </a:extLst>
          </p:cNvPr>
          <p:cNvSpPr txBox="1"/>
          <p:nvPr/>
        </p:nvSpPr>
        <p:spPr>
          <a:xfrm>
            <a:off x="3742158" y="1397994"/>
            <a:ext cx="1114664" cy="646331"/>
          </a:xfrm>
          <a:prstGeom prst="rect">
            <a:avLst/>
          </a:prstGeom>
          <a:noFill/>
        </p:spPr>
        <p:txBody>
          <a:bodyPr wrap="none" rtlCol="0">
            <a:spAutoFit/>
          </a:bodyPr>
          <a:lstStyle/>
          <a:p>
            <a:r>
              <a:rPr lang="en-US" b="1" dirty="0"/>
              <a:t>Vicarious </a:t>
            </a:r>
          </a:p>
          <a:p>
            <a:r>
              <a:rPr lang="en-US" b="1" dirty="0"/>
              <a:t>trauma</a:t>
            </a:r>
          </a:p>
        </p:txBody>
      </p:sp>
    </p:spTree>
    <p:extLst>
      <p:ext uri="{BB962C8B-B14F-4D97-AF65-F5344CB8AC3E}">
        <p14:creationId xmlns:p14="http://schemas.microsoft.com/office/powerpoint/2010/main" val="23493328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B813E-F3D0-7D18-4A46-C083416E0950}"/>
              </a:ext>
            </a:extLst>
          </p:cNvPr>
          <p:cNvSpPr>
            <a:spLocks noGrp="1"/>
          </p:cNvSpPr>
          <p:nvPr>
            <p:ph type="title"/>
          </p:nvPr>
        </p:nvSpPr>
        <p:spPr>
          <a:noFill/>
          <a:ln>
            <a:noFill/>
          </a:ln>
        </p:spPr>
        <p:txBody>
          <a:bodyPr>
            <a:normAutofit/>
          </a:bodyPr>
          <a:lstStyle/>
          <a:p>
            <a:pPr algn="ctr"/>
            <a:r>
              <a:rPr lang="en-US" sz="5400" b="1" dirty="0">
                <a:solidFill>
                  <a:schemeClr val="accent2"/>
                </a:solidFill>
              </a:rPr>
              <a:t>Contents</a:t>
            </a:r>
          </a:p>
        </p:txBody>
      </p:sp>
      <p:graphicFrame>
        <p:nvGraphicFramePr>
          <p:cNvPr id="7" name="Content Placeholder 2">
            <a:extLst>
              <a:ext uri="{FF2B5EF4-FFF2-40B4-BE49-F238E27FC236}">
                <a16:creationId xmlns:a16="http://schemas.microsoft.com/office/drawing/2014/main" id="{E1E7C2C6-8861-12D0-274E-20896FAA2C06}"/>
              </a:ext>
            </a:extLst>
          </p:cNvPr>
          <p:cNvGraphicFramePr>
            <a:graphicFrameLocks noGrp="1"/>
          </p:cNvGraphicFramePr>
          <p:nvPr>
            <p:ph idx="1"/>
            <p:extLst>
              <p:ext uri="{D42A27DB-BD31-4B8C-83A1-F6EECF244321}">
                <p14:modId xmlns:p14="http://schemas.microsoft.com/office/powerpoint/2010/main" val="1421778461"/>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Footer Placeholder 3">
            <a:extLst>
              <a:ext uri="{FF2B5EF4-FFF2-40B4-BE49-F238E27FC236}">
                <a16:creationId xmlns:a16="http://schemas.microsoft.com/office/drawing/2014/main" id="{02EA5D12-D690-6861-E40B-6EBBFE0C8DB2}"/>
              </a:ext>
            </a:extLst>
          </p:cNvPr>
          <p:cNvSpPr>
            <a:spLocks noGrp="1"/>
          </p:cNvSpPr>
          <p:nvPr>
            <p:ph type="ftr" sz="quarter" idx="11"/>
          </p:nvPr>
        </p:nvSpPr>
        <p:spPr/>
        <p:txBody>
          <a:bodyPr>
            <a:normAutofit/>
          </a:bodyPr>
          <a:lstStyle/>
          <a:p>
            <a:pPr defTabSz="309799">
              <a:spcAft>
                <a:spcPts val="528"/>
              </a:spcAft>
            </a:pPr>
            <a:r>
              <a:rPr lang="en-US" kern="1200">
                <a:latin typeface="Arial" panose="020B0604020202020204" pitchFamily="34" charset="0"/>
                <a:ea typeface="+mn-ea"/>
                <a:cs typeface="Arial" panose="020B0604020202020204" pitchFamily="34" charset="0"/>
              </a:rPr>
              <a:t>2024 COPYRIGHT © APHRODITE BEIDLER PSY.D.</a:t>
            </a:r>
          </a:p>
          <a:p>
            <a:pPr>
              <a:spcAft>
                <a:spcPts val="600"/>
              </a:spcAft>
            </a:pPr>
            <a:endParaRPr lang="en-US"/>
          </a:p>
        </p:txBody>
      </p:sp>
    </p:spTree>
    <p:extLst>
      <p:ext uri="{BB962C8B-B14F-4D97-AF65-F5344CB8AC3E}">
        <p14:creationId xmlns:p14="http://schemas.microsoft.com/office/powerpoint/2010/main" val="22185665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89D53E1-4867-D2F1-A04F-3406B862C397}"/>
              </a:ext>
            </a:extLst>
          </p:cNvPr>
          <p:cNvSpPr>
            <a:spLocks noGrp="1"/>
          </p:cNvSpPr>
          <p:nvPr>
            <p:ph idx="1"/>
          </p:nvPr>
        </p:nvSpPr>
        <p:spPr>
          <a:xfrm>
            <a:off x="5333999" y="772202"/>
            <a:ext cx="6187442" cy="4622758"/>
          </a:xfrm>
        </p:spPr>
        <p:txBody>
          <a:bodyPr>
            <a:noAutofit/>
          </a:bodyPr>
          <a:lstStyle/>
          <a:p>
            <a:r>
              <a:rPr lang="en-US" sz="2000" dirty="0"/>
              <a:t>Invalidating communication  </a:t>
            </a:r>
          </a:p>
          <a:p>
            <a:r>
              <a:rPr lang="en-US" sz="2000" dirty="0"/>
              <a:t>High demand – low reward</a:t>
            </a:r>
          </a:p>
          <a:p>
            <a:r>
              <a:rPr lang="en-US" sz="2000" dirty="0"/>
              <a:t>Gender bias, treatment of women, men, LGBTQ+</a:t>
            </a:r>
          </a:p>
          <a:p>
            <a:r>
              <a:rPr lang="en-US" sz="2000" dirty="0"/>
              <a:t>Toxic power hierarchies</a:t>
            </a:r>
          </a:p>
          <a:p>
            <a:r>
              <a:rPr lang="en-US" sz="2000" dirty="0"/>
              <a:t>Racal bias, lack of role models for minorities</a:t>
            </a:r>
          </a:p>
          <a:p>
            <a:pPr defTabSz="749808">
              <a:spcAft>
                <a:spcPts val="600"/>
              </a:spcAft>
            </a:pPr>
            <a:r>
              <a:rPr lang="en-US" sz="2000" dirty="0"/>
              <a:t>Lack of debriefing support</a:t>
            </a:r>
          </a:p>
          <a:p>
            <a:pPr defTabSz="749808">
              <a:spcAft>
                <a:spcPts val="600"/>
              </a:spcAft>
            </a:pPr>
            <a:r>
              <a:rPr lang="en-US" sz="2000" kern="1200" dirty="0">
                <a:latin typeface="+mn-lt"/>
                <a:ea typeface="+mn-ea"/>
                <a:cs typeface="+mn-cs"/>
              </a:rPr>
              <a:t>Physicians </a:t>
            </a:r>
            <a:r>
              <a:rPr lang="en-US" sz="2000" dirty="0"/>
              <a:t>talk down </a:t>
            </a:r>
            <a:r>
              <a:rPr lang="en-US" sz="2000" kern="1200" dirty="0">
                <a:latin typeface="+mn-lt"/>
                <a:ea typeface="+mn-ea"/>
                <a:cs typeface="+mn-cs"/>
              </a:rPr>
              <a:t> </a:t>
            </a:r>
          </a:p>
          <a:p>
            <a:pPr defTabSz="749808">
              <a:spcAft>
                <a:spcPts val="600"/>
              </a:spcAft>
            </a:pPr>
            <a:r>
              <a:rPr lang="en-US" sz="2000" kern="1200" dirty="0">
                <a:latin typeface="+mn-lt"/>
                <a:ea typeface="+mn-ea"/>
                <a:cs typeface="+mn-cs"/>
              </a:rPr>
              <a:t>Superiors don’t model appropriate behaviors </a:t>
            </a:r>
          </a:p>
          <a:p>
            <a:pPr defTabSz="749808">
              <a:spcAft>
                <a:spcPts val="600"/>
              </a:spcAft>
            </a:pPr>
            <a:r>
              <a:rPr lang="en-US" sz="2000" kern="1200" dirty="0">
                <a:latin typeface="+mn-lt"/>
                <a:ea typeface="+mn-ea"/>
                <a:cs typeface="+mn-cs"/>
              </a:rPr>
              <a:t>Communication style by administrators reinforces passive aggressive communication </a:t>
            </a:r>
          </a:p>
          <a:p>
            <a:pPr defTabSz="749808">
              <a:spcAft>
                <a:spcPts val="600"/>
              </a:spcAft>
            </a:pPr>
            <a:r>
              <a:rPr lang="en-US" sz="2000" kern="1200" dirty="0">
                <a:latin typeface="+mn-lt"/>
                <a:ea typeface="+mn-ea"/>
                <a:cs typeface="+mn-cs"/>
              </a:rPr>
              <a:t>Poor fit between employee and department or clinic</a:t>
            </a:r>
          </a:p>
          <a:p>
            <a:endParaRPr lang="en-US" sz="2000" dirty="0"/>
          </a:p>
          <a:p>
            <a:endParaRPr lang="en-US" sz="2000" dirty="0"/>
          </a:p>
          <a:p>
            <a:endParaRPr lang="en-US" sz="2000" dirty="0"/>
          </a:p>
        </p:txBody>
      </p:sp>
      <p:sp>
        <p:nvSpPr>
          <p:cNvPr id="4" name="Text Placeholder 3">
            <a:extLst>
              <a:ext uri="{FF2B5EF4-FFF2-40B4-BE49-F238E27FC236}">
                <a16:creationId xmlns:a16="http://schemas.microsoft.com/office/drawing/2014/main" id="{0167623A-397E-0DFC-B93F-178DA73BE58D}"/>
              </a:ext>
            </a:extLst>
          </p:cNvPr>
          <p:cNvSpPr>
            <a:spLocks noGrp="1"/>
          </p:cNvSpPr>
          <p:nvPr>
            <p:ph type="body" sz="half" idx="2"/>
          </p:nvPr>
        </p:nvSpPr>
        <p:spPr>
          <a:xfrm>
            <a:off x="670559" y="772201"/>
            <a:ext cx="4339591" cy="4622759"/>
          </a:xfrm>
          <a:solidFill>
            <a:schemeClr val="accent4">
              <a:lumMod val="40000"/>
              <a:lumOff val="60000"/>
            </a:schemeClr>
          </a:solidFill>
        </p:spPr>
        <p:txBody>
          <a:bodyPr>
            <a:normAutofit/>
          </a:bodyPr>
          <a:lstStyle/>
          <a:p>
            <a:pPr algn="ctr">
              <a:lnSpc>
                <a:spcPct val="150000"/>
              </a:lnSpc>
            </a:pPr>
            <a:r>
              <a:rPr lang="en-US" sz="4000" dirty="0"/>
              <a:t>Environmental Contributing Factors For Burnout</a:t>
            </a:r>
          </a:p>
          <a:p>
            <a:pPr algn="ctr">
              <a:lnSpc>
                <a:spcPct val="150000"/>
              </a:lnSpc>
            </a:pPr>
            <a:endParaRPr lang="en-US" sz="4000" dirty="0"/>
          </a:p>
        </p:txBody>
      </p:sp>
      <p:sp>
        <p:nvSpPr>
          <p:cNvPr id="5" name="Footer Placeholder 4">
            <a:extLst>
              <a:ext uri="{FF2B5EF4-FFF2-40B4-BE49-F238E27FC236}">
                <a16:creationId xmlns:a16="http://schemas.microsoft.com/office/drawing/2014/main" id="{A2191F40-4AAD-54BB-7E56-56D9995C8E78}"/>
              </a:ext>
            </a:extLst>
          </p:cNvPr>
          <p:cNvSpPr>
            <a:spLocks noGrp="1"/>
          </p:cNvSpPr>
          <p:nvPr>
            <p:ph type="ftr" sz="quarter" idx="11"/>
          </p:nvPr>
        </p:nvSpPr>
        <p:spPr>
          <a:xfrm>
            <a:off x="4038600" y="6145334"/>
            <a:ext cx="4114800" cy="365125"/>
          </a:xfrm>
        </p:spPr>
        <p:txBody>
          <a:bodyPr/>
          <a:lstStyle/>
          <a:p>
            <a:r>
              <a:rPr lang="en-US" sz="1200" dirty="0">
                <a:solidFill>
                  <a:schemeClr val="tx1"/>
                </a:solidFill>
                <a:latin typeface="Arial" panose="020B0604020202020204" pitchFamily="34" charset="0"/>
                <a:cs typeface="Arial" panose="020B0604020202020204" pitchFamily="34" charset="0"/>
              </a:rPr>
              <a:t>2024 COPYRIGHT </a:t>
            </a:r>
            <a:r>
              <a:rPr lang="en-US" sz="1200" dirty="0">
                <a:solidFill>
                  <a:schemeClr val="tx1"/>
                </a:solidFill>
                <a:effectLst/>
                <a:latin typeface="Arial" panose="020B0604020202020204" pitchFamily="34" charset="0"/>
                <a:cs typeface="Arial" panose="020B0604020202020204" pitchFamily="34" charset="0"/>
              </a:rPr>
              <a:t>© APHRODITE BEIDLER PSY.D.</a:t>
            </a:r>
            <a:endParaRPr lang="en-US" sz="1200" dirty="0">
              <a:solidFill>
                <a:schemeClr val="tx1"/>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39002158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89D53E1-4867-D2F1-A04F-3406B862C397}"/>
              </a:ext>
            </a:extLst>
          </p:cNvPr>
          <p:cNvSpPr>
            <a:spLocks noGrp="1"/>
          </p:cNvSpPr>
          <p:nvPr>
            <p:ph idx="1"/>
          </p:nvPr>
        </p:nvSpPr>
        <p:spPr>
          <a:xfrm>
            <a:off x="5486400" y="1100381"/>
            <a:ext cx="6318738" cy="3905372"/>
          </a:xfrm>
        </p:spPr>
        <p:txBody>
          <a:bodyPr>
            <a:normAutofit fontScale="92500" lnSpcReduction="10000"/>
          </a:bodyPr>
          <a:lstStyle/>
          <a:p>
            <a:pPr defTabSz="749808">
              <a:spcBef>
                <a:spcPts val="820"/>
              </a:spcBef>
            </a:pPr>
            <a:r>
              <a:rPr lang="en-US" sz="3200" kern="1200" dirty="0">
                <a:solidFill>
                  <a:schemeClr val="tx1"/>
                </a:solidFill>
                <a:latin typeface="+mn-lt"/>
                <a:ea typeface="+mn-ea"/>
                <a:cs typeface="+mn-cs"/>
              </a:rPr>
              <a:t>Negative thinking baseline (Depression) </a:t>
            </a:r>
          </a:p>
          <a:p>
            <a:pPr defTabSz="749808">
              <a:spcBef>
                <a:spcPts val="820"/>
              </a:spcBef>
            </a:pPr>
            <a:r>
              <a:rPr lang="en-US" sz="3200" kern="1200" dirty="0">
                <a:solidFill>
                  <a:schemeClr val="tx1"/>
                </a:solidFill>
                <a:latin typeface="+mn-lt"/>
                <a:ea typeface="+mn-ea"/>
                <a:cs typeface="+mn-cs"/>
              </a:rPr>
              <a:t>Natural intensity (Anxiety) </a:t>
            </a:r>
          </a:p>
          <a:p>
            <a:pPr defTabSz="749808">
              <a:spcBef>
                <a:spcPts val="820"/>
              </a:spcBef>
            </a:pPr>
            <a:r>
              <a:rPr lang="en-US" sz="3200" kern="1200" dirty="0">
                <a:solidFill>
                  <a:schemeClr val="tx1"/>
                </a:solidFill>
                <a:latin typeface="+mn-lt"/>
                <a:ea typeface="+mn-ea"/>
                <a:cs typeface="+mn-cs"/>
              </a:rPr>
              <a:t>Heightened sensitivity (ADHD) </a:t>
            </a:r>
          </a:p>
          <a:p>
            <a:pPr defTabSz="749808">
              <a:spcBef>
                <a:spcPts val="820"/>
              </a:spcBef>
            </a:pPr>
            <a:r>
              <a:rPr lang="en-US" sz="3200" kern="1200" dirty="0">
                <a:solidFill>
                  <a:schemeClr val="tx1"/>
                </a:solidFill>
                <a:latin typeface="+mn-lt"/>
                <a:ea typeface="+mn-ea"/>
                <a:cs typeface="+mn-cs"/>
              </a:rPr>
              <a:t>Trauma triggers (PTSD) </a:t>
            </a:r>
          </a:p>
          <a:p>
            <a:pPr defTabSz="749808">
              <a:spcBef>
                <a:spcPts val="820"/>
              </a:spcBef>
            </a:pPr>
            <a:r>
              <a:rPr lang="en-US" sz="3200" kern="1200" dirty="0">
                <a:solidFill>
                  <a:schemeClr val="tx1"/>
                </a:solidFill>
                <a:latin typeface="+mn-lt"/>
                <a:ea typeface="+mn-ea"/>
                <a:cs typeface="+mn-cs"/>
              </a:rPr>
              <a:t>Controlling issues (eating disorders) </a:t>
            </a:r>
          </a:p>
          <a:p>
            <a:pPr defTabSz="749808">
              <a:spcBef>
                <a:spcPts val="820"/>
              </a:spcBef>
            </a:pPr>
            <a:r>
              <a:rPr lang="en-US" sz="3200" kern="1200" dirty="0">
                <a:solidFill>
                  <a:schemeClr val="tx1"/>
                </a:solidFill>
                <a:latin typeface="+mn-lt"/>
                <a:ea typeface="+mn-ea"/>
                <a:cs typeface="+mn-cs"/>
              </a:rPr>
              <a:t>Mood volatility (Bipolar) </a:t>
            </a:r>
          </a:p>
          <a:p>
            <a:pPr defTabSz="749808">
              <a:spcBef>
                <a:spcPts val="820"/>
              </a:spcBef>
            </a:pPr>
            <a:r>
              <a:rPr lang="en-US" sz="3200" kern="1200" dirty="0">
                <a:solidFill>
                  <a:schemeClr val="tx1"/>
                </a:solidFill>
                <a:latin typeface="+mn-lt"/>
                <a:ea typeface="+mn-ea"/>
                <a:cs typeface="+mn-cs"/>
              </a:rPr>
              <a:t>Numbness (PTSD)</a:t>
            </a:r>
          </a:p>
          <a:p>
            <a:endParaRPr lang="en-US" dirty="0"/>
          </a:p>
          <a:p>
            <a:endParaRPr lang="en-US" dirty="0"/>
          </a:p>
          <a:p>
            <a:endParaRPr lang="en-US" dirty="0"/>
          </a:p>
        </p:txBody>
      </p:sp>
      <p:sp>
        <p:nvSpPr>
          <p:cNvPr id="4" name="Text Placeholder 3">
            <a:extLst>
              <a:ext uri="{FF2B5EF4-FFF2-40B4-BE49-F238E27FC236}">
                <a16:creationId xmlns:a16="http://schemas.microsoft.com/office/drawing/2014/main" id="{0167623A-397E-0DFC-B93F-178DA73BE58D}"/>
              </a:ext>
            </a:extLst>
          </p:cNvPr>
          <p:cNvSpPr>
            <a:spLocks noGrp="1"/>
          </p:cNvSpPr>
          <p:nvPr>
            <p:ph type="body" sz="half" idx="2"/>
          </p:nvPr>
        </p:nvSpPr>
        <p:spPr>
          <a:xfrm>
            <a:off x="853440" y="1100380"/>
            <a:ext cx="4343399" cy="3905372"/>
          </a:xfrm>
          <a:solidFill>
            <a:schemeClr val="accent4">
              <a:lumMod val="40000"/>
              <a:lumOff val="60000"/>
            </a:schemeClr>
          </a:solidFill>
        </p:spPr>
        <p:txBody>
          <a:bodyPr>
            <a:normAutofit/>
          </a:bodyPr>
          <a:lstStyle/>
          <a:p>
            <a:pPr algn="ctr"/>
            <a:br>
              <a:rPr lang="en-US" sz="3600" dirty="0"/>
            </a:br>
            <a:r>
              <a:rPr lang="en-US" sz="4000" dirty="0"/>
              <a:t>Individual</a:t>
            </a:r>
          </a:p>
          <a:p>
            <a:pPr algn="ctr"/>
            <a:r>
              <a:rPr lang="en-US" sz="4000" dirty="0"/>
              <a:t>Contributing </a:t>
            </a:r>
            <a:br>
              <a:rPr lang="en-US" sz="4000" dirty="0"/>
            </a:br>
            <a:r>
              <a:rPr lang="en-US" sz="4000" dirty="0"/>
              <a:t>Factors For </a:t>
            </a:r>
          </a:p>
          <a:p>
            <a:pPr algn="ctr"/>
            <a:r>
              <a:rPr lang="en-US" sz="4000" dirty="0"/>
              <a:t>Burnout</a:t>
            </a:r>
          </a:p>
        </p:txBody>
      </p:sp>
      <p:sp>
        <p:nvSpPr>
          <p:cNvPr id="5" name="Footer Placeholder 4">
            <a:extLst>
              <a:ext uri="{FF2B5EF4-FFF2-40B4-BE49-F238E27FC236}">
                <a16:creationId xmlns:a16="http://schemas.microsoft.com/office/drawing/2014/main" id="{A2191F40-4AAD-54BB-7E56-56D9995C8E78}"/>
              </a:ext>
            </a:extLst>
          </p:cNvPr>
          <p:cNvSpPr>
            <a:spLocks noGrp="1"/>
          </p:cNvSpPr>
          <p:nvPr>
            <p:ph type="ftr" sz="quarter" idx="11"/>
          </p:nvPr>
        </p:nvSpPr>
        <p:spPr>
          <a:xfrm>
            <a:off x="4038600" y="6145334"/>
            <a:ext cx="4114800" cy="365125"/>
          </a:xfrm>
        </p:spPr>
        <p:txBody>
          <a:bodyPr/>
          <a:lstStyle/>
          <a:p>
            <a:r>
              <a:rPr lang="en-US" sz="1200" dirty="0">
                <a:solidFill>
                  <a:schemeClr val="tx1"/>
                </a:solidFill>
                <a:latin typeface="Arial" panose="020B0604020202020204" pitchFamily="34" charset="0"/>
                <a:cs typeface="Arial" panose="020B0604020202020204" pitchFamily="34" charset="0"/>
              </a:rPr>
              <a:t>2024 COPYRIGHT </a:t>
            </a:r>
            <a:r>
              <a:rPr lang="en-US" sz="1200" dirty="0">
                <a:solidFill>
                  <a:schemeClr val="tx1"/>
                </a:solidFill>
                <a:effectLst/>
                <a:latin typeface="Arial" panose="020B0604020202020204" pitchFamily="34" charset="0"/>
                <a:cs typeface="Arial" panose="020B0604020202020204" pitchFamily="34" charset="0"/>
              </a:rPr>
              <a:t>© APHRODITE BEIDLER PSY.D.</a:t>
            </a:r>
            <a:endParaRPr lang="en-US" sz="1200" dirty="0">
              <a:solidFill>
                <a:schemeClr val="tx1"/>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31052031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8F3AB56D-431A-5E75-46B5-A93DCBBDC804}"/>
              </a:ext>
            </a:extLst>
          </p:cNvPr>
          <p:cNvSpPr txBox="1">
            <a:spLocks/>
          </p:cNvSpPr>
          <p:nvPr/>
        </p:nvSpPr>
        <p:spPr>
          <a:xfrm>
            <a:off x="967561" y="1275757"/>
            <a:ext cx="4114800" cy="3708010"/>
          </a:xfrm>
          <a:prstGeom prst="rect">
            <a:avLst/>
          </a:prstGeom>
          <a:solidFill>
            <a:schemeClr val="accent4">
              <a:lumMod val="40000"/>
              <a:lumOff val="60000"/>
            </a:schemeClr>
          </a:solid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br>
              <a:rPr lang="en-US" sz="3600" dirty="0"/>
            </a:br>
            <a:endParaRPr lang="en-US" sz="4000" dirty="0"/>
          </a:p>
        </p:txBody>
      </p:sp>
      <p:sp>
        <p:nvSpPr>
          <p:cNvPr id="2" name="Title 1">
            <a:extLst>
              <a:ext uri="{FF2B5EF4-FFF2-40B4-BE49-F238E27FC236}">
                <a16:creationId xmlns:a16="http://schemas.microsoft.com/office/drawing/2014/main" id="{64CE5D2B-E9B9-B3DC-04F4-C5BCD415E04E}"/>
              </a:ext>
            </a:extLst>
          </p:cNvPr>
          <p:cNvSpPr>
            <a:spLocks noGrp="1"/>
          </p:cNvSpPr>
          <p:nvPr>
            <p:ph type="title"/>
          </p:nvPr>
        </p:nvSpPr>
        <p:spPr>
          <a:xfrm>
            <a:off x="1195854" y="1275757"/>
            <a:ext cx="3658213" cy="3524252"/>
          </a:xfrm>
        </p:spPr>
        <p:txBody>
          <a:bodyPr anchor="b">
            <a:normAutofit/>
          </a:bodyPr>
          <a:lstStyle/>
          <a:p>
            <a:pPr algn="ctr">
              <a:lnSpc>
                <a:spcPct val="100000"/>
              </a:lnSpc>
            </a:pPr>
            <a:r>
              <a:rPr lang="en-US" sz="2400" dirty="0"/>
              <a:t>Biologically Based Emotional Sensitivity </a:t>
            </a:r>
            <a:br>
              <a:rPr lang="en-US" sz="2400" dirty="0"/>
            </a:br>
            <a:r>
              <a:rPr lang="en-US" sz="2400" dirty="0"/>
              <a:t>+ </a:t>
            </a:r>
            <a:br>
              <a:rPr lang="en-US" sz="2400" dirty="0"/>
            </a:br>
            <a:r>
              <a:rPr lang="en-US" sz="2400" dirty="0"/>
              <a:t>Invalidating Environment</a:t>
            </a:r>
            <a:br>
              <a:rPr lang="en-US" sz="2400" dirty="0"/>
            </a:br>
            <a:r>
              <a:rPr lang="en-US" sz="2400" dirty="0"/>
              <a:t>=</a:t>
            </a:r>
            <a:br>
              <a:rPr lang="en-US" sz="2400" dirty="0"/>
            </a:br>
            <a:r>
              <a:rPr lang="en-US" sz="2400" b="1" dirty="0"/>
              <a:t>Chronic Emotion Dysregulation </a:t>
            </a:r>
            <a:br>
              <a:rPr lang="en-US" sz="2400" dirty="0">
                <a:solidFill>
                  <a:srgbClr val="C00000"/>
                </a:solidFill>
              </a:rPr>
            </a:br>
            <a:endParaRPr lang="en-US" sz="2400" dirty="0"/>
          </a:p>
        </p:txBody>
      </p:sp>
      <p:sp>
        <p:nvSpPr>
          <p:cNvPr id="3" name="Content Placeholder 2">
            <a:extLst>
              <a:ext uri="{FF2B5EF4-FFF2-40B4-BE49-F238E27FC236}">
                <a16:creationId xmlns:a16="http://schemas.microsoft.com/office/drawing/2014/main" id="{A75AF2C8-5D21-2B9E-C3B4-08DF006F2E10}"/>
              </a:ext>
            </a:extLst>
          </p:cNvPr>
          <p:cNvSpPr>
            <a:spLocks noGrp="1"/>
          </p:cNvSpPr>
          <p:nvPr>
            <p:ph idx="1"/>
          </p:nvPr>
        </p:nvSpPr>
        <p:spPr>
          <a:xfrm>
            <a:off x="5288370" y="1320009"/>
            <a:ext cx="6179730" cy="3619505"/>
          </a:xfrm>
        </p:spPr>
        <p:txBody>
          <a:bodyPr anchor="t">
            <a:normAutofit fontScale="70000" lnSpcReduction="20000"/>
          </a:bodyPr>
          <a:lstStyle/>
          <a:p>
            <a:pPr marL="0" indent="0" algn="ctr">
              <a:buNone/>
            </a:pPr>
            <a:r>
              <a:rPr lang="en-US" sz="3200" b="1" dirty="0"/>
              <a:t>Biologically Based Emotional Sensitivity </a:t>
            </a:r>
          </a:p>
          <a:p>
            <a:pPr marL="0" indent="0" algn="ctr">
              <a:buNone/>
            </a:pPr>
            <a:endParaRPr lang="en-US" sz="3200" dirty="0"/>
          </a:p>
          <a:p>
            <a:pPr marL="457200" lvl="1" indent="0">
              <a:lnSpc>
                <a:spcPct val="120000"/>
              </a:lnSpc>
              <a:buNone/>
            </a:pPr>
            <a:r>
              <a:rPr lang="en-US" sz="3200" dirty="0"/>
              <a:t>1. </a:t>
            </a:r>
            <a:r>
              <a:rPr lang="en-US" sz="3200" b="1" dirty="0"/>
              <a:t>negative</a:t>
            </a:r>
            <a:r>
              <a:rPr lang="en-US" sz="3200" dirty="0"/>
              <a:t> affectivity as a baseline</a:t>
            </a:r>
          </a:p>
          <a:p>
            <a:pPr marL="457200" lvl="1" indent="0">
              <a:lnSpc>
                <a:spcPct val="120000"/>
              </a:lnSpc>
              <a:buNone/>
            </a:pPr>
            <a:r>
              <a:rPr lang="en-US" sz="3200" dirty="0"/>
              <a:t>2. </a:t>
            </a:r>
            <a:r>
              <a:rPr lang="en-US" sz="3200" b="1" dirty="0"/>
              <a:t>sensitivity</a:t>
            </a:r>
            <a:r>
              <a:rPr lang="en-US" sz="3200" dirty="0"/>
              <a:t> to emotional stimuli</a:t>
            </a:r>
          </a:p>
          <a:p>
            <a:pPr marL="457200" lvl="1" indent="0">
              <a:lnSpc>
                <a:spcPct val="120000"/>
              </a:lnSpc>
              <a:buNone/>
            </a:pPr>
            <a:r>
              <a:rPr lang="en-US" sz="3200" dirty="0"/>
              <a:t>3.</a:t>
            </a:r>
            <a:r>
              <a:rPr lang="en-US" sz="3200" b="1" dirty="0"/>
              <a:t> intense </a:t>
            </a:r>
            <a:r>
              <a:rPr lang="en-US" sz="3200" dirty="0"/>
              <a:t>response to emotional stimuli</a:t>
            </a:r>
          </a:p>
          <a:p>
            <a:pPr marL="457200" lvl="1" indent="0">
              <a:lnSpc>
                <a:spcPct val="120000"/>
              </a:lnSpc>
              <a:buNone/>
            </a:pPr>
            <a:r>
              <a:rPr lang="en-US" sz="3200" dirty="0"/>
              <a:t>4. </a:t>
            </a:r>
            <a:r>
              <a:rPr lang="en-US" sz="3200" b="1" dirty="0"/>
              <a:t>slow-return</a:t>
            </a:r>
            <a:r>
              <a:rPr lang="en-US" sz="3200" dirty="0"/>
              <a:t> to emotional baseline once emotion arousal has accrued.</a:t>
            </a:r>
            <a:br>
              <a:rPr lang="en-US" sz="3200" dirty="0"/>
            </a:br>
            <a:r>
              <a:rPr lang="en-US" sz="3200" dirty="0"/>
              <a:t>Difficulty with emotionally loaded situations.  </a:t>
            </a:r>
          </a:p>
          <a:p>
            <a:pPr marL="0" indent="0">
              <a:buNone/>
            </a:pPr>
            <a:endParaRPr lang="en-US" sz="2000" dirty="0"/>
          </a:p>
          <a:p>
            <a:pPr marL="0" indent="0" algn="r">
              <a:buNone/>
            </a:pPr>
            <a:r>
              <a:rPr lang="en-US" sz="1600" dirty="0" err="1"/>
              <a:t>Acording</a:t>
            </a:r>
            <a:r>
              <a:rPr lang="en-US" sz="1600" dirty="0"/>
              <a:t> to:  Crowell, </a:t>
            </a:r>
            <a:r>
              <a:rPr lang="en-US" sz="1600" dirty="0" err="1"/>
              <a:t>Beauchaine</a:t>
            </a:r>
            <a:r>
              <a:rPr lang="en-US" sz="1600" dirty="0"/>
              <a:t> &amp; Linehan, 2009</a:t>
            </a:r>
          </a:p>
        </p:txBody>
      </p:sp>
      <p:sp>
        <p:nvSpPr>
          <p:cNvPr id="4" name="Footer Placeholder 3">
            <a:extLst>
              <a:ext uri="{FF2B5EF4-FFF2-40B4-BE49-F238E27FC236}">
                <a16:creationId xmlns:a16="http://schemas.microsoft.com/office/drawing/2014/main" id="{A36AC92E-D9F4-1C65-1BA0-FB155060D71D}"/>
              </a:ext>
            </a:extLst>
          </p:cNvPr>
          <p:cNvSpPr>
            <a:spLocks noGrp="1"/>
          </p:cNvSpPr>
          <p:nvPr>
            <p:ph type="ftr" sz="quarter" idx="11"/>
          </p:nvPr>
        </p:nvSpPr>
        <p:spPr/>
        <p:txBody>
          <a:bodyPr>
            <a:normAutofit/>
          </a:bodyPr>
          <a:lstStyle/>
          <a:p>
            <a:pPr>
              <a:spcAft>
                <a:spcPts val="600"/>
              </a:spcAft>
            </a:pPr>
            <a:r>
              <a:rPr lang="en-US" dirty="0">
                <a:latin typeface="Arial" panose="020B0604020202020204" pitchFamily="34" charset="0"/>
                <a:cs typeface="Arial" panose="020B0604020202020204" pitchFamily="34" charset="0"/>
              </a:rPr>
              <a:t>2024 COPYRIGHT </a:t>
            </a:r>
            <a:r>
              <a:rPr lang="en-US" dirty="0">
                <a:effectLst/>
                <a:latin typeface="Arial" panose="020B0604020202020204" pitchFamily="34" charset="0"/>
                <a:cs typeface="Arial" panose="020B0604020202020204" pitchFamily="34" charset="0"/>
              </a:rPr>
              <a:t>© APHRODITE BEIDLER PSY.D.</a:t>
            </a:r>
            <a:endParaRPr lang="en-US" dirty="0">
              <a:latin typeface="Arial" panose="020B0604020202020204" pitchFamily="34" charset="0"/>
              <a:cs typeface="Arial" panose="020B0604020202020204" pitchFamily="34" charset="0"/>
            </a:endParaRPr>
          </a:p>
          <a:p>
            <a:pPr>
              <a:spcAft>
                <a:spcPts val="600"/>
              </a:spcAft>
            </a:pPr>
            <a:endParaRPr lang="en-US" dirty="0"/>
          </a:p>
        </p:txBody>
      </p:sp>
    </p:spTree>
    <p:extLst>
      <p:ext uri="{BB962C8B-B14F-4D97-AF65-F5344CB8AC3E}">
        <p14:creationId xmlns:p14="http://schemas.microsoft.com/office/powerpoint/2010/main" val="34466061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E5D2B-E9B9-B3DC-04F4-C5BCD415E04E}"/>
              </a:ext>
            </a:extLst>
          </p:cNvPr>
          <p:cNvSpPr>
            <a:spLocks noGrp="1"/>
          </p:cNvSpPr>
          <p:nvPr>
            <p:ph type="title"/>
          </p:nvPr>
        </p:nvSpPr>
        <p:spPr>
          <a:xfrm>
            <a:off x="8050842" y="593815"/>
            <a:ext cx="3688406" cy="5583148"/>
          </a:xfrm>
          <a:custGeom>
            <a:avLst/>
            <a:gdLst>
              <a:gd name="connsiteX0" fmla="*/ 0 w 3688406"/>
              <a:gd name="connsiteY0" fmla="*/ 0 h 5583148"/>
              <a:gd name="connsiteX1" fmla="*/ 526915 w 3688406"/>
              <a:gd name="connsiteY1" fmla="*/ 0 h 5583148"/>
              <a:gd name="connsiteX2" fmla="*/ 1127598 w 3688406"/>
              <a:gd name="connsiteY2" fmla="*/ 0 h 5583148"/>
              <a:gd name="connsiteX3" fmla="*/ 1617629 w 3688406"/>
              <a:gd name="connsiteY3" fmla="*/ 0 h 5583148"/>
              <a:gd name="connsiteX4" fmla="*/ 2144545 w 3688406"/>
              <a:gd name="connsiteY4" fmla="*/ 0 h 5583148"/>
              <a:gd name="connsiteX5" fmla="*/ 2634576 w 3688406"/>
              <a:gd name="connsiteY5" fmla="*/ 0 h 5583148"/>
              <a:gd name="connsiteX6" fmla="*/ 3198375 w 3688406"/>
              <a:gd name="connsiteY6" fmla="*/ 0 h 5583148"/>
              <a:gd name="connsiteX7" fmla="*/ 3688406 w 3688406"/>
              <a:gd name="connsiteY7" fmla="*/ 0 h 5583148"/>
              <a:gd name="connsiteX8" fmla="*/ 3688406 w 3688406"/>
              <a:gd name="connsiteY8" fmla="*/ 669978 h 5583148"/>
              <a:gd name="connsiteX9" fmla="*/ 3688406 w 3688406"/>
              <a:gd name="connsiteY9" fmla="*/ 1116630 h 5583148"/>
              <a:gd name="connsiteX10" fmla="*/ 3688406 w 3688406"/>
              <a:gd name="connsiteY10" fmla="*/ 1563281 h 5583148"/>
              <a:gd name="connsiteX11" fmla="*/ 3688406 w 3688406"/>
              <a:gd name="connsiteY11" fmla="*/ 2009933 h 5583148"/>
              <a:gd name="connsiteX12" fmla="*/ 3688406 w 3688406"/>
              <a:gd name="connsiteY12" fmla="*/ 2568248 h 5583148"/>
              <a:gd name="connsiteX13" fmla="*/ 3688406 w 3688406"/>
              <a:gd name="connsiteY13" fmla="*/ 2959068 h 5583148"/>
              <a:gd name="connsiteX14" fmla="*/ 3688406 w 3688406"/>
              <a:gd name="connsiteY14" fmla="*/ 3629046 h 5583148"/>
              <a:gd name="connsiteX15" fmla="*/ 3688406 w 3688406"/>
              <a:gd name="connsiteY15" fmla="*/ 4019867 h 5583148"/>
              <a:gd name="connsiteX16" fmla="*/ 3688406 w 3688406"/>
              <a:gd name="connsiteY16" fmla="*/ 4634013 h 5583148"/>
              <a:gd name="connsiteX17" fmla="*/ 3688406 w 3688406"/>
              <a:gd name="connsiteY17" fmla="*/ 5024833 h 5583148"/>
              <a:gd name="connsiteX18" fmla="*/ 3688406 w 3688406"/>
              <a:gd name="connsiteY18" fmla="*/ 5583148 h 5583148"/>
              <a:gd name="connsiteX19" fmla="*/ 3124607 w 3688406"/>
              <a:gd name="connsiteY19" fmla="*/ 5583148 h 5583148"/>
              <a:gd name="connsiteX20" fmla="*/ 2708344 w 3688406"/>
              <a:gd name="connsiteY20" fmla="*/ 5583148 h 5583148"/>
              <a:gd name="connsiteX21" fmla="*/ 2255197 w 3688406"/>
              <a:gd name="connsiteY21" fmla="*/ 5583148 h 5583148"/>
              <a:gd name="connsiteX22" fmla="*/ 1654514 w 3688406"/>
              <a:gd name="connsiteY22" fmla="*/ 5583148 h 5583148"/>
              <a:gd name="connsiteX23" fmla="*/ 1164482 w 3688406"/>
              <a:gd name="connsiteY23" fmla="*/ 5583148 h 5583148"/>
              <a:gd name="connsiteX24" fmla="*/ 563799 w 3688406"/>
              <a:gd name="connsiteY24" fmla="*/ 5583148 h 5583148"/>
              <a:gd name="connsiteX25" fmla="*/ 0 w 3688406"/>
              <a:gd name="connsiteY25" fmla="*/ 5583148 h 5583148"/>
              <a:gd name="connsiteX26" fmla="*/ 0 w 3688406"/>
              <a:gd name="connsiteY26" fmla="*/ 4913170 h 5583148"/>
              <a:gd name="connsiteX27" fmla="*/ 0 w 3688406"/>
              <a:gd name="connsiteY27" fmla="*/ 4354855 h 5583148"/>
              <a:gd name="connsiteX28" fmla="*/ 0 w 3688406"/>
              <a:gd name="connsiteY28" fmla="*/ 3740709 h 5583148"/>
              <a:gd name="connsiteX29" fmla="*/ 0 w 3688406"/>
              <a:gd name="connsiteY29" fmla="*/ 3126563 h 5583148"/>
              <a:gd name="connsiteX30" fmla="*/ 0 w 3688406"/>
              <a:gd name="connsiteY30" fmla="*/ 2512417 h 5583148"/>
              <a:gd name="connsiteX31" fmla="*/ 0 w 3688406"/>
              <a:gd name="connsiteY31" fmla="*/ 1954102 h 5583148"/>
              <a:gd name="connsiteX32" fmla="*/ 0 w 3688406"/>
              <a:gd name="connsiteY32" fmla="*/ 1451618 h 5583148"/>
              <a:gd name="connsiteX33" fmla="*/ 0 w 3688406"/>
              <a:gd name="connsiteY33" fmla="*/ 781641 h 5583148"/>
              <a:gd name="connsiteX34" fmla="*/ 0 w 3688406"/>
              <a:gd name="connsiteY34" fmla="*/ 0 h 5583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688406" h="5583148" fill="none" extrusionOk="0">
                <a:moveTo>
                  <a:pt x="0" y="0"/>
                </a:moveTo>
                <a:cubicBezTo>
                  <a:pt x="129405" y="-34755"/>
                  <a:pt x="370378" y="62456"/>
                  <a:pt x="526915" y="0"/>
                </a:cubicBezTo>
                <a:cubicBezTo>
                  <a:pt x="683453" y="-62456"/>
                  <a:pt x="916111" y="19732"/>
                  <a:pt x="1127598" y="0"/>
                </a:cubicBezTo>
                <a:cubicBezTo>
                  <a:pt x="1339085" y="-19732"/>
                  <a:pt x="1434600" y="22366"/>
                  <a:pt x="1617629" y="0"/>
                </a:cubicBezTo>
                <a:cubicBezTo>
                  <a:pt x="1800658" y="-22366"/>
                  <a:pt x="1985502" y="33286"/>
                  <a:pt x="2144545" y="0"/>
                </a:cubicBezTo>
                <a:cubicBezTo>
                  <a:pt x="2303588" y="-33286"/>
                  <a:pt x="2463471" y="57013"/>
                  <a:pt x="2634576" y="0"/>
                </a:cubicBezTo>
                <a:cubicBezTo>
                  <a:pt x="2805681" y="-57013"/>
                  <a:pt x="3069305" y="10168"/>
                  <a:pt x="3198375" y="0"/>
                </a:cubicBezTo>
                <a:cubicBezTo>
                  <a:pt x="3327445" y="-10168"/>
                  <a:pt x="3490933" y="23914"/>
                  <a:pt x="3688406" y="0"/>
                </a:cubicBezTo>
                <a:cubicBezTo>
                  <a:pt x="3708139" y="140473"/>
                  <a:pt x="3650544" y="403922"/>
                  <a:pt x="3688406" y="669978"/>
                </a:cubicBezTo>
                <a:cubicBezTo>
                  <a:pt x="3726268" y="936034"/>
                  <a:pt x="3678687" y="974427"/>
                  <a:pt x="3688406" y="1116630"/>
                </a:cubicBezTo>
                <a:cubicBezTo>
                  <a:pt x="3698125" y="1258833"/>
                  <a:pt x="3684307" y="1429035"/>
                  <a:pt x="3688406" y="1563281"/>
                </a:cubicBezTo>
                <a:cubicBezTo>
                  <a:pt x="3692505" y="1697527"/>
                  <a:pt x="3657500" y="1791926"/>
                  <a:pt x="3688406" y="2009933"/>
                </a:cubicBezTo>
                <a:cubicBezTo>
                  <a:pt x="3719312" y="2227940"/>
                  <a:pt x="3642462" y="2308645"/>
                  <a:pt x="3688406" y="2568248"/>
                </a:cubicBezTo>
                <a:cubicBezTo>
                  <a:pt x="3734350" y="2827851"/>
                  <a:pt x="3679690" y="2808816"/>
                  <a:pt x="3688406" y="2959068"/>
                </a:cubicBezTo>
                <a:cubicBezTo>
                  <a:pt x="3697122" y="3109320"/>
                  <a:pt x="3618847" y="3450508"/>
                  <a:pt x="3688406" y="3629046"/>
                </a:cubicBezTo>
                <a:cubicBezTo>
                  <a:pt x="3757965" y="3807584"/>
                  <a:pt x="3655825" y="3862776"/>
                  <a:pt x="3688406" y="4019867"/>
                </a:cubicBezTo>
                <a:cubicBezTo>
                  <a:pt x="3720987" y="4176958"/>
                  <a:pt x="3614780" y="4413735"/>
                  <a:pt x="3688406" y="4634013"/>
                </a:cubicBezTo>
                <a:cubicBezTo>
                  <a:pt x="3762032" y="4854291"/>
                  <a:pt x="3659937" y="4843874"/>
                  <a:pt x="3688406" y="5024833"/>
                </a:cubicBezTo>
                <a:cubicBezTo>
                  <a:pt x="3716875" y="5205792"/>
                  <a:pt x="3623478" y="5354608"/>
                  <a:pt x="3688406" y="5583148"/>
                </a:cubicBezTo>
                <a:cubicBezTo>
                  <a:pt x="3476326" y="5594766"/>
                  <a:pt x="3263822" y="5521968"/>
                  <a:pt x="3124607" y="5583148"/>
                </a:cubicBezTo>
                <a:cubicBezTo>
                  <a:pt x="2985392" y="5644328"/>
                  <a:pt x="2853614" y="5536060"/>
                  <a:pt x="2708344" y="5583148"/>
                </a:cubicBezTo>
                <a:cubicBezTo>
                  <a:pt x="2563074" y="5630236"/>
                  <a:pt x="2364235" y="5539842"/>
                  <a:pt x="2255197" y="5583148"/>
                </a:cubicBezTo>
                <a:cubicBezTo>
                  <a:pt x="2146159" y="5626454"/>
                  <a:pt x="1774978" y="5566255"/>
                  <a:pt x="1654514" y="5583148"/>
                </a:cubicBezTo>
                <a:cubicBezTo>
                  <a:pt x="1534050" y="5600041"/>
                  <a:pt x="1275538" y="5554604"/>
                  <a:pt x="1164482" y="5583148"/>
                </a:cubicBezTo>
                <a:cubicBezTo>
                  <a:pt x="1053426" y="5611692"/>
                  <a:pt x="829560" y="5537261"/>
                  <a:pt x="563799" y="5583148"/>
                </a:cubicBezTo>
                <a:cubicBezTo>
                  <a:pt x="298038" y="5629035"/>
                  <a:pt x="137386" y="5537096"/>
                  <a:pt x="0" y="5583148"/>
                </a:cubicBezTo>
                <a:cubicBezTo>
                  <a:pt x="-61649" y="5353861"/>
                  <a:pt x="31468" y="5178693"/>
                  <a:pt x="0" y="4913170"/>
                </a:cubicBezTo>
                <a:cubicBezTo>
                  <a:pt x="-31468" y="4647647"/>
                  <a:pt x="35062" y="4486643"/>
                  <a:pt x="0" y="4354855"/>
                </a:cubicBezTo>
                <a:cubicBezTo>
                  <a:pt x="-35062" y="4223067"/>
                  <a:pt x="70444" y="3930960"/>
                  <a:pt x="0" y="3740709"/>
                </a:cubicBezTo>
                <a:cubicBezTo>
                  <a:pt x="-70444" y="3550458"/>
                  <a:pt x="60501" y="3372723"/>
                  <a:pt x="0" y="3126563"/>
                </a:cubicBezTo>
                <a:cubicBezTo>
                  <a:pt x="-60501" y="2880403"/>
                  <a:pt x="19940" y="2638952"/>
                  <a:pt x="0" y="2512417"/>
                </a:cubicBezTo>
                <a:cubicBezTo>
                  <a:pt x="-19940" y="2385882"/>
                  <a:pt x="15590" y="2077229"/>
                  <a:pt x="0" y="1954102"/>
                </a:cubicBezTo>
                <a:cubicBezTo>
                  <a:pt x="-15590" y="1830975"/>
                  <a:pt x="26088" y="1572582"/>
                  <a:pt x="0" y="1451618"/>
                </a:cubicBezTo>
                <a:cubicBezTo>
                  <a:pt x="-26088" y="1330654"/>
                  <a:pt x="52691" y="961927"/>
                  <a:pt x="0" y="781641"/>
                </a:cubicBezTo>
                <a:cubicBezTo>
                  <a:pt x="-52691" y="601355"/>
                  <a:pt x="17527" y="308609"/>
                  <a:pt x="0" y="0"/>
                </a:cubicBezTo>
                <a:close/>
              </a:path>
              <a:path w="3688406" h="5583148" stroke="0" extrusionOk="0">
                <a:moveTo>
                  <a:pt x="0" y="0"/>
                </a:moveTo>
                <a:cubicBezTo>
                  <a:pt x="213254" y="-28434"/>
                  <a:pt x="370695" y="60315"/>
                  <a:pt x="526915" y="0"/>
                </a:cubicBezTo>
                <a:cubicBezTo>
                  <a:pt x="683135" y="-60315"/>
                  <a:pt x="881836" y="33922"/>
                  <a:pt x="980062" y="0"/>
                </a:cubicBezTo>
                <a:cubicBezTo>
                  <a:pt x="1078288" y="-33922"/>
                  <a:pt x="1305430" y="37563"/>
                  <a:pt x="1506977" y="0"/>
                </a:cubicBezTo>
                <a:cubicBezTo>
                  <a:pt x="1708524" y="-37563"/>
                  <a:pt x="1743783" y="31228"/>
                  <a:pt x="1923240" y="0"/>
                </a:cubicBezTo>
                <a:cubicBezTo>
                  <a:pt x="2102697" y="-31228"/>
                  <a:pt x="2368956" y="15921"/>
                  <a:pt x="2487039" y="0"/>
                </a:cubicBezTo>
                <a:cubicBezTo>
                  <a:pt x="2605122" y="-15921"/>
                  <a:pt x="2920819" y="57593"/>
                  <a:pt x="3087723" y="0"/>
                </a:cubicBezTo>
                <a:cubicBezTo>
                  <a:pt x="3254627" y="-57593"/>
                  <a:pt x="3444448" y="67813"/>
                  <a:pt x="3688406" y="0"/>
                </a:cubicBezTo>
                <a:cubicBezTo>
                  <a:pt x="3695440" y="304821"/>
                  <a:pt x="3684144" y="436477"/>
                  <a:pt x="3688406" y="669978"/>
                </a:cubicBezTo>
                <a:cubicBezTo>
                  <a:pt x="3692668" y="903479"/>
                  <a:pt x="3672834" y="942949"/>
                  <a:pt x="3688406" y="1116630"/>
                </a:cubicBezTo>
                <a:cubicBezTo>
                  <a:pt x="3703978" y="1290311"/>
                  <a:pt x="3626615" y="1542455"/>
                  <a:pt x="3688406" y="1786607"/>
                </a:cubicBezTo>
                <a:cubicBezTo>
                  <a:pt x="3750197" y="2030759"/>
                  <a:pt x="3656295" y="2212382"/>
                  <a:pt x="3688406" y="2456585"/>
                </a:cubicBezTo>
                <a:cubicBezTo>
                  <a:pt x="3720517" y="2700788"/>
                  <a:pt x="3642678" y="2659228"/>
                  <a:pt x="3688406" y="2847405"/>
                </a:cubicBezTo>
                <a:cubicBezTo>
                  <a:pt x="3734134" y="3035582"/>
                  <a:pt x="3674026" y="3311008"/>
                  <a:pt x="3688406" y="3461552"/>
                </a:cubicBezTo>
                <a:cubicBezTo>
                  <a:pt x="3702786" y="3612096"/>
                  <a:pt x="3648181" y="3741711"/>
                  <a:pt x="3688406" y="3964035"/>
                </a:cubicBezTo>
                <a:cubicBezTo>
                  <a:pt x="3728631" y="4186359"/>
                  <a:pt x="3657057" y="4192798"/>
                  <a:pt x="3688406" y="4354855"/>
                </a:cubicBezTo>
                <a:cubicBezTo>
                  <a:pt x="3719755" y="4516912"/>
                  <a:pt x="3619326" y="4703739"/>
                  <a:pt x="3688406" y="4969002"/>
                </a:cubicBezTo>
                <a:cubicBezTo>
                  <a:pt x="3757486" y="5234265"/>
                  <a:pt x="3614826" y="5436147"/>
                  <a:pt x="3688406" y="5583148"/>
                </a:cubicBezTo>
                <a:cubicBezTo>
                  <a:pt x="3561433" y="5600422"/>
                  <a:pt x="3352232" y="5575409"/>
                  <a:pt x="3124607" y="5583148"/>
                </a:cubicBezTo>
                <a:cubicBezTo>
                  <a:pt x="2896982" y="5590887"/>
                  <a:pt x="2827738" y="5563990"/>
                  <a:pt x="2671460" y="5583148"/>
                </a:cubicBezTo>
                <a:cubicBezTo>
                  <a:pt x="2515182" y="5602306"/>
                  <a:pt x="2357126" y="5551524"/>
                  <a:pt x="2181429" y="5583148"/>
                </a:cubicBezTo>
                <a:cubicBezTo>
                  <a:pt x="2005732" y="5614772"/>
                  <a:pt x="1943058" y="5580496"/>
                  <a:pt x="1728282" y="5583148"/>
                </a:cubicBezTo>
                <a:cubicBezTo>
                  <a:pt x="1513506" y="5585800"/>
                  <a:pt x="1351259" y="5553070"/>
                  <a:pt x="1164482" y="5583148"/>
                </a:cubicBezTo>
                <a:cubicBezTo>
                  <a:pt x="977705" y="5613226"/>
                  <a:pt x="868172" y="5581723"/>
                  <a:pt x="637567" y="5583148"/>
                </a:cubicBezTo>
                <a:cubicBezTo>
                  <a:pt x="406963" y="5584573"/>
                  <a:pt x="203703" y="5540572"/>
                  <a:pt x="0" y="5583148"/>
                </a:cubicBezTo>
                <a:cubicBezTo>
                  <a:pt x="-9235" y="5413124"/>
                  <a:pt x="62987" y="5119740"/>
                  <a:pt x="0" y="4969002"/>
                </a:cubicBezTo>
                <a:cubicBezTo>
                  <a:pt x="-62987" y="4818264"/>
                  <a:pt x="37488" y="4711877"/>
                  <a:pt x="0" y="4578181"/>
                </a:cubicBezTo>
                <a:cubicBezTo>
                  <a:pt x="-37488" y="4444485"/>
                  <a:pt x="16295" y="4375919"/>
                  <a:pt x="0" y="4187361"/>
                </a:cubicBezTo>
                <a:cubicBezTo>
                  <a:pt x="-16295" y="3998803"/>
                  <a:pt x="53384" y="3787638"/>
                  <a:pt x="0" y="3629046"/>
                </a:cubicBezTo>
                <a:cubicBezTo>
                  <a:pt x="-53384" y="3470455"/>
                  <a:pt x="41632" y="3346319"/>
                  <a:pt x="0" y="3126563"/>
                </a:cubicBezTo>
                <a:cubicBezTo>
                  <a:pt x="-41632" y="2906807"/>
                  <a:pt x="46348" y="2785772"/>
                  <a:pt x="0" y="2679911"/>
                </a:cubicBezTo>
                <a:cubicBezTo>
                  <a:pt x="-46348" y="2574050"/>
                  <a:pt x="27404" y="2406166"/>
                  <a:pt x="0" y="2233259"/>
                </a:cubicBezTo>
                <a:cubicBezTo>
                  <a:pt x="-27404" y="2060352"/>
                  <a:pt x="7878" y="1935249"/>
                  <a:pt x="0" y="1730776"/>
                </a:cubicBezTo>
                <a:cubicBezTo>
                  <a:pt x="-7878" y="1526303"/>
                  <a:pt x="28554" y="1424835"/>
                  <a:pt x="0" y="1172461"/>
                </a:cubicBezTo>
                <a:cubicBezTo>
                  <a:pt x="-28554" y="920087"/>
                  <a:pt x="55899" y="810354"/>
                  <a:pt x="0" y="558315"/>
                </a:cubicBezTo>
                <a:cubicBezTo>
                  <a:pt x="-55899" y="306276"/>
                  <a:pt x="43523" y="151748"/>
                  <a:pt x="0" y="0"/>
                </a:cubicBezTo>
                <a:close/>
              </a:path>
            </a:pathLst>
          </a:custGeom>
          <a:solidFill>
            <a:schemeClr val="accent4">
              <a:lumMod val="20000"/>
              <a:lumOff val="80000"/>
            </a:schemeClr>
          </a:solidFill>
          <a:ln>
            <a:solidFill>
              <a:schemeClr val="accent1">
                <a:lumMod val="20000"/>
                <a:lumOff val="80000"/>
              </a:schemeClr>
            </a:solidFill>
            <a:extLst>
              <a:ext uri="{C807C97D-BFC1-408E-A445-0C87EB9F89A2}">
                <ask:lineSketchStyleProps xmlns:ask="http://schemas.microsoft.com/office/drawing/2018/sketchyshapes" sd="3674800374">
                  <ask:type>
                    <ask:lineSketchScribble/>
                  </ask:type>
                </ask:lineSketchStyleProps>
              </a:ext>
            </a:extLst>
          </a:ln>
        </p:spPr>
        <p:txBody>
          <a:bodyPr anchor="ctr">
            <a:normAutofit/>
          </a:bodyPr>
          <a:lstStyle/>
          <a:p>
            <a:pPr algn="ctr"/>
            <a:r>
              <a:rPr lang="en-US" sz="5000" dirty="0"/>
              <a:t>Emotional Disorders and</a:t>
            </a:r>
            <a:br>
              <a:rPr lang="en-US" sz="5000" dirty="0"/>
            </a:br>
            <a:r>
              <a:rPr lang="en-US" sz="5000" dirty="0"/>
              <a:t>Vulnerability at Work </a:t>
            </a:r>
          </a:p>
        </p:txBody>
      </p:sp>
      <p:sp>
        <p:nvSpPr>
          <p:cNvPr id="3" name="Content Placeholder 2">
            <a:extLst>
              <a:ext uri="{FF2B5EF4-FFF2-40B4-BE49-F238E27FC236}">
                <a16:creationId xmlns:a16="http://schemas.microsoft.com/office/drawing/2014/main" id="{A75AF2C8-5D21-2B9E-C3B4-08DF006F2E10}"/>
              </a:ext>
            </a:extLst>
          </p:cNvPr>
          <p:cNvSpPr>
            <a:spLocks noGrp="1"/>
          </p:cNvSpPr>
          <p:nvPr>
            <p:ph idx="1"/>
          </p:nvPr>
        </p:nvSpPr>
        <p:spPr>
          <a:xfrm>
            <a:off x="4515579" y="766763"/>
            <a:ext cx="3157792" cy="4178310"/>
          </a:xfrm>
        </p:spPr>
        <p:txBody>
          <a:bodyPr>
            <a:noAutofit/>
          </a:bodyPr>
          <a:lstStyle/>
          <a:p>
            <a:pPr marL="0" indent="0" algn="ctr" defTabSz="566928">
              <a:spcBef>
                <a:spcPts val="620"/>
              </a:spcBef>
              <a:buNone/>
            </a:pPr>
            <a:r>
              <a:rPr lang="en-US" sz="2000" b="1" u="sng" kern="1200" dirty="0">
                <a:solidFill>
                  <a:srgbClr val="C00000"/>
                </a:solidFill>
                <a:latin typeface="+mn-lt"/>
                <a:ea typeface="+mn-ea"/>
                <a:cs typeface="+mn-cs"/>
              </a:rPr>
              <a:t>Bipolar </a:t>
            </a:r>
            <a:r>
              <a:rPr lang="en-US" sz="1600" b="1" u="sng" kern="1200" dirty="0">
                <a:solidFill>
                  <a:schemeClr val="tx1"/>
                </a:solidFill>
                <a:latin typeface="+mn-lt"/>
                <a:ea typeface="+mn-ea"/>
                <a:cs typeface="+mn-cs"/>
              </a:rPr>
              <a:t>core features</a:t>
            </a:r>
          </a:p>
          <a:p>
            <a:pPr marL="0" indent="0" algn="ctr" defTabSz="566928">
              <a:spcBef>
                <a:spcPts val="620"/>
              </a:spcBef>
              <a:buNone/>
            </a:pPr>
            <a:endParaRPr lang="en-US" sz="1600" b="1" u="sng" kern="1200" dirty="0">
              <a:solidFill>
                <a:schemeClr val="tx1"/>
              </a:solidFill>
              <a:latin typeface="+mn-lt"/>
              <a:ea typeface="+mn-ea"/>
              <a:cs typeface="+mn-cs"/>
            </a:endParaRPr>
          </a:p>
          <a:p>
            <a:pPr marL="141732" indent="-141732" defTabSz="566928">
              <a:spcBef>
                <a:spcPts val="620"/>
              </a:spcBef>
            </a:pPr>
            <a:r>
              <a:rPr lang="en-US" sz="1600" kern="1200" dirty="0">
                <a:solidFill>
                  <a:schemeClr val="tx1"/>
                </a:solidFill>
                <a:latin typeface="+mn-lt"/>
                <a:ea typeface="+mn-ea"/>
                <a:cs typeface="+mn-cs"/>
              </a:rPr>
              <a:t>Depressed/elevated expansive mood</a:t>
            </a:r>
          </a:p>
          <a:p>
            <a:pPr marL="141732" indent="-141732" defTabSz="566928">
              <a:spcBef>
                <a:spcPts val="620"/>
              </a:spcBef>
            </a:pPr>
            <a:r>
              <a:rPr lang="en-US" sz="1600" kern="1200" dirty="0">
                <a:solidFill>
                  <a:schemeClr val="tx1"/>
                </a:solidFill>
                <a:latin typeface="+mn-lt"/>
                <a:ea typeface="+mn-ea"/>
                <a:cs typeface="+mn-cs"/>
              </a:rPr>
              <a:t>Feeling sad, empty, worthless, guilty</a:t>
            </a:r>
          </a:p>
          <a:p>
            <a:pPr marL="141732" indent="-141732" defTabSz="566928">
              <a:spcBef>
                <a:spcPts val="620"/>
              </a:spcBef>
            </a:pPr>
            <a:r>
              <a:rPr lang="en-US" sz="1600" kern="1200" dirty="0">
                <a:solidFill>
                  <a:schemeClr val="tx1"/>
                </a:solidFill>
                <a:latin typeface="+mn-lt"/>
                <a:ea typeface="+mn-ea"/>
                <a:cs typeface="+mn-cs"/>
              </a:rPr>
              <a:t>Grandiosity, inflated self-esteem</a:t>
            </a:r>
          </a:p>
          <a:p>
            <a:pPr marL="141732" indent="-141732" defTabSz="566928">
              <a:spcBef>
                <a:spcPts val="620"/>
              </a:spcBef>
            </a:pPr>
            <a:r>
              <a:rPr lang="en-US" sz="1600" kern="1200" dirty="0">
                <a:solidFill>
                  <a:schemeClr val="tx1"/>
                </a:solidFill>
                <a:latin typeface="+mn-lt"/>
                <a:ea typeface="+mn-ea"/>
                <a:cs typeface="+mn-cs"/>
              </a:rPr>
              <a:t>Impulsivity, high-risk behaviors</a:t>
            </a:r>
          </a:p>
          <a:p>
            <a:pPr marL="141732" indent="-141732" defTabSz="566928">
              <a:spcBef>
                <a:spcPts val="620"/>
              </a:spcBef>
            </a:pPr>
            <a:r>
              <a:rPr lang="en-US" sz="1600" kern="1200" dirty="0">
                <a:solidFill>
                  <a:schemeClr val="tx1"/>
                </a:solidFill>
                <a:latin typeface="+mn-lt"/>
                <a:ea typeface="+mn-ea"/>
                <a:cs typeface="+mn-cs"/>
              </a:rPr>
              <a:t>Insomnia, hypersomnia</a:t>
            </a:r>
          </a:p>
          <a:p>
            <a:pPr marL="141732" indent="-141732" defTabSz="566928">
              <a:spcBef>
                <a:spcPts val="620"/>
              </a:spcBef>
            </a:pPr>
            <a:r>
              <a:rPr lang="en-US" sz="1600" kern="1200" dirty="0">
                <a:solidFill>
                  <a:schemeClr val="tx1"/>
                </a:solidFill>
                <a:latin typeface="+mn-lt"/>
                <a:ea typeface="+mn-ea"/>
                <a:cs typeface="+mn-cs"/>
              </a:rPr>
              <a:t>Psychomotor retardation, agitation</a:t>
            </a:r>
          </a:p>
          <a:p>
            <a:pPr marL="141732" indent="-141732" defTabSz="566928">
              <a:spcBef>
                <a:spcPts val="620"/>
              </a:spcBef>
            </a:pPr>
            <a:r>
              <a:rPr lang="en-US" sz="1600" kern="1200" dirty="0">
                <a:solidFill>
                  <a:schemeClr val="tx1"/>
                </a:solidFill>
                <a:latin typeface="+mn-lt"/>
                <a:ea typeface="+mn-ea"/>
                <a:cs typeface="+mn-cs"/>
              </a:rPr>
              <a:t>Suicidal ideation, planning, intent</a:t>
            </a:r>
            <a:endParaRPr lang="en-US" sz="1600" dirty="0"/>
          </a:p>
        </p:txBody>
      </p:sp>
      <p:sp>
        <p:nvSpPr>
          <p:cNvPr id="4" name="Footer Placeholder 3">
            <a:extLst>
              <a:ext uri="{FF2B5EF4-FFF2-40B4-BE49-F238E27FC236}">
                <a16:creationId xmlns:a16="http://schemas.microsoft.com/office/drawing/2014/main" id="{A36AC92E-D9F4-1C65-1BA0-FB155060D71D}"/>
              </a:ext>
            </a:extLst>
          </p:cNvPr>
          <p:cNvSpPr>
            <a:spLocks noGrp="1"/>
          </p:cNvSpPr>
          <p:nvPr>
            <p:ph type="ftr" sz="quarter" idx="11"/>
          </p:nvPr>
        </p:nvSpPr>
        <p:spPr>
          <a:xfrm>
            <a:off x="4801499" y="6511723"/>
            <a:ext cx="2585953" cy="229463"/>
          </a:xfrm>
        </p:spPr>
        <p:txBody>
          <a:bodyPr/>
          <a:lstStyle/>
          <a:p>
            <a:pPr defTabSz="566928">
              <a:spcAft>
                <a:spcPts val="600"/>
              </a:spcAft>
            </a:pPr>
            <a:r>
              <a:rPr lang="en-US" sz="744" kern="1200" dirty="0">
                <a:solidFill>
                  <a:schemeClr val="tx1"/>
                </a:solidFill>
                <a:latin typeface="Arial" panose="020B0604020202020204" pitchFamily="34" charset="0"/>
                <a:ea typeface="+mn-ea"/>
                <a:cs typeface="Arial" panose="020B0604020202020204" pitchFamily="34" charset="0"/>
              </a:rPr>
              <a:t>2024 COPYRIGHT © APHRODITE BEIDLER PSY.D.</a:t>
            </a:r>
          </a:p>
          <a:p>
            <a:pPr>
              <a:spcAft>
                <a:spcPts val="600"/>
              </a:spcAft>
            </a:pPr>
            <a:endParaRPr lang="en-US" dirty="0"/>
          </a:p>
        </p:txBody>
      </p:sp>
      <p:sp>
        <p:nvSpPr>
          <p:cNvPr id="5" name="TextBox 4">
            <a:extLst>
              <a:ext uri="{FF2B5EF4-FFF2-40B4-BE49-F238E27FC236}">
                <a16:creationId xmlns:a16="http://schemas.microsoft.com/office/drawing/2014/main" id="{8DBA759B-9C09-0124-2A21-8603BE8664B6}"/>
              </a:ext>
            </a:extLst>
          </p:cNvPr>
          <p:cNvSpPr txBox="1"/>
          <p:nvPr/>
        </p:nvSpPr>
        <p:spPr>
          <a:xfrm>
            <a:off x="770998" y="766763"/>
            <a:ext cx="3450755" cy="5740033"/>
          </a:xfrm>
          <a:prstGeom prst="rect">
            <a:avLst/>
          </a:prstGeom>
          <a:noFill/>
        </p:spPr>
        <p:txBody>
          <a:bodyPr wrap="square" rtlCol="0">
            <a:spAutoFit/>
          </a:bodyPr>
          <a:lstStyle/>
          <a:p>
            <a:pPr algn="ctr" defTabSz="566928">
              <a:spcAft>
                <a:spcPts val="600"/>
              </a:spcAft>
            </a:pPr>
            <a:r>
              <a:rPr lang="en-US" sz="2000" b="1" u="sng" kern="1200" dirty="0">
                <a:solidFill>
                  <a:srgbClr val="C00000"/>
                </a:solidFill>
                <a:latin typeface="+mn-lt"/>
                <a:ea typeface="+mn-ea"/>
                <a:cs typeface="+mn-cs"/>
              </a:rPr>
              <a:t>Borderline </a:t>
            </a:r>
            <a:r>
              <a:rPr lang="en-US" sz="1600" b="1" u="sng" kern="1200" dirty="0">
                <a:solidFill>
                  <a:schemeClr val="tx1"/>
                </a:solidFill>
                <a:latin typeface="+mn-lt"/>
                <a:ea typeface="+mn-ea"/>
                <a:cs typeface="+mn-cs"/>
              </a:rPr>
              <a:t>core features</a:t>
            </a:r>
          </a:p>
          <a:p>
            <a:pPr algn="r" defTabSz="566928">
              <a:spcAft>
                <a:spcPts val="600"/>
              </a:spcAft>
            </a:pPr>
            <a:endParaRPr lang="en-US" sz="1600" u="sng" kern="1200" dirty="0">
              <a:solidFill>
                <a:schemeClr val="tx1"/>
              </a:solidFill>
              <a:latin typeface="+mn-lt"/>
              <a:ea typeface="+mn-ea"/>
              <a:cs typeface="+mn-cs"/>
            </a:endParaRPr>
          </a:p>
          <a:p>
            <a:pPr marL="177165" indent="-177165" algn="r" defTabSz="566928">
              <a:spcAft>
                <a:spcPts val="600"/>
              </a:spcAft>
              <a:buFont typeface="Arial" panose="020B0604020202020204" pitchFamily="34" charset="0"/>
              <a:buChar char="•"/>
            </a:pPr>
            <a:r>
              <a:rPr lang="en-US" sz="1600" kern="1200" dirty="0">
                <a:solidFill>
                  <a:schemeClr val="tx1"/>
                </a:solidFill>
                <a:latin typeface="+mn-lt"/>
                <a:ea typeface="+mn-ea"/>
                <a:cs typeface="+mn-cs"/>
              </a:rPr>
              <a:t>Impoverished or unstable self-image</a:t>
            </a:r>
          </a:p>
          <a:p>
            <a:pPr marL="177165" indent="-177165" algn="r" defTabSz="566928">
              <a:spcAft>
                <a:spcPts val="600"/>
              </a:spcAft>
              <a:buFont typeface="Arial" panose="020B0604020202020204" pitchFamily="34" charset="0"/>
              <a:buChar char="•"/>
            </a:pPr>
            <a:r>
              <a:rPr lang="en-US" sz="1600" kern="1200" dirty="0">
                <a:solidFill>
                  <a:schemeClr val="tx1"/>
                </a:solidFill>
                <a:latin typeface="+mn-lt"/>
                <a:ea typeface="+mn-ea"/>
                <a:cs typeface="+mn-cs"/>
              </a:rPr>
              <a:t>Excessive self-criticism</a:t>
            </a:r>
          </a:p>
          <a:p>
            <a:pPr marL="177165" indent="-177165" algn="r" defTabSz="566928">
              <a:spcAft>
                <a:spcPts val="600"/>
              </a:spcAft>
              <a:buFont typeface="Arial" panose="020B0604020202020204" pitchFamily="34" charset="0"/>
              <a:buChar char="•"/>
            </a:pPr>
            <a:r>
              <a:rPr lang="en-US" sz="1600" kern="1200" dirty="0">
                <a:solidFill>
                  <a:schemeClr val="tx1"/>
                </a:solidFill>
                <a:latin typeface="+mn-lt"/>
                <a:ea typeface="+mn-ea"/>
                <a:cs typeface="+mn-cs"/>
              </a:rPr>
              <a:t>Chronic feelings of emptiness</a:t>
            </a:r>
          </a:p>
          <a:p>
            <a:pPr marL="177165" indent="-177165" algn="r" defTabSz="566928">
              <a:spcAft>
                <a:spcPts val="600"/>
              </a:spcAft>
              <a:buFont typeface="Arial" panose="020B0604020202020204" pitchFamily="34" charset="0"/>
              <a:buChar char="•"/>
            </a:pPr>
            <a:r>
              <a:rPr lang="en-US" sz="1600" kern="1200" dirty="0">
                <a:solidFill>
                  <a:schemeClr val="tx1"/>
                </a:solidFill>
                <a:latin typeface="+mn-lt"/>
                <a:ea typeface="+mn-ea"/>
                <a:cs typeface="+mn-cs"/>
              </a:rPr>
              <a:t>Dissociative states under stress</a:t>
            </a:r>
          </a:p>
          <a:p>
            <a:pPr marL="177165" indent="-177165" algn="r" defTabSz="566928">
              <a:spcAft>
                <a:spcPts val="600"/>
              </a:spcAft>
              <a:buFont typeface="Arial" panose="020B0604020202020204" pitchFamily="34" charset="0"/>
              <a:buChar char="•"/>
            </a:pPr>
            <a:r>
              <a:rPr lang="en-US" sz="1600" kern="1200" dirty="0">
                <a:solidFill>
                  <a:schemeClr val="tx1"/>
                </a:solidFill>
                <a:latin typeface="+mn-lt"/>
                <a:ea typeface="+mn-ea"/>
                <a:cs typeface="+mn-cs"/>
              </a:rPr>
              <a:t>Compromised ability to recognize feelings of others</a:t>
            </a:r>
          </a:p>
          <a:p>
            <a:pPr marL="177165" indent="-177165" algn="r" defTabSz="566928">
              <a:spcAft>
                <a:spcPts val="600"/>
              </a:spcAft>
              <a:buFont typeface="Arial" panose="020B0604020202020204" pitchFamily="34" charset="0"/>
              <a:buChar char="•"/>
            </a:pPr>
            <a:r>
              <a:rPr lang="en-US" sz="1600" kern="1200" dirty="0">
                <a:solidFill>
                  <a:schemeClr val="tx1"/>
                </a:solidFill>
                <a:latin typeface="+mn-lt"/>
                <a:ea typeface="+mn-ea"/>
                <a:cs typeface="+mn-cs"/>
              </a:rPr>
              <a:t>Unstable conflicted relationships</a:t>
            </a:r>
          </a:p>
          <a:p>
            <a:pPr marL="177165" indent="-177165" algn="r" defTabSz="566928">
              <a:spcAft>
                <a:spcPts val="600"/>
              </a:spcAft>
              <a:buFont typeface="Arial" panose="020B0604020202020204" pitchFamily="34" charset="0"/>
              <a:buChar char="•"/>
            </a:pPr>
            <a:r>
              <a:rPr lang="en-US" sz="1600" kern="1200" dirty="0">
                <a:solidFill>
                  <a:schemeClr val="tx1"/>
                </a:solidFill>
                <a:latin typeface="+mn-lt"/>
                <a:ea typeface="+mn-ea"/>
                <a:cs typeface="+mn-cs"/>
              </a:rPr>
              <a:t>Extreme devaluation of self worth</a:t>
            </a:r>
          </a:p>
          <a:p>
            <a:pPr marL="177165" indent="-177165" algn="r" defTabSz="566928">
              <a:spcAft>
                <a:spcPts val="600"/>
              </a:spcAft>
              <a:buFont typeface="Arial" panose="020B0604020202020204" pitchFamily="34" charset="0"/>
              <a:buChar char="•"/>
            </a:pPr>
            <a:r>
              <a:rPr lang="en-US" sz="1600" kern="1200" dirty="0">
                <a:solidFill>
                  <a:schemeClr val="tx1"/>
                </a:solidFill>
                <a:latin typeface="+mn-lt"/>
                <a:ea typeface="+mn-ea"/>
                <a:cs typeface="+mn-cs"/>
              </a:rPr>
              <a:t>Feelings of falling apart or losing control</a:t>
            </a:r>
          </a:p>
          <a:p>
            <a:pPr marL="177165" indent="-177165" algn="r" defTabSz="566928">
              <a:spcAft>
                <a:spcPts val="600"/>
              </a:spcAft>
              <a:buFont typeface="Arial" panose="020B0604020202020204" pitchFamily="34" charset="0"/>
              <a:buChar char="•"/>
            </a:pPr>
            <a:r>
              <a:rPr lang="en-US" sz="1600" kern="1200" dirty="0">
                <a:solidFill>
                  <a:schemeClr val="tx1"/>
                </a:solidFill>
                <a:latin typeface="+mn-lt"/>
                <a:ea typeface="+mn-ea"/>
                <a:cs typeface="+mn-cs"/>
              </a:rPr>
              <a:t>Feeling hopeless or miserable</a:t>
            </a:r>
          </a:p>
          <a:p>
            <a:pPr marL="177165" indent="-177165" algn="r" defTabSz="566928">
              <a:spcAft>
                <a:spcPts val="600"/>
              </a:spcAft>
              <a:buFont typeface="Arial" panose="020B0604020202020204" pitchFamily="34" charset="0"/>
              <a:buChar char="•"/>
            </a:pPr>
            <a:r>
              <a:rPr lang="en-US" sz="1600" kern="1200" dirty="0">
                <a:solidFill>
                  <a:schemeClr val="tx1"/>
                </a:solidFill>
                <a:latin typeface="+mn-lt"/>
                <a:ea typeface="+mn-ea"/>
                <a:cs typeface="+mn-cs"/>
              </a:rPr>
              <a:t>Shame, inferior self-worth</a:t>
            </a:r>
          </a:p>
          <a:p>
            <a:pPr marL="177165" indent="-177165" algn="r" defTabSz="566928">
              <a:spcAft>
                <a:spcPts val="600"/>
              </a:spcAft>
              <a:buFont typeface="Arial" panose="020B0604020202020204" pitchFamily="34" charset="0"/>
              <a:buChar char="•"/>
            </a:pPr>
            <a:r>
              <a:rPr lang="en-US" sz="1600" kern="1200" dirty="0">
                <a:solidFill>
                  <a:schemeClr val="tx1"/>
                </a:solidFill>
                <a:latin typeface="+mn-lt"/>
                <a:ea typeface="+mn-ea"/>
                <a:cs typeface="+mn-cs"/>
              </a:rPr>
              <a:t>Suicidal gestures</a:t>
            </a:r>
          </a:p>
          <a:p>
            <a:pPr marL="177165" indent="-177165" algn="r" defTabSz="566928">
              <a:spcAft>
                <a:spcPts val="600"/>
              </a:spcAft>
              <a:buFont typeface="Arial" panose="020B0604020202020204" pitchFamily="34" charset="0"/>
              <a:buChar char="•"/>
            </a:pPr>
            <a:r>
              <a:rPr lang="en-US" sz="1600" kern="1200" dirty="0">
                <a:solidFill>
                  <a:schemeClr val="tx1"/>
                </a:solidFill>
                <a:latin typeface="+mn-lt"/>
                <a:ea typeface="+mn-ea"/>
                <a:cs typeface="+mn-cs"/>
              </a:rPr>
              <a:t>Impulsivity and high-risk behaviors</a:t>
            </a:r>
          </a:p>
          <a:p>
            <a:pPr marL="177165" indent="-177165" algn="r" defTabSz="566928">
              <a:spcAft>
                <a:spcPts val="600"/>
              </a:spcAft>
              <a:buFont typeface="Arial" panose="020B0604020202020204" pitchFamily="34" charset="0"/>
              <a:buChar char="•"/>
            </a:pPr>
            <a:r>
              <a:rPr lang="en-US" sz="1600" kern="1200" dirty="0">
                <a:solidFill>
                  <a:schemeClr val="tx1"/>
                </a:solidFill>
                <a:latin typeface="+mn-lt"/>
                <a:ea typeface="+mn-ea"/>
                <a:cs typeface="+mn-cs"/>
              </a:rPr>
              <a:t>Hostility and antagonism</a:t>
            </a:r>
          </a:p>
          <a:p>
            <a:pPr defTabSz="566928">
              <a:spcAft>
                <a:spcPts val="600"/>
              </a:spcAft>
            </a:pPr>
            <a:r>
              <a:rPr lang="en-US" sz="1600" kern="1200" dirty="0">
                <a:solidFill>
                  <a:schemeClr val="tx1"/>
                </a:solidFill>
                <a:latin typeface="+mn-lt"/>
                <a:ea typeface="+mn-ea"/>
                <a:cs typeface="+mn-cs"/>
              </a:rPr>
              <a:t>                </a:t>
            </a:r>
            <a:endParaRPr lang="en-US" sz="1600" dirty="0"/>
          </a:p>
        </p:txBody>
      </p:sp>
    </p:spTree>
    <p:extLst>
      <p:ext uri="{BB962C8B-B14F-4D97-AF65-F5344CB8AC3E}">
        <p14:creationId xmlns:p14="http://schemas.microsoft.com/office/powerpoint/2010/main" val="30366158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E5D2B-E9B9-B3DC-04F4-C5BCD415E04E}"/>
              </a:ext>
            </a:extLst>
          </p:cNvPr>
          <p:cNvSpPr>
            <a:spLocks noGrp="1"/>
          </p:cNvSpPr>
          <p:nvPr>
            <p:ph type="title"/>
          </p:nvPr>
        </p:nvSpPr>
        <p:spPr>
          <a:xfrm>
            <a:off x="7924292" y="518623"/>
            <a:ext cx="3418659" cy="5583148"/>
          </a:xfrm>
          <a:custGeom>
            <a:avLst/>
            <a:gdLst>
              <a:gd name="connsiteX0" fmla="*/ 0 w 3418659"/>
              <a:gd name="connsiteY0" fmla="*/ 0 h 5583148"/>
              <a:gd name="connsiteX1" fmla="*/ 501403 w 3418659"/>
              <a:gd name="connsiteY1" fmla="*/ 0 h 5583148"/>
              <a:gd name="connsiteX2" fmla="*/ 1139553 w 3418659"/>
              <a:gd name="connsiteY2" fmla="*/ 0 h 5583148"/>
              <a:gd name="connsiteX3" fmla="*/ 1640956 w 3418659"/>
              <a:gd name="connsiteY3" fmla="*/ 0 h 5583148"/>
              <a:gd name="connsiteX4" fmla="*/ 2279106 w 3418659"/>
              <a:gd name="connsiteY4" fmla="*/ 0 h 5583148"/>
              <a:gd name="connsiteX5" fmla="*/ 2917256 w 3418659"/>
              <a:gd name="connsiteY5" fmla="*/ 0 h 5583148"/>
              <a:gd name="connsiteX6" fmla="*/ 3418659 w 3418659"/>
              <a:gd name="connsiteY6" fmla="*/ 0 h 5583148"/>
              <a:gd name="connsiteX7" fmla="*/ 3418659 w 3418659"/>
              <a:gd name="connsiteY7" fmla="*/ 446652 h 5583148"/>
              <a:gd name="connsiteX8" fmla="*/ 3418659 w 3418659"/>
              <a:gd name="connsiteY8" fmla="*/ 1004967 h 5583148"/>
              <a:gd name="connsiteX9" fmla="*/ 3418659 w 3418659"/>
              <a:gd name="connsiteY9" fmla="*/ 1563281 h 5583148"/>
              <a:gd name="connsiteX10" fmla="*/ 3418659 w 3418659"/>
              <a:gd name="connsiteY10" fmla="*/ 2009933 h 5583148"/>
              <a:gd name="connsiteX11" fmla="*/ 3418659 w 3418659"/>
              <a:gd name="connsiteY11" fmla="*/ 2456585 h 5583148"/>
              <a:gd name="connsiteX12" fmla="*/ 3418659 w 3418659"/>
              <a:gd name="connsiteY12" fmla="*/ 2959068 h 5583148"/>
              <a:gd name="connsiteX13" fmla="*/ 3418659 w 3418659"/>
              <a:gd name="connsiteY13" fmla="*/ 3349889 h 5583148"/>
              <a:gd name="connsiteX14" fmla="*/ 3418659 w 3418659"/>
              <a:gd name="connsiteY14" fmla="*/ 3964035 h 5583148"/>
              <a:gd name="connsiteX15" fmla="*/ 3418659 w 3418659"/>
              <a:gd name="connsiteY15" fmla="*/ 4634013 h 5583148"/>
              <a:gd name="connsiteX16" fmla="*/ 3418659 w 3418659"/>
              <a:gd name="connsiteY16" fmla="*/ 5583148 h 5583148"/>
              <a:gd name="connsiteX17" fmla="*/ 2848883 w 3418659"/>
              <a:gd name="connsiteY17" fmla="*/ 5583148 h 5583148"/>
              <a:gd name="connsiteX18" fmla="*/ 2313293 w 3418659"/>
              <a:gd name="connsiteY18" fmla="*/ 5583148 h 5583148"/>
              <a:gd name="connsiteX19" fmla="*/ 1709330 w 3418659"/>
              <a:gd name="connsiteY19" fmla="*/ 5583148 h 5583148"/>
              <a:gd name="connsiteX20" fmla="*/ 1207926 w 3418659"/>
              <a:gd name="connsiteY20" fmla="*/ 5583148 h 5583148"/>
              <a:gd name="connsiteX21" fmla="*/ 603963 w 3418659"/>
              <a:gd name="connsiteY21" fmla="*/ 5583148 h 5583148"/>
              <a:gd name="connsiteX22" fmla="*/ 0 w 3418659"/>
              <a:gd name="connsiteY22" fmla="*/ 5583148 h 5583148"/>
              <a:gd name="connsiteX23" fmla="*/ 0 w 3418659"/>
              <a:gd name="connsiteY23" fmla="*/ 5024833 h 5583148"/>
              <a:gd name="connsiteX24" fmla="*/ 0 w 3418659"/>
              <a:gd name="connsiteY24" fmla="*/ 4634013 h 5583148"/>
              <a:gd name="connsiteX25" fmla="*/ 0 w 3418659"/>
              <a:gd name="connsiteY25" fmla="*/ 4243192 h 5583148"/>
              <a:gd name="connsiteX26" fmla="*/ 0 w 3418659"/>
              <a:gd name="connsiteY26" fmla="*/ 3852372 h 5583148"/>
              <a:gd name="connsiteX27" fmla="*/ 0 w 3418659"/>
              <a:gd name="connsiteY27" fmla="*/ 3461552 h 5583148"/>
              <a:gd name="connsiteX28" fmla="*/ 0 w 3418659"/>
              <a:gd name="connsiteY28" fmla="*/ 3014900 h 5583148"/>
              <a:gd name="connsiteX29" fmla="*/ 0 w 3418659"/>
              <a:gd name="connsiteY29" fmla="*/ 2624080 h 5583148"/>
              <a:gd name="connsiteX30" fmla="*/ 0 w 3418659"/>
              <a:gd name="connsiteY30" fmla="*/ 2233259 h 5583148"/>
              <a:gd name="connsiteX31" fmla="*/ 0 w 3418659"/>
              <a:gd name="connsiteY31" fmla="*/ 1619113 h 5583148"/>
              <a:gd name="connsiteX32" fmla="*/ 0 w 3418659"/>
              <a:gd name="connsiteY32" fmla="*/ 1116630 h 5583148"/>
              <a:gd name="connsiteX33" fmla="*/ 0 w 3418659"/>
              <a:gd name="connsiteY33" fmla="*/ 725809 h 5583148"/>
              <a:gd name="connsiteX34" fmla="*/ 0 w 3418659"/>
              <a:gd name="connsiteY34" fmla="*/ 0 h 5583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418659" h="5583148" fill="none" extrusionOk="0">
                <a:moveTo>
                  <a:pt x="0" y="0"/>
                </a:moveTo>
                <a:cubicBezTo>
                  <a:pt x="115274" y="-57072"/>
                  <a:pt x="384717" y="40816"/>
                  <a:pt x="501403" y="0"/>
                </a:cubicBezTo>
                <a:cubicBezTo>
                  <a:pt x="618089" y="-40816"/>
                  <a:pt x="966699" y="62067"/>
                  <a:pt x="1139553" y="0"/>
                </a:cubicBezTo>
                <a:cubicBezTo>
                  <a:pt x="1312407" y="-62067"/>
                  <a:pt x="1526230" y="28847"/>
                  <a:pt x="1640956" y="0"/>
                </a:cubicBezTo>
                <a:cubicBezTo>
                  <a:pt x="1755682" y="-28847"/>
                  <a:pt x="2114408" y="12730"/>
                  <a:pt x="2279106" y="0"/>
                </a:cubicBezTo>
                <a:cubicBezTo>
                  <a:pt x="2443804" y="-12730"/>
                  <a:pt x="2780346" y="67661"/>
                  <a:pt x="2917256" y="0"/>
                </a:cubicBezTo>
                <a:cubicBezTo>
                  <a:pt x="3054166" y="-67661"/>
                  <a:pt x="3268050" y="39661"/>
                  <a:pt x="3418659" y="0"/>
                </a:cubicBezTo>
                <a:cubicBezTo>
                  <a:pt x="3429333" y="105998"/>
                  <a:pt x="3367589" y="312531"/>
                  <a:pt x="3418659" y="446652"/>
                </a:cubicBezTo>
                <a:cubicBezTo>
                  <a:pt x="3469729" y="580773"/>
                  <a:pt x="3363237" y="823986"/>
                  <a:pt x="3418659" y="1004967"/>
                </a:cubicBezTo>
                <a:cubicBezTo>
                  <a:pt x="3474081" y="1185949"/>
                  <a:pt x="3359971" y="1415965"/>
                  <a:pt x="3418659" y="1563281"/>
                </a:cubicBezTo>
                <a:cubicBezTo>
                  <a:pt x="3477347" y="1710597"/>
                  <a:pt x="3388403" y="1900105"/>
                  <a:pt x="3418659" y="2009933"/>
                </a:cubicBezTo>
                <a:cubicBezTo>
                  <a:pt x="3448915" y="2119761"/>
                  <a:pt x="3390254" y="2299089"/>
                  <a:pt x="3418659" y="2456585"/>
                </a:cubicBezTo>
                <a:cubicBezTo>
                  <a:pt x="3447064" y="2614081"/>
                  <a:pt x="3378532" y="2724329"/>
                  <a:pt x="3418659" y="2959068"/>
                </a:cubicBezTo>
                <a:cubicBezTo>
                  <a:pt x="3458786" y="3193807"/>
                  <a:pt x="3375719" y="3173607"/>
                  <a:pt x="3418659" y="3349889"/>
                </a:cubicBezTo>
                <a:cubicBezTo>
                  <a:pt x="3461599" y="3526171"/>
                  <a:pt x="3380384" y="3767878"/>
                  <a:pt x="3418659" y="3964035"/>
                </a:cubicBezTo>
                <a:cubicBezTo>
                  <a:pt x="3456934" y="4160192"/>
                  <a:pt x="3351363" y="4373403"/>
                  <a:pt x="3418659" y="4634013"/>
                </a:cubicBezTo>
                <a:cubicBezTo>
                  <a:pt x="3485955" y="4894623"/>
                  <a:pt x="3364326" y="5341322"/>
                  <a:pt x="3418659" y="5583148"/>
                </a:cubicBezTo>
                <a:cubicBezTo>
                  <a:pt x="3190179" y="5610238"/>
                  <a:pt x="2971242" y="5548748"/>
                  <a:pt x="2848883" y="5583148"/>
                </a:cubicBezTo>
                <a:cubicBezTo>
                  <a:pt x="2726524" y="5617548"/>
                  <a:pt x="2555284" y="5555773"/>
                  <a:pt x="2313293" y="5583148"/>
                </a:cubicBezTo>
                <a:cubicBezTo>
                  <a:pt x="2071302" y="5610523"/>
                  <a:pt x="1850728" y="5557437"/>
                  <a:pt x="1709330" y="5583148"/>
                </a:cubicBezTo>
                <a:cubicBezTo>
                  <a:pt x="1567932" y="5608859"/>
                  <a:pt x="1331153" y="5539855"/>
                  <a:pt x="1207926" y="5583148"/>
                </a:cubicBezTo>
                <a:cubicBezTo>
                  <a:pt x="1084699" y="5626441"/>
                  <a:pt x="795257" y="5539020"/>
                  <a:pt x="603963" y="5583148"/>
                </a:cubicBezTo>
                <a:cubicBezTo>
                  <a:pt x="412669" y="5627276"/>
                  <a:pt x="140736" y="5556550"/>
                  <a:pt x="0" y="5583148"/>
                </a:cubicBezTo>
                <a:cubicBezTo>
                  <a:pt x="-39750" y="5342321"/>
                  <a:pt x="15618" y="5272097"/>
                  <a:pt x="0" y="5024833"/>
                </a:cubicBezTo>
                <a:cubicBezTo>
                  <a:pt x="-15618" y="4777569"/>
                  <a:pt x="28819" y="4827405"/>
                  <a:pt x="0" y="4634013"/>
                </a:cubicBezTo>
                <a:cubicBezTo>
                  <a:pt x="-28819" y="4440621"/>
                  <a:pt x="10238" y="4378342"/>
                  <a:pt x="0" y="4243192"/>
                </a:cubicBezTo>
                <a:cubicBezTo>
                  <a:pt x="-10238" y="4108042"/>
                  <a:pt x="36674" y="3973794"/>
                  <a:pt x="0" y="3852372"/>
                </a:cubicBezTo>
                <a:cubicBezTo>
                  <a:pt x="-36674" y="3730950"/>
                  <a:pt x="25835" y="3656874"/>
                  <a:pt x="0" y="3461552"/>
                </a:cubicBezTo>
                <a:cubicBezTo>
                  <a:pt x="-25835" y="3266230"/>
                  <a:pt x="21674" y="3171781"/>
                  <a:pt x="0" y="3014900"/>
                </a:cubicBezTo>
                <a:cubicBezTo>
                  <a:pt x="-21674" y="2858019"/>
                  <a:pt x="16427" y="2794050"/>
                  <a:pt x="0" y="2624080"/>
                </a:cubicBezTo>
                <a:cubicBezTo>
                  <a:pt x="-16427" y="2454110"/>
                  <a:pt x="34583" y="2321309"/>
                  <a:pt x="0" y="2233259"/>
                </a:cubicBezTo>
                <a:cubicBezTo>
                  <a:pt x="-34583" y="2145209"/>
                  <a:pt x="8961" y="1879648"/>
                  <a:pt x="0" y="1619113"/>
                </a:cubicBezTo>
                <a:cubicBezTo>
                  <a:pt x="-8961" y="1358578"/>
                  <a:pt x="51277" y="1229140"/>
                  <a:pt x="0" y="1116630"/>
                </a:cubicBezTo>
                <a:cubicBezTo>
                  <a:pt x="-51277" y="1004120"/>
                  <a:pt x="5134" y="840048"/>
                  <a:pt x="0" y="725809"/>
                </a:cubicBezTo>
                <a:cubicBezTo>
                  <a:pt x="-5134" y="611570"/>
                  <a:pt x="39906" y="172786"/>
                  <a:pt x="0" y="0"/>
                </a:cubicBezTo>
                <a:close/>
              </a:path>
              <a:path w="3418659" h="5583148" stroke="0" extrusionOk="0">
                <a:moveTo>
                  <a:pt x="0" y="0"/>
                </a:moveTo>
                <a:cubicBezTo>
                  <a:pt x="146148" y="-21288"/>
                  <a:pt x="302409" y="29781"/>
                  <a:pt x="467217" y="0"/>
                </a:cubicBezTo>
                <a:cubicBezTo>
                  <a:pt x="632025" y="-29781"/>
                  <a:pt x="934330" y="42028"/>
                  <a:pt x="1105366" y="0"/>
                </a:cubicBezTo>
                <a:cubicBezTo>
                  <a:pt x="1276402" y="-42028"/>
                  <a:pt x="1474853" y="30147"/>
                  <a:pt x="1640956" y="0"/>
                </a:cubicBezTo>
                <a:cubicBezTo>
                  <a:pt x="1807059" y="-30147"/>
                  <a:pt x="1990380" y="55394"/>
                  <a:pt x="2108173" y="0"/>
                </a:cubicBezTo>
                <a:cubicBezTo>
                  <a:pt x="2225966" y="-55394"/>
                  <a:pt x="2571001" y="70557"/>
                  <a:pt x="2712136" y="0"/>
                </a:cubicBezTo>
                <a:cubicBezTo>
                  <a:pt x="2853271" y="-70557"/>
                  <a:pt x="3185615" y="54377"/>
                  <a:pt x="3418659" y="0"/>
                </a:cubicBezTo>
                <a:cubicBezTo>
                  <a:pt x="3465321" y="269543"/>
                  <a:pt x="3408980" y="427675"/>
                  <a:pt x="3418659" y="558315"/>
                </a:cubicBezTo>
                <a:cubicBezTo>
                  <a:pt x="3428338" y="688956"/>
                  <a:pt x="3370615" y="936002"/>
                  <a:pt x="3418659" y="1060798"/>
                </a:cubicBezTo>
                <a:cubicBezTo>
                  <a:pt x="3466703" y="1185594"/>
                  <a:pt x="3408687" y="1410384"/>
                  <a:pt x="3418659" y="1674944"/>
                </a:cubicBezTo>
                <a:cubicBezTo>
                  <a:pt x="3428631" y="1939504"/>
                  <a:pt x="3364707" y="2100546"/>
                  <a:pt x="3418659" y="2344922"/>
                </a:cubicBezTo>
                <a:cubicBezTo>
                  <a:pt x="3472611" y="2589298"/>
                  <a:pt x="3406249" y="2633786"/>
                  <a:pt x="3418659" y="2903237"/>
                </a:cubicBezTo>
                <a:cubicBezTo>
                  <a:pt x="3431069" y="3172689"/>
                  <a:pt x="3414715" y="3241128"/>
                  <a:pt x="3418659" y="3405720"/>
                </a:cubicBezTo>
                <a:cubicBezTo>
                  <a:pt x="3422603" y="3570312"/>
                  <a:pt x="3341609" y="3821875"/>
                  <a:pt x="3418659" y="4075698"/>
                </a:cubicBezTo>
                <a:cubicBezTo>
                  <a:pt x="3495709" y="4329521"/>
                  <a:pt x="3379498" y="4324759"/>
                  <a:pt x="3418659" y="4522350"/>
                </a:cubicBezTo>
                <a:cubicBezTo>
                  <a:pt x="3457820" y="4719941"/>
                  <a:pt x="3379721" y="4841487"/>
                  <a:pt x="3418659" y="5024833"/>
                </a:cubicBezTo>
                <a:cubicBezTo>
                  <a:pt x="3457597" y="5208179"/>
                  <a:pt x="3369926" y="5425941"/>
                  <a:pt x="3418659" y="5583148"/>
                </a:cubicBezTo>
                <a:cubicBezTo>
                  <a:pt x="3202685" y="5632968"/>
                  <a:pt x="3069586" y="5540081"/>
                  <a:pt x="2780509" y="5583148"/>
                </a:cubicBezTo>
                <a:cubicBezTo>
                  <a:pt x="2491432" y="5626215"/>
                  <a:pt x="2283127" y="5506633"/>
                  <a:pt x="2142360" y="5583148"/>
                </a:cubicBezTo>
                <a:cubicBezTo>
                  <a:pt x="2001593" y="5659663"/>
                  <a:pt x="1763668" y="5533896"/>
                  <a:pt x="1572583" y="5583148"/>
                </a:cubicBezTo>
                <a:cubicBezTo>
                  <a:pt x="1381498" y="5632400"/>
                  <a:pt x="1181293" y="5524151"/>
                  <a:pt x="1036993" y="5583148"/>
                </a:cubicBezTo>
                <a:cubicBezTo>
                  <a:pt x="892693" y="5642145"/>
                  <a:pt x="738187" y="5562125"/>
                  <a:pt x="569777" y="5583148"/>
                </a:cubicBezTo>
                <a:cubicBezTo>
                  <a:pt x="401367" y="5604171"/>
                  <a:pt x="159204" y="5518819"/>
                  <a:pt x="0" y="5583148"/>
                </a:cubicBezTo>
                <a:cubicBezTo>
                  <a:pt x="-13187" y="5362996"/>
                  <a:pt x="29960" y="5301198"/>
                  <a:pt x="0" y="5136496"/>
                </a:cubicBezTo>
                <a:cubicBezTo>
                  <a:pt x="-29960" y="4971794"/>
                  <a:pt x="46587" y="4851856"/>
                  <a:pt x="0" y="4745676"/>
                </a:cubicBezTo>
                <a:cubicBezTo>
                  <a:pt x="-46587" y="4639496"/>
                  <a:pt x="27820" y="4414750"/>
                  <a:pt x="0" y="4299024"/>
                </a:cubicBezTo>
                <a:cubicBezTo>
                  <a:pt x="-27820" y="4183298"/>
                  <a:pt x="40581" y="3847638"/>
                  <a:pt x="0" y="3684878"/>
                </a:cubicBezTo>
                <a:cubicBezTo>
                  <a:pt x="-40581" y="3522118"/>
                  <a:pt x="17882" y="3308552"/>
                  <a:pt x="0" y="3070731"/>
                </a:cubicBezTo>
                <a:cubicBezTo>
                  <a:pt x="-17882" y="2832910"/>
                  <a:pt x="4456" y="2785099"/>
                  <a:pt x="0" y="2568248"/>
                </a:cubicBezTo>
                <a:cubicBezTo>
                  <a:pt x="-4456" y="2351397"/>
                  <a:pt x="33217" y="2066510"/>
                  <a:pt x="0" y="1898270"/>
                </a:cubicBezTo>
                <a:cubicBezTo>
                  <a:pt x="-33217" y="1730030"/>
                  <a:pt x="24061" y="1608375"/>
                  <a:pt x="0" y="1451618"/>
                </a:cubicBezTo>
                <a:cubicBezTo>
                  <a:pt x="-24061" y="1294861"/>
                  <a:pt x="20916" y="1235953"/>
                  <a:pt x="0" y="1060798"/>
                </a:cubicBezTo>
                <a:cubicBezTo>
                  <a:pt x="-20916" y="885643"/>
                  <a:pt x="10835" y="792856"/>
                  <a:pt x="0" y="614146"/>
                </a:cubicBezTo>
                <a:cubicBezTo>
                  <a:pt x="-10835" y="435436"/>
                  <a:pt x="57325" y="152336"/>
                  <a:pt x="0" y="0"/>
                </a:cubicBezTo>
                <a:close/>
              </a:path>
            </a:pathLst>
          </a:custGeom>
          <a:solidFill>
            <a:schemeClr val="accent4">
              <a:lumMod val="20000"/>
              <a:lumOff val="80000"/>
            </a:schemeClr>
          </a:solidFill>
          <a:ln>
            <a:solidFill>
              <a:schemeClr val="tx1"/>
            </a:solidFill>
            <a:extLst>
              <a:ext uri="{C807C97D-BFC1-408E-A445-0C87EB9F89A2}">
                <ask:lineSketchStyleProps xmlns:ask="http://schemas.microsoft.com/office/drawing/2018/sketchyshapes" sd="2367171527">
                  <ask:type>
                    <ask:lineSketchScribble/>
                  </ask:type>
                </ask:lineSketchStyleProps>
              </a:ext>
            </a:extLst>
          </a:ln>
        </p:spPr>
        <p:txBody>
          <a:bodyPr anchor="ctr">
            <a:normAutofit/>
          </a:bodyPr>
          <a:lstStyle/>
          <a:p>
            <a:pPr algn="ctr"/>
            <a:r>
              <a:rPr lang="en-US" sz="5000" dirty="0"/>
              <a:t>Emotional Disorders and</a:t>
            </a:r>
            <a:br>
              <a:rPr lang="en-US" sz="5000" dirty="0"/>
            </a:br>
            <a:r>
              <a:rPr lang="en-US" sz="5000" dirty="0"/>
              <a:t>Vulnerability</a:t>
            </a:r>
            <a:br>
              <a:rPr lang="en-US" sz="5000" dirty="0"/>
            </a:br>
            <a:r>
              <a:rPr lang="en-US" sz="5000" dirty="0"/>
              <a:t>at Work </a:t>
            </a:r>
          </a:p>
        </p:txBody>
      </p:sp>
      <p:sp>
        <p:nvSpPr>
          <p:cNvPr id="3" name="Content Placeholder 2">
            <a:extLst>
              <a:ext uri="{FF2B5EF4-FFF2-40B4-BE49-F238E27FC236}">
                <a16:creationId xmlns:a16="http://schemas.microsoft.com/office/drawing/2014/main" id="{A75AF2C8-5D21-2B9E-C3B4-08DF006F2E10}"/>
              </a:ext>
            </a:extLst>
          </p:cNvPr>
          <p:cNvSpPr>
            <a:spLocks noGrp="1"/>
          </p:cNvSpPr>
          <p:nvPr>
            <p:ph idx="1"/>
          </p:nvPr>
        </p:nvSpPr>
        <p:spPr>
          <a:xfrm>
            <a:off x="4483633" y="518623"/>
            <a:ext cx="3409116" cy="5583148"/>
          </a:xfrm>
        </p:spPr>
        <p:txBody>
          <a:bodyPr>
            <a:normAutofit fontScale="25000" lnSpcReduction="20000"/>
          </a:bodyPr>
          <a:lstStyle/>
          <a:p>
            <a:pPr marL="0" indent="0">
              <a:buNone/>
            </a:pPr>
            <a:r>
              <a:rPr lang="en-US" sz="8000" b="1" dirty="0">
                <a:solidFill>
                  <a:srgbClr val="C00000"/>
                </a:solidFill>
              </a:rPr>
              <a:t>PTSD </a:t>
            </a:r>
            <a:r>
              <a:rPr lang="en-US" sz="7200" b="1" dirty="0"/>
              <a:t>core features</a:t>
            </a:r>
          </a:p>
          <a:p>
            <a:pPr marL="0" indent="0">
              <a:buNone/>
            </a:pPr>
            <a:endParaRPr lang="en-US" sz="7200" b="1" dirty="0"/>
          </a:p>
          <a:p>
            <a:r>
              <a:rPr lang="en-US" sz="7200" dirty="0"/>
              <a:t>Intrusion-constriction-hyperarousal</a:t>
            </a:r>
          </a:p>
          <a:p>
            <a:r>
              <a:rPr lang="en-US" sz="7200" dirty="0"/>
              <a:t>Hypervigilance</a:t>
            </a:r>
          </a:p>
          <a:p>
            <a:r>
              <a:rPr lang="en-US" sz="7200" dirty="0"/>
              <a:t>Heightened alertness</a:t>
            </a:r>
          </a:p>
          <a:p>
            <a:r>
              <a:rPr lang="en-US" sz="7200" dirty="0"/>
              <a:t>Irritability </a:t>
            </a:r>
          </a:p>
          <a:p>
            <a:r>
              <a:rPr lang="en-US" sz="7200" dirty="0"/>
              <a:t>Being on edge</a:t>
            </a:r>
          </a:p>
          <a:p>
            <a:r>
              <a:rPr lang="en-US" sz="7200" dirty="0"/>
              <a:t>Seeing threat when there is none</a:t>
            </a:r>
          </a:p>
          <a:p>
            <a:r>
              <a:rPr lang="en-US" sz="7200" dirty="0"/>
              <a:t>Interrupted sleep</a:t>
            </a:r>
          </a:p>
          <a:p>
            <a:r>
              <a:rPr lang="en-US" sz="7200" dirty="0"/>
              <a:t>Numbing</a:t>
            </a:r>
          </a:p>
          <a:p>
            <a:r>
              <a:rPr lang="en-US" sz="7200" dirty="0"/>
              <a:t>Shutting down</a:t>
            </a:r>
          </a:p>
          <a:p>
            <a:r>
              <a:rPr lang="en-US" sz="7200" dirty="0"/>
              <a:t>Intrusive thoughts, feelings</a:t>
            </a:r>
          </a:p>
          <a:p>
            <a:r>
              <a:rPr lang="en-US" sz="7200" dirty="0"/>
              <a:t>Dissociative states when triggered</a:t>
            </a:r>
          </a:p>
          <a:p>
            <a:r>
              <a:rPr lang="en-US" sz="7200" dirty="0"/>
              <a:t>Detachment when stressed</a:t>
            </a:r>
          </a:p>
          <a:p>
            <a:r>
              <a:rPr lang="en-US" sz="7200" dirty="0"/>
              <a:t>Perceptions of others biased</a:t>
            </a:r>
          </a:p>
          <a:p>
            <a:r>
              <a:rPr lang="en-US" sz="7200" dirty="0"/>
              <a:t>Hopelessness, worthlessness</a:t>
            </a:r>
          </a:p>
        </p:txBody>
      </p:sp>
      <p:sp>
        <p:nvSpPr>
          <p:cNvPr id="4" name="Footer Placeholder 3">
            <a:extLst>
              <a:ext uri="{FF2B5EF4-FFF2-40B4-BE49-F238E27FC236}">
                <a16:creationId xmlns:a16="http://schemas.microsoft.com/office/drawing/2014/main" id="{A36AC92E-D9F4-1C65-1BA0-FB155060D71D}"/>
              </a:ext>
            </a:extLst>
          </p:cNvPr>
          <p:cNvSpPr>
            <a:spLocks noGrp="1"/>
          </p:cNvSpPr>
          <p:nvPr>
            <p:ph type="ftr" sz="quarter" idx="11"/>
          </p:nvPr>
        </p:nvSpPr>
        <p:spPr>
          <a:xfrm>
            <a:off x="4801499" y="6511723"/>
            <a:ext cx="2585953" cy="229463"/>
          </a:xfrm>
        </p:spPr>
        <p:txBody>
          <a:bodyPr/>
          <a:lstStyle/>
          <a:p>
            <a:pPr defTabSz="566928">
              <a:spcAft>
                <a:spcPts val="600"/>
              </a:spcAft>
            </a:pPr>
            <a:r>
              <a:rPr lang="en-US" sz="744" kern="1200" dirty="0">
                <a:solidFill>
                  <a:schemeClr val="tx1"/>
                </a:solidFill>
                <a:latin typeface="Arial" panose="020B0604020202020204" pitchFamily="34" charset="0"/>
                <a:ea typeface="+mn-ea"/>
                <a:cs typeface="Arial" panose="020B0604020202020204" pitchFamily="34" charset="0"/>
              </a:rPr>
              <a:t>2024 COPYRIGHT © APHRODITE BEIDLER PSY.D.</a:t>
            </a:r>
          </a:p>
          <a:p>
            <a:pPr>
              <a:spcAft>
                <a:spcPts val="600"/>
              </a:spcAft>
            </a:pPr>
            <a:endParaRPr lang="en-US" dirty="0"/>
          </a:p>
        </p:txBody>
      </p:sp>
      <p:sp>
        <p:nvSpPr>
          <p:cNvPr id="5" name="TextBox 4">
            <a:extLst>
              <a:ext uri="{FF2B5EF4-FFF2-40B4-BE49-F238E27FC236}">
                <a16:creationId xmlns:a16="http://schemas.microsoft.com/office/drawing/2014/main" id="{8DBA759B-9C09-0124-2A21-8603BE8664B6}"/>
              </a:ext>
            </a:extLst>
          </p:cNvPr>
          <p:cNvSpPr txBox="1"/>
          <p:nvPr/>
        </p:nvSpPr>
        <p:spPr>
          <a:xfrm>
            <a:off x="642019" y="518623"/>
            <a:ext cx="3450755" cy="4524315"/>
          </a:xfrm>
          <a:prstGeom prst="rect">
            <a:avLst/>
          </a:prstGeom>
          <a:noFill/>
        </p:spPr>
        <p:txBody>
          <a:bodyPr wrap="square" rtlCol="0">
            <a:spAutoFit/>
          </a:bodyPr>
          <a:lstStyle/>
          <a:p>
            <a:r>
              <a:rPr lang="en-US" sz="2000" b="1" dirty="0">
                <a:solidFill>
                  <a:srgbClr val="C00000"/>
                </a:solidFill>
              </a:rPr>
              <a:t>ADHD</a:t>
            </a:r>
            <a:r>
              <a:rPr lang="en-US" b="1" dirty="0"/>
              <a:t> core features</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dirty="0"/>
              <a:t>Absent mindedness</a:t>
            </a:r>
          </a:p>
          <a:p>
            <a:pPr marL="285750" indent="-285750">
              <a:buFont typeface="Arial" panose="020B0604020202020204" pitchFamily="34" charset="0"/>
              <a:buChar char="•"/>
            </a:pPr>
            <a:r>
              <a:rPr lang="en-US" dirty="0"/>
              <a:t>Overwhelm</a:t>
            </a:r>
          </a:p>
          <a:p>
            <a:pPr marL="285750" indent="-285750">
              <a:buFont typeface="Arial" panose="020B0604020202020204" pitchFamily="34" charset="0"/>
              <a:buChar char="•"/>
            </a:pPr>
            <a:r>
              <a:rPr lang="en-US" dirty="0"/>
              <a:t>Ineffective multitasking</a:t>
            </a:r>
          </a:p>
          <a:p>
            <a:pPr marL="285750" indent="-285750">
              <a:buFont typeface="Arial" panose="020B0604020202020204" pitchFamily="34" charset="0"/>
              <a:buChar char="•"/>
            </a:pPr>
            <a:r>
              <a:rPr lang="en-US" dirty="0"/>
              <a:t>Emotional dysregulation </a:t>
            </a:r>
          </a:p>
          <a:p>
            <a:pPr marL="285750" indent="-285750">
              <a:buFont typeface="Arial" panose="020B0604020202020204" pitchFamily="34" charset="0"/>
              <a:buChar char="•"/>
            </a:pPr>
            <a:r>
              <a:rPr lang="en-US" dirty="0"/>
              <a:t>Sense of helplessness, worthlessness, low self concept </a:t>
            </a:r>
          </a:p>
          <a:p>
            <a:pPr marL="285750" indent="-285750">
              <a:buFont typeface="Arial" panose="020B0604020202020204" pitchFamily="34" charset="0"/>
              <a:buChar char="•"/>
            </a:pPr>
            <a:r>
              <a:rPr lang="en-US" dirty="0"/>
              <a:t>Impulsivity or lack or initiative</a:t>
            </a:r>
          </a:p>
          <a:p>
            <a:pPr marL="285750" indent="-285750">
              <a:buFont typeface="Arial" panose="020B0604020202020204" pitchFamily="34" charset="0"/>
              <a:buChar char="•"/>
            </a:pPr>
            <a:r>
              <a:rPr lang="en-US" dirty="0"/>
              <a:t>Disorganization</a:t>
            </a:r>
          </a:p>
          <a:p>
            <a:pPr marL="285750" indent="-285750">
              <a:buFont typeface="Arial" panose="020B0604020202020204" pitchFamily="34" charset="0"/>
              <a:buChar char="•"/>
            </a:pPr>
            <a:r>
              <a:rPr lang="en-US" dirty="0"/>
              <a:t>Sensitivity to light, sounds, touch</a:t>
            </a:r>
          </a:p>
          <a:p>
            <a:pPr marL="285750" indent="-285750">
              <a:buFont typeface="Arial" panose="020B0604020202020204" pitchFamily="34" charset="0"/>
              <a:buChar char="•"/>
            </a:pPr>
            <a:r>
              <a:rPr lang="en-US" dirty="0"/>
              <a:t>Emotional dysregulation, sensitive person syndrome</a:t>
            </a:r>
          </a:p>
          <a:p>
            <a:pPr marL="285750" indent="-285750">
              <a:buFont typeface="Arial" panose="020B0604020202020204" pitchFamily="34" charset="0"/>
              <a:buChar char="•"/>
            </a:pPr>
            <a:r>
              <a:rPr lang="en-US" dirty="0"/>
              <a:t>Hyperactivity, restlessness</a:t>
            </a:r>
          </a:p>
        </p:txBody>
      </p:sp>
    </p:spTree>
    <p:extLst>
      <p:ext uri="{BB962C8B-B14F-4D97-AF65-F5344CB8AC3E}">
        <p14:creationId xmlns:p14="http://schemas.microsoft.com/office/powerpoint/2010/main" val="11743736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0259B278-A727-00BD-25AA-5942C23AD235}"/>
              </a:ext>
            </a:extLst>
          </p:cNvPr>
          <p:cNvSpPr/>
          <p:nvPr/>
        </p:nvSpPr>
        <p:spPr>
          <a:xfrm>
            <a:off x="5539048" y="344077"/>
            <a:ext cx="5946736" cy="5603147"/>
          </a:xfrm>
          <a:prstGeom prst="ellipse">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7BB52D7-BFB3-CA3B-CAAE-26F6C0602487}"/>
              </a:ext>
            </a:extLst>
          </p:cNvPr>
          <p:cNvSpPr>
            <a:spLocks noGrp="1"/>
          </p:cNvSpPr>
          <p:nvPr>
            <p:ph idx="1"/>
          </p:nvPr>
        </p:nvSpPr>
        <p:spPr>
          <a:xfrm>
            <a:off x="5798306" y="796684"/>
            <a:ext cx="5428219" cy="4842763"/>
          </a:xfrm>
          <a:noFill/>
        </p:spPr>
        <p:txBody>
          <a:bodyPr>
            <a:normAutofit fontScale="77500" lnSpcReduction="20000"/>
          </a:bodyPr>
          <a:lstStyle/>
          <a:p>
            <a:pPr marL="0" indent="0" algn="ctr">
              <a:buNone/>
            </a:pPr>
            <a:r>
              <a:rPr lang="en-US" sz="2900" dirty="0">
                <a:solidFill>
                  <a:srgbClr val="FFC000"/>
                </a:solidFill>
                <a:latin typeface="Source Sans Pro" panose="020B0503030403020204" pitchFamily="34" charset="0"/>
              </a:rPr>
              <a:t>Burnout</a:t>
            </a:r>
          </a:p>
          <a:p>
            <a:pPr marL="0" indent="0" algn="ctr">
              <a:buNone/>
            </a:pPr>
            <a:r>
              <a:rPr lang="en-US" sz="2900" b="1" dirty="0">
                <a:solidFill>
                  <a:schemeClr val="bg1"/>
                </a:solidFill>
                <a:latin typeface="Source Sans Pro" panose="020B0503030403020204" pitchFamily="34" charset="0"/>
              </a:rPr>
              <a:t>Depression</a:t>
            </a:r>
          </a:p>
          <a:p>
            <a:pPr marL="0" indent="0" algn="ctr">
              <a:buNone/>
            </a:pPr>
            <a:r>
              <a:rPr lang="en-US" sz="2900" dirty="0">
                <a:solidFill>
                  <a:srgbClr val="FFC000"/>
                </a:solidFill>
                <a:latin typeface="Source Sans Pro" panose="020B0503030403020204" pitchFamily="34" charset="0"/>
              </a:rPr>
              <a:t>Being bullied</a:t>
            </a:r>
            <a:endParaRPr lang="en-US" sz="3200" b="0" i="0" dirty="0">
              <a:solidFill>
                <a:srgbClr val="FFC000"/>
              </a:solidFill>
              <a:effectLst/>
              <a:latin typeface="Source Sans Pro" panose="020B0503030403020204" pitchFamily="34" charset="0"/>
            </a:endParaRPr>
          </a:p>
          <a:p>
            <a:pPr marL="0" indent="0" algn="ctr">
              <a:buNone/>
            </a:pPr>
            <a:r>
              <a:rPr lang="en-US" sz="2900" b="1" i="0" dirty="0">
                <a:solidFill>
                  <a:schemeClr val="bg1"/>
                </a:solidFill>
                <a:effectLst/>
                <a:latin typeface="Source Sans Pro" panose="020B0503030403020204" pitchFamily="34" charset="0"/>
              </a:rPr>
              <a:t>Long work hours continuously</a:t>
            </a:r>
          </a:p>
          <a:p>
            <a:pPr marL="0" indent="0" algn="ctr">
              <a:buNone/>
            </a:pPr>
            <a:r>
              <a:rPr lang="en-US" sz="2900" b="0" i="0" dirty="0">
                <a:solidFill>
                  <a:schemeClr val="bg1"/>
                </a:solidFill>
                <a:effectLst/>
                <a:latin typeface="Source Sans Pro" panose="020B0503030403020204" pitchFamily="34" charset="0"/>
              </a:rPr>
              <a:t>Medical errors and guilt </a:t>
            </a:r>
          </a:p>
          <a:p>
            <a:pPr marL="0" indent="0" algn="ctr">
              <a:buNone/>
            </a:pPr>
            <a:r>
              <a:rPr lang="en-US" sz="2900" b="1" i="0" dirty="0">
                <a:solidFill>
                  <a:schemeClr val="bg1"/>
                </a:solidFill>
                <a:effectLst/>
                <a:latin typeface="Source Sans Pro" panose="020B0503030403020204" pitchFamily="34" charset="0"/>
              </a:rPr>
              <a:t>Access to control substances and tools</a:t>
            </a:r>
          </a:p>
          <a:p>
            <a:pPr marL="0" indent="0" algn="ctr">
              <a:buNone/>
            </a:pPr>
            <a:r>
              <a:rPr lang="en-US" sz="2900" b="0" i="0" dirty="0">
                <a:solidFill>
                  <a:schemeClr val="bg1"/>
                </a:solidFill>
                <a:effectLst/>
                <a:latin typeface="Source Sans Pro" panose="020B0503030403020204" pitchFamily="34" charset="0"/>
              </a:rPr>
              <a:t>Feeling like an imposture</a:t>
            </a:r>
          </a:p>
          <a:p>
            <a:pPr marL="0" indent="0" algn="ctr">
              <a:buNone/>
            </a:pPr>
            <a:r>
              <a:rPr lang="en-US" sz="2900" dirty="0">
                <a:solidFill>
                  <a:srgbClr val="FFC000"/>
                </a:solidFill>
                <a:latin typeface="Source Sans Pro" panose="020B0503030403020204" pitchFamily="34" charset="0"/>
              </a:rPr>
              <a:t>Having an untreated mental health illness</a:t>
            </a:r>
            <a:endParaRPr lang="en-US" sz="2900" i="0" dirty="0">
              <a:solidFill>
                <a:srgbClr val="FFC000"/>
              </a:solidFill>
              <a:effectLst/>
              <a:latin typeface="Source Sans Pro" panose="020B0503030403020204" pitchFamily="34" charset="0"/>
            </a:endParaRPr>
          </a:p>
          <a:p>
            <a:pPr marL="0" indent="0" algn="ctr">
              <a:buNone/>
            </a:pPr>
            <a:r>
              <a:rPr lang="en-US" sz="2900" b="0" i="0" dirty="0">
                <a:solidFill>
                  <a:schemeClr val="bg1"/>
                </a:solidFill>
                <a:effectLst/>
                <a:latin typeface="Source Sans Pro" panose="020B0503030403020204" pitchFamily="34" charset="0"/>
              </a:rPr>
              <a:t>Knowledge how to use substances</a:t>
            </a:r>
            <a:endParaRPr lang="en-US" sz="2900" dirty="0">
              <a:solidFill>
                <a:schemeClr val="bg1"/>
              </a:solidFill>
              <a:latin typeface="Source Sans Pro" panose="020B0503030403020204" pitchFamily="34" charset="0"/>
            </a:endParaRPr>
          </a:p>
          <a:p>
            <a:pPr marL="0" indent="0" algn="ctr">
              <a:buNone/>
            </a:pPr>
            <a:r>
              <a:rPr lang="en-US" sz="2900" b="1" dirty="0">
                <a:solidFill>
                  <a:schemeClr val="bg1"/>
                </a:solidFill>
                <a:latin typeface="Source Sans Pro" panose="020B0503030403020204" pitchFamily="34" charset="0"/>
              </a:rPr>
              <a:t>Having a physical injury and being in pain</a:t>
            </a:r>
            <a:endParaRPr lang="en-US" sz="2900" b="1" i="0" dirty="0">
              <a:solidFill>
                <a:schemeClr val="bg1"/>
              </a:solidFill>
              <a:effectLst/>
              <a:latin typeface="Source Sans Pro" panose="020B0503030403020204" pitchFamily="34" charset="0"/>
            </a:endParaRPr>
          </a:p>
          <a:p>
            <a:pPr marL="0" indent="0" algn="ctr">
              <a:buNone/>
            </a:pPr>
            <a:r>
              <a:rPr lang="en-US" sz="2900" b="0" i="0" dirty="0">
                <a:solidFill>
                  <a:srgbClr val="FFC000"/>
                </a:solidFill>
                <a:effectLst/>
                <a:latin typeface="Source Sans Pro" panose="020B0503030403020204" pitchFamily="34" charset="0"/>
              </a:rPr>
              <a:t>Exposure to trauma over and over</a:t>
            </a:r>
          </a:p>
          <a:p>
            <a:pPr marL="0" indent="0" algn="ctr">
              <a:buNone/>
            </a:pPr>
            <a:r>
              <a:rPr lang="en-US" sz="2900" b="1" i="0" dirty="0">
                <a:solidFill>
                  <a:schemeClr val="bg1"/>
                </a:solidFill>
                <a:effectLst/>
                <a:latin typeface="Source Sans Pro" panose="020B0503030403020204" pitchFamily="34" charset="0"/>
              </a:rPr>
              <a:t>Financial concerns</a:t>
            </a:r>
          </a:p>
          <a:p>
            <a:pPr marL="0" indent="0" algn="ctr">
              <a:buNone/>
            </a:pPr>
            <a:r>
              <a:rPr lang="en-US" sz="2900" dirty="0">
                <a:solidFill>
                  <a:schemeClr val="bg1"/>
                </a:solidFill>
                <a:latin typeface="Source Sans Pro" panose="020B0503030403020204" pitchFamily="34" charset="0"/>
              </a:rPr>
              <a:t>Lack of work-life balance</a:t>
            </a:r>
          </a:p>
          <a:p>
            <a:endParaRPr lang="en-US" dirty="0"/>
          </a:p>
        </p:txBody>
      </p:sp>
      <p:sp>
        <p:nvSpPr>
          <p:cNvPr id="2" name="Footer Placeholder 1">
            <a:extLst>
              <a:ext uri="{FF2B5EF4-FFF2-40B4-BE49-F238E27FC236}">
                <a16:creationId xmlns:a16="http://schemas.microsoft.com/office/drawing/2014/main" id="{2A6AE6F7-F9CC-F877-54B3-CAB478BA1723}"/>
              </a:ext>
            </a:extLst>
          </p:cNvPr>
          <p:cNvSpPr txBox="1">
            <a:spLocks noGrp="1"/>
          </p:cNvSpPr>
          <p:nvPr>
            <p:ph type="ftr" sz="quarter" idx="11"/>
          </p:nvPr>
        </p:nvSpPr>
        <p:spPr>
          <a:xfrm>
            <a:off x="4490432" y="6415802"/>
            <a:ext cx="3211135" cy="246221"/>
          </a:xfrm>
          <a:prstGeom prst="rect">
            <a:avLst/>
          </a:prstGeom>
          <a:noFill/>
        </p:spPr>
        <p:txBody>
          <a:bodyPr wrap="none" rtlCol="0">
            <a:spAutoFit/>
          </a:bodyPr>
          <a:lstStyle/>
          <a:p>
            <a:r>
              <a:rPr lang="en-US" sz="1000">
                <a:solidFill>
                  <a:schemeClr val="bg2">
                    <a:lumMod val="75000"/>
                  </a:schemeClr>
                </a:solidFill>
                <a:latin typeface="Arial" panose="020B0604020202020204" pitchFamily="34" charset="0"/>
                <a:cs typeface="Arial" panose="020B0604020202020204" pitchFamily="34" charset="0"/>
              </a:rPr>
              <a:t>2024 COPYRIGHT © APHRODITE BEIDLER PSY.D. </a:t>
            </a:r>
            <a:endParaRPr lang="en-US" sz="1000" dirty="0">
              <a:solidFill>
                <a:schemeClr val="bg2">
                  <a:lumMod val="75000"/>
                </a:schemeClr>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D09741F8-4D39-E81B-59C8-88E0BC000238}"/>
              </a:ext>
            </a:extLst>
          </p:cNvPr>
          <p:cNvSpPr txBox="1"/>
          <p:nvPr/>
        </p:nvSpPr>
        <p:spPr>
          <a:xfrm>
            <a:off x="1674571" y="1166377"/>
            <a:ext cx="3295135" cy="3970318"/>
          </a:xfrm>
          <a:prstGeom prst="rect">
            <a:avLst/>
          </a:prstGeom>
          <a:solidFill>
            <a:schemeClr val="bg1"/>
          </a:solidFill>
          <a:ln>
            <a:solidFill>
              <a:schemeClr val="bg2">
                <a:lumMod val="50000"/>
              </a:schemeClr>
            </a:solidFill>
          </a:ln>
        </p:spPr>
        <p:txBody>
          <a:bodyPr wrap="square" rtlCol="0">
            <a:spAutoFit/>
          </a:bodyPr>
          <a:lstStyle/>
          <a:p>
            <a:r>
              <a:rPr lang="en-US" sz="3600" b="1" dirty="0">
                <a:solidFill>
                  <a:schemeClr val="accent4">
                    <a:lumMod val="75000"/>
                  </a:schemeClr>
                </a:solidFill>
              </a:rPr>
              <a:t>B</a:t>
            </a:r>
            <a:r>
              <a:rPr lang="en-US" sz="3600" b="1" i="0" dirty="0">
                <a:solidFill>
                  <a:schemeClr val="accent4">
                    <a:lumMod val="75000"/>
                  </a:schemeClr>
                </a:solidFill>
                <a:effectLst/>
              </a:rPr>
              <a:t>eing a nurse has a higher risk of suicide.</a:t>
            </a:r>
          </a:p>
          <a:p>
            <a:endParaRPr lang="en-US" sz="2400" b="1" i="0" dirty="0">
              <a:solidFill>
                <a:srgbClr val="1E97A6"/>
              </a:solidFill>
              <a:effectLst/>
            </a:endParaRPr>
          </a:p>
          <a:p>
            <a:r>
              <a:rPr lang="en-US" sz="2400" b="0" i="0" dirty="0">
                <a:solidFill>
                  <a:srgbClr val="47433F"/>
                </a:solidFill>
                <a:effectLst/>
              </a:rPr>
              <a:t>The nursing profession has many risk factors associated with attempted or completed suicide. </a:t>
            </a:r>
            <a:endParaRPr lang="en-US" sz="2400" dirty="0"/>
          </a:p>
        </p:txBody>
      </p:sp>
      <p:sp>
        <p:nvSpPr>
          <p:cNvPr id="7" name="TextBox 6">
            <a:extLst>
              <a:ext uri="{FF2B5EF4-FFF2-40B4-BE49-F238E27FC236}">
                <a16:creationId xmlns:a16="http://schemas.microsoft.com/office/drawing/2014/main" id="{BB4762D3-B620-F073-5199-5371E0ABF0EA}"/>
              </a:ext>
            </a:extLst>
          </p:cNvPr>
          <p:cNvSpPr txBox="1"/>
          <p:nvPr/>
        </p:nvSpPr>
        <p:spPr>
          <a:xfrm>
            <a:off x="1506824" y="5915515"/>
            <a:ext cx="7256650" cy="307777"/>
          </a:xfrm>
          <a:prstGeom prst="rect">
            <a:avLst/>
          </a:prstGeom>
          <a:noFill/>
        </p:spPr>
        <p:txBody>
          <a:bodyPr wrap="square" rtlCol="0">
            <a:spAutoFit/>
          </a:bodyPr>
          <a:lstStyle/>
          <a:p>
            <a:r>
              <a:rPr lang="en-US" sz="1400" dirty="0"/>
              <a:t>https://</a:t>
            </a:r>
            <a:r>
              <a:rPr lang="en-US" sz="1400" dirty="0" err="1"/>
              <a:t>www.nursingworld.org</a:t>
            </a:r>
            <a:r>
              <a:rPr lang="en-US" sz="1400" dirty="0"/>
              <a:t>/practice-policy/nurse-suicide-prevention/</a:t>
            </a:r>
          </a:p>
        </p:txBody>
      </p:sp>
      <p:sp>
        <p:nvSpPr>
          <p:cNvPr id="9" name="TextBox 8">
            <a:extLst>
              <a:ext uri="{FF2B5EF4-FFF2-40B4-BE49-F238E27FC236}">
                <a16:creationId xmlns:a16="http://schemas.microsoft.com/office/drawing/2014/main" id="{7CED33D1-0737-5F3B-BBE8-394BEF63A8B9}"/>
              </a:ext>
            </a:extLst>
          </p:cNvPr>
          <p:cNvSpPr txBox="1"/>
          <p:nvPr/>
        </p:nvSpPr>
        <p:spPr>
          <a:xfrm>
            <a:off x="1506824" y="5557063"/>
            <a:ext cx="5428220" cy="307777"/>
          </a:xfrm>
          <a:prstGeom prst="rect">
            <a:avLst/>
          </a:prstGeom>
          <a:noFill/>
        </p:spPr>
        <p:txBody>
          <a:bodyPr wrap="square" rtlCol="0">
            <a:spAutoFit/>
          </a:bodyPr>
          <a:lstStyle/>
          <a:p>
            <a:r>
              <a:rPr lang="en-US" sz="1400" dirty="0"/>
              <a:t>https://</a:t>
            </a:r>
            <a:r>
              <a:rPr lang="en-US" sz="1400" dirty="0" err="1"/>
              <a:t>nam.edu</a:t>
            </a:r>
            <a:r>
              <a:rPr lang="en-US" sz="1400" dirty="0"/>
              <a:t>/nurse-suicide-breaking-the-silence/</a:t>
            </a:r>
          </a:p>
        </p:txBody>
      </p:sp>
    </p:spTree>
    <p:extLst>
      <p:ext uri="{BB962C8B-B14F-4D97-AF65-F5344CB8AC3E}">
        <p14:creationId xmlns:p14="http://schemas.microsoft.com/office/powerpoint/2010/main" val="15818499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24F06-4655-7EDA-A27E-4DE17645CC6D}"/>
              </a:ext>
            </a:extLst>
          </p:cNvPr>
          <p:cNvSpPr>
            <a:spLocks noGrp="1"/>
          </p:cNvSpPr>
          <p:nvPr>
            <p:ph type="title"/>
          </p:nvPr>
        </p:nvSpPr>
        <p:spPr>
          <a:xfrm>
            <a:off x="6495927" y="383312"/>
            <a:ext cx="4840010" cy="916420"/>
          </a:xfrm>
        </p:spPr>
        <p:txBody>
          <a:bodyPr>
            <a:normAutofit/>
          </a:bodyPr>
          <a:lstStyle/>
          <a:p>
            <a:r>
              <a:rPr lang="en-US" sz="5400" b="1" dirty="0"/>
              <a:t>Nurse Suicide</a:t>
            </a:r>
          </a:p>
        </p:txBody>
      </p:sp>
      <p:sp>
        <p:nvSpPr>
          <p:cNvPr id="3" name="Content Placeholder 2">
            <a:extLst>
              <a:ext uri="{FF2B5EF4-FFF2-40B4-BE49-F238E27FC236}">
                <a16:creationId xmlns:a16="http://schemas.microsoft.com/office/drawing/2014/main" id="{04B276C4-D301-9B84-C3DD-F44CF766BB1F}"/>
              </a:ext>
            </a:extLst>
          </p:cNvPr>
          <p:cNvSpPr>
            <a:spLocks noGrp="1"/>
          </p:cNvSpPr>
          <p:nvPr>
            <p:ph idx="1"/>
          </p:nvPr>
        </p:nvSpPr>
        <p:spPr>
          <a:xfrm>
            <a:off x="5968507" y="1465987"/>
            <a:ext cx="5993369" cy="4004068"/>
          </a:xfrm>
          <a:ln>
            <a:solidFill>
              <a:schemeClr val="accent1"/>
            </a:solidFill>
          </a:ln>
        </p:spPr>
        <p:txBody>
          <a:bodyPr>
            <a:normAutofit/>
          </a:bodyPr>
          <a:lstStyle/>
          <a:p>
            <a:pPr marL="0" indent="0" fontAlgn="base">
              <a:buNone/>
            </a:pPr>
            <a:r>
              <a:rPr lang="en-US" sz="1900" i="0" dirty="0">
                <a:effectLst/>
              </a:rPr>
              <a:t>Nurse suicides often have to do with a loss of identity. </a:t>
            </a:r>
          </a:p>
          <a:p>
            <a:pPr marL="0" indent="0" fontAlgn="base">
              <a:buNone/>
            </a:pPr>
            <a:r>
              <a:rPr lang="en-US" sz="1900" i="0" dirty="0">
                <a:effectLst/>
              </a:rPr>
              <a:t>Nurses who leave the profession or lose their job because of substance use or mental health issues or chronic pain are at high risk for suicide. </a:t>
            </a:r>
            <a:endParaRPr lang="en-US" sz="1600" i="0" dirty="0">
              <a:effectLst/>
            </a:endParaRPr>
          </a:p>
          <a:p>
            <a:pPr marL="0" indent="0" fontAlgn="base">
              <a:lnSpc>
                <a:spcPct val="110000"/>
              </a:lnSpc>
              <a:buNone/>
            </a:pPr>
            <a:r>
              <a:rPr lang="en-US" sz="1600" b="1" i="0" dirty="0">
                <a:solidFill>
                  <a:srgbClr val="002060"/>
                </a:solidFill>
                <a:effectLst/>
                <a:latin typeface="MV Boli" panose="02000500030200090000" pitchFamily="2" charset="0"/>
                <a:cs typeface="MV Boli" panose="02000500030200090000" pitchFamily="2" charset="0"/>
              </a:rPr>
              <a:t>“</a:t>
            </a:r>
            <a:r>
              <a:rPr lang="en-US" sz="1600" b="1" dirty="0">
                <a:solidFill>
                  <a:srgbClr val="002060"/>
                </a:solidFill>
                <a:effectLst/>
                <a:latin typeface="MV Boli" panose="02000500030200090000" pitchFamily="2" charset="0"/>
                <a:cs typeface="MV Boli" panose="02000500030200090000" pitchFamily="2" charset="0"/>
              </a:rPr>
              <a:t>The nurse cracks when their identity as a nurse is threatened. It just breaks them. We break our nurses by firing them when they have the disease of substance use disorder. We discard them from the profession where we could instead be healing them. We could preserve the workforce by focusing on earlier identification, motivating nurses into treatment on leave using anonymous programs like the one tested at UCSD, instead of breaking them by taking their jobs and licenses.” </a:t>
            </a:r>
            <a:r>
              <a:rPr lang="en-US" sz="1600" b="0" dirty="0">
                <a:solidFill>
                  <a:srgbClr val="002060"/>
                </a:solidFill>
                <a:effectLst/>
                <a:latin typeface="MV Boli" panose="02000500030200090000" pitchFamily="2" charset="0"/>
                <a:cs typeface="MV Boli" panose="02000500030200090000" pitchFamily="2" charset="0"/>
              </a:rPr>
              <a:t>-</a:t>
            </a:r>
            <a:r>
              <a:rPr lang="en-US" sz="1600" b="0" dirty="0">
                <a:effectLst/>
                <a:latin typeface="MV Boli" panose="02000500030200090000" pitchFamily="2" charset="0"/>
                <a:cs typeface="MV Boli" panose="02000500030200090000" pitchFamily="2" charset="0"/>
              </a:rPr>
              <a:t>Debora </a:t>
            </a:r>
          </a:p>
          <a:p>
            <a:endParaRPr lang="en-US" sz="1400" dirty="0"/>
          </a:p>
        </p:txBody>
      </p:sp>
      <p:sp>
        <p:nvSpPr>
          <p:cNvPr id="4" name="Footer Placeholder 3">
            <a:extLst>
              <a:ext uri="{FF2B5EF4-FFF2-40B4-BE49-F238E27FC236}">
                <a16:creationId xmlns:a16="http://schemas.microsoft.com/office/drawing/2014/main" id="{F0CBBD2A-C8F6-DAD7-E48C-75A0BD8BF930}"/>
              </a:ext>
            </a:extLst>
          </p:cNvPr>
          <p:cNvSpPr>
            <a:spLocks noGrp="1"/>
          </p:cNvSpPr>
          <p:nvPr>
            <p:ph type="ftr" sz="quarter" idx="11"/>
          </p:nvPr>
        </p:nvSpPr>
        <p:spPr/>
        <p:txBody>
          <a:bodyPr>
            <a:normAutofit/>
          </a:bodyPr>
          <a:lstStyle/>
          <a:p>
            <a:pPr>
              <a:spcAft>
                <a:spcPts val="600"/>
              </a:spcAft>
            </a:pPr>
            <a:r>
              <a:rPr lang="en-US" kern="1200" dirty="0">
                <a:latin typeface="Arial" panose="020B0604020202020204" pitchFamily="34" charset="0"/>
                <a:ea typeface="+mn-ea"/>
                <a:cs typeface="Arial" panose="020B0604020202020204" pitchFamily="34" charset="0"/>
              </a:rPr>
              <a:t>2024 COPYRIGHT © APHRODITE BEIDLER PSY.D.</a:t>
            </a:r>
          </a:p>
          <a:p>
            <a:pPr>
              <a:spcAft>
                <a:spcPts val="600"/>
              </a:spcAft>
            </a:pPr>
            <a:endParaRPr lang="en-US" dirty="0"/>
          </a:p>
        </p:txBody>
      </p:sp>
      <p:pic>
        <p:nvPicPr>
          <p:cNvPr id="8" name="Picture 7" descr="Tired medical professional">
            <a:extLst>
              <a:ext uri="{FF2B5EF4-FFF2-40B4-BE49-F238E27FC236}">
                <a16:creationId xmlns:a16="http://schemas.microsoft.com/office/drawing/2014/main" id="{6D9A10FB-D34C-6C83-FD8D-73B7BC31ECD7}"/>
              </a:ext>
            </a:extLst>
          </p:cNvPr>
          <p:cNvPicPr>
            <a:picLocks noChangeAspect="1"/>
          </p:cNvPicPr>
          <p:nvPr/>
        </p:nvPicPr>
        <p:blipFill rotWithShape="1">
          <a:blip r:embed="rId2"/>
          <a:srcRect l="16786" r="23679" b="-1"/>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9" name="TextBox 8">
            <a:extLst>
              <a:ext uri="{FF2B5EF4-FFF2-40B4-BE49-F238E27FC236}">
                <a16:creationId xmlns:a16="http://schemas.microsoft.com/office/drawing/2014/main" id="{E6C6C644-8B71-6441-5E30-917055CAA2E4}"/>
              </a:ext>
            </a:extLst>
          </p:cNvPr>
          <p:cNvSpPr txBox="1"/>
          <p:nvPr/>
        </p:nvSpPr>
        <p:spPr>
          <a:xfrm>
            <a:off x="5902036" y="5606580"/>
            <a:ext cx="5832764" cy="461665"/>
          </a:xfrm>
          <a:prstGeom prst="rect">
            <a:avLst/>
          </a:prstGeom>
          <a:noFill/>
        </p:spPr>
        <p:txBody>
          <a:bodyPr wrap="square" rtlCol="0">
            <a:spAutoFit/>
          </a:bodyPr>
          <a:lstStyle/>
          <a:p>
            <a:r>
              <a:rPr lang="en-US" sz="1200" b="0" i="0" dirty="0">
                <a:solidFill>
                  <a:srgbClr val="333333"/>
                </a:solidFill>
                <a:effectLst/>
              </a:rPr>
              <a:t>American Nurses Association. National commission to address racism in nursing: survey shows substantial racism in nursing. January 25, 2022. Accessed August 10, 2022. </a:t>
            </a:r>
            <a:endParaRPr lang="en-US" sz="1200" dirty="0"/>
          </a:p>
        </p:txBody>
      </p:sp>
    </p:spTree>
    <p:extLst>
      <p:ext uri="{BB962C8B-B14F-4D97-AF65-F5344CB8AC3E}">
        <p14:creationId xmlns:p14="http://schemas.microsoft.com/office/powerpoint/2010/main" val="41589086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0A3CD591-6778-304B-B270-2085775A112C}"/>
              </a:ext>
            </a:extLst>
          </p:cNvPr>
          <p:cNvGrpSpPr/>
          <p:nvPr/>
        </p:nvGrpSpPr>
        <p:grpSpPr>
          <a:xfrm>
            <a:off x="736920" y="1048871"/>
            <a:ext cx="10643668" cy="4321884"/>
            <a:chOff x="812443" y="1016227"/>
            <a:chExt cx="10643668" cy="4321884"/>
          </a:xfrm>
        </p:grpSpPr>
        <p:sp>
          <p:nvSpPr>
            <p:cNvPr id="8" name="Freeform 7">
              <a:extLst>
                <a:ext uri="{FF2B5EF4-FFF2-40B4-BE49-F238E27FC236}">
                  <a16:creationId xmlns:a16="http://schemas.microsoft.com/office/drawing/2014/main" id="{23121F2B-147C-2319-A6D4-92705F5887E1}"/>
                </a:ext>
              </a:extLst>
            </p:cNvPr>
            <p:cNvSpPr/>
            <p:nvPr/>
          </p:nvSpPr>
          <p:spPr>
            <a:xfrm>
              <a:off x="6349383" y="2182708"/>
              <a:ext cx="3877239" cy="384823"/>
            </a:xfrm>
            <a:custGeom>
              <a:avLst/>
              <a:gdLst/>
              <a:ahLst/>
              <a:cxnLst/>
              <a:rect l="0" t="0" r="0" b="0"/>
              <a:pathLst>
                <a:path>
                  <a:moveTo>
                    <a:pt x="0" y="0"/>
                  </a:moveTo>
                  <a:lnTo>
                    <a:pt x="0" y="228164"/>
                  </a:lnTo>
                  <a:lnTo>
                    <a:pt x="3877239" y="228164"/>
                  </a:lnTo>
                  <a:lnTo>
                    <a:pt x="3877239" y="384823"/>
                  </a:lnTo>
                </a:path>
              </a:pathLst>
            </a:custGeom>
            <a:noFill/>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9" name="Freeform 8">
              <a:extLst>
                <a:ext uri="{FF2B5EF4-FFF2-40B4-BE49-F238E27FC236}">
                  <a16:creationId xmlns:a16="http://schemas.microsoft.com/office/drawing/2014/main" id="{215CEAA2-58F7-72D9-5459-FB2625F87906}"/>
                </a:ext>
              </a:extLst>
            </p:cNvPr>
            <p:cNvSpPr/>
            <p:nvPr/>
          </p:nvSpPr>
          <p:spPr>
            <a:xfrm>
              <a:off x="6349383" y="2182708"/>
              <a:ext cx="1187659" cy="384823"/>
            </a:xfrm>
            <a:custGeom>
              <a:avLst/>
              <a:gdLst/>
              <a:ahLst/>
              <a:cxnLst/>
              <a:rect l="0" t="0" r="0" b="0"/>
              <a:pathLst>
                <a:path>
                  <a:moveTo>
                    <a:pt x="0" y="0"/>
                  </a:moveTo>
                  <a:lnTo>
                    <a:pt x="0" y="228164"/>
                  </a:lnTo>
                  <a:lnTo>
                    <a:pt x="1187659" y="228164"/>
                  </a:lnTo>
                  <a:lnTo>
                    <a:pt x="1187659" y="384823"/>
                  </a:lnTo>
                </a:path>
              </a:pathLst>
            </a:custGeom>
            <a:noFill/>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0" name="Freeform 9">
              <a:extLst>
                <a:ext uri="{FF2B5EF4-FFF2-40B4-BE49-F238E27FC236}">
                  <a16:creationId xmlns:a16="http://schemas.microsoft.com/office/drawing/2014/main" id="{25AFAEEF-A555-6967-D37D-C93A297C30AF}"/>
                </a:ext>
              </a:extLst>
            </p:cNvPr>
            <p:cNvSpPr/>
            <p:nvPr/>
          </p:nvSpPr>
          <p:spPr>
            <a:xfrm>
              <a:off x="4877919" y="2182708"/>
              <a:ext cx="1471464" cy="464433"/>
            </a:xfrm>
            <a:custGeom>
              <a:avLst/>
              <a:gdLst/>
              <a:ahLst/>
              <a:cxnLst/>
              <a:rect l="0" t="0" r="0" b="0"/>
              <a:pathLst>
                <a:path>
                  <a:moveTo>
                    <a:pt x="1471464" y="0"/>
                  </a:moveTo>
                  <a:lnTo>
                    <a:pt x="1471464" y="307773"/>
                  </a:lnTo>
                  <a:lnTo>
                    <a:pt x="0" y="307773"/>
                  </a:lnTo>
                  <a:lnTo>
                    <a:pt x="0" y="464433"/>
                  </a:lnTo>
                </a:path>
              </a:pathLst>
            </a:custGeom>
            <a:noFill/>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1" name="Freeform 10">
              <a:extLst>
                <a:ext uri="{FF2B5EF4-FFF2-40B4-BE49-F238E27FC236}">
                  <a16:creationId xmlns:a16="http://schemas.microsoft.com/office/drawing/2014/main" id="{861B5976-6ED5-30B1-07E4-BD89BAC4A994}"/>
                </a:ext>
              </a:extLst>
            </p:cNvPr>
            <p:cNvSpPr/>
            <p:nvPr/>
          </p:nvSpPr>
          <p:spPr>
            <a:xfrm>
              <a:off x="1947547" y="2182708"/>
              <a:ext cx="4401836" cy="384823"/>
            </a:xfrm>
            <a:custGeom>
              <a:avLst/>
              <a:gdLst/>
              <a:ahLst/>
              <a:cxnLst/>
              <a:rect l="0" t="0" r="0" b="0"/>
              <a:pathLst>
                <a:path>
                  <a:moveTo>
                    <a:pt x="4401836" y="0"/>
                  </a:moveTo>
                  <a:lnTo>
                    <a:pt x="4401836" y="228164"/>
                  </a:lnTo>
                  <a:lnTo>
                    <a:pt x="0" y="228164"/>
                  </a:lnTo>
                  <a:lnTo>
                    <a:pt x="0" y="384823"/>
                  </a:lnTo>
                </a:path>
              </a:pathLst>
            </a:custGeom>
            <a:noFill/>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3" name="Freeform 12">
              <a:extLst>
                <a:ext uri="{FF2B5EF4-FFF2-40B4-BE49-F238E27FC236}">
                  <a16:creationId xmlns:a16="http://schemas.microsoft.com/office/drawing/2014/main" id="{1A84B9B8-D848-FFF5-8DC3-B66B6EC7035D}"/>
                </a:ext>
              </a:extLst>
            </p:cNvPr>
            <p:cNvSpPr/>
            <p:nvPr/>
          </p:nvSpPr>
          <p:spPr>
            <a:xfrm>
              <a:off x="886931" y="1016227"/>
              <a:ext cx="10569180" cy="1253370"/>
            </a:xfrm>
            <a:custGeom>
              <a:avLst/>
              <a:gdLst>
                <a:gd name="connsiteX0" fmla="*/ 0 w 7434939"/>
                <a:gd name="connsiteY0" fmla="*/ 169699 h 1696986"/>
                <a:gd name="connsiteX1" fmla="*/ 169699 w 7434939"/>
                <a:gd name="connsiteY1" fmla="*/ 0 h 1696986"/>
                <a:gd name="connsiteX2" fmla="*/ 7265240 w 7434939"/>
                <a:gd name="connsiteY2" fmla="*/ 0 h 1696986"/>
                <a:gd name="connsiteX3" fmla="*/ 7434939 w 7434939"/>
                <a:gd name="connsiteY3" fmla="*/ 169699 h 1696986"/>
                <a:gd name="connsiteX4" fmla="*/ 7434939 w 7434939"/>
                <a:gd name="connsiteY4" fmla="*/ 1527287 h 1696986"/>
                <a:gd name="connsiteX5" fmla="*/ 7265240 w 7434939"/>
                <a:gd name="connsiteY5" fmla="*/ 1696986 h 1696986"/>
                <a:gd name="connsiteX6" fmla="*/ 169699 w 7434939"/>
                <a:gd name="connsiteY6" fmla="*/ 1696986 h 1696986"/>
                <a:gd name="connsiteX7" fmla="*/ 0 w 7434939"/>
                <a:gd name="connsiteY7" fmla="*/ 1527287 h 1696986"/>
                <a:gd name="connsiteX8" fmla="*/ 0 w 7434939"/>
                <a:gd name="connsiteY8" fmla="*/ 169699 h 1696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34939" h="1696986">
                  <a:moveTo>
                    <a:pt x="0" y="169699"/>
                  </a:moveTo>
                  <a:cubicBezTo>
                    <a:pt x="0" y="75977"/>
                    <a:pt x="75977" y="0"/>
                    <a:pt x="169699" y="0"/>
                  </a:cubicBezTo>
                  <a:lnTo>
                    <a:pt x="7265240" y="0"/>
                  </a:lnTo>
                  <a:cubicBezTo>
                    <a:pt x="7358962" y="0"/>
                    <a:pt x="7434939" y="75977"/>
                    <a:pt x="7434939" y="169699"/>
                  </a:cubicBezTo>
                  <a:lnTo>
                    <a:pt x="7434939" y="1527287"/>
                  </a:lnTo>
                  <a:cubicBezTo>
                    <a:pt x="7434939" y="1621009"/>
                    <a:pt x="7358962" y="1696986"/>
                    <a:pt x="7265240" y="1696986"/>
                  </a:cubicBezTo>
                  <a:lnTo>
                    <a:pt x="169699" y="1696986"/>
                  </a:lnTo>
                  <a:cubicBezTo>
                    <a:pt x="75977" y="1696986"/>
                    <a:pt x="0" y="1621009"/>
                    <a:pt x="0" y="1527287"/>
                  </a:cubicBezTo>
                  <a:lnTo>
                    <a:pt x="0" y="169699"/>
                  </a:lnTo>
                  <a:close/>
                </a:path>
              </a:pathLst>
            </a:custGeom>
          </p:spPr>
          <p:style>
            <a:lnRef idx="1">
              <a:schemeClr val="accent1">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25903" tIns="125903" rIns="125903" bIns="125903" numCol="1" spcCol="1270" anchor="ctr" anchorCtr="0">
              <a:noAutofit/>
            </a:bodyPr>
            <a:lstStyle/>
            <a:p>
              <a:pPr marL="0" lvl="0" indent="0" defTabSz="889000">
                <a:lnSpc>
                  <a:spcPct val="90000"/>
                </a:lnSpc>
                <a:spcBef>
                  <a:spcPct val="0"/>
                </a:spcBef>
                <a:spcAft>
                  <a:spcPct val="35000"/>
                </a:spcAft>
                <a:buNone/>
              </a:pPr>
              <a:r>
                <a:rPr lang="en-US" sz="2000" b="0" i="0" kern="1200" dirty="0"/>
                <a:t>The University of California San Diego’s</a:t>
              </a:r>
              <a:r>
                <a:rPr lang="en-US" sz="2000" b="1" i="0" kern="1200" dirty="0"/>
                <a:t>  Healer Education Assessment and Referral</a:t>
              </a:r>
              <a:r>
                <a:rPr lang="en-US" sz="2000" b="0" i="0" kern="1200" dirty="0"/>
                <a:t> (HEAR) suicide prevention program, originally developed for physicians during COVID, has been successfully adapted for nurses. It includes:</a:t>
              </a:r>
              <a:endParaRPr lang="en-US" sz="2000" kern="1200" dirty="0"/>
            </a:p>
          </p:txBody>
        </p:sp>
        <p:sp>
          <p:nvSpPr>
            <p:cNvPr id="15" name="Freeform 14">
              <a:extLst>
                <a:ext uri="{FF2B5EF4-FFF2-40B4-BE49-F238E27FC236}">
                  <a16:creationId xmlns:a16="http://schemas.microsoft.com/office/drawing/2014/main" id="{4773FB2D-7763-2049-E391-C98F78712E41}"/>
                </a:ext>
              </a:extLst>
            </p:cNvPr>
            <p:cNvSpPr/>
            <p:nvPr/>
          </p:nvSpPr>
          <p:spPr>
            <a:xfrm>
              <a:off x="812443" y="2686112"/>
              <a:ext cx="2410253" cy="2552793"/>
            </a:xfrm>
            <a:custGeom>
              <a:avLst/>
              <a:gdLst>
                <a:gd name="connsiteX0" fmla="*/ 0 w 2410253"/>
                <a:gd name="connsiteY0" fmla="*/ 160112 h 1601115"/>
                <a:gd name="connsiteX1" fmla="*/ 160112 w 2410253"/>
                <a:gd name="connsiteY1" fmla="*/ 0 h 1601115"/>
                <a:gd name="connsiteX2" fmla="*/ 2250142 w 2410253"/>
                <a:gd name="connsiteY2" fmla="*/ 0 h 1601115"/>
                <a:gd name="connsiteX3" fmla="*/ 2410254 w 2410253"/>
                <a:gd name="connsiteY3" fmla="*/ 160112 h 1601115"/>
                <a:gd name="connsiteX4" fmla="*/ 2410253 w 2410253"/>
                <a:gd name="connsiteY4" fmla="*/ 1441004 h 1601115"/>
                <a:gd name="connsiteX5" fmla="*/ 2250141 w 2410253"/>
                <a:gd name="connsiteY5" fmla="*/ 1601116 h 1601115"/>
                <a:gd name="connsiteX6" fmla="*/ 160112 w 2410253"/>
                <a:gd name="connsiteY6" fmla="*/ 1601115 h 1601115"/>
                <a:gd name="connsiteX7" fmla="*/ 0 w 2410253"/>
                <a:gd name="connsiteY7" fmla="*/ 1441003 h 1601115"/>
                <a:gd name="connsiteX8" fmla="*/ 0 w 2410253"/>
                <a:gd name="connsiteY8" fmla="*/ 160112 h 1601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10253" h="1601115">
                  <a:moveTo>
                    <a:pt x="0" y="160112"/>
                  </a:moveTo>
                  <a:cubicBezTo>
                    <a:pt x="0" y="71685"/>
                    <a:pt x="71685" y="0"/>
                    <a:pt x="160112" y="0"/>
                  </a:cubicBezTo>
                  <a:lnTo>
                    <a:pt x="2250142" y="0"/>
                  </a:lnTo>
                  <a:cubicBezTo>
                    <a:pt x="2338569" y="0"/>
                    <a:pt x="2410254" y="71685"/>
                    <a:pt x="2410254" y="160112"/>
                  </a:cubicBezTo>
                  <a:cubicBezTo>
                    <a:pt x="2410254" y="587076"/>
                    <a:pt x="2410253" y="1014040"/>
                    <a:pt x="2410253" y="1441004"/>
                  </a:cubicBezTo>
                  <a:cubicBezTo>
                    <a:pt x="2410253" y="1529431"/>
                    <a:pt x="2338568" y="1601116"/>
                    <a:pt x="2250141" y="1601116"/>
                  </a:cubicBezTo>
                  <a:lnTo>
                    <a:pt x="160112" y="1601115"/>
                  </a:lnTo>
                  <a:cubicBezTo>
                    <a:pt x="71685" y="1601115"/>
                    <a:pt x="0" y="1529430"/>
                    <a:pt x="0" y="1441003"/>
                  </a:cubicBezTo>
                  <a:lnTo>
                    <a:pt x="0" y="160112"/>
                  </a:lnTo>
                  <a:close/>
                </a:path>
              </a:pathLst>
            </a:custGeom>
          </p:spPr>
          <p:style>
            <a:lnRef idx="1">
              <a:schemeClr val="accent2">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23095" tIns="123095" rIns="123095" bIns="123095" numCol="1" spcCol="1270" anchor="ctr" anchorCtr="0">
              <a:noAutofit/>
            </a:bodyPr>
            <a:lstStyle/>
            <a:p>
              <a:pPr marL="0" lvl="0" indent="0" algn="ctr" defTabSz="889000">
                <a:lnSpc>
                  <a:spcPct val="90000"/>
                </a:lnSpc>
                <a:spcBef>
                  <a:spcPct val="0"/>
                </a:spcBef>
                <a:spcAft>
                  <a:spcPct val="35000"/>
                </a:spcAft>
                <a:buNone/>
              </a:pPr>
              <a:endParaRPr lang="en-US" sz="2400" b="0" i="0" kern="1200" dirty="0"/>
            </a:p>
            <a:p>
              <a:pPr marL="0" lvl="0" indent="0" algn="ctr" defTabSz="889000">
                <a:lnSpc>
                  <a:spcPct val="90000"/>
                </a:lnSpc>
                <a:spcBef>
                  <a:spcPct val="0"/>
                </a:spcBef>
                <a:spcAft>
                  <a:spcPct val="35000"/>
                </a:spcAft>
                <a:buNone/>
              </a:pPr>
              <a:r>
                <a:rPr lang="en-US" sz="2400" b="0" i="0" kern="1200" dirty="0"/>
                <a:t>1. </a:t>
              </a:r>
            </a:p>
            <a:p>
              <a:pPr marL="0" lvl="0" indent="0" algn="ctr" defTabSz="889000">
                <a:lnSpc>
                  <a:spcPct val="90000"/>
                </a:lnSpc>
                <a:spcBef>
                  <a:spcPct val="0"/>
                </a:spcBef>
                <a:spcAft>
                  <a:spcPct val="35000"/>
                </a:spcAft>
                <a:buNone/>
              </a:pPr>
              <a:r>
                <a:rPr lang="en-US" sz="2400" b="0" i="0" kern="1200" dirty="0">
                  <a:solidFill>
                    <a:srgbClr val="C00000"/>
                  </a:solidFill>
                </a:rPr>
                <a:t>Education</a:t>
              </a:r>
              <a:r>
                <a:rPr lang="en-US" sz="2400" b="0" i="0" kern="1200" dirty="0"/>
                <a:t> to LOWER THE STIGMA of seeking help</a:t>
              </a:r>
              <a:endParaRPr lang="en-US" sz="2400" dirty="0"/>
            </a:p>
            <a:p>
              <a:pPr marL="0" lvl="0" indent="0" algn="ctr" defTabSz="889000">
                <a:lnSpc>
                  <a:spcPct val="90000"/>
                </a:lnSpc>
                <a:spcBef>
                  <a:spcPct val="0"/>
                </a:spcBef>
                <a:spcAft>
                  <a:spcPct val="35000"/>
                </a:spcAft>
                <a:buNone/>
              </a:pPr>
              <a:r>
                <a:rPr lang="en-US" sz="2400" b="0" i="0" kern="1200" dirty="0"/>
                <a:t>. </a:t>
              </a:r>
              <a:endParaRPr lang="en-US" sz="2400" kern="1200" dirty="0"/>
            </a:p>
          </p:txBody>
        </p:sp>
        <p:sp>
          <p:nvSpPr>
            <p:cNvPr id="17" name="Freeform 16">
              <a:extLst>
                <a:ext uri="{FF2B5EF4-FFF2-40B4-BE49-F238E27FC236}">
                  <a16:creationId xmlns:a16="http://schemas.microsoft.com/office/drawing/2014/main" id="{142E03AA-6C7A-67E5-D3A3-54B60AFA1848}"/>
                </a:ext>
              </a:extLst>
            </p:cNvPr>
            <p:cNvSpPr/>
            <p:nvPr/>
          </p:nvSpPr>
          <p:spPr>
            <a:xfrm>
              <a:off x="3608860" y="2657635"/>
              <a:ext cx="2538115" cy="2651569"/>
            </a:xfrm>
            <a:custGeom>
              <a:avLst/>
              <a:gdLst>
                <a:gd name="connsiteX0" fmla="*/ 0 w 2538115"/>
                <a:gd name="connsiteY0" fmla="*/ 253812 h 2651569"/>
                <a:gd name="connsiteX1" fmla="*/ 253812 w 2538115"/>
                <a:gd name="connsiteY1" fmla="*/ 0 h 2651569"/>
                <a:gd name="connsiteX2" fmla="*/ 2284304 w 2538115"/>
                <a:gd name="connsiteY2" fmla="*/ 0 h 2651569"/>
                <a:gd name="connsiteX3" fmla="*/ 2538116 w 2538115"/>
                <a:gd name="connsiteY3" fmla="*/ 253812 h 2651569"/>
                <a:gd name="connsiteX4" fmla="*/ 2538115 w 2538115"/>
                <a:gd name="connsiteY4" fmla="*/ 2397758 h 2651569"/>
                <a:gd name="connsiteX5" fmla="*/ 2284303 w 2538115"/>
                <a:gd name="connsiteY5" fmla="*/ 2651570 h 2651569"/>
                <a:gd name="connsiteX6" fmla="*/ 253812 w 2538115"/>
                <a:gd name="connsiteY6" fmla="*/ 2651569 h 2651569"/>
                <a:gd name="connsiteX7" fmla="*/ 0 w 2538115"/>
                <a:gd name="connsiteY7" fmla="*/ 2397757 h 2651569"/>
                <a:gd name="connsiteX8" fmla="*/ 0 w 2538115"/>
                <a:gd name="connsiteY8" fmla="*/ 253812 h 2651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8115" h="2651569">
                  <a:moveTo>
                    <a:pt x="0" y="253812"/>
                  </a:moveTo>
                  <a:cubicBezTo>
                    <a:pt x="0" y="113636"/>
                    <a:pt x="113636" y="0"/>
                    <a:pt x="253812" y="0"/>
                  </a:cubicBezTo>
                  <a:lnTo>
                    <a:pt x="2284304" y="0"/>
                  </a:lnTo>
                  <a:cubicBezTo>
                    <a:pt x="2424480" y="0"/>
                    <a:pt x="2538116" y="113636"/>
                    <a:pt x="2538116" y="253812"/>
                  </a:cubicBezTo>
                  <a:cubicBezTo>
                    <a:pt x="2538116" y="968461"/>
                    <a:pt x="2538115" y="1683109"/>
                    <a:pt x="2538115" y="2397758"/>
                  </a:cubicBezTo>
                  <a:cubicBezTo>
                    <a:pt x="2538115" y="2537934"/>
                    <a:pt x="2424479" y="2651570"/>
                    <a:pt x="2284303" y="2651570"/>
                  </a:cubicBezTo>
                  <a:lnTo>
                    <a:pt x="253812" y="2651569"/>
                  </a:lnTo>
                  <a:cubicBezTo>
                    <a:pt x="113636" y="2651569"/>
                    <a:pt x="0" y="2537933"/>
                    <a:pt x="0" y="2397757"/>
                  </a:cubicBezTo>
                  <a:lnTo>
                    <a:pt x="0" y="253812"/>
                  </a:lnTo>
                  <a:close/>
                </a:path>
              </a:pathLst>
            </a:custGeom>
          </p:spPr>
          <p:style>
            <a:lnRef idx="1">
              <a:schemeClr val="accent2">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50539" tIns="150539" rIns="150539" bIns="150539" numCol="1" spcCol="1270" anchor="ctr" anchorCtr="0">
              <a:noAutofit/>
            </a:bodyPr>
            <a:lstStyle/>
            <a:p>
              <a:pPr marL="0" lvl="0" indent="0" algn="ctr" defTabSz="889000">
                <a:lnSpc>
                  <a:spcPct val="90000"/>
                </a:lnSpc>
                <a:spcBef>
                  <a:spcPct val="0"/>
                </a:spcBef>
                <a:spcAft>
                  <a:spcPct val="35000"/>
                </a:spcAft>
                <a:buNone/>
              </a:pPr>
              <a:r>
                <a:rPr lang="en-US" sz="2400" b="0" i="0" kern="1200" dirty="0"/>
                <a:t>2. </a:t>
              </a:r>
            </a:p>
            <a:p>
              <a:pPr marL="0" lvl="0" indent="0" algn="ctr" defTabSz="889000">
                <a:lnSpc>
                  <a:spcPct val="90000"/>
                </a:lnSpc>
                <a:spcBef>
                  <a:spcPct val="0"/>
                </a:spcBef>
                <a:spcAft>
                  <a:spcPct val="35000"/>
                </a:spcAft>
                <a:buNone/>
              </a:pPr>
              <a:r>
                <a:rPr lang="en-US" sz="2400" b="0" i="0" kern="1200" dirty="0"/>
                <a:t>Proactive anonymous </a:t>
              </a:r>
              <a:r>
                <a:rPr lang="en-US" sz="2400" b="0" i="0" kern="1200" dirty="0">
                  <a:solidFill>
                    <a:srgbClr val="C00000"/>
                  </a:solidFill>
                </a:rPr>
                <a:t>SCREENING</a:t>
              </a:r>
              <a:r>
                <a:rPr lang="en-US" sz="2400" b="0" i="0" kern="1200" dirty="0"/>
                <a:t>S to identify nurses at risk.</a:t>
              </a:r>
            </a:p>
            <a:p>
              <a:pPr marL="0" lvl="0" indent="0" algn="ctr" defTabSz="889000">
                <a:lnSpc>
                  <a:spcPct val="90000"/>
                </a:lnSpc>
                <a:spcBef>
                  <a:spcPct val="0"/>
                </a:spcBef>
                <a:spcAft>
                  <a:spcPct val="35000"/>
                </a:spcAft>
                <a:buNone/>
              </a:pPr>
              <a:endParaRPr lang="en-US" sz="2400" kern="1200" dirty="0"/>
            </a:p>
          </p:txBody>
        </p:sp>
        <p:sp>
          <p:nvSpPr>
            <p:cNvPr id="19" name="Freeform 18">
              <a:extLst>
                <a:ext uri="{FF2B5EF4-FFF2-40B4-BE49-F238E27FC236}">
                  <a16:creationId xmlns:a16="http://schemas.microsoft.com/office/drawing/2014/main" id="{9FC65EF0-096D-FF3E-0DAC-1EC6D1D89338}"/>
                </a:ext>
              </a:extLst>
            </p:cNvPr>
            <p:cNvSpPr/>
            <p:nvPr/>
          </p:nvSpPr>
          <p:spPr>
            <a:xfrm>
              <a:off x="6349383" y="2730101"/>
              <a:ext cx="2189331" cy="2256345"/>
            </a:xfrm>
            <a:custGeom>
              <a:avLst/>
              <a:gdLst>
                <a:gd name="connsiteX0" fmla="*/ 0 w 2189331"/>
                <a:gd name="connsiteY0" fmla="*/ 218933 h 2256345"/>
                <a:gd name="connsiteX1" fmla="*/ 218933 w 2189331"/>
                <a:gd name="connsiteY1" fmla="*/ 0 h 2256345"/>
                <a:gd name="connsiteX2" fmla="*/ 1970398 w 2189331"/>
                <a:gd name="connsiteY2" fmla="*/ 0 h 2256345"/>
                <a:gd name="connsiteX3" fmla="*/ 2189331 w 2189331"/>
                <a:gd name="connsiteY3" fmla="*/ 218933 h 2256345"/>
                <a:gd name="connsiteX4" fmla="*/ 2189331 w 2189331"/>
                <a:gd name="connsiteY4" fmla="*/ 2037412 h 2256345"/>
                <a:gd name="connsiteX5" fmla="*/ 1970398 w 2189331"/>
                <a:gd name="connsiteY5" fmla="*/ 2256345 h 2256345"/>
                <a:gd name="connsiteX6" fmla="*/ 218933 w 2189331"/>
                <a:gd name="connsiteY6" fmla="*/ 2256345 h 2256345"/>
                <a:gd name="connsiteX7" fmla="*/ 0 w 2189331"/>
                <a:gd name="connsiteY7" fmla="*/ 2037412 h 2256345"/>
                <a:gd name="connsiteX8" fmla="*/ 0 w 2189331"/>
                <a:gd name="connsiteY8" fmla="*/ 218933 h 2256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89331" h="2256345">
                  <a:moveTo>
                    <a:pt x="0" y="218933"/>
                  </a:moveTo>
                  <a:cubicBezTo>
                    <a:pt x="0" y="98020"/>
                    <a:pt x="98020" y="0"/>
                    <a:pt x="218933" y="0"/>
                  </a:cubicBezTo>
                  <a:lnTo>
                    <a:pt x="1970398" y="0"/>
                  </a:lnTo>
                  <a:cubicBezTo>
                    <a:pt x="2091311" y="0"/>
                    <a:pt x="2189331" y="98020"/>
                    <a:pt x="2189331" y="218933"/>
                  </a:cubicBezTo>
                  <a:lnTo>
                    <a:pt x="2189331" y="2037412"/>
                  </a:lnTo>
                  <a:cubicBezTo>
                    <a:pt x="2189331" y="2158325"/>
                    <a:pt x="2091311" y="2256345"/>
                    <a:pt x="1970398" y="2256345"/>
                  </a:cubicBezTo>
                  <a:lnTo>
                    <a:pt x="218933" y="2256345"/>
                  </a:lnTo>
                  <a:cubicBezTo>
                    <a:pt x="98020" y="2256345"/>
                    <a:pt x="0" y="2158325"/>
                    <a:pt x="0" y="2037412"/>
                  </a:cubicBezTo>
                  <a:lnTo>
                    <a:pt x="0" y="218933"/>
                  </a:lnTo>
                  <a:close/>
                </a:path>
              </a:pathLst>
            </a:custGeom>
          </p:spPr>
          <p:style>
            <a:lnRef idx="1">
              <a:schemeClr val="accent2">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0323" tIns="140323" rIns="140323" bIns="140323" numCol="1" spcCol="1270" anchor="ctr" anchorCtr="0">
              <a:noAutofit/>
            </a:bodyPr>
            <a:lstStyle/>
            <a:p>
              <a:pPr marL="0" lvl="0" indent="0" algn="ctr" defTabSz="889000">
                <a:lnSpc>
                  <a:spcPct val="90000"/>
                </a:lnSpc>
                <a:spcBef>
                  <a:spcPct val="0"/>
                </a:spcBef>
                <a:spcAft>
                  <a:spcPct val="35000"/>
                </a:spcAft>
                <a:buNone/>
              </a:pPr>
              <a:r>
                <a:rPr lang="en-US" sz="2400" b="0" i="0" kern="1200" dirty="0"/>
                <a:t>3. </a:t>
              </a:r>
              <a:r>
                <a:rPr lang="en-US" sz="2400" b="0" i="0" kern="1200" dirty="0">
                  <a:solidFill>
                    <a:srgbClr val="C00000"/>
                  </a:solidFill>
                </a:rPr>
                <a:t>DEBRIEFINGS </a:t>
              </a:r>
              <a:r>
                <a:rPr lang="en-US" sz="2400" b="0" i="0" kern="1200" dirty="0"/>
                <a:t>after stressful incidents. </a:t>
              </a:r>
              <a:endParaRPr lang="en-US" sz="2400" kern="1200" dirty="0"/>
            </a:p>
          </p:txBody>
        </p:sp>
        <p:sp>
          <p:nvSpPr>
            <p:cNvPr id="21" name="Freeform 20">
              <a:extLst>
                <a:ext uri="{FF2B5EF4-FFF2-40B4-BE49-F238E27FC236}">
                  <a16:creationId xmlns:a16="http://schemas.microsoft.com/office/drawing/2014/main" id="{1E64FFA6-75D9-637B-836D-C4CF0B0DC870}"/>
                </a:ext>
              </a:extLst>
            </p:cNvPr>
            <p:cNvSpPr/>
            <p:nvPr/>
          </p:nvSpPr>
          <p:spPr>
            <a:xfrm>
              <a:off x="9007502" y="2686112"/>
              <a:ext cx="2438240" cy="2651999"/>
            </a:xfrm>
            <a:custGeom>
              <a:avLst/>
              <a:gdLst>
                <a:gd name="connsiteX0" fmla="*/ 0 w 2438240"/>
                <a:gd name="connsiteY0" fmla="*/ 243824 h 2651999"/>
                <a:gd name="connsiteX1" fmla="*/ 243824 w 2438240"/>
                <a:gd name="connsiteY1" fmla="*/ 0 h 2651999"/>
                <a:gd name="connsiteX2" fmla="*/ 2194416 w 2438240"/>
                <a:gd name="connsiteY2" fmla="*/ 0 h 2651999"/>
                <a:gd name="connsiteX3" fmla="*/ 2438240 w 2438240"/>
                <a:gd name="connsiteY3" fmla="*/ 243824 h 2651999"/>
                <a:gd name="connsiteX4" fmla="*/ 2438240 w 2438240"/>
                <a:gd name="connsiteY4" fmla="*/ 2408175 h 2651999"/>
                <a:gd name="connsiteX5" fmla="*/ 2194416 w 2438240"/>
                <a:gd name="connsiteY5" fmla="*/ 2651999 h 2651999"/>
                <a:gd name="connsiteX6" fmla="*/ 243824 w 2438240"/>
                <a:gd name="connsiteY6" fmla="*/ 2651999 h 2651999"/>
                <a:gd name="connsiteX7" fmla="*/ 0 w 2438240"/>
                <a:gd name="connsiteY7" fmla="*/ 2408175 h 2651999"/>
                <a:gd name="connsiteX8" fmla="*/ 0 w 2438240"/>
                <a:gd name="connsiteY8" fmla="*/ 243824 h 2651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240" h="2651999">
                  <a:moveTo>
                    <a:pt x="0" y="243824"/>
                  </a:moveTo>
                  <a:cubicBezTo>
                    <a:pt x="0" y="109164"/>
                    <a:pt x="109164" y="0"/>
                    <a:pt x="243824" y="0"/>
                  </a:cubicBezTo>
                  <a:lnTo>
                    <a:pt x="2194416" y="0"/>
                  </a:lnTo>
                  <a:cubicBezTo>
                    <a:pt x="2329076" y="0"/>
                    <a:pt x="2438240" y="109164"/>
                    <a:pt x="2438240" y="243824"/>
                  </a:cubicBezTo>
                  <a:lnTo>
                    <a:pt x="2438240" y="2408175"/>
                  </a:lnTo>
                  <a:cubicBezTo>
                    <a:pt x="2438240" y="2542835"/>
                    <a:pt x="2329076" y="2651999"/>
                    <a:pt x="2194416" y="2651999"/>
                  </a:cubicBezTo>
                  <a:lnTo>
                    <a:pt x="243824" y="2651999"/>
                  </a:lnTo>
                  <a:cubicBezTo>
                    <a:pt x="109164" y="2651999"/>
                    <a:pt x="0" y="2542835"/>
                    <a:pt x="0" y="2408175"/>
                  </a:cubicBezTo>
                  <a:lnTo>
                    <a:pt x="0" y="243824"/>
                  </a:lnTo>
                  <a:close/>
                </a:path>
              </a:pathLst>
            </a:custGeom>
          </p:spPr>
          <p:style>
            <a:lnRef idx="1">
              <a:schemeClr val="accent2">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7614" tIns="147614" rIns="147614" bIns="147614" numCol="1" spcCol="1270" anchor="ctr" anchorCtr="0">
              <a:noAutofit/>
            </a:bodyPr>
            <a:lstStyle/>
            <a:p>
              <a:pPr marL="0" lvl="0" indent="0" algn="ctr" defTabSz="889000">
                <a:lnSpc>
                  <a:spcPct val="90000"/>
                </a:lnSpc>
                <a:spcBef>
                  <a:spcPct val="0"/>
                </a:spcBef>
                <a:spcAft>
                  <a:spcPct val="35000"/>
                </a:spcAft>
                <a:buNone/>
              </a:pPr>
              <a:r>
                <a:rPr lang="en-US" sz="2400" b="0" i="0" kern="1200" dirty="0"/>
                <a:t>4.</a:t>
              </a:r>
            </a:p>
            <a:p>
              <a:pPr marL="0" lvl="0" indent="0" algn="ctr" defTabSz="889000">
                <a:lnSpc>
                  <a:spcPct val="90000"/>
                </a:lnSpc>
                <a:spcBef>
                  <a:spcPct val="0"/>
                </a:spcBef>
                <a:spcAft>
                  <a:spcPct val="35000"/>
                </a:spcAft>
                <a:buNone/>
              </a:pPr>
              <a:r>
                <a:rPr lang="en-US" sz="2400" b="0" i="0" kern="1200" dirty="0">
                  <a:solidFill>
                    <a:srgbClr val="C00000"/>
                  </a:solidFill>
                </a:rPr>
                <a:t> COUNSELING </a:t>
              </a:r>
              <a:r>
                <a:rPr lang="en-US" sz="2400" b="0" i="0" kern="1200" dirty="0"/>
                <a:t>and connections to treatment.</a:t>
              </a:r>
              <a:endParaRPr lang="en-US" sz="2400" kern="1200" dirty="0"/>
            </a:p>
          </p:txBody>
        </p:sp>
      </p:grpSp>
      <p:sp>
        <p:nvSpPr>
          <p:cNvPr id="4" name="Footer Placeholder 3">
            <a:extLst>
              <a:ext uri="{FF2B5EF4-FFF2-40B4-BE49-F238E27FC236}">
                <a16:creationId xmlns:a16="http://schemas.microsoft.com/office/drawing/2014/main" id="{5E5DF42F-AA33-91D8-7D4A-1AF838B156F9}"/>
              </a:ext>
            </a:extLst>
          </p:cNvPr>
          <p:cNvSpPr>
            <a:spLocks noGrp="1"/>
          </p:cNvSpPr>
          <p:nvPr>
            <p:ph type="ftr" sz="quarter" idx="11"/>
          </p:nvPr>
        </p:nvSpPr>
        <p:spPr/>
        <p:txBody>
          <a:bodyPr>
            <a:normAutofit/>
          </a:bodyPr>
          <a:lstStyle/>
          <a:p>
            <a:pPr>
              <a:spcAft>
                <a:spcPts val="600"/>
              </a:spcAft>
            </a:pPr>
            <a:r>
              <a:rPr lang="en-US">
                <a:solidFill>
                  <a:schemeClr val="tx1">
                    <a:lumMod val="50000"/>
                    <a:lumOff val="50000"/>
                  </a:schemeClr>
                </a:solidFill>
              </a:rPr>
              <a:t>2024 COPYRIGHT © APHRODITE BEIDLER PSY.D. </a:t>
            </a:r>
          </a:p>
        </p:txBody>
      </p:sp>
      <p:sp>
        <p:nvSpPr>
          <p:cNvPr id="5" name="TextBox 4">
            <a:extLst>
              <a:ext uri="{FF2B5EF4-FFF2-40B4-BE49-F238E27FC236}">
                <a16:creationId xmlns:a16="http://schemas.microsoft.com/office/drawing/2014/main" id="{C78CC75C-B64C-DCF9-40CC-E681B9B43538}"/>
              </a:ext>
            </a:extLst>
          </p:cNvPr>
          <p:cNvSpPr txBox="1"/>
          <p:nvPr/>
        </p:nvSpPr>
        <p:spPr>
          <a:xfrm>
            <a:off x="553355" y="5639782"/>
            <a:ext cx="11085287" cy="553998"/>
          </a:xfrm>
          <a:prstGeom prst="rect">
            <a:avLst/>
          </a:prstGeom>
          <a:noFill/>
        </p:spPr>
        <p:txBody>
          <a:bodyPr wrap="square" rtlCol="0">
            <a:spAutoFit/>
          </a:bodyPr>
          <a:lstStyle/>
          <a:p>
            <a:pPr algn="l">
              <a:spcBef>
                <a:spcPts val="2000"/>
              </a:spcBef>
              <a:spcAft>
                <a:spcPts val="2000"/>
              </a:spcAft>
            </a:pPr>
            <a:r>
              <a:rPr lang="en-US" sz="1000" dirty="0">
                <a:solidFill>
                  <a:srgbClr val="212121"/>
                </a:solidFill>
                <a:latin typeface="Cambria" panose="02040503050406030204" pitchFamily="18" charset="0"/>
              </a:rPr>
              <a:t>JAMA</a:t>
            </a:r>
            <a:r>
              <a:rPr lang="en-US" sz="1000" b="0" i="0" dirty="0">
                <a:solidFill>
                  <a:srgbClr val="212121"/>
                </a:solidFill>
                <a:effectLst/>
                <a:latin typeface="Helvetica Neue" panose="02000503000000020004" pitchFamily="2" charset="0"/>
              </a:rPr>
              <a:t>  Apr; 7(4): e244121 </a:t>
            </a:r>
            <a:br>
              <a:rPr lang="en-US" sz="1000" b="0" i="0" dirty="0">
                <a:solidFill>
                  <a:srgbClr val="212121"/>
                </a:solidFill>
                <a:effectLst/>
                <a:latin typeface="Helvetica Neue" panose="02000503000000020004" pitchFamily="2" charset="0"/>
              </a:rPr>
            </a:br>
            <a:r>
              <a:rPr lang="en-US" sz="1000" b="0" i="0" dirty="0">
                <a:solidFill>
                  <a:srgbClr val="212121"/>
                </a:solidFill>
                <a:effectLst/>
                <a:latin typeface="Roboto" panose="02000000000000000000" pitchFamily="2" charset="0"/>
              </a:rPr>
              <a:t>Muir KJ, </a:t>
            </a:r>
            <a:r>
              <a:rPr lang="en-US" sz="1000" b="0" i="0" dirty="0" err="1">
                <a:solidFill>
                  <a:srgbClr val="212121"/>
                </a:solidFill>
                <a:effectLst/>
                <a:latin typeface="Roboto" panose="02000000000000000000" pitchFamily="2" charset="0"/>
              </a:rPr>
              <a:t>Porat-Dahlerbruch</a:t>
            </a:r>
            <a:r>
              <a:rPr lang="en-US" sz="1000" b="0" i="0" dirty="0">
                <a:solidFill>
                  <a:srgbClr val="212121"/>
                </a:solidFill>
                <a:effectLst/>
                <a:latin typeface="Roboto" panose="02000000000000000000" pitchFamily="2" charset="0"/>
              </a:rPr>
              <a:t> J, </a:t>
            </a:r>
            <a:r>
              <a:rPr lang="en-US" sz="1000" b="0" i="0" dirty="0" err="1">
                <a:solidFill>
                  <a:srgbClr val="212121"/>
                </a:solidFill>
                <a:effectLst/>
                <a:latin typeface="Roboto" panose="02000000000000000000" pitchFamily="2" charset="0"/>
              </a:rPr>
              <a:t>Nikpour</a:t>
            </a:r>
            <a:r>
              <a:rPr lang="en-US" sz="1000" b="0" i="0" dirty="0">
                <a:solidFill>
                  <a:srgbClr val="212121"/>
                </a:solidFill>
                <a:effectLst/>
                <a:latin typeface="Roboto" panose="02000000000000000000" pitchFamily="2" charset="0"/>
              </a:rPr>
              <a:t> J, </a:t>
            </a:r>
            <a:r>
              <a:rPr lang="en-US" sz="1000" b="0" i="0" dirty="0" err="1">
                <a:solidFill>
                  <a:srgbClr val="212121"/>
                </a:solidFill>
                <a:effectLst/>
                <a:latin typeface="Roboto" panose="02000000000000000000" pitchFamily="2" charset="0"/>
              </a:rPr>
              <a:t>Leep</a:t>
            </a:r>
            <a:r>
              <a:rPr lang="en-US" sz="1000" b="0" i="0" dirty="0">
                <a:solidFill>
                  <a:srgbClr val="212121"/>
                </a:solidFill>
                <a:effectLst/>
                <a:latin typeface="Roboto" panose="02000000000000000000" pitchFamily="2" charset="0"/>
              </a:rPr>
              <a:t>-Lazar K, Lasater KB. Top Factors in Nurses Ending Health Care Employment Between 2018 and 2021. JAMA </a:t>
            </a:r>
            <a:r>
              <a:rPr lang="en-US" sz="1000" b="0" i="0" dirty="0" err="1">
                <a:solidFill>
                  <a:srgbClr val="212121"/>
                </a:solidFill>
                <a:effectLst/>
                <a:latin typeface="Roboto" panose="02000000000000000000" pitchFamily="2" charset="0"/>
              </a:rPr>
              <a:t>Netw</a:t>
            </a:r>
            <a:r>
              <a:rPr lang="en-US" sz="1000" b="0" i="0" dirty="0">
                <a:solidFill>
                  <a:srgbClr val="212121"/>
                </a:solidFill>
                <a:effectLst/>
                <a:latin typeface="Roboto" panose="02000000000000000000" pitchFamily="2" charset="0"/>
              </a:rPr>
              <a:t> Open.  Apr 1;7(4):e244121. </a:t>
            </a:r>
            <a:r>
              <a:rPr lang="en-US" sz="1000" b="0" i="0" dirty="0" err="1">
                <a:solidFill>
                  <a:srgbClr val="212121"/>
                </a:solidFill>
                <a:effectLst/>
                <a:latin typeface="Roboto" panose="02000000000000000000" pitchFamily="2" charset="0"/>
              </a:rPr>
              <a:t>doi</a:t>
            </a:r>
            <a:r>
              <a:rPr lang="en-US" sz="1000" b="0" i="0" dirty="0">
                <a:solidFill>
                  <a:srgbClr val="212121"/>
                </a:solidFill>
                <a:effectLst/>
                <a:latin typeface="Roboto" panose="02000000000000000000" pitchFamily="2" charset="0"/>
              </a:rPr>
              <a:t>: 10.1001/jamanetworkopen..4121. PMID: 38592723; PMCID: PMC11004833.</a:t>
            </a:r>
            <a:endParaRPr lang="en-US" sz="2800" b="0" i="0" dirty="0">
              <a:solidFill>
                <a:srgbClr val="212121"/>
              </a:solidFill>
              <a:effectLst/>
              <a:latin typeface="Helvetica Neue" panose="02000503000000020004" pitchFamily="2" charset="0"/>
            </a:endParaRPr>
          </a:p>
        </p:txBody>
      </p:sp>
      <p:sp>
        <p:nvSpPr>
          <p:cNvPr id="22" name="TextBox 21">
            <a:extLst>
              <a:ext uri="{FF2B5EF4-FFF2-40B4-BE49-F238E27FC236}">
                <a16:creationId xmlns:a16="http://schemas.microsoft.com/office/drawing/2014/main" id="{887C6615-77DD-1CCA-3EEB-287F214A6FED}"/>
              </a:ext>
            </a:extLst>
          </p:cNvPr>
          <p:cNvSpPr txBox="1"/>
          <p:nvPr/>
        </p:nvSpPr>
        <p:spPr>
          <a:xfrm>
            <a:off x="1066958" y="435872"/>
            <a:ext cx="10008988" cy="461665"/>
          </a:xfrm>
          <a:prstGeom prst="rect">
            <a:avLst/>
          </a:prstGeom>
          <a:noFill/>
        </p:spPr>
        <p:txBody>
          <a:bodyPr wrap="square" rtlCol="0">
            <a:spAutoFit/>
          </a:bodyPr>
          <a:lstStyle/>
          <a:p>
            <a:pPr algn="ctr"/>
            <a:r>
              <a:rPr lang="en-US" sz="2400" b="1" dirty="0">
                <a:solidFill>
                  <a:srgbClr val="C00000"/>
                </a:solidFill>
              </a:rPr>
              <a:t>Suicide Prevention Program Specifically for Nurses</a:t>
            </a:r>
          </a:p>
        </p:txBody>
      </p:sp>
    </p:spTree>
    <p:extLst>
      <p:ext uri="{BB962C8B-B14F-4D97-AF65-F5344CB8AC3E}">
        <p14:creationId xmlns:p14="http://schemas.microsoft.com/office/powerpoint/2010/main" val="15434542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F02C374E-1347-E4D5-CDF0-2EBF2507C795}"/>
              </a:ext>
            </a:extLst>
          </p:cNvPr>
          <p:cNvSpPr>
            <a:spLocks noGrp="1"/>
          </p:cNvSpPr>
          <p:nvPr>
            <p:ph idx="1"/>
          </p:nvPr>
        </p:nvSpPr>
        <p:spPr>
          <a:xfrm>
            <a:off x="2171019" y="1792471"/>
            <a:ext cx="7849961" cy="3273058"/>
          </a:xfrm>
          <a:ln>
            <a:solidFill>
              <a:schemeClr val="tx1"/>
            </a:solidFill>
          </a:ln>
        </p:spPr>
        <p:txBody>
          <a:bodyPr>
            <a:noAutofit/>
          </a:bodyPr>
          <a:lstStyle/>
          <a:p>
            <a:pPr marL="0" indent="0" algn="ctr">
              <a:buNone/>
            </a:pPr>
            <a:r>
              <a:rPr lang="en-US" sz="5400" dirty="0">
                <a:solidFill>
                  <a:schemeClr val="accent2"/>
                </a:solidFill>
              </a:rPr>
              <a:t>3. Skills for </a:t>
            </a:r>
          </a:p>
          <a:p>
            <a:pPr marL="0" indent="0" algn="ctr">
              <a:buNone/>
            </a:pPr>
            <a:r>
              <a:rPr lang="en-US" sz="5400" dirty="0">
                <a:solidFill>
                  <a:schemeClr val="accent2"/>
                </a:solidFill>
              </a:rPr>
              <a:t>Boundary Repair from </a:t>
            </a:r>
          </a:p>
          <a:p>
            <a:pPr marL="0" indent="0" algn="ctr">
              <a:buNone/>
            </a:pPr>
            <a:r>
              <a:rPr lang="en-US" sz="5400" dirty="0">
                <a:solidFill>
                  <a:schemeClr val="accent2"/>
                </a:solidFill>
              </a:rPr>
              <a:t>Burnout and Prevention</a:t>
            </a:r>
          </a:p>
        </p:txBody>
      </p:sp>
    </p:spTree>
    <p:extLst>
      <p:ext uri="{BB962C8B-B14F-4D97-AF65-F5344CB8AC3E}">
        <p14:creationId xmlns:p14="http://schemas.microsoft.com/office/powerpoint/2010/main" val="20373866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E5D2B-E9B9-B3DC-04F4-C5BCD415E04E}"/>
              </a:ext>
            </a:extLst>
          </p:cNvPr>
          <p:cNvSpPr>
            <a:spLocks noGrp="1"/>
          </p:cNvSpPr>
          <p:nvPr>
            <p:ph type="title"/>
          </p:nvPr>
        </p:nvSpPr>
        <p:spPr>
          <a:xfrm>
            <a:off x="1349188" y="438290"/>
            <a:ext cx="9723799" cy="1097455"/>
          </a:xfrm>
        </p:spPr>
        <p:txBody>
          <a:bodyPr anchor="b">
            <a:normAutofit fontScale="90000"/>
          </a:bodyPr>
          <a:lstStyle/>
          <a:p>
            <a:br>
              <a:rPr lang="en-US" sz="5400" dirty="0"/>
            </a:br>
            <a:r>
              <a:rPr lang="en-US" sz="5400" dirty="0"/>
              <a:t>Regulation, Dysregulation, and Repair</a:t>
            </a:r>
          </a:p>
        </p:txBody>
      </p:sp>
      <p:graphicFrame>
        <p:nvGraphicFramePr>
          <p:cNvPr id="6" name="Content Placeholder 2">
            <a:extLst>
              <a:ext uri="{FF2B5EF4-FFF2-40B4-BE49-F238E27FC236}">
                <a16:creationId xmlns:a16="http://schemas.microsoft.com/office/drawing/2014/main" id="{6F6B87A1-EF2A-4B84-3A90-96563D400884}"/>
              </a:ext>
            </a:extLst>
          </p:cNvPr>
          <p:cNvGraphicFramePr>
            <a:graphicFrameLocks noGrp="1"/>
          </p:cNvGraphicFramePr>
          <p:nvPr>
            <p:ph idx="1"/>
            <p:extLst>
              <p:ext uri="{D42A27DB-BD31-4B8C-83A1-F6EECF244321}">
                <p14:modId xmlns:p14="http://schemas.microsoft.com/office/powerpoint/2010/main" val="139959567"/>
              </p:ext>
            </p:extLst>
          </p:nvPr>
        </p:nvGraphicFramePr>
        <p:xfrm>
          <a:off x="1349188" y="1570941"/>
          <a:ext cx="9723799" cy="47753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1" name="TextBox 20">
            <a:extLst>
              <a:ext uri="{FF2B5EF4-FFF2-40B4-BE49-F238E27FC236}">
                <a16:creationId xmlns:a16="http://schemas.microsoft.com/office/drawing/2014/main" id="{3DAE8E5F-4E7B-9C8B-8A4A-2415520C5B15}"/>
              </a:ext>
            </a:extLst>
          </p:cNvPr>
          <p:cNvSpPr txBox="1"/>
          <p:nvPr/>
        </p:nvSpPr>
        <p:spPr>
          <a:xfrm>
            <a:off x="8072718" y="2102703"/>
            <a:ext cx="2770094" cy="1569660"/>
          </a:xfrm>
          <a:prstGeom prst="rect">
            <a:avLst/>
          </a:prstGeom>
          <a:noFill/>
        </p:spPr>
        <p:txBody>
          <a:bodyPr wrap="square" rtlCol="0">
            <a:spAutoFit/>
          </a:bodyPr>
          <a:lstStyle/>
          <a:p>
            <a:pPr algn="ctr"/>
            <a:r>
              <a:rPr lang="en-US" sz="2400" b="1" dirty="0">
                <a:solidFill>
                  <a:schemeClr val="bg1"/>
                </a:solidFill>
              </a:rPr>
              <a:t>Relationship Dynamics </a:t>
            </a:r>
          </a:p>
          <a:p>
            <a:pPr algn="ctr"/>
            <a:r>
              <a:rPr lang="en-US" sz="2400" b="1" dirty="0">
                <a:solidFill>
                  <a:schemeClr val="bg1"/>
                </a:solidFill>
              </a:rPr>
              <a:t>Status</a:t>
            </a:r>
            <a:br>
              <a:rPr lang="en-US" sz="2400" b="1" dirty="0">
                <a:solidFill>
                  <a:schemeClr val="bg1"/>
                </a:solidFill>
              </a:rPr>
            </a:br>
            <a:r>
              <a:rPr lang="en-US" sz="2400" b="1" dirty="0">
                <a:solidFill>
                  <a:schemeClr val="bg1"/>
                </a:solidFill>
              </a:rPr>
              <a:t>Role</a:t>
            </a:r>
          </a:p>
        </p:txBody>
      </p:sp>
    </p:spTree>
    <p:extLst>
      <p:ext uri="{BB962C8B-B14F-4D97-AF65-F5344CB8AC3E}">
        <p14:creationId xmlns:p14="http://schemas.microsoft.com/office/powerpoint/2010/main" val="29896850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63B99BC-E0FE-6EAC-1E14-F78A7D201025}"/>
              </a:ext>
            </a:extLst>
          </p:cNvPr>
          <p:cNvSpPr>
            <a:spLocks noGrp="1"/>
          </p:cNvSpPr>
          <p:nvPr>
            <p:ph idx="1"/>
          </p:nvPr>
        </p:nvSpPr>
        <p:spPr>
          <a:xfrm>
            <a:off x="2822665" y="2208971"/>
            <a:ext cx="6546669" cy="2440057"/>
          </a:xfrm>
          <a:ln>
            <a:solidFill>
              <a:schemeClr val="tx1"/>
            </a:solidFill>
          </a:ln>
        </p:spPr>
        <p:txBody>
          <a:bodyPr>
            <a:normAutofit/>
          </a:bodyPr>
          <a:lstStyle/>
          <a:p>
            <a:pPr marL="0" indent="0">
              <a:buNone/>
            </a:pPr>
            <a:endParaRPr lang="en-US" sz="5400" dirty="0">
              <a:solidFill>
                <a:schemeClr val="accent2"/>
              </a:solidFill>
            </a:endParaRPr>
          </a:p>
          <a:p>
            <a:pPr marL="0" indent="0" algn="ctr">
              <a:buNone/>
            </a:pPr>
            <a:r>
              <a:rPr lang="en-US" sz="5400" dirty="0">
                <a:solidFill>
                  <a:schemeClr val="accent2"/>
                </a:solidFill>
              </a:rPr>
              <a:t>1. What Is Burnout</a:t>
            </a:r>
          </a:p>
          <a:p>
            <a:pPr marL="914400" indent="-914400">
              <a:buAutoNum type="arabicPeriod"/>
            </a:pPr>
            <a:endParaRPr lang="en-US" sz="5400" dirty="0">
              <a:solidFill>
                <a:schemeClr val="accent2"/>
              </a:solidFill>
            </a:endParaRPr>
          </a:p>
          <a:p>
            <a:pPr marL="914400" indent="-914400">
              <a:buAutoNum type="arabicPeriod"/>
            </a:pPr>
            <a:endParaRPr lang="en-US" sz="5400" dirty="0">
              <a:solidFill>
                <a:schemeClr val="accent2"/>
              </a:solidFill>
            </a:endParaRPr>
          </a:p>
        </p:txBody>
      </p:sp>
    </p:spTree>
    <p:extLst>
      <p:ext uri="{BB962C8B-B14F-4D97-AF65-F5344CB8AC3E}">
        <p14:creationId xmlns:p14="http://schemas.microsoft.com/office/powerpoint/2010/main" val="8328570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tressed woman pinching nose">
            <a:extLst>
              <a:ext uri="{FF2B5EF4-FFF2-40B4-BE49-F238E27FC236}">
                <a16:creationId xmlns:a16="http://schemas.microsoft.com/office/drawing/2014/main" id="{8BE726CE-87BD-DC3D-BBE6-4EE59101E671}"/>
              </a:ext>
            </a:extLst>
          </p:cNvPr>
          <p:cNvPicPr>
            <a:picLocks noChangeAspect="1"/>
          </p:cNvPicPr>
          <p:nvPr/>
        </p:nvPicPr>
        <p:blipFill rotWithShape="1">
          <a:blip r:embed="rId2"/>
          <a:srcRect l="10955" r="26512" b="1"/>
          <a:stretch/>
        </p:blipFill>
        <p:spPr>
          <a:xfrm>
            <a:off x="600988" y="728869"/>
            <a:ext cx="4733012" cy="4825080"/>
          </a:xfrm>
          <a:prstGeom prst="rect">
            <a:avLst/>
          </a:prstGeom>
        </p:spPr>
      </p:pic>
      <p:sp>
        <p:nvSpPr>
          <p:cNvPr id="2" name="Title 1">
            <a:extLst>
              <a:ext uri="{FF2B5EF4-FFF2-40B4-BE49-F238E27FC236}">
                <a16:creationId xmlns:a16="http://schemas.microsoft.com/office/drawing/2014/main" id="{EEEBE2ED-0445-9D98-67B1-E59FEC1439C1}"/>
              </a:ext>
            </a:extLst>
          </p:cNvPr>
          <p:cNvSpPr>
            <a:spLocks noGrp="1"/>
          </p:cNvSpPr>
          <p:nvPr>
            <p:ph type="title"/>
          </p:nvPr>
        </p:nvSpPr>
        <p:spPr>
          <a:xfrm>
            <a:off x="5758689" y="238539"/>
            <a:ext cx="5832323" cy="980661"/>
          </a:xfrm>
          <a:ln>
            <a:solidFill>
              <a:schemeClr val="tx1">
                <a:lumMod val="50000"/>
                <a:lumOff val="50000"/>
              </a:schemeClr>
            </a:solidFill>
          </a:ln>
        </p:spPr>
        <p:txBody>
          <a:bodyPr anchor="b">
            <a:normAutofit/>
          </a:bodyPr>
          <a:lstStyle/>
          <a:p>
            <a:r>
              <a:rPr lang="en-US" sz="5400" dirty="0"/>
              <a:t>Mindfulness in DBT</a:t>
            </a:r>
          </a:p>
        </p:txBody>
      </p:sp>
      <p:sp>
        <p:nvSpPr>
          <p:cNvPr id="3" name="Content Placeholder 2">
            <a:extLst>
              <a:ext uri="{FF2B5EF4-FFF2-40B4-BE49-F238E27FC236}">
                <a16:creationId xmlns:a16="http://schemas.microsoft.com/office/drawing/2014/main" id="{9A680D86-3A28-E387-7984-E4738B54D53A}"/>
              </a:ext>
            </a:extLst>
          </p:cNvPr>
          <p:cNvSpPr>
            <a:spLocks noGrp="1"/>
          </p:cNvSpPr>
          <p:nvPr>
            <p:ph idx="1"/>
          </p:nvPr>
        </p:nvSpPr>
        <p:spPr>
          <a:xfrm>
            <a:off x="5758688" y="1702489"/>
            <a:ext cx="5832323" cy="4411117"/>
          </a:xfrm>
        </p:spPr>
        <p:txBody>
          <a:bodyPr anchor="t">
            <a:normAutofit lnSpcReduction="10000"/>
          </a:bodyPr>
          <a:lstStyle/>
          <a:p>
            <a:r>
              <a:rPr lang="en-US" sz="2400" b="1" i="0" dirty="0">
                <a:effectLst/>
                <a:latin typeface="Proxima Nova"/>
              </a:rPr>
              <a:t>observing</a:t>
            </a:r>
            <a:r>
              <a:rPr lang="en-US" sz="2400" b="0" i="0" dirty="0">
                <a:effectLst/>
                <a:latin typeface="Proxima Nova"/>
              </a:rPr>
              <a:t>: seeing what happens without labeling it</a:t>
            </a:r>
          </a:p>
          <a:p>
            <a:r>
              <a:rPr lang="en-US" sz="2400" b="1" i="0" dirty="0">
                <a:effectLst/>
                <a:latin typeface="Proxima Nova"/>
              </a:rPr>
              <a:t>describing</a:t>
            </a:r>
            <a:r>
              <a:rPr lang="en-US" sz="2400" b="0" i="0" dirty="0">
                <a:effectLst/>
                <a:latin typeface="Proxima Nova"/>
              </a:rPr>
              <a:t>: putting in words what you observe</a:t>
            </a:r>
          </a:p>
          <a:p>
            <a:r>
              <a:rPr lang="en-US" sz="2400" b="1" i="0" dirty="0">
                <a:effectLst/>
                <a:latin typeface="Proxima Nova"/>
              </a:rPr>
              <a:t>participating</a:t>
            </a:r>
            <a:r>
              <a:rPr lang="en-US" sz="2400" b="0" i="0" dirty="0">
                <a:effectLst/>
                <a:latin typeface="Proxima Nova"/>
              </a:rPr>
              <a:t>: using I statements</a:t>
            </a:r>
          </a:p>
          <a:p>
            <a:pPr marL="0" indent="0">
              <a:buNone/>
            </a:pPr>
            <a:endParaRPr lang="en-US" sz="2400" b="0" i="0" dirty="0">
              <a:effectLst/>
              <a:latin typeface="Proxima Nova"/>
            </a:endParaRPr>
          </a:p>
          <a:p>
            <a:pPr marL="457200" lvl="1" indent="0" algn="ctr">
              <a:buNone/>
            </a:pPr>
            <a:r>
              <a:rPr lang="en-US" sz="2800" i="0" dirty="0">
                <a:effectLst/>
                <a:latin typeface="Proxima Nova"/>
              </a:rPr>
              <a:t>- Be non-judgmental</a:t>
            </a:r>
          </a:p>
          <a:p>
            <a:pPr marL="457200" lvl="1" indent="0" algn="ctr">
              <a:buNone/>
            </a:pPr>
            <a:r>
              <a:rPr lang="en-US" sz="2800" i="0" dirty="0">
                <a:effectLst/>
                <a:latin typeface="Proxima Nova"/>
              </a:rPr>
              <a:t>- Do one-thing-at a time</a:t>
            </a:r>
          </a:p>
          <a:p>
            <a:pPr marL="457200" lvl="1" indent="0" algn="ctr">
              <a:buNone/>
            </a:pPr>
            <a:r>
              <a:rPr lang="en-US" sz="2800" i="0" dirty="0">
                <a:effectLst/>
                <a:latin typeface="Proxima Nova"/>
              </a:rPr>
              <a:t>- Be effective </a:t>
            </a:r>
          </a:p>
          <a:p>
            <a:pPr marL="0" indent="0">
              <a:buNone/>
            </a:pPr>
            <a:br>
              <a:rPr lang="en-US" sz="1400" dirty="0"/>
            </a:br>
            <a:r>
              <a:rPr lang="en-US" sz="1400" dirty="0"/>
              <a:t>https://</a:t>
            </a:r>
            <a:r>
              <a:rPr lang="en-US" sz="1400" dirty="0" err="1"/>
              <a:t>psychcentral.com</a:t>
            </a:r>
            <a:r>
              <a:rPr lang="en-US" sz="1400" dirty="0"/>
              <a:t>/health/</a:t>
            </a:r>
            <a:r>
              <a:rPr lang="en-US" sz="1400" dirty="0" err="1"/>
              <a:t>dbt-skills-therapy-techniques#interpersonal-effectiveness</a:t>
            </a:r>
            <a:endParaRPr lang="en-US" sz="1400" dirty="0"/>
          </a:p>
        </p:txBody>
      </p:sp>
      <p:sp>
        <p:nvSpPr>
          <p:cNvPr id="6" name="Footer Placeholder 5">
            <a:extLst>
              <a:ext uri="{FF2B5EF4-FFF2-40B4-BE49-F238E27FC236}">
                <a16:creationId xmlns:a16="http://schemas.microsoft.com/office/drawing/2014/main" id="{534F53EB-1A54-7511-D3AB-0738A4B846D6}"/>
              </a:ext>
            </a:extLst>
          </p:cNvPr>
          <p:cNvSpPr txBox="1">
            <a:spLocks noGrp="1"/>
          </p:cNvSpPr>
          <p:nvPr>
            <p:ph type="ftr" sz="quarter" idx="11"/>
          </p:nvPr>
        </p:nvSpPr>
        <p:spPr>
          <a:xfrm>
            <a:off x="4490432" y="6415802"/>
            <a:ext cx="3211135" cy="246221"/>
          </a:xfrm>
          <a:prstGeom prst="rect">
            <a:avLst/>
          </a:prstGeom>
          <a:noFill/>
        </p:spPr>
        <p:txBody>
          <a:bodyPr wrap="none" rtlCol="0">
            <a:spAutoFit/>
          </a:bodyPr>
          <a:lstStyle/>
          <a:p>
            <a:r>
              <a:rPr lang="en-US" sz="1000">
                <a:solidFill>
                  <a:schemeClr val="bg2">
                    <a:lumMod val="75000"/>
                  </a:schemeClr>
                </a:solidFill>
                <a:latin typeface="Arial" panose="020B0604020202020204" pitchFamily="34" charset="0"/>
                <a:cs typeface="Arial" panose="020B0604020202020204" pitchFamily="34" charset="0"/>
              </a:rPr>
              <a:t>2024 COPYRIGHT © APHRODITE BEIDLER PSY.D. </a:t>
            </a:r>
            <a:endParaRPr lang="en-US" sz="1000" dirty="0">
              <a:solidFill>
                <a:schemeClr val="bg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79882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D73492-131C-984A-6B5B-6DF4841748A1}"/>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479C58C8-3214-1C39-3902-989EDA5F1A4A}"/>
              </a:ext>
            </a:extLst>
          </p:cNvPr>
          <p:cNvSpPr txBox="1"/>
          <p:nvPr/>
        </p:nvSpPr>
        <p:spPr>
          <a:xfrm>
            <a:off x="462445" y="367263"/>
            <a:ext cx="11120967" cy="6199835"/>
          </a:xfrm>
          <a:prstGeom prst="rect">
            <a:avLst/>
          </a:prstGeom>
          <a:noFill/>
          <a:ln>
            <a:solidFill>
              <a:schemeClr val="tx1"/>
            </a:solidFill>
          </a:ln>
        </p:spPr>
        <p:txBody>
          <a:bodyPr wrap="square" rtlCol="0">
            <a:spAutoFit/>
          </a:bodyPr>
          <a:lstStyle/>
          <a:p>
            <a:endParaRPr lang="en-US" dirty="0"/>
          </a:p>
        </p:txBody>
      </p:sp>
      <p:sp useBgFill="1">
        <p:nvSpPr>
          <p:cNvPr id="37" name="Rectangle 36">
            <a:extLst>
              <a:ext uri="{FF2B5EF4-FFF2-40B4-BE49-F238E27FC236}">
                <a16:creationId xmlns:a16="http://schemas.microsoft.com/office/drawing/2014/main" id="{293D0CDE-5C58-7B41-AF4D-2F5A7CA4492B}"/>
              </a:ext>
            </a:extLst>
          </p:cNvPr>
          <p:cNvSpPr/>
          <p:nvPr/>
        </p:nvSpPr>
        <p:spPr>
          <a:xfrm>
            <a:off x="6166810" y="1475511"/>
            <a:ext cx="2099525" cy="3772611"/>
          </a:xfrm>
          <a:custGeom>
            <a:avLst/>
            <a:gdLst>
              <a:gd name="connsiteX0" fmla="*/ 0 w 2099525"/>
              <a:gd name="connsiteY0" fmla="*/ 0 h 3772611"/>
              <a:gd name="connsiteX1" fmla="*/ 566872 w 2099525"/>
              <a:gd name="connsiteY1" fmla="*/ 0 h 3772611"/>
              <a:gd name="connsiteX2" fmla="*/ 1112748 w 2099525"/>
              <a:gd name="connsiteY2" fmla="*/ 0 h 3772611"/>
              <a:gd name="connsiteX3" fmla="*/ 1637630 w 2099525"/>
              <a:gd name="connsiteY3" fmla="*/ 0 h 3772611"/>
              <a:gd name="connsiteX4" fmla="*/ 2099525 w 2099525"/>
              <a:gd name="connsiteY4" fmla="*/ 0 h 3772611"/>
              <a:gd name="connsiteX5" fmla="*/ 2099525 w 2099525"/>
              <a:gd name="connsiteY5" fmla="*/ 614397 h 3772611"/>
              <a:gd name="connsiteX6" fmla="*/ 2099525 w 2099525"/>
              <a:gd name="connsiteY6" fmla="*/ 1191067 h 3772611"/>
              <a:gd name="connsiteX7" fmla="*/ 2099525 w 2099525"/>
              <a:gd name="connsiteY7" fmla="*/ 1654559 h 3772611"/>
              <a:gd name="connsiteX8" fmla="*/ 2099525 w 2099525"/>
              <a:gd name="connsiteY8" fmla="*/ 2231230 h 3772611"/>
              <a:gd name="connsiteX9" fmla="*/ 2099525 w 2099525"/>
              <a:gd name="connsiteY9" fmla="*/ 2656996 h 3772611"/>
              <a:gd name="connsiteX10" fmla="*/ 2099525 w 2099525"/>
              <a:gd name="connsiteY10" fmla="*/ 3233667 h 3772611"/>
              <a:gd name="connsiteX11" fmla="*/ 2099525 w 2099525"/>
              <a:gd name="connsiteY11" fmla="*/ 3772611 h 3772611"/>
              <a:gd name="connsiteX12" fmla="*/ 1637630 w 2099525"/>
              <a:gd name="connsiteY12" fmla="*/ 3772611 h 3772611"/>
              <a:gd name="connsiteX13" fmla="*/ 1133744 w 2099525"/>
              <a:gd name="connsiteY13" fmla="*/ 3772611 h 3772611"/>
              <a:gd name="connsiteX14" fmla="*/ 566872 w 2099525"/>
              <a:gd name="connsiteY14" fmla="*/ 3772611 h 3772611"/>
              <a:gd name="connsiteX15" fmla="*/ 0 w 2099525"/>
              <a:gd name="connsiteY15" fmla="*/ 3772611 h 3772611"/>
              <a:gd name="connsiteX16" fmla="*/ 0 w 2099525"/>
              <a:gd name="connsiteY16" fmla="*/ 3346845 h 3772611"/>
              <a:gd name="connsiteX17" fmla="*/ 0 w 2099525"/>
              <a:gd name="connsiteY17" fmla="*/ 2770174 h 3772611"/>
              <a:gd name="connsiteX18" fmla="*/ 0 w 2099525"/>
              <a:gd name="connsiteY18" fmla="*/ 2344408 h 3772611"/>
              <a:gd name="connsiteX19" fmla="*/ 0 w 2099525"/>
              <a:gd name="connsiteY19" fmla="*/ 1918642 h 3772611"/>
              <a:gd name="connsiteX20" fmla="*/ 0 w 2099525"/>
              <a:gd name="connsiteY20" fmla="*/ 1304246 h 3772611"/>
              <a:gd name="connsiteX21" fmla="*/ 0 w 2099525"/>
              <a:gd name="connsiteY21" fmla="*/ 765301 h 3772611"/>
              <a:gd name="connsiteX22" fmla="*/ 0 w 2099525"/>
              <a:gd name="connsiteY22" fmla="*/ 0 h 3772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099525" h="3772611" fill="none" extrusionOk="0">
                <a:moveTo>
                  <a:pt x="0" y="0"/>
                </a:moveTo>
                <a:cubicBezTo>
                  <a:pt x="262610" y="-35546"/>
                  <a:pt x="432795" y="59998"/>
                  <a:pt x="566872" y="0"/>
                </a:cubicBezTo>
                <a:cubicBezTo>
                  <a:pt x="700949" y="-59998"/>
                  <a:pt x="896986" y="35693"/>
                  <a:pt x="1112748" y="0"/>
                </a:cubicBezTo>
                <a:cubicBezTo>
                  <a:pt x="1328510" y="-35693"/>
                  <a:pt x="1445130" y="58075"/>
                  <a:pt x="1637630" y="0"/>
                </a:cubicBezTo>
                <a:cubicBezTo>
                  <a:pt x="1830130" y="-58075"/>
                  <a:pt x="1938615" y="9920"/>
                  <a:pt x="2099525" y="0"/>
                </a:cubicBezTo>
                <a:cubicBezTo>
                  <a:pt x="2155950" y="218907"/>
                  <a:pt x="2099157" y="428539"/>
                  <a:pt x="2099525" y="614397"/>
                </a:cubicBezTo>
                <a:cubicBezTo>
                  <a:pt x="2099893" y="800255"/>
                  <a:pt x="2067161" y="976524"/>
                  <a:pt x="2099525" y="1191067"/>
                </a:cubicBezTo>
                <a:cubicBezTo>
                  <a:pt x="2131889" y="1405610"/>
                  <a:pt x="2059322" y="1489444"/>
                  <a:pt x="2099525" y="1654559"/>
                </a:cubicBezTo>
                <a:cubicBezTo>
                  <a:pt x="2139728" y="1819674"/>
                  <a:pt x="2034726" y="2092441"/>
                  <a:pt x="2099525" y="2231230"/>
                </a:cubicBezTo>
                <a:cubicBezTo>
                  <a:pt x="2164324" y="2370019"/>
                  <a:pt x="2099053" y="2546592"/>
                  <a:pt x="2099525" y="2656996"/>
                </a:cubicBezTo>
                <a:cubicBezTo>
                  <a:pt x="2099997" y="2767400"/>
                  <a:pt x="2081816" y="2946604"/>
                  <a:pt x="2099525" y="3233667"/>
                </a:cubicBezTo>
                <a:cubicBezTo>
                  <a:pt x="2117234" y="3520730"/>
                  <a:pt x="2049264" y="3617504"/>
                  <a:pt x="2099525" y="3772611"/>
                </a:cubicBezTo>
                <a:cubicBezTo>
                  <a:pt x="1971286" y="3795488"/>
                  <a:pt x="1856091" y="3751079"/>
                  <a:pt x="1637630" y="3772611"/>
                </a:cubicBezTo>
                <a:cubicBezTo>
                  <a:pt x="1419170" y="3794143"/>
                  <a:pt x="1243717" y="3743024"/>
                  <a:pt x="1133744" y="3772611"/>
                </a:cubicBezTo>
                <a:cubicBezTo>
                  <a:pt x="1023771" y="3802198"/>
                  <a:pt x="775656" y="3762716"/>
                  <a:pt x="566872" y="3772611"/>
                </a:cubicBezTo>
                <a:cubicBezTo>
                  <a:pt x="358088" y="3782506"/>
                  <a:pt x="121480" y="3743575"/>
                  <a:pt x="0" y="3772611"/>
                </a:cubicBezTo>
                <a:cubicBezTo>
                  <a:pt x="-48243" y="3655946"/>
                  <a:pt x="25383" y="3550954"/>
                  <a:pt x="0" y="3346845"/>
                </a:cubicBezTo>
                <a:cubicBezTo>
                  <a:pt x="-25383" y="3142736"/>
                  <a:pt x="24433" y="3028424"/>
                  <a:pt x="0" y="2770174"/>
                </a:cubicBezTo>
                <a:cubicBezTo>
                  <a:pt x="-24433" y="2511924"/>
                  <a:pt x="31255" y="2551842"/>
                  <a:pt x="0" y="2344408"/>
                </a:cubicBezTo>
                <a:cubicBezTo>
                  <a:pt x="-31255" y="2136974"/>
                  <a:pt x="33730" y="2103765"/>
                  <a:pt x="0" y="1918642"/>
                </a:cubicBezTo>
                <a:cubicBezTo>
                  <a:pt x="-33730" y="1733519"/>
                  <a:pt x="53847" y="1502016"/>
                  <a:pt x="0" y="1304246"/>
                </a:cubicBezTo>
                <a:cubicBezTo>
                  <a:pt x="-53847" y="1106476"/>
                  <a:pt x="57196" y="1034251"/>
                  <a:pt x="0" y="765301"/>
                </a:cubicBezTo>
                <a:cubicBezTo>
                  <a:pt x="-57196" y="496352"/>
                  <a:pt x="85424" y="354676"/>
                  <a:pt x="0" y="0"/>
                </a:cubicBezTo>
                <a:close/>
              </a:path>
              <a:path w="2099525" h="3772611" stroke="0" extrusionOk="0">
                <a:moveTo>
                  <a:pt x="0" y="0"/>
                </a:moveTo>
                <a:cubicBezTo>
                  <a:pt x="118655" y="-16068"/>
                  <a:pt x="357361" y="6463"/>
                  <a:pt x="503886" y="0"/>
                </a:cubicBezTo>
                <a:cubicBezTo>
                  <a:pt x="650411" y="-6463"/>
                  <a:pt x="781496" y="6467"/>
                  <a:pt x="965781" y="0"/>
                </a:cubicBezTo>
                <a:cubicBezTo>
                  <a:pt x="1150066" y="-6467"/>
                  <a:pt x="1401217" y="54713"/>
                  <a:pt x="1532653" y="0"/>
                </a:cubicBezTo>
                <a:cubicBezTo>
                  <a:pt x="1664089" y="-54713"/>
                  <a:pt x="1830621" y="9945"/>
                  <a:pt x="2099525" y="0"/>
                </a:cubicBezTo>
                <a:cubicBezTo>
                  <a:pt x="2102780" y="189175"/>
                  <a:pt x="2064960" y="399287"/>
                  <a:pt x="2099525" y="501218"/>
                </a:cubicBezTo>
                <a:cubicBezTo>
                  <a:pt x="2134090" y="603149"/>
                  <a:pt x="2063423" y="794389"/>
                  <a:pt x="2099525" y="964711"/>
                </a:cubicBezTo>
                <a:cubicBezTo>
                  <a:pt x="2135627" y="1135033"/>
                  <a:pt x="2095125" y="1248212"/>
                  <a:pt x="2099525" y="1503655"/>
                </a:cubicBezTo>
                <a:cubicBezTo>
                  <a:pt x="2103925" y="1759098"/>
                  <a:pt x="2073168" y="1869951"/>
                  <a:pt x="2099525" y="2042599"/>
                </a:cubicBezTo>
                <a:cubicBezTo>
                  <a:pt x="2125882" y="2215247"/>
                  <a:pt x="2075528" y="2362909"/>
                  <a:pt x="2099525" y="2506092"/>
                </a:cubicBezTo>
                <a:cubicBezTo>
                  <a:pt x="2123522" y="2649275"/>
                  <a:pt x="2052132" y="2820429"/>
                  <a:pt x="2099525" y="2969584"/>
                </a:cubicBezTo>
                <a:cubicBezTo>
                  <a:pt x="2146918" y="3118739"/>
                  <a:pt x="2094277" y="3402460"/>
                  <a:pt x="2099525" y="3772611"/>
                </a:cubicBezTo>
                <a:cubicBezTo>
                  <a:pt x="1985768" y="3797296"/>
                  <a:pt x="1814809" y="3718254"/>
                  <a:pt x="1553649" y="3772611"/>
                </a:cubicBezTo>
                <a:cubicBezTo>
                  <a:pt x="1292489" y="3826968"/>
                  <a:pt x="1243083" y="3714174"/>
                  <a:pt x="986777" y="3772611"/>
                </a:cubicBezTo>
                <a:cubicBezTo>
                  <a:pt x="730471" y="3831048"/>
                  <a:pt x="246476" y="3739713"/>
                  <a:pt x="0" y="3772611"/>
                </a:cubicBezTo>
                <a:cubicBezTo>
                  <a:pt x="-21708" y="3609262"/>
                  <a:pt x="49048" y="3517640"/>
                  <a:pt x="0" y="3309119"/>
                </a:cubicBezTo>
                <a:cubicBezTo>
                  <a:pt x="-49048" y="3100598"/>
                  <a:pt x="64366" y="2878341"/>
                  <a:pt x="0" y="2770174"/>
                </a:cubicBezTo>
                <a:cubicBezTo>
                  <a:pt x="-64366" y="2662008"/>
                  <a:pt x="40955" y="2409563"/>
                  <a:pt x="0" y="2268956"/>
                </a:cubicBezTo>
                <a:cubicBezTo>
                  <a:pt x="-40955" y="2128349"/>
                  <a:pt x="48406" y="1975634"/>
                  <a:pt x="0" y="1843190"/>
                </a:cubicBezTo>
                <a:cubicBezTo>
                  <a:pt x="-48406" y="1710746"/>
                  <a:pt x="47949" y="1507662"/>
                  <a:pt x="0" y="1379698"/>
                </a:cubicBezTo>
                <a:cubicBezTo>
                  <a:pt x="-47949" y="1251734"/>
                  <a:pt x="9682" y="1019976"/>
                  <a:pt x="0" y="916206"/>
                </a:cubicBezTo>
                <a:cubicBezTo>
                  <a:pt x="-9682" y="812436"/>
                  <a:pt x="77282" y="201661"/>
                  <a:pt x="0" y="0"/>
                </a:cubicBezTo>
                <a:close/>
              </a:path>
            </a:pathLst>
          </a:custGeom>
          <a:ln w="38100">
            <a:solidFill>
              <a:schemeClr val="tx1">
                <a:lumMod val="50000"/>
                <a:lumOff val="50000"/>
                <a:alpha val="68694"/>
              </a:schemeClr>
            </a:solidFill>
            <a:prstDash val="lgDash"/>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C010A84A-F2B3-F3CD-2945-5ACE335C7F9B}"/>
              </a:ext>
            </a:extLst>
          </p:cNvPr>
          <p:cNvSpPr/>
          <p:nvPr/>
        </p:nvSpPr>
        <p:spPr>
          <a:xfrm>
            <a:off x="3852482" y="1488668"/>
            <a:ext cx="2170447" cy="3772611"/>
          </a:xfrm>
          <a:prstGeom prst="rect">
            <a:avLst/>
          </a:prstGeom>
          <a:solidFill>
            <a:schemeClr val="bg1"/>
          </a:solidFill>
          <a:ln w="76200">
            <a:solidFill>
              <a:schemeClr val="tx1">
                <a:alpha val="67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Distancing</a:t>
            </a:r>
          </a:p>
        </p:txBody>
      </p:sp>
      <p:cxnSp>
        <p:nvCxnSpPr>
          <p:cNvPr id="7" name="Straight Arrow Connector 6">
            <a:extLst>
              <a:ext uri="{FF2B5EF4-FFF2-40B4-BE49-F238E27FC236}">
                <a16:creationId xmlns:a16="http://schemas.microsoft.com/office/drawing/2014/main" id="{F79530E4-DA59-1F66-FE5F-C872D44E14AA}"/>
              </a:ext>
            </a:extLst>
          </p:cNvPr>
          <p:cNvCxnSpPr>
            <a:cxnSpLocks/>
          </p:cNvCxnSpPr>
          <p:nvPr/>
        </p:nvCxnSpPr>
        <p:spPr>
          <a:xfrm>
            <a:off x="3267856" y="3445781"/>
            <a:ext cx="5573662" cy="21400"/>
          </a:xfrm>
          <a:prstGeom prst="straightConnector1">
            <a:avLst/>
          </a:prstGeom>
          <a:ln w="38100" cap="flat" cmpd="sng" algn="ctr">
            <a:solidFill>
              <a:srgbClr val="C00000"/>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9" name="Straight Arrow Connector 8">
            <a:extLst>
              <a:ext uri="{FF2B5EF4-FFF2-40B4-BE49-F238E27FC236}">
                <a16:creationId xmlns:a16="http://schemas.microsoft.com/office/drawing/2014/main" id="{A259C4FA-9DD8-620C-E3C7-68D61BC18EE2}"/>
              </a:ext>
            </a:extLst>
          </p:cNvPr>
          <p:cNvCxnSpPr>
            <a:cxnSpLocks/>
          </p:cNvCxnSpPr>
          <p:nvPr/>
        </p:nvCxnSpPr>
        <p:spPr>
          <a:xfrm flipH="1">
            <a:off x="6096000" y="1142247"/>
            <a:ext cx="8288" cy="4559731"/>
          </a:xfrm>
          <a:prstGeom prst="straightConnector1">
            <a:avLst/>
          </a:prstGeom>
          <a:ln w="38100" cap="flat" cmpd="sng" algn="ctr">
            <a:solidFill>
              <a:schemeClr val="tx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17" name="TextBox 16">
            <a:extLst>
              <a:ext uri="{FF2B5EF4-FFF2-40B4-BE49-F238E27FC236}">
                <a16:creationId xmlns:a16="http://schemas.microsoft.com/office/drawing/2014/main" id="{CBD0E5DD-44AF-B99E-86B8-ACBEFBCAF1AD}"/>
              </a:ext>
            </a:extLst>
          </p:cNvPr>
          <p:cNvSpPr txBox="1"/>
          <p:nvPr/>
        </p:nvSpPr>
        <p:spPr>
          <a:xfrm>
            <a:off x="4641212" y="652035"/>
            <a:ext cx="2909579" cy="430887"/>
          </a:xfrm>
          <a:prstGeom prst="rect">
            <a:avLst/>
          </a:prstGeom>
          <a:solidFill>
            <a:schemeClr val="bg1"/>
          </a:solidFill>
        </p:spPr>
        <p:txBody>
          <a:bodyPr wrap="none" rtlCol="0">
            <a:spAutoFit/>
          </a:bodyPr>
          <a:lstStyle/>
          <a:p>
            <a:pPr algn="ctr"/>
            <a:r>
              <a:rPr lang="en-US" sz="2200" b="1" dirty="0"/>
              <a:t>FALSE EMPOWERMENT</a:t>
            </a:r>
          </a:p>
        </p:txBody>
      </p:sp>
      <p:sp>
        <p:nvSpPr>
          <p:cNvPr id="19" name="TextBox 18">
            <a:extLst>
              <a:ext uri="{FF2B5EF4-FFF2-40B4-BE49-F238E27FC236}">
                <a16:creationId xmlns:a16="http://schemas.microsoft.com/office/drawing/2014/main" id="{32C88551-83FE-ECF0-0152-D858B7DC2EC4}"/>
              </a:ext>
            </a:extLst>
          </p:cNvPr>
          <p:cNvSpPr txBox="1"/>
          <p:nvPr/>
        </p:nvSpPr>
        <p:spPr>
          <a:xfrm>
            <a:off x="5030081" y="5787935"/>
            <a:ext cx="2620974" cy="430887"/>
          </a:xfrm>
          <a:prstGeom prst="rect">
            <a:avLst/>
          </a:prstGeom>
          <a:solidFill>
            <a:schemeClr val="bg1"/>
          </a:solidFill>
        </p:spPr>
        <p:txBody>
          <a:bodyPr wrap="none" rtlCol="0">
            <a:spAutoFit/>
          </a:bodyPr>
          <a:lstStyle/>
          <a:p>
            <a:r>
              <a:rPr lang="en-US" sz="2200" b="1" dirty="0"/>
              <a:t>DISEMPOWERMENT </a:t>
            </a:r>
          </a:p>
        </p:txBody>
      </p:sp>
      <p:sp>
        <p:nvSpPr>
          <p:cNvPr id="23" name="TextBox 22">
            <a:extLst>
              <a:ext uri="{FF2B5EF4-FFF2-40B4-BE49-F238E27FC236}">
                <a16:creationId xmlns:a16="http://schemas.microsoft.com/office/drawing/2014/main" id="{47FE0D19-5AC6-8ADB-E1AD-6FB665D62DFF}"/>
              </a:ext>
            </a:extLst>
          </p:cNvPr>
          <p:cNvSpPr txBox="1"/>
          <p:nvPr/>
        </p:nvSpPr>
        <p:spPr>
          <a:xfrm>
            <a:off x="8941900" y="3206668"/>
            <a:ext cx="2254400" cy="430887"/>
          </a:xfrm>
          <a:prstGeom prst="rect">
            <a:avLst/>
          </a:prstGeom>
          <a:solidFill>
            <a:schemeClr val="bg1"/>
          </a:solidFill>
        </p:spPr>
        <p:txBody>
          <a:bodyPr wrap="none" rtlCol="0">
            <a:spAutoFit/>
          </a:bodyPr>
          <a:lstStyle/>
          <a:p>
            <a:r>
              <a:rPr lang="en-US" sz="2200" b="1" dirty="0">
                <a:solidFill>
                  <a:srgbClr val="C00000"/>
                </a:solidFill>
              </a:rPr>
              <a:t>NO BOUNDARIES </a:t>
            </a:r>
          </a:p>
        </p:txBody>
      </p:sp>
      <p:sp>
        <p:nvSpPr>
          <p:cNvPr id="24" name="TextBox 23">
            <a:extLst>
              <a:ext uri="{FF2B5EF4-FFF2-40B4-BE49-F238E27FC236}">
                <a16:creationId xmlns:a16="http://schemas.microsoft.com/office/drawing/2014/main" id="{F0E00874-3C47-8EF5-28BA-1C1992E992CA}"/>
              </a:ext>
            </a:extLst>
          </p:cNvPr>
          <p:cNvSpPr txBox="1"/>
          <p:nvPr/>
        </p:nvSpPr>
        <p:spPr>
          <a:xfrm>
            <a:off x="1767702" y="3206668"/>
            <a:ext cx="1731180" cy="430887"/>
          </a:xfrm>
          <a:prstGeom prst="rect">
            <a:avLst/>
          </a:prstGeom>
          <a:pattFill prst="pct5">
            <a:fgClr>
              <a:schemeClr val="accent2">
                <a:lumMod val="20000"/>
                <a:lumOff val="80000"/>
              </a:schemeClr>
            </a:fgClr>
            <a:bgClr>
              <a:schemeClr val="bg1"/>
            </a:bgClr>
          </a:pattFill>
        </p:spPr>
        <p:txBody>
          <a:bodyPr wrap="none" rtlCol="0">
            <a:spAutoFit/>
          </a:bodyPr>
          <a:lstStyle/>
          <a:p>
            <a:r>
              <a:rPr lang="en-US" sz="2200" b="1" dirty="0">
                <a:solidFill>
                  <a:srgbClr val="C00000"/>
                </a:solidFill>
              </a:rPr>
              <a:t>WALLED OFF </a:t>
            </a:r>
          </a:p>
        </p:txBody>
      </p:sp>
      <p:sp>
        <p:nvSpPr>
          <p:cNvPr id="13" name="Oval 12">
            <a:extLst>
              <a:ext uri="{FF2B5EF4-FFF2-40B4-BE49-F238E27FC236}">
                <a16:creationId xmlns:a16="http://schemas.microsoft.com/office/drawing/2014/main" id="{B85A7CE4-1857-A5BA-B7E9-A352A5EF01F2}"/>
              </a:ext>
            </a:extLst>
          </p:cNvPr>
          <p:cNvSpPr/>
          <p:nvPr/>
        </p:nvSpPr>
        <p:spPr>
          <a:xfrm>
            <a:off x="5550087" y="3005564"/>
            <a:ext cx="1119063" cy="1015662"/>
          </a:xfrm>
          <a:prstGeom prst="ellipse">
            <a:avLst/>
          </a:prstGeom>
          <a:solidFill>
            <a:srgbClr val="00B0F0"/>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28" name="TextBox 27">
            <a:extLst>
              <a:ext uri="{FF2B5EF4-FFF2-40B4-BE49-F238E27FC236}">
                <a16:creationId xmlns:a16="http://schemas.microsoft.com/office/drawing/2014/main" id="{21A8494D-CEE0-9426-E9FB-827307BCBD35}"/>
              </a:ext>
            </a:extLst>
          </p:cNvPr>
          <p:cNvSpPr txBox="1"/>
          <p:nvPr/>
        </p:nvSpPr>
        <p:spPr>
          <a:xfrm>
            <a:off x="5541232" y="3256236"/>
            <a:ext cx="1048685" cy="492443"/>
          </a:xfrm>
          <a:prstGeom prst="rect">
            <a:avLst/>
          </a:prstGeom>
          <a:noFill/>
        </p:spPr>
        <p:txBody>
          <a:bodyPr wrap="none" rtlCol="0">
            <a:spAutoFit/>
          </a:bodyPr>
          <a:lstStyle/>
          <a:p>
            <a:r>
              <a:rPr lang="en-US" sz="2600" b="1" i="1" dirty="0">
                <a:solidFill>
                  <a:schemeClr val="bg1"/>
                </a:solidFill>
                <a:latin typeface="Mistral" panose="03090702030407020403" pitchFamily="66" charset="0"/>
                <a:cs typeface="MV Boli" panose="02000500030200090000" pitchFamily="2" charset="0"/>
              </a:rPr>
              <a:t>HEALTH</a:t>
            </a:r>
          </a:p>
        </p:txBody>
      </p:sp>
      <p:sp>
        <p:nvSpPr>
          <p:cNvPr id="40" name="TextBox 39">
            <a:extLst>
              <a:ext uri="{FF2B5EF4-FFF2-40B4-BE49-F238E27FC236}">
                <a16:creationId xmlns:a16="http://schemas.microsoft.com/office/drawing/2014/main" id="{3C245AD0-9472-E4A7-48B4-FFC8DCDD233B}"/>
              </a:ext>
            </a:extLst>
          </p:cNvPr>
          <p:cNvSpPr txBox="1"/>
          <p:nvPr/>
        </p:nvSpPr>
        <p:spPr>
          <a:xfrm>
            <a:off x="4109835" y="2019991"/>
            <a:ext cx="1717971" cy="1015663"/>
          </a:xfrm>
          <a:prstGeom prst="rect">
            <a:avLst/>
          </a:prstGeom>
          <a:noFill/>
        </p:spPr>
        <p:txBody>
          <a:bodyPr wrap="none" rtlCol="0">
            <a:spAutoFit/>
          </a:bodyPr>
          <a:lstStyle/>
          <a:p>
            <a:r>
              <a:rPr lang="en-US" sz="2000" b="1" dirty="0"/>
              <a:t>Abandonment</a:t>
            </a:r>
          </a:p>
          <a:p>
            <a:r>
              <a:rPr lang="en-US" sz="2000" dirty="0"/>
              <a:t>Rejection</a:t>
            </a:r>
          </a:p>
          <a:p>
            <a:r>
              <a:rPr lang="en-US" sz="2000" dirty="0"/>
              <a:t>Distancing</a:t>
            </a:r>
          </a:p>
        </p:txBody>
      </p:sp>
      <p:sp>
        <p:nvSpPr>
          <p:cNvPr id="41" name="TextBox 40">
            <a:extLst>
              <a:ext uri="{FF2B5EF4-FFF2-40B4-BE49-F238E27FC236}">
                <a16:creationId xmlns:a16="http://schemas.microsoft.com/office/drawing/2014/main" id="{7A28901C-9147-01C4-AA8F-3B6F73077C0A}"/>
              </a:ext>
            </a:extLst>
          </p:cNvPr>
          <p:cNvSpPr txBox="1"/>
          <p:nvPr/>
        </p:nvSpPr>
        <p:spPr>
          <a:xfrm>
            <a:off x="6522966" y="2034069"/>
            <a:ext cx="1519134" cy="1015663"/>
          </a:xfrm>
          <a:prstGeom prst="rect">
            <a:avLst/>
          </a:prstGeom>
          <a:noFill/>
        </p:spPr>
        <p:txBody>
          <a:bodyPr wrap="none" rtlCol="0">
            <a:spAutoFit/>
          </a:bodyPr>
          <a:lstStyle/>
          <a:p>
            <a:r>
              <a:rPr lang="en-US" sz="2000" b="1" dirty="0"/>
              <a:t>Intrusion</a:t>
            </a:r>
          </a:p>
          <a:p>
            <a:r>
              <a:rPr lang="en-US" sz="2000" dirty="0"/>
              <a:t>Grandiosity</a:t>
            </a:r>
          </a:p>
          <a:p>
            <a:r>
              <a:rPr lang="en-US" sz="2000" dirty="0"/>
              <a:t>Entitlement </a:t>
            </a:r>
          </a:p>
        </p:txBody>
      </p:sp>
      <p:sp>
        <p:nvSpPr>
          <p:cNvPr id="42" name="TextBox 41">
            <a:extLst>
              <a:ext uri="{FF2B5EF4-FFF2-40B4-BE49-F238E27FC236}">
                <a16:creationId xmlns:a16="http://schemas.microsoft.com/office/drawing/2014/main" id="{24044522-66EF-37F4-684C-9FA5A9280BD3}"/>
              </a:ext>
            </a:extLst>
          </p:cNvPr>
          <p:cNvSpPr txBox="1"/>
          <p:nvPr/>
        </p:nvSpPr>
        <p:spPr>
          <a:xfrm>
            <a:off x="6506634" y="3872927"/>
            <a:ext cx="1574470" cy="1015663"/>
          </a:xfrm>
          <a:prstGeom prst="rect">
            <a:avLst/>
          </a:prstGeom>
          <a:noFill/>
        </p:spPr>
        <p:txBody>
          <a:bodyPr wrap="none" rtlCol="0">
            <a:spAutoFit/>
          </a:bodyPr>
          <a:lstStyle/>
          <a:p>
            <a:r>
              <a:rPr lang="en-US" sz="2000" b="1" dirty="0"/>
              <a:t>Desperation</a:t>
            </a:r>
          </a:p>
          <a:p>
            <a:r>
              <a:rPr lang="en-US" sz="2000" dirty="0"/>
              <a:t>Addiction </a:t>
            </a:r>
          </a:p>
          <a:p>
            <a:r>
              <a:rPr lang="en-US" sz="2000" dirty="0"/>
              <a:t>Complacency</a:t>
            </a:r>
          </a:p>
        </p:txBody>
      </p:sp>
      <p:sp>
        <p:nvSpPr>
          <p:cNvPr id="43" name="TextBox 42">
            <a:extLst>
              <a:ext uri="{FF2B5EF4-FFF2-40B4-BE49-F238E27FC236}">
                <a16:creationId xmlns:a16="http://schemas.microsoft.com/office/drawing/2014/main" id="{D11A7F28-B5E5-EA8B-256F-FF12C368AB71}"/>
              </a:ext>
            </a:extLst>
          </p:cNvPr>
          <p:cNvSpPr txBox="1"/>
          <p:nvPr/>
        </p:nvSpPr>
        <p:spPr>
          <a:xfrm>
            <a:off x="4070280" y="3872927"/>
            <a:ext cx="1701556" cy="1015663"/>
          </a:xfrm>
          <a:prstGeom prst="rect">
            <a:avLst/>
          </a:prstGeom>
          <a:noFill/>
        </p:spPr>
        <p:txBody>
          <a:bodyPr wrap="none" rtlCol="0">
            <a:spAutoFit/>
          </a:bodyPr>
          <a:lstStyle/>
          <a:p>
            <a:r>
              <a:rPr lang="en-US" sz="2000" b="1" dirty="0"/>
              <a:t>Resignation</a:t>
            </a:r>
          </a:p>
          <a:p>
            <a:r>
              <a:rPr lang="en-US" sz="2000" dirty="0"/>
              <a:t>Shame</a:t>
            </a:r>
          </a:p>
          <a:p>
            <a:r>
              <a:rPr lang="en-US" sz="2000" dirty="0"/>
              <a:t>Worthlessness</a:t>
            </a:r>
          </a:p>
        </p:txBody>
      </p:sp>
      <p:sp>
        <p:nvSpPr>
          <p:cNvPr id="8" name="TextBox 7">
            <a:extLst>
              <a:ext uri="{FF2B5EF4-FFF2-40B4-BE49-F238E27FC236}">
                <a16:creationId xmlns:a16="http://schemas.microsoft.com/office/drawing/2014/main" id="{8BD70788-3862-D304-58EF-BDB456FDFD20}"/>
              </a:ext>
            </a:extLst>
          </p:cNvPr>
          <p:cNvSpPr txBox="1"/>
          <p:nvPr/>
        </p:nvSpPr>
        <p:spPr>
          <a:xfrm>
            <a:off x="636678" y="620208"/>
            <a:ext cx="2640622" cy="1169551"/>
          </a:xfrm>
          <a:prstGeom prst="rect">
            <a:avLst/>
          </a:prstGeom>
          <a:solidFill>
            <a:schemeClr val="bg1">
              <a:lumMod val="95000"/>
            </a:schemeClr>
          </a:solidFill>
          <a:ln>
            <a:solidFill>
              <a:schemeClr val="tx1"/>
            </a:solidFill>
          </a:ln>
        </p:spPr>
        <p:txBody>
          <a:bodyPr wrap="square" rtlCol="0">
            <a:spAutoFit/>
          </a:bodyPr>
          <a:lstStyle/>
          <a:p>
            <a:r>
              <a:rPr lang="en-US" sz="2800" b="1" dirty="0"/>
              <a:t>RELATIONSHIP GRID </a:t>
            </a:r>
            <a:r>
              <a:rPr lang="en-US" sz="1400" dirty="0"/>
              <a:t>By Terence Real, Relational Life Institute </a:t>
            </a:r>
          </a:p>
        </p:txBody>
      </p:sp>
    </p:spTree>
    <p:extLst>
      <p:ext uri="{BB962C8B-B14F-4D97-AF65-F5344CB8AC3E}">
        <p14:creationId xmlns:p14="http://schemas.microsoft.com/office/powerpoint/2010/main" val="74577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13">
            <a:extLst>
              <a:ext uri="{FF2B5EF4-FFF2-40B4-BE49-F238E27FC236}">
                <a16:creationId xmlns:a16="http://schemas.microsoft.com/office/drawing/2014/main" id="{009D16AD-ACAD-620B-8A37-1038B5EA2FC3}"/>
              </a:ext>
            </a:extLst>
          </p:cNvPr>
          <p:cNvSpPr/>
          <p:nvPr/>
        </p:nvSpPr>
        <p:spPr>
          <a:xfrm>
            <a:off x="6648450" y="990600"/>
            <a:ext cx="3830865" cy="3175000"/>
          </a:xfrm>
          <a:prstGeom prst="ellipse">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11" name="Title 1">
            <a:extLst>
              <a:ext uri="{FF2B5EF4-FFF2-40B4-BE49-F238E27FC236}">
                <a16:creationId xmlns:a16="http://schemas.microsoft.com/office/drawing/2014/main" id="{098179F2-5120-3766-5E32-654C51A5D043}"/>
              </a:ext>
            </a:extLst>
          </p:cNvPr>
          <p:cNvSpPr>
            <a:spLocks noGrp="1"/>
          </p:cNvSpPr>
          <p:nvPr>
            <p:ph type="title"/>
          </p:nvPr>
        </p:nvSpPr>
        <p:spPr>
          <a:xfrm>
            <a:off x="2424633" y="149606"/>
            <a:ext cx="7437959" cy="1325563"/>
          </a:xfrm>
        </p:spPr>
        <p:txBody>
          <a:bodyPr vert="horz" lIns="91440" tIns="45720" rIns="91440" bIns="45720" rtlCol="0" anchor="ctr">
            <a:normAutofit/>
          </a:bodyPr>
          <a:lstStyle/>
          <a:p>
            <a:r>
              <a:rPr lang="en-US" sz="4400" u="none" strike="noStrike" dirty="0">
                <a:solidFill>
                  <a:srgbClr val="222222"/>
                </a:solidFill>
                <a:effectLst/>
                <a:latin typeface="+mn-lt"/>
              </a:rPr>
              <a:t>Warning Signs of Nurse Burnout</a:t>
            </a:r>
            <a:endParaRPr lang="en-US" b="1" dirty="0"/>
          </a:p>
        </p:txBody>
      </p:sp>
      <p:graphicFrame>
        <p:nvGraphicFramePr>
          <p:cNvPr id="15" name="Content Placeholder 2">
            <a:extLst>
              <a:ext uri="{FF2B5EF4-FFF2-40B4-BE49-F238E27FC236}">
                <a16:creationId xmlns:a16="http://schemas.microsoft.com/office/drawing/2014/main" id="{C49023F4-A12F-461D-6989-701E72788C56}"/>
              </a:ext>
            </a:extLst>
          </p:cNvPr>
          <p:cNvGraphicFramePr>
            <a:graphicFrameLocks noGrp="1"/>
          </p:cNvGraphicFramePr>
          <p:nvPr>
            <p:ph idx="1"/>
          </p:nvPr>
        </p:nvGraphicFramePr>
        <p:xfrm>
          <a:off x="951186" y="1590068"/>
          <a:ext cx="4792716" cy="41643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a:extLst>
              <a:ext uri="{FF2B5EF4-FFF2-40B4-BE49-F238E27FC236}">
                <a16:creationId xmlns:a16="http://schemas.microsoft.com/office/drawing/2014/main" id="{A36AC92E-D9F4-1C65-1BA0-FB155060D71D}"/>
              </a:ext>
            </a:extLst>
          </p:cNvPr>
          <p:cNvSpPr>
            <a:spLocks noGrp="1"/>
          </p:cNvSpPr>
          <p:nvPr>
            <p:ph type="ftr" sz="quarter" idx="11"/>
          </p:nvPr>
        </p:nvSpPr>
        <p:spPr/>
        <p:txBody>
          <a:bodyPr vert="horz" lIns="91440" tIns="45720" rIns="91440" bIns="45720" rtlCol="0" anchor="ctr">
            <a:normAutofit/>
          </a:bodyPr>
          <a:lstStyle/>
          <a:p>
            <a:pPr>
              <a:spcAft>
                <a:spcPts val="600"/>
              </a:spcAft>
              <a:defRPr/>
            </a:pPr>
            <a:r>
              <a:rPr lang="en-US" kern="1200" dirty="0">
                <a:solidFill>
                  <a:prstClr val="black">
                    <a:tint val="75000"/>
                  </a:prstClr>
                </a:solidFill>
                <a:latin typeface="Calibri" panose="020F0502020204030204"/>
                <a:ea typeface="+mn-ea"/>
                <a:cs typeface="+mn-cs"/>
              </a:rPr>
              <a:t>2024 COPYRIGHT © APHRODITE BEIDLER PSY.D.</a:t>
            </a:r>
          </a:p>
          <a:p>
            <a:pPr>
              <a:spcAft>
                <a:spcPts val="600"/>
              </a:spcAft>
              <a:defRPr/>
            </a:pPr>
            <a:endParaRPr lang="en-US" kern="1200" dirty="0">
              <a:solidFill>
                <a:prstClr val="black">
                  <a:tint val="75000"/>
                </a:prstClr>
              </a:solidFill>
              <a:latin typeface="Calibri" panose="020F0502020204030204"/>
              <a:ea typeface="+mn-ea"/>
              <a:cs typeface="+mn-cs"/>
            </a:endParaRPr>
          </a:p>
        </p:txBody>
      </p:sp>
      <p:sp>
        <p:nvSpPr>
          <p:cNvPr id="12" name="Title 4">
            <a:extLst>
              <a:ext uri="{FF2B5EF4-FFF2-40B4-BE49-F238E27FC236}">
                <a16:creationId xmlns:a16="http://schemas.microsoft.com/office/drawing/2014/main" id="{0F5CBEDE-CE5A-868A-548D-6D3AAC1F05E9}"/>
              </a:ext>
            </a:extLst>
          </p:cNvPr>
          <p:cNvSpPr txBox="1">
            <a:spLocks/>
          </p:cNvSpPr>
          <p:nvPr/>
        </p:nvSpPr>
        <p:spPr>
          <a:xfrm>
            <a:off x="7239977" y="1875652"/>
            <a:ext cx="2727742" cy="1611153"/>
          </a:xfrm>
          <a:prstGeom prst="rect">
            <a:avLst/>
          </a:prstGeom>
        </p:spPr>
        <p:txBody>
          <a:bodyPr vert="horz" lIns="91440" tIns="45720" rIns="91440" bIns="45720" rtlCol="0" anchor="ctr">
            <a:normAutofit fontScale="4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9600" b="1" dirty="0">
                <a:solidFill>
                  <a:schemeClr val="accent2"/>
                </a:solidFill>
                <a:latin typeface="+mn-lt"/>
              </a:rPr>
              <a:t>Losing Strategy</a:t>
            </a:r>
          </a:p>
          <a:p>
            <a:pPr algn="ctr">
              <a:lnSpc>
                <a:spcPct val="120000"/>
              </a:lnSpc>
            </a:pPr>
            <a:endParaRPr lang="en-US" sz="8000" dirty="0">
              <a:solidFill>
                <a:schemeClr val="bg1"/>
              </a:solidFill>
              <a:latin typeface="+mn-lt"/>
            </a:endParaRPr>
          </a:p>
        </p:txBody>
      </p:sp>
      <p:sp>
        <p:nvSpPr>
          <p:cNvPr id="13" name="Content Placeholder 13">
            <a:extLst>
              <a:ext uri="{FF2B5EF4-FFF2-40B4-BE49-F238E27FC236}">
                <a16:creationId xmlns:a16="http://schemas.microsoft.com/office/drawing/2014/main" id="{05876402-1C6C-B9D3-EB9E-4B087B2D0C48}"/>
              </a:ext>
            </a:extLst>
          </p:cNvPr>
          <p:cNvSpPr txBox="1">
            <a:spLocks/>
          </p:cNvSpPr>
          <p:nvPr/>
        </p:nvSpPr>
        <p:spPr>
          <a:xfrm>
            <a:off x="6648450" y="4299854"/>
            <a:ext cx="4114800" cy="1755528"/>
          </a:xfrm>
          <a:prstGeom prst="rect">
            <a:avLst/>
          </a:prstGeom>
        </p:spPr>
        <p:style>
          <a:lnRef idx="2">
            <a:schemeClr val="dk1"/>
          </a:lnRef>
          <a:fillRef idx="1">
            <a:schemeClr val="lt1"/>
          </a:fillRef>
          <a:effectRef idx="0">
            <a:schemeClr val="dk1"/>
          </a:effectRef>
          <a:fontRef idx="minor">
            <a:schemeClr val="dk1"/>
          </a:fontRef>
        </p:style>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2000" dirty="0">
                <a:ln w="0"/>
                <a:solidFill>
                  <a:srgbClr val="0070C0"/>
                </a:solidFill>
                <a:effectLst>
                  <a:outerShdw blurRad="38100" dist="25400" dir="5400000" algn="ctr" rotWithShape="0">
                    <a:srgbClr val="6E747A">
                      <a:alpha val="43000"/>
                    </a:srgbClr>
                  </a:outerShdw>
                </a:effectLst>
                <a:ea typeface="Times New Roman" panose="02020603050405020304" pitchFamily="18" charset="0"/>
              </a:rPr>
              <a:t>Fatigue </a:t>
            </a:r>
            <a:r>
              <a:rPr lang="en-US" sz="2000" dirty="0">
                <a:ln w="0"/>
                <a:solidFill>
                  <a:srgbClr val="0070C0"/>
                </a:solidFill>
                <a:effectLst>
                  <a:outerShdw blurRad="38100" dist="25400" dir="5400000" algn="ctr" rotWithShape="0">
                    <a:srgbClr val="6E747A">
                      <a:alpha val="43000"/>
                    </a:srgbClr>
                  </a:outerShdw>
                </a:effectLst>
                <a:ea typeface="Times New Roman" panose="02020603050405020304" pitchFamily="18" charset="0"/>
                <a:sym typeface="Wingdings" pitchFamily="2" charset="2"/>
              </a:rPr>
              <a:t>  </a:t>
            </a:r>
            <a:r>
              <a:rPr lang="en-US" sz="2000" dirty="0">
                <a:ln w="0"/>
                <a:solidFill>
                  <a:srgbClr val="0070C0"/>
                </a:solidFill>
                <a:effectLst>
                  <a:outerShdw blurRad="38100" dist="25400" dir="5400000" algn="ctr" rotWithShape="0">
                    <a:srgbClr val="6E747A">
                      <a:alpha val="43000"/>
                    </a:srgbClr>
                  </a:outerShdw>
                </a:effectLst>
                <a:ea typeface="Times New Roman" panose="02020603050405020304" pitchFamily="18" charset="0"/>
              </a:rPr>
              <a:t>Errors </a:t>
            </a:r>
            <a:r>
              <a:rPr lang="en-US" sz="2000" dirty="0">
                <a:ln w="0"/>
                <a:solidFill>
                  <a:srgbClr val="0070C0"/>
                </a:solidFill>
                <a:effectLst>
                  <a:outerShdw blurRad="38100" dist="25400" dir="5400000" algn="ctr" rotWithShape="0">
                    <a:srgbClr val="6E747A">
                      <a:alpha val="43000"/>
                    </a:srgbClr>
                  </a:outerShdw>
                </a:effectLst>
                <a:ea typeface="Times New Roman" panose="02020603050405020304" pitchFamily="18" charset="0"/>
                <a:sym typeface="Wingdings" pitchFamily="2" charset="2"/>
              </a:rPr>
              <a:t> Moodiness  </a:t>
            </a:r>
            <a:r>
              <a:rPr lang="en-US" sz="2000" dirty="0">
                <a:ln w="0"/>
                <a:solidFill>
                  <a:srgbClr val="0070C0"/>
                </a:solidFill>
                <a:effectLst>
                  <a:outerShdw blurRad="38100" dist="25400" dir="5400000" algn="ctr" rotWithShape="0">
                    <a:srgbClr val="6E747A">
                      <a:alpha val="43000"/>
                    </a:srgbClr>
                  </a:outerShdw>
                </a:effectLst>
                <a:ea typeface="Times New Roman" panose="02020603050405020304" pitchFamily="18" charset="0"/>
              </a:rPr>
              <a:t>Embarrassing behaviors  </a:t>
            </a:r>
            <a:r>
              <a:rPr lang="en-US" sz="2000" dirty="0">
                <a:ln w="0"/>
                <a:solidFill>
                  <a:srgbClr val="0070C0"/>
                </a:solidFill>
                <a:effectLst>
                  <a:outerShdw blurRad="38100" dist="25400" dir="5400000" algn="ctr" rotWithShape="0">
                    <a:srgbClr val="6E747A">
                      <a:alpha val="43000"/>
                    </a:srgbClr>
                  </a:outerShdw>
                </a:effectLst>
                <a:ea typeface="Times New Roman" panose="02020603050405020304" pitchFamily="18" charset="0"/>
                <a:sym typeface="Wingdings" pitchFamily="2" charset="2"/>
              </a:rPr>
              <a:t></a:t>
            </a:r>
            <a:r>
              <a:rPr lang="en-US" sz="2000" dirty="0">
                <a:ln w="0"/>
                <a:solidFill>
                  <a:srgbClr val="0070C0"/>
                </a:solidFill>
                <a:effectLst>
                  <a:outerShdw blurRad="38100" dist="25400" dir="5400000" algn="ctr" rotWithShape="0">
                    <a:srgbClr val="6E747A">
                      <a:alpha val="43000"/>
                    </a:srgbClr>
                  </a:outerShdw>
                </a:effectLst>
                <a:ea typeface="Times New Roman" panose="02020603050405020304" pitchFamily="18" charset="0"/>
              </a:rPr>
              <a:t>Anxiety    </a:t>
            </a:r>
            <a:r>
              <a:rPr lang="en-US" sz="2000" dirty="0">
                <a:ln w="0"/>
                <a:solidFill>
                  <a:srgbClr val="0070C0"/>
                </a:solidFill>
                <a:effectLst>
                  <a:outerShdw blurRad="38100" dist="25400" dir="5400000" algn="ctr" rotWithShape="0">
                    <a:srgbClr val="6E747A">
                      <a:alpha val="43000"/>
                    </a:srgbClr>
                  </a:outerShdw>
                </a:effectLst>
                <a:ea typeface="Times New Roman" panose="02020603050405020304" pitchFamily="18" charset="0"/>
                <a:sym typeface="Wingdings" pitchFamily="2" charset="2"/>
              </a:rPr>
              <a:t>  </a:t>
            </a:r>
            <a:r>
              <a:rPr lang="en-US" sz="2000" dirty="0">
                <a:ln w="0"/>
                <a:solidFill>
                  <a:srgbClr val="0070C0"/>
                </a:solidFill>
                <a:effectLst>
                  <a:outerShdw blurRad="38100" dist="25400" dir="5400000" algn="ctr" rotWithShape="0">
                    <a:srgbClr val="6E747A">
                      <a:alpha val="43000"/>
                    </a:srgbClr>
                  </a:outerShdw>
                </a:effectLst>
                <a:ea typeface="Times New Roman" panose="02020603050405020304" pitchFamily="18" charset="0"/>
              </a:rPr>
              <a:t>Depression </a:t>
            </a:r>
            <a:r>
              <a:rPr lang="en-US" sz="2000" dirty="0">
                <a:ln w="0"/>
                <a:solidFill>
                  <a:srgbClr val="0070C0"/>
                </a:solidFill>
                <a:effectLst>
                  <a:outerShdw blurRad="38100" dist="25400" dir="5400000" algn="ctr" rotWithShape="0">
                    <a:srgbClr val="6E747A">
                      <a:alpha val="43000"/>
                    </a:srgbClr>
                  </a:outerShdw>
                </a:effectLst>
                <a:ea typeface="Times New Roman" panose="02020603050405020304" pitchFamily="18" charset="0"/>
                <a:sym typeface="Wingdings" pitchFamily="2" charset="2"/>
              </a:rPr>
              <a:t> </a:t>
            </a:r>
            <a:r>
              <a:rPr lang="en-US" sz="2000" dirty="0">
                <a:ln w="0"/>
                <a:solidFill>
                  <a:srgbClr val="0070C0"/>
                </a:solidFill>
                <a:effectLst>
                  <a:outerShdw blurRad="38100" dist="25400" dir="5400000" algn="ctr" rotWithShape="0">
                    <a:srgbClr val="6E747A">
                      <a:alpha val="43000"/>
                    </a:srgbClr>
                  </a:outerShdw>
                </a:effectLst>
                <a:ea typeface="Times New Roman" panose="02020603050405020304" pitchFamily="18" charset="0"/>
              </a:rPr>
              <a:t>Cynicism  </a:t>
            </a:r>
            <a:r>
              <a:rPr lang="en-US" sz="2000" dirty="0">
                <a:ln w="0"/>
                <a:solidFill>
                  <a:srgbClr val="0070C0"/>
                </a:solidFill>
                <a:effectLst>
                  <a:outerShdw blurRad="38100" dist="25400" dir="5400000" algn="ctr" rotWithShape="0">
                    <a:srgbClr val="6E747A">
                      <a:alpha val="43000"/>
                    </a:srgbClr>
                  </a:outerShdw>
                </a:effectLst>
                <a:ea typeface="Times New Roman" panose="02020603050405020304" pitchFamily="18" charset="0"/>
                <a:sym typeface="Wingdings" pitchFamily="2" charset="2"/>
              </a:rPr>
              <a:t> </a:t>
            </a:r>
            <a:r>
              <a:rPr lang="en-US" sz="2000" dirty="0">
                <a:ln w="0"/>
                <a:effectLst>
                  <a:outerShdw blurRad="38100" dist="25400" dir="5400000" algn="ctr" rotWithShape="0">
                    <a:srgbClr val="6E747A">
                      <a:alpha val="43000"/>
                    </a:srgbClr>
                  </a:outerShdw>
                </a:effectLst>
                <a:ea typeface="Times New Roman" panose="02020603050405020304" pitchFamily="18" charset="0"/>
              </a:rPr>
              <a:t>Substance abuse </a:t>
            </a:r>
            <a:r>
              <a:rPr lang="en-US" sz="2000" dirty="0">
                <a:ln w="0"/>
                <a:solidFill>
                  <a:srgbClr val="C00000"/>
                </a:solidFill>
                <a:effectLst>
                  <a:outerShdw blurRad="38100" dist="25400" dir="5400000" algn="ctr" rotWithShape="0">
                    <a:srgbClr val="6E747A">
                      <a:alpha val="43000"/>
                    </a:srgbClr>
                  </a:outerShdw>
                </a:effectLst>
                <a:ea typeface="Times New Roman" panose="02020603050405020304" pitchFamily="18" charset="0"/>
                <a:sym typeface="Wingdings" pitchFamily="2" charset="2"/>
              </a:rPr>
              <a:t></a:t>
            </a:r>
            <a:r>
              <a:rPr lang="en-US" sz="2000" dirty="0">
                <a:ln w="0"/>
                <a:solidFill>
                  <a:srgbClr val="008A85"/>
                </a:solidFill>
                <a:effectLst>
                  <a:outerShdw blurRad="38100" dist="25400" dir="5400000" algn="ctr" rotWithShape="0">
                    <a:srgbClr val="6E747A">
                      <a:alpha val="43000"/>
                    </a:srgbClr>
                  </a:outerShdw>
                </a:effectLst>
                <a:ea typeface="Times New Roman" panose="02020603050405020304" pitchFamily="18" charset="0"/>
                <a:sym typeface="Wingdings" pitchFamily="2" charset="2"/>
              </a:rPr>
              <a:t>  </a:t>
            </a:r>
            <a:r>
              <a:rPr lang="en-US" sz="2000" dirty="0">
                <a:ln w="0"/>
                <a:effectLst>
                  <a:outerShdw blurRad="38100" dist="25400" dir="5400000" algn="ctr" rotWithShape="0">
                    <a:srgbClr val="6E747A">
                      <a:alpha val="43000"/>
                    </a:srgbClr>
                  </a:outerShdw>
                </a:effectLst>
                <a:ea typeface="Times New Roman" panose="02020603050405020304" pitchFamily="18" charset="0"/>
              </a:rPr>
              <a:t>Self harm   </a:t>
            </a:r>
            <a:r>
              <a:rPr lang="en-US" sz="2000" dirty="0">
                <a:ln w="0"/>
                <a:solidFill>
                  <a:srgbClr val="0070C0"/>
                </a:solidFill>
                <a:effectLst>
                  <a:outerShdw blurRad="38100" dist="25400" dir="5400000" algn="ctr" rotWithShape="0">
                    <a:srgbClr val="6E747A">
                      <a:alpha val="43000"/>
                    </a:srgbClr>
                  </a:outerShdw>
                </a:effectLst>
                <a:ea typeface="Times New Roman" panose="02020603050405020304" pitchFamily="18" charset="0"/>
                <a:sym typeface="Wingdings" pitchFamily="2" charset="2"/>
              </a:rPr>
              <a:t>  </a:t>
            </a:r>
            <a:r>
              <a:rPr lang="en-US" sz="2000" dirty="0">
                <a:ln w="0"/>
                <a:solidFill>
                  <a:srgbClr val="0070C0"/>
                </a:solidFill>
                <a:effectLst>
                  <a:outerShdw blurRad="38100" dist="25400" dir="5400000" algn="ctr" rotWithShape="0">
                    <a:srgbClr val="6E747A">
                      <a:alpha val="43000"/>
                    </a:srgbClr>
                  </a:outerShdw>
                </a:effectLst>
                <a:ea typeface="Times New Roman" panose="02020603050405020304" pitchFamily="18" charset="0"/>
              </a:rPr>
              <a:t>Isolation   </a:t>
            </a:r>
            <a:r>
              <a:rPr lang="en-US" sz="2000" dirty="0">
                <a:ln w="0"/>
                <a:solidFill>
                  <a:srgbClr val="0070C0"/>
                </a:solidFill>
                <a:effectLst>
                  <a:outerShdw blurRad="38100" dist="25400" dir="5400000" algn="ctr" rotWithShape="0">
                    <a:srgbClr val="6E747A">
                      <a:alpha val="43000"/>
                    </a:srgbClr>
                  </a:outerShdw>
                </a:effectLst>
                <a:ea typeface="Times New Roman" panose="02020603050405020304" pitchFamily="18" charset="0"/>
                <a:sym typeface="Wingdings" pitchFamily="2" charset="2"/>
              </a:rPr>
              <a:t> </a:t>
            </a:r>
            <a:r>
              <a:rPr lang="en-US" sz="2000" dirty="0">
                <a:ln w="0"/>
                <a:solidFill>
                  <a:srgbClr val="0070C0"/>
                </a:solidFill>
                <a:effectLst>
                  <a:outerShdw blurRad="38100" dist="25400" dir="5400000" algn="ctr" rotWithShape="0">
                    <a:srgbClr val="6E747A">
                      <a:alpha val="43000"/>
                    </a:srgbClr>
                  </a:outerShdw>
                </a:effectLst>
                <a:ea typeface="Times New Roman" panose="02020603050405020304" pitchFamily="18" charset="0"/>
              </a:rPr>
              <a:t>Disconnect </a:t>
            </a:r>
            <a:r>
              <a:rPr lang="en-US" sz="2000" dirty="0">
                <a:ln w="0"/>
                <a:solidFill>
                  <a:srgbClr val="0070C0"/>
                </a:solidFill>
                <a:effectLst>
                  <a:outerShdw blurRad="38100" dist="25400" dir="5400000" algn="ctr" rotWithShape="0">
                    <a:srgbClr val="6E747A">
                      <a:alpha val="43000"/>
                    </a:srgbClr>
                  </a:outerShdw>
                </a:effectLst>
                <a:ea typeface="Times New Roman" panose="02020603050405020304" pitchFamily="18" charset="0"/>
                <a:sym typeface="Wingdings" pitchFamily="2" charset="2"/>
              </a:rPr>
              <a:t>  </a:t>
            </a:r>
            <a:r>
              <a:rPr lang="en-US" sz="2000" dirty="0">
                <a:ln w="0"/>
                <a:solidFill>
                  <a:srgbClr val="0070C0"/>
                </a:solidFill>
                <a:effectLst>
                  <a:outerShdw blurRad="38100" dist="25400" dir="5400000" algn="ctr" rotWithShape="0">
                    <a:srgbClr val="6E747A">
                      <a:alpha val="43000"/>
                    </a:srgbClr>
                  </a:outerShdw>
                </a:effectLst>
                <a:ea typeface="Times New Roman" panose="02020603050405020304" pitchFamily="18" charset="0"/>
              </a:rPr>
              <a:t>Fatigue</a:t>
            </a:r>
          </a:p>
        </p:txBody>
      </p:sp>
    </p:spTree>
    <p:extLst>
      <p:ext uri="{BB962C8B-B14F-4D97-AF65-F5344CB8AC3E}">
        <p14:creationId xmlns:p14="http://schemas.microsoft.com/office/powerpoint/2010/main" val="11570402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1418FCD0-B678-BD2E-F942-B634600CD0D9}"/>
              </a:ext>
            </a:extLst>
          </p:cNvPr>
          <p:cNvSpPr>
            <a:spLocks noGrp="1"/>
          </p:cNvSpPr>
          <p:nvPr>
            <p:ph type="body" idx="1"/>
          </p:nvPr>
        </p:nvSpPr>
        <p:spPr>
          <a:xfrm>
            <a:off x="584954" y="702027"/>
            <a:ext cx="2188225" cy="823912"/>
          </a:xfrm>
          <a:solidFill>
            <a:schemeClr val="accent4">
              <a:lumMod val="20000"/>
              <a:lumOff val="80000"/>
            </a:schemeClr>
          </a:solidFill>
          <a:ln>
            <a:solidFill>
              <a:schemeClr val="tx1">
                <a:lumMod val="50000"/>
                <a:lumOff val="50000"/>
              </a:schemeClr>
            </a:solidFill>
          </a:ln>
        </p:spPr>
        <p:txBody>
          <a:bodyPr>
            <a:normAutofit fontScale="85000" lnSpcReduction="10000"/>
          </a:bodyPr>
          <a:lstStyle/>
          <a:p>
            <a:r>
              <a:rPr lang="en-US" sz="4000" dirty="0"/>
              <a:t>Emotions</a:t>
            </a:r>
          </a:p>
        </p:txBody>
      </p:sp>
      <p:sp>
        <p:nvSpPr>
          <p:cNvPr id="6" name="Content Placeholder 5">
            <a:extLst>
              <a:ext uri="{FF2B5EF4-FFF2-40B4-BE49-F238E27FC236}">
                <a16:creationId xmlns:a16="http://schemas.microsoft.com/office/drawing/2014/main" id="{0C4F8AE9-B3D8-A157-313C-472E3C000A70}"/>
              </a:ext>
            </a:extLst>
          </p:cNvPr>
          <p:cNvSpPr>
            <a:spLocks noGrp="1"/>
          </p:cNvSpPr>
          <p:nvPr>
            <p:ph sz="half" idx="2"/>
          </p:nvPr>
        </p:nvSpPr>
        <p:spPr>
          <a:xfrm>
            <a:off x="635831" y="1770211"/>
            <a:ext cx="2086470" cy="3451264"/>
          </a:xfrm>
          <a:solidFill>
            <a:schemeClr val="accent4">
              <a:lumMod val="20000"/>
              <a:lumOff val="80000"/>
            </a:schemeClr>
          </a:solidFill>
          <a:ln>
            <a:solidFill>
              <a:schemeClr val="tx1">
                <a:lumMod val="50000"/>
                <a:lumOff val="50000"/>
              </a:schemeClr>
            </a:solidFill>
          </a:ln>
        </p:spPr>
        <p:txBody>
          <a:bodyPr>
            <a:noAutofit/>
          </a:bodyPr>
          <a:lstStyle/>
          <a:p>
            <a:pPr>
              <a:lnSpc>
                <a:spcPct val="100000"/>
              </a:lnSpc>
              <a:buFont typeface="Wingdings" pitchFamily="2" charset="2"/>
              <a:buChar char="§"/>
            </a:pPr>
            <a:r>
              <a:rPr lang="en-US" sz="2000" dirty="0"/>
              <a:t>Anger </a:t>
            </a:r>
          </a:p>
          <a:p>
            <a:pPr>
              <a:lnSpc>
                <a:spcPct val="100000"/>
              </a:lnSpc>
              <a:buFont typeface="Wingdings" pitchFamily="2" charset="2"/>
              <a:buChar char="§"/>
            </a:pPr>
            <a:r>
              <a:rPr lang="en-US" sz="2000" i="1" dirty="0"/>
              <a:t>Fear</a:t>
            </a:r>
          </a:p>
          <a:p>
            <a:pPr>
              <a:lnSpc>
                <a:spcPct val="100000"/>
              </a:lnSpc>
              <a:buFont typeface="Wingdings" pitchFamily="2" charset="2"/>
              <a:buChar char="§"/>
            </a:pPr>
            <a:r>
              <a:rPr lang="en-US" sz="2000" dirty="0"/>
              <a:t>Sadness</a:t>
            </a:r>
          </a:p>
          <a:p>
            <a:pPr>
              <a:lnSpc>
                <a:spcPct val="100000"/>
              </a:lnSpc>
              <a:buFont typeface="Wingdings" pitchFamily="2" charset="2"/>
              <a:buChar char="§"/>
            </a:pPr>
            <a:r>
              <a:rPr lang="en-US" sz="2000" i="1" dirty="0"/>
              <a:t>Joy</a:t>
            </a:r>
          </a:p>
          <a:p>
            <a:pPr>
              <a:lnSpc>
                <a:spcPct val="100000"/>
              </a:lnSpc>
              <a:buFont typeface="Wingdings" pitchFamily="2" charset="2"/>
              <a:buChar char="§"/>
            </a:pPr>
            <a:r>
              <a:rPr lang="en-US" sz="2000" dirty="0"/>
              <a:t>Love</a:t>
            </a:r>
          </a:p>
          <a:p>
            <a:pPr>
              <a:lnSpc>
                <a:spcPct val="100000"/>
              </a:lnSpc>
              <a:buFont typeface="Wingdings" pitchFamily="2" charset="2"/>
              <a:buChar char="§"/>
            </a:pPr>
            <a:r>
              <a:rPr lang="en-US" sz="2000" i="1" dirty="0"/>
              <a:t>Shame </a:t>
            </a:r>
          </a:p>
          <a:p>
            <a:pPr>
              <a:lnSpc>
                <a:spcPct val="100000"/>
              </a:lnSpc>
              <a:buFont typeface="Wingdings" pitchFamily="2" charset="2"/>
              <a:buChar char="§"/>
            </a:pPr>
            <a:r>
              <a:rPr lang="en-US" sz="2000" dirty="0"/>
              <a:t>Guilt</a:t>
            </a:r>
          </a:p>
        </p:txBody>
      </p:sp>
      <p:sp>
        <p:nvSpPr>
          <p:cNvPr id="14" name="Text Placeholder 13">
            <a:extLst>
              <a:ext uri="{FF2B5EF4-FFF2-40B4-BE49-F238E27FC236}">
                <a16:creationId xmlns:a16="http://schemas.microsoft.com/office/drawing/2014/main" id="{421BC6A6-B1BE-8544-1B1C-06FB4BF6A2F8}"/>
              </a:ext>
            </a:extLst>
          </p:cNvPr>
          <p:cNvSpPr>
            <a:spLocks noGrp="1"/>
          </p:cNvSpPr>
          <p:nvPr>
            <p:ph type="body" sz="quarter" idx="3"/>
          </p:nvPr>
        </p:nvSpPr>
        <p:spPr>
          <a:xfrm>
            <a:off x="3362480" y="702027"/>
            <a:ext cx="4024287" cy="823912"/>
          </a:xfrm>
          <a:solidFill>
            <a:schemeClr val="accent3">
              <a:lumMod val="20000"/>
              <a:lumOff val="80000"/>
            </a:schemeClr>
          </a:solidFill>
          <a:ln>
            <a:solidFill>
              <a:schemeClr val="tx1">
                <a:lumMod val="50000"/>
                <a:lumOff val="50000"/>
              </a:schemeClr>
            </a:solidFill>
          </a:ln>
        </p:spPr>
        <p:txBody>
          <a:bodyPr>
            <a:normAutofit fontScale="85000" lnSpcReduction="10000"/>
          </a:bodyPr>
          <a:lstStyle/>
          <a:p>
            <a:r>
              <a:rPr lang="en-US" sz="4000" dirty="0"/>
              <a:t>Boundaries</a:t>
            </a:r>
            <a:r>
              <a:rPr lang="en-US" dirty="0"/>
              <a:t> </a:t>
            </a:r>
          </a:p>
        </p:txBody>
      </p:sp>
      <p:sp>
        <p:nvSpPr>
          <p:cNvPr id="15" name="Content Placeholder 14">
            <a:extLst>
              <a:ext uri="{FF2B5EF4-FFF2-40B4-BE49-F238E27FC236}">
                <a16:creationId xmlns:a16="http://schemas.microsoft.com/office/drawing/2014/main" id="{61702419-2311-1A9D-3D8D-769BD8EA8293}"/>
              </a:ext>
            </a:extLst>
          </p:cNvPr>
          <p:cNvSpPr>
            <a:spLocks noGrp="1"/>
          </p:cNvSpPr>
          <p:nvPr>
            <p:ph sz="quarter" idx="4"/>
          </p:nvPr>
        </p:nvSpPr>
        <p:spPr>
          <a:xfrm>
            <a:off x="3462728" y="1770212"/>
            <a:ext cx="3823792" cy="3451264"/>
          </a:xfrm>
          <a:solidFill>
            <a:schemeClr val="accent3">
              <a:lumMod val="20000"/>
              <a:lumOff val="80000"/>
            </a:schemeClr>
          </a:solidFill>
          <a:ln>
            <a:solidFill>
              <a:schemeClr val="tx1">
                <a:lumMod val="50000"/>
                <a:lumOff val="50000"/>
              </a:schemeClr>
            </a:solidFill>
          </a:ln>
        </p:spPr>
        <p:txBody>
          <a:bodyPr>
            <a:normAutofit fontScale="92500" lnSpcReduction="10000"/>
          </a:bodyPr>
          <a:lstStyle/>
          <a:p>
            <a:pPr marL="0" indent="0">
              <a:buNone/>
            </a:pPr>
            <a:r>
              <a:rPr lang="en-US" sz="2000" b="1" dirty="0"/>
              <a:t>Senses</a:t>
            </a:r>
          </a:p>
          <a:p>
            <a:pPr>
              <a:buFontTx/>
              <a:buChar char="-"/>
            </a:pPr>
            <a:r>
              <a:rPr lang="en-US" sz="2000" dirty="0"/>
              <a:t>What I observe, hear, see is …</a:t>
            </a:r>
          </a:p>
          <a:p>
            <a:pPr marL="0" indent="0">
              <a:buNone/>
            </a:pPr>
            <a:r>
              <a:rPr lang="en-US" sz="2000" b="1" dirty="0"/>
              <a:t>Thoughts</a:t>
            </a:r>
          </a:p>
          <a:p>
            <a:pPr>
              <a:buFontTx/>
              <a:buChar char="-"/>
            </a:pPr>
            <a:r>
              <a:rPr lang="en-US" sz="2000" dirty="0"/>
              <a:t>What I make up about that is …</a:t>
            </a:r>
          </a:p>
          <a:p>
            <a:pPr marL="0" indent="0">
              <a:buNone/>
            </a:pPr>
            <a:r>
              <a:rPr lang="en-US" sz="2000" b="1" dirty="0"/>
              <a:t>Emotions</a:t>
            </a:r>
          </a:p>
          <a:p>
            <a:pPr>
              <a:buFontTx/>
              <a:buChar char="-"/>
            </a:pPr>
            <a:r>
              <a:rPr lang="en-US" sz="2000" dirty="0"/>
              <a:t>What I feel about that is …</a:t>
            </a:r>
          </a:p>
          <a:p>
            <a:pPr marL="0" indent="0">
              <a:buNone/>
            </a:pPr>
            <a:r>
              <a:rPr lang="en-US" sz="2000" b="1" dirty="0"/>
              <a:t>Needs</a:t>
            </a:r>
          </a:p>
          <a:p>
            <a:pPr>
              <a:buFontTx/>
              <a:buChar char="-"/>
            </a:pPr>
            <a:r>
              <a:rPr lang="en-US" sz="2000" dirty="0"/>
              <a:t>What I need is ….</a:t>
            </a:r>
          </a:p>
          <a:p>
            <a:pPr marL="0" indent="0">
              <a:buNone/>
            </a:pPr>
            <a:r>
              <a:rPr lang="en-US" sz="2000" b="1" dirty="0"/>
              <a:t>Behavior</a:t>
            </a:r>
          </a:p>
        </p:txBody>
      </p:sp>
      <p:sp>
        <p:nvSpPr>
          <p:cNvPr id="4" name="Footer Placeholder 3">
            <a:extLst>
              <a:ext uri="{FF2B5EF4-FFF2-40B4-BE49-F238E27FC236}">
                <a16:creationId xmlns:a16="http://schemas.microsoft.com/office/drawing/2014/main" id="{B7DEC6FF-3473-BED3-AB0F-2649297E4593}"/>
              </a:ext>
            </a:extLst>
          </p:cNvPr>
          <p:cNvSpPr>
            <a:spLocks noGrp="1"/>
          </p:cNvSpPr>
          <p:nvPr>
            <p:ph type="ftr" sz="quarter" idx="11"/>
          </p:nvPr>
        </p:nvSpPr>
        <p:spPr/>
        <p:txBody>
          <a:bodyPr/>
          <a:lstStyle/>
          <a:p>
            <a:r>
              <a:rPr lang="en-US"/>
              <a:t>2024 COPYRIGHT © APHRODITE BEIDLER PSY.D. </a:t>
            </a:r>
          </a:p>
        </p:txBody>
      </p:sp>
      <p:sp>
        <p:nvSpPr>
          <p:cNvPr id="17" name="Text Placeholder 13">
            <a:extLst>
              <a:ext uri="{FF2B5EF4-FFF2-40B4-BE49-F238E27FC236}">
                <a16:creationId xmlns:a16="http://schemas.microsoft.com/office/drawing/2014/main" id="{B08AE2C6-B4FF-143E-5970-EA995192C19A}"/>
              </a:ext>
            </a:extLst>
          </p:cNvPr>
          <p:cNvSpPr txBox="1">
            <a:spLocks/>
          </p:cNvSpPr>
          <p:nvPr/>
        </p:nvSpPr>
        <p:spPr>
          <a:xfrm>
            <a:off x="7816799" y="627925"/>
            <a:ext cx="3769348" cy="823912"/>
          </a:xfrm>
          <a:prstGeom prst="rect">
            <a:avLst/>
          </a:prstGeom>
          <a:solidFill>
            <a:schemeClr val="accent2">
              <a:lumMod val="20000"/>
              <a:lumOff val="80000"/>
            </a:schemeClr>
          </a:solidFill>
          <a:ln>
            <a:solidFill>
              <a:schemeClr val="tx1">
                <a:lumMod val="50000"/>
                <a:lumOff val="50000"/>
              </a:schemeClr>
            </a:solidFill>
          </a:ln>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4000" dirty="0"/>
              <a:t>Needs</a:t>
            </a:r>
            <a:r>
              <a:rPr lang="en-US" dirty="0"/>
              <a:t> </a:t>
            </a:r>
          </a:p>
        </p:txBody>
      </p:sp>
      <p:sp>
        <p:nvSpPr>
          <p:cNvPr id="19" name="TextBox 18">
            <a:extLst>
              <a:ext uri="{FF2B5EF4-FFF2-40B4-BE49-F238E27FC236}">
                <a16:creationId xmlns:a16="http://schemas.microsoft.com/office/drawing/2014/main" id="{32FC4830-E231-6340-EA35-E9E0CCCD901C}"/>
              </a:ext>
            </a:extLst>
          </p:cNvPr>
          <p:cNvSpPr txBox="1"/>
          <p:nvPr/>
        </p:nvSpPr>
        <p:spPr>
          <a:xfrm>
            <a:off x="7762355" y="1945193"/>
            <a:ext cx="3823792" cy="3276282"/>
          </a:xfrm>
          <a:prstGeom prst="rect">
            <a:avLst/>
          </a:prstGeom>
          <a:solidFill>
            <a:schemeClr val="accent2">
              <a:lumMod val="20000"/>
              <a:lumOff val="80000"/>
            </a:schemeClr>
          </a:solidFill>
          <a:ln>
            <a:solidFill>
              <a:schemeClr val="tx1">
                <a:lumMod val="50000"/>
                <a:lumOff val="50000"/>
              </a:schemeClr>
            </a:solidFill>
          </a:ln>
        </p:spPr>
        <p:txBody>
          <a:bodyPr wrap="square" rtlCol="0">
            <a:spAutoFit/>
          </a:bodyPr>
          <a:lstStyle/>
          <a:p>
            <a:pPr marL="342900" indent="-342900">
              <a:lnSpc>
                <a:spcPct val="150000"/>
              </a:lnSpc>
              <a:buFont typeface="Wingdings" pitchFamily="2" charset="2"/>
              <a:buChar char="Ø"/>
            </a:pPr>
            <a:r>
              <a:rPr lang="en-US" sz="2000" b="1" i="1" dirty="0"/>
              <a:t>Trust vs Mistrust</a:t>
            </a:r>
          </a:p>
          <a:p>
            <a:pPr marL="342900" indent="-342900">
              <a:lnSpc>
                <a:spcPct val="150000"/>
              </a:lnSpc>
              <a:buFont typeface="Wingdings" pitchFamily="2" charset="2"/>
              <a:buChar char="Ø"/>
            </a:pPr>
            <a:r>
              <a:rPr lang="en-US" sz="2000" b="1" dirty="0"/>
              <a:t>Love vs Isolation</a:t>
            </a:r>
          </a:p>
          <a:p>
            <a:pPr marL="342900" indent="-342900">
              <a:lnSpc>
                <a:spcPct val="150000"/>
              </a:lnSpc>
              <a:buFont typeface="Wingdings" pitchFamily="2" charset="2"/>
              <a:buChar char="Ø"/>
            </a:pPr>
            <a:r>
              <a:rPr lang="en-US" sz="2000" b="1" i="1" dirty="0"/>
              <a:t>Power vs Insignificance</a:t>
            </a:r>
          </a:p>
          <a:p>
            <a:pPr marL="342900" indent="-342900">
              <a:lnSpc>
                <a:spcPct val="150000"/>
              </a:lnSpc>
              <a:buFont typeface="Wingdings" pitchFamily="2" charset="2"/>
              <a:buChar char="Ø"/>
            </a:pPr>
            <a:r>
              <a:rPr lang="en-US" sz="2000" dirty="0"/>
              <a:t>Autonomy vs Dependency</a:t>
            </a:r>
          </a:p>
          <a:p>
            <a:pPr marL="342900" indent="-342900">
              <a:lnSpc>
                <a:spcPct val="150000"/>
              </a:lnSpc>
              <a:buFont typeface="Wingdings" pitchFamily="2" charset="2"/>
              <a:buChar char="Ø"/>
            </a:pPr>
            <a:r>
              <a:rPr lang="en-US" sz="2000" dirty="0"/>
              <a:t>Role vs Identity Confusion</a:t>
            </a:r>
            <a:endParaRPr lang="en-US" sz="2000" b="1" i="1" dirty="0"/>
          </a:p>
          <a:p>
            <a:pPr marL="342900" indent="-342900">
              <a:lnSpc>
                <a:spcPct val="150000"/>
              </a:lnSpc>
              <a:buFont typeface="Wingdings" pitchFamily="2" charset="2"/>
              <a:buChar char="Ø"/>
            </a:pPr>
            <a:r>
              <a:rPr lang="en-US" sz="2000" i="1" dirty="0"/>
              <a:t>Mastery vs Helplessness</a:t>
            </a:r>
          </a:p>
          <a:p>
            <a:pPr marL="342900" indent="-342900">
              <a:lnSpc>
                <a:spcPct val="150000"/>
              </a:lnSpc>
              <a:buFont typeface="Wingdings" pitchFamily="2" charset="2"/>
              <a:buChar char="Ø"/>
            </a:pPr>
            <a:r>
              <a:rPr lang="en-US" sz="2000" dirty="0"/>
              <a:t>Meaning vs Indifference</a:t>
            </a:r>
          </a:p>
        </p:txBody>
      </p:sp>
      <p:sp>
        <p:nvSpPr>
          <p:cNvPr id="20" name="TextBox 19">
            <a:extLst>
              <a:ext uri="{FF2B5EF4-FFF2-40B4-BE49-F238E27FC236}">
                <a16:creationId xmlns:a16="http://schemas.microsoft.com/office/drawing/2014/main" id="{97901672-8F4E-A1D9-F6DE-48F0E74E675A}"/>
              </a:ext>
            </a:extLst>
          </p:cNvPr>
          <p:cNvSpPr txBox="1"/>
          <p:nvPr/>
        </p:nvSpPr>
        <p:spPr>
          <a:xfrm>
            <a:off x="635831" y="5465747"/>
            <a:ext cx="4544386" cy="646331"/>
          </a:xfrm>
          <a:prstGeom prst="rect">
            <a:avLst/>
          </a:prstGeom>
          <a:noFill/>
        </p:spPr>
        <p:txBody>
          <a:bodyPr wrap="none" rtlCol="0">
            <a:spAutoFit/>
          </a:bodyPr>
          <a:lstStyle/>
          <a:p>
            <a:r>
              <a:rPr lang="en-US" dirty="0"/>
              <a:t>Emotion wheel: </a:t>
            </a:r>
            <a:r>
              <a:rPr lang="en-US" dirty="0" err="1"/>
              <a:t>www.</a:t>
            </a:r>
            <a:r>
              <a:rPr lang="en-US" sz="1800" dirty="0" err="1"/>
              <a:t>Smarttribesinstitute.com</a:t>
            </a:r>
            <a:br>
              <a:rPr lang="en-US" sz="3200" dirty="0"/>
            </a:br>
            <a:endParaRPr lang="en-US" dirty="0"/>
          </a:p>
        </p:txBody>
      </p:sp>
    </p:spTree>
    <p:extLst>
      <p:ext uri="{BB962C8B-B14F-4D97-AF65-F5344CB8AC3E}">
        <p14:creationId xmlns:p14="http://schemas.microsoft.com/office/powerpoint/2010/main" val="11907975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6258D-1512-43AB-EF00-D555B06103CD}"/>
              </a:ext>
            </a:extLst>
          </p:cNvPr>
          <p:cNvSpPr>
            <a:spLocks noGrp="1"/>
          </p:cNvSpPr>
          <p:nvPr>
            <p:ph type="title"/>
          </p:nvPr>
        </p:nvSpPr>
        <p:spPr>
          <a:xfrm rot="16200000">
            <a:off x="-318066" y="2118040"/>
            <a:ext cx="5192001" cy="2621918"/>
          </a:xfrm>
          <a:solidFill>
            <a:srgbClr val="EEFFBF"/>
          </a:solidFill>
          <a:ln>
            <a:solidFill>
              <a:schemeClr val="tx1"/>
            </a:solidFill>
          </a:ln>
        </p:spPr>
        <p:txBody>
          <a:bodyPr>
            <a:normAutofit fontScale="90000"/>
          </a:bodyPr>
          <a:lstStyle/>
          <a:p>
            <a:pPr algn="ctr"/>
            <a:br>
              <a:rPr lang="en-US" sz="4000" dirty="0"/>
            </a:br>
            <a:r>
              <a:rPr lang="en-US" sz="4000" dirty="0"/>
              <a:t>Communication</a:t>
            </a:r>
            <a:br>
              <a:rPr lang="en-US" sz="4000" dirty="0"/>
            </a:br>
            <a:r>
              <a:rPr lang="en-US" sz="4000" dirty="0"/>
              <a:t> </a:t>
            </a:r>
            <a:br>
              <a:rPr lang="en-US" sz="4000" dirty="0"/>
            </a:br>
            <a:r>
              <a:rPr lang="en-US" sz="4000" dirty="0"/>
              <a:t>Transmission – Reception</a:t>
            </a:r>
            <a:br>
              <a:rPr lang="en-US" sz="4000" dirty="0"/>
            </a:br>
            <a:endParaRPr lang="en-US" sz="4000" dirty="0"/>
          </a:p>
        </p:txBody>
      </p:sp>
      <p:sp>
        <p:nvSpPr>
          <p:cNvPr id="3" name="Footer Placeholder 2">
            <a:extLst>
              <a:ext uri="{FF2B5EF4-FFF2-40B4-BE49-F238E27FC236}">
                <a16:creationId xmlns:a16="http://schemas.microsoft.com/office/drawing/2014/main" id="{4E014A15-60A0-E3FB-EA99-4BBE17A70817}"/>
              </a:ext>
            </a:extLst>
          </p:cNvPr>
          <p:cNvSpPr>
            <a:spLocks noGrp="1"/>
          </p:cNvSpPr>
          <p:nvPr>
            <p:ph type="ftr" sz="quarter" idx="11"/>
          </p:nvPr>
        </p:nvSpPr>
        <p:spPr/>
        <p:txBody>
          <a:bodyPr/>
          <a:lstStyle/>
          <a:p>
            <a:r>
              <a:rPr lang="en-US"/>
              <a:t>2024 COPYRIGHT © APHRODITE BEIDLER PSY.D. </a:t>
            </a:r>
          </a:p>
        </p:txBody>
      </p:sp>
      <p:sp>
        <p:nvSpPr>
          <p:cNvPr id="4" name="TextBox 3">
            <a:extLst>
              <a:ext uri="{FF2B5EF4-FFF2-40B4-BE49-F238E27FC236}">
                <a16:creationId xmlns:a16="http://schemas.microsoft.com/office/drawing/2014/main" id="{99FAF97A-A7FE-BC54-1A04-547B4B3BA60D}"/>
              </a:ext>
            </a:extLst>
          </p:cNvPr>
          <p:cNvSpPr txBox="1"/>
          <p:nvPr/>
        </p:nvSpPr>
        <p:spPr>
          <a:xfrm>
            <a:off x="3588894" y="833000"/>
            <a:ext cx="7535352" cy="5191999"/>
          </a:xfrm>
          <a:prstGeom prst="rect">
            <a:avLst/>
          </a:prstGeom>
          <a:noFill/>
          <a:ln>
            <a:solidFill>
              <a:schemeClr val="tx1"/>
            </a:solidFill>
          </a:ln>
        </p:spPr>
        <p:txBody>
          <a:bodyPr wrap="square" rtlCol="0">
            <a:spAutoFit/>
          </a:bodyPr>
          <a:lstStyle/>
          <a:p>
            <a:pPr marL="971550" lvl="1" indent="-514350">
              <a:lnSpc>
                <a:spcPct val="150000"/>
              </a:lnSpc>
              <a:buFont typeface="+mj-lt"/>
              <a:buAutoNum type="arabicPeriod"/>
            </a:pPr>
            <a:endParaRPr lang="en-US" sz="3200" dirty="0"/>
          </a:p>
          <a:p>
            <a:pPr marL="971550" lvl="1" indent="-514350">
              <a:lnSpc>
                <a:spcPct val="150000"/>
              </a:lnSpc>
              <a:buFont typeface="+mj-lt"/>
              <a:buAutoNum type="arabicPeriod"/>
            </a:pPr>
            <a:r>
              <a:rPr lang="en-US" sz="3200" dirty="0"/>
              <a:t>When </a:t>
            </a:r>
            <a:r>
              <a:rPr lang="en-US" sz="3200" b="1" dirty="0"/>
              <a:t>I see </a:t>
            </a:r>
            <a:r>
              <a:rPr lang="en-US" sz="3200" dirty="0"/>
              <a:t>and hear …</a:t>
            </a:r>
          </a:p>
          <a:p>
            <a:pPr marL="971550" lvl="1" indent="-514350">
              <a:lnSpc>
                <a:spcPct val="150000"/>
              </a:lnSpc>
              <a:buFont typeface="+mj-lt"/>
              <a:buAutoNum type="arabicPeriod"/>
            </a:pPr>
            <a:r>
              <a:rPr lang="en-US" sz="3200" dirty="0"/>
              <a:t>What </a:t>
            </a:r>
            <a:r>
              <a:rPr lang="en-US" sz="3200" b="1" dirty="0"/>
              <a:t>I assume </a:t>
            </a:r>
            <a:r>
              <a:rPr lang="en-US" sz="3200" dirty="0"/>
              <a:t>is that you ….</a:t>
            </a:r>
          </a:p>
          <a:p>
            <a:pPr marL="971550" lvl="1" indent="-514350">
              <a:lnSpc>
                <a:spcPct val="150000"/>
              </a:lnSpc>
              <a:buFont typeface="+mj-lt"/>
              <a:buAutoNum type="arabicPeriod"/>
            </a:pPr>
            <a:r>
              <a:rPr lang="en-US" sz="3200" dirty="0"/>
              <a:t>And then </a:t>
            </a:r>
            <a:r>
              <a:rPr lang="en-US" sz="3200" b="1" dirty="0"/>
              <a:t>I feel </a:t>
            </a:r>
            <a:r>
              <a:rPr lang="en-US" sz="3200" dirty="0"/>
              <a:t>…</a:t>
            </a:r>
          </a:p>
          <a:p>
            <a:pPr marL="971550" lvl="1" indent="-514350">
              <a:lnSpc>
                <a:spcPct val="150000"/>
              </a:lnSpc>
              <a:buFont typeface="+mj-lt"/>
              <a:buAutoNum type="arabicPeriod"/>
            </a:pPr>
            <a:r>
              <a:rPr lang="en-US" sz="3200" dirty="0"/>
              <a:t>What I </a:t>
            </a:r>
            <a:r>
              <a:rPr lang="en-US" sz="3200" b="1" dirty="0"/>
              <a:t>would like </a:t>
            </a:r>
            <a:r>
              <a:rPr lang="en-US" sz="3200" dirty="0"/>
              <a:t>is ….</a:t>
            </a:r>
          </a:p>
          <a:p>
            <a:pPr marL="971550" lvl="1" indent="-514350">
              <a:lnSpc>
                <a:spcPct val="150000"/>
              </a:lnSpc>
              <a:buFont typeface="+mj-lt"/>
              <a:buAutoNum type="arabicPeriod"/>
            </a:pPr>
            <a:r>
              <a:rPr lang="en-US" sz="3200" dirty="0"/>
              <a:t>How does that come across to you?</a:t>
            </a:r>
          </a:p>
          <a:p>
            <a:pPr marL="971550" lvl="1" indent="-514350">
              <a:lnSpc>
                <a:spcPct val="150000"/>
              </a:lnSpc>
              <a:buFont typeface="+mj-lt"/>
              <a:buAutoNum type="arabicPeriod"/>
            </a:pPr>
            <a:endParaRPr lang="en-US" sz="3200" dirty="0"/>
          </a:p>
        </p:txBody>
      </p:sp>
    </p:spTree>
    <p:extLst>
      <p:ext uri="{BB962C8B-B14F-4D97-AF65-F5344CB8AC3E}">
        <p14:creationId xmlns:p14="http://schemas.microsoft.com/office/powerpoint/2010/main" val="36448092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phic 21" descr="Man with solid fill">
            <a:extLst>
              <a:ext uri="{FF2B5EF4-FFF2-40B4-BE49-F238E27FC236}">
                <a16:creationId xmlns:a16="http://schemas.microsoft.com/office/drawing/2014/main" id="{ABC72380-922F-568D-EB9E-A548040EEFB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14718" y="2469719"/>
            <a:ext cx="914400" cy="914400"/>
          </a:xfrm>
          <a:prstGeom prst="rect">
            <a:avLst/>
          </a:prstGeom>
        </p:spPr>
      </p:pic>
      <p:sp>
        <p:nvSpPr>
          <p:cNvPr id="3" name="Text Placeholder 2">
            <a:extLst>
              <a:ext uri="{FF2B5EF4-FFF2-40B4-BE49-F238E27FC236}">
                <a16:creationId xmlns:a16="http://schemas.microsoft.com/office/drawing/2014/main" id="{C3386252-93F8-4F6F-FB21-FF4DD8CDD76B}"/>
              </a:ext>
            </a:extLst>
          </p:cNvPr>
          <p:cNvSpPr>
            <a:spLocks noGrp="1"/>
          </p:cNvSpPr>
          <p:nvPr>
            <p:ph type="body" idx="1"/>
          </p:nvPr>
        </p:nvSpPr>
        <p:spPr>
          <a:xfrm>
            <a:off x="9077300" y="2038660"/>
            <a:ext cx="1951552" cy="1815191"/>
          </a:xfrm>
          <a:ln w="28575">
            <a:solidFill>
              <a:schemeClr val="tx1"/>
            </a:solidFill>
            <a:prstDash val="sysDash"/>
          </a:ln>
        </p:spPr>
        <p:txBody>
          <a:bodyPr>
            <a:normAutofit/>
          </a:bodyPr>
          <a:lstStyle/>
          <a:p>
            <a:endParaRPr lang="en-US" sz="2400" dirty="0"/>
          </a:p>
          <a:p>
            <a:endParaRPr lang="en-US" dirty="0"/>
          </a:p>
        </p:txBody>
      </p:sp>
      <p:pic>
        <p:nvPicPr>
          <p:cNvPr id="9" name="Content Placeholder 8" descr="Confused person with solid fill">
            <a:extLst>
              <a:ext uri="{FF2B5EF4-FFF2-40B4-BE49-F238E27FC236}">
                <a16:creationId xmlns:a16="http://schemas.microsoft.com/office/drawing/2014/main" id="{AAB4ABC4-84FE-3CF4-C399-25517D1824F1}"/>
              </a:ext>
            </a:extLst>
          </p:cNvPr>
          <p:cNvPicPr>
            <a:picLocks noGrp="1" noChangeAspect="1"/>
          </p:cNvPicPr>
          <p:nvPr>
            <p:ph sz="half" idx="2"/>
          </p:nvPr>
        </p:nvPicPr>
        <p:blipFill>
          <a:blip r:embed="rId4">
            <a:extLst>
              <a:ext uri="{96DAC541-7B7A-43D3-8B79-37D633B846F1}">
                <asvg:svgBlip xmlns:asvg="http://schemas.microsoft.com/office/drawing/2016/SVG/main" r:embed="rId5"/>
              </a:ext>
            </a:extLst>
          </a:blip>
          <a:stretch>
            <a:fillRect/>
          </a:stretch>
        </p:blipFill>
        <p:spPr>
          <a:xfrm>
            <a:off x="9595876" y="2435401"/>
            <a:ext cx="914400" cy="914400"/>
          </a:xfrm>
        </p:spPr>
      </p:pic>
      <p:sp>
        <p:nvSpPr>
          <p:cNvPr id="7" name="Footer Placeholder 6">
            <a:extLst>
              <a:ext uri="{FF2B5EF4-FFF2-40B4-BE49-F238E27FC236}">
                <a16:creationId xmlns:a16="http://schemas.microsoft.com/office/drawing/2014/main" id="{4B289858-DF52-C9FD-4E32-888D4B7689D2}"/>
              </a:ext>
            </a:extLst>
          </p:cNvPr>
          <p:cNvSpPr>
            <a:spLocks noGrp="1"/>
          </p:cNvSpPr>
          <p:nvPr>
            <p:ph type="ftr" sz="quarter" idx="11"/>
          </p:nvPr>
        </p:nvSpPr>
        <p:spPr/>
        <p:txBody>
          <a:bodyPr/>
          <a:lstStyle/>
          <a:p>
            <a:r>
              <a:rPr lang="en-US"/>
              <a:t>2024 COPYRIGHT © APHRODITE BEIDLER PSY.D. </a:t>
            </a:r>
          </a:p>
        </p:txBody>
      </p:sp>
      <p:pic>
        <p:nvPicPr>
          <p:cNvPr id="13" name="Graphic 12" descr="Man with solid fill">
            <a:extLst>
              <a:ext uri="{FF2B5EF4-FFF2-40B4-BE49-F238E27FC236}">
                <a16:creationId xmlns:a16="http://schemas.microsoft.com/office/drawing/2014/main" id="{EC42D34E-6BE2-1F38-1AF6-61D0DE7A279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948195" y="2469719"/>
            <a:ext cx="974445" cy="974445"/>
          </a:xfrm>
          <a:prstGeom prst="rect">
            <a:avLst/>
          </a:prstGeom>
        </p:spPr>
      </p:pic>
      <p:sp>
        <p:nvSpPr>
          <p:cNvPr id="14" name="Text Placeholder 2">
            <a:extLst>
              <a:ext uri="{FF2B5EF4-FFF2-40B4-BE49-F238E27FC236}">
                <a16:creationId xmlns:a16="http://schemas.microsoft.com/office/drawing/2014/main" id="{2C502EEA-B266-E862-415D-0619A42D8262}"/>
              </a:ext>
            </a:extLst>
          </p:cNvPr>
          <p:cNvSpPr txBox="1">
            <a:spLocks/>
          </p:cNvSpPr>
          <p:nvPr/>
        </p:nvSpPr>
        <p:spPr>
          <a:xfrm>
            <a:off x="9368363" y="2234421"/>
            <a:ext cx="1431005" cy="1384995"/>
          </a:xfrm>
          <a:prstGeom prst="rect">
            <a:avLst/>
          </a:prstGeom>
          <a:ln w="28575">
            <a:solidFill>
              <a:schemeClr val="tx1"/>
            </a:solidFill>
          </a:ln>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endParaRPr lang="en-US"/>
          </a:p>
          <a:p>
            <a:endParaRPr lang="en-US" dirty="0"/>
          </a:p>
        </p:txBody>
      </p:sp>
      <p:sp>
        <p:nvSpPr>
          <p:cNvPr id="15" name="Text Placeholder 2">
            <a:extLst>
              <a:ext uri="{FF2B5EF4-FFF2-40B4-BE49-F238E27FC236}">
                <a16:creationId xmlns:a16="http://schemas.microsoft.com/office/drawing/2014/main" id="{70F6DC2E-A139-87F7-717F-D06A08499DE7}"/>
              </a:ext>
            </a:extLst>
          </p:cNvPr>
          <p:cNvSpPr txBox="1">
            <a:spLocks/>
          </p:cNvSpPr>
          <p:nvPr/>
        </p:nvSpPr>
        <p:spPr>
          <a:xfrm>
            <a:off x="1822522" y="2413690"/>
            <a:ext cx="1251509" cy="1116220"/>
          </a:xfrm>
          <a:prstGeom prst="rect">
            <a:avLst/>
          </a:prstGeom>
          <a:ln w="76200">
            <a:solidFill>
              <a:schemeClr val="tx1"/>
            </a:solidFill>
          </a:ln>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endParaRPr lang="en-US"/>
          </a:p>
          <a:p>
            <a:endParaRPr lang="en-US" dirty="0"/>
          </a:p>
        </p:txBody>
      </p:sp>
      <p:sp>
        <p:nvSpPr>
          <p:cNvPr id="17" name="Text Placeholder 2">
            <a:extLst>
              <a:ext uri="{FF2B5EF4-FFF2-40B4-BE49-F238E27FC236}">
                <a16:creationId xmlns:a16="http://schemas.microsoft.com/office/drawing/2014/main" id="{1DF1DAB5-6E04-B50F-F6B4-E39A1847B49A}"/>
              </a:ext>
            </a:extLst>
          </p:cNvPr>
          <p:cNvSpPr txBox="1">
            <a:spLocks/>
          </p:cNvSpPr>
          <p:nvPr/>
        </p:nvSpPr>
        <p:spPr>
          <a:xfrm>
            <a:off x="4241367" y="2072296"/>
            <a:ext cx="1951552" cy="1815191"/>
          </a:xfrm>
          <a:custGeom>
            <a:avLst/>
            <a:gdLst>
              <a:gd name="connsiteX0" fmla="*/ 0 w 1951552"/>
              <a:gd name="connsiteY0" fmla="*/ 0 h 1815191"/>
              <a:gd name="connsiteX1" fmla="*/ 429341 w 1951552"/>
              <a:gd name="connsiteY1" fmla="*/ 0 h 1815191"/>
              <a:gd name="connsiteX2" fmla="*/ 936745 w 1951552"/>
              <a:gd name="connsiteY2" fmla="*/ 0 h 1815191"/>
              <a:gd name="connsiteX3" fmla="*/ 1444148 w 1951552"/>
              <a:gd name="connsiteY3" fmla="*/ 0 h 1815191"/>
              <a:gd name="connsiteX4" fmla="*/ 1951552 w 1951552"/>
              <a:gd name="connsiteY4" fmla="*/ 0 h 1815191"/>
              <a:gd name="connsiteX5" fmla="*/ 1951552 w 1951552"/>
              <a:gd name="connsiteY5" fmla="*/ 471950 h 1815191"/>
              <a:gd name="connsiteX6" fmla="*/ 1951552 w 1951552"/>
              <a:gd name="connsiteY6" fmla="*/ 889444 h 1815191"/>
              <a:gd name="connsiteX7" fmla="*/ 1951552 w 1951552"/>
              <a:gd name="connsiteY7" fmla="*/ 1325089 h 1815191"/>
              <a:gd name="connsiteX8" fmla="*/ 1951552 w 1951552"/>
              <a:gd name="connsiteY8" fmla="*/ 1815191 h 1815191"/>
              <a:gd name="connsiteX9" fmla="*/ 1424633 w 1951552"/>
              <a:gd name="connsiteY9" fmla="*/ 1815191 h 1815191"/>
              <a:gd name="connsiteX10" fmla="*/ 917229 w 1951552"/>
              <a:gd name="connsiteY10" fmla="*/ 1815191 h 1815191"/>
              <a:gd name="connsiteX11" fmla="*/ 448857 w 1951552"/>
              <a:gd name="connsiteY11" fmla="*/ 1815191 h 1815191"/>
              <a:gd name="connsiteX12" fmla="*/ 0 w 1951552"/>
              <a:gd name="connsiteY12" fmla="*/ 1815191 h 1815191"/>
              <a:gd name="connsiteX13" fmla="*/ 0 w 1951552"/>
              <a:gd name="connsiteY13" fmla="*/ 1379545 h 1815191"/>
              <a:gd name="connsiteX14" fmla="*/ 0 w 1951552"/>
              <a:gd name="connsiteY14" fmla="*/ 925747 h 1815191"/>
              <a:gd name="connsiteX15" fmla="*/ 0 w 1951552"/>
              <a:gd name="connsiteY15" fmla="*/ 490102 h 1815191"/>
              <a:gd name="connsiteX16" fmla="*/ 0 w 1951552"/>
              <a:gd name="connsiteY16" fmla="*/ 0 h 181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51552" h="1815191" fill="none" extrusionOk="0">
                <a:moveTo>
                  <a:pt x="0" y="0"/>
                </a:moveTo>
                <a:cubicBezTo>
                  <a:pt x="159278" y="-24027"/>
                  <a:pt x="233704" y="9392"/>
                  <a:pt x="429341" y="0"/>
                </a:cubicBezTo>
                <a:cubicBezTo>
                  <a:pt x="624978" y="-9392"/>
                  <a:pt x="729652" y="4608"/>
                  <a:pt x="936745" y="0"/>
                </a:cubicBezTo>
                <a:cubicBezTo>
                  <a:pt x="1143838" y="-4608"/>
                  <a:pt x="1327394" y="34600"/>
                  <a:pt x="1444148" y="0"/>
                </a:cubicBezTo>
                <a:cubicBezTo>
                  <a:pt x="1560902" y="-34600"/>
                  <a:pt x="1755533" y="6842"/>
                  <a:pt x="1951552" y="0"/>
                </a:cubicBezTo>
                <a:cubicBezTo>
                  <a:pt x="1998504" y="171270"/>
                  <a:pt x="1897684" y="252168"/>
                  <a:pt x="1951552" y="471950"/>
                </a:cubicBezTo>
                <a:cubicBezTo>
                  <a:pt x="2005420" y="691732"/>
                  <a:pt x="1936981" y="785260"/>
                  <a:pt x="1951552" y="889444"/>
                </a:cubicBezTo>
                <a:cubicBezTo>
                  <a:pt x="1966123" y="993628"/>
                  <a:pt x="1944080" y="1228924"/>
                  <a:pt x="1951552" y="1325089"/>
                </a:cubicBezTo>
                <a:cubicBezTo>
                  <a:pt x="1959024" y="1421254"/>
                  <a:pt x="1936117" y="1716443"/>
                  <a:pt x="1951552" y="1815191"/>
                </a:cubicBezTo>
                <a:cubicBezTo>
                  <a:pt x="1752718" y="1821970"/>
                  <a:pt x="1548273" y="1805294"/>
                  <a:pt x="1424633" y="1815191"/>
                </a:cubicBezTo>
                <a:cubicBezTo>
                  <a:pt x="1300993" y="1825088"/>
                  <a:pt x="1158034" y="1808308"/>
                  <a:pt x="917229" y="1815191"/>
                </a:cubicBezTo>
                <a:cubicBezTo>
                  <a:pt x="676424" y="1822074"/>
                  <a:pt x="609713" y="1787653"/>
                  <a:pt x="448857" y="1815191"/>
                </a:cubicBezTo>
                <a:cubicBezTo>
                  <a:pt x="288001" y="1842729"/>
                  <a:pt x="177975" y="1801210"/>
                  <a:pt x="0" y="1815191"/>
                </a:cubicBezTo>
                <a:cubicBezTo>
                  <a:pt x="-39195" y="1615815"/>
                  <a:pt x="15532" y="1468949"/>
                  <a:pt x="0" y="1379545"/>
                </a:cubicBezTo>
                <a:cubicBezTo>
                  <a:pt x="-15532" y="1290141"/>
                  <a:pt x="38932" y="1106328"/>
                  <a:pt x="0" y="925747"/>
                </a:cubicBezTo>
                <a:cubicBezTo>
                  <a:pt x="-38932" y="745166"/>
                  <a:pt x="18253" y="589561"/>
                  <a:pt x="0" y="490102"/>
                </a:cubicBezTo>
                <a:cubicBezTo>
                  <a:pt x="-18253" y="390643"/>
                  <a:pt x="9972" y="166670"/>
                  <a:pt x="0" y="0"/>
                </a:cubicBezTo>
                <a:close/>
              </a:path>
              <a:path w="1951552" h="1815191" stroke="0" extrusionOk="0">
                <a:moveTo>
                  <a:pt x="0" y="0"/>
                </a:moveTo>
                <a:cubicBezTo>
                  <a:pt x="199124" y="-21947"/>
                  <a:pt x="293833" y="27129"/>
                  <a:pt x="507404" y="0"/>
                </a:cubicBezTo>
                <a:cubicBezTo>
                  <a:pt x="720975" y="-27129"/>
                  <a:pt x="814659" y="41934"/>
                  <a:pt x="956260" y="0"/>
                </a:cubicBezTo>
                <a:cubicBezTo>
                  <a:pt x="1097861" y="-41934"/>
                  <a:pt x="1304610" y="2562"/>
                  <a:pt x="1424633" y="0"/>
                </a:cubicBezTo>
                <a:cubicBezTo>
                  <a:pt x="1544656" y="-2562"/>
                  <a:pt x="1695992" y="51242"/>
                  <a:pt x="1951552" y="0"/>
                </a:cubicBezTo>
                <a:cubicBezTo>
                  <a:pt x="2001523" y="119397"/>
                  <a:pt x="1904956" y="278580"/>
                  <a:pt x="1951552" y="471950"/>
                </a:cubicBezTo>
                <a:cubicBezTo>
                  <a:pt x="1998148" y="665320"/>
                  <a:pt x="1944120" y="773484"/>
                  <a:pt x="1951552" y="962051"/>
                </a:cubicBezTo>
                <a:cubicBezTo>
                  <a:pt x="1958984" y="1150618"/>
                  <a:pt x="1902468" y="1519404"/>
                  <a:pt x="1951552" y="1815191"/>
                </a:cubicBezTo>
                <a:cubicBezTo>
                  <a:pt x="1731752" y="1871245"/>
                  <a:pt x="1536600" y="1807893"/>
                  <a:pt x="1424633" y="1815191"/>
                </a:cubicBezTo>
                <a:cubicBezTo>
                  <a:pt x="1312666" y="1822489"/>
                  <a:pt x="1173951" y="1781280"/>
                  <a:pt x="975776" y="1815191"/>
                </a:cubicBezTo>
                <a:cubicBezTo>
                  <a:pt x="777601" y="1849102"/>
                  <a:pt x="719320" y="1797859"/>
                  <a:pt x="487888" y="1815191"/>
                </a:cubicBezTo>
                <a:cubicBezTo>
                  <a:pt x="256456" y="1832523"/>
                  <a:pt x="241287" y="1807894"/>
                  <a:pt x="0" y="1815191"/>
                </a:cubicBezTo>
                <a:cubicBezTo>
                  <a:pt x="-37479" y="1715095"/>
                  <a:pt x="35394" y="1551683"/>
                  <a:pt x="0" y="1361393"/>
                </a:cubicBezTo>
                <a:cubicBezTo>
                  <a:pt x="-35394" y="1171103"/>
                  <a:pt x="49388" y="1051936"/>
                  <a:pt x="0" y="871292"/>
                </a:cubicBezTo>
                <a:cubicBezTo>
                  <a:pt x="-49388" y="690648"/>
                  <a:pt x="79500" y="348434"/>
                  <a:pt x="0" y="0"/>
                </a:cubicBezTo>
                <a:close/>
              </a:path>
            </a:pathLst>
          </a:custGeom>
          <a:ln w="28575">
            <a:solidFill>
              <a:schemeClr val="tx1"/>
            </a:solidFill>
            <a:prstDash val="lgDashDotDot"/>
            <a:extLst>
              <a:ext uri="{C807C97D-BFC1-408E-A445-0C87EB9F89A2}">
                <ask:lineSketchStyleProps xmlns:ask="http://schemas.microsoft.com/office/drawing/2018/sketchyshapes" sd="4172543058">
                  <a:prstGeom prst="rect">
                    <a:avLst/>
                  </a:prstGeom>
                  <ask:type>
                    <ask:lineSketchScribble/>
                  </ask:type>
                </ask:lineSketchStyleProps>
              </a:ext>
            </a:extLst>
          </a:ln>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endParaRPr lang="en-US"/>
          </a:p>
          <a:p>
            <a:endParaRPr lang="en-US" dirty="0"/>
          </a:p>
        </p:txBody>
      </p:sp>
      <p:sp>
        <p:nvSpPr>
          <p:cNvPr id="18" name="Text Placeholder 2">
            <a:extLst>
              <a:ext uri="{FF2B5EF4-FFF2-40B4-BE49-F238E27FC236}">
                <a16:creationId xmlns:a16="http://schemas.microsoft.com/office/drawing/2014/main" id="{DA91B31F-5E3F-6000-3232-18932540EDC4}"/>
              </a:ext>
            </a:extLst>
          </p:cNvPr>
          <p:cNvSpPr txBox="1">
            <a:spLocks/>
          </p:cNvSpPr>
          <p:nvPr/>
        </p:nvSpPr>
        <p:spPr>
          <a:xfrm>
            <a:off x="1456798" y="2038661"/>
            <a:ext cx="2023583" cy="1815191"/>
          </a:xfrm>
          <a:prstGeom prst="rect">
            <a:avLst/>
          </a:prstGeom>
          <a:ln w="76200">
            <a:solidFill>
              <a:schemeClr val="tx1"/>
            </a:solidFill>
            <a:prstDash val="solid"/>
          </a:ln>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endParaRPr lang="en-US"/>
          </a:p>
          <a:p>
            <a:endParaRPr lang="en-US" dirty="0"/>
          </a:p>
        </p:txBody>
      </p:sp>
      <p:pic>
        <p:nvPicPr>
          <p:cNvPr id="20" name="Graphic 19" descr="Man with solid fill">
            <a:extLst>
              <a:ext uri="{FF2B5EF4-FFF2-40B4-BE49-F238E27FC236}">
                <a16:creationId xmlns:a16="http://schemas.microsoft.com/office/drawing/2014/main" id="{E2975A83-F074-78A5-CE68-EC2770C8DAC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239000" y="2552398"/>
            <a:ext cx="914400" cy="914400"/>
          </a:xfrm>
          <a:prstGeom prst="rect">
            <a:avLst/>
          </a:prstGeom>
        </p:spPr>
      </p:pic>
      <p:sp>
        <p:nvSpPr>
          <p:cNvPr id="54" name="TextBox 53">
            <a:extLst>
              <a:ext uri="{FF2B5EF4-FFF2-40B4-BE49-F238E27FC236}">
                <a16:creationId xmlns:a16="http://schemas.microsoft.com/office/drawing/2014/main" id="{11DFBACC-A7D8-35B4-6C27-2E1BEF131188}"/>
              </a:ext>
            </a:extLst>
          </p:cNvPr>
          <p:cNvSpPr txBox="1"/>
          <p:nvPr/>
        </p:nvSpPr>
        <p:spPr>
          <a:xfrm>
            <a:off x="7060831" y="4038980"/>
            <a:ext cx="1566454" cy="1477328"/>
          </a:xfrm>
          <a:prstGeom prst="rect">
            <a:avLst/>
          </a:prstGeom>
          <a:noFill/>
        </p:spPr>
        <p:txBody>
          <a:bodyPr wrap="none" rtlCol="0">
            <a:spAutoFit/>
          </a:bodyPr>
          <a:lstStyle/>
          <a:p>
            <a:r>
              <a:rPr lang="en-US" dirty="0"/>
              <a:t>No boundaries</a:t>
            </a:r>
          </a:p>
          <a:p>
            <a:r>
              <a:rPr lang="en-US" dirty="0"/>
              <a:t>Intrusive</a:t>
            </a:r>
          </a:p>
          <a:p>
            <a:r>
              <a:rPr lang="en-US" dirty="0"/>
              <a:t>Angry</a:t>
            </a:r>
          </a:p>
          <a:p>
            <a:r>
              <a:rPr lang="en-US" dirty="0"/>
              <a:t>Needy</a:t>
            </a:r>
          </a:p>
          <a:p>
            <a:r>
              <a:rPr lang="en-US" dirty="0"/>
              <a:t>Entitled</a:t>
            </a:r>
          </a:p>
        </p:txBody>
      </p:sp>
      <p:sp>
        <p:nvSpPr>
          <p:cNvPr id="55" name="TextBox 54">
            <a:extLst>
              <a:ext uri="{FF2B5EF4-FFF2-40B4-BE49-F238E27FC236}">
                <a16:creationId xmlns:a16="http://schemas.microsoft.com/office/drawing/2014/main" id="{B7084B29-B09E-8A3D-8769-44FA5DC945F1}"/>
              </a:ext>
            </a:extLst>
          </p:cNvPr>
          <p:cNvSpPr txBox="1"/>
          <p:nvPr/>
        </p:nvSpPr>
        <p:spPr>
          <a:xfrm>
            <a:off x="4241367" y="4079553"/>
            <a:ext cx="2181938" cy="1477328"/>
          </a:xfrm>
          <a:prstGeom prst="rect">
            <a:avLst/>
          </a:prstGeom>
          <a:noFill/>
        </p:spPr>
        <p:txBody>
          <a:bodyPr wrap="square" rtlCol="0">
            <a:spAutoFit/>
          </a:bodyPr>
          <a:lstStyle/>
          <a:p>
            <a:r>
              <a:rPr lang="en-US" dirty="0"/>
              <a:t>Damaged boundaries</a:t>
            </a:r>
          </a:p>
          <a:p>
            <a:r>
              <a:rPr lang="en-US" dirty="0"/>
              <a:t>Passive-aggressive</a:t>
            </a:r>
          </a:p>
          <a:p>
            <a:r>
              <a:rPr lang="en-US" dirty="0"/>
              <a:t>Controlling</a:t>
            </a:r>
          </a:p>
          <a:p>
            <a:r>
              <a:rPr lang="en-US" dirty="0"/>
              <a:t>Resentful</a:t>
            </a:r>
          </a:p>
          <a:p>
            <a:r>
              <a:rPr lang="en-US" dirty="0"/>
              <a:t>Desperate</a:t>
            </a:r>
          </a:p>
        </p:txBody>
      </p:sp>
      <p:sp>
        <p:nvSpPr>
          <p:cNvPr id="56" name="TextBox 55">
            <a:extLst>
              <a:ext uri="{FF2B5EF4-FFF2-40B4-BE49-F238E27FC236}">
                <a16:creationId xmlns:a16="http://schemas.microsoft.com/office/drawing/2014/main" id="{88EA2D35-744D-D08D-4C12-9A247BB20084}"/>
              </a:ext>
            </a:extLst>
          </p:cNvPr>
          <p:cNvSpPr txBox="1"/>
          <p:nvPr/>
        </p:nvSpPr>
        <p:spPr>
          <a:xfrm>
            <a:off x="9264811" y="4118400"/>
            <a:ext cx="2467232" cy="1477328"/>
          </a:xfrm>
          <a:prstGeom prst="rect">
            <a:avLst/>
          </a:prstGeom>
          <a:noFill/>
        </p:spPr>
        <p:txBody>
          <a:bodyPr wrap="square" rtlCol="0">
            <a:spAutoFit/>
          </a:bodyPr>
          <a:lstStyle/>
          <a:p>
            <a:r>
              <a:rPr lang="en-US" dirty="0"/>
              <a:t>Unshakable self-worth</a:t>
            </a:r>
          </a:p>
          <a:p>
            <a:r>
              <a:rPr lang="en-US" dirty="0"/>
              <a:t>Giving and receiving</a:t>
            </a:r>
          </a:p>
          <a:p>
            <a:r>
              <a:rPr lang="en-US" dirty="0"/>
              <a:t>Firm, loving, generous</a:t>
            </a:r>
            <a:br>
              <a:rPr lang="en-US" dirty="0"/>
            </a:br>
            <a:r>
              <a:rPr lang="en-US" dirty="0"/>
              <a:t>Separate, Independent</a:t>
            </a:r>
          </a:p>
          <a:p>
            <a:r>
              <a:rPr lang="en-US" dirty="0"/>
              <a:t>Responsible, wise</a:t>
            </a:r>
          </a:p>
        </p:txBody>
      </p:sp>
      <p:sp>
        <p:nvSpPr>
          <p:cNvPr id="57" name="TextBox 56">
            <a:extLst>
              <a:ext uri="{FF2B5EF4-FFF2-40B4-BE49-F238E27FC236}">
                <a16:creationId xmlns:a16="http://schemas.microsoft.com/office/drawing/2014/main" id="{A012C6A7-1B12-16AC-9404-0C41120F1BB4}"/>
              </a:ext>
            </a:extLst>
          </p:cNvPr>
          <p:cNvSpPr txBox="1"/>
          <p:nvPr/>
        </p:nvSpPr>
        <p:spPr>
          <a:xfrm>
            <a:off x="1835011" y="4038980"/>
            <a:ext cx="1166666" cy="1477328"/>
          </a:xfrm>
          <a:prstGeom prst="rect">
            <a:avLst/>
          </a:prstGeom>
          <a:noFill/>
        </p:spPr>
        <p:txBody>
          <a:bodyPr wrap="none" rtlCol="0">
            <a:spAutoFit/>
          </a:bodyPr>
          <a:lstStyle/>
          <a:p>
            <a:r>
              <a:rPr lang="en-US" dirty="0"/>
              <a:t>Walled-off</a:t>
            </a:r>
          </a:p>
          <a:p>
            <a:r>
              <a:rPr lang="en-US" dirty="0"/>
              <a:t>Selfish</a:t>
            </a:r>
          </a:p>
          <a:p>
            <a:r>
              <a:rPr lang="en-US" dirty="0"/>
              <a:t>Defensive</a:t>
            </a:r>
          </a:p>
          <a:p>
            <a:r>
              <a:rPr lang="en-US" dirty="0"/>
              <a:t>Resentful</a:t>
            </a:r>
          </a:p>
          <a:p>
            <a:r>
              <a:rPr lang="en-US" dirty="0"/>
              <a:t>Victimized</a:t>
            </a:r>
          </a:p>
        </p:txBody>
      </p:sp>
      <p:sp>
        <p:nvSpPr>
          <p:cNvPr id="58" name="TextBox 57">
            <a:extLst>
              <a:ext uri="{FF2B5EF4-FFF2-40B4-BE49-F238E27FC236}">
                <a16:creationId xmlns:a16="http://schemas.microsoft.com/office/drawing/2014/main" id="{2FED2447-CA50-8A83-943C-D40F569C8D65}"/>
              </a:ext>
            </a:extLst>
          </p:cNvPr>
          <p:cNvSpPr txBox="1"/>
          <p:nvPr/>
        </p:nvSpPr>
        <p:spPr>
          <a:xfrm>
            <a:off x="9368466" y="2200103"/>
            <a:ext cx="1430902" cy="1384995"/>
          </a:xfrm>
          <a:prstGeom prst="rect">
            <a:avLst/>
          </a:prstGeom>
          <a:noFill/>
        </p:spPr>
        <p:txBody>
          <a:bodyPr wrap="square" rtlCol="0">
            <a:spAutoFit/>
          </a:bodyPr>
          <a:lstStyle/>
          <a:p>
            <a:pPr algn="ctr"/>
            <a:r>
              <a:rPr lang="en-US" sz="1200" b="1" dirty="0">
                <a:solidFill>
                  <a:schemeClr val="accent2">
                    <a:lumMod val="75000"/>
                  </a:schemeClr>
                </a:solidFill>
              </a:rPr>
              <a:t>I am enough and </a:t>
            </a:r>
          </a:p>
          <a:p>
            <a:pPr algn="ctr"/>
            <a:endParaRPr lang="en-US" sz="1200" b="1" dirty="0">
              <a:solidFill>
                <a:schemeClr val="accent2">
                  <a:lumMod val="75000"/>
                </a:schemeClr>
              </a:solidFill>
            </a:endParaRPr>
          </a:p>
          <a:p>
            <a:pPr algn="ctr"/>
            <a:endParaRPr lang="en-US" sz="1200" b="1" dirty="0">
              <a:solidFill>
                <a:schemeClr val="accent2">
                  <a:lumMod val="75000"/>
                </a:schemeClr>
              </a:solidFill>
            </a:endParaRPr>
          </a:p>
          <a:p>
            <a:pPr algn="ctr"/>
            <a:endParaRPr lang="en-US" sz="1200" b="1" dirty="0">
              <a:solidFill>
                <a:schemeClr val="accent2">
                  <a:lumMod val="75000"/>
                </a:schemeClr>
              </a:solidFill>
            </a:endParaRPr>
          </a:p>
          <a:p>
            <a:pPr algn="ctr"/>
            <a:endParaRPr lang="en-US" sz="1200" b="1" dirty="0">
              <a:solidFill>
                <a:schemeClr val="accent2">
                  <a:lumMod val="75000"/>
                </a:schemeClr>
              </a:solidFill>
            </a:endParaRPr>
          </a:p>
          <a:p>
            <a:pPr algn="ctr"/>
            <a:endParaRPr lang="en-US" sz="1200" b="1" dirty="0">
              <a:solidFill>
                <a:schemeClr val="accent2">
                  <a:lumMod val="75000"/>
                </a:schemeClr>
              </a:solidFill>
            </a:endParaRPr>
          </a:p>
          <a:p>
            <a:pPr algn="ctr"/>
            <a:r>
              <a:rPr lang="en-US" sz="1200" b="1" dirty="0">
                <a:solidFill>
                  <a:schemeClr val="accent2">
                    <a:lumMod val="75000"/>
                  </a:schemeClr>
                </a:solidFill>
              </a:rPr>
              <a:t>I matter</a:t>
            </a:r>
          </a:p>
        </p:txBody>
      </p:sp>
      <p:sp>
        <p:nvSpPr>
          <p:cNvPr id="60" name="TextBox 59">
            <a:extLst>
              <a:ext uri="{FF2B5EF4-FFF2-40B4-BE49-F238E27FC236}">
                <a16:creationId xmlns:a16="http://schemas.microsoft.com/office/drawing/2014/main" id="{1834ED6F-683B-9DA6-06EF-69B3EAC83C13}"/>
              </a:ext>
            </a:extLst>
          </p:cNvPr>
          <p:cNvSpPr txBox="1"/>
          <p:nvPr/>
        </p:nvSpPr>
        <p:spPr>
          <a:xfrm>
            <a:off x="722025" y="511352"/>
            <a:ext cx="10747947" cy="707886"/>
          </a:xfrm>
          <a:prstGeom prst="rect">
            <a:avLst/>
          </a:prstGeom>
          <a:solidFill>
            <a:srgbClr val="F7F088"/>
          </a:solidFill>
          <a:ln>
            <a:solidFill>
              <a:schemeClr val="tx1"/>
            </a:solidFill>
          </a:ln>
        </p:spPr>
        <p:txBody>
          <a:bodyPr wrap="square" rtlCol="0">
            <a:spAutoFit/>
          </a:bodyPr>
          <a:lstStyle/>
          <a:p>
            <a:pPr algn="ctr"/>
            <a:r>
              <a:rPr lang="en-US" sz="4000" b="1" dirty="0"/>
              <a:t>Internal and External Boundaries </a:t>
            </a:r>
          </a:p>
        </p:txBody>
      </p:sp>
      <p:sp>
        <p:nvSpPr>
          <p:cNvPr id="61" name="Text Placeholder 2">
            <a:extLst>
              <a:ext uri="{FF2B5EF4-FFF2-40B4-BE49-F238E27FC236}">
                <a16:creationId xmlns:a16="http://schemas.microsoft.com/office/drawing/2014/main" id="{E7EA338F-A2B3-B7DC-B9F1-5C1A79416B01}"/>
              </a:ext>
            </a:extLst>
          </p:cNvPr>
          <p:cNvSpPr txBox="1">
            <a:spLocks/>
          </p:cNvSpPr>
          <p:nvPr/>
        </p:nvSpPr>
        <p:spPr>
          <a:xfrm>
            <a:off x="4527596" y="2384295"/>
            <a:ext cx="1379094" cy="1250606"/>
          </a:xfrm>
          <a:custGeom>
            <a:avLst/>
            <a:gdLst>
              <a:gd name="connsiteX0" fmla="*/ 0 w 1379094"/>
              <a:gd name="connsiteY0" fmla="*/ 0 h 1250606"/>
              <a:gd name="connsiteX1" fmla="*/ 487280 w 1379094"/>
              <a:gd name="connsiteY1" fmla="*/ 0 h 1250606"/>
              <a:gd name="connsiteX2" fmla="*/ 960769 w 1379094"/>
              <a:gd name="connsiteY2" fmla="*/ 0 h 1250606"/>
              <a:gd name="connsiteX3" fmla="*/ 1379094 w 1379094"/>
              <a:gd name="connsiteY3" fmla="*/ 0 h 1250606"/>
              <a:gd name="connsiteX4" fmla="*/ 1379094 w 1379094"/>
              <a:gd name="connsiteY4" fmla="*/ 429375 h 1250606"/>
              <a:gd name="connsiteX5" fmla="*/ 1379094 w 1379094"/>
              <a:gd name="connsiteY5" fmla="*/ 808725 h 1250606"/>
              <a:gd name="connsiteX6" fmla="*/ 1379094 w 1379094"/>
              <a:gd name="connsiteY6" fmla="*/ 1250606 h 1250606"/>
              <a:gd name="connsiteX7" fmla="*/ 905605 w 1379094"/>
              <a:gd name="connsiteY7" fmla="*/ 1250606 h 1250606"/>
              <a:gd name="connsiteX8" fmla="*/ 432116 w 1379094"/>
              <a:gd name="connsiteY8" fmla="*/ 1250606 h 1250606"/>
              <a:gd name="connsiteX9" fmla="*/ 0 w 1379094"/>
              <a:gd name="connsiteY9" fmla="*/ 1250606 h 1250606"/>
              <a:gd name="connsiteX10" fmla="*/ 0 w 1379094"/>
              <a:gd name="connsiteY10" fmla="*/ 858749 h 1250606"/>
              <a:gd name="connsiteX11" fmla="*/ 0 w 1379094"/>
              <a:gd name="connsiteY11" fmla="*/ 429375 h 1250606"/>
              <a:gd name="connsiteX12" fmla="*/ 0 w 1379094"/>
              <a:gd name="connsiteY12" fmla="*/ 0 h 1250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9094" h="1250606" fill="none" extrusionOk="0">
                <a:moveTo>
                  <a:pt x="0" y="0"/>
                </a:moveTo>
                <a:cubicBezTo>
                  <a:pt x="144931" y="-15542"/>
                  <a:pt x="308977" y="46822"/>
                  <a:pt x="487280" y="0"/>
                </a:cubicBezTo>
                <a:cubicBezTo>
                  <a:pt x="665583" y="-46822"/>
                  <a:pt x="823218" y="31517"/>
                  <a:pt x="960769" y="0"/>
                </a:cubicBezTo>
                <a:cubicBezTo>
                  <a:pt x="1098320" y="-31517"/>
                  <a:pt x="1276302" y="4708"/>
                  <a:pt x="1379094" y="0"/>
                </a:cubicBezTo>
                <a:cubicBezTo>
                  <a:pt x="1403916" y="107459"/>
                  <a:pt x="1361058" y="308371"/>
                  <a:pt x="1379094" y="429375"/>
                </a:cubicBezTo>
                <a:cubicBezTo>
                  <a:pt x="1397130" y="550379"/>
                  <a:pt x="1373577" y="723162"/>
                  <a:pt x="1379094" y="808725"/>
                </a:cubicBezTo>
                <a:cubicBezTo>
                  <a:pt x="1384611" y="894288"/>
                  <a:pt x="1343262" y="1095956"/>
                  <a:pt x="1379094" y="1250606"/>
                </a:cubicBezTo>
                <a:cubicBezTo>
                  <a:pt x="1162900" y="1288562"/>
                  <a:pt x="1074743" y="1241663"/>
                  <a:pt x="905605" y="1250606"/>
                </a:cubicBezTo>
                <a:cubicBezTo>
                  <a:pt x="736467" y="1259549"/>
                  <a:pt x="609359" y="1215054"/>
                  <a:pt x="432116" y="1250606"/>
                </a:cubicBezTo>
                <a:cubicBezTo>
                  <a:pt x="254873" y="1286158"/>
                  <a:pt x="150679" y="1218544"/>
                  <a:pt x="0" y="1250606"/>
                </a:cubicBezTo>
                <a:cubicBezTo>
                  <a:pt x="-39011" y="1161229"/>
                  <a:pt x="41594" y="938385"/>
                  <a:pt x="0" y="858749"/>
                </a:cubicBezTo>
                <a:cubicBezTo>
                  <a:pt x="-41594" y="779113"/>
                  <a:pt x="8920" y="641012"/>
                  <a:pt x="0" y="429375"/>
                </a:cubicBezTo>
                <a:cubicBezTo>
                  <a:pt x="-8920" y="217738"/>
                  <a:pt x="49536" y="108488"/>
                  <a:pt x="0" y="0"/>
                </a:cubicBezTo>
                <a:close/>
              </a:path>
              <a:path w="1379094" h="1250606" stroke="0" extrusionOk="0">
                <a:moveTo>
                  <a:pt x="0" y="0"/>
                </a:moveTo>
                <a:cubicBezTo>
                  <a:pt x="109457" y="-8031"/>
                  <a:pt x="342229" y="9309"/>
                  <a:pt x="473489" y="0"/>
                </a:cubicBezTo>
                <a:cubicBezTo>
                  <a:pt x="604749" y="-9309"/>
                  <a:pt x="719389" y="20357"/>
                  <a:pt x="905605" y="0"/>
                </a:cubicBezTo>
                <a:cubicBezTo>
                  <a:pt x="1091821" y="-20357"/>
                  <a:pt x="1161729" y="30109"/>
                  <a:pt x="1379094" y="0"/>
                </a:cubicBezTo>
                <a:cubicBezTo>
                  <a:pt x="1386613" y="206441"/>
                  <a:pt x="1337591" y="236723"/>
                  <a:pt x="1379094" y="429375"/>
                </a:cubicBezTo>
                <a:cubicBezTo>
                  <a:pt x="1420597" y="622027"/>
                  <a:pt x="1372151" y="674649"/>
                  <a:pt x="1379094" y="846243"/>
                </a:cubicBezTo>
                <a:cubicBezTo>
                  <a:pt x="1386037" y="1017837"/>
                  <a:pt x="1334007" y="1054858"/>
                  <a:pt x="1379094" y="1250606"/>
                </a:cubicBezTo>
                <a:cubicBezTo>
                  <a:pt x="1198879" y="1292697"/>
                  <a:pt x="1078508" y="1208432"/>
                  <a:pt x="905605" y="1250606"/>
                </a:cubicBezTo>
                <a:cubicBezTo>
                  <a:pt x="732702" y="1292780"/>
                  <a:pt x="668211" y="1203793"/>
                  <a:pt x="459698" y="1250606"/>
                </a:cubicBezTo>
                <a:cubicBezTo>
                  <a:pt x="251185" y="1297419"/>
                  <a:pt x="149840" y="1201375"/>
                  <a:pt x="0" y="1250606"/>
                </a:cubicBezTo>
                <a:cubicBezTo>
                  <a:pt x="-37595" y="1151922"/>
                  <a:pt x="10771" y="929460"/>
                  <a:pt x="0" y="833737"/>
                </a:cubicBezTo>
                <a:cubicBezTo>
                  <a:pt x="-10771" y="738014"/>
                  <a:pt x="10741" y="510721"/>
                  <a:pt x="0" y="429375"/>
                </a:cubicBezTo>
                <a:cubicBezTo>
                  <a:pt x="-10741" y="348029"/>
                  <a:pt x="14407" y="191532"/>
                  <a:pt x="0" y="0"/>
                </a:cubicBezTo>
                <a:close/>
              </a:path>
            </a:pathLst>
          </a:custGeom>
          <a:ln w="28575">
            <a:solidFill>
              <a:schemeClr val="tx1"/>
            </a:solidFill>
            <a:prstDash val="lgDashDotDot"/>
            <a:extLst>
              <a:ext uri="{C807C97D-BFC1-408E-A445-0C87EB9F89A2}">
                <ask:lineSketchStyleProps xmlns:ask="http://schemas.microsoft.com/office/drawing/2018/sketchyshapes" sd="4172543058">
                  <a:prstGeom prst="rect">
                    <a:avLst/>
                  </a:prstGeom>
                  <ask:type>
                    <ask:lineSketchScribble/>
                  </ask:type>
                </ask:lineSketchStyleProps>
              </a:ext>
            </a:extLst>
          </a:ln>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endParaRPr lang="en-US"/>
          </a:p>
          <a:p>
            <a:endParaRPr lang="en-US" dirty="0"/>
          </a:p>
        </p:txBody>
      </p:sp>
    </p:spTree>
    <p:extLst>
      <p:ext uri="{BB962C8B-B14F-4D97-AF65-F5344CB8AC3E}">
        <p14:creationId xmlns:p14="http://schemas.microsoft.com/office/powerpoint/2010/main" val="22538013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A91E5-7D91-F529-47CA-CEFA7B4A96FB}"/>
              </a:ext>
            </a:extLst>
          </p:cNvPr>
          <p:cNvSpPr>
            <a:spLocks noGrp="1"/>
          </p:cNvSpPr>
          <p:nvPr>
            <p:ph type="title"/>
          </p:nvPr>
        </p:nvSpPr>
        <p:spPr>
          <a:xfrm>
            <a:off x="838200" y="476296"/>
            <a:ext cx="10509504" cy="1076914"/>
          </a:xfrm>
        </p:spPr>
        <p:txBody>
          <a:bodyPr anchor="ctr">
            <a:normAutofit/>
          </a:bodyPr>
          <a:lstStyle/>
          <a:p>
            <a:r>
              <a:rPr lang="en-US" sz="4000" b="1" dirty="0"/>
              <a:t>External Boundaries</a:t>
            </a:r>
          </a:p>
        </p:txBody>
      </p:sp>
      <p:graphicFrame>
        <p:nvGraphicFramePr>
          <p:cNvPr id="129" name="Content Placeholder 2">
            <a:extLst>
              <a:ext uri="{FF2B5EF4-FFF2-40B4-BE49-F238E27FC236}">
                <a16:creationId xmlns:a16="http://schemas.microsoft.com/office/drawing/2014/main" id="{652FA00F-3BBD-93B6-2ABB-D5498AA08848}"/>
              </a:ext>
            </a:extLst>
          </p:cNvPr>
          <p:cNvGraphicFramePr>
            <a:graphicFrameLocks noGrp="1"/>
          </p:cNvGraphicFramePr>
          <p:nvPr>
            <p:ph idx="1"/>
            <p:extLst>
              <p:ext uri="{D42A27DB-BD31-4B8C-83A1-F6EECF244321}">
                <p14:modId xmlns:p14="http://schemas.microsoft.com/office/powerpoint/2010/main" val="1811549581"/>
              </p:ext>
            </p:extLst>
          </p:nvPr>
        </p:nvGraphicFramePr>
        <p:xfrm>
          <a:off x="838200" y="1352550"/>
          <a:ext cx="10509504" cy="49202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a:extLst>
              <a:ext uri="{FF2B5EF4-FFF2-40B4-BE49-F238E27FC236}">
                <a16:creationId xmlns:a16="http://schemas.microsoft.com/office/drawing/2014/main" id="{7D02472D-AC7B-FC59-A761-956648D5F616}"/>
              </a:ext>
            </a:extLst>
          </p:cNvPr>
          <p:cNvSpPr>
            <a:spLocks noGrp="1"/>
          </p:cNvSpPr>
          <p:nvPr>
            <p:ph type="ftr" sz="quarter" idx="11"/>
          </p:nvPr>
        </p:nvSpPr>
        <p:spPr/>
        <p:txBody>
          <a:bodyPr>
            <a:normAutofit/>
          </a:bodyPr>
          <a:lstStyle/>
          <a:p>
            <a:pPr>
              <a:spcAft>
                <a:spcPts val="600"/>
              </a:spcAft>
            </a:pPr>
            <a:r>
              <a:rPr lang="en-US">
                <a:solidFill>
                  <a:schemeClr val="tx1">
                    <a:lumMod val="50000"/>
                    <a:lumOff val="50000"/>
                  </a:schemeClr>
                </a:solidFill>
              </a:rPr>
              <a:t>2024 COPYRIGHT © APHRODITE BEIDLER PSY.D. </a:t>
            </a:r>
          </a:p>
        </p:txBody>
      </p:sp>
    </p:spTree>
    <p:extLst>
      <p:ext uri="{BB962C8B-B14F-4D97-AF65-F5344CB8AC3E}">
        <p14:creationId xmlns:p14="http://schemas.microsoft.com/office/powerpoint/2010/main" val="13906600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0" name="Rectangle 59">
            <a:extLst>
              <a:ext uri="{FF2B5EF4-FFF2-40B4-BE49-F238E27FC236}">
                <a16:creationId xmlns:a16="http://schemas.microsoft.com/office/drawing/2014/main" id="{9F79630B-0F0B-446E-A637-38FA8F61D1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B3437C99-FC8E-4311-B48A-F0C4C329B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28" y="-1"/>
            <a:ext cx="1219200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1D0B187-23D9-9F32-3303-265BB172F6FA}"/>
              </a:ext>
            </a:extLst>
          </p:cNvPr>
          <p:cNvSpPr>
            <a:spLocks noGrp="1"/>
          </p:cNvSpPr>
          <p:nvPr>
            <p:ph type="title"/>
          </p:nvPr>
        </p:nvSpPr>
        <p:spPr>
          <a:xfrm>
            <a:off x="1125113" y="1737759"/>
            <a:ext cx="3595678" cy="1330839"/>
          </a:xfrm>
        </p:spPr>
        <p:txBody>
          <a:bodyPr vert="horz" lIns="91440" tIns="45720" rIns="91440" bIns="45720" rtlCol="0" anchor="ctr">
            <a:normAutofit/>
          </a:bodyPr>
          <a:lstStyle/>
          <a:p>
            <a:r>
              <a:rPr lang="en-US" dirty="0"/>
              <a:t>Shame Attack</a:t>
            </a:r>
          </a:p>
        </p:txBody>
      </p:sp>
      <p:sp>
        <p:nvSpPr>
          <p:cNvPr id="55" name="TextBox 54">
            <a:extLst>
              <a:ext uri="{FF2B5EF4-FFF2-40B4-BE49-F238E27FC236}">
                <a16:creationId xmlns:a16="http://schemas.microsoft.com/office/drawing/2014/main" id="{8B905C67-3BF1-C0FD-3DDF-E2694D84A55B}"/>
              </a:ext>
            </a:extLst>
          </p:cNvPr>
          <p:cNvSpPr txBox="1"/>
          <p:nvPr/>
        </p:nvSpPr>
        <p:spPr>
          <a:xfrm>
            <a:off x="1334653" y="5031601"/>
            <a:ext cx="3158741" cy="1330839"/>
          </a:xfrm>
          <a:prstGeom prst="rect">
            <a:avLst/>
          </a:prstGeom>
        </p:spPr>
        <p:txBody>
          <a:bodyPr vert="horz" lIns="91440" tIns="45720" rIns="91440" bIns="45720" rtlCol="0">
            <a:normAutofit lnSpcReduction="10000"/>
          </a:bodyPr>
          <a:lstStyle/>
          <a:p>
            <a:pPr>
              <a:lnSpc>
                <a:spcPct val="90000"/>
              </a:lnSpc>
              <a:spcAft>
                <a:spcPts val="600"/>
              </a:spcAft>
            </a:pPr>
            <a:r>
              <a:rPr lang="en-US" b="1" i="0" dirty="0">
                <a:effectLst/>
              </a:rPr>
              <a:t>Mellody</a:t>
            </a:r>
            <a:r>
              <a:rPr lang="en-US" b="0" i="0" dirty="0">
                <a:effectLst/>
              </a:rPr>
              <a:t>, </a:t>
            </a:r>
            <a:r>
              <a:rPr lang="en-US" b="1" i="0" dirty="0">
                <a:effectLst/>
              </a:rPr>
              <a:t>Pia</a:t>
            </a:r>
            <a:r>
              <a:rPr lang="en-US" b="0" i="0" dirty="0">
                <a:effectLst/>
              </a:rPr>
              <a:t>. Facing Love Addiction : Giving Yourself the Power to Change the Way You Love. [San Francisco, Calif.] :</a:t>
            </a:r>
            <a:r>
              <a:rPr lang="en-US" b="0" i="0" dirty="0" err="1">
                <a:effectLst/>
              </a:rPr>
              <a:t>HarperSanFrancisco</a:t>
            </a:r>
            <a:r>
              <a:rPr lang="en-US" b="0" i="0" dirty="0">
                <a:effectLst/>
              </a:rPr>
              <a:t>, 2003.</a:t>
            </a:r>
          </a:p>
          <a:p>
            <a:pPr indent="-228600">
              <a:lnSpc>
                <a:spcPct val="90000"/>
              </a:lnSpc>
              <a:spcAft>
                <a:spcPts val="600"/>
              </a:spcAft>
              <a:buFont typeface="Arial" panose="020B0604020202020204" pitchFamily="34" charset="0"/>
              <a:buChar char="•"/>
            </a:pPr>
            <a:endParaRPr lang="en-US" sz="2000" dirty="0"/>
          </a:p>
        </p:txBody>
      </p:sp>
      <p:pic>
        <p:nvPicPr>
          <p:cNvPr id="51" name="Picture 50" descr="Woman standing alone">
            <a:extLst>
              <a:ext uri="{FF2B5EF4-FFF2-40B4-BE49-F238E27FC236}">
                <a16:creationId xmlns:a16="http://schemas.microsoft.com/office/drawing/2014/main" id="{8039A417-9788-B1CB-0BFF-0B2F23787D28}"/>
              </a:ext>
            </a:extLst>
          </p:cNvPr>
          <p:cNvPicPr>
            <a:picLocks noChangeAspect="1"/>
          </p:cNvPicPr>
          <p:nvPr/>
        </p:nvPicPr>
        <p:blipFill>
          <a:blip r:embed="rId2"/>
          <a:srcRect l="17690" r="11804" b="-2"/>
          <a:stretch/>
        </p:blipFill>
        <p:spPr>
          <a:xfrm>
            <a:off x="4948188" y="1"/>
            <a:ext cx="7243812" cy="6857999"/>
          </a:xfrm>
          <a:custGeom>
            <a:avLst/>
            <a:gdLst/>
            <a:ahLst/>
            <a:cxnLst/>
            <a:rect l="l" t="t" r="r" b="b"/>
            <a:pathLst>
              <a:path w="7243812" h="6857999">
                <a:moveTo>
                  <a:pt x="609803" y="0"/>
                </a:moveTo>
                <a:lnTo>
                  <a:pt x="1222601" y="0"/>
                </a:lnTo>
                <a:lnTo>
                  <a:pt x="1223032" y="1645"/>
                </a:lnTo>
                <a:lnTo>
                  <a:pt x="1343371" y="1645"/>
                </a:lnTo>
                <a:lnTo>
                  <a:pt x="1343665" y="0"/>
                </a:lnTo>
                <a:lnTo>
                  <a:pt x="1884172" y="0"/>
                </a:lnTo>
                <a:lnTo>
                  <a:pt x="1884280" y="1645"/>
                </a:lnTo>
                <a:lnTo>
                  <a:pt x="7243812" y="1645"/>
                </a:lnTo>
                <a:lnTo>
                  <a:pt x="7243812" y="6857999"/>
                </a:lnTo>
                <a:lnTo>
                  <a:pt x="133676" y="6857999"/>
                </a:lnTo>
                <a:lnTo>
                  <a:pt x="114609" y="6843646"/>
                </a:lnTo>
                <a:cubicBezTo>
                  <a:pt x="106811" y="6836369"/>
                  <a:pt x="103243" y="6828354"/>
                  <a:pt x="111459" y="6817746"/>
                </a:cubicBezTo>
                <a:cubicBezTo>
                  <a:pt x="93943" y="6769544"/>
                  <a:pt x="97901" y="6796071"/>
                  <a:pt x="113412" y="6759582"/>
                </a:cubicBezTo>
                <a:cubicBezTo>
                  <a:pt x="110188" y="6732087"/>
                  <a:pt x="99653" y="6727133"/>
                  <a:pt x="100729" y="6705297"/>
                </a:cubicBezTo>
                <a:cubicBezTo>
                  <a:pt x="94563" y="6675394"/>
                  <a:pt x="99792" y="6669536"/>
                  <a:pt x="87662" y="6640957"/>
                </a:cubicBezTo>
                <a:cubicBezTo>
                  <a:pt x="74199" y="6591883"/>
                  <a:pt x="82185" y="6576319"/>
                  <a:pt x="83084" y="6541313"/>
                </a:cubicBezTo>
                <a:cubicBezTo>
                  <a:pt x="82225" y="6490855"/>
                  <a:pt x="67640" y="6422980"/>
                  <a:pt x="59444" y="6370251"/>
                </a:cubicBezTo>
                <a:cubicBezTo>
                  <a:pt x="51248" y="6317522"/>
                  <a:pt x="30729" y="6270972"/>
                  <a:pt x="33908" y="6224938"/>
                </a:cubicBezTo>
                <a:lnTo>
                  <a:pt x="30063" y="6089693"/>
                </a:lnTo>
                <a:cubicBezTo>
                  <a:pt x="25730" y="6032039"/>
                  <a:pt x="3474" y="5997051"/>
                  <a:pt x="29101" y="5973994"/>
                </a:cubicBezTo>
                <a:cubicBezTo>
                  <a:pt x="17018" y="5940131"/>
                  <a:pt x="41135" y="5955713"/>
                  <a:pt x="33855" y="5939847"/>
                </a:cubicBezTo>
                <a:lnTo>
                  <a:pt x="12982" y="5906467"/>
                </a:lnTo>
                <a:lnTo>
                  <a:pt x="8416" y="5862699"/>
                </a:lnTo>
                <a:cubicBezTo>
                  <a:pt x="7895" y="5838948"/>
                  <a:pt x="8409" y="5853058"/>
                  <a:pt x="12052" y="5823324"/>
                </a:cubicBezTo>
                <a:cubicBezTo>
                  <a:pt x="11631" y="5805291"/>
                  <a:pt x="11213" y="5787258"/>
                  <a:pt x="10793" y="5769225"/>
                </a:cubicBezTo>
                <a:cubicBezTo>
                  <a:pt x="17866" y="5738356"/>
                  <a:pt x="19121" y="5696311"/>
                  <a:pt x="25986" y="5667896"/>
                </a:cubicBezTo>
                <a:cubicBezTo>
                  <a:pt x="16329" y="5647975"/>
                  <a:pt x="42195" y="5619318"/>
                  <a:pt x="43687" y="5594585"/>
                </a:cubicBezTo>
                <a:cubicBezTo>
                  <a:pt x="32512" y="5517959"/>
                  <a:pt x="44052" y="5536542"/>
                  <a:pt x="40019" y="5464225"/>
                </a:cubicBezTo>
                <a:cubicBezTo>
                  <a:pt x="32676" y="5400671"/>
                  <a:pt x="26469" y="5311951"/>
                  <a:pt x="22904" y="5269726"/>
                </a:cubicBezTo>
                <a:cubicBezTo>
                  <a:pt x="19341" y="5227501"/>
                  <a:pt x="14742" y="5212581"/>
                  <a:pt x="18628" y="5210876"/>
                </a:cubicBezTo>
                <a:cubicBezTo>
                  <a:pt x="-20300" y="5161742"/>
                  <a:pt x="15511" y="5141336"/>
                  <a:pt x="5392" y="5111369"/>
                </a:cubicBezTo>
                <a:cubicBezTo>
                  <a:pt x="10662" y="5053859"/>
                  <a:pt x="15546" y="5034036"/>
                  <a:pt x="13324" y="5009272"/>
                </a:cubicBezTo>
                <a:cubicBezTo>
                  <a:pt x="25126" y="4982633"/>
                  <a:pt x="74251" y="4956261"/>
                  <a:pt x="48699" y="4925805"/>
                </a:cubicBezTo>
                <a:cubicBezTo>
                  <a:pt x="76704" y="4931200"/>
                  <a:pt x="39437" y="4888353"/>
                  <a:pt x="62925" y="4877992"/>
                </a:cubicBezTo>
                <a:cubicBezTo>
                  <a:pt x="82480" y="4871554"/>
                  <a:pt x="75731" y="4857054"/>
                  <a:pt x="79496" y="4844323"/>
                </a:cubicBezTo>
                <a:cubicBezTo>
                  <a:pt x="97657" y="4832308"/>
                  <a:pt x="110974" y="4752352"/>
                  <a:pt x="101400" y="4733115"/>
                </a:cubicBezTo>
                <a:cubicBezTo>
                  <a:pt x="108185" y="4679357"/>
                  <a:pt x="119720" y="4662889"/>
                  <a:pt x="111223" y="4625153"/>
                </a:cubicBezTo>
                <a:cubicBezTo>
                  <a:pt x="106592" y="4588197"/>
                  <a:pt x="114401" y="4567830"/>
                  <a:pt x="126359" y="4539168"/>
                </a:cubicBezTo>
                <a:cubicBezTo>
                  <a:pt x="126535" y="4522289"/>
                  <a:pt x="126710" y="4505410"/>
                  <a:pt x="126886" y="4488531"/>
                </a:cubicBezTo>
                <a:cubicBezTo>
                  <a:pt x="126165" y="4473140"/>
                  <a:pt x="132917" y="4437329"/>
                  <a:pt x="135099" y="4411258"/>
                </a:cubicBezTo>
                <a:cubicBezTo>
                  <a:pt x="107667" y="4345686"/>
                  <a:pt x="146840" y="4280033"/>
                  <a:pt x="132327" y="4219510"/>
                </a:cubicBezTo>
                <a:cubicBezTo>
                  <a:pt x="138549" y="4158987"/>
                  <a:pt x="124091" y="4192084"/>
                  <a:pt x="172424" y="4048117"/>
                </a:cubicBezTo>
                <a:cubicBezTo>
                  <a:pt x="167703" y="4015047"/>
                  <a:pt x="203806" y="3905047"/>
                  <a:pt x="177666" y="3878222"/>
                </a:cubicBezTo>
                <a:cubicBezTo>
                  <a:pt x="167714" y="3821305"/>
                  <a:pt x="183914" y="3845122"/>
                  <a:pt x="156982" y="3778166"/>
                </a:cubicBezTo>
                <a:cubicBezTo>
                  <a:pt x="160365" y="3760234"/>
                  <a:pt x="142791" y="3724716"/>
                  <a:pt x="142115" y="3707357"/>
                </a:cubicBezTo>
                <a:cubicBezTo>
                  <a:pt x="139253" y="3688591"/>
                  <a:pt x="140202" y="3672776"/>
                  <a:pt x="139805" y="3665569"/>
                </a:cubicBezTo>
                <a:cubicBezTo>
                  <a:pt x="139778" y="3665084"/>
                  <a:pt x="139750" y="3664599"/>
                  <a:pt x="139723" y="3664114"/>
                </a:cubicBezTo>
                <a:lnTo>
                  <a:pt x="134134" y="3653088"/>
                </a:lnTo>
                <a:lnTo>
                  <a:pt x="126568" y="3641228"/>
                </a:lnTo>
                <a:cubicBezTo>
                  <a:pt x="126560" y="3629488"/>
                  <a:pt x="126549" y="3617747"/>
                  <a:pt x="126540" y="3606007"/>
                </a:cubicBezTo>
                <a:lnTo>
                  <a:pt x="134645" y="3597336"/>
                </a:lnTo>
                <a:lnTo>
                  <a:pt x="131649" y="3586412"/>
                </a:lnTo>
                <a:lnTo>
                  <a:pt x="134221" y="3569719"/>
                </a:lnTo>
                <a:lnTo>
                  <a:pt x="133795" y="3568021"/>
                </a:lnTo>
                <a:lnTo>
                  <a:pt x="130189" y="3553678"/>
                </a:lnTo>
                <a:lnTo>
                  <a:pt x="129827" y="3552249"/>
                </a:lnTo>
                <a:lnTo>
                  <a:pt x="122183" y="3542019"/>
                </a:lnTo>
                <a:lnTo>
                  <a:pt x="112426" y="3531201"/>
                </a:lnTo>
                <a:lnTo>
                  <a:pt x="105626" y="3496391"/>
                </a:lnTo>
                <a:lnTo>
                  <a:pt x="111971" y="3486850"/>
                </a:lnTo>
                <a:lnTo>
                  <a:pt x="106910" y="3476412"/>
                </a:lnTo>
                <a:cubicBezTo>
                  <a:pt x="105781" y="3466028"/>
                  <a:pt x="105824" y="3433967"/>
                  <a:pt x="105209" y="3424545"/>
                </a:cubicBezTo>
                <a:lnTo>
                  <a:pt x="103215" y="3419880"/>
                </a:lnTo>
                <a:lnTo>
                  <a:pt x="104953" y="3415218"/>
                </a:lnTo>
                <a:lnTo>
                  <a:pt x="101255" y="3409825"/>
                </a:lnTo>
                <a:lnTo>
                  <a:pt x="103044" y="3407057"/>
                </a:lnTo>
                <a:lnTo>
                  <a:pt x="89764" y="3378959"/>
                </a:lnTo>
                <a:lnTo>
                  <a:pt x="83991" y="3362948"/>
                </a:lnTo>
                <a:lnTo>
                  <a:pt x="66858" y="3332072"/>
                </a:lnTo>
                <a:lnTo>
                  <a:pt x="69057" y="3325671"/>
                </a:lnTo>
                <a:lnTo>
                  <a:pt x="51631" y="3278130"/>
                </a:lnTo>
                <a:lnTo>
                  <a:pt x="53959" y="3277179"/>
                </a:lnTo>
                <a:lnTo>
                  <a:pt x="60205" y="3262610"/>
                </a:lnTo>
                <a:lnTo>
                  <a:pt x="58998" y="3258677"/>
                </a:lnTo>
                <a:cubicBezTo>
                  <a:pt x="46010" y="3210316"/>
                  <a:pt x="80872" y="3236545"/>
                  <a:pt x="45170" y="3180546"/>
                </a:cubicBezTo>
                <a:cubicBezTo>
                  <a:pt x="53643" y="3171780"/>
                  <a:pt x="52550" y="3163902"/>
                  <a:pt x="45228" y="3151828"/>
                </a:cubicBezTo>
                <a:cubicBezTo>
                  <a:pt x="39651" y="3128169"/>
                  <a:pt x="64667" y="3124610"/>
                  <a:pt x="45020" y="3103777"/>
                </a:cubicBezTo>
                <a:cubicBezTo>
                  <a:pt x="59127" y="3105196"/>
                  <a:pt x="41123" y="3057428"/>
                  <a:pt x="57092" y="3065434"/>
                </a:cubicBezTo>
                <a:cubicBezTo>
                  <a:pt x="55435" y="3051512"/>
                  <a:pt x="40803" y="3032637"/>
                  <a:pt x="35088" y="3020247"/>
                </a:cubicBezTo>
                <a:cubicBezTo>
                  <a:pt x="32503" y="3002537"/>
                  <a:pt x="18197" y="3001119"/>
                  <a:pt x="22803" y="2991092"/>
                </a:cubicBezTo>
                <a:cubicBezTo>
                  <a:pt x="24338" y="2987749"/>
                  <a:pt x="27975" y="2983455"/>
                  <a:pt x="34850" y="2977278"/>
                </a:cubicBezTo>
                <a:cubicBezTo>
                  <a:pt x="22587" y="2954448"/>
                  <a:pt x="35600" y="2946689"/>
                  <a:pt x="36223" y="2911749"/>
                </a:cubicBezTo>
                <a:cubicBezTo>
                  <a:pt x="35158" y="2886513"/>
                  <a:pt x="29761" y="2843788"/>
                  <a:pt x="28462" y="2825860"/>
                </a:cubicBezTo>
                <a:cubicBezTo>
                  <a:pt x="28449" y="2818634"/>
                  <a:pt x="28437" y="2811409"/>
                  <a:pt x="28424" y="2804183"/>
                </a:cubicBezTo>
                <a:lnTo>
                  <a:pt x="21292" y="2790136"/>
                </a:lnTo>
                <a:lnTo>
                  <a:pt x="16179" y="2760208"/>
                </a:lnTo>
                <a:lnTo>
                  <a:pt x="22858" y="2751112"/>
                </a:lnTo>
                <a:lnTo>
                  <a:pt x="18505" y="2740278"/>
                </a:lnTo>
                <a:lnTo>
                  <a:pt x="22482" y="2726489"/>
                </a:lnTo>
                <a:lnTo>
                  <a:pt x="18175" y="2725052"/>
                </a:lnTo>
                <a:lnTo>
                  <a:pt x="10521" y="2715895"/>
                </a:lnTo>
                <a:lnTo>
                  <a:pt x="25499" y="2665666"/>
                </a:lnTo>
                <a:lnTo>
                  <a:pt x="30658" y="2635351"/>
                </a:lnTo>
                <a:cubicBezTo>
                  <a:pt x="30723" y="2625597"/>
                  <a:pt x="30791" y="2615842"/>
                  <a:pt x="30857" y="2606088"/>
                </a:cubicBezTo>
                <a:lnTo>
                  <a:pt x="37532" y="2596456"/>
                </a:lnTo>
                <a:cubicBezTo>
                  <a:pt x="41239" y="2582253"/>
                  <a:pt x="34640" y="2564757"/>
                  <a:pt x="36511" y="2549900"/>
                </a:cubicBezTo>
                <a:lnTo>
                  <a:pt x="53712" y="2496499"/>
                </a:lnTo>
                <a:cubicBezTo>
                  <a:pt x="53527" y="2492743"/>
                  <a:pt x="64725" y="2449625"/>
                  <a:pt x="64540" y="2445869"/>
                </a:cubicBezTo>
                <a:cubicBezTo>
                  <a:pt x="61940" y="2441580"/>
                  <a:pt x="65575" y="2413465"/>
                  <a:pt x="64348" y="2408995"/>
                </a:cubicBezTo>
                <a:cubicBezTo>
                  <a:pt x="100333" y="2407546"/>
                  <a:pt x="71752" y="2329020"/>
                  <a:pt x="101725" y="2335735"/>
                </a:cubicBezTo>
                <a:cubicBezTo>
                  <a:pt x="120512" y="2299003"/>
                  <a:pt x="138791" y="2291744"/>
                  <a:pt x="147278" y="2260088"/>
                </a:cubicBezTo>
                <a:cubicBezTo>
                  <a:pt x="152668" y="2224200"/>
                  <a:pt x="143589" y="2220953"/>
                  <a:pt x="152643" y="2193455"/>
                </a:cubicBezTo>
                <a:cubicBezTo>
                  <a:pt x="152701" y="2159228"/>
                  <a:pt x="131577" y="2138038"/>
                  <a:pt x="161815" y="2107942"/>
                </a:cubicBezTo>
                <a:lnTo>
                  <a:pt x="168884" y="2024270"/>
                </a:lnTo>
                <a:lnTo>
                  <a:pt x="210800" y="1969445"/>
                </a:lnTo>
                <a:lnTo>
                  <a:pt x="215063" y="1961162"/>
                </a:lnTo>
                <a:lnTo>
                  <a:pt x="226767" y="1945112"/>
                </a:lnTo>
                <a:lnTo>
                  <a:pt x="225906" y="1942021"/>
                </a:lnTo>
                <a:lnTo>
                  <a:pt x="220555" y="1935584"/>
                </a:lnTo>
                <a:cubicBezTo>
                  <a:pt x="220179" y="1930292"/>
                  <a:pt x="223282" y="1914884"/>
                  <a:pt x="223648" y="1910265"/>
                </a:cubicBezTo>
                <a:cubicBezTo>
                  <a:pt x="221934" y="1909994"/>
                  <a:pt x="221895" y="1909162"/>
                  <a:pt x="222758" y="1907867"/>
                </a:cubicBezTo>
                <a:lnTo>
                  <a:pt x="229387" y="1899379"/>
                </a:lnTo>
                <a:lnTo>
                  <a:pt x="231548" y="1895114"/>
                </a:lnTo>
                <a:lnTo>
                  <a:pt x="216553" y="1892417"/>
                </a:lnTo>
                <a:cubicBezTo>
                  <a:pt x="209075" y="1884999"/>
                  <a:pt x="222114" y="1866643"/>
                  <a:pt x="209739" y="1861483"/>
                </a:cubicBezTo>
                <a:cubicBezTo>
                  <a:pt x="214584" y="1853278"/>
                  <a:pt x="219066" y="1844665"/>
                  <a:pt x="222950" y="1835810"/>
                </a:cubicBezTo>
                <a:lnTo>
                  <a:pt x="224812" y="1830569"/>
                </a:lnTo>
                <a:lnTo>
                  <a:pt x="224522" y="1830429"/>
                </a:lnTo>
                <a:cubicBezTo>
                  <a:pt x="224224" y="1829219"/>
                  <a:pt x="224571" y="1827468"/>
                  <a:pt x="225830" y="1824832"/>
                </a:cubicBezTo>
                <a:lnTo>
                  <a:pt x="228207" y="1821003"/>
                </a:lnTo>
                <a:lnTo>
                  <a:pt x="230878" y="1807109"/>
                </a:lnTo>
                <a:lnTo>
                  <a:pt x="227355" y="1805316"/>
                </a:lnTo>
                <a:lnTo>
                  <a:pt x="228132" y="1804434"/>
                </a:lnTo>
                <a:cubicBezTo>
                  <a:pt x="237533" y="1798221"/>
                  <a:pt x="248274" y="1797417"/>
                  <a:pt x="223762" y="1784314"/>
                </a:cubicBezTo>
                <a:cubicBezTo>
                  <a:pt x="240655" y="1769422"/>
                  <a:pt x="224912" y="1763793"/>
                  <a:pt x="226521" y="1740358"/>
                </a:cubicBezTo>
                <a:cubicBezTo>
                  <a:pt x="240385" y="1732435"/>
                  <a:pt x="239102" y="1724301"/>
                  <a:pt x="233164" y="1715685"/>
                </a:cubicBezTo>
                <a:cubicBezTo>
                  <a:pt x="245499" y="1694404"/>
                  <a:pt x="240415" y="1672675"/>
                  <a:pt x="245819" y="1647555"/>
                </a:cubicBezTo>
                <a:cubicBezTo>
                  <a:pt x="268668" y="1622803"/>
                  <a:pt x="248434" y="1605585"/>
                  <a:pt x="254317" y="1578752"/>
                </a:cubicBezTo>
                <a:lnTo>
                  <a:pt x="249918" y="1546022"/>
                </a:lnTo>
                <a:cubicBezTo>
                  <a:pt x="251996" y="1543635"/>
                  <a:pt x="248777" y="1521210"/>
                  <a:pt x="248927" y="1519929"/>
                </a:cubicBezTo>
                <a:lnTo>
                  <a:pt x="248704" y="1519731"/>
                </a:lnTo>
                <a:lnTo>
                  <a:pt x="252245" y="1514846"/>
                </a:lnTo>
                <a:cubicBezTo>
                  <a:pt x="255314" y="1501295"/>
                  <a:pt x="252199" y="1477394"/>
                  <a:pt x="254681" y="1463304"/>
                </a:cubicBezTo>
                <a:cubicBezTo>
                  <a:pt x="257024" y="1459891"/>
                  <a:pt x="268983" y="1432466"/>
                  <a:pt x="267138" y="1430305"/>
                </a:cubicBezTo>
                <a:lnTo>
                  <a:pt x="266110" y="1429568"/>
                </a:lnTo>
                <a:lnTo>
                  <a:pt x="286784" y="1404045"/>
                </a:lnTo>
                <a:lnTo>
                  <a:pt x="294521" y="1360879"/>
                </a:lnTo>
                <a:lnTo>
                  <a:pt x="324750" y="1301993"/>
                </a:lnTo>
                <a:lnTo>
                  <a:pt x="328780" y="1210776"/>
                </a:lnTo>
                <a:cubicBezTo>
                  <a:pt x="344171" y="1197232"/>
                  <a:pt x="343390" y="1192124"/>
                  <a:pt x="346123" y="1157176"/>
                </a:cubicBezTo>
                <a:cubicBezTo>
                  <a:pt x="359383" y="1110140"/>
                  <a:pt x="355619" y="1111028"/>
                  <a:pt x="349331" y="1063288"/>
                </a:cubicBezTo>
                <a:cubicBezTo>
                  <a:pt x="364194" y="1005331"/>
                  <a:pt x="362778" y="969963"/>
                  <a:pt x="431245" y="889417"/>
                </a:cubicBezTo>
                <a:lnTo>
                  <a:pt x="459477" y="816346"/>
                </a:lnTo>
                <a:cubicBezTo>
                  <a:pt x="465006" y="808083"/>
                  <a:pt x="496978" y="764380"/>
                  <a:pt x="489268" y="752692"/>
                </a:cubicBezTo>
                <a:lnTo>
                  <a:pt x="505368" y="724368"/>
                </a:lnTo>
                <a:lnTo>
                  <a:pt x="511178" y="722494"/>
                </a:lnTo>
                <a:lnTo>
                  <a:pt x="514451" y="717531"/>
                </a:lnTo>
                <a:cubicBezTo>
                  <a:pt x="514171" y="710761"/>
                  <a:pt x="513893" y="703992"/>
                  <a:pt x="513612" y="697222"/>
                </a:cubicBezTo>
                <a:cubicBezTo>
                  <a:pt x="513272" y="693376"/>
                  <a:pt x="513720" y="690905"/>
                  <a:pt x="514772" y="689289"/>
                </a:cubicBezTo>
                <a:lnTo>
                  <a:pt x="515249" y="689151"/>
                </a:lnTo>
                <a:cubicBezTo>
                  <a:pt x="515320" y="686637"/>
                  <a:pt x="515389" y="684122"/>
                  <a:pt x="515461" y="681608"/>
                </a:cubicBezTo>
                <a:cubicBezTo>
                  <a:pt x="522970" y="666964"/>
                  <a:pt x="551123" y="617831"/>
                  <a:pt x="560298" y="601285"/>
                </a:cubicBezTo>
                <a:cubicBezTo>
                  <a:pt x="558549" y="585107"/>
                  <a:pt x="540289" y="573171"/>
                  <a:pt x="570504" y="582332"/>
                </a:cubicBezTo>
                <a:cubicBezTo>
                  <a:pt x="570816" y="577121"/>
                  <a:pt x="573898" y="574271"/>
                  <a:pt x="578347" y="572511"/>
                </a:cubicBezTo>
                <a:lnTo>
                  <a:pt x="580375" y="572092"/>
                </a:lnTo>
                <a:lnTo>
                  <a:pt x="575722" y="536015"/>
                </a:lnTo>
                <a:lnTo>
                  <a:pt x="578705" y="531675"/>
                </a:lnTo>
                <a:lnTo>
                  <a:pt x="564084" y="491380"/>
                </a:lnTo>
                <a:cubicBezTo>
                  <a:pt x="560969" y="487340"/>
                  <a:pt x="560134" y="482008"/>
                  <a:pt x="564457" y="473782"/>
                </a:cubicBezTo>
                <a:lnTo>
                  <a:pt x="566413" y="472000"/>
                </a:lnTo>
                <a:lnTo>
                  <a:pt x="584600" y="354566"/>
                </a:lnTo>
                <a:cubicBezTo>
                  <a:pt x="586100" y="325288"/>
                  <a:pt x="584583" y="317533"/>
                  <a:pt x="588077" y="265704"/>
                </a:cubicBezTo>
                <a:cubicBezTo>
                  <a:pt x="588008" y="205530"/>
                  <a:pt x="578491" y="226511"/>
                  <a:pt x="580576" y="187093"/>
                </a:cubicBezTo>
                <a:cubicBezTo>
                  <a:pt x="579265" y="162458"/>
                  <a:pt x="569240" y="117589"/>
                  <a:pt x="587928" y="130336"/>
                </a:cubicBezTo>
                <a:cubicBezTo>
                  <a:pt x="552635" y="69804"/>
                  <a:pt x="604651" y="82036"/>
                  <a:pt x="593881" y="17287"/>
                </a:cubicBezTo>
                <a:cubicBezTo>
                  <a:pt x="600399" y="13784"/>
                  <a:pt x="605413" y="8440"/>
                  <a:pt x="609224" y="1705"/>
                </a:cubicBezTo>
                <a:close/>
              </a:path>
            </a:pathLst>
          </a:custGeom>
        </p:spPr>
      </p:pic>
      <p:sp>
        <p:nvSpPr>
          <p:cNvPr id="7" name="Footer Placeholder 6">
            <a:extLst>
              <a:ext uri="{FF2B5EF4-FFF2-40B4-BE49-F238E27FC236}">
                <a16:creationId xmlns:a16="http://schemas.microsoft.com/office/drawing/2014/main" id="{FC823F95-CCCE-C296-2483-71578724D595}"/>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defRPr/>
            </a:pPr>
            <a:r>
              <a:rPr lang="en-US" sz="1000" kern="1200">
                <a:solidFill>
                  <a:srgbClr val="FFFFFF"/>
                </a:solidFill>
                <a:latin typeface="Calibri" panose="020F0502020204030204"/>
                <a:ea typeface="+mn-ea"/>
                <a:cs typeface="+mn-cs"/>
              </a:rPr>
              <a:t>2024 COPYRIGHT © APHRODITE BEIDLER PSY.D. </a:t>
            </a:r>
          </a:p>
        </p:txBody>
      </p:sp>
    </p:spTree>
    <p:extLst>
      <p:ext uri="{BB962C8B-B14F-4D97-AF65-F5344CB8AC3E}">
        <p14:creationId xmlns:p14="http://schemas.microsoft.com/office/powerpoint/2010/main" val="40555843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8CD91-DB89-F5E0-50EE-4C8F2BB12C99}"/>
              </a:ext>
            </a:extLst>
          </p:cNvPr>
          <p:cNvSpPr>
            <a:spLocks noGrp="1"/>
          </p:cNvSpPr>
          <p:nvPr>
            <p:ph type="title"/>
          </p:nvPr>
        </p:nvSpPr>
        <p:spPr>
          <a:xfrm>
            <a:off x="841248" y="334644"/>
            <a:ext cx="10509504" cy="659583"/>
          </a:xfrm>
        </p:spPr>
        <p:txBody>
          <a:bodyPr anchor="ctr">
            <a:normAutofit/>
          </a:bodyPr>
          <a:lstStyle/>
          <a:p>
            <a:pPr algn="ctr"/>
            <a:r>
              <a:rPr lang="en-US" sz="4000" b="1" dirty="0"/>
              <a:t>Internal Boundaries – Healthy/Unhealthy</a:t>
            </a:r>
          </a:p>
        </p:txBody>
      </p:sp>
      <p:graphicFrame>
        <p:nvGraphicFramePr>
          <p:cNvPr id="142" name="Content Placeholder 2">
            <a:extLst>
              <a:ext uri="{FF2B5EF4-FFF2-40B4-BE49-F238E27FC236}">
                <a16:creationId xmlns:a16="http://schemas.microsoft.com/office/drawing/2014/main" id="{A44804CA-2F01-2B54-3BEC-24A765913F90}"/>
              </a:ext>
            </a:extLst>
          </p:cNvPr>
          <p:cNvGraphicFramePr>
            <a:graphicFrameLocks noGrp="1"/>
          </p:cNvGraphicFramePr>
          <p:nvPr>
            <p:ph idx="1"/>
            <p:extLst>
              <p:ext uri="{D42A27DB-BD31-4B8C-83A1-F6EECF244321}">
                <p14:modId xmlns:p14="http://schemas.microsoft.com/office/powerpoint/2010/main" val="743382831"/>
              </p:ext>
            </p:extLst>
          </p:nvPr>
        </p:nvGraphicFramePr>
        <p:xfrm>
          <a:off x="838200" y="1224097"/>
          <a:ext cx="10506456" cy="50486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a:extLst>
              <a:ext uri="{FF2B5EF4-FFF2-40B4-BE49-F238E27FC236}">
                <a16:creationId xmlns:a16="http://schemas.microsoft.com/office/drawing/2014/main" id="{7EF76D44-E7D9-7EFA-E39E-B9443273D1CB}"/>
              </a:ext>
            </a:extLst>
          </p:cNvPr>
          <p:cNvSpPr>
            <a:spLocks noGrp="1"/>
          </p:cNvSpPr>
          <p:nvPr>
            <p:ph type="ftr" sz="quarter" idx="11"/>
          </p:nvPr>
        </p:nvSpPr>
        <p:spPr/>
        <p:txBody>
          <a:bodyPr>
            <a:normAutofit/>
          </a:bodyPr>
          <a:lstStyle/>
          <a:p>
            <a:pPr>
              <a:spcAft>
                <a:spcPts val="600"/>
              </a:spcAft>
            </a:pPr>
            <a:r>
              <a:rPr lang="en-US">
                <a:solidFill>
                  <a:schemeClr val="tx1">
                    <a:lumMod val="50000"/>
                    <a:lumOff val="50000"/>
                  </a:schemeClr>
                </a:solidFill>
              </a:rPr>
              <a:t>2024 COPYRIGHT © APHRODITE BEIDLER PSY.D. </a:t>
            </a:r>
          </a:p>
        </p:txBody>
      </p:sp>
    </p:spTree>
    <p:extLst>
      <p:ext uri="{BB962C8B-B14F-4D97-AF65-F5344CB8AC3E}">
        <p14:creationId xmlns:p14="http://schemas.microsoft.com/office/powerpoint/2010/main" val="18677458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E5D2B-E9B9-B3DC-04F4-C5BCD415E04E}"/>
              </a:ext>
            </a:extLst>
          </p:cNvPr>
          <p:cNvSpPr>
            <a:spLocks noGrp="1"/>
          </p:cNvSpPr>
          <p:nvPr>
            <p:ph type="title"/>
          </p:nvPr>
        </p:nvSpPr>
        <p:spPr>
          <a:xfrm>
            <a:off x="571500" y="239612"/>
            <a:ext cx="11078231" cy="984902"/>
          </a:xfrm>
          <a:solidFill>
            <a:srgbClr val="F7F088"/>
          </a:solidFill>
        </p:spPr>
        <p:txBody>
          <a:bodyPr>
            <a:normAutofit/>
          </a:bodyPr>
          <a:lstStyle/>
          <a:p>
            <a:r>
              <a:rPr lang="en-US" sz="4000" b="1" dirty="0"/>
              <a:t>Signs of healthy boundaries</a:t>
            </a:r>
          </a:p>
        </p:txBody>
      </p:sp>
      <p:sp>
        <p:nvSpPr>
          <p:cNvPr id="3" name="Content Placeholder 2">
            <a:extLst>
              <a:ext uri="{FF2B5EF4-FFF2-40B4-BE49-F238E27FC236}">
                <a16:creationId xmlns:a16="http://schemas.microsoft.com/office/drawing/2014/main" id="{A75AF2C8-5D21-2B9E-C3B4-08DF006F2E10}"/>
              </a:ext>
            </a:extLst>
          </p:cNvPr>
          <p:cNvSpPr>
            <a:spLocks noGrp="1"/>
          </p:cNvSpPr>
          <p:nvPr>
            <p:ph idx="1"/>
          </p:nvPr>
        </p:nvSpPr>
        <p:spPr>
          <a:xfrm>
            <a:off x="755558" y="1695621"/>
            <a:ext cx="7604409" cy="3466758"/>
          </a:xfrm>
        </p:spPr>
        <p:txBody>
          <a:bodyPr>
            <a:noAutofit/>
          </a:bodyPr>
          <a:lstStyle/>
          <a:p>
            <a:pPr>
              <a:lnSpc>
                <a:spcPct val="100000"/>
              </a:lnSpc>
            </a:pPr>
            <a:r>
              <a:rPr lang="en-US" sz="2400" b="1" dirty="0"/>
              <a:t>Saying no without guilt</a:t>
            </a:r>
          </a:p>
          <a:p>
            <a:pPr>
              <a:lnSpc>
                <a:spcPct val="100000"/>
              </a:lnSpc>
            </a:pPr>
            <a:r>
              <a:rPr lang="en-US" sz="2400" dirty="0"/>
              <a:t>Asking for what you want or need</a:t>
            </a:r>
          </a:p>
          <a:p>
            <a:pPr>
              <a:lnSpc>
                <a:spcPct val="100000"/>
              </a:lnSpc>
            </a:pPr>
            <a:r>
              <a:rPr lang="en-US" sz="2400" b="1" dirty="0"/>
              <a:t>Taking care of yourself</a:t>
            </a:r>
          </a:p>
          <a:p>
            <a:pPr>
              <a:lnSpc>
                <a:spcPct val="100000"/>
              </a:lnSpc>
            </a:pPr>
            <a:r>
              <a:rPr lang="en-US" sz="2400" b="1" dirty="0"/>
              <a:t>Taking responsibility for your own emotions and behavior</a:t>
            </a:r>
          </a:p>
          <a:p>
            <a:pPr>
              <a:lnSpc>
                <a:spcPct val="100000"/>
              </a:lnSpc>
            </a:pPr>
            <a:r>
              <a:rPr lang="en-US" sz="2400" dirty="0"/>
              <a:t>Being treated and treating others  as equals</a:t>
            </a:r>
          </a:p>
          <a:p>
            <a:pPr>
              <a:lnSpc>
                <a:spcPct val="100000"/>
              </a:lnSpc>
            </a:pPr>
            <a:r>
              <a:rPr lang="en-US" sz="2400" b="1" dirty="0"/>
              <a:t>Being in tune with your own feelings</a:t>
            </a:r>
          </a:p>
          <a:p>
            <a:pPr>
              <a:lnSpc>
                <a:spcPct val="100000"/>
              </a:lnSpc>
            </a:pPr>
            <a:r>
              <a:rPr lang="en-US" sz="2400" dirty="0"/>
              <a:t>Knowing who you are what you believe, what you like</a:t>
            </a:r>
          </a:p>
        </p:txBody>
      </p:sp>
      <p:sp>
        <p:nvSpPr>
          <p:cNvPr id="4" name="Footer Placeholder 3">
            <a:extLst>
              <a:ext uri="{FF2B5EF4-FFF2-40B4-BE49-F238E27FC236}">
                <a16:creationId xmlns:a16="http://schemas.microsoft.com/office/drawing/2014/main" id="{A36AC92E-D9F4-1C65-1BA0-FB155060D71D}"/>
              </a:ext>
            </a:extLst>
          </p:cNvPr>
          <p:cNvSpPr>
            <a:spLocks noGrp="1"/>
          </p:cNvSpPr>
          <p:nvPr>
            <p:ph type="ftr" sz="quarter" idx="11"/>
          </p:nvPr>
        </p:nvSpPr>
        <p:spPr>
          <a:xfrm>
            <a:off x="7911566" y="6322492"/>
            <a:ext cx="4114800" cy="365125"/>
          </a:xfrm>
        </p:spPr>
        <p:txBody>
          <a:bodyPr>
            <a:normAutofit/>
          </a:bodyPr>
          <a:lstStyle/>
          <a:p>
            <a:pPr>
              <a:spcAft>
                <a:spcPts val="600"/>
              </a:spcAft>
            </a:pPr>
            <a:r>
              <a:rPr lang="en-US" dirty="0">
                <a:latin typeface="Arial" panose="020B0604020202020204" pitchFamily="34" charset="0"/>
                <a:cs typeface="Arial" panose="020B0604020202020204" pitchFamily="34" charset="0"/>
              </a:rPr>
              <a:t>2024 COPYRIGHT </a:t>
            </a:r>
            <a:r>
              <a:rPr lang="en-US" dirty="0">
                <a:effectLst/>
                <a:latin typeface="Arial" panose="020B0604020202020204" pitchFamily="34" charset="0"/>
                <a:cs typeface="Arial" panose="020B0604020202020204" pitchFamily="34" charset="0"/>
              </a:rPr>
              <a:t>© APHRODITE BEIDLER PSY.D.</a:t>
            </a:r>
            <a:endParaRPr lang="en-US" dirty="0">
              <a:latin typeface="Arial" panose="020B0604020202020204" pitchFamily="34" charset="0"/>
              <a:cs typeface="Arial" panose="020B0604020202020204" pitchFamily="34" charset="0"/>
            </a:endParaRPr>
          </a:p>
          <a:p>
            <a:pPr>
              <a:spcAft>
                <a:spcPts val="600"/>
              </a:spcAft>
            </a:pPr>
            <a:endParaRPr lang="en-US" dirty="0"/>
          </a:p>
        </p:txBody>
      </p:sp>
      <p:pic>
        <p:nvPicPr>
          <p:cNvPr id="12" name="Picture 11" descr="Lower half of a person holding a wood drum between knees with rough hands">
            <a:extLst>
              <a:ext uri="{FF2B5EF4-FFF2-40B4-BE49-F238E27FC236}">
                <a16:creationId xmlns:a16="http://schemas.microsoft.com/office/drawing/2014/main" id="{056768BB-BF03-C747-66AA-2089288D53F0}"/>
              </a:ext>
            </a:extLst>
          </p:cNvPr>
          <p:cNvPicPr>
            <a:picLocks noChangeAspect="1"/>
          </p:cNvPicPr>
          <p:nvPr/>
        </p:nvPicPr>
        <p:blipFill>
          <a:blip r:embed="rId3"/>
          <a:srcRect l="24762" r="8486" b="-2"/>
          <a:stretch/>
        </p:blipFill>
        <p:spPr>
          <a:xfrm>
            <a:off x="7734300" y="1695621"/>
            <a:ext cx="3915431" cy="3915431"/>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13" name="TextBox 12">
            <a:extLst>
              <a:ext uri="{FF2B5EF4-FFF2-40B4-BE49-F238E27FC236}">
                <a16:creationId xmlns:a16="http://schemas.microsoft.com/office/drawing/2014/main" id="{66A81BC0-6C8A-FD25-8E24-B69727F62968}"/>
              </a:ext>
            </a:extLst>
          </p:cNvPr>
          <p:cNvSpPr txBox="1"/>
          <p:nvPr/>
        </p:nvSpPr>
        <p:spPr>
          <a:xfrm>
            <a:off x="1415749" y="6029888"/>
            <a:ext cx="3142014" cy="307777"/>
          </a:xfrm>
          <a:prstGeom prst="rect">
            <a:avLst/>
          </a:prstGeom>
          <a:noFill/>
        </p:spPr>
        <p:txBody>
          <a:bodyPr wrap="none" rtlCol="0">
            <a:spAutoFit/>
          </a:bodyPr>
          <a:lstStyle/>
          <a:p>
            <a:r>
              <a:rPr lang="en-US" sz="1400" dirty="0"/>
              <a:t>Source: </a:t>
            </a:r>
            <a:r>
              <a:rPr lang="en-US" sz="1400" dirty="0" err="1"/>
              <a:t>ithoughtiknewwhatlovewas.com</a:t>
            </a:r>
            <a:endParaRPr lang="en-US" sz="1400" dirty="0"/>
          </a:p>
        </p:txBody>
      </p:sp>
    </p:spTree>
    <p:extLst>
      <p:ext uri="{BB962C8B-B14F-4D97-AF65-F5344CB8AC3E}">
        <p14:creationId xmlns:p14="http://schemas.microsoft.com/office/powerpoint/2010/main" val="33835087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alpha val="47883"/>
          </a:schemeClr>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4E4D4776-4281-4FB2-3D71-9F5F77FFFFE8}"/>
              </a:ext>
            </a:extLst>
          </p:cNvPr>
          <p:cNvSpPr>
            <a:spLocks noGrp="1"/>
          </p:cNvSpPr>
          <p:nvPr>
            <p:ph type="ftr" sz="quarter" idx="11"/>
          </p:nvPr>
        </p:nvSpPr>
        <p:spPr/>
        <p:txBody>
          <a:bodyPr>
            <a:normAutofit/>
          </a:bodyPr>
          <a:lstStyle/>
          <a:p>
            <a:pPr algn="l">
              <a:spcAft>
                <a:spcPts val="600"/>
              </a:spcAft>
            </a:pPr>
            <a:r>
              <a:rPr lang="en-US"/>
              <a:t>2024 COPYRIGHT © APHRODITE BEIDLER PSY.D. </a:t>
            </a:r>
          </a:p>
        </p:txBody>
      </p:sp>
      <p:sp>
        <p:nvSpPr>
          <p:cNvPr id="3" name="Content Placeholder 2">
            <a:extLst>
              <a:ext uri="{FF2B5EF4-FFF2-40B4-BE49-F238E27FC236}">
                <a16:creationId xmlns:a16="http://schemas.microsoft.com/office/drawing/2014/main" id="{1746B9BB-3753-4ED3-74CF-600DB0228447}"/>
              </a:ext>
            </a:extLst>
          </p:cNvPr>
          <p:cNvSpPr>
            <a:spLocks noGrp="1"/>
          </p:cNvSpPr>
          <p:nvPr>
            <p:ph idx="4294967295"/>
          </p:nvPr>
        </p:nvSpPr>
        <p:spPr>
          <a:xfrm>
            <a:off x="1828800" y="857245"/>
            <a:ext cx="4419600" cy="5143500"/>
          </a:xfrm>
        </p:spPr>
        <p:txBody>
          <a:bodyPr>
            <a:noAutofit/>
          </a:bodyPr>
          <a:lstStyle/>
          <a:p>
            <a:pPr marL="0" indent="0" algn="ctr">
              <a:lnSpc>
                <a:spcPct val="150000"/>
              </a:lnSpc>
              <a:buNone/>
            </a:pPr>
            <a:r>
              <a:rPr lang="en-US" b="1" dirty="0"/>
              <a:t>BURNOUT IS A  </a:t>
            </a:r>
            <a:br>
              <a:rPr lang="en-US" b="1" dirty="0"/>
            </a:br>
            <a:r>
              <a:rPr lang="en-US" b="1" dirty="0"/>
              <a:t>BOUNDARY Trauma.</a:t>
            </a:r>
          </a:p>
          <a:p>
            <a:pPr marL="0" indent="0" algn="ctr">
              <a:lnSpc>
                <a:spcPct val="150000"/>
              </a:lnSpc>
              <a:buNone/>
            </a:pPr>
            <a:r>
              <a:rPr lang="en-US" sz="2400" dirty="0"/>
              <a:t>It is created when the interaction between </a:t>
            </a:r>
            <a:r>
              <a:rPr lang="en-US" sz="2400" b="1" dirty="0"/>
              <a:t>environment and individual </a:t>
            </a:r>
            <a:r>
              <a:rPr lang="en-US" sz="2400" dirty="0"/>
              <a:t>becomes disorganized and </a:t>
            </a:r>
          </a:p>
          <a:p>
            <a:pPr marL="0" indent="0" algn="ctr">
              <a:lnSpc>
                <a:spcPct val="150000"/>
              </a:lnSpc>
              <a:buNone/>
            </a:pPr>
            <a:r>
              <a:rPr lang="en-US" sz="2400" dirty="0">
                <a:solidFill>
                  <a:schemeClr val="tx2">
                    <a:lumMod val="75000"/>
                    <a:lumOff val="25000"/>
                  </a:schemeClr>
                </a:solidFill>
              </a:rPr>
              <a:t>any effort towards repair is </a:t>
            </a:r>
          </a:p>
          <a:p>
            <a:pPr marL="0" indent="0" algn="ctr">
              <a:lnSpc>
                <a:spcPct val="150000"/>
              </a:lnSpc>
              <a:buNone/>
            </a:pPr>
            <a:r>
              <a:rPr lang="en-US" sz="2400" dirty="0">
                <a:solidFill>
                  <a:schemeClr val="tx2">
                    <a:lumMod val="75000"/>
                    <a:lumOff val="25000"/>
                  </a:schemeClr>
                </a:solidFill>
              </a:rPr>
              <a:t>consistently thwarted. </a:t>
            </a:r>
          </a:p>
        </p:txBody>
      </p:sp>
      <p:pic>
        <p:nvPicPr>
          <p:cNvPr id="18" name="Picture 17" descr="Woman looking through window">
            <a:extLst>
              <a:ext uri="{FF2B5EF4-FFF2-40B4-BE49-F238E27FC236}">
                <a16:creationId xmlns:a16="http://schemas.microsoft.com/office/drawing/2014/main" id="{86360371-1A51-B307-9782-2AB10B9D8501}"/>
              </a:ext>
            </a:extLst>
          </p:cNvPr>
          <p:cNvPicPr>
            <a:picLocks noChangeAspect="1"/>
          </p:cNvPicPr>
          <p:nvPr/>
        </p:nvPicPr>
        <p:blipFill>
          <a:blip r:embed="rId2">
            <a:alphaModFix amt="75000"/>
            <a:extLst>
              <a:ext uri="{BEBA8EAE-BF5A-486C-A8C5-ECC9F3942E4B}">
                <a14:imgProps xmlns:a14="http://schemas.microsoft.com/office/drawing/2010/main">
                  <a14:imgLayer r:embed="rId3">
                    <a14:imgEffect>
                      <a14:colorTemperature colorTemp="9336"/>
                    </a14:imgEffect>
                    <a14:imgEffect>
                      <a14:saturation sat="134000"/>
                    </a14:imgEffect>
                  </a14:imgLayer>
                </a14:imgProps>
              </a:ext>
            </a:extLst>
          </a:blip>
          <a:srcRect l="19857" r="22106" b="-1"/>
          <a:stretch/>
        </p:blipFill>
        <p:spPr>
          <a:xfrm>
            <a:off x="7422751" y="0"/>
            <a:ext cx="4769249"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ln>
            <a:gradFill>
              <a:gsLst>
                <a:gs pos="0">
                  <a:schemeClr val="accent1">
                    <a:lumMod val="0"/>
                    <a:lumOff val="100000"/>
                  </a:schemeClr>
                </a:gs>
                <a:gs pos="61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pic>
    </p:spTree>
    <p:extLst>
      <p:ext uri="{BB962C8B-B14F-4D97-AF65-F5344CB8AC3E}">
        <p14:creationId xmlns:p14="http://schemas.microsoft.com/office/powerpoint/2010/main" val="41433612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Person leaning on wall">
            <a:extLst>
              <a:ext uri="{FF2B5EF4-FFF2-40B4-BE49-F238E27FC236}">
                <a16:creationId xmlns:a16="http://schemas.microsoft.com/office/drawing/2014/main" id="{E3F6854B-FC72-E5A6-28C0-C8B65DEDE330}"/>
              </a:ext>
            </a:extLst>
          </p:cNvPr>
          <p:cNvPicPr>
            <a:picLocks noChangeAspect="1"/>
          </p:cNvPicPr>
          <p:nvPr/>
        </p:nvPicPr>
        <p:blipFill rotWithShape="1">
          <a:blip r:embed="rId2"/>
          <a:srcRect l="2050" r="3833" b="-1"/>
          <a:stretch/>
        </p:blipFill>
        <p:spPr>
          <a:xfrm>
            <a:off x="3810000" y="10"/>
            <a:ext cx="8381998" cy="6857990"/>
          </a:xfrm>
          <a:prstGeom prst="rect">
            <a:avLst/>
          </a:prstGeom>
        </p:spPr>
      </p:pic>
      <p:sp>
        <p:nvSpPr>
          <p:cNvPr id="15" name="Rectangle 1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4CE5D2B-E9B9-B3DC-04F4-C5BCD415E04E}"/>
              </a:ext>
            </a:extLst>
          </p:cNvPr>
          <p:cNvSpPr>
            <a:spLocks noGrp="1"/>
          </p:cNvSpPr>
          <p:nvPr>
            <p:ph type="title"/>
          </p:nvPr>
        </p:nvSpPr>
        <p:spPr>
          <a:xfrm>
            <a:off x="876293" y="693480"/>
            <a:ext cx="3790950" cy="1899912"/>
          </a:xfrm>
        </p:spPr>
        <p:txBody>
          <a:bodyPr>
            <a:normAutofit/>
          </a:bodyPr>
          <a:lstStyle/>
          <a:p>
            <a:r>
              <a:rPr lang="en-US" sz="3400" b="1" dirty="0"/>
              <a:t>Radical Acceptance statements in DBT</a:t>
            </a:r>
          </a:p>
        </p:txBody>
      </p:sp>
      <p:sp>
        <p:nvSpPr>
          <p:cNvPr id="3" name="Content Placeholder 2">
            <a:extLst>
              <a:ext uri="{FF2B5EF4-FFF2-40B4-BE49-F238E27FC236}">
                <a16:creationId xmlns:a16="http://schemas.microsoft.com/office/drawing/2014/main" id="{A75AF2C8-5D21-2B9E-C3B4-08DF006F2E10}"/>
              </a:ext>
            </a:extLst>
          </p:cNvPr>
          <p:cNvSpPr>
            <a:spLocks noGrp="1"/>
          </p:cNvSpPr>
          <p:nvPr>
            <p:ph idx="1"/>
          </p:nvPr>
        </p:nvSpPr>
        <p:spPr>
          <a:xfrm>
            <a:off x="876296" y="2265037"/>
            <a:ext cx="6648461" cy="3742762"/>
          </a:xfrm>
        </p:spPr>
        <p:txBody>
          <a:bodyPr>
            <a:noAutofit/>
          </a:bodyPr>
          <a:lstStyle/>
          <a:p>
            <a:endParaRPr lang="en-US" sz="2400" dirty="0"/>
          </a:p>
          <a:p>
            <a:r>
              <a:rPr lang="en-US" dirty="0"/>
              <a:t>This is the way it has to be</a:t>
            </a:r>
          </a:p>
          <a:p>
            <a:r>
              <a:rPr lang="en-US" dirty="0"/>
              <a:t>All the events have led up to now</a:t>
            </a:r>
          </a:p>
          <a:p>
            <a:r>
              <a:rPr lang="en-US" dirty="0"/>
              <a:t>It’s a waste of time to fight what's already occurred</a:t>
            </a:r>
          </a:p>
          <a:p>
            <a:r>
              <a:rPr lang="en-US" dirty="0"/>
              <a:t>The present moment is perfect event if I don’t’ like what’s happening</a:t>
            </a:r>
          </a:p>
          <a:p>
            <a:r>
              <a:rPr lang="en-US" dirty="0"/>
              <a:t>The moment is exactly as it should be</a:t>
            </a:r>
          </a:p>
        </p:txBody>
      </p:sp>
      <p:sp>
        <p:nvSpPr>
          <p:cNvPr id="4" name="Footer Placeholder 3">
            <a:extLst>
              <a:ext uri="{FF2B5EF4-FFF2-40B4-BE49-F238E27FC236}">
                <a16:creationId xmlns:a16="http://schemas.microsoft.com/office/drawing/2014/main" id="{A36AC92E-D9F4-1C65-1BA0-FB155060D71D}"/>
              </a:ext>
            </a:extLst>
          </p:cNvPr>
          <p:cNvSpPr>
            <a:spLocks noGrp="1"/>
          </p:cNvSpPr>
          <p:nvPr>
            <p:ph type="ftr" sz="quarter" idx="11"/>
          </p:nvPr>
        </p:nvSpPr>
        <p:spPr>
          <a:xfrm>
            <a:off x="4038600" y="6356350"/>
            <a:ext cx="4114800" cy="365125"/>
          </a:xfrm>
        </p:spPr>
        <p:txBody>
          <a:bodyPr>
            <a:normAutofit/>
          </a:bodyPr>
          <a:lstStyle/>
          <a:p>
            <a:pPr>
              <a:spcAft>
                <a:spcPts val="600"/>
              </a:spcAft>
            </a:pPr>
            <a:r>
              <a:rPr lang="en-US">
                <a:solidFill>
                  <a:srgbClr val="FFFFFF"/>
                </a:solidFill>
                <a:latin typeface="Arial" panose="020B0604020202020204" pitchFamily="34" charset="0"/>
                <a:cs typeface="Arial" panose="020B0604020202020204" pitchFamily="34" charset="0"/>
              </a:rPr>
              <a:t>2024 COPYRIGHT </a:t>
            </a:r>
            <a:r>
              <a:rPr lang="en-US">
                <a:solidFill>
                  <a:srgbClr val="FFFFFF"/>
                </a:solidFill>
                <a:effectLst/>
                <a:latin typeface="Arial" panose="020B0604020202020204" pitchFamily="34" charset="0"/>
                <a:cs typeface="Arial" panose="020B0604020202020204" pitchFamily="34" charset="0"/>
              </a:rPr>
              <a:t>© APHRODITE BEIDLER PSY.D.</a:t>
            </a:r>
            <a:endParaRPr lang="en-US">
              <a:solidFill>
                <a:srgbClr val="FFFFFF"/>
              </a:solidFill>
              <a:latin typeface="Arial" panose="020B0604020202020204" pitchFamily="34" charset="0"/>
              <a:cs typeface="Arial" panose="020B0604020202020204" pitchFamily="34" charset="0"/>
            </a:endParaRPr>
          </a:p>
          <a:p>
            <a:pPr>
              <a:spcAft>
                <a:spcPts val="600"/>
              </a:spcAft>
            </a:pPr>
            <a:endParaRPr lang="en-US">
              <a:solidFill>
                <a:srgbClr val="FFFFFF"/>
              </a:solidFill>
            </a:endParaRPr>
          </a:p>
        </p:txBody>
      </p:sp>
    </p:spTree>
    <p:extLst>
      <p:ext uri="{BB962C8B-B14F-4D97-AF65-F5344CB8AC3E}">
        <p14:creationId xmlns:p14="http://schemas.microsoft.com/office/powerpoint/2010/main" val="21599513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E5D2B-E9B9-B3DC-04F4-C5BCD415E04E}"/>
              </a:ext>
            </a:extLst>
          </p:cNvPr>
          <p:cNvSpPr>
            <a:spLocks noGrp="1"/>
          </p:cNvSpPr>
          <p:nvPr>
            <p:ph type="title"/>
          </p:nvPr>
        </p:nvSpPr>
        <p:spPr>
          <a:xfrm>
            <a:off x="971550" y="451040"/>
            <a:ext cx="10515600" cy="1325563"/>
          </a:xfrm>
          <a:ln>
            <a:solidFill>
              <a:schemeClr val="tx1"/>
            </a:solidFill>
          </a:ln>
        </p:spPr>
        <p:txBody>
          <a:bodyPr>
            <a:normAutofit/>
          </a:bodyPr>
          <a:lstStyle/>
          <a:p>
            <a:r>
              <a:rPr lang="en-US" sz="5400" dirty="0"/>
              <a:t>DBT - Behavior and Opposite Action</a:t>
            </a:r>
          </a:p>
        </p:txBody>
      </p:sp>
      <p:sp>
        <p:nvSpPr>
          <p:cNvPr id="3" name="Content Placeholder 2">
            <a:extLst>
              <a:ext uri="{FF2B5EF4-FFF2-40B4-BE49-F238E27FC236}">
                <a16:creationId xmlns:a16="http://schemas.microsoft.com/office/drawing/2014/main" id="{A75AF2C8-5D21-2B9E-C3B4-08DF006F2E10}"/>
              </a:ext>
            </a:extLst>
          </p:cNvPr>
          <p:cNvSpPr>
            <a:spLocks noGrp="1"/>
          </p:cNvSpPr>
          <p:nvPr>
            <p:ph idx="1"/>
          </p:nvPr>
        </p:nvSpPr>
        <p:spPr>
          <a:xfrm>
            <a:off x="971550" y="1929384"/>
            <a:ext cx="10382250" cy="4251960"/>
          </a:xfrm>
          <a:ln>
            <a:solidFill>
              <a:schemeClr val="tx1"/>
            </a:solidFill>
          </a:ln>
        </p:spPr>
        <p:txBody>
          <a:bodyPr>
            <a:normAutofit lnSpcReduction="10000"/>
          </a:bodyPr>
          <a:lstStyle/>
          <a:p>
            <a:pPr lvl="1"/>
            <a:endParaRPr lang="en-US" sz="1800" dirty="0"/>
          </a:p>
          <a:p>
            <a:pPr marL="457200" lvl="1" indent="0">
              <a:buNone/>
            </a:pPr>
            <a:endParaRPr lang="en-US" dirty="0"/>
          </a:p>
          <a:p>
            <a:pPr lvl="3">
              <a:lnSpc>
                <a:spcPct val="100000"/>
              </a:lnSpc>
            </a:pPr>
            <a:r>
              <a:rPr lang="en-US" sz="2400" dirty="0"/>
              <a:t>Sadness ---- withdraw             BE AROUND OTHERS STAY ACTIVE</a:t>
            </a:r>
          </a:p>
          <a:p>
            <a:pPr lvl="3">
              <a:lnSpc>
                <a:spcPct val="100000"/>
              </a:lnSpc>
            </a:pPr>
            <a:r>
              <a:rPr lang="en-US" sz="2400" dirty="0"/>
              <a:t>Anger ----- attack, judge      EXCTRA COMPASSION</a:t>
            </a:r>
          </a:p>
          <a:p>
            <a:pPr lvl="3">
              <a:lnSpc>
                <a:spcPct val="100000"/>
              </a:lnSpc>
            </a:pPr>
            <a:r>
              <a:rPr lang="en-US" sz="2400" dirty="0"/>
              <a:t>Shame ---- hide            BE PUBLIC</a:t>
            </a:r>
          </a:p>
          <a:p>
            <a:pPr lvl="3">
              <a:lnSpc>
                <a:spcPct val="100000"/>
              </a:lnSpc>
            </a:pPr>
            <a:r>
              <a:rPr lang="en-US" sz="2400" dirty="0"/>
              <a:t>Fear ---- run/avoid         STAY, FACE THE FEAR</a:t>
            </a:r>
          </a:p>
          <a:p>
            <a:pPr lvl="3">
              <a:lnSpc>
                <a:spcPct val="100000"/>
              </a:lnSpc>
            </a:pPr>
            <a:r>
              <a:rPr lang="en-US" sz="2400" dirty="0"/>
              <a:t>Frustration – give up         DON’T GIVE UP, TRY HARDER</a:t>
            </a:r>
          </a:p>
          <a:p>
            <a:pPr lvl="3">
              <a:lnSpc>
                <a:spcPct val="100000"/>
              </a:lnSpc>
            </a:pPr>
            <a:r>
              <a:rPr lang="en-US" sz="2400" dirty="0"/>
              <a:t>Hurt – withdraw, overeat, self-harm        BE ACTIVE </a:t>
            </a:r>
          </a:p>
          <a:p>
            <a:pPr lvl="3">
              <a:lnSpc>
                <a:spcPct val="100000"/>
              </a:lnSpc>
            </a:pPr>
            <a:r>
              <a:rPr lang="en-US" sz="2400" dirty="0"/>
              <a:t>Worthlessness – harm self          HELP OTHERS</a:t>
            </a:r>
          </a:p>
          <a:p>
            <a:pPr lvl="3">
              <a:lnSpc>
                <a:spcPct val="100000"/>
              </a:lnSpc>
            </a:pPr>
            <a:endParaRPr lang="en-US" sz="2400" dirty="0"/>
          </a:p>
          <a:p>
            <a:pPr marL="0" indent="0">
              <a:buNone/>
            </a:pPr>
            <a:r>
              <a:rPr lang="en-US" sz="1200" b="0" i="0" dirty="0">
                <a:solidFill>
                  <a:srgbClr val="212121"/>
                </a:solidFill>
                <a:effectLst/>
                <a:latin typeface="Cambria" panose="02040503050406030204" pitchFamily="18" charset="0"/>
              </a:rPr>
              <a:t> Linehan MM. . </a:t>
            </a:r>
            <a:r>
              <a:rPr lang="en-US" sz="1200" b="0" i="1" dirty="0">
                <a:solidFill>
                  <a:srgbClr val="212121"/>
                </a:solidFill>
                <a:effectLst/>
                <a:latin typeface="Cambria" panose="02040503050406030204" pitchFamily="18" charset="0"/>
              </a:rPr>
              <a:t>Cognitive-behavioral treatment of borderline personality disorder</a:t>
            </a:r>
            <a:r>
              <a:rPr lang="en-US" sz="1200" b="0" i="0" dirty="0">
                <a:solidFill>
                  <a:srgbClr val="212121"/>
                </a:solidFill>
                <a:effectLst/>
                <a:latin typeface="Cambria" panose="02040503050406030204" pitchFamily="18" charset="0"/>
              </a:rPr>
              <a:t>. New York: Guilford Press; 1993. </a:t>
            </a:r>
            <a:endParaRPr lang="en-US" sz="1200" dirty="0">
              <a:solidFill>
                <a:srgbClr val="212121"/>
              </a:solidFill>
              <a:latin typeface="Cambria" panose="02040503050406030204" pitchFamily="18" charset="0"/>
            </a:endParaRPr>
          </a:p>
          <a:p>
            <a:endParaRPr lang="en-US" sz="2400" dirty="0"/>
          </a:p>
          <a:p>
            <a:endParaRPr lang="en-US" sz="2200" dirty="0"/>
          </a:p>
        </p:txBody>
      </p:sp>
      <p:sp>
        <p:nvSpPr>
          <p:cNvPr id="4" name="Footer Placeholder 3">
            <a:extLst>
              <a:ext uri="{FF2B5EF4-FFF2-40B4-BE49-F238E27FC236}">
                <a16:creationId xmlns:a16="http://schemas.microsoft.com/office/drawing/2014/main" id="{A36AC92E-D9F4-1C65-1BA0-FB155060D71D}"/>
              </a:ext>
            </a:extLst>
          </p:cNvPr>
          <p:cNvSpPr>
            <a:spLocks noGrp="1"/>
          </p:cNvSpPr>
          <p:nvPr>
            <p:ph type="ftr" sz="quarter" idx="11"/>
          </p:nvPr>
        </p:nvSpPr>
        <p:spPr/>
        <p:txBody>
          <a:bodyPr>
            <a:normAutofit/>
          </a:bodyPr>
          <a:lstStyle/>
          <a:p>
            <a:pPr>
              <a:spcAft>
                <a:spcPts val="600"/>
              </a:spcAft>
            </a:pPr>
            <a:r>
              <a:rPr lang="en-US" dirty="0">
                <a:latin typeface="Arial" panose="020B0604020202020204" pitchFamily="34" charset="0"/>
                <a:cs typeface="Arial" panose="020B0604020202020204" pitchFamily="34" charset="0"/>
              </a:rPr>
              <a:t>2024 COPYRIGHT </a:t>
            </a:r>
            <a:r>
              <a:rPr lang="en-US" dirty="0">
                <a:effectLst/>
                <a:latin typeface="Arial" panose="020B0604020202020204" pitchFamily="34" charset="0"/>
                <a:cs typeface="Arial" panose="020B0604020202020204" pitchFamily="34" charset="0"/>
              </a:rPr>
              <a:t>© APHRODITE BEIDLER PSY.D.</a:t>
            </a:r>
            <a:endParaRPr lang="en-US" dirty="0">
              <a:latin typeface="Arial" panose="020B0604020202020204" pitchFamily="34" charset="0"/>
              <a:cs typeface="Arial" panose="020B0604020202020204" pitchFamily="34" charset="0"/>
            </a:endParaRPr>
          </a:p>
          <a:p>
            <a:pPr>
              <a:spcAft>
                <a:spcPts val="600"/>
              </a:spcAft>
            </a:pPr>
            <a:endParaRPr lang="en-US" dirty="0"/>
          </a:p>
        </p:txBody>
      </p:sp>
    </p:spTree>
    <p:extLst>
      <p:ext uri="{BB962C8B-B14F-4D97-AF65-F5344CB8AC3E}">
        <p14:creationId xmlns:p14="http://schemas.microsoft.com/office/powerpoint/2010/main" val="4302152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E5D2B-E9B9-B3DC-04F4-C5BCD415E04E}"/>
              </a:ext>
            </a:extLst>
          </p:cNvPr>
          <p:cNvSpPr>
            <a:spLocks noGrp="1"/>
          </p:cNvSpPr>
          <p:nvPr>
            <p:ph type="title"/>
          </p:nvPr>
        </p:nvSpPr>
        <p:spPr>
          <a:xfrm>
            <a:off x="3061607" y="192425"/>
            <a:ext cx="6068786" cy="1325563"/>
          </a:xfrm>
        </p:spPr>
        <p:txBody>
          <a:bodyPr/>
          <a:lstStyle/>
          <a:p>
            <a:r>
              <a:rPr lang="en-US" dirty="0"/>
              <a:t>DBT Emotion Regulation </a:t>
            </a:r>
          </a:p>
        </p:txBody>
      </p:sp>
      <p:sp>
        <p:nvSpPr>
          <p:cNvPr id="3" name="Content Placeholder 2">
            <a:extLst>
              <a:ext uri="{FF2B5EF4-FFF2-40B4-BE49-F238E27FC236}">
                <a16:creationId xmlns:a16="http://schemas.microsoft.com/office/drawing/2014/main" id="{A75AF2C8-5D21-2B9E-C3B4-08DF006F2E10}"/>
              </a:ext>
            </a:extLst>
          </p:cNvPr>
          <p:cNvSpPr>
            <a:spLocks noGrp="1"/>
          </p:cNvSpPr>
          <p:nvPr>
            <p:ph idx="1"/>
          </p:nvPr>
        </p:nvSpPr>
        <p:spPr>
          <a:xfrm>
            <a:off x="0" y="1230450"/>
            <a:ext cx="12328070" cy="1182427"/>
          </a:xfrm>
          <a:solidFill>
            <a:schemeClr val="accent4">
              <a:lumMod val="20000"/>
              <a:lumOff val="80000"/>
            </a:schemeClr>
          </a:solidFill>
          <a:ln>
            <a:solidFill>
              <a:srgbClr val="FFC000"/>
            </a:solidFill>
          </a:ln>
        </p:spPr>
        <p:txBody>
          <a:bodyPr>
            <a:normAutofit/>
          </a:bodyPr>
          <a:lstStyle/>
          <a:p>
            <a:pPr marL="0" indent="0" algn="ctr">
              <a:buNone/>
            </a:pPr>
            <a:endParaRPr lang="en-US" sz="2400" dirty="0"/>
          </a:p>
          <a:p>
            <a:pPr marL="0" indent="0" algn="ctr">
              <a:buNone/>
            </a:pPr>
            <a:r>
              <a:rPr lang="en-US" sz="2400" dirty="0"/>
              <a:t>External event – &gt; </a:t>
            </a:r>
            <a:r>
              <a:rPr lang="en-US" sz="2400" b="1" dirty="0"/>
              <a:t>interpretation</a:t>
            </a:r>
            <a:r>
              <a:rPr lang="en-US" sz="2400" dirty="0"/>
              <a:t> – &gt;  emotion – &gt;  </a:t>
            </a:r>
            <a:r>
              <a:rPr lang="en-US" sz="2400" b="1" dirty="0"/>
              <a:t>action urge </a:t>
            </a:r>
            <a:r>
              <a:rPr lang="en-US" sz="2400" dirty="0"/>
              <a:t>–&gt; behavior – &gt;</a:t>
            </a:r>
            <a:r>
              <a:rPr lang="en-US" sz="2400" b="1" dirty="0"/>
              <a:t>consequence </a:t>
            </a:r>
          </a:p>
          <a:p>
            <a:endParaRPr lang="en-US" dirty="0"/>
          </a:p>
        </p:txBody>
      </p:sp>
      <p:sp>
        <p:nvSpPr>
          <p:cNvPr id="4" name="Footer Placeholder 3">
            <a:extLst>
              <a:ext uri="{FF2B5EF4-FFF2-40B4-BE49-F238E27FC236}">
                <a16:creationId xmlns:a16="http://schemas.microsoft.com/office/drawing/2014/main" id="{A36AC92E-D9F4-1C65-1BA0-FB155060D71D}"/>
              </a:ext>
            </a:extLst>
          </p:cNvPr>
          <p:cNvSpPr>
            <a:spLocks noGrp="1"/>
          </p:cNvSpPr>
          <p:nvPr>
            <p:ph type="ftr" sz="quarter" idx="11"/>
          </p:nvPr>
        </p:nvSpPr>
        <p:spPr/>
        <p:txBody>
          <a:bodyPr/>
          <a:lstStyle/>
          <a:p>
            <a:r>
              <a:rPr lang="en-US" sz="1200" dirty="0">
                <a:solidFill>
                  <a:schemeClr val="tx1"/>
                </a:solidFill>
                <a:latin typeface="Arial" panose="020B0604020202020204" pitchFamily="34" charset="0"/>
                <a:cs typeface="Arial" panose="020B0604020202020204" pitchFamily="34" charset="0"/>
              </a:rPr>
              <a:t>2024 COPYRIGHT </a:t>
            </a:r>
            <a:r>
              <a:rPr lang="en-US" sz="1200" dirty="0">
                <a:solidFill>
                  <a:schemeClr val="tx1"/>
                </a:solidFill>
                <a:effectLst/>
                <a:latin typeface="Arial" panose="020B0604020202020204" pitchFamily="34" charset="0"/>
                <a:cs typeface="Arial" panose="020B0604020202020204" pitchFamily="34" charset="0"/>
              </a:rPr>
              <a:t>© APHRODITE BEIDLER PSY.D.</a:t>
            </a:r>
            <a:endParaRPr lang="en-US" sz="1200" dirty="0">
              <a:solidFill>
                <a:schemeClr val="tx1"/>
              </a:solidFill>
              <a:latin typeface="Arial" panose="020B0604020202020204" pitchFamily="34" charset="0"/>
              <a:cs typeface="Arial" panose="020B0604020202020204" pitchFamily="34" charset="0"/>
            </a:endParaRPr>
          </a:p>
          <a:p>
            <a:endParaRPr lang="en-US" dirty="0"/>
          </a:p>
        </p:txBody>
      </p:sp>
      <p:sp>
        <p:nvSpPr>
          <p:cNvPr id="6" name="TextBox 5">
            <a:extLst>
              <a:ext uri="{FF2B5EF4-FFF2-40B4-BE49-F238E27FC236}">
                <a16:creationId xmlns:a16="http://schemas.microsoft.com/office/drawing/2014/main" id="{0CF8F7EA-20E3-C516-A17B-967BE64CA4B3}"/>
              </a:ext>
            </a:extLst>
          </p:cNvPr>
          <p:cNvSpPr txBox="1"/>
          <p:nvPr/>
        </p:nvSpPr>
        <p:spPr>
          <a:xfrm>
            <a:off x="1303803" y="2636354"/>
            <a:ext cx="4792197" cy="3416320"/>
          </a:xfrm>
          <a:prstGeom prst="rect">
            <a:avLst/>
          </a:prstGeom>
          <a:noFill/>
          <a:ln w="57150">
            <a:solidFill>
              <a:schemeClr val="bg2">
                <a:lumMod val="75000"/>
              </a:schemeClr>
            </a:solidFill>
          </a:ln>
        </p:spPr>
        <p:txBody>
          <a:bodyPr wrap="square" rtlCol="0">
            <a:spAutoFit/>
          </a:bodyPr>
          <a:lstStyle/>
          <a:p>
            <a:pPr marL="0" indent="0">
              <a:buNone/>
            </a:pPr>
            <a:r>
              <a:rPr lang="en-US" sz="2400" dirty="0"/>
              <a:t>WAVE </a:t>
            </a:r>
          </a:p>
          <a:p>
            <a:pPr marL="0" indent="0">
              <a:buNone/>
            </a:pPr>
            <a:endParaRPr lang="en-US" sz="2400" dirty="0"/>
          </a:p>
          <a:p>
            <a:pPr marL="342900" indent="-342900">
              <a:buFont typeface="Arial" panose="020B0604020202020204" pitchFamily="34" charset="0"/>
              <a:buChar char="•"/>
            </a:pPr>
            <a:r>
              <a:rPr lang="en-US" sz="2400" dirty="0"/>
              <a:t>Welcome the feeling, reaction, </a:t>
            </a:r>
          </a:p>
          <a:p>
            <a:pPr marL="342900" indent="-342900">
              <a:buFont typeface="Arial" panose="020B0604020202020204" pitchFamily="34" charset="0"/>
              <a:buChar char="•"/>
            </a:pPr>
            <a:r>
              <a:rPr lang="en-US" sz="2400" dirty="0"/>
              <a:t>Attend, stay present</a:t>
            </a:r>
          </a:p>
          <a:p>
            <a:pPr marL="342900" indent="-342900">
              <a:buFont typeface="Arial" panose="020B0604020202020204" pitchFamily="34" charset="0"/>
              <a:buChar char="•"/>
            </a:pPr>
            <a:r>
              <a:rPr lang="en-US" sz="2400" dirty="0"/>
              <a:t>Validate, understand, </a:t>
            </a:r>
          </a:p>
          <a:p>
            <a:pPr marL="342900" indent="-342900">
              <a:buFont typeface="Arial" panose="020B0604020202020204" pitchFamily="34" charset="0"/>
              <a:buChar char="•"/>
            </a:pPr>
            <a:r>
              <a:rPr lang="en-US" sz="2400" dirty="0"/>
              <a:t>Exhale </a:t>
            </a:r>
          </a:p>
          <a:p>
            <a:endParaRPr lang="en-US" sz="1200" dirty="0"/>
          </a:p>
          <a:p>
            <a:endParaRPr lang="en-US" sz="1200" dirty="0"/>
          </a:p>
          <a:p>
            <a:r>
              <a:rPr lang="en-US" sz="1200" b="0" i="0" dirty="0">
                <a:solidFill>
                  <a:srgbClr val="212121"/>
                </a:solidFill>
                <a:effectLst/>
                <a:latin typeface="Cambria" panose="02040503050406030204" pitchFamily="18" charset="0"/>
              </a:rPr>
              <a:t> Linehan MM. . </a:t>
            </a:r>
            <a:r>
              <a:rPr lang="en-US" sz="1200" b="0" i="1" dirty="0">
                <a:solidFill>
                  <a:srgbClr val="212121"/>
                </a:solidFill>
                <a:effectLst/>
                <a:latin typeface="Cambria" panose="02040503050406030204" pitchFamily="18" charset="0"/>
              </a:rPr>
              <a:t>Cognitive-behavioral treatment of borderline personality disorder</a:t>
            </a:r>
            <a:r>
              <a:rPr lang="en-US" sz="1200" b="0" i="0" dirty="0">
                <a:solidFill>
                  <a:srgbClr val="212121"/>
                </a:solidFill>
                <a:effectLst/>
                <a:latin typeface="Cambria" panose="02040503050406030204" pitchFamily="18" charset="0"/>
              </a:rPr>
              <a:t>. New York: Guilford Press; 1993</a:t>
            </a:r>
            <a:r>
              <a:rPr lang="en-US" sz="1800" b="0" i="0" dirty="0">
                <a:solidFill>
                  <a:srgbClr val="212121"/>
                </a:solidFill>
                <a:effectLst/>
                <a:latin typeface="Cambria" panose="02040503050406030204" pitchFamily="18" charset="0"/>
              </a:rPr>
              <a:t>. </a:t>
            </a:r>
            <a:endParaRPr lang="en-US" sz="1800" dirty="0">
              <a:solidFill>
                <a:srgbClr val="212121"/>
              </a:solidFill>
              <a:latin typeface="Cambria" panose="02040503050406030204" pitchFamily="18" charset="0"/>
            </a:endParaRPr>
          </a:p>
          <a:p>
            <a:endParaRPr lang="en-US" b="1" dirty="0"/>
          </a:p>
        </p:txBody>
      </p:sp>
      <p:pic>
        <p:nvPicPr>
          <p:cNvPr id="8" name="Picture 7" descr="Stressed woman in couch">
            <a:extLst>
              <a:ext uri="{FF2B5EF4-FFF2-40B4-BE49-F238E27FC236}">
                <a16:creationId xmlns:a16="http://schemas.microsoft.com/office/drawing/2014/main" id="{CFC6AA28-A92A-E5C8-EAF3-9A66424D264F}"/>
              </a:ext>
            </a:extLst>
          </p:cNvPr>
          <p:cNvPicPr>
            <a:picLocks noChangeAspect="1"/>
          </p:cNvPicPr>
          <p:nvPr/>
        </p:nvPicPr>
        <p:blipFill>
          <a:blip r:embed="rId2"/>
          <a:stretch>
            <a:fillRect/>
          </a:stretch>
        </p:blipFill>
        <p:spPr>
          <a:xfrm>
            <a:off x="6164035" y="2636354"/>
            <a:ext cx="4120242" cy="3308496"/>
          </a:xfrm>
          <a:prstGeom prst="rect">
            <a:avLst/>
          </a:prstGeom>
        </p:spPr>
      </p:pic>
    </p:spTree>
    <p:extLst>
      <p:ext uri="{BB962C8B-B14F-4D97-AF65-F5344CB8AC3E}">
        <p14:creationId xmlns:p14="http://schemas.microsoft.com/office/powerpoint/2010/main" val="12767363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E5D2B-E9B9-B3DC-04F4-C5BCD415E04E}"/>
              </a:ext>
            </a:extLst>
          </p:cNvPr>
          <p:cNvSpPr>
            <a:spLocks noGrp="1"/>
          </p:cNvSpPr>
          <p:nvPr>
            <p:ph type="title"/>
          </p:nvPr>
        </p:nvSpPr>
        <p:spPr>
          <a:xfrm>
            <a:off x="1924050" y="485046"/>
            <a:ext cx="8934450" cy="1325563"/>
          </a:xfrm>
          <a:solidFill>
            <a:schemeClr val="accent4">
              <a:lumMod val="20000"/>
              <a:lumOff val="80000"/>
            </a:schemeClr>
          </a:solidFill>
        </p:spPr>
        <p:txBody>
          <a:bodyPr>
            <a:normAutofit/>
          </a:bodyPr>
          <a:lstStyle/>
          <a:p>
            <a:pPr algn="ctr"/>
            <a:r>
              <a:rPr lang="en-US" dirty="0"/>
              <a:t>How to Increase Self-validation according to DBT</a:t>
            </a:r>
          </a:p>
        </p:txBody>
      </p:sp>
      <p:sp>
        <p:nvSpPr>
          <p:cNvPr id="3" name="Content Placeholder 2">
            <a:extLst>
              <a:ext uri="{FF2B5EF4-FFF2-40B4-BE49-F238E27FC236}">
                <a16:creationId xmlns:a16="http://schemas.microsoft.com/office/drawing/2014/main" id="{A75AF2C8-5D21-2B9E-C3B4-08DF006F2E10}"/>
              </a:ext>
            </a:extLst>
          </p:cNvPr>
          <p:cNvSpPr>
            <a:spLocks noGrp="1"/>
          </p:cNvSpPr>
          <p:nvPr>
            <p:ph idx="1"/>
          </p:nvPr>
        </p:nvSpPr>
        <p:spPr>
          <a:xfrm>
            <a:off x="2077064" y="1670563"/>
            <a:ext cx="9276736" cy="4351338"/>
          </a:xfrm>
        </p:spPr>
        <p:txBody>
          <a:bodyPr>
            <a:normAutofit lnSpcReduction="10000"/>
          </a:bodyPr>
          <a:lstStyle/>
          <a:p>
            <a:pPr marL="0" indent="0">
              <a:buNone/>
            </a:pPr>
            <a:endParaRPr lang="en-US" dirty="0"/>
          </a:p>
          <a:p>
            <a:pPr marL="0" indent="0">
              <a:buNone/>
            </a:pPr>
            <a:r>
              <a:rPr lang="en-US" dirty="0"/>
              <a:t>How to increase trust in yourself: </a:t>
            </a:r>
          </a:p>
          <a:p>
            <a:pPr marL="0" indent="0">
              <a:buNone/>
            </a:pPr>
            <a:endParaRPr lang="en-US" dirty="0"/>
          </a:p>
          <a:p>
            <a:r>
              <a:rPr lang="en-US" dirty="0"/>
              <a:t>Let go of judgments of yourself leading to shame</a:t>
            </a:r>
          </a:p>
          <a:p>
            <a:r>
              <a:rPr lang="en-US" dirty="0"/>
              <a:t>Identify emotions and behaviors </a:t>
            </a:r>
          </a:p>
          <a:p>
            <a:r>
              <a:rPr lang="en-US" dirty="0"/>
              <a:t>Acknowledge your own need and differentiate from wants</a:t>
            </a:r>
          </a:p>
          <a:p>
            <a:r>
              <a:rPr lang="en-US" dirty="0"/>
              <a:t>Validate yourself even if you don’t agree </a:t>
            </a:r>
          </a:p>
          <a:p>
            <a:endParaRPr lang="en-US" dirty="0"/>
          </a:p>
          <a:p>
            <a:pPr marL="0" indent="0">
              <a:buNone/>
            </a:pPr>
            <a:r>
              <a:rPr lang="en-US" sz="1300" b="0" i="0" dirty="0">
                <a:solidFill>
                  <a:srgbClr val="212121"/>
                </a:solidFill>
                <a:effectLst/>
                <a:latin typeface="Cambria" panose="02040503050406030204" pitchFamily="18" charset="0"/>
              </a:rPr>
              <a:t>Linehan MM. . </a:t>
            </a:r>
            <a:r>
              <a:rPr lang="en-US" sz="1300" b="0" i="1" dirty="0">
                <a:solidFill>
                  <a:srgbClr val="212121"/>
                </a:solidFill>
                <a:effectLst/>
                <a:latin typeface="Cambria" panose="02040503050406030204" pitchFamily="18" charset="0"/>
              </a:rPr>
              <a:t>Cognitive-behavioral treatment of borderline personality disorder</a:t>
            </a:r>
            <a:r>
              <a:rPr lang="en-US" sz="1300" b="0" i="0" dirty="0">
                <a:solidFill>
                  <a:srgbClr val="212121"/>
                </a:solidFill>
                <a:effectLst/>
                <a:latin typeface="Cambria" panose="02040503050406030204" pitchFamily="18" charset="0"/>
              </a:rPr>
              <a:t>. New York: Guilford Press; 1993. </a:t>
            </a:r>
            <a:endParaRPr lang="en-US" sz="1300" dirty="0">
              <a:solidFill>
                <a:srgbClr val="212121"/>
              </a:solidFill>
              <a:latin typeface="Cambria" panose="02040503050406030204" pitchFamily="18" charset="0"/>
            </a:endParaRPr>
          </a:p>
          <a:p>
            <a:pPr marL="0" indent="0">
              <a:buNone/>
            </a:pPr>
            <a:endParaRPr lang="en-US" dirty="0"/>
          </a:p>
          <a:p>
            <a:pPr marL="0" indent="0">
              <a:buNone/>
            </a:pPr>
            <a:endParaRPr lang="en-US" dirty="0"/>
          </a:p>
        </p:txBody>
      </p:sp>
      <p:sp>
        <p:nvSpPr>
          <p:cNvPr id="4" name="Footer Placeholder 3">
            <a:extLst>
              <a:ext uri="{FF2B5EF4-FFF2-40B4-BE49-F238E27FC236}">
                <a16:creationId xmlns:a16="http://schemas.microsoft.com/office/drawing/2014/main" id="{A36AC92E-D9F4-1C65-1BA0-FB155060D71D}"/>
              </a:ext>
            </a:extLst>
          </p:cNvPr>
          <p:cNvSpPr>
            <a:spLocks noGrp="1"/>
          </p:cNvSpPr>
          <p:nvPr>
            <p:ph type="ftr" sz="quarter" idx="11"/>
          </p:nvPr>
        </p:nvSpPr>
        <p:spPr/>
        <p:txBody>
          <a:bodyPr/>
          <a:lstStyle/>
          <a:p>
            <a:r>
              <a:rPr lang="en-US" sz="1200" dirty="0">
                <a:solidFill>
                  <a:schemeClr val="tx1"/>
                </a:solidFill>
                <a:latin typeface="Arial" panose="020B0604020202020204" pitchFamily="34" charset="0"/>
                <a:cs typeface="Arial" panose="020B0604020202020204" pitchFamily="34" charset="0"/>
              </a:rPr>
              <a:t>2024 COPYRIGHT </a:t>
            </a:r>
            <a:r>
              <a:rPr lang="en-US" sz="1200" dirty="0">
                <a:solidFill>
                  <a:schemeClr val="tx1"/>
                </a:solidFill>
                <a:effectLst/>
                <a:latin typeface="Arial" panose="020B0604020202020204" pitchFamily="34" charset="0"/>
                <a:cs typeface="Arial" panose="020B0604020202020204" pitchFamily="34" charset="0"/>
              </a:rPr>
              <a:t>© APHRODITE BEIDLER PSY.D.</a:t>
            </a:r>
            <a:endParaRPr lang="en-US" sz="1200" dirty="0">
              <a:solidFill>
                <a:schemeClr val="tx1"/>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6852021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E5D2B-E9B9-B3DC-04F4-C5BCD415E04E}"/>
              </a:ext>
            </a:extLst>
          </p:cNvPr>
          <p:cNvSpPr>
            <a:spLocks noGrp="1"/>
          </p:cNvSpPr>
          <p:nvPr>
            <p:ph type="title"/>
          </p:nvPr>
        </p:nvSpPr>
        <p:spPr>
          <a:xfrm>
            <a:off x="1809750" y="936624"/>
            <a:ext cx="8572500" cy="1325563"/>
          </a:xfrm>
          <a:solidFill>
            <a:schemeClr val="accent4">
              <a:lumMod val="20000"/>
              <a:lumOff val="80000"/>
            </a:schemeClr>
          </a:solidFill>
        </p:spPr>
        <p:txBody>
          <a:bodyPr/>
          <a:lstStyle/>
          <a:p>
            <a:pPr algn="ctr"/>
            <a:r>
              <a:rPr lang="en-US" dirty="0"/>
              <a:t>How to self-validate</a:t>
            </a:r>
          </a:p>
        </p:txBody>
      </p:sp>
      <p:sp>
        <p:nvSpPr>
          <p:cNvPr id="3" name="Content Placeholder 2">
            <a:extLst>
              <a:ext uri="{FF2B5EF4-FFF2-40B4-BE49-F238E27FC236}">
                <a16:creationId xmlns:a16="http://schemas.microsoft.com/office/drawing/2014/main" id="{A75AF2C8-5D21-2B9E-C3B4-08DF006F2E10}"/>
              </a:ext>
            </a:extLst>
          </p:cNvPr>
          <p:cNvSpPr>
            <a:spLocks noGrp="1"/>
          </p:cNvSpPr>
          <p:nvPr>
            <p:ph idx="1"/>
          </p:nvPr>
        </p:nvSpPr>
        <p:spPr>
          <a:xfrm>
            <a:off x="1809750" y="2324100"/>
            <a:ext cx="8572500" cy="2209800"/>
          </a:xfrm>
        </p:spPr>
        <p:txBody>
          <a:bodyPr>
            <a:normAutofit/>
          </a:bodyPr>
          <a:lstStyle/>
          <a:p>
            <a:endParaRPr lang="en-US" dirty="0"/>
          </a:p>
          <a:p>
            <a:pPr marL="514350" indent="-514350">
              <a:buFont typeface="+mj-lt"/>
              <a:buAutoNum type="arabicPeriod"/>
            </a:pPr>
            <a:r>
              <a:rPr lang="en-US" dirty="0"/>
              <a:t>Observe Internally:  ”I am triggered by….”</a:t>
            </a:r>
          </a:p>
          <a:p>
            <a:pPr marL="514350" indent="-514350">
              <a:buFont typeface="+mj-lt"/>
              <a:buAutoNum type="arabicPeriod"/>
            </a:pPr>
            <a:r>
              <a:rPr lang="en-US" dirty="0"/>
              <a:t>Validate: “In my mind, the story I tell myself is ….”</a:t>
            </a:r>
          </a:p>
          <a:p>
            <a:pPr marL="514350" indent="-514350">
              <a:buFont typeface="+mj-lt"/>
              <a:buAutoNum type="arabicPeriod"/>
            </a:pPr>
            <a:r>
              <a:rPr lang="en-US" dirty="0"/>
              <a:t>Problem solve:  “I need…so I am going to…”</a:t>
            </a:r>
          </a:p>
        </p:txBody>
      </p:sp>
      <p:sp>
        <p:nvSpPr>
          <p:cNvPr id="4" name="Footer Placeholder 3">
            <a:extLst>
              <a:ext uri="{FF2B5EF4-FFF2-40B4-BE49-F238E27FC236}">
                <a16:creationId xmlns:a16="http://schemas.microsoft.com/office/drawing/2014/main" id="{A36AC92E-D9F4-1C65-1BA0-FB155060D71D}"/>
              </a:ext>
            </a:extLst>
          </p:cNvPr>
          <p:cNvSpPr>
            <a:spLocks noGrp="1"/>
          </p:cNvSpPr>
          <p:nvPr>
            <p:ph type="ftr" sz="quarter" idx="11"/>
          </p:nvPr>
        </p:nvSpPr>
        <p:spPr/>
        <p:txBody>
          <a:bodyPr/>
          <a:lstStyle/>
          <a:p>
            <a:r>
              <a:rPr lang="en-US" sz="1200" dirty="0">
                <a:solidFill>
                  <a:schemeClr val="tx1"/>
                </a:solidFill>
                <a:latin typeface="Arial" panose="020B0604020202020204" pitchFamily="34" charset="0"/>
                <a:cs typeface="Arial" panose="020B0604020202020204" pitchFamily="34" charset="0"/>
              </a:rPr>
              <a:t>2024 COPYRIGHT </a:t>
            </a:r>
            <a:r>
              <a:rPr lang="en-US" sz="1200" dirty="0">
                <a:solidFill>
                  <a:schemeClr val="tx1"/>
                </a:solidFill>
                <a:effectLst/>
                <a:latin typeface="Arial" panose="020B0604020202020204" pitchFamily="34" charset="0"/>
                <a:cs typeface="Arial" panose="020B0604020202020204" pitchFamily="34" charset="0"/>
              </a:rPr>
              <a:t>© APHRODITE BEIDLER PSY.D.</a:t>
            </a:r>
            <a:endParaRPr lang="en-US" sz="1200" dirty="0">
              <a:solidFill>
                <a:schemeClr val="tx1"/>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41673070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7E5A8-711A-3F4F-D649-7C13307E7BC0}"/>
              </a:ext>
            </a:extLst>
          </p:cNvPr>
          <p:cNvSpPr>
            <a:spLocks noGrp="1"/>
          </p:cNvSpPr>
          <p:nvPr>
            <p:ph type="title"/>
          </p:nvPr>
        </p:nvSpPr>
        <p:spPr>
          <a:xfrm>
            <a:off x="3867150" y="2144950"/>
            <a:ext cx="4133850" cy="1325563"/>
          </a:xfrm>
          <a:ln>
            <a:solidFill>
              <a:schemeClr val="tx1"/>
            </a:solidFill>
          </a:ln>
        </p:spPr>
        <p:txBody>
          <a:bodyPr/>
          <a:lstStyle/>
          <a:p>
            <a:pPr algn="ctr"/>
            <a:r>
              <a:rPr lang="en-US" b="1" dirty="0"/>
              <a:t>Summary</a:t>
            </a:r>
          </a:p>
        </p:txBody>
      </p:sp>
    </p:spTree>
    <p:extLst>
      <p:ext uri="{BB962C8B-B14F-4D97-AF65-F5344CB8AC3E}">
        <p14:creationId xmlns:p14="http://schemas.microsoft.com/office/powerpoint/2010/main" val="3626549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3" name="Group 12">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4" name="Freeform: Shape 13">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64CE5D2B-E9B9-B3DC-04F4-C5BCD415E04E}"/>
              </a:ext>
            </a:extLst>
          </p:cNvPr>
          <p:cNvSpPr>
            <a:spLocks noGrp="1"/>
          </p:cNvSpPr>
          <p:nvPr>
            <p:ph type="title"/>
          </p:nvPr>
        </p:nvSpPr>
        <p:spPr>
          <a:xfrm>
            <a:off x="640080" y="1243013"/>
            <a:ext cx="3855720" cy="4371974"/>
          </a:xfrm>
        </p:spPr>
        <p:txBody>
          <a:bodyPr>
            <a:normAutofit/>
          </a:bodyPr>
          <a:lstStyle/>
          <a:p>
            <a:br>
              <a:rPr lang="en-US" sz="3600" dirty="0">
                <a:solidFill>
                  <a:schemeClr val="tx2"/>
                </a:solidFill>
              </a:rPr>
            </a:br>
            <a:r>
              <a:rPr lang="en-US" sz="3600" b="1" dirty="0">
                <a:solidFill>
                  <a:schemeClr val="tx2"/>
                </a:solidFill>
              </a:rPr>
              <a:t>Burnout</a:t>
            </a:r>
            <a:r>
              <a:rPr lang="en-US" sz="3600" dirty="0">
                <a:solidFill>
                  <a:schemeClr val="tx2"/>
                </a:solidFill>
              </a:rPr>
              <a:t> Is Generated Within An Environment Where </a:t>
            </a:r>
            <a:r>
              <a:rPr lang="en-US" sz="3600" b="1" dirty="0">
                <a:solidFill>
                  <a:schemeClr val="accent5">
                    <a:lumMod val="75000"/>
                  </a:schemeClr>
                </a:solidFill>
              </a:rPr>
              <a:t>Nurses’ Boundaries Are In Constant Disrepair</a:t>
            </a:r>
            <a:br>
              <a:rPr lang="en-US" sz="3600" b="1" dirty="0">
                <a:solidFill>
                  <a:schemeClr val="tx2"/>
                </a:solidFill>
              </a:rPr>
            </a:br>
            <a:endParaRPr lang="en-US" sz="3600" b="1" dirty="0">
              <a:solidFill>
                <a:schemeClr val="tx2"/>
              </a:solidFill>
            </a:endParaRPr>
          </a:p>
        </p:txBody>
      </p:sp>
      <p:sp>
        <p:nvSpPr>
          <p:cNvPr id="3" name="Content Placeholder 2">
            <a:extLst>
              <a:ext uri="{FF2B5EF4-FFF2-40B4-BE49-F238E27FC236}">
                <a16:creationId xmlns:a16="http://schemas.microsoft.com/office/drawing/2014/main" id="{A75AF2C8-5D21-2B9E-C3B4-08DF006F2E10}"/>
              </a:ext>
            </a:extLst>
          </p:cNvPr>
          <p:cNvSpPr>
            <a:spLocks noGrp="1"/>
          </p:cNvSpPr>
          <p:nvPr>
            <p:ph idx="1"/>
          </p:nvPr>
        </p:nvSpPr>
        <p:spPr>
          <a:xfrm>
            <a:off x="5646420" y="755301"/>
            <a:ext cx="5830824" cy="5230368"/>
          </a:xfrm>
        </p:spPr>
        <p:txBody>
          <a:bodyPr anchor="ctr">
            <a:normAutofit lnSpcReduction="10000"/>
          </a:bodyPr>
          <a:lstStyle/>
          <a:p>
            <a:r>
              <a:rPr lang="en-US" sz="2400" dirty="0">
                <a:solidFill>
                  <a:schemeClr val="tx2"/>
                </a:solidFill>
              </a:rPr>
              <a:t>Invalidating Environment</a:t>
            </a:r>
          </a:p>
          <a:p>
            <a:r>
              <a:rPr lang="en-US" sz="2400" dirty="0">
                <a:solidFill>
                  <a:schemeClr val="tx2"/>
                </a:solidFill>
              </a:rPr>
              <a:t>Toxic Power, Patriarchy</a:t>
            </a:r>
          </a:p>
          <a:p>
            <a:r>
              <a:rPr lang="en-US" sz="2400" dirty="0">
                <a:solidFill>
                  <a:schemeClr val="tx2"/>
                </a:solidFill>
              </a:rPr>
              <a:t>High Effort Low Reward</a:t>
            </a:r>
          </a:p>
          <a:p>
            <a:r>
              <a:rPr lang="en-US" sz="2400" dirty="0">
                <a:solidFill>
                  <a:schemeClr val="tx2"/>
                </a:solidFill>
              </a:rPr>
              <a:t>Racial And Gender Bias</a:t>
            </a:r>
          </a:p>
          <a:p>
            <a:r>
              <a:rPr lang="en-US" sz="2400" dirty="0">
                <a:solidFill>
                  <a:schemeClr val="tx2"/>
                </a:solidFill>
              </a:rPr>
              <a:t>Lack Of Role Models For Minorities</a:t>
            </a:r>
          </a:p>
          <a:p>
            <a:r>
              <a:rPr lang="en-US" sz="2400" dirty="0">
                <a:solidFill>
                  <a:schemeClr val="tx2"/>
                </a:solidFill>
              </a:rPr>
              <a:t>Mistrust, Self-doubt</a:t>
            </a:r>
          </a:p>
          <a:p>
            <a:r>
              <a:rPr lang="en-US" sz="2400" dirty="0">
                <a:solidFill>
                  <a:schemeClr val="tx2"/>
                </a:solidFill>
              </a:rPr>
              <a:t>Imposture Syndrome</a:t>
            </a:r>
          </a:p>
          <a:p>
            <a:r>
              <a:rPr lang="en-US" sz="2400" dirty="0">
                <a:solidFill>
                  <a:schemeClr val="tx2"/>
                </a:solidFill>
              </a:rPr>
              <a:t>Just Making It Day By Day, Crisis Mode</a:t>
            </a:r>
          </a:p>
          <a:p>
            <a:r>
              <a:rPr lang="en-US" sz="2400" dirty="0">
                <a:solidFill>
                  <a:schemeClr val="tx2"/>
                </a:solidFill>
              </a:rPr>
              <a:t>Helplessness, Feeling Weak</a:t>
            </a:r>
          </a:p>
          <a:p>
            <a:r>
              <a:rPr lang="en-US" sz="2400" dirty="0">
                <a:solidFill>
                  <a:schemeClr val="tx2"/>
                </a:solidFill>
              </a:rPr>
              <a:t>Not Good Enough, Avoiding Seeking Help</a:t>
            </a:r>
          </a:p>
          <a:p>
            <a:r>
              <a:rPr lang="en-US" sz="2400" dirty="0">
                <a:solidFill>
                  <a:schemeClr val="tx2"/>
                </a:solidFill>
              </a:rPr>
              <a:t>Hopelessness</a:t>
            </a:r>
          </a:p>
          <a:p>
            <a:r>
              <a:rPr lang="en-US" sz="2400" dirty="0">
                <a:solidFill>
                  <a:schemeClr val="tx2"/>
                </a:solidFill>
              </a:rPr>
              <a:t>Nothing Will </a:t>
            </a:r>
            <a:r>
              <a:rPr lang="en-US" sz="2600" dirty="0">
                <a:solidFill>
                  <a:schemeClr val="tx2"/>
                </a:solidFill>
              </a:rPr>
              <a:t>Ever Change</a:t>
            </a:r>
          </a:p>
        </p:txBody>
      </p:sp>
      <p:sp>
        <p:nvSpPr>
          <p:cNvPr id="4" name="Footer Placeholder 3">
            <a:extLst>
              <a:ext uri="{FF2B5EF4-FFF2-40B4-BE49-F238E27FC236}">
                <a16:creationId xmlns:a16="http://schemas.microsoft.com/office/drawing/2014/main" id="{A36AC92E-D9F4-1C65-1BA0-FB155060D71D}"/>
              </a:ext>
            </a:extLst>
          </p:cNvPr>
          <p:cNvSpPr>
            <a:spLocks noGrp="1"/>
          </p:cNvSpPr>
          <p:nvPr>
            <p:ph type="ftr" sz="quarter" idx="11"/>
          </p:nvPr>
        </p:nvSpPr>
        <p:spPr>
          <a:xfrm>
            <a:off x="4038600" y="6356350"/>
            <a:ext cx="4114800" cy="365125"/>
          </a:xfrm>
        </p:spPr>
        <p:txBody>
          <a:bodyPr>
            <a:normAutofit/>
          </a:bodyPr>
          <a:lstStyle/>
          <a:p>
            <a:pPr>
              <a:spcAft>
                <a:spcPts val="600"/>
              </a:spcAft>
            </a:pPr>
            <a:r>
              <a:rPr lang="en-US">
                <a:latin typeface="Arial" panose="020B0604020202020204" pitchFamily="34" charset="0"/>
                <a:cs typeface="Arial" panose="020B0604020202020204" pitchFamily="34" charset="0"/>
              </a:rPr>
              <a:t>2024 COPYRIGHT </a:t>
            </a:r>
            <a:r>
              <a:rPr lang="en-US">
                <a:effectLst/>
                <a:latin typeface="Arial" panose="020B0604020202020204" pitchFamily="34" charset="0"/>
                <a:cs typeface="Arial" panose="020B0604020202020204" pitchFamily="34" charset="0"/>
              </a:rPr>
              <a:t>© APHRODITE BEIDLER PSY.D.</a:t>
            </a:r>
            <a:endParaRPr lang="en-US">
              <a:latin typeface="Arial" panose="020B0604020202020204" pitchFamily="34" charset="0"/>
              <a:cs typeface="Arial" panose="020B0604020202020204" pitchFamily="34" charset="0"/>
            </a:endParaRPr>
          </a:p>
          <a:p>
            <a:pPr>
              <a:spcAft>
                <a:spcPts val="600"/>
              </a:spcAft>
            </a:pPr>
            <a:endParaRPr lang="en-US"/>
          </a:p>
        </p:txBody>
      </p:sp>
    </p:spTree>
    <p:extLst>
      <p:ext uri="{BB962C8B-B14F-4D97-AF65-F5344CB8AC3E}">
        <p14:creationId xmlns:p14="http://schemas.microsoft.com/office/powerpoint/2010/main" val="5488312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BD90E-50AD-085F-9377-7165EF636033}"/>
              </a:ext>
            </a:extLst>
          </p:cNvPr>
          <p:cNvSpPr>
            <a:spLocks noGrp="1"/>
          </p:cNvSpPr>
          <p:nvPr>
            <p:ph type="title"/>
          </p:nvPr>
        </p:nvSpPr>
        <p:spPr>
          <a:xfrm>
            <a:off x="673180" y="815638"/>
            <a:ext cx="7597171" cy="1114432"/>
          </a:xfrm>
          <a:ln>
            <a:solidFill>
              <a:schemeClr val="tx1"/>
            </a:solidFill>
          </a:ln>
        </p:spPr>
        <p:txBody>
          <a:bodyPr>
            <a:normAutofit fontScale="90000"/>
          </a:bodyPr>
          <a:lstStyle/>
          <a:p>
            <a:r>
              <a:rPr lang="en-US" b="1" dirty="0">
                <a:solidFill>
                  <a:schemeClr val="accent2"/>
                </a:solidFill>
              </a:rPr>
              <a:t>Toolkit for </a:t>
            </a:r>
            <a:br>
              <a:rPr lang="en-US" b="1" dirty="0">
                <a:solidFill>
                  <a:schemeClr val="accent2"/>
                </a:solidFill>
              </a:rPr>
            </a:br>
            <a:r>
              <a:rPr lang="en-US" b="1" dirty="0">
                <a:solidFill>
                  <a:schemeClr val="accent2"/>
                </a:solidFill>
              </a:rPr>
              <a:t>Burnout Prevention </a:t>
            </a:r>
          </a:p>
        </p:txBody>
      </p:sp>
      <p:sp>
        <p:nvSpPr>
          <p:cNvPr id="3" name="Content Placeholder 2">
            <a:extLst>
              <a:ext uri="{FF2B5EF4-FFF2-40B4-BE49-F238E27FC236}">
                <a16:creationId xmlns:a16="http://schemas.microsoft.com/office/drawing/2014/main" id="{6EE7FBC1-68D2-2FEF-A3BC-71F19B65B049}"/>
              </a:ext>
            </a:extLst>
          </p:cNvPr>
          <p:cNvSpPr>
            <a:spLocks noGrp="1"/>
          </p:cNvSpPr>
          <p:nvPr>
            <p:ph idx="1"/>
          </p:nvPr>
        </p:nvSpPr>
        <p:spPr>
          <a:xfrm>
            <a:off x="3548296" y="4464028"/>
            <a:ext cx="4961429" cy="1851233"/>
          </a:xfrm>
          <a:ln>
            <a:solidFill>
              <a:schemeClr val="tx1"/>
            </a:solidFill>
          </a:ln>
        </p:spPr>
        <p:txBody>
          <a:bodyPr>
            <a:normAutofit fontScale="92500" lnSpcReduction="10000"/>
          </a:bodyPr>
          <a:lstStyle/>
          <a:p>
            <a:pPr marL="0" indent="0">
              <a:lnSpc>
                <a:spcPct val="100000"/>
              </a:lnSpc>
              <a:buNone/>
            </a:pPr>
            <a:r>
              <a:rPr lang="en-US" sz="2200" b="1" dirty="0"/>
              <a:t>Boundaries</a:t>
            </a:r>
          </a:p>
          <a:p>
            <a:pPr>
              <a:lnSpc>
                <a:spcPct val="100000"/>
              </a:lnSpc>
            </a:pPr>
            <a:r>
              <a:rPr lang="en-US" sz="2200" dirty="0"/>
              <a:t>Be self contained in your truth/reality </a:t>
            </a:r>
          </a:p>
          <a:p>
            <a:pPr>
              <a:lnSpc>
                <a:spcPct val="100000"/>
              </a:lnSpc>
            </a:pPr>
            <a:r>
              <a:rPr lang="en-US" sz="2200" dirty="0"/>
              <a:t>Sense your external boundaries and how you communicate with  others</a:t>
            </a:r>
          </a:p>
          <a:p>
            <a:pPr>
              <a:lnSpc>
                <a:spcPct val="100000"/>
              </a:lnSpc>
            </a:pPr>
            <a:r>
              <a:rPr lang="en-US" sz="2200" dirty="0"/>
              <a:t>Locate your position on the grid, adjust</a:t>
            </a:r>
          </a:p>
          <a:p>
            <a:pPr>
              <a:lnSpc>
                <a:spcPct val="100000"/>
              </a:lnSpc>
            </a:pPr>
            <a:endParaRPr lang="en-US" sz="2000" dirty="0"/>
          </a:p>
          <a:p>
            <a:pPr>
              <a:lnSpc>
                <a:spcPct val="100000"/>
              </a:lnSpc>
            </a:pPr>
            <a:endParaRPr lang="en-US" sz="2000" dirty="0"/>
          </a:p>
          <a:p>
            <a:pPr marL="0" indent="0">
              <a:lnSpc>
                <a:spcPct val="100000"/>
              </a:lnSpc>
              <a:buNone/>
            </a:pPr>
            <a:endParaRPr lang="en-US" dirty="0"/>
          </a:p>
          <a:p>
            <a:pPr marL="0" indent="0">
              <a:buNone/>
            </a:pPr>
            <a:endParaRPr lang="en-US" dirty="0"/>
          </a:p>
        </p:txBody>
      </p:sp>
      <p:sp>
        <p:nvSpPr>
          <p:cNvPr id="4" name="Footer Placeholder 3">
            <a:extLst>
              <a:ext uri="{FF2B5EF4-FFF2-40B4-BE49-F238E27FC236}">
                <a16:creationId xmlns:a16="http://schemas.microsoft.com/office/drawing/2014/main" id="{FE2C8AD5-7AB8-C444-7D94-FE836ACCB1A7}"/>
              </a:ext>
            </a:extLst>
          </p:cNvPr>
          <p:cNvSpPr>
            <a:spLocks noGrp="1"/>
          </p:cNvSpPr>
          <p:nvPr>
            <p:ph type="ftr" sz="quarter" idx="11"/>
          </p:nvPr>
        </p:nvSpPr>
        <p:spPr/>
        <p:txBody>
          <a:bodyPr/>
          <a:lstStyle/>
          <a:p>
            <a:r>
              <a:rPr lang="en-US"/>
              <a:t>2024 COPYRIGHT © APHRODITE BEIDLER PSY.D. </a:t>
            </a:r>
          </a:p>
        </p:txBody>
      </p:sp>
      <p:sp>
        <p:nvSpPr>
          <p:cNvPr id="5" name="TextBox 4">
            <a:extLst>
              <a:ext uri="{FF2B5EF4-FFF2-40B4-BE49-F238E27FC236}">
                <a16:creationId xmlns:a16="http://schemas.microsoft.com/office/drawing/2014/main" id="{EFA94C13-492C-3D05-6DDB-F7E29CACF577}"/>
              </a:ext>
            </a:extLst>
          </p:cNvPr>
          <p:cNvSpPr txBox="1"/>
          <p:nvPr/>
        </p:nvSpPr>
        <p:spPr>
          <a:xfrm>
            <a:off x="8855120" y="647683"/>
            <a:ext cx="2663700" cy="4401205"/>
          </a:xfrm>
          <a:prstGeom prst="rect">
            <a:avLst/>
          </a:prstGeom>
          <a:noFill/>
          <a:ln>
            <a:solidFill>
              <a:schemeClr val="tx1"/>
            </a:solidFill>
          </a:ln>
        </p:spPr>
        <p:txBody>
          <a:bodyPr wrap="square" rtlCol="0">
            <a:spAutoFit/>
          </a:bodyPr>
          <a:lstStyle/>
          <a:p>
            <a:r>
              <a:rPr lang="en-US" sz="2000" b="1" dirty="0"/>
              <a:t>Communicate</a:t>
            </a:r>
          </a:p>
          <a:p>
            <a:pPr marL="342900" indent="-342900">
              <a:buFont typeface="Arial" panose="020B0604020202020204" pitchFamily="34" charset="0"/>
              <a:buChar char="•"/>
            </a:pPr>
            <a:r>
              <a:rPr lang="en-US" sz="2000" dirty="0"/>
              <a:t>Use “I” statements</a:t>
            </a:r>
          </a:p>
          <a:p>
            <a:pPr marL="342900" indent="-342900">
              <a:buFont typeface="Arial" panose="020B0604020202020204" pitchFamily="34" charset="0"/>
              <a:buChar char="•"/>
            </a:pPr>
            <a:endParaRPr lang="en-US" sz="2000" dirty="0"/>
          </a:p>
          <a:p>
            <a:r>
              <a:rPr lang="en-US" sz="2000" b="1" dirty="0"/>
              <a:t>Transmission</a:t>
            </a:r>
          </a:p>
          <a:p>
            <a:pPr lvl="1"/>
            <a:r>
              <a:rPr lang="en-US" sz="2000" dirty="0"/>
              <a:t>1.See</a:t>
            </a:r>
          </a:p>
          <a:p>
            <a:pPr lvl="1"/>
            <a:r>
              <a:rPr lang="en-US" sz="2000" dirty="0"/>
              <a:t>2.Feel</a:t>
            </a:r>
          </a:p>
          <a:p>
            <a:pPr lvl="1"/>
            <a:r>
              <a:rPr lang="en-US" sz="2000" dirty="0"/>
              <a:t>3. Story</a:t>
            </a:r>
          </a:p>
          <a:p>
            <a:pPr lvl="1"/>
            <a:r>
              <a:rPr lang="en-US" sz="2000" dirty="0"/>
              <a:t>4. Need</a:t>
            </a:r>
          </a:p>
          <a:p>
            <a:pPr lvl="1"/>
            <a:r>
              <a:rPr lang="en-US" sz="2000" dirty="0"/>
              <a:t>5. Ask</a:t>
            </a:r>
          </a:p>
          <a:p>
            <a:endParaRPr lang="en-US" sz="2000" dirty="0"/>
          </a:p>
          <a:p>
            <a:r>
              <a:rPr lang="en-US" sz="2000" b="1" dirty="0"/>
              <a:t>Reception</a:t>
            </a:r>
            <a:r>
              <a:rPr lang="en-US" sz="2000" dirty="0"/>
              <a:t> </a:t>
            </a:r>
          </a:p>
          <a:p>
            <a:pPr marL="800100" lvl="1" indent="-342900">
              <a:buAutoNum type="arabicPeriod"/>
            </a:pPr>
            <a:r>
              <a:rPr lang="en-US" sz="2000" dirty="0"/>
              <a:t>Listen</a:t>
            </a:r>
          </a:p>
          <a:p>
            <a:pPr marL="800100" lvl="1" indent="-342900">
              <a:buAutoNum type="arabicPeriod"/>
            </a:pPr>
            <a:r>
              <a:rPr lang="en-US" sz="2000" dirty="0"/>
              <a:t>Negotiate</a:t>
            </a:r>
          </a:p>
          <a:p>
            <a:pPr marL="800100" lvl="1" indent="-342900">
              <a:buAutoNum type="arabicPeriod"/>
            </a:pPr>
            <a:r>
              <a:rPr lang="en-US" sz="2000" dirty="0"/>
              <a:t>Appreciate </a:t>
            </a:r>
          </a:p>
        </p:txBody>
      </p:sp>
      <p:sp>
        <p:nvSpPr>
          <p:cNvPr id="6" name="TextBox 5">
            <a:extLst>
              <a:ext uri="{FF2B5EF4-FFF2-40B4-BE49-F238E27FC236}">
                <a16:creationId xmlns:a16="http://schemas.microsoft.com/office/drawing/2014/main" id="{9C38885B-3B1A-8911-81D2-65FA348B7DC5}"/>
              </a:ext>
            </a:extLst>
          </p:cNvPr>
          <p:cNvSpPr txBox="1"/>
          <p:nvPr/>
        </p:nvSpPr>
        <p:spPr>
          <a:xfrm>
            <a:off x="673180" y="2141294"/>
            <a:ext cx="2428050" cy="1938992"/>
          </a:xfrm>
          <a:prstGeom prst="rect">
            <a:avLst/>
          </a:prstGeom>
          <a:noFill/>
          <a:ln>
            <a:solidFill>
              <a:schemeClr val="tx1"/>
            </a:solidFill>
          </a:ln>
        </p:spPr>
        <p:txBody>
          <a:bodyPr wrap="square" rtlCol="0">
            <a:spAutoFit/>
          </a:bodyPr>
          <a:lstStyle/>
          <a:p>
            <a:pPr lvl="1"/>
            <a:r>
              <a:rPr lang="en-US" sz="2000" b="1" dirty="0"/>
              <a:t>Self-Worth</a:t>
            </a:r>
          </a:p>
          <a:p>
            <a:pPr lvl="1"/>
            <a:endParaRPr lang="en-US" sz="2000" b="1" dirty="0"/>
          </a:p>
          <a:p>
            <a:r>
              <a:rPr lang="en-US" sz="2000" b="1" dirty="0"/>
              <a:t>I am not below anyone</a:t>
            </a:r>
          </a:p>
          <a:p>
            <a:r>
              <a:rPr lang="en-US" sz="2000" b="1" dirty="0"/>
              <a:t>I am invaluable</a:t>
            </a:r>
          </a:p>
          <a:p>
            <a:endParaRPr lang="en-US" sz="2000" dirty="0"/>
          </a:p>
        </p:txBody>
      </p:sp>
      <p:sp>
        <p:nvSpPr>
          <p:cNvPr id="7" name="TextBox 6">
            <a:extLst>
              <a:ext uri="{FF2B5EF4-FFF2-40B4-BE49-F238E27FC236}">
                <a16:creationId xmlns:a16="http://schemas.microsoft.com/office/drawing/2014/main" id="{E2FBAFED-2F58-CD51-8332-C77217C7FA00}"/>
              </a:ext>
            </a:extLst>
          </p:cNvPr>
          <p:cNvSpPr txBox="1"/>
          <p:nvPr/>
        </p:nvSpPr>
        <p:spPr>
          <a:xfrm>
            <a:off x="3548295" y="2169553"/>
            <a:ext cx="4961430" cy="1938992"/>
          </a:xfrm>
          <a:prstGeom prst="rect">
            <a:avLst/>
          </a:prstGeom>
          <a:noFill/>
          <a:ln>
            <a:solidFill>
              <a:schemeClr val="tx1"/>
            </a:solidFill>
          </a:ln>
        </p:spPr>
        <p:txBody>
          <a:bodyPr wrap="square" rtlCol="0">
            <a:spAutoFit/>
          </a:bodyPr>
          <a:lstStyle/>
          <a:p>
            <a:pPr marL="0" indent="0">
              <a:buNone/>
            </a:pPr>
            <a:r>
              <a:rPr lang="en-US" sz="2000" b="1" dirty="0"/>
              <a:t>Reality:</a:t>
            </a:r>
          </a:p>
          <a:p>
            <a:pPr marL="342900" indent="-342900">
              <a:buFont typeface="Arial" panose="020B0604020202020204" pitchFamily="34" charset="0"/>
              <a:buChar char="•"/>
            </a:pPr>
            <a:r>
              <a:rPr lang="en-US" sz="2000" dirty="0"/>
              <a:t>What did I see and hear? </a:t>
            </a:r>
          </a:p>
          <a:p>
            <a:pPr marL="342900" indent="-342900">
              <a:buFont typeface="Arial" panose="020B0604020202020204" pitchFamily="34" charset="0"/>
              <a:buChar char="•"/>
            </a:pPr>
            <a:r>
              <a:rPr lang="en-US" sz="2000" dirty="0"/>
              <a:t>What did  I feel about it? </a:t>
            </a:r>
          </a:p>
          <a:p>
            <a:pPr marL="342900" indent="-342900">
              <a:buFont typeface="Arial" panose="020B0604020202020204" pitchFamily="34" charset="0"/>
              <a:buChar char="•"/>
            </a:pPr>
            <a:r>
              <a:rPr lang="en-US" sz="2000" dirty="0"/>
              <a:t>What is the story that I told myself? </a:t>
            </a:r>
          </a:p>
          <a:p>
            <a:pPr marL="342900" indent="-342900">
              <a:buFont typeface="Arial" panose="020B0604020202020204" pitchFamily="34" charset="0"/>
              <a:buChar char="•"/>
            </a:pPr>
            <a:r>
              <a:rPr lang="en-US" sz="2000" dirty="0"/>
              <a:t>What is my complaint/wish?</a:t>
            </a:r>
          </a:p>
          <a:p>
            <a:pPr marL="342900" indent="-342900">
              <a:buFont typeface="Arial" panose="020B0604020202020204" pitchFamily="34" charset="0"/>
              <a:buChar char="•"/>
            </a:pPr>
            <a:r>
              <a:rPr lang="en-US" sz="2000" dirty="0"/>
              <a:t>What do I need?</a:t>
            </a:r>
          </a:p>
        </p:txBody>
      </p:sp>
      <p:sp>
        <p:nvSpPr>
          <p:cNvPr id="20" name="TextBox 19">
            <a:extLst>
              <a:ext uri="{FF2B5EF4-FFF2-40B4-BE49-F238E27FC236}">
                <a16:creationId xmlns:a16="http://schemas.microsoft.com/office/drawing/2014/main" id="{2843014B-B112-A0DF-1449-597713D76A19}"/>
              </a:ext>
            </a:extLst>
          </p:cNvPr>
          <p:cNvSpPr txBox="1"/>
          <p:nvPr/>
        </p:nvSpPr>
        <p:spPr>
          <a:xfrm>
            <a:off x="769386" y="4453214"/>
            <a:ext cx="2428050" cy="1862048"/>
          </a:xfrm>
          <a:prstGeom prst="rect">
            <a:avLst/>
          </a:prstGeom>
          <a:noFill/>
          <a:ln>
            <a:solidFill>
              <a:schemeClr val="tx1"/>
            </a:solidFill>
          </a:ln>
        </p:spPr>
        <p:txBody>
          <a:bodyPr wrap="square" rtlCol="0">
            <a:spAutoFit/>
          </a:bodyPr>
          <a:lstStyle/>
          <a:p>
            <a:pPr algn="ctr"/>
            <a:r>
              <a:rPr lang="en-US" sz="2000" b="1" dirty="0"/>
              <a:t>Self-care</a:t>
            </a:r>
            <a:endParaRPr lang="en-US" sz="2000" dirty="0"/>
          </a:p>
          <a:p>
            <a:pPr marL="342900" indent="-342900">
              <a:buFont typeface="Courier New" panose="02070309020205020404" pitchFamily="49" charset="0"/>
              <a:buChar char="o"/>
            </a:pPr>
            <a:r>
              <a:rPr lang="en-US" sz="1900" dirty="0"/>
              <a:t>Sleep hygiene</a:t>
            </a:r>
          </a:p>
          <a:p>
            <a:pPr marL="342900" indent="-342900">
              <a:buFont typeface="Courier New" panose="02070309020205020404" pitchFamily="49" charset="0"/>
              <a:buChar char="o"/>
            </a:pPr>
            <a:r>
              <a:rPr lang="en-US" sz="1900" dirty="0"/>
              <a:t>Nutrition</a:t>
            </a:r>
          </a:p>
          <a:p>
            <a:pPr marL="342900" indent="-342900">
              <a:buFont typeface="Courier New" panose="02070309020205020404" pitchFamily="49" charset="0"/>
              <a:buChar char="o"/>
            </a:pPr>
            <a:r>
              <a:rPr lang="en-US" sz="1900" dirty="0"/>
              <a:t>Exercise  </a:t>
            </a:r>
          </a:p>
          <a:p>
            <a:pPr marL="342900" indent="-342900">
              <a:buFont typeface="Courier New" panose="02070309020205020404" pitchFamily="49" charset="0"/>
              <a:buChar char="o"/>
            </a:pPr>
            <a:r>
              <a:rPr lang="en-US" sz="1900" dirty="0"/>
              <a:t>Play with friends</a:t>
            </a:r>
          </a:p>
          <a:p>
            <a:pPr marL="342900" indent="-342900">
              <a:buFont typeface="Courier New" panose="02070309020205020404" pitchFamily="49" charset="0"/>
              <a:buChar char="o"/>
            </a:pPr>
            <a:endParaRPr lang="en-US" sz="1900" dirty="0"/>
          </a:p>
        </p:txBody>
      </p:sp>
      <p:sp>
        <p:nvSpPr>
          <p:cNvPr id="21" name="TextBox 20">
            <a:extLst>
              <a:ext uri="{FF2B5EF4-FFF2-40B4-BE49-F238E27FC236}">
                <a16:creationId xmlns:a16="http://schemas.microsoft.com/office/drawing/2014/main" id="{A65D3D84-B39F-6B31-4C4A-23453B0A50D1}"/>
              </a:ext>
            </a:extLst>
          </p:cNvPr>
          <p:cNvSpPr txBox="1"/>
          <p:nvPr/>
        </p:nvSpPr>
        <p:spPr>
          <a:xfrm>
            <a:off x="8855121" y="5340687"/>
            <a:ext cx="2663700" cy="1015663"/>
          </a:xfrm>
          <a:prstGeom prst="rect">
            <a:avLst/>
          </a:prstGeom>
          <a:noFill/>
        </p:spPr>
        <p:txBody>
          <a:bodyPr wrap="square" rtlCol="0">
            <a:spAutoFit/>
          </a:bodyPr>
          <a:lstStyle/>
          <a:p>
            <a:r>
              <a:rPr lang="en-US" sz="1000" b="0" i="0" dirty="0">
                <a:effectLst/>
                <a:latin typeface="Cambria" panose="02040503050406030204" pitchFamily="18" charset="0"/>
              </a:rPr>
              <a:t>Based on:</a:t>
            </a:r>
          </a:p>
          <a:p>
            <a:r>
              <a:rPr lang="en-US" sz="1000" b="0" i="0" dirty="0">
                <a:effectLst/>
                <a:latin typeface="Cambria" panose="02040503050406030204" pitchFamily="18" charset="0"/>
              </a:rPr>
              <a:t>Linehan MM. . </a:t>
            </a:r>
            <a:r>
              <a:rPr lang="en-US" sz="1000" b="0" i="1" dirty="0">
                <a:effectLst/>
                <a:latin typeface="Cambria" panose="02040503050406030204" pitchFamily="18" charset="0"/>
              </a:rPr>
              <a:t>Cognitive-behavioral treatment of borderline personality disorder</a:t>
            </a:r>
            <a:r>
              <a:rPr lang="en-US" sz="1000" b="0" i="0" dirty="0">
                <a:effectLst/>
                <a:latin typeface="Cambria" panose="02040503050406030204" pitchFamily="18" charset="0"/>
              </a:rPr>
              <a:t>. New York: Guilford Press; 1993. </a:t>
            </a:r>
            <a:endParaRPr lang="en-US" sz="1000" dirty="0">
              <a:latin typeface="Cambria" panose="02040503050406030204" pitchFamily="18" charset="0"/>
            </a:endParaRPr>
          </a:p>
          <a:p>
            <a:r>
              <a:rPr lang="en-US" sz="1000" dirty="0"/>
              <a:t>Terence Real. Relational Life Institute</a:t>
            </a:r>
          </a:p>
          <a:p>
            <a:r>
              <a:rPr lang="en-US" sz="1000" dirty="0"/>
              <a:t>Pia Mellody.  Codependent No Moe.</a:t>
            </a:r>
          </a:p>
        </p:txBody>
      </p:sp>
      <p:pic>
        <p:nvPicPr>
          <p:cNvPr id="16" name="Graphic 15" descr="Gears with solid fill">
            <a:extLst>
              <a:ext uri="{FF2B5EF4-FFF2-40B4-BE49-F238E27FC236}">
                <a16:creationId xmlns:a16="http://schemas.microsoft.com/office/drawing/2014/main" id="{9D1D2BF2-AB01-3C23-0140-7FE831BC172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2287639">
            <a:off x="6625814" y="924449"/>
            <a:ext cx="716312" cy="716312"/>
          </a:xfrm>
          <a:prstGeom prst="rect">
            <a:avLst/>
          </a:prstGeom>
        </p:spPr>
      </p:pic>
      <p:pic>
        <p:nvPicPr>
          <p:cNvPr id="18" name="Graphic 17" descr="Tools with solid fill">
            <a:extLst>
              <a:ext uri="{FF2B5EF4-FFF2-40B4-BE49-F238E27FC236}">
                <a16:creationId xmlns:a16="http://schemas.microsoft.com/office/drawing/2014/main" id="{8279A298-C4EE-6221-FA4C-AC00483AE9A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9784229">
            <a:off x="6493262" y="511700"/>
            <a:ext cx="585155" cy="669652"/>
          </a:xfrm>
          <a:prstGeom prst="rect">
            <a:avLst/>
          </a:prstGeom>
        </p:spPr>
      </p:pic>
      <p:pic>
        <p:nvPicPr>
          <p:cNvPr id="28" name="Graphic 27" descr="Broken Fire Hydrant with solid fill">
            <a:extLst>
              <a:ext uri="{FF2B5EF4-FFF2-40B4-BE49-F238E27FC236}">
                <a16:creationId xmlns:a16="http://schemas.microsoft.com/office/drawing/2014/main" id="{C9C1BC45-AAEF-FC61-FBCA-A8B794051B2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405776" y="1357980"/>
            <a:ext cx="691831" cy="691831"/>
          </a:xfrm>
          <a:prstGeom prst="rect">
            <a:avLst/>
          </a:prstGeom>
        </p:spPr>
      </p:pic>
      <p:pic>
        <p:nvPicPr>
          <p:cNvPr id="30" name="Graphic 29" descr="Wheelbarrow with solid fill">
            <a:extLst>
              <a:ext uri="{FF2B5EF4-FFF2-40B4-BE49-F238E27FC236}">
                <a16:creationId xmlns:a16="http://schemas.microsoft.com/office/drawing/2014/main" id="{2DD29800-2803-15C2-BF05-21DDA4BD0B4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303606" y="1182764"/>
            <a:ext cx="1109787" cy="1114905"/>
          </a:xfrm>
          <a:prstGeom prst="rect">
            <a:avLst/>
          </a:prstGeom>
        </p:spPr>
      </p:pic>
      <p:pic>
        <p:nvPicPr>
          <p:cNvPr id="38" name="Graphic 37" descr="Saw with solid fill">
            <a:extLst>
              <a:ext uri="{FF2B5EF4-FFF2-40B4-BE49-F238E27FC236}">
                <a16:creationId xmlns:a16="http://schemas.microsoft.com/office/drawing/2014/main" id="{43CC4F27-C9C3-BF92-1560-544E0C0A78D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055243" y="1007434"/>
            <a:ext cx="592567" cy="592567"/>
          </a:xfrm>
          <a:prstGeom prst="rect">
            <a:avLst/>
          </a:prstGeom>
        </p:spPr>
      </p:pic>
    </p:spTree>
    <p:extLst>
      <p:ext uri="{BB962C8B-B14F-4D97-AF65-F5344CB8AC3E}">
        <p14:creationId xmlns:p14="http://schemas.microsoft.com/office/powerpoint/2010/main" val="25541627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32E62931-8EB4-42BB-BAAB-D8757BE66D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30E1AC-DEAB-1BE6-8D67-7D8AB7549F4A}"/>
              </a:ext>
            </a:extLst>
          </p:cNvPr>
          <p:cNvSpPr>
            <a:spLocks noGrp="1"/>
          </p:cNvSpPr>
          <p:nvPr>
            <p:ph type="title"/>
          </p:nvPr>
        </p:nvSpPr>
        <p:spPr>
          <a:xfrm>
            <a:off x="6367461" y="728664"/>
            <a:ext cx="4984813" cy="3157080"/>
          </a:xfrm>
          <a:noFill/>
        </p:spPr>
        <p:txBody>
          <a:bodyPr vert="horz" lIns="91440" tIns="45720" rIns="91440" bIns="45720" rtlCol="0" anchor="b">
            <a:normAutofit/>
          </a:bodyPr>
          <a:lstStyle/>
          <a:p>
            <a:r>
              <a:rPr lang="en-US" sz="5200" b="1"/>
              <a:t>THANK YOU</a:t>
            </a:r>
            <a:br>
              <a:rPr lang="en-US" sz="5200" b="1" dirty="0"/>
            </a:br>
            <a:r>
              <a:rPr lang="en-US" sz="5200" b="1" dirty="0"/>
              <a:t>FOR YOUR TIME AND ATTENTION!</a:t>
            </a:r>
            <a:endParaRPr lang="en-US" sz="5200" dirty="0"/>
          </a:p>
        </p:txBody>
      </p:sp>
      <p:pic>
        <p:nvPicPr>
          <p:cNvPr id="36" name="Picture 35" descr="Desk with stethoscope and computer keyboard">
            <a:extLst>
              <a:ext uri="{FF2B5EF4-FFF2-40B4-BE49-F238E27FC236}">
                <a16:creationId xmlns:a16="http://schemas.microsoft.com/office/drawing/2014/main" id="{B5A65D5C-A578-D812-F4DE-8158150D9CAD}"/>
              </a:ext>
            </a:extLst>
          </p:cNvPr>
          <p:cNvPicPr>
            <a:picLocks noChangeAspect="1"/>
          </p:cNvPicPr>
          <p:nvPr/>
        </p:nvPicPr>
        <p:blipFill rotWithShape="1">
          <a:blip r:embed="rId2"/>
          <a:srcRect l="41548" r="-1" b="-1"/>
          <a:stretch/>
        </p:blipFill>
        <p:spPr>
          <a:xfrm>
            <a:off x="1" y="10"/>
            <a:ext cx="6005512" cy="6857990"/>
          </a:xfrm>
          <a:prstGeom prst="rect">
            <a:avLst/>
          </a:prstGeom>
        </p:spPr>
      </p:pic>
      <p:sp>
        <p:nvSpPr>
          <p:cNvPr id="4" name="Footer Placeholder 3">
            <a:extLst>
              <a:ext uri="{FF2B5EF4-FFF2-40B4-BE49-F238E27FC236}">
                <a16:creationId xmlns:a16="http://schemas.microsoft.com/office/drawing/2014/main" id="{0E40FD5B-BC2E-7467-E899-EE79D286F23C}"/>
              </a:ext>
            </a:extLst>
          </p:cNvPr>
          <p:cNvSpPr>
            <a:spLocks noGrp="1"/>
          </p:cNvSpPr>
          <p:nvPr>
            <p:ph type="ftr" sz="quarter" idx="11"/>
          </p:nvPr>
        </p:nvSpPr>
        <p:spPr>
          <a:xfrm>
            <a:off x="6367461" y="6356350"/>
            <a:ext cx="3626919" cy="365125"/>
          </a:xfrm>
        </p:spPr>
        <p:txBody>
          <a:bodyPr vert="horz" lIns="91440" tIns="45720" rIns="91440" bIns="45720" rtlCol="0" anchor="ctr">
            <a:normAutofit/>
          </a:bodyPr>
          <a:lstStyle/>
          <a:p>
            <a:pPr algn="l">
              <a:spcAft>
                <a:spcPts val="600"/>
              </a:spcAft>
              <a:defRPr/>
            </a:pPr>
            <a:r>
              <a:rPr lang="en-US" kern="1200">
                <a:solidFill>
                  <a:prstClr val="black">
                    <a:tint val="75000"/>
                  </a:prstClr>
                </a:solidFill>
                <a:latin typeface="Calibri" panose="020F0502020204030204"/>
                <a:ea typeface="+mn-ea"/>
                <a:cs typeface="+mn-cs"/>
              </a:rPr>
              <a:t>2024 COPYRIGHT © APHRODITE BEIDLER PSY.D.</a:t>
            </a:r>
          </a:p>
          <a:p>
            <a:pPr algn="l">
              <a:spcAft>
                <a:spcPts val="600"/>
              </a:spcAft>
              <a:defRPr/>
            </a:pPr>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244380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E5D2B-E9B9-B3DC-04F4-C5BCD415E04E}"/>
              </a:ext>
            </a:extLst>
          </p:cNvPr>
          <p:cNvSpPr>
            <a:spLocks noGrp="1"/>
          </p:cNvSpPr>
          <p:nvPr>
            <p:ph type="title"/>
          </p:nvPr>
        </p:nvSpPr>
        <p:spPr>
          <a:xfrm>
            <a:off x="1132113" y="426217"/>
            <a:ext cx="5878719" cy="402369"/>
          </a:xfrm>
        </p:spPr>
        <p:txBody>
          <a:bodyPr>
            <a:normAutofit fontScale="90000"/>
          </a:bodyPr>
          <a:lstStyle/>
          <a:p>
            <a:r>
              <a:rPr lang="en-US" dirty="0"/>
              <a:t>REFERENCES:</a:t>
            </a:r>
          </a:p>
        </p:txBody>
      </p:sp>
      <p:sp>
        <p:nvSpPr>
          <p:cNvPr id="3" name="Content Placeholder 2">
            <a:extLst>
              <a:ext uri="{FF2B5EF4-FFF2-40B4-BE49-F238E27FC236}">
                <a16:creationId xmlns:a16="http://schemas.microsoft.com/office/drawing/2014/main" id="{A75AF2C8-5D21-2B9E-C3B4-08DF006F2E10}"/>
              </a:ext>
            </a:extLst>
          </p:cNvPr>
          <p:cNvSpPr>
            <a:spLocks noGrp="1"/>
          </p:cNvSpPr>
          <p:nvPr>
            <p:ph idx="1"/>
          </p:nvPr>
        </p:nvSpPr>
        <p:spPr>
          <a:xfrm>
            <a:off x="1132113" y="1123242"/>
            <a:ext cx="10203543" cy="5046165"/>
          </a:xfrm>
        </p:spPr>
        <p:txBody>
          <a:bodyPr>
            <a:normAutofit/>
          </a:bodyPr>
          <a:lstStyle/>
          <a:p>
            <a:r>
              <a:rPr lang="en-US" sz="1200" b="0" i="0" dirty="0">
                <a:solidFill>
                  <a:srgbClr val="333333"/>
                </a:solidFill>
                <a:effectLst/>
              </a:rPr>
              <a:t>American Nurses Association. National commission to address racism in nursing: survey shows substantial racism in nursing. January 25, 2022. Accessed August 10, 2022. </a:t>
            </a:r>
            <a:r>
              <a:rPr lang="en-US" sz="1200" b="0" i="0" u="none" strike="noStrike" dirty="0">
                <a:solidFill>
                  <a:srgbClr val="9E1F63"/>
                </a:solidFill>
                <a:effectLst/>
                <a:hlinkClick r:id="rId2"/>
              </a:rPr>
              <a:t>https://www.nursingworld.org/practice-policy/workforce/racism-in-nursing/national-commission-to-address-racism-in-nursing/survey-shows-substantial-racism-in-nursing/</a:t>
            </a:r>
            <a:endParaRPr lang="en-US" sz="1200" dirty="0"/>
          </a:p>
          <a:p>
            <a:pPr algn="l"/>
            <a:r>
              <a:rPr lang="en-US" sz="1200" b="0" i="0" dirty="0">
                <a:solidFill>
                  <a:srgbClr val="2C2D30"/>
                </a:solidFill>
                <a:effectLst/>
              </a:rPr>
              <a:t>Acker, G. M. (2003). Role conflict and ambiguity: Do they predict burnout among mental health service providers? </a:t>
            </a:r>
            <a:r>
              <a:rPr lang="en-US" sz="1200" b="0" i="1" dirty="0">
                <a:solidFill>
                  <a:srgbClr val="2C2D30"/>
                </a:solidFill>
                <a:effectLst/>
              </a:rPr>
              <a:t>Soc. Work. Meant. Health, 1,</a:t>
            </a:r>
            <a:r>
              <a:rPr lang="en-US" sz="1200" b="0" i="0" dirty="0">
                <a:solidFill>
                  <a:srgbClr val="2C2D30"/>
                </a:solidFill>
                <a:effectLst/>
              </a:rPr>
              <a:t> 63-80. </a:t>
            </a:r>
            <a:r>
              <a:rPr lang="en-US" sz="1200" b="0" i="0" u="sng" dirty="0">
                <a:solidFill>
                  <a:srgbClr val="2C2D30"/>
                </a:solidFill>
                <a:effectLst/>
                <a:hlinkClick r:id="rId3"/>
              </a:rPr>
              <a:t>https://doi.org/10.1177/1468017310392418</a:t>
            </a:r>
            <a:endParaRPr lang="en-US" sz="1200" b="0" i="0" dirty="0">
              <a:solidFill>
                <a:srgbClr val="2C2D30"/>
              </a:solidFill>
              <a:effectLst/>
            </a:endParaRPr>
          </a:p>
          <a:p>
            <a:r>
              <a:rPr lang="en-US" sz="1200" dirty="0"/>
              <a:t>Boatright, D. H., Samuels, E. A., Cramer, L., Cross, J., Desai, M., Latimore, D., &amp; Gross, C. P. (2018). Association between the liaison committee on medical education’s diversity standards and changes in percentage of medical student sex, race, and ethnicity. The Journal of the American Medical Association, 320(21), 2267-2269. </a:t>
            </a:r>
            <a:r>
              <a:rPr lang="en-US" sz="1200" dirty="0">
                <a:hlinkClick r:id="rId4"/>
              </a:rPr>
              <a:t>https://doi.org/10.1001/jama.2018.13705</a:t>
            </a:r>
            <a:endParaRPr lang="en-US" sz="1200" dirty="0"/>
          </a:p>
          <a:p>
            <a:r>
              <a:rPr lang="en-US" sz="1200" dirty="0"/>
              <a:t>Bandura, A. (1993). Perceived self-efficacy in cognitive development and functioning. Educational Psychologist, 28(2), 117-148.</a:t>
            </a:r>
            <a:endParaRPr lang="en-US" sz="1200" b="0" i="0" dirty="0">
              <a:solidFill>
                <a:srgbClr val="2C2D30"/>
              </a:solidFill>
              <a:effectLst/>
            </a:endParaRPr>
          </a:p>
          <a:p>
            <a:pPr algn="l"/>
            <a:r>
              <a:rPr lang="en-US" sz="1200" b="0" i="0" dirty="0">
                <a:solidFill>
                  <a:srgbClr val="2C2D30"/>
                </a:solidFill>
                <a:effectLst/>
              </a:rPr>
              <a:t>Black Dog Institute (n.d.). </a:t>
            </a:r>
            <a:r>
              <a:rPr lang="en-US" sz="1200" b="0" i="1" dirty="0">
                <a:solidFill>
                  <a:srgbClr val="2C2D30"/>
                </a:solidFill>
                <a:effectLst/>
              </a:rPr>
              <a:t>Burnout diagnosis one step closer with new clinical checklist and predictor of which personalities are most at risk</a:t>
            </a:r>
            <a:r>
              <a:rPr lang="en-US" sz="1200" b="0" i="0" dirty="0">
                <a:solidFill>
                  <a:srgbClr val="2C2D30"/>
                </a:solidFill>
                <a:effectLst/>
              </a:rPr>
              <a:t>. Retrieved from </a:t>
            </a:r>
            <a:r>
              <a:rPr lang="en-US" sz="1200" b="0" i="0" u="sng" dirty="0">
                <a:solidFill>
                  <a:srgbClr val="2C2D30"/>
                </a:solidFill>
                <a:effectLst/>
                <a:hlinkClick r:id="rId5"/>
              </a:rPr>
              <a:t>https://www.blackdoginstitute.org.au/news/burnout-diagnosis-one-step-closer-with-new-clinical-checklist-and-predictor-of-which-personalities-are-most-at-risk/</a:t>
            </a:r>
            <a:endParaRPr lang="en-US" sz="1200" b="0" i="0" dirty="0">
              <a:solidFill>
                <a:srgbClr val="2C2D30"/>
              </a:solidFill>
              <a:effectLst/>
            </a:endParaRPr>
          </a:p>
          <a:p>
            <a:pPr algn="l"/>
            <a:r>
              <a:rPr lang="en-US" sz="1200" b="0" i="0" dirty="0">
                <a:solidFill>
                  <a:srgbClr val="2C2D30"/>
                </a:solidFill>
                <a:effectLst/>
              </a:rPr>
              <a:t>Boland, L. L., et al. (2019). Social support outside the workplace, coping styles, and burnout in a cohort of EMS providers from Minnesota. </a:t>
            </a:r>
            <a:r>
              <a:rPr lang="en-US" sz="1200" b="0" i="1" dirty="0">
                <a:solidFill>
                  <a:srgbClr val="2C2D30"/>
                </a:solidFill>
                <a:effectLst/>
              </a:rPr>
              <a:t>Workplace Health </a:t>
            </a:r>
            <a:r>
              <a:rPr lang="en-US" sz="1200" b="0" i="1" dirty="0" err="1">
                <a:solidFill>
                  <a:srgbClr val="2C2D30"/>
                </a:solidFill>
                <a:effectLst/>
              </a:rPr>
              <a:t>Saf</a:t>
            </a:r>
            <a:r>
              <a:rPr lang="en-US" sz="1200" b="0" i="1" dirty="0">
                <a:solidFill>
                  <a:srgbClr val="2C2D30"/>
                </a:solidFill>
                <a:effectLst/>
              </a:rPr>
              <a:t>., 67</a:t>
            </a:r>
            <a:r>
              <a:rPr lang="en-US" sz="1200" b="0" i="0" dirty="0">
                <a:solidFill>
                  <a:srgbClr val="2C2D30"/>
                </a:solidFill>
                <a:effectLst/>
              </a:rPr>
              <a:t>, 414-422. DOI: 10.1177/2165079919829154</a:t>
            </a:r>
          </a:p>
          <a:p>
            <a:pPr algn="l"/>
            <a:r>
              <a:rPr lang="en-US" sz="1200" b="0" i="0" dirty="0">
                <a:solidFill>
                  <a:srgbClr val="2C2D30"/>
                </a:solidFill>
                <a:effectLst/>
              </a:rPr>
              <a:t>Maslach, C., &amp; Leiter, M. P. (2016). Understanding the burnout experience: Recent research and its implications for psychiatry. </a:t>
            </a:r>
            <a:r>
              <a:rPr lang="en-US" sz="1200" b="0" i="1" dirty="0">
                <a:solidFill>
                  <a:srgbClr val="2C2D30"/>
                </a:solidFill>
                <a:effectLst/>
              </a:rPr>
              <a:t>World Psychiatry, 15</a:t>
            </a:r>
            <a:r>
              <a:rPr lang="en-US" sz="1200" b="0" i="0" dirty="0">
                <a:solidFill>
                  <a:srgbClr val="2C2D30"/>
                </a:solidFill>
                <a:effectLst/>
              </a:rPr>
              <a:t>, 103-111. </a:t>
            </a:r>
            <a:r>
              <a:rPr lang="en-US" sz="1200" b="0" i="0" dirty="0" err="1">
                <a:solidFill>
                  <a:srgbClr val="2C2D30"/>
                </a:solidFill>
                <a:effectLst/>
              </a:rPr>
              <a:t>doi</a:t>
            </a:r>
            <a:r>
              <a:rPr lang="en-US" sz="1200" b="0" i="0" dirty="0">
                <a:solidFill>
                  <a:srgbClr val="2C2D30"/>
                </a:solidFill>
                <a:effectLst/>
              </a:rPr>
              <a:t>: 10.1002/wps.20311</a:t>
            </a:r>
          </a:p>
          <a:p>
            <a:pPr algn="l"/>
            <a:r>
              <a:rPr lang="en-US" sz="1200" b="0" i="0" dirty="0">
                <a:solidFill>
                  <a:srgbClr val="2C2D30"/>
                </a:solidFill>
                <a:effectLst/>
              </a:rPr>
              <a:t>Schaufeli, W. B., Bakker, A. B., et al. (2009). Workaholism, burnout and well-being among junior doctors: The mediating role of role conflict. </a:t>
            </a:r>
            <a:r>
              <a:rPr lang="en-US" sz="1200" b="0" i="1" dirty="0">
                <a:solidFill>
                  <a:srgbClr val="2C2D30"/>
                </a:solidFill>
                <a:effectLst/>
              </a:rPr>
              <a:t>Work Stress, 23</a:t>
            </a:r>
            <a:r>
              <a:rPr lang="en-US" sz="1200" b="0" i="0" dirty="0">
                <a:solidFill>
                  <a:srgbClr val="2C2D30"/>
                </a:solidFill>
                <a:effectLst/>
              </a:rPr>
              <a:t>, 155-172. </a:t>
            </a:r>
            <a:r>
              <a:rPr lang="en-US" sz="1200" b="0" i="0" u="sng" dirty="0">
                <a:solidFill>
                  <a:srgbClr val="2C2D30"/>
                </a:solidFill>
                <a:effectLst/>
                <a:hlinkClick r:id="rId6"/>
              </a:rPr>
              <a:t>https://doi.org/10.1080/02678370902834021</a:t>
            </a:r>
            <a:endParaRPr lang="en-US" sz="1200" dirty="0"/>
          </a:p>
          <a:p>
            <a:r>
              <a:rPr lang="en-US" sz="1200" dirty="0"/>
              <a:t>Cook, A. F., Arora, V. M., </a:t>
            </a:r>
            <a:r>
              <a:rPr lang="en-US" sz="1200" dirty="0" err="1"/>
              <a:t>Rasinski</a:t>
            </a:r>
            <a:r>
              <a:rPr lang="en-US" sz="1200" dirty="0"/>
              <a:t>, K. A., </a:t>
            </a:r>
            <a:r>
              <a:rPr lang="en-US" sz="1200" dirty="0" err="1"/>
              <a:t>Curlin</a:t>
            </a:r>
            <a:r>
              <a:rPr lang="en-US" sz="1200" dirty="0"/>
              <a:t>, F. A., &amp; Yoon, J. D. (2014). The prevalence of medical student mistreatment and its association with burnout. Academic Medicine, 89(5), 749-754. https://</a:t>
            </a:r>
            <a:r>
              <a:rPr lang="en-US" sz="1200" dirty="0" err="1"/>
              <a:t>doi.org</a:t>
            </a:r>
            <a:r>
              <a:rPr lang="en-US" sz="1200" dirty="0"/>
              <a:t>/10.1097/acm.0000000000000204</a:t>
            </a:r>
          </a:p>
          <a:p>
            <a:r>
              <a:rPr lang="en-US" sz="1200" dirty="0"/>
              <a:t>Cowan, A. N. (2018). Inappropriate behavior by patients and their families—Call it out. JAMA Internal Medicine, 178(11), 1441-1441. </a:t>
            </a:r>
            <a:r>
              <a:rPr lang="en-US" sz="1200" dirty="0">
                <a:hlinkClick r:id="rId7"/>
              </a:rPr>
              <a:t>https://doi.org/10.1001/jamainternmed.2018.4348</a:t>
            </a:r>
            <a:endParaRPr lang="en-US" sz="1200" dirty="0"/>
          </a:p>
        </p:txBody>
      </p:sp>
      <p:sp>
        <p:nvSpPr>
          <p:cNvPr id="4" name="Footer Placeholder 3">
            <a:extLst>
              <a:ext uri="{FF2B5EF4-FFF2-40B4-BE49-F238E27FC236}">
                <a16:creationId xmlns:a16="http://schemas.microsoft.com/office/drawing/2014/main" id="{A36AC92E-D9F4-1C65-1BA0-FB155060D71D}"/>
              </a:ext>
            </a:extLst>
          </p:cNvPr>
          <p:cNvSpPr>
            <a:spLocks noGrp="1"/>
          </p:cNvSpPr>
          <p:nvPr>
            <p:ph type="ftr" sz="quarter" idx="11"/>
          </p:nvPr>
        </p:nvSpPr>
        <p:spPr/>
        <p:txBody>
          <a:bodyPr/>
          <a:lstStyle/>
          <a:p>
            <a:r>
              <a:rPr lang="en-US" sz="1200" dirty="0">
                <a:solidFill>
                  <a:schemeClr val="tx1"/>
                </a:solidFill>
                <a:latin typeface="Arial" panose="020B0604020202020204" pitchFamily="34" charset="0"/>
                <a:cs typeface="Arial" panose="020B0604020202020204" pitchFamily="34" charset="0"/>
              </a:rPr>
              <a:t>2024 COPYRIGHT </a:t>
            </a:r>
            <a:r>
              <a:rPr lang="en-US" sz="1200" dirty="0">
                <a:solidFill>
                  <a:schemeClr val="tx1"/>
                </a:solidFill>
                <a:effectLst/>
                <a:latin typeface="Arial" panose="020B0604020202020204" pitchFamily="34" charset="0"/>
                <a:cs typeface="Arial" panose="020B0604020202020204" pitchFamily="34" charset="0"/>
              </a:rPr>
              <a:t>© APHRODITE BEIDLER PSY.D.</a:t>
            </a:r>
            <a:endParaRPr lang="en-US" sz="1200" dirty="0">
              <a:solidFill>
                <a:schemeClr val="tx1"/>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16352511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A9B74-D1AB-E82B-F67F-5F6BBAA3E77E}"/>
              </a:ext>
            </a:extLst>
          </p:cNvPr>
          <p:cNvSpPr>
            <a:spLocks noGrp="1"/>
          </p:cNvSpPr>
          <p:nvPr>
            <p:ph type="title"/>
          </p:nvPr>
        </p:nvSpPr>
        <p:spPr>
          <a:xfrm>
            <a:off x="1299149" y="1570767"/>
            <a:ext cx="4728146" cy="2221744"/>
          </a:xfrm>
          <a:solidFill>
            <a:schemeClr val="bg1">
              <a:lumMod val="95000"/>
            </a:schemeClr>
          </a:solidFill>
          <a:ln>
            <a:solidFill>
              <a:schemeClr val="tx1"/>
            </a:solidFill>
          </a:ln>
        </p:spPr>
        <p:txBody>
          <a:bodyPr/>
          <a:lstStyle/>
          <a:p>
            <a:pPr algn="ctr"/>
            <a:r>
              <a:rPr lang="en-US" b="1" dirty="0"/>
              <a:t>SYMPTOMS </a:t>
            </a:r>
            <a:br>
              <a:rPr lang="en-US" b="1" dirty="0"/>
            </a:br>
            <a:r>
              <a:rPr lang="en-US" b="1" dirty="0"/>
              <a:t>of BURNOUT</a:t>
            </a:r>
          </a:p>
        </p:txBody>
      </p:sp>
      <p:sp>
        <p:nvSpPr>
          <p:cNvPr id="5" name="Title 1">
            <a:extLst>
              <a:ext uri="{FF2B5EF4-FFF2-40B4-BE49-F238E27FC236}">
                <a16:creationId xmlns:a16="http://schemas.microsoft.com/office/drawing/2014/main" id="{359F6D5B-9909-0F42-923E-59154477428E}"/>
              </a:ext>
            </a:extLst>
          </p:cNvPr>
          <p:cNvSpPr txBox="1">
            <a:spLocks noGrp="1"/>
          </p:cNvSpPr>
          <p:nvPr>
            <p:ph idx="1"/>
          </p:nvPr>
        </p:nvSpPr>
        <p:spPr>
          <a:xfrm>
            <a:off x="6027295" y="1570767"/>
            <a:ext cx="4865556" cy="2221744"/>
          </a:xfrm>
          <a:prstGeom prst="rect">
            <a:avLst/>
          </a:prstGeom>
          <a:noFill/>
          <a:ln>
            <a:solidFill>
              <a:schemeClr val="tx1"/>
            </a:solidFill>
          </a:ln>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1200150" lvl="1" indent="-742950">
              <a:lnSpc>
                <a:spcPct val="100000"/>
              </a:lnSpc>
              <a:buFont typeface="+mj-lt"/>
              <a:buAutoNum type="arabicPeriod"/>
            </a:pPr>
            <a:r>
              <a:rPr lang="en-US" sz="3200" dirty="0">
                <a:solidFill>
                  <a:schemeClr val="tx1"/>
                </a:solidFill>
              </a:rPr>
              <a:t>Exhaustion</a:t>
            </a:r>
          </a:p>
          <a:p>
            <a:pPr marL="1200150" lvl="1" indent="-742950">
              <a:lnSpc>
                <a:spcPct val="100000"/>
              </a:lnSpc>
              <a:buFont typeface="+mj-lt"/>
              <a:buAutoNum type="arabicPeriod"/>
            </a:pPr>
            <a:r>
              <a:rPr lang="en-US" sz="3200" dirty="0">
                <a:solidFill>
                  <a:schemeClr val="tx1"/>
                </a:solidFill>
              </a:rPr>
              <a:t>Cynicism</a:t>
            </a:r>
          </a:p>
          <a:p>
            <a:pPr marL="1200150" lvl="1" indent="-742950">
              <a:lnSpc>
                <a:spcPct val="100000"/>
              </a:lnSpc>
              <a:buFont typeface="+mj-lt"/>
              <a:buAutoNum type="arabicPeriod"/>
            </a:pPr>
            <a:r>
              <a:rPr lang="en-US" sz="3200" dirty="0">
                <a:solidFill>
                  <a:schemeClr val="tx1"/>
                </a:solidFill>
              </a:rPr>
              <a:t>Inefficacy</a:t>
            </a:r>
          </a:p>
          <a:p>
            <a:pPr marL="457200" indent="-457200" algn="r">
              <a:lnSpc>
                <a:spcPct val="100000"/>
              </a:lnSpc>
              <a:buAutoNum type="arabicPeriod"/>
            </a:pPr>
            <a:endParaRPr lang="en-US" sz="2000" b="1" dirty="0">
              <a:solidFill>
                <a:schemeClr val="tx1"/>
              </a:solidFill>
            </a:endParaRPr>
          </a:p>
        </p:txBody>
      </p:sp>
      <p:sp>
        <p:nvSpPr>
          <p:cNvPr id="4" name="Footer Placeholder 3">
            <a:extLst>
              <a:ext uri="{FF2B5EF4-FFF2-40B4-BE49-F238E27FC236}">
                <a16:creationId xmlns:a16="http://schemas.microsoft.com/office/drawing/2014/main" id="{F7CC2298-DF83-0D48-A816-E8A84EA63043}"/>
              </a:ext>
            </a:extLst>
          </p:cNvPr>
          <p:cNvSpPr>
            <a:spLocks noGrp="1"/>
          </p:cNvSpPr>
          <p:nvPr>
            <p:ph type="ftr" sz="quarter" idx="11"/>
          </p:nvPr>
        </p:nvSpPr>
        <p:spPr/>
        <p:txBody>
          <a:bodyPr/>
          <a:lstStyle/>
          <a:p>
            <a:r>
              <a:rPr lang="en-US"/>
              <a:t>2024 COPYRIGHT © APHRODITE BEIDLER PSY.D. </a:t>
            </a:r>
          </a:p>
        </p:txBody>
      </p:sp>
      <p:sp>
        <p:nvSpPr>
          <p:cNvPr id="6" name="TextBox 5">
            <a:extLst>
              <a:ext uri="{FF2B5EF4-FFF2-40B4-BE49-F238E27FC236}">
                <a16:creationId xmlns:a16="http://schemas.microsoft.com/office/drawing/2014/main" id="{5F900AF3-B811-4093-EBD2-1A0C96EC9BC7}"/>
              </a:ext>
            </a:extLst>
          </p:cNvPr>
          <p:cNvSpPr txBox="1"/>
          <p:nvPr/>
        </p:nvSpPr>
        <p:spPr>
          <a:xfrm>
            <a:off x="1299150" y="4086904"/>
            <a:ext cx="9593702" cy="1015663"/>
          </a:xfrm>
          <a:prstGeom prst="rect">
            <a:avLst/>
          </a:prstGeom>
          <a:noFill/>
        </p:spPr>
        <p:txBody>
          <a:bodyPr wrap="square" rtlCol="0">
            <a:spAutoFit/>
          </a:bodyPr>
          <a:lstStyle/>
          <a:p>
            <a:r>
              <a:rPr lang="en-US" sz="1200" b="0" i="0" dirty="0">
                <a:solidFill>
                  <a:srgbClr val="2C2D30"/>
                </a:solidFill>
                <a:effectLst/>
              </a:rPr>
              <a:t>According to: Maslach, C., &amp; Leiter, M. P. (2016). Understanding the burnout experience: Recent research and its implications for psychiatry. </a:t>
            </a:r>
            <a:r>
              <a:rPr lang="en-US" sz="1200" b="0" i="1" dirty="0">
                <a:solidFill>
                  <a:srgbClr val="2C2D30"/>
                </a:solidFill>
                <a:effectLst/>
              </a:rPr>
              <a:t>World Psychiatry, 15</a:t>
            </a:r>
            <a:r>
              <a:rPr lang="en-US" sz="1200" b="0" i="0" dirty="0">
                <a:solidFill>
                  <a:srgbClr val="2C2D30"/>
                </a:solidFill>
                <a:effectLst/>
              </a:rPr>
              <a:t>, 103-111. </a:t>
            </a:r>
            <a:r>
              <a:rPr lang="en-US" sz="1200" b="0" i="0" dirty="0" err="1">
                <a:solidFill>
                  <a:srgbClr val="2C2D30"/>
                </a:solidFill>
                <a:effectLst/>
              </a:rPr>
              <a:t>doi</a:t>
            </a:r>
            <a:r>
              <a:rPr lang="en-US" sz="1200" b="0" i="0" dirty="0">
                <a:solidFill>
                  <a:srgbClr val="2C2D30"/>
                </a:solidFill>
                <a:effectLst/>
              </a:rPr>
              <a:t>: 10.1002/wps.20311</a:t>
            </a:r>
          </a:p>
          <a:p>
            <a:br>
              <a:rPr lang="en-US" sz="1800" dirty="0">
                <a:latin typeface="+mn-lt"/>
              </a:rPr>
            </a:br>
            <a:endParaRPr lang="en-US" dirty="0"/>
          </a:p>
        </p:txBody>
      </p:sp>
    </p:spTree>
    <p:extLst>
      <p:ext uri="{BB962C8B-B14F-4D97-AF65-F5344CB8AC3E}">
        <p14:creationId xmlns:p14="http://schemas.microsoft.com/office/powerpoint/2010/main" val="10540926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1405906-4A22-5798-EB51-6A2FAF64E8E3}"/>
              </a:ext>
            </a:extLst>
          </p:cNvPr>
          <p:cNvSpPr>
            <a:spLocks noGrp="1"/>
          </p:cNvSpPr>
          <p:nvPr>
            <p:ph idx="1"/>
          </p:nvPr>
        </p:nvSpPr>
        <p:spPr>
          <a:xfrm>
            <a:off x="769258" y="689077"/>
            <a:ext cx="10711542" cy="5479846"/>
          </a:xfrm>
        </p:spPr>
        <p:txBody>
          <a:bodyPr>
            <a:normAutofit fontScale="92500" lnSpcReduction="20000"/>
          </a:bodyPr>
          <a:lstStyle/>
          <a:p>
            <a:r>
              <a:rPr lang="en-US" sz="1400" dirty="0" err="1"/>
              <a:t>Deren</a:t>
            </a:r>
            <a:r>
              <a:rPr lang="en-US" sz="1400" dirty="0"/>
              <a:t>, M. D. (2016). Physician burnout: Emotional exhaustion. Connecticut Medicine, 80(1), 55. </a:t>
            </a:r>
          </a:p>
          <a:p>
            <a:r>
              <a:rPr lang="en-US" sz="1400" dirty="0" err="1"/>
              <a:t>Dyrbye</a:t>
            </a:r>
            <a:r>
              <a:rPr lang="en-US" sz="1400" dirty="0"/>
              <a:t>, L. N., Thomas, M. R., </a:t>
            </a:r>
            <a:r>
              <a:rPr lang="en-US" sz="1400" dirty="0" err="1"/>
              <a:t>Huschka</a:t>
            </a:r>
            <a:r>
              <a:rPr lang="en-US" sz="1400" dirty="0"/>
              <a:t>, M. M., Lawson, K. L., Novotny, P. J., Sloan, J. A., &amp; </a:t>
            </a:r>
            <a:r>
              <a:rPr lang="en-US" sz="1400" dirty="0" err="1"/>
              <a:t>Shanafelt</a:t>
            </a:r>
            <a:r>
              <a:rPr lang="en-US" sz="1400" dirty="0"/>
              <a:t>, T. D. (2006). A multicenter study of burnout, depression, and quality of life in minority and nonminority US medical students. Mayo Clinic Proceedings, 81(11), 1435-1442. </a:t>
            </a:r>
            <a:r>
              <a:rPr lang="en-US" sz="1400" dirty="0">
                <a:hlinkClick r:id="rId2"/>
              </a:rPr>
              <a:t>https://doi.org/10.4065/81.11.1435</a:t>
            </a:r>
            <a:endParaRPr lang="en-US" sz="1400" dirty="0"/>
          </a:p>
          <a:p>
            <a:r>
              <a:rPr lang="en-US" sz="1400" dirty="0"/>
              <a:t>Fairchild, A. L., Holyfield, L. J., &amp; Byington, C. L. (2018). National academies of sciences, engineering, and medicine report on sexual harassment: Making the case for fundamental institutional change. The Journal of the American Medical Association, 320(9), 873-874. https://</a:t>
            </a:r>
            <a:r>
              <a:rPr lang="en-US" sz="1400" dirty="0" err="1"/>
              <a:t>doi.org</a:t>
            </a:r>
            <a:r>
              <a:rPr lang="en-US" sz="1400" dirty="0"/>
              <a:t>/10.1001/jama.2018.10840</a:t>
            </a:r>
          </a:p>
          <a:p>
            <a:r>
              <a:rPr lang="en-US" sz="1400" dirty="0"/>
              <a:t>Joseph, S. (2015). Positive psychology in practice: Promoting human flourishing in work, health, education, and everyday life (2nd ed.). Wiley.</a:t>
            </a:r>
          </a:p>
          <a:p>
            <a:pPr algn="l">
              <a:spcBef>
                <a:spcPts val="1000"/>
              </a:spcBef>
              <a:spcAft>
                <a:spcPts val="1000"/>
              </a:spcAft>
            </a:pPr>
            <a:r>
              <a:rPr lang="en-US" sz="1400" b="0" i="0" dirty="0">
                <a:solidFill>
                  <a:srgbClr val="212121"/>
                </a:solidFill>
                <a:effectLst/>
              </a:rPr>
              <a:t>Linehan MM. . Cognitive-behavioral treatment of chronically parasuicidal borderline patients. </a:t>
            </a:r>
            <a:r>
              <a:rPr lang="en-US" sz="1400" b="0" i="1" dirty="0">
                <a:solidFill>
                  <a:srgbClr val="212121"/>
                </a:solidFill>
                <a:effectLst/>
              </a:rPr>
              <a:t>Arch Gen Psychiatry</a:t>
            </a:r>
            <a:r>
              <a:rPr lang="en-US" sz="1400" b="0" i="0" dirty="0">
                <a:solidFill>
                  <a:srgbClr val="212121"/>
                </a:solidFill>
                <a:effectLst/>
              </a:rPr>
              <a:t>. 1991; 48 12: 1060- 4. DOI: 10.1001/archpsyc.1991.01810360024003.</a:t>
            </a:r>
            <a:endParaRPr lang="en-US" sz="1400" dirty="0"/>
          </a:p>
          <a:p>
            <a:r>
              <a:rPr lang="en-US" sz="1400" dirty="0"/>
              <a:t>Lazarus, A. (2014). Traumatized by practice: PTSD in physicians. The Journal of Medical Practice Management, 30(2), 131.</a:t>
            </a:r>
          </a:p>
          <a:p>
            <a:r>
              <a:rPr lang="en-US" sz="1400" dirty="0" err="1"/>
              <a:t>Mullangi</a:t>
            </a:r>
            <a:r>
              <a:rPr lang="en-US" sz="1400" dirty="0"/>
              <a:t>, S., &amp; </a:t>
            </a:r>
            <a:r>
              <a:rPr lang="en-US" sz="1400" dirty="0" err="1"/>
              <a:t>Jagsi</a:t>
            </a:r>
            <a:r>
              <a:rPr lang="en-US" sz="1400" dirty="0"/>
              <a:t>, R. (2019). Imposter syndrome: Treat the cause, not the symptom. The Journal of the American Medical Association, 322(5), 403-404. https://</a:t>
            </a:r>
            <a:r>
              <a:rPr lang="en-US" sz="1400" dirty="0" err="1"/>
              <a:t>doi.org</a:t>
            </a:r>
            <a:r>
              <a:rPr lang="en-US" sz="1400" dirty="0"/>
              <a:t>/10.1001/jama.2019.9788</a:t>
            </a:r>
          </a:p>
          <a:p>
            <a:r>
              <a:rPr lang="en-US" sz="1400" dirty="0"/>
              <a:t>Nissen, N., &amp; Feller, E. (2019). Suicide and physicians - Why don't doctors in distress seek help? Rhode Island Medical Journal (2013), 102(5), 8-10.</a:t>
            </a:r>
          </a:p>
          <a:p>
            <a:pPr algn="l"/>
            <a:r>
              <a:rPr lang="en-US" sz="1400" b="0" i="0" dirty="0">
                <a:solidFill>
                  <a:srgbClr val="212121"/>
                </a:solidFill>
                <a:effectLst/>
              </a:rPr>
              <a:t>Parker G, </a:t>
            </a:r>
            <a:r>
              <a:rPr lang="en-US" sz="1400" b="0" i="0" dirty="0" err="1">
                <a:solidFill>
                  <a:srgbClr val="212121"/>
                </a:solidFill>
                <a:effectLst/>
              </a:rPr>
              <a:t>Tavella</a:t>
            </a:r>
            <a:r>
              <a:rPr lang="en-US" sz="1400" b="0" i="0" dirty="0">
                <a:solidFill>
                  <a:srgbClr val="212121"/>
                </a:solidFill>
                <a:effectLst/>
              </a:rPr>
              <a:t> G. Burnout: a case for its formal inclusion in classification systems. World Psychiatry. 2022 Oct;21(3):467-468. </a:t>
            </a:r>
            <a:r>
              <a:rPr lang="en-US" sz="1400" b="0" i="0" dirty="0" err="1">
                <a:solidFill>
                  <a:srgbClr val="212121"/>
                </a:solidFill>
                <a:effectLst/>
              </a:rPr>
              <a:t>doi</a:t>
            </a:r>
            <a:r>
              <a:rPr lang="en-US" sz="1400" b="0" i="0" dirty="0">
                <a:solidFill>
                  <a:srgbClr val="212121"/>
                </a:solidFill>
                <a:effectLst/>
              </a:rPr>
              <a:t>: 10.1002/wps.21025. PMID: 36073702; PMCID: PMC9453885.</a:t>
            </a:r>
            <a:endParaRPr lang="en-US" sz="1400" dirty="0"/>
          </a:p>
          <a:p>
            <a:r>
              <a:rPr lang="en-US" sz="1400" dirty="0" err="1"/>
              <a:t>Shanafelt</a:t>
            </a:r>
            <a:r>
              <a:rPr lang="en-US" sz="1400" dirty="0"/>
              <a:t>, T. D., &amp; Noseworthy, J. H. (2017). Executive leadership and physician well-being: Nine organizational strategies to promote engagement and reduce burnout. Mayo Clinical Proceedings, 92(1), 129-146. https://</a:t>
            </a:r>
            <a:r>
              <a:rPr lang="en-US" sz="1400" dirty="0" err="1"/>
              <a:t>doi.org</a:t>
            </a:r>
            <a:r>
              <a:rPr lang="en-US" sz="1400" dirty="0"/>
              <a:t>/10.1016/j.mayocp.2016.10.004</a:t>
            </a:r>
          </a:p>
          <a:p>
            <a:r>
              <a:rPr lang="en-US" sz="1400" dirty="0" err="1"/>
              <a:t>Wimsatt</a:t>
            </a:r>
            <a:r>
              <a:rPr lang="en-US" sz="1400" dirty="0"/>
              <a:t>, L. A., </a:t>
            </a:r>
            <a:r>
              <a:rPr lang="en-US" sz="1400" dirty="0" err="1"/>
              <a:t>Schwenk</a:t>
            </a:r>
            <a:r>
              <a:rPr lang="en-US" sz="1400" dirty="0"/>
              <a:t>, T. L., &amp; Sen, A. (2015). Predictors of depression stigma in medical students: Potential targets for prevention and education. American Journal of Preventative Medicine, 49(5), 703-714. https://</a:t>
            </a:r>
            <a:r>
              <a:rPr lang="en-US" sz="1400" dirty="0" err="1"/>
              <a:t>doi.org</a:t>
            </a:r>
            <a:r>
              <a:rPr lang="en-US" sz="1400" dirty="0"/>
              <a:t>/10.1016/j.amepre.2015.03.021</a:t>
            </a:r>
          </a:p>
          <a:p>
            <a:r>
              <a:rPr lang="en-US" sz="1400" dirty="0"/>
              <a:t>Wyatt, T. R., Egan, S. C., &amp; Phillips, C. (2018). The resources we bring: The cultural assets of diverse medical students. Journal of Medical Humanities, 39(4), 503-514. </a:t>
            </a:r>
            <a:r>
              <a:rPr lang="en-US" sz="1400" dirty="0">
                <a:hlinkClick r:id="rId3"/>
              </a:rPr>
              <a:t>https://doi.org/10.1007/s10912-018-9527-z</a:t>
            </a:r>
            <a:endParaRPr lang="en-US" sz="1400" dirty="0"/>
          </a:p>
          <a:p>
            <a:r>
              <a:rPr lang="en-US" sz="1400" b="0" i="0" dirty="0">
                <a:solidFill>
                  <a:srgbClr val="231F20"/>
                </a:solidFill>
                <a:effectLst/>
              </a:rPr>
              <a:t>Zimbardo P. and Boyd J. Putting Time in Perspective: A Valid, Reliable Individual-Difference Metric. </a:t>
            </a:r>
            <a:r>
              <a:rPr lang="en-US" sz="1400" b="0" i="1" dirty="0">
                <a:solidFill>
                  <a:srgbClr val="231F20"/>
                </a:solidFill>
                <a:effectLst/>
              </a:rPr>
              <a:t>The Journal of Personality and Social Psychology</a:t>
            </a:r>
            <a:r>
              <a:rPr lang="en-US" sz="1400" b="0" i="0" dirty="0">
                <a:solidFill>
                  <a:srgbClr val="231F20"/>
                </a:solidFill>
                <a:effectLst/>
              </a:rPr>
              <a:t>, Vol. 77, 1999, pp. 1271-88.</a:t>
            </a:r>
            <a:endParaRPr lang="en-US" sz="1400" dirty="0"/>
          </a:p>
          <a:p>
            <a:endParaRPr lang="en-US" sz="2400" b="0" i="0" dirty="0">
              <a:solidFill>
                <a:srgbClr val="000011"/>
              </a:solidFill>
              <a:effectLst/>
              <a:latin typeface="Helvetica Neue" panose="02000503000000020004" pitchFamily="2" charset="0"/>
            </a:endParaRPr>
          </a:p>
          <a:p>
            <a:endParaRPr lang="en-US" dirty="0"/>
          </a:p>
        </p:txBody>
      </p:sp>
      <p:sp>
        <p:nvSpPr>
          <p:cNvPr id="4" name="Footer Placeholder 3">
            <a:extLst>
              <a:ext uri="{FF2B5EF4-FFF2-40B4-BE49-F238E27FC236}">
                <a16:creationId xmlns:a16="http://schemas.microsoft.com/office/drawing/2014/main" id="{A36AC92E-D9F4-1C65-1BA0-FB155060D71D}"/>
              </a:ext>
            </a:extLst>
          </p:cNvPr>
          <p:cNvSpPr>
            <a:spLocks noGrp="1"/>
          </p:cNvSpPr>
          <p:nvPr>
            <p:ph type="ftr" sz="quarter" idx="11"/>
          </p:nvPr>
        </p:nvSpPr>
        <p:spPr/>
        <p:txBody>
          <a:bodyPr/>
          <a:lstStyle/>
          <a:p>
            <a:r>
              <a:rPr lang="en-US" sz="1200" dirty="0">
                <a:solidFill>
                  <a:schemeClr val="tx1"/>
                </a:solidFill>
                <a:latin typeface="Arial" panose="020B0604020202020204" pitchFamily="34" charset="0"/>
                <a:cs typeface="Arial" panose="020B0604020202020204" pitchFamily="34" charset="0"/>
              </a:rPr>
              <a:t>2024 COPYRIGHT </a:t>
            </a:r>
            <a:r>
              <a:rPr lang="en-US" sz="1200" dirty="0">
                <a:solidFill>
                  <a:schemeClr val="tx1"/>
                </a:solidFill>
                <a:effectLst/>
                <a:latin typeface="Arial" panose="020B0604020202020204" pitchFamily="34" charset="0"/>
                <a:cs typeface="Arial" panose="020B0604020202020204" pitchFamily="34" charset="0"/>
              </a:rPr>
              <a:t>© APHRODITE BEIDLER PSY.D.</a:t>
            </a:r>
            <a:endParaRPr lang="en-US" sz="1200" dirty="0">
              <a:solidFill>
                <a:schemeClr val="tx1"/>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3982310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a:extLst>
              <a:ext uri="{FF2B5EF4-FFF2-40B4-BE49-F238E27FC236}">
                <a16:creationId xmlns:a16="http://schemas.microsoft.com/office/drawing/2014/main" id="{07399FBB-6E87-FF87-B79A-3EC3C0F5FDBD}"/>
              </a:ext>
            </a:extLst>
          </p:cNvPr>
          <p:cNvGraphicFramePr>
            <a:graphicFrameLocks noGrp="1"/>
          </p:cNvGraphicFramePr>
          <p:nvPr>
            <p:ph idx="1"/>
            <p:extLst>
              <p:ext uri="{D42A27DB-BD31-4B8C-83A1-F6EECF244321}">
                <p14:modId xmlns:p14="http://schemas.microsoft.com/office/powerpoint/2010/main" val="3310999884"/>
              </p:ext>
            </p:extLst>
          </p:nvPr>
        </p:nvGraphicFramePr>
        <p:xfrm>
          <a:off x="4741262" y="553422"/>
          <a:ext cx="3323915" cy="55338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Footer Placeholder 3">
            <a:extLst>
              <a:ext uri="{FF2B5EF4-FFF2-40B4-BE49-F238E27FC236}">
                <a16:creationId xmlns:a16="http://schemas.microsoft.com/office/drawing/2014/main" id="{B0F57FEB-A194-3FF8-96CB-B834A3CA4A2E}"/>
              </a:ext>
            </a:extLst>
          </p:cNvPr>
          <p:cNvSpPr>
            <a:spLocks noGrp="1"/>
          </p:cNvSpPr>
          <p:nvPr>
            <p:ph type="ftr" sz="quarter" idx="11"/>
          </p:nvPr>
        </p:nvSpPr>
        <p:spPr>
          <a:xfrm>
            <a:off x="4567254" y="6365251"/>
            <a:ext cx="2981292" cy="264544"/>
          </a:xfrm>
        </p:spPr>
        <p:txBody>
          <a:bodyPr>
            <a:normAutofit/>
          </a:bodyPr>
          <a:lstStyle/>
          <a:p>
            <a:pPr defTabSz="658368">
              <a:lnSpc>
                <a:spcPct val="90000"/>
              </a:lnSpc>
              <a:spcAft>
                <a:spcPts val="432"/>
              </a:spcAft>
            </a:pPr>
            <a:r>
              <a:rPr lang="en-US" sz="864" kern="1200" dirty="0">
                <a:solidFill>
                  <a:schemeClr val="tx1">
                    <a:tint val="75000"/>
                  </a:schemeClr>
                </a:solidFill>
                <a:latin typeface="Arial" panose="020B0604020202020204" pitchFamily="34" charset="0"/>
                <a:ea typeface="+mn-ea"/>
                <a:cs typeface="Arial" panose="020B0604020202020204" pitchFamily="34" charset="0"/>
              </a:rPr>
              <a:t>2024 COPYRIGHT © APHRODITE BEIDLER PSY.D.</a:t>
            </a:r>
          </a:p>
          <a:p>
            <a:pPr>
              <a:lnSpc>
                <a:spcPct val="90000"/>
              </a:lnSpc>
              <a:spcAft>
                <a:spcPts val="600"/>
              </a:spcAft>
            </a:pPr>
            <a:endParaRPr lang="en-US" dirty="0"/>
          </a:p>
        </p:txBody>
      </p:sp>
      <p:sp>
        <p:nvSpPr>
          <p:cNvPr id="2" name="Title 1">
            <a:extLst>
              <a:ext uri="{FF2B5EF4-FFF2-40B4-BE49-F238E27FC236}">
                <a16:creationId xmlns:a16="http://schemas.microsoft.com/office/drawing/2014/main" id="{8A5A38BE-3326-F8BB-59C3-8F1A71F4DC50}"/>
              </a:ext>
            </a:extLst>
          </p:cNvPr>
          <p:cNvSpPr>
            <a:spLocks noGrp="1"/>
          </p:cNvSpPr>
          <p:nvPr>
            <p:ph type="title"/>
          </p:nvPr>
        </p:nvSpPr>
        <p:spPr>
          <a:xfrm>
            <a:off x="739269" y="695921"/>
            <a:ext cx="3323915" cy="5261880"/>
          </a:xfrm>
        </p:spPr>
        <p:txBody>
          <a:bodyPr anchor="ctr">
            <a:normAutofit fontScale="90000"/>
          </a:bodyPr>
          <a:lstStyle/>
          <a:p>
            <a:br>
              <a:rPr lang="en-US" sz="3600" b="1" kern="1200" dirty="0">
                <a:latin typeface="Cambria" panose="02040503050406030204" pitchFamily="18" charset="0"/>
                <a:ea typeface="+mj-ea"/>
                <a:cs typeface="+mj-cs"/>
              </a:rPr>
            </a:br>
            <a:r>
              <a:rPr lang="en-US" sz="3600" b="1" kern="1200" dirty="0">
                <a:latin typeface="Cambria" panose="02040503050406030204" pitchFamily="18" charset="0"/>
                <a:ea typeface="+mj-ea"/>
                <a:cs typeface="+mj-cs"/>
              </a:rPr>
              <a:t>Functional Dimensions and   Core Symptoms</a:t>
            </a:r>
            <a:br>
              <a:rPr lang="en-US" sz="3600" b="1" kern="1200" dirty="0">
                <a:latin typeface="Cambria" panose="02040503050406030204" pitchFamily="18" charset="0"/>
                <a:ea typeface="+mj-ea"/>
                <a:cs typeface="+mj-cs"/>
              </a:rPr>
            </a:br>
            <a:r>
              <a:rPr lang="en-US" sz="3600" b="1" kern="1200" dirty="0">
                <a:latin typeface="Cambria" panose="02040503050406030204" pitchFamily="18" charset="0"/>
                <a:ea typeface="+mj-ea"/>
                <a:cs typeface="+mj-cs"/>
              </a:rPr>
              <a:t>of Work Burnout</a:t>
            </a:r>
            <a:br>
              <a:rPr lang="en-US" sz="3600" b="1" dirty="0">
                <a:latin typeface="Cambria" panose="02040503050406030204" pitchFamily="18" charset="0"/>
              </a:rPr>
            </a:br>
            <a:br>
              <a:rPr lang="en-US" sz="3200" b="1" dirty="0">
                <a:latin typeface="Cambria" panose="02040503050406030204" pitchFamily="18" charset="0"/>
              </a:rPr>
            </a:br>
            <a:br>
              <a:rPr lang="en-US" sz="3200" b="1" dirty="0">
                <a:latin typeface="Cambria" panose="02040503050406030204" pitchFamily="18" charset="0"/>
              </a:rPr>
            </a:br>
            <a:br>
              <a:rPr lang="en-US" sz="3200" b="1" dirty="0">
                <a:latin typeface="Cambria" panose="02040503050406030204" pitchFamily="18" charset="0"/>
              </a:rPr>
            </a:br>
            <a:br>
              <a:rPr lang="en-US" sz="2200" b="1" dirty="0">
                <a:latin typeface="Cambria" panose="02040503050406030204" pitchFamily="18" charset="0"/>
              </a:rPr>
            </a:br>
            <a:r>
              <a:rPr lang="en-US" sz="2200" dirty="0">
                <a:latin typeface="Cambria" panose="02040503050406030204" pitchFamily="18" charset="0"/>
              </a:rPr>
              <a:t>Informed by t</a:t>
            </a:r>
            <a:r>
              <a:rPr lang="en-US" sz="2200" kern="1200" dirty="0">
                <a:latin typeface="Cambria" panose="02040503050406030204" pitchFamily="18" charset="0"/>
                <a:ea typeface="+mj-ea"/>
                <a:cs typeface="+mj-cs"/>
              </a:rPr>
              <a:t>he Burnout Assessment Tool (BAT).</a:t>
            </a:r>
            <a:br>
              <a:rPr lang="en-US" sz="2200" kern="1200" dirty="0">
                <a:latin typeface="Cambria" panose="02040503050406030204" pitchFamily="18" charset="0"/>
                <a:ea typeface="+mj-ea"/>
                <a:cs typeface="+mj-cs"/>
              </a:rPr>
            </a:br>
            <a:br>
              <a:rPr lang="en-US" sz="1200" kern="1200" dirty="0">
                <a:latin typeface="Cambria" panose="02040503050406030204" pitchFamily="18" charset="0"/>
                <a:ea typeface="+mj-ea"/>
                <a:cs typeface="+mj-cs"/>
              </a:rPr>
            </a:br>
            <a:br>
              <a:rPr lang="en-US" sz="1200" kern="1200" dirty="0">
                <a:latin typeface="+mn-lt"/>
                <a:ea typeface="+mj-ea"/>
                <a:cs typeface="+mj-cs"/>
              </a:rPr>
            </a:br>
            <a:r>
              <a:rPr lang="en-US" sz="1200" dirty="0">
                <a:effectLst/>
                <a:latin typeface="+mn-lt"/>
              </a:rPr>
              <a:t>Schaufeli, W.B., De Witte, H. &amp; </a:t>
            </a:r>
            <a:r>
              <a:rPr lang="en-US" sz="1200" dirty="0" err="1">
                <a:effectLst/>
                <a:latin typeface="+mn-lt"/>
              </a:rPr>
              <a:t>Desart</a:t>
            </a:r>
            <a:r>
              <a:rPr lang="en-US" sz="1200" dirty="0">
                <a:effectLst/>
                <a:latin typeface="+mn-lt"/>
              </a:rPr>
              <a:t>, S. (2020). </a:t>
            </a:r>
            <a:br>
              <a:rPr lang="en-US" sz="1200" dirty="0">
                <a:effectLst/>
                <a:latin typeface="+mn-lt"/>
              </a:rPr>
            </a:br>
            <a:r>
              <a:rPr lang="en-US" sz="1200" dirty="0">
                <a:effectLst/>
                <a:latin typeface="+mn-lt"/>
              </a:rPr>
              <a:t>Manual Burnout Assessment Tool (BAT) – Version 2.0. KU Leuven, Belgium: Unpublished internal report. </a:t>
            </a:r>
            <a:endParaRPr lang="en-US" sz="1200" dirty="0">
              <a:latin typeface="+mn-lt"/>
            </a:endParaRPr>
          </a:p>
        </p:txBody>
      </p:sp>
      <p:sp>
        <p:nvSpPr>
          <p:cNvPr id="10" name="Terminator 9">
            <a:extLst>
              <a:ext uri="{FF2B5EF4-FFF2-40B4-BE49-F238E27FC236}">
                <a16:creationId xmlns:a16="http://schemas.microsoft.com/office/drawing/2014/main" id="{428648DA-A855-C555-53A2-72F128ABAC10}"/>
              </a:ext>
            </a:extLst>
          </p:cNvPr>
          <p:cNvSpPr/>
          <p:nvPr/>
        </p:nvSpPr>
        <p:spPr>
          <a:xfrm>
            <a:off x="8065176" y="1657084"/>
            <a:ext cx="2891164" cy="851922"/>
          </a:xfrm>
          <a:prstGeom prst="flowChartTerminator">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58368">
              <a:spcAft>
                <a:spcPts val="600"/>
              </a:spcAft>
            </a:pPr>
            <a:r>
              <a:rPr lang="en-US" sz="1600" b="1" dirty="0">
                <a:solidFill>
                  <a:schemeClr val="tx1"/>
                </a:solidFill>
              </a:rPr>
              <a:t>Inefficacy, Inattention, Errors</a:t>
            </a:r>
          </a:p>
        </p:txBody>
      </p:sp>
      <p:sp>
        <p:nvSpPr>
          <p:cNvPr id="11" name="Terminator 10">
            <a:extLst>
              <a:ext uri="{FF2B5EF4-FFF2-40B4-BE49-F238E27FC236}">
                <a16:creationId xmlns:a16="http://schemas.microsoft.com/office/drawing/2014/main" id="{A869844A-13EB-33F5-F0F0-DAD4466F116E}"/>
              </a:ext>
            </a:extLst>
          </p:cNvPr>
          <p:cNvSpPr/>
          <p:nvPr/>
        </p:nvSpPr>
        <p:spPr>
          <a:xfrm>
            <a:off x="8065178" y="514955"/>
            <a:ext cx="2891164" cy="851922"/>
          </a:xfrm>
          <a:prstGeom prst="flowChartTerminator">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58368">
              <a:spcAft>
                <a:spcPts val="600"/>
              </a:spcAft>
            </a:pPr>
            <a:r>
              <a:rPr lang="en-US" sz="1400" b="1" dirty="0">
                <a:solidFill>
                  <a:schemeClr val="tx1"/>
                </a:solidFill>
              </a:rPr>
              <a:t>Exhaustion, </a:t>
            </a:r>
            <a:r>
              <a:rPr lang="en-US" sz="1400" b="1" kern="1200" dirty="0">
                <a:solidFill>
                  <a:schemeClr val="tx1"/>
                </a:solidFill>
                <a:latin typeface="+mn-lt"/>
                <a:ea typeface="+mn-ea"/>
                <a:cs typeface="+mn-cs"/>
              </a:rPr>
              <a:t>Psychosomatic symptoms </a:t>
            </a:r>
            <a:endParaRPr lang="en-US" sz="1400" dirty="0">
              <a:solidFill>
                <a:schemeClr val="tx1"/>
              </a:solidFill>
            </a:endParaRPr>
          </a:p>
        </p:txBody>
      </p:sp>
      <p:sp>
        <p:nvSpPr>
          <p:cNvPr id="3" name="Terminator 2">
            <a:extLst>
              <a:ext uri="{FF2B5EF4-FFF2-40B4-BE49-F238E27FC236}">
                <a16:creationId xmlns:a16="http://schemas.microsoft.com/office/drawing/2014/main" id="{FCA899DB-40C9-9B4B-BB5A-F1C50BADBA83}"/>
              </a:ext>
            </a:extLst>
          </p:cNvPr>
          <p:cNvSpPr/>
          <p:nvPr/>
        </p:nvSpPr>
        <p:spPr>
          <a:xfrm>
            <a:off x="8065176" y="2786966"/>
            <a:ext cx="2891164" cy="860397"/>
          </a:xfrm>
          <a:prstGeom prst="flowChartTerminator">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58368">
              <a:spcAft>
                <a:spcPts val="600"/>
              </a:spcAft>
            </a:pPr>
            <a:endParaRPr lang="en-US" sz="1400" b="1" kern="1200" dirty="0">
              <a:solidFill>
                <a:schemeClr val="tx1"/>
              </a:solidFill>
              <a:latin typeface="+mn-lt"/>
              <a:ea typeface="+mn-ea"/>
              <a:cs typeface="+mn-cs"/>
            </a:endParaRPr>
          </a:p>
          <a:p>
            <a:pPr algn="ctr" defTabSz="658368">
              <a:spcAft>
                <a:spcPts val="600"/>
              </a:spcAft>
            </a:pPr>
            <a:r>
              <a:rPr lang="en-US" sz="1400" b="1" dirty="0">
                <a:solidFill>
                  <a:schemeClr val="tx1"/>
                </a:solidFill>
              </a:rPr>
              <a:t>A</a:t>
            </a:r>
            <a:r>
              <a:rPr lang="en-US" sz="1400" b="1" kern="1200" dirty="0">
                <a:solidFill>
                  <a:schemeClr val="tx1"/>
                </a:solidFill>
                <a:latin typeface="+mn-lt"/>
                <a:ea typeface="+mn-ea"/>
                <a:cs typeface="+mn-cs"/>
              </a:rPr>
              <a:t>nxiety, Depression, Addictions</a:t>
            </a:r>
            <a:endParaRPr lang="en-US" sz="1400" b="1" dirty="0">
              <a:solidFill>
                <a:schemeClr val="tx1"/>
              </a:solidFill>
            </a:endParaRPr>
          </a:p>
          <a:p>
            <a:pPr algn="ctr" defTabSz="658368">
              <a:spcAft>
                <a:spcPts val="600"/>
              </a:spcAft>
            </a:pPr>
            <a:endParaRPr lang="en-US" sz="1600" dirty="0">
              <a:solidFill>
                <a:schemeClr val="tx1"/>
              </a:solidFill>
            </a:endParaRPr>
          </a:p>
        </p:txBody>
      </p:sp>
      <p:sp>
        <p:nvSpPr>
          <p:cNvPr id="5" name="Terminator 4">
            <a:extLst>
              <a:ext uri="{FF2B5EF4-FFF2-40B4-BE49-F238E27FC236}">
                <a16:creationId xmlns:a16="http://schemas.microsoft.com/office/drawing/2014/main" id="{75C728FC-F352-DCF2-2EA0-DA1496DD2378}"/>
              </a:ext>
            </a:extLst>
          </p:cNvPr>
          <p:cNvSpPr/>
          <p:nvPr/>
        </p:nvSpPr>
        <p:spPr>
          <a:xfrm>
            <a:off x="8065176" y="3788554"/>
            <a:ext cx="2891164" cy="851922"/>
          </a:xfrm>
          <a:prstGeom prst="flowChartTerminator">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58368">
              <a:spcAft>
                <a:spcPts val="600"/>
              </a:spcAft>
            </a:pPr>
            <a:r>
              <a:rPr lang="en-US" sz="1600" b="1" dirty="0">
                <a:solidFill>
                  <a:schemeClr val="tx1"/>
                </a:solidFill>
              </a:rPr>
              <a:t>Hopelessness, Worthlessness</a:t>
            </a:r>
          </a:p>
        </p:txBody>
      </p:sp>
      <p:sp>
        <p:nvSpPr>
          <p:cNvPr id="6" name="Terminator 5">
            <a:extLst>
              <a:ext uri="{FF2B5EF4-FFF2-40B4-BE49-F238E27FC236}">
                <a16:creationId xmlns:a16="http://schemas.microsoft.com/office/drawing/2014/main" id="{21D1EDED-E91B-F0AD-935A-A9ECEC40F853}"/>
              </a:ext>
            </a:extLst>
          </p:cNvPr>
          <p:cNvSpPr/>
          <p:nvPr/>
        </p:nvSpPr>
        <p:spPr>
          <a:xfrm>
            <a:off x="8065176" y="4769966"/>
            <a:ext cx="2891164" cy="1187835"/>
          </a:xfrm>
          <a:prstGeom prst="flowChartTerminator">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58368">
              <a:spcAft>
                <a:spcPts val="600"/>
              </a:spcAft>
            </a:pPr>
            <a:r>
              <a:rPr lang="en-US" sz="1600" b="1" dirty="0">
                <a:solidFill>
                  <a:schemeClr val="tx1"/>
                </a:solidFill>
              </a:rPr>
              <a:t>Loss of Professional Identity, sense of obligation and duty disrupted </a:t>
            </a:r>
          </a:p>
        </p:txBody>
      </p:sp>
    </p:spTree>
    <p:extLst>
      <p:ext uri="{BB962C8B-B14F-4D97-AF65-F5344CB8AC3E}">
        <p14:creationId xmlns:p14="http://schemas.microsoft.com/office/powerpoint/2010/main" val="16598944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67249-5F78-AE6E-CEBF-0DD5EC06B5E8}"/>
              </a:ext>
            </a:extLst>
          </p:cNvPr>
          <p:cNvSpPr>
            <a:spLocks noGrp="1"/>
          </p:cNvSpPr>
          <p:nvPr>
            <p:ph type="title"/>
          </p:nvPr>
        </p:nvSpPr>
        <p:spPr>
          <a:xfrm>
            <a:off x="838200" y="762623"/>
            <a:ext cx="10515600" cy="5332753"/>
          </a:xfrm>
          <a:solidFill>
            <a:schemeClr val="bg1">
              <a:lumMod val="95000"/>
            </a:schemeClr>
          </a:solidFill>
          <a:ln>
            <a:solidFill>
              <a:schemeClr val="accent1">
                <a:lumMod val="20000"/>
                <a:lumOff val="80000"/>
              </a:schemeClr>
            </a:solidFill>
          </a:ln>
        </p:spPr>
        <p:txBody>
          <a:bodyPr>
            <a:normAutofit fontScale="90000"/>
          </a:bodyPr>
          <a:lstStyle/>
          <a:p>
            <a:pPr algn="ctr"/>
            <a:br>
              <a:rPr lang="en-US" dirty="0"/>
            </a:br>
            <a:br>
              <a:rPr lang="en-US" dirty="0"/>
            </a:br>
            <a:br>
              <a:rPr lang="en-US" dirty="0"/>
            </a:br>
            <a:br>
              <a:rPr lang="en-US" dirty="0"/>
            </a:br>
            <a:br>
              <a:rPr lang="en-US" dirty="0"/>
            </a:br>
            <a:br>
              <a:rPr lang="en-US" dirty="0"/>
            </a:br>
            <a:r>
              <a:rPr lang="en-US" dirty="0"/>
              <a:t>The Experience of Burnout</a:t>
            </a:r>
            <a:br>
              <a:rPr lang="en-US" dirty="0"/>
            </a:br>
            <a:r>
              <a:rPr lang="en-US" dirty="0"/>
              <a:t>Is An Experience of Loss</a:t>
            </a:r>
            <a:br>
              <a:rPr lang="en-US" dirty="0"/>
            </a:br>
            <a:br>
              <a:rPr lang="en-US" dirty="0"/>
            </a:br>
            <a:br>
              <a:rPr lang="en-US" dirty="0"/>
            </a:br>
            <a:br>
              <a:rPr lang="en-US" dirty="0"/>
            </a:br>
            <a:br>
              <a:rPr lang="en-US" dirty="0"/>
            </a:br>
            <a:br>
              <a:rPr lang="en-US" dirty="0"/>
            </a:br>
            <a:br>
              <a:rPr lang="en-US" dirty="0"/>
            </a:br>
            <a:r>
              <a:rPr lang="en-US" dirty="0"/>
              <a:t> </a:t>
            </a:r>
          </a:p>
        </p:txBody>
      </p:sp>
      <p:sp>
        <p:nvSpPr>
          <p:cNvPr id="6" name="Footer Placeholder 3">
            <a:extLst>
              <a:ext uri="{FF2B5EF4-FFF2-40B4-BE49-F238E27FC236}">
                <a16:creationId xmlns:a16="http://schemas.microsoft.com/office/drawing/2014/main" id="{816C8509-8C12-BC0C-9FFC-B73149FC5C56}"/>
              </a:ext>
            </a:extLst>
          </p:cNvPr>
          <p:cNvSpPr>
            <a:spLocks noGrp="1"/>
          </p:cNvSpPr>
          <p:nvPr>
            <p:ph type="ftr" sz="quarter" idx="11"/>
          </p:nvPr>
        </p:nvSpPr>
        <p:spPr>
          <a:xfrm>
            <a:off x="4038600" y="6356350"/>
            <a:ext cx="4114800" cy="365125"/>
          </a:xfrm>
        </p:spPr>
        <p:txBody>
          <a:bodyPr>
            <a:normAutofit/>
          </a:bodyPr>
          <a:lstStyle/>
          <a:p>
            <a:pPr>
              <a:spcAft>
                <a:spcPts val="600"/>
              </a:spcAft>
            </a:pPr>
            <a:r>
              <a:rPr lang="en-US" dirty="0"/>
              <a:t>2024 COPYRIGHT © APHRODITE BEIDLER PSY.D. </a:t>
            </a:r>
          </a:p>
        </p:txBody>
      </p:sp>
    </p:spTree>
    <p:extLst>
      <p:ext uri="{BB962C8B-B14F-4D97-AF65-F5344CB8AC3E}">
        <p14:creationId xmlns:p14="http://schemas.microsoft.com/office/powerpoint/2010/main" val="33804977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E5D2B-E9B9-B3DC-04F4-C5BCD415E04E}"/>
              </a:ext>
            </a:extLst>
          </p:cNvPr>
          <p:cNvSpPr>
            <a:spLocks noGrp="1"/>
          </p:cNvSpPr>
          <p:nvPr>
            <p:ph type="title"/>
          </p:nvPr>
        </p:nvSpPr>
        <p:spPr>
          <a:xfrm>
            <a:off x="3727271" y="612844"/>
            <a:ext cx="7794170" cy="5632312"/>
          </a:xfrm>
        </p:spPr>
        <p:txBody>
          <a:bodyPr numCol="2">
            <a:normAutofit fontScale="90000"/>
          </a:bodyPr>
          <a:lstStyle/>
          <a:p>
            <a:br>
              <a:rPr lang="en-US" sz="2000" b="1" dirty="0">
                <a:solidFill>
                  <a:srgbClr val="C00000"/>
                </a:solidFill>
                <a:latin typeface="+mn-lt"/>
              </a:rPr>
            </a:br>
            <a:br>
              <a:rPr lang="en-US" sz="2000" b="1" dirty="0">
                <a:solidFill>
                  <a:srgbClr val="C00000"/>
                </a:solidFill>
                <a:latin typeface="+mn-lt"/>
              </a:rPr>
            </a:br>
            <a:r>
              <a:rPr lang="en-US" sz="2000" b="1" dirty="0">
                <a:solidFill>
                  <a:srgbClr val="C00000"/>
                </a:solidFill>
                <a:latin typeface="+mn-lt"/>
              </a:rPr>
              <a:t>Professions at Risk:</a:t>
            </a:r>
            <a:br>
              <a:rPr lang="en-US" sz="2000" b="1" dirty="0">
                <a:solidFill>
                  <a:srgbClr val="C00000"/>
                </a:solidFill>
                <a:latin typeface="+mn-lt"/>
              </a:rPr>
            </a:br>
            <a:r>
              <a:rPr lang="en-US" sz="2000" b="1" dirty="0">
                <a:solidFill>
                  <a:srgbClr val="C00000"/>
                </a:solidFill>
                <a:latin typeface="+mn-lt"/>
              </a:rPr>
              <a:t> </a:t>
            </a:r>
            <a:r>
              <a:rPr lang="en-US" sz="2000" dirty="0">
                <a:latin typeface="+mn-lt"/>
              </a:rPr>
              <a:t>Burnout was initially associated with professions involving "people work," like social work, healthcare, law enforcement, attorneys etc. These roles are emotionally demanding, and the stress can accumulate without proper recovery.</a:t>
            </a:r>
            <a:br>
              <a:rPr lang="en-US" sz="2000" dirty="0">
                <a:latin typeface="+mn-lt"/>
              </a:rPr>
            </a:br>
            <a:br>
              <a:rPr lang="en-US" sz="2000" dirty="0">
                <a:latin typeface="+mn-lt"/>
              </a:rPr>
            </a:br>
            <a:r>
              <a:rPr lang="en-US" sz="2000" b="1" dirty="0">
                <a:solidFill>
                  <a:srgbClr val="C00000"/>
                </a:solidFill>
                <a:latin typeface="+mn-lt"/>
              </a:rPr>
              <a:t>Limited Scope:</a:t>
            </a:r>
            <a:br>
              <a:rPr lang="en-US" sz="2000" b="1" dirty="0">
                <a:solidFill>
                  <a:srgbClr val="C00000"/>
                </a:solidFill>
                <a:latin typeface="+mn-lt"/>
              </a:rPr>
            </a:br>
            <a:r>
              <a:rPr lang="en-US" sz="2000" b="1" dirty="0">
                <a:solidFill>
                  <a:srgbClr val="C00000"/>
                </a:solidFill>
                <a:latin typeface="+mn-lt"/>
              </a:rPr>
              <a:t> </a:t>
            </a:r>
            <a:r>
              <a:rPr lang="en-US" sz="2000" dirty="0">
                <a:latin typeface="+mn-lt"/>
              </a:rPr>
              <a:t>Initially, burnout was seen as exclusive to caregivers or those working with others, implying that those who didn't engage in such work couldn't experience burnout. </a:t>
            </a:r>
            <a:r>
              <a:rPr lang="en-US" sz="2000" dirty="0"/>
              <a:t>Broad Burnout Definition: Burnout isn't limited to paid work but includes various mandatory, structured activities.</a:t>
            </a:r>
            <a:br>
              <a:rPr lang="en-US" sz="2000" dirty="0"/>
            </a:br>
            <a:br>
              <a:rPr lang="en-US" sz="2000" dirty="0"/>
            </a:br>
            <a:br>
              <a:rPr lang="en-US" sz="2000" dirty="0"/>
            </a:br>
            <a:br>
              <a:rPr lang="en-US" sz="2000" dirty="0"/>
            </a:br>
            <a:br>
              <a:rPr lang="en-US" sz="2000" dirty="0"/>
            </a:br>
            <a:r>
              <a:rPr lang="en-US" sz="2000" b="1" dirty="0">
                <a:solidFill>
                  <a:srgbClr val="C00000"/>
                </a:solidFill>
              </a:rPr>
              <a:t>Examples of "Work": </a:t>
            </a:r>
            <a:br>
              <a:rPr lang="en-US" sz="2000" b="1" dirty="0">
                <a:solidFill>
                  <a:srgbClr val="C00000"/>
                </a:solidFill>
              </a:rPr>
            </a:br>
            <a:r>
              <a:rPr lang="en-US" sz="2000" dirty="0"/>
              <a:t>Athletes, volunteers, and students can experience burnout due to their structured activities.</a:t>
            </a:r>
            <a:br>
              <a:rPr lang="en-US" sz="2000" dirty="0"/>
            </a:br>
            <a:br>
              <a:rPr lang="en-US" sz="2000" dirty="0"/>
            </a:br>
            <a:r>
              <a:rPr lang="en-US" sz="2000" b="1" dirty="0">
                <a:solidFill>
                  <a:srgbClr val="C00000"/>
                </a:solidFill>
              </a:rPr>
              <a:t>Excluded Groups: </a:t>
            </a:r>
            <a:br>
              <a:rPr lang="en-US" sz="2000" b="1" dirty="0">
                <a:solidFill>
                  <a:srgbClr val="C00000"/>
                </a:solidFill>
              </a:rPr>
            </a:br>
            <a:r>
              <a:rPr lang="en-US" sz="2000" dirty="0"/>
              <a:t>Homemakers, retirees, and the unemployed are less likely to experience burnout because their activities are less structured and mandatory.</a:t>
            </a:r>
            <a:br>
              <a:rPr lang="en-US" sz="2000" dirty="0"/>
            </a:br>
            <a:br>
              <a:rPr lang="en-US" sz="2000" dirty="0"/>
            </a:br>
            <a:r>
              <a:rPr lang="en-US" sz="2000" b="1" dirty="0">
                <a:solidFill>
                  <a:srgbClr val="C00000"/>
                </a:solidFill>
              </a:rPr>
              <a:t>Role vs. Activities: </a:t>
            </a:r>
            <a:r>
              <a:rPr lang="en-US" sz="2000" dirty="0"/>
              <a:t>Burnout susceptibility is attributed to social roles for excluded groups, as their activities are more voluntary than mandatory.</a:t>
            </a:r>
            <a:br>
              <a:rPr lang="en-US" sz="2000" dirty="0"/>
            </a:br>
            <a:br>
              <a:rPr lang="en-US" sz="2000" dirty="0"/>
            </a:br>
            <a:br>
              <a:rPr lang="en-US" sz="1100" dirty="0">
                <a:solidFill>
                  <a:srgbClr val="000000"/>
                </a:solidFill>
                <a:effectLst/>
                <a:latin typeface="+mn-lt"/>
                <a:ea typeface="Times New Roman" panose="02020603050405020304" pitchFamily="18" charset="0"/>
              </a:rPr>
            </a:br>
            <a:br>
              <a:rPr lang="en-US" sz="1100" dirty="0">
                <a:solidFill>
                  <a:srgbClr val="000000"/>
                </a:solidFill>
                <a:effectLst/>
                <a:latin typeface="+mn-lt"/>
                <a:ea typeface="Times New Roman" panose="02020603050405020304" pitchFamily="18" charset="0"/>
              </a:rPr>
            </a:br>
            <a:r>
              <a:rPr lang="en-US" sz="1100" dirty="0">
                <a:effectLst/>
                <a:latin typeface="+mn-lt"/>
              </a:rPr>
              <a:t>Schaufeli, W.B., De Witte, H. &amp; </a:t>
            </a:r>
            <a:r>
              <a:rPr lang="en-US" sz="1100" dirty="0" err="1">
                <a:effectLst/>
                <a:latin typeface="+mn-lt"/>
              </a:rPr>
              <a:t>Desart</a:t>
            </a:r>
            <a:r>
              <a:rPr lang="en-US" sz="1100" dirty="0">
                <a:effectLst/>
                <a:latin typeface="+mn-lt"/>
              </a:rPr>
              <a:t>, S. (2020). </a:t>
            </a:r>
            <a:br>
              <a:rPr lang="en-US" sz="1100" dirty="0">
                <a:effectLst/>
                <a:latin typeface="+mn-lt"/>
              </a:rPr>
            </a:br>
            <a:r>
              <a:rPr lang="en-US" sz="1100" dirty="0">
                <a:effectLst/>
                <a:latin typeface="+mn-lt"/>
              </a:rPr>
              <a:t>Manual Burnout Assessment Tool (BAT) – Version 2.0. </a:t>
            </a:r>
            <a:br>
              <a:rPr lang="en-US" sz="1100" dirty="0">
                <a:effectLst/>
                <a:latin typeface="+mn-lt"/>
              </a:rPr>
            </a:br>
            <a:r>
              <a:rPr lang="en-US" sz="1100" dirty="0">
                <a:effectLst/>
                <a:latin typeface="+mn-lt"/>
              </a:rPr>
              <a:t>KU Leuven, Belgium: Unpublished internal report. </a:t>
            </a:r>
            <a:endParaRPr lang="en-US" sz="1100" dirty="0">
              <a:latin typeface="+mn-lt"/>
            </a:endParaRPr>
          </a:p>
        </p:txBody>
      </p:sp>
      <p:sp>
        <p:nvSpPr>
          <p:cNvPr id="4" name="Footer Placeholder 3">
            <a:extLst>
              <a:ext uri="{FF2B5EF4-FFF2-40B4-BE49-F238E27FC236}">
                <a16:creationId xmlns:a16="http://schemas.microsoft.com/office/drawing/2014/main" id="{A36AC92E-D9F4-1C65-1BA0-FB155060D71D}"/>
              </a:ext>
            </a:extLst>
          </p:cNvPr>
          <p:cNvSpPr>
            <a:spLocks noGrp="1"/>
          </p:cNvSpPr>
          <p:nvPr>
            <p:ph type="ftr" sz="quarter" idx="11"/>
          </p:nvPr>
        </p:nvSpPr>
        <p:spPr/>
        <p:txBody>
          <a:bodyPr/>
          <a:lstStyle/>
          <a:p>
            <a:r>
              <a:rPr lang="en-US" sz="1200" dirty="0">
                <a:solidFill>
                  <a:schemeClr val="tx1"/>
                </a:solidFill>
                <a:latin typeface="Arial" panose="020B0604020202020204" pitchFamily="34" charset="0"/>
                <a:cs typeface="Arial" panose="020B0604020202020204" pitchFamily="34" charset="0"/>
              </a:rPr>
              <a:t>2024 COPYRIGHT </a:t>
            </a:r>
            <a:r>
              <a:rPr lang="en-US" sz="1200" dirty="0">
                <a:solidFill>
                  <a:schemeClr val="tx1"/>
                </a:solidFill>
                <a:effectLst/>
                <a:latin typeface="Arial" panose="020B0604020202020204" pitchFamily="34" charset="0"/>
                <a:cs typeface="Arial" panose="020B0604020202020204" pitchFamily="34" charset="0"/>
              </a:rPr>
              <a:t>© APHRODITE BEIDLER PSY.D.</a:t>
            </a:r>
            <a:endParaRPr lang="en-US" sz="1200" dirty="0">
              <a:solidFill>
                <a:schemeClr val="tx1"/>
              </a:solidFill>
              <a:latin typeface="Arial" panose="020B0604020202020204" pitchFamily="34" charset="0"/>
              <a:cs typeface="Arial" panose="020B0604020202020204" pitchFamily="34" charset="0"/>
            </a:endParaRPr>
          </a:p>
          <a:p>
            <a:endParaRPr lang="en-US" dirty="0"/>
          </a:p>
        </p:txBody>
      </p:sp>
      <p:sp>
        <p:nvSpPr>
          <p:cNvPr id="3" name="TextBox 2">
            <a:extLst>
              <a:ext uri="{FF2B5EF4-FFF2-40B4-BE49-F238E27FC236}">
                <a16:creationId xmlns:a16="http://schemas.microsoft.com/office/drawing/2014/main" id="{2908177A-1DA4-7753-7545-8894A64E4583}"/>
              </a:ext>
            </a:extLst>
          </p:cNvPr>
          <p:cNvSpPr txBox="1"/>
          <p:nvPr/>
        </p:nvSpPr>
        <p:spPr>
          <a:xfrm>
            <a:off x="670557" y="1074509"/>
            <a:ext cx="3056709" cy="4708981"/>
          </a:xfrm>
          <a:prstGeom prst="rect">
            <a:avLst/>
          </a:prstGeom>
          <a:noFill/>
          <a:ln w="38100">
            <a:solidFill>
              <a:schemeClr val="accent2">
                <a:lumMod val="75000"/>
              </a:schemeClr>
            </a:solidFill>
          </a:ln>
        </p:spPr>
        <p:txBody>
          <a:bodyPr wrap="square" rtlCol="0">
            <a:spAutoFit/>
          </a:bodyPr>
          <a:lstStyle/>
          <a:p>
            <a:endParaRPr lang="en-US" sz="6000" b="1" dirty="0">
              <a:solidFill>
                <a:srgbClr val="C00000"/>
              </a:solidFill>
            </a:endParaRPr>
          </a:p>
          <a:p>
            <a:r>
              <a:rPr lang="en-US" sz="6000" b="1" dirty="0">
                <a:solidFill>
                  <a:srgbClr val="C00000"/>
                </a:solidFill>
              </a:rPr>
              <a:t>Who</a:t>
            </a:r>
          </a:p>
          <a:p>
            <a:r>
              <a:rPr lang="en-US" sz="6000" b="1" dirty="0">
                <a:solidFill>
                  <a:srgbClr val="C00000"/>
                </a:solidFill>
              </a:rPr>
              <a:t>Gets Burnout </a:t>
            </a:r>
          </a:p>
          <a:p>
            <a:r>
              <a:rPr lang="en-US" sz="6000" b="1" dirty="0">
                <a:solidFill>
                  <a:srgbClr val="C00000"/>
                </a:solidFill>
              </a:rPr>
              <a:t> </a:t>
            </a:r>
          </a:p>
        </p:txBody>
      </p:sp>
      <p:sp>
        <p:nvSpPr>
          <p:cNvPr id="20" name="Rectangle 19">
            <a:extLst>
              <a:ext uri="{FF2B5EF4-FFF2-40B4-BE49-F238E27FC236}">
                <a16:creationId xmlns:a16="http://schemas.microsoft.com/office/drawing/2014/main" id="{AEEC0813-837F-833E-CFB1-A4304AABBD34}"/>
              </a:ext>
            </a:extLst>
          </p:cNvPr>
          <p:cNvSpPr/>
          <p:nvPr/>
        </p:nvSpPr>
        <p:spPr>
          <a:xfrm>
            <a:off x="6003634" y="2967335"/>
            <a:ext cx="184730" cy="923330"/>
          </a:xfrm>
          <a:prstGeom prst="rect">
            <a:avLst/>
          </a:prstGeom>
          <a:noFill/>
        </p:spPr>
        <p:txBody>
          <a:bodyPr wrap="none" lIns="91440" tIns="45720" rIns="91440" bIns="45720">
            <a:spAutoFit/>
          </a:bodyPr>
          <a:lstStyle/>
          <a:p>
            <a:pPr algn="ctr"/>
            <a:endParaRPr lang="en-US"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val="9523495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920E4-F32F-EE8B-644D-F4CE7AC5A9E1}"/>
              </a:ext>
            </a:extLst>
          </p:cNvPr>
          <p:cNvSpPr>
            <a:spLocks noGrp="1"/>
          </p:cNvSpPr>
          <p:nvPr>
            <p:ph type="title"/>
          </p:nvPr>
        </p:nvSpPr>
        <p:spPr>
          <a:xfrm>
            <a:off x="572493" y="238539"/>
            <a:ext cx="11018520" cy="1434415"/>
          </a:xfrm>
          <a:solidFill>
            <a:schemeClr val="bg1">
              <a:lumMod val="95000"/>
            </a:schemeClr>
          </a:solidFill>
          <a:ln>
            <a:solidFill>
              <a:schemeClr val="tx1"/>
            </a:solidFill>
          </a:ln>
        </p:spPr>
        <p:style>
          <a:lnRef idx="1">
            <a:schemeClr val="accent2"/>
          </a:lnRef>
          <a:fillRef idx="2">
            <a:schemeClr val="accent2"/>
          </a:fillRef>
          <a:effectRef idx="1">
            <a:schemeClr val="accent2"/>
          </a:effectRef>
          <a:fontRef idx="minor">
            <a:schemeClr val="dk1"/>
          </a:fontRef>
        </p:style>
        <p:txBody>
          <a:bodyPr anchor="b">
            <a:normAutofit/>
          </a:bodyPr>
          <a:lstStyle/>
          <a:p>
            <a:r>
              <a:rPr lang="en-US" sz="5400" b="1" dirty="0"/>
              <a:t>5-Questions about Burnout: </a:t>
            </a:r>
          </a:p>
        </p:txBody>
      </p:sp>
      <p:sp>
        <p:nvSpPr>
          <p:cNvPr id="3" name="Content Placeholder 2">
            <a:extLst>
              <a:ext uri="{FF2B5EF4-FFF2-40B4-BE49-F238E27FC236}">
                <a16:creationId xmlns:a16="http://schemas.microsoft.com/office/drawing/2014/main" id="{6BFB7075-26D9-00C1-B139-8BD703FA0CEC}"/>
              </a:ext>
            </a:extLst>
          </p:cNvPr>
          <p:cNvSpPr>
            <a:spLocks noGrp="1"/>
          </p:cNvSpPr>
          <p:nvPr>
            <p:ph idx="1"/>
          </p:nvPr>
        </p:nvSpPr>
        <p:spPr>
          <a:xfrm>
            <a:off x="572491" y="2071316"/>
            <a:ext cx="11018519" cy="3658524"/>
          </a:xfrm>
        </p:spPr>
        <p:txBody>
          <a:bodyPr anchor="t">
            <a:normAutofit fontScale="85000" lnSpcReduction="20000"/>
          </a:bodyPr>
          <a:lstStyle/>
          <a:p>
            <a:pPr marL="457200" lvl="1" indent="0">
              <a:spcBef>
                <a:spcPts val="0"/>
              </a:spcBef>
              <a:spcAft>
                <a:spcPts val="600"/>
              </a:spcAft>
              <a:buNone/>
              <a:tabLst>
                <a:tab pos="457200" algn="l"/>
              </a:tabLst>
            </a:pPr>
            <a:r>
              <a:rPr lang="en-US" sz="2800" b="1" i="1" kern="100" dirty="0">
                <a:solidFill>
                  <a:schemeClr val="accent2">
                    <a:lumMod val="75000"/>
                  </a:schemeClr>
                </a:solidFill>
                <a:latin typeface="Mistral" panose="03090702030407020403" pitchFamily="66" charset="0"/>
                <a:ea typeface="Aptos" panose="020B0004020202020204" pitchFamily="34" charset="0"/>
                <a:cs typeface="Times New Roman" panose="02020603050405020304" pitchFamily="18" charset="0"/>
              </a:rPr>
              <a:t>HOW  OFTEN  DO  YOU  FEEL ….</a:t>
            </a:r>
          </a:p>
          <a:p>
            <a:pPr marL="0" marR="0" lvl="0" indent="0">
              <a:spcBef>
                <a:spcPts val="0"/>
              </a:spcBef>
              <a:spcAft>
                <a:spcPts val="600"/>
              </a:spcAft>
              <a:buNone/>
              <a:tabLst>
                <a:tab pos="457200" algn="l"/>
              </a:tabLst>
            </a:pPr>
            <a:endParaRPr lang="en-US" sz="2200" b="1" i="1" kern="100" dirty="0">
              <a:effectLst/>
              <a:ea typeface="Aptos" panose="020B0004020202020204" pitchFamily="34" charset="0"/>
              <a:cs typeface="Times New Roman" panose="02020603050405020304" pitchFamily="18" charset="0"/>
            </a:endParaRPr>
          </a:p>
          <a:p>
            <a:pPr marL="342900" marR="0" lvl="0" indent="-342900">
              <a:lnSpc>
                <a:spcPct val="110000"/>
              </a:lnSpc>
              <a:spcBef>
                <a:spcPts val="0"/>
              </a:spcBef>
              <a:spcAft>
                <a:spcPts val="600"/>
              </a:spcAft>
              <a:buFont typeface="+mj-lt"/>
              <a:buAutoNum type="arabicPeriod"/>
              <a:tabLst>
                <a:tab pos="457200" algn="l"/>
              </a:tabLst>
            </a:pPr>
            <a:r>
              <a:rPr lang="en-US" sz="2600" kern="100" dirty="0">
                <a:ea typeface="Aptos" panose="020B0004020202020204" pitchFamily="34" charset="0"/>
                <a:cs typeface="Times New Roman" panose="02020603050405020304" pitchFamily="18" charset="0"/>
              </a:rPr>
              <a:t>…do</a:t>
            </a:r>
            <a:r>
              <a:rPr lang="en-US" sz="2600" kern="100" dirty="0">
                <a:effectLst/>
                <a:ea typeface="Aptos" panose="020B0004020202020204" pitchFamily="34" charset="0"/>
                <a:cs typeface="Times New Roman" panose="02020603050405020304" pitchFamily="18" charset="0"/>
              </a:rPr>
              <a:t> you feel </a:t>
            </a:r>
            <a:r>
              <a:rPr lang="en-US" sz="2600" b="1" kern="100" dirty="0">
                <a:effectLst/>
                <a:ea typeface="Aptos" panose="020B0004020202020204" pitchFamily="34" charset="0"/>
                <a:cs typeface="Times New Roman" panose="02020603050405020304" pitchFamily="18" charset="0"/>
              </a:rPr>
              <a:t>unappreciated, frustrated or hurt </a:t>
            </a:r>
            <a:r>
              <a:rPr lang="en-US" sz="2600" kern="100" dirty="0">
                <a:effectLst/>
                <a:ea typeface="Aptos" panose="020B0004020202020204" pitchFamily="34" charset="0"/>
                <a:cs typeface="Times New Roman" panose="02020603050405020304" pitchFamily="18" charset="0"/>
              </a:rPr>
              <a:t>at work?</a:t>
            </a:r>
          </a:p>
          <a:p>
            <a:pPr marL="342900" marR="0" lvl="0" indent="-342900">
              <a:lnSpc>
                <a:spcPct val="110000"/>
              </a:lnSpc>
              <a:spcBef>
                <a:spcPts val="0"/>
              </a:spcBef>
              <a:spcAft>
                <a:spcPts val="600"/>
              </a:spcAft>
              <a:buFont typeface="+mj-lt"/>
              <a:buAutoNum type="arabicPeriod"/>
              <a:tabLst>
                <a:tab pos="457200" algn="l"/>
              </a:tabLst>
            </a:pPr>
            <a:r>
              <a:rPr lang="en-US" sz="2600" i="1" kern="100" dirty="0">
                <a:ea typeface="Aptos" panose="020B0004020202020204" pitchFamily="34" charset="0"/>
                <a:cs typeface="Times New Roman" panose="02020603050405020304" pitchFamily="18" charset="0"/>
              </a:rPr>
              <a:t>…d</a:t>
            </a:r>
            <a:r>
              <a:rPr lang="en-US" sz="2600" i="1" kern="100" dirty="0">
                <a:effectLst/>
                <a:ea typeface="Aptos" panose="020B0004020202020204" pitchFamily="34" charset="0"/>
                <a:cs typeface="Times New Roman" panose="02020603050405020304" pitchFamily="18" charset="0"/>
              </a:rPr>
              <a:t>o you feel </a:t>
            </a:r>
            <a:r>
              <a:rPr lang="en-US" sz="2600" b="1" i="1" kern="100" dirty="0">
                <a:effectLst/>
                <a:ea typeface="Aptos" panose="020B0004020202020204" pitchFamily="34" charset="0"/>
                <a:cs typeface="Times New Roman" panose="02020603050405020304" pitchFamily="18" charset="0"/>
              </a:rPr>
              <a:t>exhausted but hate asking for help?</a:t>
            </a:r>
          </a:p>
          <a:p>
            <a:pPr marL="342900" marR="0" lvl="0" indent="-342900">
              <a:lnSpc>
                <a:spcPct val="110000"/>
              </a:lnSpc>
              <a:spcBef>
                <a:spcPts val="0"/>
              </a:spcBef>
              <a:spcAft>
                <a:spcPts val="600"/>
              </a:spcAft>
              <a:buFont typeface="+mj-lt"/>
              <a:buAutoNum type="arabicPeriod"/>
              <a:tabLst>
                <a:tab pos="457200" algn="l"/>
              </a:tabLst>
            </a:pPr>
            <a:r>
              <a:rPr lang="en-US" sz="2600" i="1" kern="100" dirty="0">
                <a:ea typeface="Aptos" panose="020B0004020202020204" pitchFamily="34" charset="0"/>
                <a:cs typeface="Times New Roman" panose="02020603050405020304" pitchFamily="18" charset="0"/>
              </a:rPr>
              <a:t>…</a:t>
            </a:r>
            <a:r>
              <a:rPr lang="en-US" sz="2600" kern="100" dirty="0">
                <a:ea typeface="Aptos" panose="020B0004020202020204" pitchFamily="34" charset="0"/>
                <a:cs typeface="Times New Roman" panose="02020603050405020304" pitchFamily="18" charset="0"/>
              </a:rPr>
              <a:t>d</a:t>
            </a:r>
            <a:r>
              <a:rPr lang="en-US" sz="2600" kern="100" dirty="0">
                <a:effectLst/>
                <a:ea typeface="Aptos" panose="020B0004020202020204" pitchFamily="34" charset="0"/>
                <a:cs typeface="Times New Roman" panose="02020603050405020304" pitchFamily="18" charset="0"/>
              </a:rPr>
              <a:t>o you use food or substances to </a:t>
            </a:r>
            <a:r>
              <a:rPr lang="en-US" sz="2600" b="1" kern="100" dirty="0">
                <a:effectLst/>
                <a:ea typeface="Aptos" panose="020B0004020202020204" pitchFamily="34" charset="0"/>
                <a:cs typeface="Times New Roman" panose="02020603050405020304" pitchFamily="18" charset="0"/>
              </a:rPr>
              <a:t>cope?</a:t>
            </a:r>
          </a:p>
          <a:p>
            <a:pPr marL="342900" indent="-342900">
              <a:lnSpc>
                <a:spcPct val="110000"/>
              </a:lnSpc>
              <a:spcBef>
                <a:spcPts val="0"/>
              </a:spcBef>
              <a:spcAft>
                <a:spcPts val="600"/>
              </a:spcAft>
              <a:buFont typeface="+mj-lt"/>
              <a:buAutoNum type="arabicPeriod"/>
              <a:tabLst>
                <a:tab pos="457200" algn="l"/>
              </a:tabLst>
            </a:pPr>
            <a:r>
              <a:rPr lang="en-US" sz="2600" i="1" kern="100" dirty="0">
                <a:ea typeface="Aptos" panose="020B0004020202020204" pitchFamily="34" charset="0"/>
                <a:cs typeface="Times New Roman" panose="02020603050405020304" pitchFamily="18" charset="0"/>
              </a:rPr>
              <a:t>…d</a:t>
            </a:r>
            <a:r>
              <a:rPr lang="en-US" sz="2600" i="1" kern="100" dirty="0">
                <a:effectLst/>
                <a:ea typeface="Aptos" panose="020B0004020202020204" pitchFamily="34" charset="0"/>
                <a:cs typeface="Times New Roman" panose="02020603050405020304" pitchFamily="18" charset="0"/>
              </a:rPr>
              <a:t>o you wish you could </a:t>
            </a:r>
            <a:r>
              <a:rPr lang="en-US" sz="2600" b="1" i="1" kern="100" dirty="0">
                <a:effectLst/>
                <a:ea typeface="Aptos" panose="020B0004020202020204" pitchFamily="34" charset="0"/>
                <a:cs typeface="Times New Roman" panose="02020603050405020304" pitchFamily="18" charset="0"/>
              </a:rPr>
              <a:t>walk away </a:t>
            </a:r>
            <a:r>
              <a:rPr lang="en-US" sz="2600" i="1" kern="100" dirty="0">
                <a:effectLst/>
                <a:ea typeface="Aptos" panose="020B0004020202020204" pitchFamily="34" charset="0"/>
                <a:cs typeface="Times New Roman" panose="02020603050405020304" pitchFamily="18" charset="0"/>
              </a:rPr>
              <a:t>from your job but don’t</a:t>
            </a:r>
            <a:r>
              <a:rPr lang="en-US" sz="2600" b="1" i="1" kern="100" dirty="0">
                <a:effectLst/>
                <a:ea typeface="Aptos" panose="020B0004020202020204" pitchFamily="34" charset="0"/>
                <a:cs typeface="Times New Roman" panose="02020603050405020304" pitchFamily="18" charset="0"/>
              </a:rPr>
              <a:t>?</a:t>
            </a:r>
          </a:p>
          <a:p>
            <a:pPr marL="342900" marR="0" lvl="0" indent="-342900">
              <a:lnSpc>
                <a:spcPct val="110000"/>
              </a:lnSpc>
              <a:spcBef>
                <a:spcPts val="0"/>
              </a:spcBef>
              <a:spcAft>
                <a:spcPts val="600"/>
              </a:spcAft>
              <a:buFont typeface="+mj-lt"/>
              <a:buAutoNum type="arabicPeriod"/>
              <a:tabLst>
                <a:tab pos="457200" algn="l"/>
              </a:tabLst>
            </a:pPr>
            <a:r>
              <a:rPr lang="en-US" sz="2600" kern="100" dirty="0">
                <a:ea typeface="Aptos" panose="020B0004020202020204" pitchFamily="34" charset="0"/>
                <a:cs typeface="Times New Roman" panose="02020603050405020304" pitchFamily="18" charset="0"/>
              </a:rPr>
              <a:t>…d</a:t>
            </a:r>
            <a:r>
              <a:rPr lang="en-US" sz="2600" kern="100" dirty="0">
                <a:effectLst/>
                <a:ea typeface="Aptos" panose="020B0004020202020204" pitchFamily="34" charset="0"/>
                <a:cs typeface="Times New Roman" panose="02020603050405020304" pitchFamily="18" charset="0"/>
              </a:rPr>
              <a:t>o you feel that </a:t>
            </a:r>
            <a:r>
              <a:rPr lang="en-US" sz="2600" b="1" kern="100" dirty="0">
                <a:effectLst/>
                <a:ea typeface="Aptos" panose="020B0004020202020204" pitchFamily="34" charset="0"/>
                <a:cs typeface="Times New Roman" panose="02020603050405020304" pitchFamily="18" charset="0"/>
              </a:rPr>
              <a:t>support</a:t>
            </a:r>
            <a:r>
              <a:rPr lang="en-US" sz="2600" kern="100" dirty="0">
                <a:effectLst/>
                <a:ea typeface="Aptos" panose="020B0004020202020204" pitchFamily="34" charset="0"/>
                <a:cs typeface="Times New Roman" panose="02020603050405020304" pitchFamily="18" charset="0"/>
              </a:rPr>
              <a:t> from </a:t>
            </a:r>
            <a:r>
              <a:rPr lang="en-US" sz="2600" kern="100" dirty="0">
                <a:ea typeface="Aptos" panose="020B0004020202020204" pitchFamily="34" charset="0"/>
                <a:cs typeface="Times New Roman" panose="02020603050405020304" pitchFamily="18" charset="0"/>
              </a:rPr>
              <a:t>your manager and hospital</a:t>
            </a:r>
            <a:r>
              <a:rPr lang="en-US" sz="2600" kern="100" dirty="0">
                <a:effectLst/>
                <a:ea typeface="Aptos" panose="020B0004020202020204" pitchFamily="34" charset="0"/>
                <a:cs typeface="Times New Roman" panose="02020603050405020304" pitchFamily="18" charset="0"/>
              </a:rPr>
              <a:t> administrators </a:t>
            </a:r>
            <a:r>
              <a:rPr lang="en-US" sz="2600" kern="100" dirty="0">
                <a:ea typeface="Aptos" panose="020B0004020202020204" pitchFamily="34" charset="0"/>
                <a:cs typeface="Times New Roman" panose="02020603050405020304" pitchFamily="18" charset="0"/>
              </a:rPr>
              <a:t>would make </a:t>
            </a:r>
            <a:r>
              <a:rPr lang="en-US" sz="2600" b="1" kern="100" dirty="0">
                <a:ea typeface="Aptos" panose="020B0004020202020204" pitchFamily="34" charset="0"/>
                <a:cs typeface="Times New Roman" panose="02020603050405020304" pitchFamily="18" charset="0"/>
              </a:rPr>
              <a:t>a positive difference</a:t>
            </a:r>
            <a:r>
              <a:rPr lang="en-US" sz="2600" b="1" kern="100" dirty="0">
                <a:effectLst/>
                <a:ea typeface="Aptos" panose="020B0004020202020204" pitchFamily="34" charset="0"/>
                <a:cs typeface="Times New Roman" panose="02020603050405020304" pitchFamily="18" charset="0"/>
              </a:rPr>
              <a:t>? </a:t>
            </a:r>
          </a:p>
          <a:p>
            <a:pPr marL="342900" marR="0" lvl="0" indent="-342900">
              <a:spcBef>
                <a:spcPts val="0"/>
              </a:spcBef>
              <a:spcAft>
                <a:spcPts val="600"/>
              </a:spcAft>
              <a:buFont typeface="+mj-lt"/>
              <a:buAutoNum type="arabicPeriod"/>
              <a:tabLst>
                <a:tab pos="457200" algn="l"/>
              </a:tabLst>
            </a:pPr>
            <a:endParaRPr lang="en-US" sz="1900" kern="100" dirty="0">
              <a:latin typeface="Aptos" panose="020B0004020202020204" pitchFamily="34" charset="0"/>
              <a:ea typeface="Aptos" panose="020B0004020202020204" pitchFamily="34" charset="0"/>
              <a:cs typeface="Times New Roman" panose="02020603050405020304" pitchFamily="18" charset="0"/>
            </a:endParaRPr>
          </a:p>
          <a:p>
            <a:pPr marL="342900" marR="0" lvl="0" indent="-342900">
              <a:spcBef>
                <a:spcPts val="0"/>
              </a:spcBef>
              <a:spcAft>
                <a:spcPts val="600"/>
              </a:spcAft>
              <a:buFont typeface="+mj-lt"/>
              <a:buAutoNum type="arabicPeriod"/>
              <a:tabLst>
                <a:tab pos="457200" algn="l"/>
              </a:tabLst>
            </a:pPr>
            <a:endParaRPr lang="en-US" sz="1900" kern="100" dirty="0">
              <a:latin typeface="Aptos" panose="020B0004020202020204" pitchFamily="34" charset="0"/>
              <a:ea typeface="Aptos" panose="020B0004020202020204" pitchFamily="34" charset="0"/>
              <a:cs typeface="Times New Roman" panose="02020603050405020304" pitchFamily="18" charset="0"/>
            </a:endParaRPr>
          </a:p>
          <a:p>
            <a:pPr marL="0" marR="0" lvl="0" indent="0">
              <a:spcBef>
                <a:spcPts val="0"/>
              </a:spcBef>
              <a:spcAft>
                <a:spcPts val="600"/>
              </a:spcAft>
              <a:buNone/>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These questions are designed to capture key aspects of burnout, including emotional exhaustion, depersonalization, and reduced personal accomplishment, which are core components of Maslach’s Burnout Inventory (MBI).</a:t>
            </a:r>
            <a:endParaRPr lang="en-US" sz="1200" dirty="0"/>
          </a:p>
        </p:txBody>
      </p:sp>
      <p:sp>
        <p:nvSpPr>
          <p:cNvPr id="4" name="Footer Placeholder 3">
            <a:extLst>
              <a:ext uri="{FF2B5EF4-FFF2-40B4-BE49-F238E27FC236}">
                <a16:creationId xmlns:a16="http://schemas.microsoft.com/office/drawing/2014/main" id="{8C79D273-A1C7-702C-9483-64DEA1F4EEB2}"/>
              </a:ext>
            </a:extLst>
          </p:cNvPr>
          <p:cNvSpPr>
            <a:spLocks noGrp="1"/>
          </p:cNvSpPr>
          <p:nvPr>
            <p:ph type="ftr" sz="quarter" idx="11"/>
          </p:nvPr>
        </p:nvSpPr>
        <p:spPr/>
        <p:txBody>
          <a:bodyPr>
            <a:normAutofit/>
          </a:bodyPr>
          <a:lstStyle/>
          <a:p>
            <a:pPr>
              <a:spcAft>
                <a:spcPts val="600"/>
              </a:spcAft>
            </a:pPr>
            <a:r>
              <a:rPr lang="en-US" dirty="0"/>
              <a:t>2024 COPYRIGHT © APHRODITE BEIDLER PSY.D. </a:t>
            </a:r>
          </a:p>
        </p:txBody>
      </p:sp>
    </p:spTree>
    <p:extLst>
      <p:ext uri="{BB962C8B-B14F-4D97-AF65-F5344CB8AC3E}">
        <p14:creationId xmlns:p14="http://schemas.microsoft.com/office/powerpoint/2010/main" val="324534255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Parcel</Template>
  <TotalTime>1373</TotalTime>
  <Words>5360</Words>
  <Application>Microsoft Macintosh PowerPoint</Application>
  <PresentationFormat>Widescreen</PresentationFormat>
  <Paragraphs>630</Paragraphs>
  <Slides>50</Slides>
  <Notes>10</Notes>
  <HiddenSlides>0</HiddenSlides>
  <MMClips>0</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50</vt:i4>
      </vt:variant>
    </vt:vector>
  </HeadingPairs>
  <TitlesOfParts>
    <vt:vector size="69" baseType="lpstr">
      <vt:lpstr>Aptos</vt:lpstr>
      <vt:lpstr>Aptos Display</vt:lpstr>
      <vt:lpstr>Arial</vt:lpstr>
      <vt:lpstr>Calibri</vt:lpstr>
      <vt:lpstr>Cambria</vt:lpstr>
      <vt:lpstr>Courier New</vt:lpstr>
      <vt:lpstr>Helvetica Neue</vt:lpstr>
      <vt:lpstr>inherit</vt:lpstr>
      <vt:lpstr>lato-bold</vt:lpstr>
      <vt:lpstr>Lucida Calligraphy</vt:lpstr>
      <vt:lpstr>Merriweather</vt:lpstr>
      <vt:lpstr>Mistral</vt:lpstr>
      <vt:lpstr>MV Boli</vt:lpstr>
      <vt:lpstr>Proxima Nova</vt:lpstr>
      <vt:lpstr>Roboto</vt:lpstr>
      <vt:lpstr>Source Sans Pro</vt:lpstr>
      <vt:lpstr>Times New Roman</vt:lpstr>
      <vt:lpstr>Wingdings</vt:lpstr>
      <vt:lpstr>Office Theme</vt:lpstr>
      <vt:lpstr>PowerPoint Presentation</vt:lpstr>
      <vt:lpstr>Contents</vt:lpstr>
      <vt:lpstr>PowerPoint Presentation</vt:lpstr>
      <vt:lpstr>PowerPoint Presentation</vt:lpstr>
      <vt:lpstr>SYMPTOMS  of BURNOUT</vt:lpstr>
      <vt:lpstr> Functional Dimensions and   Core Symptoms of Work Burnout     Informed by the Burnout Assessment Tool (BAT).   Schaufeli, W.B., De Witte, H. &amp; Desart, S. (2020).  Manual Burnout Assessment Tool (BAT) – Version 2.0. KU Leuven, Belgium: Unpublished internal report. </vt:lpstr>
      <vt:lpstr>      The Experience of Burnout Is An Experience of Loss        </vt:lpstr>
      <vt:lpstr>  Professions at Risk:  Burnout was initially associated with professions involving "people work," like social work, healthcare, law enforcement, attorneys etc. These roles are emotionally demanding, and the stress can accumulate without proper recovery.  Limited Scope:  Initially, burnout was seen as exclusive to caregivers or those working with others, implying that those who didn't engage in such work couldn't experience burnout. Broad Burnout Definition: Burnout isn't limited to paid work but includes various mandatory, structured activities.     Examples of "Work":  Athletes, volunteers, and students can experience burnout due to their structured activities.  Excluded Groups:  Homemakers, retirees, and the unemployed are less likely to experience burnout because their activities are less structured and mandatory.  Role vs. Activities: Burnout susceptibility is attributed to social roles for excluded groups, as their activities are more voluntary than mandatory.    Schaufeli, W.B., De Witte, H. &amp; Desart, S. (2020).  Manual Burnout Assessment Tool (BAT) – Version 2.0.  KU Leuven, Belgium: Unpublished internal report. </vt:lpstr>
      <vt:lpstr>5-Questions about Burnout: </vt:lpstr>
      <vt:lpstr>Do you have a burnout story?</vt:lpstr>
      <vt:lpstr>PowerPoint Presentation</vt:lpstr>
      <vt:lpstr> </vt:lpstr>
      <vt:lpstr>HISTORY OF NURSING</vt:lpstr>
      <vt:lpstr>PowerPoint Presentation</vt:lpstr>
      <vt:lpstr>PowerPoint Presentation</vt:lpstr>
      <vt:lpstr>Systemic  Problem</vt:lpstr>
      <vt:lpstr>  2024 Statistics on  Highest Levels of Nurse Burnout  https://betternurse.org/nurse-burnout-statistics/#h-key-nurse-burnout-statistics-for- </vt:lpstr>
      <vt:lpstr>PowerPoint Presentation</vt:lpstr>
      <vt:lpstr>Risk Factors</vt:lpstr>
      <vt:lpstr>PowerPoint Presentation</vt:lpstr>
      <vt:lpstr>PowerPoint Presentation</vt:lpstr>
      <vt:lpstr>Biologically Based Emotional Sensitivity  +  Invalidating Environment = Chronic Emotion Dysregulation  </vt:lpstr>
      <vt:lpstr>Emotional Disorders and Vulnerability at Work </vt:lpstr>
      <vt:lpstr>Emotional Disorders and Vulnerability at Work </vt:lpstr>
      <vt:lpstr>PowerPoint Presentation</vt:lpstr>
      <vt:lpstr>Nurse Suicide</vt:lpstr>
      <vt:lpstr>PowerPoint Presentation</vt:lpstr>
      <vt:lpstr>PowerPoint Presentation</vt:lpstr>
      <vt:lpstr> Regulation, Dysregulation, and Repair</vt:lpstr>
      <vt:lpstr>Mindfulness in DBT</vt:lpstr>
      <vt:lpstr>PowerPoint Presentation</vt:lpstr>
      <vt:lpstr>Warning Signs of Nurse Burnout</vt:lpstr>
      <vt:lpstr>PowerPoint Presentation</vt:lpstr>
      <vt:lpstr> Communication   Transmission – Reception </vt:lpstr>
      <vt:lpstr>PowerPoint Presentation</vt:lpstr>
      <vt:lpstr>External Boundaries</vt:lpstr>
      <vt:lpstr>Shame Attack</vt:lpstr>
      <vt:lpstr>Internal Boundaries – Healthy/Unhealthy</vt:lpstr>
      <vt:lpstr>Signs of healthy boundaries</vt:lpstr>
      <vt:lpstr>Radical Acceptance statements in DBT</vt:lpstr>
      <vt:lpstr>DBT - Behavior and Opposite Action</vt:lpstr>
      <vt:lpstr>DBT Emotion Regulation </vt:lpstr>
      <vt:lpstr>How to Increase Self-validation according to DBT</vt:lpstr>
      <vt:lpstr>How to self-validate</vt:lpstr>
      <vt:lpstr>Summary</vt:lpstr>
      <vt:lpstr> Burnout Is Generated Within An Environment Where Nurses’ Boundaries Are In Constant Disrepair </vt:lpstr>
      <vt:lpstr>Toolkit for  Burnout Prevention </vt:lpstr>
      <vt:lpstr>THANK YOU FOR YOUR TIME AND ATTENTION!</vt:lpstr>
      <vt:lpstr>REFERENCES: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APHRODITE BEIDLER</dc:creator>
  <cp:lastModifiedBy>APHRODITE BEIDLER</cp:lastModifiedBy>
  <cp:revision>9</cp:revision>
  <dcterms:created xsi:type="dcterms:W3CDTF">2024-10-15T17:09:25Z</dcterms:created>
  <dcterms:modified xsi:type="dcterms:W3CDTF">2024-10-16T16:02:52Z</dcterms:modified>
</cp:coreProperties>
</file>