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1"/>
  </p:notesMasterIdLst>
  <p:sldIdLst>
    <p:sldId id="256" r:id="rId2"/>
    <p:sldId id="367" r:id="rId3"/>
    <p:sldId id="368" r:id="rId4"/>
    <p:sldId id="260" r:id="rId5"/>
    <p:sldId id="257" r:id="rId6"/>
    <p:sldId id="353" r:id="rId7"/>
    <p:sldId id="258" r:id="rId8"/>
    <p:sldId id="354" r:id="rId9"/>
    <p:sldId id="259" r:id="rId10"/>
    <p:sldId id="295" r:id="rId11"/>
    <p:sldId id="293" r:id="rId12"/>
    <p:sldId id="296" r:id="rId13"/>
    <p:sldId id="297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355" r:id="rId24"/>
    <p:sldId id="270" r:id="rId25"/>
    <p:sldId id="271" r:id="rId26"/>
    <p:sldId id="272" r:id="rId27"/>
    <p:sldId id="273" r:id="rId28"/>
    <p:sldId id="274" r:id="rId29"/>
    <p:sldId id="298" r:id="rId30"/>
    <p:sldId id="299" r:id="rId31"/>
    <p:sldId id="300" r:id="rId32"/>
    <p:sldId id="275" r:id="rId33"/>
    <p:sldId id="278" r:id="rId34"/>
    <p:sldId id="356" r:id="rId35"/>
    <p:sldId id="276" r:id="rId36"/>
    <p:sldId id="277" r:id="rId37"/>
    <p:sldId id="357" r:id="rId38"/>
    <p:sldId id="358" r:id="rId39"/>
    <p:sldId id="279" r:id="rId40"/>
    <p:sldId id="280" r:id="rId41"/>
    <p:sldId id="359" r:id="rId42"/>
    <p:sldId id="302" r:id="rId43"/>
    <p:sldId id="303" r:id="rId44"/>
    <p:sldId id="281" r:id="rId45"/>
    <p:sldId id="360" r:id="rId46"/>
    <p:sldId id="282" r:id="rId47"/>
    <p:sldId id="283" r:id="rId48"/>
    <p:sldId id="304" r:id="rId49"/>
    <p:sldId id="284" r:id="rId50"/>
    <p:sldId id="361" r:id="rId51"/>
    <p:sldId id="285" r:id="rId52"/>
    <p:sldId id="362" r:id="rId53"/>
    <p:sldId id="286" r:id="rId54"/>
    <p:sldId id="287" r:id="rId55"/>
    <p:sldId id="288" r:id="rId56"/>
    <p:sldId id="363" r:id="rId57"/>
    <p:sldId id="306" r:id="rId58"/>
    <p:sldId id="289" r:id="rId59"/>
    <p:sldId id="364" r:id="rId60"/>
    <p:sldId id="290" r:id="rId61"/>
    <p:sldId id="307" r:id="rId62"/>
    <p:sldId id="291" r:id="rId63"/>
    <p:sldId id="365" r:id="rId64"/>
    <p:sldId id="315" r:id="rId65"/>
    <p:sldId id="316" r:id="rId66"/>
    <p:sldId id="317" r:id="rId67"/>
    <p:sldId id="314" r:id="rId68"/>
    <p:sldId id="318" r:id="rId69"/>
    <p:sldId id="319" r:id="rId70"/>
    <p:sldId id="320" r:id="rId71"/>
    <p:sldId id="325" r:id="rId72"/>
    <p:sldId id="324" r:id="rId73"/>
    <p:sldId id="351" r:id="rId74"/>
    <p:sldId id="326" r:id="rId75"/>
    <p:sldId id="327" r:id="rId76"/>
    <p:sldId id="321" r:id="rId77"/>
    <p:sldId id="366" r:id="rId78"/>
    <p:sldId id="328" r:id="rId79"/>
    <p:sldId id="329" r:id="rId80"/>
    <p:sldId id="322" r:id="rId81"/>
    <p:sldId id="330" r:id="rId82"/>
    <p:sldId id="331" r:id="rId83"/>
    <p:sldId id="332" r:id="rId84"/>
    <p:sldId id="323" r:id="rId85"/>
    <p:sldId id="333" r:id="rId86"/>
    <p:sldId id="336" r:id="rId87"/>
    <p:sldId id="337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1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93061" autoAdjust="0"/>
  </p:normalViewPr>
  <p:slideViewPr>
    <p:cSldViewPr>
      <p:cViewPr varScale="1">
        <p:scale>
          <a:sx n="82" d="100"/>
          <a:sy n="82" d="100"/>
        </p:scale>
        <p:origin x="216" y="4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210" y="3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B0C22-F80C-8D4A-83CC-7027E4CEEC48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56E11-24F9-D344-8B61-6624AE57B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49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56E11-24F9-D344-8B61-6624AE57B16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76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56E11-24F9-D344-8B61-6624AE57B16C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09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F904B-085B-44E9-94CC-51477A1A52CC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D3710-61B8-43A8-A2E6-2B6724A0C1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F904B-085B-44E9-94CC-51477A1A52CC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D3710-61B8-43A8-A2E6-2B6724A0C1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F904B-085B-44E9-94CC-51477A1A52CC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D3710-61B8-43A8-A2E6-2B6724A0C1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F904B-085B-44E9-94CC-51477A1A52CC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D3710-61B8-43A8-A2E6-2B6724A0C1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F904B-085B-44E9-94CC-51477A1A52CC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D3710-61B8-43A8-A2E6-2B6724A0C1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F904B-085B-44E9-94CC-51477A1A52CC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D3710-61B8-43A8-A2E6-2B6724A0C1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F904B-085B-44E9-94CC-51477A1A52CC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D3710-61B8-43A8-A2E6-2B6724A0C1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F904B-085B-44E9-94CC-51477A1A52CC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D3710-61B8-43A8-A2E6-2B6724A0C1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F904B-085B-44E9-94CC-51477A1A52CC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D3710-61B8-43A8-A2E6-2B6724A0C1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F904B-085B-44E9-94CC-51477A1A52CC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D3710-61B8-43A8-A2E6-2B6724A0C1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F904B-085B-44E9-94CC-51477A1A52CC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D3710-61B8-43A8-A2E6-2B6724A0C1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F904B-085B-44E9-94CC-51477A1A52CC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D3710-61B8-43A8-A2E6-2B6724A0C1A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Gray302.png" TargetMode="External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B55475-565E-DB4C-81DC-6A2D9C2BC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81F0DE-45B5-0143-BF27-E87741187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5298" name="Picture 2" descr="http://www.coloradospineinstitute.com/graphic/bvlicense/10_dp_latcutawa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514350"/>
            <a:ext cx="5715000" cy="4114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060ED5-B791-574C-89E5-476EBB71C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0601" y="383631"/>
            <a:ext cx="7162799" cy="43979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A23D57-55CC-2242-A6DB-2875ED83B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6322" name="Picture 2" descr="http://upload.wikimedia.org/wikipedia/commons/9/92/Gray3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209550"/>
            <a:ext cx="5638800" cy="441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638D77-2650-F444-B495-465124A28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7346" name="Picture 2" descr="Gray302.pn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590550"/>
            <a:ext cx="3657600" cy="3962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740F4C-B2CA-A24E-A077-EF1547E39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287"/>
            <a:ext cx="8229600" cy="639762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B13C"/>
                </a:solidFill>
              </a:rPr>
              <a:t>Differential Diagnosis of Low Back Pain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1550"/>
            <a:ext cx="8229600" cy="54864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Mechanical: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Muscle strain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Disc bulge/</a:t>
            </a:r>
            <a:r>
              <a:rPr lang="en-US" sz="2400" dirty="0" err="1">
                <a:solidFill>
                  <a:schemeClr val="bg1"/>
                </a:solidFill>
              </a:rPr>
              <a:t>herniation</a:t>
            </a:r>
            <a:r>
              <a:rPr lang="en-US" sz="2400" dirty="0">
                <a:solidFill>
                  <a:schemeClr val="bg1"/>
                </a:solidFill>
              </a:rPr>
              <a:t>/protrusion/extrusion/sequestration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Lumbar </a:t>
            </a:r>
            <a:r>
              <a:rPr lang="en-US" sz="2400" dirty="0" err="1">
                <a:solidFill>
                  <a:schemeClr val="bg1"/>
                </a:solidFill>
              </a:rPr>
              <a:t>spondylosis</a:t>
            </a:r>
            <a:r>
              <a:rPr lang="en-US" sz="2400" dirty="0">
                <a:solidFill>
                  <a:schemeClr val="bg1"/>
                </a:solidFill>
              </a:rPr>
              <a:t>/facet </a:t>
            </a:r>
            <a:r>
              <a:rPr lang="en-US" sz="2400" dirty="0" err="1">
                <a:solidFill>
                  <a:schemeClr val="bg1"/>
                </a:solidFill>
              </a:rPr>
              <a:t>arthropathy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 err="1">
                <a:solidFill>
                  <a:schemeClr val="bg1"/>
                </a:solidFill>
              </a:rPr>
              <a:t>Spondylolysis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 err="1">
                <a:solidFill>
                  <a:schemeClr val="bg1"/>
                </a:solidFill>
              </a:rPr>
              <a:t>Spondylolisthesis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Lumbar </a:t>
            </a:r>
            <a:r>
              <a:rPr lang="en-US" sz="2400" dirty="0" err="1">
                <a:solidFill>
                  <a:schemeClr val="bg1"/>
                </a:solidFill>
              </a:rPr>
              <a:t>stenosis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Scoliosis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7C3045-6AFF-ED44-9F70-2613499BC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3350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B13C"/>
                </a:solidFill>
              </a:rPr>
              <a:t>Differential Diagnosis of Low Back Pain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715962"/>
            <a:ext cx="8229600" cy="54864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Rheumatologic:</a:t>
            </a:r>
          </a:p>
          <a:p>
            <a:pPr lvl="1"/>
            <a:r>
              <a:rPr lang="en-US" sz="2400" dirty="0" err="1">
                <a:solidFill>
                  <a:schemeClr val="bg1"/>
                </a:solidFill>
              </a:rPr>
              <a:t>Ankylosis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spondylitis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Reactive arthritis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Psoriatic arthritis</a:t>
            </a:r>
          </a:p>
          <a:p>
            <a:pPr lvl="1"/>
            <a:r>
              <a:rPr lang="en-US" sz="2400" dirty="0" err="1">
                <a:solidFill>
                  <a:schemeClr val="bg1"/>
                </a:solidFill>
              </a:rPr>
              <a:t>Enteropathic</a:t>
            </a:r>
            <a:r>
              <a:rPr lang="en-US" sz="2400" dirty="0">
                <a:solidFill>
                  <a:schemeClr val="bg1"/>
                </a:solidFill>
              </a:rPr>
              <a:t> arthritis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Rheumatoid arthritis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Diffuse idiopathic skeletal hyperostosis</a:t>
            </a:r>
          </a:p>
          <a:p>
            <a:pPr lvl="1"/>
            <a:r>
              <a:rPr lang="en-US" sz="2400" dirty="0" err="1">
                <a:solidFill>
                  <a:schemeClr val="bg1"/>
                </a:solidFill>
              </a:rPr>
              <a:t>Polymyalgia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rheumatica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Fibromyalgia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E9ED44-10AD-2A49-9EE6-4776C2851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51" y="178419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B13C"/>
                </a:solidFill>
              </a:rPr>
              <a:t>Differential Diagnosis of Low Back Pain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1184"/>
            <a:ext cx="8229600" cy="35814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Infections:</a:t>
            </a:r>
          </a:p>
          <a:p>
            <a:pPr lvl="1"/>
            <a:r>
              <a:rPr lang="en-US" sz="2400" dirty="0" err="1">
                <a:solidFill>
                  <a:schemeClr val="bg1"/>
                </a:solidFill>
              </a:rPr>
              <a:t>Lumbosacral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osteomyelitis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 err="1">
                <a:solidFill>
                  <a:schemeClr val="bg1"/>
                </a:solidFill>
              </a:rPr>
              <a:t>Discitis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 err="1">
                <a:solidFill>
                  <a:schemeClr val="bg1"/>
                </a:solidFill>
              </a:rPr>
              <a:t>Pyogenic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sacroiliitis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Lyme disease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333133-2B5A-CA47-AC5E-D126AA7DD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4469"/>
            <a:ext cx="8229600" cy="63976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B13C"/>
                </a:solidFill>
              </a:rPr>
              <a:t>Differential Diagnosis of Low Back Pain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4231"/>
            <a:ext cx="8229600" cy="54864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Tumors/Infiltrative Disease:</a:t>
            </a:r>
          </a:p>
          <a:p>
            <a:pPr lvl="1"/>
            <a:r>
              <a:rPr lang="en-US" sz="2400" dirty="0" err="1">
                <a:solidFill>
                  <a:schemeClr val="bg1"/>
                </a:solidFill>
              </a:rPr>
              <a:t>Osteoid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osteoma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 err="1">
                <a:solidFill>
                  <a:schemeClr val="bg1"/>
                </a:solidFill>
              </a:rPr>
              <a:t>Osteoblastoma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 err="1">
                <a:solidFill>
                  <a:schemeClr val="bg1"/>
                </a:solidFill>
              </a:rPr>
              <a:t>Osteochondroma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Giant Cell</a:t>
            </a:r>
          </a:p>
          <a:p>
            <a:pPr lvl="1"/>
            <a:r>
              <a:rPr lang="en-US" sz="2400" dirty="0" err="1">
                <a:solidFill>
                  <a:schemeClr val="bg1"/>
                </a:solidFill>
              </a:rPr>
              <a:t>Aneurysmal</a:t>
            </a:r>
            <a:r>
              <a:rPr lang="en-US" sz="2400" dirty="0">
                <a:solidFill>
                  <a:schemeClr val="bg1"/>
                </a:solidFill>
              </a:rPr>
              <a:t> bone cyst</a:t>
            </a:r>
          </a:p>
          <a:p>
            <a:pPr lvl="1"/>
            <a:r>
              <a:rPr lang="en-US" sz="2400" dirty="0" err="1">
                <a:solidFill>
                  <a:schemeClr val="bg1"/>
                </a:solidFill>
              </a:rPr>
              <a:t>Hemangioma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 err="1">
                <a:solidFill>
                  <a:schemeClr val="bg1"/>
                </a:solidFill>
              </a:rPr>
              <a:t>Eosinophilic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granuloma</a:t>
            </a:r>
            <a:endParaRPr lang="en-US" sz="2400" dirty="0">
              <a:solidFill>
                <a:schemeClr val="bg1"/>
              </a:solidFill>
            </a:endParaRPr>
          </a:p>
          <a:p>
            <a:pPr lvl="1">
              <a:buNone/>
            </a:pP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7EBF9A-BC36-4447-936D-DC0E4D21C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63976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B13C"/>
                </a:solidFill>
              </a:rPr>
              <a:t>Differential Diagnosis of Low Back Pain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9006"/>
            <a:ext cx="8229600" cy="4038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Malignant: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Multiple myeloma</a:t>
            </a:r>
          </a:p>
          <a:p>
            <a:pPr lvl="1"/>
            <a:r>
              <a:rPr lang="en-US" sz="2400" dirty="0" err="1">
                <a:solidFill>
                  <a:schemeClr val="bg1"/>
                </a:solidFill>
              </a:rPr>
              <a:t>Chondrosarcoma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 err="1">
                <a:solidFill>
                  <a:schemeClr val="bg1"/>
                </a:solidFill>
              </a:rPr>
              <a:t>Chordoma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Lymphoma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Skeletal metastases</a:t>
            </a:r>
          </a:p>
          <a:p>
            <a:pPr lvl="1"/>
            <a:r>
              <a:rPr lang="en-US" sz="2400" dirty="0" err="1">
                <a:solidFill>
                  <a:schemeClr val="bg1"/>
                </a:solidFill>
              </a:rPr>
              <a:t>Intraspinal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neoplasms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D86B62-A3D0-4649-BB3A-2340C0D8E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49" y="174624"/>
            <a:ext cx="8229600" cy="639762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B13C"/>
                </a:solidFill>
              </a:rPr>
              <a:t>Differential Diagnosis of Low Back Pain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49" y="1104900"/>
            <a:ext cx="8229600" cy="4038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Endocrine/Metabolic: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Osteoporosis</a:t>
            </a:r>
          </a:p>
          <a:p>
            <a:pPr lvl="1"/>
            <a:r>
              <a:rPr lang="en-US" sz="2400" dirty="0" err="1">
                <a:solidFill>
                  <a:schemeClr val="bg1"/>
                </a:solidFill>
              </a:rPr>
              <a:t>Osteomalacia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 err="1">
                <a:solidFill>
                  <a:schemeClr val="bg1"/>
                </a:solidFill>
              </a:rPr>
              <a:t>Hyperparathyroid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 err="1">
                <a:solidFill>
                  <a:schemeClr val="bg1"/>
                </a:solidFill>
              </a:rPr>
              <a:t>Hypoparathyroid</a:t>
            </a:r>
            <a:endParaRPr lang="en-US" sz="2400" dirty="0">
              <a:solidFill>
                <a:schemeClr val="bg1"/>
              </a:solidFill>
            </a:endParaRPr>
          </a:p>
          <a:p>
            <a:pPr lvl="1">
              <a:buNone/>
            </a:pP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CC6DE-B954-1FDD-76E9-CF5AC8B5F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5C668-5802-8BE2-6EFD-9BCC935CB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Owner of Revitalize Spine and Sports Care.</a:t>
            </a:r>
          </a:p>
          <a:p>
            <a:r>
              <a:rPr lang="en-US" dirty="0">
                <a:solidFill>
                  <a:schemeClr val="bg1"/>
                </a:solidFill>
              </a:rPr>
              <a:t>Otherwise, no disclosures to make.</a:t>
            </a:r>
          </a:p>
        </p:txBody>
      </p:sp>
    </p:spTree>
    <p:extLst>
      <p:ext uri="{BB962C8B-B14F-4D97-AF65-F5344CB8AC3E}">
        <p14:creationId xmlns:p14="http://schemas.microsoft.com/office/powerpoint/2010/main" val="4081361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B5FE69-90AE-0C4D-B539-CA5A3FFF0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8449"/>
            <a:ext cx="8229600" cy="639762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B13C"/>
                </a:solidFill>
              </a:rPr>
              <a:t>Differential Diagnosis of Low Back Pain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6660"/>
            <a:ext cx="8229600" cy="42672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Hematologic:</a:t>
            </a:r>
          </a:p>
          <a:p>
            <a:pPr lvl="1"/>
            <a:r>
              <a:rPr lang="en-US" sz="2400" dirty="0" err="1">
                <a:solidFill>
                  <a:schemeClr val="bg1"/>
                </a:solidFill>
              </a:rPr>
              <a:t>Hemoglobinopathies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 err="1">
                <a:solidFill>
                  <a:schemeClr val="bg1"/>
                </a:solidFill>
              </a:rPr>
              <a:t>Myelofibrosis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 err="1">
                <a:solidFill>
                  <a:schemeClr val="bg1"/>
                </a:solidFill>
              </a:rPr>
              <a:t>Mastocytosis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9CB633-6114-1740-9B42-373609980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4024"/>
            <a:ext cx="8229600" cy="563562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B13C"/>
                </a:solidFill>
              </a:rPr>
              <a:t>Differential Diagnosis of Low Back Pain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6989"/>
            <a:ext cx="8229600" cy="3810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Neurologic/Psychiatric: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Neuropathy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Psychogenic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Malingering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3BDB22-A20C-3249-A569-0BCBBB7D1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49" y="179388"/>
            <a:ext cx="8229600" cy="639762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B13C"/>
                </a:solidFill>
              </a:rPr>
              <a:t>Differential Diagnosis of Low Back Pain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49" y="869874"/>
            <a:ext cx="8229600" cy="454973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Referred Pain: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Vascular: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Abdominal aortic aneurysm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Genitourinary: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Kidney stone</a:t>
            </a:r>
          </a:p>
          <a:p>
            <a:pPr lvl="2"/>
            <a:r>
              <a:rPr lang="en-US" sz="2000" dirty="0" err="1">
                <a:solidFill>
                  <a:schemeClr val="bg1"/>
                </a:solidFill>
              </a:rPr>
              <a:t>Pyelonephritis</a:t>
            </a:r>
            <a:endParaRPr lang="en-US" sz="2000" dirty="0">
              <a:solidFill>
                <a:schemeClr val="bg1"/>
              </a:solidFill>
            </a:endParaRPr>
          </a:p>
          <a:p>
            <a:pPr lvl="2"/>
            <a:r>
              <a:rPr lang="en-US" sz="2000" dirty="0" err="1">
                <a:solidFill>
                  <a:schemeClr val="bg1"/>
                </a:solidFill>
              </a:rPr>
              <a:t>Uretopelvic</a:t>
            </a:r>
            <a:r>
              <a:rPr lang="en-US" sz="2000" dirty="0">
                <a:solidFill>
                  <a:schemeClr val="bg1"/>
                </a:solidFill>
              </a:rPr>
              <a:t> junction obstruction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Renal infarction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Renal cancer</a:t>
            </a:r>
          </a:p>
          <a:p>
            <a:pPr lvl="1"/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3BDB22-A20C-3249-A569-0BCBBB7D1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898" y="179388"/>
            <a:ext cx="8229600" cy="639762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B13C"/>
                </a:solidFill>
              </a:rPr>
              <a:t>Differential Diagnosis of Low Back Pain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47750"/>
            <a:ext cx="8229600" cy="3406737"/>
          </a:xfrm>
        </p:spPr>
        <p:txBody>
          <a:bodyPr>
            <a:normAutofit/>
          </a:bodyPr>
          <a:lstStyle/>
          <a:p>
            <a:pPr lvl="1"/>
            <a:r>
              <a:rPr lang="en-US" sz="2400" dirty="0">
                <a:solidFill>
                  <a:schemeClr val="bg1"/>
                </a:solidFill>
              </a:rPr>
              <a:t>Ureter: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Stone </a:t>
            </a:r>
          </a:p>
          <a:p>
            <a:pPr lvl="2"/>
            <a:r>
              <a:rPr lang="en-US" sz="2000" dirty="0" err="1">
                <a:solidFill>
                  <a:schemeClr val="bg1"/>
                </a:solidFill>
              </a:rPr>
              <a:t>Vesicoureteral</a:t>
            </a:r>
            <a:r>
              <a:rPr lang="en-US" sz="2000" dirty="0">
                <a:solidFill>
                  <a:schemeClr val="bg1"/>
                </a:solidFill>
              </a:rPr>
              <a:t> reflux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Bladder: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Urinary retention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Urinary infection</a:t>
            </a:r>
          </a:p>
        </p:txBody>
      </p:sp>
    </p:spTree>
    <p:extLst>
      <p:ext uri="{BB962C8B-B14F-4D97-AF65-F5344CB8AC3E}">
        <p14:creationId xmlns:p14="http://schemas.microsoft.com/office/powerpoint/2010/main" val="3243253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850A77-DCCA-6F40-873C-ED75CD8DA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746" y="133350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B13C"/>
                </a:solidFill>
              </a:rPr>
              <a:t>Differential Diagnosis of Low Back Pain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1433"/>
            <a:ext cx="8229600" cy="374743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Referred Pain: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Prostate: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Prostatitis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Cancer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Testis: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Cancer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56EC4D-31B9-6F47-A3FB-F1314FB7C66B}"/>
              </a:ext>
            </a:extLst>
          </p:cNvPr>
          <p:cNvSpPr txBox="1"/>
          <p:nvPr/>
        </p:nvSpPr>
        <p:spPr>
          <a:xfrm>
            <a:off x="3505200" y="1488529"/>
            <a:ext cx="4008854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2400" dirty="0">
                <a:solidFill>
                  <a:schemeClr val="bg1"/>
                </a:solidFill>
              </a:rPr>
              <a:t>Uterus:</a:t>
            </a:r>
          </a:p>
          <a:p>
            <a:pPr lvl="2"/>
            <a:r>
              <a:rPr lang="en-US" sz="2000" dirty="0" err="1">
                <a:solidFill>
                  <a:schemeClr val="bg1"/>
                </a:solidFill>
              </a:rPr>
              <a:t>Leimyomas</a:t>
            </a:r>
            <a:endParaRPr lang="en-US" sz="2000" dirty="0">
              <a:solidFill>
                <a:schemeClr val="bg1"/>
              </a:solidFill>
            </a:endParaRP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Retroverted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Prolapsed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Endometriosis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Pregnancy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Fallopian Tubes: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Pelvic inflammatory disease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Ectopic pregnancy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A83A0B-C365-D24E-BAA1-FE4DBB2AA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898" y="149965"/>
            <a:ext cx="8229600" cy="639762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B13C"/>
                </a:solidFill>
              </a:rPr>
              <a:t>Differential Diagnosis of Low Back Pain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898" y="939692"/>
            <a:ext cx="4670502" cy="247025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Referred Pain: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Ovary:</a:t>
            </a:r>
          </a:p>
          <a:p>
            <a:pPr lvl="2"/>
            <a:r>
              <a:rPr lang="en-US" sz="2200" dirty="0">
                <a:solidFill>
                  <a:schemeClr val="bg1"/>
                </a:solidFill>
              </a:rPr>
              <a:t>Benign neoplasm</a:t>
            </a:r>
          </a:p>
          <a:p>
            <a:pPr lvl="2"/>
            <a:r>
              <a:rPr lang="en-US" sz="2200" dirty="0">
                <a:solidFill>
                  <a:schemeClr val="bg1"/>
                </a:solidFill>
              </a:rPr>
              <a:t>Malignant neoplasm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87BF04-5610-954A-9223-90D576D04E10}"/>
              </a:ext>
            </a:extLst>
          </p:cNvPr>
          <p:cNvSpPr txBox="1"/>
          <p:nvPr/>
        </p:nvSpPr>
        <p:spPr>
          <a:xfrm>
            <a:off x="3485236" y="1255174"/>
            <a:ext cx="5223866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2400" dirty="0">
                <a:solidFill>
                  <a:schemeClr val="bg1"/>
                </a:solidFill>
              </a:rPr>
              <a:t>Gastrointestinal:</a:t>
            </a:r>
          </a:p>
          <a:p>
            <a:pPr lvl="2"/>
            <a:r>
              <a:rPr lang="en-US" sz="2200" dirty="0">
                <a:solidFill>
                  <a:schemeClr val="bg1"/>
                </a:solidFill>
              </a:rPr>
              <a:t>Pancreas</a:t>
            </a:r>
          </a:p>
          <a:p>
            <a:pPr lvl="3"/>
            <a:r>
              <a:rPr lang="en-US" sz="2000" dirty="0">
                <a:solidFill>
                  <a:schemeClr val="bg1"/>
                </a:solidFill>
              </a:rPr>
              <a:t>Pancreatitis</a:t>
            </a:r>
          </a:p>
          <a:p>
            <a:pPr lvl="3"/>
            <a:r>
              <a:rPr lang="en-US" sz="2000" dirty="0">
                <a:solidFill>
                  <a:schemeClr val="bg1"/>
                </a:solidFill>
              </a:rPr>
              <a:t>Tumor</a:t>
            </a:r>
          </a:p>
          <a:p>
            <a:pPr lvl="2"/>
            <a:r>
              <a:rPr lang="en-US" sz="2200" dirty="0">
                <a:solidFill>
                  <a:schemeClr val="bg1"/>
                </a:solidFill>
              </a:rPr>
              <a:t>Gallbladder:</a:t>
            </a:r>
          </a:p>
          <a:p>
            <a:pPr lvl="3"/>
            <a:r>
              <a:rPr lang="en-US" sz="1600" dirty="0">
                <a:solidFill>
                  <a:schemeClr val="bg1"/>
                </a:solidFill>
              </a:rPr>
              <a:t>Cholecystitis</a:t>
            </a:r>
          </a:p>
          <a:p>
            <a:pPr lvl="2"/>
            <a:r>
              <a:rPr lang="en-US" sz="2200" dirty="0">
                <a:solidFill>
                  <a:schemeClr val="bg1"/>
                </a:solidFill>
              </a:rPr>
              <a:t>Hollow viscus/Stomach/Duodenum:</a:t>
            </a:r>
          </a:p>
          <a:p>
            <a:pPr lvl="3"/>
            <a:r>
              <a:rPr lang="en-US" sz="2000" dirty="0">
                <a:solidFill>
                  <a:schemeClr val="bg1"/>
                </a:solidFill>
              </a:rPr>
              <a:t>Ulcer</a:t>
            </a:r>
          </a:p>
          <a:p>
            <a:pPr lvl="2"/>
            <a:r>
              <a:rPr lang="en-US" sz="2200" dirty="0">
                <a:solidFill>
                  <a:schemeClr val="bg1"/>
                </a:solidFill>
              </a:rPr>
              <a:t>Colon:</a:t>
            </a:r>
          </a:p>
          <a:p>
            <a:pPr lvl="3"/>
            <a:r>
              <a:rPr lang="en-US" sz="2000" dirty="0">
                <a:solidFill>
                  <a:schemeClr val="bg1"/>
                </a:solidFill>
              </a:rPr>
              <a:t>Diverticulitis</a:t>
            </a:r>
          </a:p>
          <a:p>
            <a:pPr lvl="3"/>
            <a:r>
              <a:rPr lang="en-US" sz="2000" dirty="0">
                <a:solidFill>
                  <a:schemeClr val="bg1"/>
                </a:solidFill>
              </a:rPr>
              <a:t>Cancer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DE8477-B82B-EA4F-8507-C34505E9F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0944"/>
            <a:ext cx="8229600" cy="715962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B13C"/>
                </a:solidFill>
              </a:rPr>
              <a:t>More Common Reasons for Low Back Pain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7850"/>
            <a:ext cx="8229600" cy="38862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Herniated Disc</a:t>
            </a:r>
          </a:p>
          <a:p>
            <a:r>
              <a:rPr lang="en-US" sz="2800" dirty="0" err="1">
                <a:solidFill>
                  <a:schemeClr val="bg1"/>
                </a:solidFill>
              </a:rPr>
              <a:t>Myofascial</a:t>
            </a:r>
            <a:r>
              <a:rPr lang="en-US" sz="2800" dirty="0">
                <a:solidFill>
                  <a:schemeClr val="bg1"/>
                </a:solidFill>
              </a:rPr>
              <a:t> Pain</a:t>
            </a:r>
          </a:p>
          <a:p>
            <a:r>
              <a:rPr lang="en-US" sz="2800" dirty="0">
                <a:solidFill>
                  <a:schemeClr val="bg1"/>
                </a:solidFill>
              </a:rPr>
              <a:t>Spinal </a:t>
            </a:r>
            <a:r>
              <a:rPr lang="en-US" sz="2800" dirty="0" err="1">
                <a:solidFill>
                  <a:schemeClr val="bg1"/>
                </a:solidFill>
              </a:rPr>
              <a:t>stenosis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Lumbar </a:t>
            </a:r>
            <a:r>
              <a:rPr lang="en-US" sz="2800" dirty="0" err="1">
                <a:solidFill>
                  <a:schemeClr val="bg1"/>
                </a:solidFill>
              </a:rPr>
              <a:t>spondylosis</a:t>
            </a:r>
            <a:r>
              <a:rPr lang="en-US" sz="2800" dirty="0">
                <a:solidFill>
                  <a:schemeClr val="bg1"/>
                </a:solidFill>
              </a:rPr>
              <a:t>/Facet disease</a:t>
            </a:r>
          </a:p>
          <a:p>
            <a:r>
              <a:rPr lang="en-US" sz="2800" dirty="0">
                <a:solidFill>
                  <a:schemeClr val="bg1"/>
                </a:solidFill>
              </a:rPr>
              <a:t>Unknown</a:t>
            </a:r>
          </a:p>
          <a:p>
            <a:r>
              <a:rPr lang="en-US" sz="2800" dirty="0">
                <a:solidFill>
                  <a:schemeClr val="bg1"/>
                </a:solidFill>
              </a:rPr>
              <a:t>Spondylolisthesis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60B81B-0DB3-C94E-8D75-7D7A0392D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056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B13C"/>
                </a:solidFill>
              </a:rPr>
              <a:t>More Common Reasons for Low Back Pain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1541"/>
            <a:ext cx="8229600" cy="41148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Discogenic pain</a:t>
            </a:r>
          </a:p>
          <a:p>
            <a:r>
              <a:rPr lang="en-US" sz="2800" dirty="0">
                <a:solidFill>
                  <a:schemeClr val="bg1"/>
                </a:solidFill>
              </a:rPr>
              <a:t>Lumbar instability</a:t>
            </a:r>
          </a:p>
          <a:p>
            <a:r>
              <a:rPr lang="en-US" sz="2800" dirty="0">
                <a:solidFill>
                  <a:schemeClr val="bg1"/>
                </a:solidFill>
              </a:rPr>
              <a:t>Spondylolysis Scoliosis</a:t>
            </a:r>
          </a:p>
          <a:p>
            <a:r>
              <a:rPr lang="en-US" sz="2800" dirty="0">
                <a:solidFill>
                  <a:schemeClr val="bg1"/>
                </a:solidFill>
              </a:rPr>
              <a:t>Psychiatric </a:t>
            </a:r>
          </a:p>
          <a:p>
            <a:r>
              <a:rPr lang="en-US" sz="2800" dirty="0">
                <a:solidFill>
                  <a:schemeClr val="bg1"/>
                </a:solidFill>
              </a:rPr>
              <a:t>Compression fracture</a:t>
            </a:r>
          </a:p>
          <a:p>
            <a:r>
              <a:rPr lang="en-US" sz="2800" dirty="0">
                <a:solidFill>
                  <a:schemeClr val="bg1"/>
                </a:solidFill>
              </a:rPr>
              <a:t>Other diagnoses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AB622C-219E-D44B-9DEC-6512D0CC1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32594"/>
            <a:ext cx="8229600" cy="71596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B13C"/>
                </a:solidFill>
              </a:rPr>
              <a:t>Herniated Discs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1150"/>
            <a:ext cx="8229600" cy="5334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Most common cause of LBP: </a:t>
            </a:r>
            <a:r>
              <a:rPr lang="en-US" sz="2800" dirty="0">
                <a:solidFill>
                  <a:srgbClr val="FFB13C"/>
                </a:solidFill>
              </a:rPr>
              <a:t>36.7% of cases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L4-5 or L5-S1 discs: </a:t>
            </a:r>
            <a:r>
              <a:rPr lang="en-US" sz="2800" dirty="0">
                <a:solidFill>
                  <a:srgbClr val="FFB13C"/>
                </a:solidFill>
              </a:rPr>
              <a:t>90-95% of cases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Most common ages: </a:t>
            </a:r>
            <a:r>
              <a:rPr lang="en-US" sz="2800" dirty="0">
                <a:solidFill>
                  <a:srgbClr val="FFB13C"/>
                </a:solidFill>
              </a:rPr>
              <a:t>3</a:t>
            </a:r>
            <a:r>
              <a:rPr lang="en-US" sz="2800" baseline="30000" dirty="0">
                <a:solidFill>
                  <a:srgbClr val="FFB13C"/>
                </a:solidFill>
              </a:rPr>
              <a:t>rd</a:t>
            </a:r>
            <a:r>
              <a:rPr lang="en-US" sz="2800" dirty="0">
                <a:solidFill>
                  <a:srgbClr val="FFB13C"/>
                </a:solidFill>
              </a:rPr>
              <a:t> and 4</a:t>
            </a:r>
            <a:r>
              <a:rPr lang="en-US" sz="2800" baseline="30000" dirty="0">
                <a:solidFill>
                  <a:srgbClr val="FFB13C"/>
                </a:solidFill>
              </a:rPr>
              <a:t>th</a:t>
            </a:r>
            <a:r>
              <a:rPr lang="en-US" sz="2800" dirty="0">
                <a:solidFill>
                  <a:srgbClr val="FFB13C"/>
                </a:solidFill>
              </a:rPr>
              <a:t> decades</a:t>
            </a:r>
          </a:p>
          <a:p>
            <a:r>
              <a:rPr lang="en-US" sz="2800" dirty="0">
                <a:solidFill>
                  <a:schemeClr val="bg1"/>
                </a:solidFill>
              </a:rPr>
              <a:t>% of cases of disc </a:t>
            </a:r>
            <a:r>
              <a:rPr lang="en-US" sz="2800" dirty="0" err="1">
                <a:solidFill>
                  <a:schemeClr val="bg1"/>
                </a:solidFill>
              </a:rPr>
              <a:t>herniation</a:t>
            </a:r>
            <a:r>
              <a:rPr lang="en-US" sz="2800" dirty="0">
                <a:solidFill>
                  <a:schemeClr val="bg1"/>
                </a:solidFill>
              </a:rPr>
              <a:t> that result in </a:t>
            </a:r>
            <a:r>
              <a:rPr lang="en-US" sz="2800" dirty="0" err="1">
                <a:solidFill>
                  <a:schemeClr val="bg1"/>
                </a:solidFill>
              </a:rPr>
              <a:t>radicular</a:t>
            </a:r>
            <a:r>
              <a:rPr lang="en-US" sz="2800" dirty="0">
                <a:solidFill>
                  <a:schemeClr val="bg1"/>
                </a:solidFill>
              </a:rPr>
              <a:t> symptoms: </a:t>
            </a:r>
            <a:r>
              <a:rPr lang="en-US" sz="2800" dirty="0">
                <a:solidFill>
                  <a:srgbClr val="FFB13C"/>
                </a:solidFill>
              </a:rPr>
              <a:t>Less than half</a:t>
            </a:r>
          </a:p>
          <a:p>
            <a:endParaRPr lang="en-US" sz="2800" dirty="0">
              <a:solidFill>
                <a:srgbClr val="FF0000"/>
              </a:solidFill>
            </a:endParaRPr>
          </a:p>
          <a:p>
            <a:endParaRPr lang="en-US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213311-1A7F-9642-8C5F-36860F8C9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8370" name="Picture 2" descr="http://www.mayfieldclinic.com/Images/PE-HerniatedLumbar_Figure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5343" y="0"/>
            <a:ext cx="3113314" cy="4953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2A5B4-65D6-FED6-DAF0-C052A6101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D1121-EC7D-DB2D-9960-8906A82199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 learn the differential diagnoses of back and lower extremity pains</a:t>
            </a:r>
          </a:p>
          <a:p>
            <a:r>
              <a:rPr lang="en-US" dirty="0">
                <a:solidFill>
                  <a:schemeClr val="bg1"/>
                </a:solidFill>
              </a:rPr>
              <a:t>To effectively use the differential diagnoses, history and physical exam to determine the cause of back and </a:t>
            </a:r>
            <a:r>
              <a:rPr lang="en-US">
                <a:solidFill>
                  <a:schemeClr val="bg1"/>
                </a:solidFill>
              </a:rPr>
              <a:t>lower extremity pains.</a:t>
            </a:r>
          </a:p>
        </p:txBody>
      </p:sp>
    </p:spTree>
    <p:extLst>
      <p:ext uri="{BB962C8B-B14F-4D97-AF65-F5344CB8AC3E}">
        <p14:creationId xmlns:p14="http://schemas.microsoft.com/office/powerpoint/2010/main" val="41081850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5C333C-5BB0-064A-B80D-73A4A9258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9394" name="Picture 2" descr="herniated lumbar dis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666750"/>
            <a:ext cx="3962400" cy="3962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158AAC-6B12-C347-8DB2-96F3A4240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0418" name="Picture 2" descr="MRI herniated dis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819150"/>
            <a:ext cx="3886200" cy="3581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5A45A5-56AD-C346-92E0-9BAB06EAF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388"/>
            <a:ext cx="8229600" cy="63976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B13C"/>
                </a:solidFill>
              </a:rPr>
              <a:t>Herniated Discs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746" y="971550"/>
            <a:ext cx="8229600" cy="54102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How do we diagnose a radiculopathy?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Thorough history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Thorough physical exam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Together, these account for about 80% of diagnosis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Imaging should confirm diagnosis made by history and physical exam.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5232AF-C057-3B41-B299-0F0EB3AD4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388"/>
            <a:ext cx="8229600" cy="63976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B13C"/>
                </a:solidFill>
              </a:rPr>
              <a:t>Herniated Discs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3950"/>
            <a:ext cx="8229600" cy="54864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History: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Low back pain accompanied by </a:t>
            </a:r>
            <a:r>
              <a:rPr lang="en-US" sz="2400" dirty="0" err="1">
                <a:solidFill>
                  <a:schemeClr val="bg1"/>
                </a:solidFill>
              </a:rPr>
              <a:t>radicular</a:t>
            </a:r>
            <a:r>
              <a:rPr lang="en-US" sz="2400" dirty="0">
                <a:solidFill>
                  <a:schemeClr val="bg1"/>
                </a:solidFill>
              </a:rPr>
              <a:t> symptoms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Usually sharp pain radiating down leg in </a:t>
            </a:r>
            <a:r>
              <a:rPr lang="en-US" sz="2400" dirty="0" err="1">
                <a:solidFill>
                  <a:schemeClr val="bg1"/>
                </a:solidFill>
              </a:rPr>
              <a:t>dermatomal</a:t>
            </a:r>
            <a:r>
              <a:rPr lang="en-US" sz="2400" dirty="0">
                <a:solidFill>
                  <a:schemeClr val="bg1"/>
                </a:solidFill>
              </a:rPr>
              <a:t> distribution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Coughing, sneezing, sitting can increase pain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5232AF-C057-3B41-B299-0F0EB3AD4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49" y="242094"/>
            <a:ext cx="8229600" cy="63976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B13C"/>
                </a:solidFill>
              </a:rPr>
              <a:t>Herniated Discs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3950"/>
            <a:ext cx="8229600" cy="54864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Physical Exam: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Sensory loss, weakness, reduced reflexes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Straight leg raise: sensitive but poor specificity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Crossed straight leg raise: specific but poor sensitivity</a:t>
            </a:r>
          </a:p>
          <a:p>
            <a:r>
              <a:rPr lang="en-US" sz="2800" dirty="0">
                <a:solidFill>
                  <a:schemeClr val="bg1"/>
                </a:solidFill>
              </a:rPr>
              <a:t>Imaging: CT, MRI, myelography</a:t>
            </a:r>
          </a:p>
          <a:p>
            <a:r>
              <a:rPr lang="en-US" sz="2800" dirty="0">
                <a:solidFill>
                  <a:schemeClr val="bg1"/>
                </a:solidFill>
              </a:rPr>
              <a:t>EMG/NCS</a:t>
            </a:r>
          </a:p>
        </p:txBody>
      </p:sp>
    </p:spTree>
    <p:extLst>
      <p:ext uri="{BB962C8B-B14F-4D97-AF65-F5344CB8AC3E}">
        <p14:creationId xmlns:p14="http://schemas.microsoft.com/office/powerpoint/2010/main" val="39619559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DC093F-6DA3-CF48-8AF1-32962D209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49" y="133350"/>
            <a:ext cx="8229600" cy="71596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B13C"/>
                </a:solidFill>
              </a:rPr>
              <a:t>Herniated Discs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51" y="905958"/>
            <a:ext cx="8229600" cy="5181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How do we treat it: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NSAIDs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Muscle relaxants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Oral steroids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Neuropathic pain medications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Opiates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Epidural steroid injections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Surgery: </a:t>
            </a:r>
            <a:r>
              <a:rPr lang="en-US" sz="2400" dirty="0" err="1">
                <a:solidFill>
                  <a:schemeClr val="bg1"/>
                </a:solidFill>
              </a:rPr>
              <a:t>discectomy</a:t>
            </a:r>
            <a:endParaRPr lang="en-US" sz="24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1F56E3-889A-A54B-8288-FDC19DA92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639762"/>
          </a:xfrm>
        </p:spPr>
        <p:txBody>
          <a:bodyPr>
            <a:noAutofit/>
          </a:bodyPr>
          <a:lstStyle/>
          <a:p>
            <a:r>
              <a:rPr lang="en-US" sz="4000" dirty="0" err="1">
                <a:solidFill>
                  <a:srgbClr val="FFB13C"/>
                </a:solidFill>
              </a:rPr>
              <a:t>Myofascial</a:t>
            </a:r>
            <a:r>
              <a:rPr lang="en-US" sz="4000" dirty="0">
                <a:solidFill>
                  <a:srgbClr val="FFB13C"/>
                </a:solidFill>
              </a:rPr>
              <a:t> Pain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2550"/>
            <a:ext cx="8229600" cy="5715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Second most common cause of back pain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Prevalence of </a:t>
            </a:r>
            <a:r>
              <a:rPr lang="en-US" sz="2400" dirty="0">
                <a:solidFill>
                  <a:srgbClr val="FFB13C"/>
                </a:solidFill>
              </a:rPr>
              <a:t>20%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Often associated with increased muscle tension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1F56E3-889A-A54B-8288-FDC19DA92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639762"/>
          </a:xfrm>
        </p:spPr>
        <p:txBody>
          <a:bodyPr>
            <a:noAutofit/>
          </a:bodyPr>
          <a:lstStyle/>
          <a:p>
            <a:r>
              <a:rPr lang="en-US" sz="4000" dirty="0" err="1">
                <a:solidFill>
                  <a:srgbClr val="FFB13C"/>
                </a:solidFill>
              </a:rPr>
              <a:t>Myofascial</a:t>
            </a:r>
            <a:r>
              <a:rPr lang="en-US" sz="4000" dirty="0">
                <a:solidFill>
                  <a:srgbClr val="FFB13C"/>
                </a:solidFill>
              </a:rPr>
              <a:t> Pain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1262"/>
            <a:ext cx="8229600" cy="5715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History: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Deep </a:t>
            </a:r>
            <a:r>
              <a:rPr lang="en-US" sz="2400" dirty="0">
                <a:solidFill>
                  <a:srgbClr val="FFB13C"/>
                </a:solidFill>
              </a:rPr>
              <a:t>aching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pain that is aggravated by activity and position changes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Can be </a:t>
            </a:r>
            <a:r>
              <a:rPr lang="en-US" sz="2400" dirty="0">
                <a:solidFill>
                  <a:srgbClr val="FFB13C"/>
                </a:solidFill>
              </a:rPr>
              <a:t>localized to the back or radiated </a:t>
            </a:r>
            <a:r>
              <a:rPr lang="en-US" sz="2400" dirty="0">
                <a:solidFill>
                  <a:schemeClr val="bg1"/>
                </a:solidFill>
              </a:rPr>
              <a:t>into buttocks, sacrum, thigh, abdominal wall, and even calf.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Can have </a:t>
            </a:r>
            <a:r>
              <a:rPr lang="en-US" sz="2400" dirty="0">
                <a:solidFill>
                  <a:srgbClr val="FFB13C"/>
                </a:solidFill>
              </a:rPr>
              <a:t>weakness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or even </a:t>
            </a:r>
            <a:r>
              <a:rPr lang="en-US" sz="2400" dirty="0" err="1">
                <a:solidFill>
                  <a:srgbClr val="FFB13C"/>
                </a:solidFill>
              </a:rPr>
              <a:t>paresthesias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or both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5724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1F56E3-889A-A54B-8288-FDC19DA92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639762"/>
          </a:xfrm>
        </p:spPr>
        <p:txBody>
          <a:bodyPr>
            <a:noAutofit/>
          </a:bodyPr>
          <a:lstStyle/>
          <a:p>
            <a:r>
              <a:rPr lang="en-US" sz="4000" dirty="0" err="1">
                <a:solidFill>
                  <a:srgbClr val="FFB13C"/>
                </a:solidFill>
              </a:rPr>
              <a:t>Myofascial</a:t>
            </a:r>
            <a:r>
              <a:rPr lang="en-US" sz="4000" dirty="0">
                <a:solidFill>
                  <a:srgbClr val="FFB13C"/>
                </a:solidFill>
              </a:rPr>
              <a:t> Pain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7494"/>
            <a:ext cx="8229600" cy="5715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Physical Exam: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Tender, taut bands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Deep transverse palpation or needle insertion can cause twitch response</a:t>
            </a:r>
          </a:p>
          <a:p>
            <a:pPr lvl="1"/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9521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4BC1FC-670D-4845-A08E-BC4AA034F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593"/>
            <a:ext cx="8229600" cy="63976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B13C"/>
                </a:solidFill>
              </a:rPr>
              <a:t>Myofascial Pain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898" y="1047750"/>
            <a:ext cx="8229600" cy="54864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Treatment: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Conservative: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Manual therapy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Massage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Spray and stretch techniques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Physical therapy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28243C-6D5F-2143-B01A-DE81DB20E12C}"/>
              </a:ext>
            </a:extLst>
          </p:cNvPr>
          <p:cNvSpPr txBox="1"/>
          <p:nvPr/>
        </p:nvSpPr>
        <p:spPr>
          <a:xfrm>
            <a:off x="4267200" y="1830099"/>
            <a:ext cx="384233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Muscle relaxants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NSAIDs/Tylenol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Lidoderm patches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Heat/Ice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TENs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Trigger point injections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F3C124-7638-0040-9DBB-9B8B8A8AC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B13C"/>
                </a:solidFill>
              </a:rPr>
              <a:t>Definition of Low Back Pain (LBP)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Chronic LBP is LBP that lasts longer than 7-12 weeks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23DD40-B317-3641-9B5F-012D79F78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63976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B13C"/>
                </a:solidFill>
              </a:rPr>
              <a:t>Spinal </a:t>
            </a:r>
            <a:r>
              <a:rPr lang="en-US" sz="4000" dirty="0" err="1">
                <a:solidFill>
                  <a:srgbClr val="FFB13C"/>
                </a:solidFill>
              </a:rPr>
              <a:t>Stenosis</a:t>
            </a:r>
            <a:endParaRPr lang="en-US" sz="4000" dirty="0">
              <a:solidFill>
                <a:srgbClr val="FFB13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8750"/>
            <a:ext cx="8229600" cy="56388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Third most common reason for back pain: </a:t>
            </a:r>
            <a:r>
              <a:rPr lang="en-US" sz="2800" dirty="0">
                <a:solidFill>
                  <a:srgbClr val="FFB13C"/>
                </a:solidFill>
              </a:rPr>
              <a:t>14%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From central stenosis or foraminal stenosis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23DD40-B317-3641-9B5F-012D79F78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898" y="133350"/>
            <a:ext cx="8229600" cy="63976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B13C"/>
                </a:solidFill>
              </a:rPr>
              <a:t>Spinal </a:t>
            </a:r>
            <a:r>
              <a:rPr lang="en-US" sz="4000" dirty="0" err="1">
                <a:solidFill>
                  <a:srgbClr val="FFB13C"/>
                </a:solidFill>
              </a:rPr>
              <a:t>Stenosis</a:t>
            </a:r>
            <a:endParaRPr lang="en-US" sz="4000" dirty="0">
              <a:solidFill>
                <a:srgbClr val="FFB13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52203"/>
            <a:ext cx="8229600" cy="56388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History/Physical Exam: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Central </a:t>
            </a:r>
            <a:r>
              <a:rPr lang="en-US" sz="2400" dirty="0" err="1">
                <a:solidFill>
                  <a:schemeClr val="bg1"/>
                </a:solidFill>
              </a:rPr>
              <a:t>stenosis</a:t>
            </a:r>
            <a:r>
              <a:rPr lang="en-US" sz="2400" dirty="0">
                <a:solidFill>
                  <a:schemeClr val="bg1"/>
                </a:solidFill>
              </a:rPr>
              <a:t>: 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Axial back pain and leg pain brought on by walking, especially downhill, or standing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Usually bilateral and radiates to the ankles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Improved with sitting or bending forward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Can have numbness (usually in stocking distribution)  or weakness</a:t>
            </a:r>
          </a:p>
          <a:p>
            <a:pPr lvl="1"/>
            <a:r>
              <a:rPr lang="en-US" sz="2400" dirty="0" err="1">
                <a:solidFill>
                  <a:schemeClr val="bg1"/>
                </a:solidFill>
              </a:rPr>
              <a:t>Foraminal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stenosis</a:t>
            </a:r>
            <a:r>
              <a:rPr lang="en-US" sz="2400" dirty="0">
                <a:solidFill>
                  <a:schemeClr val="bg1"/>
                </a:solidFill>
              </a:rPr>
              <a:t>:</a:t>
            </a:r>
          </a:p>
          <a:p>
            <a:pPr lvl="2"/>
            <a:r>
              <a:rPr lang="en-US" sz="2000" dirty="0" err="1">
                <a:solidFill>
                  <a:schemeClr val="bg1"/>
                </a:solidFill>
              </a:rPr>
              <a:t>Dermatomal</a:t>
            </a:r>
            <a:r>
              <a:rPr lang="en-US" sz="2000" dirty="0">
                <a:solidFill>
                  <a:schemeClr val="bg1"/>
                </a:solidFill>
              </a:rPr>
              <a:t> distribution that may be sensory or motor or both</a:t>
            </a:r>
          </a:p>
        </p:txBody>
      </p:sp>
    </p:spTree>
    <p:extLst>
      <p:ext uri="{BB962C8B-B14F-4D97-AF65-F5344CB8AC3E}">
        <p14:creationId xmlns:p14="http://schemas.microsoft.com/office/powerpoint/2010/main" val="35289194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F03A9B-9A64-5740-A870-1CDA4BF95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2466" name="Picture 2" descr="Spinal stenosi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285750"/>
            <a:ext cx="5638800" cy="43572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3BF013-3C2D-7446-80CA-9D294019E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3490" name="Picture 2" descr="http://www.neurosurgery.ufl.edu/patients/images/spinal_stenosi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281739"/>
            <a:ext cx="3581400" cy="43353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76310E-71DD-F740-A255-911C179B5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3335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B13C"/>
                </a:solidFill>
              </a:rPr>
              <a:t>Spinal </a:t>
            </a:r>
            <a:r>
              <a:rPr lang="en-US" sz="4000" dirty="0" err="1">
                <a:solidFill>
                  <a:srgbClr val="FFB13C"/>
                </a:solidFill>
              </a:rPr>
              <a:t>Stenosis</a:t>
            </a:r>
            <a:endParaRPr lang="en-US" sz="4000" dirty="0">
              <a:solidFill>
                <a:srgbClr val="FFB13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8862"/>
            <a:ext cx="8229600" cy="5562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Causes of Spinal </a:t>
            </a:r>
            <a:r>
              <a:rPr lang="en-US" sz="2800" dirty="0" err="1">
                <a:solidFill>
                  <a:schemeClr val="bg1"/>
                </a:solidFill>
              </a:rPr>
              <a:t>Stenosis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Disc space loss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Facet disease</a:t>
            </a:r>
          </a:p>
          <a:p>
            <a:pPr lvl="1"/>
            <a:r>
              <a:rPr lang="en-US" sz="2400" dirty="0" err="1">
                <a:solidFill>
                  <a:schemeClr val="bg1"/>
                </a:solidFill>
              </a:rPr>
              <a:t>Ligamentum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flavum</a:t>
            </a:r>
            <a:r>
              <a:rPr lang="en-US" sz="2400" dirty="0">
                <a:solidFill>
                  <a:schemeClr val="bg1"/>
                </a:solidFill>
              </a:rPr>
              <a:t> hypertrophy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Herniated disc</a:t>
            </a:r>
          </a:p>
          <a:p>
            <a:pPr lvl="1"/>
            <a:r>
              <a:rPr lang="en-US" sz="2400" dirty="0" err="1">
                <a:solidFill>
                  <a:schemeClr val="bg1"/>
                </a:solidFill>
              </a:rPr>
              <a:t>Osteophytes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Spondylolisthesis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76310E-71DD-F740-A255-911C179B5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3335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B13C"/>
                </a:solidFill>
              </a:rPr>
              <a:t>Spinal </a:t>
            </a:r>
            <a:r>
              <a:rPr lang="en-US" sz="4000" dirty="0" err="1">
                <a:solidFill>
                  <a:srgbClr val="FFB13C"/>
                </a:solidFill>
              </a:rPr>
              <a:t>Stenosis</a:t>
            </a:r>
            <a:endParaRPr lang="en-US" sz="4000" dirty="0">
              <a:solidFill>
                <a:srgbClr val="FFB13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6350"/>
            <a:ext cx="8229600" cy="5562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Imaging: MRI, CT</a:t>
            </a:r>
          </a:p>
          <a:p>
            <a:r>
              <a:rPr lang="en-US" sz="2800" dirty="0">
                <a:solidFill>
                  <a:schemeClr val="bg1"/>
                </a:solidFill>
              </a:rPr>
              <a:t>Treatment: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Medications: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NSAIDs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Neuropathic pain medications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Exercise program</a:t>
            </a:r>
          </a:p>
        </p:txBody>
      </p:sp>
    </p:spTree>
    <p:extLst>
      <p:ext uri="{BB962C8B-B14F-4D97-AF65-F5344CB8AC3E}">
        <p14:creationId xmlns:p14="http://schemas.microsoft.com/office/powerpoint/2010/main" val="33245974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301EA6-A519-384B-A050-0146217D8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B13C"/>
                </a:solidFill>
              </a:rPr>
              <a:t>Spinal </a:t>
            </a:r>
            <a:r>
              <a:rPr lang="en-US" dirty="0" err="1">
                <a:solidFill>
                  <a:srgbClr val="FFB13C"/>
                </a:solidFill>
              </a:rPr>
              <a:t>Stenosis</a:t>
            </a:r>
            <a:endParaRPr lang="en-US" dirty="0">
              <a:solidFill>
                <a:srgbClr val="FFB13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746" y="1034236"/>
            <a:ext cx="8229600" cy="5715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Treatment: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Epidural steroid injection</a:t>
            </a:r>
          </a:p>
          <a:p>
            <a:pPr lvl="2"/>
            <a:r>
              <a:rPr lang="en-US" sz="2000" dirty="0" err="1">
                <a:solidFill>
                  <a:schemeClr val="bg1"/>
                </a:solidFill>
              </a:rPr>
              <a:t>Interlaminar</a:t>
            </a:r>
            <a:r>
              <a:rPr lang="en-US" sz="2000" dirty="0">
                <a:solidFill>
                  <a:schemeClr val="bg1"/>
                </a:solidFill>
              </a:rPr>
              <a:t> – usually for central </a:t>
            </a:r>
            <a:r>
              <a:rPr lang="en-US" sz="2000" dirty="0" err="1">
                <a:solidFill>
                  <a:schemeClr val="bg1"/>
                </a:solidFill>
              </a:rPr>
              <a:t>stenosis</a:t>
            </a:r>
            <a:r>
              <a:rPr lang="en-US" sz="2000" dirty="0">
                <a:solidFill>
                  <a:schemeClr val="bg1"/>
                </a:solidFill>
              </a:rPr>
              <a:t> or multilevel </a:t>
            </a:r>
            <a:r>
              <a:rPr lang="en-US" sz="2000" dirty="0" err="1">
                <a:solidFill>
                  <a:schemeClr val="bg1"/>
                </a:solidFill>
              </a:rPr>
              <a:t>stenosis</a:t>
            </a:r>
            <a:endParaRPr lang="en-US" sz="2000" dirty="0">
              <a:solidFill>
                <a:schemeClr val="bg1"/>
              </a:solidFill>
            </a:endParaRPr>
          </a:p>
          <a:p>
            <a:pPr lvl="2"/>
            <a:r>
              <a:rPr lang="en-US" sz="2000" dirty="0" err="1">
                <a:solidFill>
                  <a:schemeClr val="bg1"/>
                </a:solidFill>
              </a:rPr>
              <a:t>Transforaminal</a:t>
            </a:r>
            <a:r>
              <a:rPr lang="en-US" sz="2000" dirty="0">
                <a:solidFill>
                  <a:schemeClr val="bg1"/>
                </a:solidFill>
              </a:rPr>
              <a:t> – for </a:t>
            </a:r>
            <a:r>
              <a:rPr lang="en-US" sz="2000" dirty="0" err="1">
                <a:solidFill>
                  <a:schemeClr val="bg1"/>
                </a:solidFill>
              </a:rPr>
              <a:t>radicular</a:t>
            </a:r>
            <a:r>
              <a:rPr lang="en-US" sz="2000" dirty="0">
                <a:solidFill>
                  <a:schemeClr val="bg1"/>
                </a:solidFill>
              </a:rPr>
              <a:t> symptoms due to </a:t>
            </a:r>
            <a:r>
              <a:rPr lang="en-US" sz="2000" dirty="0" err="1">
                <a:solidFill>
                  <a:schemeClr val="bg1"/>
                </a:solidFill>
              </a:rPr>
              <a:t>foraminal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stenosis</a:t>
            </a:r>
            <a:endParaRPr lang="en-US" sz="2000" dirty="0">
              <a:solidFill>
                <a:schemeClr val="bg1"/>
              </a:solidFill>
            </a:endParaRP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Surgical decompression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1BE081-0754-714F-A6AC-D7FA8EF26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898" y="127794"/>
            <a:ext cx="8229600" cy="63976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B13C"/>
                </a:solidFill>
              </a:rPr>
              <a:t>Facet Disease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898" y="895350"/>
            <a:ext cx="8229600" cy="57912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Estimates of the percentage of LBP sufferers that have facet disease: </a:t>
            </a:r>
            <a:r>
              <a:rPr lang="en-US" sz="2800" dirty="0">
                <a:solidFill>
                  <a:srgbClr val="FFB13C"/>
                </a:solidFill>
              </a:rPr>
              <a:t>8-94% (more frequently quoted as 15-40%)</a:t>
            </a:r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What these joints do: 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Limit rotation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Resist compressive forces during lordosis</a:t>
            </a:r>
          </a:p>
          <a:p>
            <a:r>
              <a:rPr lang="en-US" sz="2800" dirty="0">
                <a:solidFill>
                  <a:schemeClr val="bg1"/>
                </a:solidFill>
              </a:rPr>
              <a:t>The load born by these joints: </a:t>
            </a:r>
            <a:r>
              <a:rPr lang="en-US" sz="2800" dirty="0">
                <a:solidFill>
                  <a:srgbClr val="FFB13C"/>
                </a:solidFill>
              </a:rPr>
              <a:t>3-25%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endParaRPr lang="en-US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1275A6-916B-BF49-965E-15C8D2675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4514" name="Picture 2" descr="http://www.imaginghealthcare.com/images/pm/face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7681" y="361950"/>
            <a:ext cx="7529209" cy="4114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CB35C1-21AA-FE43-A793-D5A5BA192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63976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B13C"/>
                </a:solidFill>
              </a:rPr>
              <a:t>Facet Disease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38981"/>
            <a:ext cx="8229600" cy="3856038"/>
          </a:xfrm>
        </p:spPr>
        <p:txBody>
          <a:bodyPr>
            <a:normAutofit fontScale="85000" lnSpcReduction="10000"/>
          </a:bodyPr>
          <a:lstStyle/>
          <a:p>
            <a:r>
              <a:rPr lang="en-US" sz="3300" dirty="0">
                <a:solidFill>
                  <a:schemeClr val="bg1"/>
                </a:solidFill>
              </a:rPr>
              <a:t>History: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Gradual onset of deep aching LBP 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May radiate to groin, hip, buttock or thigh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May have morning stiffness</a:t>
            </a:r>
          </a:p>
          <a:p>
            <a:pPr lvl="2"/>
            <a:endParaRPr lang="en-US" sz="2000" dirty="0">
              <a:solidFill>
                <a:schemeClr val="bg1"/>
              </a:solidFill>
            </a:endParaRPr>
          </a:p>
          <a:p>
            <a:r>
              <a:rPr lang="en-US" sz="3300" dirty="0">
                <a:solidFill>
                  <a:schemeClr val="bg1"/>
                </a:solidFill>
              </a:rPr>
              <a:t>Physical Exam: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May be aggravated by maneuvers which increase load borne by facet joints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Hyperextension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Rotation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Tenderness to palpation in paraspinous region (over facet joints)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A3E55A-00C4-534E-B6E2-FC5E9A0AE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51435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B13C"/>
                </a:solidFill>
              </a:rPr>
              <a:t>Epidemiology of Low Back Pain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276350"/>
            <a:ext cx="8229600" cy="56388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Lifetime Prevalence: 60-85%</a:t>
            </a:r>
          </a:p>
          <a:p>
            <a:r>
              <a:rPr lang="en-US" sz="2800" dirty="0">
                <a:solidFill>
                  <a:schemeClr val="bg1"/>
                </a:solidFill>
              </a:rPr>
              <a:t>#1 cause of worker absenteeism</a:t>
            </a:r>
          </a:p>
          <a:p>
            <a:r>
              <a:rPr lang="en-US" sz="2800" dirty="0">
                <a:solidFill>
                  <a:schemeClr val="bg1"/>
                </a:solidFill>
              </a:rPr>
              <a:t>14% of population of US miss at least 1 day of work per year due to back pain: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Highest in: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Manual labor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Low job satisfaction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Poor workplace social support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CB35C1-21AA-FE43-A793-D5A5BA192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63976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B13C"/>
                </a:solidFill>
              </a:rPr>
              <a:t>Facet Disease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5681"/>
            <a:ext cx="8229600" cy="332263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Imaging: CT or MRI</a:t>
            </a:r>
          </a:p>
          <a:p>
            <a:r>
              <a:rPr lang="en-US" sz="2800" dirty="0">
                <a:solidFill>
                  <a:schemeClr val="bg1"/>
                </a:solidFill>
              </a:rPr>
              <a:t>Medial branch block: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Only way to truly make diagnosis is by MBB (diagnostic block followed by confirmatory block if 1</a:t>
            </a:r>
            <a:r>
              <a:rPr lang="en-US" sz="2400" baseline="30000" dirty="0">
                <a:solidFill>
                  <a:schemeClr val="bg1"/>
                </a:solidFill>
              </a:rPr>
              <a:t>st</a:t>
            </a:r>
            <a:r>
              <a:rPr lang="en-US" sz="2400" dirty="0">
                <a:solidFill>
                  <a:schemeClr val="bg1"/>
                </a:solidFill>
              </a:rPr>
              <a:t> block was positive).</a:t>
            </a:r>
          </a:p>
        </p:txBody>
      </p:sp>
    </p:spTree>
    <p:extLst>
      <p:ext uri="{BB962C8B-B14F-4D97-AF65-F5344CB8AC3E}">
        <p14:creationId xmlns:p14="http://schemas.microsoft.com/office/powerpoint/2010/main" val="24917851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9BB14F-8E19-F64E-B084-9EB2781E3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898" y="242094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B13C"/>
                </a:solidFill>
              </a:rPr>
              <a:t>Facet Disease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3950"/>
            <a:ext cx="8229600" cy="56388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Treatment: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Definitive: Radiofrequency ablation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Other: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NSAIDs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Tylenol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Physical therapy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TENs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Intraarticular facet blocks</a:t>
            </a:r>
          </a:p>
          <a:p>
            <a:pPr lvl="2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FF6340-4EEC-C243-ABB6-A931A34A3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3950"/>
            <a:ext cx="8229600" cy="56388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May affect up to 39% of chronic LBP patients.</a:t>
            </a:r>
          </a:p>
          <a:p>
            <a:r>
              <a:rPr lang="en-US" sz="2800" dirty="0">
                <a:solidFill>
                  <a:schemeClr val="bg1"/>
                </a:solidFill>
              </a:rPr>
              <a:t>History: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Gradual onset, aching low back pain that is usually axial.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However, can extend to buttock, hip, groin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Worsened by sitting or bending forward.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51" y="13335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B13C"/>
                </a:solidFill>
              </a:rPr>
              <a:t>Discogenic</a:t>
            </a:r>
            <a:r>
              <a:rPr lang="en-US" dirty="0">
                <a:solidFill>
                  <a:srgbClr val="FFB13C"/>
                </a:solidFill>
              </a:rPr>
              <a:t> Pain</a:t>
            </a:r>
          </a:p>
        </p:txBody>
      </p:sp>
    </p:spTree>
    <p:extLst>
      <p:ext uri="{BB962C8B-B14F-4D97-AF65-F5344CB8AC3E}">
        <p14:creationId xmlns:p14="http://schemas.microsoft.com/office/powerpoint/2010/main" val="16463359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FF6340-4EEC-C243-ABB6-A931A34A3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51" y="945027"/>
            <a:ext cx="8229600" cy="56388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Physical Exam: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Absence of focal neurologic deficits</a:t>
            </a:r>
          </a:p>
          <a:p>
            <a:r>
              <a:rPr lang="en-US" sz="2800" dirty="0">
                <a:solidFill>
                  <a:schemeClr val="bg1"/>
                </a:solidFill>
              </a:rPr>
              <a:t>Imaging: 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CT and MRI can show degenerative disc disease, but cannot make the diagnosis of </a:t>
            </a:r>
            <a:r>
              <a:rPr lang="en-US" sz="2400" dirty="0" err="1">
                <a:solidFill>
                  <a:schemeClr val="bg1"/>
                </a:solidFill>
              </a:rPr>
              <a:t>discogenic</a:t>
            </a:r>
            <a:r>
              <a:rPr lang="en-US" sz="2400" dirty="0">
                <a:solidFill>
                  <a:schemeClr val="bg1"/>
                </a:solidFill>
              </a:rPr>
              <a:t> disease</a:t>
            </a:r>
          </a:p>
          <a:p>
            <a:r>
              <a:rPr lang="en-US" sz="2800" dirty="0">
                <a:solidFill>
                  <a:schemeClr val="bg1"/>
                </a:solidFill>
              </a:rPr>
              <a:t>Definitive Diagnosis: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Provocative discography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51" y="13335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B13C"/>
                </a:solidFill>
              </a:rPr>
              <a:t>Discogenic</a:t>
            </a:r>
            <a:r>
              <a:rPr lang="en-US" dirty="0">
                <a:solidFill>
                  <a:srgbClr val="FFB13C"/>
                </a:solidFill>
              </a:rPr>
              <a:t> Pain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0FE567-D723-AF42-BB80-3BE827D0C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66339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B13C"/>
                </a:solidFill>
              </a:rPr>
              <a:t>Discogenic</a:t>
            </a:r>
            <a:r>
              <a:rPr lang="en-US" dirty="0">
                <a:solidFill>
                  <a:srgbClr val="FFB13C"/>
                </a:solidFill>
              </a:rPr>
              <a:t> Pain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00150"/>
            <a:ext cx="8229600" cy="5562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Treatment: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NSAIDs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Tylenol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Opioids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DACBD0E-163C-DE4A-9996-C6FAC4F6C103}"/>
              </a:ext>
            </a:extLst>
          </p:cNvPr>
          <p:cNvSpPr txBox="1">
            <a:spLocks/>
          </p:cNvSpPr>
          <p:nvPr/>
        </p:nvSpPr>
        <p:spPr>
          <a:xfrm>
            <a:off x="3733800" y="1711500"/>
            <a:ext cx="8229600" cy="556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dirty="0">
                <a:solidFill>
                  <a:schemeClr val="bg1"/>
                </a:solidFill>
              </a:rPr>
              <a:t>Weight loss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Physical therapy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TENs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Epidural steroid injection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Discectomy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FFC92A-B922-0E4E-8A50-61420C326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178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B13C"/>
                </a:solidFill>
              </a:rPr>
              <a:t>Sacroiliac Joint Pain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4340"/>
            <a:ext cx="8229600" cy="3847210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Cause of 15-30% of chronic LBP.</a:t>
            </a:r>
          </a:p>
          <a:p>
            <a:r>
              <a:rPr lang="en-US" sz="2800" dirty="0">
                <a:solidFill>
                  <a:schemeClr val="bg1"/>
                </a:solidFill>
              </a:rPr>
              <a:t>History: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Usually a report of pain after a fall, lifting and turning, bracing with their legs during a MVA.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An axial load with rotation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Aching, low back or buttock pain that radiates into groin or thigh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Made worse with prolonged sitting, standing or bending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Can be seen in pregnancy</a:t>
            </a:r>
          </a:p>
          <a:p>
            <a:pPr lvl="1"/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FFC92A-B922-0E4E-8A50-61420C326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178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B13C"/>
                </a:solidFill>
              </a:rPr>
              <a:t>Sacroiliac Joint Pain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2550"/>
            <a:ext cx="8229600" cy="3276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Physical Exam: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Tenderness over the joints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Special tests: FABER’s, </a:t>
            </a:r>
            <a:r>
              <a:rPr lang="en-US" sz="2400" dirty="0" err="1">
                <a:solidFill>
                  <a:schemeClr val="bg1"/>
                </a:solidFill>
              </a:rPr>
              <a:t>Gaenslen’s</a:t>
            </a:r>
            <a:r>
              <a:rPr lang="en-US" sz="2400" dirty="0">
                <a:solidFill>
                  <a:schemeClr val="bg1"/>
                </a:solidFill>
              </a:rPr>
              <a:t>, Yeoman’s, etc.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Also associated with leg length discrepancy, scoliosis</a:t>
            </a:r>
          </a:p>
          <a:p>
            <a:pPr lvl="1"/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6536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175638-BCFC-C049-85B7-DD12F1A34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55591" y="-95250"/>
            <a:ext cx="6232817" cy="487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CC26A6-E8B4-0A47-B9AE-0A421471C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63976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B13C"/>
                </a:solidFill>
              </a:rPr>
              <a:t>Sacroiliac Joint Pain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2550"/>
            <a:ext cx="8229600" cy="56388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Imaging: </a:t>
            </a:r>
            <a:r>
              <a:rPr lang="en-US" sz="2800" dirty="0">
                <a:solidFill>
                  <a:srgbClr val="FFB13C"/>
                </a:solidFill>
              </a:rPr>
              <a:t>Unreliable</a:t>
            </a:r>
          </a:p>
          <a:p>
            <a:r>
              <a:rPr lang="en-US" sz="2800" dirty="0">
                <a:solidFill>
                  <a:schemeClr val="bg1"/>
                </a:solidFill>
              </a:rPr>
              <a:t>Definitive diagnosis: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Diagnostic SI joint injection under radiologic guidance</a:t>
            </a:r>
          </a:p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CC26A6-E8B4-0A47-B9AE-0A421471C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63976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B13C"/>
                </a:solidFill>
              </a:rPr>
              <a:t>Sacroiliac Joint Pain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19150"/>
            <a:ext cx="8229600" cy="3932238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Treatment: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NSAIDs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Tylenol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Treatment of leg length discrepancy or pelvic obliquity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SI joint injection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Physical therapy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TENs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Heat and ice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Radiofrequency</a:t>
            </a:r>
          </a:p>
        </p:txBody>
      </p:sp>
    </p:spTree>
    <p:extLst>
      <p:ext uri="{BB962C8B-B14F-4D97-AF65-F5344CB8AC3E}">
        <p14:creationId xmlns:p14="http://schemas.microsoft.com/office/powerpoint/2010/main" val="2447499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A3E55A-00C4-534E-B6E2-FC5E9A0AE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66675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B13C"/>
                </a:solidFill>
              </a:rPr>
              <a:t>Epidemiology of Low Back Pain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57350"/>
            <a:ext cx="8229600" cy="24384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Leading cause of expenditures for worker’s comp</a:t>
            </a:r>
          </a:p>
          <a:p>
            <a:r>
              <a:rPr lang="en-US" sz="2800" dirty="0">
                <a:solidFill>
                  <a:schemeClr val="bg1"/>
                </a:solidFill>
              </a:rPr>
              <a:t>Chance of returning to work after disability: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After 6 months: 50%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After 1 year: 20%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After 2 years: 3%</a:t>
            </a:r>
          </a:p>
        </p:txBody>
      </p:sp>
    </p:spTree>
    <p:extLst>
      <p:ext uri="{BB962C8B-B14F-4D97-AF65-F5344CB8AC3E}">
        <p14:creationId xmlns:p14="http://schemas.microsoft.com/office/powerpoint/2010/main" val="2174143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0EE5B8-41AB-D24E-A1E9-F6FDBA6D7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846" y="213360"/>
            <a:ext cx="8229600" cy="63976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B13C"/>
                </a:solidFill>
              </a:rPr>
              <a:t>Vertebral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971550"/>
            <a:ext cx="8229600" cy="3581400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Only 30% come to attention of physicians (lack of severe pain does not trigger imaging)</a:t>
            </a:r>
          </a:p>
          <a:p>
            <a:r>
              <a:rPr lang="en-US" sz="2800" dirty="0">
                <a:solidFill>
                  <a:schemeClr val="bg1"/>
                </a:solidFill>
              </a:rPr>
              <a:t>Most common locations:</a:t>
            </a:r>
          </a:p>
          <a:p>
            <a:pPr lvl="1"/>
            <a:r>
              <a:rPr lang="en-US" sz="2400" dirty="0" err="1">
                <a:solidFill>
                  <a:schemeClr val="bg1"/>
                </a:solidFill>
              </a:rPr>
              <a:t>Thoracolumbar</a:t>
            </a:r>
            <a:r>
              <a:rPr lang="en-US" sz="2400" dirty="0">
                <a:solidFill>
                  <a:schemeClr val="bg1"/>
                </a:solidFill>
              </a:rPr>
              <a:t> junction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Mid thoracic spine 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Lumbar region</a:t>
            </a:r>
          </a:p>
          <a:p>
            <a:r>
              <a:rPr lang="en-US" sz="2800" dirty="0">
                <a:solidFill>
                  <a:schemeClr val="bg1"/>
                </a:solidFill>
              </a:rPr>
              <a:t>Prevalence highest in </a:t>
            </a:r>
            <a:r>
              <a:rPr lang="en-US" sz="2800" dirty="0" err="1">
                <a:solidFill>
                  <a:schemeClr val="bg1"/>
                </a:solidFill>
              </a:rPr>
              <a:t>caucasian</a:t>
            </a:r>
            <a:r>
              <a:rPr lang="en-US" sz="2800" dirty="0">
                <a:solidFill>
                  <a:schemeClr val="bg1"/>
                </a:solidFill>
              </a:rPr>
              <a:t> women due to increased incidence of osteoporosis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C1EE5F-406C-DF40-AA79-23E252D0F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7586" name="Picture 2" descr="http://www.eorthopod.com/sites/default/files/images/thoracic_compression_fx_anatomy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0"/>
            <a:ext cx="5113564" cy="48535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AD32B6-CE3C-DE44-929E-C17AC9737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63976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B13C"/>
                </a:solidFill>
              </a:rPr>
              <a:t>Vertebral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429" y="1200150"/>
            <a:ext cx="8229600" cy="56388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History: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Acute pain over fracture site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For sacral fractures: pain can radiate to buttock or leg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Can cause </a:t>
            </a:r>
            <a:r>
              <a:rPr lang="en-US" sz="2400" dirty="0" err="1">
                <a:solidFill>
                  <a:schemeClr val="bg1"/>
                </a:solidFill>
              </a:rPr>
              <a:t>radiculopathy</a:t>
            </a:r>
            <a:endParaRPr lang="en-US" sz="24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AD32B6-CE3C-DE44-929E-C17AC9737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63976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B13C"/>
                </a:solidFill>
              </a:rPr>
              <a:t>Vertebral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0550"/>
            <a:ext cx="8229600" cy="3962400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Treatment: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Exercise Program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Fall prevention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NSAIDs</a:t>
            </a:r>
          </a:p>
          <a:p>
            <a:pPr lvl="1"/>
            <a:r>
              <a:rPr lang="en-US" sz="2400" dirty="0" err="1">
                <a:solidFill>
                  <a:schemeClr val="bg1"/>
                </a:solidFill>
              </a:rPr>
              <a:t>Opioids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 err="1">
                <a:solidFill>
                  <a:schemeClr val="bg1"/>
                </a:solidFill>
              </a:rPr>
              <a:t>Bisphosponates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 err="1">
                <a:solidFill>
                  <a:schemeClr val="bg1"/>
                </a:solidFill>
              </a:rPr>
              <a:t>Calcitonin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 err="1">
                <a:solidFill>
                  <a:schemeClr val="bg1"/>
                </a:solidFill>
              </a:rPr>
              <a:t>Vertebroplasty</a:t>
            </a:r>
            <a:r>
              <a:rPr lang="en-US" sz="2400" dirty="0">
                <a:solidFill>
                  <a:schemeClr val="bg1"/>
                </a:solidFill>
              </a:rPr>
              <a:t>/</a:t>
            </a:r>
            <a:r>
              <a:rPr lang="en-US" sz="2400" dirty="0" err="1">
                <a:solidFill>
                  <a:schemeClr val="bg1"/>
                </a:solidFill>
              </a:rPr>
              <a:t>Kyphoplasty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3235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487447-E31C-004D-A778-61F2E6927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3B2F55-F038-4D5B-BE84-17136FDC63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715518"/>
            <a:ext cx="8229600" cy="371246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1721B0-C662-4E06-AAD6-A67BAF2CF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744"/>
            <a:ext cx="8229600" cy="857250"/>
          </a:xfrm>
        </p:spPr>
        <p:txBody>
          <a:bodyPr>
            <a:noAutofit/>
          </a:bodyPr>
          <a:lstStyle/>
          <a:p>
            <a:r>
              <a:rPr lang="en-US" sz="3800" dirty="0">
                <a:solidFill>
                  <a:srgbClr val="FFB13C"/>
                </a:solidFill>
              </a:rPr>
              <a:t>Lumbar Radiculopathy Referral Patterns</a:t>
            </a:r>
          </a:p>
        </p:txBody>
      </p:sp>
    </p:spTree>
    <p:extLst>
      <p:ext uri="{BB962C8B-B14F-4D97-AF65-F5344CB8AC3E}">
        <p14:creationId xmlns:p14="http://schemas.microsoft.com/office/powerpoint/2010/main" val="29597811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C5FF08-A4A1-EE4E-86F6-59E829833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A406E0-25D8-4B00-8D5E-98B25767F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38100"/>
            <a:ext cx="8229600" cy="85725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B13C"/>
                </a:solidFill>
              </a:rPr>
              <a:t>Myofascial Referral Patterns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44ADB3-CEBD-4901-82BC-A79EAB8BBC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" y="666750"/>
            <a:ext cx="7203225" cy="4356076"/>
          </a:xfrm>
        </p:spPr>
      </p:pic>
    </p:spTree>
    <p:extLst>
      <p:ext uri="{BB962C8B-B14F-4D97-AF65-F5344CB8AC3E}">
        <p14:creationId xmlns:p14="http://schemas.microsoft.com/office/powerpoint/2010/main" val="2212335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9CBB37-B7EB-9C46-A4B6-28273F3B2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065788-7BE5-437D-8993-10A648F47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B13C"/>
                </a:solidFill>
              </a:rPr>
              <a:t>Myofascial Referral Pattern</a:t>
            </a:r>
            <a:br>
              <a:rPr lang="en-US" dirty="0">
                <a:solidFill>
                  <a:srgbClr val="FFB13C"/>
                </a:solidFill>
              </a:rPr>
            </a:br>
            <a:r>
              <a:rPr lang="en-US" dirty="0">
                <a:solidFill>
                  <a:srgbClr val="FFB13C"/>
                </a:solidFill>
              </a:rPr>
              <a:t>Gluteus </a:t>
            </a:r>
            <a:r>
              <a:rPr lang="en-US" dirty="0" err="1">
                <a:solidFill>
                  <a:srgbClr val="FFB13C"/>
                </a:solidFill>
              </a:rPr>
              <a:t>Minimus</a:t>
            </a:r>
            <a:r>
              <a:rPr lang="en-US" dirty="0">
                <a:solidFill>
                  <a:srgbClr val="FFB13C"/>
                </a:solidFill>
              </a:rPr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7E50E2-5A7D-4C43-A2DB-B6160F22CC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1269208"/>
            <a:ext cx="6019800" cy="3455811"/>
          </a:xfrm>
        </p:spPr>
      </p:pic>
    </p:spTree>
    <p:extLst>
      <p:ext uri="{BB962C8B-B14F-4D97-AF65-F5344CB8AC3E}">
        <p14:creationId xmlns:p14="http://schemas.microsoft.com/office/powerpoint/2010/main" val="32094327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8113FB-AFBB-3A40-BA85-367A4AE0B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ED0F1FB6-48B7-4CF5-A15C-F9E46DEE2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992" y="819150"/>
            <a:ext cx="6986016" cy="38862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36E06A-06DD-4B84-AA1A-2CA0AE1D1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6531"/>
            <a:ext cx="8229600" cy="1249362"/>
          </a:xfrm>
        </p:spPr>
        <p:txBody>
          <a:bodyPr>
            <a:normAutofit/>
          </a:bodyPr>
          <a:lstStyle/>
          <a:p>
            <a:pPr algn="r"/>
            <a:r>
              <a:rPr lang="en-US" sz="4000" dirty="0">
                <a:solidFill>
                  <a:srgbClr val="FFB13C"/>
                </a:solidFill>
              </a:rPr>
              <a:t>Lumbar Facet Joint Referral Pattern</a:t>
            </a:r>
          </a:p>
        </p:txBody>
      </p:sp>
    </p:spTree>
    <p:extLst>
      <p:ext uri="{BB962C8B-B14F-4D97-AF65-F5344CB8AC3E}">
        <p14:creationId xmlns:p14="http://schemas.microsoft.com/office/powerpoint/2010/main" val="377933177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AE85339-EB89-8F42-BF54-B2511A159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7994A4-6C58-4FB1-B401-2B5488503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85725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B13C"/>
                </a:solidFill>
              </a:rPr>
              <a:t>Sacroiliac Joint Referral Pattern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AD691B-40DE-4246-9EA2-8E6EE2899E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0054" y="719437"/>
            <a:ext cx="4647945" cy="4290896"/>
          </a:xfrm>
        </p:spPr>
      </p:pic>
    </p:spTree>
    <p:extLst>
      <p:ext uri="{BB962C8B-B14F-4D97-AF65-F5344CB8AC3E}">
        <p14:creationId xmlns:p14="http://schemas.microsoft.com/office/powerpoint/2010/main" val="31886041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5CBA11-C6D7-2940-AAA3-F650249D6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304D2-BC60-47D5-9F01-333BED1F7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61950"/>
            <a:ext cx="8229600" cy="5851525"/>
          </a:xfrm>
        </p:spPr>
        <p:txBody>
          <a:bodyPr>
            <a:normAutofit/>
          </a:bodyPr>
          <a:lstStyle/>
          <a:p>
            <a:pPr fontAlgn="base"/>
            <a:r>
              <a:rPr lang="en-US" sz="2200" dirty="0">
                <a:solidFill>
                  <a:schemeClr val="bg1"/>
                </a:solidFill>
              </a:rPr>
              <a:t>In analysis of the pain diagrams of 50 patients who responded to fluoroscopy guided SI injection, </a:t>
            </a:r>
            <a:r>
              <a:rPr lang="en-US" sz="2200" dirty="0" err="1">
                <a:solidFill>
                  <a:schemeClr val="bg1"/>
                </a:solidFill>
              </a:rPr>
              <a:t>Slipman</a:t>
            </a:r>
            <a:r>
              <a:rPr lang="en-US" sz="2200" dirty="0">
                <a:solidFill>
                  <a:schemeClr val="bg1"/>
                </a:solidFill>
              </a:rPr>
              <a:t> CW et al found the following common referral patterns of the SI joint.</a:t>
            </a:r>
          </a:p>
          <a:p>
            <a:pPr fontAlgn="base"/>
            <a:r>
              <a:rPr lang="en-US" sz="2200" b="1" dirty="0">
                <a:solidFill>
                  <a:schemeClr val="bg1"/>
                </a:solidFill>
              </a:rPr>
              <a:t>94% Buttock pain</a:t>
            </a:r>
            <a:endParaRPr lang="en-US" sz="2200" dirty="0">
              <a:solidFill>
                <a:schemeClr val="bg1"/>
              </a:solidFill>
            </a:endParaRPr>
          </a:p>
          <a:p>
            <a:pPr fontAlgn="base"/>
            <a:r>
              <a:rPr lang="en-US" sz="2200" b="1" dirty="0">
                <a:solidFill>
                  <a:schemeClr val="bg1"/>
                </a:solidFill>
              </a:rPr>
              <a:t>72% Lower lumbar pain</a:t>
            </a:r>
            <a:endParaRPr lang="en-US" sz="2200" dirty="0">
              <a:solidFill>
                <a:schemeClr val="bg1"/>
              </a:solidFill>
            </a:endParaRPr>
          </a:p>
          <a:p>
            <a:pPr fontAlgn="base"/>
            <a:r>
              <a:rPr lang="en-US" sz="2200" b="1" dirty="0">
                <a:solidFill>
                  <a:schemeClr val="bg1"/>
                </a:solidFill>
              </a:rPr>
              <a:t>14% Groin pain</a:t>
            </a:r>
            <a:endParaRPr lang="en-US" sz="2200" dirty="0">
              <a:solidFill>
                <a:schemeClr val="bg1"/>
              </a:solidFill>
            </a:endParaRPr>
          </a:p>
          <a:p>
            <a:pPr fontAlgn="base"/>
            <a:r>
              <a:rPr lang="en-US" sz="2200" b="1" dirty="0">
                <a:solidFill>
                  <a:schemeClr val="bg1"/>
                </a:solidFill>
              </a:rPr>
              <a:t>50% LE pain</a:t>
            </a:r>
            <a:endParaRPr lang="en-US" sz="2200" dirty="0">
              <a:solidFill>
                <a:schemeClr val="bg1"/>
              </a:solidFill>
            </a:endParaRPr>
          </a:p>
          <a:p>
            <a:pPr fontAlgn="base"/>
            <a:r>
              <a:rPr lang="en-US" sz="2200" b="1" dirty="0">
                <a:solidFill>
                  <a:schemeClr val="bg1"/>
                </a:solidFill>
              </a:rPr>
              <a:t>28% LE pain below knee</a:t>
            </a:r>
            <a:endParaRPr lang="en-US" sz="2200" dirty="0">
              <a:solidFill>
                <a:schemeClr val="bg1"/>
              </a:solidFill>
            </a:endParaRPr>
          </a:p>
          <a:p>
            <a:pPr fontAlgn="base"/>
            <a:r>
              <a:rPr lang="en-US" sz="2200" b="1" dirty="0" err="1">
                <a:solidFill>
                  <a:schemeClr val="bg1"/>
                </a:solidFill>
              </a:rPr>
              <a:t>Slipman</a:t>
            </a:r>
            <a:r>
              <a:rPr lang="en-US" sz="2200" b="1" dirty="0">
                <a:solidFill>
                  <a:schemeClr val="bg1"/>
                </a:solidFill>
              </a:rPr>
              <a:t> CW. et al. Sacroiliac joint pain referral zones. Arch Phys Med Rehab. 2000;8 1:334-8.</a:t>
            </a:r>
            <a:endParaRPr lang="en-US" sz="2200" dirty="0">
              <a:solidFill>
                <a:schemeClr val="bg1"/>
              </a:solidFill>
            </a:endParaRPr>
          </a:p>
          <a:p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627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D372D7-270C-294A-9392-D10F2EF84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232"/>
            <a:ext cx="914400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42950"/>
            <a:ext cx="8229600" cy="3657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Economic Cost: $100 billion</a:t>
            </a:r>
          </a:p>
          <a:p>
            <a:r>
              <a:rPr lang="en-US" sz="2800" dirty="0">
                <a:solidFill>
                  <a:schemeClr val="bg1"/>
                </a:solidFill>
              </a:rPr>
              <a:t>Ratio of men to women: equal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Younger: men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After 60: women 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In both men and women, incidence increases  with age.</a:t>
            </a:r>
          </a:p>
          <a:p>
            <a:r>
              <a:rPr lang="en-US" sz="2800" dirty="0">
                <a:solidFill>
                  <a:schemeClr val="bg1"/>
                </a:solidFill>
              </a:rPr>
              <a:t>Association between LBP and poor overall health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CEC00E-24FF-4E49-B6CB-CE84824F8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C61868-A812-4BB8-A8E3-CC9AD460F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525"/>
            <a:ext cx="8229600" cy="85725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B13C"/>
                </a:solidFill>
              </a:rPr>
              <a:t>Acute Hip and Groin Pain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FA2CFA-6001-461C-B7BF-7C9F31132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846" y="839016"/>
            <a:ext cx="8229600" cy="3962400"/>
          </a:xfrm>
        </p:spPr>
        <p:txBody>
          <a:bodyPr>
            <a:normAutofit fontScale="92500" lnSpcReduction="10000"/>
          </a:bodyPr>
          <a:lstStyle/>
          <a:p>
            <a:r>
              <a:rPr lang="en-US" sz="3000" u="sng" dirty="0">
                <a:solidFill>
                  <a:schemeClr val="bg1"/>
                </a:solidFill>
              </a:rPr>
              <a:t>Common Causes</a:t>
            </a:r>
            <a:r>
              <a:rPr lang="en-US" sz="3000" dirty="0">
                <a:solidFill>
                  <a:schemeClr val="bg1"/>
                </a:solidFill>
              </a:rPr>
              <a:t>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Adductor muscles</a:t>
            </a:r>
          </a:p>
          <a:p>
            <a:pPr lvl="2"/>
            <a:r>
              <a:rPr lang="en-US" dirty="0">
                <a:solidFill>
                  <a:srgbClr val="FFB13C"/>
                </a:solidFill>
              </a:rPr>
              <a:t>Muscle strain </a:t>
            </a:r>
          </a:p>
          <a:p>
            <a:pPr lvl="3"/>
            <a:r>
              <a:rPr lang="en-US" dirty="0">
                <a:solidFill>
                  <a:schemeClr val="bg1"/>
                </a:solidFill>
              </a:rPr>
              <a:t>Presentation: Acute localized pain over belly of adductor longus, proximal musculotendinous junction</a:t>
            </a:r>
          </a:p>
          <a:p>
            <a:pPr lvl="3"/>
            <a:r>
              <a:rPr lang="en-US" dirty="0">
                <a:solidFill>
                  <a:schemeClr val="bg1"/>
                </a:solidFill>
              </a:rPr>
              <a:t>Findings: Localized tenderness, pain on passive abduction and on resisted adduction</a:t>
            </a:r>
          </a:p>
          <a:p>
            <a:pPr lvl="2"/>
            <a:r>
              <a:rPr lang="en-US" dirty="0">
                <a:solidFill>
                  <a:srgbClr val="FFB13C"/>
                </a:solidFill>
              </a:rPr>
              <a:t>Tendinopathy</a:t>
            </a:r>
          </a:p>
          <a:p>
            <a:pPr lvl="3"/>
            <a:r>
              <a:rPr lang="en-US" dirty="0">
                <a:solidFill>
                  <a:schemeClr val="bg1"/>
                </a:solidFill>
              </a:rPr>
              <a:t>Presentation: Proximal groin pain with increasing activity</a:t>
            </a:r>
          </a:p>
          <a:p>
            <a:pPr lvl="3"/>
            <a:r>
              <a:rPr lang="en-US" dirty="0">
                <a:solidFill>
                  <a:schemeClr val="bg1"/>
                </a:solidFill>
              </a:rPr>
              <a:t>Findings: local tenderness over adductor origin, pain on passive hip abduction and resisted adduction</a:t>
            </a:r>
          </a:p>
        </p:txBody>
      </p:sp>
    </p:spTree>
    <p:extLst>
      <p:ext uri="{BB962C8B-B14F-4D97-AF65-F5344CB8AC3E}">
        <p14:creationId xmlns:p14="http://schemas.microsoft.com/office/powerpoint/2010/main" val="2303397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3074A2-5BC7-B64D-BBB5-D9261C76F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347793-41FC-4D16-BCB8-B840F62422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3600" y="774837"/>
            <a:ext cx="3886200" cy="4311513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2E6317C-8412-CD4B-8B36-930E7178E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8847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B13C"/>
                </a:solidFill>
              </a:rPr>
              <a:t>Groin Pull </a:t>
            </a:r>
            <a:r>
              <a:rPr lang="en-US" sz="3600" dirty="0">
                <a:solidFill>
                  <a:srgbClr val="FFB13C"/>
                </a:solidFill>
              </a:rPr>
              <a:t>(Adductor Muscle Strain)</a:t>
            </a:r>
          </a:p>
        </p:txBody>
      </p:sp>
    </p:spTree>
    <p:extLst>
      <p:ext uri="{BB962C8B-B14F-4D97-AF65-F5344CB8AC3E}">
        <p14:creationId xmlns:p14="http://schemas.microsoft.com/office/powerpoint/2010/main" val="4820994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DA7A3A-43C0-D840-8D87-AD38A30A4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C61868-A812-4BB8-A8E3-CC9AD460F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FFB13C"/>
                </a:solidFill>
              </a:rPr>
              <a:t>Acute Hip and Groin Pain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FA2CFA-6001-461C-B7BF-7C9F31132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00150"/>
            <a:ext cx="8229600" cy="3394472"/>
          </a:xfrm>
        </p:spPr>
        <p:txBody>
          <a:bodyPr/>
          <a:lstStyle/>
          <a:p>
            <a:r>
              <a:rPr lang="en-US" u="sng" dirty="0">
                <a:solidFill>
                  <a:schemeClr val="bg1"/>
                </a:solidFill>
              </a:rPr>
              <a:t>Common Causes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Hip joint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Synovitis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Labral tear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Chondral lesion</a:t>
            </a:r>
          </a:p>
        </p:txBody>
      </p:sp>
    </p:spTree>
    <p:extLst>
      <p:ext uri="{BB962C8B-B14F-4D97-AF65-F5344CB8AC3E}">
        <p14:creationId xmlns:p14="http://schemas.microsoft.com/office/powerpoint/2010/main" val="3092027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C370C3-FE70-DB42-A915-66DB13CB9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C61868-A812-4BB8-A8E3-CC9AD460F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B13C"/>
                </a:solidFill>
              </a:rPr>
              <a:t>Acute Hip and Groin Pain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FA2CFA-6001-461C-B7BF-7C9F31132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Hip joint pain may be felt in a number of areas: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Deep inside the hip (58%)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Groin (51%)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Outside the hip (45%)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Low back (42%)</a:t>
            </a:r>
          </a:p>
        </p:txBody>
      </p:sp>
    </p:spTree>
    <p:extLst>
      <p:ext uri="{BB962C8B-B14F-4D97-AF65-F5344CB8AC3E}">
        <p14:creationId xmlns:p14="http://schemas.microsoft.com/office/powerpoint/2010/main" val="16833351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11E458-C2C2-D849-BCC9-0D9010522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C5FBD3-1CC3-4DAE-A16B-CD6028CB4A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61950"/>
            <a:ext cx="5954258" cy="4167981"/>
          </a:xfrm>
        </p:spPr>
      </p:pic>
    </p:spTree>
    <p:extLst>
      <p:ext uri="{BB962C8B-B14F-4D97-AF65-F5344CB8AC3E}">
        <p14:creationId xmlns:p14="http://schemas.microsoft.com/office/powerpoint/2010/main" val="28914261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F2D39E-D385-7341-92A5-16FE0898C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F9E4B9-3789-40BC-B73C-73CA09930C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0"/>
            <a:ext cx="5184590" cy="4805717"/>
          </a:xfrm>
        </p:spPr>
      </p:pic>
    </p:spTree>
    <p:extLst>
      <p:ext uri="{BB962C8B-B14F-4D97-AF65-F5344CB8AC3E}">
        <p14:creationId xmlns:p14="http://schemas.microsoft.com/office/powerpoint/2010/main" val="211230631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719F6A-0D89-A04F-9338-AAFD4BBA0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C61868-A812-4BB8-A8E3-CC9AD460F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335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B13C"/>
                </a:solidFill>
              </a:rPr>
              <a:t>Acute Hip and Groin Pain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FA2CFA-6001-461C-B7BF-7C9F31132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84373"/>
            <a:ext cx="8229600" cy="5638800"/>
          </a:xfrm>
        </p:spPr>
        <p:txBody>
          <a:bodyPr>
            <a:normAutofit/>
          </a:bodyPr>
          <a:lstStyle/>
          <a:p>
            <a:r>
              <a:rPr lang="en-US" sz="2800" u="sng" dirty="0">
                <a:solidFill>
                  <a:schemeClr val="bg1"/>
                </a:solidFill>
              </a:rPr>
              <a:t>Less Common Causes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</a:p>
          <a:p>
            <a:pPr lvl="1"/>
            <a:r>
              <a:rPr lang="en-US" sz="2600" dirty="0">
                <a:solidFill>
                  <a:srgbClr val="FFB13C"/>
                </a:solidFill>
              </a:rPr>
              <a:t>Iliopsoas strain </a:t>
            </a:r>
          </a:p>
          <a:p>
            <a:pPr lvl="2"/>
            <a:r>
              <a:rPr lang="en-US" sz="2200" dirty="0">
                <a:solidFill>
                  <a:schemeClr val="bg1"/>
                </a:solidFill>
              </a:rPr>
              <a:t>Presentation: Poorly localized ache in one side of groin</a:t>
            </a:r>
          </a:p>
          <a:p>
            <a:pPr lvl="2"/>
            <a:r>
              <a:rPr lang="en-US" sz="2200" dirty="0">
                <a:solidFill>
                  <a:schemeClr val="bg1"/>
                </a:solidFill>
              </a:rPr>
              <a:t>Findings: pain on iliopsoas stretch &amp; resisted hip flexion</a:t>
            </a:r>
          </a:p>
          <a:p>
            <a:pPr lvl="1"/>
            <a:r>
              <a:rPr lang="en-US" sz="2600" dirty="0">
                <a:solidFill>
                  <a:srgbClr val="FFB13C"/>
                </a:solidFill>
              </a:rPr>
              <a:t>Stress fracture</a:t>
            </a:r>
          </a:p>
          <a:p>
            <a:pPr lvl="2"/>
            <a:r>
              <a:rPr lang="en-US" sz="2200" dirty="0">
                <a:solidFill>
                  <a:schemeClr val="bg1"/>
                </a:solidFill>
              </a:rPr>
              <a:t>Neck of femur</a:t>
            </a:r>
          </a:p>
          <a:p>
            <a:pPr lvl="2"/>
            <a:r>
              <a:rPr lang="en-US" sz="2200" dirty="0">
                <a:solidFill>
                  <a:schemeClr val="bg1"/>
                </a:solidFill>
              </a:rPr>
              <a:t>Pubic ramus</a:t>
            </a:r>
          </a:p>
          <a:p>
            <a:pPr lvl="2"/>
            <a:r>
              <a:rPr lang="en-US" sz="2200" dirty="0">
                <a:solidFill>
                  <a:schemeClr val="bg1"/>
                </a:solidFill>
              </a:rPr>
              <a:t>Acetabulum</a:t>
            </a:r>
          </a:p>
        </p:txBody>
      </p:sp>
    </p:spTree>
    <p:extLst>
      <p:ext uri="{BB962C8B-B14F-4D97-AF65-F5344CB8AC3E}">
        <p14:creationId xmlns:p14="http://schemas.microsoft.com/office/powerpoint/2010/main" val="18161511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719F6A-0D89-A04F-9338-AAFD4BBA0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5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C61868-A812-4BB8-A8E3-CC9AD460F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335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B13C"/>
                </a:solidFill>
              </a:rPr>
              <a:t>Acute Hip and Groin Pain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FA2CFA-6001-461C-B7BF-7C9F31132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43806"/>
            <a:ext cx="8229600" cy="3581400"/>
          </a:xfrm>
        </p:spPr>
        <p:txBody>
          <a:bodyPr>
            <a:normAutofit/>
          </a:bodyPr>
          <a:lstStyle/>
          <a:p>
            <a:pPr lvl="1"/>
            <a:r>
              <a:rPr lang="en-US" dirty="0">
                <a:solidFill>
                  <a:srgbClr val="FFB13C"/>
                </a:solidFill>
              </a:rPr>
              <a:t>Referred pain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Lumbar spine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Sacroiliac joint</a:t>
            </a:r>
          </a:p>
          <a:p>
            <a:pPr lvl="1"/>
            <a:r>
              <a:rPr lang="en-US" dirty="0">
                <a:solidFill>
                  <a:srgbClr val="FFB13C"/>
                </a:solidFill>
              </a:rPr>
              <a:t>Infection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Osteomyelitis</a:t>
            </a:r>
          </a:p>
        </p:txBody>
      </p:sp>
    </p:spTree>
    <p:extLst>
      <p:ext uri="{BB962C8B-B14F-4D97-AF65-F5344CB8AC3E}">
        <p14:creationId xmlns:p14="http://schemas.microsoft.com/office/powerpoint/2010/main" val="19401336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B5EF7FB-5DEF-F042-9C6A-7BBA0173F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DC2506-930C-4DDC-B503-460B99291B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6913" y="849312"/>
            <a:ext cx="7320287" cy="3779838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50957BE-D9B3-754F-B069-B4A95E819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335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B13C"/>
                </a:solidFill>
              </a:rPr>
              <a:t>Iliopsoas</a:t>
            </a:r>
          </a:p>
        </p:txBody>
      </p:sp>
    </p:spTree>
    <p:extLst>
      <p:ext uri="{BB962C8B-B14F-4D97-AF65-F5344CB8AC3E}">
        <p14:creationId xmlns:p14="http://schemas.microsoft.com/office/powerpoint/2010/main" val="410738797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DE3894-946F-3C4E-9FFF-A8A6AC0E4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38FB99-91BF-4F32-932A-A1E9289191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" y="251460"/>
            <a:ext cx="6529917" cy="4784426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DF90533-0CE9-8844-A925-C980B983B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0" y="285750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FFB13C"/>
                </a:solidFill>
              </a:rPr>
              <a:t>Femoral Neck</a:t>
            </a:r>
            <a:br>
              <a:rPr lang="en-US" sz="4000" dirty="0">
                <a:solidFill>
                  <a:srgbClr val="FFB13C"/>
                </a:solidFill>
              </a:rPr>
            </a:br>
            <a:r>
              <a:rPr lang="en-US" sz="4000" dirty="0">
                <a:solidFill>
                  <a:srgbClr val="FFB13C"/>
                </a:solidFill>
              </a:rPr>
              <a:t>Stress Fractures</a:t>
            </a:r>
          </a:p>
        </p:txBody>
      </p:sp>
    </p:spTree>
    <p:extLst>
      <p:ext uri="{BB962C8B-B14F-4D97-AF65-F5344CB8AC3E}">
        <p14:creationId xmlns:p14="http://schemas.microsoft.com/office/powerpoint/2010/main" val="3160810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D372D7-270C-294A-9392-D10F2EF84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66750"/>
            <a:ext cx="8229600" cy="3429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Predisposition to LBP: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Obesity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Low level of physical activity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Poor strength and flexibility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Heavy labor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Certain sports such as wrestling and gymnastics</a:t>
            </a:r>
          </a:p>
        </p:txBody>
      </p:sp>
    </p:spTree>
    <p:extLst>
      <p:ext uri="{BB962C8B-B14F-4D97-AF65-F5344CB8AC3E}">
        <p14:creationId xmlns:p14="http://schemas.microsoft.com/office/powerpoint/2010/main" val="36063274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F5975C-6DC5-2649-A58B-7D5B0BA87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C61868-A812-4BB8-A8E3-CC9AD460F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46" y="165894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B13C"/>
                </a:solidFill>
              </a:rPr>
              <a:t>Acute Hip and Groin Pain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FA2CFA-6001-461C-B7BF-7C9F31132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3950"/>
            <a:ext cx="8229600" cy="5516562"/>
          </a:xfrm>
        </p:spPr>
        <p:txBody>
          <a:bodyPr/>
          <a:lstStyle/>
          <a:p>
            <a:r>
              <a:rPr lang="en-US" u="sng" dirty="0">
                <a:solidFill>
                  <a:schemeClr val="bg1"/>
                </a:solidFill>
              </a:rPr>
              <a:t>Less Common Causes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Snapping hip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Rectus femoris muscle strain (upper third)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Avulsion apophysitis/fracture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Anterior superior iliac spine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Anterior inferior iliac spine</a:t>
            </a:r>
          </a:p>
        </p:txBody>
      </p:sp>
    </p:spTree>
    <p:extLst>
      <p:ext uri="{BB962C8B-B14F-4D97-AF65-F5344CB8AC3E}">
        <p14:creationId xmlns:p14="http://schemas.microsoft.com/office/powerpoint/2010/main" val="6701934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D13134-EF45-E64F-96E8-9EFB9C314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553352-CF99-4533-A590-1B8B44A0C1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0800" y="57150"/>
            <a:ext cx="3653246" cy="5340381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AAEA726-3996-5A4A-B6FE-6DB02AD6F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49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B13C"/>
                </a:solidFill>
              </a:rPr>
              <a:t>Internal Snapping Hip Syndrome</a:t>
            </a:r>
          </a:p>
        </p:txBody>
      </p:sp>
    </p:spTree>
    <p:extLst>
      <p:ext uri="{BB962C8B-B14F-4D97-AF65-F5344CB8AC3E}">
        <p14:creationId xmlns:p14="http://schemas.microsoft.com/office/powerpoint/2010/main" val="53773107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62433C-F90C-6440-8C1B-F0C61A967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3FD701C-A441-4FA2-AF1D-0FEEA48BC9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826452"/>
            <a:ext cx="7284508" cy="4040826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486E8DB-EC3E-9F44-AF26-103474FD1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49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B13C"/>
                </a:solidFill>
              </a:rPr>
              <a:t>Rectus Femoris Muscle</a:t>
            </a:r>
          </a:p>
        </p:txBody>
      </p:sp>
    </p:spTree>
    <p:extLst>
      <p:ext uri="{BB962C8B-B14F-4D97-AF65-F5344CB8AC3E}">
        <p14:creationId xmlns:p14="http://schemas.microsoft.com/office/powerpoint/2010/main" val="331967154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6872FC-49F0-3F4A-ACE3-3B769BD92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9996EB-D337-4BA8-81D8-D8099A393E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-94643"/>
            <a:ext cx="5545310" cy="4876193"/>
          </a:xfrm>
        </p:spPr>
      </p:pic>
    </p:spTree>
    <p:extLst>
      <p:ext uri="{BB962C8B-B14F-4D97-AF65-F5344CB8AC3E}">
        <p14:creationId xmlns:p14="http://schemas.microsoft.com/office/powerpoint/2010/main" val="3838205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5D510B-F1D9-534C-B5F4-D208185BD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C61868-A812-4BB8-A8E3-CC9AD460F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7526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B13C"/>
                </a:solidFill>
              </a:rPr>
              <a:t>Acute Hip and Groin Pain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FA2CFA-6001-461C-B7BF-7C9F31132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82287"/>
            <a:ext cx="8229600" cy="4114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Not to be missed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Slipped capital femoral epiphysis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Intra-abdominal abnormality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Appendicitis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Prostatitis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Urinary tract infections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Gynecological conditions</a:t>
            </a:r>
          </a:p>
        </p:txBody>
      </p:sp>
    </p:spTree>
    <p:extLst>
      <p:ext uri="{BB962C8B-B14F-4D97-AF65-F5344CB8AC3E}">
        <p14:creationId xmlns:p14="http://schemas.microsoft.com/office/powerpoint/2010/main" val="86296974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735455-501B-9047-9115-DAC2A16B1C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8A31FB-EE9A-4661-BFCF-6B78F4AD7C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42" y="269631"/>
            <a:ext cx="5456274" cy="4511919"/>
          </a:xfrm>
        </p:spPr>
      </p:pic>
    </p:spTree>
    <p:extLst>
      <p:ext uri="{BB962C8B-B14F-4D97-AF65-F5344CB8AC3E}">
        <p14:creationId xmlns:p14="http://schemas.microsoft.com/office/powerpoint/2010/main" val="361014511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F7A3A6-AF2F-5643-B6E8-E48A46351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C61868-A812-4BB8-A8E3-CC9AD460F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46" y="9253"/>
            <a:ext cx="8229600" cy="85725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B13C"/>
                </a:solidFill>
              </a:rPr>
              <a:t>Longstanding Hip and Groin Pain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FA2CFA-6001-461C-B7BF-7C9F31132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19150"/>
            <a:ext cx="8229600" cy="510539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Common Causes: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Adductor muscles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Tendinopathy</a:t>
            </a:r>
          </a:p>
          <a:p>
            <a:pPr lvl="2"/>
            <a:r>
              <a:rPr lang="en-US" dirty="0" err="1">
                <a:solidFill>
                  <a:schemeClr val="bg1"/>
                </a:solidFill>
              </a:rPr>
              <a:t>Neuromyofascial</a:t>
            </a:r>
            <a:r>
              <a:rPr lang="en-US" dirty="0">
                <a:solidFill>
                  <a:schemeClr val="bg1"/>
                </a:solidFill>
              </a:rPr>
              <a:t> tightness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Iliopsoas related</a:t>
            </a:r>
          </a:p>
          <a:p>
            <a:pPr lvl="2"/>
            <a:r>
              <a:rPr lang="en-US" dirty="0" err="1">
                <a:solidFill>
                  <a:schemeClr val="bg1"/>
                </a:solidFill>
              </a:rPr>
              <a:t>Neuromyofascial</a:t>
            </a:r>
            <a:r>
              <a:rPr lang="en-US" dirty="0">
                <a:solidFill>
                  <a:schemeClr val="bg1"/>
                </a:solidFill>
              </a:rPr>
              <a:t> tightness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Tendinopathy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Bursitis</a:t>
            </a:r>
          </a:p>
        </p:txBody>
      </p:sp>
    </p:spTree>
    <p:extLst>
      <p:ext uri="{BB962C8B-B14F-4D97-AF65-F5344CB8AC3E}">
        <p14:creationId xmlns:p14="http://schemas.microsoft.com/office/powerpoint/2010/main" val="393222994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9BBEDF-F593-0F43-A7D3-CE36336AD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C61868-A812-4BB8-A8E3-CC9AD460F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9793"/>
            <a:ext cx="8229600" cy="85725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B13C"/>
                </a:solidFill>
              </a:rPr>
              <a:t>Longstanding Hip and Groin Pain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FA2CFA-6001-461C-B7BF-7C9F31132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846" y="1114392"/>
            <a:ext cx="8229600" cy="510539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Common Causes: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Abdominal wall related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Tear of external oblique aponeurosis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Rectus abdominis tendinopathy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Pubic bone related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Pubic bone stress</a:t>
            </a:r>
          </a:p>
        </p:txBody>
      </p:sp>
    </p:spTree>
    <p:extLst>
      <p:ext uri="{BB962C8B-B14F-4D97-AF65-F5344CB8AC3E}">
        <p14:creationId xmlns:p14="http://schemas.microsoft.com/office/powerpoint/2010/main" val="47345765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136F3E-45C4-3747-B322-1DB2AD984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C61868-A812-4BB8-A8E3-CC9AD460F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46" y="13335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B13C"/>
                </a:solidFill>
              </a:rPr>
              <a:t>Longstanding Hip and Groin Pain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FA2CFA-6001-461C-B7BF-7C9F31132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043622"/>
            <a:ext cx="8229600" cy="55165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Less Common Causes: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Hip joint	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Osteoarthritis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Chondral lesion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Labral tear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Snapping hip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5987CC0A-4DDA-5E48-BFB1-205749B381A2}"/>
              </a:ext>
            </a:extLst>
          </p:cNvPr>
          <p:cNvSpPr txBox="1">
            <a:spLocks/>
          </p:cNvSpPr>
          <p:nvPr/>
        </p:nvSpPr>
        <p:spPr>
          <a:xfrm>
            <a:off x="4114800" y="1657350"/>
            <a:ext cx="6477000" cy="300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>
                <a:solidFill>
                  <a:schemeClr val="bg1"/>
                </a:solidFill>
              </a:rPr>
              <a:t>Stress fracture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Neck of femur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Pubic ramus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Acetabulum</a:t>
            </a:r>
          </a:p>
        </p:txBody>
      </p:sp>
    </p:spTree>
    <p:extLst>
      <p:ext uri="{BB962C8B-B14F-4D97-AF65-F5344CB8AC3E}">
        <p14:creationId xmlns:p14="http://schemas.microsoft.com/office/powerpoint/2010/main" val="178210065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B825B5-A97F-884C-AE46-6DE299AED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C61868-A812-4BB8-A8E3-CC9AD460F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2069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B13C"/>
                </a:solidFill>
              </a:rPr>
              <a:t>Longstanding Hip and Groin Pain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FA2CFA-6001-461C-B7BF-7C9F31132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23950"/>
            <a:ext cx="5257800" cy="320040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Less Common Causes: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Nerve entrapment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Obturator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Ilioinguinal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Genitofemoral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Referred pain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Lumbar spine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Sacroiliac joint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8D957E01-8201-A445-A739-73B5C2726E4F}"/>
              </a:ext>
            </a:extLst>
          </p:cNvPr>
          <p:cNvSpPr txBox="1">
            <a:spLocks/>
          </p:cNvSpPr>
          <p:nvPr/>
        </p:nvSpPr>
        <p:spPr>
          <a:xfrm>
            <a:off x="3886200" y="1581150"/>
            <a:ext cx="6172200" cy="3352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600" dirty="0">
                <a:solidFill>
                  <a:schemeClr val="bg1"/>
                </a:solidFill>
              </a:rPr>
              <a:t>Apophysitis</a:t>
            </a:r>
          </a:p>
          <a:p>
            <a:pPr lvl="2"/>
            <a:r>
              <a:rPr lang="en-US" sz="2200" dirty="0">
                <a:solidFill>
                  <a:schemeClr val="bg1"/>
                </a:solidFill>
              </a:rPr>
              <a:t>Anterior superior iliac spine</a:t>
            </a:r>
          </a:p>
          <a:p>
            <a:pPr lvl="2"/>
            <a:r>
              <a:rPr lang="en-US" sz="2200" dirty="0">
                <a:solidFill>
                  <a:schemeClr val="bg1"/>
                </a:solidFill>
              </a:rPr>
              <a:t>Anterior inferior iliac spine</a:t>
            </a:r>
          </a:p>
        </p:txBody>
      </p:sp>
    </p:spTree>
    <p:extLst>
      <p:ext uri="{BB962C8B-B14F-4D97-AF65-F5344CB8AC3E}">
        <p14:creationId xmlns:p14="http://schemas.microsoft.com/office/powerpoint/2010/main" val="3325522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7F2EEF-663D-8649-8CB7-671FA06B7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990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rgbClr val="FFB13C"/>
                </a:solidFill>
              </a:rPr>
              <a:t>Pain Causing Structures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229"/>
            <a:ext cx="8229600" cy="3394472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Annulus fibrosis</a:t>
            </a:r>
          </a:p>
          <a:p>
            <a:r>
              <a:rPr lang="en-US" dirty="0">
                <a:solidFill>
                  <a:schemeClr val="bg1"/>
                </a:solidFill>
              </a:rPr>
              <a:t>Facet Joints</a:t>
            </a:r>
          </a:p>
          <a:p>
            <a:r>
              <a:rPr lang="en-US" dirty="0" err="1">
                <a:solidFill>
                  <a:schemeClr val="bg1"/>
                </a:solidFill>
              </a:rPr>
              <a:t>Paraspinous</a:t>
            </a:r>
            <a:r>
              <a:rPr lang="en-US" dirty="0">
                <a:solidFill>
                  <a:schemeClr val="bg1"/>
                </a:solidFill>
              </a:rPr>
              <a:t> muscles, other muscles, bursa</a:t>
            </a:r>
          </a:p>
          <a:p>
            <a:r>
              <a:rPr lang="en-US" dirty="0" err="1">
                <a:solidFill>
                  <a:schemeClr val="bg1"/>
                </a:solidFill>
              </a:rPr>
              <a:t>Periosteum</a:t>
            </a:r>
            <a:r>
              <a:rPr lang="en-US" dirty="0">
                <a:solidFill>
                  <a:schemeClr val="bg1"/>
                </a:solidFill>
              </a:rPr>
              <a:t> of vertebral bodies</a:t>
            </a:r>
          </a:p>
          <a:p>
            <a:r>
              <a:rPr lang="en-US" dirty="0">
                <a:solidFill>
                  <a:schemeClr val="bg1"/>
                </a:solidFill>
              </a:rPr>
              <a:t>Nerve roots and Dorsal root ganglion</a:t>
            </a:r>
          </a:p>
          <a:p>
            <a:r>
              <a:rPr lang="en-US" dirty="0">
                <a:solidFill>
                  <a:schemeClr val="bg1"/>
                </a:solidFill>
              </a:rPr>
              <a:t>Ligaments (such as anterior and posterior longitudinal ligaments) and tendons</a:t>
            </a:r>
          </a:p>
          <a:p>
            <a:r>
              <a:rPr lang="en-US" dirty="0">
                <a:solidFill>
                  <a:schemeClr val="bg1"/>
                </a:solidFill>
              </a:rPr>
              <a:t>Sacroiliac joints</a:t>
            </a:r>
          </a:p>
          <a:p>
            <a:r>
              <a:rPr lang="en-US" dirty="0">
                <a:solidFill>
                  <a:schemeClr val="bg1"/>
                </a:solidFill>
              </a:rPr>
              <a:t>Etc.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1985C1-B535-B04D-AC1A-D6DCD28D1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FF1C19-59E6-47A0-AC20-A461B5B83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33350"/>
            <a:ext cx="4081463" cy="4749338"/>
          </a:xfrm>
        </p:spPr>
      </p:pic>
    </p:spTree>
    <p:extLst>
      <p:ext uri="{BB962C8B-B14F-4D97-AF65-F5344CB8AC3E}">
        <p14:creationId xmlns:p14="http://schemas.microsoft.com/office/powerpoint/2010/main" val="200143972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F95D9E-58E3-D246-ABB1-1C35CB625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C61868-A812-4BB8-A8E3-CC9AD460F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5894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B13C"/>
                </a:solidFill>
              </a:rPr>
              <a:t>Longstanding Hip and Groin Pain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FA2CFA-6001-461C-B7BF-7C9F31132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00150"/>
            <a:ext cx="8229600" cy="5516562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Not to be missed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Slipped capital femoral epiphysis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Perthes’s Disease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Intra-abdominal abnormality</a:t>
            </a:r>
          </a:p>
          <a:p>
            <a:pPr lvl="2"/>
            <a:r>
              <a:rPr lang="en-US" sz="2200" dirty="0">
                <a:solidFill>
                  <a:schemeClr val="bg1"/>
                </a:solidFill>
              </a:rPr>
              <a:t>Prostatitis</a:t>
            </a:r>
          </a:p>
          <a:p>
            <a:pPr lvl="2"/>
            <a:r>
              <a:rPr lang="en-US" sz="2200" dirty="0">
                <a:solidFill>
                  <a:schemeClr val="bg1"/>
                </a:solidFill>
              </a:rPr>
              <a:t>Urinary tract infections</a:t>
            </a:r>
          </a:p>
          <a:p>
            <a:pPr lvl="2"/>
            <a:r>
              <a:rPr lang="en-US" sz="2200" dirty="0">
                <a:solidFill>
                  <a:schemeClr val="bg1"/>
                </a:solidFill>
              </a:rPr>
              <a:t>Gynecological conditions</a:t>
            </a:r>
          </a:p>
        </p:txBody>
      </p:sp>
    </p:spTree>
    <p:extLst>
      <p:ext uri="{BB962C8B-B14F-4D97-AF65-F5344CB8AC3E}">
        <p14:creationId xmlns:p14="http://schemas.microsoft.com/office/powerpoint/2010/main" val="149119233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49CEA7-0EF0-024C-8BAF-9BE5E6973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C61868-A812-4BB8-A8E3-CC9AD460F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46" y="165894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B13C"/>
                </a:solidFill>
              </a:rPr>
              <a:t>Longstanding Hip and Groin Pain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FA2CFA-6001-461C-B7BF-7C9F31132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846" y="1123950"/>
            <a:ext cx="8229600" cy="5516562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Not to be missed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Spondyloarthropathies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Ankylosing spondylitis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Avascular necrosis of the head of the femur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Tumors</a:t>
            </a:r>
          </a:p>
          <a:p>
            <a:pPr lvl="2"/>
            <a:r>
              <a:rPr lang="en-US" sz="2200" dirty="0">
                <a:solidFill>
                  <a:schemeClr val="bg1"/>
                </a:solidFill>
              </a:rPr>
              <a:t>Testicular</a:t>
            </a:r>
          </a:p>
          <a:p>
            <a:pPr lvl="2"/>
            <a:r>
              <a:rPr lang="en-US" sz="2200" dirty="0">
                <a:solidFill>
                  <a:schemeClr val="bg1"/>
                </a:solidFill>
              </a:rPr>
              <a:t>Osteoid osteoma</a:t>
            </a:r>
          </a:p>
        </p:txBody>
      </p:sp>
    </p:spTree>
    <p:extLst>
      <p:ext uri="{BB962C8B-B14F-4D97-AF65-F5344CB8AC3E}">
        <p14:creationId xmlns:p14="http://schemas.microsoft.com/office/powerpoint/2010/main" val="144649388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890B68-B88C-5645-B641-1F483636B8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C435DB-531A-4C23-AD0C-CA384C30E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FFB13C"/>
                </a:solidFill>
              </a:rPr>
              <a:t>Anterior thigh pain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02621-C6A7-46D7-95E1-F23BEFB6D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39329"/>
            <a:ext cx="8229600" cy="3394472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Common causes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Quadriceps muscle contusion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Quadriceps muscle strain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Myositis </a:t>
            </a:r>
            <a:r>
              <a:rPr lang="en-US" sz="2400" dirty="0" err="1">
                <a:solidFill>
                  <a:schemeClr val="bg1"/>
                </a:solidFill>
              </a:rPr>
              <a:t>ossficans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35332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4945B0-64D2-A64D-BB69-316A610D4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C435DB-531A-4C23-AD0C-CA384C30E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FFB13C"/>
                </a:solidFill>
              </a:rPr>
              <a:t>Anterior thigh pain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02621-C6A7-46D7-95E1-F23BEFB6D1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Less common causes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Referred pain (upper lumbar spine, sacroiliac joint, hip joint)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Stress fracture of the femur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Sartorius muscle strain</a:t>
            </a:r>
          </a:p>
          <a:p>
            <a:pPr lvl="1"/>
            <a:r>
              <a:rPr lang="en-US" sz="2400" dirty="0" err="1">
                <a:solidFill>
                  <a:schemeClr val="bg1"/>
                </a:solidFill>
              </a:rPr>
              <a:t>Gracilis</a:t>
            </a:r>
            <a:r>
              <a:rPr lang="en-US" sz="2400" dirty="0">
                <a:solidFill>
                  <a:schemeClr val="bg1"/>
                </a:solidFill>
              </a:rPr>
              <a:t> strain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Avulsion of the apophysis of rectus femoris</a:t>
            </a:r>
          </a:p>
        </p:txBody>
      </p:sp>
    </p:spTree>
    <p:extLst>
      <p:ext uri="{BB962C8B-B14F-4D97-AF65-F5344CB8AC3E}">
        <p14:creationId xmlns:p14="http://schemas.microsoft.com/office/powerpoint/2010/main" val="137399673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C60507-4297-4A46-AF7D-91F419B8A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C435DB-531A-4C23-AD0C-CA384C30E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FFB13C"/>
                </a:solidFill>
              </a:rPr>
              <a:t>Anterior thigh pain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02621-C6A7-46D7-95E1-F23BEFB6D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00232"/>
            <a:ext cx="8229600" cy="3394472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Not to be missed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Slipped capital femoral epiphysis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Perthes’ disease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Tumor (like osteosarcoma of the femur)</a:t>
            </a:r>
          </a:p>
        </p:txBody>
      </p:sp>
    </p:spTree>
    <p:extLst>
      <p:ext uri="{BB962C8B-B14F-4D97-AF65-F5344CB8AC3E}">
        <p14:creationId xmlns:p14="http://schemas.microsoft.com/office/powerpoint/2010/main" val="195953864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FCAA75-1817-4140-8581-E5004F725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C435DB-531A-4C23-AD0C-CA384C30E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1451"/>
            <a:ext cx="8229600" cy="85725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B13C"/>
                </a:solidFill>
              </a:rPr>
              <a:t>Posterior thigh pain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02621-C6A7-46D7-95E1-F23BEFB6D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3950"/>
            <a:ext cx="8229600" cy="3394472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Common causes</a:t>
            </a: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Hamstring muscle strains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Acute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Recurrent</a:t>
            </a: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Hamstring muscle contusion</a:t>
            </a: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Referred pain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Lumbar spine</a:t>
            </a: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Gluteal trigger points</a:t>
            </a:r>
          </a:p>
        </p:txBody>
      </p:sp>
    </p:spTree>
    <p:extLst>
      <p:ext uri="{BB962C8B-B14F-4D97-AF65-F5344CB8AC3E}">
        <p14:creationId xmlns:p14="http://schemas.microsoft.com/office/powerpoint/2010/main" val="425422161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43A10D-11CD-EB40-A5BF-CD351F997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C435DB-531A-4C23-AD0C-CA384C30E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FFB13C"/>
                </a:solidFill>
              </a:rPr>
              <a:t>Posterior thigh pain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02621-C6A7-46D7-95E1-F23BEFB6D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00150"/>
            <a:ext cx="8229600" cy="339447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Less common causes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Referred pain</a:t>
            </a:r>
          </a:p>
          <a:p>
            <a:pPr lvl="2"/>
            <a:r>
              <a:rPr lang="en-US" sz="2200" dirty="0">
                <a:solidFill>
                  <a:schemeClr val="bg1"/>
                </a:solidFill>
              </a:rPr>
              <a:t>Sacroiliac joint 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Tendinopathy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Bursitis</a:t>
            </a:r>
          </a:p>
          <a:p>
            <a:pPr lvl="2"/>
            <a:r>
              <a:rPr lang="en-US" sz="2200" dirty="0" err="1">
                <a:solidFill>
                  <a:schemeClr val="bg1"/>
                </a:solidFill>
              </a:rPr>
              <a:t>Semimembranous</a:t>
            </a:r>
            <a:endParaRPr lang="en-US" sz="2200" dirty="0">
              <a:solidFill>
                <a:schemeClr val="bg1"/>
              </a:solidFill>
            </a:endParaRPr>
          </a:p>
          <a:p>
            <a:pPr lvl="2"/>
            <a:r>
              <a:rPr lang="en-US" sz="2200" dirty="0" err="1">
                <a:solidFill>
                  <a:schemeClr val="bg1"/>
                </a:solidFill>
              </a:rPr>
              <a:t>Ischiogluteal</a:t>
            </a:r>
            <a:endParaRPr lang="en-US" sz="22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48814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EA7B11-1109-4844-86F6-D864DAB37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C435DB-531A-4C23-AD0C-CA384C30E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FFB13C"/>
                </a:solidFill>
              </a:rPr>
              <a:t>Posterior thigh pain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02621-C6A7-46D7-95E1-F23BEFB6D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00785"/>
            <a:ext cx="8229600" cy="339447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Less common causes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Chronic compartment syndrome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Apophysitis/avulsion of the ischial tuberosity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Nerve entrapments</a:t>
            </a:r>
          </a:p>
          <a:p>
            <a:pPr lvl="2"/>
            <a:r>
              <a:rPr lang="en-US" sz="2200" dirty="0">
                <a:solidFill>
                  <a:schemeClr val="bg1"/>
                </a:solidFill>
              </a:rPr>
              <a:t>Posterior cutaneous thigh</a:t>
            </a:r>
          </a:p>
          <a:p>
            <a:pPr lvl="2"/>
            <a:r>
              <a:rPr lang="en-US" sz="2200" dirty="0">
                <a:solidFill>
                  <a:schemeClr val="bg1"/>
                </a:solidFill>
              </a:rPr>
              <a:t>Sciatic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Adductor magnus strain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28209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88EB2B-1632-9842-880E-A161435C2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C435DB-531A-4C23-AD0C-CA384C30E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FFB13C"/>
                </a:solidFill>
              </a:rPr>
              <a:t>Posterior thigh pain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02621-C6A7-46D7-95E1-F23BEFB6D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52550"/>
            <a:ext cx="8229600" cy="339447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Not to be missed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Tumors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Bone tumors</a:t>
            </a:r>
          </a:p>
        </p:txBody>
      </p:sp>
    </p:spTree>
    <p:extLst>
      <p:ext uri="{BB962C8B-B14F-4D97-AF65-F5344CB8AC3E}">
        <p14:creationId xmlns:p14="http://schemas.microsoft.com/office/powerpoint/2010/main" val="40825206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2308</TotalTime>
  <Words>2062</Words>
  <Application>Microsoft Office PowerPoint</Application>
  <PresentationFormat>On-screen Show (16:9)</PresentationFormat>
  <Paragraphs>528</Paragraphs>
  <Slides>99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2" baseType="lpstr">
      <vt:lpstr>Arial</vt:lpstr>
      <vt:lpstr>Calibri</vt:lpstr>
      <vt:lpstr>Office Theme</vt:lpstr>
      <vt:lpstr>PowerPoint Presentation</vt:lpstr>
      <vt:lpstr>Disclosures</vt:lpstr>
      <vt:lpstr>Objectives</vt:lpstr>
      <vt:lpstr>Definition of Low Back Pain (LBP)</vt:lpstr>
      <vt:lpstr>Epidemiology of Low Back Pain</vt:lpstr>
      <vt:lpstr>Epidemiology of Low Back Pain</vt:lpstr>
      <vt:lpstr>PowerPoint Presentation</vt:lpstr>
      <vt:lpstr>PowerPoint Presentation</vt:lpstr>
      <vt:lpstr>Pain Causing Structures</vt:lpstr>
      <vt:lpstr>PowerPoint Presentation</vt:lpstr>
      <vt:lpstr>PowerPoint Presentation</vt:lpstr>
      <vt:lpstr>PowerPoint Presentation</vt:lpstr>
      <vt:lpstr>PowerPoint Presentation</vt:lpstr>
      <vt:lpstr>Differential Diagnosis of Low Back Pain</vt:lpstr>
      <vt:lpstr>Differential Diagnosis of Low Back Pain</vt:lpstr>
      <vt:lpstr>Differential Diagnosis of Low Back Pain</vt:lpstr>
      <vt:lpstr>Differential Diagnosis of Low Back Pain</vt:lpstr>
      <vt:lpstr>Differential Diagnosis of Low Back Pain</vt:lpstr>
      <vt:lpstr>Differential Diagnosis of Low Back Pain</vt:lpstr>
      <vt:lpstr>Differential Diagnosis of Low Back Pain</vt:lpstr>
      <vt:lpstr>Differential Diagnosis of Low Back Pain</vt:lpstr>
      <vt:lpstr>Differential Diagnosis of Low Back Pain</vt:lpstr>
      <vt:lpstr>Differential Diagnosis of Low Back Pain</vt:lpstr>
      <vt:lpstr>Differential Diagnosis of Low Back Pain</vt:lpstr>
      <vt:lpstr>Differential Diagnosis of Low Back Pain</vt:lpstr>
      <vt:lpstr>More Common Reasons for Low Back Pain</vt:lpstr>
      <vt:lpstr>More Common Reasons for Low Back Pain</vt:lpstr>
      <vt:lpstr>Herniated Discs</vt:lpstr>
      <vt:lpstr>PowerPoint Presentation</vt:lpstr>
      <vt:lpstr>PowerPoint Presentation</vt:lpstr>
      <vt:lpstr>PowerPoint Presentation</vt:lpstr>
      <vt:lpstr>Herniated Discs</vt:lpstr>
      <vt:lpstr>Herniated Discs</vt:lpstr>
      <vt:lpstr>Herniated Discs</vt:lpstr>
      <vt:lpstr>Herniated Discs</vt:lpstr>
      <vt:lpstr>Myofascial Pain</vt:lpstr>
      <vt:lpstr>Myofascial Pain</vt:lpstr>
      <vt:lpstr>Myofascial Pain</vt:lpstr>
      <vt:lpstr>Myofascial Pain</vt:lpstr>
      <vt:lpstr>Spinal Stenosis</vt:lpstr>
      <vt:lpstr>Spinal Stenosis</vt:lpstr>
      <vt:lpstr>PowerPoint Presentation</vt:lpstr>
      <vt:lpstr>PowerPoint Presentation</vt:lpstr>
      <vt:lpstr>Spinal Stenosis</vt:lpstr>
      <vt:lpstr>Spinal Stenosis</vt:lpstr>
      <vt:lpstr>Spinal Stenosis</vt:lpstr>
      <vt:lpstr>Facet Disease</vt:lpstr>
      <vt:lpstr>PowerPoint Presentation</vt:lpstr>
      <vt:lpstr>Facet Disease</vt:lpstr>
      <vt:lpstr>Facet Disease</vt:lpstr>
      <vt:lpstr>Facet Disease</vt:lpstr>
      <vt:lpstr>Discogenic Pain</vt:lpstr>
      <vt:lpstr>Discogenic Pain</vt:lpstr>
      <vt:lpstr>Discogenic Pain</vt:lpstr>
      <vt:lpstr>Sacroiliac Joint Pain</vt:lpstr>
      <vt:lpstr>Sacroiliac Joint Pain</vt:lpstr>
      <vt:lpstr>PowerPoint Presentation</vt:lpstr>
      <vt:lpstr>Sacroiliac Joint Pain</vt:lpstr>
      <vt:lpstr>Sacroiliac Joint Pain</vt:lpstr>
      <vt:lpstr>Vertebral Fractures</vt:lpstr>
      <vt:lpstr>PowerPoint Presentation</vt:lpstr>
      <vt:lpstr>Vertebral Fractures</vt:lpstr>
      <vt:lpstr>Vertebral Fractures</vt:lpstr>
      <vt:lpstr>Lumbar Radiculopathy Referral Patterns</vt:lpstr>
      <vt:lpstr>Myofascial Referral Patterns</vt:lpstr>
      <vt:lpstr>Myofascial Referral Pattern Gluteus Minimus </vt:lpstr>
      <vt:lpstr>Lumbar Facet Joint Referral Pattern</vt:lpstr>
      <vt:lpstr>Sacroiliac Joint Referral Pattern</vt:lpstr>
      <vt:lpstr>PowerPoint Presentation</vt:lpstr>
      <vt:lpstr>Acute Hip and Groin Pain</vt:lpstr>
      <vt:lpstr>Groin Pull (Adductor Muscle Strain)</vt:lpstr>
      <vt:lpstr>Acute Hip and Groin Pain</vt:lpstr>
      <vt:lpstr>Acute Hip and Groin Pain</vt:lpstr>
      <vt:lpstr>PowerPoint Presentation</vt:lpstr>
      <vt:lpstr>PowerPoint Presentation</vt:lpstr>
      <vt:lpstr>Acute Hip and Groin Pain</vt:lpstr>
      <vt:lpstr>Acute Hip and Groin Pain</vt:lpstr>
      <vt:lpstr>Iliopsoas</vt:lpstr>
      <vt:lpstr>Femoral Neck Stress Fractures</vt:lpstr>
      <vt:lpstr>Acute Hip and Groin Pain</vt:lpstr>
      <vt:lpstr>Internal Snapping Hip Syndrome</vt:lpstr>
      <vt:lpstr>Rectus Femoris Muscle</vt:lpstr>
      <vt:lpstr>PowerPoint Presentation</vt:lpstr>
      <vt:lpstr>Acute Hip and Groin Pain</vt:lpstr>
      <vt:lpstr>PowerPoint Presentation</vt:lpstr>
      <vt:lpstr>Longstanding Hip and Groin Pain</vt:lpstr>
      <vt:lpstr>Longstanding Hip and Groin Pain</vt:lpstr>
      <vt:lpstr>Longstanding Hip and Groin Pain</vt:lpstr>
      <vt:lpstr>Longstanding Hip and Groin Pain</vt:lpstr>
      <vt:lpstr>PowerPoint Presentation</vt:lpstr>
      <vt:lpstr>Longstanding Hip and Groin Pain</vt:lpstr>
      <vt:lpstr>Longstanding Hip and Groin Pain</vt:lpstr>
      <vt:lpstr>Anterior thigh pain</vt:lpstr>
      <vt:lpstr>Anterior thigh pain</vt:lpstr>
      <vt:lpstr>Anterior thigh pain</vt:lpstr>
      <vt:lpstr>Posterior thigh pain</vt:lpstr>
      <vt:lpstr>Posterior thigh pain</vt:lpstr>
      <vt:lpstr>Posterior thigh pain</vt:lpstr>
      <vt:lpstr>Posterior thigh pain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Low Back Pain: What Causes It, How To Diagnose It,  What Can Be Done About It</dc:title>
  <dc:creator>John Groner</dc:creator>
  <cp:lastModifiedBy>Julie Holgado</cp:lastModifiedBy>
  <cp:revision>119</cp:revision>
  <dcterms:created xsi:type="dcterms:W3CDTF">2010-03-14T02:15:24Z</dcterms:created>
  <dcterms:modified xsi:type="dcterms:W3CDTF">2024-11-09T15:28:33Z</dcterms:modified>
</cp:coreProperties>
</file>