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90" r:id="rId6"/>
    <p:sldId id="308" r:id="rId7"/>
    <p:sldId id="312" r:id="rId8"/>
    <p:sldId id="313" r:id="rId9"/>
    <p:sldId id="314" r:id="rId10"/>
    <p:sldId id="303" r:id="rId11"/>
    <p:sldId id="300" r:id="rId12"/>
    <p:sldId id="281" r:id="rId13"/>
    <p:sldId id="258" r:id="rId14"/>
    <p:sldId id="304" r:id="rId15"/>
    <p:sldId id="301" r:id="rId16"/>
    <p:sldId id="315" r:id="rId17"/>
    <p:sldId id="259"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5" d="100"/>
          <a:sy n="105" d="100"/>
        </p:scale>
        <p:origin x="71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BB937-2D5C-4E80-91E3-D274686568EC}"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FD185-EDF5-4EE9-8BCF-E0E89469B717}" type="slidenum">
              <a:rPr lang="en-US" smtClean="0"/>
              <a:t>‹#›</a:t>
            </a:fld>
            <a:endParaRPr lang="en-US"/>
          </a:p>
        </p:txBody>
      </p:sp>
    </p:spTree>
    <p:extLst>
      <p:ext uri="{BB962C8B-B14F-4D97-AF65-F5344CB8AC3E}">
        <p14:creationId xmlns:p14="http://schemas.microsoft.com/office/powerpoint/2010/main" val="93981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mj-lt"/>
              </a:rPr>
              <a:t>Problems identified include:</a:t>
            </a:r>
          </a:p>
          <a:p>
            <a:pPr lvl="1"/>
            <a:r>
              <a:rPr lang="en-US" dirty="0">
                <a:latin typeface="+mj-lt"/>
              </a:rPr>
              <a:t>Need to eliminate the 2080 practice hour requirement for eligibility</a:t>
            </a:r>
          </a:p>
          <a:p>
            <a:pPr marL="800100" lvl="1" indent="-342900">
              <a:lnSpc>
                <a:spcPct val="115000"/>
              </a:lnSpc>
              <a:spcBef>
                <a:spcPts val="0"/>
              </a:spcBef>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Lack of acknowledgement that not all states license clinical nurse specialists and certified registered nurse anesthetists</a:t>
            </a:r>
          </a:p>
          <a:p>
            <a:pPr marL="800100" lvl="1" indent="-342900">
              <a:lnSpc>
                <a:spcPct val="115000"/>
              </a:lnSpc>
              <a:spcBef>
                <a:spcPts val="0"/>
              </a:spcBef>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An administrative structure that fails to guarantee the majority of, or any, compact commission members will be APRNs</a:t>
            </a:r>
          </a:p>
          <a:p>
            <a:pPr marL="800100" lvl="1" indent="-342900">
              <a:lnSpc>
                <a:spcPct val="115000"/>
              </a:lnSpc>
              <a:spcBef>
                <a:spcPts val="0"/>
              </a:spcBef>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Disparities in initial requirements for licensure and renewal</a:t>
            </a:r>
          </a:p>
          <a:p>
            <a:pPr marL="800100" lvl="1" indent="-342900">
              <a:lnSpc>
                <a:spcPct val="115000"/>
              </a:lnSpc>
              <a:spcBef>
                <a:spcPts val="0"/>
              </a:spcBef>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Differences in discipline standards among states with the potential to lead to disparities in how discipline cases are handled</a:t>
            </a:r>
          </a:p>
          <a:p>
            <a:endParaRPr lang="en-US" dirty="0"/>
          </a:p>
        </p:txBody>
      </p:sp>
      <p:sp>
        <p:nvSpPr>
          <p:cNvPr id="4" name="Slide Number Placeholder 3"/>
          <p:cNvSpPr>
            <a:spLocks noGrp="1"/>
          </p:cNvSpPr>
          <p:nvPr>
            <p:ph type="sldNum" sz="quarter" idx="5"/>
          </p:nvPr>
        </p:nvSpPr>
        <p:spPr/>
        <p:txBody>
          <a:bodyPr/>
          <a:lstStyle/>
          <a:p>
            <a:fld id="{4FCFD185-EDF5-4EE9-8BCF-E0E89469B717}" type="slidenum">
              <a:rPr lang="en-US" smtClean="0"/>
              <a:t>6</a:t>
            </a:fld>
            <a:endParaRPr lang="en-US"/>
          </a:p>
        </p:txBody>
      </p:sp>
    </p:spTree>
    <p:extLst>
      <p:ext uri="{BB962C8B-B14F-4D97-AF65-F5344CB8AC3E}">
        <p14:creationId xmlns:p14="http://schemas.microsoft.com/office/powerpoint/2010/main" val="29723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8E68F2-6EF9-41A4-871E-F72E44D06DD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311835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8E68F2-6EF9-41A4-871E-F72E44D06DD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254334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8E68F2-6EF9-41A4-871E-F72E44D06DD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40174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11/3/2023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401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8E68F2-6EF9-41A4-871E-F72E44D06DD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54080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8E68F2-6EF9-41A4-871E-F72E44D06DD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323422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8E68F2-6EF9-41A4-871E-F72E44D06DD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11330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8E68F2-6EF9-41A4-871E-F72E44D06DD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217951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8E68F2-6EF9-41A4-871E-F72E44D06DD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202133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E68F2-6EF9-41A4-871E-F72E44D06DD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414911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8E68F2-6EF9-41A4-871E-F72E44D06DD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139576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8E68F2-6EF9-41A4-871E-F72E44D06DD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D02B-0DEC-432F-A6D5-7DFCB3BA4B4B}" type="slidenum">
              <a:rPr lang="en-US" smtClean="0"/>
              <a:t>‹#›</a:t>
            </a:fld>
            <a:endParaRPr lang="en-US"/>
          </a:p>
        </p:txBody>
      </p:sp>
    </p:spTree>
    <p:extLst>
      <p:ext uri="{BB962C8B-B14F-4D97-AF65-F5344CB8AC3E}">
        <p14:creationId xmlns:p14="http://schemas.microsoft.com/office/powerpoint/2010/main" val="266444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E68F2-6EF9-41A4-871E-F72E44D06DD6}"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0D02B-0DEC-432F-A6D5-7DFCB3BA4B4B}" type="slidenum">
              <a:rPr lang="en-US" smtClean="0"/>
              <a:t>‹#›</a:t>
            </a:fld>
            <a:endParaRPr lang="en-US"/>
          </a:p>
        </p:txBody>
      </p:sp>
    </p:spTree>
    <p:extLst>
      <p:ext uri="{BB962C8B-B14F-4D97-AF65-F5344CB8AC3E}">
        <p14:creationId xmlns:p14="http://schemas.microsoft.com/office/powerpoint/2010/main" val="3522333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leg.wa.gov/billsummary?BillNumber=1495&amp;Chamber=House&amp;Year=2023" TargetMode="External"/><Relationship Id="rId2" Type="http://schemas.openxmlformats.org/officeDocument/2006/relationships/hyperlink" Target="https://app.leg.wa.gov/billsummary?BillNumber=5373&amp;Year=2023&amp;Initiative=fals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pp.leg.wa.gov/billsummary?BillNumber=5729&amp;Initiative=false&amp;Year=202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leg.wa.gov/billsummary?BillNumber=5036&amp;Initiative=false&amp;Year=2023" TargetMode="External"/><Relationship Id="rId2" Type="http://schemas.openxmlformats.org/officeDocument/2006/relationships/hyperlink" Target="https://app.leg.wa.gov/billsummary?BillNumber=5179&amp;Initiative=false&amp;Year=2023" TargetMode="External"/><Relationship Id="rId1" Type="http://schemas.openxmlformats.org/officeDocument/2006/relationships/slideLayout" Target="../slideLayouts/slideLayout2.xml"/><Relationship Id="rId4" Type="http://schemas.openxmlformats.org/officeDocument/2006/relationships/hyperlink" Target="https://app.leg.wa.gov/billsummary?BillNumber=1340&amp;Initiative=false&amp;Year=2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app.leg.wa.gov/billsummary?BillNumber=1141&amp;Initiative=false&amp;Year=202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42288" y="4249084"/>
            <a:ext cx="9144000" cy="1584788"/>
          </a:xfrm>
        </p:spPr>
        <p:txBody>
          <a:bodyPr>
            <a:normAutofit/>
          </a:bodyPr>
          <a:lstStyle/>
          <a:p>
            <a:r>
              <a:rPr lang="en-US" sz="3600" spc="300" dirty="0">
                <a:effectLst>
                  <a:outerShdw blurRad="38100" dist="38100" dir="2700000" algn="tl">
                    <a:srgbClr val="000000">
                      <a:alpha val="43137"/>
                    </a:srgbClr>
                  </a:outerShdw>
                </a:effectLst>
                <a:latin typeface="Aptos Narrow" panose="020B0004020202020204" pitchFamily="34" charset="0"/>
              </a:rPr>
              <a:t>Nurse Practitioner conference </a:t>
            </a:r>
          </a:p>
          <a:p>
            <a:r>
              <a:rPr lang="en-US" sz="3600" spc="300" dirty="0">
                <a:effectLst>
                  <a:outerShdw blurRad="38100" dist="38100" dir="2700000" algn="tl">
                    <a:srgbClr val="000000">
                      <a:alpha val="43137"/>
                    </a:srgbClr>
                  </a:outerShdw>
                </a:effectLst>
                <a:latin typeface="Aptos Narrow" panose="020B0004020202020204" pitchFamily="34" charset="0"/>
              </a:rPr>
              <a:t> 2023 Practice Update </a:t>
            </a:r>
          </a:p>
        </p:txBody>
      </p:sp>
      <p:pic>
        <p:nvPicPr>
          <p:cNvPr id="5" name="Picture 4">
            <a:extLst>
              <a:ext uri="{FF2B5EF4-FFF2-40B4-BE49-F238E27FC236}">
                <a16:creationId xmlns:a16="http://schemas.microsoft.com/office/drawing/2014/main" id="{334AB09A-9BFC-E86F-26D3-B7FE26D48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341" y="871843"/>
            <a:ext cx="5927027" cy="3092362"/>
          </a:xfrm>
          <a:prstGeom prst="rect">
            <a:avLst/>
          </a:prstGeom>
        </p:spPr>
      </p:pic>
    </p:spTree>
    <p:extLst>
      <p:ext uri="{BB962C8B-B14F-4D97-AF65-F5344CB8AC3E}">
        <p14:creationId xmlns:p14="http://schemas.microsoft.com/office/powerpoint/2010/main" val="120099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rPr>
              <a:t>SB 5373 </a:t>
            </a:r>
            <a:r>
              <a:rPr lang="en-US" dirty="0"/>
              <a:t>/</a:t>
            </a:r>
            <a:r>
              <a:rPr lang="en-US" dirty="0">
                <a:hlinkClick r:id="rId3"/>
              </a:rPr>
              <a:t>HB1495</a:t>
            </a:r>
            <a:r>
              <a:rPr lang="en-US" dirty="0"/>
              <a:t>Restore parity reimbursement for ARNPs and PAs</a:t>
            </a:r>
          </a:p>
        </p:txBody>
      </p:sp>
      <p:sp>
        <p:nvSpPr>
          <p:cNvPr id="5" name="Content Placeholder 4"/>
          <p:cNvSpPr>
            <a:spLocks noGrp="1"/>
          </p:cNvSpPr>
          <p:nvPr>
            <p:ph idx="1"/>
          </p:nvPr>
        </p:nvSpPr>
        <p:spPr>
          <a:xfrm>
            <a:off x="682625" y="1688023"/>
            <a:ext cx="10191023" cy="4332727"/>
          </a:xfrm>
        </p:spPr>
        <p:txBody>
          <a:bodyPr/>
          <a:lstStyle/>
          <a:p>
            <a:r>
              <a:rPr lang="en-US" sz="3600" dirty="0"/>
              <a:t>Senate Bill has 19 sponsors House bill has 13</a:t>
            </a:r>
          </a:p>
          <a:p>
            <a:r>
              <a:rPr lang="en-US" sz="3600" dirty="0"/>
              <a:t>Passed by Senate Health and Long-Term Care</a:t>
            </a:r>
          </a:p>
          <a:p>
            <a:r>
              <a:rPr lang="en-US" sz="3600" dirty="0"/>
              <a:t>Died in Senate Ways and Means</a:t>
            </a:r>
          </a:p>
          <a:p>
            <a:r>
              <a:rPr lang="en-US" sz="3600" dirty="0"/>
              <a:t>Requires health carriers to pay ARNPS and PAs the same as physicians for the same service</a:t>
            </a:r>
          </a:p>
          <a:p>
            <a:r>
              <a:rPr lang="en-US" sz="3600" dirty="0"/>
              <a:t>2024 work both the Senate</a:t>
            </a:r>
          </a:p>
          <a:p>
            <a:pPr marL="0" indent="0">
              <a:buNone/>
            </a:pPr>
            <a:r>
              <a:rPr lang="en-US" sz="3600" dirty="0"/>
              <a:t>and House bills</a:t>
            </a:r>
          </a:p>
          <a:p>
            <a:endParaRPr lang="en-US" sz="3600" dirty="0"/>
          </a:p>
          <a:p>
            <a:endParaRPr lang="en-US" sz="3600" dirty="0"/>
          </a:p>
          <a:p>
            <a:endParaRPr lang="en-US" dirty="0"/>
          </a:p>
          <a:p>
            <a:endParaRPr lang="en-US" dirty="0"/>
          </a:p>
        </p:txBody>
      </p:sp>
      <p:pic>
        <p:nvPicPr>
          <p:cNvPr id="1026" name="Picture 2" descr="Image result for mone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271" y="4611329"/>
            <a:ext cx="4191000" cy="218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6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1B49-AC33-2C47-6265-A1477737A82A}"/>
              </a:ext>
            </a:extLst>
          </p:cNvPr>
          <p:cNvSpPr>
            <a:spLocks noGrp="1"/>
          </p:cNvSpPr>
          <p:nvPr>
            <p:ph type="title"/>
          </p:nvPr>
        </p:nvSpPr>
        <p:spPr>
          <a:xfrm>
            <a:off x="762000" y="1138265"/>
            <a:ext cx="5791199" cy="1401183"/>
          </a:xfrm>
        </p:spPr>
        <p:txBody>
          <a:bodyPr anchor="t">
            <a:normAutofit/>
          </a:bodyPr>
          <a:lstStyle/>
          <a:p>
            <a:r>
              <a:rPr lang="en-US" sz="4000" dirty="0">
                <a:hlinkClick r:id="rId2"/>
              </a:rPr>
              <a:t>SB 5729 </a:t>
            </a:r>
            <a:r>
              <a:rPr lang="en-US" sz="4000" dirty="0"/>
              <a:t>Cap on cost-sharing for insulin Passed</a:t>
            </a:r>
          </a:p>
        </p:txBody>
      </p:sp>
      <p:cxnSp>
        <p:nvCxnSpPr>
          <p:cNvPr id="1031" name="Straight Connector 103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2397C0-1A4F-1A9C-FA4E-7F1DAE0822F0}"/>
              </a:ext>
            </a:extLst>
          </p:cNvPr>
          <p:cNvSpPr>
            <a:spLocks noGrp="1"/>
          </p:cNvSpPr>
          <p:nvPr>
            <p:ph idx="1"/>
          </p:nvPr>
        </p:nvSpPr>
        <p:spPr>
          <a:xfrm>
            <a:off x="762000" y="2551176"/>
            <a:ext cx="5791199" cy="3602935"/>
          </a:xfrm>
        </p:spPr>
        <p:txBody>
          <a:bodyPr>
            <a:normAutofit/>
          </a:bodyPr>
          <a:lstStyle/>
          <a:p>
            <a:r>
              <a:rPr lang="en-US" sz="3600" dirty="0"/>
              <a:t>Cap on a health plan enrollee of $35 for a 30-day supply of insulin was made permanent</a:t>
            </a:r>
          </a:p>
          <a:p>
            <a:endParaRPr lang="en-US" sz="2000" dirty="0"/>
          </a:p>
        </p:txBody>
      </p:sp>
      <p:sp>
        <p:nvSpPr>
          <p:cNvPr id="1033" name="Rectangle 1032">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UEplus Insulin Syringes - Trividia Health">
            <a:extLst>
              <a:ext uri="{FF2B5EF4-FFF2-40B4-BE49-F238E27FC236}">
                <a16:creationId xmlns:a16="http://schemas.microsoft.com/office/drawing/2014/main" id="{7BC652F8-4CBC-6CBC-531D-4AF7251050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84140" y="842824"/>
            <a:ext cx="2932293" cy="51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1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6483-EF0B-C16A-1D5A-4F3CE44FFE83}"/>
              </a:ext>
            </a:extLst>
          </p:cNvPr>
          <p:cNvSpPr>
            <a:spLocks noGrp="1"/>
          </p:cNvSpPr>
          <p:nvPr>
            <p:ph type="title"/>
          </p:nvPr>
        </p:nvSpPr>
        <p:spPr/>
        <p:txBody>
          <a:bodyPr/>
          <a:lstStyle/>
          <a:p>
            <a:r>
              <a:rPr lang="en-US" dirty="0"/>
              <a:t>Legislative Funding Successes 2023</a:t>
            </a:r>
          </a:p>
        </p:txBody>
      </p:sp>
      <p:sp>
        <p:nvSpPr>
          <p:cNvPr id="3" name="Content Placeholder 2">
            <a:extLst>
              <a:ext uri="{FF2B5EF4-FFF2-40B4-BE49-F238E27FC236}">
                <a16:creationId xmlns:a16="http://schemas.microsoft.com/office/drawing/2014/main" id="{65831BCC-2022-EBFD-50BA-A8832613B93B}"/>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dirty="0"/>
              <a:t>Graduate nursing programs received allocations</a:t>
            </a:r>
          </a:p>
          <a:p>
            <a:r>
              <a:rPr lang="en-US" sz="3200" dirty="0"/>
              <a:t>Preceptor grant program $3 million in each year of the biennium</a:t>
            </a:r>
          </a:p>
          <a:p>
            <a:r>
              <a:rPr lang="en-US" sz="3200" dirty="0"/>
              <a:t>Health Professionals Loan Repayment and Scholarship Program continued funding to primary care providers in health professional shortage areas</a:t>
            </a:r>
          </a:p>
          <a:p>
            <a:r>
              <a:rPr lang="en-US" sz="3200" dirty="0"/>
              <a:t>Nurse Educator Loan Repayment Program</a:t>
            </a:r>
          </a:p>
        </p:txBody>
      </p:sp>
    </p:spTree>
    <p:extLst>
      <p:ext uri="{BB962C8B-B14F-4D97-AF65-F5344CB8AC3E}">
        <p14:creationId xmlns:p14="http://schemas.microsoft.com/office/powerpoint/2010/main" val="366708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A61EE-6954-79E2-E619-71085B5E46F0}"/>
              </a:ext>
            </a:extLst>
          </p:cNvPr>
          <p:cNvPicPr>
            <a:picLocks noChangeAspect="1"/>
          </p:cNvPicPr>
          <p:nvPr/>
        </p:nvPicPr>
        <p:blipFill>
          <a:blip r:embed="rId2"/>
          <a:stretch>
            <a:fillRect/>
          </a:stretch>
        </p:blipFill>
        <p:spPr>
          <a:xfrm>
            <a:off x="388643" y="131975"/>
            <a:ext cx="3464318" cy="6414940"/>
          </a:xfrm>
          <a:prstGeom prst="rect">
            <a:avLst/>
          </a:prstGeom>
        </p:spPr>
      </p:pic>
      <p:pic>
        <p:nvPicPr>
          <p:cNvPr id="3" name="Picture 2">
            <a:extLst>
              <a:ext uri="{FF2B5EF4-FFF2-40B4-BE49-F238E27FC236}">
                <a16:creationId xmlns:a16="http://schemas.microsoft.com/office/drawing/2014/main" id="{57D9B8CA-5457-D93B-F5AF-A31F7F70B00F}"/>
              </a:ext>
            </a:extLst>
          </p:cNvPr>
          <p:cNvPicPr>
            <a:picLocks noChangeAspect="1"/>
          </p:cNvPicPr>
          <p:nvPr/>
        </p:nvPicPr>
        <p:blipFill>
          <a:blip r:embed="rId3"/>
          <a:stretch>
            <a:fillRect/>
          </a:stretch>
        </p:blipFill>
        <p:spPr>
          <a:xfrm>
            <a:off x="4177083" y="343620"/>
            <a:ext cx="6412749" cy="6170758"/>
          </a:xfrm>
          <a:prstGeom prst="rect">
            <a:avLst/>
          </a:prstGeom>
        </p:spPr>
      </p:pic>
      <p:pic>
        <p:nvPicPr>
          <p:cNvPr id="4" name="Picture 3">
            <a:extLst>
              <a:ext uri="{FF2B5EF4-FFF2-40B4-BE49-F238E27FC236}">
                <a16:creationId xmlns:a16="http://schemas.microsoft.com/office/drawing/2014/main" id="{814AA597-8907-084E-0004-150900D1C099}"/>
              </a:ext>
            </a:extLst>
          </p:cNvPr>
          <p:cNvPicPr>
            <a:picLocks noChangeAspect="1"/>
          </p:cNvPicPr>
          <p:nvPr/>
        </p:nvPicPr>
        <p:blipFill>
          <a:blip r:embed="rId4"/>
          <a:stretch>
            <a:fillRect/>
          </a:stretch>
        </p:blipFill>
        <p:spPr>
          <a:xfrm>
            <a:off x="7038150" y="6439831"/>
            <a:ext cx="3972357" cy="488110"/>
          </a:xfrm>
          <a:prstGeom prst="rect">
            <a:avLst/>
          </a:prstGeom>
        </p:spPr>
      </p:pic>
    </p:spTree>
    <p:extLst>
      <p:ext uri="{BB962C8B-B14F-4D97-AF65-F5344CB8AC3E}">
        <p14:creationId xmlns:p14="http://schemas.microsoft.com/office/powerpoint/2010/main" val="364004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5ABC-0E9D-E9B5-D48E-F1A6AE4AD06B}"/>
              </a:ext>
            </a:extLst>
          </p:cNvPr>
          <p:cNvSpPr>
            <a:spLocks noGrp="1"/>
          </p:cNvSpPr>
          <p:nvPr>
            <p:ph type="title"/>
          </p:nvPr>
        </p:nvSpPr>
        <p:spPr/>
        <p:txBody>
          <a:bodyPr/>
          <a:lstStyle/>
          <a:p>
            <a:r>
              <a:rPr lang="en-US" b="1" i="0" dirty="0">
                <a:solidFill>
                  <a:srgbClr val="0C3863"/>
                </a:solidFill>
                <a:effectLst/>
                <a:latin typeface="Tinos"/>
              </a:rPr>
              <a:t>2024 AANP Health Policy Conference</a:t>
            </a:r>
            <a:br>
              <a:rPr lang="en-US" b="1" i="0" dirty="0">
                <a:solidFill>
                  <a:srgbClr val="0C3863"/>
                </a:solidFill>
                <a:effectLst/>
                <a:latin typeface="Tinos"/>
              </a:rPr>
            </a:br>
            <a:endParaRPr lang="en-US" dirty="0"/>
          </a:p>
        </p:txBody>
      </p:sp>
      <p:sp>
        <p:nvSpPr>
          <p:cNvPr id="3" name="Picture Placeholder 2">
            <a:extLst>
              <a:ext uri="{FF2B5EF4-FFF2-40B4-BE49-F238E27FC236}">
                <a16:creationId xmlns:a16="http://schemas.microsoft.com/office/drawing/2014/main" id="{4BC70F8A-F986-BB5C-BA41-A1E5B74ACA55}"/>
              </a:ext>
            </a:extLst>
          </p:cNvPr>
          <p:cNvSpPr>
            <a:spLocks noGrp="1"/>
          </p:cNvSpPr>
          <p:nvPr>
            <p:ph type="pic" sz="quarter" idx="13"/>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en-US" dirty="0"/>
          </a:p>
        </p:txBody>
      </p:sp>
      <p:pic>
        <p:nvPicPr>
          <p:cNvPr id="1030" name="Picture 6" descr="HPC landing page">
            <a:extLst>
              <a:ext uri="{FF2B5EF4-FFF2-40B4-BE49-F238E27FC236}">
                <a16:creationId xmlns:a16="http://schemas.microsoft.com/office/drawing/2014/main" id="{944CCD51-C3E1-6797-8F7C-9207CF7F4B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64" y="2564101"/>
            <a:ext cx="4088245" cy="23916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CA818B-6290-A8EC-3103-3ECC905267AC}"/>
              </a:ext>
            </a:extLst>
          </p:cNvPr>
          <p:cNvSpPr txBox="1"/>
          <p:nvPr/>
        </p:nvSpPr>
        <p:spPr>
          <a:xfrm>
            <a:off x="7112000" y="913524"/>
            <a:ext cx="4387273" cy="2862322"/>
          </a:xfrm>
          <a:prstGeom prst="rect">
            <a:avLst/>
          </a:prstGeom>
          <a:noFill/>
        </p:spPr>
        <p:txBody>
          <a:bodyPr wrap="square">
            <a:spAutoFit/>
          </a:bodyPr>
          <a:lstStyle/>
          <a:p>
            <a:pPr algn="l"/>
            <a:r>
              <a:rPr lang="en-US" b="1" i="0" dirty="0">
                <a:solidFill>
                  <a:srgbClr val="434343"/>
                </a:solidFill>
                <a:effectLst/>
                <a:latin typeface="Tinos"/>
              </a:rPr>
              <a:t>January 28, 2024 – January 30, 2024 Washington, District of Columbia</a:t>
            </a:r>
            <a:endParaRPr lang="en-US" b="0" i="0" dirty="0">
              <a:solidFill>
                <a:srgbClr val="434343"/>
              </a:solidFill>
              <a:effectLst/>
              <a:latin typeface="Tinos"/>
            </a:endParaRPr>
          </a:p>
          <a:p>
            <a:pPr algn="l"/>
            <a:r>
              <a:rPr lang="en-US" b="0" i="0" dirty="0">
                <a:solidFill>
                  <a:srgbClr val="434343"/>
                </a:solidFill>
                <a:effectLst/>
                <a:latin typeface="Tinos"/>
              </a:rPr>
              <a:t>Whether you're a seasoned advocate or a novice in the policy arena, this is a unique opportunity to expand your health policy knowledge and network with your peers. Space is limited, so save the date and plan to register early for the American Association of Nurse Practitioners</a:t>
            </a:r>
            <a:r>
              <a:rPr lang="en-US" b="0" i="0" baseline="30000" dirty="0">
                <a:solidFill>
                  <a:srgbClr val="434343"/>
                </a:solidFill>
                <a:effectLst/>
                <a:latin typeface="Tinos"/>
              </a:rPr>
              <a:t>®</a:t>
            </a:r>
            <a:r>
              <a:rPr lang="en-US" b="0" i="0" dirty="0">
                <a:solidFill>
                  <a:srgbClr val="434343"/>
                </a:solidFill>
                <a:effectLst/>
                <a:latin typeface="Tinos"/>
              </a:rPr>
              <a:t> (AANP) premier policy event of the year.</a:t>
            </a:r>
          </a:p>
        </p:txBody>
      </p:sp>
    </p:spTree>
    <p:extLst>
      <p:ext uri="{BB962C8B-B14F-4D97-AF65-F5344CB8AC3E}">
        <p14:creationId xmlns:p14="http://schemas.microsoft.com/office/powerpoint/2010/main" val="903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ADB4C-75D4-D01E-7014-298FE6582496}"/>
              </a:ext>
            </a:extLst>
          </p:cNvPr>
          <p:cNvPicPr>
            <a:picLocks noChangeAspect="1"/>
          </p:cNvPicPr>
          <p:nvPr/>
        </p:nvPicPr>
        <p:blipFill>
          <a:blip r:embed="rId2"/>
          <a:stretch>
            <a:fillRect/>
          </a:stretch>
        </p:blipFill>
        <p:spPr>
          <a:xfrm>
            <a:off x="-383357" y="703183"/>
            <a:ext cx="13836179" cy="5593924"/>
          </a:xfrm>
          <a:prstGeom prst="rect">
            <a:avLst/>
          </a:prstGeom>
        </p:spPr>
      </p:pic>
      <p:sp>
        <p:nvSpPr>
          <p:cNvPr id="3" name="Rectangle 2">
            <a:extLst>
              <a:ext uri="{FF2B5EF4-FFF2-40B4-BE49-F238E27FC236}">
                <a16:creationId xmlns:a16="http://schemas.microsoft.com/office/drawing/2014/main" id="{3F7E1894-E524-6AA9-DE5C-BEAE11794C08}"/>
              </a:ext>
            </a:extLst>
          </p:cNvPr>
          <p:cNvSpPr/>
          <p:nvPr/>
        </p:nvSpPr>
        <p:spPr>
          <a:xfrm>
            <a:off x="5785204" y="2788225"/>
            <a:ext cx="3830136" cy="923330"/>
          </a:xfrm>
          <a:prstGeom prst="rect">
            <a:avLst/>
          </a:prstGeom>
          <a:noFill/>
          <a:effectLst>
            <a:glow rad="228600">
              <a:schemeClr val="accent5">
                <a:satMod val="175000"/>
                <a:alpha val="40000"/>
              </a:schemeClr>
            </a:glow>
          </a:effectLst>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spTree>
    <p:extLst>
      <p:ext uri="{BB962C8B-B14F-4D97-AF65-F5344CB8AC3E}">
        <p14:creationId xmlns:p14="http://schemas.microsoft.com/office/powerpoint/2010/main" val="427764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5A88DB-FB8B-88E3-AAF2-42E76D7F0947}"/>
              </a:ext>
            </a:extLst>
          </p:cNvPr>
          <p:cNvSpPr txBox="1"/>
          <p:nvPr/>
        </p:nvSpPr>
        <p:spPr>
          <a:xfrm>
            <a:off x="1321819" y="675620"/>
            <a:ext cx="3438144" cy="646331"/>
          </a:xfrm>
          <a:prstGeom prst="rect">
            <a:avLst/>
          </a:prstGeom>
          <a:noFill/>
        </p:spPr>
        <p:txBody>
          <a:bodyPr wrap="square" rtlCol="0">
            <a:spAutoFit/>
          </a:bodyPr>
          <a:lstStyle/>
          <a:p>
            <a:r>
              <a:rPr lang="en-US" spc="300" dirty="0">
                <a:latin typeface="Aptos Narrow" panose="020B0004020202020204" pitchFamily="34" charset="0"/>
              </a:rPr>
              <a:t>DISCLOSURES AND INTRODUCTION </a:t>
            </a:r>
          </a:p>
        </p:txBody>
      </p:sp>
      <p:sp>
        <p:nvSpPr>
          <p:cNvPr id="3" name="TextBox 2">
            <a:extLst>
              <a:ext uri="{FF2B5EF4-FFF2-40B4-BE49-F238E27FC236}">
                <a16:creationId xmlns:a16="http://schemas.microsoft.com/office/drawing/2014/main" id="{398C792C-F32E-6C93-24DA-180A0FAD3F8F}"/>
              </a:ext>
            </a:extLst>
          </p:cNvPr>
          <p:cNvSpPr txBox="1"/>
          <p:nvPr/>
        </p:nvSpPr>
        <p:spPr>
          <a:xfrm>
            <a:off x="1321819" y="1460088"/>
            <a:ext cx="7891272" cy="1477328"/>
          </a:xfrm>
          <a:prstGeom prst="rect">
            <a:avLst/>
          </a:prstGeom>
          <a:noFill/>
        </p:spPr>
        <p:txBody>
          <a:bodyPr wrap="square" rtlCol="0">
            <a:spAutoFit/>
          </a:bodyPr>
          <a:lstStyle/>
          <a:p>
            <a:r>
              <a:rPr lang="en-US" dirty="0"/>
              <a:t>No financial relationship to disclose </a:t>
            </a:r>
          </a:p>
          <a:p>
            <a:endParaRPr lang="en-US" dirty="0"/>
          </a:p>
          <a:p>
            <a:endParaRPr lang="en-US" dirty="0"/>
          </a:p>
          <a:p>
            <a:r>
              <a:rPr lang="en-US" dirty="0"/>
              <a:t>Julie Holgado, AGPCNP-BC, ARNP, CRNPA President </a:t>
            </a:r>
          </a:p>
          <a:p>
            <a:endParaRPr lang="en-US" dirty="0"/>
          </a:p>
        </p:txBody>
      </p:sp>
      <p:pic>
        <p:nvPicPr>
          <p:cNvPr id="4" name="Picture 3">
            <a:extLst>
              <a:ext uri="{FF2B5EF4-FFF2-40B4-BE49-F238E27FC236}">
                <a16:creationId xmlns:a16="http://schemas.microsoft.com/office/drawing/2014/main" id="{DBAB602B-B72C-FC09-8393-4CD65CCBF0D4}"/>
              </a:ext>
            </a:extLst>
          </p:cNvPr>
          <p:cNvPicPr>
            <a:picLocks noChangeAspect="1"/>
          </p:cNvPicPr>
          <p:nvPr/>
        </p:nvPicPr>
        <p:blipFill>
          <a:blip r:embed="rId2"/>
          <a:stretch>
            <a:fillRect/>
          </a:stretch>
        </p:blipFill>
        <p:spPr>
          <a:xfrm>
            <a:off x="7016245" y="524328"/>
            <a:ext cx="1769364" cy="2359152"/>
          </a:xfrm>
          <a:prstGeom prst="rect">
            <a:avLst/>
          </a:prstGeom>
        </p:spPr>
      </p:pic>
      <p:pic>
        <p:nvPicPr>
          <p:cNvPr id="5" name="Picture 4">
            <a:extLst>
              <a:ext uri="{FF2B5EF4-FFF2-40B4-BE49-F238E27FC236}">
                <a16:creationId xmlns:a16="http://schemas.microsoft.com/office/drawing/2014/main" id="{541F8314-C9E3-99FF-7819-CC3F56FA52D2}"/>
              </a:ext>
            </a:extLst>
          </p:cNvPr>
          <p:cNvPicPr>
            <a:picLocks noChangeAspect="1"/>
          </p:cNvPicPr>
          <p:nvPr/>
        </p:nvPicPr>
        <p:blipFill>
          <a:blip r:embed="rId3"/>
          <a:stretch>
            <a:fillRect/>
          </a:stretch>
        </p:blipFill>
        <p:spPr>
          <a:xfrm>
            <a:off x="725424" y="3287839"/>
            <a:ext cx="3798806" cy="2518935"/>
          </a:xfrm>
          <a:prstGeom prst="rect">
            <a:avLst/>
          </a:prstGeom>
        </p:spPr>
      </p:pic>
      <p:pic>
        <p:nvPicPr>
          <p:cNvPr id="9" name="Picture 8">
            <a:extLst>
              <a:ext uri="{FF2B5EF4-FFF2-40B4-BE49-F238E27FC236}">
                <a16:creationId xmlns:a16="http://schemas.microsoft.com/office/drawing/2014/main" id="{352D539B-6C21-5727-6A3A-A9724E4D6A4A}"/>
              </a:ext>
            </a:extLst>
          </p:cNvPr>
          <p:cNvPicPr>
            <a:picLocks noChangeAspect="1"/>
          </p:cNvPicPr>
          <p:nvPr/>
        </p:nvPicPr>
        <p:blipFill>
          <a:blip r:embed="rId4"/>
          <a:stretch>
            <a:fillRect/>
          </a:stretch>
        </p:blipFill>
        <p:spPr>
          <a:xfrm>
            <a:off x="6588763" y="5061654"/>
            <a:ext cx="2624328" cy="1749552"/>
          </a:xfrm>
          <a:prstGeom prst="rect">
            <a:avLst/>
          </a:prstGeom>
        </p:spPr>
      </p:pic>
      <p:pic>
        <p:nvPicPr>
          <p:cNvPr id="6" name="Picture 5">
            <a:extLst>
              <a:ext uri="{FF2B5EF4-FFF2-40B4-BE49-F238E27FC236}">
                <a16:creationId xmlns:a16="http://schemas.microsoft.com/office/drawing/2014/main" id="{6B1A137E-9296-1B85-68E6-A06362EE0430}"/>
              </a:ext>
            </a:extLst>
          </p:cNvPr>
          <p:cNvPicPr>
            <a:picLocks noChangeAspect="1"/>
          </p:cNvPicPr>
          <p:nvPr/>
        </p:nvPicPr>
        <p:blipFill>
          <a:blip r:embed="rId5"/>
          <a:stretch>
            <a:fillRect/>
          </a:stretch>
        </p:blipFill>
        <p:spPr>
          <a:xfrm>
            <a:off x="4755950" y="3072837"/>
            <a:ext cx="3144977" cy="2414016"/>
          </a:xfrm>
          <a:prstGeom prst="rect">
            <a:avLst/>
          </a:prstGeom>
        </p:spPr>
      </p:pic>
      <p:pic>
        <p:nvPicPr>
          <p:cNvPr id="7" name="Picture 6">
            <a:extLst>
              <a:ext uri="{FF2B5EF4-FFF2-40B4-BE49-F238E27FC236}">
                <a16:creationId xmlns:a16="http://schemas.microsoft.com/office/drawing/2014/main" id="{C011E34D-835F-4830-4E8D-995B29D064B5}"/>
              </a:ext>
            </a:extLst>
          </p:cNvPr>
          <p:cNvPicPr>
            <a:picLocks noChangeAspect="1"/>
          </p:cNvPicPr>
          <p:nvPr/>
        </p:nvPicPr>
        <p:blipFill>
          <a:blip r:embed="rId6"/>
          <a:stretch>
            <a:fillRect/>
          </a:stretch>
        </p:blipFill>
        <p:spPr>
          <a:xfrm>
            <a:off x="3493008" y="4968067"/>
            <a:ext cx="2291986" cy="1843139"/>
          </a:xfrm>
          <a:prstGeom prst="rect">
            <a:avLst/>
          </a:prstGeom>
        </p:spPr>
      </p:pic>
      <p:pic>
        <p:nvPicPr>
          <p:cNvPr id="8" name="Picture 7">
            <a:extLst>
              <a:ext uri="{FF2B5EF4-FFF2-40B4-BE49-F238E27FC236}">
                <a16:creationId xmlns:a16="http://schemas.microsoft.com/office/drawing/2014/main" id="{6AEF7710-E4BD-65E4-E91D-CD6535A66DA4}"/>
              </a:ext>
            </a:extLst>
          </p:cNvPr>
          <p:cNvPicPr>
            <a:picLocks noChangeAspect="1"/>
          </p:cNvPicPr>
          <p:nvPr/>
        </p:nvPicPr>
        <p:blipFill>
          <a:blip r:embed="rId7"/>
          <a:stretch>
            <a:fillRect/>
          </a:stretch>
        </p:blipFill>
        <p:spPr>
          <a:xfrm>
            <a:off x="8279169" y="2775979"/>
            <a:ext cx="3200905" cy="2414016"/>
          </a:xfrm>
          <a:prstGeom prst="rect">
            <a:avLst/>
          </a:prstGeom>
        </p:spPr>
      </p:pic>
    </p:spTree>
    <p:extLst>
      <p:ext uri="{BB962C8B-B14F-4D97-AF65-F5344CB8AC3E}">
        <p14:creationId xmlns:p14="http://schemas.microsoft.com/office/powerpoint/2010/main" val="226371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0FD9-8C1C-0F52-7119-762D01664AA7}"/>
              </a:ext>
            </a:extLst>
          </p:cNvPr>
          <p:cNvSpPr>
            <a:spLocks noGrp="1"/>
          </p:cNvSpPr>
          <p:nvPr>
            <p:ph type="title"/>
          </p:nvPr>
        </p:nvSpPr>
        <p:spPr/>
        <p:txBody>
          <a:bodyPr/>
          <a:lstStyle/>
          <a:p>
            <a:r>
              <a:rPr lang="en-US" dirty="0"/>
              <a:t>CRNPA: who we are </a:t>
            </a:r>
          </a:p>
        </p:txBody>
      </p:sp>
      <p:sp>
        <p:nvSpPr>
          <p:cNvPr id="3" name="TextBox 2">
            <a:extLst>
              <a:ext uri="{FF2B5EF4-FFF2-40B4-BE49-F238E27FC236}">
                <a16:creationId xmlns:a16="http://schemas.microsoft.com/office/drawing/2014/main" id="{96688D87-1A97-B6F6-1AC5-FF0B00F18727}"/>
              </a:ext>
            </a:extLst>
          </p:cNvPr>
          <p:cNvSpPr txBox="1"/>
          <p:nvPr/>
        </p:nvSpPr>
        <p:spPr>
          <a:xfrm>
            <a:off x="1133856" y="1847088"/>
            <a:ext cx="9253728" cy="3970318"/>
          </a:xfrm>
          <a:prstGeom prst="rect">
            <a:avLst/>
          </a:prstGeom>
          <a:noFill/>
        </p:spPr>
        <p:txBody>
          <a:bodyPr wrap="square" rtlCol="0">
            <a:spAutoFit/>
          </a:bodyPr>
          <a:lstStyle/>
          <a:p>
            <a:r>
              <a:rPr lang="en-US" dirty="0"/>
              <a:t>The purpose of CRNPA is to promote quality health care and to advance, support and promote the role of the Advanced Registered Nurse Practitioners (ARNPs) to provide such care.</a:t>
            </a:r>
          </a:p>
          <a:p>
            <a:endParaRPr lang="en-US" dirty="0"/>
          </a:p>
          <a:p>
            <a:r>
              <a:rPr lang="en-US" dirty="0"/>
              <a:t>Represent all ARNPs in the region including Tri-Cities, Walla Walla, Yakima, Hermiston, and surrounding communities </a:t>
            </a:r>
          </a:p>
          <a:p>
            <a:endParaRPr lang="en-US" dirty="0"/>
          </a:p>
          <a:p>
            <a:pPr marL="342900" indent="-342900">
              <a:buAutoNum type="alphaUcPeriod"/>
            </a:pPr>
            <a:r>
              <a:rPr lang="en-US" dirty="0"/>
              <a:t>Promote excellence in the practice of and serve as a resource for ARNPs </a:t>
            </a:r>
          </a:p>
          <a:p>
            <a:pPr marL="342900" indent="-342900">
              <a:buAutoNum type="alphaUcPeriod"/>
            </a:pPr>
            <a:r>
              <a:rPr lang="en-US" dirty="0"/>
              <a:t>Promote educational programs and activities to strengthen the growth and development of the Nurse Practitioner role </a:t>
            </a:r>
          </a:p>
          <a:p>
            <a:pPr marL="342900" indent="-342900">
              <a:buAutoNum type="alphaUcPeriod"/>
            </a:pPr>
            <a:r>
              <a:rPr lang="en-US" dirty="0"/>
              <a:t>Promote communication among ARNPs </a:t>
            </a:r>
          </a:p>
          <a:p>
            <a:pPr marL="342900" indent="-342900">
              <a:buAutoNum type="alphaUcPeriod"/>
            </a:pPr>
            <a:r>
              <a:rPr lang="en-US" dirty="0"/>
              <a:t>Advocate for access to health care for all citizens via legislative leadership and advancement of health care policy </a:t>
            </a:r>
          </a:p>
          <a:p>
            <a:pPr marL="342900" indent="-342900">
              <a:buAutoNum type="alphaUcPeriod"/>
            </a:pPr>
            <a:r>
              <a:rPr lang="en-US" dirty="0"/>
              <a:t>Increase awareness and promote public understanding of the role of the ARNP </a:t>
            </a:r>
          </a:p>
          <a:p>
            <a:pPr marL="342900" indent="-342900">
              <a:buAutoNum type="alphaUcPeriod"/>
            </a:pPr>
            <a:r>
              <a:rPr lang="en-US" dirty="0"/>
              <a:t>Foster a strong relationship among members of the healthcare community </a:t>
            </a:r>
          </a:p>
        </p:txBody>
      </p:sp>
    </p:spTree>
    <p:extLst>
      <p:ext uri="{BB962C8B-B14F-4D97-AF65-F5344CB8AC3E}">
        <p14:creationId xmlns:p14="http://schemas.microsoft.com/office/powerpoint/2010/main" val="388321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2A0E-BBFE-2A29-7FA9-C45A110E214B}"/>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Objectives </a:t>
            </a:r>
          </a:p>
        </p:txBody>
      </p:sp>
      <p:sp>
        <p:nvSpPr>
          <p:cNvPr id="4" name="TextBox 3">
            <a:extLst>
              <a:ext uri="{FF2B5EF4-FFF2-40B4-BE49-F238E27FC236}">
                <a16:creationId xmlns:a16="http://schemas.microsoft.com/office/drawing/2014/main" id="{27026C04-A9E9-B004-21E7-4ABD400107EB}"/>
              </a:ext>
            </a:extLst>
          </p:cNvPr>
          <p:cNvSpPr txBox="1"/>
          <p:nvPr/>
        </p:nvSpPr>
        <p:spPr>
          <a:xfrm>
            <a:off x="1225485" y="2149312"/>
            <a:ext cx="7916158" cy="1200329"/>
          </a:xfrm>
          <a:prstGeom prst="rect">
            <a:avLst/>
          </a:prstGeom>
          <a:noFill/>
        </p:spPr>
        <p:txBody>
          <a:bodyPr wrap="square">
            <a:spAutoFit/>
          </a:bodyPr>
          <a:lstStyle/>
          <a:p>
            <a:r>
              <a:rPr lang="en-US" sz="2400" b="0" i="0" u="none" strike="noStrike" spc="300" dirty="0">
                <a:solidFill>
                  <a:srgbClr val="000000"/>
                </a:solidFill>
                <a:effectLst/>
              </a:rPr>
              <a:t>1. Review the events of 2023 legislation impactful to Nurse Practitioner practice </a:t>
            </a:r>
            <a:br>
              <a:rPr lang="en-US" sz="2400" b="0" i="0" u="none" strike="noStrike" spc="300" dirty="0">
                <a:solidFill>
                  <a:srgbClr val="000000"/>
                </a:solidFill>
                <a:effectLst/>
              </a:rPr>
            </a:br>
            <a:endParaRPr lang="en-US" sz="2400" spc="300" dirty="0"/>
          </a:p>
        </p:txBody>
      </p:sp>
      <p:sp>
        <p:nvSpPr>
          <p:cNvPr id="6" name="TextBox 5">
            <a:extLst>
              <a:ext uri="{FF2B5EF4-FFF2-40B4-BE49-F238E27FC236}">
                <a16:creationId xmlns:a16="http://schemas.microsoft.com/office/drawing/2014/main" id="{6A8D7CB5-2393-5ACD-3DD9-16B573092C24}"/>
              </a:ext>
            </a:extLst>
          </p:cNvPr>
          <p:cNvSpPr txBox="1"/>
          <p:nvPr/>
        </p:nvSpPr>
        <p:spPr>
          <a:xfrm>
            <a:off x="1225485" y="3792562"/>
            <a:ext cx="6094428" cy="1200329"/>
          </a:xfrm>
          <a:prstGeom prst="rect">
            <a:avLst/>
          </a:prstGeom>
          <a:noFill/>
        </p:spPr>
        <p:txBody>
          <a:bodyPr wrap="square">
            <a:spAutoFit/>
          </a:bodyPr>
          <a:lstStyle/>
          <a:p>
            <a:r>
              <a:rPr kumimoji="0" lang="en-US" sz="2400" b="0" i="0" u="none" strike="noStrike" kern="1200" cap="none" spc="300" normalizeH="0" baseline="0" noProof="0" dirty="0">
                <a:ln>
                  <a:noFill/>
                </a:ln>
                <a:solidFill>
                  <a:srgbClr val="000000"/>
                </a:solidFill>
                <a:effectLst/>
                <a:uLnTx/>
                <a:uFillTx/>
                <a:latin typeface="Calibri" panose="020F0502020204030204"/>
                <a:ea typeface="+mn-ea"/>
                <a:cs typeface="+mn-cs"/>
              </a:rPr>
              <a:t>2. Identify ways to advocate for legislation impactful to Nurse Practitioner practice </a:t>
            </a:r>
            <a:endParaRPr lang="en-US" dirty="0"/>
          </a:p>
        </p:txBody>
      </p:sp>
    </p:spTree>
    <p:extLst>
      <p:ext uri="{BB962C8B-B14F-4D97-AF65-F5344CB8AC3E}">
        <p14:creationId xmlns:p14="http://schemas.microsoft.com/office/powerpoint/2010/main" val="224722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3A3F8C-5CC0-65A8-A845-71562ADBA0F1}"/>
              </a:ext>
            </a:extLst>
          </p:cNvPr>
          <p:cNvPicPr>
            <a:picLocks noChangeAspect="1"/>
          </p:cNvPicPr>
          <p:nvPr/>
        </p:nvPicPr>
        <p:blipFill>
          <a:blip r:embed="rId2"/>
          <a:stretch>
            <a:fillRect/>
          </a:stretch>
        </p:blipFill>
        <p:spPr>
          <a:xfrm>
            <a:off x="71477" y="0"/>
            <a:ext cx="5940475" cy="6858000"/>
          </a:xfrm>
          <a:prstGeom prst="rect">
            <a:avLst/>
          </a:prstGeom>
        </p:spPr>
      </p:pic>
      <p:pic>
        <p:nvPicPr>
          <p:cNvPr id="3" name="Picture 2">
            <a:extLst>
              <a:ext uri="{FF2B5EF4-FFF2-40B4-BE49-F238E27FC236}">
                <a16:creationId xmlns:a16="http://schemas.microsoft.com/office/drawing/2014/main" id="{00E38EEF-F558-E025-8EBA-6AB51FD3E8D7}"/>
              </a:ext>
            </a:extLst>
          </p:cNvPr>
          <p:cNvPicPr>
            <a:picLocks noChangeAspect="1"/>
          </p:cNvPicPr>
          <p:nvPr/>
        </p:nvPicPr>
        <p:blipFill>
          <a:blip r:embed="rId3"/>
          <a:stretch>
            <a:fillRect/>
          </a:stretch>
        </p:blipFill>
        <p:spPr>
          <a:xfrm>
            <a:off x="5938746" y="927853"/>
            <a:ext cx="6181777" cy="3851537"/>
          </a:xfrm>
          <a:prstGeom prst="rect">
            <a:avLst/>
          </a:prstGeom>
        </p:spPr>
      </p:pic>
    </p:spTree>
    <p:extLst>
      <p:ext uri="{BB962C8B-B14F-4D97-AF65-F5344CB8AC3E}">
        <p14:creationId xmlns:p14="http://schemas.microsoft.com/office/powerpoint/2010/main" val="415043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7E7A1-E648-F30F-17E5-36B835BAAB05}"/>
              </a:ext>
            </a:extLst>
          </p:cNvPr>
          <p:cNvPicPr>
            <a:picLocks noChangeAspect="1"/>
          </p:cNvPicPr>
          <p:nvPr/>
        </p:nvPicPr>
        <p:blipFill>
          <a:blip r:embed="rId3"/>
          <a:stretch>
            <a:fillRect/>
          </a:stretch>
        </p:blipFill>
        <p:spPr>
          <a:xfrm>
            <a:off x="399334" y="258482"/>
            <a:ext cx="5932336" cy="6341036"/>
          </a:xfrm>
          <a:prstGeom prst="rect">
            <a:avLst/>
          </a:prstGeom>
        </p:spPr>
      </p:pic>
      <p:sp>
        <p:nvSpPr>
          <p:cNvPr id="3" name="TextBox 2">
            <a:extLst>
              <a:ext uri="{FF2B5EF4-FFF2-40B4-BE49-F238E27FC236}">
                <a16:creationId xmlns:a16="http://schemas.microsoft.com/office/drawing/2014/main" id="{14917088-1F70-9F1E-68D7-50411167527E}"/>
              </a:ext>
            </a:extLst>
          </p:cNvPr>
          <p:cNvSpPr txBox="1"/>
          <p:nvPr/>
        </p:nvSpPr>
        <p:spPr>
          <a:xfrm>
            <a:off x="7475456" y="2762053"/>
            <a:ext cx="4062952" cy="2031325"/>
          </a:xfrm>
          <a:prstGeom prst="rect">
            <a:avLst/>
          </a:prstGeom>
          <a:noFill/>
        </p:spPr>
        <p:txBody>
          <a:bodyPr wrap="square" rtlCol="0">
            <a:spAutoFit/>
          </a:bodyPr>
          <a:lstStyle/>
          <a:p>
            <a:r>
              <a:rPr lang="en-US" sz="3600" spc="300" dirty="0">
                <a:solidFill>
                  <a:schemeClr val="accent1">
                    <a:lumMod val="50000"/>
                  </a:schemeClr>
                </a:solidFill>
                <a:latin typeface="Cambria" panose="02040503050406030204" pitchFamily="18" charset="0"/>
                <a:ea typeface="Cambria" panose="02040503050406030204" pitchFamily="18" charset="0"/>
              </a:rPr>
              <a:t>APRN compact still in revision… </a:t>
            </a:r>
          </a:p>
          <a:p>
            <a:endParaRPr lang="en-US" spc="300" dirty="0"/>
          </a:p>
        </p:txBody>
      </p:sp>
    </p:spTree>
    <p:extLst>
      <p:ext uri="{BB962C8B-B14F-4D97-AF65-F5344CB8AC3E}">
        <p14:creationId xmlns:p14="http://schemas.microsoft.com/office/powerpoint/2010/main" val="149478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C9EF-042E-63D6-C0B8-9286A12C736A}"/>
              </a:ext>
            </a:extLst>
          </p:cNvPr>
          <p:cNvSpPr>
            <a:spLocks noGrp="1"/>
          </p:cNvSpPr>
          <p:nvPr>
            <p:ph type="title"/>
          </p:nvPr>
        </p:nvSpPr>
        <p:spPr/>
        <p:txBody>
          <a:bodyPr/>
          <a:lstStyle/>
          <a:p>
            <a:r>
              <a:rPr lang="en-US" dirty="0"/>
              <a:t>ARNP Title Change</a:t>
            </a:r>
          </a:p>
        </p:txBody>
      </p:sp>
      <p:sp>
        <p:nvSpPr>
          <p:cNvPr id="3" name="Content Placeholder 2">
            <a:extLst>
              <a:ext uri="{FF2B5EF4-FFF2-40B4-BE49-F238E27FC236}">
                <a16:creationId xmlns:a16="http://schemas.microsoft.com/office/drawing/2014/main" id="{EED6B208-6826-BE5D-1CDB-AF7905B12513}"/>
              </a:ext>
            </a:extLst>
          </p:cNvPr>
          <p:cNvSpPr>
            <a:spLocks noGrp="1"/>
          </p:cNvSpPr>
          <p:nvPr>
            <p:ph idx="1"/>
          </p:nvPr>
        </p:nvSpPr>
        <p:spPr/>
        <p:txBody>
          <a:bodyPr>
            <a:normAutofit/>
          </a:bodyPr>
          <a:lstStyle/>
          <a:p>
            <a:r>
              <a:rPr lang="en-US" sz="3600" dirty="0"/>
              <a:t>Board of Nursing Proposes a bill to change the title ARNP to APRN</a:t>
            </a:r>
          </a:p>
          <a:p>
            <a:r>
              <a:rPr lang="en-US" sz="3600" dirty="0"/>
              <a:t>If passed, the bill would become effective July 1, 2027</a:t>
            </a:r>
          </a:p>
        </p:txBody>
      </p:sp>
    </p:spTree>
    <p:extLst>
      <p:ext uri="{BB962C8B-B14F-4D97-AF65-F5344CB8AC3E}">
        <p14:creationId xmlns:p14="http://schemas.microsoft.com/office/powerpoint/2010/main" val="256933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F93B89-AE4F-7AD6-8004-93AB3E025A28}"/>
              </a:ext>
            </a:extLst>
          </p:cNvPr>
          <p:cNvSpPr>
            <a:spLocks noGrp="1"/>
          </p:cNvSpPr>
          <p:nvPr>
            <p:ph type="title"/>
          </p:nvPr>
        </p:nvSpPr>
        <p:spPr/>
        <p:txBody>
          <a:bodyPr/>
          <a:lstStyle/>
          <a:p>
            <a:r>
              <a:rPr lang="en-US" dirty="0"/>
              <a:t>2023 Legislative Successes</a:t>
            </a:r>
          </a:p>
        </p:txBody>
      </p:sp>
      <p:sp>
        <p:nvSpPr>
          <p:cNvPr id="5" name="Content Placeholder 4">
            <a:extLst>
              <a:ext uri="{FF2B5EF4-FFF2-40B4-BE49-F238E27FC236}">
                <a16:creationId xmlns:a16="http://schemas.microsoft.com/office/drawing/2014/main" id="{E7D45052-9929-641B-AB80-FBE7F82D88CD}"/>
              </a:ext>
            </a:extLst>
          </p:cNvPr>
          <p:cNvSpPr>
            <a:spLocks noGrp="1"/>
          </p:cNvSpPr>
          <p:nvPr>
            <p:ph idx="1"/>
          </p:nvPr>
        </p:nvSpPr>
        <p:spPr/>
        <p:txBody>
          <a:bodyPr/>
          <a:lstStyle/>
          <a:p>
            <a:r>
              <a:rPr lang="en-US" dirty="0">
                <a:hlinkClick r:id="rId2"/>
              </a:rPr>
              <a:t>SB 5179 </a:t>
            </a:r>
            <a:r>
              <a:rPr lang="en-US" dirty="0"/>
              <a:t>Added ARNPs to the Death with Dignity Act to serve as either the attending or consulting provider and a psych NP can determine competency</a:t>
            </a:r>
          </a:p>
          <a:p>
            <a:r>
              <a:rPr lang="en-US" dirty="0">
                <a:hlinkClick r:id="rId3"/>
              </a:rPr>
              <a:t>SB 5036 </a:t>
            </a:r>
            <a:r>
              <a:rPr lang="en-US" dirty="0"/>
              <a:t>Extends until July 1, 2024 for audio-only telehealth that a covered person has had at least one real-time interactive appointment using audio and video technology</a:t>
            </a:r>
          </a:p>
          <a:p>
            <a:r>
              <a:rPr lang="en-US" dirty="0">
                <a:hlinkClick r:id="rId4"/>
              </a:rPr>
              <a:t>HB 1340</a:t>
            </a:r>
            <a:r>
              <a:rPr lang="en-US" dirty="0"/>
              <a:t> Reproductive healthcare services or gender affirming treatment provided in Washington or other states does not constitute unprofessional conduct</a:t>
            </a:r>
          </a:p>
        </p:txBody>
      </p:sp>
    </p:spTree>
    <p:extLst>
      <p:ext uri="{BB962C8B-B14F-4D97-AF65-F5344CB8AC3E}">
        <p14:creationId xmlns:p14="http://schemas.microsoft.com/office/powerpoint/2010/main" val="90641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HB 1141 </a:t>
            </a:r>
            <a:r>
              <a:rPr lang="en-US" dirty="0"/>
              <a:t>Death with Dignity Act - Passed </a:t>
            </a:r>
          </a:p>
        </p:txBody>
      </p:sp>
      <p:sp>
        <p:nvSpPr>
          <p:cNvPr id="3" name="Content Placeholder 2"/>
          <p:cNvSpPr>
            <a:spLocks noGrp="1"/>
          </p:cNvSpPr>
          <p:nvPr>
            <p:ph idx="1"/>
          </p:nvPr>
        </p:nvSpPr>
        <p:spPr>
          <a:xfrm>
            <a:off x="838200" y="1240409"/>
            <a:ext cx="10515600" cy="5135880"/>
          </a:xfrm>
        </p:spPr>
        <p:txBody>
          <a:bodyPr/>
          <a:lstStyle/>
          <a:p>
            <a:r>
              <a:rPr lang="en-US" dirty="0"/>
              <a:t>Allows ARNPs to serve as an attending or consulting medical provider</a:t>
            </a:r>
          </a:p>
          <a:p>
            <a:r>
              <a:rPr lang="en-US" dirty="0"/>
              <a:t>Psychiatric NPs to offer a consultation to determine competency and that no mental health condition impairs judgement</a:t>
            </a:r>
          </a:p>
          <a:p>
            <a:r>
              <a:rPr lang="en-US" dirty="0"/>
              <a:t>Reduces waiting period between first and second requests for medication from 15 days to 72 hours</a:t>
            </a:r>
          </a:p>
          <a:p>
            <a:r>
              <a:rPr lang="en-US" dirty="0"/>
              <a:t>Prohibits an employer from preventing an employee to participate in DWD Act when outside of employment and not on the premise</a:t>
            </a:r>
          </a:p>
          <a:p>
            <a:pPr>
              <a:lnSpc>
                <a:spcPct val="100000"/>
              </a:lnSpc>
              <a:spcBef>
                <a:spcPts val="0"/>
              </a:spcBef>
            </a:pPr>
            <a:r>
              <a:rPr lang="en-US" dirty="0"/>
              <a:t>Passed the House but not the Senate and was</a:t>
            </a:r>
          </a:p>
          <a:p>
            <a:pPr marL="0" indent="0">
              <a:lnSpc>
                <a:spcPct val="100000"/>
              </a:lnSpc>
              <a:spcBef>
                <a:spcPts val="0"/>
              </a:spcBef>
              <a:buNone/>
            </a:pPr>
            <a:r>
              <a:rPr lang="en-US" dirty="0"/>
              <a:t>   returned to the House Rules Committee</a:t>
            </a:r>
          </a:p>
        </p:txBody>
      </p:sp>
      <p:pic>
        <p:nvPicPr>
          <p:cNvPr id="3074" name="Picture 2" descr="Image result for older person 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175" y="4337939"/>
            <a:ext cx="30480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8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2DA4EDE81DE43A3571E6DDA3B2538" ma:contentTypeVersion="14" ma:contentTypeDescription="Create a new document." ma:contentTypeScope="" ma:versionID="06516a2efbd461d33aa0e9ca36ff5212">
  <xsd:schema xmlns:xsd="http://www.w3.org/2001/XMLSchema" xmlns:xs="http://www.w3.org/2001/XMLSchema" xmlns:p="http://schemas.microsoft.com/office/2006/metadata/properties" xmlns:ns3="5c967be4-0a14-41ee-b566-cb02634d6190" xmlns:ns4="ae6864ee-6558-4e4d-9f34-adc54fcae1d5" targetNamespace="http://schemas.microsoft.com/office/2006/metadata/properties" ma:root="true" ma:fieldsID="cda53ca69468f32048f373adb2f4c393" ns3:_="" ns4:_="">
    <xsd:import namespace="5c967be4-0a14-41ee-b566-cb02634d6190"/>
    <xsd:import namespace="ae6864ee-6558-4e4d-9f34-adc54fcae1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67be4-0a14-41ee-b566-cb02634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6864ee-6558-4e4d-9f34-adc54fcae1d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920E6B-5B2B-47E4-B48D-6B705CD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67be4-0a14-41ee-b566-cb02634d6190"/>
    <ds:schemaRef ds:uri="ae6864ee-6558-4e4d-9f34-adc54fcae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948F7-CBB9-4522-B770-68CE87BFA190}">
  <ds:schemaRefs>
    <ds:schemaRef ds:uri="http://schemas.microsoft.com/sharepoint/v3/contenttype/forms"/>
  </ds:schemaRefs>
</ds:datastoreItem>
</file>

<file path=customXml/itemProps3.xml><?xml version="1.0" encoding="utf-8"?>
<ds:datastoreItem xmlns:ds="http://schemas.openxmlformats.org/officeDocument/2006/customXml" ds:itemID="{BE237AA8-E6BC-447D-961D-10E2CB321634}">
  <ds:schemaRefs>
    <ds:schemaRef ds:uri="http://purl.org/dc/dcmitype/"/>
    <ds:schemaRef ds:uri="http://schemas.microsoft.com/office/infopath/2007/PartnerControls"/>
    <ds:schemaRef ds:uri="ae6864ee-6558-4e4d-9f34-adc54fcae1d5"/>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5c967be4-0a14-41ee-b566-cb02634d619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1022</TotalTime>
  <Words>669</Words>
  <Application>Microsoft Office PowerPoint</Application>
  <PresentationFormat>Widescreen</PresentationFormat>
  <Paragraphs>63</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 Narrow</vt:lpstr>
      <vt:lpstr>Arial</vt:lpstr>
      <vt:lpstr>Calibri</vt:lpstr>
      <vt:lpstr>Calibri Light</vt:lpstr>
      <vt:lpstr>Cambria</vt:lpstr>
      <vt:lpstr>Symbol</vt:lpstr>
      <vt:lpstr>Tinos</vt:lpstr>
      <vt:lpstr>Office Theme</vt:lpstr>
      <vt:lpstr>PowerPoint Presentation</vt:lpstr>
      <vt:lpstr>PowerPoint Presentation</vt:lpstr>
      <vt:lpstr>CRNPA: who we are </vt:lpstr>
      <vt:lpstr>Objectives </vt:lpstr>
      <vt:lpstr>PowerPoint Presentation</vt:lpstr>
      <vt:lpstr>PowerPoint Presentation</vt:lpstr>
      <vt:lpstr>ARNP Title Change</vt:lpstr>
      <vt:lpstr>2023 Legislative Successes</vt:lpstr>
      <vt:lpstr>HB 1141 Death with Dignity Act - Passed </vt:lpstr>
      <vt:lpstr>SB 5373 /HB1495Restore parity reimbursement for ARNPs and PAs</vt:lpstr>
      <vt:lpstr>SB 5729 Cap on cost-sharing for insulin Passed</vt:lpstr>
      <vt:lpstr>Legislative Funding Successes 2023</vt:lpstr>
      <vt:lpstr>PowerPoint Presentation</vt:lpstr>
      <vt:lpstr>2024 AANP Health Policy Conference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Kaplan</dc:creator>
  <cp:lastModifiedBy>Julie Holgado</cp:lastModifiedBy>
  <cp:revision>48</cp:revision>
  <dcterms:created xsi:type="dcterms:W3CDTF">2020-11-13T23:47:41Z</dcterms:created>
  <dcterms:modified xsi:type="dcterms:W3CDTF">2023-11-04T02:55:55Z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0x0101009002DA4EDE81DE43A3571E6DDA3B2538</vt:lpwstr>
  </property>
</Properties>
</file>