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9" r:id="rId3"/>
  </p:sldMasterIdLst>
  <p:notesMasterIdLst>
    <p:notesMasterId r:id="rId32"/>
  </p:notesMasterIdLst>
  <p:handoutMasterIdLst>
    <p:handoutMasterId r:id="rId33"/>
  </p:handoutMasterIdLst>
  <p:sldIdLst>
    <p:sldId id="268" r:id="rId4"/>
    <p:sldId id="256" r:id="rId5"/>
    <p:sldId id="263" r:id="rId6"/>
    <p:sldId id="262" r:id="rId7"/>
    <p:sldId id="324" r:id="rId8"/>
    <p:sldId id="325" r:id="rId9"/>
    <p:sldId id="318" r:id="rId10"/>
    <p:sldId id="321" r:id="rId11"/>
    <p:sldId id="316" r:id="rId12"/>
    <p:sldId id="326" r:id="rId13"/>
    <p:sldId id="327" r:id="rId14"/>
    <p:sldId id="315" r:id="rId15"/>
    <p:sldId id="271" r:id="rId16"/>
    <p:sldId id="260" r:id="rId17"/>
    <p:sldId id="322" r:id="rId18"/>
    <p:sldId id="323" r:id="rId19"/>
    <p:sldId id="278" r:id="rId20"/>
    <p:sldId id="283" r:id="rId21"/>
    <p:sldId id="305" r:id="rId22"/>
    <p:sldId id="303" r:id="rId23"/>
    <p:sldId id="328" r:id="rId24"/>
    <p:sldId id="317" r:id="rId25"/>
    <p:sldId id="320" r:id="rId26"/>
    <p:sldId id="329" r:id="rId27"/>
    <p:sldId id="330" r:id="rId28"/>
    <p:sldId id="306" r:id="rId29"/>
    <p:sldId id="308" r:id="rId30"/>
    <p:sldId id="30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0" autoAdjust="0"/>
    <p:restoredTop sz="94660"/>
  </p:normalViewPr>
  <p:slideViewPr>
    <p:cSldViewPr>
      <p:cViewPr varScale="1">
        <p:scale>
          <a:sx n="111" d="100"/>
          <a:sy n="111" d="100"/>
        </p:scale>
        <p:origin x="486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EB69EB-AB48-48DE-8017-5827C964FD3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B0603506-AACB-48B0-9C42-46817A678A54}">
      <dgm:prSet phldrT="[Text]"/>
      <dgm:spPr/>
      <dgm:t>
        <a:bodyPr/>
        <a:lstStyle/>
        <a:p>
          <a:r>
            <a:rPr lang="en-US" dirty="0"/>
            <a:t>Cardiology</a:t>
          </a:r>
        </a:p>
      </dgm:t>
    </dgm:pt>
    <dgm:pt modelId="{1D7A80BA-AE25-434A-AFF4-32BA675E09C2}" type="parTrans" cxnId="{55E7E5E3-01BE-456B-BA2E-53E451DAC422}">
      <dgm:prSet/>
      <dgm:spPr/>
      <dgm:t>
        <a:bodyPr/>
        <a:lstStyle/>
        <a:p>
          <a:endParaRPr lang="en-US"/>
        </a:p>
      </dgm:t>
    </dgm:pt>
    <dgm:pt modelId="{3E8EBE34-60AC-497D-AD4C-535FFD66B4D3}" type="sibTrans" cxnId="{55E7E5E3-01BE-456B-BA2E-53E451DAC422}">
      <dgm:prSet/>
      <dgm:spPr/>
      <dgm:t>
        <a:bodyPr/>
        <a:lstStyle/>
        <a:p>
          <a:endParaRPr lang="en-US"/>
        </a:p>
      </dgm:t>
    </dgm:pt>
    <dgm:pt modelId="{B939E8BD-FB2B-4049-92B8-A1AFC3E9C671}">
      <dgm:prSet phldrT="[Text]"/>
      <dgm:spPr/>
      <dgm:t>
        <a:bodyPr/>
        <a:lstStyle/>
        <a:p>
          <a:r>
            <a:rPr lang="en-US" dirty="0"/>
            <a:t>Primary care</a:t>
          </a:r>
        </a:p>
      </dgm:t>
    </dgm:pt>
    <dgm:pt modelId="{DED8E932-46DE-451F-ABF9-6CE28B1987DE}" type="parTrans" cxnId="{2A22361B-A5D8-4E22-A5B4-7C5A59E7996A}">
      <dgm:prSet/>
      <dgm:spPr/>
      <dgm:t>
        <a:bodyPr/>
        <a:lstStyle/>
        <a:p>
          <a:endParaRPr lang="en-US"/>
        </a:p>
      </dgm:t>
    </dgm:pt>
    <dgm:pt modelId="{BA37A6A7-6C54-40FF-83AE-961DA4DE824A}" type="sibTrans" cxnId="{2A22361B-A5D8-4E22-A5B4-7C5A59E7996A}">
      <dgm:prSet/>
      <dgm:spPr/>
      <dgm:t>
        <a:bodyPr/>
        <a:lstStyle/>
        <a:p>
          <a:endParaRPr lang="en-US"/>
        </a:p>
      </dgm:t>
    </dgm:pt>
    <dgm:pt modelId="{F3BCB842-DA94-43CF-B917-4B08BCDCF7AE}">
      <dgm:prSet phldrT="[Text]"/>
      <dgm:spPr/>
      <dgm:t>
        <a:bodyPr/>
        <a:lstStyle/>
        <a:p>
          <a:r>
            <a:rPr lang="en-US" dirty="0"/>
            <a:t>Advanced Practice providers within these teams</a:t>
          </a:r>
        </a:p>
      </dgm:t>
    </dgm:pt>
    <dgm:pt modelId="{6950B183-A71D-437E-9C1B-EC7ED193C6AC}" type="parTrans" cxnId="{86A94676-CC9D-4533-A569-B189955E1CCC}">
      <dgm:prSet/>
      <dgm:spPr/>
      <dgm:t>
        <a:bodyPr/>
        <a:lstStyle/>
        <a:p>
          <a:endParaRPr lang="en-US"/>
        </a:p>
      </dgm:t>
    </dgm:pt>
    <dgm:pt modelId="{0AB7AA1F-867E-4E16-8F3B-7291B67331F3}" type="sibTrans" cxnId="{86A94676-CC9D-4533-A569-B189955E1CCC}">
      <dgm:prSet/>
      <dgm:spPr/>
      <dgm:t>
        <a:bodyPr/>
        <a:lstStyle/>
        <a:p>
          <a:endParaRPr lang="en-US"/>
        </a:p>
      </dgm:t>
    </dgm:pt>
    <dgm:pt modelId="{7C2C4A27-38B1-4E93-A33F-F590C9775419}">
      <dgm:prSet phldrT="[Text]"/>
      <dgm:spPr/>
      <dgm:t>
        <a:bodyPr/>
        <a:lstStyle/>
        <a:p>
          <a:r>
            <a:rPr lang="en-US" dirty="0"/>
            <a:t>Endocrinology</a:t>
          </a:r>
        </a:p>
      </dgm:t>
    </dgm:pt>
    <dgm:pt modelId="{EA7012DC-DC86-4A29-9A8D-27BFDCA16DCB}" type="parTrans" cxnId="{4037B9C1-6294-4CD6-92CE-2D61EABDCF6B}">
      <dgm:prSet/>
      <dgm:spPr/>
      <dgm:t>
        <a:bodyPr/>
        <a:lstStyle/>
        <a:p>
          <a:endParaRPr lang="en-US"/>
        </a:p>
      </dgm:t>
    </dgm:pt>
    <dgm:pt modelId="{DDF90D3E-4D1C-4662-A7CB-0666983BCEDB}" type="sibTrans" cxnId="{4037B9C1-6294-4CD6-92CE-2D61EABDCF6B}">
      <dgm:prSet/>
      <dgm:spPr/>
      <dgm:t>
        <a:bodyPr/>
        <a:lstStyle/>
        <a:p>
          <a:endParaRPr lang="en-US"/>
        </a:p>
      </dgm:t>
    </dgm:pt>
    <dgm:pt modelId="{415C7D7C-5BA2-48DD-A9C6-B332FCBFEC77}">
      <dgm:prSet phldrT="[Text]"/>
      <dgm:spPr/>
      <dgm:t>
        <a:bodyPr/>
        <a:lstStyle/>
        <a:p>
          <a:r>
            <a:rPr lang="en-US" dirty="0"/>
            <a:t>Nephrology</a:t>
          </a:r>
        </a:p>
      </dgm:t>
    </dgm:pt>
    <dgm:pt modelId="{E2DFB2F4-119C-4EBC-88EA-D7151EFE2B62}" type="parTrans" cxnId="{FBB0FF7B-ACF8-45E1-B56D-5D05B2216785}">
      <dgm:prSet/>
      <dgm:spPr/>
      <dgm:t>
        <a:bodyPr/>
        <a:lstStyle/>
        <a:p>
          <a:endParaRPr lang="en-US"/>
        </a:p>
      </dgm:t>
    </dgm:pt>
    <dgm:pt modelId="{43C6F477-714B-4CC3-9C56-A441407067DB}" type="sibTrans" cxnId="{FBB0FF7B-ACF8-45E1-B56D-5D05B2216785}">
      <dgm:prSet/>
      <dgm:spPr/>
      <dgm:t>
        <a:bodyPr/>
        <a:lstStyle/>
        <a:p>
          <a:endParaRPr lang="en-US"/>
        </a:p>
      </dgm:t>
    </dgm:pt>
    <dgm:pt modelId="{9F569925-C7E9-4F00-BF5C-A38D6EA752D9}" type="pres">
      <dgm:prSet presAssocID="{9DEB69EB-AB48-48DE-8017-5827C964FD38}" presName="compositeShape" presStyleCnt="0">
        <dgm:presLayoutVars>
          <dgm:chMax val="7"/>
          <dgm:dir/>
          <dgm:resizeHandles val="exact"/>
        </dgm:presLayoutVars>
      </dgm:prSet>
      <dgm:spPr/>
    </dgm:pt>
    <dgm:pt modelId="{E537A6A2-40F4-4F00-A703-C6B185546449}" type="pres">
      <dgm:prSet presAssocID="{9DEB69EB-AB48-48DE-8017-5827C964FD38}" presName="wedge1" presStyleLbl="node1" presStyleIdx="0" presStyleCnt="5" custScaleX="94543" custScaleY="93027"/>
      <dgm:spPr/>
    </dgm:pt>
    <dgm:pt modelId="{4263F4BA-1715-4760-98A3-47C4932F522F}" type="pres">
      <dgm:prSet presAssocID="{9DEB69EB-AB48-48DE-8017-5827C964FD3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9B31994C-A443-463E-B4FC-F820A2FAFBF9}" type="pres">
      <dgm:prSet presAssocID="{9DEB69EB-AB48-48DE-8017-5827C964FD38}" presName="wedge2" presStyleLbl="node1" presStyleIdx="1" presStyleCnt="5"/>
      <dgm:spPr/>
    </dgm:pt>
    <dgm:pt modelId="{01E448BD-A07D-4F31-B727-B02BC3CC37D8}" type="pres">
      <dgm:prSet presAssocID="{9DEB69EB-AB48-48DE-8017-5827C964FD3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EC6BB00E-F2AC-4D3A-9051-EAE553200F46}" type="pres">
      <dgm:prSet presAssocID="{9DEB69EB-AB48-48DE-8017-5827C964FD38}" presName="wedge3" presStyleLbl="node1" presStyleIdx="2" presStyleCnt="5"/>
      <dgm:spPr/>
    </dgm:pt>
    <dgm:pt modelId="{D2C6BBC2-D7CC-47E0-A17F-FE98877ACFD5}" type="pres">
      <dgm:prSet presAssocID="{9DEB69EB-AB48-48DE-8017-5827C964FD3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DF4B2A00-80D6-47D4-8F1A-66F3013E0737}" type="pres">
      <dgm:prSet presAssocID="{9DEB69EB-AB48-48DE-8017-5827C964FD38}" presName="wedge4" presStyleLbl="node1" presStyleIdx="3" presStyleCnt="5"/>
      <dgm:spPr/>
    </dgm:pt>
    <dgm:pt modelId="{CEC47F2A-4278-47A7-BDEA-94CE2D0C1F34}" type="pres">
      <dgm:prSet presAssocID="{9DEB69EB-AB48-48DE-8017-5827C964FD3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C6E51C31-290D-41C0-AC54-D11484E76582}" type="pres">
      <dgm:prSet presAssocID="{9DEB69EB-AB48-48DE-8017-5827C964FD38}" presName="wedge5" presStyleLbl="node1" presStyleIdx="4" presStyleCnt="5"/>
      <dgm:spPr/>
    </dgm:pt>
    <dgm:pt modelId="{CA8FE43F-FEEE-432F-911F-ADD0693D55F6}" type="pres">
      <dgm:prSet presAssocID="{9DEB69EB-AB48-48DE-8017-5827C964FD3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AB3DA205-2862-4D6F-A82C-9A968DCCFAA5}" type="presOf" srcId="{415C7D7C-5BA2-48DD-A9C6-B332FCBFEC77}" destId="{EC6BB00E-F2AC-4D3A-9051-EAE553200F46}" srcOrd="0" destOrd="0" presId="urn:microsoft.com/office/officeart/2005/8/layout/chart3"/>
    <dgm:cxn modelId="{2A22361B-A5D8-4E22-A5B4-7C5A59E7996A}" srcId="{9DEB69EB-AB48-48DE-8017-5827C964FD38}" destId="{B939E8BD-FB2B-4049-92B8-A1AFC3E9C671}" srcOrd="3" destOrd="0" parTransId="{DED8E932-46DE-451F-ABF9-6CE28B1987DE}" sibTransId="{BA37A6A7-6C54-40FF-83AE-961DA4DE824A}"/>
    <dgm:cxn modelId="{013E782D-B762-48E1-B0AF-F7E8D55D044F}" type="presOf" srcId="{B939E8BD-FB2B-4049-92B8-A1AFC3E9C671}" destId="{DF4B2A00-80D6-47D4-8F1A-66F3013E0737}" srcOrd="0" destOrd="0" presId="urn:microsoft.com/office/officeart/2005/8/layout/chart3"/>
    <dgm:cxn modelId="{A2B5FB38-D902-40CB-BC95-2A319C42F225}" type="presOf" srcId="{F3BCB842-DA94-43CF-B917-4B08BCDCF7AE}" destId="{CA8FE43F-FEEE-432F-911F-ADD0693D55F6}" srcOrd="1" destOrd="0" presId="urn:microsoft.com/office/officeart/2005/8/layout/chart3"/>
    <dgm:cxn modelId="{59CB483B-AFFF-43CD-ACBA-A197A2FBB340}" type="presOf" srcId="{9DEB69EB-AB48-48DE-8017-5827C964FD38}" destId="{9F569925-C7E9-4F00-BF5C-A38D6EA752D9}" srcOrd="0" destOrd="0" presId="urn:microsoft.com/office/officeart/2005/8/layout/chart3"/>
    <dgm:cxn modelId="{8847025D-53F2-4BBF-83B2-B0DA878B779B}" type="presOf" srcId="{7C2C4A27-38B1-4E93-A33F-F590C9775419}" destId="{9B31994C-A443-463E-B4FC-F820A2FAFBF9}" srcOrd="0" destOrd="0" presId="urn:microsoft.com/office/officeart/2005/8/layout/chart3"/>
    <dgm:cxn modelId="{27C4D94C-7E5F-4C22-9C1C-439CA0105504}" type="presOf" srcId="{B0603506-AACB-48B0-9C42-46817A678A54}" destId="{4263F4BA-1715-4760-98A3-47C4932F522F}" srcOrd="1" destOrd="0" presId="urn:microsoft.com/office/officeart/2005/8/layout/chart3"/>
    <dgm:cxn modelId="{AF9CF36E-F305-41FB-BDD2-010B374400C0}" type="presOf" srcId="{7C2C4A27-38B1-4E93-A33F-F590C9775419}" destId="{01E448BD-A07D-4F31-B727-B02BC3CC37D8}" srcOrd="1" destOrd="0" presId="urn:microsoft.com/office/officeart/2005/8/layout/chart3"/>
    <dgm:cxn modelId="{078CA274-6E35-46D6-A75C-C0C4074F62E6}" type="presOf" srcId="{B939E8BD-FB2B-4049-92B8-A1AFC3E9C671}" destId="{CEC47F2A-4278-47A7-BDEA-94CE2D0C1F34}" srcOrd="1" destOrd="0" presId="urn:microsoft.com/office/officeart/2005/8/layout/chart3"/>
    <dgm:cxn modelId="{86A94676-CC9D-4533-A569-B189955E1CCC}" srcId="{9DEB69EB-AB48-48DE-8017-5827C964FD38}" destId="{F3BCB842-DA94-43CF-B917-4B08BCDCF7AE}" srcOrd="4" destOrd="0" parTransId="{6950B183-A71D-437E-9C1B-EC7ED193C6AC}" sibTransId="{0AB7AA1F-867E-4E16-8F3B-7291B67331F3}"/>
    <dgm:cxn modelId="{FBB0FF7B-ACF8-45E1-B56D-5D05B2216785}" srcId="{9DEB69EB-AB48-48DE-8017-5827C964FD38}" destId="{415C7D7C-5BA2-48DD-A9C6-B332FCBFEC77}" srcOrd="2" destOrd="0" parTransId="{E2DFB2F4-119C-4EBC-88EA-D7151EFE2B62}" sibTransId="{43C6F477-714B-4CC3-9C56-A441407067DB}"/>
    <dgm:cxn modelId="{4037B9C1-6294-4CD6-92CE-2D61EABDCF6B}" srcId="{9DEB69EB-AB48-48DE-8017-5827C964FD38}" destId="{7C2C4A27-38B1-4E93-A33F-F590C9775419}" srcOrd="1" destOrd="0" parTransId="{EA7012DC-DC86-4A29-9A8D-27BFDCA16DCB}" sibTransId="{DDF90D3E-4D1C-4662-A7CB-0666983BCEDB}"/>
    <dgm:cxn modelId="{067719C2-DE6F-4188-92FE-8585B0C8018C}" type="presOf" srcId="{415C7D7C-5BA2-48DD-A9C6-B332FCBFEC77}" destId="{D2C6BBC2-D7CC-47E0-A17F-FE98877ACFD5}" srcOrd="1" destOrd="0" presId="urn:microsoft.com/office/officeart/2005/8/layout/chart3"/>
    <dgm:cxn modelId="{55E7E5E3-01BE-456B-BA2E-53E451DAC422}" srcId="{9DEB69EB-AB48-48DE-8017-5827C964FD38}" destId="{B0603506-AACB-48B0-9C42-46817A678A54}" srcOrd="0" destOrd="0" parTransId="{1D7A80BA-AE25-434A-AFF4-32BA675E09C2}" sibTransId="{3E8EBE34-60AC-497D-AD4C-535FFD66B4D3}"/>
    <dgm:cxn modelId="{7DE00CFB-6FB5-420D-9BA4-CEA99F909F61}" type="presOf" srcId="{B0603506-AACB-48B0-9C42-46817A678A54}" destId="{E537A6A2-40F4-4F00-A703-C6B185546449}" srcOrd="0" destOrd="0" presId="urn:microsoft.com/office/officeart/2005/8/layout/chart3"/>
    <dgm:cxn modelId="{5E284FFF-8855-4BC1-92B8-E5E54C19C8CF}" type="presOf" srcId="{F3BCB842-DA94-43CF-B917-4B08BCDCF7AE}" destId="{C6E51C31-290D-41C0-AC54-D11484E76582}" srcOrd="0" destOrd="0" presId="urn:microsoft.com/office/officeart/2005/8/layout/chart3"/>
    <dgm:cxn modelId="{7D4CBDE5-DE23-4DB0-A534-8B1E52EF6640}" type="presParOf" srcId="{9F569925-C7E9-4F00-BF5C-A38D6EA752D9}" destId="{E537A6A2-40F4-4F00-A703-C6B185546449}" srcOrd="0" destOrd="0" presId="urn:microsoft.com/office/officeart/2005/8/layout/chart3"/>
    <dgm:cxn modelId="{631AEBCE-8832-49E6-BA46-14C3F1468AD8}" type="presParOf" srcId="{9F569925-C7E9-4F00-BF5C-A38D6EA752D9}" destId="{4263F4BA-1715-4760-98A3-47C4932F522F}" srcOrd="1" destOrd="0" presId="urn:microsoft.com/office/officeart/2005/8/layout/chart3"/>
    <dgm:cxn modelId="{C28E19E0-04BE-462C-B186-CC9C20695095}" type="presParOf" srcId="{9F569925-C7E9-4F00-BF5C-A38D6EA752D9}" destId="{9B31994C-A443-463E-B4FC-F820A2FAFBF9}" srcOrd="2" destOrd="0" presId="urn:microsoft.com/office/officeart/2005/8/layout/chart3"/>
    <dgm:cxn modelId="{AC604CFE-7082-4F8F-8AEB-EDCD5E2F5979}" type="presParOf" srcId="{9F569925-C7E9-4F00-BF5C-A38D6EA752D9}" destId="{01E448BD-A07D-4F31-B727-B02BC3CC37D8}" srcOrd="3" destOrd="0" presId="urn:microsoft.com/office/officeart/2005/8/layout/chart3"/>
    <dgm:cxn modelId="{76275D88-094D-40D7-88D7-825288C8C7B9}" type="presParOf" srcId="{9F569925-C7E9-4F00-BF5C-A38D6EA752D9}" destId="{EC6BB00E-F2AC-4D3A-9051-EAE553200F46}" srcOrd="4" destOrd="0" presId="urn:microsoft.com/office/officeart/2005/8/layout/chart3"/>
    <dgm:cxn modelId="{B03F25C6-0C0F-4752-B1CB-280629E10B56}" type="presParOf" srcId="{9F569925-C7E9-4F00-BF5C-A38D6EA752D9}" destId="{D2C6BBC2-D7CC-47E0-A17F-FE98877ACFD5}" srcOrd="5" destOrd="0" presId="urn:microsoft.com/office/officeart/2005/8/layout/chart3"/>
    <dgm:cxn modelId="{27DE74D5-27F9-43F1-8637-220E98E605AB}" type="presParOf" srcId="{9F569925-C7E9-4F00-BF5C-A38D6EA752D9}" destId="{DF4B2A00-80D6-47D4-8F1A-66F3013E0737}" srcOrd="6" destOrd="0" presId="urn:microsoft.com/office/officeart/2005/8/layout/chart3"/>
    <dgm:cxn modelId="{83BD6AD8-F27A-4F42-9EC8-D57181175FC5}" type="presParOf" srcId="{9F569925-C7E9-4F00-BF5C-A38D6EA752D9}" destId="{CEC47F2A-4278-47A7-BDEA-94CE2D0C1F34}" srcOrd="7" destOrd="0" presId="urn:microsoft.com/office/officeart/2005/8/layout/chart3"/>
    <dgm:cxn modelId="{97AFA321-1847-4ADD-8CC5-AE6AEC3CABEC}" type="presParOf" srcId="{9F569925-C7E9-4F00-BF5C-A38D6EA752D9}" destId="{C6E51C31-290D-41C0-AC54-D11484E76582}" srcOrd="8" destOrd="0" presId="urn:microsoft.com/office/officeart/2005/8/layout/chart3"/>
    <dgm:cxn modelId="{C3D3AFD4-A163-4298-B715-C61F61982A88}" type="presParOf" srcId="{9F569925-C7E9-4F00-BF5C-A38D6EA752D9}" destId="{CA8FE43F-FEEE-432F-911F-ADD0693D55F6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7A6A2-40F4-4F00-A703-C6B185546449}">
      <dsp:nvSpPr>
        <dsp:cNvPr id="0" name=""/>
        <dsp:cNvSpPr/>
      </dsp:nvSpPr>
      <dsp:spPr>
        <a:xfrm>
          <a:off x="2032438" y="387080"/>
          <a:ext cx="4132150" cy="4065891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Cardiology</a:t>
          </a:r>
        </a:p>
      </dsp:txBody>
      <dsp:txXfrm>
        <a:off x="4150656" y="994543"/>
        <a:ext cx="1401979" cy="943867"/>
      </dsp:txXfrm>
    </dsp:sp>
    <dsp:sp modelId="{9B31994C-A443-463E-B4FC-F820A2FAFBF9}">
      <dsp:nvSpPr>
        <dsp:cNvPr id="0" name=""/>
        <dsp:cNvSpPr/>
      </dsp:nvSpPr>
      <dsp:spPr>
        <a:xfrm>
          <a:off x="1760211" y="445425"/>
          <a:ext cx="4370656" cy="4370656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Endocrinology</a:t>
          </a:r>
        </a:p>
      </dsp:txBody>
      <dsp:txXfrm>
        <a:off x="4616748" y="2422627"/>
        <a:ext cx="1300790" cy="1097867"/>
      </dsp:txXfrm>
    </dsp:sp>
    <dsp:sp modelId="{EC6BB00E-F2AC-4D3A-9051-EAE553200F46}">
      <dsp:nvSpPr>
        <dsp:cNvPr id="0" name=""/>
        <dsp:cNvSpPr/>
      </dsp:nvSpPr>
      <dsp:spPr>
        <a:xfrm>
          <a:off x="1760211" y="445425"/>
          <a:ext cx="4370656" cy="4370656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Nephrology</a:t>
          </a:r>
        </a:p>
      </dsp:txBody>
      <dsp:txXfrm>
        <a:off x="3165065" y="3723418"/>
        <a:ext cx="1560948" cy="936569"/>
      </dsp:txXfrm>
    </dsp:sp>
    <dsp:sp modelId="{DF4B2A00-80D6-47D4-8F1A-66F3013E0737}">
      <dsp:nvSpPr>
        <dsp:cNvPr id="0" name=""/>
        <dsp:cNvSpPr/>
      </dsp:nvSpPr>
      <dsp:spPr>
        <a:xfrm>
          <a:off x="1760211" y="445425"/>
          <a:ext cx="4370656" cy="4370656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Primary care</a:t>
          </a:r>
        </a:p>
      </dsp:txBody>
      <dsp:txXfrm>
        <a:off x="1968338" y="2422627"/>
        <a:ext cx="1300790" cy="1097867"/>
      </dsp:txXfrm>
    </dsp:sp>
    <dsp:sp modelId="{C6E51C31-290D-41C0-AC54-D11484E76582}">
      <dsp:nvSpPr>
        <dsp:cNvPr id="0" name=""/>
        <dsp:cNvSpPr/>
      </dsp:nvSpPr>
      <dsp:spPr>
        <a:xfrm>
          <a:off x="1760211" y="445425"/>
          <a:ext cx="4370656" cy="4370656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Advanced Practice providers within these teams</a:t>
          </a:r>
        </a:p>
      </dsp:txBody>
      <dsp:txXfrm>
        <a:off x="2397599" y="1111430"/>
        <a:ext cx="1482901" cy="1014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11/3/2023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11/3/2023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11/3/2023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11/3/2023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688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97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429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777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76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94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51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39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11/3/2023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51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02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74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5324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97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05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09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7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9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7553" y="4637971"/>
            <a:ext cx="7173665" cy="684732"/>
          </a:xfrm>
        </p:spPr>
        <p:txBody>
          <a:bodyPr anchor="ctr">
            <a:normAutofit/>
          </a:bodyPr>
          <a:lstStyle>
            <a:lvl1pPr algn="ctr">
              <a:defRPr sz="3000" spc="10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7552" y="5322703"/>
            <a:ext cx="7173665" cy="4265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 i="0" spc="100">
                <a:solidFill>
                  <a:srgbClr val="FDD83B"/>
                </a:solidFill>
                <a:latin typeface="Myriad Pro"/>
                <a:cs typeface="Myriad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873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7553" y="4637971"/>
            <a:ext cx="7173665" cy="684732"/>
          </a:xfrm>
        </p:spPr>
        <p:txBody>
          <a:bodyPr anchor="ctr">
            <a:normAutofit/>
          </a:bodyPr>
          <a:lstStyle>
            <a:lvl1pPr algn="ctr">
              <a:defRPr sz="3000" spc="10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7552" y="5322703"/>
            <a:ext cx="7173665" cy="4265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 i="0" spc="100">
                <a:solidFill>
                  <a:srgbClr val="FDD83B"/>
                </a:solidFill>
                <a:latin typeface="Myriad Pro"/>
                <a:cs typeface="Myriad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4971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23114"/>
            <a:ext cx="8890660" cy="685167"/>
          </a:xfrm>
        </p:spPr>
        <p:txBody>
          <a:bodyPr>
            <a:normAutofit/>
          </a:bodyPr>
          <a:lstStyle>
            <a:lvl1pPr algn="l">
              <a:defRPr sz="3200" b="0" i="0">
                <a:solidFill>
                  <a:schemeClr val="bg1"/>
                </a:solidFill>
                <a:latin typeface="Kadlec Pro Semi Bold"/>
                <a:cs typeface="Kadlec Pro Semi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97151"/>
            <a:ext cx="10972800" cy="4430089"/>
          </a:xfrm>
        </p:spPr>
        <p:txBody>
          <a:bodyPr/>
          <a:lstStyle>
            <a:lvl1pPr>
              <a:defRPr sz="3000">
                <a:solidFill>
                  <a:srgbClr val="333333"/>
                </a:solidFill>
                <a:latin typeface="Myriad Pro"/>
                <a:cs typeface="Myriad Pro"/>
              </a:defRPr>
            </a:lvl1pPr>
            <a:lvl2pPr>
              <a:defRPr>
                <a:solidFill>
                  <a:srgbClr val="333333"/>
                </a:solidFill>
                <a:latin typeface="Myriad Pro"/>
                <a:cs typeface="Myriad Pro"/>
              </a:defRPr>
            </a:lvl2pPr>
            <a:lvl3pPr>
              <a:defRPr>
                <a:solidFill>
                  <a:srgbClr val="333333"/>
                </a:solidFill>
                <a:latin typeface="Myriad Pro"/>
                <a:cs typeface="Myriad Pro"/>
              </a:defRPr>
            </a:lvl3pPr>
            <a:lvl4pPr>
              <a:defRPr>
                <a:solidFill>
                  <a:srgbClr val="333333"/>
                </a:solidFill>
                <a:latin typeface="Myriad Pro"/>
                <a:cs typeface="Myriad Pro"/>
              </a:defRPr>
            </a:lvl4pPr>
            <a:lvl5pPr>
              <a:defRPr>
                <a:solidFill>
                  <a:srgbClr val="333333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104155" y="6286678"/>
            <a:ext cx="8918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375D653-849C-904B-9BA9-B6FFD8E2B90A}" type="slidenum">
              <a:rPr lang="en-US" sz="1300" smtClean="0">
                <a:solidFill>
                  <a:srgbClr val="074072"/>
                </a:solidFill>
                <a:latin typeface="Myriad Pro"/>
                <a:cs typeface="Myriad Pro"/>
              </a:rPr>
              <a:pPr algn="r"/>
              <a:t>‹#›</a:t>
            </a:fld>
            <a:endParaRPr lang="en-US" sz="1300" dirty="0">
              <a:solidFill>
                <a:srgbClr val="074072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7926562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347" y="167994"/>
            <a:ext cx="11243101" cy="685167"/>
          </a:xfrm>
        </p:spPr>
        <p:txBody>
          <a:bodyPr>
            <a:normAutofit/>
          </a:bodyPr>
          <a:lstStyle>
            <a:lvl1pPr algn="l">
              <a:defRPr sz="3400" b="0" i="0">
                <a:solidFill>
                  <a:srgbClr val="074072"/>
                </a:solidFill>
                <a:latin typeface="Kadlec Pro Semi Bold"/>
                <a:cs typeface="Kadlec Pro Semi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72" y="1309351"/>
            <a:ext cx="11230177" cy="4430089"/>
          </a:xfrm>
        </p:spPr>
        <p:txBody>
          <a:bodyPr/>
          <a:lstStyle>
            <a:lvl1pPr>
              <a:defRPr sz="2800">
                <a:solidFill>
                  <a:srgbClr val="333333"/>
                </a:solidFill>
                <a:latin typeface="Myriad Pro"/>
                <a:cs typeface="Myriad Pro"/>
              </a:defRPr>
            </a:lvl1pPr>
            <a:lvl2pPr>
              <a:defRPr sz="2500">
                <a:solidFill>
                  <a:srgbClr val="333333"/>
                </a:solidFill>
                <a:latin typeface="Myriad Pro"/>
                <a:cs typeface="Myriad Pro"/>
              </a:defRPr>
            </a:lvl2pPr>
            <a:lvl3pPr>
              <a:defRPr sz="2200">
                <a:solidFill>
                  <a:srgbClr val="333333"/>
                </a:solidFill>
                <a:latin typeface="Myriad Pro"/>
                <a:cs typeface="Myriad Pro"/>
              </a:defRPr>
            </a:lvl3pPr>
            <a:lvl4pPr>
              <a:defRPr sz="1900">
                <a:solidFill>
                  <a:srgbClr val="333333"/>
                </a:solidFill>
                <a:latin typeface="Myriad Pro"/>
                <a:cs typeface="Myriad Pro"/>
              </a:defRPr>
            </a:lvl4pPr>
            <a:lvl5pPr>
              <a:defRPr sz="1900">
                <a:solidFill>
                  <a:srgbClr val="333333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6879746" y="6098596"/>
            <a:ext cx="3202161" cy="610684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300" cap="all">
                <a:solidFill>
                  <a:schemeClr val="bg1"/>
                </a:solidFill>
                <a:latin typeface="Kadlec Pro Bold"/>
                <a:cs typeface="Kadlec Pro Bold"/>
              </a:defRPr>
            </a:lvl1pPr>
            <a:lvl2pPr>
              <a:defRPr sz="2500">
                <a:solidFill>
                  <a:srgbClr val="333333"/>
                </a:solidFill>
                <a:latin typeface="Myriad Pro"/>
                <a:cs typeface="Myriad Pro"/>
              </a:defRPr>
            </a:lvl2pPr>
            <a:lvl3pPr>
              <a:defRPr sz="2200">
                <a:solidFill>
                  <a:srgbClr val="333333"/>
                </a:solidFill>
                <a:latin typeface="Myriad Pro"/>
                <a:cs typeface="Myriad Pro"/>
              </a:defRPr>
            </a:lvl3pPr>
            <a:lvl4pPr>
              <a:defRPr sz="1900">
                <a:solidFill>
                  <a:srgbClr val="333333"/>
                </a:solidFill>
                <a:latin typeface="Myriad Pro"/>
                <a:cs typeface="Myriad Pro"/>
              </a:defRPr>
            </a:lvl4pPr>
            <a:lvl5pPr>
              <a:defRPr sz="1900">
                <a:solidFill>
                  <a:srgbClr val="333333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04155" y="6286678"/>
            <a:ext cx="8918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375D653-849C-904B-9BA9-B6FFD8E2B90A}" type="slidenum">
              <a:rPr lang="en-US" sz="1300" smtClean="0">
                <a:solidFill>
                  <a:srgbClr val="FFFFFF"/>
                </a:solidFill>
                <a:latin typeface="Myriad Pro"/>
                <a:cs typeface="Myriad Pro"/>
              </a:rPr>
              <a:pPr algn="r"/>
              <a:t>‹#›</a:t>
            </a:fld>
            <a:endParaRPr lang="en-US" sz="13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9409900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23114"/>
            <a:ext cx="8890660" cy="685167"/>
          </a:xfrm>
        </p:spPr>
        <p:txBody>
          <a:bodyPr>
            <a:normAutofit/>
          </a:bodyPr>
          <a:lstStyle>
            <a:lvl1pPr algn="l">
              <a:defRPr sz="3200" b="0" i="0">
                <a:solidFill>
                  <a:schemeClr val="bg1"/>
                </a:solidFill>
                <a:latin typeface="Kadlec Pro Semi Bold"/>
                <a:cs typeface="Kadlec Pro Semi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97151"/>
            <a:ext cx="10972800" cy="4430089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Myriad Pro"/>
                <a:cs typeface="Myriad Pro"/>
              </a:defRPr>
            </a:lvl1pPr>
            <a:lvl2pPr>
              <a:defRPr>
                <a:solidFill>
                  <a:schemeClr val="bg1"/>
                </a:solidFill>
                <a:latin typeface="Myriad Pro"/>
                <a:cs typeface="Myriad Pro"/>
              </a:defRPr>
            </a:lvl2pPr>
            <a:lvl3pPr>
              <a:defRPr>
                <a:solidFill>
                  <a:schemeClr val="bg1"/>
                </a:solidFill>
                <a:latin typeface="Myriad Pro"/>
                <a:cs typeface="Myriad Pro"/>
              </a:defRPr>
            </a:lvl3pPr>
            <a:lvl4pPr>
              <a:defRPr>
                <a:solidFill>
                  <a:schemeClr val="bg1"/>
                </a:solidFill>
                <a:latin typeface="Myriad Pro"/>
                <a:cs typeface="Myriad Pro"/>
              </a:defRPr>
            </a:lvl4pPr>
            <a:lvl5pPr>
              <a:defRPr>
                <a:solidFill>
                  <a:schemeClr val="bg1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04155" y="6286678"/>
            <a:ext cx="8918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375D653-849C-904B-9BA9-B6FFD8E2B90A}" type="slidenum">
              <a:rPr lang="en-US" sz="1300" smtClean="0">
                <a:solidFill>
                  <a:srgbClr val="FFFFFF"/>
                </a:solidFill>
                <a:latin typeface="Myriad Pro"/>
                <a:cs typeface="Myriad Pro"/>
              </a:rPr>
              <a:pPr algn="r"/>
              <a:t>‹#›</a:t>
            </a:fld>
            <a:endParaRPr lang="en-US" sz="13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46333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23114"/>
            <a:ext cx="8890660" cy="685167"/>
          </a:xfrm>
        </p:spPr>
        <p:txBody>
          <a:bodyPr>
            <a:normAutofit/>
          </a:bodyPr>
          <a:lstStyle>
            <a:lvl1pPr algn="l">
              <a:defRPr sz="3200" b="0" i="0">
                <a:solidFill>
                  <a:schemeClr val="bg1"/>
                </a:solidFill>
                <a:latin typeface="Kadlec Pro Semi Bold"/>
                <a:cs typeface="Kadlec Pro Semi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97151"/>
            <a:ext cx="10972800" cy="4430089"/>
          </a:xfrm>
        </p:spPr>
        <p:txBody>
          <a:bodyPr/>
          <a:lstStyle>
            <a:lvl1pPr>
              <a:defRPr sz="3000">
                <a:solidFill>
                  <a:srgbClr val="FFFFFF"/>
                </a:solidFill>
                <a:latin typeface="Myriad Pro"/>
                <a:cs typeface="Myriad Pro"/>
              </a:defRPr>
            </a:lvl1pPr>
            <a:lvl2pPr>
              <a:defRPr>
                <a:solidFill>
                  <a:srgbClr val="FFFFFF"/>
                </a:solidFill>
                <a:latin typeface="Myriad Pro"/>
                <a:cs typeface="Myriad Pro"/>
              </a:defRPr>
            </a:lvl2pPr>
            <a:lvl3pPr>
              <a:defRPr>
                <a:solidFill>
                  <a:srgbClr val="FFFFFF"/>
                </a:solidFill>
                <a:latin typeface="Myriad Pro"/>
                <a:cs typeface="Myriad Pro"/>
              </a:defRPr>
            </a:lvl3pPr>
            <a:lvl4pPr>
              <a:defRPr>
                <a:solidFill>
                  <a:srgbClr val="FFFFFF"/>
                </a:solidFill>
                <a:latin typeface="Myriad Pro"/>
                <a:cs typeface="Myriad Pro"/>
              </a:defRPr>
            </a:lvl4pPr>
            <a:lvl5pPr>
              <a:defRPr>
                <a:solidFill>
                  <a:srgbClr val="FFFFFF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04155" y="6286678"/>
            <a:ext cx="8918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375D653-849C-904B-9BA9-B6FFD8E2B90A}" type="slidenum">
              <a:rPr lang="en-US" sz="1300" smtClean="0">
                <a:solidFill>
                  <a:srgbClr val="FFFFFF"/>
                </a:solidFill>
                <a:latin typeface="Myriad Pro"/>
                <a:cs typeface="Myriad Pro"/>
              </a:rPr>
              <a:pPr algn="r"/>
              <a:t>‹#›</a:t>
            </a:fld>
            <a:endParaRPr lang="en-US" sz="13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12375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11/3/2023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11/3/2023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11/3/2023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11/3/2023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22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Heidenreich P, Bozkurt B, Aguilar D, et al. 2022 AHA/ACC/HFSA Guideline for the Management of Heart Failure. J Am Coll Cardiol. 2022 May, 79 (17) e263–e421.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17455-64C5-CA40-B108-7B1C9AF6D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jacc.2021.12.012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jacc.2021.12.012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95A154-63F9-46B8-A78D-07DCE2741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386448-DAF1-45FA-934B-4256774E4EDE}"/>
              </a:ext>
            </a:extLst>
          </p:cNvPr>
          <p:cNvSpPr txBox="1"/>
          <p:nvPr/>
        </p:nvSpPr>
        <p:spPr>
          <a:xfrm>
            <a:off x="3690742" y="338856"/>
            <a:ext cx="8163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HEART FAILURE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Tw Cen MT" panose="020B0602020104020603"/>
              </a:rPr>
              <a:t>Quadruple Therapy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AB48EB-5D9E-49F4-99EE-F886DDD8C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9" y="5065276"/>
            <a:ext cx="1072609" cy="14538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8AC29FB-B178-4128-BE9F-73BCA66917E4}"/>
              </a:ext>
            </a:extLst>
          </p:cNvPr>
          <p:cNvSpPr txBox="1"/>
          <p:nvPr/>
        </p:nvSpPr>
        <p:spPr>
          <a:xfrm>
            <a:off x="8940415" y="5380371"/>
            <a:ext cx="30037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April L. Valdez, ARNP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APP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Clinical Director of Medicine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Kadlec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Clinic - Inland Cardiology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Richland, WA 99352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(509) 942-3272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31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596A-9BEB-4126-EA73-1C0481B58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240" y="838200"/>
            <a:ext cx="3932237" cy="12954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Stage A &amp; B HF</a:t>
            </a:r>
            <a:br>
              <a:rPr lang="en-US" sz="4400" dirty="0"/>
            </a:br>
            <a:r>
              <a:rPr lang="en-US" sz="4400" dirty="0"/>
              <a:t>GDMT</a:t>
            </a:r>
            <a:br>
              <a:rPr lang="en-US" dirty="0"/>
            </a:b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7208F-5EA3-FE41-0DD0-02870191205B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3F83B-F8CE-7492-BD9E-9F299A72C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224B97-1E93-65B4-8F55-266E79541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" y="202721"/>
            <a:ext cx="7008810" cy="645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F29017-1F31-80D2-79B3-87BC5277C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6297B8-C51E-44F1-F758-D317C99135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2EC469-2B81-0D6C-3A20-A153A7821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04800"/>
            <a:ext cx="9753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5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6DF8A-D272-EFCA-AF63-7859A19C2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GDMT- Quadruple Therapy Benefit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5B8E9-CA83-23DB-0FC0-A46869C8FA22}"/>
              </a:ext>
            </a:extLst>
          </p:cNvPr>
          <p:cNvSpPr txBox="1"/>
          <p:nvPr/>
        </p:nvSpPr>
        <p:spPr>
          <a:xfrm>
            <a:off x="1804247" y="5866228"/>
            <a:ext cx="86823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505050"/>
                </a:solidFill>
                <a:latin typeface="helvetica" panose="020B0604020202020204" pitchFamily="34" charset="0"/>
              </a:rPr>
              <a:t>The all-cause mortality is compared across 2 different guideline-directed medical therapy combinations based on data from 4 meta-analyses. Only 1 of these studies explored the additive effect of sodium-glucose cotransporter-2 inhibitors to the angiotensin receptor-</a:t>
            </a:r>
            <a:r>
              <a:rPr lang="en-US" sz="1300" b="1" dirty="0" err="1">
                <a:solidFill>
                  <a:srgbClr val="505050"/>
                </a:solidFill>
                <a:latin typeface="helvetica" panose="020B0604020202020204" pitchFamily="34" charset="0"/>
              </a:rPr>
              <a:t>neprilysin</a:t>
            </a:r>
            <a:r>
              <a:rPr lang="en-US" sz="1300" b="1" dirty="0">
                <a:solidFill>
                  <a:srgbClr val="505050"/>
                </a:solidFill>
                <a:latin typeface="helvetica" panose="020B0604020202020204" pitchFamily="34" charset="0"/>
              </a:rPr>
              <a:t> inhibitors + mineralocorticoid-receptor antagonists + beta-blocker combination, with a 12% decrease in mortality identified. </a:t>
            </a:r>
            <a:endParaRPr lang="en-US" sz="13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74164A1-D6F4-E9B5-3360-DA111A467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1701705"/>
            <a:ext cx="5925770" cy="4164523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BA7138-A0E1-EEE2-0E4C-25E12536A9DB}"/>
              </a:ext>
            </a:extLst>
          </p:cNvPr>
          <p:cNvCxnSpPr/>
          <p:nvPr/>
        </p:nvCxnSpPr>
        <p:spPr>
          <a:xfrm>
            <a:off x="5092824" y="5916838"/>
            <a:ext cx="34267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84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01672FB-B551-41E0-8714-255A27E44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1"/>
            <a:ext cx="10058400" cy="111998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How do SGLT2 inhibitors work?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BC5863-C397-40C6-97D1-1C1F7E551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9" t="592" r="8177" b="1279"/>
          <a:stretch/>
        </p:blipFill>
        <p:spPr>
          <a:xfrm>
            <a:off x="3124200" y="1620983"/>
            <a:ext cx="8458200" cy="5084618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65CFF8-88D6-4714-8F94-8AF869B0A07E}"/>
              </a:ext>
            </a:extLst>
          </p:cNvPr>
          <p:cNvSpPr txBox="1"/>
          <p:nvPr/>
        </p:nvSpPr>
        <p:spPr>
          <a:xfrm>
            <a:off x="116700" y="2057400"/>
            <a:ext cx="2514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Reduces reabsorption of glucose and sodium by inhibiting SGLT2 in the proximal renal tubule, resulting in increased delivery of sodium to the distal tubule.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Downregulation of sympathetic activity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Decrease preload of the heart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Decrease afterload of the heart</a:t>
            </a:r>
          </a:p>
        </p:txBody>
      </p:sp>
    </p:spTree>
    <p:extLst>
      <p:ext uri="{BB962C8B-B14F-4D97-AF65-F5344CB8AC3E}">
        <p14:creationId xmlns:p14="http://schemas.microsoft.com/office/powerpoint/2010/main" val="207820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Important SGLT2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350" y="1752600"/>
            <a:ext cx="2777649" cy="4724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What have we learned from these?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SGLT2I reduces HF in DM2 pts without HF…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What about heart failure patients without DM?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30191558"/>
              </p:ext>
            </p:extLst>
          </p:nvPr>
        </p:nvGraphicFramePr>
        <p:xfrm>
          <a:off x="3429000" y="1565677"/>
          <a:ext cx="8514080" cy="51744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6900">
                  <a:extLst>
                    <a:ext uri="{9D8B030D-6E8A-4147-A177-3AD203B41FA5}">
                      <a16:colId xmlns:a16="http://schemas.microsoft.com/office/drawing/2014/main" val="28179740"/>
                    </a:ext>
                  </a:extLst>
                </a:gridCol>
                <a:gridCol w="291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0907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Trial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Entry Criteria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#pts/duration/drug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Outcomes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56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Empa</a:t>
                      </a:r>
                      <a:r>
                        <a:rPr lang="en-US" dirty="0"/>
                        <a:t>-Reg</a:t>
                      </a:r>
                    </a:p>
                    <a:p>
                      <a:pPr algn="ctr"/>
                      <a:r>
                        <a:rPr lang="en-US" dirty="0"/>
                        <a:t>NEJM 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DM2+ASCVD risk eGFR&gt;30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7020 pts/3.1y </a:t>
                      </a:r>
                    </a:p>
                    <a:p>
                      <a:pPr algn="ctr"/>
                      <a:r>
                        <a:rPr lang="en-US" dirty="0"/>
                        <a:t>Empagliflozin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Franklin Gothic Medium" panose="020B0603020102020204" pitchFamily="34" charset="0"/>
                        <a:buChar char="↓"/>
                      </a:pPr>
                      <a:r>
                        <a:rPr lang="en-US" dirty="0"/>
                        <a:t>38% CV death</a:t>
                      </a:r>
                    </a:p>
                    <a:p>
                      <a:pPr marL="285750" indent="-285750" algn="ctr">
                        <a:buFont typeface="Franklin Gothic Medium" panose="020B0603020102020204" pitchFamily="34" charset="0"/>
                        <a:buChar char="↓"/>
                      </a:pPr>
                      <a:r>
                        <a:rPr lang="en-US" dirty="0"/>
                        <a:t>35% HF </a:t>
                      </a:r>
                      <a:r>
                        <a:rPr lang="en-US" dirty="0" err="1"/>
                        <a:t>hosp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151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Canvas</a:t>
                      </a:r>
                    </a:p>
                    <a:p>
                      <a:pPr algn="ctr"/>
                      <a:r>
                        <a:rPr lang="en-US" dirty="0"/>
                        <a:t>NEJM 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DM2+ASCVD risk eGFR&gt;30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2059 pts/3.6y </a:t>
                      </a:r>
                    </a:p>
                    <a:p>
                      <a:pPr algn="ctr"/>
                      <a:r>
                        <a:rPr lang="en-US" dirty="0"/>
                        <a:t>Canagliflozin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Franklin Gothic Medium" panose="020B0603020102020204" pitchFamily="34" charset="0"/>
                        <a:buChar char="↓"/>
                      </a:pPr>
                      <a:r>
                        <a:rPr lang="en-US" dirty="0"/>
                        <a:t>14% CV death/MI/stroke</a:t>
                      </a:r>
                    </a:p>
                    <a:p>
                      <a:pPr marL="285750" indent="-285750" algn="ctr">
                        <a:buFont typeface="Franklin Gothic Medium" panose="020B0603020102020204" pitchFamily="34" charset="0"/>
                        <a:buChar char="↓"/>
                      </a:pPr>
                      <a:r>
                        <a:rPr lang="en-US" dirty="0"/>
                        <a:t>33% HF </a:t>
                      </a:r>
                      <a:r>
                        <a:rPr lang="en-US" dirty="0" err="1"/>
                        <a:t>hosp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9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Declare- </a:t>
                      </a:r>
                      <a:r>
                        <a:rPr lang="en-US" dirty="0" err="1"/>
                        <a:t>Timi</a:t>
                      </a:r>
                      <a:r>
                        <a:rPr lang="en-US" dirty="0"/>
                        <a:t> 58</a:t>
                      </a:r>
                    </a:p>
                    <a:p>
                      <a:pPr algn="ctr"/>
                      <a:r>
                        <a:rPr lang="en-US" dirty="0"/>
                        <a:t>NEJM 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DM2+ASCVD risk eGFR&gt;60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17160 pts/4.2y </a:t>
                      </a:r>
                    </a:p>
                    <a:p>
                      <a:pPr algn="ctr"/>
                      <a:r>
                        <a:rPr lang="en-US" dirty="0"/>
                        <a:t>Dapagliflozin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Franklin Gothic Medium" panose="020B0603020102020204" pitchFamily="34" charset="0"/>
                        <a:buChar char="↓"/>
                      </a:pPr>
                      <a:r>
                        <a:rPr lang="en-US" dirty="0"/>
                        <a:t>27% HF </a:t>
                      </a:r>
                      <a:r>
                        <a:rPr lang="en-US" dirty="0" err="1"/>
                        <a:t>hosp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53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Vertis- CV</a:t>
                      </a:r>
                    </a:p>
                    <a:p>
                      <a:pPr algn="ctr"/>
                      <a:r>
                        <a:rPr lang="en-US" dirty="0"/>
                        <a:t>ADA meeting June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DM2+ASCVD  eGFR&gt;30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8426 pts/</a:t>
                      </a:r>
                    </a:p>
                    <a:p>
                      <a:pPr algn="ctr"/>
                      <a:r>
                        <a:rPr lang="en-US" dirty="0"/>
                        <a:t>Ertugliflozin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Franklin Gothic Medium" panose="020B0603020102020204" pitchFamily="34" charset="0"/>
                        <a:buChar char="↓"/>
                      </a:pPr>
                      <a:r>
                        <a:rPr lang="en-US" dirty="0"/>
                        <a:t>35% HF </a:t>
                      </a:r>
                      <a:r>
                        <a:rPr lang="en-US" dirty="0" err="1"/>
                        <a:t>hosp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6464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6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36B56-A77E-D0D6-15EB-6A6E78050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63727"/>
            <a:ext cx="9015273" cy="685167"/>
          </a:xfrm>
        </p:spPr>
        <p:txBody>
          <a:bodyPr anchor="ctr">
            <a:normAutofit/>
          </a:bodyPr>
          <a:lstStyle/>
          <a:p>
            <a:r>
              <a:rPr lang="en-US" sz="4000" dirty="0"/>
              <a:t>SGLT2i- American College of Cardiology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152806-A320-6690-E497-F7192BAFC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82747"/>
            <a:ext cx="11371520" cy="4889754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439393-CFAA-6FA0-E782-0E9485193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699" y="285768"/>
            <a:ext cx="1581844" cy="152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4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9D866-AE28-5E67-16CD-CC8A9EDD5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SGLT2 Inhibitor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0BB9A-97DF-4D89-941F-5AC72A64F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98992"/>
            <a:ext cx="8229600" cy="4430089"/>
          </a:xfrm>
        </p:spPr>
        <p:txBody>
          <a:bodyPr/>
          <a:lstStyle/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067CE-75B7-4C66-C343-9475A7CC6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70" y="1621356"/>
            <a:ext cx="7144100" cy="3464620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691339EE-7D55-A3BB-56C6-37CF4B67C82D}"/>
              </a:ext>
            </a:extLst>
          </p:cNvPr>
          <p:cNvSpPr/>
          <p:nvPr/>
        </p:nvSpPr>
        <p:spPr>
          <a:xfrm>
            <a:off x="6690804" y="1986026"/>
            <a:ext cx="310719" cy="275207"/>
          </a:xfrm>
          <a:prstGeom prst="star5">
            <a:avLst>
              <a:gd name="adj" fmla="val 16180"/>
              <a:gd name="hf" fmla="val 105146"/>
              <a:gd name="vf" fmla="val 110557"/>
            </a:avLst>
          </a:prstGeom>
          <a:solidFill>
            <a:srgbClr val="FDD8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E9314C12-4B56-95F5-D07F-90E348BE3024}"/>
              </a:ext>
            </a:extLst>
          </p:cNvPr>
          <p:cNvSpPr/>
          <p:nvPr/>
        </p:nvSpPr>
        <p:spPr>
          <a:xfrm>
            <a:off x="6690804" y="3078460"/>
            <a:ext cx="310719" cy="275207"/>
          </a:xfrm>
          <a:prstGeom prst="star5">
            <a:avLst/>
          </a:prstGeom>
          <a:solidFill>
            <a:srgbClr val="FDD8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AB58BBD-440B-E032-78C2-6DE1EDC5154A}"/>
              </a:ext>
            </a:extLst>
          </p:cNvPr>
          <p:cNvSpPr/>
          <p:nvPr/>
        </p:nvSpPr>
        <p:spPr>
          <a:xfrm>
            <a:off x="6690804" y="3604336"/>
            <a:ext cx="310719" cy="275207"/>
          </a:xfrm>
          <a:prstGeom prst="star5">
            <a:avLst/>
          </a:prstGeom>
          <a:solidFill>
            <a:srgbClr val="FDD8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25BE7F-E95D-81EA-7F95-7770E3278405}"/>
              </a:ext>
            </a:extLst>
          </p:cNvPr>
          <p:cNvSpPr txBox="1"/>
          <p:nvPr/>
        </p:nvSpPr>
        <p:spPr>
          <a:xfrm>
            <a:off x="3610750" y="5090212"/>
            <a:ext cx="67505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 start the meds early- first 30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OK to Combine with GLP 1 (per ADA standards)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DC Sulfonylureas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Check renal function- dialysis contraindicated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Hypoglycemia is unlikely for non-diabetics– On insulin reduce by 20%(?)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Treat mycotic infections and DC med if RECURRENT infection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012E0-16DA-D190-D95C-78FE3163E030}"/>
              </a:ext>
            </a:extLst>
          </p:cNvPr>
          <p:cNvSpPr txBox="1"/>
          <p:nvPr/>
        </p:nvSpPr>
        <p:spPr>
          <a:xfrm>
            <a:off x="7711737" y="1621356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eGRF</a:t>
            </a:r>
            <a:r>
              <a:rPr lang="en-US" dirty="0"/>
              <a:t> at </a:t>
            </a:r>
            <a:r>
              <a:rPr lang="en-US" u="sng" dirty="0">
                <a:solidFill>
                  <a:srgbClr val="FF0000"/>
                </a:solidFill>
              </a:rPr>
              <a:t>Initiation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175F4D-AF96-F69E-020E-9E1F0246B0BB}"/>
              </a:ext>
            </a:extLst>
          </p:cNvPr>
          <p:cNvSpPr txBox="1"/>
          <p:nvPr/>
        </p:nvSpPr>
        <p:spPr>
          <a:xfrm>
            <a:off x="7571539" y="1960346"/>
            <a:ext cx="2229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 ml/min/1.73m2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25B6B7-797E-8C81-2CA1-7C920C30C084}"/>
              </a:ext>
            </a:extLst>
          </p:cNvPr>
          <p:cNvSpPr txBox="1"/>
          <p:nvPr/>
        </p:nvSpPr>
        <p:spPr>
          <a:xfrm>
            <a:off x="7604461" y="3055405"/>
            <a:ext cx="20104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25 ml/min/1.73m2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39FB2-37E1-F9BD-90BB-CC237AEAE69C}"/>
              </a:ext>
            </a:extLst>
          </p:cNvPr>
          <p:cNvSpPr txBox="1"/>
          <p:nvPr/>
        </p:nvSpPr>
        <p:spPr>
          <a:xfrm>
            <a:off x="7602460" y="3615886"/>
            <a:ext cx="19486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20 ml/min/1.73m2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F1BFD7-D364-990A-2F48-1C84411480D3}"/>
              </a:ext>
            </a:extLst>
          </p:cNvPr>
          <p:cNvSpPr txBox="1"/>
          <p:nvPr/>
        </p:nvSpPr>
        <p:spPr>
          <a:xfrm>
            <a:off x="5060951" y="1088487"/>
            <a:ext cx="374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Considered a BP neutral medication</a:t>
            </a:r>
          </a:p>
        </p:txBody>
      </p:sp>
    </p:spTree>
    <p:extLst>
      <p:ext uri="{BB962C8B-B14F-4D97-AF65-F5344CB8AC3E}">
        <p14:creationId xmlns:p14="http://schemas.microsoft.com/office/powerpoint/2010/main" val="40952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0C5CA-833E-494D-BF45-D659F11D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/>
              <a:t>Monitoring? What and Who?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7FB9A-4D97-4EC5-9F99-181FB60E8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399" y="1524000"/>
            <a:ext cx="5218043" cy="523478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100" dirty="0"/>
              <a:t>Volume Depletion/ hypotension- watch those who have reduced renal function, elderly, on diuretics.</a:t>
            </a:r>
          </a:p>
          <a:p>
            <a:pPr lvl="1"/>
            <a:endParaRPr lang="en-US" sz="2100" dirty="0"/>
          </a:p>
          <a:p>
            <a:pPr lvl="1"/>
            <a:r>
              <a:rPr lang="en-US" sz="2100" dirty="0"/>
              <a:t>Ketoacidosis in DM</a:t>
            </a:r>
          </a:p>
          <a:p>
            <a:pPr lvl="1"/>
            <a:endParaRPr lang="en-US" sz="2100" dirty="0"/>
          </a:p>
          <a:p>
            <a:pPr lvl="1"/>
            <a:r>
              <a:rPr lang="en-US" sz="2100" dirty="0"/>
              <a:t>Urosepsis and Pyelonephritis- UTI’s</a:t>
            </a:r>
          </a:p>
          <a:p>
            <a:pPr lvl="1"/>
            <a:endParaRPr lang="en-US" sz="2100" dirty="0"/>
          </a:p>
          <a:p>
            <a:pPr lvl="1"/>
            <a:r>
              <a:rPr lang="en-US" sz="2100" dirty="0"/>
              <a:t>Hypoglycemia- when given with insulin and secretagogues (lower dose?)</a:t>
            </a:r>
          </a:p>
          <a:p>
            <a:pPr lvl="1"/>
            <a:endParaRPr lang="en-US" sz="2100" dirty="0"/>
          </a:p>
          <a:p>
            <a:pPr lvl="1"/>
            <a:r>
              <a:rPr lang="en-US" sz="2100" dirty="0"/>
              <a:t>Necrotizing fasciitis of the perineum (Fournier’s Gangrene)- males and females at risk</a:t>
            </a:r>
          </a:p>
          <a:p>
            <a:pPr lvl="1"/>
            <a:endParaRPr lang="en-US" sz="2100" dirty="0"/>
          </a:p>
          <a:p>
            <a:pPr lvl="1"/>
            <a:r>
              <a:rPr lang="en-US" sz="2100" dirty="0"/>
              <a:t>Genital Mycotic Infections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5CC790D-D2DD-4D2D-BD6E-8BCF228D019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0442" y="2209800"/>
            <a:ext cx="6493566" cy="4038600"/>
          </a:xfrm>
          <a:prstGeom prst="rect">
            <a:avLst/>
          </a:prstGeom>
          <a:solidFill>
            <a:srgbClr val="FFFFFF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680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F0E24DB-B994-4B48-88C8-5848C15ED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ARNI– Paradigm- HF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78FD0C-AA30-41CC-A696-5813231E0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4" b="16621"/>
          <a:stretch/>
        </p:blipFill>
        <p:spPr>
          <a:xfrm>
            <a:off x="1676400" y="1676401"/>
            <a:ext cx="9296400" cy="46482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" name="Rectangle 18">
            <a:extLst>
              <a:ext uri="{FF2B5EF4-FFF2-40B4-BE49-F238E27FC236}">
                <a16:creationId xmlns:a16="http://schemas.microsoft.com/office/drawing/2014/main" id="{36E58D54-AF00-4CDF-81A6-E6CFCE5C6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6524752"/>
            <a:ext cx="4194257" cy="25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rPr>
              <a:t>CI, confidence interval; HR, hazard ratio; HF, heart failure; CV, cardiovascular</a:t>
            </a:r>
          </a:p>
          <a:p>
            <a:pPr marL="243834" marR="0" lvl="0" indent="-243834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rPr>
              <a:t>McMurray JJ et al. N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rPr>
              <a:t>Engl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rPr>
              <a:t> J Med. 2014;371(11):993-1004.</a:t>
            </a:r>
          </a:p>
        </p:txBody>
      </p:sp>
    </p:spTree>
    <p:extLst>
      <p:ext uri="{BB962C8B-B14F-4D97-AF65-F5344CB8AC3E}">
        <p14:creationId xmlns:p14="http://schemas.microsoft.com/office/powerpoint/2010/main" val="31200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83768-6FA9-4913-BF3F-AD7589AB4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Entresto Dosing</a:t>
            </a:r>
          </a:p>
        </p:txBody>
      </p:sp>
      <p:pic>
        <p:nvPicPr>
          <p:cNvPr id="3074" name="Picture 2" descr="Dosing &amp; Safety| ENTRESTO® (sacubitril/valsartan) | HCP">
            <a:extLst>
              <a:ext uri="{FF2B5EF4-FFF2-40B4-BE49-F238E27FC236}">
                <a16:creationId xmlns:a16="http://schemas.microsoft.com/office/drawing/2014/main" id="{12D02791-6F00-48CD-AAC7-2F850A49BD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72" y="2019300"/>
            <a:ext cx="1175365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02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71500"/>
            <a:ext cx="4098175" cy="8382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2057400"/>
            <a:ext cx="4098175" cy="44196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Bradley Hand ITC" panose="03070402050302030203" pitchFamily="66" charset="0"/>
                <a:ea typeface="Verdana" panose="020B0604030504040204" pitchFamily="34" charset="0"/>
                <a:cs typeface="Calibri" panose="020F0502020204030204" pitchFamily="34" charset="0"/>
              </a:rPr>
              <a:t>Pharmacologic management of systolic &amp; Diastolic heart failure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Bradley Hand ITC" panose="03070402050302030203" pitchFamily="66" charset="0"/>
                <a:ea typeface="Verdana" panose="020B0604030504040204" pitchFamily="34" charset="0"/>
                <a:cs typeface="Calibri" panose="020F0502020204030204" pitchFamily="34" charset="0"/>
              </a:rPr>
              <a:t>Guideline directed medical therapy using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Bradley Hand ITC" panose="03070402050302030203" pitchFamily="66" charset="0"/>
                <a:ea typeface="Verdana" panose="020B0604030504040204" pitchFamily="34" charset="0"/>
                <a:cs typeface="Calibri" panose="020F0502020204030204" pitchFamily="34" charset="0"/>
              </a:rPr>
              <a:t>Angiotensin Receptor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Bradley Hand ITC" panose="03070402050302030203" pitchFamily="66" charset="0"/>
                <a:ea typeface="Verdana" panose="020B0604030504040204" pitchFamily="34" charset="0"/>
                <a:cs typeface="Calibri" panose="020F0502020204030204" pitchFamily="34" charset="0"/>
              </a:rPr>
              <a:t>Neprilysin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Bradley Hand ITC" panose="03070402050302030203" pitchFamily="66" charset="0"/>
                <a:ea typeface="Verdana" panose="020B0604030504040204" pitchFamily="34" charset="0"/>
                <a:cs typeface="Calibri" panose="020F0502020204030204" pitchFamily="34" charset="0"/>
              </a:rPr>
              <a:t> Inhibitor (ARNI),  sodium-glucose transport protein 2 inhibitors (sglt2), beta blockers &amp;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Bradley Hand ITC" panose="03070402050302030203" pitchFamily="66" charset="0"/>
                <a:ea typeface="Verdana" panose="020B0604030504040204" pitchFamily="34" charset="0"/>
                <a:cs typeface="Calibri" panose="020F0502020204030204" pitchFamily="34" charset="0"/>
              </a:rPr>
              <a:t>Minralocorticoid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Bradley Hand ITC" panose="03070402050302030203" pitchFamily="66" charset="0"/>
                <a:ea typeface="Verdana" panose="020B0604030504040204" pitchFamily="34" charset="0"/>
                <a:cs typeface="Calibri" panose="020F0502020204030204" pitchFamily="34" charset="0"/>
              </a:rPr>
              <a:t> receptor antagonists (MRA)</a:t>
            </a:r>
            <a:endParaRPr lang="en-US" sz="2400" dirty="0">
              <a:solidFill>
                <a:schemeClr val="tx1"/>
              </a:solidFill>
              <a:latin typeface="Bradley Hand ITC" panose="03070402050302030203" pitchFamily="66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F7A0B-2FE5-4BC8-914B-93381131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Sacubitril/Valsartan- precautions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E9EA-9569-41E1-A960-06040F2E3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38665"/>
            <a:ext cx="10744200" cy="914401"/>
          </a:xfrm>
        </p:spPr>
        <p:txBody>
          <a:bodyPr/>
          <a:lstStyle/>
          <a:p>
            <a:r>
              <a:rPr lang="en-US" sz="2400" i="1" dirty="0">
                <a:solidFill>
                  <a:srgbClr val="0460A9"/>
                </a:solidFill>
              </a:rPr>
              <a:t>Adverse Reactions Occurring at an Incidence of ≥5% in the Double-Blind Period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BB125F-5DCD-4A04-BEAD-517C2EA6F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852193"/>
              </p:ext>
            </p:extLst>
          </p:nvPr>
        </p:nvGraphicFramePr>
        <p:xfrm>
          <a:off x="838200" y="2514600"/>
          <a:ext cx="10515599" cy="373380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221918">
                  <a:extLst>
                    <a:ext uri="{9D8B030D-6E8A-4147-A177-3AD203B41FA5}">
                      <a16:colId xmlns:a16="http://schemas.microsoft.com/office/drawing/2014/main" val="27657986"/>
                    </a:ext>
                  </a:extLst>
                </a:gridCol>
                <a:gridCol w="2683099">
                  <a:extLst>
                    <a:ext uri="{9D8B030D-6E8A-4147-A177-3AD203B41FA5}">
                      <a16:colId xmlns:a16="http://schemas.microsoft.com/office/drawing/2014/main" val="2775159296"/>
                    </a:ext>
                  </a:extLst>
                </a:gridCol>
                <a:gridCol w="2610582">
                  <a:extLst>
                    <a:ext uri="{9D8B030D-6E8A-4147-A177-3AD203B41FA5}">
                      <a16:colId xmlns:a16="http://schemas.microsoft.com/office/drawing/2014/main" val="3496146372"/>
                    </a:ext>
                  </a:extLst>
                </a:gridCol>
              </a:tblGrid>
              <a:tr h="1199121">
                <a:tc>
                  <a:txBody>
                    <a:bodyPr/>
                    <a:lstStyle/>
                    <a:p>
                      <a:pPr marL="61913" marR="0" indent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Adverse Reactions Occurring ≥5% 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1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Sac/Val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N=4203</a:t>
                      </a:r>
                      <a:r>
                        <a:rPr lang="en-US" sz="2000" baseline="30000" dirty="0">
                          <a:effectLst/>
                        </a:rPr>
                        <a:t> 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(%)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Enalapril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N=4229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(%)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2823325959"/>
                  </a:ext>
                </a:extLst>
              </a:tr>
              <a:tr h="506936">
                <a:tc>
                  <a:txBody>
                    <a:bodyPr/>
                    <a:lstStyle/>
                    <a:p>
                      <a:pPr marL="61913" marR="0" indent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Hypotension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1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1821190"/>
                  </a:ext>
                </a:extLst>
              </a:tr>
              <a:tr h="506936">
                <a:tc>
                  <a:txBody>
                    <a:bodyPr/>
                    <a:lstStyle/>
                    <a:p>
                      <a:pPr marL="61913" marR="0" indent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Hyperkalemia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1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4135576"/>
                  </a:ext>
                </a:extLst>
              </a:tr>
              <a:tr h="506936">
                <a:tc>
                  <a:txBody>
                    <a:bodyPr/>
                    <a:lstStyle/>
                    <a:p>
                      <a:pPr marL="61913" marR="0" indent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Cough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151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25427648"/>
                  </a:ext>
                </a:extLst>
              </a:tr>
              <a:tr h="506936">
                <a:tc>
                  <a:txBody>
                    <a:bodyPr/>
                    <a:lstStyle/>
                    <a:p>
                      <a:pPr marL="619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Dizziness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2151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2733848"/>
                  </a:ext>
                </a:extLst>
              </a:tr>
              <a:tr h="506936">
                <a:tc>
                  <a:txBody>
                    <a:bodyPr/>
                    <a:lstStyle/>
                    <a:p>
                      <a:pPr marL="61913" marR="0" indent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Renal failure/acute renal failure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2151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59680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4B9F09-71D8-4108-9F78-4715576D6EEF}"/>
              </a:ext>
            </a:extLst>
          </p:cNvPr>
          <p:cNvSpPr txBox="1"/>
          <p:nvPr/>
        </p:nvSpPr>
        <p:spPr>
          <a:xfrm>
            <a:off x="3550270" y="6543336"/>
            <a:ext cx="50914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Entresto (sacubitril/valsartan) [package insert]. East Hanover, NJ: Novartis Pharmaceuticals Corp; August 2015.</a:t>
            </a:r>
          </a:p>
        </p:txBody>
      </p:sp>
    </p:spTree>
    <p:extLst>
      <p:ext uri="{BB962C8B-B14F-4D97-AF65-F5344CB8AC3E}">
        <p14:creationId xmlns:p14="http://schemas.microsoft.com/office/powerpoint/2010/main" val="408528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96DD9-FEC1-8497-3318-2D9C71421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MRA- American College of Cardiology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5F63AE-F867-B2BA-4F0D-599475BBF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3403" y="1424783"/>
            <a:ext cx="9625194" cy="538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5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9D866-AE28-5E67-16CD-CC8A9EDD5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MRA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0BB9A-97DF-4D89-941F-5AC72A64F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98992"/>
            <a:ext cx="8229600" cy="4430089"/>
          </a:xfrm>
        </p:spPr>
        <p:txBody>
          <a:bodyPr/>
          <a:lstStyle/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691339EE-7D55-A3BB-56C6-37CF4B67C82D}"/>
              </a:ext>
            </a:extLst>
          </p:cNvPr>
          <p:cNvSpPr/>
          <p:nvPr/>
        </p:nvSpPr>
        <p:spPr>
          <a:xfrm>
            <a:off x="6531991" y="3291396"/>
            <a:ext cx="310719" cy="275207"/>
          </a:xfrm>
          <a:prstGeom prst="star5">
            <a:avLst/>
          </a:prstGeom>
          <a:solidFill>
            <a:srgbClr val="FDD8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E9314C12-4B56-95F5-D07F-90E348BE3024}"/>
              </a:ext>
            </a:extLst>
          </p:cNvPr>
          <p:cNvSpPr/>
          <p:nvPr/>
        </p:nvSpPr>
        <p:spPr>
          <a:xfrm>
            <a:off x="6424473" y="5715000"/>
            <a:ext cx="310719" cy="275207"/>
          </a:xfrm>
          <a:prstGeom prst="star5">
            <a:avLst/>
          </a:prstGeom>
          <a:solidFill>
            <a:srgbClr val="FDD8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AB58BBD-440B-E032-78C2-6DE1EDC5154A}"/>
              </a:ext>
            </a:extLst>
          </p:cNvPr>
          <p:cNvSpPr/>
          <p:nvPr/>
        </p:nvSpPr>
        <p:spPr>
          <a:xfrm>
            <a:off x="6579833" y="528093"/>
            <a:ext cx="310719" cy="275207"/>
          </a:xfrm>
          <a:prstGeom prst="star5">
            <a:avLst/>
          </a:prstGeom>
          <a:solidFill>
            <a:srgbClr val="FDD8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A4ADC6-2C78-2C45-4B5C-4D6757057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806592"/>
            <a:ext cx="7856025" cy="44300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CCCC02-F230-6565-8062-B8DEF4959F7D}"/>
              </a:ext>
            </a:extLst>
          </p:cNvPr>
          <p:cNvSpPr txBox="1"/>
          <p:nvPr/>
        </p:nvSpPr>
        <p:spPr>
          <a:xfrm>
            <a:off x="6890551" y="481029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Daily Dosing</a:t>
            </a:r>
          </a:p>
        </p:txBody>
      </p:sp>
    </p:spTree>
    <p:extLst>
      <p:ext uri="{BB962C8B-B14F-4D97-AF65-F5344CB8AC3E}">
        <p14:creationId xmlns:p14="http://schemas.microsoft.com/office/powerpoint/2010/main" val="90992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9A992-CFCD-2267-62F4-2185AB303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Appropriate Beta Blockers: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152405-5BE9-D739-465D-825D7A911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162" y="1676400"/>
            <a:ext cx="10315676" cy="41762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559330-E6D3-128D-BF16-337B5B4464FA}"/>
              </a:ext>
            </a:extLst>
          </p:cNvPr>
          <p:cNvSpPr txBox="1"/>
          <p:nvPr/>
        </p:nvSpPr>
        <p:spPr>
          <a:xfrm>
            <a:off x="4329345" y="2327715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60EF30-636D-C9AE-8253-19071ABCBA86}"/>
              </a:ext>
            </a:extLst>
          </p:cNvPr>
          <p:cNvSpPr txBox="1"/>
          <p:nvPr/>
        </p:nvSpPr>
        <p:spPr>
          <a:xfrm>
            <a:off x="6788459" y="2336593"/>
            <a:ext cx="80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04135B-D3FD-4DF2-0A25-2F110939E4FC}"/>
              </a:ext>
            </a:extLst>
          </p:cNvPr>
          <p:cNvSpPr txBox="1"/>
          <p:nvPr/>
        </p:nvSpPr>
        <p:spPr>
          <a:xfrm>
            <a:off x="8751401" y="2327715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358106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11015"/>
            <a:ext cx="9905998" cy="1395047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Treating the heart function</a:t>
            </a:r>
            <a:br>
              <a:rPr lang="en-US" sz="4000" dirty="0"/>
            </a:br>
            <a:r>
              <a:rPr lang="en-US" sz="4000" dirty="0"/>
              <a:t>not the blood pressure</a:t>
            </a:r>
          </a:p>
        </p:txBody>
      </p:sp>
      <p:pic>
        <p:nvPicPr>
          <p:cNvPr id="1030" name="Picture 6" descr="afterloa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12" y="1606062"/>
            <a:ext cx="8013399" cy="525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2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1D848-1E38-3461-0534-F4759D8FB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Mildly Reduced &amp; Preserved HF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FE1BF1-3ED2-90B6-A558-8AE1A4C4B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621" y="1681493"/>
            <a:ext cx="4361727" cy="500618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D6837-C9F6-E40C-9AF2-4505CC7AF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056" y="1653380"/>
            <a:ext cx="45339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8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F8247-5D76-49DD-899C-84A053FB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/>
              <a:t>Heart failure treatment is a </a:t>
            </a:r>
            <a:r>
              <a:rPr lang="en-US" sz="5400" u="sng" dirty="0"/>
              <a:t>team sport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F67168-3A4F-48F4-B51F-8DC545B163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428716"/>
              </p:ext>
            </p:extLst>
          </p:nvPr>
        </p:nvGraphicFramePr>
        <p:xfrm>
          <a:off x="533400" y="1600200"/>
          <a:ext cx="7924800" cy="520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F2D4048-9B17-49F1-9611-5A75577BC9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600" y="2500089"/>
            <a:ext cx="3124200" cy="340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6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B42FA-6E5F-4348-AAD2-9D91A17BA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We Can Save Lives and improve QOL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7906E3A-C6EF-4A9F-9E0C-E7EA7D0424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779223"/>
              </p:ext>
            </p:extLst>
          </p:nvPr>
        </p:nvGraphicFramePr>
        <p:xfrm>
          <a:off x="787165" y="1752600"/>
          <a:ext cx="9905997" cy="4038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01999">
                  <a:extLst>
                    <a:ext uri="{9D8B030D-6E8A-4147-A177-3AD203B41FA5}">
                      <a16:colId xmlns:a16="http://schemas.microsoft.com/office/drawing/2014/main" val="2061586338"/>
                    </a:ext>
                  </a:extLst>
                </a:gridCol>
                <a:gridCol w="3301999">
                  <a:extLst>
                    <a:ext uri="{9D8B030D-6E8A-4147-A177-3AD203B41FA5}">
                      <a16:colId xmlns:a16="http://schemas.microsoft.com/office/drawing/2014/main" val="1965508749"/>
                    </a:ext>
                  </a:extLst>
                </a:gridCol>
                <a:gridCol w="3301999">
                  <a:extLst>
                    <a:ext uri="{9D8B030D-6E8A-4147-A177-3AD203B41FA5}">
                      <a16:colId xmlns:a16="http://schemas.microsoft.com/office/drawing/2014/main" val="2021961017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Relative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2- Year Mortality in </a:t>
                      </a:r>
                      <a:r>
                        <a:rPr lang="en-US" sz="2000" dirty="0" err="1"/>
                        <a:t>HFrEF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8332657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r>
                        <a:rPr lang="en-US" sz="2000" dirty="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5814547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r>
                        <a:rPr lang="en-US" sz="2000" dirty="0"/>
                        <a:t>ARNI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Franklin Gothic Medium" panose="020B0603020102020204" pitchFamily="34" charset="0"/>
                        <a:buChar char="↓"/>
                      </a:pPr>
                      <a:r>
                        <a:rPr lang="en-US" sz="2000" dirty="0"/>
                        <a:t>28%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1300118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r>
                        <a:rPr lang="en-US" sz="2000" dirty="0"/>
                        <a:t>+Beta Blocker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Franklin Gothic Medium" panose="020B0603020102020204" pitchFamily="34" charset="0"/>
                        <a:buChar char="↓"/>
                      </a:pPr>
                      <a:r>
                        <a:rPr lang="en-US" sz="2000" dirty="0"/>
                        <a:t>35%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3510478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r>
                        <a:rPr lang="en-US" sz="2000" dirty="0"/>
                        <a:t>+Aldosterone antagonist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Franklin Gothic Medium" panose="020B0603020102020204" pitchFamily="34" charset="0"/>
                        <a:buChar char="↓"/>
                      </a:pPr>
                      <a:r>
                        <a:rPr lang="en-US" sz="2000" dirty="0"/>
                        <a:t>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9943175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r>
                        <a:rPr lang="en-US" sz="2000" dirty="0"/>
                        <a:t>+SGLT2 inhibitor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Franklin Gothic Medium" panose="020B0603020102020204" pitchFamily="34" charset="0"/>
                        <a:buChar char="↓"/>
                      </a:pPr>
                      <a:r>
                        <a:rPr lang="en-US" sz="2000" dirty="0"/>
                        <a:t>17%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506936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D234AF6-165D-49D3-8149-8C184F85F4B9}"/>
              </a:ext>
            </a:extLst>
          </p:cNvPr>
          <p:cNvSpPr txBox="1"/>
          <p:nvPr/>
        </p:nvSpPr>
        <p:spPr>
          <a:xfrm>
            <a:off x="4099138" y="6479143"/>
            <a:ext cx="328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of Gregg </a:t>
            </a:r>
            <a:r>
              <a:rPr lang="en-US" dirty="0" err="1"/>
              <a:t>Fonarow</a:t>
            </a:r>
            <a:r>
              <a:rPr lang="en-US" dirty="0"/>
              <a:t>, MD</a:t>
            </a:r>
          </a:p>
        </p:txBody>
      </p:sp>
    </p:spTree>
    <p:extLst>
      <p:ext uri="{BB962C8B-B14F-4D97-AF65-F5344CB8AC3E}">
        <p14:creationId xmlns:p14="http://schemas.microsoft.com/office/powerpoint/2010/main" val="158084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95A154-63F9-46B8-A78D-07DCE2741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194"/>
            <a:ext cx="12192000" cy="6960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386448-DAF1-45FA-934B-4256774E4EDE}"/>
              </a:ext>
            </a:extLst>
          </p:cNvPr>
          <p:cNvSpPr txBox="1"/>
          <p:nvPr/>
        </p:nvSpPr>
        <p:spPr>
          <a:xfrm>
            <a:off x="3690742" y="338856"/>
            <a:ext cx="81633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dirty="0">
                <a:latin typeface="AR BERKLEY" panose="02000000000000000000" pitchFamily="2" charset="0"/>
              </a:rPr>
              <a:t>Th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 BERKLEY" panose="02000000000000000000" pitchFamily="2" charset="0"/>
                <a:ea typeface="+mn-ea"/>
                <a:cs typeface="+mn-cs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AB48EB-5D9E-49F4-99EE-F886DDD8C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5029200"/>
            <a:ext cx="1134505" cy="15377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8AC29FB-B178-4128-BE9F-73BCA66917E4}"/>
              </a:ext>
            </a:extLst>
          </p:cNvPr>
          <p:cNvSpPr txBox="1"/>
          <p:nvPr/>
        </p:nvSpPr>
        <p:spPr>
          <a:xfrm>
            <a:off x="9086561" y="5720472"/>
            <a:ext cx="2897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April L. Valdez, ARNP</a:t>
            </a:r>
          </a:p>
          <a:p>
            <a:r>
              <a:rPr lang="en-US" dirty="0"/>
              <a:t>Kadlec – Inland Cardiology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99ADB4-9F02-45C7-BC7B-EED9E6E24012}"/>
              </a:ext>
            </a:extLst>
          </p:cNvPr>
          <p:cNvSpPr txBox="1"/>
          <p:nvPr/>
        </p:nvSpPr>
        <p:spPr>
          <a:xfrm>
            <a:off x="8911152" y="5428191"/>
            <a:ext cx="31242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April L. Valdez, ARNP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Kadlec Clinic - Inland Cardiology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Richland, WA 99352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(509) 942-3272</a:t>
            </a:r>
          </a:p>
        </p:txBody>
      </p:sp>
    </p:spTree>
    <p:extLst>
      <p:ext uri="{BB962C8B-B14F-4D97-AF65-F5344CB8AC3E}">
        <p14:creationId xmlns:p14="http://schemas.microsoft.com/office/powerpoint/2010/main" val="398591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246744"/>
            <a:ext cx="10206946" cy="1175656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How do we manage these patients? Differentiating heart failure</a:t>
            </a:r>
          </a:p>
        </p:txBody>
      </p:sp>
      <p:pic>
        <p:nvPicPr>
          <p:cNvPr id="4" name="Picture 2" descr="Congestive heart failure">
            <a:extLst>
              <a:ext uri="{FF2B5EF4-FFF2-40B4-BE49-F238E27FC236}">
                <a16:creationId xmlns:a16="http://schemas.microsoft.com/office/drawing/2014/main" id="{85032C0E-13C2-43C0-AA26-498BB76CB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62" y="1496035"/>
            <a:ext cx="9080275" cy="511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57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Is there such thing as a stable </a:t>
            </a:r>
            <a:br>
              <a:rPr lang="en-US" sz="4000" dirty="0"/>
            </a:br>
            <a:r>
              <a:rPr lang="en-US" sz="4000" dirty="0"/>
              <a:t>heart failure patient?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5576" y="2209800"/>
            <a:ext cx="5840424" cy="310212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3060" lvl="0" indent="-343060" defTabSz="1372240">
              <a:lnSpc>
                <a:spcPct val="100000"/>
              </a:lnSpc>
              <a:spcBef>
                <a:spcPts val="1351"/>
              </a:spcBef>
              <a:buSzPct val="120000"/>
              <a:buFont typeface="Arial" pitchFamily="34" charset="0"/>
              <a:buChar char="•"/>
              <a:tabLst>
                <a:tab pos="6001169" algn="r"/>
                <a:tab pos="12350161" algn="r"/>
              </a:tabLst>
            </a:pPr>
            <a:r>
              <a:rPr lang="en-US" altLang="en-US" kern="0" cap="none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With each acute event, there is likely renal and myocardial damage that contributes to progressive LV or renal dysfunction, leading to an inevitable downward spiral of disease progression</a:t>
            </a:r>
            <a:r>
              <a:rPr lang="en-US" altLang="en-US" kern="0" cap="none" baseline="300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1</a:t>
            </a:r>
          </a:p>
          <a:p>
            <a:pPr marL="343060" lvl="0" indent="-343060" defTabSz="1372240">
              <a:lnSpc>
                <a:spcPct val="100000"/>
              </a:lnSpc>
              <a:spcBef>
                <a:spcPts val="1351"/>
              </a:spcBef>
              <a:buSzPct val="120000"/>
              <a:buFont typeface="Arial" pitchFamily="34" charset="0"/>
              <a:buChar char="•"/>
              <a:tabLst>
                <a:tab pos="6001169" algn="r"/>
                <a:tab pos="12350161" algn="r"/>
              </a:tabLst>
            </a:pPr>
            <a:r>
              <a:rPr lang="en-US" altLang="en-US" kern="0" cap="none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Hospitalization for HF is associated with an increased risk of mortality</a:t>
            </a:r>
            <a:r>
              <a:rPr lang="en-US" altLang="en-US" kern="0" cap="none" baseline="300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2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78939" y="5873261"/>
            <a:ext cx="2190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99848"/>
            <a:r>
              <a:rPr lang="en-US" sz="800">
                <a:solidFill>
                  <a:srgbClr val="000000"/>
                </a:solidFill>
                <a:latin typeface="Arial"/>
              </a:rPr>
              <a:t>HF, heart failure; LV, left ventricular</a:t>
            </a:r>
          </a:p>
          <a:p>
            <a:pPr lvl="0" indent="-182880" defTabSz="1299848">
              <a:buFont typeface="+mj-lt"/>
              <a:buAutoNum type="arabicPeriod"/>
            </a:pPr>
            <a:r>
              <a:rPr lang="en-US" sz="800">
                <a:solidFill>
                  <a:srgbClr val="000000"/>
                </a:solidFill>
                <a:latin typeface="Arial"/>
              </a:rPr>
              <a:t>Adapted from Gheorghiade M et al. </a:t>
            </a:r>
            <a:r>
              <a:rPr lang="en-US" sz="800" i="1">
                <a:solidFill>
                  <a:srgbClr val="000000"/>
                </a:solidFill>
                <a:latin typeface="Arial"/>
              </a:rPr>
              <a:t>Am J Cardiol</a:t>
            </a:r>
            <a:r>
              <a:rPr lang="en-US" sz="800">
                <a:solidFill>
                  <a:srgbClr val="000000"/>
                </a:solidFill>
                <a:latin typeface="Arial"/>
              </a:rPr>
              <a:t> 2005;96:11G-17G</a:t>
            </a:r>
          </a:p>
          <a:p>
            <a:pPr lvl="0" indent="-182880" defTabSz="1299848">
              <a:buFont typeface="+mj-lt"/>
              <a:buAutoNum type="arabicPeriod"/>
            </a:pPr>
            <a:r>
              <a:rPr lang="en-US" altLang="en-US" sz="800" kern="0">
                <a:solidFill>
                  <a:srgbClr val="000000"/>
                </a:solidFill>
                <a:latin typeface="Arial"/>
              </a:rPr>
              <a:t>Ahmed A, et al. </a:t>
            </a:r>
            <a:r>
              <a:rPr lang="en-US" altLang="en-US" sz="800" i="1" kern="0">
                <a:solidFill>
                  <a:srgbClr val="000000"/>
                </a:solidFill>
                <a:latin typeface="Arial"/>
              </a:rPr>
              <a:t>J.Card Fail</a:t>
            </a:r>
            <a:r>
              <a:rPr lang="en-US" altLang="en-US" sz="800" kern="0">
                <a:solidFill>
                  <a:srgbClr val="000000"/>
                </a:solidFill>
                <a:latin typeface="Arial"/>
              </a:rPr>
              <a:t> 2008;14:211-228;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DC8CC-B7BE-5F63-B1CD-9129A73D6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10058400" cy="1325563"/>
          </a:xfrm>
        </p:spPr>
        <p:txBody>
          <a:bodyPr/>
          <a:lstStyle/>
          <a:p>
            <a:r>
              <a:rPr lang="en-US" dirty="0"/>
              <a:t>HF Stages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71AC85-06A3-8DC4-704D-A204DC2E6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5566" y="609600"/>
            <a:ext cx="9071526" cy="5562600"/>
          </a:xfrm>
        </p:spPr>
      </p:pic>
    </p:spTree>
    <p:extLst>
      <p:ext uri="{BB962C8B-B14F-4D97-AF65-F5344CB8AC3E}">
        <p14:creationId xmlns:p14="http://schemas.microsoft.com/office/powerpoint/2010/main" val="204186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9A0AE9F-6847-7330-797E-70B85F3ED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99220"/>
            <a:ext cx="84582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9476B89-7D7D-B54F-519E-FE60FE7EA3F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667000" y="99220"/>
            <a:ext cx="7543800" cy="6758780"/>
          </a:xfrm>
          <a:noFill/>
        </p:spPr>
      </p:pic>
    </p:spTree>
    <p:extLst>
      <p:ext uri="{BB962C8B-B14F-4D97-AF65-F5344CB8AC3E}">
        <p14:creationId xmlns:p14="http://schemas.microsoft.com/office/powerpoint/2010/main" val="362640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3787DAB-AA40-49E8-F950-C18CB859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51166"/>
            <a:ext cx="6667995" cy="685167"/>
          </a:xfrm>
        </p:spPr>
        <p:txBody>
          <a:bodyPr>
            <a:noAutofit/>
          </a:bodyPr>
          <a:lstStyle/>
          <a:p>
            <a:r>
              <a:rPr lang="en-US" sz="4000" dirty="0"/>
              <a:t>Left Ventricular Ejection Fraction (LVEF)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1B375C-14CA-D4E7-BEB9-B17835789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838200"/>
            <a:ext cx="5160940" cy="546452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3C9655-A1EF-FA18-9E23-73E31120654C}"/>
              </a:ext>
            </a:extLst>
          </p:cNvPr>
          <p:cNvSpPr txBox="1"/>
          <p:nvPr/>
        </p:nvSpPr>
        <p:spPr>
          <a:xfrm>
            <a:off x="31812" y="6447175"/>
            <a:ext cx="6480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Roboto" panose="020F0502020204030204" pitchFamily="2" charset="0"/>
              </a:rPr>
              <a:t>Heidenreich P, Bozkurt B, Aguilar D, et al. 2022 AHA/ACC/HFSA Guideline for the Management of Heart Failure. </a:t>
            </a:r>
            <a:r>
              <a:rPr lang="en-US" sz="900" i="1" dirty="0">
                <a:solidFill>
                  <a:srgbClr val="000000"/>
                </a:solidFill>
                <a:latin typeface="Roboto" panose="020F0502020204030204" pitchFamily="2" charset="0"/>
              </a:rPr>
              <a:t>J Am Coll </a:t>
            </a:r>
            <a:r>
              <a:rPr lang="en-US" sz="900" i="1" dirty="0" err="1">
                <a:solidFill>
                  <a:srgbClr val="000000"/>
                </a:solidFill>
                <a:latin typeface="Roboto" panose="020F0502020204030204" pitchFamily="2" charset="0"/>
              </a:rPr>
              <a:t>Cardiol</a:t>
            </a:r>
            <a:r>
              <a:rPr lang="en-US" sz="900" i="1" dirty="0">
                <a:solidFill>
                  <a:srgbClr val="000000"/>
                </a:solidFill>
                <a:latin typeface="Roboto" panose="020F0502020204030204" pitchFamily="2" charset="0"/>
              </a:rPr>
              <a:t>. </a:t>
            </a:r>
            <a:r>
              <a:rPr lang="en-US" sz="900" dirty="0">
                <a:solidFill>
                  <a:srgbClr val="000000"/>
                </a:solidFill>
                <a:latin typeface="Roboto" panose="020F0502020204030204" pitchFamily="2" charset="0"/>
              </a:rPr>
              <a:t>2022 May, 79 (17) e263–e421.</a:t>
            </a:r>
            <a:r>
              <a:rPr lang="en-US" sz="900" b="1" u="sng" dirty="0">
                <a:solidFill>
                  <a:srgbClr val="0079DC"/>
                </a:solidFill>
                <a:latin typeface="Roboto" panose="020F0502020204030204" pitchFamily="2" charset="0"/>
                <a:hlinkClick r:id="rId3"/>
              </a:rPr>
              <a:t>https://doi.org/10.1016/j.jacc.2021.12.012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505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2A46-D60E-19F9-3A8F-C7803AB52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New York Heart Association Functional Class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34BD112-9539-4B06-ACC2-0D59B2006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752600"/>
            <a:ext cx="8899632" cy="4885838"/>
          </a:xfrm>
        </p:spPr>
      </p:pic>
    </p:spTree>
    <p:extLst>
      <p:ext uri="{BB962C8B-B14F-4D97-AF65-F5344CB8AC3E}">
        <p14:creationId xmlns:p14="http://schemas.microsoft.com/office/powerpoint/2010/main" val="28913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5AEF53D-CB77-10A4-FFFA-79021934D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659" y="533400"/>
            <a:ext cx="3932237" cy="1752600"/>
          </a:xfrm>
        </p:spPr>
        <p:txBody>
          <a:bodyPr anchor="b">
            <a:normAutofit/>
          </a:bodyPr>
          <a:lstStyle/>
          <a:p>
            <a:r>
              <a:rPr lang="en-US" sz="4000" dirty="0"/>
              <a:t>ACC/AHA Stages of HF A-D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61C46F0-C10D-5113-910F-5F4851804BF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95534" y="0"/>
            <a:ext cx="4817744" cy="6857999"/>
          </a:xfrm>
          <a:prstGeom prst="rect">
            <a:avLst/>
          </a:prstGeom>
          <a:noFill/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EE16A11-A1FA-B5BE-90F8-72AFAF7C2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5240" y="5486400"/>
            <a:ext cx="3932237" cy="917448"/>
          </a:xfrm>
        </p:spPr>
        <p:txBody>
          <a:bodyPr>
            <a:normAutofit/>
          </a:bodyPr>
          <a:lstStyle/>
          <a:p>
            <a:r>
              <a:rPr lang="en-US" sz="1500" b="0" i="0" dirty="0">
                <a:effectLst/>
              </a:rPr>
              <a:t> </a:t>
            </a:r>
            <a:r>
              <a:rPr lang="en-US" sz="1200" b="0" i="0" dirty="0">
                <a:effectLst/>
              </a:rPr>
              <a:t>Heidenreich P, Bozkurt B, Aguilar D, et al. 2022 AHA/ACC/HFSA Guideline for the Management of Heart Failure. </a:t>
            </a:r>
            <a:r>
              <a:rPr lang="en-US" sz="1200" b="0" i="1" dirty="0">
                <a:effectLst/>
              </a:rPr>
              <a:t>J Am Coll </a:t>
            </a:r>
            <a:r>
              <a:rPr lang="en-US" sz="1200" b="0" i="1" dirty="0" err="1">
                <a:effectLst/>
              </a:rPr>
              <a:t>Cardiol</a:t>
            </a:r>
            <a:r>
              <a:rPr lang="en-US" sz="1200" b="0" i="1" dirty="0">
                <a:effectLst/>
              </a:rPr>
              <a:t>. </a:t>
            </a:r>
            <a:r>
              <a:rPr lang="en-US" sz="1200" b="0" i="0" dirty="0">
                <a:effectLst/>
              </a:rPr>
              <a:t>2022 May, 79 (17) e263–e421.</a:t>
            </a:r>
            <a:r>
              <a:rPr lang="en-US" sz="1200" b="1" i="0" u="sng" dirty="0">
                <a:effectLst/>
                <a:hlinkClick r:id="rId3"/>
              </a:rPr>
              <a:t>https://doi.org/10.1016/j.jacc.2021.12.012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9279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cal Design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1.potx" id="{D7485564-6666-4DDB-B0D3-55F6E694D6E5}" vid="{6E950D30-6FC6-4411-BCFF-468AD9ECA787}"/>
    </a:ext>
  </a:ext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10562</TotalTime>
  <Words>921</Words>
  <Application>Microsoft Office PowerPoint</Application>
  <PresentationFormat>Widescreen</PresentationFormat>
  <Paragraphs>155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AR BERKLEY</vt:lpstr>
      <vt:lpstr>Arial</vt:lpstr>
      <vt:lpstr>Bradley Hand ITC</vt:lpstr>
      <vt:lpstr>Calibri</vt:lpstr>
      <vt:lpstr>Franklin Gothic Medium</vt:lpstr>
      <vt:lpstr>helvetica</vt:lpstr>
      <vt:lpstr>Kadlec Pro Bold</vt:lpstr>
      <vt:lpstr>Kadlec Pro Semi Bold</vt:lpstr>
      <vt:lpstr>Myriad Pro</vt:lpstr>
      <vt:lpstr>Roboto</vt:lpstr>
      <vt:lpstr>Times New Roman</vt:lpstr>
      <vt:lpstr>Tw Cen MT</vt:lpstr>
      <vt:lpstr>Wingdings</vt:lpstr>
      <vt:lpstr>Medical Design 16x9</vt:lpstr>
      <vt:lpstr>Circuit</vt:lpstr>
      <vt:lpstr>Custom Design</vt:lpstr>
      <vt:lpstr>PowerPoint Presentation</vt:lpstr>
      <vt:lpstr>Objectives</vt:lpstr>
      <vt:lpstr>How do we manage these patients? Differentiating heart failure</vt:lpstr>
      <vt:lpstr>Is there such thing as a stable  heart failure patient?</vt:lpstr>
      <vt:lpstr>HF Stages</vt:lpstr>
      <vt:lpstr>PowerPoint Presentation</vt:lpstr>
      <vt:lpstr>Left Ventricular Ejection Fraction (LVEF)</vt:lpstr>
      <vt:lpstr>New York Heart Association Functional Class</vt:lpstr>
      <vt:lpstr>ACC/AHA Stages of HF A-D</vt:lpstr>
      <vt:lpstr>Stage A &amp; B HF GDMT </vt:lpstr>
      <vt:lpstr>PowerPoint Presentation</vt:lpstr>
      <vt:lpstr>GDMT- Quadruple Therapy Benefit</vt:lpstr>
      <vt:lpstr>How do SGLT2 inhibitors work?</vt:lpstr>
      <vt:lpstr>Important SGLT2 trials</vt:lpstr>
      <vt:lpstr>SGLT2i- American College of Cardiology </vt:lpstr>
      <vt:lpstr>SGLT2 Inhibitor Choices</vt:lpstr>
      <vt:lpstr>Monitoring? What and Who?</vt:lpstr>
      <vt:lpstr>ARNI– Paradigm- HF</vt:lpstr>
      <vt:lpstr>Entresto Dosing</vt:lpstr>
      <vt:lpstr>Sacubitril/Valsartan- precautions</vt:lpstr>
      <vt:lpstr>MRA- American College of Cardiology</vt:lpstr>
      <vt:lpstr>MRA Choices</vt:lpstr>
      <vt:lpstr>Appropriate Beta Blockers:</vt:lpstr>
      <vt:lpstr>Treating the heart function not the blood pressure</vt:lpstr>
      <vt:lpstr>Mildly Reduced &amp; Preserved HF</vt:lpstr>
      <vt:lpstr>Heart failure treatment is a team sport</vt:lpstr>
      <vt:lpstr>We Can Save Lives and improve QOL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&amp; April Valdez</dc:creator>
  <cp:lastModifiedBy>Julie Holgado</cp:lastModifiedBy>
  <cp:revision>8</cp:revision>
  <dcterms:created xsi:type="dcterms:W3CDTF">2020-09-21T05:45:04Z</dcterms:created>
  <dcterms:modified xsi:type="dcterms:W3CDTF">2023-11-04T02:55:16Z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a905b5-8388-4a05-b89a-55e43f7b4d00_Enabled">
    <vt:lpwstr>true</vt:lpwstr>
  </property>
  <property fmtid="{D5CDD505-2E9C-101B-9397-08002B2CF9AE}" pid="3" name="MSIP_Label_11a905b5-8388-4a05-b89a-55e43f7b4d00_SetDate">
    <vt:lpwstr>2020-09-26T15:17:39Z</vt:lpwstr>
  </property>
  <property fmtid="{D5CDD505-2E9C-101B-9397-08002B2CF9AE}" pid="4" name="MSIP_Label_11a905b5-8388-4a05-b89a-55e43f7b4d00_Method">
    <vt:lpwstr>Standard</vt:lpwstr>
  </property>
  <property fmtid="{D5CDD505-2E9C-101B-9397-08002B2CF9AE}" pid="5" name="MSIP_Label_11a905b5-8388-4a05-b89a-55e43f7b4d00_Name">
    <vt:lpwstr>General</vt:lpwstr>
  </property>
  <property fmtid="{D5CDD505-2E9C-101B-9397-08002B2CF9AE}" pid="6" name="MSIP_Label_11a905b5-8388-4a05-b89a-55e43f7b4d00_SiteId">
    <vt:lpwstr>2e319086-9a26-46a3-865f-615bed576786</vt:lpwstr>
  </property>
  <property fmtid="{D5CDD505-2E9C-101B-9397-08002B2CF9AE}" pid="7" name="MSIP_Label_11a905b5-8388-4a05-b89a-55e43f7b4d00_ActionId">
    <vt:lpwstr>f74910bc-2a2d-4a0a-b59c-cecaa8e0a126</vt:lpwstr>
  </property>
  <property fmtid="{D5CDD505-2E9C-101B-9397-08002B2CF9AE}" pid="8" name="MSIP_Label_11a905b5-8388-4a05-b89a-55e43f7b4d00_ContentBits">
    <vt:lpwstr>0</vt:lpwstr>
  </property>
</Properties>
</file>