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86" y="2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3489E-753C-471F-99DC-E53F625FFE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32C7DC-5DBC-48F8-9C04-ED4ABBC67A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921244-807F-4708-ADE2-6A6B6A5285EA}"/>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5" name="Footer Placeholder 4">
            <a:extLst>
              <a:ext uri="{FF2B5EF4-FFF2-40B4-BE49-F238E27FC236}">
                <a16:creationId xmlns:a16="http://schemas.microsoft.com/office/drawing/2014/main" id="{766D04B5-5B30-407F-B3D8-C3432EBEC7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1964BB-7C4D-420B-8C25-FD58D1CAD4A4}"/>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2040736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775DD-CF15-47D4-9831-1C5CC1E7D7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E2CC37-37F8-4704-B473-C339FD26F5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395382-D01F-415C-A92D-279E07E36AAE}"/>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5" name="Footer Placeholder 4">
            <a:extLst>
              <a:ext uri="{FF2B5EF4-FFF2-40B4-BE49-F238E27FC236}">
                <a16:creationId xmlns:a16="http://schemas.microsoft.com/office/drawing/2014/main" id="{3ED55CAA-00A6-488F-AD44-1BF1DA9C82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70789-4F12-496B-9EE6-0F5ACE930D66}"/>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3839043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17DCE2-4C58-46BA-9CF2-00B148C3A8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D06F8A-E89C-46B2-AC7B-06CCF08F41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1A4CEF-6BC0-4E7D-A80B-7C9B57F6DC9D}"/>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5" name="Footer Placeholder 4">
            <a:extLst>
              <a:ext uri="{FF2B5EF4-FFF2-40B4-BE49-F238E27FC236}">
                <a16:creationId xmlns:a16="http://schemas.microsoft.com/office/drawing/2014/main" id="{B95D9ABE-A04E-497F-B60C-9C0C1E86AE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779B8B-CDE8-4FB7-BCCF-C31CD857FD0D}"/>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322212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402C-B9D3-4920-AD3A-16A336BB96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E49F31-041D-4917-A1D5-310BCDB15A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43A067-5F20-4A7E-943A-73C5773C7A35}"/>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5" name="Footer Placeholder 4">
            <a:extLst>
              <a:ext uri="{FF2B5EF4-FFF2-40B4-BE49-F238E27FC236}">
                <a16:creationId xmlns:a16="http://schemas.microsoft.com/office/drawing/2014/main" id="{D67E56A4-1380-4828-A936-6F263886DD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738583-4B32-4222-9A0C-E7FE0BE2A920}"/>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792839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D56B1-DB63-4E7E-9D0F-DBA9AEF77C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D24F74-AB72-4899-83D1-E97C75E36E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C9D408-1FE4-474C-8119-9CC43170B794}"/>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5" name="Footer Placeholder 4">
            <a:extLst>
              <a:ext uri="{FF2B5EF4-FFF2-40B4-BE49-F238E27FC236}">
                <a16:creationId xmlns:a16="http://schemas.microsoft.com/office/drawing/2014/main" id="{A71624E4-7620-4B5D-9CCD-97440CF1A4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824426-1AB3-41A4-9E8B-750BD0A4927F}"/>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860001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1ADAD-645F-4A67-A74E-D26FE39D38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DE6F35-FF65-4BA4-8DB1-D866FB8810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94161E-C108-4A87-A7FD-6A9EA2AF4B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1F03F3-0791-48EB-A289-EA2990C492A2}"/>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6" name="Footer Placeholder 5">
            <a:extLst>
              <a:ext uri="{FF2B5EF4-FFF2-40B4-BE49-F238E27FC236}">
                <a16:creationId xmlns:a16="http://schemas.microsoft.com/office/drawing/2014/main" id="{EC512938-FA9F-4113-BDA9-64D3E01447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2A478-40F6-42BE-A446-7F23CD0B17DE}"/>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2189361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67603-F4A6-44C0-A678-A33B21280D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49F2F1-2195-4344-8B2C-C29A317D12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EC38D7-7D6F-4EFB-9C96-228CE43243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E98C1-E844-4937-81FE-DF1BBA7A26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09246D-24EC-427E-BE26-86BD419DC8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F9C3D8-9FA8-482A-97A9-F7BD243A5354}"/>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8" name="Footer Placeholder 7">
            <a:extLst>
              <a:ext uri="{FF2B5EF4-FFF2-40B4-BE49-F238E27FC236}">
                <a16:creationId xmlns:a16="http://schemas.microsoft.com/office/drawing/2014/main" id="{5574F2EB-6323-4298-95EC-818A516F23F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43A910-F388-42B8-8883-03718AD40EAC}"/>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175468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C155-CF79-4410-B471-999744CB66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BE9EAC-247F-4DC1-9D48-4898902835E4}"/>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4" name="Footer Placeholder 3">
            <a:extLst>
              <a:ext uri="{FF2B5EF4-FFF2-40B4-BE49-F238E27FC236}">
                <a16:creationId xmlns:a16="http://schemas.microsoft.com/office/drawing/2014/main" id="{5ADAA402-E9D2-41B6-AA06-1C552366F9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BCED17-CA9C-48EB-9A19-328072D6BD42}"/>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3696721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A5005B-E902-41AB-9011-FA168EAF1461}"/>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3" name="Footer Placeholder 2">
            <a:extLst>
              <a:ext uri="{FF2B5EF4-FFF2-40B4-BE49-F238E27FC236}">
                <a16:creationId xmlns:a16="http://schemas.microsoft.com/office/drawing/2014/main" id="{52246434-9F9F-41B2-99A4-C34D98D753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B295D0-4967-47E9-9E27-67EDB0A790BA}"/>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2275234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5A07F-9CC7-4A3F-AAE1-F1896B51A1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442230-DC29-4697-BC8C-67AFEBCC89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C6B2DB-1B24-406E-81E2-9999BF801E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07D2ED-1E93-4C43-89F9-C7EB3028A755}"/>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6" name="Footer Placeholder 5">
            <a:extLst>
              <a:ext uri="{FF2B5EF4-FFF2-40B4-BE49-F238E27FC236}">
                <a16:creationId xmlns:a16="http://schemas.microsoft.com/office/drawing/2014/main" id="{F1A01E13-218C-4983-979D-FEE34D2A33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AED33-5CB2-4961-957A-D103EED99401}"/>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1633097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1C29F-7809-45C1-B3A3-31A085C979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217673-8C69-4B0A-980C-4365C23230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F2EB5F-E8D8-4264-B6CA-8780751D7B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1F711C-3BF2-4D43-B2F0-DBE2215D746B}"/>
              </a:ext>
            </a:extLst>
          </p:cNvPr>
          <p:cNvSpPr>
            <a:spLocks noGrp="1"/>
          </p:cNvSpPr>
          <p:nvPr>
            <p:ph type="dt" sz="half" idx="10"/>
          </p:nvPr>
        </p:nvSpPr>
        <p:spPr/>
        <p:txBody>
          <a:bodyPr/>
          <a:lstStyle/>
          <a:p>
            <a:fld id="{0E223049-7C13-47B9-BC87-E1821F98B1F0}" type="datetimeFigureOut">
              <a:rPr lang="en-US" smtClean="0"/>
              <a:t>3/31/2022</a:t>
            </a:fld>
            <a:endParaRPr lang="en-US"/>
          </a:p>
        </p:txBody>
      </p:sp>
      <p:sp>
        <p:nvSpPr>
          <p:cNvPr id="6" name="Footer Placeholder 5">
            <a:extLst>
              <a:ext uri="{FF2B5EF4-FFF2-40B4-BE49-F238E27FC236}">
                <a16:creationId xmlns:a16="http://schemas.microsoft.com/office/drawing/2014/main" id="{6F7A88AD-9BCC-4F9C-B8CA-568454B7B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2DE063-FC18-47F2-AB2E-33233A8978B0}"/>
              </a:ext>
            </a:extLst>
          </p:cNvPr>
          <p:cNvSpPr>
            <a:spLocks noGrp="1"/>
          </p:cNvSpPr>
          <p:nvPr>
            <p:ph type="sldNum" sz="quarter" idx="12"/>
          </p:nvPr>
        </p:nvSpPr>
        <p:spPr/>
        <p:txBody>
          <a:bodyPr/>
          <a:lstStyle/>
          <a:p>
            <a:fld id="{8B4B65AF-BF95-4BE0-8539-0EC7997C99B2}" type="slidenum">
              <a:rPr lang="en-US" smtClean="0"/>
              <a:t>‹#›</a:t>
            </a:fld>
            <a:endParaRPr lang="en-US"/>
          </a:p>
        </p:txBody>
      </p:sp>
    </p:spTree>
    <p:extLst>
      <p:ext uri="{BB962C8B-B14F-4D97-AF65-F5344CB8AC3E}">
        <p14:creationId xmlns:p14="http://schemas.microsoft.com/office/powerpoint/2010/main" val="3055395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581D2C-309B-4DF0-8D64-6ED8B45FE6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C0593F-C611-4B98-ADAE-1EEE36BFCC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DF967D-681C-4815-A471-BF22B49DC1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223049-7C13-47B9-BC87-E1821F98B1F0}" type="datetimeFigureOut">
              <a:rPr lang="en-US" smtClean="0"/>
              <a:t>3/31/2022</a:t>
            </a:fld>
            <a:endParaRPr lang="en-US"/>
          </a:p>
        </p:txBody>
      </p:sp>
      <p:sp>
        <p:nvSpPr>
          <p:cNvPr id="5" name="Footer Placeholder 4">
            <a:extLst>
              <a:ext uri="{FF2B5EF4-FFF2-40B4-BE49-F238E27FC236}">
                <a16:creationId xmlns:a16="http://schemas.microsoft.com/office/drawing/2014/main" id="{B2F76101-91FA-425A-B0D7-457332BE6E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52DA69-7EF5-4835-8D03-2AB4F2E078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B65AF-BF95-4BE0-8539-0EC7997C99B2}" type="slidenum">
              <a:rPr lang="en-US" smtClean="0"/>
              <a:t>‹#›</a:t>
            </a:fld>
            <a:endParaRPr lang="en-US"/>
          </a:p>
        </p:txBody>
      </p:sp>
    </p:spTree>
    <p:extLst>
      <p:ext uri="{BB962C8B-B14F-4D97-AF65-F5344CB8AC3E}">
        <p14:creationId xmlns:p14="http://schemas.microsoft.com/office/powerpoint/2010/main" val="209935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C75B1D-4749-49A1-8553-FD296DD7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A8ECCF6-3858-46C9-8F9F-C06506CC3F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1" y="1371600"/>
            <a:ext cx="9486899" cy="41148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63B7D5-5D0D-43CC-AF35-1796A9505947}"/>
              </a:ext>
            </a:extLst>
          </p:cNvPr>
          <p:cNvSpPr>
            <a:spLocks noGrp="1"/>
          </p:cNvSpPr>
          <p:nvPr>
            <p:ph type="ctrTitle"/>
          </p:nvPr>
        </p:nvSpPr>
        <p:spPr>
          <a:xfrm>
            <a:off x="2659529" y="2085788"/>
            <a:ext cx="6884895" cy="1496649"/>
          </a:xfrm>
        </p:spPr>
        <p:txBody>
          <a:bodyPr anchor="b">
            <a:noAutofit/>
          </a:bodyPr>
          <a:lstStyle/>
          <a:p>
            <a:r>
              <a:rPr lang="en-US" sz="3600" dirty="0">
                <a:solidFill>
                  <a:srgbClr val="595959"/>
                </a:solidFill>
              </a:rPr>
              <a:t>Beers Criteria </a:t>
            </a:r>
            <a:br>
              <a:rPr lang="en-US" sz="3600" dirty="0">
                <a:solidFill>
                  <a:srgbClr val="595959"/>
                </a:solidFill>
              </a:rPr>
            </a:br>
            <a:r>
              <a:rPr lang="en-US" sz="3600" dirty="0">
                <a:solidFill>
                  <a:srgbClr val="595959"/>
                </a:solidFill>
              </a:rPr>
              <a:t>in </a:t>
            </a:r>
            <a:br>
              <a:rPr lang="en-US" sz="3600" dirty="0">
                <a:solidFill>
                  <a:srgbClr val="595959"/>
                </a:solidFill>
              </a:rPr>
            </a:br>
            <a:r>
              <a:rPr lang="en-US" sz="3600" dirty="0">
                <a:solidFill>
                  <a:srgbClr val="595959"/>
                </a:solidFill>
              </a:rPr>
              <a:t>Geriatric patients </a:t>
            </a:r>
          </a:p>
        </p:txBody>
      </p:sp>
      <p:sp>
        <p:nvSpPr>
          <p:cNvPr id="3" name="Subtitle 2">
            <a:extLst>
              <a:ext uri="{FF2B5EF4-FFF2-40B4-BE49-F238E27FC236}">
                <a16:creationId xmlns:a16="http://schemas.microsoft.com/office/drawing/2014/main" id="{EB5500C4-C354-4009-A610-A2196301AE2F}"/>
              </a:ext>
            </a:extLst>
          </p:cNvPr>
          <p:cNvSpPr>
            <a:spLocks noGrp="1"/>
          </p:cNvSpPr>
          <p:nvPr>
            <p:ph type="subTitle" idx="1"/>
          </p:nvPr>
        </p:nvSpPr>
        <p:spPr>
          <a:xfrm>
            <a:off x="3048000" y="3948056"/>
            <a:ext cx="6096000" cy="830134"/>
          </a:xfrm>
        </p:spPr>
        <p:txBody>
          <a:bodyPr anchor="t">
            <a:normAutofit/>
          </a:bodyPr>
          <a:lstStyle/>
          <a:p>
            <a:r>
              <a:rPr lang="en-US" sz="2800" dirty="0">
                <a:solidFill>
                  <a:srgbClr val="595959"/>
                </a:solidFill>
              </a:rPr>
              <a:t>By Kathryn Clement APRN, FNP-C</a:t>
            </a:r>
          </a:p>
        </p:txBody>
      </p:sp>
    </p:spTree>
    <p:extLst>
      <p:ext uri="{BB962C8B-B14F-4D97-AF65-F5344CB8AC3E}">
        <p14:creationId xmlns:p14="http://schemas.microsoft.com/office/powerpoint/2010/main" val="3785344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DF3B11-5258-4B31-9BB4-029AB3A16CE8}"/>
              </a:ext>
            </a:extLst>
          </p:cNvPr>
          <p:cNvSpPr>
            <a:spLocks noGrp="1"/>
          </p:cNvSpPr>
          <p:nvPr>
            <p:ph type="title"/>
          </p:nvPr>
        </p:nvSpPr>
        <p:spPr>
          <a:xfrm>
            <a:off x="1616054" y="1261137"/>
            <a:ext cx="8959893" cy="888360"/>
          </a:xfrm>
        </p:spPr>
        <p:txBody>
          <a:bodyPr anchor="b">
            <a:normAutofit/>
          </a:bodyPr>
          <a:lstStyle/>
          <a:p>
            <a:pPr algn="ctr"/>
            <a:r>
              <a:rPr lang="en-US" sz="3200">
                <a:solidFill>
                  <a:schemeClr val="tx1">
                    <a:lumMod val="65000"/>
                    <a:lumOff val="35000"/>
                  </a:schemeClr>
                </a:solidFill>
              </a:rPr>
              <a:t>Polypharmacy </a:t>
            </a:r>
          </a:p>
        </p:txBody>
      </p:sp>
      <p:sp>
        <p:nvSpPr>
          <p:cNvPr id="3" name="Content Placeholder 2">
            <a:extLst>
              <a:ext uri="{FF2B5EF4-FFF2-40B4-BE49-F238E27FC236}">
                <a16:creationId xmlns:a16="http://schemas.microsoft.com/office/drawing/2014/main" id="{42FC8389-AECC-4552-A910-5F5CD59F5F88}"/>
              </a:ext>
            </a:extLst>
          </p:cNvPr>
          <p:cNvSpPr>
            <a:spLocks noGrp="1"/>
          </p:cNvSpPr>
          <p:nvPr>
            <p:ph idx="1"/>
          </p:nvPr>
        </p:nvSpPr>
        <p:spPr>
          <a:xfrm>
            <a:off x="1616054" y="2427383"/>
            <a:ext cx="8959892" cy="3169482"/>
          </a:xfrm>
        </p:spPr>
        <p:txBody>
          <a:bodyPr anchor="t">
            <a:normAutofit/>
          </a:bodyPr>
          <a:lstStyle/>
          <a:p>
            <a:r>
              <a:rPr lang="en-US" sz="2000" dirty="0">
                <a:solidFill>
                  <a:schemeClr val="tx1">
                    <a:lumMod val="65000"/>
                    <a:lumOff val="35000"/>
                  </a:schemeClr>
                </a:solidFill>
              </a:rPr>
              <a:t>4 –Increased risk of falls and hip fracture .</a:t>
            </a:r>
          </a:p>
          <a:p>
            <a:r>
              <a:rPr lang="en-US" sz="2000" dirty="0">
                <a:solidFill>
                  <a:schemeClr val="tx1">
                    <a:lumMod val="65000"/>
                    <a:lumOff val="35000"/>
                  </a:schemeClr>
                </a:solidFill>
              </a:rPr>
              <a:t>5- There is an increased risk of what’s known as a “prescribers cascade”. This is when one drug is prescribed for a condition and this causes another condition and a second med is prescribed for the symptom that has occurred from the original problem. </a:t>
            </a:r>
          </a:p>
          <a:p>
            <a:r>
              <a:rPr lang="en-US" sz="2000" dirty="0">
                <a:solidFill>
                  <a:schemeClr val="tx1">
                    <a:lumMod val="65000"/>
                    <a:lumOff val="35000"/>
                  </a:schemeClr>
                </a:solidFill>
              </a:rPr>
              <a:t>6- </a:t>
            </a:r>
            <a:r>
              <a:rPr lang="en-US" sz="1600" b="0" i="0" dirty="0">
                <a:solidFill>
                  <a:srgbClr val="232323"/>
                </a:solidFill>
                <a:effectLst/>
                <a:latin typeface="Noto Sans" panose="020B0502040504020204" pitchFamily="34" charset="0"/>
              </a:rPr>
              <a:t>Use of multiple medications can lead to problems with adherence in older adults, especially if compounded by visual or cognitive impairment</a:t>
            </a:r>
            <a:r>
              <a:rPr lang="en-US" sz="1400" b="0" i="0" dirty="0">
                <a:solidFill>
                  <a:srgbClr val="232323"/>
                </a:solidFill>
                <a:effectLst/>
                <a:latin typeface="Noto Sans" panose="020B0502040504020204" pitchFamily="34" charset="0"/>
              </a:rPr>
              <a:t>. </a:t>
            </a:r>
            <a:endParaRPr lang="en-US" sz="2000" dirty="0">
              <a:solidFill>
                <a:schemeClr val="tx1">
                  <a:lumMod val="65000"/>
                  <a:lumOff val="35000"/>
                </a:schemeClr>
              </a:solidFill>
            </a:endParaRPr>
          </a:p>
        </p:txBody>
      </p:sp>
    </p:spTree>
    <p:extLst>
      <p:ext uri="{BB962C8B-B14F-4D97-AF65-F5344CB8AC3E}">
        <p14:creationId xmlns:p14="http://schemas.microsoft.com/office/powerpoint/2010/main" val="898381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0966CF-D914-4FF0-B53B-D54EBAE05BA1}"/>
              </a:ext>
            </a:extLst>
          </p:cNvPr>
          <p:cNvSpPr>
            <a:spLocks noGrp="1"/>
          </p:cNvSpPr>
          <p:nvPr>
            <p:ph type="title"/>
          </p:nvPr>
        </p:nvSpPr>
        <p:spPr>
          <a:xfrm>
            <a:off x="1616054" y="1261137"/>
            <a:ext cx="8959893" cy="888360"/>
          </a:xfrm>
        </p:spPr>
        <p:txBody>
          <a:bodyPr anchor="b">
            <a:normAutofit/>
          </a:bodyPr>
          <a:lstStyle/>
          <a:p>
            <a:pPr algn="ctr"/>
            <a:r>
              <a:rPr lang="en-US" sz="3200">
                <a:solidFill>
                  <a:schemeClr val="tx1">
                    <a:lumMod val="65000"/>
                    <a:lumOff val="35000"/>
                  </a:schemeClr>
                </a:solidFill>
              </a:rPr>
              <a:t>Normal changes in Aging </a:t>
            </a:r>
          </a:p>
        </p:txBody>
      </p:sp>
      <p:sp>
        <p:nvSpPr>
          <p:cNvPr id="3" name="Content Placeholder 2">
            <a:extLst>
              <a:ext uri="{FF2B5EF4-FFF2-40B4-BE49-F238E27FC236}">
                <a16:creationId xmlns:a16="http://schemas.microsoft.com/office/drawing/2014/main" id="{6B40411B-C231-408F-A770-1C4C60F7850A}"/>
              </a:ext>
            </a:extLst>
          </p:cNvPr>
          <p:cNvSpPr>
            <a:spLocks noGrp="1"/>
          </p:cNvSpPr>
          <p:nvPr>
            <p:ph idx="1"/>
          </p:nvPr>
        </p:nvSpPr>
        <p:spPr>
          <a:xfrm>
            <a:off x="1616054" y="2427383"/>
            <a:ext cx="8959892" cy="3169482"/>
          </a:xfrm>
        </p:spPr>
        <p:txBody>
          <a:bodyPr anchor="t">
            <a:normAutofit fontScale="92500" lnSpcReduction="20000"/>
          </a:bodyPr>
          <a:lstStyle/>
          <a:p>
            <a:r>
              <a:rPr lang="en-US" sz="2000" dirty="0">
                <a:solidFill>
                  <a:schemeClr val="tx1">
                    <a:lumMod val="65000"/>
                    <a:lumOff val="35000"/>
                  </a:schemeClr>
                </a:solidFill>
              </a:rPr>
              <a:t>Although aging is an almost universal truth that we all experience throughout life , we as clinicians must understand that the changes in the whole body require special care and management . </a:t>
            </a:r>
          </a:p>
          <a:p>
            <a:r>
              <a:rPr lang="en-US" sz="2000" dirty="0">
                <a:solidFill>
                  <a:schemeClr val="tx1">
                    <a:lumMod val="65000"/>
                    <a:lumOff val="35000"/>
                  </a:schemeClr>
                </a:solidFill>
              </a:rPr>
              <a:t>There are many changes in the organ systems, neurological system to include CVA and dementias</a:t>
            </a:r>
          </a:p>
          <a:p>
            <a:r>
              <a:rPr lang="en-US" sz="2000" dirty="0">
                <a:solidFill>
                  <a:schemeClr val="tx1">
                    <a:lumMod val="65000"/>
                    <a:lumOff val="35000"/>
                  </a:schemeClr>
                </a:solidFill>
              </a:rPr>
              <a:t> Cardiovascular wise there is the incidence of heart failure , CAD and HTN. Heart muscle can thicken </a:t>
            </a:r>
          </a:p>
          <a:p>
            <a:r>
              <a:rPr lang="en-US" sz="2000" dirty="0">
                <a:solidFill>
                  <a:schemeClr val="tx1">
                    <a:lumMod val="65000"/>
                    <a:lumOff val="35000"/>
                  </a:schemeClr>
                </a:solidFill>
              </a:rPr>
              <a:t>Pulmonary system can develop COPD, lung cancer and sometimes an increase in pneumonia. There is a decrease in the vascularity of the lungs and increase work of breathing </a:t>
            </a:r>
          </a:p>
          <a:p>
            <a:r>
              <a:rPr lang="en-US" sz="2000" dirty="0">
                <a:solidFill>
                  <a:schemeClr val="tx1">
                    <a:lumMod val="65000"/>
                    <a:lumOff val="35000"/>
                  </a:schemeClr>
                </a:solidFill>
              </a:rPr>
              <a:t>Musculoskeletal system changes include Osteoporosis , fractures and skeletal malignancies.</a:t>
            </a:r>
          </a:p>
        </p:txBody>
      </p:sp>
    </p:spTree>
    <p:extLst>
      <p:ext uri="{BB962C8B-B14F-4D97-AF65-F5344CB8AC3E}">
        <p14:creationId xmlns:p14="http://schemas.microsoft.com/office/powerpoint/2010/main" val="2820497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B969DD-328C-43A1-810C-F17825453DA2}"/>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Aging changes </a:t>
            </a:r>
          </a:p>
        </p:txBody>
      </p:sp>
      <p:sp>
        <p:nvSpPr>
          <p:cNvPr id="3" name="Content Placeholder 2">
            <a:extLst>
              <a:ext uri="{FF2B5EF4-FFF2-40B4-BE49-F238E27FC236}">
                <a16:creationId xmlns:a16="http://schemas.microsoft.com/office/drawing/2014/main" id="{4AA46939-94AB-4BD7-83AC-0F35FB55B15C}"/>
              </a:ext>
            </a:extLst>
          </p:cNvPr>
          <p:cNvSpPr>
            <a:spLocks noGrp="1"/>
          </p:cNvSpPr>
          <p:nvPr>
            <p:ph idx="1"/>
          </p:nvPr>
        </p:nvSpPr>
        <p:spPr>
          <a:xfrm>
            <a:off x="1616054" y="2427383"/>
            <a:ext cx="8959892" cy="3169482"/>
          </a:xfrm>
        </p:spPr>
        <p:txBody>
          <a:bodyPr anchor="t">
            <a:normAutofit lnSpcReduction="10000"/>
          </a:bodyPr>
          <a:lstStyle/>
          <a:p>
            <a:r>
              <a:rPr lang="en-US" sz="2000" dirty="0">
                <a:solidFill>
                  <a:schemeClr val="tx1">
                    <a:lumMod val="65000"/>
                    <a:lumOff val="35000"/>
                  </a:schemeClr>
                </a:solidFill>
              </a:rPr>
              <a:t>Endocrine system can develop higher incidence of diabetes and hypothyroid</a:t>
            </a:r>
          </a:p>
          <a:p>
            <a:r>
              <a:rPr lang="en-US" sz="2000" dirty="0">
                <a:solidFill>
                  <a:schemeClr val="tx1">
                    <a:lumMod val="65000"/>
                    <a:lumOff val="35000"/>
                  </a:schemeClr>
                </a:solidFill>
              </a:rPr>
              <a:t>Urological system – increase UTI infections and cancers</a:t>
            </a:r>
          </a:p>
          <a:p>
            <a:r>
              <a:rPr lang="en-US" sz="2000" dirty="0">
                <a:solidFill>
                  <a:schemeClr val="tx1">
                    <a:lumMod val="65000"/>
                    <a:lumOff val="35000"/>
                  </a:schemeClr>
                </a:solidFill>
              </a:rPr>
              <a:t>Also changes in vision to include cataracts, macular degeneration and glaucoma.</a:t>
            </a:r>
          </a:p>
          <a:p>
            <a:r>
              <a:rPr lang="en-US" sz="2000" dirty="0">
                <a:solidFill>
                  <a:schemeClr val="tx1">
                    <a:lumMod val="65000"/>
                    <a:lumOff val="35000"/>
                  </a:schemeClr>
                </a:solidFill>
              </a:rPr>
              <a:t>Gastrointestinal system can develop malabsorption , GI malignancies, bowel obstruction and diverticular disease.</a:t>
            </a:r>
          </a:p>
          <a:p>
            <a:r>
              <a:rPr lang="en-US" sz="2000" dirty="0">
                <a:solidFill>
                  <a:schemeClr val="tx1">
                    <a:lumMod val="65000"/>
                    <a:lumOff val="35000"/>
                  </a:schemeClr>
                </a:solidFill>
              </a:rPr>
              <a:t>Renal system reduced functional glomeruli and sclerotic changes , decrease in EGFR and higher risk of developing Acute Kidney Injury easier </a:t>
            </a:r>
          </a:p>
          <a:p>
            <a:r>
              <a:rPr lang="en-US" sz="2000" dirty="0">
                <a:solidFill>
                  <a:schemeClr val="tx1">
                    <a:lumMod val="65000"/>
                    <a:lumOff val="35000"/>
                  </a:schemeClr>
                </a:solidFill>
              </a:rPr>
              <a:t>Others- Independence, falls, elder abuse and neglect, psychiatric concerns and skin breakdown/ tears.</a:t>
            </a:r>
          </a:p>
        </p:txBody>
      </p:sp>
    </p:spTree>
    <p:extLst>
      <p:ext uri="{BB962C8B-B14F-4D97-AF65-F5344CB8AC3E}">
        <p14:creationId xmlns:p14="http://schemas.microsoft.com/office/powerpoint/2010/main" val="673107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4B3EA5-8D26-4837-B02C-99F76B58C199}"/>
              </a:ext>
            </a:extLst>
          </p:cNvPr>
          <p:cNvSpPr>
            <a:spLocks noGrp="1"/>
          </p:cNvSpPr>
          <p:nvPr>
            <p:ph type="title"/>
          </p:nvPr>
        </p:nvSpPr>
        <p:spPr>
          <a:xfrm>
            <a:off x="1616054" y="1261137"/>
            <a:ext cx="8959893" cy="888360"/>
          </a:xfrm>
        </p:spPr>
        <p:txBody>
          <a:bodyPr anchor="b">
            <a:normAutofit/>
          </a:bodyPr>
          <a:lstStyle/>
          <a:p>
            <a:pPr algn="ctr"/>
            <a:r>
              <a:rPr lang="en-US" sz="3200" dirty="0" err="1">
                <a:solidFill>
                  <a:schemeClr val="tx1">
                    <a:lumMod val="65000"/>
                    <a:lumOff val="35000"/>
                  </a:schemeClr>
                </a:solidFill>
              </a:rPr>
              <a:t>Mrs</a:t>
            </a:r>
            <a:r>
              <a:rPr lang="en-US" sz="3200" dirty="0">
                <a:solidFill>
                  <a:schemeClr val="tx1">
                    <a:lumMod val="65000"/>
                    <a:lumOff val="35000"/>
                  </a:schemeClr>
                </a:solidFill>
              </a:rPr>
              <a:t> Johnson</a:t>
            </a:r>
          </a:p>
        </p:txBody>
      </p:sp>
      <p:sp>
        <p:nvSpPr>
          <p:cNvPr id="3" name="Content Placeholder 2">
            <a:extLst>
              <a:ext uri="{FF2B5EF4-FFF2-40B4-BE49-F238E27FC236}">
                <a16:creationId xmlns:a16="http://schemas.microsoft.com/office/drawing/2014/main" id="{B1400B7B-3EF1-4238-B970-BCCBB7361463}"/>
              </a:ext>
            </a:extLst>
          </p:cNvPr>
          <p:cNvSpPr>
            <a:spLocks noGrp="1"/>
          </p:cNvSpPr>
          <p:nvPr>
            <p:ph idx="1"/>
          </p:nvPr>
        </p:nvSpPr>
        <p:spPr>
          <a:xfrm>
            <a:off x="1616054" y="2427383"/>
            <a:ext cx="8959892" cy="3169482"/>
          </a:xfrm>
        </p:spPr>
        <p:txBody>
          <a:bodyPr anchor="t">
            <a:normAutofit fontScale="92500" lnSpcReduction="20000"/>
          </a:bodyPr>
          <a:lstStyle/>
          <a:p>
            <a:r>
              <a:rPr lang="en-US" sz="2000" dirty="0">
                <a:solidFill>
                  <a:schemeClr val="tx1">
                    <a:lumMod val="65000"/>
                    <a:lumOff val="35000"/>
                  </a:schemeClr>
                </a:solidFill>
              </a:rPr>
              <a:t>While working in a local urgent care the Np meets </a:t>
            </a:r>
            <a:r>
              <a:rPr lang="en-US" sz="2000" dirty="0" err="1">
                <a:solidFill>
                  <a:schemeClr val="tx1">
                    <a:lumMod val="65000"/>
                    <a:lumOff val="35000"/>
                  </a:schemeClr>
                </a:solidFill>
              </a:rPr>
              <a:t>Mrs</a:t>
            </a:r>
            <a:r>
              <a:rPr lang="en-US" sz="2000" dirty="0">
                <a:solidFill>
                  <a:schemeClr val="tx1">
                    <a:lumMod val="65000"/>
                    <a:lumOff val="35000"/>
                  </a:schemeClr>
                </a:solidFill>
              </a:rPr>
              <a:t> Johnson , she is a 70-year-old female with a past medical history of hypertension, hyperlipidemia and Osteoporosis .  Over the past 3 days her daughter has noted a significant change in her mentation and brings her in to check for a UTI since on previous office visits , “she acted like this when she had a UTI “.</a:t>
            </a:r>
          </a:p>
          <a:p>
            <a:r>
              <a:rPr lang="en-US" sz="2000" dirty="0">
                <a:solidFill>
                  <a:schemeClr val="tx1">
                    <a:lumMod val="65000"/>
                    <a:lumOff val="35000"/>
                  </a:schemeClr>
                </a:solidFill>
              </a:rPr>
              <a:t>Current medications </a:t>
            </a:r>
          </a:p>
          <a:p>
            <a:r>
              <a:rPr lang="en-US" sz="2000" dirty="0">
                <a:solidFill>
                  <a:schemeClr val="tx1">
                    <a:lumMod val="65000"/>
                    <a:lumOff val="35000"/>
                  </a:schemeClr>
                </a:solidFill>
              </a:rPr>
              <a:t>1-Losartan </a:t>
            </a:r>
          </a:p>
          <a:p>
            <a:r>
              <a:rPr lang="en-US" sz="2000" dirty="0">
                <a:solidFill>
                  <a:schemeClr val="tx1">
                    <a:lumMod val="65000"/>
                    <a:lumOff val="35000"/>
                  </a:schemeClr>
                </a:solidFill>
              </a:rPr>
              <a:t>2- Lipitor</a:t>
            </a:r>
          </a:p>
          <a:p>
            <a:r>
              <a:rPr lang="en-US" sz="2000" dirty="0">
                <a:solidFill>
                  <a:schemeClr val="tx1">
                    <a:lumMod val="65000"/>
                    <a:lumOff val="35000"/>
                  </a:schemeClr>
                </a:solidFill>
              </a:rPr>
              <a:t>3- Fosamax</a:t>
            </a:r>
          </a:p>
          <a:p>
            <a:r>
              <a:rPr lang="en-US" sz="2000" dirty="0">
                <a:solidFill>
                  <a:schemeClr val="tx1">
                    <a:lumMod val="65000"/>
                    <a:lumOff val="35000"/>
                  </a:schemeClr>
                </a:solidFill>
              </a:rPr>
              <a:t>4-Citalopram </a:t>
            </a:r>
          </a:p>
          <a:p>
            <a:r>
              <a:rPr lang="en-US" sz="2000" dirty="0">
                <a:solidFill>
                  <a:schemeClr val="tx1">
                    <a:lumMod val="65000"/>
                    <a:lumOff val="35000"/>
                  </a:schemeClr>
                </a:solidFill>
              </a:rPr>
              <a:t>5- Synthroid </a:t>
            </a:r>
          </a:p>
        </p:txBody>
      </p:sp>
    </p:spTree>
    <p:extLst>
      <p:ext uri="{BB962C8B-B14F-4D97-AF65-F5344CB8AC3E}">
        <p14:creationId xmlns:p14="http://schemas.microsoft.com/office/powerpoint/2010/main" val="2830532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5EA26-1E69-4C60-8EB2-6A8D90889994}"/>
              </a:ext>
            </a:extLst>
          </p:cNvPr>
          <p:cNvSpPr>
            <a:spLocks noGrp="1"/>
          </p:cNvSpPr>
          <p:nvPr>
            <p:ph type="title"/>
          </p:nvPr>
        </p:nvSpPr>
        <p:spPr/>
        <p:txBody>
          <a:bodyPr/>
          <a:lstStyle/>
          <a:p>
            <a:pPr algn="ctr"/>
            <a:r>
              <a:rPr lang="en-US" dirty="0" err="1"/>
              <a:t>Mrs</a:t>
            </a:r>
            <a:r>
              <a:rPr lang="en-US" dirty="0"/>
              <a:t> Johnson </a:t>
            </a:r>
          </a:p>
        </p:txBody>
      </p:sp>
      <p:sp>
        <p:nvSpPr>
          <p:cNvPr id="3" name="Content Placeholder 2">
            <a:extLst>
              <a:ext uri="{FF2B5EF4-FFF2-40B4-BE49-F238E27FC236}">
                <a16:creationId xmlns:a16="http://schemas.microsoft.com/office/drawing/2014/main" id="{06673D41-100D-4E24-A3A9-A28DD82BD264}"/>
              </a:ext>
            </a:extLst>
          </p:cNvPr>
          <p:cNvSpPr>
            <a:spLocks noGrp="1"/>
          </p:cNvSpPr>
          <p:nvPr>
            <p:ph idx="1"/>
          </p:nvPr>
        </p:nvSpPr>
        <p:spPr/>
        <p:txBody>
          <a:bodyPr>
            <a:normAutofit/>
          </a:bodyPr>
          <a:lstStyle/>
          <a:p>
            <a:r>
              <a:rPr lang="en-US" dirty="0"/>
              <a:t>The nurse practitioner performs a through assessment to include vital sign evaluation and physical exam</a:t>
            </a:r>
          </a:p>
          <a:p>
            <a:r>
              <a:rPr lang="en-US" dirty="0"/>
              <a:t>Vitals are normal, no fever , B/P normal, O2 sat normal </a:t>
            </a:r>
          </a:p>
          <a:p>
            <a:r>
              <a:rPr lang="en-US" dirty="0"/>
              <a:t>PE unremarkable to include through neuro exam </a:t>
            </a:r>
          </a:p>
          <a:p>
            <a:r>
              <a:rPr lang="en-US" dirty="0"/>
              <a:t>No abdominal tenderness or flank pain </a:t>
            </a:r>
          </a:p>
          <a:p>
            <a:r>
              <a:rPr lang="en-US" dirty="0"/>
              <a:t>Pt admits to some frequency of urination but denies dysuria </a:t>
            </a:r>
          </a:p>
          <a:p>
            <a:r>
              <a:rPr lang="en-US" dirty="0"/>
              <a:t>UA shows moderate Leukocytes , negative nitrites and small amount of blood, all others are normal.</a:t>
            </a:r>
          </a:p>
          <a:p>
            <a:r>
              <a:rPr lang="en-US" dirty="0"/>
              <a:t>The NP orders a urine culture and starts the patient on Nitrofurantoin </a:t>
            </a:r>
          </a:p>
        </p:txBody>
      </p:sp>
    </p:spTree>
    <p:extLst>
      <p:ext uri="{BB962C8B-B14F-4D97-AF65-F5344CB8AC3E}">
        <p14:creationId xmlns:p14="http://schemas.microsoft.com/office/powerpoint/2010/main" val="4101334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A1A172-1577-4A19-B8C7-90BAC7F7A494}"/>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Mrs. Johnson </a:t>
            </a:r>
          </a:p>
        </p:txBody>
      </p:sp>
      <p:sp>
        <p:nvSpPr>
          <p:cNvPr id="3" name="Content Placeholder 2">
            <a:extLst>
              <a:ext uri="{FF2B5EF4-FFF2-40B4-BE49-F238E27FC236}">
                <a16:creationId xmlns:a16="http://schemas.microsoft.com/office/drawing/2014/main" id="{C38A8E22-E691-4DBD-962F-80FC94F7D8BB}"/>
              </a:ext>
            </a:extLst>
          </p:cNvPr>
          <p:cNvSpPr>
            <a:spLocks noGrp="1"/>
          </p:cNvSpPr>
          <p:nvPr>
            <p:ph idx="1"/>
          </p:nvPr>
        </p:nvSpPr>
        <p:spPr>
          <a:xfrm>
            <a:off x="1616054" y="2427383"/>
            <a:ext cx="8959892" cy="3169482"/>
          </a:xfrm>
        </p:spPr>
        <p:txBody>
          <a:bodyPr anchor="t">
            <a:normAutofit lnSpcReduction="10000"/>
          </a:bodyPr>
          <a:lstStyle/>
          <a:p>
            <a:r>
              <a:rPr lang="en-US" sz="2000" dirty="0">
                <a:solidFill>
                  <a:schemeClr val="tx1">
                    <a:lumMod val="65000"/>
                    <a:lumOff val="35000"/>
                  </a:schemeClr>
                </a:solidFill>
              </a:rPr>
              <a:t>Two days after seeing the NP , Mrs. Johnson started to note some nausea and GI upset while taking the Nitrofurantoin.  This in turn made her limit her food and liquid intake and patient had a syncopal episode.</a:t>
            </a:r>
          </a:p>
          <a:p>
            <a:r>
              <a:rPr lang="en-US" sz="2000" dirty="0">
                <a:solidFill>
                  <a:schemeClr val="tx1">
                    <a:lumMod val="65000"/>
                    <a:lumOff val="35000"/>
                  </a:schemeClr>
                </a:solidFill>
              </a:rPr>
              <a:t>The Daughter called AMS and she was taken to a local ER </a:t>
            </a:r>
          </a:p>
          <a:p>
            <a:r>
              <a:rPr lang="en-US" sz="2000" dirty="0">
                <a:solidFill>
                  <a:schemeClr val="tx1">
                    <a:lumMod val="65000"/>
                    <a:lumOff val="35000"/>
                  </a:schemeClr>
                </a:solidFill>
              </a:rPr>
              <a:t>Labs showed EGFR of 30 and Creatine of 2.1. CBC showed no abnormality </a:t>
            </a:r>
          </a:p>
          <a:p>
            <a:r>
              <a:rPr lang="en-US" sz="2000" dirty="0">
                <a:solidFill>
                  <a:schemeClr val="tx1">
                    <a:lumMod val="65000"/>
                    <a:lumOff val="35000"/>
                  </a:schemeClr>
                </a:solidFill>
              </a:rPr>
              <a:t>Dx AKI , UTI and adverse medication reaction </a:t>
            </a:r>
          </a:p>
          <a:p>
            <a:r>
              <a:rPr lang="en-US" sz="2000" dirty="0">
                <a:solidFill>
                  <a:schemeClr val="tx1">
                    <a:lumMod val="65000"/>
                    <a:lumOff val="35000"/>
                  </a:schemeClr>
                </a:solidFill>
              </a:rPr>
              <a:t>Admitted for 2 days for fluids and antibiotic was changed to Cipro 250 mg BID </a:t>
            </a:r>
          </a:p>
          <a:p>
            <a:r>
              <a:rPr lang="en-US" sz="2000" dirty="0">
                <a:solidFill>
                  <a:schemeClr val="tx1">
                    <a:lumMod val="65000"/>
                    <a:lumOff val="35000"/>
                  </a:schemeClr>
                </a:solidFill>
              </a:rPr>
              <a:t>Kidney function returned to her baseline of 45 and she was </a:t>
            </a:r>
            <a:r>
              <a:rPr lang="en-US" sz="2000" dirty="0" err="1">
                <a:solidFill>
                  <a:schemeClr val="tx1">
                    <a:lumMod val="65000"/>
                    <a:lumOff val="35000"/>
                  </a:schemeClr>
                </a:solidFill>
              </a:rPr>
              <a:t>Dc’d</a:t>
            </a:r>
            <a:r>
              <a:rPr lang="en-US" sz="2000" dirty="0">
                <a:solidFill>
                  <a:schemeClr val="tx1">
                    <a:lumMod val="65000"/>
                    <a:lumOff val="35000"/>
                  </a:schemeClr>
                </a:solidFill>
              </a:rPr>
              <a:t> back to the care of her PCP </a:t>
            </a:r>
          </a:p>
        </p:txBody>
      </p:sp>
    </p:spTree>
    <p:extLst>
      <p:ext uri="{BB962C8B-B14F-4D97-AF65-F5344CB8AC3E}">
        <p14:creationId xmlns:p14="http://schemas.microsoft.com/office/powerpoint/2010/main" val="3158052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3C5843-774F-437F-A157-2FECA02A0652}"/>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Mrs. Johnson </a:t>
            </a:r>
          </a:p>
        </p:txBody>
      </p:sp>
      <p:sp>
        <p:nvSpPr>
          <p:cNvPr id="3" name="Content Placeholder 2">
            <a:extLst>
              <a:ext uri="{FF2B5EF4-FFF2-40B4-BE49-F238E27FC236}">
                <a16:creationId xmlns:a16="http://schemas.microsoft.com/office/drawing/2014/main" id="{4957A94D-64AB-46D2-B78E-A7ED363DB3CE}"/>
              </a:ext>
            </a:extLst>
          </p:cNvPr>
          <p:cNvSpPr>
            <a:spLocks noGrp="1"/>
          </p:cNvSpPr>
          <p:nvPr>
            <p:ph idx="1"/>
          </p:nvPr>
        </p:nvSpPr>
        <p:spPr>
          <a:xfrm>
            <a:off x="1616054" y="2427383"/>
            <a:ext cx="8959892" cy="3169482"/>
          </a:xfrm>
        </p:spPr>
        <p:txBody>
          <a:bodyPr anchor="t">
            <a:normAutofit fontScale="92500" lnSpcReduction="10000"/>
          </a:bodyPr>
          <a:lstStyle/>
          <a:p>
            <a:r>
              <a:rPr lang="en-US" sz="2000" dirty="0">
                <a:solidFill>
                  <a:schemeClr val="tx1">
                    <a:lumMod val="65000"/>
                    <a:lumOff val="35000"/>
                  </a:schemeClr>
                </a:solidFill>
              </a:rPr>
              <a:t>The take home message here is that when you work at an Urgent Care, be very careful prescribing Nitrofurantoin to elderly </a:t>
            </a:r>
          </a:p>
          <a:p>
            <a:r>
              <a:rPr lang="en-US" sz="2000" dirty="0">
                <a:solidFill>
                  <a:schemeClr val="tx1">
                    <a:lumMod val="65000"/>
                    <a:lumOff val="35000"/>
                  </a:schemeClr>
                </a:solidFill>
              </a:rPr>
              <a:t>Up to date recommends use for acute cystitis in patients with an EGFR of over 60 mL/min, and even allows use in younger patients with an EGFR over 45.</a:t>
            </a:r>
          </a:p>
          <a:p>
            <a:r>
              <a:rPr lang="en-US" sz="2000" dirty="0">
                <a:solidFill>
                  <a:schemeClr val="tx1">
                    <a:lumMod val="65000"/>
                    <a:lumOff val="35000"/>
                  </a:schemeClr>
                </a:solidFill>
              </a:rPr>
              <a:t>The NP may not have known or asked her about her kidney function and prescribed this med to her.</a:t>
            </a:r>
          </a:p>
          <a:p>
            <a:r>
              <a:rPr lang="en-US" sz="2000" dirty="0">
                <a:solidFill>
                  <a:schemeClr val="tx1">
                    <a:lumMod val="65000"/>
                    <a:lumOff val="35000"/>
                  </a:schemeClr>
                </a:solidFill>
              </a:rPr>
              <a:t>Always ask patients, if you don’t have documentation of kidney function labs, do you have any impairment in your kidney function or do you see a specialist for kidney troubles. You might also ask “has anyone told you not to take Advil or Aleve.</a:t>
            </a:r>
          </a:p>
          <a:p>
            <a:r>
              <a:rPr lang="en-US" sz="2000" dirty="0">
                <a:solidFill>
                  <a:schemeClr val="tx1">
                    <a:lumMod val="65000"/>
                    <a:lumOff val="35000"/>
                  </a:schemeClr>
                </a:solidFill>
              </a:rPr>
              <a:t>Following these recommendations will help prevent this complication </a:t>
            </a:r>
          </a:p>
        </p:txBody>
      </p:sp>
    </p:spTree>
    <p:extLst>
      <p:ext uri="{BB962C8B-B14F-4D97-AF65-F5344CB8AC3E}">
        <p14:creationId xmlns:p14="http://schemas.microsoft.com/office/powerpoint/2010/main" val="3642349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8D362C-9AE3-49C8-9225-A6A64DCD770F}"/>
              </a:ext>
            </a:extLst>
          </p:cNvPr>
          <p:cNvSpPr>
            <a:spLocks noGrp="1"/>
          </p:cNvSpPr>
          <p:nvPr>
            <p:ph type="title"/>
          </p:nvPr>
        </p:nvSpPr>
        <p:spPr>
          <a:xfrm>
            <a:off x="1616054" y="1261137"/>
            <a:ext cx="8959893" cy="888360"/>
          </a:xfrm>
        </p:spPr>
        <p:txBody>
          <a:bodyPr anchor="b">
            <a:normAutofit/>
          </a:bodyPr>
          <a:lstStyle/>
          <a:p>
            <a:pPr algn="ctr"/>
            <a:r>
              <a:rPr lang="en-US" dirty="0">
                <a:solidFill>
                  <a:schemeClr val="tx1">
                    <a:lumMod val="65000"/>
                    <a:lumOff val="35000"/>
                  </a:schemeClr>
                </a:solidFill>
              </a:rPr>
              <a:t>Mr. Smith </a:t>
            </a:r>
          </a:p>
        </p:txBody>
      </p:sp>
      <p:sp>
        <p:nvSpPr>
          <p:cNvPr id="3" name="Content Placeholder 2">
            <a:extLst>
              <a:ext uri="{FF2B5EF4-FFF2-40B4-BE49-F238E27FC236}">
                <a16:creationId xmlns:a16="http://schemas.microsoft.com/office/drawing/2014/main" id="{7A4F6D5F-C823-46C6-87D2-5D3A4F42A1A4}"/>
              </a:ext>
            </a:extLst>
          </p:cNvPr>
          <p:cNvSpPr>
            <a:spLocks noGrp="1"/>
          </p:cNvSpPr>
          <p:nvPr>
            <p:ph idx="1"/>
          </p:nvPr>
        </p:nvSpPr>
        <p:spPr>
          <a:xfrm>
            <a:off x="1616054" y="2427383"/>
            <a:ext cx="8959892" cy="3169482"/>
          </a:xfrm>
        </p:spPr>
        <p:txBody>
          <a:bodyPr anchor="t">
            <a:normAutofit/>
          </a:bodyPr>
          <a:lstStyle/>
          <a:p>
            <a:r>
              <a:rPr lang="en-US" sz="2000" dirty="0">
                <a:solidFill>
                  <a:schemeClr val="tx1">
                    <a:lumMod val="65000"/>
                    <a:lumOff val="35000"/>
                  </a:schemeClr>
                </a:solidFill>
              </a:rPr>
              <a:t>Mr. Smith is a 65-year-old man who comes in for his Medicare Annual. He has a PMH of Hypertension, Hyperlipidemia, Diabetes type II and BPH.</a:t>
            </a:r>
          </a:p>
          <a:p>
            <a:r>
              <a:rPr lang="en-US" sz="2000" dirty="0">
                <a:solidFill>
                  <a:schemeClr val="tx1">
                    <a:lumMod val="65000"/>
                    <a:lumOff val="35000"/>
                  </a:schemeClr>
                </a:solidFill>
              </a:rPr>
              <a:t>Medications include: Olmesartan 20 mg, Simvastatin 20 mg, Metformin 1000 mg BID and Flomax 0.4 mg .</a:t>
            </a:r>
          </a:p>
          <a:p>
            <a:r>
              <a:rPr lang="en-US" sz="2000" dirty="0">
                <a:solidFill>
                  <a:schemeClr val="tx1">
                    <a:lumMod val="65000"/>
                    <a:lumOff val="35000"/>
                  </a:schemeClr>
                </a:solidFill>
              </a:rPr>
              <a:t>Labs show normal Chemistry , CBC , PSA </a:t>
            </a:r>
          </a:p>
          <a:p>
            <a:r>
              <a:rPr lang="en-US" sz="2000" dirty="0">
                <a:solidFill>
                  <a:schemeClr val="tx1">
                    <a:lumMod val="65000"/>
                    <a:lumOff val="35000"/>
                  </a:schemeClr>
                </a:solidFill>
              </a:rPr>
              <a:t>A1C is 9.0 </a:t>
            </a:r>
          </a:p>
          <a:p>
            <a:r>
              <a:rPr lang="en-US" sz="2000" dirty="0">
                <a:solidFill>
                  <a:schemeClr val="tx1">
                    <a:lumMod val="65000"/>
                    <a:lumOff val="35000"/>
                  </a:schemeClr>
                </a:solidFill>
              </a:rPr>
              <a:t>NP takes to patient and wants to prescribe a second med , they chooses </a:t>
            </a:r>
            <a:r>
              <a:rPr lang="en-US" sz="2000" dirty="0" err="1">
                <a:solidFill>
                  <a:schemeClr val="tx1">
                    <a:lumMod val="65000"/>
                    <a:lumOff val="35000"/>
                  </a:schemeClr>
                </a:solidFill>
              </a:rPr>
              <a:t>Farxiga</a:t>
            </a:r>
            <a:r>
              <a:rPr lang="en-US" sz="2000" dirty="0">
                <a:solidFill>
                  <a:schemeClr val="tx1">
                    <a:lumMod val="65000"/>
                    <a:lumOff val="35000"/>
                  </a:schemeClr>
                </a:solidFill>
              </a:rPr>
              <a:t> 10 mg and asks him to follow up in 1 month for repeat labs </a:t>
            </a:r>
          </a:p>
        </p:txBody>
      </p:sp>
    </p:spTree>
    <p:extLst>
      <p:ext uri="{BB962C8B-B14F-4D97-AF65-F5344CB8AC3E}">
        <p14:creationId xmlns:p14="http://schemas.microsoft.com/office/powerpoint/2010/main" val="1772067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FD2B18-BF8F-4E7A-91AD-73C77B1895B2}"/>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Mr. Smith </a:t>
            </a:r>
          </a:p>
        </p:txBody>
      </p:sp>
      <p:sp>
        <p:nvSpPr>
          <p:cNvPr id="3" name="Content Placeholder 2">
            <a:extLst>
              <a:ext uri="{FF2B5EF4-FFF2-40B4-BE49-F238E27FC236}">
                <a16:creationId xmlns:a16="http://schemas.microsoft.com/office/drawing/2014/main" id="{B98B1C81-C01D-494D-9105-427BBC9EE1BF}"/>
              </a:ext>
            </a:extLst>
          </p:cNvPr>
          <p:cNvSpPr>
            <a:spLocks noGrp="1"/>
          </p:cNvSpPr>
          <p:nvPr>
            <p:ph idx="1"/>
          </p:nvPr>
        </p:nvSpPr>
        <p:spPr>
          <a:xfrm>
            <a:off x="1616054" y="2427383"/>
            <a:ext cx="8959892" cy="3169482"/>
          </a:xfrm>
        </p:spPr>
        <p:txBody>
          <a:bodyPr anchor="t">
            <a:normAutofit/>
          </a:bodyPr>
          <a:lstStyle/>
          <a:p>
            <a:r>
              <a:rPr lang="en-US" sz="2000" dirty="0">
                <a:solidFill>
                  <a:schemeClr val="tx1">
                    <a:lumMod val="65000"/>
                    <a:lumOff val="35000"/>
                  </a:schemeClr>
                </a:solidFill>
              </a:rPr>
              <a:t>Patient presents to the pharmacy and this med cost $275 for this med and patient called you asking to “change the medication due to expense.</a:t>
            </a:r>
          </a:p>
          <a:p>
            <a:r>
              <a:rPr lang="en-US" sz="2000" dirty="0">
                <a:solidFill>
                  <a:schemeClr val="tx1">
                    <a:lumMod val="65000"/>
                    <a:lumOff val="35000"/>
                  </a:schemeClr>
                </a:solidFill>
              </a:rPr>
              <a:t>Patient called the office and said his friend recommended a cheaper med called Glyburide </a:t>
            </a:r>
          </a:p>
          <a:p>
            <a:r>
              <a:rPr lang="en-US" sz="2000" dirty="0">
                <a:solidFill>
                  <a:schemeClr val="tx1">
                    <a:lumMod val="65000"/>
                    <a:lumOff val="35000"/>
                  </a:schemeClr>
                </a:solidFill>
              </a:rPr>
              <a:t>NP prescribes this med </a:t>
            </a:r>
          </a:p>
          <a:p>
            <a:r>
              <a:rPr lang="en-US" sz="2000" dirty="0">
                <a:solidFill>
                  <a:schemeClr val="tx1">
                    <a:lumMod val="65000"/>
                    <a:lumOff val="35000"/>
                  </a:schemeClr>
                </a:solidFill>
              </a:rPr>
              <a:t>Later that week the patient's wife found him “slumped” over his chair</a:t>
            </a:r>
          </a:p>
          <a:p>
            <a:r>
              <a:rPr lang="en-US" sz="2000" dirty="0">
                <a:solidFill>
                  <a:schemeClr val="tx1">
                    <a:lumMod val="65000"/>
                    <a:lumOff val="35000"/>
                  </a:schemeClr>
                </a:solidFill>
              </a:rPr>
              <a:t>She calls 911 and AMS comes to the house </a:t>
            </a:r>
          </a:p>
          <a:p>
            <a:r>
              <a:rPr lang="en-US" sz="2000" dirty="0">
                <a:solidFill>
                  <a:schemeClr val="tx1">
                    <a:lumMod val="65000"/>
                    <a:lumOff val="35000"/>
                  </a:schemeClr>
                </a:solidFill>
              </a:rPr>
              <a:t>Upon arrival his vitals are mostly normal except his blood sugar is 54.</a:t>
            </a:r>
          </a:p>
        </p:txBody>
      </p:sp>
    </p:spTree>
    <p:extLst>
      <p:ext uri="{BB962C8B-B14F-4D97-AF65-F5344CB8AC3E}">
        <p14:creationId xmlns:p14="http://schemas.microsoft.com/office/powerpoint/2010/main" val="3621718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8BEF5C-31CD-4B6B-AA4D-195BB71DDE2B}"/>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Mr. Smith </a:t>
            </a:r>
          </a:p>
        </p:txBody>
      </p:sp>
      <p:sp>
        <p:nvSpPr>
          <p:cNvPr id="3" name="Content Placeholder 2">
            <a:extLst>
              <a:ext uri="{FF2B5EF4-FFF2-40B4-BE49-F238E27FC236}">
                <a16:creationId xmlns:a16="http://schemas.microsoft.com/office/drawing/2014/main" id="{2848205F-4C28-4B03-AE5B-BCDC2FFF3DF8}"/>
              </a:ext>
            </a:extLst>
          </p:cNvPr>
          <p:cNvSpPr>
            <a:spLocks noGrp="1"/>
          </p:cNvSpPr>
          <p:nvPr>
            <p:ph idx="1"/>
          </p:nvPr>
        </p:nvSpPr>
        <p:spPr>
          <a:xfrm>
            <a:off x="1616054" y="2427383"/>
            <a:ext cx="8959892" cy="3169482"/>
          </a:xfrm>
        </p:spPr>
        <p:txBody>
          <a:bodyPr anchor="t">
            <a:normAutofit/>
          </a:bodyPr>
          <a:lstStyle/>
          <a:p>
            <a:r>
              <a:rPr lang="en-US" sz="2000" dirty="0">
                <a:solidFill>
                  <a:schemeClr val="tx1">
                    <a:lumMod val="65000"/>
                    <a:lumOff val="35000"/>
                  </a:schemeClr>
                </a:solidFill>
              </a:rPr>
              <a:t>AMS takes him to the hospital where he needed IV Dextrose </a:t>
            </a:r>
          </a:p>
          <a:p>
            <a:r>
              <a:rPr lang="en-US" sz="2000" dirty="0">
                <a:solidFill>
                  <a:schemeClr val="tx1">
                    <a:lumMod val="65000"/>
                    <a:lumOff val="35000"/>
                  </a:schemeClr>
                </a:solidFill>
              </a:rPr>
              <a:t>Within a small amount of time, he comes around and his blood sugar returns to baseline</a:t>
            </a:r>
          </a:p>
          <a:p>
            <a:r>
              <a:rPr lang="en-US" sz="2000" dirty="0">
                <a:solidFill>
                  <a:schemeClr val="tx1">
                    <a:lumMod val="65000"/>
                    <a:lumOff val="35000"/>
                  </a:schemeClr>
                </a:solidFill>
              </a:rPr>
              <a:t>He is then </a:t>
            </a:r>
            <a:r>
              <a:rPr lang="en-US" sz="2000" dirty="0" err="1">
                <a:solidFill>
                  <a:schemeClr val="tx1">
                    <a:lumMod val="65000"/>
                    <a:lumOff val="35000"/>
                  </a:schemeClr>
                </a:solidFill>
              </a:rPr>
              <a:t>Dc’d</a:t>
            </a:r>
            <a:r>
              <a:rPr lang="en-US" sz="2000" dirty="0">
                <a:solidFill>
                  <a:schemeClr val="tx1">
                    <a:lumMod val="65000"/>
                    <a:lumOff val="35000"/>
                  </a:schemeClr>
                </a:solidFill>
              </a:rPr>
              <a:t> home with strict instructions to avoid this medication and follow up in 2 days with PCP </a:t>
            </a:r>
          </a:p>
          <a:p>
            <a:r>
              <a:rPr lang="en-US" sz="2000" dirty="0">
                <a:solidFill>
                  <a:schemeClr val="tx1">
                    <a:lumMod val="65000"/>
                    <a:lumOff val="35000"/>
                  </a:schemeClr>
                </a:solidFill>
              </a:rPr>
              <a:t>The provider in the ER explained that this drug has a severe risk of prolonged hypoglycemia and should be avoided in geriatric patients.</a:t>
            </a:r>
          </a:p>
        </p:txBody>
      </p:sp>
    </p:spTree>
    <p:extLst>
      <p:ext uri="{BB962C8B-B14F-4D97-AF65-F5344CB8AC3E}">
        <p14:creationId xmlns:p14="http://schemas.microsoft.com/office/powerpoint/2010/main" val="2148560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C75B1D-4749-49A1-8553-FD296DD7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A8ECCF6-3858-46C9-8F9F-C06506CC3F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1" y="1371600"/>
            <a:ext cx="9486899" cy="41148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8C1A95-D7A2-4CFC-90DA-47AC7A449A2D}"/>
              </a:ext>
            </a:extLst>
          </p:cNvPr>
          <p:cNvSpPr>
            <a:spLocks noGrp="1"/>
          </p:cNvSpPr>
          <p:nvPr>
            <p:ph type="title"/>
          </p:nvPr>
        </p:nvSpPr>
        <p:spPr>
          <a:xfrm>
            <a:off x="2659529" y="2085788"/>
            <a:ext cx="6884895" cy="1496649"/>
          </a:xfrm>
        </p:spPr>
        <p:txBody>
          <a:bodyPr vert="horz" lIns="91440" tIns="45720" rIns="91440" bIns="45720" rtlCol="0" anchor="b">
            <a:normAutofit/>
          </a:bodyPr>
          <a:lstStyle/>
          <a:p>
            <a:pPr algn="ctr"/>
            <a:r>
              <a:rPr lang="en-US" sz="3200" kern="1200" dirty="0">
                <a:solidFill>
                  <a:srgbClr val="595959"/>
                </a:solidFill>
                <a:latin typeface="+mj-lt"/>
                <a:ea typeface="+mj-ea"/>
                <a:cs typeface="+mj-cs"/>
              </a:rPr>
              <a:t>Disclosure</a:t>
            </a:r>
            <a:br>
              <a:rPr lang="en-US" sz="3200" kern="1200" dirty="0">
                <a:solidFill>
                  <a:srgbClr val="595959"/>
                </a:solidFill>
                <a:latin typeface="+mj-lt"/>
                <a:ea typeface="+mj-ea"/>
                <a:cs typeface="+mj-cs"/>
              </a:rPr>
            </a:br>
            <a:r>
              <a:rPr lang="en-US" sz="3200" kern="1200" dirty="0">
                <a:solidFill>
                  <a:srgbClr val="595959"/>
                </a:solidFill>
                <a:latin typeface="+mj-lt"/>
                <a:ea typeface="+mj-ea"/>
                <a:cs typeface="+mj-cs"/>
              </a:rPr>
              <a:t>I have no financial relationships with commercial interests to disclose.</a:t>
            </a:r>
          </a:p>
        </p:txBody>
      </p:sp>
    </p:spTree>
    <p:extLst>
      <p:ext uri="{BB962C8B-B14F-4D97-AF65-F5344CB8AC3E}">
        <p14:creationId xmlns:p14="http://schemas.microsoft.com/office/powerpoint/2010/main" val="973112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FA2C2A-728A-4A85-B729-10ADB7CEC0D2}"/>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Mrs. Green </a:t>
            </a:r>
          </a:p>
        </p:txBody>
      </p:sp>
      <p:sp>
        <p:nvSpPr>
          <p:cNvPr id="3" name="Content Placeholder 2">
            <a:extLst>
              <a:ext uri="{FF2B5EF4-FFF2-40B4-BE49-F238E27FC236}">
                <a16:creationId xmlns:a16="http://schemas.microsoft.com/office/drawing/2014/main" id="{3BFA525D-BCBA-4318-B7F0-E6DE512A5D67}"/>
              </a:ext>
            </a:extLst>
          </p:cNvPr>
          <p:cNvSpPr>
            <a:spLocks noGrp="1"/>
          </p:cNvSpPr>
          <p:nvPr>
            <p:ph idx="1"/>
          </p:nvPr>
        </p:nvSpPr>
        <p:spPr>
          <a:xfrm>
            <a:off x="1616054" y="2427383"/>
            <a:ext cx="8959892" cy="3169482"/>
          </a:xfrm>
        </p:spPr>
        <p:txBody>
          <a:bodyPr anchor="t">
            <a:normAutofit lnSpcReduction="10000"/>
          </a:bodyPr>
          <a:lstStyle/>
          <a:p>
            <a:r>
              <a:rPr lang="en-US" sz="2000" dirty="0" err="1">
                <a:solidFill>
                  <a:schemeClr val="tx1">
                    <a:lumMod val="65000"/>
                    <a:lumOff val="35000"/>
                  </a:schemeClr>
                </a:solidFill>
              </a:rPr>
              <a:t>Mrs</a:t>
            </a:r>
            <a:r>
              <a:rPr lang="en-US" sz="2000" dirty="0">
                <a:solidFill>
                  <a:schemeClr val="tx1">
                    <a:lumMod val="65000"/>
                    <a:lumOff val="35000"/>
                  </a:schemeClr>
                </a:solidFill>
              </a:rPr>
              <a:t> Green is a 78-year-old female who presents to the clinic with her PCP to discuss new onset depression since the passing of her 80-year-old husband , whom she was married to for 60 years.</a:t>
            </a:r>
          </a:p>
          <a:p>
            <a:r>
              <a:rPr lang="en-US" sz="2000" dirty="0">
                <a:solidFill>
                  <a:schemeClr val="tx1">
                    <a:lumMod val="65000"/>
                    <a:lumOff val="35000"/>
                  </a:schemeClr>
                </a:solidFill>
              </a:rPr>
              <a:t>Her current meds include Lisinopril , Synthroid and Omeprazole</a:t>
            </a:r>
          </a:p>
          <a:p>
            <a:r>
              <a:rPr lang="en-US" sz="2000" dirty="0">
                <a:solidFill>
                  <a:schemeClr val="tx1">
                    <a:lumMod val="65000"/>
                    <a:lumOff val="35000"/>
                  </a:schemeClr>
                </a:solidFill>
              </a:rPr>
              <a:t>PHQ-9 completed by the patient,  and she is calculated to have moderate depression and she adamantly denies suicidal ideation . She has a neighbor friend who has also lost her husband and told her to ask for some “citalopram” . </a:t>
            </a:r>
          </a:p>
          <a:p>
            <a:r>
              <a:rPr lang="en-US" sz="2000" dirty="0">
                <a:solidFill>
                  <a:schemeClr val="tx1">
                    <a:lumMod val="65000"/>
                    <a:lumOff val="35000"/>
                  </a:schemeClr>
                </a:solidFill>
              </a:rPr>
              <a:t>The NP prescribes her Citalopram 40 mg, due to her significant depression </a:t>
            </a:r>
          </a:p>
          <a:p>
            <a:r>
              <a:rPr lang="en-US" sz="2000" dirty="0">
                <a:solidFill>
                  <a:schemeClr val="tx1">
                    <a:lumMod val="65000"/>
                    <a:lumOff val="35000"/>
                  </a:schemeClr>
                </a:solidFill>
              </a:rPr>
              <a:t>A week after taking this medication her niece runs by her house and finds her sitting in a chair staring off in space with leakage of urine noted on her pants . </a:t>
            </a:r>
          </a:p>
          <a:p>
            <a:pPr marL="0" indent="0">
              <a:buNone/>
            </a:pPr>
            <a:endParaRPr lang="en-US" sz="2000" dirty="0">
              <a:solidFill>
                <a:schemeClr val="tx1">
                  <a:lumMod val="65000"/>
                  <a:lumOff val="35000"/>
                </a:schemeClr>
              </a:solidFill>
            </a:endParaRPr>
          </a:p>
        </p:txBody>
      </p:sp>
    </p:spTree>
    <p:extLst>
      <p:ext uri="{BB962C8B-B14F-4D97-AF65-F5344CB8AC3E}">
        <p14:creationId xmlns:p14="http://schemas.microsoft.com/office/powerpoint/2010/main" val="477253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575789-1584-406E-AAFA-804614E9FE76}"/>
              </a:ext>
            </a:extLst>
          </p:cNvPr>
          <p:cNvSpPr>
            <a:spLocks noGrp="1"/>
          </p:cNvSpPr>
          <p:nvPr>
            <p:ph type="title"/>
          </p:nvPr>
        </p:nvSpPr>
        <p:spPr>
          <a:xfrm>
            <a:off x="1616054" y="1261137"/>
            <a:ext cx="8959893" cy="888360"/>
          </a:xfrm>
        </p:spPr>
        <p:txBody>
          <a:bodyPr anchor="b">
            <a:normAutofit/>
          </a:bodyPr>
          <a:lstStyle/>
          <a:p>
            <a:pPr algn="ctr"/>
            <a:r>
              <a:rPr lang="en-US" sz="3200" dirty="0" err="1">
                <a:solidFill>
                  <a:schemeClr val="tx1">
                    <a:lumMod val="65000"/>
                    <a:lumOff val="35000"/>
                  </a:schemeClr>
                </a:solidFill>
              </a:rPr>
              <a:t>Mrs</a:t>
            </a:r>
            <a:r>
              <a:rPr lang="en-US" sz="3200" dirty="0">
                <a:solidFill>
                  <a:schemeClr val="tx1">
                    <a:lumMod val="65000"/>
                    <a:lumOff val="35000"/>
                  </a:schemeClr>
                </a:solidFill>
              </a:rPr>
              <a:t> Green</a:t>
            </a:r>
          </a:p>
        </p:txBody>
      </p:sp>
      <p:sp>
        <p:nvSpPr>
          <p:cNvPr id="3" name="Content Placeholder 2">
            <a:extLst>
              <a:ext uri="{FF2B5EF4-FFF2-40B4-BE49-F238E27FC236}">
                <a16:creationId xmlns:a16="http://schemas.microsoft.com/office/drawing/2014/main" id="{4C994563-82FE-465F-8E96-DDE7196142EF}"/>
              </a:ext>
            </a:extLst>
          </p:cNvPr>
          <p:cNvSpPr>
            <a:spLocks noGrp="1"/>
          </p:cNvSpPr>
          <p:nvPr>
            <p:ph idx="1"/>
          </p:nvPr>
        </p:nvSpPr>
        <p:spPr>
          <a:xfrm>
            <a:off x="1616054" y="2427383"/>
            <a:ext cx="8959892" cy="3169482"/>
          </a:xfrm>
        </p:spPr>
        <p:txBody>
          <a:bodyPr anchor="t">
            <a:normAutofit/>
          </a:bodyPr>
          <a:lstStyle/>
          <a:p>
            <a:r>
              <a:rPr lang="en-US" sz="2000" dirty="0">
                <a:solidFill>
                  <a:schemeClr val="tx1">
                    <a:lumMod val="65000"/>
                    <a:lumOff val="35000"/>
                  </a:schemeClr>
                </a:solidFill>
              </a:rPr>
              <a:t>She calls 911 and AMS arrives at the house </a:t>
            </a:r>
          </a:p>
          <a:p>
            <a:r>
              <a:rPr lang="en-US" sz="2000" dirty="0">
                <a:solidFill>
                  <a:schemeClr val="tx1">
                    <a:lumMod val="65000"/>
                    <a:lumOff val="35000"/>
                  </a:schemeClr>
                </a:solidFill>
              </a:rPr>
              <a:t>Her vitals shows some low B/P, normal O2 level and normal blood sugar.</a:t>
            </a:r>
          </a:p>
          <a:p>
            <a:r>
              <a:rPr lang="en-US" sz="2000" dirty="0">
                <a:solidFill>
                  <a:schemeClr val="tx1">
                    <a:lumMod val="65000"/>
                    <a:lumOff val="35000"/>
                  </a:schemeClr>
                </a:solidFill>
              </a:rPr>
              <a:t>Her admission labs show a sodium of 122 </a:t>
            </a:r>
          </a:p>
          <a:p>
            <a:r>
              <a:rPr lang="en-US" sz="2000" dirty="0">
                <a:solidFill>
                  <a:schemeClr val="tx1">
                    <a:lumMod val="65000"/>
                    <a:lumOff val="35000"/>
                  </a:schemeClr>
                </a:solidFill>
              </a:rPr>
              <a:t>Diagnosis is Hyponatremia and suspected seizure </a:t>
            </a:r>
          </a:p>
          <a:p>
            <a:r>
              <a:rPr lang="en-US" sz="2000" dirty="0">
                <a:solidFill>
                  <a:schemeClr val="tx1">
                    <a:lumMod val="65000"/>
                    <a:lumOff val="35000"/>
                  </a:schemeClr>
                </a:solidFill>
              </a:rPr>
              <a:t>Pt is admitted for 4 days to slowly correct her hyponatremia</a:t>
            </a:r>
          </a:p>
          <a:p>
            <a:r>
              <a:rPr lang="en-US" sz="2000" dirty="0">
                <a:solidFill>
                  <a:schemeClr val="tx1">
                    <a:lumMod val="65000"/>
                    <a:lumOff val="35000"/>
                  </a:schemeClr>
                </a:solidFill>
              </a:rPr>
              <a:t>Once labs return to baseline, she returns home and has a follow up with her PCP</a:t>
            </a:r>
          </a:p>
          <a:p>
            <a:endParaRPr lang="en-US" sz="2000" dirty="0">
              <a:solidFill>
                <a:schemeClr val="tx1">
                  <a:lumMod val="65000"/>
                  <a:lumOff val="35000"/>
                </a:schemeClr>
              </a:solidFill>
            </a:endParaRPr>
          </a:p>
        </p:txBody>
      </p:sp>
    </p:spTree>
    <p:extLst>
      <p:ext uri="{BB962C8B-B14F-4D97-AF65-F5344CB8AC3E}">
        <p14:creationId xmlns:p14="http://schemas.microsoft.com/office/powerpoint/2010/main" val="23999835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BDD46-5EEE-4D36-A129-7E1363BD5F04}"/>
              </a:ext>
            </a:extLst>
          </p:cNvPr>
          <p:cNvSpPr>
            <a:spLocks noGrp="1"/>
          </p:cNvSpPr>
          <p:nvPr>
            <p:ph type="title"/>
          </p:nvPr>
        </p:nvSpPr>
        <p:spPr/>
        <p:txBody>
          <a:bodyPr/>
          <a:lstStyle/>
          <a:p>
            <a:pPr algn="ctr"/>
            <a:r>
              <a:rPr lang="en-US" dirty="0"/>
              <a:t>Mrs. Green</a:t>
            </a:r>
          </a:p>
        </p:txBody>
      </p:sp>
      <p:sp>
        <p:nvSpPr>
          <p:cNvPr id="3" name="Content Placeholder 2">
            <a:extLst>
              <a:ext uri="{FF2B5EF4-FFF2-40B4-BE49-F238E27FC236}">
                <a16:creationId xmlns:a16="http://schemas.microsoft.com/office/drawing/2014/main" id="{1676B41F-1673-45FF-BE77-EBAD7FE3EABD}"/>
              </a:ext>
            </a:extLst>
          </p:cNvPr>
          <p:cNvSpPr>
            <a:spLocks noGrp="1"/>
          </p:cNvSpPr>
          <p:nvPr>
            <p:ph idx="1"/>
          </p:nvPr>
        </p:nvSpPr>
        <p:spPr/>
        <p:txBody>
          <a:bodyPr/>
          <a:lstStyle/>
          <a:p>
            <a:r>
              <a:rPr lang="en-US" dirty="0"/>
              <a:t>Take home points on this drug class</a:t>
            </a:r>
          </a:p>
          <a:p>
            <a:r>
              <a:rPr lang="en-US" dirty="0"/>
              <a:t>Citalopram should be started at 10 mg maximum</a:t>
            </a:r>
          </a:p>
          <a:p>
            <a:r>
              <a:rPr lang="en-US" dirty="0"/>
              <a:t>Citalopram has a moderate drug to drug interaction with Omeprazole </a:t>
            </a:r>
          </a:p>
          <a:p>
            <a:r>
              <a:rPr lang="en-US" dirty="0"/>
              <a:t>This med has a 24-48-hour half life and dosing should be monitored very closely. And when given to a geriatric patient , the half life can increase 30 % causing further risk of elevated blood levels and risk of hyponatremia.</a:t>
            </a:r>
          </a:p>
        </p:txBody>
      </p:sp>
    </p:spTree>
    <p:extLst>
      <p:ext uri="{BB962C8B-B14F-4D97-AF65-F5344CB8AC3E}">
        <p14:creationId xmlns:p14="http://schemas.microsoft.com/office/powerpoint/2010/main" val="4245542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877A03-904B-4FE5-9043-906BCBCFDCB7}"/>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Summary </a:t>
            </a:r>
          </a:p>
        </p:txBody>
      </p:sp>
      <p:sp>
        <p:nvSpPr>
          <p:cNvPr id="3" name="Content Placeholder 2">
            <a:extLst>
              <a:ext uri="{FF2B5EF4-FFF2-40B4-BE49-F238E27FC236}">
                <a16:creationId xmlns:a16="http://schemas.microsoft.com/office/drawing/2014/main" id="{7989E5C0-598B-4C11-9EB0-2E5326B78032}"/>
              </a:ext>
            </a:extLst>
          </p:cNvPr>
          <p:cNvSpPr>
            <a:spLocks noGrp="1"/>
          </p:cNvSpPr>
          <p:nvPr>
            <p:ph idx="1"/>
          </p:nvPr>
        </p:nvSpPr>
        <p:spPr>
          <a:xfrm>
            <a:off x="1616054" y="2427383"/>
            <a:ext cx="8959892" cy="3169482"/>
          </a:xfrm>
        </p:spPr>
        <p:txBody>
          <a:bodyPr anchor="t">
            <a:normAutofit/>
          </a:bodyPr>
          <a:lstStyle/>
          <a:p>
            <a:r>
              <a:rPr lang="en-US" sz="2000" dirty="0">
                <a:solidFill>
                  <a:schemeClr val="tx1">
                    <a:lumMod val="65000"/>
                    <a:lumOff val="35000"/>
                  </a:schemeClr>
                </a:solidFill>
              </a:rPr>
              <a:t>Many geriatric patients take 5 or more medications and take varied OTC and herbal medications.</a:t>
            </a:r>
          </a:p>
          <a:p>
            <a:r>
              <a:rPr lang="en-US" sz="2000" dirty="0">
                <a:solidFill>
                  <a:schemeClr val="tx1">
                    <a:lumMod val="65000"/>
                    <a:lumOff val="35000"/>
                  </a:schemeClr>
                </a:solidFill>
              </a:rPr>
              <a:t>For example, many take Gingko </a:t>
            </a:r>
            <a:r>
              <a:rPr lang="en-US" sz="2000" dirty="0" err="1">
                <a:solidFill>
                  <a:schemeClr val="tx1">
                    <a:lumMod val="65000"/>
                    <a:lumOff val="35000"/>
                  </a:schemeClr>
                </a:solidFill>
              </a:rPr>
              <a:t>Bilolba</a:t>
            </a:r>
            <a:r>
              <a:rPr lang="en-US" sz="2000" dirty="0">
                <a:solidFill>
                  <a:schemeClr val="tx1">
                    <a:lumMod val="65000"/>
                    <a:lumOff val="35000"/>
                  </a:schemeClr>
                </a:solidFill>
              </a:rPr>
              <a:t> for “memory”. If they are also on Warfarin/Coumadin,  there is an increased risk of bleeding . Also, if patients try to self medicate their depression with St Johns Wart and you have prescribed them an SSRI, they can develop serotonin syndrome </a:t>
            </a:r>
          </a:p>
          <a:p>
            <a:r>
              <a:rPr lang="en-US" sz="2000" dirty="0">
                <a:solidFill>
                  <a:schemeClr val="tx1">
                    <a:lumMod val="65000"/>
                    <a:lumOff val="35000"/>
                  </a:schemeClr>
                </a:solidFill>
              </a:rPr>
              <a:t>The internet can be a dangerous place offering the Geriatric population many OTC preparations that claim to help alleviate certain symptoms causing more drug-to-drug interactions. </a:t>
            </a:r>
          </a:p>
        </p:txBody>
      </p:sp>
    </p:spTree>
    <p:extLst>
      <p:ext uri="{BB962C8B-B14F-4D97-AF65-F5344CB8AC3E}">
        <p14:creationId xmlns:p14="http://schemas.microsoft.com/office/powerpoint/2010/main" val="24939038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3BB23-D764-4A0F-8298-39B993215B06}"/>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2A592D52-5345-463D-B248-AE1045385939}"/>
              </a:ext>
            </a:extLst>
          </p:cNvPr>
          <p:cNvSpPr>
            <a:spLocks noGrp="1"/>
          </p:cNvSpPr>
          <p:nvPr>
            <p:ph idx="1"/>
          </p:nvPr>
        </p:nvSpPr>
        <p:spPr/>
        <p:txBody>
          <a:bodyPr/>
          <a:lstStyle/>
          <a:p>
            <a:r>
              <a:rPr lang="en-US" dirty="0"/>
              <a:t>Always avoid concurrent use of opioids with either a benzodiazepine or gabapentin due to respiratory depression and death . Use caution with Bactrim if your patient is on an ACE inhibitor or an ARB due to hyperkalemia. H2-receptor antagonists like Pepcid should be avoided in patients with delirium. Avoid ASA use in patients over 70 due to risk of GI bleeding. Avoid SSNRI’s in patients with a history of falls or fractures due to possible dizziness and anticholinergic effects of this drug class. Try to avoid the use of sliding scale insulins , short or rapid insulins, due to risk of hypoglycemia . Long acting Insulins do not carry this risk at the same level . </a:t>
            </a:r>
          </a:p>
        </p:txBody>
      </p:sp>
    </p:spTree>
    <p:extLst>
      <p:ext uri="{BB962C8B-B14F-4D97-AF65-F5344CB8AC3E}">
        <p14:creationId xmlns:p14="http://schemas.microsoft.com/office/powerpoint/2010/main" val="3306277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C6B3A-3F80-4061-BFE4-3787FBF9DEC4}"/>
              </a:ext>
            </a:extLst>
          </p:cNvPr>
          <p:cNvSpPr>
            <a:spLocks noGrp="1"/>
          </p:cNvSpPr>
          <p:nvPr>
            <p:ph type="title"/>
          </p:nvPr>
        </p:nvSpPr>
        <p:spPr/>
        <p:txBody>
          <a:bodyPr/>
          <a:lstStyle/>
          <a:p>
            <a:pPr algn="ctr"/>
            <a:r>
              <a:rPr lang="en-US" dirty="0"/>
              <a:t>Summary</a:t>
            </a:r>
          </a:p>
        </p:txBody>
      </p:sp>
      <p:sp>
        <p:nvSpPr>
          <p:cNvPr id="3" name="Content Placeholder 2">
            <a:extLst>
              <a:ext uri="{FF2B5EF4-FFF2-40B4-BE49-F238E27FC236}">
                <a16:creationId xmlns:a16="http://schemas.microsoft.com/office/drawing/2014/main" id="{CC2F4FE2-CDB2-411E-AA90-D0B62E94106F}"/>
              </a:ext>
            </a:extLst>
          </p:cNvPr>
          <p:cNvSpPr>
            <a:spLocks noGrp="1"/>
          </p:cNvSpPr>
          <p:nvPr>
            <p:ph idx="1"/>
          </p:nvPr>
        </p:nvSpPr>
        <p:spPr/>
        <p:txBody>
          <a:bodyPr/>
          <a:lstStyle/>
          <a:p>
            <a:r>
              <a:rPr lang="en-US" dirty="0"/>
              <a:t>Our goal as a NP needs to focus on monitoring drugs prescribed by ourselves and outlying specialists / urgent care offices closely. We need to help try to prevent further cognitive decline , decrease their risk of falls, the prescribing cascade and attempt to deprescribe some unnecessary medications . </a:t>
            </a:r>
          </a:p>
          <a:p>
            <a:r>
              <a:rPr lang="en-US" dirty="0"/>
              <a:t>Always encourage your patients to attend all OV with the original bottles of medications to reconcile their list every visit and educate them about any potential side effects </a:t>
            </a:r>
          </a:p>
        </p:txBody>
      </p:sp>
    </p:spTree>
    <p:extLst>
      <p:ext uri="{BB962C8B-B14F-4D97-AF65-F5344CB8AC3E}">
        <p14:creationId xmlns:p14="http://schemas.microsoft.com/office/powerpoint/2010/main" val="2056375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93C1-1165-4E05-B5A6-75719B57A46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20BB30C-1D93-4C87-8ED7-FCD07EAC73D9}"/>
              </a:ext>
            </a:extLst>
          </p:cNvPr>
          <p:cNvSpPr>
            <a:spLocks noGrp="1"/>
          </p:cNvSpPr>
          <p:nvPr>
            <p:ph idx="1"/>
          </p:nvPr>
        </p:nvSpPr>
        <p:spPr/>
        <p:txBody>
          <a:bodyPr>
            <a:normAutofit/>
          </a:bodyPr>
          <a:lstStyle/>
          <a:p>
            <a:r>
              <a:rPr lang="en-US" sz="6000" dirty="0"/>
              <a:t>Any Questions </a:t>
            </a:r>
          </a:p>
          <a:p>
            <a:r>
              <a:rPr lang="en-US" sz="6000" dirty="0"/>
              <a:t>Thank you </a:t>
            </a:r>
            <a:r>
              <a:rPr lang="en-US" sz="6000"/>
              <a:t>very much.</a:t>
            </a:r>
            <a:endParaRPr lang="en-US" sz="6000" dirty="0"/>
          </a:p>
        </p:txBody>
      </p:sp>
    </p:spTree>
    <p:extLst>
      <p:ext uri="{BB962C8B-B14F-4D97-AF65-F5344CB8AC3E}">
        <p14:creationId xmlns:p14="http://schemas.microsoft.com/office/powerpoint/2010/main" val="2939381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6F7429-BCA4-4557-9250-1C83EF01BBD2}"/>
              </a:ext>
            </a:extLst>
          </p:cNvPr>
          <p:cNvSpPr>
            <a:spLocks noGrp="1"/>
          </p:cNvSpPr>
          <p:nvPr>
            <p:ph type="title"/>
          </p:nvPr>
        </p:nvSpPr>
        <p:spPr>
          <a:xfrm>
            <a:off x="1616054" y="1261137"/>
            <a:ext cx="8959893" cy="888360"/>
          </a:xfrm>
        </p:spPr>
        <p:txBody>
          <a:bodyPr anchor="b">
            <a:normAutofit/>
          </a:bodyPr>
          <a:lstStyle/>
          <a:p>
            <a:pPr algn="ctr"/>
            <a:r>
              <a:rPr lang="en-US" sz="3200">
                <a:solidFill>
                  <a:schemeClr val="tx1">
                    <a:lumMod val="65000"/>
                    <a:lumOff val="35000"/>
                  </a:schemeClr>
                </a:solidFill>
              </a:rPr>
              <a:t>Objectives </a:t>
            </a:r>
          </a:p>
        </p:txBody>
      </p:sp>
      <p:sp>
        <p:nvSpPr>
          <p:cNvPr id="3" name="Content Placeholder 2">
            <a:extLst>
              <a:ext uri="{FF2B5EF4-FFF2-40B4-BE49-F238E27FC236}">
                <a16:creationId xmlns:a16="http://schemas.microsoft.com/office/drawing/2014/main" id="{44C5F8D9-E88A-48B8-960C-5AB281356A16}"/>
              </a:ext>
            </a:extLst>
          </p:cNvPr>
          <p:cNvSpPr>
            <a:spLocks noGrp="1"/>
          </p:cNvSpPr>
          <p:nvPr>
            <p:ph idx="1"/>
          </p:nvPr>
        </p:nvSpPr>
        <p:spPr>
          <a:xfrm>
            <a:off x="1616054" y="2427383"/>
            <a:ext cx="8959892" cy="3169482"/>
          </a:xfrm>
        </p:spPr>
        <p:txBody>
          <a:bodyPr anchor="t">
            <a:normAutofit/>
          </a:bodyPr>
          <a:lstStyle/>
          <a:p>
            <a:r>
              <a:rPr lang="en-US" sz="2000">
                <a:solidFill>
                  <a:schemeClr val="tx1">
                    <a:lumMod val="65000"/>
                    <a:lumOff val="35000"/>
                  </a:schemeClr>
                </a:solidFill>
              </a:rPr>
              <a:t>Discuss the Beers Criteria </a:t>
            </a:r>
          </a:p>
          <a:p>
            <a:r>
              <a:rPr lang="en-US" sz="2000">
                <a:solidFill>
                  <a:schemeClr val="tx1">
                    <a:lumMod val="65000"/>
                    <a:lumOff val="35000"/>
                  </a:schemeClr>
                </a:solidFill>
              </a:rPr>
              <a:t>Define Polypharmacy</a:t>
            </a:r>
          </a:p>
          <a:p>
            <a:r>
              <a:rPr lang="en-US" sz="2000">
                <a:solidFill>
                  <a:schemeClr val="tx1">
                    <a:lumMod val="65000"/>
                    <a:lumOff val="35000"/>
                  </a:schemeClr>
                </a:solidFill>
              </a:rPr>
              <a:t>Review physiologic changes in aging</a:t>
            </a:r>
          </a:p>
          <a:p>
            <a:r>
              <a:rPr lang="en-US" sz="2000">
                <a:solidFill>
                  <a:schemeClr val="tx1">
                    <a:lumMod val="65000"/>
                    <a:lumOff val="35000"/>
                  </a:schemeClr>
                </a:solidFill>
              </a:rPr>
              <a:t>Discuss the varied problems in prescribing medication for the geriatric patient.</a:t>
            </a:r>
          </a:p>
        </p:txBody>
      </p:sp>
    </p:spTree>
    <p:extLst>
      <p:ext uri="{BB962C8B-B14F-4D97-AF65-F5344CB8AC3E}">
        <p14:creationId xmlns:p14="http://schemas.microsoft.com/office/powerpoint/2010/main" val="2035521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28CDDE-F6DC-4FC0-A4CC-D26F89B96B3D}"/>
              </a:ext>
            </a:extLst>
          </p:cNvPr>
          <p:cNvSpPr>
            <a:spLocks noGrp="1"/>
          </p:cNvSpPr>
          <p:nvPr>
            <p:ph type="title"/>
          </p:nvPr>
        </p:nvSpPr>
        <p:spPr>
          <a:xfrm>
            <a:off x="1616054" y="1261137"/>
            <a:ext cx="8959893" cy="888360"/>
          </a:xfrm>
        </p:spPr>
        <p:txBody>
          <a:bodyPr anchor="b">
            <a:normAutofit/>
          </a:bodyPr>
          <a:lstStyle/>
          <a:p>
            <a:pPr algn="ctr"/>
            <a:r>
              <a:rPr lang="en-US" sz="3200">
                <a:solidFill>
                  <a:schemeClr val="tx1">
                    <a:lumMod val="65000"/>
                    <a:lumOff val="35000"/>
                  </a:schemeClr>
                </a:solidFill>
              </a:rPr>
              <a:t>The Geriatric Population </a:t>
            </a:r>
          </a:p>
        </p:txBody>
      </p:sp>
      <p:sp>
        <p:nvSpPr>
          <p:cNvPr id="3" name="Content Placeholder 2">
            <a:extLst>
              <a:ext uri="{FF2B5EF4-FFF2-40B4-BE49-F238E27FC236}">
                <a16:creationId xmlns:a16="http://schemas.microsoft.com/office/drawing/2014/main" id="{5394201F-E50A-466F-922E-AD1EA4932E3E}"/>
              </a:ext>
            </a:extLst>
          </p:cNvPr>
          <p:cNvSpPr>
            <a:spLocks noGrp="1"/>
          </p:cNvSpPr>
          <p:nvPr>
            <p:ph idx="1"/>
          </p:nvPr>
        </p:nvSpPr>
        <p:spPr>
          <a:xfrm>
            <a:off x="1616054" y="2427383"/>
            <a:ext cx="8959892" cy="3169482"/>
          </a:xfrm>
        </p:spPr>
        <p:txBody>
          <a:bodyPr anchor="t">
            <a:normAutofit/>
          </a:bodyPr>
          <a:lstStyle/>
          <a:p>
            <a:r>
              <a:rPr lang="en-US" sz="2000" dirty="0">
                <a:solidFill>
                  <a:schemeClr val="tx1">
                    <a:lumMod val="65000"/>
                    <a:lumOff val="35000"/>
                  </a:schemeClr>
                </a:solidFill>
              </a:rPr>
              <a:t>People aged 65+ represented 16% of the population in 2019. This is expected to be at 21.6% by the year 2040 </a:t>
            </a:r>
          </a:p>
          <a:p>
            <a:r>
              <a:rPr lang="en-US" sz="2000" dirty="0">
                <a:solidFill>
                  <a:schemeClr val="tx1">
                    <a:lumMod val="65000"/>
                    <a:lumOff val="35000"/>
                  </a:schemeClr>
                </a:solidFill>
              </a:rPr>
              <a:t>The US population age 65 and older has numbered 54.1 million in 2019 </a:t>
            </a:r>
          </a:p>
          <a:p>
            <a:r>
              <a:rPr lang="en-US" sz="2000" dirty="0">
                <a:solidFill>
                  <a:schemeClr val="tx1">
                    <a:lumMod val="65000"/>
                    <a:lumOff val="35000"/>
                  </a:schemeClr>
                </a:solidFill>
              </a:rPr>
              <a:t>This number has increased 14.4 million or 36%, since 2009</a:t>
            </a:r>
          </a:p>
          <a:p>
            <a:r>
              <a:rPr lang="en-US" sz="2000" dirty="0">
                <a:solidFill>
                  <a:schemeClr val="tx1">
                    <a:lumMod val="65000"/>
                    <a:lumOff val="35000"/>
                  </a:schemeClr>
                </a:solidFill>
              </a:rPr>
              <a:t>The older population is expected to continue to grow significantly in the future. </a:t>
            </a:r>
          </a:p>
          <a:p>
            <a:r>
              <a:rPr lang="en-US" sz="2000" dirty="0">
                <a:solidFill>
                  <a:schemeClr val="tx1">
                    <a:lumMod val="65000"/>
                    <a:lumOff val="35000"/>
                  </a:schemeClr>
                </a:solidFill>
              </a:rPr>
              <a:t>The current life expectancy of an adult over 65 has added 19.6 years </a:t>
            </a:r>
          </a:p>
          <a:p>
            <a:r>
              <a:rPr lang="en-US" sz="2000" dirty="0">
                <a:solidFill>
                  <a:schemeClr val="tx1">
                    <a:lumMod val="65000"/>
                    <a:lumOff val="35000"/>
                  </a:schemeClr>
                </a:solidFill>
              </a:rPr>
              <a:t>A child born in 2019 could expect to live 78.8 years. This is more then 30 years longer than a child born in the 1900’s.</a:t>
            </a:r>
          </a:p>
        </p:txBody>
      </p:sp>
    </p:spTree>
    <p:extLst>
      <p:ext uri="{BB962C8B-B14F-4D97-AF65-F5344CB8AC3E}">
        <p14:creationId xmlns:p14="http://schemas.microsoft.com/office/powerpoint/2010/main" val="4034520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DC6E5A-4614-4321-9B36-8BA9DFD76BD1}"/>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Geriatric Chronic Diseases </a:t>
            </a:r>
          </a:p>
        </p:txBody>
      </p:sp>
      <p:sp>
        <p:nvSpPr>
          <p:cNvPr id="3" name="Content Placeholder 2">
            <a:extLst>
              <a:ext uri="{FF2B5EF4-FFF2-40B4-BE49-F238E27FC236}">
                <a16:creationId xmlns:a16="http://schemas.microsoft.com/office/drawing/2014/main" id="{24C74B04-ADA2-4AC6-AF91-4E05E451D602}"/>
              </a:ext>
            </a:extLst>
          </p:cNvPr>
          <p:cNvSpPr>
            <a:spLocks noGrp="1"/>
          </p:cNvSpPr>
          <p:nvPr>
            <p:ph idx="1"/>
          </p:nvPr>
        </p:nvSpPr>
        <p:spPr>
          <a:xfrm>
            <a:off x="1616054" y="2427383"/>
            <a:ext cx="8959892" cy="3169482"/>
          </a:xfrm>
        </p:spPr>
        <p:txBody>
          <a:bodyPr anchor="t">
            <a:normAutofit/>
          </a:bodyPr>
          <a:lstStyle/>
          <a:p>
            <a:r>
              <a:rPr lang="en-US" sz="2400" dirty="0">
                <a:solidFill>
                  <a:schemeClr val="tx1">
                    <a:lumMod val="65000"/>
                    <a:lumOff val="35000"/>
                  </a:schemeClr>
                </a:solidFill>
              </a:rPr>
              <a:t>As patients age many chronic diseases seem to develop </a:t>
            </a:r>
          </a:p>
          <a:p>
            <a:r>
              <a:rPr lang="en-US" sz="2400" dirty="0">
                <a:solidFill>
                  <a:schemeClr val="tx1">
                    <a:lumMod val="65000"/>
                    <a:lumOff val="35000"/>
                  </a:schemeClr>
                </a:solidFill>
              </a:rPr>
              <a:t>These can include Diabetes, Lung Diseases, Arthritis , Heart Disease to include CHF and Chronic kidney disease .</a:t>
            </a:r>
          </a:p>
          <a:p>
            <a:r>
              <a:rPr lang="en-US" sz="2400" dirty="0">
                <a:solidFill>
                  <a:schemeClr val="tx1">
                    <a:lumMod val="65000"/>
                    <a:lumOff val="35000"/>
                  </a:schemeClr>
                </a:solidFill>
              </a:rPr>
              <a:t>Many patients need to take 3-4 chronic medications daily to continue and reduce the exacerbations of these disease states </a:t>
            </a:r>
          </a:p>
          <a:p>
            <a:pPr marL="0" indent="0">
              <a:buNone/>
            </a:pPr>
            <a:endParaRPr lang="en-US" sz="2000" dirty="0">
              <a:solidFill>
                <a:schemeClr val="tx1">
                  <a:lumMod val="65000"/>
                  <a:lumOff val="35000"/>
                </a:schemeClr>
              </a:solidFill>
            </a:endParaRPr>
          </a:p>
        </p:txBody>
      </p:sp>
    </p:spTree>
    <p:extLst>
      <p:ext uri="{BB962C8B-B14F-4D97-AF65-F5344CB8AC3E}">
        <p14:creationId xmlns:p14="http://schemas.microsoft.com/office/powerpoint/2010/main" val="2129280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738D61-6290-4A21-A8CB-1F7A8EF1D49C}"/>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Beers Criteria </a:t>
            </a:r>
          </a:p>
        </p:txBody>
      </p:sp>
      <p:sp>
        <p:nvSpPr>
          <p:cNvPr id="3" name="Content Placeholder 2">
            <a:extLst>
              <a:ext uri="{FF2B5EF4-FFF2-40B4-BE49-F238E27FC236}">
                <a16:creationId xmlns:a16="http://schemas.microsoft.com/office/drawing/2014/main" id="{326E711F-88A6-4C79-A5FE-569B62034A02}"/>
              </a:ext>
            </a:extLst>
          </p:cNvPr>
          <p:cNvSpPr>
            <a:spLocks noGrp="1"/>
          </p:cNvSpPr>
          <p:nvPr>
            <p:ph idx="1"/>
          </p:nvPr>
        </p:nvSpPr>
        <p:spPr>
          <a:xfrm>
            <a:off x="1616054" y="2427383"/>
            <a:ext cx="8959892" cy="3169482"/>
          </a:xfrm>
        </p:spPr>
        <p:txBody>
          <a:bodyPr anchor="t">
            <a:normAutofit/>
          </a:bodyPr>
          <a:lstStyle/>
          <a:p>
            <a:r>
              <a:rPr lang="en-US" sz="2400" dirty="0">
                <a:solidFill>
                  <a:schemeClr val="tx1">
                    <a:lumMod val="65000"/>
                    <a:lumOff val="35000"/>
                  </a:schemeClr>
                </a:solidFill>
              </a:rPr>
              <a:t>This was initially developed by an expert panel in 1991 to explain the cited criteria used to assess inappropriate drug prescribing. This criteria is a list of medications deemed inappropriate for use in elder patients, mostly due to the high risk of adverse events . </a:t>
            </a:r>
          </a:p>
          <a:p>
            <a:r>
              <a:rPr lang="en-US" sz="2400" dirty="0">
                <a:solidFill>
                  <a:schemeClr val="tx1">
                    <a:lumMod val="65000"/>
                    <a:lumOff val="35000"/>
                  </a:schemeClr>
                </a:solidFill>
              </a:rPr>
              <a:t>This criteria has been repeatedly updated , most recently in 2019, and are available on the American Geriatrics Society website. And I have provided you a card as a reference.</a:t>
            </a:r>
          </a:p>
        </p:txBody>
      </p:sp>
    </p:spTree>
    <p:extLst>
      <p:ext uri="{BB962C8B-B14F-4D97-AF65-F5344CB8AC3E}">
        <p14:creationId xmlns:p14="http://schemas.microsoft.com/office/powerpoint/2010/main" val="2019325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5F2790-B7F6-40F4-9EDA-9F025167E77F}"/>
              </a:ext>
            </a:extLst>
          </p:cNvPr>
          <p:cNvSpPr>
            <a:spLocks noGrp="1"/>
          </p:cNvSpPr>
          <p:nvPr>
            <p:ph type="title"/>
          </p:nvPr>
        </p:nvSpPr>
        <p:spPr>
          <a:xfrm>
            <a:off x="1616054" y="1261137"/>
            <a:ext cx="8959893" cy="888360"/>
          </a:xfrm>
        </p:spPr>
        <p:txBody>
          <a:bodyPr anchor="b">
            <a:normAutofit/>
          </a:bodyPr>
          <a:lstStyle/>
          <a:p>
            <a:pPr algn="ctr"/>
            <a:r>
              <a:rPr lang="en-US" sz="3600" dirty="0">
                <a:solidFill>
                  <a:schemeClr val="tx1">
                    <a:lumMod val="65000"/>
                    <a:lumOff val="35000"/>
                  </a:schemeClr>
                </a:solidFill>
              </a:rPr>
              <a:t>Beers Criteria </a:t>
            </a:r>
          </a:p>
        </p:txBody>
      </p:sp>
      <p:sp>
        <p:nvSpPr>
          <p:cNvPr id="3" name="Content Placeholder 2">
            <a:extLst>
              <a:ext uri="{FF2B5EF4-FFF2-40B4-BE49-F238E27FC236}">
                <a16:creationId xmlns:a16="http://schemas.microsoft.com/office/drawing/2014/main" id="{A6335703-122C-4F31-B746-972F8B028EAE}"/>
              </a:ext>
            </a:extLst>
          </p:cNvPr>
          <p:cNvSpPr>
            <a:spLocks noGrp="1"/>
          </p:cNvSpPr>
          <p:nvPr>
            <p:ph idx="1"/>
          </p:nvPr>
        </p:nvSpPr>
        <p:spPr>
          <a:xfrm>
            <a:off x="1616054" y="2427383"/>
            <a:ext cx="8959892" cy="3169482"/>
          </a:xfrm>
        </p:spPr>
        <p:txBody>
          <a:bodyPr anchor="t">
            <a:normAutofit/>
          </a:bodyPr>
          <a:lstStyle/>
          <a:p>
            <a:r>
              <a:rPr lang="en-US" sz="2400" dirty="0">
                <a:solidFill>
                  <a:schemeClr val="tx1">
                    <a:lumMod val="65000"/>
                    <a:lumOff val="35000"/>
                  </a:schemeClr>
                </a:solidFill>
              </a:rPr>
              <a:t>Medications are grouped into five categories </a:t>
            </a:r>
          </a:p>
          <a:p>
            <a:r>
              <a:rPr lang="en-US" sz="2000" dirty="0">
                <a:solidFill>
                  <a:schemeClr val="tx1">
                    <a:lumMod val="65000"/>
                    <a:lumOff val="35000"/>
                  </a:schemeClr>
                </a:solidFill>
              </a:rPr>
              <a:t>1-Those potentially inappropriate in most older adults</a:t>
            </a:r>
          </a:p>
          <a:p>
            <a:r>
              <a:rPr lang="en-US" sz="2000" dirty="0">
                <a:solidFill>
                  <a:schemeClr val="tx1">
                    <a:lumMod val="65000"/>
                    <a:lumOff val="35000"/>
                  </a:schemeClr>
                </a:solidFill>
              </a:rPr>
              <a:t>2-Those that should typically be avoided in older adults with certain conditions</a:t>
            </a:r>
          </a:p>
          <a:p>
            <a:r>
              <a:rPr lang="en-US" sz="2000" dirty="0">
                <a:solidFill>
                  <a:schemeClr val="tx1">
                    <a:lumMod val="65000"/>
                    <a:lumOff val="35000"/>
                  </a:schemeClr>
                </a:solidFill>
              </a:rPr>
              <a:t>3-Drugs to use with caution </a:t>
            </a:r>
          </a:p>
          <a:p>
            <a:r>
              <a:rPr lang="en-US" sz="2000" dirty="0">
                <a:solidFill>
                  <a:schemeClr val="tx1">
                    <a:lumMod val="65000"/>
                    <a:lumOff val="35000"/>
                  </a:schemeClr>
                </a:solidFill>
              </a:rPr>
              <a:t>4- Drugs that cause many drug-drug interactions</a:t>
            </a:r>
          </a:p>
          <a:p>
            <a:r>
              <a:rPr lang="en-US" sz="2000" dirty="0">
                <a:solidFill>
                  <a:schemeClr val="tx1">
                    <a:lumMod val="65000"/>
                    <a:lumOff val="35000"/>
                  </a:schemeClr>
                </a:solidFill>
              </a:rPr>
              <a:t>5- Drugs that need to be adjusted based on kidney function </a:t>
            </a:r>
          </a:p>
          <a:p>
            <a:r>
              <a:rPr lang="en-US" sz="2000" dirty="0">
                <a:solidFill>
                  <a:schemeClr val="tx1">
                    <a:lumMod val="65000"/>
                    <a:lumOff val="35000"/>
                  </a:schemeClr>
                </a:solidFill>
              </a:rPr>
              <a:t>The last noted to be one of the most important due to declining EGFR in many geriatric patients .</a:t>
            </a:r>
          </a:p>
        </p:txBody>
      </p:sp>
    </p:spTree>
    <p:extLst>
      <p:ext uri="{BB962C8B-B14F-4D97-AF65-F5344CB8AC3E}">
        <p14:creationId xmlns:p14="http://schemas.microsoft.com/office/powerpoint/2010/main" val="1576445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999C76-8A9F-4099-BC2A-68A3D4CE9137}"/>
              </a:ext>
            </a:extLst>
          </p:cNvPr>
          <p:cNvSpPr>
            <a:spLocks noGrp="1"/>
          </p:cNvSpPr>
          <p:nvPr>
            <p:ph type="title"/>
          </p:nvPr>
        </p:nvSpPr>
        <p:spPr>
          <a:xfrm>
            <a:off x="1616054" y="1261137"/>
            <a:ext cx="8959893" cy="888360"/>
          </a:xfrm>
        </p:spPr>
        <p:txBody>
          <a:bodyPr anchor="b">
            <a:normAutofit/>
          </a:bodyPr>
          <a:lstStyle/>
          <a:p>
            <a:pPr algn="ctr"/>
            <a:r>
              <a:rPr lang="en-US" sz="3200" dirty="0">
                <a:solidFill>
                  <a:schemeClr val="tx1">
                    <a:lumMod val="65000"/>
                    <a:lumOff val="35000"/>
                  </a:schemeClr>
                </a:solidFill>
              </a:rPr>
              <a:t>Polypharmacy </a:t>
            </a:r>
          </a:p>
        </p:txBody>
      </p:sp>
      <p:sp>
        <p:nvSpPr>
          <p:cNvPr id="3" name="Content Placeholder 2">
            <a:extLst>
              <a:ext uri="{FF2B5EF4-FFF2-40B4-BE49-F238E27FC236}">
                <a16:creationId xmlns:a16="http://schemas.microsoft.com/office/drawing/2014/main" id="{0BF7806B-BD29-410F-BF6A-8D472D82D7B5}"/>
              </a:ext>
            </a:extLst>
          </p:cNvPr>
          <p:cNvSpPr>
            <a:spLocks noGrp="1"/>
          </p:cNvSpPr>
          <p:nvPr>
            <p:ph idx="1"/>
          </p:nvPr>
        </p:nvSpPr>
        <p:spPr>
          <a:xfrm>
            <a:off x="1616054" y="2427383"/>
            <a:ext cx="8959892" cy="3169482"/>
          </a:xfrm>
        </p:spPr>
        <p:txBody>
          <a:bodyPr anchor="t">
            <a:normAutofit lnSpcReduction="10000"/>
          </a:bodyPr>
          <a:lstStyle/>
          <a:p>
            <a:r>
              <a:rPr lang="en-US" sz="2000" b="0" i="0" dirty="0">
                <a:solidFill>
                  <a:srgbClr val="232323"/>
                </a:solidFill>
                <a:effectLst/>
                <a:latin typeface="Noto Sans" panose="020B0502040504020204" pitchFamily="34" charset="0"/>
              </a:rPr>
              <a:t>Polypharmacy is defined simply as the use of multiple medications by a patient. The precise minimum number of medications used to define "polypharmacy" is variable, but generally ranges from 5 to 10 . While polypharmacy most commonly refers to prescribed medications, it is important to also consider the number of over-the-counter and herbal/supplements used</a:t>
            </a:r>
            <a:r>
              <a:rPr lang="en-US" sz="1400" b="0" i="0" dirty="0">
                <a:solidFill>
                  <a:srgbClr val="232323"/>
                </a:solidFill>
                <a:effectLst/>
                <a:latin typeface="Noto Sans" panose="020B0502040504020204" pitchFamily="34" charset="0"/>
              </a:rPr>
              <a:t>. </a:t>
            </a:r>
          </a:p>
          <a:p>
            <a:r>
              <a:rPr lang="en-US" sz="2000" b="0" i="0" dirty="0">
                <a:solidFill>
                  <a:srgbClr val="232323"/>
                </a:solidFill>
                <a:effectLst/>
                <a:latin typeface="Noto Sans" panose="020B0502040504020204" pitchFamily="34" charset="0"/>
              </a:rPr>
              <a:t>The issue of polypharmacy is of particular concern in older people who, compared with younger individuals, tend to have more disease conditions for which therapies are prescribed. It has been estimated that 20 percent of Medicare beneficiaries have five or more chronic conditions and 50 percent receive five or more medications.</a:t>
            </a:r>
            <a:endParaRPr lang="en-US" sz="2000" dirty="0">
              <a:solidFill>
                <a:schemeClr val="tx1">
                  <a:lumMod val="65000"/>
                  <a:lumOff val="35000"/>
                </a:schemeClr>
              </a:solidFill>
            </a:endParaRPr>
          </a:p>
        </p:txBody>
      </p:sp>
    </p:spTree>
    <p:extLst>
      <p:ext uri="{BB962C8B-B14F-4D97-AF65-F5344CB8AC3E}">
        <p14:creationId xmlns:p14="http://schemas.microsoft.com/office/powerpoint/2010/main" val="3257344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4908C3-32EE-48CD-B962-23FEF2740967}"/>
              </a:ext>
            </a:extLst>
          </p:cNvPr>
          <p:cNvSpPr>
            <a:spLocks noGrp="1"/>
          </p:cNvSpPr>
          <p:nvPr>
            <p:ph type="title"/>
          </p:nvPr>
        </p:nvSpPr>
        <p:spPr>
          <a:xfrm>
            <a:off x="1616054" y="1261137"/>
            <a:ext cx="8959893" cy="888360"/>
          </a:xfrm>
        </p:spPr>
        <p:txBody>
          <a:bodyPr anchor="b">
            <a:normAutofit/>
          </a:bodyPr>
          <a:lstStyle/>
          <a:p>
            <a:pPr algn="ctr"/>
            <a:r>
              <a:rPr lang="en-US" sz="3600" dirty="0">
                <a:solidFill>
                  <a:schemeClr val="tx1">
                    <a:lumMod val="65000"/>
                    <a:lumOff val="35000"/>
                  </a:schemeClr>
                </a:solidFill>
              </a:rPr>
              <a:t>Polypharmacy cont. </a:t>
            </a:r>
          </a:p>
        </p:txBody>
      </p:sp>
      <p:sp>
        <p:nvSpPr>
          <p:cNvPr id="3" name="Content Placeholder 2">
            <a:extLst>
              <a:ext uri="{FF2B5EF4-FFF2-40B4-BE49-F238E27FC236}">
                <a16:creationId xmlns:a16="http://schemas.microsoft.com/office/drawing/2014/main" id="{BEEFF3B7-965B-4755-9DD4-04178BA27FD2}"/>
              </a:ext>
            </a:extLst>
          </p:cNvPr>
          <p:cNvSpPr>
            <a:spLocks noGrp="1"/>
          </p:cNvSpPr>
          <p:nvPr>
            <p:ph idx="1"/>
          </p:nvPr>
        </p:nvSpPr>
        <p:spPr>
          <a:xfrm>
            <a:off x="1616054" y="2427383"/>
            <a:ext cx="8959892" cy="3169482"/>
          </a:xfrm>
        </p:spPr>
        <p:txBody>
          <a:bodyPr anchor="t">
            <a:normAutofit lnSpcReduction="10000"/>
          </a:bodyPr>
          <a:lstStyle/>
          <a:p>
            <a:r>
              <a:rPr lang="en-US" sz="1600" b="0" i="0" dirty="0">
                <a:solidFill>
                  <a:srgbClr val="232323"/>
                </a:solidFill>
                <a:effectLst/>
                <a:latin typeface="Noto Sans" panose="020B0502040504020204" pitchFamily="34" charset="0"/>
              </a:rPr>
              <a:t>The use of greater numbers of drug therapies has been independently associated with an increased risk for an adverse drug event (ADE), irrespective of age, and increased risk of hospital admission. Polypharmacy has also been associated with decreased physical and cognitive capability, even after adjusting for disease burden . However, it is difficult to eliminate the impact of confounding factors in considering the relationship between polypharmacy and a variety of outcomes in observational studies.</a:t>
            </a:r>
          </a:p>
          <a:p>
            <a:r>
              <a:rPr lang="en-US" sz="1600" dirty="0">
                <a:solidFill>
                  <a:srgbClr val="232323"/>
                </a:solidFill>
                <a:latin typeface="Noto Sans" panose="020B0502040504020204" pitchFamily="34" charset="0"/>
              </a:rPr>
              <a:t>There are multiple reasons to avoid polypharmacy </a:t>
            </a:r>
          </a:p>
          <a:p>
            <a:r>
              <a:rPr lang="en-US" sz="1600" dirty="0">
                <a:solidFill>
                  <a:srgbClr val="232323"/>
                </a:solidFill>
                <a:latin typeface="Noto Sans" panose="020B0502040504020204" pitchFamily="34" charset="0"/>
              </a:rPr>
              <a:t>1-</a:t>
            </a:r>
            <a:r>
              <a:rPr lang="en-US" sz="1600" b="0" i="0" dirty="0">
                <a:solidFill>
                  <a:srgbClr val="232323"/>
                </a:solidFill>
                <a:effectLst/>
                <a:latin typeface="Noto Sans" panose="020B0502040504020204" pitchFamily="34" charset="0"/>
              </a:rPr>
              <a:t>Older individuals are at greater risk for ADEs due to metabolic changes and decreased drug clearance associated with aging; this risk is compounded by increasing numbers of drugs used.</a:t>
            </a:r>
          </a:p>
          <a:p>
            <a:r>
              <a:rPr lang="en-US" sz="1600" dirty="0">
                <a:solidFill>
                  <a:srgbClr val="232323"/>
                </a:solidFill>
                <a:latin typeface="Noto Sans" panose="020B0502040504020204" pitchFamily="34" charset="0"/>
              </a:rPr>
              <a:t>2- It increases the risk of drug-to-drug interactions </a:t>
            </a:r>
          </a:p>
          <a:p>
            <a:r>
              <a:rPr lang="en-US" sz="1600" dirty="0">
                <a:solidFill>
                  <a:srgbClr val="232323"/>
                </a:solidFill>
                <a:latin typeface="Noto Sans" panose="020B0502040504020204" pitchFamily="34" charset="0"/>
              </a:rPr>
              <a:t>3-Brings an increased risk in falls and hip fractures </a:t>
            </a:r>
            <a:endParaRPr lang="en-US" sz="1600" dirty="0">
              <a:solidFill>
                <a:schemeClr val="tx1">
                  <a:lumMod val="65000"/>
                  <a:lumOff val="35000"/>
                </a:schemeClr>
              </a:solidFill>
            </a:endParaRPr>
          </a:p>
        </p:txBody>
      </p:sp>
    </p:spTree>
    <p:extLst>
      <p:ext uri="{BB962C8B-B14F-4D97-AF65-F5344CB8AC3E}">
        <p14:creationId xmlns:p14="http://schemas.microsoft.com/office/powerpoint/2010/main" val="3033349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1638</TotalTime>
  <Words>2148</Words>
  <Application>Microsoft Office PowerPoint</Application>
  <PresentationFormat>Widescreen</PresentationFormat>
  <Paragraphs>132</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Noto Sans</vt:lpstr>
      <vt:lpstr>Office Theme</vt:lpstr>
      <vt:lpstr>Beers Criteria  in  Geriatric patients </vt:lpstr>
      <vt:lpstr>Disclosure I have no financial relationships with commercial interests to disclose.</vt:lpstr>
      <vt:lpstr>Objectives </vt:lpstr>
      <vt:lpstr>The Geriatric Population </vt:lpstr>
      <vt:lpstr>Geriatric Chronic Diseases </vt:lpstr>
      <vt:lpstr>Beers Criteria </vt:lpstr>
      <vt:lpstr>Beers Criteria </vt:lpstr>
      <vt:lpstr>Polypharmacy </vt:lpstr>
      <vt:lpstr>Polypharmacy cont. </vt:lpstr>
      <vt:lpstr>Polypharmacy </vt:lpstr>
      <vt:lpstr>Normal changes in Aging </vt:lpstr>
      <vt:lpstr>Aging changes </vt:lpstr>
      <vt:lpstr>Mrs Johnson</vt:lpstr>
      <vt:lpstr>Mrs Johnson </vt:lpstr>
      <vt:lpstr>Mrs. Johnson </vt:lpstr>
      <vt:lpstr>Mrs. Johnson </vt:lpstr>
      <vt:lpstr>Mr. Smith </vt:lpstr>
      <vt:lpstr>Mr. Smith </vt:lpstr>
      <vt:lpstr>Mr. Smith </vt:lpstr>
      <vt:lpstr>Mrs. Green </vt:lpstr>
      <vt:lpstr>Mrs Green</vt:lpstr>
      <vt:lpstr>Mrs. Green</vt:lpstr>
      <vt:lpstr>Summary </vt:lpstr>
      <vt:lpstr>Summary</vt:lpstr>
      <vt:lpstr>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Beers Criteria  in  Geriatric patients </dc:title>
  <dc:creator>Kathy Clement</dc:creator>
  <cp:lastModifiedBy>Kathy Clement</cp:lastModifiedBy>
  <cp:revision>26</cp:revision>
  <dcterms:created xsi:type="dcterms:W3CDTF">2022-03-31T15:04:27Z</dcterms:created>
  <dcterms:modified xsi:type="dcterms:W3CDTF">2022-04-01T18:23:25Z</dcterms:modified>
</cp:coreProperties>
</file>