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273" r:id="rId5"/>
    <p:sldId id="288" r:id="rId6"/>
    <p:sldId id="310" r:id="rId7"/>
    <p:sldId id="360" r:id="rId8"/>
    <p:sldId id="294" r:id="rId9"/>
    <p:sldId id="314" r:id="rId10"/>
    <p:sldId id="296" r:id="rId11"/>
    <p:sldId id="295" r:id="rId12"/>
    <p:sldId id="297" r:id="rId13"/>
    <p:sldId id="315" r:id="rId14"/>
    <p:sldId id="361" r:id="rId15"/>
    <p:sldId id="363" r:id="rId16"/>
    <p:sldId id="362" r:id="rId17"/>
    <p:sldId id="364" r:id="rId18"/>
    <p:sldId id="365" r:id="rId19"/>
    <p:sldId id="290" r:id="rId20"/>
    <p:sldId id="289" r:id="rId21"/>
    <p:sldId id="292" r:id="rId22"/>
    <p:sldId id="291" r:id="rId23"/>
    <p:sldId id="293" r:id="rId24"/>
    <p:sldId id="304" r:id="rId25"/>
    <p:sldId id="302" r:id="rId26"/>
    <p:sldId id="305" r:id="rId27"/>
    <p:sldId id="301" r:id="rId28"/>
    <p:sldId id="303" r:id="rId29"/>
    <p:sldId id="311" r:id="rId30"/>
    <p:sldId id="368" r:id="rId31"/>
    <p:sldId id="312" r:id="rId32"/>
    <p:sldId id="316" r:id="rId33"/>
    <p:sldId id="313" r:id="rId34"/>
    <p:sldId id="306" r:id="rId35"/>
    <p:sldId id="307" r:id="rId36"/>
    <p:sldId id="308" r:id="rId37"/>
    <p:sldId id="309" r:id="rId38"/>
    <p:sldId id="375" r:id="rId39"/>
    <p:sldId id="367" r:id="rId40"/>
    <p:sldId id="366" r:id="rId41"/>
    <p:sldId id="300" r:id="rId42"/>
    <p:sldId id="369" r:id="rId43"/>
    <p:sldId id="371" r:id="rId44"/>
    <p:sldId id="370" r:id="rId45"/>
    <p:sldId id="373" r:id="rId46"/>
    <p:sldId id="372" r:id="rId47"/>
    <p:sldId id="37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F8191C-39DA-472F-B140-207CA330DE03}">
          <p14:sldIdLst>
            <p14:sldId id="273"/>
            <p14:sldId id="288"/>
            <p14:sldId id="310"/>
            <p14:sldId id="360"/>
            <p14:sldId id="294"/>
            <p14:sldId id="314"/>
            <p14:sldId id="296"/>
            <p14:sldId id="295"/>
            <p14:sldId id="297"/>
            <p14:sldId id="315"/>
            <p14:sldId id="361"/>
            <p14:sldId id="363"/>
            <p14:sldId id="362"/>
            <p14:sldId id="364"/>
            <p14:sldId id="365"/>
            <p14:sldId id="290"/>
            <p14:sldId id="289"/>
            <p14:sldId id="292"/>
            <p14:sldId id="291"/>
            <p14:sldId id="293"/>
            <p14:sldId id="304"/>
            <p14:sldId id="302"/>
            <p14:sldId id="305"/>
            <p14:sldId id="301"/>
            <p14:sldId id="303"/>
            <p14:sldId id="311"/>
            <p14:sldId id="368"/>
            <p14:sldId id="312"/>
            <p14:sldId id="316"/>
            <p14:sldId id="313"/>
            <p14:sldId id="306"/>
            <p14:sldId id="307"/>
            <p14:sldId id="308"/>
            <p14:sldId id="309"/>
            <p14:sldId id="375"/>
            <p14:sldId id="367"/>
            <p14:sldId id="366"/>
            <p14:sldId id="300"/>
            <p14:sldId id="369"/>
            <p14:sldId id="371"/>
            <p14:sldId id="370"/>
            <p14:sldId id="373"/>
            <p14:sldId id="372"/>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19" autoAdjust="0"/>
  </p:normalViewPr>
  <p:slideViewPr>
    <p:cSldViewPr snapToGrid="0">
      <p:cViewPr varScale="1">
        <p:scale>
          <a:sx n="87" d="100"/>
          <a:sy n="87"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BAF0B-54F8-423C-AA08-CAA314DE86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AB7611F-C064-41A1-BAA8-76FF2CB2B7BE}">
      <dgm:prSet/>
      <dgm:spPr/>
      <dgm:t>
        <a:bodyPr/>
        <a:lstStyle/>
        <a:p>
          <a:r>
            <a:rPr lang="en-US"/>
            <a:t>Most PCP obtain a sexual hx if it is relevant to the chief complaint but less frequently at an initial or routine annual visit and seldom at acute care, non-STD–related visits </a:t>
          </a:r>
        </a:p>
      </dgm:t>
    </dgm:pt>
    <dgm:pt modelId="{CDE05D7B-0AC6-4915-8104-D14300DA1E37}" type="parTrans" cxnId="{F4802C09-EB83-48D3-B494-1F0389F9D4AB}">
      <dgm:prSet/>
      <dgm:spPr/>
      <dgm:t>
        <a:bodyPr/>
        <a:lstStyle/>
        <a:p>
          <a:endParaRPr lang="en-US"/>
        </a:p>
      </dgm:t>
    </dgm:pt>
    <dgm:pt modelId="{659FC51E-FD6B-49EC-A019-560C1E07A785}" type="sibTrans" cxnId="{F4802C09-EB83-48D3-B494-1F0389F9D4AB}">
      <dgm:prSet/>
      <dgm:spPr/>
      <dgm:t>
        <a:bodyPr/>
        <a:lstStyle/>
        <a:p>
          <a:endParaRPr lang="en-US"/>
        </a:p>
      </dgm:t>
    </dgm:pt>
    <dgm:pt modelId="{A3C09AF3-8AD2-4986-95F3-FFBCEF626AF1}">
      <dgm:prSet/>
      <dgm:spPr/>
      <dgm:t>
        <a:bodyPr/>
        <a:lstStyle/>
        <a:p>
          <a:r>
            <a:rPr lang="en-US" dirty="0"/>
            <a:t>studies have documented that 1/3- 1/2 of PCP routinely screen men or women for STDs (chlamydia, gonorrhea, syphilis, or HIV)</a:t>
          </a:r>
        </a:p>
      </dgm:t>
    </dgm:pt>
    <dgm:pt modelId="{3E19DB6F-8F20-429F-AB18-067713AEBE01}" type="parTrans" cxnId="{941E3FD9-D494-41A0-9E12-200CCA94AB8C}">
      <dgm:prSet/>
      <dgm:spPr/>
      <dgm:t>
        <a:bodyPr/>
        <a:lstStyle/>
        <a:p>
          <a:endParaRPr lang="en-US"/>
        </a:p>
      </dgm:t>
    </dgm:pt>
    <dgm:pt modelId="{85AFC399-8E15-4163-A036-269C1FD9D91C}" type="sibTrans" cxnId="{941E3FD9-D494-41A0-9E12-200CCA94AB8C}">
      <dgm:prSet/>
      <dgm:spPr/>
      <dgm:t>
        <a:bodyPr/>
        <a:lstStyle/>
        <a:p>
          <a:endParaRPr lang="en-US"/>
        </a:p>
      </dgm:t>
    </dgm:pt>
    <dgm:pt modelId="{89512B72-6C65-4F3F-B363-3BD2B39BDD33}">
      <dgm:prSet/>
      <dgm:spPr/>
      <dgm:t>
        <a:bodyPr/>
        <a:lstStyle/>
        <a:p>
          <a:r>
            <a:rPr lang="en-US"/>
            <a:t>uninsured young adults were 3X to 4Xmore likely to NOT fill a STD Rx</a:t>
          </a:r>
        </a:p>
      </dgm:t>
    </dgm:pt>
    <dgm:pt modelId="{870BB4B7-B5D8-45B9-BE4C-E82CD5699ED7}" type="parTrans" cxnId="{2301D8D4-B337-42EB-A0FC-3228B129372B}">
      <dgm:prSet/>
      <dgm:spPr/>
      <dgm:t>
        <a:bodyPr/>
        <a:lstStyle/>
        <a:p>
          <a:endParaRPr lang="en-US"/>
        </a:p>
      </dgm:t>
    </dgm:pt>
    <dgm:pt modelId="{19538409-DB71-4589-AA39-B531626201FB}" type="sibTrans" cxnId="{2301D8D4-B337-42EB-A0FC-3228B129372B}">
      <dgm:prSet/>
      <dgm:spPr/>
      <dgm:t>
        <a:bodyPr/>
        <a:lstStyle/>
        <a:p>
          <a:endParaRPr lang="en-US"/>
        </a:p>
      </dgm:t>
    </dgm:pt>
    <dgm:pt modelId="{117046A4-7E10-4BEC-AD86-0E1E118E06E3}">
      <dgm:prSet/>
      <dgm:spPr/>
      <dgm:t>
        <a:bodyPr/>
        <a:lstStyle/>
        <a:p>
          <a:r>
            <a:rPr lang="en-US"/>
            <a:t>The median time to treatment for patients not treated the same day was 8 days </a:t>
          </a:r>
        </a:p>
      </dgm:t>
    </dgm:pt>
    <dgm:pt modelId="{3E421975-F58C-4282-8243-09425B985292}" type="parTrans" cxnId="{4ACFE459-F779-4436-8591-451D782E59A4}">
      <dgm:prSet/>
      <dgm:spPr/>
      <dgm:t>
        <a:bodyPr/>
        <a:lstStyle/>
        <a:p>
          <a:endParaRPr lang="en-US"/>
        </a:p>
      </dgm:t>
    </dgm:pt>
    <dgm:pt modelId="{FB318E81-6B2A-44BD-83D0-684BF50036B5}" type="sibTrans" cxnId="{4ACFE459-F779-4436-8591-451D782E59A4}">
      <dgm:prSet/>
      <dgm:spPr/>
      <dgm:t>
        <a:bodyPr/>
        <a:lstStyle/>
        <a:p>
          <a:endParaRPr lang="en-US"/>
        </a:p>
      </dgm:t>
    </dgm:pt>
    <dgm:pt modelId="{3EF844E6-A9DB-480D-9F35-9D6636A5D0F1}" type="pres">
      <dgm:prSet presAssocID="{212BAF0B-54F8-423C-AA08-CAA314DE8654}" presName="root" presStyleCnt="0">
        <dgm:presLayoutVars>
          <dgm:dir/>
          <dgm:resizeHandles val="exact"/>
        </dgm:presLayoutVars>
      </dgm:prSet>
      <dgm:spPr/>
    </dgm:pt>
    <dgm:pt modelId="{5E3962B4-0A46-4C7B-9021-0EFEAE4FD886}" type="pres">
      <dgm:prSet presAssocID="{2AB7611F-C064-41A1-BAA8-76FF2CB2B7BE}" presName="compNode" presStyleCnt="0"/>
      <dgm:spPr/>
    </dgm:pt>
    <dgm:pt modelId="{E7623979-A4FC-4CCE-BD1D-C5D8CC68344C}" type="pres">
      <dgm:prSet presAssocID="{2AB7611F-C064-41A1-BAA8-76FF2CB2B7BE}" presName="bgRect" presStyleLbl="bgShp" presStyleIdx="0" presStyleCnt="4"/>
      <dgm:spPr/>
    </dgm:pt>
    <dgm:pt modelId="{D08B8135-367F-412A-81A9-E83E2C83BA1B}" type="pres">
      <dgm:prSet presAssocID="{2AB7611F-C064-41A1-BAA8-76FF2CB2B7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694B7CC-D0D4-47E1-B185-08A409921B20}" type="pres">
      <dgm:prSet presAssocID="{2AB7611F-C064-41A1-BAA8-76FF2CB2B7BE}" presName="spaceRect" presStyleCnt="0"/>
      <dgm:spPr/>
    </dgm:pt>
    <dgm:pt modelId="{EBD503BA-84DE-4605-9631-C1DE32793755}" type="pres">
      <dgm:prSet presAssocID="{2AB7611F-C064-41A1-BAA8-76FF2CB2B7BE}" presName="parTx" presStyleLbl="revTx" presStyleIdx="0" presStyleCnt="4">
        <dgm:presLayoutVars>
          <dgm:chMax val="0"/>
          <dgm:chPref val="0"/>
        </dgm:presLayoutVars>
      </dgm:prSet>
      <dgm:spPr/>
    </dgm:pt>
    <dgm:pt modelId="{CB6BA131-4F9C-4CE3-B5D4-953BCC99FA89}" type="pres">
      <dgm:prSet presAssocID="{659FC51E-FD6B-49EC-A019-560C1E07A785}" presName="sibTrans" presStyleCnt="0"/>
      <dgm:spPr/>
    </dgm:pt>
    <dgm:pt modelId="{156BF81C-D2F3-42ED-947D-C40128989068}" type="pres">
      <dgm:prSet presAssocID="{A3C09AF3-8AD2-4986-95F3-FFBCEF626AF1}" presName="compNode" presStyleCnt="0"/>
      <dgm:spPr/>
    </dgm:pt>
    <dgm:pt modelId="{4DAC3051-D433-463C-9203-1FC407E87BDF}" type="pres">
      <dgm:prSet presAssocID="{A3C09AF3-8AD2-4986-95F3-FFBCEF626AF1}" presName="bgRect" presStyleLbl="bgShp" presStyleIdx="1" presStyleCnt="4"/>
      <dgm:spPr/>
    </dgm:pt>
    <dgm:pt modelId="{504828F5-F149-47A0-B876-EAFAEC3B45CA}" type="pres">
      <dgm:prSet presAssocID="{A3C09AF3-8AD2-4986-95F3-FFBCEF626A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E007FB7-2AC2-43CF-A935-49E94B2686D6}" type="pres">
      <dgm:prSet presAssocID="{A3C09AF3-8AD2-4986-95F3-FFBCEF626AF1}" presName="spaceRect" presStyleCnt="0"/>
      <dgm:spPr/>
    </dgm:pt>
    <dgm:pt modelId="{6D9A8F0B-B597-416B-890A-2AD2336E8FBD}" type="pres">
      <dgm:prSet presAssocID="{A3C09AF3-8AD2-4986-95F3-FFBCEF626AF1}" presName="parTx" presStyleLbl="revTx" presStyleIdx="1" presStyleCnt="4">
        <dgm:presLayoutVars>
          <dgm:chMax val="0"/>
          <dgm:chPref val="0"/>
        </dgm:presLayoutVars>
      </dgm:prSet>
      <dgm:spPr/>
    </dgm:pt>
    <dgm:pt modelId="{B87B6A34-544B-434B-B698-4D780A569750}" type="pres">
      <dgm:prSet presAssocID="{85AFC399-8E15-4163-A036-269C1FD9D91C}" presName="sibTrans" presStyleCnt="0"/>
      <dgm:spPr/>
    </dgm:pt>
    <dgm:pt modelId="{1BA8C6CE-FA03-4CE0-BA5C-F06DF3CC0A46}" type="pres">
      <dgm:prSet presAssocID="{89512B72-6C65-4F3F-B363-3BD2B39BDD33}" presName="compNode" presStyleCnt="0"/>
      <dgm:spPr/>
    </dgm:pt>
    <dgm:pt modelId="{F2DEAAF0-419E-406C-B9D0-C440D2CE5091}" type="pres">
      <dgm:prSet presAssocID="{89512B72-6C65-4F3F-B363-3BD2B39BDD33}" presName="bgRect" presStyleLbl="bgShp" presStyleIdx="2" presStyleCnt="4"/>
      <dgm:spPr/>
    </dgm:pt>
    <dgm:pt modelId="{89771256-0664-4B97-95A8-8FF4FA1086FA}" type="pres">
      <dgm:prSet presAssocID="{89512B72-6C65-4F3F-B363-3BD2B39BDD3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lle"/>
        </a:ext>
      </dgm:extLst>
    </dgm:pt>
    <dgm:pt modelId="{0AE79624-20A6-40D3-9A8D-9A53558473B1}" type="pres">
      <dgm:prSet presAssocID="{89512B72-6C65-4F3F-B363-3BD2B39BDD33}" presName="spaceRect" presStyleCnt="0"/>
      <dgm:spPr/>
    </dgm:pt>
    <dgm:pt modelId="{D5062D19-3E54-4D60-A58C-BF96836B2536}" type="pres">
      <dgm:prSet presAssocID="{89512B72-6C65-4F3F-B363-3BD2B39BDD33}" presName="parTx" presStyleLbl="revTx" presStyleIdx="2" presStyleCnt="4">
        <dgm:presLayoutVars>
          <dgm:chMax val="0"/>
          <dgm:chPref val="0"/>
        </dgm:presLayoutVars>
      </dgm:prSet>
      <dgm:spPr/>
    </dgm:pt>
    <dgm:pt modelId="{2BB0990C-E259-4A68-A52E-3070E1EE4E00}" type="pres">
      <dgm:prSet presAssocID="{19538409-DB71-4589-AA39-B531626201FB}" presName="sibTrans" presStyleCnt="0"/>
      <dgm:spPr/>
    </dgm:pt>
    <dgm:pt modelId="{B9DE6B46-3819-4112-A040-A9F53D10B39E}" type="pres">
      <dgm:prSet presAssocID="{117046A4-7E10-4BEC-AD86-0E1E118E06E3}" presName="compNode" presStyleCnt="0"/>
      <dgm:spPr/>
    </dgm:pt>
    <dgm:pt modelId="{7730367A-828F-4CD3-B591-E6057B5A4395}" type="pres">
      <dgm:prSet presAssocID="{117046A4-7E10-4BEC-AD86-0E1E118E06E3}" presName="bgRect" presStyleLbl="bgShp" presStyleIdx="3" presStyleCnt="4"/>
      <dgm:spPr/>
    </dgm:pt>
    <dgm:pt modelId="{A84F64BD-BFF5-4B79-AC4D-85C41941905E}" type="pres">
      <dgm:prSet presAssocID="{117046A4-7E10-4BEC-AD86-0E1E118E06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68EA72B7-A5A6-4A04-B8D9-D113DF96674A}" type="pres">
      <dgm:prSet presAssocID="{117046A4-7E10-4BEC-AD86-0E1E118E06E3}" presName="spaceRect" presStyleCnt="0"/>
      <dgm:spPr/>
    </dgm:pt>
    <dgm:pt modelId="{11BDFEBD-D2BE-4BCA-BE5D-DEB27DFCF6F4}" type="pres">
      <dgm:prSet presAssocID="{117046A4-7E10-4BEC-AD86-0E1E118E06E3}" presName="parTx" presStyleLbl="revTx" presStyleIdx="3" presStyleCnt="4">
        <dgm:presLayoutVars>
          <dgm:chMax val="0"/>
          <dgm:chPref val="0"/>
        </dgm:presLayoutVars>
      </dgm:prSet>
      <dgm:spPr/>
    </dgm:pt>
  </dgm:ptLst>
  <dgm:cxnLst>
    <dgm:cxn modelId="{F4802C09-EB83-48D3-B494-1F0389F9D4AB}" srcId="{212BAF0B-54F8-423C-AA08-CAA314DE8654}" destId="{2AB7611F-C064-41A1-BAA8-76FF2CB2B7BE}" srcOrd="0" destOrd="0" parTransId="{CDE05D7B-0AC6-4915-8104-D14300DA1E37}" sibTransId="{659FC51E-FD6B-49EC-A019-560C1E07A785}"/>
    <dgm:cxn modelId="{C90A901E-C149-410B-90F6-90A8E85BC99F}" type="presOf" srcId="{A3C09AF3-8AD2-4986-95F3-FFBCEF626AF1}" destId="{6D9A8F0B-B597-416B-890A-2AD2336E8FBD}" srcOrd="0" destOrd="0" presId="urn:microsoft.com/office/officeart/2018/2/layout/IconVerticalSolidList"/>
    <dgm:cxn modelId="{0875B82E-514A-4085-AD6E-5791DB9EEDE3}" type="presOf" srcId="{212BAF0B-54F8-423C-AA08-CAA314DE8654}" destId="{3EF844E6-A9DB-480D-9F35-9D6636A5D0F1}" srcOrd="0" destOrd="0" presId="urn:microsoft.com/office/officeart/2018/2/layout/IconVerticalSolidList"/>
    <dgm:cxn modelId="{04700547-E3B3-4F04-8B72-858A4D675945}" type="presOf" srcId="{89512B72-6C65-4F3F-B363-3BD2B39BDD33}" destId="{D5062D19-3E54-4D60-A58C-BF96836B2536}" srcOrd="0" destOrd="0" presId="urn:microsoft.com/office/officeart/2018/2/layout/IconVerticalSolidList"/>
    <dgm:cxn modelId="{1AF50951-A56D-41E2-AC22-1F4A7D06314C}" type="presOf" srcId="{2AB7611F-C064-41A1-BAA8-76FF2CB2B7BE}" destId="{EBD503BA-84DE-4605-9631-C1DE32793755}" srcOrd="0" destOrd="0" presId="urn:microsoft.com/office/officeart/2018/2/layout/IconVerticalSolidList"/>
    <dgm:cxn modelId="{4ACFE459-F779-4436-8591-451D782E59A4}" srcId="{212BAF0B-54F8-423C-AA08-CAA314DE8654}" destId="{117046A4-7E10-4BEC-AD86-0E1E118E06E3}" srcOrd="3" destOrd="0" parTransId="{3E421975-F58C-4282-8243-09425B985292}" sibTransId="{FB318E81-6B2A-44BD-83D0-684BF50036B5}"/>
    <dgm:cxn modelId="{67B1A87D-5359-4BBA-B349-84442304D7D5}" type="presOf" srcId="{117046A4-7E10-4BEC-AD86-0E1E118E06E3}" destId="{11BDFEBD-D2BE-4BCA-BE5D-DEB27DFCF6F4}" srcOrd="0" destOrd="0" presId="urn:microsoft.com/office/officeart/2018/2/layout/IconVerticalSolidList"/>
    <dgm:cxn modelId="{2301D8D4-B337-42EB-A0FC-3228B129372B}" srcId="{212BAF0B-54F8-423C-AA08-CAA314DE8654}" destId="{89512B72-6C65-4F3F-B363-3BD2B39BDD33}" srcOrd="2" destOrd="0" parTransId="{870BB4B7-B5D8-45B9-BE4C-E82CD5699ED7}" sibTransId="{19538409-DB71-4589-AA39-B531626201FB}"/>
    <dgm:cxn modelId="{941E3FD9-D494-41A0-9E12-200CCA94AB8C}" srcId="{212BAF0B-54F8-423C-AA08-CAA314DE8654}" destId="{A3C09AF3-8AD2-4986-95F3-FFBCEF626AF1}" srcOrd="1" destOrd="0" parTransId="{3E19DB6F-8F20-429F-AB18-067713AEBE01}" sibTransId="{85AFC399-8E15-4163-A036-269C1FD9D91C}"/>
    <dgm:cxn modelId="{FE9E20CE-FC6F-4D4B-BD36-D8B04C1716A0}" type="presParOf" srcId="{3EF844E6-A9DB-480D-9F35-9D6636A5D0F1}" destId="{5E3962B4-0A46-4C7B-9021-0EFEAE4FD886}" srcOrd="0" destOrd="0" presId="urn:microsoft.com/office/officeart/2018/2/layout/IconVerticalSolidList"/>
    <dgm:cxn modelId="{1B16A2F3-4C2F-4D2E-8F09-BAD8637E7AC9}" type="presParOf" srcId="{5E3962B4-0A46-4C7B-9021-0EFEAE4FD886}" destId="{E7623979-A4FC-4CCE-BD1D-C5D8CC68344C}" srcOrd="0" destOrd="0" presId="urn:microsoft.com/office/officeart/2018/2/layout/IconVerticalSolidList"/>
    <dgm:cxn modelId="{3619891B-E26D-4E06-A6AD-BB1854D08053}" type="presParOf" srcId="{5E3962B4-0A46-4C7B-9021-0EFEAE4FD886}" destId="{D08B8135-367F-412A-81A9-E83E2C83BA1B}" srcOrd="1" destOrd="0" presId="urn:microsoft.com/office/officeart/2018/2/layout/IconVerticalSolidList"/>
    <dgm:cxn modelId="{2EAC60B5-FBAC-49DB-8890-2399C497DEBC}" type="presParOf" srcId="{5E3962B4-0A46-4C7B-9021-0EFEAE4FD886}" destId="{8694B7CC-D0D4-47E1-B185-08A409921B20}" srcOrd="2" destOrd="0" presId="urn:microsoft.com/office/officeart/2018/2/layout/IconVerticalSolidList"/>
    <dgm:cxn modelId="{67F4676E-2BBE-45D0-AD69-3DAE0327DD79}" type="presParOf" srcId="{5E3962B4-0A46-4C7B-9021-0EFEAE4FD886}" destId="{EBD503BA-84DE-4605-9631-C1DE32793755}" srcOrd="3" destOrd="0" presId="urn:microsoft.com/office/officeart/2018/2/layout/IconVerticalSolidList"/>
    <dgm:cxn modelId="{64ECBB64-2361-40B8-9A39-662187730249}" type="presParOf" srcId="{3EF844E6-A9DB-480D-9F35-9D6636A5D0F1}" destId="{CB6BA131-4F9C-4CE3-B5D4-953BCC99FA89}" srcOrd="1" destOrd="0" presId="urn:microsoft.com/office/officeart/2018/2/layout/IconVerticalSolidList"/>
    <dgm:cxn modelId="{BE213C6B-FD2E-4A02-9F49-B3806A57D9BB}" type="presParOf" srcId="{3EF844E6-A9DB-480D-9F35-9D6636A5D0F1}" destId="{156BF81C-D2F3-42ED-947D-C40128989068}" srcOrd="2" destOrd="0" presId="urn:microsoft.com/office/officeart/2018/2/layout/IconVerticalSolidList"/>
    <dgm:cxn modelId="{2F40E9DD-3F00-4A98-A5D2-366C35F3E1AF}" type="presParOf" srcId="{156BF81C-D2F3-42ED-947D-C40128989068}" destId="{4DAC3051-D433-463C-9203-1FC407E87BDF}" srcOrd="0" destOrd="0" presId="urn:microsoft.com/office/officeart/2018/2/layout/IconVerticalSolidList"/>
    <dgm:cxn modelId="{744E3317-75C1-4284-91A0-97446DFC0EF8}" type="presParOf" srcId="{156BF81C-D2F3-42ED-947D-C40128989068}" destId="{504828F5-F149-47A0-B876-EAFAEC3B45CA}" srcOrd="1" destOrd="0" presId="urn:microsoft.com/office/officeart/2018/2/layout/IconVerticalSolidList"/>
    <dgm:cxn modelId="{F584D43D-5FB2-45E9-9EA8-7C225C5B9F58}" type="presParOf" srcId="{156BF81C-D2F3-42ED-947D-C40128989068}" destId="{AE007FB7-2AC2-43CF-A935-49E94B2686D6}" srcOrd="2" destOrd="0" presId="urn:microsoft.com/office/officeart/2018/2/layout/IconVerticalSolidList"/>
    <dgm:cxn modelId="{7271CB05-6F68-40ED-81CB-E3D59B2C6020}" type="presParOf" srcId="{156BF81C-D2F3-42ED-947D-C40128989068}" destId="{6D9A8F0B-B597-416B-890A-2AD2336E8FBD}" srcOrd="3" destOrd="0" presId="urn:microsoft.com/office/officeart/2018/2/layout/IconVerticalSolidList"/>
    <dgm:cxn modelId="{D389F830-05ED-469C-9A3F-38912FFCF0E2}" type="presParOf" srcId="{3EF844E6-A9DB-480D-9F35-9D6636A5D0F1}" destId="{B87B6A34-544B-434B-B698-4D780A569750}" srcOrd="3" destOrd="0" presId="urn:microsoft.com/office/officeart/2018/2/layout/IconVerticalSolidList"/>
    <dgm:cxn modelId="{834F22C5-E7F8-4586-8C71-44EDA51B4C6E}" type="presParOf" srcId="{3EF844E6-A9DB-480D-9F35-9D6636A5D0F1}" destId="{1BA8C6CE-FA03-4CE0-BA5C-F06DF3CC0A46}" srcOrd="4" destOrd="0" presId="urn:microsoft.com/office/officeart/2018/2/layout/IconVerticalSolidList"/>
    <dgm:cxn modelId="{89F2FC03-8688-455E-9EA8-12F20AFB4FAA}" type="presParOf" srcId="{1BA8C6CE-FA03-4CE0-BA5C-F06DF3CC0A46}" destId="{F2DEAAF0-419E-406C-B9D0-C440D2CE5091}" srcOrd="0" destOrd="0" presId="urn:microsoft.com/office/officeart/2018/2/layout/IconVerticalSolidList"/>
    <dgm:cxn modelId="{64481BCC-C190-4EA8-B811-2D30C4F1D986}" type="presParOf" srcId="{1BA8C6CE-FA03-4CE0-BA5C-F06DF3CC0A46}" destId="{89771256-0664-4B97-95A8-8FF4FA1086FA}" srcOrd="1" destOrd="0" presId="urn:microsoft.com/office/officeart/2018/2/layout/IconVerticalSolidList"/>
    <dgm:cxn modelId="{22BEF0FB-8BED-4C26-AFBB-DBBA8F1B568E}" type="presParOf" srcId="{1BA8C6CE-FA03-4CE0-BA5C-F06DF3CC0A46}" destId="{0AE79624-20A6-40D3-9A8D-9A53558473B1}" srcOrd="2" destOrd="0" presId="urn:microsoft.com/office/officeart/2018/2/layout/IconVerticalSolidList"/>
    <dgm:cxn modelId="{7CDD21D4-59DA-4081-BA96-DD336B507FAC}" type="presParOf" srcId="{1BA8C6CE-FA03-4CE0-BA5C-F06DF3CC0A46}" destId="{D5062D19-3E54-4D60-A58C-BF96836B2536}" srcOrd="3" destOrd="0" presId="urn:microsoft.com/office/officeart/2018/2/layout/IconVerticalSolidList"/>
    <dgm:cxn modelId="{2789BD96-F75E-4EB2-BC9B-B9D43C2F46C2}" type="presParOf" srcId="{3EF844E6-A9DB-480D-9F35-9D6636A5D0F1}" destId="{2BB0990C-E259-4A68-A52E-3070E1EE4E00}" srcOrd="5" destOrd="0" presId="urn:microsoft.com/office/officeart/2018/2/layout/IconVerticalSolidList"/>
    <dgm:cxn modelId="{AA9E1370-D19F-4044-AD64-E41754564D9F}" type="presParOf" srcId="{3EF844E6-A9DB-480D-9F35-9D6636A5D0F1}" destId="{B9DE6B46-3819-4112-A040-A9F53D10B39E}" srcOrd="6" destOrd="0" presId="urn:microsoft.com/office/officeart/2018/2/layout/IconVerticalSolidList"/>
    <dgm:cxn modelId="{08136F66-EC44-416D-938F-66A035674CAD}" type="presParOf" srcId="{B9DE6B46-3819-4112-A040-A9F53D10B39E}" destId="{7730367A-828F-4CD3-B591-E6057B5A4395}" srcOrd="0" destOrd="0" presId="urn:microsoft.com/office/officeart/2018/2/layout/IconVerticalSolidList"/>
    <dgm:cxn modelId="{A4D69637-C801-42BB-AFA3-6A2D30C5CDED}" type="presParOf" srcId="{B9DE6B46-3819-4112-A040-A9F53D10B39E}" destId="{A84F64BD-BFF5-4B79-AC4D-85C41941905E}" srcOrd="1" destOrd="0" presId="urn:microsoft.com/office/officeart/2018/2/layout/IconVerticalSolidList"/>
    <dgm:cxn modelId="{A70F8867-CB97-4E8E-8B92-EA1C5762F9E9}" type="presParOf" srcId="{B9DE6B46-3819-4112-A040-A9F53D10B39E}" destId="{68EA72B7-A5A6-4A04-B8D9-D113DF96674A}" srcOrd="2" destOrd="0" presId="urn:microsoft.com/office/officeart/2018/2/layout/IconVerticalSolidList"/>
    <dgm:cxn modelId="{F4AED567-E671-4EA7-93EF-DB8D9F5BE54E}" type="presParOf" srcId="{B9DE6B46-3819-4112-A040-A9F53D10B39E}" destId="{11BDFEBD-D2BE-4BCA-BE5D-DEB27DFCF6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813506-0210-4080-ACE1-729A32D7C96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BD2A58-D4F1-4C42-9275-9C474D3DC4A5}">
      <dgm:prSet/>
      <dgm:spPr/>
      <dgm:t>
        <a:bodyPr/>
        <a:lstStyle/>
        <a:p>
          <a:r>
            <a:rPr lang="en-US" b="0" i="0"/>
            <a:t>Evidence does not support routine screening for BV among asymptomatic pregnant women at high risk for preterm delivery</a:t>
          </a:r>
          <a:endParaRPr lang="en-US"/>
        </a:p>
      </dgm:t>
    </dgm:pt>
    <dgm:pt modelId="{6DD002B1-6CD8-44FE-883E-12F8DA8C136C}" type="parTrans" cxnId="{2F1043A1-9724-4A16-AB66-CDE4A2C809E5}">
      <dgm:prSet/>
      <dgm:spPr/>
      <dgm:t>
        <a:bodyPr/>
        <a:lstStyle/>
        <a:p>
          <a:endParaRPr lang="en-US"/>
        </a:p>
      </dgm:t>
    </dgm:pt>
    <dgm:pt modelId="{CF26D3DC-41D2-4148-A02A-FE2E7D9FFE99}" type="sibTrans" cxnId="{2F1043A1-9724-4A16-AB66-CDE4A2C809E5}">
      <dgm:prSet/>
      <dgm:spPr/>
      <dgm:t>
        <a:bodyPr/>
        <a:lstStyle/>
        <a:p>
          <a:endParaRPr lang="en-US"/>
        </a:p>
      </dgm:t>
    </dgm:pt>
    <dgm:pt modelId="{49D6600F-C412-4F69-A0B1-5BA929021226}">
      <dgm:prSet/>
      <dgm:spPr/>
      <dgm:t>
        <a:bodyPr/>
        <a:lstStyle/>
        <a:p>
          <a:r>
            <a:rPr lang="en-US" b="0" i="0"/>
            <a:t>Evidence does not support routine screening for </a:t>
          </a:r>
          <a:r>
            <a:rPr lang="en-US" b="0" i="1"/>
            <a:t>Trichomonas vaginalis </a:t>
          </a:r>
          <a:r>
            <a:rPr lang="en-US" b="0" i="0"/>
            <a:t>among asymptomatic pregnant women. Women who report symptoms should be evaluated and treated</a:t>
          </a:r>
          <a:endParaRPr lang="en-US"/>
        </a:p>
      </dgm:t>
    </dgm:pt>
    <dgm:pt modelId="{FEE0343B-6C08-40C7-967C-57A13305530C}" type="parTrans" cxnId="{8F0438D0-DADA-4D38-B679-8F4527D625AA}">
      <dgm:prSet/>
      <dgm:spPr/>
      <dgm:t>
        <a:bodyPr/>
        <a:lstStyle/>
        <a:p>
          <a:endParaRPr lang="en-US"/>
        </a:p>
      </dgm:t>
    </dgm:pt>
    <dgm:pt modelId="{F902C464-CCB9-4C93-BCA1-788B48F57B38}" type="sibTrans" cxnId="{8F0438D0-DADA-4D38-B679-8F4527D625AA}">
      <dgm:prSet/>
      <dgm:spPr/>
      <dgm:t>
        <a:bodyPr/>
        <a:lstStyle/>
        <a:p>
          <a:endParaRPr lang="en-US"/>
        </a:p>
      </dgm:t>
    </dgm:pt>
    <dgm:pt modelId="{7E1B1E24-026B-4DB5-9F54-ACEAD8E028E7}">
      <dgm:prSet/>
      <dgm:spPr/>
      <dgm:t>
        <a:bodyPr/>
        <a:lstStyle/>
        <a:p>
          <a:r>
            <a:rPr lang="en-US" b="0" i="0"/>
            <a:t>evidence does not support routine HSV-2 serologic screening among asymptomatic pregnant women.</a:t>
          </a:r>
          <a:endParaRPr lang="en-US"/>
        </a:p>
      </dgm:t>
    </dgm:pt>
    <dgm:pt modelId="{2A653FBB-BF6E-4687-A7FA-E1DDE8CA86F2}" type="parTrans" cxnId="{0ED55D42-A308-49E0-81E1-27F5480ADAE5}">
      <dgm:prSet/>
      <dgm:spPr/>
      <dgm:t>
        <a:bodyPr/>
        <a:lstStyle/>
        <a:p>
          <a:endParaRPr lang="en-US"/>
        </a:p>
      </dgm:t>
    </dgm:pt>
    <dgm:pt modelId="{88AC8D46-E56B-46E1-92B2-4FBD85A6C4F4}" type="sibTrans" cxnId="{0ED55D42-A308-49E0-81E1-27F5480ADAE5}">
      <dgm:prSet/>
      <dgm:spPr/>
      <dgm:t>
        <a:bodyPr/>
        <a:lstStyle/>
        <a:p>
          <a:endParaRPr lang="en-US"/>
        </a:p>
      </dgm:t>
    </dgm:pt>
    <dgm:pt modelId="{5DD1D858-EBE4-4C9F-86FE-E7183A15384A}">
      <dgm:prSet/>
      <dgm:spPr/>
      <dgm:t>
        <a:bodyPr/>
        <a:lstStyle/>
        <a:p>
          <a:r>
            <a:rPr lang="en-US" b="0" i="0"/>
            <a:t>Routine serial cultures for HSV are not indicated for women in the third trimester who have a history of recurrent genital herpes.</a:t>
          </a:r>
          <a:endParaRPr lang="en-US"/>
        </a:p>
      </dgm:t>
    </dgm:pt>
    <dgm:pt modelId="{5653753F-35CB-4D9E-A92D-C708A9202803}" type="parTrans" cxnId="{BD5E1853-BF3A-4F17-ACAD-6831F655D2C2}">
      <dgm:prSet/>
      <dgm:spPr/>
      <dgm:t>
        <a:bodyPr/>
        <a:lstStyle/>
        <a:p>
          <a:endParaRPr lang="en-US"/>
        </a:p>
      </dgm:t>
    </dgm:pt>
    <dgm:pt modelId="{6983FDD1-05EC-4167-B24A-44DCF8BC3CBF}" type="sibTrans" cxnId="{BD5E1853-BF3A-4F17-ACAD-6831F655D2C2}">
      <dgm:prSet/>
      <dgm:spPr/>
      <dgm:t>
        <a:bodyPr/>
        <a:lstStyle/>
        <a:p>
          <a:endParaRPr lang="en-US"/>
        </a:p>
      </dgm:t>
    </dgm:pt>
    <dgm:pt modelId="{4AC1C046-CF77-433F-AF55-DEF87DFDF83A}" type="pres">
      <dgm:prSet presAssocID="{72813506-0210-4080-ACE1-729A32D7C968}" presName="linear" presStyleCnt="0">
        <dgm:presLayoutVars>
          <dgm:animLvl val="lvl"/>
          <dgm:resizeHandles val="exact"/>
        </dgm:presLayoutVars>
      </dgm:prSet>
      <dgm:spPr/>
    </dgm:pt>
    <dgm:pt modelId="{D68565A6-1E1B-4D3F-AAB8-1EFABD30F5E1}" type="pres">
      <dgm:prSet presAssocID="{99BD2A58-D4F1-4C42-9275-9C474D3DC4A5}" presName="parentText" presStyleLbl="node1" presStyleIdx="0" presStyleCnt="4">
        <dgm:presLayoutVars>
          <dgm:chMax val="0"/>
          <dgm:bulletEnabled val="1"/>
        </dgm:presLayoutVars>
      </dgm:prSet>
      <dgm:spPr/>
    </dgm:pt>
    <dgm:pt modelId="{AFBA267C-DC03-4483-B365-5BB6DFAFEA12}" type="pres">
      <dgm:prSet presAssocID="{CF26D3DC-41D2-4148-A02A-FE2E7D9FFE99}" presName="spacer" presStyleCnt="0"/>
      <dgm:spPr/>
    </dgm:pt>
    <dgm:pt modelId="{EEC0B04D-0D4F-499A-8544-D1EF25DC679B}" type="pres">
      <dgm:prSet presAssocID="{49D6600F-C412-4F69-A0B1-5BA929021226}" presName="parentText" presStyleLbl="node1" presStyleIdx="1" presStyleCnt="4">
        <dgm:presLayoutVars>
          <dgm:chMax val="0"/>
          <dgm:bulletEnabled val="1"/>
        </dgm:presLayoutVars>
      </dgm:prSet>
      <dgm:spPr/>
    </dgm:pt>
    <dgm:pt modelId="{3D7466FF-EBF4-437B-A226-C034CA60E3FF}" type="pres">
      <dgm:prSet presAssocID="{F902C464-CCB9-4C93-BCA1-788B48F57B38}" presName="spacer" presStyleCnt="0"/>
      <dgm:spPr/>
    </dgm:pt>
    <dgm:pt modelId="{468E8F1E-6F22-42B6-9608-C72AFA8C1062}" type="pres">
      <dgm:prSet presAssocID="{7E1B1E24-026B-4DB5-9F54-ACEAD8E028E7}" presName="parentText" presStyleLbl="node1" presStyleIdx="2" presStyleCnt="4">
        <dgm:presLayoutVars>
          <dgm:chMax val="0"/>
          <dgm:bulletEnabled val="1"/>
        </dgm:presLayoutVars>
      </dgm:prSet>
      <dgm:spPr/>
    </dgm:pt>
    <dgm:pt modelId="{15B325E1-118E-44E0-B785-82378DE0ADBA}" type="pres">
      <dgm:prSet presAssocID="{88AC8D46-E56B-46E1-92B2-4FBD85A6C4F4}" presName="spacer" presStyleCnt="0"/>
      <dgm:spPr/>
    </dgm:pt>
    <dgm:pt modelId="{05F42E53-7612-4777-9523-69D670CA9AD2}" type="pres">
      <dgm:prSet presAssocID="{5DD1D858-EBE4-4C9F-86FE-E7183A15384A}" presName="parentText" presStyleLbl="node1" presStyleIdx="3" presStyleCnt="4">
        <dgm:presLayoutVars>
          <dgm:chMax val="0"/>
          <dgm:bulletEnabled val="1"/>
        </dgm:presLayoutVars>
      </dgm:prSet>
      <dgm:spPr/>
    </dgm:pt>
  </dgm:ptLst>
  <dgm:cxnLst>
    <dgm:cxn modelId="{B1D4BB29-32D4-40BB-B681-444CA51B39A5}" type="presOf" srcId="{5DD1D858-EBE4-4C9F-86FE-E7183A15384A}" destId="{05F42E53-7612-4777-9523-69D670CA9AD2}" srcOrd="0" destOrd="0" presId="urn:microsoft.com/office/officeart/2005/8/layout/vList2"/>
    <dgm:cxn modelId="{0ED55D42-A308-49E0-81E1-27F5480ADAE5}" srcId="{72813506-0210-4080-ACE1-729A32D7C968}" destId="{7E1B1E24-026B-4DB5-9F54-ACEAD8E028E7}" srcOrd="2" destOrd="0" parTransId="{2A653FBB-BF6E-4687-A7FA-E1DDE8CA86F2}" sibTransId="{88AC8D46-E56B-46E1-92B2-4FBD85A6C4F4}"/>
    <dgm:cxn modelId="{A393D54C-5946-44AE-9C09-6C3A7335A3DA}" type="presOf" srcId="{49D6600F-C412-4F69-A0B1-5BA929021226}" destId="{EEC0B04D-0D4F-499A-8544-D1EF25DC679B}" srcOrd="0" destOrd="0" presId="urn:microsoft.com/office/officeart/2005/8/layout/vList2"/>
    <dgm:cxn modelId="{BD5E1853-BF3A-4F17-ACAD-6831F655D2C2}" srcId="{72813506-0210-4080-ACE1-729A32D7C968}" destId="{5DD1D858-EBE4-4C9F-86FE-E7183A15384A}" srcOrd="3" destOrd="0" parTransId="{5653753F-35CB-4D9E-A92D-C708A9202803}" sibTransId="{6983FDD1-05EC-4167-B24A-44DCF8BC3CBF}"/>
    <dgm:cxn modelId="{E5C73253-7AE0-468B-A9B3-5F692E38F8C9}" type="presOf" srcId="{7E1B1E24-026B-4DB5-9F54-ACEAD8E028E7}" destId="{468E8F1E-6F22-42B6-9608-C72AFA8C1062}" srcOrd="0" destOrd="0" presId="urn:microsoft.com/office/officeart/2005/8/layout/vList2"/>
    <dgm:cxn modelId="{A5CF9053-8699-4917-8B50-E318F47BFC31}" type="presOf" srcId="{99BD2A58-D4F1-4C42-9275-9C474D3DC4A5}" destId="{D68565A6-1E1B-4D3F-AAB8-1EFABD30F5E1}" srcOrd="0" destOrd="0" presId="urn:microsoft.com/office/officeart/2005/8/layout/vList2"/>
    <dgm:cxn modelId="{229A9A75-EF2A-4435-B6A3-E0F08051C05B}" type="presOf" srcId="{72813506-0210-4080-ACE1-729A32D7C968}" destId="{4AC1C046-CF77-433F-AF55-DEF87DFDF83A}" srcOrd="0" destOrd="0" presId="urn:microsoft.com/office/officeart/2005/8/layout/vList2"/>
    <dgm:cxn modelId="{2F1043A1-9724-4A16-AB66-CDE4A2C809E5}" srcId="{72813506-0210-4080-ACE1-729A32D7C968}" destId="{99BD2A58-D4F1-4C42-9275-9C474D3DC4A5}" srcOrd="0" destOrd="0" parTransId="{6DD002B1-6CD8-44FE-883E-12F8DA8C136C}" sibTransId="{CF26D3DC-41D2-4148-A02A-FE2E7D9FFE99}"/>
    <dgm:cxn modelId="{8F0438D0-DADA-4D38-B679-8F4527D625AA}" srcId="{72813506-0210-4080-ACE1-729A32D7C968}" destId="{49D6600F-C412-4F69-A0B1-5BA929021226}" srcOrd="1" destOrd="0" parTransId="{FEE0343B-6C08-40C7-967C-57A13305530C}" sibTransId="{F902C464-CCB9-4C93-BCA1-788B48F57B38}"/>
    <dgm:cxn modelId="{413A02F6-0889-47E7-B631-AD6953FF16E4}" type="presParOf" srcId="{4AC1C046-CF77-433F-AF55-DEF87DFDF83A}" destId="{D68565A6-1E1B-4D3F-AAB8-1EFABD30F5E1}" srcOrd="0" destOrd="0" presId="urn:microsoft.com/office/officeart/2005/8/layout/vList2"/>
    <dgm:cxn modelId="{F465987A-A1EC-4A9E-8D06-EA28C7087B4A}" type="presParOf" srcId="{4AC1C046-CF77-433F-AF55-DEF87DFDF83A}" destId="{AFBA267C-DC03-4483-B365-5BB6DFAFEA12}" srcOrd="1" destOrd="0" presId="urn:microsoft.com/office/officeart/2005/8/layout/vList2"/>
    <dgm:cxn modelId="{7A8B01EB-0060-4CCB-BDD9-BBBBFE02042A}" type="presParOf" srcId="{4AC1C046-CF77-433F-AF55-DEF87DFDF83A}" destId="{EEC0B04D-0D4F-499A-8544-D1EF25DC679B}" srcOrd="2" destOrd="0" presId="urn:microsoft.com/office/officeart/2005/8/layout/vList2"/>
    <dgm:cxn modelId="{AE2DD2CC-7CE4-4E5D-9FFB-ECA6C06DCAB2}" type="presParOf" srcId="{4AC1C046-CF77-433F-AF55-DEF87DFDF83A}" destId="{3D7466FF-EBF4-437B-A226-C034CA60E3FF}" srcOrd="3" destOrd="0" presId="urn:microsoft.com/office/officeart/2005/8/layout/vList2"/>
    <dgm:cxn modelId="{40847E8B-D8EF-4B15-8A7D-54B9C840B334}" type="presParOf" srcId="{4AC1C046-CF77-433F-AF55-DEF87DFDF83A}" destId="{468E8F1E-6F22-42B6-9608-C72AFA8C1062}" srcOrd="4" destOrd="0" presId="urn:microsoft.com/office/officeart/2005/8/layout/vList2"/>
    <dgm:cxn modelId="{C078EAB7-2800-4BD5-BC47-FE154352D24D}" type="presParOf" srcId="{4AC1C046-CF77-433F-AF55-DEF87DFDF83A}" destId="{15B325E1-118E-44E0-B785-82378DE0ADBA}" srcOrd="5" destOrd="0" presId="urn:microsoft.com/office/officeart/2005/8/layout/vList2"/>
    <dgm:cxn modelId="{9B00CA8B-1B4F-4E1D-BF98-38285A3E1FC2}" type="presParOf" srcId="{4AC1C046-CF77-433F-AF55-DEF87DFDF83A}" destId="{05F42E53-7612-4777-9523-69D670CA9A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F892B-681C-41EE-8CBB-EF05BC0142C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B027771-AD30-47F6-B5BB-B9BD203EE217}">
      <dgm:prSet/>
      <dgm:spPr/>
      <dgm:t>
        <a:bodyPr/>
        <a:lstStyle/>
        <a:p>
          <a:r>
            <a:rPr lang="en-US" b="0" i="0"/>
            <a:t>The term “sexually transmitted infection” (STI) refers to a pathogen that causes infection through sexual contact, </a:t>
          </a:r>
          <a:endParaRPr lang="en-US"/>
        </a:p>
      </dgm:t>
    </dgm:pt>
    <dgm:pt modelId="{FA4895D6-62AC-4731-95FE-87C95E3CDCA9}" type="parTrans" cxnId="{03DF43D6-E49E-4404-9261-0B6E9C93122C}">
      <dgm:prSet/>
      <dgm:spPr/>
      <dgm:t>
        <a:bodyPr/>
        <a:lstStyle/>
        <a:p>
          <a:endParaRPr lang="en-US"/>
        </a:p>
      </dgm:t>
    </dgm:pt>
    <dgm:pt modelId="{83014052-294E-47B4-8708-558A55B35D2E}" type="sibTrans" cxnId="{03DF43D6-E49E-4404-9261-0B6E9C93122C}">
      <dgm:prSet/>
      <dgm:spPr/>
      <dgm:t>
        <a:bodyPr/>
        <a:lstStyle/>
        <a:p>
          <a:endParaRPr lang="en-US"/>
        </a:p>
      </dgm:t>
    </dgm:pt>
    <dgm:pt modelId="{46859965-2A02-48F9-8267-BAC6E04A93D8}">
      <dgm:prSet/>
      <dgm:spPr/>
      <dgm:t>
        <a:bodyPr/>
        <a:lstStyle/>
        <a:p>
          <a:r>
            <a:rPr lang="en-US" b="0" i="0"/>
            <a:t>whereas the term “sexually transmitted disease” (STD) refers to a recognizable disease state that has developed from an infection. </a:t>
          </a:r>
          <a:endParaRPr lang="en-US"/>
        </a:p>
      </dgm:t>
    </dgm:pt>
    <dgm:pt modelId="{8BC4F8C5-9EEA-4EBF-81A4-6C7D4BA68328}" type="parTrans" cxnId="{A424EEBF-6720-4767-A33D-F6DEA1C3A571}">
      <dgm:prSet/>
      <dgm:spPr/>
      <dgm:t>
        <a:bodyPr/>
        <a:lstStyle/>
        <a:p>
          <a:endParaRPr lang="en-US"/>
        </a:p>
      </dgm:t>
    </dgm:pt>
    <dgm:pt modelId="{5BDD9D46-2866-4F31-9C32-A354DA34745D}" type="sibTrans" cxnId="{A424EEBF-6720-4767-A33D-F6DEA1C3A571}">
      <dgm:prSet/>
      <dgm:spPr/>
      <dgm:t>
        <a:bodyPr/>
        <a:lstStyle/>
        <a:p>
          <a:endParaRPr lang="en-US"/>
        </a:p>
      </dgm:t>
    </dgm:pt>
    <dgm:pt modelId="{29773CD0-8EEE-4401-8B10-D4FF7F29AA7F}">
      <dgm:prSet/>
      <dgm:spPr/>
      <dgm:t>
        <a:bodyPr/>
        <a:lstStyle/>
        <a:p>
          <a:r>
            <a:rPr lang="en-US" b="0" i="0"/>
            <a:t>Physicians and other health care providers have a crucial role in preventing and treating STIs</a:t>
          </a:r>
          <a:endParaRPr lang="en-US"/>
        </a:p>
      </dgm:t>
    </dgm:pt>
    <dgm:pt modelId="{FA6EDF7A-E20B-47A7-B06A-EF0A96E7AF67}" type="parTrans" cxnId="{CD7766D6-4FE3-4B35-9403-108A18E80D72}">
      <dgm:prSet/>
      <dgm:spPr/>
      <dgm:t>
        <a:bodyPr/>
        <a:lstStyle/>
        <a:p>
          <a:endParaRPr lang="en-US"/>
        </a:p>
      </dgm:t>
    </dgm:pt>
    <dgm:pt modelId="{35726830-56DD-48AB-B8C5-5B205D1A906B}" type="sibTrans" cxnId="{CD7766D6-4FE3-4B35-9403-108A18E80D72}">
      <dgm:prSet/>
      <dgm:spPr/>
      <dgm:t>
        <a:bodyPr/>
        <a:lstStyle/>
        <a:p>
          <a:endParaRPr lang="en-US"/>
        </a:p>
      </dgm:t>
    </dgm:pt>
    <dgm:pt modelId="{C3AB18F1-E188-4CF7-8D5E-249549A35C01}" type="pres">
      <dgm:prSet presAssocID="{17CF892B-681C-41EE-8CBB-EF05BC0142CB}" presName="linear" presStyleCnt="0">
        <dgm:presLayoutVars>
          <dgm:animLvl val="lvl"/>
          <dgm:resizeHandles val="exact"/>
        </dgm:presLayoutVars>
      </dgm:prSet>
      <dgm:spPr/>
    </dgm:pt>
    <dgm:pt modelId="{EBD07688-4C1B-4398-ACBA-75930D641DD2}" type="pres">
      <dgm:prSet presAssocID="{9B027771-AD30-47F6-B5BB-B9BD203EE217}" presName="parentText" presStyleLbl="node1" presStyleIdx="0" presStyleCnt="3">
        <dgm:presLayoutVars>
          <dgm:chMax val="0"/>
          <dgm:bulletEnabled val="1"/>
        </dgm:presLayoutVars>
      </dgm:prSet>
      <dgm:spPr/>
    </dgm:pt>
    <dgm:pt modelId="{1AA47980-563E-4855-8026-95F33D52F9F4}" type="pres">
      <dgm:prSet presAssocID="{83014052-294E-47B4-8708-558A55B35D2E}" presName="spacer" presStyleCnt="0"/>
      <dgm:spPr/>
    </dgm:pt>
    <dgm:pt modelId="{B9534FE7-E094-41EF-B2AF-20562BC6D04B}" type="pres">
      <dgm:prSet presAssocID="{46859965-2A02-48F9-8267-BAC6E04A93D8}" presName="parentText" presStyleLbl="node1" presStyleIdx="1" presStyleCnt="3">
        <dgm:presLayoutVars>
          <dgm:chMax val="0"/>
          <dgm:bulletEnabled val="1"/>
        </dgm:presLayoutVars>
      </dgm:prSet>
      <dgm:spPr/>
    </dgm:pt>
    <dgm:pt modelId="{025820B5-CF32-4300-97F2-8EEB617C2E38}" type="pres">
      <dgm:prSet presAssocID="{5BDD9D46-2866-4F31-9C32-A354DA34745D}" presName="spacer" presStyleCnt="0"/>
      <dgm:spPr/>
    </dgm:pt>
    <dgm:pt modelId="{7DD176D2-3E92-4056-8598-2C848B4257FB}" type="pres">
      <dgm:prSet presAssocID="{29773CD0-8EEE-4401-8B10-D4FF7F29AA7F}" presName="parentText" presStyleLbl="node1" presStyleIdx="2" presStyleCnt="3">
        <dgm:presLayoutVars>
          <dgm:chMax val="0"/>
          <dgm:bulletEnabled val="1"/>
        </dgm:presLayoutVars>
      </dgm:prSet>
      <dgm:spPr/>
    </dgm:pt>
  </dgm:ptLst>
  <dgm:cxnLst>
    <dgm:cxn modelId="{488DDC06-E81F-46A9-ABF0-CA6D66D6B4B5}" type="presOf" srcId="{29773CD0-8EEE-4401-8B10-D4FF7F29AA7F}" destId="{7DD176D2-3E92-4056-8598-2C848B4257FB}" srcOrd="0" destOrd="0" presId="urn:microsoft.com/office/officeart/2005/8/layout/vList2"/>
    <dgm:cxn modelId="{6B6926B4-4EF8-42AC-81DB-00FD0A70A232}" type="presOf" srcId="{9B027771-AD30-47F6-B5BB-B9BD203EE217}" destId="{EBD07688-4C1B-4398-ACBA-75930D641DD2}" srcOrd="0" destOrd="0" presId="urn:microsoft.com/office/officeart/2005/8/layout/vList2"/>
    <dgm:cxn modelId="{A424EEBF-6720-4767-A33D-F6DEA1C3A571}" srcId="{17CF892B-681C-41EE-8CBB-EF05BC0142CB}" destId="{46859965-2A02-48F9-8267-BAC6E04A93D8}" srcOrd="1" destOrd="0" parTransId="{8BC4F8C5-9EEA-4EBF-81A4-6C7D4BA68328}" sibTransId="{5BDD9D46-2866-4F31-9C32-A354DA34745D}"/>
    <dgm:cxn modelId="{03DF43D6-E49E-4404-9261-0B6E9C93122C}" srcId="{17CF892B-681C-41EE-8CBB-EF05BC0142CB}" destId="{9B027771-AD30-47F6-B5BB-B9BD203EE217}" srcOrd="0" destOrd="0" parTransId="{FA4895D6-62AC-4731-95FE-87C95E3CDCA9}" sibTransId="{83014052-294E-47B4-8708-558A55B35D2E}"/>
    <dgm:cxn modelId="{CD7766D6-4FE3-4B35-9403-108A18E80D72}" srcId="{17CF892B-681C-41EE-8CBB-EF05BC0142CB}" destId="{29773CD0-8EEE-4401-8B10-D4FF7F29AA7F}" srcOrd="2" destOrd="0" parTransId="{FA6EDF7A-E20B-47A7-B06A-EF0A96E7AF67}" sibTransId="{35726830-56DD-48AB-B8C5-5B205D1A906B}"/>
    <dgm:cxn modelId="{A42861D9-F15F-41DD-A41E-3B976A95127C}" type="presOf" srcId="{46859965-2A02-48F9-8267-BAC6E04A93D8}" destId="{B9534FE7-E094-41EF-B2AF-20562BC6D04B}" srcOrd="0" destOrd="0" presId="urn:microsoft.com/office/officeart/2005/8/layout/vList2"/>
    <dgm:cxn modelId="{DA5BFBE8-1ED6-476A-970F-964CC85DEFD7}" type="presOf" srcId="{17CF892B-681C-41EE-8CBB-EF05BC0142CB}" destId="{C3AB18F1-E188-4CF7-8D5E-249549A35C01}" srcOrd="0" destOrd="0" presId="urn:microsoft.com/office/officeart/2005/8/layout/vList2"/>
    <dgm:cxn modelId="{74C07302-54FA-4FA4-BC76-78A769927420}" type="presParOf" srcId="{C3AB18F1-E188-4CF7-8D5E-249549A35C01}" destId="{EBD07688-4C1B-4398-ACBA-75930D641DD2}" srcOrd="0" destOrd="0" presId="urn:microsoft.com/office/officeart/2005/8/layout/vList2"/>
    <dgm:cxn modelId="{F203FDA9-49E1-4DA1-9CBA-E9B3E039461D}" type="presParOf" srcId="{C3AB18F1-E188-4CF7-8D5E-249549A35C01}" destId="{1AA47980-563E-4855-8026-95F33D52F9F4}" srcOrd="1" destOrd="0" presId="urn:microsoft.com/office/officeart/2005/8/layout/vList2"/>
    <dgm:cxn modelId="{F992AF44-F933-46AD-9BE5-9B3A5314F207}" type="presParOf" srcId="{C3AB18F1-E188-4CF7-8D5E-249549A35C01}" destId="{B9534FE7-E094-41EF-B2AF-20562BC6D04B}" srcOrd="2" destOrd="0" presId="urn:microsoft.com/office/officeart/2005/8/layout/vList2"/>
    <dgm:cxn modelId="{1E69EC3E-22DB-4ECB-A3CF-59D972D2506A}" type="presParOf" srcId="{C3AB18F1-E188-4CF7-8D5E-249549A35C01}" destId="{025820B5-CF32-4300-97F2-8EEB617C2E38}" srcOrd="3" destOrd="0" presId="urn:microsoft.com/office/officeart/2005/8/layout/vList2"/>
    <dgm:cxn modelId="{7A0B47CC-E5E1-4DCC-BD95-5F016B2625ED}" type="presParOf" srcId="{C3AB18F1-E188-4CF7-8D5E-249549A35C01}" destId="{7DD176D2-3E92-4056-8598-2C848B4257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8C960-FE82-4F75-B2AC-6690291318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78C94F0-78C0-4C62-ABA0-0B157BD0D8D3}">
      <dgm:prSet/>
      <dgm:spPr/>
      <dgm:t>
        <a:bodyPr/>
        <a:lstStyle/>
        <a:p>
          <a:r>
            <a:rPr lang="en-US" b="0" i="0"/>
            <a:t>family planning clinics,</a:t>
          </a:r>
          <a:endParaRPr lang="en-US"/>
        </a:p>
      </dgm:t>
    </dgm:pt>
    <dgm:pt modelId="{0D253C8C-B855-4163-9B9F-67CA87D33FD8}" type="parTrans" cxnId="{5BF2A21B-403C-4692-82D3-FFD50EC50194}">
      <dgm:prSet/>
      <dgm:spPr/>
      <dgm:t>
        <a:bodyPr/>
        <a:lstStyle/>
        <a:p>
          <a:endParaRPr lang="en-US"/>
        </a:p>
      </dgm:t>
    </dgm:pt>
    <dgm:pt modelId="{C25DB4A3-B48C-46A0-A2F4-B2EC0F22078E}" type="sibTrans" cxnId="{5BF2A21B-403C-4692-82D3-FFD50EC50194}">
      <dgm:prSet/>
      <dgm:spPr/>
      <dgm:t>
        <a:bodyPr/>
        <a:lstStyle/>
        <a:p>
          <a:endParaRPr lang="en-US"/>
        </a:p>
      </dgm:t>
    </dgm:pt>
    <dgm:pt modelId="{4DF87D68-B071-4851-8879-8624634D8276}">
      <dgm:prSet/>
      <dgm:spPr/>
      <dgm:t>
        <a:bodyPr/>
        <a:lstStyle/>
        <a:p>
          <a:r>
            <a:rPr lang="en-US" b="0" i="0"/>
            <a:t>HIV care clinics, </a:t>
          </a:r>
          <a:endParaRPr lang="en-US"/>
        </a:p>
      </dgm:t>
    </dgm:pt>
    <dgm:pt modelId="{F8A5953C-BC4E-4374-AFA0-5BE7675288C6}" type="parTrans" cxnId="{9BA2AC4B-E153-41BE-B51F-8DDD29F534DC}">
      <dgm:prSet/>
      <dgm:spPr/>
      <dgm:t>
        <a:bodyPr/>
        <a:lstStyle/>
        <a:p>
          <a:endParaRPr lang="en-US"/>
        </a:p>
      </dgm:t>
    </dgm:pt>
    <dgm:pt modelId="{4EC01050-3E14-4F8A-8F46-3CB627F26763}" type="sibTrans" cxnId="{9BA2AC4B-E153-41BE-B51F-8DDD29F534DC}">
      <dgm:prSet/>
      <dgm:spPr/>
      <dgm:t>
        <a:bodyPr/>
        <a:lstStyle/>
        <a:p>
          <a:endParaRPr lang="en-US"/>
        </a:p>
      </dgm:t>
    </dgm:pt>
    <dgm:pt modelId="{CE8F4390-BA5B-4C4A-9B99-9C89CED1D885}">
      <dgm:prSet/>
      <dgm:spPr/>
      <dgm:t>
        <a:bodyPr/>
        <a:lstStyle/>
        <a:p>
          <a:r>
            <a:rPr lang="en-US" b="0" i="0"/>
            <a:t>correctional health care settings, </a:t>
          </a:r>
          <a:endParaRPr lang="en-US"/>
        </a:p>
      </dgm:t>
    </dgm:pt>
    <dgm:pt modelId="{076C0192-7C77-4ABE-8B04-516E0E5A8EFC}" type="parTrans" cxnId="{7E155DB1-17DE-4A32-B7B8-A6B3C01E6886}">
      <dgm:prSet/>
      <dgm:spPr/>
      <dgm:t>
        <a:bodyPr/>
        <a:lstStyle/>
        <a:p>
          <a:endParaRPr lang="en-US"/>
        </a:p>
      </dgm:t>
    </dgm:pt>
    <dgm:pt modelId="{930D6826-85C8-4F21-A76B-F57E6B503774}" type="sibTrans" cxnId="{7E155DB1-17DE-4A32-B7B8-A6B3C01E6886}">
      <dgm:prSet/>
      <dgm:spPr/>
      <dgm:t>
        <a:bodyPr/>
        <a:lstStyle/>
        <a:p>
          <a:endParaRPr lang="en-US"/>
        </a:p>
      </dgm:t>
    </dgm:pt>
    <dgm:pt modelId="{14699377-B684-46C0-AF9B-343730875717}">
      <dgm:prSet/>
      <dgm:spPr/>
      <dgm:t>
        <a:bodyPr/>
        <a:lstStyle/>
        <a:p>
          <a:r>
            <a:rPr lang="en-US" b="0" i="0"/>
            <a:t>private physicians’ offices, </a:t>
          </a:r>
          <a:endParaRPr lang="en-US"/>
        </a:p>
      </dgm:t>
    </dgm:pt>
    <dgm:pt modelId="{D5215134-A4EA-49E4-8A54-D1F87E04BA3D}" type="parTrans" cxnId="{D77D48D0-4752-48A4-AAC0-BCAE1CE2E667}">
      <dgm:prSet/>
      <dgm:spPr/>
      <dgm:t>
        <a:bodyPr/>
        <a:lstStyle/>
        <a:p>
          <a:endParaRPr lang="en-US"/>
        </a:p>
      </dgm:t>
    </dgm:pt>
    <dgm:pt modelId="{E09F28AC-D3F1-425B-BDA8-CD47D16118D6}" type="sibTrans" cxnId="{D77D48D0-4752-48A4-AAC0-BCAE1CE2E667}">
      <dgm:prSet/>
      <dgm:spPr/>
      <dgm:t>
        <a:bodyPr/>
        <a:lstStyle/>
        <a:p>
          <a:endParaRPr lang="en-US"/>
        </a:p>
      </dgm:t>
    </dgm:pt>
    <dgm:pt modelId="{67817AEB-8A72-4369-9775-9B7E852BC235}">
      <dgm:prSet/>
      <dgm:spPr/>
      <dgm:t>
        <a:bodyPr/>
        <a:lstStyle/>
        <a:p>
          <a:r>
            <a:rPr lang="en-US" b="0" i="0"/>
            <a:t>Federally Qualified Health Centers, </a:t>
          </a:r>
          <a:endParaRPr lang="en-US"/>
        </a:p>
      </dgm:t>
    </dgm:pt>
    <dgm:pt modelId="{61EA7F09-7E23-405D-91C1-243C7CB25AFF}" type="parTrans" cxnId="{70A3B42A-A266-49CA-8726-ED8315EABA7E}">
      <dgm:prSet/>
      <dgm:spPr/>
      <dgm:t>
        <a:bodyPr/>
        <a:lstStyle/>
        <a:p>
          <a:endParaRPr lang="en-US"/>
        </a:p>
      </dgm:t>
    </dgm:pt>
    <dgm:pt modelId="{B8E8253B-3F3C-44B1-A1B3-29EFB8637EFE}" type="sibTrans" cxnId="{70A3B42A-A266-49CA-8726-ED8315EABA7E}">
      <dgm:prSet/>
      <dgm:spPr/>
      <dgm:t>
        <a:bodyPr/>
        <a:lstStyle/>
        <a:p>
          <a:endParaRPr lang="en-US"/>
        </a:p>
      </dgm:t>
    </dgm:pt>
    <dgm:pt modelId="{AB579CEB-74A8-406F-9615-BAB30C6E4DBF}">
      <dgm:prSet/>
      <dgm:spPr/>
      <dgm:t>
        <a:bodyPr/>
        <a:lstStyle/>
        <a:p>
          <a:r>
            <a:rPr lang="en-US" b="0" i="0"/>
            <a:t>clinics for adolescent care, </a:t>
          </a:r>
          <a:endParaRPr lang="en-US"/>
        </a:p>
      </dgm:t>
    </dgm:pt>
    <dgm:pt modelId="{F5EC3AB3-4F07-4F2C-8D05-1A7D62EE98E5}" type="parTrans" cxnId="{F6AF0B23-19B1-46DB-8E96-FE4A70AF6741}">
      <dgm:prSet/>
      <dgm:spPr/>
      <dgm:t>
        <a:bodyPr/>
        <a:lstStyle/>
        <a:p>
          <a:endParaRPr lang="en-US"/>
        </a:p>
      </dgm:t>
    </dgm:pt>
    <dgm:pt modelId="{8D03F9DA-B129-4784-BC4C-3CA9D323235B}" type="sibTrans" cxnId="{F6AF0B23-19B1-46DB-8E96-FE4A70AF6741}">
      <dgm:prSet/>
      <dgm:spPr/>
      <dgm:t>
        <a:bodyPr/>
        <a:lstStyle/>
        <a:p>
          <a:endParaRPr lang="en-US"/>
        </a:p>
      </dgm:t>
    </dgm:pt>
    <dgm:pt modelId="{3DE147F7-929C-4011-8973-D623DB756394}">
      <dgm:prSet/>
      <dgm:spPr/>
      <dgm:t>
        <a:bodyPr/>
        <a:lstStyle/>
        <a:p>
          <a:r>
            <a:rPr lang="en-US" b="0" i="0"/>
            <a:t>and other primary care facilities.</a:t>
          </a:r>
          <a:endParaRPr lang="en-US"/>
        </a:p>
      </dgm:t>
    </dgm:pt>
    <dgm:pt modelId="{4C42E7E1-7D4F-4D7A-A932-8DED3C9B3AA6}" type="parTrans" cxnId="{808D28B9-B214-4993-99F6-2385F3DC5A80}">
      <dgm:prSet/>
      <dgm:spPr/>
      <dgm:t>
        <a:bodyPr/>
        <a:lstStyle/>
        <a:p>
          <a:endParaRPr lang="en-US"/>
        </a:p>
      </dgm:t>
    </dgm:pt>
    <dgm:pt modelId="{72505F55-E5B2-4497-A327-5C5F241FEFE9}" type="sibTrans" cxnId="{808D28B9-B214-4993-99F6-2385F3DC5A80}">
      <dgm:prSet/>
      <dgm:spPr/>
      <dgm:t>
        <a:bodyPr/>
        <a:lstStyle/>
        <a:p>
          <a:endParaRPr lang="en-US"/>
        </a:p>
      </dgm:t>
    </dgm:pt>
    <dgm:pt modelId="{96E35527-9A73-48F5-98BE-3F1D1C3D9CB8}" type="pres">
      <dgm:prSet presAssocID="{53D8C960-FE82-4F75-B2AC-66902913187D}" presName="linear" presStyleCnt="0">
        <dgm:presLayoutVars>
          <dgm:animLvl val="lvl"/>
          <dgm:resizeHandles val="exact"/>
        </dgm:presLayoutVars>
      </dgm:prSet>
      <dgm:spPr/>
    </dgm:pt>
    <dgm:pt modelId="{794EC7C6-7A8A-48EC-93B2-C7240A5DDEBE}" type="pres">
      <dgm:prSet presAssocID="{A78C94F0-78C0-4C62-ABA0-0B157BD0D8D3}" presName="parentText" presStyleLbl="node1" presStyleIdx="0" presStyleCnt="7">
        <dgm:presLayoutVars>
          <dgm:chMax val="0"/>
          <dgm:bulletEnabled val="1"/>
        </dgm:presLayoutVars>
      </dgm:prSet>
      <dgm:spPr/>
    </dgm:pt>
    <dgm:pt modelId="{09ABBF64-203D-44E9-8819-6B89F942F9D3}" type="pres">
      <dgm:prSet presAssocID="{C25DB4A3-B48C-46A0-A2F4-B2EC0F22078E}" presName="spacer" presStyleCnt="0"/>
      <dgm:spPr/>
    </dgm:pt>
    <dgm:pt modelId="{C4E07FB9-4638-48B7-B841-FAF75402BAD0}" type="pres">
      <dgm:prSet presAssocID="{4DF87D68-B071-4851-8879-8624634D8276}" presName="parentText" presStyleLbl="node1" presStyleIdx="1" presStyleCnt="7">
        <dgm:presLayoutVars>
          <dgm:chMax val="0"/>
          <dgm:bulletEnabled val="1"/>
        </dgm:presLayoutVars>
      </dgm:prSet>
      <dgm:spPr/>
    </dgm:pt>
    <dgm:pt modelId="{B01BCE2E-B253-4178-9F93-762458D1C4A6}" type="pres">
      <dgm:prSet presAssocID="{4EC01050-3E14-4F8A-8F46-3CB627F26763}" presName="spacer" presStyleCnt="0"/>
      <dgm:spPr/>
    </dgm:pt>
    <dgm:pt modelId="{90430F3D-50F9-4CD3-AF66-7A845D8809DC}" type="pres">
      <dgm:prSet presAssocID="{CE8F4390-BA5B-4C4A-9B99-9C89CED1D885}" presName="parentText" presStyleLbl="node1" presStyleIdx="2" presStyleCnt="7">
        <dgm:presLayoutVars>
          <dgm:chMax val="0"/>
          <dgm:bulletEnabled val="1"/>
        </dgm:presLayoutVars>
      </dgm:prSet>
      <dgm:spPr/>
    </dgm:pt>
    <dgm:pt modelId="{B9D8736D-499C-480D-B085-5D57962F9876}" type="pres">
      <dgm:prSet presAssocID="{930D6826-85C8-4F21-A76B-F57E6B503774}" presName="spacer" presStyleCnt="0"/>
      <dgm:spPr/>
    </dgm:pt>
    <dgm:pt modelId="{115AD55E-6A98-495B-A9F0-1891604B8D49}" type="pres">
      <dgm:prSet presAssocID="{14699377-B684-46C0-AF9B-343730875717}" presName="parentText" presStyleLbl="node1" presStyleIdx="3" presStyleCnt="7">
        <dgm:presLayoutVars>
          <dgm:chMax val="0"/>
          <dgm:bulletEnabled val="1"/>
        </dgm:presLayoutVars>
      </dgm:prSet>
      <dgm:spPr/>
    </dgm:pt>
    <dgm:pt modelId="{9993CB95-4A2D-4C3C-8883-E09F8D30A742}" type="pres">
      <dgm:prSet presAssocID="{E09F28AC-D3F1-425B-BDA8-CD47D16118D6}" presName="spacer" presStyleCnt="0"/>
      <dgm:spPr/>
    </dgm:pt>
    <dgm:pt modelId="{D3944E37-5170-4DA9-A61C-F780F3B0E608}" type="pres">
      <dgm:prSet presAssocID="{67817AEB-8A72-4369-9775-9B7E852BC235}" presName="parentText" presStyleLbl="node1" presStyleIdx="4" presStyleCnt="7">
        <dgm:presLayoutVars>
          <dgm:chMax val="0"/>
          <dgm:bulletEnabled val="1"/>
        </dgm:presLayoutVars>
      </dgm:prSet>
      <dgm:spPr/>
    </dgm:pt>
    <dgm:pt modelId="{07D79A1E-D14C-4B54-84C3-821F1F72BEE8}" type="pres">
      <dgm:prSet presAssocID="{B8E8253B-3F3C-44B1-A1B3-29EFB8637EFE}" presName="spacer" presStyleCnt="0"/>
      <dgm:spPr/>
    </dgm:pt>
    <dgm:pt modelId="{6EF8F25E-8ACC-46D8-BA14-42ED79C692D5}" type="pres">
      <dgm:prSet presAssocID="{AB579CEB-74A8-406F-9615-BAB30C6E4DBF}" presName="parentText" presStyleLbl="node1" presStyleIdx="5" presStyleCnt="7">
        <dgm:presLayoutVars>
          <dgm:chMax val="0"/>
          <dgm:bulletEnabled val="1"/>
        </dgm:presLayoutVars>
      </dgm:prSet>
      <dgm:spPr/>
    </dgm:pt>
    <dgm:pt modelId="{5E76E6CF-FE7F-4092-88EC-25FEB7401966}" type="pres">
      <dgm:prSet presAssocID="{8D03F9DA-B129-4784-BC4C-3CA9D323235B}" presName="spacer" presStyleCnt="0"/>
      <dgm:spPr/>
    </dgm:pt>
    <dgm:pt modelId="{7294B65B-EF85-4464-A3EB-D13088DE7A6D}" type="pres">
      <dgm:prSet presAssocID="{3DE147F7-929C-4011-8973-D623DB756394}" presName="parentText" presStyleLbl="node1" presStyleIdx="6" presStyleCnt="7">
        <dgm:presLayoutVars>
          <dgm:chMax val="0"/>
          <dgm:bulletEnabled val="1"/>
        </dgm:presLayoutVars>
      </dgm:prSet>
      <dgm:spPr/>
    </dgm:pt>
  </dgm:ptLst>
  <dgm:cxnLst>
    <dgm:cxn modelId="{5BF2A21B-403C-4692-82D3-FFD50EC50194}" srcId="{53D8C960-FE82-4F75-B2AC-66902913187D}" destId="{A78C94F0-78C0-4C62-ABA0-0B157BD0D8D3}" srcOrd="0" destOrd="0" parTransId="{0D253C8C-B855-4163-9B9F-67CA87D33FD8}" sibTransId="{C25DB4A3-B48C-46A0-A2F4-B2EC0F22078E}"/>
    <dgm:cxn modelId="{F6AF0B23-19B1-46DB-8E96-FE4A70AF6741}" srcId="{53D8C960-FE82-4F75-B2AC-66902913187D}" destId="{AB579CEB-74A8-406F-9615-BAB30C6E4DBF}" srcOrd="5" destOrd="0" parTransId="{F5EC3AB3-4F07-4F2C-8D05-1A7D62EE98E5}" sibTransId="{8D03F9DA-B129-4784-BC4C-3CA9D323235B}"/>
    <dgm:cxn modelId="{451F3324-84DD-44BD-B204-E485218FA773}" type="presOf" srcId="{14699377-B684-46C0-AF9B-343730875717}" destId="{115AD55E-6A98-495B-A9F0-1891604B8D49}" srcOrd="0" destOrd="0" presId="urn:microsoft.com/office/officeart/2005/8/layout/vList2"/>
    <dgm:cxn modelId="{9D021C27-F552-4CD1-B933-9764C66FA57B}" type="presOf" srcId="{3DE147F7-929C-4011-8973-D623DB756394}" destId="{7294B65B-EF85-4464-A3EB-D13088DE7A6D}" srcOrd="0" destOrd="0" presId="urn:microsoft.com/office/officeart/2005/8/layout/vList2"/>
    <dgm:cxn modelId="{70A3B42A-A266-49CA-8726-ED8315EABA7E}" srcId="{53D8C960-FE82-4F75-B2AC-66902913187D}" destId="{67817AEB-8A72-4369-9775-9B7E852BC235}" srcOrd="4" destOrd="0" parTransId="{61EA7F09-7E23-405D-91C1-243C7CB25AFF}" sibTransId="{B8E8253B-3F3C-44B1-A1B3-29EFB8637EFE}"/>
    <dgm:cxn modelId="{9BA2AC4B-E153-41BE-B51F-8DDD29F534DC}" srcId="{53D8C960-FE82-4F75-B2AC-66902913187D}" destId="{4DF87D68-B071-4851-8879-8624634D8276}" srcOrd="1" destOrd="0" parTransId="{F8A5953C-BC4E-4374-AFA0-5BE7675288C6}" sibTransId="{4EC01050-3E14-4F8A-8F46-3CB627F26763}"/>
    <dgm:cxn modelId="{7DB0B04B-7350-408B-BF39-35F6953DACD3}" type="presOf" srcId="{53D8C960-FE82-4F75-B2AC-66902913187D}" destId="{96E35527-9A73-48F5-98BE-3F1D1C3D9CB8}" srcOrd="0" destOrd="0" presId="urn:microsoft.com/office/officeart/2005/8/layout/vList2"/>
    <dgm:cxn modelId="{CEC2A34F-8019-4337-8E37-9FAA46BD9577}" type="presOf" srcId="{AB579CEB-74A8-406F-9615-BAB30C6E4DBF}" destId="{6EF8F25E-8ACC-46D8-BA14-42ED79C692D5}" srcOrd="0" destOrd="0" presId="urn:microsoft.com/office/officeart/2005/8/layout/vList2"/>
    <dgm:cxn modelId="{F86A6194-471E-4116-BE4D-027CFBD3AF6F}" type="presOf" srcId="{CE8F4390-BA5B-4C4A-9B99-9C89CED1D885}" destId="{90430F3D-50F9-4CD3-AF66-7A845D8809DC}" srcOrd="0" destOrd="0" presId="urn:microsoft.com/office/officeart/2005/8/layout/vList2"/>
    <dgm:cxn modelId="{7E155DB1-17DE-4A32-B7B8-A6B3C01E6886}" srcId="{53D8C960-FE82-4F75-B2AC-66902913187D}" destId="{CE8F4390-BA5B-4C4A-9B99-9C89CED1D885}" srcOrd="2" destOrd="0" parTransId="{076C0192-7C77-4ABE-8B04-516E0E5A8EFC}" sibTransId="{930D6826-85C8-4F21-A76B-F57E6B503774}"/>
    <dgm:cxn modelId="{7FE67EB4-6530-4DC9-BE02-0235B00AA83D}" type="presOf" srcId="{67817AEB-8A72-4369-9775-9B7E852BC235}" destId="{D3944E37-5170-4DA9-A61C-F780F3B0E608}" srcOrd="0" destOrd="0" presId="urn:microsoft.com/office/officeart/2005/8/layout/vList2"/>
    <dgm:cxn modelId="{808D28B9-B214-4993-99F6-2385F3DC5A80}" srcId="{53D8C960-FE82-4F75-B2AC-66902913187D}" destId="{3DE147F7-929C-4011-8973-D623DB756394}" srcOrd="6" destOrd="0" parTransId="{4C42E7E1-7D4F-4D7A-A932-8DED3C9B3AA6}" sibTransId="{72505F55-E5B2-4497-A327-5C5F241FEFE9}"/>
    <dgm:cxn modelId="{D77D48D0-4752-48A4-AAC0-BCAE1CE2E667}" srcId="{53D8C960-FE82-4F75-B2AC-66902913187D}" destId="{14699377-B684-46C0-AF9B-343730875717}" srcOrd="3" destOrd="0" parTransId="{D5215134-A4EA-49E4-8A54-D1F87E04BA3D}" sibTransId="{E09F28AC-D3F1-425B-BDA8-CD47D16118D6}"/>
    <dgm:cxn modelId="{29B5FFE7-B3EF-4379-B836-E43A8F7560AF}" type="presOf" srcId="{4DF87D68-B071-4851-8879-8624634D8276}" destId="{C4E07FB9-4638-48B7-B841-FAF75402BAD0}" srcOrd="0" destOrd="0" presId="urn:microsoft.com/office/officeart/2005/8/layout/vList2"/>
    <dgm:cxn modelId="{E050B7F0-856A-4FD2-B6D7-3AAB5E45FA7B}" type="presOf" srcId="{A78C94F0-78C0-4C62-ABA0-0B157BD0D8D3}" destId="{794EC7C6-7A8A-48EC-93B2-C7240A5DDEBE}" srcOrd="0" destOrd="0" presId="urn:microsoft.com/office/officeart/2005/8/layout/vList2"/>
    <dgm:cxn modelId="{0482322B-FADA-42C1-9269-DD08BE21CAFB}" type="presParOf" srcId="{96E35527-9A73-48F5-98BE-3F1D1C3D9CB8}" destId="{794EC7C6-7A8A-48EC-93B2-C7240A5DDEBE}" srcOrd="0" destOrd="0" presId="urn:microsoft.com/office/officeart/2005/8/layout/vList2"/>
    <dgm:cxn modelId="{9F528CD4-C53E-4097-81E9-FBCC3C4D8991}" type="presParOf" srcId="{96E35527-9A73-48F5-98BE-3F1D1C3D9CB8}" destId="{09ABBF64-203D-44E9-8819-6B89F942F9D3}" srcOrd="1" destOrd="0" presId="urn:microsoft.com/office/officeart/2005/8/layout/vList2"/>
    <dgm:cxn modelId="{7131EFB9-0691-4716-B612-526502BC3103}" type="presParOf" srcId="{96E35527-9A73-48F5-98BE-3F1D1C3D9CB8}" destId="{C4E07FB9-4638-48B7-B841-FAF75402BAD0}" srcOrd="2" destOrd="0" presId="urn:microsoft.com/office/officeart/2005/8/layout/vList2"/>
    <dgm:cxn modelId="{CB5B62ED-F8C8-4C7D-BB94-889274C44C9B}" type="presParOf" srcId="{96E35527-9A73-48F5-98BE-3F1D1C3D9CB8}" destId="{B01BCE2E-B253-4178-9F93-762458D1C4A6}" srcOrd="3" destOrd="0" presId="urn:microsoft.com/office/officeart/2005/8/layout/vList2"/>
    <dgm:cxn modelId="{CC1EB599-90B8-4D38-B630-69B04AF1F722}" type="presParOf" srcId="{96E35527-9A73-48F5-98BE-3F1D1C3D9CB8}" destId="{90430F3D-50F9-4CD3-AF66-7A845D8809DC}" srcOrd="4" destOrd="0" presId="urn:microsoft.com/office/officeart/2005/8/layout/vList2"/>
    <dgm:cxn modelId="{2218A42C-C275-422D-BD12-169B2122D618}" type="presParOf" srcId="{96E35527-9A73-48F5-98BE-3F1D1C3D9CB8}" destId="{B9D8736D-499C-480D-B085-5D57962F9876}" srcOrd="5" destOrd="0" presId="urn:microsoft.com/office/officeart/2005/8/layout/vList2"/>
    <dgm:cxn modelId="{A9618EDE-2010-493E-932B-5193E82A3757}" type="presParOf" srcId="{96E35527-9A73-48F5-98BE-3F1D1C3D9CB8}" destId="{115AD55E-6A98-495B-A9F0-1891604B8D49}" srcOrd="6" destOrd="0" presId="urn:microsoft.com/office/officeart/2005/8/layout/vList2"/>
    <dgm:cxn modelId="{5B25399B-21E7-4C7D-A124-8F14953EAD5B}" type="presParOf" srcId="{96E35527-9A73-48F5-98BE-3F1D1C3D9CB8}" destId="{9993CB95-4A2D-4C3C-8883-E09F8D30A742}" srcOrd="7" destOrd="0" presId="urn:microsoft.com/office/officeart/2005/8/layout/vList2"/>
    <dgm:cxn modelId="{EDB68C03-01CF-468E-9708-4B1CEE791C8F}" type="presParOf" srcId="{96E35527-9A73-48F5-98BE-3F1D1C3D9CB8}" destId="{D3944E37-5170-4DA9-A61C-F780F3B0E608}" srcOrd="8" destOrd="0" presId="urn:microsoft.com/office/officeart/2005/8/layout/vList2"/>
    <dgm:cxn modelId="{975A44FD-53C6-4834-8291-040BC0ED5E8E}" type="presParOf" srcId="{96E35527-9A73-48F5-98BE-3F1D1C3D9CB8}" destId="{07D79A1E-D14C-4B54-84C3-821F1F72BEE8}" srcOrd="9" destOrd="0" presId="urn:microsoft.com/office/officeart/2005/8/layout/vList2"/>
    <dgm:cxn modelId="{A0C303A5-A5AE-40AB-B166-CCC701C9AC33}" type="presParOf" srcId="{96E35527-9A73-48F5-98BE-3F1D1C3D9CB8}" destId="{6EF8F25E-8ACC-46D8-BA14-42ED79C692D5}" srcOrd="10" destOrd="0" presId="urn:microsoft.com/office/officeart/2005/8/layout/vList2"/>
    <dgm:cxn modelId="{A95F535E-EC47-4DE0-8E70-14C4B02ECD08}" type="presParOf" srcId="{96E35527-9A73-48F5-98BE-3F1D1C3D9CB8}" destId="{5E76E6CF-FE7F-4092-88EC-25FEB7401966}" srcOrd="11" destOrd="0" presId="urn:microsoft.com/office/officeart/2005/8/layout/vList2"/>
    <dgm:cxn modelId="{6BA5632A-9941-4DFF-BD54-CCBAEA7B4C50}" type="presParOf" srcId="{96E35527-9A73-48F5-98BE-3F1D1C3D9CB8}" destId="{7294B65B-EF85-4464-A3EB-D13088DE7A6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D0A586-22FA-4742-BA3B-F61770FC73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2CFCCB2-8399-4D5D-87DB-8EDD5A0766BF}">
      <dgm:prSet/>
      <dgm:spPr/>
      <dgm:t>
        <a:bodyPr/>
        <a:lstStyle/>
        <a:p>
          <a:r>
            <a:rPr lang="en-US" b="0" i="0"/>
            <a:t>“Are you currently having sex of any kind?”</a:t>
          </a:r>
          <a:endParaRPr lang="en-US"/>
        </a:p>
      </dgm:t>
    </dgm:pt>
    <dgm:pt modelId="{4950C7C6-EBA1-4BF9-80FB-0618D6B07F25}" type="parTrans" cxnId="{489A7B7A-6A42-4A37-8537-00E4D72F6AD4}">
      <dgm:prSet/>
      <dgm:spPr/>
      <dgm:t>
        <a:bodyPr/>
        <a:lstStyle/>
        <a:p>
          <a:endParaRPr lang="en-US"/>
        </a:p>
      </dgm:t>
    </dgm:pt>
    <dgm:pt modelId="{7629EED6-0F14-4505-ADE7-30CB5F33C30B}" type="sibTrans" cxnId="{489A7B7A-6A42-4A37-8537-00E4D72F6AD4}">
      <dgm:prSet/>
      <dgm:spPr/>
      <dgm:t>
        <a:bodyPr/>
        <a:lstStyle/>
        <a:p>
          <a:endParaRPr lang="en-US"/>
        </a:p>
      </dgm:t>
    </dgm:pt>
    <dgm:pt modelId="{FD081976-FAEE-45F8-A11D-380A69D99C03}">
      <dgm:prSet/>
      <dgm:spPr/>
      <dgm:t>
        <a:bodyPr/>
        <a:lstStyle/>
        <a:p>
          <a:r>
            <a:rPr lang="en-US" b="0" i="0"/>
            <a:t>“What is the gender(s) of your partner(s)?”</a:t>
          </a:r>
          <a:endParaRPr lang="en-US"/>
        </a:p>
      </dgm:t>
    </dgm:pt>
    <dgm:pt modelId="{A93B13F3-0A0F-4808-B3BF-47537577DFBC}" type="parTrans" cxnId="{F2C5D565-C97E-46F8-BA99-3321DDBF458D}">
      <dgm:prSet/>
      <dgm:spPr/>
      <dgm:t>
        <a:bodyPr/>
        <a:lstStyle/>
        <a:p>
          <a:endParaRPr lang="en-US"/>
        </a:p>
      </dgm:t>
    </dgm:pt>
    <dgm:pt modelId="{B88D1B6E-4470-46B7-B88A-2F5666EBB497}" type="sibTrans" cxnId="{F2C5D565-C97E-46F8-BA99-3321DDBF458D}">
      <dgm:prSet/>
      <dgm:spPr/>
      <dgm:t>
        <a:bodyPr/>
        <a:lstStyle/>
        <a:p>
          <a:endParaRPr lang="en-US"/>
        </a:p>
      </dgm:t>
    </dgm:pt>
    <dgm:pt modelId="{377E2D9B-54EB-4653-85C6-835E23C97790}" type="pres">
      <dgm:prSet presAssocID="{59D0A586-22FA-4742-BA3B-F61770FC7371}" presName="linear" presStyleCnt="0">
        <dgm:presLayoutVars>
          <dgm:animLvl val="lvl"/>
          <dgm:resizeHandles val="exact"/>
        </dgm:presLayoutVars>
      </dgm:prSet>
      <dgm:spPr/>
    </dgm:pt>
    <dgm:pt modelId="{75D2BFA3-4A8E-4EC6-B6C2-A731AEEC6F59}" type="pres">
      <dgm:prSet presAssocID="{32CFCCB2-8399-4D5D-87DB-8EDD5A0766BF}" presName="parentText" presStyleLbl="node1" presStyleIdx="0" presStyleCnt="2">
        <dgm:presLayoutVars>
          <dgm:chMax val="0"/>
          <dgm:bulletEnabled val="1"/>
        </dgm:presLayoutVars>
      </dgm:prSet>
      <dgm:spPr/>
    </dgm:pt>
    <dgm:pt modelId="{22BB1205-7AED-4102-82D0-F771CCD8AB64}" type="pres">
      <dgm:prSet presAssocID="{7629EED6-0F14-4505-ADE7-30CB5F33C30B}" presName="spacer" presStyleCnt="0"/>
      <dgm:spPr/>
    </dgm:pt>
    <dgm:pt modelId="{0083C234-EF48-4F62-82B0-8E3C5B29967E}" type="pres">
      <dgm:prSet presAssocID="{FD081976-FAEE-45F8-A11D-380A69D99C03}" presName="parentText" presStyleLbl="node1" presStyleIdx="1" presStyleCnt="2">
        <dgm:presLayoutVars>
          <dgm:chMax val="0"/>
          <dgm:bulletEnabled val="1"/>
        </dgm:presLayoutVars>
      </dgm:prSet>
      <dgm:spPr/>
    </dgm:pt>
  </dgm:ptLst>
  <dgm:cxnLst>
    <dgm:cxn modelId="{B844BF0F-6BF2-4259-8651-B6916219F910}" type="presOf" srcId="{59D0A586-22FA-4742-BA3B-F61770FC7371}" destId="{377E2D9B-54EB-4653-85C6-835E23C97790}" srcOrd="0" destOrd="0" presId="urn:microsoft.com/office/officeart/2005/8/layout/vList2"/>
    <dgm:cxn modelId="{96503438-102D-4300-B36A-87D5245F3980}" type="presOf" srcId="{FD081976-FAEE-45F8-A11D-380A69D99C03}" destId="{0083C234-EF48-4F62-82B0-8E3C5B29967E}" srcOrd="0" destOrd="0" presId="urn:microsoft.com/office/officeart/2005/8/layout/vList2"/>
    <dgm:cxn modelId="{F2C5D565-C97E-46F8-BA99-3321DDBF458D}" srcId="{59D0A586-22FA-4742-BA3B-F61770FC7371}" destId="{FD081976-FAEE-45F8-A11D-380A69D99C03}" srcOrd="1" destOrd="0" parTransId="{A93B13F3-0A0F-4808-B3BF-47537577DFBC}" sibTransId="{B88D1B6E-4470-46B7-B88A-2F5666EBB497}"/>
    <dgm:cxn modelId="{489A7B7A-6A42-4A37-8537-00E4D72F6AD4}" srcId="{59D0A586-22FA-4742-BA3B-F61770FC7371}" destId="{32CFCCB2-8399-4D5D-87DB-8EDD5A0766BF}" srcOrd="0" destOrd="0" parTransId="{4950C7C6-EBA1-4BF9-80FB-0618D6B07F25}" sibTransId="{7629EED6-0F14-4505-ADE7-30CB5F33C30B}"/>
    <dgm:cxn modelId="{047D7CF8-DF6F-43A0-92DF-8117027C3E9C}" type="presOf" srcId="{32CFCCB2-8399-4D5D-87DB-8EDD5A0766BF}" destId="{75D2BFA3-4A8E-4EC6-B6C2-A731AEEC6F59}" srcOrd="0" destOrd="0" presId="urn:microsoft.com/office/officeart/2005/8/layout/vList2"/>
    <dgm:cxn modelId="{17F9456B-FDDB-4B55-8043-27F783869132}" type="presParOf" srcId="{377E2D9B-54EB-4653-85C6-835E23C97790}" destId="{75D2BFA3-4A8E-4EC6-B6C2-A731AEEC6F59}" srcOrd="0" destOrd="0" presId="urn:microsoft.com/office/officeart/2005/8/layout/vList2"/>
    <dgm:cxn modelId="{41CF8690-5CF8-4A2A-A5B9-6970E6490BF2}" type="presParOf" srcId="{377E2D9B-54EB-4653-85C6-835E23C97790}" destId="{22BB1205-7AED-4102-82D0-F771CCD8AB64}" srcOrd="1" destOrd="0" presId="urn:microsoft.com/office/officeart/2005/8/layout/vList2"/>
    <dgm:cxn modelId="{CCC1EA35-346B-46E4-861F-F0CE893B335D}" type="presParOf" srcId="{377E2D9B-54EB-4653-85C6-835E23C97790}" destId="{0083C234-EF48-4F62-82B0-8E3C5B29967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9B623C-1D0E-4024-8116-0A659ADEC0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A35107D-56A9-4182-B103-B4542E9B55EF}">
      <dgm:prSet/>
      <dgm:spPr/>
      <dgm:t>
        <a:bodyPr/>
        <a:lstStyle/>
        <a:p>
          <a:r>
            <a:rPr lang="en-US" b="0" i="0"/>
            <a:t>“To understand any risks for sexually transmitted infections (STIs), I need to ask more specific questions about the kind of sex you have had recently.”</a:t>
          </a:r>
          <a:endParaRPr lang="en-US"/>
        </a:p>
      </dgm:t>
    </dgm:pt>
    <dgm:pt modelId="{D4E40CD2-8A11-484A-A82B-CADD58591890}" type="parTrans" cxnId="{F53B0E8F-75E9-4A42-9D91-969D8C0AF886}">
      <dgm:prSet/>
      <dgm:spPr/>
      <dgm:t>
        <a:bodyPr/>
        <a:lstStyle/>
        <a:p>
          <a:endParaRPr lang="en-US"/>
        </a:p>
      </dgm:t>
    </dgm:pt>
    <dgm:pt modelId="{C6026BE7-723D-48FA-A2F9-441682BC5505}" type="sibTrans" cxnId="{F53B0E8F-75E9-4A42-9D91-969D8C0AF886}">
      <dgm:prSet/>
      <dgm:spPr/>
      <dgm:t>
        <a:bodyPr/>
        <a:lstStyle/>
        <a:p>
          <a:endParaRPr lang="en-US"/>
        </a:p>
      </dgm:t>
    </dgm:pt>
    <dgm:pt modelId="{721813A1-C773-45A3-A4D8-0F30D7C69B36}">
      <dgm:prSet/>
      <dgm:spPr/>
      <dgm:t>
        <a:bodyPr/>
        <a:lstStyle/>
        <a:p>
          <a:r>
            <a:rPr lang="en-US" b="0" i="0"/>
            <a:t>“What kind of sexual contact do you have, or have you had?”</a:t>
          </a:r>
          <a:endParaRPr lang="en-US"/>
        </a:p>
      </dgm:t>
    </dgm:pt>
    <dgm:pt modelId="{417D03A4-BA94-4364-BF12-195A89C8325B}" type="parTrans" cxnId="{D894C766-D6D8-4FFC-9F73-5A019ECC3DBE}">
      <dgm:prSet/>
      <dgm:spPr/>
      <dgm:t>
        <a:bodyPr/>
        <a:lstStyle/>
        <a:p>
          <a:endParaRPr lang="en-US"/>
        </a:p>
      </dgm:t>
    </dgm:pt>
    <dgm:pt modelId="{B8F76E39-516A-4E12-BA47-24486F3AD9EE}" type="sibTrans" cxnId="{D894C766-D6D8-4FFC-9F73-5A019ECC3DBE}">
      <dgm:prSet/>
      <dgm:spPr/>
      <dgm:t>
        <a:bodyPr/>
        <a:lstStyle/>
        <a:p>
          <a:endParaRPr lang="en-US"/>
        </a:p>
      </dgm:t>
    </dgm:pt>
    <dgm:pt modelId="{91097AAB-5F41-452E-9D13-4D53D6802B13}">
      <dgm:prSet/>
      <dgm:spPr/>
      <dgm:t>
        <a:bodyPr/>
        <a:lstStyle/>
        <a:p>
          <a:r>
            <a:rPr lang="en-US" b="0" i="0"/>
            <a:t>º “Do you have vaginal sex, meaning ‘penis in vagina’ sex?”</a:t>
          </a:r>
          <a:endParaRPr lang="en-US"/>
        </a:p>
      </dgm:t>
    </dgm:pt>
    <dgm:pt modelId="{C08660CC-952C-4B40-8247-9DFEA4765ADE}" type="parTrans" cxnId="{180F99E8-C6B4-4503-86D0-BABB00B49753}">
      <dgm:prSet/>
      <dgm:spPr/>
      <dgm:t>
        <a:bodyPr/>
        <a:lstStyle/>
        <a:p>
          <a:endParaRPr lang="en-US"/>
        </a:p>
      </dgm:t>
    </dgm:pt>
    <dgm:pt modelId="{582C0E98-A539-4E6F-B197-13227D18227C}" type="sibTrans" cxnId="{180F99E8-C6B4-4503-86D0-BABB00B49753}">
      <dgm:prSet/>
      <dgm:spPr/>
      <dgm:t>
        <a:bodyPr/>
        <a:lstStyle/>
        <a:p>
          <a:endParaRPr lang="en-US"/>
        </a:p>
      </dgm:t>
    </dgm:pt>
    <dgm:pt modelId="{07CDEC19-7E89-42D1-ADFE-368CC3F7526A}">
      <dgm:prSet/>
      <dgm:spPr/>
      <dgm:t>
        <a:bodyPr/>
        <a:lstStyle/>
        <a:p>
          <a:r>
            <a:rPr lang="en-US" b="0" i="0"/>
            <a:t>º “Do you have anal sex, meaning ‘penis in rectum/anus’ sex?”</a:t>
          </a:r>
          <a:endParaRPr lang="en-US"/>
        </a:p>
      </dgm:t>
    </dgm:pt>
    <dgm:pt modelId="{8FDD3C18-64B6-44BE-95DC-7AFF91782782}" type="parTrans" cxnId="{8EC77835-DE75-4FA1-A1D1-15FB39A9E81B}">
      <dgm:prSet/>
      <dgm:spPr/>
      <dgm:t>
        <a:bodyPr/>
        <a:lstStyle/>
        <a:p>
          <a:endParaRPr lang="en-US"/>
        </a:p>
      </dgm:t>
    </dgm:pt>
    <dgm:pt modelId="{30AD2E40-5067-411E-A996-E31B1C0E9638}" type="sibTrans" cxnId="{8EC77835-DE75-4FA1-A1D1-15FB39A9E81B}">
      <dgm:prSet/>
      <dgm:spPr/>
      <dgm:t>
        <a:bodyPr/>
        <a:lstStyle/>
        <a:p>
          <a:endParaRPr lang="en-US"/>
        </a:p>
      </dgm:t>
    </dgm:pt>
    <dgm:pt modelId="{0FD4927F-EBD5-449B-B30A-26785DD791A2}">
      <dgm:prSet/>
      <dgm:spPr/>
      <dgm:t>
        <a:bodyPr/>
        <a:lstStyle/>
        <a:p>
          <a:r>
            <a:rPr lang="en-US" b="0" i="0"/>
            <a:t>º “Do you have oral sex, meaning ‘mouth on penis/vagina’?”</a:t>
          </a:r>
          <a:endParaRPr lang="en-US"/>
        </a:p>
      </dgm:t>
    </dgm:pt>
    <dgm:pt modelId="{C85DD55E-1C12-4B59-A503-540D358D7C9F}" type="parTrans" cxnId="{7ED02F25-5F0D-4C2C-8E11-414A2237781C}">
      <dgm:prSet/>
      <dgm:spPr/>
      <dgm:t>
        <a:bodyPr/>
        <a:lstStyle/>
        <a:p>
          <a:endParaRPr lang="en-US"/>
        </a:p>
      </dgm:t>
    </dgm:pt>
    <dgm:pt modelId="{6AA352DE-8E37-492E-B202-B53EFC5BFAD1}" type="sibTrans" cxnId="{7ED02F25-5F0D-4C2C-8E11-414A2237781C}">
      <dgm:prSet/>
      <dgm:spPr/>
      <dgm:t>
        <a:bodyPr/>
        <a:lstStyle/>
        <a:p>
          <a:endParaRPr lang="en-US"/>
        </a:p>
      </dgm:t>
    </dgm:pt>
    <dgm:pt modelId="{431306EB-ED1F-412C-8421-78CFBA071C36}" type="pres">
      <dgm:prSet presAssocID="{269B623C-1D0E-4024-8116-0A659ADEC06C}" presName="linear" presStyleCnt="0">
        <dgm:presLayoutVars>
          <dgm:animLvl val="lvl"/>
          <dgm:resizeHandles val="exact"/>
        </dgm:presLayoutVars>
      </dgm:prSet>
      <dgm:spPr/>
    </dgm:pt>
    <dgm:pt modelId="{5C0D6AE9-CC0B-4841-8AE3-45EB1BFC06D5}" type="pres">
      <dgm:prSet presAssocID="{5A35107D-56A9-4182-B103-B4542E9B55EF}" presName="parentText" presStyleLbl="node1" presStyleIdx="0" presStyleCnt="2">
        <dgm:presLayoutVars>
          <dgm:chMax val="0"/>
          <dgm:bulletEnabled val="1"/>
        </dgm:presLayoutVars>
      </dgm:prSet>
      <dgm:spPr/>
    </dgm:pt>
    <dgm:pt modelId="{111BEA85-40E1-4941-8062-EA25037F6D73}" type="pres">
      <dgm:prSet presAssocID="{C6026BE7-723D-48FA-A2F9-441682BC5505}" presName="spacer" presStyleCnt="0"/>
      <dgm:spPr/>
    </dgm:pt>
    <dgm:pt modelId="{B899E0D0-F419-478D-BA83-1461FD5C9B2F}" type="pres">
      <dgm:prSet presAssocID="{721813A1-C773-45A3-A4D8-0F30D7C69B36}" presName="parentText" presStyleLbl="node1" presStyleIdx="1" presStyleCnt="2">
        <dgm:presLayoutVars>
          <dgm:chMax val="0"/>
          <dgm:bulletEnabled val="1"/>
        </dgm:presLayoutVars>
      </dgm:prSet>
      <dgm:spPr/>
    </dgm:pt>
    <dgm:pt modelId="{2FCD5F05-74AA-49FA-8839-2F51A2B616EA}" type="pres">
      <dgm:prSet presAssocID="{721813A1-C773-45A3-A4D8-0F30D7C69B36}" presName="childText" presStyleLbl="revTx" presStyleIdx="0" presStyleCnt="1">
        <dgm:presLayoutVars>
          <dgm:bulletEnabled val="1"/>
        </dgm:presLayoutVars>
      </dgm:prSet>
      <dgm:spPr/>
    </dgm:pt>
  </dgm:ptLst>
  <dgm:cxnLst>
    <dgm:cxn modelId="{8EAD2D17-472B-4E88-ADF5-A363FC96CA56}" type="presOf" srcId="{07CDEC19-7E89-42D1-ADFE-368CC3F7526A}" destId="{2FCD5F05-74AA-49FA-8839-2F51A2B616EA}" srcOrd="0" destOrd="1" presId="urn:microsoft.com/office/officeart/2005/8/layout/vList2"/>
    <dgm:cxn modelId="{2919F71C-1659-4947-AA04-BD29623ABAF0}" type="presOf" srcId="{269B623C-1D0E-4024-8116-0A659ADEC06C}" destId="{431306EB-ED1F-412C-8421-78CFBA071C36}" srcOrd="0" destOrd="0" presId="urn:microsoft.com/office/officeart/2005/8/layout/vList2"/>
    <dgm:cxn modelId="{7ED02F25-5F0D-4C2C-8E11-414A2237781C}" srcId="{721813A1-C773-45A3-A4D8-0F30D7C69B36}" destId="{0FD4927F-EBD5-449B-B30A-26785DD791A2}" srcOrd="2" destOrd="0" parTransId="{C85DD55E-1C12-4B59-A503-540D358D7C9F}" sibTransId="{6AA352DE-8E37-492E-B202-B53EFC5BFAD1}"/>
    <dgm:cxn modelId="{8EC77835-DE75-4FA1-A1D1-15FB39A9E81B}" srcId="{721813A1-C773-45A3-A4D8-0F30D7C69B36}" destId="{07CDEC19-7E89-42D1-ADFE-368CC3F7526A}" srcOrd="1" destOrd="0" parTransId="{8FDD3C18-64B6-44BE-95DC-7AFF91782782}" sibTransId="{30AD2E40-5067-411E-A996-E31B1C0E9638}"/>
    <dgm:cxn modelId="{D894C766-D6D8-4FFC-9F73-5A019ECC3DBE}" srcId="{269B623C-1D0E-4024-8116-0A659ADEC06C}" destId="{721813A1-C773-45A3-A4D8-0F30D7C69B36}" srcOrd="1" destOrd="0" parTransId="{417D03A4-BA94-4364-BF12-195A89C8325B}" sibTransId="{B8F76E39-516A-4E12-BA47-24486F3AD9EE}"/>
    <dgm:cxn modelId="{FB641D7D-1FB7-4EAA-98F7-EC27F64E5E88}" type="presOf" srcId="{0FD4927F-EBD5-449B-B30A-26785DD791A2}" destId="{2FCD5F05-74AA-49FA-8839-2F51A2B616EA}" srcOrd="0" destOrd="2" presId="urn:microsoft.com/office/officeart/2005/8/layout/vList2"/>
    <dgm:cxn modelId="{F53B0E8F-75E9-4A42-9D91-969D8C0AF886}" srcId="{269B623C-1D0E-4024-8116-0A659ADEC06C}" destId="{5A35107D-56A9-4182-B103-B4542E9B55EF}" srcOrd="0" destOrd="0" parTransId="{D4E40CD2-8A11-484A-A82B-CADD58591890}" sibTransId="{C6026BE7-723D-48FA-A2F9-441682BC5505}"/>
    <dgm:cxn modelId="{06F696C2-BD74-45E5-972B-48B6BD8C20D4}" type="presOf" srcId="{5A35107D-56A9-4182-B103-B4542E9B55EF}" destId="{5C0D6AE9-CC0B-4841-8AE3-45EB1BFC06D5}" srcOrd="0" destOrd="0" presId="urn:microsoft.com/office/officeart/2005/8/layout/vList2"/>
    <dgm:cxn modelId="{5627EBD3-0D81-4082-AE34-4D742719CDC8}" type="presOf" srcId="{91097AAB-5F41-452E-9D13-4D53D6802B13}" destId="{2FCD5F05-74AA-49FA-8839-2F51A2B616EA}" srcOrd="0" destOrd="0" presId="urn:microsoft.com/office/officeart/2005/8/layout/vList2"/>
    <dgm:cxn modelId="{895D70D7-E9F4-4649-9932-B709750B8408}" type="presOf" srcId="{721813A1-C773-45A3-A4D8-0F30D7C69B36}" destId="{B899E0D0-F419-478D-BA83-1461FD5C9B2F}" srcOrd="0" destOrd="0" presId="urn:microsoft.com/office/officeart/2005/8/layout/vList2"/>
    <dgm:cxn modelId="{180F99E8-C6B4-4503-86D0-BABB00B49753}" srcId="{721813A1-C773-45A3-A4D8-0F30D7C69B36}" destId="{91097AAB-5F41-452E-9D13-4D53D6802B13}" srcOrd="0" destOrd="0" parTransId="{C08660CC-952C-4B40-8247-9DFEA4765ADE}" sibTransId="{582C0E98-A539-4E6F-B197-13227D18227C}"/>
    <dgm:cxn modelId="{1C685A6B-B073-4900-8CD6-4CAB6D2458A7}" type="presParOf" srcId="{431306EB-ED1F-412C-8421-78CFBA071C36}" destId="{5C0D6AE9-CC0B-4841-8AE3-45EB1BFC06D5}" srcOrd="0" destOrd="0" presId="urn:microsoft.com/office/officeart/2005/8/layout/vList2"/>
    <dgm:cxn modelId="{D6772371-EFA6-4FB1-AD8C-00FE427F4D38}" type="presParOf" srcId="{431306EB-ED1F-412C-8421-78CFBA071C36}" destId="{111BEA85-40E1-4941-8062-EA25037F6D73}" srcOrd="1" destOrd="0" presId="urn:microsoft.com/office/officeart/2005/8/layout/vList2"/>
    <dgm:cxn modelId="{FCE1F2A8-3978-4F79-9F9C-2B70CEAD755A}" type="presParOf" srcId="{431306EB-ED1F-412C-8421-78CFBA071C36}" destId="{B899E0D0-F419-478D-BA83-1461FD5C9B2F}" srcOrd="2" destOrd="0" presId="urn:microsoft.com/office/officeart/2005/8/layout/vList2"/>
    <dgm:cxn modelId="{A88B3601-309C-4958-A0D9-B9ABE926D770}" type="presParOf" srcId="{431306EB-ED1F-412C-8421-78CFBA071C36}" destId="{2FCD5F05-74AA-49FA-8839-2F51A2B616E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96B92C-DEB0-4621-9DE1-D13BE73473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00C77A7-12EA-4922-B78E-4729E63CF3E4}">
      <dgm:prSet/>
      <dgm:spPr/>
      <dgm:t>
        <a:bodyPr/>
        <a:lstStyle/>
        <a:p>
          <a:r>
            <a:rPr lang="en-US" b="0" i="0"/>
            <a:t>“Do you and your partner(s) discuss prevention of STIs and human immunodeficiency virus (HIV)?”</a:t>
          </a:r>
          <a:endParaRPr lang="en-US"/>
        </a:p>
      </dgm:t>
    </dgm:pt>
    <dgm:pt modelId="{C403408E-1BA4-45EC-B248-AEFD85EE7B0E}" type="parTrans" cxnId="{7EB1DADE-B30F-41EA-90AC-2F3E0A975340}">
      <dgm:prSet/>
      <dgm:spPr/>
      <dgm:t>
        <a:bodyPr/>
        <a:lstStyle/>
        <a:p>
          <a:endParaRPr lang="en-US"/>
        </a:p>
      </dgm:t>
    </dgm:pt>
    <dgm:pt modelId="{40DD2012-20DA-4E26-9FB2-95AFCAAFCBD0}" type="sibTrans" cxnId="{7EB1DADE-B30F-41EA-90AC-2F3E0A975340}">
      <dgm:prSet/>
      <dgm:spPr/>
      <dgm:t>
        <a:bodyPr/>
        <a:lstStyle/>
        <a:p>
          <a:endParaRPr lang="en-US"/>
        </a:p>
      </dgm:t>
    </dgm:pt>
    <dgm:pt modelId="{E9386BC4-0D60-455D-AF0F-453AC84AC03F}">
      <dgm:prSet/>
      <dgm:spPr/>
      <dgm:t>
        <a:bodyPr/>
        <a:lstStyle/>
        <a:p>
          <a:r>
            <a:rPr lang="en-US" b="0" i="0"/>
            <a:t>“Do you and your partner(s) discuss getting tested?”</a:t>
          </a:r>
          <a:endParaRPr lang="en-US"/>
        </a:p>
      </dgm:t>
    </dgm:pt>
    <dgm:pt modelId="{60058851-7F9E-499E-A073-4DD9C0B95330}" type="parTrans" cxnId="{79EEBC68-AC98-4424-89D8-1FB94A7C7077}">
      <dgm:prSet/>
      <dgm:spPr/>
      <dgm:t>
        <a:bodyPr/>
        <a:lstStyle/>
        <a:p>
          <a:endParaRPr lang="en-US"/>
        </a:p>
      </dgm:t>
    </dgm:pt>
    <dgm:pt modelId="{7F251BBC-E3CF-48E8-A98E-259FD784D077}" type="sibTrans" cxnId="{79EEBC68-AC98-4424-89D8-1FB94A7C7077}">
      <dgm:prSet/>
      <dgm:spPr/>
      <dgm:t>
        <a:bodyPr/>
        <a:lstStyle/>
        <a:p>
          <a:endParaRPr lang="en-US"/>
        </a:p>
      </dgm:t>
    </dgm:pt>
    <dgm:pt modelId="{DE5626C0-8615-4543-9C0E-0B3F1791D782}">
      <dgm:prSet/>
      <dgm:spPr/>
      <dgm:t>
        <a:bodyPr/>
        <a:lstStyle/>
        <a:p>
          <a:r>
            <a:rPr lang="en-US" b="0" i="0"/>
            <a:t>For condoms:</a:t>
          </a:r>
          <a:endParaRPr lang="en-US"/>
        </a:p>
      </dgm:t>
    </dgm:pt>
    <dgm:pt modelId="{C0961EB4-8B8B-4D9B-8346-BFB60F1F6F48}" type="parTrans" cxnId="{FA6718CD-0BDA-4803-8339-D9D0BCE200BF}">
      <dgm:prSet/>
      <dgm:spPr/>
      <dgm:t>
        <a:bodyPr/>
        <a:lstStyle/>
        <a:p>
          <a:endParaRPr lang="en-US"/>
        </a:p>
      </dgm:t>
    </dgm:pt>
    <dgm:pt modelId="{11ED23CA-D43F-4B38-97E0-A5BA3EA587BA}" type="sibTrans" cxnId="{FA6718CD-0BDA-4803-8339-D9D0BCE200BF}">
      <dgm:prSet/>
      <dgm:spPr/>
      <dgm:t>
        <a:bodyPr/>
        <a:lstStyle/>
        <a:p>
          <a:endParaRPr lang="en-US"/>
        </a:p>
      </dgm:t>
    </dgm:pt>
    <dgm:pt modelId="{DD8D26C9-29D2-4A1F-92E2-1DA858D9BD9B}">
      <dgm:prSet/>
      <dgm:spPr/>
      <dgm:t>
        <a:bodyPr/>
        <a:lstStyle/>
        <a:p>
          <a:r>
            <a:rPr lang="en-US" b="0" i="0"/>
            <a:t>º “What protection methods do you use? In what situations do you use condoms?”</a:t>
          </a:r>
          <a:endParaRPr lang="en-US"/>
        </a:p>
      </dgm:t>
    </dgm:pt>
    <dgm:pt modelId="{8727B45F-D80E-4AF6-99BA-3C113D6FDB93}" type="parTrans" cxnId="{2DB7504D-C961-41A1-9827-8279596EA355}">
      <dgm:prSet/>
      <dgm:spPr/>
      <dgm:t>
        <a:bodyPr/>
        <a:lstStyle/>
        <a:p>
          <a:endParaRPr lang="en-US"/>
        </a:p>
      </dgm:t>
    </dgm:pt>
    <dgm:pt modelId="{39E8A554-2E91-4E8A-9516-7874BE704C9E}" type="sibTrans" cxnId="{2DB7504D-C961-41A1-9827-8279596EA355}">
      <dgm:prSet/>
      <dgm:spPr/>
      <dgm:t>
        <a:bodyPr/>
        <a:lstStyle/>
        <a:p>
          <a:endParaRPr lang="en-US"/>
        </a:p>
      </dgm:t>
    </dgm:pt>
    <dgm:pt modelId="{73F57DB0-A31B-417E-90F3-CDDA8CBA9695}" type="pres">
      <dgm:prSet presAssocID="{8996B92C-DEB0-4621-9DE1-D13BE734736C}" presName="linear" presStyleCnt="0">
        <dgm:presLayoutVars>
          <dgm:animLvl val="lvl"/>
          <dgm:resizeHandles val="exact"/>
        </dgm:presLayoutVars>
      </dgm:prSet>
      <dgm:spPr/>
    </dgm:pt>
    <dgm:pt modelId="{454FC088-8228-446E-A6C4-A74E5691BB1D}" type="pres">
      <dgm:prSet presAssocID="{800C77A7-12EA-4922-B78E-4729E63CF3E4}" presName="parentText" presStyleLbl="node1" presStyleIdx="0" presStyleCnt="3">
        <dgm:presLayoutVars>
          <dgm:chMax val="0"/>
          <dgm:bulletEnabled val="1"/>
        </dgm:presLayoutVars>
      </dgm:prSet>
      <dgm:spPr/>
    </dgm:pt>
    <dgm:pt modelId="{B75E1DBD-4CBE-4D2D-B382-B09685816901}" type="pres">
      <dgm:prSet presAssocID="{40DD2012-20DA-4E26-9FB2-95AFCAAFCBD0}" presName="spacer" presStyleCnt="0"/>
      <dgm:spPr/>
    </dgm:pt>
    <dgm:pt modelId="{38886DEC-FDAD-4421-B4B8-CCDF53A34CB6}" type="pres">
      <dgm:prSet presAssocID="{E9386BC4-0D60-455D-AF0F-453AC84AC03F}" presName="parentText" presStyleLbl="node1" presStyleIdx="1" presStyleCnt="3">
        <dgm:presLayoutVars>
          <dgm:chMax val="0"/>
          <dgm:bulletEnabled val="1"/>
        </dgm:presLayoutVars>
      </dgm:prSet>
      <dgm:spPr/>
    </dgm:pt>
    <dgm:pt modelId="{45B69B36-02A9-4A98-AF4F-DAA2177060C6}" type="pres">
      <dgm:prSet presAssocID="{7F251BBC-E3CF-48E8-A98E-259FD784D077}" presName="spacer" presStyleCnt="0"/>
      <dgm:spPr/>
    </dgm:pt>
    <dgm:pt modelId="{3E055323-33B6-42E9-8D64-2F166584BCDC}" type="pres">
      <dgm:prSet presAssocID="{DE5626C0-8615-4543-9C0E-0B3F1791D782}" presName="parentText" presStyleLbl="node1" presStyleIdx="2" presStyleCnt="3">
        <dgm:presLayoutVars>
          <dgm:chMax val="0"/>
          <dgm:bulletEnabled val="1"/>
        </dgm:presLayoutVars>
      </dgm:prSet>
      <dgm:spPr/>
    </dgm:pt>
    <dgm:pt modelId="{33C0F95F-793C-4604-8589-47AB02194BDE}" type="pres">
      <dgm:prSet presAssocID="{DE5626C0-8615-4543-9C0E-0B3F1791D782}" presName="childText" presStyleLbl="revTx" presStyleIdx="0" presStyleCnt="1">
        <dgm:presLayoutVars>
          <dgm:bulletEnabled val="1"/>
        </dgm:presLayoutVars>
      </dgm:prSet>
      <dgm:spPr/>
    </dgm:pt>
  </dgm:ptLst>
  <dgm:cxnLst>
    <dgm:cxn modelId="{DEEC300A-5B90-42CA-AF55-D79F62928E2E}" type="presOf" srcId="{DE5626C0-8615-4543-9C0E-0B3F1791D782}" destId="{3E055323-33B6-42E9-8D64-2F166584BCDC}" srcOrd="0" destOrd="0" presId="urn:microsoft.com/office/officeart/2005/8/layout/vList2"/>
    <dgm:cxn modelId="{79EEBC68-AC98-4424-89D8-1FB94A7C7077}" srcId="{8996B92C-DEB0-4621-9DE1-D13BE734736C}" destId="{E9386BC4-0D60-455D-AF0F-453AC84AC03F}" srcOrd="1" destOrd="0" parTransId="{60058851-7F9E-499E-A073-4DD9C0B95330}" sibTransId="{7F251BBC-E3CF-48E8-A98E-259FD784D077}"/>
    <dgm:cxn modelId="{2DB7504D-C961-41A1-9827-8279596EA355}" srcId="{DE5626C0-8615-4543-9C0E-0B3F1791D782}" destId="{DD8D26C9-29D2-4A1F-92E2-1DA858D9BD9B}" srcOrd="0" destOrd="0" parTransId="{8727B45F-D80E-4AF6-99BA-3C113D6FDB93}" sibTransId="{39E8A554-2E91-4E8A-9516-7874BE704C9E}"/>
    <dgm:cxn modelId="{8B6DB982-E61D-4132-B55E-09D86482E7B9}" type="presOf" srcId="{800C77A7-12EA-4922-B78E-4729E63CF3E4}" destId="{454FC088-8228-446E-A6C4-A74E5691BB1D}" srcOrd="0" destOrd="0" presId="urn:microsoft.com/office/officeart/2005/8/layout/vList2"/>
    <dgm:cxn modelId="{FA6718CD-0BDA-4803-8339-D9D0BCE200BF}" srcId="{8996B92C-DEB0-4621-9DE1-D13BE734736C}" destId="{DE5626C0-8615-4543-9C0E-0B3F1791D782}" srcOrd="2" destOrd="0" parTransId="{C0961EB4-8B8B-4D9B-8346-BFB60F1F6F48}" sibTransId="{11ED23CA-D43F-4B38-97E0-A5BA3EA587BA}"/>
    <dgm:cxn modelId="{111E98DC-6119-4BA4-9B9E-2A5F85A682AC}" type="presOf" srcId="{8996B92C-DEB0-4621-9DE1-D13BE734736C}" destId="{73F57DB0-A31B-417E-90F3-CDDA8CBA9695}" srcOrd="0" destOrd="0" presId="urn:microsoft.com/office/officeart/2005/8/layout/vList2"/>
    <dgm:cxn modelId="{8DA10ADE-DA5C-49A0-93AC-2AE9E97AF68F}" type="presOf" srcId="{E9386BC4-0D60-455D-AF0F-453AC84AC03F}" destId="{38886DEC-FDAD-4421-B4B8-CCDF53A34CB6}" srcOrd="0" destOrd="0" presId="urn:microsoft.com/office/officeart/2005/8/layout/vList2"/>
    <dgm:cxn modelId="{7EB1DADE-B30F-41EA-90AC-2F3E0A975340}" srcId="{8996B92C-DEB0-4621-9DE1-D13BE734736C}" destId="{800C77A7-12EA-4922-B78E-4729E63CF3E4}" srcOrd="0" destOrd="0" parTransId="{C403408E-1BA4-45EC-B248-AEFD85EE7B0E}" sibTransId="{40DD2012-20DA-4E26-9FB2-95AFCAAFCBD0}"/>
    <dgm:cxn modelId="{6E2A8FDF-35E1-4A5E-8AA0-45EF40B44330}" type="presOf" srcId="{DD8D26C9-29D2-4A1F-92E2-1DA858D9BD9B}" destId="{33C0F95F-793C-4604-8589-47AB02194BDE}" srcOrd="0" destOrd="0" presId="urn:microsoft.com/office/officeart/2005/8/layout/vList2"/>
    <dgm:cxn modelId="{E5632185-E22B-4F4E-B132-1C8DE200A8BC}" type="presParOf" srcId="{73F57DB0-A31B-417E-90F3-CDDA8CBA9695}" destId="{454FC088-8228-446E-A6C4-A74E5691BB1D}" srcOrd="0" destOrd="0" presId="urn:microsoft.com/office/officeart/2005/8/layout/vList2"/>
    <dgm:cxn modelId="{E0C02AE5-9962-4C3F-8CA6-C72F7CFE3C27}" type="presParOf" srcId="{73F57DB0-A31B-417E-90F3-CDDA8CBA9695}" destId="{B75E1DBD-4CBE-4D2D-B382-B09685816901}" srcOrd="1" destOrd="0" presId="urn:microsoft.com/office/officeart/2005/8/layout/vList2"/>
    <dgm:cxn modelId="{DE3B7EB8-6B67-43A8-BC56-01FDF4099A86}" type="presParOf" srcId="{73F57DB0-A31B-417E-90F3-CDDA8CBA9695}" destId="{38886DEC-FDAD-4421-B4B8-CCDF53A34CB6}" srcOrd="2" destOrd="0" presId="urn:microsoft.com/office/officeart/2005/8/layout/vList2"/>
    <dgm:cxn modelId="{7EDE2A59-0727-4216-AF65-4A8E9CCBF6A1}" type="presParOf" srcId="{73F57DB0-A31B-417E-90F3-CDDA8CBA9695}" destId="{45B69B36-02A9-4A98-AF4F-DAA2177060C6}" srcOrd="3" destOrd="0" presId="urn:microsoft.com/office/officeart/2005/8/layout/vList2"/>
    <dgm:cxn modelId="{EAAB2AC1-37FC-434E-B95B-CE21F453455D}" type="presParOf" srcId="{73F57DB0-A31B-417E-90F3-CDDA8CBA9695}" destId="{3E055323-33B6-42E9-8D64-2F166584BCDC}" srcOrd="4" destOrd="0" presId="urn:microsoft.com/office/officeart/2005/8/layout/vList2"/>
    <dgm:cxn modelId="{0DF64F31-82D8-44AC-B13A-5EA4BE0F483B}" type="presParOf" srcId="{73F57DB0-A31B-417E-90F3-CDDA8CBA9695}" destId="{33C0F95F-793C-4604-8589-47AB02194BD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E7603-5561-4DC9-ACAD-9CE4DB6FC63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0C4C3AE-BE9F-49AA-BFC5-A0EF7DD2BC0A}">
      <dgm:prSet/>
      <dgm:spPr/>
      <dgm:t>
        <a:bodyPr/>
        <a:lstStyle/>
        <a:p>
          <a:r>
            <a:rPr lang="en-US" b="0" i="0"/>
            <a:t>“Have you ever been tested for STIs and HIV?”</a:t>
          </a:r>
          <a:endParaRPr lang="en-US"/>
        </a:p>
      </dgm:t>
    </dgm:pt>
    <dgm:pt modelId="{E5E3B4EA-61E3-41FB-BA34-00C029DF2CBF}" type="parTrans" cxnId="{83FEAE51-6121-4339-953D-8254B572A577}">
      <dgm:prSet/>
      <dgm:spPr/>
      <dgm:t>
        <a:bodyPr/>
        <a:lstStyle/>
        <a:p>
          <a:endParaRPr lang="en-US"/>
        </a:p>
      </dgm:t>
    </dgm:pt>
    <dgm:pt modelId="{102ED31E-D43D-4668-AB4D-45EE73CB0617}" type="sibTrans" cxnId="{83FEAE51-6121-4339-953D-8254B572A577}">
      <dgm:prSet/>
      <dgm:spPr/>
      <dgm:t>
        <a:bodyPr/>
        <a:lstStyle/>
        <a:p>
          <a:endParaRPr lang="en-US"/>
        </a:p>
      </dgm:t>
    </dgm:pt>
    <dgm:pt modelId="{987D3AEE-DA73-4004-B659-F035993846CC}">
      <dgm:prSet/>
      <dgm:spPr/>
      <dgm:t>
        <a:bodyPr/>
        <a:lstStyle/>
        <a:p>
          <a:r>
            <a:rPr lang="en-US" b="0" i="0"/>
            <a:t>“Have you ever been diagnosed with an STI in the past?”</a:t>
          </a:r>
          <a:endParaRPr lang="en-US"/>
        </a:p>
      </dgm:t>
    </dgm:pt>
    <dgm:pt modelId="{A13F6230-BB1F-4560-8D35-43C3B2FB59CF}" type="parTrans" cxnId="{DE195ACE-08BA-41B4-B449-821BEDA09E4D}">
      <dgm:prSet/>
      <dgm:spPr/>
      <dgm:t>
        <a:bodyPr/>
        <a:lstStyle/>
        <a:p>
          <a:endParaRPr lang="en-US"/>
        </a:p>
      </dgm:t>
    </dgm:pt>
    <dgm:pt modelId="{28E34F83-D2A8-4B33-886C-6E03083742C7}" type="sibTrans" cxnId="{DE195ACE-08BA-41B4-B449-821BEDA09E4D}">
      <dgm:prSet/>
      <dgm:spPr/>
      <dgm:t>
        <a:bodyPr/>
        <a:lstStyle/>
        <a:p>
          <a:endParaRPr lang="en-US"/>
        </a:p>
      </dgm:t>
    </dgm:pt>
    <dgm:pt modelId="{79391FBC-AE90-4790-89BE-A27CD500A289}">
      <dgm:prSet/>
      <dgm:spPr/>
      <dgm:t>
        <a:bodyPr/>
        <a:lstStyle/>
        <a:p>
          <a:r>
            <a:rPr lang="en-US" b="0" i="0"/>
            <a:t>“Have any of your partners had an STI?”</a:t>
          </a:r>
          <a:endParaRPr lang="en-US"/>
        </a:p>
      </dgm:t>
    </dgm:pt>
    <dgm:pt modelId="{DF366662-923F-4080-BDFC-4DB2C92AFBF2}" type="parTrans" cxnId="{1BBA4AB7-6478-4E94-A026-86B386093F7E}">
      <dgm:prSet/>
      <dgm:spPr/>
      <dgm:t>
        <a:bodyPr/>
        <a:lstStyle/>
        <a:p>
          <a:endParaRPr lang="en-US"/>
        </a:p>
      </dgm:t>
    </dgm:pt>
    <dgm:pt modelId="{8DB91D1D-6CFF-426D-B39C-7C7D2637116E}" type="sibTrans" cxnId="{1BBA4AB7-6478-4E94-A026-86B386093F7E}">
      <dgm:prSet/>
      <dgm:spPr/>
      <dgm:t>
        <a:bodyPr/>
        <a:lstStyle/>
        <a:p>
          <a:endParaRPr lang="en-US"/>
        </a:p>
      </dgm:t>
    </dgm:pt>
    <dgm:pt modelId="{9BDB8D6D-4C66-48EF-B087-EA00BC36A335}">
      <dgm:prSet/>
      <dgm:spPr/>
      <dgm:t>
        <a:bodyPr/>
        <a:lstStyle/>
        <a:p>
          <a:r>
            <a:rPr lang="en-US" b="0" i="0"/>
            <a:t>Additional questions for identifying HIV and viral hepatitis risk:</a:t>
          </a:r>
          <a:endParaRPr lang="en-US"/>
        </a:p>
      </dgm:t>
    </dgm:pt>
    <dgm:pt modelId="{CE291C9B-853A-42AA-A002-19C979DA6FFE}" type="parTrans" cxnId="{494EEFA7-71A5-4090-9099-08239DB14A4E}">
      <dgm:prSet/>
      <dgm:spPr/>
      <dgm:t>
        <a:bodyPr/>
        <a:lstStyle/>
        <a:p>
          <a:endParaRPr lang="en-US"/>
        </a:p>
      </dgm:t>
    </dgm:pt>
    <dgm:pt modelId="{8B2FBC69-ED31-4D6F-81C5-A9EA3BE10806}" type="sibTrans" cxnId="{494EEFA7-71A5-4090-9099-08239DB14A4E}">
      <dgm:prSet/>
      <dgm:spPr/>
      <dgm:t>
        <a:bodyPr/>
        <a:lstStyle/>
        <a:p>
          <a:endParaRPr lang="en-US"/>
        </a:p>
      </dgm:t>
    </dgm:pt>
    <dgm:pt modelId="{6E304073-C81A-440B-8DF8-137A46D6C572}">
      <dgm:prSet/>
      <dgm:spPr/>
      <dgm:t>
        <a:bodyPr/>
        <a:lstStyle/>
        <a:p>
          <a:r>
            <a:rPr lang="en-US" b="0" i="0"/>
            <a:t>“Have you or any of your partner(s) ever injected drugs?”</a:t>
          </a:r>
          <a:endParaRPr lang="en-US"/>
        </a:p>
      </dgm:t>
    </dgm:pt>
    <dgm:pt modelId="{38E55C78-55A3-4965-97D3-22693D369F51}" type="parTrans" cxnId="{3BB5D4A9-93BC-4A60-858D-717FD0D12B0F}">
      <dgm:prSet/>
      <dgm:spPr/>
      <dgm:t>
        <a:bodyPr/>
        <a:lstStyle/>
        <a:p>
          <a:endParaRPr lang="en-US"/>
        </a:p>
      </dgm:t>
    </dgm:pt>
    <dgm:pt modelId="{B0ED6706-8497-4B43-8CD3-9A0B746E1A17}" type="sibTrans" cxnId="{3BB5D4A9-93BC-4A60-858D-717FD0D12B0F}">
      <dgm:prSet/>
      <dgm:spPr/>
      <dgm:t>
        <a:bodyPr/>
        <a:lstStyle/>
        <a:p>
          <a:endParaRPr lang="en-US"/>
        </a:p>
      </dgm:t>
    </dgm:pt>
    <dgm:pt modelId="{D78A0D80-863B-4DFE-8D3B-0365E1F1EB6F}">
      <dgm:prSet/>
      <dgm:spPr/>
      <dgm:t>
        <a:bodyPr/>
        <a:lstStyle/>
        <a:p>
          <a:r>
            <a:rPr lang="en-US" b="0" i="0"/>
            <a:t>“Is there anything about your sexual health that you have questions about?”</a:t>
          </a:r>
          <a:endParaRPr lang="en-US"/>
        </a:p>
      </dgm:t>
    </dgm:pt>
    <dgm:pt modelId="{5331DE33-B529-41FE-8841-5FF37B2C7389}" type="parTrans" cxnId="{6FBE52C6-26F7-440D-8591-803AD6ECD8CC}">
      <dgm:prSet/>
      <dgm:spPr/>
      <dgm:t>
        <a:bodyPr/>
        <a:lstStyle/>
        <a:p>
          <a:endParaRPr lang="en-US"/>
        </a:p>
      </dgm:t>
    </dgm:pt>
    <dgm:pt modelId="{58566EB5-678A-49AE-9428-A151EECBC964}" type="sibTrans" cxnId="{6FBE52C6-26F7-440D-8591-803AD6ECD8CC}">
      <dgm:prSet/>
      <dgm:spPr/>
      <dgm:t>
        <a:bodyPr/>
        <a:lstStyle/>
        <a:p>
          <a:endParaRPr lang="en-US"/>
        </a:p>
      </dgm:t>
    </dgm:pt>
    <dgm:pt modelId="{7C08995B-6102-4E58-B318-E6B444A340A8}" type="pres">
      <dgm:prSet presAssocID="{E92E7603-5561-4DC9-ACAD-9CE4DB6FC636}" presName="diagram" presStyleCnt="0">
        <dgm:presLayoutVars>
          <dgm:dir/>
          <dgm:resizeHandles val="exact"/>
        </dgm:presLayoutVars>
      </dgm:prSet>
      <dgm:spPr/>
    </dgm:pt>
    <dgm:pt modelId="{027AF69C-DC2A-463F-9990-85E9AC4666F1}" type="pres">
      <dgm:prSet presAssocID="{B0C4C3AE-BE9F-49AA-BFC5-A0EF7DD2BC0A}" presName="node" presStyleLbl="node1" presStyleIdx="0" presStyleCnt="6">
        <dgm:presLayoutVars>
          <dgm:bulletEnabled val="1"/>
        </dgm:presLayoutVars>
      </dgm:prSet>
      <dgm:spPr/>
    </dgm:pt>
    <dgm:pt modelId="{43ECF2B0-CB26-4552-BD49-33B2742E5A74}" type="pres">
      <dgm:prSet presAssocID="{102ED31E-D43D-4668-AB4D-45EE73CB0617}" presName="sibTrans" presStyleCnt="0"/>
      <dgm:spPr/>
    </dgm:pt>
    <dgm:pt modelId="{8BF381D9-714B-4994-A701-789E7D3A3C85}" type="pres">
      <dgm:prSet presAssocID="{987D3AEE-DA73-4004-B659-F035993846CC}" presName="node" presStyleLbl="node1" presStyleIdx="1" presStyleCnt="6">
        <dgm:presLayoutVars>
          <dgm:bulletEnabled val="1"/>
        </dgm:presLayoutVars>
      </dgm:prSet>
      <dgm:spPr/>
    </dgm:pt>
    <dgm:pt modelId="{2B74F011-687B-4345-AE47-ACA48ECDDB05}" type="pres">
      <dgm:prSet presAssocID="{28E34F83-D2A8-4B33-886C-6E03083742C7}" presName="sibTrans" presStyleCnt="0"/>
      <dgm:spPr/>
    </dgm:pt>
    <dgm:pt modelId="{3EC2C6D2-6CB3-4B34-B8B6-0C83722A5509}" type="pres">
      <dgm:prSet presAssocID="{79391FBC-AE90-4790-89BE-A27CD500A289}" presName="node" presStyleLbl="node1" presStyleIdx="2" presStyleCnt="6">
        <dgm:presLayoutVars>
          <dgm:bulletEnabled val="1"/>
        </dgm:presLayoutVars>
      </dgm:prSet>
      <dgm:spPr/>
    </dgm:pt>
    <dgm:pt modelId="{B0598F19-82CA-49C5-8F52-60387D5469E5}" type="pres">
      <dgm:prSet presAssocID="{8DB91D1D-6CFF-426D-B39C-7C7D2637116E}" presName="sibTrans" presStyleCnt="0"/>
      <dgm:spPr/>
    </dgm:pt>
    <dgm:pt modelId="{9312655E-1812-4CF6-9A56-42D36405FF2E}" type="pres">
      <dgm:prSet presAssocID="{9BDB8D6D-4C66-48EF-B087-EA00BC36A335}" presName="node" presStyleLbl="node1" presStyleIdx="3" presStyleCnt="6">
        <dgm:presLayoutVars>
          <dgm:bulletEnabled val="1"/>
        </dgm:presLayoutVars>
      </dgm:prSet>
      <dgm:spPr/>
    </dgm:pt>
    <dgm:pt modelId="{0817B60C-ACA7-4544-A5D7-D7D179A429DA}" type="pres">
      <dgm:prSet presAssocID="{8B2FBC69-ED31-4D6F-81C5-A9EA3BE10806}" presName="sibTrans" presStyleCnt="0"/>
      <dgm:spPr/>
    </dgm:pt>
    <dgm:pt modelId="{A186EC5B-0B9D-49B4-9217-FB0E0C3C9889}" type="pres">
      <dgm:prSet presAssocID="{6E304073-C81A-440B-8DF8-137A46D6C572}" presName="node" presStyleLbl="node1" presStyleIdx="4" presStyleCnt="6">
        <dgm:presLayoutVars>
          <dgm:bulletEnabled val="1"/>
        </dgm:presLayoutVars>
      </dgm:prSet>
      <dgm:spPr/>
    </dgm:pt>
    <dgm:pt modelId="{4DCC969B-59A3-4939-9498-8F586EF20450}" type="pres">
      <dgm:prSet presAssocID="{B0ED6706-8497-4B43-8CD3-9A0B746E1A17}" presName="sibTrans" presStyleCnt="0"/>
      <dgm:spPr/>
    </dgm:pt>
    <dgm:pt modelId="{2CA255B0-CCFC-4813-8F01-F6009CF9FE7B}" type="pres">
      <dgm:prSet presAssocID="{D78A0D80-863B-4DFE-8D3B-0365E1F1EB6F}" presName="node" presStyleLbl="node1" presStyleIdx="5" presStyleCnt="6">
        <dgm:presLayoutVars>
          <dgm:bulletEnabled val="1"/>
        </dgm:presLayoutVars>
      </dgm:prSet>
      <dgm:spPr/>
    </dgm:pt>
  </dgm:ptLst>
  <dgm:cxnLst>
    <dgm:cxn modelId="{56972E33-F912-40E1-A59D-64EF8227AAEB}" type="presOf" srcId="{987D3AEE-DA73-4004-B659-F035993846CC}" destId="{8BF381D9-714B-4994-A701-789E7D3A3C85}" srcOrd="0" destOrd="0" presId="urn:microsoft.com/office/officeart/2005/8/layout/default"/>
    <dgm:cxn modelId="{54AF9D60-01DB-4B33-B089-56D6748D5866}" type="presOf" srcId="{79391FBC-AE90-4790-89BE-A27CD500A289}" destId="{3EC2C6D2-6CB3-4B34-B8B6-0C83722A5509}" srcOrd="0" destOrd="0" presId="urn:microsoft.com/office/officeart/2005/8/layout/default"/>
    <dgm:cxn modelId="{02EE9063-EDDF-4D41-AA6C-9FBD73795120}" type="presOf" srcId="{9BDB8D6D-4C66-48EF-B087-EA00BC36A335}" destId="{9312655E-1812-4CF6-9A56-42D36405FF2E}" srcOrd="0" destOrd="0" presId="urn:microsoft.com/office/officeart/2005/8/layout/default"/>
    <dgm:cxn modelId="{FA488E50-3980-43A4-9FAF-561CBC600136}" type="presOf" srcId="{D78A0D80-863B-4DFE-8D3B-0365E1F1EB6F}" destId="{2CA255B0-CCFC-4813-8F01-F6009CF9FE7B}" srcOrd="0" destOrd="0" presId="urn:microsoft.com/office/officeart/2005/8/layout/default"/>
    <dgm:cxn modelId="{165B7551-89CD-47E6-86EB-8428EBA3EFCA}" type="presOf" srcId="{B0C4C3AE-BE9F-49AA-BFC5-A0EF7DD2BC0A}" destId="{027AF69C-DC2A-463F-9990-85E9AC4666F1}" srcOrd="0" destOrd="0" presId="urn:microsoft.com/office/officeart/2005/8/layout/default"/>
    <dgm:cxn modelId="{83FEAE51-6121-4339-953D-8254B572A577}" srcId="{E92E7603-5561-4DC9-ACAD-9CE4DB6FC636}" destId="{B0C4C3AE-BE9F-49AA-BFC5-A0EF7DD2BC0A}" srcOrd="0" destOrd="0" parTransId="{E5E3B4EA-61E3-41FB-BA34-00C029DF2CBF}" sibTransId="{102ED31E-D43D-4668-AB4D-45EE73CB0617}"/>
    <dgm:cxn modelId="{494EEFA7-71A5-4090-9099-08239DB14A4E}" srcId="{E92E7603-5561-4DC9-ACAD-9CE4DB6FC636}" destId="{9BDB8D6D-4C66-48EF-B087-EA00BC36A335}" srcOrd="3" destOrd="0" parTransId="{CE291C9B-853A-42AA-A002-19C979DA6FFE}" sibTransId="{8B2FBC69-ED31-4D6F-81C5-A9EA3BE10806}"/>
    <dgm:cxn modelId="{3BB5D4A9-93BC-4A60-858D-717FD0D12B0F}" srcId="{E92E7603-5561-4DC9-ACAD-9CE4DB6FC636}" destId="{6E304073-C81A-440B-8DF8-137A46D6C572}" srcOrd="4" destOrd="0" parTransId="{38E55C78-55A3-4965-97D3-22693D369F51}" sibTransId="{B0ED6706-8497-4B43-8CD3-9A0B746E1A17}"/>
    <dgm:cxn modelId="{AF1498B3-3CE6-433A-B580-884BC0E130B4}" type="presOf" srcId="{6E304073-C81A-440B-8DF8-137A46D6C572}" destId="{A186EC5B-0B9D-49B4-9217-FB0E0C3C9889}" srcOrd="0" destOrd="0" presId="urn:microsoft.com/office/officeart/2005/8/layout/default"/>
    <dgm:cxn modelId="{1BBA4AB7-6478-4E94-A026-86B386093F7E}" srcId="{E92E7603-5561-4DC9-ACAD-9CE4DB6FC636}" destId="{79391FBC-AE90-4790-89BE-A27CD500A289}" srcOrd="2" destOrd="0" parTransId="{DF366662-923F-4080-BDFC-4DB2C92AFBF2}" sibTransId="{8DB91D1D-6CFF-426D-B39C-7C7D2637116E}"/>
    <dgm:cxn modelId="{6FBE52C6-26F7-440D-8591-803AD6ECD8CC}" srcId="{E92E7603-5561-4DC9-ACAD-9CE4DB6FC636}" destId="{D78A0D80-863B-4DFE-8D3B-0365E1F1EB6F}" srcOrd="5" destOrd="0" parTransId="{5331DE33-B529-41FE-8841-5FF37B2C7389}" sibTransId="{58566EB5-678A-49AE-9428-A151EECBC964}"/>
    <dgm:cxn modelId="{DE195ACE-08BA-41B4-B449-821BEDA09E4D}" srcId="{E92E7603-5561-4DC9-ACAD-9CE4DB6FC636}" destId="{987D3AEE-DA73-4004-B659-F035993846CC}" srcOrd="1" destOrd="0" parTransId="{A13F6230-BB1F-4560-8D35-43C3B2FB59CF}" sibTransId="{28E34F83-D2A8-4B33-886C-6E03083742C7}"/>
    <dgm:cxn modelId="{72D988FB-37DD-418D-8992-2C60AF46C111}" type="presOf" srcId="{E92E7603-5561-4DC9-ACAD-9CE4DB6FC636}" destId="{7C08995B-6102-4E58-B318-E6B444A340A8}" srcOrd="0" destOrd="0" presId="urn:microsoft.com/office/officeart/2005/8/layout/default"/>
    <dgm:cxn modelId="{2D458749-1FB0-41EB-9A69-46C08BF41117}" type="presParOf" srcId="{7C08995B-6102-4E58-B318-E6B444A340A8}" destId="{027AF69C-DC2A-463F-9990-85E9AC4666F1}" srcOrd="0" destOrd="0" presId="urn:microsoft.com/office/officeart/2005/8/layout/default"/>
    <dgm:cxn modelId="{55859F8B-59AB-4CE6-8F44-CBAE34E9165B}" type="presParOf" srcId="{7C08995B-6102-4E58-B318-E6B444A340A8}" destId="{43ECF2B0-CB26-4552-BD49-33B2742E5A74}" srcOrd="1" destOrd="0" presId="urn:microsoft.com/office/officeart/2005/8/layout/default"/>
    <dgm:cxn modelId="{9521A3FC-EB40-4740-B257-02F4B32D7A05}" type="presParOf" srcId="{7C08995B-6102-4E58-B318-E6B444A340A8}" destId="{8BF381D9-714B-4994-A701-789E7D3A3C85}" srcOrd="2" destOrd="0" presId="urn:microsoft.com/office/officeart/2005/8/layout/default"/>
    <dgm:cxn modelId="{77581AAD-A1CD-40A5-A37E-445FCA84BA49}" type="presParOf" srcId="{7C08995B-6102-4E58-B318-E6B444A340A8}" destId="{2B74F011-687B-4345-AE47-ACA48ECDDB05}" srcOrd="3" destOrd="0" presId="urn:microsoft.com/office/officeart/2005/8/layout/default"/>
    <dgm:cxn modelId="{3CED9668-DBD4-45DC-A0DB-F719BC3D81B9}" type="presParOf" srcId="{7C08995B-6102-4E58-B318-E6B444A340A8}" destId="{3EC2C6D2-6CB3-4B34-B8B6-0C83722A5509}" srcOrd="4" destOrd="0" presId="urn:microsoft.com/office/officeart/2005/8/layout/default"/>
    <dgm:cxn modelId="{952FE6A1-37B7-4D6A-8D27-E4D581623E02}" type="presParOf" srcId="{7C08995B-6102-4E58-B318-E6B444A340A8}" destId="{B0598F19-82CA-49C5-8F52-60387D5469E5}" srcOrd="5" destOrd="0" presId="urn:microsoft.com/office/officeart/2005/8/layout/default"/>
    <dgm:cxn modelId="{B21C3E22-B35E-4796-90F3-193AACBCEE57}" type="presParOf" srcId="{7C08995B-6102-4E58-B318-E6B444A340A8}" destId="{9312655E-1812-4CF6-9A56-42D36405FF2E}" srcOrd="6" destOrd="0" presId="urn:microsoft.com/office/officeart/2005/8/layout/default"/>
    <dgm:cxn modelId="{0A69A40C-7223-42C9-9515-D048E55C3A40}" type="presParOf" srcId="{7C08995B-6102-4E58-B318-E6B444A340A8}" destId="{0817B60C-ACA7-4544-A5D7-D7D179A429DA}" srcOrd="7" destOrd="0" presId="urn:microsoft.com/office/officeart/2005/8/layout/default"/>
    <dgm:cxn modelId="{79C12ECA-F5F0-456D-802A-4D903623F4CD}" type="presParOf" srcId="{7C08995B-6102-4E58-B318-E6B444A340A8}" destId="{A186EC5B-0B9D-49B4-9217-FB0E0C3C9889}" srcOrd="8" destOrd="0" presId="urn:microsoft.com/office/officeart/2005/8/layout/default"/>
    <dgm:cxn modelId="{B30E8EE4-E0FD-4F64-9C9C-0AF72AC9987B}" type="presParOf" srcId="{7C08995B-6102-4E58-B318-E6B444A340A8}" destId="{4DCC969B-59A3-4939-9498-8F586EF20450}" srcOrd="9" destOrd="0" presId="urn:microsoft.com/office/officeart/2005/8/layout/default"/>
    <dgm:cxn modelId="{E56B290A-1DC6-4751-B76C-E8DE0C5B8CD5}" type="presParOf" srcId="{7C08995B-6102-4E58-B318-E6B444A340A8}" destId="{2CA255B0-CCFC-4813-8F01-F6009CF9FE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901EF5-E6BD-49EF-BCCB-D4F88F26AF8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02C8051-E774-4EDD-9C8A-5C9382881F39}">
      <dgm:prSet/>
      <dgm:spPr/>
      <dgm:t>
        <a:bodyPr/>
        <a:lstStyle/>
        <a:p>
          <a:r>
            <a:rPr lang="en-US" b="0" i="0"/>
            <a:t>“Do you think you would like to have (more) children in the future?”</a:t>
          </a:r>
          <a:endParaRPr lang="en-US"/>
        </a:p>
      </dgm:t>
    </dgm:pt>
    <dgm:pt modelId="{A59409F7-19BA-4B08-ACFC-A2A3A0754004}" type="parTrans" cxnId="{D05C38B9-241F-4AF8-9D74-05DF065BA536}">
      <dgm:prSet/>
      <dgm:spPr/>
      <dgm:t>
        <a:bodyPr/>
        <a:lstStyle/>
        <a:p>
          <a:endParaRPr lang="en-US"/>
        </a:p>
      </dgm:t>
    </dgm:pt>
    <dgm:pt modelId="{ACF00AA7-6557-400E-AAD5-16FAD3783DA5}" type="sibTrans" cxnId="{D05C38B9-241F-4AF8-9D74-05DF065BA536}">
      <dgm:prSet/>
      <dgm:spPr/>
      <dgm:t>
        <a:bodyPr/>
        <a:lstStyle/>
        <a:p>
          <a:endParaRPr lang="en-US"/>
        </a:p>
      </dgm:t>
    </dgm:pt>
    <dgm:pt modelId="{8C3E703F-8662-48B6-A8A9-1E40297079C4}">
      <dgm:prSet/>
      <dgm:spPr/>
      <dgm:t>
        <a:bodyPr/>
        <a:lstStyle/>
        <a:p>
          <a:r>
            <a:rPr lang="en-US" b="0" i="0"/>
            <a:t>“How important is it to you to prevent pregnancy (until then)?”</a:t>
          </a:r>
          <a:endParaRPr lang="en-US"/>
        </a:p>
      </dgm:t>
    </dgm:pt>
    <dgm:pt modelId="{B6FD6D3C-1249-4153-8CBB-B1587C23FC35}" type="parTrans" cxnId="{E10E863D-5AEB-446E-A2E3-ADC0DC391DEF}">
      <dgm:prSet/>
      <dgm:spPr/>
      <dgm:t>
        <a:bodyPr/>
        <a:lstStyle/>
        <a:p>
          <a:endParaRPr lang="en-US"/>
        </a:p>
      </dgm:t>
    </dgm:pt>
    <dgm:pt modelId="{B5D6080C-CA7B-41BF-B4AF-6A4950958438}" type="sibTrans" cxnId="{E10E863D-5AEB-446E-A2E3-ADC0DC391DEF}">
      <dgm:prSet/>
      <dgm:spPr/>
      <dgm:t>
        <a:bodyPr/>
        <a:lstStyle/>
        <a:p>
          <a:endParaRPr lang="en-US"/>
        </a:p>
      </dgm:t>
    </dgm:pt>
    <dgm:pt modelId="{4F7C02DC-8B31-46C7-8F91-C7032B160A6E}">
      <dgm:prSet/>
      <dgm:spPr/>
      <dgm:t>
        <a:bodyPr/>
        <a:lstStyle/>
        <a:p>
          <a:r>
            <a:rPr lang="en-US" b="0" i="0"/>
            <a:t>“Are you or your partner using contraception or practicing any form of birth control?”</a:t>
          </a:r>
          <a:endParaRPr lang="en-US"/>
        </a:p>
      </dgm:t>
    </dgm:pt>
    <dgm:pt modelId="{553AB578-6BA8-4F8D-9449-67AC690D15A6}" type="parTrans" cxnId="{31A507A4-8A4C-4367-8529-BF0DE7DBC8D4}">
      <dgm:prSet/>
      <dgm:spPr/>
      <dgm:t>
        <a:bodyPr/>
        <a:lstStyle/>
        <a:p>
          <a:endParaRPr lang="en-US"/>
        </a:p>
      </dgm:t>
    </dgm:pt>
    <dgm:pt modelId="{61E99F07-E40A-4994-81C5-248BBB2408B3}" type="sibTrans" cxnId="{31A507A4-8A4C-4367-8529-BF0DE7DBC8D4}">
      <dgm:prSet/>
      <dgm:spPr/>
      <dgm:t>
        <a:bodyPr/>
        <a:lstStyle/>
        <a:p>
          <a:endParaRPr lang="en-US"/>
        </a:p>
      </dgm:t>
    </dgm:pt>
    <dgm:pt modelId="{9FE95315-434B-4D37-BF33-0E264A91382C}">
      <dgm:prSet/>
      <dgm:spPr/>
      <dgm:t>
        <a:bodyPr/>
        <a:lstStyle/>
        <a:p>
          <a:r>
            <a:rPr lang="en-US" b="0" i="0"/>
            <a:t>“Would you like to talk about ways to prevent pregnancy?”</a:t>
          </a:r>
          <a:endParaRPr lang="en-US"/>
        </a:p>
      </dgm:t>
    </dgm:pt>
    <dgm:pt modelId="{5DA31609-C5A8-4E23-A824-9086238CE117}" type="parTrans" cxnId="{0124D775-E757-4398-8F2C-8811E4909DF7}">
      <dgm:prSet/>
      <dgm:spPr/>
      <dgm:t>
        <a:bodyPr/>
        <a:lstStyle/>
        <a:p>
          <a:endParaRPr lang="en-US"/>
        </a:p>
      </dgm:t>
    </dgm:pt>
    <dgm:pt modelId="{C1F6D1C9-34B0-4FA4-B1A9-3FDF199E1561}" type="sibTrans" cxnId="{0124D775-E757-4398-8F2C-8811E4909DF7}">
      <dgm:prSet/>
      <dgm:spPr/>
      <dgm:t>
        <a:bodyPr/>
        <a:lstStyle/>
        <a:p>
          <a:endParaRPr lang="en-US"/>
        </a:p>
      </dgm:t>
    </dgm:pt>
    <dgm:pt modelId="{F2867677-C8AF-4CA1-9A2E-7A4C7186309B}" type="pres">
      <dgm:prSet presAssocID="{B2901EF5-E6BD-49EF-BCCB-D4F88F26AF80}" presName="linear" presStyleCnt="0">
        <dgm:presLayoutVars>
          <dgm:animLvl val="lvl"/>
          <dgm:resizeHandles val="exact"/>
        </dgm:presLayoutVars>
      </dgm:prSet>
      <dgm:spPr/>
    </dgm:pt>
    <dgm:pt modelId="{075D1A20-25A1-483A-BD4E-6D2BE6A73A11}" type="pres">
      <dgm:prSet presAssocID="{A02C8051-E774-4EDD-9C8A-5C9382881F39}" presName="parentText" presStyleLbl="node1" presStyleIdx="0" presStyleCnt="4">
        <dgm:presLayoutVars>
          <dgm:chMax val="0"/>
          <dgm:bulletEnabled val="1"/>
        </dgm:presLayoutVars>
      </dgm:prSet>
      <dgm:spPr/>
    </dgm:pt>
    <dgm:pt modelId="{35314172-C88A-4280-A69D-7019E004EEC5}" type="pres">
      <dgm:prSet presAssocID="{ACF00AA7-6557-400E-AAD5-16FAD3783DA5}" presName="spacer" presStyleCnt="0"/>
      <dgm:spPr/>
    </dgm:pt>
    <dgm:pt modelId="{F0EE50CD-B39D-4EA7-9623-AF1DAA32F860}" type="pres">
      <dgm:prSet presAssocID="{8C3E703F-8662-48B6-A8A9-1E40297079C4}" presName="parentText" presStyleLbl="node1" presStyleIdx="1" presStyleCnt="4">
        <dgm:presLayoutVars>
          <dgm:chMax val="0"/>
          <dgm:bulletEnabled val="1"/>
        </dgm:presLayoutVars>
      </dgm:prSet>
      <dgm:spPr/>
    </dgm:pt>
    <dgm:pt modelId="{F93007A0-B7A4-48D6-9A5E-880AEA390B31}" type="pres">
      <dgm:prSet presAssocID="{B5D6080C-CA7B-41BF-B4AF-6A4950958438}" presName="spacer" presStyleCnt="0"/>
      <dgm:spPr/>
    </dgm:pt>
    <dgm:pt modelId="{01803E8A-D1F8-496F-84FC-F4CD2B86AF28}" type="pres">
      <dgm:prSet presAssocID="{4F7C02DC-8B31-46C7-8F91-C7032B160A6E}" presName="parentText" presStyleLbl="node1" presStyleIdx="2" presStyleCnt="4">
        <dgm:presLayoutVars>
          <dgm:chMax val="0"/>
          <dgm:bulletEnabled val="1"/>
        </dgm:presLayoutVars>
      </dgm:prSet>
      <dgm:spPr/>
    </dgm:pt>
    <dgm:pt modelId="{797D7420-63FC-441B-8B02-59C33B8795F4}" type="pres">
      <dgm:prSet presAssocID="{61E99F07-E40A-4994-81C5-248BBB2408B3}" presName="spacer" presStyleCnt="0"/>
      <dgm:spPr/>
    </dgm:pt>
    <dgm:pt modelId="{F8647FEF-4220-4335-8026-72E7BAE0A96D}" type="pres">
      <dgm:prSet presAssocID="{9FE95315-434B-4D37-BF33-0E264A91382C}" presName="parentText" presStyleLbl="node1" presStyleIdx="3" presStyleCnt="4">
        <dgm:presLayoutVars>
          <dgm:chMax val="0"/>
          <dgm:bulletEnabled val="1"/>
        </dgm:presLayoutVars>
      </dgm:prSet>
      <dgm:spPr/>
    </dgm:pt>
  </dgm:ptLst>
  <dgm:cxnLst>
    <dgm:cxn modelId="{E10E863D-5AEB-446E-A2E3-ADC0DC391DEF}" srcId="{B2901EF5-E6BD-49EF-BCCB-D4F88F26AF80}" destId="{8C3E703F-8662-48B6-A8A9-1E40297079C4}" srcOrd="1" destOrd="0" parTransId="{B6FD6D3C-1249-4153-8CBB-B1587C23FC35}" sibTransId="{B5D6080C-CA7B-41BF-B4AF-6A4950958438}"/>
    <dgm:cxn modelId="{0124D775-E757-4398-8F2C-8811E4909DF7}" srcId="{B2901EF5-E6BD-49EF-BCCB-D4F88F26AF80}" destId="{9FE95315-434B-4D37-BF33-0E264A91382C}" srcOrd="3" destOrd="0" parTransId="{5DA31609-C5A8-4E23-A824-9086238CE117}" sibTransId="{C1F6D1C9-34B0-4FA4-B1A9-3FDF199E1561}"/>
    <dgm:cxn modelId="{E5207382-A165-4D1D-9178-C031FFB141A8}" type="presOf" srcId="{9FE95315-434B-4D37-BF33-0E264A91382C}" destId="{F8647FEF-4220-4335-8026-72E7BAE0A96D}" srcOrd="0" destOrd="0" presId="urn:microsoft.com/office/officeart/2005/8/layout/vList2"/>
    <dgm:cxn modelId="{31A507A4-8A4C-4367-8529-BF0DE7DBC8D4}" srcId="{B2901EF5-E6BD-49EF-BCCB-D4F88F26AF80}" destId="{4F7C02DC-8B31-46C7-8F91-C7032B160A6E}" srcOrd="2" destOrd="0" parTransId="{553AB578-6BA8-4F8D-9449-67AC690D15A6}" sibTransId="{61E99F07-E40A-4994-81C5-248BBB2408B3}"/>
    <dgm:cxn modelId="{541995A4-7E5E-4A17-80B5-247AC925677B}" type="presOf" srcId="{B2901EF5-E6BD-49EF-BCCB-D4F88F26AF80}" destId="{F2867677-C8AF-4CA1-9A2E-7A4C7186309B}" srcOrd="0" destOrd="0" presId="urn:microsoft.com/office/officeart/2005/8/layout/vList2"/>
    <dgm:cxn modelId="{655BDEA5-AC5A-49B7-A86F-AF71E27967EE}" type="presOf" srcId="{A02C8051-E774-4EDD-9C8A-5C9382881F39}" destId="{075D1A20-25A1-483A-BD4E-6D2BE6A73A11}" srcOrd="0" destOrd="0" presId="urn:microsoft.com/office/officeart/2005/8/layout/vList2"/>
    <dgm:cxn modelId="{D05C38B9-241F-4AF8-9D74-05DF065BA536}" srcId="{B2901EF5-E6BD-49EF-BCCB-D4F88F26AF80}" destId="{A02C8051-E774-4EDD-9C8A-5C9382881F39}" srcOrd="0" destOrd="0" parTransId="{A59409F7-19BA-4B08-ACFC-A2A3A0754004}" sibTransId="{ACF00AA7-6557-400E-AAD5-16FAD3783DA5}"/>
    <dgm:cxn modelId="{63C247C2-B92C-4470-8698-379FCDAF76BC}" type="presOf" srcId="{4F7C02DC-8B31-46C7-8F91-C7032B160A6E}" destId="{01803E8A-D1F8-496F-84FC-F4CD2B86AF28}" srcOrd="0" destOrd="0" presId="urn:microsoft.com/office/officeart/2005/8/layout/vList2"/>
    <dgm:cxn modelId="{6FBC2FDC-3242-400A-9017-3AEF93A4075D}" type="presOf" srcId="{8C3E703F-8662-48B6-A8A9-1E40297079C4}" destId="{F0EE50CD-B39D-4EA7-9623-AF1DAA32F860}" srcOrd="0" destOrd="0" presId="urn:microsoft.com/office/officeart/2005/8/layout/vList2"/>
    <dgm:cxn modelId="{70F4903B-389D-4FC0-BB91-4F7AF05E1A75}" type="presParOf" srcId="{F2867677-C8AF-4CA1-9A2E-7A4C7186309B}" destId="{075D1A20-25A1-483A-BD4E-6D2BE6A73A11}" srcOrd="0" destOrd="0" presId="urn:microsoft.com/office/officeart/2005/8/layout/vList2"/>
    <dgm:cxn modelId="{FFAB6AD9-FBA3-413B-B683-B12782A2518F}" type="presParOf" srcId="{F2867677-C8AF-4CA1-9A2E-7A4C7186309B}" destId="{35314172-C88A-4280-A69D-7019E004EEC5}" srcOrd="1" destOrd="0" presId="urn:microsoft.com/office/officeart/2005/8/layout/vList2"/>
    <dgm:cxn modelId="{A573061A-9D5F-43C2-BC87-E42870E648B2}" type="presParOf" srcId="{F2867677-C8AF-4CA1-9A2E-7A4C7186309B}" destId="{F0EE50CD-B39D-4EA7-9623-AF1DAA32F860}" srcOrd="2" destOrd="0" presId="urn:microsoft.com/office/officeart/2005/8/layout/vList2"/>
    <dgm:cxn modelId="{2C00D4E5-C910-4764-89CE-F5A5ED9AF13E}" type="presParOf" srcId="{F2867677-C8AF-4CA1-9A2E-7A4C7186309B}" destId="{F93007A0-B7A4-48D6-9A5E-880AEA390B31}" srcOrd="3" destOrd="0" presId="urn:microsoft.com/office/officeart/2005/8/layout/vList2"/>
    <dgm:cxn modelId="{AB7338D0-9261-4DCD-A022-87BF338DEDA7}" type="presParOf" srcId="{F2867677-C8AF-4CA1-9A2E-7A4C7186309B}" destId="{01803E8A-D1F8-496F-84FC-F4CD2B86AF28}" srcOrd="4" destOrd="0" presId="urn:microsoft.com/office/officeart/2005/8/layout/vList2"/>
    <dgm:cxn modelId="{AA2B3315-0012-4AC6-8072-1CE882D11475}" type="presParOf" srcId="{F2867677-C8AF-4CA1-9A2E-7A4C7186309B}" destId="{797D7420-63FC-441B-8B02-59C33B8795F4}" srcOrd="5" destOrd="0" presId="urn:microsoft.com/office/officeart/2005/8/layout/vList2"/>
    <dgm:cxn modelId="{228C06DE-2489-41F6-B336-BE5B54F72E35}" type="presParOf" srcId="{F2867677-C8AF-4CA1-9A2E-7A4C7186309B}" destId="{F8647FEF-4220-4335-8026-72E7BAE0A9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98499C-0885-413D-B51D-292B53338CE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B4AA613-E97B-4490-93D6-C69E61D580E0}">
      <dgm:prSet/>
      <dgm:spPr/>
      <dgm:t>
        <a:bodyPr/>
        <a:lstStyle/>
        <a:p>
          <a:r>
            <a:rPr lang="en-US"/>
            <a:t>During 2012–2019, congenital syphilis rates in the United States increased from 8.4 to 48.5 cases per 100,000 births, a 477.4% increase</a:t>
          </a:r>
        </a:p>
      </dgm:t>
    </dgm:pt>
    <dgm:pt modelId="{8913B814-7F59-4D8F-A95B-9010DBCB7D2F}" type="parTrans" cxnId="{E06F90E4-92AB-4395-84CF-6FBAB84719B5}">
      <dgm:prSet/>
      <dgm:spPr/>
      <dgm:t>
        <a:bodyPr/>
        <a:lstStyle/>
        <a:p>
          <a:endParaRPr lang="en-US"/>
        </a:p>
      </dgm:t>
    </dgm:pt>
    <dgm:pt modelId="{2DE0E559-9E2C-4023-8519-BE6E49517E8A}" type="sibTrans" cxnId="{E06F90E4-92AB-4395-84CF-6FBAB84719B5}">
      <dgm:prSet/>
      <dgm:spPr/>
      <dgm:t>
        <a:bodyPr/>
        <a:lstStyle/>
        <a:p>
          <a:endParaRPr lang="en-US"/>
        </a:p>
      </dgm:t>
    </dgm:pt>
    <dgm:pt modelId="{D0D84DCF-5697-454D-8EF4-F0D211C5CC5E}">
      <dgm:prSet/>
      <dgm:spPr/>
      <dgm:t>
        <a:bodyPr/>
        <a:lstStyle/>
        <a:p>
          <a:r>
            <a:rPr lang="en-US"/>
            <a:t>At least 45 states have a prenatal syphilis testing requirement, with high variability among those requirements </a:t>
          </a:r>
        </a:p>
      </dgm:t>
    </dgm:pt>
    <dgm:pt modelId="{57D2F749-F466-4C80-B6D5-03507A66FB55}" type="parTrans" cxnId="{3EFC2A49-C825-4DBA-8340-33E43175FAAF}">
      <dgm:prSet/>
      <dgm:spPr/>
      <dgm:t>
        <a:bodyPr/>
        <a:lstStyle/>
        <a:p>
          <a:endParaRPr lang="en-US"/>
        </a:p>
      </dgm:t>
    </dgm:pt>
    <dgm:pt modelId="{DF43902A-0EC0-4279-A776-480FDD7679DB}" type="sibTrans" cxnId="{3EFC2A49-C825-4DBA-8340-33E43175FAAF}">
      <dgm:prSet/>
      <dgm:spPr/>
      <dgm:t>
        <a:bodyPr/>
        <a:lstStyle/>
        <a:p>
          <a:endParaRPr lang="en-US"/>
        </a:p>
      </dgm:t>
    </dgm:pt>
    <dgm:pt modelId="{0A5C4EE3-75F7-4D52-B0D5-42D397483DBF}">
      <dgm:prSet/>
      <dgm:spPr/>
      <dgm:t>
        <a:bodyPr/>
        <a:lstStyle/>
        <a:p>
          <a:r>
            <a:rPr lang="en-US"/>
            <a:t>Prenatal screening for syphilis has been reported to be suboptimal in the United States</a:t>
          </a:r>
        </a:p>
      </dgm:t>
    </dgm:pt>
    <dgm:pt modelId="{4A5590F9-CF52-463D-9D36-7182CE2AF49F}" type="parTrans" cxnId="{A9A11682-33A0-49C7-9249-440414E7041B}">
      <dgm:prSet/>
      <dgm:spPr/>
      <dgm:t>
        <a:bodyPr/>
        <a:lstStyle/>
        <a:p>
          <a:endParaRPr lang="en-US"/>
        </a:p>
      </dgm:t>
    </dgm:pt>
    <dgm:pt modelId="{748DF9D2-319D-41C0-8D0C-F71A5F91EDED}" type="sibTrans" cxnId="{A9A11682-33A0-49C7-9249-440414E7041B}">
      <dgm:prSet/>
      <dgm:spPr/>
      <dgm:t>
        <a:bodyPr/>
        <a:lstStyle/>
        <a:p>
          <a:endParaRPr lang="en-US"/>
        </a:p>
      </dgm:t>
    </dgm:pt>
    <dgm:pt modelId="{21198C0B-95F1-480E-B314-FDC5BAB888C9}">
      <dgm:prSet/>
      <dgm:spPr/>
      <dgm:t>
        <a:bodyPr/>
        <a:lstStyle/>
        <a:p>
          <a:r>
            <a:rPr lang="en-US"/>
            <a:t>In the United States, all pregnant women should be screened for syphilis at the first prenatal visit, even if they have been tested previously</a:t>
          </a:r>
        </a:p>
      </dgm:t>
    </dgm:pt>
    <dgm:pt modelId="{24AC48FA-4CC7-47B1-93D5-871AC7DEC582}" type="parTrans" cxnId="{F6579340-E6D6-467A-959E-149F2CE78A3C}">
      <dgm:prSet/>
      <dgm:spPr/>
      <dgm:t>
        <a:bodyPr/>
        <a:lstStyle/>
        <a:p>
          <a:endParaRPr lang="en-US"/>
        </a:p>
      </dgm:t>
    </dgm:pt>
    <dgm:pt modelId="{6E98D4BE-5C06-4068-B688-BA0A23E9DE6C}" type="sibTrans" cxnId="{F6579340-E6D6-467A-959E-149F2CE78A3C}">
      <dgm:prSet/>
      <dgm:spPr/>
      <dgm:t>
        <a:bodyPr/>
        <a:lstStyle/>
        <a:p>
          <a:endParaRPr lang="en-US"/>
        </a:p>
      </dgm:t>
    </dgm:pt>
    <dgm:pt modelId="{6B6D5D68-A45A-49E1-A8F2-E591F83693D5}">
      <dgm:prSet/>
      <dgm:spPr/>
      <dgm:t>
        <a:bodyPr/>
        <a:lstStyle/>
        <a:p>
          <a:r>
            <a:rPr lang="en-US"/>
            <a:t>Pregnant women should be retested for syphilis at 28 weeks’ gestation and at delivery if the mother lives in a community with high syphilis rates or is at risk for syphilis acquisition during pregnancy (e.g., misuses drugs or has an STI during pregnancy, having multiple sex partners, having a new sex partner, or having a sex partner with an STI) </a:t>
          </a:r>
        </a:p>
      </dgm:t>
    </dgm:pt>
    <dgm:pt modelId="{749C7007-95D4-4218-AA38-ADDA3090FA5C}" type="parTrans" cxnId="{8249783B-0281-461A-BF06-432750E397F9}">
      <dgm:prSet/>
      <dgm:spPr/>
      <dgm:t>
        <a:bodyPr/>
        <a:lstStyle/>
        <a:p>
          <a:endParaRPr lang="en-US"/>
        </a:p>
      </dgm:t>
    </dgm:pt>
    <dgm:pt modelId="{A0C4D641-6AE4-4D65-A228-2691F2ECE992}" type="sibTrans" cxnId="{8249783B-0281-461A-BF06-432750E397F9}">
      <dgm:prSet/>
      <dgm:spPr/>
      <dgm:t>
        <a:bodyPr/>
        <a:lstStyle/>
        <a:p>
          <a:endParaRPr lang="en-US"/>
        </a:p>
      </dgm:t>
    </dgm:pt>
    <dgm:pt modelId="{29B53E4A-0102-4330-BE97-8E8004DFF49E}">
      <dgm:prSet/>
      <dgm:spPr/>
      <dgm:t>
        <a:bodyPr/>
        <a:lstStyle/>
        <a:p>
          <a:r>
            <a:rPr lang="en-US"/>
            <a:t>Partners of pregnant women with syphilis should be evaluated, tested, and treated</a:t>
          </a:r>
        </a:p>
      </dgm:t>
    </dgm:pt>
    <dgm:pt modelId="{A94F2096-2ED9-4FB8-AE9C-8A2DAFEF2497}" type="parTrans" cxnId="{692B4A12-4868-41EC-8013-ABA8AFEA69B1}">
      <dgm:prSet/>
      <dgm:spPr/>
      <dgm:t>
        <a:bodyPr/>
        <a:lstStyle/>
        <a:p>
          <a:endParaRPr lang="en-US"/>
        </a:p>
      </dgm:t>
    </dgm:pt>
    <dgm:pt modelId="{F387AA5C-81DD-4992-BA39-F0673C34CB90}" type="sibTrans" cxnId="{692B4A12-4868-41EC-8013-ABA8AFEA69B1}">
      <dgm:prSet/>
      <dgm:spPr/>
      <dgm:t>
        <a:bodyPr/>
        <a:lstStyle/>
        <a:p>
          <a:endParaRPr lang="en-US"/>
        </a:p>
      </dgm:t>
    </dgm:pt>
    <dgm:pt modelId="{26BE4BB7-46BB-4A49-86D2-3944C84A7595}" type="pres">
      <dgm:prSet presAssocID="{6798499C-0885-413D-B51D-292B53338CED}" presName="diagram" presStyleCnt="0">
        <dgm:presLayoutVars>
          <dgm:dir/>
          <dgm:resizeHandles val="exact"/>
        </dgm:presLayoutVars>
      </dgm:prSet>
      <dgm:spPr/>
    </dgm:pt>
    <dgm:pt modelId="{56BD604B-6726-4C6E-B05B-A4B029BF25F8}" type="pres">
      <dgm:prSet presAssocID="{AB4AA613-E97B-4490-93D6-C69E61D580E0}" presName="node" presStyleLbl="node1" presStyleIdx="0" presStyleCnt="6">
        <dgm:presLayoutVars>
          <dgm:bulletEnabled val="1"/>
        </dgm:presLayoutVars>
      </dgm:prSet>
      <dgm:spPr/>
    </dgm:pt>
    <dgm:pt modelId="{D9F54676-0FD7-4CB1-8902-763853093336}" type="pres">
      <dgm:prSet presAssocID="{2DE0E559-9E2C-4023-8519-BE6E49517E8A}" presName="sibTrans" presStyleCnt="0"/>
      <dgm:spPr/>
    </dgm:pt>
    <dgm:pt modelId="{84631213-B865-46C7-AED3-77F85D1E3502}" type="pres">
      <dgm:prSet presAssocID="{D0D84DCF-5697-454D-8EF4-F0D211C5CC5E}" presName="node" presStyleLbl="node1" presStyleIdx="1" presStyleCnt="6">
        <dgm:presLayoutVars>
          <dgm:bulletEnabled val="1"/>
        </dgm:presLayoutVars>
      </dgm:prSet>
      <dgm:spPr/>
    </dgm:pt>
    <dgm:pt modelId="{000A4CF0-D63A-4230-8112-27C91EA3D034}" type="pres">
      <dgm:prSet presAssocID="{DF43902A-0EC0-4279-A776-480FDD7679DB}" presName="sibTrans" presStyleCnt="0"/>
      <dgm:spPr/>
    </dgm:pt>
    <dgm:pt modelId="{AE3BF379-44FF-46B7-AC73-7447D838B5EF}" type="pres">
      <dgm:prSet presAssocID="{0A5C4EE3-75F7-4D52-B0D5-42D397483DBF}" presName="node" presStyleLbl="node1" presStyleIdx="2" presStyleCnt="6">
        <dgm:presLayoutVars>
          <dgm:bulletEnabled val="1"/>
        </dgm:presLayoutVars>
      </dgm:prSet>
      <dgm:spPr/>
    </dgm:pt>
    <dgm:pt modelId="{2C786C1C-96D6-4E1B-BA15-DFCA5684213F}" type="pres">
      <dgm:prSet presAssocID="{748DF9D2-319D-41C0-8D0C-F71A5F91EDED}" presName="sibTrans" presStyleCnt="0"/>
      <dgm:spPr/>
    </dgm:pt>
    <dgm:pt modelId="{135F9DA0-EFF1-4185-90A1-62C62D087B55}" type="pres">
      <dgm:prSet presAssocID="{21198C0B-95F1-480E-B314-FDC5BAB888C9}" presName="node" presStyleLbl="node1" presStyleIdx="3" presStyleCnt="6">
        <dgm:presLayoutVars>
          <dgm:bulletEnabled val="1"/>
        </dgm:presLayoutVars>
      </dgm:prSet>
      <dgm:spPr/>
    </dgm:pt>
    <dgm:pt modelId="{D45F022B-3ADF-4BE1-94EE-B5B633C59DFB}" type="pres">
      <dgm:prSet presAssocID="{6E98D4BE-5C06-4068-B688-BA0A23E9DE6C}" presName="sibTrans" presStyleCnt="0"/>
      <dgm:spPr/>
    </dgm:pt>
    <dgm:pt modelId="{84CE0B08-9944-4C3E-ABB6-64C56CB497A0}" type="pres">
      <dgm:prSet presAssocID="{6B6D5D68-A45A-49E1-A8F2-E591F83693D5}" presName="node" presStyleLbl="node1" presStyleIdx="4" presStyleCnt="6">
        <dgm:presLayoutVars>
          <dgm:bulletEnabled val="1"/>
        </dgm:presLayoutVars>
      </dgm:prSet>
      <dgm:spPr/>
    </dgm:pt>
    <dgm:pt modelId="{F18BB7D4-245A-4AC0-93C0-56EFA60039AF}" type="pres">
      <dgm:prSet presAssocID="{A0C4D641-6AE4-4D65-A228-2691F2ECE992}" presName="sibTrans" presStyleCnt="0"/>
      <dgm:spPr/>
    </dgm:pt>
    <dgm:pt modelId="{7F1C5F09-00F0-440C-AE0D-36D0EDF19316}" type="pres">
      <dgm:prSet presAssocID="{29B53E4A-0102-4330-BE97-8E8004DFF49E}" presName="node" presStyleLbl="node1" presStyleIdx="5" presStyleCnt="6">
        <dgm:presLayoutVars>
          <dgm:bulletEnabled val="1"/>
        </dgm:presLayoutVars>
      </dgm:prSet>
      <dgm:spPr/>
    </dgm:pt>
  </dgm:ptLst>
  <dgm:cxnLst>
    <dgm:cxn modelId="{8E852108-E781-4E4D-B77E-38D674511F05}" type="presOf" srcId="{0A5C4EE3-75F7-4D52-B0D5-42D397483DBF}" destId="{AE3BF379-44FF-46B7-AC73-7447D838B5EF}" srcOrd="0" destOrd="0" presId="urn:microsoft.com/office/officeart/2005/8/layout/default"/>
    <dgm:cxn modelId="{692B4A12-4868-41EC-8013-ABA8AFEA69B1}" srcId="{6798499C-0885-413D-B51D-292B53338CED}" destId="{29B53E4A-0102-4330-BE97-8E8004DFF49E}" srcOrd="5" destOrd="0" parTransId="{A94F2096-2ED9-4FB8-AE9C-8A2DAFEF2497}" sibTransId="{F387AA5C-81DD-4992-BA39-F0673C34CB90}"/>
    <dgm:cxn modelId="{9A06402F-1682-47FD-AE93-F606D17493CB}" type="presOf" srcId="{21198C0B-95F1-480E-B314-FDC5BAB888C9}" destId="{135F9DA0-EFF1-4185-90A1-62C62D087B55}" srcOrd="0" destOrd="0" presId="urn:microsoft.com/office/officeart/2005/8/layout/default"/>
    <dgm:cxn modelId="{04C82234-5FC5-4B24-AE11-BDC9805A6A78}" type="presOf" srcId="{6B6D5D68-A45A-49E1-A8F2-E591F83693D5}" destId="{84CE0B08-9944-4C3E-ABB6-64C56CB497A0}" srcOrd="0" destOrd="0" presId="urn:microsoft.com/office/officeart/2005/8/layout/default"/>
    <dgm:cxn modelId="{8249783B-0281-461A-BF06-432750E397F9}" srcId="{6798499C-0885-413D-B51D-292B53338CED}" destId="{6B6D5D68-A45A-49E1-A8F2-E591F83693D5}" srcOrd="4" destOrd="0" parTransId="{749C7007-95D4-4218-AA38-ADDA3090FA5C}" sibTransId="{A0C4D641-6AE4-4D65-A228-2691F2ECE992}"/>
    <dgm:cxn modelId="{F6579340-E6D6-467A-959E-149F2CE78A3C}" srcId="{6798499C-0885-413D-B51D-292B53338CED}" destId="{21198C0B-95F1-480E-B314-FDC5BAB888C9}" srcOrd="3" destOrd="0" parTransId="{24AC48FA-4CC7-47B1-93D5-871AC7DEC582}" sibTransId="{6E98D4BE-5C06-4068-B688-BA0A23E9DE6C}"/>
    <dgm:cxn modelId="{A0AAF85B-EC6A-4490-9D24-038E28A35A7C}" type="presOf" srcId="{6798499C-0885-413D-B51D-292B53338CED}" destId="{26BE4BB7-46BB-4A49-86D2-3944C84A7595}" srcOrd="0" destOrd="0" presId="urn:microsoft.com/office/officeart/2005/8/layout/default"/>
    <dgm:cxn modelId="{3EFC2A49-C825-4DBA-8340-33E43175FAAF}" srcId="{6798499C-0885-413D-B51D-292B53338CED}" destId="{D0D84DCF-5697-454D-8EF4-F0D211C5CC5E}" srcOrd="1" destOrd="0" parTransId="{57D2F749-F466-4C80-B6D5-03507A66FB55}" sibTransId="{DF43902A-0EC0-4279-A776-480FDD7679DB}"/>
    <dgm:cxn modelId="{60329851-319F-4BDF-9413-B469CDFFA3CF}" type="presOf" srcId="{AB4AA613-E97B-4490-93D6-C69E61D580E0}" destId="{56BD604B-6726-4C6E-B05B-A4B029BF25F8}" srcOrd="0" destOrd="0" presId="urn:microsoft.com/office/officeart/2005/8/layout/default"/>
    <dgm:cxn modelId="{A9A11682-33A0-49C7-9249-440414E7041B}" srcId="{6798499C-0885-413D-B51D-292B53338CED}" destId="{0A5C4EE3-75F7-4D52-B0D5-42D397483DBF}" srcOrd="2" destOrd="0" parTransId="{4A5590F9-CF52-463D-9D36-7182CE2AF49F}" sibTransId="{748DF9D2-319D-41C0-8D0C-F71A5F91EDED}"/>
    <dgm:cxn modelId="{9EF506D4-06B9-4297-A292-2DDD2B41DA96}" type="presOf" srcId="{D0D84DCF-5697-454D-8EF4-F0D211C5CC5E}" destId="{84631213-B865-46C7-AED3-77F85D1E3502}" srcOrd="0" destOrd="0" presId="urn:microsoft.com/office/officeart/2005/8/layout/default"/>
    <dgm:cxn modelId="{E06F90E4-92AB-4395-84CF-6FBAB84719B5}" srcId="{6798499C-0885-413D-B51D-292B53338CED}" destId="{AB4AA613-E97B-4490-93D6-C69E61D580E0}" srcOrd="0" destOrd="0" parTransId="{8913B814-7F59-4D8F-A95B-9010DBCB7D2F}" sibTransId="{2DE0E559-9E2C-4023-8519-BE6E49517E8A}"/>
    <dgm:cxn modelId="{AB6FCAFB-F8C6-4C30-ACBF-102A3AE37BD8}" type="presOf" srcId="{29B53E4A-0102-4330-BE97-8E8004DFF49E}" destId="{7F1C5F09-00F0-440C-AE0D-36D0EDF19316}" srcOrd="0" destOrd="0" presId="urn:microsoft.com/office/officeart/2005/8/layout/default"/>
    <dgm:cxn modelId="{5961B988-DD7F-442D-8660-9A273D2ABE2D}" type="presParOf" srcId="{26BE4BB7-46BB-4A49-86D2-3944C84A7595}" destId="{56BD604B-6726-4C6E-B05B-A4B029BF25F8}" srcOrd="0" destOrd="0" presId="urn:microsoft.com/office/officeart/2005/8/layout/default"/>
    <dgm:cxn modelId="{23E9DFCB-370B-466B-803D-1D6D964723F5}" type="presParOf" srcId="{26BE4BB7-46BB-4A49-86D2-3944C84A7595}" destId="{D9F54676-0FD7-4CB1-8902-763853093336}" srcOrd="1" destOrd="0" presId="urn:microsoft.com/office/officeart/2005/8/layout/default"/>
    <dgm:cxn modelId="{143917A4-DDDF-40C7-A8C8-0DC31324C377}" type="presParOf" srcId="{26BE4BB7-46BB-4A49-86D2-3944C84A7595}" destId="{84631213-B865-46C7-AED3-77F85D1E3502}" srcOrd="2" destOrd="0" presId="urn:microsoft.com/office/officeart/2005/8/layout/default"/>
    <dgm:cxn modelId="{51F62E50-E6A7-4719-BEE1-CAB6F7AAEEC9}" type="presParOf" srcId="{26BE4BB7-46BB-4A49-86D2-3944C84A7595}" destId="{000A4CF0-D63A-4230-8112-27C91EA3D034}" srcOrd="3" destOrd="0" presId="urn:microsoft.com/office/officeart/2005/8/layout/default"/>
    <dgm:cxn modelId="{7A24617F-72FE-4024-8111-DA24E5C29CAC}" type="presParOf" srcId="{26BE4BB7-46BB-4A49-86D2-3944C84A7595}" destId="{AE3BF379-44FF-46B7-AC73-7447D838B5EF}" srcOrd="4" destOrd="0" presId="urn:microsoft.com/office/officeart/2005/8/layout/default"/>
    <dgm:cxn modelId="{D0D16FF1-ACF2-47A3-BEAC-8AC257B4F8B0}" type="presParOf" srcId="{26BE4BB7-46BB-4A49-86D2-3944C84A7595}" destId="{2C786C1C-96D6-4E1B-BA15-DFCA5684213F}" srcOrd="5" destOrd="0" presId="urn:microsoft.com/office/officeart/2005/8/layout/default"/>
    <dgm:cxn modelId="{92A52B13-9D35-4D9C-BFB1-21A7584CE688}" type="presParOf" srcId="{26BE4BB7-46BB-4A49-86D2-3944C84A7595}" destId="{135F9DA0-EFF1-4185-90A1-62C62D087B55}" srcOrd="6" destOrd="0" presId="urn:microsoft.com/office/officeart/2005/8/layout/default"/>
    <dgm:cxn modelId="{6E5D24B2-A595-4DAD-8457-C756E1F27D64}" type="presParOf" srcId="{26BE4BB7-46BB-4A49-86D2-3944C84A7595}" destId="{D45F022B-3ADF-4BE1-94EE-B5B633C59DFB}" srcOrd="7" destOrd="0" presId="urn:microsoft.com/office/officeart/2005/8/layout/default"/>
    <dgm:cxn modelId="{2BBC3D74-1851-40BF-98AD-B634CBA847BE}" type="presParOf" srcId="{26BE4BB7-46BB-4A49-86D2-3944C84A7595}" destId="{84CE0B08-9944-4C3E-ABB6-64C56CB497A0}" srcOrd="8" destOrd="0" presId="urn:microsoft.com/office/officeart/2005/8/layout/default"/>
    <dgm:cxn modelId="{B3C7808A-0E16-4B0D-B34E-39B5B5904F84}" type="presParOf" srcId="{26BE4BB7-46BB-4A49-86D2-3944C84A7595}" destId="{F18BB7D4-245A-4AC0-93C0-56EFA60039AF}" srcOrd="9" destOrd="0" presId="urn:microsoft.com/office/officeart/2005/8/layout/default"/>
    <dgm:cxn modelId="{5C08CB3E-5578-4CE7-A980-DC969A5FFE57}" type="presParOf" srcId="{26BE4BB7-46BB-4A49-86D2-3944C84A7595}" destId="{7F1C5F09-00F0-440C-AE0D-36D0EDF1931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23979-A4FC-4CCE-BD1D-C5D8CC68344C}">
      <dsp:nvSpPr>
        <dsp:cNvPr id="0" name=""/>
        <dsp:cNvSpPr/>
      </dsp:nvSpPr>
      <dsp:spPr>
        <a:xfrm>
          <a:off x="0" y="2319"/>
          <a:ext cx="6572250" cy="1175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B8135-367F-412A-81A9-E83E2C83BA1B}">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D503BA-84DE-4605-9631-C1DE32793755}">
      <dsp:nvSpPr>
        <dsp:cNvPr id="0" name=""/>
        <dsp:cNvSpPr/>
      </dsp:nvSpPr>
      <dsp:spPr>
        <a:xfrm>
          <a:off x="1357638" y="2319"/>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Most PCP obtain a sexual hx if it is relevant to the chief complaint but less frequently at an initial or routine annual visit and seldom at acute care, non-STD–related visits </a:t>
          </a:r>
        </a:p>
      </dsp:txBody>
      <dsp:txXfrm>
        <a:off x="1357638" y="2319"/>
        <a:ext cx="5214611" cy="1175444"/>
      </dsp:txXfrm>
    </dsp:sp>
    <dsp:sp modelId="{4DAC3051-D433-463C-9203-1FC407E87BDF}">
      <dsp:nvSpPr>
        <dsp:cNvPr id="0" name=""/>
        <dsp:cNvSpPr/>
      </dsp:nvSpPr>
      <dsp:spPr>
        <a:xfrm>
          <a:off x="0" y="1471624"/>
          <a:ext cx="6572250" cy="1175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4828F5-F149-47A0-B876-EAFAEC3B45CA}">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9A8F0B-B597-416B-890A-2AD2336E8FBD}">
      <dsp:nvSpPr>
        <dsp:cNvPr id="0" name=""/>
        <dsp:cNvSpPr/>
      </dsp:nvSpPr>
      <dsp:spPr>
        <a:xfrm>
          <a:off x="1357638" y="1471624"/>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dirty="0"/>
            <a:t>studies have documented that 1/3- 1/2 of PCP routinely screen men or women for STDs (chlamydia, gonorrhea, syphilis, or HIV)</a:t>
          </a:r>
        </a:p>
      </dsp:txBody>
      <dsp:txXfrm>
        <a:off x="1357638" y="1471624"/>
        <a:ext cx="5214611" cy="1175444"/>
      </dsp:txXfrm>
    </dsp:sp>
    <dsp:sp modelId="{F2DEAAF0-419E-406C-B9D0-C440D2CE5091}">
      <dsp:nvSpPr>
        <dsp:cNvPr id="0" name=""/>
        <dsp:cNvSpPr/>
      </dsp:nvSpPr>
      <dsp:spPr>
        <a:xfrm>
          <a:off x="0" y="2940930"/>
          <a:ext cx="6572250" cy="1175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71256-0664-4B97-95A8-8FF4FA1086FA}">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062D19-3E54-4D60-A58C-BF96836B2536}">
      <dsp:nvSpPr>
        <dsp:cNvPr id="0" name=""/>
        <dsp:cNvSpPr/>
      </dsp:nvSpPr>
      <dsp:spPr>
        <a:xfrm>
          <a:off x="1357638" y="2940930"/>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uninsured young adults were 3X to 4Xmore likely to NOT fill a STD Rx</a:t>
          </a:r>
        </a:p>
      </dsp:txBody>
      <dsp:txXfrm>
        <a:off x="1357638" y="2940930"/>
        <a:ext cx="5214611" cy="1175444"/>
      </dsp:txXfrm>
    </dsp:sp>
    <dsp:sp modelId="{7730367A-828F-4CD3-B591-E6057B5A4395}">
      <dsp:nvSpPr>
        <dsp:cNvPr id="0" name=""/>
        <dsp:cNvSpPr/>
      </dsp:nvSpPr>
      <dsp:spPr>
        <a:xfrm>
          <a:off x="0" y="4410236"/>
          <a:ext cx="6572250" cy="11754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F64BD-BFF5-4B79-AC4D-85C41941905E}">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BDFEBD-D2BE-4BCA-BE5D-DEB27DFCF6F4}">
      <dsp:nvSpPr>
        <dsp:cNvPr id="0" name=""/>
        <dsp:cNvSpPr/>
      </dsp:nvSpPr>
      <dsp:spPr>
        <a:xfrm>
          <a:off x="1357638" y="4410236"/>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The median time to treatment for patients not treated the same day was 8 days </a:t>
          </a:r>
        </a:p>
      </dsp:txBody>
      <dsp:txXfrm>
        <a:off x="1357638" y="4410236"/>
        <a:ext cx="5214611" cy="11754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565A6-1E1B-4D3F-AAB8-1EFABD30F5E1}">
      <dsp:nvSpPr>
        <dsp:cNvPr id="0" name=""/>
        <dsp:cNvSpPr/>
      </dsp:nvSpPr>
      <dsp:spPr>
        <a:xfrm>
          <a:off x="0" y="162165"/>
          <a:ext cx="7012370" cy="10530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Evidence does not support routine screening for BV among asymptomatic pregnant women at high risk for preterm delivery</a:t>
          </a:r>
          <a:endParaRPr lang="en-US" sz="2000" kern="1200"/>
        </a:p>
      </dsp:txBody>
      <dsp:txXfrm>
        <a:off x="51403" y="213568"/>
        <a:ext cx="6909564" cy="950194"/>
      </dsp:txXfrm>
    </dsp:sp>
    <dsp:sp modelId="{EEC0B04D-0D4F-499A-8544-D1EF25DC679B}">
      <dsp:nvSpPr>
        <dsp:cNvPr id="0" name=""/>
        <dsp:cNvSpPr/>
      </dsp:nvSpPr>
      <dsp:spPr>
        <a:xfrm>
          <a:off x="0" y="1272765"/>
          <a:ext cx="7012370" cy="1053000"/>
        </a:xfrm>
        <a:prstGeom prst="roundRect">
          <a:avLst/>
        </a:prstGeom>
        <a:gradFill rotWithShape="0">
          <a:gsLst>
            <a:gs pos="0">
              <a:schemeClr val="accent2">
                <a:hueOff val="661498"/>
                <a:satOff val="-18198"/>
                <a:lumOff val="3921"/>
                <a:alphaOff val="0"/>
                <a:tint val="98000"/>
                <a:lumMod val="110000"/>
              </a:schemeClr>
            </a:gs>
            <a:gs pos="84000">
              <a:schemeClr val="accent2">
                <a:hueOff val="661498"/>
                <a:satOff val="-18198"/>
                <a:lumOff val="392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Evidence does not support routine screening for </a:t>
          </a:r>
          <a:r>
            <a:rPr lang="en-US" sz="2000" b="0" i="1" kern="1200"/>
            <a:t>Trichomonas vaginalis </a:t>
          </a:r>
          <a:r>
            <a:rPr lang="en-US" sz="2000" b="0" i="0" kern="1200"/>
            <a:t>among asymptomatic pregnant women. Women who report symptoms should be evaluated and treated</a:t>
          </a:r>
          <a:endParaRPr lang="en-US" sz="2000" kern="1200"/>
        </a:p>
      </dsp:txBody>
      <dsp:txXfrm>
        <a:off x="51403" y="1324168"/>
        <a:ext cx="6909564" cy="950194"/>
      </dsp:txXfrm>
    </dsp:sp>
    <dsp:sp modelId="{468E8F1E-6F22-42B6-9608-C72AFA8C1062}">
      <dsp:nvSpPr>
        <dsp:cNvPr id="0" name=""/>
        <dsp:cNvSpPr/>
      </dsp:nvSpPr>
      <dsp:spPr>
        <a:xfrm>
          <a:off x="0" y="2383365"/>
          <a:ext cx="7012370" cy="1053000"/>
        </a:xfrm>
        <a:prstGeom prst="roundRect">
          <a:avLst/>
        </a:prstGeom>
        <a:gradFill rotWithShape="0">
          <a:gsLst>
            <a:gs pos="0">
              <a:schemeClr val="accent2">
                <a:hueOff val="1322995"/>
                <a:satOff val="-36396"/>
                <a:lumOff val="7843"/>
                <a:alphaOff val="0"/>
                <a:tint val="98000"/>
                <a:lumMod val="110000"/>
              </a:schemeClr>
            </a:gs>
            <a:gs pos="84000">
              <a:schemeClr val="accent2">
                <a:hueOff val="1322995"/>
                <a:satOff val="-36396"/>
                <a:lumOff val="784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evidence does not support routine HSV-2 serologic screening among asymptomatic pregnant women.</a:t>
          </a:r>
          <a:endParaRPr lang="en-US" sz="2000" kern="1200"/>
        </a:p>
      </dsp:txBody>
      <dsp:txXfrm>
        <a:off x="51403" y="2434768"/>
        <a:ext cx="6909564" cy="950194"/>
      </dsp:txXfrm>
    </dsp:sp>
    <dsp:sp modelId="{05F42E53-7612-4777-9523-69D670CA9AD2}">
      <dsp:nvSpPr>
        <dsp:cNvPr id="0" name=""/>
        <dsp:cNvSpPr/>
      </dsp:nvSpPr>
      <dsp:spPr>
        <a:xfrm>
          <a:off x="0" y="3493965"/>
          <a:ext cx="7012370" cy="1053000"/>
        </a:xfrm>
        <a:prstGeom prst="roundRect">
          <a:avLst/>
        </a:prstGeom>
        <a:gradFill rotWithShape="0">
          <a:gsLst>
            <a:gs pos="0">
              <a:schemeClr val="accent2">
                <a:hueOff val="1984493"/>
                <a:satOff val="-54594"/>
                <a:lumOff val="11764"/>
                <a:alphaOff val="0"/>
                <a:tint val="98000"/>
                <a:lumMod val="110000"/>
              </a:schemeClr>
            </a:gs>
            <a:gs pos="84000">
              <a:schemeClr val="accent2">
                <a:hueOff val="1984493"/>
                <a:satOff val="-54594"/>
                <a:lumOff val="117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Routine serial cultures for HSV are not indicated for women in the third trimester who have a history of recurrent genital herpes.</a:t>
          </a:r>
          <a:endParaRPr lang="en-US" sz="2000" kern="1200"/>
        </a:p>
      </dsp:txBody>
      <dsp:txXfrm>
        <a:off x="51403" y="3545368"/>
        <a:ext cx="6909564"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7688-4C1B-4398-ACBA-75930D641DD2}">
      <dsp:nvSpPr>
        <dsp:cNvPr id="0" name=""/>
        <dsp:cNvSpPr/>
      </dsp:nvSpPr>
      <dsp:spPr>
        <a:xfrm>
          <a:off x="0" y="98467"/>
          <a:ext cx="6309002" cy="1210949"/>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The term “sexually transmitted infection” (STI) refers to a pathogen that causes infection through sexual contact, </a:t>
          </a:r>
          <a:endParaRPr lang="en-US" sz="2300" kern="1200"/>
        </a:p>
      </dsp:txBody>
      <dsp:txXfrm>
        <a:off x="59114" y="157581"/>
        <a:ext cx="6190774" cy="1092721"/>
      </dsp:txXfrm>
    </dsp:sp>
    <dsp:sp modelId="{B9534FE7-E094-41EF-B2AF-20562BC6D04B}">
      <dsp:nvSpPr>
        <dsp:cNvPr id="0" name=""/>
        <dsp:cNvSpPr/>
      </dsp:nvSpPr>
      <dsp:spPr>
        <a:xfrm>
          <a:off x="0" y="1375657"/>
          <a:ext cx="6309002" cy="1210949"/>
        </a:xfrm>
        <a:prstGeom prst="roundRect">
          <a:avLst/>
        </a:prstGeom>
        <a:gradFill rotWithShape="0">
          <a:gsLst>
            <a:gs pos="0">
              <a:schemeClr val="accent5">
                <a:hueOff val="-4990872"/>
                <a:satOff val="-7727"/>
                <a:lumOff val="0"/>
                <a:alphaOff val="0"/>
                <a:tint val="98000"/>
                <a:lumMod val="110000"/>
              </a:schemeClr>
            </a:gs>
            <a:gs pos="84000">
              <a:schemeClr val="accent5">
                <a:hueOff val="-4990872"/>
                <a:satOff val="-7727"/>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whereas the term “sexually transmitted disease” (STD) refers to a recognizable disease state that has developed from an infection. </a:t>
          </a:r>
          <a:endParaRPr lang="en-US" sz="2300" kern="1200"/>
        </a:p>
      </dsp:txBody>
      <dsp:txXfrm>
        <a:off x="59114" y="1434771"/>
        <a:ext cx="6190774" cy="1092721"/>
      </dsp:txXfrm>
    </dsp:sp>
    <dsp:sp modelId="{7DD176D2-3E92-4056-8598-2C848B4257FB}">
      <dsp:nvSpPr>
        <dsp:cNvPr id="0" name=""/>
        <dsp:cNvSpPr/>
      </dsp:nvSpPr>
      <dsp:spPr>
        <a:xfrm>
          <a:off x="0" y="2652848"/>
          <a:ext cx="6309002" cy="1210949"/>
        </a:xfrm>
        <a:prstGeom prst="roundRect">
          <a:avLst/>
        </a:prstGeom>
        <a:gradFill rotWithShape="0">
          <a:gsLst>
            <a:gs pos="0">
              <a:schemeClr val="accent5">
                <a:hueOff val="-9981745"/>
                <a:satOff val="-15454"/>
                <a:lumOff val="0"/>
                <a:alphaOff val="0"/>
                <a:tint val="98000"/>
                <a:lumMod val="110000"/>
              </a:schemeClr>
            </a:gs>
            <a:gs pos="84000">
              <a:schemeClr val="accent5">
                <a:hueOff val="-9981745"/>
                <a:satOff val="-15454"/>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Physicians and other health care providers have a crucial role in preventing and treating STIs</a:t>
          </a:r>
          <a:endParaRPr lang="en-US" sz="2300" kern="1200"/>
        </a:p>
      </dsp:txBody>
      <dsp:txXfrm>
        <a:off x="59114" y="2711962"/>
        <a:ext cx="6190774" cy="1092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EC7C6-7A8A-48EC-93B2-C7240A5DDEBE}">
      <dsp:nvSpPr>
        <dsp:cNvPr id="0" name=""/>
        <dsp:cNvSpPr/>
      </dsp:nvSpPr>
      <dsp:spPr>
        <a:xfrm>
          <a:off x="0" y="48797"/>
          <a:ext cx="11029950" cy="47911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family planning clinics,</a:t>
          </a:r>
          <a:endParaRPr lang="en-US" sz="2100" kern="1200"/>
        </a:p>
      </dsp:txBody>
      <dsp:txXfrm>
        <a:off x="23388" y="72185"/>
        <a:ext cx="10983174" cy="432338"/>
      </dsp:txXfrm>
    </dsp:sp>
    <dsp:sp modelId="{C4E07FB9-4638-48B7-B841-FAF75402BAD0}">
      <dsp:nvSpPr>
        <dsp:cNvPr id="0" name=""/>
        <dsp:cNvSpPr/>
      </dsp:nvSpPr>
      <dsp:spPr>
        <a:xfrm>
          <a:off x="0" y="588392"/>
          <a:ext cx="11029950" cy="479114"/>
        </a:xfrm>
        <a:prstGeom prst="roundRect">
          <a:avLst/>
        </a:prstGeom>
        <a:solidFill>
          <a:schemeClr val="accent2">
            <a:hueOff val="330749"/>
            <a:satOff val="-9099"/>
            <a:lumOff val="196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HIV care clinics, </a:t>
          </a:r>
          <a:endParaRPr lang="en-US" sz="2100" kern="1200"/>
        </a:p>
      </dsp:txBody>
      <dsp:txXfrm>
        <a:off x="23388" y="611780"/>
        <a:ext cx="10983174" cy="432338"/>
      </dsp:txXfrm>
    </dsp:sp>
    <dsp:sp modelId="{90430F3D-50F9-4CD3-AF66-7A845D8809DC}">
      <dsp:nvSpPr>
        <dsp:cNvPr id="0" name=""/>
        <dsp:cNvSpPr/>
      </dsp:nvSpPr>
      <dsp:spPr>
        <a:xfrm>
          <a:off x="0" y="1127987"/>
          <a:ext cx="11029950" cy="479114"/>
        </a:xfrm>
        <a:prstGeom prst="roundRect">
          <a:avLst/>
        </a:prstGeom>
        <a:solidFill>
          <a:schemeClr val="accent2">
            <a:hueOff val="661498"/>
            <a:satOff val="-18198"/>
            <a:lumOff val="392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correctional health care settings, </a:t>
          </a:r>
          <a:endParaRPr lang="en-US" sz="2100" kern="1200"/>
        </a:p>
      </dsp:txBody>
      <dsp:txXfrm>
        <a:off x="23388" y="1151375"/>
        <a:ext cx="10983174" cy="432338"/>
      </dsp:txXfrm>
    </dsp:sp>
    <dsp:sp modelId="{115AD55E-6A98-495B-A9F0-1891604B8D49}">
      <dsp:nvSpPr>
        <dsp:cNvPr id="0" name=""/>
        <dsp:cNvSpPr/>
      </dsp:nvSpPr>
      <dsp:spPr>
        <a:xfrm>
          <a:off x="0" y="1667582"/>
          <a:ext cx="11029950" cy="479114"/>
        </a:xfrm>
        <a:prstGeom prst="roundRect">
          <a:avLst/>
        </a:prstGeom>
        <a:solidFill>
          <a:schemeClr val="accent2">
            <a:hueOff val="992246"/>
            <a:satOff val="-27297"/>
            <a:lumOff val="5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private physicians’ offices, </a:t>
          </a:r>
          <a:endParaRPr lang="en-US" sz="2100" kern="1200"/>
        </a:p>
      </dsp:txBody>
      <dsp:txXfrm>
        <a:off x="23388" y="1690970"/>
        <a:ext cx="10983174" cy="432338"/>
      </dsp:txXfrm>
    </dsp:sp>
    <dsp:sp modelId="{D3944E37-5170-4DA9-A61C-F780F3B0E608}">
      <dsp:nvSpPr>
        <dsp:cNvPr id="0" name=""/>
        <dsp:cNvSpPr/>
      </dsp:nvSpPr>
      <dsp:spPr>
        <a:xfrm>
          <a:off x="0" y="2207177"/>
          <a:ext cx="11029950" cy="479114"/>
        </a:xfrm>
        <a:prstGeom prst="roundRect">
          <a:avLst/>
        </a:prstGeom>
        <a:solidFill>
          <a:schemeClr val="accent2">
            <a:hueOff val="1322995"/>
            <a:satOff val="-36396"/>
            <a:lumOff val="784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Federally Qualified Health Centers, </a:t>
          </a:r>
          <a:endParaRPr lang="en-US" sz="2100" kern="1200"/>
        </a:p>
      </dsp:txBody>
      <dsp:txXfrm>
        <a:off x="23388" y="2230565"/>
        <a:ext cx="10983174" cy="432338"/>
      </dsp:txXfrm>
    </dsp:sp>
    <dsp:sp modelId="{6EF8F25E-8ACC-46D8-BA14-42ED79C692D5}">
      <dsp:nvSpPr>
        <dsp:cNvPr id="0" name=""/>
        <dsp:cNvSpPr/>
      </dsp:nvSpPr>
      <dsp:spPr>
        <a:xfrm>
          <a:off x="0" y="2746773"/>
          <a:ext cx="11029950" cy="479114"/>
        </a:xfrm>
        <a:prstGeom prst="roundRect">
          <a:avLst/>
        </a:prstGeom>
        <a:solidFill>
          <a:schemeClr val="accent2">
            <a:hueOff val="1653744"/>
            <a:satOff val="-45495"/>
            <a:lumOff val="980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clinics for adolescent care, </a:t>
          </a:r>
          <a:endParaRPr lang="en-US" sz="2100" kern="1200"/>
        </a:p>
      </dsp:txBody>
      <dsp:txXfrm>
        <a:off x="23388" y="2770161"/>
        <a:ext cx="10983174" cy="432338"/>
      </dsp:txXfrm>
    </dsp:sp>
    <dsp:sp modelId="{7294B65B-EF85-4464-A3EB-D13088DE7A6D}">
      <dsp:nvSpPr>
        <dsp:cNvPr id="0" name=""/>
        <dsp:cNvSpPr/>
      </dsp:nvSpPr>
      <dsp:spPr>
        <a:xfrm>
          <a:off x="0" y="3286368"/>
          <a:ext cx="11029950" cy="479114"/>
        </a:xfrm>
        <a:prstGeom prst="round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and other primary care facilities.</a:t>
          </a:r>
          <a:endParaRPr lang="en-US" sz="2100" kern="1200"/>
        </a:p>
      </dsp:txBody>
      <dsp:txXfrm>
        <a:off x="23388" y="3309756"/>
        <a:ext cx="10983174" cy="432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2BFA3-4A8E-4EC6-B6C2-A731AEEC6F59}">
      <dsp:nvSpPr>
        <dsp:cNvPr id="0" name=""/>
        <dsp:cNvSpPr/>
      </dsp:nvSpPr>
      <dsp:spPr>
        <a:xfrm>
          <a:off x="0" y="2020"/>
          <a:ext cx="11029950" cy="183456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0" i="0" kern="1200"/>
            <a:t>“Are you currently having sex of any kind?”</a:t>
          </a:r>
          <a:endParaRPr lang="en-US" sz="4900" kern="1200"/>
        </a:p>
      </dsp:txBody>
      <dsp:txXfrm>
        <a:off x="89556" y="91576"/>
        <a:ext cx="10850838" cy="1655448"/>
      </dsp:txXfrm>
    </dsp:sp>
    <dsp:sp modelId="{0083C234-EF48-4F62-82B0-8E3C5B29967E}">
      <dsp:nvSpPr>
        <dsp:cNvPr id="0" name=""/>
        <dsp:cNvSpPr/>
      </dsp:nvSpPr>
      <dsp:spPr>
        <a:xfrm>
          <a:off x="0" y="1977700"/>
          <a:ext cx="11029950" cy="1834560"/>
        </a:xfrm>
        <a:prstGeom prst="round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0" i="0" kern="1200"/>
            <a:t>“What is the gender(s) of your partner(s)?”</a:t>
          </a:r>
          <a:endParaRPr lang="en-US" sz="4900" kern="1200"/>
        </a:p>
      </dsp:txBody>
      <dsp:txXfrm>
        <a:off x="89556" y="2067256"/>
        <a:ext cx="10850838" cy="1655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D6AE9-CC0B-4841-8AE3-45EB1BFC06D5}">
      <dsp:nvSpPr>
        <dsp:cNvPr id="0" name=""/>
        <dsp:cNvSpPr/>
      </dsp:nvSpPr>
      <dsp:spPr>
        <a:xfrm>
          <a:off x="0" y="411880"/>
          <a:ext cx="11029950" cy="9734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“To understand any risks for sexually transmitted infections (STIs), I need to ask more specific questions about the kind of sex you have had recently.”</a:t>
          </a:r>
          <a:endParaRPr lang="en-US" sz="2600" kern="1200"/>
        </a:p>
      </dsp:txBody>
      <dsp:txXfrm>
        <a:off x="47519" y="459399"/>
        <a:ext cx="10934912" cy="878402"/>
      </dsp:txXfrm>
    </dsp:sp>
    <dsp:sp modelId="{B899E0D0-F419-478D-BA83-1461FD5C9B2F}">
      <dsp:nvSpPr>
        <dsp:cNvPr id="0" name=""/>
        <dsp:cNvSpPr/>
      </dsp:nvSpPr>
      <dsp:spPr>
        <a:xfrm>
          <a:off x="0" y="1460200"/>
          <a:ext cx="11029950" cy="973440"/>
        </a:xfrm>
        <a:prstGeom prst="round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“What kind of sexual contact do you have, or have you had?”</a:t>
          </a:r>
          <a:endParaRPr lang="en-US" sz="2600" kern="1200"/>
        </a:p>
      </dsp:txBody>
      <dsp:txXfrm>
        <a:off x="47519" y="1507719"/>
        <a:ext cx="10934912" cy="878402"/>
      </dsp:txXfrm>
    </dsp:sp>
    <dsp:sp modelId="{2FCD5F05-74AA-49FA-8839-2F51A2B616EA}">
      <dsp:nvSpPr>
        <dsp:cNvPr id="0" name=""/>
        <dsp:cNvSpPr/>
      </dsp:nvSpPr>
      <dsp:spPr>
        <a:xfrm>
          <a:off x="0" y="2433640"/>
          <a:ext cx="1102995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i="0" kern="1200"/>
            <a:t>º “Do you have vaginal sex, meaning ‘penis in vagina’ sex?”</a:t>
          </a:r>
          <a:endParaRPr lang="en-US" sz="2000" kern="1200"/>
        </a:p>
        <a:p>
          <a:pPr marL="228600" lvl="1" indent="-228600" algn="l" defTabSz="889000">
            <a:lnSpc>
              <a:spcPct val="90000"/>
            </a:lnSpc>
            <a:spcBef>
              <a:spcPct val="0"/>
            </a:spcBef>
            <a:spcAft>
              <a:spcPct val="20000"/>
            </a:spcAft>
            <a:buChar char="•"/>
          </a:pPr>
          <a:r>
            <a:rPr lang="en-US" sz="2000" b="0" i="0" kern="1200"/>
            <a:t>º “Do you have anal sex, meaning ‘penis in rectum/anus’ sex?”</a:t>
          </a:r>
          <a:endParaRPr lang="en-US" sz="2000" kern="1200"/>
        </a:p>
        <a:p>
          <a:pPr marL="228600" lvl="1" indent="-228600" algn="l" defTabSz="889000">
            <a:lnSpc>
              <a:spcPct val="90000"/>
            </a:lnSpc>
            <a:spcBef>
              <a:spcPct val="0"/>
            </a:spcBef>
            <a:spcAft>
              <a:spcPct val="20000"/>
            </a:spcAft>
            <a:buChar char="•"/>
          </a:pPr>
          <a:r>
            <a:rPr lang="en-US" sz="2000" b="0" i="0" kern="1200"/>
            <a:t>º “Do you have oral sex, meaning ‘mouth on penis/vagina’?”</a:t>
          </a:r>
          <a:endParaRPr lang="en-US" sz="2000" kern="1200"/>
        </a:p>
      </dsp:txBody>
      <dsp:txXfrm>
        <a:off x="0" y="2433640"/>
        <a:ext cx="11029950" cy="968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FC088-8228-446E-A6C4-A74E5691BB1D}">
      <dsp:nvSpPr>
        <dsp:cNvPr id="0" name=""/>
        <dsp:cNvSpPr/>
      </dsp:nvSpPr>
      <dsp:spPr>
        <a:xfrm>
          <a:off x="0" y="22180"/>
          <a:ext cx="11029950" cy="10483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“Do you and your partner(s) discuss prevention of STIs and human immunodeficiency virus (HIV)?”</a:t>
          </a:r>
          <a:endParaRPr lang="en-US" sz="2800" kern="1200"/>
        </a:p>
      </dsp:txBody>
      <dsp:txXfrm>
        <a:off x="51175" y="73355"/>
        <a:ext cx="10927600" cy="945970"/>
      </dsp:txXfrm>
    </dsp:sp>
    <dsp:sp modelId="{38886DEC-FDAD-4421-B4B8-CCDF53A34CB6}">
      <dsp:nvSpPr>
        <dsp:cNvPr id="0" name=""/>
        <dsp:cNvSpPr/>
      </dsp:nvSpPr>
      <dsp:spPr>
        <a:xfrm>
          <a:off x="0" y="1151140"/>
          <a:ext cx="11029950" cy="1048320"/>
        </a:xfrm>
        <a:prstGeom prst="roundRect">
          <a:avLst/>
        </a:prstGeom>
        <a:solidFill>
          <a:schemeClr val="accent2">
            <a:hueOff val="992246"/>
            <a:satOff val="-27297"/>
            <a:lumOff val="5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“Do you and your partner(s) discuss getting tested?”</a:t>
          </a:r>
          <a:endParaRPr lang="en-US" sz="2800" kern="1200"/>
        </a:p>
      </dsp:txBody>
      <dsp:txXfrm>
        <a:off x="51175" y="1202315"/>
        <a:ext cx="10927600" cy="945970"/>
      </dsp:txXfrm>
    </dsp:sp>
    <dsp:sp modelId="{3E055323-33B6-42E9-8D64-2F166584BCDC}">
      <dsp:nvSpPr>
        <dsp:cNvPr id="0" name=""/>
        <dsp:cNvSpPr/>
      </dsp:nvSpPr>
      <dsp:spPr>
        <a:xfrm>
          <a:off x="0" y="2280100"/>
          <a:ext cx="11029950" cy="1048320"/>
        </a:xfrm>
        <a:prstGeom prst="round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For condoms:</a:t>
          </a:r>
          <a:endParaRPr lang="en-US" sz="2800" kern="1200"/>
        </a:p>
      </dsp:txBody>
      <dsp:txXfrm>
        <a:off x="51175" y="2331275"/>
        <a:ext cx="10927600" cy="945970"/>
      </dsp:txXfrm>
    </dsp:sp>
    <dsp:sp modelId="{33C0F95F-793C-4604-8589-47AB02194BDE}">
      <dsp:nvSpPr>
        <dsp:cNvPr id="0" name=""/>
        <dsp:cNvSpPr/>
      </dsp:nvSpPr>
      <dsp:spPr>
        <a:xfrm>
          <a:off x="0" y="3328420"/>
          <a:ext cx="1102995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a:t>º “What protection methods do you use? In what situations do you use condoms?”</a:t>
          </a:r>
          <a:endParaRPr lang="en-US" sz="2200" kern="1200"/>
        </a:p>
      </dsp:txBody>
      <dsp:txXfrm>
        <a:off x="0" y="3328420"/>
        <a:ext cx="11029950" cy="463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AF69C-DC2A-463F-9990-85E9AC4666F1}">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“Have you ever been tested for STIs and HIV?”</a:t>
          </a:r>
          <a:endParaRPr lang="en-US" sz="2500" kern="1200"/>
        </a:p>
      </dsp:txBody>
      <dsp:txXfrm>
        <a:off x="827246" y="2750"/>
        <a:ext cx="2929830" cy="1757898"/>
      </dsp:txXfrm>
    </dsp:sp>
    <dsp:sp modelId="{8BF381D9-714B-4994-A701-789E7D3A3C85}">
      <dsp:nvSpPr>
        <dsp:cNvPr id="0" name=""/>
        <dsp:cNvSpPr/>
      </dsp:nvSpPr>
      <dsp:spPr>
        <a:xfrm>
          <a:off x="4050059" y="2750"/>
          <a:ext cx="2929830" cy="1757898"/>
        </a:xfrm>
        <a:prstGeom prst="rect">
          <a:avLst/>
        </a:prstGeom>
        <a:solidFill>
          <a:schemeClr val="accent2">
            <a:hueOff val="396899"/>
            <a:satOff val="-10919"/>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“Have you ever been diagnosed with an STI in the past?”</a:t>
          </a:r>
          <a:endParaRPr lang="en-US" sz="2500" kern="1200"/>
        </a:p>
      </dsp:txBody>
      <dsp:txXfrm>
        <a:off x="4050059" y="2750"/>
        <a:ext cx="2929830" cy="1757898"/>
      </dsp:txXfrm>
    </dsp:sp>
    <dsp:sp modelId="{3EC2C6D2-6CB3-4B34-B8B6-0C83722A5509}">
      <dsp:nvSpPr>
        <dsp:cNvPr id="0" name=""/>
        <dsp:cNvSpPr/>
      </dsp:nvSpPr>
      <dsp:spPr>
        <a:xfrm>
          <a:off x="7272873" y="2750"/>
          <a:ext cx="2929830" cy="1757898"/>
        </a:xfrm>
        <a:prstGeom prst="rect">
          <a:avLst/>
        </a:prstGeom>
        <a:solidFill>
          <a:schemeClr val="accent2">
            <a:hueOff val="793797"/>
            <a:satOff val="-21838"/>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“Have any of your partners had an STI?”</a:t>
          </a:r>
          <a:endParaRPr lang="en-US" sz="2500" kern="1200"/>
        </a:p>
      </dsp:txBody>
      <dsp:txXfrm>
        <a:off x="7272873" y="2750"/>
        <a:ext cx="2929830" cy="1757898"/>
      </dsp:txXfrm>
    </dsp:sp>
    <dsp:sp modelId="{9312655E-1812-4CF6-9A56-42D36405FF2E}">
      <dsp:nvSpPr>
        <dsp:cNvPr id="0" name=""/>
        <dsp:cNvSpPr/>
      </dsp:nvSpPr>
      <dsp:spPr>
        <a:xfrm>
          <a:off x="827246" y="2053632"/>
          <a:ext cx="2929830" cy="1757898"/>
        </a:xfrm>
        <a:prstGeom prst="rect">
          <a:avLst/>
        </a:prstGeom>
        <a:solidFill>
          <a:schemeClr val="accent2">
            <a:hueOff val="1190696"/>
            <a:satOff val="-32756"/>
            <a:lumOff val="70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Additional questions for identifying HIV and viral hepatitis risk:</a:t>
          </a:r>
          <a:endParaRPr lang="en-US" sz="2500" kern="1200"/>
        </a:p>
      </dsp:txBody>
      <dsp:txXfrm>
        <a:off x="827246" y="2053632"/>
        <a:ext cx="2929830" cy="1757898"/>
      </dsp:txXfrm>
    </dsp:sp>
    <dsp:sp modelId="{A186EC5B-0B9D-49B4-9217-FB0E0C3C9889}">
      <dsp:nvSpPr>
        <dsp:cNvPr id="0" name=""/>
        <dsp:cNvSpPr/>
      </dsp:nvSpPr>
      <dsp:spPr>
        <a:xfrm>
          <a:off x="4050059" y="2053632"/>
          <a:ext cx="2929830" cy="1757898"/>
        </a:xfrm>
        <a:prstGeom prst="rect">
          <a:avLst/>
        </a:prstGeom>
        <a:solidFill>
          <a:schemeClr val="accent2">
            <a:hueOff val="1587594"/>
            <a:satOff val="-4367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“Have you or any of your partner(s) ever injected drugs?”</a:t>
          </a:r>
          <a:endParaRPr lang="en-US" sz="2500" kern="1200"/>
        </a:p>
      </dsp:txBody>
      <dsp:txXfrm>
        <a:off x="4050059" y="2053632"/>
        <a:ext cx="2929830" cy="1757898"/>
      </dsp:txXfrm>
    </dsp:sp>
    <dsp:sp modelId="{2CA255B0-CCFC-4813-8F01-F6009CF9FE7B}">
      <dsp:nvSpPr>
        <dsp:cNvPr id="0" name=""/>
        <dsp:cNvSpPr/>
      </dsp:nvSpPr>
      <dsp:spPr>
        <a:xfrm>
          <a:off x="7272873" y="2053632"/>
          <a:ext cx="2929830" cy="1757898"/>
        </a:xfrm>
        <a:prstGeom prst="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“Is there anything about your sexual health that you have questions about?”</a:t>
          </a:r>
          <a:endParaRPr lang="en-US" sz="2500" kern="1200"/>
        </a:p>
      </dsp:txBody>
      <dsp:txXfrm>
        <a:off x="7272873" y="2053632"/>
        <a:ext cx="2929830" cy="1757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D1A20-25A1-483A-BD4E-6D2BE6A73A11}">
      <dsp:nvSpPr>
        <dsp:cNvPr id="0" name=""/>
        <dsp:cNvSpPr/>
      </dsp:nvSpPr>
      <dsp:spPr>
        <a:xfrm>
          <a:off x="0" y="136965"/>
          <a:ext cx="7012370" cy="104832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“Do you think you would like to have (more) children in the future?”</a:t>
          </a:r>
          <a:endParaRPr lang="en-US" sz="2800" kern="1200"/>
        </a:p>
      </dsp:txBody>
      <dsp:txXfrm>
        <a:off x="51175" y="188140"/>
        <a:ext cx="6910020" cy="945970"/>
      </dsp:txXfrm>
    </dsp:sp>
    <dsp:sp modelId="{F0EE50CD-B39D-4EA7-9623-AF1DAA32F860}">
      <dsp:nvSpPr>
        <dsp:cNvPr id="0" name=""/>
        <dsp:cNvSpPr/>
      </dsp:nvSpPr>
      <dsp:spPr>
        <a:xfrm>
          <a:off x="0" y="1265925"/>
          <a:ext cx="7012370" cy="1048320"/>
        </a:xfrm>
        <a:prstGeom prst="roundRect">
          <a:avLst/>
        </a:prstGeom>
        <a:gradFill rotWithShape="0">
          <a:gsLst>
            <a:gs pos="0">
              <a:schemeClr val="accent2">
                <a:hueOff val="661498"/>
                <a:satOff val="-18198"/>
                <a:lumOff val="3921"/>
                <a:alphaOff val="0"/>
                <a:tint val="98000"/>
                <a:lumMod val="110000"/>
              </a:schemeClr>
            </a:gs>
            <a:gs pos="84000">
              <a:schemeClr val="accent2">
                <a:hueOff val="661498"/>
                <a:satOff val="-18198"/>
                <a:lumOff val="392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“How important is it to you to prevent pregnancy (until then)?”</a:t>
          </a:r>
          <a:endParaRPr lang="en-US" sz="2800" kern="1200"/>
        </a:p>
      </dsp:txBody>
      <dsp:txXfrm>
        <a:off x="51175" y="1317100"/>
        <a:ext cx="6910020" cy="945970"/>
      </dsp:txXfrm>
    </dsp:sp>
    <dsp:sp modelId="{01803E8A-D1F8-496F-84FC-F4CD2B86AF28}">
      <dsp:nvSpPr>
        <dsp:cNvPr id="0" name=""/>
        <dsp:cNvSpPr/>
      </dsp:nvSpPr>
      <dsp:spPr>
        <a:xfrm>
          <a:off x="0" y="2394885"/>
          <a:ext cx="7012370" cy="1048320"/>
        </a:xfrm>
        <a:prstGeom prst="roundRect">
          <a:avLst/>
        </a:prstGeom>
        <a:gradFill rotWithShape="0">
          <a:gsLst>
            <a:gs pos="0">
              <a:schemeClr val="accent2">
                <a:hueOff val="1322995"/>
                <a:satOff val="-36396"/>
                <a:lumOff val="7843"/>
                <a:alphaOff val="0"/>
                <a:tint val="98000"/>
                <a:lumMod val="110000"/>
              </a:schemeClr>
            </a:gs>
            <a:gs pos="84000">
              <a:schemeClr val="accent2">
                <a:hueOff val="1322995"/>
                <a:satOff val="-36396"/>
                <a:lumOff val="784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“Are you or your partner using contraception or practicing any form of birth control?”</a:t>
          </a:r>
          <a:endParaRPr lang="en-US" sz="2800" kern="1200"/>
        </a:p>
      </dsp:txBody>
      <dsp:txXfrm>
        <a:off x="51175" y="2446060"/>
        <a:ext cx="6910020" cy="945970"/>
      </dsp:txXfrm>
    </dsp:sp>
    <dsp:sp modelId="{F8647FEF-4220-4335-8026-72E7BAE0A96D}">
      <dsp:nvSpPr>
        <dsp:cNvPr id="0" name=""/>
        <dsp:cNvSpPr/>
      </dsp:nvSpPr>
      <dsp:spPr>
        <a:xfrm>
          <a:off x="0" y="3523845"/>
          <a:ext cx="7012370" cy="1048320"/>
        </a:xfrm>
        <a:prstGeom prst="roundRect">
          <a:avLst/>
        </a:prstGeom>
        <a:gradFill rotWithShape="0">
          <a:gsLst>
            <a:gs pos="0">
              <a:schemeClr val="accent2">
                <a:hueOff val="1984493"/>
                <a:satOff val="-54594"/>
                <a:lumOff val="11764"/>
                <a:alphaOff val="0"/>
                <a:tint val="98000"/>
                <a:lumMod val="110000"/>
              </a:schemeClr>
            </a:gs>
            <a:gs pos="84000">
              <a:schemeClr val="accent2">
                <a:hueOff val="1984493"/>
                <a:satOff val="-54594"/>
                <a:lumOff val="117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“Would you like to talk about ways to prevent pregnancy?”</a:t>
          </a:r>
          <a:endParaRPr lang="en-US" sz="2800" kern="1200"/>
        </a:p>
      </dsp:txBody>
      <dsp:txXfrm>
        <a:off x="51175" y="3575020"/>
        <a:ext cx="6910020" cy="945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D604B-6726-4C6E-B05B-A4B029BF25F8}">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During 2012–2019, congenital syphilis rates in the United States increased from 8.4 to 48.5 cases per 100,000 births, a 477.4% increase</a:t>
          </a:r>
        </a:p>
      </dsp:txBody>
      <dsp:txXfrm>
        <a:off x="827246" y="2750"/>
        <a:ext cx="2929830" cy="1757898"/>
      </dsp:txXfrm>
    </dsp:sp>
    <dsp:sp modelId="{84631213-B865-46C7-AED3-77F85D1E3502}">
      <dsp:nvSpPr>
        <dsp:cNvPr id="0" name=""/>
        <dsp:cNvSpPr/>
      </dsp:nvSpPr>
      <dsp:spPr>
        <a:xfrm>
          <a:off x="4050059" y="2750"/>
          <a:ext cx="2929830" cy="1757898"/>
        </a:xfrm>
        <a:prstGeom prst="rect">
          <a:avLst/>
        </a:prstGeom>
        <a:solidFill>
          <a:schemeClr val="accent2">
            <a:hueOff val="396899"/>
            <a:satOff val="-10919"/>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At least 45 states have a prenatal syphilis testing requirement, with high variability among those requirements </a:t>
          </a:r>
        </a:p>
      </dsp:txBody>
      <dsp:txXfrm>
        <a:off x="4050059" y="2750"/>
        <a:ext cx="2929830" cy="1757898"/>
      </dsp:txXfrm>
    </dsp:sp>
    <dsp:sp modelId="{AE3BF379-44FF-46B7-AC73-7447D838B5EF}">
      <dsp:nvSpPr>
        <dsp:cNvPr id="0" name=""/>
        <dsp:cNvSpPr/>
      </dsp:nvSpPr>
      <dsp:spPr>
        <a:xfrm>
          <a:off x="7272873" y="2750"/>
          <a:ext cx="2929830" cy="1757898"/>
        </a:xfrm>
        <a:prstGeom prst="rect">
          <a:avLst/>
        </a:prstGeom>
        <a:solidFill>
          <a:schemeClr val="accent2">
            <a:hueOff val="793797"/>
            <a:satOff val="-21838"/>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Prenatal screening for syphilis has been reported to be suboptimal in the United States</a:t>
          </a:r>
        </a:p>
      </dsp:txBody>
      <dsp:txXfrm>
        <a:off x="7272873" y="2750"/>
        <a:ext cx="2929830" cy="1757898"/>
      </dsp:txXfrm>
    </dsp:sp>
    <dsp:sp modelId="{135F9DA0-EFF1-4185-90A1-62C62D087B55}">
      <dsp:nvSpPr>
        <dsp:cNvPr id="0" name=""/>
        <dsp:cNvSpPr/>
      </dsp:nvSpPr>
      <dsp:spPr>
        <a:xfrm>
          <a:off x="827246" y="2053632"/>
          <a:ext cx="2929830" cy="1757898"/>
        </a:xfrm>
        <a:prstGeom prst="rect">
          <a:avLst/>
        </a:prstGeom>
        <a:solidFill>
          <a:schemeClr val="accent2">
            <a:hueOff val="1190696"/>
            <a:satOff val="-32756"/>
            <a:lumOff val="70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 the United States, all pregnant women should be screened for syphilis at the first prenatal visit, even if they have been tested previously</a:t>
          </a:r>
        </a:p>
      </dsp:txBody>
      <dsp:txXfrm>
        <a:off x="827246" y="2053632"/>
        <a:ext cx="2929830" cy="1757898"/>
      </dsp:txXfrm>
    </dsp:sp>
    <dsp:sp modelId="{84CE0B08-9944-4C3E-ABB6-64C56CB497A0}">
      <dsp:nvSpPr>
        <dsp:cNvPr id="0" name=""/>
        <dsp:cNvSpPr/>
      </dsp:nvSpPr>
      <dsp:spPr>
        <a:xfrm>
          <a:off x="4050059" y="2053632"/>
          <a:ext cx="2929830" cy="1757898"/>
        </a:xfrm>
        <a:prstGeom prst="rect">
          <a:avLst/>
        </a:prstGeom>
        <a:solidFill>
          <a:schemeClr val="accent2">
            <a:hueOff val="1587594"/>
            <a:satOff val="-4367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Pregnant women should be retested for syphilis at 28 weeks’ gestation and at delivery if the mother lives in a community with high syphilis rates or is at risk for syphilis acquisition during pregnancy (e.g., misuses drugs or has an STI during pregnancy, having multiple sex partners, having a new sex partner, or having a sex partner with an STI) </a:t>
          </a:r>
        </a:p>
      </dsp:txBody>
      <dsp:txXfrm>
        <a:off x="4050059" y="2053632"/>
        <a:ext cx="2929830" cy="1757898"/>
      </dsp:txXfrm>
    </dsp:sp>
    <dsp:sp modelId="{7F1C5F09-00F0-440C-AE0D-36D0EDF19316}">
      <dsp:nvSpPr>
        <dsp:cNvPr id="0" name=""/>
        <dsp:cNvSpPr/>
      </dsp:nvSpPr>
      <dsp:spPr>
        <a:xfrm>
          <a:off x="7272873" y="2053632"/>
          <a:ext cx="2929830" cy="1757898"/>
        </a:xfrm>
        <a:prstGeom prst="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Partners of pregnant women with syphilis should be evaluated, tested, and treated</a:t>
          </a:r>
        </a:p>
      </dsp:txBody>
      <dsp:txXfrm>
        <a:off x="7272873" y="2053632"/>
        <a:ext cx="2929830" cy="17578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0D326-850E-4C6D-88BE-5DE16D6C40B5}"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E704D-333A-4F02-AAD9-FBB483931D57}" type="slidenum">
              <a:rPr lang="en-US" smtClean="0"/>
              <a:t>‹#›</a:t>
            </a:fld>
            <a:endParaRPr lang="en-US"/>
          </a:p>
        </p:txBody>
      </p:sp>
    </p:spTree>
    <p:extLst>
      <p:ext uri="{BB962C8B-B14F-4D97-AF65-F5344CB8AC3E}">
        <p14:creationId xmlns:p14="http://schemas.microsoft.com/office/powerpoint/2010/main" val="9315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3/22/2022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3/22/2022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3/22/2022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3/22/2022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dc.gov/std/treatment/EPTFinalReport2006.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zXn_Bv_R7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azXn_Bv_R7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azXn_Bv_R7Y"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file:///C:\Users\Owner\Downloads\DSHSltrTBON%20(1).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7688" y="439238"/>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277688" y="1147761"/>
            <a:ext cx="7481193" cy="2795589"/>
          </a:xfrm>
        </p:spPr>
        <p:txBody>
          <a:bodyPr anchor="ctr">
            <a:normAutofit/>
          </a:bodyPr>
          <a:lstStyle/>
          <a:p>
            <a:pPr algn="ctr"/>
            <a:r>
              <a:rPr lang="en-US" sz="2800" dirty="0"/>
              <a:t>CDC Sexually Transmitted Infections Treatment Guidelines, 2021</a:t>
            </a:r>
            <a:endParaRPr lang="en-US" sz="28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04996" y="5689666"/>
            <a:ext cx="5591004" cy="649222"/>
          </a:xfrm>
          <a:noFill/>
        </p:spPr>
        <p:txBody>
          <a:bodyPr anchor="ctr">
            <a:normAutofit/>
          </a:bodyPr>
          <a:lstStyle/>
          <a:p>
            <a:r>
              <a:rPr lang="en-US" dirty="0">
                <a:solidFill>
                  <a:schemeClr val="tx1">
                    <a:lumMod val="85000"/>
                    <a:lumOff val="15000"/>
                    <a:alpha val="75000"/>
                  </a:schemeClr>
                </a:solidFill>
                <a:effectLst>
                  <a:outerShdw blurRad="38100" dist="38100" dir="2700000" algn="tl">
                    <a:srgbClr val="000000">
                      <a:alpha val="43137"/>
                    </a:srgbClr>
                  </a:outerShdw>
                </a:effectLst>
              </a:rPr>
              <a:t>Shelagh Larson, DNP, APRN, WHNP-</a:t>
            </a:r>
            <a:r>
              <a:rPr lang="en-US" dirty="0" err="1">
                <a:solidFill>
                  <a:schemeClr val="tx1">
                    <a:lumMod val="85000"/>
                    <a:lumOff val="15000"/>
                    <a:alpha val="75000"/>
                  </a:schemeClr>
                </a:solidFill>
                <a:effectLst>
                  <a:outerShdw blurRad="38100" dist="38100" dir="2700000" algn="tl">
                    <a:srgbClr val="000000">
                      <a:alpha val="43137"/>
                    </a:srgbClr>
                  </a:outerShdw>
                </a:effectLst>
              </a:rPr>
              <a:t>bc</a:t>
            </a:r>
            <a:r>
              <a:rPr lang="en-US" dirty="0">
                <a:solidFill>
                  <a:schemeClr val="tx1">
                    <a:lumMod val="85000"/>
                    <a:lumOff val="15000"/>
                    <a:alpha val="75000"/>
                  </a:schemeClr>
                </a:solidFill>
                <a:effectLst>
                  <a:outerShdw blurRad="38100" dist="38100" dir="2700000" algn="tl">
                    <a:srgbClr val="000000">
                      <a:alpha val="43137"/>
                    </a:srgbClr>
                  </a:outerShdw>
                </a:effectLst>
              </a:rPr>
              <a:t>, NMP</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36DB-CE11-497F-B448-C72AFAB4E13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4C06A8-3E70-4B43-A9DE-CFCCA33D5792}"/>
              </a:ext>
            </a:extLst>
          </p:cNvPr>
          <p:cNvPicPr>
            <a:picLocks noGrp="1" noChangeAspect="1"/>
          </p:cNvPicPr>
          <p:nvPr>
            <p:ph idx="1"/>
          </p:nvPr>
        </p:nvPicPr>
        <p:blipFill>
          <a:blip r:embed="rId2"/>
          <a:stretch>
            <a:fillRect/>
          </a:stretch>
        </p:blipFill>
        <p:spPr>
          <a:xfrm>
            <a:off x="320634" y="620115"/>
            <a:ext cx="11871366" cy="6323610"/>
          </a:xfrm>
          <a:prstGeom prst="rect">
            <a:avLst/>
          </a:prstGeom>
        </p:spPr>
      </p:pic>
    </p:spTree>
    <p:extLst>
      <p:ext uri="{BB962C8B-B14F-4D97-AF65-F5344CB8AC3E}">
        <p14:creationId xmlns:p14="http://schemas.microsoft.com/office/powerpoint/2010/main" val="180369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6C41-266A-43D6-ABAD-238E3D7A6E0B}"/>
              </a:ext>
            </a:extLst>
          </p:cNvPr>
          <p:cNvSpPr>
            <a:spLocks noGrp="1"/>
          </p:cNvSpPr>
          <p:nvPr>
            <p:ph type="title"/>
          </p:nvPr>
        </p:nvSpPr>
        <p:spPr>
          <a:xfrm>
            <a:off x="581192" y="702156"/>
            <a:ext cx="11029616" cy="1188720"/>
          </a:xfrm>
        </p:spPr>
        <p:txBody>
          <a:bodyPr>
            <a:normAutofit/>
          </a:bodyPr>
          <a:lstStyle/>
          <a:p>
            <a:r>
              <a:rPr lang="en-US" dirty="0"/>
              <a:t>Partner</a:t>
            </a:r>
          </a:p>
        </p:txBody>
      </p:sp>
      <p:graphicFrame>
        <p:nvGraphicFramePr>
          <p:cNvPr id="5" name="Content Placeholder 2">
            <a:extLst>
              <a:ext uri="{FF2B5EF4-FFF2-40B4-BE49-F238E27FC236}">
                <a16:creationId xmlns:a16="http://schemas.microsoft.com/office/drawing/2014/main" id="{0B15C32E-6C98-4111-AEB6-3FFBF92F149A}"/>
              </a:ext>
            </a:extLst>
          </p:cNvPr>
          <p:cNvGraphicFramePr>
            <a:graphicFrameLocks noGrp="1"/>
          </p:cNvGraphicFramePr>
          <p:nvPr>
            <p:ph idx="1"/>
            <p:extLst>
              <p:ext uri="{D42A27DB-BD31-4B8C-83A1-F6EECF244321}">
                <p14:modId xmlns:p14="http://schemas.microsoft.com/office/powerpoint/2010/main" val="268367030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88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CDA5-2683-40E2-96F9-E6044B3491E6}"/>
              </a:ext>
            </a:extLst>
          </p:cNvPr>
          <p:cNvSpPr>
            <a:spLocks noGrp="1"/>
          </p:cNvSpPr>
          <p:nvPr>
            <p:ph type="title"/>
          </p:nvPr>
        </p:nvSpPr>
        <p:spPr>
          <a:xfrm>
            <a:off x="581192" y="702156"/>
            <a:ext cx="11029616" cy="1188720"/>
          </a:xfrm>
        </p:spPr>
        <p:txBody>
          <a:bodyPr>
            <a:normAutofit/>
          </a:bodyPr>
          <a:lstStyle/>
          <a:p>
            <a:r>
              <a:rPr lang="en-US"/>
              <a:t>Practice</a:t>
            </a:r>
            <a:endParaRPr lang="en-US" dirty="0"/>
          </a:p>
        </p:txBody>
      </p:sp>
      <p:graphicFrame>
        <p:nvGraphicFramePr>
          <p:cNvPr id="5" name="Content Placeholder 2">
            <a:extLst>
              <a:ext uri="{FF2B5EF4-FFF2-40B4-BE49-F238E27FC236}">
                <a16:creationId xmlns:a16="http://schemas.microsoft.com/office/drawing/2014/main" id="{CC6B9359-19BA-478C-9080-46CE384573B5}"/>
              </a:ext>
            </a:extLst>
          </p:cNvPr>
          <p:cNvGraphicFramePr>
            <a:graphicFrameLocks noGrp="1"/>
          </p:cNvGraphicFramePr>
          <p:nvPr>
            <p:ph idx="1"/>
            <p:extLst>
              <p:ext uri="{D42A27DB-BD31-4B8C-83A1-F6EECF244321}">
                <p14:modId xmlns:p14="http://schemas.microsoft.com/office/powerpoint/2010/main" val="324943339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33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270A-EEED-4EE5-AE78-E2723928BA62}"/>
              </a:ext>
            </a:extLst>
          </p:cNvPr>
          <p:cNvSpPr>
            <a:spLocks noGrp="1"/>
          </p:cNvSpPr>
          <p:nvPr>
            <p:ph type="title"/>
          </p:nvPr>
        </p:nvSpPr>
        <p:spPr>
          <a:xfrm>
            <a:off x="581192" y="702156"/>
            <a:ext cx="11029616" cy="1188720"/>
          </a:xfrm>
        </p:spPr>
        <p:txBody>
          <a:bodyPr>
            <a:normAutofit/>
          </a:bodyPr>
          <a:lstStyle/>
          <a:p>
            <a:r>
              <a:rPr lang="en-US" b="1" i="0">
                <a:effectLst/>
                <a:latin typeface="Times New Roman" panose="02020603050405020304" pitchFamily="18" charset="0"/>
              </a:rPr>
              <a:t>Protection from STI</a:t>
            </a:r>
            <a:r>
              <a:rPr lang="en-US" b="0" i="0">
                <a:effectLst/>
                <a:latin typeface="Times New Roman" panose="02020603050405020304" pitchFamily="18" charset="0"/>
              </a:rPr>
              <a:t>	</a:t>
            </a:r>
            <a:br>
              <a:rPr lang="en-US" b="0" i="0">
                <a:effectLst/>
                <a:latin typeface="Times New Roman" panose="02020603050405020304" pitchFamily="18" charset="0"/>
              </a:rPr>
            </a:br>
            <a:endParaRPr lang="en-US" dirty="0"/>
          </a:p>
        </p:txBody>
      </p:sp>
      <p:graphicFrame>
        <p:nvGraphicFramePr>
          <p:cNvPr id="5" name="Content Placeholder 2">
            <a:extLst>
              <a:ext uri="{FF2B5EF4-FFF2-40B4-BE49-F238E27FC236}">
                <a16:creationId xmlns:a16="http://schemas.microsoft.com/office/drawing/2014/main" id="{EAB8E1F7-CD93-405D-8537-DA1F297E1D32}"/>
              </a:ext>
            </a:extLst>
          </p:cNvPr>
          <p:cNvGraphicFramePr>
            <a:graphicFrameLocks noGrp="1"/>
          </p:cNvGraphicFramePr>
          <p:nvPr>
            <p:ph idx="1"/>
            <p:extLst>
              <p:ext uri="{D42A27DB-BD31-4B8C-83A1-F6EECF244321}">
                <p14:modId xmlns:p14="http://schemas.microsoft.com/office/powerpoint/2010/main" val="292800619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40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D23E-9543-4783-A2A0-E6784212C2C5}"/>
              </a:ext>
            </a:extLst>
          </p:cNvPr>
          <p:cNvSpPr>
            <a:spLocks noGrp="1"/>
          </p:cNvSpPr>
          <p:nvPr>
            <p:ph type="title"/>
          </p:nvPr>
        </p:nvSpPr>
        <p:spPr>
          <a:xfrm>
            <a:off x="581192" y="702156"/>
            <a:ext cx="11029616" cy="1188720"/>
          </a:xfrm>
        </p:spPr>
        <p:txBody>
          <a:bodyPr>
            <a:normAutofit/>
          </a:bodyPr>
          <a:lstStyle/>
          <a:p>
            <a:r>
              <a:rPr lang="en-US" b="1" i="0">
                <a:effectLst/>
                <a:latin typeface="Times New Roman" panose="02020603050405020304" pitchFamily="18" charset="0"/>
              </a:rPr>
              <a:t>Past history of STIs</a:t>
            </a:r>
            <a:endParaRPr lang="en-US" dirty="0"/>
          </a:p>
        </p:txBody>
      </p:sp>
      <p:graphicFrame>
        <p:nvGraphicFramePr>
          <p:cNvPr id="5" name="Content Placeholder 2">
            <a:extLst>
              <a:ext uri="{FF2B5EF4-FFF2-40B4-BE49-F238E27FC236}">
                <a16:creationId xmlns:a16="http://schemas.microsoft.com/office/drawing/2014/main" id="{B07463CD-F724-47F5-BF3B-272894157269}"/>
              </a:ext>
            </a:extLst>
          </p:cNvPr>
          <p:cNvGraphicFramePr>
            <a:graphicFrameLocks noGrp="1"/>
          </p:cNvGraphicFramePr>
          <p:nvPr>
            <p:ph idx="1"/>
            <p:extLst>
              <p:ext uri="{D42A27DB-BD31-4B8C-83A1-F6EECF244321}">
                <p14:modId xmlns:p14="http://schemas.microsoft.com/office/powerpoint/2010/main" val="4376150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07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2C778-CA9C-4551-8BAC-D9503997FBC1}"/>
              </a:ext>
            </a:extLst>
          </p:cNvPr>
          <p:cNvSpPr>
            <a:spLocks noGrp="1"/>
          </p:cNvSpPr>
          <p:nvPr>
            <p:ph type="title"/>
          </p:nvPr>
        </p:nvSpPr>
        <p:spPr>
          <a:xfrm>
            <a:off x="746228" y="1037967"/>
            <a:ext cx="3054091" cy="4709131"/>
          </a:xfrm>
        </p:spPr>
        <p:txBody>
          <a:bodyPr anchor="ctr">
            <a:normAutofit/>
          </a:bodyPr>
          <a:lstStyle/>
          <a:p>
            <a:r>
              <a:rPr lang="en-US" b="1" i="0">
                <a:solidFill>
                  <a:schemeClr val="bg1">
                    <a:lumMod val="85000"/>
                    <a:lumOff val="15000"/>
                  </a:schemeClr>
                </a:solidFill>
                <a:effectLst/>
                <a:latin typeface="Times New Roman" panose="02020603050405020304" pitchFamily="18" charset="0"/>
              </a:rPr>
              <a:t>Pregnancy intention</a:t>
            </a:r>
            <a:endParaRPr lang="en-US">
              <a:solidFill>
                <a:schemeClr val="bg1">
                  <a:lumMod val="85000"/>
                  <a:lumOff val="15000"/>
                </a:schemeClr>
              </a:solidFill>
            </a:endParaRP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E4AFEC8-000B-4381-AD37-EA9EEF22B2F6}"/>
              </a:ext>
            </a:extLst>
          </p:cNvPr>
          <p:cNvGraphicFramePr>
            <a:graphicFrameLocks noGrp="1"/>
          </p:cNvGraphicFramePr>
          <p:nvPr>
            <p:ph idx="1"/>
            <p:extLst>
              <p:ext uri="{D42A27DB-BD31-4B8C-83A1-F6EECF244321}">
                <p14:modId xmlns:p14="http://schemas.microsoft.com/office/powerpoint/2010/main" val="2693095616"/>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76843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0004A983-2873-46AA-A790-C3E8AE835977}"/>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b="0" kern="1200" cap="all">
                <a:solidFill>
                  <a:srgbClr val="FFFFFF"/>
                </a:solidFill>
                <a:latin typeface="+mj-lt"/>
                <a:ea typeface="+mj-ea"/>
                <a:cs typeface="+mj-cs"/>
              </a:rPr>
              <a:t>STI screening Among Special Populations</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562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D100-F7E5-40AD-A675-52B5613D7B47}"/>
              </a:ext>
            </a:extLst>
          </p:cNvPr>
          <p:cNvSpPr>
            <a:spLocks noGrp="1"/>
          </p:cNvSpPr>
          <p:nvPr>
            <p:ph type="title"/>
          </p:nvPr>
        </p:nvSpPr>
        <p:spPr>
          <a:xfrm>
            <a:off x="230111" y="702156"/>
            <a:ext cx="4076153" cy="5156642"/>
          </a:xfrm>
        </p:spPr>
        <p:txBody>
          <a:bodyPr anchor="ctr">
            <a:normAutofit/>
          </a:bodyPr>
          <a:lstStyle/>
          <a:p>
            <a:pPr algn="ctr"/>
            <a:r>
              <a:rPr lang="en-US" sz="2400" dirty="0">
                <a:solidFill>
                  <a:schemeClr val="tx2"/>
                </a:solidFill>
              </a:rPr>
              <a:t>Pregnant Women Screening Recommendations: </a:t>
            </a:r>
            <a:r>
              <a:rPr lang="en-US" sz="2400" dirty="0">
                <a:solidFill>
                  <a:schemeClr val="tx2"/>
                </a:solidFill>
                <a:effectLst>
                  <a:outerShdw blurRad="38100" dist="38100" dir="2700000" algn="tl">
                    <a:srgbClr val="000000">
                      <a:alpha val="43137"/>
                    </a:srgbClr>
                  </a:outerShdw>
                </a:effectLst>
              </a:rPr>
              <a:t>Chlamydia</a:t>
            </a:r>
            <a:r>
              <a:rPr lang="en-US" sz="2400" dirty="0">
                <a:solidFill>
                  <a:schemeClr val="tx2"/>
                </a:solidFill>
              </a:rPr>
              <a:t>/</a:t>
            </a:r>
            <a:r>
              <a:rPr lang="en-US" sz="2400" b="1" i="0" dirty="0">
                <a:solidFill>
                  <a:schemeClr val="tx2"/>
                </a:solidFill>
                <a:effectLst>
                  <a:outerShdw blurRad="38100" dist="38100" dir="2700000" algn="tl">
                    <a:srgbClr val="000000">
                      <a:alpha val="43137"/>
                    </a:srgbClr>
                  </a:outerShdw>
                </a:effectLst>
                <a:latin typeface="Merriweather"/>
              </a:rPr>
              <a:t>Gonorrhea</a:t>
            </a:r>
            <a:br>
              <a:rPr lang="en-US" sz="2400" b="0" i="0" dirty="0">
                <a:solidFill>
                  <a:schemeClr val="tx2"/>
                </a:solidFill>
                <a:effectLst/>
                <a:latin typeface="Merriweather"/>
              </a:rPr>
            </a:br>
            <a:endParaRPr lang="en-US" sz="2400" dirty="0">
              <a:solidFill>
                <a:schemeClr val="tx2"/>
              </a:solidFill>
            </a:endParaRP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65D0223-0798-4663-B408-685C3D7E6896}"/>
              </a:ext>
            </a:extLst>
          </p:cNvPr>
          <p:cNvSpPr>
            <a:spLocks noGrp="1"/>
          </p:cNvSpPr>
          <p:nvPr>
            <p:ph idx="1"/>
          </p:nvPr>
        </p:nvSpPr>
        <p:spPr>
          <a:xfrm>
            <a:off x="4536375" y="702156"/>
            <a:ext cx="7655626" cy="6155844"/>
          </a:xfrm>
        </p:spPr>
        <p:txBody>
          <a:bodyPr>
            <a:normAutofit/>
          </a:bodyPr>
          <a:lstStyle/>
          <a:p>
            <a:r>
              <a:rPr lang="en-US" sz="2000" dirty="0"/>
              <a:t>All pregnant women aged &lt;25 years as well as older women at increased risk for chlamydia &amp; gonorrhea</a:t>
            </a:r>
          </a:p>
          <a:p>
            <a:r>
              <a:rPr lang="en-US" sz="2000" dirty="0"/>
              <a:t>aged ≥25 years who have a new sex partner, more than one sex partner, a sex partner with concurrent partners, or a sex partner who has an STI) should be routinely screened for Chlamydia &amp; Gonorrhea at the first prenatal visit</a:t>
            </a:r>
          </a:p>
          <a:p>
            <a:r>
              <a:rPr lang="en-US" sz="2000" dirty="0"/>
              <a:t>remain at increased risk for chlamydial infection also should be retested during the third trimester to prevent maternal postnatal complications and chlamydial/gonorrheal infection in the neonate</a:t>
            </a:r>
          </a:p>
          <a:p>
            <a:r>
              <a:rPr lang="en-US" sz="2000" dirty="0"/>
              <a:t>Identified as having chlamydia or gonorrhea should be treated immediately and have a test of cure to document chlamydial eradication by a nucleic acid amplification test (NAAT) 4 weeks after treatment</a:t>
            </a:r>
          </a:p>
          <a:p>
            <a:r>
              <a:rPr lang="en-US" sz="2000" dirty="0"/>
              <a:t>chlamydial infection should be rescreened 3 months after treatment.</a:t>
            </a:r>
          </a:p>
        </p:txBody>
      </p:sp>
    </p:spTree>
    <p:extLst>
      <p:ext uri="{BB962C8B-B14F-4D97-AF65-F5344CB8AC3E}">
        <p14:creationId xmlns:p14="http://schemas.microsoft.com/office/powerpoint/2010/main" val="3987185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303F-7EB0-4807-8C16-30B8F732C53C}"/>
              </a:ext>
            </a:extLst>
          </p:cNvPr>
          <p:cNvSpPr>
            <a:spLocks noGrp="1"/>
          </p:cNvSpPr>
          <p:nvPr>
            <p:ph type="title"/>
          </p:nvPr>
        </p:nvSpPr>
        <p:spPr>
          <a:xfrm>
            <a:off x="581192" y="702156"/>
            <a:ext cx="11029616" cy="1188720"/>
          </a:xfrm>
        </p:spPr>
        <p:txBody>
          <a:bodyPr>
            <a:normAutofit/>
          </a:bodyPr>
          <a:lstStyle/>
          <a:p>
            <a:r>
              <a:rPr lang="en-US" dirty="0"/>
              <a:t>Pregnant Women Screening Recommendations: </a:t>
            </a:r>
            <a:br>
              <a:rPr lang="en-US" dirty="0"/>
            </a:br>
            <a:r>
              <a:rPr lang="en-US" dirty="0">
                <a:effectLst>
                  <a:outerShdw blurRad="38100" dist="38100" dir="2700000" algn="tl">
                    <a:srgbClr val="000000">
                      <a:alpha val="43137"/>
                    </a:srgbClr>
                  </a:outerShdw>
                </a:effectLst>
              </a:rPr>
              <a:t>Syphilis</a:t>
            </a:r>
            <a:endParaRPr lang="en-US">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83F5BB3A-1674-4D87-B9C2-BABD93CE9EBB}"/>
              </a:ext>
            </a:extLst>
          </p:cNvPr>
          <p:cNvGraphicFramePr>
            <a:graphicFrameLocks noGrp="1"/>
          </p:cNvGraphicFramePr>
          <p:nvPr>
            <p:ph idx="1"/>
            <p:extLst>
              <p:ext uri="{D42A27DB-BD31-4B8C-83A1-F6EECF244321}">
                <p14:modId xmlns:p14="http://schemas.microsoft.com/office/powerpoint/2010/main" val="361681058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49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9A1FF58-A3EA-4F87-93A4-6758F668A1EF}"/>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Pregnant Women Screening Recommendations:            </a:t>
            </a:r>
            <a:r>
              <a:rPr lang="en-US">
                <a:solidFill>
                  <a:schemeClr val="tx2"/>
                </a:solidFill>
                <a:effectLst>
                  <a:outerShdw blurRad="38100" dist="38100" dir="2700000" algn="tl">
                    <a:srgbClr val="000000">
                      <a:alpha val="43137"/>
                    </a:srgbClr>
                  </a:outerShdw>
                </a:effectLst>
              </a:rPr>
              <a:t>HIV/Hep B&amp;C</a:t>
            </a:r>
          </a:p>
        </p:txBody>
      </p:sp>
      <p:sp>
        <p:nvSpPr>
          <p:cNvPr id="12" name="Rectangle 11">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01A0426E-12E7-4250-A4E8-0D58E02D3428}"/>
              </a:ext>
            </a:extLst>
          </p:cNvPr>
          <p:cNvSpPr>
            <a:spLocks noGrp="1"/>
          </p:cNvSpPr>
          <p:nvPr>
            <p:ph idx="1"/>
          </p:nvPr>
        </p:nvSpPr>
        <p:spPr>
          <a:xfrm>
            <a:off x="4776743" y="702156"/>
            <a:ext cx="7241086" cy="6506166"/>
          </a:xfrm>
        </p:spPr>
        <p:txBody>
          <a:bodyPr>
            <a:normAutofit lnSpcReduction="10000"/>
          </a:bodyPr>
          <a:lstStyle/>
          <a:p>
            <a:pPr>
              <a:lnSpc>
                <a:spcPct val="90000"/>
              </a:lnSpc>
            </a:pPr>
            <a:r>
              <a:rPr lang="en-US" sz="1500" b="1" dirty="0"/>
              <a:t>HIV</a:t>
            </a:r>
            <a:r>
              <a:rPr lang="en-US" sz="1500" dirty="0"/>
              <a:t>: All pregnant women in the United States should be tested for HIV at the first prenatal visit, even if they have been previously tested</a:t>
            </a:r>
          </a:p>
          <a:p>
            <a:pPr lvl="1">
              <a:lnSpc>
                <a:spcPct val="90000"/>
              </a:lnSpc>
            </a:pPr>
            <a:r>
              <a:rPr lang="en-US" sz="1500" dirty="0"/>
              <a:t>Retesting in the third trimester (preferably before 36 weeks’ gestation) is recommended for women at high risk for acquiring HIV infection.</a:t>
            </a:r>
          </a:p>
          <a:p>
            <a:pPr lvl="1">
              <a:lnSpc>
                <a:spcPct val="90000"/>
              </a:lnSpc>
            </a:pPr>
            <a:r>
              <a:rPr lang="en-US" sz="1500" dirty="0"/>
              <a:t>Rapid HIV testing should be performed for any woman in labor who has not been tested for HIV during pregnancy or whose HIV status is unknown, unless she declines</a:t>
            </a:r>
          </a:p>
          <a:p>
            <a:pPr lvl="1">
              <a:lnSpc>
                <a:spcPct val="90000"/>
              </a:lnSpc>
            </a:pPr>
            <a:r>
              <a:rPr lang="en-US" sz="1500" dirty="0"/>
              <a:t>Those who inject drugs, have STIs during pregnancy, have multiple sex partners during pregnancy, have a new sex partner during pregnancy, or have partners with HIV infection; those who are receiving care in health care facilities in settings with HIV incidence ≥1 per 1,000 women per year; those who are incarcerated; those who live in areas with high rates of HIV infection; or those who have signs or symptoms of acute HIV infection (e.g., fever, lymphadenopathy, skin rash, myalgia, arthralgia, headache, oral ulcers, leukopenia, thrombocytopenia, or transaminase elevation)</a:t>
            </a:r>
          </a:p>
          <a:p>
            <a:pPr>
              <a:lnSpc>
                <a:spcPct val="90000"/>
              </a:lnSpc>
            </a:pPr>
            <a:r>
              <a:rPr lang="en-US" sz="1500" b="1" dirty="0"/>
              <a:t>Hep B</a:t>
            </a:r>
            <a:r>
              <a:rPr lang="en-US" sz="1500" dirty="0"/>
              <a:t>: </a:t>
            </a:r>
          </a:p>
          <a:p>
            <a:pPr lvl="1">
              <a:lnSpc>
                <a:spcPct val="90000"/>
              </a:lnSpc>
            </a:pPr>
            <a:r>
              <a:rPr lang="en-US" sz="1500" dirty="0"/>
              <a:t>All pregnant women should be routinely tested for hepatitis B surface antigen (HBsAg) at the first prenatal visit even if they have been previously vaccinated or tested</a:t>
            </a:r>
          </a:p>
          <a:p>
            <a:pPr lvl="1">
              <a:lnSpc>
                <a:spcPct val="90000"/>
              </a:lnSpc>
            </a:pPr>
            <a:r>
              <a:rPr lang="en-US" sz="1500" dirty="0"/>
              <a:t>Pregnant women who are HBsAg positive should be reported to the local or state health department to ensure that they are entered into a case-management system and that timely and age-appropriate prophylaxis is provided to their infants.</a:t>
            </a:r>
          </a:p>
          <a:p>
            <a:pPr>
              <a:lnSpc>
                <a:spcPct val="90000"/>
              </a:lnSpc>
            </a:pPr>
            <a:r>
              <a:rPr lang="en-US" sz="1500" b="1" i="0" dirty="0">
                <a:effectLst/>
                <a:latin typeface="Open Sans" panose="020B0606030504020204" pitchFamily="34" charset="0"/>
              </a:rPr>
              <a:t>Hep C </a:t>
            </a:r>
          </a:p>
          <a:p>
            <a:pPr lvl="1">
              <a:lnSpc>
                <a:spcPct val="90000"/>
              </a:lnSpc>
            </a:pPr>
            <a:r>
              <a:rPr lang="en-US" sz="1500" b="0" i="0" dirty="0">
                <a:effectLst/>
                <a:latin typeface="Open Sans" panose="020B0606030504020204" pitchFamily="34" charset="0"/>
              </a:rPr>
              <a:t> screening should be performed for all pregnant women during each pregnancy, except in settings where the HCV infection (HCV positivity) rate is &lt;0.1%</a:t>
            </a:r>
            <a:endParaRPr lang="en-US" sz="1500" dirty="0"/>
          </a:p>
          <a:p>
            <a:pPr lvl="1">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251467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802794"/>
          </a:xfrm>
        </p:spPr>
        <p:txBody>
          <a:bodyPr>
            <a:normAutofit/>
          </a:bodyPr>
          <a:lstStyle/>
          <a:p>
            <a:pPr algn="ctr"/>
            <a:r>
              <a:rPr lang="en-US" dirty="0">
                <a:solidFill>
                  <a:schemeClr val="tx1">
                    <a:lumMod val="85000"/>
                    <a:lumOff val="15000"/>
                  </a:schemeClr>
                </a:solidFill>
              </a:rPr>
              <a:t>History of STD management by CDC</a:t>
            </a:r>
          </a:p>
        </p:txBody>
      </p:sp>
      <p:sp>
        <p:nvSpPr>
          <p:cNvPr id="3" name="TextBox 2">
            <a:extLst>
              <a:ext uri="{FF2B5EF4-FFF2-40B4-BE49-F238E27FC236}">
                <a16:creationId xmlns:a16="http://schemas.microsoft.com/office/drawing/2014/main" id="{AF5E476A-B2C7-4038-BDAF-AD1CF8C13761}"/>
              </a:ext>
            </a:extLst>
          </p:cNvPr>
          <p:cNvSpPr txBox="1"/>
          <p:nvPr/>
        </p:nvSpPr>
        <p:spPr>
          <a:xfrm>
            <a:off x="8220075" y="3228945"/>
            <a:ext cx="1657350" cy="523220"/>
          </a:xfrm>
          <a:prstGeom prst="rect">
            <a:avLst/>
          </a:prstGeom>
          <a:noFill/>
        </p:spPr>
        <p:txBody>
          <a:bodyPr wrap="square" rtlCol="0">
            <a:spAutoFit/>
          </a:bodyPr>
          <a:lstStyle/>
          <a:p>
            <a:r>
              <a:rPr lang="en-US" sz="1400" dirty="0"/>
              <a:t>Gonorrhea treatment update</a:t>
            </a:r>
          </a:p>
        </p:txBody>
      </p:sp>
      <p:sp>
        <p:nvSpPr>
          <p:cNvPr id="4" name="TextBox 3">
            <a:extLst>
              <a:ext uri="{FF2B5EF4-FFF2-40B4-BE49-F238E27FC236}">
                <a16:creationId xmlns:a16="http://schemas.microsoft.com/office/drawing/2014/main" id="{41BC2674-44BF-4AC1-AE43-20AFDFE58A56}"/>
              </a:ext>
            </a:extLst>
          </p:cNvPr>
          <p:cNvSpPr txBox="1"/>
          <p:nvPr/>
        </p:nvSpPr>
        <p:spPr>
          <a:xfrm>
            <a:off x="6248400" y="3228945"/>
            <a:ext cx="1724025" cy="1169551"/>
          </a:xfrm>
          <a:prstGeom prst="rect">
            <a:avLst/>
          </a:prstGeom>
          <a:noFill/>
        </p:spPr>
        <p:txBody>
          <a:bodyPr wrap="square" rtlCol="0">
            <a:spAutoFit/>
          </a:bodyPr>
          <a:lstStyle/>
          <a:p>
            <a:r>
              <a:rPr lang="en-US" sz="1400" dirty="0"/>
              <a:t>Recommendations for Providing Quality Sexually Transmitted Diseases Clinical Services, </a:t>
            </a:r>
          </a:p>
        </p:txBody>
      </p:sp>
      <p:sp>
        <p:nvSpPr>
          <p:cNvPr id="6" name="TextBox 5">
            <a:extLst>
              <a:ext uri="{FF2B5EF4-FFF2-40B4-BE49-F238E27FC236}">
                <a16:creationId xmlns:a16="http://schemas.microsoft.com/office/drawing/2014/main" id="{AE409FBB-170B-4614-898C-4804ABDA1CC7}"/>
              </a:ext>
            </a:extLst>
          </p:cNvPr>
          <p:cNvSpPr txBox="1"/>
          <p:nvPr/>
        </p:nvSpPr>
        <p:spPr>
          <a:xfrm>
            <a:off x="2314575" y="3219390"/>
            <a:ext cx="2000249" cy="954107"/>
          </a:xfrm>
          <a:prstGeom prst="rect">
            <a:avLst/>
          </a:prstGeom>
          <a:noFill/>
        </p:spPr>
        <p:txBody>
          <a:bodyPr wrap="square" rtlCol="0">
            <a:spAutoFit/>
          </a:bodyPr>
          <a:lstStyle/>
          <a:p>
            <a:pPr algn="ctr"/>
            <a:r>
              <a:rPr lang="en-US" sz="1400" b="0" i="0" u="none" strike="noStrike" dirty="0">
                <a:effectLst/>
                <a:latin typeface="Franklin Gothic Book" panose="020B0503020102020204" pitchFamily="34" charset="0"/>
                <a:hlinkClick r:id="rId2">
                  <a:extLst>
                    <a:ext uri="{A12FA001-AC4F-418D-AE19-62706E023703}">
                      <ahyp:hlinkClr xmlns:ahyp="http://schemas.microsoft.com/office/drawing/2018/hyperlinkcolor" val="tx"/>
                    </a:ext>
                  </a:extLst>
                </a:hlinkClick>
              </a:rPr>
              <a:t>Expedited Partner Therapy in the Management of Sexually Transmitted</a:t>
            </a:r>
            <a:endParaRPr lang="en-US" b="0" i="0" dirty="0">
              <a:effectLst/>
              <a:latin typeface="Franklin Gothic Book" panose="020B0503020102020204" pitchFamily="34" charset="0"/>
            </a:endParaRPr>
          </a:p>
        </p:txBody>
      </p:sp>
      <p:pic>
        <p:nvPicPr>
          <p:cNvPr id="10" name="Picture 9">
            <a:extLst>
              <a:ext uri="{FF2B5EF4-FFF2-40B4-BE49-F238E27FC236}">
                <a16:creationId xmlns:a16="http://schemas.microsoft.com/office/drawing/2014/main" id="{7FCF88FD-EBAC-4197-9179-AEA4400ED5BC}"/>
              </a:ext>
            </a:extLst>
          </p:cNvPr>
          <p:cNvPicPr>
            <a:picLocks noChangeAspect="1"/>
          </p:cNvPicPr>
          <p:nvPr/>
        </p:nvPicPr>
        <p:blipFill>
          <a:blip r:embed="rId3"/>
          <a:stretch>
            <a:fillRect/>
          </a:stretch>
        </p:blipFill>
        <p:spPr>
          <a:xfrm>
            <a:off x="0" y="1890877"/>
            <a:ext cx="12344400" cy="3262620"/>
          </a:xfrm>
          <a:prstGeom prst="rect">
            <a:avLst/>
          </a:prstGeom>
        </p:spPr>
      </p:pic>
      <p:sp>
        <p:nvSpPr>
          <p:cNvPr id="12" name="TextBox 11">
            <a:extLst>
              <a:ext uri="{FF2B5EF4-FFF2-40B4-BE49-F238E27FC236}">
                <a16:creationId xmlns:a16="http://schemas.microsoft.com/office/drawing/2014/main" id="{C1968D8E-703C-40AB-A1AB-6D244391F320}"/>
              </a:ext>
            </a:extLst>
          </p:cNvPr>
          <p:cNvSpPr txBox="1"/>
          <p:nvPr/>
        </p:nvSpPr>
        <p:spPr>
          <a:xfrm>
            <a:off x="2914650" y="6481950"/>
            <a:ext cx="6172200" cy="369332"/>
          </a:xfrm>
          <a:prstGeom prst="rect">
            <a:avLst/>
          </a:prstGeom>
          <a:noFill/>
        </p:spPr>
        <p:txBody>
          <a:bodyPr wrap="square">
            <a:spAutoFit/>
          </a:bodyPr>
          <a:lstStyle/>
          <a:p>
            <a:r>
              <a:rPr lang="en-US" dirty="0"/>
              <a:t>https://www.cdc.gov/std/treatment-guidelines/timeline.htm</a:t>
            </a:r>
          </a:p>
        </p:txBody>
      </p:sp>
    </p:spTree>
    <p:extLst>
      <p:ext uri="{BB962C8B-B14F-4D97-AF65-F5344CB8AC3E}">
        <p14:creationId xmlns:p14="http://schemas.microsoft.com/office/powerpoint/2010/main" val="3966093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2BCE2-6BAD-4EFC-8417-F56B25678F98}"/>
              </a:ext>
            </a:extLst>
          </p:cNvPr>
          <p:cNvSpPr>
            <a:spLocks noGrp="1"/>
          </p:cNvSpPr>
          <p:nvPr>
            <p:ph type="title"/>
          </p:nvPr>
        </p:nvSpPr>
        <p:spPr>
          <a:xfrm>
            <a:off x="180976" y="1037967"/>
            <a:ext cx="3619344" cy="4709131"/>
          </a:xfrm>
        </p:spPr>
        <p:txBody>
          <a:bodyPr anchor="ctr">
            <a:normAutofit/>
          </a:bodyPr>
          <a:lstStyle/>
          <a:p>
            <a:pPr algn="ctr">
              <a:lnSpc>
                <a:spcPct val="90000"/>
              </a:lnSpc>
            </a:pPr>
            <a:br>
              <a:rPr lang="en-US" b="0" i="0" dirty="0">
                <a:solidFill>
                  <a:schemeClr val="bg1">
                    <a:lumMod val="85000"/>
                    <a:lumOff val="15000"/>
                  </a:schemeClr>
                </a:solidFill>
                <a:effectLst/>
                <a:latin typeface="Merriweather"/>
              </a:rPr>
            </a:br>
            <a:r>
              <a:rPr lang="en-US" dirty="0">
                <a:solidFill>
                  <a:schemeClr val="bg1">
                    <a:lumMod val="85000"/>
                    <a:lumOff val="15000"/>
                  </a:schemeClr>
                </a:solidFill>
              </a:rPr>
              <a:t>Pregnant Women Screening Recommendations:                                    </a:t>
            </a:r>
            <a:r>
              <a:rPr lang="en-US" dirty="0">
                <a:solidFill>
                  <a:schemeClr val="bg1">
                    <a:lumMod val="85000"/>
                    <a:lumOff val="15000"/>
                  </a:schemeClr>
                </a:solidFill>
                <a:effectLst>
                  <a:outerShdw blurRad="38100" dist="38100" dir="2700000" algn="tl">
                    <a:srgbClr val="000000">
                      <a:alpha val="43137"/>
                    </a:srgbClr>
                  </a:outerShdw>
                </a:effectLst>
                <a:latin typeface="Merriweather"/>
              </a:rPr>
              <a:t>Bacterial Vaginosis, Trichomoniasis, and Genital Herpes</a:t>
            </a:r>
            <a:endParaRPr lang="en-US" dirty="0">
              <a:solidFill>
                <a:schemeClr val="bg1">
                  <a:lumMod val="85000"/>
                  <a:lumOff val="15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9E9AD72-BF2E-4D07-9BED-6F9172C2E07B}"/>
              </a:ext>
            </a:extLst>
          </p:cNvPr>
          <p:cNvGraphicFramePr>
            <a:graphicFrameLocks noGrp="1"/>
          </p:cNvGraphicFramePr>
          <p:nvPr>
            <p:ph idx="1"/>
            <p:extLst>
              <p:ext uri="{D42A27DB-BD31-4B8C-83A1-F6EECF244321}">
                <p14:modId xmlns:p14="http://schemas.microsoft.com/office/powerpoint/2010/main" val="388558700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64472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417C-09C3-4EF0-AF52-81FD4E04E238}"/>
              </a:ext>
            </a:extLst>
          </p:cNvPr>
          <p:cNvSpPr>
            <a:spLocks noGrp="1"/>
          </p:cNvSpPr>
          <p:nvPr>
            <p:ph type="title"/>
          </p:nvPr>
        </p:nvSpPr>
        <p:spPr>
          <a:xfrm>
            <a:off x="581192" y="118588"/>
            <a:ext cx="11029616" cy="919638"/>
          </a:xfrm>
        </p:spPr>
        <p:txBody>
          <a:bodyPr/>
          <a:lstStyle/>
          <a:p>
            <a:r>
              <a:rPr lang="en-US" dirty="0"/>
              <a:t>Patient self collected vaginal swabs for STI</a:t>
            </a:r>
          </a:p>
        </p:txBody>
      </p:sp>
      <p:sp>
        <p:nvSpPr>
          <p:cNvPr id="3" name="Content Placeholder 2">
            <a:extLst>
              <a:ext uri="{FF2B5EF4-FFF2-40B4-BE49-F238E27FC236}">
                <a16:creationId xmlns:a16="http://schemas.microsoft.com/office/drawing/2014/main" id="{EC2FA728-6B57-41F6-B342-A40F34F86AEA}"/>
              </a:ext>
            </a:extLst>
          </p:cNvPr>
          <p:cNvSpPr>
            <a:spLocks noGrp="1"/>
          </p:cNvSpPr>
          <p:nvPr>
            <p:ph idx="1"/>
          </p:nvPr>
        </p:nvSpPr>
        <p:spPr>
          <a:xfrm>
            <a:off x="438399" y="118588"/>
            <a:ext cx="11029615" cy="6620825"/>
          </a:xfrm>
        </p:spPr>
        <p:txBody>
          <a:bodyPr>
            <a:normAutofit/>
          </a:bodyPr>
          <a:lstStyle/>
          <a:p>
            <a:r>
              <a:rPr lang="en-US" sz="2000" dirty="0">
                <a:solidFill>
                  <a:srgbClr val="000000"/>
                </a:solidFill>
                <a:latin typeface="Franklin Gothic Book" panose="020B0503020102020204" pitchFamily="34" charset="0"/>
              </a:rPr>
              <a:t>N</a:t>
            </a:r>
            <a:r>
              <a:rPr lang="en-US" sz="2000" i="0" dirty="0">
                <a:solidFill>
                  <a:srgbClr val="000000"/>
                </a:solidFill>
                <a:effectLst/>
                <a:latin typeface="Franklin Gothic Book" panose="020B0503020102020204" pitchFamily="34" charset="0"/>
              </a:rPr>
              <a:t>AAT is the most sensitive test for detection of chlamydia and gonorrhea,</a:t>
            </a:r>
          </a:p>
          <a:p>
            <a:r>
              <a:rPr lang="en-US" sz="2000" i="0" dirty="0">
                <a:solidFill>
                  <a:srgbClr val="000000"/>
                </a:solidFill>
                <a:effectLst/>
                <a:latin typeface="Franklin Gothic Book" panose="020B0503020102020204" pitchFamily="34" charset="0"/>
              </a:rPr>
              <a:t>Self-collected vaginal swabs (SCVS) appear to be more sensitive for diagnosing chlamydia and gonorrhea than health-professional–collected endocervical swabs and first-catch urine</a:t>
            </a:r>
          </a:p>
          <a:p>
            <a:r>
              <a:rPr lang="en-US" sz="2000" i="0" dirty="0">
                <a:solidFill>
                  <a:srgbClr val="000000"/>
                </a:solidFill>
                <a:effectLst/>
                <a:latin typeface="Franklin Gothic Book" panose="020B0503020102020204" pitchFamily="34" charset="0"/>
              </a:rPr>
              <a:t>self- collection with NAAT will likely save time and be more comfortable for your patients. It will also provide a higher sensitivity in detecting chlamydia infections and equal sensitivity in detecting gonorrhea compared with provider collected samples</a:t>
            </a:r>
          </a:p>
          <a:p>
            <a:r>
              <a:rPr lang="en-US" sz="2000" i="0" dirty="0">
                <a:solidFill>
                  <a:srgbClr val="000000"/>
                </a:solidFill>
                <a:effectLst/>
                <a:latin typeface="Franklin Gothic Book" panose="020B0503020102020204" pitchFamily="34" charset="0"/>
              </a:rPr>
              <a:t>Rectal chlamydia testing can be considered for females based on sexual behaviors and exposure.</a:t>
            </a:r>
          </a:p>
          <a:p>
            <a:r>
              <a:rPr lang="en-US" sz="2000" i="0" dirty="0">
                <a:solidFill>
                  <a:srgbClr val="000000"/>
                </a:solidFill>
                <a:effectLst/>
                <a:latin typeface="Franklin Gothic Book" panose="020B0503020102020204" pitchFamily="34" charset="0"/>
              </a:rPr>
              <a:t>  </a:t>
            </a:r>
            <a:r>
              <a:rPr lang="en-US" sz="2000" dirty="0"/>
              <a:t>“Patient collected vaginal swab specimens are equivalent in sensitivity and specificity to those collected by a clinician using NAAT:</a:t>
            </a:r>
          </a:p>
          <a:p>
            <a:r>
              <a:rPr lang="en-US" sz="2000" dirty="0"/>
              <a:t>For men, urethral infection should be diagnosed by testing first-void urine or a urethral swab</a:t>
            </a:r>
          </a:p>
          <a:p>
            <a:r>
              <a:rPr lang="en-US" sz="2000" dirty="0"/>
              <a:t>Self-collected rectal swabs are a reasonable alternative to clinician-collected rectal swabs</a:t>
            </a:r>
            <a:endParaRPr lang="en-US" sz="2000" dirty="0">
              <a:latin typeface="Franklin Gothic Book" panose="020B0503020102020204" pitchFamily="34" charset="0"/>
            </a:endParaRPr>
          </a:p>
        </p:txBody>
      </p:sp>
      <p:sp>
        <p:nvSpPr>
          <p:cNvPr id="5" name="TextBox 4">
            <a:extLst>
              <a:ext uri="{FF2B5EF4-FFF2-40B4-BE49-F238E27FC236}">
                <a16:creationId xmlns:a16="http://schemas.microsoft.com/office/drawing/2014/main" id="{4D90C572-B778-40CF-B2C5-A4071075E86F}"/>
              </a:ext>
            </a:extLst>
          </p:cNvPr>
          <p:cNvSpPr txBox="1"/>
          <p:nvPr/>
        </p:nvSpPr>
        <p:spPr>
          <a:xfrm>
            <a:off x="95416" y="5708853"/>
            <a:ext cx="11715583" cy="1200329"/>
          </a:xfrm>
          <a:prstGeom prst="rect">
            <a:avLst/>
          </a:prstGeom>
          <a:noFill/>
        </p:spPr>
        <p:txBody>
          <a:bodyPr wrap="square">
            <a:spAutoFit/>
          </a:bodyPr>
          <a:lstStyle/>
          <a:p>
            <a:r>
              <a:rPr lang="en-US" sz="900" b="0" i="0" dirty="0">
                <a:solidFill>
                  <a:srgbClr val="303030"/>
                </a:solidFill>
                <a:effectLst/>
                <a:latin typeface="arial" panose="020B0604020202020204" pitchFamily="34" charset="0"/>
              </a:rPr>
              <a:t>Page, C., </a:t>
            </a:r>
            <a:r>
              <a:rPr lang="en-US" sz="900" b="0" i="0" dirty="0" err="1">
                <a:solidFill>
                  <a:srgbClr val="303030"/>
                </a:solidFill>
                <a:effectLst/>
                <a:latin typeface="arial" panose="020B0604020202020204" pitchFamily="34" charset="0"/>
              </a:rPr>
              <a:t>Mounsey</a:t>
            </a:r>
            <a:r>
              <a:rPr lang="en-US" sz="900" b="0" i="0" dirty="0">
                <a:solidFill>
                  <a:srgbClr val="303030"/>
                </a:solidFill>
                <a:effectLst/>
                <a:latin typeface="arial" panose="020B0604020202020204" pitchFamily="34" charset="0"/>
              </a:rPr>
              <a:t>, A., &amp; Rowland, K. (2013). PURLs: Is self-swabbing for STIs a good idea?. </a:t>
            </a:r>
            <a:r>
              <a:rPr lang="en-US" sz="900" b="0" i="1" dirty="0">
                <a:solidFill>
                  <a:srgbClr val="303030"/>
                </a:solidFill>
                <a:effectLst/>
                <a:latin typeface="arial" panose="020B0604020202020204" pitchFamily="34" charset="0"/>
              </a:rPr>
              <a:t>The Journal of family practice</a:t>
            </a:r>
            <a:r>
              <a:rPr lang="en-US" sz="900" b="0" i="0" dirty="0">
                <a:solidFill>
                  <a:srgbClr val="303030"/>
                </a:solidFill>
                <a:effectLst/>
                <a:latin typeface="arial" panose="020B0604020202020204" pitchFamily="34" charset="0"/>
              </a:rPr>
              <a:t>, </a:t>
            </a:r>
            <a:r>
              <a:rPr lang="en-US" sz="900" b="0" i="1" dirty="0">
                <a:solidFill>
                  <a:srgbClr val="303030"/>
                </a:solidFill>
                <a:effectLst/>
                <a:latin typeface="arial" panose="020B0604020202020204" pitchFamily="34" charset="0"/>
              </a:rPr>
              <a:t>62</a:t>
            </a:r>
            <a:r>
              <a:rPr lang="en-US" sz="900" b="0" i="0" dirty="0">
                <a:solidFill>
                  <a:srgbClr val="303030"/>
                </a:solidFill>
                <a:effectLst/>
                <a:latin typeface="arial" panose="020B0604020202020204" pitchFamily="34" charset="0"/>
              </a:rPr>
              <a:t>(11), 651–653.</a:t>
            </a:r>
          </a:p>
          <a:p>
            <a:endParaRPr lang="en-US" sz="900" b="0" i="0" dirty="0">
              <a:solidFill>
                <a:srgbClr val="000000"/>
              </a:solidFill>
              <a:effectLst/>
              <a:latin typeface="fira sans"/>
            </a:endParaRPr>
          </a:p>
          <a:p>
            <a:r>
              <a:rPr lang="en-US" sz="900" b="0" i="0" dirty="0" err="1">
                <a:solidFill>
                  <a:srgbClr val="000000"/>
                </a:solidFill>
                <a:effectLst/>
                <a:latin typeface="fira sans"/>
              </a:rPr>
              <a:t>Lucashu</a:t>
            </a:r>
            <a:r>
              <a:rPr lang="en-US" sz="900" b="0" i="0" dirty="0">
                <a:solidFill>
                  <a:srgbClr val="000000"/>
                </a:solidFill>
                <a:effectLst/>
                <a:latin typeface="fira sans"/>
              </a:rPr>
              <a:t>, Amanda DO; Killian, Sarah MD Are self-swabs as effective for screening for vaginal STIs as swabs collected during a speculum exam?, Evidence-Based Practice: February 2018 - Volume 21 - Issue 2 - p E4-E5 </a:t>
            </a:r>
            <a:r>
              <a:rPr lang="en-US" sz="900" b="0" i="0" dirty="0" err="1">
                <a:solidFill>
                  <a:srgbClr val="000000"/>
                </a:solidFill>
                <a:effectLst/>
                <a:latin typeface="fira sans"/>
              </a:rPr>
              <a:t>doi</a:t>
            </a:r>
            <a:r>
              <a:rPr lang="en-US" sz="900" b="0" i="0" dirty="0">
                <a:solidFill>
                  <a:srgbClr val="000000"/>
                </a:solidFill>
                <a:effectLst/>
                <a:latin typeface="fira sans"/>
              </a:rPr>
              <a:t>: 10.1097/01.EBP.0000541982.39580.66</a:t>
            </a:r>
          </a:p>
          <a:p>
            <a:r>
              <a:rPr lang="en-US" sz="900" b="0" i="0" dirty="0">
                <a:solidFill>
                  <a:srgbClr val="000000"/>
                </a:solidFill>
                <a:effectLst/>
                <a:latin typeface="Open Sans" panose="020B0606030504020204" pitchFamily="34" charset="0"/>
              </a:rPr>
              <a:t> </a:t>
            </a:r>
          </a:p>
          <a:p>
            <a:r>
              <a:rPr lang="en-US" sz="900" b="0" i="0" dirty="0">
                <a:solidFill>
                  <a:srgbClr val="000000"/>
                </a:solidFill>
                <a:effectLst/>
                <a:latin typeface="Open Sans" panose="020B0606030504020204" pitchFamily="34" charset="0"/>
              </a:rPr>
              <a:t>Schachter J, </a:t>
            </a:r>
            <a:r>
              <a:rPr lang="en-US" sz="900" b="0" i="0" dirty="0" err="1">
                <a:solidFill>
                  <a:srgbClr val="000000"/>
                </a:solidFill>
                <a:effectLst/>
                <a:latin typeface="Open Sans" panose="020B0606030504020204" pitchFamily="34" charset="0"/>
              </a:rPr>
              <a:t>Chernesky</a:t>
            </a:r>
            <a:r>
              <a:rPr lang="en-US" sz="900" b="0" i="0" dirty="0">
                <a:solidFill>
                  <a:srgbClr val="000000"/>
                </a:solidFill>
                <a:effectLst/>
                <a:latin typeface="Open Sans" panose="020B0606030504020204" pitchFamily="34" charset="0"/>
              </a:rPr>
              <a:t> MA, Willis DE, et al. Vaginal swabs are the specimens of choice when screening for </a:t>
            </a:r>
            <a:r>
              <a:rPr lang="en-US" sz="900" b="0" i="1" dirty="0">
                <a:solidFill>
                  <a:srgbClr val="000000"/>
                </a:solidFill>
                <a:effectLst/>
                <a:latin typeface="Open Sans" panose="020B0606030504020204" pitchFamily="34" charset="0"/>
              </a:rPr>
              <a:t>Chlamydia trachomatis</a:t>
            </a:r>
            <a:r>
              <a:rPr lang="en-US" sz="900" b="0" i="0" dirty="0">
                <a:solidFill>
                  <a:srgbClr val="000000"/>
                </a:solidFill>
                <a:effectLst/>
                <a:latin typeface="Open Sans" panose="020B0606030504020204" pitchFamily="34" charset="0"/>
              </a:rPr>
              <a:t> and </a:t>
            </a:r>
            <a:r>
              <a:rPr lang="en-US" sz="900" b="0" i="1" dirty="0">
                <a:solidFill>
                  <a:srgbClr val="000000"/>
                </a:solidFill>
                <a:effectLst/>
                <a:latin typeface="Open Sans" panose="020B0606030504020204" pitchFamily="34" charset="0"/>
              </a:rPr>
              <a:t>Neisseria gonorrhoeae</a:t>
            </a:r>
            <a:r>
              <a:rPr lang="en-US" sz="900" b="0" i="0" dirty="0">
                <a:solidFill>
                  <a:srgbClr val="000000"/>
                </a:solidFill>
                <a:effectLst/>
                <a:latin typeface="Open Sans" panose="020B0606030504020204" pitchFamily="34" charset="0"/>
              </a:rPr>
              <a:t>: results from a multicenter evaluation of the APTIMA assays for both infections. Sexually transmitted diseases 2005;32:725-8.</a:t>
            </a:r>
          </a:p>
          <a:p>
            <a:r>
              <a:rPr lang="en-US" sz="900" dirty="0">
                <a:solidFill>
                  <a:srgbClr val="000000"/>
                </a:solidFill>
                <a:latin typeface="Open Sans" panose="020B0606030504020204" pitchFamily="34" charset="0"/>
              </a:rPr>
              <a:t>CDC MMWR (2021). </a:t>
            </a:r>
            <a:r>
              <a:rPr lang="en-US" sz="900" b="0" i="0" dirty="0">
                <a:solidFill>
                  <a:srgbClr val="000000"/>
                </a:solidFill>
                <a:effectLst/>
                <a:latin typeface="Open Sans" panose="020B0606030504020204" pitchFamily="34" charset="0"/>
              </a:rPr>
              <a:t>CDC’s Sexually Transmitted Infections (STI) Treatment Guidelines, 2021</a:t>
            </a:r>
            <a:endParaRPr lang="en-US" sz="900" dirty="0"/>
          </a:p>
        </p:txBody>
      </p:sp>
    </p:spTree>
    <p:extLst>
      <p:ext uri="{BB962C8B-B14F-4D97-AF65-F5344CB8AC3E}">
        <p14:creationId xmlns:p14="http://schemas.microsoft.com/office/powerpoint/2010/main" val="27881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5DE8A06-11D7-4FEC-9E5F-3AD91BE588A7}"/>
              </a:ext>
            </a:extLst>
          </p:cNvPr>
          <p:cNvSpPr>
            <a:spLocks noGrp="1"/>
          </p:cNvSpPr>
          <p:nvPr>
            <p:ph type="title"/>
          </p:nvPr>
        </p:nvSpPr>
        <p:spPr>
          <a:xfrm>
            <a:off x="581192" y="702156"/>
            <a:ext cx="11029616" cy="839406"/>
          </a:xfrm>
        </p:spPr>
        <p:txBody>
          <a:bodyPr>
            <a:normAutofit/>
          </a:bodyPr>
          <a:lstStyle/>
          <a:p>
            <a:r>
              <a:rPr lang="en-US" sz="4400" dirty="0">
                <a:effectLst>
                  <a:outerShdw blurRad="38100" dist="38100" dir="2700000" algn="tl">
                    <a:srgbClr val="000000">
                      <a:alpha val="43137"/>
                    </a:srgbClr>
                  </a:outerShdw>
                </a:effectLst>
              </a:rPr>
              <a:t>     Chlamydia</a:t>
            </a:r>
          </a:p>
        </p:txBody>
      </p:sp>
      <p:sp>
        <p:nvSpPr>
          <p:cNvPr id="16" name="Rectangle 1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685E656-DF8A-406A-9ECC-E3CD41D2CD02}"/>
              </a:ext>
            </a:extLst>
          </p:cNvPr>
          <p:cNvPicPr>
            <a:picLocks noChangeAspect="1"/>
          </p:cNvPicPr>
          <p:nvPr/>
        </p:nvPicPr>
        <p:blipFill>
          <a:blip r:embed="rId2"/>
          <a:stretch>
            <a:fillRect/>
          </a:stretch>
        </p:blipFill>
        <p:spPr>
          <a:xfrm>
            <a:off x="446533" y="2176939"/>
            <a:ext cx="5392832" cy="4045682"/>
          </a:xfrm>
          <a:prstGeom prst="rect">
            <a:avLst/>
          </a:prstGeom>
        </p:spPr>
      </p:pic>
      <p:sp>
        <p:nvSpPr>
          <p:cNvPr id="8" name="Content Placeholder 7">
            <a:extLst>
              <a:ext uri="{FF2B5EF4-FFF2-40B4-BE49-F238E27FC236}">
                <a16:creationId xmlns:a16="http://schemas.microsoft.com/office/drawing/2014/main" id="{A42E23FC-31FE-4EA9-BB7C-B04CF393635B}"/>
              </a:ext>
            </a:extLst>
          </p:cNvPr>
          <p:cNvSpPr>
            <a:spLocks noGrp="1"/>
          </p:cNvSpPr>
          <p:nvPr>
            <p:ph idx="1"/>
          </p:nvPr>
        </p:nvSpPr>
        <p:spPr>
          <a:xfrm>
            <a:off x="6000271" y="584046"/>
            <a:ext cx="6051747" cy="6404357"/>
          </a:xfrm>
        </p:spPr>
        <p:txBody>
          <a:bodyPr>
            <a:normAutofit fontScale="85000" lnSpcReduction="10000"/>
          </a:bodyPr>
          <a:lstStyle/>
          <a:p>
            <a:pPr>
              <a:lnSpc>
                <a:spcPct val="100000"/>
              </a:lnSpc>
            </a:pPr>
            <a:r>
              <a:rPr lang="en-US" sz="2000" dirty="0"/>
              <a:t>Annual screening of all sexually active women aged &lt;25 years old</a:t>
            </a:r>
          </a:p>
          <a:p>
            <a:pPr>
              <a:lnSpc>
                <a:spcPct val="100000"/>
              </a:lnSpc>
            </a:pPr>
            <a:r>
              <a:rPr lang="en-US" sz="2000" dirty="0"/>
              <a:t>Screening of older women at increased risk for infection (e.g., women aged ≥25 years who have a new sex partner, more than one sex partner, a sex partner with concurrent partners, or a sex partner who has an STI)</a:t>
            </a:r>
          </a:p>
          <a:p>
            <a:pPr>
              <a:lnSpc>
                <a:spcPct val="100000"/>
              </a:lnSpc>
            </a:pPr>
            <a:r>
              <a:rPr lang="en-US" sz="2000" dirty="0"/>
              <a:t>Female college students the incident chlamydial infection was also associated with BV and high-risk HPV infection</a:t>
            </a:r>
          </a:p>
          <a:p>
            <a:pPr algn="ctr">
              <a:lnSpc>
                <a:spcPct val="100000"/>
              </a:lnSpc>
            </a:pPr>
            <a:r>
              <a:rPr lang="en-US" sz="2000" b="1" i="0" u="sng" dirty="0">
                <a:effectLst>
                  <a:outerShdw blurRad="38100" dist="38100" dir="2700000" algn="tl">
                    <a:srgbClr val="000000">
                      <a:alpha val="43137"/>
                    </a:srgbClr>
                  </a:outerShdw>
                </a:effectLst>
                <a:latin typeface="Open Sans" panose="020B0606030504020204" pitchFamily="34" charset="0"/>
              </a:rPr>
              <a:t>Treatment</a:t>
            </a:r>
          </a:p>
          <a:p>
            <a:pPr>
              <a:lnSpc>
                <a:spcPct val="100000"/>
              </a:lnSpc>
            </a:pPr>
            <a:r>
              <a:rPr lang="en-US" sz="2000" b="1" i="0" dirty="0">
                <a:effectLst/>
                <a:latin typeface="Open Sans" panose="020B0606030504020204" pitchFamily="34" charset="0"/>
              </a:rPr>
              <a:t>Women: </a:t>
            </a:r>
          </a:p>
          <a:p>
            <a:pPr marL="324000" lvl="1" indent="0" algn="ctr">
              <a:buNone/>
            </a:pPr>
            <a:r>
              <a:rPr lang="en-US" sz="2100" b="1" i="0" dirty="0">
                <a:effectLst/>
                <a:latin typeface="Open Sans" panose="020B0606030504020204" pitchFamily="34" charset="0"/>
              </a:rPr>
              <a:t>Doxycycline</a:t>
            </a:r>
            <a:r>
              <a:rPr lang="en-US" sz="2100" b="0" i="0" dirty="0">
                <a:effectLst/>
                <a:latin typeface="Open Sans" panose="020B0606030504020204" pitchFamily="34" charset="0"/>
              </a:rPr>
              <a:t> 100 mg po BID x 7 days</a:t>
            </a:r>
          </a:p>
          <a:p>
            <a:pPr lvl="1"/>
            <a:endParaRPr lang="en-US" sz="1700" b="0" i="0" dirty="0">
              <a:effectLst/>
              <a:latin typeface="Open Sans" panose="020B0606030504020204" pitchFamily="34" charset="0"/>
            </a:endParaRPr>
          </a:p>
          <a:p>
            <a:pPr>
              <a:lnSpc>
                <a:spcPct val="100000"/>
              </a:lnSpc>
            </a:pPr>
            <a:r>
              <a:rPr lang="en-US" sz="2000" b="1" i="0" dirty="0">
                <a:effectLst/>
                <a:latin typeface="Open Sans" panose="020B0606030504020204" pitchFamily="34" charset="0"/>
              </a:rPr>
              <a:t>Males and pregnancy</a:t>
            </a:r>
          </a:p>
          <a:p>
            <a:pPr marL="0" indent="0" algn="ctr">
              <a:lnSpc>
                <a:spcPct val="100000"/>
              </a:lnSpc>
              <a:buNone/>
            </a:pPr>
            <a:r>
              <a:rPr lang="en-US" sz="2000" b="1" i="0" dirty="0">
                <a:effectLst/>
                <a:latin typeface="Open Sans" panose="020B0606030504020204" pitchFamily="34" charset="0"/>
              </a:rPr>
              <a:t>Azithromycin</a:t>
            </a:r>
            <a:r>
              <a:rPr lang="en-US" sz="2000" b="0" i="0" dirty="0">
                <a:effectLst/>
                <a:latin typeface="Open Sans" panose="020B0606030504020204" pitchFamily="34" charset="0"/>
              </a:rPr>
              <a:t> 1 g po in a single dose </a:t>
            </a:r>
          </a:p>
          <a:p>
            <a:pPr algn="ctr">
              <a:lnSpc>
                <a:spcPct val="100000"/>
              </a:lnSpc>
            </a:pPr>
            <a:endParaRPr lang="en-US" sz="2000" b="0" i="0" dirty="0">
              <a:effectLst/>
              <a:latin typeface="Open Sans" panose="020B0606030504020204" pitchFamily="34" charset="0"/>
            </a:endParaRPr>
          </a:p>
          <a:p>
            <a:pPr>
              <a:lnSpc>
                <a:spcPct val="100000"/>
              </a:lnSpc>
            </a:pPr>
            <a:r>
              <a:rPr lang="en-US" sz="2000" b="0" i="0" dirty="0">
                <a:effectLst/>
                <a:latin typeface="Open Sans" panose="020B0606030504020204" pitchFamily="34" charset="0"/>
              </a:rPr>
              <a:t>Alternative</a:t>
            </a:r>
            <a:br>
              <a:rPr lang="en-US" sz="2000" b="0" i="0" dirty="0">
                <a:effectLst/>
                <a:latin typeface="Open Sans" panose="020B0606030504020204" pitchFamily="34" charset="0"/>
              </a:rPr>
            </a:br>
            <a:r>
              <a:rPr lang="en-US" sz="2000" b="1" i="0" dirty="0">
                <a:effectLst/>
                <a:latin typeface="Open Sans" panose="020B0606030504020204" pitchFamily="34" charset="0"/>
              </a:rPr>
              <a:t>Levofloxacin</a:t>
            </a:r>
            <a:r>
              <a:rPr lang="en-US" sz="2000" b="0" i="0" dirty="0">
                <a:effectLst/>
                <a:latin typeface="Open Sans" panose="020B0606030504020204" pitchFamily="34" charset="0"/>
              </a:rPr>
              <a:t> 500 mg orally once daily for 7 days</a:t>
            </a:r>
          </a:p>
          <a:p>
            <a:pPr>
              <a:lnSpc>
                <a:spcPct val="100000"/>
              </a:lnSpc>
            </a:pPr>
            <a:r>
              <a:rPr lang="en-US" sz="2000" dirty="0"/>
              <a:t>Men and women who have been treated for chlamydia should be retested approximately 3 months after treatment</a:t>
            </a:r>
            <a:endParaRPr lang="en-US" sz="2000" b="0" i="0" dirty="0">
              <a:effectLst/>
              <a:latin typeface="Open Sans" panose="020B0606030504020204" pitchFamily="34" charset="0"/>
            </a:endParaRPr>
          </a:p>
          <a:p>
            <a:pPr>
              <a:lnSpc>
                <a:spcPct val="100000"/>
              </a:lnSpc>
            </a:pPr>
            <a:endParaRPr lang="en-US" sz="1300" dirty="0"/>
          </a:p>
        </p:txBody>
      </p:sp>
      <p:sp>
        <p:nvSpPr>
          <p:cNvPr id="11" name="TextBox 10">
            <a:extLst>
              <a:ext uri="{FF2B5EF4-FFF2-40B4-BE49-F238E27FC236}">
                <a16:creationId xmlns:a16="http://schemas.microsoft.com/office/drawing/2014/main" id="{A5404BA6-0FFD-4A0D-9134-21EE6D3401A6}"/>
              </a:ext>
            </a:extLst>
          </p:cNvPr>
          <p:cNvSpPr txBox="1"/>
          <p:nvPr/>
        </p:nvSpPr>
        <p:spPr>
          <a:xfrm>
            <a:off x="122979" y="6273954"/>
            <a:ext cx="11754584" cy="400110"/>
          </a:xfrm>
          <a:prstGeom prst="rect">
            <a:avLst/>
          </a:prstGeom>
          <a:noFill/>
        </p:spPr>
        <p:txBody>
          <a:bodyPr wrap="square">
            <a:spAutoFit/>
          </a:bodyPr>
          <a:lstStyle/>
          <a:p>
            <a:r>
              <a:rPr lang="en-US" sz="1000" b="0" i="0" u="sng" dirty="0">
                <a:solidFill>
                  <a:srgbClr val="2E5BAA"/>
                </a:solidFill>
                <a:effectLst/>
                <a:latin typeface="Helvetica Neue"/>
                <a:hlinkClick r:id="rId3"/>
              </a:rPr>
              <a:t>CDC's 2021 STI Treatment Guidelines Update Webinar</a:t>
            </a:r>
            <a:r>
              <a:rPr lang="en-US" sz="1000" b="0" i="0" u="none" strike="noStrike" dirty="0">
                <a:solidFill>
                  <a:srgbClr val="2E5BAA"/>
                </a:solidFill>
                <a:effectLst/>
                <a:latin typeface="Helvetica Neue"/>
                <a:hlinkClick r:id="rId3"/>
              </a:rPr>
              <a:t>(link is external)</a:t>
            </a:r>
            <a:br>
              <a:rPr lang="en-US" sz="1000" dirty="0"/>
            </a:br>
            <a:r>
              <a:rPr lang="en-US" sz="1000" dirty="0"/>
              <a:t>https://npin.cdc.gov/sites/default/files/CDC_STI_Transcript_FINAL_0114.pdf</a:t>
            </a:r>
          </a:p>
        </p:txBody>
      </p:sp>
    </p:spTree>
    <p:extLst>
      <p:ext uri="{BB962C8B-B14F-4D97-AF65-F5344CB8AC3E}">
        <p14:creationId xmlns:p14="http://schemas.microsoft.com/office/powerpoint/2010/main" val="180064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A497AA-3A3D-4BF9-B40B-AC0F5F256221}"/>
              </a:ext>
            </a:extLst>
          </p:cNvPr>
          <p:cNvSpPr>
            <a:spLocks noGrp="1"/>
          </p:cNvSpPr>
          <p:nvPr>
            <p:ph type="title"/>
          </p:nvPr>
        </p:nvSpPr>
        <p:spPr>
          <a:xfrm>
            <a:off x="771148" y="1037967"/>
            <a:ext cx="3054091" cy="1762125"/>
          </a:xfrm>
        </p:spPr>
        <p:txBody>
          <a:bodyPr anchor="ctr">
            <a:normAutofit/>
          </a:bodyPr>
          <a:lstStyle/>
          <a:p>
            <a:pPr algn="ctr"/>
            <a:r>
              <a:rPr lang="en-US" dirty="0">
                <a:solidFill>
                  <a:srgbClr val="FFFEFF"/>
                </a:solidFill>
              </a:rPr>
              <a:t>Gonorrhea </a:t>
            </a:r>
          </a:p>
        </p:txBody>
      </p:sp>
      <p:sp>
        <p:nvSpPr>
          <p:cNvPr id="3" name="Content Placeholder 2">
            <a:extLst>
              <a:ext uri="{FF2B5EF4-FFF2-40B4-BE49-F238E27FC236}">
                <a16:creationId xmlns:a16="http://schemas.microsoft.com/office/drawing/2014/main" id="{C9DCEFCD-BBDA-40F3-9B07-A7C022587D37}"/>
              </a:ext>
            </a:extLst>
          </p:cNvPr>
          <p:cNvSpPr>
            <a:spLocks noGrp="1"/>
          </p:cNvSpPr>
          <p:nvPr>
            <p:ph idx="1"/>
          </p:nvPr>
        </p:nvSpPr>
        <p:spPr>
          <a:xfrm>
            <a:off x="4308459" y="1065590"/>
            <a:ext cx="7542270" cy="5820032"/>
          </a:xfrm>
        </p:spPr>
        <p:txBody>
          <a:bodyPr>
            <a:normAutofit fontScale="92500" lnSpcReduction="10000"/>
          </a:bodyPr>
          <a:lstStyle/>
          <a:p>
            <a:pPr>
              <a:lnSpc>
                <a:spcPct val="90000"/>
              </a:lnSpc>
            </a:pPr>
            <a:r>
              <a:rPr lang="en-US" sz="1600" dirty="0"/>
              <a:t>CDC’s 2010 STD treatment guidelines recommended dual therapy for gonorrhea with a cephalosporin plus either azithromycin or doxycycline, regardless of C. trachomatis results at the time of treatment to prevent antimicrobial resistance.</a:t>
            </a:r>
            <a:r>
              <a:rPr lang="en-US" sz="1600" b="0" i="0" dirty="0">
                <a:effectLst/>
                <a:latin typeface="Open Sans" panose="020B0606030504020204" pitchFamily="34" charset="0"/>
              </a:rPr>
              <a:t> </a:t>
            </a:r>
          </a:p>
          <a:p>
            <a:pPr>
              <a:lnSpc>
                <a:spcPct val="90000"/>
              </a:lnSpc>
            </a:pPr>
            <a:r>
              <a:rPr lang="en-US" sz="1600" b="0" i="0" dirty="0">
                <a:effectLst/>
                <a:latin typeface="Open Sans" panose="020B0606030504020204" pitchFamily="34" charset="0"/>
              </a:rPr>
              <a:t>urogenital, rectal, or pharyngeal gonorrhea</a:t>
            </a:r>
          </a:p>
          <a:p>
            <a:pPr>
              <a:lnSpc>
                <a:spcPct val="90000"/>
              </a:lnSpc>
              <a:buFont typeface="Arial" panose="020B0604020202020204" pitchFamily="34" charset="0"/>
              <a:buChar char="•"/>
            </a:pPr>
            <a:r>
              <a:rPr lang="en-US" sz="1600" b="0" i="0" dirty="0">
                <a:effectLst/>
                <a:latin typeface="Open Sans" panose="020B0606030504020204" pitchFamily="34" charset="0"/>
              </a:rPr>
              <a:t>NAATs that are FDA-cleared for use with vaginal swab specimens can be collected by a provider or self-collected in a clinical setting. </a:t>
            </a:r>
          </a:p>
          <a:p>
            <a:pPr marL="0" indent="0">
              <a:lnSpc>
                <a:spcPct val="90000"/>
              </a:lnSpc>
              <a:buNone/>
            </a:pPr>
            <a:endParaRPr lang="en-US" sz="1600" b="0" i="0" dirty="0">
              <a:effectLst>
                <a:outerShdw blurRad="38100" dist="38100" dir="2700000" algn="tl">
                  <a:srgbClr val="000000">
                    <a:alpha val="43137"/>
                  </a:srgbClr>
                </a:outerShdw>
              </a:effectLst>
              <a:latin typeface="Open Sans" panose="020B0606030504020204" pitchFamily="34" charset="0"/>
            </a:endParaRPr>
          </a:p>
          <a:p>
            <a:pPr marL="0" indent="0" algn="ctr">
              <a:lnSpc>
                <a:spcPct val="90000"/>
              </a:lnSpc>
              <a:buNone/>
            </a:pPr>
            <a:r>
              <a:rPr lang="en-US" sz="1600" b="0" i="0" dirty="0">
                <a:effectLst>
                  <a:outerShdw blurRad="38100" dist="38100" dir="2700000" algn="tl">
                    <a:srgbClr val="000000">
                      <a:alpha val="43137"/>
                    </a:srgbClr>
                  </a:outerShdw>
                </a:effectLst>
                <a:latin typeface="Open Sans" panose="020B0606030504020204" pitchFamily="34" charset="0"/>
              </a:rPr>
              <a:t>Treatment:</a:t>
            </a:r>
          </a:p>
          <a:p>
            <a:pPr>
              <a:lnSpc>
                <a:spcPct val="90000"/>
              </a:lnSpc>
            </a:pPr>
            <a:r>
              <a:rPr lang="en-US" sz="1600" b="0" i="0" dirty="0">
                <a:effectLst>
                  <a:outerShdw blurRad="38100" dist="38100" dir="2700000" algn="tl">
                    <a:srgbClr val="000000">
                      <a:alpha val="43137"/>
                    </a:srgbClr>
                  </a:outerShdw>
                </a:effectLst>
                <a:latin typeface="Open Sans" panose="020B0606030504020204" pitchFamily="34" charset="0"/>
              </a:rPr>
              <a:t>Ceftriaxone 500 mg IM </a:t>
            </a:r>
            <a:r>
              <a:rPr lang="en-US" sz="1600" b="0" i="0" dirty="0">
                <a:effectLst/>
                <a:latin typeface="Open Sans" panose="020B0606030504020204" pitchFamily="34" charset="0"/>
              </a:rPr>
              <a:t>as a single dose for persons weighing &lt;150 kg (300 </a:t>
            </a:r>
            <a:r>
              <a:rPr lang="en-US" sz="1600" b="0" i="0" dirty="0" err="1">
                <a:effectLst/>
                <a:latin typeface="Open Sans" panose="020B0606030504020204" pitchFamily="34" charset="0"/>
              </a:rPr>
              <a:t>lb</a:t>
            </a:r>
            <a:r>
              <a:rPr lang="en-US" sz="1600" b="0" i="0" dirty="0">
                <a:effectLst/>
                <a:latin typeface="Open Sans" panose="020B0606030504020204" pitchFamily="34" charset="0"/>
              </a:rPr>
              <a:t>)</a:t>
            </a:r>
          </a:p>
          <a:p>
            <a:pPr lvl="1">
              <a:lnSpc>
                <a:spcPct val="90000"/>
              </a:lnSpc>
              <a:buFont typeface="Arial" panose="020B0604020202020204" pitchFamily="34" charset="0"/>
              <a:buChar char="•"/>
            </a:pPr>
            <a:r>
              <a:rPr lang="en-US" sz="1600" b="0" i="0" dirty="0">
                <a:effectLst/>
                <a:latin typeface="Open Sans" panose="020B0606030504020204" pitchFamily="34" charset="0"/>
              </a:rPr>
              <a:t>For persons weighing ≥150 kg (300 </a:t>
            </a:r>
            <a:r>
              <a:rPr lang="en-US" sz="1600" b="0" i="0" dirty="0" err="1">
                <a:effectLst/>
                <a:latin typeface="Open Sans" panose="020B0606030504020204" pitchFamily="34" charset="0"/>
              </a:rPr>
              <a:t>lb</a:t>
            </a:r>
            <a:r>
              <a:rPr lang="en-US" sz="1600" b="0" i="0" dirty="0">
                <a:effectLst/>
                <a:latin typeface="Open Sans" panose="020B0606030504020204" pitchFamily="34" charset="0"/>
              </a:rPr>
              <a:t>), 1 g of IM ceftriaxone should be administered.</a:t>
            </a:r>
          </a:p>
          <a:p>
            <a:pPr marL="324000" lvl="1" indent="0">
              <a:lnSpc>
                <a:spcPct val="90000"/>
              </a:lnSpc>
              <a:buNone/>
            </a:pPr>
            <a:endParaRPr lang="en-US" sz="1600" b="0" i="0" dirty="0">
              <a:effectLst/>
              <a:latin typeface="Open Sans" panose="020B0606030504020204" pitchFamily="34" charset="0"/>
            </a:endParaRPr>
          </a:p>
          <a:p>
            <a:pPr>
              <a:lnSpc>
                <a:spcPct val="90000"/>
              </a:lnSpc>
              <a:buFont typeface="Arial" panose="020B0604020202020204" pitchFamily="34" charset="0"/>
              <a:buChar char="•"/>
            </a:pPr>
            <a:r>
              <a:rPr lang="en-US" sz="1600" b="0" i="0" dirty="0">
                <a:effectLst/>
                <a:latin typeface="Open Sans" panose="020B0606030504020204" pitchFamily="34" charset="0"/>
              </a:rPr>
              <a:t>If chlamydial infection has not been excluded, providers should treat for chlamydia with </a:t>
            </a:r>
          </a:p>
          <a:p>
            <a:pPr lvl="1">
              <a:lnSpc>
                <a:spcPct val="90000"/>
              </a:lnSpc>
              <a:buFont typeface="Arial" panose="020B0604020202020204" pitchFamily="34" charset="0"/>
              <a:buChar char="•"/>
            </a:pPr>
            <a:r>
              <a:rPr lang="en-US" sz="1300" b="0" i="0" dirty="0">
                <a:effectLst/>
                <a:latin typeface="Open Sans" panose="020B0606030504020204" pitchFamily="34" charset="0"/>
              </a:rPr>
              <a:t>doxycycline 100 mg orally twice daily for 7 days. </a:t>
            </a:r>
          </a:p>
          <a:p>
            <a:pPr lvl="1">
              <a:lnSpc>
                <a:spcPct val="90000"/>
              </a:lnSpc>
              <a:buFont typeface="Arial" panose="020B0604020202020204" pitchFamily="34" charset="0"/>
              <a:buChar char="•"/>
            </a:pPr>
            <a:r>
              <a:rPr lang="en-US" sz="1300" b="1" i="0" dirty="0">
                <a:effectLst/>
                <a:latin typeface="Open Sans" panose="020B0606030504020204" pitchFamily="34" charset="0"/>
              </a:rPr>
              <a:t>During pregnancy:  </a:t>
            </a:r>
            <a:r>
              <a:rPr lang="en-US" sz="1200" b="1" i="0" dirty="0">
                <a:effectLst/>
                <a:latin typeface="Open Sans" panose="020B0606030504020204" pitchFamily="34" charset="0"/>
              </a:rPr>
              <a:t>azithromycin 1 g as a single dose </a:t>
            </a:r>
            <a:r>
              <a:rPr lang="en-US" sz="1200" b="0" i="0" dirty="0">
                <a:effectLst/>
                <a:latin typeface="Open Sans" panose="020B0606030504020204" pitchFamily="34" charset="0"/>
              </a:rPr>
              <a:t>is recommended to treat chlamydia.</a:t>
            </a:r>
          </a:p>
          <a:p>
            <a:pPr>
              <a:lnSpc>
                <a:spcPct val="90000"/>
              </a:lnSpc>
              <a:buFont typeface="Arial" panose="020B0604020202020204" pitchFamily="34" charset="0"/>
              <a:buChar char="•"/>
            </a:pPr>
            <a:r>
              <a:rPr lang="en-US" sz="1600" dirty="0">
                <a:latin typeface="Open Sans" panose="020B0606030504020204" pitchFamily="34" charset="0"/>
              </a:rPr>
              <a:t>Partner therapy: </a:t>
            </a:r>
          </a:p>
          <a:p>
            <a:pPr lvl="1">
              <a:lnSpc>
                <a:spcPct val="90000"/>
              </a:lnSpc>
              <a:buFont typeface="Arial" panose="020B0604020202020204" pitchFamily="34" charset="0"/>
              <a:buChar char="•"/>
            </a:pPr>
            <a:r>
              <a:rPr lang="en-US" sz="1300" b="0" i="0" dirty="0">
                <a:effectLst/>
                <a:latin typeface="Open Sans" panose="020B0606030504020204" pitchFamily="34" charset="0"/>
              </a:rPr>
              <a:t>Cefixime 800 mg orally as a single dose (Doxycycline 100mg BID x 7day if chlamydia not excluded).</a:t>
            </a:r>
          </a:p>
          <a:p>
            <a:pPr>
              <a:lnSpc>
                <a:spcPct val="90000"/>
              </a:lnSpc>
              <a:buFont typeface="Arial" panose="020B0604020202020204" pitchFamily="34" charset="0"/>
              <a:buChar char="•"/>
            </a:pPr>
            <a:r>
              <a:rPr lang="en-US" sz="1600" dirty="0"/>
              <a:t>Resistance is suspected: Dual treatment with single doses of IM gentamicin 240 mg plus oral azithromycin 2 g can be considered</a:t>
            </a:r>
            <a:endParaRPr lang="en-US" sz="1600" b="0" i="0" dirty="0">
              <a:effectLst/>
              <a:latin typeface="Open Sans" panose="020B0606030504020204" pitchFamily="34" charset="0"/>
            </a:endParaRPr>
          </a:p>
          <a:p>
            <a:pPr>
              <a:lnSpc>
                <a:spcPct val="90000"/>
              </a:lnSpc>
              <a:buFont typeface="Arial" panose="020B0604020202020204" pitchFamily="34" charset="0"/>
              <a:buChar char="•"/>
            </a:pPr>
            <a:r>
              <a:rPr lang="en-US" sz="1600" dirty="0">
                <a:latin typeface="Open Sans" panose="020B0606030504020204" pitchFamily="34" charset="0"/>
              </a:rPr>
              <a:t>Need a test of cure for pharyngeal infections, only</a:t>
            </a:r>
          </a:p>
          <a:p>
            <a:pPr>
              <a:lnSpc>
                <a:spcPct val="90000"/>
              </a:lnSpc>
              <a:buFont typeface="Arial" panose="020B0604020202020204" pitchFamily="34" charset="0"/>
              <a:buChar char="•"/>
            </a:pPr>
            <a:endParaRPr lang="en-US" sz="1100" dirty="0">
              <a:latin typeface="Open Sans" panose="020B0606030504020204" pitchFamily="34" charset="0"/>
            </a:endParaRPr>
          </a:p>
          <a:p>
            <a:pPr>
              <a:lnSpc>
                <a:spcPct val="90000"/>
              </a:lnSpc>
              <a:buFont typeface="Arial" panose="020B0604020202020204" pitchFamily="34" charset="0"/>
              <a:buChar char="•"/>
            </a:pPr>
            <a:endParaRPr lang="en-US" sz="1100" b="1" i="0" dirty="0">
              <a:effectLst/>
              <a:latin typeface="Open Sans" panose="020B0606030504020204" pitchFamily="34" charset="0"/>
            </a:endParaRPr>
          </a:p>
          <a:p>
            <a:pPr>
              <a:lnSpc>
                <a:spcPct val="90000"/>
              </a:lnSpc>
            </a:pPr>
            <a:endParaRPr lang="en-US" sz="1100" dirty="0"/>
          </a:p>
        </p:txBody>
      </p:sp>
      <p:sp>
        <p:nvSpPr>
          <p:cNvPr id="4" name="Footer Placeholder 3">
            <a:extLst>
              <a:ext uri="{FF2B5EF4-FFF2-40B4-BE49-F238E27FC236}">
                <a16:creationId xmlns:a16="http://schemas.microsoft.com/office/drawing/2014/main" id="{3F12431E-E978-44B0-9A6F-0A6E997D57D2}"/>
              </a:ext>
            </a:extLst>
          </p:cNvPr>
          <p:cNvSpPr>
            <a:spLocks noGrp="1"/>
          </p:cNvSpPr>
          <p:nvPr>
            <p:ph type="ftr" sz="quarter" idx="11"/>
          </p:nvPr>
        </p:nvSpPr>
        <p:spPr>
          <a:xfrm>
            <a:off x="6743700" y="6390565"/>
            <a:ext cx="5374327" cy="570532"/>
          </a:xfrm>
        </p:spPr>
        <p:txBody>
          <a:bodyPr>
            <a:normAutofit fontScale="47500" lnSpcReduction="20000"/>
          </a:bodyPr>
          <a:lstStyle/>
          <a:p>
            <a:pPr>
              <a:lnSpc>
                <a:spcPct val="90000"/>
              </a:lnSpc>
              <a:spcAft>
                <a:spcPts val="600"/>
              </a:spcAft>
              <a:buFont typeface="Arial" panose="020B0604020202020204" pitchFamily="34" charset="0"/>
              <a:buChar char="•"/>
            </a:pPr>
            <a:endParaRPr lang="en-US" sz="2200" dirty="0">
              <a:latin typeface="Open Sans" panose="020B0606030504020204" pitchFamily="34" charset="0"/>
            </a:endParaRPr>
          </a:p>
          <a:p>
            <a:pPr>
              <a:lnSpc>
                <a:spcPct val="90000"/>
              </a:lnSpc>
              <a:spcAft>
                <a:spcPts val="600"/>
              </a:spcAft>
              <a:buFont typeface="Arial" panose="020B0604020202020204" pitchFamily="34" charset="0"/>
              <a:buChar char="•"/>
            </a:pPr>
            <a:r>
              <a:rPr lang="en-US" sz="2200" b="0" i="0" u="sng" dirty="0">
                <a:effectLst/>
                <a:latin typeface="Helvetica Neue"/>
                <a:hlinkClick r:id="rId2"/>
              </a:rPr>
              <a:t>CDC's 2021 STI Treatment Guidelines Update Webinar</a:t>
            </a:r>
            <a:r>
              <a:rPr lang="en-US" sz="2200" b="0" i="0" u="none" strike="noStrike" dirty="0">
                <a:effectLst/>
                <a:latin typeface="Helvetica Neue"/>
                <a:hlinkClick r:id="rId2"/>
              </a:rPr>
              <a:t>(link is external)</a:t>
            </a:r>
            <a:r>
              <a:rPr lang="en-US" sz="2200" b="0" i="0" u="none" strike="noStrike" dirty="0">
                <a:effectLst/>
                <a:latin typeface="Helvetica Neue"/>
              </a:rPr>
              <a:t> </a:t>
            </a:r>
            <a:br>
              <a:rPr lang="en-US" sz="2200" dirty="0"/>
            </a:br>
            <a:r>
              <a:rPr lang="en-US" sz="2200" dirty="0"/>
              <a:t>https://npin.cdc.gov/sites/default/files/CDC_STI_Transcript_FINAL_0114.pdf</a:t>
            </a:r>
          </a:p>
          <a:p>
            <a:pPr>
              <a:lnSpc>
                <a:spcPct val="90000"/>
              </a:lnSpc>
              <a:spcAft>
                <a:spcPts val="600"/>
              </a:spcAft>
            </a:pPr>
            <a:endParaRPr lang="en-US" sz="200" dirty="0"/>
          </a:p>
        </p:txBody>
      </p:sp>
      <p:pic>
        <p:nvPicPr>
          <p:cNvPr id="6" name="Picture 5">
            <a:extLst>
              <a:ext uri="{FF2B5EF4-FFF2-40B4-BE49-F238E27FC236}">
                <a16:creationId xmlns:a16="http://schemas.microsoft.com/office/drawing/2014/main" id="{EF9C1D42-2E4B-4B4D-BED4-185A4F443332}"/>
              </a:ext>
            </a:extLst>
          </p:cNvPr>
          <p:cNvPicPr>
            <a:picLocks noChangeAspect="1"/>
          </p:cNvPicPr>
          <p:nvPr/>
        </p:nvPicPr>
        <p:blipFill>
          <a:blip r:embed="rId3"/>
          <a:stretch>
            <a:fillRect/>
          </a:stretch>
        </p:blipFill>
        <p:spPr>
          <a:xfrm>
            <a:off x="446534" y="3352801"/>
            <a:ext cx="3703320" cy="2661156"/>
          </a:xfrm>
          <a:prstGeom prst="rect">
            <a:avLst/>
          </a:prstGeom>
        </p:spPr>
      </p:pic>
    </p:spTree>
    <p:extLst>
      <p:ext uri="{BB962C8B-B14F-4D97-AF65-F5344CB8AC3E}">
        <p14:creationId xmlns:p14="http://schemas.microsoft.com/office/powerpoint/2010/main" val="207074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AB893-21DA-4425-9EC8-40B14DDA05E3}"/>
              </a:ext>
            </a:extLst>
          </p:cNvPr>
          <p:cNvSpPr>
            <a:spLocks noGrp="1"/>
          </p:cNvSpPr>
          <p:nvPr>
            <p:ph type="title"/>
          </p:nvPr>
        </p:nvSpPr>
        <p:spPr>
          <a:xfrm>
            <a:off x="581193" y="729658"/>
            <a:ext cx="11029616" cy="813392"/>
          </a:xfrm>
        </p:spPr>
        <p:txBody>
          <a:bodyPr/>
          <a:lstStyle/>
          <a:p>
            <a:pPr algn="ctr"/>
            <a:r>
              <a:rPr lang="en-US" b="1" dirty="0">
                <a:solidFill>
                  <a:srgbClr val="000000"/>
                </a:solidFill>
                <a:latin typeface="Open Sans" panose="020B0606030504020204" pitchFamily="34" charset="0"/>
              </a:rPr>
              <a:t>Recommended Regimen for </a:t>
            </a:r>
            <a:r>
              <a:rPr lang="en-US" b="0" i="0" dirty="0">
                <a:solidFill>
                  <a:srgbClr val="000000"/>
                </a:solidFill>
                <a:effectLst>
                  <a:outerShdw blurRad="38100" dist="38100" dir="2700000" algn="tl">
                    <a:srgbClr val="000000">
                      <a:alpha val="43137"/>
                    </a:srgbClr>
                  </a:outerShdw>
                </a:effectLst>
                <a:latin typeface="Open Sans" panose="020B0606030504020204" pitchFamily="34" charset="0"/>
              </a:rPr>
              <a:t>Genital Herpes</a:t>
            </a:r>
            <a:endParaRPr lang="en-US"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C7CED6C8-0FF7-4397-BC65-B40BF684DEA7}"/>
              </a:ext>
            </a:extLst>
          </p:cNvPr>
          <p:cNvSpPr>
            <a:spLocks noGrp="1"/>
          </p:cNvSpPr>
          <p:nvPr>
            <p:ph type="body" idx="1"/>
          </p:nvPr>
        </p:nvSpPr>
        <p:spPr>
          <a:xfrm>
            <a:off x="304966" y="1969794"/>
            <a:ext cx="5194769" cy="557784"/>
          </a:xfrm>
        </p:spPr>
        <p:txBody>
          <a:bodyPr/>
          <a:lstStyle/>
          <a:p>
            <a:r>
              <a:rPr lang="en-US" u="sng" dirty="0">
                <a:solidFill>
                  <a:srgbClr val="000000"/>
                </a:solidFill>
                <a:latin typeface="Open Sans" panose="020B0606030504020204" pitchFamily="34" charset="0"/>
              </a:rPr>
              <a:t>First Clinical Episode</a:t>
            </a:r>
            <a:r>
              <a:rPr lang="en-US" b="1" u="sng" dirty="0">
                <a:solidFill>
                  <a:srgbClr val="000000"/>
                </a:solidFill>
                <a:latin typeface="Open Sans" panose="020B0606030504020204" pitchFamily="34" charset="0"/>
              </a:rPr>
              <a:t>_____  ______ </a:t>
            </a:r>
            <a:r>
              <a:rPr lang="en-US" u="sng" dirty="0">
                <a:solidFill>
                  <a:srgbClr val="000000"/>
                </a:solidFill>
                <a:latin typeface="Open Sans" panose="020B0606030504020204" pitchFamily="34" charset="0"/>
              </a:rPr>
              <a:t>                </a:t>
            </a:r>
          </a:p>
          <a:p>
            <a:endParaRPr lang="en-US" dirty="0"/>
          </a:p>
        </p:txBody>
      </p:sp>
      <p:sp>
        <p:nvSpPr>
          <p:cNvPr id="6" name="Content Placeholder 5">
            <a:extLst>
              <a:ext uri="{FF2B5EF4-FFF2-40B4-BE49-F238E27FC236}">
                <a16:creationId xmlns:a16="http://schemas.microsoft.com/office/drawing/2014/main" id="{0A4A31F9-27E5-41F3-8490-D8CAD3BB386C}"/>
              </a:ext>
            </a:extLst>
          </p:cNvPr>
          <p:cNvSpPr>
            <a:spLocks noGrp="1"/>
          </p:cNvSpPr>
          <p:nvPr>
            <p:ph sz="half" idx="2"/>
          </p:nvPr>
        </p:nvSpPr>
        <p:spPr>
          <a:xfrm>
            <a:off x="98190" y="2390517"/>
            <a:ext cx="4152900" cy="3579523"/>
          </a:xfrm>
        </p:spPr>
        <p:txBody>
          <a:bodyPr>
            <a:normAutofit fontScale="92500" lnSpcReduction="10000"/>
          </a:bodyPr>
          <a:lstStyle/>
          <a:p>
            <a:pPr algn="l"/>
            <a:r>
              <a:rPr lang="en-US" b="1" i="0" dirty="0">
                <a:solidFill>
                  <a:srgbClr val="000000"/>
                </a:solidFill>
                <a:effectLst/>
                <a:latin typeface="Open Sans" panose="020B0606030504020204" pitchFamily="34" charset="0"/>
              </a:rPr>
              <a:t>Acyclovir†</a:t>
            </a:r>
            <a:r>
              <a:rPr lang="en-US" b="0" i="0" dirty="0">
                <a:solidFill>
                  <a:srgbClr val="000000"/>
                </a:solidFill>
                <a:effectLst/>
                <a:latin typeface="Open Sans" panose="020B0606030504020204" pitchFamily="34" charset="0"/>
              </a:rPr>
              <a:t> 400 mg po TID x 7–10 days </a:t>
            </a:r>
          </a:p>
          <a:p>
            <a:pPr algn="l"/>
            <a:r>
              <a:rPr lang="en-US" b="1" i="0" dirty="0">
                <a:solidFill>
                  <a:srgbClr val="000000"/>
                </a:solidFill>
                <a:effectLst/>
                <a:latin typeface="Open Sans" panose="020B0606030504020204" pitchFamily="34" charset="0"/>
              </a:rPr>
              <a:t>Famciclovir</a:t>
            </a:r>
            <a:r>
              <a:rPr lang="en-US" b="0" i="0" dirty="0">
                <a:solidFill>
                  <a:srgbClr val="000000"/>
                </a:solidFill>
                <a:effectLst/>
                <a:latin typeface="Open Sans" panose="020B0606030504020204" pitchFamily="34" charset="0"/>
              </a:rPr>
              <a:t> 250 mg po TID x 7–10 days  </a:t>
            </a:r>
          </a:p>
          <a:p>
            <a:pPr algn="l"/>
            <a:r>
              <a:rPr lang="en-US" b="1" i="0" dirty="0">
                <a:solidFill>
                  <a:srgbClr val="000000"/>
                </a:solidFill>
                <a:effectLst/>
                <a:latin typeface="Open Sans" panose="020B0606030504020204" pitchFamily="34" charset="0"/>
              </a:rPr>
              <a:t>Valacyclovir</a:t>
            </a:r>
            <a:r>
              <a:rPr lang="en-US" b="0" i="0" dirty="0">
                <a:solidFill>
                  <a:srgbClr val="000000"/>
                </a:solidFill>
                <a:effectLst/>
                <a:latin typeface="Open Sans" panose="020B0606030504020204" pitchFamily="34" charset="0"/>
              </a:rPr>
              <a:t> 1 g po BID x 7–10 days  </a:t>
            </a:r>
          </a:p>
          <a:p>
            <a:pPr algn="l"/>
            <a:r>
              <a:rPr lang="en-US" b="0" i="0" dirty="0">
                <a:solidFill>
                  <a:srgbClr val="000000"/>
                </a:solidFill>
                <a:effectLst/>
                <a:latin typeface="Open Sans" panose="020B0606030504020204" pitchFamily="34" charset="0"/>
              </a:rPr>
              <a:t>* Treatment can be extended if healing is incomplete after 10 days of  therapy.  </a:t>
            </a:r>
          </a:p>
          <a:p>
            <a:pPr algn="l"/>
            <a:r>
              <a:rPr lang="en-US" b="0" i="0" dirty="0">
                <a:solidFill>
                  <a:srgbClr val="000000"/>
                </a:solidFill>
                <a:effectLst/>
                <a:latin typeface="Open Sans" panose="020B0606030504020204" pitchFamily="34" charset="0"/>
              </a:rPr>
              <a:t>† Acyclovir 200 mg orally 5 times/day is also effective but is not  recommended because of the frequency of dosing</a:t>
            </a:r>
          </a:p>
          <a:p>
            <a:endParaRPr lang="en-US" dirty="0"/>
          </a:p>
        </p:txBody>
      </p:sp>
      <p:sp>
        <p:nvSpPr>
          <p:cNvPr id="7" name="Text Placeholder 6">
            <a:extLst>
              <a:ext uri="{FF2B5EF4-FFF2-40B4-BE49-F238E27FC236}">
                <a16:creationId xmlns:a16="http://schemas.microsoft.com/office/drawing/2014/main" id="{F244BB13-5B0E-47F3-A666-1141A082547C}"/>
              </a:ext>
            </a:extLst>
          </p:cNvPr>
          <p:cNvSpPr>
            <a:spLocks noGrp="1"/>
          </p:cNvSpPr>
          <p:nvPr>
            <p:ph type="body" sz="quarter" idx="3"/>
          </p:nvPr>
        </p:nvSpPr>
        <p:spPr>
          <a:xfrm>
            <a:off x="3977638" y="1739191"/>
            <a:ext cx="8591549" cy="553373"/>
          </a:xfrm>
        </p:spPr>
        <p:txBody>
          <a:bodyPr/>
          <a:lstStyle/>
          <a:p>
            <a:r>
              <a:rPr lang="en-US" b="0" i="0" u="sng" dirty="0">
                <a:solidFill>
                  <a:srgbClr val="000000"/>
                </a:solidFill>
                <a:effectLst/>
                <a:latin typeface="Open Sans" panose="020B0606030504020204" pitchFamily="34" charset="0"/>
              </a:rPr>
              <a:t>    Episodic Therapy (recurrent)         Suppressive Therapy (r</a:t>
            </a:r>
            <a:r>
              <a:rPr lang="en-US" u="sng" dirty="0">
                <a:solidFill>
                  <a:srgbClr val="000000"/>
                </a:solidFill>
                <a:latin typeface="Open Sans" panose="020B0606030504020204" pitchFamily="34" charset="0"/>
              </a:rPr>
              <a:t>ecurrent) </a:t>
            </a:r>
            <a:endParaRPr lang="en-US" u="sng" dirty="0"/>
          </a:p>
        </p:txBody>
      </p:sp>
      <p:sp>
        <p:nvSpPr>
          <p:cNvPr id="8" name="Content Placeholder 7">
            <a:extLst>
              <a:ext uri="{FF2B5EF4-FFF2-40B4-BE49-F238E27FC236}">
                <a16:creationId xmlns:a16="http://schemas.microsoft.com/office/drawing/2014/main" id="{8A5C2E62-606A-435C-97EC-26C2B271F417}"/>
              </a:ext>
            </a:extLst>
          </p:cNvPr>
          <p:cNvSpPr>
            <a:spLocks noGrp="1"/>
          </p:cNvSpPr>
          <p:nvPr>
            <p:ph sz="quarter" idx="4"/>
          </p:nvPr>
        </p:nvSpPr>
        <p:spPr>
          <a:xfrm>
            <a:off x="4139563" y="2390517"/>
            <a:ext cx="4613912" cy="4182433"/>
          </a:xfrm>
        </p:spPr>
        <p:txBody>
          <a:bodyPr>
            <a:normAutofit fontScale="77500" lnSpcReduction="20000"/>
          </a:bodyPr>
          <a:lstStyle/>
          <a:p>
            <a:pPr algn="l"/>
            <a:r>
              <a:rPr lang="en-US" sz="2100" b="1" i="0" dirty="0">
                <a:solidFill>
                  <a:srgbClr val="000000"/>
                </a:solidFill>
                <a:effectLst/>
                <a:latin typeface="Open Sans" panose="020B0606030504020204" pitchFamily="34" charset="0"/>
              </a:rPr>
              <a:t>Acyclovir</a:t>
            </a:r>
            <a:r>
              <a:rPr lang="en-US" sz="2100" b="0" i="0" dirty="0">
                <a:solidFill>
                  <a:srgbClr val="000000"/>
                </a:solidFill>
                <a:effectLst/>
                <a:latin typeface="Open Sans" panose="020B0606030504020204" pitchFamily="34" charset="0"/>
              </a:rPr>
              <a:t> 800 mg po BID x 5 days  </a:t>
            </a:r>
          </a:p>
          <a:p>
            <a:pPr algn="l"/>
            <a:r>
              <a:rPr lang="en-US" sz="2100" b="1" i="0" dirty="0">
                <a:solidFill>
                  <a:srgbClr val="000000"/>
                </a:solidFill>
                <a:effectLst/>
                <a:latin typeface="Open Sans" panose="020B0606030504020204" pitchFamily="34" charset="0"/>
              </a:rPr>
              <a:t>Acyclovir</a:t>
            </a:r>
            <a:r>
              <a:rPr lang="en-US" sz="2100" b="0" i="0" dirty="0">
                <a:solidFill>
                  <a:srgbClr val="000000"/>
                </a:solidFill>
                <a:effectLst/>
                <a:latin typeface="Open Sans" panose="020B0606030504020204" pitchFamily="34" charset="0"/>
              </a:rPr>
              <a:t> 800 mg po TID x 2 days </a:t>
            </a:r>
          </a:p>
          <a:p>
            <a:pPr algn="l"/>
            <a:r>
              <a:rPr lang="en-US" sz="2100" b="1" i="0" dirty="0">
                <a:solidFill>
                  <a:srgbClr val="000000"/>
                </a:solidFill>
                <a:effectLst/>
                <a:latin typeface="Open Sans" panose="020B0606030504020204" pitchFamily="34" charset="0"/>
              </a:rPr>
              <a:t>Famciclovir</a:t>
            </a:r>
            <a:r>
              <a:rPr lang="en-US" sz="2100" b="0" i="0" dirty="0">
                <a:solidFill>
                  <a:srgbClr val="000000"/>
                </a:solidFill>
                <a:effectLst/>
                <a:latin typeface="Open Sans" panose="020B0606030504020204" pitchFamily="34" charset="0"/>
              </a:rPr>
              <a:t> 1 g po BID x 1 day </a:t>
            </a:r>
          </a:p>
          <a:p>
            <a:pPr algn="l"/>
            <a:r>
              <a:rPr lang="en-US" sz="2100" b="1" i="0" dirty="0">
                <a:solidFill>
                  <a:srgbClr val="000000"/>
                </a:solidFill>
                <a:effectLst/>
                <a:latin typeface="Open Sans" panose="020B0606030504020204" pitchFamily="34" charset="0"/>
              </a:rPr>
              <a:t>Famciclovir </a:t>
            </a:r>
            <a:r>
              <a:rPr lang="en-US" sz="2100" b="0" i="0" dirty="0">
                <a:solidFill>
                  <a:srgbClr val="000000"/>
                </a:solidFill>
                <a:effectLst/>
                <a:latin typeface="Open Sans" panose="020B0606030504020204" pitchFamily="34" charset="0"/>
              </a:rPr>
              <a:t>500 mg po x1, the 250 mg 2 BID x 2 days </a:t>
            </a:r>
          </a:p>
          <a:p>
            <a:pPr algn="l"/>
            <a:r>
              <a:rPr lang="en-US" sz="2100" b="1" i="0" dirty="0">
                <a:solidFill>
                  <a:srgbClr val="000000"/>
                </a:solidFill>
                <a:effectLst/>
                <a:latin typeface="Open Sans" panose="020B0606030504020204" pitchFamily="34" charset="0"/>
              </a:rPr>
              <a:t>Famciclovir</a:t>
            </a:r>
            <a:r>
              <a:rPr lang="en-US" sz="2100" b="0" i="0" dirty="0">
                <a:solidFill>
                  <a:srgbClr val="000000"/>
                </a:solidFill>
                <a:effectLst/>
                <a:latin typeface="Open Sans" panose="020B0606030504020204" pitchFamily="34" charset="0"/>
              </a:rPr>
              <a:t> 125 mg PO BID x 5 days </a:t>
            </a:r>
          </a:p>
          <a:p>
            <a:pPr algn="l"/>
            <a:r>
              <a:rPr lang="en-US" sz="2100" b="1" i="0" dirty="0">
                <a:solidFill>
                  <a:srgbClr val="000000"/>
                </a:solidFill>
                <a:effectLst/>
                <a:latin typeface="Open Sans" panose="020B0606030504020204" pitchFamily="34" charset="0"/>
              </a:rPr>
              <a:t>Valacyclovir</a:t>
            </a:r>
            <a:r>
              <a:rPr lang="en-US" sz="2100" b="0" i="0" dirty="0">
                <a:solidFill>
                  <a:srgbClr val="000000"/>
                </a:solidFill>
                <a:effectLst/>
                <a:latin typeface="Open Sans" panose="020B0606030504020204" pitchFamily="34" charset="0"/>
              </a:rPr>
              <a:t> 500 mg po BID x 3 days </a:t>
            </a:r>
          </a:p>
          <a:p>
            <a:pPr algn="l"/>
            <a:r>
              <a:rPr lang="en-US" sz="2100" b="1" i="0" dirty="0">
                <a:solidFill>
                  <a:srgbClr val="000000"/>
                </a:solidFill>
                <a:effectLst/>
                <a:latin typeface="Open Sans" panose="020B0606030504020204" pitchFamily="34" charset="0"/>
              </a:rPr>
              <a:t>Valacyclovir</a:t>
            </a:r>
            <a:r>
              <a:rPr lang="en-US" sz="2100" b="0" i="0" dirty="0">
                <a:solidFill>
                  <a:srgbClr val="000000"/>
                </a:solidFill>
                <a:effectLst/>
                <a:latin typeface="Open Sans" panose="020B0606030504020204" pitchFamily="34" charset="0"/>
              </a:rPr>
              <a:t> 1 g orally PO D </a:t>
            </a:r>
            <a:r>
              <a:rPr lang="en-US" sz="2100" b="0" i="0" dirty="0" err="1">
                <a:solidFill>
                  <a:srgbClr val="000000"/>
                </a:solidFill>
                <a:effectLst/>
                <a:latin typeface="Open Sans" panose="020B0606030504020204" pitchFamily="34" charset="0"/>
              </a:rPr>
              <a:t>xor</a:t>
            </a:r>
            <a:r>
              <a:rPr lang="en-US" sz="2100" b="0" i="0" dirty="0">
                <a:solidFill>
                  <a:srgbClr val="000000"/>
                </a:solidFill>
                <a:effectLst/>
                <a:latin typeface="Open Sans" panose="020B0606030504020204" pitchFamily="34" charset="0"/>
              </a:rPr>
              <a:t> 5 days </a:t>
            </a:r>
          </a:p>
          <a:p>
            <a:pPr marL="0" indent="0" algn="l">
              <a:buNone/>
            </a:pPr>
            <a:endParaRPr lang="en-US" sz="2100" b="0" i="0" dirty="0">
              <a:solidFill>
                <a:srgbClr val="000000"/>
              </a:solidFill>
              <a:effectLst/>
              <a:latin typeface="Open Sans" panose="020B0606030504020204" pitchFamily="34" charset="0"/>
            </a:endParaRPr>
          </a:p>
          <a:p>
            <a:pPr marL="0" indent="0" algn="l">
              <a:buNone/>
            </a:pPr>
            <a:endParaRPr lang="en-US" sz="2100" dirty="0">
              <a:solidFill>
                <a:srgbClr val="000000"/>
              </a:solidFill>
              <a:latin typeface="Open Sans" panose="020B0606030504020204" pitchFamily="34" charset="0"/>
            </a:endParaRPr>
          </a:p>
          <a:p>
            <a:pPr marL="0" indent="0" algn="l">
              <a:buNone/>
            </a:pPr>
            <a:r>
              <a:rPr lang="en-US" sz="2100" b="0" i="0" dirty="0">
                <a:solidFill>
                  <a:srgbClr val="000000"/>
                </a:solidFill>
                <a:effectLst/>
                <a:latin typeface="Open Sans" panose="020B0606030504020204" pitchFamily="34" charset="0"/>
              </a:rPr>
              <a:t>*Acyclovir 400 mg po TID X 5 days is also effective but is not recommended because of frequency of dosing. </a:t>
            </a:r>
          </a:p>
          <a:p>
            <a:endParaRPr lang="en-US" dirty="0"/>
          </a:p>
        </p:txBody>
      </p:sp>
      <p:sp>
        <p:nvSpPr>
          <p:cNvPr id="9" name="TextBox 8">
            <a:extLst>
              <a:ext uri="{FF2B5EF4-FFF2-40B4-BE49-F238E27FC236}">
                <a16:creationId xmlns:a16="http://schemas.microsoft.com/office/drawing/2014/main" id="{5A9EEBC9-B752-4B5C-B31A-0FDD10D0BDDD}"/>
              </a:ext>
            </a:extLst>
          </p:cNvPr>
          <p:cNvSpPr txBox="1"/>
          <p:nvPr/>
        </p:nvSpPr>
        <p:spPr>
          <a:xfrm>
            <a:off x="8420100" y="2390517"/>
            <a:ext cx="3381375" cy="4278094"/>
          </a:xfrm>
          <a:prstGeom prst="rect">
            <a:avLst/>
          </a:prstGeom>
          <a:noFill/>
        </p:spPr>
        <p:txBody>
          <a:bodyPr wrap="square" rtlCol="0">
            <a:spAutoFit/>
          </a:bodyPr>
          <a:lstStyle/>
          <a:p>
            <a:pPr algn="l"/>
            <a:r>
              <a:rPr lang="en-US" sz="1600" b="1" i="0" dirty="0">
                <a:solidFill>
                  <a:srgbClr val="000000"/>
                </a:solidFill>
                <a:effectLst/>
                <a:latin typeface="Open Sans" panose="020B0606030504020204" pitchFamily="34" charset="0"/>
              </a:rPr>
              <a:t>Acyclovir </a:t>
            </a:r>
            <a:r>
              <a:rPr lang="en-US" sz="1600" b="0" i="0" dirty="0">
                <a:solidFill>
                  <a:srgbClr val="000000"/>
                </a:solidFill>
                <a:effectLst/>
                <a:latin typeface="Open Sans" panose="020B0606030504020204" pitchFamily="34" charset="0"/>
              </a:rPr>
              <a:t>400 mg PO BID </a:t>
            </a:r>
          </a:p>
          <a:p>
            <a:pPr algn="l"/>
            <a:r>
              <a:rPr lang="en-US" sz="1600" b="1" i="0" dirty="0">
                <a:solidFill>
                  <a:srgbClr val="000000"/>
                </a:solidFill>
                <a:effectLst/>
                <a:latin typeface="Open Sans" panose="020B0606030504020204" pitchFamily="34" charset="0"/>
              </a:rPr>
              <a:t>Valacyclovir </a:t>
            </a:r>
            <a:r>
              <a:rPr lang="en-US" sz="1600" b="0" i="0" dirty="0">
                <a:solidFill>
                  <a:srgbClr val="000000"/>
                </a:solidFill>
                <a:effectLst/>
                <a:latin typeface="Open Sans" panose="020B0606030504020204" pitchFamily="34" charset="0"/>
              </a:rPr>
              <a:t>500 mg po D</a:t>
            </a:r>
          </a:p>
          <a:p>
            <a:pPr algn="l"/>
            <a:r>
              <a:rPr lang="en-US" sz="1600" b="1" i="0" dirty="0">
                <a:solidFill>
                  <a:srgbClr val="000000"/>
                </a:solidFill>
                <a:effectLst/>
                <a:latin typeface="Open Sans" panose="020B0606030504020204" pitchFamily="34" charset="0"/>
              </a:rPr>
              <a:t>Valacyclovir </a:t>
            </a:r>
            <a:r>
              <a:rPr lang="en-US" sz="1600" b="0" i="0" dirty="0">
                <a:solidFill>
                  <a:srgbClr val="000000"/>
                </a:solidFill>
                <a:effectLst/>
                <a:latin typeface="Open Sans" panose="020B0606030504020204" pitchFamily="34" charset="0"/>
              </a:rPr>
              <a:t>1 g PO D </a:t>
            </a:r>
          </a:p>
          <a:p>
            <a:pPr algn="l"/>
            <a:r>
              <a:rPr lang="en-US" sz="1600" b="1" i="0" dirty="0">
                <a:solidFill>
                  <a:srgbClr val="000000"/>
                </a:solidFill>
                <a:effectLst/>
                <a:latin typeface="Open Sans" panose="020B0606030504020204" pitchFamily="34" charset="0"/>
              </a:rPr>
              <a:t>Famciclovir </a:t>
            </a:r>
            <a:r>
              <a:rPr lang="en-US" sz="1600" b="0" i="0" dirty="0">
                <a:solidFill>
                  <a:srgbClr val="000000"/>
                </a:solidFill>
                <a:effectLst/>
                <a:latin typeface="Open Sans" panose="020B0606030504020204" pitchFamily="34" charset="0"/>
              </a:rPr>
              <a:t>250 mg PO BID</a:t>
            </a:r>
          </a:p>
          <a:p>
            <a:pPr algn="l"/>
            <a:endParaRPr lang="en-US" sz="1600" dirty="0">
              <a:solidFill>
                <a:srgbClr val="000000"/>
              </a:solidFill>
              <a:latin typeface="Open Sans" panose="020B0606030504020204" pitchFamily="34" charset="0"/>
            </a:endParaRPr>
          </a:p>
          <a:p>
            <a:pPr algn="l"/>
            <a:endParaRPr lang="en-US" sz="1600" b="0" i="0" dirty="0">
              <a:solidFill>
                <a:srgbClr val="000000"/>
              </a:solidFill>
              <a:effectLst/>
              <a:latin typeface="Open Sans" panose="020B0606030504020204" pitchFamily="34" charset="0"/>
            </a:endParaRPr>
          </a:p>
          <a:p>
            <a:pPr algn="l"/>
            <a:endParaRPr lang="en-US" sz="1600" dirty="0">
              <a:solidFill>
                <a:srgbClr val="000000"/>
              </a:solidFill>
              <a:latin typeface="Open Sans" panose="020B0606030504020204" pitchFamily="34" charset="0"/>
            </a:endParaRPr>
          </a:p>
          <a:p>
            <a:pPr algn="l"/>
            <a:endParaRPr lang="en-US" sz="1600" b="0" i="0" dirty="0">
              <a:solidFill>
                <a:srgbClr val="000000"/>
              </a:solidFill>
              <a:effectLst/>
              <a:latin typeface="Open Sans" panose="020B0606030504020204" pitchFamily="34" charset="0"/>
            </a:endParaRPr>
          </a:p>
          <a:p>
            <a:pPr algn="l"/>
            <a:endParaRPr lang="en-US" sz="1600" dirty="0">
              <a:solidFill>
                <a:srgbClr val="000000"/>
              </a:solidFill>
              <a:latin typeface="Open Sans" panose="020B0606030504020204" pitchFamily="34" charset="0"/>
            </a:endParaRPr>
          </a:p>
          <a:p>
            <a:pPr algn="l"/>
            <a:endParaRPr lang="en-US" sz="1600" b="0" i="0" dirty="0">
              <a:solidFill>
                <a:srgbClr val="000000"/>
              </a:solidFill>
              <a:effectLst/>
              <a:latin typeface="Open Sans" panose="020B0606030504020204" pitchFamily="34" charset="0"/>
            </a:endParaRPr>
          </a:p>
          <a:p>
            <a:pPr algn="l"/>
            <a:endParaRPr lang="en-US" sz="1600" b="0" i="0" dirty="0">
              <a:solidFill>
                <a:srgbClr val="000000"/>
              </a:solidFill>
              <a:effectLst/>
              <a:latin typeface="Open Sans" panose="020B0606030504020204" pitchFamily="34" charset="0"/>
            </a:endParaRPr>
          </a:p>
          <a:p>
            <a:pPr algn="l"/>
            <a:r>
              <a:rPr lang="en-US" sz="1600" b="0" i="0" dirty="0">
                <a:solidFill>
                  <a:srgbClr val="000000"/>
                </a:solidFill>
                <a:effectLst/>
                <a:latin typeface="Open Sans" panose="020B0606030504020204" pitchFamily="34" charset="0"/>
              </a:rPr>
              <a:t>* Valacyclovir 500 mg once a day might be less effective than other valacyclovir or acyclovir dosing regimens for persons who have frequent recurrences (i.e., ≥10 episodes/year) </a:t>
            </a:r>
          </a:p>
        </p:txBody>
      </p:sp>
    </p:spTree>
    <p:extLst>
      <p:ext uri="{BB962C8B-B14F-4D97-AF65-F5344CB8AC3E}">
        <p14:creationId xmlns:p14="http://schemas.microsoft.com/office/powerpoint/2010/main" val="248044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0F5D329-FC7A-48DF-BC1F-F2BB253968C5}"/>
              </a:ext>
            </a:extLst>
          </p:cNvPr>
          <p:cNvSpPr>
            <a:spLocks noGrp="1"/>
          </p:cNvSpPr>
          <p:nvPr>
            <p:ph type="title"/>
          </p:nvPr>
        </p:nvSpPr>
        <p:spPr>
          <a:xfrm>
            <a:off x="581192" y="702156"/>
            <a:ext cx="11029616" cy="1188720"/>
          </a:xfrm>
        </p:spPr>
        <p:txBody>
          <a:bodyPr>
            <a:normAutofit/>
          </a:bodyPr>
          <a:lstStyle/>
          <a:p>
            <a:r>
              <a:rPr lang="en-US"/>
              <a:t>Recommended Regimen for Suppression of Recurrent Genital Herpes Among Pregnant Women</a:t>
            </a:r>
            <a:endParaRPr lang="en-US" dirty="0"/>
          </a:p>
        </p:txBody>
      </p:sp>
      <p:sp>
        <p:nvSpPr>
          <p:cNvPr id="16" name="Rectangle 15">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6C7C7B5-2A36-496E-A5A4-E0AD09545784}"/>
              </a:ext>
            </a:extLst>
          </p:cNvPr>
          <p:cNvPicPr>
            <a:picLocks noChangeAspect="1"/>
          </p:cNvPicPr>
          <p:nvPr/>
        </p:nvPicPr>
        <p:blipFill>
          <a:blip r:embed="rId2"/>
          <a:stretch>
            <a:fillRect/>
          </a:stretch>
        </p:blipFill>
        <p:spPr>
          <a:xfrm>
            <a:off x="446533" y="2180496"/>
            <a:ext cx="5404639" cy="4045683"/>
          </a:xfrm>
          <a:prstGeom prst="rect">
            <a:avLst/>
          </a:prstGeom>
        </p:spPr>
      </p:pic>
      <p:sp>
        <p:nvSpPr>
          <p:cNvPr id="8" name="Content Placeholder 7">
            <a:extLst>
              <a:ext uri="{FF2B5EF4-FFF2-40B4-BE49-F238E27FC236}">
                <a16:creationId xmlns:a16="http://schemas.microsoft.com/office/drawing/2014/main" id="{5F28D08C-F928-4CF1-959C-E71FC6A1538B}"/>
              </a:ext>
            </a:extLst>
          </p:cNvPr>
          <p:cNvSpPr>
            <a:spLocks noGrp="1"/>
          </p:cNvSpPr>
          <p:nvPr>
            <p:ph idx="1"/>
          </p:nvPr>
        </p:nvSpPr>
        <p:spPr>
          <a:xfrm>
            <a:off x="6335805" y="2180496"/>
            <a:ext cx="5856195" cy="4045683"/>
          </a:xfrm>
        </p:spPr>
        <p:txBody>
          <a:bodyPr>
            <a:normAutofit/>
          </a:bodyPr>
          <a:lstStyle/>
          <a:p>
            <a:r>
              <a:rPr lang="en-US" sz="2800" dirty="0"/>
              <a:t>* Acyclovir 400 mg po TID</a:t>
            </a:r>
          </a:p>
          <a:p>
            <a:r>
              <a:rPr lang="en-US" sz="2800" dirty="0"/>
              <a:t>*Valacyclovir 500 mg PO BID</a:t>
            </a:r>
          </a:p>
          <a:p>
            <a:r>
              <a:rPr lang="en-US" sz="2800" dirty="0"/>
              <a:t>* Treatment recommended starting daily at 36 weeks’ gestation</a:t>
            </a:r>
            <a:r>
              <a:rPr lang="en-US" dirty="0"/>
              <a:t>.</a:t>
            </a:r>
          </a:p>
        </p:txBody>
      </p:sp>
    </p:spTree>
    <p:extLst>
      <p:ext uri="{BB962C8B-B14F-4D97-AF65-F5344CB8AC3E}">
        <p14:creationId xmlns:p14="http://schemas.microsoft.com/office/powerpoint/2010/main" val="176572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64F3-C82B-4DA2-B3B9-258872622E75}"/>
              </a:ext>
            </a:extLst>
          </p:cNvPr>
          <p:cNvSpPr>
            <a:spLocks noGrp="1"/>
          </p:cNvSpPr>
          <p:nvPr>
            <p:ph type="title"/>
          </p:nvPr>
        </p:nvSpPr>
        <p:spPr>
          <a:xfrm>
            <a:off x="581192" y="702156"/>
            <a:ext cx="11029616" cy="1188720"/>
          </a:xfrm>
        </p:spPr>
        <p:txBody>
          <a:bodyPr>
            <a:normAutofit/>
          </a:bodyPr>
          <a:lstStyle/>
          <a:p>
            <a:r>
              <a:rPr lang="en-US" dirty="0"/>
              <a:t>Syphilis </a:t>
            </a:r>
          </a:p>
        </p:txBody>
      </p:sp>
      <p:sp>
        <p:nvSpPr>
          <p:cNvPr id="20" name="Rectangle 1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B77218-D499-4DC2-8232-9A55A34C6399}"/>
              </a:ext>
            </a:extLst>
          </p:cNvPr>
          <p:cNvPicPr>
            <a:picLocks noChangeAspect="1"/>
          </p:cNvPicPr>
          <p:nvPr/>
        </p:nvPicPr>
        <p:blipFill rotWithShape="1">
          <a:blip r:embed="rId2"/>
          <a:srcRect l="22762" r="7148" b="1"/>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3C970CEC-B28C-4816-A3F1-D2E8C37751C9}"/>
              </a:ext>
            </a:extLst>
          </p:cNvPr>
          <p:cNvSpPr>
            <a:spLocks noGrp="1"/>
          </p:cNvSpPr>
          <p:nvPr>
            <p:ph idx="1"/>
          </p:nvPr>
        </p:nvSpPr>
        <p:spPr>
          <a:xfrm>
            <a:off x="6016032" y="698599"/>
            <a:ext cx="6175968" cy="6159401"/>
          </a:xfrm>
        </p:spPr>
        <p:txBody>
          <a:bodyPr>
            <a:noAutofit/>
          </a:bodyPr>
          <a:lstStyle/>
          <a:p>
            <a:pPr>
              <a:lnSpc>
                <a:spcPct val="90000"/>
              </a:lnSpc>
            </a:pPr>
            <a:r>
              <a:rPr lang="en-US" sz="1600" b="0" i="0" dirty="0">
                <a:effectLst/>
                <a:latin typeface="Open Sans" panose="020B0606030504020204" pitchFamily="34" charset="0"/>
              </a:rPr>
              <a:t>divided into stages based on clinical findings: </a:t>
            </a:r>
          </a:p>
          <a:p>
            <a:pPr>
              <a:lnSpc>
                <a:spcPct val="90000"/>
              </a:lnSpc>
            </a:pPr>
            <a:r>
              <a:rPr lang="en-US" sz="1600" b="0" i="0" dirty="0">
                <a:effectLst/>
                <a:latin typeface="Open Sans" panose="020B0606030504020204" pitchFamily="34" charset="0"/>
              </a:rPr>
              <a:t> </a:t>
            </a:r>
            <a:r>
              <a:rPr lang="en-US" sz="1600" b="0" i="0" dirty="0">
                <a:effectLst>
                  <a:outerShdw blurRad="38100" dist="38100" dir="2700000" algn="tl">
                    <a:srgbClr val="000000">
                      <a:alpha val="43137"/>
                    </a:srgbClr>
                  </a:outerShdw>
                </a:effectLst>
                <a:latin typeface="Open Sans" panose="020B0606030504020204" pitchFamily="34" charset="0"/>
              </a:rPr>
              <a:t>Primary syphilis </a:t>
            </a:r>
            <a:r>
              <a:rPr lang="en-US" sz="1600" b="0" i="0" dirty="0">
                <a:effectLst/>
                <a:latin typeface="Open Sans" panose="020B0606030504020204" pitchFamily="34" charset="0"/>
              </a:rPr>
              <a:t>classically presents as a single painless ulcer or chancre at the site of infection but can also present with multiple, atypical, or painful lesions </a:t>
            </a:r>
          </a:p>
          <a:p>
            <a:pPr>
              <a:lnSpc>
                <a:spcPct val="90000"/>
              </a:lnSpc>
            </a:pPr>
            <a:r>
              <a:rPr lang="en-US" sz="1600" b="0" i="0" dirty="0">
                <a:effectLst/>
                <a:latin typeface="Open Sans" panose="020B0606030504020204" pitchFamily="34" charset="0"/>
              </a:rPr>
              <a:t> </a:t>
            </a:r>
            <a:r>
              <a:rPr lang="en-US" sz="1600" b="0" i="0" dirty="0">
                <a:effectLst>
                  <a:outerShdw blurRad="38100" dist="38100" dir="2700000" algn="tl">
                    <a:srgbClr val="000000">
                      <a:alpha val="43137"/>
                    </a:srgbClr>
                  </a:outerShdw>
                </a:effectLst>
                <a:latin typeface="Open Sans" panose="020B0606030504020204" pitchFamily="34" charset="0"/>
              </a:rPr>
              <a:t>Secondary syphilis </a:t>
            </a:r>
            <a:r>
              <a:rPr lang="en-US" sz="1600" b="0" i="0" dirty="0">
                <a:effectLst/>
                <a:latin typeface="Open Sans" panose="020B0606030504020204" pitchFamily="34" charset="0"/>
              </a:rPr>
              <a:t>manifestations can include skin rash, mucocutaneous lesions, and lymphadenopathy. </a:t>
            </a:r>
          </a:p>
          <a:p>
            <a:pPr>
              <a:lnSpc>
                <a:spcPct val="90000"/>
              </a:lnSpc>
            </a:pPr>
            <a:r>
              <a:rPr lang="en-US" sz="1600" b="0" i="0" dirty="0">
                <a:effectLst>
                  <a:outerShdw blurRad="38100" dist="38100" dir="2700000" algn="tl">
                    <a:srgbClr val="000000">
                      <a:alpha val="43137"/>
                    </a:srgbClr>
                  </a:outerShdw>
                </a:effectLst>
                <a:latin typeface="Open Sans" panose="020B0606030504020204" pitchFamily="34" charset="0"/>
              </a:rPr>
              <a:t>Tertiary syphilis </a:t>
            </a:r>
            <a:r>
              <a:rPr lang="en-US" sz="1600" b="0" i="0" dirty="0">
                <a:effectLst/>
                <a:latin typeface="Open Sans" panose="020B0606030504020204" pitchFamily="34" charset="0"/>
              </a:rPr>
              <a:t>can present with cardiac involvement, </a:t>
            </a:r>
            <a:r>
              <a:rPr lang="en-US" sz="1600" b="0" i="0" dirty="0" err="1">
                <a:effectLst/>
                <a:latin typeface="Open Sans" panose="020B0606030504020204" pitchFamily="34" charset="0"/>
              </a:rPr>
              <a:t>gummatous</a:t>
            </a:r>
            <a:r>
              <a:rPr lang="en-US" sz="1600" b="0" i="0" dirty="0">
                <a:effectLst/>
                <a:latin typeface="Open Sans" panose="020B0606030504020204" pitchFamily="34" charset="0"/>
              </a:rPr>
              <a:t> lesions, </a:t>
            </a:r>
            <a:r>
              <a:rPr lang="en-US" sz="1600" b="0" i="0" dirty="0" err="1">
                <a:effectLst/>
                <a:latin typeface="Open Sans" panose="020B0606030504020204" pitchFamily="34" charset="0"/>
              </a:rPr>
              <a:t>tabes</a:t>
            </a:r>
            <a:r>
              <a:rPr lang="en-US" sz="1600" b="0" i="0" dirty="0">
                <a:effectLst/>
                <a:latin typeface="Open Sans" panose="020B0606030504020204" pitchFamily="34" charset="0"/>
              </a:rPr>
              <a:t> dorsalis, and general paresis. Latent infections (i.e., those lacking clinical manifestations) are detected by serologic testing.</a:t>
            </a:r>
          </a:p>
          <a:p>
            <a:pPr lvl="1">
              <a:lnSpc>
                <a:spcPct val="90000"/>
              </a:lnSpc>
            </a:pPr>
            <a:r>
              <a:rPr lang="en-US" sz="1600" b="0" i="0" dirty="0">
                <a:effectLst/>
                <a:latin typeface="Open Sans" panose="020B0606030504020204" pitchFamily="34" charset="0"/>
              </a:rPr>
              <a:t>Latent syphilis acquired within the preceding year is referred to as early latent syphilis; all other cases of latent syphilis are classified as late latent syphilis or latent syphilis of unknown duration.</a:t>
            </a:r>
          </a:p>
          <a:p>
            <a:pPr lvl="1">
              <a:lnSpc>
                <a:spcPct val="90000"/>
              </a:lnSpc>
            </a:pPr>
            <a:r>
              <a:rPr lang="en-US" sz="1600" b="0" i="0" dirty="0">
                <a:effectLst/>
                <a:latin typeface="Open Sans" panose="020B0606030504020204" pitchFamily="34" charset="0"/>
              </a:rPr>
              <a:t>All persons who have tertiary syphilis should receive a CSF examination before therapy is initiated and have an HIV test.</a:t>
            </a:r>
            <a:endParaRPr lang="en-US" sz="1600" dirty="0">
              <a:latin typeface="Open Sans" panose="020B0606030504020204" pitchFamily="34" charset="0"/>
            </a:endParaRPr>
          </a:p>
          <a:p>
            <a:pPr lvl="1">
              <a:lnSpc>
                <a:spcPct val="90000"/>
              </a:lnSpc>
            </a:pPr>
            <a:endParaRPr lang="en-US" sz="1600" dirty="0">
              <a:latin typeface="Open Sans" panose="020B0606030504020204" pitchFamily="34" charset="0"/>
            </a:endParaRPr>
          </a:p>
          <a:p>
            <a:pPr marL="324000" lvl="1" indent="0">
              <a:lnSpc>
                <a:spcPct val="90000"/>
              </a:lnSpc>
              <a:buNone/>
            </a:pPr>
            <a:r>
              <a:rPr lang="en-US" sz="1600" b="0" i="0" dirty="0">
                <a:effectLst/>
                <a:latin typeface="Open Sans" panose="020B0606030504020204" pitchFamily="34" charset="0"/>
              </a:rPr>
              <a:t>Ocular syphilis can result in permanent vision loss.</a:t>
            </a:r>
            <a:endParaRPr lang="en-US" sz="1600" dirty="0">
              <a:latin typeface="Open Sans" panose="020B0606030504020204" pitchFamily="34" charset="0"/>
            </a:endParaRPr>
          </a:p>
        </p:txBody>
      </p:sp>
    </p:spTree>
    <p:extLst>
      <p:ext uri="{BB962C8B-B14F-4D97-AF65-F5344CB8AC3E}">
        <p14:creationId xmlns:p14="http://schemas.microsoft.com/office/powerpoint/2010/main" val="219343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41F8F871-2CC8-4107-9088-C62632091D03}"/>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900647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4D79-1715-4261-AA45-F3F358549549}"/>
              </a:ext>
            </a:extLst>
          </p:cNvPr>
          <p:cNvSpPr>
            <a:spLocks noGrp="1"/>
          </p:cNvSpPr>
          <p:nvPr>
            <p:ph type="title"/>
          </p:nvPr>
        </p:nvSpPr>
        <p:spPr/>
        <p:txBody>
          <a:bodyPr/>
          <a:lstStyle/>
          <a:p>
            <a:r>
              <a:rPr lang="en-US" dirty="0"/>
              <a:t>Syphilis: Diagnosis</a:t>
            </a:r>
          </a:p>
        </p:txBody>
      </p:sp>
      <p:sp>
        <p:nvSpPr>
          <p:cNvPr id="3" name="Content Placeholder 2">
            <a:extLst>
              <a:ext uri="{FF2B5EF4-FFF2-40B4-BE49-F238E27FC236}">
                <a16:creationId xmlns:a16="http://schemas.microsoft.com/office/drawing/2014/main" id="{9BB4519D-3D94-4EEB-B37F-6A0D951C0AC9}"/>
              </a:ext>
            </a:extLst>
          </p:cNvPr>
          <p:cNvSpPr>
            <a:spLocks noGrp="1"/>
          </p:cNvSpPr>
          <p:nvPr>
            <p:ph idx="1"/>
          </p:nvPr>
        </p:nvSpPr>
        <p:spPr>
          <a:xfrm>
            <a:off x="581192" y="1628775"/>
            <a:ext cx="11029615" cy="5010150"/>
          </a:xfrm>
        </p:spPr>
        <p:txBody>
          <a:bodyPr/>
          <a:lstStyle/>
          <a:p>
            <a:r>
              <a:rPr lang="en-US" b="0" i="0" dirty="0">
                <a:solidFill>
                  <a:srgbClr val="000000"/>
                </a:solidFill>
                <a:effectLst/>
                <a:latin typeface="Open Sans" panose="020B0606030504020204" pitchFamily="34" charset="0"/>
              </a:rPr>
              <a:t> A presumptive diagnosis of syphilis requires use of two laboratory serologic tests: </a:t>
            </a:r>
          </a:p>
          <a:p>
            <a:pPr lvl="2"/>
            <a:r>
              <a:rPr lang="en-US" b="0" i="0" dirty="0">
                <a:solidFill>
                  <a:srgbClr val="000000"/>
                </a:solidFill>
                <a:effectLst/>
                <a:latin typeface="Open Sans" panose="020B0606030504020204" pitchFamily="34" charset="0"/>
              </a:rPr>
              <a:t>a nontreponemal test (i.e., Venereal Disease Research Laboratory [VDRL] </a:t>
            </a:r>
            <a:r>
              <a:rPr lang="en-US" dirty="0">
                <a:solidFill>
                  <a:srgbClr val="000000"/>
                </a:solidFill>
                <a:latin typeface="Open Sans" panose="020B0606030504020204" pitchFamily="34" charset="0"/>
              </a:rPr>
              <a:t>or</a:t>
            </a:r>
          </a:p>
          <a:p>
            <a:pPr lvl="2"/>
            <a:r>
              <a:rPr lang="en-US" dirty="0">
                <a:solidFill>
                  <a:srgbClr val="000000"/>
                </a:solidFill>
                <a:latin typeface="Open Sans" panose="020B0606030504020204" pitchFamily="34" charset="0"/>
              </a:rPr>
              <a:t>rapid </a:t>
            </a:r>
            <a:r>
              <a:rPr lang="en-US" b="0" i="0" dirty="0">
                <a:solidFill>
                  <a:srgbClr val="000000"/>
                </a:solidFill>
                <a:effectLst/>
                <a:latin typeface="Open Sans" panose="020B0606030504020204" pitchFamily="34" charset="0"/>
              </a:rPr>
              <a:t>plasma </a:t>
            </a:r>
            <a:r>
              <a:rPr lang="en-US" b="0" i="0" dirty="0" err="1">
                <a:solidFill>
                  <a:srgbClr val="000000"/>
                </a:solidFill>
                <a:effectLst/>
                <a:latin typeface="Open Sans" panose="020B0606030504020204" pitchFamily="34" charset="0"/>
              </a:rPr>
              <a:t>reagin</a:t>
            </a:r>
            <a:r>
              <a:rPr lang="en-US" b="0" i="0" dirty="0">
                <a:solidFill>
                  <a:srgbClr val="000000"/>
                </a:solidFill>
                <a:effectLst/>
                <a:latin typeface="Open Sans" panose="020B0606030504020204" pitchFamily="34" charset="0"/>
              </a:rPr>
              <a:t> [RPR] test) </a:t>
            </a:r>
          </a:p>
          <a:p>
            <a:pPr lvl="1"/>
            <a:r>
              <a:rPr lang="en-US" b="0" i="0" dirty="0">
                <a:solidFill>
                  <a:srgbClr val="000000"/>
                </a:solidFill>
                <a:effectLst/>
                <a:latin typeface="Open Sans" panose="020B0606030504020204" pitchFamily="34" charset="0"/>
              </a:rPr>
              <a:t>and a treponemal test (i.e., the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passive particle agglutination [TP-PA] assay, various EIAs, chemiluminescence immunoassays [CIAs] and immunoblots, or rapid treponemal assays)</a:t>
            </a:r>
          </a:p>
          <a:p>
            <a:pPr marL="324000" lvl="1" indent="0">
              <a:buNone/>
            </a:pPr>
            <a:endParaRPr lang="en-US" b="0" i="0" dirty="0">
              <a:solidFill>
                <a:srgbClr val="000000"/>
              </a:solidFill>
              <a:effectLst/>
              <a:latin typeface="Open Sans" panose="020B0606030504020204" pitchFamily="34" charset="0"/>
            </a:endParaRPr>
          </a:p>
          <a:p>
            <a:pPr marL="324000" lvl="1" indent="0">
              <a:buNone/>
            </a:pPr>
            <a:endParaRPr lang="en-US" dirty="0">
              <a:solidFill>
                <a:srgbClr val="000000"/>
              </a:solidFill>
              <a:latin typeface="Open Sans" panose="020B0606030504020204" pitchFamily="34" charset="0"/>
            </a:endParaRPr>
          </a:p>
          <a:p>
            <a:pPr marL="324000" lvl="1" indent="0">
              <a:buNone/>
            </a:pPr>
            <a:r>
              <a:rPr lang="en-US" b="0" i="0" dirty="0">
                <a:solidFill>
                  <a:srgbClr val="000000"/>
                </a:solidFill>
                <a:effectLst/>
                <a:latin typeface="Open Sans" panose="020B0606030504020204" pitchFamily="34" charset="0"/>
              </a:rPr>
              <a:t>False-positive nontreponemal test results can be associated with multiple medical conditions and factors unrelated to syphilis, including other infections (e.g., HIV), autoimmune conditions, vaccinations, injecting drug use, pregnancy, and older age </a:t>
            </a:r>
            <a:endParaRPr lang="en-US" dirty="0">
              <a:solidFill>
                <a:srgbClr val="000000"/>
              </a:solidFill>
              <a:latin typeface="Open Sans" panose="020B0606030504020204" pitchFamily="34" charset="0"/>
            </a:endParaRPr>
          </a:p>
          <a:p>
            <a:pPr lvl="1"/>
            <a:endParaRPr lang="en-US" b="0" i="0" dirty="0">
              <a:solidFill>
                <a:srgbClr val="000000"/>
              </a:solidFill>
              <a:effectLst/>
              <a:latin typeface="Open Sans" panose="020B0606030504020204" pitchFamily="34" charset="0"/>
            </a:endParaRPr>
          </a:p>
          <a:p>
            <a:pPr lvl="1"/>
            <a:endParaRPr lang="en-US"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168959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7444-6FE2-4438-98B0-F350AFB9FED1}"/>
              </a:ext>
            </a:extLst>
          </p:cNvPr>
          <p:cNvSpPr>
            <a:spLocks noGrp="1"/>
          </p:cNvSpPr>
          <p:nvPr>
            <p:ph type="title"/>
          </p:nvPr>
        </p:nvSpPr>
        <p:spPr>
          <a:xfrm>
            <a:off x="581192" y="76200"/>
            <a:ext cx="11029616" cy="1238250"/>
          </a:xfrm>
        </p:spPr>
        <p:txBody>
          <a:bodyPr/>
          <a:lstStyle/>
          <a:p>
            <a:r>
              <a:rPr lang="en-US" dirty="0"/>
              <a:t>syphilis</a:t>
            </a:r>
          </a:p>
        </p:txBody>
      </p:sp>
      <p:sp>
        <p:nvSpPr>
          <p:cNvPr id="3" name="Content Placeholder 2">
            <a:extLst>
              <a:ext uri="{FF2B5EF4-FFF2-40B4-BE49-F238E27FC236}">
                <a16:creationId xmlns:a16="http://schemas.microsoft.com/office/drawing/2014/main" id="{152A68B6-DEA7-4507-8B73-8E1DD9674F69}"/>
              </a:ext>
            </a:extLst>
          </p:cNvPr>
          <p:cNvSpPr>
            <a:spLocks noGrp="1"/>
          </p:cNvSpPr>
          <p:nvPr>
            <p:ph idx="1"/>
          </p:nvPr>
        </p:nvSpPr>
        <p:spPr>
          <a:xfrm>
            <a:off x="581192" y="1543050"/>
            <a:ext cx="11029615" cy="4956175"/>
          </a:xfrm>
        </p:spPr>
        <p:txBody>
          <a:bodyPr>
            <a:normAutofit fontScale="92500" lnSpcReduction="10000"/>
          </a:bodyPr>
          <a:lstStyle/>
          <a:p>
            <a:r>
              <a:rPr lang="en-US" b="0" i="0" dirty="0">
                <a:solidFill>
                  <a:srgbClr val="000000"/>
                </a:solidFill>
                <a:effectLst/>
                <a:latin typeface="Open Sans" panose="020B0606030504020204" pitchFamily="34" charset="0"/>
              </a:rPr>
              <a:t>Pregnant women seropositive for syphilis should be considered infected unless an adequate treatment history is clearly documented in the medical records and sequential serologic antibody titers have decreased as recommended for the syphilis stage.</a:t>
            </a:r>
          </a:p>
          <a:p>
            <a:r>
              <a:rPr lang="en-US" b="0" i="0" dirty="0">
                <a:solidFill>
                  <a:srgbClr val="000000"/>
                </a:solidFill>
                <a:effectLst/>
                <a:latin typeface="Open Sans" panose="020B0606030504020204" pitchFamily="34" charset="0"/>
              </a:rPr>
              <a:t>Antepartum screening can be performed by manual nontreponemal antibody testing (e.g., RPR) by using the traditional syphilis screening algorithm or by treponemal antibody testing (e.g., immunoassays) using the reverse sequence algorithm.</a:t>
            </a:r>
          </a:p>
          <a:p>
            <a:r>
              <a:rPr lang="en-US" b="0" i="0" dirty="0">
                <a:solidFill>
                  <a:srgbClr val="000000"/>
                </a:solidFill>
                <a:effectLst/>
                <a:latin typeface="Open Sans" panose="020B0606030504020204" pitchFamily="34" charset="0"/>
              </a:rPr>
              <a:t>When syphilis is diagnosed during the second half of pregnancy, management should include a sonographic fetal evaluation for congenital syphilis.</a:t>
            </a:r>
          </a:p>
          <a:p>
            <a:r>
              <a:rPr lang="en-US" dirty="0">
                <a:solidFill>
                  <a:srgbClr val="000000"/>
                </a:solidFill>
                <a:latin typeface="Open Sans" panose="020B0606030504020204" pitchFamily="34" charset="0"/>
              </a:rPr>
              <a:t>If syphilis is diagnosed and treated at or before 24 weeks’ gestation, serologic titers should not be repeated before 8 weeks after treatment (e.g., at 32 weeks’ gestation) but should be repeated at delivery. </a:t>
            </a:r>
          </a:p>
          <a:p>
            <a:pPr lvl="1"/>
            <a:r>
              <a:rPr lang="en-US" dirty="0">
                <a:solidFill>
                  <a:srgbClr val="000000"/>
                </a:solidFill>
                <a:latin typeface="Open Sans" panose="020B0606030504020204" pitchFamily="34" charset="0"/>
              </a:rPr>
              <a:t>Titers should be repeated sooner if reinfection or treatment failure is suspected. </a:t>
            </a:r>
          </a:p>
          <a:p>
            <a:pPr lvl="1"/>
            <a:r>
              <a:rPr lang="en-US" dirty="0">
                <a:solidFill>
                  <a:srgbClr val="000000"/>
                </a:solidFill>
                <a:latin typeface="Open Sans" panose="020B0606030504020204" pitchFamily="34" charset="0"/>
              </a:rPr>
              <a:t>For syphilis diagnosed and treated after 24 weeks’ gestation, serologic titers should be repeated at delivery.</a:t>
            </a:r>
            <a:endParaRPr lang="en-US" dirty="0"/>
          </a:p>
          <a:p>
            <a:r>
              <a:rPr lang="en-US" b="0" i="0" dirty="0">
                <a:solidFill>
                  <a:srgbClr val="000000"/>
                </a:solidFill>
                <a:effectLst/>
                <a:latin typeface="Open Sans" panose="020B0606030504020204" pitchFamily="34" charset="0"/>
              </a:rPr>
              <a:t>Any woman who has a fetal death after 20 weeks’ gestation should be tested for syphilis.</a:t>
            </a:r>
          </a:p>
          <a:p>
            <a:r>
              <a:rPr lang="en-US" b="0" i="0" dirty="0">
                <a:solidFill>
                  <a:srgbClr val="000000"/>
                </a:solidFill>
                <a:effectLst/>
                <a:latin typeface="Open Sans" panose="020B0606030504020204" pitchFamily="34" charset="0"/>
              </a:rPr>
              <a:t>An optimal interval between doses is 7 days for pregnant women. Missed doses &gt;9 days between doses are not acceptable for pregnant women receiving therapy for late latent syphilis. </a:t>
            </a:r>
          </a:p>
          <a:p>
            <a:r>
              <a:rPr lang="en-US" b="0" i="0" dirty="0">
                <a:solidFill>
                  <a:srgbClr val="000000"/>
                </a:solidFill>
                <a:effectLst/>
                <a:latin typeface="Open Sans" panose="020B0606030504020204" pitchFamily="34" charset="0"/>
              </a:rPr>
              <a:t>Pregnant women who miss a dose of therapy should repeat the full course of therapy.</a:t>
            </a:r>
          </a:p>
        </p:txBody>
      </p:sp>
    </p:spTree>
    <p:extLst>
      <p:ext uri="{BB962C8B-B14F-4D97-AF65-F5344CB8AC3E}">
        <p14:creationId xmlns:p14="http://schemas.microsoft.com/office/powerpoint/2010/main" val="347547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64BA-46FA-498C-9548-B90E0311ABE9}"/>
              </a:ext>
            </a:extLst>
          </p:cNvPr>
          <p:cNvSpPr>
            <a:spLocks noGrp="1"/>
          </p:cNvSpPr>
          <p:nvPr>
            <p:ph type="title"/>
          </p:nvPr>
        </p:nvSpPr>
        <p:spPr>
          <a:xfrm>
            <a:off x="504991" y="1152144"/>
            <a:ext cx="11334583" cy="1188720"/>
          </a:xfrm>
        </p:spPr>
        <p:txBody>
          <a:bodyPr>
            <a:normAutofit fontScale="90000"/>
          </a:bodyPr>
          <a:lstStyle/>
          <a:p>
            <a:r>
              <a:rPr lang="en-US" dirty="0"/>
              <a:t>Statistics</a:t>
            </a:r>
            <a:br>
              <a:rPr lang="en-US" dirty="0"/>
            </a:br>
            <a:r>
              <a:rPr lang="en-US" b="1" i="1" dirty="0">
                <a:solidFill>
                  <a:srgbClr val="000000"/>
                </a:solidFill>
                <a:latin typeface="Open Sans" panose="020B0606030504020204" pitchFamily="34" charset="0"/>
              </a:rPr>
              <a:t>July 16, 2021 – During the COVID-19 pandemic, reported STDs in the U.S. dropped then resurged</a:t>
            </a:r>
            <a:br>
              <a:rPr lang="en-US" b="1" i="1" dirty="0">
                <a:solidFill>
                  <a:srgbClr val="000000"/>
                </a:solidFill>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6DCDA79C-9A19-4CA8-A30A-0C56D24FBBAB}"/>
              </a:ext>
            </a:extLst>
          </p:cNvPr>
          <p:cNvSpPr>
            <a:spLocks noGrp="1"/>
          </p:cNvSpPr>
          <p:nvPr>
            <p:ph idx="1"/>
          </p:nvPr>
        </p:nvSpPr>
        <p:spPr>
          <a:xfrm>
            <a:off x="152400" y="2158418"/>
            <a:ext cx="6085814" cy="4621833"/>
          </a:xfrm>
        </p:spPr>
        <p:txBody>
          <a:bodyPr>
            <a:normAutofit fontScale="77500" lnSpcReduction="20000"/>
          </a:bodyPr>
          <a:lstStyle/>
          <a:p>
            <a:pPr algn="l"/>
            <a:r>
              <a:rPr lang="en-US" b="0" i="0" dirty="0">
                <a:solidFill>
                  <a:srgbClr val="000000"/>
                </a:solidFill>
                <a:effectLst/>
                <a:latin typeface="Open Sans" panose="020B0606030504020204" pitchFamily="34" charset="0"/>
              </a:rPr>
              <a:t>New CDC data show that during March-April 2020, reported STD cases dramatically decreased compared to the same time in 2019.</a:t>
            </a:r>
          </a:p>
          <a:p>
            <a:pPr algn="l"/>
            <a:r>
              <a:rPr lang="en-US" b="0" i="0" dirty="0">
                <a:solidFill>
                  <a:srgbClr val="000000"/>
                </a:solidFill>
                <a:effectLst/>
                <a:latin typeface="Open Sans" panose="020B0606030504020204" pitchFamily="34" charset="0"/>
              </a:rPr>
              <a:t>However, a resurgence in gonorrhea and syphilis cases later in the year suggest overall STDs may have increased during 2020.</a:t>
            </a:r>
          </a:p>
          <a:p>
            <a:pPr algn="l"/>
            <a:r>
              <a:rPr lang="en-US" b="0" i="0" dirty="0">
                <a:solidFill>
                  <a:srgbClr val="000000"/>
                </a:solidFill>
                <a:effectLst/>
                <a:latin typeface="Open Sans" panose="020B0606030504020204" pitchFamily="34" charset="0"/>
              </a:rPr>
              <a:t>As of Dec. 12, the cumulative totals for 2020 STD cases compared to 2019 were:</a:t>
            </a:r>
          </a:p>
          <a:p>
            <a:pPr algn="l">
              <a:buFont typeface="Arial" panose="020B0604020202020204" pitchFamily="34" charset="0"/>
              <a:buChar char="•"/>
            </a:pPr>
            <a:r>
              <a:rPr lang="en-US" b="0" i="0" dirty="0">
                <a:solidFill>
                  <a:srgbClr val="000000"/>
                </a:solidFill>
                <a:effectLst/>
                <a:latin typeface="Open Sans" panose="020B0606030504020204" pitchFamily="34" charset="0"/>
              </a:rPr>
              <a:t>Chlamydia, 14% lower</a:t>
            </a:r>
          </a:p>
          <a:p>
            <a:pPr algn="l">
              <a:buFont typeface="Arial" panose="020B0604020202020204" pitchFamily="34" charset="0"/>
              <a:buChar char="•"/>
            </a:pPr>
            <a:r>
              <a:rPr lang="en-US" b="0" i="0" dirty="0">
                <a:solidFill>
                  <a:srgbClr val="000000"/>
                </a:solidFill>
                <a:effectLst/>
                <a:latin typeface="Open Sans" panose="020B0606030504020204" pitchFamily="34" charset="0"/>
              </a:rPr>
              <a:t>Gonorrhea, 7% higher</a:t>
            </a:r>
          </a:p>
          <a:p>
            <a:pPr algn="l">
              <a:buFont typeface="Arial" panose="020B0604020202020204" pitchFamily="34" charset="0"/>
              <a:buChar char="•"/>
            </a:pPr>
            <a:r>
              <a:rPr lang="en-US" b="0" i="0" dirty="0">
                <a:solidFill>
                  <a:srgbClr val="000000"/>
                </a:solidFill>
                <a:effectLst/>
                <a:latin typeface="Open Sans" panose="020B0606030504020204" pitchFamily="34" charset="0"/>
              </a:rPr>
              <a:t>Primary &amp; secondary (P&amp;S) syphilis, 1% lower</a:t>
            </a:r>
          </a:p>
          <a:p>
            <a:pPr algn="l"/>
            <a:r>
              <a:rPr lang="en-US" b="1" i="0" dirty="0">
                <a:solidFill>
                  <a:srgbClr val="000000"/>
                </a:solidFill>
                <a:effectLst/>
                <a:latin typeface="Open Sans" panose="020B0606030504020204" pitchFamily="34" charset="0"/>
              </a:rPr>
              <a:t>Three factors likely contributed to the initial decrease in reported cases:</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Reduced screening – many health care clinics limited in-person visits to symptomatic cases or closed</a:t>
            </a:r>
          </a:p>
          <a:p>
            <a:pPr algn="l">
              <a:buFont typeface="Arial" panose="020B0604020202020204" pitchFamily="34" charset="0"/>
              <a:buChar char="•"/>
            </a:pPr>
            <a:r>
              <a:rPr lang="en-US" b="0" i="0" dirty="0">
                <a:solidFill>
                  <a:srgbClr val="000000"/>
                </a:solidFill>
                <a:effectLst/>
                <a:latin typeface="Open Sans" panose="020B0606030504020204" pitchFamily="34" charset="0"/>
              </a:rPr>
              <a:t>Limited resources – many state and local health department STD staff were redirected from routine STD responsibilities to COVID-19 activities, which affected STD tracking capacity and reporting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Stay-at-home orders – which were intended to reduce COVID-19 spread may have influenced sexual behaviors and reduced STD transmission</a:t>
            </a:r>
          </a:p>
          <a:p>
            <a:endParaRPr lang="en-US" dirty="0"/>
          </a:p>
        </p:txBody>
      </p:sp>
      <p:sp>
        <p:nvSpPr>
          <p:cNvPr id="5" name="TextBox 4">
            <a:extLst>
              <a:ext uri="{FF2B5EF4-FFF2-40B4-BE49-F238E27FC236}">
                <a16:creationId xmlns:a16="http://schemas.microsoft.com/office/drawing/2014/main" id="{9F152F3C-7CD6-4A81-90C5-B6040A124D30}"/>
              </a:ext>
            </a:extLst>
          </p:cNvPr>
          <p:cNvSpPr txBox="1"/>
          <p:nvPr/>
        </p:nvSpPr>
        <p:spPr>
          <a:xfrm>
            <a:off x="152400" y="6133921"/>
            <a:ext cx="11687174" cy="646331"/>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 </a:t>
            </a:r>
            <a:br>
              <a:rPr lang="en-US" dirty="0"/>
            </a:br>
            <a:endParaRPr lang="en-US" dirty="0"/>
          </a:p>
        </p:txBody>
      </p:sp>
      <p:pic>
        <p:nvPicPr>
          <p:cNvPr id="6" name="Picture 5">
            <a:extLst>
              <a:ext uri="{FF2B5EF4-FFF2-40B4-BE49-F238E27FC236}">
                <a16:creationId xmlns:a16="http://schemas.microsoft.com/office/drawing/2014/main" id="{FE0A4E8E-B097-469C-B22E-72A4748591F4}"/>
              </a:ext>
            </a:extLst>
          </p:cNvPr>
          <p:cNvPicPr>
            <a:picLocks noChangeAspect="1"/>
          </p:cNvPicPr>
          <p:nvPr/>
        </p:nvPicPr>
        <p:blipFill>
          <a:blip r:embed="rId2"/>
          <a:stretch>
            <a:fillRect/>
          </a:stretch>
        </p:blipFill>
        <p:spPr>
          <a:xfrm>
            <a:off x="6842166" y="2158419"/>
            <a:ext cx="5197434" cy="4157947"/>
          </a:xfrm>
          <a:prstGeom prst="rect">
            <a:avLst/>
          </a:prstGeom>
        </p:spPr>
      </p:pic>
    </p:spTree>
    <p:extLst>
      <p:ext uri="{BB962C8B-B14F-4D97-AF65-F5344CB8AC3E}">
        <p14:creationId xmlns:p14="http://schemas.microsoft.com/office/powerpoint/2010/main" val="3271484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DF21-8BF8-4CBD-994C-EA8ED2E7F76C}"/>
              </a:ext>
            </a:extLst>
          </p:cNvPr>
          <p:cNvSpPr>
            <a:spLocks noGrp="1"/>
          </p:cNvSpPr>
          <p:nvPr>
            <p:ph type="title"/>
          </p:nvPr>
        </p:nvSpPr>
        <p:spPr/>
        <p:txBody>
          <a:bodyPr/>
          <a:lstStyle/>
          <a:p>
            <a:r>
              <a:rPr lang="en-US" b="0" i="0" dirty="0">
                <a:solidFill>
                  <a:srgbClr val="000000"/>
                </a:solidFill>
                <a:effectLst/>
                <a:latin typeface="Merriweather" panose="00000500000000000000" pitchFamily="2" charset="0"/>
              </a:rPr>
              <a:t>Syphilis: Treatment</a:t>
            </a:r>
            <a:br>
              <a:rPr lang="en-US" b="0" i="0" dirty="0">
                <a:solidFill>
                  <a:srgbClr val="000000"/>
                </a:solidFill>
                <a:effectLst/>
                <a:latin typeface="Merriweather" panose="00000500000000000000" pitchFamily="2" charset="0"/>
              </a:rPr>
            </a:br>
            <a:endParaRPr lang="en-US" dirty="0"/>
          </a:p>
        </p:txBody>
      </p:sp>
      <p:sp>
        <p:nvSpPr>
          <p:cNvPr id="3" name="Content Placeholder 2">
            <a:extLst>
              <a:ext uri="{FF2B5EF4-FFF2-40B4-BE49-F238E27FC236}">
                <a16:creationId xmlns:a16="http://schemas.microsoft.com/office/drawing/2014/main" id="{F584BEED-D28F-4342-A124-FF1E5AA19144}"/>
              </a:ext>
            </a:extLst>
          </p:cNvPr>
          <p:cNvSpPr>
            <a:spLocks noGrp="1"/>
          </p:cNvSpPr>
          <p:nvPr>
            <p:ph idx="1"/>
          </p:nvPr>
        </p:nvSpPr>
        <p:spPr>
          <a:xfrm>
            <a:off x="581192" y="1419225"/>
            <a:ext cx="11029615" cy="5438775"/>
          </a:xfrm>
        </p:spPr>
        <p:txBody>
          <a:bodyPr>
            <a:normAutofit/>
          </a:bodyPr>
          <a:lstStyle/>
          <a:p>
            <a:r>
              <a:rPr lang="en-US" dirty="0">
                <a:solidFill>
                  <a:srgbClr val="000000"/>
                </a:solidFill>
                <a:latin typeface="Open Sans" panose="020B0606030504020204" pitchFamily="34" charset="0"/>
              </a:rPr>
              <a:t>Penicillin G administered parenterally, is the preferred drug for treating patients in all stages of syphilis.</a:t>
            </a:r>
            <a:endParaRPr lang="en-US" b="0" i="0" dirty="0">
              <a:solidFill>
                <a:srgbClr val="000000"/>
              </a:solidFill>
              <a:effectLst/>
              <a:latin typeface="Open Sans" panose="020B0606030504020204" pitchFamily="34" charset="0"/>
            </a:endParaRPr>
          </a:p>
          <a:p>
            <a:pPr algn="l"/>
            <a:r>
              <a:rPr lang="en-US" b="1" i="0" dirty="0">
                <a:solidFill>
                  <a:srgbClr val="000000"/>
                </a:solidFill>
                <a:effectLst/>
                <a:latin typeface="Open Sans" panose="020B0606030504020204" pitchFamily="34" charset="0"/>
              </a:rPr>
              <a:t>Primary and Secondary Syphilis Adolescents and Adults</a:t>
            </a:r>
          </a:p>
          <a:p>
            <a:pPr lvl="1"/>
            <a:r>
              <a:rPr lang="en-US" b="1" i="1" dirty="0">
                <a:solidFill>
                  <a:srgbClr val="000000"/>
                </a:solidFill>
                <a:effectLst/>
                <a:latin typeface="Open Sans" panose="020B0606030504020204" pitchFamily="34" charset="0"/>
              </a:rPr>
              <a:t>Benzathine penicillin G </a:t>
            </a:r>
            <a:r>
              <a:rPr lang="en-US" b="0" i="1" dirty="0">
                <a:solidFill>
                  <a:srgbClr val="000000"/>
                </a:solidFill>
                <a:effectLst/>
                <a:latin typeface="Open Sans" panose="020B0606030504020204" pitchFamily="34" charset="0"/>
              </a:rPr>
              <a:t>2.4 million units IM in a single dose</a:t>
            </a:r>
          </a:p>
          <a:p>
            <a:pPr lvl="1"/>
            <a:r>
              <a:rPr lang="en-US" b="0" i="0" dirty="0">
                <a:solidFill>
                  <a:srgbClr val="000000"/>
                </a:solidFill>
                <a:effectLst/>
                <a:highlight>
                  <a:srgbClr val="FFFF00"/>
                </a:highlight>
                <a:latin typeface="Open Sans" panose="020B0606030504020204" pitchFamily="34" charset="0"/>
              </a:rPr>
              <a:t>Pregnant women should be treated with the recommended penicillin regimen for their stage of infection.</a:t>
            </a:r>
          </a:p>
          <a:p>
            <a:pPr marL="324000" lvl="1" indent="0">
              <a:buNone/>
            </a:pPr>
            <a:endParaRPr lang="en-US" b="0" i="0" dirty="0">
              <a:solidFill>
                <a:srgbClr val="000000"/>
              </a:solidFill>
              <a:effectLst/>
              <a:highlight>
                <a:srgbClr val="FFFF00"/>
              </a:highlight>
              <a:latin typeface="Open Sans" panose="020B0606030504020204" pitchFamily="34" charset="0"/>
            </a:endParaRPr>
          </a:p>
          <a:p>
            <a:pPr algn="l"/>
            <a:r>
              <a:rPr lang="en-US" b="1" i="0" dirty="0">
                <a:solidFill>
                  <a:srgbClr val="000000"/>
                </a:solidFill>
                <a:effectLst/>
                <a:latin typeface="Open Sans" panose="020B0606030504020204" pitchFamily="34" charset="0"/>
              </a:rPr>
              <a:t>Tertiary Syphilis with normal CSF Examination: </a:t>
            </a:r>
          </a:p>
          <a:p>
            <a:pPr lvl="1"/>
            <a:r>
              <a:rPr lang="en-US" b="1" i="1" dirty="0">
                <a:solidFill>
                  <a:srgbClr val="000000"/>
                </a:solidFill>
                <a:effectLst/>
                <a:latin typeface="Open Sans" panose="020B0606030504020204" pitchFamily="34" charset="0"/>
              </a:rPr>
              <a:t>Benzathine penicillin G</a:t>
            </a:r>
            <a:r>
              <a:rPr lang="en-US" b="0" i="1" dirty="0">
                <a:solidFill>
                  <a:srgbClr val="000000"/>
                </a:solidFill>
                <a:effectLst/>
                <a:latin typeface="Open Sans" panose="020B0606030504020204" pitchFamily="34" charset="0"/>
              </a:rPr>
              <a:t> 7.2 million units total</a:t>
            </a:r>
            <a:r>
              <a:rPr lang="en-US" b="0" i="0" dirty="0">
                <a:solidFill>
                  <a:srgbClr val="000000"/>
                </a:solidFill>
                <a:effectLst/>
                <a:latin typeface="Open Sans" panose="020B0606030504020204" pitchFamily="34" charset="0"/>
              </a:rPr>
              <a:t>, administered as 3 doses of 2.4 million units IM each at 1-week intervals</a:t>
            </a:r>
            <a:endParaRPr lang="en-US" b="0" i="0" dirty="0">
              <a:solidFill>
                <a:schemeClr val="tx1"/>
              </a:solidFill>
              <a:effectLst/>
              <a:latin typeface="Open Sans" panose="020B0606030504020204" pitchFamily="34" charset="0"/>
            </a:endParaRPr>
          </a:p>
          <a:p>
            <a:pPr algn="l"/>
            <a:endParaRPr lang="en-US" dirty="0">
              <a:solidFill>
                <a:schemeClr val="tx1"/>
              </a:solidFill>
              <a:latin typeface="Open Sans" panose="020B0606030504020204" pitchFamily="34" charset="0"/>
            </a:endParaRPr>
          </a:p>
          <a:p>
            <a:pPr algn="l"/>
            <a:r>
              <a:rPr lang="en-US" b="0" i="0" dirty="0">
                <a:solidFill>
                  <a:schemeClr val="tx1"/>
                </a:solidFill>
                <a:effectLst/>
                <a:latin typeface="Open Sans" panose="020B0606030504020204" pitchFamily="34" charset="0"/>
              </a:rPr>
              <a:t>Recommended Regimen for Syphilis Among Infants and Children</a:t>
            </a:r>
          </a:p>
          <a:p>
            <a:pPr lvl="1"/>
            <a:r>
              <a:rPr lang="en-US" b="1" i="0" dirty="0">
                <a:solidFill>
                  <a:srgbClr val="000000"/>
                </a:solidFill>
                <a:effectLst/>
                <a:latin typeface="Open Sans" panose="020B0606030504020204" pitchFamily="34" charset="0"/>
              </a:rPr>
              <a:t>Benzathine penicillin G</a:t>
            </a:r>
            <a:r>
              <a:rPr lang="en-US" b="0" i="0" dirty="0">
                <a:solidFill>
                  <a:srgbClr val="000000"/>
                </a:solidFill>
                <a:effectLst/>
                <a:latin typeface="Open Sans" panose="020B0606030504020204" pitchFamily="34" charset="0"/>
              </a:rPr>
              <a:t> 50,000 units/kg body weight IM, up to the adult dose of 2.4 million units in a single dose</a:t>
            </a:r>
            <a:r>
              <a:rPr lang="en-US" b="0" i="0" dirty="0">
                <a:solidFill>
                  <a:schemeClr val="tx1"/>
                </a:solidFill>
                <a:effectLst/>
                <a:latin typeface="Open Sans" panose="020B0606030504020204" pitchFamily="34" charset="0"/>
              </a:rPr>
              <a:t>                                </a:t>
            </a:r>
            <a:r>
              <a:rPr lang="en-US" b="0" i="0" dirty="0" err="1">
                <a:solidFill>
                  <a:srgbClr val="FFFFFF"/>
                </a:solidFill>
                <a:effectLst/>
                <a:latin typeface="Open Sans" panose="020B0606030504020204" pitchFamily="34" charset="0"/>
              </a:rPr>
              <a:t>Syphili</a:t>
            </a:r>
            <a:endParaRPr lang="en-US"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3051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DD9D-BE9F-4D0D-B28C-71F04F7FE6E5}"/>
              </a:ext>
            </a:extLst>
          </p:cNvPr>
          <p:cNvSpPr>
            <a:spLocks noGrp="1"/>
          </p:cNvSpPr>
          <p:nvPr>
            <p:ph type="title"/>
          </p:nvPr>
        </p:nvSpPr>
        <p:spPr>
          <a:xfrm>
            <a:off x="581192" y="702156"/>
            <a:ext cx="11029616" cy="1188720"/>
          </a:xfrm>
        </p:spPr>
        <p:txBody>
          <a:bodyPr>
            <a:normAutofit/>
          </a:bodyPr>
          <a:lstStyle/>
          <a:p>
            <a:r>
              <a:rPr lang="en-US"/>
              <a:t>Trichomoniasis </a:t>
            </a:r>
            <a:endParaRPr lang="en-US" dirty="0"/>
          </a:p>
        </p:txBody>
      </p:sp>
      <p:sp>
        <p:nvSpPr>
          <p:cNvPr id="2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74D824F-4A5B-49BF-93E6-12DD22C86428}"/>
              </a:ext>
            </a:extLst>
          </p:cNvPr>
          <p:cNvPicPr>
            <a:picLocks noChangeAspect="1"/>
          </p:cNvPicPr>
          <p:nvPr/>
        </p:nvPicPr>
        <p:blipFill rotWithShape="1">
          <a:blip r:embed="rId2"/>
          <a:srcRect l="3986" r="5048" b="2"/>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A435087E-09EB-4D60-8006-E093DA9E621B}"/>
              </a:ext>
            </a:extLst>
          </p:cNvPr>
          <p:cNvSpPr>
            <a:spLocks noGrp="1"/>
          </p:cNvSpPr>
          <p:nvPr>
            <p:ph idx="1"/>
          </p:nvPr>
        </p:nvSpPr>
        <p:spPr>
          <a:xfrm>
            <a:off x="6206168" y="696603"/>
            <a:ext cx="5404639" cy="5787928"/>
          </a:xfrm>
        </p:spPr>
        <p:txBody>
          <a:bodyPr>
            <a:normAutofit lnSpcReduction="10000"/>
          </a:bodyPr>
          <a:lstStyle/>
          <a:p>
            <a:pPr>
              <a:lnSpc>
                <a:spcPct val="90000"/>
              </a:lnSpc>
            </a:pPr>
            <a:r>
              <a:rPr lang="en-US" sz="1800" dirty="0"/>
              <a:t>NAAT testing in women with vaginal discharge and HIV+</a:t>
            </a:r>
          </a:p>
          <a:p>
            <a:pPr>
              <a:lnSpc>
                <a:spcPct val="90000"/>
              </a:lnSpc>
            </a:pPr>
            <a:r>
              <a:rPr lang="en-US" sz="1800" dirty="0"/>
              <a:t>OB considerations: PROM 1.4, preterm birth1.4, endometritis 2.2, HIV acquisition 1.4</a:t>
            </a:r>
          </a:p>
          <a:p>
            <a:pPr>
              <a:lnSpc>
                <a:spcPct val="90000"/>
              </a:lnSpc>
            </a:pPr>
            <a:r>
              <a:rPr lang="en-US" sz="1800" dirty="0"/>
              <a:t>estimated to be the most prevalent nonviral STI worldwide, affecting approximately 3.7 million persons in the United States </a:t>
            </a:r>
          </a:p>
          <a:p>
            <a:pPr>
              <a:lnSpc>
                <a:spcPct val="90000"/>
              </a:lnSpc>
            </a:pPr>
            <a:endParaRPr lang="en-US" sz="1800" dirty="0"/>
          </a:p>
          <a:p>
            <a:pPr algn="ctr">
              <a:lnSpc>
                <a:spcPct val="90000"/>
              </a:lnSpc>
            </a:pPr>
            <a:r>
              <a:rPr lang="en-US" sz="1800" dirty="0">
                <a:effectLst>
                  <a:outerShdw blurRad="38100" dist="38100" dir="2700000" algn="tl">
                    <a:srgbClr val="000000">
                      <a:alpha val="43137"/>
                    </a:srgbClr>
                  </a:outerShdw>
                </a:effectLst>
              </a:rPr>
              <a:t>Treatment</a:t>
            </a:r>
            <a:r>
              <a:rPr lang="en-US" sz="1800" dirty="0"/>
              <a:t>:</a:t>
            </a:r>
          </a:p>
          <a:p>
            <a:pPr algn="ctr">
              <a:lnSpc>
                <a:spcPct val="90000"/>
              </a:lnSpc>
            </a:pPr>
            <a:r>
              <a:rPr lang="en-US" sz="1800" dirty="0"/>
              <a:t>Men: Metronidazole 2gm orally once</a:t>
            </a:r>
          </a:p>
          <a:p>
            <a:pPr marL="0" indent="0" algn="ctr">
              <a:lnSpc>
                <a:spcPct val="90000"/>
              </a:lnSpc>
              <a:buNone/>
            </a:pPr>
            <a:endParaRPr lang="en-US" sz="1800" dirty="0"/>
          </a:p>
          <a:p>
            <a:pPr algn="ctr">
              <a:lnSpc>
                <a:spcPct val="90000"/>
              </a:lnSpc>
            </a:pPr>
            <a:r>
              <a:rPr lang="en-US" sz="1800" dirty="0"/>
              <a:t>Women: Metronidazole 500 mg bid x 7</a:t>
            </a:r>
          </a:p>
          <a:p>
            <a:pPr marL="0" indent="0" algn="ctr">
              <a:lnSpc>
                <a:spcPct val="90000"/>
              </a:lnSpc>
              <a:buNone/>
            </a:pPr>
            <a:endParaRPr lang="en-US" sz="1800" dirty="0"/>
          </a:p>
          <a:p>
            <a:pPr algn="ctr">
              <a:lnSpc>
                <a:spcPct val="90000"/>
              </a:lnSpc>
            </a:pPr>
            <a:r>
              <a:rPr lang="en-US" sz="1800" dirty="0"/>
              <a:t>Alternative for men and women: Tinidazole 2gm x once</a:t>
            </a:r>
          </a:p>
          <a:p>
            <a:pPr lvl="1">
              <a:lnSpc>
                <a:spcPct val="90000"/>
              </a:lnSpc>
            </a:pPr>
            <a:endParaRPr lang="en-US" sz="1800" dirty="0"/>
          </a:p>
          <a:p>
            <a:pPr marL="274320" lvl="1" indent="0">
              <a:lnSpc>
                <a:spcPct val="90000"/>
              </a:lnSpc>
              <a:buNone/>
            </a:pPr>
            <a:r>
              <a:rPr lang="en-US" sz="1800" dirty="0"/>
              <a:t>Test of Cure by NAAT in 3 weeks !</a:t>
            </a:r>
          </a:p>
          <a:p>
            <a:pPr>
              <a:lnSpc>
                <a:spcPct val="90000"/>
              </a:lnSpc>
            </a:pPr>
            <a:endParaRPr lang="en-US" sz="1100" dirty="0"/>
          </a:p>
        </p:txBody>
      </p:sp>
      <p:sp>
        <p:nvSpPr>
          <p:cNvPr id="5" name="TextBox 4">
            <a:extLst>
              <a:ext uri="{FF2B5EF4-FFF2-40B4-BE49-F238E27FC236}">
                <a16:creationId xmlns:a16="http://schemas.microsoft.com/office/drawing/2014/main" id="{96F7ABC7-1F81-44AB-8B38-5BAF627504E0}"/>
              </a:ext>
            </a:extLst>
          </p:cNvPr>
          <p:cNvSpPr txBox="1"/>
          <p:nvPr/>
        </p:nvSpPr>
        <p:spPr>
          <a:xfrm>
            <a:off x="50006" y="6499547"/>
            <a:ext cx="12091988" cy="276999"/>
          </a:xfrm>
          <a:prstGeom prst="rect">
            <a:avLst/>
          </a:prstGeom>
          <a:noFill/>
        </p:spPr>
        <p:txBody>
          <a:bodyPr wrap="square">
            <a:spAutoFit/>
          </a:bodyPr>
          <a:lstStyle/>
          <a:p>
            <a:pPr>
              <a:spcAft>
                <a:spcPts val="600"/>
              </a:spcAft>
            </a:pPr>
            <a:r>
              <a:rPr lang="en-US" sz="1200" b="0" i="0" u="sng" dirty="0">
                <a:solidFill>
                  <a:srgbClr val="2E5BAA"/>
                </a:solidFill>
                <a:effectLst/>
                <a:latin typeface="Helvetica Neue"/>
                <a:hlinkClick r:id="rId3"/>
              </a:rPr>
              <a:t>CDC's 2021 STI Treatment Guidelines Update Webinar</a:t>
            </a:r>
            <a:r>
              <a:rPr lang="en-US" sz="1200" b="0" i="0" u="none" strike="noStrike" dirty="0">
                <a:solidFill>
                  <a:srgbClr val="2E5BAA"/>
                </a:solidFill>
                <a:effectLst/>
                <a:latin typeface="Helvetica Neue"/>
                <a:hlinkClick r:id="rId3"/>
              </a:rPr>
              <a:t>(link is external)</a:t>
            </a:r>
            <a:r>
              <a:rPr lang="en-US" sz="1200" b="0" i="0" u="none" strike="noStrike" dirty="0">
                <a:solidFill>
                  <a:srgbClr val="2E5BAA"/>
                </a:solidFill>
                <a:effectLst/>
                <a:latin typeface="Helvetica Neue"/>
              </a:rPr>
              <a:t> </a:t>
            </a:r>
            <a:r>
              <a:rPr lang="en-US" sz="1200" dirty="0"/>
              <a:t>https://npin.cdc.gov/sites/default/files/CDC_STI_Transcript_FINAL_0114.pdf</a:t>
            </a:r>
          </a:p>
        </p:txBody>
      </p:sp>
    </p:spTree>
    <p:extLst>
      <p:ext uri="{BB962C8B-B14F-4D97-AF65-F5344CB8AC3E}">
        <p14:creationId xmlns:p14="http://schemas.microsoft.com/office/powerpoint/2010/main" val="399610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7002E812-214E-4493-AEC4-8D2E3F5C37AF}"/>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b="0" kern="1200" cap="all">
                <a:solidFill>
                  <a:srgbClr val="FFFFFF"/>
                </a:solidFill>
                <a:latin typeface="+mj-lt"/>
                <a:ea typeface="+mj-ea"/>
                <a:cs typeface="+mj-cs"/>
              </a:rPr>
              <a:t>                      Vaginitis</a:t>
            </a:r>
          </a:p>
        </p:txBody>
      </p:sp>
      <p:sp>
        <p:nvSpPr>
          <p:cNvPr id="43" name="Rectangle 42">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FE492094-BB1C-4C8F-9B7D-FBB08955642E}"/>
              </a:ext>
            </a:extLst>
          </p:cNvPr>
          <p:cNvSpPr>
            <a:spLocks noGrp="1"/>
          </p:cNvSpPr>
          <p:nvPr>
            <p:ph type="body" idx="1"/>
          </p:nvPr>
        </p:nvSpPr>
        <p:spPr>
          <a:xfrm>
            <a:off x="1893715" y="4502576"/>
            <a:ext cx="7574507" cy="1640983"/>
          </a:xfrm>
        </p:spPr>
        <p:txBody>
          <a:bodyPr vert="horz" lIns="91440" tIns="45720" rIns="91440" bIns="45720" rtlCol="0" anchor="t">
            <a:normAutofit/>
          </a:bodyPr>
          <a:lstStyle/>
          <a:p>
            <a:endParaRPr lang="en-US" sz="3200">
              <a:solidFill>
                <a:srgbClr val="FFFFFF"/>
              </a:solidFill>
            </a:endParaRPr>
          </a:p>
        </p:txBody>
      </p:sp>
    </p:spTree>
    <p:extLst>
      <p:ext uri="{BB962C8B-B14F-4D97-AF65-F5344CB8AC3E}">
        <p14:creationId xmlns:p14="http://schemas.microsoft.com/office/powerpoint/2010/main" val="49270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532883-AD20-49AD-B0AC-F961A7DD9EED}"/>
              </a:ext>
            </a:extLst>
          </p:cNvPr>
          <p:cNvSpPr>
            <a:spLocks noGrp="1"/>
          </p:cNvSpPr>
          <p:nvPr>
            <p:ph type="title"/>
          </p:nvPr>
        </p:nvSpPr>
        <p:spPr>
          <a:xfrm>
            <a:off x="581193" y="702156"/>
            <a:ext cx="6309003" cy="485393"/>
          </a:xfrm>
        </p:spPr>
        <p:txBody>
          <a:bodyPr>
            <a:normAutofit fontScale="90000"/>
          </a:bodyPr>
          <a:lstStyle/>
          <a:p>
            <a:r>
              <a:rPr lang="en-US" dirty="0">
                <a:solidFill>
                  <a:schemeClr val="tx2"/>
                </a:solidFill>
                <a:effectLst>
                  <a:outerShdw blurRad="38100" dist="38100" dir="2700000" algn="tl">
                    <a:srgbClr val="000000">
                      <a:alpha val="43137"/>
                    </a:srgbClr>
                  </a:outerShdw>
                </a:effectLst>
              </a:rPr>
              <a:t>Bacterial Vaginosis </a:t>
            </a:r>
          </a:p>
        </p:txBody>
      </p:sp>
      <p:sp>
        <p:nvSpPr>
          <p:cNvPr id="19"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76009384-5855-48F7-8F9A-AE683FDE4FDA}"/>
              </a:ext>
            </a:extLst>
          </p:cNvPr>
          <p:cNvSpPr>
            <a:spLocks noGrp="1"/>
          </p:cNvSpPr>
          <p:nvPr>
            <p:ph idx="1"/>
          </p:nvPr>
        </p:nvSpPr>
        <p:spPr>
          <a:xfrm>
            <a:off x="0" y="1187550"/>
            <a:ext cx="7521283" cy="5670440"/>
          </a:xfrm>
        </p:spPr>
        <p:txBody>
          <a:bodyPr>
            <a:normAutofit/>
          </a:bodyPr>
          <a:lstStyle/>
          <a:p>
            <a:pPr>
              <a:lnSpc>
                <a:spcPct val="100000"/>
              </a:lnSpc>
            </a:pPr>
            <a:r>
              <a:rPr lang="en-US" sz="1600" dirty="0">
                <a:solidFill>
                  <a:schemeClr val="tx2"/>
                </a:solidFill>
              </a:rPr>
              <a:t>BV increases risk of other STIs: HSV, HPV, MG</a:t>
            </a:r>
          </a:p>
          <a:p>
            <a:pPr>
              <a:lnSpc>
                <a:spcPct val="100000"/>
              </a:lnSpc>
            </a:pPr>
            <a:r>
              <a:rPr lang="en-US" sz="1600" dirty="0">
                <a:solidFill>
                  <a:schemeClr val="tx2"/>
                </a:solidFill>
              </a:rPr>
              <a:t>NAAT for diagnosis</a:t>
            </a:r>
          </a:p>
          <a:p>
            <a:pPr>
              <a:lnSpc>
                <a:spcPct val="100000"/>
              </a:lnSpc>
            </a:pPr>
            <a:r>
              <a:rPr lang="en-US" sz="1600" dirty="0">
                <a:solidFill>
                  <a:schemeClr val="tx2"/>
                </a:solidFill>
              </a:rPr>
              <a:t>Pregnant women can be treated with any of the recommended regimens for nonpregnant women, in addition to the alternative regimens of oral clindamycin and clindamycin ovules.</a:t>
            </a:r>
          </a:p>
          <a:p>
            <a:pPr>
              <a:lnSpc>
                <a:spcPct val="100000"/>
              </a:lnSpc>
            </a:pPr>
            <a:endParaRPr lang="en-US" sz="1600" u="sng" dirty="0">
              <a:solidFill>
                <a:schemeClr val="tx2"/>
              </a:solidFill>
              <a:effectLst>
                <a:outerShdw blurRad="38100" dist="38100" dir="2700000" algn="tl">
                  <a:srgbClr val="000000">
                    <a:alpha val="43137"/>
                  </a:srgbClr>
                </a:outerShdw>
              </a:effectLst>
            </a:endParaRPr>
          </a:p>
          <a:p>
            <a:pPr algn="ctr">
              <a:lnSpc>
                <a:spcPct val="100000"/>
              </a:lnSpc>
            </a:pPr>
            <a:r>
              <a:rPr lang="en-US" sz="1600" u="sng" dirty="0">
                <a:solidFill>
                  <a:schemeClr val="tx2"/>
                </a:solidFill>
                <a:effectLst>
                  <a:outerShdw blurRad="38100" dist="38100" dir="2700000" algn="tl">
                    <a:srgbClr val="000000">
                      <a:alpha val="43137"/>
                    </a:srgbClr>
                  </a:outerShdw>
                </a:effectLst>
              </a:rPr>
              <a:t>Treatment (non pregnant &amp; pregnant)</a:t>
            </a:r>
          </a:p>
          <a:p>
            <a:pPr algn="ctr">
              <a:lnSpc>
                <a:spcPct val="100000"/>
              </a:lnSpc>
            </a:pPr>
            <a:r>
              <a:rPr lang="en-US" sz="1600" dirty="0">
                <a:solidFill>
                  <a:schemeClr val="tx2"/>
                </a:solidFill>
              </a:rPr>
              <a:t>Metronidazole 500 mg po BID x7</a:t>
            </a:r>
          </a:p>
          <a:p>
            <a:pPr algn="ctr">
              <a:lnSpc>
                <a:spcPct val="100000"/>
              </a:lnSpc>
            </a:pPr>
            <a:endParaRPr lang="en-US" sz="1600" dirty="0">
              <a:solidFill>
                <a:schemeClr val="tx2"/>
              </a:solidFill>
            </a:endParaRPr>
          </a:p>
          <a:p>
            <a:pPr marL="0" indent="0" algn="ctr">
              <a:lnSpc>
                <a:spcPct val="100000"/>
              </a:lnSpc>
              <a:buNone/>
            </a:pPr>
            <a:r>
              <a:rPr lang="en-US" sz="1600" u="sng" dirty="0">
                <a:solidFill>
                  <a:schemeClr val="tx2"/>
                </a:solidFill>
                <a:effectLst>
                  <a:outerShdw blurRad="38100" dist="38100" dir="2700000" algn="tl">
                    <a:srgbClr val="000000">
                      <a:alpha val="43137"/>
                    </a:srgbClr>
                  </a:outerShdw>
                </a:effectLst>
              </a:rPr>
              <a:t>Alternative Regimens </a:t>
            </a:r>
          </a:p>
          <a:p>
            <a:pPr marL="0" indent="0" algn="ctr">
              <a:lnSpc>
                <a:spcPct val="100000"/>
              </a:lnSpc>
              <a:buNone/>
            </a:pPr>
            <a:r>
              <a:rPr lang="en-US" sz="1600" dirty="0">
                <a:solidFill>
                  <a:schemeClr val="tx2"/>
                </a:solidFill>
              </a:rPr>
              <a:t>Secnidazole 2 g oral granules in a single dose† </a:t>
            </a:r>
          </a:p>
          <a:p>
            <a:pPr marL="0" indent="0" algn="ctr">
              <a:lnSpc>
                <a:spcPct val="100000"/>
              </a:lnSpc>
              <a:buNone/>
            </a:pPr>
            <a:r>
              <a:rPr lang="en-US" sz="1600" dirty="0">
                <a:solidFill>
                  <a:schemeClr val="tx2"/>
                </a:solidFill>
              </a:rPr>
              <a:t>Tinidazole 2 g po x2 days </a:t>
            </a:r>
          </a:p>
          <a:p>
            <a:pPr marL="0" indent="0" algn="ctr">
              <a:lnSpc>
                <a:spcPct val="100000"/>
              </a:lnSpc>
              <a:buNone/>
            </a:pPr>
            <a:r>
              <a:rPr lang="en-US" sz="1600" dirty="0">
                <a:solidFill>
                  <a:schemeClr val="tx2"/>
                </a:solidFill>
              </a:rPr>
              <a:t>Clindamycin ovules 100 mg intravaginally HS x3 </a:t>
            </a:r>
          </a:p>
          <a:p>
            <a:pPr marL="0" indent="0" algn="ctr">
              <a:lnSpc>
                <a:spcPct val="100000"/>
              </a:lnSpc>
              <a:buNone/>
            </a:pPr>
            <a:r>
              <a:rPr lang="en-US" sz="1600" dirty="0">
                <a:solidFill>
                  <a:schemeClr val="tx2"/>
                </a:solidFill>
              </a:rPr>
              <a:t>Tinidazole 1 g po daily x5 days</a:t>
            </a:r>
          </a:p>
          <a:p>
            <a:pPr marL="0" indent="0" algn="ctr">
              <a:lnSpc>
                <a:spcPct val="100000"/>
              </a:lnSpc>
              <a:buNone/>
            </a:pPr>
            <a:r>
              <a:rPr lang="en-US" sz="1600" dirty="0">
                <a:solidFill>
                  <a:schemeClr val="tx2"/>
                </a:solidFill>
              </a:rPr>
              <a:t>Clindamycin 300 mg po BID x7 days </a:t>
            </a:r>
          </a:p>
          <a:p>
            <a:pPr marL="0" indent="0">
              <a:lnSpc>
                <a:spcPct val="100000"/>
              </a:lnSpc>
              <a:buNone/>
            </a:pPr>
            <a:endParaRPr lang="en-US" sz="1100" dirty="0">
              <a:solidFill>
                <a:schemeClr val="tx2"/>
              </a:solidFill>
            </a:endParaRPr>
          </a:p>
        </p:txBody>
      </p:sp>
      <p:pic>
        <p:nvPicPr>
          <p:cNvPr id="2" name="Picture 1">
            <a:extLst>
              <a:ext uri="{FF2B5EF4-FFF2-40B4-BE49-F238E27FC236}">
                <a16:creationId xmlns:a16="http://schemas.microsoft.com/office/drawing/2014/main" id="{9CAF6D05-76EF-406E-BEE8-8AB841A25A94}"/>
              </a:ext>
            </a:extLst>
          </p:cNvPr>
          <p:cNvPicPr>
            <a:picLocks noChangeAspect="1"/>
          </p:cNvPicPr>
          <p:nvPr/>
        </p:nvPicPr>
        <p:blipFill rotWithShape="1">
          <a:blip r:embed="rId2"/>
          <a:srcRect l="29580" r="24958" b="-1"/>
          <a:stretch/>
        </p:blipFill>
        <p:spPr>
          <a:xfrm>
            <a:off x="7521283" y="10"/>
            <a:ext cx="4670717" cy="6857990"/>
          </a:xfrm>
          <a:prstGeom prst="rect">
            <a:avLst/>
          </a:prstGeom>
        </p:spPr>
      </p:pic>
    </p:spTree>
    <p:extLst>
      <p:ext uri="{BB962C8B-B14F-4D97-AF65-F5344CB8AC3E}">
        <p14:creationId xmlns:p14="http://schemas.microsoft.com/office/powerpoint/2010/main" val="1776230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C497-5A53-4AA9-9A81-BF7082D42656}"/>
              </a:ext>
            </a:extLst>
          </p:cNvPr>
          <p:cNvSpPr>
            <a:spLocks noGrp="1"/>
          </p:cNvSpPr>
          <p:nvPr>
            <p:ph type="title"/>
          </p:nvPr>
        </p:nvSpPr>
        <p:spPr/>
        <p:txBody>
          <a:bodyPr/>
          <a:lstStyle/>
          <a:p>
            <a:r>
              <a:rPr lang="en-US" dirty="0"/>
              <a:t>Candidiasis </a:t>
            </a:r>
          </a:p>
        </p:txBody>
      </p:sp>
      <p:sp>
        <p:nvSpPr>
          <p:cNvPr id="3" name="Content Placeholder 2">
            <a:extLst>
              <a:ext uri="{FF2B5EF4-FFF2-40B4-BE49-F238E27FC236}">
                <a16:creationId xmlns:a16="http://schemas.microsoft.com/office/drawing/2014/main" id="{AE4E8D31-2EC3-422E-9260-D10F478962E0}"/>
              </a:ext>
            </a:extLst>
          </p:cNvPr>
          <p:cNvSpPr>
            <a:spLocks noGrp="1"/>
          </p:cNvSpPr>
          <p:nvPr>
            <p:ph sz="half" idx="1"/>
          </p:nvPr>
        </p:nvSpPr>
        <p:spPr>
          <a:xfrm>
            <a:off x="266868" y="2247053"/>
            <a:ext cx="5194767" cy="3633047"/>
          </a:xfrm>
        </p:spPr>
        <p:txBody>
          <a:bodyPr>
            <a:normAutofit fontScale="92500" lnSpcReduction="20000"/>
          </a:bodyPr>
          <a:lstStyle/>
          <a:p>
            <a:r>
              <a:rPr lang="en-US" dirty="0"/>
              <a:t>NAAT testing </a:t>
            </a:r>
          </a:p>
          <a:p>
            <a:r>
              <a:rPr lang="en-US" dirty="0"/>
              <a:t>Culture remains gold standard for susceptibility testing</a:t>
            </a:r>
          </a:p>
          <a:p>
            <a:r>
              <a:rPr lang="en-US" dirty="0"/>
              <a:t>C. albicans azole resistance is becoming more common</a:t>
            </a:r>
          </a:p>
          <a:p>
            <a:r>
              <a:rPr lang="en-US" dirty="0"/>
              <a:t>Recurrent VVC (</a:t>
            </a:r>
            <a:r>
              <a:rPr lang="en-US" u="sng" dirty="0"/>
              <a:t>&gt;</a:t>
            </a:r>
            <a:r>
              <a:rPr lang="en-US" dirty="0"/>
              <a:t> 3 episodes/year)</a:t>
            </a:r>
          </a:p>
          <a:p>
            <a:pPr lvl="1"/>
            <a:r>
              <a:rPr lang="en-US" dirty="0"/>
              <a:t>Fluconazole (100mg, 150mg 200mg) weekly for 6 months</a:t>
            </a:r>
          </a:p>
          <a:p>
            <a:r>
              <a:rPr lang="en-US" b="0" i="0" dirty="0">
                <a:solidFill>
                  <a:srgbClr val="000000"/>
                </a:solidFill>
                <a:effectLst/>
                <a:latin typeface="Open Sans" panose="020B0606030504020204" pitchFamily="34" charset="0"/>
              </a:rPr>
              <a:t>Only topical azole therapies, applied for 7 days, are recommended for use among pregnant women.</a:t>
            </a:r>
          </a:p>
          <a:p>
            <a:r>
              <a:rPr lang="en-US" dirty="0">
                <a:solidFill>
                  <a:srgbClr val="000000"/>
                </a:solidFill>
                <a:latin typeface="Open Sans" panose="020B0606030504020204" pitchFamily="34" charset="0"/>
              </a:rPr>
              <a:t>Diflucan is NOT used pregnancy</a:t>
            </a:r>
            <a:endParaRPr lang="en-US" b="0" i="0" dirty="0">
              <a:solidFill>
                <a:srgbClr val="000000"/>
              </a:solidFill>
              <a:effectLst/>
              <a:latin typeface="Open Sans" panose="020B0606030504020204" pitchFamily="34" charset="0"/>
            </a:endParaRPr>
          </a:p>
          <a:p>
            <a:pPr lvl="1"/>
            <a:r>
              <a:rPr lang="en-US" dirty="0"/>
              <a:t>Increased risk for congenital anomalies, </a:t>
            </a:r>
          </a:p>
          <a:p>
            <a:pPr lvl="1"/>
            <a:r>
              <a:rPr lang="en-US" dirty="0"/>
              <a:t>Spontaneous abortions</a:t>
            </a:r>
          </a:p>
          <a:p>
            <a:endParaRPr lang="en-US" dirty="0"/>
          </a:p>
        </p:txBody>
      </p:sp>
      <p:sp>
        <p:nvSpPr>
          <p:cNvPr id="4" name="Content Placeholder 3">
            <a:extLst>
              <a:ext uri="{FF2B5EF4-FFF2-40B4-BE49-F238E27FC236}">
                <a16:creationId xmlns:a16="http://schemas.microsoft.com/office/drawing/2014/main" id="{E7858146-1825-4184-B8E1-66BF776D40D8}"/>
              </a:ext>
            </a:extLst>
          </p:cNvPr>
          <p:cNvSpPr>
            <a:spLocks noGrp="1"/>
          </p:cNvSpPr>
          <p:nvPr>
            <p:ph sz="half" idx="2"/>
          </p:nvPr>
        </p:nvSpPr>
        <p:spPr>
          <a:xfrm>
            <a:off x="5667370" y="712787"/>
            <a:ext cx="5943437" cy="6145213"/>
          </a:xfrm>
        </p:spPr>
        <p:txBody>
          <a:bodyPr>
            <a:normAutofit fontScale="92500" lnSpcReduction="20000"/>
          </a:bodyPr>
          <a:lstStyle/>
          <a:p>
            <a:r>
              <a:rPr lang="en-US" dirty="0"/>
              <a:t>Over-the-Counter Intravaginal Agents</a:t>
            </a:r>
          </a:p>
          <a:p>
            <a:pPr lvl="1"/>
            <a:r>
              <a:rPr lang="en-US" dirty="0"/>
              <a:t>Clotrimazole 1% cream 5 g daily x7–14 days  </a:t>
            </a:r>
          </a:p>
          <a:p>
            <a:pPr lvl="1"/>
            <a:r>
              <a:rPr lang="en-US" dirty="0"/>
              <a:t>Clotrimazole 2% cream 5 g daily x3 days</a:t>
            </a:r>
          </a:p>
          <a:p>
            <a:pPr lvl="1"/>
            <a:r>
              <a:rPr lang="en-US" dirty="0"/>
              <a:t>Miconazole 2% cream 5 g  daily x7 days</a:t>
            </a:r>
          </a:p>
          <a:p>
            <a:pPr lvl="1"/>
            <a:r>
              <a:rPr lang="en-US" dirty="0"/>
              <a:t>Miconazole 4% cream 5 g daily x3 days </a:t>
            </a:r>
          </a:p>
          <a:p>
            <a:pPr lvl="1"/>
            <a:r>
              <a:rPr lang="en-US" dirty="0"/>
              <a:t>Miconazole 100 mg one suppository daily x7 days</a:t>
            </a:r>
          </a:p>
          <a:p>
            <a:pPr lvl="1"/>
            <a:r>
              <a:rPr lang="en-US" dirty="0"/>
              <a:t>Miconazole 200 mg one suppository x 3 days or </a:t>
            </a:r>
          </a:p>
          <a:p>
            <a:pPr lvl="1"/>
            <a:r>
              <a:rPr lang="en-US" dirty="0"/>
              <a:t>Miconazole 1,200 mg one suppository for 1 day or </a:t>
            </a:r>
          </a:p>
          <a:p>
            <a:pPr lvl="1"/>
            <a:r>
              <a:rPr lang="en-US" dirty="0"/>
              <a:t>Tioconazole 6.5% ointment 5 g intravaginally in a single application </a:t>
            </a:r>
          </a:p>
          <a:p>
            <a:r>
              <a:rPr lang="en-US" dirty="0"/>
              <a:t>Prescription Intravaginal Agents </a:t>
            </a:r>
          </a:p>
          <a:p>
            <a:pPr lvl="1"/>
            <a:r>
              <a:rPr lang="en-US" dirty="0"/>
              <a:t>Butoconazole 2% cream (single-dose </a:t>
            </a:r>
            <a:r>
              <a:rPr lang="en-US" dirty="0" err="1"/>
              <a:t>bioadhesive</a:t>
            </a:r>
            <a:r>
              <a:rPr lang="en-US" dirty="0"/>
              <a:t> product) 5 g intravaginally in a single application</a:t>
            </a:r>
          </a:p>
          <a:p>
            <a:pPr lvl="1"/>
            <a:r>
              <a:rPr lang="en-US" dirty="0"/>
              <a:t>Terconazole 0.4% cream 5 g intravaginally daily  x7 days</a:t>
            </a:r>
          </a:p>
          <a:p>
            <a:pPr lvl="1"/>
            <a:r>
              <a:rPr lang="en-US" dirty="0"/>
              <a:t>Terconazole 0.8% cream 5 g intravaginally daily x3 days</a:t>
            </a:r>
          </a:p>
          <a:p>
            <a:pPr lvl="1"/>
            <a:r>
              <a:rPr lang="en-US" dirty="0"/>
              <a:t>Terconazole 80 mg vaginal suppository one suppository daily x3 days </a:t>
            </a:r>
          </a:p>
          <a:p>
            <a:pPr lvl="1"/>
            <a:r>
              <a:rPr lang="en-US" dirty="0"/>
              <a:t>Oral Agent Fluconazole 150 mg orally in a single dose</a:t>
            </a:r>
          </a:p>
          <a:p>
            <a:pPr marL="324000" lvl="1" indent="0">
              <a:buNone/>
            </a:pPr>
            <a:endParaRPr lang="en-US" dirty="0"/>
          </a:p>
          <a:p>
            <a:pPr marL="324000" lvl="1" indent="0">
              <a:buNone/>
            </a:pPr>
            <a:r>
              <a:rPr lang="en-US" sz="1700" dirty="0"/>
              <a:t>Non-Azole Treatment/Glabrata </a:t>
            </a:r>
          </a:p>
          <a:p>
            <a:pPr marL="324000" lvl="1" indent="0">
              <a:buNone/>
            </a:pPr>
            <a:r>
              <a:rPr lang="en-US" b="0" i="0" dirty="0">
                <a:solidFill>
                  <a:srgbClr val="383838"/>
                </a:solidFill>
                <a:effectLst/>
                <a:latin typeface="ITC Migration Sans W01"/>
              </a:rPr>
              <a:t>BREXAFEMME is 300 mg (two tablets of 150 mg) twice a day for one day,</a:t>
            </a:r>
            <a:endParaRPr lang="en-US" dirty="0"/>
          </a:p>
        </p:txBody>
      </p:sp>
    </p:spTree>
    <p:extLst>
      <p:ext uri="{BB962C8B-B14F-4D97-AF65-F5344CB8AC3E}">
        <p14:creationId xmlns:p14="http://schemas.microsoft.com/office/powerpoint/2010/main" val="4230693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F987BDA5-1252-49BA-A406-C07193BF4589}"/>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b="0" kern="1200" cap="all" dirty="0">
                <a:solidFill>
                  <a:srgbClr val="FFFFFF"/>
                </a:solidFill>
                <a:latin typeface="+mj-lt"/>
                <a:ea typeface="+mj-ea"/>
                <a:cs typeface="+mj-cs"/>
              </a:rPr>
              <a:t>Legal issues</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8F7181FB-D8A2-4DE0-920B-762C24B68078}"/>
              </a:ext>
            </a:extLst>
          </p:cNvPr>
          <p:cNvSpPr>
            <a:spLocks noGrp="1"/>
          </p:cNvSpPr>
          <p:nvPr>
            <p:ph type="body" idx="1"/>
          </p:nvPr>
        </p:nvSpPr>
        <p:spPr>
          <a:xfrm>
            <a:off x="1893715" y="4502576"/>
            <a:ext cx="7574507" cy="1640983"/>
          </a:xfrm>
        </p:spPr>
        <p:txBody>
          <a:bodyPr vert="horz" lIns="91440" tIns="45720" rIns="91440" bIns="45720" rtlCol="0" anchor="t">
            <a:normAutofit/>
          </a:bodyPr>
          <a:lstStyle/>
          <a:p>
            <a:endParaRPr lang="en-US" sz="3200">
              <a:solidFill>
                <a:srgbClr val="FFFFFF"/>
              </a:solidFill>
            </a:endParaRPr>
          </a:p>
        </p:txBody>
      </p:sp>
    </p:spTree>
    <p:extLst>
      <p:ext uri="{BB962C8B-B14F-4D97-AF65-F5344CB8AC3E}">
        <p14:creationId xmlns:p14="http://schemas.microsoft.com/office/powerpoint/2010/main" val="1432415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4D5E-1CBC-4D67-B4ED-44EA80D92B4B}"/>
              </a:ext>
            </a:extLst>
          </p:cNvPr>
          <p:cNvSpPr>
            <a:spLocks noGrp="1"/>
          </p:cNvSpPr>
          <p:nvPr>
            <p:ph type="title"/>
          </p:nvPr>
        </p:nvSpPr>
        <p:spPr/>
        <p:txBody>
          <a:bodyPr/>
          <a:lstStyle/>
          <a:p>
            <a:r>
              <a:rPr lang="en-US" b="0" i="0" dirty="0">
                <a:solidFill>
                  <a:srgbClr val="000000"/>
                </a:solidFill>
                <a:effectLst/>
                <a:latin typeface="Times New Roman" panose="02020603050405020304" pitchFamily="18" charset="0"/>
              </a:rPr>
              <a:t>Reporting requirements for suspected cases of STD(s), which includes HIV-exposed infants §97.133</a:t>
            </a:r>
            <a:endParaRPr lang="en-US" dirty="0"/>
          </a:p>
        </p:txBody>
      </p:sp>
      <p:sp>
        <p:nvSpPr>
          <p:cNvPr id="3" name="Content Placeholder 2">
            <a:extLst>
              <a:ext uri="{FF2B5EF4-FFF2-40B4-BE49-F238E27FC236}">
                <a16:creationId xmlns:a16="http://schemas.microsoft.com/office/drawing/2014/main" id="{941E8EB8-9FA9-43B6-ACE1-F1CD89D8A240}"/>
              </a:ext>
            </a:extLst>
          </p:cNvPr>
          <p:cNvSpPr>
            <a:spLocks noGrp="1"/>
          </p:cNvSpPr>
          <p:nvPr>
            <p:ph idx="1"/>
          </p:nvPr>
        </p:nvSpPr>
        <p:spPr/>
        <p:txBody>
          <a:bodyPr/>
          <a:lstStyle/>
          <a:p>
            <a:r>
              <a:rPr lang="en-US" dirty="0"/>
              <a:t>A health professional, and any other person mandated to report under Texas Health and Safety Code §81.042; </a:t>
            </a:r>
            <a:r>
              <a:rPr lang="en-US" b="0" i="0" dirty="0">
                <a:solidFill>
                  <a:srgbClr val="666666"/>
                </a:solidFill>
                <a:effectLst/>
                <a:latin typeface="Roboto"/>
              </a:rPr>
              <a:t>any health professional, including </a:t>
            </a:r>
            <a:r>
              <a:rPr lang="en-US" b="0" i="0" dirty="0" err="1">
                <a:solidFill>
                  <a:srgbClr val="666666"/>
                </a:solidFill>
                <a:effectLst/>
                <a:latin typeface="Roboto"/>
              </a:rPr>
              <a:t>Rns</a:t>
            </a:r>
            <a:r>
              <a:rPr lang="en-US" b="0" i="0" dirty="0">
                <a:solidFill>
                  <a:srgbClr val="666666"/>
                </a:solidFill>
                <a:effectLst/>
                <a:latin typeface="Roboto"/>
              </a:rPr>
              <a:t>;</a:t>
            </a:r>
            <a:endParaRPr lang="en-US" dirty="0"/>
          </a:p>
          <a:p>
            <a:r>
              <a:rPr lang="en-US" dirty="0"/>
              <a:t>Any person in charge of a clinical laboratory, hospital laboratory, blood bank, mobile unit, or other facility (such as a contract research organization laboratory) in which a laboratory examination of a blood specimen, or any specimen derived from a human body, yields microscopic, cultural, serological or any other evidence of a suspected STD;</a:t>
            </a:r>
          </a:p>
          <a:p>
            <a:r>
              <a:rPr lang="en-US" dirty="0"/>
              <a:t>The medical director or other physician responsible for the medical oversight of a testing program, as defined in Texas Health and Safety Code §85.002.</a:t>
            </a:r>
          </a:p>
          <a:p>
            <a:r>
              <a:rPr lang="en-US" dirty="0"/>
              <a:t>Failure to report as required under this subchapter is prohibited by law, as described in Texas Health and Safety Code, §81.049. </a:t>
            </a:r>
            <a:r>
              <a:rPr lang="en-US" b="0" i="0" dirty="0">
                <a:solidFill>
                  <a:srgbClr val="666666"/>
                </a:solidFill>
                <a:effectLst/>
                <a:latin typeface="Roboto"/>
              </a:rPr>
              <a:t>An offense under this section is a Class B misdemeanor)</a:t>
            </a:r>
            <a:endParaRPr lang="en-US" dirty="0"/>
          </a:p>
          <a:p>
            <a:endParaRPr lang="en-US" dirty="0"/>
          </a:p>
        </p:txBody>
      </p:sp>
    </p:spTree>
    <p:extLst>
      <p:ext uri="{BB962C8B-B14F-4D97-AF65-F5344CB8AC3E}">
        <p14:creationId xmlns:p14="http://schemas.microsoft.com/office/powerpoint/2010/main" val="242029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4512-680B-4C47-9C7A-F2088790ABB5}"/>
              </a:ext>
            </a:extLst>
          </p:cNvPr>
          <p:cNvSpPr>
            <a:spLocks noGrp="1"/>
          </p:cNvSpPr>
          <p:nvPr>
            <p:ph type="title"/>
          </p:nvPr>
        </p:nvSpPr>
        <p:spPr/>
        <p:txBody>
          <a:bodyPr/>
          <a:lstStyle/>
          <a:p>
            <a:r>
              <a:rPr lang="en-US" dirty="0"/>
              <a:t>What about the partner? Expedited Partner Therapy</a:t>
            </a:r>
          </a:p>
        </p:txBody>
      </p:sp>
      <p:sp>
        <p:nvSpPr>
          <p:cNvPr id="3" name="Content Placeholder 2">
            <a:extLst>
              <a:ext uri="{FF2B5EF4-FFF2-40B4-BE49-F238E27FC236}">
                <a16:creationId xmlns:a16="http://schemas.microsoft.com/office/drawing/2014/main" id="{DF3FE398-BFA7-4FA1-9604-30AD3E1406E8}"/>
              </a:ext>
            </a:extLst>
          </p:cNvPr>
          <p:cNvSpPr>
            <a:spLocks noGrp="1"/>
          </p:cNvSpPr>
          <p:nvPr>
            <p:ph idx="1"/>
          </p:nvPr>
        </p:nvSpPr>
        <p:spPr/>
        <p:txBody>
          <a:bodyPr/>
          <a:lstStyle/>
          <a:p>
            <a:r>
              <a:rPr lang="en-US" dirty="0"/>
              <a:t>a harm-reduction strategy and the clinical practice of treating the sex partners of persons with diagnosed chlamydia or gonorrhea, who are unable or unlikely to seek timely treatment, by providing medications or prescriptions to the patient as allowable by law. </a:t>
            </a:r>
          </a:p>
          <a:p>
            <a:endParaRPr lang="en-US" dirty="0"/>
          </a:p>
        </p:txBody>
      </p:sp>
    </p:spTree>
    <p:extLst>
      <p:ext uri="{BB962C8B-B14F-4D97-AF65-F5344CB8AC3E}">
        <p14:creationId xmlns:p14="http://schemas.microsoft.com/office/powerpoint/2010/main" val="2679993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3D8502-7608-4217-948B-F92F9F6D7726}"/>
              </a:ext>
            </a:extLst>
          </p:cNvPr>
          <p:cNvSpPr>
            <a:spLocks noGrp="1"/>
          </p:cNvSpPr>
          <p:nvPr>
            <p:ph type="title"/>
          </p:nvPr>
        </p:nvSpPr>
        <p:spPr>
          <a:xfrm>
            <a:off x="93948" y="535577"/>
            <a:ext cx="4600575" cy="781786"/>
          </a:xfrm>
        </p:spPr>
        <p:txBody>
          <a:bodyPr>
            <a:normAutofit fontScale="90000"/>
          </a:bodyPr>
          <a:lstStyle/>
          <a:p>
            <a:pPr algn="ctr"/>
            <a:r>
              <a:rPr lang="en-US" sz="2800" dirty="0"/>
              <a:t>“partner services” Expedited Partner Therapy</a:t>
            </a:r>
            <a:endParaRPr lang="en-US" dirty="0"/>
          </a:p>
        </p:txBody>
      </p:sp>
      <p:sp>
        <p:nvSpPr>
          <p:cNvPr id="20"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A6F8B9DA-D358-4B72-B7CA-CE29B0C14143}"/>
              </a:ext>
            </a:extLst>
          </p:cNvPr>
          <p:cNvSpPr>
            <a:spLocks noGrp="1"/>
          </p:cNvSpPr>
          <p:nvPr>
            <p:ph idx="1"/>
          </p:nvPr>
        </p:nvSpPr>
        <p:spPr>
          <a:xfrm>
            <a:off x="53721" y="1395741"/>
            <a:ext cx="4600575" cy="5462260"/>
          </a:xfrm>
        </p:spPr>
        <p:txBody>
          <a:bodyPr>
            <a:normAutofit fontScale="85000" lnSpcReduction="10000"/>
          </a:bodyPr>
          <a:lstStyle/>
          <a:p>
            <a:r>
              <a:rPr lang="en-US" dirty="0"/>
              <a:t>Patients then provide partners with these therapies without the health care provider having examined the partner.</a:t>
            </a:r>
          </a:p>
          <a:p>
            <a:r>
              <a:rPr lang="en-US" dirty="0"/>
              <a:t>A continuum of clinical evaluation, counseling, diagnostic testing, and treatment designed to increase the number of infected persons brought to treatment and to reduce transmission among sexual networks. </a:t>
            </a:r>
          </a:p>
          <a:p>
            <a:r>
              <a:rPr lang="en-US" dirty="0"/>
              <a:t>Clinicians’ efforts to ensure treatment of patients’ sex partners can reduce the risk for reinfection and potentially diminish transmission of STIs</a:t>
            </a:r>
          </a:p>
          <a:p>
            <a:r>
              <a:rPr lang="en-US" dirty="0"/>
              <a:t>More partners were treated when patients were offered EPT, Studies reported statistically significant decreases in the rate of reinfection. Responsibility for discussing the treatment of partners of persons with STIs rests with the diagnosing provider and the patient. </a:t>
            </a:r>
          </a:p>
          <a:p>
            <a:r>
              <a:rPr lang="en-US" dirty="0"/>
              <a:t>State laws require a good faith effort by the provider to inform partners, and providers should familiarize themselves with public health laws</a:t>
            </a:r>
          </a:p>
          <a:p>
            <a:endParaRPr lang="en-US" dirty="0"/>
          </a:p>
        </p:txBody>
      </p:sp>
      <p:pic>
        <p:nvPicPr>
          <p:cNvPr id="4" name="Content Placeholder 3">
            <a:extLst>
              <a:ext uri="{FF2B5EF4-FFF2-40B4-BE49-F238E27FC236}">
                <a16:creationId xmlns:a16="http://schemas.microsoft.com/office/drawing/2014/main" id="{D2CB8246-A676-4C75-A299-4117E3F87CA1}"/>
              </a:ext>
            </a:extLst>
          </p:cNvPr>
          <p:cNvPicPr>
            <a:picLocks noChangeAspect="1"/>
          </p:cNvPicPr>
          <p:nvPr/>
        </p:nvPicPr>
        <p:blipFill>
          <a:blip r:embed="rId2"/>
          <a:stretch>
            <a:fillRect/>
          </a:stretch>
        </p:blipFill>
        <p:spPr>
          <a:xfrm>
            <a:off x="4654296" y="930611"/>
            <a:ext cx="7541003" cy="5184439"/>
          </a:xfrm>
          <a:prstGeom prst="rect">
            <a:avLst/>
          </a:prstGeom>
        </p:spPr>
      </p:pic>
    </p:spTree>
    <p:extLst>
      <p:ext uri="{BB962C8B-B14F-4D97-AF65-F5344CB8AC3E}">
        <p14:creationId xmlns:p14="http://schemas.microsoft.com/office/powerpoint/2010/main" val="361859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5EC7-2C7D-4714-B3F9-1C10B15BD72F}"/>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Texas and </a:t>
            </a:r>
            <a:r>
              <a:rPr lang="en-US" dirty="0" err="1">
                <a:effectLst>
                  <a:outerShdw blurRad="38100" dist="38100" dir="2700000" algn="tl">
                    <a:srgbClr val="000000">
                      <a:alpha val="43137"/>
                    </a:srgbClr>
                  </a:outerShdw>
                </a:effectLst>
              </a:rPr>
              <a:t>STis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DF41A2B-BDAE-48E8-8E5D-519C94AD12F8}"/>
              </a:ext>
            </a:extLst>
          </p:cNvPr>
          <p:cNvSpPr>
            <a:spLocks noGrp="1"/>
          </p:cNvSpPr>
          <p:nvPr>
            <p:ph idx="1"/>
          </p:nvPr>
        </p:nvSpPr>
        <p:spPr/>
        <p:txBody>
          <a:bodyPr/>
          <a:lstStyle/>
          <a:p>
            <a:r>
              <a:rPr lang="en-US" sz="1800" dirty="0"/>
              <a:t>EPT is the Standard of Care for STD Treatment</a:t>
            </a:r>
          </a:p>
          <a:p>
            <a:r>
              <a:rPr lang="en-US" sz="1800" dirty="0"/>
              <a:t>In 2016, 137,739 cases of Chlamydia and 40,971 cases of Gonorrhea were reported in Texas. </a:t>
            </a:r>
          </a:p>
          <a:p>
            <a:r>
              <a:rPr lang="en-US" sz="1800" dirty="0"/>
              <a:t>reinfection of persons treated for STDs by their untreated sex partners accounts for </a:t>
            </a:r>
            <a:r>
              <a:rPr lang="en-US" sz="1800" dirty="0">
                <a:solidFill>
                  <a:srgbClr val="FF0000"/>
                </a:solidFill>
              </a:rPr>
              <a:t>14% to 30%</a:t>
            </a:r>
            <a:r>
              <a:rPr lang="en-US" sz="1800" dirty="0"/>
              <a:t> of incident bacterial STDs.</a:t>
            </a:r>
          </a:p>
          <a:p>
            <a:r>
              <a:rPr lang="en-US" sz="1800" dirty="0"/>
              <a:t>saves money by reducing the costs of treating re-infections, and reduces the number of clinical visits and STD testing in sex partners. </a:t>
            </a:r>
          </a:p>
          <a:p>
            <a:r>
              <a:rPr lang="en-US" sz="1800" dirty="0"/>
              <a:t>Because untreated STDs can increase the risk of acquiring and transmitting HIV, EPT may also help reduce new HIV infections</a:t>
            </a:r>
          </a:p>
          <a:p>
            <a:endParaRPr lang="en-US" dirty="0"/>
          </a:p>
        </p:txBody>
      </p:sp>
    </p:spTree>
    <p:extLst>
      <p:ext uri="{BB962C8B-B14F-4D97-AF65-F5344CB8AC3E}">
        <p14:creationId xmlns:p14="http://schemas.microsoft.com/office/powerpoint/2010/main" val="112644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2350" y="639763"/>
            <a:ext cx="4457381" cy="5177377"/>
          </a:xfrm>
          <a:ln>
            <a:noFill/>
          </a:ln>
        </p:spPr>
        <p:txBody>
          <a:bodyPr>
            <a:normAutofit/>
          </a:bodyPr>
          <a:lstStyle/>
          <a:p>
            <a:pPr algn="ctr"/>
            <a:r>
              <a:rPr lang="en-US" sz="4000" dirty="0"/>
              <a:t>Current Practice on Selected Clinical Services in the United States</a:t>
            </a:r>
            <a:br>
              <a:rPr lang="en-US" sz="4000" dirty="0"/>
            </a:br>
            <a:endParaRPr lang="en-US" sz="4000" dirty="0"/>
          </a:p>
        </p:txBody>
      </p:sp>
      <p:graphicFrame>
        <p:nvGraphicFramePr>
          <p:cNvPr id="31" name="Content Placeholder 2">
            <a:extLst>
              <a:ext uri="{FF2B5EF4-FFF2-40B4-BE49-F238E27FC236}">
                <a16:creationId xmlns:a16="http://schemas.microsoft.com/office/drawing/2014/main" id="{245EC8CB-E2FF-47D9-9767-74B8DE0A2963}"/>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256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73A9-60F9-4094-83CD-DCFA35F35A4D}"/>
              </a:ext>
            </a:extLst>
          </p:cNvPr>
          <p:cNvSpPr>
            <a:spLocks noGrp="1"/>
          </p:cNvSpPr>
          <p:nvPr>
            <p:ph type="title"/>
          </p:nvPr>
        </p:nvSpPr>
        <p:spPr/>
        <p:txBody>
          <a:bodyPr/>
          <a:lstStyle/>
          <a:p>
            <a:r>
              <a:rPr lang="en-US" dirty="0"/>
              <a:t>How </a:t>
            </a:r>
            <a:r>
              <a:rPr lang="en-US" dirty="0" err="1"/>
              <a:t>ept</a:t>
            </a:r>
            <a:r>
              <a:rPr lang="en-US" dirty="0"/>
              <a:t> works….</a:t>
            </a:r>
          </a:p>
        </p:txBody>
      </p:sp>
      <p:sp>
        <p:nvSpPr>
          <p:cNvPr id="3" name="Content Placeholder 2">
            <a:extLst>
              <a:ext uri="{FF2B5EF4-FFF2-40B4-BE49-F238E27FC236}">
                <a16:creationId xmlns:a16="http://schemas.microsoft.com/office/drawing/2014/main" id="{44F00BAC-C35D-42A0-9BFC-815AE5E3A593}"/>
              </a:ext>
            </a:extLst>
          </p:cNvPr>
          <p:cNvSpPr>
            <a:spLocks noGrp="1"/>
          </p:cNvSpPr>
          <p:nvPr>
            <p:ph idx="1"/>
          </p:nvPr>
        </p:nvSpPr>
        <p:spPr/>
        <p:txBody>
          <a:bodyPr/>
          <a:lstStyle/>
          <a:p>
            <a:r>
              <a:rPr lang="en-US" dirty="0"/>
              <a:t>should be offered to all heterosexual patients diagnosed with gonorrhea and/or chlamydia. </a:t>
            </a:r>
          </a:p>
          <a:p>
            <a:r>
              <a:rPr lang="en-US" dirty="0"/>
              <a:t>The medications used for EPT are single-dose oral medications, with low risks of allergic reaction and minimal side effects. </a:t>
            </a:r>
          </a:p>
          <a:p>
            <a:r>
              <a:rPr lang="en-US" dirty="0"/>
              <a:t>Information related to potential allergic reactions and side effects can be given to the partner at the same time a prescription or medication is provided.</a:t>
            </a:r>
          </a:p>
          <a:p>
            <a:r>
              <a:rPr lang="en-US" dirty="0"/>
              <a:t>Clinicians may</a:t>
            </a:r>
          </a:p>
          <a:p>
            <a:pPr lvl="1"/>
            <a:r>
              <a:rPr lang="en-US" sz="2000" dirty="0"/>
              <a:t>provide the patient with drugs intended for their partners, </a:t>
            </a:r>
          </a:p>
          <a:p>
            <a:pPr lvl="1"/>
            <a:r>
              <a:rPr lang="en-US" sz="2000" dirty="0"/>
              <a:t>prescribe extra doses of medication in the index patients’ names, or </a:t>
            </a:r>
          </a:p>
          <a:p>
            <a:pPr lvl="1"/>
            <a:r>
              <a:rPr lang="en-US" sz="2000" dirty="0"/>
              <a:t>write prescriptions for patients to deliver to their partners</a:t>
            </a:r>
            <a:endParaRPr lang="en-US" dirty="0"/>
          </a:p>
        </p:txBody>
      </p:sp>
    </p:spTree>
    <p:extLst>
      <p:ext uri="{BB962C8B-B14F-4D97-AF65-F5344CB8AC3E}">
        <p14:creationId xmlns:p14="http://schemas.microsoft.com/office/powerpoint/2010/main" val="655271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18C8-4411-44B0-968F-5203AC650DB8}"/>
              </a:ext>
            </a:extLst>
          </p:cNvPr>
          <p:cNvSpPr>
            <a:spLocks noGrp="1"/>
          </p:cNvSpPr>
          <p:nvPr>
            <p:ph type="title"/>
          </p:nvPr>
        </p:nvSpPr>
        <p:spPr/>
        <p:txBody>
          <a:bodyPr/>
          <a:lstStyle/>
          <a:p>
            <a:pPr algn="ctr"/>
            <a:r>
              <a:rPr lang="en-US" dirty="0"/>
              <a:t>TMB and EPT</a:t>
            </a:r>
          </a:p>
        </p:txBody>
      </p:sp>
      <p:sp>
        <p:nvSpPr>
          <p:cNvPr id="3" name="Content Placeholder 2">
            <a:extLst>
              <a:ext uri="{FF2B5EF4-FFF2-40B4-BE49-F238E27FC236}">
                <a16:creationId xmlns:a16="http://schemas.microsoft.com/office/drawing/2014/main" id="{EDA43C80-0327-409A-81CE-047A6911EAB9}"/>
              </a:ext>
            </a:extLst>
          </p:cNvPr>
          <p:cNvSpPr>
            <a:spLocks noGrp="1"/>
          </p:cNvSpPr>
          <p:nvPr>
            <p:ph idx="1"/>
          </p:nvPr>
        </p:nvSpPr>
        <p:spPr/>
        <p:txBody>
          <a:bodyPr>
            <a:normAutofit fontScale="92500"/>
          </a:bodyPr>
          <a:lstStyle/>
          <a:p>
            <a:r>
              <a:rPr lang="en-US" sz="2800" dirty="0"/>
              <a:t>EPT is explicitly permitted, by amendment to Texas Medical Board (TMB) rules that took effect in June, 2009. </a:t>
            </a:r>
          </a:p>
          <a:p>
            <a:endParaRPr lang="en-US" sz="2800" dirty="0"/>
          </a:p>
          <a:p>
            <a:r>
              <a:rPr lang="en-US" sz="2800" dirty="0"/>
              <a:t>TMB amended Chapter 22, Section 190.8 of the Texas Administrative Code</a:t>
            </a:r>
          </a:p>
          <a:p>
            <a:pPr lvl="1"/>
            <a:r>
              <a:rPr lang="en-US" sz="2800" dirty="0"/>
              <a:t> to allow a physician to provide a prescription for an infected patient's partner with whom the physician doesn't have a "proper professional relationship."</a:t>
            </a:r>
          </a:p>
          <a:p>
            <a:endParaRPr lang="en-US" dirty="0"/>
          </a:p>
        </p:txBody>
      </p:sp>
    </p:spTree>
    <p:extLst>
      <p:ext uri="{BB962C8B-B14F-4D97-AF65-F5344CB8AC3E}">
        <p14:creationId xmlns:p14="http://schemas.microsoft.com/office/powerpoint/2010/main" val="2643988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7291-5AD5-41D7-A9C0-EE5E3692B9EA}"/>
              </a:ext>
            </a:extLst>
          </p:cNvPr>
          <p:cNvSpPr>
            <a:spLocks noGrp="1"/>
          </p:cNvSpPr>
          <p:nvPr>
            <p:ph type="title"/>
          </p:nvPr>
        </p:nvSpPr>
        <p:spPr/>
        <p:txBody>
          <a:bodyPr/>
          <a:lstStyle/>
          <a:p>
            <a:pPr algn="ctr"/>
            <a:r>
              <a:rPr lang="en-US" dirty="0"/>
              <a:t>Texas Laws</a:t>
            </a:r>
          </a:p>
        </p:txBody>
      </p:sp>
      <p:sp>
        <p:nvSpPr>
          <p:cNvPr id="3" name="Content Placeholder 2">
            <a:extLst>
              <a:ext uri="{FF2B5EF4-FFF2-40B4-BE49-F238E27FC236}">
                <a16:creationId xmlns:a16="http://schemas.microsoft.com/office/drawing/2014/main" id="{DC6F0188-4C49-495C-AE3B-0203670212FB}"/>
              </a:ext>
            </a:extLst>
          </p:cNvPr>
          <p:cNvSpPr>
            <a:spLocks noGrp="1"/>
          </p:cNvSpPr>
          <p:nvPr>
            <p:ph idx="1"/>
          </p:nvPr>
        </p:nvSpPr>
        <p:spPr/>
        <p:txBody>
          <a:bodyPr/>
          <a:lstStyle/>
          <a:p>
            <a:r>
              <a:rPr lang="en-US" dirty="0"/>
              <a:t>“…establishing a professional relationship is not required for a physician to prescribe medications for sexually transmitted diseases for partners of the physician’s established patient, if the physician determines that the patient may have been infected with a sexually transmitted disease.” 22 Tex. Admin. Code §190.8(1)(L)(iii)</a:t>
            </a:r>
          </a:p>
          <a:p>
            <a:endParaRPr lang="en-US" dirty="0"/>
          </a:p>
          <a:p>
            <a:r>
              <a:rPr lang="en-US" dirty="0"/>
              <a:t>“An advanced practice registered nurse may prescribe medications for sexually transmitted diseases for partners of an established patient, if the advanced practice registered nurse assesses the patient and determines that the patient may have been infected with a sexually transmitted disease. Nothing in this subsection shall be construed to require the advanced practice registered nurse to issue prescriptions for partners of patients.” 22 Tex. Admin. Code § 222.4(d)</a:t>
            </a:r>
          </a:p>
          <a:p>
            <a:endParaRPr lang="en-US" dirty="0"/>
          </a:p>
        </p:txBody>
      </p:sp>
    </p:spTree>
    <p:extLst>
      <p:ext uri="{BB962C8B-B14F-4D97-AF65-F5344CB8AC3E}">
        <p14:creationId xmlns:p14="http://schemas.microsoft.com/office/powerpoint/2010/main" val="3253248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8A8E-9F26-448A-B612-E7622F2B4503}"/>
              </a:ext>
            </a:extLst>
          </p:cNvPr>
          <p:cNvSpPr>
            <a:spLocks noGrp="1"/>
          </p:cNvSpPr>
          <p:nvPr>
            <p:ph type="title"/>
          </p:nvPr>
        </p:nvSpPr>
        <p:spPr/>
        <p:txBody>
          <a:bodyPr>
            <a:normAutofit fontScale="90000"/>
          </a:bodyPr>
          <a:lstStyle/>
          <a:p>
            <a:pPr algn="ctr"/>
            <a:r>
              <a:rPr lang="en-US" sz="2800" dirty="0"/>
              <a:t>Physicians/Nurses worried they could be liable should a patient's partner have an allergic reaction to a medication</a:t>
            </a:r>
            <a:r>
              <a:rPr lang="en-US" dirty="0"/>
              <a:t>. </a:t>
            </a:r>
          </a:p>
        </p:txBody>
      </p:sp>
      <p:sp>
        <p:nvSpPr>
          <p:cNvPr id="3" name="Content Placeholder 2">
            <a:extLst>
              <a:ext uri="{FF2B5EF4-FFF2-40B4-BE49-F238E27FC236}">
                <a16:creationId xmlns:a16="http://schemas.microsoft.com/office/drawing/2014/main" id="{5F44E6E0-14F6-4FBE-8498-AB23A0AAD158}"/>
              </a:ext>
            </a:extLst>
          </p:cNvPr>
          <p:cNvSpPr>
            <a:spLocks noGrp="1"/>
          </p:cNvSpPr>
          <p:nvPr>
            <p:ph idx="1"/>
          </p:nvPr>
        </p:nvSpPr>
        <p:spPr>
          <a:xfrm>
            <a:off x="581192" y="2340863"/>
            <a:ext cx="11029615" cy="4431411"/>
          </a:xfrm>
        </p:spPr>
        <p:txBody>
          <a:bodyPr/>
          <a:lstStyle/>
          <a:p>
            <a:r>
              <a:rPr lang="en-US" sz="2400" dirty="0"/>
              <a:t>physicians shouldn't fear prescribing medications for a patient's sex partner because the drugs prescribed to treat chlamydia and gonorrhea have few side effects and are effective in treating the diseases. TMB</a:t>
            </a:r>
          </a:p>
          <a:p>
            <a:r>
              <a:rPr lang="en-US" sz="2400" dirty="0"/>
              <a:t>Tx BON: an unforeseen allergic reaction does not justify licensure action with EPT                                                               </a:t>
            </a:r>
            <a:r>
              <a:rPr lang="en-US" sz="2400" dirty="0">
                <a:hlinkClick r:id="rId2" action="ppaction://hlinkfile"/>
              </a:rPr>
              <a:t>file:///C:/Users/Owner/Downloads/DSHSltrTBON%20(1).pdf</a:t>
            </a:r>
            <a:endParaRPr lang="en-US" sz="2400" dirty="0"/>
          </a:p>
          <a:p>
            <a:r>
              <a:rPr lang="en-US" sz="2400" dirty="0"/>
              <a:t>Is the provider’s on-site presence required for drug administration by a nurse? </a:t>
            </a:r>
          </a:p>
          <a:p>
            <a:pPr marL="0" indent="0">
              <a:buNone/>
            </a:pPr>
            <a:r>
              <a:rPr lang="en-US" sz="2400" dirty="0"/>
              <a:t>	No, not if there is a standing order. Administration of medication (oral and injection) is within the scope of practice of a RN and LVN.</a:t>
            </a:r>
          </a:p>
          <a:p>
            <a:endParaRPr lang="en-US" dirty="0"/>
          </a:p>
        </p:txBody>
      </p:sp>
    </p:spTree>
    <p:extLst>
      <p:ext uri="{BB962C8B-B14F-4D97-AF65-F5344CB8AC3E}">
        <p14:creationId xmlns:p14="http://schemas.microsoft.com/office/powerpoint/2010/main" val="361578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ADAB-55EE-4B3D-B642-AE3ED21855F2}"/>
              </a:ext>
            </a:extLst>
          </p:cNvPr>
          <p:cNvSpPr>
            <a:spLocks noGrp="1"/>
          </p:cNvSpPr>
          <p:nvPr>
            <p:ph type="title"/>
          </p:nvPr>
        </p:nvSpPr>
        <p:spPr/>
        <p:txBody>
          <a:bodyPr/>
          <a:lstStyle/>
          <a:p>
            <a:pPr algn="ctr"/>
            <a:r>
              <a:rPr lang="en-US" dirty="0"/>
              <a:t>Rx, Pharmacist, and EPT</a:t>
            </a:r>
          </a:p>
        </p:txBody>
      </p:sp>
      <p:sp>
        <p:nvSpPr>
          <p:cNvPr id="3" name="Content Placeholder 2">
            <a:extLst>
              <a:ext uri="{FF2B5EF4-FFF2-40B4-BE49-F238E27FC236}">
                <a16:creationId xmlns:a16="http://schemas.microsoft.com/office/drawing/2014/main" id="{F1EEC6CB-B645-4CAD-97FC-793DC1DCDB8B}"/>
              </a:ext>
            </a:extLst>
          </p:cNvPr>
          <p:cNvSpPr>
            <a:spLocks noGrp="1"/>
          </p:cNvSpPr>
          <p:nvPr>
            <p:ph idx="1"/>
          </p:nvPr>
        </p:nvSpPr>
        <p:spPr>
          <a:xfrm>
            <a:off x="581192" y="1890876"/>
            <a:ext cx="11029615" cy="4084474"/>
          </a:xfrm>
        </p:spPr>
        <p:txBody>
          <a:bodyPr/>
          <a:lstStyle/>
          <a:p>
            <a:r>
              <a:rPr lang="en-US" sz="1800" dirty="0"/>
              <a:t>“A pharmacist may not dispense a prescription drug if the pharmacist knows or should have known that the prescription was issued…without a valid patient-practitioner relationship.” Tex. Occ. Code Ann. § 562.056a  Or practitioner-patient relationship is not present in an emergency. Tex. Occ. Code Ann. § 562.056(b) </a:t>
            </a:r>
          </a:p>
          <a:p>
            <a:pPr marL="0" indent="0" algn="ctr">
              <a:buNone/>
            </a:pPr>
            <a:r>
              <a:rPr lang="en-US" sz="1800" dirty="0"/>
              <a:t>&lt;&lt;&lt;However&gt;&gt;&gt;</a:t>
            </a:r>
          </a:p>
          <a:p>
            <a:r>
              <a:rPr lang="en-US" sz="1800" dirty="0"/>
              <a:t>“A pharmacist </a:t>
            </a:r>
            <a:r>
              <a:rPr lang="en-US" sz="1800" b="1" i="1" u="sng" dirty="0"/>
              <a:t>may</a:t>
            </a:r>
            <a:r>
              <a:rPr lang="en-US" sz="1800" dirty="0"/>
              <a:t> dispense a prescription when a physician has not established a professional relationship with a patient </a:t>
            </a:r>
            <a:r>
              <a:rPr lang="en-US" sz="1800" i="1" u="sng" dirty="0"/>
              <a:t>if the prescription is for medications for sexually transmitted diseases for partners of the physician’s established patient</a:t>
            </a:r>
            <a:r>
              <a:rPr lang="en-US" sz="1800" dirty="0"/>
              <a:t>…” 22 Tex. Admin. Code § 291.29(b)(3). </a:t>
            </a:r>
          </a:p>
          <a:p>
            <a:endParaRPr lang="en-US" dirty="0"/>
          </a:p>
        </p:txBody>
      </p:sp>
    </p:spTree>
    <p:extLst>
      <p:ext uri="{BB962C8B-B14F-4D97-AF65-F5344CB8AC3E}">
        <p14:creationId xmlns:p14="http://schemas.microsoft.com/office/powerpoint/2010/main" val="34166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30"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7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032" name="Rectangle 78">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vider Pocket Guides">
            <a:extLst>
              <a:ext uri="{FF2B5EF4-FFF2-40B4-BE49-F238E27FC236}">
                <a16:creationId xmlns:a16="http://schemas.microsoft.com/office/drawing/2014/main" id="{491FA91C-FFE9-429E-BE07-279AD2E918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80">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07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24532-36A5-4E11-9A3D-F847CFA84575}"/>
              </a:ext>
            </a:extLst>
          </p:cNvPr>
          <p:cNvSpPr>
            <a:spLocks noGrp="1"/>
          </p:cNvSpPr>
          <p:nvPr>
            <p:ph type="title"/>
          </p:nvPr>
        </p:nvSpPr>
        <p:spPr/>
        <p:txBody>
          <a:bodyPr/>
          <a:lstStyle/>
          <a:p>
            <a:r>
              <a:rPr lang="en-US" dirty="0"/>
              <a:t>CDC </a:t>
            </a:r>
            <a:r>
              <a:rPr lang="en-US" dirty="0" err="1"/>
              <a:t>StI</a:t>
            </a:r>
            <a:r>
              <a:rPr lang="en-US" dirty="0"/>
              <a:t> Guidelines:  2021 </a:t>
            </a:r>
            <a:r>
              <a:rPr lang="en-US" b="0" i="0" dirty="0">
                <a:solidFill>
                  <a:srgbClr val="333333"/>
                </a:solidFill>
                <a:effectLst/>
                <a:latin typeface="Open Sans" panose="020B0606030504020204" pitchFamily="34" charset="0"/>
              </a:rPr>
              <a:t> released July 23, 2021</a:t>
            </a:r>
            <a:endParaRPr lang="en-US" dirty="0"/>
          </a:p>
        </p:txBody>
      </p:sp>
      <p:sp>
        <p:nvSpPr>
          <p:cNvPr id="5" name="Content Placeholder 4">
            <a:extLst>
              <a:ext uri="{FF2B5EF4-FFF2-40B4-BE49-F238E27FC236}">
                <a16:creationId xmlns:a16="http://schemas.microsoft.com/office/drawing/2014/main" id="{E64B14DD-09F4-4621-AA9E-5BA9D8E269BC}"/>
              </a:ext>
            </a:extLst>
          </p:cNvPr>
          <p:cNvSpPr>
            <a:spLocks noGrp="1"/>
          </p:cNvSpPr>
          <p:nvPr>
            <p:ph idx="1"/>
          </p:nvPr>
        </p:nvSpPr>
        <p:spPr/>
        <p:txBody>
          <a:bodyPr>
            <a:normAutofit fontScale="70000" lnSpcReduction="20000"/>
          </a:bodyPr>
          <a:lstStyle/>
          <a:p>
            <a:r>
              <a:rPr lang="en-US" sz="1800" dirty="0"/>
              <a:t>now be known as the STI Treatment Guidelines</a:t>
            </a:r>
          </a:p>
          <a:p>
            <a:r>
              <a:rPr lang="en-US" sz="1800" dirty="0"/>
              <a:t>U=U or Undetectable equals Untransmittable</a:t>
            </a:r>
          </a:p>
          <a:p>
            <a:r>
              <a:rPr lang="en-US" sz="1800" dirty="0"/>
              <a:t>Recommendation regarding universal testing for hepatitis C in ALL pregnant women. Population prevalence of greater than 1.1%, every pregnant woman with every pregnancy gets rescreened</a:t>
            </a:r>
          </a:p>
          <a:p>
            <a:r>
              <a:rPr lang="en-US" sz="1800" dirty="0"/>
              <a:t>In the adolescent section, there is some more permissive language for rectal chlamydia and gonorrhea testing to be considered in females based on reported sexual behaviors</a:t>
            </a:r>
          </a:p>
          <a:p>
            <a:r>
              <a:rPr lang="en-US" sz="1800" dirty="0"/>
              <a:t>Expanded section on the importance of rectal and pharyngeal testing</a:t>
            </a:r>
          </a:p>
          <a:p>
            <a:r>
              <a:rPr lang="en-US" sz="1800" dirty="0"/>
              <a:t>HIV testing should be performed on all persons </a:t>
            </a:r>
            <a:r>
              <a:rPr lang="en-US" sz="1800" i="1" dirty="0"/>
              <a:t>not</a:t>
            </a:r>
            <a:r>
              <a:rPr lang="en-US" sz="1800" dirty="0"/>
              <a:t> known to have HIV infection who present with genital anal or perianal ulcers</a:t>
            </a:r>
          </a:p>
          <a:p>
            <a:r>
              <a:rPr lang="en-US" sz="1800" dirty="0"/>
              <a:t>genital herpes, herpes PCR is the preferred diagnostic test with call for a </a:t>
            </a:r>
            <a:r>
              <a:rPr lang="en-US" sz="1800" dirty="0" err="1"/>
              <a:t>Biokit</a:t>
            </a:r>
            <a:r>
              <a:rPr lang="en-US" sz="1800" dirty="0"/>
              <a:t> or a Western blot as the second test for confirmation. </a:t>
            </a:r>
          </a:p>
          <a:p>
            <a:r>
              <a:rPr lang="en-US" sz="1800" dirty="0"/>
              <a:t>Separating out HSV1 &amp; HSV2, in terms of different counseling messages</a:t>
            </a:r>
          </a:p>
          <a:p>
            <a:r>
              <a:rPr lang="en-US" sz="1800" dirty="0"/>
              <a:t>Adult syphilis, there's expansion in the clinical presentation and which patients there's an increased clinical notability of atypical presentations of syphilis, including painful, multiple lesions, especially occurring perennially that can mimic herpes presentation.</a:t>
            </a:r>
          </a:p>
          <a:p>
            <a:r>
              <a:rPr lang="en-US" sz="1800" dirty="0"/>
              <a:t>FDA cleared test do use the NAATs at the rectal and pharyngeal sites, both for chlamydia and gonorrhea </a:t>
            </a:r>
          </a:p>
          <a:p>
            <a:endParaRPr lang="en-US" dirty="0"/>
          </a:p>
        </p:txBody>
      </p:sp>
    </p:spTree>
    <p:extLst>
      <p:ext uri="{BB962C8B-B14F-4D97-AF65-F5344CB8AC3E}">
        <p14:creationId xmlns:p14="http://schemas.microsoft.com/office/powerpoint/2010/main" val="236220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FF40-EF64-460E-BCDD-A908925C2D49}"/>
              </a:ext>
            </a:extLst>
          </p:cNvPr>
          <p:cNvSpPr>
            <a:spLocks noGrp="1"/>
          </p:cNvSpPr>
          <p:nvPr>
            <p:ph type="title"/>
          </p:nvPr>
        </p:nvSpPr>
        <p:spPr>
          <a:xfrm>
            <a:off x="581192" y="702156"/>
            <a:ext cx="11029616" cy="717069"/>
          </a:xfrm>
        </p:spPr>
        <p:txBody>
          <a:bodyPr/>
          <a:lstStyle/>
          <a:p>
            <a:r>
              <a:rPr lang="en-US" dirty="0">
                <a:solidFill>
                  <a:srgbClr val="000000"/>
                </a:solidFill>
                <a:latin typeface="Open Sans" panose="020B0606030504020204" pitchFamily="34" charset="0"/>
              </a:rPr>
              <a:t>These guidelines discuss….. </a:t>
            </a:r>
            <a:endParaRPr lang="en-US" dirty="0"/>
          </a:p>
        </p:txBody>
      </p:sp>
      <p:sp>
        <p:nvSpPr>
          <p:cNvPr id="3" name="Content Placeholder 2">
            <a:extLst>
              <a:ext uri="{FF2B5EF4-FFF2-40B4-BE49-F238E27FC236}">
                <a16:creationId xmlns:a16="http://schemas.microsoft.com/office/drawing/2014/main" id="{2ED55399-A8C2-41DE-B2DB-BBABA29459F1}"/>
              </a:ext>
            </a:extLst>
          </p:cNvPr>
          <p:cNvSpPr>
            <a:spLocks noGrp="1"/>
          </p:cNvSpPr>
          <p:nvPr>
            <p:ph idx="1"/>
          </p:nvPr>
        </p:nvSpPr>
        <p:spPr>
          <a:xfrm>
            <a:off x="581192" y="1089265"/>
            <a:ext cx="11029615" cy="5800725"/>
          </a:xfrm>
        </p:spPr>
        <p:txBody>
          <a:bodyPr>
            <a:normAutofit/>
          </a:bodyPr>
          <a:lstStyle/>
          <a:p>
            <a:r>
              <a:rPr lang="en-US" sz="2000" b="0" i="0" dirty="0">
                <a:solidFill>
                  <a:srgbClr val="000000"/>
                </a:solidFill>
                <a:effectLst/>
                <a:latin typeface="Open Sans" panose="020B0606030504020204" pitchFamily="34" charset="0"/>
              </a:rPr>
              <a:t>1) updated recommendations for treatment of </a:t>
            </a:r>
            <a:r>
              <a:rPr lang="en-US" sz="2000" b="0" i="1" dirty="0">
                <a:solidFill>
                  <a:srgbClr val="000000"/>
                </a:solidFill>
                <a:effectLst/>
                <a:latin typeface="Open Sans" panose="020B0606030504020204" pitchFamily="34" charset="0"/>
              </a:rPr>
              <a:t>Neisseria gonorrhoeae, Chlamydia trachomatis</a:t>
            </a:r>
            <a:r>
              <a:rPr lang="en-US" sz="2000" b="0" i="0" dirty="0">
                <a:solidFill>
                  <a:srgbClr val="000000"/>
                </a:solidFill>
                <a:effectLst/>
                <a:latin typeface="Open Sans" panose="020B0606030504020204" pitchFamily="34" charset="0"/>
              </a:rPr>
              <a:t>, and </a:t>
            </a:r>
            <a:r>
              <a:rPr lang="en-US" sz="2000" b="0" i="1" dirty="0">
                <a:solidFill>
                  <a:srgbClr val="000000"/>
                </a:solidFill>
                <a:effectLst/>
                <a:latin typeface="Open Sans" panose="020B0606030504020204" pitchFamily="34" charset="0"/>
              </a:rPr>
              <a:t>Trichomonas vaginalis</a:t>
            </a:r>
            <a:r>
              <a:rPr lang="en-US" sz="2000" b="0" i="0" dirty="0">
                <a:solidFill>
                  <a:srgbClr val="000000"/>
                </a:solidFill>
                <a:effectLst/>
                <a:latin typeface="Open Sans" panose="020B0606030504020204" pitchFamily="34" charset="0"/>
              </a:rPr>
              <a:t>; </a:t>
            </a:r>
          </a:p>
          <a:p>
            <a:r>
              <a:rPr lang="en-US" sz="2000" b="0" i="0" dirty="0">
                <a:solidFill>
                  <a:srgbClr val="000000"/>
                </a:solidFill>
                <a:effectLst/>
                <a:latin typeface="Open Sans" panose="020B0606030504020204" pitchFamily="34" charset="0"/>
              </a:rPr>
              <a:t>2) addition of metronidazole to the recommended treatment regimen for pelvic inflammatory disease;</a:t>
            </a:r>
          </a:p>
          <a:p>
            <a:r>
              <a:rPr lang="en-US" sz="2000" b="0" i="0" dirty="0">
                <a:solidFill>
                  <a:srgbClr val="000000"/>
                </a:solidFill>
                <a:effectLst/>
                <a:latin typeface="Open Sans" panose="020B0606030504020204" pitchFamily="34" charset="0"/>
              </a:rPr>
              <a:t> 3) alternative treatment options for bacterial vaginosis; </a:t>
            </a:r>
          </a:p>
          <a:p>
            <a:r>
              <a:rPr lang="en-US" sz="2000" b="0" i="0" dirty="0">
                <a:solidFill>
                  <a:srgbClr val="000000"/>
                </a:solidFill>
                <a:effectLst/>
                <a:latin typeface="Open Sans" panose="020B0606030504020204" pitchFamily="34" charset="0"/>
              </a:rPr>
              <a:t>4) management of </a:t>
            </a:r>
            <a:r>
              <a:rPr lang="en-US" sz="2000" b="0" i="1" dirty="0">
                <a:solidFill>
                  <a:srgbClr val="000000"/>
                </a:solidFill>
                <a:effectLst/>
                <a:latin typeface="Open Sans" panose="020B0606030504020204" pitchFamily="34" charset="0"/>
              </a:rPr>
              <a:t>Mycoplasma </a:t>
            </a:r>
            <a:r>
              <a:rPr lang="en-US" sz="2000" b="0" i="1" dirty="0" err="1">
                <a:solidFill>
                  <a:srgbClr val="000000"/>
                </a:solidFill>
                <a:effectLst/>
                <a:latin typeface="Open Sans" panose="020B0606030504020204" pitchFamily="34" charset="0"/>
              </a:rPr>
              <a:t>genitalium</a:t>
            </a:r>
            <a:r>
              <a:rPr lang="en-US" sz="2000" b="0" i="0" dirty="0">
                <a:solidFill>
                  <a:srgbClr val="000000"/>
                </a:solidFill>
                <a:effectLst/>
                <a:latin typeface="Open Sans" panose="020B0606030504020204" pitchFamily="34" charset="0"/>
              </a:rPr>
              <a:t>; </a:t>
            </a:r>
          </a:p>
          <a:p>
            <a:r>
              <a:rPr lang="en-US" sz="2000" b="0" i="0" dirty="0">
                <a:solidFill>
                  <a:srgbClr val="000000"/>
                </a:solidFill>
                <a:effectLst/>
                <a:latin typeface="Open Sans" panose="020B0606030504020204" pitchFamily="34" charset="0"/>
              </a:rPr>
              <a:t>5) human papillomavirus vaccine recommendations and counseling messages; </a:t>
            </a:r>
          </a:p>
          <a:p>
            <a:r>
              <a:rPr lang="en-US" sz="2000" b="0" i="0" dirty="0">
                <a:solidFill>
                  <a:srgbClr val="000000"/>
                </a:solidFill>
                <a:effectLst/>
                <a:latin typeface="Open Sans" panose="020B0606030504020204" pitchFamily="34" charset="0"/>
              </a:rPr>
              <a:t>6) expanded risk factors for syphilis testing among pregnant women; </a:t>
            </a:r>
          </a:p>
          <a:p>
            <a:r>
              <a:rPr lang="en-US" sz="2000" b="0" i="0" dirty="0">
                <a:solidFill>
                  <a:srgbClr val="000000"/>
                </a:solidFill>
                <a:effectLst/>
                <a:latin typeface="Open Sans" panose="020B0606030504020204" pitchFamily="34" charset="0"/>
              </a:rPr>
              <a:t>7) one-time testing for hepatitis C infection; </a:t>
            </a:r>
          </a:p>
          <a:p>
            <a:r>
              <a:rPr lang="en-US" sz="2000" b="0" i="0" dirty="0">
                <a:solidFill>
                  <a:srgbClr val="000000"/>
                </a:solidFill>
                <a:effectLst/>
                <a:latin typeface="Open Sans" panose="020B0606030504020204" pitchFamily="34" charset="0"/>
              </a:rPr>
              <a:t>8) evaluation of men who have sex with men after sexual assault; and </a:t>
            </a:r>
          </a:p>
          <a:p>
            <a:r>
              <a:rPr lang="en-US" sz="2000" b="0" i="0" dirty="0">
                <a:solidFill>
                  <a:srgbClr val="000000"/>
                </a:solidFill>
                <a:effectLst/>
                <a:latin typeface="Open Sans" panose="020B0606030504020204" pitchFamily="34" charset="0"/>
              </a:rPr>
              <a:t>9) two-step testing for serologic diagnosis of genital herpes simplex virus.</a:t>
            </a:r>
            <a:endParaRPr lang="en-US" sz="2000" dirty="0"/>
          </a:p>
        </p:txBody>
      </p:sp>
    </p:spTree>
    <p:extLst>
      <p:ext uri="{BB962C8B-B14F-4D97-AF65-F5344CB8AC3E}">
        <p14:creationId xmlns:p14="http://schemas.microsoft.com/office/powerpoint/2010/main" val="266144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A5455AF-D48B-4DA0-9976-71DFFA7C7441}"/>
              </a:ext>
            </a:extLst>
          </p:cNvPr>
          <p:cNvSpPr>
            <a:spLocks noGrp="1"/>
          </p:cNvSpPr>
          <p:nvPr>
            <p:ph type="title"/>
          </p:nvPr>
        </p:nvSpPr>
        <p:spPr>
          <a:xfrm>
            <a:off x="581193" y="702156"/>
            <a:ext cx="6309003" cy="1013800"/>
          </a:xfrm>
        </p:spPr>
        <p:txBody>
          <a:bodyPr>
            <a:normAutofit/>
          </a:bodyPr>
          <a:lstStyle/>
          <a:p>
            <a:r>
              <a:rPr lang="en-US">
                <a:solidFill>
                  <a:schemeClr val="tx2"/>
                </a:solidFill>
              </a:rPr>
              <a:t>STD, STI , Tomato, tomato</a:t>
            </a:r>
          </a:p>
        </p:txBody>
      </p:sp>
      <p:sp>
        <p:nvSpPr>
          <p:cNvPr id="24" name="Rectangle 23">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7FDE0C21-DC54-423D-A2D3-A2D779EDAE53}"/>
              </a:ext>
            </a:extLst>
          </p:cNvPr>
          <p:cNvPicPr>
            <a:picLocks noChangeAspect="1"/>
          </p:cNvPicPr>
          <p:nvPr/>
        </p:nvPicPr>
        <p:blipFill rotWithShape="1">
          <a:blip r:embed="rId2"/>
          <a:srcRect l="22621" r="20682" b="2"/>
          <a:stretch/>
        </p:blipFill>
        <p:spPr>
          <a:xfrm>
            <a:off x="7521283" y="10"/>
            <a:ext cx="4670717" cy="6857990"/>
          </a:xfrm>
          <a:prstGeom prst="rect">
            <a:avLst/>
          </a:prstGeom>
        </p:spPr>
      </p:pic>
      <p:graphicFrame>
        <p:nvGraphicFramePr>
          <p:cNvPr id="7" name="Content Placeholder 4">
            <a:extLst>
              <a:ext uri="{FF2B5EF4-FFF2-40B4-BE49-F238E27FC236}">
                <a16:creationId xmlns:a16="http://schemas.microsoft.com/office/drawing/2014/main" id="{E9837FA0-2CDD-4686-9B71-A564E7B0F033}"/>
              </a:ext>
            </a:extLst>
          </p:cNvPr>
          <p:cNvGraphicFramePr>
            <a:graphicFrameLocks noGrp="1"/>
          </p:cNvGraphicFramePr>
          <p:nvPr>
            <p:ph idx="1"/>
            <p:extLst>
              <p:ext uri="{D42A27DB-BD31-4B8C-83A1-F6EECF244321}">
                <p14:modId xmlns:p14="http://schemas.microsoft.com/office/powerpoint/2010/main" val="227717517"/>
              </p:ext>
            </p:extLst>
          </p:nvPr>
        </p:nvGraphicFramePr>
        <p:xfrm>
          <a:off x="581194" y="1896533"/>
          <a:ext cx="6309003" cy="396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13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5BAC-86C1-4452-AA0D-98DB34130CD8}"/>
              </a:ext>
            </a:extLst>
          </p:cNvPr>
          <p:cNvSpPr>
            <a:spLocks noGrp="1"/>
          </p:cNvSpPr>
          <p:nvPr>
            <p:ph type="title"/>
          </p:nvPr>
        </p:nvSpPr>
        <p:spPr>
          <a:xfrm>
            <a:off x="581192" y="702156"/>
            <a:ext cx="11029616" cy="1188720"/>
          </a:xfrm>
        </p:spPr>
        <p:txBody>
          <a:bodyPr>
            <a:normAutofit/>
          </a:bodyPr>
          <a:lstStyle/>
          <a:p>
            <a:r>
              <a:rPr lang="en-US">
                <a:latin typeface="Open Sans" panose="020B0606030504020204" pitchFamily="34" charset="0"/>
              </a:rPr>
              <a:t>These guidelines are applicable to any patient care setting that serves persons at risk for STI</a:t>
            </a:r>
            <a:endParaRPr lang="en-US"/>
          </a:p>
        </p:txBody>
      </p:sp>
      <p:graphicFrame>
        <p:nvGraphicFramePr>
          <p:cNvPr id="7" name="Content Placeholder 2">
            <a:extLst>
              <a:ext uri="{FF2B5EF4-FFF2-40B4-BE49-F238E27FC236}">
                <a16:creationId xmlns:a16="http://schemas.microsoft.com/office/drawing/2014/main" id="{AAB1437F-E3A0-4C61-9B0E-D4C679CFBED1}"/>
              </a:ext>
            </a:extLst>
          </p:cNvPr>
          <p:cNvGraphicFramePr>
            <a:graphicFrameLocks noGrp="1"/>
          </p:cNvGraphicFramePr>
          <p:nvPr>
            <p:ph idx="1"/>
            <p:extLst>
              <p:ext uri="{D42A27DB-BD31-4B8C-83A1-F6EECF244321}">
                <p14:modId xmlns:p14="http://schemas.microsoft.com/office/powerpoint/2010/main" val="31946488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25705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{9AE0BB0E-FD38-49EA-869C-8059CB7DE172}tf67061901_win32</Template>
  <TotalTime>2908</TotalTime>
  <Words>4844</Words>
  <Application>Microsoft Office PowerPoint</Application>
  <PresentationFormat>Widescreen</PresentationFormat>
  <Paragraphs>334</Paragraphs>
  <Slides>44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Arial</vt:lpstr>
      <vt:lpstr>Arial</vt:lpstr>
      <vt:lpstr>Calibri</vt:lpstr>
      <vt:lpstr>fira sans</vt:lpstr>
      <vt:lpstr>Franklin Gothic Book</vt:lpstr>
      <vt:lpstr>Franklin Gothic Demi</vt:lpstr>
      <vt:lpstr>Gill Sans MT</vt:lpstr>
      <vt:lpstr>Helvetica Neue</vt:lpstr>
      <vt:lpstr>ITC Migration Sans W01</vt:lpstr>
      <vt:lpstr>Merriweather</vt:lpstr>
      <vt:lpstr>Open Sans</vt:lpstr>
      <vt:lpstr>Roboto</vt:lpstr>
      <vt:lpstr>Times New Roman</vt:lpstr>
      <vt:lpstr>Wingdings 2</vt:lpstr>
      <vt:lpstr>DividendVTI</vt:lpstr>
      <vt:lpstr>CDC Sexually Transmitted Infections Treatment Guidelines, 2021</vt:lpstr>
      <vt:lpstr>History of STD management by CDC</vt:lpstr>
      <vt:lpstr>Statistics July 16, 2021 – During the COVID-19 pandemic, reported STDs in the U.S. dropped then resurged </vt:lpstr>
      <vt:lpstr>Current Practice on Selected Clinical Services in the United States </vt:lpstr>
      <vt:lpstr>PowerPoint Presentation</vt:lpstr>
      <vt:lpstr>CDC StI Guidelines:  2021  released July 23, 2021</vt:lpstr>
      <vt:lpstr>These guidelines discuss….. </vt:lpstr>
      <vt:lpstr>STD, STI , Tomato, tomato</vt:lpstr>
      <vt:lpstr>These guidelines are applicable to any patient care setting that serves persons at risk for STI</vt:lpstr>
      <vt:lpstr>PowerPoint Presentation</vt:lpstr>
      <vt:lpstr>Partner</vt:lpstr>
      <vt:lpstr>Practice</vt:lpstr>
      <vt:lpstr>Protection from STI  </vt:lpstr>
      <vt:lpstr>Past history of STIs</vt:lpstr>
      <vt:lpstr>Pregnancy intention</vt:lpstr>
      <vt:lpstr>STI screening Among Special Populations</vt:lpstr>
      <vt:lpstr>Pregnant Women Screening Recommendations: Chlamydia/Gonorrhea </vt:lpstr>
      <vt:lpstr>Pregnant Women Screening Recommendations:  Syphilis</vt:lpstr>
      <vt:lpstr>Pregnant Women Screening Recommendations:            HIV/Hep B&amp;C</vt:lpstr>
      <vt:lpstr> Pregnant Women Screening Recommendations:                                    Bacterial Vaginosis, Trichomoniasis, and Genital Herpes</vt:lpstr>
      <vt:lpstr>Patient self collected vaginal swabs for STI</vt:lpstr>
      <vt:lpstr>     Chlamydia</vt:lpstr>
      <vt:lpstr>Gonorrhea </vt:lpstr>
      <vt:lpstr>Recommended Regimen for Genital Herpes</vt:lpstr>
      <vt:lpstr>Recommended Regimen for Suppression of Recurrent Genital Herpes Among Pregnant Women</vt:lpstr>
      <vt:lpstr>Syphilis </vt:lpstr>
      <vt:lpstr>PowerPoint Presentation</vt:lpstr>
      <vt:lpstr>Syphilis: Diagnosis</vt:lpstr>
      <vt:lpstr>syphilis</vt:lpstr>
      <vt:lpstr>Syphilis: Treatment </vt:lpstr>
      <vt:lpstr>Trichomoniasis </vt:lpstr>
      <vt:lpstr>                      Vaginitis</vt:lpstr>
      <vt:lpstr>Bacterial Vaginosis </vt:lpstr>
      <vt:lpstr>Candidiasis </vt:lpstr>
      <vt:lpstr>Legal issues</vt:lpstr>
      <vt:lpstr>Reporting requirements for suspected cases of STD(s), which includes HIV-exposed infants §97.133</vt:lpstr>
      <vt:lpstr>What about the partner? Expedited Partner Therapy</vt:lpstr>
      <vt:lpstr>“partner services” Expedited Partner Therapy</vt:lpstr>
      <vt:lpstr>Texas and STis</vt:lpstr>
      <vt:lpstr>How ept works….</vt:lpstr>
      <vt:lpstr>TMB and EPT</vt:lpstr>
      <vt:lpstr>Texas Laws</vt:lpstr>
      <vt:lpstr>Physicians/Nurses worried they could be liable should a patient's partner have an allergic reaction to a medication. </vt:lpstr>
      <vt:lpstr>Rx, Pharmacist, and 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Sexually Transmitted Infections Treatment Guidelines, 2021</dc:title>
  <dc:creator>Shelagh</dc:creator>
  <cp:lastModifiedBy>Shelagh</cp:lastModifiedBy>
  <cp:revision>7</cp:revision>
  <dcterms:created xsi:type="dcterms:W3CDTF">2021-08-27T14:07:03Z</dcterms:created>
  <dcterms:modified xsi:type="dcterms:W3CDTF">2022-03-22T17:05:58Z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