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301" r:id="rId5"/>
    <p:sldId id="259" r:id="rId6"/>
    <p:sldId id="261" r:id="rId7"/>
    <p:sldId id="260" r:id="rId8"/>
    <p:sldId id="266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5" r:id="rId31"/>
    <p:sldId id="296" r:id="rId32"/>
    <p:sldId id="299" r:id="rId33"/>
    <p:sldId id="284" r:id="rId34"/>
    <p:sldId id="285" r:id="rId35"/>
    <p:sldId id="287" r:id="rId36"/>
    <p:sldId id="290" r:id="rId37"/>
    <p:sldId id="291" r:id="rId38"/>
    <p:sldId id="292" r:id="rId39"/>
    <p:sldId id="298" r:id="rId40"/>
    <p:sldId id="293" r:id="rId41"/>
    <p:sldId id="294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C5B8E-812F-49ED-805C-E67686C3AC8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F451D-60AC-47B1-958E-6A5159875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https://www.cdc.gov/obesity/data/prevalence-maps.html#overall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6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Obesity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08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Obesity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2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Obesity Algorithm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Obesity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42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PWLC Bariatric Patient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0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https://asmbs.org/app/uploads/2020/04/Mechanick-2020-AACE-TOS-ASMBS-Guidelines.pdf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https://asmbs.org/app/uploads/2020/04/Mechanick-2020-AACE-TOS-ASMBS-Guidelines.pdf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61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https://asmbs.org/app/uploads/2020/04/Mechanick-2020-AACE-TOS-ASMBS-Guidelines.pdf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8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2019 ASMBS Guidelines for VSG</a:t>
            </a:r>
          </a:p>
          <a:p>
            <a:r>
              <a:rPr lang="en-US" dirty="0"/>
              <a:t>Thiamine is utilized in carbohydrate metabolism, so if patients are being given IV dextrose, their thiamin levels will replete at higher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http://www.epic4healthblog.com/bariatric-surgery-and-nutritional-status/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3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https://panhandleweightlosscenter.com/weight-loss/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0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https://asmbs.org/patients/bariatric-surgery-procedures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http://www.epic4healthblog.com/bariatric-surgery-and-nutritional-status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6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PWLC Bariatric Patient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PWLC Bariatric Patient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PWLC Bariatric Patient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6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https://www.ncbi.nlm.nih.gov/pmc/articles/PMC5644910/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F451D-60AC-47B1-958E-6A51598750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6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B929-2114-4546-B93E-A78221AAE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BBC52-E9FE-4545-B002-53113DF21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321D-F42D-440E-9904-44D5ACCB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C3B7C-DDF8-4EE6-ABD9-8226939E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D1F9-0ECE-4C0B-9B18-1B141C30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8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2727-69AE-4978-87FB-376663AD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44E0-CA6F-44AF-B1B7-FCC629EF5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5F80-25BB-436B-B3AF-BD2F7093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72666-5ED2-47BD-B592-3A125E1C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3212A-FD32-4B79-BC54-E56ED0F6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3C2DE-F4BA-4987-9464-97315E293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2C488-1F86-4125-8079-4F7012F6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19DBB-B02E-4006-B221-E2FB22BC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FE7B7-211A-425F-ADBF-0D09A8F6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071CD-F4C5-4A00-93C0-E9046FD7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DCC8-A176-423E-9432-E539D39F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408C-18BD-4583-9410-82A075BF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32E3-22F0-4240-9B32-D0D2D4D7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C233D-0F40-4DC5-B9C4-BE471933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E7BA9-6BC4-4F35-9277-52B998EB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971F-2039-435B-AB84-C0CB25D6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18399-2D0F-4FDB-85DC-E172AAE8B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5D54-B89B-43FB-838D-2A749983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FD40-0064-4BB8-AD48-2C54CDFE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D1C9A-F606-4026-A170-DB9D1CAA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8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E166-9D5D-4D61-A140-14374AF9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E68C9-C406-4512-B6F3-37F43FD1E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0124C-5AE8-4F1E-95EF-FD4272F19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E7139-608A-4D6E-A3C9-179E3C8D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191B1-5D60-45E4-97FA-EB251236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C6C5D-5885-41F1-96B8-35006FC3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8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2BB6-71E4-4A88-A887-95E37B27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14B40-6F4E-4496-AC87-FEF9446D5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6CF68-0AAF-4228-973C-75EC722D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B5E64-6850-499D-85E1-FA82A106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EEB53-C10A-4441-A59C-77D05CE59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F4689-1631-451E-8C89-2D7B35D5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08858-2FE4-44C7-9C6C-FF3D5DDF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D8EE2-5A51-4EF9-8766-CE8835C0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8AD1-8CCD-4B92-A76C-7EFB8D89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D7903-7227-4854-8B16-C1D2CE81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B1D36-5F90-4577-B8DF-63C7AFC9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938A-6FB0-44AE-9422-21FD2DB8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8B351-F058-4DCC-AC54-C2BD3637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397FF-906A-4CEA-89A3-2ED71B77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D757E-8D93-40AD-828D-9E9C5326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6C76-13D3-4F9C-9AB1-2BE1EDE2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A842-675D-4F88-AA03-E76CAC0CB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CC0F2-43A7-4752-9C45-B62812B1F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AF1F4-7F25-44E9-AF3D-638F5196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33C55-593B-4451-B3CB-C64A9EE5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FBC1C-A130-4964-A7C7-D668F3FF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1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07B6-E9E0-4EE6-ABE7-1E4CA229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B8009-2973-440B-8CED-094082612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93D51-0952-4CC9-95B3-47F0A157E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09D8D-754A-4191-83F7-F068F721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D9725-0ABC-4456-BE08-24842BC9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C1753-8128-448C-9506-1086A8C7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F3ADD-A291-4624-B882-E3687BFB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B6A7A-8A95-47D6-A62C-BD4013E05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944C-86B2-4BD4-BB94-52D0D351D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6345-5654-4BEB-8360-1ABD60035D0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2A1FD-06E8-4858-999C-8C94D7498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F8E5A-CF77-40E3-9845-C45E9255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CFFC-2C6A-4C19-A022-F8184D0B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panhandleweightlosscenter.com/wp-content/uploads/2020/11/2020-bariatric-manual-revision-B-compressed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smbs.org/patients/bariatric-surgery-procedures" TargetMode="External"/><Relationship Id="rId2" Type="http://schemas.openxmlformats.org/officeDocument/2006/relationships/hyperlink" Target="https://asmbs.org/app/uploads/2020/04/Mechanick-2020-AACE-TOS-ASMBS-Guidelin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564491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nhandleweightlosscenter.com/weight-loss/bariatric-surger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FE7BCF-6914-41A2-9718-B845CB1D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Bariatric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3458E-E4FE-455B-BB9B-3FD024FDA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Cristy Ainsworth, FNP-C</a:t>
            </a:r>
          </a:p>
          <a:p>
            <a:r>
              <a:rPr lang="en-US" dirty="0"/>
              <a:t>Wendy Guest, FNP-C</a:t>
            </a:r>
          </a:p>
          <a:p>
            <a:r>
              <a:rPr lang="en-US" dirty="0"/>
              <a:t>Brooke </a:t>
            </a:r>
            <a:r>
              <a:rPr lang="en-US" dirty="0" err="1"/>
              <a:t>Himic</a:t>
            </a:r>
            <a:r>
              <a:rPr lang="en-US" dirty="0"/>
              <a:t>, FNP-C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860DB-EAAC-41F9-B777-BA755C5D4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7" y="253496"/>
            <a:ext cx="6791369" cy="3341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39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071E-3250-4AA8-B392-7E0B16E3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Anastomosis </a:t>
            </a:r>
            <a:r>
              <a:rPr lang="en-US" dirty="0" err="1"/>
              <a:t>Duodeno-Illeal</a:t>
            </a:r>
            <a:r>
              <a:rPr lang="en-US" dirty="0"/>
              <a:t> Bypass with Sleeve Gastrectomy (SADI-S)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CE02D-0970-4850-9149-282B528EF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procedure is most commonly performed on patients with BMI &gt;45 and who need to lose 100 pounds or more. </a:t>
            </a:r>
          </a:p>
          <a:p>
            <a:r>
              <a:rPr lang="en-US" dirty="0"/>
              <a:t>This procedure is most effective in reducing Type II Diabetes Mellitus. </a:t>
            </a:r>
          </a:p>
          <a:p>
            <a:r>
              <a:rPr lang="en-US" dirty="0"/>
              <a:t>After the surgeon creates the gastric sleeve, a loop of intestine is measured 300 cm from its end and then connected to the stomach.  This is the only anastomosis site. </a:t>
            </a:r>
          </a:p>
        </p:txBody>
      </p:sp>
    </p:spTree>
    <p:extLst>
      <p:ext uri="{BB962C8B-B14F-4D97-AF65-F5344CB8AC3E}">
        <p14:creationId xmlns:p14="http://schemas.microsoft.com/office/powerpoint/2010/main" val="395140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4225-B006-44CF-9BB4-D8D126EA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Anastomosis </a:t>
            </a:r>
            <a:r>
              <a:rPr lang="en-US" dirty="0" err="1"/>
              <a:t>Duodeno-Illeal</a:t>
            </a:r>
            <a:r>
              <a:rPr lang="en-US" dirty="0"/>
              <a:t> Bypass with Sleeve Gastrectomy (SADI-S)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C0B0-999E-4868-9919-8F469143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patient eats, food goes through the pouch and directly into the latter portion of the small intestine.  </a:t>
            </a:r>
          </a:p>
          <a:p>
            <a:r>
              <a:rPr lang="en-US" dirty="0"/>
              <a:t>The food then mixes with digestive enzymes from the first part of the small intestine. </a:t>
            </a:r>
          </a:p>
        </p:txBody>
      </p:sp>
    </p:spTree>
    <p:extLst>
      <p:ext uri="{BB962C8B-B14F-4D97-AF65-F5344CB8AC3E}">
        <p14:creationId xmlns:p14="http://schemas.microsoft.com/office/powerpoint/2010/main" val="40262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0E9A-1E86-4008-8BF6-29626206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Anastomosis </a:t>
            </a:r>
            <a:r>
              <a:rPr lang="en-US" dirty="0" err="1"/>
              <a:t>Duodeno-Illeal</a:t>
            </a:r>
            <a:r>
              <a:rPr lang="en-US" dirty="0"/>
              <a:t> Bypass with Sleeve Gastrectomy (SADI-S)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5403D-286A-470B-A7D3-0A70BF22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long vitamins and mineral supplementation is required</a:t>
            </a:r>
          </a:p>
          <a:p>
            <a:r>
              <a:rPr lang="en-US" dirty="0"/>
              <a:t>Risk of looser or more frequent bowel movements. </a:t>
            </a:r>
          </a:p>
          <a:p>
            <a:r>
              <a:rPr lang="en-US" dirty="0"/>
              <a:t>Average of 85% excess body weight loss</a:t>
            </a:r>
          </a:p>
          <a:p>
            <a:r>
              <a:rPr lang="en-US" dirty="0"/>
              <a:t>Lower risk of weight regain</a:t>
            </a:r>
          </a:p>
        </p:txBody>
      </p:sp>
    </p:spTree>
    <p:extLst>
      <p:ext uri="{BB962C8B-B14F-4D97-AF65-F5344CB8AC3E}">
        <p14:creationId xmlns:p14="http://schemas.microsoft.com/office/powerpoint/2010/main" val="341643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F4C4-AA59-4894-94AE-72F9BD2A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Surgery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FA4F8-55DF-456E-BF84-E9F0CB170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86D3-872D-4D2E-90C9-F378BF96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comorbidities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D52853-F45C-4608-9AD6-2BD2424A1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40" y="1228692"/>
            <a:ext cx="4683760" cy="52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7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AAF07F-5ACB-42BE-88F2-C83EC2BD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coverage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6365A-0535-49C5-8711-6E5CBE330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4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984C7-C359-4555-AB87-307FA7DC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to know about insurance and bariatric surgery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06A6C8-0915-4525-9D3C-DB59989AF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Not all insurances cover bariatric surgery.  Bariatric coverage is dependent on the policy holders employer.  (Bariatric coverage remains optional for most commercial insurance policies)  </a:t>
            </a:r>
          </a:p>
          <a:p>
            <a:r>
              <a:rPr lang="en-US" dirty="0"/>
              <a:t>If the patient or policy holder has bariatric coverage as an exclusion they must move forward as a cash pay patient.  Unfortunately, letters submitted to the insurance company, to make an exception, have proved to be futile. </a:t>
            </a:r>
          </a:p>
          <a:p>
            <a:r>
              <a:rPr lang="en-US" dirty="0"/>
              <a:t>Medicare does cover bariatric surgery if the patient meets their criteria. (There is no recommended age maximum for bariatric surgery)</a:t>
            </a:r>
          </a:p>
          <a:p>
            <a:r>
              <a:rPr lang="en-US" dirty="0"/>
              <a:t>For those with bariatric coverage there is typically a specific set of requirements to follow </a:t>
            </a:r>
          </a:p>
          <a:p>
            <a:pPr lvl="1"/>
            <a:r>
              <a:rPr lang="en-US" dirty="0"/>
              <a:t>The basics</a:t>
            </a:r>
          </a:p>
          <a:p>
            <a:pPr lvl="2"/>
            <a:r>
              <a:rPr lang="en-US" dirty="0"/>
              <a:t>BMI &gt;35 with a weight related comorbidity (i.e. OSA, refractory HTN, Type II DM)</a:t>
            </a:r>
          </a:p>
          <a:p>
            <a:pPr lvl="2"/>
            <a:r>
              <a:rPr lang="en-US" dirty="0"/>
              <a:t>BMI &gt;40 without a comorbidity</a:t>
            </a:r>
          </a:p>
          <a:p>
            <a:pPr lvl="2"/>
            <a:r>
              <a:rPr lang="en-US" dirty="0"/>
              <a:t>Prior failed attempts at weight loss</a:t>
            </a:r>
          </a:p>
          <a:p>
            <a:r>
              <a:rPr lang="en-US" dirty="0"/>
              <a:t>Consider referral of any patient despite them meeting these criteria</a:t>
            </a:r>
          </a:p>
          <a:p>
            <a:pPr lvl="1"/>
            <a:r>
              <a:rPr lang="en-US" dirty="0"/>
              <a:t>We have cash pay and financing options available </a:t>
            </a:r>
          </a:p>
        </p:txBody>
      </p:sp>
    </p:spTree>
    <p:extLst>
      <p:ext uri="{BB962C8B-B14F-4D97-AF65-F5344CB8AC3E}">
        <p14:creationId xmlns:p14="http://schemas.microsoft.com/office/powerpoint/2010/main" val="208205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926F0C-AECB-4EF3-AC37-0B6E5ED4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Pre-operative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DA021E-6B4F-4097-A983-C20ED2B95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0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131976-DB0B-4F89-9A6D-4194C724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Schedule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559B4E-C894-47F2-9176-BE837DACC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visit- Initial consultations are performed by one of our surgeons.  </a:t>
            </a:r>
          </a:p>
          <a:p>
            <a:r>
              <a:rPr lang="en-US" dirty="0"/>
              <a:t>This is followed by meeting with a bariatric coordinator to review insurance benefits and pre-operative requirements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visit- This visit is scheduled with our NP’s to review medical history and ensure pre-operative requirements are being met. </a:t>
            </a:r>
          </a:p>
          <a:p>
            <a:r>
              <a:rPr lang="en-US" dirty="0"/>
              <a:t>Meeting with the dietician shortly follows to discuss current nutritional needs and expectations after surgery.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visit- Most patients visit with the NP again to review results of testing or lab results. </a:t>
            </a:r>
          </a:p>
        </p:txBody>
      </p:sp>
    </p:spTree>
    <p:extLst>
      <p:ext uri="{BB962C8B-B14F-4D97-AF65-F5344CB8AC3E}">
        <p14:creationId xmlns:p14="http://schemas.microsoft.com/office/powerpoint/2010/main" val="3111439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2F33-2854-4495-811F-DF6AA3E3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1DCE-0D8A-436B-9964-C5072DB2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Checking in with the dietician for an additional 1-2 visits to review vitamins and supplementations postoperatively along with the pre-op diet. </a:t>
            </a:r>
          </a:p>
          <a:p>
            <a:r>
              <a:rPr lang="en-US" dirty="0"/>
              <a:t>Pre-op visit- meet back with the surgeon to discuss the risks and benefits of surgery along with a detailed explanation of the procedure. </a:t>
            </a:r>
          </a:p>
        </p:txBody>
      </p:sp>
    </p:spTree>
    <p:extLst>
      <p:ext uri="{BB962C8B-B14F-4D97-AF65-F5344CB8AC3E}">
        <p14:creationId xmlns:p14="http://schemas.microsoft.com/office/powerpoint/2010/main" val="72469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26A7-9E6E-4531-B487-E95D089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4DDB-E8FE-45D0-991B-1F39E559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surgical procedures offered</a:t>
            </a:r>
          </a:p>
          <a:p>
            <a:r>
              <a:rPr lang="en-US" dirty="0"/>
              <a:t>Review the outcomes/benefits of surgery</a:t>
            </a:r>
          </a:p>
          <a:p>
            <a:r>
              <a:rPr lang="en-US" dirty="0"/>
              <a:t>Review insurance coverage</a:t>
            </a:r>
          </a:p>
          <a:p>
            <a:r>
              <a:rPr lang="en-US" dirty="0"/>
              <a:t>Review the pre-operative process and requirements</a:t>
            </a:r>
          </a:p>
          <a:p>
            <a:r>
              <a:rPr lang="en-US" dirty="0"/>
              <a:t>Review post operative care</a:t>
            </a:r>
          </a:p>
          <a:p>
            <a:r>
              <a:rPr lang="en-US" dirty="0"/>
              <a:t>Review ASMBS recommendations for labs and supplementation</a:t>
            </a:r>
          </a:p>
          <a:p>
            <a:r>
              <a:rPr lang="en-US" dirty="0"/>
              <a:t>Review resources we offer</a:t>
            </a:r>
          </a:p>
        </p:txBody>
      </p:sp>
    </p:spTree>
    <p:extLst>
      <p:ext uri="{BB962C8B-B14F-4D97-AF65-F5344CB8AC3E}">
        <p14:creationId xmlns:p14="http://schemas.microsoft.com/office/powerpoint/2010/main" val="396903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4BC7-2059-4004-B3F7-11FACD94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Pre-operative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ADAEF-F709-44FD-BB1A-6686BCD3F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Cardiac testing</a:t>
            </a:r>
          </a:p>
          <a:p>
            <a:pPr lvl="1"/>
            <a:r>
              <a:rPr lang="en-US" dirty="0"/>
              <a:t>All patients must receive cardiac clearance from their Cardiologist or undergo the cardiac testing we have available in our office</a:t>
            </a:r>
          </a:p>
          <a:p>
            <a:r>
              <a:rPr lang="en-US" dirty="0"/>
              <a:t>Lab work</a:t>
            </a:r>
          </a:p>
          <a:p>
            <a:pPr lvl="1"/>
            <a:r>
              <a:rPr lang="en-US" dirty="0"/>
              <a:t>Most insurances require basic labs to be performed:</a:t>
            </a:r>
          </a:p>
          <a:p>
            <a:pPr lvl="2"/>
            <a:r>
              <a:rPr lang="en-US" dirty="0"/>
              <a:t>CBC- anemia to be addressed prior to surgery</a:t>
            </a:r>
          </a:p>
          <a:p>
            <a:pPr lvl="2"/>
            <a:r>
              <a:rPr lang="en-US" dirty="0"/>
              <a:t>CMP</a:t>
            </a:r>
          </a:p>
          <a:p>
            <a:pPr lvl="2"/>
            <a:r>
              <a:rPr lang="en-US" dirty="0"/>
              <a:t>Lipid Panel</a:t>
            </a:r>
          </a:p>
          <a:p>
            <a:pPr lvl="2"/>
            <a:r>
              <a:rPr lang="en-US" dirty="0"/>
              <a:t>Hba1c- optimal glycemic control is encouraged</a:t>
            </a:r>
          </a:p>
          <a:p>
            <a:pPr lvl="2"/>
            <a:r>
              <a:rPr lang="en-US" dirty="0"/>
              <a:t>TSH- endocrine disorders must be screened to ensure optimal weight loss postoperatively </a:t>
            </a:r>
          </a:p>
        </p:txBody>
      </p:sp>
    </p:spTree>
    <p:extLst>
      <p:ext uri="{BB962C8B-B14F-4D97-AF65-F5344CB8AC3E}">
        <p14:creationId xmlns:p14="http://schemas.microsoft.com/office/powerpoint/2010/main" val="301467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E59D-CE6A-4927-8A4A-E6F44C76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Pre-Operative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47D8A-EC75-44EF-AE4C-CF0FBF20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Tobacco cessation</a:t>
            </a:r>
          </a:p>
          <a:p>
            <a:pPr lvl="1"/>
            <a:r>
              <a:rPr lang="en-US" dirty="0"/>
              <a:t>Any patient using tobacco in any form must discontinue use 60 days prior to surgery</a:t>
            </a:r>
          </a:p>
          <a:p>
            <a:r>
              <a:rPr lang="en-US" dirty="0"/>
              <a:t>Psychological Evaluation</a:t>
            </a:r>
          </a:p>
          <a:p>
            <a:pPr lvl="1"/>
            <a:r>
              <a:rPr lang="en-US" dirty="0"/>
              <a:t>Referral is made to local LPC or existing Psychologist or Psychiatrist </a:t>
            </a:r>
          </a:p>
          <a:p>
            <a:r>
              <a:rPr lang="en-US" dirty="0"/>
              <a:t>Letter of recommendation</a:t>
            </a:r>
          </a:p>
          <a:p>
            <a:pPr lvl="1"/>
            <a:r>
              <a:rPr lang="en-US" dirty="0"/>
              <a:t>Some insurances require a letter of recommendation to be submitted to insurance from a provider not associated with the surgeon. </a:t>
            </a:r>
          </a:p>
          <a:p>
            <a:r>
              <a:rPr lang="en-US" dirty="0"/>
              <a:t>Pregnancy Counseling</a:t>
            </a:r>
          </a:p>
          <a:p>
            <a:pPr lvl="1"/>
            <a:r>
              <a:rPr lang="en-US" dirty="0"/>
              <a:t>All child bearing age women are instructed to avoid pregnancy for 18-24 months after surgery. </a:t>
            </a:r>
          </a:p>
          <a:p>
            <a:pPr lvl="1"/>
            <a:r>
              <a:rPr lang="en-US" dirty="0"/>
              <a:t>Increased fertility happens postoperatively and appropriate birth control method must be in use</a:t>
            </a:r>
          </a:p>
          <a:p>
            <a:pPr lvl="1"/>
            <a:r>
              <a:rPr lang="en-US" dirty="0"/>
              <a:t>Bariatric surgery can result in a change in absorption of drugs including oral contraceptives.  If a non-oral option is available, this is preferred. </a:t>
            </a:r>
          </a:p>
        </p:txBody>
      </p:sp>
    </p:spTree>
    <p:extLst>
      <p:ext uri="{BB962C8B-B14F-4D97-AF65-F5344CB8AC3E}">
        <p14:creationId xmlns:p14="http://schemas.microsoft.com/office/powerpoint/2010/main" val="2581401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4814D5-1102-4C1E-9548-48C59B86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Post-Operative Care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4214B0-CB9E-4457-8AC7-848D3157D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C21547-F2A8-4D5B-8421-BEFFCE5F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Schedule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5C186A-C56F-45F5-A430-3AEA18B25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week postop visit</a:t>
            </a:r>
          </a:p>
          <a:p>
            <a:r>
              <a:rPr lang="en-US" dirty="0"/>
              <a:t>6 week postop visit</a:t>
            </a:r>
          </a:p>
          <a:p>
            <a:r>
              <a:rPr lang="en-US" dirty="0"/>
              <a:t>8 week body composition testing</a:t>
            </a:r>
          </a:p>
          <a:p>
            <a:r>
              <a:rPr lang="en-US" dirty="0"/>
              <a:t>12 week postop visit</a:t>
            </a:r>
          </a:p>
          <a:p>
            <a:r>
              <a:rPr lang="en-US" dirty="0"/>
              <a:t>6 month postop visit</a:t>
            </a:r>
          </a:p>
          <a:p>
            <a:r>
              <a:rPr lang="en-US" dirty="0"/>
              <a:t>9 month postop visit</a:t>
            </a:r>
          </a:p>
          <a:p>
            <a:r>
              <a:rPr lang="en-US" dirty="0"/>
              <a:t>12 month postop visit</a:t>
            </a:r>
          </a:p>
          <a:p>
            <a:r>
              <a:rPr lang="en-US" dirty="0"/>
              <a:t>18 month postop visit</a:t>
            </a:r>
          </a:p>
          <a:p>
            <a:r>
              <a:rPr lang="en-US" dirty="0"/>
              <a:t>24 month postop visit</a:t>
            </a:r>
          </a:p>
          <a:p>
            <a:r>
              <a:rPr lang="en-US" dirty="0"/>
              <a:t>Annually for life</a:t>
            </a:r>
          </a:p>
        </p:txBody>
      </p:sp>
    </p:spTree>
    <p:extLst>
      <p:ext uri="{BB962C8B-B14F-4D97-AF65-F5344CB8AC3E}">
        <p14:creationId xmlns:p14="http://schemas.microsoft.com/office/powerpoint/2010/main" val="3056321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777D-BFBD-4A30-B7FC-2FDA8071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CEA7-226F-457C-98E6-F85AD905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36224" cy="4351338"/>
          </a:xfrm>
        </p:spPr>
        <p:txBody>
          <a:bodyPr/>
          <a:lstStyle/>
          <a:p>
            <a:r>
              <a:rPr lang="en-US" dirty="0"/>
              <a:t>Early complications (immediate postoperative timeframe):</a:t>
            </a:r>
          </a:p>
          <a:p>
            <a:pPr lvl="1"/>
            <a:r>
              <a:rPr lang="en-US" dirty="0"/>
              <a:t>Bleeding</a:t>
            </a:r>
          </a:p>
          <a:p>
            <a:pPr lvl="1"/>
            <a:r>
              <a:rPr lang="en-US" dirty="0"/>
              <a:t>Gastric leak</a:t>
            </a:r>
          </a:p>
          <a:p>
            <a:pPr lvl="1"/>
            <a:r>
              <a:rPr lang="en-US" dirty="0"/>
              <a:t>Pneumonia</a:t>
            </a:r>
          </a:p>
          <a:p>
            <a:pPr lvl="1"/>
            <a:r>
              <a:rPr lang="en-US" dirty="0"/>
              <a:t>PE/DVT</a:t>
            </a:r>
          </a:p>
          <a:p>
            <a:pPr lvl="1"/>
            <a:r>
              <a:rPr lang="en-US" dirty="0"/>
              <a:t>Dehydration</a:t>
            </a:r>
          </a:p>
          <a:p>
            <a:pPr lvl="1"/>
            <a:r>
              <a:rPr lang="en-US" dirty="0"/>
              <a:t>Nausea/vomiting</a:t>
            </a:r>
          </a:p>
        </p:txBody>
      </p:sp>
    </p:spTree>
    <p:extLst>
      <p:ext uri="{BB962C8B-B14F-4D97-AF65-F5344CB8AC3E}">
        <p14:creationId xmlns:p14="http://schemas.microsoft.com/office/powerpoint/2010/main" val="253028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3C00-9478-42B4-B9FF-528913E9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4452-7038-4BD7-84FB-F5688CE07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complications:</a:t>
            </a:r>
          </a:p>
          <a:p>
            <a:pPr lvl="1"/>
            <a:r>
              <a:rPr lang="en-US" dirty="0"/>
              <a:t>Stricture</a:t>
            </a:r>
          </a:p>
          <a:p>
            <a:pPr lvl="1"/>
            <a:r>
              <a:rPr lang="en-US" dirty="0"/>
              <a:t>Hernia</a:t>
            </a:r>
          </a:p>
          <a:p>
            <a:pPr lvl="1"/>
            <a:r>
              <a:rPr lang="en-US" dirty="0"/>
              <a:t>Marginal Ulcer</a:t>
            </a:r>
          </a:p>
          <a:p>
            <a:pPr lvl="1"/>
            <a:r>
              <a:rPr lang="en-US" dirty="0"/>
              <a:t>Vitamin Deficiencies</a:t>
            </a:r>
          </a:p>
          <a:p>
            <a:pPr lvl="1"/>
            <a:r>
              <a:rPr lang="en-US" dirty="0"/>
              <a:t>Osteoporosis</a:t>
            </a:r>
          </a:p>
        </p:txBody>
      </p:sp>
    </p:spTree>
    <p:extLst>
      <p:ext uri="{BB962C8B-B14F-4D97-AF65-F5344CB8AC3E}">
        <p14:creationId xmlns:p14="http://schemas.microsoft.com/office/powerpoint/2010/main" val="55896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01FB-93AB-476D-83C4-B26E3CA4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82F11-4C5B-49EC-A17F-FBAE4FA4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Fever over 100.5</a:t>
            </a:r>
          </a:p>
          <a:p>
            <a:r>
              <a:rPr lang="en-US" dirty="0"/>
              <a:t>Uncontrolled pain</a:t>
            </a:r>
          </a:p>
          <a:p>
            <a:r>
              <a:rPr lang="en-US" dirty="0"/>
              <a:t>Uncontrolled nausea and vomiting </a:t>
            </a:r>
          </a:p>
          <a:p>
            <a:r>
              <a:rPr lang="en-US" dirty="0"/>
              <a:t>Uncontrolled diarrhea</a:t>
            </a:r>
          </a:p>
          <a:p>
            <a:r>
              <a:rPr lang="en-US" dirty="0"/>
              <a:t>Chest pain</a:t>
            </a:r>
          </a:p>
          <a:p>
            <a:r>
              <a:rPr lang="en-US" dirty="0"/>
              <a:t>Bright red blood by mouth or rectum</a:t>
            </a:r>
          </a:p>
          <a:p>
            <a:r>
              <a:rPr lang="en-US" dirty="0"/>
              <a:t>Inability to keep hydration down or no urination</a:t>
            </a:r>
          </a:p>
          <a:p>
            <a:r>
              <a:rPr lang="en-US" dirty="0"/>
              <a:t>Please have the patient call the clinic right away or send to local ER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1128255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AA63-21D8-4DE6-94F6-5422B771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Post-Op Care At The Primary Care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3219-E249-4D4A-8791-371A65253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encourage follow up around 2-4 weeks after surgery to check in with long term medications</a:t>
            </a:r>
          </a:p>
          <a:p>
            <a:r>
              <a:rPr lang="en-US" dirty="0"/>
              <a:t>We may make suggestions on long term medications in the immediate post op phase but do not manage them</a:t>
            </a:r>
          </a:p>
          <a:p>
            <a:r>
              <a:rPr lang="en-US" dirty="0"/>
              <a:t>If patients c/o non-surgical issues post operatively we recommend they call their PCP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97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193C33-804F-4DD4-9005-A53B1007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Long-Term Complications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FF5F15-72F1-463F-A485-0D35D347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Sleeve gastrectomy</a:t>
            </a:r>
          </a:p>
          <a:p>
            <a:pPr lvl="1"/>
            <a:r>
              <a:rPr lang="en-US" dirty="0"/>
              <a:t>Weight regain or lack of long term weight loss</a:t>
            </a:r>
          </a:p>
          <a:p>
            <a:pPr lvl="1"/>
            <a:r>
              <a:rPr lang="en-US" dirty="0"/>
              <a:t>Worsening GERD</a:t>
            </a:r>
          </a:p>
          <a:p>
            <a:pPr lvl="1"/>
            <a:r>
              <a:rPr lang="en-US" dirty="0"/>
              <a:t>Deficiencies:</a:t>
            </a:r>
          </a:p>
          <a:p>
            <a:pPr lvl="2"/>
            <a:r>
              <a:rPr lang="en-US" dirty="0"/>
              <a:t>Iron</a:t>
            </a:r>
          </a:p>
          <a:p>
            <a:pPr lvl="2"/>
            <a:r>
              <a:rPr lang="en-US" dirty="0"/>
              <a:t>B12</a:t>
            </a:r>
          </a:p>
          <a:p>
            <a:pPr lvl="2"/>
            <a:r>
              <a:rPr lang="en-US" dirty="0"/>
              <a:t>Calcium</a:t>
            </a:r>
          </a:p>
          <a:p>
            <a:pPr lvl="2"/>
            <a:r>
              <a:rPr lang="en-US" dirty="0"/>
              <a:t>B1</a:t>
            </a:r>
          </a:p>
          <a:p>
            <a:pPr lvl="2"/>
            <a:r>
              <a:rPr lang="en-US" dirty="0"/>
              <a:t>Vitamin 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91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0A9B-FE32-476F-B7E2-7F33D4EA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long term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406CB-EABD-46FB-BBD8-3BF64F71F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SADI-S</a:t>
            </a:r>
          </a:p>
          <a:p>
            <a:pPr lvl="1"/>
            <a:r>
              <a:rPr lang="en-US" dirty="0"/>
              <a:t>Weight regain</a:t>
            </a:r>
          </a:p>
          <a:p>
            <a:pPr lvl="1"/>
            <a:r>
              <a:rPr lang="en-US" dirty="0"/>
              <a:t>Protein malnutrition</a:t>
            </a:r>
          </a:p>
          <a:p>
            <a:pPr lvl="1"/>
            <a:r>
              <a:rPr lang="en-US" dirty="0"/>
              <a:t>Deficiencies</a:t>
            </a:r>
          </a:p>
          <a:p>
            <a:pPr lvl="2"/>
            <a:r>
              <a:rPr lang="en-US" dirty="0"/>
              <a:t>Iron </a:t>
            </a:r>
          </a:p>
          <a:p>
            <a:pPr lvl="2"/>
            <a:r>
              <a:rPr lang="en-US" dirty="0"/>
              <a:t>B12</a:t>
            </a:r>
          </a:p>
          <a:p>
            <a:pPr lvl="2"/>
            <a:r>
              <a:rPr lang="en-US" dirty="0"/>
              <a:t>Calcium</a:t>
            </a:r>
          </a:p>
          <a:p>
            <a:pPr lvl="2"/>
            <a:r>
              <a:rPr lang="en-US" dirty="0"/>
              <a:t>B1</a:t>
            </a:r>
          </a:p>
          <a:p>
            <a:pPr lvl="2"/>
            <a:r>
              <a:rPr lang="en-US" dirty="0"/>
              <a:t>Vitamin D</a:t>
            </a:r>
          </a:p>
          <a:p>
            <a:pPr lvl="2"/>
            <a:r>
              <a:rPr lang="en-US" dirty="0"/>
              <a:t>Vitamin A</a:t>
            </a:r>
          </a:p>
          <a:p>
            <a:pPr lvl="1"/>
            <a:r>
              <a:rPr lang="en-US" dirty="0"/>
              <a:t>GERD</a:t>
            </a:r>
          </a:p>
          <a:p>
            <a:pPr lvl="1"/>
            <a:r>
              <a:rPr lang="en-US" dirty="0"/>
              <a:t>Osteoporosis</a:t>
            </a:r>
          </a:p>
        </p:txBody>
      </p:sp>
    </p:spTree>
    <p:extLst>
      <p:ext uri="{BB962C8B-B14F-4D97-AF65-F5344CB8AC3E}">
        <p14:creationId xmlns:p14="http://schemas.microsoft.com/office/powerpoint/2010/main" val="77466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79BC-18A2-4D13-8BF7-FBC81E9A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515A-891D-45DC-A65F-4CC79CA5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no disclosures</a:t>
            </a:r>
          </a:p>
        </p:txBody>
      </p:sp>
    </p:spTree>
    <p:extLst>
      <p:ext uri="{BB962C8B-B14F-4D97-AF65-F5344CB8AC3E}">
        <p14:creationId xmlns:p14="http://schemas.microsoft.com/office/powerpoint/2010/main" val="4000688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70AC1D-FD1E-4488-8A97-EA0F9D13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Post-operative Diet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8889-057F-4434-A908-759062E14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94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3D70B-DBCB-4E3C-9846-45895526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Post-operative dietary progression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833DA1-6969-44F6-B13C-B7A5C28E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6-8 week dietary progression broken down into 2 week increments</a:t>
            </a:r>
          </a:p>
          <a:p>
            <a:r>
              <a:rPr lang="en-US" dirty="0"/>
              <a:t>Weeks 1-2- full liquid diet with a focus on hydration and protein intake</a:t>
            </a:r>
          </a:p>
          <a:p>
            <a:r>
              <a:rPr lang="en-US" dirty="0"/>
              <a:t>Weeks 3-4- soft and moist proteins</a:t>
            </a:r>
          </a:p>
          <a:p>
            <a:r>
              <a:rPr lang="en-US" dirty="0"/>
              <a:t>Weeks 5-7- soft proteins and low fiber</a:t>
            </a:r>
          </a:p>
          <a:p>
            <a:r>
              <a:rPr lang="en-US" dirty="0"/>
              <a:t>Week 8 forward- regular diet with a focus on high protein, low carb, healthy fats</a:t>
            </a:r>
          </a:p>
        </p:txBody>
      </p:sp>
    </p:spTree>
    <p:extLst>
      <p:ext uri="{BB962C8B-B14F-4D97-AF65-F5344CB8AC3E}">
        <p14:creationId xmlns:p14="http://schemas.microsoft.com/office/powerpoint/2010/main" val="2879044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2D68-2A39-4425-9E5D-EA7ED14F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10DF-1FEC-4507-86E1-3EFCD7D5F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ERAS Society recommends 60-120g/day</a:t>
            </a:r>
          </a:p>
          <a:p>
            <a:r>
              <a:rPr lang="en-US" dirty="0"/>
              <a:t>ASMBS does not have a definite daily protein recommendation</a:t>
            </a:r>
          </a:p>
          <a:p>
            <a:r>
              <a:rPr lang="en-US" dirty="0"/>
              <a:t>PWLC recommends 60-80g per day for SG and 80-100g per day for SADI-S</a:t>
            </a:r>
          </a:p>
          <a:p>
            <a:r>
              <a:rPr lang="en-US" dirty="0"/>
              <a:t>Body composition testing is performed postoperatively to assess muscle mass and calculate protein needs based on lean mass</a:t>
            </a:r>
          </a:p>
          <a:p>
            <a:pPr lvl="1"/>
            <a:r>
              <a:rPr lang="en-US" dirty="0"/>
              <a:t>Formula: 0.8-1.2g protein per pound of lean mass</a:t>
            </a:r>
          </a:p>
        </p:txBody>
      </p:sp>
    </p:spTree>
    <p:extLst>
      <p:ext uri="{BB962C8B-B14F-4D97-AF65-F5344CB8AC3E}">
        <p14:creationId xmlns:p14="http://schemas.microsoft.com/office/powerpoint/2010/main" val="1220199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2C5078-42CF-4823-BA66-0400F6A1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operative Lab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BAECD-FC06-4375-BCEC-DACFB0885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7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A7BD8-B53C-420F-9084-AF117201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Sleeve Gastrectomy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B145EF-D6A8-4CE6-8D7B-188AAEDBA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ASBMS recommends screening patients for deficiencies beginning at 3 months postop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3B5702-BC7E-4286-9150-84B1110C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57954"/>
              </p:ext>
            </p:extLst>
          </p:nvPr>
        </p:nvGraphicFramePr>
        <p:xfrm>
          <a:off x="1950720" y="2895599"/>
          <a:ext cx="7233919" cy="3281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715">
                  <a:extLst>
                    <a:ext uri="{9D8B030D-6E8A-4147-A177-3AD203B41FA5}">
                      <a16:colId xmlns:a16="http://schemas.microsoft.com/office/drawing/2014/main" val="1456555685"/>
                    </a:ext>
                  </a:extLst>
                </a:gridCol>
                <a:gridCol w="1123715">
                  <a:extLst>
                    <a:ext uri="{9D8B030D-6E8A-4147-A177-3AD203B41FA5}">
                      <a16:colId xmlns:a16="http://schemas.microsoft.com/office/drawing/2014/main" val="3180536944"/>
                    </a:ext>
                  </a:extLst>
                </a:gridCol>
                <a:gridCol w="1662163">
                  <a:extLst>
                    <a:ext uri="{9D8B030D-6E8A-4147-A177-3AD203B41FA5}">
                      <a16:colId xmlns:a16="http://schemas.microsoft.com/office/drawing/2014/main" val="2021294391"/>
                    </a:ext>
                  </a:extLst>
                </a:gridCol>
                <a:gridCol w="1662163">
                  <a:extLst>
                    <a:ext uri="{9D8B030D-6E8A-4147-A177-3AD203B41FA5}">
                      <a16:colId xmlns:a16="http://schemas.microsoft.com/office/drawing/2014/main" val="4114501109"/>
                    </a:ext>
                  </a:extLst>
                </a:gridCol>
                <a:gridCol w="1662163">
                  <a:extLst>
                    <a:ext uri="{9D8B030D-6E8A-4147-A177-3AD203B41FA5}">
                      <a16:colId xmlns:a16="http://schemas.microsoft.com/office/drawing/2014/main" val="3359462421"/>
                    </a:ext>
                  </a:extLst>
                </a:gridCol>
              </a:tblGrid>
              <a:tr h="30173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 months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6 months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 months</a:t>
                      </a:r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12 months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4072115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CBC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4514659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B1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8515901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Iron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7648783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TIBC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8687276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Ferritin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2994894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B12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4196077"/>
                  </a:ext>
                </a:extLst>
              </a:tr>
              <a:tr h="565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Folate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x- if consiering pregnancy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8785569"/>
                  </a:ext>
                </a:extLst>
              </a:tr>
              <a:tr h="3017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Vitamin D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1081439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CMP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2644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857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BD62-CE5D-4053-A650-C8C31B5D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SADI-S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1290-21E3-440A-AA40-13DCBB19C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ASMBS recommends screening for deficiencies beginning at 3 months postop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C671E6-5648-4B62-95B4-CF14880DE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55212"/>
              </p:ext>
            </p:extLst>
          </p:nvPr>
        </p:nvGraphicFramePr>
        <p:xfrm>
          <a:off x="1767840" y="2672080"/>
          <a:ext cx="7762240" cy="3958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6830">
                  <a:extLst>
                    <a:ext uri="{9D8B030D-6E8A-4147-A177-3AD203B41FA5}">
                      <a16:colId xmlns:a16="http://schemas.microsoft.com/office/drawing/2014/main" val="3152641093"/>
                    </a:ext>
                  </a:extLst>
                </a:gridCol>
                <a:gridCol w="1715710">
                  <a:extLst>
                    <a:ext uri="{9D8B030D-6E8A-4147-A177-3AD203B41FA5}">
                      <a16:colId xmlns:a16="http://schemas.microsoft.com/office/drawing/2014/main" val="3584049128"/>
                    </a:ext>
                  </a:extLst>
                </a:gridCol>
                <a:gridCol w="1419900">
                  <a:extLst>
                    <a:ext uri="{9D8B030D-6E8A-4147-A177-3AD203B41FA5}">
                      <a16:colId xmlns:a16="http://schemas.microsoft.com/office/drawing/2014/main" val="2106019436"/>
                    </a:ext>
                  </a:extLst>
                </a:gridCol>
                <a:gridCol w="1407240">
                  <a:extLst>
                    <a:ext uri="{9D8B030D-6E8A-4147-A177-3AD203B41FA5}">
                      <a16:colId xmlns:a16="http://schemas.microsoft.com/office/drawing/2014/main" val="4022821893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201209274"/>
                    </a:ext>
                  </a:extLst>
                </a:gridCol>
              </a:tblGrid>
              <a:tr h="36458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 months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 months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 months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 months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817896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CBC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5999828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B1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6009391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Iron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5437679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TIBC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5495477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Ferritin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9099807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B12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3749898"/>
                  </a:ext>
                </a:extLst>
              </a:tr>
              <a:tr h="72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Folate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x- if considering pregnancy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7667758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Vitamin D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7612079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CMP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2417434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Vitamin A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45394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Copper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3857671"/>
                  </a:ext>
                </a:extLst>
              </a:tr>
              <a:tr h="19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Zinc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0243088"/>
                  </a:ext>
                </a:extLst>
              </a:tr>
              <a:tr h="19444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Vitamin E- screening if symptomatic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0630217"/>
                  </a:ext>
                </a:extLst>
              </a:tr>
              <a:tr h="19444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Vitamin K- screening if symptomatic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606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293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4FD4DC-903F-4DDC-BE96-D0F7D940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 and Supplements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9D100-E65C-437D-8697-0DE01CE0D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1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651A2B-3BB9-4556-A37D-5B996F39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F4EE02-ABE9-4533-A64C-08671C96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86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Lifelong supplementation is required</a:t>
            </a:r>
          </a:p>
          <a:p>
            <a:r>
              <a:rPr lang="en-US" dirty="0"/>
              <a:t>Guidelines for Supplementation:</a:t>
            </a:r>
          </a:p>
          <a:p>
            <a:pPr lvl="1"/>
            <a:r>
              <a:rPr lang="en-US" dirty="0"/>
              <a:t>Bariatric vitamins are recommended (can be purchased online or through bariatric clinics) over OTC vitamins</a:t>
            </a:r>
          </a:p>
          <a:p>
            <a:pPr lvl="1"/>
            <a:r>
              <a:rPr lang="en-US" dirty="0"/>
              <a:t>Iron and calcium should be taken at least 2 hours apart</a:t>
            </a:r>
          </a:p>
          <a:p>
            <a:pPr lvl="1"/>
            <a:r>
              <a:rPr lang="en-US" dirty="0"/>
              <a:t>Multivitamin/iron supplements should be taken 4 hours apart from thyroid and/or antacid medications</a:t>
            </a:r>
          </a:p>
          <a:p>
            <a:r>
              <a:rPr lang="en-US" dirty="0"/>
              <a:t>Cost of Supplementation:</a:t>
            </a:r>
          </a:p>
          <a:p>
            <a:pPr lvl="1"/>
            <a:r>
              <a:rPr lang="en-US" dirty="0"/>
              <a:t>Sleeve Gastrectomy:  approximately $0.75-$1.25 per day</a:t>
            </a:r>
          </a:p>
          <a:p>
            <a:pPr lvl="1"/>
            <a:r>
              <a:rPr lang="en-US" dirty="0"/>
              <a:t>SADI-S:  approximately $1.50-$2.00 per day</a:t>
            </a:r>
          </a:p>
          <a:p>
            <a:r>
              <a:rPr lang="en-US" dirty="0"/>
              <a:t>Thiamin</a:t>
            </a:r>
          </a:p>
          <a:p>
            <a:pPr lvl="1"/>
            <a:r>
              <a:rPr lang="en-US" dirty="0"/>
              <a:t>Depleted quickly with vomiting/diarrhea/dehydration</a:t>
            </a:r>
          </a:p>
          <a:p>
            <a:pPr lvl="1"/>
            <a:r>
              <a:rPr lang="en-US" dirty="0"/>
              <a:t>Deficiency can cause permanent neurological damage</a:t>
            </a:r>
          </a:p>
          <a:p>
            <a:pPr lvl="1"/>
            <a:r>
              <a:rPr lang="en-US" dirty="0"/>
              <a:t>If deficiency is suspected, recommend IV replenishment WITHOUT dextrose solution</a:t>
            </a:r>
          </a:p>
        </p:txBody>
      </p:sp>
    </p:spTree>
    <p:extLst>
      <p:ext uri="{BB962C8B-B14F-4D97-AF65-F5344CB8AC3E}">
        <p14:creationId xmlns:p14="http://schemas.microsoft.com/office/powerpoint/2010/main" val="638844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95A2-E0AB-4B55-AA8B-FCA3DF2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Sleeve Gastrectomy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E4BC-97F1-43BB-A5C9-19DD0217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5136" cy="4351338"/>
          </a:xfrm>
        </p:spPr>
        <p:txBody>
          <a:bodyPr/>
          <a:lstStyle/>
          <a:p>
            <a:r>
              <a:rPr lang="en-US" dirty="0"/>
              <a:t>Daily Needs: </a:t>
            </a:r>
          </a:p>
          <a:p>
            <a:pPr lvl="1"/>
            <a:r>
              <a:rPr lang="en-US" dirty="0"/>
              <a:t>Bariatric MVI with iron</a:t>
            </a:r>
          </a:p>
          <a:p>
            <a:pPr lvl="2"/>
            <a:r>
              <a:rPr lang="en-US" dirty="0"/>
              <a:t>See graphic to the right for recommended intake after sleeve gastrectomy</a:t>
            </a:r>
          </a:p>
          <a:p>
            <a:pPr lvl="1"/>
            <a:r>
              <a:rPr lang="en-US" dirty="0"/>
              <a:t>1000 mg Calcium Citrate</a:t>
            </a:r>
          </a:p>
          <a:p>
            <a:r>
              <a:rPr lang="en-US" dirty="0"/>
              <a:t>Women are recommended to take an additional iron supplement during menses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15B72-1B7C-40D3-8731-E09F82FA0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1358" r="1232" b="944"/>
          <a:stretch/>
        </p:blipFill>
        <p:spPr>
          <a:xfrm>
            <a:off x="5424257" y="1586567"/>
            <a:ext cx="6045694" cy="51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64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95A2-E0AB-4B55-AA8B-FCA3DF2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SADI-S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E4BC-97F1-43BB-A5C9-19DD0217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513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Daily Needs: </a:t>
            </a:r>
          </a:p>
          <a:p>
            <a:pPr lvl="1"/>
            <a:r>
              <a:rPr lang="en-US" dirty="0"/>
              <a:t>Bariatric MVI with iron and additional fat-soluble vitamins (ADEK)</a:t>
            </a:r>
          </a:p>
          <a:p>
            <a:pPr lvl="2"/>
            <a:r>
              <a:rPr lang="en-US" dirty="0"/>
              <a:t>See graphic to the right for recommended intake after SADI-S</a:t>
            </a:r>
          </a:p>
          <a:p>
            <a:pPr lvl="1"/>
            <a:r>
              <a:rPr lang="en-US" dirty="0"/>
              <a:t>1500 mg Calcium Citrate</a:t>
            </a:r>
          </a:p>
          <a:p>
            <a:pPr lvl="1"/>
            <a:r>
              <a:rPr lang="en-US" dirty="0"/>
              <a:t>B-50 Complex</a:t>
            </a:r>
          </a:p>
          <a:p>
            <a:pPr lvl="1"/>
            <a:r>
              <a:rPr lang="en-US" dirty="0"/>
              <a:t>Probiotic (to help reduce gas, bloating, constipation, diarrhea)</a:t>
            </a:r>
          </a:p>
          <a:p>
            <a:r>
              <a:rPr lang="en-US" dirty="0"/>
              <a:t>Women are recommended to take an additional iron supplement during menses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3800E6F-3CD0-4F52-B15D-3A1AA35CE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501" r="1481"/>
          <a:stretch/>
        </p:blipFill>
        <p:spPr>
          <a:xfrm>
            <a:off x="5504155" y="1858284"/>
            <a:ext cx="5776405" cy="47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5379-45A0-4B4D-8488-5ED98B51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in America per the CDC</a:t>
            </a:r>
          </a:p>
        </p:txBody>
      </p:sp>
      <p:pic>
        <p:nvPicPr>
          <p:cNvPr id="1028" name="Picture 4" descr="Obesity maps">
            <a:extLst>
              <a:ext uri="{FF2B5EF4-FFF2-40B4-BE49-F238E27FC236}">
                <a16:creationId xmlns:a16="http://schemas.microsoft.com/office/drawing/2014/main" id="{91BB0787-5742-4355-8404-17D9DF22E5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9" y="1623526"/>
            <a:ext cx="9362081" cy="46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10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5FA559-8F47-4960-900B-3CF84F45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85428-C253-41BB-A7C9-2B1B5F87F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1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CB57FA-AB84-455F-8D95-397601C7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 from PSG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0D18A0-E387-42FD-B714-10E79993C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bariatric patient manual</a:t>
            </a:r>
          </a:p>
          <a:p>
            <a:pPr lvl="1"/>
            <a:r>
              <a:rPr lang="en-US" dirty="0"/>
              <a:t>This document is free to anyone and located right on our website.  We encourage all patients to download this and take notes on it as they move through the pre-op and post-op process. Here is the link: </a:t>
            </a:r>
            <a:r>
              <a:rPr lang="en-US" dirty="0">
                <a:hlinkClick r:id="rId2"/>
              </a:rPr>
              <a:t>https://panhandleweightlosscenter.com/wp-content/uploads/2020/11/2020-bariatric-manual-revision-B-compressed.pdf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Baritastic</a:t>
            </a:r>
            <a:r>
              <a:rPr lang="en-US" dirty="0"/>
              <a:t> App</a:t>
            </a:r>
          </a:p>
          <a:p>
            <a:pPr lvl="1"/>
            <a:r>
              <a:rPr lang="en-US" dirty="0"/>
              <a:t>Use code 77952</a:t>
            </a:r>
          </a:p>
          <a:p>
            <a:pPr lvl="1"/>
            <a:r>
              <a:rPr lang="en-US" dirty="0"/>
              <a:t>This links the patient to our practice and we can review food logs with patients after surgery</a:t>
            </a:r>
          </a:p>
          <a:p>
            <a:pPr lvl="1"/>
            <a:endParaRPr lang="en-US" dirty="0"/>
          </a:p>
          <a:p>
            <a:r>
              <a:rPr lang="en-US" dirty="0"/>
              <a:t>Teachable</a:t>
            </a:r>
          </a:p>
          <a:p>
            <a:pPr lvl="1"/>
            <a:r>
              <a:rPr lang="en-US" dirty="0"/>
              <a:t>Our patients are enrolled in an online video course to help navigate them through the pre-operative and post-operative process. </a:t>
            </a:r>
          </a:p>
        </p:txBody>
      </p:sp>
    </p:spTree>
    <p:extLst>
      <p:ext uri="{BB962C8B-B14F-4D97-AF65-F5344CB8AC3E}">
        <p14:creationId xmlns:p14="http://schemas.microsoft.com/office/powerpoint/2010/main" val="2759999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D91F-8CFA-4C62-AF1B-B4D0B32E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3DD0E-191F-41B4-8A42-AEA55E0A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https://asmbs.org/app/uploads/2020/04/Mechanick-2020-AACE-TOS-ASMBS-Guidelines.pdf</a:t>
            </a:r>
            <a:endParaRPr lang="en-US" dirty="0"/>
          </a:p>
          <a:p>
            <a:r>
              <a:rPr lang="en-US" dirty="0"/>
              <a:t>PWLC Bariatric Patient Manual</a:t>
            </a:r>
          </a:p>
          <a:p>
            <a:r>
              <a:rPr lang="en-US" dirty="0"/>
              <a:t>2021 Obesity Algorithm</a:t>
            </a:r>
          </a:p>
          <a:p>
            <a:r>
              <a:rPr lang="en-US" dirty="0"/>
              <a:t>http://www.epic4healthblog.com/bariatric-surgery-and-nutritional-status</a:t>
            </a:r>
          </a:p>
          <a:p>
            <a:r>
              <a:rPr lang="en-US" dirty="0">
                <a:hlinkClick r:id="rId3"/>
              </a:rPr>
              <a:t>https://asmbs.org/patients/bariatric-surgery-procedures</a:t>
            </a:r>
            <a:endParaRPr lang="en-US" dirty="0"/>
          </a:p>
          <a:p>
            <a:r>
              <a:rPr lang="en-US" dirty="0"/>
              <a:t>https://panhandleweightlosscenter.com/weight-loss/</a:t>
            </a:r>
          </a:p>
          <a:p>
            <a:r>
              <a:rPr lang="en-US" dirty="0"/>
              <a:t>https://panhandleweightlosscenter.com/wp-content/uploads/2020/11/2020-bariatric-manual-revision-B-compressed.pdf</a:t>
            </a:r>
          </a:p>
          <a:p>
            <a:r>
              <a:rPr lang="en-US" dirty="0">
                <a:hlinkClick r:id="rId4"/>
              </a:rPr>
              <a:t>https://www.ncbi.nlm.nih.gov/pmc/articles/PMC5644910/</a:t>
            </a:r>
            <a:endParaRPr lang="en-US" dirty="0"/>
          </a:p>
          <a:p>
            <a:r>
              <a:rPr lang="en-US" dirty="0"/>
              <a:t>https://www.cdc.gov/obesity/data/prevalence-maps.html#overall</a:t>
            </a:r>
          </a:p>
        </p:txBody>
      </p:sp>
    </p:spTree>
    <p:extLst>
      <p:ext uri="{BB962C8B-B14F-4D97-AF65-F5344CB8AC3E}">
        <p14:creationId xmlns:p14="http://schemas.microsoft.com/office/powerpoint/2010/main" val="120762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F456-261E-4CA8-AF3D-6E717796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A39C3-71B3-47EA-B08F-9ABCC62A9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0B91-7306-4C1F-BFE4-6715868C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Laparoscopic Gastric Sleeve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FAA57B-8D11-4363-976F-0C631D7CB0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1" t="51344" r="49089" b="5829"/>
          <a:stretch/>
        </p:blipFill>
        <p:spPr bwMode="auto">
          <a:xfrm>
            <a:off x="3952241" y="2062479"/>
            <a:ext cx="3861026" cy="38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8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DE5F-CBAE-479F-ADB5-CBE18F58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Laparoscopic Gastric Sleeve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BF58-1554-4C46-8E6D-081CEF32E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464646"/>
                </a:solidFill>
                <a:effectLst/>
                <a:latin typeface="Lato" panose="020B0604020202020204" pitchFamily="34" charset="0"/>
              </a:rPr>
              <a:t>Laparoscopic Gastric Sleeve weight loss surgery, also called Vertical Sleeve Gastrectomy (VSG) or Gastric Sleeve Resection, is currently the most common </a:t>
            </a:r>
            <a:r>
              <a:rPr lang="en-US" b="0" i="0" u="sng" dirty="0">
                <a:solidFill>
                  <a:srgbClr val="0093B8"/>
                </a:solidFill>
                <a:effectLst/>
                <a:latin typeface="Lato" panose="020B0604020202020204" pitchFamily="34" charset="0"/>
                <a:hlinkClick r:id="rId3"/>
              </a:rPr>
              <a:t>bariatric surgery</a:t>
            </a:r>
            <a:r>
              <a:rPr lang="en-US" b="0" i="0" dirty="0">
                <a:solidFill>
                  <a:srgbClr val="464646"/>
                </a:solidFill>
                <a:effectLst/>
                <a:latin typeface="Lato" panose="020B0604020202020204" pitchFamily="34" charset="0"/>
              </a:rPr>
              <a:t> procedure performed in the United States. This procedure involves the removal of roughly 80% of the patient’s stomach.</a:t>
            </a:r>
          </a:p>
          <a:p>
            <a:r>
              <a:rPr lang="en-US" b="0" i="0" dirty="0">
                <a:solidFill>
                  <a:srgbClr val="464646"/>
                </a:solidFill>
                <a:effectLst/>
                <a:latin typeface="Lato" panose="020F0502020204030203" pitchFamily="34" charset="0"/>
              </a:rPr>
              <a:t>Not only does removing a significant portion of the stomach dramatically limit the amount of food a patient is able to consume, but it also reduces production of the hormone ghrelin. This hormone triggers the appetite, helping patients to feel less hungry.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5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E8AA-B774-4BD6-BE71-738A207A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Laparoscopic Gastric Sleeve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E0C21-876B-45D1-9A90-0D8EAAE6D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long vitamins and mineral supplementation</a:t>
            </a:r>
          </a:p>
          <a:p>
            <a:r>
              <a:rPr lang="en-US" dirty="0"/>
              <a:t>Slight risk for worsening acid reflux</a:t>
            </a:r>
          </a:p>
          <a:p>
            <a:r>
              <a:rPr lang="en-US" dirty="0"/>
              <a:t>Improvement in obesity related conditions</a:t>
            </a:r>
          </a:p>
          <a:p>
            <a:r>
              <a:rPr lang="en-US" dirty="0"/>
              <a:t>Average of 65% excess body weight loss</a:t>
            </a:r>
          </a:p>
          <a:p>
            <a:r>
              <a:rPr lang="en-US" dirty="0"/>
              <a:t>Potential for weight regain</a:t>
            </a:r>
          </a:p>
        </p:txBody>
      </p:sp>
    </p:spTree>
    <p:extLst>
      <p:ext uri="{BB962C8B-B14F-4D97-AF65-F5344CB8AC3E}">
        <p14:creationId xmlns:p14="http://schemas.microsoft.com/office/powerpoint/2010/main" val="389141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02C3-B56D-4336-8C52-3A53DD95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Anastomosis </a:t>
            </a:r>
            <a:r>
              <a:rPr lang="en-US" dirty="0" err="1"/>
              <a:t>Duodeno-Illeal</a:t>
            </a:r>
            <a:r>
              <a:rPr lang="en-US" dirty="0"/>
              <a:t> Bypass with Sleeve Gastrectomy (SADI-S)</a:t>
            </a:r>
          </a:p>
        </p:txBody>
      </p:sp>
      <p:pic>
        <p:nvPicPr>
          <p:cNvPr id="1026" name="Picture 2" descr="Biliopancreatic Diversion with Duodenal Switch illustration">
            <a:extLst>
              <a:ext uri="{FF2B5EF4-FFF2-40B4-BE49-F238E27FC236}">
                <a16:creationId xmlns:a16="http://schemas.microsoft.com/office/drawing/2014/main" id="{B76245A0-BAEB-43C5-B0FA-A99A6C4CC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18" y="1825625"/>
            <a:ext cx="70833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1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1936</Words>
  <Application>Microsoft Office PowerPoint</Application>
  <PresentationFormat>Widescreen</PresentationFormat>
  <Paragraphs>340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Lato</vt:lpstr>
      <vt:lpstr>Office Theme</vt:lpstr>
      <vt:lpstr>Bariatric Surgery</vt:lpstr>
      <vt:lpstr>Objectives</vt:lpstr>
      <vt:lpstr>Disclosure</vt:lpstr>
      <vt:lpstr>Obesity in America per the CDC</vt:lpstr>
      <vt:lpstr>Procedures</vt:lpstr>
      <vt:lpstr>Laparoscopic Gastric Sleeve</vt:lpstr>
      <vt:lpstr>Laparoscopic Gastric Sleeve</vt:lpstr>
      <vt:lpstr>Laparoscopic Gastric Sleeve</vt:lpstr>
      <vt:lpstr>Single Anastomosis Duodeno-Illeal Bypass with Sleeve Gastrectomy (SADI-S)</vt:lpstr>
      <vt:lpstr>Single Anastomosis Duodeno-Illeal Bypass with Sleeve Gastrectomy (SADI-S)</vt:lpstr>
      <vt:lpstr>Single Anastomosis Duodeno-Illeal Bypass with Sleeve Gastrectomy (SADI-S)</vt:lpstr>
      <vt:lpstr>Single Anastomosis Duodeno-Illeal Bypass with Sleeve Gastrectomy (SADI-S)</vt:lpstr>
      <vt:lpstr>Benefits of Surgery</vt:lpstr>
      <vt:lpstr>Reduction of comorbidities</vt:lpstr>
      <vt:lpstr>Insurance coverage</vt:lpstr>
      <vt:lpstr>What to know about insurance and bariatric surgery</vt:lpstr>
      <vt:lpstr>Pre-operative Process</vt:lpstr>
      <vt:lpstr>Visit Schedule</vt:lpstr>
      <vt:lpstr>Visit Schedule</vt:lpstr>
      <vt:lpstr>Pre-operative requirements</vt:lpstr>
      <vt:lpstr>Pre-Operative Requirements</vt:lpstr>
      <vt:lpstr>Post-Operative Care</vt:lpstr>
      <vt:lpstr>Visit Schedule</vt:lpstr>
      <vt:lpstr>Complications</vt:lpstr>
      <vt:lpstr>Complications </vt:lpstr>
      <vt:lpstr>Emergent Presentations</vt:lpstr>
      <vt:lpstr>Post-Op Care At The Primary Care Level</vt:lpstr>
      <vt:lpstr>Most Common Long-Term Complications</vt:lpstr>
      <vt:lpstr>Most common long term complications</vt:lpstr>
      <vt:lpstr>Post-operative Diet</vt:lpstr>
      <vt:lpstr>Post-operative dietary progression </vt:lpstr>
      <vt:lpstr>Protein Needs</vt:lpstr>
      <vt:lpstr>Post operative Lab work</vt:lpstr>
      <vt:lpstr>Sleeve Gastrectomy </vt:lpstr>
      <vt:lpstr>SADI-S</vt:lpstr>
      <vt:lpstr>Vitamins and Supplements</vt:lpstr>
      <vt:lpstr>General Information</vt:lpstr>
      <vt:lpstr>Sleeve Gastrectomy</vt:lpstr>
      <vt:lpstr>SADI-S</vt:lpstr>
      <vt:lpstr>Additional Resources</vt:lpstr>
      <vt:lpstr>Additional Resources from PSG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Sharp</dc:creator>
  <cp:lastModifiedBy>Staff</cp:lastModifiedBy>
  <cp:revision>23</cp:revision>
  <dcterms:created xsi:type="dcterms:W3CDTF">2022-02-22T19:59:56Z</dcterms:created>
  <dcterms:modified xsi:type="dcterms:W3CDTF">2022-03-17T21:02:10Z</dcterms:modified>
</cp:coreProperties>
</file>