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7" r:id="rId2"/>
    <p:sldId id="284" r:id="rId3"/>
    <p:sldId id="299" r:id="rId4"/>
    <p:sldId id="298" r:id="rId5"/>
    <p:sldId id="258" r:id="rId6"/>
    <p:sldId id="300" r:id="rId7"/>
    <p:sldId id="309" r:id="rId8"/>
    <p:sldId id="301" r:id="rId9"/>
    <p:sldId id="302" r:id="rId10"/>
    <p:sldId id="303" r:id="rId11"/>
    <p:sldId id="304" r:id="rId12"/>
    <p:sldId id="287" r:id="rId13"/>
    <p:sldId id="293" r:id="rId14"/>
    <p:sldId id="294" r:id="rId15"/>
    <p:sldId id="295" r:id="rId16"/>
    <p:sldId id="296" r:id="rId17"/>
    <p:sldId id="286" r:id="rId18"/>
    <p:sldId id="297" r:id="rId19"/>
    <p:sldId id="305" r:id="rId20"/>
    <p:sldId id="306" r:id="rId21"/>
    <p:sldId id="307" r:id="rId22"/>
    <p:sldId id="285" r:id="rId23"/>
    <p:sldId id="308"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552"/>
    <p:restoredTop sz="96327"/>
  </p:normalViewPr>
  <p:slideViewPr>
    <p:cSldViewPr>
      <p:cViewPr varScale="1">
        <p:scale>
          <a:sx n="67" d="100"/>
          <a:sy n="67" d="100"/>
        </p:scale>
        <p:origin x="200"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B9E89A-5DC8-D844-9C97-824CD81931E8}" type="datetimeFigureOut">
              <a:rPr lang="en-US" smtClean="0"/>
              <a:t>3/31/2022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5BB303F-F2AE-4C41-BCF8-DE908059B32D}" type="slidenum">
              <a:rPr lang="en-US" smtClean="0"/>
              <a:t>‹#›</a:t>
            </a:fld>
            <a:endParaRPr lang="en-US"/>
          </a:p>
        </p:txBody>
      </p:sp>
    </p:spTree>
    <p:extLst>
      <p:ext uri="{BB962C8B-B14F-4D97-AF65-F5344CB8AC3E}">
        <p14:creationId xmlns:p14="http://schemas.microsoft.com/office/powerpoint/2010/main" val="2192426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11524C8-65C3-479C-B25C-B517C5A72F2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2324059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524C8-65C3-479C-B25C-B517C5A72F2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3858004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524C8-65C3-479C-B25C-B517C5A72F2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853419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11524C8-65C3-479C-B25C-B517C5A72F2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304953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11524C8-65C3-479C-B25C-B517C5A72F2B}" type="datetimeFigureOut">
              <a:rPr lang="en-US" smtClean="0"/>
              <a:t>3/31/2022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249728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11524C8-65C3-479C-B25C-B517C5A72F2B}"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4374798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1524C8-65C3-479C-B25C-B517C5A72F2B}" type="datetimeFigureOut">
              <a:rPr lang="en-US" smtClean="0"/>
              <a:t>3/31/2022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1394259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11524C8-65C3-479C-B25C-B517C5A72F2B}" type="datetimeFigureOut">
              <a:rPr lang="en-US" smtClean="0"/>
              <a:t>3/31/2022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26347794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11524C8-65C3-479C-B25C-B517C5A72F2B}" type="datetimeFigureOut">
              <a:rPr lang="en-US" smtClean="0"/>
              <a:t>3/31/2022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1697191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524C8-65C3-479C-B25C-B517C5A72F2B}"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20148787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11524C8-65C3-479C-B25C-B517C5A72F2B}" type="datetimeFigureOut">
              <a:rPr lang="en-US" smtClean="0"/>
              <a:t>3/31/2022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DEDFB4A-7457-46ED-B16C-FFC3BCE42F78}" type="slidenum">
              <a:rPr lang="en-US" smtClean="0"/>
              <a:t>‹#›</a:t>
            </a:fld>
            <a:endParaRPr lang="en-US"/>
          </a:p>
        </p:txBody>
      </p:sp>
    </p:spTree>
    <p:extLst>
      <p:ext uri="{BB962C8B-B14F-4D97-AF65-F5344CB8AC3E}">
        <p14:creationId xmlns:p14="http://schemas.microsoft.com/office/powerpoint/2010/main" val="844388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11524C8-65C3-479C-B25C-B517C5A72F2B}" type="datetimeFigureOut">
              <a:rPr lang="en-US" smtClean="0"/>
              <a:t>3/31/2022</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EDFB4A-7457-46ED-B16C-FFC3BCE42F78}" type="slidenum">
              <a:rPr lang="en-US" smtClean="0"/>
              <a:t>‹#›</a:t>
            </a:fld>
            <a:endParaRPr lang="en-US"/>
          </a:p>
        </p:txBody>
      </p:sp>
    </p:spTree>
    <p:extLst>
      <p:ext uri="{BB962C8B-B14F-4D97-AF65-F5344CB8AC3E}">
        <p14:creationId xmlns:p14="http://schemas.microsoft.com/office/powerpoint/2010/main" val="1028303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hyperlink" Target="about:blank"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www.texasnp.org/" TargetMode="External"/><Relationship Id="rId2" Type="http://schemas.openxmlformats.org/officeDocument/2006/relationships/image" Target="../media/image2.png"/><Relationship Id="rId1" Type="http://schemas.openxmlformats.org/officeDocument/2006/relationships/slideLayout" Target="../slideLayouts/slideLayout7.xml"/><Relationship Id="rId5" Type="http://schemas.openxmlformats.org/officeDocument/2006/relationships/hyperlink" Target="http://www.facebook.com/TexasNP" TargetMode="External"/><Relationship Id="rId4" Type="http://schemas.openxmlformats.org/officeDocument/2006/relationships/hyperlink" Target="https://texasnp.enpnetwork.com/"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www.texasnp.or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close up of a logo&#10;&#10;Description automatically generated">
            <a:extLst>
              <a:ext uri="{FF2B5EF4-FFF2-40B4-BE49-F238E27FC236}">
                <a16:creationId xmlns:a16="http://schemas.microsoft.com/office/drawing/2014/main" id="{CF5FFB01-2BFC-4361-ADC5-4E45835C37A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
            <a:ext cx="12192000" cy="6857999"/>
          </a:xfrm>
          <a:prstGeom prst="rect">
            <a:avLst/>
          </a:prstGeom>
        </p:spPr>
      </p:pic>
      <p:sp>
        <p:nvSpPr>
          <p:cNvPr id="3" name="Rectangle 2">
            <a:extLst>
              <a:ext uri="{FF2B5EF4-FFF2-40B4-BE49-F238E27FC236}">
                <a16:creationId xmlns:a16="http://schemas.microsoft.com/office/drawing/2014/main" id="{08BC0F21-12FC-184E-8C4A-72273D88CCD6}"/>
              </a:ext>
            </a:extLst>
          </p:cNvPr>
          <p:cNvSpPr/>
          <p:nvPr/>
        </p:nvSpPr>
        <p:spPr>
          <a:xfrm>
            <a:off x="1524000" y="2244060"/>
            <a:ext cx="8382000" cy="3847207"/>
          </a:xfrm>
          <a:prstGeom prst="rect">
            <a:avLst/>
          </a:prstGeom>
        </p:spPr>
        <p:txBody>
          <a:bodyPr wrap="square">
            <a:spAutoFit/>
          </a:bodyPr>
          <a:lstStyle/>
          <a:p>
            <a:pPr algn="ctr"/>
            <a:r>
              <a:rPr lang="en-US" sz="4800" dirty="0">
                <a:latin typeface="Calibri Light" charset="0"/>
                <a:ea typeface="Calibri Light" charset="0"/>
                <a:cs typeface="Calibri Light" charset="0"/>
              </a:rPr>
              <a:t>Texas Nurse Practitioners</a:t>
            </a:r>
          </a:p>
          <a:p>
            <a:pPr algn="ctr"/>
            <a:endParaRPr lang="en-US" dirty="0">
              <a:latin typeface="Calibri Light" charset="0"/>
              <a:ea typeface="Calibri Light" charset="0"/>
              <a:cs typeface="Calibri Light" charset="0"/>
            </a:endParaRPr>
          </a:p>
          <a:p>
            <a:pPr algn="ctr"/>
            <a:endParaRPr lang="en-US" dirty="0">
              <a:latin typeface="Calibri Light" charset="0"/>
              <a:ea typeface="Calibri Light" charset="0"/>
              <a:cs typeface="Calibri Light" charset="0"/>
            </a:endParaRPr>
          </a:p>
          <a:p>
            <a:pPr algn="ctr"/>
            <a:r>
              <a:rPr lang="en-US" sz="3200" dirty="0">
                <a:latin typeface="Calibri Light" charset="0"/>
                <a:ea typeface="Calibri Light" charset="0"/>
                <a:cs typeface="Calibri Light" charset="0"/>
              </a:rPr>
              <a:t>Presented by: </a:t>
            </a:r>
          </a:p>
          <a:p>
            <a:pPr algn="ctr"/>
            <a:r>
              <a:rPr lang="en-US" sz="3200" dirty="0">
                <a:latin typeface="Calibri Light" charset="0"/>
                <a:ea typeface="Calibri Light" charset="0"/>
                <a:cs typeface="Calibri Light" charset="0"/>
              </a:rPr>
              <a:t>Cindy Weston DNP, APRN, CNS-CC, FNP-BC, CHSE</a:t>
            </a:r>
          </a:p>
          <a:p>
            <a:pPr algn="ctr"/>
            <a:r>
              <a:rPr lang="en-US" sz="3200" dirty="0">
                <a:latin typeface="Calibri Light" charset="0"/>
                <a:ea typeface="Calibri Light" charset="0"/>
                <a:cs typeface="Calibri Light" charset="0"/>
              </a:rPr>
              <a:t>TNP President</a:t>
            </a:r>
          </a:p>
          <a:p>
            <a:pPr algn="ctr"/>
            <a:r>
              <a:rPr lang="en-US" sz="3200" dirty="0">
                <a:latin typeface="Calibri Light" charset="0"/>
                <a:ea typeface="Calibri Light" charset="0"/>
                <a:cs typeface="Calibri Light" charset="0"/>
              </a:rPr>
              <a:t>Legacy Member</a:t>
            </a:r>
          </a:p>
          <a:p>
            <a:pPr algn="ctr"/>
            <a:endParaRPr lang="en-US" sz="3200" dirty="0">
              <a:latin typeface="Calibri Light" charset="0"/>
              <a:ea typeface="Calibri Light" charset="0"/>
              <a:cs typeface="Calibri Light" charset="0"/>
            </a:endParaRPr>
          </a:p>
        </p:txBody>
      </p:sp>
    </p:spTree>
    <p:extLst>
      <p:ext uri="{BB962C8B-B14F-4D97-AF65-F5344CB8AC3E}">
        <p14:creationId xmlns:p14="http://schemas.microsoft.com/office/powerpoint/2010/main" val="1146823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77"/>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1143000" y="2362200"/>
            <a:ext cx="10744200" cy="5509200"/>
          </a:xfrm>
          <a:prstGeom prst="rect">
            <a:avLst/>
          </a:prstGeom>
        </p:spPr>
        <p:txBody>
          <a:bodyPr wrap="square">
            <a:spAutoFit/>
          </a:bodyPr>
          <a:lstStyle/>
          <a:p>
            <a:r>
              <a:rPr lang="en-US" sz="2400" dirty="0">
                <a:latin typeface="Calibri Light" panose="020F0302020204030204" pitchFamily="34" charset="0"/>
                <a:cs typeface="Calibri Light" panose="020F0302020204030204" pitchFamily="34" charset="0"/>
              </a:rPr>
              <a:t>TNP is the boots on the ground in Texas. The work TNP does on behalf of all nurse practitioners in Texas directly impacts your everyday practice - from monitoring regulatory changes to advancing legislative initiatives for nurse practitioners.</a:t>
            </a:r>
          </a:p>
          <a:p>
            <a:endParaRPr lang="en-US" sz="2400" dirty="0">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rPr>
              <a:t>The cost of membership is just 41 cents a day. Isn’t the advancement and protection of your profession worth that amount?</a:t>
            </a:r>
          </a:p>
          <a:p>
            <a:endParaRPr lang="en-US" sz="2400" dirty="0">
              <a:latin typeface="Calibri Light" panose="020F0302020204030204" pitchFamily="34" charset="0"/>
              <a:cs typeface="Calibri Light" panose="020F0302020204030204" pitchFamily="34" charset="0"/>
            </a:endParaRPr>
          </a:p>
          <a:p>
            <a:r>
              <a:rPr lang="en-US" sz="2400" dirty="0">
                <a:latin typeface="Calibri Light" panose="020F0302020204030204" pitchFamily="34" charset="0"/>
                <a:cs typeface="Calibri Light" panose="020F0302020204030204" pitchFamily="34" charset="0"/>
              </a:rPr>
              <a:t>Join or renew your membership and help show your support for the important work that TNP does on your behalf everyday!</a:t>
            </a:r>
          </a:p>
          <a:p>
            <a:pPr>
              <a:lnSpc>
                <a:spcPct val="150000"/>
              </a:lnSpc>
            </a:pPr>
            <a:endParaRPr lang="en-US" sz="2400" dirty="0">
              <a:latin typeface="Calibri Light" panose="020F0302020204030204" pitchFamily="34" charset="0"/>
              <a:cs typeface="Calibri Light" panose="020F0302020204030204" pitchFamily="34" charset="0"/>
            </a:endParaRPr>
          </a:p>
          <a:p>
            <a:pPr marL="285750" indent="-285750">
              <a:lnSpc>
                <a:spcPct val="150000"/>
              </a:lnSpc>
              <a:buFont typeface="Arial" charset="0"/>
              <a:buChar char="•"/>
            </a:pPr>
            <a:endParaRPr lang="en-US" sz="1600" dirty="0"/>
          </a:p>
          <a:p>
            <a:pPr marL="285750" indent="-285750">
              <a:lnSpc>
                <a:spcPct val="150000"/>
              </a:lnSpc>
              <a:buFont typeface="Arial" charset="0"/>
              <a:buChar char="•"/>
            </a:pPr>
            <a:endParaRPr lang="en-US" sz="1600" dirty="0"/>
          </a:p>
          <a:p>
            <a:pPr marL="285750" indent="-285750">
              <a:lnSpc>
                <a:spcPct val="150000"/>
              </a:lnSpc>
              <a:buFont typeface="Arial" charset="0"/>
              <a:buChar char="•"/>
            </a:pPr>
            <a:endParaRPr lang="en-US" sz="1600" dirty="0"/>
          </a:p>
          <a:p>
            <a:endParaRPr lang="en-US" sz="28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5105400" y="685799"/>
            <a:ext cx="5638800" cy="769441"/>
          </a:xfrm>
          <a:prstGeom prst="rect">
            <a:avLst/>
          </a:prstGeom>
          <a:noFill/>
        </p:spPr>
        <p:txBody>
          <a:bodyPr wrap="square" rtlCol="0">
            <a:spAutoFit/>
          </a:bodyPr>
          <a:lstStyle/>
          <a:p>
            <a:r>
              <a:rPr lang="en-US" sz="4400" dirty="0">
                <a:solidFill>
                  <a:srgbClr val="0053B5"/>
                </a:solidFill>
              </a:rPr>
              <a:t>What TNP Does For Me</a:t>
            </a:r>
            <a:endParaRPr lang="en-US" sz="4400" dirty="0"/>
          </a:p>
        </p:txBody>
      </p:sp>
      <p:sp>
        <p:nvSpPr>
          <p:cNvPr id="6" name="TextBox 5">
            <a:extLst>
              <a:ext uri="{FF2B5EF4-FFF2-40B4-BE49-F238E27FC236}">
                <a16:creationId xmlns:a16="http://schemas.microsoft.com/office/drawing/2014/main" id="{36AFD31E-F4BE-C242-B495-7F455B7F5D74}"/>
              </a:ext>
            </a:extLst>
          </p:cNvPr>
          <p:cNvSpPr txBox="1"/>
          <p:nvPr/>
        </p:nvSpPr>
        <p:spPr>
          <a:xfrm>
            <a:off x="6595903" y="1511009"/>
            <a:ext cx="2395336" cy="677108"/>
          </a:xfrm>
          <a:prstGeom prst="rect">
            <a:avLst/>
          </a:prstGeom>
          <a:noFill/>
        </p:spPr>
        <p:txBody>
          <a:bodyPr wrap="none" rtlCol="0">
            <a:spAutoFit/>
          </a:bodyPr>
          <a:lstStyle/>
          <a:p>
            <a:pPr algn="ctr"/>
            <a:r>
              <a:rPr lang="en-US" sz="2000" dirty="0">
                <a:solidFill>
                  <a:srgbClr val="0053B5"/>
                </a:solidFill>
              </a:rPr>
              <a:t>Membership Matters</a:t>
            </a:r>
          </a:p>
          <a:p>
            <a:pPr algn="ctr"/>
            <a:endParaRPr lang="en-US" dirty="0"/>
          </a:p>
        </p:txBody>
      </p:sp>
    </p:spTree>
    <p:extLst>
      <p:ext uri="{BB962C8B-B14F-4D97-AF65-F5344CB8AC3E}">
        <p14:creationId xmlns:p14="http://schemas.microsoft.com/office/powerpoint/2010/main" val="28460606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77"/>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5105400" y="565283"/>
            <a:ext cx="5638800" cy="769441"/>
          </a:xfrm>
          <a:prstGeom prst="rect">
            <a:avLst/>
          </a:prstGeom>
          <a:noFill/>
        </p:spPr>
        <p:txBody>
          <a:bodyPr wrap="square" rtlCol="0">
            <a:spAutoFit/>
          </a:bodyPr>
          <a:lstStyle/>
          <a:p>
            <a:r>
              <a:rPr lang="en-US" sz="4400" dirty="0">
                <a:solidFill>
                  <a:srgbClr val="0053B5"/>
                </a:solidFill>
              </a:rPr>
              <a:t>What TNP Does For Me</a:t>
            </a:r>
            <a:endParaRPr lang="en-US" sz="4400" dirty="0"/>
          </a:p>
        </p:txBody>
      </p:sp>
      <p:pic>
        <p:nvPicPr>
          <p:cNvPr id="8" name="Google Shape;165;p3" descr="A screenshot of a cell phone&#10;&#10;Description automatically generated">
            <a:extLst>
              <a:ext uri="{FF2B5EF4-FFF2-40B4-BE49-F238E27FC236}">
                <a16:creationId xmlns:a16="http://schemas.microsoft.com/office/drawing/2014/main" id="{7ECFFBE9-0BD7-6C48-AE67-B74160354E6D}"/>
              </a:ext>
            </a:extLst>
          </p:cNvPr>
          <p:cNvPicPr preferRelativeResize="0"/>
          <p:nvPr/>
        </p:nvPicPr>
        <p:blipFill rotWithShape="1">
          <a:blip r:embed="rId3">
            <a:alphaModFix/>
          </a:blip>
          <a:srcRect/>
          <a:stretch/>
        </p:blipFill>
        <p:spPr>
          <a:xfrm>
            <a:off x="6019800" y="1317946"/>
            <a:ext cx="3827318" cy="4953000"/>
          </a:xfrm>
          <a:prstGeom prst="rect">
            <a:avLst/>
          </a:prstGeom>
          <a:noFill/>
          <a:ln>
            <a:noFill/>
          </a:ln>
        </p:spPr>
      </p:pic>
    </p:spTree>
    <p:extLst>
      <p:ext uri="{BB962C8B-B14F-4D97-AF65-F5344CB8AC3E}">
        <p14:creationId xmlns:p14="http://schemas.microsoft.com/office/powerpoint/2010/main" val="24810825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524000" y="26670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pic>
        <p:nvPicPr>
          <p:cNvPr id="6" name="Picture 5" descr="Diagram&#10;&#10;Description automatically generated with medium confidence">
            <a:extLst>
              <a:ext uri="{FF2B5EF4-FFF2-40B4-BE49-F238E27FC236}">
                <a16:creationId xmlns:a16="http://schemas.microsoft.com/office/drawing/2014/main" id="{01729C20-5033-C744-B97E-84D65794A5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09309" y="609600"/>
            <a:ext cx="5181600" cy="5181600"/>
          </a:xfrm>
          <a:prstGeom prst="rect">
            <a:avLst/>
          </a:prstGeom>
        </p:spPr>
      </p:pic>
    </p:spTree>
    <p:extLst>
      <p:ext uri="{BB962C8B-B14F-4D97-AF65-F5344CB8AC3E}">
        <p14:creationId xmlns:p14="http://schemas.microsoft.com/office/powerpoint/2010/main" val="33108594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524000" y="26670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pic>
        <p:nvPicPr>
          <p:cNvPr id="5" name="Picture 4" descr="Graphical user interface, application, Teams&#10;&#10;Description automatically generated">
            <a:extLst>
              <a:ext uri="{FF2B5EF4-FFF2-40B4-BE49-F238E27FC236}">
                <a16:creationId xmlns:a16="http://schemas.microsoft.com/office/drawing/2014/main" id="{5413C8E0-66FF-4544-BBF3-632AC47FB7F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05400" y="762000"/>
            <a:ext cx="5334000" cy="5334000"/>
          </a:xfrm>
          <a:prstGeom prst="rect">
            <a:avLst/>
          </a:prstGeom>
        </p:spPr>
      </p:pic>
    </p:spTree>
    <p:extLst>
      <p:ext uri="{BB962C8B-B14F-4D97-AF65-F5344CB8AC3E}">
        <p14:creationId xmlns:p14="http://schemas.microsoft.com/office/powerpoint/2010/main" val="36858747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524000" y="26670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pic>
        <p:nvPicPr>
          <p:cNvPr id="5" name="Picture 4" descr="Diagram&#10;&#10;Description automatically generated">
            <a:extLst>
              <a:ext uri="{FF2B5EF4-FFF2-40B4-BE49-F238E27FC236}">
                <a16:creationId xmlns:a16="http://schemas.microsoft.com/office/drawing/2014/main" id="{3986A896-A75D-F240-8C5C-0FD46F1095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9200" y="647075"/>
            <a:ext cx="5486400" cy="5486400"/>
          </a:xfrm>
          <a:prstGeom prst="rect">
            <a:avLst/>
          </a:prstGeom>
        </p:spPr>
      </p:pic>
    </p:spTree>
    <p:extLst>
      <p:ext uri="{BB962C8B-B14F-4D97-AF65-F5344CB8AC3E}">
        <p14:creationId xmlns:p14="http://schemas.microsoft.com/office/powerpoint/2010/main" val="21978208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524000" y="26670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pic>
        <p:nvPicPr>
          <p:cNvPr id="5" name="Picture 4" descr="Chart, pie chart&#10;&#10;Description automatically generated">
            <a:extLst>
              <a:ext uri="{FF2B5EF4-FFF2-40B4-BE49-F238E27FC236}">
                <a16:creationId xmlns:a16="http://schemas.microsoft.com/office/drawing/2014/main" id="{DA142AB3-5B07-C84B-9B22-0FAD78F82E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533400"/>
            <a:ext cx="5486400" cy="5486400"/>
          </a:xfrm>
          <a:prstGeom prst="rect">
            <a:avLst/>
          </a:prstGeom>
        </p:spPr>
      </p:pic>
    </p:spTree>
    <p:extLst>
      <p:ext uri="{BB962C8B-B14F-4D97-AF65-F5344CB8AC3E}">
        <p14:creationId xmlns:p14="http://schemas.microsoft.com/office/powerpoint/2010/main" val="576078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524000" y="26670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pic>
        <p:nvPicPr>
          <p:cNvPr id="8" name="Picture 7" descr="Diagram&#10;&#10;Description automatically generated">
            <a:extLst>
              <a:ext uri="{FF2B5EF4-FFF2-40B4-BE49-F238E27FC236}">
                <a16:creationId xmlns:a16="http://schemas.microsoft.com/office/drawing/2014/main" id="{88852D4C-D2DD-3C43-BE1D-F466848768A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0" y="494675"/>
            <a:ext cx="5791200" cy="5791200"/>
          </a:xfrm>
          <a:prstGeom prst="rect">
            <a:avLst/>
          </a:prstGeom>
        </p:spPr>
      </p:pic>
    </p:spTree>
    <p:extLst>
      <p:ext uri="{BB962C8B-B14F-4D97-AF65-F5344CB8AC3E}">
        <p14:creationId xmlns:p14="http://schemas.microsoft.com/office/powerpoint/2010/main" val="31578287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524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752600" y="914400"/>
            <a:ext cx="9144000" cy="2123658"/>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r>
              <a:rPr lang="en-US" sz="4400" dirty="0">
                <a:latin typeface="Calibri Light" charset="0"/>
                <a:ea typeface="Calibri Light" charset="0"/>
                <a:cs typeface="Calibri Light" charset="0"/>
              </a:rPr>
              <a:t>TNP PAC</a:t>
            </a: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E34F58C5-431A-834E-8241-1761A286BF53}"/>
              </a:ext>
            </a:extLst>
          </p:cNvPr>
          <p:cNvSpPr/>
          <p:nvPr/>
        </p:nvSpPr>
        <p:spPr>
          <a:xfrm>
            <a:off x="1104900" y="2514600"/>
            <a:ext cx="10439400" cy="1200329"/>
          </a:xfrm>
          <a:prstGeom prst="rect">
            <a:avLst/>
          </a:prstGeom>
        </p:spPr>
        <p:txBody>
          <a:bodyPr wrap="square">
            <a:spAutoFit/>
          </a:bodyPr>
          <a:lstStyle/>
          <a:p>
            <a:endParaRPr lang="en-US" sz="1600" dirty="0"/>
          </a:p>
          <a:p>
            <a:pPr marL="285750" indent="-285750">
              <a:buFont typeface="Arial" panose="020B0604020202020204" pitchFamily="34" charset="0"/>
              <a:buChar char="•"/>
            </a:pPr>
            <a:endParaRPr lang="en-US" sz="2800" dirty="0"/>
          </a:p>
          <a:p>
            <a:endParaRPr lang="en-US" sz="2800" dirty="0"/>
          </a:p>
        </p:txBody>
      </p:sp>
      <p:sp>
        <p:nvSpPr>
          <p:cNvPr id="6" name="TextBox 5">
            <a:extLst>
              <a:ext uri="{FF2B5EF4-FFF2-40B4-BE49-F238E27FC236}">
                <a16:creationId xmlns:a16="http://schemas.microsoft.com/office/drawing/2014/main" id="{37C36DFE-C2FD-2244-83BD-64E4CD277D88}"/>
              </a:ext>
            </a:extLst>
          </p:cNvPr>
          <p:cNvSpPr txBox="1"/>
          <p:nvPr/>
        </p:nvSpPr>
        <p:spPr>
          <a:xfrm>
            <a:off x="838200" y="2290246"/>
            <a:ext cx="10058400" cy="2092881"/>
          </a:xfrm>
          <a:prstGeom prst="rect">
            <a:avLst/>
          </a:prstGeom>
          <a:noFill/>
        </p:spPr>
        <p:txBody>
          <a:bodyPr wrap="square">
            <a:spAutoFit/>
          </a:bodyPr>
          <a:lstStyle/>
          <a:p>
            <a:pPr marL="0" marR="0" lvl="0" indent="0" algn="l" rtl="0">
              <a:spcBef>
                <a:spcPts val="0"/>
              </a:spcBef>
              <a:spcAft>
                <a:spcPts val="0"/>
              </a:spcAft>
              <a:buNone/>
            </a:pPr>
            <a:endParaRPr lang="en-US" sz="18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Light" panose="020F0302020204030204" pitchFamily="34" charset="0"/>
                <a:ea typeface="Calibri"/>
                <a:cs typeface="Calibri Light" panose="020F0302020204030204" pitchFamily="34" charset="0"/>
                <a:sym typeface="Calibri"/>
              </a:rPr>
              <a:t>The mission of the TNP PAC is simple: to make political contributions to elected officials who have supported nurse practitioners in the past, or who will be key gatekeepers to nurse practitioner legislation in the future – regardless of party</a:t>
            </a:r>
            <a:r>
              <a:rPr lang="en-US" sz="2400" dirty="0">
                <a:solidFill>
                  <a:schemeClr val="dk1"/>
                </a:solidFill>
                <a:latin typeface="Calibri Light" panose="020F0302020204030204" pitchFamily="34" charset="0"/>
                <a:ea typeface="Calibri"/>
                <a:cs typeface="Calibri Light" panose="020F0302020204030204" pitchFamily="34" charset="0"/>
                <a:sym typeface="Calibri"/>
              </a:rPr>
              <a:t>.</a:t>
            </a:r>
            <a:endParaRPr lang="en-US" sz="2400" dirty="0">
              <a:latin typeface="Calibri Light" panose="020F0302020204030204" pitchFamily="34" charset="0"/>
              <a:cs typeface="Calibri Light" panose="020F0302020204030204" pitchFamily="34" charset="0"/>
            </a:endParaRPr>
          </a:p>
        </p:txBody>
      </p:sp>
      <p:pic>
        <p:nvPicPr>
          <p:cNvPr id="7" name="Google Shape;206;p10">
            <a:extLst>
              <a:ext uri="{FF2B5EF4-FFF2-40B4-BE49-F238E27FC236}">
                <a16:creationId xmlns:a16="http://schemas.microsoft.com/office/drawing/2014/main" id="{18250776-2DFD-B044-9BBF-3257384D679C}"/>
              </a:ext>
            </a:extLst>
          </p:cNvPr>
          <p:cNvPicPr preferRelativeResize="0"/>
          <p:nvPr/>
        </p:nvPicPr>
        <p:blipFill rotWithShape="1">
          <a:blip r:embed="rId3">
            <a:alphaModFix/>
          </a:blip>
          <a:srcRect/>
          <a:stretch/>
        </p:blipFill>
        <p:spPr>
          <a:xfrm>
            <a:off x="5334000" y="4289320"/>
            <a:ext cx="1981200" cy="2009527"/>
          </a:xfrm>
          <a:prstGeom prst="rect">
            <a:avLst/>
          </a:prstGeom>
          <a:noFill/>
          <a:ln>
            <a:noFill/>
          </a:ln>
        </p:spPr>
      </p:pic>
    </p:spTree>
    <p:extLst>
      <p:ext uri="{BB962C8B-B14F-4D97-AF65-F5344CB8AC3E}">
        <p14:creationId xmlns:p14="http://schemas.microsoft.com/office/powerpoint/2010/main" val="6589621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752600" y="9144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E34F58C5-431A-834E-8241-1761A286BF53}"/>
              </a:ext>
            </a:extLst>
          </p:cNvPr>
          <p:cNvSpPr/>
          <p:nvPr/>
        </p:nvSpPr>
        <p:spPr>
          <a:xfrm>
            <a:off x="1104900" y="2057400"/>
            <a:ext cx="10439400" cy="4339650"/>
          </a:xfrm>
          <a:prstGeom prst="rect">
            <a:avLst/>
          </a:prstGeom>
        </p:spPr>
        <p:txBody>
          <a:bodyPr wrap="square">
            <a:spAutoFit/>
          </a:bodyPr>
          <a:lstStyle/>
          <a:p>
            <a:endParaRPr lang="en-US" sz="1600" dirty="0"/>
          </a:p>
          <a:p>
            <a:pPr algn="ctr"/>
            <a:r>
              <a:rPr lang="en-US" sz="4400" dirty="0">
                <a:latin typeface="Calibri Light" panose="020F0302020204030204" pitchFamily="34" charset="0"/>
                <a:cs typeface="Calibri Light" panose="020F0302020204030204" pitchFamily="34" charset="0"/>
              </a:rPr>
              <a:t>Texas Nurse Practitioner Foundation</a:t>
            </a:r>
          </a:p>
          <a:p>
            <a:pPr algn="ctr"/>
            <a:endParaRPr lang="en-US" sz="1200" dirty="0">
              <a:latin typeface="Calibri Light" panose="020F0302020204030204" pitchFamily="34" charset="0"/>
              <a:cs typeface="Calibri Light" panose="020F0302020204030204" pitchFamily="34" charset="0"/>
            </a:endParaRPr>
          </a:p>
          <a:p>
            <a:pPr lvl="0"/>
            <a:r>
              <a:rPr lang="en-US" sz="2800" dirty="0">
                <a:solidFill>
                  <a:schemeClr val="dk1"/>
                </a:solidFill>
                <a:latin typeface="Calibri Light" panose="020F0302020204030204" pitchFamily="34" charset="0"/>
                <a:ea typeface="Calibri"/>
                <a:cs typeface="Calibri Light" panose="020F0302020204030204" pitchFamily="34" charset="0"/>
                <a:sym typeface="Calibri"/>
              </a:rPr>
              <a:t>Texas Nurse Practitioners Foundation, 501C3, is the charitable organization for NPs in Texas, providing community service grants to NPs as well as scholarships to NP and DNP students.</a:t>
            </a:r>
            <a:endParaRPr lang="en-US" sz="2800" dirty="0">
              <a:latin typeface="Calibri Light" panose="020F0302020204030204" pitchFamily="34" charset="0"/>
              <a:cs typeface="Calibri Light" panose="020F0302020204030204" pitchFamily="34" charset="0"/>
            </a:endParaRPr>
          </a:p>
          <a:p>
            <a:pPr lvl="0"/>
            <a:endParaRPr lang="en-US" sz="2800" dirty="0">
              <a:solidFill>
                <a:schemeClr val="dk1"/>
              </a:solidFill>
              <a:ea typeface="Calibri"/>
              <a:cs typeface="Calibri"/>
              <a:sym typeface="Calibri"/>
            </a:endParaRPr>
          </a:p>
          <a:p>
            <a:pPr algn="ctr"/>
            <a:endParaRPr lang="en-US" sz="3600" dirty="0">
              <a:latin typeface="Calibri Light" panose="020F0302020204030204" pitchFamily="34" charset="0"/>
              <a:cs typeface="Calibri Light" panose="020F0302020204030204" pitchFamily="34" charset="0"/>
            </a:endParaRPr>
          </a:p>
          <a:p>
            <a:endParaRPr lang="en-US" sz="2800" dirty="0"/>
          </a:p>
          <a:p>
            <a:endParaRPr lang="en-US" sz="2800" dirty="0"/>
          </a:p>
        </p:txBody>
      </p:sp>
      <p:pic>
        <p:nvPicPr>
          <p:cNvPr id="5" name="Google Shape;197;p9">
            <a:extLst>
              <a:ext uri="{FF2B5EF4-FFF2-40B4-BE49-F238E27FC236}">
                <a16:creationId xmlns:a16="http://schemas.microsoft.com/office/drawing/2014/main" id="{91E0B9D7-51FF-7C4F-A6B8-8AED89A16B4B}"/>
              </a:ext>
            </a:extLst>
          </p:cNvPr>
          <p:cNvPicPr preferRelativeResize="0"/>
          <p:nvPr/>
        </p:nvPicPr>
        <p:blipFill rotWithShape="1">
          <a:blip r:embed="rId3">
            <a:alphaModFix/>
          </a:blip>
          <a:srcRect/>
          <a:stretch/>
        </p:blipFill>
        <p:spPr>
          <a:xfrm>
            <a:off x="5334000" y="4703886"/>
            <a:ext cx="2590800" cy="1577638"/>
          </a:xfrm>
          <a:prstGeom prst="rect">
            <a:avLst/>
          </a:prstGeom>
          <a:noFill/>
          <a:ln>
            <a:noFill/>
          </a:ln>
        </p:spPr>
      </p:pic>
    </p:spTree>
    <p:extLst>
      <p:ext uri="{BB962C8B-B14F-4D97-AF65-F5344CB8AC3E}">
        <p14:creationId xmlns:p14="http://schemas.microsoft.com/office/powerpoint/2010/main" val="15737725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752600" y="9144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E34F58C5-431A-834E-8241-1761A286BF53}"/>
              </a:ext>
            </a:extLst>
          </p:cNvPr>
          <p:cNvSpPr/>
          <p:nvPr/>
        </p:nvSpPr>
        <p:spPr>
          <a:xfrm>
            <a:off x="1104900" y="2209800"/>
            <a:ext cx="10439400" cy="4339650"/>
          </a:xfrm>
          <a:prstGeom prst="rect">
            <a:avLst/>
          </a:prstGeom>
        </p:spPr>
        <p:txBody>
          <a:bodyPr wrap="square">
            <a:spAutoFit/>
          </a:bodyPr>
          <a:lstStyle/>
          <a:p>
            <a:endParaRPr lang="en-US" sz="1600" dirty="0"/>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Donate to a TNPF Fund - </a:t>
            </a:r>
            <a:r>
              <a:rPr lang="en-US" sz="2400" dirty="0">
                <a:latin typeface="Calibri Light" panose="020F0302020204030204" pitchFamily="34" charset="0"/>
                <a:cs typeface="Calibri Light" panose="020F0302020204030204" pitchFamily="34" charset="0"/>
                <a:hlinkClick r:id="rId3"/>
              </a:rPr>
              <a:t>https://tnp.givingfuel.com/tnpf</a:t>
            </a:r>
            <a:r>
              <a:rPr lang="en-US" sz="2400" dirty="0">
                <a:latin typeface="Calibri Light" panose="020F0302020204030204" pitchFamily="34" charset="0"/>
                <a:cs typeface="Calibri Light" panose="020F0302020204030204" pitchFamily="34" charset="0"/>
              </a:rPr>
              <a:t> </a:t>
            </a:r>
          </a:p>
          <a:p>
            <a:pPr marL="800100" lvl="1" indent="-342900">
              <a:buFont typeface="Wingdings" pitchFamily="2" charset="2"/>
              <a:buChar char="Ø"/>
            </a:pPr>
            <a:r>
              <a:rPr lang="en-US" dirty="0">
                <a:latin typeface="Calibri Light" panose="020F0302020204030204" pitchFamily="34" charset="0"/>
                <a:cs typeface="Calibri Light" panose="020F0302020204030204" pitchFamily="34" charset="0"/>
              </a:rPr>
              <a:t>General TNPF Fund</a:t>
            </a:r>
          </a:p>
          <a:p>
            <a:pPr marL="800100" lvl="1" indent="-342900">
              <a:buFont typeface="Wingdings" pitchFamily="2" charset="2"/>
              <a:buChar char="Ø"/>
            </a:pPr>
            <a:r>
              <a:rPr lang="en-US" dirty="0">
                <a:latin typeface="Calibri Light" panose="020F0302020204030204" pitchFamily="34" charset="0"/>
                <a:cs typeface="Calibri Light" panose="020F0302020204030204" pitchFamily="34" charset="0"/>
              </a:rPr>
              <a:t>Katie Russel Memorial Fund</a:t>
            </a:r>
          </a:p>
          <a:p>
            <a:pPr marL="800100" lvl="1" indent="-342900">
              <a:buFont typeface="Wingdings" pitchFamily="2" charset="2"/>
              <a:buChar char="Ø"/>
            </a:pPr>
            <a:r>
              <a:rPr lang="en-US" dirty="0">
                <a:latin typeface="Calibri Light" panose="020F0302020204030204" pitchFamily="34" charset="0"/>
                <a:cs typeface="Calibri Light" panose="020F0302020204030204" pitchFamily="34" charset="0"/>
              </a:rPr>
              <a:t>Kim </a:t>
            </a:r>
            <a:r>
              <a:rPr lang="en-US" dirty="0" err="1">
                <a:latin typeface="Calibri Light" panose="020F0302020204030204" pitchFamily="34" charset="0"/>
                <a:cs typeface="Calibri Light" panose="020F0302020204030204" pitchFamily="34" charset="0"/>
              </a:rPr>
              <a:t>Oas</a:t>
            </a:r>
            <a:r>
              <a:rPr lang="en-US" dirty="0">
                <a:latin typeface="Calibri Light" panose="020F0302020204030204" pitchFamily="34" charset="0"/>
                <a:cs typeface="Calibri Light" panose="020F0302020204030204" pitchFamily="34" charset="0"/>
              </a:rPr>
              <a:t> Memorial Fund</a:t>
            </a:r>
          </a:p>
          <a:p>
            <a:pPr marL="800100" lvl="1" indent="-342900">
              <a:buFont typeface="Wingdings" pitchFamily="2" charset="2"/>
              <a:buChar char="Ø"/>
            </a:pPr>
            <a:r>
              <a:rPr lang="en-US" dirty="0">
                <a:latin typeface="Calibri Light" panose="020F0302020204030204" pitchFamily="34" charset="0"/>
                <a:cs typeface="Calibri Light" panose="020F0302020204030204" pitchFamily="34" charset="0"/>
              </a:rPr>
              <a:t>Emergency Fund</a:t>
            </a:r>
          </a:p>
          <a:p>
            <a:endParaRPr lang="en-US"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Select TNPF on AmazonSmile</a:t>
            </a:r>
          </a:p>
          <a:p>
            <a:endParaRPr lang="en-US" dirty="0">
              <a:latin typeface="Calibri Light" panose="020F0302020204030204" pitchFamily="34" charset="0"/>
              <a:cs typeface="Calibri Light" panose="020F0302020204030204" pitchFamily="34" charset="0"/>
            </a:endParaRPr>
          </a:p>
          <a:p>
            <a:pPr marL="342900" indent="-342900">
              <a:buFont typeface="Arial" panose="020B0604020202020204" pitchFamily="34" charset="0"/>
              <a:buChar char="•"/>
            </a:pPr>
            <a:r>
              <a:rPr lang="en-US" sz="2400" dirty="0">
                <a:latin typeface="Calibri Light" panose="020F0302020204030204" pitchFamily="34" charset="0"/>
                <a:cs typeface="Calibri Light" panose="020F0302020204030204" pitchFamily="34" charset="0"/>
              </a:rPr>
              <a:t>Donate a basket or item to the TNPF Silent Auctions during Spring and Fall Conferences</a:t>
            </a:r>
          </a:p>
          <a:p>
            <a:endParaRPr lang="en-US" sz="2800" dirty="0"/>
          </a:p>
          <a:p>
            <a:endParaRPr lang="en-US" sz="2800" dirty="0"/>
          </a:p>
        </p:txBody>
      </p:sp>
      <p:sp>
        <p:nvSpPr>
          <p:cNvPr id="6" name="TextBox 5">
            <a:extLst>
              <a:ext uri="{FF2B5EF4-FFF2-40B4-BE49-F238E27FC236}">
                <a16:creationId xmlns:a16="http://schemas.microsoft.com/office/drawing/2014/main" id="{608119A3-EADA-F14A-9CB0-9AC859E30573}"/>
              </a:ext>
            </a:extLst>
          </p:cNvPr>
          <p:cNvSpPr txBox="1"/>
          <p:nvPr/>
        </p:nvSpPr>
        <p:spPr>
          <a:xfrm>
            <a:off x="4038600" y="1192768"/>
            <a:ext cx="6189784" cy="646331"/>
          </a:xfrm>
          <a:prstGeom prst="rect">
            <a:avLst/>
          </a:prstGeom>
          <a:noFill/>
        </p:spPr>
        <p:txBody>
          <a:bodyPr wrap="square">
            <a:spAutoFit/>
          </a:bodyPr>
          <a:lstStyle/>
          <a:p>
            <a:pPr algn="ctr"/>
            <a:r>
              <a:rPr lang="en-US" sz="3600" dirty="0">
                <a:latin typeface="Calibri Light" panose="020F0302020204030204" pitchFamily="34" charset="0"/>
                <a:cs typeface="Calibri Light" panose="020F0302020204030204" pitchFamily="34" charset="0"/>
              </a:rPr>
              <a:t>Ways to Support TNPF</a:t>
            </a:r>
          </a:p>
        </p:txBody>
      </p:sp>
    </p:spTree>
    <p:extLst>
      <p:ext uri="{BB962C8B-B14F-4D97-AF65-F5344CB8AC3E}">
        <p14:creationId xmlns:p14="http://schemas.microsoft.com/office/powerpoint/2010/main" val="17900713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5398"/>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1981200" y="2514902"/>
            <a:ext cx="9067800" cy="3046988"/>
          </a:xfrm>
          <a:prstGeom prst="rect">
            <a:avLst/>
          </a:prstGeom>
        </p:spPr>
        <p:txBody>
          <a:bodyPr wrap="square">
            <a:spAutoFit/>
          </a:bodyPr>
          <a:lstStyle/>
          <a:p>
            <a:pPr algn="ctr"/>
            <a:r>
              <a:rPr lang="en-US" sz="4000" dirty="0">
                <a:latin typeface="Calibri Light" panose="020F0302020204030204" pitchFamily="34" charset="0"/>
                <a:cs typeface="Calibri Light" panose="020F0302020204030204" pitchFamily="34" charset="0"/>
              </a:rPr>
              <a:t>Mission Statement</a:t>
            </a:r>
          </a:p>
          <a:p>
            <a:endParaRPr lang="en-US" sz="2800" dirty="0">
              <a:ea typeface="Calibri Light" charset="0"/>
              <a:cs typeface="Calibri Light" charset="0"/>
            </a:endParaRPr>
          </a:p>
          <a:p>
            <a:r>
              <a:rPr lang="en-US" sz="3200" dirty="0">
                <a:latin typeface="Calibri Light" panose="020F0302020204030204" pitchFamily="34" charset="0"/>
                <a:ea typeface="ＭＳ Ｐゴシック" charset="0"/>
                <a:cs typeface="Calibri Light" panose="020F0302020204030204" pitchFamily="34" charset="0"/>
              </a:rPr>
              <a:t>Empowering nurse practitioners to advance our profession and the health of all Texans through a unified voice.</a:t>
            </a:r>
          </a:p>
          <a:p>
            <a:endParaRPr lang="en-US" sz="2800" dirty="0">
              <a:latin typeface="Calibri Light" charset="0"/>
              <a:ea typeface="Calibri Light" charset="0"/>
              <a:cs typeface="Calibri Light" charset="0"/>
            </a:endParaRPr>
          </a:p>
        </p:txBody>
      </p:sp>
    </p:spTree>
    <p:extLst>
      <p:ext uri="{BB962C8B-B14F-4D97-AF65-F5344CB8AC3E}">
        <p14:creationId xmlns:p14="http://schemas.microsoft.com/office/powerpoint/2010/main" val="1798326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752600" y="9144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E34F58C5-431A-834E-8241-1761A286BF53}"/>
              </a:ext>
            </a:extLst>
          </p:cNvPr>
          <p:cNvSpPr/>
          <p:nvPr/>
        </p:nvSpPr>
        <p:spPr>
          <a:xfrm>
            <a:off x="1104900" y="2209800"/>
            <a:ext cx="10439400" cy="1200329"/>
          </a:xfrm>
          <a:prstGeom prst="rect">
            <a:avLst/>
          </a:prstGeom>
        </p:spPr>
        <p:txBody>
          <a:bodyPr wrap="square">
            <a:spAutoFit/>
          </a:bodyPr>
          <a:lstStyle/>
          <a:p>
            <a:endParaRPr lang="en-US" sz="1600" dirty="0"/>
          </a:p>
          <a:p>
            <a:endParaRPr lang="en-US" sz="2800" dirty="0"/>
          </a:p>
          <a:p>
            <a:endParaRPr lang="en-US" sz="2800" dirty="0"/>
          </a:p>
        </p:txBody>
      </p:sp>
      <p:sp>
        <p:nvSpPr>
          <p:cNvPr id="6" name="TextBox 5">
            <a:extLst>
              <a:ext uri="{FF2B5EF4-FFF2-40B4-BE49-F238E27FC236}">
                <a16:creationId xmlns:a16="http://schemas.microsoft.com/office/drawing/2014/main" id="{608119A3-EADA-F14A-9CB0-9AC859E30573}"/>
              </a:ext>
            </a:extLst>
          </p:cNvPr>
          <p:cNvSpPr txBox="1"/>
          <p:nvPr/>
        </p:nvSpPr>
        <p:spPr>
          <a:xfrm>
            <a:off x="4038600" y="1192768"/>
            <a:ext cx="6189784" cy="646331"/>
          </a:xfrm>
          <a:prstGeom prst="rect">
            <a:avLst/>
          </a:prstGeom>
          <a:noFill/>
        </p:spPr>
        <p:txBody>
          <a:bodyPr wrap="square">
            <a:spAutoFit/>
          </a:bodyPr>
          <a:lstStyle/>
          <a:p>
            <a:pPr algn="ctr"/>
            <a:r>
              <a:rPr lang="en-US" sz="3600" dirty="0">
                <a:latin typeface="Calibri Light" panose="020F0302020204030204" pitchFamily="34" charset="0"/>
                <a:cs typeface="Calibri Light" panose="020F0302020204030204" pitchFamily="34" charset="0"/>
              </a:rPr>
              <a:t>APRN Alliance</a:t>
            </a:r>
          </a:p>
        </p:txBody>
      </p:sp>
      <p:pic>
        <p:nvPicPr>
          <p:cNvPr id="7" name="Google Shape;221;p12">
            <a:extLst>
              <a:ext uri="{FF2B5EF4-FFF2-40B4-BE49-F238E27FC236}">
                <a16:creationId xmlns:a16="http://schemas.microsoft.com/office/drawing/2014/main" id="{F7EA6321-9733-374A-B544-5B3F26D34E56}"/>
              </a:ext>
            </a:extLst>
          </p:cNvPr>
          <p:cNvPicPr preferRelativeResize="0"/>
          <p:nvPr/>
        </p:nvPicPr>
        <p:blipFill rotWithShape="1">
          <a:blip r:embed="rId3">
            <a:alphaModFix/>
          </a:blip>
          <a:srcRect/>
          <a:stretch/>
        </p:blipFill>
        <p:spPr>
          <a:xfrm>
            <a:off x="3561792" y="2140658"/>
            <a:ext cx="6663279" cy="3759200"/>
          </a:xfrm>
          <a:prstGeom prst="rect">
            <a:avLst/>
          </a:prstGeom>
          <a:noFill/>
          <a:ln>
            <a:noFill/>
          </a:ln>
        </p:spPr>
      </p:pic>
    </p:spTree>
    <p:extLst>
      <p:ext uri="{BB962C8B-B14F-4D97-AF65-F5344CB8AC3E}">
        <p14:creationId xmlns:p14="http://schemas.microsoft.com/office/powerpoint/2010/main" val="8564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24"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752600" y="914400"/>
            <a:ext cx="9144000" cy="1446550"/>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E34F58C5-431A-834E-8241-1761A286BF53}"/>
              </a:ext>
            </a:extLst>
          </p:cNvPr>
          <p:cNvSpPr/>
          <p:nvPr/>
        </p:nvSpPr>
        <p:spPr>
          <a:xfrm>
            <a:off x="1104900" y="2209800"/>
            <a:ext cx="10439400" cy="1200329"/>
          </a:xfrm>
          <a:prstGeom prst="rect">
            <a:avLst/>
          </a:prstGeom>
        </p:spPr>
        <p:txBody>
          <a:bodyPr wrap="square">
            <a:spAutoFit/>
          </a:bodyPr>
          <a:lstStyle/>
          <a:p>
            <a:endParaRPr lang="en-US" sz="1600" dirty="0"/>
          </a:p>
          <a:p>
            <a:endParaRPr lang="en-US" sz="2800" dirty="0"/>
          </a:p>
          <a:p>
            <a:endParaRPr lang="en-US" sz="2800" dirty="0"/>
          </a:p>
        </p:txBody>
      </p:sp>
      <p:pic>
        <p:nvPicPr>
          <p:cNvPr id="8" name="Google Shape;229;p13" descr="A picture containing knife&#10;&#10;Description automatically generated">
            <a:extLst>
              <a:ext uri="{FF2B5EF4-FFF2-40B4-BE49-F238E27FC236}">
                <a16:creationId xmlns:a16="http://schemas.microsoft.com/office/drawing/2014/main" id="{DEC1F75F-4450-0F49-A967-A79B9607ABC7}"/>
              </a:ext>
            </a:extLst>
          </p:cNvPr>
          <p:cNvPicPr preferRelativeResize="0"/>
          <p:nvPr/>
        </p:nvPicPr>
        <p:blipFill rotWithShape="1">
          <a:blip r:embed="rId3">
            <a:alphaModFix/>
          </a:blip>
          <a:srcRect/>
          <a:stretch/>
        </p:blipFill>
        <p:spPr>
          <a:xfrm>
            <a:off x="5029200" y="667084"/>
            <a:ext cx="4495800" cy="1104232"/>
          </a:xfrm>
          <a:prstGeom prst="rect">
            <a:avLst/>
          </a:prstGeom>
          <a:noFill/>
          <a:ln>
            <a:noFill/>
          </a:ln>
        </p:spPr>
      </p:pic>
      <p:sp>
        <p:nvSpPr>
          <p:cNvPr id="10" name="TextBox 9">
            <a:extLst>
              <a:ext uri="{FF2B5EF4-FFF2-40B4-BE49-F238E27FC236}">
                <a16:creationId xmlns:a16="http://schemas.microsoft.com/office/drawing/2014/main" id="{01219424-74AA-3F45-8619-3BDD39D011DA}"/>
              </a:ext>
            </a:extLst>
          </p:cNvPr>
          <p:cNvSpPr txBox="1"/>
          <p:nvPr/>
        </p:nvSpPr>
        <p:spPr>
          <a:xfrm>
            <a:off x="838200" y="2019449"/>
            <a:ext cx="4876800" cy="3924151"/>
          </a:xfrm>
          <a:prstGeom prst="rect">
            <a:avLst/>
          </a:prstGeom>
          <a:noFill/>
        </p:spPr>
        <p:txBody>
          <a:bodyPr wrap="square">
            <a:spAutoFit/>
          </a:bodyPr>
          <a:lstStyle/>
          <a:p>
            <a:pPr marL="342900" lvl="0" indent="-342900" algn="l" rtl="0">
              <a:spcBef>
                <a:spcPts val="0"/>
              </a:spcBef>
              <a:spcAft>
                <a:spcPts val="0"/>
              </a:spcAft>
              <a:buClr>
                <a:schemeClr val="dk1"/>
              </a:buClr>
              <a:buSzPts val="1200"/>
              <a:buChar char="•"/>
            </a:pPr>
            <a:r>
              <a:rPr lang="en-US" sz="1400" dirty="0"/>
              <a:t>AARP</a:t>
            </a:r>
          </a:p>
          <a:p>
            <a:pPr marL="342900" lvl="0" indent="-342900" algn="l" rtl="0">
              <a:spcBef>
                <a:spcPts val="240"/>
              </a:spcBef>
              <a:spcAft>
                <a:spcPts val="0"/>
              </a:spcAft>
              <a:buClr>
                <a:schemeClr val="dk1"/>
              </a:buClr>
              <a:buSzPts val="1200"/>
              <a:buChar char="•"/>
            </a:pPr>
            <a:r>
              <a:rPr lang="en-US" sz="1400" dirty="0"/>
              <a:t>Amazon</a:t>
            </a:r>
          </a:p>
          <a:p>
            <a:pPr marL="342900" lvl="0" indent="-342900" algn="l" rtl="0">
              <a:spcBef>
                <a:spcPts val="240"/>
              </a:spcBef>
              <a:spcAft>
                <a:spcPts val="0"/>
              </a:spcAft>
              <a:buClr>
                <a:schemeClr val="dk1"/>
              </a:buClr>
              <a:buSzPts val="1200"/>
              <a:buChar char="•"/>
            </a:pPr>
            <a:r>
              <a:rPr lang="en-US" sz="1400" dirty="0"/>
              <a:t>Americans for Prosperity - Texas</a:t>
            </a:r>
          </a:p>
          <a:p>
            <a:pPr marL="342900" lvl="0" indent="-342900" algn="l" rtl="0">
              <a:spcBef>
                <a:spcPts val="240"/>
              </a:spcBef>
              <a:spcAft>
                <a:spcPts val="0"/>
              </a:spcAft>
              <a:buClr>
                <a:schemeClr val="dk1"/>
              </a:buClr>
              <a:buSzPts val="1200"/>
              <a:buChar char="•"/>
            </a:pPr>
            <a:r>
              <a:rPr lang="en-US" sz="1400" dirty="0"/>
              <a:t>APRN Alliance</a:t>
            </a:r>
          </a:p>
          <a:p>
            <a:pPr marL="342900" lvl="0" indent="-342900" algn="l" rtl="0">
              <a:spcBef>
                <a:spcPts val="240"/>
              </a:spcBef>
              <a:spcAft>
                <a:spcPts val="0"/>
              </a:spcAft>
              <a:buClr>
                <a:schemeClr val="dk1"/>
              </a:buClr>
              <a:buSzPts val="1200"/>
              <a:buChar char="•"/>
            </a:pPr>
            <a:r>
              <a:rPr lang="en-US" sz="1400" dirty="0"/>
              <a:t>Coalition of Texans with Disabilities</a:t>
            </a:r>
          </a:p>
          <a:p>
            <a:pPr marL="342900" lvl="0" indent="-342900" algn="l" rtl="0">
              <a:spcBef>
                <a:spcPts val="240"/>
              </a:spcBef>
              <a:spcAft>
                <a:spcPts val="0"/>
              </a:spcAft>
              <a:buClr>
                <a:schemeClr val="dk1"/>
              </a:buClr>
              <a:buSzPts val="1200"/>
              <a:buChar char="•"/>
            </a:pPr>
            <a:r>
              <a:rPr lang="en-US" sz="1400" dirty="0"/>
              <a:t>Consortium of Texas Certified Nurse Midwives</a:t>
            </a:r>
          </a:p>
          <a:p>
            <a:pPr marL="342900" lvl="0" indent="-342900" algn="l" rtl="0">
              <a:spcBef>
                <a:spcPts val="240"/>
              </a:spcBef>
              <a:spcAft>
                <a:spcPts val="0"/>
              </a:spcAft>
              <a:buClr>
                <a:schemeClr val="dk1"/>
              </a:buClr>
              <a:buSzPts val="1200"/>
              <a:buChar char="•"/>
            </a:pPr>
            <a:r>
              <a:rPr lang="en-US" sz="1400" dirty="0"/>
              <a:t>Convenient Care Association</a:t>
            </a:r>
          </a:p>
          <a:p>
            <a:pPr marL="342900" lvl="0" indent="-342900" algn="l" rtl="0">
              <a:spcBef>
                <a:spcPts val="240"/>
              </a:spcBef>
              <a:spcAft>
                <a:spcPts val="0"/>
              </a:spcAft>
              <a:buClr>
                <a:schemeClr val="dk1"/>
              </a:buClr>
              <a:buSzPts val="1200"/>
              <a:buChar char="•"/>
            </a:pPr>
            <a:r>
              <a:rPr lang="en-US" sz="1400" dirty="0"/>
              <a:t>Every Texan (formerly Center for Public Policy Priorities)</a:t>
            </a:r>
          </a:p>
          <a:p>
            <a:pPr marL="342900" lvl="0" indent="-342900" algn="l" rtl="0">
              <a:spcBef>
                <a:spcPts val="240"/>
              </a:spcBef>
              <a:spcAft>
                <a:spcPts val="0"/>
              </a:spcAft>
              <a:buClr>
                <a:schemeClr val="dk1"/>
              </a:buClr>
              <a:buSzPts val="1200"/>
              <a:buChar char="•"/>
            </a:pPr>
            <a:r>
              <a:rPr lang="en-US" sz="1400" dirty="0"/>
              <a:t>Leading Age Texas</a:t>
            </a:r>
          </a:p>
          <a:p>
            <a:pPr marL="342900" lvl="0" indent="-342900" algn="l" rtl="0">
              <a:spcBef>
                <a:spcPts val="240"/>
              </a:spcBef>
              <a:spcAft>
                <a:spcPts val="0"/>
              </a:spcAft>
              <a:buClr>
                <a:schemeClr val="dk1"/>
              </a:buClr>
              <a:buSzPts val="1200"/>
              <a:buChar char="•"/>
            </a:pPr>
            <a:r>
              <a:rPr lang="en-US" sz="1400" dirty="0"/>
              <a:t>Methodist Healthcare Ministries of South Texas</a:t>
            </a:r>
          </a:p>
          <a:p>
            <a:pPr marL="342900" lvl="0" indent="-342900" algn="l" rtl="0">
              <a:spcBef>
                <a:spcPts val="240"/>
              </a:spcBef>
              <a:spcAft>
                <a:spcPts val="0"/>
              </a:spcAft>
              <a:buClr>
                <a:schemeClr val="dk1"/>
              </a:buClr>
              <a:buSzPts val="1200"/>
              <a:buChar char="•"/>
            </a:pPr>
            <a:r>
              <a:rPr lang="en-US" sz="1400" dirty="0"/>
              <a:t>National Alliance on Mental Illness</a:t>
            </a:r>
          </a:p>
          <a:p>
            <a:pPr marL="342900" lvl="0" indent="-342900" algn="l" rtl="0">
              <a:spcBef>
                <a:spcPts val="240"/>
              </a:spcBef>
              <a:spcAft>
                <a:spcPts val="0"/>
              </a:spcAft>
              <a:buClr>
                <a:schemeClr val="dk1"/>
              </a:buClr>
              <a:buSzPts val="1200"/>
              <a:buChar char="•"/>
            </a:pPr>
            <a:r>
              <a:rPr lang="en-US" sz="1400" dirty="0"/>
              <a:t>R Street Institute</a:t>
            </a:r>
          </a:p>
          <a:p>
            <a:pPr marL="342900" lvl="0" indent="-342900" algn="l" rtl="0">
              <a:spcBef>
                <a:spcPts val="240"/>
              </a:spcBef>
              <a:spcAft>
                <a:spcPts val="0"/>
              </a:spcAft>
              <a:buClr>
                <a:schemeClr val="dk1"/>
              </a:buClr>
              <a:buSzPts val="1200"/>
              <a:buChar char="•"/>
            </a:pPr>
            <a:r>
              <a:rPr lang="en-US" sz="1400" dirty="0"/>
              <a:t>Texans for Midwifery</a:t>
            </a:r>
          </a:p>
          <a:p>
            <a:pPr marL="342900" lvl="0" indent="-342900" algn="l" rtl="0">
              <a:spcBef>
                <a:spcPts val="240"/>
              </a:spcBef>
              <a:spcAft>
                <a:spcPts val="0"/>
              </a:spcAft>
              <a:buClr>
                <a:schemeClr val="dk1"/>
              </a:buClr>
              <a:buSzPts val="1200"/>
              <a:buChar char="•"/>
            </a:pPr>
            <a:r>
              <a:rPr lang="en-US" sz="1400" dirty="0"/>
              <a:t>Texas Association of Business</a:t>
            </a:r>
          </a:p>
          <a:p>
            <a:pPr marL="342900" lvl="0" indent="-342900" algn="l" rtl="0">
              <a:spcBef>
                <a:spcPts val="240"/>
              </a:spcBef>
              <a:spcAft>
                <a:spcPts val="0"/>
              </a:spcAft>
              <a:buClr>
                <a:schemeClr val="dk1"/>
              </a:buClr>
              <a:buSzPts val="1200"/>
              <a:buChar char="•"/>
            </a:pPr>
            <a:r>
              <a:rPr lang="en-US" sz="1400" dirty="0"/>
              <a:t>Texas Association of Nurse Anesthetists</a:t>
            </a:r>
          </a:p>
          <a:p>
            <a:pPr marL="342900" lvl="0" indent="-342900" algn="l" rtl="0">
              <a:spcBef>
                <a:spcPts val="240"/>
              </a:spcBef>
              <a:spcAft>
                <a:spcPts val="0"/>
              </a:spcAft>
              <a:buClr>
                <a:schemeClr val="dk1"/>
              </a:buClr>
              <a:buSzPts val="1200"/>
              <a:buChar char="•"/>
            </a:pPr>
            <a:r>
              <a:rPr lang="en-US" sz="1400" dirty="0"/>
              <a:t>Texas Association of Health Plans</a:t>
            </a:r>
          </a:p>
        </p:txBody>
      </p:sp>
      <p:sp>
        <p:nvSpPr>
          <p:cNvPr id="12" name="TextBox 11">
            <a:extLst>
              <a:ext uri="{FF2B5EF4-FFF2-40B4-BE49-F238E27FC236}">
                <a16:creationId xmlns:a16="http://schemas.microsoft.com/office/drawing/2014/main" id="{E84507D9-C122-9C43-8E95-2134EAC023B6}"/>
              </a:ext>
            </a:extLst>
          </p:cNvPr>
          <p:cNvSpPr txBox="1"/>
          <p:nvPr/>
        </p:nvSpPr>
        <p:spPr>
          <a:xfrm>
            <a:off x="5905500" y="2019449"/>
            <a:ext cx="4991100" cy="3924151"/>
          </a:xfrm>
          <a:prstGeom prst="rect">
            <a:avLst/>
          </a:prstGeom>
          <a:noFill/>
        </p:spPr>
        <p:txBody>
          <a:bodyPr wrap="square">
            <a:spAutoFit/>
          </a:bodyPr>
          <a:lstStyle/>
          <a:p>
            <a:pPr marL="342900" lvl="0" indent="-342900" algn="l" rtl="0">
              <a:spcBef>
                <a:spcPts val="0"/>
              </a:spcBef>
              <a:spcAft>
                <a:spcPts val="0"/>
              </a:spcAft>
              <a:buClr>
                <a:schemeClr val="dk1"/>
              </a:buClr>
              <a:buSzPts val="1200"/>
              <a:buChar char="•"/>
            </a:pPr>
            <a:r>
              <a:rPr lang="en-US" sz="1400" dirty="0"/>
              <a:t>Texas Clinical Nurse Specialists</a:t>
            </a:r>
          </a:p>
          <a:p>
            <a:pPr marL="342900" lvl="0" indent="-342900" algn="l" rtl="0">
              <a:spcBef>
                <a:spcPts val="240"/>
              </a:spcBef>
              <a:spcAft>
                <a:spcPts val="0"/>
              </a:spcAft>
              <a:buClr>
                <a:schemeClr val="dk1"/>
              </a:buClr>
              <a:buSzPts val="1200"/>
              <a:buChar char="•"/>
            </a:pPr>
            <a:r>
              <a:rPr lang="en-US" sz="1400" dirty="0"/>
              <a:t>Texas Business Leadership Council</a:t>
            </a:r>
          </a:p>
          <a:p>
            <a:pPr marL="342900" lvl="0" indent="-342900" algn="l" rtl="0">
              <a:spcBef>
                <a:spcPts val="240"/>
              </a:spcBef>
              <a:spcAft>
                <a:spcPts val="0"/>
              </a:spcAft>
              <a:buClr>
                <a:schemeClr val="dk1"/>
              </a:buClr>
              <a:buSzPts val="1200"/>
              <a:buChar char="•"/>
            </a:pPr>
            <a:r>
              <a:rPr lang="en-US" sz="1400" dirty="0"/>
              <a:t>Texas Employers for Insurance Reform</a:t>
            </a:r>
          </a:p>
          <a:p>
            <a:pPr marL="342900" lvl="0" indent="-342900" algn="l" rtl="0">
              <a:spcBef>
                <a:spcPts val="240"/>
              </a:spcBef>
              <a:spcAft>
                <a:spcPts val="0"/>
              </a:spcAft>
              <a:buClr>
                <a:schemeClr val="dk1"/>
              </a:buClr>
              <a:buSzPts val="1200"/>
              <a:buChar char="•"/>
            </a:pPr>
            <a:r>
              <a:rPr lang="en-US" sz="1400" dirty="0"/>
              <a:t>Texas Impact</a:t>
            </a:r>
          </a:p>
          <a:p>
            <a:pPr marL="342900" lvl="0" indent="-342900" algn="l" rtl="0">
              <a:spcBef>
                <a:spcPts val="240"/>
              </a:spcBef>
              <a:spcAft>
                <a:spcPts val="0"/>
              </a:spcAft>
              <a:buClr>
                <a:schemeClr val="dk1"/>
              </a:buClr>
              <a:buSzPts val="1200"/>
              <a:buChar char="•"/>
            </a:pPr>
            <a:r>
              <a:rPr lang="en-US" sz="1400" dirty="0"/>
              <a:t>Texas Nurses Association</a:t>
            </a:r>
          </a:p>
          <a:p>
            <a:pPr marL="342900" lvl="0" indent="-342900" algn="l" rtl="0">
              <a:spcBef>
                <a:spcPts val="240"/>
              </a:spcBef>
              <a:spcAft>
                <a:spcPts val="0"/>
              </a:spcAft>
              <a:buClr>
                <a:schemeClr val="dk1"/>
              </a:buClr>
              <a:buSzPts val="1200"/>
              <a:buChar char="•"/>
            </a:pPr>
            <a:r>
              <a:rPr lang="en-US" sz="1400" dirty="0"/>
              <a:t>Texas Nursing Legislative Agenda Coalition</a:t>
            </a:r>
          </a:p>
          <a:p>
            <a:pPr marL="342900" lvl="0" indent="-342900" algn="l" rtl="0">
              <a:spcBef>
                <a:spcPts val="240"/>
              </a:spcBef>
              <a:spcAft>
                <a:spcPts val="0"/>
              </a:spcAft>
              <a:buClr>
                <a:schemeClr val="dk1"/>
              </a:buClr>
              <a:buSzPts val="1200"/>
              <a:buChar char="•"/>
            </a:pPr>
            <a:r>
              <a:rPr lang="en-US" sz="1400" dirty="0"/>
              <a:t>Texas Nurse Practitioners</a:t>
            </a:r>
          </a:p>
          <a:p>
            <a:pPr marL="342900" lvl="0" indent="-342900" algn="l" rtl="0">
              <a:spcBef>
                <a:spcPts val="240"/>
              </a:spcBef>
              <a:spcAft>
                <a:spcPts val="0"/>
              </a:spcAft>
              <a:buClr>
                <a:schemeClr val="dk1"/>
              </a:buClr>
              <a:buSzPts val="1200"/>
              <a:buChar char="•"/>
            </a:pPr>
            <a:r>
              <a:rPr lang="en-US" sz="1400" dirty="0"/>
              <a:t>Texas Organization of Rural and Community Hospitals</a:t>
            </a:r>
          </a:p>
          <a:p>
            <a:pPr marL="342900" lvl="0" indent="-342900" algn="l" rtl="0">
              <a:spcBef>
                <a:spcPts val="240"/>
              </a:spcBef>
              <a:spcAft>
                <a:spcPts val="0"/>
              </a:spcAft>
              <a:buClr>
                <a:schemeClr val="dk1"/>
              </a:buClr>
              <a:buSzPts val="1200"/>
              <a:buChar char="•"/>
            </a:pPr>
            <a:r>
              <a:rPr lang="en-US" sz="1400" dirty="0"/>
              <a:t>Texas Physician Assistant Business Alliance of Texas</a:t>
            </a:r>
          </a:p>
          <a:p>
            <a:pPr marL="342900" lvl="0" indent="-342900" algn="l" rtl="0">
              <a:spcBef>
                <a:spcPts val="240"/>
              </a:spcBef>
              <a:spcAft>
                <a:spcPts val="0"/>
              </a:spcAft>
              <a:buClr>
                <a:schemeClr val="dk1"/>
              </a:buClr>
              <a:buSzPts val="1200"/>
              <a:buChar char="•"/>
            </a:pPr>
            <a:r>
              <a:rPr lang="en-US" sz="1400" dirty="0"/>
              <a:t>Texas Public Policy Foundation</a:t>
            </a:r>
          </a:p>
          <a:p>
            <a:pPr marL="342900" lvl="0" indent="-342900" algn="l" rtl="0">
              <a:spcBef>
                <a:spcPts val="240"/>
              </a:spcBef>
              <a:spcAft>
                <a:spcPts val="0"/>
              </a:spcAft>
              <a:buClr>
                <a:schemeClr val="dk1"/>
              </a:buClr>
              <a:buSzPts val="1200"/>
              <a:buChar char="•"/>
            </a:pPr>
            <a:r>
              <a:rPr lang="en-US" sz="1400" dirty="0"/>
              <a:t>Texas Silver Haired Legislature</a:t>
            </a:r>
          </a:p>
          <a:p>
            <a:pPr marL="342900" lvl="0" indent="-342900" algn="l" rtl="0">
              <a:spcBef>
                <a:spcPts val="240"/>
              </a:spcBef>
              <a:spcAft>
                <a:spcPts val="0"/>
              </a:spcAft>
              <a:buClr>
                <a:schemeClr val="dk1"/>
              </a:buClr>
              <a:buSzPts val="1200"/>
              <a:buChar char="•"/>
            </a:pPr>
            <a:r>
              <a:rPr lang="en-US" sz="1400" dirty="0"/>
              <a:t>The Heartland Institute</a:t>
            </a:r>
          </a:p>
          <a:p>
            <a:pPr marL="342900" lvl="0" indent="-342900" algn="l" rtl="0">
              <a:spcBef>
                <a:spcPts val="240"/>
              </a:spcBef>
              <a:spcAft>
                <a:spcPts val="0"/>
              </a:spcAft>
              <a:buClr>
                <a:schemeClr val="dk1"/>
              </a:buClr>
              <a:buSzPts val="1200"/>
              <a:buChar char="•"/>
            </a:pPr>
            <a:r>
              <a:rPr lang="en-US" sz="1400" dirty="0"/>
              <a:t>The Libre Initiative</a:t>
            </a:r>
          </a:p>
          <a:p>
            <a:pPr marL="342900" lvl="0" indent="-342900" algn="l" rtl="0">
              <a:spcBef>
                <a:spcPts val="240"/>
              </a:spcBef>
              <a:spcAft>
                <a:spcPts val="0"/>
              </a:spcAft>
              <a:buClr>
                <a:schemeClr val="dk1"/>
              </a:buClr>
              <a:buSzPts val="1200"/>
              <a:buChar char="•"/>
            </a:pPr>
            <a:r>
              <a:rPr lang="en-US" sz="1400" dirty="0"/>
              <a:t>University Health Systems San Antonio</a:t>
            </a:r>
          </a:p>
          <a:p>
            <a:pPr marL="342900" lvl="0" indent="-342900" algn="l" rtl="0">
              <a:spcBef>
                <a:spcPts val="240"/>
              </a:spcBef>
              <a:spcAft>
                <a:spcPts val="0"/>
              </a:spcAft>
              <a:buClr>
                <a:schemeClr val="dk1"/>
              </a:buClr>
              <a:buSzPts val="1200"/>
              <a:buChar char="•"/>
            </a:pPr>
            <a:r>
              <a:rPr lang="en-US" sz="1400" dirty="0"/>
              <a:t>Veterans Deserve Care</a:t>
            </a:r>
          </a:p>
          <a:p>
            <a:pPr marL="342900" lvl="0" indent="-342900" algn="l" rtl="0">
              <a:spcBef>
                <a:spcPts val="240"/>
              </a:spcBef>
              <a:spcAft>
                <a:spcPts val="0"/>
              </a:spcAft>
              <a:buClr>
                <a:schemeClr val="dk1"/>
              </a:buClr>
              <a:buSzPts val="1200"/>
              <a:buChar char="•"/>
            </a:pPr>
            <a:r>
              <a:rPr lang="en-US" sz="1400" dirty="0"/>
              <a:t>Young Conservatives of Texas</a:t>
            </a:r>
          </a:p>
        </p:txBody>
      </p:sp>
    </p:spTree>
    <p:extLst>
      <p:ext uri="{BB962C8B-B14F-4D97-AF65-F5344CB8AC3E}">
        <p14:creationId xmlns:p14="http://schemas.microsoft.com/office/powerpoint/2010/main" val="151138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104900" y="2261529"/>
            <a:ext cx="9982200" cy="3851504"/>
          </a:xfrm>
          <a:prstGeom prst="rect">
            <a:avLst/>
          </a:prstGeom>
        </p:spPr>
        <p:txBody>
          <a:bodyPr wrap="square">
            <a:spAutoFit/>
          </a:bodyPr>
          <a:lstStyle/>
          <a:p>
            <a:pPr algn="ctr"/>
            <a:endParaRPr lang="en-US" sz="3200" dirty="0">
              <a:latin typeface="Calibri Light" panose="020F0302020204030204" pitchFamily="34" charset="0"/>
              <a:ea typeface="Calibri Light" charset="0"/>
              <a:cs typeface="Calibri Light" panose="020F0302020204030204" pitchFamily="34" charset="0"/>
            </a:endParaRPr>
          </a:p>
          <a:p>
            <a:pPr lvl="0">
              <a:lnSpc>
                <a:spcPct val="150000"/>
              </a:lnSpc>
            </a:pPr>
            <a:r>
              <a:rPr lang="en-US" sz="2400" dirty="0">
                <a:solidFill>
                  <a:schemeClr val="dk1"/>
                </a:solidFill>
                <a:latin typeface="Calibri Light" panose="020F0302020204030204" pitchFamily="34" charset="0"/>
                <a:ea typeface="Calibri"/>
                <a:cs typeface="Calibri Light" panose="020F0302020204030204" pitchFamily="34" charset="0"/>
                <a:sym typeface="Calibri"/>
              </a:rPr>
              <a:t>TNP Pulse – Quarterly Electronic Magazine</a:t>
            </a:r>
            <a:endParaRPr lang="en-US" sz="2400" dirty="0">
              <a:latin typeface="Calibri Light" panose="020F0302020204030204" pitchFamily="34" charset="0"/>
              <a:cs typeface="Calibri Light" panose="020F0302020204030204" pitchFamily="34" charset="0"/>
            </a:endParaRPr>
          </a:p>
          <a:p>
            <a:pPr lvl="0">
              <a:lnSpc>
                <a:spcPct val="150000"/>
              </a:lnSpc>
            </a:pPr>
            <a:r>
              <a:rPr lang="en-US" sz="2400" dirty="0">
                <a:solidFill>
                  <a:schemeClr val="dk1"/>
                </a:solidFill>
                <a:latin typeface="Calibri Light" panose="020F0302020204030204" pitchFamily="34" charset="0"/>
                <a:ea typeface="Calibri"/>
                <a:cs typeface="Calibri Light" panose="020F0302020204030204" pitchFamily="34" charset="0"/>
                <a:sym typeface="Calibri"/>
              </a:rPr>
              <a:t>TNP News Flash – Weekly Email Newsletter (Healthcare &amp; TNP News)</a:t>
            </a:r>
            <a:endParaRPr lang="en-US" sz="2400" dirty="0">
              <a:latin typeface="Calibri Light" panose="020F0302020204030204" pitchFamily="34" charset="0"/>
              <a:cs typeface="Calibri Light" panose="020F0302020204030204" pitchFamily="34" charset="0"/>
            </a:endParaRPr>
          </a:p>
          <a:p>
            <a:pPr lvl="0">
              <a:lnSpc>
                <a:spcPct val="150000"/>
              </a:lnSpc>
            </a:pPr>
            <a:r>
              <a:rPr lang="en-US" sz="2400" dirty="0">
                <a:solidFill>
                  <a:schemeClr val="dk1"/>
                </a:solidFill>
                <a:latin typeface="Calibri Light" panose="020F0302020204030204" pitchFamily="34" charset="0"/>
                <a:ea typeface="Calibri"/>
                <a:cs typeface="Calibri Light" panose="020F0302020204030204" pitchFamily="34" charset="0"/>
                <a:sym typeface="Calibri"/>
              </a:rPr>
              <a:t>Website – </a:t>
            </a:r>
            <a:r>
              <a:rPr lang="en-US" sz="2400" u="sng" dirty="0">
                <a:solidFill>
                  <a:schemeClr val="dk1"/>
                </a:solidFill>
                <a:latin typeface="Calibri Light" panose="020F0302020204030204" pitchFamily="34" charset="0"/>
                <a:ea typeface="Calibri"/>
                <a:cs typeface="Calibri Light" panose="020F0302020204030204" pitchFamily="34" charset="0"/>
                <a:sym typeface="Calibri"/>
                <a:hlinkClick r:id="rId3">
                  <a:extLst>
                    <a:ext uri="{A12FA001-AC4F-418D-AE19-62706E023703}">
                      <ahyp:hlinkClr xmlns:ahyp="http://schemas.microsoft.com/office/drawing/2018/hyperlinkcolor" val="tx"/>
                    </a:ext>
                  </a:extLst>
                </a:hlinkClick>
              </a:rPr>
              <a:t>www.texasnp.org</a:t>
            </a:r>
            <a:r>
              <a:rPr lang="en-US" sz="2400" dirty="0">
                <a:solidFill>
                  <a:schemeClr val="dk1"/>
                </a:solidFill>
                <a:latin typeface="Calibri Light" panose="020F0302020204030204" pitchFamily="34" charset="0"/>
                <a:ea typeface="Calibri"/>
                <a:cs typeface="Calibri Light" panose="020F0302020204030204" pitchFamily="34" charset="0"/>
                <a:sym typeface="Calibri"/>
              </a:rPr>
              <a:t> and </a:t>
            </a:r>
            <a:r>
              <a:rPr lang="en-US" sz="2400" u="sng" dirty="0">
                <a:solidFill>
                  <a:schemeClr val="dk1"/>
                </a:solidFill>
                <a:latin typeface="Calibri Light" panose="020F0302020204030204" pitchFamily="34" charset="0"/>
                <a:ea typeface="Calibri"/>
                <a:cs typeface="Calibri Light" panose="020F0302020204030204" pitchFamily="34" charset="0"/>
                <a:sym typeface="Calibri"/>
                <a:hlinkClick r:id="rId4">
                  <a:extLst>
                    <a:ext uri="{A12FA001-AC4F-418D-AE19-62706E023703}">
                      <ahyp:hlinkClr xmlns:ahyp="http://schemas.microsoft.com/office/drawing/2018/hyperlinkcolor" val="tx"/>
                    </a:ext>
                  </a:extLst>
                </a:hlinkClick>
              </a:rPr>
              <a:t>https://texasnp.enpnetwork.com/</a:t>
            </a:r>
            <a:endParaRPr lang="en-US" sz="2400" dirty="0">
              <a:solidFill>
                <a:schemeClr val="dk1"/>
              </a:solidFill>
              <a:latin typeface="Calibri Light" panose="020F0302020204030204" pitchFamily="34" charset="0"/>
              <a:ea typeface="Calibri"/>
              <a:cs typeface="Calibri Light" panose="020F0302020204030204" pitchFamily="34" charset="0"/>
              <a:sym typeface="Calibri"/>
            </a:endParaRPr>
          </a:p>
          <a:p>
            <a:pPr lvl="0">
              <a:lnSpc>
                <a:spcPct val="150000"/>
              </a:lnSpc>
            </a:pPr>
            <a:r>
              <a:rPr lang="en-US" sz="2400" dirty="0">
                <a:solidFill>
                  <a:schemeClr val="dk1"/>
                </a:solidFill>
                <a:latin typeface="Calibri Light" panose="020F0302020204030204" pitchFamily="34" charset="0"/>
                <a:ea typeface="Calibri"/>
                <a:cs typeface="Calibri Light" panose="020F0302020204030204" pitchFamily="34" charset="0"/>
                <a:sym typeface="Calibri"/>
              </a:rPr>
              <a:t>Facebook – </a:t>
            </a:r>
            <a:r>
              <a:rPr lang="en-US" sz="2400" u="sng" dirty="0">
                <a:solidFill>
                  <a:schemeClr val="dk1"/>
                </a:solidFill>
                <a:latin typeface="Calibri Light" panose="020F0302020204030204" pitchFamily="34" charset="0"/>
                <a:ea typeface="Calibri"/>
                <a:cs typeface="Calibri Light" panose="020F0302020204030204" pitchFamily="34" charset="0"/>
                <a:sym typeface="Calibri"/>
                <a:hlinkClick r:id="rId5">
                  <a:extLst>
                    <a:ext uri="{A12FA001-AC4F-418D-AE19-62706E023703}">
                      <ahyp:hlinkClr xmlns:ahyp="http://schemas.microsoft.com/office/drawing/2018/hyperlinkcolor" val="tx"/>
                    </a:ext>
                  </a:extLst>
                </a:hlinkClick>
              </a:rPr>
              <a:t>http://www.facebook.com/TexasNP</a:t>
            </a:r>
            <a:endParaRPr lang="en-US" sz="2400" dirty="0">
              <a:solidFill>
                <a:schemeClr val="dk1"/>
              </a:solidFill>
              <a:latin typeface="Calibri Light" panose="020F0302020204030204" pitchFamily="34" charset="0"/>
              <a:ea typeface="Calibri"/>
              <a:cs typeface="Calibri Light" panose="020F0302020204030204" pitchFamily="34" charset="0"/>
              <a:sym typeface="Calibri"/>
            </a:endParaRPr>
          </a:p>
          <a:p>
            <a:pPr lvl="0">
              <a:lnSpc>
                <a:spcPct val="150000"/>
              </a:lnSpc>
            </a:pPr>
            <a:r>
              <a:rPr lang="en-US" sz="2400" dirty="0">
                <a:solidFill>
                  <a:schemeClr val="dk1"/>
                </a:solidFill>
                <a:latin typeface="Calibri Light" panose="020F0302020204030204" pitchFamily="34" charset="0"/>
                <a:ea typeface="Calibri"/>
                <a:cs typeface="Calibri Light" panose="020F0302020204030204" pitchFamily="34" charset="0"/>
                <a:sym typeface="Calibri"/>
              </a:rPr>
              <a:t>Instagram – </a:t>
            </a:r>
            <a:r>
              <a:rPr lang="en-US" sz="2400" dirty="0" err="1">
                <a:solidFill>
                  <a:schemeClr val="dk1"/>
                </a:solidFill>
                <a:latin typeface="Calibri Light" panose="020F0302020204030204" pitchFamily="34" charset="0"/>
                <a:ea typeface="Calibri"/>
                <a:cs typeface="Calibri Light" panose="020F0302020204030204" pitchFamily="34" charset="0"/>
                <a:sym typeface="Calibri"/>
              </a:rPr>
              <a:t>txnursepractitioners</a:t>
            </a:r>
            <a:r>
              <a:rPr lang="en-US" sz="2400" dirty="0">
                <a:solidFill>
                  <a:schemeClr val="dk1"/>
                </a:solidFill>
                <a:latin typeface="Calibri Light" panose="020F0302020204030204" pitchFamily="34" charset="0"/>
                <a:ea typeface="Calibri"/>
                <a:cs typeface="Calibri Light" panose="020F0302020204030204" pitchFamily="34" charset="0"/>
                <a:sym typeface="Calibri"/>
              </a:rPr>
              <a:t> </a:t>
            </a:r>
            <a:endParaRPr lang="en-US" sz="2400" dirty="0">
              <a:latin typeface="Calibri Light" panose="020F0302020204030204" pitchFamily="34" charset="0"/>
              <a:cs typeface="Calibri Light" panose="020F0302020204030204" pitchFamily="34" charset="0"/>
            </a:endParaRPr>
          </a:p>
          <a:p>
            <a:pPr lvl="0">
              <a:lnSpc>
                <a:spcPct val="150000"/>
              </a:lnSpc>
            </a:pPr>
            <a:r>
              <a:rPr lang="en-US" sz="2400" dirty="0">
                <a:solidFill>
                  <a:schemeClr val="dk1"/>
                </a:solidFill>
                <a:latin typeface="Calibri Light" panose="020F0302020204030204" pitchFamily="34" charset="0"/>
                <a:ea typeface="Calibri"/>
                <a:cs typeface="Calibri Light" panose="020F0302020204030204" pitchFamily="34" charset="0"/>
                <a:sym typeface="Calibri"/>
              </a:rPr>
              <a:t>Twitter - @</a:t>
            </a:r>
            <a:r>
              <a:rPr lang="en-US" sz="2400" dirty="0" err="1">
                <a:solidFill>
                  <a:schemeClr val="dk1"/>
                </a:solidFill>
                <a:latin typeface="Calibri Light" panose="020F0302020204030204" pitchFamily="34" charset="0"/>
                <a:ea typeface="Calibri"/>
                <a:cs typeface="Calibri Light" panose="020F0302020204030204" pitchFamily="34" charset="0"/>
                <a:sym typeface="Calibri"/>
              </a:rPr>
              <a:t>TNPAustin</a:t>
            </a:r>
            <a:endParaRPr lang="en-US" sz="2400" dirty="0">
              <a:solidFill>
                <a:schemeClr val="dk1"/>
              </a:solidFill>
              <a:latin typeface="Calibri Light" panose="020F0302020204030204" pitchFamily="34" charset="0"/>
              <a:ea typeface="Calibri"/>
              <a:cs typeface="Calibri Light" panose="020F0302020204030204" pitchFamily="34" charset="0"/>
              <a:sym typeface="Calibri"/>
            </a:endParaRPr>
          </a:p>
        </p:txBody>
      </p:sp>
      <p:sp>
        <p:nvSpPr>
          <p:cNvPr id="3" name="TextBox 2">
            <a:extLst>
              <a:ext uri="{FF2B5EF4-FFF2-40B4-BE49-F238E27FC236}">
                <a16:creationId xmlns:a16="http://schemas.microsoft.com/office/drawing/2014/main" id="{9C45C4B6-4689-4D41-A867-CEE8B45D910D}"/>
              </a:ext>
            </a:extLst>
          </p:cNvPr>
          <p:cNvSpPr txBox="1"/>
          <p:nvPr/>
        </p:nvSpPr>
        <p:spPr>
          <a:xfrm>
            <a:off x="4343400" y="1876808"/>
            <a:ext cx="4042773" cy="769441"/>
          </a:xfrm>
          <a:prstGeom prst="rect">
            <a:avLst/>
          </a:prstGeom>
          <a:noFill/>
        </p:spPr>
        <p:txBody>
          <a:bodyPr wrap="none" rtlCol="0">
            <a:spAutoFit/>
          </a:bodyPr>
          <a:lstStyle/>
          <a:p>
            <a:r>
              <a:rPr lang="en-US" sz="4400" dirty="0">
                <a:latin typeface="Calibri Light" panose="020F0302020204030204" pitchFamily="34" charset="0"/>
                <a:cs typeface="Calibri Light" panose="020F0302020204030204" pitchFamily="34" charset="0"/>
              </a:rPr>
              <a:t>Communications</a:t>
            </a:r>
          </a:p>
        </p:txBody>
      </p:sp>
    </p:spTree>
    <p:extLst>
      <p:ext uri="{BB962C8B-B14F-4D97-AF65-F5344CB8AC3E}">
        <p14:creationId xmlns:p14="http://schemas.microsoft.com/office/powerpoint/2010/main" val="879633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295400" y="1447800"/>
            <a:ext cx="9144000" cy="4247317"/>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r>
              <a:rPr lang="en-US" sz="4400" dirty="0">
                <a:latin typeface="Calibri Light" charset="0"/>
                <a:ea typeface="Calibri Light" charset="0"/>
                <a:cs typeface="Calibri Light" charset="0"/>
              </a:rPr>
              <a:t>Become an engaged TNP Member</a:t>
            </a:r>
          </a:p>
          <a:p>
            <a:pPr lvl="0"/>
            <a:endParaRPr lang="en-US" dirty="0">
              <a:solidFill>
                <a:schemeClr val="dk1"/>
              </a:solidFill>
              <a:latin typeface="Calibri Light" panose="020F0302020204030204" pitchFamily="34" charset="0"/>
              <a:ea typeface="Calibri"/>
              <a:cs typeface="Calibri Light" panose="020F0302020204030204" pitchFamily="34" charset="0"/>
              <a:sym typeface="Calibri"/>
            </a:endParaRPr>
          </a:p>
          <a:p>
            <a:pPr lvl="0"/>
            <a:endParaRPr lang="en-US" dirty="0">
              <a:solidFill>
                <a:schemeClr val="dk1"/>
              </a:solidFill>
              <a:latin typeface="Calibri Light" panose="020F0302020204030204" pitchFamily="34" charset="0"/>
              <a:ea typeface="Calibri"/>
              <a:cs typeface="Calibri Light" panose="020F0302020204030204" pitchFamily="34" charset="0"/>
              <a:sym typeface="Calibri"/>
            </a:endParaRPr>
          </a:p>
          <a:p>
            <a:pPr lvl="0"/>
            <a:r>
              <a:rPr lang="en-US" dirty="0">
                <a:solidFill>
                  <a:schemeClr val="dk1"/>
                </a:solidFill>
                <a:latin typeface="Calibri Light" panose="020F0302020204030204" pitchFamily="34" charset="0"/>
                <a:ea typeface="Calibri"/>
                <a:cs typeface="Calibri Light" panose="020F0302020204030204" pitchFamily="34" charset="0"/>
                <a:sym typeface="Calibri"/>
              </a:rPr>
              <a:t>Texas Nurse Practitioners</a:t>
            </a:r>
            <a:endParaRPr lang="en-US" dirty="0">
              <a:latin typeface="Calibri Light" panose="020F0302020204030204" pitchFamily="34" charset="0"/>
              <a:cs typeface="Calibri Light" panose="020F0302020204030204" pitchFamily="34" charset="0"/>
            </a:endParaRPr>
          </a:p>
          <a:p>
            <a:pPr lvl="0"/>
            <a:r>
              <a:rPr lang="en-US" dirty="0">
                <a:solidFill>
                  <a:schemeClr val="dk1"/>
                </a:solidFill>
                <a:latin typeface="Calibri Light" panose="020F0302020204030204" pitchFamily="34" charset="0"/>
                <a:ea typeface="Calibri"/>
                <a:cs typeface="Calibri Light" panose="020F0302020204030204" pitchFamily="34" charset="0"/>
                <a:sym typeface="Calibri"/>
              </a:rPr>
              <a:t>4425 S. MoPac Expressway</a:t>
            </a:r>
            <a:endParaRPr lang="en-US" dirty="0">
              <a:latin typeface="Calibri Light" panose="020F0302020204030204" pitchFamily="34" charset="0"/>
              <a:cs typeface="Calibri Light" panose="020F0302020204030204" pitchFamily="34" charset="0"/>
            </a:endParaRPr>
          </a:p>
          <a:p>
            <a:pPr lvl="0"/>
            <a:r>
              <a:rPr lang="en-US" dirty="0">
                <a:solidFill>
                  <a:schemeClr val="dk1"/>
                </a:solidFill>
                <a:latin typeface="Calibri Light" panose="020F0302020204030204" pitchFamily="34" charset="0"/>
                <a:ea typeface="Calibri"/>
                <a:cs typeface="Calibri Light" panose="020F0302020204030204" pitchFamily="34" charset="0"/>
                <a:sym typeface="Calibri"/>
              </a:rPr>
              <a:t>Building III, Suite 405</a:t>
            </a:r>
            <a:endParaRPr lang="en-US" dirty="0">
              <a:latin typeface="Calibri Light" panose="020F0302020204030204" pitchFamily="34" charset="0"/>
              <a:cs typeface="Calibri Light" panose="020F0302020204030204" pitchFamily="34" charset="0"/>
            </a:endParaRPr>
          </a:p>
          <a:p>
            <a:pPr lvl="0"/>
            <a:r>
              <a:rPr lang="en-US" dirty="0">
                <a:solidFill>
                  <a:schemeClr val="dk1"/>
                </a:solidFill>
                <a:latin typeface="Calibri Light" panose="020F0302020204030204" pitchFamily="34" charset="0"/>
                <a:ea typeface="Calibri"/>
                <a:cs typeface="Calibri Light" panose="020F0302020204030204" pitchFamily="34" charset="0"/>
                <a:sym typeface="Calibri"/>
              </a:rPr>
              <a:t>Austin, TX 78735</a:t>
            </a:r>
            <a:endParaRPr lang="en-US" dirty="0">
              <a:latin typeface="Calibri Light" panose="020F0302020204030204" pitchFamily="34" charset="0"/>
              <a:cs typeface="Calibri Light" panose="020F0302020204030204" pitchFamily="34" charset="0"/>
            </a:endParaRPr>
          </a:p>
          <a:p>
            <a:pPr lvl="0"/>
            <a:r>
              <a:rPr lang="en-US" dirty="0">
                <a:solidFill>
                  <a:schemeClr val="dk1"/>
                </a:solidFill>
                <a:latin typeface="Calibri Light" panose="020F0302020204030204" pitchFamily="34" charset="0"/>
                <a:ea typeface="Calibri"/>
                <a:cs typeface="Calibri Light" panose="020F0302020204030204" pitchFamily="34" charset="0"/>
                <a:sym typeface="Calibri"/>
              </a:rPr>
              <a:t>512-291-6224</a:t>
            </a:r>
            <a:endParaRPr lang="en-US" dirty="0">
              <a:latin typeface="Calibri Light" panose="020F0302020204030204" pitchFamily="34" charset="0"/>
              <a:cs typeface="Calibri Light" panose="020F0302020204030204" pitchFamily="34" charset="0"/>
            </a:endParaRPr>
          </a:p>
          <a:p>
            <a:pPr lvl="0"/>
            <a:r>
              <a:rPr lang="en-US" dirty="0">
                <a:solidFill>
                  <a:schemeClr val="dk1"/>
                </a:solidFill>
                <a:latin typeface="Calibri Light" panose="020F0302020204030204" pitchFamily="34" charset="0"/>
                <a:ea typeface="Calibri"/>
                <a:cs typeface="Calibri Light" panose="020F0302020204030204" pitchFamily="34" charset="0"/>
                <a:sym typeface="Calibri"/>
              </a:rPr>
              <a:t>512-291-6225 (fax)</a:t>
            </a:r>
            <a:endParaRPr lang="en-US" dirty="0">
              <a:latin typeface="Calibri Light" panose="020F0302020204030204" pitchFamily="34" charset="0"/>
              <a:cs typeface="Calibri Light" panose="020F0302020204030204" pitchFamily="34" charset="0"/>
            </a:endParaRPr>
          </a:p>
          <a:p>
            <a:pPr lvl="0"/>
            <a:r>
              <a:rPr lang="en-US" u="sng" dirty="0">
                <a:solidFill>
                  <a:schemeClr val="dk1"/>
                </a:solidFill>
                <a:latin typeface="Calibri Light" panose="020F0302020204030204" pitchFamily="34" charset="0"/>
                <a:ea typeface="Calibri"/>
                <a:cs typeface="Calibri Light" panose="020F0302020204030204" pitchFamily="34" charset="0"/>
                <a:sym typeface="Calibri"/>
                <a:hlinkClick r:id="rId3">
                  <a:extLst>
                    <a:ext uri="{A12FA001-AC4F-418D-AE19-62706E023703}">
                      <ahyp:hlinkClr xmlns:ahyp="http://schemas.microsoft.com/office/drawing/2018/hyperlinkcolor" val="tx"/>
                    </a:ext>
                  </a:extLst>
                </a:hlinkClick>
              </a:rPr>
              <a:t>www.texasnp.org </a:t>
            </a:r>
            <a:endParaRPr lang="en-US" dirty="0">
              <a:latin typeface="Calibri Light" panose="020F0302020204030204" pitchFamily="34" charset="0"/>
              <a:cs typeface="Calibri Light" panose="020F0302020204030204" pitchFamily="34" charset="0"/>
            </a:endParaRPr>
          </a:p>
          <a:p>
            <a:pPr algn="ctr"/>
            <a:endParaRPr lang="en-US" sz="2000" dirty="0">
              <a:latin typeface="+mj-lt"/>
              <a:ea typeface="Calibri Light" charset="0"/>
              <a:cs typeface="Calibri Light" charset="0"/>
            </a:endParaRPr>
          </a:p>
        </p:txBody>
      </p:sp>
    </p:spTree>
    <p:extLst>
      <p:ext uri="{BB962C8B-B14F-4D97-AF65-F5344CB8AC3E}">
        <p14:creationId xmlns:p14="http://schemas.microsoft.com/office/powerpoint/2010/main" val="11092748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77"/>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381000" y="1539544"/>
            <a:ext cx="11734800" cy="5262979"/>
          </a:xfrm>
          <a:prstGeom prst="rect">
            <a:avLst/>
          </a:prstGeom>
        </p:spPr>
        <p:txBody>
          <a:bodyPr wrap="square">
            <a:spAutoFit/>
          </a:bodyPr>
          <a:lstStyle/>
          <a:p>
            <a:endParaRPr lang="en-US" sz="2800" dirty="0">
              <a:ea typeface="Calibri Light" charset="0"/>
              <a:cs typeface="Calibri Light" charset="0"/>
            </a:endParaRPr>
          </a:p>
          <a:p>
            <a:r>
              <a:rPr lang="en-US" sz="2000" u="sng" dirty="0">
                <a:solidFill>
                  <a:srgbClr val="0053B5"/>
                </a:solidFill>
                <a:latin typeface="Calibri Light" panose="020F0302020204030204" pitchFamily="34" charset="0"/>
                <a:ea typeface="ＭＳ Ｐゴシック" charset="0"/>
                <a:cs typeface="Calibri Light" panose="020F0302020204030204" pitchFamily="34" charset="0"/>
              </a:rPr>
              <a:t>Voice</a:t>
            </a:r>
          </a:p>
          <a:p>
            <a:r>
              <a:rPr lang="en-US" sz="2000" dirty="0">
                <a:latin typeface="Calibri Light" panose="020F0302020204030204" pitchFamily="34" charset="0"/>
                <a:ea typeface="ＭＳ Ｐゴシック" charset="0"/>
                <a:cs typeface="Calibri Light" panose="020F0302020204030204" pitchFamily="34" charset="0"/>
              </a:rPr>
              <a:t>Wield influence to preserve and advance the practice of nurse practitioners.</a:t>
            </a:r>
          </a:p>
          <a:p>
            <a:endParaRPr lang="en-US" sz="2000" dirty="0">
              <a:solidFill>
                <a:srgbClr val="97999B"/>
              </a:solidFill>
              <a:latin typeface="Calibri Light" panose="020F0302020204030204" pitchFamily="34" charset="0"/>
              <a:ea typeface="ＭＳ Ｐゴシック" charset="0"/>
              <a:cs typeface="Calibri Light" panose="020F0302020204030204" pitchFamily="34" charset="0"/>
            </a:endParaRPr>
          </a:p>
          <a:p>
            <a:r>
              <a:rPr lang="en-US" sz="2000" u="sng" dirty="0">
                <a:solidFill>
                  <a:srgbClr val="0053B5"/>
                </a:solidFill>
                <a:latin typeface="Calibri Light" panose="020F0302020204030204" pitchFamily="34" charset="0"/>
                <a:ea typeface="ＭＳ Ｐゴシック" charset="0"/>
                <a:cs typeface="Calibri Light" panose="020F0302020204030204" pitchFamily="34" charset="0"/>
              </a:rPr>
              <a:t>Organization</a:t>
            </a:r>
          </a:p>
          <a:p>
            <a:r>
              <a:rPr lang="en-US" sz="2000" dirty="0">
                <a:latin typeface="Calibri Light" panose="020F0302020204030204" pitchFamily="34" charset="0"/>
                <a:ea typeface="ＭＳ Ｐゴシック" charset="0"/>
                <a:cs typeface="Calibri Light" panose="020F0302020204030204" pitchFamily="34" charset="0"/>
              </a:rPr>
              <a:t>Sustain the leadership and resources to serve members with excellence. </a:t>
            </a:r>
          </a:p>
          <a:p>
            <a:endParaRPr lang="en-US" sz="2000" dirty="0">
              <a:solidFill>
                <a:srgbClr val="0053B5"/>
              </a:solidFill>
              <a:latin typeface="Calibri Light" panose="020F0302020204030204" pitchFamily="34" charset="0"/>
              <a:ea typeface="ＭＳ Ｐゴシック" charset="0"/>
              <a:cs typeface="Calibri Light" panose="020F0302020204030204" pitchFamily="34" charset="0"/>
            </a:endParaRPr>
          </a:p>
          <a:p>
            <a:r>
              <a:rPr lang="en-US" sz="2000" u="sng" dirty="0">
                <a:solidFill>
                  <a:srgbClr val="0053B5"/>
                </a:solidFill>
                <a:latin typeface="Calibri Light" panose="020F0302020204030204" pitchFamily="34" charset="0"/>
                <a:ea typeface="ＭＳ Ｐゴシック" charset="0"/>
                <a:cs typeface="Calibri Light" panose="020F0302020204030204" pitchFamily="34" charset="0"/>
              </a:rPr>
              <a:t>Impact</a:t>
            </a:r>
          </a:p>
          <a:p>
            <a:r>
              <a:rPr lang="en-US" sz="2000" dirty="0">
                <a:latin typeface="Calibri Light" panose="020F0302020204030204" pitchFamily="34" charset="0"/>
                <a:ea typeface="ＭＳ Ｐゴシック" charset="0"/>
                <a:cs typeface="Calibri Light" panose="020F0302020204030204" pitchFamily="34" charset="0"/>
              </a:rPr>
              <a:t>Disseminate awareness of nurse practitioners’ scope, practice and achievements through public relations.</a:t>
            </a:r>
          </a:p>
          <a:p>
            <a:endParaRPr lang="en-US" sz="2000" u="sng" dirty="0">
              <a:solidFill>
                <a:srgbClr val="97999B"/>
              </a:solidFill>
              <a:latin typeface="Calibri Light" panose="020F0302020204030204" pitchFamily="34" charset="0"/>
              <a:ea typeface="ＭＳ Ｐゴシック" charset="0"/>
              <a:cs typeface="Calibri Light" panose="020F0302020204030204" pitchFamily="34" charset="0"/>
            </a:endParaRPr>
          </a:p>
          <a:p>
            <a:r>
              <a:rPr lang="en-US" sz="2000" u="sng" dirty="0">
                <a:solidFill>
                  <a:srgbClr val="0053B5"/>
                </a:solidFill>
                <a:latin typeface="Calibri Light" panose="020F0302020204030204" pitchFamily="34" charset="0"/>
                <a:ea typeface="ＭＳ Ｐゴシック" charset="0"/>
                <a:cs typeface="Calibri Light" panose="020F0302020204030204" pitchFamily="34" charset="0"/>
              </a:rPr>
              <a:t>Community</a:t>
            </a:r>
            <a:endParaRPr lang="en-US" sz="2000" dirty="0">
              <a:solidFill>
                <a:srgbClr val="0053B5"/>
              </a:solidFill>
              <a:latin typeface="Calibri Light" panose="020F0302020204030204" pitchFamily="34" charset="0"/>
              <a:ea typeface="ＭＳ Ｐゴシック" charset="0"/>
              <a:cs typeface="Calibri Light" panose="020F0302020204030204" pitchFamily="34" charset="0"/>
            </a:endParaRPr>
          </a:p>
          <a:p>
            <a:r>
              <a:rPr lang="en-US" sz="2000" dirty="0">
                <a:latin typeface="Calibri Light" panose="020F0302020204030204" pitchFamily="34" charset="0"/>
                <a:ea typeface="ＭＳ Ｐゴシック" charset="0"/>
                <a:cs typeface="Calibri Light" panose="020F0302020204030204" pitchFamily="34" charset="0"/>
              </a:rPr>
              <a:t>Build a vibrant professional community through outreach and engagement of members. </a:t>
            </a:r>
          </a:p>
          <a:p>
            <a:endParaRPr lang="en-US" sz="2000" dirty="0">
              <a:solidFill>
                <a:srgbClr val="97999B"/>
              </a:solidFill>
              <a:latin typeface="Calibri Light" panose="020F0302020204030204" pitchFamily="34" charset="0"/>
              <a:ea typeface="ＭＳ Ｐゴシック" charset="0"/>
              <a:cs typeface="Calibri Light" panose="020F0302020204030204" pitchFamily="34" charset="0"/>
            </a:endParaRPr>
          </a:p>
          <a:p>
            <a:r>
              <a:rPr lang="en-US" sz="2000" u="sng" dirty="0">
                <a:solidFill>
                  <a:srgbClr val="0053B5"/>
                </a:solidFill>
                <a:latin typeface="Calibri Light" panose="020F0302020204030204" pitchFamily="34" charset="0"/>
                <a:ea typeface="ＭＳ Ｐゴシック" charset="0"/>
                <a:cs typeface="Calibri Light" panose="020F0302020204030204" pitchFamily="34" charset="0"/>
              </a:rPr>
              <a:t>Education</a:t>
            </a:r>
          </a:p>
          <a:p>
            <a:r>
              <a:rPr lang="en-US" sz="2000" dirty="0">
                <a:latin typeface="Calibri Light" panose="020F0302020204030204" pitchFamily="34" charset="0"/>
                <a:ea typeface="ＭＳ Ｐゴシック" charset="0"/>
                <a:cs typeface="Calibri Light" panose="020F0302020204030204" pitchFamily="34" charset="0"/>
              </a:rPr>
              <a:t>Be the trusted source of information and education to support practice success.</a:t>
            </a:r>
          </a:p>
          <a:p>
            <a:endParaRPr lang="en-US" sz="28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5105400" y="685799"/>
            <a:ext cx="5257800" cy="769441"/>
          </a:xfrm>
          <a:prstGeom prst="rect">
            <a:avLst/>
          </a:prstGeom>
          <a:noFill/>
        </p:spPr>
        <p:txBody>
          <a:bodyPr wrap="square" rtlCol="0">
            <a:spAutoFit/>
          </a:bodyPr>
          <a:lstStyle/>
          <a:p>
            <a:r>
              <a:rPr lang="en-US" sz="4400" dirty="0">
                <a:solidFill>
                  <a:srgbClr val="0053B5"/>
                </a:solidFill>
              </a:rPr>
              <a:t>Goals – V.O.I.C.E.</a:t>
            </a:r>
            <a:endParaRPr lang="en-US" sz="4400" dirty="0"/>
          </a:p>
        </p:txBody>
      </p:sp>
    </p:spTree>
    <p:extLst>
      <p:ext uri="{BB962C8B-B14F-4D97-AF65-F5344CB8AC3E}">
        <p14:creationId xmlns:p14="http://schemas.microsoft.com/office/powerpoint/2010/main" val="3062928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425"/>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3157788"/>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lnSpc>
                <a:spcPct val="90000"/>
              </a:lnSpc>
            </a:pPr>
            <a:r>
              <a:rPr lang="en-US" sz="4400" dirty="0">
                <a:latin typeface="Calibri Light" charset="0"/>
                <a:ea typeface="Calibri Light" charset="0"/>
                <a:cs typeface="Calibri Light" charset="0"/>
              </a:rPr>
              <a:t>TNP Board Members</a:t>
            </a: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5867400" y="2209800"/>
            <a:ext cx="6248400" cy="3539430"/>
          </a:xfrm>
          <a:prstGeom prst="rect">
            <a:avLst/>
          </a:prstGeom>
        </p:spPr>
        <p:txBody>
          <a:bodyPr wrap="square">
            <a:spAutoFit/>
          </a:bodyPr>
          <a:lstStyle/>
          <a:p>
            <a:r>
              <a:rPr lang="en-US" sz="2800" dirty="0">
                <a:latin typeface="Calibri Light" charset="0"/>
                <a:ea typeface="Calibri Light" charset="0"/>
                <a:cs typeface="Calibri Light" charset="0"/>
              </a:rPr>
              <a:t>Cindy Weston, President</a:t>
            </a:r>
          </a:p>
          <a:p>
            <a:r>
              <a:rPr lang="en-US" sz="2800" dirty="0">
                <a:latin typeface="Calibri Light" charset="0"/>
                <a:ea typeface="Calibri Light" charset="0"/>
                <a:cs typeface="Calibri Light" charset="0"/>
              </a:rPr>
              <a:t>Christy Blanco, Past President</a:t>
            </a:r>
          </a:p>
          <a:p>
            <a:r>
              <a:rPr lang="en-US" sz="2800" dirty="0">
                <a:latin typeface="Calibri Light" charset="0"/>
                <a:ea typeface="Calibri Light" charset="0"/>
                <a:cs typeface="Calibri Light" charset="0"/>
              </a:rPr>
              <a:t>Erin Perez, Vice President</a:t>
            </a:r>
          </a:p>
          <a:p>
            <a:r>
              <a:rPr lang="en-US" sz="2800" dirty="0">
                <a:latin typeface="Calibri Light" charset="0"/>
                <a:ea typeface="Calibri Light" charset="0"/>
                <a:cs typeface="Calibri Light" charset="0"/>
              </a:rPr>
              <a:t>Anna Jessup, Treasurer	</a:t>
            </a:r>
          </a:p>
          <a:p>
            <a:r>
              <a:rPr lang="en-US" sz="2800" dirty="0">
                <a:latin typeface="Calibri Light" charset="0"/>
                <a:ea typeface="Calibri Light" charset="0"/>
                <a:cs typeface="Calibri Light" charset="0"/>
              </a:rPr>
              <a:t>Shelagh Larson, Secretary</a:t>
            </a:r>
          </a:p>
          <a:p>
            <a:r>
              <a:rPr lang="en-US" sz="2800" dirty="0">
                <a:latin typeface="Calibri Light" charset="0"/>
                <a:ea typeface="Calibri Light" charset="0"/>
                <a:cs typeface="Calibri Light" charset="0"/>
              </a:rPr>
              <a:t>John Gonzalez, Board Member at Large</a:t>
            </a:r>
          </a:p>
          <a:p>
            <a:r>
              <a:rPr lang="en-US" sz="2800" dirty="0" err="1">
                <a:latin typeface="Calibri Light" charset="0"/>
                <a:ea typeface="Calibri Light" charset="0"/>
                <a:cs typeface="Calibri Light" charset="0"/>
              </a:rPr>
              <a:t>Lutricia</a:t>
            </a:r>
            <a:r>
              <a:rPr lang="en-US" sz="2800" dirty="0">
                <a:latin typeface="Calibri Light" charset="0"/>
                <a:ea typeface="Calibri Light" charset="0"/>
                <a:cs typeface="Calibri Light" charset="0"/>
              </a:rPr>
              <a:t> Harrison, Board Member at Large</a:t>
            </a:r>
          </a:p>
          <a:p>
            <a:r>
              <a:rPr lang="en-US" sz="2800" dirty="0">
                <a:latin typeface="Calibri Light" charset="0"/>
                <a:ea typeface="Calibri Light" charset="0"/>
                <a:cs typeface="Calibri Light" charset="0"/>
              </a:rPr>
              <a:t>Tracy Hicks, Board Member at Large</a:t>
            </a:r>
          </a:p>
        </p:txBody>
      </p:sp>
      <p:pic>
        <p:nvPicPr>
          <p:cNvPr id="5" name="Picture 4">
            <a:extLst>
              <a:ext uri="{FF2B5EF4-FFF2-40B4-BE49-F238E27FC236}">
                <a16:creationId xmlns:a16="http://schemas.microsoft.com/office/drawing/2014/main" id="{6921A099-CDF7-43DE-A551-C76BAB9FDAEB}"/>
              </a:ext>
            </a:extLst>
          </p:cNvPr>
          <p:cNvPicPr>
            <a:picLocks noChangeAspect="1"/>
          </p:cNvPicPr>
          <p:nvPr/>
        </p:nvPicPr>
        <p:blipFill>
          <a:blip r:embed="rId3"/>
          <a:stretch>
            <a:fillRect/>
          </a:stretch>
        </p:blipFill>
        <p:spPr>
          <a:xfrm>
            <a:off x="5362575" y="2133600"/>
            <a:ext cx="428625" cy="640224"/>
          </a:xfrm>
          <a:prstGeom prst="rect">
            <a:avLst/>
          </a:prstGeom>
        </p:spPr>
      </p:pic>
      <p:pic>
        <p:nvPicPr>
          <p:cNvPr id="6" name="Picture 5">
            <a:extLst>
              <a:ext uri="{FF2B5EF4-FFF2-40B4-BE49-F238E27FC236}">
                <a16:creationId xmlns:a16="http://schemas.microsoft.com/office/drawing/2014/main" id="{7867F0E5-C5B4-4EDE-8E05-547FA9B38211}"/>
              </a:ext>
            </a:extLst>
          </p:cNvPr>
          <p:cNvPicPr>
            <a:picLocks noChangeAspect="1"/>
          </p:cNvPicPr>
          <p:nvPr/>
        </p:nvPicPr>
        <p:blipFill>
          <a:blip r:embed="rId4"/>
          <a:stretch>
            <a:fillRect/>
          </a:stretch>
        </p:blipFill>
        <p:spPr>
          <a:xfrm>
            <a:off x="5362575" y="2667000"/>
            <a:ext cx="428625" cy="428625"/>
          </a:xfrm>
          <a:prstGeom prst="rect">
            <a:avLst/>
          </a:prstGeom>
        </p:spPr>
      </p:pic>
      <p:pic>
        <p:nvPicPr>
          <p:cNvPr id="7" name="Picture 6">
            <a:extLst>
              <a:ext uri="{FF2B5EF4-FFF2-40B4-BE49-F238E27FC236}">
                <a16:creationId xmlns:a16="http://schemas.microsoft.com/office/drawing/2014/main" id="{A760EB39-289B-46C3-8CD3-0F8086D4A63B}"/>
              </a:ext>
            </a:extLst>
          </p:cNvPr>
          <p:cNvPicPr>
            <a:picLocks noChangeAspect="1"/>
          </p:cNvPicPr>
          <p:nvPr/>
        </p:nvPicPr>
        <p:blipFill>
          <a:blip r:embed="rId5"/>
          <a:stretch>
            <a:fillRect/>
          </a:stretch>
        </p:blipFill>
        <p:spPr>
          <a:xfrm>
            <a:off x="5339304" y="3086200"/>
            <a:ext cx="451896" cy="533006"/>
          </a:xfrm>
          <a:prstGeom prst="rect">
            <a:avLst/>
          </a:prstGeom>
        </p:spPr>
      </p:pic>
      <p:pic>
        <p:nvPicPr>
          <p:cNvPr id="8" name="Picture 7">
            <a:extLst>
              <a:ext uri="{FF2B5EF4-FFF2-40B4-BE49-F238E27FC236}">
                <a16:creationId xmlns:a16="http://schemas.microsoft.com/office/drawing/2014/main" id="{064BFBD4-5EE3-4056-A3C7-9A321AEA1F8C}"/>
              </a:ext>
            </a:extLst>
          </p:cNvPr>
          <p:cNvPicPr>
            <a:picLocks noChangeAspect="1"/>
          </p:cNvPicPr>
          <p:nvPr/>
        </p:nvPicPr>
        <p:blipFill>
          <a:blip r:embed="rId6"/>
          <a:stretch>
            <a:fillRect/>
          </a:stretch>
        </p:blipFill>
        <p:spPr>
          <a:xfrm>
            <a:off x="5339304" y="3514824"/>
            <a:ext cx="451896" cy="581817"/>
          </a:xfrm>
          <a:prstGeom prst="rect">
            <a:avLst/>
          </a:prstGeom>
        </p:spPr>
      </p:pic>
      <p:pic>
        <p:nvPicPr>
          <p:cNvPr id="9" name="Picture 8">
            <a:extLst>
              <a:ext uri="{FF2B5EF4-FFF2-40B4-BE49-F238E27FC236}">
                <a16:creationId xmlns:a16="http://schemas.microsoft.com/office/drawing/2014/main" id="{3839BB17-33A9-4B94-9D22-016787F00D47}"/>
              </a:ext>
            </a:extLst>
          </p:cNvPr>
          <p:cNvPicPr>
            <a:picLocks noChangeAspect="1"/>
          </p:cNvPicPr>
          <p:nvPr/>
        </p:nvPicPr>
        <p:blipFill>
          <a:blip r:embed="rId7"/>
          <a:stretch>
            <a:fillRect/>
          </a:stretch>
        </p:blipFill>
        <p:spPr>
          <a:xfrm>
            <a:off x="5339304" y="3950632"/>
            <a:ext cx="451896" cy="549465"/>
          </a:xfrm>
          <a:prstGeom prst="rect">
            <a:avLst/>
          </a:prstGeom>
        </p:spPr>
      </p:pic>
      <p:pic>
        <p:nvPicPr>
          <p:cNvPr id="10" name="Picture 9">
            <a:extLst>
              <a:ext uri="{FF2B5EF4-FFF2-40B4-BE49-F238E27FC236}">
                <a16:creationId xmlns:a16="http://schemas.microsoft.com/office/drawing/2014/main" id="{BB390C0C-05FF-42F2-88EA-B294AB35127E}"/>
              </a:ext>
            </a:extLst>
          </p:cNvPr>
          <p:cNvPicPr>
            <a:picLocks noChangeAspect="1"/>
          </p:cNvPicPr>
          <p:nvPr/>
        </p:nvPicPr>
        <p:blipFill>
          <a:blip r:embed="rId8"/>
          <a:stretch>
            <a:fillRect/>
          </a:stretch>
        </p:blipFill>
        <p:spPr>
          <a:xfrm>
            <a:off x="5376187" y="4334833"/>
            <a:ext cx="401399" cy="599010"/>
          </a:xfrm>
          <a:prstGeom prst="rect">
            <a:avLst/>
          </a:prstGeom>
        </p:spPr>
      </p:pic>
      <p:pic>
        <p:nvPicPr>
          <p:cNvPr id="11" name="Picture 10">
            <a:extLst>
              <a:ext uri="{FF2B5EF4-FFF2-40B4-BE49-F238E27FC236}">
                <a16:creationId xmlns:a16="http://schemas.microsoft.com/office/drawing/2014/main" id="{FA00F311-97FB-4F21-8D1D-93B66783FFE7}"/>
              </a:ext>
            </a:extLst>
          </p:cNvPr>
          <p:cNvPicPr>
            <a:picLocks noChangeAspect="1"/>
          </p:cNvPicPr>
          <p:nvPr/>
        </p:nvPicPr>
        <p:blipFill>
          <a:blip r:embed="rId9"/>
          <a:stretch>
            <a:fillRect/>
          </a:stretch>
        </p:blipFill>
        <p:spPr>
          <a:xfrm>
            <a:off x="5376187" y="4824834"/>
            <a:ext cx="401399" cy="559976"/>
          </a:xfrm>
          <a:prstGeom prst="rect">
            <a:avLst/>
          </a:prstGeom>
        </p:spPr>
      </p:pic>
      <p:pic>
        <p:nvPicPr>
          <p:cNvPr id="12" name="Picture 11">
            <a:extLst>
              <a:ext uri="{FF2B5EF4-FFF2-40B4-BE49-F238E27FC236}">
                <a16:creationId xmlns:a16="http://schemas.microsoft.com/office/drawing/2014/main" id="{016C4281-33BF-4546-B699-6B77A27F3994}"/>
              </a:ext>
            </a:extLst>
          </p:cNvPr>
          <p:cNvPicPr>
            <a:picLocks noChangeAspect="1"/>
          </p:cNvPicPr>
          <p:nvPr/>
        </p:nvPicPr>
        <p:blipFill>
          <a:blip r:embed="rId10"/>
          <a:stretch>
            <a:fillRect/>
          </a:stretch>
        </p:blipFill>
        <p:spPr>
          <a:xfrm>
            <a:off x="5392517" y="5232104"/>
            <a:ext cx="401400" cy="549284"/>
          </a:xfrm>
          <a:prstGeom prst="rect">
            <a:avLst/>
          </a:prstGeom>
        </p:spPr>
      </p:pic>
    </p:spTree>
    <p:extLst>
      <p:ext uri="{BB962C8B-B14F-4D97-AF65-F5344CB8AC3E}">
        <p14:creationId xmlns:p14="http://schemas.microsoft.com/office/powerpoint/2010/main" val="41660833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799" y="-88256"/>
            <a:ext cx="12192000" cy="6857999"/>
          </a:xfrm>
          <a:prstGeom prst="rect">
            <a:avLst/>
          </a:prstGeom>
        </p:spPr>
      </p:pic>
      <p:sp>
        <p:nvSpPr>
          <p:cNvPr id="7" name="Content Placeholder 3">
            <a:extLst>
              <a:ext uri="{FF2B5EF4-FFF2-40B4-BE49-F238E27FC236}">
                <a16:creationId xmlns:a16="http://schemas.microsoft.com/office/drawing/2014/main" id="{E38525B3-1B82-6346-A154-562CC3F72A79}"/>
              </a:ext>
            </a:extLst>
          </p:cNvPr>
          <p:cNvSpPr txBox="1">
            <a:spLocks/>
          </p:cNvSpPr>
          <p:nvPr/>
        </p:nvSpPr>
        <p:spPr>
          <a:xfrm>
            <a:off x="838200" y="1825625"/>
            <a:ext cx="5181600" cy="4351338"/>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Font typeface="Arial" pitchFamily="34" charset="0"/>
              <a:buNone/>
              <a:defRPr/>
            </a:pPr>
            <a:endParaRPr lang="en-US" dirty="0"/>
          </a:p>
        </p:txBody>
      </p:sp>
      <p:sp>
        <p:nvSpPr>
          <p:cNvPr id="8" name="Rectangle 7">
            <a:extLst>
              <a:ext uri="{FF2B5EF4-FFF2-40B4-BE49-F238E27FC236}">
                <a16:creationId xmlns:a16="http://schemas.microsoft.com/office/drawing/2014/main" id="{5B146C1F-1630-D740-85BC-95A87BD0FF0A}"/>
              </a:ext>
            </a:extLst>
          </p:cNvPr>
          <p:cNvSpPr/>
          <p:nvPr/>
        </p:nvSpPr>
        <p:spPr>
          <a:xfrm>
            <a:off x="4539230" y="1449780"/>
            <a:ext cx="2961140" cy="769441"/>
          </a:xfrm>
          <a:prstGeom prst="rect">
            <a:avLst/>
          </a:prstGeom>
        </p:spPr>
        <p:txBody>
          <a:bodyPr wrap="square">
            <a:spAutoFit/>
          </a:bodyPr>
          <a:lstStyle/>
          <a:p>
            <a:pPr algn="ctr"/>
            <a:r>
              <a:rPr lang="en-US" sz="4400" dirty="0">
                <a:latin typeface="Calibri" panose="020F0502020204030204" pitchFamily="34" charset="0"/>
                <a:cs typeface="Calibri" panose="020F0502020204030204" pitchFamily="34" charset="0"/>
              </a:rPr>
              <a:t>TNP Staff</a:t>
            </a:r>
          </a:p>
        </p:txBody>
      </p:sp>
      <p:pic>
        <p:nvPicPr>
          <p:cNvPr id="10" name="Picture 9">
            <a:extLst>
              <a:ext uri="{FF2B5EF4-FFF2-40B4-BE49-F238E27FC236}">
                <a16:creationId xmlns:a16="http://schemas.microsoft.com/office/drawing/2014/main" id="{4A340F95-65F9-4F40-B2BC-B3CB31D6089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3329" y="2317417"/>
            <a:ext cx="1862166" cy="2600124"/>
          </a:xfrm>
          <a:prstGeom prst="rect">
            <a:avLst/>
          </a:prstGeom>
        </p:spPr>
      </p:pic>
      <p:sp>
        <p:nvSpPr>
          <p:cNvPr id="13" name="Rectangle 12">
            <a:extLst>
              <a:ext uri="{FF2B5EF4-FFF2-40B4-BE49-F238E27FC236}">
                <a16:creationId xmlns:a16="http://schemas.microsoft.com/office/drawing/2014/main" id="{CE90A5A1-6507-D54E-92DD-9C5C6A122ABE}"/>
              </a:ext>
            </a:extLst>
          </p:cNvPr>
          <p:cNvSpPr/>
          <p:nvPr/>
        </p:nvSpPr>
        <p:spPr>
          <a:xfrm>
            <a:off x="1572812" y="4896891"/>
            <a:ext cx="2188725" cy="923330"/>
          </a:xfrm>
          <a:prstGeom prst="rect">
            <a:avLst/>
          </a:prstGeom>
        </p:spPr>
        <p:txBody>
          <a:bodyPr wrap="square">
            <a:spAutoFit/>
          </a:bodyPr>
          <a:lstStyle/>
          <a:p>
            <a:r>
              <a:rPr lang="en-US" dirty="0">
                <a:latin typeface="Calibri Light" charset="0"/>
                <a:ea typeface="Calibri Light" charset="0"/>
                <a:cs typeface="Calibri Light" charset="0"/>
              </a:rPr>
              <a:t>Emily Eastin</a:t>
            </a:r>
          </a:p>
          <a:p>
            <a:r>
              <a:rPr lang="en-US" dirty="0">
                <a:latin typeface="Calibri Light" charset="0"/>
                <a:ea typeface="Calibri Light" charset="0"/>
                <a:cs typeface="Calibri Light" charset="0"/>
              </a:rPr>
              <a:t>Chief Executive Officer</a:t>
            </a:r>
          </a:p>
        </p:txBody>
      </p:sp>
      <p:sp>
        <p:nvSpPr>
          <p:cNvPr id="15" name="Rectangle 14">
            <a:extLst>
              <a:ext uri="{FF2B5EF4-FFF2-40B4-BE49-F238E27FC236}">
                <a16:creationId xmlns:a16="http://schemas.microsoft.com/office/drawing/2014/main" id="{2D757245-9102-8348-B846-76F2DDD4A6CB}"/>
              </a:ext>
            </a:extLst>
          </p:cNvPr>
          <p:cNvSpPr/>
          <p:nvPr/>
        </p:nvSpPr>
        <p:spPr>
          <a:xfrm>
            <a:off x="3950930" y="4889315"/>
            <a:ext cx="2534784" cy="923330"/>
          </a:xfrm>
          <a:prstGeom prst="rect">
            <a:avLst/>
          </a:prstGeom>
        </p:spPr>
        <p:txBody>
          <a:bodyPr wrap="square">
            <a:spAutoFit/>
          </a:bodyPr>
          <a:lstStyle/>
          <a:p>
            <a:r>
              <a:rPr lang="en-US" dirty="0">
                <a:latin typeface="Calibri Light" charset="0"/>
                <a:ea typeface="Calibri Light" charset="0"/>
                <a:cs typeface="Calibri Light" charset="0"/>
              </a:rPr>
              <a:t>Erin Cusack</a:t>
            </a:r>
          </a:p>
          <a:p>
            <a:r>
              <a:rPr lang="en-US" dirty="0">
                <a:latin typeface="Calibri Light" charset="0"/>
                <a:ea typeface="Calibri Light" charset="0"/>
                <a:cs typeface="Calibri Light" charset="0"/>
              </a:rPr>
              <a:t>Government Affairs Director</a:t>
            </a:r>
          </a:p>
        </p:txBody>
      </p:sp>
      <p:sp>
        <p:nvSpPr>
          <p:cNvPr id="16" name="Rectangle 15">
            <a:extLst>
              <a:ext uri="{FF2B5EF4-FFF2-40B4-BE49-F238E27FC236}">
                <a16:creationId xmlns:a16="http://schemas.microsoft.com/office/drawing/2014/main" id="{06BE0A21-5A10-C64A-81B5-C5BE82FD25B6}"/>
              </a:ext>
            </a:extLst>
          </p:cNvPr>
          <p:cNvSpPr/>
          <p:nvPr/>
        </p:nvSpPr>
        <p:spPr>
          <a:xfrm>
            <a:off x="6485714" y="4889315"/>
            <a:ext cx="2188725" cy="1200329"/>
          </a:xfrm>
          <a:prstGeom prst="rect">
            <a:avLst/>
          </a:prstGeom>
        </p:spPr>
        <p:txBody>
          <a:bodyPr wrap="square">
            <a:spAutoFit/>
          </a:bodyPr>
          <a:lstStyle/>
          <a:p>
            <a:r>
              <a:rPr lang="en-US" dirty="0">
                <a:latin typeface="Calibri Light" charset="0"/>
                <a:ea typeface="Calibri Light" charset="0"/>
                <a:cs typeface="Calibri Light" charset="0"/>
              </a:rPr>
              <a:t>Connie </a:t>
            </a:r>
            <a:r>
              <a:rPr lang="en-US" dirty="0" err="1">
                <a:latin typeface="Calibri Light" charset="0"/>
                <a:ea typeface="Calibri Light" charset="0"/>
                <a:cs typeface="Calibri Light" charset="0"/>
              </a:rPr>
              <a:t>Rentz</a:t>
            </a:r>
            <a:endParaRPr lang="en-US" dirty="0">
              <a:latin typeface="Calibri Light" charset="0"/>
              <a:ea typeface="Calibri Light" charset="0"/>
              <a:cs typeface="Calibri Light" charset="0"/>
            </a:endParaRPr>
          </a:p>
          <a:p>
            <a:r>
              <a:rPr lang="en-US" dirty="0">
                <a:latin typeface="Calibri Light" charset="0"/>
                <a:ea typeface="Calibri Light" charset="0"/>
                <a:cs typeface="Calibri Light" charset="0"/>
              </a:rPr>
              <a:t>Community Engagement Coordinator</a:t>
            </a:r>
          </a:p>
        </p:txBody>
      </p:sp>
      <p:sp>
        <p:nvSpPr>
          <p:cNvPr id="17" name="Rectangle 16">
            <a:extLst>
              <a:ext uri="{FF2B5EF4-FFF2-40B4-BE49-F238E27FC236}">
                <a16:creationId xmlns:a16="http://schemas.microsoft.com/office/drawing/2014/main" id="{E6F7207F-8981-EA4B-9784-71052B9FACE9}"/>
              </a:ext>
            </a:extLst>
          </p:cNvPr>
          <p:cNvSpPr/>
          <p:nvPr/>
        </p:nvSpPr>
        <p:spPr>
          <a:xfrm>
            <a:off x="8674439" y="4917541"/>
            <a:ext cx="1491230" cy="923330"/>
          </a:xfrm>
          <a:prstGeom prst="rect">
            <a:avLst/>
          </a:prstGeom>
        </p:spPr>
        <p:txBody>
          <a:bodyPr wrap="square">
            <a:spAutoFit/>
          </a:bodyPr>
          <a:lstStyle/>
          <a:p>
            <a:r>
              <a:rPr lang="en-US" dirty="0">
                <a:latin typeface="Calibri Light" charset="0"/>
                <a:ea typeface="Calibri Light" charset="0"/>
                <a:cs typeface="Calibri Light" charset="0"/>
              </a:rPr>
              <a:t>Bella Stewart</a:t>
            </a:r>
          </a:p>
          <a:p>
            <a:r>
              <a:rPr lang="en-US">
                <a:latin typeface="Calibri Light" charset="0"/>
                <a:ea typeface="Calibri Light" charset="0"/>
                <a:cs typeface="Calibri Light" charset="0"/>
              </a:rPr>
              <a:t>Education Manager</a:t>
            </a:r>
            <a:endParaRPr lang="en-US" dirty="0">
              <a:latin typeface="Calibri Light" charset="0"/>
              <a:ea typeface="Calibri Light" charset="0"/>
              <a:cs typeface="Calibri Light" charset="0"/>
            </a:endParaRPr>
          </a:p>
        </p:txBody>
      </p:sp>
      <p:pic>
        <p:nvPicPr>
          <p:cNvPr id="3" name="Picture 2" descr="A person posing for the camera&#10;&#10;Description automatically generated">
            <a:extLst>
              <a:ext uri="{FF2B5EF4-FFF2-40B4-BE49-F238E27FC236}">
                <a16:creationId xmlns:a16="http://schemas.microsoft.com/office/drawing/2014/main" id="{B6A7765D-8D13-2446-BFA0-910021C7EA0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81112" y="2213060"/>
            <a:ext cx="2059095" cy="2702563"/>
          </a:xfrm>
          <a:prstGeom prst="rect">
            <a:avLst/>
          </a:prstGeom>
        </p:spPr>
      </p:pic>
      <p:pic>
        <p:nvPicPr>
          <p:cNvPr id="12" name="Picture 11" descr="A person posing for the camera&#10;&#10;Description automatically generated">
            <a:extLst>
              <a:ext uri="{FF2B5EF4-FFF2-40B4-BE49-F238E27FC236}">
                <a16:creationId xmlns:a16="http://schemas.microsoft.com/office/drawing/2014/main" id="{17D73030-400C-7647-9914-9B6152495C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04068" y="2213060"/>
            <a:ext cx="2059095" cy="2702562"/>
          </a:xfrm>
          <a:prstGeom prst="rect">
            <a:avLst/>
          </a:prstGeom>
        </p:spPr>
      </p:pic>
      <p:pic>
        <p:nvPicPr>
          <p:cNvPr id="5" name="Picture 4" descr="A picture containing person, clothing, standing, posing&#10;&#10;Description automatically generated">
            <a:extLst>
              <a:ext uri="{FF2B5EF4-FFF2-40B4-BE49-F238E27FC236}">
                <a16:creationId xmlns:a16="http://schemas.microsoft.com/office/drawing/2014/main" id="{E72D28F3-E7B8-0943-8310-7D1529010F5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83528" y="2317417"/>
            <a:ext cx="2080095" cy="2600118"/>
          </a:xfrm>
          <a:prstGeom prst="rect">
            <a:avLst/>
          </a:prstGeom>
        </p:spPr>
      </p:pic>
    </p:spTree>
    <p:extLst>
      <p:ext uri="{BB962C8B-B14F-4D97-AF65-F5344CB8AC3E}">
        <p14:creationId xmlns:p14="http://schemas.microsoft.com/office/powerpoint/2010/main" val="28513404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8600"/>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609600" y="2213520"/>
            <a:ext cx="11734800" cy="3662541"/>
          </a:xfrm>
          <a:prstGeom prst="rect">
            <a:avLst/>
          </a:prstGeom>
        </p:spPr>
        <p:txBody>
          <a:bodyPr wrap="square">
            <a:spAutoFit/>
          </a:bodyPr>
          <a:lstStyle/>
          <a:p>
            <a:endParaRPr lang="en-US" sz="2800" dirty="0">
              <a:ea typeface="Calibri Light" charset="0"/>
              <a:cs typeface="Calibri Light" charset="0"/>
            </a:endParaRPr>
          </a:p>
          <a:p>
            <a:pPr lvl="0"/>
            <a:endParaRPr lang="en-US" sz="1400" dirty="0">
              <a:solidFill>
                <a:schemeClr val="dk1"/>
              </a:solidFill>
              <a:ea typeface="Calibri"/>
              <a:cs typeface="Calibri"/>
              <a:sym typeface="Calibri"/>
            </a:endParaRPr>
          </a:p>
          <a:p>
            <a:pPr lvl="0">
              <a:lnSpc>
                <a:spcPct val="150000"/>
              </a:lnSpc>
            </a:pPr>
            <a:r>
              <a:rPr lang="en-US" dirty="0">
                <a:solidFill>
                  <a:schemeClr val="dk1"/>
                </a:solidFill>
                <a:latin typeface="Calibri Light" panose="020F0302020204030204" pitchFamily="34" charset="0"/>
                <a:ea typeface="Calibri"/>
                <a:cs typeface="Calibri Light" panose="020F0302020204030204" pitchFamily="34" charset="0"/>
                <a:sym typeface="Calibri"/>
              </a:rPr>
              <a:t>Accounting: Daphne </a:t>
            </a:r>
            <a:r>
              <a:rPr lang="en-US" dirty="0" err="1">
                <a:solidFill>
                  <a:schemeClr val="dk1"/>
                </a:solidFill>
                <a:latin typeface="Calibri Light" panose="020F0302020204030204" pitchFamily="34" charset="0"/>
                <a:ea typeface="Calibri"/>
                <a:cs typeface="Calibri Light" panose="020F0302020204030204" pitchFamily="34" charset="0"/>
                <a:sym typeface="Calibri"/>
              </a:rPr>
              <a:t>Weyand</a:t>
            </a:r>
            <a:r>
              <a:rPr lang="en-US" dirty="0">
                <a:solidFill>
                  <a:schemeClr val="dk1"/>
                </a:solidFill>
                <a:latin typeface="Calibri Light" panose="020F0302020204030204" pitchFamily="34" charset="0"/>
                <a:ea typeface="Calibri"/>
                <a:cs typeface="Calibri Light" panose="020F0302020204030204" pitchFamily="34" charset="0"/>
                <a:sym typeface="Calibri"/>
              </a:rPr>
              <a:t>, CPA</a:t>
            </a:r>
            <a:endParaRPr lang="en-US" dirty="0">
              <a:latin typeface="Calibri Light" panose="020F0302020204030204" pitchFamily="34" charset="0"/>
              <a:cs typeface="Calibri Light" panose="020F0302020204030204" pitchFamily="34" charset="0"/>
            </a:endParaRPr>
          </a:p>
          <a:p>
            <a:pPr lvl="0">
              <a:lnSpc>
                <a:spcPct val="150000"/>
              </a:lnSpc>
            </a:pPr>
            <a:r>
              <a:rPr lang="en-US" dirty="0">
                <a:solidFill>
                  <a:schemeClr val="dk1"/>
                </a:solidFill>
                <a:latin typeface="Calibri Light" panose="020F0302020204030204" pitchFamily="34" charset="0"/>
                <a:ea typeface="Calibri"/>
                <a:cs typeface="Calibri Light" panose="020F0302020204030204" pitchFamily="34" charset="0"/>
                <a:sym typeface="Calibri"/>
              </a:rPr>
              <a:t>Communications: Allison Castle, Castle and Associates</a:t>
            </a:r>
            <a:endParaRPr lang="en-US" dirty="0">
              <a:latin typeface="Calibri Light" panose="020F0302020204030204" pitchFamily="34" charset="0"/>
              <a:cs typeface="Calibri Light" panose="020F0302020204030204" pitchFamily="34" charset="0"/>
            </a:endParaRPr>
          </a:p>
          <a:p>
            <a:pPr lvl="0">
              <a:lnSpc>
                <a:spcPct val="150000"/>
              </a:lnSpc>
            </a:pPr>
            <a:r>
              <a:rPr lang="en-US" dirty="0">
                <a:solidFill>
                  <a:schemeClr val="dk1"/>
                </a:solidFill>
                <a:latin typeface="Calibri Light" panose="020F0302020204030204" pitchFamily="34" charset="0"/>
                <a:ea typeface="Calibri"/>
                <a:cs typeface="Calibri Light" panose="020F0302020204030204" pitchFamily="34" charset="0"/>
                <a:sym typeface="Calibri"/>
              </a:rPr>
              <a:t>CPA: Peter Allman, Peter Allman &amp; Associates</a:t>
            </a:r>
            <a:endParaRPr lang="en-US" dirty="0">
              <a:latin typeface="Calibri Light" panose="020F0302020204030204" pitchFamily="34" charset="0"/>
              <a:cs typeface="Calibri Light" panose="020F0302020204030204" pitchFamily="34" charset="0"/>
            </a:endParaRPr>
          </a:p>
          <a:p>
            <a:pPr lvl="0">
              <a:lnSpc>
                <a:spcPct val="150000"/>
              </a:lnSpc>
            </a:pPr>
            <a:r>
              <a:rPr lang="en-US" dirty="0">
                <a:solidFill>
                  <a:schemeClr val="dk1"/>
                </a:solidFill>
                <a:latin typeface="Calibri Light" panose="020F0302020204030204" pitchFamily="34" charset="0"/>
                <a:ea typeface="Calibri"/>
                <a:cs typeface="Calibri Light" panose="020F0302020204030204" pitchFamily="34" charset="0"/>
                <a:sym typeface="Calibri"/>
              </a:rPr>
              <a:t>Graphic Design: Sabrina Blackwell</a:t>
            </a:r>
            <a:endParaRPr lang="en-US" dirty="0">
              <a:latin typeface="Calibri Light" panose="020F0302020204030204" pitchFamily="34" charset="0"/>
              <a:cs typeface="Calibri Light" panose="020F0302020204030204" pitchFamily="34" charset="0"/>
            </a:endParaRPr>
          </a:p>
          <a:p>
            <a:pPr lvl="0">
              <a:lnSpc>
                <a:spcPct val="150000"/>
              </a:lnSpc>
            </a:pPr>
            <a:r>
              <a:rPr lang="en-US" dirty="0">
                <a:solidFill>
                  <a:schemeClr val="dk1"/>
                </a:solidFill>
                <a:latin typeface="Calibri Light" panose="020F0302020204030204" pitchFamily="34" charset="0"/>
                <a:ea typeface="Calibri"/>
                <a:cs typeface="Calibri Light" panose="020F0302020204030204" pitchFamily="34" charset="0"/>
                <a:sym typeface="Calibri"/>
              </a:rPr>
              <a:t>Lobbyist: Allen Blakemore &amp; Casey Haney, Blakemore &amp; Associates </a:t>
            </a:r>
            <a:r>
              <a:rPr lang="en-US" b="1" u="sng" dirty="0">
                <a:solidFill>
                  <a:schemeClr val="dk1"/>
                </a:solidFill>
                <a:latin typeface="Calibri Light" panose="020F0302020204030204" pitchFamily="34" charset="0"/>
                <a:ea typeface="Calibri"/>
                <a:cs typeface="Calibri Light" panose="020F0302020204030204" pitchFamily="34" charset="0"/>
                <a:sym typeface="Calibri"/>
              </a:rPr>
              <a:t>and</a:t>
            </a:r>
            <a:r>
              <a:rPr lang="en-US" dirty="0">
                <a:solidFill>
                  <a:schemeClr val="dk1"/>
                </a:solidFill>
                <a:latin typeface="Calibri Light" panose="020F0302020204030204" pitchFamily="34" charset="0"/>
                <a:ea typeface="Calibri"/>
                <a:cs typeface="Calibri Light" panose="020F0302020204030204" pitchFamily="34" charset="0"/>
                <a:sym typeface="Calibri"/>
              </a:rPr>
              <a:t> Denise Davis and Lisa Kaufman, Davis Kaufman</a:t>
            </a:r>
            <a:endParaRPr lang="en-US" dirty="0">
              <a:latin typeface="Calibri Light" panose="020F0302020204030204" pitchFamily="34" charset="0"/>
              <a:cs typeface="Calibri Light" panose="020F0302020204030204" pitchFamily="34" charset="0"/>
            </a:endParaRPr>
          </a:p>
          <a:p>
            <a:pPr lvl="0">
              <a:lnSpc>
                <a:spcPct val="150000"/>
              </a:lnSpc>
            </a:pPr>
            <a:r>
              <a:rPr lang="en-US" dirty="0">
                <a:solidFill>
                  <a:schemeClr val="dk1"/>
                </a:solidFill>
                <a:latin typeface="Calibri Light" panose="020F0302020204030204" pitchFamily="34" charset="0"/>
                <a:ea typeface="Calibri"/>
                <a:cs typeface="Calibri Light" panose="020F0302020204030204" pitchFamily="34" charset="0"/>
                <a:sym typeface="Calibri"/>
              </a:rPr>
              <a:t>Regulatory Attorney: Kevin Stewart</a:t>
            </a:r>
            <a:endParaRPr lang="en-US" dirty="0">
              <a:latin typeface="Calibri Light" panose="020F0302020204030204" pitchFamily="34" charset="0"/>
              <a:cs typeface="Calibri Light" panose="020F0302020204030204" pitchFamily="34" charset="0"/>
            </a:endParaRPr>
          </a:p>
          <a:p>
            <a:endParaRPr lang="en-US" sz="28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3276600" y="1981200"/>
            <a:ext cx="6096000" cy="769441"/>
          </a:xfrm>
          <a:prstGeom prst="rect">
            <a:avLst/>
          </a:prstGeom>
          <a:noFill/>
        </p:spPr>
        <p:txBody>
          <a:bodyPr wrap="square" rtlCol="0">
            <a:spAutoFit/>
          </a:bodyPr>
          <a:lstStyle/>
          <a:p>
            <a:pPr lvl="0"/>
            <a:r>
              <a:rPr lang="en-US" sz="4400" dirty="0">
                <a:solidFill>
                  <a:schemeClr val="dk1"/>
                </a:solidFill>
                <a:ea typeface="Calibri"/>
                <a:cs typeface="Calibri"/>
                <a:sym typeface="Calibri"/>
              </a:rPr>
              <a:t>TNP Contract Consultants</a:t>
            </a:r>
            <a:endParaRPr lang="en-US" sz="2000" dirty="0"/>
          </a:p>
        </p:txBody>
      </p:sp>
    </p:spTree>
    <p:extLst>
      <p:ext uri="{BB962C8B-B14F-4D97-AF65-F5344CB8AC3E}">
        <p14:creationId xmlns:p14="http://schemas.microsoft.com/office/powerpoint/2010/main" val="8264755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77"/>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381000" y="1219200"/>
            <a:ext cx="11734800" cy="5740033"/>
          </a:xfrm>
          <a:prstGeom prst="rect">
            <a:avLst/>
          </a:prstGeom>
        </p:spPr>
        <p:txBody>
          <a:bodyPr wrap="square">
            <a:spAutoFit/>
          </a:bodyPr>
          <a:lstStyle/>
          <a:p>
            <a:endParaRPr lang="en-US" sz="2800" dirty="0">
              <a:ea typeface="Calibri Light" charset="0"/>
              <a:cs typeface="Calibri Light" charset="0"/>
            </a:endParaRPr>
          </a:p>
          <a:p>
            <a:r>
              <a:rPr lang="en-US" sz="1600" dirty="0">
                <a:solidFill>
                  <a:srgbClr val="0053B5"/>
                </a:solidFill>
                <a:latin typeface="Calibri Light" panose="020F0302020204030204" pitchFamily="34" charset="0"/>
                <a:cs typeface="Calibri Light" panose="020F0302020204030204" pitchFamily="34" charset="0"/>
              </a:rPr>
              <a:t>Legacy Member: $1,200.00 </a:t>
            </a:r>
          </a:p>
          <a:p>
            <a:r>
              <a:rPr lang="en-US" sz="1400" dirty="0">
                <a:latin typeface="Calibri Light" panose="020F0302020204030204" pitchFamily="34" charset="0"/>
                <a:cs typeface="Calibri Light" panose="020F0302020204030204" pitchFamily="34" charset="0"/>
              </a:rPr>
              <a:t>Lifetime membership currently being offered as a trial period for one-year. All graduates from a nurse practitioner program. Regular members shall pay annual dues, may vote, hold elected or appointed office and serve on committees.</a:t>
            </a:r>
            <a:endParaRPr lang="en-US" sz="1400" dirty="0">
              <a:solidFill>
                <a:srgbClr val="FFFF66"/>
              </a:solidFill>
              <a:latin typeface="Calibri Light" panose="020F0302020204030204" pitchFamily="34" charset="0"/>
              <a:cs typeface="Calibri Light" panose="020F0302020204030204" pitchFamily="34" charset="0"/>
            </a:endParaRPr>
          </a:p>
          <a:p>
            <a:endParaRPr lang="en-US" sz="900" dirty="0">
              <a:solidFill>
                <a:srgbClr val="FFFF66"/>
              </a:solidFill>
              <a:latin typeface="Calibri Light" panose="020F0302020204030204" pitchFamily="34" charset="0"/>
              <a:cs typeface="Calibri Light" panose="020F0302020204030204" pitchFamily="34" charset="0"/>
            </a:endParaRPr>
          </a:p>
          <a:p>
            <a:r>
              <a:rPr lang="en-US" sz="1600" dirty="0">
                <a:solidFill>
                  <a:srgbClr val="0053B5"/>
                </a:solidFill>
                <a:latin typeface="Calibri Light" panose="020F0302020204030204" pitchFamily="34" charset="0"/>
                <a:cs typeface="Calibri Light" panose="020F0302020204030204" pitchFamily="34" charset="0"/>
              </a:rPr>
              <a:t>Regular Member: $150.00 </a:t>
            </a:r>
          </a:p>
          <a:p>
            <a:r>
              <a:rPr lang="en-US" sz="1400" dirty="0">
                <a:latin typeface="Calibri Light" panose="020F0302020204030204" pitchFamily="34" charset="0"/>
                <a:cs typeface="Calibri Light" panose="020F0302020204030204" pitchFamily="34" charset="0"/>
              </a:rPr>
              <a:t>All graduates from a nurse practitioner program. Regular members shall pay annual dues, may vote, hold elected or appointed office and serve on committees. </a:t>
            </a:r>
          </a:p>
          <a:p>
            <a:endParaRPr lang="en-US" sz="900" dirty="0">
              <a:latin typeface="Calibri Light" panose="020F0302020204030204" pitchFamily="34" charset="0"/>
              <a:cs typeface="Calibri Light" panose="020F0302020204030204" pitchFamily="34" charset="0"/>
            </a:endParaRPr>
          </a:p>
          <a:p>
            <a:r>
              <a:rPr lang="en-US" sz="1600" dirty="0">
                <a:solidFill>
                  <a:srgbClr val="0053B5"/>
                </a:solidFill>
                <a:latin typeface="Calibri Light" panose="020F0302020204030204" pitchFamily="34" charset="0"/>
                <a:cs typeface="Calibri Light" panose="020F0302020204030204" pitchFamily="34" charset="0"/>
              </a:rPr>
              <a:t>New Graduate: $95.00</a:t>
            </a:r>
          </a:p>
          <a:p>
            <a:r>
              <a:rPr lang="en-US" sz="1400" dirty="0">
                <a:latin typeface="Calibri Light" panose="020F0302020204030204" pitchFamily="34" charset="0"/>
                <a:cs typeface="Calibri Light" panose="020F0302020204030204" pitchFamily="34" charset="0"/>
              </a:rPr>
              <a:t>A recent graduate of an NP program that is entering the NP profession for the first time. DNP graduates are not eligible for this membership. First Year Graduate members shall pay annual dues, may vote, hold elected or appointed office and serve on committees.</a:t>
            </a:r>
          </a:p>
          <a:p>
            <a:endParaRPr lang="en-US" sz="1400" dirty="0">
              <a:solidFill>
                <a:srgbClr val="97999B"/>
              </a:solidFill>
              <a:latin typeface="Calibri Light" panose="020F0302020204030204" pitchFamily="34" charset="0"/>
              <a:cs typeface="Calibri Light" panose="020F0302020204030204" pitchFamily="34" charset="0"/>
            </a:endParaRPr>
          </a:p>
          <a:p>
            <a:r>
              <a:rPr lang="en-US" sz="1600" dirty="0">
                <a:solidFill>
                  <a:srgbClr val="0053B5"/>
                </a:solidFill>
                <a:latin typeface="Calibri Light" panose="020F0302020204030204" pitchFamily="34" charset="0"/>
                <a:cs typeface="Calibri Light" panose="020F0302020204030204" pitchFamily="34" charset="0"/>
              </a:rPr>
              <a:t>Student Member: $60.00 </a:t>
            </a:r>
          </a:p>
          <a:p>
            <a:r>
              <a:rPr lang="en-US" sz="1400" dirty="0">
                <a:latin typeface="Calibri Light" panose="020F0302020204030204" pitchFamily="34" charset="0"/>
                <a:cs typeface="Calibri Light" panose="020F0302020204030204" pitchFamily="34" charset="0"/>
              </a:rPr>
              <a:t>A registered nurse currently enrolled in a NP program. Student members shall pay dues, may have a voice in discussions, and may serve as non-elected committee chairs but may not vote or serve as officers.</a:t>
            </a:r>
          </a:p>
          <a:p>
            <a:endParaRPr lang="en-US" sz="900" dirty="0">
              <a:latin typeface="Calibri Light" panose="020F0302020204030204" pitchFamily="34" charset="0"/>
              <a:cs typeface="Calibri Light" panose="020F0302020204030204" pitchFamily="34" charset="0"/>
            </a:endParaRPr>
          </a:p>
          <a:p>
            <a:r>
              <a:rPr lang="en-US" sz="1600" dirty="0">
                <a:solidFill>
                  <a:srgbClr val="0053B5"/>
                </a:solidFill>
                <a:latin typeface="Calibri Light" panose="020F0302020204030204" pitchFamily="34" charset="0"/>
                <a:cs typeface="Calibri Light" panose="020F0302020204030204" pitchFamily="34" charset="0"/>
              </a:rPr>
              <a:t>Retired Member: $75.00 </a:t>
            </a:r>
          </a:p>
          <a:p>
            <a:r>
              <a:rPr lang="en-US" sz="1400" dirty="0">
                <a:latin typeface="Calibri Light" panose="020F0302020204030204" pitchFamily="34" charset="0"/>
                <a:cs typeface="Calibri Light" panose="020F0302020204030204" pitchFamily="34" charset="0"/>
              </a:rPr>
              <a:t>A nurse practitioner who has retired from active practice. Retired members shall pay annual dues, may vote, hold elected or appointed office and serve on committees.</a:t>
            </a:r>
          </a:p>
          <a:p>
            <a:endParaRPr lang="en-US" sz="900" dirty="0">
              <a:latin typeface="Calibri Light" panose="020F0302020204030204" pitchFamily="34" charset="0"/>
              <a:cs typeface="Calibri Light" panose="020F0302020204030204" pitchFamily="34" charset="0"/>
            </a:endParaRPr>
          </a:p>
          <a:p>
            <a:r>
              <a:rPr lang="en-US" sz="1600" dirty="0">
                <a:solidFill>
                  <a:srgbClr val="0053B5"/>
                </a:solidFill>
                <a:latin typeface="Calibri Light" panose="020F0302020204030204" pitchFamily="34" charset="0"/>
                <a:cs typeface="Calibri Light" panose="020F0302020204030204" pitchFamily="34" charset="0"/>
              </a:rPr>
              <a:t>Associate Member: $110.00 </a:t>
            </a:r>
          </a:p>
          <a:p>
            <a:r>
              <a:rPr lang="en-US" sz="1400" dirty="0">
                <a:latin typeface="Calibri Light" panose="020F0302020204030204" pitchFamily="34" charset="0"/>
                <a:cs typeface="Calibri Light" panose="020F0302020204030204" pitchFamily="34" charset="0"/>
              </a:rPr>
              <a:t>A licensed nurse who is interested in promoting and supporting the purposes and goals of TNP. Associate members shall pay dues, may have a voice in discussions and serve as committee members but may not vote or serve as officers.</a:t>
            </a:r>
          </a:p>
          <a:p>
            <a:endParaRPr lang="en-US" sz="28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5105400" y="685799"/>
            <a:ext cx="5257800" cy="769441"/>
          </a:xfrm>
          <a:prstGeom prst="rect">
            <a:avLst/>
          </a:prstGeom>
          <a:noFill/>
        </p:spPr>
        <p:txBody>
          <a:bodyPr wrap="square" rtlCol="0">
            <a:spAutoFit/>
          </a:bodyPr>
          <a:lstStyle/>
          <a:p>
            <a:r>
              <a:rPr lang="en-US" sz="4400" dirty="0">
                <a:solidFill>
                  <a:srgbClr val="0053B5"/>
                </a:solidFill>
              </a:rPr>
              <a:t>Dues</a:t>
            </a:r>
            <a:endParaRPr lang="en-US" sz="4400" dirty="0"/>
          </a:p>
        </p:txBody>
      </p:sp>
    </p:spTree>
    <p:extLst>
      <p:ext uri="{BB962C8B-B14F-4D97-AF65-F5344CB8AC3E}">
        <p14:creationId xmlns:p14="http://schemas.microsoft.com/office/powerpoint/2010/main" val="29037450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77"/>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1219200" y="1803477"/>
            <a:ext cx="10744200" cy="6170920"/>
          </a:xfrm>
          <a:prstGeom prst="rect">
            <a:avLst/>
          </a:prstGeom>
        </p:spPr>
        <p:txBody>
          <a:bodyPr wrap="square">
            <a:spAutoFit/>
          </a:bodyPr>
          <a:lstStyle/>
          <a:p>
            <a:endParaRPr lang="en-US" sz="2800" dirty="0">
              <a:ea typeface="Calibri Light" charset="0"/>
              <a:cs typeface="Calibri Light" charset="0"/>
            </a:endParaRP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Spring Conference – April 22-23, 2022 at the Hyatt Hill Country Resort and Spa in San Antonio</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Clinical Skills and Workshop Conference – May 27-28, 2022 at the Sheraton in Downtown Dallas</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Rural Health Conference – July 16, 2022 (virtual)</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Annual Conference – September 23-26, 2022 at the Kalahari Resort in Round Rock</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Entry Into Practice Conference </a:t>
            </a:r>
            <a:r>
              <a:rPr lang="mr-IN" dirty="0">
                <a:latin typeface="Calibri Light" panose="020F0302020204030204" pitchFamily="34" charset="0"/>
              </a:rPr>
              <a:t>–</a:t>
            </a:r>
            <a:r>
              <a:rPr lang="en-US" dirty="0">
                <a:latin typeface="Calibri Light" panose="020F0302020204030204" pitchFamily="34" charset="0"/>
                <a:cs typeface="Calibri Light" panose="020F0302020204030204" pitchFamily="34" charset="0"/>
              </a:rPr>
              <a:t> October 21, 2022 (virtual)</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Opening the Door for Crucial Conversations on Diversity &amp; Inclusion – November 16, 2022 (virtual)</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Online CE Center – Includes all Texas CE requirements</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Hot Topic Policy Webinars for Members Only</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Annual NP Capitol Days</a:t>
            </a:r>
          </a:p>
          <a:p>
            <a:pPr>
              <a:lnSpc>
                <a:spcPct val="150000"/>
              </a:lnSpc>
            </a:pPr>
            <a:endParaRPr lang="en-US" sz="1600" dirty="0"/>
          </a:p>
          <a:p>
            <a:pPr marL="285750" indent="-285750">
              <a:lnSpc>
                <a:spcPct val="150000"/>
              </a:lnSpc>
              <a:buFont typeface="Arial" charset="0"/>
              <a:buChar char="•"/>
            </a:pPr>
            <a:endParaRPr lang="en-US" sz="1600" dirty="0"/>
          </a:p>
          <a:p>
            <a:pPr marL="285750" indent="-285750">
              <a:lnSpc>
                <a:spcPct val="150000"/>
              </a:lnSpc>
              <a:buFont typeface="Arial" charset="0"/>
              <a:buChar char="•"/>
            </a:pPr>
            <a:endParaRPr lang="en-US" sz="1600" dirty="0"/>
          </a:p>
          <a:p>
            <a:pPr marL="285750" indent="-285750">
              <a:lnSpc>
                <a:spcPct val="150000"/>
              </a:lnSpc>
              <a:buFont typeface="Arial" charset="0"/>
              <a:buChar char="•"/>
            </a:pPr>
            <a:endParaRPr lang="en-US" sz="1600" dirty="0"/>
          </a:p>
          <a:p>
            <a:endParaRPr lang="en-US" sz="28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5105400" y="685799"/>
            <a:ext cx="5638800" cy="769441"/>
          </a:xfrm>
          <a:prstGeom prst="rect">
            <a:avLst/>
          </a:prstGeom>
          <a:noFill/>
        </p:spPr>
        <p:txBody>
          <a:bodyPr wrap="square" rtlCol="0">
            <a:spAutoFit/>
          </a:bodyPr>
          <a:lstStyle/>
          <a:p>
            <a:r>
              <a:rPr lang="en-US" sz="4400" dirty="0">
                <a:solidFill>
                  <a:srgbClr val="0053B5"/>
                </a:solidFill>
              </a:rPr>
              <a:t>What TNP Does For Me</a:t>
            </a:r>
            <a:endParaRPr lang="en-US" sz="4400" dirty="0"/>
          </a:p>
        </p:txBody>
      </p:sp>
      <p:sp>
        <p:nvSpPr>
          <p:cNvPr id="6" name="TextBox 5">
            <a:extLst>
              <a:ext uri="{FF2B5EF4-FFF2-40B4-BE49-F238E27FC236}">
                <a16:creationId xmlns:a16="http://schemas.microsoft.com/office/drawing/2014/main" id="{36AFD31E-F4BE-C242-B495-7F455B7F5D74}"/>
              </a:ext>
            </a:extLst>
          </p:cNvPr>
          <p:cNvSpPr txBox="1"/>
          <p:nvPr/>
        </p:nvSpPr>
        <p:spPr>
          <a:xfrm>
            <a:off x="5134708" y="1464923"/>
            <a:ext cx="5381730" cy="677108"/>
          </a:xfrm>
          <a:prstGeom prst="rect">
            <a:avLst/>
          </a:prstGeom>
          <a:noFill/>
        </p:spPr>
        <p:txBody>
          <a:bodyPr wrap="none" rtlCol="0">
            <a:spAutoFit/>
          </a:bodyPr>
          <a:lstStyle/>
          <a:p>
            <a:pPr algn="ctr"/>
            <a:r>
              <a:rPr lang="en-US" sz="2000" dirty="0">
                <a:solidFill>
                  <a:srgbClr val="0053B5"/>
                </a:solidFill>
              </a:rPr>
              <a:t>Education Designed to Help You and Your Practice </a:t>
            </a:r>
          </a:p>
          <a:p>
            <a:pPr algn="ctr"/>
            <a:endParaRPr lang="en-US" dirty="0"/>
          </a:p>
        </p:txBody>
      </p:sp>
    </p:spTree>
    <p:extLst>
      <p:ext uri="{BB962C8B-B14F-4D97-AF65-F5344CB8AC3E}">
        <p14:creationId xmlns:p14="http://schemas.microsoft.com/office/powerpoint/2010/main" val="2427003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BB20DD-3B94-485F-A9CA-F47DB34F01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55477"/>
            <a:ext cx="12192000" cy="6857999"/>
          </a:xfrm>
          <a:prstGeom prst="rect">
            <a:avLst/>
          </a:prstGeom>
        </p:spPr>
      </p:pic>
      <p:sp>
        <p:nvSpPr>
          <p:cNvPr id="2" name="Rectangle 1">
            <a:extLst>
              <a:ext uri="{FF2B5EF4-FFF2-40B4-BE49-F238E27FC236}">
                <a16:creationId xmlns:a16="http://schemas.microsoft.com/office/drawing/2014/main" id="{590E6E96-4DAC-554C-A40B-5D01A2FF3CC2}"/>
              </a:ext>
            </a:extLst>
          </p:cNvPr>
          <p:cNvSpPr/>
          <p:nvPr/>
        </p:nvSpPr>
        <p:spPr>
          <a:xfrm>
            <a:off x="1447800" y="1545406"/>
            <a:ext cx="3276600" cy="1938992"/>
          </a:xfrm>
          <a:prstGeom prst="rect">
            <a:avLst/>
          </a:prstGeom>
        </p:spPr>
        <p:txBody>
          <a:bodyPr wrap="square">
            <a:spAutoFit/>
          </a:bodyPr>
          <a:lstStyle/>
          <a:p>
            <a:pPr algn="ctr"/>
            <a:endParaRPr lang="en-US" sz="4400" dirty="0">
              <a:latin typeface="Calibri Light" charset="0"/>
              <a:ea typeface="Calibri Light" charset="0"/>
              <a:cs typeface="Calibri Light" charset="0"/>
            </a:endParaRPr>
          </a:p>
          <a:p>
            <a:pPr algn="ctr"/>
            <a:endParaRPr lang="en-US" sz="3200" dirty="0">
              <a:latin typeface="Calibri Light" charset="0"/>
              <a:ea typeface="Calibri Light" charset="0"/>
              <a:cs typeface="Calibri Light" charset="0"/>
            </a:endParaRPr>
          </a:p>
          <a:p>
            <a:pPr algn="ctr"/>
            <a:endParaRPr lang="en-US" sz="4400" dirty="0">
              <a:latin typeface="Calibri Light" charset="0"/>
              <a:ea typeface="Calibri Light" charset="0"/>
              <a:cs typeface="Calibri Light" charset="0"/>
            </a:endParaRPr>
          </a:p>
        </p:txBody>
      </p:sp>
      <p:sp>
        <p:nvSpPr>
          <p:cNvPr id="3" name="Rectangle 2">
            <a:extLst>
              <a:ext uri="{FF2B5EF4-FFF2-40B4-BE49-F238E27FC236}">
                <a16:creationId xmlns:a16="http://schemas.microsoft.com/office/drawing/2014/main" id="{5402A577-6775-EC48-87EF-656535642F2E}"/>
              </a:ext>
            </a:extLst>
          </p:cNvPr>
          <p:cNvSpPr/>
          <p:nvPr/>
        </p:nvSpPr>
        <p:spPr>
          <a:xfrm>
            <a:off x="1066800" y="1935033"/>
            <a:ext cx="10744200" cy="6078587"/>
          </a:xfrm>
          <a:prstGeom prst="rect">
            <a:avLst/>
          </a:prstGeom>
        </p:spPr>
        <p:txBody>
          <a:bodyPr wrap="square">
            <a:spAutoFit/>
          </a:bodyPr>
          <a:lstStyle/>
          <a:p>
            <a:endParaRPr lang="en-US" sz="2800" dirty="0">
              <a:ea typeface="Calibri Light" charset="0"/>
              <a:cs typeface="Calibri Light" charset="0"/>
            </a:endParaRPr>
          </a:p>
          <a:p>
            <a:pPr marL="285750" indent="-285750">
              <a:buFont typeface="Arial" panose="020B0604020202020204" pitchFamily="34" charset="0"/>
              <a:buChar char="•"/>
            </a:pPr>
            <a:r>
              <a:rPr lang="en-US" dirty="0">
                <a:latin typeface="Calibri Light" panose="020F0302020204030204" pitchFamily="34" charset="0"/>
                <a:cs typeface="Calibri Light" panose="020F0302020204030204" pitchFamily="34" charset="0"/>
              </a:rPr>
              <a:t>Practice Resources – Sample PAA, Facility-Based Protocols, Essential Guide to Practice and NP Handbook</a:t>
            </a:r>
          </a:p>
          <a:p>
            <a:pPr marL="285750" indent="-285750">
              <a:buFont typeface="Arial" charset="0"/>
              <a:buChar char="•"/>
            </a:pPr>
            <a:endParaRPr lang="en-US" dirty="0">
              <a:latin typeface="Calibri Light" panose="020F0302020204030204" pitchFamily="34" charset="0"/>
              <a:cs typeface="Calibri Light" panose="020F0302020204030204" pitchFamily="34" charset="0"/>
            </a:endParaRPr>
          </a:p>
          <a:p>
            <a:pPr marL="285750" indent="-285750">
              <a:buFont typeface="Arial" charset="0"/>
              <a:buChar char="•"/>
            </a:pPr>
            <a:r>
              <a:rPr lang="en-US" dirty="0">
                <a:latin typeface="Calibri Light" panose="020F0302020204030204" pitchFamily="34" charset="0"/>
                <a:cs typeface="Calibri Light" panose="020F0302020204030204" pitchFamily="34" charset="0"/>
              </a:rPr>
              <a:t>Practice Questions – Members may ask a practice question and have access to practice-related FAQ.</a:t>
            </a:r>
          </a:p>
          <a:p>
            <a:pPr marL="285750" indent="-285750">
              <a:buFont typeface="Arial" charset="0"/>
              <a:buChar char="•"/>
            </a:pPr>
            <a:endParaRPr lang="en-US" dirty="0">
              <a:latin typeface="Calibri Light" panose="020F0302020204030204" pitchFamily="34" charset="0"/>
              <a:cs typeface="Calibri Light" panose="020F0302020204030204" pitchFamily="34" charset="0"/>
            </a:endParaRPr>
          </a:p>
          <a:p>
            <a:pPr marL="285750" indent="-285750">
              <a:buFont typeface="Arial" charset="0"/>
              <a:buChar char="•"/>
            </a:pPr>
            <a:r>
              <a:rPr lang="en-US" dirty="0">
                <a:latin typeface="Calibri Light" panose="020F0302020204030204" pitchFamily="34" charset="0"/>
                <a:cs typeface="Calibri Light" panose="020F0302020204030204" pitchFamily="34" charset="0"/>
              </a:rPr>
              <a:t>Regulatory and Policy monitoring and advocacy. </a:t>
            </a:r>
          </a:p>
          <a:p>
            <a:endParaRPr lang="en-US" dirty="0">
              <a:latin typeface="Calibri Light" panose="020F0302020204030204" pitchFamily="34" charset="0"/>
              <a:cs typeface="Calibri Light" panose="020F0302020204030204" pitchFamily="34" charset="0"/>
            </a:endParaRPr>
          </a:p>
          <a:p>
            <a:pPr marL="285750" indent="-285750">
              <a:buFont typeface="Arial" charset="0"/>
              <a:buChar char="•"/>
            </a:pPr>
            <a:r>
              <a:rPr lang="en-US" dirty="0">
                <a:latin typeface="Calibri Light" panose="020F0302020204030204" pitchFamily="34" charset="0"/>
                <a:cs typeface="Calibri Light" panose="020F0302020204030204" pitchFamily="34" charset="0"/>
              </a:rPr>
              <a:t>TNP has retained a Healthcare Attorney to assist with monitoring regulatory changes that have a direct impact on your practice. TNP serves as your advocate to protect your practice. </a:t>
            </a:r>
          </a:p>
          <a:p>
            <a:pPr>
              <a:lnSpc>
                <a:spcPct val="150000"/>
              </a:lnSpc>
            </a:pPr>
            <a:endParaRPr lang="en-US" sz="800" dirty="0">
              <a:latin typeface="Calibri Light" panose="020F0302020204030204" pitchFamily="34" charset="0"/>
              <a:cs typeface="Calibri Light" panose="020F0302020204030204" pitchFamily="34" charset="0"/>
            </a:endParaRP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Preceptor Tool Kit and Preceptor Directory</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Rural Health Tool Kit</a:t>
            </a:r>
          </a:p>
          <a:p>
            <a:pPr marL="285750" indent="-285750">
              <a:lnSpc>
                <a:spcPct val="150000"/>
              </a:lnSpc>
              <a:buFont typeface="Arial" charset="0"/>
              <a:buChar char="•"/>
            </a:pPr>
            <a:r>
              <a:rPr lang="en-US" dirty="0">
                <a:latin typeface="Calibri Light" panose="020F0302020204030204" pitchFamily="34" charset="0"/>
                <a:cs typeface="Calibri Light" panose="020F0302020204030204" pitchFamily="34" charset="0"/>
              </a:rPr>
              <a:t>Entry Into Practice Tool Kit</a:t>
            </a:r>
          </a:p>
          <a:p>
            <a:pPr>
              <a:lnSpc>
                <a:spcPct val="150000"/>
              </a:lnSpc>
            </a:pPr>
            <a:endParaRPr lang="en-US" sz="1600" dirty="0"/>
          </a:p>
          <a:p>
            <a:pPr marL="285750" indent="-285750">
              <a:lnSpc>
                <a:spcPct val="150000"/>
              </a:lnSpc>
              <a:buFont typeface="Arial" charset="0"/>
              <a:buChar char="•"/>
            </a:pPr>
            <a:endParaRPr lang="en-US" sz="1600" dirty="0"/>
          </a:p>
          <a:p>
            <a:pPr marL="285750" indent="-285750">
              <a:lnSpc>
                <a:spcPct val="150000"/>
              </a:lnSpc>
              <a:buFont typeface="Arial" charset="0"/>
              <a:buChar char="•"/>
            </a:pPr>
            <a:endParaRPr lang="en-US" sz="1600" dirty="0"/>
          </a:p>
          <a:p>
            <a:pPr marL="285750" indent="-285750">
              <a:lnSpc>
                <a:spcPct val="150000"/>
              </a:lnSpc>
              <a:buFont typeface="Arial" charset="0"/>
              <a:buChar char="•"/>
            </a:pPr>
            <a:endParaRPr lang="en-US" sz="1600" dirty="0"/>
          </a:p>
          <a:p>
            <a:endParaRPr lang="en-US" sz="2800" dirty="0">
              <a:latin typeface="Calibri Light" charset="0"/>
              <a:ea typeface="Calibri Light" charset="0"/>
              <a:cs typeface="Calibri Light" charset="0"/>
            </a:endParaRPr>
          </a:p>
        </p:txBody>
      </p:sp>
      <p:sp>
        <p:nvSpPr>
          <p:cNvPr id="5" name="TextBox 4">
            <a:extLst>
              <a:ext uri="{FF2B5EF4-FFF2-40B4-BE49-F238E27FC236}">
                <a16:creationId xmlns:a16="http://schemas.microsoft.com/office/drawing/2014/main" id="{23D12445-8589-AC4D-9FCE-9B4EB236F892}"/>
              </a:ext>
            </a:extLst>
          </p:cNvPr>
          <p:cNvSpPr txBox="1"/>
          <p:nvPr/>
        </p:nvSpPr>
        <p:spPr>
          <a:xfrm>
            <a:off x="5105400" y="685799"/>
            <a:ext cx="5638800" cy="769441"/>
          </a:xfrm>
          <a:prstGeom prst="rect">
            <a:avLst/>
          </a:prstGeom>
          <a:noFill/>
        </p:spPr>
        <p:txBody>
          <a:bodyPr wrap="square" rtlCol="0">
            <a:spAutoFit/>
          </a:bodyPr>
          <a:lstStyle/>
          <a:p>
            <a:r>
              <a:rPr lang="en-US" sz="4400" dirty="0">
                <a:solidFill>
                  <a:srgbClr val="0053B5"/>
                </a:solidFill>
              </a:rPr>
              <a:t>What TNP Does For Me</a:t>
            </a:r>
            <a:endParaRPr lang="en-US" sz="4400" dirty="0"/>
          </a:p>
        </p:txBody>
      </p:sp>
      <p:sp>
        <p:nvSpPr>
          <p:cNvPr id="6" name="TextBox 5">
            <a:extLst>
              <a:ext uri="{FF2B5EF4-FFF2-40B4-BE49-F238E27FC236}">
                <a16:creationId xmlns:a16="http://schemas.microsoft.com/office/drawing/2014/main" id="{36AFD31E-F4BE-C242-B495-7F455B7F5D74}"/>
              </a:ext>
            </a:extLst>
          </p:cNvPr>
          <p:cNvSpPr txBox="1"/>
          <p:nvPr/>
        </p:nvSpPr>
        <p:spPr>
          <a:xfrm>
            <a:off x="5111262" y="1511009"/>
            <a:ext cx="5364609" cy="677108"/>
          </a:xfrm>
          <a:prstGeom prst="rect">
            <a:avLst/>
          </a:prstGeom>
          <a:noFill/>
        </p:spPr>
        <p:txBody>
          <a:bodyPr wrap="none" rtlCol="0">
            <a:spAutoFit/>
          </a:bodyPr>
          <a:lstStyle/>
          <a:p>
            <a:pPr algn="ctr"/>
            <a:r>
              <a:rPr lang="en-US" sz="2000" dirty="0">
                <a:solidFill>
                  <a:srgbClr val="0053B5"/>
                </a:solidFill>
              </a:rPr>
              <a:t>Programs Designed to Help You and Your Practice </a:t>
            </a:r>
          </a:p>
          <a:p>
            <a:pPr algn="ctr"/>
            <a:endParaRPr lang="en-US" dirty="0"/>
          </a:p>
        </p:txBody>
      </p:sp>
    </p:spTree>
    <p:extLst>
      <p:ext uri="{BB962C8B-B14F-4D97-AF65-F5344CB8AC3E}">
        <p14:creationId xmlns:p14="http://schemas.microsoft.com/office/powerpoint/2010/main" val="391500373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Fall_Conference_Membership_Meeting_2019" id="{24288C75-0C68-E242-94C1-CD930220F9A1}" vid="{16BEEDAD-96D1-1848-A685-AFD3CB11A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11099</TotalTime>
  <Words>1175</Words>
  <Application>Microsoft Office PowerPoint</Application>
  <PresentationFormat>Widescreen</PresentationFormat>
  <Paragraphs>200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Arial</vt:lpstr>
      <vt:lpstr>Calibri</vt:lpstr>
      <vt:lpstr>Calibri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Eastin</dc:creator>
  <cp:lastModifiedBy>Weston, Cynthia G</cp:lastModifiedBy>
  <cp:revision>41</cp:revision>
  <cp:lastPrinted>2021-01-29T16:34:30Z</cp:lastPrinted>
  <dcterms:created xsi:type="dcterms:W3CDTF">2021-01-25T17:00:11Z</dcterms:created>
  <dcterms:modified xsi:type="dcterms:W3CDTF">2022-04-01T03:02:04Z</dcterms:modified>
</cp:coreProperties>
</file>