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7" r:id="rId5"/>
    <p:sldId id="271" r:id="rId6"/>
    <p:sldId id="266" r:id="rId7"/>
    <p:sldId id="258" r:id="rId8"/>
    <p:sldId id="268" r:id="rId9"/>
    <p:sldId id="269" r:id="rId10"/>
    <p:sldId id="261" r:id="rId11"/>
    <p:sldId id="262" r:id="rId12"/>
    <p:sldId id="263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23733-6B16-4DD8-B907-5E8226EEBB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F7EF4-C5E1-46E8-8BC3-17CB0BBC001F}">
      <dgm:prSet phldrT="[Text]"/>
      <dgm:spPr/>
      <dgm:t>
        <a:bodyPr/>
        <a:lstStyle/>
        <a:p>
          <a:r>
            <a:rPr lang="en-US" dirty="0"/>
            <a:t>March 11-13th, 2020</a:t>
          </a:r>
        </a:p>
      </dgm:t>
    </dgm:pt>
    <dgm:pt modelId="{25AE1E46-E629-498F-B5A7-877528E17C70}" type="parTrans" cxnId="{63AF38A8-774E-4EA4-AA81-79CCF85F5FB3}">
      <dgm:prSet/>
      <dgm:spPr/>
      <dgm:t>
        <a:bodyPr/>
        <a:lstStyle/>
        <a:p>
          <a:endParaRPr lang="en-US"/>
        </a:p>
      </dgm:t>
    </dgm:pt>
    <dgm:pt modelId="{E0C2F694-986A-4C2F-94E9-031CCAA17D44}" type="sibTrans" cxnId="{63AF38A8-774E-4EA4-AA81-79CCF85F5FB3}">
      <dgm:prSet/>
      <dgm:spPr/>
      <dgm:t>
        <a:bodyPr/>
        <a:lstStyle/>
        <a:p>
          <a:endParaRPr lang="en-US"/>
        </a:p>
      </dgm:t>
    </dgm:pt>
    <dgm:pt modelId="{0FD1D3A3-BBFF-4CCB-BE9D-34C0FD18856A}">
      <dgm:prSet phldrT="[Text]"/>
      <dgm:spPr/>
      <dgm:t>
        <a:bodyPr/>
        <a:lstStyle/>
        <a:p>
          <a:r>
            <a:rPr lang="en-US" dirty="0"/>
            <a:t>WHO declared COVID-19 as a pandemic</a:t>
          </a:r>
        </a:p>
      </dgm:t>
    </dgm:pt>
    <dgm:pt modelId="{751DC489-E7F0-4745-9DE4-B6C38188B691}" type="parTrans" cxnId="{96314281-4C1B-4782-B231-BF67B34D2974}">
      <dgm:prSet/>
      <dgm:spPr/>
      <dgm:t>
        <a:bodyPr/>
        <a:lstStyle/>
        <a:p>
          <a:endParaRPr lang="en-US"/>
        </a:p>
      </dgm:t>
    </dgm:pt>
    <dgm:pt modelId="{3FD375B7-5181-45B3-8624-7978BA8EC516}" type="sibTrans" cxnId="{96314281-4C1B-4782-B231-BF67B34D2974}">
      <dgm:prSet/>
      <dgm:spPr/>
      <dgm:t>
        <a:bodyPr/>
        <a:lstStyle/>
        <a:p>
          <a:endParaRPr lang="en-US"/>
        </a:p>
      </dgm:t>
    </dgm:pt>
    <dgm:pt modelId="{E552FC16-D041-4FA9-A554-90F2721A234B}">
      <dgm:prSet phldrT="[Text]"/>
      <dgm:spPr/>
      <dgm:t>
        <a:bodyPr/>
        <a:lstStyle/>
        <a:p>
          <a:r>
            <a:rPr lang="en-US" dirty="0"/>
            <a:t>MU cancelled all in-person classes</a:t>
          </a:r>
        </a:p>
      </dgm:t>
    </dgm:pt>
    <dgm:pt modelId="{9294F184-D989-4BA4-9471-D2C956EB05BA}" type="parTrans" cxnId="{1DB6EB7B-B7E4-4538-9913-A1D2A8C07F68}">
      <dgm:prSet/>
      <dgm:spPr/>
      <dgm:t>
        <a:bodyPr/>
        <a:lstStyle/>
        <a:p>
          <a:endParaRPr lang="en-US"/>
        </a:p>
      </dgm:t>
    </dgm:pt>
    <dgm:pt modelId="{95AD7249-0D33-4438-AE31-7FF5191B701D}" type="sibTrans" cxnId="{1DB6EB7B-B7E4-4538-9913-A1D2A8C07F68}">
      <dgm:prSet/>
      <dgm:spPr/>
      <dgm:t>
        <a:bodyPr/>
        <a:lstStyle/>
        <a:p>
          <a:endParaRPr lang="en-US"/>
        </a:p>
      </dgm:t>
    </dgm:pt>
    <dgm:pt modelId="{70450C59-4045-488A-A666-6B68E13F4157}">
      <dgm:prSet phldrT="[Text]"/>
      <dgm:spPr/>
      <dgm:t>
        <a:bodyPr/>
        <a:lstStyle/>
        <a:p>
          <a:r>
            <a:rPr lang="en-US" dirty="0"/>
            <a:t>March 16-18</a:t>
          </a:r>
          <a:r>
            <a:rPr lang="en-US" baseline="30000" dirty="0"/>
            <a:t>th</a:t>
          </a:r>
          <a:r>
            <a:rPr lang="en-US" dirty="0"/>
            <a:t>, 2020</a:t>
          </a:r>
        </a:p>
      </dgm:t>
    </dgm:pt>
    <dgm:pt modelId="{AC419F11-EAA4-4F9B-B91B-D3F5569CAAE4}" type="parTrans" cxnId="{6E71395F-9666-468A-A88C-2DE41C584D4E}">
      <dgm:prSet/>
      <dgm:spPr/>
      <dgm:t>
        <a:bodyPr/>
        <a:lstStyle/>
        <a:p>
          <a:endParaRPr lang="en-US"/>
        </a:p>
      </dgm:t>
    </dgm:pt>
    <dgm:pt modelId="{72706490-0CF5-4B35-A6D6-9A5C26AB0FDC}" type="sibTrans" cxnId="{6E71395F-9666-468A-A88C-2DE41C584D4E}">
      <dgm:prSet/>
      <dgm:spPr/>
      <dgm:t>
        <a:bodyPr/>
        <a:lstStyle/>
        <a:p>
          <a:endParaRPr lang="en-US"/>
        </a:p>
      </dgm:t>
    </dgm:pt>
    <dgm:pt modelId="{2364AD8F-335C-4664-90AF-EA5E8FDAC7AF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person dx with COVID-19 in Boone County</a:t>
          </a:r>
        </a:p>
      </dgm:t>
    </dgm:pt>
    <dgm:pt modelId="{52C051F2-18F1-4DCE-87CA-D03C3BC5730C}" type="parTrans" cxnId="{7104845C-7115-4BCA-A3AB-D76396EB7173}">
      <dgm:prSet/>
      <dgm:spPr/>
      <dgm:t>
        <a:bodyPr/>
        <a:lstStyle/>
        <a:p>
          <a:endParaRPr lang="en-US"/>
        </a:p>
      </dgm:t>
    </dgm:pt>
    <dgm:pt modelId="{A1B04F96-E637-4CBD-B04A-2BFB968F569E}" type="sibTrans" cxnId="{7104845C-7115-4BCA-A3AB-D76396EB7173}">
      <dgm:prSet/>
      <dgm:spPr/>
      <dgm:t>
        <a:bodyPr/>
        <a:lstStyle/>
        <a:p>
          <a:endParaRPr lang="en-US"/>
        </a:p>
      </dgm:t>
    </dgm:pt>
    <dgm:pt modelId="{DBBE8FDC-B71E-47E3-9A1E-98B4BC92469A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person died from COVID-19 in MO</a:t>
          </a:r>
        </a:p>
      </dgm:t>
    </dgm:pt>
    <dgm:pt modelId="{24175F33-085D-4768-BF90-289712C166A2}" type="parTrans" cxnId="{9F3EF9DE-3E07-40AE-A67B-A683A1B02FF9}">
      <dgm:prSet/>
      <dgm:spPr/>
      <dgm:t>
        <a:bodyPr/>
        <a:lstStyle/>
        <a:p>
          <a:endParaRPr lang="en-US"/>
        </a:p>
      </dgm:t>
    </dgm:pt>
    <dgm:pt modelId="{1BF4BAC2-7A5C-4D64-923C-DF3036E4A5E5}" type="sibTrans" cxnId="{9F3EF9DE-3E07-40AE-A67B-A683A1B02FF9}">
      <dgm:prSet/>
      <dgm:spPr/>
      <dgm:t>
        <a:bodyPr/>
        <a:lstStyle/>
        <a:p>
          <a:endParaRPr lang="en-US"/>
        </a:p>
      </dgm:t>
    </dgm:pt>
    <dgm:pt modelId="{9628A07C-9187-4732-82E0-25C294B3F44E}">
      <dgm:prSet phldrT="[Text]"/>
      <dgm:spPr/>
      <dgm:t>
        <a:bodyPr/>
        <a:lstStyle/>
        <a:p>
          <a:r>
            <a:rPr lang="en-US" dirty="0"/>
            <a:t>March 21,24-25</a:t>
          </a:r>
          <a:r>
            <a:rPr lang="en-US" baseline="30000" dirty="0"/>
            <a:t>th</a:t>
          </a:r>
          <a:r>
            <a:rPr lang="en-US" dirty="0"/>
            <a:t>, 2020</a:t>
          </a:r>
        </a:p>
      </dgm:t>
    </dgm:pt>
    <dgm:pt modelId="{FF8A376B-43F7-47E3-9443-3B079B027A6F}" type="parTrans" cxnId="{963A44B8-4FA7-47F6-B105-2A497334F065}">
      <dgm:prSet/>
      <dgm:spPr/>
      <dgm:t>
        <a:bodyPr/>
        <a:lstStyle/>
        <a:p>
          <a:endParaRPr lang="en-US"/>
        </a:p>
      </dgm:t>
    </dgm:pt>
    <dgm:pt modelId="{77FBBE9D-A543-4026-B34A-EA91CFAD4A02}" type="sibTrans" cxnId="{963A44B8-4FA7-47F6-B105-2A497334F065}">
      <dgm:prSet/>
      <dgm:spPr/>
      <dgm:t>
        <a:bodyPr/>
        <a:lstStyle/>
        <a:p>
          <a:endParaRPr lang="en-US"/>
        </a:p>
      </dgm:t>
    </dgm:pt>
    <dgm:pt modelId="{390E5AFD-1A18-4E16-A832-89CCB7E8BE14}">
      <dgm:prSet phldrT="[Text]"/>
      <dgm:spPr/>
      <dgm:t>
        <a:bodyPr/>
        <a:lstStyle/>
        <a:p>
          <a:r>
            <a:rPr lang="en-US" dirty="0"/>
            <a:t>Columbia schools cancelled in-person classes</a:t>
          </a:r>
        </a:p>
      </dgm:t>
    </dgm:pt>
    <dgm:pt modelId="{E53953E5-D72D-49E2-A818-869FF8FF9E4C}" type="parTrans" cxnId="{445242A4-DA19-4E51-9B2D-4C122E6B38DF}">
      <dgm:prSet/>
      <dgm:spPr/>
      <dgm:t>
        <a:bodyPr/>
        <a:lstStyle/>
        <a:p>
          <a:endParaRPr lang="en-US"/>
        </a:p>
      </dgm:t>
    </dgm:pt>
    <dgm:pt modelId="{E8D0071A-F7B6-4524-8F27-0C973B3058EE}" type="sibTrans" cxnId="{445242A4-DA19-4E51-9B2D-4C122E6B38DF}">
      <dgm:prSet/>
      <dgm:spPr/>
      <dgm:t>
        <a:bodyPr/>
        <a:lstStyle/>
        <a:p>
          <a:endParaRPr lang="en-US"/>
        </a:p>
      </dgm:t>
    </dgm:pt>
    <dgm:pt modelId="{BC16476D-C11B-4DE4-92E2-25EA4C2F8B18}">
      <dgm:prSet phldrT="[Text]"/>
      <dgm:spPr/>
      <dgm:t>
        <a:bodyPr/>
        <a:lstStyle/>
        <a:p>
          <a:r>
            <a:rPr lang="en-US" dirty="0"/>
            <a:t>Boone County placed “Stay at Home” order</a:t>
          </a:r>
        </a:p>
      </dgm:t>
    </dgm:pt>
    <dgm:pt modelId="{6BF21EAF-B6F7-445C-A593-B0C202A78499}" type="parTrans" cxnId="{5FA6180A-C8E5-4E63-B1BD-92BA444D2D30}">
      <dgm:prSet/>
      <dgm:spPr/>
      <dgm:t>
        <a:bodyPr/>
        <a:lstStyle/>
        <a:p>
          <a:endParaRPr lang="en-US"/>
        </a:p>
      </dgm:t>
    </dgm:pt>
    <dgm:pt modelId="{907403E7-42C5-46A0-AB88-6775A7A1D0F7}" type="sibTrans" cxnId="{5FA6180A-C8E5-4E63-B1BD-92BA444D2D30}">
      <dgm:prSet/>
      <dgm:spPr/>
      <dgm:t>
        <a:bodyPr/>
        <a:lstStyle/>
        <a:p>
          <a:endParaRPr lang="en-US"/>
        </a:p>
      </dgm:t>
    </dgm:pt>
    <dgm:pt modelId="{FB43D030-A514-440D-87E1-FCF1067CD878}">
      <dgm:prSet phldrT="[Text]"/>
      <dgm:spPr/>
      <dgm:t>
        <a:bodyPr/>
        <a:lstStyle/>
        <a:p>
          <a:r>
            <a:rPr lang="en-US" dirty="0"/>
            <a:t>Trump declared as National Emergency</a:t>
          </a:r>
        </a:p>
      </dgm:t>
    </dgm:pt>
    <dgm:pt modelId="{02D3FAA7-E695-4362-8499-A05E66BF5D0D}" type="parTrans" cxnId="{EB4A2997-BA77-4F0D-BE40-FD12B7D4A381}">
      <dgm:prSet/>
      <dgm:spPr/>
      <dgm:t>
        <a:bodyPr/>
        <a:lstStyle/>
        <a:p>
          <a:endParaRPr lang="en-US"/>
        </a:p>
      </dgm:t>
    </dgm:pt>
    <dgm:pt modelId="{3344D095-471A-49AA-94CE-CEA39123ECE9}" type="sibTrans" cxnId="{EB4A2997-BA77-4F0D-BE40-FD12B7D4A381}">
      <dgm:prSet/>
      <dgm:spPr/>
      <dgm:t>
        <a:bodyPr/>
        <a:lstStyle/>
        <a:p>
          <a:endParaRPr lang="en-US"/>
        </a:p>
      </dgm:t>
    </dgm:pt>
    <dgm:pt modelId="{9585FE89-BA9F-4971-86DE-A29C0D0E92DC}">
      <dgm:prSet phldrT="[Text]"/>
      <dgm:spPr/>
      <dgm:t>
        <a:bodyPr/>
        <a:lstStyle/>
        <a:p>
          <a:r>
            <a:rPr lang="en-US" dirty="0"/>
            <a:t>Columbia declared a State of emergency</a:t>
          </a:r>
        </a:p>
      </dgm:t>
    </dgm:pt>
    <dgm:pt modelId="{305AFAC5-7AF9-4CB7-9959-E1CBA55022A0}" type="parTrans" cxnId="{85BB3DE8-6A7D-41DF-B10B-3443D946BCE5}">
      <dgm:prSet/>
      <dgm:spPr/>
      <dgm:t>
        <a:bodyPr/>
        <a:lstStyle/>
        <a:p>
          <a:endParaRPr lang="en-US"/>
        </a:p>
      </dgm:t>
    </dgm:pt>
    <dgm:pt modelId="{8355FEA1-8A21-456C-98A1-39798A8F944B}" type="sibTrans" cxnId="{85BB3DE8-6A7D-41DF-B10B-3443D946BCE5}">
      <dgm:prSet/>
      <dgm:spPr/>
      <dgm:t>
        <a:bodyPr/>
        <a:lstStyle/>
        <a:p>
          <a:endParaRPr lang="en-US"/>
        </a:p>
      </dgm:t>
    </dgm:pt>
    <dgm:pt modelId="{81B83EB2-D64C-4303-9A98-9F3112E2E5AA}">
      <dgm:prSet phldrT="[Text]"/>
      <dgm:spPr/>
      <dgm:t>
        <a:bodyPr/>
        <a:lstStyle/>
        <a:p>
          <a:r>
            <a:rPr lang="en-US" dirty="0"/>
            <a:t>Gov. Parson issued orders for social distancing</a:t>
          </a:r>
        </a:p>
      </dgm:t>
    </dgm:pt>
    <dgm:pt modelId="{45244EA7-5671-47B3-8EE1-F087CA8A5366}" type="parTrans" cxnId="{798B71CA-41A1-47A8-BA23-732B21D4A1B6}">
      <dgm:prSet/>
      <dgm:spPr/>
      <dgm:t>
        <a:bodyPr/>
        <a:lstStyle/>
        <a:p>
          <a:endParaRPr lang="en-US"/>
        </a:p>
      </dgm:t>
    </dgm:pt>
    <dgm:pt modelId="{495EB9B3-A5B6-47CC-A526-D3649B033F20}" type="sibTrans" cxnId="{798B71CA-41A1-47A8-BA23-732B21D4A1B6}">
      <dgm:prSet/>
      <dgm:spPr/>
      <dgm:t>
        <a:bodyPr/>
        <a:lstStyle/>
        <a:p>
          <a:endParaRPr lang="en-US"/>
        </a:p>
      </dgm:t>
    </dgm:pt>
    <dgm:pt modelId="{C7DB9E14-F17E-4601-8618-D98D306F80F3}" type="pres">
      <dgm:prSet presAssocID="{71223733-6B16-4DD8-B907-5E8226EEB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F2BEA-B875-4332-A487-F0E9B6D64F17}" type="pres">
      <dgm:prSet presAssocID="{67AF7EF4-C5E1-46E8-8BC3-17CB0BBC001F}" presName="composite" presStyleCnt="0"/>
      <dgm:spPr/>
    </dgm:pt>
    <dgm:pt modelId="{48CE40BB-8389-4501-AC56-95F732A6CCA2}" type="pres">
      <dgm:prSet presAssocID="{67AF7EF4-C5E1-46E8-8BC3-17CB0BBC001F}" presName="parentText" presStyleLbl="alignNode1" presStyleIdx="0" presStyleCnt="3" custLinFactNeighborX="0" custLinFactNeighborY="-89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016FD-1CEB-462A-AB2A-7144DFBCE580}" type="pres">
      <dgm:prSet presAssocID="{67AF7EF4-C5E1-46E8-8BC3-17CB0BBC001F}" presName="descendantText" presStyleLbl="alignAcc1" presStyleIdx="0" presStyleCnt="3" custLinFactNeighborX="202" custLinFactNeighborY="1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4B6ED-66BD-4046-AF6D-17F9EEB9C504}" type="pres">
      <dgm:prSet presAssocID="{E0C2F694-986A-4C2F-94E9-031CCAA17D44}" presName="sp" presStyleCnt="0"/>
      <dgm:spPr/>
    </dgm:pt>
    <dgm:pt modelId="{BCBF6C63-EB33-45CB-882F-1ADDCA459C82}" type="pres">
      <dgm:prSet presAssocID="{70450C59-4045-488A-A666-6B68E13F4157}" presName="composite" presStyleCnt="0"/>
      <dgm:spPr/>
    </dgm:pt>
    <dgm:pt modelId="{A2FD53A3-1587-48F1-B3F7-1EDC490FFF91}" type="pres">
      <dgm:prSet presAssocID="{70450C59-4045-488A-A666-6B68E13F41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71BC0-CB7D-431E-AAFE-358AD9EC8487}" type="pres">
      <dgm:prSet presAssocID="{70450C59-4045-488A-A666-6B68E13F4157}" presName="descendantText" presStyleLbl="alignAcc1" presStyleIdx="1" presStyleCnt="3" custLinFactNeighborX="-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668D0-87DB-4942-A469-121E171C6FF2}" type="pres">
      <dgm:prSet presAssocID="{72706490-0CF5-4B35-A6D6-9A5C26AB0FDC}" presName="sp" presStyleCnt="0"/>
      <dgm:spPr/>
    </dgm:pt>
    <dgm:pt modelId="{39044221-C721-4949-8C76-B184A29CA07A}" type="pres">
      <dgm:prSet presAssocID="{9628A07C-9187-4732-82E0-25C294B3F44E}" presName="composite" presStyleCnt="0"/>
      <dgm:spPr/>
    </dgm:pt>
    <dgm:pt modelId="{AEC0D8C2-0AB7-4D9E-9F4B-2373AE70311C}" type="pres">
      <dgm:prSet presAssocID="{9628A07C-9187-4732-82E0-25C294B3F4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D8BCD-999F-4EEA-94FF-B2E2CE98BE67}" type="pres">
      <dgm:prSet presAssocID="{9628A07C-9187-4732-82E0-25C294B3F4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05A0B-EF23-4234-ADBB-2CCD13C36502}" type="presOf" srcId="{BC16476D-C11B-4DE4-92E2-25EA4C2F8B18}" destId="{1EAD8BCD-999F-4EEA-94FF-B2E2CE98BE67}" srcOrd="0" destOrd="2" presId="urn:microsoft.com/office/officeart/2005/8/layout/chevron2"/>
    <dgm:cxn modelId="{A0FADEFE-DCA6-4D5E-85D9-0E227F9E7982}" type="presOf" srcId="{9585FE89-BA9F-4971-86DE-A29C0D0E92DC}" destId="{0F671BC0-CB7D-431E-AAFE-358AD9EC8487}" srcOrd="0" destOrd="0" presId="urn:microsoft.com/office/officeart/2005/8/layout/chevron2"/>
    <dgm:cxn modelId="{63AF38A8-774E-4EA4-AA81-79CCF85F5FB3}" srcId="{71223733-6B16-4DD8-B907-5E8226EEBB9F}" destId="{67AF7EF4-C5E1-46E8-8BC3-17CB0BBC001F}" srcOrd="0" destOrd="0" parTransId="{25AE1E46-E629-498F-B5A7-877528E17C70}" sibTransId="{E0C2F694-986A-4C2F-94E9-031CCAA17D44}"/>
    <dgm:cxn modelId="{85BB3DE8-6A7D-41DF-B10B-3443D946BCE5}" srcId="{70450C59-4045-488A-A666-6B68E13F4157}" destId="{9585FE89-BA9F-4971-86DE-A29C0D0E92DC}" srcOrd="0" destOrd="0" parTransId="{305AFAC5-7AF9-4CB7-9959-E1CBA55022A0}" sibTransId="{8355FEA1-8A21-456C-98A1-39798A8F944B}"/>
    <dgm:cxn modelId="{03C9B416-CF88-44F6-9975-88442295971C}" type="presOf" srcId="{390E5AFD-1A18-4E16-A832-89CCB7E8BE14}" destId="{1EAD8BCD-999F-4EEA-94FF-B2E2CE98BE67}" srcOrd="0" destOrd="1" presId="urn:microsoft.com/office/officeart/2005/8/layout/chevron2"/>
    <dgm:cxn modelId="{EC476537-259A-446D-A25E-ACD5696BA4F2}" type="presOf" srcId="{FB43D030-A514-440D-87E1-FCF1067CD878}" destId="{2E2016FD-1CEB-462A-AB2A-7144DFBCE580}" srcOrd="0" destOrd="2" presId="urn:microsoft.com/office/officeart/2005/8/layout/chevron2"/>
    <dgm:cxn modelId="{7104845C-7115-4BCA-A3AB-D76396EB7173}" srcId="{70450C59-4045-488A-A666-6B68E13F4157}" destId="{2364AD8F-335C-4664-90AF-EA5E8FDAC7AF}" srcOrd="1" destOrd="0" parTransId="{52C051F2-18F1-4DCE-87CA-D03C3BC5730C}" sibTransId="{A1B04F96-E637-4CBD-B04A-2BFB968F569E}"/>
    <dgm:cxn modelId="{8DB9497A-8B4C-4282-AE6D-C4DFDF7EA9AE}" type="presOf" srcId="{2364AD8F-335C-4664-90AF-EA5E8FDAC7AF}" destId="{0F671BC0-CB7D-431E-AAFE-358AD9EC8487}" srcOrd="0" destOrd="1" presId="urn:microsoft.com/office/officeart/2005/8/layout/chevron2"/>
    <dgm:cxn modelId="{1DB6EB7B-B7E4-4538-9913-A1D2A8C07F68}" srcId="{67AF7EF4-C5E1-46E8-8BC3-17CB0BBC001F}" destId="{E552FC16-D041-4FA9-A554-90F2721A234B}" srcOrd="1" destOrd="0" parTransId="{9294F184-D989-4BA4-9471-D2C956EB05BA}" sibTransId="{95AD7249-0D33-4438-AE31-7FF5191B701D}"/>
    <dgm:cxn modelId="{E0A30CEE-7A16-4D82-A86F-BCC0B681A25F}" type="presOf" srcId="{DBBE8FDC-B71E-47E3-9A1E-98B4BC92469A}" destId="{0F671BC0-CB7D-431E-AAFE-358AD9EC8487}" srcOrd="0" destOrd="2" presId="urn:microsoft.com/office/officeart/2005/8/layout/chevron2"/>
    <dgm:cxn modelId="{AEC1D274-34F2-4E51-8212-E8BA75BDE15C}" type="presOf" srcId="{67AF7EF4-C5E1-46E8-8BC3-17CB0BBC001F}" destId="{48CE40BB-8389-4501-AC56-95F732A6CCA2}" srcOrd="0" destOrd="0" presId="urn:microsoft.com/office/officeart/2005/8/layout/chevron2"/>
    <dgm:cxn modelId="{6A784940-8EAD-4D3F-ACD9-E9F897A40CB1}" type="presOf" srcId="{81B83EB2-D64C-4303-9A98-9F3112E2E5AA}" destId="{1EAD8BCD-999F-4EEA-94FF-B2E2CE98BE67}" srcOrd="0" destOrd="0" presId="urn:microsoft.com/office/officeart/2005/8/layout/chevron2"/>
    <dgm:cxn modelId="{96314281-4C1B-4782-B231-BF67B34D2974}" srcId="{67AF7EF4-C5E1-46E8-8BC3-17CB0BBC001F}" destId="{0FD1D3A3-BBFF-4CCB-BE9D-34C0FD18856A}" srcOrd="0" destOrd="0" parTransId="{751DC489-E7F0-4745-9DE4-B6C38188B691}" sibTransId="{3FD375B7-5181-45B3-8624-7978BA8EC516}"/>
    <dgm:cxn modelId="{6E71395F-9666-468A-A88C-2DE41C584D4E}" srcId="{71223733-6B16-4DD8-B907-5E8226EEBB9F}" destId="{70450C59-4045-488A-A666-6B68E13F4157}" srcOrd="1" destOrd="0" parTransId="{AC419F11-EAA4-4F9B-B91B-D3F5569CAAE4}" sibTransId="{72706490-0CF5-4B35-A6D6-9A5C26AB0FDC}"/>
    <dgm:cxn modelId="{963A44B8-4FA7-47F6-B105-2A497334F065}" srcId="{71223733-6B16-4DD8-B907-5E8226EEBB9F}" destId="{9628A07C-9187-4732-82E0-25C294B3F44E}" srcOrd="2" destOrd="0" parTransId="{FF8A376B-43F7-47E3-9443-3B079B027A6F}" sibTransId="{77FBBE9D-A543-4026-B34A-EA91CFAD4A02}"/>
    <dgm:cxn modelId="{5CD9B932-3830-4EAC-8522-C966E1C2CE1F}" type="presOf" srcId="{E552FC16-D041-4FA9-A554-90F2721A234B}" destId="{2E2016FD-1CEB-462A-AB2A-7144DFBCE580}" srcOrd="0" destOrd="1" presId="urn:microsoft.com/office/officeart/2005/8/layout/chevron2"/>
    <dgm:cxn modelId="{5970D777-833E-4B09-BBA2-BE27AB29357D}" type="presOf" srcId="{0FD1D3A3-BBFF-4CCB-BE9D-34C0FD18856A}" destId="{2E2016FD-1CEB-462A-AB2A-7144DFBCE580}" srcOrd="0" destOrd="0" presId="urn:microsoft.com/office/officeart/2005/8/layout/chevron2"/>
    <dgm:cxn modelId="{2D944618-AC25-48E8-9854-F3FA5ABAB4EA}" type="presOf" srcId="{71223733-6B16-4DD8-B907-5E8226EEBB9F}" destId="{C7DB9E14-F17E-4601-8618-D98D306F80F3}" srcOrd="0" destOrd="0" presId="urn:microsoft.com/office/officeart/2005/8/layout/chevron2"/>
    <dgm:cxn modelId="{445242A4-DA19-4E51-9B2D-4C122E6B38DF}" srcId="{9628A07C-9187-4732-82E0-25C294B3F44E}" destId="{390E5AFD-1A18-4E16-A832-89CCB7E8BE14}" srcOrd="1" destOrd="0" parTransId="{E53953E5-D72D-49E2-A818-869FF8FF9E4C}" sibTransId="{E8D0071A-F7B6-4524-8F27-0C973B3058EE}"/>
    <dgm:cxn modelId="{EB4A2997-BA77-4F0D-BE40-FD12B7D4A381}" srcId="{67AF7EF4-C5E1-46E8-8BC3-17CB0BBC001F}" destId="{FB43D030-A514-440D-87E1-FCF1067CD878}" srcOrd="2" destOrd="0" parTransId="{02D3FAA7-E695-4362-8499-A05E66BF5D0D}" sibTransId="{3344D095-471A-49AA-94CE-CEA39123ECE9}"/>
    <dgm:cxn modelId="{9F3EF9DE-3E07-40AE-A67B-A683A1B02FF9}" srcId="{70450C59-4045-488A-A666-6B68E13F4157}" destId="{DBBE8FDC-B71E-47E3-9A1E-98B4BC92469A}" srcOrd="2" destOrd="0" parTransId="{24175F33-085D-4768-BF90-289712C166A2}" sibTransId="{1BF4BAC2-7A5C-4D64-923C-DF3036E4A5E5}"/>
    <dgm:cxn modelId="{A83D084D-03C6-4E97-AE0A-4FC3B10E0041}" type="presOf" srcId="{9628A07C-9187-4732-82E0-25C294B3F44E}" destId="{AEC0D8C2-0AB7-4D9E-9F4B-2373AE70311C}" srcOrd="0" destOrd="0" presId="urn:microsoft.com/office/officeart/2005/8/layout/chevron2"/>
    <dgm:cxn modelId="{798B71CA-41A1-47A8-BA23-732B21D4A1B6}" srcId="{9628A07C-9187-4732-82E0-25C294B3F44E}" destId="{81B83EB2-D64C-4303-9A98-9F3112E2E5AA}" srcOrd="0" destOrd="0" parTransId="{45244EA7-5671-47B3-8EE1-F087CA8A5366}" sibTransId="{495EB9B3-A5B6-47CC-A526-D3649B033F20}"/>
    <dgm:cxn modelId="{5FA6180A-C8E5-4E63-B1BD-92BA444D2D30}" srcId="{9628A07C-9187-4732-82E0-25C294B3F44E}" destId="{BC16476D-C11B-4DE4-92E2-25EA4C2F8B18}" srcOrd="2" destOrd="0" parTransId="{6BF21EAF-B6F7-445C-A593-B0C202A78499}" sibTransId="{907403E7-42C5-46A0-AB88-6775A7A1D0F7}"/>
    <dgm:cxn modelId="{487B03AE-D161-4BD5-88E2-3C91B262A771}" type="presOf" srcId="{70450C59-4045-488A-A666-6B68E13F4157}" destId="{A2FD53A3-1587-48F1-B3F7-1EDC490FFF91}" srcOrd="0" destOrd="0" presId="urn:microsoft.com/office/officeart/2005/8/layout/chevron2"/>
    <dgm:cxn modelId="{5751D47A-485C-4EA3-B764-51B94AA30BAD}" type="presParOf" srcId="{C7DB9E14-F17E-4601-8618-D98D306F80F3}" destId="{56FF2BEA-B875-4332-A487-F0E9B6D64F17}" srcOrd="0" destOrd="0" presId="urn:microsoft.com/office/officeart/2005/8/layout/chevron2"/>
    <dgm:cxn modelId="{24994D5A-615E-4878-A3D3-0E20AE3D613F}" type="presParOf" srcId="{56FF2BEA-B875-4332-A487-F0E9B6D64F17}" destId="{48CE40BB-8389-4501-AC56-95F732A6CCA2}" srcOrd="0" destOrd="0" presId="urn:microsoft.com/office/officeart/2005/8/layout/chevron2"/>
    <dgm:cxn modelId="{1410B1B7-C8E7-48CA-84D8-EF8DB808589F}" type="presParOf" srcId="{56FF2BEA-B875-4332-A487-F0E9B6D64F17}" destId="{2E2016FD-1CEB-462A-AB2A-7144DFBCE580}" srcOrd="1" destOrd="0" presId="urn:microsoft.com/office/officeart/2005/8/layout/chevron2"/>
    <dgm:cxn modelId="{FEB40380-B2E9-4DEF-8EEB-ABD2560A97FF}" type="presParOf" srcId="{C7DB9E14-F17E-4601-8618-D98D306F80F3}" destId="{93A4B6ED-66BD-4046-AF6D-17F9EEB9C504}" srcOrd="1" destOrd="0" presId="urn:microsoft.com/office/officeart/2005/8/layout/chevron2"/>
    <dgm:cxn modelId="{B24552B3-416E-44F0-902D-7B59E6830680}" type="presParOf" srcId="{C7DB9E14-F17E-4601-8618-D98D306F80F3}" destId="{BCBF6C63-EB33-45CB-882F-1ADDCA459C82}" srcOrd="2" destOrd="0" presId="urn:microsoft.com/office/officeart/2005/8/layout/chevron2"/>
    <dgm:cxn modelId="{7871035D-C443-4D52-A9F1-3125202FBE78}" type="presParOf" srcId="{BCBF6C63-EB33-45CB-882F-1ADDCA459C82}" destId="{A2FD53A3-1587-48F1-B3F7-1EDC490FFF91}" srcOrd="0" destOrd="0" presId="urn:microsoft.com/office/officeart/2005/8/layout/chevron2"/>
    <dgm:cxn modelId="{6C23E1D1-D864-4311-9923-60DA4AF23223}" type="presParOf" srcId="{BCBF6C63-EB33-45CB-882F-1ADDCA459C82}" destId="{0F671BC0-CB7D-431E-AAFE-358AD9EC8487}" srcOrd="1" destOrd="0" presId="urn:microsoft.com/office/officeart/2005/8/layout/chevron2"/>
    <dgm:cxn modelId="{5792E747-8BE5-48E2-8DC4-21CE61D9DCE9}" type="presParOf" srcId="{C7DB9E14-F17E-4601-8618-D98D306F80F3}" destId="{34B668D0-87DB-4942-A469-121E171C6FF2}" srcOrd="3" destOrd="0" presId="urn:microsoft.com/office/officeart/2005/8/layout/chevron2"/>
    <dgm:cxn modelId="{EBA77DF0-BFCA-4D2D-BF97-DC12E65FF0B4}" type="presParOf" srcId="{C7DB9E14-F17E-4601-8618-D98D306F80F3}" destId="{39044221-C721-4949-8C76-B184A29CA07A}" srcOrd="4" destOrd="0" presId="urn:microsoft.com/office/officeart/2005/8/layout/chevron2"/>
    <dgm:cxn modelId="{EC493F63-EBAC-41A0-9E36-13E96535CBF5}" type="presParOf" srcId="{39044221-C721-4949-8C76-B184A29CA07A}" destId="{AEC0D8C2-0AB7-4D9E-9F4B-2373AE70311C}" srcOrd="0" destOrd="0" presId="urn:microsoft.com/office/officeart/2005/8/layout/chevron2"/>
    <dgm:cxn modelId="{9B7C7A44-DB96-446F-9F2E-1DAA2A9D5A04}" type="presParOf" srcId="{39044221-C721-4949-8C76-B184A29CA07A}" destId="{1EAD8BCD-999F-4EEA-94FF-B2E2CE98BE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15A22-E594-48AF-BC16-51AFECAEAC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6BD44-A8FA-4D4F-9494-3F59572769AD}">
      <dgm:prSet phldrT="[Text]"/>
      <dgm:spPr/>
      <dgm:t>
        <a:bodyPr/>
        <a:lstStyle/>
        <a:p>
          <a:r>
            <a:rPr lang="en-US" dirty="0"/>
            <a:t>April 3-6</a:t>
          </a:r>
          <a:r>
            <a:rPr lang="en-US" baseline="30000" dirty="0"/>
            <a:t>th</a:t>
          </a:r>
          <a:r>
            <a:rPr lang="en-US" dirty="0"/>
            <a:t>, 2020</a:t>
          </a:r>
        </a:p>
      </dgm:t>
    </dgm:pt>
    <dgm:pt modelId="{32FE905B-CAD6-4500-B556-9A151EC1C93A}" type="parTrans" cxnId="{3429C6F9-BA06-45E0-9CDA-48591691ABF2}">
      <dgm:prSet/>
      <dgm:spPr/>
      <dgm:t>
        <a:bodyPr/>
        <a:lstStyle/>
        <a:p>
          <a:endParaRPr lang="en-US"/>
        </a:p>
      </dgm:t>
    </dgm:pt>
    <dgm:pt modelId="{512D7195-1A98-4843-A66C-4E89C2801794}" type="sibTrans" cxnId="{3429C6F9-BA06-45E0-9CDA-48591691ABF2}">
      <dgm:prSet/>
      <dgm:spPr/>
      <dgm:t>
        <a:bodyPr/>
        <a:lstStyle/>
        <a:p>
          <a:endParaRPr lang="en-US"/>
        </a:p>
      </dgm:t>
    </dgm:pt>
    <dgm:pt modelId="{68AB49E0-80DB-4986-95D6-8CDDF991E2C3}">
      <dgm:prSet phldrT="[Text]"/>
      <dgm:spPr/>
      <dgm:t>
        <a:bodyPr/>
        <a:lstStyle/>
        <a:p>
          <a:endParaRPr lang="en-US" dirty="0"/>
        </a:p>
      </dgm:t>
    </dgm:pt>
    <dgm:pt modelId="{47E3025E-E4DA-4066-A152-C269ED31EC1B}" type="parTrans" cxnId="{713366DA-400C-4548-9A3B-E71363B9C16A}">
      <dgm:prSet/>
      <dgm:spPr/>
      <dgm:t>
        <a:bodyPr/>
        <a:lstStyle/>
        <a:p>
          <a:endParaRPr lang="en-US"/>
        </a:p>
      </dgm:t>
    </dgm:pt>
    <dgm:pt modelId="{6BF51AA9-9E91-49AC-A1C3-8E794A44A8E3}" type="sibTrans" cxnId="{713366DA-400C-4548-9A3B-E71363B9C16A}">
      <dgm:prSet/>
      <dgm:spPr/>
      <dgm:t>
        <a:bodyPr/>
        <a:lstStyle/>
        <a:p>
          <a:endParaRPr lang="en-US"/>
        </a:p>
      </dgm:t>
    </dgm:pt>
    <dgm:pt modelId="{3CB75C3E-65BC-4A79-BB85-6ECD70F1215F}">
      <dgm:prSet phldrT="[Text]"/>
      <dgm:spPr/>
      <dgm:t>
        <a:bodyPr/>
        <a:lstStyle/>
        <a:p>
          <a:r>
            <a:rPr lang="en-US" dirty="0"/>
            <a:t>CDC changed their rec. about public wearing masks</a:t>
          </a:r>
        </a:p>
      </dgm:t>
    </dgm:pt>
    <dgm:pt modelId="{53F7A028-ECBA-4CBA-A53F-C0DE7EBAC488}" type="parTrans" cxnId="{99A33844-31C1-468E-BD82-C8815B8DFE49}">
      <dgm:prSet/>
      <dgm:spPr/>
      <dgm:t>
        <a:bodyPr/>
        <a:lstStyle/>
        <a:p>
          <a:endParaRPr lang="en-US"/>
        </a:p>
      </dgm:t>
    </dgm:pt>
    <dgm:pt modelId="{66F4D09B-F4B9-460A-8E34-14786BB3529A}" type="sibTrans" cxnId="{99A33844-31C1-468E-BD82-C8815B8DFE49}">
      <dgm:prSet/>
      <dgm:spPr/>
      <dgm:t>
        <a:bodyPr/>
        <a:lstStyle/>
        <a:p>
          <a:endParaRPr lang="en-US"/>
        </a:p>
      </dgm:t>
    </dgm:pt>
    <dgm:pt modelId="{AE5BD3FD-0848-47BA-A4F0-720EF37F4954}">
      <dgm:prSet phldrT="[Text]"/>
      <dgm:spPr/>
      <dgm:t>
        <a:bodyPr/>
        <a:lstStyle/>
        <a:p>
          <a:r>
            <a:rPr lang="en-US" dirty="0"/>
            <a:t>April 9th, 2020</a:t>
          </a:r>
        </a:p>
      </dgm:t>
    </dgm:pt>
    <dgm:pt modelId="{76960942-6A0B-415D-AC33-DDAD3523AF0B}" type="parTrans" cxnId="{7A71E8D1-2748-47F0-A562-F044E7F75C81}">
      <dgm:prSet/>
      <dgm:spPr/>
      <dgm:t>
        <a:bodyPr/>
        <a:lstStyle/>
        <a:p>
          <a:endParaRPr lang="en-US"/>
        </a:p>
      </dgm:t>
    </dgm:pt>
    <dgm:pt modelId="{CE044F1F-3288-445C-9EBC-D02452B175E3}" type="sibTrans" cxnId="{7A71E8D1-2748-47F0-A562-F044E7F75C81}">
      <dgm:prSet/>
      <dgm:spPr/>
      <dgm:t>
        <a:bodyPr/>
        <a:lstStyle/>
        <a:p>
          <a:endParaRPr lang="en-US"/>
        </a:p>
      </dgm:t>
    </dgm:pt>
    <dgm:pt modelId="{DADECC2A-89A5-4574-AD92-4B5B7D3FB22F}">
      <dgm:prSet phldrT="[Text]"/>
      <dgm:spPr/>
      <dgm:t>
        <a:bodyPr/>
        <a:lstStyle/>
        <a:p>
          <a:r>
            <a:rPr lang="en-US" dirty="0"/>
            <a:t>Gov. Mike Parson orders all schools to cancel for the rest of the remaining school year</a:t>
          </a:r>
        </a:p>
      </dgm:t>
    </dgm:pt>
    <dgm:pt modelId="{77D456E4-60CD-4401-BC4D-F39D56C555FE}" type="parTrans" cxnId="{3FE6E906-C1FC-41B7-BE82-5176F05447E9}">
      <dgm:prSet/>
      <dgm:spPr/>
      <dgm:t>
        <a:bodyPr/>
        <a:lstStyle/>
        <a:p>
          <a:endParaRPr lang="en-US"/>
        </a:p>
      </dgm:t>
    </dgm:pt>
    <dgm:pt modelId="{E5E7CB64-A85A-46AF-A24D-BB65C80FB4FE}" type="sibTrans" cxnId="{3FE6E906-C1FC-41B7-BE82-5176F05447E9}">
      <dgm:prSet/>
      <dgm:spPr/>
      <dgm:t>
        <a:bodyPr/>
        <a:lstStyle/>
        <a:p>
          <a:endParaRPr lang="en-US"/>
        </a:p>
      </dgm:t>
    </dgm:pt>
    <dgm:pt modelId="{DC177BF4-3ACE-423E-8988-9A8180AA31BB}">
      <dgm:prSet phldrT="[Text]"/>
      <dgm:spPr/>
      <dgm:t>
        <a:bodyPr/>
        <a:lstStyle/>
        <a:p>
          <a:r>
            <a:rPr lang="en-US" dirty="0"/>
            <a:t>April 20-26</a:t>
          </a:r>
          <a:r>
            <a:rPr lang="en-US" baseline="30000" dirty="0"/>
            <a:t>th</a:t>
          </a:r>
          <a:r>
            <a:rPr lang="en-US" dirty="0"/>
            <a:t>, 2020</a:t>
          </a:r>
        </a:p>
      </dgm:t>
    </dgm:pt>
    <dgm:pt modelId="{1D6EB4AB-C4FE-43D4-B03C-2CE81B53B8CF}" type="parTrans" cxnId="{595C29DB-B4F0-46C1-89BE-83FBB8ADC678}">
      <dgm:prSet/>
      <dgm:spPr/>
      <dgm:t>
        <a:bodyPr/>
        <a:lstStyle/>
        <a:p>
          <a:endParaRPr lang="en-US"/>
        </a:p>
      </dgm:t>
    </dgm:pt>
    <dgm:pt modelId="{56482011-7F14-4AC2-9BF5-8F830A40D1E6}" type="sibTrans" cxnId="{595C29DB-B4F0-46C1-89BE-83FBB8ADC678}">
      <dgm:prSet/>
      <dgm:spPr/>
      <dgm:t>
        <a:bodyPr/>
        <a:lstStyle/>
        <a:p>
          <a:endParaRPr lang="en-US"/>
        </a:p>
      </dgm:t>
    </dgm:pt>
    <dgm:pt modelId="{1E02E591-86DA-44B0-A4DB-6853E88D1A93}">
      <dgm:prSet phldrT="[Text]"/>
      <dgm:spPr/>
      <dgm:t>
        <a:bodyPr/>
        <a:lstStyle/>
        <a:p>
          <a:r>
            <a:rPr lang="en-US" dirty="0"/>
            <a:t>Projected COVID-19 peak for Missouri</a:t>
          </a:r>
        </a:p>
      </dgm:t>
    </dgm:pt>
    <dgm:pt modelId="{38C70CC1-68AC-48E3-938E-4A65E783C1FE}" type="parTrans" cxnId="{D9411DA1-7423-4727-B5BF-53DDD0DE3884}">
      <dgm:prSet/>
      <dgm:spPr/>
      <dgm:t>
        <a:bodyPr/>
        <a:lstStyle/>
        <a:p>
          <a:endParaRPr lang="en-US"/>
        </a:p>
      </dgm:t>
    </dgm:pt>
    <dgm:pt modelId="{2A57C5DE-ECE8-493A-B9E5-EB74E12824DF}" type="sibTrans" cxnId="{D9411DA1-7423-4727-B5BF-53DDD0DE3884}">
      <dgm:prSet/>
      <dgm:spPr/>
      <dgm:t>
        <a:bodyPr/>
        <a:lstStyle/>
        <a:p>
          <a:endParaRPr lang="en-US"/>
        </a:p>
      </dgm:t>
    </dgm:pt>
    <dgm:pt modelId="{D20E0A30-B3B8-4933-862E-E377588F26F0}">
      <dgm:prSet/>
      <dgm:spPr/>
      <dgm:t>
        <a:bodyPr/>
        <a:lstStyle/>
        <a:p>
          <a:r>
            <a:rPr lang="en-US" dirty="0"/>
            <a:t>Gov. Mike Parson places “Stay at Home” order</a:t>
          </a:r>
        </a:p>
      </dgm:t>
    </dgm:pt>
    <dgm:pt modelId="{EECCC19F-22F7-4FC0-A776-4158DB5555EE}" type="parTrans" cxnId="{65F68DD5-0B26-41EA-972F-08393DF3A6DB}">
      <dgm:prSet/>
      <dgm:spPr/>
      <dgm:t>
        <a:bodyPr/>
        <a:lstStyle/>
        <a:p>
          <a:endParaRPr lang="en-US"/>
        </a:p>
      </dgm:t>
    </dgm:pt>
    <dgm:pt modelId="{7C714CCB-2EAD-43D5-B1BF-70FD2EF58006}" type="sibTrans" cxnId="{65F68DD5-0B26-41EA-972F-08393DF3A6DB}">
      <dgm:prSet/>
      <dgm:spPr/>
      <dgm:t>
        <a:bodyPr/>
        <a:lstStyle/>
        <a:p>
          <a:endParaRPr lang="en-US"/>
        </a:p>
      </dgm:t>
    </dgm:pt>
    <dgm:pt modelId="{21F0594C-315A-4479-A776-F23F347924F7}" type="pres">
      <dgm:prSet presAssocID="{55715A22-E594-48AF-BC16-51AFECAEAC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BAEFC-2A8C-4FB4-8BB4-DB7EBFB3EFD9}" type="pres">
      <dgm:prSet presAssocID="{88E6BD44-A8FA-4D4F-9494-3F59572769AD}" presName="composite" presStyleCnt="0"/>
      <dgm:spPr/>
    </dgm:pt>
    <dgm:pt modelId="{B1E60FBB-26A1-4478-90EA-B763F55ABD4F}" type="pres">
      <dgm:prSet presAssocID="{88E6BD44-A8FA-4D4F-9494-3F59572769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38A4E-5200-44E5-9823-A1A7EA2451D0}" type="pres">
      <dgm:prSet presAssocID="{88E6BD44-A8FA-4D4F-9494-3F59572769AD}" presName="descendantText" presStyleLbl="alignAcc1" presStyleIdx="0" presStyleCnt="3" custLinFactNeighborX="-187" custLinFactNeighborY="-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E2039-35B1-4871-A53F-96FB191BC106}" type="pres">
      <dgm:prSet presAssocID="{512D7195-1A98-4843-A66C-4E89C2801794}" presName="sp" presStyleCnt="0"/>
      <dgm:spPr/>
    </dgm:pt>
    <dgm:pt modelId="{51BA8E82-3B32-4B6A-8FF4-023C11309BBE}" type="pres">
      <dgm:prSet presAssocID="{AE5BD3FD-0848-47BA-A4F0-720EF37F4954}" presName="composite" presStyleCnt="0"/>
      <dgm:spPr/>
    </dgm:pt>
    <dgm:pt modelId="{15A8CF87-F099-411E-8173-2C095BDD99E5}" type="pres">
      <dgm:prSet presAssocID="{AE5BD3FD-0848-47BA-A4F0-720EF37F49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9B8AE-A96E-47CF-9B79-53530CBA1F73}" type="pres">
      <dgm:prSet presAssocID="{AE5BD3FD-0848-47BA-A4F0-720EF37F49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09245-FF89-4FDE-9DBB-E9C33DC1E24D}" type="pres">
      <dgm:prSet presAssocID="{CE044F1F-3288-445C-9EBC-D02452B175E3}" presName="sp" presStyleCnt="0"/>
      <dgm:spPr/>
    </dgm:pt>
    <dgm:pt modelId="{F7C2D0CF-8E6C-4351-B4C8-E88B62D2C014}" type="pres">
      <dgm:prSet presAssocID="{DC177BF4-3ACE-423E-8988-9A8180AA31BB}" presName="composite" presStyleCnt="0"/>
      <dgm:spPr/>
    </dgm:pt>
    <dgm:pt modelId="{4FE0ACF3-A3C8-46B7-89DF-EF1888ABE524}" type="pres">
      <dgm:prSet presAssocID="{DC177BF4-3ACE-423E-8988-9A8180AA31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6A4A4-93CE-4B64-A0AF-9BBB95E30B88}" type="pres">
      <dgm:prSet presAssocID="{DC177BF4-3ACE-423E-8988-9A8180AA31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DA6A2-4965-4C4A-976A-04CA3432EC01}" type="presOf" srcId="{1E02E591-86DA-44B0-A4DB-6853E88D1A93}" destId="{5506A4A4-93CE-4B64-A0AF-9BBB95E30B88}" srcOrd="0" destOrd="0" presId="urn:microsoft.com/office/officeart/2005/8/layout/chevron2"/>
    <dgm:cxn modelId="{73A35785-9708-46A4-8110-FF0A74E05327}" type="presOf" srcId="{AE5BD3FD-0848-47BA-A4F0-720EF37F4954}" destId="{15A8CF87-F099-411E-8173-2C095BDD99E5}" srcOrd="0" destOrd="0" presId="urn:microsoft.com/office/officeart/2005/8/layout/chevron2"/>
    <dgm:cxn modelId="{7A71E8D1-2748-47F0-A562-F044E7F75C81}" srcId="{55715A22-E594-48AF-BC16-51AFECAEAC8C}" destId="{AE5BD3FD-0848-47BA-A4F0-720EF37F4954}" srcOrd="1" destOrd="0" parTransId="{76960942-6A0B-415D-AC33-DDAD3523AF0B}" sibTransId="{CE044F1F-3288-445C-9EBC-D02452B175E3}"/>
    <dgm:cxn modelId="{7A3E37CD-DD4D-4673-B201-9D0983E41FFD}" type="presOf" srcId="{DC177BF4-3ACE-423E-8988-9A8180AA31BB}" destId="{4FE0ACF3-A3C8-46B7-89DF-EF1888ABE524}" srcOrd="0" destOrd="0" presId="urn:microsoft.com/office/officeart/2005/8/layout/chevron2"/>
    <dgm:cxn modelId="{D07AD429-F33B-47A6-B31C-BAB8A8709868}" type="presOf" srcId="{68AB49E0-80DB-4986-95D6-8CDDF991E2C3}" destId="{10138A4E-5200-44E5-9823-A1A7EA2451D0}" srcOrd="0" destOrd="0" presId="urn:microsoft.com/office/officeart/2005/8/layout/chevron2"/>
    <dgm:cxn modelId="{EE09DED2-2F02-4B2B-A583-7B193867417A}" type="presOf" srcId="{55715A22-E594-48AF-BC16-51AFECAEAC8C}" destId="{21F0594C-315A-4479-A776-F23F347924F7}" srcOrd="0" destOrd="0" presId="urn:microsoft.com/office/officeart/2005/8/layout/chevron2"/>
    <dgm:cxn modelId="{482421B1-D709-4D9A-84B3-A8A59D4506B5}" type="presOf" srcId="{D20E0A30-B3B8-4933-862E-E377588F26F0}" destId="{10138A4E-5200-44E5-9823-A1A7EA2451D0}" srcOrd="0" destOrd="2" presId="urn:microsoft.com/office/officeart/2005/8/layout/chevron2"/>
    <dgm:cxn modelId="{99A33844-31C1-468E-BD82-C8815B8DFE49}" srcId="{88E6BD44-A8FA-4D4F-9494-3F59572769AD}" destId="{3CB75C3E-65BC-4A79-BB85-6ECD70F1215F}" srcOrd="1" destOrd="0" parTransId="{53F7A028-ECBA-4CBA-A53F-C0DE7EBAC488}" sibTransId="{66F4D09B-F4B9-460A-8E34-14786BB3529A}"/>
    <dgm:cxn modelId="{713366DA-400C-4548-9A3B-E71363B9C16A}" srcId="{88E6BD44-A8FA-4D4F-9494-3F59572769AD}" destId="{68AB49E0-80DB-4986-95D6-8CDDF991E2C3}" srcOrd="0" destOrd="0" parTransId="{47E3025E-E4DA-4066-A152-C269ED31EC1B}" sibTransId="{6BF51AA9-9E91-49AC-A1C3-8E794A44A8E3}"/>
    <dgm:cxn modelId="{553D06B5-82B2-47AF-A972-E39193D81F0A}" type="presOf" srcId="{3CB75C3E-65BC-4A79-BB85-6ECD70F1215F}" destId="{10138A4E-5200-44E5-9823-A1A7EA2451D0}" srcOrd="0" destOrd="1" presId="urn:microsoft.com/office/officeart/2005/8/layout/chevron2"/>
    <dgm:cxn modelId="{EFF902F7-FA62-479B-BC6E-A00E8736D1A7}" type="presOf" srcId="{DADECC2A-89A5-4574-AD92-4B5B7D3FB22F}" destId="{71E9B8AE-A96E-47CF-9B79-53530CBA1F73}" srcOrd="0" destOrd="0" presId="urn:microsoft.com/office/officeart/2005/8/layout/chevron2"/>
    <dgm:cxn modelId="{3429C6F9-BA06-45E0-9CDA-48591691ABF2}" srcId="{55715A22-E594-48AF-BC16-51AFECAEAC8C}" destId="{88E6BD44-A8FA-4D4F-9494-3F59572769AD}" srcOrd="0" destOrd="0" parTransId="{32FE905B-CAD6-4500-B556-9A151EC1C93A}" sibTransId="{512D7195-1A98-4843-A66C-4E89C2801794}"/>
    <dgm:cxn modelId="{3FE6E906-C1FC-41B7-BE82-5176F05447E9}" srcId="{AE5BD3FD-0848-47BA-A4F0-720EF37F4954}" destId="{DADECC2A-89A5-4574-AD92-4B5B7D3FB22F}" srcOrd="0" destOrd="0" parTransId="{77D456E4-60CD-4401-BC4D-F39D56C555FE}" sibTransId="{E5E7CB64-A85A-46AF-A24D-BB65C80FB4FE}"/>
    <dgm:cxn modelId="{AAAB372D-8414-4268-ADC1-04C82232F1A1}" type="presOf" srcId="{88E6BD44-A8FA-4D4F-9494-3F59572769AD}" destId="{B1E60FBB-26A1-4478-90EA-B763F55ABD4F}" srcOrd="0" destOrd="0" presId="urn:microsoft.com/office/officeart/2005/8/layout/chevron2"/>
    <dgm:cxn modelId="{595C29DB-B4F0-46C1-89BE-83FBB8ADC678}" srcId="{55715A22-E594-48AF-BC16-51AFECAEAC8C}" destId="{DC177BF4-3ACE-423E-8988-9A8180AA31BB}" srcOrd="2" destOrd="0" parTransId="{1D6EB4AB-C4FE-43D4-B03C-2CE81B53B8CF}" sibTransId="{56482011-7F14-4AC2-9BF5-8F830A40D1E6}"/>
    <dgm:cxn modelId="{D9411DA1-7423-4727-B5BF-53DDD0DE3884}" srcId="{DC177BF4-3ACE-423E-8988-9A8180AA31BB}" destId="{1E02E591-86DA-44B0-A4DB-6853E88D1A93}" srcOrd="0" destOrd="0" parTransId="{38C70CC1-68AC-48E3-938E-4A65E783C1FE}" sibTransId="{2A57C5DE-ECE8-493A-B9E5-EB74E12824DF}"/>
    <dgm:cxn modelId="{65F68DD5-0B26-41EA-972F-08393DF3A6DB}" srcId="{88E6BD44-A8FA-4D4F-9494-3F59572769AD}" destId="{D20E0A30-B3B8-4933-862E-E377588F26F0}" srcOrd="2" destOrd="0" parTransId="{EECCC19F-22F7-4FC0-A776-4158DB5555EE}" sibTransId="{7C714CCB-2EAD-43D5-B1BF-70FD2EF58006}"/>
    <dgm:cxn modelId="{334F05A3-A08B-4D4D-A55D-EF51786B5AAF}" type="presParOf" srcId="{21F0594C-315A-4479-A776-F23F347924F7}" destId="{697BAEFC-2A8C-4FB4-8BB4-DB7EBFB3EFD9}" srcOrd="0" destOrd="0" presId="urn:microsoft.com/office/officeart/2005/8/layout/chevron2"/>
    <dgm:cxn modelId="{EF48A79F-7117-4961-B121-13C7EF7DAA93}" type="presParOf" srcId="{697BAEFC-2A8C-4FB4-8BB4-DB7EBFB3EFD9}" destId="{B1E60FBB-26A1-4478-90EA-B763F55ABD4F}" srcOrd="0" destOrd="0" presId="urn:microsoft.com/office/officeart/2005/8/layout/chevron2"/>
    <dgm:cxn modelId="{7733C308-00A2-4029-925E-9A2B9954ADD3}" type="presParOf" srcId="{697BAEFC-2A8C-4FB4-8BB4-DB7EBFB3EFD9}" destId="{10138A4E-5200-44E5-9823-A1A7EA2451D0}" srcOrd="1" destOrd="0" presId="urn:microsoft.com/office/officeart/2005/8/layout/chevron2"/>
    <dgm:cxn modelId="{D358D648-1F46-4E9D-A3B7-8F5BB43F0030}" type="presParOf" srcId="{21F0594C-315A-4479-A776-F23F347924F7}" destId="{979E2039-35B1-4871-A53F-96FB191BC106}" srcOrd="1" destOrd="0" presId="urn:microsoft.com/office/officeart/2005/8/layout/chevron2"/>
    <dgm:cxn modelId="{195046C3-A706-4F7A-9734-98366DA5A6C3}" type="presParOf" srcId="{21F0594C-315A-4479-A776-F23F347924F7}" destId="{51BA8E82-3B32-4B6A-8FF4-023C11309BBE}" srcOrd="2" destOrd="0" presId="urn:microsoft.com/office/officeart/2005/8/layout/chevron2"/>
    <dgm:cxn modelId="{537326D8-1814-452E-A777-72AB85EFB5AD}" type="presParOf" srcId="{51BA8E82-3B32-4B6A-8FF4-023C11309BBE}" destId="{15A8CF87-F099-411E-8173-2C095BDD99E5}" srcOrd="0" destOrd="0" presId="urn:microsoft.com/office/officeart/2005/8/layout/chevron2"/>
    <dgm:cxn modelId="{2E05D5CD-4414-4C36-8ABC-44865E56A9F6}" type="presParOf" srcId="{51BA8E82-3B32-4B6A-8FF4-023C11309BBE}" destId="{71E9B8AE-A96E-47CF-9B79-53530CBA1F73}" srcOrd="1" destOrd="0" presId="urn:microsoft.com/office/officeart/2005/8/layout/chevron2"/>
    <dgm:cxn modelId="{FB2A5534-31D1-4F51-A486-FE8EE782C376}" type="presParOf" srcId="{21F0594C-315A-4479-A776-F23F347924F7}" destId="{1C209245-FF89-4FDE-9DBB-E9C33DC1E24D}" srcOrd="3" destOrd="0" presId="urn:microsoft.com/office/officeart/2005/8/layout/chevron2"/>
    <dgm:cxn modelId="{9AEBDA3F-2822-4151-8094-614A2C6FC655}" type="presParOf" srcId="{21F0594C-315A-4479-A776-F23F347924F7}" destId="{F7C2D0CF-8E6C-4351-B4C8-E88B62D2C014}" srcOrd="4" destOrd="0" presId="urn:microsoft.com/office/officeart/2005/8/layout/chevron2"/>
    <dgm:cxn modelId="{516A2177-5AD4-4554-B61C-58CDD303E21E}" type="presParOf" srcId="{F7C2D0CF-8E6C-4351-B4C8-E88B62D2C014}" destId="{4FE0ACF3-A3C8-46B7-89DF-EF1888ABE524}" srcOrd="0" destOrd="0" presId="urn:microsoft.com/office/officeart/2005/8/layout/chevron2"/>
    <dgm:cxn modelId="{4410D0BA-DA9C-4170-B864-363FAC9ADD9A}" type="presParOf" srcId="{F7C2D0CF-8E6C-4351-B4C8-E88B62D2C014}" destId="{5506A4A4-93CE-4B64-A0AF-9BBB95E30B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40BB-8389-4501-AC56-95F732A6CCA2}">
      <dsp:nvSpPr>
        <dsp:cNvPr id="0" name=""/>
        <dsp:cNvSpPr/>
      </dsp:nvSpPr>
      <dsp:spPr>
        <a:xfrm rot="5400000">
          <a:off x="-249663" y="249663"/>
          <a:ext cx="1664423" cy="1165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March 11-13th, 2020</a:t>
          </a:r>
        </a:p>
      </dsp:txBody>
      <dsp:txXfrm rot="-5400000">
        <a:off x="1" y="582547"/>
        <a:ext cx="1165096" cy="499327"/>
      </dsp:txXfrm>
    </dsp:sp>
    <dsp:sp modelId="{2E2016FD-1CEB-462A-AB2A-7144DFBCE580}">
      <dsp:nvSpPr>
        <dsp:cNvPr id="0" name=""/>
        <dsp:cNvSpPr/>
      </dsp:nvSpPr>
      <dsp:spPr>
        <a:xfrm rot="5400000">
          <a:off x="2827035" y="-1646486"/>
          <a:ext cx="1081875" cy="440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WHO declared COVID-19 as a pandemic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MU cancelled all in-person classes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Trump declared as National Emergency</a:t>
          </a:r>
        </a:p>
      </dsp:txBody>
      <dsp:txXfrm rot="-5400000">
        <a:off x="1165097" y="68265"/>
        <a:ext cx="4352939" cy="976249"/>
      </dsp:txXfrm>
    </dsp:sp>
    <dsp:sp modelId="{A2FD53A3-1587-48F1-B3F7-1EDC490FFF91}">
      <dsp:nvSpPr>
        <dsp:cNvPr id="0" name=""/>
        <dsp:cNvSpPr/>
      </dsp:nvSpPr>
      <dsp:spPr>
        <a:xfrm rot="5400000">
          <a:off x="-249663" y="1723771"/>
          <a:ext cx="1664423" cy="1165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March 16-18</a:t>
          </a:r>
          <a:r>
            <a:rPr lang="en-US" sz="1500" kern="1200" baseline="30000" dirty="0"/>
            <a:t>th</a:t>
          </a:r>
          <a:r>
            <a:rPr lang="en-US" sz="1500" kern="1200" dirty="0"/>
            <a:t>, 2020</a:t>
          </a:r>
        </a:p>
      </dsp:txBody>
      <dsp:txXfrm rot="-5400000">
        <a:off x="1" y="2056655"/>
        <a:ext cx="1165096" cy="499327"/>
      </dsp:txXfrm>
    </dsp:sp>
    <dsp:sp modelId="{0F671BC0-CB7D-431E-AAFE-358AD9EC8487}">
      <dsp:nvSpPr>
        <dsp:cNvPr id="0" name=""/>
        <dsp:cNvSpPr/>
      </dsp:nvSpPr>
      <dsp:spPr>
        <a:xfrm rot="5400000">
          <a:off x="2826638" y="-187830"/>
          <a:ext cx="1081875" cy="440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Columbia declared a State of emergency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1</a:t>
          </a:r>
          <a:r>
            <a:rPr lang="en-US" sz="1500" kern="1200" baseline="30000" dirty="0"/>
            <a:t>st</a:t>
          </a:r>
          <a:r>
            <a:rPr lang="en-US" sz="1500" kern="1200" dirty="0"/>
            <a:t> person dx with COVID-19 in Boone County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1</a:t>
          </a:r>
          <a:r>
            <a:rPr lang="en-US" sz="1500" kern="1200" baseline="30000" dirty="0"/>
            <a:t>st</a:t>
          </a:r>
          <a:r>
            <a:rPr lang="en-US" sz="1500" kern="1200" dirty="0"/>
            <a:t> person died from COVID-19 in MO</a:t>
          </a:r>
        </a:p>
      </dsp:txBody>
      <dsp:txXfrm rot="-5400000">
        <a:off x="1164700" y="1526921"/>
        <a:ext cx="4352939" cy="976249"/>
      </dsp:txXfrm>
    </dsp:sp>
    <dsp:sp modelId="{AEC0D8C2-0AB7-4D9E-9F4B-2373AE70311C}">
      <dsp:nvSpPr>
        <dsp:cNvPr id="0" name=""/>
        <dsp:cNvSpPr/>
      </dsp:nvSpPr>
      <dsp:spPr>
        <a:xfrm rot="5400000">
          <a:off x="-249663" y="3194900"/>
          <a:ext cx="1664423" cy="1165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March 21,24-25</a:t>
          </a:r>
          <a:r>
            <a:rPr lang="en-US" sz="1500" kern="1200" baseline="30000" dirty="0"/>
            <a:t>th</a:t>
          </a:r>
          <a:r>
            <a:rPr lang="en-US" sz="1500" kern="1200" dirty="0"/>
            <a:t>, 2020</a:t>
          </a:r>
        </a:p>
      </dsp:txBody>
      <dsp:txXfrm rot="-5400000">
        <a:off x="1" y="3527784"/>
        <a:ext cx="1165096" cy="499327"/>
      </dsp:txXfrm>
    </dsp:sp>
    <dsp:sp modelId="{1EAD8BCD-999F-4EEA-94FF-B2E2CE98BE67}">
      <dsp:nvSpPr>
        <dsp:cNvPr id="0" name=""/>
        <dsp:cNvSpPr/>
      </dsp:nvSpPr>
      <dsp:spPr>
        <a:xfrm rot="5400000">
          <a:off x="2827035" y="1283298"/>
          <a:ext cx="1081875" cy="440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Gov. Parson issued orders for social distancing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Columbia schools cancelled in-person classes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Boone County placed “Stay at Home” order</a:t>
          </a:r>
        </a:p>
      </dsp:txBody>
      <dsp:txXfrm rot="-5400000">
        <a:off x="1165097" y="2998050"/>
        <a:ext cx="4352939" cy="976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0FBB-26A1-4478-90EA-B763F55ABD4F}">
      <dsp:nvSpPr>
        <dsp:cNvPr id="0" name=""/>
        <dsp:cNvSpPr/>
      </dsp:nvSpPr>
      <dsp:spPr>
        <a:xfrm rot="5400000">
          <a:off x="-232805" y="235489"/>
          <a:ext cx="1552039" cy="1086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April 3-6</a:t>
          </a:r>
          <a:r>
            <a:rPr lang="en-US" sz="1600" kern="1200" baseline="30000" dirty="0"/>
            <a:t>th</a:t>
          </a:r>
          <a:r>
            <a:rPr lang="en-US" sz="1600" kern="1200" dirty="0"/>
            <a:t>, 2020</a:t>
          </a:r>
        </a:p>
      </dsp:txBody>
      <dsp:txXfrm rot="-5400000">
        <a:off x="2" y="545897"/>
        <a:ext cx="1086427" cy="465612"/>
      </dsp:txXfrm>
    </dsp:sp>
    <dsp:sp modelId="{10138A4E-5200-44E5-9823-A1A7EA2451D0}">
      <dsp:nvSpPr>
        <dsp:cNvPr id="0" name=""/>
        <dsp:cNvSpPr/>
      </dsp:nvSpPr>
      <dsp:spPr>
        <a:xfrm rot="5400000">
          <a:off x="2777913" y="-1699730"/>
          <a:ext cx="1008825" cy="4408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CDC changed their rec. about public wearing masks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Gov. Mike Parson places “Stay at Home” order</a:t>
          </a:r>
        </a:p>
      </dsp:txBody>
      <dsp:txXfrm rot="-5400000">
        <a:off x="1078184" y="49246"/>
        <a:ext cx="4359038" cy="910331"/>
      </dsp:txXfrm>
    </dsp:sp>
    <dsp:sp modelId="{15A8CF87-F099-411E-8173-2C095BDD99E5}">
      <dsp:nvSpPr>
        <dsp:cNvPr id="0" name=""/>
        <dsp:cNvSpPr/>
      </dsp:nvSpPr>
      <dsp:spPr>
        <a:xfrm rot="5400000">
          <a:off x="-232805" y="1592926"/>
          <a:ext cx="1552039" cy="1086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April 9th, 2020</a:t>
          </a:r>
        </a:p>
      </dsp:txBody>
      <dsp:txXfrm rot="-5400000">
        <a:off x="2" y="1903334"/>
        <a:ext cx="1086427" cy="465612"/>
      </dsp:txXfrm>
    </dsp:sp>
    <dsp:sp modelId="{71E9B8AE-A96E-47CF-9B79-53530CBA1F73}">
      <dsp:nvSpPr>
        <dsp:cNvPr id="0" name=""/>
        <dsp:cNvSpPr/>
      </dsp:nvSpPr>
      <dsp:spPr>
        <a:xfrm rot="5400000">
          <a:off x="2786157" y="-339609"/>
          <a:ext cx="1008825" cy="4408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Gov. Mike Parson orders all schools to cancel for the rest of the remaining school year</a:t>
          </a:r>
        </a:p>
      </dsp:txBody>
      <dsp:txXfrm rot="-5400000">
        <a:off x="1086428" y="1409367"/>
        <a:ext cx="4359038" cy="910331"/>
      </dsp:txXfrm>
    </dsp:sp>
    <dsp:sp modelId="{4FE0ACF3-A3C8-46B7-89DF-EF1888ABE524}">
      <dsp:nvSpPr>
        <dsp:cNvPr id="0" name=""/>
        <dsp:cNvSpPr/>
      </dsp:nvSpPr>
      <dsp:spPr>
        <a:xfrm rot="5400000">
          <a:off x="-232805" y="2950362"/>
          <a:ext cx="1552039" cy="1086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April 20-26</a:t>
          </a:r>
          <a:r>
            <a:rPr lang="en-US" sz="1600" kern="1200" baseline="30000" dirty="0"/>
            <a:t>th</a:t>
          </a:r>
          <a:r>
            <a:rPr lang="en-US" sz="1600" kern="1200" dirty="0"/>
            <a:t>, 2020</a:t>
          </a:r>
        </a:p>
      </dsp:txBody>
      <dsp:txXfrm rot="-5400000">
        <a:off x="2" y="3260770"/>
        <a:ext cx="1086427" cy="465612"/>
      </dsp:txXfrm>
    </dsp:sp>
    <dsp:sp modelId="{5506A4A4-93CE-4B64-A0AF-9BBB95E30B88}">
      <dsp:nvSpPr>
        <dsp:cNvPr id="0" name=""/>
        <dsp:cNvSpPr/>
      </dsp:nvSpPr>
      <dsp:spPr>
        <a:xfrm rot="5400000">
          <a:off x="2786157" y="1017827"/>
          <a:ext cx="1008825" cy="4408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Projected COVID-19 peak for Missouri</a:t>
          </a:r>
        </a:p>
      </dsp:txBody>
      <dsp:txXfrm rot="-5400000">
        <a:off x="1086428" y="2766804"/>
        <a:ext cx="4359038" cy="910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04/15/2020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meecho.org/clinics/covid-19/" TargetMode="External"/><Relationship Id="rId2" Type="http://schemas.openxmlformats.org/officeDocument/2006/relationships/hyperlink" Target="https://www.como.gov/coronavir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vid19.healthdata.org/projection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in Boone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Jessy Sorrick, FNP-DNP</a:t>
            </a:r>
          </a:p>
        </p:txBody>
      </p:sp>
    </p:spTree>
    <p:extLst>
      <p:ext uri="{BB962C8B-B14F-4D97-AF65-F5344CB8AC3E}">
        <p14:creationId xmlns:p14="http://schemas.microsoft.com/office/powerpoint/2010/main" val="65224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about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2036618"/>
            <a:ext cx="6084916" cy="467175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Volunteer or donate through </a:t>
            </a:r>
            <a:r>
              <a:rPr lang="en-US" sz="2000" dirty="0" smtClean="0"/>
              <a:t>Columbia </a:t>
            </a:r>
            <a:r>
              <a:rPr lang="en-US" sz="1400" dirty="0" smtClean="0"/>
              <a:t>(webpage as seen on right):</a:t>
            </a:r>
            <a:endParaRPr lang="en-US" sz="1400" dirty="0"/>
          </a:p>
          <a:p>
            <a:pPr lvl="1"/>
            <a:r>
              <a:rPr lang="en-US" sz="1600" dirty="0">
                <a:hlinkClick r:id="rId2"/>
              </a:rPr>
              <a:t>https://www.como.gov/coronavirus/</a:t>
            </a:r>
            <a:endParaRPr lang="en-US" sz="1600" dirty="0"/>
          </a:p>
          <a:p>
            <a:r>
              <a:rPr lang="en-US" sz="2000" dirty="0"/>
              <a:t>Participate in COVID SHOWME ECHO: Mondays @ 	12:00-1300</a:t>
            </a:r>
          </a:p>
          <a:p>
            <a:pPr lvl="1"/>
            <a:r>
              <a:rPr lang="en-US" dirty="0">
                <a:hlinkClick r:id="rId3"/>
              </a:rPr>
              <a:t>https://showmeecho.org/clinics/covid-19/</a:t>
            </a:r>
            <a:endParaRPr lang="en-US" dirty="0"/>
          </a:p>
          <a:p>
            <a:r>
              <a:rPr lang="en-US" sz="2000" dirty="0"/>
              <a:t>Participate with State phone calls with Dr.  	Randall Williams (for providers only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Ask your facility about coordinating to receive this info</a:t>
            </a:r>
            <a:endParaRPr lang="en-US" sz="1600" dirty="0"/>
          </a:p>
          <a:p>
            <a:r>
              <a:rPr lang="en-US" sz="2000" dirty="0" smtClean="0"/>
              <a:t>Donate </a:t>
            </a:r>
            <a:r>
              <a:rPr lang="en-US" sz="2000" dirty="0"/>
              <a:t>blood </a:t>
            </a:r>
            <a:r>
              <a:rPr lang="en-US" sz="2000" dirty="0" smtClean="0"/>
              <a:t>(or serum) with </a:t>
            </a:r>
            <a:r>
              <a:rPr lang="en-US" sz="2000" dirty="0"/>
              <a:t>Red Cross:</a:t>
            </a:r>
          </a:p>
          <a:p>
            <a:pPr lvl="1"/>
            <a:r>
              <a:rPr lang="en-US" sz="1600" dirty="0" smtClean="0"/>
              <a:t>Red Cross is s</a:t>
            </a:r>
            <a:r>
              <a:rPr lang="en-US" sz="1600" dirty="0" smtClean="0"/>
              <a:t>tarting </a:t>
            </a:r>
            <a:r>
              <a:rPr lang="en-US" sz="1600" dirty="0"/>
              <a:t>to collect </a:t>
            </a:r>
            <a:r>
              <a:rPr lang="en-US" sz="1600" dirty="0" smtClean="0"/>
              <a:t>plasma/serum from post-</a:t>
            </a:r>
            <a:r>
              <a:rPr lang="en-US" sz="1600" dirty="0" err="1" smtClean="0"/>
              <a:t>infx</a:t>
            </a:r>
            <a:r>
              <a:rPr lang="en-US" sz="1600" dirty="0" smtClean="0"/>
              <a:t> COVID pts</a:t>
            </a:r>
          </a:p>
          <a:p>
            <a:pPr lvl="1"/>
            <a:r>
              <a:rPr lang="en-US" sz="1600" dirty="0" smtClean="0"/>
              <a:t>Go to RedCrossBlood.org/Plasma4COVID to see if you qualify</a:t>
            </a:r>
            <a:endParaRPr lang="en-US" sz="1600" dirty="0"/>
          </a:p>
          <a:p>
            <a:r>
              <a:rPr lang="en-US" sz="2000" dirty="0"/>
              <a:t>Attend Grand Rounds (if you are an MU 	employee)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523" r="5890"/>
          <a:stretch/>
        </p:blipFill>
        <p:spPr>
          <a:xfrm>
            <a:off x="6384174" y="2146499"/>
            <a:ext cx="5617249" cy="44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1" y="814192"/>
            <a:ext cx="10221238" cy="964504"/>
          </a:xfrm>
        </p:spPr>
        <p:txBody>
          <a:bodyPr/>
          <a:lstStyle/>
          <a:p>
            <a:r>
              <a:rPr lang="en-US" dirty="0"/>
              <a:t>What will the future be with COVID-19?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2244436"/>
            <a:ext cx="7024255" cy="4505499"/>
          </a:xfrm>
        </p:spPr>
        <p:txBody>
          <a:bodyPr/>
          <a:lstStyle/>
          <a:p>
            <a:r>
              <a:rPr lang="en-US" dirty="0"/>
              <a:t>Several ID professionals predict this will be similar to Influenza </a:t>
            </a:r>
          </a:p>
          <a:p>
            <a:r>
              <a:rPr lang="en-US" dirty="0"/>
              <a:t>COVID-19 will most likely return this fall</a:t>
            </a:r>
          </a:p>
          <a:p>
            <a:r>
              <a:rPr lang="en-US" dirty="0"/>
              <a:t>Potential vaccines are already being developed, but will need to be trialed</a:t>
            </a:r>
          </a:p>
          <a:p>
            <a:pPr lvl="1"/>
            <a:r>
              <a:rPr lang="en-US" dirty="0"/>
              <a:t>Dr. Peter </a:t>
            </a:r>
            <a:r>
              <a:rPr lang="en-US" dirty="0" err="1"/>
              <a:t>Hotez</a:t>
            </a:r>
            <a:r>
              <a:rPr lang="en-US" dirty="0"/>
              <a:t> had developed a SARS-CoV-1 vaccine that can be repurposed for SARS-CoV-2</a:t>
            </a:r>
          </a:p>
          <a:p>
            <a:pPr lvl="2"/>
            <a:r>
              <a:rPr lang="en-US" dirty="0"/>
              <a:t>SARS-CoV-1 has 80% similarity of genetic code to SARS-CoV-2 </a:t>
            </a:r>
            <a:r>
              <a:rPr lang="en-US" sz="1000" dirty="0"/>
              <a:t>(Du et al., 2009)</a:t>
            </a:r>
          </a:p>
          <a:p>
            <a:pPr lvl="1"/>
            <a:r>
              <a:rPr lang="en-US" sz="1800" dirty="0"/>
              <a:t>UPMC and University of Pittsburgh School of Medicine have also developed a possible vaccine against SARS-CoV2 </a:t>
            </a:r>
          </a:p>
          <a:p>
            <a:pPr lvl="2"/>
            <a:r>
              <a:rPr lang="en-US" sz="1600" dirty="0"/>
              <a:t>new form of delivery: microneedle array </a:t>
            </a:r>
            <a:r>
              <a:rPr lang="en-US" sz="1000" dirty="0"/>
              <a:t>(Kim et al., 2020)</a:t>
            </a:r>
          </a:p>
          <a:p>
            <a:pPr lvl="1"/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1" y="2068167"/>
            <a:ext cx="2776451" cy="183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3225" y="3969932"/>
            <a:ext cx="2402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1. </a:t>
            </a:r>
            <a:r>
              <a:rPr lang="en-US" sz="800" dirty="0"/>
              <a:t>Research article by Du et al. (2009)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26" y="4218217"/>
            <a:ext cx="2800783" cy="2071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7126" y="6392487"/>
            <a:ext cx="2709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2</a:t>
            </a:r>
            <a:r>
              <a:rPr lang="en-US" sz="800" dirty="0"/>
              <a:t>. Research article by Kim et al. (2020)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0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753228"/>
            <a:ext cx="10211055" cy="1080938"/>
          </a:xfrm>
        </p:spPr>
        <p:txBody>
          <a:bodyPr/>
          <a:lstStyle/>
          <a:p>
            <a:r>
              <a:rPr lang="en-US" dirty="0"/>
              <a:t>How do we put this in perspective with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3" y="2044931"/>
            <a:ext cx="9953360" cy="3891258"/>
          </a:xfrm>
        </p:spPr>
        <p:txBody>
          <a:bodyPr/>
          <a:lstStyle/>
          <a:p>
            <a:r>
              <a:rPr lang="en-US" dirty="0"/>
              <a:t>1918 H1N1 Flu Pandemic:</a:t>
            </a:r>
          </a:p>
          <a:p>
            <a:pPr lvl="1"/>
            <a:r>
              <a:rPr lang="en-US" dirty="0"/>
              <a:t>Possibly killed 50 million people worldwide</a:t>
            </a:r>
          </a:p>
          <a:p>
            <a:pPr lvl="1"/>
            <a:r>
              <a:rPr lang="en-US" dirty="0"/>
              <a:t>Targeted healthy adults: 15-34 years of age</a:t>
            </a:r>
          </a:p>
          <a:p>
            <a:pPr lvl="1"/>
            <a:r>
              <a:rPr lang="en-US" dirty="0"/>
              <a:t>Lower the average life expectancy by 12 years in the US</a:t>
            </a:r>
          </a:p>
          <a:p>
            <a:pPr lvl="1"/>
            <a:r>
              <a:rPr lang="en-US" dirty="0"/>
              <a:t>Occurred during a war</a:t>
            </a:r>
            <a:r>
              <a:rPr lang="en-US"/>
              <a:t>: </a:t>
            </a:r>
            <a:r>
              <a:rPr lang="en-US" smtClean="0"/>
              <a:t>WWI</a:t>
            </a:r>
            <a:endParaRPr lang="en-US" dirty="0"/>
          </a:p>
          <a:p>
            <a:pPr lvl="1"/>
            <a:r>
              <a:rPr lang="en-US" dirty="0"/>
              <a:t>Unknown virus source</a:t>
            </a:r>
          </a:p>
          <a:p>
            <a:pPr lvl="1"/>
            <a:r>
              <a:rPr lang="en-US" dirty="0"/>
              <a:t>Very limited news coverage</a:t>
            </a:r>
          </a:p>
          <a:p>
            <a:pPr lvl="1"/>
            <a:r>
              <a:rPr lang="en-US" dirty="0"/>
              <a:t>No vaccines at the time</a:t>
            </a:r>
          </a:p>
          <a:p>
            <a:pPr lvl="1"/>
            <a:r>
              <a:rPr lang="en-US" dirty="0"/>
              <a:t>Came in 3 waves </a:t>
            </a:r>
            <a:r>
              <a:rPr lang="en-US" sz="800" dirty="0"/>
              <a:t>(CDC,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76" y="2183291"/>
            <a:ext cx="3209925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0176" y="3812066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Figure 1</a:t>
            </a:r>
            <a:r>
              <a:rPr lang="en-US" sz="800" dirty="0"/>
              <a:t>. The three different waves of illness during the pandemic, starting in March 1918 and subsiding by summer of 1919. From Centers for Disease Control and Prevention (CDC). (2018).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" t="14325" r="-609" b="-661"/>
          <a:stretch/>
        </p:blipFill>
        <p:spPr>
          <a:xfrm>
            <a:off x="1471354" y="5353396"/>
            <a:ext cx="2748978" cy="108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06" y="4516777"/>
            <a:ext cx="2933700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67206" y="5968387"/>
            <a:ext cx="230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1</a:t>
            </a:r>
            <a:r>
              <a:rPr lang="en-US" sz="800" dirty="0"/>
              <a:t>. The Motor Corps of St. Louis chapter of the American Red Cross on ambulance duty during the influenza epidemic, October 1918. From CDC. (2018).</a:t>
            </a:r>
          </a:p>
        </p:txBody>
      </p:sp>
    </p:spTree>
    <p:extLst>
      <p:ext uri="{BB962C8B-B14F-4D97-AF65-F5344CB8AC3E}">
        <p14:creationId xmlns:p14="http://schemas.microsoft.com/office/powerpoint/2010/main" val="324929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519" y="237305"/>
            <a:ext cx="2553418" cy="64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References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8" y="1175657"/>
            <a:ext cx="96534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Berinato</a:t>
            </a:r>
            <a:r>
              <a:rPr lang="en-US" sz="1400" dirty="0"/>
              <a:t>, S. (2020). That discomfort you’re feeling is grief. </a:t>
            </a:r>
            <a:r>
              <a:rPr lang="en-US" sz="1400" i="1" dirty="0"/>
              <a:t>Harvard Business Review. </a:t>
            </a:r>
            <a:r>
              <a:rPr lang="en-US" sz="1400" dirty="0"/>
              <a:t>Retrieved April 6, 2020, from https://hbr.org/2020/03/that-discomfort-youre-feeling-is-grief</a:t>
            </a:r>
          </a:p>
          <a:p>
            <a:endParaRPr lang="en-US" sz="1400" dirty="0"/>
          </a:p>
          <a:p>
            <a:r>
              <a:rPr lang="en-US" sz="1400" dirty="0"/>
              <a:t>Centers for Disease Control and Prevention. (2018). </a:t>
            </a:r>
            <a:r>
              <a:rPr lang="en-US" sz="1400" i="1" dirty="0"/>
              <a:t>1918 pandemic Influenza: Three waves. </a:t>
            </a:r>
            <a:r>
              <a:rPr lang="en-US" sz="1400" dirty="0"/>
              <a:t>Retrieved from https://www.cdc.gov/flu/pandemic-resources/1918-commemoration/three-waves.htm</a:t>
            </a:r>
          </a:p>
          <a:p>
            <a:endParaRPr lang="en-US" sz="1400" dirty="0"/>
          </a:p>
          <a:p>
            <a:r>
              <a:rPr lang="en-US" sz="1400" dirty="0"/>
              <a:t>Du, L., He, Y., Zhou, Y., Liu, S., Zheng, B. J., &amp; Jiang, S. (2009). The spike protein of SARS-</a:t>
            </a:r>
            <a:r>
              <a:rPr lang="en-US" sz="1400" dirty="0" err="1"/>
              <a:t>CoV</a:t>
            </a:r>
            <a:r>
              <a:rPr lang="en-US" sz="1400" dirty="0"/>
              <a:t>--a target for vaccine and therapeutic development. </a:t>
            </a:r>
            <a:r>
              <a:rPr lang="en-US" sz="1400" i="1" dirty="0"/>
              <a:t>Nature reviews. Microbiology</a:t>
            </a:r>
            <a:r>
              <a:rPr lang="en-US" sz="1400" dirty="0"/>
              <a:t>, </a:t>
            </a:r>
            <a:r>
              <a:rPr lang="en-US" sz="1400" i="1" dirty="0"/>
              <a:t>7</a:t>
            </a:r>
            <a:r>
              <a:rPr lang="en-US" sz="1400" dirty="0"/>
              <a:t>(3), 226–236. https://doi.org/10.1038/nrmicro2090</a:t>
            </a:r>
          </a:p>
          <a:p>
            <a:endParaRPr lang="en-US" sz="1400" dirty="0"/>
          </a:p>
          <a:p>
            <a:r>
              <a:rPr lang="en-US" sz="1400" dirty="0"/>
              <a:t>Estes, R. (2020). </a:t>
            </a:r>
            <a:r>
              <a:rPr lang="en-US" sz="1400" i="1" dirty="0"/>
              <a:t>Columbia/Boone County Health and Human Services Operational Activity </a:t>
            </a:r>
            <a:r>
              <a:rPr lang="en-US" sz="1400" dirty="0"/>
              <a:t>[Word document]. Columbia/Boone County Health and Human Services.</a:t>
            </a:r>
          </a:p>
          <a:p>
            <a:endParaRPr lang="en-US" sz="1400" dirty="0"/>
          </a:p>
          <a:p>
            <a:r>
              <a:rPr lang="en-US" sz="1400" dirty="0"/>
              <a:t>John Hopkins University of Medicine. (2020). </a:t>
            </a:r>
            <a:r>
              <a:rPr lang="en-US" sz="1400" i="1" dirty="0"/>
              <a:t>Coronavirus COVID-19 Global Cases by the Center for Systems Science and Engineering (CSSE) at Johns Hopkins University (JHU). </a:t>
            </a:r>
            <a:r>
              <a:rPr lang="en-US" sz="1400" dirty="0"/>
              <a:t>Retrieved from https://coronavirus.jhu.edu/map.html</a:t>
            </a:r>
          </a:p>
          <a:p>
            <a:endParaRPr lang="en-US" sz="1400" dirty="0"/>
          </a:p>
          <a:p>
            <a:r>
              <a:rPr lang="en-US" sz="1400" dirty="0"/>
              <a:t>Kim, E., </a:t>
            </a:r>
            <a:r>
              <a:rPr lang="en-US" sz="1400" dirty="0" err="1"/>
              <a:t>Erdos</a:t>
            </a:r>
            <a:r>
              <a:rPr lang="en-US" sz="1400" dirty="0"/>
              <a:t>, G., Huang, S., </a:t>
            </a:r>
            <a:r>
              <a:rPr lang="en-US" sz="1400" dirty="0" err="1"/>
              <a:t>Kenniston</a:t>
            </a:r>
            <a:r>
              <a:rPr lang="en-US" sz="1400" dirty="0"/>
              <a:t>, T., </a:t>
            </a:r>
            <a:r>
              <a:rPr lang="en-US" sz="1400" dirty="0" err="1"/>
              <a:t>Balmert</a:t>
            </a:r>
            <a:r>
              <a:rPr lang="en-US" sz="1400" dirty="0"/>
              <a:t>, S., Carey, C., Raj, V. … </a:t>
            </a:r>
            <a:r>
              <a:rPr lang="en-US" sz="1400" dirty="0" err="1"/>
              <a:t>Gambotto</a:t>
            </a:r>
            <a:r>
              <a:rPr lang="en-US" sz="1400" dirty="0"/>
              <a:t>, A. (2020). Microneedle array delivered recombinant coronavirus vaccines: Immunogenicity and rapid translational development, </a:t>
            </a:r>
            <a:r>
              <a:rPr lang="en-US" sz="1400" i="1" dirty="0" err="1"/>
              <a:t>EBioMedicine</a:t>
            </a:r>
            <a:r>
              <a:rPr lang="en-US" sz="1400" i="1" dirty="0"/>
              <a:t>. </a:t>
            </a:r>
            <a:r>
              <a:rPr lang="en-US" sz="1400" dirty="0"/>
              <a:t>Retrieved from https://doi.org/10.1016/j.ebiom.2020.102743</a:t>
            </a:r>
          </a:p>
          <a:p>
            <a:endParaRPr lang="en-US" sz="1400" dirty="0"/>
          </a:p>
          <a:p>
            <a:r>
              <a:rPr lang="en-US" sz="1400" dirty="0"/>
              <a:t>Medscape. (2020). </a:t>
            </a:r>
            <a:r>
              <a:rPr lang="en-US" sz="1400" i="1" dirty="0"/>
              <a:t>COVID-19 Infographics. </a:t>
            </a:r>
            <a:r>
              <a:rPr lang="en-US" sz="1400" dirty="0"/>
              <a:t>Retrieved from https://www.medscape.com/slideshow/covid-19-infographics-6012689</a:t>
            </a:r>
          </a:p>
          <a:p>
            <a:endParaRPr lang="en-US" sz="1400" dirty="0"/>
          </a:p>
          <a:p>
            <a:r>
              <a:rPr lang="en-US" sz="1400" dirty="0"/>
              <a:t>MU Health Care. (2020). </a:t>
            </a:r>
            <a:r>
              <a:rPr lang="en-US" sz="1400" i="1" dirty="0"/>
              <a:t>COVID-19 Information.</a:t>
            </a:r>
            <a:r>
              <a:rPr lang="en-US" sz="1400" dirty="0"/>
              <a:t> Retrieved from https://www.muhealth.org/covid19-information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47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 COVID impacted your practice/life?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288217" cy="3689854"/>
          </a:xfrm>
        </p:spPr>
        <p:txBody>
          <a:bodyPr/>
          <a:lstStyle/>
          <a:p>
            <a:r>
              <a:rPr lang="en-US" dirty="0"/>
              <a:t>Doing Telehealth?</a:t>
            </a:r>
          </a:p>
          <a:p>
            <a:r>
              <a:rPr lang="en-US" dirty="0"/>
              <a:t>Moved to a different clinic?</a:t>
            </a:r>
          </a:p>
          <a:p>
            <a:r>
              <a:rPr lang="en-US" dirty="0"/>
              <a:t>Still working?</a:t>
            </a:r>
          </a:p>
          <a:p>
            <a:r>
              <a:rPr lang="en-US" dirty="0"/>
              <a:t>Grocery shopping online?</a:t>
            </a:r>
          </a:p>
          <a:p>
            <a:r>
              <a:rPr lang="en-US" dirty="0"/>
              <a:t>Avoiding news?</a:t>
            </a:r>
          </a:p>
          <a:p>
            <a:pPr lvl="1"/>
            <a:r>
              <a:rPr lang="en-US" dirty="0"/>
              <a:t>Or following news more?</a:t>
            </a:r>
          </a:p>
          <a:p>
            <a:r>
              <a:rPr lang="en-US" dirty="0"/>
              <a:t>Minimizing travel… -you should be!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84" y="2194559"/>
            <a:ext cx="5082502" cy="43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7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Virus: SARS-CoV-2; Disease: COVID-19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467" y="2606938"/>
            <a:ext cx="4547667" cy="3337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0890" y="5835535"/>
            <a:ext cx="524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2. </a:t>
            </a:r>
            <a:r>
              <a:rPr lang="en-US" sz="800" dirty="0"/>
              <a:t>Coronavirus COVID-19 Global Cases by the Center for Systems Science and Engineering (CSSE) at Johns Hopkins University (JHU). John Hopkins University of Medicine (2020).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252" y="6066367"/>
            <a:ext cx="380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1.</a:t>
            </a:r>
            <a:r>
              <a:rPr lang="en-US" sz="800" dirty="0"/>
              <a:t> Depiction of SARS-CoV-2. Medscape (2020). </a:t>
            </a:r>
            <a:r>
              <a:rPr lang="en-US" sz="800" i="1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0890" y="2951018"/>
            <a:ext cx="6832427" cy="28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325" y="290945"/>
            <a:ext cx="7940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Missouri’s outlook with COVID-19?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79" y="1022465"/>
            <a:ext cx="10839103" cy="7481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the latest update, go to this link: </a:t>
            </a:r>
            <a:r>
              <a:rPr lang="en-US" dirty="0">
                <a:hlinkClick r:id="rId2"/>
              </a:rPr>
              <a:t>https://covid19.healthdata.org/projections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0" y="1978910"/>
            <a:ext cx="11246351" cy="42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Columbia’s COVID-19 timeline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711555"/>
              </p:ext>
            </p:extLst>
          </p:nvPr>
        </p:nvGraphicFramePr>
        <p:xfrm>
          <a:off x="164933" y="2070794"/>
          <a:ext cx="5570849" cy="4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9807206"/>
              </p:ext>
            </p:extLst>
          </p:nvPr>
        </p:nvGraphicFramePr>
        <p:xfrm>
          <a:off x="6176355" y="2219961"/>
          <a:ext cx="5494713" cy="427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4289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1" y="759124"/>
            <a:ext cx="10173412" cy="1075041"/>
          </a:xfrm>
        </p:spPr>
        <p:txBody>
          <a:bodyPr/>
          <a:lstStyle/>
          <a:p>
            <a:r>
              <a:rPr lang="en-US" dirty="0"/>
              <a:t>How has Boone County fared?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406" y="6425466"/>
            <a:ext cx="626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1</a:t>
            </a:r>
            <a:r>
              <a:rPr lang="en-US" sz="800" dirty="0"/>
              <a:t>. Boone County COVID-19 Cases by Mode of transmission. Retrieved from Columbia/Boone County Department of  Public Health and Human Services (Estes, 2020).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737644-6944-475B-949B-07CEAFD65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525" y="2143632"/>
            <a:ext cx="6262777" cy="41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Healthcare’s approaches and needs have  changed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PPE shortages:</a:t>
            </a:r>
          </a:p>
          <a:p>
            <a:pPr lvl="1"/>
            <a:r>
              <a:rPr lang="en-US" dirty="0"/>
              <a:t>Rationing masks/gowns</a:t>
            </a:r>
          </a:p>
          <a:p>
            <a:pPr lvl="1"/>
            <a:r>
              <a:rPr lang="en-US" dirty="0"/>
              <a:t>Reusing masks/gowns</a:t>
            </a:r>
          </a:p>
          <a:p>
            <a:pPr lvl="1"/>
            <a:r>
              <a:rPr lang="en-US" dirty="0"/>
              <a:t>Highly competitive market  </a:t>
            </a:r>
          </a:p>
          <a:p>
            <a:r>
              <a:rPr lang="en-US" dirty="0"/>
              <a:t>COVID testing:</a:t>
            </a:r>
          </a:p>
          <a:p>
            <a:pPr lvl="1"/>
            <a:r>
              <a:rPr lang="en-US" dirty="0"/>
              <a:t>Evolution of testing guidelines</a:t>
            </a:r>
          </a:p>
          <a:p>
            <a:pPr lvl="1"/>
            <a:r>
              <a:rPr lang="en-US" dirty="0"/>
              <a:t>Evolution of testing speed: Abbott and 5 min testing</a:t>
            </a:r>
          </a:p>
          <a:p>
            <a:r>
              <a:rPr lang="en-US" dirty="0"/>
              <a:t>Cancellation of elective procedures</a:t>
            </a:r>
          </a:p>
          <a:p>
            <a:r>
              <a:rPr lang="en-US" dirty="0"/>
              <a:t>Completing Zoom/Telephone visits</a:t>
            </a:r>
          </a:p>
          <a:p>
            <a:r>
              <a:rPr lang="en-US" dirty="0"/>
              <a:t>Rescheduling wellness and non-acute visits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0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we (in Boone County) doing about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167219" cy="4276869"/>
          </a:xfrm>
        </p:spPr>
        <p:txBody>
          <a:bodyPr/>
          <a:lstStyle/>
          <a:p>
            <a:r>
              <a:rPr lang="en-US" dirty="0"/>
              <a:t>MU Healthcare and Boone are currently offering community drive thru testing</a:t>
            </a:r>
          </a:p>
          <a:p>
            <a:pPr lvl="1"/>
            <a:r>
              <a:rPr lang="en-US" dirty="0"/>
              <a:t>Boone: 7am-7pm M-F, and 8-12pm on weekends</a:t>
            </a:r>
          </a:p>
          <a:p>
            <a:pPr lvl="1"/>
            <a:r>
              <a:rPr lang="en-US" dirty="0"/>
              <a:t>MU: 7am-7pm M-F, and 8-12pm on weekends</a:t>
            </a:r>
          </a:p>
          <a:p>
            <a:r>
              <a:rPr lang="en-US" dirty="0"/>
              <a:t>Currently, </a:t>
            </a:r>
            <a:r>
              <a:rPr lang="en-US" dirty="0" err="1"/>
              <a:t>Gentrait</a:t>
            </a:r>
            <a:r>
              <a:rPr lang="en-US" dirty="0"/>
              <a:t> has been the primary lab running the majority of labs for Columbia, MO</a:t>
            </a:r>
          </a:p>
          <a:p>
            <a:pPr lvl="1"/>
            <a:r>
              <a:rPr lang="en-US" dirty="0"/>
              <a:t>24 hours (or less) turn-around time</a:t>
            </a:r>
          </a:p>
          <a:p>
            <a:pPr lvl="1"/>
            <a:r>
              <a:rPr lang="en-US" dirty="0"/>
              <a:t>MU estimates about 200-300 tests per day</a:t>
            </a:r>
          </a:p>
          <a:p>
            <a:r>
              <a:rPr lang="en-US" dirty="0"/>
              <a:t>Boone County Health Department:</a:t>
            </a:r>
          </a:p>
          <a:p>
            <a:pPr lvl="1"/>
            <a:r>
              <a:rPr lang="en-US" dirty="0"/>
              <a:t>Working with care facilities and healthcare systems</a:t>
            </a:r>
          </a:p>
          <a:p>
            <a:pPr lvl="1"/>
            <a:r>
              <a:rPr lang="en-US" dirty="0"/>
              <a:t>Collaboration with the State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239092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 is doing about this: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2078182"/>
            <a:ext cx="10457410" cy="43558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Created ‘Telephone Respiratory Triage’ teams</a:t>
            </a:r>
          </a:p>
          <a:p>
            <a:r>
              <a:rPr lang="en-US" dirty="0"/>
              <a:t>Checking temperatures and s/s prior to clinic/hospital entry</a:t>
            </a:r>
          </a:p>
          <a:p>
            <a:r>
              <a:rPr lang="en-US" dirty="0"/>
              <a:t>Have set ‘clean’ and ‘dirty’ areas in UH ER/PCU/ICU and WCH</a:t>
            </a:r>
          </a:p>
          <a:p>
            <a:r>
              <a:rPr lang="en-US" dirty="0"/>
              <a:t>Enforcing use of negative pressure rooms for any suspected COVID-19 s/s</a:t>
            </a:r>
          </a:p>
          <a:p>
            <a:r>
              <a:rPr lang="en-US" dirty="0"/>
              <a:t>Provision of masks to staff</a:t>
            </a:r>
          </a:p>
          <a:p>
            <a:pPr lvl="1"/>
            <a:r>
              <a:rPr lang="en-US" dirty="0"/>
              <a:t>N95 UV disinfection</a:t>
            </a:r>
          </a:p>
          <a:p>
            <a:r>
              <a:rPr lang="en-US" dirty="0"/>
              <a:t>Provision of scrubs to staff working with COVID-19 patients</a:t>
            </a:r>
          </a:p>
          <a:p>
            <a:r>
              <a:rPr lang="en-US" dirty="0"/>
              <a:t>Hospitalizing symptomatic suspected patients with high risk factors</a:t>
            </a:r>
          </a:p>
          <a:p>
            <a:pPr lvl="1"/>
            <a:r>
              <a:rPr lang="en-US" dirty="0"/>
              <a:t>Patients who require admittance are to remain until cleared by testing</a:t>
            </a:r>
          </a:p>
          <a:p>
            <a:r>
              <a:rPr lang="en-US" dirty="0"/>
              <a:t>Trying to enroll into research trials </a:t>
            </a:r>
          </a:p>
          <a:p>
            <a:r>
              <a:rPr lang="en-US" dirty="0"/>
              <a:t>Providing frequent COVID education:</a:t>
            </a:r>
          </a:p>
          <a:p>
            <a:pPr lvl="1"/>
            <a:r>
              <a:rPr lang="en-US" dirty="0"/>
              <a:t>COVID-19 Town halls</a:t>
            </a:r>
          </a:p>
          <a:p>
            <a:pPr lvl="1"/>
            <a:r>
              <a:rPr lang="en-US" dirty="0"/>
              <a:t>SHOW ME ECHOS</a:t>
            </a:r>
          </a:p>
          <a:p>
            <a:pPr lvl="1"/>
            <a:r>
              <a:rPr lang="en-US" dirty="0"/>
              <a:t>GRAND ROUNDS </a:t>
            </a:r>
            <a:r>
              <a:rPr lang="en-US" sz="900" dirty="0"/>
              <a:t>(MU Health Care’s COVID-19 Information website, 2020)</a:t>
            </a:r>
          </a:p>
        </p:txBody>
      </p:sp>
    </p:spTree>
    <p:extLst>
      <p:ext uri="{BB962C8B-B14F-4D97-AF65-F5344CB8AC3E}">
        <p14:creationId xmlns:p14="http://schemas.microsoft.com/office/powerpoint/2010/main" val="343823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Discomfort You’re Feeling Is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649032" cy="4271746"/>
          </a:xfrm>
        </p:spPr>
        <p:txBody>
          <a:bodyPr/>
          <a:lstStyle/>
          <a:p>
            <a:r>
              <a:rPr lang="en-US" dirty="0"/>
              <a:t>According to </a:t>
            </a:r>
            <a:r>
              <a:rPr lang="en-US" dirty="0" err="1"/>
              <a:t>Berinato</a:t>
            </a:r>
            <a:r>
              <a:rPr lang="en-US" dirty="0"/>
              <a:t> (2020), we are experiencing different griefs: </a:t>
            </a:r>
          </a:p>
          <a:p>
            <a:pPr lvl="2"/>
            <a:r>
              <a:rPr lang="en-US" dirty="0"/>
              <a:t>Things will be different after this, such as after 911</a:t>
            </a:r>
          </a:p>
          <a:p>
            <a:pPr lvl="2"/>
            <a:r>
              <a:rPr lang="en-US" dirty="0"/>
              <a:t>Loss of normalcy</a:t>
            </a:r>
          </a:p>
          <a:p>
            <a:pPr lvl="2"/>
            <a:r>
              <a:rPr lang="en-US" dirty="0"/>
              <a:t>Fear of economic toll</a:t>
            </a:r>
          </a:p>
          <a:p>
            <a:pPr lvl="2"/>
            <a:r>
              <a:rPr lang="en-US" dirty="0"/>
              <a:t>Loss of connection</a:t>
            </a:r>
          </a:p>
          <a:p>
            <a:pPr lvl="1"/>
            <a:r>
              <a:rPr lang="en-US" dirty="0"/>
              <a:t>Anticipatory grief: uncertainty </a:t>
            </a:r>
          </a:p>
          <a:p>
            <a:r>
              <a:rPr lang="en-US" dirty="0"/>
              <a:t>How to manage: </a:t>
            </a:r>
          </a:p>
          <a:p>
            <a:pPr lvl="1"/>
            <a:r>
              <a:rPr lang="en-US" dirty="0"/>
              <a:t>Find balance in how you think</a:t>
            </a:r>
          </a:p>
          <a:p>
            <a:pPr lvl="1"/>
            <a:r>
              <a:rPr lang="en-US" dirty="0"/>
              <a:t>Be in the present</a:t>
            </a:r>
          </a:p>
          <a:p>
            <a:pPr lvl="1"/>
            <a:r>
              <a:rPr lang="en-US" dirty="0"/>
              <a:t>Let go of what you can’t control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271" y="3380510"/>
            <a:ext cx="4349043" cy="286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0271" y="6317673"/>
            <a:ext cx="44551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1. </a:t>
            </a:r>
            <a:r>
              <a:rPr lang="en-US" sz="800" dirty="0"/>
              <a:t>Original art image provided with </a:t>
            </a:r>
            <a:r>
              <a:rPr lang="en-US" sz="800" dirty="0" err="1"/>
              <a:t>Berinato’s</a:t>
            </a:r>
            <a:r>
              <a:rPr lang="en-US" sz="800" dirty="0"/>
              <a:t> Harvard Business Review article. </a:t>
            </a:r>
            <a:r>
              <a:rPr lang="en-US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1218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1324</TotalTime>
  <Words>1231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COVID-19 in Boone County</vt:lpstr>
      <vt:lpstr>Virus: SARS-CoV-2; Disease: COVID-19</vt:lpstr>
      <vt:lpstr>PowerPoint Presentation</vt:lpstr>
      <vt:lpstr>Columbia’s COVID-19 timeline</vt:lpstr>
      <vt:lpstr>How has Boone County fared?</vt:lpstr>
      <vt:lpstr>Healthcare’s approaches and needs have  changed </vt:lpstr>
      <vt:lpstr>So what are we (in Boone County) doing about this?</vt:lpstr>
      <vt:lpstr>What MU is doing about this:</vt:lpstr>
      <vt:lpstr>That Discomfort You’re Feeling Is Grief</vt:lpstr>
      <vt:lpstr>What can YOU do about this?</vt:lpstr>
      <vt:lpstr>What will the future be with COVID-19?</vt:lpstr>
      <vt:lpstr>How do we put this in perspective with the past?</vt:lpstr>
      <vt:lpstr>PowerPoint Presentation</vt:lpstr>
      <vt:lpstr>How has COVID impacted your practice/life?</vt:lpstr>
    </vt:vector>
  </TitlesOfParts>
  <Company>MU Health - University of Missouri -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 Boone County</dc:title>
  <dc:creator>Sorrick, Jessica</dc:creator>
  <cp:lastModifiedBy>Sorrick, Jessica</cp:lastModifiedBy>
  <cp:revision>61</cp:revision>
  <dcterms:created xsi:type="dcterms:W3CDTF">2020-04-01T21:13:08Z</dcterms:created>
  <dcterms:modified xsi:type="dcterms:W3CDTF">2020-04-15T14:09:29Z</dcterms:modified>
</cp:coreProperties>
</file>