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handoutMasterIdLst>
    <p:handoutMasterId r:id="rId63"/>
  </p:handoutMasterIdLst>
  <p:sldIdLst>
    <p:sldId id="258" r:id="rId2"/>
    <p:sldId id="385" r:id="rId3"/>
    <p:sldId id="413" r:id="rId4"/>
    <p:sldId id="414" r:id="rId5"/>
    <p:sldId id="260" r:id="rId6"/>
    <p:sldId id="412" r:id="rId7"/>
    <p:sldId id="339" r:id="rId8"/>
    <p:sldId id="262" r:id="rId9"/>
    <p:sldId id="340" r:id="rId10"/>
    <p:sldId id="341" r:id="rId11"/>
    <p:sldId id="342" r:id="rId12"/>
    <p:sldId id="355" r:id="rId13"/>
    <p:sldId id="376" r:id="rId14"/>
    <p:sldId id="265" r:id="rId15"/>
    <p:sldId id="264" r:id="rId16"/>
    <p:sldId id="298" r:id="rId17"/>
    <p:sldId id="425" r:id="rId18"/>
    <p:sldId id="323" r:id="rId19"/>
    <p:sldId id="324" r:id="rId20"/>
    <p:sldId id="325" r:id="rId21"/>
    <p:sldId id="326" r:id="rId22"/>
    <p:sldId id="327" r:id="rId23"/>
    <p:sldId id="329" r:id="rId24"/>
    <p:sldId id="335" r:id="rId25"/>
    <p:sldId id="336" r:id="rId26"/>
    <p:sldId id="424" r:id="rId27"/>
    <p:sldId id="422" r:id="rId28"/>
    <p:sldId id="337" r:id="rId29"/>
    <p:sldId id="266" r:id="rId30"/>
    <p:sldId id="403" r:id="rId31"/>
    <p:sldId id="389" r:id="rId32"/>
    <p:sldId id="404" r:id="rId33"/>
    <p:sldId id="346" r:id="rId34"/>
    <p:sldId id="350" r:id="rId35"/>
    <p:sldId id="396" r:id="rId36"/>
    <p:sldId id="354" r:id="rId37"/>
    <p:sldId id="418" r:id="rId38"/>
    <p:sldId id="397" r:id="rId39"/>
    <p:sldId id="356" r:id="rId40"/>
    <p:sldId id="312" r:id="rId41"/>
    <p:sldId id="313" r:id="rId42"/>
    <p:sldId id="316" r:id="rId43"/>
    <p:sldId id="319" r:id="rId44"/>
    <p:sldId id="320" r:id="rId45"/>
    <p:sldId id="391" r:id="rId46"/>
    <p:sldId id="392" r:id="rId47"/>
    <p:sldId id="393" r:id="rId48"/>
    <p:sldId id="321" r:id="rId49"/>
    <p:sldId id="322" r:id="rId50"/>
    <p:sldId id="407" r:id="rId51"/>
    <p:sldId id="394" r:id="rId52"/>
    <p:sldId id="406" r:id="rId53"/>
    <p:sldId id="419" r:id="rId54"/>
    <p:sldId id="420" r:id="rId55"/>
    <p:sldId id="421" r:id="rId56"/>
    <p:sldId id="415" r:id="rId57"/>
    <p:sldId id="416" r:id="rId58"/>
    <p:sldId id="417" r:id="rId59"/>
    <p:sldId id="399" r:id="rId60"/>
    <p:sldId id="40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85" autoAdjust="0"/>
    <p:restoredTop sz="94660"/>
  </p:normalViewPr>
  <p:slideViewPr>
    <p:cSldViewPr snapToGrid="0" showGuides="1">
      <p:cViewPr varScale="1">
        <p:scale>
          <a:sx n="100" d="100"/>
          <a:sy n="100" d="100"/>
        </p:scale>
        <p:origin x="468" y="56"/>
      </p:cViewPr>
      <p:guideLst>
        <p:guide orient="horz" pos="2160"/>
        <p:guide pos="2880"/>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2/28/2020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2/28/2020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45684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than sleep deprivation because it occurs despite adequate opportunity and circumstances for sleep.</a:t>
            </a:r>
          </a:p>
          <a:p>
            <a:r>
              <a:rPr lang="en-US" dirty="0"/>
              <a:t>Sleep difficulty: poor sleep quality or insufficient sleep quantity due to difficulty initiating or maintaining sleep or waking up too early.</a:t>
            </a:r>
          </a:p>
          <a:p>
            <a:r>
              <a:rPr lang="en-US" dirty="0"/>
              <a:t>Daytime functioning issues: fatigue, inattention, poor mood, vocational problems</a:t>
            </a:r>
          </a:p>
          <a:p>
            <a:r>
              <a:rPr lang="en-US" dirty="0"/>
              <a:t>Fatigue must be differentiated from daytime sleepiness: this is more of a lack of energy and even though they have a desire to sleep during the day they usually cannot. This is different from the daytime sleepiness of OSA where they report subjective sleepiness and often fall asleep unintentionally during the day.</a:t>
            </a:r>
          </a:p>
        </p:txBody>
      </p:sp>
      <p:sp>
        <p:nvSpPr>
          <p:cNvPr id="4" name="Slide Number Placeholder 3"/>
          <p:cNvSpPr>
            <a:spLocks noGrp="1"/>
          </p:cNvSpPr>
          <p:nvPr>
            <p:ph type="sldNum" sz="quarter" idx="5"/>
          </p:nvPr>
        </p:nvSpPr>
        <p:spPr/>
        <p:txBody>
          <a:bodyPr/>
          <a:lstStyle/>
          <a:p>
            <a:fld id="{923716F0-385D-4F6E-BE54-A09D410D24C2}" type="slidenum">
              <a:rPr lang="en-US" smtClean="0"/>
              <a:t>40</a:t>
            </a:fld>
            <a:endParaRPr lang="en-US"/>
          </a:p>
        </p:txBody>
      </p:sp>
    </p:spTree>
    <p:extLst>
      <p:ext uri="{BB962C8B-B14F-4D97-AF65-F5344CB8AC3E}">
        <p14:creationId xmlns:p14="http://schemas.microsoft.com/office/powerpoint/2010/main" val="116519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Night-to-night variability in insomnia symptoms. Will get occasional good night sleep.</a:t>
            </a:r>
          </a:p>
          <a:p>
            <a:endParaRPr lang="en-US" dirty="0"/>
          </a:p>
          <a:p>
            <a:r>
              <a:rPr lang="en-US" dirty="0"/>
              <a:t>Even if insomnia occurs 2/2 another condition, it often develops an independent course and can remain clinically significant even if the comorbid even if the “primary” condition is adequately treated. If untreated, insomnia can negatively affect the outcome of comorbid conditions. Conversely, treatment of insomnia can improve the outcome of comorbid conditions. So insomnia best viewed as a comorbid disorder with separate treatment attention (no longer considered a secondary condition).</a:t>
            </a:r>
          </a:p>
          <a:p>
            <a:endParaRPr lang="en-US" dirty="0"/>
          </a:p>
          <a:p>
            <a:endParaRPr lang="en-US" dirty="0"/>
          </a:p>
        </p:txBody>
      </p:sp>
      <p:sp>
        <p:nvSpPr>
          <p:cNvPr id="4" name="Slide Number Placeholder 3"/>
          <p:cNvSpPr>
            <a:spLocks noGrp="1"/>
          </p:cNvSpPr>
          <p:nvPr>
            <p:ph type="sldNum" sz="quarter" idx="5"/>
          </p:nvPr>
        </p:nvSpPr>
        <p:spPr/>
        <p:txBody>
          <a:bodyPr/>
          <a:lstStyle/>
          <a:p>
            <a:fld id="{923716F0-385D-4F6E-BE54-A09D410D24C2}" type="slidenum">
              <a:rPr lang="en-US" smtClean="0"/>
              <a:t>41</a:t>
            </a:fld>
            <a:endParaRPr lang="en-US"/>
          </a:p>
        </p:txBody>
      </p:sp>
    </p:spTree>
    <p:extLst>
      <p:ext uri="{BB962C8B-B14F-4D97-AF65-F5344CB8AC3E}">
        <p14:creationId xmlns:p14="http://schemas.microsoft.com/office/powerpoint/2010/main" val="428749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more chronic insomnia rather than short-term insomnia symptoms.</a:t>
            </a:r>
          </a:p>
          <a:p>
            <a:r>
              <a:rPr lang="en-US" dirty="0"/>
              <a:t>Women: especially peri- and post-menopausal</a:t>
            </a:r>
          </a:p>
          <a:p>
            <a:r>
              <a:rPr lang="en-US" dirty="0"/>
              <a:t>Older adults: age-related deterioration in sleep continuity and increase in medical comorbidities</a:t>
            </a:r>
          </a:p>
          <a:p>
            <a:r>
              <a:rPr lang="en-US" dirty="0"/>
              <a:t>Comorbid: This encompasses a lot. But generally speaking, medical conditions that chronic pain, breathing difficulty, immobility. Psychiatric conditions, especially mood disorders (depression/anxiety).</a:t>
            </a:r>
          </a:p>
        </p:txBody>
      </p:sp>
      <p:sp>
        <p:nvSpPr>
          <p:cNvPr id="4" name="Slide Number Placeholder 3"/>
          <p:cNvSpPr>
            <a:spLocks noGrp="1"/>
          </p:cNvSpPr>
          <p:nvPr>
            <p:ph type="sldNum" sz="quarter" idx="5"/>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214614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 other conditions that may be precipitating or exacerbating the insomnia.</a:t>
            </a:r>
          </a:p>
        </p:txBody>
      </p:sp>
      <p:sp>
        <p:nvSpPr>
          <p:cNvPr id="4" name="Slide Number Placeholder 3"/>
          <p:cNvSpPr>
            <a:spLocks noGrp="1"/>
          </p:cNvSpPr>
          <p:nvPr>
            <p:ph type="sldNum" sz="quarter" idx="5"/>
          </p:nvPr>
        </p:nvSpPr>
        <p:spPr/>
        <p:txBody>
          <a:bodyPr/>
          <a:lstStyle/>
          <a:p>
            <a:fld id="{923716F0-385D-4F6E-BE54-A09D410D24C2}" type="slidenum">
              <a:rPr lang="en-US" smtClean="0"/>
              <a:t>44</a:t>
            </a:fld>
            <a:endParaRPr lang="en-US"/>
          </a:p>
        </p:txBody>
      </p:sp>
    </p:spTree>
    <p:extLst>
      <p:ext uri="{BB962C8B-B14F-4D97-AF65-F5344CB8AC3E}">
        <p14:creationId xmlns:p14="http://schemas.microsoft.com/office/powerpoint/2010/main" val="289198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a:t>
            </a:r>
            <a:r>
              <a:rPr lang="en-US" dirty="0"/>
              <a:t>/Tr are benzodiazepines</a:t>
            </a:r>
          </a:p>
          <a:p>
            <a:r>
              <a:rPr lang="en-US" dirty="0"/>
              <a:t>E/Z/Z are benzo receptor agonists</a:t>
            </a:r>
          </a:p>
          <a:p>
            <a:r>
              <a:rPr lang="en-US" dirty="0"/>
              <a:t>Ram: melatonin agonist</a:t>
            </a:r>
          </a:p>
          <a:p>
            <a:endParaRPr lang="en-US" dirty="0"/>
          </a:p>
        </p:txBody>
      </p:sp>
      <p:sp>
        <p:nvSpPr>
          <p:cNvPr id="4" name="Slide Number Placeholder 3"/>
          <p:cNvSpPr>
            <a:spLocks noGrp="1"/>
          </p:cNvSpPr>
          <p:nvPr>
            <p:ph type="sldNum" sz="quarter" idx="5"/>
          </p:nvPr>
        </p:nvSpPr>
        <p:spPr/>
        <p:txBody>
          <a:bodyPr/>
          <a:lstStyle/>
          <a:p>
            <a:fld id="{923716F0-385D-4F6E-BE54-A09D410D24C2}" type="slidenum">
              <a:rPr lang="en-US" smtClean="0"/>
              <a:t>48</a:t>
            </a:fld>
            <a:endParaRPr lang="en-US"/>
          </a:p>
        </p:txBody>
      </p:sp>
    </p:spTree>
    <p:extLst>
      <p:ext uri="{BB962C8B-B14F-4D97-AF65-F5344CB8AC3E}">
        <p14:creationId xmlns:p14="http://schemas.microsoft.com/office/powerpoint/2010/main" val="52142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716F0-385D-4F6E-BE54-A09D410D24C2}" type="slidenum">
              <a:rPr lang="en-US" smtClean="0"/>
              <a:t>52</a:t>
            </a:fld>
            <a:endParaRPr lang="en-US"/>
          </a:p>
        </p:txBody>
      </p:sp>
    </p:spTree>
    <p:extLst>
      <p:ext uri="{BB962C8B-B14F-4D97-AF65-F5344CB8AC3E}">
        <p14:creationId xmlns:p14="http://schemas.microsoft.com/office/powerpoint/2010/main" val="10353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causes of disabling daytime sleepiness after OSA</a:t>
            </a:r>
          </a:p>
          <a:p>
            <a:r>
              <a:rPr lang="en-US" dirty="0"/>
              <a:t>Concern with driving here, similar to OSA.</a:t>
            </a:r>
          </a:p>
          <a:p>
            <a:r>
              <a:rPr lang="en-US" dirty="0"/>
              <a:t>Sleep episodes refreshing: different from OSA where patients do not wake up in the morning or after a nap refreshed because of the apnea.</a:t>
            </a:r>
          </a:p>
          <a:p>
            <a:r>
              <a:rPr lang="en-US" dirty="0"/>
              <a:t>Onset in teens/twenties: however, underdiagnosed so patients may not present until later in life</a:t>
            </a:r>
          </a:p>
        </p:txBody>
      </p:sp>
      <p:sp>
        <p:nvSpPr>
          <p:cNvPr id="4" name="Slide Number Placeholder 3"/>
          <p:cNvSpPr>
            <a:spLocks noGrp="1"/>
          </p:cNvSpPr>
          <p:nvPr>
            <p:ph type="sldNum" sz="quarter" idx="5"/>
          </p:nvPr>
        </p:nvSpPr>
        <p:spPr/>
        <p:txBody>
          <a:bodyPr/>
          <a:lstStyle/>
          <a:p>
            <a:fld id="{923716F0-385D-4F6E-BE54-A09D410D24C2}" type="slidenum">
              <a:rPr lang="en-US" smtClean="0"/>
              <a:t>19</a:t>
            </a:fld>
            <a:endParaRPr lang="en-US"/>
          </a:p>
        </p:txBody>
      </p:sp>
    </p:spTree>
    <p:extLst>
      <p:ext uri="{BB962C8B-B14F-4D97-AF65-F5344CB8AC3E}">
        <p14:creationId xmlns:p14="http://schemas.microsoft.com/office/powerpoint/2010/main" val="236432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Neurotransmitter produced in the hypothalamus that has excitatory effects: Promotes wakefulness and prevents inappropriate transitions into sleep</a:t>
            </a:r>
          </a:p>
          <a:p>
            <a:r>
              <a:rPr lang="en-US" dirty="0"/>
              <a:t>In these patients, CSF hypocretin levels are either low or undetectable.</a:t>
            </a:r>
          </a:p>
          <a:p>
            <a:r>
              <a:rPr lang="en-US" dirty="0"/>
              <a:t>What essentially happens is that elements of sleep intrude into wakefulness and elements of wakefulness intrude into sleep. So when they’re awake, they fall asleep inappropriately. And when they are asleep, they exhibit these other symptoms</a:t>
            </a:r>
          </a:p>
        </p:txBody>
      </p:sp>
      <p:sp>
        <p:nvSpPr>
          <p:cNvPr id="4" name="Slide Number Placeholder 3"/>
          <p:cNvSpPr>
            <a:spLocks noGrp="1"/>
          </p:cNvSpPr>
          <p:nvPr>
            <p:ph type="sldNum" sz="quarter" idx="5"/>
          </p:nvPr>
        </p:nvSpPr>
        <p:spPr/>
        <p:txBody>
          <a:bodyPr/>
          <a:lstStyle/>
          <a:p>
            <a:fld id="{923716F0-385D-4F6E-BE54-A09D410D24C2}" type="slidenum">
              <a:rPr lang="en-US" smtClean="0"/>
              <a:t>20</a:t>
            </a:fld>
            <a:endParaRPr lang="en-US"/>
          </a:p>
        </p:txBody>
      </p:sp>
    </p:spTree>
    <p:extLst>
      <p:ext uri="{BB962C8B-B14F-4D97-AF65-F5344CB8AC3E}">
        <p14:creationId xmlns:p14="http://schemas.microsoft.com/office/powerpoint/2010/main" val="350218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all patients will have EDS, but these may or may not be present and only about 1/3 of patients will have all of them.</a:t>
            </a:r>
          </a:p>
          <a:p>
            <a:r>
              <a:rPr lang="en-US" dirty="0"/>
              <a:t>Cataplexy is the only one specific to narcolepsy: HH and SP can occur with other sleep disorders</a:t>
            </a:r>
          </a:p>
          <a:p>
            <a:r>
              <a:rPr lang="en-US" dirty="0"/>
              <a:t>Cataplexy is hard because it’s based on self report and this is hard to explain to patients, so often there may be a questionable h/o cataplexy. You don’t generally see these episodes occur, although…</a:t>
            </a:r>
          </a:p>
          <a:p>
            <a:r>
              <a:rPr lang="en-US" dirty="0"/>
              <a:t>The severity, affected part of body, triggers are highly variable.</a:t>
            </a:r>
          </a:p>
          <a:p>
            <a:r>
              <a:rPr lang="en-US" dirty="0"/>
              <a:t>Brief = less than 2 minutes</a:t>
            </a:r>
          </a:p>
        </p:txBody>
      </p:sp>
      <p:sp>
        <p:nvSpPr>
          <p:cNvPr id="4" name="Slide Number Placeholder 3"/>
          <p:cNvSpPr>
            <a:spLocks noGrp="1"/>
          </p:cNvSpPr>
          <p:nvPr>
            <p:ph type="sldNum" sz="quarter" idx="5"/>
          </p:nvPr>
        </p:nvSpPr>
        <p:spPr/>
        <p:txBody>
          <a:bodyPr/>
          <a:lstStyle/>
          <a:p>
            <a:fld id="{923716F0-385D-4F6E-BE54-A09D410D24C2}" type="slidenum">
              <a:rPr lang="en-US" smtClean="0"/>
              <a:t>21</a:t>
            </a:fld>
            <a:endParaRPr lang="en-US"/>
          </a:p>
        </p:txBody>
      </p:sp>
    </p:spTree>
    <p:extLst>
      <p:ext uri="{BB962C8B-B14F-4D97-AF65-F5344CB8AC3E}">
        <p14:creationId xmlns:p14="http://schemas.microsoft.com/office/powerpoint/2010/main" val="76678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h/o EDS +/- cataplexy, hypnagogic hallucinations, sleep paralysis</a:t>
            </a:r>
          </a:p>
          <a:p>
            <a:r>
              <a:rPr lang="en-US" dirty="0"/>
              <a:t>Purpose of PSG is to exclude other causes of EDS, the biggest one being OSA. If they are diagnosed with OSA on that PSG, then MSLT is on hold until the OSA is treated.</a:t>
            </a:r>
          </a:p>
          <a:p>
            <a:r>
              <a:rPr lang="en-US" dirty="0"/>
              <a:t>Hypocretin not widely available, requires an LP, low levels highly specific for narcolepsy type 1</a:t>
            </a:r>
          </a:p>
        </p:txBody>
      </p:sp>
      <p:sp>
        <p:nvSpPr>
          <p:cNvPr id="4" name="Slide Number Placeholder 3"/>
          <p:cNvSpPr>
            <a:spLocks noGrp="1"/>
          </p:cNvSpPr>
          <p:nvPr>
            <p:ph type="sldNum" sz="quarter" idx="5"/>
          </p:nvPr>
        </p:nvSpPr>
        <p:spPr/>
        <p:txBody>
          <a:bodyPr/>
          <a:lstStyle/>
          <a:p>
            <a:fld id="{923716F0-385D-4F6E-BE54-A09D410D24C2}" type="slidenum">
              <a:rPr lang="en-US" smtClean="0"/>
              <a:t>22</a:t>
            </a:fld>
            <a:endParaRPr lang="en-US"/>
          </a:p>
        </p:txBody>
      </p:sp>
    </p:spTree>
    <p:extLst>
      <p:ext uri="{BB962C8B-B14F-4D97-AF65-F5344CB8AC3E}">
        <p14:creationId xmlns:p14="http://schemas.microsoft.com/office/powerpoint/2010/main" val="10976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1 SOREMP can be on PSG</a:t>
            </a:r>
          </a:p>
          <a:p>
            <a:r>
              <a:rPr lang="en-US" dirty="0"/>
              <a:t>Doesn’t change management except with type 1 you treat the cataplexy and with type 2 you don’t.</a:t>
            </a:r>
          </a:p>
        </p:txBody>
      </p:sp>
      <p:sp>
        <p:nvSpPr>
          <p:cNvPr id="4" name="Slide Number Placeholder 3"/>
          <p:cNvSpPr>
            <a:spLocks noGrp="1"/>
          </p:cNvSpPr>
          <p:nvPr>
            <p:ph type="sldNum" sz="quarter" idx="5"/>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253944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not sufficient as primary therapy and almost all patients require medication</a:t>
            </a:r>
          </a:p>
        </p:txBody>
      </p:sp>
      <p:sp>
        <p:nvSpPr>
          <p:cNvPr id="4" name="Slide Number Placeholder 3"/>
          <p:cNvSpPr>
            <a:spLocks noGrp="1"/>
          </p:cNvSpPr>
          <p:nvPr>
            <p:ph type="sldNum" sz="quarter" idx="5"/>
          </p:nvPr>
        </p:nvSpPr>
        <p:spPr/>
        <p:txBody>
          <a:bodyPr/>
          <a:lstStyle/>
          <a:p>
            <a:fld id="{923716F0-385D-4F6E-BE54-A09D410D24C2}" type="slidenum">
              <a:rPr lang="en-US" smtClean="0"/>
              <a:t>25</a:t>
            </a:fld>
            <a:endParaRPr lang="en-US"/>
          </a:p>
        </p:txBody>
      </p:sp>
    </p:spTree>
    <p:extLst>
      <p:ext uri="{BB962C8B-B14F-4D97-AF65-F5344CB8AC3E}">
        <p14:creationId xmlns:p14="http://schemas.microsoft.com/office/powerpoint/2010/main" val="44372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Modafinil: MOA believed to be increases dopamine signaling, fewer sympathomimetic effects than the others but may increase BP so need to watch if arrhythmias or heart disease</a:t>
            </a:r>
          </a:p>
          <a:p>
            <a:r>
              <a:rPr lang="en-US" dirty="0"/>
              <a:t>May need divided dosing if persistent sleepiness in the afternoon</a:t>
            </a:r>
          </a:p>
          <a:p>
            <a:r>
              <a:rPr lang="en-US" dirty="0"/>
              <a:t>Decreases effectiveness of OCP so women of childbearing age should be cautioned</a:t>
            </a:r>
          </a:p>
          <a:p>
            <a:r>
              <a:rPr lang="en-US" dirty="0"/>
              <a:t>More expensive</a:t>
            </a:r>
          </a:p>
          <a:p>
            <a:endParaRPr lang="en-US" dirty="0"/>
          </a:p>
        </p:txBody>
      </p:sp>
      <p:sp>
        <p:nvSpPr>
          <p:cNvPr id="4" name="Slide Number Placeholder 3"/>
          <p:cNvSpPr>
            <a:spLocks noGrp="1"/>
          </p:cNvSpPr>
          <p:nvPr>
            <p:ph type="sldNum" sz="quarter" idx="5"/>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14809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 is inhibited by norepinephrine and serotonin, so drugs that increase noradrenergic and serotonergic signaling suppress REM</a:t>
            </a:r>
          </a:p>
          <a:p>
            <a:r>
              <a:rPr lang="en-US" dirty="0"/>
              <a:t>Remember that cataplexy comes from REM sleep dissociation. Also why we want to stop these meds prior to MSLT to make the diagnosis.</a:t>
            </a:r>
          </a:p>
          <a:p>
            <a:r>
              <a:rPr lang="en-US" dirty="0"/>
              <a:t>TCAs less common due to anticholinergic side effects</a:t>
            </a:r>
          </a:p>
          <a:p>
            <a:r>
              <a:rPr lang="en-US" dirty="0" err="1"/>
              <a:t>Xyrem</a:t>
            </a:r>
            <a:r>
              <a:rPr lang="en-US" dirty="0"/>
              <a:t>: 1</a:t>
            </a:r>
            <a:r>
              <a:rPr lang="en-US" baseline="30000" dirty="0"/>
              <a:t>st</a:t>
            </a:r>
            <a:r>
              <a:rPr lang="en-US" dirty="0"/>
              <a:t> dose at bedtime and 2</a:t>
            </a:r>
            <a:r>
              <a:rPr lang="en-US" baseline="30000" dirty="0"/>
              <a:t>nd</a:t>
            </a:r>
            <a:r>
              <a:rPr lang="en-US" dirty="0"/>
              <a:t> dose 2.5-4 hours later d/t short half life, may need to set an alarm, drink it, salty – sodium salt of GHB, potential for abuse</a:t>
            </a:r>
          </a:p>
          <a:p>
            <a:r>
              <a:rPr lang="en-US" dirty="0"/>
              <a:t>Dose is up-titrated for effect so may take several weeks to see full response</a:t>
            </a:r>
          </a:p>
          <a:p>
            <a:r>
              <a:rPr lang="en-US" dirty="0"/>
              <a:t>Rapidly produces deep sedation so many considerations</a:t>
            </a:r>
          </a:p>
          <a:p>
            <a:r>
              <a:rPr lang="en-US" dirty="0" err="1"/>
              <a:t>Xyrem</a:t>
            </a:r>
            <a:r>
              <a:rPr lang="en-US" dirty="0"/>
              <a:t> REMS: both prescribers and patients have to register, central pharmacy</a:t>
            </a:r>
          </a:p>
        </p:txBody>
      </p:sp>
      <p:sp>
        <p:nvSpPr>
          <p:cNvPr id="4" name="Slide Number Placeholder 3"/>
          <p:cNvSpPr>
            <a:spLocks noGrp="1"/>
          </p:cNvSpPr>
          <p:nvPr>
            <p:ph type="sldNum" sz="quarter" idx="5"/>
          </p:nvPr>
        </p:nvSpPr>
        <p:spPr/>
        <p:txBody>
          <a:bodyPr/>
          <a:lstStyle/>
          <a:p>
            <a:fld id="{923716F0-385D-4F6E-BE54-A09D410D24C2}" type="slidenum">
              <a:rPr lang="en-US" smtClean="0"/>
              <a:t>31</a:t>
            </a:fld>
            <a:endParaRPr lang="en-US"/>
          </a:p>
        </p:txBody>
      </p:sp>
    </p:spTree>
    <p:extLst>
      <p:ext uri="{BB962C8B-B14F-4D97-AF65-F5344CB8AC3E}">
        <p14:creationId xmlns:p14="http://schemas.microsoft.com/office/powerpoint/2010/main" val="341277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4343400"/>
            <a:ext cx="77724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a:t>Click to edit Master title style</a:t>
            </a:r>
            <a:endParaRPr kumimoji="0" lang="en-US" dirty="0"/>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3024136-D290-48F3-A182-4C46BEB5146B}" type="datetime1">
              <a:rPr lang="en-US" smtClean="0"/>
              <a:t>2/28/2020</a:t>
            </a:fld>
            <a:endParaRPr lang="en-US" dirty="0"/>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CC7D44C-38B1-4D0F-9006-D5774F331095}" type="datetime1">
              <a:rPr lang="en-US" smtClean="0"/>
              <a:t>2/28/2020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41"/>
            <a:ext cx="5867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98D518A-FD4F-4358-B95B-9DB5A17160FB}" type="datetime1">
              <a:rPr lang="en-US" smtClean="0"/>
              <a:t>2/28/2020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E2A9F4F-03AD-4497-A65D-076601BD41D2}" type="datetime1">
              <a:rPr lang="en-US" smtClean="0"/>
              <a:t>2/28/2020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BF3AC-A781-43AA-8BD5-B12F49168B94}" type="datetime1">
              <a:rPr lang="en-US" smtClean="0"/>
              <a:t>2/28/2020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5256A41-C91B-43FF-9881-F5DA9878418F}" type="datetime1">
              <a:rPr lang="en-US" smtClean="0"/>
              <a:t>2/28/2020</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645026" y="1809750"/>
            <a:ext cx="4041775"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FD7AA76-41EE-4C13-950E-E611B8B8FC52}" type="datetime1">
              <a:rPr lang="en-US" smtClean="0"/>
              <a:t>2/28/2020</a:t>
            </a:fld>
            <a:endParaRPr lang="en-US"/>
          </a:p>
        </p:txBody>
      </p:sp>
      <p:sp>
        <p:nvSpPr>
          <p:cNvPr id="9" name="Slide Number Placeholder 8"/>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9407A26-E7BC-4498-97E4-87AF12377CA9}" type="datetime1">
              <a:rPr lang="en-US" smtClean="0"/>
              <a:t>2/28/2020</a:t>
            </a:fld>
            <a:endParaRPr lang="en-US"/>
          </a:p>
        </p:txBody>
      </p:sp>
      <p:sp>
        <p:nvSpPr>
          <p:cNvPr id="5" name="Slide Number Placeholder 4"/>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3EA4171-1117-4486-993C-35A7470D8847}" type="datetime1">
              <a:rPr lang="en-US" smtClean="0"/>
              <a:t>2/28/2020</a:t>
            </a:fld>
            <a:endParaRPr lang="en-US"/>
          </a:p>
        </p:txBody>
      </p:sp>
      <p:sp>
        <p:nvSpPr>
          <p:cNvPr id="4" name="Slide Number Placeholder 3"/>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72A4CB8-1563-4663-81DB-74EB416C19BE}" type="datetime1">
              <a:rPr lang="en-US" smtClean="0"/>
              <a:t>2/28/2020</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363196"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914400" y="441253"/>
            <a:ext cx="6858000" cy="701749"/>
          </a:xfrm>
        </p:spPr>
        <p:txBody>
          <a:bodyPr anchor="b"/>
          <a:lstStyle>
            <a:lvl1pPr algn="l">
              <a:buNone/>
              <a:defRPr sz="2100" b="0"/>
            </a:lvl1pPr>
            <a:extLst/>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
        <p:nvSpPr>
          <p:cNvPr id="6" name="Footer Placeholder 5"/>
          <p:cNvSpPr>
            <a:spLocks noGrp="1"/>
          </p:cNvSpPr>
          <p:nvPr>
            <p:ph type="ftr" sz="quarter" idx="11"/>
          </p:nvPr>
        </p:nvSpPr>
        <p:spPr>
          <a:xfrm>
            <a:off x="914400" y="55499"/>
            <a:ext cx="5562600" cy="365125"/>
          </a:xfrm>
        </p:spPr>
        <p:txBody>
          <a:bodyPr/>
          <a:lstStyle/>
          <a:p>
            <a:r>
              <a:rPr lang="en-US" dirty="0"/>
              <a:t>Add a footer</a:t>
            </a:r>
          </a:p>
        </p:txBody>
      </p:sp>
      <p:sp>
        <p:nvSpPr>
          <p:cNvPr id="5" name="Date Placeholder 4"/>
          <p:cNvSpPr>
            <a:spLocks noGrp="1"/>
          </p:cNvSpPr>
          <p:nvPr>
            <p:ph type="dt" sz="half" idx="10"/>
          </p:nvPr>
        </p:nvSpPr>
        <p:spPr>
          <a:xfrm>
            <a:off x="6477000" y="55499"/>
            <a:ext cx="2133600" cy="365125"/>
          </a:xfrm>
        </p:spPr>
        <p:txBody>
          <a:bodyPr/>
          <a:lstStyle/>
          <a:p>
            <a:fld id="{0C6724CE-2468-448B-87C1-A92EDD78369B}" type="datetime1">
              <a:rPr lang="en-US" smtClean="0"/>
              <a:t>2/28/2020</a:t>
            </a:fld>
            <a:endParaRPr lang="en-US"/>
          </a:p>
        </p:txBody>
      </p:sp>
      <p:sp>
        <p:nvSpPr>
          <p:cNvPr id="7" name="Slide Number Placeholder 6"/>
          <p:cNvSpPr>
            <a:spLocks noGrp="1"/>
          </p:cNvSpPr>
          <p:nvPr>
            <p:ph type="sldNum" sz="quarter" idx="12"/>
          </p:nvPr>
        </p:nvSpPr>
        <p:spPr>
          <a:xfrm>
            <a:off x="8610600" y="55499"/>
            <a:ext cx="457200" cy="365125"/>
          </a:xfrm>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dirty="0"/>
              <a:t>Add a footer</a:t>
            </a:r>
          </a:p>
        </p:txBody>
      </p:sp>
      <p:sp>
        <p:nvSpPr>
          <p:cNvPr id="14" name="Date Placeholder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t>2/28/2020</a:t>
            </a:fld>
            <a:endParaRPr lang="en-US" dirty="0"/>
          </a:p>
        </p:txBody>
      </p:sp>
      <p:sp>
        <p:nvSpPr>
          <p:cNvPr id="23" name="Slide Number Placeholder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0" sz="1100">
                <a:solidFill>
                  <a:schemeClr val="tx2"/>
                </a:solidFill>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leepeducation.org/treatment-therapy/cognitive-behavioral-therap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8585"/>
            <a:ext cx="7772400" cy="2275610"/>
          </a:xfrm>
        </p:spPr>
        <p:txBody>
          <a:bodyPr/>
          <a:lstStyle/>
          <a:p>
            <a:r>
              <a:rPr lang="en-US" sz="4400" dirty="0"/>
              <a:t>Pharmacological Management of Sleep Disorders in the Older Adult</a:t>
            </a:r>
          </a:p>
        </p:txBody>
      </p:sp>
      <p:sp>
        <p:nvSpPr>
          <p:cNvPr id="3" name="Subtitle 2"/>
          <p:cNvSpPr>
            <a:spLocks noGrp="1"/>
          </p:cNvSpPr>
          <p:nvPr>
            <p:ph type="subTitle" idx="1"/>
          </p:nvPr>
        </p:nvSpPr>
        <p:spPr>
          <a:xfrm>
            <a:off x="685799" y="3299114"/>
            <a:ext cx="7772400" cy="1522268"/>
          </a:xfrm>
        </p:spPr>
        <p:txBody>
          <a:bodyPr>
            <a:normAutofit/>
          </a:bodyPr>
          <a:lstStyle/>
          <a:p>
            <a:r>
              <a:rPr lang="en-US" sz="2400" dirty="0"/>
              <a:t>Maureen Smith, DNP, APRN, ANP-BC, GNP-BC</a:t>
            </a:r>
          </a:p>
        </p:txBody>
      </p:sp>
      <p:pic>
        <p:nvPicPr>
          <p:cNvPr id="5" name="Picture 4">
            <a:extLst>
              <a:ext uri="{FF2B5EF4-FFF2-40B4-BE49-F238E27FC236}">
                <a16:creationId xmlns:a16="http://schemas.microsoft.com/office/drawing/2014/main" id="{F71177A5-8A73-4804-83AE-EA94FFA9D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861" y="5231822"/>
            <a:ext cx="4260277" cy="1283277"/>
          </a:xfrm>
          <a:prstGeom prst="rect">
            <a:avLst/>
          </a:prstGeom>
        </p:spPr>
      </p:pic>
    </p:spTree>
    <p:extLst>
      <p:ext uri="{BB962C8B-B14F-4D97-AF65-F5344CB8AC3E}">
        <p14:creationId xmlns:p14="http://schemas.microsoft.com/office/powerpoint/2010/main" val="1766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1034-354B-4679-91E3-09AB5D8D1124}"/>
              </a:ext>
            </a:extLst>
          </p:cNvPr>
          <p:cNvSpPr>
            <a:spLocks noGrp="1"/>
          </p:cNvSpPr>
          <p:nvPr>
            <p:ph type="title"/>
          </p:nvPr>
        </p:nvSpPr>
        <p:spPr/>
        <p:txBody>
          <a:bodyPr/>
          <a:lstStyle/>
          <a:p>
            <a:r>
              <a:rPr lang="en-US" dirty="0"/>
              <a:t>History: Risk Factors &amp; Conditions</a:t>
            </a:r>
          </a:p>
        </p:txBody>
      </p:sp>
      <p:sp>
        <p:nvSpPr>
          <p:cNvPr id="3" name="Text Placeholder 2">
            <a:extLst>
              <a:ext uri="{FF2B5EF4-FFF2-40B4-BE49-F238E27FC236}">
                <a16:creationId xmlns:a16="http://schemas.microsoft.com/office/drawing/2014/main" id="{78777D17-0FF9-4A97-A797-EABCCA85E946}"/>
              </a:ext>
            </a:extLst>
          </p:cNvPr>
          <p:cNvSpPr>
            <a:spLocks noGrp="1"/>
          </p:cNvSpPr>
          <p:nvPr>
            <p:ph type="body" idx="1"/>
          </p:nvPr>
        </p:nvSpPr>
        <p:spPr>
          <a:xfrm>
            <a:off x="457200" y="1622869"/>
            <a:ext cx="4040188" cy="639762"/>
          </a:xfrm>
        </p:spPr>
        <p:txBody>
          <a:bodyPr>
            <a:normAutofit/>
          </a:bodyPr>
          <a:lstStyle/>
          <a:p>
            <a:r>
              <a:rPr lang="en-US" sz="2800" dirty="0"/>
              <a:t>Clinical Risk Factors</a:t>
            </a:r>
          </a:p>
        </p:txBody>
      </p:sp>
      <p:sp>
        <p:nvSpPr>
          <p:cNvPr id="4" name="Content Placeholder 3">
            <a:extLst>
              <a:ext uri="{FF2B5EF4-FFF2-40B4-BE49-F238E27FC236}">
                <a16:creationId xmlns:a16="http://schemas.microsoft.com/office/drawing/2014/main" id="{36D2EE22-28C7-4405-B035-7EB742C1E9DD}"/>
              </a:ext>
            </a:extLst>
          </p:cNvPr>
          <p:cNvSpPr>
            <a:spLocks noGrp="1"/>
          </p:cNvSpPr>
          <p:nvPr>
            <p:ph sz="quarter" idx="2"/>
          </p:nvPr>
        </p:nvSpPr>
        <p:spPr>
          <a:xfrm>
            <a:off x="457200" y="2334346"/>
            <a:ext cx="4040188" cy="3959352"/>
          </a:xfrm>
        </p:spPr>
        <p:txBody>
          <a:bodyPr>
            <a:normAutofit fontScale="92500" lnSpcReduction="10000"/>
          </a:bodyPr>
          <a:lstStyle/>
          <a:p>
            <a:r>
              <a:rPr lang="en-US" dirty="0"/>
              <a:t>Obesity</a:t>
            </a:r>
          </a:p>
          <a:p>
            <a:r>
              <a:rPr lang="en-US" dirty="0"/>
              <a:t>Age</a:t>
            </a:r>
          </a:p>
          <a:p>
            <a:r>
              <a:rPr lang="en-US" dirty="0"/>
              <a:t>Gender</a:t>
            </a:r>
          </a:p>
          <a:p>
            <a:r>
              <a:rPr lang="en-US" dirty="0"/>
              <a:t>Menopause</a:t>
            </a:r>
          </a:p>
          <a:p>
            <a:r>
              <a:rPr lang="en-US" dirty="0"/>
              <a:t>Family history</a:t>
            </a:r>
          </a:p>
          <a:p>
            <a:r>
              <a:rPr lang="en-US" dirty="0"/>
              <a:t>Smoking</a:t>
            </a:r>
          </a:p>
          <a:p>
            <a:r>
              <a:rPr lang="en-US" dirty="0"/>
              <a:t>Craniofacial structural abnormalities</a:t>
            </a:r>
          </a:p>
          <a:p>
            <a:r>
              <a:rPr lang="en-US" dirty="0"/>
              <a:t>Upper airway soft tissue abnormalities</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F8F326DB-88DA-4D82-BFA7-90F607AB1EFC}"/>
              </a:ext>
            </a:extLst>
          </p:cNvPr>
          <p:cNvSpPr>
            <a:spLocks noGrp="1"/>
          </p:cNvSpPr>
          <p:nvPr>
            <p:ph type="body" sz="half" idx="3"/>
          </p:nvPr>
        </p:nvSpPr>
        <p:spPr>
          <a:xfrm>
            <a:off x="4645025" y="1622869"/>
            <a:ext cx="4041775" cy="639762"/>
          </a:xfrm>
        </p:spPr>
        <p:txBody>
          <a:bodyPr>
            <a:normAutofit/>
          </a:bodyPr>
          <a:lstStyle/>
          <a:p>
            <a:r>
              <a:rPr lang="en-US" sz="2800" dirty="0"/>
              <a:t>Associated Conditions</a:t>
            </a:r>
          </a:p>
        </p:txBody>
      </p:sp>
      <p:sp>
        <p:nvSpPr>
          <p:cNvPr id="6" name="Content Placeholder 5">
            <a:extLst>
              <a:ext uri="{FF2B5EF4-FFF2-40B4-BE49-F238E27FC236}">
                <a16:creationId xmlns:a16="http://schemas.microsoft.com/office/drawing/2014/main" id="{02FA376D-4D0D-4824-BE1F-5253D34B95A6}"/>
              </a:ext>
            </a:extLst>
          </p:cNvPr>
          <p:cNvSpPr>
            <a:spLocks noGrp="1"/>
          </p:cNvSpPr>
          <p:nvPr>
            <p:ph sz="quarter" idx="4"/>
          </p:nvPr>
        </p:nvSpPr>
        <p:spPr>
          <a:xfrm>
            <a:off x="4645025" y="2334346"/>
            <a:ext cx="4041775" cy="3959352"/>
          </a:xfrm>
        </p:spPr>
        <p:txBody>
          <a:bodyPr>
            <a:normAutofit fontScale="92500" lnSpcReduction="10000"/>
          </a:bodyPr>
          <a:lstStyle/>
          <a:p>
            <a:r>
              <a:rPr lang="en-US" dirty="0"/>
              <a:t>Hypothyroidism</a:t>
            </a:r>
          </a:p>
          <a:p>
            <a:r>
              <a:rPr lang="en-US" dirty="0"/>
              <a:t>Depression</a:t>
            </a:r>
          </a:p>
          <a:p>
            <a:r>
              <a:rPr lang="en-US" dirty="0"/>
              <a:t>Chronic lung disease</a:t>
            </a:r>
          </a:p>
          <a:p>
            <a:r>
              <a:rPr lang="en-US" dirty="0"/>
              <a:t>ESRD</a:t>
            </a:r>
          </a:p>
          <a:p>
            <a:r>
              <a:rPr lang="en-US" dirty="0"/>
              <a:t>Pregnancy</a:t>
            </a:r>
          </a:p>
          <a:p>
            <a:r>
              <a:rPr lang="en-US" dirty="0"/>
              <a:t>Polycystic ovary syndrome</a:t>
            </a:r>
          </a:p>
          <a:p>
            <a:r>
              <a:rPr lang="en-US" dirty="0"/>
              <a:t>Sexual dysfunction</a:t>
            </a:r>
          </a:p>
          <a:p>
            <a:endParaRPr lang="en-US" dirty="0"/>
          </a:p>
          <a:p>
            <a:pPr marL="68580" indent="0">
              <a:buNone/>
            </a:pPr>
            <a:r>
              <a:rPr lang="en-US" dirty="0"/>
              <a:t>**Cardiovascular disease</a:t>
            </a:r>
          </a:p>
          <a:p>
            <a:pPr marL="68580" indent="0">
              <a:buNone/>
            </a:pPr>
            <a:r>
              <a:rPr lang="en-US" dirty="0"/>
              <a:t>**Diabetes</a:t>
            </a:r>
          </a:p>
          <a:p>
            <a:pPr marL="68580" indent="0">
              <a:buNone/>
            </a:pPr>
            <a:endParaRPr lang="en-US" dirty="0"/>
          </a:p>
          <a:p>
            <a:endParaRPr lang="en-US" dirty="0"/>
          </a:p>
          <a:p>
            <a:pPr marL="68580" indent="0">
              <a:buNone/>
            </a:pPr>
            <a:endParaRPr lang="en-US" dirty="0"/>
          </a:p>
          <a:p>
            <a:pPr marL="68580" indent="0">
              <a:buNone/>
            </a:pPr>
            <a:endParaRPr lang="en-US" dirty="0"/>
          </a:p>
          <a:p>
            <a:endParaRPr lang="en-US" dirty="0"/>
          </a:p>
        </p:txBody>
      </p:sp>
    </p:spTree>
    <p:extLst>
      <p:ext uri="{BB962C8B-B14F-4D97-AF65-F5344CB8AC3E}">
        <p14:creationId xmlns:p14="http://schemas.microsoft.com/office/powerpoint/2010/main" val="317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8B8E-3FB9-4D7F-B65B-50315FAC0E1B}"/>
              </a:ext>
            </a:extLst>
          </p:cNvPr>
          <p:cNvSpPr>
            <a:spLocks noGrp="1"/>
          </p:cNvSpPr>
          <p:nvPr>
            <p:ph type="title"/>
          </p:nvPr>
        </p:nvSpPr>
        <p:spPr/>
        <p:txBody>
          <a:bodyPr/>
          <a:lstStyle/>
          <a:p>
            <a:r>
              <a:rPr lang="en-US" dirty="0"/>
              <a:t>History: Symptoms</a:t>
            </a:r>
          </a:p>
        </p:txBody>
      </p:sp>
      <p:sp>
        <p:nvSpPr>
          <p:cNvPr id="3" name="Text Placeholder 2">
            <a:extLst>
              <a:ext uri="{FF2B5EF4-FFF2-40B4-BE49-F238E27FC236}">
                <a16:creationId xmlns:a16="http://schemas.microsoft.com/office/drawing/2014/main" id="{34127DEB-F7C7-47B1-A82D-EAA1887AA7E5}"/>
              </a:ext>
            </a:extLst>
          </p:cNvPr>
          <p:cNvSpPr>
            <a:spLocks noGrp="1"/>
          </p:cNvSpPr>
          <p:nvPr>
            <p:ph type="body" idx="1"/>
          </p:nvPr>
        </p:nvSpPr>
        <p:spPr/>
        <p:txBody>
          <a:bodyPr>
            <a:normAutofit/>
          </a:bodyPr>
          <a:lstStyle/>
          <a:p>
            <a:r>
              <a:rPr lang="en-US" sz="2800" dirty="0"/>
              <a:t>Nighttime Symptoms</a:t>
            </a:r>
          </a:p>
        </p:txBody>
      </p:sp>
      <p:sp>
        <p:nvSpPr>
          <p:cNvPr id="4" name="Content Placeholder 3">
            <a:extLst>
              <a:ext uri="{FF2B5EF4-FFF2-40B4-BE49-F238E27FC236}">
                <a16:creationId xmlns:a16="http://schemas.microsoft.com/office/drawing/2014/main" id="{FE4B548A-59D6-4C84-BCC8-E8DDC77184B7}"/>
              </a:ext>
            </a:extLst>
          </p:cNvPr>
          <p:cNvSpPr>
            <a:spLocks noGrp="1"/>
          </p:cNvSpPr>
          <p:nvPr>
            <p:ph sz="quarter" idx="2"/>
          </p:nvPr>
        </p:nvSpPr>
        <p:spPr/>
        <p:txBody>
          <a:bodyPr>
            <a:normAutofit/>
          </a:bodyPr>
          <a:lstStyle/>
          <a:p>
            <a:r>
              <a:rPr lang="en-US" dirty="0"/>
              <a:t>Snoring</a:t>
            </a:r>
          </a:p>
          <a:p>
            <a:r>
              <a:rPr lang="en-US" dirty="0"/>
              <a:t>Witnessed apneas</a:t>
            </a:r>
          </a:p>
          <a:p>
            <a:r>
              <a:rPr lang="en-US" dirty="0"/>
              <a:t>Nocturnal choking or gasping</a:t>
            </a:r>
          </a:p>
          <a:p>
            <a:r>
              <a:rPr lang="en-US" dirty="0"/>
              <a:t>Insomnia</a:t>
            </a:r>
          </a:p>
          <a:p>
            <a:pPr lvl="1"/>
            <a:r>
              <a:rPr lang="en-US" dirty="0"/>
              <a:t>Difficulty initiating or maintaining sleep</a:t>
            </a:r>
          </a:p>
          <a:p>
            <a:r>
              <a:rPr lang="en-US" dirty="0"/>
              <a:t>Diaphoresis</a:t>
            </a:r>
          </a:p>
          <a:p>
            <a:r>
              <a:rPr lang="en-US" dirty="0"/>
              <a:t>Nocturia</a:t>
            </a:r>
          </a:p>
          <a:p>
            <a:endParaRPr lang="en-US" dirty="0"/>
          </a:p>
        </p:txBody>
      </p:sp>
      <p:sp>
        <p:nvSpPr>
          <p:cNvPr id="5" name="Text Placeholder 4">
            <a:extLst>
              <a:ext uri="{FF2B5EF4-FFF2-40B4-BE49-F238E27FC236}">
                <a16:creationId xmlns:a16="http://schemas.microsoft.com/office/drawing/2014/main" id="{CF6335C5-C628-4734-B070-394C811DEA4C}"/>
              </a:ext>
            </a:extLst>
          </p:cNvPr>
          <p:cNvSpPr>
            <a:spLocks noGrp="1"/>
          </p:cNvSpPr>
          <p:nvPr>
            <p:ph type="body" sz="half" idx="3"/>
          </p:nvPr>
        </p:nvSpPr>
        <p:spPr/>
        <p:txBody>
          <a:bodyPr>
            <a:normAutofit/>
          </a:bodyPr>
          <a:lstStyle/>
          <a:p>
            <a:r>
              <a:rPr lang="en-US" sz="2800" dirty="0"/>
              <a:t>Daytime Symptoms</a:t>
            </a:r>
          </a:p>
        </p:txBody>
      </p:sp>
      <p:sp>
        <p:nvSpPr>
          <p:cNvPr id="6" name="Content Placeholder 5">
            <a:extLst>
              <a:ext uri="{FF2B5EF4-FFF2-40B4-BE49-F238E27FC236}">
                <a16:creationId xmlns:a16="http://schemas.microsoft.com/office/drawing/2014/main" id="{3024D5A4-0A7C-4274-B631-878EC4569F52}"/>
              </a:ext>
            </a:extLst>
          </p:cNvPr>
          <p:cNvSpPr>
            <a:spLocks noGrp="1"/>
          </p:cNvSpPr>
          <p:nvPr>
            <p:ph sz="quarter" idx="4"/>
          </p:nvPr>
        </p:nvSpPr>
        <p:spPr/>
        <p:txBody>
          <a:bodyPr>
            <a:normAutofit/>
          </a:bodyPr>
          <a:lstStyle/>
          <a:p>
            <a:r>
              <a:rPr lang="en-US" dirty="0"/>
              <a:t>Excessive daytime sleepiness (EDS) </a:t>
            </a:r>
          </a:p>
          <a:p>
            <a:r>
              <a:rPr lang="en-US" dirty="0"/>
              <a:t>Unrefreshing sleep</a:t>
            </a:r>
          </a:p>
          <a:p>
            <a:r>
              <a:rPr lang="en-US" dirty="0"/>
              <a:t>Morning headaches</a:t>
            </a:r>
          </a:p>
          <a:p>
            <a:r>
              <a:rPr lang="en-US" dirty="0"/>
              <a:t>Dry mouth</a:t>
            </a:r>
          </a:p>
          <a:p>
            <a:r>
              <a:rPr lang="en-US" dirty="0"/>
              <a:t>Memory or concentration difficulties</a:t>
            </a:r>
          </a:p>
          <a:p>
            <a:r>
              <a:rPr lang="en-US" dirty="0"/>
              <a:t>Irritability</a:t>
            </a:r>
          </a:p>
          <a:p>
            <a:endParaRPr lang="en-US" dirty="0"/>
          </a:p>
        </p:txBody>
      </p:sp>
    </p:spTree>
    <p:extLst>
      <p:ext uri="{BB962C8B-B14F-4D97-AF65-F5344CB8AC3E}">
        <p14:creationId xmlns:p14="http://schemas.microsoft.com/office/powerpoint/2010/main" val="361709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3030-BB87-4102-A03E-1AF559F5A8E0}"/>
              </a:ext>
            </a:extLst>
          </p:cNvPr>
          <p:cNvSpPr>
            <a:spLocks noGrp="1"/>
          </p:cNvSpPr>
          <p:nvPr>
            <p:ph type="title"/>
          </p:nvPr>
        </p:nvSpPr>
        <p:spPr/>
        <p:txBody>
          <a:bodyPr/>
          <a:lstStyle/>
          <a:p>
            <a:r>
              <a:rPr lang="en-US" dirty="0"/>
              <a:t>Objective Testing: Sleep Study</a:t>
            </a:r>
          </a:p>
        </p:txBody>
      </p:sp>
      <p:sp>
        <p:nvSpPr>
          <p:cNvPr id="3" name="Content Placeholder 2">
            <a:extLst>
              <a:ext uri="{FF2B5EF4-FFF2-40B4-BE49-F238E27FC236}">
                <a16:creationId xmlns:a16="http://schemas.microsoft.com/office/drawing/2014/main" id="{5552CC41-957D-46ED-AA70-C56C3FC76C75}"/>
              </a:ext>
            </a:extLst>
          </p:cNvPr>
          <p:cNvSpPr>
            <a:spLocks noGrp="1"/>
          </p:cNvSpPr>
          <p:nvPr>
            <p:ph idx="1"/>
          </p:nvPr>
        </p:nvSpPr>
        <p:spPr>
          <a:xfrm>
            <a:off x="914400" y="1596524"/>
            <a:ext cx="8042564" cy="4572000"/>
          </a:xfrm>
        </p:spPr>
        <p:txBody>
          <a:bodyPr>
            <a:normAutofit/>
          </a:bodyPr>
          <a:lstStyle/>
          <a:p>
            <a:r>
              <a:rPr lang="en-US" sz="2800" dirty="0"/>
              <a:t>Should be performed in conjunction with a comprehensive sleep evaluation and adequate follow-up </a:t>
            </a:r>
            <a:r>
              <a:rPr lang="en-US" sz="1600" dirty="0"/>
              <a:t>(</a:t>
            </a:r>
            <a:r>
              <a:rPr lang="en-US" sz="1600" dirty="0" err="1"/>
              <a:t>Kapur</a:t>
            </a:r>
            <a:r>
              <a:rPr lang="en-US" sz="1600" dirty="0"/>
              <a:t> et al., 2017)</a:t>
            </a:r>
            <a:endParaRPr lang="en-US" sz="2800" dirty="0"/>
          </a:p>
          <a:p>
            <a:r>
              <a:rPr lang="en-US" sz="2800" dirty="0"/>
              <a:t>Two acceptable methods</a:t>
            </a:r>
          </a:p>
          <a:p>
            <a:pPr lvl="1"/>
            <a:r>
              <a:rPr lang="en-US" sz="2400" dirty="0"/>
              <a:t>Polysomnography (PSG) or Home Sleep Test (HST) </a:t>
            </a:r>
          </a:p>
          <a:p>
            <a:pPr marL="68580" indent="0" fontAlgn="t">
              <a:buNone/>
            </a:pPr>
            <a:endParaRPr lang="en-US" dirty="0"/>
          </a:p>
        </p:txBody>
      </p:sp>
      <p:graphicFrame>
        <p:nvGraphicFramePr>
          <p:cNvPr id="4" name="Table 3">
            <a:extLst>
              <a:ext uri="{FF2B5EF4-FFF2-40B4-BE49-F238E27FC236}">
                <a16:creationId xmlns:a16="http://schemas.microsoft.com/office/drawing/2014/main" id="{E3E94FFA-95EE-4835-8ED5-7EDD83A5D611}"/>
              </a:ext>
            </a:extLst>
          </p:cNvPr>
          <p:cNvGraphicFramePr>
            <a:graphicFrameLocks noGrp="1"/>
          </p:cNvGraphicFramePr>
          <p:nvPr>
            <p:extLst>
              <p:ext uri="{D42A27DB-BD31-4B8C-83A1-F6EECF244321}">
                <p14:modId xmlns:p14="http://schemas.microsoft.com/office/powerpoint/2010/main" val="1027271346"/>
              </p:ext>
            </p:extLst>
          </p:nvPr>
        </p:nvGraphicFramePr>
        <p:xfrm>
          <a:off x="1901536" y="4189185"/>
          <a:ext cx="5787738" cy="2301668"/>
        </p:xfrm>
        <a:graphic>
          <a:graphicData uri="http://schemas.openxmlformats.org/drawingml/2006/table">
            <a:tbl>
              <a:tblPr firstRow="1" bandRow="1">
                <a:tableStyleId>{5C22544A-7EE6-4342-B048-85BDC9FD1C3A}</a:tableStyleId>
              </a:tblPr>
              <a:tblGrid>
                <a:gridCol w="1295228">
                  <a:extLst>
                    <a:ext uri="{9D8B030D-6E8A-4147-A177-3AD203B41FA5}">
                      <a16:colId xmlns:a16="http://schemas.microsoft.com/office/drawing/2014/main" val="4082481741"/>
                    </a:ext>
                  </a:extLst>
                </a:gridCol>
                <a:gridCol w="2066622">
                  <a:extLst>
                    <a:ext uri="{9D8B030D-6E8A-4147-A177-3AD203B41FA5}">
                      <a16:colId xmlns:a16="http://schemas.microsoft.com/office/drawing/2014/main" val="2997187307"/>
                    </a:ext>
                  </a:extLst>
                </a:gridCol>
                <a:gridCol w="2425888">
                  <a:extLst>
                    <a:ext uri="{9D8B030D-6E8A-4147-A177-3AD203B41FA5}">
                      <a16:colId xmlns:a16="http://schemas.microsoft.com/office/drawing/2014/main" val="3400921267"/>
                    </a:ext>
                  </a:extLst>
                </a:gridCol>
              </a:tblGrid>
              <a:tr h="358197">
                <a:tc>
                  <a:txBody>
                    <a:bodyPr/>
                    <a:lstStyle/>
                    <a:p>
                      <a:r>
                        <a:rPr lang="en-US" dirty="0">
                          <a:solidFill>
                            <a:schemeClr val="accent3"/>
                          </a:solidFill>
                        </a:rPr>
                        <a:t>Device</a:t>
                      </a:r>
                    </a:p>
                  </a:txBody>
                  <a:tcPr/>
                </a:tc>
                <a:tc>
                  <a:txBody>
                    <a:bodyPr/>
                    <a:lstStyle/>
                    <a:p>
                      <a:r>
                        <a:rPr lang="en-US" dirty="0">
                          <a:solidFill>
                            <a:schemeClr val="accent3"/>
                          </a:solidFill>
                        </a:rPr>
                        <a:t>Description</a:t>
                      </a:r>
                    </a:p>
                  </a:txBody>
                  <a:tcPr/>
                </a:tc>
                <a:tc>
                  <a:txBody>
                    <a:bodyPr/>
                    <a:lstStyle/>
                    <a:p>
                      <a:r>
                        <a:rPr lang="en-US" dirty="0">
                          <a:solidFill>
                            <a:schemeClr val="accent3"/>
                          </a:solidFill>
                        </a:rPr>
                        <a:t>Minimum</a:t>
                      </a:r>
                      <a:r>
                        <a:rPr lang="en-US" dirty="0"/>
                        <a:t> </a:t>
                      </a:r>
                      <a:r>
                        <a:rPr lang="en-US" dirty="0">
                          <a:solidFill>
                            <a:schemeClr val="accent3"/>
                          </a:solidFill>
                        </a:rPr>
                        <a:t>Channels</a:t>
                      </a:r>
                    </a:p>
                  </a:txBody>
                  <a:tcPr/>
                </a:tc>
                <a:extLst>
                  <a:ext uri="{0D108BD9-81ED-4DB2-BD59-A6C34878D82A}">
                    <a16:rowId xmlns:a16="http://schemas.microsoft.com/office/drawing/2014/main" val="3567278802"/>
                  </a:ext>
                </a:extLst>
              </a:tr>
              <a:tr h="869108">
                <a:tc>
                  <a:txBody>
                    <a:bodyPr/>
                    <a:lstStyle/>
                    <a:p>
                      <a:r>
                        <a:rPr lang="en-US" b="1" dirty="0"/>
                        <a:t>Type I</a:t>
                      </a:r>
                    </a:p>
                    <a:p>
                      <a:r>
                        <a:rPr lang="en-US" b="1" dirty="0"/>
                        <a:t>(PSG)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Attended, in-laboratory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EEG, EOG, chin</a:t>
                      </a:r>
                      <a:r>
                        <a:rPr lang="en-US" sz="1600" b="1" baseline="0" dirty="0"/>
                        <a:t> EMG, airflow, O2Sat, effort, ECG</a:t>
                      </a:r>
                      <a:endParaRPr lang="en-US" sz="1600" b="1" dirty="0"/>
                    </a:p>
                  </a:txBody>
                  <a:tcPr/>
                </a:tc>
                <a:extLst>
                  <a:ext uri="{0D108BD9-81ED-4DB2-BD59-A6C34878D82A}">
                    <a16:rowId xmlns:a16="http://schemas.microsoft.com/office/drawing/2014/main" val="4082918408"/>
                  </a:ext>
                </a:extLst>
              </a:tr>
              <a:tr h="1062243">
                <a:tc>
                  <a:txBody>
                    <a:bodyPr/>
                    <a:lstStyle/>
                    <a:p>
                      <a:r>
                        <a:rPr lang="en-US" sz="1800" b="1" dirty="0"/>
                        <a:t>Type III</a:t>
                      </a:r>
                    </a:p>
                    <a:p>
                      <a:r>
                        <a:rPr lang="en-US" sz="1800" b="1" dirty="0"/>
                        <a:t>(HST)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t>Testing with portable monitors, unattended or attended</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Respiratory effort, airflow, O2Sat, ECG</a:t>
                      </a:r>
                      <a:r>
                        <a:rPr lang="en-US" sz="1600" b="1" baseline="0" dirty="0"/>
                        <a:t> or HR</a:t>
                      </a:r>
                      <a:endParaRPr lang="en-US" sz="1600" b="1" dirty="0"/>
                    </a:p>
                  </a:txBody>
                  <a:tcPr/>
                </a:tc>
                <a:extLst>
                  <a:ext uri="{0D108BD9-81ED-4DB2-BD59-A6C34878D82A}">
                    <a16:rowId xmlns:a16="http://schemas.microsoft.com/office/drawing/2014/main" val="894973811"/>
                  </a:ext>
                </a:extLst>
              </a:tr>
            </a:tbl>
          </a:graphicData>
        </a:graphic>
      </p:graphicFrame>
    </p:spTree>
    <p:extLst>
      <p:ext uri="{BB962C8B-B14F-4D97-AF65-F5344CB8AC3E}">
        <p14:creationId xmlns:p14="http://schemas.microsoft.com/office/powerpoint/2010/main" val="81822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0533-B984-430B-B29D-962A35C7A46B}"/>
              </a:ext>
            </a:extLst>
          </p:cNvPr>
          <p:cNvSpPr>
            <a:spLocks noGrp="1"/>
          </p:cNvSpPr>
          <p:nvPr>
            <p:ph type="title"/>
          </p:nvPr>
        </p:nvSpPr>
        <p:spPr/>
        <p:txBody>
          <a:bodyPr/>
          <a:lstStyle/>
          <a:p>
            <a:r>
              <a:rPr lang="en-US" dirty="0"/>
              <a:t>Severity Classification</a:t>
            </a:r>
          </a:p>
        </p:txBody>
      </p:sp>
      <p:sp>
        <p:nvSpPr>
          <p:cNvPr id="3" name="Content Placeholder 2">
            <a:extLst>
              <a:ext uri="{FF2B5EF4-FFF2-40B4-BE49-F238E27FC236}">
                <a16:creationId xmlns:a16="http://schemas.microsoft.com/office/drawing/2014/main" id="{03AEE376-23AF-47C7-8F78-6018EB54EFD4}"/>
              </a:ext>
            </a:extLst>
          </p:cNvPr>
          <p:cNvSpPr>
            <a:spLocks noGrp="1"/>
          </p:cNvSpPr>
          <p:nvPr>
            <p:ph idx="1"/>
          </p:nvPr>
        </p:nvSpPr>
        <p:spPr/>
        <p:txBody>
          <a:bodyPr>
            <a:normAutofit/>
          </a:bodyPr>
          <a:lstStyle/>
          <a:p>
            <a:r>
              <a:rPr lang="en-US" sz="2800" dirty="0"/>
              <a:t>Mild: AHI 5-15/</a:t>
            </a:r>
            <a:r>
              <a:rPr lang="en-US" sz="2800" dirty="0" err="1"/>
              <a:t>hr</a:t>
            </a:r>
            <a:endParaRPr lang="en-US" sz="2800" dirty="0"/>
          </a:p>
          <a:p>
            <a:r>
              <a:rPr lang="en-US" sz="2800" dirty="0"/>
              <a:t>Moderate: AHI 15-30/</a:t>
            </a:r>
            <a:r>
              <a:rPr lang="en-US" sz="2800" dirty="0" err="1"/>
              <a:t>hr</a:t>
            </a:r>
            <a:endParaRPr lang="en-US" sz="2800" dirty="0"/>
          </a:p>
          <a:p>
            <a:r>
              <a:rPr lang="en-US" sz="2800" dirty="0"/>
              <a:t>Severe: AHI &gt; 30/</a:t>
            </a:r>
            <a:r>
              <a:rPr lang="en-US" sz="2800" dirty="0" err="1"/>
              <a:t>hr</a:t>
            </a:r>
            <a:endParaRPr lang="en-US" sz="2800" dirty="0"/>
          </a:p>
          <a:p>
            <a:endParaRPr lang="en-US" dirty="0"/>
          </a:p>
          <a:p>
            <a:r>
              <a:rPr lang="en-US" sz="2800" dirty="0"/>
              <a:t>Guides treatment options</a:t>
            </a:r>
          </a:p>
          <a:p>
            <a:r>
              <a:rPr lang="en-US" sz="2800" dirty="0"/>
              <a:t>Correlates poorly with symptomatic sleepiness</a:t>
            </a:r>
          </a:p>
          <a:p>
            <a:r>
              <a:rPr lang="en-US" sz="2800" dirty="0"/>
              <a:t>Increased mortality in severe OSA </a:t>
            </a:r>
            <a:r>
              <a:rPr lang="en-US" sz="1600" dirty="0"/>
              <a:t>(Pan et al., 2016)</a:t>
            </a:r>
            <a:endParaRPr lang="en-US" dirty="0"/>
          </a:p>
          <a:p>
            <a:endParaRPr lang="en-US" dirty="0"/>
          </a:p>
        </p:txBody>
      </p:sp>
    </p:spTree>
    <p:extLst>
      <p:ext uri="{BB962C8B-B14F-4D97-AF65-F5344CB8AC3E}">
        <p14:creationId xmlns:p14="http://schemas.microsoft.com/office/powerpoint/2010/main" val="19828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B9F5-7770-4520-A956-A53F08EAF763}"/>
              </a:ext>
            </a:extLst>
          </p:cNvPr>
          <p:cNvSpPr>
            <a:spLocks noGrp="1"/>
          </p:cNvSpPr>
          <p:nvPr>
            <p:ph type="title"/>
          </p:nvPr>
        </p:nvSpPr>
        <p:spPr>
          <a:xfrm>
            <a:off x="778267" y="512064"/>
            <a:ext cx="8044665" cy="914400"/>
          </a:xfrm>
        </p:spPr>
        <p:txBody>
          <a:bodyPr/>
          <a:lstStyle/>
          <a:p>
            <a:r>
              <a:rPr lang="en-US" dirty="0"/>
              <a:t>Continuous Positive Airway Pressure </a:t>
            </a:r>
          </a:p>
        </p:txBody>
      </p:sp>
      <p:sp>
        <p:nvSpPr>
          <p:cNvPr id="3" name="Content Placeholder 2">
            <a:extLst>
              <a:ext uri="{FF2B5EF4-FFF2-40B4-BE49-F238E27FC236}">
                <a16:creationId xmlns:a16="http://schemas.microsoft.com/office/drawing/2014/main" id="{9876DDC3-6B31-4E0B-9573-CFE6217FCAC2}"/>
              </a:ext>
            </a:extLst>
          </p:cNvPr>
          <p:cNvSpPr>
            <a:spLocks noGrp="1"/>
          </p:cNvSpPr>
          <p:nvPr>
            <p:ph idx="1"/>
          </p:nvPr>
        </p:nvSpPr>
        <p:spPr>
          <a:xfrm>
            <a:off x="832206" y="1465061"/>
            <a:ext cx="7772400" cy="5074440"/>
          </a:xfrm>
        </p:spPr>
        <p:txBody>
          <a:bodyPr>
            <a:normAutofit/>
          </a:bodyPr>
          <a:lstStyle/>
          <a:p>
            <a:r>
              <a:rPr lang="en-US" sz="2800" dirty="0"/>
              <a:t>Standard of care </a:t>
            </a:r>
            <a:r>
              <a:rPr lang="en-US" sz="1600" dirty="0"/>
              <a:t>(</a:t>
            </a:r>
            <a:r>
              <a:rPr lang="en-US" sz="1600" dirty="0" err="1"/>
              <a:t>Kushida</a:t>
            </a:r>
            <a:r>
              <a:rPr lang="en-US" sz="1600" dirty="0"/>
              <a:t> et al., 2006)</a:t>
            </a:r>
          </a:p>
          <a:p>
            <a:pPr lvl="1"/>
            <a:r>
              <a:rPr lang="en-US" sz="2000" dirty="0"/>
              <a:t>Indicated for moderate-to-severe OSA</a:t>
            </a:r>
          </a:p>
          <a:p>
            <a:pPr lvl="1"/>
            <a:r>
              <a:rPr lang="en-US" sz="2000" dirty="0"/>
              <a:t>Recommended for mild OSA</a:t>
            </a:r>
          </a:p>
          <a:p>
            <a:pPr lvl="1"/>
            <a:r>
              <a:rPr lang="en-US" sz="2000" dirty="0"/>
              <a:t>Compliance standard: 4 hours on 70% of nights </a:t>
            </a:r>
          </a:p>
          <a:p>
            <a:pPr lvl="1"/>
            <a:r>
              <a:rPr lang="en-US" sz="2800" dirty="0"/>
              <a:t>Pneumatic splinting of the upper airway with a fixed pressure</a:t>
            </a:r>
          </a:p>
          <a:p>
            <a:r>
              <a:rPr lang="en-US" sz="2800" dirty="0"/>
              <a:t>Benefits are well established </a:t>
            </a:r>
            <a:r>
              <a:rPr lang="en-US" sz="1600" dirty="0"/>
              <a:t>(Jonas et al., 2017)</a:t>
            </a:r>
            <a:endParaRPr lang="en-US" dirty="0"/>
          </a:p>
          <a:p>
            <a:pPr lvl="1"/>
            <a:r>
              <a:rPr lang="en-US" sz="2000" dirty="0"/>
              <a:t>↓ AHI</a:t>
            </a:r>
          </a:p>
          <a:p>
            <a:pPr lvl="1"/>
            <a:r>
              <a:rPr lang="en-US" sz="2000" dirty="0"/>
              <a:t>↓ daytime sleepiness</a:t>
            </a:r>
          </a:p>
          <a:p>
            <a:pPr lvl="1"/>
            <a:r>
              <a:rPr lang="en-US" sz="2000" dirty="0"/>
              <a:t>↓ blood pressure</a:t>
            </a:r>
          </a:p>
          <a:p>
            <a:pPr lvl="1"/>
            <a:r>
              <a:rPr lang="en-US" sz="2000" dirty="0"/>
              <a:t>↓ driving risk</a:t>
            </a:r>
          </a:p>
          <a:p>
            <a:pPr lvl="1"/>
            <a:r>
              <a:rPr lang="en-US" sz="2000" dirty="0"/>
              <a:t>Improves quality of life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908664612"/>
      </p:ext>
    </p:extLst>
  </p:cSld>
  <p:clrMapOvr>
    <a:masterClrMapping/>
  </p:clrMapOvr>
  <mc:AlternateContent xmlns:mc="http://schemas.openxmlformats.org/markup-compatibility/2006" xmlns:p14="http://schemas.microsoft.com/office/powerpoint/2010/main">
    <mc:Choice Requires="p14">
      <p:transition spd="med" p14:dur="700" advTm="110464">
        <p:fade/>
      </p:transition>
    </mc:Choice>
    <mc:Fallback xmlns="">
      <p:transition spd="med" advTm="110464">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CPAP Devices</a:t>
            </a:r>
          </a:p>
        </p:txBody>
      </p:sp>
      <p:sp>
        <p:nvSpPr>
          <p:cNvPr id="3" name="Content Placeholder 2">
            <a:extLst>
              <a:ext uri="{FF2B5EF4-FFF2-40B4-BE49-F238E27FC236}">
                <a16:creationId xmlns:a16="http://schemas.microsoft.com/office/drawing/2014/main" id="{BFA485F3-676C-4115-A7B6-F18B2E746584}"/>
              </a:ext>
            </a:extLst>
          </p:cNvPr>
          <p:cNvSpPr>
            <a:spLocks noGrp="1"/>
          </p:cNvSpPr>
          <p:nvPr>
            <p:ph idx="1"/>
          </p:nvPr>
        </p:nvSpPr>
        <p:spPr>
          <a:xfrm>
            <a:off x="452063" y="2081861"/>
            <a:ext cx="7772400" cy="4572000"/>
          </a:xfrm>
        </p:spPr>
        <p:txBody>
          <a:bodyPr/>
          <a:lstStyle/>
          <a:p>
            <a:pPr marL="68580" indent="0">
              <a:buNone/>
            </a:pPr>
            <a:endParaRPr lang="en-US" dirty="0"/>
          </a:p>
          <a:p>
            <a:pPr marL="68580" indent="0">
              <a:buNone/>
            </a:pPr>
            <a:endParaRPr lang="en-US" dirty="0"/>
          </a:p>
        </p:txBody>
      </p:sp>
      <p:pic>
        <p:nvPicPr>
          <p:cNvPr id="8" name="Picture 7">
            <a:extLst>
              <a:ext uri="{FF2B5EF4-FFF2-40B4-BE49-F238E27FC236}">
                <a16:creationId xmlns:a16="http://schemas.microsoft.com/office/drawing/2014/main" id="{438AA064-5F4C-4217-98B3-20E2731375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55" y="1553440"/>
            <a:ext cx="4367670" cy="2817241"/>
          </a:xfrm>
          <a:prstGeom prst="rect">
            <a:avLst/>
          </a:prstGeom>
          <a:ln w="57150">
            <a:solidFill>
              <a:schemeClr val="accent3"/>
            </a:solidFill>
          </a:ln>
        </p:spPr>
      </p:pic>
      <p:sp>
        <p:nvSpPr>
          <p:cNvPr id="9" name="TextBox 8">
            <a:extLst>
              <a:ext uri="{FF2B5EF4-FFF2-40B4-BE49-F238E27FC236}">
                <a16:creationId xmlns:a16="http://schemas.microsoft.com/office/drawing/2014/main" id="{24512867-E8DC-4566-8733-DCDB81E02C9F}"/>
              </a:ext>
            </a:extLst>
          </p:cNvPr>
          <p:cNvSpPr txBox="1"/>
          <p:nvPr/>
        </p:nvSpPr>
        <p:spPr>
          <a:xfrm>
            <a:off x="914400" y="4497657"/>
            <a:ext cx="3282631" cy="307777"/>
          </a:xfrm>
          <a:prstGeom prst="rect">
            <a:avLst/>
          </a:prstGeom>
          <a:noFill/>
        </p:spPr>
        <p:txBody>
          <a:bodyPr wrap="square" rtlCol="0">
            <a:spAutoFit/>
          </a:bodyPr>
          <a:lstStyle/>
          <a:p>
            <a:r>
              <a:rPr lang="en-US" sz="1400" dirty="0"/>
              <a:t>©ResMed 2012. Used with Permission.</a:t>
            </a:r>
          </a:p>
        </p:txBody>
      </p:sp>
      <p:pic>
        <p:nvPicPr>
          <p:cNvPr id="1026" name="Picture 2" descr="Image result for respironics dreamstation">
            <a:extLst>
              <a:ext uri="{FF2B5EF4-FFF2-40B4-BE49-F238E27FC236}">
                <a16:creationId xmlns:a16="http://schemas.microsoft.com/office/drawing/2014/main" id="{FEBA77FB-ED45-482E-A89C-98505C2E6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724" y="3636990"/>
            <a:ext cx="4367670" cy="2778177"/>
          </a:xfrm>
          <a:prstGeom prst="rect">
            <a:avLst/>
          </a:prstGeom>
          <a:noFill/>
          <a:ln w="57150">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73238"/>
      </p:ext>
    </p:extLst>
  </p:cSld>
  <p:clrMapOvr>
    <a:masterClrMapping/>
  </p:clrMapOvr>
  <mc:AlternateContent xmlns:mc="http://schemas.openxmlformats.org/markup-compatibility/2006" xmlns:p14="http://schemas.microsoft.com/office/powerpoint/2010/main">
    <mc:Choice Requires="p14">
      <p:transition spd="med" p14:dur="700" advTm="90406">
        <p:fade/>
      </p:transition>
    </mc:Choice>
    <mc:Fallback xmlns="">
      <p:transition spd="med" advTm="9040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BC30-11E4-4DD7-B601-AFB88BEB7ABB}"/>
              </a:ext>
            </a:extLst>
          </p:cNvPr>
          <p:cNvSpPr>
            <a:spLocks noGrp="1"/>
          </p:cNvSpPr>
          <p:nvPr>
            <p:ph type="title"/>
          </p:nvPr>
        </p:nvSpPr>
        <p:spPr/>
        <p:txBody>
          <a:bodyPr/>
          <a:lstStyle/>
          <a:p>
            <a:r>
              <a:rPr lang="en-US" dirty="0"/>
              <a:t>Interfaces: Nasal Pillows</a:t>
            </a:r>
          </a:p>
        </p:txBody>
      </p:sp>
      <p:pic>
        <p:nvPicPr>
          <p:cNvPr id="2050" name="Picture 2" descr="Image result for respironics dreamwear nasal">
            <a:extLst>
              <a:ext uri="{FF2B5EF4-FFF2-40B4-BE49-F238E27FC236}">
                <a16:creationId xmlns:a16="http://schemas.microsoft.com/office/drawing/2014/main" id="{17A795E3-2908-4752-A16F-045199938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96" y="1507253"/>
            <a:ext cx="3207933" cy="3207933"/>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pic>
        <p:nvPicPr>
          <p:cNvPr id="2052" name="Picture 4" descr="Image result for respironics dreamwear nasal">
            <a:extLst>
              <a:ext uri="{FF2B5EF4-FFF2-40B4-BE49-F238E27FC236}">
                <a16:creationId xmlns:a16="http://schemas.microsoft.com/office/drawing/2014/main" id="{2A9C224F-FC8E-4525-91A5-10944F04D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918" y="4325418"/>
            <a:ext cx="3013364" cy="2282852"/>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Image result for respironics dreamwear nasal">
            <a:extLst>
              <a:ext uri="{FF2B5EF4-FFF2-40B4-BE49-F238E27FC236}">
                <a16:creationId xmlns:a16="http://schemas.microsoft.com/office/drawing/2014/main" id="{F98EA172-648E-4CF7-BBD0-2E9703293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925" y="1244683"/>
            <a:ext cx="2871165" cy="2844824"/>
          </a:xfrm>
          <a:prstGeom prst="rect">
            <a:avLst/>
          </a:prstGeom>
          <a:noFill/>
          <a:ln w="57150">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3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OSA: Alternative treatments</a:t>
            </a:r>
          </a:p>
        </p:txBody>
      </p:sp>
      <p:sp>
        <p:nvSpPr>
          <p:cNvPr id="3" name="Content Placeholder 2"/>
          <p:cNvSpPr>
            <a:spLocks noGrp="1"/>
          </p:cNvSpPr>
          <p:nvPr>
            <p:ph idx="1"/>
          </p:nvPr>
        </p:nvSpPr>
        <p:spPr/>
        <p:txBody>
          <a:bodyPr>
            <a:normAutofit lnSpcReduction="10000"/>
          </a:bodyPr>
          <a:lstStyle/>
          <a:p>
            <a:r>
              <a:rPr lang="en-US" dirty="0"/>
              <a:t>Weight loss-most conservative</a:t>
            </a:r>
          </a:p>
          <a:p>
            <a:pPr lvl="1"/>
            <a:r>
              <a:rPr lang="en-US" sz="2000" dirty="0"/>
              <a:t>Sometimes curative</a:t>
            </a:r>
          </a:p>
          <a:p>
            <a:r>
              <a:rPr lang="en-US" dirty="0"/>
              <a:t>Oral Appliance Therapy (dental device)</a:t>
            </a:r>
          </a:p>
          <a:p>
            <a:pPr lvl="1"/>
            <a:r>
              <a:rPr lang="en-US" sz="2000" dirty="0"/>
              <a:t>Mild to Moderate OSA</a:t>
            </a:r>
          </a:p>
          <a:p>
            <a:pPr lvl="1"/>
            <a:r>
              <a:rPr lang="en-US" sz="2000" dirty="0"/>
              <a:t>May not be covered under insurance</a:t>
            </a:r>
          </a:p>
          <a:p>
            <a:r>
              <a:rPr lang="en-US" dirty="0"/>
              <a:t>Upper Airway Surgery</a:t>
            </a:r>
          </a:p>
          <a:p>
            <a:pPr lvl="1"/>
            <a:r>
              <a:rPr lang="en-US" sz="2000" dirty="0"/>
              <a:t>Rare- for craniofacial abnormalities</a:t>
            </a:r>
          </a:p>
          <a:p>
            <a:r>
              <a:rPr lang="en-US" dirty="0"/>
              <a:t>Hypoglossal Nerve Stimulator (Inspire)</a:t>
            </a:r>
          </a:p>
          <a:p>
            <a:pPr lvl="1"/>
            <a:r>
              <a:rPr lang="en-US" sz="2000" dirty="0"/>
              <a:t>Mild stimulation to CN XII to maintain airway patency during sleep</a:t>
            </a:r>
          </a:p>
          <a:p>
            <a:pPr lvl="1"/>
            <a:r>
              <a:rPr lang="en-US" sz="2000" dirty="0"/>
              <a:t>CN XII controls tongue and airway muscles</a:t>
            </a:r>
          </a:p>
          <a:p>
            <a:endParaRPr lang="en-US" sz="2000" dirty="0"/>
          </a:p>
          <a:p>
            <a:endParaRPr lang="en-US" dirty="0"/>
          </a:p>
        </p:txBody>
      </p:sp>
    </p:spTree>
    <p:extLst>
      <p:ext uri="{BB962C8B-B14F-4D97-AF65-F5344CB8AC3E}">
        <p14:creationId xmlns:p14="http://schemas.microsoft.com/office/powerpoint/2010/main" val="16891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12E28-90FA-47F8-9D02-F7AC098FC81A}"/>
              </a:ext>
            </a:extLst>
          </p:cNvPr>
          <p:cNvSpPr>
            <a:spLocks noGrp="1"/>
          </p:cNvSpPr>
          <p:nvPr>
            <p:ph idx="1"/>
          </p:nvPr>
        </p:nvSpPr>
        <p:spPr>
          <a:xfrm>
            <a:off x="685800" y="1035416"/>
            <a:ext cx="7772400" cy="4572000"/>
          </a:xfrm>
        </p:spPr>
        <p:txBody>
          <a:bodyPr/>
          <a:lstStyle/>
          <a:p>
            <a:r>
              <a:rPr lang="en-US" dirty="0"/>
              <a:t>Your patient doesn’t have OSA (or maybe they do have OSA and are adherent to CPAP) but is still excessively sleepy during the day. What else could be causing this?</a:t>
            </a:r>
          </a:p>
        </p:txBody>
      </p:sp>
      <p:pic>
        <p:nvPicPr>
          <p:cNvPr id="4" name="Picture 8" descr="Image result for question marks">
            <a:extLst>
              <a:ext uri="{FF2B5EF4-FFF2-40B4-BE49-F238E27FC236}">
                <a16:creationId xmlns:a16="http://schemas.microsoft.com/office/drawing/2014/main" id="{00BADB40-45BD-4629-8542-8F1E3AF61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367" y="3662795"/>
            <a:ext cx="4849266" cy="2692912"/>
          </a:xfrm>
          <a:prstGeom prst="rect">
            <a:avLst/>
          </a:prstGeom>
          <a:solidFill>
            <a:schemeClr val="tx1"/>
          </a:solidFill>
        </p:spPr>
      </p:pic>
    </p:spTree>
    <p:extLst>
      <p:ext uri="{BB962C8B-B14F-4D97-AF65-F5344CB8AC3E}">
        <p14:creationId xmlns:p14="http://schemas.microsoft.com/office/powerpoint/2010/main" val="4029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62B1-8F0A-456C-A283-022F2F08041A}"/>
              </a:ext>
            </a:extLst>
          </p:cNvPr>
          <p:cNvSpPr>
            <a:spLocks noGrp="1"/>
          </p:cNvSpPr>
          <p:nvPr>
            <p:ph type="title"/>
          </p:nvPr>
        </p:nvSpPr>
        <p:spPr/>
        <p:txBody>
          <a:bodyPr/>
          <a:lstStyle/>
          <a:p>
            <a:r>
              <a:rPr lang="en-US" dirty="0"/>
              <a:t>Narcolepsy</a:t>
            </a:r>
          </a:p>
        </p:txBody>
      </p:sp>
      <p:sp>
        <p:nvSpPr>
          <p:cNvPr id="3" name="Content Placeholder 2">
            <a:extLst>
              <a:ext uri="{FF2B5EF4-FFF2-40B4-BE49-F238E27FC236}">
                <a16:creationId xmlns:a16="http://schemas.microsoft.com/office/drawing/2014/main" id="{58F01675-0D01-4863-B225-1D9009DA3700}"/>
              </a:ext>
            </a:extLst>
          </p:cNvPr>
          <p:cNvSpPr>
            <a:spLocks noGrp="1"/>
          </p:cNvSpPr>
          <p:nvPr>
            <p:ph idx="1"/>
          </p:nvPr>
        </p:nvSpPr>
        <p:spPr/>
        <p:txBody>
          <a:bodyPr>
            <a:normAutofit/>
          </a:bodyPr>
          <a:lstStyle/>
          <a:p>
            <a:r>
              <a:rPr lang="en-US" sz="2800" dirty="0"/>
              <a:t>Disorder of central </a:t>
            </a:r>
            <a:r>
              <a:rPr lang="en-US" sz="2800" dirty="0" err="1"/>
              <a:t>hypersomnolence</a:t>
            </a:r>
            <a:endParaRPr lang="en-US" sz="2800" dirty="0"/>
          </a:p>
          <a:p>
            <a:pPr lvl="1"/>
            <a:r>
              <a:rPr lang="en-US" sz="2400" dirty="0"/>
              <a:t>“organic” brain sleepiness</a:t>
            </a:r>
          </a:p>
          <a:p>
            <a:r>
              <a:rPr lang="en-US" sz="2800" dirty="0"/>
              <a:t>Cardinal symptom: EDS</a:t>
            </a:r>
          </a:p>
          <a:p>
            <a:pPr lvl="1"/>
            <a:r>
              <a:rPr lang="en-US" sz="2400" dirty="0"/>
              <a:t>Inability to stay awake and alert during major waking episodes of the day</a:t>
            </a:r>
          </a:p>
          <a:p>
            <a:pPr lvl="1"/>
            <a:r>
              <a:rPr lang="en-US" sz="2400" dirty="0"/>
              <a:t>More likely to occur in sedentary situations</a:t>
            </a:r>
          </a:p>
          <a:p>
            <a:pPr lvl="1"/>
            <a:r>
              <a:rPr lang="en-US" sz="2400" dirty="0"/>
              <a:t>Often the 1</a:t>
            </a:r>
            <a:r>
              <a:rPr lang="en-US" sz="2400" baseline="30000" dirty="0"/>
              <a:t>st</a:t>
            </a:r>
            <a:r>
              <a:rPr lang="en-US" sz="2400" dirty="0"/>
              <a:t> symptom to appear</a:t>
            </a:r>
          </a:p>
          <a:p>
            <a:pPr lvl="1"/>
            <a:r>
              <a:rPr lang="en-US" sz="2400" dirty="0"/>
              <a:t>Sleep periods are generally refreshing</a:t>
            </a:r>
          </a:p>
          <a:p>
            <a:r>
              <a:rPr lang="en-US" sz="2800" dirty="0"/>
              <a:t>Onset generally teens or twenties </a:t>
            </a:r>
            <a:r>
              <a:rPr lang="en-US" sz="2800" dirty="0">
                <a:latin typeface="Arial" panose="020B0604020202020204" pitchFamily="34" charset="0"/>
                <a:cs typeface="Arial" panose="020B0604020202020204" pitchFamily="34" charset="0"/>
              </a:rPr>
              <a:t>→ symptoms develop gradually</a:t>
            </a:r>
            <a:endParaRPr lang="en-US" sz="2800" dirty="0"/>
          </a:p>
          <a:p>
            <a:endParaRPr lang="en-US" sz="2800" dirty="0"/>
          </a:p>
          <a:p>
            <a:endParaRPr lang="en-US" dirty="0"/>
          </a:p>
        </p:txBody>
      </p:sp>
      <p:sp>
        <p:nvSpPr>
          <p:cNvPr id="4" name="TextBox 3">
            <a:extLst>
              <a:ext uri="{FF2B5EF4-FFF2-40B4-BE49-F238E27FC236}">
                <a16:creationId xmlns:a16="http://schemas.microsoft.com/office/drawing/2014/main" id="{9FD31D01-517A-4B99-8C0F-4C8DDD3522B5}"/>
              </a:ext>
            </a:extLst>
          </p:cNvPr>
          <p:cNvSpPr txBox="1"/>
          <p:nvPr/>
        </p:nvSpPr>
        <p:spPr>
          <a:xfrm>
            <a:off x="7585364" y="6426778"/>
            <a:ext cx="1454727" cy="338554"/>
          </a:xfrm>
          <a:prstGeom prst="rect">
            <a:avLst/>
          </a:prstGeom>
          <a:noFill/>
        </p:spPr>
        <p:txBody>
          <a:bodyPr wrap="square" rtlCol="0">
            <a:spAutoFit/>
          </a:bodyPr>
          <a:lstStyle/>
          <a:p>
            <a:r>
              <a:rPr lang="en-US" sz="1600" dirty="0"/>
              <a:t>AASM, 2014</a:t>
            </a:r>
          </a:p>
        </p:txBody>
      </p:sp>
    </p:spTree>
    <p:extLst>
      <p:ext uri="{BB962C8B-B14F-4D97-AF65-F5344CB8AC3E}">
        <p14:creationId xmlns:p14="http://schemas.microsoft.com/office/powerpoint/2010/main" val="32380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8B22BC-CA11-4DDA-9E36-8046599B4931}"/>
              </a:ext>
            </a:extLst>
          </p:cNvPr>
          <p:cNvSpPr/>
          <p:nvPr/>
        </p:nvSpPr>
        <p:spPr>
          <a:xfrm>
            <a:off x="717453" y="1828801"/>
            <a:ext cx="7301132" cy="1384995"/>
          </a:xfrm>
          <a:prstGeom prst="rect">
            <a:avLst/>
          </a:prstGeom>
        </p:spPr>
        <p:txBody>
          <a:bodyPr wrap="square">
            <a:spAutoFit/>
          </a:bodyPr>
          <a:lstStyle/>
          <a:p>
            <a:r>
              <a:rPr lang="en-US" sz="2800" dirty="0"/>
              <a:t>I have no financial disclosures.</a:t>
            </a:r>
          </a:p>
          <a:p>
            <a:r>
              <a:rPr lang="en-US" sz="2800" dirty="0"/>
              <a:t>Special thanks to my colleague</a:t>
            </a:r>
          </a:p>
          <a:p>
            <a:pPr marL="68580" indent="0" algn="ctr">
              <a:buNone/>
            </a:pPr>
            <a:r>
              <a:rPr lang="en-US" sz="2800" dirty="0"/>
              <a:t>Melissa Carlucci, DNP, APRN, ACNP-BC</a:t>
            </a:r>
          </a:p>
        </p:txBody>
      </p:sp>
    </p:spTree>
    <p:extLst>
      <p:ext uri="{BB962C8B-B14F-4D97-AF65-F5344CB8AC3E}">
        <p14:creationId xmlns:p14="http://schemas.microsoft.com/office/powerpoint/2010/main" val="35219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5DF1-F6BF-4DA9-81FA-9B4611AA4CF4}"/>
              </a:ext>
            </a:extLst>
          </p:cNvPr>
          <p:cNvSpPr>
            <a:spLocks noGrp="1"/>
          </p:cNvSpPr>
          <p:nvPr>
            <p:ph type="title"/>
          </p:nvPr>
        </p:nvSpPr>
        <p:spPr/>
        <p:txBody>
          <a:bodyPr/>
          <a:lstStyle/>
          <a:p>
            <a:r>
              <a:rPr lang="en-US" dirty="0"/>
              <a:t>Narcolepsy</a:t>
            </a:r>
          </a:p>
        </p:txBody>
      </p:sp>
      <p:sp>
        <p:nvSpPr>
          <p:cNvPr id="3" name="Content Placeholder 2">
            <a:extLst>
              <a:ext uri="{FF2B5EF4-FFF2-40B4-BE49-F238E27FC236}">
                <a16:creationId xmlns:a16="http://schemas.microsoft.com/office/drawing/2014/main" id="{542487BC-9BF4-4A7E-9465-F071107AA388}"/>
              </a:ext>
            </a:extLst>
          </p:cNvPr>
          <p:cNvSpPr>
            <a:spLocks noGrp="1"/>
          </p:cNvSpPr>
          <p:nvPr>
            <p:ph idx="1"/>
          </p:nvPr>
        </p:nvSpPr>
        <p:spPr/>
        <p:txBody>
          <a:bodyPr>
            <a:normAutofit/>
          </a:bodyPr>
          <a:lstStyle/>
          <a:p>
            <a:r>
              <a:rPr lang="en-US" dirty="0"/>
              <a:t>Hypocretin deficiency </a:t>
            </a:r>
            <a:r>
              <a:rPr lang="en-US" dirty="0">
                <a:latin typeface="Arial" panose="020B0604020202020204" pitchFamily="34" charset="0"/>
                <a:cs typeface="Arial" panose="020B0604020202020204" pitchFamily="34" charset="0"/>
              </a:rPr>
              <a:t>→ Type 1</a:t>
            </a:r>
            <a:endParaRPr lang="en-US" dirty="0"/>
          </a:p>
          <a:p>
            <a:r>
              <a:rPr lang="en-US" dirty="0"/>
              <a:t>Secondary to a medical condition → CNS disorders, hypothalamic lesions, head trauma</a:t>
            </a:r>
          </a:p>
          <a:p>
            <a:endParaRPr lang="en-US" dirty="0"/>
          </a:p>
          <a:p>
            <a:r>
              <a:rPr lang="en-US" dirty="0"/>
              <a:t>Characterized by impaired sleep-wake regulation → Instability of REM sleep</a:t>
            </a:r>
          </a:p>
          <a:p>
            <a:pPr lvl="1"/>
            <a:endParaRPr lang="en-US" sz="2400" dirty="0"/>
          </a:p>
          <a:p>
            <a:endParaRPr lang="en-US" sz="2800" dirty="0"/>
          </a:p>
          <a:p>
            <a:endParaRPr lang="en-US" dirty="0"/>
          </a:p>
        </p:txBody>
      </p:sp>
      <p:sp>
        <p:nvSpPr>
          <p:cNvPr id="4" name="TextBox 3">
            <a:extLst>
              <a:ext uri="{FF2B5EF4-FFF2-40B4-BE49-F238E27FC236}">
                <a16:creationId xmlns:a16="http://schemas.microsoft.com/office/drawing/2014/main" id="{9AA751B9-3D97-4A8B-A3BB-B73E1AAB2FA6}"/>
              </a:ext>
            </a:extLst>
          </p:cNvPr>
          <p:cNvSpPr txBox="1"/>
          <p:nvPr/>
        </p:nvSpPr>
        <p:spPr>
          <a:xfrm>
            <a:off x="7580169" y="6437168"/>
            <a:ext cx="1485900" cy="338554"/>
          </a:xfrm>
          <a:prstGeom prst="rect">
            <a:avLst/>
          </a:prstGeom>
          <a:noFill/>
        </p:spPr>
        <p:txBody>
          <a:bodyPr wrap="square" rtlCol="0">
            <a:spAutoFit/>
          </a:bodyPr>
          <a:lstStyle/>
          <a:p>
            <a:r>
              <a:rPr lang="en-US" sz="1600" dirty="0"/>
              <a:t>AASM, 2014</a:t>
            </a:r>
          </a:p>
        </p:txBody>
      </p:sp>
    </p:spTree>
    <p:extLst>
      <p:ext uri="{BB962C8B-B14F-4D97-AF65-F5344CB8AC3E}">
        <p14:creationId xmlns:p14="http://schemas.microsoft.com/office/powerpoint/2010/main" val="218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6E3D-CD9F-479A-AD67-ADB79D516313}"/>
              </a:ext>
            </a:extLst>
          </p:cNvPr>
          <p:cNvSpPr>
            <a:spLocks noGrp="1"/>
          </p:cNvSpPr>
          <p:nvPr>
            <p:ph type="title"/>
          </p:nvPr>
        </p:nvSpPr>
        <p:spPr/>
        <p:txBody>
          <a:bodyPr/>
          <a:lstStyle/>
          <a:p>
            <a:r>
              <a:rPr lang="en-US" dirty="0"/>
              <a:t>Narcolepsy: Other Features</a:t>
            </a:r>
          </a:p>
        </p:txBody>
      </p:sp>
      <p:sp>
        <p:nvSpPr>
          <p:cNvPr id="3" name="Content Placeholder 2">
            <a:extLst>
              <a:ext uri="{FF2B5EF4-FFF2-40B4-BE49-F238E27FC236}">
                <a16:creationId xmlns:a16="http://schemas.microsoft.com/office/drawing/2014/main" id="{2FE7AA8A-AB75-45A4-A916-4596C9BCC67E}"/>
              </a:ext>
            </a:extLst>
          </p:cNvPr>
          <p:cNvSpPr>
            <a:spLocks noGrp="1"/>
          </p:cNvSpPr>
          <p:nvPr>
            <p:ph idx="1"/>
          </p:nvPr>
        </p:nvSpPr>
        <p:spPr>
          <a:xfrm>
            <a:off x="914400" y="1783560"/>
            <a:ext cx="7772400" cy="4880062"/>
          </a:xfrm>
        </p:spPr>
        <p:txBody>
          <a:bodyPr>
            <a:normAutofit lnSpcReduction="10000"/>
          </a:bodyPr>
          <a:lstStyle/>
          <a:p>
            <a:r>
              <a:rPr lang="en-US" sz="2800" dirty="0"/>
              <a:t>Cataplexy → highly specific for narcolepsy</a:t>
            </a:r>
          </a:p>
          <a:p>
            <a:pPr lvl="1"/>
            <a:r>
              <a:rPr lang="en-US" sz="2400" dirty="0"/>
              <a:t>Sudden, brief loss of muscle tone with retained consciousness</a:t>
            </a:r>
          </a:p>
          <a:p>
            <a:pPr lvl="1"/>
            <a:r>
              <a:rPr lang="en-US" sz="2400" dirty="0"/>
              <a:t>Triggered by strong emotion (usually positive)</a:t>
            </a:r>
          </a:p>
          <a:p>
            <a:pPr lvl="1"/>
            <a:r>
              <a:rPr lang="en-US" sz="2400" dirty="0"/>
              <a:t>Typically presents within 1 year of onset</a:t>
            </a:r>
          </a:p>
          <a:p>
            <a:r>
              <a:rPr lang="en-US" sz="2800" dirty="0"/>
              <a:t>Hypnagogic hallucinations</a:t>
            </a:r>
          </a:p>
          <a:p>
            <a:pPr lvl="1"/>
            <a:r>
              <a:rPr lang="en-US" sz="2400" dirty="0"/>
              <a:t>Vivid dream-like experiences</a:t>
            </a:r>
          </a:p>
          <a:p>
            <a:pPr lvl="1"/>
            <a:r>
              <a:rPr lang="en-US" sz="2400" dirty="0"/>
              <a:t>Occur at transition from wake to sleep</a:t>
            </a:r>
            <a:endParaRPr lang="en-US" sz="3200" dirty="0"/>
          </a:p>
          <a:p>
            <a:r>
              <a:rPr lang="en-US" sz="2800" dirty="0"/>
              <a:t>Sleep paralysis</a:t>
            </a:r>
          </a:p>
          <a:p>
            <a:pPr lvl="1"/>
            <a:r>
              <a:rPr lang="en-US" sz="2400" dirty="0"/>
              <a:t>Temporary inability to move voluntary muscles immediately after awakening</a:t>
            </a:r>
          </a:p>
          <a:p>
            <a:endParaRPr lang="en-US" dirty="0"/>
          </a:p>
        </p:txBody>
      </p:sp>
      <p:sp>
        <p:nvSpPr>
          <p:cNvPr id="4" name="TextBox 3">
            <a:extLst>
              <a:ext uri="{FF2B5EF4-FFF2-40B4-BE49-F238E27FC236}">
                <a16:creationId xmlns:a16="http://schemas.microsoft.com/office/drawing/2014/main" id="{EEA40CFB-757A-469B-9046-409801954D4F}"/>
              </a:ext>
            </a:extLst>
          </p:cNvPr>
          <p:cNvSpPr txBox="1"/>
          <p:nvPr/>
        </p:nvSpPr>
        <p:spPr>
          <a:xfrm>
            <a:off x="7574974" y="6421582"/>
            <a:ext cx="1387186" cy="338554"/>
          </a:xfrm>
          <a:prstGeom prst="rect">
            <a:avLst/>
          </a:prstGeom>
          <a:noFill/>
        </p:spPr>
        <p:txBody>
          <a:bodyPr wrap="square" rtlCol="0">
            <a:spAutoFit/>
          </a:bodyPr>
          <a:lstStyle/>
          <a:p>
            <a:r>
              <a:rPr lang="en-US" sz="1600" dirty="0"/>
              <a:t>AASM, 2014</a:t>
            </a:r>
          </a:p>
        </p:txBody>
      </p:sp>
    </p:spTree>
    <p:extLst>
      <p:ext uri="{BB962C8B-B14F-4D97-AF65-F5344CB8AC3E}">
        <p14:creationId xmlns:p14="http://schemas.microsoft.com/office/powerpoint/2010/main" val="380631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3AF2-A5EA-4E58-B19C-07591B56F0BB}"/>
              </a:ext>
            </a:extLst>
          </p:cNvPr>
          <p:cNvSpPr>
            <a:spLocks noGrp="1"/>
          </p:cNvSpPr>
          <p:nvPr>
            <p:ph type="title"/>
          </p:nvPr>
        </p:nvSpPr>
        <p:spPr/>
        <p:txBody>
          <a:bodyPr/>
          <a:lstStyle/>
          <a:p>
            <a:r>
              <a:rPr lang="en-US" dirty="0"/>
              <a:t>Narcolepsy: Diagnosis</a:t>
            </a:r>
          </a:p>
        </p:txBody>
      </p:sp>
      <p:sp>
        <p:nvSpPr>
          <p:cNvPr id="3" name="Content Placeholder 2">
            <a:extLst>
              <a:ext uri="{FF2B5EF4-FFF2-40B4-BE49-F238E27FC236}">
                <a16:creationId xmlns:a16="http://schemas.microsoft.com/office/drawing/2014/main" id="{604545BC-4BA7-4556-8F3F-087FE27D6F5F}"/>
              </a:ext>
            </a:extLst>
          </p:cNvPr>
          <p:cNvSpPr>
            <a:spLocks noGrp="1"/>
          </p:cNvSpPr>
          <p:nvPr>
            <p:ph idx="1"/>
          </p:nvPr>
        </p:nvSpPr>
        <p:spPr/>
        <p:txBody>
          <a:bodyPr>
            <a:normAutofit/>
          </a:bodyPr>
          <a:lstStyle/>
          <a:p>
            <a:r>
              <a:rPr lang="en-US" dirty="0"/>
              <a:t>Requires clinical evaluation and objective testing</a:t>
            </a:r>
          </a:p>
          <a:p>
            <a:r>
              <a:rPr lang="en-US" dirty="0"/>
              <a:t>Overnight PSG followed by daytime Multiple Sleep Latency Test (MSLT)</a:t>
            </a:r>
          </a:p>
          <a:p>
            <a:pPr lvl="1"/>
            <a:r>
              <a:rPr lang="en-US" sz="2000" dirty="0"/>
              <a:t>Standard of care</a:t>
            </a:r>
          </a:p>
          <a:p>
            <a:pPr lvl="1"/>
            <a:r>
              <a:rPr lang="en-US" sz="2000" dirty="0"/>
              <a:t>PSG to exclude other causes of EDS</a:t>
            </a:r>
          </a:p>
          <a:p>
            <a:pPr lvl="1"/>
            <a:r>
              <a:rPr lang="en-US" sz="2000" dirty="0"/>
              <a:t>MSLT (nap test) to make the diagnosis of narcolepsy</a:t>
            </a:r>
          </a:p>
          <a:p>
            <a:r>
              <a:rPr lang="en-US" dirty="0"/>
              <a:t>Measurement of CSF </a:t>
            </a:r>
            <a:r>
              <a:rPr lang="en-US" dirty="0" err="1"/>
              <a:t>hypocretin</a:t>
            </a:r>
            <a:r>
              <a:rPr lang="en-US" dirty="0"/>
              <a:t> levels</a:t>
            </a:r>
          </a:p>
          <a:p>
            <a:pPr lvl="1"/>
            <a:r>
              <a:rPr lang="en-US" sz="2000" dirty="0"/>
              <a:t>Rarely done clinically-lumbar puncture</a:t>
            </a:r>
          </a:p>
          <a:p>
            <a:endParaRPr lang="en-US" dirty="0"/>
          </a:p>
          <a:p>
            <a:endParaRPr lang="en-US" dirty="0"/>
          </a:p>
        </p:txBody>
      </p:sp>
      <p:sp>
        <p:nvSpPr>
          <p:cNvPr id="4" name="TextBox 3">
            <a:extLst>
              <a:ext uri="{FF2B5EF4-FFF2-40B4-BE49-F238E27FC236}">
                <a16:creationId xmlns:a16="http://schemas.microsoft.com/office/drawing/2014/main" id="{B16B22A6-C208-4908-BB47-03410A373457}"/>
              </a:ext>
            </a:extLst>
          </p:cNvPr>
          <p:cNvSpPr txBox="1"/>
          <p:nvPr/>
        </p:nvSpPr>
        <p:spPr>
          <a:xfrm>
            <a:off x="7559387" y="6411191"/>
            <a:ext cx="1361209" cy="338554"/>
          </a:xfrm>
          <a:prstGeom prst="rect">
            <a:avLst/>
          </a:prstGeom>
          <a:noFill/>
        </p:spPr>
        <p:txBody>
          <a:bodyPr wrap="square" rtlCol="0">
            <a:spAutoFit/>
          </a:bodyPr>
          <a:lstStyle/>
          <a:p>
            <a:r>
              <a:rPr lang="en-US" sz="1600" dirty="0"/>
              <a:t>AASM, 2014</a:t>
            </a:r>
          </a:p>
        </p:txBody>
      </p:sp>
    </p:spTree>
    <p:extLst>
      <p:ext uri="{BB962C8B-B14F-4D97-AF65-F5344CB8AC3E}">
        <p14:creationId xmlns:p14="http://schemas.microsoft.com/office/powerpoint/2010/main" val="195446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8444-EA85-4073-B9D6-4E54B44B875A}"/>
              </a:ext>
            </a:extLst>
          </p:cNvPr>
          <p:cNvSpPr>
            <a:spLocks noGrp="1"/>
          </p:cNvSpPr>
          <p:nvPr>
            <p:ph type="title"/>
          </p:nvPr>
        </p:nvSpPr>
        <p:spPr/>
        <p:txBody>
          <a:bodyPr/>
          <a:lstStyle/>
          <a:p>
            <a:r>
              <a:rPr lang="en-US" dirty="0"/>
              <a:t>Narcolepsy: Diagnostic Criteria</a:t>
            </a:r>
          </a:p>
        </p:txBody>
      </p:sp>
      <p:sp>
        <p:nvSpPr>
          <p:cNvPr id="3" name="Text Placeholder 2">
            <a:extLst>
              <a:ext uri="{FF2B5EF4-FFF2-40B4-BE49-F238E27FC236}">
                <a16:creationId xmlns:a16="http://schemas.microsoft.com/office/drawing/2014/main" id="{97B045D5-73BB-4537-B880-C2D23FB85FB5}"/>
              </a:ext>
            </a:extLst>
          </p:cNvPr>
          <p:cNvSpPr>
            <a:spLocks noGrp="1"/>
          </p:cNvSpPr>
          <p:nvPr>
            <p:ph type="body" idx="1"/>
          </p:nvPr>
        </p:nvSpPr>
        <p:spPr/>
        <p:txBody>
          <a:bodyPr/>
          <a:lstStyle/>
          <a:p>
            <a:r>
              <a:rPr lang="en-US" dirty="0"/>
              <a:t>Narcolepsy Type 1</a:t>
            </a:r>
          </a:p>
        </p:txBody>
      </p:sp>
      <p:sp>
        <p:nvSpPr>
          <p:cNvPr id="4" name="Content Placeholder 3">
            <a:extLst>
              <a:ext uri="{FF2B5EF4-FFF2-40B4-BE49-F238E27FC236}">
                <a16:creationId xmlns:a16="http://schemas.microsoft.com/office/drawing/2014/main" id="{4CE805F4-10C9-4BEA-9CE5-C33986633CCA}"/>
              </a:ext>
            </a:extLst>
          </p:cNvPr>
          <p:cNvSpPr>
            <a:spLocks noGrp="1"/>
          </p:cNvSpPr>
          <p:nvPr>
            <p:ph sz="quarter" idx="2"/>
          </p:nvPr>
        </p:nvSpPr>
        <p:spPr/>
        <p:txBody>
          <a:bodyPr/>
          <a:lstStyle/>
          <a:p>
            <a:r>
              <a:rPr lang="en-US" dirty="0"/>
              <a:t>Daily EDS for </a:t>
            </a:r>
            <a:r>
              <a:rPr lang="en-US" dirty="0">
                <a:latin typeface="Arial" panose="020B0604020202020204" pitchFamily="34" charset="0"/>
                <a:cs typeface="Arial" panose="020B0604020202020204" pitchFamily="34" charset="0"/>
              </a:rPr>
              <a:t>≥ 3 months</a:t>
            </a:r>
          </a:p>
          <a:p>
            <a:r>
              <a:rPr lang="en-US" dirty="0">
                <a:latin typeface="Arial" panose="020B0604020202020204" pitchFamily="34" charset="0"/>
                <a:cs typeface="Arial" panose="020B0604020202020204" pitchFamily="34" charset="0"/>
              </a:rPr>
              <a:t>One or both:</a:t>
            </a:r>
          </a:p>
          <a:p>
            <a:pPr lvl="1"/>
            <a:r>
              <a:rPr lang="en-US" dirty="0">
                <a:latin typeface="Arial" panose="020B0604020202020204" pitchFamily="34" charset="0"/>
                <a:cs typeface="Arial" panose="020B0604020202020204" pitchFamily="34" charset="0"/>
              </a:rPr>
              <a:t>Cataplexy AND mean sleep latency ≤ 8 minutes and ≥ 2 SOREMP on MSLT</a:t>
            </a:r>
          </a:p>
          <a:p>
            <a:pPr lvl="1"/>
            <a:r>
              <a:rPr lang="en-US" dirty="0">
                <a:latin typeface="Arial" panose="020B0604020202020204" pitchFamily="34" charset="0"/>
                <a:cs typeface="Arial" panose="020B0604020202020204" pitchFamily="34" charset="0"/>
              </a:rPr>
              <a:t>Low CSF hypocretin</a:t>
            </a:r>
            <a:endParaRPr lang="en-US" dirty="0"/>
          </a:p>
        </p:txBody>
      </p:sp>
      <p:sp>
        <p:nvSpPr>
          <p:cNvPr id="5" name="Text Placeholder 4">
            <a:extLst>
              <a:ext uri="{FF2B5EF4-FFF2-40B4-BE49-F238E27FC236}">
                <a16:creationId xmlns:a16="http://schemas.microsoft.com/office/drawing/2014/main" id="{60F9C01C-EDBE-4BCC-B82B-5B2A0BCA2017}"/>
              </a:ext>
            </a:extLst>
          </p:cNvPr>
          <p:cNvSpPr>
            <a:spLocks noGrp="1"/>
          </p:cNvSpPr>
          <p:nvPr>
            <p:ph type="body" sz="half" idx="3"/>
          </p:nvPr>
        </p:nvSpPr>
        <p:spPr/>
        <p:txBody>
          <a:bodyPr/>
          <a:lstStyle/>
          <a:p>
            <a:r>
              <a:rPr lang="en-US" dirty="0"/>
              <a:t>Narcolepsy Type 2</a:t>
            </a:r>
          </a:p>
        </p:txBody>
      </p:sp>
      <p:sp>
        <p:nvSpPr>
          <p:cNvPr id="6" name="Content Placeholder 5">
            <a:extLst>
              <a:ext uri="{FF2B5EF4-FFF2-40B4-BE49-F238E27FC236}">
                <a16:creationId xmlns:a16="http://schemas.microsoft.com/office/drawing/2014/main" id="{976C3C25-B09D-4AA2-AF64-182C002B66A2}"/>
              </a:ext>
            </a:extLst>
          </p:cNvPr>
          <p:cNvSpPr>
            <a:spLocks noGrp="1"/>
          </p:cNvSpPr>
          <p:nvPr>
            <p:ph sz="quarter" idx="4"/>
          </p:nvPr>
        </p:nvSpPr>
        <p:spPr/>
        <p:txBody>
          <a:bodyPr/>
          <a:lstStyle/>
          <a:p>
            <a:r>
              <a:rPr lang="en-US" dirty="0"/>
              <a:t>Daily EDS for </a:t>
            </a:r>
            <a:r>
              <a:rPr lang="en-US" dirty="0">
                <a:latin typeface="Arial" panose="020B0604020202020204" pitchFamily="34" charset="0"/>
                <a:cs typeface="Arial" panose="020B0604020202020204" pitchFamily="34" charset="0"/>
              </a:rPr>
              <a:t>≥ 3 months</a:t>
            </a:r>
          </a:p>
          <a:p>
            <a:r>
              <a:rPr lang="en-US" dirty="0"/>
              <a:t>Mean sleep latency ≤ 8 minutes and </a:t>
            </a:r>
            <a:r>
              <a:rPr lang="en-US" dirty="0">
                <a:latin typeface="Arial" panose="020B0604020202020204" pitchFamily="34" charset="0"/>
                <a:cs typeface="Arial" panose="020B0604020202020204" pitchFamily="34" charset="0"/>
              </a:rPr>
              <a:t>≥ 2 SOREMP on MSLT</a:t>
            </a:r>
          </a:p>
          <a:p>
            <a:r>
              <a:rPr lang="en-US" dirty="0">
                <a:latin typeface="Arial" panose="020B0604020202020204" pitchFamily="34" charset="0"/>
                <a:cs typeface="Arial" panose="020B0604020202020204" pitchFamily="34" charset="0"/>
              </a:rPr>
              <a:t>No cataplexy</a:t>
            </a:r>
          </a:p>
          <a:p>
            <a:r>
              <a:rPr lang="en-US" dirty="0">
                <a:latin typeface="Arial" panose="020B0604020202020204" pitchFamily="34" charset="0"/>
                <a:cs typeface="Arial" panose="020B0604020202020204" pitchFamily="34" charset="0"/>
              </a:rPr>
              <a:t>CSF hypocretin not measured or not low</a:t>
            </a:r>
          </a:p>
          <a:p>
            <a:r>
              <a:rPr lang="en-US" dirty="0">
                <a:latin typeface="Arial" panose="020B0604020202020204" pitchFamily="34" charset="0"/>
                <a:cs typeface="Arial" panose="020B0604020202020204" pitchFamily="34" charset="0"/>
              </a:rPr>
              <a:t>Not better explained by another cause</a:t>
            </a:r>
            <a:endParaRPr lang="en-US" dirty="0"/>
          </a:p>
        </p:txBody>
      </p:sp>
      <p:sp>
        <p:nvSpPr>
          <p:cNvPr id="7" name="TextBox 6">
            <a:extLst>
              <a:ext uri="{FF2B5EF4-FFF2-40B4-BE49-F238E27FC236}">
                <a16:creationId xmlns:a16="http://schemas.microsoft.com/office/drawing/2014/main" id="{FF32BB0B-DFC0-49A5-AF43-08A116212509}"/>
              </a:ext>
            </a:extLst>
          </p:cNvPr>
          <p:cNvSpPr txBox="1"/>
          <p:nvPr/>
        </p:nvSpPr>
        <p:spPr>
          <a:xfrm>
            <a:off x="2470604" y="6423732"/>
            <a:ext cx="4348843" cy="338554"/>
          </a:xfrm>
          <a:prstGeom prst="rect">
            <a:avLst/>
          </a:prstGeom>
          <a:noFill/>
        </p:spPr>
        <p:txBody>
          <a:bodyPr wrap="square" rtlCol="0">
            <a:spAutoFit/>
          </a:bodyPr>
          <a:lstStyle/>
          <a:p>
            <a:r>
              <a:rPr lang="en-US" sz="1600" dirty="0"/>
              <a:t>American Academy of Sleep Medicine, 2014</a:t>
            </a:r>
          </a:p>
        </p:txBody>
      </p:sp>
    </p:spTree>
    <p:extLst>
      <p:ext uri="{BB962C8B-B14F-4D97-AF65-F5344CB8AC3E}">
        <p14:creationId xmlns:p14="http://schemas.microsoft.com/office/powerpoint/2010/main" val="203609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81A9-E65A-4912-8DA1-4149DCB2834A}"/>
              </a:ext>
            </a:extLst>
          </p:cNvPr>
          <p:cNvSpPr>
            <a:spLocks noGrp="1"/>
          </p:cNvSpPr>
          <p:nvPr>
            <p:ph type="title"/>
          </p:nvPr>
        </p:nvSpPr>
        <p:spPr/>
        <p:txBody>
          <a:bodyPr/>
          <a:lstStyle/>
          <a:p>
            <a:r>
              <a:rPr lang="en-US" dirty="0"/>
              <a:t>Narcolepsy: Management</a:t>
            </a:r>
          </a:p>
        </p:txBody>
      </p:sp>
      <p:sp>
        <p:nvSpPr>
          <p:cNvPr id="3" name="Content Placeholder 2">
            <a:extLst>
              <a:ext uri="{FF2B5EF4-FFF2-40B4-BE49-F238E27FC236}">
                <a16:creationId xmlns:a16="http://schemas.microsoft.com/office/drawing/2014/main" id="{689795C5-3B2A-46D4-92CD-578493C1465F}"/>
              </a:ext>
            </a:extLst>
          </p:cNvPr>
          <p:cNvSpPr>
            <a:spLocks noGrp="1"/>
          </p:cNvSpPr>
          <p:nvPr>
            <p:ph idx="1"/>
          </p:nvPr>
        </p:nvSpPr>
        <p:spPr/>
        <p:txBody>
          <a:bodyPr/>
          <a:lstStyle/>
          <a:p>
            <a:r>
              <a:rPr lang="en-US" sz="2800" dirty="0"/>
              <a:t>No cure → treatment focused on symptom management</a:t>
            </a:r>
          </a:p>
          <a:p>
            <a:r>
              <a:rPr lang="en-US" sz="2800" dirty="0"/>
              <a:t>Goal: produce fullest possible return of normal function</a:t>
            </a:r>
          </a:p>
          <a:p>
            <a:pPr lvl="1"/>
            <a:r>
              <a:rPr lang="en-US" sz="2400" dirty="0"/>
              <a:t>Objectives → control sleepiness &amp; control other sleep related symptoms</a:t>
            </a:r>
            <a:endParaRPr lang="en-US" sz="2400" b="1" dirty="0"/>
          </a:p>
          <a:p>
            <a:r>
              <a:rPr lang="en-US" sz="2800" dirty="0"/>
              <a:t>Treat any coexisting sleep disorders</a:t>
            </a:r>
          </a:p>
          <a:p>
            <a:r>
              <a:rPr lang="en-US" sz="2800" dirty="0"/>
              <a:t>Pharmacologic and non-pharmacologic management</a:t>
            </a:r>
          </a:p>
          <a:p>
            <a:endParaRPr lang="en-US" dirty="0"/>
          </a:p>
        </p:txBody>
      </p:sp>
    </p:spTree>
    <p:extLst>
      <p:ext uri="{BB962C8B-B14F-4D97-AF65-F5344CB8AC3E}">
        <p14:creationId xmlns:p14="http://schemas.microsoft.com/office/powerpoint/2010/main" val="41250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A1D5-E3A4-4D2B-8047-134E44B71FF7}"/>
              </a:ext>
            </a:extLst>
          </p:cNvPr>
          <p:cNvSpPr>
            <a:spLocks noGrp="1"/>
          </p:cNvSpPr>
          <p:nvPr>
            <p:ph type="title"/>
          </p:nvPr>
        </p:nvSpPr>
        <p:spPr/>
        <p:txBody>
          <a:bodyPr/>
          <a:lstStyle/>
          <a:p>
            <a:r>
              <a:rPr lang="en-US" dirty="0">
                <a:latin typeface="+mn-lt"/>
              </a:rPr>
              <a:t>Non-Pharmacologic Therapy</a:t>
            </a:r>
          </a:p>
        </p:txBody>
      </p:sp>
      <p:sp>
        <p:nvSpPr>
          <p:cNvPr id="3" name="Content Placeholder 2">
            <a:extLst>
              <a:ext uri="{FF2B5EF4-FFF2-40B4-BE49-F238E27FC236}">
                <a16:creationId xmlns:a16="http://schemas.microsoft.com/office/drawing/2014/main" id="{DB9A2765-2EB0-42E7-9372-28DA67030D6F}"/>
              </a:ext>
            </a:extLst>
          </p:cNvPr>
          <p:cNvSpPr>
            <a:spLocks noGrp="1"/>
          </p:cNvSpPr>
          <p:nvPr>
            <p:ph idx="1"/>
          </p:nvPr>
        </p:nvSpPr>
        <p:spPr/>
        <p:txBody>
          <a:bodyPr/>
          <a:lstStyle/>
          <a:p>
            <a:r>
              <a:rPr lang="en-US" dirty="0"/>
              <a:t>Take scheduled naps</a:t>
            </a:r>
          </a:p>
          <a:p>
            <a:pPr marL="0" indent="0">
              <a:buNone/>
            </a:pPr>
            <a:endParaRPr lang="en-US" dirty="0"/>
          </a:p>
          <a:p>
            <a:r>
              <a:rPr lang="en-US" dirty="0"/>
              <a:t>Maintain a regular and adequate sleep schedule</a:t>
            </a:r>
          </a:p>
          <a:p>
            <a:endParaRPr lang="en-US" dirty="0"/>
          </a:p>
          <a:p>
            <a:r>
              <a:rPr lang="en-US" dirty="0"/>
              <a:t>Avoid drugs that cause sleepiness or insomnia</a:t>
            </a:r>
          </a:p>
          <a:p>
            <a:pPr marL="68580" indent="0">
              <a:buNone/>
            </a:pPr>
            <a:endParaRPr lang="en-US" dirty="0"/>
          </a:p>
        </p:txBody>
      </p:sp>
      <p:sp>
        <p:nvSpPr>
          <p:cNvPr id="4" name="TextBox 3">
            <a:extLst>
              <a:ext uri="{FF2B5EF4-FFF2-40B4-BE49-F238E27FC236}">
                <a16:creationId xmlns:a16="http://schemas.microsoft.com/office/drawing/2014/main" id="{87467A6E-64FB-40A0-9AE4-A907DDD308FA}"/>
              </a:ext>
            </a:extLst>
          </p:cNvPr>
          <p:cNvSpPr txBox="1"/>
          <p:nvPr/>
        </p:nvSpPr>
        <p:spPr>
          <a:xfrm>
            <a:off x="6670965" y="6374102"/>
            <a:ext cx="2550968" cy="338554"/>
          </a:xfrm>
          <a:prstGeom prst="rect">
            <a:avLst/>
          </a:prstGeom>
          <a:noFill/>
        </p:spPr>
        <p:txBody>
          <a:bodyPr wrap="square" rtlCol="0">
            <a:spAutoFit/>
          </a:bodyPr>
          <a:lstStyle/>
          <a:p>
            <a:r>
              <a:rPr lang="en-US" sz="1600" dirty="0" err="1"/>
              <a:t>Morgenthaler</a:t>
            </a:r>
            <a:r>
              <a:rPr lang="en-US" sz="1600" dirty="0"/>
              <a:t> et al, 2007</a:t>
            </a:r>
          </a:p>
        </p:txBody>
      </p:sp>
    </p:spTree>
    <p:extLst>
      <p:ext uri="{BB962C8B-B14F-4D97-AF65-F5344CB8AC3E}">
        <p14:creationId xmlns:p14="http://schemas.microsoft.com/office/powerpoint/2010/main" val="806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DBE3-0D65-428F-94F2-5DD89071C621}"/>
              </a:ext>
            </a:extLst>
          </p:cNvPr>
          <p:cNvSpPr>
            <a:spLocks noGrp="1"/>
          </p:cNvSpPr>
          <p:nvPr>
            <p:ph type="title"/>
          </p:nvPr>
        </p:nvSpPr>
        <p:spPr/>
        <p:txBody>
          <a:bodyPr/>
          <a:lstStyle/>
          <a:p>
            <a:pPr algn="ctr"/>
            <a:r>
              <a:rPr lang="en-US" dirty="0"/>
              <a:t>American Geriatrics Society: 2019</a:t>
            </a:r>
          </a:p>
        </p:txBody>
      </p:sp>
      <p:pic>
        <p:nvPicPr>
          <p:cNvPr id="4" name="Content Placeholder 3">
            <a:extLst>
              <a:ext uri="{FF2B5EF4-FFF2-40B4-BE49-F238E27FC236}">
                <a16:creationId xmlns:a16="http://schemas.microsoft.com/office/drawing/2014/main" id="{6B005E1A-DDDB-4C7D-86A8-2288805717D8}"/>
              </a:ext>
            </a:extLst>
          </p:cNvPr>
          <p:cNvPicPr>
            <a:picLocks noGrp="1" noChangeAspect="1"/>
          </p:cNvPicPr>
          <p:nvPr>
            <p:ph idx="1"/>
          </p:nvPr>
        </p:nvPicPr>
        <p:blipFill>
          <a:blip r:embed="rId2"/>
          <a:stretch>
            <a:fillRect/>
          </a:stretch>
        </p:blipFill>
        <p:spPr>
          <a:xfrm>
            <a:off x="1014632" y="2029178"/>
            <a:ext cx="7315200" cy="2333566"/>
          </a:xfrm>
          <a:prstGeom prst="rect">
            <a:avLst/>
          </a:prstGeom>
        </p:spPr>
      </p:pic>
      <p:sp>
        <p:nvSpPr>
          <p:cNvPr id="5" name="TextBox 4">
            <a:extLst>
              <a:ext uri="{FF2B5EF4-FFF2-40B4-BE49-F238E27FC236}">
                <a16:creationId xmlns:a16="http://schemas.microsoft.com/office/drawing/2014/main" id="{909458E5-B733-49D4-9677-13BB7F14E697}"/>
              </a:ext>
            </a:extLst>
          </p:cNvPr>
          <p:cNvSpPr txBox="1"/>
          <p:nvPr/>
        </p:nvSpPr>
        <p:spPr>
          <a:xfrm>
            <a:off x="731520" y="5618372"/>
            <a:ext cx="5978769" cy="646331"/>
          </a:xfrm>
          <a:prstGeom prst="rect">
            <a:avLst/>
          </a:prstGeom>
          <a:noFill/>
        </p:spPr>
        <p:txBody>
          <a:bodyPr wrap="square" rtlCol="0">
            <a:spAutoFit/>
          </a:bodyPr>
          <a:lstStyle/>
          <a:p>
            <a:r>
              <a:rPr lang="sv-SE" dirty="0"/>
              <a:t>DOI: 10.1111/jgs.15767</a:t>
            </a:r>
          </a:p>
          <a:p>
            <a:r>
              <a:rPr lang="sv-SE" i="1" dirty="0"/>
              <a:t>JAGS</a:t>
            </a:r>
            <a:r>
              <a:rPr lang="sv-SE" dirty="0"/>
              <a:t> 67:674–694, 2019</a:t>
            </a:r>
            <a:endParaRPr lang="en-US" dirty="0"/>
          </a:p>
        </p:txBody>
      </p:sp>
    </p:spTree>
    <p:extLst>
      <p:ext uri="{BB962C8B-B14F-4D97-AF65-F5344CB8AC3E}">
        <p14:creationId xmlns:p14="http://schemas.microsoft.com/office/powerpoint/2010/main" val="13922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18D7-504A-4D60-8850-BB259D1A211A}"/>
              </a:ext>
            </a:extLst>
          </p:cNvPr>
          <p:cNvSpPr>
            <a:spLocks noGrp="1"/>
          </p:cNvSpPr>
          <p:nvPr>
            <p:ph type="title"/>
          </p:nvPr>
        </p:nvSpPr>
        <p:spPr/>
        <p:txBody>
          <a:bodyPr/>
          <a:lstStyle/>
          <a:p>
            <a:r>
              <a:rPr lang="en-US" dirty="0"/>
              <a:t>American Geriatrics Society: 2019</a:t>
            </a:r>
          </a:p>
        </p:txBody>
      </p:sp>
      <p:pic>
        <p:nvPicPr>
          <p:cNvPr id="4" name="Content Placeholder 3">
            <a:extLst>
              <a:ext uri="{FF2B5EF4-FFF2-40B4-BE49-F238E27FC236}">
                <a16:creationId xmlns:a16="http://schemas.microsoft.com/office/drawing/2014/main" id="{2EFDEF2C-8FCE-4F9F-B3E5-F37251AB6AA6}"/>
              </a:ext>
            </a:extLst>
          </p:cNvPr>
          <p:cNvPicPr>
            <a:picLocks noGrp="1" noChangeAspect="1"/>
          </p:cNvPicPr>
          <p:nvPr>
            <p:ph idx="1"/>
          </p:nvPr>
        </p:nvPicPr>
        <p:blipFill>
          <a:blip r:embed="rId2"/>
          <a:stretch>
            <a:fillRect/>
          </a:stretch>
        </p:blipFill>
        <p:spPr>
          <a:xfrm>
            <a:off x="745588" y="1716258"/>
            <a:ext cx="7941211" cy="3756074"/>
          </a:xfrm>
          <a:prstGeom prst="rect">
            <a:avLst/>
          </a:prstGeom>
        </p:spPr>
      </p:pic>
      <p:sp>
        <p:nvSpPr>
          <p:cNvPr id="6" name="TextBox 5">
            <a:extLst>
              <a:ext uri="{FF2B5EF4-FFF2-40B4-BE49-F238E27FC236}">
                <a16:creationId xmlns:a16="http://schemas.microsoft.com/office/drawing/2014/main" id="{961CA429-A4AA-4D07-85D4-EB14865744A7}"/>
              </a:ext>
            </a:extLst>
          </p:cNvPr>
          <p:cNvSpPr txBox="1"/>
          <p:nvPr/>
        </p:nvSpPr>
        <p:spPr>
          <a:xfrm>
            <a:off x="914400" y="5762126"/>
            <a:ext cx="7540283" cy="923330"/>
          </a:xfrm>
          <a:prstGeom prst="rect">
            <a:avLst/>
          </a:prstGeom>
          <a:noFill/>
        </p:spPr>
        <p:txBody>
          <a:bodyPr wrap="square" rtlCol="0">
            <a:spAutoFit/>
          </a:bodyPr>
          <a:lstStyle/>
          <a:p>
            <a:r>
              <a:rPr lang="en-US" dirty="0">
                <a:solidFill>
                  <a:srgbClr val="FFFF00"/>
                </a:solidFill>
              </a:rPr>
              <a:t>Bottom line: </a:t>
            </a:r>
            <a:r>
              <a:rPr lang="en-US" i="1" dirty="0">
                <a:solidFill>
                  <a:srgbClr val="FFFF00"/>
                </a:solidFill>
              </a:rPr>
              <a:t>most</a:t>
            </a:r>
            <a:r>
              <a:rPr lang="en-US" dirty="0">
                <a:solidFill>
                  <a:srgbClr val="FFFF00"/>
                </a:solidFill>
              </a:rPr>
              <a:t> medications used to treat sleep disorders may be used with caution and at lowest effective dose in older adult patients. Beware of drug-drug interactions.                </a:t>
            </a:r>
            <a:r>
              <a:rPr lang="en-US" dirty="0"/>
              <a:t>				</a:t>
            </a:r>
            <a:endParaRPr lang="en-US" sz="1200" dirty="0"/>
          </a:p>
        </p:txBody>
      </p:sp>
    </p:spTree>
    <p:extLst>
      <p:ext uri="{BB962C8B-B14F-4D97-AF65-F5344CB8AC3E}">
        <p14:creationId xmlns:p14="http://schemas.microsoft.com/office/powerpoint/2010/main" val="407488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9F34-41A0-4027-918B-C8351C09C8E9}"/>
              </a:ext>
            </a:extLst>
          </p:cNvPr>
          <p:cNvSpPr>
            <a:spLocks noGrp="1"/>
          </p:cNvSpPr>
          <p:nvPr>
            <p:ph type="title"/>
          </p:nvPr>
        </p:nvSpPr>
        <p:spPr/>
        <p:txBody>
          <a:bodyPr/>
          <a:lstStyle/>
          <a:p>
            <a:r>
              <a:rPr lang="en-US" sz="3600" dirty="0">
                <a:latin typeface="+mn-lt"/>
              </a:rPr>
              <a:t>Pharmacologic Therapy: </a:t>
            </a:r>
            <a:r>
              <a:rPr lang="en-US" sz="3600" dirty="0" err="1">
                <a:latin typeface="+mn-lt"/>
              </a:rPr>
              <a:t>Hypersomnias</a:t>
            </a:r>
            <a:endParaRPr lang="en-US" sz="3600" dirty="0">
              <a:latin typeface="+mn-lt"/>
            </a:endParaRPr>
          </a:p>
        </p:txBody>
      </p:sp>
      <p:sp>
        <p:nvSpPr>
          <p:cNvPr id="4" name="Text Placeholder 3">
            <a:extLst>
              <a:ext uri="{FF2B5EF4-FFF2-40B4-BE49-F238E27FC236}">
                <a16:creationId xmlns:a16="http://schemas.microsoft.com/office/drawing/2014/main" id="{A2258A63-5063-4A2D-A0DD-987C5D56CABF}"/>
              </a:ext>
            </a:extLst>
          </p:cNvPr>
          <p:cNvSpPr>
            <a:spLocks noGrp="1"/>
          </p:cNvSpPr>
          <p:nvPr>
            <p:ph type="body" idx="1"/>
          </p:nvPr>
        </p:nvSpPr>
        <p:spPr>
          <a:xfrm>
            <a:off x="457200" y="1809750"/>
            <a:ext cx="2901043" cy="639762"/>
          </a:xfrm>
        </p:spPr>
        <p:txBody>
          <a:bodyPr/>
          <a:lstStyle/>
          <a:p>
            <a:r>
              <a:rPr lang="en-US" dirty="0"/>
              <a:t>Modafinil*</a:t>
            </a:r>
          </a:p>
        </p:txBody>
      </p:sp>
      <p:sp>
        <p:nvSpPr>
          <p:cNvPr id="5" name="Content Placeholder 4">
            <a:extLst>
              <a:ext uri="{FF2B5EF4-FFF2-40B4-BE49-F238E27FC236}">
                <a16:creationId xmlns:a16="http://schemas.microsoft.com/office/drawing/2014/main" id="{CB56E7C0-6A26-47B4-99A5-CF0446AE51FA}"/>
              </a:ext>
            </a:extLst>
          </p:cNvPr>
          <p:cNvSpPr>
            <a:spLocks noGrp="1"/>
          </p:cNvSpPr>
          <p:nvPr>
            <p:ph sz="quarter" idx="2"/>
          </p:nvPr>
        </p:nvSpPr>
        <p:spPr>
          <a:xfrm>
            <a:off x="457201" y="2459037"/>
            <a:ext cx="2779030" cy="3097701"/>
          </a:xfrm>
        </p:spPr>
        <p:txBody>
          <a:bodyPr>
            <a:normAutofit/>
          </a:bodyPr>
          <a:lstStyle/>
          <a:p>
            <a:r>
              <a:rPr lang="en-US" sz="2000" dirty="0"/>
              <a:t>Schedule IV</a:t>
            </a:r>
          </a:p>
          <a:p>
            <a:r>
              <a:rPr lang="en-US" sz="2000" dirty="0"/>
              <a:t>Fewer side effects</a:t>
            </a:r>
          </a:p>
          <a:p>
            <a:r>
              <a:rPr lang="en-US" sz="2000" dirty="0"/>
              <a:t>Lower abuse potential</a:t>
            </a:r>
          </a:p>
          <a:p>
            <a:r>
              <a:rPr lang="en-US" sz="2000" dirty="0"/>
              <a:t>Typical dose: 200mg </a:t>
            </a:r>
            <a:r>
              <a:rPr lang="en-US" sz="2000" dirty="0" err="1"/>
              <a:t>qAM</a:t>
            </a:r>
            <a:endParaRPr lang="en-US" sz="2000" dirty="0"/>
          </a:p>
        </p:txBody>
      </p:sp>
      <p:sp>
        <p:nvSpPr>
          <p:cNvPr id="6" name="Text Placeholder 5">
            <a:extLst>
              <a:ext uri="{FF2B5EF4-FFF2-40B4-BE49-F238E27FC236}">
                <a16:creationId xmlns:a16="http://schemas.microsoft.com/office/drawing/2014/main" id="{281DBF39-5E38-4870-92D0-2198BDA08D3C}"/>
              </a:ext>
            </a:extLst>
          </p:cNvPr>
          <p:cNvSpPr>
            <a:spLocks noGrp="1"/>
          </p:cNvSpPr>
          <p:nvPr>
            <p:ph type="body" sz="half" idx="3"/>
          </p:nvPr>
        </p:nvSpPr>
        <p:spPr>
          <a:xfrm>
            <a:off x="3127374" y="1809750"/>
            <a:ext cx="2779030" cy="639762"/>
          </a:xfrm>
        </p:spPr>
        <p:txBody>
          <a:bodyPr/>
          <a:lstStyle/>
          <a:p>
            <a:r>
              <a:rPr lang="en-US" dirty="0"/>
              <a:t>Methylphenidate*</a:t>
            </a:r>
          </a:p>
        </p:txBody>
      </p:sp>
      <p:sp>
        <p:nvSpPr>
          <p:cNvPr id="7" name="Content Placeholder 6">
            <a:extLst>
              <a:ext uri="{FF2B5EF4-FFF2-40B4-BE49-F238E27FC236}">
                <a16:creationId xmlns:a16="http://schemas.microsoft.com/office/drawing/2014/main" id="{B254C3E0-5DF8-4B84-B60F-3BDF6C57BBB7}"/>
              </a:ext>
            </a:extLst>
          </p:cNvPr>
          <p:cNvSpPr>
            <a:spLocks noGrp="1"/>
          </p:cNvSpPr>
          <p:nvPr>
            <p:ph sz="quarter" idx="4"/>
          </p:nvPr>
        </p:nvSpPr>
        <p:spPr>
          <a:xfrm>
            <a:off x="3236231" y="2459037"/>
            <a:ext cx="2632071" cy="3231654"/>
          </a:xfrm>
        </p:spPr>
        <p:txBody>
          <a:bodyPr>
            <a:normAutofit/>
          </a:bodyPr>
          <a:lstStyle/>
          <a:p>
            <a:r>
              <a:rPr lang="en-US" sz="2000" dirty="0"/>
              <a:t>Schedule II</a:t>
            </a:r>
          </a:p>
          <a:p>
            <a:r>
              <a:rPr lang="en-US" sz="2000" dirty="0"/>
              <a:t>CNS stimulant</a:t>
            </a:r>
          </a:p>
          <a:p>
            <a:r>
              <a:rPr lang="en-US" sz="2000" dirty="0"/>
              <a:t>CV and psychiatric side effects</a:t>
            </a:r>
          </a:p>
          <a:p>
            <a:r>
              <a:rPr lang="en-US" sz="2000" dirty="0"/>
              <a:t>Higher abuse potential</a:t>
            </a:r>
          </a:p>
          <a:p>
            <a:r>
              <a:rPr lang="en-US" sz="2000" dirty="0"/>
              <a:t>Typical dose: 10 mg BID</a:t>
            </a:r>
          </a:p>
        </p:txBody>
      </p:sp>
      <p:sp>
        <p:nvSpPr>
          <p:cNvPr id="9" name="Rectangle 8">
            <a:extLst>
              <a:ext uri="{FF2B5EF4-FFF2-40B4-BE49-F238E27FC236}">
                <a16:creationId xmlns:a16="http://schemas.microsoft.com/office/drawing/2014/main" id="{37F07912-C8D8-42CA-B1C6-7B84037BECE1}"/>
              </a:ext>
            </a:extLst>
          </p:cNvPr>
          <p:cNvSpPr/>
          <p:nvPr/>
        </p:nvSpPr>
        <p:spPr>
          <a:xfrm>
            <a:off x="6398533" y="1893355"/>
            <a:ext cx="2413783" cy="830997"/>
          </a:xfrm>
          <a:prstGeom prst="rect">
            <a:avLst/>
          </a:prstGeom>
        </p:spPr>
        <p:txBody>
          <a:bodyPr wrap="square">
            <a:spAutoFit/>
          </a:bodyPr>
          <a:lstStyle/>
          <a:p>
            <a:r>
              <a:rPr lang="en-US" sz="2400" dirty="0">
                <a:solidFill>
                  <a:schemeClr val="accent3"/>
                </a:solidFill>
              </a:rPr>
              <a:t>Amphetamines*</a:t>
            </a:r>
          </a:p>
          <a:p>
            <a:endParaRPr lang="en-US" sz="2400" dirty="0"/>
          </a:p>
        </p:txBody>
      </p:sp>
      <p:sp>
        <p:nvSpPr>
          <p:cNvPr id="10" name="TextBox 9">
            <a:extLst>
              <a:ext uri="{FF2B5EF4-FFF2-40B4-BE49-F238E27FC236}">
                <a16:creationId xmlns:a16="http://schemas.microsoft.com/office/drawing/2014/main" id="{08E8E7EF-6069-419B-806D-79F0F127F96D}"/>
              </a:ext>
            </a:extLst>
          </p:cNvPr>
          <p:cNvSpPr txBox="1"/>
          <p:nvPr/>
        </p:nvSpPr>
        <p:spPr>
          <a:xfrm>
            <a:off x="6436635" y="2449512"/>
            <a:ext cx="2413783" cy="3231654"/>
          </a:xfrm>
          <a:prstGeom prst="rect">
            <a:avLst/>
          </a:prstGeom>
          <a:noFill/>
        </p:spPr>
        <p:txBody>
          <a:bodyPr wrap="square" rtlCol="0">
            <a:spAutoFit/>
          </a:bodyPr>
          <a:lstStyle/>
          <a:p>
            <a:pPr marL="342900" indent="-342900">
              <a:buFont typeface="Wingdings" panose="05000000000000000000" pitchFamily="2" charset="2"/>
              <a:buChar char="§"/>
            </a:pPr>
            <a:r>
              <a:rPr lang="en-US" sz="2000" dirty="0"/>
              <a:t>Schedule II</a:t>
            </a:r>
          </a:p>
          <a:p>
            <a:pPr marL="342900" indent="-342900">
              <a:buFont typeface="Wingdings" panose="05000000000000000000" pitchFamily="2" charset="2"/>
              <a:buChar char="§"/>
            </a:pPr>
            <a:r>
              <a:rPr lang="en-US" sz="2000" dirty="0"/>
              <a:t>CNS stimulant</a:t>
            </a:r>
          </a:p>
          <a:p>
            <a:pPr marL="342900" indent="-342900">
              <a:buFont typeface="Wingdings" panose="05000000000000000000" pitchFamily="2" charset="2"/>
              <a:buChar char="§"/>
            </a:pPr>
            <a:r>
              <a:rPr lang="en-US" sz="2000" dirty="0"/>
              <a:t>CV and psychiatric side effects</a:t>
            </a:r>
          </a:p>
          <a:p>
            <a:pPr marL="342900" indent="-342900">
              <a:buFont typeface="Wingdings" panose="05000000000000000000" pitchFamily="2" charset="2"/>
              <a:buChar char="§"/>
            </a:pPr>
            <a:r>
              <a:rPr lang="en-US" sz="2000" dirty="0"/>
              <a:t>Higher abuse potential</a:t>
            </a:r>
          </a:p>
          <a:p>
            <a:pPr marL="342900" indent="-342900">
              <a:buFont typeface="Wingdings" panose="05000000000000000000" pitchFamily="2" charset="2"/>
              <a:buChar char="§"/>
            </a:pPr>
            <a:r>
              <a:rPr lang="en-US" sz="2000" dirty="0"/>
              <a:t>Typical dose: 10 mg </a:t>
            </a:r>
            <a:r>
              <a:rPr lang="en-US" sz="2000" dirty="0" err="1"/>
              <a:t>qAM</a:t>
            </a:r>
            <a:endParaRPr lang="en-US" sz="2000" dirty="0"/>
          </a:p>
          <a:p>
            <a:endParaRPr lang="en-US" sz="2400" dirty="0"/>
          </a:p>
        </p:txBody>
      </p:sp>
      <p:sp>
        <p:nvSpPr>
          <p:cNvPr id="11" name="TextBox 10">
            <a:extLst>
              <a:ext uri="{FF2B5EF4-FFF2-40B4-BE49-F238E27FC236}">
                <a16:creationId xmlns:a16="http://schemas.microsoft.com/office/drawing/2014/main" id="{31C5C38A-88B4-46DE-ADE3-53247BC503A9}"/>
              </a:ext>
            </a:extLst>
          </p:cNvPr>
          <p:cNvSpPr txBox="1"/>
          <p:nvPr/>
        </p:nvSpPr>
        <p:spPr>
          <a:xfrm>
            <a:off x="327498" y="5879779"/>
            <a:ext cx="8211591" cy="830997"/>
          </a:xfrm>
          <a:prstGeom prst="rect">
            <a:avLst/>
          </a:prstGeom>
          <a:noFill/>
        </p:spPr>
        <p:txBody>
          <a:bodyPr wrap="square" rtlCol="0">
            <a:spAutoFit/>
          </a:bodyPr>
          <a:lstStyle/>
          <a:p>
            <a:r>
              <a:rPr lang="en-US" sz="1600" dirty="0">
                <a:solidFill>
                  <a:srgbClr val="92D050"/>
                </a:solidFill>
              </a:rPr>
              <a:t>* </a:t>
            </a:r>
            <a:r>
              <a:rPr lang="en-US" sz="1600" dirty="0">
                <a:solidFill>
                  <a:srgbClr val="FFFF00"/>
                </a:solidFill>
              </a:rPr>
              <a:t>Table 8: Medications/Criteria removed since 2015 AGS Beers Criteria; not unique to older adults </a:t>
            </a:r>
            <a:r>
              <a:rPr lang="en-US" sz="1600" i="1" dirty="0">
                <a:solidFill>
                  <a:srgbClr val="FFFF00"/>
                </a:solidFill>
              </a:rPr>
              <a:t>JAGS, 2019</a:t>
            </a:r>
            <a:endParaRPr lang="en-US" sz="1600" dirty="0">
              <a:solidFill>
                <a:srgbClr val="FFFF00"/>
              </a:solidFill>
            </a:endParaRPr>
          </a:p>
          <a:p>
            <a:r>
              <a:rPr lang="en-US" sz="1600" dirty="0" err="1"/>
              <a:t>Morgenthaler</a:t>
            </a:r>
            <a:r>
              <a:rPr lang="en-US" sz="1600" dirty="0"/>
              <a:t> et al, 2017</a:t>
            </a:r>
          </a:p>
        </p:txBody>
      </p:sp>
    </p:spTree>
    <p:extLst>
      <p:ext uri="{BB962C8B-B14F-4D97-AF65-F5344CB8AC3E}">
        <p14:creationId xmlns:p14="http://schemas.microsoft.com/office/powerpoint/2010/main" val="12755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1D62-B6A7-4406-A800-DA93DD96C0BD}"/>
              </a:ext>
            </a:extLst>
          </p:cNvPr>
          <p:cNvSpPr>
            <a:spLocks noGrp="1"/>
          </p:cNvSpPr>
          <p:nvPr>
            <p:ph type="title"/>
          </p:nvPr>
        </p:nvSpPr>
        <p:spPr/>
        <p:txBody>
          <a:bodyPr/>
          <a:lstStyle/>
          <a:p>
            <a:pPr algn="ctr"/>
            <a:r>
              <a:rPr lang="en-US" sz="3600" dirty="0"/>
              <a:t>Alerting Agents: Mechanism of Action</a:t>
            </a:r>
          </a:p>
        </p:txBody>
      </p:sp>
      <p:sp>
        <p:nvSpPr>
          <p:cNvPr id="3" name="Content Placeholder 2">
            <a:extLst>
              <a:ext uri="{FF2B5EF4-FFF2-40B4-BE49-F238E27FC236}">
                <a16:creationId xmlns:a16="http://schemas.microsoft.com/office/drawing/2014/main" id="{FF0C7855-AD60-40AD-9D5C-1F573B515CEA}"/>
              </a:ext>
            </a:extLst>
          </p:cNvPr>
          <p:cNvSpPr>
            <a:spLocks noGrp="1"/>
          </p:cNvSpPr>
          <p:nvPr>
            <p:ph idx="1"/>
          </p:nvPr>
        </p:nvSpPr>
        <p:spPr/>
        <p:txBody>
          <a:bodyPr>
            <a:normAutofit/>
          </a:bodyPr>
          <a:lstStyle/>
          <a:p>
            <a:r>
              <a:rPr lang="en-US" sz="2400" dirty="0"/>
              <a:t>Caffeine: adenosine receptor antagonist</a:t>
            </a:r>
          </a:p>
          <a:p>
            <a:endParaRPr lang="en-US" sz="2400" dirty="0"/>
          </a:p>
          <a:p>
            <a:r>
              <a:rPr lang="en-US" sz="2400" dirty="0" err="1"/>
              <a:t>Methlyphenidate</a:t>
            </a:r>
            <a:r>
              <a:rPr lang="en-US" sz="2400" dirty="0"/>
              <a:t>, amphetamines, sympathomimetic agents: enhance neurotransmission of dopamine, norepinephrine, serotonin</a:t>
            </a:r>
          </a:p>
          <a:p>
            <a:endParaRPr lang="en-US" sz="2400" dirty="0"/>
          </a:p>
          <a:p>
            <a:r>
              <a:rPr lang="en-US" sz="2400" dirty="0"/>
              <a:t>Modafinil/Armodafinil: dopaminergic reuptake inhibitor</a:t>
            </a:r>
          </a:p>
        </p:txBody>
      </p:sp>
      <p:sp>
        <p:nvSpPr>
          <p:cNvPr id="6" name="TextBox 5">
            <a:extLst>
              <a:ext uri="{FF2B5EF4-FFF2-40B4-BE49-F238E27FC236}">
                <a16:creationId xmlns:a16="http://schemas.microsoft.com/office/drawing/2014/main" id="{79126EDD-862C-4EB8-A60E-0E8716653C7E}"/>
              </a:ext>
            </a:extLst>
          </p:cNvPr>
          <p:cNvSpPr txBox="1"/>
          <p:nvPr/>
        </p:nvSpPr>
        <p:spPr>
          <a:xfrm>
            <a:off x="6651710" y="5926070"/>
            <a:ext cx="1845175" cy="253916"/>
          </a:xfrm>
          <a:prstGeom prst="rect">
            <a:avLst/>
          </a:prstGeom>
          <a:noFill/>
        </p:spPr>
        <p:txBody>
          <a:bodyPr wrap="square" rtlCol="0">
            <a:spAutoFit/>
          </a:bodyPr>
          <a:lstStyle/>
          <a:p>
            <a:pPr algn="r"/>
            <a:r>
              <a:rPr lang="en-US" sz="1050" i="1" dirty="0"/>
              <a:t>SLEEP, </a:t>
            </a:r>
            <a:r>
              <a:rPr lang="en-US" sz="1050" dirty="0"/>
              <a:t>June 2019</a:t>
            </a:r>
            <a:endParaRPr lang="en-US" sz="1050" i="1" dirty="0"/>
          </a:p>
        </p:txBody>
      </p:sp>
    </p:spTree>
    <p:extLst>
      <p:ext uri="{BB962C8B-B14F-4D97-AF65-F5344CB8AC3E}">
        <p14:creationId xmlns:p14="http://schemas.microsoft.com/office/powerpoint/2010/main" val="160035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F497-9184-4C3B-B521-91153123336B}"/>
              </a:ext>
            </a:extLst>
          </p:cNvPr>
          <p:cNvSpPr>
            <a:spLocks noGrp="1"/>
          </p:cNvSpPr>
          <p:nvPr>
            <p:ph type="title"/>
          </p:nvPr>
        </p:nvSpPr>
        <p:spPr/>
        <p:txBody>
          <a:bodyPr/>
          <a:lstStyle/>
          <a:p>
            <a:r>
              <a:rPr lang="en-US" sz="4800" dirty="0"/>
              <a:t>Objectives</a:t>
            </a:r>
          </a:p>
        </p:txBody>
      </p:sp>
      <p:sp>
        <p:nvSpPr>
          <p:cNvPr id="3" name="Content Placeholder 2">
            <a:extLst>
              <a:ext uri="{FF2B5EF4-FFF2-40B4-BE49-F238E27FC236}">
                <a16:creationId xmlns:a16="http://schemas.microsoft.com/office/drawing/2014/main" id="{29E4F9AE-2E8D-4F6B-9531-94CD33B86B3B}"/>
              </a:ext>
            </a:extLst>
          </p:cNvPr>
          <p:cNvSpPr>
            <a:spLocks noGrp="1"/>
          </p:cNvSpPr>
          <p:nvPr>
            <p:ph idx="1"/>
          </p:nvPr>
        </p:nvSpPr>
        <p:spPr/>
        <p:txBody>
          <a:bodyPr>
            <a:normAutofit/>
          </a:bodyPr>
          <a:lstStyle/>
          <a:p>
            <a:r>
              <a:rPr lang="en-US" sz="2800" dirty="0"/>
              <a:t>The learner will be familiar with current American Academy of Sleep </a:t>
            </a:r>
            <a:r>
              <a:rPr lang="en-US" sz="2800" dirty="0" err="1"/>
              <a:t>Mediicne</a:t>
            </a:r>
            <a:r>
              <a:rPr lang="en-US" sz="2800" dirty="0"/>
              <a:t> guidelines for the treatment of sleep disorders</a:t>
            </a:r>
          </a:p>
          <a:p>
            <a:r>
              <a:rPr lang="en-US" sz="2800" dirty="0"/>
              <a:t>The learner will be able to identify signs and symptoms of at least two sleep disorders in the older adult</a:t>
            </a:r>
          </a:p>
          <a:p>
            <a:r>
              <a:rPr lang="en-US" sz="2800" dirty="0"/>
              <a:t>The learner will identify pharmacotherapy recommendations for sleep disorder management in the older adult</a:t>
            </a:r>
          </a:p>
        </p:txBody>
      </p:sp>
    </p:spTree>
    <p:extLst>
      <p:ext uri="{BB962C8B-B14F-4D97-AF65-F5344CB8AC3E}">
        <p14:creationId xmlns:p14="http://schemas.microsoft.com/office/powerpoint/2010/main" val="379286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1585-3089-4637-9495-3969958AD7EB}"/>
              </a:ext>
            </a:extLst>
          </p:cNvPr>
          <p:cNvSpPr>
            <a:spLocks noGrp="1"/>
          </p:cNvSpPr>
          <p:nvPr>
            <p:ph type="title"/>
          </p:nvPr>
        </p:nvSpPr>
        <p:spPr/>
        <p:txBody>
          <a:bodyPr/>
          <a:lstStyle/>
          <a:p>
            <a:pPr algn="ctr"/>
            <a:r>
              <a:rPr lang="en-US" dirty="0"/>
              <a:t>How Amphetamines Work</a:t>
            </a:r>
          </a:p>
        </p:txBody>
      </p:sp>
      <p:pic>
        <p:nvPicPr>
          <p:cNvPr id="4" name="Content Placeholder 3">
            <a:extLst>
              <a:ext uri="{FF2B5EF4-FFF2-40B4-BE49-F238E27FC236}">
                <a16:creationId xmlns:a16="http://schemas.microsoft.com/office/drawing/2014/main" id="{A069554F-2DB9-43EA-B8D3-06025993ADBD}"/>
              </a:ext>
            </a:extLst>
          </p:cNvPr>
          <p:cNvPicPr>
            <a:picLocks noGrp="1" noChangeAspect="1"/>
          </p:cNvPicPr>
          <p:nvPr>
            <p:ph idx="1"/>
          </p:nvPr>
        </p:nvPicPr>
        <p:blipFill>
          <a:blip r:embed="rId2"/>
          <a:stretch>
            <a:fillRect/>
          </a:stretch>
        </p:blipFill>
        <p:spPr>
          <a:xfrm>
            <a:off x="492368" y="1426464"/>
            <a:ext cx="8194431" cy="4658423"/>
          </a:xfrm>
          <a:prstGeom prst="rect">
            <a:avLst/>
          </a:prstGeom>
        </p:spPr>
      </p:pic>
      <p:sp>
        <p:nvSpPr>
          <p:cNvPr id="5" name="TextBox 4">
            <a:extLst>
              <a:ext uri="{FF2B5EF4-FFF2-40B4-BE49-F238E27FC236}">
                <a16:creationId xmlns:a16="http://schemas.microsoft.com/office/drawing/2014/main" id="{55E9B59E-65A4-4E05-AE9C-0C7EBD96D0F4}"/>
              </a:ext>
            </a:extLst>
          </p:cNvPr>
          <p:cNvSpPr txBox="1"/>
          <p:nvPr/>
        </p:nvSpPr>
        <p:spPr>
          <a:xfrm>
            <a:off x="6119227" y="6207436"/>
            <a:ext cx="2743200" cy="276999"/>
          </a:xfrm>
          <a:prstGeom prst="rect">
            <a:avLst/>
          </a:prstGeom>
          <a:noFill/>
        </p:spPr>
        <p:txBody>
          <a:bodyPr wrap="square" rtlCol="0">
            <a:spAutoFit/>
          </a:bodyPr>
          <a:lstStyle/>
          <a:p>
            <a:pPr algn="ctr"/>
            <a:r>
              <a:rPr lang="en-US" sz="1200" dirty="0"/>
              <a:t>Nishino, S. &amp; </a:t>
            </a:r>
            <a:r>
              <a:rPr lang="en-US" sz="1200" dirty="0" err="1"/>
              <a:t>Mignot</a:t>
            </a:r>
            <a:r>
              <a:rPr lang="en-US" sz="1200" dirty="0"/>
              <a:t>, E., 2011</a:t>
            </a:r>
          </a:p>
        </p:txBody>
      </p:sp>
    </p:spTree>
    <p:extLst>
      <p:ext uri="{BB962C8B-B14F-4D97-AF65-F5344CB8AC3E}">
        <p14:creationId xmlns:p14="http://schemas.microsoft.com/office/powerpoint/2010/main" val="7296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D6D6-9319-4895-A367-72083D626181}"/>
              </a:ext>
            </a:extLst>
          </p:cNvPr>
          <p:cNvSpPr>
            <a:spLocks noGrp="1"/>
          </p:cNvSpPr>
          <p:nvPr>
            <p:ph type="title"/>
          </p:nvPr>
        </p:nvSpPr>
        <p:spPr/>
        <p:txBody>
          <a:bodyPr/>
          <a:lstStyle/>
          <a:p>
            <a:r>
              <a:rPr lang="en-US" sz="3700" dirty="0"/>
              <a:t>Pharmacologic Therapy for Cataplexy</a:t>
            </a:r>
          </a:p>
        </p:txBody>
      </p:sp>
      <p:sp>
        <p:nvSpPr>
          <p:cNvPr id="4" name="Text Placeholder 3">
            <a:extLst>
              <a:ext uri="{FF2B5EF4-FFF2-40B4-BE49-F238E27FC236}">
                <a16:creationId xmlns:a16="http://schemas.microsoft.com/office/drawing/2014/main" id="{F5FE378A-A956-4594-BE80-3BAE4A336E4D}"/>
              </a:ext>
            </a:extLst>
          </p:cNvPr>
          <p:cNvSpPr>
            <a:spLocks noGrp="1"/>
          </p:cNvSpPr>
          <p:nvPr>
            <p:ph type="body" idx="1"/>
          </p:nvPr>
        </p:nvSpPr>
        <p:spPr/>
        <p:txBody>
          <a:bodyPr/>
          <a:lstStyle/>
          <a:p>
            <a:r>
              <a:rPr lang="en-US" dirty="0"/>
              <a:t>REM-Suppressing Drugs</a:t>
            </a:r>
          </a:p>
        </p:txBody>
      </p:sp>
      <p:sp>
        <p:nvSpPr>
          <p:cNvPr id="5" name="Content Placeholder 4">
            <a:extLst>
              <a:ext uri="{FF2B5EF4-FFF2-40B4-BE49-F238E27FC236}">
                <a16:creationId xmlns:a16="http://schemas.microsoft.com/office/drawing/2014/main" id="{C5D1B17C-07E8-4373-8E6B-1EC6692EDEC4}"/>
              </a:ext>
            </a:extLst>
          </p:cNvPr>
          <p:cNvSpPr>
            <a:spLocks noGrp="1"/>
          </p:cNvSpPr>
          <p:nvPr>
            <p:ph sz="quarter" idx="2"/>
          </p:nvPr>
        </p:nvSpPr>
        <p:spPr>
          <a:xfrm>
            <a:off x="457200" y="2459037"/>
            <a:ext cx="4040188" cy="2936304"/>
          </a:xfrm>
        </p:spPr>
        <p:txBody>
          <a:bodyPr>
            <a:normAutofit/>
          </a:bodyPr>
          <a:lstStyle/>
          <a:p>
            <a:r>
              <a:rPr lang="en-US" sz="2000" dirty="0"/>
              <a:t>Serotonin and  norepinephrine ↓ REM → meds that ↑ serotonin and norepinephrine will ↓ REM → ↓ cataplexy</a:t>
            </a:r>
          </a:p>
          <a:p>
            <a:r>
              <a:rPr lang="en-US" sz="2000" dirty="0"/>
              <a:t>SSRI*</a:t>
            </a:r>
          </a:p>
          <a:p>
            <a:r>
              <a:rPr lang="en-US" sz="2000" dirty="0"/>
              <a:t>SNRI*</a:t>
            </a:r>
          </a:p>
          <a:p>
            <a:r>
              <a:rPr lang="en-US" sz="2000" dirty="0"/>
              <a:t>TCA (less common)*</a:t>
            </a:r>
          </a:p>
          <a:p>
            <a:endParaRPr lang="en-US" dirty="0"/>
          </a:p>
        </p:txBody>
      </p:sp>
      <p:sp>
        <p:nvSpPr>
          <p:cNvPr id="6" name="Text Placeholder 5">
            <a:extLst>
              <a:ext uri="{FF2B5EF4-FFF2-40B4-BE49-F238E27FC236}">
                <a16:creationId xmlns:a16="http://schemas.microsoft.com/office/drawing/2014/main" id="{655F2678-094E-4C77-B7B9-486A36089126}"/>
              </a:ext>
            </a:extLst>
          </p:cNvPr>
          <p:cNvSpPr>
            <a:spLocks noGrp="1"/>
          </p:cNvSpPr>
          <p:nvPr>
            <p:ph type="body" sz="half" idx="3"/>
          </p:nvPr>
        </p:nvSpPr>
        <p:spPr/>
        <p:txBody>
          <a:bodyPr/>
          <a:lstStyle/>
          <a:p>
            <a:r>
              <a:rPr lang="en-US" dirty="0"/>
              <a:t>Sodium </a:t>
            </a:r>
            <a:r>
              <a:rPr lang="en-US" dirty="0" err="1"/>
              <a:t>Oxybate</a:t>
            </a:r>
            <a:r>
              <a:rPr lang="en-US" dirty="0"/>
              <a:t> (</a:t>
            </a:r>
            <a:r>
              <a:rPr lang="en-US" dirty="0" err="1"/>
              <a:t>Xyrem</a:t>
            </a:r>
            <a:r>
              <a:rPr lang="en-US" dirty="0"/>
              <a:t>)</a:t>
            </a:r>
            <a:endParaRPr lang="en-US" b="1" dirty="0"/>
          </a:p>
        </p:txBody>
      </p:sp>
      <p:sp>
        <p:nvSpPr>
          <p:cNvPr id="7" name="Content Placeholder 6">
            <a:extLst>
              <a:ext uri="{FF2B5EF4-FFF2-40B4-BE49-F238E27FC236}">
                <a16:creationId xmlns:a16="http://schemas.microsoft.com/office/drawing/2014/main" id="{5BA45CF0-0FB8-4CDD-942D-578120F073FC}"/>
              </a:ext>
            </a:extLst>
          </p:cNvPr>
          <p:cNvSpPr>
            <a:spLocks noGrp="1"/>
          </p:cNvSpPr>
          <p:nvPr>
            <p:ph sz="quarter" idx="4"/>
          </p:nvPr>
        </p:nvSpPr>
        <p:spPr>
          <a:xfrm>
            <a:off x="4645026" y="2459037"/>
            <a:ext cx="4041775" cy="2942957"/>
          </a:xfrm>
        </p:spPr>
        <p:txBody>
          <a:bodyPr>
            <a:normAutofit/>
          </a:bodyPr>
          <a:lstStyle/>
          <a:p>
            <a:r>
              <a:rPr lang="en-US" sz="2000" dirty="0"/>
              <a:t>Schedule III (active ingredient is schedule I)</a:t>
            </a:r>
          </a:p>
          <a:p>
            <a:r>
              <a:rPr lang="en-US" sz="2000" dirty="0"/>
              <a:t>CNS depressant given* nocturnally</a:t>
            </a:r>
          </a:p>
          <a:p>
            <a:r>
              <a:rPr lang="en-US" sz="2000" dirty="0"/>
              <a:t>No alcohol or CNS depressants!!</a:t>
            </a:r>
          </a:p>
          <a:p>
            <a:r>
              <a:rPr lang="en-US" sz="2000" dirty="0"/>
              <a:t>Available only through a restricted distribution program</a:t>
            </a:r>
          </a:p>
          <a:p>
            <a:endParaRPr lang="en-US" dirty="0"/>
          </a:p>
        </p:txBody>
      </p:sp>
      <p:sp>
        <p:nvSpPr>
          <p:cNvPr id="8" name="TextBox 7">
            <a:extLst>
              <a:ext uri="{FF2B5EF4-FFF2-40B4-BE49-F238E27FC236}">
                <a16:creationId xmlns:a16="http://schemas.microsoft.com/office/drawing/2014/main" id="{7AE5BE95-C122-4660-8AD8-6AF9A120B4CD}"/>
              </a:ext>
            </a:extLst>
          </p:cNvPr>
          <p:cNvSpPr txBox="1"/>
          <p:nvPr/>
        </p:nvSpPr>
        <p:spPr>
          <a:xfrm>
            <a:off x="250103" y="5842543"/>
            <a:ext cx="8494569" cy="584775"/>
          </a:xfrm>
          <a:prstGeom prst="rect">
            <a:avLst/>
          </a:prstGeom>
          <a:noFill/>
        </p:spPr>
        <p:txBody>
          <a:bodyPr wrap="square" rtlCol="0">
            <a:spAutoFit/>
          </a:bodyPr>
          <a:lstStyle/>
          <a:p>
            <a:r>
              <a:rPr lang="en-US" sz="1600" dirty="0"/>
              <a:t>*</a:t>
            </a:r>
            <a:r>
              <a:rPr lang="en-US" sz="1600" dirty="0">
                <a:solidFill>
                  <a:srgbClr val="FFFF00"/>
                </a:solidFill>
              </a:rPr>
              <a:t>Table 5: Avoid total of three or more CNS-active drugs; minimize number of CNS-active drugs</a:t>
            </a:r>
            <a:r>
              <a:rPr lang="en-US" sz="1600" dirty="0"/>
              <a:t>							</a:t>
            </a:r>
            <a:r>
              <a:rPr lang="en-US" sz="1600" i="1" dirty="0"/>
              <a:t>JAGS, 2019</a:t>
            </a:r>
            <a:endParaRPr lang="en-US" sz="1600" dirty="0"/>
          </a:p>
        </p:txBody>
      </p:sp>
    </p:spTree>
    <p:extLst>
      <p:ext uri="{BB962C8B-B14F-4D97-AF65-F5344CB8AC3E}">
        <p14:creationId xmlns:p14="http://schemas.microsoft.com/office/powerpoint/2010/main" val="36409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A571-243D-49CB-A16D-EC04AF1E96B4}"/>
              </a:ext>
            </a:extLst>
          </p:cNvPr>
          <p:cNvSpPr>
            <a:spLocks noGrp="1"/>
          </p:cNvSpPr>
          <p:nvPr>
            <p:ph type="title"/>
          </p:nvPr>
        </p:nvSpPr>
        <p:spPr/>
        <p:txBody>
          <a:bodyPr/>
          <a:lstStyle/>
          <a:p>
            <a:r>
              <a:rPr lang="en-US" sz="3200" dirty="0"/>
              <a:t>Sodium </a:t>
            </a:r>
            <a:r>
              <a:rPr lang="en-US" sz="3200" dirty="0" err="1"/>
              <a:t>oxybate</a:t>
            </a:r>
            <a:r>
              <a:rPr lang="en-US" sz="3200" dirty="0"/>
              <a:t> (</a:t>
            </a:r>
            <a:r>
              <a:rPr lang="en-US" sz="3200" dirty="0" err="1"/>
              <a:t>Xyrem</a:t>
            </a:r>
            <a:r>
              <a:rPr lang="en-US" sz="3200" dirty="0"/>
              <a:t>): GABA</a:t>
            </a:r>
            <a:r>
              <a:rPr lang="en-US" sz="2000" dirty="0"/>
              <a:t>B</a:t>
            </a:r>
            <a:r>
              <a:rPr lang="en-US" sz="3200" dirty="0"/>
              <a:t> Binding</a:t>
            </a:r>
          </a:p>
        </p:txBody>
      </p:sp>
      <p:pic>
        <p:nvPicPr>
          <p:cNvPr id="4" name="Content Placeholder 3">
            <a:extLst>
              <a:ext uri="{FF2B5EF4-FFF2-40B4-BE49-F238E27FC236}">
                <a16:creationId xmlns:a16="http://schemas.microsoft.com/office/drawing/2014/main" id="{C48AF93A-6A05-4EA5-BA68-052B85F83B73}"/>
              </a:ext>
            </a:extLst>
          </p:cNvPr>
          <p:cNvPicPr>
            <a:picLocks noGrp="1" noChangeAspect="1"/>
          </p:cNvPicPr>
          <p:nvPr>
            <p:ph idx="1"/>
          </p:nvPr>
        </p:nvPicPr>
        <p:blipFill>
          <a:blip r:embed="rId2"/>
          <a:stretch>
            <a:fillRect/>
          </a:stretch>
        </p:blipFill>
        <p:spPr>
          <a:xfrm>
            <a:off x="506436" y="1195754"/>
            <a:ext cx="8180363" cy="4570046"/>
          </a:xfrm>
          <a:prstGeom prst="rect">
            <a:avLst/>
          </a:prstGeom>
        </p:spPr>
      </p:pic>
      <p:sp>
        <p:nvSpPr>
          <p:cNvPr id="5" name="Rectangle 4">
            <a:extLst>
              <a:ext uri="{FF2B5EF4-FFF2-40B4-BE49-F238E27FC236}">
                <a16:creationId xmlns:a16="http://schemas.microsoft.com/office/drawing/2014/main" id="{C0C4065F-96EA-48CC-ABD3-058B29F8055A}"/>
              </a:ext>
            </a:extLst>
          </p:cNvPr>
          <p:cNvSpPr/>
          <p:nvPr/>
        </p:nvSpPr>
        <p:spPr>
          <a:xfrm>
            <a:off x="2844604" y="3244334"/>
            <a:ext cx="3454792" cy="369332"/>
          </a:xfrm>
          <a:prstGeom prst="rect">
            <a:avLst/>
          </a:prstGeom>
        </p:spPr>
        <p:txBody>
          <a:bodyPr wrap="none">
            <a:spAutoFit/>
          </a:bodyPr>
          <a:lstStyle/>
          <a:p>
            <a:r>
              <a:rPr lang="en-US" dirty="0"/>
              <a:t>New medications for narcolepsy</a:t>
            </a:r>
          </a:p>
        </p:txBody>
      </p:sp>
    </p:spTree>
    <p:extLst>
      <p:ext uri="{BB962C8B-B14F-4D97-AF65-F5344CB8AC3E}">
        <p14:creationId xmlns:p14="http://schemas.microsoft.com/office/powerpoint/2010/main" val="122593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17892-61D2-4D87-B219-CBF2E86E9BFE}"/>
              </a:ext>
            </a:extLst>
          </p:cNvPr>
          <p:cNvSpPr>
            <a:spLocks noGrp="1"/>
          </p:cNvSpPr>
          <p:nvPr>
            <p:ph idx="1"/>
          </p:nvPr>
        </p:nvSpPr>
        <p:spPr>
          <a:xfrm>
            <a:off x="685800" y="1064235"/>
            <a:ext cx="7772400" cy="4572000"/>
          </a:xfrm>
        </p:spPr>
        <p:txBody>
          <a:bodyPr/>
          <a:lstStyle/>
          <a:p>
            <a:r>
              <a:rPr lang="en-US" dirty="0"/>
              <a:t>Your patient has difficulty initiating and/or maintaining sleep. What else (other than primary insomnia and OSA) could be causing this?</a:t>
            </a:r>
          </a:p>
        </p:txBody>
      </p:sp>
      <p:pic>
        <p:nvPicPr>
          <p:cNvPr id="2056" name="Picture 8" descr="Image result for question marks">
            <a:extLst>
              <a:ext uri="{FF2B5EF4-FFF2-40B4-BE49-F238E27FC236}">
                <a16:creationId xmlns:a16="http://schemas.microsoft.com/office/drawing/2014/main" id="{8FAB048E-ED2E-416A-B0AB-361C1D70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367" y="3429000"/>
            <a:ext cx="4849266" cy="2692912"/>
          </a:xfrm>
          <a:prstGeom prst="rect">
            <a:avLst/>
          </a:prstGeom>
          <a:solidFill>
            <a:schemeClr val="tx1"/>
          </a:solidFill>
        </p:spPr>
      </p:pic>
    </p:spTree>
    <p:extLst>
      <p:ext uri="{BB962C8B-B14F-4D97-AF65-F5344CB8AC3E}">
        <p14:creationId xmlns:p14="http://schemas.microsoft.com/office/powerpoint/2010/main" val="88828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52BD-963C-45AB-9DFD-6E027E22DB0A}"/>
              </a:ext>
            </a:extLst>
          </p:cNvPr>
          <p:cNvSpPr>
            <a:spLocks noGrp="1"/>
          </p:cNvSpPr>
          <p:nvPr>
            <p:ph type="title"/>
          </p:nvPr>
        </p:nvSpPr>
        <p:spPr/>
        <p:txBody>
          <a:bodyPr/>
          <a:lstStyle/>
          <a:p>
            <a:r>
              <a:rPr lang="en-US" dirty="0"/>
              <a:t>Restless Legs Syndrome (RLS)</a:t>
            </a:r>
          </a:p>
        </p:txBody>
      </p:sp>
      <p:sp>
        <p:nvSpPr>
          <p:cNvPr id="3" name="Content Placeholder 2">
            <a:extLst>
              <a:ext uri="{FF2B5EF4-FFF2-40B4-BE49-F238E27FC236}">
                <a16:creationId xmlns:a16="http://schemas.microsoft.com/office/drawing/2014/main" id="{C6D1411B-1963-4337-89A0-628D67EF7BF4}"/>
              </a:ext>
            </a:extLst>
          </p:cNvPr>
          <p:cNvSpPr>
            <a:spLocks noGrp="1"/>
          </p:cNvSpPr>
          <p:nvPr>
            <p:ph idx="1"/>
          </p:nvPr>
        </p:nvSpPr>
        <p:spPr/>
        <p:txBody>
          <a:bodyPr>
            <a:normAutofit fontScale="92500"/>
          </a:bodyPr>
          <a:lstStyle/>
          <a:p>
            <a:r>
              <a:rPr lang="en-US" sz="2800" dirty="0"/>
              <a:t>Sleep-related movement disorder characterized by an urge to move the legs, usually accompanied by uncomfortable sensations in the legs</a:t>
            </a:r>
          </a:p>
          <a:p>
            <a:r>
              <a:rPr lang="en-US" sz="2800" dirty="0"/>
              <a:t>3 required characteristics:</a:t>
            </a:r>
          </a:p>
          <a:p>
            <a:pPr lvl="1"/>
            <a:r>
              <a:rPr lang="en-US" dirty="0"/>
              <a:t>Worse at rest</a:t>
            </a:r>
          </a:p>
          <a:p>
            <a:pPr lvl="1"/>
            <a:r>
              <a:rPr lang="en-US" dirty="0"/>
              <a:t>Better with movement</a:t>
            </a:r>
          </a:p>
          <a:p>
            <a:pPr lvl="1"/>
            <a:r>
              <a:rPr lang="en-US" dirty="0"/>
              <a:t>Occurs in the evening hours</a:t>
            </a:r>
          </a:p>
          <a:p>
            <a:r>
              <a:rPr lang="en-US" sz="2800" dirty="0"/>
              <a:t>Pathophysiology </a:t>
            </a:r>
            <a:r>
              <a:rPr lang="en-US" sz="2800" dirty="0">
                <a:latin typeface="Arial" panose="020B0604020202020204" pitchFamily="34" charset="0"/>
                <a:cs typeface="Arial" panose="020B0604020202020204" pitchFamily="34" charset="0"/>
              </a:rPr>
              <a:t>→ iron deficiency, alternation in dopamine regulation-Fe for dopamine production</a:t>
            </a:r>
            <a:endParaRPr lang="en-US" sz="2800" dirty="0"/>
          </a:p>
        </p:txBody>
      </p:sp>
      <p:sp>
        <p:nvSpPr>
          <p:cNvPr id="4" name="TextBox 3">
            <a:extLst>
              <a:ext uri="{FF2B5EF4-FFF2-40B4-BE49-F238E27FC236}">
                <a16:creationId xmlns:a16="http://schemas.microsoft.com/office/drawing/2014/main" id="{B686A79C-5401-4ADD-A670-708F641B4564}"/>
              </a:ext>
            </a:extLst>
          </p:cNvPr>
          <p:cNvSpPr txBox="1"/>
          <p:nvPr/>
        </p:nvSpPr>
        <p:spPr>
          <a:xfrm>
            <a:off x="2447059" y="6376388"/>
            <a:ext cx="4249881" cy="338554"/>
          </a:xfrm>
          <a:prstGeom prst="rect">
            <a:avLst/>
          </a:prstGeom>
          <a:noFill/>
        </p:spPr>
        <p:txBody>
          <a:bodyPr wrap="square" rtlCol="0">
            <a:spAutoFit/>
          </a:bodyPr>
          <a:lstStyle/>
          <a:p>
            <a:r>
              <a:rPr lang="en-US" sz="1600" dirty="0"/>
              <a:t>American Academy of Sleep Medicine, 2014</a:t>
            </a:r>
          </a:p>
        </p:txBody>
      </p:sp>
    </p:spTree>
    <p:extLst>
      <p:ext uri="{BB962C8B-B14F-4D97-AF65-F5344CB8AC3E}">
        <p14:creationId xmlns:p14="http://schemas.microsoft.com/office/powerpoint/2010/main" val="286239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8A24-3015-4F85-A0CC-F23669A3D211}"/>
              </a:ext>
            </a:extLst>
          </p:cNvPr>
          <p:cNvSpPr>
            <a:spLocks noGrp="1"/>
          </p:cNvSpPr>
          <p:nvPr>
            <p:ph type="title"/>
          </p:nvPr>
        </p:nvSpPr>
        <p:spPr/>
        <p:txBody>
          <a:bodyPr/>
          <a:lstStyle/>
          <a:p>
            <a:r>
              <a:rPr lang="en-US" dirty="0"/>
              <a:t>Restless Legs Syndrome</a:t>
            </a:r>
          </a:p>
        </p:txBody>
      </p:sp>
      <p:sp>
        <p:nvSpPr>
          <p:cNvPr id="3" name="Text Placeholder 2">
            <a:extLst>
              <a:ext uri="{FF2B5EF4-FFF2-40B4-BE49-F238E27FC236}">
                <a16:creationId xmlns:a16="http://schemas.microsoft.com/office/drawing/2014/main" id="{93B2F7F8-FBBD-42B8-B0D7-4D099D8C9B2D}"/>
              </a:ext>
            </a:extLst>
          </p:cNvPr>
          <p:cNvSpPr>
            <a:spLocks noGrp="1"/>
          </p:cNvSpPr>
          <p:nvPr>
            <p:ph type="body" idx="1"/>
          </p:nvPr>
        </p:nvSpPr>
        <p:spPr/>
        <p:txBody>
          <a:bodyPr>
            <a:normAutofit/>
          </a:bodyPr>
          <a:lstStyle/>
          <a:p>
            <a:r>
              <a:rPr lang="en-US" dirty="0"/>
              <a:t>Clinical Features</a:t>
            </a:r>
          </a:p>
        </p:txBody>
      </p:sp>
      <p:sp>
        <p:nvSpPr>
          <p:cNvPr id="4" name="Content Placeholder 3">
            <a:extLst>
              <a:ext uri="{FF2B5EF4-FFF2-40B4-BE49-F238E27FC236}">
                <a16:creationId xmlns:a16="http://schemas.microsoft.com/office/drawing/2014/main" id="{1CBF74CB-C740-491A-840B-2E9E19261369}"/>
              </a:ext>
            </a:extLst>
          </p:cNvPr>
          <p:cNvSpPr>
            <a:spLocks noGrp="1"/>
          </p:cNvSpPr>
          <p:nvPr>
            <p:ph sz="quarter" idx="2"/>
          </p:nvPr>
        </p:nvSpPr>
        <p:spPr/>
        <p:txBody>
          <a:bodyPr/>
          <a:lstStyle/>
          <a:p>
            <a:r>
              <a:rPr lang="en-US" dirty="0"/>
              <a:t>Sleep disturbance: often most troubling symptom, reason for seeking care</a:t>
            </a:r>
          </a:p>
          <a:p>
            <a:r>
              <a:rPr lang="en-US" dirty="0"/>
              <a:t>Daytime sleepiness: less severe than OSA</a:t>
            </a:r>
          </a:p>
          <a:p>
            <a:r>
              <a:rPr lang="en-US" dirty="0"/>
              <a:t>Periodic limb movements in sleep: reported by bed partner or seen on PSG</a:t>
            </a:r>
          </a:p>
        </p:txBody>
      </p:sp>
      <p:sp>
        <p:nvSpPr>
          <p:cNvPr id="5" name="Text Placeholder 4">
            <a:extLst>
              <a:ext uri="{FF2B5EF4-FFF2-40B4-BE49-F238E27FC236}">
                <a16:creationId xmlns:a16="http://schemas.microsoft.com/office/drawing/2014/main" id="{760BE25F-6D2E-4D47-A91B-012C484C1935}"/>
              </a:ext>
            </a:extLst>
          </p:cNvPr>
          <p:cNvSpPr>
            <a:spLocks noGrp="1"/>
          </p:cNvSpPr>
          <p:nvPr>
            <p:ph type="body" sz="half" idx="3"/>
          </p:nvPr>
        </p:nvSpPr>
        <p:spPr/>
        <p:txBody>
          <a:bodyPr>
            <a:normAutofit fontScale="92500" lnSpcReduction="20000"/>
          </a:bodyPr>
          <a:lstStyle/>
          <a:p>
            <a:r>
              <a:rPr lang="en-US" dirty="0"/>
              <a:t>Risk Factors and Precipitating Factors</a:t>
            </a:r>
          </a:p>
        </p:txBody>
      </p:sp>
      <p:sp>
        <p:nvSpPr>
          <p:cNvPr id="6" name="Content Placeholder 5">
            <a:extLst>
              <a:ext uri="{FF2B5EF4-FFF2-40B4-BE49-F238E27FC236}">
                <a16:creationId xmlns:a16="http://schemas.microsoft.com/office/drawing/2014/main" id="{BEFB3E78-AB7A-4D44-8427-4B940462365C}"/>
              </a:ext>
            </a:extLst>
          </p:cNvPr>
          <p:cNvSpPr>
            <a:spLocks noGrp="1"/>
          </p:cNvSpPr>
          <p:nvPr>
            <p:ph sz="quarter" idx="4"/>
          </p:nvPr>
        </p:nvSpPr>
        <p:spPr/>
        <p:txBody>
          <a:bodyPr/>
          <a:lstStyle/>
          <a:p>
            <a:r>
              <a:rPr lang="en-US" dirty="0"/>
              <a:t>Female</a:t>
            </a:r>
          </a:p>
          <a:p>
            <a:r>
              <a:rPr lang="en-US" dirty="0"/>
              <a:t>Family history</a:t>
            </a:r>
          </a:p>
          <a:p>
            <a:r>
              <a:rPr lang="en-US" dirty="0"/>
              <a:t>Iron deficiency</a:t>
            </a:r>
          </a:p>
          <a:p>
            <a:r>
              <a:rPr lang="en-US" dirty="0"/>
              <a:t>Pregnancy</a:t>
            </a:r>
          </a:p>
          <a:p>
            <a:r>
              <a:rPr lang="en-US" dirty="0"/>
              <a:t>Chronic renal failure</a:t>
            </a:r>
          </a:p>
          <a:p>
            <a:r>
              <a:rPr lang="en-US" dirty="0"/>
              <a:t>Medications</a:t>
            </a:r>
          </a:p>
          <a:p>
            <a:pPr lvl="1"/>
            <a:r>
              <a:rPr lang="en-US" dirty="0"/>
              <a:t>Sedating antihistamines</a:t>
            </a:r>
          </a:p>
          <a:p>
            <a:pPr lvl="1"/>
            <a:r>
              <a:rPr lang="en-US" dirty="0"/>
              <a:t>Dopamine antagonists</a:t>
            </a:r>
          </a:p>
          <a:p>
            <a:pPr lvl="1"/>
            <a:r>
              <a:rPr lang="en-US" dirty="0"/>
              <a:t>Antidepressants</a:t>
            </a:r>
          </a:p>
        </p:txBody>
      </p:sp>
      <p:sp>
        <p:nvSpPr>
          <p:cNvPr id="7" name="TextBox 6">
            <a:extLst>
              <a:ext uri="{FF2B5EF4-FFF2-40B4-BE49-F238E27FC236}">
                <a16:creationId xmlns:a16="http://schemas.microsoft.com/office/drawing/2014/main" id="{6B207584-BB48-4FC6-940D-9FA52F2EAD34}"/>
              </a:ext>
            </a:extLst>
          </p:cNvPr>
          <p:cNvSpPr txBox="1"/>
          <p:nvPr/>
        </p:nvSpPr>
        <p:spPr>
          <a:xfrm>
            <a:off x="457200" y="6384307"/>
            <a:ext cx="4187826" cy="338554"/>
          </a:xfrm>
          <a:prstGeom prst="rect">
            <a:avLst/>
          </a:prstGeom>
          <a:noFill/>
        </p:spPr>
        <p:txBody>
          <a:bodyPr wrap="square" rtlCol="0">
            <a:spAutoFit/>
          </a:bodyPr>
          <a:lstStyle/>
          <a:p>
            <a:r>
              <a:rPr lang="en-US" sz="1600" dirty="0"/>
              <a:t>American Academy of Sleep Medicine, 2014</a:t>
            </a:r>
          </a:p>
        </p:txBody>
      </p:sp>
    </p:spTree>
    <p:extLst>
      <p:ext uri="{BB962C8B-B14F-4D97-AF65-F5344CB8AC3E}">
        <p14:creationId xmlns:p14="http://schemas.microsoft.com/office/powerpoint/2010/main" val="105605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65DD-9F83-4C90-972B-2D539FBA96FD}"/>
              </a:ext>
            </a:extLst>
          </p:cNvPr>
          <p:cNvSpPr>
            <a:spLocks noGrp="1"/>
          </p:cNvSpPr>
          <p:nvPr>
            <p:ph type="title"/>
          </p:nvPr>
        </p:nvSpPr>
        <p:spPr/>
        <p:txBody>
          <a:bodyPr/>
          <a:lstStyle/>
          <a:p>
            <a:r>
              <a:rPr lang="en-US" dirty="0"/>
              <a:t>Restless Legs Syndrome</a:t>
            </a:r>
          </a:p>
        </p:txBody>
      </p:sp>
      <p:sp>
        <p:nvSpPr>
          <p:cNvPr id="3" name="Content Placeholder 2">
            <a:extLst>
              <a:ext uri="{FF2B5EF4-FFF2-40B4-BE49-F238E27FC236}">
                <a16:creationId xmlns:a16="http://schemas.microsoft.com/office/drawing/2014/main" id="{C374C1FE-70BB-49A5-A545-A64F81187E3E}"/>
              </a:ext>
            </a:extLst>
          </p:cNvPr>
          <p:cNvSpPr>
            <a:spLocks noGrp="1"/>
          </p:cNvSpPr>
          <p:nvPr>
            <p:ph idx="1"/>
          </p:nvPr>
        </p:nvSpPr>
        <p:spPr/>
        <p:txBody>
          <a:bodyPr>
            <a:normAutofit fontScale="92500" lnSpcReduction="20000"/>
          </a:bodyPr>
          <a:lstStyle/>
          <a:p>
            <a:r>
              <a:rPr lang="en-US" dirty="0"/>
              <a:t>Diagnosed by clinical evaluation</a:t>
            </a:r>
          </a:p>
          <a:p>
            <a:r>
              <a:rPr lang="en-US" dirty="0"/>
              <a:t>Laboratory </a:t>
            </a:r>
            <a:r>
              <a:rPr lang="en-US" dirty="0">
                <a:latin typeface="Arial" panose="020B0604020202020204" pitchFamily="34" charset="0"/>
                <a:cs typeface="Arial" panose="020B0604020202020204" pitchFamily="34" charset="0"/>
              </a:rPr>
              <a:t>→ check ferritin in all patients, check renal function if indicated</a:t>
            </a:r>
            <a:endParaRPr lang="en-US" dirty="0"/>
          </a:p>
          <a:p>
            <a:r>
              <a:rPr lang="en-US" dirty="0"/>
              <a:t>Polysomnography not routinely indicated</a:t>
            </a:r>
          </a:p>
          <a:p>
            <a:pPr marL="68580" indent="0">
              <a:buNone/>
            </a:pPr>
            <a:endParaRPr lang="en-US" dirty="0"/>
          </a:p>
          <a:p>
            <a:r>
              <a:rPr lang="en-US" dirty="0"/>
              <a:t>Severity rating scale </a:t>
            </a:r>
            <a:r>
              <a:rPr lang="en-US" sz="1600" dirty="0"/>
              <a:t>(IRLSSG, 2019)</a:t>
            </a:r>
          </a:p>
          <a:p>
            <a:pPr lvl="1"/>
            <a:r>
              <a:rPr lang="en-US" dirty="0"/>
              <a:t>10 questions rated 0-4 </a:t>
            </a:r>
          </a:p>
          <a:p>
            <a:pPr lvl="1">
              <a:defRPr/>
            </a:pPr>
            <a:r>
              <a:rPr lang="en-US" dirty="0"/>
              <a:t>1-10: mild</a:t>
            </a:r>
          </a:p>
          <a:p>
            <a:pPr lvl="1">
              <a:defRPr/>
            </a:pPr>
            <a:r>
              <a:rPr lang="en-US" dirty="0"/>
              <a:t>11-20: moderate</a:t>
            </a:r>
          </a:p>
          <a:p>
            <a:pPr lvl="1">
              <a:defRPr/>
            </a:pPr>
            <a:r>
              <a:rPr lang="en-US" dirty="0"/>
              <a:t>21-30: severe</a:t>
            </a:r>
          </a:p>
          <a:p>
            <a:pPr lvl="1">
              <a:defRPr/>
            </a:pPr>
            <a:r>
              <a:rPr lang="en-US" dirty="0"/>
              <a:t>31-40: very severe</a:t>
            </a:r>
          </a:p>
          <a:p>
            <a:pPr lvl="1"/>
            <a:endParaRPr lang="en-US" dirty="0"/>
          </a:p>
        </p:txBody>
      </p:sp>
    </p:spTree>
    <p:extLst>
      <p:ext uri="{BB962C8B-B14F-4D97-AF65-F5344CB8AC3E}">
        <p14:creationId xmlns:p14="http://schemas.microsoft.com/office/powerpoint/2010/main" val="29598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28F8-F6FE-4F86-A74B-8E2B34E3BA80}"/>
              </a:ext>
            </a:extLst>
          </p:cNvPr>
          <p:cNvSpPr>
            <a:spLocks noGrp="1"/>
          </p:cNvSpPr>
          <p:nvPr>
            <p:ph type="title"/>
          </p:nvPr>
        </p:nvSpPr>
        <p:spPr/>
        <p:txBody>
          <a:bodyPr/>
          <a:lstStyle/>
          <a:p>
            <a:pPr algn="ctr"/>
            <a:r>
              <a:rPr lang="en-US" sz="3200" dirty="0"/>
              <a:t>Periodic Limb Movement Disorder (PLMD)</a:t>
            </a:r>
          </a:p>
        </p:txBody>
      </p:sp>
      <p:sp>
        <p:nvSpPr>
          <p:cNvPr id="3" name="Content Placeholder 2">
            <a:extLst>
              <a:ext uri="{FF2B5EF4-FFF2-40B4-BE49-F238E27FC236}">
                <a16:creationId xmlns:a16="http://schemas.microsoft.com/office/drawing/2014/main" id="{CF3484A5-1F4F-40B0-83B8-81BB703E1049}"/>
              </a:ext>
            </a:extLst>
          </p:cNvPr>
          <p:cNvSpPr>
            <a:spLocks noGrp="1"/>
          </p:cNvSpPr>
          <p:nvPr>
            <p:ph idx="1"/>
          </p:nvPr>
        </p:nvSpPr>
        <p:spPr>
          <a:xfrm>
            <a:off x="914400" y="1558477"/>
            <a:ext cx="7772400" cy="4572000"/>
          </a:xfrm>
        </p:spPr>
        <p:txBody>
          <a:bodyPr>
            <a:normAutofit/>
          </a:bodyPr>
          <a:lstStyle/>
          <a:p>
            <a:r>
              <a:rPr lang="en-US" sz="2400" dirty="0"/>
              <a:t>Repetitive, rhythmic extensions of big toe/dorsiflexion of ankle on PSG (requires objective documentation for diagnosis)</a:t>
            </a:r>
          </a:p>
          <a:p>
            <a:r>
              <a:rPr lang="en-US" sz="2400" dirty="0"/>
              <a:t>Related to RLS; majority of those with RLS with have PLMs (&gt; 80%)</a:t>
            </a:r>
          </a:p>
          <a:p>
            <a:r>
              <a:rPr lang="en-US" sz="2400" dirty="0"/>
              <a:t>Occur in first part of night</a:t>
            </a:r>
          </a:p>
          <a:p>
            <a:r>
              <a:rPr lang="en-US" sz="2400" dirty="0">
                <a:solidFill>
                  <a:srgbClr val="FFFF00"/>
                </a:solidFill>
              </a:rPr>
              <a:t>Increase in frequency with age</a:t>
            </a:r>
          </a:p>
          <a:p>
            <a:r>
              <a:rPr lang="en-US" sz="2400" dirty="0"/>
              <a:t>May be caused low serum ferritin (&lt;75 ng), SSRIs (serotoninergic phenomenon), antiemetics</a:t>
            </a:r>
          </a:p>
          <a:p>
            <a:r>
              <a:rPr lang="en-US" sz="2400" dirty="0"/>
              <a:t>Pharmacotherapy </a:t>
            </a:r>
            <a:r>
              <a:rPr lang="en-US" sz="2400" dirty="0" err="1"/>
              <a:t>tx</a:t>
            </a:r>
            <a:r>
              <a:rPr lang="en-US" sz="2400" dirty="0"/>
              <a:t> if symptomatic with RLS or disruptive to sleep pattern (&gt; 15 movements/</a:t>
            </a:r>
            <a:r>
              <a:rPr lang="en-US" sz="2400" dirty="0" err="1"/>
              <a:t>hr</a:t>
            </a:r>
            <a:r>
              <a:rPr lang="en-US" sz="2400" dirty="0"/>
              <a:t>)</a:t>
            </a:r>
          </a:p>
        </p:txBody>
      </p:sp>
      <p:sp>
        <p:nvSpPr>
          <p:cNvPr id="4" name="TextBox 3">
            <a:extLst>
              <a:ext uri="{FF2B5EF4-FFF2-40B4-BE49-F238E27FC236}">
                <a16:creationId xmlns:a16="http://schemas.microsoft.com/office/drawing/2014/main" id="{61D6E3D2-4F8A-4F13-ADC1-B2C4F15FD42F}"/>
              </a:ext>
            </a:extLst>
          </p:cNvPr>
          <p:cNvSpPr txBox="1"/>
          <p:nvPr/>
        </p:nvSpPr>
        <p:spPr>
          <a:xfrm>
            <a:off x="4572000" y="6262490"/>
            <a:ext cx="4114800" cy="276999"/>
          </a:xfrm>
          <a:prstGeom prst="rect">
            <a:avLst/>
          </a:prstGeom>
          <a:noFill/>
        </p:spPr>
        <p:txBody>
          <a:bodyPr wrap="square" rtlCol="0">
            <a:spAutoFit/>
          </a:bodyPr>
          <a:lstStyle/>
          <a:p>
            <a:r>
              <a:rPr lang="en-US" sz="1200" dirty="0" err="1"/>
              <a:t>Barkoukis</a:t>
            </a:r>
            <a:r>
              <a:rPr lang="en-US" sz="1200" dirty="0"/>
              <a:t> et al., </a:t>
            </a:r>
            <a:r>
              <a:rPr lang="en-US" sz="1200" i="1" dirty="0"/>
              <a:t>Therapy in Sleep Medicine, </a:t>
            </a:r>
            <a:r>
              <a:rPr lang="en-US" sz="1200" dirty="0"/>
              <a:t>2012</a:t>
            </a:r>
          </a:p>
        </p:txBody>
      </p:sp>
    </p:spTree>
    <p:extLst>
      <p:ext uri="{BB962C8B-B14F-4D97-AF65-F5344CB8AC3E}">
        <p14:creationId xmlns:p14="http://schemas.microsoft.com/office/powerpoint/2010/main" val="341464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A0E6-1058-412B-9BFC-169D977B56ED}"/>
              </a:ext>
            </a:extLst>
          </p:cNvPr>
          <p:cNvSpPr>
            <a:spLocks noGrp="1"/>
          </p:cNvSpPr>
          <p:nvPr>
            <p:ph type="title"/>
          </p:nvPr>
        </p:nvSpPr>
        <p:spPr/>
        <p:txBody>
          <a:bodyPr/>
          <a:lstStyle/>
          <a:p>
            <a:r>
              <a:rPr lang="en-US" dirty="0"/>
              <a:t>RLS/PLMD: Management</a:t>
            </a:r>
          </a:p>
        </p:txBody>
      </p:sp>
      <p:sp>
        <p:nvSpPr>
          <p:cNvPr id="3" name="Content Placeholder 2">
            <a:extLst>
              <a:ext uri="{FF2B5EF4-FFF2-40B4-BE49-F238E27FC236}">
                <a16:creationId xmlns:a16="http://schemas.microsoft.com/office/drawing/2014/main" id="{0A58B08C-6290-429B-ADE8-79A491A05C5E}"/>
              </a:ext>
            </a:extLst>
          </p:cNvPr>
          <p:cNvSpPr>
            <a:spLocks noGrp="1"/>
          </p:cNvSpPr>
          <p:nvPr>
            <p:ph idx="1"/>
          </p:nvPr>
        </p:nvSpPr>
        <p:spPr>
          <a:xfrm>
            <a:off x="914400" y="1783559"/>
            <a:ext cx="7772400" cy="4954945"/>
          </a:xfrm>
        </p:spPr>
        <p:txBody>
          <a:bodyPr>
            <a:normAutofit lnSpcReduction="10000"/>
          </a:bodyPr>
          <a:lstStyle/>
          <a:p>
            <a:r>
              <a:rPr lang="en-US" dirty="0"/>
              <a:t>Iron supplementation if ferritin &lt; 75 ng/mL</a:t>
            </a:r>
          </a:p>
          <a:p>
            <a:pPr lvl="1"/>
            <a:r>
              <a:rPr lang="en-US" dirty="0"/>
              <a:t>Do not take with dairy, antacids, calcium supplements</a:t>
            </a:r>
          </a:p>
          <a:p>
            <a:pPr lvl="1"/>
            <a:r>
              <a:rPr lang="en-US" dirty="0"/>
              <a:t>Repeat ferritin in 3 months</a:t>
            </a:r>
          </a:p>
          <a:p>
            <a:r>
              <a:rPr lang="en-US" dirty="0"/>
              <a:t>Non-pharmacologic therapy</a:t>
            </a:r>
          </a:p>
          <a:p>
            <a:pPr lvl="1"/>
            <a:r>
              <a:rPr lang="en-US" dirty="0"/>
              <a:t>Treat comorbid OSA if present</a:t>
            </a:r>
          </a:p>
          <a:p>
            <a:pPr lvl="1"/>
            <a:r>
              <a:rPr lang="en-US" dirty="0"/>
              <a:t>Avoid sleep deprivation</a:t>
            </a:r>
          </a:p>
          <a:p>
            <a:pPr lvl="1"/>
            <a:r>
              <a:rPr lang="en-US" dirty="0"/>
              <a:t>Avoid aggravating factors (</a:t>
            </a:r>
            <a:r>
              <a:rPr lang="en-US" dirty="0" err="1"/>
              <a:t>ie</a:t>
            </a:r>
            <a:r>
              <a:rPr lang="en-US" dirty="0"/>
              <a:t>…medications)</a:t>
            </a:r>
          </a:p>
          <a:p>
            <a:pPr lvl="1"/>
            <a:r>
              <a:rPr lang="en-US" dirty="0"/>
              <a:t>Symptomatic relief: exercise, massage, hot baths, compression stockings, stretching, acupuncture</a:t>
            </a:r>
          </a:p>
        </p:txBody>
      </p:sp>
      <p:sp>
        <p:nvSpPr>
          <p:cNvPr id="4" name="TextBox 3">
            <a:extLst>
              <a:ext uri="{FF2B5EF4-FFF2-40B4-BE49-F238E27FC236}">
                <a16:creationId xmlns:a16="http://schemas.microsoft.com/office/drawing/2014/main" id="{622992B6-5D51-433A-97EF-89210D374D41}"/>
              </a:ext>
            </a:extLst>
          </p:cNvPr>
          <p:cNvSpPr txBox="1"/>
          <p:nvPr/>
        </p:nvSpPr>
        <p:spPr>
          <a:xfrm>
            <a:off x="7151544" y="6399950"/>
            <a:ext cx="2054802" cy="338554"/>
          </a:xfrm>
          <a:prstGeom prst="rect">
            <a:avLst/>
          </a:prstGeom>
          <a:noFill/>
        </p:spPr>
        <p:txBody>
          <a:bodyPr wrap="square" rtlCol="0">
            <a:spAutoFit/>
          </a:bodyPr>
          <a:lstStyle/>
          <a:p>
            <a:r>
              <a:rPr lang="en-US" sz="1600" dirty="0"/>
              <a:t>Aurora et al., 2012</a:t>
            </a:r>
          </a:p>
        </p:txBody>
      </p:sp>
    </p:spTree>
    <p:extLst>
      <p:ext uri="{BB962C8B-B14F-4D97-AF65-F5344CB8AC3E}">
        <p14:creationId xmlns:p14="http://schemas.microsoft.com/office/powerpoint/2010/main" val="21249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EE34-166C-46D2-A5E7-6E6783A91770}"/>
              </a:ext>
            </a:extLst>
          </p:cNvPr>
          <p:cNvSpPr>
            <a:spLocks noGrp="1"/>
          </p:cNvSpPr>
          <p:nvPr>
            <p:ph type="title"/>
          </p:nvPr>
        </p:nvSpPr>
        <p:spPr/>
        <p:txBody>
          <a:bodyPr/>
          <a:lstStyle/>
          <a:p>
            <a:r>
              <a:rPr lang="en-US" sz="3600" dirty="0"/>
              <a:t>RLS/PLMD: Medication Management</a:t>
            </a:r>
          </a:p>
        </p:txBody>
      </p:sp>
      <p:sp>
        <p:nvSpPr>
          <p:cNvPr id="3" name="Content Placeholder 2">
            <a:extLst>
              <a:ext uri="{FF2B5EF4-FFF2-40B4-BE49-F238E27FC236}">
                <a16:creationId xmlns:a16="http://schemas.microsoft.com/office/drawing/2014/main" id="{CB990FC5-CC73-432C-B7E7-726100027D3C}"/>
              </a:ext>
            </a:extLst>
          </p:cNvPr>
          <p:cNvSpPr>
            <a:spLocks noGrp="1"/>
          </p:cNvSpPr>
          <p:nvPr>
            <p:ph idx="1"/>
          </p:nvPr>
        </p:nvSpPr>
        <p:spPr>
          <a:xfrm>
            <a:off x="914400" y="1658804"/>
            <a:ext cx="7772400" cy="3757258"/>
          </a:xfrm>
        </p:spPr>
        <p:txBody>
          <a:bodyPr>
            <a:normAutofit/>
          </a:bodyPr>
          <a:lstStyle/>
          <a:p>
            <a:r>
              <a:rPr lang="en-US" sz="2400" dirty="0"/>
              <a:t>Dopamine Agonists </a:t>
            </a:r>
          </a:p>
          <a:p>
            <a:pPr lvl="1"/>
            <a:r>
              <a:rPr lang="en-US" sz="2000" dirty="0"/>
              <a:t>Example: ropinirole, pramipexole</a:t>
            </a:r>
          </a:p>
          <a:p>
            <a:pPr lvl="1"/>
            <a:r>
              <a:rPr lang="en-US" sz="2000" dirty="0"/>
              <a:t>Consider if severe RLS symptoms, +PLMD on PSG</a:t>
            </a:r>
          </a:p>
          <a:p>
            <a:r>
              <a:rPr lang="en-US" dirty="0"/>
              <a:t> </a:t>
            </a:r>
            <a:r>
              <a:rPr lang="en-US" sz="2400" dirty="0"/>
              <a:t>Alpha 2 delta ligands*</a:t>
            </a:r>
          </a:p>
          <a:p>
            <a:pPr lvl="1"/>
            <a:r>
              <a:rPr lang="en-US" sz="2000" dirty="0"/>
              <a:t>Example: gabapentin </a:t>
            </a:r>
            <a:r>
              <a:rPr lang="en-US" sz="2000" dirty="0" err="1"/>
              <a:t>enacarbil</a:t>
            </a:r>
            <a:r>
              <a:rPr lang="en-US" sz="2000" dirty="0"/>
              <a:t>, gabapentin, pregabalin </a:t>
            </a:r>
          </a:p>
          <a:p>
            <a:pPr lvl="1"/>
            <a:r>
              <a:rPr lang="en-US" sz="2000" dirty="0"/>
              <a:t>Consider if comorbid pain, insomnia, anxiety</a:t>
            </a:r>
          </a:p>
          <a:p>
            <a:r>
              <a:rPr lang="en-US" sz="2400" dirty="0"/>
              <a:t>First line therapies</a:t>
            </a:r>
          </a:p>
          <a:p>
            <a:r>
              <a:rPr lang="en-US" sz="2400" dirty="0"/>
              <a:t>Daily dosing, take 2 hours before bedtime</a:t>
            </a:r>
          </a:p>
        </p:txBody>
      </p:sp>
      <p:sp>
        <p:nvSpPr>
          <p:cNvPr id="4" name="TextBox 3">
            <a:extLst>
              <a:ext uri="{FF2B5EF4-FFF2-40B4-BE49-F238E27FC236}">
                <a16:creationId xmlns:a16="http://schemas.microsoft.com/office/drawing/2014/main" id="{7AA17CAF-C16C-47F5-8038-F7827D35C25F}"/>
              </a:ext>
            </a:extLst>
          </p:cNvPr>
          <p:cNvSpPr txBox="1"/>
          <p:nvPr/>
        </p:nvSpPr>
        <p:spPr>
          <a:xfrm>
            <a:off x="675250" y="5416062"/>
            <a:ext cx="8299858" cy="830997"/>
          </a:xfrm>
          <a:prstGeom prst="rect">
            <a:avLst/>
          </a:prstGeom>
          <a:noFill/>
        </p:spPr>
        <p:txBody>
          <a:bodyPr wrap="square" rtlCol="0">
            <a:spAutoFit/>
          </a:bodyPr>
          <a:lstStyle/>
          <a:p>
            <a:r>
              <a:rPr lang="en-US" sz="1600" dirty="0"/>
              <a:t>			Aurora et al., 2012; Garcia-</a:t>
            </a:r>
            <a:r>
              <a:rPr lang="en-US" sz="1600" dirty="0" err="1"/>
              <a:t>Borreguero</a:t>
            </a:r>
            <a:r>
              <a:rPr lang="en-US" sz="1600" dirty="0"/>
              <a:t> et al.,2013</a:t>
            </a:r>
          </a:p>
          <a:p>
            <a:r>
              <a:rPr lang="en-US" sz="1600" dirty="0"/>
              <a:t>*</a:t>
            </a:r>
            <a:r>
              <a:rPr lang="en-US" sz="1600" dirty="0">
                <a:solidFill>
                  <a:srgbClr val="FFFF00"/>
                </a:solidFill>
              </a:rPr>
              <a:t>Table 6: Drugs to avoid or dosage reduced if </a:t>
            </a:r>
            <a:r>
              <a:rPr lang="en-US" sz="1600" dirty="0" err="1">
                <a:solidFill>
                  <a:srgbClr val="FFFF00"/>
                </a:solidFill>
              </a:rPr>
              <a:t>CrCl</a:t>
            </a:r>
            <a:r>
              <a:rPr lang="en-US" sz="1600" dirty="0">
                <a:solidFill>
                  <a:srgbClr val="FFFF00"/>
                </a:solidFill>
              </a:rPr>
              <a:t> &lt; 60—reduce dose. Potential CNS adverse effects</a:t>
            </a:r>
            <a:r>
              <a:rPr lang="en-US" sz="1600" dirty="0"/>
              <a:t>.						</a:t>
            </a:r>
            <a:r>
              <a:rPr lang="en-US" sz="1600" i="1" dirty="0"/>
              <a:t>JAGS, </a:t>
            </a:r>
            <a:r>
              <a:rPr lang="en-US" sz="1600" dirty="0"/>
              <a:t>2019</a:t>
            </a:r>
            <a:endParaRPr lang="en-US" dirty="0"/>
          </a:p>
        </p:txBody>
      </p:sp>
    </p:spTree>
    <p:extLst>
      <p:ext uri="{BB962C8B-B14F-4D97-AF65-F5344CB8AC3E}">
        <p14:creationId xmlns:p14="http://schemas.microsoft.com/office/powerpoint/2010/main" val="369761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4C6C-0FAC-41A4-9177-CAC5260EBBF7}"/>
              </a:ext>
            </a:extLst>
          </p:cNvPr>
          <p:cNvSpPr>
            <a:spLocks noGrp="1"/>
          </p:cNvSpPr>
          <p:nvPr>
            <p:ph type="title"/>
          </p:nvPr>
        </p:nvSpPr>
        <p:spPr/>
        <p:txBody>
          <a:bodyPr/>
          <a:lstStyle/>
          <a:p>
            <a:r>
              <a:rPr lang="en-US" dirty="0"/>
              <a:t>Pre- Questions</a:t>
            </a:r>
          </a:p>
        </p:txBody>
      </p:sp>
      <p:sp>
        <p:nvSpPr>
          <p:cNvPr id="3" name="Content Placeholder 2">
            <a:extLst>
              <a:ext uri="{FF2B5EF4-FFF2-40B4-BE49-F238E27FC236}">
                <a16:creationId xmlns:a16="http://schemas.microsoft.com/office/drawing/2014/main" id="{07E089AA-A8B2-4327-A78F-C3F9AA8E4BFD}"/>
              </a:ext>
            </a:extLst>
          </p:cNvPr>
          <p:cNvSpPr>
            <a:spLocks noGrp="1"/>
          </p:cNvSpPr>
          <p:nvPr>
            <p:ph idx="1"/>
          </p:nvPr>
        </p:nvSpPr>
        <p:spPr/>
        <p:txBody>
          <a:bodyPr/>
          <a:lstStyle/>
          <a:p>
            <a:r>
              <a:rPr lang="en-US" dirty="0"/>
              <a:t>Which primary sleep disorders increase with age?</a:t>
            </a:r>
          </a:p>
          <a:p>
            <a:r>
              <a:rPr lang="en-US" dirty="0"/>
              <a:t>What are common side effects of sedative hypnotics used to treat insomnia?</a:t>
            </a:r>
          </a:p>
          <a:p>
            <a:r>
              <a:rPr lang="en-US" dirty="0"/>
              <a:t>According to Beers Criteria, what classification of medications should be avoided to treat insomnia in the older adult?</a:t>
            </a:r>
          </a:p>
        </p:txBody>
      </p:sp>
    </p:spTree>
    <p:extLst>
      <p:ext uri="{BB962C8B-B14F-4D97-AF65-F5344CB8AC3E}">
        <p14:creationId xmlns:p14="http://schemas.microsoft.com/office/powerpoint/2010/main" val="248421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47C2-E9F7-4DFC-8A59-B3CD4D3E3AFE}"/>
              </a:ext>
            </a:extLst>
          </p:cNvPr>
          <p:cNvSpPr>
            <a:spLocks noGrp="1"/>
          </p:cNvSpPr>
          <p:nvPr>
            <p:ph type="title"/>
          </p:nvPr>
        </p:nvSpPr>
        <p:spPr/>
        <p:txBody>
          <a:bodyPr/>
          <a:lstStyle/>
          <a:p>
            <a:r>
              <a:rPr lang="en-US" dirty="0"/>
              <a:t>Insomnia</a:t>
            </a:r>
          </a:p>
        </p:txBody>
      </p:sp>
      <p:sp>
        <p:nvSpPr>
          <p:cNvPr id="3" name="Content Placeholder 2">
            <a:extLst>
              <a:ext uri="{FF2B5EF4-FFF2-40B4-BE49-F238E27FC236}">
                <a16:creationId xmlns:a16="http://schemas.microsoft.com/office/drawing/2014/main" id="{19898CCF-4D09-4B55-BAD5-081E9A9372BF}"/>
              </a:ext>
            </a:extLst>
          </p:cNvPr>
          <p:cNvSpPr>
            <a:spLocks noGrp="1"/>
          </p:cNvSpPr>
          <p:nvPr>
            <p:ph idx="1"/>
          </p:nvPr>
        </p:nvSpPr>
        <p:spPr/>
        <p:txBody>
          <a:bodyPr/>
          <a:lstStyle/>
          <a:p>
            <a:r>
              <a:rPr lang="en-US" sz="2800" dirty="0"/>
              <a:t>Persistent difficulty with sleep initiation, duration, consolidation, or quality that occurs despite adequate opportunity and circumstances for sleep, and results in some form of daytime impairment.</a:t>
            </a:r>
          </a:p>
          <a:p>
            <a:r>
              <a:rPr lang="en-US" sz="2800" dirty="0"/>
              <a:t>3 required components:</a:t>
            </a:r>
          </a:p>
          <a:p>
            <a:pPr lvl="1"/>
            <a:r>
              <a:rPr lang="en-US" sz="2400" dirty="0"/>
              <a:t>Persistent sleep difficulty</a:t>
            </a:r>
          </a:p>
          <a:p>
            <a:pPr lvl="1"/>
            <a:r>
              <a:rPr lang="en-US" sz="2400" dirty="0"/>
              <a:t>Adequate sleep opportunity</a:t>
            </a:r>
          </a:p>
          <a:p>
            <a:pPr lvl="1"/>
            <a:r>
              <a:rPr lang="en-US" sz="2400" dirty="0"/>
              <a:t>Associated daytime dysfunction</a:t>
            </a:r>
          </a:p>
        </p:txBody>
      </p:sp>
      <p:sp>
        <p:nvSpPr>
          <p:cNvPr id="4" name="TextBox 3">
            <a:extLst>
              <a:ext uri="{FF2B5EF4-FFF2-40B4-BE49-F238E27FC236}">
                <a16:creationId xmlns:a16="http://schemas.microsoft.com/office/drawing/2014/main" id="{970F517A-9C60-405F-B0FE-7142E60848B8}"/>
              </a:ext>
            </a:extLst>
          </p:cNvPr>
          <p:cNvSpPr txBox="1"/>
          <p:nvPr/>
        </p:nvSpPr>
        <p:spPr>
          <a:xfrm>
            <a:off x="2699657" y="6295689"/>
            <a:ext cx="4201886" cy="338554"/>
          </a:xfrm>
          <a:prstGeom prst="rect">
            <a:avLst/>
          </a:prstGeom>
          <a:noFill/>
        </p:spPr>
        <p:txBody>
          <a:bodyPr wrap="square" rtlCol="0">
            <a:spAutoFit/>
          </a:bodyPr>
          <a:lstStyle/>
          <a:p>
            <a:r>
              <a:rPr lang="en-US" sz="1600" dirty="0"/>
              <a:t>American Academy of Sleep Medicine, 2014</a:t>
            </a:r>
          </a:p>
        </p:txBody>
      </p:sp>
    </p:spTree>
    <p:extLst>
      <p:ext uri="{BB962C8B-B14F-4D97-AF65-F5344CB8AC3E}">
        <p14:creationId xmlns:p14="http://schemas.microsoft.com/office/powerpoint/2010/main" val="289031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444A-F0F5-4BF0-9811-17A96216C891}"/>
              </a:ext>
            </a:extLst>
          </p:cNvPr>
          <p:cNvSpPr>
            <a:spLocks noGrp="1"/>
          </p:cNvSpPr>
          <p:nvPr>
            <p:ph type="title"/>
          </p:nvPr>
        </p:nvSpPr>
        <p:spPr/>
        <p:txBody>
          <a:bodyPr/>
          <a:lstStyle/>
          <a:p>
            <a:r>
              <a:rPr lang="en-US" dirty="0"/>
              <a:t>Insomnia</a:t>
            </a:r>
          </a:p>
        </p:txBody>
      </p:sp>
      <p:sp>
        <p:nvSpPr>
          <p:cNvPr id="3" name="Content Placeholder 2">
            <a:extLst>
              <a:ext uri="{FF2B5EF4-FFF2-40B4-BE49-F238E27FC236}">
                <a16:creationId xmlns:a16="http://schemas.microsoft.com/office/drawing/2014/main" id="{10F04C47-990F-4F4C-B005-451E19442EFB}"/>
              </a:ext>
            </a:extLst>
          </p:cNvPr>
          <p:cNvSpPr>
            <a:spLocks noGrp="1"/>
          </p:cNvSpPr>
          <p:nvPr>
            <p:ph idx="1"/>
          </p:nvPr>
        </p:nvSpPr>
        <p:spPr>
          <a:xfrm>
            <a:off x="914400" y="1510944"/>
            <a:ext cx="7772400" cy="4572000"/>
          </a:xfrm>
        </p:spPr>
        <p:txBody>
          <a:bodyPr>
            <a:normAutofit/>
          </a:bodyPr>
          <a:lstStyle/>
          <a:p>
            <a:r>
              <a:rPr lang="en-US" sz="2800" dirty="0"/>
              <a:t>Often co-exists with other medical, psychiatric, or sleep disorders</a:t>
            </a:r>
          </a:p>
          <a:p>
            <a:pPr lvl="1"/>
            <a:r>
              <a:rPr lang="en-US" sz="2400" dirty="0"/>
              <a:t>Separate diagnosis </a:t>
            </a:r>
            <a:r>
              <a:rPr lang="en-US" sz="2400" dirty="0">
                <a:latin typeface="Arial" panose="020B0604020202020204" pitchFamily="34" charset="0"/>
                <a:cs typeface="Arial" panose="020B0604020202020204" pitchFamily="34" charset="0"/>
              </a:rPr>
              <a:t>→ separate treatment plan</a:t>
            </a:r>
            <a:endParaRPr lang="en-US" sz="2400" dirty="0"/>
          </a:p>
          <a:p>
            <a:r>
              <a:rPr lang="en-US" sz="2800" dirty="0"/>
              <a:t>May also be related to stress, medications/substances, poor sleep hygiene</a:t>
            </a:r>
          </a:p>
        </p:txBody>
      </p:sp>
      <p:graphicFrame>
        <p:nvGraphicFramePr>
          <p:cNvPr id="4" name="Table 3">
            <a:extLst>
              <a:ext uri="{FF2B5EF4-FFF2-40B4-BE49-F238E27FC236}">
                <a16:creationId xmlns:a16="http://schemas.microsoft.com/office/drawing/2014/main" id="{4B61E49B-1493-4E0E-B7C5-FC4E55463081}"/>
              </a:ext>
            </a:extLst>
          </p:cNvPr>
          <p:cNvGraphicFramePr>
            <a:graphicFrameLocks noGrp="1"/>
          </p:cNvGraphicFramePr>
          <p:nvPr/>
        </p:nvGraphicFramePr>
        <p:xfrm>
          <a:off x="1524000" y="3979164"/>
          <a:ext cx="6096000" cy="2565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918566673"/>
                    </a:ext>
                  </a:extLst>
                </a:gridCol>
                <a:gridCol w="3048000">
                  <a:extLst>
                    <a:ext uri="{9D8B030D-6E8A-4147-A177-3AD203B41FA5}">
                      <a16:colId xmlns:a16="http://schemas.microsoft.com/office/drawing/2014/main" val="692655763"/>
                    </a:ext>
                  </a:extLst>
                </a:gridCol>
              </a:tblGrid>
              <a:tr h="370840">
                <a:tc>
                  <a:txBody>
                    <a:bodyPr/>
                    <a:lstStyle/>
                    <a:p>
                      <a:r>
                        <a:rPr lang="en-US" dirty="0">
                          <a:solidFill>
                            <a:schemeClr val="accent3"/>
                          </a:solidFill>
                        </a:rPr>
                        <a:t>Chronic Insomnia</a:t>
                      </a:r>
                    </a:p>
                  </a:txBody>
                  <a:tcPr/>
                </a:tc>
                <a:tc>
                  <a:txBody>
                    <a:bodyPr/>
                    <a:lstStyle/>
                    <a:p>
                      <a:r>
                        <a:rPr lang="en-US" dirty="0">
                          <a:solidFill>
                            <a:schemeClr val="accent5"/>
                          </a:solidFill>
                        </a:rPr>
                        <a:t>Short-Term Insomnia</a:t>
                      </a:r>
                    </a:p>
                  </a:txBody>
                  <a:tcPr/>
                </a:tc>
                <a:extLst>
                  <a:ext uri="{0D108BD9-81ED-4DB2-BD59-A6C34878D82A}">
                    <a16:rowId xmlns:a16="http://schemas.microsoft.com/office/drawing/2014/main" val="3286701572"/>
                  </a:ext>
                </a:extLst>
              </a:tr>
              <a:tr h="370840">
                <a:tc>
                  <a:txBody>
                    <a:bodyPr/>
                    <a:lstStyle/>
                    <a:p>
                      <a:r>
                        <a:rPr lang="en-US" sz="1800" dirty="0"/>
                        <a:t>Symptoms </a:t>
                      </a:r>
                      <a:r>
                        <a:rPr lang="en-US" sz="1800" dirty="0">
                          <a:latin typeface="Arial" panose="020B0604020202020204" pitchFamily="34" charset="0"/>
                          <a:cs typeface="Arial" panose="020B0604020202020204" pitchFamily="34" charset="0"/>
                        </a:rPr>
                        <a:t>≥</a:t>
                      </a:r>
                      <a:r>
                        <a:rPr lang="en-US" sz="1800" dirty="0"/>
                        <a:t> 3 times per week for </a:t>
                      </a:r>
                      <a:r>
                        <a:rPr lang="en-US" sz="1800" dirty="0">
                          <a:latin typeface="Arial" panose="020B0604020202020204" pitchFamily="34" charset="0"/>
                          <a:cs typeface="Arial" panose="020B0604020202020204" pitchFamily="34" charset="0"/>
                        </a:rPr>
                        <a:t>≥ </a:t>
                      </a:r>
                      <a:r>
                        <a:rPr lang="en-US" sz="1800" dirty="0"/>
                        <a:t>3 months</a:t>
                      </a:r>
                    </a:p>
                  </a:txBody>
                  <a:tcPr/>
                </a:tc>
                <a:tc>
                  <a:txBody>
                    <a:bodyPr/>
                    <a:lstStyle/>
                    <a:p>
                      <a:r>
                        <a:rPr lang="en-US" dirty="0"/>
                        <a:t>Symptoms for ≤ 3 months</a:t>
                      </a:r>
                    </a:p>
                  </a:txBody>
                  <a:tcPr/>
                </a:tc>
                <a:extLst>
                  <a:ext uri="{0D108BD9-81ED-4DB2-BD59-A6C34878D82A}">
                    <a16:rowId xmlns:a16="http://schemas.microsoft.com/office/drawing/2014/main" val="2617616021"/>
                  </a:ext>
                </a:extLst>
              </a:tr>
              <a:tr h="370840">
                <a:tc>
                  <a:txBody>
                    <a:bodyPr/>
                    <a:lstStyle/>
                    <a:p>
                      <a:r>
                        <a:rPr lang="en-US" sz="1800" dirty="0"/>
                        <a:t>Onset may be acute (then persist) or insidious</a:t>
                      </a:r>
                    </a:p>
                  </a:txBody>
                  <a:tcPr/>
                </a:tc>
                <a:tc>
                  <a:txBody>
                    <a:bodyPr/>
                    <a:lstStyle/>
                    <a:p>
                      <a:r>
                        <a:rPr lang="en-US" dirty="0"/>
                        <a:t>Occurs in response to an acute, identifiable stressor</a:t>
                      </a:r>
                    </a:p>
                  </a:txBody>
                  <a:tcPr/>
                </a:tc>
                <a:extLst>
                  <a:ext uri="{0D108BD9-81ED-4DB2-BD59-A6C34878D82A}">
                    <a16:rowId xmlns:a16="http://schemas.microsoft.com/office/drawing/2014/main" val="1558198095"/>
                  </a:ext>
                </a:extLst>
              </a:tr>
              <a:tr h="370840">
                <a:tc>
                  <a:txBody>
                    <a:bodyPr/>
                    <a:lstStyle/>
                    <a:p>
                      <a:r>
                        <a:rPr lang="en-US" sz="1800" dirty="0"/>
                        <a:t>Course is variable; Specific complaints may change</a:t>
                      </a:r>
                    </a:p>
                  </a:txBody>
                  <a:tcPr/>
                </a:tc>
                <a:tc>
                  <a:txBody>
                    <a:bodyPr/>
                    <a:lstStyle/>
                    <a:p>
                      <a:r>
                        <a:rPr lang="en-US" dirty="0"/>
                        <a:t>Symptoms ↓ over time or in response to withdrawal of the stressor</a:t>
                      </a:r>
                    </a:p>
                  </a:txBody>
                  <a:tcPr/>
                </a:tc>
                <a:extLst>
                  <a:ext uri="{0D108BD9-81ED-4DB2-BD59-A6C34878D82A}">
                    <a16:rowId xmlns:a16="http://schemas.microsoft.com/office/drawing/2014/main" val="592360655"/>
                  </a:ext>
                </a:extLst>
              </a:tr>
            </a:tbl>
          </a:graphicData>
        </a:graphic>
      </p:graphicFrame>
      <p:sp>
        <p:nvSpPr>
          <p:cNvPr id="5" name="TextBox 4">
            <a:extLst>
              <a:ext uri="{FF2B5EF4-FFF2-40B4-BE49-F238E27FC236}">
                <a16:creationId xmlns:a16="http://schemas.microsoft.com/office/drawing/2014/main" id="{D569216D-97B5-4CE0-A3DE-1A6845B62F60}"/>
              </a:ext>
            </a:extLst>
          </p:cNvPr>
          <p:cNvSpPr txBox="1"/>
          <p:nvPr/>
        </p:nvSpPr>
        <p:spPr>
          <a:xfrm>
            <a:off x="7797957" y="6467247"/>
            <a:ext cx="1283568" cy="307777"/>
          </a:xfrm>
          <a:prstGeom prst="rect">
            <a:avLst/>
          </a:prstGeom>
          <a:noFill/>
        </p:spPr>
        <p:txBody>
          <a:bodyPr wrap="square" rtlCol="0">
            <a:spAutoFit/>
          </a:bodyPr>
          <a:lstStyle/>
          <a:p>
            <a:r>
              <a:rPr lang="en-US" sz="1400" dirty="0"/>
              <a:t>AASM, 2014</a:t>
            </a:r>
          </a:p>
        </p:txBody>
      </p:sp>
    </p:spTree>
    <p:extLst>
      <p:ext uri="{BB962C8B-B14F-4D97-AF65-F5344CB8AC3E}">
        <p14:creationId xmlns:p14="http://schemas.microsoft.com/office/powerpoint/2010/main" val="408894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DC9A-0DE5-4F00-8FCA-62DCCC29B5EE}"/>
              </a:ext>
            </a:extLst>
          </p:cNvPr>
          <p:cNvSpPr>
            <a:spLocks noGrp="1"/>
          </p:cNvSpPr>
          <p:nvPr>
            <p:ph type="title"/>
          </p:nvPr>
        </p:nvSpPr>
        <p:spPr/>
        <p:txBody>
          <a:bodyPr/>
          <a:lstStyle/>
          <a:p>
            <a:r>
              <a:rPr lang="en-US" dirty="0"/>
              <a:t>Insomnia</a:t>
            </a:r>
          </a:p>
        </p:txBody>
      </p:sp>
      <p:sp>
        <p:nvSpPr>
          <p:cNvPr id="3" name="Content Placeholder 2">
            <a:extLst>
              <a:ext uri="{FF2B5EF4-FFF2-40B4-BE49-F238E27FC236}">
                <a16:creationId xmlns:a16="http://schemas.microsoft.com/office/drawing/2014/main" id="{030FDEB6-500D-4811-9FB8-DDC5C52FC09D}"/>
              </a:ext>
            </a:extLst>
          </p:cNvPr>
          <p:cNvSpPr>
            <a:spLocks noGrp="1"/>
          </p:cNvSpPr>
          <p:nvPr>
            <p:ph idx="1"/>
          </p:nvPr>
        </p:nvSpPr>
        <p:spPr/>
        <p:txBody>
          <a:bodyPr/>
          <a:lstStyle/>
          <a:p>
            <a:r>
              <a:rPr lang="en-US" dirty="0"/>
              <a:t>Chronic Insomnia: affects about 10% of population</a:t>
            </a:r>
          </a:p>
          <a:p>
            <a:r>
              <a:rPr lang="en-US" dirty="0"/>
              <a:t>More common in:</a:t>
            </a:r>
          </a:p>
          <a:p>
            <a:pPr lvl="1"/>
            <a:r>
              <a:rPr lang="en-US" dirty="0"/>
              <a:t>Women</a:t>
            </a:r>
          </a:p>
          <a:p>
            <a:pPr lvl="1"/>
            <a:r>
              <a:rPr lang="en-US" dirty="0"/>
              <a:t>Older adults</a:t>
            </a:r>
          </a:p>
          <a:p>
            <a:pPr lvl="1"/>
            <a:r>
              <a:rPr lang="en-US" dirty="0"/>
              <a:t>Difficulty sleeping during stressful times or habitual light sleepers</a:t>
            </a:r>
          </a:p>
          <a:p>
            <a:pPr lvl="1"/>
            <a:r>
              <a:rPr lang="en-US" dirty="0"/>
              <a:t>Comorbid medical, psychiatric, substance use disorders</a:t>
            </a:r>
          </a:p>
        </p:txBody>
      </p:sp>
      <p:sp>
        <p:nvSpPr>
          <p:cNvPr id="4" name="TextBox 3">
            <a:extLst>
              <a:ext uri="{FF2B5EF4-FFF2-40B4-BE49-F238E27FC236}">
                <a16:creationId xmlns:a16="http://schemas.microsoft.com/office/drawing/2014/main" id="{72B366D5-FCD8-4DC9-8B35-6B010E138C29}"/>
              </a:ext>
            </a:extLst>
          </p:cNvPr>
          <p:cNvSpPr txBox="1"/>
          <p:nvPr/>
        </p:nvSpPr>
        <p:spPr>
          <a:xfrm>
            <a:off x="2453545" y="6374102"/>
            <a:ext cx="4236909" cy="338554"/>
          </a:xfrm>
          <a:prstGeom prst="rect">
            <a:avLst/>
          </a:prstGeom>
          <a:noFill/>
        </p:spPr>
        <p:txBody>
          <a:bodyPr wrap="square" rtlCol="0">
            <a:spAutoFit/>
          </a:bodyPr>
          <a:lstStyle/>
          <a:p>
            <a:r>
              <a:rPr lang="en-US" sz="1600" dirty="0"/>
              <a:t>American Academy of Sleep Medicine, 2014</a:t>
            </a:r>
          </a:p>
        </p:txBody>
      </p:sp>
    </p:spTree>
    <p:extLst>
      <p:ext uri="{BB962C8B-B14F-4D97-AF65-F5344CB8AC3E}">
        <p14:creationId xmlns:p14="http://schemas.microsoft.com/office/powerpoint/2010/main" val="5012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5E1D-34C5-4256-8D46-0BB92C86C5BB}"/>
              </a:ext>
            </a:extLst>
          </p:cNvPr>
          <p:cNvSpPr>
            <a:spLocks noGrp="1"/>
          </p:cNvSpPr>
          <p:nvPr>
            <p:ph type="title"/>
          </p:nvPr>
        </p:nvSpPr>
        <p:spPr/>
        <p:txBody>
          <a:bodyPr/>
          <a:lstStyle/>
          <a:p>
            <a:r>
              <a:rPr lang="en-US" dirty="0"/>
              <a:t>Diagnostic Criteria</a:t>
            </a:r>
          </a:p>
        </p:txBody>
      </p:sp>
      <p:sp>
        <p:nvSpPr>
          <p:cNvPr id="3" name="Content Placeholder 2">
            <a:extLst>
              <a:ext uri="{FF2B5EF4-FFF2-40B4-BE49-F238E27FC236}">
                <a16:creationId xmlns:a16="http://schemas.microsoft.com/office/drawing/2014/main" id="{AA57B147-858F-4608-961C-59330BBF612C}"/>
              </a:ext>
            </a:extLst>
          </p:cNvPr>
          <p:cNvSpPr>
            <a:spLocks noGrp="1"/>
          </p:cNvSpPr>
          <p:nvPr>
            <p:ph idx="1"/>
          </p:nvPr>
        </p:nvSpPr>
        <p:spPr/>
        <p:txBody>
          <a:bodyPr/>
          <a:lstStyle/>
          <a:p>
            <a:r>
              <a:rPr lang="en-US" dirty="0"/>
              <a:t>Nighttime sleep difficulty</a:t>
            </a:r>
          </a:p>
          <a:p>
            <a:r>
              <a:rPr lang="en-US" dirty="0"/>
              <a:t>Associated daytime dysfunction</a:t>
            </a:r>
          </a:p>
          <a:p>
            <a:r>
              <a:rPr lang="en-US" dirty="0"/>
              <a:t>Not explained by inadequate opportunity or circumstances for sleep</a:t>
            </a:r>
          </a:p>
          <a:p>
            <a:r>
              <a:rPr lang="en-US" dirty="0"/>
              <a:t>Occurs at least 3 times per week</a:t>
            </a:r>
          </a:p>
          <a:p>
            <a:r>
              <a:rPr lang="en-US" dirty="0"/>
              <a:t>Has been present for at least 3 months</a:t>
            </a:r>
          </a:p>
          <a:p>
            <a:r>
              <a:rPr lang="en-US" dirty="0"/>
              <a:t>Not better explained by another sleep disorder</a:t>
            </a:r>
          </a:p>
        </p:txBody>
      </p:sp>
      <p:sp>
        <p:nvSpPr>
          <p:cNvPr id="4" name="TextBox 3">
            <a:extLst>
              <a:ext uri="{FF2B5EF4-FFF2-40B4-BE49-F238E27FC236}">
                <a16:creationId xmlns:a16="http://schemas.microsoft.com/office/drawing/2014/main" id="{DA77F9E5-8E72-4FE9-A1A3-1B00B7DCDB8E}"/>
              </a:ext>
            </a:extLst>
          </p:cNvPr>
          <p:cNvSpPr txBox="1"/>
          <p:nvPr/>
        </p:nvSpPr>
        <p:spPr>
          <a:xfrm>
            <a:off x="2462893" y="6374102"/>
            <a:ext cx="4218214" cy="338554"/>
          </a:xfrm>
          <a:prstGeom prst="rect">
            <a:avLst/>
          </a:prstGeom>
          <a:noFill/>
        </p:spPr>
        <p:txBody>
          <a:bodyPr wrap="square" rtlCol="0">
            <a:spAutoFit/>
          </a:bodyPr>
          <a:lstStyle/>
          <a:p>
            <a:r>
              <a:rPr lang="en-US" sz="1600" dirty="0"/>
              <a:t>American Academy of Sleep Medicine, 2014</a:t>
            </a:r>
          </a:p>
        </p:txBody>
      </p:sp>
    </p:spTree>
    <p:extLst>
      <p:ext uri="{BB962C8B-B14F-4D97-AF65-F5344CB8AC3E}">
        <p14:creationId xmlns:p14="http://schemas.microsoft.com/office/powerpoint/2010/main" val="16605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680F-AAC5-472F-982A-D04C02EA9A9C}"/>
              </a:ext>
            </a:extLst>
          </p:cNvPr>
          <p:cNvSpPr>
            <a:spLocks noGrp="1"/>
          </p:cNvSpPr>
          <p:nvPr>
            <p:ph type="title"/>
          </p:nvPr>
        </p:nvSpPr>
        <p:spPr/>
        <p:txBody>
          <a:bodyPr/>
          <a:lstStyle/>
          <a:p>
            <a:r>
              <a:rPr lang="en-US" dirty="0"/>
              <a:t>Insomnia: Management</a:t>
            </a:r>
          </a:p>
        </p:txBody>
      </p:sp>
      <p:sp>
        <p:nvSpPr>
          <p:cNvPr id="3" name="Content Placeholder 2">
            <a:extLst>
              <a:ext uri="{FF2B5EF4-FFF2-40B4-BE49-F238E27FC236}">
                <a16:creationId xmlns:a16="http://schemas.microsoft.com/office/drawing/2014/main" id="{66CC764D-0965-4BFB-BFD9-A52C6B06AE17}"/>
              </a:ext>
            </a:extLst>
          </p:cNvPr>
          <p:cNvSpPr>
            <a:spLocks noGrp="1"/>
          </p:cNvSpPr>
          <p:nvPr>
            <p:ph idx="1"/>
          </p:nvPr>
        </p:nvSpPr>
        <p:spPr/>
        <p:txBody>
          <a:bodyPr>
            <a:normAutofit/>
          </a:bodyPr>
          <a:lstStyle/>
          <a:p>
            <a:r>
              <a:rPr lang="en-US" sz="2800" dirty="0"/>
              <a:t>General treatment measures</a:t>
            </a:r>
          </a:p>
          <a:p>
            <a:pPr lvl="1"/>
            <a:r>
              <a:rPr lang="en-US" sz="2400" dirty="0"/>
              <a:t>Treat comorbid medical/psychiatric/other sleep conditions</a:t>
            </a:r>
          </a:p>
          <a:p>
            <a:pPr lvl="1"/>
            <a:r>
              <a:rPr lang="en-US" sz="2400" dirty="0"/>
              <a:t>Modify medications and substances that interfere with sleep</a:t>
            </a:r>
          </a:p>
          <a:p>
            <a:pPr lvl="1"/>
            <a:r>
              <a:rPr lang="en-US" sz="2400" dirty="0"/>
              <a:t>Counselling about sleep hygiene and stimulus control</a:t>
            </a:r>
          </a:p>
          <a:p>
            <a:r>
              <a:rPr lang="en-US" sz="2800" dirty="0"/>
              <a:t>Two primary categories of specific treatment</a:t>
            </a:r>
          </a:p>
          <a:p>
            <a:pPr lvl="1"/>
            <a:r>
              <a:rPr lang="en-US" sz="2400" dirty="0"/>
              <a:t>Cognitive Behavioral Therapy (CBT-I)</a:t>
            </a:r>
          </a:p>
          <a:p>
            <a:pPr lvl="1"/>
            <a:r>
              <a:rPr lang="en-US" sz="2400" dirty="0"/>
              <a:t>Medications</a:t>
            </a:r>
          </a:p>
        </p:txBody>
      </p:sp>
      <p:sp>
        <p:nvSpPr>
          <p:cNvPr id="4" name="TextBox 3">
            <a:extLst>
              <a:ext uri="{FF2B5EF4-FFF2-40B4-BE49-F238E27FC236}">
                <a16:creationId xmlns:a16="http://schemas.microsoft.com/office/drawing/2014/main" id="{53586DB2-C0AD-4430-BFE0-AFEE71D0D0B6}"/>
              </a:ext>
            </a:extLst>
          </p:cNvPr>
          <p:cNvSpPr txBox="1"/>
          <p:nvPr/>
        </p:nvSpPr>
        <p:spPr>
          <a:xfrm>
            <a:off x="2363931" y="6404879"/>
            <a:ext cx="4416137" cy="615553"/>
          </a:xfrm>
          <a:prstGeom prst="rect">
            <a:avLst/>
          </a:prstGeom>
          <a:noFill/>
        </p:spPr>
        <p:txBody>
          <a:bodyPr wrap="square" rtlCol="0">
            <a:spAutoFit/>
          </a:bodyPr>
          <a:lstStyle/>
          <a:p>
            <a:r>
              <a:rPr lang="en-US" sz="1600" dirty="0" err="1"/>
              <a:t>Sateia</a:t>
            </a:r>
            <a:r>
              <a:rPr lang="en-US" sz="1600" dirty="0"/>
              <a:t> et al., 2017; Schutte-Rodin et al., 2008</a:t>
            </a:r>
          </a:p>
          <a:p>
            <a:r>
              <a:rPr lang="en-US" dirty="0"/>
              <a:t> </a:t>
            </a:r>
          </a:p>
        </p:txBody>
      </p:sp>
    </p:spTree>
    <p:extLst>
      <p:ext uri="{BB962C8B-B14F-4D97-AF65-F5344CB8AC3E}">
        <p14:creationId xmlns:p14="http://schemas.microsoft.com/office/powerpoint/2010/main" val="36799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E405-8FEF-4BE8-9AE7-6ABBC24A09A4}"/>
              </a:ext>
            </a:extLst>
          </p:cNvPr>
          <p:cNvSpPr>
            <a:spLocks noGrp="1"/>
          </p:cNvSpPr>
          <p:nvPr>
            <p:ph type="title"/>
          </p:nvPr>
        </p:nvSpPr>
        <p:spPr/>
        <p:txBody>
          <a:bodyPr/>
          <a:lstStyle/>
          <a:p>
            <a:r>
              <a:rPr lang="en-US" dirty="0"/>
              <a:t>Cognitive Behavioral Therapy</a:t>
            </a:r>
          </a:p>
        </p:txBody>
      </p:sp>
      <p:sp>
        <p:nvSpPr>
          <p:cNvPr id="3" name="Content Placeholder 2">
            <a:extLst>
              <a:ext uri="{FF2B5EF4-FFF2-40B4-BE49-F238E27FC236}">
                <a16:creationId xmlns:a16="http://schemas.microsoft.com/office/drawing/2014/main" id="{070F7D1C-E8D7-4A1C-B20D-C6176A1764BF}"/>
              </a:ext>
            </a:extLst>
          </p:cNvPr>
          <p:cNvSpPr>
            <a:spLocks noGrp="1"/>
          </p:cNvSpPr>
          <p:nvPr>
            <p:ph idx="1"/>
          </p:nvPr>
        </p:nvSpPr>
        <p:spPr/>
        <p:txBody>
          <a:bodyPr>
            <a:normAutofit fontScale="92500" lnSpcReduction="10000"/>
          </a:bodyPr>
          <a:lstStyle/>
          <a:p>
            <a:r>
              <a:rPr lang="en-US" dirty="0"/>
              <a:t>Multimodal approach to change thoughts and behaviors that impair ability to sleep</a:t>
            </a:r>
          </a:p>
          <a:p>
            <a:pPr lvl="1"/>
            <a:r>
              <a:rPr lang="en-US" dirty="0"/>
              <a:t>First line therapy for chronic insomnia</a:t>
            </a:r>
          </a:p>
          <a:p>
            <a:pPr marL="68580" indent="0">
              <a:buNone/>
            </a:pPr>
            <a:endParaRPr lang="en-US" dirty="0"/>
          </a:p>
          <a:p>
            <a:r>
              <a:rPr lang="en-US" dirty="0"/>
              <a:t>CBT-I alone or CBT-I + medication are more effective than medication alone</a:t>
            </a:r>
          </a:p>
          <a:p>
            <a:pPr lvl="1"/>
            <a:r>
              <a:rPr lang="en-US" dirty="0"/>
              <a:t>Combination therapy is a common approach</a:t>
            </a:r>
          </a:p>
          <a:p>
            <a:pPr marL="68580" indent="0">
              <a:buNone/>
            </a:pPr>
            <a:endParaRPr lang="en-US" dirty="0"/>
          </a:p>
          <a:p>
            <a:r>
              <a:rPr lang="en-US" dirty="0"/>
              <a:t>Challenges </a:t>
            </a:r>
            <a:r>
              <a:rPr lang="en-US" dirty="0">
                <a:latin typeface="Arial" panose="020B0604020202020204" pitchFamily="34" charset="0"/>
                <a:cs typeface="Arial" panose="020B0604020202020204" pitchFamily="34" charset="0"/>
              </a:rPr>
              <a:t>→ accessibility, insurance coverage, treatment response not immediate</a:t>
            </a:r>
          </a:p>
          <a:p>
            <a:endParaRPr lang="en-US" dirty="0"/>
          </a:p>
        </p:txBody>
      </p:sp>
      <p:sp>
        <p:nvSpPr>
          <p:cNvPr id="4" name="TextBox 3">
            <a:extLst>
              <a:ext uri="{FF2B5EF4-FFF2-40B4-BE49-F238E27FC236}">
                <a16:creationId xmlns:a16="http://schemas.microsoft.com/office/drawing/2014/main" id="{EB45304E-B5F9-41D0-9613-62036A582156}"/>
              </a:ext>
            </a:extLst>
          </p:cNvPr>
          <p:cNvSpPr txBox="1"/>
          <p:nvPr/>
        </p:nvSpPr>
        <p:spPr>
          <a:xfrm>
            <a:off x="2340552" y="6404879"/>
            <a:ext cx="4462895" cy="615553"/>
          </a:xfrm>
          <a:prstGeom prst="rect">
            <a:avLst/>
          </a:prstGeom>
          <a:noFill/>
        </p:spPr>
        <p:txBody>
          <a:bodyPr wrap="square" rtlCol="0">
            <a:spAutoFit/>
          </a:bodyPr>
          <a:lstStyle/>
          <a:p>
            <a:r>
              <a:rPr lang="en-US" sz="1600" dirty="0" err="1"/>
              <a:t>Sateia</a:t>
            </a:r>
            <a:r>
              <a:rPr lang="en-US" sz="1600" dirty="0"/>
              <a:t> et al., 2017; Schutte-Rodin et al., 2008</a:t>
            </a:r>
          </a:p>
          <a:p>
            <a:endParaRPr lang="en-US" dirty="0"/>
          </a:p>
        </p:txBody>
      </p:sp>
    </p:spTree>
    <p:extLst>
      <p:ext uri="{BB962C8B-B14F-4D97-AF65-F5344CB8AC3E}">
        <p14:creationId xmlns:p14="http://schemas.microsoft.com/office/powerpoint/2010/main" val="25970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AA2D-9AE7-4EFB-811A-6A2706107F41}"/>
              </a:ext>
            </a:extLst>
          </p:cNvPr>
          <p:cNvSpPr>
            <a:spLocks noGrp="1"/>
          </p:cNvSpPr>
          <p:nvPr>
            <p:ph type="title"/>
          </p:nvPr>
        </p:nvSpPr>
        <p:spPr/>
        <p:txBody>
          <a:bodyPr/>
          <a:lstStyle/>
          <a:p>
            <a:r>
              <a:rPr lang="en-US" dirty="0"/>
              <a:t>Components of CBT-I</a:t>
            </a:r>
          </a:p>
        </p:txBody>
      </p:sp>
      <p:sp>
        <p:nvSpPr>
          <p:cNvPr id="3" name="Text Placeholder 2">
            <a:extLst>
              <a:ext uri="{FF2B5EF4-FFF2-40B4-BE49-F238E27FC236}">
                <a16:creationId xmlns:a16="http://schemas.microsoft.com/office/drawing/2014/main" id="{3B912B93-26DE-45A1-909E-702569CA72A7}"/>
              </a:ext>
            </a:extLst>
          </p:cNvPr>
          <p:cNvSpPr>
            <a:spLocks noGrp="1"/>
          </p:cNvSpPr>
          <p:nvPr>
            <p:ph type="body" idx="1"/>
          </p:nvPr>
        </p:nvSpPr>
        <p:spPr>
          <a:xfrm>
            <a:off x="457199" y="1443782"/>
            <a:ext cx="4040188" cy="639762"/>
          </a:xfrm>
        </p:spPr>
        <p:txBody>
          <a:bodyPr/>
          <a:lstStyle/>
          <a:p>
            <a:r>
              <a:rPr lang="en-US" dirty="0"/>
              <a:t>Stimulus Control</a:t>
            </a:r>
          </a:p>
        </p:txBody>
      </p:sp>
      <p:sp>
        <p:nvSpPr>
          <p:cNvPr id="4" name="Content Placeholder 3">
            <a:extLst>
              <a:ext uri="{FF2B5EF4-FFF2-40B4-BE49-F238E27FC236}">
                <a16:creationId xmlns:a16="http://schemas.microsoft.com/office/drawing/2014/main" id="{307BD5C4-4CAC-473E-AAEE-7626474CD340}"/>
              </a:ext>
            </a:extLst>
          </p:cNvPr>
          <p:cNvSpPr>
            <a:spLocks noGrp="1"/>
          </p:cNvSpPr>
          <p:nvPr>
            <p:ph sz="quarter" idx="2"/>
          </p:nvPr>
        </p:nvSpPr>
        <p:spPr>
          <a:xfrm>
            <a:off x="457199" y="2083544"/>
            <a:ext cx="4040188" cy="4603006"/>
          </a:xfrm>
        </p:spPr>
        <p:txBody>
          <a:bodyPr>
            <a:normAutofit/>
          </a:bodyPr>
          <a:lstStyle/>
          <a:p>
            <a:r>
              <a:rPr lang="en-US" sz="2200" dirty="0"/>
              <a:t>Go to bed only when sleepy</a:t>
            </a:r>
          </a:p>
          <a:p>
            <a:r>
              <a:rPr lang="en-US" sz="2200" dirty="0"/>
              <a:t>Use the bed only for sleep and sex</a:t>
            </a:r>
          </a:p>
          <a:p>
            <a:r>
              <a:rPr lang="en-US" sz="2200" dirty="0"/>
              <a:t>If not asleep in 20 minutes, get out of bed and do something relaxing. Return to bed when sleepy. </a:t>
            </a:r>
          </a:p>
          <a:p>
            <a:r>
              <a:rPr lang="en-US" sz="2200" dirty="0"/>
              <a:t>Wake up at the same time every morning</a:t>
            </a:r>
          </a:p>
          <a:p>
            <a:r>
              <a:rPr lang="en-US" sz="2200" dirty="0"/>
              <a:t>Do not nap during the day</a:t>
            </a:r>
          </a:p>
          <a:p>
            <a:endParaRPr lang="en-US" dirty="0"/>
          </a:p>
        </p:txBody>
      </p:sp>
      <p:sp>
        <p:nvSpPr>
          <p:cNvPr id="5" name="Text Placeholder 4">
            <a:extLst>
              <a:ext uri="{FF2B5EF4-FFF2-40B4-BE49-F238E27FC236}">
                <a16:creationId xmlns:a16="http://schemas.microsoft.com/office/drawing/2014/main" id="{CCF3D694-CC31-4988-AB86-4CBC014DBBD8}"/>
              </a:ext>
            </a:extLst>
          </p:cNvPr>
          <p:cNvSpPr>
            <a:spLocks noGrp="1"/>
          </p:cNvSpPr>
          <p:nvPr>
            <p:ph type="body" sz="half" idx="3"/>
          </p:nvPr>
        </p:nvSpPr>
        <p:spPr>
          <a:xfrm>
            <a:off x="4645025" y="1443782"/>
            <a:ext cx="4041775" cy="639762"/>
          </a:xfrm>
        </p:spPr>
        <p:txBody>
          <a:bodyPr/>
          <a:lstStyle/>
          <a:p>
            <a:r>
              <a:rPr lang="en-US" dirty="0"/>
              <a:t>Sleep Hygiene</a:t>
            </a:r>
          </a:p>
        </p:txBody>
      </p:sp>
      <p:sp>
        <p:nvSpPr>
          <p:cNvPr id="6" name="Content Placeholder 5">
            <a:extLst>
              <a:ext uri="{FF2B5EF4-FFF2-40B4-BE49-F238E27FC236}">
                <a16:creationId xmlns:a16="http://schemas.microsoft.com/office/drawing/2014/main" id="{879E15B8-3478-4865-A64B-6B7B75D65BA7}"/>
              </a:ext>
            </a:extLst>
          </p:cNvPr>
          <p:cNvSpPr>
            <a:spLocks noGrp="1"/>
          </p:cNvSpPr>
          <p:nvPr>
            <p:ph sz="quarter" idx="4"/>
          </p:nvPr>
        </p:nvSpPr>
        <p:spPr>
          <a:xfrm>
            <a:off x="4645025" y="2083543"/>
            <a:ext cx="4041775" cy="4649765"/>
          </a:xfrm>
        </p:spPr>
        <p:txBody>
          <a:bodyPr>
            <a:normAutofit/>
          </a:bodyPr>
          <a:lstStyle/>
          <a:p>
            <a:r>
              <a:rPr lang="en-US" sz="2200" dirty="0"/>
              <a:t>Sleep when sleepy, get out of bed when rested</a:t>
            </a:r>
          </a:p>
          <a:p>
            <a:r>
              <a:rPr lang="en-US" sz="2200" dirty="0"/>
              <a:t>Regular sleep schedule</a:t>
            </a:r>
          </a:p>
          <a:p>
            <a:r>
              <a:rPr lang="en-US" sz="2200" dirty="0"/>
              <a:t>Avoid meals, alcohol, caffeine close to bedtime</a:t>
            </a:r>
          </a:p>
          <a:p>
            <a:r>
              <a:rPr lang="en-US" sz="2200" dirty="0"/>
              <a:t>Exercise regularly</a:t>
            </a:r>
          </a:p>
          <a:p>
            <a:r>
              <a:rPr lang="en-US" sz="2200" dirty="0"/>
              <a:t>Limit screen time before bed</a:t>
            </a:r>
          </a:p>
          <a:p>
            <a:r>
              <a:rPr lang="en-US" sz="2200" dirty="0"/>
              <a:t>Comfortable sleep environment</a:t>
            </a:r>
          </a:p>
          <a:p>
            <a:r>
              <a:rPr lang="en-US" sz="2200" dirty="0"/>
              <a:t>Address worry before bed</a:t>
            </a:r>
          </a:p>
        </p:txBody>
      </p:sp>
      <p:sp>
        <p:nvSpPr>
          <p:cNvPr id="7" name="TextBox 6">
            <a:extLst>
              <a:ext uri="{FF2B5EF4-FFF2-40B4-BE49-F238E27FC236}">
                <a16:creationId xmlns:a16="http://schemas.microsoft.com/office/drawing/2014/main" id="{8060DC33-4962-4C7D-9B0F-A88874F4AE40}"/>
              </a:ext>
            </a:extLst>
          </p:cNvPr>
          <p:cNvSpPr txBox="1"/>
          <p:nvPr/>
        </p:nvSpPr>
        <p:spPr>
          <a:xfrm>
            <a:off x="309561" y="6394754"/>
            <a:ext cx="1356014" cy="338554"/>
          </a:xfrm>
          <a:prstGeom prst="rect">
            <a:avLst/>
          </a:prstGeom>
          <a:noFill/>
        </p:spPr>
        <p:txBody>
          <a:bodyPr wrap="square" rtlCol="0">
            <a:spAutoFit/>
          </a:bodyPr>
          <a:lstStyle/>
          <a:p>
            <a:r>
              <a:rPr lang="en-US" sz="1600" dirty="0"/>
              <a:t>AASM, 2018</a:t>
            </a:r>
          </a:p>
        </p:txBody>
      </p:sp>
    </p:spTree>
    <p:extLst>
      <p:ext uri="{BB962C8B-B14F-4D97-AF65-F5344CB8AC3E}">
        <p14:creationId xmlns:p14="http://schemas.microsoft.com/office/powerpoint/2010/main" val="68075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5C7E-59DC-45E9-A85E-3D24F0B440E6}"/>
              </a:ext>
            </a:extLst>
          </p:cNvPr>
          <p:cNvSpPr>
            <a:spLocks noGrp="1"/>
          </p:cNvSpPr>
          <p:nvPr>
            <p:ph type="title"/>
          </p:nvPr>
        </p:nvSpPr>
        <p:spPr/>
        <p:txBody>
          <a:bodyPr/>
          <a:lstStyle/>
          <a:p>
            <a:r>
              <a:rPr lang="en-US" dirty="0"/>
              <a:t>Medication Management</a:t>
            </a:r>
          </a:p>
        </p:txBody>
      </p:sp>
      <p:sp>
        <p:nvSpPr>
          <p:cNvPr id="3" name="Content Placeholder 2">
            <a:extLst>
              <a:ext uri="{FF2B5EF4-FFF2-40B4-BE49-F238E27FC236}">
                <a16:creationId xmlns:a16="http://schemas.microsoft.com/office/drawing/2014/main" id="{A6E09398-5634-4A9B-8107-C33563754D13}"/>
              </a:ext>
            </a:extLst>
          </p:cNvPr>
          <p:cNvSpPr>
            <a:spLocks noGrp="1"/>
          </p:cNvSpPr>
          <p:nvPr>
            <p:ph idx="1"/>
          </p:nvPr>
        </p:nvSpPr>
        <p:spPr>
          <a:xfrm>
            <a:off x="914400" y="1653947"/>
            <a:ext cx="7772400" cy="4572000"/>
          </a:xfrm>
        </p:spPr>
        <p:txBody>
          <a:bodyPr/>
          <a:lstStyle/>
          <a:p>
            <a:r>
              <a:rPr lang="en-US" sz="2800" dirty="0"/>
              <a:t>One piece of the overall treatment plan for chronic insomnia</a:t>
            </a:r>
          </a:p>
          <a:p>
            <a:r>
              <a:rPr lang="en-US" sz="2800" dirty="0"/>
              <a:t>Not intended for long term use</a:t>
            </a:r>
          </a:p>
          <a:p>
            <a:r>
              <a:rPr lang="en-US" sz="2800" dirty="0"/>
              <a:t>Indications for chronic insomnia </a:t>
            </a:r>
            <a:r>
              <a:rPr lang="en-US" sz="2800" dirty="0">
                <a:latin typeface="Arial" panose="020B0604020202020204" pitchFamily="34" charset="0"/>
                <a:cs typeface="Arial" panose="020B0604020202020204" pitchFamily="34" charset="0"/>
              </a:rPr>
              <a:t>→ </a:t>
            </a:r>
            <a:r>
              <a:rPr lang="en-US" sz="2800" dirty="0"/>
              <a:t>CBT-I not available, symptoms persist despite CBT-I, temporary adjunct to CBT-I</a:t>
            </a:r>
          </a:p>
          <a:p>
            <a:r>
              <a:rPr lang="en-US" sz="2800" dirty="0"/>
              <a:t>Considerations </a:t>
            </a:r>
            <a:r>
              <a:rPr lang="en-US" sz="2800" dirty="0">
                <a:latin typeface="Arial" panose="020B0604020202020204" pitchFamily="34" charset="0"/>
                <a:cs typeface="Arial" panose="020B0604020202020204" pitchFamily="34" charset="0"/>
              </a:rPr>
              <a:t>→ treatment goals, comorbidities, prior treatment response, availability, safety, patient preference, cost</a:t>
            </a:r>
            <a:endParaRPr lang="en-US" sz="2800"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7A9B625-F001-497E-8C24-1E1F2E646E96}"/>
              </a:ext>
            </a:extLst>
          </p:cNvPr>
          <p:cNvSpPr txBox="1"/>
          <p:nvPr/>
        </p:nvSpPr>
        <p:spPr>
          <a:xfrm>
            <a:off x="3592657" y="6404879"/>
            <a:ext cx="1958686" cy="615553"/>
          </a:xfrm>
          <a:prstGeom prst="rect">
            <a:avLst/>
          </a:prstGeom>
          <a:noFill/>
        </p:spPr>
        <p:txBody>
          <a:bodyPr wrap="square" rtlCol="0">
            <a:spAutoFit/>
          </a:bodyPr>
          <a:lstStyle/>
          <a:p>
            <a:r>
              <a:rPr lang="en-US" sz="1600" dirty="0" err="1"/>
              <a:t>Sateia</a:t>
            </a:r>
            <a:r>
              <a:rPr lang="en-US" sz="1600" dirty="0"/>
              <a:t> et al., 2017</a:t>
            </a:r>
          </a:p>
          <a:p>
            <a:endParaRPr lang="en-US" dirty="0"/>
          </a:p>
        </p:txBody>
      </p:sp>
    </p:spTree>
    <p:extLst>
      <p:ext uri="{BB962C8B-B14F-4D97-AF65-F5344CB8AC3E}">
        <p14:creationId xmlns:p14="http://schemas.microsoft.com/office/powerpoint/2010/main" val="18633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04BC-FF6E-4C73-9F0C-258C3C45CCDD}"/>
              </a:ext>
            </a:extLst>
          </p:cNvPr>
          <p:cNvSpPr>
            <a:spLocks noGrp="1"/>
          </p:cNvSpPr>
          <p:nvPr>
            <p:ph type="title"/>
          </p:nvPr>
        </p:nvSpPr>
        <p:spPr/>
        <p:txBody>
          <a:bodyPr/>
          <a:lstStyle/>
          <a:p>
            <a:r>
              <a:rPr lang="en-US" dirty="0"/>
              <a:t>Medication Recommendations</a:t>
            </a:r>
          </a:p>
        </p:txBody>
      </p:sp>
      <p:pic>
        <p:nvPicPr>
          <p:cNvPr id="3" name="Picture 2">
            <a:extLst>
              <a:ext uri="{FF2B5EF4-FFF2-40B4-BE49-F238E27FC236}">
                <a16:creationId xmlns:a16="http://schemas.microsoft.com/office/drawing/2014/main" id="{AD87C695-3A9A-4CC0-A576-B8BC91D97ADB}"/>
              </a:ext>
            </a:extLst>
          </p:cNvPr>
          <p:cNvPicPr>
            <a:picLocks noChangeAspect="1"/>
          </p:cNvPicPr>
          <p:nvPr/>
        </p:nvPicPr>
        <p:blipFill>
          <a:blip r:embed="rId3"/>
          <a:stretch>
            <a:fillRect/>
          </a:stretch>
        </p:blipFill>
        <p:spPr>
          <a:xfrm>
            <a:off x="315599" y="1553035"/>
            <a:ext cx="8512801" cy="4369783"/>
          </a:xfrm>
          <a:prstGeom prst="rect">
            <a:avLst/>
          </a:prstGeom>
          <a:ln w="57150">
            <a:solidFill>
              <a:schemeClr val="accent3"/>
            </a:solidFill>
          </a:ln>
        </p:spPr>
      </p:pic>
      <p:sp>
        <p:nvSpPr>
          <p:cNvPr id="4" name="TextBox 3">
            <a:extLst>
              <a:ext uri="{FF2B5EF4-FFF2-40B4-BE49-F238E27FC236}">
                <a16:creationId xmlns:a16="http://schemas.microsoft.com/office/drawing/2014/main" id="{23D0FD5B-13FE-43E3-8A62-13CB2DE39609}"/>
              </a:ext>
            </a:extLst>
          </p:cNvPr>
          <p:cNvSpPr txBox="1"/>
          <p:nvPr/>
        </p:nvSpPr>
        <p:spPr>
          <a:xfrm>
            <a:off x="1" y="6049389"/>
            <a:ext cx="9369082" cy="1077218"/>
          </a:xfrm>
          <a:prstGeom prst="rect">
            <a:avLst/>
          </a:prstGeom>
          <a:noFill/>
        </p:spPr>
        <p:txBody>
          <a:bodyPr wrap="square" rtlCol="0">
            <a:spAutoFit/>
          </a:bodyPr>
          <a:lstStyle/>
          <a:p>
            <a:r>
              <a:rPr lang="en-US" sz="1600" dirty="0"/>
              <a:t>							</a:t>
            </a:r>
            <a:r>
              <a:rPr lang="en-US" sz="1600" dirty="0" err="1"/>
              <a:t>Sateia</a:t>
            </a:r>
            <a:r>
              <a:rPr lang="en-US" sz="1600" dirty="0"/>
              <a:t> et al., 2017</a:t>
            </a:r>
          </a:p>
          <a:p>
            <a:r>
              <a:rPr lang="en-US" sz="1600" dirty="0">
                <a:solidFill>
                  <a:srgbClr val="FFFF00"/>
                </a:solidFill>
              </a:rPr>
              <a:t>Table 5: Avoid total of </a:t>
            </a:r>
            <a:r>
              <a:rPr lang="en-US" sz="1600" u="sng" dirty="0">
                <a:solidFill>
                  <a:srgbClr val="FFFF00"/>
                </a:solidFill>
              </a:rPr>
              <a:t>&gt;</a:t>
            </a:r>
            <a:r>
              <a:rPr lang="en-US" sz="1600" dirty="0">
                <a:solidFill>
                  <a:srgbClr val="FFFF00"/>
                </a:solidFill>
              </a:rPr>
              <a:t> 3 CNS-active drugs. Increased risk of falls and of fracture in drug classes benzodiazepines and non- benzodiazepine Z drugs, benzodiazepine receptor agonist hypnotics) </a:t>
            </a:r>
            <a:r>
              <a:rPr lang="en-US" sz="1600" i="1" dirty="0"/>
              <a:t>JAGS</a:t>
            </a:r>
            <a:r>
              <a:rPr lang="en-US" sz="1600" dirty="0"/>
              <a:t>, 2019</a:t>
            </a:r>
          </a:p>
        </p:txBody>
      </p:sp>
      <p:sp>
        <p:nvSpPr>
          <p:cNvPr id="9" name="TextBox 8">
            <a:extLst>
              <a:ext uri="{FF2B5EF4-FFF2-40B4-BE49-F238E27FC236}">
                <a16:creationId xmlns:a16="http://schemas.microsoft.com/office/drawing/2014/main" id="{E945EBF9-A95E-4B9B-A463-F11A4358B51D}"/>
              </a:ext>
            </a:extLst>
          </p:cNvPr>
          <p:cNvSpPr txBox="1"/>
          <p:nvPr/>
        </p:nvSpPr>
        <p:spPr>
          <a:xfrm>
            <a:off x="3195204" y="1610592"/>
            <a:ext cx="2748395" cy="244186"/>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861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D48B-7904-4D33-9093-7B84022EBC49}"/>
              </a:ext>
            </a:extLst>
          </p:cNvPr>
          <p:cNvSpPr>
            <a:spLocks noGrp="1"/>
          </p:cNvSpPr>
          <p:nvPr>
            <p:ph type="title"/>
          </p:nvPr>
        </p:nvSpPr>
        <p:spPr/>
        <p:txBody>
          <a:bodyPr/>
          <a:lstStyle/>
          <a:p>
            <a:r>
              <a:rPr lang="en-US" dirty="0"/>
              <a:t>Medication Recommendations</a:t>
            </a:r>
          </a:p>
        </p:txBody>
      </p:sp>
      <p:pic>
        <p:nvPicPr>
          <p:cNvPr id="3" name="Picture 2">
            <a:extLst>
              <a:ext uri="{FF2B5EF4-FFF2-40B4-BE49-F238E27FC236}">
                <a16:creationId xmlns:a16="http://schemas.microsoft.com/office/drawing/2014/main" id="{C5B9F0B0-08D6-4D40-851B-854CB9827B53}"/>
              </a:ext>
            </a:extLst>
          </p:cNvPr>
          <p:cNvPicPr>
            <a:picLocks noChangeAspect="1"/>
          </p:cNvPicPr>
          <p:nvPr/>
        </p:nvPicPr>
        <p:blipFill>
          <a:blip r:embed="rId2"/>
          <a:stretch>
            <a:fillRect/>
          </a:stretch>
        </p:blipFill>
        <p:spPr>
          <a:xfrm>
            <a:off x="316317" y="1361753"/>
            <a:ext cx="8511366" cy="4402581"/>
          </a:xfrm>
          <a:prstGeom prst="rect">
            <a:avLst/>
          </a:prstGeom>
          <a:ln w="57150">
            <a:solidFill>
              <a:schemeClr val="accent3"/>
            </a:solidFill>
          </a:ln>
        </p:spPr>
      </p:pic>
      <p:sp>
        <p:nvSpPr>
          <p:cNvPr id="4" name="TextBox 3">
            <a:extLst>
              <a:ext uri="{FF2B5EF4-FFF2-40B4-BE49-F238E27FC236}">
                <a16:creationId xmlns:a16="http://schemas.microsoft.com/office/drawing/2014/main" id="{2434DE6B-E0CA-4FD9-AC7C-0D57FC86ADB5}"/>
              </a:ext>
            </a:extLst>
          </p:cNvPr>
          <p:cNvSpPr txBox="1"/>
          <p:nvPr/>
        </p:nvSpPr>
        <p:spPr>
          <a:xfrm>
            <a:off x="492370" y="5998470"/>
            <a:ext cx="8827683" cy="830997"/>
          </a:xfrm>
          <a:prstGeom prst="rect">
            <a:avLst/>
          </a:prstGeom>
          <a:noFill/>
        </p:spPr>
        <p:txBody>
          <a:bodyPr wrap="square" rtlCol="0">
            <a:spAutoFit/>
          </a:bodyPr>
          <a:lstStyle/>
          <a:p>
            <a:r>
              <a:rPr lang="en-US" sz="1600" dirty="0"/>
              <a:t>							</a:t>
            </a:r>
            <a:r>
              <a:rPr lang="en-US" sz="1600" dirty="0" err="1"/>
              <a:t>Sateia</a:t>
            </a:r>
            <a:r>
              <a:rPr lang="en-US" sz="1600" dirty="0"/>
              <a:t> et al., 2017</a:t>
            </a:r>
          </a:p>
          <a:p>
            <a:r>
              <a:rPr lang="en-US" sz="1600" dirty="0">
                <a:solidFill>
                  <a:srgbClr val="FFFF00"/>
                </a:solidFill>
              </a:rPr>
              <a:t>Table 5: Avoid total of </a:t>
            </a:r>
            <a:r>
              <a:rPr lang="en-US" sz="1600" u="sng" dirty="0">
                <a:solidFill>
                  <a:srgbClr val="FFFF00"/>
                </a:solidFill>
              </a:rPr>
              <a:t>&gt;</a:t>
            </a:r>
            <a:r>
              <a:rPr lang="en-US" sz="1600" dirty="0">
                <a:solidFill>
                  <a:srgbClr val="FFFF00"/>
                </a:solidFill>
              </a:rPr>
              <a:t> 3 CNS-active drugs. Increased risk of falls and of fracture in drug classes benzodiazepines and non- benzodiazepine Z drugs, benzodiazepine receptor agonists </a:t>
            </a:r>
            <a:endParaRPr lang="en-US" dirty="0">
              <a:solidFill>
                <a:srgbClr val="FFFF00"/>
              </a:solidFill>
            </a:endParaRPr>
          </a:p>
        </p:txBody>
      </p:sp>
      <p:sp>
        <p:nvSpPr>
          <p:cNvPr id="5" name="TextBox 4">
            <a:extLst>
              <a:ext uri="{FF2B5EF4-FFF2-40B4-BE49-F238E27FC236}">
                <a16:creationId xmlns:a16="http://schemas.microsoft.com/office/drawing/2014/main" id="{4961DEED-A0FC-43FC-AC84-70CDD6118A04}"/>
              </a:ext>
            </a:extLst>
          </p:cNvPr>
          <p:cNvSpPr txBox="1"/>
          <p:nvPr/>
        </p:nvSpPr>
        <p:spPr>
          <a:xfrm>
            <a:off x="3048432" y="1426464"/>
            <a:ext cx="3047135" cy="231118"/>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15033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9520-1B9E-45D2-B36B-B0C86B68F7E5}"/>
              </a:ext>
            </a:extLst>
          </p:cNvPr>
          <p:cNvSpPr>
            <a:spLocks noGrp="1"/>
          </p:cNvSpPr>
          <p:nvPr>
            <p:ph type="title"/>
          </p:nvPr>
        </p:nvSpPr>
        <p:spPr/>
        <p:txBody>
          <a:bodyPr/>
          <a:lstStyle/>
          <a:p>
            <a:r>
              <a:rPr lang="en-US" dirty="0"/>
              <a:t>Normal Sleep</a:t>
            </a:r>
          </a:p>
        </p:txBody>
      </p:sp>
      <p:sp>
        <p:nvSpPr>
          <p:cNvPr id="6" name="Text Placeholder 5">
            <a:extLst>
              <a:ext uri="{FF2B5EF4-FFF2-40B4-BE49-F238E27FC236}">
                <a16:creationId xmlns:a16="http://schemas.microsoft.com/office/drawing/2014/main" id="{E22D4A1B-5BD7-49D5-A36B-93A393BDFD9A}"/>
              </a:ext>
            </a:extLst>
          </p:cNvPr>
          <p:cNvSpPr>
            <a:spLocks noGrp="1"/>
          </p:cNvSpPr>
          <p:nvPr>
            <p:ph type="body" idx="1"/>
          </p:nvPr>
        </p:nvSpPr>
        <p:spPr>
          <a:xfrm>
            <a:off x="457199" y="2631764"/>
            <a:ext cx="4040188" cy="639762"/>
          </a:xfrm>
        </p:spPr>
        <p:txBody>
          <a:bodyPr>
            <a:noAutofit/>
          </a:bodyPr>
          <a:lstStyle/>
          <a:p>
            <a:r>
              <a:rPr lang="en-US" dirty="0"/>
              <a:t>Non-rapid eye movement (NREM) sleep</a:t>
            </a:r>
          </a:p>
        </p:txBody>
      </p:sp>
      <p:sp>
        <p:nvSpPr>
          <p:cNvPr id="7" name="Content Placeholder 6">
            <a:extLst>
              <a:ext uri="{FF2B5EF4-FFF2-40B4-BE49-F238E27FC236}">
                <a16:creationId xmlns:a16="http://schemas.microsoft.com/office/drawing/2014/main" id="{31279EDA-D162-43C8-B077-7CFCAD68D922}"/>
              </a:ext>
            </a:extLst>
          </p:cNvPr>
          <p:cNvSpPr>
            <a:spLocks noGrp="1"/>
          </p:cNvSpPr>
          <p:nvPr>
            <p:ph sz="quarter" idx="2"/>
          </p:nvPr>
        </p:nvSpPr>
        <p:spPr>
          <a:xfrm>
            <a:off x="457199" y="3328627"/>
            <a:ext cx="4040188" cy="2760445"/>
          </a:xfrm>
        </p:spPr>
        <p:txBody>
          <a:bodyPr/>
          <a:lstStyle/>
          <a:p>
            <a:r>
              <a:rPr lang="en-US" dirty="0"/>
              <a:t>N1 </a:t>
            </a:r>
            <a:r>
              <a:rPr lang="en-US" dirty="0">
                <a:latin typeface="Arial" panose="020B0604020202020204" pitchFamily="34" charset="0"/>
                <a:cs typeface="Arial" panose="020B0604020202020204" pitchFamily="34" charset="0"/>
              </a:rPr>
              <a:t>→ lightest</a:t>
            </a:r>
            <a:endParaRPr lang="en-US" dirty="0"/>
          </a:p>
          <a:p>
            <a:r>
              <a:rPr lang="en-US" dirty="0"/>
              <a:t>N2 </a:t>
            </a:r>
            <a:r>
              <a:rPr lang="en-US" dirty="0">
                <a:latin typeface="Arial" panose="020B0604020202020204" pitchFamily="34" charset="0"/>
                <a:cs typeface="Arial" panose="020B0604020202020204" pitchFamily="34" charset="0"/>
              </a:rPr>
              <a:t>→ longest</a:t>
            </a:r>
            <a:endParaRPr lang="en-US" dirty="0"/>
          </a:p>
          <a:p>
            <a:r>
              <a:rPr lang="en-US" dirty="0"/>
              <a:t>N3 (slow wave sleep) </a:t>
            </a:r>
            <a:r>
              <a:rPr lang="en-US" dirty="0">
                <a:latin typeface="Arial" panose="020B0604020202020204" pitchFamily="34" charset="0"/>
                <a:cs typeface="Arial" panose="020B0604020202020204" pitchFamily="34" charset="0"/>
              </a:rPr>
              <a:t>→ deepest</a:t>
            </a:r>
            <a:endParaRPr lang="en-US" dirty="0"/>
          </a:p>
          <a:p>
            <a:r>
              <a:rPr lang="en-US" dirty="0"/>
              <a:t>Stable respiratory and CV function</a:t>
            </a:r>
          </a:p>
        </p:txBody>
      </p:sp>
      <p:sp>
        <p:nvSpPr>
          <p:cNvPr id="8" name="Text Placeholder 7">
            <a:extLst>
              <a:ext uri="{FF2B5EF4-FFF2-40B4-BE49-F238E27FC236}">
                <a16:creationId xmlns:a16="http://schemas.microsoft.com/office/drawing/2014/main" id="{3BBD86A0-3BB4-4DEA-B1BD-08598A8F0E40}"/>
              </a:ext>
            </a:extLst>
          </p:cNvPr>
          <p:cNvSpPr>
            <a:spLocks noGrp="1"/>
          </p:cNvSpPr>
          <p:nvPr>
            <p:ph type="body" sz="half" idx="3"/>
          </p:nvPr>
        </p:nvSpPr>
        <p:spPr>
          <a:xfrm>
            <a:off x="4645024" y="2631764"/>
            <a:ext cx="4041775" cy="639762"/>
          </a:xfrm>
        </p:spPr>
        <p:txBody>
          <a:bodyPr>
            <a:noAutofit/>
          </a:bodyPr>
          <a:lstStyle/>
          <a:p>
            <a:r>
              <a:rPr lang="en-US" dirty="0"/>
              <a:t>Rapid eye movement (REM) sleep</a:t>
            </a:r>
          </a:p>
        </p:txBody>
      </p:sp>
      <p:sp>
        <p:nvSpPr>
          <p:cNvPr id="9" name="Content Placeholder 8">
            <a:extLst>
              <a:ext uri="{FF2B5EF4-FFF2-40B4-BE49-F238E27FC236}">
                <a16:creationId xmlns:a16="http://schemas.microsoft.com/office/drawing/2014/main" id="{A82C90FA-42EA-4DBC-BE91-4AEBD207F3ED}"/>
              </a:ext>
            </a:extLst>
          </p:cNvPr>
          <p:cNvSpPr>
            <a:spLocks noGrp="1"/>
          </p:cNvSpPr>
          <p:nvPr>
            <p:ph sz="quarter" idx="4"/>
          </p:nvPr>
        </p:nvSpPr>
        <p:spPr>
          <a:xfrm>
            <a:off x="4702175" y="3371016"/>
            <a:ext cx="4041775" cy="2814349"/>
          </a:xfrm>
        </p:spPr>
        <p:txBody>
          <a:bodyPr/>
          <a:lstStyle/>
          <a:p>
            <a:r>
              <a:rPr lang="en-US" dirty="0"/>
              <a:t>Activated EEG similar to wakefulness</a:t>
            </a:r>
          </a:p>
          <a:p>
            <a:r>
              <a:rPr lang="en-US" dirty="0"/>
              <a:t>Muscle </a:t>
            </a:r>
            <a:r>
              <a:rPr lang="en-US" dirty="0" err="1"/>
              <a:t>atonia</a:t>
            </a:r>
            <a:endParaRPr lang="en-US" dirty="0"/>
          </a:p>
          <a:p>
            <a:r>
              <a:rPr lang="en-US" dirty="0"/>
              <a:t>Rapid eye movements</a:t>
            </a:r>
          </a:p>
          <a:p>
            <a:r>
              <a:rPr lang="en-US" dirty="0"/>
              <a:t>Changes in respiratory and CV function</a:t>
            </a:r>
          </a:p>
        </p:txBody>
      </p:sp>
      <p:sp>
        <p:nvSpPr>
          <p:cNvPr id="11" name="TextBox 10">
            <a:extLst>
              <a:ext uri="{FF2B5EF4-FFF2-40B4-BE49-F238E27FC236}">
                <a16:creationId xmlns:a16="http://schemas.microsoft.com/office/drawing/2014/main" id="{5664FA98-8BF5-48AC-91B2-A1FA5CB14FDE}"/>
              </a:ext>
            </a:extLst>
          </p:cNvPr>
          <p:cNvSpPr txBox="1"/>
          <p:nvPr/>
        </p:nvSpPr>
        <p:spPr>
          <a:xfrm>
            <a:off x="733858" y="1483565"/>
            <a:ext cx="7676284" cy="1169551"/>
          </a:xfrm>
          <a:prstGeom prst="rect">
            <a:avLst/>
          </a:prstGeom>
          <a:noFill/>
        </p:spPr>
        <p:txBody>
          <a:bodyPr wrap="square" rtlCol="0">
            <a:spAutoFit/>
          </a:bodyPr>
          <a:lstStyle/>
          <a:p>
            <a:r>
              <a:rPr lang="en-US" sz="2600" dirty="0">
                <a:solidFill>
                  <a:schemeClr val="tx2"/>
                </a:solidFill>
              </a:rPr>
              <a:t>Cycles of NREM and REM sleep that last approximately 90-120 minutes → 4-5 cycles/night</a:t>
            </a:r>
          </a:p>
          <a:p>
            <a:endParaRPr lang="en-US" dirty="0"/>
          </a:p>
        </p:txBody>
      </p:sp>
    </p:spTree>
    <p:extLst>
      <p:ext uri="{BB962C8B-B14F-4D97-AF65-F5344CB8AC3E}">
        <p14:creationId xmlns:p14="http://schemas.microsoft.com/office/powerpoint/2010/main" val="32079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1278-07D8-4482-AEB8-AA1BF2F77673}"/>
              </a:ext>
            </a:extLst>
          </p:cNvPr>
          <p:cNvSpPr>
            <a:spLocks noGrp="1"/>
          </p:cNvSpPr>
          <p:nvPr>
            <p:ph type="title"/>
          </p:nvPr>
        </p:nvSpPr>
        <p:spPr/>
        <p:txBody>
          <a:bodyPr/>
          <a:lstStyle/>
          <a:p>
            <a:r>
              <a:rPr lang="en-US" sz="2800" dirty="0"/>
              <a:t>GABA</a:t>
            </a:r>
            <a:r>
              <a:rPr lang="en-US" sz="2000" dirty="0"/>
              <a:t>A </a:t>
            </a:r>
            <a:r>
              <a:rPr lang="en-US" sz="2800" dirty="0"/>
              <a:t> Benzodiazepine-Chloride Receptor Site</a:t>
            </a:r>
          </a:p>
        </p:txBody>
      </p:sp>
      <p:pic>
        <p:nvPicPr>
          <p:cNvPr id="4" name="Content Placeholder 3">
            <a:extLst>
              <a:ext uri="{FF2B5EF4-FFF2-40B4-BE49-F238E27FC236}">
                <a16:creationId xmlns:a16="http://schemas.microsoft.com/office/drawing/2014/main" id="{65FFBD4A-0B3C-4BB0-AE00-E6102716622D}"/>
              </a:ext>
            </a:extLst>
          </p:cNvPr>
          <p:cNvPicPr>
            <a:picLocks noGrp="1" noChangeAspect="1"/>
          </p:cNvPicPr>
          <p:nvPr>
            <p:ph idx="1"/>
          </p:nvPr>
        </p:nvPicPr>
        <p:blipFill>
          <a:blip r:embed="rId2"/>
          <a:stretch>
            <a:fillRect/>
          </a:stretch>
        </p:blipFill>
        <p:spPr>
          <a:xfrm>
            <a:off x="685800" y="1426464"/>
            <a:ext cx="7772399" cy="4299087"/>
          </a:xfrm>
          <a:prstGeom prst="rect">
            <a:avLst/>
          </a:prstGeom>
        </p:spPr>
      </p:pic>
      <p:sp>
        <p:nvSpPr>
          <p:cNvPr id="6" name="Rectangle 5">
            <a:extLst>
              <a:ext uri="{FF2B5EF4-FFF2-40B4-BE49-F238E27FC236}">
                <a16:creationId xmlns:a16="http://schemas.microsoft.com/office/drawing/2014/main" id="{44B750F6-788F-4AE0-9937-F36DBEA1F6CD}"/>
              </a:ext>
            </a:extLst>
          </p:cNvPr>
          <p:cNvSpPr/>
          <p:nvPr/>
        </p:nvSpPr>
        <p:spPr>
          <a:xfrm>
            <a:off x="685800" y="5787204"/>
            <a:ext cx="7772398" cy="523220"/>
          </a:xfrm>
          <a:prstGeom prst="rect">
            <a:avLst/>
          </a:prstGeom>
        </p:spPr>
        <p:txBody>
          <a:bodyPr wrap="square">
            <a:spAutoFit/>
          </a:bodyPr>
          <a:lstStyle/>
          <a:p>
            <a:r>
              <a:rPr lang="en-US" sz="1400" dirty="0"/>
              <a:t>Olsen RW, </a:t>
            </a:r>
            <a:r>
              <a:rPr lang="en-US" sz="1400" dirty="0" err="1"/>
              <a:t>DeLorey</a:t>
            </a:r>
            <a:r>
              <a:rPr lang="en-US" sz="1400" dirty="0"/>
              <a:t> TM., Basic Neurochemistry, Molecular, Cellular and Medical Aspects. 6th ed., 1999</a:t>
            </a:r>
          </a:p>
        </p:txBody>
      </p:sp>
    </p:spTree>
    <p:extLst>
      <p:ext uri="{BB962C8B-B14F-4D97-AF65-F5344CB8AC3E}">
        <p14:creationId xmlns:p14="http://schemas.microsoft.com/office/powerpoint/2010/main" val="38603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57EC-08B4-480D-8854-36AE6439734E}"/>
              </a:ext>
            </a:extLst>
          </p:cNvPr>
          <p:cNvSpPr>
            <a:spLocks noGrp="1"/>
          </p:cNvSpPr>
          <p:nvPr>
            <p:ph type="title"/>
          </p:nvPr>
        </p:nvSpPr>
        <p:spPr/>
        <p:txBody>
          <a:bodyPr/>
          <a:lstStyle/>
          <a:p>
            <a:r>
              <a:rPr lang="en-US" dirty="0"/>
              <a:t>Medication Recommendations</a:t>
            </a:r>
          </a:p>
        </p:txBody>
      </p:sp>
      <p:pic>
        <p:nvPicPr>
          <p:cNvPr id="3" name="Picture 2">
            <a:extLst>
              <a:ext uri="{FF2B5EF4-FFF2-40B4-BE49-F238E27FC236}">
                <a16:creationId xmlns:a16="http://schemas.microsoft.com/office/drawing/2014/main" id="{1D18295E-0C15-4774-B4EB-4DFAA72088BD}"/>
              </a:ext>
            </a:extLst>
          </p:cNvPr>
          <p:cNvPicPr>
            <a:picLocks noChangeAspect="1"/>
          </p:cNvPicPr>
          <p:nvPr/>
        </p:nvPicPr>
        <p:blipFill>
          <a:blip r:embed="rId2"/>
          <a:stretch>
            <a:fillRect/>
          </a:stretch>
        </p:blipFill>
        <p:spPr>
          <a:xfrm>
            <a:off x="327312" y="1552199"/>
            <a:ext cx="8489373" cy="4412253"/>
          </a:xfrm>
          <a:prstGeom prst="rect">
            <a:avLst/>
          </a:prstGeom>
          <a:ln w="57150">
            <a:solidFill>
              <a:schemeClr val="accent3"/>
            </a:solidFill>
          </a:ln>
        </p:spPr>
      </p:pic>
      <p:sp>
        <p:nvSpPr>
          <p:cNvPr id="4" name="TextBox 3">
            <a:extLst>
              <a:ext uri="{FF2B5EF4-FFF2-40B4-BE49-F238E27FC236}">
                <a16:creationId xmlns:a16="http://schemas.microsoft.com/office/drawing/2014/main" id="{58D116AB-E2AA-409F-97EC-D25DBFDF102E}"/>
              </a:ext>
            </a:extLst>
          </p:cNvPr>
          <p:cNvSpPr txBox="1"/>
          <p:nvPr/>
        </p:nvSpPr>
        <p:spPr>
          <a:xfrm>
            <a:off x="0" y="6090187"/>
            <a:ext cx="9144000" cy="1107996"/>
          </a:xfrm>
          <a:prstGeom prst="rect">
            <a:avLst/>
          </a:prstGeom>
          <a:noFill/>
        </p:spPr>
        <p:txBody>
          <a:bodyPr wrap="square" rtlCol="0">
            <a:spAutoFit/>
          </a:bodyPr>
          <a:lstStyle/>
          <a:p>
            <a:r>
              <a:rPr lang="en-US" sz="1600" dirty="0"/>
              <a:t>								</a:t>
            </a:r>
            <a:r>
              <a:rPr lang="en-US" sz="1600" dirty="0" err="1"/>
              <a:t>Sateia</a:t>
            </a:r>
            <a:r>
              <a:rPr lang="en-US" sz="1600" dirty="0"/>
              <a:t> et al., 2017</a:t>
            </a:r>
          </a:p>
          <a:p>
            <a:r>
              <a:rPr lang="en-US" sz="1600" dirty="0">
                <a:solidFill>
                  <a:srgbClr val="FFFF00"/>
                </a:solidFill>
              </a:rPr>
              <a:t>Table 5: Anticholinergic- Increased risk of cognitive decline. Avoid/minimize number of anticholinergic drugs</a:t>
            </a:r>
            <a:r>
              <a:rPr lang="en-US" sz="1600" dirty="0"/>
              <a:t>. 						</a:t>
            </a:r>
            <a:r>
              <a:rPr lang="en-US" sz="1600" i="1" dirty="0"/>
              <a:t>JAGS, </a:t>
            </a:r>
            <a:r>
              <a:rPr lang="en-US" sz="1600" dirty="0"/>
              <a:t>2019</a:t>
            </a:r>
          </a:p>
          <a:p>
            <a:endParaRPr lang="en-US" dirty="0"/>
          </a:p>
        </p:txBody>
      </p:sp>
      <p:sp>
        <p:nvSpPr>
          <p:cNvPr id="5" name="TextBox 4">
            <a:extLst>
              <a:ext uri="{FF2B5EF4-FFF2-40B4-BE49-F238E27FC236}">
                <a16:creationId xmlns:a16="http://schemas.microsoft.com/office/drawing/2014/main" id="{F912BAE7-EEB7-4E3E-9C67-DF2E6A5F7A09}"/>
              </a:ext>
            </a:extLst>
          </p:cNvPr>
          <p:cNvSpPr txBox="1"/>
          <p:nvPr/>
        </p:nvSpPr>
        <p:spPr>
          <a:xfrm>
            <a:off x="2395105" y="1615786"/>
            <a:ext cx="4358986" cy="207819"/>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3942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10F6-8EE9-4D07-87B8-9568A7E827CE}"/>
              </a:ext>
            </a:extLst>
          </p:cNvPr>
          <p:cNvSpPr>
            <a:spLocks noGrp="1"/>
          </p:cNvSpPr>
          <p:nvPr>
            <p:ph type="title"/>
          </p:nvPr>
        </p:nvSpPr>
        <p:spPr/>
        <p:txBody>
          <a:bodyPr/>
          <a:lstStyle/>
          <a:p>
            <a:pPr algn="ctr"/>
            <a:r>
              <a:rPr lang="en-US" dirty="0"/>
              <a:t>What about antihistamines?</a:t>
            </a:r>
          </a:p>
        </p:txBody>
      </p:sp>
      <p:pic>
        <p:nvPicPr>
          <p:cNvPr id="4" name="Content Placeholder 3">
            <a:extLst>
              <a:ext uri="{FF2B5EF4-FFF2-40B4-BE49-F238E27FC236}">
                <a16:creationId xmlns:a16="http://schemas.microsoft.com/office/drawing/2014/main" id="{EC09B8EA-9FF1-4277-896E-62604BDD0EAE}"/>
              </a:ext>
            </a:extLst>
          </p:cNvPr>
          <p:cNvPicPr>
            <a:picLocks noGrp="1" noChangeAspect="1"/>
          </p:cNvPicPr>
          <p:nvPr>
            <p:ph idx="1"/>
          </p:nvPr>
        </p:nvPicPr>
        <p:blipFill>
          <a:blip r:embed="rId3"/>
          <a:stretch>
            <a:fillRect/>
          </a:stretch>
        </p:blipFill>
        <p:spPr>
          <a:xfrm>
            <a:off x="732180" y="1618810"/>
            <a:ext cx="2278306" cy="4022335"/>
          </a:xfrm>
          <a:prstGeom prst="rect">
            <a:avLst/>
          </a:prstGeom>
        </p:spPr>
      </p:pic>
      <p:sp>
        <p:nvSpPr>
          <p:cNvPr id="5" name="TextBox 4">
            <a:extLst>
              <a:ext uri="{FF2B5EF4-FFF2-40B4-BE49-F238E27FC236}">
                <a16:creationId xmlns:a16="http://schemas.microsoft.com/office/drawing/2014/main" id="{92389C67-B257-481F-920F-26347E58A576}"/>
              </a:ext>
            </a:extLst>
          </p:cNvPr>
          <p:cNvSpPr txBox="1"/>
          <p:nvPr/>
        </p:nvSpPr>
        <p:spPr>
          <a:xfrm>
            <a:off x="4000500" y="1665268"/>
            <a:ext cx="4686300" cy="830997"/>
          </a:xfrm>
          <a:prstGeom prst="rect">
            <a:avLst/>
          </a:prstGeom>
          <a:noFill/>
        </p:spPr>
        <p:txBody>
          <a:bodyPr wrap="square" rtlCol="0">
            <a:spAutoFit/>
          </a:bodyPr>
          <a:lstStyle/>
          <a:p>
            <a:r>
              <a:rPr lang="en-US" sz="2000" b="1" dirty="0"/>
              <a:t>Diphenhydramine (Benadryl)</a:t>
            </a:r>
          </a:p>
          <a:p>
            <a:r>
              <a:rPr lang="en-US" sz="2000" b="1" dirty="0"/>
              <a:t>Hydroxyzine (Atarax, Vistaril</a:t>
            </a:r>
            <a:r>
              <a:rPr lang="en-US" sz="2800" b="1" dirty="0"/>
              <a:t>)</a:t>
            </a:r>
          </a:p>
        </p:txBody>
      </p:sp>
      <p:sp>
        <p:nvSpPr>
          <p:cNvPr id="7" name="TextBox 6">
            <a:extLst>
              <a:ext uri="{FF2B5EF4-FFF2-40B4-BE49-F238E27FC236}">
                <a16:creationId xmlns:a16="http://schemas.microsoft.com/office/drawing/2014/main" id="{9C11AA4C-39CA-4793-9540-7076C9D0AA96}"/>
              </a:ext>
            </a:extLst>
          </p:cNvPr>
          <p:cNvSpPr txBox="1"/>
          <p:nvPr/>
        </p:nvSpPr>
        <p:spPr>
          <a:xfrm>
            <a:off x="3134751" y="2909888"/>
            <a:ext cx="5247249" cy="2308324"/>
          </a:xfrm>
          <a:prstGeom prst="rect">
            <a:avLst/>
          </a:prstGeom>
          <a:noFill/>
        </p:spPr>
        <p:txBody>
          <a:bodyPr wrap="square" rtlCol="0">
            <a:spAutoFit/>
          </a:bodyPr>
          <a:lstStyle/>
          <a:p>
            <a:r>
              <a:rPr lang="en-US" dirty="0"/>
              <a:t>Potential adverse effects: First (old)–generation H1-antihistamines cross the BBB and occupy CNS H1-receptors, as documented by means of PET. High H1-receptor occupancy correlates directly with impairment of CNS function, with or without accompanying sedation</a:t>
            </a:r>
          </a:p>
          <a:p>
            <a:endParaRPr lang="en-US" dirty="0"/>
          </a:p>
          <a:p>
            <a:r>
              <a:rPr lang="en-US" dirty="0">
                <a:solidFill>
                  <a:srgbClr val="FFFF00"/>
                </a:solidFill>
              </a:rPr>
              <a:t>Avoid </a:t>
            </a:r>
            <a:r>
              <a:rPr lang="en-US" i="1" dirty="0">
                <a:solidFill>
                  <a:srgbClr val="FFFF00"/>
                </a:solidFill>
              </a:rPr>
              <a:t>strong</a:t>
            </a:r>
            <a:r>
              <a:rPr lang="en-US" dirty="0">
                <a:solidFill>
                  <a:srgbClr val="FFFF00"/>
                </a:solidFill>
              </a:rPr>
              <a:t> anticholinergics in the older adult</a:t>
            </a:r>
          </a:p>
        </p:txBody>
      </p:sp>
      <p:sp>
        <p:nvSpPr>
          <p:cNvPr id="8" name="Rectangle 7">
            <a:extLst>
              <a:ext uri="{FF2B5EF4-FFF2-40B4-BE49-F238E27FC236}">
                <a16:creationId xmlns:a16="http://schemas.microsoft.com/office/drawing/2014/main" id="{27A34865-75DB-4AFC-9C0B-051FBD90584B}"/>
              </a:ext>
            </a:extLst>
          </p:cNvPr>
          <p:cNvSpPr/>
          <p:nvPr/>
        </p:nvSpPr>
        <p:spPr>
          <a:xfrm>
            <a:off x="1026942" y="6022770"/>
            <a:ext cx="7146387" cy="338554"/>
          </a:xfrm>
          <a:prstGeom prst="rect">
            <a:avLst/>
          </a:prstGeom>
        </p:spPr>
        <p:txBody>
          <a:bodyPr wrap="square">
            <a:spAutoFit/>
          </a:bodyPr>
          <a:lstStyle/>
          <a:p>
            <a:pPr algn="ctr"/>
            <a:r>
              <a:rPr lang="en-US" sz="1600" dirty="0"/>
              <a:t>Simons, ER &amp; Simons, KJ. </a:t>
            </a:r>
            <a:r>
              <a:rPr lang="en-US" sz="1600" i="1" dirty="0"/>
              <a:t>J Allergy Clin Immunol</a:t>
            </a:r>
            <a:r>
              <a:rPr lang="en-US" sz="1600" dirty="0"/>
              <a:t>, Vol 128, No 6, Dec 2011</a:t>
            </a:r>
          </a:p>
        </p:txBody>
      </p:sp>
    </p:spTree>
    <p:extLst>
      <p:ext uri="{BB962C8B-B14F-4D97-AF65-F5344CB8AC3E}">
        <p14:creationId xmlns:p14="http://schemas.microsoft.com/office/powerpoint/2010/main" val="213008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B350-034D-46A5-BDF1-6D7A6159F7AE}"/>
              </a:ext>
            </a:extLst>
          </p:cNvPr>
          <p:cNvSpPr>
            <a:spLocks noGrp="1"/>
          </p:cNvSpPr>
          <p:nvPr>
            <p:ph type="title"/>
          </p:nvPr>
        </p:nvSpPr>
        <p:spPr/>
        <p:txBody>
          <a:bodyPr/>
          <a:lstStyle/>
          <a:p>
            <a:r>
              <a:rPr lang="en-US" dirty="0"/>
              <a:t>Circadian Rhythm Sleep Disorders</a:t>
            </a:r>
          </a:p>
        </p:txBody>
      </p:sp>
      <p:sp>
        <p:nvSpPr>
          <p:cNvPr id="3" name="Content Placeholder 2">
            <a:extLst>
              <a:ext uri="{FF2B5EF4-FFF2-40B4-BE49-F238E27FC236}">
                <a16:creationId xmlns:a16="http://schemas.microsoft.com/office/drawing/2014/main" id="{E57125AD-F296-4B7A-AEDE-B9D68134CB62}"/>
              </a:ext>
            </a:extLst>
          </p:cNvPr>
          <p:cNvSpPr>
            <a:spLocks noGrp="1"/>
          </p:cNvSpPr>
          <p:nvPr>
            <p:ph idx="1"/>
          </p:nvPr>
        </p:nvSpPr>
        <p:spPr/>
        <p:txBody>
          <a:bodyPr>
            <a:normAutofit fontScale="92500" lnSpcReduction="10000"/>
          </a:bodyPr>
          <a:lstStyle/>
          <a:p>
            <a:r>
              <a:rPr lang="en-US" sz="2800" dirty="0"/>
              <a:t>Body Clock regulated by two processes:</a:t>
            </a:r>
          </a:p>
          <a:p>
            <a:pPr lvl="3"/>
            <a:r>
              <a:rPr lang="en-US" sz="2000" dirty="0"/>
              <a:t>Homeostatic sleep drive</a:t>
            </a:r>
          </a:p>
          <a:p>
            <a:pPr lvl="3"/>
            <a:r>
              <a:rPr lang="en-US" sz="2000" dirty="0"/>
              <a:t>Endogenous 24 hour circadian pacemaker</a:t>
            </a:r>
          </a:p>
          <a:p>
            <a:r>
              <a:rPr lang="en-US" sz="2800" dirty="0"/>
              <a:t>Sleeping at wrong circadian phase</a:t>
            </a:r>
          </a:p>
          <a:p>
            <a:pPr lvl="3"/>
            <a:r>
              <a:rPr lang="en-US" sz="2000" dirty="0"/>
              <a:t>Self-induced, environmentally induced, intrinsic disorder</a:t>
            </a:r>
          </a:p>
          <a:p>
            <a:r>
              <a:rPr lang="en-US" sz="2800" dirty="0"/>
              <a:t>Advanced Sleep Phase Disorder: “Larks”</a:t>
            </a:r>
          </a:p>
          <a:p>
            <a:pPr lvl="3"/>
            <a:r>
              <a:rPr lang="en-US" sz="2000" dirty="0"/>
              <a:t>Seen more often in older adults than </a:t>
            </a:r>
            <a:r>
              <a:rPr lang="en-US" sz="2000"/>
              <a:t>younger population</a:t>
            </a:r>
            <a:endParaRPr lang="en-US" sz="2000" dirty="0"/>
          </a:p>
          <a:p>
            <a:r>
              <a:rPr lang="en-US" sz="2800" dirty="0"/>
              <a:t>Delayed Sleep Phase Disorder:  “Owls”</a:t>
            </a:r>
          </a:p>
          <a:p>
            <a:r>
              <a:rPr lang="en-US" sz="2800" dirty="0"/>
              <a:t>Jet Lag</a:t>
            </a:r>
          </a:p>
          <a:p>
            <a:r>
              <a:rPr lang="en-US" sz="2800" dirty="0"/>
              <a:t>Shift Work Sleep Disorder (SWSD)</a:t>
            </a:r>
          </a:p>
          <a:p>
            <a:pPr lvl="3"/>
            <a:r>
              <a:rPr lang="en-US" sz="2000" dirty="0"/>
              <a:t>Insomnia or excessive sleepiness</a:t>
            </a:r>
          </a:p>
        </p:txBody>
      </p:sp>
    </p:spTree>
    <p:extLst>
      <p:ext uri="{BB962C8B-B14F-4D97-AF65-F5344CB8AC3E}">
        <p14:creationId xmlns:p14="http://schemas.microsoft.com/office/powerpoint/2010/main" val="424681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7462-C8BF-41BF-BB67-424BC322A9D7}"/>
              </a:ext>
            </a:extLst>
          </p:cNvPr>
          <p:cNvSpPr>
            <a:spLocks noGrp="1"/>
          </p:cNvSpPr>
          <p:nvPr>
            <p:ph type="title"/>
          </p:nvPr>
        </p:nvSpPr>
        <p:spPr/>
        <p:txBody>
          <a:bodyPr/>
          <a:lstStyle/>
          <a:p>
            <a:pPr algn="ctr"/>
            <a:r>
              <a:rPr lang="en-US" dirty="0"/>
              <a:t>Circadian Rhythm Treatment</a:t>
            </a:r>
          </a:p>
        </p:txBody>
      </p:sp>
      <p:sp>
        <p:nvSpPr>
          <p:cNvPr id="3" name="Content Placeholder 2">
            <a:extLst>
              <a:ext uri="{FF2B5EF4-FFF2-40B4-BE49-F238E27FC236}">
                <a16:creationId xmlns:a16="http://schemas.microsoft.com/office/drawing/2014/main" id="{81AEEAF8-8AC9-4069-A433-1A0E35678708}"/>
              </a:ext>
            </a:extLst>
          </p:cNvPr>
          <p:cNvSpPr>
            <a:spLocks noGrp="1"/>
          </p:cNvSpPr>
          <p:nvPr>
            <p:ph idx="1"/>
          </p:nvPr>
        </p:nvSpPr>
        <p:spPr>
          <a:xfrm>
            <a:off x="914400" y="1426464"/>
            <a:ext cx="7772400" cy="4572000"/>
          </a:xfrm>
        </p:spPr>
        <p:txBody>
          <a:bodyPr>
            <a:normAutofit/>
          </a:bodyPr>
          <a:lstStyle/>
          <a:p>
            <a:r>
              <a:rPr lang="en-US" sz="2800" dirty="0"/>
              <a:t>Timed exposure to bright light (&gt;4000 lux) to move the body clock</a:t>
            </a:r>
          </a:p>
          <a:p>
            <a:pPr lvl="1"/>
            <a:r>
              <a:rPr lang="en-US" sz="1800" dirty="0"/>
              <a:t>	Dosed at sensitive times of the Phase Response Curve	</a:t>
            </a:r>
          </a:p>
          <a:p>
            <a:r>
              <a:rPr lang="en-US" sz="2800" dirty="0"/>
              <a:t>Melatonin taken to entrain sleep schedule</a:t>
            </a:r>
          </a:p>
          <a:p>
            <a:pPr lvl="1"/>
            <a:r>
              <a:rPr lang="en-US" sz="1800" dirty="0"/>
              <a:t>   Not a “sleeping pill”</a:t>
            </a:r>
          </a:p>
          <a:p>
            <a:pPr lvl="1"/>
            <a:r>
              <a:rPr lang="en-US" sz="1800" dirty="0"/>
              <a:t>   Should be taken at the same time every night</a:t>
            </a:r>
          </a:p>
          <a:p>
            <a:pPr lvl="1"/>
            <a:r>
              <a:rPr lang="en-US" sz="1800" dirty="0"/>
              <a:t>   Can have side effects; prescribe at lower doses (5 mg or less)</a:t>
            </a:r>
            <a:endParaRPr lang="en-US" dirty="0"/>
          </a:p>
          <a:p>
            <a:r>
              <a:rPr lang="en-US" sz="2800" dirty="0"/>
              <a:t>Other timing cues to enforce rhythm</a:t>
            </a:r>
          </a:p>
          <a:p>
            <a:pPr lvl="1"/>
            <a:r>
              <a:rPr lang="en-US" sz="1800" dirty="0"/>
              <a:t>   Exercise, meals</a:t>
            </a:r>
          </a:p>
          <a:p>
            <a:r>
              <a:rPr lang="en-US" sz="2800" dirty="0"/>
              <a:t>Wake-promoting agents for alertness</a:t>
            </a:r>
          </a:p>
          <a:p>
            <a:pPr lvl="1"/>
            <a:r>
              <a:rPr lang="en-US" sz="1800" dirty="0"/>
              <a:t>   Provigil (modafinil)-available as generic; </a:t>
            </a:r>
            <a:r>
              <a:rPr lang="en-US" sz="1800" dirty="0" err="1"/>
              <a:t>Nuvigil</a:t>
            </a:r>
            <a:r>
              <a:rPr lang="en-US" sz="1800" dirty="0"/>
              <a:t> (armodafinil)</a:t>
            </a:r>
          </a:p>
        </p:txBody>
      </p:sp>
    </p:spTree>
    <p:extLst>
      <p:ext uri="{BB962C8B-B14F-4D97-AF65-F5344CB8AC3E}">
        <p14:creationId xmlns:p14="http://schemas.microsoft.com/office/powerpoint/2010/main" val="13377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CACD-A116-4B4A-8391-014C8AEF2CE7}"/>
              </a:ext>
            </a:extLst>
          </p:cNvPr>
          <p:cNvSpPr>
            <a:spLocks noGrp="1"/>
          </p:cNvSpPr>
          <p:nvPr>
            <p:ph type="title"/>
          </p:nvPr>
        </p:nvSpPr>
        <p:spPr>
          <a:xfrm>
            <a:off x="914400" y="512064"/>
            <a:ext cx="7772400" cy="683690"/>
          </a:xfrm>
        </p:spPr>
        <p:txBody>
          <a:bodyPr/>
          <a:lstStyle/>
          <a:p>
            <a:pPr algn="ctr"/>
            <a:r>
              <a:rPr lang="en-US" dirty="0"/>
              <a:t>Phase Response Curve (PRC)</a:t>
            </a:r>
          </a:p>
        </p:txBody>
      </p:sp>
      <p:pic>
        <p:nvPicPr>
          <p:cNvPr id="4" name="Content Placeholder 3">
            <a:extLst>
              <a:ext uri="{FF2B5EF4-FFF2-40B4-BE49-F238E27FC236}">
                <a16:creationId xmlns:a16="http://schemas.microsoft.com/office/drawing/2014/main" id="{6AA64693-203C-4D49-B70B-DE7A64837B30}"/>
              </a:ext>
            </a:extLst>
          </p:cNvPr>
          <p:cNvPicPr>
            <a:picLocks noGrp="1" noChangeAspect="1"/>
          </p:cNvPicPr>
          <p:nvPr>
            <p:ph idx="1"/>
          </p:nvPr>
        </p:nvPicPr>
        <p:blipFill>
          <a:blip r:embed="rId2"/>
          <a:stretch>
            <a:fillRect/>
          </a:stretch>
        </p:blipFill>
        <p:spPr>
          <a:xfrm>
            <a:off x="914400" y="1350498"/>
            <a:ext cx="7772400" cy="4543865"/>
          </a:xfrm>
          <a:prstGeom prst="rect">
            <a:avLst/>
          </a:prstGeom>
        </p:spPr>
      </p:pic>
      <p:sp>
        <p:nvSpPr>
          <p:cNvPr id="7" name="TextBox 6">
            <a:extLst>
              <a:ext uri="{FF2B5EF4-FFF2-40B4-BE49-F238E27FC236}">
                <a16:creationId xmlns:a16="http://schemas.microsoft.com/office/drawing/2014/main" id="{4E5967D7-3F77-4A29-B53C-B8BBB7A1F877}"/>
              </a:ext>
            </a:extLst>
          </p:cNvPr>
          <p:cNvSpPr txBox="1"/>
          <p:nvPr/>
        </p:nvSpPr>
        <p:spPr>
          <a:xfrm>
            <a:off x="914400" y="6091311"/>
            <a:ext cx="7772400" cy="584775"/>
          </a:xfrm>
          <a:prstGeom prst="rect">
            <a:avLst/>
          </a:prstGeom>
          <a:noFill/>
        </p:spPr>
        <p:txBody>
          <a:bodyPr wrap="square" rtlCol="0">
            <a:spAutoFit/>
          </a:bodyPr>
          <a:lstStyle/>
          <a:p>
            <a:pPr algn="ctr"/>
            <a:r>
              <a:rPr lang="en-US" sz="1600" dirty="0"/>
              <a:t>The phase-shifting effect of light and melatonin on the human circadian clock</a:t>
            </a:r>
          </a:p>
          <a:p>
            <a:pPr algn="ctr"/>
            <a:r>
              <a:rPr lang="en-US" sz="1600" dirty="0"/>
              <a:t>					          </a:t>
            </a:r>
            <a:r>
              <a:rPr lang="en-US" sz="1200" i="1" dirty="0"/>
              <a:t>Revell &amp; Eastman, 2014</a:t>
            </a:r>
          </a:p>
        </p:txBody>
      </p:sp>
    </p:spTree>
    <p:extLst>
      <p:ext uri="{BB962C8B-B14F-4D97-AF65-F5344CB8AC3E}">
        <p14:creationId xmlns:p14="http://schemas.microsoft.com/office/powerpoint/2010/main" val="360409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2DEC-9E26-4BE4-955A-70E0ABEE5137}"/>
              </a:ext>
            </a:extLst>
          </p:cNvPr>
          <p:cNvSpPr>
            <a:spLocks noGrp="1"/>
          </p:cNvSpPr>
          <p:nvPr>
            <p:ph type="title"/>
          </p:nvPr>
        </p:nvSpPr>
        <p:spPr/>
        <p:txBody>
          <a:bodyPr/>
          <a:lstStyle/>
          <a:p>
            <a:r>
              <a:rPr lang="en-US" dirty="0"/>
              <a:t>Post Question # 1</a:t>
            </a:r>
          </a:p>
        </p:txBody>
      </p:sp>
      <p:sp>
        <p:nvSpPr>
          <p:cNvPr id="3" name="Content Placeholder 2">
            <a:extLst>
              <a:ext uri="{FF2B5EF4-FFF2-40B4-BE49-F238E27FC236}">
                <a16:creationId xmlns:a16="http://schemas.microsoft.com/office/drawing/2014/main" id="{19E9CBDB-CA26-4E05-A460-F991CD374C47}"/>
              </a:ext>
            </a:extLst>
          </p:cNvPr>
          <p:cNvSpPr>
            <a:spLocks noGrp="1"/>
          </p:cNvSpPr>
          <p:nvPr>
            <p:ph idx="1"/>
          </p:nvPr>
        </p:nvSpPr>
        <p:spPr/>
        <p:txBody>
          <a:bodyPr/>
          <a:lstStyle/>
          <a:p>
            <a:r>
              <a:rPr lang="en-US" dirty="0"/>
              <a:t>Which primary sleep disorders increase with age?</a:t>
            </a:r>
          </a:p>
          <a:p>
            <a:pPr lvl="4"/>
            <a:r>
              <a:rPr lang="en-US" sz="2400" dirty="0">
                <a:solidFill>
                  <a:srgbClr val="FFFF00"/>
                </a:solidFill>
              </a:rPr>
              <a:t>A. Obstructive Sleep Apnea (OSA)</a:t>
            </a:r>
          </a:p>
          <a:p>
            <a:pPr lvl="4"/>
            <a:r>
              <a:rPr lang="en-US" sz="2400" dirty="0"/>
              <a:t>B. Delayed Sleep Phase Syndrome (DSPS)</a:t>
            </a:r>
          </a:p>
          <a:p>
            <a:pPr lvl="4"/>
            <a:r>
              <a:rPr lang="en-US" sz="2400" dirty="0"/>
              <a:t>C. Narcolepsy</a:t>
            </a:r>
          </a:p>
          <a:p>
            <a:pPr lvl="4"/>
            <a:r>
              <a:rPr lang="en-US" sz="2400" dirty="0">
                <a:solidFill>
                  <a:srgbClr val="FFFF00"/>
                </a:solidFill>
              </a:rPr>
              <a:t>D. Periodic Limb Movement Disorder (PLMD)</a:t>
            </a:r>
          </a:p>
        </p:txBody>
      </p:sp>
    </p:spTree>
    <p:extLst>
      <p:ext uri="{BB962C8B-B14F-4D97-AF65-F5344CB8AC3E}">
        <p14:creationId xmlns:p14="http://schemas.microsoft.com/office/powerpoint/2010/main" val="75416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AA1D-66F3-4D25-86BD-E3DCB9F679A8}"/>
              </a:ext>
            </a:extLst>
          </p:cNvPr>
          <p:cNvSpPr>
            <a:spLocks noGrp="1"/>
          </p:cNvSpPr>
          <p:nvPr>
            <p:ph type="title"/>
          </p:nvPr>
        </p:nvSpPr>
        <p:spPr/>
        <p:txBody>
          <a:bodyPr/>
          <a:lstStyle/>
          <a:p>
            <a:r>
              <a:rPr lang="en-US" dirty="0"/>
              <a:t>Post Question # 2</a:t>
            </a:r>
          </a:p>
        </p:txBody>
      </p:sp>
      <p:sp>
        <p:nvSpPr>
          <p:cNvPr id="3" name="Content Placeholder 2">
            <a:extLst>
              <a:ext uri="{FF2B5EF4-FFF2-40B4-BE49-F238E27FC236}">
                <a16:creationId xmlns:a16="http://schemas.microsoft.com/office/drawing/2014/main" id="{4681E95C-7B31-4176-9043-E3A6E5585C3D}"/>
              </a:ext>
            </a:extLst>
          </p:cNvPr>
          <p:cNvSpPr>
            <a:spLocks noGrp="1"/>
          </p:cNvSpPr>
          <p:nvPr>
            <p:ph idx="1"/>
          </p:nvPr>
        </p:nvSpPr>
        <p:spPr/>
        <p:txBody>
          <a:bodyPr/>
          <a:lstStyle/>
          <a:p>
            <a:r>
              <a:rPr lang="en-US" dirty="0"/>
              <a:t>Common side effects of sedative hypnotics used to treat insomnia include:</a:t>
            </a:r>
          </a:p>
          <a:p>
            <a:pPr lvl="3"/>
            <a:r>
              <a:rPr lang="en-US" sz="2800" dirty="0"/>
              <a:t>A. Weight gain</a:t>
            </a:r>
          </a:p>
          <a:p>
            <a:pPr lvl="3"/>
            <a:r>
              <a:rPr lang="en-US" sz="2800" dirty="0">
                <a:solidFill>
                  <a:srgbClr val="FFFF00"/>
                </a:solidFill>
              </a:rPr>
              <a:t>B. Memory impairment</a:t>
            </a:r>
          </a:p>
          <a:p>
            <a:pPr lvl="3"/>
            <a:r>
              <a:rPr lang="en-US" sz="2800" dirty="0">
                <a:solidFill>
                  <a:srgbClr val="FFFF00"/>
                </a:solidFill>
              </a:rPr>
              <a:t>C. Increased falls</a:t>
            </a:r>
          </a:p>
          <a:p>
            <a:pPr lvl="3"/>
            <a:r>
              <a:rPr lang="en-US" sz="2800" dirty="0"/>
              <a:t>D. Increased urination</a:t>
            </a:r>
          </a:p>
          <a:p>
            <a:pPr lvl="3"/>
            <a:endParaRPr lang="en-US" dirty="0"/>
          </a:p>
        </p:txBody>
      </p:sp>
    </p:spTree>
    <p:extLst>
      <p:ext uri="{BB962C8B-B14F-4D97-AF65-F5344CB8AC3E}">
        <p14:creationId xmlns:p14="http://schemas.microsoft.com/office/powerpoint/2010/main" val="4495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1FA6-5820-4779-9602-DD8A3F99BBD8}"/>
              </a:ext>
            </a:extLst>
          </p:cNvPr>
          <p:cNvSpPr>
            <a:spLocks noGrp="1"/>
          </p:cNvSpPr>
          <p:nvPr>
            <p:ph type="title"/>
          </p:nvPr>
        </p:nvSpPr>
        <p:spPr/>
        <p:txBody>
          <a:bodyPr/>
          <a:lstStyle/>
          <a:p>
            <a:r>
              <a:rPr lang="en-US" dirty="0"/>
              <a:t>Post Question # 3</a:t>
            </a:r>
          </a:p>
        </p:txBody>
      </p:sp>
      <p:sp>
        <p:nvSpPr>
          <p:cNvPr id="3" name="Content Placeholder 2">
            <a:extLst>
              <a:ext uri="{FF2B5EF4-FFF2-40B4-BE49-F238E27FC236}">
                <a16:creationId xmlns:a16="http://schemas.microsoft.com/office/drawing/2014/main" id="{75FC1E88-5EAA-46E1-AAC9-F4A13A86926D}"/>
              </a:ext>
            </a:extLst>
          </p:cNvPr>
          <p:cNvSpPr>
            <a:spLocks noGrp="1"/>
          </p:cNvSpPr>
          <p:nvPr>
            <p:ph idx="1"/>
          </p:nvPr>
        </p:nvSpPr>
        <p:spPr/>
        <p:txBody>
          <a:bodyPr/>
          <a:lstStyle/>
          <a:p>
            <a:r>
              <a:rPr lang="en-US" dirty="0"/>
              <a:t>According to current Beers Criteria, what classification of medications should be avoided to treat insomnia in older adults?</a:t>
            </a:r>
          </a:p>
          <a:p>
            <a:pPr lvl="3"/>
            <a:r>
              <a:rPr lang="en-US" sz="2800" dirty="0">
                <a:solidFill>
                  <a:srgbClr val="FFFF00"/>
                </a:solidFill>
              </a:rPr>
              <a:t>A. Anticholinergics</a:t>
            </a:r>
          </a:p>
          <a:p>
            <a:pPr lvl="3"/>
            <a:r>
              <a:rPr lang="en-US" sz="2800" dirty="0"/>
              <a:t>B. Melatonin agonists</a:t>
            </a:r>
          </a:p>
          <a:p>
            <a:pPr lvl="3"/>
            <a:r>
              <a:rPr lang="en-US" sz="2800" dirty="0">
                <a:solidFill>
                  <a:srgbClr val="FFFF00"/>
                </a:solidFill>
              </a:rPr>
              <a:t>C. Benzodiazepines</a:t>
            </a:r>
          </a:p>
          <a:p>
            <a:pPr lvl="3"/>
            <a:r>
              <a:rPr lang="en-US" sz="2800" dirty="0"/>
              <a:t>D. Antidepressants</a:t>
            </a:r>
          </a:p>
        </p:txBody>
      </p:sp>
    </p:spTree>
    <p:extLst>
      <p:ext uri="{BB962C8B-B14F-4D97-AF65-F5344CB8AC3E}">
        <p14:creationId xmlns:p14="http://schemas.microsoft.com/office/powerpoint/2010/main" val="128705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01D3-FA8A-43C2-8E71-35B5B54D95A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464D229-34D3-48D0-A22E-5F53161ADAA9}"/>
              </a:ext>
            </a:extLst>
          </p:cNvPr>
          <p:cNvSpPr>
            <a:spLocks noGrp="1"/>
          </p:cNvSpPr>
          <p:nvPr>
            <p:ph idx="1"/>
          </p:nvPr>
        </p:nvSpPr>
        <p:spPr>
          <a:xfrm>
            <a:off x="844062" y="1426464"/>
            <a:ext cx="7772400" cy="4731540"/>
          </a:xfrm>
        </p:spPr>
        <p:txBody>
          <a:bodyPr>
            <a:normAutofit fontScale="92500" lnSpcReduction="20000"/>
          </a:bodyPr>
          <a:lstStyle/>
          <a:p>
            <a:r>
              <a:rPr lang="en-US" sz="1400" dirty="0"/>
              <a:t>American Academy of Sleep Medicine. International classification of sleep disorders, 3rd ed. Darien, IL: American Academy of Sleep Medicine, 2014.</a:t>
            </a:r>
          </a:p>
          <a:p>
            <a:r>
              <a:rPr lang="en-US" sz="1400" dirty="0"/>
              <a:t>American Academy of Sleep Medicine. Cognitive behavioral therapy. 2018; </a:t>
            </a:r>
            <a:r>
              <a:rPr lang="en-US" sz="1400" dirty="0">
                <a:hlinkClick r:id="rId2"/>
              </a:rPr>
              <a:t>http://sleepeducation.org/treatment-therapy/cognitive-behavioral-therapy</a:t>
            </a:r>
            <a:r>
              <a:rPr lang="en-US" sz="1400" dirty="0"/>
              <a:t> </a:t>
            </a:r>
          </a:p>
          <a:p>
            <a:r>
              <a:rPr lang="en-US" sz="1400" dirty="0"/>
              <a:t>American Geriatrics Society. 2019 Updated AGS Beers criteria for potentially inappropriate medication use in older adults. </a:t>
            </a:r>
            <a:r>
              <a:rPr lang="en-US" sz="1400" i="1" dirty="0"/>
              <a:t>JAGS. </a:t>
            </a:r>
            <a:r>
              <a:rPr lang="en-US" sz="1400" dirty="0"/>
              <a:t>2019; 67(4),:674-694.</a:t>
            </a:r>
          </a:p>
          <a:p>
            <a:r>
              <a:rPr lang="en-US" sz="1400" dirty="0"/>
              <a:t>Aurora RN, </a:t>
            </a:r>
            <a:r>
              <a:rPr lang="en-US" sz="1400" dirty="0" err="1"/>
              <a:t>Kristo</a:t>
            </a:r>
            <a:r>
              <a:rPr lang="en-US" sz="1400" dirty="0"/>
              <a:t> DA, </a:t>
            </a:r>
            <a:r>
              <a:rPr lang="en-US" sz="1400" dirty="0" err="1"/>
              <a:t>Bista</a:t>
            </a:r>
            <a:r>
              <a:rPr lang="en-US" sz="1400" dirty="0"/>
              <a:t> SR, et al. The treatment of restless legs syndrome and periodic limb movement disorder in adults – an update for 2012: Practice parameters with an evidence-based systematic review and meta-analyses. </a:t>
            </a:r>
            <a:r>
              <a:rPr lang="en-US" sz="1400" i="1" dirty="0"/>
              <a:t>SLEEP.</a:t>
            </a:r>
            <a:r>
              <a:rPr lang="en-US" sz="1400" dirty="0"/>
              <a:t> 2012;35(8):1039-1062.</a:t>
            </a:r>
          </a:p>
          <a:p>
            <a:r>
              <a:rPr lang="en-US" sz="1400" dirty="0"/>
              <a:t>Bathgate CJ, Edinger JD, Wyatt JK, et al. Objective but not subjective short sleep duration associated with increased risk for hypertension in individuals with insomnia. </a:t>
            </a:r>
            <a:r>
              <a:rPr lang="en-US" sz="1400" i="1" dirty="0"/>
              <a:t>SLEEP.</a:t>
            </a:r>
            <a:r>
              <a:rPr lang="en-US" sz="1400" dirty="0"/>
              <a:t> 2016;39(5):1037-1045.</a:t>
            </a:r>
          </a:p>
          <a:p>
            <a:r>
              <a:rPr lang="en-US" sz="1400" dirty="0" err="1"/>
              <a:t>Bertisch</a:t>
            </a:r>
            <a:r>
              <a:rPr lang="en-US" sz="1400" dirty="0"/>
              <a:t> SM, Pollock BD, </a:t>
            </a:r>
            <a:r>
              <a:rPr lang="en-US" sz="1400" dirty="0" err="1"/>
              <a:t>Mittleman</a:t>
            </a:r>
            <a:r>
              <a:rPr lang="en-US" sz="1400" dirty="0"/>
              <a:t> MA, et al. Insomnia with objective short sleep duration and risk of incident cardiovascular disease and all-cause mortality: Sleep heart health study. </a:t>
            </a:r>
            <a:r>
              <a:rPr lang="en-US" sz="1400" i="1" dirty="0"/>
              <a:t>SLEEPJ</a:t>
            </a:r>
            <a:r>
              <a:rPr lang="en-US" sz="1400" dirty="0"/>
              <a:t>. 2018;41(6):1-9.</a:t>
            </a:r>
          </a:p>
          <a:p>
            <a:r>
              <a:rPr lang="en-US" sz="1400" dirty="0" err="1"/>
              <a:t>DiBonaventura</a:t>
            </a:r>
            <a:r>
              <a:rPr lang="en-US" sz="1400" dirty="0"/>
              <a:t> M, Richard L, Kumar M, et al. The association between insomnia and insomnia treatment side effects on health status, work productivity, and healthcare resource use. </a:t>
            </a:r>
            <a:r>
              <a:rPr lang="en-US" sz="1400" i="1" dirty="0" err="1"/>
              <a:t>PLoSOne</a:t>
            </a:r>
            <a:r>
              <a:rPr lang="en-US" sz="1400" dirty="0"/>
              <a:t>. 2015. </a:t>
            </a:r>
            <a:r>
              <a:rPr lang="en-US" sz="1400" dirty="0" err="1"/>
              <a:t>doi</a:t>
            </a:r>
            <a:r>
              <a:rPr lang="en-US" sz="1400" dirty="0"/>
              <a:t>: 10.1371/journal.pone.0137117</a:t>
            </a:r>
          </a:p>
          <a:p>
            <a:r>
              <a:rPr lang="en-US" sz="1400" dirty="0"/>
              <a:t>Epstein LJ, </a:t>
            </a:r>
            <a:r>
              <a:rPr lang="en-US" sz="1400" dirty="0" err="1"/>
              <a:t>Kristo</a:t>
            </a:r>
            <a:r>
              <a:rPr lang="en-US" sz="1400" dirty="0"/>
              <a:t> D, </a:t>
            </a:r>
            <a:r>
              <a:rPr lang="en-US" sz="1400" dirty="0" err="1"/>
              <a:t>Strollo</a:t>
            </a:r>
            <a:r>
              <a:rPr lang="en-US" sz="1400" dirty="0"/>
              <a:t> PJ, Jr., et al. Clinical guideline for the evaluation, management and long-term care of obstructive sleep apnea in adults. </a:t>
            </a:r>
            <a:r>
              <a:rPr lang="en-US" sz="1400" i="1" dirty="0"/>
              <a:t>J Clin Sleep Med. </a:t>
            </a:r>
            <a:r>
              <a:rPr lang="en-US" sz="1400" dirty="0"/>
              <a:t>2009;5(3):263-276.</a:t>
            </a:r>
          </a:p>
          <a:p>
            <a:r>
              <a:rPr lang="en-US" sz="1400" dirty="0"/>
              <a:t>Garcia-</a:t>
            </a:r>
            <a:r>
              <a:rPr lang="en-US" sz="1400" dirty="0" err="1"/>
              <a:t>Borreguero</a:t>
            </a:r>
            <a:r>
              <a:rPr lang="en-US" sz="1400" dirty="0"/>
              <a:t> D, </a:t>
            </a:r>
            <a:r>
              <a:rPr lang="en-US" sz="1400" dirty="0" err="1"/>
              <a:t>Kohnen</a:t>
            </a:r>
            <a:r>
              <a:rPr lang="en-US" sz="1400" dirty="0"/>
              <a:t> R, Silber MH, et al. The long-term treatment of restless legs syndrome/Willis-Ekbom disease: evidence based guidelines and clinical consensus best practice guidance: A report from the International Restless Legs Syndrome Study Group. </a:t>
            </a:r>
            <a:r>
              <a:rPr lang="en-US" sz="1400" i="1" dirty="0"/>
              <a:t>Sleep Med.</a:t>
            </a:r>
            <a:r>
              <a:rPr lang="en-US" sz="1400" dirty="0"/>
              <a:t> 2013;14:675-684.</a:t>
            </a:r>
          </a:p>
          <a:p>
            <a:endParaRPr lang="en-US" dirty="0"/>
          </a:p>
        </p:txBody>
      </p:sp>
    </p:spTree>
    <p:extLst>
      <p:ext uri="{BB962C8B-B14F-4D97-AF65-F5344CB8AC3E}">
        <p14:creationId xmlns:p14="http://schemas.microsoft.com/office/powerpoint/2010/main" val="14623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17C7C1-7A38-4294-8E45-F8696F775C4F}"/>
              </a:ext>
            </a:extLst>
          </p:cNvPr>
          <p:cNvSpPr>
            <a:spLocks noGrp="1"/>
          </p:cNvSpPr>
          <p:nvPr>
            <p:ph type="title"/>
          </p:nvPr>
        </p:nvSpPr>
        <p:spPr/>
        <p:txBody>
          <a:bodyPr/>
          <a:lstStyle/>
          <a:p>
            <a:pPr algn="ctr"/>
            <a:r>
              <a:rPr lang="en-US" dirty="0"/>
              <a:t>Sleep Architecture</a:t>
            </a:r>
          </a:p>
        </p:txBody>
      </p:sp>
      <p:pic>
        <p:nvPicPr>
          <p:cNvPr id="8" name="Picture 7">
            <a:extLst>
              <a:ext uri="{FF2B5EF4-FFF2-40B4-BE49-F238E27FC236}">
                <a16:creationId xmlns:a16="http://schemas.microsoft.com/office/drawing/2014/main" id="{78C541C2-B9C7-49AA-9798-8F6B01CCF4FB}"/>
              </a:ext>
            </a:extLst>
          </p:cNvPr>
          <p:cNvPicPr>
            <a:picLocks noChangeAspect="1"/>
          </p:cNvPicPr>
          <p:nvPr/>
        </p:nvPicPr>
        <p:blipFill>
          <a:blip r:embed="rId2"/>
          <a:stretch>
            <a:fillRect/>
          </a:stretch>
        </p:blipFill>
        <p:spPr>
          <a:xfrm>
            <a:off x="624683" y="1426464"/>
            <a:ext cx="8005846" cy="5122047"/>
          </a:xfrm>
          <a:prstGeom prst="rect">
            <a:avLst/>
          </a:prstGeom>
          <a:ln w="57150">
            <a:solidFill>
              <a:schemeClr val="accent3"/>
            </a:solidFill>
          </a:ln>
        </p:spPr>
      </p:pic>
    </p:spTree>
    <p:extLst>
      <p:ext uri="{BB962C8B-B14F-4D97-AF65-F5344CB8AC3E}">
        <p14:creationId xmlns:p14="http://schemas.microsoft.com/office/powerpoint/2010/main" val="34145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12AE-63C6-4AF8-B12A-596D12D4558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1A0F156-C353-4644-845D-150EEEB896B7}"/>
              </a:ext>
            </a:extLst>
          </p:cNvPr>
          <p:cNvSpPr>
            <a:spLocks noGrp="1"/>
          </p:cNvSpPr>
          <p:nvPr>
            <p:ph idx="1"/>
          </p:nvPr>
        </p:nvSpPr>
        <p:spPr/>
        <p:txBody>
          <a:bodyPr>
            <a:normAutofit/>
          </a:bodyPr>
          <a:lstStyle/>
          <a:p>
            <a:r>
              <a:rPr lang="en-US" sz="1400" dirty="0" err="1"/>
              <a:t>Littner</a:t>
            </a:r>
            <a:r>
              <a:rPr lang="en-US" sz="1400" dirty="0"/>
              <a:t> MR, </a:t>
            </a:r>
            <a:r>
              <a:rPr lang="en-US" sz="1400" dirty="0" err="1"/>
              <a:t>Kushida</a:t>
            </a:r>
            <a:r>
              <a:rPr lang="en-US" sz="1400" dirty="0"/>
              <a:t> C, Wise M, et al. Practice parameters for clinical use of the multiple sleep latency test and the maintenance of wakefulness test. </a:t>
            </a:r>
            <a:r>
              <a:rPr lang="en-US" sz="1400" i="1" dirty="0"/>
              <a:t>SLEEP</a:t>
            </a:r>
            <a:r>
              <a:rPr lang="en-US" sz="1400" dirty="0"/>
              <a:t>. 2005;28(1):113-121.</a:t>
            </a:r>
          </a:p>
          <a:p>
            <a:r>
              <a:rPr lang="en-US" sz="1400" dirty="0" err="1"/>
              <a:t>Morgenthaler</a:t>
            </a:r>
            <a:r>
              <a:rPr lang="en-US" sz="1400" dirty="0"/>
              <a:t> TI, </a:t>
            </a:r>
            <a:r>
              <a:rPr lang="en-US" sz="1400" dirty="0" err="1"/>
              <a:t>Kapur</a:t>
            </a:r>
            <a:r>
              <a:rPr lang="en-US" sz="1400" dirty="0"/>
              <a:t> VK, Brown TM, et al. Practice parameters for the treatment of narcolepsy and other </a:t>
            </a:r>
            <a:r>
              <a:rPr lang="en-US" sz="1400" dirty="0" err="1"/>
              <a:t>hypersomnias</a:t>
            </a:r>
            <a:r>
              <a:rPr lang="en-US" sz="1400" dirty="0"/>
              <a:t> of central origin. </a:t>
            </a:r>
            <a:r>
              <a:rPr lang="en-US" sz="1400" i="1" dirty="0"/>
              <a:t>SLEEP</a:t>
            </a:r>
            <a:r>
              <a:rPr lang="en-US" sz="1400" dirty="0"/>
              <a:t>. 2007;30(12):1705-1711.</a:t>
            </a:r>
          </a:p>
          <a:p>
            <a:r>
              <a:rPr lang="en-US" sz="1400" dirty="0" err="1"/>
              <a:t>Sateia</a:t>
            </a:r>
            <a:r>
              <a:rPr lang="en-US" sz="1400" dirty="0"/>
              <a:t> MJ, </a:t>
            </a:r>
            <a:r>
              <a:rPr lang="en-US" sz="1400" dirty="0" err="1"/>
              <a:t>Buysse</a:t>
            </a:r>
            <a:r>
              <a:rPr lang="en-US" sz="1400" dirty="0"/>
              <a:t> DJ, Krystal AD, et al. Clinical practice guideline for the pharmacologic treatment of chronic insomnia in adults: An American Academy of Sleep Medicine clinical practice guideline. </a:t>
            </a:r>
            <a:r>
              <a:rPr lang="en-US" sz="1400" i="1" dirty="0"/>
              <a:t>J Clin Sleep Med.</a:t>
            </a:r>
            <a:r>
              <a:rPr lang="en-US" sz="1400" dirty="0"/>
              <a:t> 2017;13(2):307-349.</a:t>
            </a:r>
          </a:p>
          <a:p>
            <a:r>
              <a:rPr lang="en-US" sz="1400" dirty="0"/>
              <a:t>Schutte-Rodin S, Broch L, </a:t>
            </a:r>
            <a:r>
              <a:rPr lang="en-US" sz="1400" dirty="0" err="1"/>
              <a:t>Buysse</a:t>
            </a:r>
            <a:r>
              <a:rPr lang="en-US" sz="1400" dirty="0"/>
              <a:t> D, et al. Clinical guideline for the evaluation and management of chronic insomnia in adults. </a:t>
            </a:r>
            <a:r>
              <a:rPr lang="en-US" sz="1400" i="1" dirty="0"/>
              <a:t>J Clin Sleep Med. </a:t>
            </a:r>
            <a:r>
              <a:rPr lang="en-US" sz="1400" dirty="0"/>
              <a:t>2008;4(5):487-504.</a:t>
            </a:r>
          </a:p>
          <a:p>
            <a:r>
              <a:rPr lang="en-US" sz="1400" dirty="0"/>
              <a:t>Sharon D, Allen RP, Martinez-Martin P, et al. Validation of the self-administered version of the international restless legs syndrome study group severity rating scale – The </a:t>
            </a:r>
            <a:r>
              <a:rPr lang="en-US" sz="1400" dirty="0" err="1"/>
              <a:t>sIRLS</a:t>
            </a:r>
            <a:r>
              <a:rPr lang="en-US" sz="1400" dirty="0"/>
              <a:t>. </a:t>
            </a:r>
            <a:r>
              <a:rPr lang="en-US" sz="1400" i="1" dirty="0"/>
              <a:t>Sleep Med.</a:t>
            </a:r>
            <a:r>
              <a:rPr lang="en-US" sz="1400" dirty="0"/>
              <a:t> 2019;54:94-100.</a:t>
            </a:r>
          </a:p>
          <a:p>
            <a:r>
              <a:rPr lang="en-US" sz="1400" dirty="0"/>
              <a:t>Smith MT, McCrea CS, Cheung J, et al. Use of actigraphy for the evaluation of sleep disorders and circadian rhythm sleep-wake disorders: An American Academy of Sleep Medicine clinical practice guideline. </a:t>
            </a:r>
            <a:r>
              <a:rPr lang="en-US" sz="1400" i="1" dirty="0"/>
              <a:t>J Clin Sleep Med.</a:t>
            </a:r>
            <a:r>
              <a:rPr lang="en-US" sz="1400" dirty="0"/>
              <a:t> 2018;14(7): 1231-1237.</a:t>
            </a:r>
          </a:p>
          <a:p>
            <a:r>
              <a:rPr lang="en-US" sz="1400" dirty="0" err="1"/>
              <a:t>Woznica</a:t>
            </a:r>
            <a:r>
              <a:rPr lang="en-US" sz="1400" dirty="0"/>
              <a:t> AA, Carney CE, </a:t>
            </a:r>
            <a:r>
              <a:rPr lang="en-US" sz="1400" dirty="0" err="1"/>
              <a:t>Kuo</a:t>
            </a:r>
            <a:r>
              <a:rPr lang="en-US" sz="1400" dirty="0"/>
              <a:t> JR, et al. The insomnia and suicide link: Toward an enhanced understanding of this relationship. </a:t>
            </a:r>
            <a:r>
              <a:rPr lang="en-US" sz="1400" i="1" dirty="0"/>
              <a:t>Sleep Med Rev.</a:t>
            </a:r>
            <a:r>
              <a:rPr lang="en-US" sz="1400" dirty="0"/>
              <a:t> 2015;22:37-46.</a:t>
            </a:r>
          </a:p>
          <a:p>
            <a:endParaRPr lang="en-US" sz="1400" dirty="0"/>
          </a:p>
        </p:txBody>
      </p:sp>
    </p:spTree>
    <p:extLst>
      <p:ext uri="{BB962C8B-B14F-4D97-AF65-F5344CB8AC3E}">
        <p14:creationId xmlns:p14="http://schemas.microsoft.com/office/powerpoint/2010/main" val="5872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3123-C6E8-4986-B95F-AF932D0EB9F1}"/>
              </a:ext>
            </a:extLst>
          </p:cNvPr>
          <p:cNvSpPr>
            <a:spLocks noGrp="1"/>
          </p:cNvSpPr>
          <p:nvPr>
            <p:ph type="title"/>
          </p:nvPr>
        </p:nvSpPr>
        <p:spPr/>
        <p:txBody>
          <a:bodyPr/>
          <a:lstStyle/>
          <a:p>
            <a:r>
              <a:rPr lang="en-US" dirty="0"/>
              <a:t>Obstructive Sleep Apnea (OSA)</a:t>
            </a:r>
          </a:p>
        </p:txBody>
      </p:sp>
      <p:sp>
        <p:nvSpPr>
          <p:cNvPr id="3" name="Content Placeholder 2">
            <a:extLst>
              <a:ext uri="{FF2B5EF4-FFF2-40B4-BE49-F238E27FC236}">
                <a16:creationId xmlns:a16="http://schemas.microsoft.com/office/drawing/2014/main" id="{24E45CE1-3F3B-443D-9E63-3E21E6457D7E}"/>
              </a:ext>
            </a:extLst>
          </p:cNvPr>
          <p:cNvSpPr>
            <a:spLocks noGrp="1"/>
          </p:cNvSpPr>
          <p:nvPr>
            <p:ph idx="1"/>
          </p:nvPr>
        </p:nvSpPr>
        <p:spPr/>
        <p:txBody>
          <a:bodyPr>
            <a:normAutofit fontScale="92500" lnSpcReduction="10000"/>
          </a:bodyPr>
          <a:lstStyle/>
          <a:p>
            <a:r>
              <a:rPr lang="en-US" sz="2800" dirty="0"/>
              <a:t>Most common type of sleep-disordered breathing</a:t>
            </a:r>
          </a:p>
          <a:p>
            <a:r>
              <a:rPr lang="en-US" sz="2800" dirty="0"/>
              <a:t>Advancing age is a risk factor</a:t>
            </a:r>
          </a:p>
          <a:p>
            <a:r>
              <a:rPr lang="en-US" sz="2800" dirty="0"/>
              <a:t>Characterized by recurrent collapse of the upper airway during sleep</a:t>
            </a:r>
          </a:p>
          <a:p>
            <a:pPr lvl="1"/>
            <a:r>
              <a:rPr lang="en-US" sz="2400" dirty="0"/>
              <a:t>Frequent nocturnal arousals → fragmentation of sleep → excessive daytime sleepiness</a:t>
            </a:r>
          </a:p>
          <a:p>
            <a:r>
              <a:rPr lang="en-US" sz="2800" dirty="0"/>
              <a:t>Negative effects on daily functioning, quality of life, and public safety</a:t>
            </a:r>
          </a:p>
          <a:p>
            <a:r>
              <a:rPr lang="en-US" sz="2800" dirty="0"/>
              <a:t>Chronic disease that requires long-term management</a:t>
            </a:r>
          </a:p>
          <a:p>
            <a:endParaRPr lang="en-US" dirty="0"/>
          </a:p>
        </p:txBody>
      </p:sp>
    </p:spTree>
    <p:extLst>
      <p:ext uri="{BB962C8B-B14F-4D97-AF65-F5344CB8AC3E}">
        <p14:creationId xmlns:p14="http://schemas.microsoft.com/office/powerpoint/2010/main" val="11541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495B-CA5A-4410-8416-3729D976E6C0}"/>
              </a:ext>
            </a:extLst>
          </p:cNvPr>
          <p:cNvSpPr>
            <a:spLocks noGrp="1"/>
          </p:cNvSpPr>
          <p:nvPr>
            <p:ph type="title"/>
          </p:nvPr>
        </p:nvSpPr>
        <p:spPr/>
        <p:txBody>
          <a:bodyPr/>
          <a:lstStyle/>
          <a:p>
            <a:r>
              <a:rPr lang="en-US" dirty="0"/>
              <a:t>Role of the Upper Airway</a:t>
            </a:r>
          </a:p>
        </p:txBody>
      </p:sp>
      <p:sp>
        <p:nvSpPr>
          <p:cNvPr id="3" name="Content Placeholder 2">
            <a:extLst>
              <a:ext uri="{FF2B5EF4-FFF2-40B4-BE49-F238E27FC236}">
                <a16:creationId xmlns:a16="http://schemas.microsoft.com/office/drawing/2014/main" id="{6615DCC2-308A-4DFF-B74B-A617607B18ED}"/>
              </a:ext>
            </a:extLst>
          </p:cNvPr>
          <p:cNvSpPr>
            <a:spLocks noGrp="1"/>
          </p:cNvSpPr>
          <p:nvPr>
            <p:ph idx="1"/>
          </p:nvPr>
        </p:nvSpPr>
        <p:spPr>
          <a:xfrm>
            <a:off x="914400" y="1373119"/>
            <a:ext cx="7772400" cy="4572000"/>
          </a:xfrm>
        </p:spPr>
        <p:txBody>
          <a:bodyPr/>
          <a:lstStyle/>
          <a:p>
            <a:r>
              <a:rPr lang="en-US" sz="2400" dirty="0"/>
              <a:t>Lacks bony support → collapsible</a:t>
            </a:r>
          </a:p>
          <a:p>
            <a:r>
              <a:rPr lang="en-US" sz="2400" dirty="0"/>
              <a:t>Patency is maintained by upper airway dilating muscles (genioglossus) → respond to ↑ CO</a:t>
            </a:r>
            <a:r>
              <a:rPr lang="en-US" sz="2400" baseline="-25000" dirty="0"/>
              <a:t>2</a:t>
            </a:r>
            <a:r>
              <a:rPr lang="en-US" sz="2400" dirty="0"/>
              <a:t> and negative intrathoracic pressure</a:t>
            </a:r>
          </a:p>
          <a:p>
            <a:endParaRPr lang="en-US" dirty="0"/>
          </a:p>
        </p:txBody>
      </p:sp>
      <p:pic>
        <p:nvPicPr>
          <p:cNvPr id="4" name="Picture 3" descr="Related image">
            <a:extLst>
              <a:ext uri="{FF2B5EF4-FFF2-40B4-BE49-F238E27FC236}">
                <a16:creationId xmlns:a16="http://schemas.microsoft.com/office/drawing/2014/main" id="{9A0CAE6F-F50F-428F-96F5-1E6181C2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217" y="3134188"/>
            <a:ext cx="4555565" cy="3605251"/>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1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1E9B-1B19-459B-BB25-68D3631B78D8}"/>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E7518C3E-7130-4EA3-A7CE-3C7D3246E805}"/>
              </a:ext>
            </a:extLst>
          </p:cNvPr>
          <p:cNvSpPr>
            <a:spLocks noGrp="1"/>
          </p:cNvSpPr>
          <p:nvPr>
            <p:ph idx="1"/>
          </p:nvPr>
        </p:nvSpPr>
        <p:spPr/>
        <p:txBody>
          <a:bodyPr/>
          <a:lstStyle/>
          <a:p>
            <a:r>
              <a:rPr lang="en-US" sz="2800" dirty="0"/>
              <a:t>Estimates of prevalence vary based on the definition used</a:t>
            </a:r>
          </a:p>
          <a:p>
            <a:pPr lvl="1"/>
            <a:r>
              <a:rPr lang="en-US" sz="2400" dirty="0"/>
              <a:t>Recent systematic review </a:t>
            </a:r>
            <a:r>
              <a:rPr lang="en-US" sz="1600" dirty="0"/>
              <a:t>(</a:t>
            </a:r>
            <a:r>
              <a:rPr lang="en-US" sz="1600" dirty="0" err="1"/>
              <a:t>Senaratna</a:t>
            </a:r>
            <a:r>
              <a:rPr lang="en-US" sz="1600" dirty="0"/>
              <a:t> et al., 2017)</a:t>
            </a:r>
          </a:p>
          <a:p>
            <a:pPr lvl="2"/>
            <a:r>
              <a:rPr lang="en-US" sz="2200" dirty="0"/>
              <a:t>AHI </a:t>
            </a:r>
            <a:r>
              <a:rPr lang="en-US" sz="2200" dirty="0">
                <a:latin typeface="Arial" panose="020B0604020202020204" pitchFamily="34" charset="0"/>
                <a:cs typeface="Arial" panose="020B0604020202020204" pitchFamily="34" charset="0"/>
              </a:rPr>
              <a:t>≥ 5: 9%-38% </a:t>
            </a:r>
          </a:p>
          <a:p>
            <a:pPr lvl="2"/>
            <a:r>
              <a:rPr lang="en-US" sz="2200" dirty="0">
                <a:latin typeface="Arial" panose="020B0604020202020204" pitchFamily="34" charset="0"/>
                <a:cs typeface="Arial" panose="020B0604020202020204" pitchFamily="34" charset="0"/>
              </a:rPr>
              <a:t>AHI ≥ 15: 6%-17%</a:t>
            </a:r>
            <a:endParaRPr lang="en-US" sz="2200" dirty="0"/>
          </a:p>
          <a:p>
            <a:pPr lvl="1"/>
            <a:r>
              <a:rPr lang="en-US" sz="2400" dirty="0"/>
              <a:t>Current estimates are higher than previous</a:t>
            </a:r>
          </a:p>
          <a:p>
            <a:pPr lvl="1"/>
            <a:r>
              <a:rPr lang="en-US" sz="2400" dirty="0"/>
              <a:t>Under-diagnosed</a:t>
            </a:r>
          </a:p>
          <a:p>
            <a:r>
              <a:rPr lang="en-US" sz="2800" dirty="0"/>
              <a:t>More common in men, with increased rates in women after menopause</a:t>
            </a:r>
          </a:p>
          <a:p>
            <a:r>
              <a:rPr lang="en-US" sz="2800" dirty="0">
                <a:solidFill>
                  <a:srgbClr val="FFFF00"/>
                </a:solidFill>
              </a:rPr>
              <a:t>Prevalence increases with age</a:t>
            </a:r>
          </a:p>
          <a:p>
            <a:endParaRPr lang="en-US" dirty="0"/>
          </a:p>
        </p:txBody>
      </p:sp>
    </p:spTree>
    <p:extLst>
      <p:ext uri="{BB962C8B-B14F-4D97-AF65-F5344CB8AC3E}">
        <p14:creationId xmlns:p14="http://schemas.microsoft.com/office/powerpoint/2010/main" val="91240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slides.potx" id="{1F21CAEF-9FBE-490C-A0F8-816FBEE90D46}" vid="{85D2A922-5EE5-4375-8B4A-B39999B15898}"/>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Nightfall design slides(2)</Template>
  <TotalTime>5899</TotalTime>
  <Words>4318</Words>
  <Application>Microsoft Office PowerPoint</Application>
  <PresentationFormat>On-screen Show (4:3)</PresentationFormat>
  <Paragraphs>530</Paragraphs>
  <Slides>60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Wingdings</vt:lpstr>
      <vt:lpstr>Wingdings 2</vt:lpstr>
      <vt:lpstr>Wingdings 3</vt:lpstr>
      <vt:lpstr>Nightfall design template</vt:lpstr>
      <vt:lpstr>Pharmacological Management of Sleep Disorders in the Older Adult</vt:lpstr>
      <vt:lpstr>PowerPoint Presentation</vt:lpstr>
      <vt:lpstr>Objectives</vt:lpstr>
      <vt:lpstr>Pre- Questions</vt:lpstr>
      <vt:lpstr>Normal Sleep</vt:lpstr>
      <vt:lpstr>Sleep Architecture</vt:lpstr>
      <vt:lpstr>Obstructive Sleep Apnea (OSA)</vt:lpstr>
      <vt:lpstr>Role of the Upper Airway</vt:lpstr>
      <vt:lpstr>Demographics</vt:lpstr>
      <vt:lpstr>History: Risk Factors &amp; Conditions</vt:lpstr>
      <vt:lpstr>History: Symptoms</vt:lpstr>
      <vt:lpstr>Objective Testing: Sleep Study</vt:lpstr>
      <vt:lpstr>Severity Classification</vt:lpstr>
      <vt:lpstr>Continuous Positive Airway Pressure </vt:lpstr>
      <vt:lpstr>CPAP Devices</vt:lpstr>
      <vt:lpstr>Interfaces: Nasal Pillows</vt:lpstr>
      <vt:lpstr>OSA: Alternative treatments</vt:lpstr>
      <vt:lpstr>PowerPoint Presentation</vt:lpstr>
      <vt:lpstr>Narcolepsy</vt:lpstr>
      <vt:lpstr>Narcolepsy</vt:lpstr>
      <vt:lpstr>Narcolepsy: Other Features</vt:lpstr>
      <vt:lpstr>Narcolepsy: Diagnosis</vt:lpstr>
      <vt:lpstr>Narcolepsy: Diagnostic Criteria</vt:lpstr>
      <vt:lpstr>Narcolepsy: Management</vt:lpstr>
      <vt:lpstr>Non-Pharmacologic Therapy</vt:lpstr>
      <vt:lpstr>American Geriatrics Society: 2019</vt:lpstr>
      <vt:lpstr>American Geriatrics Society: 2019</vt:lpstr>
      <vt:lpstr>Pharmacologic Therapy: Hypersomnias</vt:lpstr>
      <vt:lpstr>Alerting Agents: Mechanism of Action</vt:lpstr>
      <vt:lpstr>How Amphetamines Work</vt:lpstr>
      <vt:lpstr>Pharmacologic Therapy for Cataplexy</vt:lpstr>
      <vt:lpstr>Sodium oxybate (Xyrem): GABAB Binding</vt:lpstr>
      <vt:lpstr>PowerPoint Presentation</vt:lpstr>
      <vt:lpstr>Restless Legs Syndrome (RLS)</vt:lpstr>
      <vt:lpstr>Restless Legs Syndrome</vt:lpstr>
      <vt:lpstr>Restless Legs Syndrome</vt:lpstr>
      <vt:lpstr>Periodic Limb Movement Disorder (PLMD)</vt:lpstr>
      <vt:lpstr>RLS/PLMD: Management</vt:lpstr>
      <vt:lpstr>RLS/PLMD: Medication Management</vt:lpstr>
      <vt:lpstr>Insomnia</vt:lpstr>
      <vt:lpstr>Insomnia</vt:lpstr>
      <vt:lpstr>Insomnia</vt:lpstr>
      <vt:lpstr>Diagnostic Criteria</vt:lpstr>
      <vt:lpstr>Insomnia: Management</vt:lpstr>
      <vt:lpstr>Cognitive Behavioral Therapy</vt:lpstr>
      <vt:lpstr>Components of CBT-I</vt:lpstr>
      <vt:lpstr>Medication Management</vt:lpstr>
      <vt:lpstr>Medication Recommendations</vt:lpstr>
      <vt:lpstr>Medication Recommendations</vt:lpstr>
      <vt:lpstr>GABAA  Benzodiazepine-Chloride Receptor Site</vt:lpstr>
      <vt:lpstr>Medication Recommendations</vt:lpstr>
      <vt:lpstr>What about antihistamines?</vt:lpstr>
      <vt:lpstr>Circadian Rhythm Sleep Disorders</vt:lpstr>
      <vt:lpstr>Circadian Rhythm Treatment</vt:lpstr>
      <vt:lpstr>Phase Response Curve (PRC)</vt:lpstr>
      <vt:lpstr>Post Question # 1</vt:lpstr>
      <vt:lpstr>Post Question # 2</vt:lpstr>
      <vt:lpstr>Post Question # 3</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Obstructive sleep apnea: history, physical exam &amp; diagnostic strategies</dc:title>
  <dc:creator>Melissa Carlucci</dc:creator>
  <cp:lastModifiedBy>Patricia McCann</cp:lastModifiedBy>
  <cp:revision>150</cp:revision>
  <dcterms:created xsi:type="dcterms:W3CDTF">2019-01-09T16:44:23Z</dcterms:created>
  <dcterms:modified xsi:type="dcterms:W3CDTF">2020-02-28T16:43:40Z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