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1"/>
  </p:sldMasterIdLst>
  <p:notesMasterIdLst>
    <p:notesMasterId r:id="rId73"/>
  </p:notesMasterIdLst>
  <p:sldIdLst>
    <p:sldId id="256" r:id="rId2"/>
    <p:sldId id="321" r:id="rId3"/>
    <p:sldId id="322" r:id="rId4"/>
    <p:sldId id="257" r:id="rId5"/>
    <p:sldId id="330" r:id="rId6"/>
    <p:sldId id="280" r:id="rId7"/>
    <p:sldId id="331" r:id="rId8"/>
    <p:sldId id="332" r:id="rId9"/>
    <p:sldId id="282" r:id="rId10"/>
    <p:sldId id="281" r:id="rId11"/>
    <p:sldId id="312" r:id="rId12"/>
    <p:sldId id="267" r:id="rId13"/>
    <p:sldId id="324" r:id="rId14"/>
    <p:sldId id="268" r:id="rId15"/>
    <p:sldId id="325" r:id="rId16"/>
    <p:sldId id="326" r:id="rId17"/>
    <p:sldId id="345" r:id="rId18"/>
    <p:sldId id="334" r:id="rId19"/>
    <p:sldId id="327" r:id="rId20"/>
    <p:sldId id="328" r:id="rId21"/>
    <p:sldId id="329" r:id="rId22"/>
    <p:sldId id="311" r:id="rId23"/>
    <p:sldId id="259" r:id="rId24"/>
    <p:sldId id="261" r:id="rId25"/>
    <p:sldId id="337" r:id="rId26"/>
    <p:sldId id="264" r:id="rId27"/>
    <p:sldId id="338" r:id="rId28"/>
    <p:sldId id="265" r:id="rId29"/>
    <p:sldId id="266" r:id="rId30"/>
    <p:sldId id="310" r:id="rId31"/>
    <p:sldId id="274" r:id="rId32"/>
    <p:sldId id="317" r:id="rId33"/>
    <p:sldId id="318" r:id="rId34"/>
    <p:sldId id="275" r:id="rId35"/>
    <p:sldId id="350" r:id="rId36"/>
    <p:sldId id="349" r:id="rId37"/>
    <p:sldId id="340" r:id="rId38"/>
    <p:sldId id="342" r:id="rId39"/>
    <p:sldId id="277" r:id="rId40"/>
    <p:sldId id="278" r:id="rId41"/>
    <p:sldId id="287" r:id="rId42"/>
    <p:sldId id="305" r:id="rId43"/>
    <p:sldId id="284" r:id="rId44"/>
    <p:sldId id="303" r:id="rId45"/>
    <p:sldId id="304" r:id="rId46"/>
    <p:sldId id="313" r:id="rId47"/>
    <p:sldId id="314" r:id="rId48"/>
    <p:sldId id="315" r:id="rId49"/>
    <p:sldId id="316" r:id="rId50"/>
    <p:sldId id="307" r:id="rId51"/>
    <p:sldId id="289" r:id="rId52"/>
    <p:sldId id="290" r:id="rId53"/>
    <p:sldId id="296" r:id="rId54"/>
    <p:sldId id="297" r:id="rId55"/>
    <p:sldId id="298" r:id="rId56"/>
    <p:sldId id="348" r:id="rId57"/>
    <p:sldId id="346" r:id="rId58"/>
    <p:sldId id="347" r:id="rId59"/>
    <p:sldId id="300" r:id="rId60"/>
    <p:sldId id="301" r:id="rId61"/>
    <p:sldId id="302" r:id="rId62"/>
    <p:sldId id="343" r:id="rId63"/>
    <p:sldId id="285" r:id="rId64"/>
    <p:sldId id="291" r:id="rId65"/>
    <p:sldId id="292" r:id="rId66"/>
    <p:sldId id="293" r:id="rId67"/>
    <p:sldId id="294" r:id="rId68"/>
    <p:sldId id="344" r:id="rId69"/>
    <p:sldId id="262" r:id="rId70"/>
    <p:sldId id="309" r:id="rId71"/>
    <p:sldId id="295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8"/>
    <p:restoredTop sz="91478"/>
  </p:normalViewPr>
  <p:slideViewPr>
    <p:cSldViewPr snapToGrid="0" snapToObjects="1">
      <p:cViewPr varScale="1">
        <p:scale>
          <a:sx n="61" d="100"/>
          <a:sy n="61" d="100"/>
        </p:scale>
        <p:origin x="7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396A6-C5E4-6D43-A321-AE9CE53B9C33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D362E-6CAF-B64F-8E7C-6A9F51129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80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10/15/2019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10/15/2019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10/15/2019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10/15/2019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10/15/2019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10/15/2019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10/15/2019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8624D31-43A5-475A-80CF-332C9F6DCF35}" type="datetimeFigureOut">
              <a:rPr lang="en-US" smtClean="0"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2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506" y="0"/>
            <a:ext cx="12066494" cy="303007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Management of Adolescent </a:t>
            </a:r>
            <a:br>
              <a:rPr lang="en-US" dirty="0"/>
            </a:br>
            <a:r>
              <a:rPr lang="en-US" dirty="0"/>
              <a:t>Female Athlete Injuries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4247" y="4838950"/>
            <a:ext cx="6987645" cy="1388534"/>
          </a:xfrm>
        </p:spPr>
        <p:txBody>
          <a:bodyPr>
            <a:normAutofit/>
          </a:bodyPr>
          <a:lstStyle/>
          <a:p>
            <a:r>
              <a:rPr lang="en-US" dirty="0"/>
              <a:t>Tracye Lawyer, MD, PhD</a:t>
            </a:r>
          </a:p>
          <a:p>
            <a:r>
              <a:rPr lang="en-US" dirty="0"/>
              <a:t>Orthopedic Sports Medicine Surgeon</a:t>
            </a:r>
          </a:p>
          <a:p>
            <a:r>
              <a:rPr lang="en-US" dirty="0"/>
              <a:t>October 18, 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034" y="3783106"/>
            <a:ext cx="3212966" cy="307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2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0" y="304801"/>
            <a:ext cx="10018713" cy="1066800"/>
          </a:xfrm>
        </p:spPr>
        <p:txBody>
          <a:bodyPr/>
          <a:lstStyle/>
          <a:p>
            <a:r>
              <a:rPr lang="en-US" dirty="0"/>
              <a:t>Types of </a:t>
            </a:r>
            <a:r>
              <a:rPr lang="en-US" dirty="0" err="1"/>
              <a:t>hyperlaxity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628245" y="1514476"/>
            <a:ext cx="4607188" cy="576262"/>
          </a:xfrm>
        </p:spPr>
        <p:txBody>
          <a:bodyPr/>
          <a:lstStyle/>
          <a:p>
            <a:pPr algn="ctr"/>
            <a:r>
              <a:rPr lang="en-US" sz="4000" dirty="0"/>
              <a:t>Congenital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484311" y="2281238"/>
            <a:ext cx="4895056" cy="3700461"/>
          </a:xfrm>
        </p:spPr>
        <p:txBody>
          <a:bodyPr>
            <a:noAutofit/>
          </a:bodyPr>
          <a:lstStyle/>
          <a:p>
            <a:r>
              <a:rPr lang="en-US" sz="3200" dirty="0"/>
              <a:t>Young females</a:t>
            </a:r>
          </a:p>
          <a:p>
            <a:r>
              <a:rPr lang="en-US" sz="3200" dirty="0"/>
              <a:t>Diminishes after skeletal maturity</a:t>
            </a:r>
          </a:p>
          <a:p>
            <a:r>
              <a:rPr lang="en-US" sz="3200" dirty="0"/>
              <a:t>Seen in EDS, </a:t>
            </a:r>
            <a:r>
              <a:rPr lang="en-US" sz="3200" dirty="0" err="1"/>
              <a:t>Marfan</a:t>
            </a:r>
            <a:r>
              <a:rPr lang="en-US" sz="3200" dirty="0"/>
              <a:t>, OI</a:t>
            </a:r>
          </a:p>
          <a:p>
            <a:r>
              <a:rPr lang="en-US" sz="3200" dirty="0"/>
              <a:t>Suspected collagen abnormality refer for genetic counseling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766186" y="1489076"/>
            <a:ext cx="4622537" cy="576262"/>
          </a:xfrm>
        </p:spPr>
        <p:txBody>
          <a:bodyPr/>
          <a:lstStyle/>
          <a:p>
            <a:pPr algn="ctr"/>
            <a:r>
              <a:rPr lang="en-US" sz="4000" dirty="0"/>
              <a:t>Acquired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629926" y="2372518"/>
            <a:ext cx="4895056" cy="3517899"/>
          </a:xfrm>
        </p:spPr>
        <p:txBody>
          <a:bodyPr/>
          <a:lstStyle/>
          <a:p>
            <a:r>
              <a:rPr lang="en-US" sz="3200" dirty="0"/>
              <a:t>Repetitive use during training</a:t>
            </a:r>
          </a:p>
          <a:p>
            <a:endParaRPr lang="en-US" sz="3200" dirty="0"/>
          </a:p>
          <a:p>
            <a:r>
              <a:rPr lang="en-US" sz="3200" dirty="0"/>
              <a:t>Stretch of the normal </a:t>
            </a:r>
            <a:r>
              <a:rPr lang="en-US" sz="3200" dirty="0" err="1"/>
              <a:t>capsulo</a:t>
            </a:r>
            <a:r>
              <a:rPr lang="en-US" sz="3200" dirty="0"/>
              <a:t>-ligamentous restraints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32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76300" y="2666999"/>
            <a:ext cx="11137900" cy="2110382"/>
          </a:xfrm>
        </p:spPr>
        <p:txBody>
          <a:bodyPr>
            <a:normAutofit/>
          </a:bodyPr>
          <a:lstStyle/>
          <a:p>
            <a:r>
              <a:rPr lang="en-US" sz="4800" dirty="0"/>
              <a:t>Shoulder Multi-Directional Instability (MDI)</a:t>
            </a:r>
          </a:p>
        </p:txBody>
      </p:sp>
    </p:spTree>
    <p:extLst>
      <p:ext uri="{BB962C8B-B14F-4D97-AF65-F5344CB8AC3E}">
        <p14:creationId xmlns:p14="http://schemas.microsoft.com/office/powerpoint/2010/main" val="72334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292101"/>
            <a:ext cx="10018713" cy="1104900"/>
          </a:xfrm>
        </p:spPr>
        <p:txBody>
          <a:bodyPr/>
          <a:lstStyle/>
          <a:p>
            <a:r>
              <a:rPr lang="en-US" dirty="0"/>
              <a:t>Shoulder Multi-Directional Instability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210" y="1765299"/>
            <a:ext cx="10018713" cy="4851401"/>
          </a:xfrm>
        </p:spPr>
        <p:txBody>
          <a:bodyPr>
            <a:normAutofit/>
          </a:bodyPr>
          <a:lstStyle/>
          <a:p>
            <a:r>
              <a:rPr lang="en-US" sz="2800" dirty="0"/>
              <a:t>Symptomatic subluxation/dislocation occurring in </a:t>
            </a:r>
            <a:r>
              <a:rPr lang="en-US" sz="2800" b="1" dirty="0"/>
              <a:t>two or three directions</a:t>
            </a:r>
          </a:p>
          <a:p>
            <a:r>
              <a:rPr lang="en-US" sz="2800" dirty="0"/>
              <a:t>Repetitive micro-trauma imposed on a congenitally lax and redundant joint capsule</a:t>
            </a:r>
          </a:p>
          <a:p>
            <a:r>
              <a:rPr lang="en-US" sz="2800" dirty="0"/>
              <a:t>Determine laxity versus instability</a:t>
            </a:r>
          </a:p>
          <a:p>
            <a:r>
              <a:rPr lang="en-US" sz="2800" dirty="0">
                <a:sym typeface="Wingdings"/>
              </a:rPr>
              <a:t>Most symptoms are midrange positions of </a:t>
            </a:r>
            <a:r>
              <a:rPr lang="en-US" sz="2800" dirty="0" err="1">
                <a:sym typeface="Wingdings"/>
              </a:rPr>
              <a:t>glenohumeral</a:t>
            </a:r>
            <a:r>
              <a:rPr lang="en-US" sz="2800" dirty="0">
                <a:sym typeface="Wingdings"/>
              </a:rPr>
              <a:t> during ADLs</a:t>
            </a:r>
          </a:p>
          <a:p>
            <a:r>
              <a:rPr lang="en-US" sz="2800" dirty="0">
                <a:sym typeface="Wingdings"/>
              </a:rPr>
              <a:t>Higher incidence of MDI in overhead athletes, especially swimmers and gymnasts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9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342900"/>
            <a:ext cx="10018713" cy="1041400"/>
          </a:xfrm>
        </p:spPr>
        <p:txBody>
          <a:bodyPr/>
          <a:lstStyle/>
          <a:p>
            <a:r>
              <a:rPr lang="en-US" dirty="0"/>
              <a:t>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1524000"/>
            <a:ext cx="5513390" cy="5219700"/>
          </a:xfrm>
        </p:spPr>
        <p:txBody>
          <a:bodyPr>
            <a:normAutofit/>
          </a:bodyPr>
          <a:lstStyle/>
          <a:p>
            <a:r>
              <a:rPr lang="en-US" sz="2800" dirty="0"/>
              <a:t>IGHL functions as a hammock</a:t>
            </a:r>
          </a:p>
          <a:p>
            <a:endParaRPr lang="en-US" sz="2800" dirty="0"/>
          </a:p>
          <a:p>
            <a:r>
              <a:rPr lang="en-US" sz="2800" dirty="0"/>
              <a:t>Patulous inferior recess attached to the diminutive labrum</a:t>
            </a:r>
          </a:p>
          <a:p>
            <a:endParaRPr lang="en-US" sz="2800" dirty="0"/>
          </a:p>
          <a:p>
            <a:r>
              <a:rPr lang="en-US" sz="2800" dirty="0" err="1"/>
              <a:t>Glenohumeral</a:t>
            </a:r>
            <a:r>
              <a:rPr lang="en-US" sz="2800" dirty="0"/>
              <a:t> ligaments tighten only after significant rotation of the joint or translation of the humeral head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725" y="1701801"/>
            <a:ext cx="5212275" cy="328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203201"/>
            <a:ext cx="10018713" cy="1295400"/>
          </a:xfrm>
        </p:spPr>
        <p:txBody>
          <a:bodyPr/>
          <a:lstStyle/>
          <a:p>
            <a:r>
              <a:rPr lang="en-US" dirty="0"/>
              <a:t>Classification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628245" y="1552576"/>
            <a:ext cx="4607188" cy="576262"/>
          </a:xfrm>
        </p:spPr>
        <p:txBody>
          <a:bodyPr/>
          <a:lstStyle/>
          <a:p>
            <a:pPr algn="ctr"/>
            <a:r>
              <a:rPr lang="en-US" sz="3600" dirty="0"/>
              <a:t>TUBS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484311" y="2349500"/>
            <a:ext cx="4895056" cy="3441699"/>
          </a:xfrm>
        </p:spPr>
        <p:txBody>
          <a:bodyPr>
            <a:normAutofit/>
          </a:bodyPr>
          <a:lstStyle/>
          <a:p>
            <a:r>
              <a:rPr lang="en-US" sz="3200" u="sng" dirty="0"/>
              <a:t>T</a:t>
            </a:r>
            <a:r>
              <a:rPr lang="en-US" sz="3200" dirty="0"/>
              <a:t>raumatic</a:t>
            </a:r>
          </a:p>
          <a:p>
            <a:r>
              <a:rPr lang="en-US" sz="3200" u="sng" dirty="0"/>
              <a:t>U</a:t>
            </a:r>
            <a:r>
              <a:rPr lang="en-US" sz="3200" dirty="0"/>
              <a:t>nidirectional</a:t>
            </a:r>
          </a:p>
          <a:p>
            <a:r>
              <a:rPr lang="en-US" sz="3200" u="sng" dirty="0" err="1"/>
              <a:t>B</a:t>
            </a:r>
            <a:r>
              <a:rPr lang="en-US" sz="3200" dirty="0" err="1"/>
              <a:t>ankart</a:t>
            </a:r>
            <a:r>
              <a:rPr lang="en-US" sz="3200" dirty="0"/>
              <a:t> </a:t>
            </a:r>
          </a:p>
          <a:p>
            <a:r>
              <a:rPr lang="en-US" sz="3200" u="sng" dirty="0"/>
              <a:t>S</a:t>
            </a:r>
            <a:r>
              <a:rPr lang="en-US" sz="3200" dirty="0"/>
              <a:t>urgery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44226" y="1498601"/>
            <a:ext cx="4622537" cy="576262"/>
          </a:xfrm>
        </p:spPr>
        <p:txBody>
          <a:bodyPr/>
          <a:lstStyle/>
          <a:p>
            <a:pPr algn="ctr"/>
            <a:r>
              <a:rPr lang="en-US" sz="3600" dirty="0"/>
              <a:t>AMBRI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2349500"/>
            <a:ext cx="4895056" cy="3441699"/>
          </a:xfrm>
        </p:spPr>
        <p:txBody>
          <a:bodyPr>
            <a:normAutofit/>
          </a:bodyPr>
          <a:lstStyle/>
          <a:p>
            <a:r>
              <a:rPr lang="en-US" sz="3200" u="sng" dirty="0"/>
              <a:t>A</a:t>
            </a:r>
            <a:r>
              <a:rPr lang="en-US" sz="3200" dirty="0"/>
              <a:t>traumatic</a:t>
            </a:r>
          </a:p>
          <a:p>
            <a:r>
              <a:rPr lang="en-US" sz="3200" u="sng" dirty="0"/>
              <a:t>M</a:t>
            </a:r>
            <a:r>
              <a:rPr lang="en-US" sz="3200" dirty="0"/>
              <a:t>ultidirectional</a:t>
            </a:r>
          </a:p>
          <a:p>
            <a:r>
              <a:rPr lang="en-US" sz="3200" u="sng" dirty="0"/>
              <a:t>B</a:t>
            </a:r>
            <a:r>
              <a:rPr lang="en-US" sz="3200" dirty="0"/>
              <a:t>ilateral</a:t>
            </a:r>
          </a:p>
          <a:p>
            <a:r>
              <a:rPr lang="en-US" sz="3200" u="sng" dirty="0"/>
              <a:t>R</a:t>
            </a:r>
            <a:r>
              <a:rPr lang="en-US" sz="3200" dirty="0"/>
              <a:t>ehabilitation Program</a:t>
            </a:r>
          </a:p>
          <a:p>
            <a:r>
              <a:rPr lang="en-US" sz="3200" u="sng" dirty="0"/>
              <a:t>I</a:t>
            </a:r>
            <a:r>
              <a:rPr lang="en-US" sz="3200" dirty="0"/>
              <a:t>nferior capsule </a:t>
            </a:r>
          </a:p>
        </p:txBody>
      </p:sp>
    </p:spTree>
    <p:extLst>
      <p:ext uri="{BB962C8B-B14F-4D97-AF65-F5344CB8AC3E}">
        <p14:creationId xmlns:p14="http://schemas.microsoft.com/office/powerpoint/2010/main" val="20507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77801"/>
            <a:ext cx="10018713" cy="1066800"/>
          </a:xfrm>
        </p:spPr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0210" y="1435100"/>
            <a:ext cx="10018713" cy="5295900"/>
          </a:xfrm>
        </p:spPr>
        <p:txBody>
          <a:bodyPr>
            <a:normAutofit fontScale="92500"/>
          </a:bodyPr>
          <a:lstStyle/>
          <a:p>
            <a:r>
              <a:rPr lang="en-US" dirty="0"/>
              <a:t> </a:t>
            </a:r>
            <a:r>
              <a:rPr lang="en-US" sz="2800" dirty="0"/>
              <a:t>Atraumatic instability may occur during ADLs </a:t>
            </a:r>
          </a:p>
          <a:p>
            <a:pPr lvl="1"/>
            <a:r>
              <a:rPr lang="en-US" sz="2400" dirty="0"/>
              <a:t>Reaching overhead, sleeping, grooming</a:t>
            </a:r>
          </a:p>
          <a:p>
            <a:r>
              <a:rPr lang="en-US" sz="2800" dirty="0"/>
              <a:t>Can also occur during sporting activities ( swimming strokes, weight-lifting)</a:t>
            </a:r>
          </a:p>
          <a:p>
            <a:r>
              <a:rPr lang="en-US" sz="2800" dirty="0"/>
              <a:t>Careful history for recurrent instability in other joints or family history </a:t>
            </a:r>
          </a:p>
          <a:p>
            <a:r>
              <a:rPr lang="en-US" sz="2800" dirty="0"/>
              <a:t>Do not normally require manual reduction</a:t>
            </a:r>
          </a:p>
          <a:p>
            <a:r>
              <a:rPr lang="en-US" sz="2800" dirty="0"/>
              <a:t>Numbness in hand carrying heavy objects </a:t>
            </a:r>
          </a:p>
          <a:p>
            <a:pPr lvl="1"/>
            <a:r>
              <a:rPr lang="en-US" sz="2400" dirty="0"/>
              <a:t>Suggests inferior subluxation</a:t>
            </a:r>
          </a:p>
          <a:p>
            <a:r>
              <a:rPr lang="en-US" sz="2800" dirty="0"/>
              <a:t>Poorer outcomes with voluntary components, seizures and other psychological conditions</a:t>
            </a:r>
          </a:p>
        </p:txBody>
      </p:sp>
    </p:spTree>
    <p:extLst>
      <p:ext uri="{BB962C8B-B14F-4D97-AF65-F5344CB8AC3E}">
        <p14:creationId xmlns:p14="http://schemas.microsoft.com/office/powerpoint/2010/main" val="33142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228601"/>
            <a:ext cx="10018713" cy="1181100"/>
          </a:xfrm>
        </p:spPr>
        <p:txBody>
          <a:bodyPr/>
          <a:lstStyle/>
          <a:p>
            <a:r>
              <a:rPr lang="en-US" dirty="0"/>
              <a:t>Physical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308099"/>
            <a:ext cx="5259389" cy="5244351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Always begin with cervical spine and scapular  exam </a:t>
            </a:r>
          </a:p>
          <a:p>
            <a:endParaRPr lang="en-US" sz="2800" dirty="0"/>
          </a:p>
          <a:p>
            <a:r>
              <a:rPr lang="en-US" sz="2800" dirty="0"/>
              <a:t>Apprehension test, relocation test, load and shift</a:t>
            </a:r>
          </a:p>
          <a:p>
            <a:endParaRPr lang="en-US" sz="2800" dirty="0"/>
          </a:p>
          <a:p>
            <a:r>
              <a:rPr lang="en-US" sz="2800" dirty="0"/>
              <a:t>Sulcus sign</a:t>
            </a:r>
          </a:p>
          <a:p>
            <a:endParaRPr lang="en-US" sz="2800" dirty="0"/>
          </a:p>
          <a:p>
            <a:r>
              <a:rPr lang="en-US" sz="2800" dirty="0" err="1"/>
              <a:t>Gagey</a:t>
            </a:r>
            <a:r>
              <a:rPr lang="en-US" sz="2800" dirty="0"/>
              <a:t> Test/</a:t>
            </a:r>
            <a:r>
              <a:rPr lang="en-US" sz="2800" dirty="0" err="1"/>
              <a:t>Hyperabduction</a:t>
            </a:r>
            <a:r>
              <a:rPr lang="en-US" sz="2800" dirty="0"/>
              <a:t> test</a:t>
            </a:r>
          </a:p>
          <a:p>
            <a:pPr lvl="1"/>
            <a:r>
              <a:rPr lang="en-US" sz="2400" dirty="0"/>
              <a:t>Past 105 degrees </a:t>
            </a:r>
            <a:r>
              <a:rPr lang="mr-IN" sz="2400" dirty="0"/>
              <a:t>–</a:t>
            </a:r>
            <a:r>
              <a:rPr lang="en-US" sz="2400" dirty="0"/>
              <a:t> inferior laxity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745" y="1308100"/>
            <a:ext cx="3135503" cy="23263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168" y="4216400"/>
            <a:ext cx="3122080" cy="233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1752599"/>
          </a:xfrm>
        </p:spPr>
        <p:txBody>
          <a:bodyPr/>
          <a:lstStyle/>
          <a:p>
            <a:r>
              <a:rPr lang="en-US" dirty="0"/>
              <a:t>Load and Shift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9436" y="2237440"/>
            <a:ext cx="4692129" cy="4620560"/>
          </a:xfrm>
        </p:spPr>
        <p:txBody>
          <a:bodyPr>
            <a:normAutofit/>
          </a:bodyPr>
          <a:lstStyle/>
          <a:p>
            <a:r>
              <a:rPr lang="en-US" sz="2800" dirty="0"/>
              <a:t>Grade 1 translation</a:t>
            </a:r>
          </a:p>
          <a:p>
            <a:pPr lvl="1"/>
            <a:r>
              <a:rPr lang="en-US" sz="2400" dirty="0"/>
              <a:t> To glenoid rim</a:t>
            </a:r>
          </a:p>
          <a:p>
            <a:r>
              <a:rPr lang="en-US" sz="2800" dirty="0"/>
              <a:t>Grade 2 </a:t>
            </a:r>
          </a:p>
          <a:p>
            <a:pPr lvl="1"/>
            <a:r>
              <a:rPr lang="en-US" sz="2400" dirty="0"/>
              <a:t>Over the glenoid rim with spontaneous reduction</a:t>
            </a:r>
          </a:p>
          <a:p>
            <a:r>
              <a:rPr lang="en-US" sz="2800" dirty="0"/>
              <a:t> Grade 3 </a:t>
            </a:r>
          </a:p>
          <a:p>
            <a:pPr lvl="1"/>
            <a:r>
              <a:rPr lang="en-US" sz="2400" dirty="0"/>
              <a:t>Anterior or posterior dislocation without spontaneous reduction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58" y="2237440"/>
            <a:ext cx="3965026" cy="2994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874" y="1752599"/>
            <a:ext cx="2857500" cy="49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9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68273"/>
            <a:ext cx="10018713" cy="914399"/>
          </a:xfrm>
        </p:spPr>
        <p:txBody>
          <a:bodyPr/>
          <a:lstStyle/>
          <a:p>
            <a:r>
              <a:rPr lang="en-US" dirty="0"/>
              <a:t>Scapular Winging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790171" y="1466972"/>
            <a:ext cx="4607188" cy="576262"/>
          </a:xfrm>
        </p:spPr>
        <p:txBody>
          <a:bodyPr/>
          <a:lstStyle/>
          <a:p>
            <a:pPr algn="ctr"/>
            <a:r>
              <a:rPr lang="en-US" sz="3200" dirty="0"/>
              <a:t>Medial Scapular Winging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02303" y="2427535"/>
            <a:ext cx="4895056" cy="3430588"/>
          </a:xfrm>
        </p:spPr>
        <p:txBody>
          <a:bodyPr>
            <a:noAutofit/>
          </a:bodyPr>
          <a:lstStyle/>
          <a:p>
            <a:r>
              <a:rPr lang="en-US" sz="2800" dirty="0"/>
              <a:t>Dysfunction of the serratus anterior (long thoracic nerve)</a:t>
            </a:r>
          </a:p>
          <a:p>
            <a:r>
              <a:rPr lang="en-US" sz="2800" dirty="0"/>
              <a:t>Young athletic patient</a:t>
            </a:r>
          </a:p>
          <a:p>
            <a:r>
              <a:rPr lang="en-US" sz="2800" dirty="0"/>
              <a:t>More common than lateral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880485" y="1466972"/>
            <a:ext cx="4622537" cy="576262"/>
          </a:xfrm>
        </p:spPr>
        <p:txBody>
          <a:bodyPr/>
          <a:lstStyle/>
          <a:p>
            <a:pPr algn="ctr"/>
            <a:r>
              <a:rPr lang="en-US" sz="3200" dirty="0"/>
              <a:t>Lateral Scapular Winging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6744226" y="2427535"/>
            <a:ext cx="4895056" cy="2984842"/>
          </a:xfrm>
        </p:spPr>
        <p:txBody>
          <a:bodyPr>
            <a:normAutofit/>
          </a:bodyPr>
          <a:lstStyle/>
          <a:p>
            <a:r>
              <a:rPr lang="en-US" sz="2800" dirty="0"/>
              <a:t>Dysfunction of the trapezius (Spinal accessory nerve)</a:t>
            </a:r>
          </a:p>
          <a:p>
            <a:r>
              <a:rPr lang="en-US" sz="2800" dirty="0"/>
              <a:t>Usually iatrogenic ( history of neck surgery)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4610100"/>
            <a:ext cx="3403314" cy="2147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099" y="4610100"/>
            <a:ext cx="2728033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2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39723"/>
            <a:ext cx="10018713" cy="1092200"/>
          </a:xfrm>
        </p:spPr>
        <p:txBody>
          <a:bodyPr/>
          <a:lstStyle/>
          <a:p>
            <a:r>
              <a:rPr lang="en-US" dirty="0"/>
              <a:t>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790700"/>
            <a:ext cx="9653591" cy="5588000"/>
          </a:xfrm>
        </p:spPr>
        <p:txBody>
          <a:bodyPr>
            <a:normAutofit fontScale="92500" lnSpcReduction="10000"/>
          </a:bodyPr>
          <a:lstStyle/>
          <a:p>
            <a:r>
              <a:rPr lang="en-US" sz="3100" dirty="0"/>
              <a:t>Plain radiographs: </a:t>
            </a:r>
          </a:p>
          <a:p>
            <a:pPr lvl="1"/>
            <a:r>
              <a:rPr lang="en-US" sz="2300" dirty="0"/>
              <a:t>AP, </a:t>
            </a:r>
            <a:r>
              <a:rPr lang="en-US" sz="2300" dirty="0" err="1"/>
              <a:t>Scap</a:t>
            </a:r>
            <a:r>
              <a:rPr lang="en-US" sz="2300" dirty="0"/>
              <a:t> Y, axillary view, west point view, </a:t>
            </a:r>
            <a:r>
              <a:rPr lang="en-US" sz="2300" dirty="0" err="1"/>
              <a:t>velpeau</a:t>
            </a:r>
            <a:endParaRPr lang="en-US" sz="2300" dirty="0"/>
          </a:p>
          <a:p>
            <a:pPr lvl="1"/>
            <a:endParaRPr lang="en-US" sz="2300" dirty="0"/>
          </a:p>
          <a:p>
            <a:r>
              <a:rPr lang="en-US" sz="3100" dirty="0"/>
              <a:t>MRI: </a:t>
            </a:r>
          </a:p>
          <a:p>
            <a:pPr lvl="1"/>
            <a:r>
              <a:rPr lang="en-US" sz="2300" dirty="0"/>
              <a:t>Patulous capsule</a:t>
            </a:r>
          </a:p>
          <a:p>
            <a:pPr lvl="1"/>
            <a:r>
              <a:rPr lang="en-US" sz="2300" dirty="0"/>
              <a:t>Increased </a:t>
            </a:r>
            <a:r>
              <a:rPr lang="en-US" sz="2300" dirty="0" err="1"/>
              <a:t>glenohumeral</a:t>
            </a:r>
            <a:r>
              <a:rPr lang="en-US" sz="2300" dirty="0"/>
              <a:t> volume and labral abnormalities</a:t>
            </a:r>
          </a:p>
          <a:p>
            <a:endParaRPr lang="en-US" sz="3100" dirty="0"/>
          </a:p>
          <a:p>
            <a:r>
              <a:rPr lang="en-US" sz="3100" dirty="0"/>
              <a:t> CT scan helpful but MRI can accurately assess glenoid bone loss</a:t>
            </a:r>
          </a:p>
          <a:p>
            <a:endParaRPr lang="en-US" sz="3100" dirty="0"/>
          </a:p>
          <a:p>
            <a:r>
              <a:rPr lang="en-US" sz="3100" dirty="0"/>
              <a:t>**Diagnosis of MDI is based on history and physical exam</a:t>
            </a:r>
            <a:endParaRPr lang="en-US" sz="23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300" y="848364"/>
            <a:ext cx="3594100" cy="256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5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I, Tracye Lawyer, DO NOT have a financial interest/arrangement or affiliation with one or more organizations that could be perceived as a real or apparent conflict of interest in the context of the subject of this presentation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51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203201"/>
            <a:ext cx="10018713" cy="825500"/>
          </a:xfrm>
        </p:spPr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1759352"/>
            <a:ext cx="10018713" cy="5197033"/>
          </a:xfrm>
        </p:spPr>
        <p:txBody>
          <a:bodyPr>
            <a:normAutofit/>
          </a:bodyPr>
          <a:lstStyle/>
          <a:p>
            <a:r>
              <a:rPr lang="en-US" dirty="0"/>
              <a:t>First line of treatment: </a:t>
            </a:r>
            <a:r>
              <a:rPr lang="en-US"/>
              <a:t>Physical therapy</a:t>
            </a:r>
          </a:p>
          <a:p>
            <a:endParaRPr lang="en-US" dirty="0"/>
          </a:p>
          <a:p>
            <a:pPr lvl="1"/>
            <a:r>
              <a:rPr lang="en-US" dirty="0"/>
              <a:t>Good to excellent results for 80% - 90% patients with atraumatic instability</a:t>
            </a:r>
          </a:p>
          <a:p>
            <a:pPr lvl="1"/>
            <a:r>
              <a:rPr lang="en-US" dirty="0"/>
              <a:t>At least 6 months PT</a:t>
            </a:r>
          </a:p>
          <a:p>
            <a:pPr lvl="2"/>
            <a:r>
              <a:rPr lang="en-US" dirty="0"/>
              <a:t>Phase 1 - resistance exercises to strengthen the RC and deltoid, then add scapula-stabilizing exercises </a:t>
            </a:r>
          </a:p>
          <a:p>
            <a:pPr lvl="2"/>
            <a:r>
              <a:rPr lang="en-US" dirty="0"/>
              <a:t>Phase 2 </a:t>
            </a:r>
            <a:r>
              <a:rPr lang="mr-IN" dirty="0"/>
              <a:t>–</a:t>
            </a:r>
            <a:r>
              <a:rPr lang="en-US" dirty="0"/>
              <a:t> retrain humeroscapular coordination and awareness</a:t>
            </a:r>
          </a:p>
          <a:p>
            <a:pPr lvl="1"/>
            <a:r>
              <a:rPr lang="en-US" dirty="0"/>
              <a:t>Goal </a:t>
            </a:r>
            <a:r>
              <a:rPr lang="mr-IN" dirty="0"/>
              <a:t>–</a:t>
            </a:r>
            <a:r>
              <a:rPr lang="en-US" dirty="0"/>
              <a:t> regain strength and </a:t>
            </a:r>
            <a:r>
              <a:rPr lang="en-US" dirty="0" err="1"/>
              <a:t>neuromotor</a:t>
            </a:r>
            <a:r>
              <a:rPr lang="en-US" dirty="0"/>
              <a:t> coordination of the stabilizing muscles of the RC, deltoid and scapula</a:t>
            </a:r>
          </a:p>
          <a:p>
            <a:pPr lvl="1"/>
            <a:r>
              <a:rPr lang="en-US" dirty="0"/>
              <a:t>May not fully restore stability or provide complete pain relief for some patients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46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586" y="762855"/>
            <a:ext cx="10018713" cy="899933"/>
          </a:xfrm>
        </p:spPr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3287" y="1976752"/>
            <a:ext cx="10018713" cy="5245851"/>
          </a:xfrm>
        </p:spPr>
        <p:txBody>
          <a:bodyPr>
            <a:normAutofit/>
          </a:bodyPr>
          <a:lstStyle/>
          <a:p>
            <a:r>
              <a:rPr lang="en-US" dirty="0"/>
              <a:t>Operative: traditional treatment of MDI of the shoulder </a:t>
            </a:r>
            <a:r>
              <a:rPr lang="en-US" dirty="0">
                <a:sym typeface="Wingdings"/>
              </a:rPr>
              <a:t> open capsular shift</a:t>
            </a:r>
          </a:p>
          <a:p>
            <a:pPr lvl="1"/>
            <a:r>
              <a:rPr lang="en-US" dirty="0">
                <a:sym typeface="Wingdings"/>
              </a:rPr>
              <a:t>Recurrence rate 26%</a:t>
            </a:r>
          </a:p>
          <a:p>
            <a:pPr lvl="1"/>
            <a:r>
              <a:rPr lang="en-US" dirty="0">
                <a:sym typeface="Wingdings"/>
              </a:rPr>
              <a:t>RTS 75%</a:t>
            </a:r>
          </a:p>
          <a:p>
            <a:r>
              <a:rPr lang="en-US" dirty="0">
                <a:sym typeface="Wingdings"/>
              </a:rPr>
              <a:t>Arthroscopic</a:t>
            </a:r>
          </a:p>
          <a:p>
            <a:pPr lvl="1"/>
            <a:r>
              <a:rPr lang="en-US" dirty="0">
                <a:sym typeface="Wingdings"/>
              </a:rPr>
              <a:t> Thermal </a:t>
            </a:r>
            <a:r>
              <a:rPr lang="en-US" dirty="0" err="1">
                <a:sym typeface="Wingdings"/>
              </a:rPr>
              <a:t>capsulorrhaphy</a:t>
            </a:r>
            <a:r>
              <a:rPr lang="en-US" dirty="0">
                <a:sym typeface="Wingdings"/>
              </a:rPr>
              <a:t> (thermal-induced </a:t>
            </a:r>
            <a:r>
              <a:rPr lang="en-US" dirty="0" err="1">
                <a:sym typeface="Wingdings"/>
              </a:rPr>
              <a:t>chondrolysis</a:t>
            </a:r>
            <a:r>
              <a:rPr lang="en-US" dirty="0">
                <a:sym typeface="Wingdings"/>
              </a:rPr>
              <a:t>) no longer recommended</a:t>
            </a:r>
          </a:p>
          <a:p>
            <a:pPr lvl="1"/>
            <a:r>
              <a:rPr lang="en-US" dirty="0" err="1">
                <a:sym typeface="Wingdings"/>
              </a:rPr>
              <a:t>Capsulorraphy</a:t>
            </a:r>
            <a:r>
              <a:rPr lang="en-US" dirty="0">
                <a:sym typeface="Wingdings"/>
              </a:rPr>
              <a:t>, closure rotator interval (controversial), address anterior, inferior and posterior capsule redundancy</a:t>
            </a:r>
          </a:p>
          <a:p>
            <a:pPr lvl="1"/>
            <a:r>
              <a:rPr lang="en-US" dirty="0">
                <a:sym typeface="Wingdings"/>
              </a:rPr>
              <a:t>Outcomes after arthroscopic treatment are equivalent to open procedures</a:t>
            </a:r>
          </a:p>
          <a:p>
            <a:endParaRPr lang="en-US" dirty="0">
              <a:sym typeface="Wingding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94613" cy="242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4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276599"/>
            <a:ext cx="12192000" cy="125948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Osteochondritis </a:t>
            </a:r>
            <a:r>
              <a:rPr lang="en-US" sz="4800" dirty="0" err="1"/>
              <a:t>Dissecans</a:t>
            </a:r>
            <a:r>
              <a:rPr lang="en-US" sz="4800" dirty="0"/>
              <a:t> (OCD) of the </a:t>
            </a:r>
            <a:r>
              <a:rPr lang="en-US" sz="4800" dirty="0" err="1"/>
              <a:t>Capitellum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749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866" y="424267"/>
            <a:ext cx="10018713" cy="1018572"/>
          </a:xfrm>
        </p:spPr>
        <p:txBody>
          <a:bodyPr/>
          <a:lstStyle/>
          <a:p>
            <a:r>
              <a:rPr lang="en-US" dirty="0"/>
              <a:t>OCD </a:t>
            </a:r>
            <a:r>
              <a:rPr lang="en-US" dirty="0" err="1"/>
              <a:t>Capitellum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2135" y="1662758"/>
            <a:ext cx="10018713" cy="5195242"/>
          </a:xfrm>
        </p:spPr>
        <p:txBody>
          <a:bodyPr>
            <a:normAutofit/>
          </a:bodyPr>
          <a:lstStyle/>
          <a:p>
            <a:r>
              <a:rPr lang="en-US" sz="2800" dirty="0"/>
              <a:t>Inflammatory condition of bone and cartilage resulting in localized necrosis and fragmentation of bone and cartilage</a:t>
            </a:r>
          </a:p>
          <a:p>
            <a:endParaRPr lang="en-US" sz="2800" dirty="0"/>
          </a:p>
          <a:p>
            <a:r>
              <a:rPr lang="en-US" sz="2800" dirty="0" err="1"/>
              <a:t>Capitellum</a:t>
            </a:r>
            <a:r>
              <a:rPr lang="en-US" sz="2800" dirty="0"/>
              <a:t> is the most common area affected</a:t>
            </a:r>
          </a:p>
          <a:p>
            <a:pPr lvl="1"/>
            <a:r>
              <a:rPr lang="en-US" sz="2400" dirty="0"/>
              <a:t>Can occur in the trochlea and olecranon</a:t>
            </a:r>
          </a:p>
          <a:p>
            <a:pPr lvl="1"/>
            <a:endParaRPr lang="en-US" sz="2400" dirty="0"/>
          </a:p>
          <a:p>
            <a:r>
              <a:rPr lang="en-US" sz="2800" dirty="0"/>
              <a:t>Most commonly affects young athletes engaged in sports that repetitively stress the elbow (valgus compressive load)</a:t>
            </a:r>
          </a:p>
          <a:p>
            <a:pPr lvl="1"/>
            <a:r>
              <a:rPr lang="en-US" dirty="0"/>
              <a:t>Gymnastics, Baseball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676" y="0"/>
            <a:ext cx="2435324" cy="217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3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5268" y="470648"/>
            <a:ext cx="10018713" cy="1752599"/>
          </a:xfrm>
        </p:spPr>
        <p:txBody>
          <a:bodyPr/>
          <a:lstStyle/>
          <a:p>
            <a:r>
              <a:rPr lang="en-US" dirty="0"/>
              <a:t>Clinical Presentation and History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84311" y="2338085"/>
            <a:ext cx="10018713" cy="4487725"/>
          </a:xfrm>
        </p:spPr>
        <p:txBody>
          <a:bodyPr>
            <a:normAutofit/>
          </a:bodyPr>
          <a:lstStyle/>
          <a:p>
            <a:r>
              <a:rPr lang="en-US" sz="2800" dirty="0"/>
              <a:t>Primarily disorder of the young athlete</a:t>
            </a:r>
          </a:p>
          <a:p>
            <a:r>
              <a:rPr lang="en-US" sz="2800" dirty="0"/>
              <a:t>12-14 years old</a:t>
            </a:r>
          </a:p>
          <a:p>
            <a:r>
              <a:rPr lang="en-US" sz="2800" dirty="0"/>
              <a:t>High prevalence in young female gymnasts and competitive cheerleaders</a:t>
            </a:r>
          </a:p>
          <a:p>
            <a:r>
              <a:rPr lang="en-US" sz="2800" dirty="0"/>
              <a:t>History of overuse, pain that increases with increased activity, loss of motion, swelling lateral side of the elbow</a:t>
            </a:r>
          </a:p>
          <a:p>
            <a:r>
              <a:rPr lang="en-US" sz="2800" dirty="0"/>
              <a:t>Popping, clicking, giving away with load bearing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8476" y="0"/>
            <a:ext cx="3193524" cy="254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729205"/>
            <a:ext cx="10018713" cy="1030147"/>
          </a:xfrm>
        </p:spPr>
        <p:txBody>
          <a:bodyPr/>
          <a:lstStyle/>
          <a:p>
            <a:r>
              <a:rPr lang="en-US" dirty="0"/>
              <a:t>Physical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412111"/>
            <a:ext cx="10018713" cy="4379089"/>
          </a:xfrm>
        </p:spPr>
        <p:txBody>
          <a:bodyPr>
            <a:normAutofit/>
          </a:bodyPr>
          <a:lstStyle/>
          <a:p>
            <a:r>
              <a:rPr lang="en-US" sz="2800" dirty="0"/>
              <a:t>Pain, tenderness and swelling over the lateral aspect of the elbow</a:t>
            </a:r>
          </a:p>
          <a:p>
            <a:r>
              <a:rPr lang="en-US" sz="2800" dirty="0"/>
              <a:t>Loss of extension</a:t>
            </a:r>
          </a:p>
          <a:p>
            <a:r>
              <a:rPr lang="en-US" sz="2800" dirty="0"/>
              <a:t>Catching and locking in later stages </a:t>
            </a:r>
          </a:p>
          <a:p>
            <a:r>
              <a:rPr lang="en-US" sz="2800" dirty="0"/>
              <a:t>Valgus extension overload test</a:t>
            </a:r>
          </a:p>
          <a:p>
            <a:pPr lvl="1"/>
            <a:r>
              <a:rPr lang="en-US" sz="2400" dirty="0"/>
              <a:t> Valgus load with full extension</a:t>
            </a:r>
          </a:p>
        </p:txBody>
      </p:sp>
    </p:spTree>
    <p:extLst>
      <p:ext uri="{BB962C8B-B14F-4D97-AF65-F5344CB8AC3E}">
        <p14:creationId xmlns:p14="http://schemas.microsoft.com/office/powerpoint/2010/main" val="103594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392" y="199664"/>
            <a:ext cx="10018713" cy="934656"/>
          </a:xfrm>
        </p:spPr>
        <p:txBody>
          <a:bodyPr/>
          <a:lstStyle/>
          <a:p>
            <a:r>
              <a:rPr lang="en-US" dirty="0"/>
              <a:t>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134319"/>
            <a:ext cx="7034657" cy="5602147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Radiographs: ( PA and lateral )</a:t>
            </a:r>
          </a:p>
          <a:p>
            <a:pPr lvl="1"/>
            <a:r>
              <a:rPr lang="en-US" sz="2400" dirty="0"/>
              <a:t>Radiolucency in the central aspect of the </a:t>
            </a:r>
            <a:r>
              <a:rPr lang="en-US" sz="2400" dirty="0" err="1"/>
              <a:t>capitellum</a:t>
            </a:r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MRI: </a:t>
            </a:r>
          </a:p>
          <a:p>
            <a:pPr lvl="1"/>
            <a:r>
              <a:rPr lang="en-US" sz="2400" dirty="0"/>
              <a:t>Gold standard to evaluate these lesions</a:t>
            </a:r>
          </a:p>
          <a:p>
            <a:pPr lvl="1"/>
            <a:r>
              <a:rPr lang="en-US" sz="2400" dirty="0"/>
              <a:t>Want to look at: extent of bony involvement, integrity of overlying cartilage cap, loose bodies</a:t>
            </a:r>
          </a:p>
          <a:p>
            <a:endParaRPr lang="en-US" sz="2800" dirty="0"/>
          </a:p>
          <a:p>
            <a:r>
              <a:rPr lang="en-US" sz="2800" dirty="0"/>
              <a:t>***Lesions along the lateral column are much more severe that may require more extensive surgery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299" y="0"/>
            <a:ext cx="4213701" cy="269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1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618" y="352546"/>
            <a:ext cx="10018713" cy="980954"/>
          </a:xfrm>
        </p:spPr>
        <p:txBody>
          <a:bodyPr/>
          <a:lstStyle/>
          <a:p>
            <a:r>
              <a:rPr lang="en-US" dirty="0"/>
              <a:t>Staging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446835"/>
            <a:ext cx="4638698" cy="5058137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Grade I</a:t>
            </a:r>
          </a:p>
          <a:p>
            <a:pPr lvl="2"/>
            <a:r>
              <a:rPr lang="en-US" sz="2200" dirty="0"/>
              <a:t> Cystic shadow lateral or middle of </a:t>
            </a:r>
            <a:r>
              <a:rPr lang="en-US" sz="2200" dirty="0" err="1"/>
              <a:t>capitellum</a:t>
            </a:r>
            <a:endParaRPr lang="en-US" sz="2200" dirty="0"/>
          </a:p>
          <a:p>
            <a:pPr lvl="1"/>
            <a:r>
              <a:rPr lang="en-US" sz="2400" dirty="0"/>
              <a:t>Grade II </a:t>
            </a:r>
          </a:p>
          <a:p>
            <a:pPr lvl="2"/>
            <a:r>
              <a:rPr lang="en-US" sz="2200" dirty="0"/>
              <a:t>Clear zone between the lesion and the adjacent subchondral bone</a:t>
            </a:r>
          </a:p>
          <a:p>
            <a:pPr lvl="1"/>
            <a:r>
              <a:rPr lang="en-US" sz="2400" dirty="0"/>
              <a:t>Grade III </a:t>
            </a:r>
          </a:p>
          <a:p>
            <a:pPr lvl="2"/>
            <a:r>
              <a:rPr lang="en-US" sz="2200" dirty="0"/>
              <a:t>Loose bodies present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635" y="487918"/>
            <a:ext cx="2964935" cy="3186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603" y="4011912"/>
            <a:ext cx="4639421" cy="25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8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292262"/>
            <a:ext cx="10018713" cy="1050402"/>
          </a:xfrm>
        </p:spPr>
        <p:txBody>
          <a:bodyPr/>
          <a:lstStyle/>
          <a:p>
            <a:r>
              <a:rPr lang="en-US"/>
              <a:t>Treatment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666754"/>
            <a:ext cx="10018713" cy="4872941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Non-operative Treatment: </a:t>
            </a:r>
          </a:p>
          <a:p>
            <a:pPr lvl="1"/>
            <a:r>
              <a:rPr lang="en-US" dirty="0"/>
              <a:t>Rest, cessation of aggravating activities until symptoms resolve, splinting</a:t>
            </a:r>
          </a:p>
          <a:p>
            <a:r>
              <a:rPr lang="en-US" dirty="0"/>
              <a:t>Restriction is continued until symptoms resolve (up to 12 weeks) </a:t>
            </a:r>
          </a:p>
          <a:p>
            <a:r>
              <a:rPr lang="en-US" dirty="0"/>
              <a:t>50% of stable OCD lesions will fail to heal with non-operative treatment</a:t>
            </a:r>
          </a:p>
          <a:p>
            <a:endParaRPr lang="en-US" dirty="0"/>
          </a:p>
          <a:p>
            <a:r>
              <a:rPr lang="en-US" dirty="0"/>
              <a:t>Critical determinant: intact cartilage cap </a:t>
            </a:r>
          </a:p>
          <a:p>
            <a:pPr lvl="1"/>
            <a:r>
              <a:rPr lang="en-US" dirty="0"/>
              <a:t>Operative or consultation with orthopedic surgeon if cartilage cap disrupted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27322"/>
            <a:ext cx="10018713" cy="1412111"/>
          </a:xfrm>
        </p:spPr>
        <p:txBody>
          <a:bodyPr/>
          <a:lstStyle/>
          <a:p>
            <a:r>
              <a:rPr lang="en-US" dirty="0"/>
              <a:t>Operative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1446835"/>
            <a:ext cx="4696570" cy="4953965"/>
          </a:xfrm>
        </p:spPr>
        <p:txBody>
          <a:bodyPr>
            <a:normAutofit/>
          </a:bodyPr>
          <a:lstStyle/>
          <a:p>
            <a:r>
              <a:rPr lang="en-US" dirty="0"/>
              <a:t>Operative </a:t>
            </a:r>
          </a:p>
          <a:p>
            <a:pPr lvl="1"/>
            <a:r>
              <a:rPr lang="en-US" dirty="0"/>
              <a:t>OCD lesions that do not respond to conservative management</a:t>
            </a:r>
          </a:p>
          <a:p>
            <a:pPr lvl="1"/>
            <a:r>
              <a:rPr lang="en-US" dirty="0"/>
              <a:t>Unstable OCD lesion</a:t>
            </a:r>
          </a:p>
          <a:p>
            <a:pPr lvl="1"/>
            <a:r>
              <a:rPr lang="en-US" dirty="0"/>
              <a:t>Loose bodies</a:t>
            </a:r>
          </a:p>
          <a:p>
            <a:r>
              <a:rPr lang="en-US" dirty="0"/>
              <a:t>Elbow arthroscopy, debridement of lesion, removal loose bodies, </a:t>
            </a:r>
            <a:r>
              <a:rPr lang="en-US" dirty="0" err="1"/>
              <a:t>microfracture</a:t>
            </a:r>
            <a:endParaRPr lang="en-US" dirty="0"/>
          </a:p>
          <a:p>
            <a:pPr lvl="1"/>
            <a:r>
              <a:rPr lang="en-US" dirty="0"/>
              <a:t>ORIF, OATS, Retrograde drilling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981" y="2106593"/>
            <a:ext cx="5032429" cy="327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1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061883"/>
            <a:ext cx="10018713" cy="3729318"/>
          </a:xfrm>
        </p:spPr>
        <p:txBody>
          <a:bodyPr>
            <a:noAutofit/>
          </a:bodyPr>
          <a:lstStyle/>
          <a:p>
            <a:r>
              <a:rPr lang="en-US" sz="3200" dirty="0"/>
              <a:t>1. To learn how to manage common adolescent female athletic injuries</a:t>
            </a:r>
          </a:p>
          <a:p>
            <a:r>
              <a:rPr lang="en-US" sz="3200" dirty="0"/>
              <a:t>2. To evaluate, examine and counsel patients with these types of injuries</a:t>
            </a:r>
          </a:p>
          <a:p>
            <a:r>
              <a:rPr lang="en-US" sz="3200" dirty="0"/>
              <a:t>3. To interpret and order appropriate imaging for diagnostic purposes</a:t>
            </a:r>
          </a:p>
          <a:p>
            <a:r>
              <a:rPr lang="en-US" sz="3200" dirty="0"/>
              <a:t>4. To understand when to initiate physical therapy and when to send to specialist for operative management </a:t>
            </a:r>
          </a:p>
        </p:txBody>
      </p:sp>
    </p:spTree>
    <p:extLst>
      <p:ext uri="{BB962C8B-B14F-4D97-AF65-F5344CB8AC3E}">
        <p14:creationId xmlns:p14="http://schemas.microsoft.com/office/powerpoint/2010/main" val="35854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27779" y="4063999"/>
            <a:ext cx="8930747" cy="120868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Patellar Instability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261" y="952500"/>
            <a:ext cx="5587781" cy="267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1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41790"/>
            <a:ext cx="10018713" cy="1270321"/>
          </a:xfrm>
        </p:spPr>
        <p:txBody>
          <a:bodyPr/>
          <a:lstStyle/>
          <a:p>
            <a:r>
              <a:rPr lang="en-US" dirty="0"/>
              <a:t>Epidemiology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527859"/>
            <a:ext cx="10018713" cy="5197032"/>
          </a:xfrm>
        </p:spPr>
        <p:txBody>
          <a:bodyPr>
            <a:normAutofit/>
          </a:bodyPr>
          <a:lstStyle/>
          <a:p>
            <a:r>
              <a:rPr lang="en-US" sz="3200" dirty="0"/>
              <a:t>Most common knee problem during growth</a:t>
            </a:r>
          </a:p>
          <a:p>
            <a:r>
              <a:rPr lang="en-US" sz="3200" dirty="0"/>
              <a:t>Most dislocations are lateral</a:t>
            </a:r>
          </a:p>
          <a:p>
            <a:pPr lvl="1"/>
            <a:r>
              <a:rPr lang="en-US" sz="2800" dirty="0"/>
              <a:t>Medial dislocations are usually iatrogenic due to extensive lateral </a:t>
            </a:r>
            <a:r>
              <a:rPr lang="en-US" sz="2800" dirty="0" err="1"/>
              <a:t>retinacular</a:t>
            </a:r>
            <a:r>
              <a:rPr lang="en-US" sz="2800" dirty="0"/>
              <a:t> release</a:t>
            </a:r>
          </a:p>
          <a:p>
            <a:r>
              <a:rPr lang="en-US" sz="3200" dirty="0"/>
              <a:t>Occur more frequently in children with connective soft tissue disorders or hypermobility syndromes</a:t>
            </a:r>
          </a:p>
          <a:p>
            <a:r>
              <a:rPr lang="en-US" sz="3200" dirty="0"/>
              <a:t>Patients with prior instability episodes are </a:t>
            </a:r>
            <a:r>
              <a:rPr lang="en-US" sz="3200" u="sng" dirty="0"/>
              <a:t>7 times </a:t>
            </a:r>
            <a:r>
              <a:rPr lang="en-US" sz="3200" dirty="0"/>
              <a:t>more likely to have a recurrence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5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840" y="194981"/>
            <a:ext cx="10018713" cy="1089808"/>
          </a:xfrm>
        </p:spPr>
        <p:txBody>
          <a:bodyPr/>
          <a:lstStyle/>
          <a:p>
            <a:r>
              <a:rPr lang="en-US" dirty="0"/>
              <a:t>Anatomy (Bony)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585732"/>
            <a:ext cx="7983781" cy="50234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At 20 and 30 degrees flexion, patellar articular surfaces is most constrained in the walls of the trochlear groove</a:t>
            </a:r>
          </a:p>
          <a:p>
            <a:endParaRPr lang="en-US" dirty="0"/>
          </a:p>
          <a:p>
            <a:r>
              <a:rPr lang="en-US" dirty="0"/>
              <a:t>Patella Alta  </a:t>
            </a:r>
          </a:p>
          <a:p>
            <a:pPr lvl="1"/>
            <a:r>
              <a:rPr lang="en-US" dirty="0"/>
              <a:t>Abnormal engagement with the trochlear groove during knee flexion</a:t>
            </a:r>
          </a:p>
          <a:p>
            <a:pPr lvl="1"/>
            <a:endParaRPr lang="en-US" dirty="0"/>
          </a:p>
          <a:p>
            <a:r>
              <a:rPr lang="en-US" dirty="0"/>
              <a:t>Trochlear dysplasia can predispose to patellar instability</a:t>
            </a:r>
          </a:p>
          <a:p>
            <a:pPr lvl="1"/>
            <a:r>
              <a:rPr lang="en-US" dirty="0"/>
              <a:t>96% of patients with patellar dislocations had some degree of trochlear dysplasia</a:t>
            </a:r>
          </a:p>
          <a:p>
            <a:pPr lvl="1"/>
            <a:endParaRPr lang="en-US" dirty="0"/>
          </a:p>
          <a:p>
            <a:r>
              <a:rPr lang="en-US" dirty="0"/>
              <a:t>Patellar dysplasia is another pathologic factor that may play role in patellar instability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402" y="0"/>
            <a:ext cx="2941598" cy="39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217393"/>
            <a:ext cx="10018713" cy="1171569"/>
          </a:xfrm>
        </p:spPr>
        <p:txBody>
          <a:bodyPr/>
          <a:lstStyle/>
          <a:p>
            <a:r>
              <a:rPr lang="en-US" dirty="0"/>
              <a:t>Anatomy (soft tissue)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724146"/>
            <a:ext cx="8712987" cy="543286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Patella tendon and quadriceps tendon pulls patella laterally</a:t>
            </a:r>
          </a:p>
          <a:p>
            <a:endParaRPr lang="en-US" dirty="0"/>
          </a:p>
          <a:p>
            <a:r>
              <a:rPr lang="en-US" dirty="0"/>
              <a:t>Lateral retinaculum </a:t>
            </a:r>
            <a:r>
              <a:rPr lang="mr-IN" dirty="0"/>
              <a:t>–</a:t>
            </a:r>
            <a:r>
              <a:rPr lang="en-US" dirty="0"/>
              <a:t> 3 layers</a:t>
            </a:r>
          </a:p>
          <a:p>
            <a:pPr lvl="1"/>
            <a:r>
              <a:rPr lang="en-US" dirty="0"/>
              <a:t>IT band medial fascial extensions</a:t>
            </a:r>
          </a:p>
          <a:p>
            <a:pPr lvl="1"/>
            <a:r>
              <a:rPr lang="en-US" dirty="0"/>
              <a:t>Lateral patellofemoral  band</a:t>
            </a:r>
          </a:p>
          <a:p>
            <a:pPr lvl="1"/>
            <a:r>
              <a:rPr lang="en-US" dirty="0"/>
              <a:t>Knee capsule</a:t>
            </a:r>
          </a:p>
          <a:p>
            <a:pPr lvl="1"/>
            <a:endParaRPr lang="en-US" dirty="0"/>
          </a:p>
          <a:p>
            <a:r>
              <a:rPr lang="en-US" dirty="0"/>
              <a:t>MPFL (medial patellofemoral ligament) </a:t>
            </a:r>
          </a:p>
          <a:p>
            <a:pPr lvl="1"/>
            <a:r>
              <a:rPr lang="en-US" dirty="0"/>
              <a:t>Counteracts patellar lateralization and instability</a:t>
            </a:r>
          </a:p>
          <a:p>
            <a:endParaRPr lang="en-US" dirty="0"/>
          </a:p>
          <a:p>
            <a:r>
              <a:rPr lang="en-US" dirty="0"/>
              <a:t>MQTFL(medial quadriceps tendon femoral ligament)</a:t>
            </a:r>
          </a:p>
          <a:p>
            <a:pPr lvl="1"/>
            <a:r>
              <a:rPr lang="en-US" dirty="0"/>
              <a:t>Static constraint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4106" y="44256"/>
            <a:ext cx="2897894" cy="2689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4106" y="3570256"/>
            <a:ext cx="2743565" cy="328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3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397566"/>
            <a:ext cx="10018713" cy="1524000"/>
          </a:xfrm>
        </p:spPr>
        <p:txBody>
          <a:bodyPr/>
          <a:lstStyle/>
          <a:p>
            <a:r>
              <a:rPr lang="en-US" dirty="0"/>
              <a:t>History and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2425148"/>
            <a:ext cx="7831968" cy="42804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Patellar dislocations usually occur during sporting activities</a:t>
            </a:r>
          </a:p>
          <a:p>
            <a:pPr lvl="1"/>
            <a:r>
              <a:rPr lang="en-US" dirty="0"/>
              <a:t>Very similar to ACL </a:t>
            </a:r>
          </a:p>
          <a:p>
            <a:r>
              <a:rPr lang="en-US" dirty="0"/>
              <a:t>Increased lateral translation manually</a:t>
            </a:r>
          </a:p>
          <a:p>
            <a:r>
              <a:rPr lang="en-US" dirty="0"/>
              <a:t>Gait analysis </a:t>
            </a:r>
          </a:p>
          <a:p>
            <a:pPr lvl="1"/>
            <a:r>
              <a:rPr lang="en-US" dirty="0"/>
              <a:t>Quadriceps avoiding gait, increased foot plantar-flexion + knee extension</a:t>
            </a:r>
          </a:p>
          <a:p>
            <a:r>
              <a:rPr lang="en-US" dirty="0"/>
              <a:t>Bassett sign </a:t>
            </a:r>
          </a:p>
          <a:p>
            <a:pPr lvl="1"/>
            <a:r>
              <a:rPr lang="en-US" dirty="0"/>
              <a:t>TTP over the medial femoral condyle at MPFL attachment</a:t>
            </a:r>
          </a:p>
          <a:p>
            <a:r>
              <a:rPr lang="en-US" dirty="0"/>
              <a:t>J sign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810" y="0"/>
            <a:ext cx="3669190" cy="3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8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19271"/>
            <a:ext cx="10018713" cy="1219200"/>
          </a:xfrm>
        </p:spPr>
        <p:txBody>
          <a:bodyPr/>
          <a:lstStyle/>
          <a:p>
            <a:r>
              <a:rPr lang="en-US" dirty="0"/>
              <a:t>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338471"/>
            <a:ext cx="4320142" cy="4969564"/>
          </a:xfrm>
        </p:spPr>
        <p:txBody>
          <a:bodyPr>
            <a:normAutofit/>
          </a:bodyPr>
          <a:lstStyle/>
          <a:p>
            <a:r>
              <a:rPr lang="en-US" sz="2800" dirty="0"/>
              <a:t>Plain Radiographs</a:t>
            </a:r>
          </a:p>
          <a:p>
            <a:pPr lvl="1"/>
            <a:r>
              <a:rPr lang="en-US" sz="2400" dirty="0"/>
              <a:t>Standard 4-view + standing alignment </a:t>
            </a:r>
          </a:p>
          <a:p>
            <a:r>
              <a:rPr lang="en-US" sz="2800" dirty="0"/>
              <a:t>Lateral</a:t>
            </a:r>
          </a:p>
          <a:p>
            <a:pPr lvl="1"/>
            <a:r>
              <a:rPr lang="en-US" sz="2400" dirty="0"/>
              <a:t>Patellar height</a:t>
            </a:r>
          </a:p>
          <a:p>
            <a:r>
              <a:rPr lang="en-US" sz="2800" dirty="0"/>
              <a:t>Merchant view</a:t>
            </a:r>
          </a:p>
          <a:p>
            <a:pPr lvl="1"/>
            <a:r>
              <a:rPr lang="en-US" sz="2400" dirty="0"/>
              <a:t>Patella shape, tilt, sulcus angle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406" y="1556409"/>
            <a:ext cx="2065065" cy="4705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825" y="1556409"/>
            <a:ext cx="4430175" cy="13649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676" y="3536739"/>
            <a:ext cx="2759744" cy="320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Patellar Height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Insall-Salvati</a:t>
            </a:r>
            <a:r>
              <a:rPr lang="en-US" dirty="0"/>
              <a:t> Index</a:t>
            </a:r>
          </a:p>
          <a:p>
            <a:endParaRPr lang="en-US" dirty="0"/>
          </a:p>
          <a:p>
            <a:r>
              <a:rPr lang="en-US" dirty="0"/>
              <a:t>Blackburn-Peel ratio </a:t>
            </a:r>
          </a:p>
          <a:p>
            <a:endParaRPr lang="en-US" dirty="0"/>
          </a:p>
          <a:p>
            <a:r>
              <a:rPr lang="en-US" dirty="0" err="1"/>
              <a:t>Caton-Deschamps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944" y="2350555"/>
            <a:ext cx="5881882" cy="37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7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19270"/>
            <a:ext cx="10018713" cy="1060173"/>
          </a:xfrm>
        </p:spPr>
        <p:txBody>
          <a:bodyPr/>
          <a:lstStyle/>
          <a:p>
            <a:r>
              <a:rPr lang="en-US" dirty="0"/>
              <a:t>Trochlear Dysplasia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1802296"/>
            <a:ext cx="4956245" cy="41794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Type A</a:t>
            </a:r>
          </a:p>
          <a:p>
            <a:pPr lvl="1"/>
            <a:r>
              <a:rPr lang="en-US" dirty="0"/>
              <a:t>Shallow sulcus</a:t>
            </a:r>
          </a:p>
          <a:p>
            <a:r>
              <a:rPr lang="en-US" dirty="0"/>
              <a:t>Type B </a:t>
            </a:r>
          </a:p>
          <a:p>
            <a:pPr lvl="1"/>
            <a:r>
              <a:rPr lang="en-US" dirty="0"/>
              <a:t>Flat, horizontally trochlear surface</a:t>
            </a:r>
          </a:p>
          <a:p>
            <a:r>
              <a:rPr lang="en-US" dirty="0"/>
              <a:t>Type C </a:t>
            </a:r>
          </a:p>
          <a:p>
            <a:pPr lvl="1"/>
            <a:r>
              <a:rPr lang="en-US" dirty="0"/>
              <a:t>Flat, obliquely oriented trochlear surface</a:t>
            </a:r>
          </a:p>
          <a:p>
            <a:r>
              <a:rPr lang="en-US" dirty="0"/>
              <a:t>Type D </a:t>
            </a:r>
          </a:p>
          <a:p>
            <a:pPr lvl="1"/>
            <a:r>
              <a:rPr lang="en-US" dirty="0"/>
              <a:t>Same as type C with prominent bone protrusion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445" y="1656522"/>
            <a:ext cx="4878580" cy="476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8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504784"/>
            <a:ext cx="10018713" cy="1152939"/>
          </a:xfrm>
        </p:spPr>
        <p:txBody>
          <a:bodyPr/>
          <a:lstStyle/>
          <a:p>
            <a:r>
              <a:rPr lang="en-US" dirty="0" err="1"/>
              <a:t>Tibial</a:t>
            </a:r>
            <a:r>
              <a:rPr lang="en-US" dirty="0"/>
              <a:t> Tubercle to Trochlear Groove (TT-TG)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1789043"/>
            <a:ext cx="5295994" cy="4002157"/>
          </a:xfrm>
        </p:spPr>
        <p:txBody>
          <a:bodyPr>
            <a:normAutofit/>
          </a:bodyPr>
          <a:lstStyle/>
          <a:p>
            <a:r>
              <a:rPr lang="en-US" sz="2800" dirty="0"/>
              <a:t>CT/MRI </a:t>
            </a:r>
            <a:r>
              <a:rPr lang="mr-IN" sz="2800" dirty="0"/>
              <a:t>–</a:t>
            </a:r>
            <a:r>
              <a:rPr lang="en-US" sz="2800" dirty="0"/>
              <a:t> defining baseline anatomy, preoperative planning</a:t>
            </a:r>
          </a:p>
          <a:p>
            <a:r>
              <a:rPr lang="en-US" sz="2800" dirty="0"/>
              <a:t>TT-TG replaced Q angle for assessing lateralization of the TT</a:t>
            </a:r>
          </a:p>
          <a:p>
            <a:r>
              <a:rPr lang="en-US" sz="2800" dirty="0"/>
              <a:t>20 mm threshold (15-20 normal)</a:t>
            </a:r>
          </a:p>
          <a:p>
            <a:r>
              <a:rPr lang="en-US" sz="2800" dirty="0"/>
              <a:t>MRI reported to underestimate TT-TG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987" y="4103204"/>
            <a:ext cx="4572035" cy="2436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529" y="1482605"/>
            <a:ext cx="4501493" cy="246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0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72279"/>
            <a:ext cx="10018713" cy="1166192"/>
          </a:xfrm>
        </p:spPr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1815547"/>
            <a:ext cx="10018713" cy="5857461"/>
          </a:xfrm>
        </p:spPr>
        <p:txBody>
          <a:bodyPr>
            <a:normAutofit/>
          </a:bodyPr>
          <a:lstStyle/>
          <a:p>
            <a:r>
              <a:rPr lang="en-US" dirty="0"/>
              <a:t>Non-operative  </a:t>
            </a:r>
          </a:p>
          <a:p>
            <a:pPr lvl="1"/>
            <a:r>
              <a:rPr lang="en-US" dirty="0"/>
              <a:t>Gold standard after primary patellar dislocation without osteochondral fragments</a:t>
            </a:r>
          </a:p>
          <a:p>
            <a:r>
              <a:rPr lang="en-US" dirty="0"/>
              <a:t>First time patellar dislocation</a:t>
            </a:r>
          </a:p>
          <a:p>
            <a:pPr lvl="1"/>
            <a:r>
              <a:rPr lang="en-US" dirty="0"/>
              <a:t>Conservative management best strategy </a:t>
            </a:r>
          </a:p>
          <a:p>
            <a:pPr lvl="1"/>
            <a:r>
              <a:rPr lang="en-US" dirty="0"/>
              <a:t>Except with significant mal-tracking factors and/or osteochondral fractures</a:t>
            </a:r>
          </a:p>
          <a:p>
            <a:r>
              <a:rPr lang="en-US" dirty="0"/>
              <a:t>Bracing, PT</a:t>
            </a:r>
          </a:p>
          <a:p>
            <a:r>
              <a:rPr lang="en-US" dirty="0"/>
              <a:t>Risk factors  </a:t>
            </a:r>
          </a:p>
          <a:p>
            <a:pPr lvl="1"/>
            <a:r>
              <a:rPr lang="en-US" dirty="0"/>
              <a:t>Positive family </a:t>
            </a:r>
            <a:r>
              <a:rPr lang="en-US" dirty="0" err="1"/>
              <a:t>hx</a:t>
            </a:r>
            <a:r>
              <a:rPr lang="en-US" dirty="0"/>
              <a:t>, CL patella instability, highest risk with trochlea dysplasia</a:t>
            </a:r>
          </a:p>
          <a:p>
            <a:endParaRPr lang="en-US" dirty="0"/>
          </a:p>
          <a:p>
            <a:r>
              <a:rPr lang="en-US" dirty="0"/>
              <a:t>3-4 months PT recommended </a:t>
            </a:r>
            <a:r>
              <a:rPr lang="mr-IN" dirty="0"/>
              <a:t>–</a:t>
            </a:r>
            <a:r>
              <a:rPr lang="en-US" dirty="0"/>
              <a:t> resolve pain and swelling, restore motion, muscle strength, prevent further episodes of instability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0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1752599"/>
          </a:xfrm>
        </p:spPr>
        <p:txBody>
          <a:bodyPr>
            <a:normAutofit/>
          </a:bodyPr>
          <a:lstStyle/>
          <a:p>
            <a:r>
              <a:rPr lang="en-US" sz="4400" dirty="0"/>
              <a:t>Outline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1484310" y="1559859"/>
            <a:ext cx="10018713" cy="4231341"/>
          </a:xfrm>
        </p:spPr>
        <p:txBody>
          <a:bodyPr>
            <a:normAutofit fontScale="62500" lnSpcReduction="20000"/>
          </a:bodyPr>
          <a:lstStyle/>
          <a:p>
            <a:r>
              <a:rPr lang="en-US" sz="5100" dirty="0"/>
              <a:t>Joint Hypermobility</a:t>
            </a:r>
          </a:p>
          <a:p>
            <a:r>
              <a:rPr lang="en-US" sz="5100" dirty="0"/>
              <a:t> Multi-directional Shoulder Instability (MDI)</a:t>
            </a:r>
          </a:p>
          <a:p>
            <a:r>
              <a:rPr lang="en-US" sz="5100" dirty="0"/>
              <a:t>Osteochondritis </a:t>
            </a:r>
            <a:r>
              <a:rPr lang="en-US" sz="5100" dirty="0" err="1"/>
              <a:t>Dissecans</a:t>
            </a:r>
            <a:r>
              <a:rPr lang="en-US" sz="5100" dirty="0"/>
              <a:t> of the </a:t>
            </a:r>
            <a:r>
              <a:rPr lang="en-US" sz="5100" dirty="0" err="1"/>
              <a:t>capitellum</a:t>
            </a:r>
            <a:r>
              <a:rPr lang="en-US" sz="5100" dirty="0"/>
              <a:t>(OCD)</a:t>
            </a:r>
          </a:p>
          <a:p>
            <a:r>
              <a:rPr lang="en-US" sz="5100" dirty="0"/>
              <a:t>Anterior Cruciate Ligament  (ACL) Injuries</a:t>
            </a:r>
          </a:p>
          <a:p>
            <a:r>
              <a:rPr lang="en-US" sz="5100" dirty="0"/>
              <a:t>Patellar instability</a:t>
            </a:r>
          </a:p>
          <a:p>
            <a:r>
              <a:rPr lang="en-US" sz="5100" dirty="0"/>
              <a:t>Stress fractures</a:t>
            </a:r>
          </a:p>
          <a:p>
            <a:r>
              <a:rPr lang="en-US" sz="5100" dirty="0"/>
              <a:t>Female Athlete Triad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0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Operative Treatment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Operative management for failed conservative treatment</a:t>
            </a:r>
          </a:p>
          <a:p>
            <a:r>
              <a:rPr lang="en-US" dirty="0"/>
              <a:t>Operative consideration: repeated giving away can cause cartilaginous lesions</a:t>
            </a:r>
          </a:p>
          <a:p>
            <a:r>
              <a:rPr lang="en-US" dirty="0"/>
              <a:t>Goal of surgery: restore patellar tracking consider bony and soft tissue constraints</a:t>
            </a:r>
          </a:p>
          <a:p>
            <a:r>
              <a:rPr lang="en-US" dirty="0"/>
              <a:t>MPFL reconstruction versus repair +/-  other procedures (TTO, </a:t>
            </a:r>
            <a:r>
              <a:rPr lang="en-US" dirty="0" err="1"/>
              <a:t>trochleoplasty</a:t>
            </a:r>
            <a:r>
              <a:rPr lang="en-US" dirty="0"/>
              <a:t>, MQTFL)</a:t>
            </a:r>
          </a:p>
        </p:txBody>
      </p:sp>
    </p:spTree>
    <p:extLst>
      <p:ext uri="{BB962C8B-B14F-4D97-AF65-F5344CB8AC3E}">
        <p14:creationId xmlns:p14="http://schemas.microsoft.com/office/powerpoint/2010/main" val="92522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9467" y="4381499"/>
            <a:ext cx="11226799" cy="980081"/>
          </a:xfrm>
        </p:spPr>
        <p:txBody>
          <a:bodyPr>
            <a:noAutofit/>
          </a:bodyPr>
          <a:lstStyle/>
          <a:p>
            <a:r>
              <a:rPr lang="en-US" sz="4800" dirty="0"/>
              <a:t>Anterior Cruciate Ligament (ACL) Injuries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638" y="149395"/>
            <a:ext cx="6106459" cy="395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8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335667"/>
            <a:ext cx="10018713" cy="1215342"/>
          </a:xfrm>
        </p:spPr>
        <p:txBody>
          <a:bodyPr/>
          <a:lstStyle/>
          <a:p>
            <a:r>
              <a:rPr lang="en-US"/>
              <a:t>ACL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851951"/>
            <a:ext cx="10018713" cy="4699320"/>
          </a:xfrm>
        </p:spPr>
        <p:txBody>
          <a:bodyPr>
            <a:normAutofit/>
          </a:bodyPr>
          <a:lstStyle/>
          <a:p>
            <a:r>
              <a:rPr lang="en-US" dirty="0"/>
              <a:t>ACL injuries rare in children &lt; 12 years but can happen</a:t>
            </a:r>
          </a:p>
          <a:p>
            <a:pPr lvl="1"/>
            <a:r>
              <a:rPr lang="en-US" dirty="0"/>
              <a:t>Presumably ligaments are stronger than bones and growth plates</a:t>
            </a:r>
          </a:p>
          <a:p>
            <a:pPr lvl="1"/>
            <a:r>
              <a:rPr lang="en-US" dirty="0"/>
              <a:t>Skeletally immature children are more likely to sustain a fracture</a:t>
            </a:r>
          </a:p>
          <a:p>
            <a:r>
              <a:rPr lang="en-US" dirty="0"/>
              <a:t>ACL injury rates for girls peaks during adolescence then declines in early adulthood</a:t>
            </a:r>
          </a:p>
          <a:p>
            <a:r>
              <a:rPr lang="en-US" dirty="0"/>
              <a:t>Highest number of ACL injuries is female athletes 15-19 years old</a:t>
            </a:r>
          </a:p>
          <a:p>
            <a:r>
              <a:rPr lang="en-US" dirty="0"/>
              <a:t>Girls HS sports associated with the highest rates of ACL injuries are:</a:t>
            </a:r>
          </a:p>
          <a:p>
            <a:pPr lvl="1"/>
            <a:r>
              <a:rPr lang="en-US" dirty="0"/>
              <a:t>Soccer &gt; basketball &gt; gymnastics</a:t>
            </a:r>
          </a:p>
          <a:p>
            <a:r>
              <a:rPr lang="en-US" dirty="0"/>
              <a:t>Female adolescent athletes have the greatest risk of ACL injuries, 4-6x as high as their male counterparts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0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335666"/>
            <a:ext cx="10018713" cy="995423"/>
          </a:xfrm>
        </p:spPr>
        <p:txBody>
          <a:bodyPr/>
          <a:lstStyle/>
          <a:p>
            <a:r>
              <a:rPr lang="en-US"/>
              <a:t>ACL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331089"/>
            <a:ext cx="10018713" cy="5208608"/>
          </a:xfrm>
        </p:spPr>
        <p:txBody>
          <a:bodyPr>
            <a:normAutofit/>
          </a:bodyPr>
          <a:lstStyle/>
          <a:p>
            <a:r>
              <a:rPr lang="en-US" sz="2800" dirty="0"/>
              <a:t>Consequences of an ACL injury</a:t>
            </a:r>
          </a:p>
          <a:p>
            <a:pPr lvl="1"/>
            <a:r>
              <a:rPr lang="en-US" sz="2400" dirty="0"/>
              <a:t>Short term: </a:t>
            </a:r>
          </a:p>
          <a:p>
            <a:pPr lvl="2"/>
            <a:r>
              <a:rPr lang="en-US" sz="2000" dirty="0"/>
              <a:t>Pain, disability during the treatment phase (surgery + 6-9 months of rehab)</a:t>
            </a:r>
          </a:p>
          <a:p>
            <a:pPr lvl="2"/>
            <a:r>
              <a:rPr lang="en-US" sz="2000" dirty="0"/>
              <a:t>Can affect academic performance (36% athletes in 6th-12</a:t>
            </a:r>
            <a:r>
              <a:rPr lang="en-US" sz="2000" baseline="30000" dirty="0"/>
              <a:t>th</a:t>
            </a:r>
            <a:r>
              <a:rPr lang="en-US" sz="2000" dirty="0"/>
              <a:t> grade were noted to fail an exam during the school year)</a:t>
            </a:r>
          </a:p>
          <a:p>
            <a:pPr lvl="2"/>
            <a:r>
              <a:rPr lang="en-US" sz="2000" dirty="0"/>
              <a:t>Girls were more likely to have surgery and less likely to return to sports after an ACL injury</a:t>
            </a:r>
          </a:p>
          <a:p>
            <a:pPr lvl="1"/>
            <a:r>
              <a:rPr lang="en-US" sz="2400" dirty="0"/>
              <a:t>Long term:	</a:t>
            </a:r>
          </a:p>
          <a:p>
            <a:pPr lvl="2"/>
            <a:r>
              <a:rPr lang="en-US" sz="2000" dirty="0"/>
              <a:t>Can limit future participation in physical activity </a:t>
            </a:r>
            <a:endParaRPr lang="en-US" sz="2000" dirty="0">
              <a:sym typeface="Wingdings"/>
            </a:endParaRPr>
          </a:p>
          <a:p>
            <a:pPr lvl="2"/>
            <a:r>
              <a:rPr lang="en-US" sz="2000" dirty="0">
                <a:sym typeface="Wingdings"/>
              </a:rPr>
              <a:t>Athletes with ACL injury are 10-fold higher risk of developing early-onset degenerative knee OA compared to non-injured population (even if ACL is reconstructed)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7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381966"/>
            <a:ext cx="10018713" cy="1030145"/>
          </a:xfrm>
        </p:spPr>
        <p:txBody>
          <a:bodyPr/>
          <a:lstStyle/>
          <a:p>
            <a:r>
              <a:rPr lang="en-US" dirty="0"/>
              <a:t>Risk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296365"/>
            <a:ext cx="10018713" cy="5282235"/>
          </a:xfrm>
        </p:spPr>
        <p:txBody>
          <a:bodyPr>
            <a:normAutofit/>
          </a:bodyPr>
          <a:lstStyle/>
          <a:p>
            <a:r>
              <a:rPr lang="en-US" dirty="0"/>
              <a:t>ACL injury is more common in females due to </a:t>
            </a:r>
          </a:p>
          <a:p>
            <a:pPr lvl="1"/>
            <a:r>
              <a:rPr lang="en-US" dirty="0"/>
              <a:t>Landing biomechanics</a:t>
            </a:r>
          </a:p>
          <a:p>
            <a:pPr lvl="2"/>
            <a:r>
              <a:rPr lang="en-US" dirty="0"/>
              <a:t>Conditioning and strength play the biggest role</a:t>
            </a:r>
          </a:p>
          <a:p>
            <a:pPr lvl="2"/>
            <a:r>
              <a:rPr lang="en-US" dirty="0"/>
              <a:t>Females land with their knees in more extension and valgus due to hip IR</a:t>
            </a:r>
          </a:p>
          <a:p>
            <a:pPr lvl="1"/>
            <a:r>
              <a:rPr lang="en-US" dirty="0"/>
              <a:t>Smaller notches</a:t>
            </a:r>
          </a:p>
          <a:p>
            <a:pPr lvl="1"/>
            <a:r>
              <a:rPr lang="en-US" dirty="0"/>
              <a:t>Smaller ACL size</a:t>
            </a:r>
          </a:p>
          <a:p>
            <a:pPr lvl="1"/>
            <a:r>
              <a:rPr lang="en-US" dirty="0"/>
              <a:t>Cyclic hormonal levels</a:t>
            </a:r>
          </a:p>
          <a:p>
            <a:pPr lvl="2"/>
            <a:r>
              <a:rPr lang="en-US" dirty="0"/>
              <a:t>ACL at greater risk for injury during the first half of the menstrual cycle</a:t>
            </a:r>
          </a:p>
          <a:p>
            <a:pPr lvl="1"/>
            <a:r>
              <a:rPr lang="en-US" dirty="0"/>
              <a:t>Leg alignment</a:t>
            </a:r>
          </a:p>
          <a:p>
            <a:pPr lvl="1"/>
            <a:r>
              <a:rPr lang="en-US" dirty="0"/>
              <a:t>Genetic predisposition</a:t>
            </a:r>
          </a:p>
          <a:p>
            <a:pPr lvl="2"/>
            <a:r>
              <a:rPr lang="en-US" dirty="0"/>
              <a:t>Underrepresentation of CC genotype of a COL5A1 gene sequence in female with ACL ruptures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5247" y="2446"/>
            <a:ext cx="2316753" cy="28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3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270948"/>
            <a:ext cx="10018713" cy="1342663"/>
          </a:xfrm>
        </p:spPr>
        <p:txBody>
          <a:bodyPr/>
          <a:lstStyle/>
          <a:p>
            <a:r>
              <a:rPr lang="en-US" dirty="0"/>
              <a:t>Mechanism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613611"/>
            <a:ext cx="10018713" cy="4768770"/>
          </a:xfrm>
        </p:spPr>
        <p:txBody>
          <a:bodyPr>
            <a:normAutofit/>
          </a:bodyPr>
          <a:lstStyle/>
          <a:p>
            <a:r>
              <a:rPr lang="en-US" dirty="0"/>
              <a:t>Approximately 80% of ACL tears are non-contact </a:t>
            </a:r>
          </a:p>
          <a:p>
            <a:endParaRPr lang="en-US" dirty="0"/>
          </a:p>
          <a:p>
            <a:r>
              <a:rPr lang="en-US" dirty="0"/>
              <a:t>Dynamic valgus position </a:t>
            </a:r>
            <a:r>
              <a:rPr lang="en-US" dirty="0">
                <a:sym typeface="Wingdings"/>
              </a:rPr>
              <a:t> Hip IR and adduction, </a:t>
            </a:r>
            <a:r>
              <a:rPr lang="en-US" dirty="0" err="1">
                <a:sym typeface="Wingdings"/>
              </a:rPr>
              <a:t>tibial</a:t>
            </a:r>
            <a:r>
              <a:rPr lang="en-US" dirty="0">
                <a:sym typeface="Wingdings"/>
              </a:rPr>
              <a:t> ER and foot eversion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Poor control of the center of mass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Highest strain on the ACL occurs during isolated quadriceps contraction with the knee relatively straight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324" y="92598"/>
            <a:ext cx="3716419" cy="302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1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08344"/>
            <a:ext cx="10018713" cy="1273215"/>
          </a:xfrm>
        </p:spPr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481559"/>
            <a:ext cx="10018713" cy="4884516"/>
          </a:xfrm>
        </p:spPr>
        <p:txBody>
          <a:bodyPr>
            <a:normAutofit/>
          </a:bodyPr>
          <a:lstStyle/>
          <a:p>
            <a:r>
              <a:rPr lang="en-US" sz="2800" dirty="0"/>
              <a:t>Non-contact injury</a:t>
            </a:r>
          </a:p>
          <a:p>
            <a:r>
              <a:rPr lang="en-US" sz="2800" dirty="0"/>
              <a:t>Audible pop</a:t>
            </a:r>
          </a:p>
          <a:p>
            <a:r>
              <a:rPr lang="en-US" sz="2800" dirty="0"/>
              <a:t>Rapid </a:t>
            </a:r>
            <a:r>
              <a:rPr lang="en-US" sz="2800" dirty="0" err="1"/>
              <a:t>hemarthrosis</a:t>
            </a:r>
            <a:endParaRPr lang="en-US" sz="2800" dirty="0"/>
          </a:p>
          <a:p>
            <a:r>
              <a:rPr lang="en-US" sz="2800" dirty="0"/>
              <a:t>Unable to return to play initially</a:t>
            </a:r>
          </a:p>
          <a:p>
            <a:r>
              <a:rPr lang="en-US" sz="2800" dirty="0"/>
              <a:t>Some continue playing when swelling resolves but complain of instability</a:t>
            </a:r>
          </a:p>
          <a:p>
            <a:r>
              <a:rPr lang="en-US" sz="2800" dirty="0"/>
              <a:t>Seen in clinic usually with severe pain or locking due to cartilage or meniscal injury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47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269" y="462989"/>
            <a:ext cx="6549058" cy="1196760"/>
          </a:xfrm>
        </p:spPr>
        <p:txBody>
          <a:bodyPr>
            <a:normAutofit/>
          </a:bodyPr>
          <a:lstStyle/>
          <a:p>
            <a:r>
              <a:rPr lang="en-US" dirty="0"/>
              <a:t>Physical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522064"/>
            <a:ext cx="10018713" cy="44613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Always compare to the other side</a:t>
            </a:r>
          </a:p>
          <a:p>
            <a:r>
              <a:rPr lang="en-US" dirty="0"/>
              <a:t>Palpation </a:t>
            </a:r>
          </a:p>
          <a:p>
            <a:pPr lvl="1"/>
            <a:r>
              <a:rPr lang="en-US" dirty="0"/>
              <a:t>Patella, joint line, tuberosity</a:t>
            </a:r>
          </a:p>
          <a:p>
            <a:r>
              <a:rPr lang="en-US" dirty="0"/>
              <a:t>Range of motion</a:t>
            </a:r>
          </a:p>
          <a:p>
            <a:r>
              <a:rPr lang="en-US" dirty="0"/>
              <a:t>Lachman, Anterior drawer, Pivot shift if patient relaxed</a:t>
            </a:r>
          </a:p>
          <a:p>
            <a:r>
              <a:rPr lang="en-US" dirty="0"/>
              <a:t>McMurray’s</a:t>
            </a:r>
          </a:p>
          <a:p>
            <a:r>
              <a:rPr lang="en-US" dirty="0"/>
              <a:t>Varus/valgus stress </a:t>
            </a:r>
          </a:p>
          <a:p>
            <a:r>
              <a:rPr lang="en-US" dirty="0"/>
              <a:t>Posterior drawer </a:t>
            </a:r>
          </a:p>
          <a:p>
            <a:r>
              <a:rPr lang="en-US" dirty="0"/>
              <a:t>Dial test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327" y="0"/>
            <a:ext cx="4934673" cy="384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7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9116" y="1"/>
            <a:ext cx="10018713" cy="1053296"/>
          </a:xfrm>
        </p:spPr>
        <p:txBody>
          <a:bodyPr/>
          <a:lstStyle/>
          <a:p>
            <a:r>
              <a:rPr lang="en-US" dirty="0"/>
              <a:t>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1793" y="1549573"/>
            <a:ext cx="3944217" cy="5143018"/>
          </a:xfrm>
        </p:spPr>
        <p:txBody>
          <a:bodyPr>
            <a:normAutofit/>
          </a:bodyPr>
          <a:lstStyle/>
          <a:p>
            <a:r>
              <a:rPr lang="en-US" dirty="0"/>
              <a:t>Plain radiographs </a:t>
            </a:r>
            <a:endParaRPr lang="en-US" dirty="0">
              <a:sym typeface="Wingdings"/>
            </a:endParaRPr>
          </a:p>
          <a:p>
            <a:pPr lvl="1"/>
            <a:r>
              <a:rPr lang="en-US" dirty="0">
                <a:sym typeface="Wingdings"/>
              </a:rPr>
              <a:t>Rule out fractures, avulsion type injuries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CT scan </a:t>
            </a:r>
          </a:p>
          <a:p>
            <a:pPr lvl="1"/>
            <a:r>
              <a:rPr lang="en-US" dirty="0">
                <a:sym typeface="Wingdings"/>
              </a:rPr>
              <a:t>Define avulsion type injuries</a:t>
            </a: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MRI </a:t>
            </a:r>
          </a:p>
          <a:p>
            <a:pPr lvl="1"/>
            <a:r>
              <a:rPr lang="en-US" dirty="0">
                <a:sym typeface="Wingdings"/>
              </a:rPr>
              <a:t>Gold standard to diagnose ACL</a:t>
            </a:r>
          </a:p>
          <a:p>
            <a:pPr lvl="1"/>
            <a:r>
              <a:rPr lang="en-US" dirty="0">
                <a:sym typeface="Wingdings"/>
              </a:rPr>
              <a:t> Must look at other injuries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663" y="3842796"/>
            <a:ext cx="3236079" cy="2942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767" y="1053297"/>
            <a:ext cx="4658062" cy="2736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3702" y="3842795"/>
            <a:ext cx="2738298" cy="301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8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312516"/>
            <a:ext cx="10018713" cy="1261641"/>
          </a:xfrm>
        </p:spPr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1574157"/>
            <a:ext cx="10018713" cy="5266481"/>
          </a:xfrm>
        </p:spPr>
        <p:txBody>
          <a:bodyPr>
            <a:normAutofit/>
          </a:bodyPr>
          <a:lstStyle/>
          <a:p>
            <a:r>
              <a:rPr lang="en-US" dirty="0"/>
              <a:t>Non-operative</a:t>
            </a:r>
          </a:p>
          <a:p>
            <a:pPr lvl="1"/>
            <a:r>
              <a:rPr lang="en-US" dirty="0"/>
              <a:t>Partial ACL tears, &lt; 50% of fibers torn</a:t>
            </a:r>
          </a:p>
          <a:p>
            <a:pPr lvl="1"/>
            <a:r>
              <a:rPr lang="en-US" dirty="0"/>
              <a:t>PT</a:t>
            </a:r>
          </a:p>
          <a:p>
            <a:pPr lvl="1"/>
            <a:r>
              <a:rPr lang="en-US" dirty="0"/>
              <a:t>If any instability events </a:t>
            </a:r>
            <a:r>
              <a:rPr lang="en-US" dirty="0">
                <a:sym typeface="Wingdings"/>
              </a:rPr>
              <a:t> move to operative treatment</a:t>
            </a: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Operative</a:t>
            </a:r>
          </a:p>
          <a:p>
            <a:pPr lvl="1"/>
            <a:r>
              <a:rPr lang="en-US" dirty="0">
                <a:sym typeface="Wingdings"/>
              </a:rPr>
              <a:t>Complete ACL tear</a:t>
            </a:r>
          </a:p>
          <a:p>
            <a:pPr lvl="1"/>
            <a:r>
              <a:rPr lang="en-US" dirty="0">
                <a:sym typeface="Wingdings"/>
              </a:rPr>
              <a:t>Inability to participate in their sport</a:t>
            </a:r>
          </a:p>
          <a:p>
            <a:pPr lvl="1"/>
            <a:r>
              <a:rPr lang="en-US" dirty="0">
                <a:sym typeface="Wingdings"/>
              </a:rPr>
              <a:t>Instability that affects daily living</a:t>
            </a:r>
          </a:p>
          <a:p>
            <a:pPr lvl="1"/>
            <a:r>
              <a:rPr lang="en-US" dirty="0">
                <a:sym typeface="Wingdings"/>
              </a:rPr>
              <a:t>Associated chondral or meniscal injury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7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72278" y="3823791"/>
            <a:ext cx="8930747" cy="2110382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Joint Hypermobility Syndrome (JHS)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453" y="416173"/>
            <a:ext cx="4538398" cy="340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77792"/>
            <a:ext cx="10018713" cy="1088021"/>
          </a:xfrm>
        </p:spPr>
        <p:txBody>
          <a:bodyPr/>
          <a:lstStyle/>
          <a:p>
            <a:r>
              <a:rPr lang="en-US" dirty="0"/>
              <a:t>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2816" y="1886674"/>
            <a:ext cx="10018713" cy="4842076"/>
          </a:xfrm>
        </p:spPr>
        <p:txBody>
          <a:bodyPr>
            <a:normAutofit/>
          </a:bodyPr>
          <a:lstStyle/>
          <a:p>
            <a:r>
              <a:rPr lang="en-US" dirty="0"/>
              <a:t>Goal of Neuromuscular training programs</a:t>
            </a:r>
          </a:p>
          <a:p>
            <a:pPr lvl="1"/>
            <a:r>
              <a:rPr lang="en-US" dirty="0"/>
              <a:t>Strengthen hamstrings and core muscles</a:t>
            </a:r>
          </a:p>
          <a:p>
            <a:pPr lvl="1"/>
            <a:r>
              <a:rPr lang="en-US" dirty="0"/>
              <a:t>Improve balance </a:t>
            </a:r>
          </a:p>
          <a:p>
            <a:pPr lvl="1"/>
            <a:r>
              <a:rPr lang="en-US" dirty="0"/>
              <a:t>Recognize and avoid dynamic knee valgus</a:t>
            </a:r>
          </a:p>
          <a:p>
            <a:endParaRPr lang="en-US" dirty="0"/>
          </a:p>
          <a:p>
            <a:r>
              <a:rPr lang="en-US" dirty="0"/>
              <a:t>Key components of </a:t>
            </a:r>
            <a:r>
              <a:rPr lang="en-US" u="sng" dirty="0"/>
              <a:t>most effective </a:t>
            </a:r>
            <a:r>
              <a:rPr lang="en-US" dirty="0"/>
              <a:t>prevention programs</a:t>
            </a:r>
          </a:p>
          <a:p>
            <a:pPr lvl="1"/>
            <a:r>
              <a:rPr lang="en-US" dirty="0"/>
              <a:t>Progressive strengthening for the core and LE</a:t>
            </a:r>
          </a:p>
          <a:p>
            <a:pPr lvl="1"/>
            <a:r>
              <a:rPr lang="en-US" dirty="0" err="1"/>
              <a:t>Plyometrics</a:t>
            </a:r>
            <a:endParaRPr lang="en-US" dirty="0"/>
          </a:p>
          <a:p>
            <a:pPr lvl="1"/>
            <a:r>
              <a:rPr lang="en-US" dirty="0"/>
              <a:t>Feedback-driven technique modification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497" y="53977"/>
            <a:ext cx="4257503" cy="262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5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1939" y="4775199"/>
            <a:ext cx="8930747" cy="94198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Stress Fractures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313" y="1731904"/>
            <a:ext cx="5084613" cy="2795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146" y="336175"/>
            <a:ext cx="3239852" cy="419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4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73620"/>
            <a:ext cx="10018713" cy="1099595"/>
          </a:xfrm>
        </p:spPr>
        <p:txBody>
          <a:bodyPr/>
          <a:lstStyle/>
          <a:p>
            <a:r>
              <a:rPr lang="en-US" dirty="0"/>
              <a:t>Stress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1570384"/>
            <a:ext cx="7831967" cy="50623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Common overuse injuries in athletes</a:t>
            </a:r>
          </a:p>
          <a:p>
            <a:r>
              <a:rPr lang="en-US" dirty="0"/>
              <a:t>Typically affects lower extremity (most common in the tibia)</a:t>
            </a:r>
          </a:p>
          <a:p>
            <a:r>
              <a:rPr lang="en-US" dirty="0"/>
              <a:t>Female athletes sustain stress fractures of the femoral neck, metatarsals and pelvis more frequently than male counterparts</a:t>
            </a:r>
          </a:p>
          <a:p>
            <a:r>
              <a:rPr lang="en-US" dirty="0"/>
              <a:t>Most commonly seen in runners</a:t>
            </a:r>
          </a:p>
          <a:p>
            <a:pPr lvl="1"/>
            <a:r>
              <a:rPr lang="en-US" dirty="0"/>
              <a:t>20% incidence in competitive track and field athletes</a:t>
            </a:r>
          </a:p>
          <a:p>
            <a:r>
              <a:rPr lang="en-US" dirty="0"/>
              <a:t>Tibia, fibula and tarsals</a:t>
            </a:r>
          </a:p>
          <a:p>
            <a:pPr lvl="1"/>
            <a:r>
              <a:rPr lang="en-US" dirty="0"/>
              <a:t>Runners, soccer players, ballet dancers</a:t>
            </a:r>
          </a:p>
          <a:p>
            <a:r>
              <a:rPr lang="en-US" dirty="0" err="1"/>
              <a:t>Humerus</a:t>
            </a:r>
            <a:r>
              <a:rPr lang="en-US" dirty="0"/>
              <a:t>, olecranon</a:t>
            </a:r>
          </a:p>
          <a:p>
            <a:pPr lvl="1"/>
            <a:r>
              <a:rPr lang="en-US" dirty="0"/>
              <a:t>Throwers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7826" y="984877"/>
            <a:ext cx="2584174" cy="587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8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2522"/>
            <a:ext cx="10018713" cy="1404730"/>
          </a:xfrm>
        </p:spPr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704" y="1126435"/>
            <a:ext cx="10575371" cy="5552661"/>
          </a:xfrm>
        </p:spPr>
        <p:txBody>
          <a:bodyPr>
            <a:normAutofit/>
          </a:bodyPr>
          <a:lstStyle/>
          <a:p>
            <a:r>
              <a:rPr lang="en-US" dirty="0"/>
              <a:t>Bone is dynamic tissue that responds to external forces with adaptive remodeling </a:t>
            </a:r>
          </a:p>
          <a:p>
            <a:r>
              <a:rPr lang="en-US" dirty="0"/>
              <a:t>Stress-induced injury to bone occurs when the loads placed on the bone exceeds its capacity for repair</a:t>
            </a:r>
          </a:p>
          <a:p>
            <a:r>
              <a:rPr lang="en-US" dirty="0"/>
              <a:t>Stress reaction (micro-architectural damage) </a:t>
            </a:r>
            <a:r>
              <a:rPr lang="en-US" dirty="0">
                <a:sym typeface="Wingdings"/>
              </a:rPr>
              <a:t> Stress Fracture (Cortical disruption)</a:t>
            </a:r>
          </a:p>
          <a:p>
            <a:r>
              <a:rPr lang="en-US" dirty="0">
                <a:sym typeface="Wingdings"/>
              </a:rPr>
              <a:t>Pathogenesis likely multifactorial</a:t>
            </a:r>
          </a:p>
          <a:p>
            <a:pPr lvl="1"/>
            <a:r>
              <a:rPr lang="en-US" dirty="0">
                <a:sym typeface="Wingdings"/>
              </a:rPr>
              <a:t>Mechanical, hormonal, nutritional and genetic factors</a:t>
            </a:r>
          </a:p>
          <a:p>
            <a:r>
              <a:rPr lang="en-US" dirty="0">
                <a:sym typeface="Wingdings"/>
              </a:rPr>
              <a:t>Training errors</a:t>
            </a:r>
          </a:p>
          <a:p>
            <a:pPr lvl="1"/>
            <a:r>
              <a:rPr lang="en-US" dirty="0">
                <a:sym typeface="Wingdings"/>
              </a:rPr>
              <a:t>High mileage, high intensity, change in training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05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78296"/>
            <a:ext cx="10018713" cy="1152939"/>
          </a:xfrm>
        </p:spPr>
        <p:txBody>
          <a:bodyPr/>
          <a:lstStyle/>
          <a:p>
            <a:r>
              <a:rPr lang="en-US" dirty="0"/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258957"/>
            <a:ext cx="10018713" cy="514184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Should be made in timely fashion to avoid disastrous complications</a:t>
            </a:r>
          </a:p>
          <a:p>
            <a:pPr lvl="1"/>
            <a:r>
              <a:rPr lang="en-US" dirty="0"/>
              <a:t>Displaced femoral neck, tibia fracture, collapsed navicular</a:t>
            </a:r>
          </a:p>
          <a:p>
            <a:r>
              <a:rPr lang="en-US" dirty="0"/>
              <a:t>History</a:t>
            </a:r>
          </a:p>
          <a:p>
            <a:pPr lvl="1"/>
            <a:r>
              <a:rPr lang="en-US" dirty="0"/>
              <a:t>Gradual onset of activity-related pain</a:t>
            </a:r>
          </a:p>
          <a:p>
            <a:pPr lvl="1"/>
            <a:r>
              <a:rPr lang="en-US" dirty="0"/>
              <a:t>Ache that resolves with rest</a:t>
            </a:r>
          </a:p>
          <a:p>
            <a:pPr lvl="1"/>
            <a:r>
              <a:rPr lang="en-US" dirty="0"/>
              <a:t>More severe cases </a:t>
            </a:r>
            <a:r>
              <a:rPr lang="en-US" dirty="0">
                <a:sym typeface="Wingdings"/>
              </a:rPr>
              <a:t> pain with walking or even at rest</a:t>
            </a:r>
          </a:p>
          <a:p>
            <a:r>
              <a:rPr lang="en-US" dirty="0">
                <a:sym typeface="Wingdings"/>
              </a:rPr>
              <a:t>What you should ask:</a:t>
            </a:r>
          </a:p>
          <a:p>
            <a:pPr lvl="1"/>
            <a:r>
              <a:rPr lang="en-US" dirty="0">
                <a:sym typeface="Wingdings"/>
              </a:rPr>
              <a:t>Athlete’s training pattern</a:t>
            </a:r>
          </a:p>
          <a:p>
            <a:pPr lvl="1"/>
            <a:r>
              <a:rPr lang="en-US" dirty="0">
                <a:sym typeface="Wingdings"/>
              </a:rPr>
              <a:t>Previous history of stress fractures</a:t>
            </a:r>
          </a:p>
          <a:p>
            <a:pPr lvl="1"/>
            <a:r>
              <a:rPr lang="en-US" dirty="0">
                <a:sym typeface="Wingdings"/>
              </a:rPr>
              <a:t>Nutritional history</a:t>
            </a:r>
          </a:p>
          <a:p>
            <a:pPr lvl="1"/>
            <a:r>
              <a:rPr lang="en-US" dirty="0">
                <a:sym typeface="Wingdings"/>
              </a:rPr>
              <a:t>Menstrual history</a:t>
            </a:r>
          </a:p>
          <a:p>
            <a:pPr lvl="1"/>
            <a:r>
              <a:rPr lang="en-US" dirty="0">
                <a:sym typeface="Wingdings"/>
              </a:rPr>
              <a:t>Goals and upcoming competitions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11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430306"/>
            <a:ext cx="10018713" cy="1033670"/>
          </a:xfrm>
        </p:spPr>
        <p:txBody>
          <a:bodyPr/>
          <a:lstStyle/>
          <a:p>
            <a:r>
              <a:rPr lang="en-US" dirty="0"/>
              <a:t>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683027"/>
            <a:ext cx="5910403" cy="4770782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Gait</a:t>
            </a:r>
          </a:p>
          <a:p>
            <a:r>
              <a:rPr lang="en-US" sz="2800" dirty="0"/>
              <a:t>Focal tenderness, swelling, erythema</a:t>
            </a:r>
          </a:p>
          <a:p>
            <a:r>
              <a:rPr lang="en-US" sz="2800" dirty="0"/>
              <a:t>Fulcrum test </a:t>
            </a:r>
            <a:r>
              <a:rPr lang="mr-IN" sz="2800" dirty="0"/>
              <a:t>–</a:t>
            </a:r>
            <a:r>
              <a:rPr lang="en-US" sz="2800" dirty="0"/>
              <a:t> femoral stress fractures</a:t>
            </a:r>
          </a:p>
          <a:p>
            <a:r>
              <a:rPr lang="en-US" sz="2800" dirty="0"/>
              <a:t>ROM hip </a:t>
            </a:r>
            <a:r>
              <a:rPr lang="mr-IN" sz="2800" dirty="0"/>
              <a:t>–</a:t>
            </a:r>
            <a:r>
              <a:rPr lang="en-US" sz="2800" dirty="0"/>
              <a:t> femoral neck stress fractures</a:t>
            </a:r>
          </a:p>
          <a:p>
            <a:r>
              <a:rPr lang="en-US" sz="2800" dirty="0"/>
              <a:t>Hop test</a:t>
            </a:r>
          </a:p>
          <a:p>
            <a:r>
              <a:rPr lang="en-US" sz="2800" dirty="0"/>
              <a:t>Look at limb length, muscle mass, foot alignment, flexibility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118" y="2722932"/>
            <a:ext cx="4947882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968487"/>
            <a:ext cx="9077673" cy="2822713"/>
          </a:xfrm>
        </p:spPr>
        <p:txBody>
          <a:bodyPr>
            <a:normAutofit fontScale="85000" lnSpcReduction="20000"/>
          </a:bodyPr>
          <a:lstStyle/>
          <a:p>
            <a:r>
              <a:rPr lang="en-US" sz="4000" dirty="0"/>
              <a:t>Plain radiographs </a:t>
            </a:r>
          </a:p>
          <a:p>
            <a:pPr lvl="1"/>
            <a:r>
              <a:rPr lang="en-US" sz="4000" dirty="0"/>
              <a:t>Periosteal bone reaction, cortical </a:t>
            </a:r>
            <a:r>
              <a:rPr lang="en-US" sz="4000" dirty="0" err="1"/>
              <a:t>lucency</a:t>
            </a:r>
            <a:r>
              <a:rPr lang="en-US" sz="4000" dirty="0"/>
              <a:t>, callus formation, fracture line</a:t>
            </a:r>
          </a:p>
          <a:p>
            <a:pPr lvl="1"/>
            <a:r>
              <a:rPr lang="en-US" sz="4000" dirty="0"/>
              <a:t>Only 50% of stress fractures will ever be evident on plain radiographs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557" y="0"/>
            <a:ext cx="4069898" cy="32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7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666999"/>
            <a:ext cx="10018713" cy="3375992"/>
          </a:xfrm>
        </p:spPr>
        <p:txBody>
          <a:bodyPr>
            <a:normAutofit fontScale="40000" lnSpcReduction="20000"/>
          </a:bodyPr>
          <a:lstStyle/>
          <a:p>
            <a:r>
              <a:rPr lang="en-US" sz="8600" dirty="0"/>
              <a:t>Bone scan (Technetium-99 diphosphonate)</a:t>
            </a:r>
          </a:p>
          <a:p>
            <a:pPr lvl="1"/>
            <a:r>
              <a:rPr lang="en-US" sz="8600" dirty="0"/>
              <a:t>100% sensitive in diagnosing stress fractures</a:t>
            </a:r>
          </a:p>
          <a:p>
            <a:pPr lvl="1"/>
            <a:r>
              <a:rPr lang="en-US" sz="8600" dirty="0"/>
              <a:t>Changes present within 48-72 hours after onset of symptoms</a:t>
            </a:r>
          </a:p>
          <a:p>
            <a:pPr lvl="1"/>
            <a:r>
              <a:rPr lang="en-US" sz="8600" dirty="0"/>
              <a:t>Poor Specificity (improved with 3-phase scan) </a:t>
            </a:r>
          </a:p>
          <a:p>
            <a:pPr lvl="2"/>
            <a:r>
              <a:rPr lang="en-US" sz="8400" dirty="0"/>
              <a:t>Stress factures positive in all three phases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6678" y="0"/>
            <a:ext cx="3485322" cy="268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1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85530"/>
            <a:ext cx="10018713" cy="1258957"/>
          </a:xfrm>
        </p:spPr>
        <p:txBody>
          <a:bodyPr/>
          <a:lstStyle/>
          <a:p>
            <a:r>
              <a:rPr lang="en-US" dirty="0"/>
              <a:t>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2635" y="1961322"/>
            <a:ext cx="4770716" cy="3617844"/>
          </a:xfrm>
        </p:spPr>
        <p:txBody>
          <a:bodyPr>
            <a:normAutofit fontScale="70000" lnSpcReduction="20000"/>
          </a:bodyPr>
          <a:lstStyle/>
          <a:p>
            <a:r>
              <a:rPr lang="en-US" sz="4500" dirty="0"/>
              <a:t>MRI</a:t>
            </a:r>
          </a:p>
          <a:p>
            <a:pPr lvl="1"/>
            <a:r>
              <a:rPr lang="en-US" sz="4500" dirty="0"/>
              <a:t>Gold standard</a:t>
            </a:r>
          </a:p>
          <a:p>
            <a:pPr lvl="1"/>
            <a:r>
              <a:rPr lang="en-US" sz="4500" dirty="0"/>
              <a:t>Better specificity vs bone scan</a:t>
            </a:r>
          </a:p>
          <a:p>
            <a:pPr lvl="1"/>
            <a:r>
              <a:rPr lang="en-US" sz="4500" dirty="0"/>
              <a:t>STIR images positive early, then T2, then T1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351" y="2173745"/>
            <a:ext cx="5732632" cy="288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65044"/>
            <a:ext cx="10018713" cy="1126434"/>
          </a:xfrm>
        </p:spPr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166191"/>
            <a:ext cx="10018713" cy="5287618"/>
          </a:xfrm>
        </p:spPr>
        <p:txBody>
          <a:bodyPr>
            <a:normAutofit/>
          </a:bodyPr>
          <a:lstStyle/>
          <a:p>
            <a:r>
              <a:rPr lang="en-US" dirty="0"/>
              <a:t>Non-operative</a:t>
            </a:r>
          </a:p>
          <a:p>
            <a:pPr lvl="1"/>
            <a:r>
              <a:rPr lang="en-US" dirty="0"/>
              <a:t>Treatment for majority stress fractures</a:t>
            </a:r>
          </a:p>
          <a:p>
            <a:pPr lvl="1"/>
            <a:r>
              <a:rPr lang="en-US" dirty="0"/>
              <a:t>Avoid aggravating activity </a:t>
            </a:r>
          </a:p>
          <a:p>
            <a:pPr lvl="1"/>
            <a:r>
              <a:rPr lang="en-US" dirty="0"/>
              <a:t>NSAIDS and ice</a:t>
            </a:r>
          </a:p>
          <a:p>
            <a:pPr lvl="1"/>
            <a:r>
              <a:rPr lang="en-US" dirty="0"/>
              <a:t>No U/S  - can cause pain at the site</a:t>
            </a:r>
          </a:p>
          <a:p>
            <a:pPr lvl="1"/>
            <a:r>
              <a:rPr lang="en-US" dirty="0"/>
              <a:t>If athletes are symptomatic with walking or at rest </a:t>
            </a:r>
            <a:r>
              <a:rPr lang="en-US" dirty="0">
                <a:sym typeface="Wingdings"/>
              </a:rPr>
              <a:t> protected weight-bearing</a:t>
            </a:r>
          </a:p>
          <a:p>
            <a:pPr lvl="1"/>
            <a:endParaRPr lang="en-US" dirty="0">
              <a:sym typeface="Wingdings"/>
            </a:endParaRPr>
          </a:p>
          <a:p>
            <a:pPr lvl="1"/>
            <a:r>
              <a:rPr lang="en-US" dirty="0">
                <a:sym typeface="Wingdings"/>
              </a:rPr>
              <a:t>Most Stress fractures heal in 6-8 weeks</a:t>
            </a:r>
          </a:p>
          <a:p>
            <a:pPr lvl="1"/>
            <a:r>
              <a:rPr lang="en-US" dirty="0">
                <a:sym typeface="Wingdings"/>
              </a:rPr>
              <a:t>Can continue activities such as stretching, swimming, cycling</a:t>
            </a:r>
          </a:p>
          <a:p>
            <a:pPr lvl="1"/>
            <a:r>
              <a:rPr lang="en-US" dirty="0">
                <a:sym typeface="Wingdings"/>
              </a:rPr>
              <a:t>Resume Sports gradually when pain-free and non-tender</a:t>
            </a:r>
          </a:p>
          <a:p>
            <a:pPr lvl="1"/>
            <a:r>
              <a:rPr lang="en-US" dirty="0">
                <a:sym typeface="Wingdings"/>
              </a:rPr>
              <a:t>Radiographs </a:t>
            </a:r>
            <a:r>
              <a:rPr lang="en-US" u="sng" dirty="0">
                <a:sym typeface="Wingdings"/>
              </a:rPr>
              <a:t>not</a:t>
            </a:r>
            <a:r>
              <a:rPr lang="en-US" dirty="0">
                <a:sym typeface="Wingdings"/>
              </a:rPr>
              <a:t> necessary to establish healing</a:t>
            </a:r>
          </a:p>
        </p:txBody>
      </p:sp>
    </p:spTree>
    <p:extLst>
      <p:ext uri="{BB962C8B-B14F-4D97-AF65-F5344CB8AC3E}">
        <p14:creationId xmlns:p14="http://schemas.microsoft.com/office/powerpoint/2010/main" val="187832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711" y="381000"/>
            <a:ext cx="10018713" cy="1028700"/>
          </a:xfrm>
        </p:spPr>
        <p:txBody>
          <a:bodyPr/>
          <a:lstStyle/>
          <a:p>
            <a:r>
              <a:rPr lang="en-US" dirty="0"/>
              <a:t>Joint Hypermobility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0500" y="1943101"/>
            <a:ext cx="10233023" cy="4914900"/>
          </a:xfrm>
        </p:spPr>
        <p:txBody>
          <a:bodyPr>
            <a:normAutofit/>
          </a:bodyPr>
          <a:lstStyle/>
          <a:p>
            <a:r>
              <a:rPr lang="en-US" dirty="0"/>
              <a:t>Heritable disorder of connective tissue that comprises symptomatic hypermobility predisposing to joint pain, soft tissue injury and joint instability</a:t>
            </a:r>
          </a:p>
          <a:p>
            <a:r>
              <a:rPr lang="en-US" dirty="0"/>
              <a:t>Generalized </a:t>
            </a:r>
            <a:r>
              <a:rPr lang="en-US" dirty="0" err="1"/>
              <a:t>hyperlaxity</a:t>
            </a:r>
            <a:r>
              <a:rPr lang="en-US" dirty="0"/>
              <a:t> is caused by increased length and elasticity of the normal joint restraints </a:t>
            </a:r>
            <a:r>
              <a:rPr lang="en-US" dirty="0">
                <a:sym typeface="Wingdings"/>
              </a:rPr>
              <a:t> allows greater degree of translation of the articular surfaces</a:t>
            </a:r>
          </a:p>
          <a:p>
            <a:r>
              <a:rPr lang="en-US" dirty="0">
                <a:sym typeface="Wingdings"/>
              </a:rPr>
              <a:t>Instability develops only if the normal joint restraints fail to maintain mechanical stability</a:t>
            </a:r>
            <a:endParaRPr lang="en-US" dirty="0"/>
          </a:p>
          <a:p>
            <a:r>
              <a:rPr lang="en-US" dirty="0"/>
              <a:t>Joint hypermobility syndrome  can be a part of many different connective tissue disorders</a:t>
            </a:r>
          </a:p>
          <a:p>
            <a:pPr lvl="1"/>
            <a:r>
              <a:rPr lang="en-US" dirty="0"/>
              <a:t>Ehlers-</a:t>
            </a:r>
            <a:r>
              <a:rPr lang="en-US" dirty="0" err="1"/>
              <a:t>Danlos</a:t>
            </a:r>
            <a:r>
              <a:rPr lang="en-US" dirty="0"/>
              <a:t> syndrome (EDS hypermobile type) ,</a:t>
            </a:r>
            <a:r>
              <a:rPr lang="en-US" dirty="0" err="1"/>
              <a:t>Marfan</a:t>
            </a:r>
            <a:r>
              <a:rPr lang="en-US" dirty="0"/>
              <a:t> syndrome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77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82217"/>
            <a:ext cx="10018713" cy="1461053"/>
          </a:xfrm>
        </p:spPr>
        <p:txBody>
          <a:bodyPr/>
          <a:lstStyle/>
          <a:p>
            <a:r>
              <a:rPr lang="en-US" dirty="0"/>
              <a:t>Treatment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1961323"/>
            <a:ext cx="4227376" cy="4572000"/>
          </a:xfrm>
        </p:spPr>
        <p:txBody>
          <a:bodyPr/>
          <a:lstStyle/>
          <a:p>
            <a:r>
              <a:rPr lang="en-US" sz="3200" dirty="0"/>
              <a:t>Operative</a:t>
            </a:r>
          </a:p>
          <a:p>
            <a:pPr lvl="1"/>
            <a:r>
              <a:rPr lang="en-US" sz="2800" dirty="0"/>
              <a:t>Surgical treatment rarely required</a:t>
            </a:r>
          </a:p>
          <a:p>
            <a:pPr lvl="1"/>
            <a:r>
              <a:rPr lang="en-US" sz="2800" dirty="0"/>
              <a:t>Displacement of fracture indication for surgery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686" y="1961323"/>
            <a:ext cx="5134337" cy="347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1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10818"/>
            <a:ext cx="10018713" cy="927652"/>
          </a:xfrm>
        </p:spPr>
        <p:txBody>
          <a:bodyPr/>
          <a:lstStyle/>
          <a:p>
            <a:r>
              <a:rPr lang="en-US" dirty="0"/>
              <a:t>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470991"/>
            <a:ext cx="10018713" cy="4744279"/>
          </a:xfrm>
        </p:spPr>
        <p:txBody>
          <a:bodyPr>
            <a:normAutofit/>
          </a:bodyPr>
          <a:lstStyle/>
          <a:p>
            <a:r>
              <a:rPr lang="en-US" dirty="0"/>
              <a:t>Athlete’s footwear, running surface, training programs and overtraining</a:t>
            </a:r>
          </a:p>
          <a:p>
            <a:r>
              <a:rPr lang="en-US" dirty="0"/>
              <a:t>Encourage cross train and strength training (increased muscle mass decrease risk of stress fractures)</a:t>
            </a:r>
          </a:p>
          <a:p>
            <a:r>
              <a:rPr lang="en-US" dirty="0"/>
              <a:t>Females:</a:t>
            </a:r>
          </a:p>
          <a:p>
            <a:pPr lvl="1"/>
            <a:r>
              <a:rPr lang="en-US" dirty="0"/>
              <a:t>Screen for eating disorders</a:t>
            </a:r>
          </a:p>
          <a:p>
            <a:pPr lvl="1"/>
            <a:r>
              <a:rPr lang="en-US" dirty="0"/>
              <a:t>Menstrual abnormalities</a:t>
            </a:r>
          </a:p>
          <a:p>
            <a:pPr lvl="1"/>
            <a:r>
              <a:rPr lang="en-US" dirty="0"/>
              <a:t>Calcium 1500 mg, 400-800 IU </a:t>
            </a:r>
            <a:r>
              <a:rPr lang="en-US" dirty="0" err="1"/>
              <a:t>Vit</a:t>
            </a:r>
            <a:r>
              <a:rPr lang="en-US" dirty="0"/>
              <a:t> D</a:t>
            </a:r>
          </a:p>
          <a:p>
            <a:pPr lvl="1"/>
            <a:r>
              <a:rPr lang="en-US" dirty="0"/>
              <a:t>Oral contraceptive </a:t>
            </a:r>
            <a:r>
              <a:rPr lang="mr-IN" dirty="0"/>
              <a:t>–</a:t>
            </a:r>
            <a:r>
              <a:rPr lang="en-US" dirty="0"/>
              <a:t> may decrease stress fractures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42079" y="4013199"/>
            <a:ext cx="8930747" cy="94198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Female Athlete Triad</a:t>
            </a:r>
          </a:p>
        </p:txBody>
      </p:sp>
    </p:spTree>
    <p:extLst>
      <p:ext uri="{BB962C8B-B14F-4D97-AF65-F5344CB8AC3E}">
        <p14:creationId xmlns:p14="http://schemas.microsoft.com/office/powerpoint/2010/main" val="209733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Female athlete triad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Amenorrhea</a:t>
            </a:r>
          </a:p>
          <a:p>
            <a:r>
              <a:rPr lang="en-US" dirty="0"/>
              <a:t>2. Insufficient energy availability</a:t>
            </a:r>
          </a:p>
          <a:p>
            <a:r>
              <a:rPr lang="en-US" dirty="0"/>
              <a:t>3. Osteoporosis/BMD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482" y="1954306"/>
            <a:ext cx="3935894" cy="418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3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384314"/>
            <a:ext cx="10018713" cy="1179443"/>
          </a:xfrm>
        </p:spPr>
        <p:txBody>
          <a:bodyPr/>
          <a:lstStyle/>
          <a:p>
            <a:r>
              <a:rPr lang="en-US" dirty="0"/>
              <a:t>Amenorrhea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563757"/>
            <a:ext cx="10310125" cy="4611756"/>
          </a:xfrm>
        </p:spPr>
        <p:txBody>
          <a:bodyPr>
            <a:normAutofit/>
          </a:bodyPr>
          <a:lstStyle/>
          <a:p>
            <a:r>
              <a:rPr lang="en-US" dirty="0"/>
              <a:t>Resulting in energy imbalance, low body fat, and hypothalamic-pituitary axis changes</a:t>
            </a:r>
          </a:p>
          <a:p>
            <a:r>
              <a:rPr lang="en-US" dirty="0"/>
              <a:t>Secondary amenorrhea (cessation for 6 months) often caused by hormonal disturbances</a:t>
            </a:r>
          </a:p>
          <a:p>
            <a:pPr lvl="1"/>
            <a:r>
              <a:rPr lang="en-US" dirty="0"/>
              <a:t>Lose bone mass that may be permanent</a:t>
            </a:r>
          </a:p>
          <a:p>
            <a:r>
              <a:rPr lang="en-US" dirty="0"/>
              <a:t>Incidence in elite runners is nearly 50%</a:t>
            </a:r>
          </a:p>
          <a:p>
            <a:r>
              <a:rPr lang="en-US" dirty="0"/>
              <a:t>Leads to bone demineralization and stress fractures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70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Insufficient energy availability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789043"/>
            <a:ext cx="10018713" cy="4002157"/>
          </a:xfrm>
        </p:spPr>
        <p:txBody>
          <a:bodyPr>
            <a:normAutofit/>
          </a:bodyPr>
          <a:lstStyle/>
          <a:p>
            <a:r>
              <a:rPr lang="en-US" sz="2800" dirty="0"/>
              <a:t>Insufficient caloric intake</a:t>
            </a:r>
          </a:p>
          <a:p>
            <a:pPr lvl="1"/>
            <a:r>
              <a:rPr lang="en-US" sz="2400" dirty="0"/>
              <a:t>Most common cause of amenorrhea in female athletes</a:t>
            </a:r>
          </a:p>
          <a:p>
            <a:pPr lvl="1"/>
            <a:endParaRPr lang="en-US" sz="2400" dirty="0"/>
          </a:p>
          <a:p>
            <a:r>
              <a:rPr lang="en-US" sz="2800" dirty="0"/>
              <a:t>May or may not be associated with an eating disorder</a:t>
            </a:r>
          </a:p>
        </p:txBody>
      </p:sp>
    </p:spTree>
    <p:extLst>
      <p:ext uri="{BB962C8B-B14F-4D97-AF65-F5344CB8AC3E}">
        <p14:creationId xmlns:p14="http://schemas.microsoft.com/office/powerpoint/2010/main" val="69353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37322"/>
            <a:ext cx="10018713" cy="1179443"/>
          </a:xfrm>
        </p:spPr>
        <p:txBody>
          <a:bodyPr/>
          <a:lstStyle/>
          <a:p>
            <a:r>
              <a:rPr lang="en-US" dirty="0"/>
              <a:t>Osteoporosis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82310"/>
            <a:ext cx="10058400" cy="4023360"/>
          </a:xfrm>
        </p:spPr>
        <p:txBody>
          <a:bodyPr/>
          <a:lstStyle/>
          <a:p>
            <a:r>
              <a:rPr lang="en-US" sz="2800" dirty="0"/>
              <a:t>Osteoporosis and decreased BMD have been implicated in the development of stress fractures in female athletes</a:t>
            </a:r>
          </a:p>
          <a:p>
            <a:endParaRPr lang="en-US" sz="2800" dirty="0"/>
          </a:p>
          <a:p>
            <a:r>
              <a:rPr lang="en-US" sz="2800" dirty="0"/>
              <a:t>Obtain DEXA scan in female athletes with history of amenorrhea and stress fractures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00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19271"/>
            <a:ext cx="10018713" cy="1126434"/>
          </a:xfrm>
        </p:spPr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245705"/>
            <a:ext cx="10018713" cy="5173024"/>
          </a:xfrm>
        </p:spPr>
        <p:txBody>
          <a:bodyPr>
            <a:normAutofit/>
          </a:bodyPr>
          <a:lstStyle/>
          <a:p>
            <a:r>
              <a:rPr lang="en-US" dirty="0"/>
              <a:t>Multidisciplinary approach</a:t>
            </a:r>
          </a:p>
          <a:p>
            <a:r>
              <a:rPr lang="en-US" dirty="0"/>
              <a:t>Psychological counseling</a:t>
            </a:r>
          </a:p>
          <a:p>
            <a:pPr lvl="1"/>
            <a:r>
              <a:rPr lang="en-US" dirty="0"/>
              <a:t>Education and counseling for eating behaviors</a:t>
            </a:r>
          </a:p>
          <a:p>
            <a:r>
              <a:rPr lang="en-US" dirty="0"/>
              <a:t>Dietary management</a:t>
            </a:r>
          </a:p>
          <a:p>
            <a:pPr lvl="1"/>
            <a:r>
              <a:rPr lang="en-US" dirty="0"/>
              <a:t>Establish an energy balance</a:t>
            </a:r>
          </a:p>
          <a:p>
            <a:pPr lvl="1"/>
            <a:r>
              <a:rPr lang="en-US" dirty="0"/>
              <a:t>Increase calcium and vitamin D in diet</a:t>
            </a:r>
          </a:p>
          <a:p>
            <a:pPr lvl="1"/>
            <a:r>
              <a:rPr lang="en-US" dirty="0"/>
              <a:t>Labs: </a:t>
            </a:r>
            <a:r>
              <a:rPr lang="en-US" dirty="0" err="1"/>
              <a:t>cbc</a:t>
            </a:r>
            <a:r>
              <a:rPr lang="en-US" dirty="0"/>
              <a:t>, chemistry, </a:t>
            </a:r>
            <a:r>
              <a:rPr lang="en-US" dirty="0" err="1"/>
              <a:t>vit</a:t>
            </a:r>
            <a:r>
              <a:rPr lang="en-US" dirty="0"/>
              <a:t> D, TSH, LH, FSH, pregnancy test</a:t>
            </a:r>
          </a:p>
          <a:p>
            <a:r>
              <a:rPr lang="en-US" dirty="0"/>
              <a:t>Reduced training intensity and cross-training</a:t>
            </a:r>
          </a:p>
          <a:p>
            <a:pPr lvl="1"/>
            <a:r>
              <a:rPr lang="en-US" dirty="0"/>
              <a:t>Decrease risk of stress fractures</a:t>
            </a:r>
          </a:p>
          <a:p>
            <a:r>
              <a:rPr lang="en-US" dirty="0"/>
              <a:t>Oral contraceptive pills</a:t>
            </a:r>
          </a:p>
          <a:p>
            <a:pPr lvl="1"/>
            <a:r>
              <a:rPr lang="en-US" dirty="0"/>
              <a:t>Beneficial in treating amenorrhea</a:t>
            </a:r>
          </a:p>
        </p:txBody>
      </p:sp>
    </p:spTree>
    <p:extLst>
      <p:ext uri="{BB962C8B-B14F-4D97-AF65-F5344CB8AC3E}">
        <p14:creationId xmlns:p14="http://schemas.microsoft.com/office/powerpoint/2010/main" val="23583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73779" y="3822699"/>
            <a:ext cx="8930747" cy="96738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82156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511" y="736601"/>
            <a:ext cx="10018713" cy="81280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5910" y="1714503"/>
            <a:ext cx="10018713" cy="513079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Schenk et al. Shoulder Multidirectional Instability. JAAOS 1998</a:t>
            </a:r>
          </a:p>
          <a:p>
            <a:r>
              <a:rPr lang="en-US" dirty="0" err="1"/>
              <a:t>Savoie</a:t>
            </a:r>
            <a:r>
              <a:rPr lang="en-US" dirty="0"/>
              <a:t> F.  Osteochondritis </a:t>
            </a:r>
            <a:r>
              <a:rPr lang="en-US" dirty="0" err="1"/>
              <a:t>Dissecans</a:t>
            </a:r>
            <a:r>
              <a:rPr lang="en-US" dirty="0"/>
              <a:t> of the Elbow, 2006. </a:t>
            </a:r>
            <a:r>
              <a:rPr lang="en-US" dirty="0" err="1"/>
              <a:t>Oper</a:t>
            </a:r>
            <a:r>
              <a:rPr lang="en-US" dirty="0"/>
              <a:t> tech sports medicine</a:t>
            </a:r>
          </a:p>
          <a:p>
            <a:r>
              <a:rPr lang="en-US" dirty="0"/>
              <a:t>Nelson BJ and </a:t>
            </a:r>
            <a:r>
              <a:rPr lang="en-US" dirty="0" err="1"/>
              <a:t>Arciero</a:t>
            </a:r>
            <a:r>
              <a:rPr lang="en-US" dirty="0"/>
              <a:t> RA. Stress Fractures in the Female Athlete. Sports Medicine and Arthroscopy Review. 10:83-90 2002</a:t>
            </a:r>
          </a:p>
          <a:p>
            <a:r>
              <a:rPr lang="en-US" dirty="0"/>
              <a:t>Bing Y. Et al. ACL Injuries in Female Athletes: Anatomy, Physiology and Motor Control. Sports Med and Arthroscopy Review</a:t>
            </a:r>
          </a:p>
          <a:p>
            <a:r>
              <a:rPr lang="en-US" dirty="0" err="1"/>
              <a:t>Renstrom</a:t>
            </a:r>
            <a:r>
              <a:rPr lang="en-US" dirty="0"/>
              <a:t> P. et al. Non-contact ACL injuries in female athletes. Br J Sports Med. 2008;42(6):394-412</a:t>
            </a:r>
          </a:p>
          <a:p>
            <a:r>
              <a:rPr lang="en-US" dirty="0"/>
              <a:t>Hewett TE. Et al. The effect of neuromuscular training on the incidence of knee injury in female athletes. A prospective study. Am J Sports Med. 1999;27(6)699-706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24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355601"/>
            <a:ext cx="10018713" cy="977900"/>
          </a:xfrm>
        </p:spPr>
        <p:txBody>
          <a:bodyPr/>
          <a:lstStyle/>
          <a:p>
            <a:r>
              <a:rPr lang="en-US" dirty="0"/>
              <a:t>Joint Hypermobility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663701"/>
            <a:ext cx="10018713" cy="5054599"/>
          </a:xfrm>
        </p:spPr>
        <p:txBody>
          <a:bodyPr>
            <a:normAutofit/>
          </a:bodyPr>
          <a:lstStyle/>
          <a:p>
            <a:r>
              <a:rPr lang="en-US" dirty="0"/>
              <a:t>Adolescents with hypermobility are 2x likely to experience MSK pain vs non-hypermobile peers</a:t>
            </a:r>
          </a:p>
          <a:p>
            <a:r>
              <a:rPr lang="en-US" dirty="0"/>
              <a:t>Frequently missed during routine clinic visits</a:t>
            </a:r>
          </a:p>
          <a:p>
            <a:r>
              <a:rPr lang="en-US" dirty="0"/>
              <a:t>High prevalence rates with specific sports (ballet, gymnastics, swimming and musicians</a:t>
            </a:r>
          </a:p>
          <a:p>
            <a:r>
              <a:rPr lang="en-US" dirty="0"/>
              <a:t>Diagnosis is largely clinical and can be established in the primary care setting</a:t>
            </a:r>
          </a:p>
          <a:p>
            <a:r>
              <a:rPr lang="en-US" dirty="0"/>
              <a:t>Cause of chronic pain but also patients present with headaches, anxiety, GI and GU complaints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7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711" y="495301"/>
            <a:ext cx="10018713" cy="81280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7010" y="1714501"/>
            <a:ext cx="10018713" cy="44830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Hewett TE. ACL injuries in female athletes: part 1, mechanisms and risk factors. AM J Sports Med. 2006;34(2) 299-311</a:t>
            </a:r>
          </a:p>
          <a:p>
            <a:r>
              <a:rPr lang="en-US" dirty="0"/>
              <a:t>Myer GD et al. The influence of age on the effectiveness of neuromuscular training to reduce ACL injury in female athletes. AM J Sports Med. 2013;41(1)203-215.</a:t>
            </a:r>
          </a:p>
          <a:p>
            <a:r>
              <a:rPr lang="en-US" dirty="0"/>
              <a:t>Pediatric ACL injuries: A Review of Current Concepts. Open orthopedic Journal 2017. 11: 378-388</a:t>
            </a:r>
          </a:p>
          <a:p>
            <a:r>
              <a:rPr lang="en-US" dirty="0" err="1"/>
              <a:t>Khormaee</a:t>
            </a:r>
            <a:r>
              <a:rPr lang="en-US" dirty="0"/>
              <a:t> S. et al. Evaluation and Management of Patellar Instability in Pediatric and Adolescent Athletes. Sports Health 7(2) 2014</a:t>
            </a:r>
          </a:p>
          <a:p>
            <a:r>
              <a:rPr lang="en-US" dirty="0" err="1"/>
              <a:t>Milewski</a:t>
            </a:r>
            <a:r>
              <a:rPr lang="en-US" dirty="0"/>
              <a:t> et al. Pediatric and Adolescent Shoulder Instability. Clinics in Sports Medicine. 32: 761-779. 2013</a:t>
            </a:r>
          </a:p>
        </p:txBody>
      </p:sp>
    </p:spTree>
    <p:extLst>
      <p:ext uri="{BB962C8B-B14F-4D97-AF65-F5344CB8AC3E}">
        <p14:creationId xmlns:p14="http://schemas.microsoft.com/office/powerpoint/2010/main" val="93627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011" y="228601"/>
            <a:ext cx="10018713" cy="1270000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Thank you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870" y="2438399"/>
            <a:ext cx="3314701" cy="44196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6758"/>
            <a:ext cx="3191577" cy="4561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791" y="3411607"/>
            <a:ext cx="4324886" cy="34463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94352" y="1711985"/>
            <a:ext cx="5824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Contact: </a:t>
            </a:r>
            <a:r>
              <a:rPr lang="en-US" sz="3600" dirty="0" err="1"/>
              <a:t>traylaw@gmail.com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50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84309" y="129990"/>
            <a:ext cx="10018713" cy="730624"/>
          </a:xfrm>
        </p:spPr>
        <p:txBody>
          <a:bodyPr/>
          <a:lstStyle/>
          <a:p>
            <a:r>
              <a:rPr lang="en-US" dirty="0"/>
              <a:t>Presentation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173287" y="974914"/>
            <a:ext cx="10018713" cy="5778500"/>
          </a:xfrm>
        </p:spPr>
        <p:txBody>
          <a:bodyPr>
            <a:noAutofit/>
          </a:bodyPr>
          <a:lstStyle/>
          <a:p>
            <a:r>
              <a:rPr lang="en-US" dirty="0"/>
              <a:t>Generalized Joint Hypermobility</a:t>
            </a:r>
          </a:p>
          <a:p>
            <a:pPr lvl="1"/>
            <a:r>
              <a:rPr lang="en-US" dirty="0" err="1"/>
              <a:t>Beighton</a:t>
            </a:r>
            <a:r>
              <a:rPr lang="en-US" dirty="0"/>
              <a:t> score</a:t>
            </a:r>
          </a:p>
          <a:p>
            <a:r>
              <a:rPr lang="en-US" dirty="0"/>
              <a:t>Joint dislocations/subluxations</a:t>
            </a:r>
          </a:p>
          <a:p>
            <a:r>
              <a:rPr lang="en-US" dirty="0"/>
              <a:t>Skin</a:t>
            </a:r>
          </a:p>
          <a:p>
            <a:pPr lvl="1"/>
            <a:r>
              <a:rPr lang="en-US" dirty="0" err="1"/>
              <a:t>Hyperextensible</a:t>
            </a:r>
            <a:endParaRPr lang="en-US" dirty="0"/>
          </a:p>
          <a:p>
            <a:r>
              <a:rPr lang="en-US" dirty="0" err="1"/>
              <a:t>Hypotonia</a:t>
            </a:r>
            <a:endParaRPr lang="en-US" dirty="0"/>
          </a:p>
          <a:p>
            <a:r>
              <a:rPr lang="en-US" dirty="0"/>
              <a:t>Scoliosis</a:t>
            </a:r>
          </a:p>
          <a:p>
            <a:r>
              <a:rPr lang="en-US" dirty="0" err="1"/>
              <a:t>Opthalmologic</a:t>
            </a:r>
            <a:endParaRPr lang="en-US" dirty="0"/>
          </a:p>
          <a:p>
            <a:pPr lvl="1"/>
            <a:r>
              <a:rPr lang="en-US" dirty="0"/>
              <a:t>Blue sclera (OI)</a:t>
            </a:r>
          </a:p>
          <a:p>
            <a:r>
              <a:rPr lang="en-US" dirty="0"/>
              <a:t>Cardiac</a:t>
            </a:r>
          </a:p>
          <a:p>
            <a:pPr lvl="1"/>
            <a:r>
              <a:rPr lang="en-US" dirty="0"/>
              <a:t>Mitral valve Prolapse, aortic root dilation (</a:t>
            </a:r>
            <a:r>
              <a:rPr lang="en-US" dirty="0" err="1"/>
              <a:t>Marfan’s</a:t>
            </a:r>
            <a:r>
              <a:rPr lang="en-US" dirty="0"/>
              <a:t>)</a:t>
            </a:r>
          </a:p>
          <a:p>
            <a:r>
              <a:rPr lang="en-US" dirty="0"/>
              <a:t>Family History</a:t>
            </a:r>
          </a:p>
        </p:txBody>
      </p:sp>
    </p:spTree>
    <p:extLst>
      <p:ext uri="{BB962C8B-B14F-4D97-AF65-F5344CB8AC3E}">
        <p14:creationId xmlns:p14="http://schemas.microsoft.com/office/powerpoint/2010/main" val="144294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995" y="0"/>
            <a:ext cx="6850579" cy="1193800"/>
          </a:xfrm>
        </p:spPr>
        <p:txBody>
          <a:bodyPr>
            <a:normAutofit/>
          </a:bodyPr>
          <a:lstStyle/>
          <a:p>
            <a:r>
              <a:rPr lang="en-US" sz="4400" dirty="0" err="1"/>
              <a:t>Beighton</a:t>
            </a:r>
            <a:r>
              <a:rPr lang="en-US" sz="4400" dirty="0"/>
              <a:t> Score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8600" y="1193800"/>
            <a:ext cx="4795371" cy="5350435"/>
          </a:xfrm>
        </p:spPr>
        <p:txBody>
          <a:bodyPr>
            <a:normAutofit/>
          </a:bodyPr>
          <a:lstStyle/>
          <a:p>
            <a:r>
              <a:rPr lang="en-US" dirty="0"/>
              <a:t>1. Bending small finger back further than 90 degrees (1 point each side)</a:t>
            </a:r>
          </a:p>
          <a:p>
            <a:r>
              <a:rPr lang="en-US" dirty="0"/>
              <a:t>2. Bending your thumb forward to touch your forearm (1 point each side)</a:t>
            </a:r>
          </a:p>
          <a:p>
            <a:r>
              <a:rPr lang="en-US" dirty="0"/>
              <a:t>3. Hyper-extending your elbows and knees(1 point each joint, each side)</a:t>
            </a:r>
          </a:p>
          <a:p>
            <a:r>
              <a:rPr lang="en-US" dirty="0"/>
              <a:t>4. Putting your palms flat on the floor without bending your knees (1 point)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252" y="407542"/>
            <a:ext cx="5626748" cy="645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54709</TotalTime>
  <Words>2981</Words>
  <Application>Microsoft Office PowerPoint</Application>
  <PresentationFormat>Widescreen</PresentationFormat>
  <Paragraphs>497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5" baseType="lpstr">
      <vt:lpstr>Arial</vt:lpstr>
      <vt:lpstr>Calibri</vt:lpstr>
      <vt:lpstr>Corbel</vt:lpstr>
      <vt:lpstr>Parallax</vt:lpstr>
      <vt:lpstr> Management of Adolescent  Female Athlete Injuries</vt:lpstr>
      <vt:lpstr>Disclosures</vt:lpstr>
      <vt:lpstr>Learning Objectives</vt:lpstr>
      <vt:lpstr>Outline</vt:lpstr>
      <vt:lpstr>Joint Hypermobility Syndrome (JHS)</vt:lpstr>
      <vt:lpstr>Joint Hypermobility Syndrome</vt:lpstr>
      <vt:lpstr>Joint Hypermobility Syndrome</vt:lpstr>
      <vt:lpstr>Presentation</vt:lpstr>
      <vt:lpstr>Beighton Score </vt:lpstr>
      <vt:lpstr>Types of hyperlaxity</vt:lpstr>
      <vt:lpstr>Shoulder Multi-Directional Instability (MDI)</vt:lpstr>
      <vt:lpstr>Shoulder Multi-Directional Instability</vt:lpstr>
      <vt:lpstr>Anatomy</vt:lpstr>
      <vt:lpstr>Classification</vt:lpstr>
      <vt:lpstr>History</vt:lpstr>
      <vt:lpstr>Physical Exam</vt:lpstr>
      <vt:lpstr>Load and Shift</vt:lpstr>
      <vt:lpstr>Scapular Winging</vt:lpstr>
      <vt:lpstr>Imaging</vt:lpstr>
      <vt:lpstr>Treatment</vt:lpstr>
      <vt:lpstr>Treatment</vt:lpstr>
      <vt:lpstr>Osteochondritis Dissecans (OCD) of the Capitellum</vt:lpstr>
      <vt:lpstr>OCD Capitellum</vt:lpstr>
      <vt:lpstr>Clinical Presentation and History</vt:lpstr>
      <vt:lpstr>Physical Exam</vt:lpstr>
      <vt:lpstr>Imaging</vt:lpstr>
      <vt:lpstr>Staging</vt:lpstr>
      <vt:lpstr>Treatment </vt:lpstr>
      <vt:lpstr>Operative Management</vt:lpstr>
      <vt:lpstr>Patellar Instability</vt:lpstr>
      <vt:lpstr>Epidemiology</vt:lpstr>
      <vt:lpstr>Anatomy (Bony)</vt:lpstr>
      <vt:lpstr>Anatomy (soft tissue)</vt:lpstr>
      <vt:lpstr>History and Exam</vt:lpstr>
      <vt:lpstr>Imaging</vt:lpstr>
      <vt:lpstr>Patellar Height</vt:lpstr>
      <vt:lpstr>Trochlear Dysplasia</vt:lpstr>
      <vt:lpstr>Tibial Tubercle to Trochlear Groove (TT-TG)</vt:lpstr>
      <vt:lpstr>Treatment</vt:lpstr>
      <vt:lpstr>Operative Treatment </vt:lpstr>
      <vt:lpstr>Anterior Cruciate Ligament (ACL) Injuries</vt:lpstr>
      <vt:lpstr>ACL Injuries</vt:lpstr>
      <vt:lpstr>ACL Injuries</vt:lpstr>
      <vt:lpstr>Risk Factors</vt:lpstr>
      <vt:lpstr>Mechanism</vt:lpstr>
      <vt:lpstr>History</vt:lpstr>
      <vt:lpstr>Physical Exam</vt:lpstr>
      <vt:lpstr>Imaging</vt:lpstr>
      <vt:lpstr>Treatment</vt:lpstr>
      <vt:lpstr>Prevention</vt:lpstr>
      <vt:lpstr>Stress Fractures</vt:lpstr>
      <vt:lpstr>Stress Fractures</vt:lpstr>
      <vt:lpstr>Pathophysiology</vt:lpstr>
      <vt:lpstr>Diagnosis</vt:lpstr>
      <vt:lpstr>Exam</vt:lpstr>
      <vt:lpstr>Imaging</vt:lpstr>
      <vt:lpstr>Imaging</vt:lpstr>
      <vt:lpstr>Imaging</vt:lpstr>
      <vt:lpstr>Treatment</vt:lpstr>
      <vt:lpstr>Treatment </vt:lpstr>
      <vt:lpstr>Prevention</vt:lpstr>
      <vt:lpstr>Female Athlete Triad</vt:lpstr>
      <vt:lpstr>Female athlete triad</vt:lpstr>
      <vt:lpstr>Amenorrhea</vt:lpstr>
      <vt:lpstr>Insufficient energy availability</vt:lpstr>
      <vt:lpstr>Osteoporosis</vt:lpstr>
      <vt:lpstr>Treatment</vt:lpstr>
      <vt:lpstr>References</vt:lpstr>
      <vt:lpstr>References</vt:lpstr>
      <vt:lpstr>References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Cliff Notes for primary care providers in the management of teenage female athlete injuries</dc:title>
  <dc:creator>Tracye Lawyer</dc:creator>
  <cp:lastModifiedBy>Karin Iuliano</cp:lastModifiedBy>
  <cp:revision>287</cp:revision>
  <dcterms:created xsi:type="dcterms:W3CDTF">2019-09-06T23:35:09Z</dcterms:created>
  <dcterms:modified xsi:type="dcterms:W3CDTF">2019-10-15T15:29:43Z</dcterms:modified>
</cp:coreProperties>
</file>