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102"/>
  </p:notesMasterIdLst>
  <p:handoutMasterIdLst>
    <p:handoutMasterId r:id="rId103"/>
  </p:handoutMasterIdLst>
  <p:sldIdLst>
    <p:sldId id="277" r:id="rId2"/>
    <p:sldId id="274" r:id="rId3"/>
    <p:sldId id="278"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6" r:id="rId40"/>
    <p:sldId id="315"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51" r:id="rId76"/>
    <p:sldId id="352" r:id="rId77"/>
    <p:sldId id="353" r:id="rId78"/>
    <p:sldId id="354" r:id="rId79"/>
    <p:sldId id="355" r:id="rId80"/>
    <p:sldId id="356" r:id="rId81"/>
    <p:sldId id="357" r:id="rId82"/>
    <p:sldId id="358" r:id="rId83"/>
    <p:sldId id="359" r:id="rId84"/>
    <p:sldId id="360" r:id="rId85"/>
    <p:sldId id="361" r:id="rId86"/>
    <p:sldId id="362" r:id="rId87"/>
    <p:sldId id="363" r:id="rId88"/>
    <p:sldId id="364" r:id="rId89"/>
    <p:sldId id="365" r:id="rId90"/>
    <p:sldId id="366" r:id="rId91"/>
    <p:sldId id="367" r:id="rId92"/>
    <p:sldId id="368" r:id="rId93"/>
    <p:sldId id="369" r:id="rId94"/>
    <p:sldId id="370" r:id="rId95"/>
    <p:sldId id="371" r:id="rId96"/>
    <p:sldId id="372" r:id="rId97"/>
    <p:sldId id="373" r:id="rId98"/>
    <p:sldId id="374" r:id="rId99"/>
    <p:sldId id="375" r:id="rId100"/>
    <p:sldId id="376" r:id="rId10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461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4" autoAdjust="0"/>
  </p:normalViewPr>
  <p:slideViewPr>
    <p:cSldViewPr>
      <p:cViewPr varScale="1">
        <p:scale>
          <a:sx n="87" d="100"/>
          <a:sy n="87" d="100"/>
        </p:scale>
        <p:origin x="14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209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210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210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FB40536D-B68D-4F59-8DFD-3D2503BA22D9}" type="slidenum">
              <a:rPr lang="en-US" altLang="en-US"/>
              <a:pPr>
                <a:defRPr/>
              </a:pPr>
              <a:t>‹#›</a:t>
            </a:fld>
            <a:endParaRPr lang="en-US" altLang="en-US"/>
          </a:p>
        </p:txBody>
      </p:sp>
    </p:spTree>
    <p:extLst>
      <p:ext uri="{BB962C8B-B14F-4D97-AF65-F5344CB8AC3E}">
        <p14:creationId xmlns:p14="http://schemas.microsoft.com/office/powerpoint/2010/main" val="211577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830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830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831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831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EC5FE5E3-8D8E-4920-BB7F-864B15941263}" type="slidenum">
              <a:rPr lang="en-US" altLang="en-US"/>
              <a:pPr>
                <a:defRPr/>
              </a:pPr>
              <a:t>‹#›</a:t>
            </a:fld>
            <a:endParaRPr lang="en-US" altLang="en-US"/>
          </a:p>
        </p:txBody>
      </p:sp>
    </p:spTree>
    <p:extLst>
      <p:ext uri="{BB962C8B-B14F-4D97-AF65-F5344CB8AC3E}">
        <p14:creationId xmlns:p14="http://schemas.microsoft.com/office/powerpoint/2010/main" val="22867591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been working with Natl</a:t>
            </a:r>
            <a:r>
              <a:rPr lang="en-US" baseline="0" dirty="0" smtClean="0"/>
              <a:t> </a:t>
            </a:r>
            <a:r>
              <a:rPr lang="en-US" baseline="0" dirty="0" err="1" smtClean="0"/>
              <a:t>Assoc</a:t>
            </a:r>
            <a:r>
              <a:rPr lang="en-US" baseline="0" dirty="0" smtClean="0"/>
              <a:t> </a:t>
            </a:r>
            <a:r>
              <a:rPr lang="en-US" baseline="0" dirty="0" err="1" smtClean="0"/>
              <a:t>Ped</a:t>
            </a:r>
            <a:r>
              <a:rPr lang="en-US" baseline="0" dirty="0" smtClean="0"/>
              <a:t> NP (NAPNAP, isn’t that a catchy name?). Last year we launched a tax exempt charitable org, NAPNAP Partners for Vulnerable Youth and the first initiative is the Alliance for Care Coordination of Children in Human Trafficking.  Our charge is to educate those who come in contact with children in any setting, including clinicians, case manager, teachers, day care workers to identify suspected victims and situations, including fishy stories. </a:t>
            </a:r>
          </a:p>
          <a:p>
            <a:r>
              <a:rPr lang="en-US" baseline="0" dirty="0" smtClean="0"/>
              <a:t>Why should you care? It doesn’t happen in my backyard, in my neighborhood, I live in a great subdivision..</a:t>
            </a:r>
          </a:p>
          <a:p>
            <a:endParaRPr lang="en-US" baseline="0" dirty="0" smtClean="0"/>
          </a:p>
          <a:p>
            <a:r>
              <a:rPr lang="en-US" baseline="0" dirty="0" smtClean="0"/>
              <a:t>As we get started I want you to think back to a couple of months ago. The situation that was all over the news, FB. About the 5 year old selling water to raise money for a trip….we will come back to that at the end of the talk.</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a:t>
            </a:fld>
            <a:endParaRPr lang="en-US"/>
          </a:p>
        </p:txBody>
      </p:sp>
    </p:spTree>
    <p:extLst>
      <p:ext uri="{BB962C8B-B14F-4D97-AF65-F5344CB8AC3E}">
        <p14:creationId xmlns:p14="http://schemas.microsoft.com/office/powerpoint/2010/main" val="119808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all seen the photos on the news</a:t>
            </a:r>
            <a:r>
              <a:rPr lang="en-US" baseline="0" dirty="0" smtClean="0"/>
              <a:t> of children in the middle east carrying M-16. Those involved make the claim that the children “chose” to become part of this. It’s impossible, since they are involved in conflict that their brains, and emotionally are not able </a:t>
            </a:r>
            <a:r>
              <a:rPr lang="en-US" baseline="0" smtClean="0"/>
              <a:t>to understand.But </a:t>
            </a:r>
            <a:r>
              <a:rPr lang="en-US" baseline="0" dirty="0" smtClean="0"/>
              <a:t>I am certain there is force, fraud or coercion-what are the promising (fraud), what are they threatening (force or coercion) to entice them to join? If they need to fight to get food for them  or their families, is that really a choice or is it force or coercion?</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12</a:t>
            </a:fld>
            <a:endParaRPr lang="en-US"/>
          </a:p>
        </p:txBody>
      </p:sp>
    </p:spTree>
    <p:extLst>
      <p:ext uri="{BB962C8B-B14F-4D97-AF65-F5344CB8AC3E}">
        <p14:creationId xmlns:p14="http://schemas.microsoft.com/office/powerpoint/2010/main" val="1972529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goes for organ harvesting.</a:t>
            </a:r>
            <a:r>
              <a:rPr lang="en-US" baseline="0" dirty="0" smtClean="0"/>
              <a:t> We like to think it is an Urban myth, but when  you need to feed your family, you will do anything. And there are those willing to take advantage of a situation.</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13</a:t>
            </a:fld>
            <a:endParaRPr lang="en-US"/>
          </a:p>
        </p:txBody>
      </p:sp>
    </p:spTree>
    <p:extLst>
      <p:ext uri="{BB962C8B-B14F-4D97-AF65-F5344CB8AC3E}">
        <p14:creationId xmlns:p14="http://schemas.microsoft.com/office/powerpoint/2010/main" val="403380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think they have</a:t>
            </a:r>
            <a:r>
              <a:rPr lang="en-US" baseline="0" dirty="0" smtClean="0"/>
              <a:t> another work option. </a:t>
            </a:r>
            <a:r>
              <a:rPr lang="en-US" dirty="0" smtClean="0"/>
              <a:t>In the US,</a:t>
            </a:r>
            <a:r>
              <a:rPr lang="en-US" baseline="0" dirty="0" smtClean="0"/>
              <a:t> most common areas are </a:t>
            </a:r>
            <a:r>
              <a:rPr lang="en-US" dirty="0" smtClean="0"/>
              <a:t>Work camps, domestic servitude. Measuring</a:t>
            </a:r>
            <a:r>
              <a:rPr lang="en-US" baseline="0" dirty="0" smtClean="0"/>
              <a:t> the scope of labor trafficking is so difficult. Not only are these victims isolated in the rural areas, but sex trafficking cases get more attention from law enforcement and the media.  Believe it or not, most of the victims arrived in the US on legal visas. Visas are either taken away, or have expired. They then become “undocumented’ and so are afraid to report abuse to law enforcement. They are unfamiliar with the culture and that what is happening is illegal. </a:t>
            </a:r>
          </a:p>
          <a:p>
            <a:r>
              <a:rPr lang="en-US" baseline="0" dirty="0" smtClean="0"/>
              <a:t>July of last year, south </a:t>
            </a:r>
            <a:r>
              <a:rPr lang="en-US" baseline="0" dirty="0" err="1" smtClean="0"/>
              <a:t>Fl</a:t>
            </a:r>
            <a:r>
              <a:rPr lang="en-US" baseline="0" dirty="0" smtClean="0"/>
              <a:t> prosecuted its first labor trafficking case. A father and son were the traffickers were contractors on tomato farms and used physical violence, threats of deportation, and withholding of papers to keep the workers enslaved.  In south </a:t>
            </a:r>
            <a:r>
              <a:rPr lang="en-US" baseline="0" dirty="0" err="1" smtClean="0"/>
              <a:t>florida</a:t>
            </a:r>
            <a:r>
              <a:rPr lang="en-US" baseline="0" dirty="0" smtClean="0"/>
              <a:t> there is a rescue grant program that uses PSAs and other tools to reach the farm communities to inform them o </a:t>
            </a:r>
            <a:r>
              <a:rPr lang="en-US" baseline="0" dirty="0" err="1" smtClean="0"/>
              <a:t>ftheir</a:t>
            </a:r>
            <a:r>
              <a:rPr lang="en-US" baseline="0" dirty="0" smtClean="0"/>
              <a:t> rights and connect them to local </a:t>
            </a:r>
            <a:r>
              <a:rPr lang="en-US" baseline="0" dirty="0" err="1" smtClean="0"/>
              <a:t>antitrafficking</a:t>
            </a:r>
            <a:r>
              <a:rPr lang="en-US" baseline="0" dirty="0" smtClean="0"/>
              <a:t> services. One of these tools was a water bottle promoting the Human Trafficking </a:t>
            </a:r>
            <a:r>
              <a:rPr lang="en-US" baseline="0" dirty="0" err="1" smtClean="0"/>
              <a:t>Hotlin</a:t>
            </a:r>
            <a:r>
              <a:rPr lang="en-US" baseline="0" dirty="0" smtClean="0"/>
              <a:t> that was distributed to the fields. One of the workers called the hotline.</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14</a:t>
            </a:fld>
            <a:endParaRPr lang="en-US"/>
          </a:p>
        </p:txBody>
      </p:sp>
    </p:spTree>
    <p:extLst>
      <p:ext uri="{BB962C8B-B14F-4D97-AF65-F5344CB8AC3E}">
        <p14:creationId xmlns:p14="http://schemas.microsoft.com/office/powerpoint/2010/main" val="221762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-Study in 2014</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15</a:t>
            </a:fld>
            <a:endParaRPr lang="en-US"/>
          </a:p>
        </p:txBody>
      </p:sp>
    </p:spTree>
    <p:extLst>
      <p:ext uri="{BB962C8B-B14F-4D97-AF65-F5344CB8AC3E}">
        <p14:creationId xmlns:p14="http://schemas.microsoft.com/office/powerpoint/2010/main" val="35072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would be your guess as to what fuels</a:t>
            </a:r>
            <a:r>
              <a:rPr lang="en-US" baseline="0" dirty="0" smtClean="0"/>
              <a:t> the industry. $150 </a:t>
            </a:r>
            <a:r>
              <a:rPr lang="en-US" baseline="0" dirty="0" err="1" smtClean="0"/>
              <a:t>billlion</a:t>
            </a:r>
            <a:r>
              <a:rPr lang="en-US" baseline="0" dirty="0" smtClean="0"/>
              <a:t> worldwide</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16</a:t>
            </a:fld>
            <a:endParaRPr lang="en-US"/>
          </a:p>
        </p:txBody>
      </p:sp>
    </p:spTree>
    <p:extLst>
      <p:ext uri="{BB962C8B-B14F-4D97-AF65-F5344CB8AC3E}">
        <p14:creationId xmlns:p14="http://schemas.microsoft.com/office/powerpoint/2010/main" val="4205780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Economics,</a:t>
            </a:r>
            <a:r>
              <a:rPr lang="en-US" baseline="0" dirty="0" smtClean="0"/>
              <a:t> including huge profits. As I said, one victim can earn over 300,000 per year. It is enticing to people who are economically disadvantaged, They enter prostitution to pay their bills, and before they know it, they have been forced or coerced into becoming a pimp’s slave</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17</a:t>
            </a:fld>
            <a:endParaRPr lang="en-US"/>
          </a:p>
        </p:txBody>
      </p:sp>
    </p:spTree>
    <p:extLst>
      <p:ext uri="{BB962C8B-B14F-4D97-AF65-F5344CB8AC3E}">
        <p14:creationId xmlns:p14="http://schemas.microsoft.com/office/powerpoint/2010/main" val="2296496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 sells, sex makes money. Sex</a:t>
            </a:r>
            <a:r>
              <a:rPr lang="en-US" baseline="0" dirty="0" smtClean="0"/>
              <a:t> can be an addiction, if you think about how much is spent on gambling due to addictions, imagine sex. There is also a culture of tolerance, especially to the sex industry. There is also a bias towards people who may be undocumented or have those jobs that we don’t want to do, such as picking vegetables in a field in the 100% humidity during the </a:t>
            </a:r>
            <a:r>
              <a:rPr lang="en-US" baseline="0" dirty="0" err="1" smtClean="0"/>
              <a:t>florida</a:t>
            </a:r>
            <a:r>
              <a:rPr lang="en-US" baseline="0" dirty="0" smtClean="0"/>
              <a:t> summers.</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18</a:t>
            </a:fld>
            <a:endParaRPr lang="en-US"/>
          </a:p>
        </p:txBody>
      </p:sp>
    </p:spTree>
    <p:extLst>
      <p:ext uri="{BB962C8B-B14F-4D97-AF65-F5344CB8AC3E}">
        <p14:creationId xmlns:p14="http://schemas.microsoft.com/office/powerpoint/2010/main" val="3388754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Culture</a:t>
            </a:r>
            <a:r>
              <a:rPr lang="en-US" baseline="0" dirty="0" smtClean="0"/>
              <a:t> of Tolerance fuels the porn industry. 1 in 5 images online is of a minor. Science has demonstrated that porn feeds the region of the brain where addiction is located. What happens is you have to continue to feed it,  just  like a drug, and you need more stimulation for the same initial response. Eventually, there is “break in the flesh barrier” where just viewing is not enough, one needs to see and do it in person. There are lots of studies detailing how porn affects the brain.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19</a:t>
            </a:fld>
            <a:endParaRPr lang="en-US"/>
          </a:p>
        </p:txBody>
      </p:sp>
    </p:spTree>
    <p:extLst>
      <p:ext uri="{BB962C8B-B14F-4D97-AF65-F5344CB8AC3E}">
        <p14:creationId xmlns:p14="http://schemas.microsoft.com/office/powerpoint/2010/main" val="1337413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Poverty</a:t>
            </a:r>
            <a:r>
              <a:rPr lang="en-US" baseline="0" dirty="0" smtClean="0"/>
              <a:t> is a major driving factor in both sex and labor trafficking.  You need money, you need food, you need shelter, you will do whatever it takes. It may start with good intentions then be manipulated into serving someone else.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20</a:t>
            </a:fld>
            <a:endParaRPr lang="en-US"/>
          </a:p>
        </p:txBody>
      </p:sp>
    </p:spTree>
    <p:extLst>
      <p:ext uri="{BB962C8B-B14F-4D97-AF65-F5344CB8AC3E}">
        <p14:creationId xmlns:p14="http://schemas.microsoft.com/office/powerpoint/2010/main" val="2227265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a:t>
            </a:r>
            <a:r>
              <a:rPr lang="en-US" baseline="0" dirty="0" smtClean="0"/>
              <a:t> like to think corruption is only in other countries, but in some states corruption of law enforcement occurs and they are paid off to look the other way. Last year, several police officers in DC were arrested for pimping young girls, and one officer has been sentenced to 7 years. One of the officers met a girl at the mall, asked her if she wanted to be a model and took her back to his apartment. There is also fear of deportation, even with legal visas. People who come here often do not know the system or culture and think it is where they came from. So there are afraid</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21</a:t>
            </a:fld>
            <a:endParaRPr lang="en-US"/>
          </a:p>
        </p:txBody>
      </p:sp>
    </p:spTree>
    <p:extLst>
      <p:ext uri="{BB962C8B-B14F-4D97-AF65-F5344CB8AC3E}">
        <p14:creationId xmlns:p14="http://schemas.microsoft.com/office/powerpoint/2010/main" val="7131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 am going to do is start with talking about trafficking, what it is, etc. then get into what to look for.</a:t>
            </a:r>
          </a:p>
          <a:p>
            <a:r>
              <a:rPr lang="en-US" baseline="0" dirty="0" smtClean="0"/>
              <a:t>Available resources, including reporting hotlines, how to give victims information for when they are ready for help.</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a:t>
            </a:fld>
            <a:endParaRPr lang="en-US"/>
          </a:p>
        </p:txBody>
      </p:sp>
    </p:spTree>
    <p:extLst>
      <p:ext uri="{BB962C8B-B14F-4D97-AF65-F5344CB8AC3E}">
        <p14:creationId xmlns:p14="http://schemas.microsoft.com/office/powerpoint/2010/main" val="1852411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22</a:t>
            </a:fld>
            <a:endParaRPr lang="en-US"/>
          </a:p>
        </p:txBody>
      </p:sp>
    </p:spTree>
    <p:extLst>
      <p:ext uri="{BB962C8B-B14F-4D97-AF65-F5344CB8AC3E}">
        <p14:creationId xmlns:p14="http://schemas.microsoft.com/office/powerpoint/2010/main" val="1639131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a:t>
            </a:r>
            <a:r>
              <a:rPr lang="en-US" baseline="0" dirty="0" smtClean="0"/>
              <a:t> definition of human trafficking. In most states force, fraud and coercion is not required for the </a:t>
            </a:r>
            <a:r>
              <a:rPr lang="en-US" baseline="0" dirty="0" err="1" smtClean="0"/>
              <a:t>def</a:t>
            </a:r>
            <a:r>
              <a:rPr lang="en-US" baseline="0" dirty="0" smtClean="0"/>
              <a:t> of trafficking of a minor. If someone is making money from sex or labor of a minor, that is trafficking. Children, yes teens too , are not developed emotionally and intellectually enough to make informed decisions. Think about the teenagers you know. What kind of dumb decisions do they make? This is why there is no such thing as a “child prostitute”. A child cannot make the conscious decision to sell their body for money.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23</a:t>
            </a:fld>
            <a:endParaRPr lang="en-US"/>
          </a:p>
        </p:txBody>
      </p:sp>
    </p:spTree>
    <p:extLst>
      <p:ext uri="{BB962C8B-B14F-4D97-AF65-F5344CB8AC3E}">
        <p14:creationId xmlns:p14="http://schemas.microsoft.com/office/powerpoint/2010/main" val="2104082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Traffickers</a:t>
            </a:r>
            <a:r>
              <a:rPr lang="en-US" baseline="0" dirty="0" smtClean="0"/>
              <a:t> can be anyone, anyone.  I’ll tell you a story in a minute</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24</a:t>
            </a:fld>
            <a:endParaRPr lang="en-US"/>
          </a:p>
        </p:txBody>
      </p:sp>
    </p:spTree>
    <p:extLst>
      <p:ext uri="{BB962C8B-B14F-4D97-AF65-F5344CB8AC3E}">
        <p14:creationId xmlns:p14="http://schemas.microsoft.com/office/powerpoint/2010/main" val="2955092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25</a:t>
            </a:fld>
            <a:endParaRPr lang="en-US"/>
          </a:p>
        </p:txBody>
      </p:sp>
    </p:spTree>
    <p:extLst>
      <p:ext uri="{BB962C8B-B14F-4D97-AF65-F5344CB8AC3E}">
        <p14:creationId xmlns:p14="http://schemas.microsoft.com/office/powerpoint/2010/main" val="647354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combat human trafficking we have to get rid of the glamorization of pimps. We like to think about how Hollywood has made it so appealing:  “Pimp my ride”, Pimp my house, etc. We picture someone dressing in style, taking trips, dressed in furs etc.  Or the movie Pretty Woman…Julia</a:t>
            </a:r>
            <a:r>
              <a:rPr lang="en-US" baseline="0" dirty="0" smtClean="0"/>
              <a:t> Roberts character is what they would call an “Out of pocket”-she is not under the control of a pimp but working on a pimp controlled track leaving her vulnerable to threats and violence in order to choose a pimp. </a:t>
            </a:r>
            <a:r>
              <a:rPr lang="en-US" dirty="0" smtClean="0"/>
              <a:t>The truth is these people are deplorable. The victimize, take advantage of those who need protection the most, and torture them in some way, whether physically, emotionally into working for them against their will. As</a:t>
            </a:r>
            <a:r>
              <a:rPr lang="en-US" baseline="0" dirty="0" smtClean="0"/>
              <a:t> a reaction, trauma bonds are </a:t>
            </a:r>
            <a:r>
              <a:rPr lang="en-US" baseline="0" dirty="0" err="1" smtClean="0"/>
              <a:t>fo</a:t>
            </a:r>
            <a:r>
              <a:rPr lang="en-US" baseline="0" dirty="0" smtClean="0"/>
              <a:t> </a:t>
            </a:r>
            <a:r>
              <a:rPr lang="en-US" baseline="0" dirty="0" err="1" smtClean="0"/>
              <a:t>rmed</a:t>
            </a:r>
            <a:r>
              <a:rPr lang="en-US" baseline="0" dirty="0" smtClean="0"/>
              <a:t> and the victims are often unable to identify as a victim. They see that are secure and have food. Their basic needs are being met, even if in an unsafe way. They also may feel responsible to the others in the stable. They use emotional tactics. One victim explained how she was dropped off at a gas station by  her pimp and told to wait until someone came for her. She was there all day, and finally decided to get up and go. At that time, a car pulled up, her pimp got out and beat her. She learned to do what he said. Another common psychological beat down is that they are to </a:t>
            </a:r>
            <a:r>
              <a:rPr lang="en-US" baseline="0" dirty="0" err="1" smtClean="0"/>
              <a:t>ld</a:t>
            </a:r>
            <a:r>
              <a:rPr lang="en-US" baseline="0" dirty="0" smtClean="0"/>
              <a:t> they can’t look up or into their pimps eyes, or they can’t touch a doorknob. When they disobey they are beaten.</a:t>
            </a:r>
            <a:endParaRPr lang="en-US" dirty="0" smtClean="0"/>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26</a:t>
            </a:fld>
            <a:endParaRPr lang="en-US"/>
          </a:p>
        </p:txBody>
      </p:sp>
    </p:spTree>
    <p:extLst>
      <p:ext uri="{BB962C8B-B14F-4D97-AF65-F5344CB8AC3E}">
        <p14:creationId xmlns:p14="http://schemas.microsoft.com/office/powerpoint/2010/main" val="786512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think</a:t>
            </a:r>
            <a:r>
              <a:rPr lang="en-US" baseline="0" dirty="0" smtClean="0"/>
              <a:t> about kidnapping as a way into trafficking, but it’s much easier for recruiters to lure someone into what they want them to do. There is the ROMEO pimp or romantic pimp who becomes their friend, talks to them about their problems and develops trust and friendship. These people can identify who are the vulnerable ones. Holly Austin Gibbs, who has written a book about her trafficking experience, explains how she was recruited. She was walking with her friends, and this cute older guy points at her, gives her the come here finger and she walked up to him. She felt special. And explains how as a teen you just want to feel s </a:t>
            </a:r>
            <a:r>
              <a:rPr lang="en-US" baseline="0" dirty="0" err="1" smtClean="0"/>
              <a:t>pecial</a:t>
            </a:r>
            <a:r>
              <a:rPr lang="en-US" baseline="0" dirty="0" smtClean="0"/>
              <a:t> and noticed. It’s no wonder, young teens, LGBQ, children in foster homes are at high risk</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27</a:t>
            </a:fld>
            <a:endParaRPr lang="en-US"/>
          </a:p>
        </p:txBody>
      </p:sp>
    </p:spTree>
    <p:extLst>
      <p:ext uri="{BB962C8B-B14F-4D97-AF65-F5344CB8AC3E}">
        <p14:creationId xmlns:p14="http://schemas.microsoft.com/office/powerpoint/2010/main" val="2155983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a:t>
            </a:r>
            <a:r>
              <a:rPr lang="en-US" baseline="0" dirty="0" smtClean="0"/>
              <a:t> It’s easy to be tricked. Think about the spam phone calls you get about your computer needing a patch. How many people are convinced that it is true? Average age of entry into sex trafficking is 12-14 years old. The life expectancy once trafficked is about 7 years. What are the 2 most common causes of death for victims:  HIV and murder</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28</a:t>
            </a:fld>
            <a:endParaRPr lang="en-US"/>
          </a:p>
        </p:txBody>
      </p:sp>
    </p:spTree>
    <p:extLst>
      <p:ext uri="{BB962C8B-B14F-4D97-AF65-F5344CB8AC3E}">
        <p14:creationId xmlns:p14="http://schemas.microsoft.com/office/powerpoint/2010/main" val="2883836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head of </a:t>
            </a:r>
            <a:r>
              <a:rPr lang="en-US" dirty="0" err="1" smtClean="0"/>
              <a:t>florida</a:t>
            </a:r>
            <a:r>
              <a:rPr lang="en-US" dirty="0" smtClean="0"/>
              <a:t> schools told me about one of her kids in her school. There was a child in the third grade that she hadn’t noticed since the beginning of the school year, since she was responsible for the troubled kids. One day, another 3rd grader came to her office to say she was worried about her friend. She misses a lot of school, and doesn’t want to play with her. She then told her that her mom is making her “do t </a:t>
            </a:r>
            <a:r>
              <a:rPr lang="en-US" dirty="0" err="1" smtClean="0"/>
              <a:t>hings</a:t>
            </a:r>
            <a:r>
              <a:rPr lang="en-US" dirty="0" smtClean="0"/>
              <a:t>” that she doesn’t want to do. The little girl described what her friend had told her and it was not something 3rd graders should know about. She went to the class to bring the child to her office. She was the most pathetic  looking girl-sad, dirty, depressed. She asked her if what her friend said was true, and at first she denied it but admitted to being “abused’. As my friend and the principal were discussing how to report the abuse (not the sex abuse), the child said in a small voice “it’s true” and started to cry.  Her</a:t>
            </a:r>
            <a:r>
              <a:rPr lang="en-US" baseline="0" dirty="0" smtClean="0"/>
              <a:t> mom was selling her to men when she needed rent money</a:t>
            </a:r>
            <a:endParaRPr lang="en-US" dirty="0" smtClean="0"/>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29</a:t>
            </a:fld>
            <a:endParaRPr lang="en-US"/>
          </a:p>
        </p:txBody>
      </p:sp>
    </p:spTree>
    <p:extLst>
      <p:ext uri="{BB962C8B-B14F-4D97-AF65-F5344CB8AC3E}">
        <p14:creationId xmlns:p14="http://schemas.microsoft.com/office/powerpoint/2010/main" val="3628812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labor trafficking, they are lured by</a:t>
            </a:r>
            <a:r>
              <a:rPr lang="en-US" baseline="0" dirty="0" smtClean="0"/>
              <a:t> false promises. Once they begin work, pay may be held or they are forced to shop at the community store owned by the company where prices are outrageous and forces them into more debt. There are companies that bring workers from other countries to work in the US. Once in the US, they may tell the worker that they owe more than the original cost of travel due to expenses during the trip. This creates debt bondage and they have to pay off the debt. Now we know t hat is not true or “right’ but as someone who does not speak the  language or knows the cultures, it c</a:t>
            </a:r>
            <a:r>
              <a:rPr lang="en-US" dirty="0" smtClean="0"/>
              <a:t>reates the belief that the worker has no other choice but to work for that organization or in that area of labor. Just as in the definition for sex trafficking, children under the age of 18 years do not have to prove force, fraud, or coercion to be identified as a victim of trafficking.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30</a:t>
            </a:fld>
            <a:endParaRPr lang="en-US"/>
          </a:p>
        </p:txBody>
      </p:sp>
    </p:spTree>
    <p:extLst>
      <p:ext uri="{BB962C8B-B14F-4D97-AF65-F5344CB8AC3E}">
        <p14:creationId xmlns:p14="http://schemas.microsoft.com/office/powerpoint/2010/main" val="1260867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have your basic</a:t>
            </a:r>
            <a:r>
              <a:rPr lang="en-US" baseline="0" dirty="0" smtClean="0"/>
              <a:t> needs met..</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32</a:t>
            </a:fld>
            <a:endParaRPr lang="en-US"/>
          </a:p>
        </p:txBody>
      </p:sp>
    </p:spTree>
    <p:extLst>
      <p:ext uri="{BB962C8B-B14F-4D97-AF65-F5344CB8AC3E}">
        <p14:creationId xmlns:p14="http://schemas.microsoft.com/office/powerpoint/2010/main" val="2708611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think  HT doesn’t affect your or that you won’t encounter</a:t>
            </a:r>
            <a:r>
              <a:rPr lang="en-US" baseline="0" dirty="0" smtClean="0"/>
              <a:t> it because of where you live or work, I’m sorry to say that you are mistaken. If you look at the statistics, traffickers live in your neighborhood, and could be the mother of your daughter’s friend.  Florida is ranked #3 in HT, behind </a:t>
            </a:r>
            <a:r>
              <a:rPr lang="en-US" baseline="0" dirty="0" err="1" smtClean="0"/>
              <a:t>Calif</a:t>
            </a:r>
            <a:r>
              <a:rPr lang="en-US" baseline="0" dirty="0" smtClean="0"/>
              <a:t> and </a:t>
            </a:r>
            <a:r>
              <a:rPr lang="en-US" baseline="0" dirty="0" err="1" smtClean="0"/>
              <a:t>Tx</a:t>
            </a:r>
            <a:r>
              <a:rPr lang="en-US" baseline="0" dirty="0" smtClean="0"/>
              <a:t>. There is a rapid rise in cases of young adults.  Every county in the state of Florida has had at least one HT situation, either sex trafficking or labor trafficking. I had thought the same thing, but I was wrong. In my practice as a pediatric nurse practitioner I wasn’t seeing the victims in front of me. Now that I have taken a much deeper dive into this modern day slavery, I see signs everywhere. AND, I thought back to 2 children I saw several years ago, that I now know were likely victims. I never, ever want to miss that again. My </a:t>
            </a:r>
            <a:r>
              <a:rPr lang="en-US" baseline="0" dirty="0" err="1" smtClean="0"/>
              <a:t>spidey</a:t>
            </a:r>
            <a:r>
              <a:rPr lang="en-US" baseline="0" dirty="0" smtClean="0"/>
              <a:t> sense is now quickly heightened based on signs and the stories I hear. </a:t>
            </a:r>
          </a:p>
          <a:p>
            <a:r>
              <a:rPr lang="en-US" baseline="0" dirty="0" smtClean="0"/>
              <a:t>And, remember this:  84% of victims state they encountered some sort of HC professional within the year prior to rescue. They were not recognized as victims.</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a:t>
            </a:fld>
            <a:endParaRPr lang="en-US"/>
          </a:p>
        </p:txBody>
      </p:sp>
    </p:spTree>
    <p:extLst>
      <p:ext uri="{BB962C8B-B14F-4D97-AF65-F5344CB8AC3E}">
        <p14:creationId xmlns:p14="http://schemas.microsoft.com/office/powerpoint/2010/main" val="342718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this does happen.</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33</a:t>
            </a:fld>
            <a:endParaRPr lang="en-US"/>
          </a:p>
        </p:txBody>
      </p:sp>
    </p:spTree>
    <p:extLst>
      <p:ext uri="{BB962C8B-B14F-4D97-AF65-F5344CB8AC3E}">
        <p14:creationId xmlns:p14="http://schemas.microsoft.com/office/powerpoint/2010/main" val="3199428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Victims</a:t>
            </a:r>
            <a:r>
              <a:rPr lang="en-US" baseline="0" dirty="0" smtClean="0"/>
              <a:t> often feel guilty and are afraid to ask for help. They believe it is there fault there are in the situation and deserve what happens to </a:t>
            </a:r>
            <a:r>
              <a:rPr lang="en-US" baseline="0" dirty="0" err="1" smtClean="0"/>
              <a:t>them..no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34</a:t>
            </a:fld>
            <a:endParaRPr lang="en-US"/>
          </a:p>
        </p:txBody>
      </p:sp>
    </p:spTree>
    <p:extLst>
      <p:ext uri="{BB962C8B-B14F-4D97-AF65-F5344CB8AC3E}">
        <p14:creationId xmlns:p14="http://schemas.microsoft.com/office/powerpoint/2010/main" val="1300403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35</a:t>
            </a:fld>
            <a:endParaRPr lang="en-US"/>
          </a:p>
        </p:txBody>
      </p:sp>
    </p:spTree>
    <p:extLst>
      <p:ext uri="{BB962C8B-B14F-4D97-AF65-F5344CB8AC3E}">
        <p14:creationId xmlns:p14="http://schemas.microsoft.com/office/powerpoint/2010/main" val="2217700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labor</a:t>
            </a:r>
            <a:r>
              <a:rPr lang="en-US" baseline="0" dirty="0" smtClean="0"/>
              <a:t> trafficking</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37</a:t>
            </a:fld>
            <a:endParaRPr lang="en-US"/>
          </a:p>
        </p:txBody>
      </p:sp>
    </p:spTree>
    <p:extLst>
      <p:ext uri="{BB962C8B-B14F-4D97-AF65-F5344CB8AC3E}">
        <p14:creationId xmlns:p14="http://schemas.microsoft.com/office/powerpoint/2010/main" val="2652780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a:t>
            </a:r>
            <a:r>
              <a:rPr lang="en-US" baseline="0" dirty="0" smtClean="0"/>
              <a:t> and labor trafficking</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38</a:t>
            </a:fld>
            <a:endParaRPr lang="en-US"/>
          </a:p>
        </p:txBody>
      </p:sp>
    </p:spTree>
    <p:extLst>
      <p:ext uri="{BB962C8B-B14F-4D97-AF65-F5344CB8AC3E}">
        <p14:creationId xmlns:p14="http://schemas.microsoft.com/office/powerpoint/2010/main" val="3900226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International </a:t>
            </a:r>
            <a:r>
              <a:rPr lang="en-US" dirty="0" err="1" smtClean="0"/>
              <a:t>Labour</a:t>
            </a:r>
            <a:r>
              <a:rPr lang="en-US" dirty="0" smtClean="0"/>
              <a:t> Organization Conventions (ILO) has identified that a child in at least one of these working situations meets the criteria for child labor and ultimately can be considered child trafficking. A child who is under his or her nation’s legislated age to work, children who have been sold in debt bondage or forced labor; a child who is used for illicit activities (including sex and sex trafficking), or work that is dangerous to be done by a child of that age.  In the United States, the definition of Child Labor stated by the ILO also supports the US definition of child trafficking. </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39</a:t>
            </a:fld>
            <a:endParaRPr lang="en-US"/>
          </a:p>
        </p:txBody>
      </p:sp>
    </p:spTree>
    <p:extLst>
      <p:ext uri="{BB962C8B-B14F-4D97-AF65-F5344CB8AC3E}">
        <p14:creationId xmlns:p14="http://schemas.microsoft.com/office/powerpoint/2010/main" val="2938764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doesn’t get as much attention</a:t>
            </a:r>
            <a:r>
              <a:rPr lang="en-US" baseline="0" dirty="0" smtClean="0"/>
              <a:t> as sex trafficking, but children are victims of this, often not noticed. </a:t>
            </a:r>
          </a:p>
          <a:p>
            <a:r>
              <a:rPr lang="en-US" dirty="0" smtClean="0"/>
              <a:t>Who is a “trafficker”? In many venues such as hospitality and agriculture, traffickers are third party employment agencies, using coercive tactics to convince people to work for them. Traffickers can be strangers, but often are people whom the victim trusts such as family, including parents. This is common in the case of debt bondage, where parents sell their child as a servant in order to satisfy a family’s debt. Traffickers recruit though social networks, where people are looking for opportunities for themselves or their families. Traffickers frequently share the same ethnic or cultural background as their victims, allowing the trafficker to gain trust then later exploit the person. Many times a trafficker will introduce him or herself as someone who wants to help a family in dire need to either find them jobs or new places to live. Initially the price quoted is a price that can be paid off, but once in the country, typically increases for expenses supposedly acquired during transportation or in finding a job. This amount often exceeds the average yearly income of a worker in the country from which the person has just left. In all cases, just as in sex trafficking, traffickers use force, fraud, and coercion, including document withholding, extortion, psychological manipulation, violence, torture, attempted murder or threats against victims or their family members.</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40</a:t>
            </a:fld>
            <a:endParaRPr lang="en-US"/>
          </a:p>
        </p:txBody>
      </p:sp>
    </p:spTree>
    <p:extLst>
      <p:ext uri="{BB962C8B-B14F-4D97-AF65-F5344CB8AC3E}">
        <p14:creationId xmlns:p14="http://schemas.microsoft.com/office/powerpoint/2010/main" val="602152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labor trafficking often same culture, nationality or even from same town. They are recommended to the person by family or friends and then are trafficked</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41</a:t>
            </a:fld>
            <a:endParaRPr lang="en-US"/>
          </a:p>
        </p:txBody>
      </p:sp>
    </p:spTree>
    <p:extLst>
      <p:ext uri="{BB962C8B-B14F-4D97-AF65-F5344CB8AC3E}">
        <p14:creationId xmlns:p14="http://schemas.microsoft.com/office/powerpoint/2010/main" val="1315885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organized system.</a:t>
            </a:r>
            <a:r>
              <a:rPr lang="en-US" baseline="0" dirty="0" smtClean="0"/>
              <a:t> Labor and sex trafficking. In sex trafficking this is where marking them comes from. </a:t>
            </a:r>
            <a:r>
              <a:rPr lang="en-US" dirty="0" smtClean="0"/>
              <a:t>There is a definite</a:t>
            </a:r>
            <a:r>
              <a:rPr lang="en-US" baseline="0" dirty="0" smtClean="0"/>
              <a:t> hierarchy. A female who is appointed to </a:t>
            </a:r>
            <a:r>
              <a:rPr lang="en-US" baseline="0" dirty="0" err="1" smtClean="0"/>
              <a:t>traffick</a:t>
            </a:r>
            <a:r>
              <a:rPr lang="en-US" baseline="0" dirty="0" smtClean="0"/>
              <a:t> the others is called “bottom”. The “family/folks” is used to describe the other individuals under the control of the same pimp.</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42</a:t>
            </a:fld>
            <a:endParaRPr lang="en-US"/>
          </a:p>
        </p:txBody>
      </p:sp>
    </p:spTree>
    <p:extLst>
      <p:ext uri="{BB962C8B-B14F-4D97-AF65-F5344CB8AC3E}">
        <p14:creationId xmlns:p14="http://schemas.microsoft.com/office/powerpoint/2010/main" val="4242019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Labor and sex trafficking</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43</a:t>
            </a:fld>
            <a:endParaRPr lang="en-US"/>
          </a:p>
        </p:txBody>
      </p:sp>
    </p:spTree>
    <p:extLst>
      <p:ext uri="{BB962C8B-B14F-4D97-AF65-F5344CB8AC3E}">
        <p14:creationId xmlns:p14="http://schemas.microsoft.com/office/powerpoint/2010/main" val="426933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first</a:t>
            </a:r>
            <a:r>
              <a:rPr lang="en-US" baseline="0" dirty="0" smtClean="0"/>
              <a:t> I want to define what IS human trafficking. It is modern day slavery. Uses force Fraud or coercion. </a:t>
            </a:r>
            <a:r>
              <a:rPr lang="en-US" i="0" baseline="0" dirty="0" smtClean="0"/>
              <a:t>These are the most common, labor, sex, child soldiering, but also includes debt bondage where they are sold to pay a families debt</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5</a:t>
            </a:fld>
            <a:endParaRPr lang="en-US"/>
          </a:p>
        </p:txBody>
      </p:sp>
    </p:spTree>
    <p:extLst>
      <p:ext uri="{BB962C8B-B14F-4D97-AF65-F5344CB8AC3E}">
        <p14:creationId xmlns:p14="http://schemas.microsoft.com/office/powerpoint/2010/main" val="3748077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Traffickers</a:t>
            </a:r>
            <a:r>
              <a:rPr lang="en-US" baseline="0" dirty="0" smtClean="0"/>
              <a:t> target vulnerabilities. Children in foster care, disabilities, women who live in poverty, etc. They are easy to find, especially with social media. The tech industry is the number one supporter (whether known or unknown) of </a:t>
            </a:r>
            <a:r>
              <a:rPr lang="en-US" baseline="0" dirty="0" err="1" smtClean="0"/>
              <a:t>ht</a:t>
            </a:r>
            <a:r>
              <a:rPr lang="en-US" baseline="0" dirty="0" smtClean="0"/>
              <a:t> industry.  Stats for children under 13 and platforms is staggering. Up to 60% have primary settings on social media. </a:t>
            </a:r>
            <a:r>
              <a:rPr lang="en-US" baseline="0" dirty="0" err="1" smtClean="0"/>
              <a:t>Recuiters</a:t>
            </a:r>
            <a:r>
              <a:rPr lang="en-US" baseline="0" dirty="0" smtClean="0"/>
              <a:t> are paid to search social media to find those who pose certain types of photos, give info about t </a:t>
            </a:r>
            <a:r>
              <a:rPr lang="en-US" baseline="0" dirty="0" err="1" smtClean="0"/>
              <a:t>hemselvs</a:t>
            </a:r>
            <a:r>
              <a:rPr lang="en-US" baseline="0" dirty="0" smtClean="0"/>
              <a:t>., etc. People, especially children should use stock photos.</a:t>
            </a:r>
          </a:p>
          <a:p>
            <a:r>
              <a:rPr lang="en-US" baseline="0" dirty="0" smtClean="0"/>
              <a:t>Now that social media so prevalent….can throw this out of the window. Example of 11 year left note on her pillow to help her friend for a few days. Found her in </a:t>
            </a:r>
            <a:r>
              <a:rPr lang="en-US" baseline="0" dirty="0" err="1" smtClean="0"/>
              <a:t>jax</a:t>
            </a:r>
            <a:r>
              <a:rPr lang="en-US" baseline="0" dirty="0" smtClean="0"/>
              <a:t> with a collar and chain in a hotel room with a 35 year old man.</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44</a:t>
            </a:fld>
            <a:endParaRPr lang="en-US"/>
          </a:p>
        </p:txBody>
      </p:sp>
    </p:spTree>
    <p:extLst>
      <p:ext uri="{BB962C8B-B14F-4D97-AF65-F5344CB8AC3E}">
        <p14:creationId xmlns:p14="http://schemas.microsoft.com/office/powerpoint/2010/main" val="3529888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like you, no one understands you like I do.  You should be a</a:t>
            </a:r>
            <a:r>
              <a:rPr lang="en-US" baseline="0" dirty="0" smtClean="0"/>
              <a:t> model. I’ll take care of you..</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45</a:t>
            </a:fld>
            <a:endParaRPr lang="en-US"/>
          </a:p>
        </p:txBody>
      </p:sp>
    </p:spTree>
    <p:extLst>
      <p:ext uri="{BB962C8B-B14F-4D97-AF65-F5344CB8AC3E}">
        <p14:creationId xmlns:p14="http://schemas.microsoft.com/office/powerpoint/2010/main" val="313124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may</a:t>
            </a:r>
            <a:r>
              <a:rPr lang="en-US" baseline="0" dirty="0" smtClean="0"/>
              <a:t> convince them to send nude photo of themselves, then use it as blackmail. I’ll send the photo to everyone at your school….</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46</a:t>
            </a:fld>
            <a:endParaRPr lang="en-US"/>
          </a:p>
        </p:txBody>
      </p:sp>
    </p:spTree>
    <p:extLst>
      <p:ext uri="{BB962C8B-B14F-4D97-AF65-F5344CB8AC3E}">
        <p14:creationId xmlns:p14="http://schemas.microsoft.com/office/powerpoint/2010/main" val="518008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Romeo pimp. I</a:t>
            </a:r>
            <a:r>
              <a:rPr lang="en-US" baseline="0" dirty="0" smtClean="0"/>
              <a:t>  love you , etc…then as time as goes they pull the love away and leaves the victim doing more and more to reach the original state.</a:t>
            </a:r>
          </a:p>
          <a:p>
            <a:r>
              <a:rPr lang="en-US" baseline="0" dirty="0" smtClean="0"/>
              <a:t>This is opposed to the guerilla pimp who lures them by violence</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47</a:t>
            </a:fld>
            <a:endParaRPr lang="en-US"/>
          </a:p>
        </p:txBody>
      </p:sp>
    </p:spTree>
    <p:extLst>
      <p:ext uri="{BB962C8B-B14F-4D97-AF65-F5344CB8AC3E}">
        <p14:creationId xmlns:p14="http://schemas.microsoft.com/office/powerpoint/2010/main" val="462104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Psychological</a:t>
            </a:r>
            <a:r>
              <a:rPr lang="en-US" baseline="0" dirty="0" smtClean="0"/>
              <a:t> weapons can be more powerful than physical violence. Traffickers will tell them they will hurt their family, their dog. Or use drugs to keep them in line. Then when they need their next fix, they  have to work for it.</a:t>
            </a:r>
          </a:p>
          <a:p>
            <a:r>
              <a:rPr lang="en-US" baseline="0" dirty="0" smtClean="0"/>
              <a:t>Guerilla pimp</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48</a:t>
            </a:fld>
            <a:endParaRPr lang="en-US"/>
          </a:p>
        </p:txBody>
      </p:sp>
    </p:spTree>
    <p:extLst>
      <p:ext uri="{BB962C8B-B14F-4D97-AF65-F5344CB8AC3E}">
        <p14:creationId xmlns:p14="http://schemas.microsoft.com/office/powerpoint/2010/main" val="1262206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only women and young girls. Boys are trafficked for sex.</a:t>
            </a:r>
            <a:br>
              <a:rPr lang="en-US" dirty="0" smtClean="0"/>
            </a:br>
            <a:r>
              <a:rPr lang="en-US" dirty="0" smtClean="0"/>
              <a:t>If we even start to guess their lives: lets’ assume they start their “shift” at 5pm. They can have a buyer every 15 minutes. Let’s think about this. Every 15 minutes x 8 hours= 32 times a night they are being raped.</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49</a:t>
            </a:fld>
            <a:endParaRPr lang="en-US"/>
          </a:p>
        </p:txBody>
      </p:sp>
    </p:spTree>
    <p:extLst>
      <p:ext uri="{BB962C8B-B14F-4D97-AF65-F5344CB8AC3E}">
        <p14:creationId xmlns:p14="http://schemas.microsoft.com/office/powerpoint/2010/main" val="524639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 and labor trafficking.</a:t>
            </a:r>
            <a:r>
              <a:rPr lang="en-US" baseline="0" dirty="0" smtClean="0"/>
              <a:t> They have no place to go, no idea. Their whole identity is stripped</a:t>
            </a:r>
          </a:p>
          <a:p>
            <a:r>
              <a:rPr lang="en-US" baseline="0" dirty="0" smtClean="0"/>
              <a:t>Let’s talk about Trauma Bonds: told to stay at gas station until someone came to pick her up. Waited until sun went down, decided to leave. Car pulled, up 2 men got out and beat her.</a:t>
            </a:r>
          </a:p>
          <a:p>
            <a:r>
              <a:rPr lang="en-US" baseline="0" dirty="0" smtClean="0"/>
              <a:t>Often taught to not touch door knobs, look at pimp using violence</a:t>
            </a:r>
          </a:p>
          <a:p>
            <a:r>
              <a:rPr lang="en-US" baseline="0" dirty="0" smtClean="0"/>
              <a:t>Becomes an abusive relationship: you want to get back to the ‘love” and happy times, so do anything. Give just enough to make you crave more attention and think you can get it back.</a:t>
            </a:r>
          </a:p>
        </p:txBody>
      </p:sp>
      <p:sp>
        <p:nvSpPr>
          <p:cNvPr id="4" name="Slide Number Placeholder 3"/>
          <p:cNvSpPr>
            <a:spLocks noGrp="1"/>
          </p:cNvSpPr>
          <p:nvPr>
            <p:ph type="sldNum" sz="quarter" idx="10"/>
          </p:nvPr>
        </p:nvSpPr>
        <p:spPr/>
        <p:txBody>
          <a:bodyPr/>
          <a:lstStyle/>
          <a:p>
            <a:fld id="{D16ECFF3-88D8-447F-9F67-C02E008B55BF}" type="slidenum">
              <a:rPr lang="en-US" smtClean="0"/>
              <a:pPr/>
              <a:t>51</a:t>
            </a:fld>
            <a:endParaRPr lang="en-US"/>
          </a:p>
        </p:txBody>
      </p:sp>
    </p:spTree>
    <p:extLst>
      <p:ext uri="{BB962C8B-B14F-4D97-AF65-F5344CB8AC3E}">
        <p14:creationId xmlns:p14="http://schemas.microsoft.com/office/powerpoint/2010/main" val="97421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 blame, isolation,</a:t>
            </a:r>
            <a:r>
              <a:rPr lang="en-US" baseline="0" dirty="0" smtClean="0"/>
              <a:t> don’t feel like a victim. Especially when with others.</a:t>
            </a:r>
          </a:p>
          <a:p>
            <a:r>
              <a:rPr lang="en-US" baseline="0" dirty="0" smtClean="0"/>
              <a:t>Subjected to violence, threat of violence to themselves or loves ones. Have baby to use as </a:t>
            </a:r>
            <a:r>
              <a:rPr lang="en-US" baseline="0" dirty="0" err="1" smtClean="0"/>
              <a:t>collaterol</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52</a:t>
            </a:fld>
            <a:endParaRPr lang="en-US"/>
          </a:p>
        </p:txBody>
      </p:sp>
    </p:spTree>
    <p:extLst>
      <p:ext uri="{BB962C8B-B14F-4D97-AF65-F5344CB8AC3E}">
        <p14:creationId xmlns:p14="http://schemas.microsoft.com/office/powerpoint/2010/main" val="3428218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briefly mention this.</a:t>
            </a:r>
            <a:r>
              <a:rPr lang="en-US" baseline="0" dirty="0" smtClean="0"/>
              <a:t> Patients may come in with “typical symptoms’ of </a:t>
            </a:r>
            <a:r>
              <a:rPr lang="en-US" baseline="0" dirty="0" err="1" smtClean="0"/>
              <a:t>STd</a:t>
            </a:r>
            <a:r>
              <a:rPr lang="en-US" baseline="0" dirty="0" smtClean="0"/>
              <a:t> ,etc. but you should be suspicious of everyone.</a:t>
            </a:r>
          </a:p>
        </p:txBody>
      </p:sp>
      <p:sp>
        <p:nvSpPr>
          <p:cNvPr id="4" name="Slide Number Placeholder 3"/>
          <p:cNvSpPr>
            <a:spLocks noGrp="1"/>
          </p:cNvSpPr>
          <p:nvPr>
            <p:ph type="sldNum" sz="quarter" idx="10"/>
          </p:nvPr>
        </p:nvSpPr>
        <p:spPr/>
        <p:txBody>
          <a:bodyPr/>
          <a:lstStyle/>
          <a:p>
            <a:fld id="{D16ECFF3-88D8-447F-9F67-C02E008B55BF}" type="slidenum">
              <a:rPr lang="en-US" smtClean="0"/>
              <a:pPr/>
              <a:t>53</a:t>
            </a:fld>
            <a:endParaRPr lang="en-US"/>
          </a:p>
        </p:txBody>
      </p:sp>
    </p:spTree>
    <p:extLst>
      <p:ext uri="{BB962C8B-B14F-4D97-AF65-F5344CB8AC3E}">
        <p14:creationId xmlns:p14="http://schemas.microsoft.com/office/powerpoint/2010/main" val="3940958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Lack of basic preventative care. What you would expect from someone who is not well nourished, has poor living environment. Essentially live in squalor. May have scabies, lice, malnourished, broken</a:t>
            </a:r>
            <a:r>
              <a:rPr lang="en-US" baseline="0" dirty="0" smtClean="0"/>
              <a:t> teeth, </a:t>
            </a:r>
            <a:r>
              <a:rPr lang="en-US" dirty="0" smtClean="0"/>
              <a:t>broken bones, bruises. Signs of sexual trauma, Bruises where you wouldn’t think-inner thighs, for sex trafficking.</a:t>
            </a:r>
            <a:r>
              <a:rPr lang="en-US" baseline="0" dirty="0" smtClean="0"/>
              <a:t> </a:t>
            </a:r>
            <a:r>
              <a:rPr lang="en-US" dirty="0" smtClean="0"/>
              <a:t>etc. Poorly controlled chronic</a:t>
            </a:r>
            <a:r>
              <a:rPr lang="en-US" baseline="0" dirty="0" smtClean="0"/>
              <a:t> illnesses-diabetic will not have insulin, can’t check BG. May have partial abortions, may be done by pimps themselves. PID. STI. Be suspicious in someone younger</a:t>
            </a:r>
            <a:endParaRPr lang="en-US" dirty="0" smtClean="0"/>
          </a:p>
          <a:p>
            <a:r>
              <a:rPr lang="en-US" dirty="0" smtClean="0"/>
              <a:t> Occupational hazards</a:t>
            </a:r>
            <a:r>
              <a:rPr lang="en-US" baseline="0" dirty="0" smtClean="0"/>
              <a:t> of frequent, unprotected sex : STI, HIV, PID, sexual trauma</a:t>
            </a:r>
            <a:r>
              <a:rPr lang="en-US" dirty="0" smtClean="0"/>
              <a:t/>
            </a:r>
            <a:br>
              <a:rPr lang="en-US" dirty="0" smtClean="0"/>
            </a:br>
            <a:r>
              <a:rPr lang="en-US" dirty="0" smtClean="0"/>
              <a:t>With</a:t>
            </a:r>
            <a:r>
              <a:rPr lang="en-US" baseline="0" dirty="0" smtClean="0"/>
              <a:t> labor trafficking, exposure, injuries that haven’t been treated, think about occupational hazards.</a:t>
            </a:r>
          </a:p>
          <a:p>
            <a:r>
              <a:rPr lang="en-US" dirty="0" smtClean="0"/>
              <a:t>Sex trafficking common but not only specific to sex trafficking</a:t>
            </a:r>
          </a:p>
          <a:p>
            <a:r>
              <a:rPr lang="en-US" dirty="0" smtClean="0"/>
              <a:t>Often sex and labor trafficking go together. Bring traveling bands of sex trafficking victims to these remote areas where labor trafficking is occurring. Neither knows the situation of the other.</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54</a:t>
            </a:fld>
            <a:endParaRPr lang="en-US"/>
          </a:p>
        </p:txBody>
      </p:sp>
    </p:spTree>
    <p:extLst>
      <p:ext uri="{BB962C8B-B14F-4D97-AF65-F5344CB8AC3E}">
        <p14:creationId xmlns:p14="http://schemas.microsoft.com/office/powerpoint/2010/main" val="117395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a:t>
            </a:r>
            <a:r>
              <a:rPr lang="en-US" baseline="0" dirty="0" smtClean="0"/>
              <a:t> is not necessarily transfer of people over state lines. We tend to think of it as we do drug trafficking. HT trafficking involves force, fraud or coercion to lure their victims into labor or commercial sex exploitation. Traffickers look for people who are susceptible to exploitation-for a variety of reasons including psycho or </a:t>
            </a:r>
            <a:r>
              <a:rPr lang="en-US" baseline="0" dirty="0" err="1" smtClean="0"/>
              <a:t>emot</a:t>
            </a:r>
            <a:r>
              <a:rPr lang="en-US" baseline="0" dirty="0" smtClean="0"/>
              <a:t> vulnerability, such as </a:t>
            </a:r>
            <a:r>
              <a:rPr lang="en-US" baseline="0" dirty="0" err="1" smtClean="0"/>
              <a:t>runawayseconomic</a:t>
            </a:r>
            <a:r>
              <a:rPr lang="en-US" baseline="0" dirty="0" smtClean="0"/>
              <a:t> hardship, natural disasters, etc.</a:t>
            </a:r>
          </a:p>
          <a:p>
            <a:r>
              <a:rPr lang="en-US" baseline="0" dirty="0" smtClean="0"/>
              <a:t> </a:t>
            </a:r>
          </a:p>
          <a:p>
            <a:r>
              <a:rPr lang="en-US" baseline="0" dirty="0" smtClean="0"/>
              <a:t>We like to think human trafficking involves kidnapping or taken by force, the child is stolen or woman taken by gunpoint. But that is the least common scenario. Typically persuasion and kindness are used to gain someone’s trust. Or, in the case of children, it is often someone they know including their parents or neighbors.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6</a:t>
            </a:fld>
            <a:endParaRPr lang="en-US"/>
          </a:p>
        </p:txBody>
      </p:sp>
    </p:spTree>
    <p:extLst>
      <p:ext uri="{BB962C8B-B14F-4D97-AF65-F5344CB8AC3E}">
        <p14:creationId xmlns:p14="http://schemas.microsoft.com/office/powerpoint/2010/main" val="3088354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what we said are 2 top causes of death in this population? HIV and murder. PID. They will work during their menstrual cycle which places them and the johns more at risk for </a:t>
            </a:r>
            <a:r>
              <a:rPr lang="en-US" baseline="0" dirty="0" err="1" smtClean="0"/>
              <a:t>std</a:t>
            </a:r>
            <a:r>
              <a:rPr lang="en-US" baseline="0" dirty="0" smtClean="0"/>
              <a:t>,  </a:t>
            </a:r>
            <a:r>
              <a:rPr lang="en-US" baseline="0" dirty="0" err="1" smtClean="0"/>
              <a:t>hiv</a:t>
            </a:r>
            <a:r>
              <a:rPr lang="en-US" baseline="0" dirty="0" smtClean="0"/>
              <a:t>, and other </a:t>
            </a:r>
            <a:r>
              <a:rPr lang="en-US" baseline="0" dirty="0" err="1" smtClean="0"/>
              <a:t>bloodborne</a:t>
            </a:r>
            <a:r>
              <a:rPr lang="en-US" baseline="0" dirty="0" smtClean="0"/>
              <a:t> infections</a:t>
            </a:r>
          </a:p>
          <a:p>
            <a:r>
              <a:rPr lang="en-US" baseline="0" dirty="0" smtClean="0"/>
              <a:t>Abortions may be done by trafficker</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55</a:t>
            </a:fld>
            <a:endParaRPr lang="en-US"/>
          </a:p>
        </p:txBody>
      </p:sp>
    </p:spTree>
    <p:extLst>
      <p:ext uri="{BB962C8B-B14F-4D97-AF65-F5344CB8AC3E}">
        <p14:creationId xmlns:p14="http://schemas.microsoft.com/office/powerpoint/2010/main" val="4046094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by abusers to control and create dependency</a:t>
            </a:r>
          </a:p>
          <a:p>
            <a:r>
              <a:rPr lang="en-US" dirty="0" smtClean="0"/>
              <a:t>Increases risk of blood born diseases including HIV and hepatitis</a:t>
            </a:r>
          </a:p>
          <a:p>
            <a:r>
              <a:rPr lang="en-US" dirty="0" smtClean="0"/>
              <a:t>Victims may suffer from acute withdrawal symptoms or overdose</a:t>
            </a:r>
          </a:p>
          <a:p>
            <a:r>
              <a:rPr lang="en-US" dirty="0" smtClean="0"/>
              <a:t>Alcohol, cocaine, heroin, marijuana and methamphetamines </a:t>
            </a:r>
          </a:p>
          <a:p>
            <a:r>
              <a:rPr lang="en-US" dirty="0" smtClean="0"/>
              <a:t>Prescription drugs such as benzodiazepines and hydrocodone</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56</a:t>
            </a:fld>
            <a:endParaRPr lang="en-US"/>
          </a:p>
        </p:txBody>
      </p:sp>
    </p:spTree>
    <p:extLst>
      <p:ext uri="{BB962C8B-B14F-4D97-AF65-F5344CB8AC3E}">
        <p14:creationId xmlns:p14="http://schemas.microsoft.com/office/powerpoint/2010/main" val="27320033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 , comple</a:t>
            </a:r>
            <a:r>
              <a:rPr lang="en-US" baseline="0" dirty="0" smtClean="0"/>
              <a:t>x trauma bonds, and not identifying as victim so unable to access services</a:t>
            </a:r>
          </a:p>
          <a:p>
            <a:r>
              <a:rPr lang="en-US" baseline="0" dirty="0" smtClean="0"/>
              <a:t>Knowing about ACES, what do you think these futures look like for these victims??</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57</a:t>
            </a:fld>
            <a:endParaRPr lang="en-US"/>
          </a:p>
        </p:txBody>
      </p:sp>
    </p:spTree>
    <p:extLst>
      <p:ext uri="{BB962C8B-B14F-4D97-AF65-F5344CB8AC3E}">
        <p14:creationId xmlns:p14="http://schemas.microsoft.com/office/powerpoint/2010/main" val="3327634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may have somatization-chronic</a:t>
            </a:r>
            <a:r>
              <a:rPr lang="en-US" baseline="0" dirty="0" smtClean="0"/>
              <a:t> pain symptoms</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58</a:t>
            </a:fld>
            <a:endParaRPr lang="en-US"/>
          </a:p>
        </p:txBody>
      </p:sp>
    </p:spTree>
    <p:extLst>
      <p:ext uri="{BB962C8B-B14F-4D97-AF65-F5344CB8AC3E}">
        <p14:creationId xmlns:p14="http://schemas.microsoft.com/office/powerpoint/2010/main" val="22947805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a:t>
            </a:r>
            <a:r>
              <a:rPr lang="en-US" baseline="0" dirty="0" smtClean="0"/>
              <a:t> includes medications for depression, OCD, phobias, antipsychotics</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60</a:t>
            </a:fld>
            <a:endParaRPr lang="en-US"/>
          </a:p>
        </p:txBody>
      </p:sp>
    </p:spTree>
    <p:extLst>
      <p:ext uri="{BB962C8B-B14F-4D97-AF65-F5344CB8AC3E}">
        <p14:creationId xmlns:p14="http://schemas.microsoft.com/office/powerpoint/2010/main" val="345395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job is not to rescue. Your role</a:t>
            </a:r>
            <a:r>
              <a:rPr lang="en-US" baseline="0" dirty="0" smtClean="0"/>
              <a:t> is to offer a safe place. They may not accept it the first, or tenth time. But always need to offer.  You are the connection to resources, not the resource.</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62</a:t>
            </a:fld>
            <a:endParaRPr lang="en-US"/>
          </a:p>
        </p:txBody>
      </p:sp>
    </p:spTree>
    <p:extLst>
      <p:ext uri="{BB962C8B-B14F-4D97-AF65-F5344CB8AC3E}">
        <p14:creationId xmlns:p14="http://schemas.microsoft.com/office/powerpoint/2010/main" val="2367591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Front line, vital role</a:t>
            </a:r>
          </a:p>
          <a:p>
            <a:r>
              <a:rPr lang="en-US" dirty="0" smtClean="0"/>
              <a:t>This is when it gets difficult. You HAVE to ask those questions that are in  your mind-your </a:t>
            </a:r>
            <a:r>
              <a:rPr lang="en-US" dirty="0" err="1" smtClean="0"/>
              <a:t>spidey</a:t>
            </a:r>
            <a:r>
              <a:rPr lang="en-US" dirty="0" smtClean="0"/>
              <a:t> sense. Ask “are you being hit” do you feel safe”</a:t>
            </a:r>
          </a:p>
          <a:p>
            <a:r>
              <a:rPr lang="en-US" dirty="0" smtClean="0"/>
              <a:t>First thing is to separate suspected victim from person with them-trafficker. If you cannot separate, DO NOT ASK. </a:t>
            </a:r>
          </a:p>
          <a:p>
            <a:endParaRPr lang="en-US" dirty="0" smtClean="0"/>
          </a:p>
          <a:p>
            <a:endParaRPr lang="en-US" dirty="0" smtClean="0"/>
          </a:p>
          <a:p>
            <a:r>
              <a:rPr lang="en-US" dirty="0" smtClean="0"/>
              <a:t>So,</a:t>
            </a:r>
            <a:r>
              <a:rPr lang="en-US" baseline="0" dirty="0" smtClean="0"/>
              <a:t> what are you going to do? Your goal is not get them to identify as victim and not to “Save” them, but to identify, offer resources, and safe place. </a:t>
            </a:r>
            <a:r>
              <a:rPr lang="en-US" dirty="0" smtClean="0"/>
              <a:t>Victims don’t present</a:t>
            </a:r>
            <a:r>
              <a:rPr lang="en-US" baseline="0" dirty="0" smtClean="0"/>
              <a:t> themselves as victims and are often unwilling to identify this way. Ask permission, trauma informed care. Assume everyone has a traumatic past</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63</a:t>
            </a:fld>
            <a:endParaRPr lang="en-US"/>
          </a:p>
        </p:txBody>
      </p:sp>
    </p:spTree>
    <p:extLst>
      <p:ext uri="{BB962C8B-B14F-4D97-AF65-F5344CB8AC3E}">
        <p14:creationId xmlns:p14="http://schemas.microsoft.com/office/powerpoint/2010/main" val="2498892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Chaperone may be near</a:t>
            </a:r>
            <a:r>
              <a:rPr lang="en-US" baseline="0" dirty="0" smtClean="0"/>
              <a:t> same age (bottom up), or be same culture. May not know where they live, no address or phone, arrive without ID or money</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64</a:t>
            </a:fld>
            <a:endParaRPr lang="en-US"/>
          </a:p>
        </p:txBody>
      </p:sp>
    </p:spTree>
    <p:extLst>
      <p:ext uri="{BB962C8B-B14F-4D97-AF65-F5344CB8AC3E}">
        <p14:creationId xmlns:p14="http://schemas.microsoft.com/office/powerpoint/2010/main" val="934059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sex trafficking. Those most at</a:t>
            </a:r>
            <a:r>
              <a:rPr lang="en-US" baseline="0" dirty="0" smtClean="0"/>
              <a:t> risk are those…</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65</a:t>
            </a:fld>
            <a:endParaRPr lang="en-US"/>
          </a:p>
        </p:txBody>
      </p:sp>
    </p:spTree>
    <p:extLst>
      <p:ext uri="{BB962C8B-B14F-4D97-AF65-F5344CB8AC3E}">
        <p14:creationId xmlns:p14="http://schemas.microsoft.com/office/powerpoint/2010/main" val="385303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Injuries from forced or violent</a:t>
            </a:r>
            <a:r>
              <a:rPr lang="en-US" baseline="0" dirty="0" smtClean="0"/>
              <a:t> sex, ligature marks, bite marks, bruising in unusual places such as upper thighs, breasts. Farm injuries untreated. </a:t>
            </a:r>
            <a:r>
              <a:rPr lang="en-US" dirty="0" smtClean="0"/>
              <a:t>Tattoos may be regional. Bar codes, daddy, king/queen on hands, tattoos in unusual</a:t>
            </a:r>
            <a:r>
              <a:rPr lang="en-US" baseline="0" dirty="0" smtClean="0"/>
              <a:t> places such as upper thighs upper lip</a:t>
            </a:r>
            <a:r>
              <a:rPr lang="en-US" dirty="0" smtClean="0"/>
              <a:t>. Most law enforcement depts. Have</a:t>
            </a:r>
            <a:r>
              <a:rPr lang="en-US" baseline="0" dirty="0" smtClean="0"/>
              <a:t> catalog of tattoos.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66</a:t>
            </a:fld>
            <a:endParaRPr lang="en-US"/>
          </a:p>
        </p:txBody>
      </p:sp>
    </p:spTree>
    <p:extLst>
      <p:ext uri="{BB962C8B-B14F-4D97-AF65-F5344CB8AC3E}">
        <p14:creationId xmlns:p14="http://schemas.microsoft.com/office/powerpoint/2010/main" val="178953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 is Exploitation of humans, which is treating someone unfairly in order to benefit from their work. It is the fastest growing industry in the world, coming in behind drugs and arm sales. 20% of victims are children, ¼ are men. Men are more commonly seen in labor trafficking, which makes sense, than sex trafficking, but sex trafficking of men does occur.</a:t>
            </a:r>
          </a:p>
          <a:p>
            <a:r>
              <a:rPr lang="en-US" dirty="0" smtClean="0"/>
              <a:t>HT is the fasted growing commodity-it’s people and</a:t>
            </a:r>
            <a:r>
              <a:rPr lang="en-US" baseline="0" dirty="0" smtClean="0"/>
              <a:t> there are always people who are at risk, feel neglected and unloved, </a:t>
            </a:r>
            <a:r>
              <a:rPr lang="en-US" dirty="0" smtClean="0"/>
              <a:t>This</a:t>
            </a:r>
            <a:r>
              <a:rPr lang="en-US" baseline="0" dirty="0" smtClean="0"/>
              <a:t> is huge, 30 million people around the world are living in slavery. That is just an estimate, HT has been a hidden issue and is underreported-I’ll explain why in a few minutes.</a:t>
            </a:r>
          </a:p>
          <a:p>
            <a:r>
              <a:rPr lang="en-US" baseline="0" dirty="0" smtClean="0"/>
              <a:t>This is a huge money  making industry. Just to give you an idea, Starbucks earned $19 billion last year, HT made at least $32 billion. Victims can be sold over and over, bringing in over $300 thousand per  year. Talk about motivation.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7</a:t>
            </a:fld>
            <a:endParaRPr lang="en-US"/>
          </a:p>
        </p:txBody>
      </p:sp>
    </p:spTree>
    <p:extLst>
      <p:ext uri="{BB962C8B-B14F-4D97-AF65-F5344CB8AC3E}">
        <p14:creationId xmlns:p14="http://schemas.microsoft.com/office/powerpoint/2010/main" val="1948416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times the tattoos</a:t>
            </a:r>
            <a:r>
              <a:rPr lang="en-US" baseline="0" dirty="0" smtClean="0"/>
              <a:t> are not in plain site.</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67</a:t>
            </a:fld>
            <a:endParaRPr lang="en-US"/>
          </a:p>
        </p:txBody>
      </p:sp>
    </p:spTree>
    <p:extLst>
      <p:ext uri="{BB962C8B-B14F-4D97-AF65-F5344CB8AC3E}">
        <p14:creationId xmlns:p14="http://schemas.microsoft.com/office/powerpoint/2010/main" val="1384823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Wave of the future in general: RFID Radio frequency implantable device.: </a:t>
            </a:r>
            <a:r>
              <a:rPr lang="en-US" dirty="0" err="1" smtClean="0"/>
              <a:t>mplantable</a:t>
            </a:r>
            <a:r>
              <a:rPr lang="en-US" dirty="0" smtClean="0"/>
              <a:t> radiofrequency transponder system for patient identification and health information is a device intended to enable access to secure patient identification and corresponding health information. This system may include a passive implanted transponder, inserter, and scanner.</a:t>
            </a:r>
          </a:p>
          <a:p>
            <a:endParaRPr lang="en-US" dirty="0" smtClean="0"/>
          </a:p>
          <a:p>
            <a:r>
              <a:rPr lang="en-US" dirty="0" smtClean="0"/>
              <a:t>The</a:t>
            </a:r>
            <a:r>
              <a:rPr lang="en-US" baseline="0" dirty="0" smtClean="0"/>
              <a:t> stranger the story the more you have to listen.</a:t>
            </a:r>
            <a:endParaRPr lang="en-US" dirty="0" smtClean="0"/>
          </a:p>
        </p:txBody>
      </p:sp>
      <p:sp>
        <p:nvSpPr>
          <p:cNvPr id="4" name="Slide Number Placeholder 3"/>
          <p:cNvSpPr>
            <a:spLocks noGrp="1"/>
          </p:cNvSpPr>
          <p:nvPr>
            <p:ph type="sldNum" sz="quarter" idx="10"/>
          </p:nvPr>
        </p:nvSpPr>
        <p:spPr/>
        <p:txBody>
          <a:bodyPr/>
          <a:lstStyle/>
          <a:p>
            <a:fld id="{D16ECFF3-88D8-447F-9F67-C02E008B55BF}" type="slidenum">
              <a:rPr lang="en-US" smtClean="0"/>
              <a:pPr/>
              <a:t>68</a:t>
            </a:fld>
            <a:endParaRPr lang="en-US"/>
          </a:p>
        </p:txBody>
      </p:sp>
    </p:spTree>
    <p:extLst>
      <p:ext uri="{BB962C8B-B14F-4D97-AF65-F5344CB8AC3E}">
        <p14:creationId xmlns:p14="http://schemas.microsoft.com/office/powerpoint/2010/main" val="24069012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cannot get them alone, don’t ask.</a:t>
            </a:r>
          </a:p>
          <a:p>
            <a:r>
              <a:rPr lang="en-US" baseline="0" dirty="0" smtClean="0"/>
              <a:t>Make an excuse to get them alone. Tests, have person with them fill out paperwork.</a:t>
            </a:r>
          </a:p>
          <a:p>
            <a:r>
              <a:rPr lang="en-US" baseline="0" dirty="0" smtClean="0"/>
              <a:t>Years ago patient frequent ER visits. At one point told them she had a tracker in her arm…no one believed her..</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70</a:t>
            </a:fld>
            <a:endParaRPr lang="en-US"/>
          </a:p>
        </p:txBody>
      </p:sp>
    </p:spTree>
    <p:extLst>
      <p:ext uri="{BB962C8B-B14F-4D97-AF65-F5344CB8AC3E}">
        <p14:creationId xmlns:p14="http://schemas.microsoft.com/office/powerpoint/2010/main" val="3757183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Went for surgery, in front of husband asked if I felt</a:t>
            </a:r>
            <a:r>
              <a:rPr lang="en-US" baseline="0" dirty="0" smtClean="0"/>
              <a:t> safe or victim of </a:t>
            </a:r>
            <a:r>
              <a:rPr lang="en-US" baseline="0" dirty="0" err="1" smtClean="0"/>
              <a:t>violence..dumb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71</a:t>
            </a:fld>
            <a:endParaRPr lang="en-US"/>
          </a:p>
        </p:txBody>
      </p:sp>
    </p:spTree>
    <p:extLst>
      <p:ext uri="{BB962C8B-B14F-4D97-AF65-F5344CB8AC3E}">
        <p14:creationId xmlns:p14="http://schemas.microsoft.com/office/powerpoint/2010/main" val="2250269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tell them they have to go to </a:t>
            </a:r>
            <a:r>
              <a:rPr lang="en-US" baseline="0" dirty="0" err="1" smtClean="0"/>
              <a:t>xray</a:t>
            </a:r>
            <a:r>
              <a:rPr lang="en-US" baseline="0" dirty="0" smtClean="0"/>
              <a:t> or obtain urine specimen and no one allowed in the back</a:t>
            </a:r>
          </a:p>
          <a:p>
            <a:r>
              <a:rPr lang="en-US" baseline="0" dirty="0" smtClean="0"/>
              <a:t>Tell Joyce </a:t>
            </a:r>
            <a:r>
              <a:rPr lang="en-US" baseline="0" dirty="0" err="1" smtClean="0"/>
              <a:t>Knestrick</a:t>
            </a:r>
            <a:r>
              <a:rPr lang="en-US" baseline="0" dirty="0" smtClean="0"/>
              <a:t> story during </a:t>
            </a:r>
            <a:r>
              <a:rPr lang="en-US" baseline="0" dirty="0" err="1" smtClean="0"/>
              <a:t>gyn</a:t>
            </a:r>
            <a:r>
              <a:rPr lang="en-US" baseline="0" dirty="0" smtClean="0"/>
              <a:t> exam. Used phone to message patient if in danger.</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72</a:t>
            </a:fld>
            <a:endParaRPr lang="en-US"/>
          </a:p>
        </p:txBody>
      </p:sp>
    </p:spTree>
    <p:extLst>
      <p:ext uri="{BB962C8B-B14F-4D97-AF65-F5344CB8AC3E}">
        <p14:creationId xmlns:p14="http://schemas.microsoft.com/office/powerpoint/2010/main" val="26014592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may not recognize themselves as victims</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74</a:t>
            </a:fld>
            <a:endParaRPr lang="en-US"/>
          </a:p>
        </p:txBody>
      </p:sp>
    </p:spTree>
    <p:extLst>
      <p:ext uri="{BB962C8B-B14F-4D97-AF65-F5344CB8AC3E}">
        <p14:creationId xmlns:p14="http://schemas.microsoft.com/office/powerpoint/2010/main" val="2868416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others: do</a:t>
            </a:r>
            <a:r>
              <a:rPr lang="en-US" baseline="0" dirty="0" smtClean="0"/>
              <a:t> you owe  money to your employer. Do you have control over your money and your ID? Do you feel pressured to do something you don’t want to do? Did someone tell you what to say today?</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75</a:t>
            </a:fld>
            <a:endParaRPr lang="en-US"/>
          </a:p>
        </p:txBody>
      </p:sp>
    </p:spTree>
    <p:extLst>
      <p:ext uri="{BB962C8B-B14F-4D97-AF65-F5344CB8AC3E}">
        <p14:creationId xmlns:p14="http://schemas.microsoft.com/office/powerpoint/2010/main" val="2686618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ask these questions to children.</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77</a:t>
            </a:fld>
            <a:endParaRPr lang="en-US"/>
          </a:p>
        </p:txBody>
      </p:sp>
    </p:spTree>
    <p:extLst>
      <p:ext uri="{BB962C8B-B14F-4D97-AF65-F5344CB8AC3E}">
        <p14:creationId xmlns:p14="http://schemas.microsoft.com/office/powerpoint/2010/main" val="36006455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Victim centered approach.</a:t>
            </a:r>
            <a:r>
              <a:rPr lang="en-US" baseline="0" dirty="0" smtClean="0"/>
              <a:t> Victim is in charge of  how the visit goes-or doesn’t go. </a:t>
            </a:r>
            <a:r>
              <a:rPr lang="en-US" dirty="0" smtClean="0"/>
              <a:t>As</a:t>
            </a:r>
            <a:r>
              <a:rPr lang="en-US" baseline="0" dirty="0" smtClean="0"/>
              <a:t> case  managers you may be the first one to have the </a:t>
            </a:r>
            <a:r>
              <a:rPr lang="en-US" baseline="0" dirty="0" err="1" smtClean="0"/>
              <a:t>spidey</a:t>
            </a:r>
            <a:r>
              <a:rPr lang="en-US" baseline="0" dirty="0" smtClean="0"/>
              <a:t> sense that something is wrong, or </a:t>
            </a:r>
            <a:r>
              <a:rPr lang="en-US" dirty="0" smtClean="0"/>
              <a:t>They will</a:t>
            </a:r>
            <a:r>
              <a:rPr lang="en-US" baseline="0" dirty="0" smtClean="0"/>
              <a:t> be referred to you for follow up. Don’t ask about immigration Be straight up, ask Do you owe money to your employer?•Do you have control over your money and your ID / documents?•Do you ever feel pressure to do something you don’t want to do?•Have you been physically hurt?•Did someone tell you what to say today?•Has your family been threatened. Then ask if they are comfortable talking about it.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79</a:t>
            </a:fld>
            <a:endParaRPr lang="en-US"/>
          </a:p>
        </p:txBody>
      </p:sp>
    </p:spTree>
    <p:extLst>
      <p:ext uri="{BB962C8B-B14F-4D97-AF65-F5344CB8AC3E}">
        <p14:creationId xmlns:p14="http://schemas.microsoft.com/office/powerpoint/2010/main" val="304918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seem in a hurry to leave.</a:t>
            </a:r>
            <a:r>
              <a:rPr lang="en-US" baseline="0" dirty="0" smtClean="0"/>
              <a:t> We are here to help, and you need treatment. what is making you feel like you must go</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81</a:t>
            </a:fld>
            <a:endParaRPr lang="en-US"/>
          </a:p>
        </p:txBody>
      </p:sp>
    </p:spTree>
    <p:extLst>
      <p:ext uri="{BB962C8B-B14F-4D97-AF65-F5344CB8AC3E}">
        <p14:creationId xmlns:p14="http://schemas.microsoft.com/office/powerpoint/2010/main" val="50528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Trafficking</a:t>
            </a:r>
            <a:r>
              <a:rPr lang="en-US" baseline="0" dirty="0" smtClean="0"/>
              <a:t> is worldwide, but in the US it most commonly seen in labor and sex trafficking. Labor trafficking occurs in all states. It’s easy to hide, if you think about where the fields are. They are in the middle of nowhere, away from towns, or other people. Sex trafficking is most commonly found in massage parlors, escort services, strip clubs, online ads. There is also sex tourism-this is in large metropolitan cities. It involves children and adults. In prostitution there is a fine line between someone’s choice, and HT. Right? Typically we hear about someone’s “pimp”. If they are forced to make money and then give it to their pimp for protection, food, living, drugs, that is now human trafficking</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9</a:t>
            </a:fld>
            <a:endParaRPr lang="en-US"/>
          </a:p>
        </p:txBody>
      </p:sp>
    </p:spTree>
    <p:extLst>
      <p:ext uri="{BB962C8B-B14F-4D97-AF65-F5344CB8AC3E}">
        <p14:creationId xmlns:p14="http://schemas.microsoft.com/office/powerpoint/2010/main" val="23211477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Psychological, housing and basic needs, legal care to know rights and offer protection, spiritual care, dental care,</a:t>
            </a:r>
            <a:r>
              <a:rPr lang="en-US" baseline="0" dirty="0" smtClean="0"/>
              <a:t> medical care, treatment for addiction</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85</a:t>
            </a:fld>
            <a:endParaRPr lang="en-US"/>
          </a:p>
        </p:txBody>
      </p:sp>
    </p:spTree>
    <p:extLst>
      <p:ext uri="{BB962C8B-B14F-4D97-AF65-F5344CB8AC3E}">
        <p14:creationId xmlns:p14="http://schemas.microsoft.com/office/powerpoint/2010/main" val="36092447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forget this piece. Job</a:t>
            </a:r>
            <a:r>
              <a:rPr lang="en-US" baseline="0" dirty="0" smtClean="0"/>
              <a:t> and life skills, Often they have never handled money, had anything of their own. Don’t know how to grocery shop write check, pay bills, </a:t>
            </a:r>
            <a:r>
              <a:rPr lang="en-US" baseline="0" dirty="0" err="1" smtClean="0"/>
              <a:t>etc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86</a:t>
            </a:fld>
            <a:endParaRPr lang="en-US"/>
          </a:p>
        </p:txBody>
      </p:sp>
    </p:spTree>
    <p:extLst>
      <p:ext uri="{BB962C8B-B14F-4D97-AF65-F5344CB8AC3E}">
        <p14:creationId xmlns:p14="http://schemas.microsoft.com/office/powerpoint/2010/main" val="42553617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1. Continue</a:t>
            </a:r>
            <a:r>
              <a:rPr lang="en-US" baseline="0" dirty="0" smtClean="0"/>
              <a:t> essential services provided under this act to ensure all youth have access to housing and other critical needs.</a:t>
            </a:r>
          </a:p>
          <a:p>
            <a:r>
              <a:rPr lang="en-US" baseline="0" dirty="0" smtClean="0"/>
              <a:t>2. The U.S. is the largest importer in the world, giving us a unique position to demand that companies effectively root out trafficking in their supply chains and ensure fair, humane conditions for workers. The Business Supply Chain Transparency on Trafficking and Slavery Act of 2015 (H.R. 3226 and S.1968) would require companies to disclose the measures they're taking to address forced labor and human trafficking within their supply chains and empower everyday consumers to make informed decisions about the companies they choose to support</a:t>
            </a:r>
          </a:p>
          <a:p>
            <a:r>
              <a:rPr lang="en-US" dirty="0" smtClean="0"/>
              <a:t>3. collaborative effort to align federal agency efforts to assist all victims of human trafficking.  Advocate</a:t>
            </a:r>
            <a:r>
              <a:rPr lang="en-US" baseline="0" dirty="0" smtClean="0"/>
              <a:t> to strengthen holistic and comprehensive care for victims. Agencies collaborate effectively</a:t>
            </a:r>
          </a:p>
          <a:p>
            <a:r>
              <a:rPr lang="en-US" baseline="0" dirty="0" smtClean="0"/>
              <a:t>4. US based coalition that advocates for solution to prevent and end all forms. Made of 14 human rights </a:t>
            </a:r>
            <a:r>
              <a:rPr lang="en-US" baseline="0" dirty="0" err="1" smtClean="0"/>
              <a:t>orgz</a:t>
            </a:r>
            <a:r>
              <a:rPr lang="en-US" baseline="0" dirty="0" smtClean="0"/>
              <a:t>, find lasting solutions to prevent, hold perps accountable, ensure justice for victims, empower survivors with tools for recovery.</a:t>
            </a:r>
          </a:p>
          <a:p>
            <a:r>
              <a:rPr lang="en-US" baseline="0" dirty="0" smtClean="0"/>
              <a:t>LABOR: The US is working to end forced labor and sex trafficking and child labor worldwide  The Office of Child Labor, Forced Labor, and Human Trafficking (OCFT) in the Bureau of International Labor Affairs (ILAB) within the U.S. Department of Labor (USDOL) works with national and international organizations to identify and address these modern day slavery situations. As a result of the collaborative work between these departments and other countries, there are approximately 80 countries that have developed or strengthened services, monitoring, enforcement of laws, and programs to combat child labor, forced labor, and human trafficking. In 2000, the Trade and Development Act charged the department of labor in consultation with the Departments of State and Homeland Security to maintain and publish a list of products by country of origin which are believed to be produced with the use of forced or child labor. As of 2017, the list had 35 products from 26 countries.  You can access the most recent list at the US Department of Labor website, click on Bureau of International Affairs, or cut and paste the link from here. </a:t>
            </a:r>
          </a:p>
          <a:p>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87</a:t>
            </a:fld>
            <a:endParaRPr lang="en-US"/>
          </a:p>
        </p:txBody>
      </p:sp>
    </p:spTree>
    <p:extLst>
      <p:ext uri="{BB962C8B-B14F-4D97-AF65-F5344CB8AC3E}">
        <p14:creationId xmlns:p14="http://schemas.microsoft.com/office/powerpoint/2010/main" val="34617938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summarize what</a:t>
            </a:r>
            <a:r>
              <a:rPr lang="en-US" baseline="0" dirty="0" smtClean="0"/>
              <a:t> to look for and what to do.</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88</a:t>
            </a:fld>
            <a:endParaRPr lang="en-US"/>
          </a:p>
        </p:txBody>
      </p:sp>
    </p:spTree>
    <p:extLst>
      <p:ext uri="{BB962C8B-B14F-4D97-AF65-F5344CB8AC3E}">
        <p14:creationId xmlns:p14="http://schemas.microsoft.com/office/powerpoint/2010/main" val="9863041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owe money to your employer?•Do you have control over your money and your ID / documents?•Do you ever feel pressure to do something you don’t want to do?•Have you been physically hurt?•Did someone tell you what to say today?•Has your family been threatened. Do you feel comfortable telling me about it. CALL THE HOTLINE THEY WILL HELP</a:t>
            </a:r>
            <a:r>
              <a:rPr lang="en-US" baseline="0" dirty="0" smtClean="0"/>
              <a:t> YOU</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90</a:t>
            </a:fld>
            <a:endParaRPr lang="en-US"/>
          </a:p>
        </p:txBody>
      </p:sp>
    </p:spTree>
    <p:extLst>
      <p:ext uri="{BB962C8B-B14F-4D97-AF65-F5344CB8AC3E}">
        <p14:creationId xmlns:p14="http://schemas.microsoft.com/office/powerpoint/2010/main" val="5685684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can a regular person do to help combat HT and help to identify victims? Your hotel room photos can help victims. If you see something, say </a:t>
            </a:r>
            <a:r>
              <a:rPr lang="en-US" baseline="0" dirty="0" err="1" smtClean="0"/>
              <a:t>something,r</a:t>
            </a:r>
            <a:r>
              <a:rPr lang="en-US" baseline="0" dirty="0" smtClean="0"/>
              <a:t> </a:t>
            </a:r>
            <a:r>
              <a:rPr lang="en-US" baseline="0" dirty="0" err="1" smtClean="0"/>
              <a:t>ight</a:t>
            </a:r>
            <a:r>
              <a:rPr lang="en-US" baseline="0" dirty="0" smtClean="0"/>
              <a:t>? If your </a:t>
            </a:r>
            <a:r>
              <a:rPr lang="en-US" baseline="0" dirty="0" err="1" smtClean="0"/>
              <a:t>spidey</a:t>
            </a:r>
            <a:r>
              <a:rPr lang="en-US" baseline="0" dirty="0" smtClean="0"/>
              <a:t> senses tell you something is not right, be brave, and offer a phone number, website or text</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95</a:t>
            </a:fld>
            <a:endParaRPr lang="en-US"/>
          </a:p>
        </p:txBody>
      </p:sp>
    </p:spTree>
    <p:extLst>
      <p:ext uri="{BB962C8B-B14F-4D97-AF65-F5344CB8AC3E}">
        <p14:creationId xmlns:p14="http://schemas.microsoft.com/office/powerpoint/2010/main" val="27681464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some of resources in my area. Your go to is the trafficking hotline.</a:t>
            </a:r>
          </a:p>
          <a:p>
            <a:r>
              <a:rPr lang="en-US" baseline="0" dirty="0" smtClean="0"/>
              <a:t>Now, remember that 5 year old girl selling water? Knowing what you know now, how does your </a:t>
            </a:r>
            <a:r>
              <a:rPr lang="en-US" baseline="0" dirty="0" err="1" smtClean="0"/>
              <a:t>spidey</a:t>
            </a:r>
            <a:r>
              <a:rPr lang="en-US" baseline="0" dirty="0" smtClean="0"/>
              <a:t> sense feel??</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98</a:t>
            </a:fld>
            <a:endParaRPr lang="en-US"/>
          </a:p>
        </p:txBody>
      </p:sp>
    </p:spTree>
    <p:extLst>
      <p:ext uri="{BB962C8B-B14F-4D97-AF65-F5344CB8AC3E}">
        <p14:creationId xmlns:p14="http://schemas.microsoft.com/office/powerpoint/2010/main" val="255912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year in Florida, there were over 1600 calls to the human trafficking hotline and over 600 cases were reported. The top venues for sex trafficking were hotel based and massage or spa businesses. These places have “stables’ where they keep the women. Backpage.com was recently removed but that was another avenue for sex traffickers to advertise their properties. Many of those were underage.  October of sex trafficking ring last year in Lake worth-51 suspects arrested. Traffickers Ages ranged from 16-71 years</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10</a:t>
            </a:fld>
            <a:endParaRPr lang="en-US"/>
          </a:p>
        </p:txBody>
      </p:sp>
    </p:spTree>
    <p:extLst>
      <p:ext uri="{BB962C8B-B14F-4D97-AF65-F5344CB8AC3E}">
        <p14:creationId xmlns:p14="http://schemas.microsoft.com/office/powerpoint/2010/main" val="259762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baby trafficking, babies are stolen, or women</a:t>
            </a:r>
            <a:r>
              <a:rPr lang="en-US" baseline="0" dirty="0" smtClean="0"/>
              <a:t> who are being trafficked for sex are forced to have babies so they can either be sold or used as leverage to keep her in line.</a:t>
            </a:r>
            <a:endParaRPr lang="en-US" dirty="0"/>
          </a:p>
        </p:txBody>
      </p:sp>
      <p:sp>
        <p:nvSpPr>
          <p:cNvPr id="4" name="Slide Number Placeholder 3"/>
          <p:cNvSpPr>
            <a:spLocks noGrp="1"/>
          </p:cNvSpPr>
          <p:nvPr>
            <p:ph type="sldNum" sz="quarter" idx="10"/>
          </p:nvPr>
        </p:nvSpPr>
        <p:spPr/>
        <p:txBody>
          <a:bodyPr/>
          <a:lstStyle/>
          <a:p>
            <a:fld id="{D16ECFF3-88D8-447F-9F67-C02E008B55BF}" type="slidenum">
              <a:rPr lang="en-US" smtClean="0"/>
              <a:pPr/>
              <a:t>11</a:t>
            </a:fld>
            <a:endParaRPr lang="en-US"/>
          </a:p>
        </p:txBody>
      </p:sp>
    </p:spTree>
    <p:extLst>
      <p:ext uri="{BB962C8B-B14F-4D97-AF65-F5344CB8AC3E}">
        <p14:creationId xmlns:p14="http://schemas.microsoft.com/office/powerpoint/2010/main" val="1922709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75000"/>
                    <a:lumOff val="25000"/>
                  </a:schemeClr>
                </a:solidFill>
                <a:latin typeface="Cambria" pitchFamily="18" charset="0"/>
              </a:defRPr>
            </a:lvl1pPr>
            <a:lvl2pPr>
              <a:defRPr>
                <a:solidFill>
                  <a:schemeClr val="tx1">
                    <a:lumMod val="75000"/>
                    <a:lumOff val="25000"/>
                  </a:schemeClr>
                </a:solidFill>
                <a:latin typeface="Cambria" pitchFamily="18" charset="0"/>
              </a:defRPr>
            </a:lvl2pPr>
            <a:lvl3pPr>
              <a:defRPr>
                <a:solidFill>
                  <a:schemeClr val="tx1">
                    <a:lumMod val="75000"/>
                    <a:lumOff val="25000"/>
                  </a:schemeClr>
                </a:solidFill>
                <a:latin typeface="Cambria" pitchFamily="18" charset="0"/>
              </a:defRPr>
            </a:lvl3pPr>
            <a:lvl4pPr>
              <a:defRPr>
                <a:solidFill>
                  <a:schemeClr val="tx1">
                    <a:lumMod val="75000"/>
                    <a:lumOff val="25000"/>
                  </a:schemeClr>
                </a:solidFill>
                <a:latin typeface="Cambria" pitchFamily="18" charset="0"/>
              </a:defRPr>
            </a:lvl4pPr>
            <a:lvl5pPr>
              <a:defRPr>
                <a:solidFill>
                  <a:schemeClr val="tx1">
                    <a:lumMod val="75000"/>
                    <a:lumOff val="25000"/>
                  </a:schemeClr>
                </a:solidFill>
                <a:latin typeface="Cambria"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8"/>
          <p:cNvSpPr>
            <a:spLocks noGrp="1"/>
          </p:cNvSpPr>
          <p:nvPr>
            <p:ph type="title"/>
          </p:nvPr>
        </p:nvSpPr>
        <p:spPr bwMode="auto">
          <a:xfrm>
            <a:off x="502920" y="987552"/>
            <a:ext cx="8229600" cy="521208"/>
          </a:xfrm>
          <a:prstGeom prst="rect">
            <a:avLst/>
          </a:prstGeom>
          <a:noFill/>
          <a:ln>
            <a:noFill/>
          </a:ln>
          <a:extLst/>
        </p:spPr>
        <p:txBody>
          <a:bodyPr/>
          <a:lstStyle/>
          <a:p>
            <a:pPr lvl="0"/>
            <a:r>
              <a:rPr lang="en-US" dirty="0"/>
              <a:t>Click to edit Master title style</a:t>
            </a:r>
          </a:p>
        </p:txBody>
      </p:sp>
      <p:sp>
        <p:nvSpPr>
          <p:cNvPr id="4" name="Date Placeholder 9"/>
          <p:cNvSpPr>
            <a:spLocks noGrp="1"/>
          </p:cNvSpPr>
          <p:nvPr>
            <p:ph type="dt" sz="half" idx="10"/>
          </p:nvPr>
        </p:nvSpPr>
        <p:spPr>
          <a:xfrm flipV="1">
            <a:off x="457200" y="6310632"/>
            <a:ext cx="533400" cy="45719"/>
          </a:xfrm>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dirty="0">
                <a:solidFill>
                  <a:schemeClr val="bg1">
                    <a:lumMod val="50000"/>
                  </a:schemeClr>
                </a:solidFill>
              </a:rPr>
              <a:t>©2018</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CE09F099-A9BF-467D-81BB-EDB35B726E91}" type="slidenum">
              <a:rPr lang="en-US" altLang="en-US"/>
              <a:pPr>
                <a:defRPr/>
              </a:pPr>
              <a:t>‹#›</a:t>
            </a:fld>
            <a:endParaRPr lang="en-US" altLang="en-US"/>
          </a:p>
        </p:txBody>
      </p:sp>
      <p:sp>
        <p:nvSpPr>
          <p:cNvPr id="8" name="Rectangle 7">
            <a:extLst>
              <a:ext uri="{FF2B5EF4-FFF2-40B4-BE49-F238E27FC236}">
                <a16:creationId xmlns="" xmlns:a16="http://schemas.microsoft.com/office/drawing/2014/main" id="{2F4E55DE-198E-4C8C-B842-BECB09C53B46}"/>
              </a:ext>
            </a:extLst>
          </p:cNvPr>
          <p:cNvSpPr/>
          <p:nvPr userDrawn="1"/>
        </p:nvSpPr>
        <p:spPr>
          <a:xfrm>
            <a:off x="1934468" y="6449219"/>
            <a:ext cx="248786" cy="369332"/>
          </a:xfrm>
          <a:prstGeom prst="rect">
            <a:avLst/>
          </a:prstGeom>
        </p:spPr>
        <p:txBody>
          <a:bodyPr wrap="none">
            <a:spAutoFit/>
          </a:bodyPr>
          <a:lstStyle/>
          <a:p>
            <a:r>
              <a:rPr lang="en-US" dirty="0">
                <a:solidFill>
                  <a:schemeClr val="bg1">
                    <a:lumMod val="50000"/>
                  </a:schemeClr>
                </a:solidFill>
              </a:rPr>
              <a:t> </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laceholder 8"/>
          <p:cNvSpPr>
            <a:spLocks noGrp="1"/>
          </p:cNvSpPr>
          <p:nvPr>
            <p:ph type="title"/>
          </p:nvPr>
        </p:nvSpPr>
        <p:spPr bwMode="auto">
          <a:xfrm>
            <a:off x="502920" y="987552"/>
            <a:ext cx="8229600" cy="521208"/>
          </a:xfrm>
          <a:prstGeom prst="rect">
            <a:avLst/>
          </a:prstGeom>
          <a:noFill/>
          <a:ln>
            <a:noFill/>
          </a:ln>
          <a:extLst/>
        </p:spPr>
        <p:txBody>
          <a:bodyPr/>
          <a:lstStyle/>
          <a:p>
            <a:pPr lvl="0"/>
            <a:r>
              <a:rPr lang="en-US" dirty="0"/>
              <a:t>Click to edit Master title style</a:t>
            </a:r>
          </a:p>
        </p:txBody>
      </p:sp>
      <p:pic>
        <p:nvPicPr>
          <p:cNvPr id="2" name="Picture 1">
            <a:extLst>
              <a:ext uri="{FF2B5EF4-FFF2-40B4-BE49-F238E27FC236}">
                <a16:creationId xmlns="" xmlns:a16="http://schemas.microsoft.com/office/drawing/2014/main" id="{B0B116AC-6B59-4064-ABA9-C6666AAB7AD9}"/>
              </a:ext>
            </a:extLst>
          </p:cNvPr>
          <p:cNvPicPr>
            <a:picLocks noChangeAspect="1"/>
          </p:cNvPicPr>
          <p:nvPr userDrawn="1"/>
        </p:nvPicPr>
        <p:blipFill>
          <a:blip r:embed="rId2"/>
          <a:stretch>
            <a:fillRect/>
          </a:stretch>
        </p:blipFill>
        <p:spPr>
          <a:xfrm>
            <a:off x="1106274" y="6332702"/>
            <a:ext cx="963251" cy="493819"/>
          </a:xfrm>
          <a:prstGeom prst="rect">
            <a:avLst/>
          </a:prstGeom>
        </p:spPr>
      </p:pic>
      <p:sp>
        <p:nvSpPr>
          <p:cNvPr id="3" name="Date Placeholder 9"/>
          <p:cNvSpPr>
            <a:spLocks noGrp="1"/>
          </p:cNvSpPr>
          <p:nvPr>
            <p:ph type="dt" sz="half" idx="10"/>
          </p:nvPr>
        </p:nvSpPr>
        <p:spPr>
          <a:xfrm>
            <a:off x="76200" y="6356350"/>
            <a:ext cx="2514600" cy="365125"/>
          </a:xfrm>
        </p:spPr>
        <p:txBody>
          <a:bodyPr/>
          <a:lstStyle>
            <a:lvl1pPr>
              <a:defRPr/>
            </a:lvl1pPr>
          </a:lstStyle>
          <a:p>
            <a:pPr>
              <a:defRPr/>
            </a:pPr>
            <a:endParaRPr lang="en-US" dirty="0"/>
          </a:p>
        </p:txBody>
      </p:sp>
      <p:sp>
        <p:nvSpPr>
          <p:cNvPr id="4" name="Footer Placeholder 21"/>
          <p:cNvSpPr>
            <a:spLocks noGrp="1"/>
          </p:cNvSpPr>
          <p:nvPr>
            <p:ph type="ftr" sz="quarter" idx="11"/>
          </p:nvPr>
        </p:nvSpPr>
        <p:spPr/>
        <p:txBody>
          <a:bodyPr/>
          <a:lstStyle>
            <a:lvl1pPr>
              <a:defRPr/>
            </a:lvl1pPr>
          </a:lstStyle>
          <a:p>
            <a:pPr>
              <a:defRPr/>
            </a:pPr>
            <a:r>
              <a:rPr lang="en-US" dirty="0">
                <a:solidFill>
                  <a:schemeClr val="bg1">
                    <a:lumMod val="50000"/>
                  </a:schemeClr>
                </a:solidFill>
              </a:rPr>
              <a:t>©2018</a:t>
            </a: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FC0E31DB-A85A-4E6E-B9B4-D6594F86850F}" type="slidenum">
              <a:rPr lang="en-US" altLang="en-US"/>
              <a:pPr>
                <a:defRPr/>
              </a:pPr>
              <a:t>‹#›</a:t>
            </a:fld>
            <a:endParaRPr lang="en-US" altLang="en-US"/>
          </a:p>
        </p:txBody>
      </p:sp>
      <p:pic>
        <p:nvPicPr>
          <p:cNvPr id="6" name="Picture 5">
            <a:extLst>
              <a:ext uri="{FF2B5EF4-FFF2-40B4-BE49-F238E27FC236}">
                <a16:creationId xmlns="" xmlns:a16="http://schemas.microsoft.com/office/drawing/2014/main" id="{3EA0E093-E2B7-4D8D-93BB-321B5C923D6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7971"/>
          <a:stretch/>
        </p:blipFill>
        <p:spPr>
          <a:xfrm>
            <a:off x="76199" y="5971163"/>
            <a:ext cx="1905001" cy="86636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3"/>
          </p:nvPr>
        </p:nvSpPr>
        <p:spPr>
          <a:xfrm>
            <a:off x="533400" y="1905000"/>
            <a:ext cx="3505200" cy="3886200"/>
          </a:xfrm>
        </p:spPr>
        <p:txBody>
          <a:bodyPr/>
          <a:lstStyle/>
          <a:p>
            <a:pPr lvl="0"/>
            <a:endParaRPr lang="en-US" noProof="0" dirty="0"/>
          </a:p>
        </p:txBody>
      </p:sp>
      <p:sp>
        <p:nvSpPr>
          <p:cNvPr id="9" name="Text Placeholder 8"/>
          <p:cNvSpPr>
            <a:spLocks noGrp="1"/>
          </p:cNvSpPr>
          <p:nvPr>
            <p:ph type="body" sz="quarter" idx="14"/>
          </p:nvPr>
        </p:nvSpPr>
        <p:spPr>
          <a:xfrm>
            <a:off x="4953000" y="19050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1"/>
          <p:cNvSpPr>
            <a:spLocks noGrp="1"/>
          </p:cNvSpPr>
          <p:nvPr>
            <p:ph type="ftr" sz="quarter" idx="16"/>
          </p:nvPr>
        </p:nvSpPr>
        <p:spPr/>
        <p:txBody>
          <a:bodyPr/>
          <a:lstStyle>
            <a:lvl1pPr>
              <a:defRPr/>
            </a:lvl1pPr>
          </a:lstStyle>
          <a:p>
            <a:pPr>
              <a:defRPr/>
            </a:pPr>
            <a:endParaRPr lang="en-US"/>
          </a:p>
        </p:txBody>
      </p:sp>
      <p:sp>
        <p:nvSpPr>
          <p:cNvPr id="8" name="Slide Number Placeholder 17"/>
          <p:cNvSpPr>
            <a:spLocks noGrp="1"/>
          </p:cNvSpPr>
          <p:nvPr>
            <p:ph type="sldNum" sz="quarter" idx="17"/>
          </p:nvPr>
        </p:nvSpPr>
        <p:spPr/>
        <p:txBody>
          <a:bodyPr/>
          <a:lstStyle>
            <a:lvl1pPr>
              <a:defRPr/>
            </a:lvl1pPr>
          </a:lstStyle>
          <a:p>
            <a:pPr>
              <a:defRPr/>
            </a:pPr>
            <a:fld id="{86D77DCC-263D-4F0A-806E-4E08B0E0F46D}"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152400" y="6187835"/>
            <a:ext cx="1513490" cy="528386"/>
          </a:xfrm>
        </p:spPr>
        <p:txBody>
          <a:bodyPr/>
          <a:lstStyle>
            <a:lvl1pPr>
              <a:defRPr/>
            </a:lvl1pPr>
          </a:lstStyle>
          <a:p>
            <a:pPr>
              <a:defRPr/>
            </a:pPr>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8DAB1191-471B-4B21-BC19-3AD7B09A2300}" type="slidenum">
              <a:rPr lang="en-US" altLang="en-US"/>
              <a:pPr>
                <a:defRPr/>
              </a:pPr>
              <a:t>‹#›</a:t>
            </a:fld>
            <a:endParaRPr lang="en-US" altLang="en-US"/>
          </a:p>
        </p:txBody>
      </p:sp>
      <p:sp>
        <p:nvSpPr>
          <p:cNvPr id="7" name="Rectangle 6">
            <a:extLst>
              <a:ext uri="{FF2B5EF4-FFF2-40B4-BE49-F238E27FC236}">
                <a16:creationId xmlns="" xmlns:a16="http://schemas.microsoft.com/office/drawing/2014/main" id="{C80470C6-6B54-48D1-843F-A45207A797B7}"/>
              </a:ext>
            </a:extLst>
          </p:cNvPr>
          <p:cNvSpPr/>
          <p:nvPr userDrawn="1"/>
        </p:nvSpPr>
        <p:spPr>
          <a:xfrm>
            <a:off x="1665890" y="6457282"/>
            <a:ext cx="638316" cy="276999"/>
          </a:xfrm>
          <a:prstGeom prst="rect">
            <a:avLst/>
          </a:prstGeom>
        </p:spPr>
        <p:txBody>
          <a:bodyPr wrap="none">
            <a:spAutoFit/>
          </a:bodyPr>
          <a:lstStyle/>
          <a:p>
            <a:pPr>
              <a:defRPr/>
            </a:pPr>
            <a:r>
              <a:rPr lang="en-US" sz="1200" dirty="0">
                <a:solidFill>
                  <a:schemeClr val="bg1">
                    <a:lumMod val="50000"/>
                  </a:schemeClr>
                </a:solidFill>
              </a:rPr>
              <a:t>©2018</a:t>
            </a:r>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77A255F-0C7D-4F4F-B6A3-B0EEDF9D6FE8}"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BA0C214-5347-4CE0-B97C-52A4F0DD44C9}"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20445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77A255F-0C7D-4F4F-B6A3-B0EEDF9D6FE8}" type="datetimeFigureOut">
              <a:rPr lang="en-US" smtClean="0"/>
              <a:pPr/>
              <a:t>11/5/2018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BA0C214-5347-4CE0-B97C-52A4F0DD44C9}" type="slidenum">
              <a:rPr lang="en-US" smtClean="0"/>
              <a:pPr/>
              <a:t>‹#›</a:t>
            </a:fld>
            <a:endParaRPr lang="en-US"/>
          </a:p>
        </p:txBody>
      </p:sp>
    </p:spTree>
    <p:extLst>
      <p:ext uri="{BB962C8B-B14F-4D97-AF65-F5344CB8AC3E}">
        <p14:creationId xmlns:p14="http://schemas.microsoft.com/office/powerpoint/2010/main" val="220957348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77A255F-0C7D-4F4F-B6A3-B0EEDF9D6FE8}" type="datetimeFigureOut">
              <a:rPr lang="en-US" smtClean="0"/>
              <a:pPr/>
              <a:t>11/5/2018</a:t>
            </a:fld>
            <a:endParaRPr lang="en-US"/>
          </a:p>
        </p:txBody>
      </p:sp>
      <p:sp>
        <p:nvSpPr>
          <p:cNvPr id="10" name="Slide Number Placeholder 9"/>
          <p:cNvSpPr>
            <a:spLocks noGrp="1"/>
          </p:cNvSpPr>
          <p:nvPr>
            <p:ph type="sldNum" sz="quarter" idx="16"/>
          </p:nvPr>
        </p:nvSpPr>
        <p:spPr/>
        <p:txBody>
          <a:bodyPr rtlCol="0"/>
          <a:lstStyle/>
          <a:p>
            <a:fld id="{7BA0C214-5347-4CE0-B97C-52A4F0DD44C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2821877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7A255F-0C7D-4F4F-B6A3-B0EEDF9D6FE8}"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0C214-5347-4CE0-B97C-52A4F0DD44C9}" type="slidenum">
              <a:rPr lang="en-US" smtClean="0"/>
              <a:pPr/>
              <a:t>‹#›</a:t>
            </a:fld>
            <a:endParaRPr lang="en-US"/>
          </a:p>
        </p:txBody>
      </p:sp>
    </p:spTree>
    <p:extLst>
      <p:ext uri="{BB962C8B-B14F-4D97-AF65-F5344CB8AC3E}">
        <p14:creationId xmlns:p14="http://schemas.microsoft.com/office/powerpoint/2010/main" val="298188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p:cNvSpPr>
            <a:spLocks noGrp="1"/>
          </p:cNvSpPr>
          <p:nvPr>
            <p:ph type="title"/>
          </p:nvPr>
        </p:nvSpPr>
        <p:spPr bwMode="auto">
          <a:xfrm>
            <a:off x="503238" y="987425"/>
            <a:ext cx="8229600" cy="5207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503238" y="2038350"/>
            <a:ext cx="81010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marL="1462088" marR="0" lvl="4" indent="-209550" algn="l" defTabSz="914400" rtl="0" eaLnBrk="0" fontAlgn="base" latinLnBrk="0" hangingPunct="0">
              <a:lnSpc>
                <a:spcPct val="100000"/>
              </a:lnSpc>
              <a:spcBef>
                <a:spcPct val="20000"/>
              </a:spcBef>
              <a:spcAft>
                <a:spcPct val="0"/>
              </a:spcAft>
              <a:buClr>
                <a:srgbClr val="10CF9B"/>
              </a:buClr>
              <a:buSzPct val="65000"/>
              <a:buFont typeface="Wingdings 2" pitchFamily="18" charset="2"/>
              <a:buChar char=""/>
              <a:tabLst/>
              <a:defRPr/>
            </a:pPr>
            <a:r>
              <a:rPr lang="en-US" altLang="en-US" dirty="0"/>
              <a:t>Fifth level</a:t>
            </a:r>
          </a:p>
        </p:txBody>
      </p:sp>
      <p:sp>
        <p:nvSpPr>
          <p:cNvPr id="10" name="Date Placeholder 9"/>
          <p:cNvSpPr>
            <a:spLocks noGrp="1"/>
          </p:cNvSpPr>
          <p:nvPr>
            <p:ph type="dt" sz="half" idx="2"/>
          </p:nvPr>
        </p:nvSpPr>
        <p:spPr>
          <a:xfrm>
            <a:off x="457200" y="6356351"/>
            <a:ext cx="1752600" cy="273050"/>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DE64310C-D5E8-4E7D-89DF-D232F9E88E51}" type="slidenum">
              <a:rPr lang="en-US" altLang="en-US"/>
              <a:pPr>
                <a:defRPr/>
              </a:pPr>
              <a:t>‹#›</a:t>
            </a:fld>
            <a:endParaRPr lang="en-US" altLang="en-US"/>
          </a:p>
        </p:txBody>
      </p:sp>
      <p:pic>
        <p:nvPicPr>
          <p:cNvPr id="9" name="Picture 8">
            <a:extLst>
              <a:ext uri="{FF2B5EF4-FFF2-40B4-BE49-F238E27FC236}">
                <a16:creationId xmlns="" xmlns:a16="http://schemas.microsoft.com/office/drawing/2014/main" id="{8B3D7858-49DA-458B-9AF0-03388DFCE57C}"/>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7971"/>
          <a:stretch/>
        </p:blipFill>
        <p:spPr>
          <a:xfrm>
            <a:off x="435993" y="5900660"/>
            <a:ext cx="1397400" cy="728085"/>
          </a:xfrm>
          <a:prstGeom prst="rect">
            <a:avLst/>
          </a:prstGeom>
        </p:spPr>
      </p:pic>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txStyles>
    <p:titleStyle>
      <a:lvl1pPr algn="l" rtl="0" eaLnBrk="0" fontAlgn="base" hangingPunct="0">
        <a:spcBef>
          <a:spcPct val="0"/>
        </a:spcBef>
        <a:spcAft>
          <a:spcPct val="0"/>
        </a:spcAft>
        <a:defRPr sz="2800" kern="1200">
          <a:solidFill>
            <a:srgbClr val="404040"/>
          </a:solidFill>
          <a:latin typeface="Cambria" pitchFamily="18" charset="0"/>
          <a:ea typeface="+mj-ea"/>
          <a:cs typeface="+mj-cs"/>
        </a:defRPr>
      </a:lvl1pPr>
      <a:lvl2pPr algn="l" rtl="0" eaLnBrk="0" fontAlgn="base" hangingPunct="0">
        <a:spcBef>
          <a:spcPct val="0"/>
        </a:spcBef>
        <a:spcAft>
          <a:spcPct val="0"/>
        </a:spcAft>
        <a:defRPr sz="2800">
          <a:solidFill>
            <a:srgbClr val="404040"/>
          </a:solidFill>
          <a:latin typeface="Cambria" pitchFamily="18" charset="0"/>
        </a:defRPr>
      </a:lvl2pPr>
      <a:lvl3pPr algn="l" rtl="0" eaLnBrk="0" fontAlgn="base" hangingPunct="0">
        <a:spcBef>
          <a:spcPct val="0"/>
        </a:spcBef>
        <a:spcAft>
          <a:spcPct val="0"/>
        </a:spcAft>
        <a:defRPr sz="2800">
          <a:solidFill>
            <a:srgbClr val="404040"/>
          </a:solidFill>
          <a:latin typeface="Cambria" pitchFamily="18" charset="0"/>
        </a:defRPr>
      </a:lvl3pPr>
      <a:lvl4pPr algn="l" rtl="0" eaLnBrk="0" fontAlgn="base" hangingPunct="0">
        <a:spcBef>
          <a:spcPct val="0"/>
        </a:spcBef>
        <a:spcAft>
          <a:spcPct val="0"/>
        </a:spcAft>
        <a:defRPr sz="2800">
          <a:solidFill>
            <a:srgbClr val="404040"/>
          </a:solidFill>
          <a:latin typeface="Cambria" pitchFamily="18" charset="0"/>
        </a:defRPr>
      </a:lvl4pPr>
      <a:lvl5pPr algn="l" rtl="0" eaLnBrk="0" fontAlgn="base" hangingPunct="0">
        <a:spcBef>
          <a:spcPct val="0"/>
        </a:spcBef>
        <a:spcAft>
          <a:spcPct val="0"/>
        </a:spcAft>
        <a:defRPr sz="2800">
          <a:solidFill>
            <a:srgbClr val="404040"/>
          </a:solidFill>
          <a:latin typeface="Cambria" pitchFamily="18"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400" kern="1200">
          <a:solidFill>
            <a:srgbClr val="404040"/>
          </a:solidFill>
          <a:latin typeface="Cambria" pitchFamily="18" charset="0"/>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000" kern="1200">
          <a:solidFill>
            <a:srgbClr val="404040"/>
          </a:solidFill>
          <a:latin typeface="Cambria" pitchFamily="18" charset="0"/>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000" kern="1200">
          <a:solidFill>
            <a:srgbClr val="404040"/>
          </a:solidFill>
          <a:latin typeface="Cambria" pitchFamily="18" charset="0"/>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kern="1200">
          <a:solidFill>
            <a:srgbClr val="404040"/>
          </a:solidFill>
          <a:latin typeface="Cambria" pitchFamily="18" charset="0"/>
          <a:ea typeface="+mn-ea"/>
          <a:cs typeface="+mn-cs"/>
        </a:defRPr>
      </a:lvl4pPr>
      <a:lvl5pPr marL="1462088" marR="0" indent="-209550" algn="l" defTabSz="914400" rtl="0" eaLnBrk="0" fontAlgn="base" latinLnBrk="0" hangingPunct="0">
        <a:lnSpc>
          <a:spcPct val="100000"/>
        </a:lnSpc>
        <a:spcBef>
          <a:spcPct val="20000"/>
        </a:spcBef>
        <a:spcAft>
          <a:spcPct val="0"/>
        </a:spcAft>
        <a:buClr>
          <a:srgbClr val="10CF9B"/>
        </a:buClr>
        <a:buSzPct val="65000"/>
        <a:buFont typeface="Wingdings 2" pitchFamily="18" charset="2"/>
        <a:buChar char=""/>
        <a:tabLst/>
        <a:defRPr kern="1200">
          <a:solidFill>
            <a:srgbClr val="404040"/>
          </a:solidFill>
          <a:latin typeface="Cambria" pitchFamily="18"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hyperlink" Target="http://www.nationalreview.com/article/436205/slavery-still-exists"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hyperlink" Target="https://www.dol.gov/agencies/ilab/our-work/child-forced-labor-trafficking" TargetMode="External"/><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126" y="149494"/>
            <a:ext cx="9144000" cy="1981200"/>
          </a:xfrm>
        </p:spPr>
        <p:txBody>
          <a:bodyPr>
            <a:normAutofit/>
          </a:bodyPr>
          <a:lstStyle/>
          <a:p>
            <a:pPr algn="ctr"/>
            <a:r>
              <a:rPr lang="en-US" sz="3200" dirty="0" smtClean="0">
                <a:solidFill>
                  <a:schemeClr val="tx1"/>
                </a:solidFill>
                <a:latin typeface="Arial" panose="020B0604020202020204" pitchFamily="34" charset="0"/>
                <a:cs typeface="Arial" panose="020B0604020202020204" pitchFamily="34" charset="0"/>
              </a:rPr>
              <a:t>Human </a:t>
            </a:r>
            <a:r>
              <a:rPr lang="en-US" sz="3200" dirty="0">
                <a:solidFill>
                  <a:schemeClr val="tx1"/>
                </a:solidFill>
                <a:latin typeface="Arial" panose="020B0604020202020204" pitchFamily="34" charset="0"/>
                <a:cs typeface="Arial" panose="020B0604020202020204" pitchFamily="34" charset="0"/>
              </a:rPr>
              <a:t>Trafficking</a:t>
            </a:r>
            <a:r>
              <a:rPr lang="en-US" sz="3200" dirty="0" smtClean="0">
                <a:latin typeface="Arial" panose="020B0604020202020204" pitchFamily="34" charset="0"/>
                <a:cs typeface="Arial" panose="020B0604020202020204" pitchFamily="34" charset="0"/>
              </a:rPr>
              <a:t>: Identifying </a:t>
            </a:r>
            <a:r>
              <a:rPr lang="en-US" sz="3200" dirty="0">
                <a:latin typeface="Arial" panose="020B0604020202020204" pitchFamily="34" charset="0"/>
                <a:cs typeface="Arial" panose="020B0604020202020204" pitchFamily="34" charset="0"/>
              </a:rPr>
              <a:t>and </a:t>
            </a:r>
            <a:r>
              <a:rPr lang="en-US" sz="3200" dirty="0" smtClean="0">
                <a:latin typeface="Arial" panose="020B0604020202020204" pitchFamily="34" charset="0"/>
                <a:cs typeface="Arial" panose="020B0604020202020204" pitchFamily="34" charset="0"/>
              </a:rPr>
              <a:t>Supporting Survivors </a:t>
            </a:r>
            <a:r>
              <a:rPr lang="en-US" sz="3200" dirty="0">
                <a:latin typeface="Arial" panose="020B0604020202020204" pitchFamily="34" charset="0"/>
                <a:cs typeface="Arial" panose="020B0604020202020204" pitchFamily="34" charset="0"/>
              </a:rPr>
              <a:t>in the Clinical Setting</a:t>
            </a:r>
            <a:endParaRPr lang="en-US" sz="3200" dirty="0">
              <a:solidFill>
                <a:schemeClr val="tx2"/>
              </a:solidFill>
              <a:latin typeface="Arial" panose="020B0604020202020204" pitchFamily="34" charset="0"/>
              <a:cs typeface="Arial" panose="020B0604020202020204" pitchFamily="34" charset="0"/>
            </a:endParaRPr>
          </a:p>
        </p:txBody>
      </p:sp>
      <p:sp>
        <p:nvSpPr>
          <p:cNvPr id="5" name="Subtitle 4"/>
          <p:cNvSpPr>
            <a:spLocks noGrp="1"/>
          </p:cNvSpPr>
          <p:nvPr>
            <p:ph type="subTitle" idx="4294967295"/>
          </p:nvPr>
        </p:nvSpPr>
        <p:spPr>
          <a:xfrm>
            <a:off x="1534886" y="2751522"/>
            <a:ext cx="6400800" cy="1537396"/>
          </a:xfrm>
        </p:spPr>
        <p:txBody>
          <a:bodyPr>
            <a:normAutofit/>
          </a:bodyPr>
          <a:lstStyle/>
          <a:p>
            <a:pPr algn="ctr">
              <a:buNone/>
            </a:pPr>
            <a:endParaRPr lang="en-US" b="1" dirty="0" smtClean="0"/>
          </a:p>
          <a:p>
            <a:pPr algn="ctr">
              <a:buNone/>
            </a:pPr>
            <a:r>
              <a:rPr lang="en-US" sz="2000" dirty="0" smtClean="0">
                <a:latin typeface="Arial" panose="020B0604020202020204" pitchFamily="34" charset="0"/>
                <a:cs typeface="Arial" panose="020B0604020202020204" pitchFamily="34" charset="0"/>
              </a:rPr>
              <a:t>Stacia </a:t>
            </a:r>
            <a:r>
              <a:rPr lang="en-US" sz="2000" dirty="0">
                <a:latin typeface="Arial" panose="020B0604020202020204" pitchFamily="34" charset="0"/>
                <a:cs typeface="Arial" panose="020B0604020202020204" pitchFamily="34" charset="0"/>
              </a:rPr>
              <a:t>M. Hays, DNP, CPNP-PC, </a:t>
            </a:r>
            <a:r>
              <a:rPr lang="en-US" sz="2000" dirty="0" smtClean="0">
                <a:latin typeface="Arial" panose="020B0604020202020204" pitchFamily="34" charset="0"/>
                <a:cs typeface="Arial" panose="020B0604020202020204" pitchFamily="34" charset="0"/>
              </a:rPr>
              <a:t>CCTC, CNE</a:t>
            </a:r>
          </a:p>
          <a:p>
            <a:pPr algn="ctr">
              <a:buNone/>
            </a:pPr>
            <a:r>
              <a:rPr lang="en-US" sz="2000" dirty="0" smtClean="0">
                <a:latin typeface="Arial" panose="020B0604020202020204" pitchFamily="34" charset="0"/>
                <a:cs typeface="Arial" panose="020B0604020202020204" pitchFamily="34" charset="0"/>
              </a:rPr>
              <a:t>Clinical Assistant Professor</a:t>
            </a:r>
          </a:p>
          <a:p>
            <a:pPr algn="ctr">
              <a:buNone/>
            </a:pPr>
            <a:endParaRPr lang="en-US" b="1" dirty="0"/>
          </a:p>
        </p:txBody>
      </p:sp>
      <p:sp>
        <p:nvSpPr>
          <p:cNvPr id="6" name="TextBox 5"/>
          <p:cNvSpPr txBox="1"/>
          <p:nvPr/>
        </p:nvSpPr>
        <p:spPr>
          <a:xfrm>
            <a:off x="1269274" y="4977428"/>
            <a:ext cx="6553200" cy="1015663"/>
          </a:xfrm>
          <a:prstGeom prst="rect">
            <a:avLst/>
          </a:prstGeom>
          <a:noFill/>
        </p:spPr>
        <p:txBody>
          <a:bodyPr wrap="square" rtlCol="0">
            <a:spAutoFit/>
          </a:bodyPr>
          <a:lstStyle/>
          <a:p>
            <a:pPr lvl="0" algn="ctr"/>
            <a:r>
              <a:rPr lang="en-US" altLang="en-US" sz="2000" b="1" dirty="0" smtClean="0">
                <a:solidFill>
                  <a:srgbClr val="0070C0"/>
                </a:solidFill>
              </a:rPr>
              <a:t>NAPNAP Gulf Coast and Florida Chapters 9</a:t>
            </a:r>
            <a:r>
              <a:rPr lang="en-US" altLang="en-US" sz="2000" b="1" baseline="30000" dirty="0" smtClean="0">
                <a:solidFill>
                  <a:srgbClr val="0070C0"/>
                </a:solidFill>
              </a:rPr>
              <a:t>th</a:t>
            </a:r>
            <a:r>
              <a:rPr lang="en-US" altLang="en-US" sz="2000" b="1" dirty="0" smtClean="0">
                <a:solidFill>
                  <a:srgbClr val="0070C0"/>
                </a:solidFill>
              </a:rPr>
              <a:t> Annual Development in Pediatric Health Care</a:t>
            </a:r>
            <a:endParaRPr lang="en-US" altLang="en-US" sz="2000" b="1" dirty="0">
              <a:solidFill>
                <a:srgbClr val="0070C0"/>
              </a:solidFill>
            </a:endParaRPr>
          </a:p>
          <a:p>
            <a:pPr lvl="0" algn="ctr"/>
            <a:r>
              <a:rPr lang="en-US" altLang="en-US" sz="2000" b="1" dirty="0" smtClean="0">
                <a:solidFill>
                  <a:srgbClr val="0070C0"/>
                </a:solidFill>
              </a:rPr>
              <a:t>November 3, 2018</a:t>
            </a:r>
            <a:endParaRPr lang="en-US" altLang="en-US" sz="2000" b="1" dirty="0">
              <a:solidFill>
                <a:srgbClr val="0070C0"/>
              </a:solidFill>
            </a:endParaRPr>
          </a:p>
        </p:txBody>
      </p:sp>
      <p:sp>
        <p:nvSpPr>
          <p:cNvPr id="7" name="TextBox 6"/>
          <p:cNvSpPr txBox="1"/>
          <p:nvPr/>
        </p:nvSpPr>
        <p:spPr>
          <a:xfrm>
            <a:off x="1948624" y="6305291"/>
            <a:ext cx="5181600" cy="276999"/>
          </a:xfrm>
          <a:prstGeom prst="rect">
            <a:avLst/>
          </a:prstGeom>
          <a:noFill/>
        </p:spPr>
        <p:txBody>
          <a:bodyPr wrap="square" rtlCol="0">
            <a:spAutoFit/>
          </a:bodyPr>
          <a:lstStyle/>
          <a:p>
            <a:pPr algn="ctr"/>
            <a:r>
              <a:rPr lang="en-US" sz="1200" dirty="0" smtClean="0">
                <a:solidFill>
                  <a:schemeClr val="bg1">
                    <a:lumMod val="65000"/>
                  </a:schemeClr>
                </a:solidFill>
              </a:rPr>
              <a:t>Adapted with permission from Dr. Jessica Peck</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279" y="3983591"/>
            <a:ext cx="2068448" cy="361933"/>
          </a:xfrm>
          <a:prstGeom prst="rect">
            <a:avLst/>
          </a:prstGeom>
        </p:spPr>
      </p:pic>
    </p:spTree>
    <p:extLst>
      <p:ext uri="{BB962C8B-B14F-4D97-AF65-F5344CB8AC3E}">
        <p14:creationId xmlns:p14="http://schemas.microsoft.com/office/powerpoint/2010/main" val="3655610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Jessica\MASTER\TAMUCC\Promotion_Tenure\Presentations\AANP 2017\Images\10.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22658767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References</a:t>
            </a:r>
            <a:endParaRPr lang="en-US" dirty="0"/>
          </a:p>
        </p:txBody>
      </p:sp>
      <p:sp>
        <p:nvSpPr>
          <p:cNvPr id="3" name="Content Placeholder 2"/>
          <p:cNvSpPr>
            <a:spLocks noGrp="1"/>
          </p:cNvSpPr>
          <p:nvPr>
            <p:ph sz="quarter" idx="1"/>
          </p:nvPr>
        </p:nvSpPr>
        <p:spPr>
          <a:xfrm>
            <a:off x="457200" y="1600201"/>
            <a:ext cx="8229600" cy="3962400"/>
          </a:xfrm>
        </p:spPr>
        <p:txBody>
          <a:bodyPr>
            <a:normAutofit fontScale="25000" lnSpcReduction="20000"/>
          </a:bodyPr>
          <a:lstStyle/>
          <a:p>
            <a:pPr>
              <a:buNone/>
            </a:pPr>
            <a:r>
              <a:rPr lang="en-US" sz="4800" dirty="0" smtClean="0"/>
              <a:t>Beck, M.E., </a:t>
            </a:r>
            <a:r>
              <a:rPr lang="en-US" sz="4800" dirty="0" err="1" smtClean="0"/>
              <a:t>Lineer</a:t>
            </a:r>
            <a:r>
              <a:rPr lang="en-US" sz="4800" dirty="0" smtClean="0"/>
              <a:t>, M.M., </a:t>
            </a:r>
            <a:r>
              <a:rPr lang="en-US" sz="4800" dirty="0" err="1" smtClean="0"/>
              <a:t>Melzer</a:t>
            </a:r>
            <a:r>
              <a:rPr lang="en-US" sz="4800" dirty="0" smtClean="0"/>
              <a:t>-Lange, M., Simpson, P., Nugent, M., &amp; </a:t>
            </a:r>
            <a:r>
              <a:rPr lang="en-US" sz="4800" dirty="0" err="1" smtClean="0"/>
              <a:t>Rabbitt</a:t>
            </a:r>
            <a:r>
              <a:rPr lang="en-US" sz="4800" dirty="0" smtClean="0"/>
              <a:t>, A. (2015). Medical Providers’ understanding of sex trafficking and their experience with at-risk patients. </a:t>
            </a:r>
            <a:r>
              <a:rPr lang="en-US" sz="4800" i="1" dirty="0" smtClean="0"/>
              <a:t>Pediatrics</a:t>
            </a:r>
            <a:r>
              <a:rPr lang="en-US" sz="4800" dirty="0" smtClean="0"/>
              <a:t>, 135(4), e895-e902. doi:10.1542/peds.2014-2814</a:t>
            </a:r>
          </a:p>
          <a:p>
            <a:pPr>
              <a:buNone/>
            </a:pPr>
            <a:r>
              <a:rPr lang="en-US" sz="4800" dirty="0" smtClean="0"/>
              <a:t>Children’s Defense. (2014). </a:t>
            </a:r>
            <a:r>
              <a:rPr lang="en-US" sz="4800" i="1" dirty="0" smtClean="0"/>
              <a:t>Preventing sex trafficking and strengthening families act </a:t>
            </a:r>
            <a:r>
              <a:rPr lang="en-US" sz="4800" dirty="0" smtClean="0"/>
              <a:t>(H.R. 4980). Retrieved from http://www.childrensdefense.org/library/data/fact-sheet-on-hr-4980.pdf</a:t>
            </a:r>
          </a:p>
          <a:p>
            <a:pPr>
              <a:buNone/>
            </a:pPr>
            <a:r>
              <a:rPr lang="en-US" sz="4800" dirty="0" err="1" smtClean="0"/>
              <a:t>DeChesnay</a:t>
            </a:r>
            <a:r>
              <a:rPr lang="en-US" sz="4800" dirty="0" smtClean="0"/>
              <a:t>, M. (Ed.). (2013). </a:t>
            </a:r>
            <a:r>
              <a:rPr lang="en-US" sz="4800" i="1" dirty="0" smtClean="0"/>
              <a:t>Sex trafficking: A clinical guide for nurses</a:t>
            </a:r>
            <a:r>
              <a:rPr lang="en-US" sz="4800" dirty="0" smtClean="0"/>
              <a:t>. New York, New York: Springer. </a:t>
            </a:r>
          </a:p>
          <a:p>
            <a:pPr>
              <a:buNone/>
            </a:pPr>
            <a:r>
              <a:rPr lang="en-US" sz="4800" dirty="0" smtClean="0"/>
              <a:t>Gelernter, J. (2015, June). Slavery still exists: We just don't talk about it. </a:t>
            </a:r>
            <a:r>
              <a:rPr lang="en-US" sz="4800" i="1" dirty="0" smtClean="0"/>
              <a:t>National Review. </a:t>
            </a:r>
            <a:r>
              <a:rPr lang="en-US" sz="4800" dirty="0" smtClean="0"/>
              <a:t>Retrieved from</a:t>
            </a:r>
            <a:r>
              <a:rPr lang="en-US" sz="4800" dirty="0" smtClean="0">
                <a:hlinkClick r:id="rId2"/>
              </a:rPr>
              <a:t>http://www.nationalreview.com/article/436205/slavery-still-exists</a:t>
            </a:r>
            <a:endParaRPr lang="en-US" sz="4800" dirty="0" smtClean="0"/>
          </a:p>
          <a:p>
            <a:pPr>
              <a:buNone/>
            </a:pPr>
            <a:r>
              <a:rPr lang="en-US" sz="4800" dirty="0" err="1" smtClean="0"/>
              <a:t>Greenbaum</a:t>
            </a:r>
            <a:r>
              <a:rPr lang="en-US" sz="4800" dirty="0" smtClean="0"/>
              <a:t>, J., &amp; Crawford-</a:t>
            </a:r>
            <a:r>
              <a:rPr lang="en-US" sz="4800" dirty="0" err="1" smtClean="0"/>
              <a:t>Jakubiak</a:t>
            </a:r>
            <a:r>
              <a:rPr lang="en-US" sz="4800" dirty="0" smtClean="0"/>
              <a:t>. (2015). Child sex trafficking and </a:t>
            </a:r>
            <a:r>
              <a:rPr lang="en-US" sz="4800" dirty="0" err="1" smtClean="0"/>
              <a:t>commerical</a:t>
            </a:r>
            <a:r>
              <a:rPr lang="en-US" sz="4800" dirty="0" smtClean="0"/>
              <a:t> sexual exploitation: Health care needs of victims.. </a:t>
            </a:r>
            <a:r>
              <a:rPr lang="en-US" sz="4800" i="1" dirty="0" smtClean="0"/>
              <a:t>Pediatrics</a:t>
            </a:r>
            <a:r>
              <a:rPr lang="en-US" sz="4800" dirty="0" smtClean="0"/>
              <a:t>, 135(3), 566-574. doi:10.1542/pedis.2014-4138</a:t>
            </a:r>
          </a:p>
          <a:p>
            <a:pPr>
              <a:buNone/>
            </a:pPr>
            <a:r>
              <a:rPr lang="en-US" sz="4800" dirty="0" err="1" smtClean="0"/>
              <a:t>Hom</a:t>
            </a:r>
            <a:r>
              <a:rPr lang="en-US" sz="4800" dirty="0" smtClean="0"/>
              <a:t>, K.A., &amp; Woods, S.J. (2013). Trauma and its aftermath for commercially sexually exploited women as told by front-line service providers. </a:t>
            </a:r>
            <a:r>
              <a:rPr lang="en-US" sz="4800" i="1" dirty="0" smtClean="0"/>
              <a:t>Issues in Mental Health Nursing</a:t>
            </a:r>
            <a:r>
              <a:rPr lang="en-US" sz="4800" dirty="0" smtClean="0"/>
              <a:t>, 34, 75-81. </a:t>
            </a:r>
            <a:r>
              <a:rPr lang="en-US" sz="4800" dirty="0" err="1" smtClean="0"/>
              <a:t>doi</a:t>
            </a:r>
            <a:r>
              <a:rPr lang="en-US" sz="4800" dirty="0" smtClean="0"/>
              <a:t>: 10.3109/01612480.22012.723300</a:t>
            </a:r>
          </a:p>
          <a:p>
            <a:pPr>
              <a:buNone/>
            </a:pPr>
            <a:r>
              <a:rPr lang="en-US" sz="4800" dirty="0" err="1" smtClean="0"/>
              <a:t>Isacc</a:t>
            </a:r>
            <a:r>
              <a:rPr lang="en-US" sz="4800" dirty="0" smtClean="0"/>
              <a:t>, R., </a:t>
            </a:r>
            <a:r>
              <a:rPr lang="en-US" sz="4800" dirty="0" err="1" smtClean="0"/>
              <a:t>Solak</a:t>
            </a:r>
            <a:r>
              <a:rPr lang="en-US" sz="4800" dirty="0" smtClean="0"/>
              <a:t>, J., &amp; </a:t>
            </a:r>
            <a:r>
              <a:rPr lang="en-US" sz="4800" dirty="0" err="1" smtClean="0"/>
              <a:t>Giardino</a:t>
            </a:r>
            <a:r>
              <a:rPr lang="en-US" sz="4800" dirty="0" smtClean="0"/>
              <a:t>, A. (2011). Health care providers’ training needs relate to human trafficking: Maximizing the opportunity to effectively screen and intervene. </a:t>
            </a:r>
            <a:r>
              <a:rPr lang="en-US" sz="4800" i="1" dirty="0" smtClean="0"/>
              <a:t>Journal of Applied Research on Children: Informing Policy for Children at Risk</a:t>
            </a:r>
            <a:r>
              <a:rPr lang="en-US" sz="4800" dirty="0" smtClean="0"/>
              <a:t>, 2(1), 61-91.</a:t>
            </a:r>
          </a:p>
          <a:p>
            <a:pPr>
              <a:buNone/>
            </a:pPr>
            <a:r>
              <a:rPr lang="en-US" sz="4800" dirty="0" smtClean="0"/>
              <a:t>Jimenez, M., Jackson, A.M., &amp; </a:t>
            </a:r>
            <a:r>
              <a:rPr lang="en-US" sz="4800" dirty="0" err="1" smtClean="0"/>
              <a:t>Deye</a:t>
            </a:r>
            <a:r>
              <a:rPr lang="en-US" sz="4800" dirty="0" smtClean="0"/>
              <a:t>, K. (2015). Aspects of abuse: Commercial sexual exploitation of children. </a:t>
            </a:r>
            <a:r>
              <a:rPr lang="en-US" sz="4800" i="1" dirty="0" smtClean="0"/>
              <a:t>Current Problems in Pediatric &amp; Adolescent Health Care</a:t>
            </a:r>
            <a:r>
              <a:rPr lang="en-US" sz="4800" dirty="0" smtClean="0"/>
              <a:t>, 45(3), 80-85. </a:t>
            </a:r>
            <a:r>
              <a:rPr lang="en-US" sz="4800" dirty="0" err="1" smtClean="0"/>
              <a:t>doi</a:t>
            </a:r>
            <a:r>
              <a:rPr lang="en-US" sz="4800" dirty="0" smtClean="0"/>
              <a:t>: 10.1016/j.cppeds.2015.02.003 </a:t>
            </a:r>
          </a:p>
          <a:p>
            <a:pPr>
              <a:buNone/>
            </a:pPr>
            <a:r>
              <a:rPr lang="en-US" sz="4800" dirty="0" err="1" smtClean="0"/>
              <a:t>Lederer</a:t>
            </a:r>
            <a:r>
              <a:rPr lang="en-US" sz="4800" dirty="0" smtClean="0"/>
              <a:t>, L., &amp; Wetzel, C. (2014). The health consequences of sex trafficking and their implications for identifying victims in health care facilities. </a:t>
            </a:r>
            <a:r>
              <a:rPr lang="en-US" sz="4800" i="1" dirty="0" smtClean="0"/>
              <a:t>Annals of Health Law, </a:t>
            </a:r>
            <a:r>
              <a:rPr lang="en-US" sz="4800" dirty="0" smtClean="0"/>
              <a:t>23(1), 61-91.</a:t>
            </a:r>
          </a:p>
          <a:p>
            <a:pPr>
              <a:buNone/>
            </a:pPr>
            <a:r>
              <a:rPr lang="en-US" sz="4800" dirty="0" smtClean="0"/>
              <a:t>Miller, C.L., &amp; Duke, G.. (2016). Child sex trafficking- Recognition, intervention, and referral: An educational framework to guide the development of health provider education. </a:t>
            </a:r>
            <a:r>
              <a:rPr lang="en-US" sz="4800" i="1" dirty="0" smtClean="0"/>
              <a:t>Journal of Human Trafficking</a:t>
            </a:r>
            <a:r>
              <a:rPr lang="en-US" sz="4800" dirty="0" smtClean="0"/>
              <a:t>, 2(3). </a:t>
            </a:r>
          </a:p>
          <a:p>
            <a:pPr>
              <a:buNone/>
            </a:pPr>
            <a:r>
              <a:rPr lang="en-US" sz="4800" dirty="0" smtClean="0"/>
              <a:t>The Polaris Project. (2017).  </a:t>
            </a:r>
            <a:r>
              <a:rPr lang="en-US" sz="4800" i="1" dirty="0" smtClean="0"/>
              <a:t>2016 Hotline Statistics. </a:t>
            </a:r>
            <a:r>
              <a:rPr lang="en-US" sz="4800" dirty="0" smtClean="0"/>
              <a:t>Retrieved from https://polarisproject.org/resources/2016-hotline-statistics</a:t>
            </a:r>
          </a:p>
          <a:p>
            <a:pPr>
              <a:buNone/>
            </a:pPr>
            <a:r>
              <a:rPr lang="en-US" sz="4800" dirty="0" smtClean="0"/>
              <a:t>U.S. Department of Health &amp; Human Services [USDHHS]. (2017). </a:t>
            </a:r>
            <a:r>
              <a:rPr lang="en-US" sz="4800" i="1" dirty="0" smtClean="0"/>
              <a:t>Office on trafficking in persons</a:t>
            </a:r>
            <a:r>
              <a:rPr lang="en-US" sz="4800" dirty="0" smtClean="0"/>
              <a:t>. Retrieved from https://www.acf.hhs.gov/otip</a:t>
            </a:r>
          </a:p>
          <a:p>
            <a:pPr>
              <a:buNone/>
            </a:pPr>
            <a:r>
              <a:rPr lang="en-US" sz="4800" dirty="0" smtClean="0"/>
              <a:t>Wilson, B., &amp; Butler, L.D. (2014). Running a gauntlet: A review of victimization and violence in the pre-entry, post-entry, and </a:t>
            </a:r>
            <a:r>
              <a:rPr lang="en-US" sz="4800" dirty="0" err="1" smtClean="0"/>
              <a:t>peri</a:t>
            </a:r>
            <a:r>
              <a:rPr lang="en-US" sz="4800" dirty="0" smtClean="0"/>
              <a:t>-/post-exit periods of commercial sexual exploitation. </a:t>
            </a:r>
            <a:r>
              <a:rPr lang="en-US" sz="4800" i="1" dirty="0" smtClean="0"/>
              <a:t>Psychological Trauma: Theory, Research, Practice and Policy </a:t>
            </a:r>
            <a:r>
              <a:rPr lang="en-US" sz="4800" dirty="0" smtClean="0"/>
              <a:t>6(5) 494-504</a:t>
            </a:r>
            <a:r>
              <a:rPr lang="en-US" dirty="0" smtClean="0"/>
              <a:t>.</a:t>
            </a:r>
            <a:endParaRPr lang="en-US" dirty="0"/>
          </a:p>
        </p:txBody>
      </p:sp>
    </p:spTree>
    <p:extLst>
      <p:ext uri="{BB962C8B-B14F-4D97-AF65-F5344CB8AC3E}">
        <p14:creationId xmlns:p14="http://schemas.microsoft.com/office/powerpoint/2010/main" val="2146922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Jessica\MASTER\TAMUCC\Promotion_Tenure\Presentations\AANP 2017\Images\11.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621728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Jessica\MASTER\TAMUCC\Promotion_Tenure\Presentations\AANP 2017\Images\12.png"/>
          <p:cNvPicPr>
            <a:picLocks noChangeAspect="1" noChangeArrowheads="1"/>
          </p:cNvPicPr>
          <p:nvPr/>
        </p:nvPicPr>
        <p:blipFill>
          <a:blip r:embed="rId3" cstate="print"/>
          <a:srcRect/>
          <a:stretch>
            <a:fillRect/>
          </a:stretch>
        </p:blipFill>
        <p:spPr bwMode="auto">
          <a:xfrm>
            <a:off x="9824" y="1219200"/>
            <a:ext cx="9134176" cy="4333875"/>
          </a:xfrm>
          <a:prstGeom prst="rect">
            <a:avLst/>
          </a:prstGeom>
          <a:noFill/>
        </p:spPr>
      </p:pic>
    </p:spTree>
    <p:extLst>
      <p:ext uri="{BB962C8B-B14F-4D97-AF65-F5344CB8AC3E}">
        <p14:creationId xmlns:p14="http://schemas.microsoft.com/office/powerpoint/2010/main" val="173744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Jessica\MASTER\TAMUCC\Promotion_Tenure\Presentations\AANP 2017\Images\13.png"/>
          <p:cNvPicPr>
            <a:picLocks noChangeAspect="1" noChangeArrowheads="1"/>
          </p:cNvPicPr>
          <p:nvPr/>
        </p:nvPicPr>
        <p:blipFill>
          <a:blip r:embed="rId3" cstate="print"/>
          <a:srcRect/>
          <a:stretch>
            <a:fillRect/>
          </a:stretch>
        </p:blipFill>
        <p:spPr bwMode="auto">
          <a:xfrm>
            <a:off x="0" y="1126991"/>
            <a:ext cx="9144000" cy="4426085"/>
          </a:xfrm>
          <a:prstGeom prst="rect">
            <a:avLst/>
          </a:prstGeom>
          <a:noFill/>
        </p:spPr>
      </p:pic>
    </p:spTree>
    <p:extLst>
      <p:ext uri="{BB962C8B-B14F-4D97-AF65-F5344CB8AC3E}">
        <p14:creationId xmlns:p14="http://schemas.microsoft.com/office/powerpoint/2010/main" val="992806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500" t="9413" r="-56" b="8301"/>
          <a:stretch>
            <a:fillRect/>
          </a:stretch>
        </p:blipFill>
        <p:spPr bwMode="auto">
          <a:xfrm>
            <a:off x="304800" y="609600"/>
            <a:ext cx="8458200" cy="5104398"/>
          </a:xfrm>
          <a:prstGeom prst="rect">
            <a:avLst/>
          </a:prstGeom>
          <a:noFill/>
          <a:ln w="9525">
            <a:noFill/>
            <a:miter lim="800000"/>
            <a:headEnd/>
            <a:tailEnd/>
          </a:ln>
        </p:spPr>
      </p:pic>
    </p:spTree>
    <p:extLst>
      <p:ext uri="{BB962C8B-B14F-4D97-AF65-F5344CB8AC3E}">
        <p14:creationId xmlns:p14="http://schemas.microsoft.com/office/powerpoint/2010/main" val="2498847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Labor Trafficking Stats</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normAutofit/>
          </a:bodyPr>
          <a:lstStyle/>
          <a:p>
            <a:r>
              <a:rPr lang="en-US" sz="2400" dirty="0" smtClean="0">
                <a:latin typeface="Arial" panose="020B0604020202020204" pitchFamily="34" charset="0"/>
                <a:cs typeface="Arial" panose="020B0604020202020204" pitchFamily="34" charset="0"/>
              </a:rPr>
              <a:t>71% entered on lawful visas, paid average $6150 in recruitment fees</a:t>
            </a:r>
          </a:p>
          <a:p>
            <a:r>
              <a:rPr lang="en-US" sz="2400" dirty="0" smtClean="0">
                <a:latin typeface="Arial" panose="020B0604020202020204" pitchFamily="34" charset="0"/>
                <a:cs typeface="Arial" panose="020B0604020202020204" pitchFamily="34" charset="0"/>
              </a:rPr>
              <a:t>31% of undocumented, Spanish speaking migrant workers interviewed in San Diego County experienced labor trafficking</a:t>
            </a:r>
          </a:p>
          <a:p>
            <a:r>
              <a:rPr lang="en-US" sz="2400" dirty="0">
                <a:latin typeface="Arial" panose="020B0604020202020204" pitchFamily="34" charset="0"/>
                <a:cs typeface="Arial" panose="020B0604020202020204" pitchFamily="34" charset="0"/>
              </a:rPr>
              <a:t>The U.S. Department of Labor has identified 136 goods from 74 countries made by forced and child labor.</a:t>
            </a:r>
          </a:p>
        </p:txBody>
      </p:sp>
    </p:spTree>
    <p:extLst>
      <p:ext uri="{BB962C8B-B14F-4D97-AF65-F5344CB8AC3E}">
        <p14:creationId xmlns:p14="http://schemas.microsoft.com/office/powerpoint/2010/main" val="2806571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Jessica\MASTER\TAMUCC\Promotion_Tenure\Presentations\AANP 2017\Images\27.png"/>
          <p:cNvPicPr>
            <a:picLocks noChangeAspect="1" noChangeArrowheads="1"/>
          </p:cNvPicPr>
          <p:nvPr/>
        </p:nvPicPr>
        <p:blipFill>
          <a:blip r:embed="rId3" cstate="print"/>
          <a:srcRect/>
          <a:stretch>
            <a:fillRect/>
          </a:stretch>
        </p:blipFill>
        <p:spPr bwMode="auto">
          <a:xfrm>
            <a:off x="8434" y="1143000"/>
            <a:ext cx="9135566" cy="4334534"/>
          </a:xfrm>
          <a:prstGeom prst="rect">
            <a:avLst/>
          </a:prstGeom>
          <a:noFill/>
        </p:spPr>
      </p:pic>
    </p:spTree>
    <p:extLst>
      <p:ext uri="{BB962C8B-B14F-4D97-AF65-F5344CB8AC3E}">
        <p14:creationId xmlns:p14="http://schemas.microsoft.com/office/powerpoint/2010/main" val="2727800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Jessica\MASTER\TAMUCC\Promotion_Tenure\Presentations\AANP 2017\Images\28.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4237244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Jessica\MASTER\TAMUCC\Promotion_Tenure\Presentations\AANP 2017\Images\29.png"/>
          <p:cNvPicPr>
            <a:picLocks noChangeAspect="1" noChangeArrowheads="1"/>
          </p:cNvPicPr>
          <p:nvPr/>
        </p:nvPicPr>
        <p:blipFill>
          <a:blip r:embed="rId3" cstate="print"/>
          <a:srcRect/>
          <a:stretch>
            <a:fillRect/>
          </a:stretch>
        </p:blipFill>
        <p:spPr bwMode="auto">
          <a:xfrm>
            <a:off x="0" y="1218762"/>
            <a:ext cx="9115023" cy="4324788"/>
          </a:xfrm>
          <a:prstGeom prst="rect">
            <a:avLst/>
          </a:prstGeom>
          <a:noFill/>
        </p:spPr>
      </p:pic>
    </p:spTree>
    <p:extLst>
      <p:ext uri="{BB962C8B-B14F-4D97-AF65-F5344CB8AC3E}">
        <p14:creationId xmlns:p14="http://schemas.microsoft.com/office/powerpoint/2010/main" val="2828021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Jessica\MASTER\TAMUCC\Promotion_Tenure\Presentations\AANP 2017\Images\31.png"/>
          <p:cNvPicPr>
            <a:picLocks noChangeAspect="1" noChangeArrowheads="1"/>
          </p:cNvPicPr>
          <p:nvPr/>
        </p:nvPicPr>
        <p:blipFill>
          <a:blip r:embed="rId3" cstate="print"/>
          <a:srcRect/>
          <a:stretch>
            <a:fillRect/>
          </a:stretch>
        </p:blipFill>
        <p:spPr bwMode="auto">
          <a:xfrm>
            <a:off x="32196" y="1219200"/>
            <a:ext cx="9134176" cy="4333875"/>
          </a:xfrm>
          <a:prstGeom prst="rect">
            <a:avLst/>
          </a:prstGeom>
          <a:noFill/>
        </p:spPr>
      </p:pic>
    </p:spTree>
    <p:extLst>
      <p:ext uri="{BB962C8B-B14F-4D97-AF65-F5344CB8AC3E}">
        <p14:creationId xmlns:p14="http://schemas.microsoft.com/office/powerpoint/2010/main" val="36372786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7786EC6-FACD-4593-B562-7C77B5AB3E1F}"/>
              </a:ext>
            </a:extLst>
          </p:cNvPr>
          <p:cNvSpPr/>
          <p:nvPr/>
        </p:nvSpPr>
        <p:spPr>
          <a:xfrm>
            <a:off x="2895600" y="685800"/>
            <a:ext cx="2759666"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94F9B"/>
                </a:solidFill>
                <a:effectLst/>
                <a:uLnTx/>
                <a:uFillTx/>
                <a:latin typeface="Calibri"/>
                <a:ea typeface="+mj-ea"/>
                <a:cs typeface="+mj-cs"/>
              </a:rPr>
              <a:t>Disclosures</a:t>
            </a:r>
            <a:endParaRPr kumimoji="0" lang="en-US" sz="1800" b="0" i="0" u="none" strike="noStrike" kern="0" cap="none" spc="0" normalizeH="0" baseline="0" noProof="0" dirty="0">
              <a:ln>
                <a:noFill/>
              </a:ln>
              <a:solidFill>
                <a:sysClr val="windowText" lastClr="000000"/>
              </a:solidFill>
              <a:effectLst/>
              <a:uLnTx/>
              <a:uFillTx/>
            </a:endParaRPr>
          </a:p>
        </p:txBody>
      </p:sp>
      <p:sp>
        <p:nvSpPr>
          <p:cNvPr id="3" name="Rectangle 2"/>
          <p:cNvSpPr/>
          <p:nvPr/>
        </p:nvSpPr>
        <p:spPr>
          <a:xfrm>
            <a:off x="1676400" y="2209800"/>
            <a:ext cx="6477000" cy="1569660"/>
          </a:xfrm>
          <a:prstGeom prst="rect">
            <a:avLst/>
          </a:prstGeom>
        </p:spPr>
        <p:txBody>
          <a:bodyPr wrap="square">
            <a:spAutoFit/>
          </a:bodyPr>
          <a:lstStyle/>
          <a:p>
            <a:r>
              <a:rPr lang="en-US" sz="2400" dirty="0"/>
              <a:t>I have no relevant financial disclosures to make</a:t>
            </a:r>
            <a:r>
              <a:rPr lang="en-US" sz="2400" dirty="0" smtClean="0"/>
              <a:t>.</a:t>
            </a:r>
          </a:p>
          <a:p>
            <a:endParaRPr lang="en-US" sz="2400" dirty="0"/>
          </a:p>
          <a:p>
            <a:r>
              <a:rPr lang="en-US" sz="2400" dirty="0"/>
              <a:t>I have no conflicts of interest to disclose.</a:t>
            </a:r>
            <a:r>
              <a:rPr lang="en-US" dirty="0"/>
              <a:t> </a:t>
            </a:r>
          </a:p>
        </p:txBody>
      </p:sp>
    </p:spTree>
    <p:extLst>
      <p:ext uri="{BB962C8B-B14F-4D97-AF65-F5344CB8AC3E}">
        <p14:creationId xmlns:p14="http://schemas.microsoft.com/office/powerpoint/2010/main" val="446443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Jessica\MASTER\TAMUCC\Promotion_Tenure\Presentations\AANP 2017\Images\33.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3544022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Jessica\MASTER\TAMUCC\Promotion_Tenure\Presentations\AANP 2017\Images\34.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3544855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Jessica\MASTER\TAMUCC\Promotion_Tenure\Presentations\AANP 2017\Images\16.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252160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Trafficking </a:t>
            </a:r>
            <a:r>
              <a:rPr lang="en-US" sz="3200" dirty="0" smtClean="0">
                <a:latin typeface="Calibri" panose="020F0502020204030204" pitchFamily="34" charset="0"/>
                <a:cs typeface="Calibri" panose="020F0502020204030204" pitchFamily="34" charset="0"/>
              </a:rPr>
              <a:t>Definition</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a:xfrm>
            <a:off x="457200" y="1676400"/>
            <a:ext cx="7909560" cy="4192694"/>
          </a:xfrm>
        </p:spPr>
        <p:txBody>
          <a:bodyPr>
            <a:normAutofit lnSpcReduction="10000"/>
          </a:bodyPr>
          <a:lstStyle/>
          <a:p>
            <a:pPr marL="0" lvl="0" indent="0">
              <a:spcBef>
                <a:spcPts val="1000"/>
              </a:spcBef>
              <a:spcAft>
                <a:spcPts val="0"/>
              </a:spcAft>
              <a:buClrTx/>
              <a:buSzTx/>
              <a:buNone/>
            </a:pPr>
            <a:r>
              <a:rPr lang="en-US" sz="2600" dirty="0">
                <a:solidFill>
                  <a:prstClr val="black"/>
                </a:solidFill>
                <a:latin typeface="Arial" panose="020B0604020202020204" pitchFamily="34" charset="0"/>
                <a:cs typeface="Arial" panose="020B0604020202020204" pitchFamily="34" charset="0"/>
              </a:rPr>
              <a:t>The </a:t>
            </a:r>
            <a:r>
              <a:rPr lang="en-US" sz="2600" b="1" i="1" dirty="0">
                <a:solidFill>
                  <a:srgbClr val="C00000"/>
                </a:solidFill>
                <a:latin typeface="Arial" panose="020B0604020202020204" pitchFamily="34" charset="0"/>
                <a:cs typeface="Arial" panose="020B0604020202020204" pitchFamily="34" charset="0"/>
              </a:rPr>
              <a:t>recruitment</a:t>
            </a:r>
            <a:r>
              <a:rPr lang="en-US" sz="2600" dirty="0">
                <a:solidFill>
                  <a:prstClr val="black"/>
                </a:solidFill>
                <a:latin typeface="Arial" panose="020B0604020202020204" pitchFamily="34" charset="0"/>
                <a:cs typeface="Arial" panose="020B0604020202020204" pitchFamily="34" charset="0"/>
              </a:rPr>
              <a:t>, </a:t>
            </a:r>
            <a:r>
              <a:rPr lang="en-US" sz="2600" b="1" i="1" dirty="0">
                <a:solidFill>
                  <a:srgbClr val="C00000"/>
                </a:solidFill>
                <a:latin typeface="Arial" panose="020B0604020202020204" pitchFamily="34" charset="0"/>
                <a:cs typeface="Arial" panose="020B0604020202020204" pitchFamily="34" charset="0"/>
              </a:rPr>
              <a:t>harboring</a:t>
            </a:r>
            <a:r>
              <a:rPr lang="en-US" sz="2600" dirty="0">
                <a:solidFill>
                  <a:prstClr val="black"/>
                </a:solidFill>
                <a:latin typeface="Arial" panose="020B0604020202020204" pitchFamily="34" charset="0"/>
                <a:cs typeface="Arial" panose="020B0604020202020204" pitchFamily="34" charset="0"/>
              </a:rPr>
              <a:t>, </a:t>
            </a:r>
            <a:r>
              <a:rPr lang="en-US" sz="2600" b="1" i="1" dirty="0">
                <a:solidFill>
                  <a:srgbClr val="C00000"/>
                </a:solidFill>
                <a:latin typeface="Arial" panose="020B0604020202020204" pitchFamily="34" charset="0"/>
                <a:cs typeface="Arial" panose="020B0604020202020204" pitchFamily="34" charset="0"/>
              </a:rPr>
              <a:t>transportation</a:t>
            </a:r>
            <a:r>
              <a:rPr lang="en-US" sz="2600" dirty="0">
                <a:solidFill>
                  <a:prstClr val="black"/>
                </a:solidFill>
                <a:latin typeface="Arial" panose="020B0604020202020204" pitchFamily="34" charset="0"/>
                <a:cs typeface="Arial" panose="020B0604020202020204" pitchFamily="34" charset="0"/>
              </a:rPr>
              <a:t>, </a:t>
            </a:r>
            <a:r>
              <a:rPr lang="en-US" sz="2600" b="1" i="1" dirty="0">
                <a:solidFill>
                  <a:srgbClr val="C00000"/>
                </a:solidFill>
                <a:latin typeface="Arial" panose="020B0604020202020204" pitchFamily="34" charset="0"/>
                <a:cs typeface="Arial" panose="020B0604020202020204" pitchFamily="34" charset="0"/>
              </a:rPr>
              <a:t>provision</a:t>
            </a:r>
            <a:r>
              <a:rPr lang="en-US" sz="2600" dirty="0">
                <a:solidFill>
                  <a:prstClr val="black"/>
                </a:solidFill>
                <a:latin typeface="Arial" panose="020B0604020202020204" pitchFamily="34" charset="0"/>
                <a:cs typeface="Arial" panose="020B0604020202020204" pitchFamily="34" charset="0"/>
              </a:rPr>
              <a:t>, or </a:t>
            </a:r>
            <a:r>
              <a:rPr lang="en-US" sz="2600" b="1" i="1" dirty="0">
                <a:solidFill>
                  <a:srgbClr val="C00000"/>
                </a:solidFill>
                <a:latin typeface="Arial" panose="020B0604020202020204" pitchFamily="34" charset="0"/>
                <a:cs typeface="Arial" panose="020B0604020202020204" pitchFamily="34" charset="0"/>
              </a:rPr>
              <a:t>obtaining</a:t>
            </a:r>
            <a:r>
              <a:rPr lang="en-US" sz="2600" dirty="0">
                <a:solidFill>
                  <a:prstClr val="black"/>
                </a:solidFill>
                <a:latin typeface="Arial" panose="020B0604020202020204" pitchFamily="34" charset="0"/>
                <a:cs typeface="Arial" panose="020B0604020202020204" pitchFamily="34" charset="0"/>
              </a:rPr>
              <a:t> of a person for labor or services through the use of </a:t>
            </a:r>
            <a:r>
              <a:rPr lang="en-US" sz="2600" b="1" i="1" dirty="0">
                <a:solidFill>
                  <a:srgbClr val="5B9BD5">
                    <a:lumMod val="75000"/>
                  </a:srgbClr>
                </a:solidFill>
                <a:latin typeface="Arial" panose="020B0604020202020204" pitchFamily="34" charset="0"/>
                <a:cs typeface="Arial" panose="020B0604020202020204" pitchFamily="34" charset="0"/>
              </a:rPr>
              <a:t>force, fraud or coercion </a:t>
            </a:r>
            <a:r>
              <a:rPr lang="en-US" sz="2600" dirty="0">
                <a:solidFill>
                  <a:prstClr val="black"/>
                </a:solidFill>
                <a:latin typeface="Arial" panose="020B0604020202020204" pitchFamily="34" charset="0"/>
                <a:cs typeface="Arial" panose="020B0604020202020204" pitchFamily="34" charset="0"/>
              </a:rPr>
              <a:t>for the purpose of insubjection to involuntary servitude, peonage, debt bondage or slavery. </a:t>
            </a:r>
            <a:endParaRPr lang="en-US" sz="2600" dirty="0" smtClean="0">
              <a:solidFill>
                <a:prstClr val="black"/>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r>
              <a:rPr lang="en-US" sz="2600" dirty="0" smtClean="0">
                <a:solidFill>
                  <a:prstClr val="black"/>
                </a:solidFill>
                <a:latin typeface="Arial" panose="020B0604020202020204" pitchFamily="34" charset="0"/>
                <a:cs typeface="Arial" panose="020B0604020202020204" pitchFamily="34" charset="0"/>
              </a:rPr>
              <a:t>Sex trafficking involves commercial sex acts through same means.</a:t>
            </a:r>
          </a:p>
          <a:p>
            <a:pPr marL="0" lvl="0" indent="0">
              <a:spcBef>
                <a:spcPts val="1000"/>
              </a:spcBef>
              <a:spcAft>
                <a:spcPts val="0"/>
              </a:spcAft>
              <a:buClrTx/>
              <a:buSzTx/>
              <a:buNone/>
            </a:pPr>
            <a:r>
              <a:rPr lang="en-US" sz="2600" b="1" i="1" dirty="0" smtClean="0">
                <a:solidFill>
                  <a:prstClr val="black"/>
                </a:solidFill>
                <a:latin typeface="Arial" panose="020B0604020202020204" pitchFamily="34" charset="0"/>
                <a:cs typeface="Arial" panose="020B0604020202020204" pitchFamily="34" charset="0"/>
              </a:rPr>
              <a:t>Under the age of 18 years, do not need to prove force, fraud or coercion. </a:t>
            </a:r>
            <a:endParaRPr lang="en-US" sz="2600" b="1" i="1" dirty="0">
              <a:solidFill>
                <a:prstClr val="black"/>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endParaRPr lang="en-US" sz="2800" dirty="0">
              <a:solidFill>
                <a:prstClr val="black"/>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14238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Main Players</a:t>
            </a:r>
          </a:p>
        </p:txBody>
      </p:sp>
      <p:sp>
        <p:nvSpPr>
          <p:cNvPr id="3" name="Content Placeholder 2"/>
          <p:cNvSpPr>
            <a:spLocks noGrp="1"/>
          </p:cNvSpPr>
          <p:nvPr>
            <p:ph sz="quarter" idx="1"/>
          </p:nvPr>
        </p:nvSpPr>
        <p:spPr>
          <a:xfrm>
            <a:off x="822960" y="1845734"/>
            <a:ext cx="7543800" cy="4097866"/>
          </a:xfrm>
        </p:spPr>
        <p:txBody>
          <a:bodyPr>
            <a:normAutofit/>
          </a:bodyPr>
          <a:lstStyle/>
          <a:p>
            <a:pPr marL="0" lvl="0" indent="0">
              <a:spcBef>
                <a:spcPts val="1000"/>
              </a:spcBef>
              <a:spcAft>
                <a:spcPts val="0"/>
              </a:spcAft>
              <a:buClrTx/>
              <a:buSzTx/>
              <a:buNone/>
            </a:pPr>
            <a:r>
              <a:rPr lang="en-US" sz="4800" dirty="0">
                <a:solidFill>
                  <a:srgbClr val="5B9BD5"/>
                </a:solidFill>
                <a:latin typeface="Arial" panose="020B0604020202020204" pitchFamily="34" charset="0"/>
                <a:cs typeface="Arial" panose="020B0604020202020204" pitchFamily="34" charset="0"/>
              </a:rPr>
              <a:t>Trafficker</a:t>
            </a:r>
            <a:r>
              <a:rPr lang="en-US" sz="3200" dirty="0">
                <a:solidFill>
                  <a:srgbClr val="5B9BD5"/>
                </a:solidFill>
                <a:latin typeface="Arial" panose="020B0604020202020204" pitchFamily="34" charset="0"/>
                <a:cs typeface="Arial" panose="020B0604020202020204" pitchFamily="34" charset="0"/>
              </a:rPr>
              <a:t> = </a:t>
            </a:r>
          </a:p>
          <a:p>
            <a:pPr marL="0" lvl="0" indent="0">
              <a:spcBef>
                <a:spcPts val="1000"/>
              </a:spcBef>
              <a:spcAft>
                <a:spcPts val="0"/>
              </a:spcAft>
              <a:buClrTx/>
              <a:buSzTx/>
              <a:buNone/>
            </a:pPr>
            <a:r>
              <a:rPr lang="en-US" sz="3200" dirty="0">
                <a:solidFill>
                  <a:srgbClr val="5B9BD5"/>
                </a:solidFill>
                <a:latin typeface="Arial" panose="020B0604020202020204" pitchFamily="34" charset="0"/>
                <a:cs typeface="Arial" panose="020B0604020202020204" pitchFamily="34" charset="0"/>
              </a:rPr>
              <a:t>a person who exploits another human being for their own financial gain </a:t>
            </a:r>
            <a:endParaRPr lang="en-US" sz="3200" dirty="0" smtClean="0">
              <a:solidFill>
                <a:srgbClr val="5B9BD5"/>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endParaRPr lang="en-US" sz="3200" dirty="0" smtClean="0">
              <a:solidFill>
                <a:srgbClr val="5B9BD5"/>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r>
              <a:rPr lang="en-US" sz="3200" dirty="0" smtClean="0">
                <a:solidFill>
                  <a:srgbClr val="5B9BD5"/>
                </a:solidFill>
                <a:latin typeface="Arial" panose="020B0604020202020204" pitchFamily="34" charset="0"/>
                <a:cs typeface="Arial" panose="020B0604020202020204" pitchFamily="34" charset="0"/>
              </a:rPr>
              <a:t>What is the difference between a pimp and a trafficker?</a:t>
            </a:r>
            <a:endParaRPr lang="en-US" sz="3200" dirty="0">
              <a:solidFill>
                <a:srgbClr val="5B9BD5"/>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96505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Jessica\MASTER\TAMUCC\Promotion_Tenure\Presentations\AANP 2017\Images\41.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3273238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840" t="9111" r="-494" b="8265"/>
          <a:stretch>
            <a:fillRect/>
          </a:stretch>
        </p:blipFill>
        <p:spPr bwMode="auto">
          <a:xfrm>
            <a:off x="0" y="545666"/>
            <a:ext cx="9144000" cy="5688047"/>
          </a:xfrm>
          <a:prstGeom prst="rect">
            <a:avLst/>
          </a:prstGeom>
          <a:noFill/>
          <a:ln w="9525">
            <a:noFill/>
            <a:miter lim="800000"/>
            <a:headEnd/>
            <a:tailEnd/>
          </a:ln>
        </p:spPr>
      </p:pic>
    </p:spTree>
    <p:extLst>
      <p:ext uri="{BB962C8B-B14F-4D97-AF65-F5344CB8AC3E}">
        <p14:creationId xmlns:p14="http://schemas.microsoft.com/office/powerpoint/2010/main" val="3800906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520700"/>
          </a:xfrm>
        </p:spPr>
        <p:txBody>
          <a:bodyPr/>
          <a:lstStyle/>
          <a:p>
            <a:r>
              <a:rPr lang="en-US" sz="3200" dirty="0">
                <a:latin typeface="Calibri" panose="020F0502020204030204" pitchFamily="34" charset="0"/>
                <a:cs typeface="Calibri" panose="020F0502020204030204" pitchFamily="34" charset="0"/>
              </a:rPr>
              <a:t>Main Players</a:t>
            </a:r>
          </a:p>
        </p:txBody>
      </p:sp>
      <p:sp>
        <p:nvSpPr>
          <p:cNvPr id="3" name="Content Placeholder 2"/>
          <p:cNvSpPr>
            <a:spLocks noGrp="1"/>
          </p:cNvSpPr>
          <p:nvPr>
            <p:ph sz="quarter" idx="1"/>
          </p:nvPr>
        </p:nvSpPr>
        <p:spPr>
          <a:xfrm>
            <a:off x="381000" y="1676400"/>
            <a:ext cx="4114800" cy="4449763"/>
          </a:xfrm>
        </p:spPr>
        <p:style>
          <a:lnRef idx="1">
            <a:schemeClr val="accent5"/>
          </a:lnRef>
          <a:fillRef idx="2">
            <a:schemeClr val="accent5"/>
          </a:fillRef>
          <a:effectRef idx="1">
            <a:schemeClr val="accent5"/>
          </a:effectRef>
          <a:fontRef idx="minor">
            <a:schemeClr val="dk1"/>
          </a:fontRef>
        </p:style>
        <p:txBody>
          <a:bodyPr/>
          <a:lstStyle/>
          <a:p>
            <a:pPr marL="0" lvl="0" indent="0" algn="ctr">
              <a:spcBef>
                <a:spcPts val="1000"/>
              </a:spcBef>
              <a:spcAft>
                <a:spcPts val="0"/>
              </a:spcAft>
              <a:buClrTx/>
              <a:buSzTx/>
              <a:buNone/>
            </a:pPr>
            <a:endParaRPr lang="en-US" sz="4800" dirty="0">
              <a:solidFill>
                <a:srgbClr val="5B9BD5">
                  <a:lumMod val="75000"/>
                </a:srgbClr>
              </a:solidFill>
              <a:latin typeface="Arial" panose="020B0604020202020204" pitchFamily="34" charset="0"/>
              <a:cs typeface="Arial" panose="020B0604020202020204" pitchFamily="34" charset="0"/>
            </a:endParaRPr>
          </a:p>
          <a:p>
            <a:pPr marL="0" lvl="0" indent="0" algn="ctr">
              <a:spcBef>
                <a:spcPts val="1000"/>
              </a:spcBef>
              <a:spcAft>
                <a:spcPts val="0"/>
              </a:spcAft>
              <a:buClrTx/>
              <a:buSzTx/>
              <a:buNone/>
            </a:pPr>
            <a:r>
              <a:rPr lang="en-US" sz="4800" dirty="0">
                <a:solidFill>
                  <a:srgbClr val="5B9BD5">
                    <a:lumMod val="75000"/>
                  </a:srgbClr>
                </a:solidFill>
                <a:latin typeface="Arial" panose="020B0604020202020204" pitchFamily="34" charset="0"/>
                <a:cs typeface="Arial" panose="020B0604020202020204" pitchFamily="34" charset="0"/>
              </a:rPr>
              <a:t>Recruiter</a:t>
            </a:r>
            <a:r>
              <a:rPr lang="en-US" sz="2800" dirty="0">
                <a:solidFill>
                  <a:srgbClr val="5B9BD5">
                    <a:lumMod val="75000"/>
                  </a:srgbClr>
                </a:solidFill>
                <a:latin typeface="Arial" panose="020B0604020202020204" pitchFamily="34" charset="0"/>
                <a:cs typeface="Arial" panose="020B0604020202020204" pitchFamily="34" charset="0"/>
              </a:rPr>
              <a:t> = </a:t>
            </a:r>
          </a:p>
          <a:p>
            <a:pPr marL="0" lvl="0" indent="0" algn="ctr">
              <a:spcBef>
                <a:spcPts val="1000"/>
              </a:spcBef>
              <a:spcAft>
                <a:spcPts val="0"/>
              </a:spcAft>
              <a:buClrTx/>
              <a:buSzTx/>
              <a:buNone/>
            </a:pPr>
            <a:r>
              <a:rPr lang="en-US" sz="2800" dirty="0">
                <a:solidFill>
                  <a:srgbClr val="5B9BD5">
                    <a:lumMod val="75000"/>
                  </a:srgbClr>
                </a:solidFill>
                <a:latin typeface="Arial" panose="020B0604020202020204" pitchFamily="34" charset="0"/>
                <a:cs typeface="Arial" panose="020B0604020202020204" pitchFamily="34" charset="0"/>
              </a:rPr>
              <a:t>a person who seeks out vulnerabilities and </a:t>
            </a:r>
            <a:r>
              <a:rPr lang="en-US" sz="2800" dirty="0" smtClean="0">
                <a:solidFill>
                  <a:srgbClr val="5B9BD5">
                    <a:lumMod val="75000"/>
                  </a:srgbClr>
                </a:solidFill>
                <a:latin typeface="Arial" panose="020B0604020202020204" pitchFamily="34" charset="0"/>
                <a:cs typeface="Arial" panose="020B0604020202020204" pitchFamily="34" charset="0"/>
              </a:rPr>
              <a:t>recruits victims </a:t>
            </a:r>
            <a:r>
              <a:rPr lang="en-US" sz="2800" dirty="0">
                <a:solidFill>
                  <a:srgbClr val="5B9BD5">
                    <a:lumMod val="75000"/>
                  </a:srgbClr>
                </a:solidFill>
                <a:latin typeface="Arial" panose="020B0604020202020204" pitchFamily="34" charset="0"/>
                <a:cs typeface="Arial" panose="020B0604020202020204" pitchFamily="34" charset="0"/>
              </a:rPr>
              <a:t>for a trafficker</a:t>
            </a:r>
            <a:endParaRPr lang="en-US" sz="2800" dirty="0">
              <a:solidFill>
                <a:prstClr val="black"/>
              </a:solidFill>
              <a:latin typeface="Arial" panose="020B0604020202020204" pitchFamily="34" charset="0"/>
              <a:cs typeface="Arial" panose="020B0604020202020204" pitchFamily="34" charset="0"/>
            </a:endParaRPr>
          </a:p>
          <a:p>
            <a:endParaRPr lang="en-US" dirty="0"/>
          </a:p>
        </p:txBody>
      </p:sp>
      <p:sp>
        <p:nvSpPr>
          <p:cNvPr id="4" name="Content Placeholder 3"/>
          <p:cNvSpPr>
            <a:spLocks noGrp="1"/>
          </p:cNvSpPr>
          <p:nvPr>
            <p:ph sz="quarter" idx="2"/>
          </p:nvPr>
        </p:nvSpPr>
        <p:spPr>
          <a:xfrm>
            <a:off x="4648200" y="1676400"/>
            <a:ext cx="4114800" cy="4449763"/>
          </a:xfrm>
        </p:spPr>
        <p:style>
          <a:lnRef idx="1">
            <a:schemeClr val="accent5"/>
          </a:lnRef>
          <a:fillRef idx="2">
            <a:schemeClr val="accent5"/>
          </a:fillRef>
          <a:effectRef idx="1">
            <a:schemeClr val="accent5"/>
          </a:effectRef>
          <a:fontRef idx="minor">
            <a:schemeClr val="dk1"/>
          </a:fontRef>
        </p:style>
        <p:txBody>
          <a:bodyPr/>
          <a:lstStyle/>
          <a:p>
            <a:pPr marL="0" lvl="0" indent="0">
              <a:spcBef>
                <a:spcPts val="1000"/>
              </a:spcBef>
              <a:spcAft>
                <a:spcPts val="0"/>
              </a:spcAft>
              <a:buClrTx/>
              <a:buSzTx/>
              <a:buNone/>
            </a:pPr>
            <a:endParaRPr lang="en-US" sz="4800" dirty="0" smtClean="0">
              <a:solidFill>
                <a:srgbClr val="5B9BD5">
                  <a:lumMod val="75000"/>
                </a:srgbClr>
              </a:solidFill>
              <a:latin typeface="Arial" panose="020B0604020202020204" pitchFamily="34" charset="0"/>
              <a:cs typeface="Arial" panose="020B0604020202020204" pitchFamily="34" charset="0"/>
            </a:endParaRPr>
          </a:p>
          <a:p>
            <a:pPr marL="0" lvl="0" indent="0" algn="ctr">
              <a:spcBef>
                <a:spcPts val="1000"/>
              </a:spcBef>
              <a:spcAft>
                <a:spcPts val="0"/>
              </a:spcAft>
              <a:buClrTx/>
              <a:buSzTx/>
              <a:buNone/>
            </a:pPr>
            <a:r>
              <a:rPr lang="en-US" sz="4800" dirty="0" smtClean="0">
                <a:solidFill>
                  <a:srgbClr val="5B9BD5">
                    <a:lumMod val="75000"/>
                  </a:srgbClr>
                </a:solidFill>
                <a:latin typeface="Arial" panose="020B0604020202020204" pitchFamily="34" charset="0"/>
                <a:cs typeface="Arial" panose="020B0604020202020204" pitchFamily="34" charset="0"/>
              </a:rPr>
              <a:t>Buyer</a:t>
            </a:r>
            <a:r>
              <a:rPr lang="en-US" dirty="0" smtClean="0">
                <a:solidFill>
                  <a:srgbClr val="5B9BD5">
                    <a:lumMod val="75000"/>
                  </a:srgbClr>
                </a:solidFill>
                <a:latin typeface="Arial" panose="020B0604020202020204" pitchFamily="34" charset="0"/>
                <a:cs typeface="Arial" panose="020B0604020202020204" pitchFamily="34" charset="0"/>
              </a:rPr>
              <a:t> = </a:t>
            </a:r>
          </a:p>
          <a:p>
            <a:pPr marL="0" lvl="0" indent="0" algn="ctr">
              <a:spcBef>
                <a:spcPts val="1000"/>
              </a:spcBef>
              <a:spcAft>
                <a:spcPts val="0"/>
              </a:spcAft>
              <a:buClrTx/>
              <a:buSzTx/>
              <a:buNone/>
            </a:pPr>
            <a:r>
              <a:rPr lang="en-US" dirty="0" smtClean="0">
                <a:solidFill>
                  <a:srgbClr val="5B9BD5">
                    <a:lumMod val="75000"/>
                  </a:srgbClr>
                </a:solidFill>
                <a:latin typeface="Arial" panose="020B0604020202020204" pitchFamily="34" charset="0"/>
                <a:cs typeface="Arial" panose="020B0604020202020204" pitchFamily="34" charset="0"/>
              </a:rPr>
              <a:t>a person who pays for a sex act (prostitution/escort, stripping, pornography) </a:t>
            </a:r>
            <a:endParaRPr lang="en-US" dirty="0" smtClean="0">
              <a:solidFill>
                <a:prstClr val="black"/>
              </a:solidFill>
              <a:latin typeface="Arial" panose="020B0604020202020204" pitchFamily="34" charset="0"/>
              <a:cs typeface="Arial" panose="020B0604020202020204" pitchFamily="34" charset="0"/>
            </a:endParaRPr>
          </a:p>
          <a:p>
            <a:pPr algn="ctr"/>
            <a:endParaRPr lang="en-US" dirty="0"/>
          </a:p>
        </p:txBody>
      </p:sp>
    </p:spTree>
    <p:extLst>
      <p:ext uri="{BB962C8B-B14F-4D97-AF65-F5344CB8AC3E}">
        <p14:creationId xmlns:p14="http://schemas.microsoft.com/office/powerpoint/2010/main" val="2757673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Main Players</a:t>
            </a:r>
          </a:p>
        </p:txBody>
      </p:sp>
      <p:sp>
        <p:nvSpPr>
          <p:cNvPr id="3" name="Content Placeholder 2"/>
          <p:cNvSpPr>
            <a:spLocks noGrp="1"/>
          </p:cNvSpPr>
          <p:nvPr>
            <p:ph sz="quarter" idx="1"/>
          </p:nvPr>
        </p:nvSpPr>
        <p:spPr>
          <a:xfrm>
            <a:off x="822961" y="1600200"/>
            <a:ext cx="5547761" cy="4876800"/>
          </a:xfrm>
        </p:spPr>
        <p:txBody>
          <a:bodyPr>
            <a:normAutofit fontScale="55000" lnSpcReduction="20000"/>
          </a:bodyPr>
          <a:lstStyle/>
          <a:p>
            <a:pPr marL="0" lvl="0" indent="0">
              <a:spcBef>
                <a:spcPts val="1000"/>
              </a:spcBef>
              <a:spcAft>
                <a:spcPts val="0"/>
              </a:spcAft>
              <a:buClrTx/>
              <a:buSzTx/>
              <a:buNone/>
            </a:pPr>
            <a:endParaRPr lang="en-US" sz="4800" dirty="0">
              <a:solidFill>
                <a:srgbClr val="C00000"/>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r>
              <a:rPr lang="en-US" sz="4800" b="1" dirty="0" smtClean="0">
                <a:solidFill>
                  <a:srgbClr val="C00000"/>
                </a:solidFill>
                <a:latin typeface="Arial" panose="020B0604020202020204" pitchFamily="34" charset="0"/>
                <a:cs typeface="Arial" panose="020B0604020202020204" pitchFamily="34" charset="0"/>
              </a:rPr>
              <a:t>Survivor (Victim) </a:t>
            </a:r>
            <a:r>
              <a:rPr lang="en-US" sz="4800" b="1" dirty="0">
                <a:solidFill>
                  <a:srgbClr val="C00000"/>
                </a:solidFill>
                <a:latin typeface="Arial" panose="020B0604020202020204" pitchFamily="34" charset="0"/>
                <a:cs typeface="Arial" panose="020B0604020202020204" pitchFamily="34" charset="0"/>
              </a:rPr>
              <a:t>= not a criminal</a:t>
            </a:r>
          </a:p>
          <a:p>
            <a:pPr marL="0" lvl="0" indent="0">
              <a:spcBef>
                <a:spcPts val="1000"/>
              </a:spcBef>
              <a:spcAft>
                <a:spcPts val="0"/>
              </a:spcAft>
              <a:buClrTx/>
              <a:buSzTx/>
              <a:buNone/>
            </a:pPr>
            <a:endParaRPr lang="en-US" sz="2400" dirty="0">
              <a:solidFill>
                <a:srgbClr val="C00000"/>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r>
              <a:rPr lang="en-US" sz="3200" dirty="0">
                <a:solidFill>
                  <a:prstClr val="black"/>
                </a:solidFill>
                <a:latin typeface="Arial" panose="020B0604020202020204" pitchFamily="34" charset="0"/>
                <a:cs typeface="Arial" panose="020B0604020202020204" pitchFamily="34" charset="0"/>
              </a:rPr>
              <a:t>Anyone can be a victim of human trafficking. </a:t>
            </a:r>
          </a:p>
          <a:p>
            <a:pPr marL="228600" lvl="0" indent="-228600">
              <a:spcBef>
                <a:spcPts val="1000"/>
              </a:spcBef>
              <a:spcAft>
                <a:spcPts val="0"/>
              </a:spcAft>
              <a:buClrTx/>
              <a:buSzTx/>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Race</a:t>
            </a:r>
          </a:p>
          <a:p>
            <a:pPr marL="228600" lvl="0" indent="-228600">
              <a:spcBef>
                <a:spcPts val="1000"/>
              </a:spcBef>
              <a:spcAft>
                <a:spcPts val="0"/>
              </a:spcAft>
              <a:buClrTx/>
              <a:buSzTx/>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Gender</a:t>
            </a:r>
          </a:p>
          <a:p>
            <a:pPr marL="228600" lvl="0" indent="-228600">
              <a:spcBef>
                <a:spcPts val="1000"/>
              </a:spcBef>
              <a:spcAft>
                <a:spcPts val="0"/>
              </a:spcAft>
              <a:buClrTx/>
              <a:buSzTx/>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Socioeconomic status</a:t>
            </a:r>
          </a:p>
          <a:p>
            <a:pPr marL="228600" lvl="0" indent="-228600">
              <a:spcBef>
                <a:spcPts val="1000"/>
              </a:spcBef>
              <a:spcAft>
                <a:spcPts val="0"/>
              </a:spcAft>
              <a:buClrTx/>
              <a:buSzTx/>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Sexual </a:t>
            </a:r>
            <a:r>
              <a:rPr lang="en-US" sz="3200" dirty="0" smtClean="0">
                <a:solidFill>
                  <a:prstClr val="black"/>
                </a:solidFill>
                <a:latin typeface="Arial" panose="020B0604020202020204" pitchFamily="34" charset="0"/>
                <a:cs typeface="Arial" panose="020B0604020202020204" pitchFamily="34" charset="0"/>
              </a:rPr>
              <a:t>identity</a:t>
            </a:r>
          </a:p>
          <a:p>
            <a:pPr marL="228600" lvl="0" indent="-228600">
              <a:spcBef>
                <a:spcPts val="1000"/>
              </a:spcBef>
              <a:spcAft>
                <a:spcPts val="0"/>
              </a:spcAft>
              <a:buClrTx/>
              <a:buSzTx/>
              <a:buFont typeface="Arial" panose="020B0604020202020204" pitchFamily="34" charset="0"/>
              <a:buChar char="•"/>
            </a:pPr>
            <a:r>
              <a:rPr lang="en-US" sz="3200" dirty="0" smtClean="0">
                <a:solidFill>
                  <a:prstClr val="black"/>
                </a:solidFill>
                <a:latin typeface="Arial" panose="020B0604020202020204" pitchFamily="34" charset="0"/>
                <a:cs typeface="Arial" panose="020B0604020202020204" pitchFamily="34" charset="0"/>
              </a:rPr>
              <a:t>Age-average age of entry 12-14 years old</a:t>
            </a:r>
          </a:p>
          <a:p>
            <a:pPr marL="228600" lvl="0" indent="-228600">
              <a:spcBef>
                <a:spcPts val="1000"/>
              </a:spcBef>
              <a:spcAft>
                <a:spcPts val="0"/>
              </a:spcAft>
              <a:buClrTx/>
              <a:buSzTx/>
              <a:buFont typeface="Arial" panose="020B0604020202020204" pitchFamily="34" charset="0"/>
              <a:buChar char="•"/>
            </a:pPr>
            <a:endParaRPr lang="en-US" sz="3200" dirty="0" smtClean="0">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0"/>
              </a:spcAft>
              <a:buClrTx/>
              <a:buSzTx/>
              <a:buFont typeface="Arial" panose="020B0604020202020204" pitchFamily="34" charset="0"/>
              <a:buChar char="•"/>
            </a:pPr>
            <a:r>
              <a:rPr lang="en-US" sz="3200" dirty="0" smtClean="0">
                <a:solidFill>
                  <a:prstClr val="black"/>
                </a:solidFill>
                <a:latin typeface="Arial" panose="020B0604020202020204" pitchFamily="34" charset="0"/>
                <a:cs typeface="Arial" panose="020B0604020202020204" pitchFamily="34" charset="0"/>
              </a:rPr>
              <a:t>Circumstances can lead to being trafficked</a:t>
            </a:r>
            <a:endParaRPr lang="en-US" sz="3200" dirty="0">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0"/>
              </a:spcAft>
              <a:buClrTx/>
              <a:buSzTx/>
              <a:buFont typeface="Arial" panose="020B0604020202020204" pitchFamily="34" charset="0"/>
              <a:buChar char="•"/>
            </a:pPr>
            <a:endParaRPr lang="en-US" sz="1000" dirty="0">
              <a:solidFill>
                <a:srgbClr val="C00000"/>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r>
              <a:rPr lang="en-US" sz="2300" dirty="0">
                <a:solidFill>
                  <a:srgbClr val="C00000"/>
                </a:solidFill>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611808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essica\MASTER\TAMUCC\Promotion_Tenure\Presentations\AANP 2017\Images\18.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3376807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648" y="381000"/>
            <a:ext cx="8153400" cy="1219200"/>
          </a:xfrm>
        </p:spPr>
        <p:txBody>
          <a:bodyPr/>
          <a:lstStyle/>
          <a:p>
            <a:pPr algn="ctr"/>
            <a:r>
              <a:rPr lang="en-US" sz="4400" kern="0" dirty="0" smtClean="0">
                <a:solidFill>
                  <a:srgbClr val="094F9B"/>
                </a:solidFill>
                <a:latin typeface="Calibri"/>
              </a:rPr>
              <a:t/>
            </a:r>
            <a:br>
              <a:rPr lang="en-US" sz="4400" kern="0" dirty="0" smtClean="0">
                <a:solidFill>
                  <a:srgbClr val="094F9B"/>
                </a:solidFill>
                <a:latin typeface="Calibri"/>
              </a:rPr>
            </a:br>
            <a:r>
              <a:rPr lang="en-US" sz="4400" kern="0" dirty="0" smtClean="0">
                <a:solidFill>
                  <a:srgbClr val="094F9B"/>
                </a:solidFill>
                <a:latin typeface="Calibri"/>
              </a:rPr>
              <a:t>Learning </a:t>
            </a:r>
            <a:r>
              <a:rPr lang="en-US" sz="4400" kern="0" dirty="0">
                <a:solidFill>
                  <a:srgbClr val="094F9B"/>
                </a:solidFill>
                <a:latin typeface="Calibri"/>
              </a:rPr>
              <a:t>Objectives</a:t>
            </a:r>
            <a:r>
              <a:rPr lang="en-US" sz="1100" kern="0" dirty="0">
                <a:solidFill>
                  <a:sysClr val="windowText" lastClr="000000"/>
                </a:solidFill>
              </a:rPr>
              <a:t/>
            </a:r>
            <a:br>
              <a:rPr lang="en-US" sz="1100" kern="0" dirty="0">
                <a:solidFill>
                  <a:sysClr val="windowText" lastClr="000000"/>
                </a:solidFill>
              </a:rPr>
            </a:br>
            <a:endParaRPr lang="en-US" dirty="0">
              <a:solidFill>
                <a:schemeClr val="tx2"/>
              </a:solidFill>
            </a:endParaRPr>
          </a:p>
        </p:txBody>
      </p:sp>
      <p:sp>
        <p:nvSpPr>
          <p:cNvPr id="5" name="Content Placeholder 4"/>
          <p:cNvSpPr>
            <a:spLocks noGrp="1"/>
          </p:cNvSpPr>
          <p:nvPr>
            <p:ph sz="quarter" idx="1"/>
          </p:nvPr>
        </p:nvSpPr>
        <p:spPr/>
        <p:txBody>
          <a:bodyPr>
            <a:normAutofit/>
          </a:bodyPr>
          <a:lstStyle/>
          <a:p>
            <a:r>
              <a:rPr lang="en-US" sz="2400" dirty="0">
                <a:solidFill>
                  <a:schemeClr val="tx1">
                    <a:lumMod val="85000"/>
                    <a:lumOff val="15000"/>
                  </a:schemeClr>
                </a:solidFill>
                <a:latin typeface="+mj-lt"/>
                <a:cs typeface="Arial" panose="020B0604020202020204" pitchFamily="34" charset="0"/>
              </a:rPr>
              <a:t>I</a:t>
            </a:r>
            <a:r>
              <a:rPr lang="en-US" sz="2400" dirty="0" smtClean="0">
                <a:solidFill>
                  <a:schemeClr val="tx1">
                    <a:lumMod val="85000"/>
                    <a:lumOff val="15000"/>
                  </a:schemeClr>
                </a:solidFill>
                <a:latin typeface="+mj-lt"/>
                <a:cs typeface="Arial" panose="020B0604020202020204" pitchFamily="34" charset="0"/>
              </a:rPr>
              <a:t>dentify </a:t>
            </a:r>
            <a:r>
              <a:rPr lang="en-US" sz="2400" dirty="0">
                <a:solidFill>
                  <a:schemeClr val="tx1">
                    <a:lumMod val="85000"/>
                    <a:lumOff val="15000"/>
                  </a:schemeClr>
                </a:solidFill>
                <a:latin typeface="+mj-lt"/>
                <a:cs typeface="Arial" panose="020B0604020202020204" pitchFamily="34" charset="0"/>
              </a:rPr>
              <a:t>potential signs of human trafficking in </a:t>
            </a:r>
            <a:r>
              <a:rPr lang="en-US" sz="2400" dirty="0" smtClean="0">
                <a:solidFill>
                  <a:schemeClr val="tx1">
                    <a:lumMod val="85000"/>
                    <a:lumOff val="15000"/>
                  </a:schemeClr>
                </a:solidFill>
                <a:latin typeface="+mj-lt"/>
                <a:cs typeface="Arial" panose="020B0604020202020204" pitchFamily="34" charset="0"/>
              </a:rPr>
              <a:t>victims who </a:t>
            </a:r>
            <a:r>
              <a:rPr lang="en-US" sz="2400" dirty="0">
                <a:solidFill>
                  <a:schemeClr val="tx1">
                    <a:lumMod val="85000"/>
                    <a:lumOff val="15000"/>
                  </a:schemeClr>
                </a:solidFill>
                <a:latin typeface="+mj-lt"/>
                <a:cs typeface="Arial" panose="020B0604020202020204" pitchFamily="34" charset="0"/>
              </a:rPr>
              <a:t>present for care in a </a:t>
            </a:r>
            <a:r>
              <a:rPr lang="en-US" sz="2400" dirty="0" smtClean="0">
                <a:solidFill>
                  <a:schemeClr val="tx1">
                    <a:lumMod val="85000"/>
                    <a:lumOff val="15000"/>
                  </a:schemeClr>
                </a:solidFill>
                <a:latin typeface="+mj-lt"/>
                <a:cs typeface="Arial" panose="020B0604020202020204" pitchFamily="34" charset="0"/>
              </a:rPr>
              <a:t>clinical </a:t>
            </a:r>
            <a:r>
              <a:rPr lang="en-US" sz="2400" dirty="0">
                <a:solidFill>
                  <a:schemeClr val="tx1">
                    <a:lumMod val="85000"/>
                    <a:lumOff val="15000"/>
                  </a:schemeClr>
                </a:solidFill>
                <a:latin typeface="+mj-lt"/>
                <a:cs typeface="Arial" panose="020B0604020202020204" pitchFamily="34" charset="0"/>
              </a:rPr>
              <a:t>setting.</a:t>
            </a:r>
          </a:p>
          <a:p>
            <a:r>
              <a:rPr lang="en-US" sz="2400" dirty="0" smtClean="0">
                <a:solidFill>
                  <a:schemeClr val="tx1">
                    <a:lumMod val="85000"/>
                    <a:lumOff val="15000"/>
                  </a:schemeClr>
                </a:solidFill>
                <a:latin typeface="+mj-lt"/>
                <a:cs typeface="Arial" panose="020B0604020202020204" pitchFamily="34" charset="0"/>
              </a:rPr>
              <a:t>Summarize </a:t>
            </a:r>
            <a:r>
              <a:rPr lang="en-US" sz="2400" dirty="0">
                <a:solidFill>
                  <a:schemeClr val="tx1">
                    <a:lumMod val="85000"/>
                    <a:lumOff val="15000"/>
                  </a:schemeClr>
                </a:solidFill>
                <a:latin typeface="+mj-lt"/>
                <a:cs typeface="Arial" panose="020B0604020202020204" pitchFamily="34" charset="0"/>
              </a:rPr>
              <a:t>immediate health care needs of identified victims.</a:t>
            </a:r>
          </a:p>
          <a:p>
            <a:r>
              <a:rPr lang="en-US" sz="2400" dirty="0" smtClean="0">
                <a:solidFill>
                  <a:schemeClr val="tx1">
                    <a:lumMod val="85000"/>
                    <a:lumOff val="15000"/>
                  </a:schemeClr>
                </a:solidFill>
                <a:latin typeface="+mj-lt"/>
                <a:cs typeface="Arial" panose="020B0604020202020204" pitchFamily="34" charset="0"/>
              </a:rPr>
              <a:t>Integrate </a:t>
            </a:r>
            <a:r>
              <a:rPr lang="en-US" sz="2400" dirty="0">
                <a:solidFill>
                  <a:schemeClr val="tx1">
                    <a:lumMod val="85000"/>
                    <a:lumOff val="15000"/>
                  </a:schemeClr>
                </a:solidFill>
                <a:latin typeface="+mj-lt"/>
                <a:cs typeface="Arial" panose="020B0604020202020204" pitchFamily="34" charset="0"/>
              </a:rPr>
              <a:t>multi-disciplinary care models to aid in victim recovery.</a:t>
            </a:r>
          </a:p>
          <a:p>
            <a:r>
              <a:rPr lang="en-US" sz="2400" dirty="0" smtClean="0">
                <a:latin typeface="+mj-lt"/>
                <a:cs typeface="Arial" panose="020B0604020202020204" pitchFamily="34" charset="0"/>
              </a:rPr>
              <a:t>Discover available resources for victim rescue and after-care.</a:t>
            </a:r>
          </a:p>
          <a:p>
            <a:r>
              <a:rPr lang="en-US" sz="2400" dirty="0">
                <a:latin typeface="+mj-lt"/>
                <a:cs typeface="Arial" panose="020B0604020202020204" pitchFamily="34" charset="0"/>
              </a:rPr>
              <a:t>Recognize the role of healthcare providers in the screening, assessment, and referral for suspected and identified victims.</a:t>
            </a:r>
          </a:p>
          <a:p>
            <a:pPr marL="0" indent="0">
              <a:buNone/>
            </a:pPr>
            <a:endParaRPr lang="en-US" dirty="0" smtClean="0"/>
          </a:p>
        </p:txBody>
      </p:sp>
    </p:spTree>
    <p:extLst>
      <p:ext uri="{BB962C8B-B14F-4D97-AF65-F5344CB8AC3E}">
        <p14:creationId xmlns:p14="http://schemas.microsoft.com/office/powerpoint/2010/main" val="37578005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Jessica\MASTER\TAMUCC\Promotion_Tenure\Presentations\AANP 2017\Images\19.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20890222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ssica\MASTER\TAMUCC\Promotion_Tenure\Presentations\AANP 2017\Images\20.png"/>
          <p:cNvPicPr>
            <a:picLocks noChangeAspect="1" noChangeArrowheads="1"/>
          </p:cNvPicPr>
          <p:nvPr/>
        </p:nvPicPr>
        <p:blipFill>
          <a:blip r:embed="rId2"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1560417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Jessica\MASTER\TAMUCC\Promotion_Tenure\Presentations\AANP 2017\Images\21.png"/>
          <p:cNvPicPr>
            <a:picLocks noChangeAspect="1" noChangeArrowheads="1"/>
          </p:cNvPicPr>
          <p:nvPr/>
        </p:nvPicPr>
        <p:blipFill>
          <a:blip r:embed="rId3" cstate="print"/>
          <a:srcRect/>
          <a:stretch>
            <a:fillRect/>
          </a:stretch>
        </p:blipFill>
        <p:spPr bwMode="auto">
          <a:xfrm>
            <a:off x="0" y="1262428"/>
            <a:ext cx="9118242" cy="4326315"/>
          </a:xfrm>
          <a:prstGeom prst="rect">
            <a:avLst/>
          </a:prstGeom>
          <a:noFill/>
        </p:spPr>
      </p:pic>
    </p:spTree>
    <p:extLst>
      <p:ext uri="{BB962C8B-B14F-4D97-AF65-F5344CB8AC3E}">
        <p14:creationId xmlns:p14="http://schemas.microsoft.com/office/powerpoint/2010/main" val="596460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Jessica\MASTER\TAMUCC\Promotion_Tenure\Presentations\AANP 2017\Images\22.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2108312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Jessica\MASTER\TAMUCC\Promotion_Tenure\Presentations\AANP 2017\Images\23.png"/>
          <p:cNvPicPr>
            <a:picLocks noChangeAspect="1" noChangeArrowheads="1"/>
          </p:cNvPicPr>
          <p:nvPr/>
        </p:nvPicPr>
        <p:blipFill>
          <a:blip r:embed="rId3" cstate="print"/>
          <a:srcRect/>
          <a:stretch>
            <a:fillRect/>
          </a:stretch>
        </p:blipFill>
        <p:spPr bwMode="auto">
          <a:xfrm>
            <a:off x="18872" y="1223494"/>
            <a:ext cx="9125128" cy="4329582"/>
          </a:xfrm>
          <a:prstGeom prst="rect">
            <a:avLst/>
          </a:prstGeom>
          <a:noFill/>
        </p:spPr>
      </p:pic>
    </p:spTree>
    <p:extLst>
      <p:ext uri="{BB962C8B-B14F-4D97-AF65-F5344CB8AC3E}">
        <p14:creationId xmlns:p14="http://schemas.microsoft.com/office/powerpoint/2010/main" val="1836346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Jessica\MASTER\TAMUCC\Promotion_Tenure\Presentations\AANP 2017\Images\35.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3585084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6248400"/>
            <a:ext cx="3505200" cy="304800"/>
          </a:xfrm>
        </p:spPr>
        <p:txBody>
          <a:bodyPr>
            <a:noAutofit/>
          </a:bodyPr>
          <a:lstStyle/>
          <a:p>
            <a:r>
              <a:rPr lang="en-US" sz="2400" dirty="0" smtClean="0"/>
              <a:t>From: Selah Freedom</a:t>
            </a:r>
            <a:endParaRPr lang="en-US" sz="2400" dirty="0"/>
          </a:p>
        </p:txBody>
      </p:sp>
      <p:pic>
        <p:nvPicPr>
          <p:cNvPr id="5" name="Content Placeholder 4"/>
          <p:cNvPicPr>
            <a:picLocks noGrp="1" noChangeAspect="1"/>
          </p:cNvPicPr>
          <p:nvPr>
            <p:ph sz="quarter" idx="1"/>
          </p:nvPr>
        </p:nvPicPr>
        <p:blipFill>
          <a:blip r:embed="rId2"/>
          <a:stretch>
            <a:fillRect/>
          </a:stretch>
        </p:blipFill>
        <p:spPr>
          <a:xfrm>
            <a:off x="314594" y="249222"/>
            <a:ext cx="8448406" cy="5518165"/>
          </a:xfrm>
          <a:prstGeom prst="rect">
            <a:avLst/>
          </a:prstGeom>
        </p:spPr>
      </p:pic>
    </p:spTree>
    <p:extLst>
      <p:ext uri="{BB962C8B-B14F-4D97-AF65-F5344CB8AC3E}">
        <p14:creationId xmlns:p14="http://schemas.microsoft.com/office/powerpoint/2010/main" val="2234402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248400"/>
            <a:ext cx="6096000" cy="609600"/>
          </a:xfrm>
        </p:spPr>
        <p:txBody>
          <a:bodyPr>
            <a:normAutofit/>
          </a:bodyPr>
          <a:lstStyle/>
          <a:p>
            <a:r>
              <a:rPr lang="en-US" sz="2400" dirty="0" smtClean="0"/>
              <a:t>https://polarisproject.org/2017statistics</a:t>
            </a:r>
            <a:endParaRPr lang="en-US" sz="2400" dirty="0"/>
          </a:p>
        </p:txBody>
      </p:sp>
      <p:pic>
        <p:nvPicPr>
          <p:cNvPr id="4" name="Content Placeholder 3"/>
          <p:cNvPicPr>
            <a:picLocks noGrp="1" noChangeAspect="1"/>
          </p:cNvPicPr>
          <p:nvPr>
            <p:ph sz="quarter" idx="1"/>
          </p:nvPr>
        </p:nvPicPr>
        <p:blipFill>
          <a:blip r:embed="rId3"/>
          <a:stretch>
            <a:fillRect/>
          </a:stretch>
        </p:blipFill>
        <p:spPr>
          <a:xfrm>
            <a:off x="11723" y="1453305"/>
            <a:ext cx="9132277" cy="4748784"/>
          </a:xfrm>
          <a:prstGeom prst="rect">
            <a:avLst/>
          </a:prstGeom>
        </p:spPr>
      </p:pic>
      <p:sp>
        <p:nvSpPr>
          <p:cNvPr id="6" name="Rectangle 5"/>
          <p:cNvSpPr/>
          <p:nvPr/>
        </p:nvSpPr>
        <p:spPr>
          <a:xfrm>
            <a:off x="914400" y="152400"/>
            <a:ext cx="7772399" cy="1200329"/>
          </a:xfrm>
          <a:prstGeom prst="rect">
            <a:avLst/>
          </a:prstGeom>
        </p:spPr>
        <p:txBody>
          <a:bodyPr wrap="square">
            <a:spAutoFit/>
          </a:bodyPr>
          <a:lstStyle/>
          <a:p>
            <a:pPr algn="ctr"/>
            <a:r>
              <a:rPr lang="en-US" sz="3600" dirty="0" smtClean="0"/>
              <a:t>Potential </a:t>
            </a:r>
            <a:r>
              <a:rPr lang="en-US" sz="3600" dirty="0"/>
              <a:t>Human Trafficking Locations in </a:t>
            </a:r>
            <a:r>
              <a:rPr lang="en-US" sz="3600" dirty="0" smtClean="0"/>
              <a:t>the US (2017)</a:t>
            </a:r>
            <a:endParaRPr lang="en-US" sz="3600" dirty="0"/>
          </a:p>
        </p:txBody>
      </p:sp>
    </p:spTree>
    <p:extLst>
      <p:ext uri="{BB962C8B-B14F-4D97-AF65-F5344CB8AC3E}">
        <p14:creationId xmlns:p14="http://schemas.microsoft.com/office/powerpoint/2010/main" val="1266921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t="9111" r="459" b="7926"/>
          <a:stretch>
            <a:fillRect/>
          </a:stretch>
        </p:blipFill>
        <p:spPr bwMode="auto">
          <a:xfrm>
            <a:off x="609600" y="762000"/>
            <a:ext cx="7677136" cy="4800600"/>
          </a:xfrm>
          <a:prstGeom prst="rect">
            <a:avLst/>
          </a:prstGeom>
          <a:noFill/>
          <a:ln w="9525">
            <a:noFill/>
            <a:miter lim="800000"/>
            <a:headEnd/>
            <a:tailEnd/>
          </a:ln>
        </p:spPr>
      </p:pic>
    </p:spTree>
    <p:extLst>
      <p:ext uri="{BB962C8B-B14F-4D97-AF65-F5344CB8AC3E}">
        <p14:creationId xmlns:p14="http://schemas.microsoft.com/office/powerpoint/2010/main" val="3743894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Definition of Child Labor</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normAutofit/>
          </a:bodyPr>
          <a:lstStyle/>
          <a:p>
            <a:r>
              <a:rPr lang="en-US" dirty="0">
                <a:latin typeface="Arial" panose="020B0604020202020204" pitchFamily="34" charset="0"/>
                <a:cs typeface="Arial" panose="020B0604020202020204" pitchFamily="34" charset="0"/>
              </a:rPr>
              <a:t>Employment below the minimum age as established by legislation</a:t>
            </a:r>
          </a:p>
          <a:p>
            <a:r>
              <a:rPr lang="en-US" dirty="0">
                <a:latin typeface="Arial" panose="020B0604020202020204" pitchFamily="34" charset="0"/>
                <a:cs typeface="Arial" panose="020B0604020202020204" pitchFamily="34" charset="0"/>
              </a:rPr>
              <a:t>Sale or trafficking of children</a:t>
            </a:r>
          </a:p>
          <a:p>
            <a:r>
              <a:rPr lang="en-US" dirty="0">
                <a:latin typeface="Arial" panose="020B0604020202020204" pitchFamily="34" charset="0"/>
                <a:cs typeface="Arial" panose="020B0604020202020204" pitchFamily="34" charset="0"/>
              </a:rPr>
              <a:t>Debt bondage</a:t>
            </a:r>
          </a:p>
          <a:p>
            <a:r>
              <a:rPr lang="en-US" dirty="0">
                <a:latin typeface="Arial" panose="020B0604020202020204" pitchFamily="34" charset="0"/>
                <a:cs typeface="Arial" panose="020B0604020202020204" pitchFamily="34" charset="0"/>
              </a:rPr>
              <a:t>Forced or compulsory labor</a:t>
            </a:r>
          </a:p>
          <a:p>
            <a:r>
              <a:rPr lang="en-US" dirty="0">
                <a:latin typeface="Arial" panose="020B0604020202020204" pitchFamily="34" charset="0"/>
                <a:cs typeface="Arial" panose="020B0604020202020204" pitchFamily="34" charset="0"/>
              </a:rPr>
              <a:t>Procuring child for illicit activities</a:t>
            </a:r>
          </a:p>
          <a:p>
            <a:r>
              <a:rPr lang="en-US" dirty="0">
                <a:latin typeface="Arial" panose="020B0604020202020204" pitchFamily="34" charset="0"/>
                <a:cs typeface="Arial" panose="020B0604020202020204" pitchFamily="34" charset="0"/>
              </a:rPr>
              <a:t>Work, that by its nature or circumstance, is likely to harm the health, safety or morals of children</a:t>
            </a:r>
          </a:p>
          <a:p>
            <a:pPr marL="0" indent="0">
              <a:buNone/>
            </a:pPr>
            <a:endParaRPr lang="en-US" dirty="0"/>
          </a:p>
        </p:txBody>
      </p:sp>
    </p:spTree>
    <p:extLst>
      <p:ext uri="{BB962C8B-B14F-4D97-AF65-F5344CB8AC3E}">
        <p14:creationId xmlns:p14="http://schemas.microsoft.com/office/powerpoint/2010/main" val="2062324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6826" r="533" b="-1"/>
          <a:stretch/>
        </p:blipFill>
        <p:spPr>
          <a:xfrm>
            <a:off x="-1" y="0"/>
            <a:ext cx="9175263" cy="6477000"/>
          </a:xfrm>
          <a:prstGeom prst="rect">
            <a:avLst/>
          </a:prstGeom>
          <a:ln>
            <a:noFill/>
          </a:ln>
          <a:effectLst>
            <a:softEdge rad="112500"/>
          </a:effectLst>
        </p:spPr>
      </p:pic>
      <p:sp>
        <p:nvSpPr>
          <p:cNvPr id="3" name="TextBox 2"/>
          <p:cNvSpPr txBox="1"/>
          <p:nvPr/>
        </p:nvSpPr>
        <p:spPr>
          <a:xfrm>
            <a:off x="457200" y="228600"/>
            <a:ext cx="8382000" cy="2739211"/>
          </a:xfrm>
          <a:prstGeom prst="rect">
            <a:avLst/>
          </a:prstGeom>
          <a:solidFill>
            <a:schemeClr val="bg1">
              <a:alpha val="55000"/>
            </a:schemeClr>
          </a:solidFill>
          <a:effectLst>
            <a:softEdge rad="152400"/>
          </a:effectLst>
        </p:spPr>
        <p:txBody>
          <a:bodyPr wrap="square" rtlCol="0">
            <a:spAutoFit/>
          </a:bodyPr>
          <a:lstStyle/>
          <a:p>
            <a:pPr algn="ctr"/>
            <a:r>
              <a:rPr lang="en-US" sz="6000" b="1" dirty="0">
                <a:latin typeface="Avenir Next Demi Bold" charset="0"/>
                <a:ea typeface="Avenir Next Demi Bold" charset="0"/>
                <a:cs typeface="Avenir Next Demi Bold" charset="0"/>
              </a:rPr>
              <a:t>Human Trafficking</a:t>
            </a:r>
          </a:p>
          <a:p>
            <a:pPr algn="ctr"/>
            <a:r>
              <a:rPr lang="en-US" sz="2800" dirty="0">
                <a:latin typeface="Avenir Next Medium" charset="0"/>
                <a:ea typeface="Avenir Next Medium" charset="0"/>
                <a:cs typeface="Avenir Next Medium" charset="0"/>
              </a:rPr>
              <a:t>Raising Awareness To Identify Victims </a:t>
            </a:r>
          </a:p>
          <a:p>
            <a:pPr algn="ctr"/>
            <a:r>
              <a:rPr lang="en-US" sz="2800" dirty="0">
                <a:latin typeface="Avenir Next Medium" charset="0"/>
                <a:ea typeface="Avenir Next Medium" charset="0"/>
                <a:cs typeface="Avenir Next Medium" charset="0"/>
              </a:rPr>
              <a:t>In The Clinical </a:t>
            </a:r>
            <a:r>
              <a:rPr lang="en-US" sz="2800" dirty="0" smtClean="0">
                <a:latin typeface="Avenir Next Medium" charset="0"/>
                <a:ea typeface="Avenir Next Medium" charset="0"/>
                <a:cs typeface="Avenir Next Medium" charset="0"/>
              </a:rPr>
              <a:t>Setting</a:t>
            </a:r>
          </a:p>
          <a:p>
            <a:pPr algn="ctr"/>
            <a:endParaRPr lang="en-US" sz="2800" b="1" dirty="0" smtClean="0">
              <a:latin typeface="Avenir Next Medium" charset="0"/>
              <a:ea typeface="Avenir Next Demi Bold" charset="0"/>
              <a:cs typeface="Avenir Next Demi Bold" charset="0"/>
            </a:endParaRPr>
          </a:p>
          <a:p>
            <a:pPr algn="ctr"/>
            <a:endParaRPr lang="en-US" sz="2800" b="1" dirty="0" smtClean="0">
              <a:latin typeface="Avenir Next Medium" charset="0"/>
              <a:ea typeface="Avenir Next Demi Bold" charset="0"/>
              <a:cs typeface="Avenir Next Demi Bold" charset="0"/>
            </a:endParaRPr>
          </a:p>
        </p:txBody>
      </p:sp>
    </p:spTree>
    <p:extLst>
      <p:ext uri="{BB962C8B-B14F-4D97-AF65-F5344CB8AC3E}">
        <p14:creationId xmlns:p14="http://schemas.microsoft.com/office/powerpoint/2010/main" val="1800098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Who are Labor Traffickers</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lstStyle/>
          <a:p>
            <a:r>
              <a:rPr lang="en-US" dirty="0" smtClean="0">
                <a:latin typeface="Arial" panose="020B0604020202020204" pitchFamily="34" charset="0"/>
                <a:cs typeface="Arial" panose="020B0604020202020204" pitchFamily="34" charset="0"/>
              </a:rPr>
              <a:t>Family members</a:t>
            </a:r>
          </a:p>
          <a:p>
            <a:r>
              <a:rPr lang="en-US" dirty="0" smtClean="0">
                <a:latin typeface="Arial" panose="020B0604020202020204" pitchFamily="34" charset="0"/>
                <a:cs typeface="Arial" panose="020B0604020202020204" pitchFamily="34" charset="0"/>
              </a:rPr>
              <a:t>Recruited through family, community ties</a:t>
            </a:r>
          </a:p>
          <a:p>
            <a:r>
              <a:rPr lang="en-US" dirty="0" smtClean="0">
                <a:latin typeface="Arial" panose="020B0604020202020204" pitchFamily="34" charset="0"/>
                <a:cs typeface="Arial" panose="020B0604020202020204" pitchFamily="34" charset="0"/>
              </a:rPr>
              <a:t>May share same ethnic, national, cultural background</a:t>
            </a:r>
          </a:p>
          <a:p>
            <a:r>
              <a:rPr lang="en-US" dirty="0" smtClean="0">
                <a:latin typeface="Arial" panose="020B0604020202020204" pitchFamily="34" charset="0"/>
                <a:cs typeface="Arial" panose="020B0604020202020204" pitchFamily="34" charset="0"/>
              </a:rPr>
              <a:t>Introduce themselves as benevolent employer or smuggler</a:t>
            </a:r>
          </a:p>
          <a:p>
            <a:r>
              <a:rPr lang="en-US" dirty="0" smtClean="0">
                <a:latin typeface="Arial" panose="020B0604020202020204" pitchFamily="34" charset="0"/>
                <a:cs typeface="Arial" panose="020B0604020202020204" pitchFamily="34" charset="0"/>
              </a:rPr>
              <a:t>Use force, fraud, coercion to keep victim working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30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Jessica\MASTER\TAMUCC\Promotion_Tenure\Presentations\AANP 2017\Images\44.png"/>
          <p:cNvPicPr>
            <a:picLocks noChangeAspect="1" noChangeArrowheads="1"/>
          </p:cNvPicPr>
          <p:nvPr/>
        </p:nvPicPr>
        <p:blipFill>
          <a:blip r:embed="rId3" cstate="print"/>
          <a:srcRect/>
          <a:stretch>
            <a:fillRect/>
          </a:stretch>
        </p:blipFill>
        <p:spPr bwMode="auto">
          <a:xfrm>
            <a:off x="0" y="1259732"/>
            <a:ext cx="9144000" cy="4338536"/>
          </a:xfrm>
          <a:prstGeom prst="rect">
            <a:avLst/>
          </a:prstGeom>
          <a:noFill/>
        </p:spPr>
      </p:pic>
    </p:spTree>
    <p:extLst>
      <p:ext uri="{BB962C8B-B14F-4D97-AF65-F5344CB8AC3E}">
        <p14:creationId xmlns:p14="http://schemas.microsoft.com/office/powerpoint/2010/main" val="12628160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Jessica\MASTER\TAMUCC\Promotion_Tenure\Presentations\AANP 2017\Images\43.png"/>
          <p:cNvPicPr>
            <a:picLocks noChangeAspect="1" noChangeArrowheads="1"/>
          </p:cNvPicPr>
          <p:nvPr/>
        </p:nvPicPr>
        <p:blipFill>
          <a:blip r:embed="rId3" cstate="print"/>
          <a:srcRect/>
          <a:stretch>
            <a:fillRect/>
          </a:stretch>
        </p:blipFill>
        <p:spPr bwMode="auto">
          <a:xfrm>
            <a:off x="0" y="1259732"/>
            <a:ext cx="9144000" cy="4338536"/>
          </a:xfrm>
          <a:prstGeom prst="rect">
            <a:avLst/>
          </a:prstGeom>
          <a:noFill/>
        </p:spPr>
      </p:pic>
    </p:spTree>
    <p:extLst>
      <p:ext uri="{BB962C8B-B14F-4D97-AF65-F5344CB8AC3E}">
        <p14:creationId xmlns:p14="http://schemas.microsoft.com/office/powerpoint/2010/main" val="3225223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Jessica\MASTER\TAMUCC\Promotion_Tenure\Presentations\AANP 2017\Images\24.png"/>
          <p:cNvPicPr>
            <a:picLocks noChangeAspect="1" noChangeArrowheads="1"/>
          </p:cNvPicPr>
          <p:nvPr/>
        </p:nvPicPr>
        <p:blipFill>
          <a:blip r:embed="rId3" cstate="print"/>
          <a:srcRect/>
          <a:stretch>
            <a:fillRect/>
          </a:stretch>
        </p:blipFill>
        <p:spPr bwMode="auto">
          <a:xfrm>
            <a:off x="5054" y="1216938"/>
            <a:ext cx="9138946" cy="4336138"/>
          </a:xfrm>
          <a:prstGeom prst="rect">
            <a:avLst/>
          </a:prstGeom>
          <a:noFill/>
        </p:spPr>
      </p:pic>
    </p:spTree>
    <p:extLst>
      <p:ext uri="{BB962C8B-B14F-4D97-AF65-F5344CB8AC3E}">
        <p14:creationId xmlns:p14="http://schemas.microsoft.com/office/powerpoint/2010/main" val="5612089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Victims </a:t>
            </a:r>
          </a:p>
        </p:txBody>
      </p:sp>
      <p:sp>
        <p:nvSpPr>
          <p:cNvPr id="3" name="Content Placeholder 2"/>
          <p:cNvSpPr>
            <a:spLocks noGrp="1"/>
          </p:cNvSpPr>
          <p:nvPr>
            <p:ph sz="quarter" idx="1"/>
          </p:nvPr>
        </p:nvSpPr>
        <p:spPr>
          <a:xfrm>
            <a:off x="3663616" y="1985434"/>
            <a:ext cx="5102432" cy="4720166"/>
          </a:xfrm>
        </p:spPr>
        <p:txBody>
          <a:bodyPr>
            <a:normAutofit fontScale="62500" lnSpcReduction="20000"/>
          </a:bodyPr>
          <a:lstStyle/>
          <a:p>
            <a:pPr marL="0" lvl="0" indent="0">
              <a:spcBef>
                <a:spcPts val="1000"/>
              </a:spcBef>
              <a:spcAft>
                <a:spcPts val="0"/>
              </a:spcAft>
              <a:buClrTx/>
              <a:buSzTx/>
              <a:buNone/>
            </a:pPr>
            <a:r>
              <a:rPr lang="en-US" sz="3500" dirty="0">
                <a:solidFill>
                  <a:srgbClr val="C00000"/>
                </a:solidFill>
                <a:latin typeface="Arial" panose="020B0604020202020204" pitchFamily="34" charset="0"/>
                <a:cs typeface="Arial" panose="020B0604020202020204" pitchFamily="34" charset="0"/>
              </a:rPr>
              <a:t>Traffickers target vulnerabilities:</a:t>
            </a:r>
          </a:p>
          <a:p>
            <a:pPr marL="0" lvl="0" indent="0">
              <a:spcBef>
                <a:spcPts val="1000"/>
              </a:spcBef>
              <a:spcAft>
                <a:spcPts val="0"/>
              </a:spcAft>
              <a:buClrTx/>
              <a:buSzTx/>
              <a:buNone/>
            </a:pPr>
            <a:endParaRPr lang="en-US" sz="1200" dirty="0">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0"/>
              </a:spcAft>
              <a:buClrTx/>
              <a:buSzTx/>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Low self esteem</a:t>
            </a:r>
          </a:p>
          <a:p>
            <a:pPr marL="228600" lvl="0" indent="-228600">
              <a:spcBef>
                <a:spcPts val="1000"/>
              </a:spcBef>
              <a:spcAft>
                <a:spcPts val="0"/>
              </a:spcAft>
              <a:buClrTx/>
              <a:buSzTx/>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Few or no connections</a:t>
            </a:r>
          </a:p>
          <a:p>
            <a:pPr marL="228600" lvl="0" indent="-228600">
              <a:spcBef>
                <a:spcPts val="1000"/>
              </a:spcBef>
              <a:spcAft>
                <a:spcPts val="0"/>
              </a:spcAft>
              <a:buClrTx/>
              <a:buSzTx/>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History of abuse</a:t>
            </a:r>
          </a:p>
          <a:p>
            <a:pPr marL="228600" lvl="0" indent="-228600">
              <a:spcBef>
                <a:spcPts val="1000"/>
              </a:spcBef>
              <a:spcAft>
                <a:spcPts val="0"/>
              </a:spcAft>
              <a:buClrTx/>
              <a:buSzTx/>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Economically disadvantaged</a:t>
            </a:r>
          </a:p>
          <a:p>
            <a:pPr marL="228600" lvl="0" indent="-228600">
              <a:spcBef>
                <a:spcPts val="1000"/>
              </a:spcBef>
              <a:spcAft>
                <a:spcPts val="0"/>
              </a:spcAft>
              <a:buClrTx/>
              <a:buSzTx/>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Runaway and/or homeless</a:t>
            </a:r>
          </a:p>
          <a:p>
            <a:pPr marL="228600" lvl="0" indent="-228600">
              <a:spcBef>
                <a:spcPts val="1000"/>
              </a:spcBef>
              <a:spcAft>
                <a:spcPts val="0"/>
              </a:spcAft>
              <a:buClrTx/>
              <a:buSzTx/>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Foster care system</a:t>
            </a:r>
          </a:p>
          <a:p>
            <a:pPr marL="228600" lvl="0" indent="-228600">
              <a:spcBef>
                <a:spcPts val="1000"/>
              </a:spcBef>
              <a:spcAft>
                <a:spcPts val="0"/>
              </a:spcAft>
              <a:buClrTx/>
              <a:buSzTx/>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Adults and children from other countries</a:t>
            </a:r>
          </a:p>
          <a:p>
            <a:pPr marL="228600" lvl="0" indent="-228600">
              <a:spcBef>
                <a:spcPts val="1000"/>
              </a:spcBef>
              <a:spcAft>
                <a:spcPts val="0"/>
              </a:spcAft>
              <a:buClrTx/>
              <a:buSzTx/>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Undocumented or lack of </a:t>
            </a:r>
            <a:r>
              <a:rPr lang="en-US" dirty="0" smtClean="0">
                <a:solidFill>
                  <a:prstClr val="black"/>
                </a:solidFill>
                <a:latin typeface="Arial" panose="020B0604020202020204" pitchFamily="34" charset="0"/>
                <a:cs typeface="Arial" panose="020B0604020202020204" pitchFamily="34" charset="0"/>
              </a:rPr>
              <a:t>connections</a:t>
            </a:r>
          </a:p>
          <a:p>
            <a:pPr marL="228600" lvl="0" indent="-228600">
              <a:spcBef>
                <a:spcPts val="1000"/>
              </a:spcBef>
              <a:spcAft>
                <a:spcPts val="0"/>
              </a:spcAft>
              <a:buClrTx/>
              <a:buSzTx/>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Easily found on social media</a:t>
            </a:r>
          </a:p>
          <a:p>
            <a:pPr marL="228600" lvl="0" indent="-228600">
              <a:spcBef>
                <a:spcPts val="1000"/>
              </a:spcBef>
              <a:spcAft>
                <a:spcPts val="0"/>
              </a:spcAft>
              <a:buClrTx/>
              <a:buSzTx/>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0"/>
              </a:spcAft>
              <a:buClrTx/>
              <a:buSzTx/>
              <a:buFont typeface="Arial" panose="020B0604020202020204" pitchFamily="34" charset="0"/>
              <a:buChar char="•"/>
            </a:pPr>
            <a:r>
              <a:rPr lang="en-US" b="1" dirty="0" smtClean="0">
                <a:solidFill>
                  <a:prstClr val="black"/>
                </a:solidFill>
                <a:latin typeface="Arial" panose="020B0604020202020204" pitchFamily="34" charset="0"/>
                <a:cs typeface="Arial" panose="020B0604020202020204" pitchFamily="34" charset="0"/>
              </a:rPr>
              <a:t>New term Survivor</a:t>
            </a:r>
            <a:endParaRPr lang="en-US" b="1" dirty="0">
              <a:solidFill>
                <a:prstClr val="black"/>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endParaRPr lang="en-US" sz="800" dirty="0">
              <a:solidFill>
                <a:srgbClr val="C00000"/>
              </a:solidFill>
              <a:latin typeface="Arial" panose="020B0604020202020204" pitchFamily="34" charset="0"/>
              <a:cs typeface="Arial" panose="020B0604020202020204" pitchFamily="34" charset="0"/>
            </a:endParaRPr>
          </a:p>
          <a:p>
            <a:pPr marL="0" lvl="0" indent="0">
              <a:spcBef>
                <a:spcPts val="1000"/>
              </a:spcBef>
              <a:spcAft>
                <a:spcPts val="0"/>
              </a:spcAft>
              <a:buClrTx/>
              <a:buSzTx/>
              <a:buNone/>
            </a:pPr>
            <a:r>
              <a:rPr lang="en-US" sz="1900" dirty="0">
                <a:solidFill>
                  <a:srgbClr val="C00000"/>
                </a:solidFill>
                <a:latin typeface="Arial" panose="020B0604020202020204" pitchFamily="34" charset="0"/>
                <a:cs typeface="Arial" panose="020B0604020202020204" pitchFamily="34" charset="0"/>
              </a:rPr>
              <a:t> </a:t>
            </a:r>
          </a:p>
          <a:p>
            <a:endParaRPr lang="en-US" dirty="0"/>
          </a:p>
        </p:txBody>
      </p:sp>
      <p:pic>
        <p:nvPicPr>
          <p:cNvPr id="6146" name="Picture 2"/>
          <p:cNvPicPr>
            <a:picLocks noChangeAspect="1" noChangeArrowheads="1"/>
          </p:cNvPicPr>
          <p:nvPr/>
        </p:nvPicPr>
        <p:blipFill>
          <a:blip r:embed="rId3" cstate="print"/>
          <a:srcRect l="66196" t="28413" r="1030" b="31968"/>
          <a:stretch>
            <a:fillRect/>
          </a:stretch>
        </p:blipFill>
        <p:spPr bwMode="auto">
          <a:xfrm>
            <a:off x="651934" y="2359378"/>
            <a:ext cx="2663597" cy="2415822"/>
          </a:xfrm>
          <a:prstGeom prst="rect">
            <a:avLst/>
          </a:prstGeom>
          <a:noFill/>
          <a:ln w="9525">
            <a:noFill/>
            <a:miter lim="800000"/>
            <a:headEnd/>
            <a:tailEnd/>
          </a:ln>
        </p:spPr>
      </p:pic>
    </p:spTree>
    <p:extLst>
      <p:ext uri="{BB962C8B-B14F-4D97-AF65-F5344CB8AC3E}">
        <p14:creationId xmlns:p14="http://schemas.microsoft.com/office/powerpoint/2010/main" val="30433254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Jessica\MASTER\TAMUCC\Promotion_Tenure\Presentations\AANP 2017\Images\37.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1153243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Jessica\MASTER\TAMUCC\Promotion_Tenure\Presentations\AANP 2017\Images\38.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560362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Jessica\MASTER\TAMUCC\Promotion_Tenure\Presentations\AANP 2017\Images\39.png"/>
          <p:cNvPicPr>
            <a:picLocks noChangeAspect="1" noChangeArrowheads="1"/>
          </p:cNvPicPr>
          <p:nvPr/>
        </p:nvPicPr>
        <p:blipFill>
          <a:blip r:embed="rId3" cstate="print"/>
          <a:srcRect/>
          <a:stretch>
            <a:fillRect/>
          </a:stretch>
        </p:blipFill>
        <p:spPr bwMode="auto">
          <a:xfrm>
            <a:off x="0" y="1259732"/>
            <a:ext cx="9144000" cy="4338536"/>
          </a:xfrm>
          <a:prstGeom prst="rect">
            <a:avLst/>
          </a:prstGeom>
          <a:noFill/>
        </p:spPr>
      </p:pic>
    </p:spTree>
    <p:extLst>
      <p:ext uri="{BB962C8B-B14F-4D97-AF65-F5344CB8AC3E}">
        <p14:creationId xmlns:p14="http://schemas.microsoft.com/office/powerpoint/2010/main" val="26634592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Jessica\MASTER\TAMUCC\Promotion_Tenure\Presentations\AANP 2017\Images\40.png"/>
          <p:cNvPicPr>
            <a:picLocks noChangeAspect="1" noChangeArrowheads="1"/>
          </p:cNvPicPr>
          <p:nvPr/>
        </p:nvPicPr>
        <p:blipFill>
          <a:blip r:embed="rId3" cstate="print"/>
          <a:srcRect/>
          <a:stretch>
            <a:fillRect/>
          </a:stretch>
        </p:blipFill>
        <p:spPr bwMode="auto">
          <a:xfrm>
            <a:off x="5054" y="1262130"/>
            <a:ext cx="9138946" cy="4336138"/>
          </a:xfrm>
          <a:prstGeom prst="rect">
            <a:avLst/>
          </a:prstGeom>
          <a:noFill/>
        </p:spPr>
      </p:pic>
    </p:spTree>
    <p:extLst>
      <p:ext uri="{BB962C8B-B14F-4D97-AF65-F5344CB8AC3E}">
        <p14:creationId xmlns:p14="http://schemas.microsoft.com/office/powerpoint/2010/main" val="17377409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200" dirty="0" smtClean="0">
                <a:latin typeface="Calibri" panose="020F0502020204030204" pitchFamily="34" charset="0"/>
                <a:cs typeface="Calibri" panose="020F0502020204030204" pitchFamily="34" charset="0"/>
              </a:rPr>
              <a:t>Women, young girls and boys, are sold to traffickers, locked up in rooms for weeks, months, and even years</a:t>
            </a:r>
          </a:p>
          <a:p>
            <a:pPr marL="0" indent="0">
              <a:buNone/>
            </a:pPr>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They are drugged, starved, terrorized, and raped repeatedly</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5687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C:\Users\Jessica\MASTER\TAMUCC\Promotion_Tenure\Presentations\AANP 2017\Images\3.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2057064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Jessica\MASTER\TAMUCC\Promotion_Tenure\Presentations\AANP 2017\Images\49.png"/>
          <p:cNvPicPr>
            <a:picLocks noChangeAspect="1" noChangeArrowheads="1"/>
          </p:cNvPicPr>
          <p:nvPr/>
        </p:nvPicPr>
        <p:blipFill>
          <a:blip r:embed="rId2"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18075715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Jessica\MASTER\TAMUCC\Promotion_Tenure\Presentations\AANP 2017\Images\48.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17218184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Jessica\MASTER\TAMUCC\Promotion_Tenure\Presentations\AANP 2017\Images\50.png"/>
          <p:cNvPicPr>
            <a:picLocks noChangeAspect="1" noChangeArrowheads="1"/>
          </p:cNvPicPr>
          <p:nvPr/>
        </p:nvPicPr>
        <p:blipFill>
          <a:blip r:embed="rId3" cstate="print"/>
          <a:srcRect/>
          <a:stretch>
            <a:fillRect/>
          </a:stretch>
        </p:blipFill>
        <p:spPr bwMode="auto">
          <a:xfrm>
            <a:off x="-685800" y="990600"/>
            <a:ext cx="10439059" cy="4953000"/>
          </a:xfrm>
          <a:prstGeom prst="rect">
            <a:avLst/>
          </a:prstGeom>
          <a:noFill/>
        </p:spPr>
      </p:pic>
    </p:spTree>
    <p:extLst>
      <p:ext uri="{BB962C8B-B14F-4D97-AF65-F5344CB8AC3E}">
        <p14:creationId xmlns:p14="http://schemas.microsoft.com/office/powerpoint/2010/main" val="4447730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Jessica\MASTER\TAMUCC\Promotion_Tenure\Presentations\AANP 2017\Images\53.png"/>
          <p:cNvPicPr>
            <a:picLocks noChangeAspect="1" noChangeArrowheads="1"/>
          </p:cNvPicPr>
          <p:nvPr/>
        </p:nvPicPr>
        <p:blipFill>
          <a:blip r:embed="rId3" cstate="print"/>
          <a:srcRect/>
          <a:stretch>
            <a:fillRect/>
          </a:stretch>
        </p:blipFill>
        <p:spPr bwMode="auto">
          <a:xfrm>
            <a:off x="0" y="1138616"/>
            <a:ext cx="9123340" cy="4328734"/>
          </a:xfrm>
          <a:prstGeom prst="rect">
            <a:avLst/>
          </a:prstGeom>
          <a:noFill/>
        </p:spPr>
      </p:pic>
    </p:spTree>
    <p:extLst>
      <p:ext uri="{BB962C8B-B14F-4D97-AF65-F5344CB8AC3E}">
        <p14:creationId xmlns:p14="http://schemas.microsoft.com/office/powerpoint/2010/main" val="11751460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Jessica\MASTER\TAMUCC\Promotion_Tenure\Presentations\AANP 2017\Images\54.png"/>
          <p:cNvPicPr>
            <a:picLocks noChangeAspect="1" noChangeArrowheads="1"/>
          </p:cNvPicPr>
          <p:nvPr/>
        </p:nvPicPr>
        <p:blipFill>
          <a:blip r:embed="rId3" cstate="print"/>
          <a:srcRect/>
          <a:stretch>
            <a:fillRect/>
          </a:stretch>
        </p:blipFill>
        <p:spPr bwMode="auto">
          <a:xfrm>
            <a:off x="-85426" y="1174008"/>
            <a:ext cx="9229426" cy="4379068"/>
          </a:xfrm>
          <a:prstGeom prst="rect">
            <a:avLst/>
          </a:prstGeom>
          <a:noFill/>
        </p:spPr>
      </p:pic>
    </p:spTree>
    <p:extLst>
      <p:ext uri="{BB962C8B-B14F-4D97-AF65-F5344CB8AC3E}">
        <p14:creationId xmlns:p14="http://schemas.microsoft.com/office/powerpoint/2010/main" val="10332100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Jessica\MASTER\TAMUCC\Promotion_Tenure\Presentations\AANP 2017\Images\63.png"/>
          <p:cNvPicPr>
            <a:picLocks noChangeAspect="1" noChangeArrowheads="1"/>
          </p:cNvPicPr>
          <p:nvPr/>
        </p:nvPicPr>
        <p:blipFill>
          <a:blip r:embed="rId3" cstate="print"/>
          <a:srcRect/>
          <a:stretch>
            <a:fillRect/>
          </a:stretch>
        </p:blipFill>
        <p:spPr bwMode="auto">
          <a:xfrm>
            <a:off x="0" y="1205014"/>
            <a:ext cx="9144000" cy="4338536"/>
          </a:xfrm>
          <a:prstGeom prst="rect">
            <a:avLst/>
          </a:prstGeom>
          <a:noFill/>
        </p:spPr>
      </p:pic>
    </p:spTree>
    <p:extLst>
      <p:ext uri="{BB962C8B-B14F-4D97-AF65-F5344CB8AC3E}">
        <p14:creationId xmlns:p14="http://schemas.microsoft.com/office/powerpoint/2010/main" val="29793034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Jessica\MASTER\TAMUCC\Promotion_Tenure\Presentations\AANP 2017\Images\55.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41501872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Jessica\MASTER\TAMUCC\Promotion_Tenure\Presentations\AANP 2017\Images\70.png"/>
          <p:cNvPicPr>
            <a:picLocks noChangeAspect="1" noChangeArrowheads="1"/>
          </p:cNvPicPr>
          <p:nvPr/>
        </p:nvPicPr>
        <p:blipFill>
          <a:blip r:embed="rId3" cstate="print"/>
          <a:srcRect/>
          <a:stretch>
            <a:fillRect/>
          </a:stretch>
        </p:blipFill>
        <p:spPr bwMode="auto">
          <a:xfrm>
            <a:off x="0" y="1214540"/>
            <a:ext cx="9144000" cy="4338536"/>
          </a:xfrm>
          <a:prstGeom prst="rect">
            <a:avLst/>
          </a:prstGeom>
          <a:noFill/>
        </p:spPr>
      </p:pic>
    </p:spTree>
    <p:extLst>
      <p:ext uri="{BB962C8B-B14F-4D97-AF65-F5344CB8AC3E}">
        <p14:creationId xmlns:p14="http://schemas.microsoft.com/office/powerpoint/2010/main" val="3822965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Jessica\MASTER\TAMUCC\Promotion_Tenure\Presentations\AANP 2017\Images\71.png"/>
          <p:cNvPicPr>
            <a:picLocks noChangeAspect="1" noChangeArrowheads="1"/>
          </p:cNvPicPr>
          <p:nvPr/>
        </p:nvPicPr>
        <p:blipFill>
          <a:blip r:embed="rId3" cstate="print"/>
          <a:srcRect/>
          <a:stretch>
            <a:fillRect/>
          </a:stretch>
        </p:blipFill>
        <p:spPr bwMode="auto">
          <a:xfrm>
            <a:off x="0" y="1259732"/>
            <a:ext cx="9144000" cy="4338536"/>
          </a:xfrm>
          <a:prstGeom prst="rect">
            <a:avLst/>
          </a:prstGeom>
          <a:noFill/>
        </p:spPr>
      </p:pic>
    </p:spTree>
    <p:extLst>
      <p:ext uri="{BB962C8B-B14F-4D97-AF65-F5344CB8AC3E}">
        <p14:creationId xmlns:p14="http://schemas.microsoft.com/office/powerpoint/2010/main" val="19159397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Jessica\MASTER\TAMUCC\Promotion_Tenure\Presentations\AANP 2017\Images\74.png"/>
          <p:cNvPicPr>
            <a:picLocks noChangeAspect="1" noChangeArrowheads="1"/>
          </p:cNvPicPr>
          <p:nvPr/>
        </p:nvPicPr>
        <p:blipFill>
          <a:blip r:embed="rId2" cstate="print"/>
          <a:srcRect/>
          <a:stretch>
            <a:fillRect/>
          </a:stretch>
        </p:blipFill>
        <p:spPr bwMode="auto">
          <a:xfrm>
            <a:off x="0" y="1304924"/>
            <a:ext cx="9144000" cy="4338536"/>
          </a:xfrm>
          <a:prstGeom prst="rect">
            <a:avLst/>
          </a:prstGeom>
          <a:noFill/>
        </p:spPr>
      </p:pic>
    </p:spTree>
    <p:extLst>
      <p:ext uri="{BB962C8B-B14F-4D97-AF65-F5344CB8AC3E}">
        <p14:creationId xmlns:p14="http://schemas.microsoft.com/office/powerpoint/2010/main" val="1590371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What is </a:t>
            </a:r>
            <a:r>
              <a:rPr lang="en-US" sz="3200" dirty="0" smtClean="0">
                <a:latin typeface="Calibri" panose="020F0502020204030204" pitchFamily="34" charset="0"/>
                <a:cs typeface="Calibri" panose="020F0502020204030204" pitchFamily="34" charset="0"/>
              </a:rPr>
              <a:t>Human </a:t>
            </a:r>
            <a:r>
              <a:rPr lang="en-US" sz="3200" dirty="0">
                <a:latin typeface="Calibri" panose="020F0502020204030204" pitchFamily="34" charset="0"/>
                <a:cs typeface="Calibri" panose="020F0502020204030204" pitchFamily="34" charset="0"/>
              </a:rPr>
              <a:t>T</a:t>
            </a:r>
            <a:r>
              <a:rPr lang="en-US" sz="3200" dirty="0" smtClean="0">
                <a:latin typeface="Calibri" panose="020F0502020204030204" pitchFamily="34" charset="0"/>
                <a:cs typeface="Calibri" panose="020F0502020204030204" pitchFamily="34" charset="0"/>
              </a:rPr>
              <a:t>rafficking</a:t>
            </a:r>
            <a:r>
              <a:rPr lang="en-US" sz="3200" dirty="0">
                <a:latin typeface="Calibri" panose="020F0502020204030204" pitchFamily="34" charset="0"/>
                <a:cs typeface="Calibri" panose="020F0502020204030204" pitchFamily="34" charset="0"/>
              </a:rPr>
              <a:t>?</a:t>
            </a:r>
          </a:p>
        </p:txBody>
      </p:sp>
      <p:sp>
        <p:nvSpPr>
          <p:cNvPr id="3" name="Content Placeholder 2"/>
          <p:cNvSpPr>
            <a:spLocks noGrp="1"/>
          </p:cNvSpPr>
          <p:nvPr>
            <p:ph sz="quarter" idx="1"/>
          </p:nvPr>
        </p:nvSpPr>
        <p:spPr/>
        <p:txBody>
          <a:bodyPr>
            <a:normAutofit/>
          </a:bodyPr>
          <a:lstStyle/>
          <a:p>
            <a:pPr marL="0" indent="0">
              <a:buNone/>
            </a:pPr>
            <a:r>
              <a:rPr lang="en-US" dirty="0" smtClean="0">
                <a:latin typeface="Arial" panose="020B0604020202020204" pitchFamily="34" charset="0"/>
                <a:cs typeface="Arial" panose="020B0604020202020204" pitchFamily="34" charset="0"/>
              </a:rPr>
              <a:t>Human </a:t>
            </a:r>
            <a:r>
              <a:rPr lang="en-US" dirty="0">
                <a:latin typeface="Arial" panose="020B0604020202020204" pitchFamily="34" charset="0"/>
                <a:cs typeface="Arial" panose="020B0604020202020204" pitchFamily="34" charset="0"/>
              </a:rPr>
              <a:t>trafficking is modern-day slavery and involves the use of force, fraud, or coercion to obtain some type of labor or commercial sex </a:t>
            </a:r>
            <a:r>
              <a:rPr lang="en-US" dirty="0" smtClean="0">
                <a:latin typeface="Arial" panose="020B0604020202020204" pitchFamily="34" charset="0"/>
                <a:cs typeface="Arial" panose="020B0604020202020204" pitchFamily="34" charset="0"/>
              </a:rPr>
              <a:t>act.</a:t>
            </a:r>
          </a:p>
          <a:p>
            <a:pPr marL="0" indent="0">
              <a:buNone/>
            </a:pP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Targets vulnerable people</a:t>
            </a:r>
          </a:p>
          <a:p>
            <a:r>
              <a:rPr lang="en-US" dirty="0" smtClean="0">
                <a:latin typeface="Arial" panose="020B0604020202020204" pitchFamily="34" charset="0"/>
                <a:cs typeface="Arial" panose="020B0604020202020204" pitchFamily="34" charset="0"/>
              </a:rPr>
              <a:t>Does not need to be across state or national lines</a:t>
            </a:r>
          </a:p>
          <a:p>
            <a:r>
              <a:rPr lang="en-US" dirty="0" smtClean="0">
                <a:latin typeface="Arial" panose="020B0604020202020204" pitchFamily="34" charset="0"/>
                <a:cs typeface="Arial" panose="020B0604020202020204" pitchFamily="34" charset="0"/>
              </a:rPr>
              <a:t>Not always kidnapping</a:t>
            </a:r>
          </a:p>
        </p:txBody>
      </p:sp>
    </p:spTree>
    <p:extLst>
      <p:ext uri="{BB962C8B-B14F-4D97-AF65-F5344CB8AC3E}">
        <p14:creationId xmlns:p14="http://schemas.microsoft.com/office/powerpoint/2010/main" val="19955030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Jessica\MASTER\TAMUCC\Promotion_Tenure\Presentations\AANP 2017\Images\75.png"/>
          <p:cNvPicPr>
            <a:picLocks noChangeAspect="1" noChangeArrowheads="1"/>
          </p:cNvPicPr>
          <p:nvPr/>
        </p:nvPicPr>
        <p:blipFill>
          <a:blip r:embed="rId3" cstate="print"/>
          <a:srcRect/>
          <a:stretch>
            <a:fillRect/>
          </a:stretch>
        </p:blipFill>
        <p:spPr bwMode="auto">
          <a:xfrm>
            <a:off x="18625" y="1304924"/>
            <a:ext cx="9125375" cy="4329699"/>
          </a:xfrm>
          <a:prstGeom prst="rect">
            <a:avLst/>
          </a:prstGeom>
          <a:noFill/>
        </p:spPr>
      </p:pic>
    </p:spTree>
    <p:extLst>
      <p:ext uri="{BB962C8B-B14F-4D97-AF65-F5344CB8AC3E}">
        <p14:creationId xmlns:p14="http://schemas.microsoft.com/office/powerpoint/2010/main" val="29475851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Jessica\MASTER\TAMUCC\Promotion_Tenure\Presentations\AANP 2017\Images\77.png"/>
          <p:cNvPicPr>
            <a:picLocks noChangeAspect="1" noChangeArrowheads="1"/>
          </p:cNvPicPr>
          <p:nvPr/>
        </p:nvPicPr>
        <p:blipFill>
          <a:blip r:embed="rId2" cstate="print"/>
          <a:srcRect/>
          <a:stretch>
            <a:fillRect/>
          </a:stretch>
        </p:blipFill>
        <p:spPr bwMode="auto">
          <a:xfrm>
            <a:off x="95250" y="1304925"/>
            <a:ext cx="8953500" cy="4248150"/>
          </a:xfrm>
          <a:prstGeom prst="rect">
            <a:avLst/>
          </a:prstGeom>
          <a:noFill/>
        </p:spPr>
      </p:pic>
    </p:spTree>
    <p:extLst>
      <p:ext uri="{BB962C8B-B14F-4D97-AF65-F5344CB8AC3E}">
        <p14:creationId xmlns:p14="http://schemas.microsoft.com/office/powerpoint/2010/main" val="12311500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Jessica\MASTER\TAMUCC\Promotion_Tenure\Presentations\AANP 2017\Images\51.png"/>
          <p:cNvPicPr>
            <a:picLocks noChangeAspect="1" noChangeArrowheads="1"/>
          </p:cNvPicPr>
          <p:nvPr/>
        </p:nvPicPr>
        <p:blipFill>
          <a:blip r:embed="rId3" cstate="print"/>
          <a:srcRect/>
          <a:stretch>
            <a:fillRect/>
          </a:stretch>
        </p:blipFill>
        <p:spPr bwMode="auto">
          <a:xfrm>
            <a:off x="0" y="1219200"/>
            <a:ext cx="9134176" cy="4333875"/>
          </a:xfrm>
          <a:prstGeom prst="rect">
            <a:avLst/>
          </a:prstGeom>
          <a:noFill/>
        </p:spPr>
      </p:pic>
    </p:spTree>
    <p:extLst>
      <p:ext uri="{BB962C8B-B14F-4D97-AF65-F5344CB8AC3E}">
        <p14:creationId xmlns:p14="http://schemas.microsoft.com/office/powerpoint/2010/main" val="24669510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4434931" cy="3659894"/>
          </a:xfrm>
          <a:prstGeom prst="rect">
            <a:avLst/>
          </a:prstGeom>
        </p:spPr>
      </p:pic>
      <p:pic>
        <p:nvPicPr>
          <p:cNvPr id="5" name="Picture 4"/>
          <p:cNvPicPr>
            <a:picLocks noChangeAspect="1"/>
          </p:cNvPicPr>
          <p:nvPr/>
        </p:nvPicPr>
        <p:blipFill>
          <a:blip r:embed="rId4"/>
          <a:stretch>
            <a:fillRect/>
          </a:stretch>
        </p:blipFill>
        <p:spPr>
          <a:xfrm>
            <a:off x="4434931" y="2428875"/>
            <a:ext cx="4709070" cy="4429125"/>
          </a:xfrm>
          <a:prstGeom prst="rect">
            <a:avLst/>
          </a:prstGeom>
        </p:spPr>
      </p:pic>
    </p:spTree>
    <p:extLst>
      <p:ext uri="{BB962C8B-B14F-4D97-AF65-F5344CB8AC3E}">
        <p14:creationId xmlns:p14="http://schemas.microsoft.com/office/powerpoint/2010/main" val="12593970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Identification of </a:t>
            </a:r>
            <a:r>
              <a:rPr lang="en-US" sz="3200" dirty="0" smtClean="0">
                <a:latin typeface="Calibri" panose="020F0502020204030204" pitchFamily="34" charset="0"/>
                <a:cs typeface="Calibri" panose="020F0502020204030204" pitchFamily="34" charset="0"/>
              </a:rPr>
              <a:t>Victims </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fontScale="85000" lnSpcReduction="20000"/>
          </a:bodyPr>
          <a:lstStyle/>
          <a:p>
            <a:pPr marL="0" lvl="0" indent="0">
              <a:spcBef>
                <a:spcPts val="1000"/>
              </a:spcBef>
              <a:spcAft>
                <a:spcPts val="0"/>
              </a:spcAft>
              <a:buClrTx/>
              <a:buSzTx/>
              <a:buNone/>
            </a:pPr>
            <a:r>
              <a:rPr lang="en-US" sz="2500" b="1" u="sng" dirty="0">
                <a:solidFill>
                  <a:prstClr val="black"/>
                </a:solidFill>
                <a:latin typeface="Arial" panose="020B0604020202020204" pitchFamily="34" charset="0"/>
                <a:cs typeface="Arial" panose="020B0604020202020204" pitchFamily="34" charset="0"/>
              </a:rPr>
              <a:t>What to look for:</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Chaperone who speaks for patient or seems overly involved</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Disorientation or inability to answer simple questions</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Little or no money or identification</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Drug involvement</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STDs, infectious disease</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Malnutrition</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Signs of physical or sexual abuse</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Patient is disoriented, confused</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Suspicious tattoos/brands </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History</a:t>
            </a:r>
          </a:p>
          <a:p>
            <a:pPr marL="228600" lvl="0" indent="-228600">
              <a:spcBef>
                <a:spcPts val="1000"/>
              </a:spcBef>
              <a:spcAft>
                <a:spcPts val="0"/>
              </a:spcAft>
              <a:buClrTx/>
              <a:buSzTx/>
              <a:buFont typeface="Arial" panose="020B0604020202020204" pitchFamily="34" charset="0"/>
              <a:buChar char="•"/>
            </a:pPr>
            <a:r>
              <a:rPr lang="en-US" sz="2200" dirty="0">
                <a:solidFill>
                  <a:prstClr val="black"/>
                </a:solidFill>
                <a:latin typeface="Arial" panose="020B0604020202020204" pitchFamily="34" charset="0"/>
                <a:cs typeface="Arial" panose="020B0604020202020204" pitchFamily="34" charset="0"/>
              </a:rPr>
              <a:t>Gut feeling </a:t>
            </a:r>
          </a:p>
          <a:p>
            <a:endParaRPr lang="en-US" dirty="0"/>
          </a:p>
        </p:txBody>
      </p:sp>
      <p:sp>
        <p:nvSpPr>
          <p:cNvPr id="7" name="TextBox 6"/>
          <p:cNvSpPr txBox="1"/>
          <p:nvPr/>
        </p:nvSpPr>
        <p:spPr>
          <a:xfrm>
            <a:off x="5496614" y="5772279"/>
            <a:ext cx="3559405" cy="830997"/>
          </a:xfrm>
          <a:prstGeom prst="rect">
            <a:avLst/>
          </a:prstGeom>
          <a:noFill/>
        </p:spPr>
        <p:txBody>
          <a:bodyPr wrap="square" rtlCol="0">
            <a:spAutoFit/>
          </a:bodyPr>
          <a:lstStyle/>
          <a:p>
            <a:pPr lvl="0" defTabSz="914400"/>
            <a:r>
              <a:rPr lang="en-US" sz="1600" dirty="0">
                <a:solidFill>
                  <a:prstClr val="black"/>
                </a:solidFill>
              </a:rPr>
              <a:t>Source: Polaris Project. </a:t>
            </a:r>
            <a:r>
              <a:rPr lang="en-US" sz="1600" i="1" dirty="0">
                <a:solidFill>
                  <a:prstClr val="black"/>
                </a:solidFill>
              </a:rPr>
              <a:t>Potential Trafficking Indicators for Medical Professionals. </a:t>
            </a:r>
          </a:p>
        </p:txBody>
      </p:sp>
    </p:spTree>
    <p:extLst>
      <p:ext uri="{BB962C8B-B14F-4D97-AF65-F5344CB8AC3E}">
        <p14:creationId xmlns:p14="http://schemas.microsoft.com/office/powerpoint/2010/main" val="11833752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alibri" panose="020F0502020204030204" pitchFamily="34" charset="0"/>
                <a:cs typeface="Calibri" panose="020F0502020204030204" pitchFamily="34" charset="0"/>
              </a:rPr>
              <a:t>Identification of Victims: Labor </a:t>
            </a:r>
            <a:r>
              <a:rPr lang="en-US" sz="3200" dirty="0">
                <a:latin typeface="Calibri" panose="020F0502020204030204" pitchFamily="34" charset="0"/>
                <a:cs typeface="Calibri" panose="020F0502020204030204" pitchFamily="34" charset="0"/>
              </a:rPr>
              <a:t>T</a:t>
            </a:r>
            <a:r>
              <a:rPr lang="en-US" sz="3200" dirty="0" smtClean="0">
                <a:latin typeface="Calibri" panose="020F0502020204030204" pitchFamily="34" charset="0"/>
                <a:cs typeface="Calibri" panose="020F0502020204030204" pitchFamily="34" charset="0"/>
              </a:rPr>
              <a:t>rafficking</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lstStyle/>
          <a:p>
            <a:r>
              <a:rPr lang="en-US" sz="2400" dirty="0">
                <a:latin typeface="Arial" panose="020B0604020202020204" pitchFamily="34" charset="0"/>
                <a:cs typeface="Arial" panose="020B0604020202020204" pitchFamily="34" charset="0"/>
              </a:rPr>
              <a:t>Undocumented immigrants</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temporary visas</a:t>
            </a:r>
          </a:p>
          <a:p>
            <a:r>
              <a:rPr lang="en-US" sz="2400" dirty="0">
                <a:latin typeface="Arial" panose="020B0604020202020204" pitchFamily="34" charset="0"/>
                <a:cs typeface="Arial" panose="020B0604020202020204" pitchFamily="34" charset="0"/>
              </a:rPr>
              <a:t>Language barrier</a:t>
            </a:r>
          </a:p>
          <a:p>
            <a:r>
              <a:rPr lang="en-US" sz="2400" dirty="0">
                <a:latin typeface="Arial" panose="020B0604020202020204" pitchFamily="34" charset="0"/>
                <a:cs typeface="Arial" panose="020B0604020202020204" pitchFamily="34" charset="0"/>
              </a:rPr>
              <a:t>Homeless, or otherwise economically </a:t>
            </a:r>
            <a:r>
              <a:rPr lang="en-US" sz="2400" dirty="0" smtClean="0">
                <a:latin typeface="Arial" panose="020B0604020202020204" pitchFamily="34" charset="0"/>
                <a:cs typeface="Arial" panose="020B0604020202020204" pitchFamily="34" charset="0"/>
              </a:rPr>
              <a:t>vulnerable</a:t>
            </a:r>
          </a:p>
          <a:p>
            <a:r>
              <a:rPr lang="en-US" sz="2400" dirty="0" smtClean="0">
                <a:latin typeface="Arial" panose="020B0604020202020204" pitchFamily="34" charset="0"/>
                <a:cs typeface="Arial" panose="020B0604020202020204" pitchFamily="34" charset="0"/>
              </a:rPr>
              <a:t>Untreated injuries, explanations inconsistent</a:t>
            </a:r>
          </a:p>
          <a:p>
            <a:r>
              <a:rPr lang="en-US" sz="2400" dirty="0" smtClean="0">
                <a:latin typeface="Arial" panose="020B0604020202020204" pitchFamily="34" charset="0"/>
                <a:cs typeface="Arial" panose="020B0604020202020204" pitchFamily="34" charset="0"/>
              </a:rPr>
              <a:t>Malnourished</a:t>
            </a:r>
          </a:p>
          <a:p>
            <a:r>
              <a:rPr lang="en-US" sz="2400" dirty="0" smtClean="0">
                <a:latin typeface="Arial" panose="020B0604020202020204" pitchFamily="34" charset="0"/>
                <a:cs typeface="Arial" panose="020B0604020202020204" pitchFamily="34" charset="0"/>
              </a:rPr>
              <a:t>Exposure, burns</a:t>
            </a:r>
          </a:p>
          <a:p>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395061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ea typeface="Avenir Next" charset="0"/>
                <a:cs typeface="Calibri" panose="020F0502020204030204" pitchFamily="34" charset="0"/>
              </a:rPr>
              <a:t>Physical Factors</a:t>
            </a:r>
          </a:p>
        </p:txBody>
      </p:sp>
      <p:sp>
        <p:nvSpPr>
          <p:cNvPr id="3" name="Vertical Text Placeholder 2"/>
          <p:cNvSpPr>
            <a:spLocks noGrp="1"/>
          </p:cNvSpPr>
          <p:nvPr>
            <p:ph type="body" orient="vert" idx="1"/>
          </p:nvPr>
        </p:nvSpPr>
        <p:spPr>
          <a:xfrm rot="16200000">
            <a:off x="1939290" y="681990"/>
            <a:ext cx="4427220" cy="6858000"/>
          </a:xfrm>
        </p:spPr>
        <p:txBody>
          <a:bodyPr>
            <a:normAutofit fontScale="70000" lnSpcReduction="20000"/>
          </a:bodyPr>
          <a:lstStyle/>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rial" panose="020B0604020202020204" pitchFamily="34" charset="0"/>
                <a:ea typeface="Avenir Next Medium" charset="0"/>
                <a:cs typeface="Arial" panose="020B0604020202020204" pitchFamily="34" charset="0"/>
              </a:rPr>
              <a:t>Untreated</a:t>
            </a:r>
            <a:r>
              <a:rPr lang="en-US" sz="3200" dirty="0">
                <a:solidFill>
                  <a:prstClr val="black"/>
                </a:solidFill>
                <a:latin typeface="Avenir Next Medium" charset="0"/>
                <a:ea typeface="Avenir Next Medium" charset="0"/>
                <a:cs typeface="Avenir Next Medium" charset="0"/>
              </a:rPr>
              <a:t> injuries; explanations inconsistent with injury</a:t>
            </a:r>
          </a:p>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venir Next Medium" charset="0"/>
                <a:ea typeface="Avenir Next Medium" charset="0"/>
                <a:cs typeface="Avenir Next Medium" charset="0"/>
              </a:rPr>
              <a:t>Multiple STDs, UTIs, abortions</a:t>
            </a:r>
          </a:p>
          <a:p>
            <a:pPr>
              <a:lnSpc>
                <a:spcPct val="100000"/>
              </a:lnSpc>
              <a:buClr>
                <a:srgbClr val="D34817">
                  <a:lumMod val="75000"/>
                </a:srgbClr>
              </a:buClr>
              <a:buFont typeface="Wingdings" panose="05000000000000000000" pitchFamily="2" charset="2"/>
              <a:buChar char="§"/>
            </a:pPr>
            <a:r>
              <a:rPr lang="en-US" sz="3200" dirty="0">
                <a:solidFill>
                  <a:prstClr val="black"/>
                </a:solidFill>
                <a:latin typeface="Avenir Next Medium" charset="0"/>
                <a:ea typeface="Avenir Next Medium" charset="0"/>
                <a:cs typeface="Avenir Next Medium" charset="0"/>
              </a:rPr>
              <a:t>Evidence of sexual </a:t>
            </a:r>
            <a:r>
              <a:rPr lang="en-US" sz="3200" dirty="0" smtClean="0">
                <a:solidFill>
                  <a:prstClr val="black"/>
                </a:solidFill>
                <a:latin typeface="Avenir Next Medium" charset="0"/>
                <a:ea typeface="Avenir Next Medium" charset="0"/>
                <a:cs typeface="Avenir Next Medium" charset="0"/>
              </a:rPr>
              <a:t>abuse, forced/violent sex</a:t>
            </a:r>
            <a:endParaRPr lang="en-US" sz="3200" dirty="0">
              <a:solidFill>
                <a:prstClr val="black"/>
              </a:solidFill>
              <a:latin typeface="Avenir Next Medium" charset="0"/>
              <a:ea typeface="Avenir Next Medium" charset="0"/>
              <a:cs typeface="Avenir Next Medium" charset="0"/>
            </a:endParaRPr>
          </a:p>
          <a:p>
            <a:pPr>
              <a:lnSpc>
                <a:spcPct val="100000"/>
              </a:lnSpc>
              <a:buClr>
                <a:srgbClr val="D34817">
                  <a:lumMod val="75000"/>
                </a:srgbClr>
              </a:buClr>
              <a:buFont typeface="Wingdings" panose="05000000000000000000" pitchFamily="2" charset="2"/>
              <a:buChar char="§"/>
            </a:pPr>
            <a:endParaRPr lang="en-US" sz="400" dirty="0">
              <a:solidFill>
                <a:prstClr val="black"/>
              </a:solidFill>
              <a:latin typeface="Avenir Next Medium" charset="0"/>
              <a:ea typeface="Avenir Next Medium" charset="0"/>
              <a:cs typeface="Avenir Next Medium" charset="0"/>
            </a:endParaRPr>
          </a:p>
          <a:p>
            <a:pPr lvl="0">
              <a:lnSpc>
                <a:spcPct val="100000"/>
              </a:lnSpc>
              <a:buClr>
                <a:srgbClr val="D34817">
                  <a:lumMod val="75000"/>
                </a:srgbClr>
              </a:buClr>
              <a:buFont typeface="Wingdings" panose="05000000000000000000" pitchFamily="2" charset="2"/>
              <a:buChar char="§"/>
            </a:pPr>
            <a:r>
              <a:rPr lang="en-US" sz="3200" dirty="0" smtClean="0">
                <a:solidFill>
                  <a:prstClr val="black"/>
                </a:solidFill>
                <a:latin typeface="Avenir Next Medium" charset="0"/>
              </a:rPr>
              <a:t>Broken teeth</a:t>
            </a:r>
            <a:endParaRPr lang="en-US" dirty="0"/>
          </a:p>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venir Next Medium" charset="0"/>
                <a:ea typeface="Avenir Next Medium" charset="0"/>
                <a:cs typeface="Avenir Next Medium" charset="0"/>
              </a:rPr>
              <a:t>Neck / jaw problems</a:t>
            </a:r>
          </a:p>
          <a:p>
            <a:pPr lvl="0">
              <a:lnSpc>
                <a:spcPct val="150000"/>
              </a:lnSpc>
              <a:buClr>
                <a:srgbClr val="D34817">
                  <a:lumMod val="75000"/>
                </a:srgbClr>
              </a:buClr>
              <a:buFont typeface="Wingdings" panose="05000000000000000000" pitchFamily="2" charset="2"/>
              <a:buChar char="§"/>
            </a:pPr>
            <a:r>
              <a:rPr lang="en-US" sz="3200" dirty="0" smtClean="0">
                <a:solidFill>
                  <a:prstClr val="black"/>
                </a:solidFill>
                <a:latin typeface="Avenir Next Medium" charset="0"/>
                <a:ea typeface="Avenir Next Medium" charset="0"/>
                <a:cs typeface="Avenir Next Medium" charset="0"/>
              </a:rPr>
              <a:t>Bruising</a:t>
            </a:r>
            <a:r>
              <a:rPr lang="en-US" sz="3200" dirty="0">
                <a:solidFill>
                  <a:prstClr val="black"/>
                </a:solidFill>
                <a:latin typeface="Avenir Next Medium" charset="0"/>
                <a:ea typeface="Avenir Next Medium" charset="0"/>
                <a:cs typeface="Avenir Next Medium" charset="0"/>
              </a:rPr>
              <a:t>, scarring, burns, ligature marks, broken </a:t>
            </a:r>
            <a:r>
              <a:rPr lang="en-US" sz="3200" dirty="0" smtClean="0">
                <a:solidFill>
                  <a:prstClr val="black"/>
                </a:solidFill>
                <a:latin typeface="Avenir Next Medium" charset="0"/>
                <a:ea typeface="Avenir Next Medium" charset="0"/>
                <a:cs typeface="Avenir Next Medium" charset="0"/>
              </a:rPr>
              <a:t>bones</a:t>
            </a:r>
          </a:p>
          <a:p>
            <a:pPr lvl="0">
              <a:lnSpc>
                <a:spcPct val="150000"/>
              </a:lnSpc>
              <a:buClr>
                <a:srgbClr val="D34817">
                  <a:lumMod val="75000"/>
                </a:srgbClr>
              </a:buClr>
              <a:buFont typeface="Wingdings" panose="05000000000000000000" pitchFamily="2" charset="2"/>
              <a:buChar char="§"/>
            </a:pPr>
            <a:r>
              <a:rPr lang="en-US" sz="3200" dirty="0" smtClean="0">
                <a:solidFill>
                  <a:prstClr val="black"/>
                </a:solidFill>
                <a:latin typeface="Avenir Next Medium" charset="0"/>
                <a:ea typeface="Avenir Next Medium" charset="0"/>
                <a:cs typeface="Avenir Next Medium" charset="0"/>
              </a:rPr>
              <a:t>Tattoos </a:t>
            </a:r>
            <a:r>
              <a:rPr lang="en-US" sz="3200" dirty="0">
                <a:solidFill>
                  <a:prstClr val="black"/>
                </a:solidFill>
                <a:latin typeface="Avenir Next Medium" charset="0"/>
                <a:ea typeface="Avenir Next Medium" charset="0"/>
                <a:cs typeface="Avenir Next Medium" charset="0"/>
              </a:rPr>
              <a:t>of ownership they are reluctant to discuss</a:t>
            </a:r>
          </a:p>
        </p:txBody>
      </p:sp>
    </p:spTree>
    <p:extLst>
      <p:ext uri="{BB962C8B-B14F-4D97-AF65-F5344CB8AC3E}">
        <p14:creationId xmlns:p14="http://schemas.microsoft.com/office/powerpoint/2010/main" val="32953695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22595" y="4114800"/>
            <a:ext cx="3169536" cy="2378420"/>
          </a:xfrm>
          <a:prstGeom prst="rect">
            <a:avLst/>
          </a:prstGeom>
        </p:spPr>
      </p:pic>
      <p:pic>
        <p:nvPicPr>
          <p:cNvPr id="3" name="Picture 2"/>
          <p:cNvPicPr>
            <a:picLocks noChangeAspect="1"/>
          </p:cNvPicPr>
          <p:nvPr/>
        </p:nvPicPr>
        <p:blipFill>
          <a:blip r:embed="rId4"/>
          <a:stretch>
            <a:fillRect/>
          </a:stretch>
        </p:blipFill>
        <p:spPr>
          <a:xfrm>
            <a:off x="609600" y="1187269"/>
            <a:ext cx="3583858" cy="2685137"/>
          </a:xfrm>
          <a:prstGeom prst="rect">
            <a:avLst/>
          </a:prstGeom>
        </p:spPr>
      </p:pic>
      <p:pic>
        <p:nvPicPr>
          <p:cNvPr id="4" name="Picture 3"/>
          <p:cNvPicPr>
            <a:picLocks noChangeAspect="1"/>
          </p:cNvPicPr>
          <p:nvPr/>
        </p:nvPicPr>
        <p:blipFill>
          <a:blip r:embed="rId5"/>
          <a:stretch>
            <a:fillRect/>
          </a:stretch>
        </p:blipFill>
        <p:spPr>
          <a:xfrm>
            <a:off x="4122595" y="685800"/>
            <a:ext cx="3847541" cy="2563213"/>
          </a:xfrm>
          <a:prstGeom prst="rect">
            <a:avLst/>
          </a:prstGeom>
        </p:spPr>
      </p:pic>
      <p:pic>
        <p:nvPicPr>
          <p:cNvPr id="5" name="Picture 4"/>
          <p:cNvPicPr>
            <a:picLocks noChangeAspect="1"/>
          </p:cNvPicPr>
          <p:nvPr/>
        </p:nvPicPr>
        <p:blipFill>
          <a:blip r:embed="rId6"/>
          <a:stretch>
            <a:fillRect/>
          </a:stretch>
        </p:blipFill>
        <p:spPr>
          <a:xfrm>
            <a:off x="1269738" y="4495800"/>
            <a:ext cx="3115659" cy="2075078"/>
          </a:xfrm>
          <a:prstGeom prst="rect">
            <a:avLst/>
          </a:prstGeom>
        </p:spPr>
      </p:pic>
    </p:spTree>
    <p:extLst>
      <p:ext uri="{BB962C8B-B14F-4D97-AF65-F5344CB8AC3E}">
        <p14:creationId xmlns:p14="http://schemas.microsoft.com/office/powerpoint/2010/main" val="480101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1676400" y="533400"/>
            <a:ext cx="5441950" cy="5784016"/>
          </a:xfrm>
          <a:prstGeom prst="rect">
            <a:avLst/>
          </a:prstGeom>
        </p:spPr>
      </p:pic>
    </p:spTree>
    <p:extLst>
      <p:ext uri="{BB962C8B-B14F-4D97-AF65-F5344CB8AC3E}">
        <p14:creationId xmlns:p14="http://schemas.microsoft.com/office/powerpoint/2010/main" val="3297177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ea typeface="Avenir Next" charset="0"/>
                <a:cs typeface="Calibri" panose="020F0502020204030204" pitchFamily="34" charset="0"/>
              </a:rPr>
              <a:t>Physical Factors</a:t>
            </a:r>
          </a:p>
        </p:txBody>
      </p:sp>
      <p:sp>
        <p:nvSpPr>
          <p:cNvPr id="3" name="Vertical Text Placeholder 2"/>
          <p:cNvSpPr>
            <a:spLocks noGrp="1"/>
          </p:cNvSpPr>
          <p:nvPr>
            <p:ph type="body" orient="vert" idx="1"/>
          </p:nvPr>
        </p:nvSpPr>
        <p:spPr>
          <a:xfrm rot="16200000">
            <a:off x="1939290" y="681990"/>
            <a:ext cx="4427220" cy="6858000"/>
          </a:xfrm>
        </p:spPr>
        <p:txBody>
          <a:bodyPr>
            <a:normAutofit fontScale="70000" lnSpcReduction="20000"/>
          </a:bodyPr>
          <a:lstStyle/>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rial" panose="020B0604020202020204" pitchFamily="34" charset="0"/>
                <a:ea typeface="Avenir Next Medium" charset="0"/>
                <a:cs typeface="Arial" panose="020B0604020202020204" pitchFamily="34" charset="0"/>
              </a:rPr>
              <a:t>Delayed medical care – advanced stage disease</a:t>
            </a:r>
          </a:p>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rial" panose="020B0604020202020204" pitchFamily="34" charset="0"/>
                <a:ea typeface="Avenir Next Medium" charset="0"/>
                <a:cs typeface="Arial" panose="020B0604020202020204" pitchFamily="34" charset="0"/>
              </a:rPr>
              <a:t>Headaches, fatigue</a:t>
            </a:r>
          </a:p>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rial" panose="020B0604020202020204" pitchFamily="34" charset="0"/>
                <a:ea typeface="Avenir Next Medium" charset="0"/>
                <a:cs typeface="Arial" panose="020B0604020202020204" pitchFamily="34" charset="0"/>
              </a:rPr>
              <a:t>Abdominal pain, back pain</a:t>
            </a:r>
          </a:p>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rial" panose="020B0604020202020204" pitchFamily="34" charset="0"/>
                <a:ea typeface="Avenir Next Medium" charset="0"/>
                <a:cs typeface="Arial" panose="020B0604020202020204" pitchFamily="34" charset="0"/>
              </a:rPr>
              <a:t>Industrial injuries</a:t>
            </a:r>
          </a:p>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rial" panose="020B0604020202020204" pitchFamily="34" charset="0"/>
                <a:ea typeface="Avenir Next Medium" charset="0"/>
                <a:cs typeface="Arial" panose="020B0604020202020204" pitchFamily="34" charset="0"/>
              </a:rPr>
              <a:t>Severe or untreated dental issues</a:t>
            </a:r>
          </a:p>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rial" panose="020B0604020202020204" pitchFamily="34" charset="0"/>
                <a:ea typeface="Avenir Next Medium" charset="0"/>
                <a:cs typeface="Arial" panose="020B0604020202020204" pitchFamily="34" charset="0"/>
              </a:rPr>
              <a:t>Elevated blood pressure, diabetes (undetected)</a:t>
            </a:r>
          </a:p>
          <a:p>
            <a:pPr lvl="0">
              <a:lnSpc>
                <a:spcPct val="150000"/>
              </a:lnSpc>
              <a:buClr>
                <a:srgbClr val="D34817">
                  <a:lumMod val="75000"/>
                </a:srgbClr>
              </a:buClr>
              <a:buFont typeface="Wingdings" panose="05000000000000000000" pitchFamily="2" charset="2"/>
              <a:buChar char="§"/>
            </a:pPr>
            <a:r>
              <a:rPr lang="en-US" sz="3200" dirty="0">
                <a:solidFill>
                  <a:prstClr val="black"/>
                </a:solidFill>
                <a:latin typeface="Arial" panose="020B0604020202020204" pitchFamily="34" charset="0"/>
                <a:ea typeface="Avenir Next Medium" charset="0"/>
                <a:cs typeface="Arial" panose="020B0604020202020204" pitchFamily="34" charset="0"/>
              </a:rPr>
              <a:t>Malnourishment, stunted growth (in children)</a:t>
            </a:r>
          </a:p>
        </p:txBody>
      </p:sp>
    </p:spTree>
    <p:extLst>
      <p:ext uri="{BB962C8B-B14F-4D97-AF65-F5344CB8AC3E}">
        <p14:creationId xmlns:p14="http://schemas.microsoft.com/office/powerpoint/2010/main" val="4122844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What is </a:t>
            </a:r>
            <a:r>
              <a:rPr lang="en-US" sz="3200" dirty="0" smtClean="0">
                <a:latin typeface="Calibri" panose="020F0502020204030204" pitchFamily="34" charset="0"/>
                <a:cs typeface="Calibri" panose="020F0502020204030204" pitchFamily="34" charset="0"/>
              </a:rPr>
              <a:t>Human </a:t>
            </a:r>
            <a:r>
              <a:rPr lang="en-US" sz="3200" dirty="0">
                <a:latin typeface="Calibri" panose="020F0502020204030204" pitchFamily="34" charset="0"/>
                <a:cs typeface="Calibri" panose="020F0502020204030204" pitchFamily="34" charset="0"/>
              </a:rPr>
              <a:t>T</a:t>
            </a:r>
            <a:r>
              <a:rPr lang="en-US" sz="3200" dirty="0" smtClean="0">
                <a:latin typeface="Calibri" panose="020F0502020204030204" pitchFamily="34" charset="0"/>
                <a:cs typeface="Calibri" panose="020F0502020204030204" pitchFamily="34" charset="0"/>
              </a:rPr>
              <a:t>rafficking</a:t>
            </a:r>
            <a:r>
              <a:rPr lang="en-US" sz="3200" dirty="0">
                <a:latin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093908"/>
            <a:ext cx="3352800" cy="3422785"/>
          </a:xfrm>
          <a:prstGeom prst="rect">
            <a:avLst/>
          </a:prstGeom>
        </p:spPr>
      </p:pic>
      <p:cxnSp>
        <p:nvCxnSpPr>
          <p:cNvPr id="6" name="Straight Connector 5"/>
          <p:cNvCxnSpPr/>
          <p:nvPr/>
        </p:nvCxnSpPr>
        <p:spPr>
          <a:xfrm flipV="1">
            <a:off x="3320716" y="2430380"/>
            <a:ext cx="812132" cy="264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538121" y="3344779"/>
            <a:ext cx="721058" cy="48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38121" y="4114800"/>
            <a:ext cx="721058" cy="2165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320716" y="4836696"/>
            <a:ext cx="812132" cy="409073"/>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59179" y="2193394"/>
            <a:ext cx="3429000" cy="954107"/>
          </a:xfrm>
          <a:prstGeom prst="rect">
            <a:avLst/>
          </a:prstGeom>
          <a:noFill/>
        </p:spPr>
        <p:txBody>
          <a:bodyPr wrap="square" rtlCol="0">
            <a:spAutoFit/>
          </a:bodyPr>
          <a:lstStyle/>
          <a:p>
            <a:r>
              <a:rPr lang="en-US" sz="2800" dirty="0"/>
              <a:t>30 million people in slavery</a:t>
            </a:r>
          </a:p>
        </p:txBody>
      </p:sp>
      <p:sp>
        <p:nvSpPr>
          <p:cNvPr id="15" name="TextBox 14"/>
          <p:cNvSpPr txBox="1"/>
          <p:nvPr/>
        </p:nvSpPr>
        <p:spPr>
          <a:xfrm>
            <a:off x="4403559" y="3128211"/>
            <a:ext cx="2671010" cy="954107"/>
          </a:xfrm>
          <a:prstGeom prst="rect">
            <a:avLst/>
          </a:prstGeom>
          <a:noFill/>
        </p:spPr>
        <p:txBody>
          <a:bodyPr wrap="square" rtlCol="0">
            <a:spAutoFit/>
          </a:bodyPr>
          <a:lstStyle/>
          <a:p>
            <a:r>
              <a:rPr lang="en-US" sz="2800" dirty="0"/>
              <a:t>Illegal in every country</a:t>
            </a:r>
          </a:p>
        </p:txBody>
      </p:sp>
      <p:sp>
        <p:nvSpPr>
          <p:cNvPr id="16" name="TextBox 15"/>
          <p:cNvSpPr txBox="1"/>
          <p:nvPr/>
        </p:nvSpPr>
        <p:spPr>
          <a:xfrm>
            <a:off x="4403557" y="4114800"/>
            <a:ext cx="4475747" cy="954107"/>
          </a:xfrm>
          <a:prstGeom prst="rect">
            <a:avLst/>
          </a:prstGeom>
          <a:noFill/>
        </p:spPr>
        <p:txBody>
          <a:bodyPr wrap="square" rtlCol="0">
            <a:spAutoFit/>
          </a:bodyPr>
          <a:lstStyle/>
          <a:p>
            <a:r>
              <a:rPr lang="en-US" sz="2800" dirty="0"/>
              <a:t>$150 billion annual market (ILO, </a:t>
            </a:r>
            <a:r>
              <a:rPr lang="en-US" sz="2800" dirty="0" smtClean="0"/>
              <a:t>2012)</a:t>
            </a:r>
            <a:endParaRPr lang="en-US" sz="2800" dirty="0"/>
          </a:p>
        </p:txBody>
      </p:sp>
      <p:sp>
        <p:nvSpPr>
          <p:cNvPr id="17" name="TextBox 16"/>
          <p:cNvSpPr txBox="1"/>
          <p:nvPr/>
        </p:nvSpPr>
        <p:spPr>
          <a:xfrm>
            <a:off x="4259179" y="5245768"/>
            <a:ext cx="3916280" cy="954107"/>
          </a:xfrm>
          <a:prstGeom prst="rect">
            <a:avLst/>
          </a:prstGeom>
          <a:noFill/>
        </p:spPr>
        <p:txBody>
          <a:bodyPr wrap="square" rtlCol="0">
            <a:spAutoFit/>
          </a:bodyPr>
          <a:lstStyle/>
          <a:p>
            <a:r>
              <a:rPr lang="en-US" sz="2800" dirty="0"/>
              <a:t>Fastest growing criminal industry</a:t>
            </a:r>
          </a:p>
        </p:txBody>
      </p:sp>
      <p:pic>
        <p:nvPicPr>
          <p:cNvPr id="3" name="Picture 2"/>
          <p:cNvPicPr>
            <a:picLocks noChangeAspect="1"/>
          </p:cNvPicPr>
          <p:nvPr/>
        </p:nvPicPr>
        <p:blipFill>
          <a:blip r:embed="rId4"/>
          <a:stretch>
            <a:fillRect/>
          </a:stretch>
        </p:blipFill>
        <p:spPr>
          <a:xfrm>
            <a:off x="709061" y="6391532"/>
            <a:ext cx="7388992" cy="323116"/>
          </a:xfrm>
          <a:prstGeom prst="rect">
            <a:avLst/>
          </a:prstGeom>
        </p:spPr>
      </p:pic>
    </p:spTree>
    <p:extLst>
      <p:ext uri="{BB962C8B-B14F-4D97-AF65-F5344CB8AC3E}">
        <p14:creationId xmlns:p14="http://schemas.microsoft.com/office/powerpoint/2010/main" val="22211189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alibri" panose="020F0502020204030204" pitchFamily="34" charset="0"/>
                <a:cs typeface="Calibri" panose="020F0502020204030204" pitchFamily="34" charset="0"/>
              </a:rPr>
              <a:t>Identification of Victims: What to do</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normAutofit/>
          </a:bodyPr>
          <a:lstStyle/>
          <a:p>
            <a:r>
              <a:rPr lang="en-US" sz="2400" dirty="0" smtClean="0">
                <a:latin typeface="Arial" panose="020B0604020202020204" pitchFamily="34" charset="0"/>
                <a:cs typeface="Arial" panose="020B0604020202020204" pitchFamily="34" charset="0"/>
              </a:rPr>
              <a:t>Do not use friend as interpreter</a:t>
            </a:r>
          </a:p>
          <a:p>
            <a:r>
              <a:rPr lang="en-US" sz="2400" dirty="0" smtClean="0">
                <a:latin typeface="Arial" panose="020B0604020202020204" pitchFamily="34" charset="0"/>
                <a:cs typeface="Arial" panose="020B0604020202020204" pitchFamily="34" charset="0"/>
              </a:rPr>
              <a:t>Limit staff involvement</a:t>
            </a:r>
          </a:p>
          <a:p>
            <a:r>
              <a:rPr lang="en-US" sz="2400" dirty="0" smtClean="0">
                <a:latin typeface="Arial" panose="020B0604020202020204" pitchFamily="34" charset="0"/>
                <a:cs typeface="Arial" panose="020B0604020202020204" pitchFamily="34" charset="0"/>
              </a:rPr>
              <a:t>Assess dynamics between patient and guest</a:t>
            </a:r>
          </a:p>
          <a:p>
            <a:r>
              <a:rPr lang="en-US" sz="2400" dirty="0" smtClean="0">
                <a:latin typeface="Arial" panose="020B0604020202020204" pitchFamily="34" charset="0"/>
                <a:cs typeface="Arial" panose="020B0604020202020204" pitchFamily="34" charset="0"/>
              </a:rPr>
              <a:t>Provide reason for separation (tests, </a:t>
            </a:r>
            <a:r>
              <a:rPr lang="en-US" sz="2400" dirty="0" err="1" smtClean="0">
                <a:latin typeface="Arial" panose="020B0604020202020204" pitchFamily="34" charset="0"/>
                <a:cs typeface="Arial" panose="020B0604020202020204" pitchFamily="34" charset="0"/>
              </a:rPr>
              <a:t>xrays</a:t>
            </a:r>
            <a:r>
              <a:rPr lang="en-US" sz="2400" dirty="0" smtClean="0">
                <a:latin typeface="Arial" panose="020B0604020202020204" pitchFamily="34" charset="0"/>
                <a:cs typeface="Arial" panose="020B0604020202020204" pitchFamily="34" charset="0"/>
              </a:rPr>
              <a:t>,)</a:t>
            </a:r>
          </a:p>
          <a:p>
            <a:r>
              <a:rPr lang="en-US" sz="2400" dirty="0" smtClean="0">
                <a:latin typeface="Arial" panose="020B0604020202020204" pitchFamily="34" charset="0"/>
                <a:cs typeface="Arial" panose="020B0604020202020204" pitchFamily="34" charset="0"/>
              </a:rPr>
              <a:t>Find reason for guest to leave area, such as to complete paperwork in another room</a:t>
            </a:r>
          </a:p>
          <a:p>
            <a:r>
              <a:rPr lang="en-US" sz="2400" dirty="0" smtClean="0">
                <a:latin typeface="Arial" panose="020B0604020202020204" pitchFamily="34" charset="0"/>
                <a:cs typeface="Arial" panose="020B0604020202020204" pitchFamily="34" charset="0"/>
              </a:rPr>
              <a:t>Be open to unfamiliar stories (hostage, device implants, </a:t>
            </a:r>
            <a:r>
              <a:rPr lang="en-US" sz="2400" dirty="0" err="1" smtClean="0">
                <a:latin typeface="Arial" panose="020B0604020202020204" pitchFamily="34" charset="0"/>
                <a:cs typeface="Arial" panose="020B0604020202020204" pitchFamily="34" charset="0"/>
              </a:rPr>
              <a:t>etc</a:t>
            </a:r>
            <a:r>
              <a:rPr lang="en-US" sz="2400" dirty="0" smtClean="0">
                <a:latin typeface="Arial" panose="020B0604020202020204" pitchFamily="34" charset="0"/>
                <a:cs typeface="Arial" panose="020B0604020202020204" pitchFamily="34" charset="0"/>
              </a:rPr>
              <a:t>)</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3282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lstStyle/>
          <a:p>
            <a:pPr marL="0" indent="0">
              <a:buNone/>
            </a:pPr>
            <a:endParaRPr lang="en-US" sz="3600" dirty="0" smtClean="0">
              <a:latin typeface="Calibri" panose="020F0502020204030204" pitchFamily="34" charset="0"/>
              <a:cs typeface="Calibri" panose="020F0502020204030204" pitchFamily="34" charset="0"/>
            </a:endParaRPr>
          </a:p>
          <a:p>
            <a:pPr marL="0" indent="0" algn="ctr">
              <a:buNone/>
            </a:pPr>
            <a:r>
              <a:rPr lang="en-US" sz="3600" dirty="0" smtClean="0">
                <a:latin typeface="Calibri" panose="020F0502020204030204" pitchFamily="34" charset="0"/>
                <a:cs typeface="Calibri" panose="020F0502020204030204" pitchFamily="34" charset="0"/>
              </a:rPr>
              <a:t>If you are unable to separate the person from the friend,</a:t>
            </a:r>
          </a:p>
          <a:p>
            <a:pPr marL="0" indent="0" algn="ctr">
              <a:buNone/>
            </a:pPr>
            <a:r>
              <a:rPr lang="en-US" sz="3600" dirty="0" smtClean="0">
                <a:latin typeface="Calibri" panose="020F0502020204030204" pitchFamily="34" charset="0"/>
                <a:cs typeface="Calibri" panose="020F0502020204030204" pitchFamily="34" charset="0"/>
              </a:rPr>
              <a:t>Then DO NOT ASK QUESTIONS</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90913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Identification of </a:t>
            </a:r>
            <a:r>
              <a:rPr lang="en-US" sz="3200" dirty="0" smtClean="0">
                <a:latin typeface="Calibri" panose="020F0502020204030204" pitchFamily="34" charset="0"/>
                <a:cs typeface="Calibri" panose="020F0502020204030204" pitchFamily="34" charset="0"/>
              </a:rPr>
              <a:t>Victims</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What </a:t>
            </a:r>
            <a:r>
              <a:rPr lang="en-US" sz="3200" dirty="0">
                <a:latin typeface="Calibri" panose="020F0502020204030204" pitchFamily="34" charset="0"/>
                <a:cs typeface="Calibri" panose="020F0502020204030204" pitchFamily="34" charset="0"/>
              </a:rPr>
              <a:t>to do </a:t>
            </a:r>
          </a:p>
        </p:txBody>
      </p:sp>
      <p:sp>
        <p:nvSpPr>
          <p:cNvPr id="3" name="Content Placeholder 2"/>
          <p:cNvSpPr>
            <a:spLocks noGrp="1"/>
          </p:cNvSpPr>
          <p:nvPr>
            <p:ph idx="1"/>
          </p:nvPr>
        </p:nvSpPr>
        <p:spPr>
          <a:xfrm>
            <a:off x="822960" y="1845734"/>
            <a:ext cx="7149465" cy="3781414"/>
          </a:xfrm>
        </p:spPr>
        <p:txBody>
          <a:bodyPr>
            <a:normAutofit/>
          </a:bodyPr>
          <a:lstStyle/>
          <a:p>
            <a:pPr marL="228600" lvl="0" indent="-228600">
              <a:spcBef>
                <a:spcPts val="1000"/>
              </a:spcBef>
              <a:spcAft>
                <a:spcPts val="0"/>
              </a:spcAft>
              <a:buClrTx/>
              <a:buSzTx/>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Ask </a:t>
            </a:r>
            <a:r>
              <a:rPr lang="en-US" sz="2800" dirty="0">
                <a:solidFill>
                  <a:prstClr val="black"/>
                </a:solidFill>
                <a:latin typeface="Arial" panose="020B0604020202020204" pitchFamily="34" charset="0"/>
                <a:cs typeface="Arial" panose="020B0604020202020204" pitchFamily="34" charset="0"/>
              </a:rPr>
              <a:t>specific but nonjudgmental questions</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Get social work and/or law enforcement involved</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Call the human trafficking hotline and discreetly give hotline information to suspected victim</a:t>
            </a:r>
          </a:p>
          <a:p>
            <a:pPr marL="0" lvl="0" indent="0">
              <a:spcBef>
                <a:spcPts val="1000"/>
              </a:spcBef>
              <a:spcAft>
                <a:spcPts val="0"/>
              </a:spcAft>
              <a:buClrTx/>
              <a:buSzTx/>
              <a:buNone/>
            </a:pPr>
            <a:endParaRPr lang="en-US" sz="2800" dirty="0">
              <a:solidFill>
                <a:prstClr val="black"/>
              </a:solidFill>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5811253" y="5627149"/>
            <a:ext cx="3104147" cy="830997"/>
          </a:xfrm>
          <a:prstGeom prst="rect">
            <a:avLst/>
          </a:prstGeom>
          <a:noFill/>
        </p:spPr>
        <p:txBody>
          <a:bodyPr wrap="square" rtlCol="0">
            <a:spAutoFit/>
          </a:bodyPr>
          <a:lstStyle/>
          <a:p>
            <a:pPr lvl="0" defTabSz="914400"/>
            <a:r>
              <a:rPr lang="en-US" sz="1600" dirty="0">
                <a:solidFill>
                  <a:prstClr val="black"/>
                </a:solidFill>
              </a:rPr>
              <a:t>Source: Polaris Project. </a:t>
            </a:r>
            <a:r>
              <a:rPr lang="en-US" sz="1600" i="1" dirty="0">
                <a:solidFill>
                  <a:prstClr val="black"/>
                </a:solidFill>
              </a:rPr>
              <a:t>Potential Trafficking Indicators for Medical Professionals. </a:t>
            </a:r>
          </a:p>
        </p:txBody>
      </p:sp>
    </p:spTree>
    <p:extLst>
      <p:ext uri="{BB962C8B-B14F-4D97-AF65-F5344CB8AC3E}">
        <p14:creationId xmlns:p14="http://schemas.microsoft.com/office/powerpoint/2010/main" val="5469997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Identification of victims: </a:t>
            </a:r>
            <a:r>
              <a:rPr lang="en-US" sz="3200" dirty="0" smtClean="0">
                <a:latin typeface="Calibri" panose="020F0502020204030204" pitchFamily="34" charset="0"/>
                <a:cs typeface="Calibri" panose="020F0502020204030204" pitchFamily="34" charset="0"/>
              </a:rPr>
              <a:t>What </a:t>
            </a:r>
            <a:r>
              <a:rPr lang="en-US" sz="3200" dirty="0">
                <a:latin typeface="Calibri" panose="020F0502020204030204" pitchFamily="34" charset="0"/>
                <a:cs typeface="Calibri" panose="020F0502020204030204" pitchFamily="34" charset="0"/>
              </a:rPr>
              <a:t>to do </a:t>
            </a:r>
          </a:p>
        </p:txBody>
      </p:sp>
      <p:sp>
        <p:nvSpPr>
          <p:cNvPr id="3" name="Content Placeholder 2"/>
          <p:cNvSpPr>
            <a:spLocks noGrp="1"/>
          </p:cNvSpPr>
          <p:nvPr>
            <p:ph idx="1"/>
          </p:nvPr>
        </p:nvSpPr>
        <p:spPr>
          <a:xfrm>
            <a:off x="822960" y="1845734"/>
            <a:ext cx="7149465" cy="3781414"/>
          </a:xfrm>
        </p:spPr>
        <p:txBody>
          <a:bodyPr>
            <a:normAutofit/>
          </a:bodyPr>
          <a:lstStyle/>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Always use a </a:t>
            </a:r>
            <a:r>
              <a:rPr lang="en-US" sz="2800" b="1" i="1" dirty="0">
                <a:solidFill>
                  <a:prstClr val="black"/>
                </a:solidFill>
                <a:latin typeface="Arial" panose="020B0604020202020204" pitchFamily="34" charset="0"/>
                <a:cs typeface="Arial" panose="020B0604020202020204" pitchFamily="34" charset="0"/>
              </a:rPr>
              <a:t>professional interpreter </a:t>
            </a:r>
            <a:r>
              <a:rPr lang="en-US" sz="2800" dirty="0">
                <a:solidFill>
                  <a:prstClr val="black"/>
                </a:solidFill>
                <a:latin typeface="Arial" panose="020B0604020202020204" pitchFamily="34" charset="0"/>
                <a:cs typeface="Arial" panose="020B0604020202020204" pitchFamily="34" charset="0"/>
              </a:rPr>
              <a:t>if language barrier exists (not a friend or associate of patient)</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Use the same words the patient is using and do not correct them, especially if it refers to their relationships and </a:t>
            </a:r>
            <a:r>
              <a:rPr lang="en-US" sz="2800" dirty="0" smtClean="0">
                <a:solidFill>
                  <a:prstClr val="black"/>
                </a:solidFill>
                <a:latin typeface="Arial" panose="020B0604020202020204" pitchFamily="34" charset="0"/>
                <a:cs typeface="Arial" panose="020B0604020202020204" pitchFamily="34" charset="0"/>
              </a:rPr>
              <a:t>situation</a:t>
            </a:r>
            <a:endParaRPr lang="en-US" sz="2800" dirty="0">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Use a trauma-informed, non-judgmental approach</a:t>
            </a:r>
          </a:p>
          <a:p>
            <a:pPr marL="228600" lvl="0" indent="-228600">
              <a:spcBef>
                <a:spcPts val="1000"/>
              </a:spcBef>
              <a:spcAft>
                <a:spcPts val="0"/>
              </a:spcAft>
              <a:buClrTx/>
              <a:buSzTx/>
              <a:buFont typeface="Arial" panose="020B0604020202020204" pitchFamily="34" charset="0"/>
              <a:buChar char="•"/>
            </a:pPr>
            <a:endParaRPr lang="en-US" sz="2800" dirty="0">
              <a:solidFill>
                <a:prstClr val="black"/>
              </a:solidFill>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5811253" y="5627149"/>
            <a:ext cx="3104147" cy="830997"/>
          </a:xfrm>
          <a:prstGeom prst="rect">
            <a:avLst/>
          </a:prstGeom>
          <a:noFill/>
        </p:spPr>
        <p:txBody>
          <a:bodyPr wrap="square" rtlCol="0">
            <a:spAutoFit/>
          </a:bodyPr>
          <a:lstStyle/>
          <a:p>
            <a:pPr lvl="0" defTabSz="914400"/>
            <a:r>
              <a:rPr lang="en-US" sz="1600" dirty="0">
                <a:solidFill>
                  <a:prstClr val="black"/>
                </a:solidFill>
              </a:rPr>
              <a:t>Source: Polaris Project. </a:t>
            </a:r>
            <a:r>
              <a:rPr lang="en-US" sz="1600" i="1" dirty="0">
                <a:solidFill>
                  <a:prstClr val="black"/>
                </a:solidFill>
              </a:rPr>
              <a:t>Potential Trafficking Indicators for Medical Professionals. </a:t>
            </a:r>
          </a:p>
        </p:txBody>
      </p:sp>
    </p:spTree>
    <p:extLst>
      <p:ext uri="{BB962C8B-B14F-4D97-AF65-F5344CB8AC3E}">
        <p14:creationId xmlns:p14="http://schemas.microsoft.com/office/powerpoint/2010/main" val="22559474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Victim-Centered Approach</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lstStyle/>
          <a:p>
            <a:r>
              <a:rPr lang="en-US" dirty="0" smtClean="0">
                <a:latin typeface="Arial" panose="020B0604020202020204" pitchFamily="34" charset="0"/>
                <a:cs typeface="Arial" panose="020B0604020202020204" pitchFamily="34" charset="0"/>
              </a:rPr>
              <a:t>Goal is not to force the patient to disclose their trafficking situation</a:t>
            </a:r>
          </a:p>
          <a:p>
            <a:r>
              <a:rPr lang="en-US" dirty="0" smtClean="0">
                <a:latin typeface="Arial" panose="020B0604020202020204" pitchFamily="34" charset="0"/>
                <a:cs typeface="Arial" panose="020B0604020202020204" pitchFamily="34" charset="0"/>
              </a:rPr>
              <a:t>Assess safety</a:t>
            </a:r>
          </a:p>
          <a:p>
            <a:r>
              <a:rPr lang="en-US" dirty="0" smtClean="0">
                <a:latin typeface="Arial" panose="020B0604020202020204" pitchFamily="34" charset="0"/>
                <a:cs typeface="Arial" panose="020B0604020202020204" pitchFamily="34" charset="0"/>
              </a:rPr>
              <a:t>Determine if there are services you can offer</a:t>
            </a:r>
          </a:p>
          <a:p>
            <a:r>
              <a:rPr lang="en-US" dirty="0" smtClean="0">
                <a:latin typeface="Arial" panose="020B0604020202020204" pitchFamily="34" charset="0"/>
                <a:cs typeface="Arial" panose="020B0604020202020204" pitchFamily="34" charset="0"/>
              </a:rPr>
              <a:t>Letting patient know you are a safe place to go for help</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964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Identification of </a:t>
            </a:r>
            <a:r>
              <a:rPr lang="en-US" sz="3200" dirty="0" smtClean="0">
                <a:latin typeface="Calibri" panose="020F0502020204030204" pitchFamily="34" charset="0"/>
                <a:cs typeface="Calibri" panose="020F0502020204030204" pitchFamily="34" charset="0"/>
              </a:rPr>
              <a:t>Victims</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Questions</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22960" y="1845734"/>
            <a:ext cx="7149465" cy="3781414"/>
          </a:xfrm>
        </p:spPr>
        <p:txBody>
          <a:bodyPr>
            <a:normAutofit fontScale="77500" lnSpcReduction="20000"/>
          </a:bodyPr>
          <a:lstStyle/>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What type of work do you do?</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What are your work hours?</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How often do you get to see your family?</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Does </a:t>
            </a:r>
            <a:r>
              <a:rPr lang="en-US" sz="2800" dirty="0" smtClean="0">
                <a:solidFill>
                  <a:prstClr val="black"/>
                </a:solidFill>
                <a:latin typeface="Arial" panose="020B0604020202020204" pitchFamily="34" charset="0"/>
                <a:cs typeface="Arial" panose="020B0604020202020204" pitchFamily="34" charset="0"/>
              </a:rPr>
              <a:t>someone prevent you from contacting them?</a:t>
            </a:r>
          </a:p>
          <a:p>
            <a:pPr marL="228600" indent="-228600">
              <a:spcBef>
                <a:spcPts val="1000"/>
              </a:spcBef>
              <a:spcAft>
                <a:spcPts val="0"/>
              </a:spcAft>
              <a:buClrTx/>
              <a:buSzTx/>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Can </a:t>
            </a:r>
            <a:r>
              <a:rPr lang="en-US" sz="2800" dirty="0">
                <a:solidFill>
                  <a:prstClr val="black"/>
                </a:solidFill>
                <a:latin typeface="Arial" panose="020B0604020202020204" pitchFamily="34" charset="0"/>
                <a:cs typeface="Arial" panose="020B0604020202020204" pitchFamily="34" charset="0"/>
              </a:rPr>
              <a:t>you get another job if you want?</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Come you come and go as you please?</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How many people live with you? </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Are you being paid</a:t>
            </a:r>
            <a:r>
              <a:rPr lang="en-US" sz="2800" dirty="0" smtClean="0">
                <a:solidFill>
                  <a:prstClr val="black"/>
                </a:solidFill>
                <a:latin typeface="Arial" panose="020B0604020202020204" pitchFamily="34" charset="0"/>
                <a:cs typeface="Arial" panose="020B0604020202020204" pitchFamily="34" charset="0"/>
              </a:rPr>
              <a:t>?</a:t>
            </a:r>
          </a:p>
          <a:p>
            <a:pPr marL="228600" indent="-228600">
              <a:spcBef>
                <a:spcPts val="1000"/>
              </a:spcBef>
              <a:spcAft>
                <a:spcPts val="0"/>
              </a:spcAft>
              <a:buClrTx/>
              <a:buSzTx/>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Do you have a safe place to go</a:t>
            </a:r>
            <a:endParaRPr lang="en-US" sz="2800" dirty="0">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0"/>
              </a:spcAft>
              <a:buClrTx/>
              <a:buSzTx/>
              <a:buFont typeface="Arial" panose="020B0604020202020204" pitchFamily="34" charset="0"/>
              <a:buChar char="•"/>
            </a:pPr>
            <a:endParaRPr lang="en-US" sz="2800" dirty="0">
              <a:solidFill>
                <a:prstClr val="black"/>
              </a:solidFill>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5811253" y="5627149"/>
            <a:ext cx="3104147" cy="830997"/>
          </a:xfrm>
          <a:prstGeom prst="rect">
            <a:avLst/>
          </a:prstGeom>
          <a:noFill/>
        </p:spPr>
        <p:txBody>
          <a:bodyPr wrap="square" rtlCol="0">
            <a:spAutoFit/>
          </a:bodyPr>
          <a:lstStyle/>
          <a:p>
            <a:pPr lvl="0" defTabSz="914400"/>
            <a:r>
              <a:rPr lang="en-US" sz="1600" dirty="0">
                <a:solidFill>
                  <a:prstClr val="black"/>
                </a:solidFill>
              </a:rPr>
              <a:t>Source: Polaris Project. </a:t>
            </a:r>
            <a:r>
              <a:rPr lang="en-US" sz="1600" i="1" dirty="0">
                <a:solidFill>
                  <a:prstClr val="black"/>
                </a:solidFill>
              </a:rPr>
              <a:t>Potential Trafficking Indicators for Medical Professionals. </a:t>
            </a:r>
          </a:p>
        </p:txBody>
      </p:sp>
    </p:spTree>
    <p:extLst>
      <p:ext uri="{BB962C8B-B14F-4D97-AF65-F5344CB8AC3E}">
        <p14:creationId xmlns:p14="http://schemas.microsoft.com/office/powerpoint/2010/main" val="10008145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of </a:t>
            </a:r>
            <a:r>
              <a:rPr lang="en-US" dirty="0" smtClean="0"/>
              <a:t>Victims</a:t>
            </a:r>
            <a:r>
              <a:rPr lang="en-US" dirty="0"/>
              <a:t>: </a:t>
            </a:r>
            <a:r>
              <a:rPr lang="en-US" dirty="0" smtClean="0"/>
              <a:t>Questions</a:t>
            </a:r>
            <a:endParaRPr lang="en-US" dirty="0"/>
          </a:p>
        </p:txBody>
      </p:sp>
      <p:sp>
        <p:nvSpPr>
          <p:cNvPr id="3" name="Content Placeholder 2"/>
          <p:cNvSpPr>
            <a:spLocks noGrp="1"/>
          </p:cNvSpPr>
          <p:nvPr>
            <p:ph idx="1"/>
          </p:nvPr>
        </p:nvSpPr>
        <p:spPr>
          <a:xfrm>
            <a:off x="822960" y="1845734"/>
            <a:ext cx="7149465" cy="3781414"/>
          </a:xfrm>
        </p:spPr>
        <p:txBody>
          <a:bodyPr>
            <a:normAutofit fontScale="92500" lnSpcReduction="10000"/>
          </a:bodyPr>
          <a:lstStyle/>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Do you owe money to your employer?</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Do you have control over your money and ID/documents?</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Do you ever feel pressure to do something you don’t want to?</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Have you been physically hurt?</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Did someone tell you what to say today?</a:t>
            </a:r>
          </a:p>
          <a:p>
            <a:pPr marL="22860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Has your family been threatened</a:t>
            </a:r>
            <a:r>
              <a:rPr lang="en-US" sz="2800" dirty="0" smtClean="0">
                <a:solidFill>
                  <a:prstClr val="black"/>
                </a:solidFill>
                <a:latin typeface="Arial" panose="020B0604020202020204" pitchFamily="34" charset="0"/>
                <a:cs typeface="Arial" panose="020B0604020202020204" pitchFamily="34" charset="0"/>
              </a:rPr>
              <a:t>?</a:t>
            </a:r>
          </a:p>
          <a:p>
            <a:pPr marL="228600" lvl="0" indent="-228600">
              <a:spcBef>
                <a:spcPts val="1000"/>
              </a:spcBef>
              <a:spcAft>
                <a:spcPts val="0"/>
              </a:spcAft>
              <a:buClrTx/>
              <a:buSzTx/>
              <a:buFont typeface="Arial" panose="020B0604020202020204" pitchFamily="34" charset="0"/>
              <a:buChar char="•"/>
            </a:pPr>
            <a:endParaRPr lang="en-US" sz="2800" dirty="0">
              <a:solidFill>
                <a:prstClr val="black"/>
              </a:solidFill>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5811253" y="5627149"/>
            <a:ext cx="3104147" cy="830997"/>
          </a:xfrm>
          <a:prstGeom prst="rect">
            <a:avLst/>
          </a:prstGeom>
          <a:noFill/>
        </p:spPr>
        <p:txBody>
          <a:bodyPr wrap="square" rtlCol="0">
            <a:spAutoFit/>
          </a:bodyPr>
          <a:lstStyle/>
          <a:p>
            <a:pPr lvl="0" defTabSz="914400"/>
            <a:r>
              <a:rPr lang="en-US" sz="1600" dirty="0">
                <a:solidFill>
                  <a:prstClr val="black"/>
                </a:solidFill>
              </a:rPr>
              <a:t>Source: Polaris Project. </a:t>
            </a:r>
            <a:r>
              <a:rPr lang="en-US" sz="1600" i="1" dirty="0">
                <a:solidFill>
                  <a:prstClr val="black"/>
                </a:solidFill>
              </a:rPr>
              <a:t>Potential Trafficking Indicators for Medical Professionals. </a:t>
            </a:r>
          </a:p>
        </p:txBody>
      </p:sp>
    </p:spTree>
    <p:extLst>
      <p:ext uri="{BB962C8B-B14F-4D97-AF65-F5344CB8AC3E}">
        <p14:creationId xmlns:p14="http://schemas.microsoft.com/office/powerpoint/2010/main" val="35381501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Identification of </a:t>
            </a:r>
            <a:r>
              <a:rPr lang="en-US" sz="3200" dirty="0" smtClean="0">
                <a:latin typeface="Calibri" panose="020F0502020204030204" pitchFamily="34" charset="0"/>
                <a:cs typeface="Calibri" panose="020F0502020204030204" pitchFamily="34" charset="0"/>
              </a:rPr>
              <a:t>Victims</a:t>
            </a:r>
            <a:r>
              <a:rPr lang="en-US" sz="3200" dirty="0">
                <a:latin typeface="Calibri" panose="020F0502020204030204" pitchFamily="34" charset="0"/>
                <a:cs typeface="Calibri" panose="020F0502020204030204" pitchFamily="34" charset="0"/>
              </a:rPr>
              <a:t>: Q</a:t>
            </a:r>
            <a:r>
              <a:rPr lang="en-US" sz="3200" dirty="0" smtClean="0">
                <a:latin typeface="Calibri" panose="020F0502020204030204" pitchFamily="34" charset="0"/>
                <a:cs typeface="Calibri" panose="020F0502020204030204" pitchFamily="34" charset="0"/>
              </a:rPr>
              <a:t>uestions</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lstStyle/>
          <a:p>
            <a:r>
              <a:rPr lang="en-US" dirty="0">
                <a:latin typeface="Arial" panose="020B0604020202020204" pitchFamily="34" charset="0"/>
                <a:cs typeface="Arial" panose="020B0604020202020204" pitchFamily="34" charset="0"/>
              </a:rPr>
              <a:t>Has anyone asked you to have sex with someone else</a:t>
            </a:r>
            <a:r>
              <a:rPr lang="en-US"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Have you ever felt you had to have sex to get what you need, such as food or to stay in where you live?</a:t>
            </a:r>
          </a:p>
          <a:p>
            <a:r>
              <a:rPr lang="en-US" dirty="0" smtClean="0">
                <a:latin typeface="Arial" panose="020B0604020202020204" pitchFamily="34" charset="0"/>
                <a:cs typeface="Arial" panose="020B0604020202020204" pitchFamily="34" charset="0"/>
              </a:rPr>
              <a:t>Has anyone asked you to dance at a gentleman’s club or take your clothes off in front of someone?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4002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Assess Safety</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lstStyle/>
          <a:p>
            <a:r>
              <a:rPr lang="en-US" dirty="0" smtClean="0">
                <a:latin typeface="Arial" panose="020B0604020202020204" pitchFamily="34" charset="0"/>
                <a:cs typeface="Arial" panose="020B0604020202020204" pitchFamily="34" charset="0"/>
              </a:rPr>
              <a:t>Are you afraid to go home?</a:t>
            </a:r>
          </a:p>
          <a:p>
            <a:r>
              <a:rPr lang="en-US" dirty="0" smtClean="0">
                <a:latin typeface="Arial" panose="020B0604020202020204" pitchFamily="34" charset="0"/>
                <a:cs typeface="Arial" panose="020B0604020202020204" pitchFamily="34" charset="0"/>
              </a:rPr>
              <a:t>Do you have a safe place to stay?</a:t>
            </a:r>
          </a:p>
          <a:p>
            <a:r>
              <a:rPr lang="en-US" dirty="0" smtClean="0">
                <a:latin typeface="Arial" panose="020B0604020202020204" pitchFamily="34" charset="0"/>
                <a:cs typeface="Arial" panose="020B0604020202020204" pitchFamily="34" charset="0"/>
              </a:rPr>
              <a:t>What would happen if you didn’t go back to your worksite/residence tonight?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4041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1600200"/>
          </a:xfrm>
        </p:spPr>
        <p:txBody>
          <a:bodyPr/>
          <a:lstStyle/>
          <a:p>
            <a:r>
              <a:rPr lang="en-US" sz="3200" dirty="0">
                <a:latin typeface="Calibri" panose="020F0502020204030204" pitchFamily="34" charset="0"/>
                <a:cs typeface="Calibri" panose="020F0502020204030204" pitchFamily="34" charset="0"/>
              </a:rPr>
              <a:t>Caring for a </a:t>
            </a:r>
            <a:r>
              <a:rPr lang="en-US" sz="3200" dirty="0" smtClean="0">
                <a:latin typeface="Calibri" panose="020F0502020204030204" pitchFamily="34" charset="0"/>
                <a:cs typeface="Calibri" panose="020F0502020204030204" pitchFamily="34" charset="0"/>
              </a:rPr>
              <a:t>Victim Using Trauma-Informed Care </a:t>
            </a: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7200" y="1981200"/>
            <a:ext cx="7909560" cy="3887894"/>
          </a:xfrm>
        </p:spPr>
        <p:txBody>
          <a:bodyPr>
            <a:normAutofit/>
          </a:bodyPr>
          <a:lstStyle/>
          <a:p>
            <a:pPr marL="228600" lvl="0" indent="-228600">
              <a:spcBef>
                <a:spcPts val="1000"/>
              </a:spcBef>
              <a:spcAft>
                <a:spcPts val="0"/>
              </a:spcAft>
              <a:buClrTx/>
              <a:buSzTx/>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Be </a:t>
            </a:r>
            <a:r>
              <a:rPr lang="en-US" sz="2800" dirty="0">
                <a:solidFill>
                  <a:prstClr val="black"/>
                </a:solidFill>
                <a:latin typeface="Arial" panose="020B0604020202020204" pitchFamily="34" charset="0"/>
                <a:cs typeface="Arial" panose="020B0604020202020204" pitchFamily="34" charset="0"/>
              </a:rPr>
              <a:t>safe</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Establish </a:t>
            </a:r>
            <a:r>
              <a:rPr lang="en-US" sz="2800" dirty="0" smtClean="0">
                <a:solidFill>
                  <a:prstClr val="black"/>
                </a:solidFill>
                <a:latin typeface="Arial" panose="020B0604020202020204" pitchFamily="34" charset="0"/>
                <a:cs typeface="Arial" panose="020B0604020202020204" pitchFamily="34" charset="0"/>
              </a:rPr>
              <a:t>trust-victim in charge of exam</a:t>
            </a:r>
            <a:endParaRPr lang="en-US" sz="2800" dirty="0">
              <a:solidFill>
                <a:prstClr val="black"/>
              </a:solidFill>
              <a:latin typeface="Arial" panose="020B0604020202020204" pitchFamily="34" charset="0"/>
              <a:cs typeface="Arial" panose="020B0604020202020204" pitchFamily="34" charset="0"/>
            </a:endParaRP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Always ask permission before exam</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Understand patients may express trauma-developed negative behavior </a:t>
            </a:r>
          </a:p>
          <a:p>
            <a:pPr marL="0" lvl="0" indent="0">
              <a:spcBef>
                <a:spcPts val="1000"/>
              </a:spcBef>
              <a:spcAft>
                <a:spcPts val="0"/>
              </a:spcAft>
              <a:buClrTx/>
              <a:buSzTx/>
              <a:buNone/>
            </a:pPr>
            <a:endParaRPr lang="en-US" sz="2800" dirty="0">
              <a:solidFill>
                <a:prstClr val="black"/>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68217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alibri" panose="020F0502020204030204" pitchFamily="34" charset="0"/>
                <a:cs typeface="Calibri" panose="020F0502020204030204" pitchFamily="34" charset="0"/>
              </a:rPr>
              <a:t>Impact of Human Trafficking</a:t>
            </a:r>
            <a:endParaRPr lang="en-US" sz="3200" dirty="0">
              <a:latin typeface="Calibri" panose="020F0502020204030204" pitchFamily="34" charset="0"/>
              <a:cs typeface="Calibri" panose="020F0502020204030204" pitchFamily="34" charset="0"/>
            </a:endParaRPr>
          </a:p>
        </p:txBody>
      </p:sp>
      <p:pic>
        <p:nvPicPr>
          <p:cNvPr id="4" name="Content Placeholder 3"/>
          <p:cNvPicPr>
            <a:picLocks noGrp="1" noChangeAspect="1"/>
          </p:cNvPicPr>
          <p:nvPr>
            <p:ph sz="quarter" idx="1"/>
          </p:nvPr>
        </p:nvPicPr>
        <p:blipFill>
          <a:blip r:embed="rId2"/>
          <a:stretch>
            <a:fillRect/>
          </a:stretch>
        </p:blipFill>
        <p:spPr>
          <a:xfrm>
            <a:off x="456391" y="2133600"/>
            <a:ext cx="8309657" cy="3019425"/>
          </a:xfrm>
          <a:prstGeom prst="rect">
            <a:avLst/>
          </a:prstGeom>
        </p:spPr>
      </p:pic>
      <p:sp>
        <p:nvSpPr>
          <p:cNvPr id="5" name="Title 1"/>
          <p:cNvSpPr txBox="1">
            <a:spLocks/>
          </p:cNvSpPr>
          <p:nvPr/>
        </p:nvSpPr>
        <p:spPr>
          <a:xfrm>
            <a:off x="1219200" y="53340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1600" dirty="0" smtClean="0"/>
              <a:t>http://polarisproject.org/sites/default/files/2017NHTHStats%20%281%29.pdf</a:t>
            </a:r>
            <a:endParaRPr lang="en-US" sz="1600" dirty="0"/>
          </a:p>
        </p:txBody>
      </p:sp>
    </p:spTree>
    <p:extLst>
      <p:ext uri="{BB962C8B-B14F-4D97-AF65-F5344CB8AC3E}">
        <p14:creationId xmlns:p14="http://schemas.microsoft.com/office/powerpoint/2010/main" val="3126155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Messages of Hope</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lstStyle/>
          <a:p>
            <a:r>
              <a:rPr lang="en-US" dirty="0" smtClean="0">
                <a:latin typeface="Arial" panose="020B0604020202020204" pitchFamily="34" charset="0"/>
                <a:cs typeface="Arial" panose="020B0604020202020204" pitchFamily="34" charset="0"/>
              </a:rPr>
              <a:t>You are safe here</a:t>
            </a:r>
          </a:p>
          <a:p>
            <a:r>
              <a:rPr lang="en-US" dirty="0" smtClean="0">
                <a:latin typeface="Arial" panose="020B0604020202020204" pitchFamily="34" charset="0"/>
                <a:cs typeface="Arial" panose="020B0604020202020204" pitchFamily="34" charset="0"/>
              </a:rPr>
              <a:t>You are not alone and not to blame</a:t>
            </a:r>
          </a:p>
          <a:p>
            <a:r>
              <a:rPr lang="en-US" dirty="0" smtClean="0">
                <a:latin typeface="Arial" panose="020B0604020202020204" pitchFamily="34" charset="0"/>
                <a:cs typeface="Arial" panose="020B0604020202020204" pitchFamily="34" charset="0"/>
              </a:rPr>
              <a:t>You deserve to receive help</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7983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538072" cy="1166368"/>
          </a:xfrm>
        </p:spPr>
        <p:txBody>
          <a:bodyPr>
            <a:normAutofit/>
          </a:bodyPr>
          <a:lstStyle/>
          <a:p>
            <a:pPr>
              <a:tabLst>
                <a:tab pos="3990975" algn="l"/>
              </a:tabLst>
            </a:pPr>
            <a:r>
              <a:rPr lang="en-US" sz="3200" b="1" dirty="0">
                <a:latin typeface="+mj-lt"/>
                <a:ea typeface="Avenir Next" charset="0"/>
                <a:cs typeface="Avenir Next" charset="0"/>
              </a:rPr>
              <a:t>If he/she is not ready to accept help…</a:t>
            </a:r>
            <a:endParaRPr lang="en-US" sz="3200" i="1" dirty="0">
              <a:latin typeface="+mj-lt"/>
              <a:ea typeface="Avenir Next" charset="0"/>
              <a:cs typeface="Avenir Next" charset="0"/>
            </a:endParaRPr>
          </a:p>
        </p:txBody>
      </p:sp>
      <p:sp>
        <p:nvSpPr>
          <p:cNvPr id="3" name="Vertical Text Placeholder 2"/>
          <p:cNvSpPr>
            <a:spLocks noGrp="1"/>
          </p:cNvSpPr>
          <p:nvPr>
            <p:ph type="body" orient="vert" idx="1"/>
          </p:nvPr>
        </p:nvSpPr>
        <p:spPr>
          <a:xfrm rot="16200000">
            <a:off x="2735898" y="152082"/>
            <a:ext cx="4020820" cy="7511415"/>
          </a:xfrm>
        </p:spPr>
        <p:txBody>
          <a:bodyPr>
            <a:normAutofit/>
          </a:bodyPr>
          <a:lstStyle/>
          <a:p>
            <a:pPr>
              <a:lnSpc>
                <a:spcPct val="100000"/>
              </a:lnSpc>
              <a:buClr>
                <a:srgbClr val="D34817">
                  <a:lumMod val="75000"/>
                </a:srgbClr>
              </a:buClr>
              <a:buFont typeface="Wingdings" panose="05000000000000000000" pitchFamily="2" charset="2"/>
              <a:buChar char="§"/>
            </a:pPr>
            <a:r>
              <a:rPr lang="en-US" sz="2800" dirty="0">
                <a:solidFill>
                  <a:prstClr val="black"/>
                </a:solidFill>
                <a:latin typeface="+mj-lt"/>
                <a:ea typeface="Avenir Next Medium" charset="0"/>
                <a:cs typeface="Arial" panose="020B0604020202020204" pitchFamily="34" charset="0"/>
              </a:rPr>
              <a:t>If the patient is an adult, it is his or her choice to accept help at that time. </a:t>
            </a:r>
          </a:p>
          <a:p>
            <a:pPr>
              <a:lnSpc>
                <a:spcPct val="100000"/>
              </a:lnSpc>
              <a:buClr>
                <a:srgbClr val="D34817">
                  <a:lumMod val="75000"/>
                </a:srgbClr>
              </a:buClr>
              <a:buFont typeface="Wingdings" panose="05000000000000000000" pitchFamily="2" charset="2"/>
              <a:buChar char="§"/>
            </a:pPr>
            <a:r>
              <a:rPr lang="en-US" sz="2800" dirty="0">
                <a:solidFill>
                  <a:prstClr val="black"/>
                </a:solidFill>
                <a:latin typeface="+mj-lt"/>
                <a:ea typeface="Avenir Next Medium" charset="0"/>
                <a:cs typeface="Arial" panose="020B0604020202020204" pitchFamily="34" charset="0"/>
              </a:rPr>
              <a:t>Validate and normalize what he or she is feeling. </a:t>
            </a:r>
          </a:p>
          <a:p>
            <a:pPr>
              <a:lnSpc>
                <a:spcPct val="100000"/>
              </a:lnSpc>
              <a:buClr>
                <a:srgbClr val="D34817">
                  <a:lumMod val="75000"/>
                </a:srgbClr>
              </a:buClr>
              <a:buFont typeface="Wingdings" panose="05000000000000000000" pitchFamily="2" charset="2"/>
              <a:buChar char="§"/>
            </a:pPr>
            <a:r>
              <a:rPr lang="en-US" sz="2800" dirty="0">
                <a:solidFill>
                  <a:prstClr val="black"/>
                </a:solidFill>
                <a:latin typeface="+mj-lt"/>
                <a:ea typeface="Avenir Next Medium" charset="0"/>
                <a:cs typeface="Arial" panose="020B0604020202020204" pitchFamily="34" charset="0"/>
              </a:rPr>
              <a:t>Discreetly, verbally provide information that he or she may choose to act on in the future. </a:t>
            </a:r>
          </a:p>
          <a:p>
            <a:pPr lvl="0">
              <a:lnSpc>
                <a:spcPct val="100000"/>
              </a:lnSpc>
              <a:buClr>
                <a:srgbClr val="D34817">
                  <a:lumMod val="75000"/>
                </a:srgbClr>
              </a:buClr>
            </a:pPr>
            <a:endParaRPr lang="en-US" sz="3000" dirty="0">
              <a:solidFill>
                <a:prstClr val="black"/>
              </a:solidFill>
              <a:latin typeface="Avenir Next Medium" charset="0"/>
              <a:ea typeface="Avenir Next Medium" charset="0"/>
              <a:cs typeface="Avenir Next Medium" charset="0"/>
            </a:endParaRPr>
          </a:p>
        </p:txBody>
      </p:sp>
    </p:spTree>
    <p:extLst>
      <p:ext uri="{BB962C8B-B14F-4D97-AF65-F5344CB8AC3E}">
        <p14:creationId xmlns:p14="http://schemas.microsoft.com/office/powerpoint/2010/main" val="20135128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Jessica\MASTER\TAMUCC\Promotion_Tenure\Presentations\AANP 2017\Images\82.png"/>
          <p:cNvPicPr>
            <a:picLocks noChangeAspect="1" noChangeArrowheads="1"/>
          </p:cNvPicPr>
          <p:nvPr/>
        </p:nvPicPr>
        <p:blipFill>
          <a:blip r:embed="rId2" cstate="print"/>
          <a:srcRect/>
          <a:stretch>
            <a:fillRect/>
          </a:stretch>
        </p:blipFill>
        <p:spPr bwMode="auto">
          <a:xfrm>
            <a:off x="95250" y="1304925"/>
            <a:ext cx="8953500" cy="4248150"/>
          </a:xfrm>
          <a:prstGeom prst="rect">
            <a:avLst/>
          </a:prstGeom>
          <a:noFill/>
        </p:spPr>
      </p:pic>
    </p:spTree>
    <p:extLst>
      <p:ext uri="{BB962C8B-B14F-4D97-AF65-F5344CB8AC3E}">
        <p14:creationId xmlns:p14="http://schemas.microsoft.com/office/powerpoint/2010/main" val="16661842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509247" cy="1166368"/>
          </a:xfrm>
        </p:spPr>
        <p:txBody>
          <a:bodyPr>
            <a:normAutofit/>
          </a:bodyPr>
          <a:lstStyle/>
          <a:p>
            <a:pPr>
              <a:tabLst>
                <a:tab pos="3990975" algn="l"/>
              </a:tabLst>
            </a:pPr>
            <a:r>
              <a:rPr lang="en-US" sz="3200" dirty="0">
                <a:latin typeface="Calibri" panose="020F0502020204030204" pitchFamily="34" charset="0"/>
                <a:ea typeface="Avenir Next" charset="0"/>
                <a:cs typeface="Calibri" panose="020F0502020204030204" pitchFamily="34" charset="0"/>
              </a:rPr>
              <a:t>What NOT to do…</a:t>
            </a:r>
            <a:endParaRPr lang="en-US" sz="3200" i="1" dirty="0">
              <a:latin typeface="Calibri" panose="020F0502020204030204" pitchFamily="34" charset="0"/>
              <a:ea typeface="Avenir Next" charset="0"/>
              <a:cs typeface="Calibri" panose="020F0502020204030204" pitchFamily="34" charset="0"/>
            </a:endParaRPr>
          </a:p>
        </p:txBody>
      </p:sp>
      <p:sp>
        <p:nvSpPr>
          <p:cNvPr id="3" name="Vertical Text Placeholder 2"/>
          <p:cNvSpPr>
            <a:spLocks noGrp="1"/>
          </p:cNvSpPr>
          <p:nvPr>
            <p:ph type="body" orient="vert" idx="1"/>
          </p:nvPr>
        </p:nvSpPr>
        <p:spPr>
          <a:xfrm rot="16200000">
            <a:off x="2675890" y="-473710"/>
            <a:ext cx="4020820" cy="8915400"/>
          </a:xfrm>
        </p:spPr>
        <p:txBody>
          <a:bodyPr>
            <a:normAutofit fontScale="92500" lnSpcReduction="10000"/>
          </a:bodyPr>
          <a:lstStyle/>
          <a:p>
            <a:pPr>
              <a:lnSpc>
                <a:spcPct val="100000"/>
              </a:lnSpc>
              <a:buClr>
                <a:srgbClr val="D34817">
                  <a:lumMod val="75000"/>
                </a:srgbClr>
              </a:buClr>
              <a:buFont typeface="Wingdings" panose="05000000000000000000" pitchFamily="2" charset="2"/>
              <a:buChar char="§"/>
            </a:pPr>
            <a:r>
              <a:rPr lang="en-US" sz="3000" dirty="0">
                <a:solidFill>
                  <a:prstClr val="black"/>
                </a:solidFill>
                <a:latin typeface="Arial" panose="020B0604020202020204" pitchFamily="34" charset="0"/>
                <a:ea typeface="Avenir Next Medium" charset="0"/>
                <a:cs typeface="Arial" panose="020B0604020202020204" pitchFamily="34" charset="0"/>
              </a:rPr>
              <a:t> </a:t>
            </a:r>
            <a:r>
              <a:rPr lang="en-US" sz="3000" dirty="0">
                <a:solidFill>
                  <a:prstClr val="black"/>
                </a:solidFill>
                <a:latin typeface="Calibri" panose="020F0502020204030204" pitchFamily="34" charset="0"/>
                <a:ea typeface="Avenir Next Medium" charset="0"/>
                <a:cs typeface="Calibri" panose="020F0502020204030204" pitchFamily="34" charset="0"/>
              </a:rPr>
              <a:t>Do not “rescue” the patient.</a:t>
            </a:r>
          </a:p>
          <a:p>
            <a:pPr>
              <a:lnSpc>
                <a:spcPct val="100000"/>
              </a:lnSpc>
              <a:buClr>
                <a:srgbClr val="D34817">
                  <a:lumMod val="75000"/>
                </a:srgbClr>
              </a:buClr>
              <a:buFont typeface="Wingdings" panose="05000000000000000000" pitchFamily="2" charset="2"/>
              <a:buChar char="§"/>
            </a:pPr>
            <a:r>
              <a:rPr lang="en-US" sz="3000" dirty="0">
                <a:solidFill>
                  <a:prstClr val="black"/>
                </a:solidFill>
                <a:latin typeface="Calibri" panose="020F0502020204030204" pitchFamily="34" charset="0"/>
                <a:ea typeface="Avenir Next Medium" charset="0"/>
                <a:cs typeface="Calibri" panose="020F0502020204030204" pitchFamily="34" charset="0"/>
              </a:rPr>
              <a:t> Do not ask about the patient’s immigration status.</a:t>
            </a:r>
          </a:p>
          <a:p>
            <a:pPr>
              <a:lnSpc>
                <a:spcPct val="100000"/>
              </a:lnSpc>
              <a:buClr>
                <a:srgbClr val="D34817">
                  <a:lumMod val="75000"/>
                </a:srgbClr>
              </a:buClr>
              <a:buFont typeface="Wingdings" panose="05000000000000000000" pitchFamily="2" charset="2"/>
              <a:buChar char="§"/>
            </a:pPr>
            <a:r>
              <a:rPr lang="en-US" sz="3000" dirty="0">
                <a:solidFill>
                  <a:prstClr val="black"/>
                </a:solidFill>
                <a:latin typeface="Calibri" panose="020F0502020204030204" pitchFamily="34" charset="0"/>
                <a:ea typeface="Avenir Next Medium" charset="0"/>
                <a:cs typeface="Calibri" panose="020F0502020204030204" pitchFamily="34" charset="0"/>
              </a:rPr>
              <a:t> Do not make promises you cannot keep.</a:t>
            </a:r>
          </a:p>
          <a:p>
            <a:pPr>
              <a:lnSpc>
                <a:spcPct val="100000"/>
              </a:lnSpc>
              <a:buClr>
                <a:srgbClr val="D34817">
                  <a:lumMod val="75000"/>
                </a:srgbClr>
              </a:buClr>
              <a:buFont typeface="Wingdings" panose="05000000000000000000" pitchFamily="2" charset="2"/>
              <a:buChar char="§"/>
            </a:pPr>
            <a:r>
              <a:rPr lang="en-US" sz="3000" dirty="0">
                <a:solidFill>
                  <a:prstClr val="black"/>
                </a:solidFill>
                <a:latin typeface="Calibri" panose="020F0502020204030204" pitchFamily="34" charset="0"/>
                <a:ea typeface="Avenir Next Medium" charset="0"/>
                <a:cs typeface="Calibri" panose="020F0502020204030204" pitchFamily="34" charset="0"/>
              </a:rPr>
              <a:t> Do not force, deceive or coerce a patient in an effort to save them. </a:t>
            </a:r>
          </a:p>
          <a:p>
            <a:pPr>
              <a:lnSpc>
                <a:spcPct val="100000"/>
              </a:lnSpc>
              <a:buClr>
                <a:srgbClr val="D34817">
                  <a:lumMod val="75000"/>
                </a:srgbClr>
              </a:buClr>
              <a:buFont typeface="Wingdings" panose="05000000000000000000" pitchFamily="2" charset="2"/>
              <a:buChar char="§"/>
            </a:pPr>
            <a:r>
              <a:rPr lang="en-US" sz="3000" dirty="0">
                <a:solidFill>
                  <a:prstClr val="black"/>
                </a:solidFill>
                <a:latin typeface="Calibri" panose="020F0502020204030204" pitchFamily="34" charset="0"/>
                <a:ea typeface="Avenir Next Medium" charset="0"/>
                <a:cs typeface="Calibri" panose="020F0502020204030204" pitchFamily="34" charset="0"/>
              </a:rPr>
              <a:t> Do not be discouraged if a patient does not disclose victimization to you.</a:t>
            </a:r>
          </a:p>
          <a:p>
            <a:pPr>
              <a:lnSpc>
                <a:spcPct val="100000"/>
              </a:lnSpc>
              <a:buClr>
                <a:srgbClr val="D34817">
                  <a:lumMod val="75000"/>
                </a:srgbClr>
              </a:buClr>
              <a:buFont typeface="Wingdings" panose="05000000000000000000" pitchFamily="2" charset="2"/>
              <a:buChar char="§"/>
            </a:pPr>
            <a:r>
              <a:rPr lang="en-US" sz="3000" dirty="0" smtClean="0">
                <a:solidFill>
                  <a:prstClr val="black"/>
                </a:solidFill>
                <a:latin typeface="Calibri" panose="020F0502020204030204" pitchFamily="34" charset="0"/>
                <a:ea typeface="Avenir Next Medium" charset="0"/>
                <a:cs typeface="Calibri" panose="020F0502020204030204" pitchFamily="34" charset="0"/>
              </a:rPr>
              <a:t> Do </a:t>
            </a:r>
            <a:r>
              <a:rPr lang="en-US" sz="3000" dirty="0">
                <a:solidFill>
                  <a:prstClr val="black"/>
                </a:solidFill>
                <a:latin typeface="Calibri" panose="020F0502020204030204" pitchFamily="34" charset="0"/>
                <a:ea typeface="Avenir Next Medium" charset="0"/>
                <a:cs typeface="Calibri" panose="020F0502020204030204" pitchFamily="34" charset="0"/>
              </a:rPr>
              <a:t>NOT ignore trafficking suspicions. Trust your instincts</a:t>
            </a:r>
            <a:r>
              <a:rPr lang="en-US" sz="3000" dirty="0">
                <a:solidFill>
                  <a:prstClr val="black"/>
                </a:solidFill>
                <a:latin typeface="Arial" panose="020B0604020202020204" pitchFamily="34" charset="0"/>
                <a:ea typeface="Avenir Next Medium" charset="0"/>
                <a:cs typeface="Arial" panose="020B0604020202020204" pitchFamily="34" charset="0"/>
              </a:rPr>
              <a:t>!</a:t>
            </a:r>
          </a:p>
        </p:txBody>
      </p:sp>
    </p:spTree>
    <p:extLst>
      <p:ext uri="{BB962C8B-B14F-4D97-AF65-F5344CB8AC3E}">
        <p14:creationId xmlns:p14="http://schemas.microsoft.com/office/powerpoint/2010/main" val="37114511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Treatment and Restoration </a:t>
            </a:r>
          </a:p>
        </p:txBody>
      </p:sp>
      <p:sp>
        <p:nvSpPr>
          <p:cNvPr id="3" name="Content Placeholder 2"/>
          <p:cNvSpPr>
            <a:spLocks noGrp="1"/>
          </p:cNvSpPr>
          <p:nvPr>
            <p:ph idx="1"/>
          </p:nvPr>
        </p:nvSpPr>
        <p:spPr/>
        <p:txBody>
          <a:bodyPr>
            <a:normAutofit fontScale="92500" lnSpcReduction="20000"/>
          </a:bodyPr>
          <a:lstStyle/>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Treating immediate health concerns</a:t>
            </a:r>
          </a:p>
          <a:p>
            <a:pPr marL="685800" lvl="1" indent="-228600">
              <a:spcBef>
                <a:spcPts val="500"/>
              </a:spcBef>
              <a:spcAft>
                <a:spcPts val="0"/>
              </a:spcAft>
              <a:buClrTx/>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Malnutrition and injury</a:t>
            </a:r>
          </a:p>
          <a:p>
            <a:pPr marL="685800" lvl="1" indent="-228600">
              <a:spcBef>
                <a:spcPts val="500"/>
              </a:spcBef>
              <a:spcAft>
                <a:spcPts val="0"/>
              </a:spcAft>
              <a:buClrTx/>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SANE Exam</a:t>
            </a:r>
          </a:p>
          <a:p>
            <a:pPr marL="685800" lvl="1" indent="-228600">
              <a:spcBef>
                <a:spcPts val="500"/>
              </a:spcBef>
              <a:spcAft>
                <a:spcPts val="0"/>
              </a:spcAft>
              <a:buClrTx/>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STD testing and treatment – use sexual assault protocols</a:t>
            </a:r>
          </a:p>
          <a:p>
            <a:pPr marL="685800" lvl="1" indent="-228600">
              <a:spcBef>
                <a:spcPts val="500"/>
              </a:spcBef>
              <a:spcAft>
                <a:spcPts val="0"/>
              </a:spcAft>
              <a:buClrTx/>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HIV post-exposure prophylaxis and follow-up testing</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Full psychological evaluation and treatment plans</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Addiction treatment</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Dental care</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Social and legal aid</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Mental health treatment</a:t>
            </a:r>
          </a:p>
          <a:p>
            <a:pPr marL="228600" lvl="0" indent="-228600">
              <a:spcBef>
                <a:spcPts val="1000"/>
              </a:spcBef>
              <a:spcAft>
                <a:spcPts val="0"/>
              </a:spcAft>
              <a:buClrTx/>
              <a:buSzTx/>
              <a:buFont typeface="Arial" panose="020B0604020202020204" pitchFamily="34" charset="0"/>
              <a:buChar char="•"/>
            </a:pPr>
            <a:r>
              <a:rPr lang="en-US" sz="2800" dirty="0">
                <a:solidFill>
                  <a:prstClr val="black"/>
                </a:solidFill>
                <a:latin typeface="Calibri" panose="020F0502020204030204" pitchFamily="34" charset="0"/>
                <a:cs typeface="Calibri" panose="020F0502020204030204" pitchFamily="34" charset="0"/>
              </a:rPr>
              <a:t>Life skills training and rehabilitation</a:t>
            </a:r>
          </a:p>
          <a:p>
            <a:endParaRPr lang="en-US" dirty="0"/>
          </a:p>
        </p:txBody>
      </p:sp>
    </p:spTree>
    <p:extLst>
      <p:ext uri="{BB962C8B-B14F-4D97-AF65-F5344CB8AC3E}">
        <p14:creationId xmlns:p14="http://schemas.microsoft.com/office/powerpoint/2010/main" val="1179333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7924800" cy="6870228"/>
          </a:xfrm>
          <a:prstGeom prst="rect">
            <a:avLst/>
          </a:prstGeom>
        </p:spPr>
      </p:pic>
    </p:spTree>
    <p:extLst>
      <p:ext uri="{BB962C8B-B14F-4D97-AF65-F5344CB8AC3E}">
        <p14:creationId xmlns:p14="http://schemas.microsoft.com/office/powerpoint/2010/main" val="4754189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Jessica\MASTER\TAMUCC\Promotion_Tenure\Presentations\AANP 2017\Images\91.png"/>
          <p:cNvPicPr>
            <a:picLocks noChangeAspect="1" noChangeArrowheads="1"/>
          </p:cNvPicPr>
          <p:nvPr/>
        </p:nvPicPr>
        <p:blipFill>
          <a:blip r:embed="rId3" cstate="print"/>
          <a:srcRect/>
          <a:stretch>
            <a:fillRect/>
          </a:stretch>
        </p:blipFill>
        <p:spPr bwMode="auto">
          <a:xfrm>
            <a:off x="0" y="1295400"/>
            <a:ext cx="9154251" cy="4343400"/>
          </a:xfrm>
          <a:prstGeom prst="rect">
            <a:avLst/>
          </a:prstGeom>
          <a:noFill/>
        </p:spPr>
      </p:pic>
    </p:spTree>
    <p:extLst>
      <p:ext uri="{BB962C8B-B14F-4D97-AF65-F5344CB8AC3E}">
        <p14:creationId xmlns:p14="http://schemas.microsoft.com/office/powerpoint/2010/main" val="26332227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Policy</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noAutofit/>
          </a:bodyPr>
          <a:lstStyle/>
          <a:p>
            <a:r>
              <a:rPr lang="en-US" sz="2400" dirty="0">
                <a:latin typeface="+mj-lt"/>
                <a:cs typeface="Arial" panose="020B0604020202020204" pitchFamily="34" charset="0"/>
              </a:rPr>
              <a:t>Runaway and Homeless Youth and Trafficking Prevention </a:t>
            </a:r>
            <a:r>
              <a:rPr lang="en-US" sz="2400" dirty="0" smtClean="0">
                <a:latin typeface="+mj-lt"/>
                <a:cs typeface="Arial" panose="020B0604020202020204" pitchFamily="34" charset="0"/>
              </a:rPr>
              <a:t>Act</a:t>
            </a:r>
          </a:p>
          <a:p>
            <a:r>
              <a:rPr lang="en-US" sz="2400" dirty="0" smtClean="0">
                <a:latin typeface="+mj-lt"/>
                <a:cs typeface="Arial" panose="020B0604020202020204" pitchFamily="34" charset="0"/>
              </a:rPr>
              <a:t>The </a:t>
            </a:r>
            <a:r>
              <a:rPr lang="en-US" sz="2400" dirty="0">
                <a:latin typeface="+mj-lt"/>
                <a:cs typeface="Arial" panose="020B0604020202020204" pitchFamily="34" charset="0"/>
              </a:rPr>
              <a:t>Federal Strategic Action Plan on Services for Victims of Human Trafficking in the United States </a:t>
            </a:r>
            <a:r>
              <a:rPr lang="en-US" sz="2400" dirty="0" smtClean="0">
                <a:latin typeface="+mj-lt"/>
                <a:cs typeface="Arial" panose="020B0604020202020204" pitchFamily="34" charset="0"/>
              </a:rPr>
              <a:t>2013-2017</a:t>
            </a:r>
          </a:p>
          <a:p>
            <a:r>
              <a:rPr lang="en-US" sz="2400" dirty="0" smtClean="0">
                <a:latin typeface="+mj-lt"/>
                <a:cs typeface="Arial" panose="020B0604020202020204" pitchFamily="34" charset="0"/>
              </a:rPr>
              <a:t>Alliance </a:t>
            </a:r>
            <a:r>
              <a:rPr lang="en-US" sz="2400" dirty="0">
                <a:latin typeface="+mj-lt"/>
                <a:cs typeface="Arial" panose="020B0604020202020204" pitchFamily="34" charset="0"/>
              </a:rPr>
              <a:t>to End Slavery and Trafficking (ATEST</a:t>
            </a:r>
            <a:r>
              <a:rPr lang="en-US" sz="2400" dirty="0" smtClean="0">
                <a:latin typeface="+mj-lt"/>
                <a:cs typeface="Arial" panose="020B0604020202020204" pitchFamily="34" charset="0"/>
              </a:rPr>
              <a:t>)</a:t>
            </a:r>
          </a:p>
          <a:p>
            <a:r>
              <a:rPr lang="en-US" sz="2400" dirty="0">
                <a:latin typeface="+mj-lt"/>
                <a:cs typeface="Arial" panose="020B0604020202020204" pitchFamily="34" charset="0"/>
              </a:rPr>
              <a:t>Office of Child Labor, Forced Labor, and Human Trafficking (OCFT) in the US Department of Labor (USDOL</a:t>
            </a:r>
            <a:r>
              <a:rPr lang="en-US" sz="2400" dirty="0" smtClean="0">
                <a:latin typeface="+mj-lt"/>
                <a:cs typeface="Arial" panose="020B0604020202020204" pitchFamily="34" charset="0"/>
              </a:rPr>
              <a:t>)</a:t>
            </a:r>
          </a:p>
          <a:p>
            <a:r>
              <a:rPr lang="en-US" sz="2400" dirty="0">
                <a:latin typeface="+mj-lt"/>
                <a:cs typeface="Arial" panose="020B0604020202020204" pitchFamily="34" charset="0"/>
              </a:rPr>
              <a:t>Supply Chain Transparency (2015), Trade and Development Act (2000</a:t>
            </a:r>
            <a:r>
              <a:rPr lang="en-US" sz="2400" dirty="0" smtClean="0">
                <a:latin typeface="+mj-lt"/>
                <a:cs typeface="Arial" panose="020B0604020202020204" pitchFamily="34" charset="0"/>
              </a:rPr>
              <a:t>)</a:t>
            </a:r>
            <a:endParaRPr lang="en-US" sz="2400" dirty="0">
              <a:latin typeface="+mj-lt"/>
              <a:cs typeface="Arial" panose="020B0604020202020204" pitchFamily="34" charset="0"/>
            </a:endParaRPr>
          </a:p>
          <a:p>
            <a:r>
              <a:rPr lang="en-US" sz="2400" dirty="0" smtClean="0">
                <a:latin typeface="+mj-lt"/>
                <a:cs typeface="Arial" panose="020B0604020202020204" pitchFamily="34" charset="0"/>
              </a:rPr>
              <a:t>McCain Institute</a:t>
            </a:r>
            <a:endParaRPr lang="en-US" sz="2400" dirty="0">
              <a:latin typeface="+mj-lt"/>
              <a:cs typeface="Arial" panose="020B0604020202020204" pitchFamily="34" charset="0"/>
            </a:endParaRPr>
          </a:p>
        </p:txBody>
      </p:sp>
    </p:spTree>
    <p:extLst>
      <p:ext uri="{BB962C8B-B14F-4D97-AF65-F5344CB8AC3E}">
        <p14:creationId xmlns:p14="http://schemas.microsoft.com/office/powerpoint/2010/main" val="21059603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Jessica\MASTER\TAMUCC\Promotion_Tenure\Presentations\AANP 2017\Images\93.png"/>
          <p:cNvPicPr>
            <a:picLocks noChangeAspect="1" noChangeArrowheads="1"/>
          </p:cNvPicPr>
          <p:nvPr/>
        </p:nvPicPr>
        <p:blipFill>
          <a:blip r:embed="rId3" cstate="print"/>
          <a:srcRect l="26170" t="5157" r="28723" b="-2018"/>
          <a:stretch>
            <a:fillRect/>
          </a:stretch>
        </p:blipFill>
        <p:spPr bwMode="auto">
          <a:xfrm>
            <a:off x="1143000" y="181155"/>
            <a:ext cx="6553200" cy="6676845"/>
          </a:xfrm>
          <a:prstGeom prst="rect">
            <a:avLst/>
          </a:prstGeom>
          <a:noFill/>
        </p:spPr>
      </p:pic>
    </p:spTree>
    <p:extLst>
      <p:ext uri="{BB962C8B-B14F-4D97-AF65-F5344CB8AC3E}">
        <p14:creationId xmlns:p14="http://schemas.microsoft.com/office/powerpoint/2010/main" val="30643700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Jessica\MASTER\TAMUCC\Promotion_Tenure\Presentations\AANP 2017\Images\94.png"/>
          <p:cNvPicPr>
            <a:picLocks noChangeAspect="1" noChangeArrowheads="1"/>
          </p:cNvPicPr>
          <p:nvPr/>
        </p:nvPicPr>
        <p:blipFill>
          <a:blip r:embed="rId2" cstate="print"/>
          <a:srcRect/>
          <a:stretch>
            <a:fillRect/>
          </a:stretch>
        </p:blipFill>
        <p:spPr bwMode="auto">
          <a:xfrm>
            <a:off x="95250" y="1304925"/>
            <a:ext cx="8953500" cy="4248150"/>
          </a:xfrm>
          <a:prstGeom prst="rect">
            <a:avLst/>
          </a:prstGeom>
          <a:noFill/>
        </p:spPr>
      </p:pic>
    </p:spTree>
    <p:extLst>
      <p:ext uri="{BB962C8B-B14F-4D97-AF65-F5344CB8AC3E}">
        <p14:creationId xmlns:p14="http://schemas.microsoft.com/office/powerpoint/2010/main" val="1159075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t="9172" r="125" b="7925"/>
          <a:stretch>
            <a:fillRect/>
          </a:stretch>
        </p:blipFill>
        <p:spPr bwMode="auto">
          <a:xfrm>
            <a:off x="533400" y="1079158"/>
            <a:ext cx="8229600" cy="4522573"/>
          </a:xfrm>
          <a:prstGeom prst="rect">
            <a:avLst/>
          </a:prstGeom>
          <a:noFill/>
          <a:ln w="9525">
            <a:noFill/>
            <a:miter lim="800000"/>
            <a:headEnd/>
            <a:tailEnd/>
          </a:ln>
        </p:spPr>
      </p:pic>
    </p:spTree>
    <p:extLst>
      <p:ext uri="{BB962C8B-B14F-4D97-AF65-F5344CB8AC3E}">
        <p14:creationId xmlns:p14="http://schemas.microsoft.com/office/powerpoint/2010/main" val="2742697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Jessica\MASTER\TAMUCC\Promotion_Tenure\Presentations\AANP 2017\Images\95.png"/>
          <p:cNvPicPr>
            <a:picLocks noChangeAspect="1" noChangeArrowheads="1"/>
          </p:cNvPicPr>
          <p:nvPr/>
        </p:nvPicPr>
        <p:blipFill>
          <a:blip r:embed="rId3" cstate="print"/>
          <a:srcRect/>
          <a:stretch>
            <a:fillRect/>
          </a:stretch>
        </p:blipFill>
        <p:spPr bwMode="auto">
          <a:xfrm>
            <a:off x="95250" y="1304925"/>
            <a:ext cx="8953500" cy="4248150"/>
          </a:xfrm>
          <a:prstGeom prst="rect">
            <a:avLst/>
          </a:prstGeom>
          <a:noFill/>
        </p:spPr>
      </p:pic>
    </p:spTree>
    <p:extLst>
      <p:ext uri="{BB962C8B-B14F-4D97-AF65-F5344CB8AC3E}">
        <p14:creationId xmlns:p14="http://schemas.microsoft.com/office/powerpoint/2010/main" val="34006095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Jessica\MASTER\TAMUCC\Promotion_Tenure\Presentations\AANP 2017\Images\96.png"/>
          <p:cNvPicPr>
            <a:picLocks noChangeAspect="1" noChangeArrowheads="1"/>
          </p:cNvPicPr>
          <p:nvPr/>
        </p:nvPicPr>
        <p:blipFill>
          <a:blip r:embed="rId2" cstate="print"/>
          <a:srcRect/>
          <a:stretch>
            <a:fillRect/>
          </a:stretch>
        </p:blipFill>
        <p:spPr bwMode="auto">
          <a:xfrm>
            <a:off x="95250" y="1304925"/>
            <a:ext cx="8953500" cy="4248150"/>
          </a:xfrm>
          <a:prstGeom prst="rect">
            <a:avLst/>
          </a:prstGeom>
          <a:noFill/>
        </p:spPr>
      </p:pic>
    </p:spTree>
    <p:extLst>
      <p:ext uri="{BB962C8B-B14F-4D97-AF65-F5344CB8AC3E}">
        <p14:creationId xmlns:p14="http://schemas.microsoft.com/office/powerpoint/2010/main" val="11012418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Users\Jessica\MASTER\TAMUCC\Promotion_Tenure\Presentations\AANP 2017\Images\97.png"/>
          <p:cNvPicPr>
            <a:picLocks noChangeAspect="1" noChangeArrowheads="1"/>
          </p:cNvPicPr>
          <p:nvPr/>
        </p:nvPicPr>
        <p:blipFill>
          <a:blip r:embed="rId2" cstate="print"/>
          <a:srcRect/>
          <a:stretch>
            <a:fillRect/>
          </a:stretch>
        </p:blipFill>
        <p:spPr bwMode="auto">
          <a:xfrm>
            <a:off x="95250" y="1304925"/>
            <a:ext cx="8953500" cy="4248150"/>
          </a:xfrm>
          <a:prstGeom prst="rect">
            <a:avLst/>
          </a:prstGeom>
          <a:noFill/>
        </p:spPr>
      </p:pic>
    </p:spTree>
    <p:extLst>
      <p:ext uri="{BB962C8B-B14F-4D97-AF65-F5344CB8AC3E}">
        <p14:creationId xmlns:p14="http://schemas.microsoft.com/office/powerpoint/2010/main" val="23808508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Users\Jessica\MASTER\TAMUCC\Promotion_Tenure\Presentations\AANP 2017\Images\98.png"/>
          <p:cNvPicPr>
            <a:picLocks noChangeAspect="1" noChangeArrowheads="1"/>
          </p:cNvPicPr>
          <p:nvPr/>
        </p:nvPicPr>
        <p:blipFill>
          <a:blip r:embed="rId2" cstate="print"/>
          <a:srcRect/>
          <a:stretch>
            <a:fillRect/>
          </a:stretch>
        </p:blipFill>
        <p:spPr bwMode="auto">
          <a:xfrm>
            <a:off x="95250" y="1304925"/>
            <a:ext cx="8953500" cy="4248150"/>
          </a:xfrm>
          <a:prstGeom prst="rect">
            <a:avLst/>
          </a:prstGeom>
          <a:noFill/>
        </p:spPr>
      </p:pic>
    </p:spTree>
    <p:extLst>
      <p:ext uri="{BB962C8B-B14F-4D97-AF65-F5344CB8AC3E}">
        <p14:creationId xmlns:p14="http://schemas.microsoft.com/office/powerpoint/2010/main" val="128903905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Jessica\MASTER\TAMUCC\Promotion_Tenure\Presentations\AANP 2017\Images\99.png"/>
          <p:cNvPicPr>
            <a:picLocks noChangeAspect="1" noChangeArrowheads="1"/>
          </p:cNvPicPr>
          <p:nvPr/>
        </p:nvPicPr>
        <p:blipFill>
          <a:blip r:embed="rId2" cstate="print"/>
          <a:srcRect/>
          <a:stretch>
            <a:fillRect/>
          </a:stretch>
        </p:blipFill>
        <p:spPr bwMode="auto">
          <a:xfrm>
            <a:off x="95250" y="1304925"/>
            <a:ext cx="8953500" cy="4248150"/>
          </a:xfrm>
          <a:prstGeom prst="rect">
            <a:avLst/>
          </a:prstGeom>
          <a:noFill/>
        </p:spPr>
      </p:pic>
    </p:spTree>
    <p:extLst>
      <p:ext uri="{BB962C8B-B14F-4D97-AF65-F5344CB8AC3E}">
        <p14:creationId xmlns:p14="http://schemas.microsoft.com/office/powerpoint/2010/main" val="30020033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What else can you do?</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normAutofit/>
          </a:bodyPr>
          <a:lstStyle/>
          <a:p>
            <a:r>
              <a:rPr lang="en-US" sz="2800" dirty="0" smtClean="0">
                <a:latin typeface="+mj-lt"/>
                <a:cs typeface="Arial" panose="020B0604020202020204" pitchFamily="34" charset="0"/>
              </a:rPr>
              <a:t>Share what your know</a:t>
            </a:r>
          </a:p>
          <a:p>
            <a:r>
              <a:rPr lang="en-US" sz="2800" dirty="0" err="1" smtClean="0">
                <a:latin typeface="+mj-lt"/>
                <a:cs typeface="Arial" panose="020B0604020202020204" pitchFamily="34" charset="0"/>
              </a:rPr>
              <a:t>TraffickCam</a:t>
            </a:r>
            <a:r>
              <a:rPr lang="en-US" sz="2800" dirty="0" smtClean="0">
                <a:latin typeface="+mj-lt"/>
                <a:cs typeface="Arial" panose="020B0604020202020204" pitchFamily="34" charset="0"/>
              </a:rPr>
              <a:t> web app</a:t>
            </a:r>
          </a:p>
          <a:p>
            <a:r>
              <a:rPr lang="en-US" sz="2800" dirty="0" smtClean="0">
                <a:latin typeface="+mj-lt"/>
                <a:cs typeface="Arial" panose="020B0604020202020204" pitchFamily="34" charset="0"/>
              </a:rPr>
              <a:t>Post Human Trafficking hotline flyers in your work areas, rest stops, bathrooms</a:t>
            </a:r>
          </a:p>
          <a:p>
            <a:r>
              <a:rPr lang="en-US" sz="2800" dirty="0">
                <a:latin typeface="+mj-lt"/>
                <a:cs typeface="Arial" panose="020B0604020202020204" pitchFamily="34" charset="0"/>
              </a:rPr>
              <a:t>USDOL website </a:t>
            </a:r>
            <a:r>
              <a:rPr lang="en-US" sz="2800" dirty="0" smtClean="0">
                <a:latin typeface="+mj-lt"/>
                <a:cs typeface="Arial" panose="020B0604020202020204" pitchFamily="34" charset="0"/>
              </a:rPr>
              <a:t>lists </a:t>
            </a:r>
            <a:r>
              <a:rPr lang="en-US" sz="2800" dirty="0">
                <a:latin typeface="+mj-lt"/>
                <a:cs typeface="Arial" panose="020B0604020202020204" pitchFamily="34" charset="0"/>
              </a:rPr>
              <a:t>goods and countries that have made a good faith effort to identify if forced or indentured child labor was used to produce items</a:t>
            </a:r>
          </a:p>
          <a:p>
            <a:pPr marL="0" indent="0">
              <a:buNone/>
            </a:pPr>
            <a:r>
              <a:rPr lang="en-US" sz="2800" dirty="0">
                <a:latin typeface="Arial" panose="020B0604020202020204" pitchFamily="34" charset="0"/>
                <a:cs typeface="Arial" panose="020B0604020202020204" pitchFamily="34" charset="0"/>
                <a:hlinkClick r:id="rId3"/>
              </a:rPr>
              <a:t>https://</a:t>
            </a:r>
            <a:r>
              <a:rPr lang="en-US" sz="2800" dirty="0" smtClean="0">
                <a:latin typeface="Arial" panose="020B0604020202020204" pitchFamily="34" charset="0"/>
                <a:cs typeface="Arial" panose="020B0604020202020204" pitchFamily="34" charset="0"/>
                <a:hlinkClick r:id="rId3"/>
              </a:rPr>
              <a:t>www.dol.gov/agencies/ilab/our-work/child-forced-labor-trafficking</a:t>
            </a:r>
            <a:endParaRPr lang="en-US" sz="2800" dirty="0" smtClean="0">
              <a:latin typeface="Arial" panose="020B0604020202020204" pitchFamily="34" charset="0"/>
              <a:cs typeface="Arial" panose="020B0604020202020204" pitchFamily="34" charset="0"/>
            </a:endParaRPr>
          </a:p>
          <a:p>
            <a:pPr marL="0" indent="0">
              <a:buNone/>
            </a:pPr>
            <a:endParaRPr lang="en-US" dirty="0"/>
          </a:p>
          <a:p>
            <a:endParaRPr lang="en-US" dirty="0"/>
          </a:p>
        </p:txBody>
      </p:sp>
    </p:spTree>
    <p:extLst>
      <p:ext uri="{BB962C8B-B14F-4D97-AF65-F5344CB8AC3E}">
        <p14:creationId xmlns:p14="http://schemas.microsoft.com/office/powerpoint/2010/main" val="13216085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Change Our Vocabulary</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lstStyle/>
          <a:p>
            <a:r>
              <a:rPr lang="en-US" sz="2800" dirty="0" smtClean="0">
                <a:latin typeface="+mj-lt"/>
              </a:rPr>
              <a:t>“</a:t>
            </a:r>
            <a:r>
              <a:rPr lang="en-US" sz="2800" dirty="0" smtClean="0">
                <a:latin typeface="+mj-lt"/>
                <a:cs typeface="Arial" panose="020B0604020202020204" pitchFamily="34" charset="0"/>
              </a:rPr>
              <a:t>Child Prostitute”, “Child Pornography”:</a:t>
            </a:r>
          </a:p>
          <a:p>
            <a:pPr lvl="1"/>
            <a:r>
              <a:rPr lang="en-US" sz="2800" dirty="0" smtClean="0">
                <a:latin typeface="+mj-lt"/>
                <a:cs typeface="Arial" panose="020B0604020202020204" pitchFamily="34" charset="0"/>
              </a:rPr>
              <a:t> A child cannot consent to something they do not developmentally understand</a:t>
            </a:r>
          </a:p>
          <a:p>
            <a:pPr lvl="1"/>
            <a:r>
              <a:rPr lang="en-US" sz="2800" dirty="0" smtClean="0">
                <a:latin typeface="+mj-lt"/>
                <a:cs typeface="Arial" panose="020B0604020202020204" pitchFamily="34" charset="0"/>
              </a:rPr>
              <a:t> These are crimes against children and crime scenes.</a:t>
            </a:r>
          </a:p>
          <a:p>
            <a:r>
              <a:rPr lang="en-US" sz="2800" dirty="0" smtClean="0">
                <a:latin typeface="+mj-lt"/>
                <a:cs typeface="Arial" panose="020B0604020202020204" pitchFamily="34" charset="0"/>
              </a:rPr>
              <a:t>Updated terms are “Sale and Exploitation of Children”</a:t>
            </a:r>
            <a:endParaRPr lang="en-US" sz="2800" dirty="0">
              <a:latin typeface="+mj-lt"/>
              <a:cs typeface="Arial" panose="020B0604020202020204" pitchFamily="34" charset="0"/>
            </a:endParaRPr>
          </a:p>
        </p:txBody>
      </p:sp>
    </p:spTree>
    <p:extLst>
      <p:ext uri="{BB962C8B-B14F-4D97-AF65-F5344CB8AC3E}">
        <p14:creationId xmlns:p14="http://schemas.microsoft.com/office/powerpoint/2010/main" val="2008222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The Polaris Project</a:t>
            </a:r>
            <a:endParaRPr lang="en-US" sz="3200" dirty="0">
              <a:latin typeface="Calibri" panose="020F0502020204030204" pitchFamily="34" charset="0"/>
              <a:cs typeface="Calibri" panose="020F0502020204030204" pitchFamily="34" charset="0"/>
            </a:endParaRPr>
          </a:p>
        </p:txBody>
      </p:sp>
      <p:sp>
        <p:nvSpPr>
          <p:cNvPr id="7" name="Content Placeholder 6"/>
          <p:cNvSpPr>
            <a:spLocks noGrp="1"/>
          </p:cNvSpPr>
          <p:nvPr>
            <p:ph sz="quarter" idx="1"/>
          </p:nvPr>
        </p:nvSpPr>
        <p:spPr/>
        <p:txBody>
          <a:bodyPr/>
          <a:lstStyle/>
          <a:p>
            <a:pPr algn="ctr"/>
            <a:r>
              <a:rPr lang="en-US" dirty="0" smtClean="0"/>
              <a:t>.</a:t>
            </a:r>
            <a:endParaRPr lang="en-US" dirty="0"/>
          </a:p>
        </p:txBody>
      </p:sp>
      <p:sp>
        <p:nvSpPr>
          <p:cNvPr id="6" name="Content Placeholder 5"/>
          <p:cNvSpPr>
            <a:spLocks noGrp="1"/>
          </p:cNvSpPr>
          <p:nvPr>
            <p:ph sz="quarter" idx="2"/>
          </p:nvPr>
        </p:nvSpPr>
        <p:spPr>
          <a:xfrm>
            <a:off x="6019800" y="2971800"/>
            <a:ext cx="1187301" cy="1589567"/>
          </a:xfrm>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Rectangle 4"/>
          <p:cNvSpPr/>
          <p:nvPr/>
        </p:nvSpPr>
        <p:spPr>
          <a:xfrm>
            <a:off x="304800" y="1752600"/>
            <a:ext cx="4114800" cy="417196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lvl="0" algn="ctr" defTabSz="914400"/>
            <a:r>
              <a:rPr lang="en-US" sz="3000" b="1" dirty="0">
                <a:solidFill>
                  <a:prstClr val="white">
                    <a:lumMod val="95000"/>
                  </a:prstClr>
                </a:solidFill>
              </a:rPr>
              <a:t>National Human </a:t>
            </a:r>
          </a:p>
          <a:p>
            <a:pPr lvl="0" algn="ctr" defTabSz="914400"/>
            <a:r>
              <a:rPr lang="en-US" sz="3000" b="1" dirty="0">
                <a:solidFill>
                  <a:prstClr val="white">
                    <a:lumMod val="95000"/>
                  </a:prstClr>
                </a:solidFill>
              </a:rPr>
              <a:t>Trafficking Hotline</a:t>
            </a:r>
          </a:p>
          <a:p>
            <a:pPr lvl="0" algn="ctr" defTabSz="914400"/>
            <a:endParaRPr lang="en-US" sz="3000" dirty="0">
              <a:solidFill>
                <a:prstClr val="white">
                  <a:lumMod val="95000"/>
                </a:prstClr>
              </a:solidFill>
            </a:endParaRPr>
          </a:p>
          <a:p>
            <a:pPr lvl="0" algn="ctr" defTabSz="914400"/>
            <a:r>
              <a:rPr lang="en-US" sz="3200" dirty="0">
                <a:solidFill>
                  <a:prstClr val="white">
                    <a:lumMod val="95000"/>
                  </a:prstClr>
                </a:solidFill>
              </a:rPr>
              <a:t>1-888-373-7888</a:t>
            </a:r>
          </a:p>
          <a:p>
            <a:pPr lvl="0" algn="ctr" defTabSz="914400"/>
            <a:endParaRPr lang="en-US" sz="3000" dirty="0">
              <a:solidFill>
                <a:prstClr val="white">
                  <a:lumMod val="95000"/>
                </a:prstClr>
              </a:solidFill>
            </a:endParaRPr>
          </a:p>
          <a:p>
            <a:pPr lvl="0" algn="ctr" defTabSz="914400"/>
            <a:r>
              <a:rPr lang="en-US" sz="3000" dirty="0">
                <a:solidFill>
                  <a:prstClr val="white">
                    <a:lumMod val="95000"/>
                  </a:prstClr>
                </a:solidFill>
              </a:rPr>
              <a:t>24/7, Confidential, </a:t>
            </a:r>
          </a:p>
          <a:p>
            <a:pPr lvl="0" algn="ctr" defTabSz="914400"/>
            <a:r>
              <a:rPr lang="en-US" sz="3000" dirty="0">
                <a:solidFill>
                  <a:prstClr val="white">
                    <a:lumMod val="95000"/>
                  </a:prstClr>
                </a:solidFill>
              </a:rPr>
              <a:t>Multiple languages</a:t>
            </a:r>
          </a:p>
        </p:txBody>
      </p:sp>
      <p:sp>
        <p:nvSpPr>
          <p:cNvPr id="8" name="Rectangle 7"/>
          <p:cNvSpPr/>
          <p:nvPr/>
        </p:nvSpPr>
        <p:spPr>
          <a:xfrm>
            <a:off x="4648200" y="1752600"/>
            <a:ext cx="4114800" cy="419100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lvl="0" algn="ctr" defTabSz="914400"/>
            <a:r>
              <a:rPr lang="en-US" sz="3000" b="1" dirty="0" smtClean="0">
                <a:solidFill>
                  <a:prstClr val="white">
                    <a:lumMod val="95000"/>
                  </a:prstClr>
                </a:solidFill>
              </a:rPr>
              <a:t>Texting Hotline</a:t>
            </a:r>
            <a:endParaRPr lang="en-US" sz="3000" b="1" dirty="0">
              <a:solidFill>
                <a:prstClr val="white">
                  <a:lumMod val="95000"/>
                </a:prstClr>
              </a:solidFill>
            </a:endParaRPr>
          </a:p>
          <a:p>
            <a:pPr lvl="0" algn="ctr" defTabSz="914400"/>
            <a:endParaRPr lang="en-US" sz="3000" dirty="0">
              <a:solidFill>
                <a:prstClr val="white">
                  <a:lumMod val="95000"/>
                </a:prstClr>
              </a:solidFill>
            </a:endParaRPr>
          </a:p>
          <a:p>
            <a:pPr lvl="0" algn="ctr" defTabSz="914400"/>
            <a:r>
              <a:rPr lang="en-US" sz="3200" dirty="0" smtClean="0">
                <a:solidFill>
                  <a:prstClr val="white">
                    <a:lumMod val="95000"/>
                  </a:prstClr>
                </a:solidFill>
              </a:rPr>
              <a:t>Text: HELP</a:t>
            </a:r>
          </a:p>
          <a:p>
            <a:pPr lvl="0" algn="ctr" defTabSz="914400"/>
            <a:r>
              <a:rPr lang="en-US" sz="3200" dirty="0" smtClean="0">
                <a:solidFill>
                  <a:prstClr val="white">
                    <a:lumMod val="95000"/>
                  </a:prstClr>
                </a:solidFill>
              </a:rPr>
              <a:t>To 233733 (BEFREE)</a:t>
            </a:r>
            <a:endParaRPr lang="en-US" sz="3200" dirty="0">
              <a:solidFill>
                <a:prstClr val="white">
                  <a:lumMod val="95000"/>
                </a:prstClr>
              </a:solidFill>
            </a:endParaRPr>
          </a:p>
          <a:p>
            <a:pPr lvl="0" algn="ctr" defTabSz="914400"/>
            <a:endParaRPr lang="en-US" sz="3000" dirty="0">
              <a:solidFill>
                <a:prstClr val="white">
                  <a:lumMod val="95000"/>
                </a:prstClr>
              </a:solidFill>
            </a:endParaRPr>
          </a:p>
          <a:p>
            <a:pPr lvl="0" algn="ctr" defTabSz="914400"/>
            <a:r>
              <a:rPr lang="en-US" sz="3000" dirty="0" smtClean="0">
                <a:solidFill>
                  <a:prstClr val="white">
                    <a:lumMod val="95000"/>
                  </a:prstClr>
                </a:solidFill>
              </a:rPr>
              <a:t>3pm-11pm</a:t>
            </a:r>
            <a:endParaRPr lang="en-US" sz="3000" dirty="0">
              <a:solidFill>
                <a:prstClr val="white">
                  <a:lumMod val="95000"/>
                </a:prstClr>
              </a:solidFill>
            </a:endParaRPr>
          </a:p>
        </p:txBody>
      </p:sp>
    </p:spTree>
    <p:extLst>
      <p:ext uri="{BB962C8B-B14F-4D97-AF65-F5344CB8AC3E}">
        <p14:creationId xmlns:p14="http://schemas.microsoft.com/office/powerpoint/2010/main" val="32542122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333882" y="3006088"/>
            <a:ext cx="1491870" cy="2632712"/>
          </a:xfrm>
          <a:prstGeom prst="rect">
            <a:avLst/>
          </a:prstGeom>
        </p:spPr>
      </p:pic>
      <p:pic>
        <p:nvPicPr>
          <p:cNvPr id="5" name="Picture 4"/>
          <p:cNvPicPr>
            <a:picLocks noChangeAspect="1"/>
          </p:cNvPicPr>
          <p:nvPr/>
        </p:nvPicPr>
        <p:blipFill>
          <a:blip r:embed="rId4"/>
          <a:stretch>
            <a:fillRect/>
          </a:stretch>
        </p:blipFill>
        <p:spPr>
          <a:xfrm>
            <a:off x="2405204" y="2057400"/>
            <a:ext cx="3605395" cy="1434800"/>
          </a:xfrm>
          <a:prstGeom prst="rect">
            <a:avLst/>
          </a:prstGeom>
        </p:spPr>
      </p:pic>
      <p:pic>
        <p:nvPicPr>
          <p:cNvPr id="6" name="Picture 5"/>
          <p:cNvPicPr>
            <a:picLocks noChangeAspect="1"/>
          </p:cNvPicPr>
          <p:nvPr/>
        </p:nvPicPr>
        <p:blipFill>
          <a:blip r:embed="rId5"/>
          <a:stretch>
            <a:fillRect/>
          </a:stretch>
        </p:blipFill>
        <p:spPr>
          <a:xfrm>
            <a:off x="2048860" y="3610676"/>
            <a:ext cx="2829673" cy="1647123"/>
          </a:xfrm>
          <a:prstGeom prst="rect">
            <a:avLst/>
          </a:prstGeom>
        </p:spPr>
      </p:pic>
      <p:pic>
        <p:nvPicPr>
          <p:cNvPr id="7" name="Picture 6"/>
          <p:cNvPicPr>
            <a:picLocks noChangeAspect="1"/>
          </p:cNvPicPr>
          <p:nvPr/>
        </p:nvPicPr>
        <p:blipFill>
          <a:blip r:embed="rId6"/>
          <a:stretch>
            <a:fillRect/>
          </a:stretch>
        </p:blipFill>
        <p:spPr>
          <a:xfrm>
            <a:off x="6080319" y="2942409"/>
            <a:ext cx="1483924" cy="840890"/>
          </a:xfrm>
          <a:prstGeom prst="rect">
            <a:avLst/>
          </a:prstGeom>
        </p:spPr>
      </p:pic>
      <p:pic>
        <p:nvPicPr>
          <p:cNvPr id="8" name="Picture 7"/>
          <p:cNvPicPr>
            <a:picLocks noChangeAspect="1"/>
          </p:cNvPicPr>
          <p:nvPr/>
        </p:nvPicPr>
        <p:blipFill>
          <a:blip r:embed="rId7"/>
          <a:stretch>
            <a:fillRect/>
          </a:stretch>
        </p:blipFill>
        <p:spPr>
          <a:xfrm>
            <a:off x="5257800" y="4289998"/>
            <a:ext cx="3128962" cy="1776443"/>
          </a:xfrm>
          <a:prstGeom prst="rect">
            <a:avLst/>
          </a:prstGeom>
        </p:spPr>
      </p:pic>
      <p:pic>
        <p:nvPicPr>
          <p:cNvPr id="9" name="Picture 8"/>
          <p:cNvPicPr>
            <a:picLocks noChangeAspect="1"/>
          </p:cNvPicPr>
          <p:nvPr/>
        </p:nvPicPr>
        <p:blipFill>
          <a:blip r:embed="rId8"/>
          <a:stretch>
            <a:fillRect/>
          </a:stretch>
        </p:blipFill>
        <p:spPr>
          <a:xfrm>
            <a:off x="228600" y="228600"/>
            <a:ext cx="8751760" cy="1650781"/>
          </a:xfrm>
          <a:prstGeom prst="rect">
            <a:avLst/>
          </a:prstGeom>
        </p:spPr>
      </p:pic>
    </p:spTree>
    <p:extLst>
      <p:ext uri="{BB962C8B-B14F-4D97-AF65-F5344CB8AC3E}">
        <p14:creationId xmlns:p14="http://schemas.microsoft.com/office/powerpoint/2010/main" val="9424837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libri" panose="020F0502020204030204" pitchFamily="34" charset="0"/>
                <a:cs typeface="Calibri" panose="020F0502020204030204" pitchFamily="34" charset="0"/>
              </a:rPr>
              <a:t>Common Trafficking Terms</a:t>
            </a:r>
            <a:endParaRPr lang="en-US" sz="32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
          </p:nvPr>
        </p:nvSpPr>
        <p:spPr/>
        <p:txBody>
          <a:bodyPr>
            <a:normAutofit lnSpcReduction="10000"/>
          </a:bodyPr>
          <a:lstStyle/>
          <a:p>
            <a:r>
              <a:rPr lang="en-US" dirty="0" smtClean="0">
                <a:latin typeface="+mj-lt"/>
                <a:cs typeface="Arial" panose="020B0604020202020204" pitchFamily="34" charset="0"/>
              </a:rPr>
              <a:t>Automatic: routine when pimp is out of town, </a:t>
            </a:r>
            <a:r>
              <a:rPr lang="en-US" dirty="0" err="1" smtClean="0">
                <a:latin typeface="+mj-lt"/>
                <a:cs typeface="Arial" panose="020B0604020202020204" pitchFamily="34" charset="0"/>
              </a:rPr>
              <a:t>jail,e</a:t>
            </a:r>
            <a:r>
              <a:rPr lang="en-US" dirty="0" smtClean="0">
                <a:latin typeface="+mj-lt"/>
                <a:cs typeface="Arial" panose="020B0604020202020204" pitchFamily="34" charset="0"/>
              </a:rPr>
              <a:t> </a:t>
            </a:r>
            <a:r>
              <a:rPr lang="en-US" dirty="0" err="1" smtClean="0">
                <a:latin typeface="+mj-lt"/>
                <a:cs typeface="Arial" panose="020B0604020202020204" pitchFamily="34" charset="0"/>
              </a:rPr>
              <a:t>tc</a:t>
            </a:r>
            <a:r>
              <a:rPr lang="en-US" dirty="0" smtClean="0">
                <a:latin typeface="+mj-lt"/>
                <a:cs typeface="Arial" panose="020B0604020202020204" pitchFamily="34" charset="0"/>
              </a:rPr>
              <a:t>.</a:t>
            </a:r>
          </a:p>
          <a:p>
            <a:r>
              <a:rPr lang="en-US" dirty="0" smtClean="0">
                <a:latin typeface="+mj-lt"/>
                <a:cs typeface="Arial" panose="020B0604020202020204" pitchFamily="34" charset="0"/>
              </a:rPr>
              <a:t>Bottom: appointed by pimp to enforce rules and supervise; often recruits new victims</a:t>
            </a:r>
          </a:p>
          <a:p>
            <a:r>
              <a:rPr lang="en-US" dirty="0" smtClean="0">
                <a:latin typeface="+mj-lt"/>
                <a:cs typeface="Arial" panose="020B0604020202020204" pitchFamily="34" charset="0"/>
              </a:rPr>
              <a:t>Stable: group of victims under one pimp</a:t>
            </a:r>
            <a:endParaRPr lang="en-US" dirty="0">
              <a:latin typeface="+mj-lt"/>
              <a:cs typeface="Arial" panose="020B0604020202020204" pitchFamily="34" charset="0"/>
            </a:endParaRPr>
          </a:p>
          <a:p>
            <a:r>
              <a:rPr lang="en-US" dirty="0" smtClean="0">
                <a:latin typeface="+mj-lt"/>
                <a:cs typeface="Arial" panose="020B0604020202020204" pitchFamily="34" charset="0"/>
              </a:rPr>
              <a:t>Caught a case: when a pimp has been arrested</a:t>
            </a:r>
          </a:p>
          <a:p>
            <a:r>
              <a:rPr lang="en-US" dirty="0" smtClean="0">
                <a:latin typeface="+mj-lt"/>
                <a:cs typeface="Arial" panose="020B0604020202020204" pitchFamily="34" charset="0"/>
              </a:rPr>
              <a:t>Circuit: a series of cities among which people are moved</a:t>
            </a:r>
          </a:p>
          <a:p>
            <a:r>
              <a:rPr lang="en-US" dirty="0" smtClean="0">
                <a:latin typeface="+mj-lt"/>
                <a:cs typeface="Arial" panose="020B0604020202020204" pitchFamily="34" charset="0"/>
              </a:rPr>
              <a:t>Daddy: term pimp will often require victim to call him</a:t>
            </a:r>
          </a:p>
          <a:p>
            <a:r>
              <a:rPr lang="en-US" dirty="0" smtClean="0">
                <a:latin typeface="+mj-lt"/>
                <a:cs typeface="Arial" panose="020B0604020202020204" pitchFamily="34" charset="0"/>
              </a:rPr>
              <a:t>Date</a:t>
            </a:r>
          </a:p>
          <a:p>
            <a:r>
              <a:rPr lang="en-US" dirty="0" smtClean="0">
                <a:latin typeface="+mj-lt"/>
                <a:cs typeface="Arial" panose="020B0604020202020204" pitchFamily="34" charset="0"/>
              </a:rPr>
              <a:t>Out of pocket: working pimp controlled track leaving her vulnerable to violence to make her “choose</a:t>
            </a:r>
          </a:p>
          <a:p>
            <a:r>
              <a:rPr lang="en-US" dirty="0" smtClean="0">
                <a:latin typeface="+mj-lt"/>
                <a:cs typeface="Arial" panose="020B0604020202020204" pitchFamily="34" charset="0"/>
              </a:rPr>
              <a:t>Squaring up: attempting to escape</a:t>
            </a:r>
          </a:p>
        </p:txBody>
      </p:sp>
    </p:spTree>
    <p:extLst>
      <p:ext uri="{BB962C8B-B14F-4D97-AF65-F5344CB8AC3E}">
        <p14:creationId xmlns:p14="http://schemas.microsoft.com/office/powerpoint/2010/main" val="8775803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1269</TotalTime>
  <Words>7530</Words>
  <Application>Microsoft Office PowerPoint</Application>
  <PresentationFormat>On-screen Show (4:3)</PresentationFormat>
  <Paragraphs>474</Paragraphs>
  <Slides>100</Slides>
  <Notes>76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100</vt:i4>
      </vt:variant>
    </vt:vector>
  </HeadingPairs>
  <TitlesOfParts>
    <vt:vector size="110" baseType="lpstr">
      <vt:lpstr>Arial</vt:lpstr>
      <vt:lpstr>Avenir Next</vt:lpstr>
      <vt:lpstr>Avenir Next Demi Bold</vt:lpstr>
      <vt:lpstr>Avenir Next Medium</vt:lpstr>
      <vt:lpstr>Calibri</vt:lpstr>
      <vt:lpstr>Cambria</vt:lpstr>
      <vt:lpstr>Constantia</vt:lpstr>
      <vt:lpstr>Wingdings</vt:lpstr>
      <vt:lpstr>Wingdings 2</vt:lpstr>
      <vt:lpstr>Flow</vt:lpstr>
      <vt:lpstr>Human Trafficking: Identifying and Supporting Survivors in the Clinical Setting</vt:lpstr>
      <vt:lpstr>PowerPoint Presentation</vt:lpstr>
      <vt:lpstr> Learning Objectives </vt:lpstr>
      <vt:lpstr>PowerPoint Presentation</vt:lpstr>
      <vt:lpstr>PowerPoint Presentation</vt:lpstr>
      <vt:lpstr>What is Human Trafficking?</vt:lpstr>
      <vt:lpstr>What is Human Trafficking?</vt:lpstr>
      <vt:lpstr>Impact of Human Trafficking</vt:lpstr>
      <vt:lpstr>PowerPoint Presentation</vt:lpstr>
      <vt:lpstr>PowerPoint Presentation</vt:lpstr>
      <vt:lpstr>PowerPoint Presentation</vt:lpstr>
      <vt:lpstr>PowerPoint Presentation</vt:lpstr>
      <vt:lpstr>PowerPoint Presentation</vt:lpstr>
      <vt:lpstr>PowerPoint Presentation</vt:lpstr>
      <vt:lpstr>Labor Trafficking Stats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Trafficking Definition</vt:lpstr>
      <vt:lpstr>Main Players</vt:lpstr>
      <vt:lpstr>PowerPoint Presentation</vt:lpstr>
      <vt:lpstr>PowerPoint Presentation</vt:lpstr>
      <vt:lpstr>Main Players</vt:lpstr>
      <vt:lpstr>Main Players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Selah Freedom</vt:lpstr>
      <vt:lpstr>https://polarisproject.org/2017statistics</vt:lpstr>
      <vt:lpstr>PowerPoint Presentation</vt:lpstr>
      <vt:lpstr>Definition of Child Labor</vt:lpstr>
      <vt:lpstr>Who are Labor Traffickers</vt:lpstr>
      <vt:lpstr>PowerPoint Presentation</vt:lpstr>
      <vt:lpstr>PowerPoint Presentation</vt:lpstr>
      <vt:lpstr>PowerPoint Presentation</vt:lpstr>
      <vt:lpstr>Victims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Identification of Victims </vt:lpstr>
      <vt:lpstr>Identification of Victims: Labor Trafficking</vt:lpstr>
      <vt:lpstr>Physical Factors</vt:lpstr>
      <vt:lpstr>PowerPoint Presentation</vt:lpstr>
      <vt:lpstr>PowerPoint Presentation</vt:lpstr>
      <vt:lpstr>Physical Factors</vt:lpstr>
      <vt:lpstr>Identification of Victims: What to do</vt:lpstr>
      <vt:lpstr>PowerPoint Presentation</vt:lpstr>
      <vt:lpstr>Identification of Victims: What to do </vt:lpstr>
      <vt:lpstr>Identification of victims: What to do </vt:lpstr>
      <vt:lpstr>Victim-Centered Approach</vt:lpstr>
      <vt:lpstr>Identification of Victims: Questions</vt:lpstr>
      <vt:lpstr>Identification of Victims: Questions</vt:lpstr>
      <vt:lpstr>Identification of Victims: Questions</vt:lpstr>
      <vt:lpstr>Assess Safety</vt:lpstr>
      <vt:lpstr>Caring for a Victim Using Trauma-Informed Care  </vt:lpstr>
      <vt:lpstr>Messages of Hope</vt:lpstr>
      <vt:lpstr>If he/she is not ready to accept help…</vt:lpstr>
      <vt:lpstr>PowerPoint Presentation</vt:lpstr>
      <vt:lpstr>What NOT to do…</vt:lpstr>
      <vt:lpstr>Treatment and Restoration </vt:lpstr>
      <vt:lpstr>PowerPoint Presentation</vt:lpstr>
      <vt:lpstr>PowerPoint Presentation</vt:lpstr>
      <vt:lpstr>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else can you do?</vt:lpstr>
      <vt:lpstr>Change Our Vocabulary</vt:lpstr>
      <vt:lpstr>The Polaris Project</vt:lpstr>
      <vt:lpstr>PowerPoint Presentation</vt:lpstr>
      <vt:lpstr>Common Trafficking Terms</vt:lpstr>
      <vt:lpstr>Selected References</vt:lpstr>
    </vt:vector>
  </TitlesOfParts>
  <Company>NAPNAP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Knorr</dc:creator>
  <cp:lastModifiedBy>Katie Mills</cp:lastModifiedBy>
  <cp:revision>145</cp:revision>
  <cp:lastPrinted>2018-06-21T19:09:13Z</cp:lastPrinted>
  <dcterms:created xsi:type="dcterms:W3CDTF">2007-01-10T21:17:16Z</dcterms:created>
  <dcterms:modified xsi:type="dcterms:W3CDTF">2018-11-05T15:28:40Z</dcterms:modified>
</cp:coreProperties>
</file>