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  <p:sldMasterId id="2147483654" r:id="rId3"/>
    <p:sldMasterId id="2147483652" r:id="rId4"/>
    <p:sldMasterId id="2147483667" r:id="rId5"/>
  </p:sldMasterIdLst>
  <p:notesMasterIdLst>
    <p:notesMasterId r:id="rId48"/>
  </p:notesMasterIdLst>
  <p:sldIdLst>
    <p:sldId id="342" r:id="rId6"/>
    <p:sldId id="352" r:id="rId7"/>
    <p:sldId id="351" r:id="rId8"/>
    <p:sldId id="257" r:id="rId9"/>
    <p:sldId id="258" r:id="rId10"/>
    <p:sldId id="324" r:id="rId11"/>
    <p:sldId id="262" r:id="rId12"/>
    <p:sldId id="327" r:id="rId13"/>
    <p:sldId id="265" r:id="rId14"/>
    <p:sldId id="264" r:id="rId15"/>
    <p:sldId id="328" r:id="rId16"/>
    <p:sldId id="347" r:id="rId17"/>
    <p:sldId id="348" r:id="rId18"/>
    <p:sldId id="349" r:id="rId19"/>
    <p:sldId id="267" r:id="rId20"/>
    <p:sldId id="350" r:id="rId21"/>
    <p:sldId id="339" r:id="rId22"/>
    <p:sldId id="338" r:id="rId23"/>
    <p:sldId id="277" r:id="rId24"/>
    <p:sldId id="279" r:id="rId25"/>
    <p:sldId id="334" r:id="rId26"/>
    <p:sldId id="330" r:id="rId27"/>
    <p:sldId id="278" r:id="rId28"/>
    <p:sldId id="280" r:id="rId29"/>
    <p:sldId id="281" r:id="rId30"/>
    <p:sldId id="274" r:id="rId31"/>
    <p:sldId id="283" r:id="rId32"/>
    <p:sldId id="335" r:id="rId33"/>
    <p:sldId id="284" r:id="rId34"/>
    <p:sldId id="300" r:id="rId35"/>
    <p:sldId id="323" r:id="rId36"/>
    <p:sldId id="282" r:id="rId37"/>
    <p:sldId id="286" r:id="rId38"/>
    <p:sldId id="285" r:id="rId39"/>
    <p:sldId id="287" r:id="rId40"/>
    <p:sldId id="340" r:id="rId41"/>
    <p:sldId id="341" r:id="rId42"/>
    <p:sldId id="322" r:id="rId43"/>
    <p:sldId id="331" r:id="rId44"/>
    <p:sldId id="345" r:id="rId45"/>
    <p:sldId id="332" r:id="rId46"/>
    <p:sldId id="33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72">
          <p15:clr>
            <a:srgbClr val="A4A3A4"/>
          </p15:clr>
        </p15:guide>
        <p15:guide id="4" pos="2862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390">
          <p15:clr>
            <a:srgbClr val="A4A3A4"/>
          </p15:clr>
        </p15:guide>
        <p15:guide id="7" pos="1500">
          <p15:clr>
            <a:srgbClr val="A4A3A4"/>
          </p15:clr>
        </p15:guide>
        <p15:guide id="8" pos="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F"/>
    <a:srgbClr val="F9C31B"/>
    <a:srgbClr val="008BC1"/>
    <a:srgbClr val="053062"/>
    <a:srgbClr val="072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1" autoAdjust="0"/>
    <p:restoredTop sz="92950" autoAdjust="0"/>
  </p:normalViewPr>
  <p:slideViewPr>
    <p:cSldViewPr snapToGrid="0" snapToObjects="1">
      <p:cViewPr varScale="1">
        <p:scale>
          <a:sx n="86" d="100"/>
          <a:sy n="86" d="100"/>
        </p:scale>
        <p:origin x="1530" y="78"/>
      </p:cViewPr>
      <p:guideLst>
        <p:guide orient="horz" pos="2160"/>
        <p:guide pos="2880"/>
        <p:guide orient="horz" pos="2272"/>
        <p:guide pos="2862"/>
        <p:guide orient="horz" pos="1480"/>
        <p:guide orient="horz" pos="1390"/>
        <p:guide pos="1500"/>
        <p:guide pos="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C7F67-4DB5-BC4A-AA5E-0B1BB198F7CA}" type="datetimeFigureOut">
              <a:rPr lang="en-US" smtClean="0"/>
              <a:t>11/5/2018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18E9D-0759-E242-983C-0FF42FBC4B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96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Edit: take away</a:t>
            </a:r>
            <a:r>
              <a:rPr lang="en-US" baseline="0" dirty="0" smtClean="0"/>
              <a:t> main tittle.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57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8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90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91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45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06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77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32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3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0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11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79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10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98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532381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85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64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34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644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23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3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30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16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32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Edit: take away</a:t>
            </a:r>
            <a:r>
              <a:rPr lang="en-US" baseline="0" dirty="0" smtClean="0"/>
              <a:t> main tittle.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4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8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89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2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6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18E9D-0759-E242-983C-0FF42FBC4B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9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0" y="3581400"/>
            <a:ext cx="7696200" cy="3810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PRESENTERS NAME, Title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392390" y="1219200"/>
            <a:ext cx="85344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5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392390" y="1981200"/>
            <a:ext cx="7800975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EC70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92390" y="3928840"/>
            <a:ext cx="2743200" cy="4145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F5BC0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Month 01,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1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yout 5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002C77"/>
                </a:solidFill>
                <a:latin typeface=""/>
                <a:ea typeface="+mn-ea"/>
              </a:defRPr>
            </a:lvl1pPr>
          </a:lstStyle>
          <a:p>
            <a:pPr>
              <a:defRPr/>
            </a:pPr>
            <a:fld id="{78BC9334-17EA-4524-819A-1E6200DA2F55}" type="datetime1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814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375EC970-D4C0-44D4-BF97-F1B40D7A14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71381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01" y="23383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301" y="8382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1" y="6177600"/>
            <a:ext cx="1233256" cy="4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81784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456565"/>
            <a:ext cx="8224519" cy="108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254B8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2330" y="1569720"/>
            <a:ext cx="7419339" cy="454152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rgbClr val="254B8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91220" y="6386528"/>
            <a:ext cx="220345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254B8E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78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382560" y="1828800"/>
            <a:ext cx="8229600" cy="2438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6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JHACH Text PATHS_Whit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2" y="6386504"/>
            <a:ext cx="2720304" cy="3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5" y="6064085"/>
            <a:ext cx="1444931" cy="6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0" y="3581400"/>
            <a:ext cx="7696200" cy="3810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PRESENTERS NAME, Title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392390" y="1219200"/>
            <a:ext cx="85344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5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392390" y="1981200"/>
            <a:ext cx="7800975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FEC709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92390" y="3928840"/>
            <a:ext cx="2743200" cy="4145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F5BC0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Month 01,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4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456565"/>
            <a:ext cx="8224519" cy="108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1" i="0">
                <a:solidFill>
                  <a:srgbClr val="254B8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72965" y="2026920"/>
            <a:ext cx="3812540" cy="4246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254B8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291220" y="6386528"/>
            <a:ext cx="220345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254B8E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720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382560" y="1828800"/>
            <a:ext cx="8229600" cy="2438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6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JHACH Text PATHS_White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52" y="6386504"/>
            <a:ext cx="2720304" cy="3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5" y="6064085"/>
            <a:ext cx="1444931" cy="6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8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304800" y="1828800"/>
            <a:ext cx="8229600" cy="24384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6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0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291220" y="6386528"/>
            <a:ext cx="220345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254B8E"/>
                </a:solidFill>
                <a:latin typeface="Arial"/>
                <a:cs typeface="Arial"/>
              </a:defRPr>
            </a:lvl1pPr>
          </a:lstStyle>
          <a:p>
            <a:pPr marL="109855">
              <a:lnSpc>
                <a:spcPts val="13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622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278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6176" y="3581400"/>
            <a:ext cx="7696200" cy="3810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PRESENTERS NAME, Title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366104" y="916144"/>
            <a:ext cx="85344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60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36176" y="3928840"/>
            <a:ext cx="2743200" cy="4145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F9C31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Month 01,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1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33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631" y="3295289"/>
            <a:ext cx="7696200" cy="3810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053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PRESENTERS NAME, Title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 bwMode="blackWhite">
          <a:xfrm>
            <a:off x="374872" y="1298029"/>
            <a:ext cx="85344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5000" b="0" i="0">
                <a:solidFill>
                  <a:srgbClr val="05306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 bwMode="blackWhite">
          <a:xfrm>
            <a:off x="374872" y="2060028"/>
            <a:ext cx="7800975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8BC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3631" y="3642729"/>
            <a:ext cx="2743200" cy="4145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008B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Month 01,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02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6176" y="3581400"/>
            <a:ext cx="7696200" cy="3810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rgbClr val="05306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PRESENTERS NAME, Title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366104" y="916144"/>
            <a:ext cx="85344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6000" b="0" i="0">
                <a:solidFill>
                  <a:srgbClr val="05306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36176" y="3928840"/>
            <a:ext cx="2743200" cy="41456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>
                <a:solidFill>
                  <a:srgbClr val="008B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Month 01,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2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002C77"/>
                </a:solidFill>
                <a:latin typeface=""/>
                <a:ea typeface="+mn-ea"/>
              </a:defRPr>
            </a:lvl1pPr>
          </a:lstStyle>
          <a:p>
            <a:pPr>
              <a:defRPr/>
            </a:pPr>
            <a:fld id="{947239C1-1AF9-442A-8FB6-12FB2F8E3537}" type="datetime1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814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57949296-F4DB-4925-855D-FE03EBE3B35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447800"/>
            <a:ext cx="8229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7382"/>
            <a:ext cx="72882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06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3879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4317"/>
            <a:ext cx="4038600" cy="350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317"/>
            <a:ext cx="4038600" cy="3505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002C77"/>
                </a:solidFill>
                <a:latin typeface=""/>
                <a:ea typeface="+mn-ea"/>
              </a:defRPr>
            </a:lvl1pPr>
          </a:lstStyle>
          <a:p>
            <a:pPr>
              <a:defRPr/>
            </a:pPr>
            <a:fld id="{2529F813-B04C-4F56-841E-0BEB0856D27C}" type="datetime1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814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C5312FB6-2B81-4CEE-A1AF-E1A0447AE1F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7382"/>
            <a:ext cx="72882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06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850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13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002C77"/>
                </a:solidFill>
                <a:latin typeface=""/>
                <a:ea typeface="+mn-ea"/>
              </a:defRPr>
            </a:lvl1pPr>
          </a:lstStyle>
          <a:p>
            <a:pPr>
              <a:defRPr/>
            </a:pPr>
            <a:fld id="{4016B60F-A7ED-4511-9475-E5B777F33F86}" type="datetime1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814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BC9815E5-567C-4BD0-9BC2-8C5A4D819E3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7382"/>
            <a:ext cx="72882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06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4451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srgbClr val="002C77"/>
                </a:solidFill>
                <a:latin typeface=""/>
                <a:ea typeface="+mn-ea"/>
              </a:defRPr>
            </a:lvl1pPr>
          </a:lstStyle>
          <a:p>
            <a:pPr>
              <a:defRPr/>
            </a:pPr>
            <a:fld id="{BBBB6A96-BEC4-4A57-B9F7-A622B1106897}" type="datetime1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814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fld id="{C1A5F633-E6D9-4869-A850-C46AA4C7C97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7382"/>
            <a:ext cx="7288201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5306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3664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8"/>
          <p:cNvSpPr/>
          <p:nvPr/>
        </p:nvSpPr>
        <p:spPr bwMode="blackWhite">
          <a:xfrm>
            <a:off x="0" y="1"/>
            <a:ext cx="9144000" cy="4284292"/>
          </a:xfrm>
          <a:custGeom>
            <a:avLst/>
            <a:gdLst/>
            <a:ahLst/>
            <a:cxnLst/>
            <a:rect l="l" t="t" r="r" b="b"/>
            <a:pathLst>
              <a:path w="4495800" h="1876425">
                <a:moveTo>
                  <a:pt x="0" y="1876044"/>
                </a:moveTo>
                <a:lnTo>
                  <a:pt x="4495800" y="1876044"/>
                </a:lnTo>
                <a:lnTo>
                  <a:pt x="4495800" y="0"/>
                </a:lnTo>
                <a:lnTo>
                  <a:pt x="0" y="0"/>
                </a:lnTo>
                <a:lnTo>
                  <a:pt x="0" y="1876044"/>
                </a:lnTo>
                <a:close/>
              </a:path>
            </a:pathLst>
          </a:custGeom>
          <a:solidFill>
            <a:srgbClr val="05306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srgbClr val="053062"/>
              </a:solidFill>
              <a:latin typeface="Calibri"/>
              <a:ea typeface="+mn-ea"/>
            </a:endParaRPr>
          </a:p>
        </p:txBody>
      </p:sp>
      <p:sp>
        <p:nvSpPr>
          <p:cNvPr id="11" name="object 28"/>
          <p:cNvSpPr/>
          <p:nvPr/>
        </p:nvSpPr>
        <p:spPr bwMode="blackWhite">
          <a:xfrm>
            <a:off x="0" y="3420835"/>
            <a:ext cx="9144000" cy="863457"/>
          </a:xfrm>
          <a:custGeom>
            <a:avLst/>
            <a:gdLst/>
            <a:ahLst/>
            <a:cxnLst/>
            <a:rect l="l" t="t" r="r" b="b"/>
            <a:pathLst>
              <a:path w="4495800" h="1876425">
                <a:moveTo>
                  <a:pt x="0" y="1876044"/>
                </a:moveTo>
                <a:lnTo>
                  <a:pt x="4495800" y="1876044"/>
                </a:lnTo>
                <a:lnTo>
                  <a:pt x="4495800" y="0"/>
                </a:lnTo>
                <a:lnTo>
                  <a:pt x="0" y="0"/>
                </a:lnTo>
                <a:lnTo>
                  <a:pt x="0" y="18760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srgbClr val="053062"/>
              </a:solidFill>
              <a:latin typeface="Calibri"/>
              <a:ea typeface="+mn-ea"/>
            </a:endParaRPr>
          </a:p>
        </p:txBody>
      </p:sp>
      <p:pic>
        <p:nvPicPr>
          <p:cNvPr id="1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90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jh_med_ach_hrz_pos_clr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29" y="5184613"/>
            <a:ext cx="2907321" cy="13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8"/>
          <p:cNvSpPr/>
          <p:nvPr/>
        </p:nvSpPr>
        <p:spPr>
          <a:xfrm>
            <a:off x="0" y="1"/>
            <a:ext cx="9144000" cy="860424"/>
          </a:xfrm>
          <a:custGeom>
            <a:avLst/>
            <a:gdLst/>
            <a:ahLst/>
            <a:cxnLst/>
            <a:rect l="l" t="t" r="r" b="b"/>
            <a:pathLst>
              <a:path w="4495800" h="1876425">
                <a:moveTo>
                  <a:pt x="0" y="1876044"/>
                </a:moveTo>
                <a:lnTo>
                  <a:pt x="4495800" y="1876044"/>
                </a:lnTo>
                <a:lnTo>
                  <a:pt x="4495800" y="0"/>
                </a:lnTo>
                <a:lnTo>
                  <a:pt x="0" y="0"/>
                </a:lnTo>
                <a:lnTo>
                  <a:pt x="0" y="1876044"/>
                </a:lnTo>
                <a:close/>
              </a:path>
            </a:pathLst>
          </a:custGeom>
          <a:solidFill>
            <a:srgbClr val="05306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53062"/>
                </a:solidFill>
                <a:latin typeface="Calibri"/>
                <a:ea typeface="+mn-ea"/>
              </a:rPr>
              <a:t> </a:t>
            </a:r>
            <a:endParaRPr dirty="0" smtClean="0">
              <a:solidFill>
                <a:srgbClr val="053062"/>
              </a:solidFill>
              <a:latin typeface="Calibri"/>
              <a:ea typeface="+mn-ea"/>
            </a:endParaRPr>
          </a:p>
        </p:txBody>
      </p:sp>
      <p:sp>
        <p:nvSpPr>
          <p:cNvPr id="11" name="object 28"/>
          <p:cNvSpPr/>
          <p:nvPr/>
        </p:nvSpPr>
        <p:spPr>
          <a:xfrm>
            <a:off x="0" y="3398813"/>
            <a:ext cx="9144000" cy="885480"/>
          </a:xfrm>
          <a:custGeom>
            <a:avLst/>
            <a:gdLst/>
            <a:ahLst/>
            <a:cxnLst/>
            <a:rect l="l" t="t" r="r" b="b"/>
            <a:pathLst>
              <a:path w="4495800" h="1876425">
                <a:moveTo>
                  <a:pt x="0" y="1876044"/>
                </a:moveTo>
                <a:lnTo>
                  <a:pt x="4495800" y="1876044"/>
                </a:lnTo>
                <a:lnTo>
                  <a:pt x="4495800" y="0"/>
                </a:lnTo>
                <a:lnTo>
                  <a:pt x="0" y="0"/>
                </a:lnTo>
                <a:lnTo>
                  <a:pt x="0" y="18760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srgbClr val="053062"/>
              </a:solidFill>
              <a:latin typeface="Calibri"/>
              <a:ea typeface="+mn-ea"/>
            </a:endParaRPr>
          </a:p>
        </p:txBody>
      </p:sp>
      <p:pic>
        <p:nvPicPr>
          <p:cNvPr id="8" name="Picture 7" descr="jh_med_ach_hrz_pos_clr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29" y="5184613"/>
            <a:ext cx="2907321" cy="1325431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90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58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JHACH Text PATHS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32" y="6388702"/>
            <a:ext cx="2711665" cy="338958"/>
          </a:xfrm>
          <a:prstGeom prst="rect">
            <a:avLst/>
          </a:prstGeom>
        </p:spPr>
      </p:pic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90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1" r:id="rId5"/>
    <p:sldLayoutId id="2147483660" r:id="rId6"/>
    <p:sldLayoutId id="2147483673" r:id="rId7"/>
    <p:sldLayoutId id="2147483674" r:id="rId8"/>
    <p:sldLayoutId id="2147483677" r:id="rId9"/>
    <p:sldLayoutId id="2147483678" r:id="rId10"/>
  </p:sldLayoutIdLst>
  <p:transition spd="slow">
    <p:wipe dir="r"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2C77"/>
          </a:solidFill>
          <a:latin typeface="Arial"/>
          <a:ea typeface="+mj-ea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2C77"/>
          </a:solidFill>
          <a:latin typeface="Tahoma Bold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2C77"/>
          </a:solidFill>
          <a:latin typeface="Tahoma Bold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2C77"/>
          </a:solidFill>
          <a:latin typeface="Tahoma Bold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2C77"/>
          </a:solidFill>
          <a:latin typeface="Tahoma Bold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2C77"/>
          </a:solidFill>
          <a:latin typeface="Tahoma Bold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2C77"/>
          </a:solidFill>
          <a:latin typeface="Tahoma Bold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2C77"/>
          </a:solidFill>
          <a:latin typeface="Tahoma Bold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002C77"/>
          </a:solidFill>
          <a:latin typeface="Tahoma Bold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72B5A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72B5A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72B5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72B5A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72B5A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8"/>
          <p:cNvSpPr/>
          <p:nvPr/>
        </p:nvSpPr>
        <p:spPr>
          <a:xfrm>
            <a:off x="0" y="0"/>
            <a:ext cx="9144000" cy="6857999"/>
          </a:xfrm>
          <a:custGeom>
            <a:avLst/>
            <a:gdLst/>
            <a:ahLst/>
            <a:cxnLst/>
            <a:rect l="l" t="t" r="r" b="b"/>
            <a:pathLst>
              <a:path w="4495800" h="1876425">
                <a:moveTo>
                  <a:pt x="0" y="1876044"/>
                </a:moveTo>
                <a:lnTo>
                  <a:pt x="4495800" y="1876044"/>
                </a:lnTo>
                <a:lnTo>
                  <a:pt x="4495800" y="0"/>
                </a:lnTo>
                <a:lnTo>
                  <a:pt x="0" y="0"/>
                </a:lnTo>
                <a:lnTo>
                  <a:pt x="0" y="1876044"/>
                </a:lnTo>
                <a:close/>
              </a:path>
            </a:pathLst>
          </a:custGeom>
          <a:solidFill>
            <a:srgbClr val="053062"/>
          </a:solidFill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srgbClr val="053062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394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9" r:id="rId2"/>
    <p:sldLayoutId id="214748367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98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/>
        <p:txBody>
          <a:bodyPr/>
          <a:lstStyle/>
          <a:p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2390" y="3619055"/>
            <a:ext cx="7696200" cy="381000"/>
          </a:xfrm>
        </p:spPr>
        <p:txBody>
          <a:bodyPr/>
          <a:lstStyle/>
          <a:p>
            <a:r>
              <a:rPr lang="en-US" dirty="0" smtClean="0"/>
              <a:t>Corey Fowler, PharmD, BCPPS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November 3, 2018</a:t>
            </a:r>
            <a:endParaRPr lang="en-US" b="1" dirty="0"/>
          </a:p>
        </p:txBody>
      </p:sp>
      <p:sp>
        <p:nvSpPr>
          <p:cNvPr id="6" name="object 4"/>
          <p:cNvSpPr txBox="1"/>
          <p:nvPr/>
        </p:nvSpPr>
        <p:spPr>
          <a:xfrm>
            <a:off x="392391" y="367441"/>
            <a:ext cx="7100610" cy="29546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400" b="1" spc="-5" dirty="0" smtClean="0">
                <a:solidFill>
                  <a:srgbClr val="FFFFFF"/>
                </a:solidFill>
                <a:latin typeface="Arial"/>
                <a:cs typeface="Arial"/>
              </a:rPr>
              <a:t>Diabetes Mellitus in the Pediatric Population</a:t>
            </a:r>
            <a:endParaRPr sz="6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6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48"/>
    </mc:Choice>
    <mc:Fallback xmlns="">
      <p:transition spd="slow" advTm="173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49296-F4DB-4925-855D-FE03EBE3B35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947482"/>
            <a:ext cx="8350250" cy="5135818"/>
          </a:xfrm>
        </p:spPr>
        <p:txBody>
          <a:bodyPr/>
          <a:lstStyle/>
          <a:p>
            <a:pPr marL="355600">
              <a:spcBef>
                <a:spcPts val="459"/>
              </a:spcBef>
              <a:tabLst>
                <a:tab pos="755015" algn="l"/>
                <a:tab pos="755650" algn="l"/>
              </a:tabLst>
            </a:pPr>
            <a:endParaRPr lang="en-US" sz="2200" dirty="0">
              <a:solidFill>
                <a:srgbClr val="254B8E"/>
              </a:solidFill>
            </a:endParaRPr>
          </a:p>
          <a:p>
            <a:pPr marL="355600">
              <a:spcBef>
                <a:spcPts val="459"/>
              </a:spcBef>
              <a:tabLst>
                <a:tab pos="755015" algn="l"/>
                <a:tab pos="755650" algn="l"/>
              </a:tabLst>
            </a:pPr>
            <a:endParaRPr lang="en-US" sz="2200" dirty="0" smtClean="0">
              <a:solidFill>
                <a:srgbClr val="254B8E"/>
              </a:solidFill>
            </a:endParaRPr>
          </a:p>
          <a:p>
            <a:pPr marL="355600">
              <a:spcBef>
                <a:spcPts val="459"/>
              </a:spcBef>
              <a:tabLst>
                <a:tab pos="755015" algn="l"/>
                <a:tab pos="755650" algn="l"/>
              </a:tabLst>
            </a:pPr>
            <a:endParaRPr lang="en-US" sz="2200" dirty="0" smtClean="0">
              <a:solidFill>
                <a:srgbClr val="254B8E"/>
              </a:solidFill>
            </a:endParaRPr>
          </a:p>
          <a:p>
            <a:pPr marL="355600">
              <a:spcBef>
                <a:spcPts val="459"/>
              </a:spcBef>
              <a:tabLst>
                <a:tab pos="755015" algn="l"/>
                <a:tab pos="755650" algn="l"/>
              </a:tabLst>
            </a:pPr>
            <a:endParaRPr lang="en-US" sz="2200" dirty="0" smtClean="0">
              <a:solidFill>
                <a:srgbClr val="254B8E"/>
              </a:solidFill>
            </a:endParaRPr>
          </a:p>
          <a:p>
            <a:pPr marL="355600">
              <a:spcBef>
                <a:spcPts val="459"/>
              </a:spcBef>
              <a:tabLst>
                <a:tab pos="755015" algn="l"/>
                <a:tab pos="755650" algn="l"/>
              </a:tabLst>
            </a:pPr>
            <a:endParaRPr lang="en-US" sz="2200" dirty="0">
              <a:solidFill>
                <a:srgbClr val="254B8E"/>
              </a:solidFill>
            </a:endParaRPr>
          </a:p>
          <a:p>
            <a:pPr marL="984250" indent="-514350">
              <a:spcBef>
                <a:spcPts val="440"/>
              </a:spcBef>
              <a:tabLst>
                <a:tab pos="983615" algn="l"/>
                <a:tab pos="984250" algn="l"/>
              </a:tabLst>
            </a:pPr>
            <a:endParaRPr lang="en-US" sz="1800" dirty="0" smtClean="0">
              <a:solidFill>
                <a:srgbClr val="254B8E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1729" y="216127"/>
            <a:ext cx="7288201" cy="1143000"/>
          </a:xfrm>
        </p:spPr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6550" y="6642556"/>
            <a:ext cx="8624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A</a:t>
            </a:r>
            <a:r>
              <a:rPr lang="en-US" sz="800" dirty="0" smtClean="0">
                <a:solidFill>
                  <a:schemeClr val="tx2"/>
                </a:solidFill>
              </a:rPr>
              <a:t>merican </a:t>
            </a:r>
            <a:r>
              <a:rPr lang="en-US" sz="800" dirty="0">
                <a:solidFill>
                  <a:schemeClr val="tx2"/>
                </a:solidFill>
              </a:rPr>
              <a:t>Diabetes </a:t>
            </a:r>
            <a:r>
              <a:rPr lang="en-US" sz="800" dirty="0" smtClean="0">
                <a:solidFill>
                  <a:schemeClr val="tx2"/>
                </a:solidFill>
              </a:rPr>
              <a:t>Association</a:t>
            </a:r>
            <a:r>
              <a:rPr lang="en-US" sz="800" dirty="0">
                <a:solidFill>
                  <a:schemeClr val="tx2"/>
                </a:solidFill>
              </a:rPr>
              <a:t>. Classification and diagnosis of diabetes. Sec. 2. In Standards of Medical Care in </a:t>
            </a:r>
            <a:r>
              <a:rPr lang="en-US" sz="800" dirty="0" smtClean="0">
                <a:solidFill>
                  <a:schemeClr val="tx2"/>
                </a:solidFill>
              </a:rPr>
              <a:t>Diabetes </a:t>
            </a:r>
            <a:r>
              <a:rPr lang="en-US" sz="800" dirty="0">
                <a:solidFill>
                  <a:schemeClr val="tx2"/>
                </a:solidFill>
              </a:rPr>
              <a:t>2017. Diabetes Care 2017;40(Suppl. 1):S11–S24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718772"/>
              </p:ext>
            </p:extLst>
          </p:nvPr>
        </p:nvGraphicFramePr>
        <p:xfrm>
          <a:off x="705485" y="1167940"/>
          <a:ext cx="7885430" cy="332402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885430"/>
              </a:tblGrid>
              <a:tr h="5970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Criteri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 for Diagnosis</a:t>
                      </a:r>
                      <a:endParaRPr lang="en-US" dirty="0">
                        <a:solidFill>
                          <a:schemeClr val="bg1"/>
                        </a:solidFill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716210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Fasting BG ≥ 126</a:t>
                      </a:r>
                      <a:r>
                        <a:rPr lang="en-US" sz="1800" spc="-8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5" dirty="0" smtClean="0">
                          <a:latin typeface="Arial"/>
                          <a:cs typeface="Arial"/>
                        </a:rPr>
                        <a:t>mg/</a:t>
                      </a:r>
                      <a:r>
                        <a:rPr lang="en-US" sz="1800" spc="-5" dirty="0" err="1" smtClean="0">
                          <a:latin typeface="Arial"/>
                          <a:cs typeface="Arial"/>
                        </a:rPr>
                        <a:t>dL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40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Hemoglobin A1c </a:t>
                      </a:r>
                      <a:r>
                        <a:rPr lang="en-US" sz="1800" spc="-1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≥ 6.5%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40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2-hour plasma glucose ≥ 200</a:t>
                      </a:r>
                      <a:r>
                        <a:rPr lang="en-US" sz="1800" spc="-8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spc="-5" dirty="0" smtClean="0">
                          <a:latin typeface="Arial"/>
                          <a:cs typeface="Arial"/>
                        </a:rPr>
                        <a:t>mg/</a:t>
                      </a:r>
                      <a:r>
                        <a:rPr lang="en-US" sz="1800" spc="-5" dirty="0" err="1" smtClean="0">
                          <a:latin typeface="Arial"/>
                          <a:cs typeface="Arial"/>
                        </a:rPr>
                        <a:t>dL</a:t>
                      </a:r>
                      <a:r>
                        <a:rPr lang="en-US" sz="1800" spc="-5" dirty="0" smtClean="0">
                          <a:latin typeface="Arial"/>
                          <a:cs typeface="Arial"/>
                        </a:rPr>
                        <a:t> via oral glucose tolerance test </a:t>
                      </a:r>
                      <a:endParaRPr lang="en-US" sz="1800" spc="-5" dirty="0" smtClean="0">
                        <a:solidFill>
                          <a:schemeClr val="tx1"/>
                        </a:solidFill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40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/>
                          <a:cs typeface="Arial"/>
                        </a:rPr>
                        <a:t>Random plasma glucose ≥ 200 </a:t>
                      </a:r>
                      <a:r>
                        <a:rPr lang="en-US" sz="1800" spc="-5" dirty="0" smtClean="0">
                          <a:latin typeface="Arial"/>
                          <a:cs typeface="Arial"/>
                        </a:rPr>
                        <a:t>mg/</a:t>
                      </a:r>
                      <a:r>
                        <a:rPr lang="en-US" sz="1800" spc="-5" dirty="0" err="1" smtClean="0">
                          <a:latin typeface="Arial"/>
                          <a:cs typeface="Arial"/>
                        </a:rPr>
                        <a:t>dL</a:t>
                      </a:r>
                      <a:r>
                        <a:rPr lang="en-US" sz="18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with</a:t>
                      </a:r>
                      <a:r>
                        <a:rPr lang="en-US" sz="1800" spc="-7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800" dirty="0" smtClean="0">
                          <a:latin typeface="Arial"/>
                          <a:cs typeface="Arial"/>
                        </a:rPr>
                        <a:t>symptoms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Arial"/>
                        <a:ea typeface="Arial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5485" y="4759358"/>
            <a:ext cx="78854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1F497D"/>
                </a:solidFill>
                <a:latin typeface="Arial"/>
                <a:cs typeface="Arial"/>
              </a:rPr>
              <a:t>A</a:t>
            </a:r>
            <a:r>
              <a:rPr lang="en-US" sz="2200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rgbClr val="1F497D"/>
                </a:solidFill>
                <a:latin typeface="Arial"/>
                <a:cs typeface="Arial"/>
              </a:rPr>
              <a:t>second test is required for confirmation </a:t>
            </a:r>
            <a:endParaRPr lang="en-US" sz="22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rgbClr val="1F497D"/>
                </a:solidFill>
                <a:latin typeface="Arial"/>
                <a:cs typeface="Arial"/>
              </a:rPr>
              <a:t>I</a:t>
            </a:r>
            <a:r>
              <a:rPr lang="en-US" sz="2200" dirty="0" smtClean="0">
                <a:solidFill>
                  <a:srgbClr val="1F497D"/>
                </a:solidFill>
                <a:latin typeface="Arial"/>
                <a:cs typeface="Arial"/>
              </a:rPr>
              <a:t>t </a:t>
            </a:r>
            <a:r>
              <a:rPr lang="en-US" sz="2200" dirty="0">
                <a:solidFill>
                  <a:srgbClr val="1F497D"/>
                </a:solidFill>
                <a:latin typeface="Arial"/>
                <a:cs typeface="Arial"/>
              </a:rPr>
              <a:t>is </a:t>
            </a:r>
            <a:r>
              <a:rPr lang="en-US" sz="2200" dirty="0" smtClean="0">
                <a:solidFill>
                  <a:srgbClr val="1F497D"/>
                </a:solidFill>
                <a:latin typeface="Arial"/>
                <a:cs typeface="Arial"/>
              </a:rPr>
              <a:t>recommended </a:t>
            </a:r>
            <a:r>
              <a:rPr lang="en-US" sz="2200" dirty="0">
                <a:solidFill>
                  <a:srgbClr val="1F497D"/>
                </a:solidFill>
                <a:latin typeface="Arial"/>
                <a:cs typeface="Arial"/>
              </a:rPr>
              <a:t>that the same test be repeated or a different test be performed without delay using a new blood sample for </a:t>
            </a:r>
            <a:r>
              <a:rPr lang="en-US" sz="2200" dirty="0" smtClean="0">
                <a:solidFill>
                  <a:srgbClr val="1F497D"/>
                </a:solidFill>
                <a:latin typeface="Arial"/>
                <a:cs typeface="Arial"/>
              </a:rPr>
              <a:t>confirmation</a:t>
            </a:r>
            <a:endParaRPr lang="en-US" sz="2200" dirty="0">
              <a:solidFill>
                <a:srgbClr val="1F497D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19594"/>
      </p:ext>
    </p:extLst>
  </p:cSld>
  <p:clrMapOvr>
    <a:masterClrMapping/>
  </p:clrMapOvr>
  <p:transition spd="slow" advTm="99961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198" y="194512"/>
            <a:ext cx="6555105" cy="506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lang="en-US" sz="3200" spc="-5" dirty="0" smtClean="0"/>
              <a:t>Therapeutic Goals </a:t>
            </a:r>
            <a:endParaRPr sz="3200"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281201"/>
              </p:ext>
            </p:extLst>
          </p:nvPr>
        </p:nvGraphicFramePr>
        <p:xfrm>
          <a:off x="996567" y="1970900"/>
          <a:ext cx="7397446" cy="20851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19422"/>
                <a:gridCol w="3042490"/>
                <a:gridCol w="1935534"/>
              </a:tblGrid>
              <a:tr h="502138">
                <a:tc gridSpan="2"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Plasma Blood Glucose Range</a:t>
                      </a:r>
                      <a:r>
                        <a:rPr sz="1800" spc="-10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(mg/dL)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4455" marR="140335" algn="ctr">
                        <a:lnSpc>
                          <a:spcPts val="2100"/>
                        </a:lnSpc>
                        <a:spcBef>
                          <a:spcPts val="330"/>
                        </a:spcBef>
                      </a:pPr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A1c</a:t>
                      </a:r>
                      <a:endParaRPr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161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Before</a:t>
                      </a:r>
                      <a:r>
                        <a:rPr sz="1800" b="1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Meals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Bedtime/Overnight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4455" marR="140335" algn="ctr">
                        <a:lnSpc>
                          <a:spcPts val="2100"/>
                        </a:lnSpc>
                        <a:spcBef>
                          <a:spcPts val="330"/>
                        </a:spcBef>
                      </a:pPr>
                      <a:endParaRPr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004899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90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130</a:t>
                      </a:r>
                      <a:endParaRPr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90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150</a:t>
                      </a:r>
                      <a:endParaRPr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&lt;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7.5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64198" y="4683049"/>
            <a:ext cx="6879271" cy="111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 smtClean="0">
                <a:solidFill>
                  <a:srgbClr val="254B8E"/>
                </a:solidFill>
                <a:latin typeface="Arial"/>
                <a:cs typeface="Arial"/>
              </a:rPr>
              <a:t>T2DM </a:t>
            </a:r>
            <a:r>
              <a:rPr lang="en-US" sz="2400" dirty="0" smtClean="0">
                <a:solidFill>
                  <a:srgbClr val="254B8E"/>
                </a:solidFill>
                <a:latin typeface="Arial"/>
                <a:cs typeface="Arial"/>
              </a:rPr>
              <a:t>- </a:t>
            </a:r>
            <a:r>
              <a:rPr sz="2400" dirty="0" smtClean="0">
                <a:solidFill>
                  <a:srgbClr val="254B8E"/>
                </a:solidFill>
                <a:latin typeface="Arial"/>
                <a:cs typeface="Arial"/>
              </a:rPr>
              <a:t>goals </a:t>
            </a:r>
            <a:r>
              <a:rPr sz="2400" dirty="0">
                <a:solidFill>
                  <a:srgbClr val="254B8E"/>
                </a:solidFill>
                <a:latin typeface="Arial"/>
                <a:cs typeface="Arial"/>
              </a:rPr>
              <a:t>are the same as</a:t>
            </a:r>
            <a:r>
              <a:rPr sz="2400" spc="-10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4B8E"/>
                </a:solidFill>
                <a:latin typeface="Arial"/>
                <a:cs typeface="Arial"/>
              </a:rPr>
              <a:t>adults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25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rgbClr val="254B8E"/>
                </a:solidFill>
                <a:latin typeface="Arial"/>
                <a:cs typeface="Arial"/>
              </a:rPr>
              <a:t>Fasting BG </a:t>
            </a:r>
            <a:r>
              <a:rPr sz="2000" dirty="0" smtClean="0">
                <a:solidFill>
                  <a:srgbClr val="254B8E"/>
                </a:solidFill>
                <a:latin typeface="Arial"/>
                <a:cs typeface="Arial"/>
              </a:rPr>
              <a:t>&lt;</a:t>
            </a:r>
            <a:r>
              <a:rPr lang="en-US" sz="2000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254B8E"/>
                </a:solidFill>
                <a:latin typeface="Arial"/>
                <a:cs typeface="Arial"/>
              </a:rPr>
              <a:t>126</a:t>
            </a:r>
            <a:r>
              <a:rPr sz="2000" spc="-85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54B8E"/>
                </a:solidFill>
                <a:latin typeface="Arial"/>
                <a:cs typeface="Arial"/>
              </a:rPr>
              <a:t>mg/dL</a:t>
            </a:r>
            <a:endParaRPr sz="20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000" dirty="0" smtClean="0">
                <a:solidFill>
                  <a:srgbClr val="254B8E"/>
                </a:solidFill>
                <a:latin typeface="Arial"/>
                <a:cs typeface="Arial"/>
              </a:rPr>
              <a:t>A1c </a:t>
            </a:r>
            <a:r>
              <a:rPr sz="2000" dirty="0" smtClean="0">
                <a:solidFill>
                  <a:srgbClr val="254B8E"/>
                </a:solidFill>
                <a:latin typeface="Arial"/>
                <a:cs typeface="Arial"/>
              </a:rPr>
              <a:t>&lt;</a:t>
            </a:r>
            <a:r>
              <a:rPr lang="en-US" sz="2000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254B8E"/>
                </a:solidFill>
                <a:latin typeface="Arial"/>
                <a:cs typeface="Arial"/>
              </a:rPr>
              <a:t>7</a:t>
            </a:r>
            <a:r>
              <a:rPr sz="2000" dirty="0">
                <a:solidFill>
                  <a:srgbClr val="254B8E"/>
                </a:solidFill>
                <a:latin typeface="Arial"/>
                <a:cs typeface="Arial"/>
              </a:rPr>
              <a:t>%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750" y="6584654"/>
            <a:ext cx="874077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Silverstein J, Klingensmith G, Copeland K, Plotnick L, Kaufman </a:t>
            </a:r>
            <a:r>
              <a:rPr sz="800" spc="-60" dirty="0">
                <a:solidFill>
                  <a:srgbClr val="254B8E"/>
                </a:solidFill>
                <a:latin typeface="Arial"/>
                <a:cs typeface="Arial"/>
              </a:rPr>
              <a:t>F, </a:t>
            </a:r>
            <a:r>
              <a:rPr sz="800" spc="-5" dirty="0">
                <a:solidFill>
                  <a:srgbClr val="254B8E"/>
                </a:solidFill>
                <a:latin typeface="Arial"/>
                <a:cs typeface="Arial"/>
              </a:rPr>
              <a:t>Laffel 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L, et al. Care of children and adolescents with type</a:t>
            </a:r>
            <a:r>
              <a:rPr sz="800" spc="-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800" dirty="0" smtClean="0">
                <a:solidFill>
                  <a:srgbClr val="254B8E"/>
                </a:solidFill>
                <a:latin typeface="Arial"/>
                <a:cs typeface="Arial"/>
              </a:rPr>
              <a:t>1diabetes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:</a:t>
            </a:r>
            <a:r>
              <a:rPr sz="8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a</a:t>
            </a:r>
            <a:r>
              <a:rPr sz="8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statement</a:t>
            </a:r>
            <a:r>
              <a:rPr sz="8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sz="8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the</a:t>
            </a:r>
            <a:r>
              <a:rPr sz="8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sz="8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sz="8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Association.</a:t>
            </a:r>
            <a:r>
              <a:rPr sz="800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3060A0"/>
                </a:solidFill>
                <a:latin typeface="Arial"/>
                <a:cs typeface="Arial"/>
              </a:rPr>
              <a:t>Diabetes</a:t>
            </a:r>
            <a:r>
              <a:rPr sz="800" i="1" spc="-15" dirty="0">
                <a:solidFill>
                  <a:srgbClr val="3060A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3060A0"/>
                </a:solidFill>
                <a:latin typeface="Arial"/>
                <a:cs typeface="Arial"/>
              </a:rPr>
              <a:t>Care</a:t>
            </a:r>
            <a:r>
              <a:rPr sz="800" i="1" spc="-20" dirty="0">
                <a:solidFill>
                  <a:srgbClr val="3060A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2005;28:186-212.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3496994" y="628732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mtClean="0"/>
              <a:t>10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4198" y="1319830"/>
            <a:ext cx="228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254B8E"/>
                </a:solidFill>
                <a:latin typeface="Arial"/>
                <a:cs typeface="Arial"/>
              </a:rPr>
              <a:t>T1DM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0375773"/>
      </p:ext>
    </p:extLst>
  </p:cSld>
  <p:clrMapOvr>
    <a:masterClrMapping/>
  </p:clrMapOvr>
  <p:transition spd="slow" advTm="71123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59" y="356111"/>
            <a:ext cx="7493636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200" spc="-5" dirty="0"/>
              <a:t>Monitoring </a:t>
            </a:r>
            <a:r>
              <a:rPr sz="3200" spc="-5" dirty="0" smtClean="0"/>
              <a:t>Therapeutic</a:t>
            </a:r>
            <a:r>
              <a:rPr lang="en-US" sz="3200" spc="-5" dirty="0" smtClean="0"/>
              <a:t> </a:t>
            </a:r>
            <a:r>
              <a:rPr sz="3200" spc="-5" dirty="0" smtClean="0"/>
              <a:t>Outcomes</a:t>
            </a:r>
            <a:endParaRPr sz="320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05459" y="1150620"/>
            <a:ext cx="7900184" cy="4948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400" u="sng" dirty="0" smtClean="0">
                <a:solidFill>
                  <a:srgbClr val="1F497D"/>
                </a:solidFill>
                <a:latin typeface="Arial"/>
                <a:cs typeface="Arial"/>
              </a:rPr>
              <a:t>A1c</a:t>
            </a:r>
            <a:endParaRPr sz="2400" u="sng" dirty="0">
              <a:solidFill>
                <a:srgbClr val="1F497D"/>
              </a:solidFill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05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rgbClr val="1F497D"/>
                </a:solidFill>
                <a:latin typeface="Arial"/>
                <a:cs typeface="Arial"/>
              </a:rPr>
              <a:t>Every 3</a:t>
            </a:r>
            <a:r>
              <a:rPr sz="2000" spc="-1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1F497D"/>
                </a:solidFill>
                <a:latin typeface="Arial"/>
                <a:cs typeface="Arial"/>
              </a:rPr>
              <a:t>months</a:t>
            </a:r>
            <a:endParaRPr lang="en-US" sz="20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05"/>
              </a:spcBef>
              <a:buChar char="–"/>
              <a:tabLst>
                <a:tab pos="755015" algn="l"/>
                <a:tab pos="755650" algn="l"/>
              </a:tabLst>
            </a:pPr>
            <a:endParaRPr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sng" dirty="0">
                <a:solidFill>
                  <a:srgbClr val="1F497D"/>
                </a:solidFill>
                <a:latin typeface="Arial"/>
                <a:cs typeface="Arial"/>
              </a:rPr>
              <a:t>Self-monitoring blood glucose</a:t>
            </a:r>
            <a:r>
              <a:rPr sz="2400" u="sng" spc="-1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1F497D"/>
                </a:solidFill>
                <a:latin typeface="Arial"/>
                <a:cs typeface="Arial"/>
              </a:rPr>
              <a:t>(SMBG)</a:t>
            </a:r>
          </a:p>
          <a:p>
            <a:pPr marL="755650" lvl="1" indent="-285750">
              <a:lnSpc>
                <a:spcPct val="100000"/>
              </a:lnSpc>
              <a:spcBef>
                <a:spcPts val="585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rgbClr val="1F497D"/>
                </a:solidFill>
                <a:latin typeface="Arial"/>
                <a:cs typeface="Arial"/>
              </a:rPr>
              <a:t>T1DM at least 4 times per</a:t>
            </a:r>
            <a:r>
              <a:rPr sz="2000" spc="-11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1F497D"/>
                </a:solidFill>
                <a:latin typeface="Arial"/>
                <a:cs typeface="Arial"/>
              </a:rPr>
              <a:t>da</a:t>
            </a: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y</a:t>
            </a:r>
          </a:p>
          <a:p>
            <a:pPr marL="1212850" lvl="2" indent="-285750">
              <a:spcBef>
                <a:spcPts val="585"/>
              </a:spcBef>
              <a:buChar char="–"/>
              <a:tabLst>
                <a:tab pos="755015" algn="l"/>
                <a:tab pos="755650" algn="l"/>
              </a:tabLst>
            </a:pPr>
            <a:r>
              <a:rPr dirty="0" smtClean="0">
                <a:solidFill>
                  <a:srgbClr val="1F497D"/>
                </a:solidFill>
                <a:latin typeface="Arial"/>
                <a:cs typeface="Arial"/>
              </a:rPr>
              <a:t>Before </a:t>
            </a:r>
            <a:r>
              <a:rPr dirty="0">
                <a:solidFill>
                  <a:srgbClr val="1F497D"/>
                </a:solidFill>
                <a:latin typeface="Arial"/>
                <a:cs typeface="Arial"/>
              </a:rPr>
              <a:t>breakfast and dinner, before bedtime and</a:t>
            </a:r>
            <a:r>
              <a:rPr spc="-11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1F497D"/>
                </a:solidFill>
                <a:latin typeface="Arial"/>
                <a:cs typeface="Arial"/>
              </a:rPr>
              <a:t>nocturnally</a:t>
            </a:r>
          </a:p>
          <a:p>
            <a:pPr marL="755650" lvl="1" indent="-285750">
              <a:lnSpc>
                <a:spcPct val="100000"/>
              </a:lnSpc>
              <a:spcBef>
                <a:spcPts val="434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rgbClr val="1F497D"/>
                </a:solidFill>
                <a:latin typeface="Arial"/>
                <a:cs typeface="Arial"/>
              </a:rPr>
              <a:t>T2DM 2-3 times</a:t>
            </a:r>
            <a:r>
              <a:rPr sz="2000" spc="-1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1F497D"/>
                </a:solidFill>
                <a:latin typeface="Arial"/>
                <a:cs typeface="Arial"/>
              </a:rPr>
              <a:t>daily</a:t>
            </a:r>
            <a:endParaRPr lang="en-US"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34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Continuous </a:t>
            </a: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glucose monitoring should be </a:t>
            </a: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considered</a:t>
            </a:r>
          </a:p>
          <a:p>
            <a:pPr marL="1212850" lvl="2" indent="-285750">
              <a:spcBef>
                <a:spcPts val="434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Benefits </a:t>
            </a:r>
            <a:r>
              <a:rPr lang="en-US" dirty="0">
                <a:solidFill>
                  <a:srgbClr val="1F497D"/>
                </a:solidFill>
                <a:latin typeface="Arial"/>
                <a:cs typeface="Arial"/>
              </a:rPr>
              <a:t>of continuous glucose monitoring correlate with adherence</a:t>
            </a:r>
          </a:p>
          <a:p>
            <a:pPr marL="469900" lvl="1">
              <a:lnSpc>
                <a:spcPct val="100000"/>
              </a:lnSpc>
              <a:spcBef>
                <a:spcPts val="434"/>
              </a:spcBef>
              <a:tabLst>
                <a:tab pos="755015" algn="l"/>
                <a:tab pos="755650" algn="l"/>
              </a:tabLst>
            </a:pPr>
            <a:endParaRPr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u="sng" dirty="0">
                <a:solidFill>
                  <a:srgbClr val="1F497D"/>
                </a:solidFill>
                <a:latin typeface="Arial"/>
                <a:cs typeface="Arial"/>
              </a:rPr>
              <a:t>Urine glucose and</a:t>
            </a:r>
            <a:r>
              <a:rPr sz="2400" u="sng" spc="-1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1F497D"/>
                </a:solidFill>
                <a:latin typeface="Arial"/>
                <a:cs typeface="Arial"/>
              </a:rPr>
              <a:t>ketones</a:t>
            </a:r>
          </a:p>
          <a:p>
            <a:pPr marL="755650" lvl="1" indent="-285750">
              <a:lnSpc>
                <a:spcPct val="100000"/>
              </a:lnSpc>
              <a:spcBef>
                <a:spcPts val="585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solidFill>
                  <a:srgbClr val="1F497D"/>
                </a:solidFill>
                <a:latin typeface="Arial"/>
                <a:cs typeface="Arial"/>
              </a:rPr>
              <a:t>T1DM when BG &gt;250 </a:t>
            </a:r>
            <a:r>
              <a:rPr sz="2000" spc="-5" dirty="0">
                <a:solidFill>
                  <a:srgbClr val="1F497D"/>
                </a:solidFill>
                <a:latin typeface="Arial"/>
                <a:cs typeface="Arial"/>
              </a:rPr>
              <a:t>mg/dL </a:t>
            </a:r>
            <a:r>
              <a:rPr sz="2000" dirty="0">
                <a:solidFill>
                  <a:srgbClr val="1F497D"/>
                </a:solidFill>
                <a:latin typeface="Arial"/>
                <a:cs typeface="Arial"/>
              </a:rPr>
              <a:t>or during acute</a:t>
            </a:r>
            <a:r>
              <a:rPr sz="2000" spc="-8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1F497D"/>
                </a:solidFill>
                <a:latin typeface="Arial"/>
                <a:cs typeface="Arial"/>
              </a:rPr>
              <a:t>illness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396" y="6553200"/>
            <a:ext cx="7042784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Benavides S. Diabetes Mellitus. In: Benavides S, Nahata MC, ed. </a:t>
            </a:r>
            <a:r>
              <a:rPr sz="1000" i="1" dirty="0">
                <a:solidFill>
                  <a:srgbClr val="3060A0"/>
                </a:solidFill>
                <a:latin typeface="Arial"/>
                <a:cs typeface="Arial"/>
              </a:rPr>
              <a:t>Pediatric </a:t>
            </a:r>
            <a:r>
              <a:rPr sz="1000" i="1" spc="-5" dirty="0">
                <a:solidFill>
                  <a:srgbClr val="3060A0"/>
                </a:solidFill>
                <a:latin typeface="Arial"/>
                <a:cs typeface="Arial"/>
              </a:rPr>
              <a:t>Pharmacotherapy</a:t>
            </a:r>
            <a:r>
              <a:rPr sz="1000" spc="-5" dirty="0">
                <a:solidFill>
                  <a:srgbClr val="254B8E"/>
                </a:solidFill>
                <a:latin typeface="Arial"/>
                <a:cs typeface="Arial"/>
              </a:rPr>
              <a:t>.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1st  ed. Lenexa, KS:</a:t>
            </a:r>
            <a:r>
              <a:rPr sz="1000" spc="-9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College of Clinical Pharmacy;</a:t>
            </a:r>
            <a:r>
              <a:rPr sz="1000" spc="-10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2013:346-364.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2277" y="6183868"/>
            <a:ext cx="55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39164"/>
      </p:ext>
    </p:extLst>
  </p:cSld>
  <p:clrMapOvr>
    <a:masterClrMapping/>
  </p:clrMapOvr>
  <p:transition spd="slow" advTm="57768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314" y="190737"/>
            <a:ext cx="7234178" cy="108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200" spc="-5" dirty="0"/>
              <a:t>Acute </a:t>
            </a:r>
            <a:r>
              <a:rPr sz="3200" spc="-5" dirty="0" smtClean="0"/>
              <a:t>Complications of Diabetes</a:t>
            </a:r>
            <a:r>
              <a:rPr sz="3200" spc="-50" dirty="0" smtClean="0"/>
              <a:t> </a:t>
            </a:r>
            <a:r>
              <a:rPr sz="3200" spc="-5" dirty="0" smtClean="0"/>
              <a:t>Mellitus</a:t>
            </a:r>
            <a:endParaRPr sz="3200" spc="-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88314" y="1603788"/>
            <a:ext cx="8282838" cy="1997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311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dirty="0" smtClean="0">
                <a:solidFill>
                  <a:srgbClr val="254B8E"/>
                </a:solidFill>
                <a:latin typeface="Arial"/>
                <a:cs typeface="Arial"/>
              </a:rPr>
              <a:t>Hypoglycemia</a:t>
            </a:r>
            <a:endParaRPr lang="en-US" sz="2600" dirty="0" smtClean="0">
              <a:solidFill>
                <a:srgbClr val="254B8E"/>
              </a:solidFill>
              <a:latin typeface="Arial"/>
              <a:cs typeface="Arial"/>
            </a:endParaRPr>
          </a:p>
          <a:p>
            <a:pPr marL="355600" indent="-342900">
              <a:lnSpc>
                <a:spcPts val="3110"/>
              </a:lnSpc>
              <a:buChar char="•"/>
              <a:tabLst>
                <a:tab pos="354965" algn="l"/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ts val="31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dirty="0" smtClean="0">
                <a:solidFill>
                  <a:srgbClr val="254B8E"/>
                </a:solidFill>
                <a:latin typeface="Arial"/>
                <a:cs typeface="Arial"/>
              </a:rPr>
              <a:t>D</a:t>
            </a:r>
            <a:r>
              <a:rPr lang="en-US" sz="2600" dirty="0" smtClean="0">
                <a:solidFill>
                  <a:srgbClr val="254B8E"/>
                </a:solidFill>
                <a:latin typeface="Arial"/>
                <a:cs typeface="Arial"/>
              </a:rPr>
              <a:t>iabetic </a:t>
            </a:r>
            <a:r>
              <a:rPr sz="2600" dirty="0" smtClean="0">
                <a:solidFill>
                  <a:srgbClr val="254B8E"/>
                </a:solidFill>
                <a:latin typeface="Arial"/>
                <a:cs typeface="Arial"/>
              </a:rPr>
              <a:t>K</a:t>
            </a:r>
            <a:r>
              <a:rPr lang="en-US" sz="2600" dirty="0" smtClean="0">
                <a:solidFill>
                  <a:srgbClr val="254B8E"/>
                </a:solidFill>
                <a:latin typeface="Arial"/>
                <a:cs typeface="Arial"/>
              </a:rPr>
              <a:t>etoacidosis (DKA)</a:t>
            </a:r>
          </a:p>
          <a:p>
            <a:pPr marL="355600" indent="-342900">
              <a:lnSpc>
                <a:spcPts val="3100"/>
              </a:lnSpc>
              <a:buChar char="•"/>
              <a:tabLst>
                <a:tab pos="354965" algn="l"/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ts val="31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254B8E"/>
                </a:solidFill>
                <a:latin typeface="Arial"/>
                <a:cs typeface="Arial"/>
              </a:rPr>
              <a:t>Hyperosmolar Hyperglycemic Syndrome</a:t>
            </a:r>
            <a:r>
              <a:rPr sz="2600" spc="-10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254B8E"/>
                </a:solidFill>
                <a:latin typeface="Arial"/>
                <a:cs typeface="Arial"/>
              </a:rPr>
              <a:t>(HHS</a:t>
            </a:r>
            <a:r>
              <a:rPr sz="2600" dirty="0" smtClean="0">
                <a:solidFill>
                  <a:srgbClr val="254B8E"/>
                </a:solidFill>
                <a:latin typeface="Arial"/>
                <a:cs typeface="Arial"/>
              </a:rPr>
              <a:t>)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324" y="6705600"/>
            <a:ext cx="58324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Gregory JM, Moore D, Simmons J. </a:t>
            </a:r>
            <a:r>
              <a:rPr sz="1000" spc="-15" dirty="0">
                <a:solidFill>
                  <a:srgbClr val="254B8E"/>
                </a:solidFill>
                <a:latin typeface="Arial"/>
                <a:cs typeface="Arial"/>
              </a:rPr>
              <a:t>Type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1 Diabetes Mellitus. </a:t>
            </a:r>
            <a:r>
              <a:rPr sz="1000" i="1" dirty="0">
                <a:solidFill>
                  <a:srgbClr val="254B8E"/>
                </a:solidFill>
                <a:latin typeface="Arial"/>
                <a:cs typeface="Arial"/>
              </a:rPr>
              <a:t>Pediatrics in </a:t>
            </a:r>
            <a:r>
              <a:rPr sz="1000" i="1" spc="-5" dirty="0">
                <a:solidFill>
                  <a:srgbClr val="254B8E"/>
                </a:solidFill>
                <a:latin typeface="Arial"/>
                <a:cs typeface="Arial"/>
              </a:rPr>
              <a:t>Review</a:t>
            </a:r>
            <a:r>
              <a:rPr sz="1000" spc="-5" dirty="0">
                <a:solidFill>
                  <a:srgbClr val="254B8E"/>
                </a:solidFill>
                <a:latin typeface="Arial"/>
                <a:cs typeface="Arial"/>
              </a:rPr>
              <a:t>.</a:t>
            </a:r>
            <a:r>
              <a:rPr sz="1000" spc="-8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2013;34(5):203-215.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8309" y="6336268"/>
            <a:ext cx="56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33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480214"/>
      </p:ext>
    </p:extLst>
  </p:cSld>
  <p:clrMapOvr>
    <a:masterClrMapping/>
  </p:clrMapOvr>
  <p:transition spd="slow" advTm="80421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022" y="164580"/>
            <a:ext cx="7242880" cy="1082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sz="3200" spc="-5" dirty="0"/>
              <a:t>Chronic Complications of  Diabetes</a:t>
            </a:r>
            <a:r>
              <a:rPr sz="3200" spc="-50" dirty="0"/>
              <a:t> </a:t>
            </a:r>
            <a:r>
              <a:rPr sz="3200" spc="-5" dirty="0"/>
              <a:t>Mellitus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4253864" y="1574165"/>
            <a:ext cx="4128135" cy="4188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1F497D"/>
                </a:solidFill>
              </a:rPr>
              <a:t>Macrovascular</a:t>
            </a:r>
          </a:p>
          <a:p>
            <a:pPr marL="762000" marR="696595" lvl="1" indent="-292100">
              <a:lnSpc>
                <a:spcPts val="3329"/>
              </a:lnSpc>
              <a:spcBef>
                <a:spcPts val="765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254B8E"/>
                </a:solidFill>
                <a:latin typeface="Arial"/>
                <a:cs typeface="Arial"/>
              </a:rPr>
              <a:t>Atherosclerotic  disease</a:t>
            </a:r>
            <a:endParaRPr sz="2400" dirty="0">
              <a:latin typeface="Arial"/>
              <a:cs typeface="Arial"/>
            </a:endParaRPr>
          </a:p>
          <a:p>
            <a:pPr marL="762000" marR="5080" lvl="1" indent="-292100">
              <a:lnSpc>
                <a:spcPts val="3329"/>
              </a:lnSpc>
              <a:spcBef>
                <a:spcPts val="74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254B8E"/>
                </a:solidFill>
                <a:latin typeface="Arial"/>
                <a:cs typeface="Arial"/>
              </a:rPr>
              <a:t>Peripheral</a:t>
            </a:r>
            <a:r>
              <a:rPr sz="2400" spc="-10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4B8E"/>
                </a:solidFill>
                <a:latin typeface="Arial"/>
                <a:cs typeface="Arial"/>
              </a:rPr>
              <a:t>vascular  disease</a:t>
            </a:r>
            <a:endParaRPr sz="2400" dirty="0">
              <a:latin typeface="Arial"/>
              <a:cs typeface="Arial"/>
            </a:endParaRPr>
          </a:p>
          <a:p>
            <a:pPr marL="762000" marR="440690" lvl="1" indent="-292100">
              <a:lnSpc>
                <a:spcPts val="3329"/>
              </a:lnSpc>
              <a:spcBef>
                <a:spcPts val="74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254B8E"/>
                </a:solidFill>
                <a:latin typeface="Arial"/>
                <a:cs typeface="Arial"/>
              </a:rPr>
              <a:t>Cerebrovascular  disease</a:t>
            </a:r>
            <a:endParaRPr sz="2400" dirty="0">
              <a:latin typeface="Arial"/>
              <a:cs typeface="Arial"/>
            </a:endParaRPr>
          </a:p>
          <a:p>
            <a:pPr marL="762000" marR="676910" lvl="1" indent="-292100">
              <a:lnSpc>
                <a:spcPts val="3329"/>
              </a:lnSpc>
              <a:spcBef>
                <a:spcPts val="74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254B8E"/>
                </a:solidFill>
                <a:latin typeface="Arial"/>
                <a:cs typeface="Arial"/>
              </a:rPr>
              <a:t>Cardiovascular  disease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3025" y="1574165"/>
            <a:ext cx="2875280" cy="1765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254B8E"/>
                </a:solidFill>
                <a:latin typeface="Arial"/>
                <a:cs typeface="Arial"/>
              </a:rPr>
              <a:t>Microvascular</a:t>
            </a:r>
            <a:endParaRPr sz="26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3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254B8E"/>
                </a:solidFill>
                <a:latin typeface="Arial"/>
                <a:cs typeface="Arial"/>
              </a:rPr>
              <a:t>Retinopathy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4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254B8E"/>
                </a:solidFill>
                <a:latin typeface="Arial"/>
                <a:cs typeface="Arial"/>
              </a:rPr>
              <a:t>Nephropathy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740"/>
              </a:spcBef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254B8E"/>
                </a:solidFill>
                <a:latin typeface="Arial"/>
                <a:cs typeface="Arial"/>
              </a:rPr>
              <a:t>Neuropathy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668" y="6705600"/>
            <a:ext cx="58324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Gregory JM, Moore D, Simmons J. </a:t>
            </a:r>
            <a:r>
              <a:rPr sz="1000" spc="-15" dirty="0">
                <a:solidFill>
                  <a:srgbClr val="254B8E"/>
                </a:solidFill>
                <a:latin typeface="Arial"/>
                <a:cs typeface="Arial"/>
              </a:rPr>
              <a:t>Type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1 Diabetes Mellitus. </a:t>
            </a:r>
            <a:r>
              <a:rPr sz="1000" i="1" dirty="0">
                <a:solidFill>
                  <a:srgbClr val="254B8E"/>
                </a:solidFill>
                <a:latin typeface="Arial"/>
                <a:cs typeface="Arial"/>
              </a:rPr>
              <a:t>Pediatrics in </a:t>
            </a:r>
            <a:r>
              <a:rPr sz="1000" i="1" spc="-5" dirty="0">
                <a:solidFill>
                  <a:srgbClr val="254B8E"/>
                </a:solidFill>
                <a:latin typeface="Arial"/>
                <a:cs typeface="Arial"/>
              </a:rPr>
              <a:t>Review</a:t>
            </a:r>
            <a:r>
              <a:rPr sz="1000" spc="-5" dirty="0">
                <a:solidFill>
                  <a:srgbClr val="254B8E"/>
                </a:solidFill>
                <a:latin typeface="Arial"/>
                <a:cs typeface="Arial"/>
              </a:rPr>
              <a:t>.</a:t>
            </a:r>
            <a:r>
              <a:rPr sz="1000" spc="-8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2013;34(5):203-215.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272" y="6350421"/>
            <a:ext cx="571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34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21744"/>
      </p:ext>
    </p:extLst>
  </p:cSld>
  <p:clrMapOvr>
    <a:masterClrMapping/>
  </p:clrMapOvr>
  <p:transition spd="slow" advTm="38384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49296-F4DB-4925-855D-FE03EBE3B35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3462"/>
            <a:ext cx="8506146" cy="5505450"/>
          </a:xfrm>
        </p:spPr>
        <p:txBody>
          <a:bodyPr/>
          <a:lstStyle/>
          <a:p>
            <a:pPr marL="355600" marR="5080">
              <a:lnSpc>
                <a:spcPts val="3800"/>
              </a:lnSpc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54B8E"/>
                </a:solidFill>
              </a:rPr>
              <a:t>Maintenance </a:t>
            </a:r>
            <a:r>
              <a:rPr lang="en-US" sz="2400" dirty="0">
                <a:solidFill>
                  <a:srgbClr val="254B8E"/>
                </a:solidFill>
              </a:rPr>
              <a:t>of blood glucose as close </a:t>
            </a:r>
            <a:r>
              <a:rPr lang="en-US" sz="2400" spc="-5" dirty="0" smtClean="0">
                <a:solidFill>
                  <a:srgbClr val="254B8E"/>
                </a:solidFill>
              </a:rPr>
              <a:t>to </a:t>
            </a:r>
            <a:r>
              <a:rPr lang="en-US" sz="2400" dirty="0">
                <a:solidFill>
                  <a:srgbClr val="254B8E"/>
                </a:solidFill>
              </a:rPr>
              <a:t>normal physiologic values as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possible</a:t>
            </a:r>
          </a:p>
          <a:p>
            <a:pPr marL="355600" marR="5080">
              <a:lnSpc>
                <a:spcPts val="3800"/>
              </a:lnSpc>
              <a:tabLst>
                <a:tab pos="354965" algn="l"/>
                <a:tab pos="355600" algn="l"/>
              </a:tabLst>
            </a:pPr>
            <a:endParaRPr lang="en-US" sz="2400" dirty="0"/>
          </a:p>
          <a:p>
            <a:pPr marL="355600">
              <a:spcBef>
                <a:spcPts val="605"/>
              </a:spcBef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54B8E"/>
                </a:solidFill>
              </a:rPr>
              <a:t>Attainment </a:t>
            </a:r>
            <a:r>
              <a:rPr lang="en-US" sz="2400" dirty="0">
                <a:solidFill>
                  <a:srgbClr val="254B8E"/>
                </a:solidFill>
              </a:rPr>
              <a:t>of normal </a:t>
            </a:r>
            <a:r>
              <a:rPr lang="en-US" sz="2400" spc="-5" dirty="0">
                <a:solidFill>
                  <a:srgbClr val="254B8E"/>
                </a:solidFill>
              </a:rPr>
              <a:t>growth </a:t>
            </a:r>
            <a:r>
              <a:rPr lang="en-US" sz="2400" dirty="0">
                <a:solidFill>
                  <a:srgbClr val="254B8E"/>
                </a:solidFill>
              </a:rPr>
              <a:t>and</a:t>
            </a:r>
            <a:r>
              <a:rPr lang="en-US" sz="2400" spc="-35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weight</a:t>
            </a:r>
          </a:p>
          <a:p>
            <a:pPr marL="355600">
              <a:spcBef>
                <a:spcPts val="605"/>
              </a:spcBef>
              <a:tabLst>
                <a:tab pos="354965" algn="l"/>
                <a:tab pos="355600" algn="l"/>
              </a:tabLst>
            </a:pPr>
            <a:endParaRPr lang="en-US" sz="2400" dirty="0"/>
          </a:p>
          <a:p>
            <a:pPr marL="355600" marR="1540510">
              <a:spcBef>
                <a:spcPts val="760"/>
              </a:spcBef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54B8E"/>
                </a:solidFill>
              </a:rPr>
              <a:t>Prevention </a:t>
            </a:r>
            <a:r>
              <a:rPr lang="en-US" sz="2400" dirty="0">
                <a:solidFill>
                  <a:srgbClr val="254B8E"/>
                </a:solidFill>
              </a:rPr>
              <a:t>of </a:t>
            </a:r>
            <a:r>
              <a:rPr lang="en-US" sz="2400" spc="-5" dirty="0">
                <a:solidFill>
                  <a:srgbClr val="254B8E"/>
                </a:solidFill>
              </a:rPr>
              <a:t>acute </a:t>
            </a:r>
            <a:r>
              <a:rPr lang="en-US" sz="2400" dirty="0">
                <a:solidFill>
                  <a:srgbClr val="254B8E"/>
                </a:solidFill>
              </a:rPr>
              <a:t>and</a:t>
            </a:r>
            <a:r>
              <a:rPr lang="en-US" sz="2400" spc="-30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chronic </a:t>
            </a:r>
            <a:r>
              <a:rPr lang="en-US" sz="2400" spc="-5" dirty="0" smtClean="0">
                <a:solidFill>
                  <a:srgbClr val="254B8E"/>
                </a:solidFill>
              </a:rPr>
              <a:t>complications</a:t>
            </a:r>
          </a:p>
          <a:p>
            <a:pPr marL="355600" marR="1540510">
              <a:spcBef>
                <a:spcPts val="760"/>
              </a:spcBef>
              <a:tabLst>
                <a:tab pos="354965" algn="l"/>
                <a:tab pos="355600" algn="l"/>
              </a:tabLst>
            </a:pPr>
            <a:endParaRPr lang="en-US" sz="2400" spc="-5" dirty="0" smtClean="0">
              <a:solidFill>
                <a:srgbClr val="254B8E"/>
              </a:solidFill>
            </a:endParaRPr>
          </a:p>
          <a:p>
            <a:pPr marL="355600" marR="1540510">
              <a:spcBef>
                <a:spcPts val="760"/>
              </a:spcBef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solidFill>
                  <a:srgbClr val="254B8E"/>
                </a:solidFill>
              </a:rPr>
              <a:t>Minimization of adverse events secondary </a:t>
            </a:r>
            <a:r>
              <a:rPr lang="en-US" sz="2400" spc="-5" dirty="0" smtClean="0">
                <a:solidFill>
                  <a:schemeClr val="tx2"/>
                </a:solidFill>
              </a:rPr>
              <a:t>to</a:t>
            </a:r>
            <a:r>
              <a:rPr lang="en-US" sz="2400" spc="-5" dirty="0" smtClean="0">
                <a:solidFill>
                  <a:srgbClr val="254B8E"/>
                </a:solidFill>
              </a:rPr>
              <a:t> pharmacological management 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Overall Therapeutic Goals 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00" y="6550223"/>
            <a:ext cx="8356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American Diabetes Association. 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Type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2 diabetes in children and adolescents. </a:t>
            </a:r>
            <a:r>
              <a:rPr lang="en-US" sz="700" i="1" dirty="0">
                <a:solidFill>
                  <a:srgbClr val="3060A0"/>
                </a:solidFill>
                <a:latin typeface="Arial"/>
                <a:cs typeface="Arial"/>
              </a:rPr>
              <a:t>Diabetes Care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2000;</a:t>
            </a:r>
            <a:r>
              <a:rPr lang="en-US" sz="700" spc="-17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23:381-389 Silverstein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J, Klingensmith G, Copeland K, Plotnick L, Kaufman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F,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Laffel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L, et al. Care of children and adolescents with type</a:t>
            </a:r>
            <a:r>
              <a:rPr lang="en-US" sz="700" spc="-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1</a:t>
            </a:r>
            <a:r>
              <a:rPr lang="en-US" sz="700" dirty="0"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: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statement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the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Association.</a:t>
            </a:r>
            <a:r>
              <a:rPr lang="en-US" sz="700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3060A0"/>
                </a:solidFill>
                <a:latin typeface="Arial"/>
                <a:cs typeface="Arial"/>
              </a:rPr>
              <a:t>Diabetes</a:t>
            </a:r>
            <a:r>
              <a:rPr lang="en-US" sz="700" i="1" spc="-15" dirty="0">
                <a:solidFill>
                  <a:srgbClr val="3060A0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3060A0"/>
                </a:solidFill>
                <a:latin typeface="Arial"/>
                <a:cs typeface="Arial"/>
              </a:rPr>
              <a:t>Care</a:t>
            </a:r>
            <a:r>
              <a:rPr lang="en-US" sz="700" i="1" spc="-20" dirty="0">
                <a:solidFill>
                  <a:srgbClr val="3060A0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2005;28:186-212.</a:t>
            </a:r>
            <a:endParaRPr lang="en-US" sz="700" dirty="0">
              <a:latin typeface="Arial"/>
              <a:cs typeface="Arial"/>
            </a:endParaRPr>
          </a:p>
          <a:p>
            <a:endParaRPr lang="en-US" sz="1000" dirty="0" smtClean="0">
              <a:solidFill>
                <a:srgbClr val="254B8E"/>
              </a:solidFill>
              <a:latin typeface="Arial"/>
              <a:cs typeface="Arial"/>
            </a:endParaRPr>
          </a:p>
          <a:p>
            <a:endParaRPr lang="en-US" sz="1000" dirty="0" smtClean="0">
              <a:solidFill>
                <a:srgbClr val="254B8E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348657"/>
      </p:ext>
    </p:extLst>
  </p:cSld>
  <p:clrMapOvr>
    <a:masterClrMapping/>
  </p:clrMapOvr>
  <p:transition spd="slow" advTm="40561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312FB6-2B81-4CEE-A1AF-E1A0447AE1FB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935924"/>
            <a:ext cx="8229600" cy="2819400"/>
          </a:xfrm>
        </p:spPr>
        <p:txBody>
          <a:bodyPr/>
          <a:lstStyle/>
          <a:p>
            <a:r>
              <a:rPr lang="en-US" sz="2400" dirty="0">
                <a:solidFill>
                  <a:srgbClr val="1F497D"/>
                </a:solidFill>
              </a:rPr>
              <a:t>R</a:t>
            </a:r>
            <a:r>
              <a:rPr lang="en-US" sz="2400" dirty="0" smtClean="0">
                <a:solidFill>
                  <a:srgbClr val="1F497D"/>
                </a:solidFill>
              </a:rPr>
              <a:t>ecommendations </a:t>
            </a:r>
            <a:r>
              <a:rPr lang="en-US" sz="2400" dirty="0">
                <a:solidFill>
                  <a:srgbClr val="1F497D"/>
                </a:solidFill>
              </a:rPr>
              <a:t>were added on the treatment of </a:t>
            </a:r>
            <a:r>
              <a:rPr lang="en-US" sz="2400" dirty="0" smtClean="0">
                <a:solidFill>
                  <a:srgbClr val="1F497D"/>
                </a:solidFill>
              </a:rPr>
              <a:t>T1DM regarding </a:t>
            </a:r>
            <a:r>
              <a:rPr lang="en-US" sz="2400" dirty="0">
                <a:solidFill>
                  <a:srgbClr val="1F497D"/>
                </a:solidFill>
              </a:rPr>
              <a:t>intensive insulin regimens, self-monitoring of blood glucose, CGM, and automated insulin delivery </a:t>
            </a:r>
            <a:r>
              <a:rPr lang="en-US" sz="2400" dirty="0" smtClean="0">
                <a:solidFill>
                  <a:srgbClr val="1F497D"/>
                </a:solidFill>
              </a:rPr>
              <a:t>systems</a:t>
            </a:r>
          </a:p>
          <a:p>
            <a:endParaRPr lang="en-US" sz="1000" dirty="0">
              <a:solidFill>
                <a:srgbClr val="1F497D"/>
              </a:solidFill>
            </a:endParaRPr>
          </a:p>
          <a:p>
            <a:r>
              <a:rPr lang="en-US" sz="2400" dirty="0">
                <a:solidFill>
                  <a:srgbClr val="1F497D"/>
                </a:solidFill>
              </a:rPr>
              <a:t>R</a:t>
            </a:r>
            <a:r>
              <a:rPr lang="en-US" sz="2400" dirty="0" smtClean="0">
                <a:solidFill>
                  <a:srgbClr val="1F497D"/>
                </a:solidFill>
              </a:rPr>
              <a:t>ecommended </a:t>
            </a:r>
            <a:r>
              <a:rPr lang="en-US" sz="2400" dirty="0">
                <a:solidFill>
                  <a:srgbClr val="1F497D"/>
                </a:solidFill>
              </a:rPr>
              <a:t>risk-based timing of celiac disease screenings </a:t>
            </a:r>
            <a:r>
              <a:rPr lang="en-US" sz="2400" dirty="0" smtClean="0">
                <a:solidFill>
                  <a:srgbClr val="1F497D"/>
                </a:solidFill>
              </a:rPr>
              <a:t>was defined</a:t>
            </a:r>
          </a:p>
          <a:p>
            <a:endParaRPr lang="en-US" sz="1000" dirty="0">
              <a:solidFill>
                <a:srgbClr val="1F497D"/>
              </a:solidFill>
            </a:endParaRPr>
          </a:p>
          <a:p>
            <a:r>
              <a:rPr lang="en-US" sz="2400" dirty="0" smtClean="0">
                <a:solidFill>
                  <a:srgbClr val="1F497D"/>
                </a:solidFill>
              </a:rPr>
              <a:t>Estimating </a:t>
            </a:r>
            <a:r>
              <a:rPr lang="en-US" sz="2400" dirty="0">
                <a:solidFill>
                  <a:srgbClr val="1F497D"/>
                </a:solidFill>
              </a:rPr>
              <a:t>glomerular filtration rate was </a:t>
            </a:r>
            <a:r>
              <a:rPr lang="en-US" sz="2400" dirty="0" smtClean="0">
                <a:solidFill>
                  <a:srgbClr val="1F497D"/>
                </a:solidFill>
              </a:rPr>
              <a:t>removed </a:t>
            </a:r>
            <a:r>
              <a:rPr lang="en-US" sz="2400" dirty="0">
                <a:solidFill>
                  <a:srgbClr val="1F497D"/>
                </a:solidFill>
              </a:rPr>
              <a:t>because of the poor performance of the estimating equation </a:t>
            </a:r>
            <a:endParaRPr lang="en-US" sz="2400" dirty="0" smtClean="0">
              <a:solidFill>
                <a:srgbClr val="1F497D"/>
              </a:solidFill>
            </a:endParaRPr>
          </a:p>
          <a:p>
            <a:endParaRPr lang="en-US" sz="1000" dirty="0" smtClean="0">
              <a:solidFill>
                <a:srgbClr val="1F497D"/>
              </a:solidFill>
            </a:endParaRPr>
          </a:p>
          <a:p>
            <a:r>
              <a:rPr lang="en-US" sz="2400" dirty="0" smtClean="0">
                <a:solidFill>
                  <a:srgbClr val="1F497D"/>
                </a:solidFill>
              </a:rPr>
              <a:t>T2DM section </a:t>
            </a:r>
            <a:r>
              <a:rPr lang="en-US" sz="2400" dirty="0">
                <a:solidFill>
                  <a:srgbClr val="1F497D"/>
                </a:solidFill>
              </a:rPr>
              <a:t>was substantially expanded, with several new </a:t>
            </a:r>
            <a:r>
              <a:rPr lang="en-US" sz="2400" dirty="0" smtClean="0">
                <a:solidFill>
                  <a:srgbClr val="1F497D"/>
                </a:solidFill>
              </a:rPr>
              <a:t>recommendations</a:t>
            </a:r>
            <a:endParaRPr lang="en-US" sz="2400" dirty="0">
              <a:solidFill>
                <a:srgbClr val="1F497D"/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7382"/>
            <a:ext cx="7878420" cy="11430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2018 ADA Guideline Pediatric Updates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08476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2390" y="1219200"/>
            <a:ext cx="7610198" cy="1219200"/>
          </a:xfrm>
        </p:spPr>
        <p:txBody>
          <a:bodyPr/>
          <a:lstStyle/>
          <a:p>
            <a:r>
              <a:rPr lang="en-US" sz="6400" dirty="0" smtClean="0"/>
              <a:t>Management of Type 1 Diabetes</a:t>
            </a:r>
            <a:endParaRPr lang="en-US" sz="6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312FB6-2B81-4CEE-A1AF-E1A0447AE1FB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89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312FB6-2B81-4CEE-A1AF-E1A0447AE1FB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52190"/>
            <a:ext cx="8229600" cy="2819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T1DM should </a:t>
            </a:r>
            <a:r>
              <a:rPr lang="en-US" sz="2400" dirty="0">
                <a:solidFill>
                  <a:schemeClr val="tx2"/>
                </a:solidFill>
              </a:rPr>
              <a:t>be treated with intensive insulin </a:t>
            </a:r>
            <a:r>
              <a:rPr lang="en-US" sz="2400" dirty="0" smtClean="0">
                <a:solidFill>
                  <a:schemeClr val="tx2"/>
                </a:solidFill>
              </a:rPr>
              <a:t>regimens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ultiple </a:t>
            </a:r>
            <a:r>
              <a:rPr lang="en-US" sz="2000" dirty="0">
                <a:solidFill>
                  <a:schemeClr val="tx2"/>
                </a:solidFill>
              </a:rPr>
              <a:t>daily </a:t>
            </a:r>
            <a:r>
              <a:rPr lang="en-US" sz="2000" dirty="0" smtClean="0">
                <a:solidFill>
                  <a:schemeClr val="tx2"/>
                </a:solidFill>
              </a:rPr>
              <a:t>injections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</a:t>
            </a:r>
            <a:r>
              <a:rPr lang="en-US" sz="2000" dirty="0" smtClean="0">
                <a:solidFill>
                  <a:schemeClr val="tx2"/>
                </a:solidFill>
              </a:rPr>
              <a:t>ontinuous subcutaneous </a:t>
            </a:r>
            <a:r>
              <a:rPr lang="en-US" sz="2000" dirty="0">
                <a:solidFill>
                  <a:schemeClr val="tx2"/>
                </a:solidFill>
              </a:rPr>
              <a:t>insulin </a:t>
            </a:r>
            <a:r>
              <a:rPr lang="en-US" sz="2000" dirty="0" smtClean="0">
                <a:solidFill>
                  <a:schemeClr val="tx2"/>
                </a:solidFill>
              </a:rPr>
              <a:t>infusion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Automated insulin delivery systems improve glycemic control and </a:t>
            </a:r>
            <a:r>
              <a:rPr lang="en-US" sz="2400" dirty="0" smtClean="0">
                <a:solidFill>
                  <a:schemeClr val="tx2"/>
                </a:solidFill>
              </a:rPr>
              <a:t>reduce </a:t>
            </a:r>
            <a:r>
              <a:rPr lang="en-US" sz="2400" dirty="0">
                <a:solidFill>
                  <a:schemeClr val="tx2"/>
                </a:solidFill>
              </a:rPr>
              <a:t>hypoglycemia in </a:t>
            </a:r>
            <a:r>
              <a:rPr lang="en-US" sz="2400" dirty="0" smtClean="0">
                <a:solidFill>
                  <a:schemeClr val="tx2"/>
                </a:solidFill>
              </a:rPr>
              <a:t>adolescents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 Recommendations for Glycemic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33200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49296-F4DB-4925-855D-FE03EBE3B351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262"/>
            <a:ext cx="8458200" cy="5807075"/>
          </a:xfrm>
        </p:spPr>
        <p:txBody>
          <a:bodyPr/>
          <a:lstStyle/>
          <a:p>
            <a:pPr marL="355600"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Protein composed of 51 amino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acids</a:t>
            </a:r>
            <a:endParaRPr lang="en-US" sz="2400" dirty="0"/>
          </a:p>
          <a:p>
            <a:pPr marL="755650" lvl="1">
              <a:spcBef>
                <a:spcPts val="505"/>
              </a:spcBef>
              <a:tabLst>
                <a:tab pos="755015" algn="l"/>
                <a:tab pos="755650" algn="l"/>
              </a:tabLst>
            </a:pPr>
            <a:r>
              <a:rPr lang="en-US" sz="2200" dirty="0">
                <a:solidFill>
                  <a:srgbClr val="254B8E"/>
                </a:solidFill>
              </a:rPr>
              <a:t>2 chains (alpha and beta) connected by disulfide</a:t>
            </a:r>
            <a:r>
              <a:rPr lang="en-US" sz="2200" spc="-100" dirty="0">
                <a:solidFill>
                  <a:srgbClr val="254B8E"/>
                </a:solidFill>
              </a:rPr>
              <a:t> </a:t>
            </a:r>
            <a:r>
              <a:rPr lang="en-US" sz="2200" dirty="0">
                <a:solidFill>
                  <a:srgbClr val="254B8E"/>
                </a:solidFill>
              </a:rPr>
              <a:t>bonds</a:t>
            </a:r>
            <a:endParaRPr lang="en-US" sz="2200" dirty="0"/>
          </a:p>
          <a:p>
            <a:pPr marL="355600">
              <a:spcBef>
                <a:spcPts val="555"/>
              </a:spcBef>
              <a:tabLst>
                <a:tab pos="354965" algn="l"/>
                <a:tab pos="355600" algn="l"/>
              </a:tabLst>
            </a:pPr>
            <a:endParaRPr lang="en-US" sz="1000" dirty="0" smtClean="0">
              <a:solidFill>
                <a:srgbClr val="254B8E"/>
              </a:solidFill>
            </a:endParaRPr>
          </a:p>
          <a:p>
            <a:pPr marL="355600">
              <a:spcBef>
                <a:spcPts val="555"/>
              </a:spcBef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srgbClr val="254B8E"/>
                </a:solidFill>
              </a:rPr>
              <a:t>Naturally </a:t>
            </a:r>
            <a:r>
              <a:rPr lang="en-US" sz="2400" dirty="0">
                <a:solidFill>
                  <a:srgbClr val="254B8E"/>
                </a:solidFill>
              </a:rPr>
              <a:t>produced by the</a:t>
            </a:r>
            <a:r>
              <a:rPr lang="en-US" sz="2400" spc="-100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pancreas</a:t>
            </a:r>
            <a:endParaRPr lang="en-US" sz="2400" dirty="0"/>
          </a:p>
          <a:p>
            <a:pPr marL="355600">
              <a:spcBef>
                <a:spcPts val="680"/>
              </a:spcBef>
              <a:tabLst>
                <a:tab pos="354965" algn="l"/>
                <a:tab pos="355600" algn="l"/>
              </a:tabLst>
            </a:pPr>
            <a:endParaRPr lang="en-US" sz="1000" dirty="0" smtClean="0">
              <a:solidFill>
                <a:srgbClr val="254B8E"/>
              </a:solidFill>
            </a:endParaRPr>
          </a:p>
          <a:p>
            <a:pPr marL="355600">
              <a:spcBef>
                <a:spcPts val="680"/>
              </a:spcBef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srgbClr val="254B8E"/>
                </a:solidFill>
              </a:rPr>
              <a:t>Recombinant </a:t>
            </a:r>
            <a:r>
              <a:rPr lang="en-US" sz="2400" dirty="0">
                <a:solidFill>
                  <a:srgbClr val="254B8E"/>
                </a:solidFill>
              </a:rPr>
              <a:t>DNA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technology</a:t>
            </a:r>
            <a:endParaRPr lang="en-US" sz="2400" dirty="0"/>
          </a:p>
          <a:p>
            <a:pPr marL="755650" lvl="1">
              <a:spcBef>
                <a:spcPts val="484"/>
              </a:spcBef>
              <a:tabLst>
                <a:tab pos="755015" algn="l"/>
                <a:tab pos="755650" algn="l"/>
              </a:tabLst>
            </a:pPr>
            <a:r>
              <a:rPr lang="en-US" sz="2200" dirty="0">
                <a:solidFill>
                  <a:srgbClr val="254B8E"/>
                </a:solidFill>
              </a:rPr>
              <a:t>No longer bovine/porcine</a:t>
            </a:r>
            <a:r>
              <a:rPr lang="en-US" sz="2200" spc="-100" dirty="0">
                <a:solidFill>
                  <a:srgbClr val="254B8E"/>
                </a:solidFill>
              </a:rPr>
              <a:t> </a:t>
            </a:r>
            <a:r>
              <a:rPr lang="en-US" sz="2200" dirty="0">
                <a:solidFill>
                  <a:srgbClr val="254B8E"/>
                </a:solidFill>
              </a:rPr>
              <a:t>derived</a:t>
            </a:r>
            <a:endParaRPr lang="en-US" sz="2200" dirty="0"/>
          </a:p>
          <a:p>
            <a:pPr marL="355600" marR="448309">
              <a:lnSpc>
                <a:spcPct val="100600"/>
              </a:lnSpc>
              <a:spcBef>
                <a:spcPts val="635"/>
              </a:spcBef>
              <a:tabLst>
                <a:tab pos="354965" algn="l"/>
                <a:tab pos="355600" algn="l"/>
              </a:tabLst>
            </a:pPr>
            <a:endParaRPr lang="en-US" sz="1000" dirty="0" smtClean="0">
              <a:solidFill>
                <a:srgbClr val="254B8E"/>
              </a:solidFill>
            </a:endParaRPr>
          </a:p>
          <a:p>
            <a:pPr marL="355600" marR="448309">
              <a:lnSpc>
                <a:spcPct val="100600"/>
              </a:lnSpc>
              <a:spcBef>
                <a:spcPts val="635"/>
              </a:spcBef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srgbClr val="254B8E"/>
                </a:solidFill>
              </a:rPr>
              <a:t>No </a:t>
            </a:r>
            <a:r>
              <a:rPr lang="en-US" sz="2400" dirty="0">
                <a:solidFill>
                  <a:srgbClr val="254B8E"/>
                </a:solidFill>
              </a:rPr>
              <a:t>studies have reported increased efficacy</a:t>
            </a:r>
            <a:r>
              <a:rPr lang="en-US" sz="2400" spc="-100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of  one form of insulin over another but  pharmacokinetics provide</a:t>
            </a:r>
            <a:r>
              <a:rPr lang="en-US" sz="2400" spc="-100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variability</a:t>
            </a:r>
            <a:endParaRPr lang="en-US" sz="2400" dirty="0"/>
          </a:p>
          <a:p>
            <a:pPr marL="355600" marR="1219835">
              <a:lnSpc>
                <a:spcPts val="3080"/>
              </a:lnSpc>
              <a:spcBef>
                <a:spcPts val="740"/>
              </a:spcBef>
              <a:tabLst>
                <a:tab pos="354965" algn="l"/>
                <a:tab pos="355600" algn="l"/>
              </a:tabLst>
            </a:pPr>
            <a:endParaRPr lang="en-US" sz="1000" dirty="0" smtClean="0">
              <a:solidFill>
                <a:srgbClr val="254B8E"/>
              </a:solidFill>
            </a:endParaRPr>
          </a:p>
          <a:p>
            <a:pPr marL="355600" marR="1219835">
              <a:lnSpc>
                <a:spcPts val="3080"/>
              </a:lnSpc>
              <a:spcBef>
                <a:spcPts val="740"/>
              </a:spcBef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srgbClr val="254B8E"/>
                </a:solidFill>
              </a:rPr>
              <a:t>Mainstay of </a:t>
            </a:r>
            <a:r>
              <a:rPr lang="en-US" sz="2400" dirty="0">
                <a:solidFill>
                  <a:srgbClr val="254B8E"/>
                </a:solidFill>
              </a:rPr>
              <a:t>treatment in the</a:t>
            </a:r>
            <a:r>
              <a:rPr lang="en-US" sz="2400" spc="-114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pediatric  </a:t>
            </a:r>
            <a:r>
              <a:rPr lang="en-US" sz="2400" spc="-5" dirty="0" smtClean="0">
                <a:solidFill>
                  <a:srgbClr val="254B8E"/>
                </a:solidFill>
              </a:rPr>
              <a:t>population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9968" y="6613752"/>
            <a:ext cx="8458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Benavides S. Diabetes Mellitus. In: Benavides S, </a:t>
            </a:r>
            <a:r>
              <a:rPr lang="en-US" sz="800" dirty="0" err="1">
                <a:solidFill>
                  <a:srgbClr val="254B8E"/>
                </a:solidFill>
                <a:latin typeface="Arial"/>
                <a:cs typeface="Arial"/>
              </a:rPr>
              <a:t>Nahata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 MC, ed. </a:t>
            </a:r>
            <a:r>
              <a:rPr lang="en-US" sz="800" i="1" dirty="0">
                <a:solidFill>
                  <a:srgbClr val="3060A0"/>
                </a:solidFill>
                <a:latin typeface="Arial"/>
                <a:cs typeface="Arial"/>
              </a:rPr>
              <a:t>Pediatric </a:t>
            </a:r>
            <a:r>
              <a:rPr lang="en-US" sz="800" i="1" spc="-5" dirty="0">
                <a:solidFill>
                  <a:srgbClr val="3060A0"/>
                </a:solidFill>
                <a:latin typeface="Arial"/>
                <a:cs typeface="Arial"/>
              </a:rPr>
              <a:t>Pharmacotherapy</a:t>
            </a:r>
            <a:r>
              <a:rPr lang="en-US" sz="800" spc="-5" dirty="0">
                <a:solidFill>
                  <a:srgbClr val="254B8E"/>
                </a:solidFill>
                <a:latin typeface="Arial"/>
                <a:cs typeface="Arial"/>
              </a:rPr>
              <a:t>.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1st ed. Lenexa, KS: American  College of Clinical Pharmacy;</a:t>
            </a:r>
            <a:r>
              <a:rPr lang="en-US" sz="800" spc="-10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2013:346-364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7405141" y="59660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86128"/>
      </p:ext>
    </p:extLst>
  </p:cSld>
  <p:clrMapOvr>
    <a:masterClrMapping/>
  </p:clrMapOvr>
  <p:transition spd="slow" advTm="15171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0705" y="175190"/>
            <a:ext cx="41922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F497D"/>
                </a:solidFill>
                <a:latin typeface="Arial"/>
                <a:cs typeface="Arial"/>
              </a:rPr>
              <a:t>Pictorial </a:t>
            </a:r>
          </a:p>
          <a:p>
            <a:pPr algn="ctr"/>
            <a:r>
              <a:rPr lang="en-US" sz="5400" b="1" dirty="0" smtClean="0">
                <a:solidFill>
                  <a:srgbClr val="1F497D"/>
                </a:solidFill>
                <a:latin typeface="Arial"/>
                <a:cs typeface="Arial"/>
              </a:rPr>
              <a:t>CV</a:t>
            </a:r>
            <a:endParaRPr lang="en-US" sz="54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7" name="Picture 6" descr="pacific-us-states-map-blanl-united-states-blank-map-of-usa-us-blank-map-usa-outline-map.jpg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7" t="34957" r="6160" b="1162"/>
          <a:stretch/>
        </p:blipFill>
        <p:spPr>
          <a:xfrm>
            <a:off x="194234" y="0"/>
            <a:ext cx="5221729" cy="6858000"/>
          </a:xfrm>
          <a:prstGeom prst="rect">
            <a:avLst/>
          </a:prstGeom>
        </p:spPr>
      </p:pic>
      <p:sp>
        <p:nvSpPr>
          <p:cNvPr id="10" name="Bent-Up Arrow 9"/>
          <p:cNvSpPr/>
          <p:nvPr/>
        </p:nvSpPr>
        <p:spPr>
          <a:xfrm rot="16508623">
            <a:off x="1953603" y="1589424"/>
            <a:ext cx="1486899" cy="1492892"/>
          </a:xfrm>
          <a:prstGeom prst="bentUpArrow">
            <a:avLst>
              <a:gd name="adj1" fmla="val 6597"/>
              <a:gd name="adj2" fmla="val 11969"/>
              <a:gd name="adj3" fmla="val 15671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/>
          <p:cNvSpPr/>
          <p:nvPr/>
        </p:nvSpPr>
        <p:spPr>
          <a:xfrm rot="4954346">
            <a:off x="587049" y="3497782"/>
            <a:ext cx="3813843" cy="727100"/>
          </a:xfrm>
          <a:prstGeom prst="bentUpArrow">
            <a:avLst>
              <a:gd name="adj1" fmla="val 14121"/>
              <a:gd name="adj2" fmla="val 25000"/>
              <a:gd name="adj3" fmla="val 40320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2000px-Kentucky_Wildcats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15" y="1007349"/>
            <a:ext cx="1107819" cy="906196"/>
          </a:xfrm>
          <a:prstGeom prst="rect">
            <a:avLst/>
          </a:prstGeom>
        </p:spPr>
      </p:pic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07" y="2848310"/>
            <a:ext cx="670907" cy="1064506"/>
          </a:xfrm>
          <a:prstGeom prst="rect">
            <a:avLst/>
          </a:prstGeom>
        </p:spPr>
      </p:pic>
      <p:pic>
        <p:nvPicPr>
          <p:cNvPr id="14" name="Picture 13" descr="o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0" t="16631" r="11291" b="14225"/>
          <a:stretch/>
        </p:blipFill>
        <p:spPr>
          <a:xfrm>
            <a:off x="1916640" y="5646859"/>
            <a:ext cx="1404215" cy="9629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57014" y="3939039"/>
            <a:ext cx="336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1F497D"/>
                </a:solidFill>
                <a:latin typeface="Arial"/>
                <a:cs typeface="Arial"/>
              </a:rPr>
              <a:t>Teaching/</a:t>
            </a:r>
            <a:r>
              <a:rPr lang="en-US" sz="2400" b="1" u="sng" dirty="0" err="1" smtClean="0">
                <a:solidFill>
                  <a:srgbClr val="1F497D"/>
                </a:solidFill>
                <a:latin typeface="Arial"/>
                <a:cs typeface="Arial"/>
              </a:rPr>
              <a:t>Precepting</a:t>
            </a:r>
            <a:endParaRPr lang="en-US" sz="2400" b="1" u="sng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17" name="Picture 16" descr="rss-fallback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34" y="4427137"/>
            <a:ext cx="1577808" cy="1049118"/>
          </a:xfrm>
          <a:prstGeom prst="rect">
            <a:avLst/>
          </a:prstGeom>
        </p:spPr>
      </p:pic>
      <p:pic>
        <p:nvPicPr>
          <p:cNvPr id="18" name="Picture 17" descr="UF-College-of-Pharmacy-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32" y="5632260"/>
            <a:ext cx="2364922" cy="752300"/>
          </a:xfrm>
          <a:prstGeom prst="rect">
            <a:avLst/>
          </a:prstGeom>
        </p:spPr>
      </p:pic>
      <p:pic>
        <p:nvPicPr>
          <p:cNvPr id="19" name="Picture 18" descr="logo_bps_2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73" y="1825951"/>
            <a:ext cx="1505745" cy="1514926"/>
          </a:xfrm>
          <a:prstGeom prst="rect">
            <a:avLst/>
          </a:prstGeom>
        </p:spPr>
      </p:pic>
      <p:sp>
        <p:nvSpPr>
          <p:cNvPr id="20" name="Heart 19"/>
          <p:cNvSpPr/>
          <p:nvPr/>
        </p:nvSpPr>
        <p:spPr>
          <a:xfrm>
            <a:off x="3130179" y="2937208"/>
            <a:ext cx="443949" cy="389070"/>
          </a:xfrm>
          <a:prstGeom prst="hear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Picture 20" descr="1200px-South_Carolina_Gamecocks_logo.sv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74" y="3331161"/>
            <a:ext cx="974527" cy="1069543"/>
          </a:xfrm>
          <a:prstGeom prst="rect">
            <a:avLst/>
          </a:prstGeom>
        </p:spPr>
      </p:pic>
      <p:pic>
        <p:nvPicPr>
          <p:cNvPr id="22" name="Picture 21" descr="South-Carolina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88" y="2206625"/>
            <a:ext cx="1756205" cy="997844"/>
          </a:xfrm>
          <a:prstGeom prst="rect">
            <a:avLst/>
          </a:prstGeom>
        </p:spPr>
      </p:pic>
      <p:pic>
        <p:nvPicPr>
          <p:cNvPr id="15" name="Picture 14" descr="LECOM_logo_shiel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78" y="4561293"/>
            <a:ext cx="1188374" cy="14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73668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49296-F4DB-4925-855D-FE03EBE3B351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</a:t>
            </a:r>
            <a:r>
              <a:rPr lang="en-US" dirty="0" smtClean="0"/>
              <a:t>Types </a:t>
            </a:r>
            <a:r>
              <a:rPr lang="en-US" spc="-5" dirty="0" smtClean="0"/>
              <a:t>and </a:t>
            </a:r>
            <a:r>
              <a:rPr lang="en-US" dirty="0" smtClean="0"/>
              <a:t>P</a:t>
            </a:r>
            <a:r>
              <a:rPr lang="en-US" spc="-5" dirty="0" smtClean="0"/>
              <a:t>h</a:t>
            </a:r>
            <a:r>
              <a:rPr lang="en-US" dirty="0" smtClean="0"/>
              <a:t>armac</a:t>
            </a:r>
            <a:r>
              <a:rPr lang="en-US" spc="-5" dirty="0" smtClean="0"/>
              <a:t>o</a:t>
            </a:r>
            <a:r>
              <a:rPr lang="en-US" dirty="0" smtClean="0"/>
              <a:t>k</a:t>
            </a:r>
            <a:r>
              <a:rPr lang="en-US" spc="-5" dirty="0" smtClean="0"/>
              <a:t>in</a:t>
            </a:r>
            <a:r>
              <a:rPr lang="en-US" dirty="0" smtClean="0"/>
              <a:t>et</a:t>
            </a:r>
            <a:r>
              <a:rPr lang="en-US" spc="-5" dirty="0" smtClean="0"/>
              <a:t>i</a:t>
            </a:r>
            <a:r>
              <a:rPr lang="en-US" dirty="0" smtClean="0"/>
              <a:t>cs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6896"/>
              </p:ext>
            </p:extLst>
          </p:nvPr>
        </p:nvGraphicFramePr>
        <p:xfrm>
          <a:off x="442434" y="1021948"/>
          <a:ext cx="8318499" cy="502092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18112"/>
                <a:gridCol w="2516609"/>
                <a:gridCol w="1320827"/>
                <a:gridCol w="1396236"/>
                <a:gridCol w="1366715"/>
              </a:tblGrid>
              <a:tr h="764851">
                <a:tc>
                  <a:txBody>
                    <a:bodyPr/>
                    <a:lstStyle/>
                    <a:p>
                      <a:pPr algn="ctr"/>
                      <a:endParaRPr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445895" lvl="0" algn="l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Pharmacokinetic</a:t>
                      </a:r>
                      <a:r>
                        <a:rPr lang="en-US" sz="1500" baseline="0" dirty="0" smtClean="0">
                          <a:latin typeface="Arial"/>
                          <a:cs typeface="Arial"/>
                        </a:rPr>
                        <a:t>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82670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Insulin</a:t>
                      </a:r>
                      <a:r>
                        <a:rPr sz="15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Type</a:t>
                      </a:r>
                      <a:endParaRPr sz="15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Brand (Generic)</a:t>
                      </a:r>
                      <a:r>
                        <a:rPr sz="15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Names</a:t>
                      </a:r>
                      <a:endParaRPr sz="15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lang="en-US" sz="1500" b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 smtClean="0">
                          <a:latin typeface="Arial"/>
                          <a:cs typeface="Arial"/>
                        </a:rPr>
                        <a:t>Onset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Action</a:t>
                      </a:r>
                      <a:endParaRPr sz="15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Peak of</a:t>
                      </a:r>
                      <a:r>
                        <a:rPr sz="15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Action</a:t>
                      </a:r>
                      <a:endParaRPr sz="15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114935" marR="100965" indent="126364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500" b="1" dirty="0">
                          <a:latin typeface="Arial"/>
                          <a:cs typeface="Arial"/>
                        </a:rPr>
                        <a:t>Duration of  Action</a:t>
                      </a:r>
                      <a:r>
                        <a:rPr sz="15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(hours)</a:t>
                      </a:r>
                      <a:endParaRPr sz="15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868352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Rapid-acting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33782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NovoLog (aspart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insulin)  Humalog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(lispro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insulin)  Apidra (glulisine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insulin)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dirty="0" smtClean="0">
                          <a:latin typeface="Arial"/>
                          <a:cs typeface="Arial"/>
                        </a:rPr>
                        <a:t>10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15</a:t>
                      </a:r>
                      <a:r>
                        <a:rPr sz="1500" spc="-1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minutes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dirty="0" smtClean="0">
                          <a:latin typeface="Arial"/>
                          <a:cs typeface="Arial"/>
                        </a:rPr>
                        <a:t>30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90</a:t>
                      </a:r>
                      <a:r>
                        <a:rPr sz="1500" spc="-1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minutes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4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352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Short-acting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13716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spc="-5" dirty="0">
                          <a:latin typeface="Arial"/>
                          <a:cs typeface="Arial"/>
                        </a:rPr>
                        <a:t>Novolin-R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(regular insulin)  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Humulin-R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(regular</a:t>
                      </a:r>
                      <a:r>
                        <a:rPr sz="15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insulin)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dirty="0" smtClean="0">
                          <a:latin typeface="Arial"/>
                          <a:cs typeface="Arial"/>
                        </a:rPr>
                        <a:t>30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60</a:t>
                      </a:r>
                      <a:r>
                        <a:rPr sz="1500" spc="-1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minutes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500" spc="-1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hours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 smtClean="0">
                          <a:latin typeface="Arial"/>
                          <a:cs typeface="Arial"/>
                        </a:rPr>
                        <a:t>6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352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Intermediate</a:t>
                      </a:r>
                      <a:r>
                        <a:rPr lang="en-US" sz="1500" baseline="0" dirty="0" smtClean="0">
                          <a:latin typeface="Arial"/>
                          <a:cs typeface="Arial"/>
                        </a:rPr>
                        <a:t>-acting 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13716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pc="-5" dirty="0" err="1" smtClean="0">
                          <a:latin typeface="Arial"/>
                          <a:cs typeface="Arial"/>
                        </a:rPr>
                        <a:t>Novolin</a:t>
                      </a:r>
                      <a:r>
                        <a:rPr lang="en-US" sz="1500" spc="-5" dirty="0" smtClean="0">
                          <a:latin typeface="Arial"/>
                          <a:cs typeface="Arial"/>
                        </a:rPr>
                        <a:t>-N 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(NPH insulin)  </a:t>
                      </a:r>
                      <a:r>
                        <a:rPr lang="en-US" sz="1500" spc="-5" dirty="0" err="1" smtClean="0">
                          <a:latin typeface="Arial"/>
                          <a:cs typeface="Arial"/>
                        </a:rPr>
                        <a:t>Humulin</a:t>
                      </a:r>
                      <a:r>
                        <a:rPr lang="en-US" sz="1500" spc="-5" dirty="0" smtClean="0">
                          <a:latin typeface="Arial"/>
                          <a:cs typeface="Arial"/>
                        </a:rPr>
                        <a:t>-N 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(NPH</a:t>
                      </a:r>
                      <a:r>
                        <a:rPr lang="en-US" sz="150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insulin)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1 - 2</a:t>
                      </a:r>
                      <a:r>
                        <a:rPr lang="en-US" sz="1500" spc="-1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hours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3 - 10</a:t>
                      </a:r>
                      <a:r>
                        <a:rPr lang="en-US" sz="1500" spc="-1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hours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8 - 15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352">
                <a:tc>
                  <a:txBody>
                    <a:bodyPr/>
                    <a:lstStyle/>
                    <a:p>
                      <a:pPr marL="8445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Long-acting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13716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Lantus (insulin </a:t>
                      </a:r>
                      <a:r>
                        <a:rPr lang="en-US" sz="1500" spc="-5" dirty="0" err="1" smtClean="0">
                          <a:latin typeface="Arial"/>
                          <a:cs typeface="Arial"/>
                        </a:rPr>
                        <a:t>glargine</a:t>
                      </a:r>
                      <a:r>
                        <a:rPr lang="en-US" sz="1500" spc="-5" dirty="0" smtClean="0">
                          <a:latin typeface="Arial"/>
                          <a:cs typeface="Arial"/>
                        </a:rPr>
                        <a:t>)  </a:t>
                      </a:r>
                      <a:r>
                        <a:rPr lang="en-US" sz="1500" dirty="0" err="1" smtClean="0">
                          <a:latin typeface="Arial"/>
                          <a:cs typeface="Arial"/>
                        </a:rPr>
                        <a:t>Levemir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 (insulin</a:t>
                      </a:r>
                      <a:r>
                        <a:rPr lang="en-US" sz="1500" spc="-7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spc="-5" dirty="0" err="1" smtClean="0">
                          <a:latin typeface="Arial"/>
                          <a:cs typeface="Arial"/>
                        </a:rPr>
                        <a:t>detemir</a:t>
                      </a:r>
                      <a:r>
                        <a:rPr lang="en-US" sz="1500" spc="-5" dirty="0" smtClean="0">
                          <a:latin typeface="Arial"/>
                          <a:cs typeface="Arial"/>
                        </a:rPr>
                        <a:t>)</a:t>
                      </a:r>
                      <a:endParaRPr lang="en-US" sz="15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500" baseline="0" dirty="0" smtClean="0">
                          <a:latin typeface="Arial"/>
                          <a:cs typeface="Arial"/>
                        </a:rPr>
                        <a:t> - 4 hours</a:t>
                      </a:r>
                    </a:p>
                    <a:p>
                      <a:pPr marL="155575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1 – 2 hours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No peak  </a:t>
                      </a:r>
                    </a:p>
                    <a:p>
                      <a:pPr marL="571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6 - 12</a:t>
                      </a:r>
                      <a:r>
                        <a:rPr lang="en-US" sz="1500" spc="-10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dirty="0" smtClean="0">
                          <a:latin typeface="Arial"/>
                          <a:cs typeface="Arial"/>
                        </a:rPr>
                        <a:t>hours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20 - 24</a:t>
                      </a:r>
                    </a:p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latin typeface="Arial"/>
                          <a:cs typeface="Arial"/>
                        </a:rPr>
                        <a:t>6 - 24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4970" y="6677025"/>
            <a:ext cx="9226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>
                <a:solidFill>
                  <a:srgbClr val="254B8E"/>
                </a:solidFill>
                <a:latin typeface="Arial"/>
                <a:cs typeface="Arial"/>
              </a:rPr>
              <a:t>Gregory JM, Moore D, Simmons J. </a:t>
            </a:r>
            <a:r>
              <a:rPr lang="en-US" sz="800" spc="-15" dirty="0">
                <a:solidFill>
                  <a:srgbClr val="254B8E"/>
                </a:solidFill>
                <a:latin typeface="Arial"/>
                <a:cs typeface="Arial"/>
              </a:rPr>
              <a:t>Type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1 Diabetes Mellitus. </a:t>
            </a:r>
            <a:r>
              <a:rPr lang="en-US" sz="800" i="1" dirty="0">
                <a:solidFill>
                  <a:srgbClr val="3060A0"/>
                </a:solidFill>
                <a:latin typeface="Arial"/>
                <a:cs typeface="Arial"/>
              </a:rPr>
              <a:t>Pediatrics in </a:t>
            </a:r>
            <a:r>
              <a:rPr lang="en-US" sz="800" i="1" spc="-5" dirty="0">
                <a:solidFill>
                  <a:srgbClr val="3060A0"/>
                </a:solidFill>
                <a:latin typeface="Arial"/>
                <a:cs typeface="Arial"/>
              </a:rPr>
              <a:t>Review</a:t>
            </a:r>
            <a:r>
              <a:rPr lang="en-US" sz="800" spc="-5" dirty="0">
                <a:solidFill>
                  <a:srgbClr val="254B8E"/>
                </a:solidFill>
                <a:latin typeface="Arial"/>
                <a:cs typeface="Arial"/>
              </a:rPr>
              <a:t>.</a:t>
            </a:r>
            <a:r>
              <a:rPr lang="en-US" sz="800" spc="-8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2013;34(5):  203-215.</a:t>
            </a:r>
            <a:r>
              <a:rPr lang="en-US" sz="8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002D7F"/>
                </a:solidFill>
                <a:latin typeface="Arial"/>
                <a:cs typeface="Arial"/>
              </a:rPr>
              <a:t>httpvisual.ly/diabetes-type-1-diabetes-vs-type-2-diabetes Accessed: October 1,</a:t>
            </a:r>
            <a:r>
              <a:rPr lang="en-US" sz="800" spc="-160" dirty="0">
                <a:solidFill>
                  <a:srgbClr val="002D7F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002D7F"/>
                </a:solidFill>
                <a:latin typeface="Arial"/>
                <a:cs typeface="Arial"/>
              </a:rPr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78359"/>
      </p:ext>
    </p:extLst>
  </p:cSld>
  <p:clrMapOvr>
    <a:masterClrMapping/>
  </p:clrMapOvr>
  <p:transition spd="slow" advTm="39642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312FB6-2B81-4CEE-A1AF-E1A0447AE1FB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Insulin Types </a:t>
            </a:r>
            <a:r>
              <a:rPr lang="en-US" spc="-5" dirty="0"/>
              <a:t>and </a:t>
            </a:r>
            <a:r>
              <a:rPr lang="en-US" dirty="0"/>
              <a:t>P</a:t>
            </a:r>
            <a:r>
              <a:rPr lang="en-US" spc="-5" dirty="0"/>
              <a:t>h</a:t>
            </a:r>
            <a:r>
              <a:rPr lang="en-US" dirty="0"/>
              <a:t>armac</a:t>
            </a:r>
            <a:r>
              <a:rPr lang="en-US" spc="-5" dirty="0"/>
              <a:t>o</a:t>
            </a:r>
            <a:r>
              <a:rPr lang="en-US" dirty="0"/>
              <a:t>k</a:t>
            </a:r>
            <a:r>
              <a:rPr lang="en-US" spc="-5" dirty="0"/>
              <a:t>in</a:t>
            </a:r>
            <a:r>
              <a:rPr lang="en-US" dirty="0"/>
              <a:t>et</a:t>
            </a:r>
            <a:r>
              <a:rPr lang="en-US" spc="-5" dirty="0"/>
              <a:t>i</a:t>
            </a:r>
            <a:r>
              <a:rPr lang="en-US" dirty="0"/>
              <a:t>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8" y="1501170"/>
            <a:ext cx="8474531" cy="43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3454"/>
      </p:ext>
    </p:extLst>
  </p:cSld>
  <p:clrMapOvr>
    <a:masterClrMapping/>
  </p:clrMapOvr>
  <p:transition spd="slow" advTm="3855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145" y="110510"/>
            <a:ext cx="8746493" cy="551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00"/>
              </a:lnSpc>
            </a:pPr>
            <a:r>
              <a:rPr lang="en-US" sz="3200" spc="-5" dirty="0" smtClean="0">
                <a:solidFill>
                  <a:srgbClr val="002D7F"/>
                </a:solidFill>
              </a:rPr>
              <a:t>Special Considerations</a:t>
            </a:r>
            <a:endParaRPr sz="3200" spc="-5" dirty="0">
              <a:solidFill>
                <a:srgbClr val="002D7F"/>
              </a:solidFill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9212"/>
              </p:ext>
            </p:extLst>
          </p:nvPr>
        </p:nvGraphicFramePr>
        <p:xfrm>
          <a:off x="467145" y="1153342"/>
          <a:ext cx="8448254" cy="47648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90188"/>
                <a:gridCol w="3567659"/>
                <a:gridCol w="3190407"/>
              </a:tblGrid>
              <a:tr h="467179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7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Insulin</a:t>
                      </a:r>
                      <a:r>
                        <a:rPr sz="1700" spc="-13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700" spc="-2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Type</a:t>
                      </a:r>
                      <a:endParaRPr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700" dirty="0">
                          <a:latin typeface="Arial" charset="0"/>
                          <a:ea typeface="Arial" charset="0"/>
                          <a:cs typeface="Arial" charset="0"/>
                        </a:rPr>
                        <a:t>Advantages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700" dirty="0">
                          <a:latin typeface="Arial" charset="0"/>
                          <a:ea typeface="Arial" charset="0"/>
                          <a:cs typeface="Arial" charset="0"/>
                        </a:rPr>
                        <a:t>Disadvantages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500" b="1" dirty="0">
                          <a:latin typeface="Arial" charset="0"/>
                          <a:ea typeface="Arial" charset="0"/>
                          <a:cs typeface="Arial" charset="0"/>
                        </a:rPr>
                        <a:t>Rapid-acting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0840" indent="-285750" algn="l">
                        <a:lnSpc>
                          <a:spcPct val="100000"/>
                        </a:lnSpc>
                        <a:spcBef>
                          <a:spcPts val="209"/>
                        </a:spcBef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Given with meals or immediately after</a:t>
                      </a:r>
                      <a:r>
                        <a:rPr sz="15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Fastest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resolution of</a:t>
                      </a:r>
                      <a:r>
                        <a:rPr sz="15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hyperglycemia</a:t>
                      </a:r>
                    </a:p>
                    <a:p>
                      <a:pPr marL="370840" indent="-285750" algn="l">
                        <a:lnSpc>
                          <a:spcPct val="100000"/>
                        </a:lnSpc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Can be </a:t>
                      </a:r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used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in continous subcutaneous infusion</a:t>
                      </a:r>
                      <a:endParaRPr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0840" indent="-285750" algn="l">
                        <a:lnSpc>
                          <a:spcPct val="100000"/>
                        </a:lnSpc>
                        <a:spcBef>
                          <a:spcPts val="209"/>
                        </a:spcBef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Expensive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40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b="1" dirty="0">
                          <a:latin typeface="Arial" charset="0"/>
                          <a:ea typeface="Arial" charset="0"/>
                          <a:cs typeface="Arial" charset="0"/>
                        </a:rPr>
                        <a:t>Short-acting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0840" indent="-285750" algn="l">
                        <a:lnSpc>
                          <a:spcPct val="100000"/>
                        </a:lnSpc>
                        <a:spcBef>
                          <a:spcPts val="309"/>
                        </a:spcBef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Abundance of</a:t>
                      </a:r>
                      <a:r>
                        <a:rPr sz="15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data</a:t>
                      </a:r>
                    </a:p>
                    <a:p>
                      <a:pPr marL="370840" indent="-285750" algn="l">
                        <a:lnSpc>
                          <a:spcPct val="100000"/>
                        </a:lnSpc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Inexpensive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2590" marR="302260" indent="-317500" algn="l">
                        <a:lnSpc>
                          <a:spcPct val="100000"/>
                        </a:lnSpc>
                        <a:spcBef>
                          <a:spcPts val="309"/>
                        </a:spcBef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Must administer 30</a:t>
                      </a:r>
                      <a:r>
                        <a:rPr sz="15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minutes  before</a:t>
                      </a:r>
                      <a:r>
                        <a:rPr sz="15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meals</a:t>
                      </a:r>
                    </a:p>
                    <a:p>
                      <a:pPr marL="402590" marR="1043305" indent="-317500" algn="l">
                        <a:lnSpc>
                          <a:spcPct val="100000"/>
                        </a:lnSpc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Hypoglycemia</a:t>
                      </a:r>
                      <a:r>
                        <a:rPr sz="15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with  incomplete</a:t>
                      </a:r>
                      <a:r>
                        <a:rPr sz="15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meals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Intermediat</a:t>
                      </a:r>
                      <a:r>
                        <a:rPr lang="en-US" sz="15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e-acting</a:t>
                      </a:r>
                      <a:endParaRPr sz="15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0840" indent="-285750" algn="l">
                        <a:lnSpc>
                          <a:spcPct val="100000"/>
                        </a:lnSpc>
                        <a:spcBef>
                          <a:spcPts val="309"/>
                        </a:spcBef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Can be mixed with other</a:t>
                      </a:r>
                      <a:r>
                        <a:rPr sz="1500" spc="-10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insulins</a:t>
                      </a:r>
                      <a:endParaRPr lang="en-US" sz="15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37084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370205" algn="l"/>
                          <a:tab pos="370840" algn="l"/>
                        </a:tabLst>
                        <a:defRPr/>
                      </a:pPr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Fewer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daily</a:t>
                      </a:r>
                      <a:r>
                        <a:rPr lang="en-US" sz="1500" spc="-1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injections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0840" indent="-285750" algn="l">
                        <a:lnSpc>
                          <a:spcPct val="100000"/>
                        </a:lnSpc>
                        <a:spcBef>
                          <a:spcPts val="309"/>
                        </a:spcBef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More</a:t>
                      </a:r>
                      <a:r>
                        <a:rPr lang="en-US" sz="15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strict diet required when part of the ”Split/Mixed” regimen</a:t>
                      </a:r>
                      <a:endParaRPr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00" b="1" dirty="0">
                          <a:latin typeface="Arial" charset="0"/>
                          <a:ea typeface="Arial" charset="0"/>
                          <a:cs typeface="Arial" charset="0"/>
                        </a:rPr>
                        <a:t>Long-acting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0840" indent="-285750" algn="l">
                        <a:lnSpc>
                          <a:spcPct val="100000"/>
                        </a:lnSpc>
                        <a:spcBef>
                          <a:spcPts val="309"/>
                        </a:spcBef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As compared to intermediate-</a:t>
                      </a:r>
                      <a:r>
                        <a:rPr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acting:</a:t>
                      </a:r>
                      <a:endParaRPr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828040" lvl="1" indent="-285750" algn="l">
                        <a:lnSpc>
                          <a:spcPct val="100000"/>
                        </a:lnSpc>
                        <a:buChar char="•"/>
                        <a:tabLst>
                          <a:tab pos="827405" algn="l"/>
                          <a:tab pos="8280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Less intra-patient</a:t>
                      </a:r>
                      <a:r>
                        <a:rPr sz="15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variability</a:t>
                      </a:r>
                    </a:p>
                    <a:p>
                      <a:pPr marL="828040" lvl="1" indent="-285750" algn="l">
                        <a:lnSpc>
                          <a:spcPct val="100000"/>
                        </a:lnSpc>
                        <a:buChar char="•"/>
                        <a:tabLst>
                          <a:tab pos="827405" algn="l"/>
                          <a:tab pos="8280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Fewer hypoglycemic</a:t>
                      </a:r>
                      <a:r>
                        <a:rPr sz="15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episodes</a:t>
                      </a:r>
                    </a:p>
                    <a:p>
                      <a:pPr marL="828040" lvl="1" indent="-285750" algn="l">
                        <a:lnSpc>
                          <a:spcPct val="100000"/>
                        </a:lnSpc>
                        <a:buChar char="•"/>
                        <a:tabLst>
                          <a:tab pos="827405" algn="l"/>
                          <a:tab pos="8280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Greater satisfaction in</a:t>
                      </a:r>
                      <a:r>
                        <a:rPr sz="15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adolescents</a:t>
                      </a:r>
                    </a:p>
                    <a:p>
                      <a:pPr marL="828040" lvl="1" indent="-285750" algn="l">
                        <a:lnSpc>
                          <a:spcPct val="100000"/>
                        </a:lnSpc>
                        <a:buChar char="•"/>
                        <a:tabLst>
                          <a:tab pos="827405" algn="l"/>
                          <a:tab pos="8280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Less weight gain with insulin</a:t>
                      </a:r>
                      <a:r>
                        <a:rPr sz="1500" spc="-10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detemir</a:t>
                      </a:r>
                    </a:p>
                    <a:p>
                      <a:pPr marL="828040" lvl="1" indent="-285750" algn="l">
                        <a:lnSpc>
                          <a:spcPct val="100000"/>
                        </a:lnSpc>
                        <a:buChar char="•"/>
                        <a:tabLst>
                          <a:tab pos="827405" algn="l"/>
                          <a:tab pos="828040" algn="l"/>
                        </a:tabLst>
                      </a:pPr>
                      <a:r>
                        <a:rPr lang="en-US"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Fewer </a:t>
                      </a:r>
                      <a:r>
                        <a:rPr sz="15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injections</a:t>
                      </a:r>
                      <a:endParaRPr sz="15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2590" indent="-317500" algn="l">
                        <a:lnSpc>
                          <a:spcPct val="100000"/>
                        </a:lnSpc>
                        <a:spcBef>
                          <a:spcPts val="309"/>
                        </a:spcBef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Expensive</a:t>
                      </a:r>
                    </a:p>
                    <a:p>
                      <a:pPr marL="402590" marR="132080" indent="-317500" algn="l">
                        <a:lnSpc>
                          <a:spcPct val="100000"/>
                        </a:lnSpc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Glargine may cause a  burning sensation (acidic</a:t>
                      </a:r>
                      <a:r>
                        <a:rPr sz="15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500" dirty="0">
                          <a:latin typeface="Arial" charset="0"/>
                          <a:ea typeface="Arial" charset="0"/>
                          <a:cs typeface="Arial" charset="0"/>
                        </a:rPr>
                        <a:t>pH)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85201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2694" y="6662410"/>
            <a:ext cx="99909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Gregory JM, Moore D, Simmons J. </a:t>
            </a:r>
            <a:r>
              <a:rPr lang="en-US" sz="800" spc="-15" dirty="0">
                <a:solidFill>
                  <a:srgbClr val="254B8E"/>
                </a:solidFill>
                <a:latin typeface="Arial"/>
                <a:cs typeface="Arial"/>
              </a:rPr>
              <a:t>Type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1 Diabetes Mellitus. </a:t>
            </a:r>
            <a:r>
              <a:rPr lang="en-US" sz="800" i="1" dirty="0">
                <a:solidFill>
                  <a:srgbClr val="3060A0"/>
                </a:solidFill>
                <a:latin typeface="Arial"/>
                <a:cs typeface="Arial"/>
              </a:rPr>
              <a:t>Pediatrics in </a:t>
            </a:r>
            <a:r>
              <a:rPr lang="en-US" sz="800" i="1" spc="-5" dirty="0">
                <a:solidFill>
                  <a:srgbClr val="3060A0"/>
                </a:solidFill>
                <a:latin typeface="Arial"/>
                <a:cs typeface="Arial"/>
              </a:rPr>
              <a:t>Review</a:t>
            </a:r>
            <a:r>
              <a:rPr lang="en-US" sz="800" spc="-5" dirty="0">
                <a:solidFill>
                  <a:srgbClr val="254B8E"/>
                </a:solidFill>
                <a:latin typeface="Arial"/>
                <a:cs typeface="Arial"/>
              </a:rPr>
              <a:t>.</a:t>
            </a:r>
            <a:r>
              <a:rPr lang="en-US" sz="800" spc="-8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2013;34(5):  203-215.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002D7F"/>
                </a:solidFill>
                <a:latin typeface="Arial"/>
                <a:cs typeface="Arial"/>
              </a:rPr>
              <a:t>httpvisual.ly/diabetes-type-1-diabetes-vs-type-2-diabetes Accessed: October 1,</a:t>
            </a:r>
            <a:r>
              <a:rPr lang="en-US" sz="800" spc="-160" dirty="0">
                <a:solidFill>
                  <a:srgbClr val="002D7F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002D7F"/>
                </a:solidFill>
                <a:latin typeface="Arial"/>
                <a:cs typeface="Arial"/>
              </a:rPr>
              <a:t>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2435685"/>
      </p:ext>
    </p:extLst>
  </p:cSld>
  <p:clrMapOvr>
    <a:masterClrMapping/>
  </p:clrMapOvr>
  <p:transition spd="slow" advTm="7986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49296-F4DB-4925-855D-FE03EBE3B351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4210" y="329944"/>
            <a:ext cx="7288201" cy="1143000"/>
          </a:xfrm>
        </p:spPr>
        <p:txBody>
          <a:bodyPr/>
          <a:lstStyle/>
          <a:p>
            <a:r>
              <a:rPr lang="en-US" dirty="0" smtClean="0"/>
              <a:t>Recommended Initial Dosing 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958490"/>
              </p:ext>
            </p:extLst>
          </p:nvPr>
        </p:nvGraphicFramePr>
        <p:xfrm>
          <a:off x="613128" y="1472944"/>
          <a:ext cx="8131244" cy="32328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33305"/>
                <a:gridCol w="4197939"/>
              </a:tblGrid>
              <a:tr h="570952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spc="-15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Stage </a:t>
                      </a:r>
                      <a:r>
                        <a:rPr sz="2000" dirty="0">
                          <a:latin typeface="Arial" charset="0"/>
                          <a:ea typeface="Arial" charset="0"/>
                          <a:cs typeface="Arial" charset="0"/>
                        </a:rPr>
                        <a:t>of Diabetes</a:t>
                      </a:r>
                      <a:r>
                        <a:rPr sz="2000" spc="-6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2000" dirty="0">
                          <a:latin typeface="Arial" charset="0"/>
                          <a:ea typeface="Arial" charset="0"/>
                          <a:cs typeface="Arial" charset="0"/>
                        </a:rPr>
                        <a:t>Mellitus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Arial" charset="0"/>
                          <a:ea typeface="Arial" charset="0"/>
                          <a:cs typeface="Arial" charset="0"/>
                        </a:rPr>
                        <a:t>Recommended </a:t>
                      </a:r>
                      <a:r>
                        <a:rPr sz="2000" spc="-50" dirty="0">
                          <a:latin typeface="Arial" charset="0"/>
                          <a:ea typeface="Arial" charset="0"/>
                          <a:cs typeface="Arial" charset="0"/>
                        </a:rPr>
                        <a:t>Total </a:t>
                      </a:r>
                      <a:r>
                        <a:rPr sz="2000" dirty="0">
                          <a:latin typeface="Arial" charset="0"/>
                          <a:ea typeface="Arial" charset="0"/>
                          <a:cs typeface="Arial" charset="0"/>
                        </a:rPr>
                        <a:t>Daily</a:t>
                      </a:r>
                      <a:r>
                        <a:rPr sz="2000" spc="-8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2000" dirty="0">
                          <a:latin typeface="Arial" charset="0"/>
                          <a:ea typeface="Arial" charset="0"/>
                          <a:cs typeface="Arial" charset="0"/>
                        </a:rPr>
                        <a:t>Dose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Initial</a:t>
                      </a:r>
                      <a:r>
                        <a:rPr sz="1800" b="1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diagnosis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0.5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sz="1800" spc="-1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unit/kg/day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Honeymoon</a:t>
                      </a:r>
                      <a:r>
                        <a:rPr sz="1800" b="1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phase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&lt;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0.5</a:t>
                      </a:r>
                      <a:r>
                        <a:rPr sz="1800" spc="-1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unit/kg/day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marL="85090" algn="ctr">
                        <a:lnSpc>
                          <a:spcPts val="262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Prepubertal</a:t>
                      </a:r>
                      <a:r>
                        <a:rPr sz="1800" b="1" spc="-10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children</a:t>
                      </a:r>
                    </a:p>
                    <a:p>
                      <a:pPr marL="85090" algn="ctr">
                        <a:lnSpc>
                          <a:spcPts val="2620"/>
                        </a:lnSpc>
                      </a:pP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(out of honeymoon</a:t>
                      </a:r>
                      <a:r>
                        <a:rPr sz="1800" b="1" spc="-11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phase)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0.5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sz="1800" spc="-1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unit/kg/day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80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Pubertal</a:t>
                      </a:r>
                      <a:r>
                        <a:rPr sz="1800" b="1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b="1" dirty="0">
                          <a:latin typeface="Arial" charset="0"/>
                          <a:ea typeface="Arial" charset="0"/>
                          <a:cs typeface="Arial" charset="0"/>
                        </a:rPr>
                        <a:t>adolescents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May require up to 1.5</a:t>
                      </a:r>
                      <a:r>
                        <a:rPr sz="18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units/kg/</a:t>
                      </a: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day</a:t>
                      </a:r>
                      <a:endParaRPr lang="en-US" sz="1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841" y="6538912"/>
            <a:ext cx="8893717" cy="35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Silverstein J, Klingensmith G, Copeland K, Plotnick L, Kaufman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F,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Laffel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L, et al. Care of children and adolescents with type</a:t>
            </a:r>
            <a:r>
              <a:rPr lang="en-US" sz="700" spc="-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1</a:t>
            </a:r>
            <a:r>
              <a:rPr lang="en-US" sz="700" dirty="0"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: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statement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the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Association.</a:t>
            </a:r>
            <a:r>
              <a:rPr lang="en-US" sz="700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i="1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Care</a:t>
            </a:r>
            <a:r>
              <a:rPr lang="en-US" sz="700" i="1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2005;28:186-212.</a:t>
            </a:r>
            <a:r>
              <a:rPr lang="en-US" sz="700" dirty="0" smtClean="0">
                <a:latin typeface="Arial"/>
                <a:cs typeface="Arial"/>
              </a:rPr>
              <a:t>. </a:t>
            </a:r>
            <a:r>
              <a:rPr lang="en-US" sz="700" dirty="0" err="1" smtClean="0">
                <a:solidFill>
                  <a:srgbClr val="254B8E"/>
                </a:solidFill>
                <a:latin typeface="Arial"/>
                <a:cs typeface="Arial"/>
              </a:rPr>
              <a:t>Bangstad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HJ, Danne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T,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Deeb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L,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Jarosz-Chobot 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P,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Urakami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T,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Hanas R. Insulin treatment in children and adolescents with</a:t>
            </a:r>
            <a:r>
              <a:rPr lang="en-US" sz="700" spc="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diabetes.</a:t>
            </a:r>
            <a:r>
              <a:rPr lang="en-US" sz="700" dirty="0">
                <a:latin typeface="Arial"/>
                <a:cs typeface="Arial"/>
              </a:rPr>
              <a:t> </a:t>
            </a:r>
            <a:r>
              <a:rPr lang="en-US" sz="700" i="1" dirty="0" smtClean="0">
                <a:solidFill>
                  <a:srgbClr val="254B8E"/>
                </a:solidFill>
                <a:latin typeface="Arial"/>
                <a:cs typeface="Arial"/>
              </a:rPr>
              <a:t>Pediatr </a:t>
            </a:r>
            <a:r>
              <a:rPr lang="en-US" sz="700" i="1" spc="-5" dirty="0" smtClean="0">
                <a:solidFill>
                  <a:srgbClr val="254B8E"/>
                </a:solidFill>
                <a:latin typeface="Arial"/>
                <a:cs typeface="Arial"/>
              </a:rPr>
              <a:t>Diabetes </a:t>
            </a:r>
            <a:r>
              <a:rPr lang="en-US" sz="700" spc="-5" dirty="0" smtClean="0">
                <a:solidFill>
                  <a:srgbClr val="254B8E"/>
                </a:solidFill>
                <a:latin typeface="Arial"/>
                <a:cs typeface="Arial"/>
              </a:rPr>
              <a:t>2009;10(</a:t>
            </a:r>
            <a:r>
              <a:rPr lang="en-US" sz="700" spc="-5" dirty="0" err="1" smtClean="0">
                <a:solidFill>
                  <a:srgbClr val="254B8E"/>
                </a:solidFill>
                <a:latin typeface="Arial"/>
                <a:cs typeface="Arial"/>
              </a:rPr>
              <a:t>suppl</a:t>
            </a:r>
            <a:r>
              <a:rPr lang="en-US" sz="700" spc="-70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12):82-99.</a:t>
            </a:r>
            <a:endParaRPr lang="en-US" sz="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763132"/>
      </p:ext>
    </p:extLst>
  </p:cSld>
  <p:clrMapOvr>
    <a:masterClrMapping/>
  </p:clrMapOvr>
  <p:transition spd="slow" advTm="50466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49296-F4DB-4925-855D-FE03EBE3B351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41"/>
            <a:ext cx="8178800" cy="4908550"/>
          </a:xfrm>
        </p:spPr>
        <p:txBody>
          <a:bodyPr/>
          <a:lstStyle/>
          <a:p>
            <a:pPr marL="355600"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254B8E"/>
                </a:solidFill>
              </a:rPr>
              <a:t>Following </a:t>
            </a:r>
            <a:r>
              <a:rPr lang="en-US" sz="2400" dirty="0">
                <a:solidFill>
                  <a:srgbClr val="254B8E"/>
                </a:solidFill>
              </a:rPr>
              <a:t>initial onset of</a:t>
            </a:r>
            <a:r>
              <a:rPr lang="en-US" sz="2400" spc="-50" dirty="0">
                <a:solidFill>
                  <a:srgbClr val="254B8E"/>
                </a:solidFill>
              </a:rPr>
              <a:t> </a:t>
            </a:r>
            <a:r>
              <a:rPr lang="en-US" sz="2400" spc="-5" dirty="0" smtClean="0">
                <a:solidFill>
                  <a:srgbClr val="254B8E"/>
                </a:solidFill>
              </a:rPr>
              <a:t>T1DM</a:t>
            </a:r>
          </a:p>
          <a:p>
            <a:pPr marL="355600">
              <a:tabLst>
                <a:tab pos="354965" algn="l"/>
                <a:tab pos="355600" algn="l"/>
              </a:tabLst>
            </a:pPr>
            <a:endParaRPr lang="en-US" sz="2400" dirty="0"/>
          </a:p>
          <a:p>
            <a:pPr marL="355600" marR="242570">
              <a:lnSpc>
                <a:spcPts val="3100"/>
              </a:lnSpc>
              <a:spcBef>
                <a:spcPts val="70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Pancreas increases insulin production</a:t>
            </a:r>
            <a:r>
              <a:rPr lang="en-US" sz="2400" spc="-100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before  complete cessation of insulin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secretion</a:t>
            </a:r>
          </a:p>
          <a:p>
            <a:pPr marL="355600" marR="242570">
              <a:lnSpc>
                <a:spcPts val="3100"/>
              </a:lnSpc>
              <a:spcBef>
                <a:spcPts val="700"/>
              </a:spcBef>
              <a:tabLst>
                <a:tab pos="354965" algn="l"/>
                <a:tab pos="355600" algn="l"/>
              </a:tabLst>
            </a:pPr>
            <a:endParaRPr lang="en-US" sz="2400" dirty="0" smtClean="0"/>
          </a:p>
          <a:p>
            <a:pPr marL="355600" marR="242570">
              <a:lnSpc>
                <a:spcPts val="3100"/>
              </a:lnSpc>
              <a:spcBef>
                <a:spcPts val="700"/>
              </a:spcBef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Decreased </a:t>
            </a:r>
            <a:r>
              <a:rPr lang="en-US" sz="2400" dirty="0">
                <a:solidFill>
                  <a:schemeClr val="tx2"/>
                </a:solidFill>
              </a:rPr>
              <a:t>supplemental insulin</a:t>
            </a:r>
            <a:r>
              <a:rPr lang="en-US" sz="2400" spc="145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requirement</a:t>
            </a:r>
          </a:p>
          <a:p>
            <a:pPr marL="355600" marR="242570">
              <a:lnSpc>
                <a:spcPts val="3100"/>
              </a:lnSpc>
              <a:spcBef>
                <a:spcPts val="700"/>
              </a:spcBef>
              <a:tabLst>
                <a:tab pos="354965" algn="l"/>
                <a:tab pos="355600" algn="l"/>
              </a:tabLst>
            </a:pPr>
            <a:endParaRPr lang="en-US" sz="2400" dirty="0">
              <a:solidFill>
                <a:schemeClr val="tx2"/>
              </a:solidFill>
            </a:endParaRPr>
          </a:p>
          <a:p>
            <a:pPr marL="355600" marR="5080">
              <a:lnSpc>
                <a:spcPts val="3100"/>
              </a:lnSpc>
              <a:spcBef>
                <a:spcPts val="74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Occurs several weeks after diagnosis and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may persist </a:t>
            </a:r>
            <a:r>
              <a:rPr lang="en-US" sz="2400" dirty="0">
                <a:solidFill>
                  <a:srgbClr val="254B8E"/>
                </a:solidFill>
              </a:rPr>
              <a:t>for several months to a</a:t>
            </a:r>
            <a:r>
              <a:rPr lang="en-US" sz="2400" spc="-110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year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Honeymoon Phase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" y="6528966"/>
            <a:ext cx="9144000" cy="362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110"/>
              </a:lnSpc>
            </a:pP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Silverstein J, Klingensmith G, Copeland K, Plotnick L, Kaufman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F,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Laffel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L, et al. Care of children and adolescents with type</a:t>
            </a:r>
            <a:r>
              <a:rPr lang="en-US" sz="700" spc="-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1</a:t>
            </a:r>
            <a:r>
              <a:rPr lang="en-US" sz="700" dirty="0"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: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statement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the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Association.</a:t>
            </a:r>
            <a:r>
              <a:rPr lang="en-US" sz="700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i="1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Care</a:t>
            </a:r>
            <a:r>
              <a:rPr lang="en-US" sz="700" i="1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2005;28:186-212</a:t>
            </a:r>
          </a:p>
          <a:p>
            <a:pPr marL="12700">
              <a:lnSpc>
                <a:spcPts val="1110"/>
              </a:lnSpc>
            </a:pPr>
            <a:r>
              <a:rPr lang="en-US" sz="700" dirty="0" err="1" smtClean="0">
                <a:solidFill>
                  <a:srgbClr val="254B8E"/>
                </a:solidFill>
                <a:latin typeface="Arial"/>
                <a:cs typeface="Arial"/>
              </a:rPr>
              <a:t>Bangstad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HJ, Danne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T,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Deeb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L,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Jarosz-Chobot 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P,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Urakami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T,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Hanas R. Insulin treatment in children and adolescents with</a:t>
            </a:r>
            <a:r>
              <a:rPr lang="en-US" sz="700" spc="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diabetes.</a:t>
            </a:r>
            <a:r>
              <a:rPr lang="en-US" sz="700" dirty="0">
                <a:latin typeface="Arial"/>
                <a:cs typeface="Arial"/>
              </a:rPr>
              <a:t> </a:t>
            </a:r>
            <a:r>
              <a:rPr lang="en-US" sz="700" i="1" dirty="0" smtClean="0">
                <a:solidFill>
                  <a:srgbClr val="254B8E"/>
                </a:solidFill>
                <a:latin typeface="Arial"/>
                <a:cs typeface="Arial"/>
              </a:rPr>
              <a:t>Pediatr </a:t>
            </a:r>
            <a:r>
              <a:rPr lang="en-US" sz="700" i="1" spc="-5" dirty="0">
                <a:solidFill>
                  <a:srgbClr val="254B8E"/>
                </a:solidFill>
                <a:latin typeface="Arial"/>
                <a:cs typeface="Arial"/>
              </a:rPr>
              <a:t>Diabetes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2009;10(</a:t>
            </a:r>
            <a:r>
              <a:rPr lang="en-US" sz="700" spc="-5" dirty="0" err="1">
                <a:solidFill>
                  <a:srgbClr val="254B8E"/>
                </a:solidFill>
                <a:latin typeface="Arial"/>
                <a:cs typeface="Arial"/>
              </a:rPr>
              <a:t>suppl</a:t>
            </a:r>
            <a:r>
              <a:rPr lang="en-US" sz="7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12):82-99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702676932"/>
      </p:ext>
    </p:extLst>
  </p:cSld>
  <p:clrMapOvr>
    <a:masterClrMapping/>
  </p:clrMapOvr>
  <p:transition spd="slow" advTm="3672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49296-F4DB-4925-855D-FE03EBE3B351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1212"/>
            <a:ext cx="8478665" cy="4992388"/>
          </a:xfrm>
        </p:spPr>
        <p:txBody>
          <a:bodyPr/>
          <a:lstStyle/>
          <a:p>
            <a:pPr marL="355600"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Standard insulin dosing in 2-3 divided</a:t>
            </a:r>
            <a:r>
              <a:rPr lang="en-US" sz="2400" spc="-100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doses</a:t>
            </a:r>
          </a:p>
          <a:p>
            <a:pPr marL="355600">
              <a:tabLst>
                <a:tab pos="354965" algn="l"/>
                <a:tab pos="355600" algn="l"/>
              </a:tabLst>
            </a:pPr>
            <a:endParaRPr lang="en-US" sz="1000" dirty="0"/>
          </a:p>
          <a:p>
            <a:pPr marL="355600" marR="394970">
              <a:lnSpc>
                <a:spcPct val="101499"/>
              </a:lnSpc>
              <a:spcBef>
                <a:spcPts val="45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Combination of </a:t>
            </a:r>
            <a:r>
              <a:rPr lang="en-US" sz="2400" dirty="0" smtClean="0">
                <a:solidFill>
                  <a:srgbClr val="254B8E"/>
                </a:solidFill>
              </a:rPr>
              <a:t>intermediate/long acting insulin with rapid/short acting insulin</a:t>
            </a:r>
          </a:p>
          <a:p>
            <a:pPr marL="355600" marR="394970">
              <a:lnSpc>
                <a:spcPct val="101499"/>
              </a:lnSpc>
              <a:spcBef>
                <a:spcPts val="450"/>
              </a:spcBef>
              <a:tabLst>
                <a:tab pos="354965" algn="l"/>
                <a:tab pos="355600" algn="l"/>
              </a:tabLst>
            </a:pPr>
            <a:endParaRPr lang="en-US" sz="1000" dirty="0" smtClean="0">
              <a:solidFill>
                <a:srgbClr val="254B8E"/>
              </a:solidFill>
            </a:endParaRPr>
          </a:p>
          <a:p>
            <a:pPr marL="355600" marR="394970">
              <a:lnSpc>
                <a:spcPct val="101499"/>
              </a:lnSpc>
              <a:spcBef>
                <a:spcPts val="450"/>
              </a:spcBef>
              <a:tabLst>
                <a:tab pos="354965" algn="l"/>
                <a:tab pos="355600" algn="l"/>
              </a:tabLst>
            </a:pPr>
            <a:r>
              <a:rPr lang="en-US" sz="2400" dirty="0" smtClean="0">
                <a:solidFill>
                  <a:srgbClr val="1F497D"/>
                </a:solidFill>
              </a:rPr>
              <a:t>Requires </a:t>
            </a:r>
            <a:r>
              <a:rPr lang="en-US" sz="2400" dirty="0">
                <a:solidFill>
                  <a:srgbClr val="1F497D"/>
                </a:solidFill>
              </a:rPr>
              <a:t>regularly scheduled meals with</a:t>
            </a:r>
            <a:r>
              <a:rPr lang="en-US" sz="2400" spc="-100" dirty="0">
                <a:solidFill>
                  <a:srgbClr val="1F497D"/>
                </a:solidFill>
              </a:rPr>
              <a:t> </a:t>
            </a:r>
            <a:r>
              <a:rPr lang="en-US" sz="2400" dirty="0">
                <a:solidFill>
                  <a:srgbClr val="1F497D"/>
                </a:solidFill>
              </a:rPr>
              <a:t>consistent </a:t>
            </a:r>
            <a:r>
              <a:rPr lang="en-US" sz="2400" dirty="0" smtClean="0">
                <a:solidFill>
                  <a:srgbClr val="1F497D"/>
                </a:solidFill>
              </a:rPr>
              <a:t>carbohydrate</a:t>
            </a:r>
            <a:r>
              <a:rPr lang="en-US" sz="2400" spc="-100" dirty="0" smtClean="0">
                <a:solidFill>
                  <a:srgbClr val="1F497D"/>
                </a:solidFill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content</a:t>
            </a:r>
          </a:p>
          <a:p>
            <a:pPr marL="355600" marR="394970">
              <a:lnSpc>
                <a:spcPct val="101499"/>
              </a:lnSpc>
              <a:spcBef>
                <a:spcPts val="450"/>
              </a:spcBef>
              <a:tabLst>
                <a:tab pos="354965" algn="l"/>
                <a:tab pos="355600" algn="l"/>
              </a:tabLst>
            </a:pPr>
            <a:endParaRPr lang="en-US" sz="1000" dirty="0"/>
          </a:p>
          <a:p>
            <a:pPr marL="355600" marR="445134">
              <a:lnSpc>
                <a:spcPct val="101499"/>
              </a:lnSpc>
              <a:spcBef>
                <a:spcPts val="465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Typically not adequate in most patients to</a:t>
            </a:r>
            <a:r>
              <a:rPr lang="en-US" sz="2400" spc="-110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achieve desired A1c</a:t>
            </a:r>
          </a:p>
          <a:p>
            <a:pPr marL="355600" marR="445134">
              <a:lnSpc>
                <a:spcPct val="101499"/>
              </a:lnSpc>
              <a:spcBef>
                <a:spcPts val="465"/>
              </a:spcBef>
              <a:tabLst>
                <a:tab pos="354965" algn="l"/>
                <a:tab pos="355600" algn="l"/>
              </a:tabLst>
            </a:pPr>
            <a:endParaRPr lang="en-US" sz="1000" dirty="0"/>
          </a:p>
          <a:p>
            <a:pPr marL="355600">
              <a:spcBef>
                <a:spcPts val="495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Ideal upon diagnosis of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T1DM</a:t>
            </a:r>
            <a:endParaRPr lang="en-US" sz="2400" dirty="0" smtClean="0"/>
          </a:p>
          <a:p>
            <a:pPr marL="755650" marR="5080" lvl="1">
              <a:lnSpc>
                <a:spcPct val="101499"/>
              </a:lnSpc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US" sz="2000" dirty="0" smtClean="0">
                <a:solidFill>
                  <a:srgbClr val="254B8E"/>
                </a:solidFill>
              </a:rPr>
              <a:t>Patients transitioned to basal/bolus regimen</a:t>
            </a:r>
            <a:r>
              <a:rPr lang="en-US" sz="2000" spc="-100" dirty="0" smtClean="0">
                <a:solidFill>
                  <a:srgbClr val="254B8E"/>
                </a:solidFill>
              </a:rPr>
              <a:t> </a:t>
            </a:r>
            <a:r>
              <a:rPr lang="en-US" sz="2000" dirty="0" smtClean="0">
                <a:solidFill>
                  <a:srgbClr val="254B8E"/>
                </a:solidFill>
              </a:rPr>
              <a:t>following the honeymoon</a:t>
            </a:r>
            <a:r>
              <a:rPr lang="en-US" sz="2000" spc="-100" dirty="0" smtClean="0">
                <a:solidFill>
                  <a:srgbClr val="254B8E"/>
                </a:solidFill>
              </a:rPr>
              <a:t> </a:t>
            </a:r>
            <a:r>
              <a:rPr lang="en-US" sz="2000" dirty="0" smtClean="0">
                <a:solidFill>
                  <a:srgbClr val="254B8E"/>
                </a:solidFill>
              </a:rPr>
              <a:t>phase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Split/Mixed</a:t>
            </a:r>
            <a:r>
              <a:rPr lang="en-US" spc="-50" dirty="0"/>
              <a:t> </a:t>
            </a:r>
            <a:r>
              <a:rPr lang="en-US" spc="-5" dirty="0"/>
              <a:t>Regimen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557" y="6560199"/>
            <a:ext cx="879230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Silverstein J, Klingensmith G, Copeland K, Plotnick L, Kaufman </a:t>
            </a:r>
            <a:r>
              <a:rPr lang="en-US" sz="800" spc="-60" dirty="0">
                <a:solidFill>
                  <a:srgbClr val="254B8E"/>
                </a:solidFill>
                <a:latin typeface="Arial"/>
                <a:cs typeface="Arial"/>
              </a:rPr>
              <a:t>F, </a:t>
            </a:r>
            <a:r>
              <a:rPr lang="en-US" sz="800" spc="-5" dirty="0">
                <a:solidFill>
                  <a:srgbClr val="254B8E"/>
                </a:solidFill>
                <a:latin typeface="Arial"/>
                <a:cs typeface="Arial"/>
              </a:rPr>
              <a:t>Laffel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L, et al. Care of children and adolescents with type</a:t>
            </a:r>
            <a:r>
              <a:rPr lang="en-US" sz="800" spc="-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 smtClean="0">
                <a:solidFill>
                  <a:srgbClr val="254B8E"/>
                </a:solidFill>
                <a:latin typeface="Arial"/>
                <a:cs typeface="Arial"/>
              </a:rPr>
              <a:t>1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smtClean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:</a:t>
            </a:r>
            <a:r>
              <a:rPr lang="en-US" sz="8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a</a:t>
            </a:r>
            <a:r>
              <a:rPr lang="en-US" sz="8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statement</a:t>
            </a:r>
            <a:r>
              <a:rPr lang="en-US" sz="8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lang="en-US" sz="8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the</a:t>
            </a:r>
            <a:r>
              <a:rPr lang="en-US" sz="8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lang="en-US" sz="8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8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Association.</a:t>
            </a:r>
            <a:r>
              <a:rPr lang="en-US" sz="800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i="1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800" i="1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i="1" dirty="0">
                <a:solidFill>
                  <a:srgbClr val="254B8E"/>
                </a:solidFill>
                <a:latin typeface="Arial"/>
                <a:cs typeface="Arial"/>
              </a:rPr>
              <a:t>Care</a:t>
            </a:r>
            <a:r>
              <a:rPr lang="en-US" sz="800" i="1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2005;28:186-212.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587240"/>
      </p:ext>
    </p:extLst>
  </p:cSld>
  <p:clrMapOvr>
    <a:masterClrMapping/>
  </p:clrMapOvr>
  <p:transition spd="slow" advTm="71432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1" y="1150748"/>
            <a:ext cx="4802094" cy="5204204"/>
          </a:xfrm>
        </p:spPr>
        <p:txBody>
          <a:bodyPr/>
          <a:lstStyle/>
          <a:p>
            <a:pPr marL="12700">
              <a:lnSpc>
                <a:spcPct val="100000"/>
              </a:lnSpc>
              <a:buAutoNum type="arabicPeriod"/>
              <a:tabLst>
                <a:tab pos="427990" algn="l"/>
              </a:tabLst>
            </a:pPr>
            <a:r>
              <a:rPr lang="en-US" sz="2400" dirty="0" smtClean="0">
                <a:solidFill>
                  <a:srgbClr val="254B8E"/>
                </a:solidFill>
                <a:latin typeface="Arial" charset="0"/>
                <a:ea typeface="Arial" charset="0"/>
                <a:cs typeface="Arial" charset="0"/>
              </a:rPr>
              <a:t>Calculate the TDD of insulin</a:t>
            </a:r>
          </a:p>
          <a:p>
            <a:pPr marL="12700">
              <a:lnSpc>
                <a:spcPct val="100000"/>
              </a:lnSpc>
              <a:buAutoNum type="arabicPeriod"/>
              <a:tabLst>
                <a:tab pos="427990" algn="l"/>
              </a:tabLst>
            </a:pPr>
            <a:r>
              <a:rPr lang="en-US" sz="2400" dirty="0" smtClean="0">
                <a:solidFill>
                  <a:srgbClr val="254B8E"/>
                </a:solidFill>
                <a:latin typeface="Arial" charset="0"/>
                <a:ea typeface="Arial" charset="0"/>
                <a:cs typeface="Arial" charset="0"/>
              </a:rPr>
              <a:t> Administer 2/3 of the TDD in the morning and 1/3 in the evening    </a:t>
            </a:r>
          </a:p>
          <a:p>
            <a:pPr marL="12700">
              <a:lnSpc>
                <a:spcPct val="100000"/>
              </a:lnSpc>
              <a:buAutoNum type="arabicPeriod"/>
              <a:tabLst>
                <a:tab pos="427990" algn="l"/>
              </a:tabLst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400" dirty="0" smtClean="0">
                <a:solidFill>
                  <a:srgbClr val="254B8E"/>
                </a:solidFill>
                <a:latin typeface="Arial" charset="0"/>
                <a:ea typeface="Arial" charset="0"/>
                <a:cs typeface="Arial" charset="0"/>
              </a:rPr>
              <a:t>Mixture of each dose (2</a:t>
            </a:r>
            <a:r>
              <a:rPr lang="en-US" sz="2400" spc="-105" dirty="0" smtClean="0">
                <a:solidFill>
                  <a:srgbClr val="254B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254B8E"/>
                </a:solidFill>
                <a:latin typeface="Arial" charset="0"/>
                <a:ea typeface="Arial" charset="0"/>
                <a:cs typeface="Arial" charset="0"/>
              </a:rPr>
              <a:t>options)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412750" lvl="1">
              <a:spcBef>
                <a:spcPts val="5"/>
              </a:spcBef>
            </a:pPr>
            <a:r>
              <a:rPr lang="en-US" sz="2200" dirty="0" smtClean="0">
                <a:solidFill>
                  <a:srgbClr val="254B8E"/>
                </a:solidFill>
                <a:latin typeface="Arial" charset="0"/>
                <a:ea typeface="Arial" charset="0"/>
                <a:cs typeface="Arial" charset="0"/>
              </a:rPr>
              <a:t>Intermediate-acting 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2/3 + 1/3</a:t>
            </a:r>
            <a:r>
              <a:rPr lang="en-US" sz="2200" spc="-11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smtClean="0">
                <a:solidFill>
                  <a:srgbClr val="254B8E"/>
                </a:solidFill>
                <a:latin typeface="Arial" charset="0"/>
                <a:ea typeface="Arial" charset="0"/>
                <a:cs typeface="Arial" charset="0"/>
              </a:rPr>
              <a:t>Rapid/short-acting </a:t>
            </a:r>
          </a:p>
          <a:p>
            <a:pPr marL="127000" lvl="1" indent="0">
              <a:spcBef>
                <a:spcPts val="5"/>
              </a:spcBef>
              <a:buNone/>
            </a:pPr>
            <a:r>
              <a:rPr lang="en-US" sz="2200" dirty="0">
                <a:solidFill>
                  <a:srgbClr val="254B8E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200" dirty="0" smtClean="0">
                <a:solidFill>
                  <a:srgbClr val="254B8E"/>
                </a:solidFill>
                <a:latin typeface="Arial" charset="0"/>
                <a:ea typeface="Arial" charset="0"/>
                <a:cs typeface="Arial" charset="0"/>
              </a:rPr>
              <a:t>			 </a:t>
            </a:r>
            <a:r>
              <a:rPr lang="en-US" sz="2200" b="1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OR</a:t>
            </a:r>
          </a:p>
          <a:p>
            <a:pPr marL="412750" lvl="1">
              <a:spcBef>
                <a:spcPts val="5"/>
              </a:spcBef>
            </a:pPr>
            <a:r>
              <a:rPr lang="en-US" sz="2200" dirty="0" smtClean="0">
                <a:solidFill>
                  <a:srgbClr val="254B8E"/>
                </a:solidFill>
                <a:latin typeface="Arial" charset="0"/>
                <a:ea typeface="Arial" charset="0"/>
                <a:cs typeface="Arial" charset="0"/>
              </a:rPr>
              <a:t>Long-acting 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1/2 + 1/2</a:t>
            </a:r>
            <a:r>
              <a:rPr lang="en-US" sz="2200" spc="-105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200" dirty="0" smtClean="0">
                <a:solidFill>
                  <a:srgbClr val="254B8E"/>
                </a:solidFill>
                <a:latin typeface="Arial" charset="0"/>
                <a:ea typeface="Arial" charset="0"/>
                <a:cs typeface="Arial" charset="0"/>
              </a:rPr>
              <a:t>Rapid/short-acting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312FB6-2B81-4CEE-A1AF-E1A0447AE1FB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7382"/>
            <a:ext cx="8074212" cy="1143000"/>
          </a:xfrm>
        </p:spPr>
        <p:txBody>
          <a:bodyPr/>
          <a:lstStyle/>
          <a:p>
            <a:r>
              <a:rPr lang="en-US" spc="-5" dirty="0" smtClean="0"/>
              <a:t>Split/Mixed</a:t>
            </a:r>
            <a:r>
              <a:rPr lang="en-US" spc="-50" dirty="0" smtClean="0"/>
              <a:t> </a:t>
            </a:r>
            <a:r>
              <a:rPr lang="en-US" spc="-5" dirty="0" smtClean="0"/>
              <a:t>Regimen (Fixed Regimen)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3987" y="6684536"/>
            <a:ext cx="12063046" cy="21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110"/>
              </a:lnSpc>
            </a:pP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Silverstein J, Klingensmith G, Copeland K, Plotnick L, Kaufman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F,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Laffel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L, et al. Care of children and adolescents with type</a:t>
            </a:r>
            <a:r>
              <a:rPr lang="en-US" sz="700" spc="-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1diabetes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: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statement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the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Association.</a:t>
            </a:r>
            <a:r>
              <a:rPr lang="en-US" sz="700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i="1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Care</a:t>
            </a:r>
            <a:r>
              <a:rPr lang="en-US" sz="700" i="1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2005;28:186-212.</a:t>
            </a:r>
            <a:endParaRPr lang="en-US" sz="700" dirty="0">
              <a:latin typeface="Arial"/>
              <a:cs typeface="Arial"/>
            </a:endParaRPr>
          </a:p>
        </p:txBody>
      </p:sp>
      <p:pic>
        <p:nvPicPr>
          <p:cNvPr id="2" name="Picture 1" descr="Pre-mixed-insulin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36" y="2460622"/>
            <a:ext cx="4148327" cy="41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9825"/>
      </p:ext>
    </p:extLst>
  </p:cSld>
  <p:clrMapOvr>
    <a:masterClrMapping/>
  </p:clrMapOvr>
  <p:transition spd="slow" advTm="48381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49296-F4DB-4925-855D-FE03EBE3B351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2885"/>
            <a:ext cx="8229600" cy="2819400"/>
          </a:xfrm>
        </p:spPr>
        <p:txBody>
          <a:bodyPr/>
          <a:lstStyle/>
          <a:p>
            <a:pPr marL="355600" marR="199390">
              <a:lnSpc>
                <a:spcPts val="2800"/>
              </a:lnSpc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C</a:t>
            </a:r>
            <a:r>
              <a:rPr lang="en-US" sz="2400" dirty="0" smtClean="0">
                <a:solidFill>
                  <a:srgbClr val="254B8E"/>
                </a:solidFill>
              </a:rPr>
              <a:t>losely </a:t>
            </a:r>
            <a:r>
              <a:rPr lang="en-US" sz="2400" dirty="0">
                <a:solidFill>
                  <a:srgbClr val="254B8E"/>
                </a:solidFill>
              </a:rPr>
              <a:t>matches physiologic release of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insulin</a:t>
            </a:r>
          </a:p>
          <a:p>
            <a:pPr marL="355600" marR="199390">
              <a:lnSpc>
                <a:spcPts val="2800"/>
              </a:lnSpc>
              <a:tabLst>
                <a:tab pos="354965" algn="l"/>
                <a:tab pos="355600" algn="l"/>
              </a:tabLst>
            </a:pPr>
            <a:endParaRPr lang="en-US" sz="1000" dirty="0"/>
          </a:p>
          <a:p>
            <a:pPr marL="355600">
              <a:lnSpc>
                <a:spcPts val="2820"/>
              </a:lnSpc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Long-acting</a:t>
            </a:r>
            <a:r>
              <a:rPr lang="en-US" sz="2400" spc="-100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insulin</a:t>
            </a:r>
            <a:endParaRPr lang="en-US" sz="2400" dirty="0"/>
          </a:p>
          <a:p>
            <a:pPr marL="755650" lvl="1">
              <a:spcBef>
                <a:spcPts val="20"/>
              </a:spcBef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254B8E"/>
                </a:solidFill>
              </a:rPr>
              <a:t>Emulates physiologic basal insulin</a:t>
            </a:r>
            <a:r>
              <a:rPr lang="en-US" sz="2000" spc="-100" dirty="0">
                <a:solidFill>
                  <a:srgbClr val="254B8E"/>
                </a:solidFill>
              </a:rPr>
              <a:t> </a:t>
            </a:r>
            <a:r>
              <a:rPr lang="en-US" sz="2000" dirty="0" smtClean="0">
                <a:solidFill>
                  <a:srgbClr val="254B8E"/>
                </a:solidFill>
              </a:rPr>
              <a:t>secretion</a:t>
            </a:r>
          </a:p>
          <a:p>
            <a:pPr marL="755650" lvl="1">
              <a:spcBef>
                <a:spcPts val="20"/>
              </a:spcBef>
              <a:tabLst>
                <a:tab pos="755015" algn="l"/>
                <a:tab pos="755650" algn="l"/>
              </a:tabLst>
            </a:pPr>
            <a:endParaRPr lang="en-US" sz="1000" dirty="0"/>
          </a:p>
          <a:p>
            <a:pPr marL="355600">
              <a:spcBef>
                <a:spcPts val="80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Pre-prandial</a:t>
            </a:r>
            <a:r>
              <a:rPr lang="en-US" sz="2400" spc="-100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insulin</a:t>
            </a:r>
            <a:endParaRPr lang="en-US" sz="2400" dirty="0"/>
          </a:p>
          <a:p>
            <a:pPr marL="749300" lvl="1" indent="-279400">
              <a:spcBef>
                <a:spcPts val="120"/>
              </a:spcBef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254B8E"/>
                </a:solidFill>
              </a:rPr>
              <a:t>Emulates pancreatic insulin secretion in response to</a:t>
            </a:r>
            <a:r>
              <a:rPr lang="en-US" sz="2000" spc="-100" dirty="0">
                <a:solidFill>
                  <a:srgbClr val="254B8E"/>
                </a:solidFill>
              </a:rPr>
              <a:t> </a:t>
            </a:r>
            <a:r>
              <a:rPr lang="en-US" sz="2000" dirty="0">
                <a:solidFill>
                  <a:srgbClr val="254B8E"/>
                </a:solidFill>
              </a:rPr>
              <a:t>meals</a:t>
            </a:r>
            <a:endParaRPr lang="en-US" sz="2000" dirty="0"/>
          </a:p>
          <a:p>
            <a:pPr marL="749300" marR="5080" lvl="1" indent="-279400"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254B8E"/>
                </a:solidFill>
              </a:rPr>
              <a:t>Dose depends on BG before the meal, carbohydrates in</a:t>
            </a:r>
            <a:r>
              <a:rPr lang="en-US" sz="2000" spc="-110" dirty="0">
                <a:solidFill>
                  <a:srgbClr val="254B8E"/>
                </a:solidFill>
              </a:rPr>
              <a:t> </a:t>
            </a:r>
            <a:r>
              <a:rPr lang="en-US" sz="2000" dirty="0">
                <a:solidFill>
                  <a:srgbClr val="254B8E"/>
                </a:solidFill>
              </a:rPr>
              <a:t>the  meal, and level of physical</a:t>
            </a:r>
            <a:r>
              <a:rPr lang="en-US" sz="2000" spc="-110" dirty="0">
                <a:solidFill>
                  <a:srgbClr val="254B8E"/>
                </a:solidFill>
              </a:rPr>
              <a:t> </a:t>
            </a:r>
            <a:r>
              <a:rPr lang="en-US" sz="2000" dirty="0" smtClean="0">
                <a:solidFill>
                  <a:srgbClr val="254B8E"/>
                </a:solidFill>
              </a:rPr>
              <a:t>activity</a:t>
            </a:r>
          </a:p>
          <a:p>
            <a:pPr marL="749300" marR="5080" lvl="1" indent="-279400">
              <a:tabLst>
                <a:tab pos="755015" algn="l"/>
                <a:tab pos="755650" algn="l"/>
              </a:tabLst>
            </a:pPr>
            <a:endParaRPr lang="en-US" sz="1000" dirty="0"/>
          </a:p>
          <a:p>
            <a:pPr marL="355600"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Increased number of daily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injections</a:t>
            </a:r>
            <a:endParaRPr lang="en-US" sz="2400" dirty="0"/>
          </a:p>
          <a:p>
            <a:pPr marL="749300" marR="852169" lvl="1" indent="-279400">
              <a:spcBef>
                <a:spcPts val="20"/>
              </a:spcBef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254B8E"/>
                </a:solidFill>
              </a:rPr>
              <a:t>Associated with lower glucose levels and</a:t>
            </a:r>
            <a:r>
              <a:rPr lang="en-US" sz="2000" spc="-100" dirty="0">
                <a:solidFill>
                  <a:srgbClr val="254B8E"/>
                </a:solidFill>
              </a:rPr>
              <a:t> </a:t>
            </a:r>
            <a:r>
              <a:rPr lang="en-US" sz="2000" dirty="0">
                <a:solidFill>
                  <a:srgbClr val="254B8E"/>
                </a:solidFill>
              </a:rPr>
              <a:t>decreased  incidence of nocturnal</a:t>
            </a:r>
            <a:r>
              <a:rPr lang="en-US" sz="2000" spc="-105" dirty="0">
                <a:solidFill>
                  <a:srgbClr val="254B8E"/>
                </a:solidFill>
              </a:rPr>
              <a:t> </a:t>
            </a:r>
            <a:r>
              <a:rPr lang="en-US" sz="2000" dirty="0" smtClean="0">
                <a:solidFill>
                  <a:srgbClr val="254B8E"/>
                </a:solidFill>
              </a:rPr>
              <a:t>hypoglycemia</a:t>
            </a:r>
          </a:p>
          <a:p>
            <a:pPr marL="749300" marR="852169" lvl="1" indent="-279400">
              <a:spcBef>
                <a:spcPts val="20"/>
              </a:spcBef>
              <a:tabLst>
                <a:tab pos="755015" algn="l"/>
                <a:tab pos="755650" algn="l"/>
              </a:tabLst>
            </a:pPr>
            <a:endParaRPr lang="en-US" sz="1000" dirty="0"/>
          </a:p>
          <a:p>
            <a:pPr marL="355600"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Increased</a:t>
            </a:r>
            <a:r>
              <a:rPr lang="en-US" sz="2400" spc="-100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complexity</a:t>
            </a:r>
            <a:endParaRPr lang="en-US" sz="2400" dirty="0"/>
          </a:p>
          <a:p>
            <a:pPr marL="755650" lvl="1">
              <a:spcBef>
                <a:spcPts val="20"/>
              </a:spcBef>
              <a:tabLst>
                <a:tab pos="755015" algn="l"/>
                <a:tab pos="755650" algn="l"/>
              </a:tabLst>
            </a:pPr>
            <a:r>
              <a:rPr lang="en-US" sz="2000" dirty="0" smtClean="0">
                <a:solidFill>
                  <a:srgbClr val="254B8E"/>
                </a:solidFill>
              </a:rPr>
              <a:t>More</a:t>
            </a:r>
            <a:r>
              <a:rPr lang="en-US" sz="2000" spc="-100" dirty="0" smtClean="0">
                <a:solidFill>
                  <a:srgbClr val="254B8E"/>
                </a:solidFill>
              </a:rPr>
              <a:t> </a:t>
            </a:r>
            <a:r>
              <a:rPr lang="en-US" sz="2000" dirty="0" smtClean="0">
                <a:solidFill>
                  <a:srgbClr val="254B8E"/>
                </a:solidFill>
              </a:rPr>
              <a:t>calculations</a:t>
            </a:r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Basal/Bolus</a:t>
            </a:r>
            <a:r>
              <a:rPr lang="en-US" spc="-85" dirty="0"/>
              <a:t> </a:t>
            </a:r>
            <a:r>
              <a:rPr lang="en-US" spc="-5" dirty="0"/>
              <a:t>Regimen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9485" y="6627112"/>
            <a:ext cx="12608169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110"/>
              </a:lnSpc>
            </a:pP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Silverstein J, Klingensmith G, Copeland K, Plotnick L, Kaufman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F,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Laffel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L, et al. Care of children and adolescents with type</a:t>
            </a:r>
            <a:r>
              <a:rPr lang="en-US" sz="700" spc="-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1diabetes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: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statement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the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Association.</a:t>
            </a:r>
            <a:r>
              <a:rPr lang="en-US" sz="700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i="1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Care</a:t>
            </a:r>
            <a:r>
              <a:rPr lang="en-US" sz="700" i="1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2005;28:186-212</a:t>
            </a:r>
            <a:r>
              <a:rPr lang="en-US" sz="1000" dirty="0">
                <a:solidFill>
                  <a:srgbClr val="254B8E"/>
                </a:solidFill>
                <a:latin typeface="Arial"/>
                <a:cs typeface="Arial"/>
              </a:rPr>
              <a:t>.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82293"/>
      </p:ext>
    </p:extLst>
  </p:cSld>
  <p:clrMapOvr>
    <a:masterClrMapping/>
  </p:clrMapOvr>
  <p:transition spd="slow" advTm="88686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440939" y="6386330"/>
            <a:ext cx="2133600" cy="365125"/>
          </a:xfrm>
        </p:spPr>
        <p:txBody>
          <a:bodyPr/>
          <a:lstStyle/>
          <a:p>
            <a:fld id="{C5312FB6-2B81-4CEE-A1AF-E1A0447AE1FB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Basal/Bolus Regimen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5" y="1290382"/>
            <a:ext cx="8413828" cy="47656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406" y="6643733"/>
            <a:ext cx="975110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254B8E"/>
                </a:solidFill>
                <a:latin typeface="Calibri" charset="0"/>
                <a:ea typeface="Calibri" charset="0"/>
                <a:cs typeface="Calibri" charset="0"/>
              </a:rPr>
              <a:t>Gregory JM, Moore D, Simmons J. </a:t>
            </a:r>
            <a:r>
              <a:rPr lang="en-US" sz="800" spc="-15" dirty="0">
                <a:solidFill>
                  <a:srgbClr val="254B8E"/>
                </a:solidFill>
                <a:latin typeface="Calibri" charset="0"/>
                <a:ea typeface="Calibri" charset="0"/>
                <a:cs typeface="Calibri" charset="0"/>
              </a:rPr>
              <a:t>Type </a:t>
            </a:r>
            <a:r>
              <a:rPr lang="en-US" sz="800" dirty="0">
                <a:solidFill>
                  <a:srgbClr val="254B8E"/>
                </a:solidFill>
                <a:latin typeface="Calibri" charset="0"/>
                <a:ea typeface="Calibri" charset="0"/>
                <a:cs typeface="Calibri" charset="0"/>
              </a:rPr>
              <a:t>1 Diabetes Mellitus. </a:t>
            </a:r>
            <a:r>
              <a:rPr lang="en-US" sz="800" i="1" dirty="0">
                <a:solidFill>
                  <a:srgbClr val="3060A0"/>
                </a:solidFill>
                <a:latin typeface="Calibri" charset="0"/>
                <a:ea typeface="Calibri" charset="0"/>
                <a:cs typeface="Calibri" charset="0"/>
              </a:rPr>
              <a:t>Pediatrics in </a:t>
            </a:r>
            <a:r>
              <a:rPr lang="en-US" sz="800" i="1" spc="-5" dirty="0">
                <a:solidFill>
                  <a:srgbClr val="3060A0"/>
                </a:solidFill>
                <a:latin typeface="Calibri" charset="0"/>
                <a:ea typeface="Calibri" charset="0"/>
                <a:cs typeface="Calibri" charset="0"/>
              </a:rPr>
              <a:t>Review</a:t>
            </a:r>
            <a:r>
              <a:rPr lang="en-US" sz="800" spc="-5" dirty="0">
                <a:solidFill>
                  <a:srgbClr val="254B8E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en-US" sz="800" spc="-80" dirty="0">
                <a:solidFill>
                  <a:srgbClr val="254B8E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Calibri" charset="0"/>
                <a:ea typeface="Calibri" charset="0"/>
                <a:cs typeface="Calibri" charset="0"/>
              </a:rPr>
              <a:t>2013;34(5):  203-215.</a:t>
            </a:r>
            <a:r>
              <a:rPr lang="en-US" sz="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800" dirty="0" err="1">
                <a:solidFill>
                  <a:srgbClr val="002D7F"/>
                </a:solidFill>
                <a:latin typeface="Calibri" charset="0"/>
                <a:ea typeface="Calibri" charset="0"/>
                <a:cs typeface="Calibri" charset="0"/>
              </a:rPr>
              <a:t>httpvisual.ly</a:t>
            </a:r>
            <a:r>
              <a:rPr lang="en-US" sz="800" dirty="0">
                <a:solidFill>
                  <a:srgbClr val="002D7F"/>
                </a:solidFill>
                <a:latin typeface="Calibri" charset="0"/>
                <a:ea typeface="Calibri" charset="0"/>
                <a:cs typeface="Calibri" charset="0"/>
              </a:rPr>
              <a:t>/diabetes-type-1-diabetes-vs-type-2-diabetes Accessed: October 1,</a:t>
            </a:r>
            <a:r>
              <a:rPr lang="en-US" sz="800" spc="-160" dirty="0">
                <a:solidFill>
                  <a:srgbClr val="002D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800" dirty="0">
                <a:solidFill>
                  <a:srgbClr val="002D7F"/>
                </a:solidFill>
                <a:latin typeface="Calibri" charset="0"/>
                <a:ea typeface="Calibri" charset="0"/>
                <a:cs typeface="Calibri" charset="0"/>
              </a:rPr>
              <a:t>2015</a:t>
            </a:r>
            <a:endParaRPr lang="en-US" sz="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32988"/>
      </p:ext>
    </p:extLst>
  </p:cSld>
  <p:clrMapOvr>
    <a:masterClrMapping/>
  </p:clrMapOvr>
  <p:transition spd="slow" advTm="23251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3534604" y="6338398"/>
            <a:ext cx="2133600" cy="365125"/>
          </a:xfrm>
        </p:spPr>
        <p:txBody>
          <a:bodyPr/>
          <a:lstStyle/>
          <a:p>
            <a:fld id="{57949296-F4DB-4925-855D-FE03EBE3B351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743"/>
            <a:ext cx="8018585" cy="5146431"/>
          </a:xfrm>
        </p:spPr>
        <p:txBody>
          <a:bodyPr/>
          <a:lstStyle/>
          <a:p>
            <a:pPr marL="355600">
              <a:tabLst>
                <a:tab pos="354965" algn="l"/>
                <a:tab pos="355600" algn="l"/>
              </a:tabLst>
            </a:pPr>
            <a:r>
              <a:rPr lang="en-US" sz="2600" dirty="0">
                <a:solidFill>
                  <a:srgbClr val="254B8E"/>
                </a:solidFill>
              </a:rPr>
              <a:t>Basal (insulin</a:t>
            </a:r>
            <a:r>
              <a:rPr lang="en-US" sz="2600" spc="-65" dirty="0">
                <a:solidFill>
                  <a:srgbClr val="254B8E"/>
                </a:solidFill>
              </a:rPr>
              <a:t> </a:t>
            </a:r>
            <a:r>
              <a:rPr lang="en-US" sz="2600" spc="-5" dirty="0">
                <a:solidFill>
                  <a:srgbClr val="254B8E"/>
                </a:solidFill>
              </a:rPr>
              <a:t>glargine)</a:t>
            </a:r>
            <a:endParaRPr lang="en-US" sz="2600" dirty="0"/>
          </a:p>
          <a:p>
            <a:pPr marL="755650" lvl="1">
              <a:spcBef>
                <a:spcPts val="630"/>
              </a:spcBef>
              <a:buClr>
                <a:srgbClr val="FF0000"/>
              </a:buClr>
              <a:tabLst>
                <a:tab pos="755650" algn="l"/>
              </a:tabLst>
            </a:pPr>
            <a:r>
              <a:rPr lang="en-US" sz="2400" dirty="0">
                <a:solidFill>
                  <a:srgbClr val="FF2600"/>
                </a:solidFill>
              </a:rPr>
              <a:t>1/2 </a:t>
            </a:r>
            <a:r>
              <a:rPr lang="en-US" sz="2400" dirty="0">
                <a:solidFill>
                  <a:srgbClr val="254B8E"/>
                </a:solidFill>
              </a:rPr>
              <a:t>total insulin dose </a:t>
            </a:r>
            <a:r>
              <a:rPr lang="en-US" sz="2400" dirty="0" smtClean="0">
                <a:solidFill>
                  <a:srgbClr val="254B8E"/>
                </a:solidFill>
              </a:rPr>
              <a:t>daily</a:t>
            </a:r>
            <a:endParaRPr lang="en-US" sz="2400" dirty="0"/>
          </a:p>
          <a:p>
            <a:pPr marL="1155700" marR="394335" lvl="2">
              <a:lnSpc>
                <a:spcPct val="101499"/>
              </a:lnSpc>
              <a:spcBef>
                <a:spcPts val="500"/>
              </a:spcBef>
              <a:buClr>
                <a:srgbClr val="254B8E"/>
              </a:buClr>
              <a:tabLst>
                <a:tab pos="1155700" algn="l"/>
              </a:tabLst>
            </a:pPr>
            <a:r>
              <a:rPr lang="en-US" sz="2200" dirty="0" smtClean="0">
                <a:solidFill>
                  <a:srgbClr val="3060A0"/>
                </a:solidFill>
              </a:rPr>
              <a:t>If nocturnal </a:t>
            </a:r>
            <a:r>
              <a:rPr lang="en-US" sz="2200" dirty="0">
                <a:solidFill>
                  <a:srgbClr val="3060A0"/>
                </a:solidFill>
              </a:rPr>
              <a:t>hypoglycemia – administer</a:t>
            </a:r>
            <a:r>
              <a:rPr lang="en-US" sz="2200" spc="-100" dirty="0">
                <a:solidFill>
                  <a:srgbClr val="3060A0"/>
                </a:solidFill>
              </a:rPr>
              <a:t> </a:t>
            </a:r>
            <a:r>
              <a:rPr lang="en-US" sz="2200" dirty="0">
                <a:solidFill>
                  <a:srgbClr val="3060A0"/>
                </a:solidFill>
              </a:rPr>
              <a:t>with  </a:t>
            </a:r>
            <a:r>
              <a:rPr lang="en-US" sz="2200" dirty="0">
                <a:solidFill>
                  <a:srgbClr val="254B8E"/>
                </a:solidFill>
              </a:rPr>
              <a:t>dinner or</a:t>
            </a:r>
            <a:r>
              <a:rPr lang="en-US" sz="2200" spc="-100" dirty="0">
                <a:solidFill>
                  <a:srgbClr val="254B8E"/>
                </a:solidFill>
              </a:rPr>
              <a:t> </a:t>
            </a:r>
            <a:r>
              <a:rPr lang="en-US" sz="2200" dirty="0" smtClean="0">
                <a:solidFill>
                  <a:srgbClr val="254B8E"/>
                </a:solidFill>
              </a:rPr>
              <a:t>breakfast</a:t>
            </a:r>
          </a:p>
          <a:p>
            <a:pPr marL="1155700" marR="394335" lvl="2">
              <a:lnSpc>
                <a:spcPct val="101499"/>
              </a:lnSpc>
              <a:spcBef>
                <a:spcPts val="500"/>
              </a:spcBef>
              <a:buClr>
                <a:srgbClr val="254B8E"/>
              </a:buClr>
              <a:tabLst>
                <a:tab pos="1155700" algn="l"/>
              </a:tabLst>
            </a:pPr>
            <a:endParaRPr lang="en-US" dirty="0"/>
          </a:p>
          <a:p>
            <a:pPr marL="355600">
              <a:spcBef>
                <a:spcPts val="785"/>
              </a:spcBef>
              <a:tabLst>
                <a:tab pos="354965" algn="l"/>
                <a:tab pos="355600" algn="l"/>
              </a:tabLst>
            </a:pPr>
            <a:r>
              <a:rPr lang="en-US" sz="2600" dirty="0">
                <a:solidFill>
                  <a:srgbClr val="254B8E"/>
                </a:solidFill>
              </a:rPr>
              <a:t>Bolus</a:t>
            </a:r>
            <a:r>
              <a:rPr lang="en-US" sz="2600" spc="10" dirty="0">
                <a:solidFill>
                  <a:srgbClr val="254B8E"/>
                </a:solidFill>
              </a:rPr>
              <a:t> </a:t>
            </a:r>
            <a:r>
              <a:rPr lang="en-US" sz="2600" spc="-5" dirty="0">
                <a:solidFill>
                  <a:srgbClr val="254B8E"/>
                </a:solidFill>
              </a:rPr>
              <a:t>(rapid-acting/short-acting)</a:t>
            </a:r>
            <a:endParaRPr lang="en-US" sz="2600" dirty="0"/>
          </a:p>
          <a:p>
            <a:pPr marL="755650" lvl="1">
              <a:spcBef>
                <a:spcPts val="665"/>
              </a:spcBef>
              <a:buClr>
                <a:srgbClr val="FF0000"/>
              </a:buClr>
              <a:tabLst>
                <a:tab pos="755650" algn="l"/>
              </a:tabLst>
            </a:pPr>
            <a:r>
              <a:rPr lang="en-US" sz="2400" dirty="0">
                <a:solidFill>
                  <a:srgbClr val="FF2600"/>
                </a:solidFill>
              </a:rPr>
              <a:t>1/2 </a:t>
            </a:r>
            <a:r>
              <a:rPr lang="en-US" sz="2400" dirty="0">
                <a:solidFill>
                  <a:srgbClr val="254B8E"/>
                </a:solidFill>
              </a:rPr>
              <a:t>total insulin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dose</a:t>
            </a:r>
            <a:endParaRPr lang="en-US" sz="2400" dirty="0"/>
          </a:p>
          <a:p>
            <a:pPr marL="1155700" lvl="2">
              <a:spcBef>
                <a:spcPts val="540"/>
              </a:spcBef>
              <a:tabLst>
                <a:tab pos="1155700" algn="l"/>
              </a:tabLst>
            </a:pPr>
            <a:r>
              <a:rPr lang="en-US" sz="2200" dirty="0">
                <a:solidFill>
                  <a:srgbClr val="254B8E"/>
                </a:solidFill>
              </a:rPr>
              <a:t>Divided between meals and</a:t>
            </a:r>
            <a:r>
              <a:rPr lang="en-US" sz="2200" spc="-100" dirty="0">
                <a:solidFill>
                  <a:srgbClr val="254B8E"/>
                </a:solidFill>
              </a:rPr>
              <a:t> </a:t>
            </a:r>
            <a:r>
              <a:rPr lang="en-US" sz="2200" dirty="0" smtClean="0">
                <a:solidFill>
                  <a:srgbClr val="254B8E"/>
                </a:solidFill>
              </a:rPr>
              <a:t>snacks</a:t>
            </a:r>
          </a:p>
          <a:p>
            <a:pPr marL="755650" lvl="1">
              <a:spcBef>
                <a:spcPts val="540"/>
              </a:spcBef>
              <a:tabLst>
                <a:tab pos="1155700" algn="l"/>
              </a:tabLst>
            </a:pPr>
            <a:r>
              <a:rPr lang="en-US" sz="2400" dirty="0" smtClean="0">
                <a:solidFill>
                  <a:srgbClr val="FF0000"/>
                </a:solidFill>
              </a:rPr>
              <a:t>+/-</a:t>
            </a:r>
            <a:r>
              <a:rPr lang="en-US" sz="2400" dirty="0" smtClean="0">
                <a:solidFill>
                  <a:srgbClr val="254B8E"/>
                </a:solidFill>
              </a:rPr>
              <a:t> Carbohydrate dose &amp; Correction dose 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Basal/Bolus Regimen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2732" y="6594230"/>
            <a:ext cx="12608169" cy="21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110"/>
              </a:lnSpc>
            </a:pP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Silverstein J, Klingensmith G, Copeland K, Plotnick L, Kaufman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F,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Laffel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L, et al. Care of children and adolescents with type</a:t>
            </a:r>
            <a:r>
              <a:rPr lang="en-US" sz="700" spc="-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1diabetes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: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statement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the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Association.</a:t>
            </a:r>
            <a:r>
              <a:rPr lang="en-US" sz="700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i="1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Care</a:t>
            </a:r>
            <a:r>
              <a:rPr lang="en-US" sz="700" i="1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2005;28:186-212.</a:t>
            </a:r>
            <a:endParaRPr lang="en-US" sz="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796726"/>
      </p:ext>
    </p:extLst>
  </p:cSld>
  <p:clrMapOvr>
    <a:masterClrMapping/>
  </p:clrMapOvr>
  <p:transition spd="slow" advTm="43101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9739" y="927717"/>
            <a:ext cx="8224519" cy="1082675"/>
          </a:xfrm>
        </p:spPr>
        <p:txBody>
          <a:bodyPr/>
          <a:lstStyle/>
          <a:p>
            <a:pPr algn="ctr"/>
            <a:r>
              <a:rPr lang="en-US" sz="3200" dirty="0" smtClean="0"/>
              <a:t>What setting do you work in?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34919" y="1720742"/>
            <a:ext cx="7876646" cy="4541520"/>
          </a:xfrm>
        </p:spPr>
        <p:txBody>
          <a:bodyPr/>
          <a:lstStyle/>
          <a:p>
            <a:r>
              <a:rPr lang="en-US" dirty="0" smtClean="0"/>
              <a:t>Primary Care</a:t>
            </a:r>
          </a:p>
          <a:p>
            <a:endParaRPr lang="en-US" dirty="0"/>
          </a:p>
          <a:p>
            <a:r>
              <a:rPr lang="en-US" dirty="0" smtClean="0"/>
              <a:t>Hospital</a:t>
            </a:r>
          </a:p>
          <a:p>
            <a:endParaRPr lang="en-US" dirty="0"/>
          </a:p>
          <a:p>
            <a:r>
              <a:rPr lang="en-US" dirty="0" smtClean="0"/>
              <a:t>Other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Do you have a specialty?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C5312FB6-2B81-4CEE-A1AF-E1A0447AE1F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8818590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158883"/>
            <a:ext cx="8224519" cy="1082675"/>
          </a:xfrm>
        </p:spPr>
        <p:txBody>
          <a:bodyPr/>
          <a:lstStyle/>
          <a:p>
            <a:r>
              <a:rPr lang="en-US" b="1" dirty="0" smtClean="0">
                <a:solidFill>
                  <a:srgbClr val="002D7F"/>
                </a:solidFill>
              </a:rPr>
              <a:t>Bolus </a:t>
            </a:r>
            <a:r>
              <a:rPr lang="en-US" b="1" dirty="0">
                <a:solidFill>
                  <a:srgbClr val="002D7F"/>
                </a:solidFill>
              </a:rPr>
              <a:t>Insulin </a:t>
            </a:r>
            <a:r>
              <a:rPr lang="en-US" b="1" dirty="0" smtClean="0">
                <a:solidFill>
                  <a:srgbClr val="002D7F"/>
                </a:solidFill>
              </a:rPr>
              <a:t>Requirements</a:t>
            </a:r>
            <a:endParaRPr lang="en-US" b="1" dirty="0">
              <a:solidFill>
                <a:srgbClr val="002D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95299" y="1390650"/>
            <a:ext cx="81534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>
                <a:solidFill>
                  <a:srgbClr val="000000"/>
                </a:solidFill>
              </a:defRPr>
            </a:pPr>
            <a:r>
              <a:rPr lang="en-US" sz="2600" dirty="0">
                <a:solidFill>
                  <a:srgbClr val="404040"/>
                </a:solidFill>
              </a:rPr>
              <a:t>“</a:t>
            </a:r>
            <a:r>
              <a:rPr lang="en-US" sz="2600" dirty="0">
                <a:solidFill>
                  <a:srgbClr val="002D7F"/>
                </a:solidFill>
              </a:rPr>
              <a:t>500 Rule”</a:t>
            </a:r>
          </a:p>
          <a:p>
            <a:pPr marL="814387" lvl="1" indent="-357187">
              <a:lnSpc>
                <a:spcPct val="80000"/>
              </a:lnSpc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2D7F"/>
                </a:solidFill>
              </a:rPr>
              <a:t>Estimates number of grams </a:t>
            </a:r>
            <a:r>
              <a:rPr lang="en-US" sz="2400" dirty="0" smtClean="0">
                <a:solidFill>
                  <a:srgbClr val="002D7F"/>
                </a:solidFill>
              </a:rPr>
              <a:t>of carbohydrate </a:t>
            </a:r>
            <a:r>
              <a:rPr lang="en-US" sz="2400" dirty="0">
                <a:solidFill>
                  <a:srgbClr val="002D7F"/>
                </a:solidFill>
              </a:rPr>
              <a:t>that will be covered by 1 unit of rapid-acting insulin</a:t>
            </a:r>
          </a:p>
          <a:p>
            <a:pPr marL="814387" lvl="1" indent="-357187">
              <a:lnSpc>
                <a:spcPct val="80000"/>
              </a:lnSpc>
              <a:defRPr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02D7F"/>
                </a:solidFill>
              </a:rPr>
              <a:t>500</a:t>
            </a:r>
            <a:r>
              <a:rPr lang="en-US" sz="2400" dirty="0">
                <a:solidFill>
                  <a:srgbClr val="002D7F"/>
                </a:solidFill>
              </a:rPr>
              <a:t>/TDD = # of grams covered</a:t>
            </a:r>
          </a:p>
          <a:p>
            <a:pPr marL="0" lvl="1" indent="457200">
              <a:lnSpc>
                <a:spcPct val="80000"/>
              </a:lnSpc>
              <a:buSzTx/>
              <a:buNone/>
              <a:defRPr>
                <a:solidFill>
                  <a:srgbClr val="000000"/>
                </a:solidFill>
              </a:defRPr>
            </a:pPr>
            <a:endParaRPr lang="en-US" sz="2600" dirty="0">
              <a:solidFill>
                <a:srgbClr val="002D7F"/>
              </a:solidFill>
            </a:endParaRPr>
          </a:p>
          <a:p>
            <a:pPr>
              <a:lnSpc>
                <a:spcPct val="80000"/>
              </a:lnSpc>
              <a:defRPr>
                <a:solidFill>
                  <a:srgbClr val="000000"/>
                </a:solidFill>
              </a:defRPr>
            </a:pPr>
            <a:r>
              <a:rPr lang="en-US" sz="2600" dirty="0">
                <a:solidFill>
                  <a:srgbClr val="002D7F"/>
                </a:solidFill>
              </a:rPr>
              <a:t>“Correction Factor”</a:t>
            </a:r>
          </a:p>
          <a:p>
            <a:pPr marL="814387" lvl="1" indent="-357187">
              <a:lnSpc>
                <a:spcPct val="80000"/>
              </a:lnSpc>
              <a:defRPr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002D7F"/>
                </a:solidFill>
              </a:rPr>
              <a:t>Determines how far the blood glucose drops per unit of rapid acting (“1800 rule”) </a:t>
            </a:r>
            <a:endParaRPr lang="en-US" sz="2400" dirty="0" smtClean="0">
              <a:solidFill>
                <a:srgbClr val="002D7F"/>
              </a:solidFill>
            </a:endParaRPr>
          </a:p>
          <a:p>
            <a:pPr marL="814387" lvl="1" indent="-357187">
              <a:lnSpc>
                <a:spcPct val="80000"/>
              </a:lnSpc>
              <a:defRPr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002D7F"/>
                </a:solidFill>
              </a:rPr>
              <a:t>1800</a:t>
            </a:r>
            <a:r>
              <a:rPr lang="en-US" sz="2400" dirty="0">
                <a:solidFill>
                  <a:srgbClr val="002D7F"/>
                </a:solidFill>
              </a:rPr>
              <a:t>/TDD = point drop in blood glucose per unit of insulin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34478" y="6267517"/>
            <a:ext cx="63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931" y="6636849"/>
            <a:ext cx="9294527" cy="22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Silverstein J, </a:t>
            </a:r>
            <a:r>
              <a:rPr lang="en-US" sz="700" dirty="0" err="1">
                <a:solidFill>
                  <a:srgbClr val="254B8E"/>
                </a:solidFill>
                <a:latin typeface="Arial"/>
                <a:cs typeface="Arial"/>
              </a:rPr>
              <a:t>Klingensmith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 G, Copeland K, </a:t>
            </a:r>
            <a:r>
              <a:rPr lang="en-US" sz="700" dirty="0" err="1">
                <a:solidFill>
                  <a:srgbClr val="254B8E"/>
                </a:solidFill>
                <a:latin typeface="Arial"/>
                <a:cs typeface="Arial"/>
              </a:rPr>
              <a:t>Plotnick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 L, Kaufman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F, </a:t>
            </a:r>
            <a:r>
              <a:rPr lang="en-US" sz="700" spc="-5" dirty="0" err="1">
                <a:solidFill>
                  <a:srgbClr val="254B8E"/>
                </a:solidFill>
                <a:latin typeface="Arial"/>
                <a:cs typeface="Arial"/>
              </a:rPr>
              <a:t>Laffel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L, et al. Care of children and adolescents with type</a:t>
            </a:r>
            <a:r>
              <a:rPr lang="en-US" sz="700" spc="-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1</a:t>
            </a:r>
            <a:r>
              <a:rPr lang="en-US" sz="700" dirty="0" smtClean="0"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: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statement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the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Association.</a:t>
            </a:r>
            <a:r>
              <a:rPr lang="en-US" sz="700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i="1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Care</a:t>
            </a:r>
            <a:r>
              <a:rPr lang="en-US" sz="700" i="1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2005;28:186-212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3023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78"/>
    </mc:Choice>
    <mc:Fallback xmlns="">
      <p:transition spd="slow" advTm="6217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 Adjustments 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211752"/>
              </p:ext>
            </p:extLst>
          </p:nvPr>
        </p:nvGraphicFramePr>
        <p:xfrm>
          <a:off x="457200" y="986984"/>
          <a:ext cx="8324850" cy="5372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33260"/>
                <a:gridCol w="3116640"/>
                <a:gridCol w="2774950"/>
              </a:tblGrid>
              <a:tr h="480496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Deviation</a:t>
                      </a:r>
                      <a:endParaRPr lang="en-US" sz="18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Adjustment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Precautions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91">
                <a:tc>
                  <a:txBody>
                    <a:bodyPr/>
                    <a:lstStyle/>
                    <a:p>
                      <a:pPr marL="84455" marR="73025" algn="ctr">
                        <a:lnSpc>
                          <a:spcPts val="1600"/>
                        </a:lnSpc>
                        <a:spcBef>
                          <a:spcPts val="330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Elevated fasting BG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before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breakfast </a:t>
                      </a: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84455" marR="73025" algn="ctr">
                        <a:lnSpc>
                          <a:spcPts val="1600"/>
                        </a:lnSpc>
                        <a:spcBef>
                          <a:spcPts val="330"/>
                        </a:spcBef>
                      </a:pP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dawn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phenomenon)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7990" marR="373380" indent="-342900" algn="l">
                        <a:lnSpc>
                          <a:spcPts val="1600"/>
                        </a:lnSpc>
                        <a:spcBef>
                          <a:spcPts val="330"/>
                        </a:spcBef>
                        <a:buFont typeface="+mj-lt"/>
                        <a:buAutoNum type="arabicPeriod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Increase the</a:t>
                      </a:r>
                      <a:r>
                        <a:rPr sz="1600" spc="-7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PM</a:t>
                      </a:r>
                      <a:r>
                        <a:rPr sz="1600" spc="-3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basal  dose of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insulin</a:t>
                      </a: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27990" marR="373380" indent="-342900" algn="l">
                        <a:lnSpc>
                          <a:spcPts val="1600"/>
                        </a:lnSpc>
                        <a:spcBef>
                          <a:spcPts val="330"/>
                        </a:spcBef>
                        <a:buFont typeface="+mj-lt"/>
                        <a:buAutoNum type="arabicPeriod"/>
                        <a:tabLst>
                          <a:tab pos="427355" algn="l"/>
                          <a:tab pos="427990" algn="l"/>
                        </a:tabLst>
                      </a:pP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27990" marR="373380" indent="-342900" algn="l">
                        <a:lnSpc>
                          <a:spcPts val="1600"/>
                        </a:lnSpc>
                        <a:spcBef>
                          <a:spcPts val="330"/>
                        </a:spcBef>
                        <a:buFont typeface="+mj-lt"/>
                        <a:buAutoNum type="arabicPeriod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Administer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the PM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basal  dose of insulin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later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182245" algn="ctr">
                        <a:lnSpc>
                          <a:spcPct val="98200"/>
                        </a:lnSpc>
                        <a:spcBef>
                          <a:spcPts val="240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Obtain BG at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-</a:t>
                      </a: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AM to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ensure nocturnal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hypoglycemia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does not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occur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694">
                <a:tc>
                  <a:txBody>
                    <a:bodyPr/>
                    <a:lstStyle/>
                    <a:p>
                      <a:pPr marL="84455" marR="360045" algn="ctr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Elevated fasting BG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before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breakfast </a:t>
                      </a: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84455" marR="360045" algn="ctr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600" spc="-5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sz="1600" spc="-5" dirty="0">
                          <a:latin typeface="Arial" charset="0"/>
                          <a:ea typeface="Arial" charset="0"/>
                          <a:cs typeface="Arial" charset="0"/>
                        </a:rPr>
                        <a:t>Symogi</a:t>
                      </a:r>
                      <a:r>
                        <a:rPr sz="1600" spc="-7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spc="-5" dirty="0">
                          <a:latin typeface="Arial" charset="0"/>
                          <a:ea typeface="Arial" charset="0"/>
                          <a:cs typeface="Arial" charset="0"/>
                        </a:rPr>
                        <a:t>effect)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7355" marR="429259" indent="-342900" algn="l">
                        <a:lnSpc>
                          <a:spcPts val="1600"/>
                        </a:lnSpc>
                        <a:spcBef>
                          <a:spcPts val="430"/>
                        </a:spcBef>
                        <a:buFont typeface="+mj-lt"/>
                        <a:buAutoNum type="arabicPeriod"/>
                      </a:pP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Decrease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the PM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basal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dose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of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insulin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171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Elevated BG after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meal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7355" marR="191770" indent="-342900" algn="l">
                        <a:lnSpc>
                          <a:spcPts val="1600"/>
                        </a:lnSpc>
                        <a:spcBef>
                          <a:spcPts val="430"/>
                        </a:spcBef>
                        <a:buFont typeface="+mj-lt"/>
                        <a:buAutoNum type="arabicPeriod"/>
                      </a:pP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Increase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the bolus does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of  insulin before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meals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182245" algn="ctr">
                        <a:lnSpc>
                          <a:spcPct val="98200"/>
                        </a:lnSpc>
                        <a:spcBef>
                          <a:spcPts val="340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Evaluate the carbohydrate  content of the meal to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ensure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it is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appropriate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9694">
                <a:tc>
                  <a:txBody>
                    <a:bodyPr/>
                    <a:lstStyle/>
                    <a:p>
                      <a:pPr marL="84455" marR="409575" algn="ctr">
                        <a:lnSpc>
                          <a:spcPts val="1600"/>
                        </a:lnSpc>
                        <a:spcBef>
                          <a:spcPts val="430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Elevated BG before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lunc</a:t>
                      </a: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h/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dinner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7990" marR="382905" indent="-342900" algn="l">
                        <a:lnSpc>
                          <a:spcPts val="1600"/>
                        </a:lnSpc>
                        <a:spcBef>
                          <a:spcPts val="430"/>
                        </a:spcBef>
                        <a:buFont typeface="+mj-lt"/>
                        <a:buAutoNum type="arabicPeriod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Increase the AM</a:t>
                      </a:r>
                      <a:r>
                        <a:rPr sz="1600" spc="-18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basal  dose of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insulin</a:t>
                      </a: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27990" marR="382905" indent="-342900" algn="l">
                        <a:lnSpc>
                          <a:spcPts val="1600"/>
                        </a:lnSpc>
                        <a:spcBef>
                          <a:spcPts val="430"/>
                        </a:spcBef>
                        <a:buFont typeface="+mj-lt"/>
                        <a:buAutoNum type="arabicPeriod"/>
                        <a:tabLst>
                          <a:tab pos="427355" algn="l"/>
                          <a:tab pos="427990" algn="l"/>
                        </a:tabLst>
                      </a:pPr>
                      <a:endParaRPr lang="en-US" sz="1600" dirty="0" smtClean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427990" marR="382905" indent="-342900" algn="l">
                        <a:lnSpc>
                          <a:spcPts val="1600"/>
                        </a:lnSpc>
                        <a:spcBef>
                          <a:spcPts val="430"/>
                        </a:spcBef>
                        <a:buFont typeface="+mj-lt"/>
                        <a:buAutoNum type="arabicPeriod"/>
                        <a:tabLst>
                          <a:tab pos="427355" algn="l"/>
                          <a:tab pos="427990" algn="l"/>
                        </a:tabLst>
                      </a:pP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Increase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the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breakfast  bolus dose of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insulin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40326" y="6716936"/>
            <a:ext cx="94486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Benavides S. Diabetes Mellitus. In: Benavides S, Nahata MC, ed. </a:t>
            </a:r>
            <a:r>
              <a:rPr sz="800" i="1" dirty="0">
                <a:solidFill>
                  <a:srgbClr val="3060A0"/>
                </a:solidFill>
                <a:latin typeface="Arial"/>
                <a:cs typeface="Arial"/>
              </a:rPr>
              <a:t>Pediatric </a:t>
            </a:r>
            <a:r>
              <a:rPr sz="800" i="1" spc="-5" dirty="0">
                <a:solidFill>
                  <a:srgbClr val="3060A0"/>
                </a:solidFill>
                <a:latin typeface="Arial"/>
                <a:cs typeface="Arial"/>
              </a:rPr>
              <a:t>Pharmacotherapy</a:t>
            </a:r>
            <a:r>
              <a:rPr sz="800" spc="-5" dirty="0">
                <a:solidFill>
                  <a:srgbClr val="254B8E"/>
                </a:solidFill>
                <a:latin typeface="Arial"/>
                <a:cs typeface="Arial"/>
              </a:rPr>
              <a:t>. 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1st  ed. Lenexa, KS:</a:t>
            </a:r>
            <a:r>
              <a:rPr sz="800" spc="-9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800" dirty="0" smtClean="0">
                <a:solidFill>
                  <a:srgbClr val="254B8E"/>
                </a:solidFill>
                <a:latin typeface="Arial"/>
                <a:cs typeface="Arial"/>
              </a:rPr>
              <a:t>AmericanCollege </a:t>
            </a:r>
            <a:r>
              <a:rPr sz="800" dirty="0">
                <a:solidFill>
                  <a:srgbClr val="254B8E"/>
                </a:solidFill>
                <a:latin typeface="Arial"/>
                <a:cs typeface="Arial"/>
              </a:rPr>
              <a:t>of Clinical Pharmacy;</a:t>
            </a:r>
            <a:r>
              <a:rPr sz="800" spc="-10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800" dirty="0" smtClean="0">
                <a:solidFill>
                  <a:srgbClr val="254B8E"/>
                </a:solidFill>
                <a:latin typeface="Arial"/>
                <a:cs typeface="Arial"/>
              </a:rPr>
              <a:t>2013:346.</a:t>
            </a:r>
            <a:r>
              <a:rPr lang="cs-CZ" sz="800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cs-CZ" sz="800" dirty="0">
                <a:solidFill>
                  <a:srgbClr val="254B8E"/>
                </a:solidFill>
                <a:latin typeface="Arial"/>
                <a:cs typeface="Arial"/>
              </a:rPr>
              <a:t>364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4691" y="6359530"/>
            <a:ext cx="681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23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99075"/>
      </p:ext>
    </p:extLst>
  </p:cSld>
  <p:clrMapOvr>
    <a:masterClrMapping/>
  </p:clrMapOvr>
  <p:transition spd="slow" advTm="81468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491771" y="6172068"/>
            <a:ext cx="2133600" cy="365125"/>
          </a:xfrm>
        </p:spPr>
        <p:txBody>
          <a:bodyPr/>
          <a:lstStyle/>
          <a:p>
            <a:fld id="{C5312FB6-2B81-4CEE-A1AF-E1A0447AE1FB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8014" y="1162196"/>
            <a:ext cx="8401050" cy="5060950"/>
          </a:xfrm>
        </p:spPr>
        <p:txBody>
          <a:bodyPr/>
          <a:lstStyle/>
          <a:p>
            <a:pPr marL="355600" marR="224154">
              <a:lnSpc>
                <a:spcPts val="2800"/>
              </a:lnSpc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Benefit of basal/bolus regimen without the need</a:t>
            </a:r>
            <a:r>
              <a:rPr lang="en-US" sz="2400" spc="-114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for multiple </a:t>
            </a:r>
            <a:r>
              <a:rPr lang="en-US" sz="2400" dirty="0">
                <a:solidFill>
                  <a:srgbClr val="254B8E"/>
                </a:solidFill>
              </a:rPr>
              <a:t>daily</a:t>
            </a:r>
            <a:r>
              <a:rPr lang="en-US" sz="2400" spc="-100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injections</a:t>
            </a:r>
          </a:p>
          <a:p>
            <a:pPr marL="355600" marR="224154">
              <a:lnSpc>
                <a:spcPts val="2800"/>
              </a:lnSpc>
              <a:tabLst>
                <a:tab pos="354965" algn="l"/>
                <a:tab pos="355600" algn="l"/>
              </a:tabLst>
            </a:pPr>
            <a:endParaRPr lang="en-US" sz="2800" dirty="0"/>
          </a:p>
          <a:p>
            <a:pPr marL="355600">
              <a:spcBef>
                <a:spcPts val="515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Continuous basal infusion with boluses at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meals</a:t>
            </a:r>
          </a:p>
          <a:p>
            <a:pPr marL="355600">
              <a:spcBef>
                <a:spcPts val="515"/>
              </a:spcBef>
              <a:tabLst>
                <a:tab pos="354965" algn="l"/>
                <a:tab pos="355600" algn="l"/>
              </a:tabLst>
            </a:pPr>
            <a:endParaRPr lang="en-US" sz="2800" dirty="0"/>
          </a:p>
          <a:p>
            <a:pPr marL="355600" marR="5080">
              <a:lnSpc>
                <a:spcPts val="2820"/>
              </a:lnSpc>
              <a:spcBef>
                <a:spcPts val="76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Patient/caregiver needs to check BG at least 4</a:t>
            </a:r>
            <a:r>
              <a:rPr lang="en-US" sz="2400" spc="-114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times </a:t>
            </a:r>
            <a:r>
              <a:rPr lang="en-US" sz="2400" dirty="0" smtClean="0">
                <a:solidFill>
                  <a:srgbClr val="254B8E"/>
                </a:solidFill>
              </a:rPr>
              <a:t>daily </a:t>
            </a:r>
            <a:r>
              <a:rPr lang="en-US" sz="2400" dirty="0">
                <a:solidFill>
                  <a:srgbClr val="254B8E"/>
                </a:solidFill>
              </a:rPr>
              <a:t>and be proficient with carbohydrate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counting</a:t>
            </a:r>
          </a:p>
          <a:p>
            <a:pPr marL="355600" marR="5080">
              <a:lnSpc>
                <a:spcPts val="2820"/>
              </a:lnSpc>
              <a:spcBef>
                <a:spcPts val="760"/>
              </a:spcBef>
              <a:tabLst>
                <a:tab pos="354965" algn="l"/>
                <a:tab pos="355600" algn="l"/>
              </a:tabLst>
            </a:pPr>
            <a:endParaRPr lang="en-US" sz="2800" dirty="0"/>
          </a:p>
          <a:p>
            <a:pPr marL="355600" marR="38735">
              <a:lnSpc>
                <a:spcPct val="99400"/>
              </a:lnSpc>
              <a:spcBef>
                <a:spcPts val="530"/>
              </a:spcBef>
              <a:tabLst>
                <a:tab pos="354965" algn="l"/>
                <a:tab pos="355600" algn="l"/>
              </a:tabLst>
            </a:pPr>
            <a:r>
              <a:rPr lang="en-US" sz="2400" dirty="0">
                <a:solidFill>
                  <a:srgbClr val="254B8E"/>
                </a:solidFill>
              </a:rPr>
              <a:t>Results in lowest </a:t>
            </a:r>
            <a:r>
              <a:rPr lang="en-US" sz="2400" dirty="0" smtClean="0">
                <a:solidFill>
                  <a:srgbClr val="254B8E"/>
                </a:solidFill>
              </a:rPr>
              <a:t>A1c levels, fewest </a:t>
            </a:r>
            <a:r>
              <a:rPr lang="en-US" sz="2400" dirty="0">
                <a:solidFill>
                  <a:srgbClr val="254B8E"/>
                </a:solidFill>
              </a:rPr>
              <a:t>emergency department visits, and</a:t>
            </a:r>
            <a:r>
              <a:rPr lang="en-US" sz="2400" spc="-114" dirty="0">
                <a:solidFill>
                  <a:srgbClr val="254B8E"/>
                </a:solidFill>
              </a:rPr>
              <a:t> </a:t>
            </a:r>
            <a:r>
              <a:rPr lang="en-US" sz="2400" dirty="0" smtClean="0">
                <a:solidFill>
                  <a:srgbClr val="254B8E"/>
                </a:solidFill>
              </a:rPr>
              <a:t>decreased number </a:t>
            </a:r>
            <a:r>
              <a:rPr lang="en-US" sz="2400" dirty="0">
                <a:solidFill>
                  <a:srgbClr val="254B8E"/>
                </a:solidFill>
              </a:rPr>
              <a:t>of hypoglycemic</a:t>
            </a:r>
            <a:r>
              <a:rPr lang="en-US" sz="2400" spc="-105" dirty="0">
                <a:solidFill>
                  <a:srgbClr val="254B8E"/>
                </a:solidFill>
              </a:rPr>
              <a:t> </a:t>
            </a:r>
            <a:r>
              <a:rPr lang="en-US" sz="2400" dirty="0">
                <a:solidFill>
                  <a:srgbClr val="254B8E"/>
                </a:solidFill>
              </a:rPr>
              <a:t>events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8014" y="212811"/>
            <a:ext cx="8534400" cy="762000"/>
          </a:xfrm>
        </p:spPr>
        <p:txBody>
          <a:bodyPr/>
          <a:lstStyle/>
          <a:p>
            <a:r>
              <a:rPr lang="en-US" spc="-5" dirty="0"/>
              <a:t>Continuous </a:t>
            </a:r>
            <a:r>
              <a:rPr lang="en-US" spc="-5" dirty="0" smtClean="0"/>
              <a:t>Subcutaneous Insulin</a:t>
            </a:r>
            <a:r>
              <a:rPr lang="en-US" spc="-80" dirty="0" smtClean="0"/>
              <a:t> </a:t>
            </a:r>
            <a:r>
              <a:rPr lang="en-US" spc="-5" dirty="0"/>
              <a:t>Infusion</a:t>
            </a:r>
            <a:endParaRPr lang="en-US" dirty="0"/>
          </a:p>
        </p:txBody>
      </p:sp>
      <p:sp>
        <p:nvSpPr>
          <p:cNvPr id="8" name="object 4"/>
          <p:cNvSpPr txBox="1"/>
          <p:nvPr/>
        </p:nvSpPr>
        <p:spPr>
          <a:xfrm>
            <a:off x="238125" y="6537193"/>
            <a:ext cx="897255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Paris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CA,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Imperatore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G,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Klingensmith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G,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Petitti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D,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Rodriguez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B,</a:t>
            </a:r>
            <a:r>
              <a:rPr sz="7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Anderson</a:t>
            </a:r>
            <a:r>
              <a:rPr sz="700" spc="-6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AM,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et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al.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Predictors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insulin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regimens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and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254B8E"/>
                </a:solidFill>
                <a:latin typeface="Arial"/>
                <a:cs typeface="Arial"/>
              </a:rPr>
              <a:t>impact</a:t>
            </a:r>
            <a:r>
              <a:rPr sz="700" spc="-1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700" dirty="0" smtClean="0">
                <a:solidFill>
                  <a:srgbClr val="254B8E"/>
                </a:solidFill>
                <a:latin typeface="Arial"/>
                <a:cs typeface="Arial"/>
              </a:rPr>
              <a:t>on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outcomes in youth with type 1 diabetes: the SEARCH for Diabetes in </a:t>
            </a:r>
            <a:r>
              <a:rPr lang="en-US" sz="700" spc="-20" dirty="0">
                <a:solidFill>
                  <a:srgbClr val="254B8E"/>
                </a:solidFill>
                <a:latin typeface="Arial"/>
                <a:cs typeface="Arial"/>
              </a:rPr>
              <a:t>Youth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.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J Pediatr</a:t>
            </a:r>
            <a:r>
              <a:rPr lang="en-US" sz="700" i="1" spc="-7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2009;155:183-189.e1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.</a:t>
            </a:r>
          </a:p>
          <a:p>
            <a:pPr marL="12700"/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Fuld K, Conrad B, Buckingham B, Wilson DM. Insulin pumps in young children. </a:t>
            </a:r>
            <a:r>
              <a:rPr lang="en-US" sz="700" spc="-15" dirty="0" err="1">
                <a:solidFill>
                  <a:srgbClr val="254B8E"/>
                </a:solidFill>
                <a:latin typeface="Arial"/>
                <a:cs typeface="Arial"/>
              </a:rPr>
              <a:t>study</a:t>
            </a:r>
            <a:r>
              <a:rPr lang="en-US" sz="700" i="1" dirty="0" err="1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spc="-15" dirty="0" err="1">
                <a:solidFill>
                  <a:srgbClr val="254B8E"/>
                </a:solidFill>
                <a:latin typeface="Arial"/>
                <a:cs typeface="Arial"/>
              </a:rPr>
              <a:t>Technol</a:t>
            </a:r>
            <a:r>
              <a:rPr lang="en-US" sz="700" i="1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 err="1">
                <a:solidFill>
                  <a:srgbClr val="254B8E"/>
                </a:solidFill>
                <a:latin typeface="Arial"/>
                <a:cs typeface="Arial"/>
              </a:rPr>
              <a:t>Ther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2010;(12 </a:t>
            </a:r>
            <a:r>
              <a:rPr lang="en-US" sz="700" dirty="0" err="1">
                <a:solidFill>
                  <a:srgbClr val="254B8E"/>
                </a:solidFill>
                <a:latin typeface="Arial"/>
                <a:cs typeface="Arial"/>
              </a:rPr>
              <a:t>suppl</a:t>
            </a:r>
            <a:r>
              <a:rPr lang="en-US" sz="700" spc="-10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1):S67-S71.</a:t>
            </a:r>
            <a:endParaRPr lang="en-US" sz="700" dirty="0">
              <a:latin typeface="Arial"/>
              <a:cs typeface="Arial"/>
            </a:endParaRPr>
          </a:p>
          <a:p>
            <a:pPr marL="12700"/>
            <a:endParaRPr lang="en-US" sz="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642475"/>
      </p:ext>
    </p:extLst>
  </p:cSld>
  <p:clrMapOvr>
    <a:masterClrMapping/>
  </p:clrMapOvr>
  <p:transition spd="slow" advTm="58304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3581400" y="6275083"/>
            <a:ext cx="2133600" cy="365125"/>
          </a:xfrm>
        </p:spPr>
        <p:txBody>
          <a:bodyPr/>
          <a:lstStyle/>
          <a:p>
            <a:fld id="{57949296-F4DB-4925-855D-FE03EBE3B351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973" y="356394"/>
            <a:ext cx="8757627" cy="1300418"/>
          </a:xfrm>
        </p:spPr>
        <p:txBody>
          <a:bodyPr/>
          <a:lstStyle/>
          <a:p>
            <a:r>
              <a:rPr lang="en-US" sz="3300" spc="-5" dirty="0"/>
              <a:t>Continuous </a:t>
            </a:r>
            <a:r>
              <a:rPr lang="en-US" sz="3300" spc="-5" dirty="0" smtClean="0"/>
              <a:t>Subcutaneous Insulin</a:t>
            </a:r>
            <a:r>
              <a:rPr lang="en-US" sz="3300" spc="-80" dirty="0" smtClean="0"/>
              <a:t> Infusion</a:t>
            </a:r>
            <a:endParaRPr lang="en-US" sz="3300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580935"/>
              </p:ext>
            </p:extLst>
          </p:nvPr>
        </p:nvGraphicFramePr>
        <p:xfrm>
          <a:off x="384333" y="1196230"/>
          <a:ext cx="8527734" cy="481444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12935"/>
                <a:gridCol w="4114799"/>
              </a:tblGrid>
              <a:tr h="440475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Advantages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Disadvantages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23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Allows flexible dosing</a:t>
                      </a:r>
                      <a:r>
                        <a:rPr sz="18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regimens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Larger</a:t>
                      </a:r>
                      <a:r>
                        <a:rPr sz="18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needles</a:t>
                      </a:r>
                      <a:endParaRPr sz="18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23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Decreases the number of daily</a:t>
                      </a:r>
                      <a:r>
                        <a:rPr sz="1800" spc="-10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injections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latin typeface="Arial" charset="0"/>
                          <a:ea typeface="Arial" charset="0"/>
                          <a:cs typeface="Arial" charset="0"/>
                        </a:rPr>
                        <a:t>Difficult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pump placement due to</a:t>
                      </a:r>
                      <a:r>
                        <a:rPr sz="1800" spc="-9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size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23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Small doses of insulin can be</a:t>
                      </a:r>
                      <a:r>
                        <a:rPr sz="1800" spc="-10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administered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Dislodgement and risk of</a:t>
                      </a:r>
                      <a:r>
                        <a:rPr sz="1800" spc="-11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infection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23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Allows several boluses throughout</a:t>
                      </a:r>
                      <a:r>
                        <a:rPr sz="1800" spc="-10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meals</a:t>
                      </a:r>
                      <a:endParaRPr sz="18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Costly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228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Insulin dosage information is</a:t>
                      </a:r>
                      <a:r>
                        <a:rPr sz="18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downloadable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Cosmetic appeal </a:t>
                      </a:r>
                      <a:endParaRPr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23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Increased patient and family</a:t>
                      </a:r>
                      <a:r>
                        <a:rPr sz="1800" spc="-10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satisfaction</a:t>
                      </a:r>
                      <a:endParaRPr sz="18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624">
                <a:tc>
                  <a:txBody>
                    <a:bodyPr/>
                    <a:lstStyle/>
                    <a:p>
                      <a:pPr marL="84455" marR="481330" algn="ctr">
                        <a:lnSpc>
                          <a:spcPts val="21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“Smart pumps” can automatically  calculate the meal or correction</a:t>
                      </a:r>
                      <a:r>
                        <a:rPr sz="18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boluses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ject 4"/>
          <p:cNvSpPr txBox="1"/>
          <p:nvPr/>
        </p:nvSpPr>
        <p:spPr>
          <a:xfrm>
            <a:off x="233973" y="6558293"/>
            <a:ext cx="737489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Bangstad HJ, Danne </a:t>
            </a:r>
            <a:r>
              <a:rPr sz="1000" spc="-60" dirty="0">
                <a:solidFill>
                  <a:srgbClr val="254B8E"/>
                </a:solidFill>
                <a:latin typeface="Arial"/>
                <a:cs typeface="Arial"/>
              </a:rPr>
              <a:t>T,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Deeb </a:t>
            </a:r>
            <a:r>
              <a:rPr sz="1000" spc="-5" dirty="0">
                <a:solidFill>
                  <a:srgbClr val="254B8E"/>
                </a:solidFill>
                <a:latin typeface="Arial"/>
                <a:cs typeface="Arial"/>
              </a:rPr>
              <a:t>L,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Jarosz-Chobot </a:t>
            </a:r>
            <a:r>
              <a:rPr sz="1000" spc="-65" dirty="0">
                <a:solidFill>
                  <a:srgbClr val="254B8E"/>
                </a:solidFill>
                <a:latin typeface="Arial"/>
                <a:cs typeface="Arial"/>
              </a:rPr>
              <a:t>P,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Urakami </a:t>
            </a:r>
            <a:r>
              <a:rPr sz="1000" spc="-60" dirty="0">
                <a:solidFill>
                  <a:srgbClr val="254B8E"/>
                </a:solidFill>
                <a:latin typeface="Arial"/>
                <a:cs typeface="Arial"/>
              </a:rPr>
              <a:t>T,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Hanas R. Insulin treatment in children and adolescents with</a:t>
            </a:r>
            <a:r>
              <a:rPr sz="1000" spc="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254B8E"/>
                </a:solidFill>
                <a:latin typeface="Arial"/>
                <a:cs typeface="Arial"/>
              </a:rPr>
              <a:t>diabetes.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052" y="6640208"/>
            <a:ext cx="8051485" cy="221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110"/>
              </a:lnSpc>
            </a:pPr>
            <a:r>
              <a:rPr lang="en-US" sz="800" i="1" dirty="0">
                <a:solidFill>
                  <a:srgbClr val="254B8E"/>
                </a:solidFill>
                <a:latin typeface="Arial"/>
                <a:cs typeface="Arial"/>
              </a:rPr>
              <a:t>Pediatr </a:t>
            </a:r>
            <a:r>
              <a:rPr lang="en-US" sz="800" i="1" spc="-5" dirty="0">
                <a:solidFill>
                  <a:srgbClr val="254B8E"/>
                </a:solidFill>
                <a:latin typeface="Arial"/>
                <a:cs typeface="Arial"/>
              </a:rPr>
              <a:t>Diabetes </a:t>
            </a:r>
            <a:r>
              <a:rPr lang="en-US" sz="800" spc="-5" dirty="0">
                <a:solidFill>
                  <a:srgbClr val="254B8E"/>
                </a:solidFill>
                <a:latin typeface="Arial"/>
                <a:cs typeface="Arial"/>
              </a:rPr>
              <a:t>2009;10(</a:t>
            </a:r>
            <a:r>
              <a:rPr lang="en-US" sz="800" spc="-5" dirty="0" err="1">
                <a:solidFill>
                  <a:srgbClr val="254B8E"/>
                </a:solidFill>
                <a:latin typeface="Arial"/>
                <a:cs typeface="Arial"/>
              </a:rPr>
              <a:t>suppl</a:t>
            </a:r>
            <a:r>
              <a:rPr lang="en-US" sz="8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12):</a:t>
            </a:r>
            <a:r>
              <a:rPr lang="en-US" sz="800" dirty="0" smtClean="0">
                <a:solidFill>
                  <a:srgbClr val="254B8E"/>
                </a:solidFill>
                <a:latin typeface="Arial"/>
                <a:cs typeface="Arial"/>
              </a:rPr>
              <a:t>82-99.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smtClean="0">
                <a:solidFill>
                  <a:srgbClr val="254B8E"/>
                </a:solidFill>
                <a:latin typeface="Arial"/>
                <a:cs typeface="Arial"/>
              </a:rPr>
              <a:t>Fuld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K, Conrad B, Buckingham B, Wilson DM. Insulin pumps in young children. </a:t>
            </a:r>
            <a:r>
              <a:rPr lang="en-US" sz="800" i="1" dirty="0">
                <a:solidFill>
                  <a:srgbClr val="254B8E"/>
                </a:solidFill>
                <a:latin typeface="Arial"/>
                <a:cs typeface="Arial"/>
              </a:rPr>
              <a:t>Diabetes </a:t>
            </a:r>
            <a:r>
              <a:rPr lang="en-US" sz="800" i="1" spc="-15" dirty="0" err="1">
                <a:solidFill>
                  <a:srgbClr val="254B8E"/>
                </a:solidFill>
                <a:latin typeface="Arial"/>
                <a:cs typeface="Arial"/>
              </a:rPr>
              <a:t>Technol</a:t>
            </a:r>
            <a:r>
              <a:rPr lang="en-US" sz="800" i="1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i="1" dirty="0" err="1">
                <a:solidFill>
                  <a:srgbClr val="254B8E"/>
                </a:solidFill>
                <a:latin typeface="Arial"/>
                <a:cs typeface="Arial"/>
              </a:rPr>
              <a:t>Ther</a:t>
            </a:r>
            <a:r>
              <a:rPr lang="en-US" sz="800" i="1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2010;(12 </a:t>
            </a:r>
            <a:r>
              <a:rPr lang="en-US" sz="800" dirty="0" err="1">
                <a:solidFill>
                  <a:srgbClr val="254B8E"/>
                </a:solidFill>
                <a:latin typeface="Arial"/>
                <a:cs typeface="Arial"/>
              </a:rPr>
              <a:t>suppl</a:t>
            </a:r>
            <a:r>
              <a:rPr lang="en-US" sz="800" spc="-10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1):S67-S71.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2638601"/>
      </p:ext>
    </p:extLst>
  </p:cSld>
  <p:clrMapOvr>
    <a:masterClrMapping/>
  </p:clrMapOvr>
  <p:transition spd="slow" advTm="69359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49296-F4DB-4925-855D-FE03EBE3B351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effectLst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Adverse Reactions of</a:t>
            </a:r>
            <a:r>
              <a:rPr lang="en-US" spc="-20" dirty="0"/>
              <a:t> </a:t>
            </a:r>
            <a:r>
              <a:rPr lang="en-US" spc="-5" dirty="0"/>
              <a:t>Insulin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071393"/>
            <a:ext cx="8001000" cy="467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2600" dirty="0" smtClean="0">
                <a:solidFill>
                  <a:srgbClr val="254B8E"/>
                </a:solidFill>
                <a:latin typeface="Arial"/>
                <a:cs typeface="Arial"/>
              </a:rPr>
              <a:t>Hypoglycemia</a:t>
            </a:r>
            <a:endParaRPr lang="en-US" sz="26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4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254B8E"/>
                </a:solidFill>
                <a:latin typeface="Arial"/>
                <a:cs typeface="Arial"/>
              </a:rPr>
              <a:t>Most common and serious adverse</a:t>
            </a:r>
            <a:r>
              <a:rPr lang="en-US" sz="2000" spc="-10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54B8E"/>
                </a:solidFill>
                <a:latin typeface="Arial"/>
                <a:cs typeface="Arial"/>
              </a:rPr>
              <a:t>reaction</a:t>
            </a:r>
            <a:endParaRPr lang="en-US" sz="20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254B8E"/>
                </a:solidFill>
                <a:latin typeface="Arial"/>
                <a:cs typeface="Arial"/>
              </a:rPr>
              <a:t>Nocturnal</a:t>
            </a:r>
            <a:r>
              <a:rPr lang="en-US" sz="2000" spc="-10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254B8E"/>
                </a:solidFill>
                <a:latin typeface="Arial"/>
                <a:cs typeface="Arial"/>
              </a:rPr>
              <a:t>hypoglycemia</a:t>
            </a:r>
            <a:endParaRPr lang="en-US" sz="20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254B8E"/>
                </a:solidFill>
                <a:latin typeface="Arial"/>
                <a:cs typeface="Arial"/>
              </a:rPr>
              <a:t>Hypoglycemic</a:t>
            </a:r>
            <a:r>
              <a:rPr lang="en-US" sz="2000" spc="-10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254B8E"/>
                </a:solidFill>
                <a:latin typeface="Arial"/>
                <a:cs typeface="Arial"/>
              </a:rPr>
              <a:t>unawareness</a:t>
            </a:r>
          </a:p>
          <a:p>
            <a:pPr marL="755650" lvl="1" indent="-285750">
              <a:lnSpc>
                <a:spcPct val="100000"/>
              </a:lnSpc>
              <a:spcBef>
                <a:spcPts val="560"/>
              </a:spcBef>
              <a:buChar char="–"/>
              <a:tabLst>
                <a:tab pos="755015" algn="l"/>
                <a:tab pos="755650" algn="l"/>
              </a:tabLst>
            </a:pPr>
            <a:endParaRPr lang="en-US" sz="2200" dirty="0" smtClean="0">
              <a:solidFill>
                <a:srgbClr val="254B8E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560"/>
              </a:spcBef>
              <a:buFont typeface="Arial" charset="0"/>
              <a:buChar char="•"/>
              <a:tabLst>
                <a:tab pos="755015" algn="l"/>
                <a:tab pos="755650" algn="l"/>
              </a:tabLst>
            </a:pPr>
            <a:r>
              <a:rPr lang="en-US" sz="2600" dirty="0" smtClean="0">
                <a:solidFill>
                  <a:srgbClr val="254B8E"/>
                </a:solidFill>
                <a:latin typeface="Arial"/>
                <a:cs typeface="Arial"/>
              </a:rPr>
              <a:t>Hypokalemia</a:t>
            </a:r>
          </a:p>
          <a:p>
            <a:pPr marL="355600" indent="-342900">
              <a:spcBef>
                <a:spcPts val="560"/>
              </a:spcBef>
              <a:buFont typeface="Arial" charset="0"/>
              <a:buChar char="•"/>
              <a:tabLst>
                <a:tab pos="755015" algn="l"/>
                <a:tab pos="755650" algn="l"/>
              </a:tabLst>
            </a:pPr>
            <a:endParaRPr lang="en-US" sz="2600" dirty="0" smtClean="0">
              <a:solidFill>
                <a:srgbClr val="254B8E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lang="en-US" sz="2600" dirty="0" smtClean="0">
                <a:solidFill>
                  <a:srgbClr val="254B8E"/>
                </a:solidFill>
                <a:latin typeface="Arial"/>
                <a:cs typeface="Arial"/>
              </a:rPr>
              <a:t>Injection-related</a:t>
            </a:r>
            <a:r>
              <a:rPr lang="en-US" sz="2600" spc="-100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rgbClr val="254B8E"/>
                </a:solidFill>
                <a:latin typeface="Arial"/>
                <a:cs typeface="Arial"/>
              </a:rPr>
              <a:t>reactions</a:t>
            </a:r>
            <a:endParaRPr lang="en-US" sz="2600" dirty="0">
              <a:latin typeface="Arial"/>
              <a:cs typeface="Arial"/>
            </a:endParaRPr>
          </a:p>
          <a:p>
            <a:pPr marL="749300" marR="5080" lvl="1" indent="-279400">
              <a:lnSpc>
                <a:spcPts val="2570"/>
              </a:lnSpc>
              <a:spcBef>
                <a:spcPts val="650"/>
              </a:spcBef>
              <a:buChar char="–"/>
              <a:tabLst>
                <a:tab pos="755015" algn="l"/>
                <a:tab pos="755650" algn="l"/>
              </a:tabLst>
            </a:pPr>
            <a:r>
              <a:rPr lang="en-US" sz="2000" dirty="0">
                <a:solidFill>
                  <a:srgbClr val="254B8E"/>
                </a:solidFill>
                <a:latin typeface="Arial"/>
                <a:cs typeface="Arial"/>
              </a:rPr>
              <a:t>Hypersensitivity </a:t>
            </a:r>
            <a:r>
              <a:rPr lang="en-US" sz="2000" dirty="0" smtClean="0">
                <a:solidFill>
                  <a:srgbClr val="254B8E"/>
                </a:solidFill>
                <a:latin typeface="Arial"/>
                <a:cs typeface="Arial"/>
              </a:rPr>
              <a:t>reactions, </a:t>
            </a:r>
            <a:r>
              <a:rPr lang="en-US" sz="2000" spc="-5" dirty="0" smtClean="0">
                <a:solidFill>
                  <a:srgbClr val="254B8E"/>
                </a:solidFill>
                <a:latin typeface="Arial"/>
                <a:cs typeface="Arial"/>
              </a:rPr>
              <a:t>lipoatrophy</a:t>
            </a:r>
          </a:p>
          <a:p>
            <a:pPr marL="749300" marR="5080" lvl="1" indent="-279400">
              <a:lnSpc>
                <a:spcPts val="2570"/>
              </a:lnSpc>
              <a:spcBef>
                <a:spcPts val="650"/>
              </a:spcBef>
              <a:buChar char="–"/>
              <a:tabLst>
                <a:tab pos="755015" algn="l"/>
                <a:tab pos="755650" algn="l"/>
              </a:tabLst>
            </a:pPr>
            <a:endParaRPr lang="en-US" dirty="0" smtClean="0">
              <a:solidFill>
                <a:srgbClr val="254B8E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ts val="2570"/>
              </a:lnSpc>
              <a:spcBef>
                <a:spcPts val="650"/>
              </a:spcBef>
              <a:buFont typeface="Arial" charset="0"/>
              <a:buChar char="•"/>
              <a:tabLst>
                <a:tab pos="755015" algn="l"/>
                <a:tab pos="755650" algn="l"/>
              </a:tabLst>
            </a:pPr>
            <a:r>
              <a:rPr lang="en-US" sz="2600" dirty="0" smtClean="0">
                <a:solidFill>
                  <a:srgbClr val="254B8E"/>
                </a:solidFill>
                <a:latin typeface="Arial"/>
                <a:cs typeface="Arial"/>
              </a:rPr>
              <a:t>Weight</a:t>
            </a:r>
            <a:r>
              <a:rPr lang="en-US" sz="2600" spc="-110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2600" spc="-5" dirty="0">
                <a:solidFill>
                  <a:srgbClr val="254B8E"/>
                </a:solidFill>
                <a:latin typeface="Arial"/>
                <a:cs typeface="Arial"/>
              </a:rPr>
              <a:t>gain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383083"/>
      </p:ext>
    </p:extLst>
  </p:cSld>
  <p:clrMapOvr>
    <a:masterClrMapping/>
  </p:clrMapOvr>
  <p:transition spd="slow" advTm="95741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85750" y="6607175"/>
            <a:ext cx="9505950" cy="501650"/>
          </a:xfrm>
        </p:spPr>
        <p:txBody>
          <a:bodyPr/>
          <a:lstStyle/>
          <a:p>
            <a:pPr marL="12700" marR="5080" algn="l">
              <a:lnSpc>
                <a:spcPct val="100000"/>
              </a:lnSpc>
            </a:pP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Silverstein J, Klingensmith G, Copeland K, Plotnick L, Kaufman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F,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Laffel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L, et al. Care of children and adolescents with type</a:t>
            </a:r>
            <a:r>
              <a:rPr lang="en-US" sz="700" spc="-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1  diabetes: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statement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the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Association.</a:t>
            </a:r>
            <a:r>
              <a:rPr lang="en-US" sz="700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i="1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Care</a:t>
            </a:r>
            <a:r>
              <a:rPr lang="en-US" sz="700" i="1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2005;28:186-212.</a:t>
            </a:r>
            <a:endParaRPr lang="en-US" sz="7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9100" y="261682"/>
            <a:ext cx="9372600" cy="1662368"/>
          </a:xfrm>
        </p:spPr>
        <p:txBody>
          <a:bodyPr/>
          <a:lstStyle/>
          <a:p>
            <a:r>
              <a:rPr lang="en-US" spc="-5" dirty="0" smtClean="0"/>
              <a:t>Hypoglycemia</a:t>
            </a:r>
            <a:endParaRPr lang="en-US" dirty="0"/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06313"/>
              </p:ext>
            </p:extLst>
          </p:nvPr>
        </p:nvGraphicFramePr>
        <p:xfrm>
          <a:off x="457200" y="1065746"/>
          <a:ext cx="8229600" cy="371333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43200"/>
                <a:gridCol w="2743200"/>
                <a:gridCol w="2743200"/>
              </a:tblGrid>
              <a:tr h="656966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/>
                        <a:t>Category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/>
                        <a:t>Symptoms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/>
                        <a:t>Management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1944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600" dirty="0"/>
                        <a:t>Mild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1434465" algn="l">
                        <a:lnSpc>
                          <a:spcPts val="1900"/>
                        </a:lnSpc>
                        <a:spcBef>
                          <a:spcPts val="290"/>
                        </a:spcBef>
                      </a:pPr>
                      <a:r>
                        <a:rPr sz="1600" dirty="0"/>
                        <a:t>Sweating  Pallor  </a:t>
                      </a:r>
                      <a:r>
                        <a:rPr lang="en-US" sz="1600" dirty="0" smtClean="0"/>
                        <a:t>  </a:t>
                      </a:r>
                      <a:r>
                        <a:rPr sz="1600" dirty="0" smtClean="0"/>
                        <a:t>Palpitations  </a:t>
                      </a:r>
                      <a:r>
                        <a:rPr sz="1600" spc="-10" dirty="0"/>
                        <a:t>Tremors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135255" algn="l">
                        <a:lnSpc>
                          <a:spcPts val="1900"/>
                        </a:lnSpc>
                        <a:spcBef>
                          <a:spcPts val="290"/>
                        </a:spcBef>
                      </a:pPr>
                      <a:r>
                        <a:rPr sz="1600" dirty="0"/>
                        <a:t>10-15 g of easily  absorbable</a:t>
                      </a:r>
                      <a:r>
                        <a:rPr sz="1600" spc="-100" dirty="0"/>
                        <a:t> </a:t>
                      </a:r>
                      <a:r>
                        <a:rPr sz="1600" dirty="0"/>
                        <a:t>carbohydrates  </a:t>
                      </a:r>
                      <a:r>
                        <a:rPr sz="1600" dirty="0" smtClean="0"/>
                        <a:t>(</a:t>
                      </a:r>
                      <a:r>
                        <a:rPr lang="en-US" sz="1600" dirty="0" smtClean="0"/>
                        <a:t>j</a:t>
                      </a:r>
                      <a:r>
                        <a:rPr sz="1600" dirty="0" smtClean="0"/>
                        <a:t>uice</a:t>
                      </a:r>
                      <a:r>
                        <a:rPr sz="1600" dirty="0"/>
                        <a:t>, soda,</a:t>
                      </a:r>
                      <a:r>
                        <a:rPr sz="1600" spc="-110" dirty="0"/>
                        <a:t> </a:t>
                      </a:r>
                      <a:r>
                        <a:rPr sz="1600" dirty="0"/>
                        <a:t>etc.)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212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/>
                        <a:t>Moderate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1435100" algn="l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dirty="0"/>
                        <a:t>Aggression  Drowsiness  Confusion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304800" algn="l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dirty="0"/>
                        <a:t>20-30 g of glucose  administered by</a:t>
                      </a:r>
                      <a:r>
                        <a:rPr sz="1600" spc="-100" dirty="0"/>
                        <a:t> </a:t>
                      </a:r>
                      <a:r>
                        <a:rPr sz="1600" dirty="0"/>
                        <a:t>another  person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212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/>
                        <a:t>Severe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678180" algn="l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dirty="0"/>
                        <a:t>Altered mental</a:t>
                      </a:r>
                      <a:r>
                        <a:rPr sz="1600" spc="-100" dirty="0"/>
                        <a:t> </a:t>
                      </a:r>
                      <a:r>
                        <a:rPr sz="1600" dirty="0"/>
                        <a:t>state  Coma</a:t>
                      </a:r>
                    </a:p>
                    <a:p>
                      <a:pPr marL="84455" algn="l">
                        <a:lnSpc>
                          <a:spcPts val="1839"/>
                        </a:lnSpc>
                      </a:pPr>
                      <a:r>
                        <a:rPr sz="1600" dirty="0"/>
                        <a:t>seizure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462915" algn="l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lang="en-US" sz="1600" dirty="0" smtClean="0"/>
                        <a:t>glucose tablets,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glucose gel,</a:t>
                      </a:r>
                      <a:r>
                        <a:rPr lang="en-US" sz="1600" baseline="0" dirty="0" smtClean="0"/>
                        <a:t>  IV dextrose, glucagon 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4954230"/>
            <a:ext cx="7966010" cy="1119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254B8E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Administer</a:t>
            </a:r>
            <a:r>
              <a:rPr lang="en-US" sz="2000" spc="-10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glucose</a:t>
            </a: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lr>
                <a:srgbClr val="254B8E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Test BG after 15</a:t>
            </a:r>
            <a:r>
              <a:rPr lang="en-US" sz="2000" spc="-11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minutes</a:t>
            </a: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Clr>
                <a:srgbClr val="254B8E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If still low re-administer glucose</a:t>
            </a:r>
            <a:r>
              <a:rPr lang="en-US" sz="2000" spc="-10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source</a:t>
            </a:r>
            <a:endParaRPr lang="en-US" sz="20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9178" y="6364301"/>
            <a:ext cx="68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27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569"/>
      </p:ext>
    </p:extLst>
  </p:cSld>
  <p:clrMapOvr>
    <a:masterClrMapping/>
  </p:clrMapOvr>
  <p:transition spd="slow" advTm="64926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2390" y="1219200"/>
            <a:ext cx="7610198" cy="1219200"/>
          </a:xfrm>
        </p:spPr>
        <p:txBody>
          <a:bodyPr/>
          <a:lstStyle/>
          <a:p>
            <a:r>
              <a:rPr lang="en-US" sz="6400" dirty="0" smtClean="0"/>
              <a:t>Management of Type 2 Diabetes</a:t>
            </a:r>
            <a:endParaRPr lang="en-US" sz="6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312FB6-2B81-4CEE-A1AF-E1A0447AE1FB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5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6617"/>
            <a:ext cx="8229600" cy="2819400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Overweight or obese youth </a:t>
            </a:r>
            <a:r>
              <a:rPr lang="en-US" sz="2400" dirty="0" smtClean="0">
                <a:solidFill>
                  <a:schemeClr val="tx2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chemeClr val="tx2"/>
                </a:solidFill>
              </a:rPr>
              <a:t>achieve </a:t>
            </a:r>
            <a:r>
              <a:rPr lang="en-US" sz="2400" dirty="0">
                <a:solidFill>
                  <a:schemeClr val="tx2"/>
                </a:solidFill>
              </a:rPr>
              <a:t>7–10% </a:t>
            </a:r>
            <a:r>
              <a:rPr lang="en-US" sz="2400" dirty="0" smtClean="0">
                <a:solidFill>
                  <a:schemeClr val="tx2"/>
                </a:solidFill>
              </a:rPr>
              <a:t>decrease </a:t>
            </a:r>
            <a:r>
              <a:rPr lang="en-US" sz="2400" dirty="0">
                <a:solidFill>
                  <a:schemeClr val="tx2"/>
                </a:solidFill>
              </a:rPr>
              <a:t>in excess </a:t>
            </a:r>
            <a:r>
              <a:rPr lang="en-US" sz="2400" dirty="0" smtClean="0">
                <a:solidFill>
                  <a:schemeClr val="tx2"/>
                </a:solidFill>
              </a:rPr>
              <a:t>weight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P</a:t>
            </a:r>
            <a:r>
              <a:rPr lang="en-US" sz="2400" dirty="0" smtClean="0">
                <a:solidFill>
                  <a:schemeClr val="tx2"/>
                </a:solidFill>
              </a:rPr>
              <a:t>articipate </a:t>
            </a:r>
            <a:r>
              <a:rPr lang="en-US" sz="2400" dirty="0">
                <a:solidFill>
                  <a:schemeClr val="tx2"/>
                </a:solidFill>
              </a:rPr>
              <a:t>in at least 60 min of moderate to vigorous physical </a:t>
            </a:r>
            <a:r>
              <a:rPr lang="en-US" sz="2400" dirty="0" smtClean="0">
                <a:solidFill>
                  <a:schemeClr val="tx2"/>
                </a:solidFill>
              </a:rPr>
              <a:t>activity </a:t>
            </a:r>
            <a:r>
              <a:rPr lang="en-US" sz="2400" dirty="0">
                <a:solidFill>
                  <a:schemeClr val="tx2"/>
                </a:solidFill>
              </a:rPr>
              <a:t>per </a:t>
            </a:r>
            <a:r>
              <a:rPr lang="en-US" sz="2400" dirty="0" smtClean="0">
                <a:solidFill>
                  <a:schemeClr val="tx2"/>
                </a:solidFill>
              </a:rPr>
              <a:t>day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D</a:t>
            </a:r>
            <a:r>
              <a:rPr lang="en-US" sz="2400" dirty="0" smtClean="0">
                <a:solidFill>
                  <a:schemeClr val="tx2"/>
                </a:solidFill>
              </a:rPr>
              <a:t>ecrease </a:t>
            </a:r>
            <a:r>
              <a:rPr lang="en-US" sz="2400" dirty="0">
                <a:solidFill>
                  <a:schemeClr val="tx2"/>
                </a:solidFill>
              </a:rPr>
              <a:t>sedentary </a:t>
            </a:r>
            <a:r>
              <a:rPr lang="en-US" sz="2400" dirty="0" smtClean="0">
                <a:solidFill>
                  <a:schemeClr val="tx2"/>
                </a:solidFill>
              </a:rPr>
              <a:t>behavior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E</a:t>
            </a:r>
            <a:r>
              <a:rPr lang="en-US" sz="2400" dirty="0" smtClean="0">
                <a:solidFill>
                  <a:schemeClr val="tx2"/>
                </a:solidFill>
              </a:rPr>
              <a:t>mphasize </a:t>
            </a:r>
            <a:r>
              <a:rPr lang="en-US" sz="2400" dirty="0">
                <a:solidFill>
                  <a:schemeClr val="tx2"/>
                </a:solidFill>
              </a:rPr>
              <a:t>consumption of </a:t>
            </a:r>
            <a:r>
              <a:rPr lang="en-US" sz="2400" dirty="0" smtClean="0">
                <a:solidFill>
                  <a:schemeClr val="tx2"/>
                </a:solidFill>
              </a:rPr>
              <a:t>nutrient-dense</a:t>
            </a:r>
            <a:r>
              <a:rPr lang="en-US" sz="2400" dirty="0">
                <a:solidFill>
                  <a:schemeClr val="tx2"/>
                </a:solidFill>
              </a:rPr>
              <a:t>, high-quality foods and decreased consumption of calorie</a:t>
            </a:r>
            <a:r>
              <a:rPr lang="en-US" sz="2400" dirty="0" smtClean="0">
                <a:solidFill>
                  <a:schemeClr val="tx2"/>
                </a:solidFill>
              </a:rPr>
              <a:t>-dense</a:t>
            </a:r>
            <a:r>
              <a:rPr lang="en-US" sz="2400" dirty="0">
                <a:solidFill>
                  <a:schemeClr val="tx2"/>
                </a:solidFill>
              </a:rPr>
              <a:t>, nutrient-poor foods, </a:t>
            </a:r>
            <a:r>
              <a:rPr lang="en-US" sz="2400" dirty="0" smtClean="0">
                <a:solidFill>
                  <a:schemeClr val="tx2"/>
                </a:solidFill>
              </a:rPr>
              <a:t>particularly </a:t>
            </a:r>
            <a:r>
              <a:rPr lang="en-US" sz="2400" dirty="0">
                <a:solidFill>
                  <a:schemeClr val="tx2"/>
                </a:solidFill>
              </a:rPr>
              <a:t>sugar-added </a:t>
            </a:r>
            <a:r>
              <a:rPr lang="en-US" sz="2400" dirty="0" smtClean="0">
                <a:solidFill>
                  <a:schemeClr val="tx2"/>
                </a:solidFill>
              </a:rPr>
              <a:t>beverages 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Lifestyle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61496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49296-F4DB-4925-855D-FE03EBE3B351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507"/>
            <a:ext cx="8280400" cy="4780199"/>
          </a:xfrm>
        </p:spPr>
        <p:txBody>
          <a:bodyPr/>
          <a:lstStyle/>
          <a:p>
            <a:r>
              <a:rPr lang="en-US" sz="2400" dirty="0" smtClean="0">
                <a:solidFill>
                  <a:srgbClr val="1F497D"/>
                </a:solidFill>
              </a:rPr>
              <a:t>In </a:t>
            </a:r>
            <a:r>
              <a:rPr lang="en-US" sz="2400" dirty="0">
                <a:solidFill>
                  <a:srgbClr val="1F497D"/>
                </a:solidFill>
              </a:rPr>
              <a:t>metabolically stable patients (A1C </a:t>
            </a:r>
            <a:r>
              <a:rPr lang="en-US" sz="2400" dirty="0" smtClean="0">
                <a:solidFill>
                  <a:srgbClr val="1F497D"/>
                </a:solidFill>
              </a:rPr>
              <a:t>&lt; 8.5</a:t>
            </a:r>
            <a:r>
              <a:rPr lang="en-US" sz="2400" dirty="0">
                <a:solidFill>
                  <a:srgbClr val="1F497D"/>
                </a:solidFill>
              </a:rPr>
              <a:t>% and asymptomatic</a:t>
            </a:r>
            <a:r>
              <a:rPr lang="en-US" sz="2400" dirty="0" smtClean="0">
                <a:solidFill>
                  <a:srgbClr val="1F497D"/>
                </a:solidFill>
              </a:rPr>
              <a:t>) </a:t>
            </a:r>
            <a:r>
              <a:rPr lang="en-US" sz="2400" dirty="0" smtClean="0">
                <a:solidFill>
                  <a:srgbClr val="1F497D"/>
                </a:solidFill>
                <a:sym typeface="Wingdings"/>
              </a:rPr>
              <a:t> Metformin</a:t>
            </a:r>
          </a:p>
          <a:p>
            <a:pPr lvl="1"/>
            <a:r>
              <a:rPr lang="en-US" sz="2000" dirty="0" smtClean="0">
                <a:solidFill>
                  <a:srgbClr val="1F497D"/>
                </a:solidFill>
              </a:rPr>
              <a:t>Initiate basal insulin when A1c </a:t>
            </a:r>
            <a:r>
              <a:rPr lang="en-US" sz="2000" dirty="0">
                <a:solidFill>
                  <a:srgbClr val="1F497D"/>
                </a:solidFill>
              </a:rPr>
              <a:t>target is no longer met with </a:t>
            </a:r>
            <a:r>
              <a:rPr lang="en-US" sz="2000" dirty="0" smtClean="0">
                <a:solidFill>
                  <a:srgbClr val="1F497D"/>
                </a:solidFill>
              </a:rPr>
              <a:t>metformin, </a:t>
            </a:r>
            <a:r>
              <a:rPr lang="en-US" sz="2000" dirty="0">
                <a:solidFill>
                  <a:srgbClr val="1F497D"/>
                </a:solidFill>
              </a:rPr>
              <a:t>or if contraindications or intolerable side effects of metformin </a:t>
            </a:r>
            <a:r>
              <a:rPr lang="en-US" sz="2000" dirty="0" smtClean="0">
                <a:solidFill>
                  <a:srgbClr val="1F497D"/>
                </a:solidFill>
              </a:rPr>
              <a:t>develop</a:t>
            </a:r>
            <a:endParaRPr lang="en-US" sz="20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1F497D"/>
              </a:solidFill>
            </a:endParaRPr>
          </a:p>
          <a:p>
            <a:r>
              <a:rPr lang="en-US" sz="2400" dirty="0" smtClean="0">
                <a:solidFill>
                  <a:srgbClr val="1F497D"/>
                </a:solidFill>
              </a:rPr>
              <a:t>Metabolically unstable patients (A1c </a:t>
            </a:r>
            <a:r>
              <a:rPr lang="en-US" sz="2400" dirty="0">
                <a:solidFill>
                  <a:srgbClr val="1F497D"/>
                </a:solidFill>
              </a:rPr>
              <a:t>≥ </a:t>
            </a:r>
            <a:r>
              <a:rPr lang="en-US" sz="2400" dirty="0" smtClean="0">
                <a:solidFill>
                  <a:srgbClr val="1F497D"/>
                </a:solidFill>
              </a:rPr>
              <a:t>8.5%, random BG </a:t>
            </a:r>
            <a:r>
              <a:rPr lang="en-US" sz="2400" dirty="0">
                <a:solidFill>
                  <a:srgbClr val="1F497D"/>
                </a:solidFill>
              </a:rPr>
              <a:t>≥ </a:t>
            </a:r>
            <a:r>
              <a:rPr lang="en-US" sz="2400" dirty="0" smtClean="0">
                <a:solidFill>
                  <a:srgbClr val="1F497D"/>
                </a:solidFill>
              </a:rPr>
              <a:t>250, symptomatic) </a:t>
            </a:r>
            <a:r>
              <a:rPr lang="en-US" sz="2400" dirty="0" smtClean="0">
                <a:solidFill>
                  <a:srgbClr val="1F497D"/>
                </a:solidFill>
                <a:sym typeface="Wingdings"/>
              </a:rPr>
              <a:t> Basal insulin and metformin</a:t>
            </a:r>
          </a:p>
          <a:p>
            <a:pPr lvl="1"/>
            <a:r>
              <a:rPr lang="en-US" sz="2000" dirty="0" smtClean="0">
                <a:solidFill>
                  <a:srgbClr val="1F497D"/>
                </a:solidFill>
              </a:rPr>
              <a:t>Once stable, basal </a:t>
            </a:r>
            <a:r>
              <a:rPr lang="en-US" sz="2000" dirty="0">
                <a:solidFill>
                  <a:srgbClr val="1F497D"/>
                </a:solidFill>
              </a:rPr>
              <a:t>insulin can be tapered over 2–6 </a:t>
            </a:r>
            <a:r>
              <a:rPr lang="en-US" sz="2000" dirty="0" smtClean="0">
                <a:solidFill>
                  <a:srgbClr val="1F497D"/>
                </a:solidFill>
              </a:rPr>
              <a:t>weeks</a:t>
            </a:r>
          </a:p>
          <a:p>
            <a:pPr lvl="1"/>
            <a:endParaRPr lang="en-US" sz="2000" dirty="0">
              <a:solidFill>
                <a:srgbClr val="1F497D"/>
              </a:solidFill>
            </a:endParaRPr>
          </a:p>
          <a:p>
            <a:r>
              <a:rPr lang="en-US" sz="2400" dirty="0" smtClean="0">
                <a:solidFill>
                  <a:srgbClr val="1F497D"/>
                </a:solidFill>
              </a:rPr>
              <a:t>Patients presenting with ketosis or DKA </a:t>
            </a:r>
            <a:r>
              <a:rPr lang="en-US" sz="2400" dirty="0" smtClean="0">
                <a:solidFill>
                  <a:srgbClr val="1F497D"/>
                </a:solidFill>
                <a:sym typeface="Wingdings"/>
              </a:rPr>
              <a:t> insulin </a:t>
            </a:r>
          </a:p>
          <a:p>
            <a:pPr lvl="1"/>
            <a:r>
              <a:rPr lang="en-US" sz="2000" dirty="0" smtClean="0">
                <a:solidFill>
                  <a:srgbClr val="1F497D"/>
                </a:solidFill>
                <a:sym typeface="Wingdings"/>
              </a:rPr>
              <a:t>Initiate metformin once ketosis resolves</a:t>
            </a:r>
            <a:endParaRPr lang="en-US" sz="2000" dirty="0" smtClean="0">
              <a:solidFill>
                <a:srgbClr val="1F497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Pharmacotherapy in Type 2 DM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6128" y="6621107"/>
            <a:ext cx="1184275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  <a:latin typeface="+mj-lt"/>
                <a:ea typeface="Arial" charset="0"/>
                <a:cs typeface="Arial" charset="0"/>
              </a:rPr>
              <a:t>American Diabetes Association. Children and adolescents. Sec. 12. In Standards of Medical Care in Diabetesd2017. Diabetes Care 2017;40(Suppl. 1):S105–S113 </a:t>
            </a:r>
            <a:endParaRPr lang="en-US" sz="700" dirty="0" smtClean="0">
              <a:solidFill>
                <a:schemeClr val="tx2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128" y="6721135"/>
            <a:ext cx="87503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tx2"/>
                </a:solidFill>
              </a:rPr>
              <a:t>Copeland, K. C., Silverstein, J., Moore, K. R., Prazar, G. E., Raymer, T., Shiffman, R. N., ... &amp; Flinn, S. K. (2013). Management of newly diagnosed type 2 diabetes mellitus (T2DM) in children </a:t>
            </a:r>
            <a:r>
              <a:rPr lang="en-US" sz="700" dirty="0" smtClean="0">
                <a:solidFill>
                  <a:schemeClr val="tx2"/>
                </a:solidFill>
              </a:rPr>
              <a:t>and adolescents</a:t>
            </a:r>
            <a:r>
              <a:rPr lang="en-US" sz="700" dirty="0">
                <a:solidFill>
                  <a:schemeClr val="tx2"/>
                </a:solidFill>
              </a:rPr>
              <a:t>. </a:t>
            </a:r>
            <a:r>
              <a:rPr lang="en-US" sz="700" i="1" dirty="0">
                <a:solidFill>
                  <a:schemeClr val="tx2"/>
                </a:solidFill>
              </a:rPr>
              <a:t>Pediatrics</a:t>
            </a:r>
            <a:r>
              <a:rPr lang="en-US" sz="700" dirty="0">
                <a:solidFill>
                  <a:schemeClr val="tx2"/>
                </a:solidFill>
              </a:rPr>
              <a:t>, </a:t>
            </a:r>
            <a:r>
              <a:rPr lang="en-US" sz="700" i="1" dirty="0">
                <a:solidFill>
                  <a:schemeClr val="tx2"/>
                </a:solidFill>
              </a:rPr>
              <a:t>131</a:t>
            </a:r>
            <a:r>
              <a:rPr lang="en-US" sz="700" dirty="0">
                <a:solidFill>
                  <a:schemeClr val="tx2"/>
                </a:solidFill>
              </a:rPr>
              <a:t>(2), 364-382.</a:t>
            </a:r>
          </a:p>
        </p:txBody>
      </p:sp>
    </p:spTree>
    <p:extLst>
      <p:ext uri="{BB962C8B-B14F-4D97-AF65-F5344CB8AC3E}">
        <p14:creationId xmlns:p14="http://schemas.microsoft.com/office/powerpoint/2010/main" val="1028558613"/>
      </p:ext>
    </p:extLst>
  </p:cSld>
  <p:clrMapOvr>
    <a:masterClrMapping/>
  </p:clrMapOvr>
  <p:transition spd="slow" advTm="42586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912503"/>
            <a:ext cx="3849974" cy="4631691"/>
          </a:xfrm>
        </p:spPr>
        <p:txBody>
          <a:bodyPr/>
          <a:lstStyle/>
          <a:p>
            <a:pPr fontAlgn="t"/>
            <a:r>
              <a:rPr lang="en-US" sz="2200" b="1" u="sng" dirty="0">
                <a:solidFill>
                  <a:srgbClr val="002D7F"/>
                </a:solidFill>
              </a:rPr>
              <a:t>Dose:</a:t>
            </a:r>
            <a:r>
              <a:rPr lang="en-US" sz="2200" dirty="0">
                <a:solidFill>
                  <a:srgbClr val="002D7F"/>
                </a:solidFill>
              </a:rPr>
              <a:t> </a:t>
            </a:r>
            <a:endParaRPr lang="en-US" sz="2200" dirty="0" smtClean="0">
              <a:solidFill>
                <a:srgbClr val="002D7F"/>
              </a:solidFill>
            </a:endParaRPr>
          </a:p>
          <a:p>
            <a:pPr lvl="1" fontAlgn="t"/>
            <a:r>
              <a:rPr lang="en-US" sz="2000" dirty="0" smtClean="0">
                <a:solidFill>
                  <a:srgbClr val="002D7F"/>
                </a:solidFill>
              </a:rPr>
              <a:t>&gt;10 years </a:t>
            </a:r>
            <a:r>
              <a:rPr lang="en-US" sz="2000" dirty="0">
                <a:solidFill>
                  <a:srgbClr val="002D7F"/>
                </a:solidFill>
              </a:rPr>
              <a:t>of age: 500mg BID with meals. </a:t>
            </a:r>
            <a:r>
              <a:rPr lang="en-US" sz="2000" dirty="0" smtClean="0">
                <a:solidFill>
                  <a:srgbClr val="002D7F"/>
                </a:solidFill>
              </a:rPr>
              <a:t>Max dose: 2000mg/day</a:t>
            </a:r>
          </a:p>
          <a:p>
            <a:pPr fontAlgn="t"/>
            <a:endParaRPr lang="en-US" sz="2200" b="1" u="sng" dirty="0" smtClean="0">
              <a:solidFill>
                <a:srgbClr val="002D7F"/>
              </a:solidFill>
            </a:endParaRPr>
          </a:p>
          <a:p>
            <a:pPr fontAlgn="t"/>
            <a:r>
              <a:rPr lang="en-US" sz="2200" b="1" u="sng" dirty="0" smtClean="0">
                <a:solidFill>
                  <a:srgbClr val="002D7F"/>
                </a:solidFill>
              </a:rPr>
              <a:t>Contraindications</a:t>
            </a:r>
            <a:r>
              <a:rPr lang="en-US" sz="2200" dirty="0">
                <a:solidFill>
                  <a:srgbClr val="002D7F"/>
                </a:solidFill>
              </a:rPr>
              <a:t>: </a:t>
            </a:r>
          </a:p>
          <a:p>
            <a:pPr lvl="1" fontAlgn="t"/>
            <a:r>
              <a:rPr lang="en-US" sz="2000" dirty="0" smtClean="0">
                <a:solidFill>
                  <a:srgbClr val="002D7F"/>
                </a:solidFill>
              </a:rPr>
              <a:t>Renal dysfunction, Acute/chronic </a:t>
            </a:r>
            <a:r>
              <a:rPr lang="en-US" sz="2000" dirty="0">
                <a:solidFill>
                  <a:srgbClr val="002D7F"/>
                </a:solidFill>
              </a:rPr>
              <a:t>metabolic acidosis </a:t>
            </a:r>
          </a:p>
          <a:p>
            <a:pPr fontAlgn="t"/>
            <a:endParaRPr lang="en-US" sz="2200" b="1" u="sng" dirty="0" smtClean="0">
              <a:solidFill>
                <a:srgbClr val="002D7F"/>
              </a:solidFill>
            </a:endParaRPr>
          </a:p>
          <a:p>
            <a:pPr fontAlgn="t"/>
            <a:r>
              <a:rPr lang="en-US" sz="2200" b="1" u="sng" dirty="0" smtClean="0">
                <a:solidFill>
                  <a:srgbClr val="002D7F"/>
                </a:solidFill>
              </a:rPr>
              <a:t>Adverse </a:t>
            </a:r>
            <a:r>
              <a:rPr lang="en-US" sz="2200" b="1" u="sng" dirty="0">
                <a:solidFill>
                  <a:srgbClr val="002D7F"/>
                </a:solidFill>
              </a:rPr>
              <a:t>drug </a:t>
            </a:r>
            <a:r>
              <a:rPr lang="en-US" sz="2200" b="1" u="sng" dirty="0" smtClean="0">
                <a:solidFill>
                  <a:srgbClr val="002D7F"/>
                </a:solidFill>
              </a:rPr>
              <a:t>Reactions:</a:t>
            </a:r>
            <a:endParaRPr lang="en-US" sz="2200" dirty="0" smtClean="0">
              <a:solidFill>
                <a:srgbClr val="002D7F"/>
              </a:solidFill>
            </a:endParaRPr>
          </a:p>
          <a:p>
            <a:pPr lvl="1" fontAlgn="t"/>
            <a:r>
              <a:rPr lang="en-US" sz="2000" dirty="0" smtClean="0">
                <a:solidFill>
                  <a:srgbClr val="002D7F"/>
                </a:solidFill>
              </a:rPr>
              <a:t>GI upset, lactic acidosis </a:t>
            </a:r>
            <a:endParaRPr lang="en-US" sz="2000" dirty="0">
              <a:solidFill>
                <a:srgbClr val="002D7F"/>
              </a:solidFill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002D7F"/>
              </a:solidFill>
            </a:endParaRPr>
          </a:p>
          <a:p>
            <a:r>
              <a:rPr lang="en-US" sz="2200" b="1" u="sng" dirty="0" smtClean="0">
                <a:solidFill>
                  <a:srgbClr val="002D7F"/>
                </a:solidFill>
              </a:rPr>
              <a:t>Drug interaction</a:t>
            </a:r>
          </a:p>
          <a:p>
            <a:pPr lvl="1"/>
            <a:r>
              <a:rPr lang="en-US" sz="2000" dirty="0">
                <a:solidFill>
                  <a:srgbClr val="002D7F"/>
                </a:solidFill>
              </a:rPr>
              <a:t>I</a:t>
            </a:r>
            <a:r>
              <a:rPr lang="en-US" sz="2000" dirty="0" smtClean="0">
                <a:solidFill>
                  <a:srgbClr val="002D7F"/>
                </a:solidFill>
              </a:rPr>
              <a:t>odinated </a:t>
            </a:r>
            <a:r>
              <a:rPr lang="en-US" sz="2000" dirty="0">
                <a:solidFill>
                  <a:srgbClr val="002D7F"/>
                </a:solidFill>
              </a:rPr>
              <a:t>IV contrast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429000" y="6271249"/>
            <a:ext cx="2133600" cy="365125"/>
          </a:xfrm>
        </p:spPr>
        <p:txBody>
          <a:bodyPr/>
          <a:lstStyle/>
          <a:p>
            <a:pPr marL="109855">
              <a:lnSpc>
                <a:spcPts val="1310"/>
              </a:lnSpc>
            </a:pPr>
            <a:fld id="{81D60167-4931-47E6-BA6A-407CBD079E47}" type="slidenum">
              <a:rPr lang="uk-UA" smtClean="0"/>
              <a:t>39</a:t>
            </a:fld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Metformin (Glucophage</a:t>
            </a:r>
            <a:r>
              <a:rPr lang="en-US" baseline="30000" dirty="0" smtClean="0"/>
              <a:t>®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65598"/>
            <a:ext cx="4533900" cy="3606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425" y="6629036"/>
            <a:ext cx="9466289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110"/>
              </a:lnSpc>
            </a:pP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Benavides S. Diabetes Mellitus. In: Benavides S, </a:t>
            </a:r>
            <a:r>
              <a:rPr lang="en-US" sz="800" dirty="0" err="1">
                <a:solidFill>
                  <a:srgbClr val="254B8E"/>
                </a:solidFill>
                <a:latin typeface="Arial"/>
                <a:cs typeface="Arial"/>
              </a:rPr>
              <a:t>Nahata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 MC, ed. </a:t>
            </a:r>
            <a:r>
              <a:rPr lang="en-US" sz="800" i="1" dirty="0">
                <a:solidFill>
                  <a:srgbClr val="3060A0"/>
                </a:solidFill>
                <a:latin typeface="Arial"/>
                <a:cs typeface="Arial"/>
              </a:rPr>
              <a:t>Pediatric </a:t>
            </a:r>
            <a:r>
              <a:rPr lang="en-US" sz="800" i="1" spc="-5" dirty="0">
                <a:solidFill>
                  <a:srgbClr val="3060A0"/>
                </a:solidFill>
                <a:latin typeface="Arial"/>
                <a:cs typeface="Arial"/>
              </a:rPr>
              <a:t>Pharmacotherapy</a:t>
            </a:r>
            <a:r>
              <a:rPr lang="en-US" sz="800" spc="-5" dirty="0">
                <a:solidFill>
                  <a:srgbClr val="254B8E"/>
                </a:solidFill>
                <a:latin typeface="Arial"/>
                <a:cs typeface="Arial"/>
              </a:rPr>
              <a:t>.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1st  ed. Lenexa, KS:</a:t>
            </a:r>
            <a:r>
              <a:rPr lang="en-US" sz="800" spc="-9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 smtClean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smtClean="0">
                <a:solidFill>
                  <a:srgbClr val="254B8E"/>
                </a:solidFill>
                <a:latin typeface="Arial"/>
                <a:cs typeface="Arial"/>
              </a:rPr>
              <a:t>College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of Clinical Pharmacy;</a:t>
            </a:r>
            <a:r>
              <a:rPr lang="en-US" sz="800" spc="-10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2013:346-364.</a:t>
            </a:r>
            <a:endParaRPr lang="en-US" sz="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65055"/>
      </p:ext>
    </p:extLst>
  </p:cSld>
  <p:clrMapOvr>
    <a:masterClrMapping/>
  </p:clrMapOvr>
  <p:transition spd="slow" advTm="74564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blackWhite">
          <a:xfrm>
            <a:off x="457200" y="1070684"/>
            <a:ext cx="8154140" cy="4740676"/>
          </a:xfrm>
        </p:spPr>
        <p:txBody>
          <a:bodyPr/>
          <a:lstStyle/>
          <a:p>
            <a:pPr marL="355600" marR="5080">
              <a:lnSpc>
                <a:spcPts val="3100"/>
              </a:lnSpc>
              <a:tabLst>
                <a:tab pos="354965" algn="l"/>
                <a:tab pos="355600" algn="l"/>
              </a:tabLst>
            </a:pPr>
            <a:r>
              <a:rPr lang="en-US" sz="2600" dirty="0">
                <a:solidFill>
                  <a:srgbClr val="1F497D"/>
                </a:solidFill>
              </a:rPr>
              <a:t>Differentiate between the pediatric</a:t>
            </a:r>
            <a:r>
              <a:rPr lang="en-US" sz="2600" spc="-100" dirty="0">
                <a:solidFill>
                  <a:srgbClr val="1F497D"/>
                </a:solidFill>
              </a:rPr>
              <a:t> </a:t>
            </a:r>
            <a:r>
              <a:rPr lang="en-US" sz="2600" dirty="0" smtClean="0">
                <a:solidFill>
                  <a:srgbClr val="1F497D"/>
                </a:solidFill>
              </a:rPr>
              <a:t>presentation of type 1 diabetes mellitus (T1DM) and type 2 diabetes mellitus (T2DM)</a:t>
            </a:r>
          </a:p>
          <a:p>
            <a:pPr marL="355600" marR="5080">
              <a:lnSpc>
                <a:spcPts val="3100"/>
              </a:lnSpc>
              <a:tabLst>
                <a:tab pos="354965" algn="l"/>
                <a:tab pos="355600" algn="l"/>
              </a:tabLst>
            </a:pPr>
            <a:endParaRPr lang="en-US" sz="2600" dirty="0" smtClean="0">
              <a:solidFill>
                <a:srgbClr val="1F497D"/>
              </a:solidFill>
            </a:endParaRPr>
          </a:p>
          <a:p>
            <a:pPr marL="355600" marR="5080">
              <a:lnSpc>
                <a:spcPts val="3100"/>
              </a:lnSpc>
              <a:tabLst>
                <a:tab pos="354965" algn="l"/>
                <a:tab pos="355600" algn="l"/>
              </a:tabLst>
            </a:pPr>
            <a:r>
              <a:rPr lang="en-US" sz="2600" dirty="0">
                <a:solidFill>
                  <a:srgbClr val="1F497D"/>
                </a:solidFill>
              </a:rPr>
              <a:t>Describe monitoring for T1DM and T2DM</a:t>
            </a:r>
          </a:p>
          <a:p>
            <a:pPr marL="355600" marR="5080">
              <a:lnSpc>
                <a:spcPts val="3100"/>
              </a:lnSpc>
              <a:tabLst>
                <a:tab pos="354965" algn="l"/>
                <a:tab pos="355600" algn="l"/>
              </a:tabLst>
            </a:pPr>
            <a:endParaRPr lang="en-US" sz="2600" dirty="0" smtClean="0">
              <a:solidFill>
                <a:srgbClr val="1F497D"/>
              </a:solidFill>
            </a:endParaRPr>
          </a:p>
          <a:p>
            <a:pPr marL="355600" marR="5080">
              <a:lnSpc>
                <a:spcPts val="3100"/>
              </a:lnSpc>
              <a:tabLst>
                <a:tab pos="354965" algn="l"/>
                <a:tab pos="355600" algn="l"/>
              </a:tabLst>
            </a:pPr>
            <a:r>
              <a:rPr lang="en-US" sz="2600" dirty="0" smtClean="0">
                <a:solidFill>
                  <a:srgbClr val="1F497D"/>
                </a:solidFill>
              </a:rPr>
              <a:t>Provide tailored therapy for pediatric patients presenting with T1DM and T2DM based on guideline recommendations</a:t>
            </a:r>
          </a:p>
          <a:p>
            <a:pPr marL="12700" marR="5080" indent="0">
              <a:lnSpc>
                <a:spcPts val="3100"/>
              </a:lnSpc>
              <a:buNone/>
              <a:tabLst>
                <a:tab pos="354965" algn="l"/>
                <a:tab pos="355600" algn="l"/>
              </a:tabLst>
            </a:pPr>
            <a:endParaRPr lang="en-US" sz="2600" dirty="0" smtClean="0">
              <a:solidFill>
                <a:srgbClr val="254B8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blackWhite"/>
        <p:txBody>
          <a:bodyPr/>
          <a:lstStyle/>
          <a:p>
            <a:r>
              <a:rPr lang="en-US" spc="-5" dirty="0" smtClean="0">
                <a:solidFill>
                  <a:srgbClr val="1F497D"/>
                </a:solidFill>
              </a:rPr>
              <a:t>Objectives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82001" y="6365330"/>
            <a:ext cx="70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2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75511"/>
      </p:ext>
    </p:extLst>
  </p:cSld>
  <p:clrMapOvr>
    <a:masterClrMapping/>
  </p:clrMapOvr>
  <p:transition spd="slow" advTm="28468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949296-F4DB-4925-855D-FE03EBE3B351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4210" y="329944"/>
            <a:ext cx="7288201" cy="1143000"/>
          </a:xfrm>
        </p:spPr>
        <p:txBody>
          <a:bodyPr/>
          <a:lstStyle/>
          <a:p>
            <a:r>
              <a:rPr lang="en-US" dirty="0" smtClean="0"/>
              <a:t>Recommended Insulin Dosing </a:t>
            </a:r>
            <a:endParaRPr lang="en-US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28153"/>
              </p:ext>
            </p:extLst>
          </p:nvPr>
        </p:nvGraphicFramePr>
        <p:xfrm>
          <a:off x="613128" y="1472944"/>
          <a:ext cx="8131244" cy="227990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33305"/>
                <a:gridCol w="4197939"/>
              </a:tblGrid>
              <a:tr h="75996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spc="-15" dirty="0">
                          <a:latin typeface="Arial" charset="0"/>
                          <a:ea typeface="Arial" charset="0"/>
                          <a:cs typeface="Arial" charset="0"/>
                        </a:rPr>
                        <a:t>Stage/Type </a:t>
                      </a:r>
                      <a:r>
                        <a:rPr sz="2000" dirty="0">
                          <a:latin typeface="Arial" charset="0"/>
                          <a:ea typeface="Arial" charset="0"/>
                          <a:cs typeface="Arial" charset="0"/>
                        </a:rPr>
                        <a:t>of Diabetes</a:t>
                      </a:r>
                      <a:r>
                        <a:rPr sz="2000" spc="-6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2000" dirty="0">
                          <a:latin typeface="Arial" charset="0"/>
                          <a:ea typeface="Arial" charset="0"/>
                          <a:cs typeface="Arial" charset="0"/>
                        </a:rPr>
                        <a:t>Mellitus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Arial" charset="0"/>
                          <a:ea typeface="Arial" charset="0"/>
                          <a:cs typeface="Arial" charset="0"/>
                        </a:rPr>
                        <a:t>Recommended </a:t>
                      </a:r>
                      <a:r>
                        <a:rPr sz="2000" spc="-50" dirty="0">
                          <a:latin typeface="Arial" charset="0"/>
                          <a:ea typeface="Arial" charset="0"/>
                          <a:cs typeface="Arial" charset="0"/>
                        </a:rPr>
                        <a:t>Total </a:t>
                      </a:r>
                      <a:r>
                        <a:rPr sz="2000" dirty="0">
                          <a:latin typeface="Arial" charset="0"/>
                          <a:ea typeface="Arial" charset="0"/>
                          <a:cs typeface="Arial" charset="0"/>
                        </a:rPr>
                        <a:t>Daily</a:t>
                      </a:r>
                      <a:r>
                        <a:rPr sz="2000" spc="-8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2000" dirty="0">
                          <a:latin typeface="Arial" charset="0"/>
                          <a:ea typeface="Arial" charset="0"/>
                          <a:cs typeface="Arial" charset="0"/>
                        </a:rPr>
                        <a:t>Dose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969">
                <a:tc>
                  <a:txBody>
                    <a:bodyPr/>
                    <a:lstStyle/>
                    <a:p>
                      <a:pPr marL="8509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Type 2 Diabetes Mellitus</a:t>
                      </a:r>
                    </a:p>
                    <a:p>
                      <a:pPr marL="8509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1800" b="1" spc="-5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i</a:t>
                      </a:r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nitial dosing)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309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0.15 - 0.2</a:t>
                      </a:r>
                      <a:r>
                        <a:rPr lang="en-US" sz="1800" spc="-1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units/kg/day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96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sz="18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Type</a:t>
                      </a:r>
                      <a:r>
                        <a:rPr lang="en-US" sz="18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2 Diabetes Mellitus </a:t>
                      </a:r>
                      <a:endParaRPr sz="18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May require up to 2</a:t>
                      </a:r>
                      <a:r>
                        <a:rPr sz="18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800" dirty="0">
                          <a:latin typeface="Arial" charset="0"/>
                          <a:ea typeface="Arial" charset="0"/>
                          <a:cs typeface="Arial" charset="0"/>
                        </a:rPr>
                        <a:t>units/kg/day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841" y="6538912"/>
            <a:ext cx="8893717" cy="35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Silverstein J, Klingensmith G, Copeland K, Plotnick L, Kaufman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F,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Laffel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L, et al. Care of children and adolescents with type</a:t>
            </a:r>
            <a:r>
              <a:rPr lang="en-US" sz="700" spc="-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1</a:t>
            </a:r>
            <a:r>
              <a:rPr lang="en-US" sz="700" dirty="0"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: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statement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of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the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American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spc="-7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Association.</a:t>
            </a:r>
            <a:r>
              <a:rPr lang="en-US" sz="700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Diabetes</a:t>
            </a:r>
            <a:r>
              <a:rPr lang="en-US" sz="700" i="1" spc="-1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i="1" dirty="0">
                <a:solidFill>
                  <a:srgbClr val="254B8E"/>
                </a:solidFill>
                <a:latin typeface="Arial"/>
                <a:cs typeface="Arial"/>
              </a:rPr>
              <a:t>Care</a:t>
            </a:r>
            <a:r>
              <a:rPr lang="en-US" sz="700" i="1" spc="-2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2005;28:186-212.</a:t>
            </a:r>
            <a:r>
              <a:rPr lang="en-US" sz="700" dirty="0" smtClean="0">
                <a:latin typeface="Arial"/>
                <a:cs typeface="Arial"/>
              </a:rPr>
              <a:t>. </a:t>
            </a:r>
            <a:r>
              <a:rPr lang="en-US" sz="700" dirty="0" err="1" smtClean="0">
                <a:solidFill>
                  <a:srgbClr val="254B8E"/>
                </a:solidFill>
                <a:latin typeface="Arial"/>
                <a:cs typeface="Arial"/>
              </a:rPr>
              <a:t>Bangstad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HJ, Danne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T,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Deeb 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L,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Jarosz-Chobot </a:t>
            </a:r>
            <a:r>
              <a:rPr lang="en-US" sz="700" spc="-65" dirty="0">
                <a:solidFill>
                  <a:srgbClr val="254B8E"/>
                </a:solidFill>
                <a:latin typeface="Arial"/>
                <a:cs typeface="Arial"/>
              </a:rPr>
              <a:t>P,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Urakami </a:t>
            </a:r>
            <a:r>
              <a:rPr lang="en-US" sz="700" spc="-60" dirty="0">
                <a:solidFill>
                  <a:srgbClr val="254B8E"/>
                </a:solidFill>
                <a:latin typeface="Arial"/>
                <a:cs typeface="Arial"/>
              </a:rPr>
              <a:t>T,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Hanas R. Insulin treatment in children and adolescents with</a:t>
            </a:r>
            <a:r>
              <a:rPr lang="en-US" sz="700" spc="45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diabetes.</a:t>
            </a:r>
            <a:r>
              <a:rPr lang="en-US" sz="700" dirty="0">
                <a:latin typeface="Arial"/>
                <a:cs typeface="Arial"/>
              </a:rPr>
              <a:t> </a:t>
            </a:r>
            <a:r>
              <a:rPr lang="en-US" sz="700" i="1" dirty="0" smtClean="0">
                <a:solidFill>
                  <a:srgbClr val="254B8E"/>
                </a:solidFill>
                <a:latin typeface="Arial"/>
                <a:cs typeface="Arial"/>
              </a:rPr>
              <a:t>Pediatr </a:t>
            </a:r>
            <a:r>
              <a:rPr lang="en-US" sz="700" i="1" spc="-5" dirty="0" smtClean="0">
                <a:solidFill>
                  <a:srgbClr val="254B8E"/>
                </a:solidFill>
                <a:latin typeface="Arial"/>
                <a:cs typeface="Arial"/>
              </a:rPr>
              <a:t>Diabetes </a:t>
            </a:r>
            <a:r>
              <a:rPr lang="en-US" sz="700" spc="-5" dirty="0" smtClean="0">
                <a:solidFill>
                  <a:srgbClr val="254B8E"/>
                </a:solidFill>
                <a:latin typeface="Arial"/>
                <a:cs typeface="Arial"/>
              </a:rPr>
              <a:t>2009;10(</a:t>
            </a:r>
            <a:r>
              <a:rPr lang="en-US" sz="700" spc="-5" dirty="0" err="1" smtClean="0">
                <a:solidFill>
                  <a:srgbClr val="254B8E"/>
                </a:solidFill>
                <a:latin typeface="Arial"/>
                <a:cs typeface="Arial"/>
              </a:rPr>
              <a:t>suppl</a:t>
            </a:r>
            <a:r>
              <a:rPr lang="en-US" sz="700" spc="-70" dirty="0" smtClean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 smtClean="0">
                <a:solidFill>
                  <a:srgbClr val="254B8E"/>
                </a:solidFill>
                <a:latin typeface="Arial"/>
                <a:cs typeface="Arial"/>
              </a:rPr>
              <a:t>12):82-99.</a:t>
            </a:r>
            <a:endParaRPr lang="en-US" sz="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968938"/>
      </p:ext>
    </p:extLst>
  </p:cSld>
  <p:clrMapOvr>
    <a:masterClrMapping/>
  </p:clrMapOvr>
  <p:transition spd="slow" advTm="50466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401518" y="6430619"/>
            <a:ext cx="2133600" cy="365125"/>
          </a:xfrm>
        </p:spPr>
        <p:txBody>
          <a:bodyPr/>
          <a:lstStyle/>
          <a:p>
            <a:pPr marL="109855">
              <a:lnSpc>
                <a:spcPts val="1310"/>
              </a:lnSpc>
            </a:pPr>
            <a:fld id="{81D60167-4931-47E6-BA6A-407CBD079E47}" type="slidenum">
              <a:rPr lang="uk-UA" smtClean="0"/>
              <a:t>41</a:t>
            </a:fld>
            <a:endParaRPr lang="uk-U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80701"/>
            <a:ext cx="8297056" cy="4901784"/>
          </a:xfrm>
        </p:spPr>
        <p:txBody>
          <a:bodyPr/>
          <a:lstStyle/>
          <a:p>
            <a:r>
              <a:rPr lang="en-US" sz="2400" dirty="0" smtClean="0">
                <a:solidFill>
                  <a:srgbClr val="002D7F"/>
                </a:solidFill>
              </a:rPr>
              <a:t>Diabetes Mellitus is one of the most common diseases in children </a:t>
            </a:r>
          </a:p>
          <a:p>
            <a:endParaRPr lang="en-US" sz="2400" dirty="0" smtClean="0">
              <a:solidFill>
                <a:srgbClr val="002D7F"/>
              </a:solidFill>
            </a:endParaRPr>
          </a:p>
          <a:p>
            <a:r>
              <a:rPr lang="en-US" sz="2400" dirty="0">
                <a:solidFill>
                  <a:srgbClr val="002D7F"/>
                </a:solidFill>
              </a:rPr>
              <a:t>Type </a:t>
            </a:r>
            <a:r>
              <a:rPr lang="en-US" sz="2400" dirty="0" smtClean="0">
                <a:solidFill>
                  <a:srgbClr val="002D7F"/>
                </a:solidFill>
              </a:rPr>
              <a:t>1:</a:t>
            </a:r>
            <a:endParaRPr lang="en-US" sz="2400" dirty="0">
              <a:solidFill>
                <a:srgbClr val="002D7F"/>
              </a:solidFill>
            </a:endParaRPr>
          </a:p>
          <a:p>
            <a:pPr lvl="1"/>
            <a:r>
              <a:rPr lang="en-US" sz="2000" dirty="0">
                <a:solidFill>
                  <a:srgbClr val="002D7F"/>
                </a:solidFill>
              </a:rPr>
              <a:t>Autoimmune destruction of beta cells </a:t>
            </a:r>
          </a:p>
          <a:p>
            <a:pPr lvl="1"/>
            <a:r>
              <a:rPr lang="en-US" sz="2000" dirty="0" smtClean="0">
                <a:solidFill>
                  <a:srgbClr val="002D7F"/>
                </a:solidFill>
              </a:rPr>
              <a:t>Treatment </a:t>
            </a:r>
            <a:r>
              <a:rPr lang="en-US" sz="2000" dirty="0" smtClean="0">
                <a:solidFill>
                  <a:srgbClr val="002D7F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srgbClr val="002D7F"/>
                </a:solidFill>
              </a:rPr>
              <a:t>Insulin</a:t>
            </a:r>
            <a:endParaRPr lang="en-US" sz="2000" dirty="0">
              <a:solidFill>
                <a:srgbClr val="002D7F"/>
              </a:solidFill>
            </a:endParaRPr>
          </a:p>
          <a:p>
            <a:pPr lvl="1"/>
            <a:r>
              <a:rPr lang="en-US" sz="2000" dirty="0">
                <a:solidFill>
                  <a:srgbClr val="002D7F"/>
                </a:solidFill>
              </a:rPr>
              <a:t>Generally, basal/bolus &gt; mixed </a:t>
            </a:r>
            <a:r>
              <a:rPr lang="en-US" sz="2000" dirty="0" smtClean="0">
                <a:solidFill>
                  <a:srgbClr val="002D7F"/>
                </a:solidFill>
              </a:rPr>
              <a:t>regimen</a:t>
            </a:r>
            <a:endParaRPr lang="en-US" sz="2400" dirty="0" smtClean="0">
              <a:solidFill>
                <a:srgbClr val="002D7F"/>
              </a:solidFill>
            </a:endParaRPr>
          </a:p>
          <a:p>
            <a:endParaRPr lang="en-US" sz="2400" dirty="0" smtClean="0">
              <a:solidFill>
                <a:srgbClr val="002D7F"/>
              </a:solidFill>
            </a:endParaRPr>
          </a:p>
          <a:p>
            <a:r>
              <a:rPr lang="en-US" sz="2400" dirty="0" smtClean="0">
                <a:solidFill>
                  <a:srgbClr val="002D7F"/>
                </a:solidFill>
              </a:rPr>
              <a:t>Type 2:</a:t>
            </a:r>
          </a:p>
          <a:p>
            <a:pPr lvl="1"/>
            <a:r>
              <a:rPr lang="en-US" sz="2000" dirty="0" smtClean="0">
                <a:solidFill>
                  <a:srgbClr val="002D7F"/>
                </a:solidFill>
              </a:rPr>
              <a:t>Insulin Resistance </a:t>
            </a:r>
          </a:p>
          <a:p>
            <a:pPr lvl="1"/>
            <a:r>
              <a:rPr lang="en-US" sz="2000" dirty="0" smtClean="0">
                <a:solidFill>
                  <a:srgbClr val="002D7F"/>
                </a:solidFill>
              </a:rPr>
              <a:t>Treatment </a:t>
            </a:r>
            <a:r>
              <a:rPr lang="en-US" sz="2000" dirty="0" smtClean="0">
                <a:solidFill>
                  <a:srgbClr val="002D7F"/>
                </a:solidFill>
                <a:sym typeface="Wingdings"/>
              </a:rPr>
              <a:t> </a:t>
            </a:r>
            <a:r>
              <a:rPr lang="en-US" sz="2000" dirty="0" smtClean="0">
                <a:solidFill>
                  <a:srgbClr val="002D7F"/>
                </a:solidFill>
              </a:rPr>
              <a:t>Metformin</a:t>
            </a:r>
          </a:p>
          <a:p>
            <a:pPr lvl="1"/>
            <a:endParaRPr lang="en-US" sz="2000" dirty="0" smtClean="0">
              <a:solidFill>
                <a:srgbClr val="002D7F"/>
              </a:solidFill>
            </a:endParaRPr>
          </a:p>
          <a:p>
            <a:r>
              <a:rPr lang="en-US" sz="2400" dirty="0" smtClean="0">
                <a:solidFill>
                  <a:srgbClr val="002D7F"/>
                </a:solidFill>
              </a:rPr>
              <a:t>Careful monitoring of blood sugar and diet is essential to preventing acute and chronic complications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57620"/>
      </p:ext>
    </p:extLst>
  </p:cSld>
  <p:clrMapOvr>
    <a:masterClrMapping/>
  </p:clrMapOvr>
  <p:transition spd="slow" advTm="55174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/>
        <p:txBody>
          <a:bodyPr/>
          <a:lstStyle/>
          <a:p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2390" y="3619055"/>
            <a:ext cx="7696200" cy="381000"/>
          </a:xfrm>
        </p:spPr>
        <p:txBody>
          <a:bodyPr/>
          <a:lstStyle/>
          <a:p>
            <a:r>
              <a:rPr lang="en-US" dirty="0" smtClean="0"/>
              <a:t>Corey Fowler, PharmD, BCPPS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November 3, 2018</a:t>
            </a:r>
            <a:endParaRPr lang="en-US" b="1" dirty="0"/>
          </a:p>
        </p:txBody>
      </p:sp>
      <p:sp>
        <p:nvSpPr>
          <p:cNvPr id="6" name="object 4"/>
          <p:cNvSpPr txBox="1"/>
          <p:nvPr/>
        </p:nvSpPr>
        <p:spPr>
          <a:xfrm>
            <a:off x="392391" y="367441"/>
            <a:ext cx="7100610" cy="295465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6400" b="1" spc="-5" dirty="0" smtClean="0">
                <a:solidFill>
                  <a:srgbClr val="FFFFFF"/>
                </a:solidFill>
                <a:latin typeface="Arial"/>
                <a:cs typeface="Arial"/>
              </a:rPr>
              <a:t>Diabetes Mellitus in the Pediatric Population</a:t>
            </a:r>
            <a:endParaRPr sz="6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8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48"/>
    </mc:Choice>
    <mc:Fallback xmlns="">
      <p:transition spd="slow" advTm="1734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37939" y="6103122"/>
            <a:ext cx="2133600" cy="365125"/>
          </a:xfrm>
        </p:spPr>
        <p:txBody>
          <a:bodyPr/>
          <a:lstStyle/>
          <a:p>
            <a:r>
              <a:rPr lang="en-US" altLang="en-US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360"/>
            <a:ext cx="8421826" cy="5213165"/>
          </a:xfrm>
        </p:spPr>
        <p:txBody>
          <a:bodyPr/>
          <a:lstStyle/>
          <a:p>
            <a:r>
              <a:rPr lang="en-US" sz="2400" dirty="0">
                <a:solidFill>
                  <a:srgbClr val="1F497D"/>
                </a:solidFill>
              </a:rPr>
              <a:t>One of the most common chronic diseases</a:t>
            </a:r>
            <a:r>
              <a:rPr lang="en-US" sz="2400" spc="-110" dirty="0">
                <a:solidFill>
                  <a:srgbClr val="1F497D"/>
                </a:solidFill>
              </a:rPr>
              <a:t> </a:t>
            </a:r>
            <a:r>
              <a:rPr lang="en-US" sz="2400" dirty="0">
                <a:solidFill>
                  <a:srgbClr val="1F497D"/>
                </a:solidFill>
              </a:rPr>
              <a:t>in </a:t>
            </a:r>
            <a:r>
              <a:rPr lang="en-US" sz="2400" dirty="0" smtClean="0">
                <a:solidFill>
                  <a:srgbClr val="1F497D"/>
                </a:solidFill>
              </a:rPr>
              <a:t>children</a:t>
            </a:r>
          </a:p>
          <a:p>
            <a:endParaRPr lang="en-US" sz="2400" dirty="0">
              <a:solidFill>
                <a:srgbClr val="1F497D"/>
              </a:solidFill>
            </a:endParaRPr>
          </a:p>
          <a:p>
            <a:r>
              <a:rPr lang="en-US" sz="2400" dirty="0" smtClean="0">
                <a:solidFill>
                  <a:srgbClr val="1F497D"/>
                </a:solidFill>
              </a:rPr>
              <a:t>¾ of </a:t>
            </a:r>
            <a:r>
              <a:rPr lang="en-US" sz="2400" dirty="0">
                <a:solidFill>
                  <a:srgbClr val="1F497D"/>
                </a:solidFill>
              </a:rPr>
              <a:t>all cases of </a:t>
            </a:r>
            <a:r>
              <a:rPr lang="en-US" sz="2400" dirty="0" smtClean="0">
                <a:solidFill>
                  <a:srgbClr val="1F497D"/>
                </a:solidFill>
              </a:rPr>
              <a:t>T1DM are </a:t>
            </a:r>
            <a:r>
              <a:rPr lang="en-US" sz="2400" dirty="0">
                <a:solidFill>
                  <a:srgbClr val="1F497D"/>
                </a:solidFill>
              </a:rPr>
              <a:t>diagnosed in individuals </a:t>
            </a:r>
            <a:r>
              <a:rPr lang="en-US" sz="2400" dirty="0" smtClean="0">
                <a:solidFill>
                  <a:srgbClr val="1F497D"/>
                </a:solidFill>
              </a:rPr>
              <a:t>&lt;18 </a:t>
            </a:r>
            <a:r>
              <a:rPr lang="en-US" sz="2400" dirty="0">
                <a:solidFill>
                  <a:srgbClr val="1F497D"/>
                </a:solidFill>
              </a:rPr>
              <a:t>years </a:t>
            </a:r>
            <a:r>
              <a:rPr lang="en-US" sz="2400" dirty="0" smtClean="0">
                <a:solidFill>
                  <a:srgbClr val="1F497D"/>
                </a:solidFill>
              </a:rPr>
              <a:t> </a:t>
            </a:r>
          </a:p>
          <a:p>
            <a:endParaRPr lang="en-US" sz="2400" dirty="0" smtClean="0">
              <a:solidFill>
                <a:srgbClr val="1F497D"/>
              </a:solidFill>
            </a:endParaRPr>
          </a:p>
          <a:p>
            <a:r>
              <a:rPr lang="en-US" sz="2400" dirty="0">
                <a:solidFill>
                  <a:srgbClr val="1F497D"/>
                </a:solidFill>
              </a:rPr>
              <a:t>Rapid escalation </a:t>
            </a:r>
            <a:r>
              <a:rPr lang="en-US" sz="2400" dirty="0" smtClean="0">
                <a:solidFill>
                  <a:srgbClr val="1F497D"/>
                </a:solidFill>
              </a:rPr>
              <a:t>of T2DM due </a:t>
            </a:r>
            <a:r>
              <a:rPr lang="en-US" sz="2400" dirty="0">
                <a:solidFill>
                  <a:srgbClr val="1F497D"/>
                </a:solidFill>
              </a:rPr>
              <a:t>to obesity</a:t>
            </a:r>
            <a:r>
              <a:rPr lang="en-US" sz="2400" spc="-100" dirty="0">
                <a:solidFill>
                  <a:srgbClr val="1F497D"/>
                </a:solidFill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pandemic</a:t>
            </a:r>
          </a:p>
          <a:p>
            <a:endParaRPr lang="en-US" sz="2400" dirty="0" smtClean="0">
              <a:solidFill>
                <a:srgbClr val="1F497D"/>
              </a:solidFill>
            </a:endParaRPr>
          </a:p>
          <a:p>
            <a:r>
              <a:rPr lang="en-US" sz="2400" spc="5" dirty="0">
                <a:solidFill>
                  <a:srgbClr val="1F497D"/>
                </a:solidFill>
              </a:rPr>
              <a:t>7</a:t>
            </a:r>
            <a:r>
              <a:rPr lang="en-US" sz="2400" spc="7" baseline="26143" dirty="0">
                <a:solidFill>
                  <a:srgbClr val="1F497D"/>
                </a:solidFill>
              </a:rPr>
              <a:t>th </a:t>
            </a:r>
            <a:r>
              <a:rPr lang="en-US" sz="2400" dirty="0">
                <a:solidFill>
                  <a:srgbClr val="1F497D"/>
                </a:solidFill>
              </a:rPr>
              <a:t>leading cause of death in the </a:t>
            </a:r>
            <a:r>
              <a:rPr lang="en-US" sz="2400" dirty="0" smtClean="0">
                <a:solidFill>
                  <a:srgbClr val="1F497D"/>
                </a:solidFill>
              </a:rPr>
              <a:t>US</a:t>
            </a:r>
          </a:p>
          <a:p>
            <a:endParaRPr lang="en-US" sz="2400" dirty="0">
              <a:solidFill>
                <a:srgbClr val="1F497D"/>
              </a:solidFill>
            </a:endParaRPr>
          </a:p>
          <a:p>
            <a:pPr marL="355600">
              <a:spcBef>
                <a:spcPts val="505"/>
              </a:spcBef>
              <a:tabLst>
                <a:tab pos="354965" algn="l"/>
                <a:tab pos="355600" algn="l"/>
              </a:tabLst>
            </a:pPr>
            <a:r>
              <a:rPr lang="en-US" sz="2400" spc="-5" dirty="0">
                <a:solidFill>
                  <a:srgbClr val="1F497D"/>
                </a:solidFill>
              </a:rPr>
              <a:t>Total </a:t>
            </a:r>
            <a:r>
              <a:rPr lang="en-US" sz="2400" dirty="0">
                <a:solidFill>
                  <a:srgbClr val="1F497D"/>
                </a:solidFill>
              </a:rPr>
              <a:t>cost to treat DM is $174 billion per</a:t>
            </a:r>
            <a:r>
              <a:rPr lang="en-US" sz="2400" spc="-95" dirty="0">
                <a:solidFill>
                  <a:srgbClr val="1F497D"/>
                </a:solidFill>
              </a:rPr>
              <a:t> </a:t>
            </a:r>
            <a:r>
              <a:rPr lang="en-US" sz="2400" dirty="0" smtClean="0">
                <a:solidFill>
                  <a:srgbClr val="1F497D"/>
                </a:solidFill>
              </a:rPr>
              <a:t>year (all </a:t>
            </a:r>
            <a:r>
              <a:rPr lang="en-US" sz="2400" dirty="0">
                <a:solidFill>
                  <a:srgbClr val="1F497D"/>
                </a:solidFill>
              </a:rPr>
              <a:t>ages in the</a:t>
            </a:r>
            <a:r>
              <a:rPr lang="en-US" sz="2400" spc="-100" dirty="0">
                <a:solidFill>
                  <a:srgbClr val="1F497D"/>
                </a:solidFill>
              </a:rPr>
              <a:t> </a:t>
            </a:r>
            <a:r>
              <a:rPr lang="en-US" sz="2400" dirty="0">
                <a:solidFill>
                  <a:srgbClr val="1F497D"/>
                </a:solidFill>
              </a:rPr>
              <a:t>US</a:t>
            </a:r>
            <a:r>
              <a:rPr lang="en-US" sz="2400" dirty="0" smtClean="0">
                <a:solidFill>
                  <a:srgbClr val="1F497D"/>
                </a:solidFill>
              </a:rPr>
              <a:t>)</a:t>
            </a:r>
            <a:endParaRPr lang="en-US" sz="2400" dirty="0">
              <a:solidFill>
                <a:srgbClr val="1F497D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Background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892" y="6211845"/>
            <a:ext cx="88796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800" dirty="0" smtClean="0"/>
              <a:t>Centers </a:t>
            </a:r>
            <a:r>
              <a:rPr lang="en-US" sz="800" dirty="0"/>
              <a:t>for Disease Control and Prevention. National diabetes fact sheet 2011: national estimates and general information on diabetes and prediabetes in the </a:t>
            </a:r>
            <a:endParaRPr lang="en-US" sz="800" dirty="0" smtClean="0"/>
          </a:p>
          <a:p>
            <a:r>
              <a:rPr lang="en-US" sz="800" dirty="0" smtClean="0"/>
              <a:t>United </a:t>
            </a:r>
            <a:r>
              <a:rPr lang="en-US" sz="800" dirty="0"/>
              <a:t>States. Available at: http://</a:t>
            </a:r>
            <a:r>
              <a:rPr lang="en-US" sz="800" dirty="0" err="1"/>
              <a:t>www.cdc</a:t>
            </a:r>
            <a:r>
              <a:rPr lang="en-US" sz="800" dirty="0"/>
              <a:t>. </a:t>
            </a:r>
            <a:r>
              <a:rPr lang="en-US" sz="800" dirty="0" err="1"/>
              <a:t>gov</a:t>
            </a:r>
            <a:r>
              <a:rPr lang="en-US" sz="800" dirty="0"/>
              <a:t>/diabetes/pubs/factsheet11.htm Accessed September 15, 2017 </a:t>
            </a:r>
            <a:endParaRPr lang="en-US" sz="800" dirty="0" smtClean="0"/>
          </a:p>
          <a:p>
            <a:pPr marL="12700" marR="5080">
              <a:lnSpc>
                <a:spcPct val="100000"/>
              </a:lnSpc>
            </a:pPr>
            <a:r>
              <a:rPr lang="en-US" sz="800" dirty="0">
                <a:cs typeface="Arial"/>
              </a:rPr>
              <a:t>Gregory JM, Moore D, Simmons J. </a:t>
            </a:r>
            <a:r>
              <a:rPr lang="en-US" sz="800" spc="-15" dirty="0">
                <a:cs typeface="Arial"/>
              </a:rPr>
              <a:t>Type </a:t>
            </a:r>
            <a:r>
              <a:rPr lang="en-US" sz="800" dirty="0">
                <a:cs typeface="Arial"/>
              </a:rPr>
              <a:t>1 Diabetes Mellitus. </a:t>
            </a:r>
            <a:r>
              <a:rPr lang="en-US" sz="800" i="1" dirty="0">
                <a:cs typeface="Arial"/>
              </a:rPr>
              <a:t>Pediatrics in </a:t>
            </a:r>
            <a:r>
              <a:rPr lang="en-US" sz="800" i="1" spc="-5" dirty="0">
                <a:cs typeface="Arial"/>
              </a:rPr>
              <a:t>Review</a:t>
            </a:r>
            <a:r>
              <a:rPr lang="en-US" sz="800" spc="-5" dirty="0">
                <a:cs typeface="Arial"/>
              </a:rPr>
              <a:t>.</a:t>
            </a:r>
            <a:r>
              <a:rPr lang="en-US" sz="800" spc="-80" dirty="0">
                <a:cs typeface="Arial"/>
              </a:rPr>
              <a:t> </a:t>
            </a:r>
            <a:r>
              <a:rPr lang="en-US" sz="800" dirty="0">
                <a:cs typeface="Arial"/>
              </a:rPr>
              <a:t>2013;34(5):  203-215.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75511"/>
      </p:ext>
    </p:extLst>
  </p:cSld>
  <p:clrMapOvr>
    <a:masterClrMapping/>
  </p:clrMapOvr>
  <p:transition spd="slow" advTm="59351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81400" y="6384485"/>
            <a:ext cx="2133600" cy="365125"/>
          </a:xfrm>
        </p:spPr>
        <p:txBody>
          <a:bodyPr/>
          <a:lstStyle/>
          <a:p>
            <a:fld id="{C5312FB6-2B81-4CEE-A1AF-E1A0447AE1FB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Pathophysiology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7026" y="1404990"/>
            <a:ext cx="248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sz="2400" b="1" u="sng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T1DM</a:t>
            </a:r>
            <a:endParaRPr lang="en-US" sz="2400" b="1" u="sng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1410559"/>
            <a:ext cx="248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2400" b="1" u="sng" dirty="0" smtClean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T2DM</a:t>
            </a:r>
            <a:endParaRPr lang="en-US" sz="2400" b="1" u="sng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36" y="2392050"/>
            <a:ext cx="3944329" cy="289076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5987" y="6649582"/>
            <a:ext cx="90244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Gregory JM, Moore D, Simmons J. </a:t>
            </a:r>
            <a:r>
              <a:rPr lang="en-US" sz="800" spc="-15" dirty="0">
                <a:solidFill>
                  <a:srgbClr val="254B8E"/>
                </a:solidFill>
                <a:latin typeface="Arial"/>
                <a:cs typeface="Arial"/>
              </a:rPr>
              <a:t>Type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1 Diabetes Mellitus. </a:t>
            </a:r>
            <a:r>
              <a:rPr lang="en-US" sz="800" i="1" dirty="0">
                <a:solidFill>
                  <a:srgbClr val="3060A0"/>
                </a:solidFill>
                <a:latin typeface="Arial"/>
                <a:cs typeface="Arial"/>
              </a:rPr>
              <a:t>Pediatrics in </a:t>
            </a:r>
            <a:r>
              <a:rPr lang="en-US" sz="800" i="1" spc="-5" dirty="0">
                <a:solidFill>
                  <a:srgbClr val="3060A0"/>
                </a:solidFill>
                <a:latin typeface="Arial"/>
                <a:cs typeface="Arial"/>
              </a:rPr>
              <a:t>Review</a:t>
            </a:r>
            <a:r>
              <a:rPr lang="en-US" sz="800" spc="-5" dirty="0">
                <a:solidFill>
                  <a:srgbClr val="254B8E"/>
                </a:solidFill>
                <a:latin typeface="Arial"/>
                <a:cs typeface="Arial"/>
              </a:rPr>
              <a:t>.</a:t>
            </a:r>
            <a:r>
              <a:rPr lang="en-US" sz="800" spc="-8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254B8E"/>
                </a:solidFill>
                <a:latin typeface="Arial"/>
                <a:cs typeface="Arial"/>
              </a:rPr>
              <a:t>2013;34(5):  </a:t>
            </a:r>
            <a:r>
              <a:rPr lang="en-US" sz="800" dirty="0" smtClean="0">
                <a:solidFill>
                  <a:srgbClr val="254B8E"/>
                </a:solidFill>
                <a:latin typeface="Arial"/>
                <a:cs typeface="Arial"/>
              </a:rPr>
              <a:t>203-215.</a:t>
            </a:r>
            <a:r>
              <a:rPr lang="en-US" sz="800" dirty="0" smtClean="0">
                <a:latin typeface="Arial"/>
                <a:cs typeface="Arial"/>
              </a:rPr>
              <a:t> </a:t>
            </a:r>
            <a:r>
              <a:rPr lang="en-US" sz="800" dirty="0" err="1" smtClean="0">
                <a:solidFill>
                  <a:srgbClr val="002D7F"/>
                </a:solidFill>
                <a:latin typeface="Arial"/>
                <a:cs typeface="Arial"/>
              </a:rPr>
              <a:t>httpvisual.ly</a:t>
            </a:r>
            <a:r>
              <a:rPr lang="en-US" sz="800" dirty="0" smtClean="0">
                <a:solidFill>
                  <a:srgbClr val="002D7F"/>
                </a:solidFill>
                <a:latin typeface="Arial"/>
                <a:cs typeface="Arial"/>
              </a:rPr>
              <a:t>/diabetes-type-1-diabetes-vs-type-2-diabetes </a:t>
            </a:r>
            <a:r>
              <a:rPr lang="en-US" sz="800" dirty="0">
                <a:solidFill>
                  <a:srgbClr val="002D7F"/>
                </a:solidFill>
                <a:latin typeface="Arial"/>
                <a:cs typeface="Arial"/>
              </a:rPr>
              <a:t>Accessed: October 1,</a:t>
            </a:r>
            <a:r>
              <a:rPr lang="en-US" sz="800" spc="-160" dirty="0">
                <a:solidFill>
                  <a:srgbClr val="002D7F"/>
                </a:solidFill>
                <a:latin typeface="Arial"/>
                <a:cs typeface="Arial"/>
              </a:rPr>
              <a:t> </a:t>
            </a:r>
            <a:r>
              <a:rPr lang="en-US" sz="800" dirty="0">
                <a:solidFill>
                  <a:srgbClr val="002D7F"/>
                </a:solidFill>
                <a:latin typeface="Arial"/>
                <a:cs typeface="Arial"/>
              </a:rPr>
              <a:t>2015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.</a:t>
            </a:r>
            <a:endParaRPr lang="en-US" sz="700" dirty="0">
              <a:latin typeface="Arial"/>
              <a:cs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48258"/>
            <a:ext cx="4127833" cy="3222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6488" y="4182516"/>
            <a:ext cx="1138545" cy="11989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18234" y="2189041"/>
            <a:ext cx="1066799" cy="10795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74321" y="4512039"/>
            <a:ext cx="1282744" cy="9585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35711" y="2803161"/>
            <a:ext cx="1394086" cy="7794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2864"/>
      </p:ext>
    </p:extLst>
  </p:cSld>
  <p:clrMapOvr>
    <a:masterClrMapping/>
  </p:clrMapOvr>
  <p:transition spd="slow" advTm="6953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312FB6-2B81-4CEE-A1AF-E1A0447AE1FB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6477" y="170057"/>
            <a:ext cx="7288201" cy="1143000"/>
          </a:xfrm>
        </p:spPr>
        <p:txBody>
          <a:bodyPr/>
          <a:lstStyle/>
          <a:p>
            <a:r>
              <a:rPr lang="en-US" spc="-5" dirty="0">
                <a:solidFill>
                  <a:srgbClr val="1F497D"/>
                </a:solidFill>
              </a:rPr>
              <a:t>Characteristics of </a:t>
            </a:r>
            <a:r>
              <a:rPr lang="en-US" dirty="0" smtClean="0">
                <a:solidFill>
                  <a:srgbClr val="1F497D"/>
                </a:solidFill>
              </a:rPr>
              <a:t>Type </a:t>
            </a:r>
            <a:r>
              <a:rPr lang="en-US" dirty="0">
                <a:solidFill>
                  <a:srgbClr val="1F497D"/>
                </a:solidFill>
              </a:rPr>
              <a:t>1 </a:t>
            </a:r>
            <a:r>
              <a:rPr lang="en-US" spc="-5" dirty="0">
                <a:solidFill>
                  <a:srgbClr val="1F497D"/>
                </a:solidFill>
              </a:rPr>
              <a:t>and </a:t>
            </a:r>
            <a:r>
              <a:rPr lang="en-US" dirty="0">
                <a:solidFill>
                  <a:srgbClr val="1F497D"/>
                </a:solidFill>
              </a:rPr>
              <a:t>Type</a:t>
            </a:r>
            <a:r>
              <a:rPr lang="en-US" spc="-105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2</a:t>
            </a: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835813"/>
              </p:ext>
            </p:extLst>
          </p:nvPr>
        </p:nvGraphicFramePr>
        <p:xfrm>
          <a:off x="698995" y="1117184"/>
          <a:ext cx="7688860" cy="506194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24869"/>
                <a:gridCol w="2548522"/>
                <a:gridCol w="2415469"/>
              </a:tblGrid>
              <a:tr h="443005">
                <a:tc>
                  <a:txBody>
                    <a:bodyPr/>
                    <a:lstStyle/>
                    <a:p>
                      <a:pPr algn="ctr"/>
                      <a:endParaRPr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35" dirty="0" smtClean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  <a:r>
                        <a:rPr sz="1800" dirty="0" smtClean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DM</a:t>
                      </a:r>
                      <a:endParaRPr sz="1800" dirty="0">
                        <a:solidFill>
                          <a:srgbClr val="FFFFFF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35" dirty="0" smtClean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</a:t>
                      </a:r>
                      <a:r>
                        <a:rPr sz="1800" dirty="0" smtClean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DM</a:t>
                      </a:r>
                      <a:endParaRPr sz="1800" dirty="0">
                        <a:solidFill>
                          <a:srgbClr val="FFFFFF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84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Age of</a:t>
                      </a:r>
                      <a:r>
                        <a:rPr sz="1600" b="1" spc="-105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presentation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600">
                          <a:latin typeface="Arial" charset="0"/>
                          <a:ea typeface="Arial" charset="0"/>
                          <a:cs typeface="Arial" charset="0"/>
                        </a:rPr>
                        <a:t>Throughout</a:t>
                      </a:r>
                      <a:r>
                        <a:rPr sz="1600" spc="-105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>
                          <a:latin typeface="Arial" charset="0"/>
                          <a:ea typeface="Arial" charset="0"/>
                          <a:cs typeface="Arial" charset="0"/>
                        </a:rPr>
                        <a:t>childhood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600">
                          <a:latin typeface="Arial" charset="0"/>
                          <a:ea typeface="Arial" charset="0"/>
                          <a:cs typeface="Arial" charset="0"/>
                        </a:rPr>
                        <a:t>Peaks during</a:t>
                      </a:r>
                      <a:r>
                        <a:rPr sz="1600" spc="-10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>
                          <a:latin typeface="Arial" charset="0"/>
                          <a:ea typeface="Arial" charset="0"/>
                          <a:cs typeface="Arial" charset="0"/>
                        </a:rPr>
                        <a:t>puberty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Onset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Abrupt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Insidious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5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spc="-5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Affected</a:t>
                      </a:r>
                      <a:r>
                        <a:rPr sz="1600" b="1" spc="-9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relative</a:t>
                      </a:r>
                      <a:endParaRPr sz="16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spc="-5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5%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spc="-5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75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– </a:t>
                      </a:r>
                      <a:r>
                        <a:rPr sz="1600" spc="-5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90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%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84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Female:Male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spc="-5" dirty="0">
                          <a:latin typeface="Arial" charset="0"/>
                          <a:ea typeface="Arial" charset="0"/>
                          <a:cs typeface="Arial" charset="0"/>
                        </a:rPr>
                        <a:t>1:1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spc="-5">
                          <a:latin typeface="Arial" charset="0"/>
                          <a:ea typeface="Arial" charset="0"/>
                          <a:cs typeface="Arial" charset="0"/>
                        </a:rPr>
                        <a:t>2:1</a:t>
                      </a:r>
                      <a:endParaRPr sz="160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04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Ethnicity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549275" indent="0" algn="r">
                        <a:lnSpc>
                          <a:spcPts val="1900"/>
                        </a:lnSpc>
                        <a:spcBef>
                          <a:spcPts val="390"/>
                        </a:spcBef>
                        <a:buFont typeface="Arial"/>
                        <a:buNone/>
                      </a:pP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All,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highest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amon</a:t>
                      </a: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g</a:t>
                      </a:r>
                      <a:r>
                        <a:rPr lang="en-US" sz="16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non-Hispanic</a:t>
                      </a:r>
                      <a:r>
                        <a:rPr sz="1600" spc="-1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white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marR="132080" algn="ctr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All, highest among  racial/ethnic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minorities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84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Insulin</a:t>
                      </a:r>
                      <a:r>
                        <a:rPr sz="1600" b="1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secretion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>
                          <a:latin typeface="Arial" charset="0"/>
                          <a:ea typeface="Arial" charset="0"/>
                          <a:cs typeface="Arial" charset="0"/>
                        </a:rPr>
                        <a:t>Decreased/absent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V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ariable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84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Insulin</a:t>
                      </a:r>
                      <a:r>
                        <a:rPr sz="1600" b="1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sensitivity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Normal when</a:t>
                      </a:r>
                      <a:r>
                        <a:rPr sz="1600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controlled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Decreased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84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Insulin</a:t>
                      </a:r>
                      <a:r>
                        <a:rPr sz="1600" b="1" spc="-1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dependence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Permanent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>
                          <a:latin typeface="Arial" charset="0"/>
                          <a:ea typeface="Arial" charset="0"/>
                          <a:cs typeface="Arial" charset="0"/>
                        </a:rPr>
                        <a:t>Episodic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484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Arial" charset="0"/>
                          <a:ea typeface="Arial" charset="0"/>
                          <a:cs typeface="Arial" charset="0"/>
                        </a:rPr>
                        <a:t>Obesity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&lt;</a:t>
                      </a: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24%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&gt;</a:t>
                      </a:r>
                      <a:r>
                        <a:rPr lang="en-US"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sz="16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90%</a:t>
                      </a:r>
                      <a:endParaRPr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2406" y="6657945"/>
            <a:ext cx="936135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Gregory JM, Moore D, Simmons J. </a:t>
            </a:r>
            <a:r>
              <a:rPr lang="en-US" sz="700" spc="-15" dirty="0">
                <a:solidFill>
                  <a:srgbClr val="254B8E"/>
                </a:solidFill>
                <a:latin typeface="Arial"/>
                <a:cs typeface="Arial"/>
              </a:rPr>
              <a:t>Type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1 Diabetes Mellitus. </a:t>
            </a:r>
            <a:r>
              <a:rPr lang="en-US" sz="700" i="1" dirty="0">
                <a:solidFill>
                  <a:srgbClr val="3060A0"/>
                </a:solidFill>
                <a:latin typeface="Arial"/>
                <a:cs typeface="Arial"/>
              </a:rPr>
              <a:t>Pediatrics in </a:t>
            </a:r>
            <a:r>
              <a:rPr lang="en-US" sz="700" i="1" spc="-5" dirty="0">
                <a:solidFill>
                  <a:srgbClr val="3060A0"/>
                </a:solidFill>
                <a:latin typeface="Arial"/>
                <a:cs typeface="Arial"/>
              </a:rPr>
              <a:t>Review</a:t>
            </a:r>
            <a:r>
              <a:rPr lang="en-US" sz="700" spc="-5" dirty="0">
                <a:solidFill>
                  <a:srgbClr val="254B8E"/>
                </a:solidFill>
                <a:latin typeface="Arial"/>
                <a:cs typeface="Arial"/>
              </a:rPr>
              <a:t>.</a:t>
            </a:r>
            <a:r>
              <a:rPr lang="en-US" sz="700" spc="-80" dirty="0">
                <a:solidFill>
                  <a:srgbClr val="254B8E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254B8E"/>
                </a:solidFill>
                <a:latin typeface="Arial"/>
                <a:cs typeface="Arial"/>
              </a:rPr>
              <a:t>2013;34(5):  203-215.</a:t>
            </a:r>
            <a:r>
              <a:rPr lang="en-US" sz="700" dirty="0">
                <a:latin typeface="Arial"/>
                <a:cs typeface="Arial"/>
              </a:rPr>
              <a:t> </a:t>
            </a:r>
            <a:r>
              <a:rPr lang="en-US" sz="700" dirty="0" err="1" smtClean="0">
                <a:solidFill>
                  <a:srgbClr val="002D7F"/>
                </a:solidFill>
                <a:latin typeface="Arial"/>
                <a:cs typeface="Arial"/>
              </a:rPr>
              <a:t>httpvisual.ly</a:t>
            </a:r>
            <a:r>
              <a:rPr lang="en-US" sz="700" dirty="0" smtClean="0">
                <a:solidFill>
                  <a:srgbClr val="002D7F"/>
                </a:solidFill>
                <a:latin typeface="Arial"/>
                <a:cs typeface="Arial"/>
              </a:rPr>
              <a:t>/diabetes-type-1-diabetes-vs-type-2-diabetesAccessed</a:t>
            </a:r>
            <a:r>
              <a:rPr lang="en-US" sz="700" dirty="0">
                <a:solidFill>
                  <a:srgbClr val="002D7F"/>
                </a:solidFill>
                <a:latin typeface="Arial"/>
                <a:cs typeface="Arial"/>
              </a:rPr>
              <a:t>: October 1,</a:t>
            </a:r>
            <a:r>
              <a:rPr lang="en-US" sz="700" spc="-160" dirty="0">
                <a:solidFill>
                  <a:srgbClr val="002D7F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002D7F"/>
                </a:solidFill>
                <a:latin typeface="Arial"/>
                <a:cs typeface="Arial"/>
              </a:rPr>
              <a:t>2015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63785947"/>
      </p:ext>
    </p:extLst>
  </p:cSld>
  <p:clrMapOvr>
    <a:masterClrMapping/>
  </p:clrMapOvr>
  <p:transition spd="slow" advTm="91239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15316" y="1098398"/>
            <a:ext cx="8189637" cy="4916495"/>
          </a:xfrm>
        </p:spPr>
        <p:txBody>
          <a:bodyPr/>
          <a:lstStyle/>
          <a:p>
            <a:pPr marL="355600">
              <a:tabLst>
                <a:tab pos="354965" algn="l"/>
                <a:tab pos="355600" algn="l"/>
              </a:tabLst>
            </a:pPr>
            <a:r>
              <a:rPr lang="en-US" sz="2200" dirty="0">
                <a:solidFill>
                  <a:srgbClr val="1F497D"/>
                </a:solidFill>
              </a:rPr>
              <a:t>Classic triad plus </a:t>
            </a:r>
            <a:r>
              <a:rPr lang="en-US" sz="2200" dirty="0" smtClean="0">
                <a:solidFill>
                  <a:srgbClr val="1F497D"/>
                </a:solidFill>
              </a:rPr>
              <a:t>weight disturbance </a:t>
            </a:r>
          </a:p>
          <a:p>
            <a:pPr marL="755650" lvl="1">
              <a:spcBef>
                <a:spcPts val="390"/>
              </a:spcBef>
              <a:tabLst>
                <a:tab pos="755015" algn="l"/>
                <a:tab pos="755650" algn="l"/>
              </a:tabLst>
            </a:pPr>
            <a:r>
              <a:rPr lang="en-US" sz="1800" dirty="0" smtClean="0">
                <a:solidFill>
                  <a:srgbClr val="1F497D"/>
                </a:solidFill>
              </a:rPr>
              <a:t>Polyuria</a:t>
            </a:r>
          </a:p>
          <a:p>
            <a:pPr marL="755650" lvl="1">
              <a:spcBef>
                <a:spcPts val="390"/>
              </a:spcBef>
              <a:tabLst>
                <a:tab pos="755015" algn="l"/>
                <a:tab pos="755650" algn="l"/>
              </a:tabLst>
            </a:pPr>
            <a:r>
              <a:rPr lang="en-US" sz="1800" dirty="0" smtClean="0">
                <a:solidFill>
                  <a:srgbClr val="1F497D"/>
                </a:solidFill>
              </a:rPr>
              <a:t>Polydipsia</a:t>
            </a:r>
          </a:p>
          <a:p>
            <a:pPr marL="755650" lvl="1">
              <a:spcBef>
                <a:spcPts val="390"/>
              </a:spcBef>
              <a:tabLst>
                <a:tab pos="755015" algn="l"/>
                <a:tab pos="755650" algn="l"/>
              </a:tabLst>
            </a:pPr>
            <a:r>
              <a:rPr lang="en-US" sz="1800" dirty="0" smtClean="0">
                <a:solidFill>
                  <a:srgbClr val="1F497D"/>
                </a:solidFill>
              </a:rPr>
              <a:t>Polyphagia</a:t>
            </a:r>
          </a:p>
          <a:p>
            <a:pPr marL="755650" lvl="1">
              <a:spcBef>
                <a:spcPts val="390"/>
              </a:spcBef>
              <a:tabLst>
                <a:tab pos="755015" algn="l"/>
                <a:tab pos="755650" algn="l"/>
              </a:tabLst>
            </a:pPr>
            <a:endParaRPr lang="en-US" sz="1800" dirty="0" smtClean="0">
              <a:solidFill>
                <a:srgbClr val="1F497D"/>
              </a:solidFill>
            </a:endParaRPr>
          </a:p>
          <a:p>
            <a:pPr marL="355600">
              <a:spcBef>
                <a:spcPts val="535"/>
              </a:spcBef>
              <a:tabLst>
                <a:tab pos="354965" algn="l"/>
                <a:tab pos="355600" algn="l"/>
              </a:tabLst>
            </a:pPr>
            <a:r>
              <a:rPr lang="en-US" sz="2200" dirty="0" smtClean="0">
                <a:solidFill>
                  <a:srgbClr val="1F497D"/>
                </a:solidFill>
              </a:rPr>
              <a:t>Glycosuria </a:t>
            </a:r>
            <a:r>
              <a:rPr lang="en-US" sz="2200" dirty="0">
                <a:solidFill>
                  <a:srgbClr val="1F497D"/>
                </a:solidFill>
              </a:rPr>
              <a:t>and</a:t>
            </a:r>
            <a:r>
              <a:rPr lang="en-US" sz="2200" spc="-105" dirty="0">
                <a:solidFill>
                  <a:srgbClr val="1F497D"/>
                </a:solidFill>
              </a:rPr>
              <a:t> </a:t>
            </a:r>
            <a:r>
              <a:rPr lang="en-US" sz="2200" dirty="0" smtClean="0">
                <a:solidFill>
                  <a:srgbClr val="1F497D"/>
                </a:solidFill>
              </a:rPr>
              <a:t>ketonuria</a:t>
            </a:r>
          </a:p>
          <a:p>
            <a:pPr marL="355600">
              <a:spcBef>
                <a:spcPts val="535"/>
              </a:spcBef>
              <a:tabLst>
                <a:tab pos="354965" algn="l"/>
                <a:tab pos="355600" algn="l"/>
              </a:tabLst>
            </a:pPr>
            <a:endParaRPr lang="en-US" sz="2200" dirty="0">
              <a:solidFill>
                <a:srgbClr val="1F497D"/>
              </a:solidFill>
            </a:endParaRPr>
          </a:p>
          <a:p>
            <a:pPr marL="355600">
              <a:spcBef>
                <a:spcPts val="535"/>
              </a:spcBef>
              <a:tabLst>
                <a:tab pos="354965" algn="l"/>
                <a:tab pos="355600" algn="l"/>
              </a:tabLst>
            </a:pPr>
            <a:r>
              <a:rPr lang="en-US" sz="2200" dirty="0" smtClean="0">
                <a:solidFill>
                  <a:srgbClr val="1F497D"/>
                </a:solidFill>
              </a:rPr>
              <a:t>T1DM</a:t>
            </a:r>
          </a:p>
          <a:p>
            <a:pPr marL="755650" lvl="1">
              <a:spcBef>
                <a:spcPts val="459"/>
              </a:spcBef>
              <a:tabLst>
                <a:tab pos="755015" algn="l"/>
                <a:tab pos="755650" algn="l"/>
              </a:tabLst>
            </a:pPr>
            <a:r>
              <a:rPr lang="en-US" sz="1800" dirty="0" smtClean="0">
                <a:solidFill>
                  <a:srgbClr val="1F497D"/>
                </a:solidFill>
              </a:rPr>
              <a:t>Diabetic Ketoacidosis</a:t>
            </a:r>
          </a:p>
          <a:p>
            <a:pPr marL="355600">
              <a:spcBef>
                <a:spcPts val="560"/>
              </a:spcBef>
              <a:tabLst>
                <a:tab pos="354965" algn="l"/>
                <a:tab pos="355600" algn="l"/>
              </a:tabLst>
            </a:pPr>
            <a:endParaRPr lang="en-US" sz="2200" dirty="0" smtClean="0">
              <a:solidFill>
                <a:srgbClr val="1F497D"/>
              </a:solidFill>
            </a:endParaRPr>
          </a:p>
          <a:p>
            <a:pPr marL="355600">
              <a:spcBef>
                <a:spcPts val="560"/>
              </a:spcBef>
              <a:tabLst>
                <a:tab pos="354965" algn="l"/>
                <a:tab pos="355600" algn="l"/>
              </a:tabLst>
            </a:pPr>
            <a:r>
              <a:rPr lang="en-US" sz="2200" dirty="0" smtClean="0">
                <a:solidFill>
                  <a:srgbClr val="1F497D"/>
                </a:solidFill>
              </a:rPr>
              <a:t>T2DM</a:t>
            </a:r>
            <a:endParaRPr lang="en-US" sz="2200" dirty="0">
              <a:solidFill>
                <a:srgbClr val="1F497D"/>
              </a:solidFill>
            </a:endParaRPr>
          </a:p>
          <a:p>
            <a:pPr marL="755650" lvl="1">
              <a:spcBef>
                <a:spcPts val="365"/>
              </a:spcBef>
              <a:tabLst>
                <a:tab pos="755015" algn="l"/>
                <a:tab pos="755650" algn="l"/>
              </a:tabLst>
            </a:pPr>
            <a:r>
              <a:rPr lang="en-US" sz="1800" dirty="0">
                <a:solidFill>
                  <a:srgbClr val="1F497D"/>
                </a:solidFill>
              </a:rPr>
              <a:t>Candidal </a:t>
            </a:r>
            <a:r>
              <a:rPr lang="en-US" sz="1800" spc="-5" dirty="0">
                <a:solidFill>
                  <a:srgbClr val="1F497D"/>
                </a:solidFill>
              </a:rPr>
              <a:t>vulvovaginitis/UTIs </a:t>
            </a:r>
            <a:endParaRPr lang="en-US" sz="1800" spc="-5" dirty="0" smtClean="0">
              <a:solidFill>
                <a:srgbClr val="1F497D"/>
              </a:solidFill>
            </a:endParaRPr>
          </a:p>
          <a:p>
            <a:pPr marL="755650" lvl="1">
              <a:spcBef>
                <a:spcPts val="365"/>
              </a:spcBef>
              <a:tabLst>
                <a:tab pos="755015" algn="l"/>
                <a:tab pos="755650" algn="l"/>
              </a:tabLst>
            </a:pPr>
            <a:r>
              <a:rPr lang="en-US" sz="1800" dirty="0" err="1" smtClean="0">
                <a:solidFill>
                  <a:srgbClr val="1F497D"/>
                </a:solidFill>
              </a:rPr>
              <a:t>Acanthosis</a:t>
            </a:r>
            <a:r>
              <a:rPr lang="en-US" sz="1800" dirty="0" smtClean="0">
                <a:solidFill>
                  <a:srgbClr val="1F497D"/>
                </a:solidFill>
              </a:rPr>
              <a:t> </a:t>
            </a:r>
            <a:r>
              <a:rPr lang="en-US" sz="1800" dirty="0">
                <a:solidFill>
                  <a:srgbClr val="1F497D"/>
                </a:solidFill>
              </a:rPr>
              <a:t>nigricans</a:t>
            </a:r>
          </a:p>
          <a:p>
            <a:endParaRPr lang="en-US" dirty="0">
              <a:solidFill>
                <a:srgbClr val="002D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312FB6-2B81-4CEE-A1AF-E1A0447AE1FB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Clinical Presentation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038" y="6633348"/>
            <a:ext cx="8624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</a:rPr>
              <a:t>A</a:t>
            </a:r>
            <a:r>
              <a:rPr lang="en-US" sz="800" dirty="0" smtClean="0">
                <a:solidFill>
                  <a:schemeClr val="tx2"/>
                </a:solidFill>
              </a:rPr>
              <a:t>merican </a:t>
            </a:r>
            <a:r>
              <a:rPr lang="en-US" sz="800" dirty="0">
                <a:solidFill>
                  <a:schemeClr val="tx2"/>
                </a:solidFill>
              </a:rPr>
              <a:t>Diabetes </a:t>
            </a:r>
            <a:r>
              <a:rPr lang="en-US" sz="800" dirty="0" smtClean="0">
                <a:solidFill>
                  <a:schemeClr val="tx2"/>
                </a:solidFill>
              </a:rPr>
              <a:t>Association</a:t>
            </a:r>
            <a:r>
              <a:rPr lang="en-US" sz="800" dirty="0">
                <a:solidFill>
                  <a:schemeClr val="tx2"/>
                </a:solidFill>
              </a:rPr>
              <a:t>. Classification and diagnosis of diabetes. Sec. 2. In Standards of Medical Care in </a:t>
            </a:r>
            <a:r>
              <a:rPr lang="en-US" sz="800" dirty="0" smtClean="0">
                <a:solidFill>
                  <a:schemeClr val="tx2"/>
                </a:solidFill>
              </a:rPr>
              <a:t>Diabetes </a:t>
            </a:r>
            <a:r>
              <a:rPr lang="en-US" sz="800" dirty="0">
                <a:solidFill>
                  <a:schemeClr val="tx2"/>
                </a:solidFill>
              </a:rPr>
              <a:t>2017. Diabetes Care 2017;40(Suppl. 1):S11–S24 </a:t>
            </a:r>
            <a:endParaRPr lang="en-US" sz="800" dirty="0" smtClean="0">
              <a:solidFill>
                <a:schemeClr val="tx2"/>
              </a:solidFill>
            </a:endParaRPr>
          </a:p>
          <a:p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05865"/>
      </p:ext>
    </p:extLst>
  </p:cSld>
  <p:clrMapOvr>
    <a:masterClrMapping/>
  </p:clrMapOvr>
  <p:transition spd="slow" advTm="82306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312FB6-2B81-4CEE-A1AF-E1A0447AE1FB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03195"/>
            <a:ext cx="8034626" cy="5224453"/>
          </a:xfrm>
        </p:spPr>
        <p:txBody>
          <a:bodyPr/>
          <a:lstStyle/>
          <a:p>
            <a:pPr marL="457200" lvl="1" indent="-45720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2400" dirty="0">
                <a:solidFill>
                  <a:srgbClr val="1F497D"/>
                </a:solidFill>
              </a:rPr>
              <a:t>T</a:t>
            </a:r>
            <a:r>
              <a:rPr lang="en-US" sz="2400" dirty="0" smtClean="0">
                <a:solidFill>
                  <a:srgbClr val="1F497D"/>
                </a:solidFill>
              </a:rPr>
              <a:t>erm </a:t>
            </a:r>
            <a:r>
              <a:rPr lang="en-US" sz="2400" dirty="0">
                <a:solidFill>
                  <a:srgbClr val="1F497D"/>
                </a:solidFill>
              </a:rPr>
              <a:t>used for </a:t>
            </a:r>
            <a:r>
              <a:rPr lang="en-US" sz="2400" dirty="0" smtClean="0">
                <a:solidFill>
                  <a:srgbClr val="1F497D"/>
                </a:solidFill>
              </a:rPr>
              <a:t>those </a:t>
            </a:r>
            <a:r>
              <a:rPr lang="en-US" sz="2400" dirty="0">
                <a:solidFill>
                  <a:srgbClr val="1F497D"/>
                </a:solidFill>
              </a:rPr>
              <a:t>with impaired </a:t>
            </a:r>
            <a:r>
              <a:rPr lang="en-US" sz="2400" dirty="0" smtClean="0">
                <a:solidFill>
                  <a:srgbClr val="1F497D"/>
                </a:solidFill>
              </a:rPr>
              <a:t>fasting glucose (IFG) </a:t>
            </a:r>
            <a:r>
              <a:rPr lang="en-US" sz="2400" dirty="0">
                <a:solidFill>
                  <a:srgbClr val="1F497D"/>
                </a:solidFill>
              </a:rPr>
              <a:t>and/or </a:t>
            </a:r>
            <a:r>
              <a:rPr lang="en-US" sz="2400" dirty="0" smtClean="0">
                <a:solidFill>
                  <a:srgbClr val="1F497D"/>
                </a:solidFill>
              </a:rPr>
              <a:t>impaired glucose tolerance (IGT)</a:t>
            </a:r>
          </a:p>
          <a:p>
            <a:pPr marL="1200150" lvl="3" indent="-342900" defTabSz="9144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 smtClean="0">
                <a:solidFill>
                  <a:srgbClr val="1F497D"/>
                </a:solidFill>
              </a:rPr>
              <a:t>IFG: 100 - 125 mg/</a:t>
            </a:r>
            <a:r>
              <a:rPr lang="en-US" dirty="0" err="1" smtClean="0">
                <a:solidFill>
                  <a:srgbClr val="1F497D"/>
                </a:solidFill>
              </a:rPr>
              <a:t>dL</a:t>
            </a:r>
            <a:endParaRPr lang="en-US" dirty="0" smtClean="0">
              <a:solidFill>
                <a:srgbClr val="1F497D"/>
              </a:solidFill>
            </a:endParaRPr>
          </a:p>
          <a:p>
            <a:pPr marL="1200150" lvl="3" indent="-342900" defTabSz="9144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 smtClean="0">
                <a:solidFill>
                  <a:srgbClr val="1F497D"/>
                </a:solidFill>
              </a:rPr>
              <a:t>IGT: 140 - 199 mg/</a:t>
            </a:r>
            <a:r>
              <a:rPr lang="en-US" dirty="0" err="1" smtClean="0">
                <a:solidFill>
                  <a:srgbClr val="1F497D"/>
                </a:solidFill>
              </a:rPr>
              <a:t>dL</a:t>
            </a:r>
            <a:r>
              <a:rPr lang="en-US" dirty="0" smtClean="0">
                <a:solidFill>
                  <a:srgbClr val="1F497D"/>
                </a:solidFill>
              </a:rPr>
              <a:t> after oral glucose tolerance test </a:t>
            </a:r>
          </a:p>
          <a:p>
            <a:pPr marL="1200150" lvl="3" indent="-342900" defTabSz="9144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 smtClean="0">
                <a:solidFill>
                  <a:srgbClr val="1F497D"/>
                </a:solidFill>
              </a:rPr>
              <a:t>A1c: 5.7 - 6.4</a:t>
            </a:r>
          </a:p>
          <a:p>
            <a:pPr marL="1200150" lvl="3" indent="-342900" defTabSz="914400" fontAlgn="auto">
              <a:spcBef>
                <a:spcPts val="0"/>
              </a:spcBef>
              <a:spcAft>
                <a:spcPts val="0"/>
              </a:spcAft>
              <a:buClrTx/>
            </a:pPr>
            <a:endParaRPr lang="en-US" dirty="0" smtClean="0">
              <a:solidFill>
                <a:srgbClr val="1F497D"/>
              </a:solidFill>
            </a:endParaRPr>
          </a:p>
          <a:p>
            <a:pPr marL="457200" lvl="1" indent="-45720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2400" dirty="0" smtClean="0">
                <a:solidFill>
                  <a:srgbClr val="1F497D"/>
                </a:solidFill>
              </a:rPr>
              <a:t>Recommend testing for diabetes in children who are overweight or obese and have one or more risk factors</a:t>
            </a:r>
            <a:endParaRPr lang="en-US" sz="2400" dirty="0">
              <a:solidFill>
                <a:srgbClr val="1F497D"/>
              </a:solidFill>
            </a:endParaRPr>
          </a:p>
          <a:p>
            <a:pPr marL="1200150" lvl="3" indent="-342900" defTabSz="9144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 smtClean="0">
                <a:solidFill>
                  <a:srgbClr val="1F497D"/>
                </a:solidFill>
              </a:rPr>
              <a:t>Family history </a:t>
            </a:r>
            <a:endParaRPr lang="en-US" dirty="0">
              <a:solidFill>
                <a:srgbClr val="1F497D"/>
              </a:solidFill>
            </a:endParaRPr>
          </a:p>
          <a:p>
            <a:pPr marL="1200150" lvl="3" indent="-342900" defTabSz="9144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 smtClean="0">
                <a:solidFill>
                  <a:srgbClr val="1F497D"/>
                </a:solidFill>
              </a:rPr>
              <a:t>Race/ethnicity </a:t>
            </a:r>
          </a:p>
          <a:p>
            <a:pPr marL="1200150" lvl="3" indent="-342900" defTabSz="9144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 smtClean="0">
                <a:solidFill>
                  <a:srgbClr val="1F497D"/>
                </a:solidFill>
              </a:rPr>
              <a:t>Signs of insulin resistance </a:t>
            </a:r>
          </a:p>
          <a:p>
            <a:pPr marL="1200150" lvl="3" indent="-342900" defTabSz="914400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en-US" dirty="0" smtClean="0">
                <a:solidFill>
                  <a:srgbClr val="1F497D"/>
                </a:solidFill>
              </a:rPr>
              <a:t>Maternal history of diabetes or gestational diabetes </a:t>
            </a:r>
            <a:endParaRPr lang="en-US" dirty="0">
              <a:solidFill>
                <a:srgbClr val="1F497D"/>
              </a:solidFill>
            </a:endParaRPr>
          </a:p>
          <a:p>
            <a:pPr marL="457200" lvl="1" indent="-457200" defTabSz="914400" fontAlgn="auto"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endParaRPr lang="en-US" sz="1600" dirty="0" smtClean="0">
              <a:solidFill>
                <a:schemeClr val="tx2"/>
              </a:solidFill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Prediabetes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613753"/>
            <a:ext cx="8199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American </a:t>
            </a:r>
            <a:r>
              <a:rPr lang="en-US" sz="800" dirty="0">
                <a:solidFill>
                  <a:schemeClr val="tx2"/>
                </a:solidFill>
              </a:rPr>
              <a:t>Diabetes </a:t>
            </a:r>
            <a:r>
              <a:rPr lang="en-US" sz="800" dirty="0" smtClean="0">
                <a:solidFill>
                  <a:schemeClr val="tx2"/>
                </a:solidFill>
              </a:rPr>
              <a:t>Association</a:t>
            </a:r>
            <a:r>
              <a:rPr lang="en-US" sz="800" dirty="0">
                <a:solidFill>
                  <a:schemeClr val="tx2"/>
                </a:solidFill>
              </a:rPr>
              <a:t>. Classification and diagnosis of diabetes. Sec. 2. In Standards of Medical Care in </a:t>
            </a:r>
            <a:r>
              <a:rPr lang="en-US" sz="800" dirty="0" smtClean="0">
                <a:solidFill>
                  <a:schemeClr val="tx2"/>
                </a:solidFill>
              </a:rPr>
              <a:t>Diabetes </a:t>
            </a:r>
            <a:r>
              <a:rPr lang="en-US" sz="800" dirty="0">
                <a:solidFill>
                  <a:schemeClr val="tx2"/>
                </a:solidFill>
              </a:rPr>
              <a:t>2017. Diabetes Care 2017;40(Suppl. 1):S11–S24 </a:t>
            </a:r>
            <a:endParaRPr lang="en-US" sz="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74227"/>
      </p:ext>
    </p:extLst>
  </p:cSld>
  <p:clrMapOvr>
    <a:masterClrMapping/>
  </p:clrMapOvr>
  <p:transition spd="slow" advTm="111284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HACH-90Years_Brand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HACH-90Years_Brand-Template" id="{5ADEED7E-35F2-B54B-93CE-9E749AE5FE3C}" vid="{95F67115-F098-0B49-8C70-197B3A978F4D}"/>
    </a:ext>
  </a:extLst>
</a:theme>
</file>

<file path=ppt/theme/theme2.xml><?xml version="1.0" encoding="utf-8"?>
<a:theme xmlns:a="http://schemas.openxmlformats.org/drawingml/2006/main" name="Title Slide 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HACH-90Years_Brand-Template" id="{5ADEED7E-35F2-B54B-93CE-9E749AE5FE3C}" vid="{8451B6E3-C9A0-1148-A080-299785C5073D}"/>
    </a:ext>
  </a:extLst>
</a:theme>
</file>

<file path=ppt/theme/theme3.xml><?xml version="1.0" encoding="utf-8"?>
<a:theme xmlns:a="http://schemas.openxmlformats.org/drawingml/2006/main" name="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HACH-90Years_Brand-Template" id="{5ADEED7E-35F2-B54B-93CE-9E749AE5FE3C}" vid="{03D5DCDC-927A-9C47-B5E9-1162ECA85260}"/>
    </a:ext>
  </a:extLst>
</a:theme>
</file>

<file path=ppt/theme/theme4.xml><?xml version="1.0" encoding="utf-8"?>
<a:theme xmlns:a="http://schemas.openxmlformats.org/drawingml/2006/main" name="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HACH-90Years_Brand-Template" id="{5ADEED7E-35F2-B54B-93CE-9E749AE5FE3C}" vid="{45ADA378-F965-164E-A45B-08C732A9B1D2}"/>
    </a:ext>
  </a:extLst>
</a:theme>
</file>

<file path=ppt/theme/theme5.xml><?xml version="1.0" encoding="utf-8"?>
<a:theme xmlns:a="http://schemas.openxmlformats.org/drawingml/2006/main" name="EMP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HACH-90Years_Brand-Template" id="{5ADEED7E-35F2-B54B-93CE-9E749AE5FE3C}" vid="{7E0856BF-0568-704B-B2BF-ED95475F227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13883</TotalTime>
  <Words>3224</Words>
  <Application>Microsoft Office PowerPoint</Application>
  <PresentationFormat>On-screen Show (4:3)</PresentationFormat>
  <Paragraphs>548</Paragraphs>
  <Slides>42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Tahoma Bold</vt:lpstr>
      <vt:lpstr>Times New Roman</vt:lpstr>
      <vt:lpstr>Wingdings</vt:lpstr>
      <vt:lpstr>JHACH-90Years_Brand-Template</vt:lpstr>
      <vt:lpstr>Title Slide 02</vt:lpstr>
      <vt:lpstr>Layout</vt:lpstr>
      <vt:lpstr>Section divider</vt:lpstr>
      <vt:lpstr>EMPTY</vt:lpstr>
      <vt:lpstr> </vt:lpstr>
      <vt:lpstr>PowerPoint Presentation</vt:lpstr>
      <vt:lpstr>What setting do you work in?</vt:lpstr>
      <vt:lpstr>Objectives</vt:lpstr>
      <vt:lpstr>Background</vt:lpstr>
      <vt:lpstr>Pathophysiology </vt:lpstr>
      <vt:lpstr>Characteristics of Type 1 and Type 2</vt:lpstr>
      <vt:lpstr>Clinical Presentation</vt:lpstr>
      <vt:lpstr>Prediabetes</vt:lpstr>
      <vt:lpstr>Diagnosis </vt:lpstr>
      <vt:lpstr>Therapeutic Goals </vt:lpstr>
      <vt:lpstr>Monitoring Therapeutic Outcomes</vt:lpstr>
      <vt:lpstr>Acute Complications of Diabetes Mellitus</vt:lpstr>
      <vt:lpstr>Chronic Complications of  Diabetes Mellitus</vt:lpstr>
      <vt:lpstr>Overall Therapeutic Goals </vt:lpstr>
      <vt:lpstr>2018 ADA Guideline Pediatric Updates</vt:lpstr>
      <vt:lpstr>Management of Type 1 Diabetes</vt:lpstr>
      <vt:lpstr>Guideline Recommendations for Glycemic Control</vt:lpstr>
      <vt:lpstr>Insulin </vt:lpstr>
      <vt:lpstr>Insulin Types and Pharmacokinetics</vt:lpstr>
      <vt:lpstr>Insulin Types and Pharmacokinetics</vt:lpstr>
      <vt:lpstr>Special Considerations</vt:lpstr>
      <vt:lpstr>Recommended Initial Dosing </vt:lpstr>
      <vt:lpstr>Honeymoon Phase </vt:lpstr>
      <vt:lpstr>Split/Mixed Regimen</vt:lpstr>
      <vt:lpstr>Split/Mixed Regimen (Fixed Regimen)</vt:lpstr>
      <vt:lpstr>Basal/Bolus Regimen</vt:lpstr>
      <vt:lpstr>Basal/Bolus Regimen</vt:lpstr>
      <vt:lpstr>Basal/Bolus Regimen</vt:lpstr>
      <vt:lpstr>Bolus Insulin Requirements</vt:lpstr>
      <vt:lpstr>Insulin Adjustments </vt:lpstr>
      <vt:lpstr>Continuous Subcutaneous Insulin Infusion</vt:lpstr>
      <vt:lpstr>Continuous Subcutaneous Insulin Infusion</vt:lpstr>
      <vt:lpstr>Adverse Reactions of Insulin</vt:lpstr>
      <vt:lpstr>Hypoglycemia</vt:lpstr>
      <vt:lpstr>Management of Type 2 Diabetes</vt:lpstr>
      <vt:lpstr>Lifestyle Management</vt:lpstr>
      <vt:lpstr>Pharmacotherapy in Type 2 DM</vt:lpstr>
      <vt:lpstr>Metformin (Glucophage®)</vt:lpstr>
      <vt:lpstr>Recommended Insulin Dosing </vt:lpstr>
      <vt:lpstr>Conclusion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Simon</dc:creator>
  <cp:lastModifiedBy>Katie Mills</cp:lastModifiedBy>
  <cp:revision>275</cp:revision>
  <cp:lastPrinted>2017-09-29T07:27:39Z</cp:lastPrinted>
  <dcterms:created xsi:type="dcterms:W3CDTF">2016-09-30T12:10:40Z</dcterms:created>
  <dcterms:modified xsi:type="dcterms:W3CDTF">2018-11-05T15:26:51Z</dcterms:modified>
</cp:coreProperties>
</file>