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Lst>
  <p:notesMasterIdLst>
    <p:notesMasterId r:id="rId67"/>
  </p:notesMasterIdLst>
  <p:sldIdLst>
    <p:sldId id="256" r:id="rId2"/>
    <p:sldId id="258" r:id="rId3"/>
    <p:sldId id="295" r:id="rId4"/>
    <p:sldId id="308" r:id="rId5"/>
    <p:sldId id="296" r:id="rId6"/>
    <p:sldId id="315" r:id="rId7"/>
    <p:sldId id="288" r:id="rId8"/>
    <p:sldId id="289" r:id="rId9"/>
    <p:sldId id="259" r:id="rId10"/>
    <p:sldId id="260" r:id="rId11"/>
    <p:sldId id="267" r:id="rId12"/>
    <p:sldId id="268" r:id="rId13"/>
    <p:sldId id="269" r:id="rId14"/>
    <p:sldId id="275" r:id="rId15"/>
    <p:sldId id="324" r:id="rId16"/>
    <p:sldId id="325" r:id="rId17"/>
    <p:sldId id="323" r:id="rId18"/>
    <p:sldId id="273" r:id="rId19"/>
    <p:sldId id="293" r:id="rId20"/>
    <p:sldId id="299" r:id="rId21"/>
    <p:sldId id="312" r:id="rId22"/>
    <p:sldId id="280" r:id="rId23"/>
    <p:sldId id="261" r:id="rId24"/>
    <p:sldId id="262" r:id="rId25"/>
    <p:sldId id="297" r:id="rId26"/>
    <p:sldId id="263" r:id="rId27"/>
    <p:sldId id="264" r:id="rId28"/>
    <p:sldId id="290" r:id="rId29"/>
    <p:sldId id="265" r:id="rId30"/>
    <p:sldId id="309" r:id="rId31"/>
    <p:sldId id="291" r:id="rId32"/>
    <p:sldId id="292" r:id="rId33"/>
    <p:sldId id="316" r:id="rId34"/>
    <p:sldId id="285" r:id="rId35"/>
    <p:sldId id="270" r:id="rId36"/>
    <p:sldId id="286" r:id="rId37"/>
    <p:sldId id="317" r:id="rId38"/>
    <p:sldId id="266" r:id="rId39"/>
    <p:sldId id="300" r:id="rId40"/>
    <p:sldId id="310" r:id="rId41"/>
    <p:sldId id="311" r:id="rId42"/>
    <p:sldId id="276" r:id="rId43"/>
    <p:sldId id="283" r:id="rId44"/>
    <p:sldId id="302" r:id="rId45"/>
    <p:sldId id="303" r:id="rId46"/>
    <p:sldId id="304" r:id="rId47"/>
    <p:sldId id="305" r:id="rId48"/>
    <p:sldId id="307" r:id="rId49"/>
    <p:sldId id="277" r:id="rId50"/>
    <p:sldId id="313" r:id="rId51"/>
    <p:sldId id="314" r:id="rId52"/>
    <p:sldId id="278" r:id="rId53"/>
    <p:sldId id="279" r:id="rId54"/>
    <p:sldId id="281" r:id="rId55"/>
    <p:sldId id="318" r:id="rId56"/>
    <p:sldId id="319" r:id="rId57"/>
    <p:sldId id="320" r:id="rId58"/>
    <p:sldId id="321" r:id="rId59"/>
    <p:sldId id="322" r:id="rId60"/>
    <p:sldId id="282" r:id="rId61"/>
    <p:sldId id="271" r:id="rId62"/>
    <p:sldId id="272" r:id="rId63"/>
    <p:sldId id="298" r:id="rId64"/>
    <p:sldId id="326" r:id="rId65"/>
    <p:sldId id="294"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2"/>
    <p:restoredTop sz="93091"/>
  </p:normalViewPr>
  <p:slideViewPr>
    <p:cSldViewPr snapToGrid="0" snapToObjects="1">
      <p:cViewPr varScale="1">
        <p:scale>
          <a:sx n="86" d="100"/>
          <a:sy n="86" d="100"/>
        </p:scale>
        <p:origin x="1446" y="78"/>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13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504E6-9989-E446-873D-5D8063003F63}" type="datetimeFigureOut">
              <a:rPr lang="en-US" smtClean="0"/>
              <a:t>11/5/2018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0BF30-1CED-0446-84EB-F71BA81C41BC}" type="slidenum">
              <a:rPr lang="en-US" smtClean="0"/>
              <a:t>‹#›</a:t>
            </a:fld>
            <a:endParaRPr lang="en-US"/>
          </a:p>
        </p:txBody>
      </p:sp>
    </p:spTree>
    <p:extLst>
      <p:ext uri="{BB962C8B-B14F-4D97-AF65-F5344CB8AC3E}">
        <p14:creationId xmlns:p14="http://schemas.microsoft.com/office/powerpoint/2010/main" val="324811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241C49C3-6F4E-C247-B113-61CFFBB85483}" type="slidenum">
              <a:rPr lang="en-US" altLang="en-US"/>
              <a:pPr>
                <a:spcBef>
                  <a:spcPct val="0"/>
                </a:spcBef>
              </a:pPr>
              <a:t>56</a:t>
            </a:fld>
            <a:endParaRPr lang="en-US"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89429" tIns="44715" rIns="89429" bIns="44715"/>
          <a:lstStyle/>
          <a:p>
            <a:endParaRPr lang="en-US" altLang="en-US">
              <a:latin typeface="Times New Roman" charset="0"/>
            </a:endParaRPr>
          </a:p>
        </p:txBody>
      </p:sp>
    </p:spTree>
    <p:extLst>
      <p:ext uri="{BB962C8B-B14F-4D97-AF65-F5344CB8AC3E}">
        <p14:creationId xmlns:p14="http://schemas.microsoft.com/office/powerpoint/2010/main" val="1908209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n-US"/>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558EFF85-76A1-5448-8DDC-99EE6BDA34CA}"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eaLnBrk="1" latinLnBrk="0" hangingPunct="1"/>
              <a:t>‹#›</a:t>
            </a:fld>
            <a:endParaRPr kumimoji="0" lang="en-US" dirty="0">
              <a:solidFill>
                <a:schemeClr val="tx2"/>
              </a:solidFill>
            </a:endParaRPr>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a:t>Click to edit Master text styles</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558EFF85-76A1-5448-8DDC-99EE6BDA34CA}" type="datetimeFigureOut">
              <a:rPr lang="en-US" smtClean="0"/>
              <a:t>11/5/2018</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95496F92-E74A-F14D-8001-BCD1D629AAD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EFF85-76A1-5448-8DDC-99EE6BDA34CA}"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96F92-E74A-F14D-8001-BCD1D629AAD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558EFF85-76A1-5448-8DDC-99EE6BDA34CA}" type="datetimeFigureOut">
              <a:rPr lang="en-US" smtClean="0"/>
              <a:t>11/5/2018</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95496F92-E74A-F14D-8001-BCD1D629AAD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58EFF85-76A1-5448-8DDC-99EE6BDA34CA}"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96F92-E74A-F14D-8001-BCD1D629AAD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US"/>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558EFF85-76A1-5448-8DDC-99EE6BDA34CA}"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96F92-E74A-F14D-8001-BCD1D629AADA}"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58EFF85-76A1-5448-8DDC-99EE6BDA34CA}"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96F92-E74A-F14D-8001-BCD1D629AAD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n-US"/>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558EFF85-76A1-5448-8DDC-99EE6BDA34CA}"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96F92-E74A-F14D-8001-BCD1D629AADA}"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EFF85-76A1-5448-8DDC-99EE6BDA34CA}"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96F92-E74A-F14D-8001-BCD1D629AAD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n-US"/>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58EFF85-76A1-5448-8DDC-99EE6BDA34CA}"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96F92-E74A-F14D-8001-BCD1D629AAD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558EFF85-76A1-5448-8DDC-99EE6BDA34CA}" type="datetimeFigureOut">
              <a:rPr lang="en-US" smtClean="0"/>
              <a:t>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496F92-E74A-F14D-8001-BCD1D629AAD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58EFF85-76A1-5448-8DDC-99EE6BDA34CA}" type="datetimeFigureOut">
              <a:rPr lang="en-US" smtClean="0"/>
              <a:t>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496F92-E74A-F14D-8001-BCD1D629AADA}"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558EFF85-76A1-5448-8DDC-99EE6BDA34CA}" type="datetimeFigureOut">
              <a:rPr lang="en-US" smtClean="0"/>
              <a:t>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496F92-E74A-F14D-8001-BCD1D629AAD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558EFF85-76A1-5448-8DDC-99EE6BDA34CA}" type="datetimeFigureOut">
              <a:rPr lang="en-US" smtClean="0"/>
              <a:t>11/5/2018</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95496F92-E74A-F14D-8001-BCD1D629AADA}"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558EFF85-76A1-5448-8DDC-99EE6BDA34CA}" type="datetimeFigureOut">
              <a:rPr lang="en-US" smtClean="0"/>
              <a:t>11/5/2018</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95496F92-E74A-F14D-8001-BCD1D629AAD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Lst>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momsteam.com/node/203" TargetMode="External"/><Relationship Id="rId2" Type="http://schemas.openxmlformats.org/officeDocument/2006/relationships/hyperlink" Target="http://www.momsteam.com/node/15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youtube.com/watch?v=Uauae4JQ7MY"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youtube.com/watch?v=Vf-qgqLqz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3" y="982133"/>
            <a:ext cx="7583488" cy="1693334"/>
          </a:xfrm>
        </p:spPr>
        <p:txBody>
          <a:bodyPr/>
          <a:lstStyle/>
          <a:p>
            <a:r>
              <a:rPr lang="en-US" sz="6000" dirty="0">
                <a:latin typeface="Arial"/>
                <a:cs typeface="Arial"/>
              </a:rPr>
              <a:t>Update on Concussions</a:t>
            </a:r>
          </a:p>
        </p:txBody>
      </p:sp>
      <p:sp>
        <p:nvSpPr>
          <p:cNvPr id="3" name="Subtitle 2"/>
          <p:cNvSpPr>
            <a:spLocks noGrp="1"/>
          </p:cNvSpPr>
          <p:nvPr>
            <p:ph type="subTitle" idx="1"/>
          </p:nvPr>
        </p:nvSpPr>
        <p:spPr/>
        <p:txBody>
          <a:bodyPr>
            <a:normAutofit fontScale="92500" lnSpcReduction="20000"/>
          </a:bodyPr>
          <a:lstStyle/>
          <a:p>
            <a:r>
              <a:rPr lang="en-US" dirty="0"/>
              <a:t>Carlos R. Rodriguez, MD, FAAFP</a:t>
            </a:r>
          </a:p>
          <a:p>
            <a:r>
              <a:rPr lang="en-US" dirty="0"/>
              <a:t>Director, </a:t>
            </a:r>
            <a:r>
              <a:rPr lang="en-US" dirty="0" err="1"/>
              <a:t>Bayfront</a:t>
            </a:r>
            <a:r>
              <a:rPr lang="en-US" dirty="0"/>
              <a:t> Sports Medicine Fellowship</a:t>
            </a:r>
          </a:p>
          <a:p>
            <a:r>
              <a:rPr lang="en-US" dirty="0"/>
              <a:t>Assistant Medical Director, Johns Hopkins All </a:t>
            </a:r>
            <a:r>
              <a:rPr lang="en-US" dirty="0" err="1"/>
              <a:t>Childrens</a:t>
            </a:r>
            <a:r>
              <a:rPr lang="en-US" dirty="0"/>
              <a:t> Hospital Sports Medicine Program</a:t>
            </a:r>
          </a:p>
          <a:p>
            <a:r>
              <a:rPr lang="en-US" dirty="0"/>
              <a:t>Assistant Director, </a:t>
            </a:r>
            <a:r>
              <a:rPr lang="en-US" dirty="0" err="1"/>
              <a:t>Bayfront</a:t>
            </a:r>
            <a:r>
              <a:rPr lang="en-US" dirty="0"/>
              <a:t> Family Medicine Residency</a:t>
            </a:r>
          </a:p>
          <a:p>
            <a:r>
              <a:rPr lang="en-US" dirty="0"/>
              <a:t>Associate Clinical Professor, University of South Florida SOM</a:t>
            </a:r>
          </a:p>
        </p:txBody>
      </p:sp>
    </p:spTree>
    <p:extLst>
      <p:ext uri="{BB962C8B-B14F-4D97-AF65-F5344CB8AC3E}">
        <p14:creationId xmlns:p14="http://schemas.microsoft.com/office/powerpoint/2010/main" val="786694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1" name="Rectangle 41"/>
          <p:cNvSpPr>
            <a:spLocks noGrp="1" noChangeArrowheads="1"/>
          </p:cNvSpPr>
          <p:nvPr>
            <p:ph type="body" idx="1"/>
          </p:nvPr>
        </p:nvSpPr>
        <p:spPr>
          <a:xfrm>
            <a:off x="457200" y="1397000"/>
            <a:ext cx="8229600" cy="5257800"/>
          </a:xfrm>
        </p:spPr>
        <p:txBody>
          <a:bodyPr rIns="132080"/>
          <a:lstStyle/>
          <a:p>
            <a:pPr marL="487363">
              <a:defRPr/>
            </a:pPr>
            <a:r>
              <a:rPr lang="en-US" sz="2600" dirty="0">
                <a:latin typeface="Verdana" charset="0"/>
                <a:ea typeface="ヒラギノ角ゴ ProN W3" charset="0"/>
                <a:cs typeface="ヒラギノ角ゴ ProN W3" charset="0"/>
              </a:rPr>
              <a:t>Cantu 1986</a:t>
            </a:r>
          </a:p>
          <a:p>
            <a:pPr marL="1182688" lvl="2" eaLnBrk="1" hangingPunct="1">
              <a:defRPr/>
            </a:pPr>
            <a:r>
              <a:rPr lang="en-US" dirty="0">
                <a:latin typeface="Verdana" charset="0"/>
                <a:ea typeface="ヒラギノ角ゴ ProN W3" charset="0"/>
                <a:cs typeface="ヒラギノ角ゴ ProN W3" charset="0"/>
              </a:rPr>
              <a:t>Adopted by ACSM </a:t>
            </a:r>
          </a:p>
          <a:p>
            <a:pPr marL="487363">
              <a:defRPr/>
            </a:pPr>
            <a:r>
              <a:rPr lang="en-US" sz="2600" dirty="0">
                <a:latin typeface="Verdana" charset="0"/>
                <a:ea typeface="ヒラギノ角ゴ ProN W3" charset="0"/>
                <a:cs typeface="ヒラギノ角ゴ ProN W3" charset="0"/>
              </a:rPr>
              <a:t>Colorado 1991</a:t>
            </a:r>
          </a:p>
          <a:p>
            <a:pPr marL="1182688" lvl="2" eaLnBrk="1" hangingPunct="1">
              <a:defRPr/>
            </a:pPr>
            <a:r>
              <a:rPr lang="en-US" dirty="0">
                <a:latin typeface="Verdana" charset="0"/>
                <a:ea typeface="ヒラギノ角ゴ ProN W3" charset="0"/>
                <a:cs typeface="ヒラギノ角ゴ ProN W3" charset="0"/>
              </a:rPr>
              <a:t>Adopted by NCAA</a:t>
            </a:r>
          </a:p>
          <a:p>
            <a:pPr marL="487363">
              <a:defRPr/>
            </a:pPr>
            <a:r>
              <a:rPr lang="en-US" sz="2600" dirty="0">
                <a:latin typeface="Verdana" charset="0"/>
                <a:ea typeface="ヒラギノ角ゴ ProN W3" charset="0"/>
                <a:cs typeface="ヒラギノ角ゴ ProN W3" charset="0"/>
              </a:rPr>
              <a:t>AAN 1997,  </a:t>
            </a:r>
            <a:r>
              <a:rPr lang="en-US" sz="2600" b="1" dirty="0">
                <a:latin typeface="Verdana" charset="0"/>
                <a:ea typeface="ヒラギノ角ゴ ProN W3" charset="0"/>
                <a:cs typeface="ヒラギノ角ゴ ProN W3" charset="0"/>
              </a:rPr>
              <a:t>new 2013</a:t>
            </a:r>
          </a:p>
          <a:p>
            <a:pPr marL="487363">
              <a:defRPr/>
            </a:pPr>
            <a:r>
              <a:rPr lang="en-US" sz="2600" dirty="0">
                <a:latin typeface="Verdana" charset="0"/>
                <a:ea typeface="ヒラギノ角ゴ ProN W3" charset="0"/>
                <a:cs typeface="ヒラギノ角ゴ ProN W3" charset="0"/>
              </a:rPr>
              <a:t>International Conference for Concussion in Sports (ICCS) </a:t>
            </a:r>
          </a:p>
          <a:p>
            <a:pPr marL="1182688" lvl="2" eaLnBrk="1" hangingPunct="1">
              <a:defRPr/>
            </a:pPr>
            <a:r>
              <a:rPr lang="en-US" dirty="0">
                <a:latin typeface="Verdana" charset="0"/>
                <a:ea typeface="ヒラギノ角ゴ ProN W3" charset="0"/>
                <a:cs typeface="ヒラギノ角ゴ ProN W3" charset="0"/>
              </a:rPr>
              <a:t>Vienna 2001, Prague 2004, Zurich 2008 and 2012, Berlin 2016</a:t>
            </a:r>
          </a:p>
        </p:txBody>
      </p:sp>
      <p:sp>
        <p:nvSpPr>
          <p:cNvPr id="30762" name="Rectangle 42"/>
          <p:cNvSpPr>
            <a:spLocks noGrp="1" noChangeArrowheads="1"/>
          </p:cNvSpPr>
          <p:nvPr>
            <p:ph type="title"/>
          </p:nvPr>
        </p:nvSpPr>
        <p:spPr/>
        <p:txBody>
          <a:bodyPr rIns="132080"/>
          <a:lstStyle/>
          <a:p>
            <a:pPr indent="0" eaLnBrk="1" hangingPunct="1">
              <a:defRPr/>
            </a:pPr>
            <a:r>
              <a:rPr lang="en-US" dirty="0">
                <a:latin typeface="Arial" charset="0"/>
                <a:ea typeface="ヒラギノ角ゴ ProN W3" charset="0"/>
                <a:cs typeface="ヒラギノ角ゴ ProN W3" charset="0"/>
              </a:rPr>
              <a:t>Classification systems</a:t>
            </a:r>
          </a:p>
        </p:txBody>
      </p:sp>
    </p:spTree>
    <p:extLst>
      <p:ext uri="{BB962C8B-B14F-4D97-AF65-F5344CB8AC3E}">
        <p14:creationId xmlns:p14="http://schemas.microsoft.com/office/powerpoint/2010/main" val="401758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929" name="Rectangle 41"/>
          <p:cNvSpPr>
            <a:spLocks noGrp="1" noChangeArrowheads="1"/>
          </p:cNvSpPr>
          <p:nvPr>
            <p:ph type="title"/>
          </p:nvPr>
        </p:nvSpPr>
        <p:spPr/>
        <p:txBody>
          <a:bodyPr rIns="132080"/>
          <a:lstStyle/>
          <a:p>
            <a:pPr indent="0" eaLnBrk="1" hangingPunct="1">
              <a:defRPr/>
            </a:pPr>
            <a:r>
              <a:rPr lang="en-US">
                <a:latin typeface="Arial" charset="0"/>
                <a:ea typeface="ヒラギノ角ゴ ProN W3" charset="0"/>
                <a:cs typeface="ヒラギノ角ゴ ProN W3" charset="0"/>
              </a:rPr>
              <a:t>Colorado system of grading concussions</a:t>
            </a:r>
          </a:p>
        </p:txBody>
      </p:sp>
      <p:sp>
        <p:nvSpPr>
          <p:cNvPr id="37930" name="Rectangle 42"/>
          <p:cNvSpPr>
            <a:spLocks noGrp="1" noChangeArrowheads="1"/>
          </p:cNvSpPr>
          <p:nvPr>
            <p:ph type="body" idx="1"/>
          </p:nvPr>
        </p:nvSpPr>
        <p:spPr>
          <a:xfrm>
            <a:off x="779463" y="1828800"/>
            <a:ext cx="7583488" cy="4818883"/>
          </a:xfrm>
        </p:spPr>
        <p:txBody>
          <a:bodyPr rIns="132080">
            <a:normAutofit lnSpcReduction="10000"/>
          </a:bodyPr>
          <a:lstStyle/>
          <a:p>
            <a:pPr eaLnBrk="1" hangingPunct="1">
              <a:lnSpc>
                <a:spcPct val="90000"/>
              </a:lnSpc>
              <a:defRPr/>
            </a:pPr>
            <a:r>
              <a:rPr lang="en-US" dirty="0">
                <a:latin typeface="Verdana" charset="0"/>
                <a:ea typeface="ヒラギノ角ゴ ProN W3" charset="0"/>
                <a:cs typeface="ヒラギノ角ゴ ProN W3" charset="0"/>
              </a:rPr>
              <a:t>Grade I (Mild)</a:t>
            </a:r>
          </a:p>
          <a:p>
            <a:pPr marL="1182688" lvl="2" eaLnBrk="1" hangingPunct="1">
              <a:lnSpc>
                <a:spcPct val="90000"/>
              </a:lnSpc>
              <a:defRPr/>
            </a:pPr>
            <a:r>
              <a:rPr lang="en-US" dirty="0">
                <a:latin typeface="Verdana" charset="0"/>
                <a:ea typeface="ヒラギノ角ゴ ProN W3" charset="0"/>
                <a:cs typeface="ヒラギノ角ゴ ProN W3" charset="0"/>
              </a:rPr>
              <a:t>Transient confusion</a:t>
            </a:r>
          </a:p>
          <a:p>
            <a:pPr marL="1182688" lvl="2" eaLnBrk="1" hangingPunct="1">
              <a:lnSpc>
                <a:spcPct val="90000"/>
              </a:lnSpc>
              <a:defRPr/>
            </a:pPr>
            <a:r>
              <a:rPr lang="en-US" dirty="0">
                <a:latin typeface="Verdana" charset="0"/>
                <a:ea typeface="ヒラギノ角ゴ ProN W3" charset="0"/>
                <a:cs typeface="ヒラギノ角ゴ ProN W3" charset="0"/>
              </a:rPr>
              <a:t>No amnesia, no LOC</a:t>
            </a:r>
          </a:p>
          <a:p>
            <a:pPr marL="1182688" lvl="2" eaLnBrk="1" hangingPunct="1">
              <a:lnSpc>
                <a:spcPct val="90000"/>
              </a:lnSpc>
              <a:defRPr/>
            </a:pPr>
            <a:r>
              <a:rPr lang="en-US" dirty="0">
                <a:latin typeface="Verdana" charset="0"/>
                <a:ea typeface="ヒラギノ角ゴ ProN W3" charset="0"/>
                <a:cs typeface="ヒラギノ角ゴ ProN W3" charset="0"/>
              </a:rPr>
              <a:t>Symptoms clear within 20 minutes</a:t>
            </a:r>
          </a:p>
          <a:p>
            <a:pPr eaLnBrk="1" hangingPunct="1">
              <a:lnSpc>
                <a:spcPct val="90000"/>
              </a:lnSpc>
              <a:defRPr/>
            </a:pPr>
            <a:r>
              <a:rPr lang="en-US" dirty="0">
                <a:latin typeface="Verdana" charset="0"/>
                <a:ea typeface="ヒラギノ角ゴ ProN W3" charset="0"/>
                <a:cs typeface="ヒラギノ角ゴ ProN W3" charset="0"/>
              </a:rPr>
              <a:t>Grade II (Moderate)</a:t>
            </a:r>
          </a:p>
          <a:p>
            <a:pPr marL="1182688" lvl="2" eaLnBrk="1" hangingPunct="1">
              <a:lnSpc>
                <a:spcPct val="90000"/>
              </a:lnSpc>
              <a:defRPr/>
            </a:pPr>
            <a:r>
              <a:rPr lang="en-US" dirty="0">
                <a:latin typeface="Verdana" charset="0"/>
                <a:ea typeface="ヒラギノ角ゴ ProN W3" charset="0"/>
                <a:cs typeface="ヒラギノ角ゴ ProN W3" charset="0"/>
              </a:rPr>
              <a:t>Transient confusion</a:t>
            </a:r>
          </a:p>
          <a:p>
            <a:pPr marL="1182688" lvl="2" eaLnBrk="1" hangingPunct="1">
              <a:lnSpc>
                <a:spcPct val="90000"/>
              </a:lnSpc>
              <a:defRPr/>
            </a:pPr>
            <a:r>
              <a:rPr lang="en-US" dirty="0">
                <a:latin typeface="Verdana" charset="0"/>
                <a:ea typeface="ヒラギノ角ゴ ProN W3" charset="0"/>
                <a:cs typeface="ヒラギノ角ゴ ProN W3" charset="0"/>
              </a:rPr>
              <a:t>Amnesia &lt;30 minutes,  no LOC</a:t>
            </a:r>
          </a:p>
          <a:p>
            <a:pPr marL="1182688" lvl="2" eaLnBrk="1" hangingPunct="1">
              <a:lnSpc>
                <a:spcPct val="90000"/>
              </a:lnSpc>
              <a:defRPr/>
            </a:pPr>
            <a:r>
              <a:rPr lang="en-US" dirty="0">
                <a:latin typeface="Verdana" charset="0"/>
                <a:ea typeface="ヒラギノ角ゴ ProN W3" charset="0"/>
                <a:cs typeface="ヒラギノ角ゴ ProN W3" charset="0"/>
              </a:rPr>
              <a:t>Symptoms persist greater than 20 minutes</a:t>
            </a:r>
          </a:p>
          <a:p>
            <a:pPr eaLnBrk="1" hangingPunct="1">
              <a:lnSpc>
                <a:spcPct val="90000"/>
              </a:lnSpc>
              <a:defRPr/>
            </a:pPr>
            <a:r>
              <a:rPr lang="en-US" dirty="0">
                <a:latin typeface="Verdana" charset="0"/>
                <a:ea typeface="ヒラギノ角ゴ ProN W3" charset="0"/>
                <a:cs typeface="ヒラギノ角ゴ ProN W3" charset="0"/>
              </a:rPr>
              <a:t>Grade III (Severe)</a:t>
            </a:r>
          </a:p>
          <a:p>
            <a:pPr marL="1182688" lvl="2" eaLnBrk="1" hangingPunct="1">
              <a:lnSpc>
                <a:spcPct val="90000"/>
              </a:lnSpc>
              <a:defRPr/>
            </a:pPr>
            <a:r>
              <a:rPr lang="en-US" dirty="0">
                <a:latin typeface="Verdana" charset="0"/>
                <a:ea typeface="ヒラギノ角ゴ ProN W3" charset="0"/>
                <a:cs typeface="ヒラギノ角ゴ ProN W3" charset="0"/>
              </a:rPr>
              <a:t>Any LOC</a:t>
            </a:r>
          </a:p>
          <a:p>
            <a:pPr marL="322263" indent="0">
              <a:lnSpc>
                <a:spcPct val="90000"/>
              </a:lnSpc>
              <a:buNone/>
              <a:defRPr/>
            </a:pPr>
            <a:r>
              <a:rPr lang="en-US" dirty="0">
                <a:latin typeface="Verdana" charset="0"/>
                <a:ea typeface="ヒラギノ角ゴ ProN W3" charset="0"/>
                <a:cs typeface="ヒラギノ角ゴ ProN W3" charset="0"/>
              </a:rPr>
              <a:t>OLD SYSTEM DO NOT USE GRADING SYSTEMS ANYMORE!</a:t>
            </a:r>
          </a:p>
        </p:txBody>
      </p:sp>
    </p:spTree>
    <p:extLst>
      <p:ext uri="{BB962C8B-B14F-4D97-AF65-F5344CB8AC3E}">
        <p14:creationId xmlns:p14="http://schemas.microsoft.com/office/powerpoint/2010/main" val="1407788682"/>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9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793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793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7930">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793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793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793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7930">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7930">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7930">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3793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3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24" name="Rectangle 40"/>
          <p:cNvSpPr>
            <a:spLocks noGrp="1" noChangeArrowheads="1"/>
          </p:cNvSpPr>
          <p:nvPr>
            <p:ph type="title"/>
          </p:nvPr>
        </p:nvSpPr>
        <p:spPr/>
        <p:txBody>
          <a:bodyPr rIns="132080"/>
          <a:lstStyle/>
          <a:p>
            <a:pPr indent="0" eaLnBrk="1" hangingPunct="1">
              <a:defRPr/>
            </a:pPr>
            <a:r>
              <a:rPr lang="en-US" dirty="0">
                <a:latin typeface="Arial" charset="0"/>
                <a:ea typeface="ヒラギノ角ゴ ProN W3" charset="0"/>
                <a:cs typeface="ヒラギノ角ゴ ProN W3" charset="0"/>
              </a:rPr>
              <a:t>ICCS Consensus 2008</a:t>
            </a:r>
          </a:p>
        </p:txBody>
      </p:sp>
      <p:sp>
        <p:nvSpPr>
          <p:cNvPr id="42025" name="Rectangle 41"/>
          <p:cNvSpPr>
            <a:spLocks noGrp="1" noChangeArrowheads="1"/>
          </p:cNvSpPr>
          <p:nvPr>
            <p:ph type="body" idx="1"/>
          </p:nvPr>
        </p:nvSpPr>
        <p:spPr/>
        <p:txBody>
          <a:bodyPr rIns="132080">
            <a:normAutofit fontScale="92500" lnSpcReduction="20000"/>
          </a:bodyPr>
          <a:lstStyle/>
          <a:p>
            <a:pPr eaLnBrk="1" hangingPunct="1">
              <a:defRPr/>
            </a:pPr>
            <a:r>
              <a:rPr lang="en-US" sz="2400">
                <a:latin typeface="Verdana" charset="0"/>
                <a:ea typeface="ヒラギノ角ゴ ProN W3" charset="0"/>
                <a:cs typeface="ヒラギノ角ゴ ProN W3" charset="0"/>
              </a:rPr>
              <a:t>Abandon grading scales</a:t>
            </a:r>
          </a:p>
          <a:p>
            <a:pPr eaLnBrk="1" hangingPunct="1">
              <a:defRPr/>
            </a:pPr>
            <a:r>
              <a:rPr lang="en-US" sz="2400">
                <a:latin typeface="Verdana" charset="0"/>
                <a:ea typeface="ヒラギノ角ゴ ProN W3" charset="0"/>
                <a:cs typeface="ヒラギノ角ゴ ProN W3" charset="0"/>
              </a:rPr>
              <a:t>Simple v. Complex</a:t>
            </a:r>
          </a:p>
          <a:p>
            <a:pPr marL="782638" lvl="1" eaLnBrk="1" hangingPunct="1">
              <a:defRPr/>
            </a:pPr>
            <a:r>
              <a:rPr lang="en-US" sz="2400">
                <a:latin typeface="Verdana" charset="0"/>
                <a:ea typeface="ヒラギノ角ゴ ProN W3" charset="0"/>
                <a:cs typeface="ヒラギノ角ゴ ProN W3" charset="0"/>
              </a:rPr>
              <a:t>Simple: resolves in 7-10 days without complications</a:t>
            </a:r>
          </a:p>
          <a:p>
            <a:pPr marL="782638" lvl="1" eaLnBrk="1" hangingPunct="1">
              <a:defRPr/>
            </a:pPr>
            <a:r>
              <a:rPr lang="en-US" sz="2400">
                <a:latin typeface="Verdana" charset="0"/>
                <a:ea typeface="ヒラギノ角ゴ ProN W3" charset="0"/>
                <a:cs typeface="ヒラギノ角ゴ ProN W3" charset="0"/>
              </a:rPr>
              <a:t>Complex: persistent symptoms with or without exertion, seizures, LOC, amnesia, cognitive impairment, multiple concussions</a:t>
            </a:r>
          </a:p>
          <a:p>
            <a:pPr eaLnBrk="1" hangingPunct="1">
              <a:defRPr/>
            </a:pPr>
            <a:r>
              <a:rPr lang="en-US" sz="2400">
                <a:latin typeface="Verdana" charset="0"/>
                <a:ea typeface="ヒラギノ角ゴ ProN W3" charset="0"/>
                <a:cs typeface="ヒラギノ角ゴ ProN W3" charset="0"/>
              </a:rPr>
              <a:t>Concussions can only be evaluated in retrospect after clearing of symptoms</a:t>
            </a:r>
          </a:p>
          <a:p>
            <a:pPr eaLnBrk="1" hangingPunct="1">
              <a:defRPr/>
            </a:pPr>
            <a:r>
              <a:rPr lang="en-US" sz="2400">
                <a:latin typeface="Verdana" charset="0"/>
                <a:ea typeface="ヒラギノ角ゴ ProN W3" charset="0"/>
                <a:cs typeface="ヒラギノ角ゴ ProN W3" charset="0"/>
              </a:rPr>
              <a:t>Athletes should be removed from competition after any signs of concussion</a:t>
            </a:r>
          </a:p>
        </p:txBody>
      </p:sp>
    </p:spTree>
    <p:extLst>
      <p:ext uri="{BB962C8B-B14F-4D97-AF65-F5344CB8AC3E}">
        <p14:creationId xmlns:p14="http://schemas.microsoft.com/office/powerpoint/2010/main" val="227583073"/>
      </p:ext>
    </p:extLst>
  </p:cSld>
  <p:clrMapOvr>
    <a:masterClrMapping/>
  </p:clrMapOvr>
  <p:transition>
    <p:cover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48" name="Rectangle 40"/>
          <p:cNvSpPr>
            <a:spLocks noGrp="1" noChangeArrowheads="1"/>
          </p:cNvSpPr>
          <p:nvPr>
            <p:ph type="title"/>
          </p:nvPr>
        </p:nvSpPr>
        <p:spPr/>
        <p:txBody>
          <a:bodyPr rIns="132080"/>
          <a:lstStyle/>
          <a:p>
            <a:pPr indent="0" eaLnBrk="1" hangingPunct="1">
              <a:defRPr/>
            </a:pPr>
            <a:r>
              <a:rPr lang="en-US" dirty="0">
                <a:latin typeface="Arial" charset="0"/>
                <a:ea typeface="ヒラギノ角ゴ ProN W3" charset="0"/>
                <a:cs typeface="ヒラギノ角ゴ ProN W3" charset="0"/>
              </a:rPr>
              <a:t>ICCS cont. 2008</a:t>
            </a:r>
          </a:p>
        </p:txBody>
      </p:sp>
      <p:sp>
        <p:nvSpPr>
          <p:cNvPr id="43049" name="Rectangle 41"/>
          <p:cNvSpPr>
            <a:spLocks noGrp="1" noChangeArrowheads="1"/>
          </p:cNvSpPr>
          <p:nvPr>
            <p:ph type="body" idx="1"/>
          </p:nvPr>
        </p:nvSpPr>
        <p:spPr/>
        <p:txBody>
          <a:bodyPr rIns="132080">
            <a:normAutofit/>
          </a:bodyPr>
          <a:lstStyle/>
          <a:p>
            <a:pPr eaLnBrk="1" hangingPunct="1">
              <a:defRPr/>
            </a:pPr>
            <a:r>
              <a:rPr lang="en-US" sz="2400" dirty="0">
                <a:latin typeface="Verdana" charset="0"/>
                <a:ea typeface="ヒラギノ角ゴ ProN W3" charset="0"/>
                <a:cs typeface="ヒラギノ角ゴ ProN W3" charset="0"/>
              </a:rPr>
              <a:t>Amnesia is an important symptom</a:t>
            </a:r>
          </a:p>
          <a:p>
            <a:pPr eaLnBrk="1" hangingPunct="1">
              <a:defRPr/>
            </a:pPr>
            <a:r>
              <a:rPr lang="en-US" sz="2400" dirty="0">
                <a:latin typeface="Verdana" charset="0"/>
                <a:ea typeface="ヒラギノ角ゴ ProN W3" charset="0"/>
                <a:cs typeface="ヒラギノ角ゴ ProN W3" charset="0"/>
              </a:rPr>
              <a:t>The presence of LOC does not  necessarily make the concussion complex</a:t>
            </a:r>
          </a:p>
          <a:p>
            <a:pPr eaLnBrk="1" hangingPunct="1">
              <a:defRPr/>
            </a:pPr>
            <a:r>
              <a:rPr lang="en-US" sz="2400" dirty="0">
                <a:latin typeface="Verdana" charset="0"/>
                <a:ea typeface="ヒラギノ角ゴ ProN W3" charset="0"/>
                <a:cs typeface="ヒラギノ角ゴ ProN W3" charset="0"/>
              </a:rPr>
              <a:t>All concussions should be evaluated by a physician</a:t>
            </a:r>
          </a:p>
          <a:p>
            <a:pPr eaLnBrk="1" hangingPunct="1">
              <a:defRPr/>
            </a:pPr>
            <a:r>
              <a:rPr lang="en-US" sz="2400" dirty="0">
                <a:latin typeface="Verdana" charset="0"/>
                <a:ea typeface="ヒラギノ角ゴ ProN W3" charset="0"/>
                <a:cs typeface="ヒラギノ角ゴ ProN W3" charset="0"/>
              </a:rPr>
              <a:t>Return to play must follow a supervised stepwise approach</a:t>
            </a:r>
          </a:p>
          <a:p>
            <a:pPr eaLnBrk="1" hangingPunct="1">
              <a:defRPr/>
            </a:pPr>
            <a:r>
              <a:rPr lang="en-US" sz="2400" dirty="0">
                <a:latin typeface="Verdana" charset="0"/>
                <a:ea typeface="ヒラギノ角ゴ ProN W3" charset="0"/>
                <a:cs typeface="ヒラギノ角ゴ ProN W3" charset="0"/>
              </a:rPr>
              <a:t>Sport Concussion Assessment Test (SCAT2) </a:t>
            </a:r>
          </a:p>
        </p:txBody>
      </p:sp>
    </p:spTree>
    <p:extLst>
      <p:ext uri="{BB962C8B-B14F-4D97-AF65-F5344CB8AC3E}">
        <p14:creationId xmlns:p14="http://schemas.microsoft.com/office/powerpoint/2010/main" val="3049780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ICCS 2012</a:t>
            </a:r>
          </a:p>
        </p:txBody>
      </p:sp>
      <p:sp>
        <p:nvSpPr>
          <p:cNvPr id="3" name="Content Placeholder 2"/>
          <p:cNvSpPr>
            <a:spLocks noGrp="1"/>
          </p:cNvSpPr>
          <p:nvPr>
            <p:ph idx="1"/>
          </p:nvPr>
        </p:nvSpPr>
        <p:spPr/>
        <p:txBody>
          <a:bodyPr/>
          <a:lstStyle/>
          <a:p>
            <a:r>
              <a:rPr lang="en-US" dirty="0"/>
              <a:t>Re-emphasized recommendation of 2008 conference</a:t>
            </a:r>
          </a:p>
          <a:p>
            <a:r>
              <a:rPr lang="en-US" dirty="0"/>
              <a:t>Duration of LOC is a predictor of outcome but not of injury severity</a:t>
            </a:r>
          </a:p>
          <a:p>
            <a:pPr lvl="1"/>
            <a:r>
              <a:rPr lang="en-US" dirty="0"/>
              <a:t>LOC &gt; 1 minute may modify management</a:t>
            </a:r>
          </a:p>
          <a:p>
            <a:r>
              <a:rPr lang="en-US" dirty="0"/>
              <a:t>SCAT 3 developed with a new Child SCAT 3</a:t>
            </a:r>
          </a:p>
          <a:p>
            <a:r>
              <a:rPr lang="en-US" dirty="0"/>
              <a:t>A cognitive deficit is not necessary for the acute diagnosis of concussion</a:t>
            </a:r>
          </a:p>
          <a:p>
            <a:r>
              <a:rPr lang="en-US" dirty="0"/>
              <a:t>Return to play guidelines</a:t>
            </a:r>
          </a:p>
        </p:txBody>
      </p:sp>
    </p:spTree>
    <p:extLst>
      <p:ext uri="{BB962C8B-B14F-4D97-AF65-F5344CB8AC3E}">
        <p14:creationId xmlns:p14="http://schemas.microsoft.com/office/powerpoint/2010/main" val="2686900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E7458D-15DA-8740-A5C1-FEEC6C9F6FAC}"/>
              </a:ext>
            </a:extLst>
          </p:cNvPr>
          <p:cNvSpPr>
            <a:spLocks noGrp="1"/>
          </p:cNvSpPr>
          <p:nvPr>
            <p:ph type="title"/>
          </p:nvPr>
        </p:nvSpPr>
        <p:spPr/>
        <p:txBody>
          <a:bodyPr/>
          <a:lstStyle/>
          <a:p>
            <a:r>
              <a:rPr lang="en-US" dirty="0"/>
              <a:t>ICCS 2016</a:t>
            </a:r>
          </a:p>
        </p:txBody>
      </p:sp>
      <p:sp>
        <p:nvSpPr>
          <p:cNvPr id="3" name="Content Placeholder 2">
            <a:extLst>
              <a:ext uri="{FF2B5EF4-FFF2-40B4-BE49-F238E27FC236}">
                <a16:creationId xmlns:a16="http://schemas.microsoft.com/office/drawing/2014/main" xmlns="" id="{673F9E15-49FF-5745-9CAF-1AB0B9592770}"/>
              </a:ext>
            </a:extLst>
          </p:cNvPr>
          <p:cNvSpPr>
            <a:spLocks noGrp="1"/>
          </p:cNvSpPr>
          <p:nvPr>
            <p:ph idx="1"/>
          </p:nvPr>
        </p:nvSpPr>
        <p:spPr/>
        <p:txBody>
          <a:bodyPr>
            <a:normAutofit fontScale="92500" lnSpcReduction="10000"/>
          </a:bodyPr>
          <a:lstStyle/>
          <a:p>
            <a:r>
              <a:rPr lang="en-US" dirty="0"/>
              <a:t>Moving away from complete rest </a:t>
            </a:r>
          </a:p>
          <a:p>
            <a:r>
              <a:rPr lang="en-US" dirty="0"/>
              <a:t>Brief rest 24-48 hours</a:t>
            </a:r>
          </a:p>
          <a:p>
            <a:r>
              <a:rPr lang="en-US" dirty="0"/>
              <a:t>Then encourage them to become gradually and progressively more active</a:t>
            </a:r>
          </a:p>
          <a:p>
            <a:r>
              <a:rPr lang="en-US" dirty="0"/>
              <a:t>Stay below threshold that incites symptoms</a:t>
            </a:r>
          </a:p>
          <a:p>
            <a:r>
              <a:rPr lang="en-US" dirty="0"/>
              <a:t>Avoid vigorous exertion during recovery</a:t>
            </a:r>
            <a:endParaRPr lang="en-US" dirty="0">
              <a:effectLst/>
            </a:endParaRPr>
          </a:p>
          <a:p>
            <a:r>
              <a:rPr lang="en-US" dirty="0"/>
              <a:t>Persistent symptoms </a:t>
            </a:r>
          </a:p>
          <a:p>
            <a:pPr lvl="1"/>
            <a:r>
              <a:rPr lang="en-US" dirty="0"/>
              <a:t>&gt;10-14 days for adults </a:t>
            </a:r>
          </a:p>
          <a:p>
            <a:pPr lvl="1"/>
            <a:r>
              <a:rPr lang="en-US" dirty="0"/>
              <a:t>&gt;4 weeks for children</a:t>
            </a:r>
          </a:p>
          <a:p>
            <a:endParaRPr lang="en-US" dirty="0"/>
          </a:p>
        </p:txBody>
      </p:sp>
    </p:spTree>
    <p:extLst>
      <p:ext uri="{BB962C8B-B14F-4D97-AF65-F5344CB8AC3E}">
        <p14:creationId xmlns:p14="http://schemas.microsoft.com/office/powerpoint/2010/main" val="964571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0A79B9-0BA2-874A-B2E9-B3A1FF6979C8}"/>
              </a:ext>
            </a:extLst>
          </p:cNvPr>
          <p:cNvSpPr>
            <a:spLocks noGrp="1"/>
          </p:cNvSpPr>
          <p:nvPr>
            <p:ph type="title"/>
          </p:nvPr>
        </p:nvSpPr>
        <p:spPr/>
        <p:txBody>
          <a:bodyPr/>
          <a:lstStyle/>
          <a:p>
            <a:r>
              <a:rPr lang="en-US" dirty="0"/>
              <a:t>ICCS 2016</a:t>
            </a:r>
          </a:p>
        </p:txBody>
      </p:sp>
      <p:sp>
        <p:nvSpPr>
          <p:cNvPr id="3" name="Content Placeholder 2">
            <a:extLst>
              <a:ext uri="{FF2B5EF4-FFF2-40B4-BE49-F238E27FC236}">
                <a16:creationId xmlns:a16="http://schemas.microsoft.com/office/drawing/2014/main" xmlns="" id="{8E7188EF-9561-F542-8DE7-19E4D9BC64E8}"/>
              </a:ext>
            </a:extLst>
          </p:cNvPr>
          <p:cNvSpPr>
            <a:spLocks noGrp="1"/>
          </p:cNvSpPr>
          <p:nvPr>
            <p:ph idx="1"/>
          </p:nvPr>
        </p:nvSpPr>
        <p:spPr/>
        <p:txBody>
          <a:bodyPr/>
          <a:lstStyle/>
          <a:p>
            <a:r>
              <a:rPr lang="en-US" dirty="0"/>
              <a:t>Limited evidence for pharmacotherapy</a:t>
            </a:r>
            <a:endParaRPr lang="en-US" dirty="0">
              <a:effectLst/>
            </a:endParaRPr>
          </a:p>
          <a:p>
            <a:r>
              <a:rPr lang="en-US" dirty="0">
                <a:effectLst/>
              </a:rPr>
              <a:t>Developed the Concussion Recognition Tool 5 (Pocket CRT5)</a:t>
            </a:r>
          </a:p>
          <a:p>
            <a:pPr lvl="1"/>
            <a:r>
              <a:rPr lang="en-US" dirty="0">
                <a:effectLst/>
              </a:rPr>
              <a:t>Designed to assist non-medically trained individuals to </a:t>
            </a:r>
            <a:r>
              <a:rPr lang="en-US" dirty="0" err="1">
                <a:effectLst/>
              </a:rPr>
              <a:t>recognise</a:t>
            </a:r>
            <a:r>
              <a:rPr lang="en-US" dirty="0">
                <a:effectLst/>
              </a:rPr>
              <a:t> the signs and symptoms of possible sport-related concussion</a:t>
            </a:r>
          </a:p>
          <a:p>
            <a:pPr lvl="1"/>
            <a:r>
              <a:rPr lang="en-US" dirty="0">
                <a:effectLst/>
              </a:rPr>
              <a:t>Provides guidance for removing an athlete from play/sport and to seek medical attention</a:t>
            </a:r>
            <a:endParaRPr lang="en-US" dirty="0"/>
          </a:p>
          <a:p>
            <a:r>
              <a:rPr lang="en-US" dirty="0"/>
              <a:t>SCAT 5 developed with a new Child SCAT 5</a:t>
            </a:r>
          </a:p>
          <a:p>
            <a:endParaRPr lang="en-US" dirty="0"/>
          </a:p>
        </p:txBody>
      </p:sp>
    </p:spTree>
    <p:extLst>
      <p:ext uri="{BB962C8B-B14F-4D97-AF65-F5344CB8AC3E}">
        <p14:creationId xmlns:p14="http://schemas.microsoft.com/office/powerpoint/2010/main" val="389017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D10E74-B811-614C-8C15-69B59E20B9DF}"/>
              </a:ext>
            </a:extLst>
          </p:cNvPr>
          <p:cNvSpPr>
            <a:spLocks noGrp="1"/>
          </p:cNvSpPr>
          <p:nvPr>
            <p:ph type="title"/>
          </p:nvPr>
        </p:nvSpPr>
        <p:spPr/>
        <p:txBody>
          <a:bodyPr/>
          <a:lstStyle/>
          <a:p>
            <a:r>
              <a:rPr lang="en-US" dirty="0"/>
              <a:t>SCAT 5</a:t>
            </a:r>
          </a:p>
        </p:txBody>
      </p:sp>
      <p:sp>
        <p:nvSpPr>
          <p:cNvPr id="3" name="Content Placeholder 2">
            <a:extLst>
              <a:ext uri="{FF2B5EF4-FFF2-40B4-BE49-F238E27FC236}">
                <a16:creationId xmlns:a16="http://schemas.microsoft.com/office/drawing/2014/main" xmlns="" id="{7C60B4E1-F380-A541-AF3E-A81E48EAFD80}"/>
              </a:ext>
            </a:extLst>
          </p:cNvPr>
          <p:cNvSpPr>
            <a:spLocks noGrp="1"/>
          </p:cNvSpPr>
          <p:nvPr>
            <p:ph idx="1"/>
          </p:nvPr>
        </p:nvSpPr>
        <p:spPr>
          <a:xfrm>
            <a:off x="433953" y="1828800"/>
            <a:ext cx="8245098" cy="4297363"/>
          </a:xfrm>
        </p:spPr>
        <p:txBody>
          <a:bodyPr>
            <a:normAutofit fontScale="62500" lnSpcReduction="20000"/>
          </a:bodyPr>
          <a:lstStyle/>
          <a:p>
            <a:r>
              <a:rPr lang="en-US" dirty="0">
                <a:effectLst/>
              </a:rPr>
              <a:t>Declaration that the complete SCAT5 cannot be appropriately completed in less than 10 min</a:t>
            </a:r>
          </a:p>
          <a:p>
            <a:r>
              <a:rPr lang="en-US" dirty="0">
                <a:effectLst/>
              </a:rPr>
              <a:t>Inclusion of an Immediate/Acute Assessment section, including indications for emergency management and observable signs of possible concussion</a:t>
            </a:r>
          </a:p>
          <a:p>
            <a:r>
              <a:rPr lang="en-US" dirty="0">
                <a:effectLst/>
              </a:rPr>
              <a:t>Addition of questions that compare the athlete’s post-injury presentation with preinjury behavior</a:t>
            </a:r>
          </a:p>
          <a:p>
            <a:r>
              <a:rPr lang="en-US" dirty="0">
                <a:effectLst/>
              </a:rPr>
              <a:t>A Rapid Neurological Screen has been included</a:t>
            </a:r>
          </a:p>
          <a:p>
            <a:r>
              <a:rPr lang="en-US" dirty="0">
                <a:effectLst/>
              </a:rPr>
              <a:t>A section has been added that includes affirmation that the SCAT5 was used or supervised by a healthcare professional and whether a concussion was diagnosed</a:t>
            </a:r>
          </a:p>
          <a:p>
            <a:r>
              <a:rPr lang="en-US" dirty="0">
                <a:effectLst/>
              </a:rPr>
              <a:t>The Return to Sport progression emphasizes that the initial period of physical and cognitive rest should typically only last 24-48 hours.</a:t>
            </a:r>
          </a:p>
          <a:p>
            <a:r>
              <a:rPr lang="en-US" dirty="0">
                <a:effectLst/>
              </a:rPr>
              <a:t>A Return to School progression has been added, including possible academic accommodations.</a:t>
            </a:r>
          </a:p>
          <a:p>
            <a:r>
              <a:rPr lang="en-US" dirty="0">
                <a:effectLst/>
              </a:rPr>
              <a:t>The SCAT5 specifically indicates that written clearance by a healthcare professional is necessary prior to returning to play/sport</a:t>
            </a:r>
          </a:p>
          <a:p>
            <a:endParaRPr lang="en-US" dirty="0"/>
          </a:p>
        </p:txBody>
      </p:sp>
    </p:spTree>
    <p:extLst>
      <p:ext uri="{BB962C8B-B14F-4D97-AF65-F5344CB8AC3E}">
        <p14:creationId xmlns:p14="http://schemas.microsoft.com/office/powerpoint/2010/main" val="226620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AAN Recommendations</a:t>
            </a:r>
          </a:p>
        </p:txBody>
      </p:sp>
      <p:sp>
        <p:nvSpPr>
          <p:cNvPr id="3" name="Content Placeholder 2"/>
          <p:cNvSpPr>
            <a:spLocks noGrp="1"/>
          </p:cNvSpPr>
          <p:nvPr>
            <p:ph idx="1"/>
          </p:nvPr>
        </p:nvSpPr>
        <p:spPr/>
        <p:txBody>
          <a:bodyPr/>
          <a:lstStyle/>
          <a:p>
            <a:r>
              <a:rPr lang="en-US" dirty="0"/>
              <a:t>School-based professionals should be educated by experienced licensed health care practitioners (LHCP)</a:t>
            </a:r>
          </a:p>
          <a:p>
            <a:r>
              <a:rPr lang="en-US" dirty="0"/>
              <a:t>LHCP should inform athletes and families of evidence concerning concussion risk factors</a:t>
            </a:r>
          </a:p>
          <a:p>
            <a:r>
              <a:rPr lang="en-US" dirty="0"/>
              <a:t>Sideline evaluation to be performed by experienced LHCP</a:t>
            </a:r>
          </a:p>
          <a:p>
            <a:r>
              <a:rPr lang="en-US" dirty="0"/>
              <a:t>Baseline testing should be performed in young athletes, those with prior concussion history or those with pre-existing learning disabilities/ADD/ADHD</a:t>
            </a:r>
          </a:p>
        </p:txBody>
      </p:sp>
    </p:spTree>
    <p:extLst>
      <p:ext uri="{BB962C8B-B14F-4D97-AF65-F5344CB8AC3E}">
        <p14:creationId xmlns:p14="http://schemas.microsoft.com/office/powerpoint/2010/main" val="3909885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3" y="1828800"/>
            <a:ext cx="7583488" cy="4703414"/>
          </a:xfrm>
        </p:spPr>
        <p:txBody>
          <a:bodyPr>
            <a:normAutofit/>
          </a:bodyPr>
          <a:lstStyle/>
          <a:p>
            <a:r>
              <a:rPr lang="en-US" dirty="0"/>
              <a:t>Athlete suspected of having concussion should be removed from play immediately</a:t>
            </a:r>
          </a:p>
          <a:p>
            <a:r>
              <a:rPr lang="en-US" dirty="0"/>
              <a:t>Athlete is not allowed to RTP until evaluation and assessment by LHCP with training in both the diagnosis and management of concussion and in the recognition of more severe TBI is completed</a:t>
            </a:r>
          </a:p>
          <a:p>
            <a:r>
              <a:rPr lang="en-US" dirty="0"/>
              <a:t>Those with concussions should not RTP until an LHCP has judged that the concussion has resolved</a:t>
            </a:r>
          </a:p>
          <a:p>
            <a:pPr lvl="2"/>
            <a:r>
              <a:rPr lang="en-US" dirty="0"/>
              <a:t>Athlete should be asymptomatic off medication</a:t>
            </a:r>
          </a:p>
          <a:p>
            <a:pPr lvl="2"/>
            <a:r>
              <a:rPr lang="en-US" dirty="0"/>
              <a:t>High school and younger athletes should be managed more conservatively</a:t>
            </a:r>
          </a:p>
        </p:txBody>
      </p:sp>
      <p:sp>
        <p:nvSpPr>
          <p:cNvPr id="4" name="Title 1"/>
          <p:cNvSpPr>
            <a:spLocks noGrp="1"/>
          </p:cNvSpPr>
          <p:nvPr>
            <p:ph type="title"/>
          </p:nvPr>
        </p:nvSpPr>
        <p:spPr>
          <a:xfrm>
            <a:off x="779463" y="194713"/>
            <a:ext cx="7583488" cy="1283167"/>
          </a:xfrm>
        </p:spPr>
        <p:txBody>
          <a:bodyPr/>
          <a:lstStyle/>
          <a:p>
            <a:r>
              <a:rPr lang="en-US" dirty="0">
                <a:latin typeface="Arial"/>
                <a:cs typeface="Arial"/>
              </a:rPr>
              <a:t>AAN Recommendations</a:t>
            </a:r>
          </a:p>
        </p:txBody>
      </p:sp>
    </p:spTree>
    <p:extLst>
      <p:ext uri="{BB962C8B-B14F-4D97-AF65-F5344CB8AC3E}">
        <p14:creationId xmlns:p14="http://schemas.microsoft.com/office/powerpoint/2010/main" val="349762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ヒラギノ角ゴ ProN W3" charset="0"/>
                <a:cs typeface="ヒラギノ角ゴ ProN W3" charset="0"/>
              </a:rPr>
              <a:t>Concussion</a:t>
            </a:r>
            <a:endParaRPr lang="en-US" dirty="0"/>
          </a:p>
        </p:txBody>
      </p:sp>
      <p:sp>
        <p:nvSpPr>
          <p:cNvPr id="3" name="Content Placeholder 2"/>
          <p:cNvSpPr>
            <a:spLocks noGrp="1"/>
          </p:cNvSpPr>
          <p:nvPr>
            <p:ph idx="1"/>
          </p:nvPr>
        </p:nvSpPr>
        <p:spPr>
          <a:xfrm>
            <a:off x="779463" y="1630860"/>
            <a:ext cx="7583488" cy="5000328"/>
          </a:xfrm>
        </p:spPr>
        <p:txBody>
          <a:bodyPr>
            <a:normAutofit fontScale="92500" lnSpcReduction="20000"/>
          </a:bodyPr>
          <a:lstStyle/>
          <a:p>
            <a:pPr>
              <a:defRPr/>
            </a:pPr>
            <a:r>
              <a:rPr lang="en-US" sz="2800" dirty="0">
                <a:ea typeface="ヒラギノ角ゴ ProN W3" charset="0"/>
                <a:cs typeface="ヒラギノ角ゴ ProN W3" charset="0"/>
              </a:rPr>
              <a:t>Definition</a:t>
            </a:r>
          </a:p>
          <a:p>
            <a:pPr marL="1182688" lvl="2">
              <a:defRPr/>
            </a:pPr>
            <a:r>
              <a:rPr lang="en-US" sz="2800" dirty="0">
                <a:ea typeface="ヒラギノ角ゴ ProN W3" charset="0"/>
                <a:cs typeface="ヒラギノ角ゴ ProN W3" charset="0"/>
              </a:rPr>
              <a:t>Clinical syndrome characterized by immediate and transient impairment of brain function caused by a traumatic injury that resolves spontaneously</a:t>
            </a:r>
          </a:p>
          <a:p>
            <a:pPr marL="1182688" lvl="2">
              <a:defRPr/>
            </a:pPr>
            <a:r>
              <a:rPr lang="en-US" sz="2800" dirty="0">
                <a:ea typeface="ヒラギノ角ゴ ProN W3" charset="0"/>
                <a:cs typeface="ヒラギノ角ゴ ProN W3" charset="0"/>
              </a:rPr>
              <a:t>The injury can be direct or indirect</a:t>
            </a:r>
          </a:p>
          <a:p>
            <a:pPr marL="1182688" lvl="2">
              <a:defRPr/>
            </a:pPr>
            <a:r>
              <a:rPr lang="en-US" sz="2800" dirty="0">
                <a:ea typeface="ヒラギノ角ゴ ProN W3" charset="0"/>
                <a:cs typeface="ヒラギノ角ゴ ProN W3" charset="0"/>
              </a:rPr>
              <a:t>Functional/Metabolic disturbance rather than structural injury</a:t>
            </a:r>
          </a:p>
          <a:p>
            <a:pPr marL="1182688" lvl="2">
              <a:defRPr/>
            </a:pPr>
            <a:r>
              <a:rPr lang="en-US" sz="2800" dirty="0">
                <a:ea typeface="ヒラギノ角ゴ ProN W3" charset="0"/>
                <a:cs typeface="ヒラギノ角ゴ ProN W3" charset="0"/>
              </a:rPr>
              <a:t>LOC is not necessary</a:t>
            </a:r>
          </a:p>
          <a:p>
            <a:pPr marL="1182688" lvl="2">
              <a:defRPr/>
            </a:pPr>
            <a:r>
              <a:rPr lang="en-US" sz="2800" dirty="0">
                <a:ea typeface="ヒラギノ角ゴ ProN W3" charset="0"/>
                <a:cs typeface="ヒラギノ角ゴ ProN W3" charset="0"/>
              </a:rPr>
              <a:t>Majority (80-90%) resolves in a short period (7-10 days), typically following a sequential course</a:t>
            </a:r>
          </a:p>
          <a:p>
            <a:pPr marL="1182688" lvl="2">
              <a:defRPr/>
            </a:pPr>
            <a:r>
              <a:rPr lang="en-US" sz="2800" dirty="0">
                <a:ea typeface="ヒラギノ角ゴ ProN W3" charset="0"/>
                <a:cs typeface="ヒラギノ角ゴ ProN W3" charset="0"/>
              </a:rPr>
              <a:t>No abnormality is seen in standard neuroimaging</a:t>
            </a:r>
          </a:p>
        </p:txBody>
      </p:sp>
    </p:spTree>
    <p:extLst>
      <p:ext uri="{BB962C8B-B14F-4D97-AF65-F5344CB8AC3E}">
        <p14:creationId xmlns:p14="http://schemas.microsoft.com/office/powerpoint/2010/main" val="155657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Legal issues</a:t>
            </a:r>
          </a:p>
        </p:txBody>
      </p:sp>
      <p:sp>
        <p:nvSpPr>
          <p:cNvPr id="4" name="Rectangle 3"/>
          <p:cNvSpPr>
            <a:spLocks noGrp="1" noChangeArrowheads="1"/>
          </p:cNvSpPr>
          <p:nvPr>
            <p:ph idx="1"/>
          </p:nvPr>
        </p:nvSpPr>
        <p:spPr>
          <a:xfrm>
            <a:off x="779463" y="1693336"/>
            <a:ext cx="7583488" cy="4792133"/>
          </a:xfrm>
        </p:spPr>
        <p:txBody>
          <a:bodyPr/>
          <a:lstStyle/>
          <a:p>
            <a:r>
              <a:rPr lang="en-US" dirty="0"/>
              <a:t>ALL states and D.C.  have enacted specific youth concussion legislation since 2009. Last four states passed laws in 2014.</a:t>
            </a:r>
          </a:p>
          <a:p>
            <a:r>
              <a:rPr lang="en-US" dirty="0"/>
              <a:t>In April of 2012, Florida enacted concussion related legislation regarding concussion.</a:t>
            </a:r>
          </a:p>
          <a:p>
            <a:r>
              <a:rPr lang="en-US" dirty="0"/>
              <a:t>Rules regarding potential head injuries in athletes in the Florida Law:</a:t>
            </a:r>
          </a:p>
          <a:p>
            <a:pPr lvl="3"/>
            <a:r>
              <a:rPr lang="en-US" dirty="0"/>
              <a:t>Parental consent and acceptance of concussion risk</a:t>
            </a:r>
          </a:p>
          <a:p>
            <a:pPr lvl="3"/>
            <a:r>
              <a:rPr lang="en-US" dirty="0"/>
              <a:t>Immediate removal from activity if concussion suspected</a:t>
            </a:r>
          </a:p>
          <a:p>
            <a:pPr lvl="3"/>
            <a:r>
              <a:rPr lang="en-US" dirty="0"/>
              <a:t>No same day RTP</a:t>
            </a:r>
          </a:p>
          <a:p>
            <a:pPr lvl="3"/>
            <a:r>
              <a:rPr lang="en-US" dirty="0"/>
              <a:t>Return to play only after written medical clearance by MD/DO</a:t>
            </a:r>
          </a:p>
        </p:txBody>
      </p:sp>
    </p:spTree>
    <p:extLst>
      <p:ext uri="{BB962C8B-B14F-4D97-AF65-F5344CB8AC3E}">
        <p14:creationId xmlns:p14="http://schemas.microsoft.com/office/powerpoint/2010/main" val="172001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Issues</a:t>
            </a:r>
          </a:p>
        </p:txBody>
      </p:sp>
      <p:sp>
        <p:nvSpPr>
          <p:cNvPr id="3" name="Content Placeholder 2"/>
          <p:cNvSpPr>
            <a:spLocks noGrp="1"/>
          </p:cNvSpPr>
          <p:nvPr>
            <p:ph idx="1"/>
          </p:nvPr>
        </p:nvSpPr>
        <p:spPr/>
        <p:txBody>
          <a:bodyPr/>
          <a:lstStyle/>
          <a:p>
            <a:r>
              <a:rPr lang="en-US" dirty="0"/>
              <a:t>Zachary </a:t>
            </a:r>
            <a:r>
              <a:rPr lang="en-US" dirty="0" err="1"/>
              <a:t>Lystedt</a:t>
            </a:r>
            <a:r>
              <a:rPr lang="en-US" dirty="0"/>
              <a:t> Law</a:t>
            </a:r>
          </a:p>
          <a:p>
            <a:pPr lvl="1"/>
            <a:r>
              <a:rPr lang="en-US" dirty="0"/>
              <a:t>Enacted in Washington State in 2009.  Has served as the model for most laws enacted in other states.</a:t>
            </a:r>
          </a:p>
          <a:p>
            <a:pPr lvl="1"/>
            <a:r>
              <a:rPr lang="en-US" dirty="0"/>
              <a:t>Key provisions of the law</a:t>
            </a:r>
          </a:p>
          <a:p>
            <a:pPr lvl="2"/>
            <a:r>
              <a:rPr lang="en-US" dirty="0"/>
              <a:t>Guidelines/education</a:t>
            </a:r>
          </a:p>
          <a:p>
            <a:pPr lvl="2"/>
            <a:r>
              <a:rPr lang="en-US" dirty="0"/>
              <a:t>Mandatory consent</a:t>
            </a:r>
          </a:p>
          <a:p>
            <a:pPr lvl="2"/>
            <a:r>
              <a:rPr lang="en-US" dirty="0"/>
              <a:t>Immediate removal if concussion is suspected</a:t>
            </a:r>
          </a:p>
          <a:p>
            <a:pPr lvl="2"/>
            <a:r>
              <a:rPr lang="en-US" dirty="0"/>
              <a:t>Written clearance before return to play</a:t>
            </a:r>
          </a:p>
          <a:p>
            <a:pPr lvl="2"/>
            <a:r>
              <a:rPr lang="en-US" dirty="0"/>
              <a:t>Legal immunity if compliant with the law</a:t>
            </a:r>
          </a:p>
          <a:p>
            <a:pPr lvl="1"/>
            <a:endParaRPr lang="en-US" dirty="0"/>
          </a:p>
        </p:txBody>
      </p:sp>
    </p:spTree>
    <p:extLst>
      <p:ext uri="{BB962C8B-B14F-4D97-AF65-F5344CB8AC3E}">
        <p14:creationId xmlns:p14="http://schemas.microsoft.com/office/powerpoint/2010/main" val="439182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Pre-season evaluation</a:t>
            </a:r>
          </a:p>
        </p:txBody>
      </p:sp>
      <p:sp>
        <p:nvSpPr>
          <p:cNvPr id="3" name="Content Placeholder 2"/>
          <p:cNvSpPr>
            <a:spLocks noGrp="1"/>
          </p:cNvSpPr>
          <p:nvPr>
            <p:ph idx="1"/>
          </p:nvPr>
        </p:nvSpPr>
        <p:spPr/>
        <p:txBody>
          <a:bodyPr/>
          <a:lstStyle/>
          <a:p>
            <a:r>
              <a:rPr lang="en-US" dirty="0"/>
              <a:t>A history of prior concussion increases the risk of future concussions</a:t>
            </a:r>
          </a:p>
          <a:p>
            <a:r>
              <a:rPr lang="en-US" dirty="0"/>
              <a:t>Identify those athletes with history of concussion</a:t>
            </a:r>
          </a:p>
          <a:p>
            <a:pPr lvl="1"/>
            <a:r>
              <a:rPr lang="en-US" dirty="0"/>
              <a:t>Number, symptoms, time to resolution</a:t>
            </a:r>
          </a:p>
          <a:p>
            <a:pPr lvl="1"/>
            <a:r>
              <a:rPr lang="en-US" dirty="0"/>
              <a:t>Type of sporting event</a:t>
            </a:r>
          </a:p>
          <a:p>
            <a:pPr lvl="1"/>
            <a:r>
              <a:rPr lang="en-US" dirty="0"/>
              <a:t>Protective equipment used</a:t>
            </a:r>
          </a:p>
          <a:p>
            <a:r>
              <a:rPr lang="en-US" dirty="0"/>
              <a:t>Previous face, head and neck injuries</a:t>
            </a:r>
          </a:p>
        </p:txBody>
      </p:sp>
    </p:spTree>
    <p:extLst>
      <p:ext uri="{BB962C8B-B14F-4D97-AF65-F5344CB8AC3E}">
        <p14:creationId xmlns:p14="http://schemas.microsoft.com/office/powerpoint/2010/main" val="3060186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85" name="Rectangle 41"/>
          <p:cNvSpPr>
            <a:spLocks noGrp="1" noChangeArrowheads="1"/>
          </p:cNvSpPr>
          <p:nvPr>
            <p:ph type="title"/>
          </p:nvPr>
        </p:nvSpPr>
        <p:spPr/>
        <p:txBody>
          <a:bodyPr rIns="132080"/>
          <a:lstStyle/>
          <a:p>
            <a:pPr indent="0" eaLnBrk="1" hangingPunct="1">
              <a:defRPr/>
            </a:pPr>
            <a:r>
              <a:rPr lang="en-US" dirty="0">
                <a:latin typeface="Arial" charset="0"/>
                <a:ea typeface="ヒラギノ角ゴ ProN W3" charset="0"/>
                <a:cs typeface="ヒラギノ角ゴ ProN W3" charset="0"/>
              </a:rPr>
              <a:t>Concussion evaluation</a:t>
            </a:r>
          </a:p>
        </p:txBody>
      </p:sp>
      <p:sp>
        <p:nvSpPr>
          <p:cNvPr id="31786" name="Rectangle 42"/>
          <p:cNvSpPr>
            <a:spLocks noGrp="1" noChangeArrowheads="1"/>
          </p:cNvSpPr>
          <p:nvPr>
            <p:ph type="body" idx="1"/>
          </p:nvPr>
        </p:nvSpPr>
        <p:spPr>
          <a:xfrm>
            <a:off x="838200" y="1447800"/>
            <a:ext cx="7848600" cy="5410200"/>
          </a:xfrm>
        </p:spPr>
        <p:txBody>
          <a:bodyPr rIns="132080"/>
          <a:lstStyle/>
          <a:p>
            <a:pPr eaLnBrk="1" hangingPunct="1">
              <a:defRPr/>
            </a:pPr>
            <a:r>
              <a:rPr lang="en-US" dirty="0">
                <a:latin typeface="Verdana" charset="0"/>
                <a:ea typeface="ヒラギノ角ゴ ProN W3" charset="0"/>
                <a:cs typeface="ヒラギノ角ゴ ProN W3" charset="0"/>
              </a:rPr>
              <a:t>Symptoms</a:t>
            </a:r>
          </a:p>
          <a:p>
            <a:pPr marL="1182688" lvl="2" eaLnBrk="1" hangingPunct="1">
              <a:defRPr/>
            </a:pPr>
            <a:r>
              <a:rPr lang="en-US" dirty="0">
                <a:latin typeface="Verdana" charset="0"/>
                <a:ea typeface="ヒラギノ角ゴ ProN W3" charset="0"/>
                <a:cs typeface="ヒラギノ角ゴ ProN W3" charset="0"/>
              </a:rPr>
              <a:t>Cognitive:  Confusion, amnesia, disorientation, inability to focus, slurred speech, LOC</a:t>
            </a:r>
          </a:p>
          <a:p>
            <a:pPr marL="1182688" lvl="2" eaLnBrk="1" hangingPunct="1">
              <a:defRPr/>
            </a:pPr>
            <a:r>
              <a:rPr lang="en-US" dirty="0">
                <a:latin typeface="Verdana" charset="0"/>
                <a:ea typeface="ヒラギノ角ゴ ProN W3" charset="0"/>
                <a:cs typeface="ヒラギノ角ゴ ProN W3" charset="0"/>
              </a:rPr>
              <a:t>Affective:  Anxiety, depression, emotional </a:t>
            </a:r>
            <a:r>
              <a:rPr lang="en-US" dirty="0" err="1">
                <a:latin typeface="Verdana" charset="0"/>
                <a:ea typeface="ヒラギノ角ゴ ProN W3" charset="0"/>
                <a:cs typeface="ヒラギノ角ゴ ProN W3" charset="0"/>
              </a:rPr>
              <a:t>lability</a:t>
            </a:r>
            <a:r>
              <a:rPr lang="en-US" dirty="0">
                <a:latin typeface="Verdana" charset="0"/>
                <a:ea typeface="ヒラギノ角ゴ ProN W3" charset="0"/>
                <a:cs typeface="ヒラギノ角ゴ ProN W3" charset="0"/>
              </a:rPr>
              <a:t>, irritability, personality changes</a:t>
            </a:r>
          </a:p>
          <a:p>
            <a:pPr marL="1182688" lvl="2">
              <a:defRPr/>
            </a:pPr>
            <a:r>
              <a:rPr lang="en-US" dirty="0">
                <a:latin typeface="Verdana" charset="0"/>
                <a:ea typeface="ヒラギノ角ゴ ProN W3" charset="0"/>
                <a:cs typeface="ヒラギノ角ゴ ProN W3" charset="0"/>
              </a:rPr>
              <a:t>Somatic:  Dizziness, visual changes, nausea, unsteady gait, headache, fatigue, tinnitus</a:t>
            </a:r>
          </a:p>
          <a:p>
            <a:pPr marL="1182688" lvl="2" eaLnBrk="1" hangingPunct="1">
              <a:defRPr/>
            </a:pPr>
            <a:r>
              <a:rPr lang="en-US" dirty="0">
                <a:latin typeface="Verdana" charset="0"/>
                <a:ea typeface="ヒラギノ角ゴ ProN W3" charset="0"/>
                <a:cs typeface="ヒラギノ角ゴ ProN W3" charset="0"/>
              </a:rPr>
              <a:t>Sleep disturbances: increased, decreased, trouble initiating, drowsiness</a:t>
            </a:r>
          </a:p>
          <a:p>
            <a:pPr eaLnBrk="1" hangingPunct="1">
              <a:defRPr/>
            </a:pPr>
            <a:r>
              <a:rPr lang="en-US" dirty="0">
                <a:latin typeface="Verdana" charset="0"/>
                <a:ea typeface="ヒラギノ角ゴ ProN W3" charset="0"/>
                <a:cs typeface="ヒラギノ角ゴ ProN W3" charset="0"/>
              </a:rPr>
              <a:t>Signs</a:t>
            </a:r>
          </a:p>
          <a:p>
            <a:pPr marL="1182688" lvl="2" eaLnBrk="1" hangingPunct="1">
              <a:defRPr/>
            </a:pPr>
            <a:r>
              <a:rPr lang="en-US" dirty="0">
                <a:latin typeface="Verdana" charset="0"/>
                <a:ea typeface="ヒラギノ角ゴ ProN W3" charset="0"/>
                <a:cs typeface="ヒラギノ角ゴ ProN W3" charset="0"/>
              </a:rPr>
              <a:t>Loss of coordination</a:t>
            </a:r>
          </a:p>
          <a:p>
            <a:pPr marL="1182688" lvl="2" eaLnBrk="1" hangingPunct="1">
              <a:defRPr/>
            </a:pPr>
            <a:r>
              <a:rPr lang="en-US" dirty="0">
                <a:latin typeface="Verdana" charset="0"/>
                <a:ea typeface="ヒラギノ角ゴ ProN W3" charset="0"/>
                <a:cs typeface="ヒラギノ角ゴ ProN W3" charset="0"/>
              </a:rPr>
              <a:t>Pupil changes</a:t>
            </a:r>
          </a:p>
          <a:p>
            <a:pPr marL="1182688" lvl="2" eaLnBrk="1" hangingPunct="1">
              <a:defRPr/>
            </a:pPr>
            <a:r>
              <a:rPr lang="en-US" dirty="0">
                <a:latin typeface="Verdana" charset="0"/>
                <a:ea typeface="ヒラギノ角ゴ ProN W3" charset="0"/>
                <a:cs typeface="ヒラギノ角ゴ ProN W3" charset="0"/>
              </a:rPr>
              <a:t>Loss of concentration</a:t>
            </a:r>
          </a:p>
          <a:p>
            <a:pPr marL="1182688" lvl="2" eaLnBrk="1" hangingPunct="1">
              <a:defRPr/>
            </a:pPr>
            <a:r>
              <a:rPr lang="ja-JP" altLang="en-US" dirty="0">
                <a:latin typeface="Verdana" charset="0"/>
                <a:ea typeface="ヒラギノ角ゴ ProN W3" charset="0"/>
                <a:cs typeface="ヒラギノ角ゴ ProN W3" charset="0"/>
              </a:rPr>
              <a:t>“</a:t>
            </a:r>
            <a:r>
              <a:rPr lang="en-US" dirty="0">
                <a:latin typeface="Verdana" charset="0"/>
                <a:ea typeface="ヒラギノ角ゴ ProN W3" charset="0"/>
                <a:cs typeface="ヒラギノ角ゴ ProN W3" charset="0"/>
              </a:rPr>
              <a:t>Deer in the headlights</a:t>
            </a:r>
            <a:r>
              <a:rPr lang="ja-JP" altLang="en-US" dirty="0">
                <a:latin typeface="Verdana" charset="0"/>
                <a:ea typeface="ヒラギノ角ゴ ProN W3" charset="0"/>
                <a:cs typeface="ヒラギノ角ゴ ProN W3" charset="0"/>
              </a:rPr>
              <a:t>”</a:t>
            </a:r>
            <a:r>
              <a:rPr lang="en-US" dirty="0">
                <a:latin typeface="Verdana" charset="0"/>
                <a:ea typeface="ヒラギノ角ゴ ProN W3" charset="0"/>
                <a:cs typeface="ヒラギノ角ゴ ProN W3" charset="0"/>
              </a:rPr>
              <a:t> look</a:t>
            </a:r>
          </a:p>
        </p:txBody>
      </p:sp>
    </p:spTree>
    <p:extLst>
      <p:ext uri="{BB962C8B-B14F-4D97-AF65-F5344CB8AC3E}">
        <p14:creationId xmlns:p14="http://schemas.microsoft.com/office/powerpoint/2010/main" val="4033289602"/>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8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178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178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178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178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178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178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178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3178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3178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8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08" name="Rectangle 40"/>
          <p:cNvSpPr>
            <a:spLocks noGrp="1" noChangeArrowheads="1"/>
          </p:cNvSpPr>
          <p:nvPr>
            <p:ph type="title"/>
          </p:nvPr>
        </p:nvSpPr>
        <p:spPr>
          <a:xfrm>
            <a:off x="457200" y="0"/>
            <a:ext cx="8229600" cy="1079500"/>
          </a:xfrm>
        </p:spPr>
        <p:txBody>
          <a:bodyPr rIns="132080"/>
          <a:lstStyle/>
          <a:p>
            <a:pPr indent="0" eaLnBrk="1" hangingPunct="1">
              <a:defRPr/>
            </a:pPr>
            <a:r>
              <a:rPr lang="ja-JP" altLang="en-US">
                <a:latin typeface="Arial" charset="0"/>
                <a:ea typeface="ヒラギノ角ゴ ProN W3" charset="0"/>
                <a:cs typeface="ヒラギノ角ゴ ProN W3" charset="0"/>
              </a:rPr>
              <a:t>“</a:t>
            </a:r>
            <a:r>
              <a:rPr lang="en-US">
                <a:latin typeface="Arial" charset="0"/>
                <a:ea typeface="ヒラギノ角ゴ ProN W3" charset="0"/>
                <a:cs typeface="ヒラギノ角ゴ ProN W3" charset="0"/>
              </a:rPr>
              <a:t>Deer in the headlights look</a:t>
            </a:r>
            <a:r>
              <a:rPr lang="ja-JP" altLang="en-US">
                <a:latin typeface="Arial" charset="0"/>
                <a:ea typeface="ヒラギノ角ゴ ProN W3" charset="0"/>
                <a:cs typeface="ヒラギノ角ゴ ProN W3" charset="0"/>
              </a:rPr>
              <a:t>”</a:t>
            </a:r>
            <a:endParaRPr lang="en-US">
              <a:latin typeface="Arial" charset="0"/>
              <a:ea typeface="ヒラギノ角ゴ ProN W3" charset="0"/>
              <a:cs typeface="ヒラギノ角ゴ ProN W3" charset="0"/>
            </a:endParaRPr>
          </a:p>
        </p:txBody>
      </p:sp>
      <p:pic>
        <p:nvPicPr>
          <p:cNvPr id="61445" name="Picture 46" descr="ANd9GcQzAPKTyitXZftfMkjtWv1WCngA1ILDajmLuU3krxmJVyEJXfgF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773238"/>
            <a:ext cx="4191000" cy="313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5695754" y="1517584"/>
            <a:ext cx="2305245" cy="2305245"/>
          </a:xfrm>
          <a:prstGeom prst="rect">
            <a:avLst/>
          </a:prstGeom>
        </p:spPr>
      </p:pic>
    </p:spTree>
    <p:extLst>
      <p:ext uri="{BB962C8B-B14F-4D97-AF65-F5344CB8AC3E}">
        <p14:creationId xmlns:p14="http://schemas.microsoft.com/office/powerpoint/2010/main" val="469241161"/>
      </p:ext>
    </p:extLst>
  </p:cSld>
  <p:clrMapOvr>
    <a:masterClrMapping/>
  </p:clrMapOvr>
  <p:transition>
    <p:cover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rrowheads="1"/>
          </p:cNvSpPr>
          <p:nvPr>
            <p:ph type="title"/>
          </p:nvPr>
        </p:nvSpPr>
        <p:spPr/>
        <p:txBody>
          <a:bodyPr/>
          <a:lstStyle/>
          <a:p>
            <a:r>
              <a:rPr lang="en-US" dirty="0">
                <a:latin typeface="Arial"/>
                <a:cs typeface="Arial"/>
              </a:rPr>
              <a:t>Symptoms</a:t>
            </a:r>
          </a:p>
        </p:txBody>
      </p:sp>
      <p:sp>
        <p:nvSpPr>
          <p:cNvPr id="153603" name="Rectangle 3"/>
          <p:cNvSpPr>
            <a:spLocks noGrp="1" noChangeArrowheads="1"/>
          </p:cNvSpPr>
          <p:nvPr>
            <p:ph idx="1"/>
          </p:nvPr>
        </p:nvSpPr>
        <p:spPr/>
        <p:txBody>
          <a:bodyPr/>
          <a:lstStyle/>
          <a:p>
            <a:r>
              <a:rPr lang="en-US" dirty="0">
                <a:solidFill>
                  <a:srgbClr val="333333"/>
                </a:solidFill>
              </a:rPr>
              <a:t>Headache 			= 71%</a:t>
            </a:r>
          </a:p>
          <a:p>
            <a:r>
              <a:rPr lang="en-US" dirty="0">
                <a:solidFill>
                  <a:srgbClr val="333333"/>
                </a:solidFill>
              </a:rPr>
              <a:t>Feeling slow		= 58%</a:t>
            </a:r>
          </a:p>
          <a:p>
            <a:r>
              <a:rPr lang="en-US" dirty="0">
                <a:solidFill>
                  <a:srgbClr val="333333"/>
                </a:solidFill>
              </a:rPr>
              <a:t>Difficulty concentrating	= 57%</a:t>
            </a:r>
          </a:p>
          <a:p>
            <a:r>
              <a:rPr lang="en-US" dirty="0">
                <a:solidFill>
                  <a:srgbClr val="333333"/>
                </a:solidFill>
              </a:rPr>
              <a:t>Fatigue			= 50%</a:t>
            </a:r>
          </a:p>
          <a:p>
            <a:r>
              <a:rPr lang="en-US" dirty="0">
                <a:solidFill>
                  <a:srgbClr val="333333"/>
                </a:solidFill>
              </a:rPr>
              <a:t>Blurred or Double vision	= 49%</a:t>
            </a:r>
          </a:p>
          <a:p>
            <a:r>
              <a:rPr lang="en-US" dirty="0">
                <a:solidFill>
                  <a:srgbClr val="333333"/>
                </a:solidFill>
              </a:rPr>
              <a:t>Balance problems		= 43%</a:t>
            </a:r>
          </a:p>
          <a:p>
            <a:r>
              <a:rPr lang="en-US" dirty="0">
                <a:solidFill>
                  <a:srgbClr val="333333"/>
                </a:solidFill>
              </a:rPr>
              <a:t>LOC			&lt;10%</a:t>
            </a:r>
          </a:p>
        </p:txBody>
      </p:sp>
    </p:spTree>
    <p:extLst>
      <p:ext uri="{BB962C8B-B14F-4D97-AF65-F5344CB8AC3E}">
        <p14:creationId xmlns:p14="http://schemas.microsoft.com/office/powerpoint/2010/main" val="1533915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33" name="Rectangle 41"/>
          <p:cNvSpPr>
            <a:spLocks noGrp="1" noChangeArrowheads="1"/>
          </p:cNvSpPr>
          <p:nvPr>
            <p:ph type="title"/>
          </p:nvPr>
        </p:nvSpPr>
        <p:spPr/>
        <p:txBody>
          <a:bodyPr rIns="132080"/>
          <a:lstStyle/>
          <a:p>
            <a:pPr indent="0" eaLnBrk="1" hangingPunct="1">
              <a:defRPr/>
            </a:pPr>
            <a:r>
              <a:rPr lang="en-US" dirty="0">
                <a:latin typeface="Arial" charset="0"/>
                <a:ea typeface="ヒラギノ角ゴ ProN W3" charset="0"/>
                <a:cs typeface="ヒラギノ角ゴ ProN W3" charset="0"/>
              </a:rPr>
              <a:t>Concussion evaluation</a:t>
            </a:r>
          </a:p>
        </p:txBody>
      </p:sp>
      <p:sp>
        <p:nvSpPr>
          <p:cNvPr id="33834" name="Rectangle 42"/>
          <p:cNvSpPr>
            <a:spLocks noGrp="1" noChangeArrowheads="1"/>
          </p:cNvSpPr>
          <p:nvPr>
            <p:ph type="body" idx="1"/>
          </p:nvPr>
        </p:nvSpPr>
        <p:spPr/>
        <p:txBody>
          <a:bodyPr rIns="132080">
            <a:normAutofit fontScale="92500" lnSpcReduction="10000"/>
          </a:bodyPr>
          <a:lstStyle/>
          <a:p>
            <a:pPr eaLnBrk="1" hangingPunct="1">
              <a:lnSpc>
                <a:spcPct val="90000"/>
              </a:lnSpc>
              <a:defRPr/>
            </a:pPr>
            <a:r>
              <a:rPr lang="en-US" dirty="0">
                <a:latin typeface="Verdana" charset="0"/>
                <a:ea typeface="ヒラギノ角ゴ ProN W3" charset="0"/>
                <a:cs typeface="ヒラギノ角ゴ ProN W3" charset="0"/>
              </a:rPr>
              <a:t>Field evaluation</a:t>
            </a:r>
          </a:p>
          <a:p>
            <a:pPr marL="782638" lvl="1" eaLnBrk="1" hangingPunct="1">
              <a:lnSpc>
                <a:spcPct val="90000"/>
              </a:lnSpc>
              <a:defRPr/>
            </a:pPr>
            <a:r>
              <a:rPr lang="en-US" dirty="0">
                <a:latin typeface="Verdana" charset="0"/>
                <a:ea typeface="ヒラギノ角ゴ ProN W3" charset="0"/>
                <a:cs typeface="ヒラギノ角ゴ ProN W3" charset="0"/>
              </a:rPr>
              <a:t>LOC</a:t>
            </a:r>
          </a:p>
          <a:p>
            <a:pPr marL="782638" lvl="1" eaLnBrk="1" hangingPunct="1">
              <a:lnSpc>
                <a:spcPct val="90000"/>
              </a:lnSpc>
              <a:defRPr/>
            </a:pPr>
            <a:r>
              <a:rPr lang="en-US" dirty="0">
                <a:latin typeface="Verdana" charset="0"/>
                <a:ea typeface="ヒラギノ角ゴ ProN W3" charset="0"/>
                <a:cs typeface="ヒラギノ角ゴ ProN W3" charset="0"/>
              </a:rPr>
              <a:t>Brief mental status</a:t>
            </a:r>
          </a:p>
          <a:p>
            <a:pPr marL="782638" lvl="1" eaLnBrk="1" hangingPunct="1">
              <a:lnSpc>
                <a:spcPct val="90000"/>
              </a:lnSpc>
              <a:defRPr/>
            </a:pPr>
            <a:r>
              <a:rPr lang="en-US" dirty="0">
                <a:latin typeface="Verdana" charset="0"/>
                <a:ea typeface="ヒラギノ角ゴ ProN W3" charset="0"/>
                <a:cs typeface="ヒラギノ角ゴ ProN W3" charset="0"/>
              </a:rPr>
              <a:t>Neck pain (rule out C-spine injury)</a:t>
            </a:r>
          </a:p>
          <a:p>
            <a:pPr marL="782638" lvl="1" eaLnBrk="1" hangingPunct="1">
              <a:lnSpc>
                <a:spcPct val="90000"/>
              </a:lnSpc>
              <a:defRPr/>
            </a:pPr>
            <a:r>
              <a:rPr lang="en-US" dirty="0">
                <a:latin typeface="Verdana" charset="0"/>
                <a:ea typeface="ヒラギノ角ゴ ProN W3" charset="0"/>
                <a:cs typeface="ヒラギノ角ゴ ProN W3" charset="0"/>
              </a:rPr>
              <a:t>Neurological symptoms</a:t>
            </a:r>
          </a:p>
          <a:p>
            <a:pPr eaLnBrk="1" hangingPunct="1">
              <a:lnSpc>
                <a:spcPct val="90000"/>
              </a:lnSpc>
              <a:defRPr/>
            </a:pPr>
            <a:r>
              <a:rPr lang="en-US" dirty="0">
                <a:latin typeface="Verdana" charset="0"/>
                <a:ea typeface="ヒラギノ角ゴ ProN W3" charset="0"/>
                <a:cs typeface="ヒラギノ角ゴ ProN W3" charset="0"/>
              </a:rPr>
              <a:t>Sideline evaluation</a:t>
            </a:r>
          </a:p>
          <a:p>
            <a:pPr marL="782638" lvl="1" eaLnBrk="1" hangingPunct="1">
              <a:lnSpc>
                <a:spcPct val="90000"/>
              </a:lnSpc>
              <a:defRPr/>
            </a:pPr>
            <a:r>
              <a:rPr lang="en-US" dirty="0">
                <a:latin typeface="Verdana" charset="0"/>
                <a:ea typeface="ヒラギノ角ゴ ProN W3" charset="0"/>
                <a:cs typeface="ヒラギノ角ゴ ProN W3" charset="0"/>
              </a:rPr>
              <a:t>Mental status exam</a:t>
            </a:r>
          </a:p>
          <a:p>
            <a:pPr marL="782638" lvl="1" eaLnBrk="1" hangingPunct="1">
              <a:lnSpc>
                <a:spcPct val="90000"/>
              </a:lnSpc>
              <a:defRPr/>
            </a:pPr>
            <a:r>
              <a:rPr lang="en-US" dirty="0">
                <a:latin typeface="Verdana" charset="0"/>
                <a:ea typeface="ヒラギノ角ゴ ProN W3" charset="0"/>
                <a:cs typeface="ヒラギノ角ゴ ProN W3" charset="0"/>
              </a:rPr>
              <a:t>Further and thorough neurological evaluation</a:t>
            </a:r>
          </a:p>
          <a:p>
            <a:pPr marL="782638" lvl="1" eaLnBrk="1" hangingPunct="1">
              <a:lnSpc>
                <a:spcPct val="90000"/>
              </a:lnSpc>
              <a:defRPr/>
            </a:pPr>
            <a:r>
              <a:rPr lang="en-US" dirty="0">
                <a:latin typeface="Verdana" charset="0"/>
                <a:ea typeface="ヒラギノ角ゴ ProN W3" charset="0"/>
                <a:cs typeface="ヒラギノ角ゴ ProN W3" charset="0"/>
              </a:rPr>
              <a:t>BESS, SCAT 3, SAC</a:t>
            </a:r>
          </a:p>
          <a:p>
            <a:pPr marL="782638" lvl="1" eaLnBrk="1" hangingPunct="1">
              <a:lnSpc>
                <a:spcPct val="90000"/>
              </a:lnSpc>
              <a:defRPr/>
            </a:pPr>
            <a:r>
              <a:rPr lang="en-US" dirty="0">
                <a:latin typeface="Verdana" charset="0"/>
                <a:ea typeface="ヒラギノ角ゴ ProN W3" charset="0"/>
                <a:cs typeface="ヒラギノ角ゴ ProN W3" charset="0"/>
              </a:rPr>
              <a:t>Serial monitoring</a:t>
            </a:r>
          </a:p>
          <a:p>
            <a:pPr marL="1347788" lvl="3">
              <a:lnSpc>
                <a:spcPct val="90000"/>
              </a:lnSpc>
              <a:defRPr/>
            </a:pPr>
            <a:r>
              <a:rPr lang="en-US" dirty="0">
                <a:latin typeface="Verdana" charset="0"/>
                <a:ea typeface="ヒラギノ角ゴ ProN W3" charset="0"/>
                <a:cs typeface="ヒラギノ角ゴ ProN W3" charset="0"/>
              </a:rPr>
              <a:t>Sit athlete out and re-evaluate in 15 minutes</a:t>
            </a:r>
          </a:p>
          <a:p>
            <a:pPr marL="782638" lvl="1" eaLnBrk="1" hangingPunct="1">
              <a:lnSpc>
                <a:spcPct val="90000"/>
              </a:lnSpc>
              <a:defRPr/>
            </a:pPr>
            <a:r>
              <a:rPr lang="en-US" dirty="0">
                <a:latin typeface="Verdana" charset="0"/>
                <a:ea typeface="ヒラギノ角ゴ ProN W3" charset="0"/>
                <a:cs typeface="ヒラギノ角ゴ ProN W3" charset="0"/>
              </a:rPr>
              <a:t>Evolving injury, symptoms might be delayed</a:t>
            </a:r>
          </a:p>
        </p:txBody>
      </p:sp>
    </p:spTree>
    <p:extLst>
      <p:ext uri="{BB962C8B-B14F-4D97-AF65-F5344CB8AC3E}">
        <p14:creationId xmlns:p14="http://schemas.microsoft.com/office/powerpoint/2010/main" val="1547533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56" name="Text Box 40"/>
          <p:cNvSpPr txBox="1">
            <a:spLocks noChangeArrowheads="1"/>
          </p:cNvSpPr>
          <p:nvPr/>
        </p:nvSpPr>
        <p:spPr bwMode="auto">
          <a:xfrm>
            <a:off x="7448550" y="6243638"/>
            <a:ext cx="341313" cy="317500"/>
          </a:xfrm>
          <a:prstGeom prst="rect">
            <a:avLst/>
          </a:prstGeom>
          <a:noFill/>
          <a:ln w="12700">
            <a:noFill/>
            <a:miter lim="800000"/>
            <a:headEnd/>
            <a:tailEnd/>
          </a:ln>
        </p:spPr>
        <p:txBody>
          <a:bodyPr wrap="none"/>
          <a:lstStyle>
            <a:lvl1pPr eaLnBrk="0" hangingPunct="0">
              <a:defRPr sz="2400">
                <a:solidFill>
                  <a:srgbClr val="CCFFFF"/>
                </a:solidFill>
                <a:latin typeface="Times New Roman" charset="0"/>
                <a:ea typeface="ヒラギノ角ゴ ProN W3" charset="0"/>
                <a:cs typeface="ヒラギノ角ゴ ProN W3" charset="0"/>
                <a:sym typeface="Times New Roman" charset="0"/>
              </a:defRPr>
            </a:lvl1pPr>
            <a:lvl2pPr marL="742950" indent="-285750" eaLnBrk="0" hangingPunct="0">
              <a:defRPr sz="2400">
                <a:solidFill>
                  <a:srgbClr val="CCFFFF"/>
                </a:solidFill>
                <a:latin typeface="Times New Roman" charset="0"/>
                <a:ea typeface="ヒラギノ角ゴ ProN W3" charset="0"/>
                <a:cs typeface="ヒラギノ角ゴ ProN W3" charset="0"/>
                <a:sym typeface="Times New Roman" charset="0"/>
              </a:defRPr>
            </a:lvl2pPr>
            <a:lvl3pPr marL="1143000" indent="-228600" eaLnBrk="0" hangingPunct="0">
              <a:defRPr sz="2400">
                <a:solidFill>
                  <a:srgbClr val="CCFFFF"/>
                </a:solidFill>
                <a:latin typeface="Times New Roman" charset="0"/>
                <a:ea typeface="ヒラギノ角ゴ ProN W3" charset="0"/>
                <a:cs typeface="ヒラギノ角ゴ ProN W3" charset="0"/>
                <a:sym typeface="Times New Roman" charset="0"/>
              </a:defRPr>
            </a:lvl3pPr>
            <a:lvl4pPr marL="1600200" indent="-228600" eaLnBrk="0" hangingPunct="0">
              <a:defRPr sz="2400">
                <a:solidFill>
                  <a:srgbClr val="CCFFFF"/>
                </a:solidFill>
                <a:latin typeface="Times New Roman" charset="0"/>
                <a:ea typeface="ヒラギノ角ゴ ProN W3" charset="0"/>
                <a:cs typeface="ヒラギノ角ゴ ProN W3" charset="0"/>
                <a:sym typeface="Times New Roman" charset="0"/>
              </a:defRPr>
            </a:lvl4pPr>
            <a:lvl5pPr marL="2057400" indent="-228600" eaLnBrk="0" hangingPunct="0">
              <a:defRPr sz="2400">
                <a:solidFill>
                  <a:srgbClr val="CCFFFF"/>
                </a:solidFill>
                <a:latin typeface="Times New Roman" charset="0"/>
                <a:ea typeface="ヒラギノ角ゴ ProN W3" charset="0"/>
                <a:cs typeface="ヒラギノ角ゴ ProN W3" charset="0"/>
                <a:sym typeface="Times New Roman" charset="0"/>
              </a:defRPr>
            </a:lvl5pPr>
            <a:lvl6pPr marL="25146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6pPr>
            <a:lvl7pPr marL="29718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7pPr>
            <a:lvl8pPr marL="34290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8pPr>
            <a:lvl9pPr marL="38862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9pPr>
          </a:lstStyle>
          <a:p>
            <a:pPr algn="ctr" eaLnBrk="1" hangingPunct="1">
              <a:defRPr/>
            </a:pPr>
            <a:fld id="{B5AA42FA-EDBF-A240-A34A-82E48ED79AB5}" type="slidenum">
              <a:rPr lang="en-US" sz="1400" smtClean="0">
                <a:solidFill>
                  <a:schemeClr val="tx1"/>
                </a:solidFill>
                <a:effectLst>
                  <a:outerShdw blurRad="38100" dist="38100" dir="2700000" algn="tl">
                    <a:srgbClr val="000000"/>
                  </a:outerShdw>
                </a:effectLst>
                <a:latin typeface="Verdana" charset="0"/>
                <a:cs typeface="Verdana" charset="0"/>
                <a:sym typeface="Verdana" charset="0"/>
              </a:rPr>
              <a:pPr algn="ctr" eaLnBrk="1" hangingPunct="1">
                <a:defRPr/>
              </a:pPr>
              <a:t>27</a:t>
            </a:fld>
            <a:endParaRPr lang="en-US" sz="1400">
              <a:solidFill>
                <a:schemeClr val="tx1"/>
              </a:solidFill>
              <a:effectLst>
                <a:outerShdw blurRad="38100" dist="38100" dir="2700000" algn="tl">
                  <a:srgbClr val="000000"/>
                </a:outerShdw>
              </a:effectLst>
              <a:latin typeface="Verdana" charset="0"/>
              <a:cs typeface="Verdana" charset="0"/>
              <a:sym typeface="Verdana" charset="0"/>
            </a:endParaRPr>
          </a:p>
        </p:txBody>
      </p:sp>
      <p:pic>
        <p:nvPicPr>
          <p:cNvPr id="63492" name="Picture 4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114300"/>
            <a:ext cx="6226175"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826433"/>
      </p:ext>
    </p:extLst>
  </p:cSld>
  <p:clrMapOvr>
    <a:masterClrMapping/>
  </p:clrMapOvr>
  <p:transition>
    <p:cover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a:cs typeface="Arial"/>
              </a:rPr>
              <a:t>Maddocks</a:t>
            </a:r>
            <a:r>
              <a:rPr lang="en-US" dirty="0">
                <a:latin typeface="Arial"/>
                <a:cs typeface="Arial"/>
              </a:rPr>
              <a:t> questions</a:t>
            </a:r>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	</a:t>
            </a:r>
          </a:p>
          <a:p>
            <a:r>
              <a:rPr lang="en-US" dirty="0"/>
              <a:t>Which field are we at?	</a:t>
            </a:r>
          </a:p>
          <a:p>
            <a:r>
              <a:rPr lang="en-US" dirty="0"/>
              <a:t>Which team are we playing today?	</a:t>
            </a:r>
          </a:p>
          <a:p>
            <a:r>
              <a:rPr lang="en-US" dirty="0"/>
              <a:t>Who is your opponent at present?	</a:t>
            </a:r>
          </a:p>
          <a:p>
            <a:r>
              <a:rPr lang="en-US" dirty="0"/>
              <a:t>Which half/period is it?	</a:t>
            </a:r>
          </a:p>
          <a:p>
            <a:r>
              <a:rPr lang="en-US" dirty="0"/>
              <a:t>How far into the half is it?	</a:t>
            </a:r>
          </a:p>
          <a:p>
            <a:r>
              <a:rPr lang="en-US" dirty="0"/>
              <a:t>Which side scored the last touchdown/goal/point?	</a:t>
            </a:r>
          </a:p>
          <a:p>
            <a:r>
              <a:rPr lang="en-US" dirty="0"/>
              <a:t>Which team did we play last week?	</a:t>
            </a:r>
          </a:p>
          <a:p>
            <a:r>
              <a:rPr lang="en-US" dirty="0"/>
              <a:t>Did we win last week?	</a:t>
            </a:r>
          </a:p>
          <a:p>
            <a:endParaRPr lang="en-US" dirty="0"/>
          </a:p>
        </p:txBody>
      </p:sp>
    </p:spTree>
    <p:extLst>
      <p:ext uri="{BB962C8B-B14F-4D97-AF65-F5344CB8AC3E}">
        <p14:creationId xmlns:p14="http://schemas.microsoft.com/office/powerpoint/2010/main" val="2774077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81" name="Rectangle 41"/>
          <p:cNvSpPr>
            <a:spLocks noGrp="1" noChangeArrowheads="1"/>
          </p:cNvSpPr>
          <p:nvPr>
            <p:ph type="title"/>
          </p:nvPr>
        </p:nvSpPr>
        <p:spPr/>
        <p:txBody>
          <a:bodyPr rIns="132080"/>
          <a:lstStyle/>
          <a:p>
            <a:pPr indent="0" eaLnBrk="1" hangingPunct="1">
              <a:defRPr/>
            </a:pPr>
            <a:r>
              <a:rPr lang="en-US" dirty="0">
                <a:latin typeface="Arial" charset="0"/>
                <a:ea typeface="ヒラギノ角ゴ ProN W3" charset="0"/>
                <a:cs typeface="ヒラギノ角ゴ ProN W3" charset="0"/>
              </a:rPr>
              <a:t>Concussion evaluation</a:t>
            </a:r>
          </a:p>
        </p:txBody>
      </p:sp>
      <p:sp>
        <p:nvSpPr>
          <p:cNvPr id="35882" name="Rectangle 42"/>
          <p:cNvSpPr>
            <a:spLocks noGrp="1" noChangeArrowheads="1"/>
          </p:cNvSpPr>
          <p:nvPr>
            <p:ph type="body" idx="1"/>
          </p:nvPr>
        </p:nvSpPr>
        <p:spPr/>
        <p:txBody>
          <a:bodyPr rIns="132080"/>
          <a:lstStyle/>
          <a:p>
            <a:pPr eaLnBrk="1" hangingPunct="1">
              <a:defRPr/>
            </a:pPr>
            <a:r>
              <a:rPr lang="en-US" dirty="0">
                <a:latin typeface="Verdana" charset="0"/>
                <a:ea typeface="ヒラギノ角ゴ ProN W3" charset="0"/>
                <a:cs typeface="ヒラギノ角ゴ ProN W3" charset="0"/>
              </a:rPr>
              <a:t>Mental status exam</a:t>
            </a:r>
          </a:p>
          <a:p>
            <a:pPr marL="782638" lvl="1" eaLnBrk="1" hangingPunct="1">
              <a:defRPr/>
            </a:pPr>
            <a:r>
              <a:rPr lang="en-US" dirty="0">
                <a:latin typeface="Verdana" charset="0"/>
                <a:ea typeface="ヒラギノ角ゴ ProN W3" charset="0"/>
                <a:cs typeface="ヒラギノ角ゴ ProN W3" charset="0"/>
              </a:rPr>
              <a:t>Orientation may not be reliable in sports</a:t>
            </a:r>
          </a:p>
          <a:p>
            <a:pPr marL="782638" lvl="1" eaLnBrk="1" hangingPunct="1">
              <a:defRPr/>
            </a:pPr>
            <a:r>
              <a:rPr lang="en-US" dirty="0">
                <a:latin typeface="Verdana" charset="0"/>
                <a:ea typeface="ヒラギノ角ゴ ProN W3" charset="0"/>
                <a:cs typeface="ヒラギノ角ゴ ProN W3" charset="0"/>
              </a:rPr>
              <a:t>Memory function is more reliable</a:t>
            </a:r>
          </a:p>
          <a:p>
            <a:pPr marL="1065213" lvl="2">
              <a:defRPr/>
            </a:pPr>
            <a:r>
              <a:rPr lang="en-US" dirty="0">
                <a:latin typeface="Verdana" charset="0"/>
                <a:ea typeface="ヒラギノ角ゴ ProN W3" charset="0"/>
                <a:cs typeface="ヒラギノ角ゴ ProN W3" charset="0"/>
              </a:rPr>
              <a:t>Events preceding injury</a:t>
            </a:r>
          </a:p>
          <a:p>
            <a:pPr marL="1065213" lvl="2">
              <a:defRPr/>
            </a:pPr>
            <a:r>
              <a:rPr lang="en-US" dirty="0">
                <a:latin typeface="Verdana" charset="0"/>
                <a:ea typeface="ヒラギノ角ゴ ProN W3" charset="0"/>
                <a:cs typeface="ヒラギノ角ゴ ProN W3" charset="0"/>
              </a:rPr>
              <a:t>Current events</a:t>
            </a:r>
          </a:p>
          <a:p>
            <a:pPr marL="1065213" lvl="2">
              <a:defRPr/>
            </a:pPr>
            <a:r>
              <a:rPr lang="en-US" dirty="0">
                <a:latin typeface="Verdana" charset="0"/>
                <a:ea typeface="ヒラギノ角ゴ ProN W3" charset="0"/>
                <a:cs typeface="ヒラギノ角ゴ ProN W3" charset="0"/>
              </a:rPr>
              <a:t>Immediate and delayed recall</a:t>
            </a:r>
          </a:p>
          <a:p>
            <a:pPr marL="1065213" lvl="2">
              <a:defRPr/>
            </a:pPr>
            <a:r>
              <a:rPr lang="en-US" dirty="0">
                <a:latin typeface="Verdana" charset="0"/>
                <a:ea typeface="ヒラギノ角ゴ ProN W3" charset="0"/>
                <a:cs typeface="ヒラギノ角ゴ ProN W3" charset="0"/>
              </a:rPr>
              <a:t>Serial 7</a:t>
            </a:r>
            <a:r>
              <a:rPr lang="ja-JP" altLang="en-US" dirty="0">
                <a:latin typeface="Verdana" charset="0"/>
                <a:ea typeface="ヒラギノ角ゴ ProN W3" charset="0"/>
                <a:cs typeface="ヒラギノ角ゴ ProN W3" charset="0"/>
              </a:rPr>
              <a:t>’</a:t>
            </a:r>
            <a:r>
              <a:rPr lang="en-US" dirty="0">
                <a:latin typeface="Verdana" charset="0"/>
                <a:ea typeface="ヒラギノ角ゴ ProN W3" charset="0"/>
                <a:cs typeface="ヒラギノ角ゴ ProN W3" charset="0"/>
              </a:rPr>
              <a:t>s</a:t>
            </a:r>
          </a:p>
          <a:p>
            <a:pPr marL="1065213" lvl="2">
              <a:defRPr/>
            </a:pPr>
            <a:r>
              <a:rPr lang="en-US" dirty="0">
                <a:latin typeface="Verdana" charset="0"/>
                <a:ea typeface="ヒラギノ角ゴ ProN W3" charset="0"/>
                <a:cs typeface="ヒラギノ角ゴ ProN W3" charset="0"/>
              </a:rPr>
              <a:t>Months of the year in reverse</a:t>
            </a:r>
          </a:p>
          <a:p>
            <a:pPr marL="1065213" lvl="2">
              <a:defRPr/>
            </a:pPr>
            <a:r>
              <a:rPr lang="en-US" dirty="0">
                <a:latin typeface="Verdana" charset="0"/>
                <a:ea typeface="ヒラギノ角ゴ ProN W3" charset="0"/>
                <a:cs typeface="ヒラギノ角ゴ ProN W3" charset="0"/>
              </a:rPr>
              <a:t>Opposing team and score</a:t>
            </a:r>
          </a:p>
        </p:txBody>
      </p:sp>
    </p:spTree>
    <p:extLst>
      <p:ext uri="{BB962C8B-B14F-4D97-AF65-F5344CB8AC3E}">
        <p14:creationId xmlns:p14="http://schemas.microsoft.com/office/powerpoint/2010/main" val="29587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782" y="62753"/>
            <a:ext cx="7983217" cy="1283167"/>
          </a:xfrm>
        </p:spPr>
        <p:txBody>
          <a:bodyPr/>
          <a:lstStyle/>
          <a:p>
            <a:r>
              <a:rPr lang="en-US" dirty="0">
                <a:latin typeface="Arial"/>
                <a:cs typeface="Arial"/>
              </a:rPr>
              <a:t>Concussion: </a:t>
            </a:r>
            <a:r>
              <a:rPr lang="en-US" dirty="0" err="1">
                <a:latin typeface="Arial"/>
                <a:cs typeface="Arial"/>
              </a:rPr>
              <a:t>Neurometabolic</a:t>
            </a:r>
            <a:r>
              <a:rPr lang="en-US" dirty="0">
                <a:latin typeface="Arial"/>
                <a:cs typeface="Arial"/>
              </a:rPr>
              <a:t> condition</a:t>
            </a:r>
          </a:p>
        </p:txBody>
      </p:sp>
      <p:sp>
        <p:nvSpPr>
          <p:cNvPr id="3" name="Content Placeholder 2"/>
          <p:cNvSpPr>
            <a:spLocks noGrp="1"/>
          </p:cNvSpPr>
          <p:nvPr>
            <p:ph idx="1"/>
          </p:nvPr>
        </p:nvSpPr>
        <p:spPr/>
        <p:txBody>
          <a:bodyPr/>
          <a:lstStyle/>
          <a:p>
            <a:r>
              <a:rPr lang="en-US" dirty="0"/>
              <a:t>Immediately after the injury, release of neurotransmitters and ionic shifts occur</a:t>
            </a:r>
          </a:p>
          <a:p>
            <a:r>
              <a:rPr lang="en-US" dirty="0"/>
              <a:t>Calcium in the brain </a:t>
            </a:r>
            <a:r>
              <a:rPr lang="en-US" dirty="0">
                <a:latin typeface="Wingdings"/>
                <a:ea typeface="Wingdings"/>
                <a:cs typeface="Wingdings"/>
                <a:sym typeface="Wingdings"/>
              </a:rPr>
              <a:t></a:t>
            </a:r>
            <a:r>
              <a:rPr lang="en-US" dirty="0">
                <a:sym typeface="Wingdings"/>
              </a:rPr>
              <a:t> </a:t>
            </a:r>
            <a:r>
              <a:rPr lang="en-US" dirty="0"/>
              <a:t>to 5x normal for up to 3 days</a:t>
            </a:r>
          </a:p>
          <a:p>
            <a:r>
              <a:rPr lang="en-US" dirty="0"/>
              <a:t>Potassium </a:t>
            </a:r>
            <a:r>
              <a:rPr lang="en-US" dirty="0">
                <a:latin typeface="Wingdings"/>
                <a:ea typeface="Wingdings"/>
                <a:cs typeface="Wingdings"/>
                <a:sym typeface="Wingdings"/>
              </a:rPr>
              <a:t></a:t>
            </a:r>
            <a:r>
              <a:rPr lang="en-US" dirty="0">
                <a:ea typeface="Wingdings"/>
                <a:cs typeface="Wingdings"/>
                <a:sym typeface="Wingdings"/>
              </a:rPr>
              <a:t> by 4x for up to 24 hours</a:t>
            </a:r>
          </a:p>
          <a:p>
            <a:r>
              <a:rPr lang="en-US" dirty="0">
                <a:latin typeface="Wingdings"/>
                <a:ea typeface="Wingdings"/>
                <a:cs typeface="Wingdings"/>
                <a:sym typeface="Wingdings"/>
              </a:rPr>
              <a:t></a:t>
            </a:r>
            <a:r>
              <a:rPr lang="en-US" dirty="0"/>
              <a:t> In K and </a:t>
            </a:r>
            <a:r>
              <a:rPr lang="en-US" dirty="0" err="1"/>
              <a:t>Ca</a:t>
            </a:r>
            <a:r>
              <a:rPr lang="en-US" dirty="0"/>
              <a:t> lead to suppression of neuron activity</a:t>
            </a:r>
          </a:p>
          <a:p>
            <a:r>
              <a:rPr lang="en-US" dirty="0">
                <a:ea typeface="Wingdings"/>
                <a:cs typeface="Wingdings"/>
                <a:sym typeface="Wingdings"/>
              </a:rPr>
              <a:t>Glucose </a:t>
            </a:r>
            <a:r>
              <a:rPr lang="en-US" dirty="0">
                <a:latin typeface="Wingdings"/>
                <a:ea typeface="Wingdings"/>
                <a:cs typeface="Wingdings"/>
                <a:sym typeface="Wingdings"/>
              </a:rPr>
              <a:t></a:t>
            </a:r>
            <a:r>
              <a:rPr lang="en-US" dirty="0">
                <a:ea typeface="Wingdings"/>
                <a:cs typeface="Wingdings"/>
                <a:sym typeface="Wingdings"/>
              </a:rPr>
              <a:t> by 2x during the first 20 minutes after injury</a:t>
            </a:r>
          </a:p>
        </p:txBody>
      </p:sp>
      <p:sp>
        <p:nvSpPr>
          <p:cNvPr id="5" name="TextBox 4"/>
          <p:cNvSpPr txBox="1"/>
          <p:nvPr/>
        </p:nvSpPr>
        <p:spPr>
          <a:xfrm>
            <a:off x="9434711" y="117118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70592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Balance Error Scoring System (BESS)</a:t>
            </a:r>
          </a:p>
        </p:txBody>
      </p:sp>
      <p:sp>
        <p:nvSpPr>
          <p:cNvPr id="3" name="Content Placeholder 2"/>
          <p:cNvSpPr>
            <a:spLocks noGrp="1"/>
          </p:cNvSpPr>
          <p:nvPr>
            <p:ph idx="1"/>
          </p:nvPr>
        </p:nvSpPr>
        <p:spPr>
          <a:xfrm>
            <a:off x="779463" y="1676403"/>
            <a:ext cx="7583488" cy="4876800"/>
          </a:xfrm>
        </p:spPr>
        <p:txBody>
          <a:bodyPr>
            <a:normAutofit lnSpcReduction="10000"/>
          </a:bodyPr>
          <a:lstStyle/>
          <a:p>
            <a:r>
              <a:rPr lang="en-US" dirty="0"/>
              <a:t>Two testing surfaces:  Floor/ground and foam pad</a:t>
            </a:r>
          </a:p>
          <a:p>
            <a:r>
              <a:rPr lang="en-US" dirty="0"/>
              <a:t>Remove shoes and ankle taping</a:t>
            </a:r>
          </a:p>
          <a:p>
            <a:r>
              <a:rPr lang="en-US" dirty="0"/>
              <a:t>Eyes closed and hands on iliac crests</a:t>
            </a:r>
          </a:p>
          <a:p>
            <a:r>
              <a:rPr lang="en-US" dirty="0"/>
              <a:t>Twenty second trials of double leg stance, single leg stance and tandem stance in each surface</a:t>
            </a:r>
          </a:p>
          <a:p>
            <a:r>
              <a:rPr lang="en-US" dirty="0"/>
              <a:t>Record number of errors</a:t>
            </a:r>
          </a:p>
          <a:p>
            <a:pPr lvl="2"/>
            <a:r>
              <a:rPr lang="en-US" dirty="0"/>
              <a:t>Eyes opening, hands of hips, loss of balance, lifting foot or heel, remaining out of test position for &gt; 5 seconds</a:t>
            </a:r>
          </a:p>
          <a:p>
            <a:r>
              <a:rPr lang="en-US" dirty="0"/>
              <a:t>http://</a:t>
            </a:r>
            <a:r>
              <a:rPr lang="en-US" dirty="0" err="1"/>
              <a:t>www.sportsconcussion.com</a:t>
            </a:r>
            <a:r>
              <a:rPr lang="en-US" dirty="0"/>
              <a:t>/</a:t>
            </a:r>
            <a:r>
              <a:rPr lang="en-US" dirty="0" err="1"/>
              <a:t>pdf</a:t>
            </a:r>
            <a:r>
              <a:rPr lang="en-US" dirty="0"/>
              <a:t>/management/BESSProtocolNATA09.pdf</a:t>
            </a:r>
          </a:p>
        </p:txBody>
      </p:sp>
    </p:spTree>
    <p:extLst>
      <p:ext uri="{BB962C8B-B14F-4D97-AF65-F5344CB8AC3E}">
        <p14:creationId xmlns:p14="http://schemas.microsoft.com/office/powerpoint/2010/main" val="1723267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Standardized Assessment of Concussion (SAC)</a:t>
            </a:r>
          </a:p>
        </p:txBody>
      </p:sp>
      <p:sp>
        <p:nvSpPr>
          <p:cNvPr id="3" name="Content Placeholder 2"/>
          <p:cNvSpPr>
            <a:spLocks noGrp="1"/>
          </p:cNvSpPr>
          <p:nvPr>
            <p:ph idx="1"/>
          </p:nvPr>
        </p:nvSpPr>
        <p:spPr>
          <a:xfrm>
            <a:off x="779463" y="1828800"/>
            <a:ext cx="7583488" cy="5029200"/>
          </a:xfrm>
        </p:spPr>
        <p:txBody>
          <a:bodyPr>
            <a:noAutofit/>
          </a:bodyPr>
          <a:lstStyle/>
          <a:p>
            <a:pPr>
              <a:spcBef>
                <a:spcPts val="800"/>
              </a:spcBef>
            </a:pPr>
            <a:r>
              <a:rPr lang="en-US" sz="1800" dirty="0"/>
              <a:t>Orientation (month, date, day of week, year, time)</a:t>
            </a:r>
          </a:p>
          <a:p>
            <a:pPr>
              <a:spcBef>
                <a:spcPts val="800"/>
              </a:spcBef>
            </a:pPr>
            <a:r>
              <a:rPr lang="en-US" sz="1800" dirty="0"/>
              <a:t>Immediate memory (recall of 5 words in 3 separate trials)</a:t>
            </a:r>
          </a:p>
          <a:p>
            <a:pPr>
              <a:spcBef>
                <a:spcPts val="800"/>
              </a:spcBef>
            </a:pPr>
            <a:r>
              <a:rPr lang="en-US" sz="1800" dirty="0"/>
              <a:t>Neurologic: </a:t>
            </a:r>
          </a:p>
          <a:p>
            <a:pPr>
              <a:spcBef>
                <a:spcPts val="800"/>
              </a:spcBef>
            </a:pPr>
            <a:r>
              <a:rPr lang="en-US" sz="1800" dirty="0"/>
              <a:t> </a:t>
            </a:r>
            <a:r>
              <a:rPr lang="en-US" sz="1800" dirty="0">
                <a:hlinkClick r:id="rId2"/>
              </a:rPr>
              <a:t>Loss of consciousness (occurrence, duration)</a:t>
            </a:r>
          </a:p>
          <a:p>
            <a:pPr>
              <a:spcBef>
                <a:spcPts val="800"/>
              </a:spcBef>
            </a:pPr>
            <a:r>
              <a:rPr lang="en-US" sz="1800" dirty="0">
                <a:hlinkClick r:id="rId3"/>
              </a:rPr>
              <a:t>Amnesia (either retrograde or anterograde) (recollection of events pre- and post-injury) </a:t>
            </a:r>
          </a:p>
          <a:p>
            <a:pPr>
              <a:spcBef>
                <a:spcPts val="800"/>
              </a:spcBef>
            </a:pPr>
            <a:r>
              <a:rPr lang="en-US" sz="1800" dirty="0"/>
              <a:t>Sensation</a:t>
            </a:r>
          </a:p>
          <a:p>
            <a:pPr>
              <a:spcBef>
                <a:spcPts val="800"/>
              </a:spcBef>
            </a:pPr>
            <a:r>
              <a:rPr lang="en-US" sz="1800" dirty="0"/>
              <a:t>Coordination</a:t>
            </a:r>
          </a:p>
          <a:p>
            <a:pPr>
              <a:spcBef>
                <a:spcPts val="800"/>
              </a:spcBef>
            </a:pPr>
            <a:r>
              <a:rPr lang="en-US" sz="1800" dirty="0"/>
              <a:t>Strength</a:t>
            </a:r>
          </a:p>
          <a:p>
            <a:pPr>
              <a:spcBef>
                <a:spcPts val="800"/>
              </a:spcBef>
            </a:pPr>
            <a:r>
              <a:rPr lang="en-US" sz="1800" dirty="0"/>
              <a:t>Concentration</a:t>
            </a:r>
          </a:p>
          <a:p>
            <a:pPr>
              <a:spcBef>
                <a:spcPts val="800"/>
              </a:spcBef>
            </a:pPr>
            <a:r>
              <a:rPr lang="en-US" sz="1800" dirty="0" err="1"/>
              <a:t>Exertional</a:t>
            </a:r>
            <a:r>
              <a:rPr lang="en-US" sz="1800" dirty="0"/>
              <a:t> maneuvers (jumping jacks, sit-ups)</a:t>
            </a:r>
          </a:p>
          <a:p>
            <a:pPr>
              <a:spcBef>
                <a:spcPts val="800"/>
              </a:spcBef>
            </a:pPr>
            <a:r>
              <a:rPr lang="en-US" sz="1800" dirty="0"/>
              <a:t>Delayed recall (5 words)</a:t>
            </a:r>
          </a:p>
          <a:p>
            <a:endParaRPr lang="en-US" sz="1400" dirty="0"/>
          </a:p>
          <a:p>
            <a:endParaRPr lang="en-US" sz="1400" dirty="0"/>
          </a:p>
        </p:txBody>
      </p:sp>
    </p:spTree>
    <p:extLst>
      <p:ext uri="{BB962C8B-B14F-4D97-AF65-F5344CB8AC3E}">
        <p14:creationId xmlns:p14="http://schemas.microsoft.com/office/powerpoint/2010/main" val="4238296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7848600" y="457200"/>
            <a:ext cx="1219200" cy="5668963"/>
          </a:xfrm>
        </p:spPr>
        <p:txBody>
          <a:bodyPr vert="wordArtVert">
            <a:normAutofit fontScale="90000"/>
          </a:bodyPr>
          <a:lstStyle/>
          <a:p>
            <a:r>
              <a:rPr lang="en-US" dirty="0">
                <a:latin typeface="Arial"/>
                <a:cs typeface="Arial"/>
              </a:rPr>
              <a:t>SAC test</a:t>
            </a:r>
          </a:p>
        </p:txBody>
      </p:sp>
      <p:pic>
        <p:nvPicPr>
          <p:cNvPr id="6" name="Picture 5"/>
          <p:cNvPicPr>
            <a:picLocks noChangeAspect="1"/>
          </p:cNvPicPr>
          <p:nvPr/>
        </p:nvPicPr>
        <p:blipFill>
          <a:blip r:embed="rId2"/>
          <a:stretch>
            <a:fillRect/>
          </a:stretch>
        </p:blipFill>
        <p:spPr>
          <a:xfrm>
            <a:off x="197960" y="-133742"/>
            <a:ext cx="5533362" cy="7160821"/>
          </a:xfrm>
          <a:prstGeom prst="rect">
            <a:avLst/>
          </a:prstGeom>
        </p:spPr>
      </p:pic>
      <p:sp>
        <p:nvSpPr>
          <p:cNvPr id="7" name="TextBox 6"/>
          <p:cNvSpPr txBox="1"/>
          <p:nvPr/>
        </p:nvSpPr>
        <p:spPr>
          <a:xfrm>
            <a:off x="5575057" y="1237162"/>
            <a:ext cx="2127758" cy="2585323"/>
          </a:xfrm>
          <a:prstGeom prst="rect">
            <a:avLst/>
          </a:prstGeom>
          <a:noFill/>
        </p:spPr>
        <p:txBody>
          <a:bodyPr wrap="square" rtlCol="0">
            <a:spAutoFit/>
          </a:bodyPr>
          <a:lstStyle/>
          <a:p>
            <a:r>
              <a:rPr lang="en-US" dirty="0"/>
              <a:t>http://minden.k12.ne.us/modules/groups/</a:t>
            </a:r>
            <a:r>
              <a:rPr lang="en-US" dirty="0" err="1"/>
              <a:t>homepagefiles</a:t>
            </a:r>
            <a:r>
              <a:rPr lang="en-US" dirty="0"/>
              <a:t>/</a:t>
            </a:r>
            <a:r>
              <a:rPr lang="en-US" dirty="0" err="1"/>
              <a:t>cms</a:t>
            </a:r>
            <a:r>
              <a:rPr lang="en-US" dirty="0"/>
              <a:t>/727332/File/SAC%20Concussion%20form%20a%20%20.pdf</a:t>
            </a:r>
          </a:p>
        </p:txBody>
      </p:sp>
    </p:spTree>
    <p:extLst>
      <p:ext uri="{BB962C8B-B14F-4D97-AF65-F5344CB8AC3E}">
        <p14:creationId xmlns:p14="http://schemas.microsoft.com/office/powerpoint/2010/main" val="1056672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Sport concussion </a:t>
            </a:r>
            <a:r>
              <a:rPr lang="en-US" sz="3200"/>
              <a:t>Assessment Tool (SCAT)</a:t>
            </a:r>
            <a:endParaRPr lang="en-US" sz="3200" dirty="0"/>
          </a:p>
        </p:txBody>
      </p:sp>
      <p:sp>
        <p:nvSpPr>
          <p:cNvPr id="5" name="Content Placeholder 4"/>
          <p:cNvSpPr>
            <a:spLocks noGrp="1"/>
          </p:cNvSpPr>
          <p:nvPr>
            <p:ph idx="1"/>
          </p:nvPr>
        </p:nvSpPr>
        <p:spPr/>
        <p:txBody>
          <a:bodyPr/>
          <a:lstStyle/>
          <a:p>
            <a:r>
              <a:rPr lang="en-US" dirty="0"/>
              <a:t>Replaced the SAC</a:t>
            </a:r>
          </a:p>
          <a:p>
            <a:r>
              <a:rPr lang="en-US" dirty="0"/>
              <a:t>Added balance testing</a:t>
            </a:r>
          </a:p>
          <a:p>
            <a:r>
              <a:rPr lang="en-US" dirty="0"/>
              <a:t>Several iterations</a:t>
            </a:r>
          </a:p>
          <a:p>
            <a:pPr lvl="1"/>
            <a:r>
              <a:rPr lang="en-US" dirty="0"/>
              <a:t>Latest is the SCAT 5 and the addition of the Child SCAT 5</a:t>
            </a:r>
          </a:p>
        </p:txBody>
      </p:sp>
    </p:spTree>
    <p:extLst>
      <p:ext uri="{BB962C8B-B14F-4D97-AF65-F5344CB8AC3E}">
        <p14:creationId xmlns:p14="http://schemas.microsoft.com/office/powerpoint/2010/main" val="571115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wordArtVert"/>
          <a:lstStyle/>
          <a:p>
            <a:r>
              <a:rPr lang="en-US" dirty="0">
                <a:latin typeface="Arial"/>
              </a:rPr>
              <a:t>SCAT 5</a:t>
            </a:r>
          </a:p>
        </p:txBody>
      </p:sp>
      <p:sp>
        <p:nvSpPr>
          <p:cNvPr id="5" name="TextBox 4"/>
          <p:cNvSpPr txBox="1"/>
          <p:nvPr/>
        </p:nvSpPr>
        <p:spPr>
          <a:xfrm>
            <a:off x="5591555" y="1336135"/>
            <a:ext cx="1960153" cy="2031325"/>
          </a:xfrm>
          <a:prstGeom prst="rect">
            <a:avLst/>
          </a:prstGeom>
          <a:noFill/>
        </p:spPr>
        <p:txBody>
          <a:bodyPr wrap="square" rtlCol="0">
            <a:spAutoFit/>
          </a:bodyPr>
          <a:lstStyle/>
          <a:p>
            <a:r>
              <a:rPr lang="en-US" dirty="0"/>
              <a:t>http://</a:t>
            </a:r>
            <a:r>
              <a:rPr lang="en-US" dirty="0" err="1"/>
              <a:t>bjsm.bmj.com</a:t>
            </a:r>
            <a:r>
              <a:rPr lang="en-US" dirty="0"/>
              <a:t>/content/</a:t>
            </a:r>
            <a:r>
              <a:rPr lang="en-US" dirty="0" err="1"/>
              <a:t>bjsports</a:t>
            </a:r>
            <a:r>
              <a:rPr lang="en-US" dirty="0"/>
              <a:t>/early/2017/04/26/bjsports-2017-097506SCAT5.full.pdf</a:t>
            </a:r>
          </a:p>
        </p:txBody>
      </p:sp>
      <p:pic>
        <p:nvPicPr>
          <p:cNvPr id="3" name="Picture 2">
            <a:extLst>
              <a:ext uri="{FF2B5EF4-FFF2-40B4-BE49-F238E27FC236}">
                <a16:creationId xmlns:a16="http://schemas.microsoft.com/office/drawing/2014/main" xmlns="" id="{B69A43F5-5DCA-C74D-9A17-037F8A30A72C}"/>
              </a:ext>
            </a:extLst>
          </p:cNvPr>
          <p:cNvPicPr>
            <a:picLocks noChangeAspect="1"/>
          </p:cNvPicPr>
          <p:nvPr/>
        </p:nvPicPr>
        <p:blipFill>
          <a:blip r:embed="rId2"/>
          <a:stretch>
            <a:fillRect/>
          </a:stretch>
        </p:blipFill>
        <p:spPr>
          <a:xfrm>
            <a:off x="450128" y="170478"/>
            <a:ext cx="4845141" cy="6462793"/>
          </a:xfrm>
          <a:prstGeom prst="rect">
            <a:avLst/>
          </a:prstGeom>
        </p:spPr>
      </p:pic>
    </p:spTree>
    <p:extLst>
      <p:ext uri="{BB962C8B-B14F-4D97-AF65-F5344CB8AC3E}">
        <p14:creationId xmlns:p14="http://schemas.microsoft.com/office/powerpoint/2010/main" val="431739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72" name="Rectangle 40"/>
          <p:cNvSpPr>
            <a:spLocks noGrp="1" noChangeArrowheads="1"/>
          </p:cNvSpPr>
          <p:nvPr>
            <p:ph type="title" orient="vert"/>
          </p:nvPr>
        </p:nvSpPr>
        <p:spPr/>
        <p:txBody>
          <a:bodyPr vert="wordArtVert" rIns="132080"/>
          <a:lstStyle/>
          <a:p>
            <a:pPr indent="0" eaLnBrk="1" hangingPunct="1">
              <a:defRPr/>
            </a:pPr>
            <a:r>
              <a:rPr lang="en-US" dirty="0">
                <a:latin typeface="Arial" charset="0"/>
                <a:ea typeface="ヒラギノ角ゴ ProN W3" charset="0"/>
                <a:cs typeface="ヒラギノ角ゴ ProN W3" charset="0"/>
              </a:rPr>
              <a:t>SCAT 5</a:t>
            </a:r>
          </a:p>
        </p:txBody>
      </p:sp>
      <p:pic>
        <p:nvPicPr>
          <p:cNvPr id="2" name="Picture 1">
            <a:extLst>
              <a:ext uri="{FF2B5EF4-FFF2-40B4-BE49-F238E27FC236}">
                <a16:creationId xmlns:a16="http://schemas.microsoft.com/office/drawing/2014/main" xmlns="" id="{A38F0B5F-E9B8-2F4E-987A-9D84A1AD55E3}"/>
              </a:ext>
            </a:extLst>
          </p:cNvPr>
          <p:cNvPicPr>
            <a:picLocks noChangeAspect="1"/>
          </p:cNvPicPr>
          <p:nvPr/>
        </p:nvPicPr>
        <p:blipFill>
          <a:blip r:embed="rId2"/>
          <a:stretch>
            <a:fillRect/>
          </a:stretch>
        </p:blipFill>
        <p:spPr>
          <a:xfrm>
            <a:off x="1442958" y="201478"/>
            <a:ext cx="4347017" cy="6416298"/>
          </a:xfrm>
          <a:prstGeom prst="rect">
            <a:avLst/>
          </a:prstGeom>
        </p:spPr>
      </p:pic>
    </p:spTree>
    <p:extLst>
      <p:ext uri="{BB962C8B-B14F-4D97-AF65-F5344CB8AC3E}">
        <p14:creationId xmlns:p14="http://schemas.microsoft.com/office/powerpoint/2010/main" val="2417115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72" name="Rectangle 40"/>
          <p:cNvSpPr>
            <a:spLocks noGrp="1" noChangeArrowheads="1"/>
          </p:cNvSpPr>
          <p:nvPr>
            <p:ph type="title" orient="vert"/>
          </p:nvPr>
        </p:nvSpPr>
        <p:spPr>
          <a:xfrm>
            <a:off x="7848600" y="457200"/>
            <a:ext cx="1219200" cy="5976041"/>
          </a:xfrm>
        </p:spPr>
        <p:txBody>
          <a:bodyPr vert="wordArtVert" rIns="132080">
            <a:normAutofit fontScale="90000"/>
          </a:bodyPr>
          <a:lstStyle/>
          <a:p>
            <a:pPr>
              <a:defRPr/>
            </a:pPr>
            <a:r>
              <a:rPr lang="en-US" dirty="0">
                <a:latin typeface="Arial" charset="0"/>
                <a:ea typeface="ヒラギノ角ゴ ProN W3" charset="0"/>
                <a:cs typeface="ヒラギノ角ゴ ProN W3" charset="0"/>
              </a:rPr>
              <a:t>Child SCAT 5</a:t>
            </a:r>
          </a:p>
        </p:txBody>
      </p:sp>
      <p:pic>
        <p:nvPicPr>
          <p:cNvPr id="3" name="Picture 2">
            <a:extLst>
              <a:ext uri="{FF2B5EF4-FFF2-40B4-BE49-F238E27FC236}">
                <a16:creationId xmlns:a16="http://schemas.microsoft.com/office/drawing/2014/main" xmlns="" id="{F6BE0F85-6A50-7245-B87C-BE6FFE3DA40B}"/>
              </a:ext>
            </a:extLst>
          </p:cNvPr>
          <p:cNvPicPr>
            <a:picLocks noChangeAspect="1"/>
          </p:cNvPicPr>
          <p:nvPr/>
        </p:nvPicPr>
        <p:blipFill>
          <a:blip r:embed="rId2"/>
          <a:stretch>
            <a:fillRect/>
          </a:stretch>
        </p:blipFill>
        <p:spPr>
          <a:xfrm>
            <a:off x="683931" y="228599"/>
            <a:ext cx="4822986" cy="6433241"/>
          </a:xfrm>
          <a:prstGeom prst="rect">
            <a:avLst/>
          </a:prstGeom>
        </p:spPr>
      </p:pic>
    </p:spTree>
    <p:extLst>
      <p:ext uri="{BB962C8B-B14F-4D97-AF65-F5344CB8AC3E}">
        <p14:creationId xmlns:p14="http://schemas.microsoft.com/office/powerpoint/2010/main" val="2210639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Emergent evaluation</a:t>
            </a:r>
          </a:p>
        </p:txBody>
      </p:sp>
      <p:sp>
        <p:nvSpPr>
          <p:cNvPr id="5" name="Content Placeholder 4"/>
          <p:cNvSpPr>
            <a:spLocks noGrp="1"/>
          </p:cNvSpPr>
          <p:nvPr>
            <p:ph idx="1"/>
          </p:nvPr>
        </p:nvSpPr>
        <p:spPr/>
        <p:txBody>
          <a:bodyPr>
            <a:normAutofit/>
          </a:bodyPr>
          <a:lstStyle/>
          <a:p>
            <a:r>
              <a:rPr lang="en-US" dirty="0"/>
              <a:t>Red flags</a:t>
            </a:r>
          </a:p>
          <a:p>
            <a:pPr lvl="1"/>
            <a:r>
              <a:rPr lang="en-US" altLang="en-US" dirty="0"/>
              <a:t>Double vision/blurred vision/pupils unequal</a:t>
            </a:r>
          </a:p>
          <a:p>
            <a:pPr lvl="1"/>
            <a:r>
              <a:rPr lang="en-US" altLang="en-US" dirty="0"/>
              <a:t>Change in consciousness/</a:t>
            </a:r>
            <a:r>
              <a:rPr lang="en-US" altLang="en-US" dirty="0" err="1"/>
              <a:t>unarousable</a:t>
            </a:r>
            <a:endParaRPr lang="en-US" altLang="en-US" dirty="0"/>
          </a:p>
          <a:p>
            <a:pPr lvl="1"/>
            <a:r>
              <a:rPr lang="en-US" altLang="en-US" dirty="0"/>
              <a:t>Numbness, weakness, unequal/asymmetry one extremity or part of body</a:t>
            </a:r>
          </a:p>
          <a:p>
            <a:pPr lvl="1"/>
            <a:r>
              <a:rPr lang="en-US" altLang="en-US" dirty="0"/>
              <a:t>Change in breathing pattern</a:t>
            </a:r>
          </a:p>
          <a:p>
            <a:pPr lvl="1"/>
            <a:r>
              <a:rPr lang="en-US" altLang="en-US" dirty="0"/>
              <a:t>Seizures</a:t>
            </a:r>
          </a:p>
          <a:p>
            <a:r>
              <a:rPr lang="en-US" altLang="en-US" dirty="0"/>
              <a:t>Make sure athlete is not left alone for 1</a:t>
            </a:r>
            <a:r>
              <a:rPr lang="en-US" altLang="en-US" baseline="30000" dirty="0"/>
              <a:t>st</a:t>
            </a:r>
            <a:r>
              <a:rPr lang="en-US" altLang="en-US" dirty="0"/>
              <a:t> 24 hrs.</a:t>
            </a:r>
          </a:p>
          <a:p>
            <a:pPr marL="282575" lvl="1" indent="0">
              <a:buNone/>
            </a:pPr>
            <a:endParaRPr lang="en-US" dirty="0"/>
          </a:p>
        </p:txBody>
      </p:sp>
    </p:spTree>
    <p:extLst>
      <p:ext uri="{BB962C8B-B14F-4D97-AF65-F5344CB8AC3E}">
        <p14:creationId xmlns:p14="http://schemas.microsoft.com/office/powerpoint/2010/main" val="2141720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05" name="Rectangle 41"/>
          <p:cNvSpPr>
            <a:spLocks noGrp="1" noChangeArrowheads="1"/>
          </p:cNvSpPr>
          <p:nvPr>
            <p:ph type="title"/>
          </p:nvPr>
        </p:nvSpPr>
        <p:spPr/>
        <p:txBody>
          <a:bodyPr rIns="132080"/>
          <a:lstStyle/>
          <a:p>
            <a:pPr indent="0" eaLnBrk="1" hangingPunct="1">
              <a:defRPr/>
            </a:pPr>
            <a:r>
              <a:rPr lang="en-US">
                <a:latin typeface="Arial" charset="0"/>
                <a:ea typeface="ヒラギノ角ゴ ProN W3" charset="0"/>
                <a:cs typeface="ヒラギノ角ゴ ProN W3" charset="0"/>
              </a:rPr>
              <a:t>Concussion: Neurological exam</a:t>
            </a:r>
          </a:p>
        </p:txBody>
      </p:sp>
      <p:sp>
        <p:nvSpPr>
          <p:cNvPr id="36906" name="Rectangle 42"/>
          <p:cNvSpPr>
            <a:spLocks noGrp="1" noChangeArrowheads="1"/>
          </p:cNvSpPr>
          <p:nvPr>
            <p:ph type="body" idx="1"/>
          </p:nvPr>
        </p:nvSpPr>
        <p:spPr/>
        <p:txBody>
          <a:bodyPr rIns="132080"/>
          <a:lstStyle/>
          <a:p>
            <a:pPr eaLnBrk="1" hangingPunct="1">
              <a:lnSpc>
                <a:spcPct val="90000"/>
              </a:lnSpc>
              <a:defRPr/>
            </a:pPr>
            <a:r>
              <a:rPr lang="en-US" dirty="0">
                <a:latin typeface="Verdana" charset="0"/>
                <a:ea typeface="ヒラギノ角ゴ ProN W3" charset="0"/>
                <a:cs typeface="ヒラギノ角ゴ ProN W3" charset="0"/>
              </a:rPr>
              <a:t>Eye movements, smooth pursuit, saccades</a:t>
            </a:r>
          </a:p>
          <a:p>
            <a:pPr eaLnBrk="1" hangingPunct="1">
              <a:lnSpc>
                <a:spcPct val="90000"/>
              </a:lnSpc>
              <a:defRPr/>
            </a:pPr>
            <a:r>
              <a:rPr lang="en-US" dirty="0">
                <a:latin typeface="Verdana" charset="0"/>
                <a:ea typeface="ヒラギノ角ゴ ProN W3" charset="0"/>
                <a:cs typeface="ヒラギノ角ゴ ProN W3" charset="0"/>
              </a:rPr>
              <a:t>Pupil response</a:t>
            </a:r>
          </a:p>
          <a:p>
            <a:pPr eaLnBrk="1" hangingPunct="1">
              <a:lnSpc>
                <a:spcPct val="90000"/>
              </a:lnSpc>
              <a:defRPr/>
            </a:pPr>
            <a:r>
              <a:rPr lang="en-US" dirty="0">
                <a:latin typeface="Verdana" charset="0"/>
                <a:ea typeface="ヒラギノ角ゴ ProN W3" charset="0"/>
                <a:cs typeface="ヒラギノ角ゴ ProN W3" charset="0"/>
              </a:rPr>
              <a:t>Neck active ROM</a:t>
            </a:r>
          </a:p>
          <a:p>
            <a:pPr eaLnBrk="1" hangingPunct="1">
              <a:lnSpc>
                <a:spcPct val="90000"/>
              </a:lnSpc>
              <a:defRPr/>
            </a:pPr>
            <a:r>
              <a:rPr lang="en-US" dirty="0">
                <a:latin typeface="Verdana" charset="0"/>
                <a:ea typeface="ヒラギノ角ゴ ProN W3" charset="0"/>
                <a:cs typeface="ヒラギノ角ゴ ProN W3" charset="0"/>
              </a:rPr>
              <a:t>Straight line walk</a:t>
            </a:r>
          </a:p>
          <a:p>
            <a:pPr eaLnBrk="1" hangingPunct="1">
              <a:lnSpc>
                <a:spcPct val="90000"/>
              </a:lnSpc>
              <a:defRPr/>
            </a:pPr>
            <a:r>
              <a:rPr lang="en-US" dirty="0">
                <a:latin typeface="Verdana" charset="0"/>
                <a:ea typeface="ヒラギノ角ゴ ProN W3" charset="0"/>
                <a:cs typeface="ヒラギノ角ゴ ProN W3" charset="0"/>
              </a:rPr>
              <a:t>Romberg sign, tandem stance</a:t>
            </a:r>
          </a:p>
          <a:p>
            <a:pPr eaLnBrk="1" hangingPunct="1">
              <a:lnSpc>
                <a:spcPct val="90000"/>
              </a:lnSpc>
              <a:defRPr/>
            </a:pPr>
            <a:r>
              <a:rPr lang="en-US" dirty="0">
                <a:latin typeface="Verdana" charset="0"/>
                <a:ea typeface="ヒラギノ角ゴ ProN W3" charset="0"/>
                <a:cs typeface="ヒラギノ角ゴ ProN W3" charset="0"/>
              </a:rPr>
              <a:t>Finger to nose, heel to shin</a:t>
            </a:r>
          </a:p>
          <a:p>
            <a:pPr eaLnBrk="1" hangingPunct="1">
              <a:lnSpc>
                <a:spcPct val="90000"/>
              </a:lnSpc>
              <a:defRPr/>
            </a:pPr>
            <a:r>
              <a:rPr lang="en-US" dirty="0">
                <a:latin typeface="Verdana" charset="0"/>
                <a:ea typeface="ヒラギノ角ゴ ProN W3" charset="0"/>
                <a:cs typeface="ヒラギノ角ゴ ProN W3" charset="0"/>
              </a:rPr>
              <a:t>Exert the athlete on sideline to elicit further symptoms</a:t>
            </a:r>
          </a:p>
        </p:txBody>
      </p:sp>
    </p:spTree>
    <p:extLst>
      <p:ext uri="{BB962C8B-B14F-4D97-AF65-F5344CB8AC3E}">
        <p14:creationId xmlns:p14="http://schemas.microsoft.com/office/powerpoint/2010/main" val="1658560416"/>
      </p:ext>
    </p:extLst>
  </p:cSld>
  <p:clrMapOvr>
    <a:masterClrMapping/>
  </p:clrMapOvr>
  <p:transition>
    <p:cover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Concussion mantra</a:t>
            </a:r>
          </a:p>
        </p:txBody>
      </p:sp>
      <p:sp>
        <p:nvSpPr>
          <p:cNvPr id="3" name="Content Placeholder 2"/>
          <p:cNvSpPr>
            <a:spLocks noGrp="1"/>
          </p:cNvSpPr>
          <p:nvPr>
            <p:ph idx="1"/>
          </p:nvPr>
        </p:nvSpPr>
        <p:spPr/>
        <p:txBody>
          <a:bodyPr>
            <a:normAutofit/>
          </a:bodyPr>
          <a:lstStyle/>
          <a:p>
            <a:pPr algn="ctr"/>
            <a:r>
              <a:rPr lang="en-US" sz="6000" dirty="0"/>
              <a:t>When in doubt sit them out</a:t>
            </a:r>
          </a:p>
        </p:txBody>
      </p:sp>
    </p:spTree>
    <p:extLst>
      <p:ext uri="{BB962C8B-B14F-4D97-AF65-F5344CB8AC3E}">
        <p14:creationId xmlns:p14="http://schemas.microsoft.com/office/powerpoint/2010/main" val="1173636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ea typeface="Wingdings"/>
                <a:cs typeface="Wingdings"/>
                <a:sym typeface="Wingdings"/>
              </a:rPr>
              <a:t>Blood flow to the brain can </a:t>
            </a:r>
            <a:r>
              <a:rPr lang="en-US" dirty="0">
                <a:latin typeface="Wingdings"/>
                <a:ea typeface="Wingdings"/>
                <a:cs typeface="Wingdings"/>
                <a:sym typeface="Wingdings"/>
              </a:rPr>
              <a:t></a:t>
            </a:r>
            <a:r>
              <a:rPr lang="en-US" dirty="0">
                <a:ea typeface="Wingdings"/>
                <a:cs typeface="Wingdings"/>
                <a:sym typeface="Wingdings"/>
              </a:rPr>
              <a:t> by 20%</a:t>
            </a:r>
          </a:p>
          <a:p>
            <a:r>
              <a:rPr lang="en-US" dirty="0"/>
              <a:t>As K increases, Na-K pump starts to restore balance needing ATP (</a:t>
            </a:r>
            <a:r>
              <a:rPr lang="en-US" dirty="0">
                <a:latin typeface="Wingdings"/>
                <a:ea typeface="Wingdings"/>
                <a:cs typeface="Wingdings"/>
                <a:sym typeface="Wingdings"/>
              </a:rPr>
              <a:t></a:t>
            </a:r>
            <a:r>
              <a:rPr lang="en-US" dirty="0">
                <a:sym typeface="Wingdings"/>
              </a:rPr>
              <a:t> </a:t>
            </a:r>
            <a:r>
              <a:rPr lang="en-US" dirty="0"/>
              <a:t>in energy requirement)</a:t>
            </a:r>
          </a:p>
          <a:p>
            <a:r>
              <a:rPr lang="en-US" dirty="0">
                <a:latin typeface="Wingdings"/>
                <a:ea typeface="Wingdings"/>
                <a:cs typeface="Wingdings"/>
                <a:sym typeface="Wingdings"/>
              </a:rPr>
              <a:t></a:t>
            </a:r>
            <a:r>
              <a:rPr lang="en-US" dirty="0">
                <a:sym typeface="Wingdings"/>
              </a:rPr>
              <a:t> </a:t>
            </a:r>
            <a:r>
              <a:rPr lang="en-US" dirty="0"/>
              <a:t>energy requirement  + </a:t>
            </a:r>
            <a:r>
              <a:rPr lang="en-US" dirty="0">
                <a:latin typeface="Wingdings"/>
                <a:ea typeface="Wingdings"/>
                <a:cs typeface="Wingdings"/>
                <a:sym typeface="Wingdings"/>
              </a:rPr>
              <a:t></a:t>
            </a:r>
            <a:r>
              <a:rPr lang="en-US" dirty="0">
                <a:sym typeface="Wingdings"/>
              </a:rPr>
              <a:t> </a:t>
            </a:r>
            <a:r>
              <a:rPr lang="en-US" dirty="0"/>
              <a:t>cerebral blood flow =            </a:t>
            </a:r>
            <a:r>
              <a:rPr lang="en-US" dirty="0">
                <a:latin typeface="Wingdings"/>
                <a:ea typeface="Wingdings"/>
                <a:cs typeface="Wingdings"/>
                <a:sym typeface="Wingdings"/>
              </a:rPr>
              <a:t></a:t>
            </a:r>
            <a:r>
              <a:rPr lang="en-US" dirty="0">
                <a:sym typeface="Wingdings"/>
              </a:rPr>
              <a:t> </a:t>
            </a:r>
            <a:r>
              <a:rPr lang="en-US" dirty="0"/>
              <a:t>lactic acid forms in the brain</a:t>
            </a:r>
          </a:p>
          <a:p>
            <a:r>
              <a:rPr lang="en-US" dirty="0"/>
              <a:t>Disruptions of autonomic regulation can persist for several weeks, making the brain vulnerable to additional injury</a:t>
            </a:r>
          </a:p>
        </p:txBody>
      </p:sp>
      <p:sp>
        <p:nvSpPr>
          <p:cNvPr id="4" name="Title 1"/>
          <p:cNvSpPr>
            <a:spLocks noGrp="1"/>
          </p:cNvSpPr>
          <p:nvPr>
            <p:ph type="title"/>
          </p:nvPr>
        </p:nvSpPr>
        <p:spPr>
          <a:xfrm>
            <a:off x="626782" y="62753"/>
            <a:ext cx="7983217" cy="1283167"/>
          </a:xfrm>
        </p:spPr>
        <p:txBody>
          <a:bodyPr/>
          <a:lstStyle/>
          <a:p>
            <a:r>
              <a:rPr lang="en-US" dirty="0">
                <a:latin typeface="Arial"/>
                <a:cs typeface="Arial"/>
              </a:rPr>
              <a:t>Concussion: </a:t>
            </a:r>
            <a:r>
              <a:rPr lang="en-US" dirty="0" err="1">
                <a:latin typeface="Arial"/>
                <a:cs typeface="Arial"/>
              </a:rPr>
              <a:t>Neurometabolic</a:t>
            </a:r>
            <a:r>
              <a:rPr lang="en-US" dirty="0">
                <a:latin typeface="Arial"/>
                <a:cs typeface="Arial"/>
              </a:rPr>
              <a:t> condition</a:t>
            </a:r>
          </a:p>
        </p:txBody>
      </p:sp>
    </p:spTree>
    <p:extLst>
      <p:ext uri="{BB962C8B-B14F-4D97-AF65-F5344CB8AC3E}">
        <p14:creationId xmlns:p14="http://schemas.microsoft.com/office/powerpoint/2010/main" val="28792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Neuroimaging</a:t>
            </a:r>
          </a:p>
        </p:txBody>
      </p:sp>
      <p:sp>
        <p:nvSpPr>
          <p:cNvPr id="3" name="Content Placeholder 2"/>
          <p:cNvSpPr>
            <a:spLocks noGrp="1"/>
          </p:cNvSpPr>
          <p:nvPr>
            <p:ph idx="1"/>
          </p:nvPr>
        </p:nvSpPr>
        <p:spPr>
          <a:xfrm>
            <a:off x="779463" y="1574805"/>
            <a:ext cx="7583488" cy="5012262"/>
          </a:xfrm>
        </p:spPr>
        <p:txBody>
          <a:bodyPr>
            <a:normAutofit/>
          </a:bodyPr>
          <a:lstStyle/>
          <a:p>
            <a:r>
              <a:rPr lang="en-US" dirty="0"/>
              <a:t>Who needs it?  Often overused</a:t>
            </a:r>
          </a:p>
          <a:p>
            <a:r>
              <a:rPr lang="en-US" dirty="0"/>
              <a:t>Guidelines ACEP</a:t>
            </a:r>
            <a:r>
              <a:rPr lang="en-US" baseline="30000" dirty="0"/>
              <a:t>*</a:t>
            </a:r>
            <a:r>
              <a:rPr lang="en-US" dirty="0"/>
              <a:t>:</a:t>
            </a:r>
          </a:p>
          <a:p>
            <a:pPr lvl="2"/>
            <a:r>
              <a:rPr lang="en-US" dirty="0"/>
              <a:t>LOC or amnesia +one of the following: headache, vomiting &gt;60 years old, intoxication, deficits STM, seizures, trauma above the clavicles, GCS&lt;15, focal neurological deficits, coagulopathy</a:t>
            </a:r>
          </a:p>
          <a:p>
            <a:pPr lvl="2"/>
            <a:r>
              <a:rPr lang="en-US" dirty="0"/>
              <a:t>No LOC or amnesia + one of the following:  focal neurologic deficit, vomiting, severe headache, &gt;65 years old, signs of basilar skull fracture, GCS&lt;15, coagulopathy, significant mechanism of injury (ejection from vehicle, auto v. pedestrian, fall from height&gt;3 </a:t>
            </a:r>
            <a:r>
              <a:rPr lang="en-US" dirty="0" err="1"/>
              <a:t>ft</a:t>
            </a:r>
            <a:r>
              <a:rPr lang="en-US" dirty="0"/>
              <a:t> or five stairs</a:t>
            </a:r>
          </a:p>
          <a:p>
            <a:pPr lvl="3"/>
            <a:endParaRPr lang="en-US" dirty="0"/>
          </a:p>
          <a:p>
            <a:pPr marL="577850" lvl="2" indent="0">
              <a:buNone/>
            </a:pPr>
            <a:r>
              <a:rPr lang="en-US" baseline="30000" dirty="0"/>
              <a:t>*</a:t>
            </a:r>
            <a:r>
              <a:rPr lang="en-US" dirty="0"/>
              <a:t>ACEP guidelines apply to &gt;16 years old in ED within 24 </a:t>
            </a:r>
            <a:r>
              <a:rPr lang="en-US" dirty="0" err="1"/>
              <a:t>hrs</a:t>
            </a:r>
            <a:r>
              <a:rPr lang="en-US" dirty="0"/>
              <a:t> of non-penetrating head injury and GCS of 14-15</a:t>
            </a:r>
          </a:p>
          <a:p>
            <a:pPr lvl="2"/>
            <a:endParaRPr lang="en-US" dirty="0"/>
          </a:p>
        </p:txBody>
      </p:sp>
    </p:spTree>
    <p:extLst>
      <p:ext uri="{BB962C8B-B14F-4D97-AF65-F5344CB8AC3E}">
        <p14:creationId xmlns:p14="http://schemas.microsoft.com/office/powerpoint/2010/main" val="2580934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Guidelines AAP and AAFP</a:t>
            </a:r>
            <a:r>
              <a:rPr lang="en-US" baseline="30000" dirty="0"/>
              <a:t>**</a:t>
            </a:r>
            <a:r>
              <a:rPr lang="en-US" dirty="0"/>
              <a:t>:</a:t>
            </a:r>
          </a:p>
          <a:p>
            <a:pPr lvl="1"/>
            <a:r>
              <a:rPr lang="en-US" dirty="0"/>
              <a:t>LOC &gt; 1 minute, evidence of skull fracture or focal neurologic deficits</a:t>
            </a:r>
          </a:p>
          <a:p>
            <a:pPr lvl="1"/>
            <a:r>
              <a:rPr lang="en-US" dirty="0"/>
              <a:t>Consider imaging or observation if brief LOC</a:t>
            </a:r>
          </a:p>
          <a:p>
            <a:pPr lvl="1"/>
            <a:r>
              <a:rPr lang="en-US" dirty="0"/>
              <a:t>Note that nonspecific signs (i.e., vomiting, headache, lethargy, seizures) increase the likelihood of intracranial injury, but have limited predictive value</a:t>
            </a:r>
          </a:p>
          <a:p>
            <a:pPr lvl="1"/>
            <a:endParaRPr lang="en-US" dirty="0"/>
          </a:p>
          <a:p>
            <a:pPr marL="577850" lvl="2" indent="0">
              <a:buNone/>
            </a:pPr>
            <a:r>
              <a:rPr lang="en-US" baseline="30000" dirty="0"/>
              <a:t>**</a:t>
            </a:r>
            <a:r>
              <a:rPr lang="en-US" dirty="0"/>
              <a:t>AAP and AAFP guidelines apply to 2-20 year olds presenting to ED within 24 </a:t>
            </a:r>
            <a:r>
              <a:rPr lang="en-US" dirty="0" err="1"/>
              <a:t>hrs</a:t>
            </a:r>
            <a:r>
              <a:rPr lang="en-US" dirty="0"/>
              <a:t> of isolated closed head injury</a:t>
            </a:r>
          </a:p>
        </p:txBody>
      </p:sp>
      <p:sp>
        <p:nvSpPr>
          <p:cNvPr id="4" name="Title 1"/>
          <p:cNvSpPr>
            <a:spLocks noGrp="1"/>
          </p:cNvSpPr>
          <p:nvPr>
            <p:ph type="title"/>
          </p:nvPr>
        </p:nvSpPr>
        <p:spPr>
          <a:xfrm>
            <a:off x="779463" y="62753"/>
            <a:ext cx="7583488" cy="1283167"/>
          </a:xfrm>
        </p:spPr>
        <p:txBody>
          <a:bodyPr/>
          <a:lstStyle/>
          <a:p>
            <a:r>
              <a:rPr lang="en-US" dirty="0">
                <a:latin typeface="Arial"/>
                <a:cs typeface="Arial"/>
              </a:rPr>
              <a:t>Neuroimaging</a:t>
            </a:r>
          </a:p>
        </p:txBody>
      </p:sp>
    </p:spTree>
    <p:extLst>
      <p:ext uri="{BB962C8B-B14F-4D97-AF65-F5344CB8AC3E}">
        <p14:creationId xmlns:p14="http://schemas.microsoft.com/office/powerpoint/2010/main" val="1505469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Office evaluation</a:t>
            </a:r>
          </a:p>
        </p:txBody>
      </p:sp>
      <p:sp>
        <p:nvSpPr>
          <p:cNvPr id="3" name="Content Placeholder 2"/>
          <p:cNvSpPr>
            <a:spLocks noGrp="1"/>
          </p:cNvSpPr>
          <p:nvPr>
            <p:ph idx="1"/>
          </p:nvPr>
        </p:nvSpPr>
        <p:spPr>
          <a:xfrm>
            <a:off x="779463" y="1663850"/>
            <a:ext cx="7583488" cy="4769396"/>
          </a:xfrm>
        </p:spPr>
        <p:txBody>
          <a:bodyPr>
            <a:normAutofit/>
          </a:bodyPr>
          <a:lstStyle/>
          <a:p>
            <a:r>
              <a:rPr lang="en-US" dirty="0"/>
              <a:t>Comprehensive history and detailed neurological examination</a:t>
            </a:r>
          </a:p>
          <a:p>
            <a:pPr lvl="1"/>
            <a:r>
              <a:rPr lang="en-US" dirty="0"/>
              <a:t>Balance testing is very reliable</a:t>
            </a:r>
          </a:p>
          <a:p>
            <a:r>
              <a:rPr lang="en-US" dirty="0"/>
              <a:t>Assessment of improvement or deterioration of symptoms since injury</a:t>
            </a:r>
          </a:p>
          <a:p>
            <a:pPr lvl="1"/>
            <a:r>
              <a:rPr lang="en-US" dirty="0"/>
              <a:t>Parents, coaches, teammates, teachers input</a:t>
            </a:r>
          </a:p>
          <a:p>
            <a:r>
              <a:rPr lang="en-US" dirty="0"/>
              <a:t>Determination of the need for imaging</a:t>
            </a:r>
          </a:p>
          <a:p>
            <a:pPr lvl="1"/>
            <a:r>
              <a:rPr lang="en-US" dirty="0"/>
              <a:t>Prolonged period of unconsciousness, focal neurological deficits, worsening of symptoms</a:t>
            </a:r>
          </a:p>
          <a:p>
            <a:r>
              <a:rPr lang="en-US" dirty="0"/>
              <a:t>Neuropsychological testing</a:t>
            </a:r>
          </a:p>
        </p:txBody>
      </p:sp>
    </p:spTree>
    <p:extLst>
      <p:ext uri="{BB962C8B-B14F-4D97-AF65-F5344CB8AC3E}">
        <p14:creationId xmlns:p14="http://schemas.microsoft.com/office/powerpoint/2010/main" val="1184397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Neuropsychological testing</a:t>
            </a:r>
          </a:p>
        </p:txBody>
      </p:sp>
      <p:sp>
        <p:nvSpPr>
          <p:cNvPr id="3" name="Content Placeholder 2"/>
          <p:cNvSpPr>
            <a:spLocks noGrp="1"/>
          </p:cNvSpPr>
          <p:nvPr>
            <p:ph idx="1"/>
          </p:nvPr>
        </p:nvSpPr>
        <p:spPr>
          <a:xfrm>
            <a:off x="779463" y="1710269"/>
            <a:ext cx="7583488" cy="4876800"/>
          </a:xfrm>
        </p:spPr>
        <p:txBody>
          <a:bodyPr>
            <a:normAutofit/>
          </a:bodyPr>
          <a:lstStyle/>
          <a:p>
            <a:r>
              <a:rPr lang="en-US" dirty="0"/>
              <a:t>Computerized tests have been described as a cornerstone of concussion management</a:t>
            </a:r>
          </a:p>
          <a:p>
            <a:pPr lvl="2"/>
            <a:r>
              <a:rPr lang="en-US" dirty="0"/>
              <a:t> Most popular </a:t>
            </a:r>
            <a:r>
              <a:rPr lang="en-US" dirty="0" err="1"/>
              <a:t>ImPACT</a:t>
            </a:r>
            <a:endParaRPr lang="en-US" dirty="0"/>
          </a:p>
          <a:p>
            <a:r>
              <a:rPr lang="en-US" dirty="0"/>
              <a:t>Part of multidisciplinary approach to managing concussions</a:t>
            </a:r>
          </a:p>
          <a:p>
            <a:r>
              <a:rPr lang="en-US" dirty="0"/>
              <a:t>Insufficient evidence to recommend widespread routine use of baseline testing</a:t>
            </a:r>
          </a:p>
          <a:p>
            <a:pPr lvl="3"/>
            <a:r>
              <a:rPr lang="en-US" dirty="0"/>
              <a:t>AAN and ICCS</a:t>
            </a:r>
          </a:p>
          <a:p>
            <a:r>
              <a:rPr lang="en-US" dirty="0"/>
              <a:t>Should be administered in a supervised environment</a:t>
            </a:r>
          </a:p>
          <a:p>
            <a:r>
              <a:rPr lang="en-US" dirty="0"/>
              <a:t>Limited data in children &lt;12 years old</a:t>
            </a:r>
          </a:p>
        </p:txBody>
      </p:sp>
    </p:spTree>
    <p:extLst>
      <p:ext uri="{BB962C8B-B14F-4D97-AF65-F5344CB8AC3E}">
        <p14:creationId xmlns:p14="http://schemas.microsoft.com/office/powerpoint/2010/main" val="1371124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rrowheads="1"/>
          </p:cNvSpPr>
          <p:nvPr>
            <p:ph type="title"/>
          </p:nvPr>
        </p:nvSpPr>
        <p:spPr/>
        <p:txBody>
          <a:bodyPr/>
          <a:lstStyle/>
          <a:p>
            <a:r>
              <a:rPr lang="en-US" dirty="0" err="1">
                <a:latin typeface="Arial"/>
                <a:cs typeface="Arial"/>
              </a:rPr>
              <a:t>ImPACT</a:t>
            </a:r>
            <a:r>
              <a:rPr lang="en-US" dirty="0">
                <a:latin typeface="Arial"/>
                <a:cs typeface="Arial"/>
              </a:rPr>
              <a:t> Testing</a:t>
            </a:r>
          </a:p>
        </p:txBody>
      </p:sp>
      <p:sp>
        <p:nvSpPr>
          <p:cNvPr id="148483" name="Rectangle 3"/>
          <p:cNvSpPr>
            <a:spLocks noGrp="1" noChangeArrowheads="1"/>
          </p:cNvSpPr>
          <p:nvPr>
            <p:ph idx="1"/>
          </p:nvPr>
        </p:nvSpPr>
        <p:spPr/>
        <p:txBody>
          <a:bodyPr/>
          <a:lstStyle/>
          <a:p>
            <a:pPr>
              <a:buFont typeface="Arial"/>
              <a:buChar char="•"/>
              <a:defRPr/>
            </a:pPr>
            <a:r>
              <a:rPr lang="en-US" dirty="0" err="1">
                <a:ea typeface="+mn-ea"/>
                <a:cs typeface="+mn-cs"/>
              </a:rPr>
              <a:t>Neuro</a:t>
            </a:r>
            <a:r>
              <a:rPr lang="en-US" dirty="0">
                <a:ea typeface="+mn-ea"/>
                <a:cs typeface="+mn-cs"/>
              </a:rPr>
              <a:t>-Cognitive computer test</a:t>
            </a:r>
          </a:p>
          <a:p>
            <a:pPr>
              <a:buFont typeface="Arial"/>
              <a:buChar char="•"/>
              <a:defRPr/>
            </a:pPr>
            <a:r>
              <a:rPr lang="en-US" dirty="0">
                <a:ea typeface="+mn-ea"/>
                <a:cs typeface="+mn-cs"/>
              </a:rPr>
              <a:t>20-25 minutes to complete</a:t>
            </a:r>
          </a:p>
          <a:p>
            <a:pPr>
              <a:buFont typeface="Arial"/>
              <a:buChar char="•"/>
              <a:defRPr/>
            </a:pPr>
            <a:r>
              <a:rPr lang="en-US" dirty="0">
                <a:ea typeface="+mn-ea"/>
                <a:cs typeface="+mn-cs"/>
              </a:rPr>
              <a:t>Best known concussion testing </a:t>
            </a:r>
            <a:r>
              <a:rPr lang="en-US" dirty="0"/>
              <a:t>program </a:t>
            </a:r>
            <a:r>
              <a:rPr lang="en-US" dirty="0">
                <a:ea typeface="+mn-ea"/>
                <a:cs typeface="+mn-cs"/>
              </a:rPr>
              <a:t>available</a:t>
            </a:r>
          </a:p>
          <a:p>
            <a:pPr lvl="2">
              <a:buFont typeface="Arial"/>
              <a:buChar char="•"/>
              <a:defRPr/>
            </a:pPr>
            <a:r>
              <a:rPr lang="en-US" dirty="0">
                <a:ea typeface="+mn-ea"/>
                <a:cs typeface="+mn-cs"/>
              </a:rPr>
              <a:t>Used by NFL, NHL,MLS,  MLB, boxing associations, USA Soccer, auto racing, and the NCAA</a:t>
            </a:r>
          </a:p>
          <a:p>
            <a:pPr lvl="2">
              <a:buFont typeface="Arial"/>
              <a:buChar char="•"/>
              <a:defRPr/>
            </a:pPr>
            <a:r>
              <a:rPr lang="en-US" dirty="0">
                <a:ea typeface="+mn-ea"/>
                <a:cs typeface="+mn-cs"/>
              </a:rPr>
              <a:t>Can be used to monitor a patients progression from concussion but the most optimal use is when compared to a players personal baseline</a:t>
            </a:r>
          </a:p>
          <a:p>
            <a:pPr>
              <a:buFont typeface="Wingdings" pitchFamily="2" charset="2"/>
              <a:buNone/>
              <a:defRPr/>
            </a:pPr>
            <a:endParaRPr lang="en-US" dirty="0">
              <a:latin typeface="Times New Roman" pitchFamily="18" charset="0"/>
              <a:ea typeface="+mn-ea"/>
              <a:cs typeface="+mn-cs"/>
            </a:endParaRPr>
          </a:p>
          <a:p>
            <a:pPr>
              <a:buFont typeface="Wingdings" pitchFamily="2" charset="2"/>
              <a:buChar char="n"/>
              <a:defRPr/>
            </a:pPr>
            <a:endParaRPr lang="en-US" sz="3600" dirty="0">
              <a:latin typeface="Times New Roman" pitchFamily="18" charset="0"/>
              <a:ea typeface="+mn-ea"/>
              <a:cs typeface="+mn-cs"/>
            </a:endParaRPr>
          </a:p>
        </p:txBody>
      </p:sp>
    </p:spTree>
    <p:extLst>
      <p:ext uri="{BB962C8B-B14F-4D97-AF65-F5344CB8AC3E}">
        <p14:creationId xmlns:p14="http://schemas.microsoft.com/office/powerpoint/2010/main" val="2885528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p:txBody>
          <a:bodyPr/>
          <a:lstStyle/>
          <a:p>
            <a:r>
              <a:rPr lang="en-US" dirty="0">
                <a:latin typeface="Arial"/>
                <a:cs typeface="Arial"/>
              </a:rPr>
              <a:t>Neuropsychological testing</a:t>
            </a:r>
          </a:p>
        </p:txBody>
      </p:sp>
      <p:sp>
        <p:nvSpPr>
          <p:cNvPr id="73731" name="Rectangle 3"/>
          <p:cNvSpPr>
            <a:spLocks noGrp="1" noChangeArrowheads="1"/>
          </p:cNvSpPr>
          <p:nvPr>
            <p:ph type="body" idx="1"/>
          </p:nvPr>
        </p:nvSpPr>
        <p:spPr/>
        <p:txBody>
          <a:bodyPr/>
          <a:lstStyle/>
          <a:p>
            <a:r>
              <a:rPr lang="en-US" dirty="0"/>
              <a:t>If baseline testing is available it provides a point of comparison for the test and athlete’s recovery</a:t>
            </a:r>
          </a:p>
          <a:p>
            <a:r>
              <a:rPr lang="en-US" dirty="0"/>
              <a:t>If baseline testing is not available, repeated tests can help determine recovery progression</a:t>
            </a:r>
          </a:p>
          <a:p>
            <a:r>
              <a:rPr lang="en-US" dirty="0"/>
              <a:t>Test scores give objective data for Physician and parent discussions</a:t>
            </a:r>
          </a:p>
          <a:p>
            <a:r>
              <a:rPr lang="en-US" dirty="0"/>
              <a:t>Baseline testing</a:t>
            </a:r>
          </a:p>
          <a:p>
            <a:pPr lvl="2"/>
            <a:r>
              <a:rPr lang="en-US" dirty="0"/>
              <a:t>NFL 1995</a:t>
            </a:r>
          </a:p>
          <a:p>
            <a:pPr lvl="2"/>
            <a:r>
              <a:rPr lang="en-US" dirty="0"/>
              <a:t>NHL 1997</a:t>
            </a:r>
          </a:p>
        </p:txBody>
      </p:sp>
    </p:spTree>
    <p:extLst>
      <p:ext uri="{BB962C8B-B14F-4D97-AF65-F5344CB8AC3E}">
        <p14:creationId xmlns:p14="http://schemas.microsoft.com/office/powerpoint/2010/main" val="3787080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p:txBody>
          <a:bodyPr/>
          <a:lstStyle/>
          <a:p>
            <a:r>
              <a:rPr lang="en-US" dirty="0">
                <a:latin typeface="Arial"/>
                <a:cs typeface="Arial"/>
              </a:rPr>
              <a:t>Neuropsychological  testing</a:t>
            </a:r>
          </a:p>
        </p:txBody>
      </p:sp>
      <p:sp>
        <p:nvSpPr>
          <p:cNvPr id="130051" name="Rectangle 3"/>
          <p:cNvSpPr>
            <a:spLocks noGrp="1" noChangeArrowheads="1"/>
          </p:cNvSpPr>
          <p:nvPr>
            <p:ph idx="1"/>
          </p:nvPr>
        </p:nvSpPr>
        <p:spPr/>
        <p:txBody>
          <a:bodyPr/>
          <a:lstStyle/>
          <a:p>
            <a:pPr>
              <a:buFont typeface="Wingdings" charset="0"/>
              <a:buNone/>
            </a:pPr>
            <a:r>
              <a:rPr lang="en-US" dirty="0"/>
              <a:t>Program should measure:</a:t>
            </a:r>
          </a:p>
          <a:p>
            <a:r>
              <a:rPr lang="en-US" dirty="0"/>
              <a:t>Attention Span</a:t>
            </a:r>
          </a:p>
          <a:p>
            <a:r>
              <a:rPr lang="en-US" dirty="0"/>
              <a:t>Working memory</a:t>
            </a:r>
          </a:p>
          <a:p>
            <a:r>
              <a:rPr lang="en-US" dirty="0"/>
              <a:t>Speed of thinking</a:t>
            </a:r>
          </a:p>
          <a:p>
            <a:r>
              <a:rPr lang="en-US" dirty="0"/>
              <a:t>Reaction time</a:t>
            </a:r>
          </a:p>
          <a:p>
            <a:endParaRPr lang="en-US" dirty="0"/>
          </a:p>
        </p:txBody>
      </p:sp>
    </p:spTree>
    <p:extLst>
      <p:ext uri="{BB962C8B-B14F-4D97-AF65-F5344CB8AC3E}">
        <p14:creationId xmlns:p14="http://schemas.microsoft.com/office/powerpoint/2010/main" val="2851303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rrowheads="1"/>
          </p:cNvSpPr>
          <p:nvPr>
            <p:ph type="title"/>
          </p:nvPr>
        </p:nvSpPr>
        <p:spPr/>
        <p:txBody>
          <a:bodyPr/>
          <a:lstStyle/>
          <a:p>
            <a:r>
              <a:rPr lang="en-US" dirty="0">
                <a:latin typeface="Arial"/>
                <a:cs typeface="Arial"/>
              </a:rPr>
              <a:t>Benefits of </a:t>
            </a:r>
            <a:r>
              <a:rPr lang="en-US" dirty="0" err="1">
                <a:latin typeface="Arial"/>
                <a:cs typeface="Arial"/>
              </a:rPr>
              <a:t>Neuropsychologic</a:t>
            </a:r>
            <a:r>
              <a:rPr lang="en-US" dirty="0">
                <a:latin typeface="Arial"/>
                <a:cs typeface="Arial"/>
              </a:rPr>
              <a:t> testing</a:t>
            </a:r>
          </a:p>
        </p:txBody>
      </p:sp>
      <p:pic>
        <p:nvPicPr>
          <p:cNvPr id="59396" name="Picture 5" descr="hit in face.jpg"/>
          <p:cNvPicPr>
            <a:picLocks noGrp="1" noChangeAspect="1"/>
          </p:cNvPicPr>
          <p:nvPr>
            <p:ph idx="1"/>
          </p:nvPr>
        </p:nvPicPr>
        <p:blipFill>
          <a:blip r:embed="rId2">
            <a:extLst>
              <a:ext uri="{28A0092B-C50C-407E-A947-70E740481C1C}">
                <a14:useLocalDpi xmlns:a14="http://schemas.microsoft.com/office/drawing/2010/main" val="0"/>
              </a:ext>
            </a:extLst>
          </a:blip>
          <a:srcRect t="8959" b="8959"/>
          <a:stretch>
            <a:fillRect/>
          </a:stretch>
        </p:blipFill>
        <p:spPr>
          <a:xfrm>
            <a:off x="5558553" y="1663851"/>
            <a:ext cx="3431170" cy="1944354"/>
          </a:xfrm>
        </p:spPr>
      </p:pic>
      <p:sp>
        <p:nvSpPr>
          <p:cNvPr id="157699" name="Rectangle 3"/>
          <p:cNvSpPr>
            <a:spLocks noGrp="1" noChangeArrowheads="1"/>
          </p:cNvSpPr>
          <p:nvPr>
            <p:ph type="body" sz="half" idx="4294967295"/>
          </p:nvPr>
        </p:nvSpPr>
        <p:spPr>
          <a:xfrm>
            <a:off x="0" y="2177404"/>
            <a:ext cx="5393620" cy="4371305"/>
          </a:xfrm>
        </p:spPr>
        <p:txBody>
          <a:bodyPr>
            <a:normAutofit/>
          </a:bodyPr>
          <a:lstStyle/>
          <a:p>
            <a:r>
              <a:rPr lang="en-US" sz="2400" dirty="0"/>
              <a:t>May assist with returning </a:t>
            </a:r>
            <a:r>
              <a:rPr lang="en-US" dirty="0"/>
              <a:t>a</a:t>
            </a:r>
            <a:r>
              <a:rPr lang="en-US" sz="2400" dirty="0"/>
              <a:t>thletes as quickly and safely as possible</a:t>
            </a:r>
          </a:p>
          <a:p>
            <a:r>
              <a:rPr lang="en-US" sz="2400" dirty="0"/>
              <a:t>Properly managed-reduce the risk of not only </a:t>
            </a:r>
            <a:r>
              <a:rPr lang="en-US" dirty="0"/>
              <a:t>Second</a:t>
            </a:r>
            <a:r>
              <a:rPr lang="en-US" sz="2400" dirty="0"/>
              <a:t> Impact Syndrome but other long term neurologic side effects</a:t>
            </a:r>
          </a:p>
          <a:p>
            <a:r>
              <a:rPr lang="en-US" sz="2400" dirty="0"/>
              <a:t>Provides reproducible objective evidence of players cognitive function</a:t>
            </a:r>
          </a:p>
        </p:txBody>
      </p:sp>
      <p:pic>
        <p:nvPicPr>
          <p:cNvPr id="59397"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633309" y="3938588"/>
            <a:ext cx="3279775" cy="2187575"/>
          </a:xfrm>
        </p:spPr>
      </p:pic>
    </p:spTree>
    <p:extLst>
      <p:ext uri="{BB962C8B-B14F-4D97-AF65-F5344CB8AC3E}">
        <p14:creationId xmlns:p14="http://schemas.microsoft.com/office/powerpoint/2010/main" val="3857888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Neuropsychological testing</a:t>
            </a:r>
          </a:p>
        </p:txBody>
      </p:sp>
      <p:sp>
        <p:nvSpPr>
          <p:cNvPr id="3" name="Content Placeholder 2"/>
          <p:cNvSpPr>
            <a:spLocks noGrp="1"/>
          </p:cNvSpPr>
          <p:nvPr>
            <p:ph idx="1"/>
          </p:nvPr>
        </p:nvSpPr>
        <p:spPr/>
        <p:txBody>
          <a:bodyPr>
            <a:normAutofit lnSpcReduction="10000"/>
          </a:bodyPr>
          <a:lstStyle/>
          <a:p>
            <a:r>
              <a:rPr lang="en-US" dirty="0"/>
              <a:t>Neuropsychological testing in general can be part of the concussion evaluation</a:t>
            </a:r>
          </a:p>
          <a:p>
            <a:r>
              <a:rPr lang="en-US" dirty="0"/>
              <a:t>Any athlete suspected of having a concussion needs to see a healthcare professional trained extensively to deal with brain injury and not just trained to administer a test. </a:t>
            </a:r>
          </a:p>
          <a:p>
            <a:r>
              <a:rPr lang="en-US" dirty="0"/>
              <a:t>"The confluence of symptom assessment, balance assessment, physical assessment, neurocognitive assessment and clinical interview is the 'best practice' approach,” </a:t>
            </a:r>
          </a:p>
          <a:p>
            <a:pPr lvl="3"/>
            <a:r>
              <a:rPr lang="en-US" dirty="0"/>
              <a:t>Philip Schatz, professor of psychology at St. Joseph's University.</a:t>
            </a:r>
          </a:p>
        </p:txBody>
      </p:sp>
    </p:spTree>
    <p:extLst>
      <p:ext uri="{BB962C8B-B14F-4D97-AF65-F5344CB8AC3E}">
        <p14:creationId xmlns:p14="http://schemas.microsoft.com/office/powerpoint/2010/main" val="3332232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Concussion management</a:t>
            </a:r>
          </a:p>
        </p:txBody>
      </p:sp>
      <p:sp>
        <p:nvSpPr>
          <p:cNvPr id="3" name="Content Placeholder 2"/>
          <p:cNvSpPr>
            <a:spLocks noGrp="1"/>
          </p:cNvSpPr>
          <p:nvPr>
            <p:ph idx="1"/>
          </p:nvPr>
        </p:nvSpPr>
        <p:spPr>
          <a:xfrm>
            <a:off x="779463" y="1574805"/>
            <a:ext cx="7583488" cy="4826000"/>
          </a:xfrm>
        </p:spPr>
        <p:txBody>
          <a:bodyPr/>
          <a:lstStyle/>
          <a:p>
            <a:r>
              <a:rPr lang="en-US" sz="3200" b="1" u="sng" dirty="0"/>
              <a:t>No same day return to play (RTP)</a:t>
            </a:r>
          </a:p>
          <a:p>
            <a:r>
              <a:rPr lang="en-US" dirty="0"/>
              <a:t>Physical and cognitive rest until the acute symptoms resolve</a:t>
            </a:r>
          </a:p>
          <a:p>
            <a:r>
              <a:rPr lang="en-US" dirty="0"/>
              <a:t>Sunglasses, earplugs, medications if needed</a:t>
            </a:r>
          </a:p>
          <a:p>
            <a:r>
              <a:rPr lang="en-US" dirty="0"/>
              <a:t>Transition back to school</a:t>
            </a:r>
          </a:p>
          <a:p>
            <a:r>
              <a:rPr lang="en-US" dirty="0"/>
              <a:t>Graduated program of exertion prior to medical clearance and RTP</a:t>
            </a:r>
          </a:p>
          <a:p>
            <a:r>
              <a:rPr lang="en-US" dirty="0"/>
              <a:t>Individual should be symptom free and not taking any medications that may mask or modify symptoms.</a:t>
            </a:r>
          </a:p>
        </p:txBody>
      </p:sp>
    </p:spTree>
    <p:extLst>
      <p:ext uri="{BB962C8B-B14F-4D97-AF65-F5344CB8AC3E}">
        <p14:creationId xmlns:p14="http://schemas.microsoft.com/office/powerpoint/2010/main" val="224181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r>
              <a:rPr lang="en-US"/>
              <a:t>Neurometabolic cascade</a:t>
            </a:r>
          </a:p>
        </p:txBody>
      </p:sp>
      <p:pic>
        <p:nvPicPr>
          <p:cNvPr id="34821" name="Picture 5" descr="concussion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407150" cy="4075113"/>
          </a:xfrm>
          <a:prstGeom prst="rect">
            <a:avLst/>
          </a:prstGeom>
          <a:noFill/>
          <a:extLst>
            <a:ext uri="{909E8E84-426E-40dd-AFC4-6F175D3DCCD1}">
              <a14:hiddenFill xmlns="" xmlns:a14="http://schemas.microsoft.com/office/drawing/2010/main">
                <a:solidFill>
                  <a:srgbClr val="FFFFFF"/>
                </a:solidFill>
              </a14:hiddenFill>
            </a:ext>
          </a:extLst>
        </p:spPr>
      </p:pic>
      <p:sp>
        <p:nvSpPr>
          <p:cNvPr id="34822" name="Text Box 6"/>
          <p:cNvSpPr txBox="1">
            <a:spLocks noChangeArrowheads="1"/>
          </p:cNvSpPr>
          <p:nvPr/>
        </p:nvSpPr>
        <p:spPr bwMode="auto">
          <a:xfrm>
            <a:off x="4724400" y="6172200"/>
            <a:ext cx="3886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-Giza and Hovda, 2001</a:t>
            </a:r>
          </a:p>
        </p:txBody>
      </p:sp>
    </p:spTree>
    <p:extLst>
      <p:ext uri="{BB962C8B-B14F-4D97-AF65-F5344CB8AC3E}">
        <p14:creationId xmlns:p14="http://schemas.microsoft.com/office/powerpoint/2010/main" val="2293765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3" y="1828800"/>
            <a:ext cx="7583488" cy="4830792"/>
          </a:xfrm>
        </p:spPr>
        <p:txBody>
          <a:bodyPr>
            <a:normAutofit/>
          </a:bodyPr>
          <a:lstStyle/>
          <a:p>
            <a:r>
              <a:rPr lang="en-US" dirty="0"/>
              <a:t>Academics</a:t>
            </a:r>
          </a:p>
          <a:p>
            <a:pPr lvl="1"/>
            <a:r>
              <a:rPr lang="en-US" dirty="0"/>
              <a:t>Memory, concentration and attention are affected by concussion</a:t>
            </a:r>
          </a:p>
          <a:p>
            <a:pPr lvl="1"/>
            <a:r>
              <a:rPr lang="en-US" dirty="0"/>
              <a:t>Need to accommodate and restrict academics during period of recovery</a:t>
            </a:r>
          </a:p>
          <a:p>
            <a:pPr lvl="1"/>
            <a:r>
              <a:rPr lang="en-US" dirty="0"/>
              <a:t>Enroll the participation of teachers and school officials</a:t>
            </a:r>
          </a:p>
          <a:p>
            <a:pPr lvl="1"/>
            <a:r>
              <a:rPr lang="en-US" dirty="0"/>
              <a:t>Create official return to academics policies with school boards</a:t>
            </a:r>
          </a:p>
          <a:p>
            <a:pPr lvl="1"/>
            <a:r>
              <a:rPr lang="en-US" dirty="0"/>
              <a:t>Return to full academics needs to be completed prior to any return to sports participation</a:t>
            </a:r>
          </a:p>
        </p:txBody>
      </p:sp>
      <p:sp>
        <p:nvSpPr>
          <p:cNvPr id="4" name="Title 3"/>
          <p:cNvSpPr>
            <a:spLocks noGrp="1"/>
          </p:cNvSpPr>
          <p:nvPr>
            <p:ph type="title"/>
          </p:nvPr>
        </p:nvSpPr>
        <p:spPr/>
        <p:txBody>
          <a:bodyPr/>
          <a:lstStyle/>
          <a:p>
            <a:r>
              <a:rPr lang="en-US" dirty="0">
                <a:latin typeface="Arial"/>
                <a:cs typeface="Arial"/>
              </a:rPr>
              <a:t>Concussion management</a:t>
            </a:r>
            <a:endParaRPr lang="en-US" dirty="0"/>
          </a:p>
        </p:txBody>
      </p:sp>
    </p:spTree>
    <p:extLst>
      <p:ext uri="{BB962C8B-B14F-4D97-AF65-F5344CB8AC3E}">
        <p14:creationId xmlns:p14="http://schemas.microsoft.com/office/powerpoint/2010/main" val="1853756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Return to Academics Strategy</a:t>
            </a:r>
            <a:endParaRPr lang="en-US" dirty="0"/>
          </a:p>
        </p:txBody>
      </p:sp>
      <p:sp>
        <p:nvSpPr>
          <p:cNvPr id="3" name="Content Placeholder 2"/>
          <p:cNvSpPr>
            <a:spLocks noGrp="1"/>
          </p:cNvSpPr>
          <p:nvPr>
            <p:ph idx="1"/>
          </p:nvPr>
        </p:nvSpPr>
        <p:spPr>
          <a:xfrm>
            <a:off x="433952" y="1828800"/>
            <a:ext cx="8214101" cy="4664990"/>
          </a:xfrm>
        </p:spPr>
        <p:txBody>
          <a:bodyPr>
            <a:normAutofit fontScale="92500" lnSpcReduction="20000"/>
          </a:bodyPr>
          <a:lstStyle/>
          <a:p>
            <a:pPr lvl="1"/>
            <a:r>
              <a:rPr lang="en-US" dirty="0"/>
              <a:t>Daily activities at home that do not give the child symptoms</a:t>
            </a:r>
          </a:p>
          <a:p>
            <a:pPr lvl="2"/>
            <a:r>
              <a:rPr lang="en-US" dirty="0"/>
              <a:t>Typical activities of the child during the day as long as they do not increase symptoms (reading, texting, screen time) </a:t>
            </a:r>
          </a:p>
          <a:p>
            <a:pPr lvl="2"/>
            <a:r>
              <a:rPr lang="en-US" dirty="0"/>
              <a:t>Start with 5–15 min at a time and gradually build up </a:t>
            </a:r>
          </a:p>
          <a:p>
            <a:pPr lvl="2"/>
            <a:r>
              <a:rPr lang="en-US" dirty="0"/>
              <a:t>Gradual return to typical activities </a:t>
            </a:r>
          </a:p>
          <a:p>
            <a:pPr lvl="1"/>
            <a:r>
              <a:rPr lang="en-US" dirty="0"/>
              <a:t>School activities: Homework, reading or other cognitive activities outside of the classroom </a:t>
            </a:r>
          </a:p>
          <a:p>
            <a:pPr lvl="2"/>
            <a:r>
              <a:rPr lang="en-US" dirty="0"/>
              <a:t>Increase tolerance to cognitive work </a:t>
            </a:r>
          </a:p>
          <a:p>
            <a:pPr lvl="1"/>
            <a:r>
              <a:rPr lang="en-US" dirty="0"/>
              <a:t>Return to school part-time: Gradual introduction of schoolwork. </a:t>
            </a:r>
          </a:p>
          <a:p>
            <a:pPr lvl="2"/>
            <a:r>
              <a:rPr lang="en-US" dirty="0"/>
              <a:t>May need to start with a partial school day or with increased breaks during the day </a:t>
            </a:r>
          </a:p>
          <a:p>
            <a:pPr lvl="2"/>
            <a:r>
              <a:rPr lang="en-US" dirty="0"/>
              <a:t>Increase academic activities </a:t>
            </a:r>
          </a:p>
          <a:p>
            <a:pPr lvl="1"/>
            <a:r>
              <a:rPr lang="en-US" dirty="0"/>
              <a:t>Return to school full time </a:t>
            </a:r>
          </a:p>
          <a:p>
            <a:pPr lvl="2"/>
            <a:r>
              <a:rPr lang="en-US" dirty="0"/>
              <a:t>Gradually progress school activities until a full day can be tolerated </a:t>
            </a:r>
          </a:p>
          <a:p>
            <a:pPr lvl="1"/>
            <a:r>
              <a:rPr lang="en-US" dirty="0"/>
              <a:t>Return to full academic activities and catch up on missed work</a:t>
            </a:r>
          </a:p>
          <a:p>
            <a:pPr lvl="1"/>
            <a:endParaRPr lang="en-US" dirty="0"/>
          </a:p>
          <a:p>
            <a:endParaRPr lang="en-US" dirty="0"/>
          </a:p>
        </p:txBody>
      </p:sp>
    </p:spTree>
    <p:extLst>
      <p:ext uri="{BB962C8B-B14F-4D97-AF65-F5344CB8AC3E}">
        <p14:creationId xmlns:p14="http://schemas.microsoft.com/office/powerpoint/2010/main" val="1724740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Graduated RTP format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13379308"/>
              </p:ext>
            </p:extLst>
          </p:nvPr>
        </p:nvGraphicFramePr>
        <p:xfrm>
          <a:off x="214425" y="1649880"/>
          <a:ext cx="8675976" cy="4965107"/>
        </p:xfrm>
        <a:graphic>
          <a:graphicData uri="http://schemas.openxmlformats.org/drawingml/2006/table">
            <a:tbl>
              <a:tblPr firstRow="1" bandRow="1">
                <a:tableStyleId>{5C22544A-7EE6-4342-B048-85BDC9FD1C3A}</a:tableStyleId>
              </a:tblPr>
              <a:tblGrid>
                <a:gridCol w="2891992">
                  <a:extLst>
                    <a:ext uri="{9D8B030D-6E8A-4147-A177-3AD203B41FA5}">
                      <a16:colId xmlns:a16="http://schemas.microsoft.com/office/drawing/2014/main" xmlns="" val="20000"/>
                    </a:ext>
                  </a:extLst>
                </a:gridCol>
                <a:gridCol w="2891992">
                  <a:extLst>
                    <a:ext uri="{9D8B030D-6E8A-4147-A177-3AD203B41FA5}">
                      <a16:colId xmlns:a16="http://schemas.microsoft.com/office/drawing/2014/main" xmlns="" val="20001"/>
                    </a:ext>
                  </a:extLst>
                </a:gridCol>
                <a:gridCol w="2891992">
                  <a:extLst>
                    <a:ext uri="{9D8B030D-6E8A-4147-A177-3AD203B41FA5}">
                      <a16:colId xmlns:a16="http://schemas.microsoft.com/office/drawing/2014/main" xmlns="" val="20002"/>
                    </a:ext>
                  </a:extLst>
                </a:gridCol>
              </a:tblGrid>
              <a:tr h="597366">
                <a:tc>
                  <a:txBody>
                    <a:bodyPr/>
                    <a:lstStyle/>
                    <a:p>
                      <a:r>
                        <a:rPr lang="en-US" dirty="0"/>
                        <a:t>Rehabilitation Stage</a:t>
                      </a:r>
                    </a:p>
                  </a:txBody>
                  <a:tcPr/>
                </a:tc>
                <a:tc>
                  <a:txBody>
                    <a:bodyPr/>
                    <a:lstStyle/>
                    <a:p>
                      <a:r>
                        <a:rPr lang="en-US" dirty="0"/>
                        <a:t>Functional exercise at each stage</a:t>
                      </a:r>
                    </a:p>
                  </a:txBody>
                  <a:tcPr/>
                </a:tc>
                <a:tc>
                  <a:txBody>
                    <a:bodyPr/>
                    <a:lstStyle/>
                    <a:p>
                      <a:r>
                        <a:rPr lang="en-US" dirty="0"/>
                        <a:t>Objective of the stage</a:t>
                      </a:r>
                    </a:p>
                  </a:txBody>
                  <a:tcPr/>
                </a:tc>
                <a:extLst>
                  <a:ext uri="{0D108BD9-81ED-4DB2-BD59-A6C34878D82A}">
                    <a16:rowId xmlns:a16="http://schemas.microsoft.com/office/drawing/2014/main" xmlns="" val="10000"/>
                  </a:ext>
                </a:extLst>
              </a:tr>
              <a:tr h="639542">
                <a:tc>
                  <a:txBody>
                    <a:bodyPr/>
                    <a:lstStyle/>
                    <a:p>
                      <a:r>
                        <a:rPr lang="en-US" sz="1400" dirty="0"/>
                        <a:t>No activity</a:t>
                      </a:r>
                    </a:p>
                  </a:txBody>
                  <a:tcPr/>
                </a:tc>
                <a:tc>
                  <a:txBody>
                    <a:bodyPr/>
                    <a:lstStyle/>
                    <a:p>
                      <a:r>
                        <a:rPr lang="en-US" sz="1400" dirty="0"/>
                        <a:t>Symptom limited physical and cognitive rest</a:t>
                      </a:r>
                    </a:p>
                  </a:txBody>
                  <a:tcPr/>
                </a:tc>
                <a:tc>
                  <a:txBody>
                    <a:bodyPr/>
                    <a:lstStyle/>
                    <a:p>
                      <a:r>
                        <a:rPr lang="en-US" sz="1400" dirty="0"/>
                        <a:t>Recovery</a:t>
                      </a:r>
                    </a:p>
                  </a:txBody>
                  <a:tcPr/>
                </a:tc>
                <a:extLst>
                  <a:ext uri="{0D108BD9-81ED-4DB2-BD59-A6C34878D82A}">
                    <a16:rowId xmlns:a16="http://schemas.microsoft.com/office/drawing/2014/main" xmlns="" val="10001"/>
                  </a:ext>
                </a:extLst>
              </a:tr>
              <a:tr h="1045909">
                <a:tc>
                  <a:txBody>
                    <a:bodyPr/>
                    <a:lstStyle/>
                    <a:p>
                      <a:r>
                        <a:rPr lang="en-US" sz="1400" dirty="0"/>
                        <a:t>Light aerobic exercise</a:t>
                      </a:r>
                    </a:p>
                  </a:txBody>
                  <a:tcPr/>
                </a:tc>
                <a:tc>
                  <a:txBody>
                    <a:bodyPr/>
                    <a:lstStyle/>
                    <a:p>
                      <a:r>
                        <a:rPr lang="en-US" sz="1400" dirty="0"/>
                        <a:t>Walking, swimming, or stationary cycling keeping intensity &lt;70% of maximal HR</a:t>
                      </a:r>
                    </a:p>
                    <a:p>
                      <a:r>
                        <a:rPr lang="en-US" sz="1400" dirty="0"/>
                        <a:t>No resistance training</a:t>
                      </a:r>
                    </a:p>
                  </a:txBody>
                  <a:tcPr/>
                </a:tc>
                <a:tc>
                  <a:txBody>
                    <a:bodyPr/>
                    <a:lstStyle/>
                    <a:p>
                      <a:r>
                        <a:rPr lang="en-US" sz="1400" dirty="0"/>
                        <a:t>Increase HR</a:t>
                      </a:r>
                    </a:p>
                  </a:txBody>
                  <a:tcPr/>
                </a:tc>
                <a:extLst>
                  <a:ext uri="{0D108BD9-81ED-4DB2-BD59-A6C34878D82A}">
                    <a16:rowId xmlns:a16="http://schemas.microsoft.com/office/drawing/2014/main" xmlns="" val="10002"/>
                  </a:ext>
                </a:extLst>
              </a:tr>
              <a:tr h="835184">
                <a:tc>
                  <a:txBody>
                    <a:bodyPr/>
                    <a:lstStyle/>
                    <a:p>
                      <a:r>
                        <a:rPr lang="en-US" sz="1400" dirty="0"/>
                        <a:t>Sport specific exercise</a:t>
                      </a:r>
                    </a:p>
                  </a:txBody>
                  <a:tcPr/>
                </a:tc>
                <a:tc>
                  <a:txBody>
                    <a:bodyPr/>
                    <a:lstStyle/>
                    <a:p>
                      <a:r>
                        <a:rPr lang="en-US" sz="1400" dirty="0"/>
                        <a:t>Skating drills in hockey, running drills in soccer, etc.</a:t>
                      </a:r>
                    </a:p>
                    <a:p>
                      <a:r>
                        <a:rPr lang="en-US" sz="1400" dirty="0"/>
                        <a:t>No head impact activities</a:t>
                      </a:r>
                    </a:p>
                  </a:txBody>
                  <a:tcPr/>
                </a:tc>
                <a:tc>
                  <a:txBody>
                    <a:bodyPr/>
                    <a:lstStyle/>
                    <a:p>
                      <a:r>
                        <a:rPr lang="en-US" sz="1400" dirty="0"/>
                        <a:t>Add movement</a:t>
                      </a:r>
                    </a:p>
                  </a:txBody>
                  <a:tcPr/>
                </a:tc>
                <a:extLst>
                  <a:ext uri="{0D108BD9-81ED-4DB2-BD59-A6C34878D82A}">
                    <a16:rowId xmlns:a16="http://schemas.microsoft.com/office/drawing/2014/main" xmlns="" val="10003"/>
                  </a:ext>
                </a:extLst>
              </a:tr>
              <a:tr h="341352">
                <a:tc>
                  <a:txBody>
                    <a:bodyPr/>
                    <a:lstStyle/>
                    <a:p>
                      <a:r>
                        <a:rPr lang="en-US" sz="1400" dirty="0"/>
                        <a:t>Non-contact training drills</a:t>
                      </a:r>
                    </a:p>
                  </a:txBody>
                  <a:tcPr/>
                </a:tc>
                <a:tc>
                  <a:txBody>
                    <a:bodyPr/>
                    <a:lstStyle/>
                    <a:p>
                      <a:r>
                        <a:rPr lang="en-US" sz="1400" dirty="0"/>
                        <a:t>Progression to more complex drills</a:t>
                      </a:r>
                    </a:p>
                    <a:p>
                      <a:r>
                        <a:rPr lang="en-US" sz="1400" dirty="0"/>
                        <a:t>May start progressive resistance training</a:t>
                      </a:r>
                    </a:p>
                  </a:txBody>
                  <a:tcPr/>
                </a:tc>
                <a:tc>
                  <a:txBody>
                    <a:bodyPr/>
                    <a:lstStyle/>
                    <a:p>
                      <a:r>
                        <a:rPr lang="en-US" sz="1400" dirty="0"/>
                        <a:t>Exercise, coordination, and cognitive load</a:t>
                      </a:r>
                    </a:p>
                  </a:txBody>
                  <a:tcPr/>
                </a:tc>
                <a:extLst>
                  <a:ext uri="{0D108BD9-81ED-4DB2-BD59-A6C34878D82A}">
                    <a16:rowId xmlns:a16="http://schemas.microsoft.com/office/drawing/2014/main" xmlns="" val="10004"/>
                  </a:ext>
                </a:extLst>
              </a:tr>
              <a:tr h="341352">
                <a:tc>
                  <a:txBody>
                    <a:bodyPr/>
                    <a:lstStyle/>
                    <a:p>
                      <a:r>
                        <a:rPr lang="en-US" sz="1400" dirty="0"/>
                        <a:t>Full contact practice</a:t>
                      </a:r>
                    </a:p>
                  </a:txBody>
                  <a:tcPr/>
                </a:tc>
                <a:tc>
                  <a:txBody>
                    <a:bodyPr/>
                    <a:lstStyle/>
                    <a:p>
                      <a:r>
                        <a:rPr lang="en-US" sz="1400" dirty="0"/>
                        <a:t>Following medical clearance participate in normal training</a:t>
                      </a:r>
                      <a:r>
                        <a:rPr lang="en-US" sz="1400" baseline="0" dirty="0"/>
                        <a:t> activities</a:t>
                      </a:r>
                      <a:endParaRPr lang="en-US" sz="1400" dirty="0"/>
                    </a:p>
                  </a:txBody>
                  <a:tcPr/>
                </a:tc>
                <a:tc>
                  <a:txBody>
                    <a:bodyPr/>
                    <a:lstStyle/>
                    <a:p>
                      <a:r>
                        <a:rPr lang="en-US" sz="1400" dirty="0"/>
                        <a:t>Restore confidence and assess functional skills by coaching staff</a:t>
                      </a:r>
                    </a:p>
                  </a:txBody>
                  <a:tcPr/>
                </a:tc>
                <a:extLst>
                  <a:ext uri="{0D108BD9-81ED-4DB2-BD59-A6C34878D82A}">
                    <a16:rowId xmlns:a16="http://schemas.microsoft.com/office/drawing/2014/main" xmlns="" val="10005"/>
                  </a:ext>
                </a:extLst>
              </a:tr>
              <a:tr h="341352">
                <a:tc>
                  <a:txBody>
                    <a:bodyPr/>
                    <a:lstStyle/>
                    <a:p>
                      <a:r>
                        <a:rPr lang="en-US" sz="1400" dirty="0"/>
                        <a:t>Return to play</a:t>
                      </a:r>
                    </a:p>
                  </a:txBody>
                  <a:tcPr/>
                </a:tc>
                <a:tc>
                  <a:txBody>
                    <a:bodyPr/>
                    <a:lstStyle/>
                    <a:p>
                      <a:r>
                        <a:rPr lang="en-US" sz="1400" dirty="0"/>
                        <a:t>Normal game play</a:t>
                      </a:r>
                    </a:p>
                  </a:txBody>
                  <a:tcPr/>
                </a:tc>
                <a:tc>
                  <a:txBody>
                    <a:bodyPr/>
                    <a:lstStyle/>
                    <a:p>
                      <a:endParaRPr lang="en-US" sz="14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083820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Concussion management</a:t>
            </a:r>
          </a:p>
        </p:txBody>
      </p:sp>
      <p:sp>
        <p:nvSpPr>
          <p:cNvPr id="3" name="Content Placeholder 2"/>
          <p:cNvSpPr>
            <a:spLocks noGrp="1"/>
          </p:cNvSpPr>
          <p:nvPr>
            <p:ph idx="1"/>
          </p:nvPr>
        </p:nvSpPr>
        <p:spPr/>
        <p:txBody>
          <a:bodyPr/>
          <a:lstStyle/>
          <a:p>
            <a:r>
              <a:rPr lang="en-US" dirty="0"/>
              <a:t>Evaluate for anxiety and depression</a:t>
            </a:r>
          </a:p>
          <a:p>
            <a:r>
              <a:rPr lang="en-US" dirty="0"/>
              <a:t>Persistent symptoms &gt;10 days can occur in 10-15% of concussions</a:t>
            </a:r>
          </a:p>
          <a:p>
            <a:r>
              <a:rPr lang="en-US" dirty="0"/>
              <a:t>If symptoms persist &gt;10 days consider other pathologies</a:t>
            </a:r>
          </a:p>
          <a:p>
            <a:pPr lvl="1"/>
            <a:r>
              <a:rPr lang="en-US" dirty="0"/>
              <a:t>Manage in a multidisciplinary manner by health care providers with experience in sports-related concussions</a:t>
            </a:r>
          </a:p>
        </p:txBody>
      </p:sp>
    </p:spTree>
    <p:extLst>
      <p:ext uri="{BB962C8B-B14F-4D97-AF65-F5344CB8AC3E}">
        <p14:creationId xmlns:p14="http://schemas.microsoft.com/office/powerpoint/2010/main" val="2972745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Concussion in children</a:t>
            </a:r>
          </a:p>
        </p:txBody>
      </p:sp>
      <p:sp>
        <p:nvSpPr>
          <p:cNvPr id="3" name="Content Placeholder 2"/>
          <p:cNvSpPr>
            <a:spLocks noGrp="1"/>
          </p:cNvSpPr>
          <p:nvPr>
            <p:ph idx="1"/>
          </p:nvPr>
        </p:nvSpPr>
        <p:spPr>
          <a:xfrm>
            <a:off x="779463" y="1647355"/>
            <a:ext cx="7583488" cy="4868369"/>
          </a:xfrm>
        </p:spPr>
        <p:txBody>
          <a:bodyPr>
            <a:normAutofit fontScale="92500" lnSpcReduction="20000"/>
          </a:bodyPr>
          <a:lstStyle/>
          <a:p>
            <a:pPr marL="282575" lvl="1" indent="-282575">
              <a:spcBef>
                <a:spcPts val="2000"/>
              </a:spcBef>
              <a:buClrTx/>
            </a:pPr>
            <a:r>
              <a:rPr lang="en-US" dirty="0"/>
              <a:t>No RTP for children until they have managed to return to school successfully</a:t>
            </a:r>
          </a:p>
          <a:p>
            <a:pPr marL="847725" lvl="3">
              <a:spcBef>
                <a:spcPts val="2000"/>
              </a:spcBef>
            </a:pPr>
            <a:r>
              <a:rPr lang="en-US" dirty="0"/>
              <a:t>Return to learn before return to sport</a:t>
            </a:r>
          </a:p>
          <a:p>
            <a:r>
              <a:rPr lang="en-US" dirty="0"/>
              <a:t>Below age 13 children report concussion symptoms differently from adults</a:t>
            </a:r>
          </a:p>
          <a:p>
            <a:pPr lvl="1"/>
            <a:r>
              <a:rPr lang="en-US" dirty="0"/>
              <a:t>SCAT 5 for children (5-12 years old)</a:t>
            </a:r>
          </a:p>
          <a:p>
            <a:r>
              <a:rPr lang="en-US" dirty="0"/>
              <a:t>May not comprehend injury significance, may not accept activity restrictions</a:t>
            </a:r>
          </a:p>
          <a:p>
            <a:r>
              <a:rPr lang="en-US" dirty="0"/>
              <a:t>Evaluation should include input from patient, teacher, coaches and parents</a:t>
            </a:r>
          </a:p>
          <a:p>
            <a:r>
              <a:rPr lang="en-US" dirty="0"/>
              <a:t>Longer recovery time: 2-4 weeks</a:t>
            </a:r>
          </a:p>
          <a:p>
            <a:r>
              <a:rPr lang="en-US" dirty="0"/>
              <a:t>More conservative return to play approach is recommended</a:t>
            </a:r>
          </a:p>
          <a:p>
            <a:endParaRPr lang="en-US" dirty="0"/>
          </a:p>
        </p:txBody>
      </p:sp>
    </p:spTree>
    <p:extLst>
      <p:ext uri="{BB962C8B-B14F-4D97-AF65-F5344CB8AC3E}">
        <p14:creationId xmlns:p14="http://schemas.microsoft.com/office/powerpoint/2010/main" val="40357707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a:t>Concussion: Sub-types</a:t>
            </a:r>
          </a:p>
        </p:txBody>
      </p:sp>
      <p:sp>
        <p:nvSpPr>
          <p:cNvPr id="34819" name="Content Placeholder 2"/>
          <p:cNvSpPr>
            <a:spLocks noGrp="1"/>
          </p:cNvSpPr>
          <p:nvPr>
            <p:ph sz="half" idx="1"/>
          </p:nvPr>
        </p:nvSpPr>
        <p:spPr/>
        <p:txBody>
          <a:bodyPr/>
          <a:lstStyle/>
          <a:p>
            <a:endParaRPr lang="en-US" altLang="en-US" dirty="0"/>
          </a:p>
          <a:p>
            <a:r>
              <a:rPr lang="en-US" altLang="en-US" dirty="0"/>
              <a:t>#1. Cognitive/Fatigue</a:t>
            </a:r>
          </a:p>
          <a:p>
            <a:r>
              <a:rPr lang="en-US" altLang="en-US" dirty="0"/>
              <a:t>#2. Cervical</a:t>
            </a:r>
          </a:p>
          <a:p>
            <a:r>
              <a:rPr lang="en-US" altLang="en-US" dirty="0"/>
              <a:t>#3. Vestibular</a:t>
            </a:r>
          </a:p>
          <a:p>
            <a:r>
              <a:rPr lang="en-US" altLang="en-US" dirty="0"/>
              <a:t>#4. </a:t>
            </a:r>
            <a:r>
              <a:rPr lang="en-US" altLang="en-US" dirty="0" err="1"/>
              <a:t>Occulomotor</a:t>
            </a:r>
            <a:r>
              <a:rPr lang="en-US" altLang="en-US" dirty="0"/>
              <a:t>	</a:t>
            </a:r>
          </a:p>
          <a:p>
            <a:r>
              <a:rPr lang="en-US" altLang="en-US" dirty="0"/>
              <a:t>#5. Post-Traumatic </a:t>
            </a:r>
            <a:r>
              <a:rPr lang="en-US" altLang="en-US" dirty="0" err="1"/>
              <a:t>Migrane</a:t>
            </a:r>
            <a:endParaRPr lang="en-US" altLang="en-US" dirty="0"/>
          </a:p>
          <a:p>
            <a:r>
              <a:rPr lang="en-US" altLang="en-US" dirty="0"/>
              <a:t>#6. Mood Disorders</a:t>
            </a:r>
          </a:p>
        </p:txBody>
      </p:sp>
      <p:sp>
        <p:nvSpPr>
          <p:cNvPr id="34820" name="Content Placeholder 3"/>
          <p:cNvSpPr>
            <a:spLocks noGrp="1"/>
          </p:cNvSpPr>
          <p:nvPr>
            <p:ph sz="half" idx="2"/>
          </p:nvPr>
        </p:nvSpPr>
        <p:spPr/>
        <p:txBody>
          <a:bodyPr/>
          <a:lstStyle/>
          <a:p>
            <a:r>
              <a:rPr lang="en-US" altLang="en-US"/>
              <a:t>Treatment</a:t>
            </a:r>
          </a:p>
          <a:p>
            <a:pPr lvl="1"/>
            <a:r>
              <a:rPr lang="en-US" altLang="en-US"/>
              <a:t>Mental Rest/Meds/Aerobic /Neuropsychologist</a:t>
            </a:r>
          </a:p>
          <a:p>
            <a:pPr lvl="1"/>
            <a:r>
              <a:rPr lang="en-US" altLang="en-US"/>
              <a:t>Rehab/Strengthening</a:t>
            </a:r>
          </a:p>
          <a:p>
            <a:pPr lvl="1"/>
            <a:r>
              <a:rPr lang="en-US" altLang="en-US"/>
              <a:t>Vestibular Rehab/Aerobic</a:t>
            </a:r>
          </a:p>
          <a:p>
            <a:pPr lvl="1"/>
            <a:r>
              <a:rPr lang="en-US" altLang="en-US"/>
              <a:t>Eye evaluation by specialist</a:t>
            </a:r>
          </a:p>
          <a:p>
            <a:pPr lvl="1"/>
            <a:r>
              <a:rPr lang="en-US" altLang="en-US"/>
              <a:t>Meds/Neuro</a:t>
            </a:r>
          </a:p>
          <a:p>
            <a:pPr lvl="1"/>
            <a:r>
              <a:rPr lang="en-US" altLang="en-US"/>
              <a:t>Neuropsychology/Meds</a:t>
            </a:r>
          </a:p>
        </p:txBody>
      </p:sp>
      <p:sp>
        <p:nvSpPr>
          <p:cNvPr id="34821" name="TextBox 4"/>
          <p:cNvSpPr txBox="1">
            <a:spLocks noChangeArrowheads="1"/>
          </p:cNvSpPr>
          <p:nvPr/>
        </p:nvSpPr>
        <p:spPr bwMode="auto">
          <a:xfrm>
            <a:off x="6350000" y="5391856"/>
            <a:ext cx="2102556" cy="47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charset="2"/>
              <a:buChar char="n"/>
              <a:defRPr sz="3200">
                <a:solidFill>
                  <a:schemeClr val="tx1"/>
                </a:solidFill>
                <a:latin typeface="Arial" charset="0"/>
              </a:defRPr>
            </a:lvl1pPr>
            <a:lvl2pPr marL="742950" indent="-285750" eaLnBrk="0" hangingPunct="0">
              <a:spcBef>
                <a:spcPct val="20000"/>
              </a:spcBef>
              <a:buClr>
                <a:schemeClr val="accent2"/>
              </a:buClr>
              <a:buSzPct val="70000"/>
              <a:buFont typeface="Wingdings" charset="2"/>
              <a:buChar char="n"/>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Font typeface="Wingdings" charset="2"/>
              <a:buChar char="n"/>
              <a:defRPr sz="2000">
                <a:solidFill>
                  <a:schemeClr val="tx1"/>
                </a:solidFill>
                <a:latin typeface="Arial" charset="0"/>
              </a:defRPr>
            </a:lvl4pPr>
            <a:lvl5pPr marL="2057400" indent="-228600" eaLnBrk="0" hangingPunct="0">
              <a:spcBef>
                <a:spcPct val="20000"/>
              </a:spcBef>
              <a:buClr>
                <a:schemeClr val="hlink"/>
              </a:buClr>
              <a:buSzPct val="7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Arial" charset="0"/>
              </a:defRPr>
            </a:lvl9pPr>
          </a:lstStyle>
          <a:p>
            <a:pPr eaLnBrk="1" hangingPunct="1">
              <a:spcBef>
                <a:spcPct val="0"/>
              </a:spcBef>
              <a:buClrTx/>
              <a:buSzTx/>
              <a:buFontTx/>
              <a:buNone/>
            </a:pPr>
            <a:r>
              <a:rPr lang="en-US" altLang="en-US" sz="1244"/>
              <a:t>Sports Traumatol. 2014</a:t>
            </a:r>
          </a:p>
          <a:p>
            <a:pPr eaLnBrk="1" hangingPunct="1">
              <a:spcBef>
                <a:spcPct val="0"/>
              </a:spcBef>
              <a:buClrTx/>
              <a:buSzTx/>
              <a:buFontTx/>
              <a:buNone/>
            </a:pPr>
            <a:r>
              <a:rPr lang="en-US" altLang="en-US" sz="1244"/>
              <a:t>Michael W. Collins</a:t>
            </a:r>
          </a:p>
        </p:txBody>
      </p:sp>
    </p:spTree>
    <p:extLst>
      <p:ext uri="{BB962C8B-B14F-4D97-AF65-F5344CB8AC3E}">
        <p14:creationId xmlns:p14="http://schemas.microsoft.com/office/powerpoint/2010/main" val="48078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vert="horz" lIns="80434" tIns="39511" rIns="80434" bIns="39511" rtlCol="0" anchor="ctr">
            <a:noAutofit/>
          </a:bodyPr>
          <a:lstStyle/>
          <a:p>
            <a:pPr defTabSz="677342">
              <a:lnSpc>
                <a:spcPct val="110000"/>
              </a:lnSpc>
            </a:pPr>
            <a:r>
              <a:rPr lang="en-US" altLang="en-US" sz="3200">
                <a:effectLst/>
              </a:rPr>
              <a:t>Risk Factors for Prolonged </a:t>
            </a:r>
            <a:br>
              <a:rPr lang="en-US" altLang="en-US" sz="3200">
                <a:effectLst/>
              </a:rPr>
            </a:br>
            <a:r>
              <a:rPr lang="en-US" altLang="en-US" sz="3200">
                <a:effectLst/>
              </a:rPr>
              <a:t>Recovery Following Sports Concussion</a:t>
            </a:r>
          </a:p>
        </p:txBody>
      </p:sp>
      <p:sp>
        <p:nvSpPr>
          <p:cNvPr id="43011" name="Rectangle 5"/>
          <p:cNvSpPr>
            <a:spLocks noGrp="1" noChangeArrowheads="1"/>
          </p:cNvSpPr>
          <p:nvPr>
            <p:ph sz="half" idx="1"/>
          </p:nvPr>
        </p:nvSpPr>
        <p:spPr>
          <a:xfrm>
            <a:off x="457200" y="1803401"/>
            <a:ext cx="4047067" cy="4491891"/>
          </a:xfrm>
        </p:spPr>
        <p:txBody>
          <a:bodyPr>
            <a:normAutofit fontScale="85000" lnSpcReduction="20000"/>
          </a:bodyPr>
          <a:lstStyle/>
          <a:p>
            <a:pPr eaLnBrk="1" hangingPunct="1">
              <a:buFont typeface="Wingdings" pitchFamily="2" charset="2"/>
              <a:buChar char="n"/>
              <a:defRPr/>
            </a:pPr>
            <a:r>
              <a:rPr lang="en-US" sz="2311" dirty="0"/>
              <a:t>Age</a:t>
            </a:r>
          </a:p>
          <a:p>
            <a:pPr lvl="1" eaLnBrk="1" hangingPunct="1">
              <a:buFont typeface="Wingdings" pitchFamily="2" charset="2"/>
              <a:buChar char="n"/>
              <a:defRPr/>
            </a:pPr>
            <a:r>
              <a:rPr lang="en-US" sz="2044" dirty="0"/>
              <a:t>Field, Lovell, Collins et al. </a:t>
            </a:r>
            <a:r>
              <a:rPr lang="en-US" sz="2044" u="sng" dirty="0"/>
              <a:t>J of Pediatrics</a:t>
            </a:r>
            <a:r>
              <a:rPr lang="en-US" sz="2044" dirty="0"/>
              <a:t> 2003</a:t>
            </a:r>
          </a:p>
          <a:p>
            <a:pPr lvl="1" eaLnBrk="1" hangingPunct="1">
              <a:buFont typeface="Wingdings" pitchFamily="2" charset="2"/>
              <a:buChar char="n"/>
              <a:defRPr/>
            </a:pPr>
            <a:r>
              <a:rPr lang="en-US" sz="2044" dirty="0"/>
              <a:t>(</a:t>
            </a:r>
            <a:r>
              <a:rPr lang="en-US" sz="2044" dirty="0" err="1"/>
              <a:t>Pellman</a:t>
            </a:r>
            <a:r>
              <a:rPr lang="en-US" sz="2044" dirty="0"/>
              <a:t>, Lovell et al. </a:t>
            </a:r>
            <a:r>
              <a:rPr lang="en-US" sz="2044" u="sng" dirty="0"/>
              <a:t>Neurosurgery</a:t>
            </a:r>
            <a:r>
              <a:rPr lang="en-US" sz="2044" dirty="0"/>
              <a:t> 2006</a:t>
            </a:r>
          </a:p>
          <a:p>
            <a:pPr lvl="1" eaLnBrk="1" hangingPunct="1">
              <a:buFont typeface="Wingdings" pitchFamily="2" charset="2"/>
              <a:buChar char="n"/>
              <a:defRPr/>
            </a:pPr>
            <a:r>
              <a:rPr lang="en-US" sz="2044" dirty="0" err="1"/>
              <a:t>Guskiewicz</a:t>
            </a:r>
            <a:r>
              <a:rPr lang="en-US" sz="2044" dirty="0"/>
              <a:t>. 2011 </a:t>
            </a:r>
            <a:r>
              <a:rPr lang="en-US" sz="2044" u="sng" dirty="0"/>
              <a:t>Pm R</a:t>
            </a:r>
          </a:p>
          <a:p>
            <a:pPr eaLnBrk="1" hangingPunct="1">
              <a:buFont typeface="Wingdings" pitchFamily="2" charset="2"/>
              <a:buChar char="n"/>
              <a:defRPr/>
            </a:pPr>
            <a:r>
              <a:rPr lang="en-US" sz="2311" dirty="0"/>
              <a:t>Previous concussion</a:t>
            </a:r>
          </a:p>
          <a:p>
            <a:pPr lvl="1" eaLnBrk="1" hangingPunct="1">
              <a:buFont typeface="Wingdings" pitchFamily="2" charset="2"/>
              <a:buChar char="n"/>
              <a:defRPr/>
            </a:pPr>
            <a:r>
              <a:rPr lang="en-US" sz="2044" dirty="0"/>
              <a:t>Collins, Lovell et al, </a:t>
            </a:r>
            <a:r>
              <a:rPr lang="en-US" sz="2044" u="sng" dirty="0"/>
              <a:t>Neurosurgery</a:t>
            </a:r>
            <a:r>
              <a:rPr lang="en-US" sz="2044" dirty="0"/>
              <a:t> 2004</a:t>
            </a:r>
          </a:p>
          <a:p>
            <a:pPr lvl="1" eaLnBrk="1" hangingPunct="1">
              <a:buFont typeface="Wingdings" pitchFamily="2" charset="2"/>
              <a:buChar char="n"/>
              <a:defRPr/>
            </a:pPr>
            <a:r>
              <a:rPr lang="en-US" sz="2044" dirty="0"/>
              <a:t>Iverson, Lovell, Collins, </a:t>
            </a:r>
            <a:r>
              <a:rPr lang="en-US" sz="2044" u="sng" dirty="0"/>
              <a:t>Brit J Sport Med</a:t>
            </a:r>
            <a:r>
              <a:rPr lang="en-US" sz="2044" dirty="0"/>
              <a:t>, 2006</a:t>
            </a:r>
          </a:p>
          <a:p>
            <a:pPr lvl="1" eaLnBrk="1" hangingPunct="1">
              <a:buFont typeface="Wingdings" pitchFamily="2" charset="2"/>
              <a:buChar char="n"/>
              <a:defRPr/>
            </a:pPr>
            <a:r>
              <a:rPr lang="en-US" sz="2044" dirty="0"/>
              <a:t>Hollis. 2009 </a:t>
            </a:r>
            <a:r>
              <a:rPr lang="en-US" sz="2044" u="sng" dirty="0"/>
              <a:t>Am J of SM</a:t>
            </a:r>
            <a:endParaRPr lang="en-US" sz="2044" dirty="0"/>
          </a:p>
          <a:p>
            <a:pPr eaLnBrk="1" hangingPunct="1">
              <a:buFont typeface="Wingdings" pitchFamily="2" charset="2"/>
              <a:buChar char="n"/>
              <a:defRPr/>
            </a:pPr>
            <a:r>
              <a:rPr lang="en-US" sz="2311" dirty="0"/>
              <a:t>Migraine History</a:t>
            </a:r>
          </a:p>
          <a:p>
            <a:pPr lvl="1" eaLnBrk="1" hangingPunct="1">
              <a:buFont typeface="Wingdings" pitchFamily="2" charset="2"/>
              <a:buChar char="n"/>
              <a:defRPr/>
            </a:pPr>
            <a:r>
              <a:rPr lang="en-US" sz="2044" dirty="0"/>
              <a:t>Lipton. </a:t>
            </a:r>
            <a:r>
              <a:rPr lang="en-US" sz="2044" u="sng" dirty="0"/>
              <a:t>JAMA</a:t>
            </a:r>
            <a:r>
              <a:rPr lang="en-US" sz="2044" dirty="0"/>
              <a:t> 2004</a:t>
            </a:r>
          </a:p>
          <a:p>
            <a:pPr lvl="1" eaLnBrk="1" hangingPunct="1">
              <a:buFont typeface="Wingdings" pitchFamily="2" charset="2"/>
              <a:buChar char="n"/>
              <a:defRPr/>
            </a:pPr>
            <a:endParaRPr lang="en-US" sz="1778" dirty="0"/>
          </a:p>
        </p:txBody>
      </p:sp>
      <p:sp>
        <p:nvSpPr>
          <p:cNvPr id="6" name="Content Placeholder 5"/>
          <p:cNvSpPr>
            <a:spLocks noGrp="1"/>
          </p:cNvSpPr>
          <p:nvPr>
            <p:ph sz="half" idx="2"/>
          </p:nvPr>
        </p:nvSpPr>
        <p:spPr>
          <a:xfrm>
            <a:off x="4597400" y="1776590"/>
            <a:ext cx="4089400" cy="4049889"/>
          </a:xfrm>
        </p:spPr>
        <p:txBody>
          <a:bodyPr>
            <a:normAutofit fontScale="85000" lnSpcReduction="20000"/>
          </a:bodyPr>
          <a:lstStyle/>
          <a:p>
            <a:pPr eaLnBrk="1" hangingPunct="1">
              <a:buFont typeface="Wingdings" pitchFamily="2" charset="2"/>
              <a:buChar char="n"/>
              <a:defRPr/>
            </a:pPr>
            <a:r>
              <a:rPr lang="en-US" dirty="0"/>
              <a:t>Genetics</a:t>
            </a:r>
          </a:p>
          <a:p>
            <a:pPr lvl="1" eaLnBrk="1" hangingPunct="1">
              <a:buFont typeface="Wingdings" pitchFamily="2" charset="2"/>
              <a:buChar char="n"/>
              <a:defRPr/>
            </a:pPr>
            <a:r>
              <a:rPr lang="en-US" sz="1778" dirty="0"/>
              <a:t>APOE e4: Tierney. </a:t>
            </a:r>
            <a:r>
              <a:rPr lang="en-US" sz="1778" u="sng" dirty="0" err="1"/>
              <a:t>Clin</a:t>
            </a:r>
            <a:r>
              <a:rPr lang="en-US" sz="1778" u="sng" dirty="0"/>
              <a:t> J Sport Med </a:t>
            </a:r>
            <a:r>
              <a:rPr lang="en-US" sz="1778" dirty="0"/>
              <a:t>2010</a:t>
            </a:r>
            <a:endParaRPr lang="en-US" dirty="0"/>
          </a:p>
          <a:p>
            <a:pPr>
              <a:buFont typeface="Wingdings" pitchFamily="2" charset="2"/>
              <a:buChar char="n"/>
              <a:defRPr/>
            </a:pPr>
            <a:r>
              <a:rPr lang="en-US" dirty="0"/>
              <a:t>Gender Differences</a:t>
            </a:r>
          </a:p>
          <a:p>
            <a:pPr lvl="1">
              <a:buFont typeface="Wingdings" pitchFamily="2" charset="2"/>
              <a:buChar char="n"/>
              <a:defRPr/>
            </a:pPr>
            <a:r>
              <a:rPr lang="en-US" dirty="0"/>
              <a:t>Females have higher rate of concussion 1:7:1</a:t>
            </a:r>
          </a:p>
          <a:p>
            <a:pPr lvl="1">
              <a:buFont typeface="Wingdings" pitchFamily="2" charset="2"/>
              <a:buChar char="n"/>
              <a:defRPr/>
            </a:pPr>
            <a:r>
              <a:rPr lang="en-US" dirty="0"/>
              <a:t>Females more prone to post-concussion symptoms</a:t>
            </a:r>
          </a:p>
          <a:p>
            <a:pPr lvl="1">
              <a:buFont typeface="Wingdings" pitchFamily="2" charset="2"/>
              <a:buChar char="n"/>
              <a:defRPr/>
            </a:pPr>
            <a:r>
              <a:rPr lang="en-US" dirty="0"/>
              <a:t>Neck strength differences?</a:t>
            </a:r>
          </a:p>
          <a:p>
            <a:pPr lvl="1">
              <a:buFont typeface="Wingdings" pitchFamily="2" charset="2"/>
              <a:buChar char="n"/>
              <a:defRPr/>
            </a:pPr>
            <a:r>
              <a:rPr lang="en-US" dirty="0"/>
              <a:t>Lovell. </a:t>
            </a:r>
            <a:r>
              <a:rPr lang="en-US" u="sng" dirty="0" err="1"/>
              <a:t>Clin</a:t>
            </a:r>
            <a:r>
              <a:rPr lang="en-US" u="sng" dirty="0"/>
              <a:t> Sports Med </a:t>
            </a:r>
            <a:r>
              <a:rPr lang="en-US" dirty="0"/>
              <a:t>28 (2009) 95-11</a:t>
            </a:r>
          </a:p>
          <a:p>
            <a:pPr>
              <a:buFont typeface="Wingdings" pitchFamily="2" charset="2"/>
              <a:buChar char="n"/>
              <a:defRPr/>
            </a:pPr>
            <a:r>
              <a:rPr lang="en-US" dirty="0"/>
              <a:t>Mood Disorders</a:t>
            </a:r>
          </a:p>
          <a:p>
            <a:pPr lvl="1">
              <a:buFont typeface="Wingdings" pitchFamily="2" charset="2"/>
              <a:buChar char="n"/>
              <a:defRPr/>
            </a:pPr>
            <a:r>
              <a:rPr lang="en-US" dirty="0" err="1"/>
              <a:t>Kontos</a:t>
            </a:r>
            <a:r>
              <a:rPr lang="en-US" dirty="0"/>
              <a:t>. </a:t>
            </a:r>
            <a:r>
              <a:rPr lang="en-US" u="sng" dirty="0"/>
              <a:t>Arch Phys Med Rehab </a:t>
            </a:r>
            <a:r>
              <a:rPr lang="en-US" dirty="0"/>
              <a:t>2012</a:t>
            </a:r>
          </a:p>
        </p:txBody>
      </p:sp>
      <p:sp>
        <p:nvSpPr>
          <p:cNvPr id="8" name="Rectangle 5"/>
          <p:cNvSpPr txBox="1">
            <a:spLocks noChangeArrowheads="1"/>
          </p:cNvSpPr>
          <p:nvPr/>
        </p:nvSpPr>
        <p:spPr bwMode="auto">
          <a:xfrm>
            <a:off x="4553656" y="1715910"/>
            <a:ext cx="4047067" cy="4579381"/>
          </a:xfrm>
          <a:prstGeom prst="rect">
            <a:avLst/>
          </a:prstGeom>
          <a:noFill/>
          <a:ln w="9525">
            <a:noFill/>
            <a:miter lim="800000"/>
            <a:headEnd/>
            <a:tailEnd/>
          </a:ln>
          <a:effectLst/>
        </p:spPr>
        <p:txBody>
          <a:bodyPr/>
          <a:lstStyle/>
          <a:p>
            <a:pPr>
              <a:defRPr/>
            </a:pPr>
            <a:endParaRPr lang="en-US" sz="1600" kern="0" dirty="0"/>
          </a:p>
        </p:txBody>
      </p:sp>
    </p:spTree>
    <p:extLst>
      <p:ext uri="{BB962C8B-B14F-4D97-AF65-F5344CB8AC3E}">
        <p14:creationId xmlns:p14="http://schemas.microsoft.com/office/powerpoint/2010/main" val="21017262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rrowheads="1"/>
          </p:cNvSpPr>
          <p:nvPr>
            <p:ph type="title"/>
          </p:nvPr>
        </p:nvSpPr>
        <p:spPr>
          <a:xfrm>
            <a:off x="457200" y="243468"/>
            <a:ext cx="8229600" cy="1131711"/>
          </a:xfrm>
        </p:spPr>
        <p:txBody>
          <a:bodyPr/>
          <a:lstStyle/>
          <a:p>
            <a:pPr>
              <a:defRPr/>
            </a:pPr>
            <a:r>
              <a:rPr lang="en-US" dirty="0">
                <a:latin typeface="Arial"/>
                <a:cs typeface="Arial"/>
              </a:rPr>
              <a:t>Concussion prevention</a:t>
            </a:r>
            <a:endParaRPr lang="en-US" i="0" dirty="0"/>
          </a:p>
        </p:txBody>
      </p:sp>
      <p:sp>
        <p:nvSpPr>
          <p:cNvPr id="52227" name="Rectangle 3"/>
          <p:cNvSpPr>
            <a:spLocks noGrp="1" noChangeArrowheads="1"/>
          </p:cNvSpPr>
          <p:nvPr>
            <p:ph type="body" idx="1"/>
          </p:nvPr>
        </p:nvSpPr>
        <p:spPr>
          <a:xfrm>
            <a:off x="344311" y="1725789"/>
            <a:ext cx="6159500" cy="4548011"/>
          </a:xfrm>
        </p:spPr>
        <p:txBody>
          <a:bodyPr/>
          <a:lstStyle/>
          <a:p>
            <a:pPr>
              <a:spcAft>
                <a:spcPts val="1067"/>
              </a:spcAft>
            </a:pPr>
            <a:r>
              <a:rPr lang="en-US" altLang="en-US" sz="2756" dirty="0"/>
              <a:t>Education</a:t>
            </a:r>
          </a:p>
          <a:p>
            <a:pPr lvl="1">
              <a:spcAft>
                <a:spcPts val="1067"/>
              </a:spcAft>
            </a:pPr>
            <a:r>
              <a:rPr lang="en-US" altLang="en-US" sz="2400" dirty="0"/>
              <a:t>Parents, Coaches, Teachers, Officials</a:t>
            </a:r>
          </a:p>
          <a:p>
            <a:pPr lvl="1">
              <a:spcAft>
                <a:spcPts val="1067"/>
              </a:spcAft>
            </a:pPr>
            <a:r>
              <a:rPr lang="en-US" altLang="en-US" sz="2400" dirty="0"/>
              <a:t>Physicians, Athletic Trainers, Emergency Medical, Physical Therapists</a:t>
            </a:r>
          </a:p>
          <a:p>
            <a:pPr lvl="1">
              <a:spcAft>
                <a:spcPts val="1067"/>
              </a:spcAft>
            </a:pPr>
            <a:r>
              <a:rPr lang="en-US" altLang="en-US" sz="2400" dirty="0"/>
              <a:t>Early Recognition/Management</a:t>
            </a:r>
          </a:p>
          <a:p>
            <a:pPr lvl="1">
              <a:spcAft>
                <a:spcPts val="1067"/>
              </a:spcAft>
            </a:pPr>
            <a:r>
              <a:rPr lang="en-US" altLang="en-US" sz="2400" dirty="0"/>
              <a:t>Appropriate Sports Specific Strengthening (Core &amp; Shoulder Girdle/Neck)</a:t>
            </a:r>
          </a:p>
        </p:txBody>
      </p:sp>
      <p:pic>
        <p:nvPicPr>
          <p:cNvPr id="52228" name="Picture 4" descr="bubble_b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812" y="2273300"/>
            <a:ext cx="2462388" cy="246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114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Concussion prevention</a:t>
            </a:r>
            <a:endParaRPr lang="en-US" dirty="0"/>
          </a:p>
        </p:txBody>
      </p:sp>
      <p:sp>
        <p:nvSpPr>
          <p:cNvPr id="3" name="Content Placeholder 2"/>
          <p:cNvSpPr>
            <a:spLocks noGrp="1"/>
          </p:cNvSpPr>
          <p:nvPr>
            <p:ph idx="1"/>
          </p:nvPr>
        </p:nvSpPr>
        <p:spPr/>
        <p:txBody>
          <a:bodyPr>
            <a:normAutofit fontScale="92500"/>
          </a:bodyPr>
          <a:lstStyle/>
          <a:p>
            <a:pPr>
              <a:spcBef>
                <a:spcPct val="50000"/>
              </a:spcBef>
            </a:pPr>
            <a:r>
              <a:rPr lang="en-US" altLang="en-US" dirty="0"/>
              <a:t>Football Rules Changes</a:t>
            </a:r>
          </a:p>
          <a:p>
            <a:pPr lvl="1">
              <a:spcBef>
                <a:spcPct val="50000"/>
              </a:spcBef>
            </a:pPr>
            <a:r>
              <a:rPr lang="en-US" altLang="en-US" dirty="0"/>
              <a:t>More strict helmet to helmet rules (2010-2013)</a:t>
            </a:r>
          </a:p>
          <a:p>
            <a:pPr lvl="1">
              <a:spcBef>
                <a:spcPct val="50000"/>
              </a:spcBef>
            </a:pPr>
            <a:r>
              <a:rPr lang="en-US" altLang="en-US" dirty="0"/>
              <a:t>New kickoff rules (2012)</a:t>
            </a:r>
          </a:p>
          <a:p>
            <a:pPr lvl="1">
              <a:spcBef>
                <a:spcPct val="50000"/>
              </a:spcBef>
            </a:pPr>
            <a:r>
              <a:rPr lang="en-US" altLang="en-US" dirty="0"/>
              <a:t>Targeting with crown of helmet (2013)</a:t>
            </a:r>
          </a:p>
          <a:p>
            <a:pPr lvl="1">
              <a:spcBef>
                <a:spcPct val="50000"/>
              </a:spcBef>
            </a:pPr>
            <a:r>
              <a:rPr lang="en-US" altLang="en-US" dirty="0"/>
              <a:t>Strike Zone (2013)</a:t>
            </a:r>
          </a:p>
          <a:p>
            <a:pPr lvl="1">
              <a:spcBef>
                <a:spcPct val="50000"/>
              </a:spcBef>
            </a:pPr>
            <a:r>
              <a:rPr lang="en-US" altLang="en-US" dirty="0"/>
              <a:t>Penalty box?</a:t>
            </a:r>
          </a:p>
          <a:p>
            <a:pPr>
              <a:spcBef>
                <a:spcPct val="50000"/>
              </a:spcBef>
            </a:pPr>
            <a:r>
              <a:rPr lang="en-US" dirty="0"/>
              <a:t>No body checking in youth hockey until &gt; age 13 does help </a:t>
            </a:r>
          </a:p>
          <a:p>
            <a:pPr>
              <a:spcBef>
                <a:spcPct val="50000"/>
              </a:spcBef>
            </a:pPr>
            <a:r>
              <a:rPr lang="en-US" dirty="0"/>
              <a:t>Vision training for college football players may be helpful</a:t>
            </a:r>
            <a:endParaRPr lang="en-US" altLang="en-US" dirty="0"/>
          </a:p>
        </p:txBody>
      </p:sp>
    </p:spTree>
    <p:extLst>
      <p:ext uri="{BB962C8B-B14F-4D97-AF65-F5344CB8AC3E}">
        <p14:creationId xmlns:p14="http://schemas.microsoft.com/office/powerpoint/2010/main" val="21093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Arial"/>
                <a:cs typeface="Arial"/>
              </a:rPr>
              <a:t>Concussion prevention</a:t>
            </a:r>
            <a:endParaRPr lang="en-US" dirty="0"/>
          </a:p>
        </p:txBody>
      </p:sp>
      <p:sp>
        <p:nvSpPr>
          <p:cNvPr id="47107" name="Content Placeholder 2"/>
          <p:cNvSpPr>
            <a:spLocks noGrp="1"/>
          </p:cNvSpPr>
          <p:nvPr>
            <p:ph idx="1"/>
          </p:nvPr>
        </p:nvSpPr>
        <p:spPr>
          <a:xfrm>
            <a:off x="232834" y="1565032"/>
            <a:ext cx="6326228" cy="4958860"/>
          </a:xfrm>
        </p:spPr>
        <p:txBody>
          <a:bodyPr>
            <a:noAutofit/>
          </a:bodyPr>
          <a:lstStyle/>
          <a:p>
            <a:pPr marL="0" indent="0">
              <a:spcAft>
                <a:spcPts val="533"/>
              </a:spcAft>
              <a:buNone/>
              <a:defRPr/>
            </a:pPr>
            <a:r>
              <a:rPr lang="en-US" altLang="en-US" b="1" dirty="0"/>
              <a:t>Youth Changes: Coaches/Parents role</a:t>
            </a:r>
          </a:p>
          <a:p>
            <a:pPr>
              <a:spcBef>
                <a:spcPts val="0"/>
              </a:spcBef>
              <a:buFont typeface="Wingdings" charset="2"/>
              <a:buChar char="§"/>
              <a:defRPr/>
            </a:pPr>
            <a:r>
              <a:rPr lang="en-US" altLang="en-US" dirty="0"/>
              <a:t>Be aware of subtle changes in behavior</a:t>
            </a:r>
          </a:p>
          <a:p>
            <a:pPr>
              <a:spcBef>
                <a:spcPts val="0"/>
              </a:spcBef>
              <a:buFont typeface="Wingdings" charset="2"/>
              <a:buChar char="§"/>
              <a:defRPr/>
            </a:pPr>
            <a:r>
              <a:rPr lang="en-US" altLang="en-US" dirty="0"/>
              <a:t>HELP CHANGE CULTURE</a:t>
            </a:r>
          </a:p>
          <a:p>
            <a:pPr lvl="1">
              <a:spcBef>
                <a:spcPts val="0"/>
              </a:spcBef>
              <a:buFont typeface="Wingdings" charset="2"/>
              <a:buChar char="§"/>
              <a:defRPr/>
            </a:pPr>
            <a:r>
              <a:rPr lang="en-US" altLang="en-US" sz="2400" dirty="0"/>
              <a:t>Can’t tough out head injuries</a:t>
            </a:r>
          </a:p>
          <a:p>
            <a:pPr lvl="1">
              <a:spcBef>
                <a:spcPts val="0"/>
              </a:spcBef>
              <a:buFont typeface="Wingdings" charset="2"/>
              <a:buChar char="§"/>
              <a:defRPr/>
            </a:pPr>
            <a:r>
              <a:rPr lang="en-US" altLang="en-US" sz="2400" dirty="0"/>
              <a:t>Difference between pain &amp; injury</a:t>
            </a:r>
          </a:p>
          <a:p>
            <a:pPr lvl="1">
              <a:spcBef>
                <a:spcPts val="0"/>
              </a:spcBef>
              <a:buFont typeface="Wingdings" charset="2"/>
              <a:buChar char="§"/>
              <a:defRPr/>
            </a:pPr>
            <a:r>
              <a:rPr lang="en-US" altLang="en-US" sz="2400" dirty="0"/>
              <a:t>No dings, bell ringers, seeing stars</a:t>
            </a:r>
          </a:p>
          <a:p>
            <a:pPr>
              <a:spcBef>
                <a:spcPts val="0"/>
              </a:spcBef>
              <a:buFont typeface="Wingdings" charset="2"/>
              <a:buChar char="§"/>
              <a:defRPr/>
            </a:pPr>
            <a:r>
              <a:rPr lang="en-US" altLang="en-US" dirty="0"/>
              <a:t>NO BLINDSIDE HIT DRILLS</a:t>
            </a:r>
          </a:p>
          <a:p>
            <a:pPr lvl="1">
              <a:spcBef>
                <a:spcPts val="0"/>
              </a:spcBef>
              <a:buFont typeface="Wingdings" charset="2"/>
              <a:buChar char="§"/>
              <a:defRPr/>
            </a:pPr>
            <a:r>
              <a:rPr lang="en-US" altLang="en-US" sz="2400" dirty="0"/>
              <a:t>Learn to take and deliver a blow</a:t>
            </a:r>
          </a:p>
          <a:p>
            <a:pPr lvl="1">
              <a:spcBef>
                <a:spcPts val="0"/>
              </a:spcBef>
              <a:buFont typeface="Wingdings" charset="2"/>
              <a:buChar char="§"/>
              <a:defRPr/>
            </a:pPr>
            <a:r>
              <a:rPr lang="en-US" altLang="en-US" sz="2400" dirty="0"/>
              <a:t>“Heads Up” tackling technique (AAP)</a:t>
            </a:r>
          </a:p>
          <a:p>
            <a:pPr>
              <a:spcBef>
                <a:spcPts val="0"/>
              </a:spcBef>
              <a:buFont typeface="Wingdings" charset="2"/>
              <a:buChar char="§"/>
              <a:defRPr/>
            </a:pPr>
            <a:r>
              <a:rPr lang="en-US" altLang="en-US" dirty="0"/>
              <a:t>NEW  GUIDELINES – Pop Warner rules 2012 (limit number of contact practices)</a:t>
            </a:r>
          </a:p>
          <a:p>
            <a:pPr>
              <a:spcBef>
                <a:spcPts val="0"/>
              </a:spcBef>
              <a:buFont typeface="Wingdings" charset="2"/>
              <a:buChar char="§"/>
              <a:defRPr/>
            </a:pPr>
            <a:r>
              <a:rPr lang="en-US" altLang="en-US" dirty="0"/>
              <a:t>Can we change the “Culture of Tough” when it comes to head injuries?</a:t>
            </a:r>
          </a:p>
        </p:txBody>
      </p:sp>
      <p:pic>
        <p:nvPicPr>
          <p:cNvPr id="55300" name="Picture 2" descr="\\fs2\users\kdm3598\My Pictures\Sports Pix - DO NOT DELETE - USED FOR POWERPOINTS\football 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154" y="2135013"/>
            <a:ext cx="2202202" cy="205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00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 of Injury</a:t>
            </a:r>
          </a:p>
        </p:txBody>
      </p:sp>
      <p:sp>
        <p:nvSpPr>
          <p:cNvPr id="4" name="Content Placeholder 3"/>
          <p:cNvSpPr>
            <a:spLocks noGrp="1"/>
          </p:cNvSpPr>
          <p:nvPr>
            <p:ph sz="half" idx="1"/>
          </p:nvPr>
        </p:nvSpPr>
        <p:spPr>
          <a:xfrm>
            <a:off x="779463" y="2127746"/>
            <a:ext cx="3566160" cy="3991708"/>
          </a:xfrm>
        </p:spPr>
        <p:txBody>
          <a:bodyPr>
            <a:normAutofit fontScale="92500" lnSpcReduction="10000"/>
          </a:bodyPr>
          <a:lstStyle/>
          <a:p>
            <a:r>
              <a:rPr lang="en-US" altLang="en-US" sz="3200" dirty="0"/>
              <a:t>Linear acceleration</a:t>
            </a:r>
          </a:p>
          <a:p>
            <a:r>
              <a:rPr lang="en-US" altLang="en-US" sz="3200" dirty="0"/>
              <a:t>Angular/Rotational acceleration</a:t>
            </a:r>
          </a:p>
          <a:p>
            <a:pPr lvl="1"/>
            <a:r>
              <a:rPr lang="en-US" altLang="en-US" sz="2133" dirty="0"/>
              <a:t>Measured by G-Forces </a:t>
            </a:r>
            <a:r>
              <a:rPr lang="en-US" altLang="en-US" sz="2044" dirty="0"/>
              <a:t>(accelerometer/gyroscope) </a:t>
            </a:r>
          </a:p>
          <a:p>
            <a:r>
              <a:rPr lang="en-US" altLang="en-US" sz="3000" dirty="0"/>
              <a:t>Forceful blow that results in rapid movement of the head</a:t>
            </a:r>
          </a:p>
        </p:txBody>
      </p:sp>
      <p:pic>
        <p:nvPicPr>
          <p:cNvPr id="6" name="Picture 4" descr="brain strain.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1207" y="2207029"/>
            <a:ext cx="4319921" cy="313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794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Concussion prevention</a:t>
            </a:r>
          </a:p>
        </p:txBody>
      </p:sp>
      <p:sp>
        <p:nvSpPr>
          <p:cNvPr id="3" name="Content Placeholder 2"/>
          <p:cNvSpPr>
            <a:spLocks noGrp="1"/>
          </p:cNvSpPr>
          <p:nvPr>
            <p:ph idx="1"/>
          </p:nvPr>
        </p:nvSpPr>
        <p:spPr/>
        <p:txBody>
          <a:bodyPr>
            <a:normAutofit/>
          </a:bodyPr>
          <a:lstStyle/>
          <a:p>
            <a:r>
              <a:rPr lang="en-US" dirty="0"/>
              <a:t>Current protective gear including helmets and </a:t>
            </a:r>
            <a:r>
              <a:rPr lang="en-US" dirty="0" err="1"/>
              <a:t>mouthguards</a:t>
            </a:r>
            <a:r>
              <a:rPr lang="en-US" dirty="0"/>
              <a:t> have not shown to decrease the incidence of concussions.</a:t>
            </a:r>
          </a:p>
          <a:p>
            <a:pPr lvl="1"/>
            <a:r>
              <a:rPr lang="en-US" dirty="0"/>
              <a:t>Some protective head gear has shown a reduction of impact forces to the brain (rugby)</a:t>
            </a:r>
          </a:p>
          <a:p>
            <a:pPr lvl="1"/>
            <a:r>
              <a:rPr lang="en-US" dirty="0"/>
              <a:t>Educate athletes regarding the false perception that equipment protects them from concussions</a:t>
            </a:r>
          </a:p>
          <a:p>
            <a:pPr lvl="3"/>
            <a:r>
              <a:rPr lang="en-US" dirty="0"/>
              <a:t>May result in more dangerous playing techniques</a:t>
            </a:r>
          </a:p>
          <a:p>
            <a:pPr lvl="1"/>
            <a:r>
              <a:rPr lang="en-US" dirty="0"/>
              <a:t>Mostly they help protect the skull, face and teeth</a:t>
            </a:r>
          </a:p>
          <a:p>
            <a:r>
              <a:rPr lang="en-US" dirty="0"/>
              <a:t>Sports specific rule changes may have a larger impact</a:t>
            </a:r>
          </a:p>
          <a:p>
            <a:pPr lvl="1"/>
            <a:endParaRPr lang="en-US" dirty="0"/>
          </a:p>
        </p:txBody>
      </p:sp>
    </p:spTree>
    <p:extLst>
      <p:ext uri="{BB962C8B-B14F-4D97-AF65-F5344CB8AC3E}">
        <p14:creationId xmlns:p14="http://schemas.microsoft.com/office/powerpoint/2010/main" val="2635966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97" name="Rectangle 41"/>
          <p:cNvSpPr>
            <a:spLocks noGrp="1" noChangeArrowheads="1"/>
          </p:cNvSpPr>
          <p:nvPr>
            <p:ph type="title"/>
          </p:nvPr>
        </p:nvSpPr>
        <p:spPr/>
        <p:txBody>
          <a:bodyPr rIns="132080"/>
          <a:lstStyle/>
          <a:p>
            <a:pPr indent="0" eaLnBrk="1" hangingPunct="1">
              <a:defRPr/>
            </a:pPr>
            <a:r>
              <a:rPr lang="en-US" dirty="0">
                <a:latin typeface="Arial" charset="0"/>
                <a:ea typeface="ヒラギノ角ゴ ProN W3" charset="0"/>
                <a:cs typeface="ヒラギノ角ゴ ProN W3" charset="0"/>
              </a:rPr>
              <a:t>Second Impact Syndrome</a:t>
            </a:r>
          </a:p>
        </p:txBody>
      </p:sp>
      <p:sp>
        <p:nvSpPr>
          <p:cNvPr id="45098" name="Rectangle 42"/>
          <p:cNvSpPr>
            <a:spLocks noGrp="1" noChangeArrowheads="1"/>
          </p:cNvSpPr>
          <p:nvPr>
            <p:ph type="body" idx="1"/>
          </p:nvPr>
        </p:nvSpPr>
        <p:spPr>
          <a:xfrm>
            <a:off x="527816" y="1633054"/>
            <a:ext cx="8131665" cy="4965142"/>
          </a:xfrm>
        </p:spPr>
        <p:txBody>
          <a:bodyPr rIns="132080">
            <a:normAutofit lnSpcReduction="10000"/>
          </a:bodyPr>
          <a:lstStyle/>
          <a:p>
            <a:pPr marL="604838">
              <a:defRPr/>
            </a:pPr>
            <a:r>
              <a:rPr lang="en-US" dirty="0">
                <a:latin typeface="Verdana" charset="0"/>
                <a:ea typeface="ヒラギノ角ゴ ProN W3" charset="0"/>
                <a:cs typeface="ヒラギノ角ゴ ProN W3" charset="0"/>
              </a:rPr>
              <a:t>Brain physiology affected by impact</a:t>
            </a:r>
          </a:p>
          <a:p>
            <a:pPr marL="604838">
              <a:defRPr/>
            </a:pPr>
            <a:r>
              <a:rPr lang="en-US" dirty="0">
                <a:latin typeface="Verdana" charset="0"/>
                <a:ea typeface="ヒラギノ角ゴ ProN W3" charset="0"/>
                <a:cs typeface="ヒラギノ角ゴ ProN W3" charset="0"/>
              </a:rPr>
              <a:t>Athlete sustains a second concussion before recovering from the previous one</a:t>
            </a:r>
          </a:p>
          <a:p>
            <a:pPr marL="604838">
              <a:defRPr/>
            </a:pPr>
            <a:r>
              <a:rPr lang="en-US" dirty="0">
                <a:latin typeface="Verdana" charset="0"/>
                <a:ea typeface="ヒラギノ角ゴ ProN W3" charset="0"/>
                <a:cs typeface="ヒラギノ角ゴ ProN W3" charset="0"/>
              </a:rPr>
              <a:t>Glucose use and metabolic rate are increased</a:t>
            </a:r>
          </a:p>
          <a:p>
            <a:pPr marL="604838">
              <a:defRPr/>
            </a:pPr>
            <a:r>
              <a:rPr lang="en-US" dirty="0">
                <a:latin typeface="Verdana" charset="0"/>
                <a:ea typeface="ヒラギノ角ゴ ProN W3" charset="0"/>
                <a:cs typeface="ヒラギノ角ゴ ProN W3" charset="0"/>
              </a:rPr>
              <a:t>Cerebral blood flow decreases and is unable to meet demand</a:t>
            </a:r>
          </a:p>
          <a:p>
            <a:pPr marL="604838">
              <a:defRPr/>
            </a:pPr>
            <a:r>
              <a:rPr lang="en-US" dirty="0">
                <a:latin typeface="Verdana" charset="0"/>
                <a:ea typeface="ヒラギノ角ゴ ProN W3" charset="0"/>
                <a:cs typeface="ヒラギノ角ゴ ProN W3" charset="0"/>
              </a:rPr>
              <a:t>Vascular congestion, brain edema, herniation, coma, death</a:t>
            </a:r>
          </a:p>
          <a:p>
            <a:pPr marL="604838">
              <a:defRPr/>
            </a:pPr>
            <a:r>
              <a:rPr lang="en-US" dirty="0">
                <a:latin typeface="Verdana" charset="0"/>
                <a:ea typeface="ヒラギノ角ゴ ProN W3" charset="0"/>
                <a:cs typeface="ヒラギノ角ゴ ProN W3" charset="0"/>
              </a:rPr>
              <a:t>Usually occurs in athletes &lt;23 years old</a:t>
            </a:r>
          </a:p>
          <a:p>
            <a:pPr marL="604838">
              <a:defRPr/>
            </a:pPr>
            <a:r>
              <a:rPr lang="en-US" dirty="0">
                <a:latin typeface="Verdana" charset="0"/>
                <a:ea typeface="ヒラギノ角ゴ ProN W3" charset="0"/>
                <a:cs typeface="ヒラギノ角ゴ ProN W3" charset="0"/>
              </a:rPr>
              <a:t>About 20 cases reported since 1992</a:t>
            </a:r>
          </a:p>
        </p:txBody>
      </p:sp>
    </p:spTree>
    <p:extLst>
      <p:ext uri="{BB962C8B-B14F-4D97-AF65-F5344CB8AC3E}">
        <p14:creationId xmlns:p14="http://schemas.microsoft.com/office/powerpoint/2010/main" val="2150291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20" name="Rectangle 40"/>
          <p:cNvSpPr>
            <a:spLocks noGrp="1" noChangeArrowheads="1"/>
          </p:cNvSpPr>
          <p:nvPr>
            <p:ph type="title"/>
          </p:nvPr>
        </p:nvSpPr>
        <p:spPr/>
        <p:txBody>
          <a:bodyPr rIns="132080"/>
          <a:lstStyle/>
          <a:p>
            <a:pPr indent="0" eaLnBrk="1" hangingPunct="1">
              <a:defRPr/>
            </a:pPr>
            <a:r>
              <a:rPr lang="en-US" dirty="0">
                <a:latin typeface="Arial" charset="0"/>
                <a:ea typeface="ヒラギノ角ゴ ProN W3" charset="0"/>
                <a:cs typeface="ヒラギノ角ゴ ProN W3" charset="0"/>
              </a:rPr>
              <a:t>Post Concussion Syndrome</a:t>
            </a:r>
          </a:p>
        </p:txBody>
      </p:sp>
      <p:sp>
        <p:nvSpPr>
          <p:cNvPr id="46121" name="Rectangle 41"/>
          <p:cNvSpPr>
            <a:spLocks noGrp="1" noChangeArrowheads="1"/>
          </p:cNvSpPr>
          <p:nvPr>
            <p:ph type="body" idx="1"/>
          </p:nvPr>
        </p:nvSpPr>
        <p:spPr>
          <a:xfrm>
            <a:off x="395862" y="1828800"/>
            <a:ext cx="8395573" cy="4686919"/>
          </a:xfrm>
        </p:spPr>
        <p:txBody>
          <a:bodyPr rIns="132080"/>
          <a:lstStyle/>
          <a:p>
            <a:pPr marL="487363">
              <a:defRPr/>
            </a:pPr>
            <a:r>
              <a:rPr lang="en-US" dirty="0">
                <a:latin typeface="Verdana" charset="0"/>
                <a:ea typeface="ヒラギノ角ゴ ProN W3" charset="0"/>
                <a:cs typeface="ヒラギノ角ゴ ProN W3" charset="0"/>
              </a:rPr>
              <a:t>Fatigue, headaches, equilibrium disturbances</a:t>
            </a:r>
          </a:p>
          <a:p>
            <a:pPr marL="487363">
              <a:defRPr/>
            </a:pPr>
            <a:r>
              <a:rPr lang="en-US" dirty="0">
                <a:latin typeface="Verdana" charset="0"/>
                <a:ea typeface="ヒラギノ角ゴ ProN W3" charset="0"/>
                <a:cs typeface="ヒラギノ角ゴ ProN W3" charset="0"/>
              </a:rPr>
              <a:t>Difficulty with concentration</a:t>
            </a:r>
          </a:p>
          <a:p>
            <a:pPr marL="487363">
              <a:defRPr/>
            </a:pPr>
            <a:r>
              <a:rPr lang="en-US" dirty="0">
                <a:latin typeface="Verdana" charset="0"/>
                <a:ea typeface="ヒラギノ角ゴ ProN W3" charset="0"/>
                <a:cs typeface="ヒラギノ角ゴ ProN W3" charset="0"/>
              </a:rPr>
              <a:t>May persist for weeks or months after the injury</a:t>
            </a:r>
          </a:p>
          <a:p>
            <a:pPr marL="487363">
              <a:defRPr/>
            </a:pPr>
            <a:r>
              <a:rPr lang="en-US" dirty="0">
                <a:latin typeface="Verdana" charset="0"/>
                <a:ea typeface="ヒラギノ角ゴ ProN W3" charset="0"/>
                <a:cs typeface="ヒラギノ角ゴ ProN W3" charset="0"/>
              </a:rPr>
              <a:t>Imaging should be obtained if symptoms persist for more than ten days</a:t>
            </a:r>
          </a:p>
          <a:p>
            <a:pPr marL="487363">
              <a:defRPr/>
            </a:pPr>
            <a:r>
              <a:rPr lang="en-US" dirty="0" err="1">
                <a:latin typeface="Verdana" charset="0"/>
                <a:ea typeface="ヒラギノ角ゴ ProN W3" charset="0"/>
                <a:cs typeface="ヒラギノ角ゴ ProN W3" charset="0"/>
              </a:rPr>
              <a:t>Neuropsychologic</a:t>
            </a:r>
            <a:r>
              <a:rPr lang="en-US" dirty="0">
                <a:latin typeface="Verdana" charset="0"/>
                <a:ea typeface="ヒラギノ角ゴ ProN W3" charset="0"/>
                <a:cs typeface="ヒラギノ角ゴ ProN W3" charset="0"/>
              </a:rPr>
              <a:t> testing</a:t>
            </a:r>
          </a:p>
          <a:p>
            <a:pPr marL="487363">
              <a:defRPr/>
            </a:pPr>
            <a:r>
              <a:rPr lang="en-US" dirty="0">
                <a:latin typeface="Verdana" charset="0"/>
                <a:ea typeface="ヒラギノ角ゴ ProN W3" charset="0"/>
                <a:cs typeface="ヒラギノ角ゴ ProN W3" charset="0"/>
              </a:rPr>
              <a:t>Psychological counseling consisting of education, reassurance and reattribution of symptoms</a:t>
            </a:r>
          </a:p>
        </p:txBody>
      </p:sp>
    </p:spTree>
    <p:extLst>
      <p:ext uri="{BB962C8B-B14F-4D97-AF65-F5344CB8AC3E}">
        <p14:creationId xmlns:p14="http://schemas.microsoft.com/office/powerpoint/2010/main" val="3356290189"/>
      </p:ext>
    </p:extLst>
  </p:cSld>
  <p:clrMapOvr>
    <a:masterClrMapping/>
  </p:clrMapOvr>
  <p:transition>
    <p:cover dir="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Long lasting effects of recurrent concussions</a:t>
            </a:r>
          </a:p>
        </p:txBody>
      </p:sp>
      <p:sp>
        <p:nvSpPr>
          <p:cNvPr id="3" name="Content Placeholder 2"/>
          <p:cNvSpPr>
            <a:spLocks noGrp="1"/>
          </p:cNvSpPr>
          <p:nvPr>
            <p:ph idx="1"/>
          </p:nvPr>
        </p:nvSpPr>
        <p:spPr/>
        <p:txBody>
          <a:bodyPr/>
          <a:lstStyle/>
          <a:p>
            <a:r>
              <a:rPr lang="en-US" dirty="0"/>
              <a:t>Chronic headaches</a:t>
            </a:r>
          </a:p>
          <a:p>
            <a:r>
              <a:rPr lang="en-US" dirty="0"/>
              <a:t>Cognitive and memory problems</a:t>
            </a:r>
          </a:p>
          <a:p>
            <a:r>
              <a:rPr lang="en-US" dirty="0"/>
              <a:t>Inability to function and participate in their sport</a:t>
            </a:r>
          </a:p>
          <a:p>
            <a:r>
              <a:rPr lang="en-US" dirty="0"/>
              <a:t>Depression</a:t>
            </a:r>
          </a:p>
          <a:p>
            <a:r>
              <a:rPr lang="en-US" dirty="0"/>
              <a:t>Irritability</a:t>
            </a:r>
          </a:p>
          <a:p>
            <a:r>
              <a:rPr lang="en-US"/>
              <a:t>Permanent brain changes</a:t>
            </a:r>
            <a:endParaRPr lang="en-US" dirty="0"/>
          </a:p>
          <a:p>
            <a:r>
              <a:rPr lang="en-US" dirty="0"/>
              <a:t>Increase suicide risk??</a:t>
            </a:r>
          </a:p>
          <a:p>
            <a:endParaRPr lang="en-US" dirty="0"/>
          </a:p>
        </p:txBody>
      </p:sp>
    </p:spTree>
    <p:extLst>
      <p:ext uri="{BB962C8B-B14F-4D97-AF65-F5344CB8AC3E}">
        <p14:creationId xmlns:p14="http://schemas.microsoft.com/office/powerpoint/2010/main" val="2059825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71606-DF6C-3B47-B7A7-A81F07F4A724}"/>
              </a:ext>
            </a:extLst>
          </p:cNvPr>
          <p:cNvSpPr>
            <a:spLocks noGrp="1"/>
          </p:cNvSpPr>
          <p:nvPr>
            <p:ph type="title"/>
          </p:nvPr>
        </p:nvSpPr>
        <p:spPr/>
        <p:txBody>
          <a:bodyPr/>
          <a:lstStyle/>
          <a:p>
            <a:r>
              <a:rPr lang="en-US" dirty="0"/>
              <a:t>Chronic Traumatic Encephalopathy (CTE)</a:t>
            </a:r>
          </a:p>
        </p:txBody>
      </p:sp>
      <p:sp>
        <p:nvSpPr>
          <p:cNvPr id="3" name="Content Placeholder 2">
            <a:extLst>
              <a:ext uri="{FF2B5EF4-FFF2-40B4-BE49-F238E27FC236}">
                <a16:creationId xmlns:a16="http://schemas.microsoft.com/office/drawing/2014/main" xmlns="" id="{48DC8971-5365-EC4C-B082-1369C6AA6453}"/>
              </a:ext>
            </a:extLst>
          </p:cNvPr>
          <p:cNvSpPr>
            <a:spLocks noGrp="1"/>
          </p:cNvSpPr>
          <p:nvPr>
            <p:ph idx="1"/>
          </p:nvPr>
        </p:nvSpPr>
        <p:spPr/>
        <p:txBody>
          <a:bodyPr/>
          <a:lstStyle/>
          <a:p>
            <a:r>
              <a:rPr lang="en-US" dirty="0"/>
              <a:t>Potential for developing CTE must be considered </a:t>
            </a:r>
          </a:p>
          <a:p>
            <a:r>
              <a:rPr lang="en-US" dirty="0"/>
              <a:t>Incidence in athletic populations is unknown </a:t>
            </a:r>
          </a:p>
          <a:p>
            <a:r>
              <a:rPr lang="en-US" dirty="0"/>
              <a:t>A cause and effect relationship has not been documented between CTE and SRC or exposure to contact sports </a:t>
            </a:r>
          </a:p>
          <a:p>
            <a:r>
              <a:rPr lang="en-US" dirty="0"/>
              <a:t>The relationship between repeated concussion or sub-concussive impacts and CTE is unknown</a:t>
            </a:r>
          </a:p>
        </p:txBody>
      </p:sp>
    </p:spTree>
    <p:extLst>
      <p:ext uri="{BB962C8B-B14F-4D97-AF65-F5344CB8AC3E}">
        <p14:creationId xmlns:p14="http://schemas.microsoft.com/office/powerpoint/2010/main" val="2497832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Retirement from play</a:t>
            </a:r>
          </a:p>
        </p:txBody>
      </p:sp>
      <p:sp>
        <p:nvSpPr>
          <p:cNvPr id="3" name="Content Placeholder 2"/>
          <p:cNvSpPr>
            <a:spLocks noGrp="1"/>
          </p:cNvSpPr>
          <p:nvPr>
            <p:ph idx="1"/>
          </p:nvPr>
        </p:nvSpPr>
        <p:spPr>
          <a:xfrm>
            <a:off x="779463" y="1828800"/>
            <a:ext cx="7583488" cy="4624754"/>
          </a:xfrm>
        </p:spPr>
        <p:txBody>
          <a:bodyPr>
            <a:normAutofit/>
          </a:bodyPr>
          <a:lstStyle/>
          <a:p>
            <a:r>
              <a:rPr lang="en-US" dirty="0"/>
              <a:t>AAN recommends that athletes with history of multiple concussions and subjective persistent impairment be counseled about the risks of developing permanent and long lasting cognitive and neurobehavioral problems</a:t>
            </a:r>
          </a:p>
          <a:p>
            <a:r>
              <a:rPr lang="en-US" dirty="0"/>
              <a:t>Increased length of symptoms, decreased trauma induces concussions, decreased time between concussions</a:t>
            </a:r>
          </a:p>
          <a:p>
            <a:r>
              <a:rPr lang="en-US" dirty="0"/>
              <a:t>Those who show objective evidence of chronic/persistent neurologic/cognitive deficits should be counseled on retirement from contact sports.</a:t>
            </a:r>
          </a:p>
        </p:txBody>
      </p:sp>
    </p:spTree>
    <p:extLst>
      <p:ext uri="{BB962C8B-B14F-4D97-AF65-F5344CB8AC3E}">
        <p14:creationId xmlns:p14="http://schemas.microsoft.com/office/powerpoint/2010/main" val="1756815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Epidemiology</a:t>
            </a:r>
          </a:p>
        </p:txBody>
      </p:sp>
      <p:sp>
        <p:nvSpPr>
          <p:cNvPr id="3" name="Content Placeholder 2"/>
          <p:cNvSpPr>
            <a:spLocks noGrp="1"/>
          </p:cNvSpPr>
          <p:nvPr>
            <p:ph idx="1"/>
          </p:nvPr>
        </p:nvSpPr>
        <p:spPr>
          <a:xfrm>
            <a:off x="779463" y="1828800"/>
            <a:ext cx="7583488" cy="4448908"/>
          </a:xfrm>
        </p:spPr>
        <p:txBody>
          <a:bodyPr>
            <a:normAutofit fontScale="92500"/>
          </a:bodyPr>
          <a:lstStyle/>
          <a:p>
            <a:r>
              <a:rPr lang="en-US" dirty="0"/>
              <a:t>1.6-3.8 million sports-related concussion annually in US</a:t>
            </a:r>
          </a:p>
          <a:p>
            <a:r>
              <a:rPr lang="en-US" dirty="0"/>
              <a:t>90% of head injuries seen in emergency rooms are concussions</a:t>
            </a:r>
          </a:p>
          <a:p>
            <a:r>
              <a:rPr lang="en-US" dirty="0"/>
              <a:t>Most individuals do not obtain or pursue medical attention</a:t>
            </a:r>
          </a:p>
          <a:p>
            <a:r>
              <a:rPr lang="en-US" dirty="0"/>
              <a:t>Highest rate in American Football for males and Soccer for females</a:t>
            </a:r>
          </a:p>
          <a:p>
            <a:r>
              <a:rPr lang="en-US" dirty="0"/>
              <a:t>BMI &gt;27 kg/m</a:t>
            </a:r>
            <a:r>
              <a:rPr lang="en-US" baseline="30000" dirty="0"/>
              <a:t>2</a:t>
            </a:r>
            <a:r>
              <a:rPr lang="en-US" dirty="0"/>
              <a:t> and training &lt;3 </a:t>
            </a:r>
            <a:r>
              <a:rPr lang="en-US" dirty="0" err="1"/>
              <a:t>hrs</a:t>
            </a:r>
            <a:r>
              <a:rPr lang="en-US" dirty="0"/>
              <a:t>/</a:t>
            </a:r>
            <a:r>
              <a:rPr lang="en-US" dirty="0" err="1"/>
              <a:t>wk</a:t>
            </a:r>
            <a:r>
              <a:rPr lang="en-US" dirty="0"/>
              <a:t> increase the risk of concussion (Class I study)</a:t>
            </a:r>
          </a:p>
          <a:p>
            <a:r>
              <a:rPr lang="en-US" dirty="0"/>
              <a:t>85-90% full clinical recovery in first two weeks</a:t>
            </a:r>
          </a:p>
        </p:txBody>
      </p:sp>
    </p:spTree>
    <p:extLst>
      <p:ext uri="{BB962C8B-B14F-4D97-AF65-F5344CB8AC3E}">
        <p14:creationId xmlns:p14="http://schemas.microsoft.com/office/powerpoint/2010/main" val="760545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Incidence in Sports</a:t>
            </a:r>
          </a:p>
        </p:txBody>
      </p:sp>
      <p:sp>
        <p:nvSpPr>
          <p:cNvPr id="3" name="Content Placeholder 2"/>
          <p:cNvSpPr>
            <a:spLocks noGrp="1"/>
          </p:cNvSpPr>
          <p:nvPr>
            <p:ph idx="1"/>
          </p:nvPr>
        </p:nvSpPr>
        <p:spPr>
          <a:xfrm>
            <a:off x="779463" y="1597870"/>
            <a:ext cx="7583488" cy="4297363"/>
          </a:xfrm>
        </p:spPr>
        <p:txBody>
          <a:bodyPr/>
          <a:lstStyle/>
          <a:p>
            <a:r>
              <a:rPr lang="en-US" dirty="0"/>
              <a:t>Rate per 1,000 games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54266182"/>
              </p:ext>
            </p:extLst>
          </p:nvPr>
        </p:nvGraphicFramePr>
        <p:xfrm>
          <a:off x="2045638" y="2188760"/>
          <a:ext cx="5162332" cy="4450080"/>
        </p:xfrm>
        <a:graphic>
          <a:graphicData uri="http://schemas.openxmlformats.org/drawingml/2006/table">
            <a:tbl>
              <a:tblPr firstRow="1" bandRow="1">
                <a:tableStyleId>{5C22544A-7EE6-4342-B048-85BDC9FD1C3A}</a:tableStyleId>
              </a:tblPr>
              <a:tblGrid>
                <a:gridCol w="2886127">
                  <a:extLst>
                    <a:ext uri="{9D8B030D-6E8A-4147-A177-3AD203B41FA5}">
                      <a16:colId xmlns:a16="http://schemas.microsoft.com/office/drawing/2014/main" xmlns="" val="20000"/>
                    </a:ext>
                  </a:extLst>
                </a:gridCol>
                <a:gridCol w="1088620">
                  <a:extLst>
                    <a:ext uri="{9D8B030D-6E8A-4147-A177-3AD203B41FA5}">
                      <a16:colId xmlns:a16="http://schemas.microsoft.com/office/drawing/2014/main" xmlns="" val="20001"/>
                    </a:ext>
                  </a:extLst>
                </a:gridCol>
                <a:gridCol w="1187585">
                  <a:extLst>
                    <a:ext uri="{9D8B030D-6E8A-4147-A177-3AD203B41FA5}">
                      <a16:colId xmlns:a16="http://schemas.microsoft.com/office/drawing/2014/main" xmlns="" val="20002"/>
                    </a:ext>
                  </a:extLst>
                </a:gridCol>
              </a:tblGrid>
              <a:tr h="370840">
                <a:tc>
                  <a:txBody>
                    <a:bodyPr/>
                    <a:lstStyle/>
                    <a:p>
                      <a:pPr algn="ctr"/>
                      <a:r>
                        <a:rPr lang="en-US" dirty="0"/>
                        <a:t>Sport</a:t>
                      </a:r>
                    </a:p>
                  </a:txBody>
                  <a:tcPr/>
                </a:tc>
                <a:tc>
                  <a:txBody>
                    <a:bodyPr/>
                    <a:lstStyle/>
                    <a:p>
                      <a:pPr algn="ctr"/>
                      <a:r>
                        <a:rPr lang="en-US" dirty="0"/>
                        <a:t>Males</a:t>
                      </a:r>
                    </a:p>
                  </a:txBody>
                  <a:tcPr/>
                </a:tc>
                <a:tc>
                  <a:txBody>
                    <a:bodyPr/>
                    <a:lstStyle/>
                    <a:p>
                      <a:pPr algn="ctr"/>
                      <a:r>
                        <a:rPr lang="en-US" dirty="0"/>
                        <a:t>Females</a:t>
                      </a:r>
                    </a:p>
                  </a:txBody>
                  <a:tcPr/>
                </a:tc>
                <a:extLst>
                  <a:ext uri="{0D108BD9-81ED-4DB2-BD59-A6C34878D82A}">
                    <a16:rowId xmlns:a16="http://schemas.microsoft.com/office/drawing/2014/main" xmlns="" val="10000"/>
                  </a:ext>
                </a:extLst>
              </a:tr>
              <a:tr h="370840">
                <a:tc>
                  <a:txBody>
                    <a:bodyPr/>
                    <a:lstStyle/>
                    <a:p>
                      <a:pPr algn="l"/>
                      <a:r>
                        <a:rPr lang="en-US" dirty="0"/>
                        <a:t>College</a:t>
                      </a:r>
                      <a:r>
                        <a:rPr lang="en-US" baseline="0" dirty="0"/>
                        <a:t> </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xmlns="" val="10001"/>
                  </a:ext>
                </a:extLst>
              </a:tr>
              <a:tr h="370840">
                <a:tc>
                  <a:txBody>
                    <a:bodyPr/>
                    <a:lstStyle/>
                    <a:p>
                      <a:pPr algn="ctr"/>
                      <a:r>
                        <a:rPr lang="en-US" dirty="0"/>
                        <a:t>Football</a:t>
                      </a:r>
                    </a:p>
                  </a:txBody>
                  <a:tcPr/>
                </a:tc>
                <a:tc>
                  <a:txBody>
                    <a:bodyPr/>
                    <a:lstStyle/>
                    <a:p>
                      <a:pPr algn="ctr"/>
                      <a:r>
                        <a:rPr lang="en-US" b="1" dirty="0"/>
                        <a:t>3.02</a:t>
                      </a:r>
                    </a:p>
                  </a:txBody>
                  <a:tcPr/>
                </a:tc>
                <a:tc>
                  <a:txBody>
                    <a:bodyPr/>
                    <a:lstStyle/>
                    <a:p>
                      <a:pPr algn="ctr"/>
                      <a:r>
                        <a:rPr lang="en-US" dirty="0"/>
                        <a:t>-</a:t>
                      </a:r>
                    </a:p>
                  </a:txBody>
                  <a:tcPr/>
                </a:tc>
                <a:extLst>
                  <a:ext uri="{0D108BD9-81ED-4DB2-BD59-A6C34878D82A}">
                    <a16:rowId xmlns:a16="http://schemas.microsoft.com/office/drawing/2014/main" xmlns="" val="10002"/>
                  </a:ext>
                </a:extLst>
              </a:tr>
              <a:tr h="370840">
                <a:tc>
                  <a:txBody>
                    <a:bodyPr/>
                    <a:lstStyle/>
                    <a:p>
                      <a:pPr algn="ctr"/>
                      <a:r>
                        <a:rPr lang="en-US" dirty="0"/>
                        <a:t>Ice Hockey</a:t>
                      </a:r>
                    </a:p>
                  </a:txBody>
                  <a:tcPr/>
                </a:tc>
                <a:tc>
                  <a:txBody>
                    <a:bodyPr/>
                    <a:lstStyle/>
                    <a:p>
                      <a:pPr algn="ctr"/>
                      <a:r>
                        <a:rPr lang="en-US" dirty="0"/>
                        <a:t>1.96</a:t>
                      </a:r>
                    </a:p>
                  </a:txBody>
                  <a:tcPr/>
                </a:tc>
                <a:tc>
                  <a:txBody>
                    <a:bodyPr/>
                    <a:lstStyle/>
                    <a:p>
                      <a:pPr algn="ctr"/>
                      <a:r>
                        <a:rPr lang="en-US" dirty="0"/>
                        <a:t>-</a:t>
                      </a:r>
                    </a:p>
                  </a:txBody>
                  <a:tcPr/>
                </a:tc>
                <a:extLst>
                  <a:ext uri="{0D108BD9-81ED-4DB2-BD59-A6C34878D82A}">
                    <a16:rowId xmlns:a16="http://schemas.microsoft.com/office/drawing/2014/main" xmlns="" val="10003"/>
                  </a:ext>
                </a:extLst>
              </a:tr>
              <a:tr h="370840">
                <a:tc>
                  <a:txBody>
                    <a:bodyPr/>
                    <a:lstStyle/>
                    <a:p>
                      <a:pPr algn="ctr"/>
                      <a:r>
                        <a:rPr lang="en-US" dirty="0"/>
                        <a:t>Soccer</a:t>
                      </a:r>
                    </a:p>
                  </a:txBody>
                  <a:tcPr/>
                </a:tc>
                <a:tc>
                  <a:txBody>
                    <a:bodyPr/>
                    <a:lstStyle/>
                    <a:p>
                      <a:pPr algn="ctr"/>
                      <a:r>
                        <a:rPr lang="en-US" dirty="0"/>
                        <a:t>1.38</a:t>
                      </a:r>
                    </a:p>
                  </a:txBody>
                  <a:tcPr/>
                </a:tc>
                <a:tc>
                  <a:txBody>
                    <a:bodyPr/>
                    <a:lstStyle/>
                    <a:p>
                      <a:pPr algn="ctr"/>
                      <a:r>
                        <a:rPr lang="en-US" b="1" dirty="0"/>
                        <a:t>1.80</a:t>
                      </a:r>
                    </a:p>
                  </a:txBody>
                  <a:tcPr/>
                </a:tc>
                <a:extLst>
                  <a:ext uri="{0D108BD9-81ED-4DB2-BD59-A6C34878D82A}">
                    <a16:rowId xmlns:a16="http://schemas.microsoft.com/office/drawing/2014/main" xmlns="" val="10004"/>
                  </a:ext>
                </a:extLst>
              </a:tr>
              <a:tr h="370840">
                <a:tc>
                  <a:txBody>
                    <a:bodyPr/>
                    <a:lstStyle/>
                    <a:p>
                      <a:pPr algn="ctr"/>
                      <a:r>
                        <a:rPr lang="en-US" dirty="0"/>
                        <a:t>Basketball</a:t>
                      </a:r>
                    </a:p>
                  </a:txBody>
                  <a:tcPr/>
                </a:tc>
                <a:tc>
                  <a:txBody>
                    <a:bodyPr/>
                    <a:lstStyle/>
                    <a:p>
                      <a:pPr algn="ctr"/>
                      <a:r>
                        <a:rPr lang="en-US" dirty="0"/>
                        <a:t>0.45</a:t>
                      </a:r>
                    </a:p>
                  </a:txBody>
                  <a:tcPr/>
                </a:tc>
                <a:tc>
                  <a:txBody>
                    <a:bodyPr/>
                    <a:lstStyle/>
                    <a:p>
                      <a:pPr algn="ctr"/>
                      <a:r>
                        <a:rPr lang="en-US" dirty="0"/>
                        <a:t>0.85</a:t>
                      </a:r>
                    </a:p>
                  </a:txBody>
                  <a:tcPr/>
                </a:tc>
                <a:extLst>
                  <a:ext uri="{0D108BD9-81ED-4DB2-BD59-A6C34878D82A}">
                    <a16:rowId xmlns:a16="http://schemas.microsoft.com/office/drawing/2014/main" xmlns="" val="10005"/>
                  </a:ext>
                </a:extLst>
              </a:tr>
              <a:tr h="370840">
                <a:tc>
                  <a:txBody>
                    <a:bodyPr/>
                    <a:lstStyle/>
                    <a:p>
                      <a:pPr algn="ctr"/>
                      <a:r>
                        <a:rPr lang="en-US" dirty="0"/>
                        <a:t>Baseball/Softball</a:t>
                      </a:r>
                    </a:p>
                  </a:txBody>
                  <a:tcPr/>
                </a:tc>
                <a:tc>
                  <a:txBody>
                    <a:bodyPr/>
                    <a:lstStyle/>
                    <a:p>
                      <a:pPr algn="ctr"/>
                      <a:r>
                        <a:rPr lang="en-US" dirty="0"/>
                        <a:t>0.23</a:t>
                      </a:r>
                    </a:p>
                  </a:txBody>
                  <a:tcPr/>
                </a:tc>
                <a:tc>
                  <a:txBody>
                    <a:bodyPr/>
                    <a:lstStyle/>
                    <a:p>
                      <a:pPr algn="ctr"/>
                      <a:r>
                        <a:rPr lang="en-US" dirty="0"/>
                        <a:t>0.37</a:t>
                      </a:r>
                    </a:p>
                  </a:txBody>
                  <a:tcPr/>
                </a:tc>
                <a:extLst>
                  <a:ext uri="{0D108BD9-81ED-4DB2-BD59-A6C34878D82A}">
                    <a16:rowId xmlns:a16="http://schemas.microsoft.com/office/drawing/2014/main" xmlns="" val="10006"/>
                  </a:ext>
                </a:extLst>
              </a:tr>
              <a:tr h="370840">
                <a:tc>
                  <a:txBody>
                    <a:bodyPr/>
                    <a:lstStyle/>
                    <a:p>
                      <a:pPr algn="l"/>
                      <a:r>
                        <a:rPr lang="en-US" dirty="0"/>
                        <a:t>High School</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xmlns="" val="10007"/>
                  </a:ext>
                </a:extLst>
              </a:tr>
              <a:tr h="370840">
                <a:tc>
                  <a:txBody>
                    <a:bodyPr/>
                    <a:lstStyle/>
                    <a:p>
                      <a:pPr algn="ctr"/>
                      <a:r>
                        <a:rPr lang="en-US" dirty="0"/>
                        <a:t>Football</a:t>
                      </a:r>
                    </a:p>
                  </a:txBody>
                  <a:tcPr/>
                </a:tc>
                <a:tc>
                  <a:txBody>
                    <a:bodyPr/>
                    <a:lstStyle/>
                    <a:p>
                      <a:pPr algn="ctr"/>
                      <a:r>
                        <a:rPr lang="en-US" b="1" dirty="0"/>
                        <a:t>1.55</a:t>
                      </a:r>
                    </a:p>
                  </a:txBody>
                  <a:tcPr/>
                </a:tc>
                <a:tc>
                  <a:txBody>
                    <a:bodyPr/>
                    <a:lstStyle/>
                    <a:p>
                      <a:pPr algn="ctr"/>
                      <a:r>
                        <a:rPr lang="en-US" dirty="0"/>
                        <a:t>-</a:t>
                      </a:r>
                    </a:p>
                  </a:txBody>
                  <a:tcPr/>
                </a:tc>
                <a:extLst>
                  <a:ext uri="{0D108BD9-81ED-4DB2-BD59-A6C34878D82A}">
                    <a16:rowId xmlns:a16="http://schemas.microsoft.com/office/drawing/2014/main" xmlns="" val="10008"/>
                  </a:ext>
                </a:extLst>
              </a:tr>
              <a:tr h="370840">
                <a:tc>
                  <a:txBody>
                    <a:bodyPr/>
                    <a:lstStyle/>
                    <a:p>
                      <a:pPr algn="ctr"/>
                      <a:r>
                        <a:rPr lang="en-US" dirty="0"/>
                        <a:t>Soccer</a:t>
                      </a:r>
                    </a:p>
                  </a:txBody>
                  <a:tcPr/>
                </a:tc>
                <a:tc>
                  <a:txBody>
                    <a:bodyPr/>
                    <a:lstStyle/>
                    <a:p>
                      <a:pPr algn="ctr"/>
                      <a:r>
                        <a:rPr lang="en-US" dirty="0"/>
                        <a:t>0.59</a:t>
                      </a:r>
                    </a:p>
                  </a:txBody>
                  <a:tcPr/>
                </a:tc>
                <a:tc>
                  <a:txBody>
                    <a:bodyPr/>
                    <a:lstStyle/>
                    <a:p>
                      <a:pPr algn="ctr"/>
                      <a:r>
                        <a:rPr lang="en-US" b="1" dirty="0"/>
                        <a:t>0.97</a:t>
                      </a:r>
                    </a:p>
                  </a:txBody>
                  <a:tcPr/>
                </a:tc>
                <a:extLst>
                  <a:ext uri="{0D108BD9-81ED-4DB2-BD59-A6C34878D82A}">
                    <a16:rowId xmlns:a16="http://schemas.microsoft.com/office/drawing/2014/main" xmlns="" val="10009"/>
                  </a:ext>
                </a:extLst>
              </a:tr>
              <a:tr h="370840">
                <a:tc>
                  <a:txBody>
                    <a:bodyPr/>
                    <a:lstStyle/>
                    <a:p>
                      <a:pPr algn="ctr"/>
                      <a:r>
                        <a:rPr lang="en-US" dirty="0"/>
                        <a:t>Basketball</a:t>
                      </a:r>
                    </a:p>
                  </a:txBody>
                  <a:tcPr/>
                </a:tc>
                <a:tc>
                  <a:txBody>
                    <a:bodyPr/>
                    <a:lstStyle/>
                    <a:p>
                      <a:pPr algn="ctr"/>
                      <a:r>
                        <a:rPr lang="en-US" dirty="0"/>
                        <a:t>0.11</a:t>
                      </a:r>
                    </a:p>
                  </a:txBody>
                  <a:tcPr/>
                </a:tc>
                <a:tc>
                  <a:txBody>
                    <a:bodyPr/>
                    <a:lstStyle/>
                    <a:p>
                      <a:pPr algn="ctr"/>
                      <a:r>
                        <a:rPr lang="en-US" dirty="0"/>
                        <a:t>0.60</a:t>
                      </a:r>
                    </a:p>
                  </a:txBody>
                  <a:tcPr/>
                </a:tc>
                <a:extLst>
                  <a:ext uri="{0D108BD9-81ED-4DB2-BD59-A6C34878D82A}">
                    <a16:rowId xmlns:a16="http://schemas.microsoft.com/office/drawing/2014/main" xmlns="" val="10010"/>
                  </a:ext>
                </a:extLst>
              </a:tr>
              <a:tr h="370840">
                <a:tc>
                  <a:txBody>
                    <a:bodyPr/>
                    <a:lstStyle/>
                    <a:p>
                      <a:pPr algn="ctr"/>
                      <a:r>
                        <a:rPr lang="en-US" dirty="0"/>
                        <a:t>Baseball/Softball</a:t>
                      </a:r>
                    </a:p>
                  </a:txBody>
                  <a:tcPr/>
                </a:tc>
                <a:tc>
                  <a:txBody>
                    <a:bodyPr/>
                    <a:lstStyle/>
                    <a:p>
                      <a:pPr algn="ctr"/>
                      <a:r>
                        <a:rPr lang="en-US" dirty="0"/>
                        <a:t>0.08</a:t>
                      </a:r>
                    </a:p>
                  </a:txBody>
                  <a:tcPr/>
                </a:tc>
                <a:tc>
                  <a:txBody>
                    <a:bodyPr/>
                    <a:lstStyle/>
                    <a:p>
                      <a:pPr algn="ctr"/>
                      <a:r>
                        <a:rPr lang="en-US" dirty="0"/>
                        <a:t>0.04</a:t>
                      </a:r>
                    </a:p>
                  </a:txBody>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198881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3"/>
          <p:cNvSpPr>
            <a:spLocks noGrp="1"/>
          </p:cNvSpPr>
          <p:nvPr>
            <p:ph type="sldNum" sz="quarter" idx="10"/>
          </p:nvPr>
        </p:nvSpPr>
        <p:spPr/>
        <p:txBody>
          <a:bodyPr/>
          <a:lstStyle>
            <a:lvl1pPr eaLnBrk="0" hangingPunct="0">
              <a:defRPr sz="2400">
                <a:solidFill>
                  <a:srgbClr val="CCFFFF"/>
                </a:solidFill>
                <a:latin typeface="Times New Roman" charset="0"/>
                <a:ea typeface="ヒラギノ角ゴ ProN W3" charset="0"/>
                <a:cs typeface="ヒラギノ角ゴ ProN W3" charset="0"/>
                <a:sym typeface="Times New Roman" charset="0"/>
              </a:defRPr>
            </a:lvl1pPr>
            <a:lvl2pPr marL="742950" indent="-285750" eaLnBrk="0" hangingPunct="0">
              <a:defRPr sz="2400">
                <a:solidFill>
                  <a:srgbClr val="CCFFFF"/>
                </a:solidFill>
                <a:latin typeface="Times New Roman" charset="0"/>
                <a:ea typeface="ヒラギノ角ゴ ProN W3" charset="0"/>
                <a:cs typeface="ヒラギノ角ゴ ProN W3" charset="0"/>
                <a:sym typeface="Times New Roman" charset="0"/>
              </a:defRPr>
            </a:lvl2pPr>
            <a:lvl3pPr marL="1143000" indent="-228600" eaLnBrk="0" hangingPunct="0">
              <a:defRPr sz="2400">
                <a:solidFill>
                  <a:srgbClr val="CCFFFF"/>
                </a:solidFill>
                <a:latin typeface="Times New Roman" charset="0"/>
                <a:ea typeface="ヒラギノ角ゴ ProN W3" charset="0"/>
                <a:cs typeface="ヒラギノ角ゴ ProN W3" charset="0"/>
                <a:sym typeface="Times New Roman" charset="0"/>
              </a:defRPr>
            </a:lvl3pPr>
            <a:lvl4pPr marL="1600200" indent="-228600" eaLnBrk="0" hangingPunct="0">
              <a:defRPr sz="2400">
                <a:solidFill>
                  <a:srgbClr val="CCFFFF"/>
                </a:solidFill>
                <a:latin typeface="Times New Roman" charset="0"/>
                <a:ea typeface="ヒラギノ角ゴ ProN W3" charset="0"/>
                <a:cs typeface="ヒラギノ角ゴ ProN W3" charset="0"/>
                <a:sym typeface="Times New Roman" charset="0"/>
              </a:defRPr>
            </a:lvl4pPr>
            <a:lvl5pPr marL="2057400" indent="-228600" eaLnBrk="0" hangingPunct="0">
              <a:defRPr sz="2400">
                <a:solidFill>
                  <a:srgbClr val="CCFFFF"/>
                </a:solidFill>
                <a:latin typeface="Times New Roman" charset="0"/>
                <a:ea typeface="ヒラギノ角ゴ ProN W3" charset="0"/>
                <a:cs typeface="ヒラギノ角ゴ ProN W3" charset="0"/>
                <a:sym typeface="Times New Roman" charset="0"/>
              </a:defRPr>
            </a:lvl5pPr>
            <a:lvl6pPr marL="25146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6pPr>
            <a:lvl7pPr marL="29718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7pPr>
            <a:lvl8pPr marL="34290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8pPr>
            <a:lvl9pPr marL="38862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9pPr>
          </a:lstStyle>
          <a:p>
            <a:pPr eaLnBrk="1" hangingPunct="1">
              <a:defRPr/>
            </a:pPr>
            <a:fld id="{F097B522-4D81-4841-A39A-DE6FFD981EBA}" type="slidenum">
              <a:rPr lang="en-US" sz="1400" smtClean="0">
                <a:solidFill>
                  <a:schemeClr val="tx1"/>
                </a:solidFill>
                <a:latin typeface="Verdana" charset="0"/>
                <a:cs typeface="Verdana" charset="0"/>
                <a:sym typeface="Verdana" charset="0"/>
              </a:rPr>
              <a:pPr eaLnBrk="1" hangingPunct="1">
                <a:defRPr/>
              </a:pPr>
              <a:t>9</a:t>
            </a:fld>
            <a:endParaRPr lang="en-US" sz="1400">
              <a:solidFill>
                <a:schemeClr val="tx1"/>
              </a:solidFill>
              <a:latin typeface="Verdana" charset="0"/>
              <a:cs typeface="Verdana" charset="0"/>
              <a:sym typeface="Verdana" charset="0"/>
            </a:endParaRPr>
          </a:p>
        </p:txBody>
      </p:sp>
      <p:sp>
        <p:nvSpPr>
          <p:cNvPr id="29736" name="Text Box 40"/>
          <p:cNvSpPr txBox="1">
            <a:spLocks noChangeArrowheads="1"/>
          </p:cNvSpPr>
          <p:nvPr/>
        </p:nvSpPr>
        <p:spPr bwMode="auto">
          <a:xfrm>
            <a:off x="7448550" y="6243638"/>
            <a:ext cx="341313" cy="317500"/>
          </a:xfrm>
          <a:prstGeom prst="rect">
            <a:avLst/>
          </a:prstGeom>
          <a:noFill/>
          <a:ln w="12700">
            <a:noFill/>
            <a:miter lim="800000"/>
            <a:headEnd/>
            <a:tailEnd/>
          </a:ln>
        </p:spPr>
        <p:txBody>
          <a:bodyPr wrap="none"/>
          <a:lstStyle>
            <a:lvl1pPr eaLnBrk="0" hangingPunct="0">
              <a:defRPr sz="2400">
                <a:solidFill>
                  <a:srgbClr val="CCFFFF"/>
                </a:solidFill>
                <a:latin typeface="Times New Roman" charset="0"/>
                <a:ea typeface="ヒラギノ角ゴ ProN W3" charset="0"/>
                <a:cs typeface="ヒラギノ角ゴ ProN W3" charset="0"/>
                <a:sym typeface="Times New Roman" charset="0"/>
              </a:defRPr>
            </a:lvl1pPr>
            <a:lvl2pPr marL="742950" indent="-285750" eaLnBrk="0" hangingPunct="0">
              <a:defRPr sz="2400">
                <a:solidFill>
                  <a:srgbClr val="CCFFFF"/>
                </a:solidFill>
                <a:latin typeface="Times New Roman" charset="0"/>
                <a:ea typeface="ヒラギノ角ゴ ProN W3" charset="0"/>
                <a:cs typeface="ヒラギノ角ゴ ProN W3" charset="0"/>
                <a:sym typeface="Times New Roman" charset="0"/>
              </a:defRPr>
            </a:lvl2pPr>
            <a:lvl3pPr marL="1143000" indent="-228600" eaLnBrk="0" hangingPunct="0">
              <a:defRPr sz="2400">
                <a:solidFill>
                  <a:srgbClr val="CCFFFF"/>
                </a:solidFill>
                <a:latin typeface="Times New Roman" charset="0"/>
                <a:ea typeface="ヒラギノ角ゴ ProN W3" charset="0"/>
                <a:cs typeface="ヒラギノ角ゴ ProN W3" charset="0"/>
                <a:sym typeface="Times New Roman" charset="0"/>
              </a:defRPr>
            </a:lvl3pPr>
            <a:lvl4pPr marL="1600200" indent="-228600" eaLnBrk="0" hangingPunct="0">
              <a:defRPr sz="2400">
                <a:solidFill>
                  <a:srgbClr val="CCFFFF"/>
                </a:solidFill>
                <a:latin typeface="Times New Roman" charset="0"/>
                <a:ea typeface="ヒラギノ角ゴ ProN W3" charset="0"/>
                <a:cs typeface="ヒラギノ角ゴ ProN W3" charset="0"/>
                <a:sym typeface="Times New Roman" charset="0"/>
              </a:defRPr>
            </a:lvl4pPr>
            <a:lvl5pPr marL="2057400" indent="-228600" eaLnBrk="0" hangingPunct="0">
              <a:defRPr sz="2400">
                <a:solidFill>
                  <a:srgbClr val="CCFFFF"/>
                </a:solidFill>
                <a:latin typeface="Times New Roman" charset="0"/>
                <a:ea typeface="ヒラギノ角ゴ ProN W3" charset="0"/>
                <a:cs typeface="ヒラギノ角ゴ ProN W3" charset="0"/>
                <a:sym typeface="Times New Roman" charset="0"/>
              </a:defRPr>
            </a:lvl5pPr>
            <a:lvl6pPr marL="25146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6pPr>
            <a:lvl7pPr marL="29718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7pPr>
            <a:lvl8pPr marL="34290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8pPr>
            <a:lvl9pPr marL="3886200" indent="-228600" eaLnBrk="0" fontAlgn="base" hangingPunct="0">
              <a:spcBef>
                <a:spcPct val="0"/>
              </a:spcBef>
              <a:spcAft>
                <a:spcPct val="0"/>
              </a:spcAft>
              <a:defRPr sz="2400">
                <a:solidFill>
                  <a:srgbClr val="CCFFFF"/>
                </a:solidFill>
                <a:latin typeface="Times New Roman" charset="0"/>
                <a:ea typeface="ヒラギノ角ゴ ProN W3" charset="0"/>
                <a:cs typeface="ヒラギノ角ゴ ProN W3" charset="0"/>
                <a:sym typeface="Times New Roman" charset="0"/>
              </a:defRPr>
            </a:lvl9pPr>
          </a:lstStyle>
          <a:p>
            <a:pPr algn="ctr" eaLnBrk="1" hangingPunct="1">
              <a:defRPr/>
            </a:pPr>
            <a:fld id="{FE64A91A-8E36-5947-8EEF-023D7BCF1F4B}" type="slidenum">
              <a:rPr lang="en-US" sz="1400" smtClean="0">
                <a:solidFill>
                  <a:schemeClr val="tx1"/>
                </a:solidFill>
                <a:effectLst>
                  <a:outerShdw blurRad="38100" dist="38100" dir="2700000" algn="tl">
                    <a:srgbClr val="000000"/>
                  </a:outerShdw>
                </a:effectLst>
                <a:latin typeface="Verdana" charset="0"/>
                <a:cs typeface="Verdana" charset="0"/>
                <a:sym typeface="Verdana" charset="0"/>
              </a:rPr>
              <a:pPr algn="ctr" eaLnBrk="1" hangingPunct="1">
                <a:defRPr/>
              </a:pPr>
              <a:t>9</a:t>
            </a:fld>
            <a:endParaRPr lang="en-US" sz="1400">
              <a:solidFill>
                <a:schemeClr val="tx1"/>
              </a:solidFill>
              <a:effectLst>
                <a:outerShdw blurRad="38100" dist="38100" dir="2700000" algn="tl">
                  <a:srgbClr val="000000"/>
                </a:outerShdw>
              </a:effectLst>
              <a:latin typeface="Verdana" charset="0"/>
              <a:cs typeface="Verdana" charset="0"/>
              <a:sym typeface="Verdana" charset="0"/>
            </a:endParaRPr>
          </a:p>
        </p:txBody>
      </p:sp>
      <p:pic>
        <p:nvPicPr>
          <p:cNvPr id="58372" name="Picture 41">
            <a:hlinkClick r:id="rId2" tooltip="Video"/>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06400"/>
            <a:ext cx="4613275" cy="334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8373" name="Picture 42">
            <a:hlinkClick r:id="rId4" tooltip="Video"/>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113" y="3124200"/>
            <a:ext cx="4330700" cy="345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76962354"/>
      </p:ext>
    </p:extLst>
  </p:cSld>
  <p:clrMapOvr>
    <a:masterClrMapping/>
  </p:clrMapOvr>
  <p:transition>
    <p:cover dir="ru"/>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Precedent.thmx</Template>
  <TotalTime>796</TotalTime>
  <Words>3109</Words>
  <Application>Microsoft Office PowerPoint</Application>
  <PresentationFormat>On-screen Show (4:3)</PresentationFormat>
  <Paragraphs>504</Paragraphs>
  <Slides>65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Arial</vt:lpstr>
      <vt:lpstr>Calibri</vt:lpstr>
      <vt:lpstr>Calisto MT</vt:lpstr>
      <vt:lpstr>Perpetua Titling MT</vt:lpstr>
      <vt:lpstr>Times New Roman</vt:lpstr>
      <vt:lpstr>Verdana</vt:lpstr>
      <vt:lpstr>Wingdings</vt:lpstr>
      <vt:lpstr>ヒラギノ角ゴ ProN W3</vt:lpstr>
      <vt:lpstr>Precedent</vt:lpstr>
      <vt:lpstr>Update on Concussions</vt:lpstr>
      <vt:lpstr>Concussion</vt:lpstr>
      <vt:lpstr>Concussion: Neurometabolic condition</vt:lpstr>
      <vt:lpstr>Concussion: Neurometabolic condition</vt:lpstr>
      <vt:lpstr>Neurometabolic cascade</vt:lpstr>
      <vt:lpstr>Mechanism of Injury</vt:lpstr>
      <vt:lpstr>Epidemiology</vt:lpstr>
      <vt:lpstr>Incidence in Sports</vt:lpstr>
      <vt:lpstr>PowerPoint Presentation</vt:lpstr>
      <vt:lpstr>Classification systems</vt:lpstr>
      <vt:lpstr>Colorado system of grading concussions</vt:lpstr>
      <vt:lpstr>ICCS Consensus 2008</vt:lpstr>
      <vt:lpstr>ICCS cont. 2008</vt:lpstr>
      <vt:lpstr>ICCS 2012</vt:lpstr>
      <vt:lpstr>ICCS 2016</vt:lpstr>
      <vt:lpstr>ICCS 2016</vt:lpstr>
      <vt:lpstr>SCAT 5</vt:lpstr>
      <vt:lpstr>AAN Recommendations</vt:lpstr>
      <vt:lpstr>AAN Recommendations</vt:lpstr>
      <vt:lpstr>Legal issues</vt:lpstr>
      <vt:lpstr>Legal Issues</vt:lpstr>
      <vt:lpstr>Pre-season evaluation</vt:lpstr>
      <vt:lpstr>Concussion evaluation</vt:lpstr>
      <vt:lpstr>“Deer in the headlights look”</vt:lpstr>
      <vt:lpstr>Symptoms</vt:lpstr>
      <vt:lpstr>Concussion evaluation</vt:lpstr>
      <vt:lpstr>PowerPoint Presentation</vt:lpstr>
      <vt:lpstr>Maddocks questions</vt:lpstr>
      <vt:lpstr>Concussion evaluation</vt:lpstr>
      <vt:lpstr>Balance Error Scoring System (BESS)</vt:lpstr>
      <vt:lpstr>Standardized Assessment of Concussion (SAC)</vt:lpstr>
      <vt:lpstr>SAC test</vt:lpstr>
      <vt:lpstr>Sport concussion Assessment Tool (SCAT)</vt:lpstr>
      <vt:lpstr>SCAT 5</vt:lpstr>
      <vt:lpstr>SCAT 5</vt:lpstr>
      <vt:lpstr>Child SCAT 5</vt:lpstr>
      <vt:lpstr>Emergent evaluation</vt:lpstr>
      <vt:lpstr>Concussion: Neurological exam</vt:lpstr>
      <vt:lpstr>Concussion mantra</vt:lpstr>
      <vt:lpstr>Neuroimaging</vt:lpstr>
      <vt:lpstr>Neuroimaging</vt:lpstr>
      <vt:lpstr>Office evaluation</vt:lpstr>
      <vt:lpstr>Neuropsychological testing</vt:lpstr>
      <vt:lpstr>ImPACT Testing</vt:lpstr>
      <vt:lpstr>Neuropsychological testing</vt:lpstr>
      <vt:lpstr>Neuropsychological  testing</vt:lpstr>
      <vt:lpstr>Benefits of Neuropsychologic testing</vt:lpstr>
      <vt:lpstr>Neuropsychological testing</vt:lpstr>
      <vt:lpstr>Concussion management</vt:lpstr>
      <vt:lpstr>Concussion management</vt:lpstr>
      <vt:lpstr>Return to Academics Strategy</vt:lpstr>
      <vt:lpstr>Graduated RTP format</vt:lpstr>
      <vt:lpstr>Concussion management</vt:lpstr>
      <vt:lpstr>Concussion in children</vt:lpstr>
      <vt:lpstr>Concussion: Sub-types</vt:lpstr>
      <vt:lpstr>Risk Factors for Prolonged  Recovery Following Sports Concussion</vt:lpstr>
      <vt:lpstr>Concussion prevention</vt:lpstr>
      <vt:lpstr>Concussion prevention</vt:lpstr>
      <vt:lpstr>Concussion prevention</vt:lpstr>
      <vt:lpstr>Concussion prevention</vt:lpstr>
      <vt:lpstr>Second Impact Syndrome</vt:lpstr>
      <vt:lpstr>Post Concussion Syndrome</vt:lpstr>
      <vt:lpstr>Long lasting effects of recurrent concussions</vt:lpstr>
      <vt:lpstr>Chronic Traumatic Encephalopathy (CTE)</vt:lpstr>
      <vt:lpstr>Retirement from play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Concussions</dc:title>
  <dc:creator>Carlos Rodriguez</dc:creator>
  <cp:lastModifiedBy>Katie Mills</cp:lastModifiedBy>
  <cp:revision>68</cp:revision>
  <dcterms:created xsi:type="dcterms:W3CDTF">2013-04-12T16:02:17Z</dcterms:created>
  <dcterms:modified xsi:type="dcterms:W3CDTF">2018-11-05T15:26:27Z</dcterms:modified>
</cp:coreProperties>
</file>