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4D4D4D"/>
    <a:srgbClr val="373838"/>
    <a:srgbClr val="FF33CC"/>
    <a:srgbClr val="262728"/>
    <a:srgbClr val="262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76" autoAdjust="0"/>
  </p:normalViewPr>
  <p:slideViewPr>
    <p:cSldViewPr>
      <p:cViewPr varScale="1">
        <p:scale>
          <a:sx n="113" d="100"/>
          <a:sy n="113" d="100"/>
        </p:scale>
        <p:origin x="15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3F4F-8E7D-422F-A024-C492724A5D6C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F72F-D6E2-495E-B357-5130BBF3E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1260-F19E-47E0-9E6C-327880399124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A5F3-8ED0-4FB4-9AB3-64A6F5DFF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89EDD-4A91-40FE-9358-E3F7C1293286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B298-C2D9-428F-B1F3-342DECDA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686F-A6A7-4AA2-BC7A-AADFCC9F6376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7577-EB94-4EA6-902B-3BBBED5F1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C8B5-D79C-4A44-86DA-D2280D4A157F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2CDA-9D90-4B4D-902C-F0D552C3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B00F-F244-49D2-88E1-7C8977176245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F6E4-8158-436B-AB30-F7E95E935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4BE5-7FC2-425F-A1B0-B3688522A353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308A-BF29-4C8F-A7D0-67B030FD9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F34F-B253-4508-9472-44CDDF58E6F3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C1CE-8A0D-42BC-A508-69EC46239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DAB1-39FE-44BE-82E2-D3D5E9CC7DA3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3E40-C4C8-46B3-9FE2-C02E60232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FC4F-EE1E-4276-8405-8DB73BBDCFC4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1CC3-FB62-4757-BEDD-3ABF5DC55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E4A0-136C-4377-B728-DF1161984998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B2D4-DD9B-4D9F-B12C-4F1F7F9B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560A-AA5B-485A-A7F4-87023F2A3C6A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2B93-596D-4325-8E57-4ED989DE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3F21-54D4-4EEA-A353-59A01DECD1EC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98BF-C786-4103-A80F-9ECD7517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A857-AE64-4F40-B344-37E507783391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EA45-B08F-47E2-99DA-CA56ACC2A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9B72-0FE0-463F-A6AB-C2A07FDAD005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BAB5-F2F9-4A57-B0EF-661FF3A9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3EB8-FEB6-45E1-8B54-66B78DB68A5D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70FB-A257-4495-B49C-CA9B8DDB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BC4C-3AC1-4670-B89E-B5E95930A41C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4556-F827-4CC6-9598-93BA2342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54B5-35E8-4A64-A4DB-FF6C537A6FD3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380A-B6A8-4387-8E68-B36DE546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3644-8559-44D8-AC23-4D7FFDA4BC24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1767-33B8-48BE-B32A-5DE9A036E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7C09-B700-4974-9308-27871AF7D7C2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6195-26D4-4BFE-AE84-E6249AA7C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BF21-8B4F-4B54-AAA5-E8FC4D3BFC69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192B-F84F-4B04-86DF-4C5B7284D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713C-F9A2-4AFB-B46A-C081F60C60C4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718D-4B8D-427A-B1AD-C23A6143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6A5E-6DDE-4B4F-8B5C-CD32CB8BDA7C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8568-0C40-4158-9149-FDA8072F1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754D-B146-48B3-A1DA-925CB4802233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8328-2F41-4FD8-ADD4-4FA85D456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389A-8887-4905-B051-04E8218196CF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C386-E827-459A-A81C-0A47A360F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6A09-0ED4-4E14-AA38-EEB23AFA76DE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7F8F-321B-45FC-B0D8-46035650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82E7-C37F-4137-A297-683EE8F02A71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494A5-754D-4882-AE66-A59B8687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1BEB-1FFF-43FF-A5FB-C93B61078021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4F95-0C33-4FB4-AC1A-C515F170C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1AA3-1D6C-469B-93E6-735FB136F798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DF4-7005-45EC-9429-C7D2FC91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6BB8-185C-4E24-AF05-02EA6E2B3F6C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D15E-2806-4FCC-A0E7-F3B4931E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D0BF-2510-4BB3-A5DF-9337A703F561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13AF-3700-4C6D-BB5A-D0978F9AB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ABA7-89F2-4CAC-835A-C63763D3A697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1C17-B0E6-4172-8CDA-900CF322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3BA3-0DD1-47F0-8418-9D8F10BC2AA0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BF27-8D24-4440-8B05-E4CB5AC26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868A-8D83-480B-BC1D-E2C44ED7F95F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559D-73BC-4C27-A2F5-18035E69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DBBAB-1EC0-4C27-B220-075C92B703E7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3B09-31F1-4CE1-8B78-ACFDB656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06D5-2B22-4E8B-BC87-E28DC37064DE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E045-B89A-4FDF-B420-130879E8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30B2-5383-42C7-A4B0-827170B50199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EBA6-1A0C-4B13-BF80-F2D9FDA69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47A8-B983-41B9-88B9-F0C669D8851A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5422-FAA0-4F30-BC6C-1BED18EE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D75C-FFAB-4FD7-B07D-E97013D881F7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190D-3F43-42A0-A2BF-F50677CF0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A39F-7E2A-446D-9B01-9B1293AF8E49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1C88-CC82-4E81-82D8-323668126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665F-F22E-4268-996C-19326347C258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87C6-46BB-44E4-8758-6F4C2625E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48D7-6C85-4B96-90DE-598751492AC3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A162F-611A-405E-9635-B52DD0EA3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09C2-0E31-4D7F-9BE9-A5AAF4CE5524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3FB7-7FDC-4056-B2FA-E5EC67A80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71FAF-992A-4E7D-A32D-335D7144EAC2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9622-F68D-4E5B-A0C3-38133F675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F18DA7-E2B8-4022-A719-E6CD0704DD1D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EF6AE-A957-45EE-867A-D1C981859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6CBDB-29DC-490A-A60C-F0CBF800133D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7B1B79-1D03-42FF-944F-482D952BB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9CFF0-46DE-4FFD-8C58-090E561A8183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DD79F-04DF-4A02-8A36-135F125CC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CBDCA-1189-4D6F-9A88-B30139BDE1D6}" type="datetimeFigureOut">
              <a:rPr lang="en-US"/>
              <a:pPr>
                <a:defRPr/>
              </a:pPr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CCA26-0749-4A1B-B3E8-F5DF3D99B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1338263"/>
            <a:ext cx="5105400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373838"/>
                </a:solidFill>
                <a:latin typeface="Arial" charset="0"/>
                <a:cs typeface="Arial" charset="0"/>
              </a:rPr>
              <a:t>Medications:</a:t>
            </a:r>
            <a:r>
              <a:rPr lang="en-US" sz="1600">
                <a:solidFill>
                  <a:srgbClr val="4D4D4D"/>
                </a:solidFill>
                <a:latin typeface="Arial" charset="0"/>
                <a:cs typeface="Arial" charset="0"/>
              </a:rPr>
              <a:t> </a:t>
            </a:r>
            <a:r>
              <a:rPr lang="en-US" sz="1200">
                <a:solidFill>
                  <a:srgbClr val="376092"/>
                </a:solidFill>
                <a:latin typeface="Arial" charset="0"/>
                <a:cs typeface="Arial" charset="0"/>
              </a:rPr>
              <a:t>Lantus 60 units BID, Novolog 35 units QID, TDD 260 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566863"/>
            <a:ext cx="4953000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373838"/>
                </a:solidFill>
                <a:latin typeface="Arial" charset="0"/>
                <a:cs typeface="Arial" charset="0"/>
              </a:rPr>
              <a:t>Medical History: </a:t>
            </a:r>
            <a:r>
              <a:rPr lang="en-US" sz="1200">
                <a:solidFill>
                  <a:srgbClr val="376092"/>
                </a:solidFill>
                <a:latin typeface="Arial" charset="0"/>
                <a:cs typeface="Arial" charset="0"/>
              </a:rPr>
              <a:t>MS, A Fib, Depression, asthma, GERD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795463"/>
            <a:ext cx="4953000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373838"/>
                </a:solidFill>
                <a:latin typeface="Arial" charset="0"/>
                <a:cs typeface="Arial" charset="0"/>
              </a:rPr>
              <a:t>Chief Complaint: </a:t>
            </a:r>
            <a:r>
              <a:rPr lang="en-US" sz="1200">
                <a:solidFill>
                  <a:srgbClr val="376092"/>
                </a:solidFill>
                <a:latin typeface="Arial" charset="0"/>
                <a:cs typeface="Arial" charset="0"/>
              </a:rPr>
              <a:t>Unable to control glucose values, fatigue.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513" y="979488"/>
            <a:ext cx="2655887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73838"/>
                </a:solidFill>
                <a:latin typeface="Arial" charset="0"/>
                <a:cs typeface="Arial" charset="0"/>
              </a:rPr>
              <a:t>Richard</a:t>
            </a:r>
            <a:endParaRPr lang="en-US" sz="2000" b="1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Age: </a:t>
            </a:r>
            <a:r>
              <a:rPr lang="en-US" sz="1600" dirty="0">
                <a:solidFill>
                  <a:srgbClr val="376092"/>
                </a:solidFill>
                <a:latin typeface="Arial" charset="0"/>
                <a:cs typeface="Arial" charset="0"/>
              </a:rPr>
              <a:t>56</a:t>
            </a:r>
          </a:p>
          <a:p>
            <a:pPr>
              <a:defRPr/>
            </a:pPr>
            <a:r>
              <a:rPr lang="en-US" sz="1600" dirty="0" err="1">
                <a:solidFill>
                  <a:srgbClr val="373838"/>
                </a:solidFill>
                <a:latin typeface="Arial" charset="0"/>
                <a:cs typeface="Arial" charset="0"/>
              </a:rPr>
              <a:t>Ht</a:t>
            </a: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/</a:t>
            </a:r>
            <a:r>
              <a:rPr lang="en-US" sz="1600" dirty="0" err="1">
                <a:solidFill>
                  <a:srgbClr val="373838"/>
                </a:solidFill>
                <a:latin typeface="Arial" charset="0"/>
                <a:cs typeface="Arial" charset="0"/>
              </a:rPr>
              <a:t>Wt</a:t>
            </a: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:</a:t>
            </a:r>
            <a:r>
              <a:rPr lang="en-US" sz="1600" dirty="0">
                <a:solidFill>
                  <a:srgbClr val="262728"/>
                </a:solidFill>
                <a:latin typeface="Arial" charset="0"/>
                <a:cs typeface="Arial" charset="0"/>
              </a:rPr>
              <a:t> 6’0”, 360# BMI 48</a:t>
            </a:r>
            <a:endParaRPr lang="en-US" sz="16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Occupation: </a:t>
            </a:r>
            <a:r>
              <a:rPr lang="en-US" sz="1600" dirty="0">
                <a:solidFill>
                  <a:srgbClr val="376092"/>
                </a:solidFill>
                <a:latin typeface="Arial" charset="0"/>
                <a:cs typeface="Arial" charset="0"/>
              </a:rPr>
              <a:t>Disabled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513" y="2366963"/>
            <a:ext cx="7924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17475" indent="-117475">
              <a:defRPr/>
            </a:pPr>
            <a:r>
              <a:rPr lang="en-US" sz="1600" b="1" dirty="0">
                <a:solidFill>
                  <a:srgbClr val="373838"/>
                </a:solidFill>
                <a:latin typeface="Arial" charset="0"/>
                <a:cs typeface="Arial" charset="0"/>
              </a:rPr>
              <a:t>Life With Type 2 Diabetes Before Medtronic Insulin Pump Therapy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376092"/>
                </a:solidFill>
                <a:latin typeface="Arial" charset="0"/>
                <a:cs typeface="Arial" charset="0"/>
              </a:rPr>
              <a:t>No energy, tired of constant high glucose values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376092"/>
                </a:solidFill>
                <a:latin typeface="Arial" charset="0"/>
                <a:cs typeface="Arial" charset="0"/>
              </a:rPr>
              <a:t>No formal carb counting, would guess when dosing for food</a:t>
            </a:r>
          </a:p>
          <a:p>
            <a:pPr marL="117475" indent="-117475">
              <a:buFont typeface="Arial" charset="0"/>
              <a:buNone/>
              <a:defRPr/>
            </a:pPr>
            <a:endParaRPr lang="en-US" sz="16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117475" indent="-117475">
              <a:defRPr/>
            </a:pPr>
            <a:r>
              <a:rPr lang="en-US" sz="1600" b="1" dirty="0">
                <a:solidFill>
                  <a:srgbClr val="373838"/>
                </a:solidFill>
                <a:latin typeface="Arial" charset="0"/>
                <a:cs typeface="Arial" charset="0"/>
              </a:rPr>
              <a:t>Insulin Pump Therapy?</a:t>
            </a:r>
            <a:endParaRPr lang="en-US" dirty="0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109663"/>
            <a:ext cx="4953000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A1C:</a:t>
            </a:r>
            <a:r>
              <a:rPr lang="en-US" sz="1600" dirty="0">
                <a:solidFill>
                  <a:srgbClr val="4D4D4D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>
                <a:solidFill>
                  <a:srgbClr val="376092"/>
                </a:solidFill>
                <a:latin typeface="Arial" charset="0"/>
                <a:cs typeface="Arial" charset="0"/>
              </a:rPr>
              <a:t>11.5 %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838200"/>
            <a:ext cx="53340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u="sng" dirty="0">
                <a:solidFill>
                  <a:srgbClr val="373838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sz="1600" b="1" dirty="0">
                <a:solidFill>
                  <a:srgbClr val="373838"/>
                </a:solidFill>
                <a:latin typeface="Arial" pitchFamily="34" charset="0"/>
                <a:cs typeface="Arial" pitchFamily="34" charset="0"/>
              </a:rPr>
              <a:t> using Insulin Pump Therapy...</a:t>
            </a:r>
            <a:endParaRPr lang="en-US" sz="1600" b="1" u="sng" dirty="0">
              <a:solidFill>
                <a:srgbClr val="3738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20334-20A3-46FC-B53D-EF8133E62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3" y="3923765"/>
            <a:ext cx="3657917" cy="1572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4902200"/>
            <a:ext cx="74676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376092"/>
                </a:solidFill>
                <a:latin typeface="Arial" charset="0"/>
                <a:cs typeface="Arial" charset="0"/>
              </a:rPr>
              <a:t>Pt states: “ I should of done this along time ago! My A1C has never been this low! My disability makes it difficult to exercise, but lowering my insulin will help my wt.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567" y="3911600"/>
            <a:ext cx="3124200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376092"/>
                </a:solidFill>
                <a:latin typeface="Arial" charset="0"/>
                <a:cs typeface="Arial" charset="0"/>
              </a:rPr>
              <a:t>Avg BG 166</a:t>
            </a:r>
          </a:p>
          <a:p>
            <a:pPr marL="117475" indent="-117475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376092"/>
                </a:solidFill>
                <a:latin typeface="Arial" charset="0"/>
                <a:cs typeface="Arial" charset="0"/>
              </a:rPr>
              <a:t>Reduced TTD by 110 units</a:t>
            </a:r>
            <a:r>
              <a:rPr lang="en-US" sz="1600" dirty="0">
                <a:solidFill>
                  <a:srgbClr val="376092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92575" y="3884877"/>
            <a:ext cx="400685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17475" indent="-117475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376092"/>
                </a:solidFill>
                <a:latin typeface="Arial" charset="0"/>
                <a:cs typeface="Arial" charset="0"/>
              </a:rPr>
              <a:t>Continuing to work on </a:t>
            </a:r>
            <a:r>
              <a:rPr lang="en-US" sz="1600" b="1" dirty="0" err="1">
                <a:solidFill>
                  <a:srgbClr val="376092"/>
                </a:solidFill>
                <a:latin typeface="Arial" charset="0"/>
                <a:cs typeface="Arial" charset="0"/>
              </a:rPr>
              <a:t>wt</a:t>
            </a:r>
            <a:r>
              <a:rPr lang="en-US" sz="1600" b="1" dirty="0">
                <a:solidFill>
                  <a:srgbClr val="376092"/>
                </a:solidFill>
                <a:latin typeface="Arial" charset="0"/>
                <a:cs typeface="Arial" charset="0"/>
              </a:rPr>
              <a:t> loss and dose reduction</a:t>
            </a:r>
          </a:p>
          <a:p>
            <a:pPr marL="117475" indent="-117475">
              <a:buFont typeface="Arial" charset="0"/>
              <a:buNone/>
              <a:defRPr/>
            </a:pPr>
            <a:endParaRPr lang="en-US" sz="1600" b="1" dirty="0">
              <a:solidFill>
                <a:srgbClr val="376092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195263"/>
            <a:ext cx="5334000" cy="33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u="sng" dirty="0">
                <a:solidFill>
                  <a:srgbClr val="373838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n-US" sz="1600" b="1" i="1" dirty="0">
                <a:solidFill>
                  <a:srgbClr val="37383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373838"/>
                </a:solidFill>
                <a:latin typeface="Arial" pitchFamily="34" charset="0"/>
                <a:cs typeface="Arial" pitchFamily="34" charset="0"/>
              </a:rPr>
              <a:t>using Insulin Pump Therapy...</a:t>
            </a:r>
            <a:endParaRPr lang="en-US" sz="1600" b="1" u="sng" dirty="0">
              <a:solidFill>
                <a:srgbClr val="3738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288" y="1597025"/>
            <a:ext cx="4430712" cy="611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D4D4D"/>
                </a:solidFill>
                <a:latin typeface="Arial" charset="0"/>
                <a:cs typeface="Arial" charset="0"/>
              </a:rPr>
              <a:t>Pump Therapy Outcomes</a:t>
            </a:r>
            <a:br>
              <a:rPr lang="en-US" b="1" dirty="0">
                <a:solidFill>
                  <a:srgbClr val="376092"/>
                </a:solidFill>
                <a:latin typeface="Arial" charset="0"/>
                <a:cs typeface="Arial" charset="0"/>
              </a:rPr>
            </a:br>
            <a:r>
              <a:rPr lang="en-US" sz="1600" b="1" dirty="0">
                <a:solidFill>
                  <a:srgbClr val="376092"/>
                </a:solidFill>
                <a:latin typeface="Arial" charset="0"/>
                <a:cs typeface="Arial" charset="0"/>
              </a:rPr>
              <a:t>7 weeks after initiating </a:t>
            </a:r>
            <a:endParaRPr lang="en-US" sz="1600" dirty="0">
              <a:solidFill>
                <a:srgbClr val="376092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7600" y="685800"/>
            <a:ext cx="51054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373838"/>
                </a:solidFill>
                <a:latin typeface="Arial" charset="0"/>
                <a:cs typeface="Arial" charset="0"/>
              </a:rPr>
              <a:t>Medications: </a:t>
            </a:r>
            <a:r>
              <a:rPr lang="en-US" sz="1200">
                <a:solidFill>
                  <a:srgbClr val="376092"/>
                </a:solidFill>
                <a:latin typeface="Arial" charset="0"/>
                <a:cs typeface="Arial" charset="0"/>
              </a:rPr>
              <a:t>Novolog 140 units, 7 weeks post pump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57600" y="914400"/>
            <a:ext cx="49530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373838"/>
                </a:solidFill>
                <a:latin typeface="Arial" charset="0"/>
                <a:cs typeface="Arial" charset="0"/>
              </a:rPr>
              <a:t>Medical History: </a:t>
            </a:r>
            <a:r>
              <a:rPr lang="en-US" sz="1200">
                <a:solidFill>
                  <a:srgbClr val="376092"/>
                </a:solidFill>
                <a:latin typeface="Arial" charset="0"/>
                <a:cs typeface="Arial" charset="0"/>
              </a:rPr>
              <a:t>More control of glucoses, increased energy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600" y="1143000"/>
            <a:ext cx="4953000" cy="519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373838"/>
                </a:solidFill>
                <a:latin typeface="Arial" charset="0"/>
                <a:cs typeface="Arial" charset="0"/>
              </a:rPr>
              <a:t>Therapy Benefit: </a:t>
            </a:r>
            <a:r>
              <a:rPr lang="en-US" sz="1200">
                <a:solidFill>
                  <a:srgbClr val="376092"/>
                </a:solidFill>
                <a:latin typeface="Arial" charset="0"/>
                <a:cs typeface="Arial" charset="0"/>
              </a:rPr>
              <a:t>realizing the benefit of carb counting, not as hungry.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457200"/>
            <a:ext cx="49530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A1C:</a:t>
            </a:r>
            <a:r>
              <a:rPr lang="en-US" sz="1600" dirty="0">
                <a:solidFill>
                  <a:srgbClr val="4D4D4D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>
                <a:solidFill>
                  <a:srgbClr val="376092"/>
                </a:solidFill>
                <a:latin typeface="Arial" charset="0"/>
                <a:cs typeface="Arial" charset="0"/>
              </a:rPr>
              <a:t>8.0 % </a:t>
            </a:r>
          </a:p>
        </p:txBody>
      </p:sp>
      <p:sp>
        <p:nvSpPr>
          <p:cNvPr id="51213" name="Rectangle 3"/>
          <p:cNvSpPr>
            <a:spLocks noChangeArrowheads="1"/>
          </p:cNvSpPr>
          <p:nvPr/>
        </p:nvSpPr>
        <p:spPr bwMode="auto">
          <a:xfrm>
            <a:off x="2057400" y="6248400"/>
            <a:ext cx="167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>
                <a:solidFill>
                  <a:schemeClr val="bg1"/>
                </a:solidFill>
                <a:cs typeface="Arial" charset="0"/>
              </a:rPr>
              <a:t>9404493-011 20111028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" y="304800"/>
            <a:ext cx="266700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76092"/>
                </a:solidFill>
                <a:latin typeface="Arial" charset="0"/>
                <a:cs typeface="Arial" charset="0"/>
              </a:rPr>
              <a:t>Richard</a:t>
            </a:r>
          </a:p>
          <a:p>
            <a:pPr>
              <a:defRPr/>
            </a:pP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Age: </a:t>
            </a:r>
            <a:r>
              <a:rPr lang="en-US" sz="1600" dirty="0">
                <a:solidFill>
                  <a:srgbClr val="376092"/>
                </a:solidFill>
                <a:latin typeface="Arial" charset="0"/>
                <a:cs typeface="Arial" charset="0"/>
              </a:rPr>
              <a:t>56</a:t>
            </a:r>
          </a:p>
          <a:p>
            <a:pPr>
              <a:defRPr/>
            </a:pPr>
            <a:r>
              <a:rPr lang="en-US" sz="1600" dirty="0" err="1">
                <a:solidFill>
                  <a:srgbClr val="373838"/>
                </a:solidFill>
                <a:latin typeface="Arial" charset="0"/>
                <a:cs typeface="Arial" charset="0"/>
              </a:rPr>
              <a:t>Ht</a:t>
            </a: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/</a:t>
            </a:r>
            <a:r>
              <a:rPr lang="en-US" sz="1600" dirty="0" err="1">
                <a:solidFill>
                  <a:srgbClr val="373838"/>
                </a:solidFill>
                <a:latin typeface="Arial" charset="0"/>
                <a:cs typeface="Arial" charset="0"/>
              </a:rPr>
              <a:t>Wt</a:t>
            </a:r>
            <a:r>
              <a:rPr lang="en-US" sz="1600" dirty="0">
                <a:solidFill>
                  <a:srgbClr val="373838"/>
                </a:solidFill>
                <a:latin typeface="Arial" charset="0"/>
                <a:cs typeface="Arial" charset="0"/>
              </a:rPr>
              <a:t>:</a:t>
            </a:r>
            <a:r>
              <a:rPr lang="en-US" sz="1600" dirty="0">
                <a:solidFill>
                  <a:srgbClr val="262728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376092"/>
                </a:solidFill>
                <a:latin typeface="Arial" charset="0"/>
                <a:cs typeface="Arial" charset="0"/>
              </a:rPr>
              <a:t>6’ 0”, 350</a:t>
            </a:r>
          </a:p>
        </p:txBody>
      </p:sp>
      <p:pic>
        <p:nvPicPr>
          <p:cNvPr id="51217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221" y="2208213"/>
            <a:ext cx="3657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217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730_01 Patient Case Studies Template FINAL 111311</dc:title>
  <dc:creator>bsulliva</dc:creator>
  <cp:lastModifiedBy>Julie Wood</cp:lastModifiedBy>
  <cp:revision>49</cp:revision>
  <cp:lastPrinted>2011-11-11T20:01:31Z</cp:lastPrinted>
  <dcterms:created xsi:type="dcterms:W3CDTF">2011-10-20T14:21:58Z</dcterms:created>
  <dcterms:modified xsi:type="dcterms:W3CDTF">2018-08-13T23:44:28Z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0x010100732F5305D44EB54B8F0D591F80FD2276</vt:lpwstr>
  </property>
  <property fmtid="{D5CDD505-2E9C-101B-9397-08002B2CF9AE}" pid="3" name="Data Expiration">
    <vt:lpwstr>never expire</vt:lpwstr>
  </property>
  <property fmtid="{D5CDD505-2E9C-101B-9397-08002B2CF9AE}" pid="4" name="Information Class">
    <vt:lpwstr>Business Confidential</vt:lpwstr>
  </property>
  <property fmtid="{D5CDD505-2E9C-101B-9397-08002B2CF9AE}" pid="5" name="Functional Area">
    <vt:lpwstr>Sales</vt:lpwstr>
  </property>
  <property fmtid="{D5CDD505-2E9C-101B-9397-08002B2CF9AE}" pid="6" name="Business Group">
    <vt:lpwstr>Diabetes</vt:lpwstr>
  </property>
</Properties>
</file>