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2" r:id="rId2"/>
    <p:sldMasterId id="2147483768" r:id="rId3"/>
    <p:sldMasterId id="2147483781" r:id="rId4"/>
    <p:sldMasterId id="2147483789" r:id="rId5"/>
    <p:sldMasterId id="2147483791" r:id="rId6"/>
    <p:sldMasterId id="2147483806" r:id="rId7"/>
    <p:sldMasterId id="2147483815" r:id="rId8"/>
  </p:sldMasterIdLst>
  <p:notesMasterIdLst>
    <p:notesMasterId r:id="rId47"/>
  </p:notesMasterIdLst>
  <p:handoutMasterIdLst>
    <p:handoutMasterId r:id="rId48"/>
  </p:handoutMasterIdLst>
  <p:sldIdLst>
    <p:sldId id="657" r:id="rId9"/>
    <p:sldId id="658" r:id="rId10"/>
    <p:sldId id="571" r:id="rId11"/>
    <p:sldId id="633" r:id="rId12"/>
    <p:sldId id="353" r:id="rId13"/>
    <p:sldId id="360" r:id="rId14"/>
    <p:sldId id="362" r:id="rId15"/>
    <p:sldId id="572" r:id="rId16"/>
    <p:sldId id="612" r:id="rId17"/>
    <p:sldId id="573" r:id="rId18"/>
    <p:sldId id="660" r:id="rId19"/>
    <p:sldId id="356" r:id="rId20"/>
    <p:sldId id="363" r:id="rId21"/>
    <p:sldId id="365" r:id="rId22"/>
    <p:sldId id="366" r:id="rId23"/>
    <p:sldId id="358" r:id="rId24"/>
    <p:sldId id="345" r:id="rId25"/>
    <p:sldId id="269" r:id="rId26"/>
    <p:sldId id="268" r:id="rId27"/>
    <p:sldId id="372" r:id="rId28"/>
    <p:sldId id="273" r:id="rId29"/>
    <p:sldId id="659" r:id="rId30"/>
    <p:sldId id="643" r:id="rId31"/>
    <p:sldId id="557" r:id="rId32"/>
    <p:sldId id="559" r:id="rId33"/>
    <p:sldId id="661" r:id="rId34"/>
    <p:sldId id="558" r:id="rId35"/>
    <p:sldId id="631" r:id="rId36"/>
    <p:sldId id="648" r:id="rId37"/>
    <p:sldId id="650" r:id="rId38"/>
    <p:sldId id="535" r:id="rId39"/>
    <p:sldId id="564" r:id="rId40"/>
    <p:sldId id="538" r:id="rId41"/>
    <p:sldId id="567" r:id="rId42"/>
    <p:sldId id="656" r:id="rId43"/>
    <p:sldId id="654" r:id="rId44"/>
    <p:sldId id="381" r:id="rId45"/>
    <p:sldId id="31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7D09"/>
    <a:srgbClr val="C164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85680" autoAdjust="0"/>
  </p:normalViewPr>
  <p:slideViewPr>
    <p:cSldViewPr>
      <p:cViewPr varScale="1">
        <p:scale>
          <a:sx n="102" d="100"/>
          <a:sy n="102" d="100"/>
        </p:scale>
        <p:origin x="1752" y="11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8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a:t>Cost savings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&lt;100 units/day</c:v>
                </c:pt>
              </c:strCache>
            </c:strRef>
          </c:tx>
          <c:spPr>
            <a:gradFill rotWithShape="1">
              <a:gsLst>
                <a:gs pos="0">
                  <a:schemeClr val="accent1">
                    <a:tint val="35000"/>
                    <a:satMod val="260000"/>
                  </a:schemeClr>
                </a:gs>
                <a:gs pos="30000">
                  <a:schemeClr val="accent1">
                    <a:tint val="38000"/>
                    <a:satMod val="260000"/>
                  </a:schemeClr>
                </a:gs>
                <a:gs pos="75000">
                  <a:schemeClr val="accent1">
                    <a:tint val="55000"/>
                    <a:satMod val="255000"/>
                  </a:schemeClr>
                </a:gs>
                <a:gs pos="100000">
                  <a:schemeClr val="accent1">
                    <a:tint val="70000"/>
                    <a:satMod val="255000"/>
                  </a:schemeClr>
                </a:gs>
              </a:gsLst>
              <a:path path="circle">
                <a:fillToRect l="5000" t="100000" r="120000" b="10000"/>
              </a:path>
            </a:gradFill>
            <a:ln w="9525" cap="flat" cmpd="sng" algn="ctr">
              <a:solidFill>
                <a:schemeClr val="accent1">
                  <a:shade val="95000"/>
                </a:schemeClr>
              </a:solidFill>
              <a:round/>
            </a:ln>
            <a:effectLst>
              <a:outerShdw blurRad="50800" dist="25000" dir="5400000" rotWithShape="0">
                <a:srgbClr val="000000">
                  <a:alpha val="4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Cache>
                <c:formatCode>"$"#,##0_);[Red]\("$"#,##0\)</c:formatCode>
                <c:ptCount val="1"/>
                <c:pt idx="0">
                  <c:v>-5822</c:v>
                </c:pt>
              </c:numCache>
            </c:numRef>
          </c:val>
          <c:extLst>
            <c:ext xmlns:c16="http://schemas.microsoft.com/office/drawing/2014/chart" uri="{C3380CC4-5D6E-409C-BE32-E72D297353CC}">
              <c16:uniqueId val="{00000000-F6C0-4FA7-AAD4-315A7C0D8EFC}"/>
            </c:ext>
          </c:extLst>
        </c:ser>
        <c:ser>
          <c:idx val="1"/>
          <c:order val="1"/>
          <c:tx>
            <c:strRef>
              <c:f>Sheet1!$C$1</c:f>
              <c:strCache>
                <c:ptCount val="1"/>
                <c:pt idx="0">
                  <c:v>100-150 units/day</c:v>
                </c:pt>
              </c:strCache>
            </c:strRef>
          </c:tx>
          <c:spPr>
            <a:gradFill rotWithShape="1">
              <a:gsLst>
                <a:gs pos="0">
                  <a:schemeClr val="accent2">
                    <a:tint val="35000"/>
                    <a:satMod val="260000"/>
                  </a:schemeClr>
                </a:gs>
                <a:gs pos="30000">
                  <a:schemeClr val="accent2">
                    <a:tint val="38000"/>
                    <a:satMod val="260000"/>
                  </a:schemeClr>
                </a:gs>
                <a:gs pos="75000">
                  <a:schemeClr val="accent2">
                    <a:tint val="55000"/>
                    <a:satMod val="255000"/>
                  </a:schemeClr>
                </a:gs>
                <a:gs pos="100000">
                  <a:schemeClr val="accent2">
                    <a:tint val="70000"/>
                    <a:satMod val="255000"/>
                  </a:schemeClr>
                </a:gs>
              </a:gsLst>
              <a:path path="circle">
                <a:fillToRect l="5000" t="100000" r="120000" b="10000"/>
              </a:path>
            </a:gradFill>
            <a:ln w="9525" cap="flat" cmpd="sng" algn="ctr">
              <a:solidFill>
                <a:schemeClr val="accent2">
                  <a:shade val="95000"/>
                </a:schemeClr>
              </a:solidFill>
              <a:round/>
            </a:ln>
            <a:effectLst>
              <a:outerShdw blurRad="50800" dist="25000" dir="5400000" rotWithShape="0">
                <a:srgbClr val="000000">
                  <a:alpha val="4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Cache>
                <c:formatCode>"$"#,##0_);[Red]\("$"#,##0\)</c:formatCode>
                <c:ptCount val="1"/>
                <c:pt idx="0">
                  <c:v>-622</c:v>
                </c:pt>
              </c:numCache>
            </c:numRef>
          </c:val>
          <c:extLst>
            <c:ext xmlns:c16="http://schemas.microsoft.com/office/drawing/2014/chart" uri="{C3380CC4-5D6E-409C-BE32-E72D297353CC}">
              <c16:uniqueId val="{00000001-F6C0-4FA7-AAD4-315A7C0D8EFC}"/>
            </c:ext>
          </c:extLst>
        </c:ser>
        <c:ser>
          <c:idx val="2"/>
          <c:order val="2"/>
          <c:tx>
            <c:strRef>
              <c:f>Sheet1!$D$1</c:f>
              <c:strCache>
                <c:ptCount val="1"/>
                <c:pt idx="0">
                  <c:v>&gt;150 units/day</c:v>
                </c:pt>
              </c:strCache>
            </c:strRef>
          </c:tx>
          <c:spPr>
            <a:gradFill rotWithShape="1">
              <a:gsLst>
                <a:gs pos="0">
                  <a:schemeClr val="accent3">
                    <a:tint val="35000"/>
                    <a:satMod val="260000"/>
                  </a:schemeClr>
                </a:gs>
                <a:gs pos="30000">
                  <a:schemeClr val="accent3">
                    <a:tint val="38000"/>
                    <a:satMod val="260000"/>
                  </a:schemeClr>
                </a:gs>
                <a:gs pos="75000">
                  <a:schemeClr val="accent3">
                    <a:tint val="55000"/>
                    <a:satMod val="255000"/>
                  </a:schemeClr>
                </a:gs>
                <a:gs pos="100000">
                  <a:schemeClr val="accent3">
                    <a:tint val="70000"/>
                    <a:satMod val="255000"/>
                  </a:schemeClr>
                </a:gs>
              </a:gsLst>
              <a:path path="circle">
                <a:fillToRect l="5000" t="100000" r="120000" b="10000"/>
              </a:path>
            </a:gradFill>
            <a:ln w="9525" cap="flat" cmpd="sng" algn="ctr">
              <a:solidFill>
                <a:schemeClr val="accent3">
                  <a:shade val="95000"/>
                </a:schemeClr>
              </a:solidFill>
              <a:round/>
            </a:ln>
            <a:effectLst>
              <a:outerShdw blurRad="50800" dist="25000" dir="5400000" rotWithShape="0">
                <a:srgbClr val="000000">
                  <a:alpha val="4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Cache>
                <c:formatCode>"$"#,##0_);[Red]\("$"#,##0\)</c:formatCode>
                <c:ptCount val="1"/>
                <c:pt idx="0">
                  <c:v>12274</c:v>
                </c:pt>
              </c:numCache>
            </c:numRef>
          </c:val>
          <c:extLst>
            <c:ext xmlns:c16="http://schemas.microsoft.com/office/drawing/2014/chart" uri="{C3380CC4-5D6E-409C-BE32-E72D297353CC}">
              <c16:uniqueId val="{00000002-F6C0-4FA7-AAD4-315A7C0D8EFC}"/>
            </c:ext>
          </c:extLst>
        </c:ser>
        <c:dLbls>
          <c:dLblPos val="outEnd"/>
          <c:showLegendKey val="0"/>
          <c:showVal val="1"/>
          <c:showCatName val="0"/>
          <c:showSerName val="0"/>
          <c:showPercent val="0"/>
          <c:showBubbleSize val="0"/>
        </c:dLbls>
        <c:gapWidth val="100"/>
        <c:overlap val="-24"/>
        <c:axId val="669466600"/>
        <c:axId val="669466272"/>
      </c:barChart>
      <c:catAx>
        <c:axId val="66946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69466272"/>
        <c:crosses val="autoZero"/>
        <c:auto val="1"/>
        <c:lblAlgn val="ctr"/>
        <c:lblOffset val="100"/>
        <c:noMultiLvlLbl val="0"/>
      </c:catAx>
      <c:valAx>
        <c:axId val="6694662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69466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30" tIns="45715" rIns="91430" bIns="45715"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30" tIns="45715" rIns="91430" bIns="45715" rtlCol="0" anchor="b"/>
          <a:lstStyle>
            <a:lvl1pPr algn="r">
              <a:defRPr sz="1200"/>
            </a:lvl1pPr>
          </a:lstStyle>
          <a:p>
            <a:fld id="{9532EEAB-52E6-4ADA-A4A7-28A256D0BE7F}" type="slidenum">
              <a:rPr lang="en-US" smtClean="0"/>
              <a:t>‹#›</a:t>
            </a:fld>
            <a:endParaRPr lang="en-US"/>
          </a:p>
        </p:txBody>
      </p:sp>
    </p:spTree>
    <p:extLst>
      <p:ext uri="{BB962C8B-B14F-4D97-AF65-F5344CB8AC3E}">
        <p14:creationId xmlns:p14="http://schemas.microsoft.com/office/powerpoint/2010/main" val="3382633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539875" y="0"/>
            <a:ext cx="3778250" cy="2833688"/>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0" y="2895600"/>
            <a:ext cx="6858000" cy="624840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896518"/>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 W3" pitchFamily="16" charset="-128"/>
              </a:defRPr>
            </a:lvl1pPr>
            <a:lvl2pPr marL="727881" indent="-279954" eaLnBrk="0" hangingPunct="0">
              <a:defRPr>
                <a:solidFill>
                  <a:schemeClr val="tx1"/>
                </a:solidFill>
                <a:latin typeface="Arial" pitchFamily="34" charset="0"/>
                <a:ea typeface="ヒラギノ角ゴ Pro W3" pitchFamily="16" charset="-128"/>
              </a:defRPr>
            </a:lvl2pPr>
            <a:lvl3pPr marL="1119816" indent="-223964" eaLnBrk="0" hangingPunct="0">
              <a:defRPr>
                <a:solidFill>
                  <a:schemeClr val="tx1"/>
                </a:solidFill>
                <a:latin typeface="Arial" pitchFamily="34" charset="0"/>
                <a:ea typeface="ヒラギノ角ゴ Pro W3" pitchFamily="16" charset="-128"/>
              </a:defRPr>
            </a:lvl3pPr>
            <a:lvl4pPr marL="1567744" indent="-223964" eaLnBrk="0" hangingPunct="0">
              <a:defRPr>
                <a:solidFill>
                  <a:schemeClr val="tx1"/>
                </a:solidFill>
                <a:latin typeface="Arial" pitchFamily="34" charset="0"/>
                <a:ea typeface="ヒラギノ角ゴ Pro W3" pitchFamily="16" charset="-128"/>
              </a:defRPr>
            </a:lvl4pPr>
            <a:lvl5pPr marL="2015670" indent="-223964" eaLnBrk="0" hangingPunct="0">
              <a:defRPr>
                <a:solidFill>
                  <a:schemeClr val="tx1"/>
                </a:solidFill>
                <a:latin typeface="Arial" pitchFamily="34" charset="0"/>
                <a:ea typeface="ヒラギノ角ゴ Pro W3" pitchFamily="16" charset="-128"/>
              </a:defRPr>
            </a:lvl5pPr>
            <a:lvl6pPr marL="2463597" indent="-223964"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11525" indent="-223964"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359451" indent="-223964"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07378" indent="-223964"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eaLnBrk="1" hangingPunct="1"/>
            <a:fld id="{9544B913-AE9D-46D2-BBBA-A6BC096621CC}" type="slidenum">
              <a:rPr lang="en-US" smtClean="0">
                <a:solidFill>
                  <a:srgbClr val="000000"/>
                </a:solidFill>
              </a:rPr>
              <a:pPr eaLnBrk="1" hangingPunct="1"/>
              <a:t>1</a:t>
            </a:fld>
            <a:endParaRPr lang="en-US">
              <a:solidFill>
                <a:srgbClr val="000000"/>
              </a:solidFill>
            </a:endParaRPr>
          </a:p>
        </p:txBody>
      </p:sp>
      <p:sp>
        <p:nvSpPr>
          <p:cNvPr id="121859" name="Rectangle 7"/>
          <p:cNvSpPr txBox="1">
            <a:spLocks noGrp="1" noChangeArrowheads="1"/>
          </p:cNvSpPr>
          <p:nvPr/>
        </p:nvSpPr>
        <p:spPr bwMode="auto">
          <a:xfrm>
            <a:off x="3884963" y="8685397"/>
            <a:ext cx="2971490" cy="45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6" tIns="45694" rIns="91386" bIns="45694" anchor="b"/>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algn="r" eaLnBrk="1" fontAlgn="base" hangingPunct="1">
              <a:spcBef>
                <a:spcPct val="0"/>
              </a:spcBef>
              <a:spcAft>
                <a:spcPct val="0"/>
              </a:spcAft>
            </a:pPr>
            <a:fld id="{82FCAC5E-375F-43E0-8A71-D86819674B43}" type="slidenum">
              <a:rPr lang="en-US" sz="1100">
                <a:solidFill>
                  <a:srgbClr val="000000"/>
                </a:solidFill>
                <a:latin typeface="Times New Roman" pitchFamily="18" charset="0"/>
              </a:rPr>
              <a:pPr algn="r" eaLnBrk="1" fontAlgn="base" hangingPunct="1">
                <a:spcBef>
                  <a:spcPct val="0"/>
                </a:spcBef>
                <a:spcAft>
                  <a:spcPct val="0"/>
                </a:spcAft>
              </a:pPr>
              <a:t>1</a:t>
            </a:fld>
            <a:endParaRPr lang="en-US" sz="1100">
              <a:solidFill>
                <a:srgbClr val="000000"/>
              </a:solidFill>
              <a:latin typeface="Times New Roman" pitchFamily="18" charset="0"/>
            </a:endParaRPr>
          </a:p>
        </p:txBody>
      </p:sp>
      <p:sp>
        <p:nvSpPr>
          <p:cNvPr id="1218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6" tIns="45694" rIns="91386" bIns="45694" numCol="1" anchor="t" anchorCtr="0" compatLnSpc="1">
            <a:prstTxWarp prst="textNoShape">
              <a:avLst/>
            </a:prstTxWarp>
          </a:bodyPr>
          <a:lstStyle/>
          <a:p>
            <a:r>
              <a:rPr lang="en-US" b="1" dirty="0"/>
              <a:t>Notes</a:t>
            </a:r>
          </a:p>
          <a:p>
            <a:endParaRPr lang="en-US" dirty="0"/>
          </a:p>
          <a:p>
            <a:r>
              <a:rPr lang="en-US" dirty="0"/>
              <a:t>The </a:t>
            </a:r>
            <a:r>
              <a:rPr lang="en-US" dirty="0" err="1"/>
              <a:t>MiniMed</a:t>
            </a:r>
            <a:r>
              <a:rPr lang="en-US" dirty="0"/>
              <a:t> 530G Insulin Pump Practicum</a:t>
            </a:r>
          </a:p>
          <a:p>
            <a:r>
              <a:rPr lang="en-US" dirty="0"/>
              <a:t>Deck I: “Reviewing Scientific Evidence / Diabetes Technology” </a:t>
            </a:r>
          </a:p>
          <a:p>
            <a:r>
              <a:rPr lang="en-US" dirty="0"/>
              <a:t> </a:t>
            </a:r>
          </a:p>
          <a:p>
            <a:r>
              <a:rPr lang="en-US" dirty="0"/>
              <a:t>In the next hour or so my plans are to provide a medical review of diabetes technology.  I have around 70 slides to cover, so, we are going to move fast, but please stop me if you have questions.  </a:t>
            </a:r>
          </a:p>
          <a:p>
            <a:endParaRPr lang="en-US" dirty="0"/>
          </a:p>
          <a:p>
            <a:r>
              <a:rPr lang="en-US" dirty="0"/>
              <a:t>The key idea of this session is to provide you with clinical evidence, studies and information so you can make a more informed decision about the option of using insulin pump therapy as the therapy of choice for insulin requiring patients. </a:t>
            </a:r>
          </a:p>
          <a:p>
            <a:r>
              <a:rPr lang="en-US" dirty="0"/>
              <a:t> </a:t>
            </a:r>
          </a:p>
          <a:p>
            <a:r>
              <a:rPr lang="en-US" dirty="0"/>
              <a:t>A printout of these slides are provided in your binder– if you would like to follow along and make any notes.</a:t>
            </a:r>
          </a:p>
        </p:txBody>
      </p:sp>
    </p:spTree>
    <p:extLst>
      <p:ext uri="{BB962C8B-B14F-4D97-AF65-F5344CB8AC3E}">
        <p14:creationId xmlns:p14="http://schemas.microsoft.com/office/powerpoint/2010/main" val="180515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Insulin- 24 types</a:t>
            </a:r>
          </a:p>
          <a:p>
            <a:endParaRPr lang="en-US" dirty="0"/>
          </a:p>
          <a:p>
            <a:r>
              <a:rPr lang="en-US" dirty="0"/>
              <a:t>Tresiba U-100 and U-200</a:t>
            </a:r>
          </a:p>
          <a:p>
            <a:r>
              <a:rPr lang="en-US" dirty="0" err="1"/>
              <a:t>Toujeo</a:t>
            </a:r>
            <a:r>
              <a:rPr lang="en-US" dirty="0"/>
              <a:t> U-300</a:t>
            </a:r>
          </a:p>
          <a:p>
            <a:endParaRPr lang="en-US" dirty="0"/>
          </a:p>
        </p:txBody>
      </p:sp>
    </p:spTree>
    <p:extLst>
      <p:ext uri="{BB962C8B-B14F-4D97-AF65-F5344CB8AC3E}">
        <p14:creationId xmlns:p14="http://schemas.microsoft.com/office/powerpoint/2010/main" val="1086270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U-500</a:t>
            </a:r>
          </a:p>
          <a:p>
            <a:endParaRPr lang="en-US" dirty="0"/>
          </a:p>
          <a:p>
            <a:r>
              <a:rPr lang="en-US" dirty="0"/>
              <a:t>Mixed insulins</a:t>
            </a:r>
          </a:p>
          <a:p>
            <a:endParaRPr lang="en-US" dirty="0"/>
          </a:p>
        </p:txBody>
      </p:sp>
    </p:spTree>
    <p:extLst>
      <p:ext uri="{BB962C8B-B14F-4D97-AF65-F5344CB8AC3E}">
        <p14:creationId xmlns:p14="http://schemas.microsoft.com/office/powerpoint/2010/main" val="124270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4951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numCol="1" anchor="t" anchorCtr="0" compatLnSpc="1">
            <a:prstTxWarp prst="textNoShape">
              <a:avLst/>
            </a:prstTxWarp>
          </a:bodyPr>
          <a:lstStyle/>
          <a:p>
            <a:r>
              <a:rPr lang="en-US" b="1" dirty="0"/>
              <a:t>Notes</a:t>
            </a:r>
          </a:p>
          <a:p>
            <a:pPr>
              <a:defRPr/>
            </a:pPr>
            <a:endParaRPr lang="en-US" dirty="0"/>
          </a:p>
          <a:p>
            <a:pPr>
              <a:defRPr/>
            </a:pPr>
            <a:r>
              <a:rPr lang="en-US" dirty="0"/>
              <a:t>The primary landmark study that showed proof of the benefits of using intensive therapy was a large study </a:t>
            </a:r>
          </a:p>
          <a:p>
            <a:pPr marL="171450" indent="-171450">
              <a:buFontTx/>
              <a:buChar char="-"/>
              <a:defRPr/>
            </a:pPr>
            <a:r>
              <a:rPr lang="en-US" dirty="0"/>
              <a:t>conducted way back in the 1982</a:t>
            </a:r>
          </a:p>
          <a:p>
            <a:pPr marL="171450" indent="-171450">
              <a:buFontTx/>
              <a:buChar char="-"/>
              <a:defRPr/>
            </a:pPr>
            <a:r>
              <a:rPr lang="en-US" dirty="0"/>
              <a:t>published in 1993.  </a:t>
            </a:r>
          </a:p>
          <a:p>
            <a:pPr marL="171450" indent="-171450">
              <a:buFontTx/>
              <a:buChar char="-"/>
              <a:defRPr/>
            </a:pPr>
            <a:r>
              <a:rPr lang="en-US" dirty="0"/>
              <a:t>DCCT, or the Diabetes Complications Control Trial study. </a:t>
            </a:r>
          </a:p>
          <a:p>
            <a:pPr>
              <a:defRPr/>
            </a:pPr>
            <a:r>
              <a:rPr lang="en-US" dirty="0"/>
              <a:t> </a:t>
            </a:r>
          </a:p>
          <a:p>
            <a:pPr marL="171450" indent="-171450">
              <a:buFontTx/>
              <a:buChar char="-"/>
              <a:defRPr/>
            </a:pPr>
            <a:r>
              <a:rPr lang="en-US" dirty="0"/>
              <a:t>1,400 people in the DCCT study</a:t>
            </a:r>
          </a:p>
          <a:p>
            <a:pPr marL="171450" indent="-171450">
              <a:buFontTx/>
              <a:buChar char="-"/>
              <a:defRPr/>
            </a:pPr>
            <a:r>
              <a:rPr lang="en-US" dirty="0"/>
              <a:t>designed to be 10 years in length.</a:t>
            </a:r>
          </a:p>
          <a:p>
            <a:pPr>
              <a:defRPr/>
            </a:pPr>
            <a:r>
              <a:rPr lang="en-US" dirty="0"/>
              <a:t> -  purpose of the study was to confirm these two questions: </a:t>
            </a:r>
          </a:p>
          <a:p>
            <a:pPr>
              <a:defRPr/>
            </a:pPr>
            <a:r>
              <a:rPr lang="en-US" dirty="0"/>
              <a:t>         1) Are abnormally high blood glucose levels related to the long term complications so commonly seen in patients with diabetes</a:t>
            </a:r>
          </a:p>
          <a:p>
            <a:pPr>
              <a:defRPr/>
            </a:pPr>
            <a:r>
              <a:rPr lang="en-US" dirty="0"/>
              <a:t>         2) If so, can these long-term complications be minimized by keeping glucose levels as close to normal as possible.</a:t>
            </a:r>
          </a:p>
          <a:p>
            <a:pPr>
              <a:defRPr/>
            </a:pPr>
            <a:endParaRPr lang="en-US" dirty="0"/>
          </a:p>
          <a:p>
            <a:pPr>
              <a:defRPr/>
            </a:pPr>
            <a:r>
              <a:rPr lang="en-US" dirty="0"/>
              <a:t>There were two groups or arms to the study: </a:t>
            </a:r>
          </a:p>
          <a:p>
            <a:pPr marL="171450" indent="-171450">
              <a:buFontTx/>
              <a:buChar char="-"/>
              <a:defRPr/>
            </a:pPr>
            <a:r>
              <a:rPr lang="en-US" dirty="0"/>
              <a:t>Group 1: The “Conventional Therapy” group, stayed on conventional therapy which consisted of two injections per day – a combination of long-acting insulin and regular-acting insulin. </a:t>
            </a:r>
          </a:p>
          <a:p>
            <a:pPr marL="171450" indent="-171450">
              <a:buFontTx/>
              <a:buChar char="-"/>
              <a:defRPr/>
            </a:pPr>
            <a:r>
              <a:rPr lang="en-US" dirty="0"/>
              <a:t>Group 2: The “Intensive Therapy” group was placed on intensive insulin therapy.  </a:t>
            </a:r>
          </a:p>
          <a:p>
            <a:pPr marL="628268" lvl="1" indent="-171344">
              <a:buFont typeface="Arial" pitchFamily="34" charset="0"/>
              <a:buChar char="•"/>
              <a:defRPr/>
            </a:pPr>
            <a:r>
              <a:rPr lang="en-US" dirty="0"/>
              <a:t>That meant taking at least three injections per day or using an insulin pump. It could be either one.</a:t>
            </a:r>
          </a:p>
          <a:p>
            <a:r>
              <a:rPr lang="en-US" dirty="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numCol="1" anchor="t" anchorCtr="0" compatLnSpc="1">
            <a:prstTxWarp prst="textNoShape">
              <a:avLst/>
            </a:prstTxWarp>
          </a:bodyPr>
          <a:lstStyle/>
          <a:p>
            <a:r>
              <a:rPr lang="en-US" b="1" dirty="0"/>
              <a:t>Notes</a:t>
            </a:r>
          </a:p>
          <a:p>
            <a:r>
              <a:rPr lang="en-US" dirty="0"/>
              <a:t> </a:t>
            </a:r>
          </a:p>
          <a:p>
            <a:r>
              <a:rPr lang="en-US" dirty="0"/>
              <a:t>Even though the study was designed to last ten years, it was stopped early - at 7.4 years.  </a:t>
            </a:r>
          </a:p>
          <a:p>
            <a:r>
              <a:rPr lang="en-US" dirty="0"/>
              <a:t>Now, as we all know, when a study stops early it is either because it is showing either very bad or very good results.  </a:t>
            </a:r>
          </a:p>
          <a:p>
            <a:r>
              <a:rPr lang="en-US" dirty="0"/>
              <a:t>      And in the case of the DCCT actually showed both.</a:t>
            </a:r>
          </a:p>
          <a:p>
            <a:r>
              <a:rPr lang="en-US" dirty="0"/>
              <a:t> </a:t>
            </a:r>
          </a:p>
          <a:p>
            <a:r>
              <a:rPr lang="en-US" dirty="0"/>
              <a:t> It stopped for two reasons: </a:t>
            </a:r>
          </a:p>
          <a:p>
            <a:r>
              <a:rPr lang="en-US" dirty="0"/>
              <a:t>     1) At 7.4 years there was overwhelming evidence that intensive therapy really did minimize the risk for complications  </a:t>
            </a:r>
          </a:p>
          <a:p>
            <a:r>
              <a:rPr lang="en-US" dirty="0"/>
              <a:t>     2) there was a concern for those subjects who were in the control group </a:t>
            </a:r>
          </a:p>
          <a:p>
            <a:r>
              <a:rPr lang="en-US" dirty="0"/>
              <a:t>           They did not feel that it was ethically right to keep those people on conventional therapy because they too could be benefiting from using a more intensive insulin regimen. </a:t>
            </a:r>
          </a:p>
          <a:p>
            <a:r>
              <a:rPr lang="en-US" dirty="0"/>
              <a:t> </a:t>
            </a:r>
          </a:p>
          <a:p>
            <a:r>
              <a:rPr lang="en-US" dirty="0"/>
              <a:t>What the DCCT study clearly showed was that if we could use intensive insulin therapy safely (without increasing hypoglycemia) we could significantly reduce the risk of patients developing long-term complications.</a:t>
            </a:r>
          </a:p>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EDIC- Epidemiology of Diabetes Interventions and Complications</a:t>
            </a:r>
          </a:p>
          <a:p>
            <a:r>
              <a:rPr lang="en-US" dirty="0"/>
              <a:t>Began in 1994</a:t>
            </a:r>
          </a:p>
          <a:p>
            <a:r>
              <a:rPr lang="en-US" dirty="0"/>
              <a:t>Follow-up for 30 years. </a:t>
            </a:r>
          </a:p>
          <a:p>
            <a:endParaRPr lang="en-US" dirty="0"/>
          </a:p>
        </p:txBody>
      </p:sp>
    </p:spTree>
    <p:extLst>
      <p:ext uri="{BB962C8B-B14F-4D97-AF65-F5344CB8AC3E}">
        <p14:creationId xmlns:p14="http://schemas.microsoft.com/office/powerpoint/2010/main" val="312480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 Early control is important</a:t>
            </a:r>
          </a:p>
          <a:p>
            <a:r>
              <a:rPr lang="en-US" dirty="0"/>
              <a:t>   before complications develop</a:t>
            </a:r>
          </a:p>
          <a:p>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Lowering of relative risks of DM complications by obtaining good control early. </a:t>
            </a:r>
          </a:p>
          <a:p>
            <a:r>
              <a:rPr lang="en-US" dirty="0"/>
              <a:t>PREVENTION of complications</a:t>
            </a:r>
          </a:p>
        </p:txBody>
      </p:sp>
    </p:spTree>
    <p:extLst>
      <p:ext uri="{BB962C8B-B14F-4D97-AF65-F5344CB8AC3E}">
        <p14:creationId xmlns:p14="http://schemas.microsoft.com/office/powerpoint/2010/main" val="1299868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E721036-882B-7948-8734-521EC9923D61}" type="slidenum">
              <a:rPr lang="en-US" smtClean="0"/>
              <a:pPr/>
              <a:t>23</a:t>
            </a:fld>
            <a:endParaRPr lang="en-US" dirty="0"/>
          </a:p>
        </p:txBody>
      </p:sp>
    </p:spTree>
    <p:extLst>
      <p:ext uri="{BB962C8B-B14F-4D97-AF65-F5344CB8AC3E}">
        <p14:creationId xmlns:p14="http://schemas.microsoft.com/office/powerpoint/2010/main" val="2607370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48" tIns="46625" rIns="93248" bIns="46625" numCol="1" anchor="t" anchorCtr="0" compatLnSpc="1">
            <a:prstTxWarp prst="textNoShape">
              <a:avLst/>
            </a:prstTxWarp>
          </a:bodyPr>
          <a:lstStyle/>
          <a:p>
            <a:pPr eaLnBrk="1" hangingPunct="1">
              <a:spcBef>
                <a:spcPct val="0"/>
              </a:spcBef>
            </a:pPr>
            <a:r>
              <a:rPr lang="en-US" b="1" dirty="0"/>
              <a:t>Notes</a:t>
            </a:r>
          </a:p>
          <a:p>
            <a:pPr eaLnBrk="1" hangingPunct="1">
              <a:spcBef>
                <a:spcPct val="0"/>
              </a:spcBef>
            </a:pPr>
            <a:r>
              <a:rPr lang="en-US" dirty="0">
                <a:latin typeface="Arial" pitchFamily="34" charset="0"/>
                <a:cs typeface="Arial" pitchFamily="34" charset="0"/>
              </a:rPr>
              <a:t> </a:t>
            </a:r>
          </a:p>
          <a:p>
            <a:pPr>
              <a:defRPr/>
            </a:pPr>
            <a:r>
              <a:rPr lang="en-US" dirty="0"/>
              <a:t>Insulin pumps come closer than MDI to mimicking the natural insulin delivery of a healthy pancreas</a:t>
            </a:r>
            <a:endParaRPr lang="en-US" u="none" dirty="0"/>
          </a:p>
          <a:p>
            <a:pPr eaLnBrk="1" hangingPunct="1">
              <a:spcBef>
                <a:spcPct val="0"/>
              </a:spcBef>
            </a:pPr>
            <a:endParaRPr lang="en-US" dirty="0"/>
          </a:p>
        </p:txBody>
      </p:sp>
    </p:spTree>
    <p:extLst>
      <p:ext uri="{BB962C8B-B14F-4D97-AF65-F5344CB8AC3E}">
        <p14:creationId xmlns:p14="http://schemas.microsoft.com/office/powerpoint/2010/main" val="319062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 W3" pitchFamily="16" charset="-128"/>
              </a:defRPr>
            </a:lvl1pPr>
            <a:lvl2pPr marL="742995" indent="-285767" eaLnBrk="0" hangingPunct="0">
              <a:defRPr>
                <a:solidFill>
                  <a:schemeClr val="tx1"/>
                </a:solidFill>
                <a:latin typeface="Arial" pitchFamily="34" charset="0"/>
                <a:ea typeface="ヒラギノ角ゴ Pro W3" pitchFamily="16" charset="-128"/>
              </a:defRPr>
            </a:lvl2pPr>
            <a:lvl3pPr marL="1143069" indent="-228614" eaLnBrk="0" hangingPunct="0">
              <a:defRPr>
                <a:solidFill>
                  <a:schemeClr val="tx1"/>
                </a:solidFill>
                <a:latin typeface="Arial" pitchFamily="34" charset="0"/>
                <a:ea typeface="ヒラギノ角ゴ Pro W3" pitchFamily="16" charset="-128"/>
              </a:defRPr>
            </a:lvl3pPr>
            <a:lvl4pPr marL="1600298" indent="-228614" eaLnBrk="0" hangingPunct="0">
              <a:defRPr>
                <a:solidFill>
                  <a:schemeClr val="tx1"/>
                </a:solidFill>
                <a:latin typeface="Arial" pitchFamily="34" charset="0"/>
                <a:ea typeface="ヒラギノ角ゴ Pro W3" pitchFamily="16" charset="-128"/>
              </a:defRPr>
            </a:lvl4pPr>
            <a:lvl5pPr marL="2057526" indent="-228614" eaLnBrk="0" hangingPunct="0">
              <a:defRPr>
                <a:solidFill>
                  <a:schemeClr val="tx1"/>
                </a:solidFill>
                <a:latin typeface="Arial" pitchFamily="34" charset="0"/>
                <a:ea typeface="ヒラギノ角ゴ Pro W3" pitchFamily="16" charset="-128"/>
              </a:defRPr>
            </a:lvl5pPr>
            <a:lvl6pPr marL="2514753" indent="-228614"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982" indent="-228614"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209" indent="-228614"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438" indent="-228614"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eaLnBrk="1" hangingPunct="1"/>
            <a:fld id="{B8A5446D-A3A1-4BCE-9C77-D2F2F1598CD5}" type="slidenum">
              <a:rPr lang="en-US" smtClean="0"/>
              <a:pPr eaLnBrk="1" hangingPunct="1"/>
              <a:t>3</a:t>
            </a:fld>
            <a:endParaRPr lang="en-US"/>
          </a:p>
        </p:txBody>
      </p:sp>
      <p:sp>
        <p:nvSpPr>
          <p:cNvPr id="124931" name="Rectangle 7"/>
          <p:cNvSpPr txBox="1">
            <a:spLocks noGrp="1" noChangeArrowheads="1"/>
          </p:cNvSpPr>
          <p:nvPr/>
        </p:nvSpPr>
        <p:spPr bwMode="auto">
          <a:xfrm>
            <a:off x="3978489" y="8842216"/>
            <a:ext cx="3043026" cy="465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84" tIns="46642" rIns="93284" bIns="46642" anchor="b"/>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algn="r" eaLnBrk="1" hangingPunct="1"/>
            <a:fld id="{CD87D87C-0CC6-438F-88B2-D92EC6FAD280}" type="slidenum">
              <a:rPr lang="en-US" sz="1200">
                <a:latin typeface="Times New Roman" pitchFamily="18" charset="0"/>
              </a:rPr>
              <a:pPr algn="r" eaLnBrk="1" hangingPunct="1"/>
              <a:t>3</a:t>
            </a:fld>
            <a:endParaRPr lang="en-US" sz="1200">
              <a:latin typeface="Times New Roman" pitchFamily="18" charset="0"/>
            </a:endParaRPr>
          </a:p>
        </p:txBody>
      </p:sp>
      <p:sp>
        <p:nvSpPr>
          <p:cNvPr id="1249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84" tIns="46642" rIns="93284" bIns="46642" numCol="1" anchor="t" anchorCtr="0" compatLnSpc="1">
            <a:prstTxWarp prst="textNoShape">
              <a:avLst/>
            </a:prstTxWarp>
          </a:bodyPr>
          <a:lstStyle/>
          <a:p>
            <a:r>
              <a:rPr lang="en-US" dirty="0"/>
              <a:t>What are the</a:t>
            </a:r>
            <a:r>
              <a:rPr lang="en-US" baseline="0" dirty="0"/>
              <a:t> challenges of Type 2 diabetes?  </a:t>
            </a:r>
            <a:endParaRPr lang="en-US" dirty="0"/>
          </a:p>
          <a:p>
            <a:endParaRPr lang="en-US" dirty="0"/>
          </a:p>
          <a:p>
            <a:r>
              <a:rPr lang="en-US" dirty="0"/>
              <a:t>Compliance</a:t>
            </a:r>
          </a:p>
          <a:p>
            <a:r>
              <a:rPr lang="en-US" dirty="0"/>
              <a:t>Cost of meds, insurance approval</a:t>
            </a:r>
          </a:p>
          <a:p>
            <a:r>
              <a:rPr lang="en-US" dirty="0"/>
              <a:t>Choosing correct medication</a:t>
            </a:r>
          </a:p>
          <a:p>
            <a:endParaRPr lang="en-US" dirty="0"/>
          </a:p>
          <a:p>
            <a:r>
              <a:rPr lang="en-US" dirty="0"/>
              <a:t> </a:t>
            </a:r>
          </a:p>
        </p:txBody>
      </p:sp>
    </p:spTree>
    <p:extLst>
      <p:ext uri="{BB962C8B-B14F-4D97-AF65-F5344CB8AC3E}">
        <p14:creationId xmlns:p14="http://schemas.microsoft.com/office/powerpoint/2010/main" val="1061590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62" tIns="46632" rIns="93262" bIns="46632" numCol="1" anchor="t" anchorCtr="0" compatLnSpc="1">
            <a:prstTxWarp prst="textNoShape">
              <a:avLst/>
            </a:prstTxWarp>
          </a:bodyPr>
          <a:lstStyle/>
          <a:p>
            <a:pPr eaLnBrk="1" hangingPunct="1">
              <a:spcBef>
                <a:spcPct val="0"/>
              </a:spcBef>
            </a:pPr>
            <a:r>
              <a:rPr lang="en-US" b="1" dirty="0"/>
              <a:t>Notes</a:t>
            </a:r>
          </a:p>
          <a:p>
            <a:r>
              <a:rPr lang="en-US" dirty="0"/>
              <a:t>   </a:t>
            </a:r>
          </a:p>
          <a:p>
            <a:r>
              <a:rPr lang="en-US" dirty="0"/>
              <a:t>secretion of insulin by a normal functioning pancreas.  </a:t>
            </a:r>
          </a:p>
          <a:p>
            <a:r>
              <a:rPr lang="en-US" dirty="0"/>
              <a:t>     small amounts of insulin in fasting states</a:t>
            </a:r>
          </a:p>
          <a:p>
            <a:r>
              <a:rPr lang="en-US" dirty="0"/>
              <a:t>     larger amounts when a person eats.  </a:t>
            </a:r>
          </a:p>
          <a:p>
            <a:endParaRPr lang="en-US" dirty="0"/>
          </a:p>
          <a:p>
            <a:r>
              <a:rPr lang="en-US" dirty="0"/>
              <a:t>Pump can come closer to matching this normal secretion than with injections.</a:t>
            </a:r>
          </a:p>
          <a:p>
            <a:endParaRPr lang="en-US" dirty="0"/>
          </a:p>
          <a:p>
            <a:r>
              <a:rPr lang="en-US" dirty="0"/>
              <a:t>pumps deliver insulin in two ways:  </a:t>
            </a:r>
          </a:p>
          <a:p>
            <a:r>
              <a:rPr lang="en-US" dirty="0"/>
              <a:t>       Basal insulin (background insulin) and bolus insulin (for meals).  </a:t>
            </a:r>
          </a:p>
          <a:p>
            <a:r>
              <a:rPr lang="en-US" dirty="0"/>
              <a:t>          Basal insulin is the insulin that is constantly delivered in tiny increments similar to the way a healthy pancreas secretes insulin. </a:t>
            </a:r>
          </a:p>
          <a:p>
            <a:r>
              <a:rPr lang="en-US" dirty="0"/>
              <a:t>          Bolus is determined by patient based on amounts of food and blood sugars levels.</a:t>
            </a:r>
          </a:p>
          <a:p>
            <a:r>
              <a:rPr lang="en-US" dirty="0"/>
              <a:t> </a:t>
            </a:r>
          </a:p>
          <a:p>
            <a:endParaRPr lang="en-US" dirty="0"/>
          </a:p>
        </p:txBody>
      </p:sp>
    </p:spTree>
    <p:extLst>
      <p:ext uri="{BB962C8B-B14F-4D97-AF65-F5344CB8AC3E}">
        <p14:creationId xmlns:p14="http://schemas.microsoft.com/office/powerpoint/2010/main" val="3619166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r>
              <a:rPr lang="en-US" dirty="0"/>
              <a:t>Each type of insulin has a unique </a:t>
            </a:r>
          </a:p>
          <a:p>
            <a:pPr marL="171450" indent="-171450">
              <a:buFontTx/>
              <a:buChar char="-"/>
            </a:pPr>
            <a:r>
              <a:rPr lang="en-US" dirty="0"/>
              <a:t>action time </a:t>
            </a:r>
          </a:p>
          <a:p>
            <a:pPr marL="171450" indent="-171450">
              <a:buFontTx/>
              <a:buChar char="-"/>
            </a:pPr>
            <a:r>
              <a:rPr lang="en-US" dirty="0"/>
              <a:t>peaks</a:t>
            </a:r>
          </a:p>
          <a:p>
            <a:pPr marL="171450" indent="-171450">
              <a:buFontTx/>
              <a:buChar char="-"/>
            </a:pPr>
            <a:r>
              <a:rPr lang="en-US" dirty="0"/>
              <a:t>time it remains active </a:t>
            </a:r>
          </a:p>
          <a:p>
            <a:r>
              <a:rPr lang="en-US" dirty="0"/>
              <a:t>Called pharmacodynamic </a:t>
            </a:r>
          </a:p>
          <a:p>
            <a:endParaRPr lang="en-US" dirty="0"/>
          </a:p>
        </p:txBody>
      </p:sp>
    </p:spTree>
    <p:extLst>
      <p:ext uri="{BB962C8B-B14F-4D97-AF65-F5344CB8AC3E}">
        <p14:creationId xmlns:p14="http://schemas.microsoft.com/office/powerpoint/2010/main" val="1580103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Rectangle 2"/>
          <p:cNvSpPr>
            <a:spLocks noGrp="1" noRot="1" noChangeAspect="1" noChangeArrowheads="1" noTextEdit="1"/>
          </p:cNvSpPr>
          <p:nvPr>
            <p:ph type="sldImg"/>
          </p:nvPr>
        </p:nvSpPr>
        <p:spPr bwMode="auto">
          <a:xfrm>
            <a:off x="1592263" y="0"/>
            <a:ext cx="3843337" cy="288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6" name="Rectangle 3"/>
          <p:cNvSpPr>
            <a:spLocks noGrp="1" noChangeArrowheads="1"/>
          </p:cNvSpPr>
          <p:nvPr>
            <p:ph type="body" idx="1"/>
          </p:nvPr>
        </p:nvSpPr>
        <p:spPr bwMode="auto">
          <a:xfrm>
            <a:off x="0" y="2894485"/>
            <a:ext cx="7021516" cy="6414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62" tIns="46632" rIns="93262" bIns="46632" numCol="1" anchor="t" anchorCtr="0" compatLnSpc="1">
            <a:prstTxWarp prst="textNoShape">
              <a:avLst/>
            </a:prstTxWarp>
          </a:bodyPr>
          <a:lstStyle/>
          <a:p>
            <a:pPr eaLnBrk="1" hangingPunct="1">
              <a:spcBef>
                <a:spcPct val="0"/>
              </a:spcBef>
            </a:pPr>
            <a:r>
              <a:rPr lang="en-US" b="1" dirty="0"/>
              <a:t>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Pharmacodynamic variability is how consistently expect insulin to act upon the body from one patient to the next</a:t>
            </a:r>
          </a:p>
          <a:p>
            <a:pPr marL="171450" indent="-171450">
              <a:buFontTx/>
              <a:buChar char="-"/>
            </a:pPr>
            <a:r>
              <a:rPr lang="en-US" dirty="0"/>
              <a:t>46% variation in the effectiveness of intermediate-acting insulin</a:t>
            </a:r>
          </a:p>
          <a:p>
            <a:pPr marL="171450" indent="-171450">
              <a:buFontTx/>
              <a:buChar char="-"/>
            </a:pPr>
            <a:r>
              <a:rPr lang="en-US" dirty="0"/>
              <a:t>36% variability for long-acting insulin</a:t>
            </a:r>
          </a:p>
          <a:p>
            <a:pPr marL="171450" indent="-171450">
              <a:buFontTx/>
              <a:buChar char="-"/>
            </a:pPr>
            <a:r>
              <a:rPr lang="en-US" dirty="0"/>
              <a:t>rapid-acting insulin – less than half of the closest – three times much more accurate than intermediate acting insulin</a:t>
            </a:r>
          </a:p>
          <a:p>
            <a:pPr marL="0" indent="0">
              <a:buFontTx/>
              <a:buNone/>
            </a:pPr>
            <a:r>
              <a:rPr lang="en-US" dirty="0"/>
              <a:t>-   Ultra rapid- </a:t>
            </a:r>
            <a:r>
              <a:rPr lang="en-US" dirty="0" err="1"/>
              <a:t>Fiasp</a:t>
            </a:r>
            <a:endParaRPr lang="en-US" dirty="0"/>
          </a:p>
          <a:p>
            <a:r>
              <a:rPr lang="en-US" dirty="0"/>
              <a:t> </a:t>
            </a:r>
          </a:p>
          <a:p>
            <a:r>
              <a:rPr lang="en-US" dirty="0"/>
              <a:t>So, even if you are using MDI therapy exactly as directed and you are using an intermediate or a longer-acting insulin such as </a:t>
            </a:r>
            <a:r>
              <a:rPr lang="en-US" dirty="0" err="1"/>
              <a:t>glargine</a:t>
            </a:r>
            <a:r>
              <a:rPr lang="en-US" dirty="0"/>
              <a:t> to cover basal insulin requirements throughout the day, the action is inconsistent enough that every day could be different and it would be hard to know how much is still active and to determine if or how much to give when glucose levels are running high during the day or night.  </a:t>
            </a:r>
          </a:p>
          <a:p>
            <a:r>
              <a:rPr lang="en-US" dirty="0"/>
              <a:t> </a:t>
            </a:r>
          </a:p>
          <a:p>
            <a:pPr marL="171450" indent="-171450">
              <a:buFontTx/>
              <a:buChar char="-"/>
            </a:pPr>
            <a:r>
              <a:rPr lang="en-US" dirty="0"/>
              <a:t>limitations of longer acting insulin.  </a:t>
            </a:r>
          </a:p>
          <a:p>
            <a:pPr marL="171450" indent="-171450">
              <a:buFontTx/>
              <a:buChar char="-"/>
            </a:pPr>
            <a:r>
              <a:rPr lang="en-US" dirty="0"/>
              <a:t>Rapid-acting insulin has the lowest intra-patient variability, and it is easier to reproduce similar results day after day.</a:t>
            </a:r>
          </a:p>
          <a:p>
            <a:endParaRPr lang="en-US" dirty="0"/>
          </a:p>
          <a:p>
            <a:r>
              <a:rPr lang="en-US" dirty="0"/>
              <a:t>In today’s market, most pump patients  use rapid-acting insulin. </a:t>
            </a:r>
          </a:p>
          <a:p>
            <a:endParaRPr lang="en-US" dirty="0"/>
          </a:p>
        </p:txBody>
      </p:sp>
    </p:spTree>
    <p:extLst>
      <p:ext uri="{BB962C8B-B14F-4D97-AF65-F5344CB8AC3E}">
        <p14:creationId xmlns:p14="http://schemas.microsoft.com/office/powerpoint/2010/main" val="1921045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21036-882B-7948-8734-521EC9923D61}" type="slidenum">
              <a:rPr lang="en-US" smtClean="0"/>
              <a:pPr/>
              <a:t>28</a:t>
            </a:fld>
            <a:endParaRPr lang="en-US"/>
          </a:p>
        </p:txBody>
      </p:sp>
    </p:spTree>
    <p:extLst>
      <p:ext uri="{BB962C8B-B14F-4D97-AF65-F5344CB8AC3E}">
        <p14:creationId xmlns:p14="http://schemas.microsoft.com/office/powerpoint/2010/main" val="1410167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OAD reduction d/t</a:t>
            </a:r>
          </a:p>
          <a:p>
            <a:pPr marL="171450" indent="-171450">
              <a:buFontTx/>
              <a:buChar char="-"/>
            </a:pPr>
            <a:r>
              <a:rPr lang="en-US" dirty="0"/>
              <a:t>Not effective</a:t>
            </a:r>
          </a:p>
          <a:p>
            <a:pPr marL="171450" indent="-171450">
              <a:buFontTx/>
              <a:buChar char="-"/>
            </a:pPr>
            <a:r>
              <a:rPr lang="en-US" dirty="0"/>
              <a:t>Improved glucose control</a:t>
            </a:r>
          </a:p>
          <a:p>
            <a:pPr marL="171450" indent="-171450">
              <a:buFontTx/>
              <a:buChar char="-"/>
            </a:pPr>
            <a:endParaRPr lang="en-US" dirty="0"/>
          </a:p>
          <a:p>
            <a:pPr marL="171450" indent="-171450">
              <a:buFontTx/>
              <a:buChar char="-"/>
            </a:pPr>
            <a:endParaRPr lang="en-US" dirty="0"/>
          </a:p>
          <a:p>
            <a:pPr marL="171450" indent="-171450">
              <a:buFontTx/>
              <a:buChar char="-"/>
            </a:pPr>
            <a:r>
              <a:rPr lang="en-US" dirty="0"/>
              <a:t>Cost savings</a:t>
            </a:r>
          </a:p>
          <a:p>
            <a:pPr marL="171450" indent="-171450">
              <a:buFontTx/>
              <a:buChar char="-"/>
            </a:pPr>
            <a:r>
              <a:rPr lang="en-US" dirty="0"/>
              <a:t>s/e, adverse reaction</a:t>
            </a:r>
          </a:p>
        </p:txBody>
      </p:sp>
    </p:spTree>
    <p:extLst>
      <p:ext uri="{BB962C8B-B14F-4D97-AF65-F5344CB8AC3E}">
        <p14:creationId xmlns:p14="http://schemas.microsoft.com/office/powerpoint/2010/main" val="1258642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Pumps initial cost is expensive</a:t>
            </a:r>
          </a:p>
          <a:p>
            <a:endParaRPr lang="en-US" dirty="0"/>
          </a:p>
          <a:p>
            <a:r>
              <a:rPr lang="en-US" dirty="0"/>
              <a:t>Less missed work time</a:t>
            </a:r>
          </a:p>
        </p:txBody>
      </p:sp>
      <p:sp>
        <p:nvSpPr>
          <p:cNvPr id="4" name="Slide Number Placeholder 3"/>
          <p:cNvSpPr>
            <a:spLocks noGrp="1"/>
          </p:cNvSpPr>
          <p:nvPr>
            <p:ph type="sldNum" sz="quarter" idx="10"/>
          </p:nvPr>
        </p:nvSpPr>
        <p:spPr/>
        <p:txBody>
          <a:bodyPr/>
          <a:lstStyle/>
          <a:p>
            <a:fld id="{9E721036-882B-7948-8734-521EC9923D61}" type="slidenum">
              <a:rPr lang="en-US" smtClean="0"/>
              <a:pPr/>
              <a:t>30</a:t>
            </a:fld>
            <a:endParaRPr lang="en-US"/>
          </a:p>
        </p:txBody>
      </p:sp>
    </p:spTree>
    <p:extLst>
      <p:ext uri="{BB962C8B-B14F-4D97-AF65-F5344CB8AC3E}">
        <p14:creationId xmlns:p14="http://schemas.microsoft.com/office/powerpoint/2010/main" val="1224235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rPr>
              <a:t>A total of 36 centers participated in the study: 8 in Canada, 23 in Europe and Israel, 2 in South Africa, 3 in the USA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rPr>
              <a:t>three phases: an 8-week run-in phase, 6-months study phase and 6-months continuation phase. </a:t>
            </a:r>
          </a:p>
          <a:p>
            <a:endParaRPr lang="en-US" sz="1000" b="1" dirty="0">
              <a:solidFill>
                <a:srgbClr val="005195"/>
              </a:solidFill>
            </a:endParaRPr>
          </a:p>
          <a:p>
            <a:endParaRPr lang="en-US" sz="1000" b="1" dirty="0">
              <a:solidFill>
                <a:srgbClr val="005195"/>
              </a:solidFill>
            </a:endParaRPr>
          </a:p>
          <a:p>
            <a:r>
              <a:rPr lang="en-US" sz="1000" b="1" dirty="0">
                <a:solidFill>
                  <a:srgbClr val="005195"/>
                </a:solidFill>
              </a:rPr>
              <a:t> RUN-IN Phase (8 weeks)  </a:t>
            </a:r>
          </a:p>
          <a:p>
            <a:pPr marL="0" indent="0">
              <a:buFont typeface="Arial" panose="020B0604020202020204" pitchFamily="34" charset="0"/>
              <a:buNone/>
            </a:pPr>
            <a:r>
              <a:rPr lang="en-US" sz="1000" dirty="0">
                <a:solidFill>
                  <a:schemeClr val="tx2">
                    <a:lumMod val="50000"/>
                  </a:schemeClr>
                </a:solidFill>
              </a:rPr>
              <a:t>-  Designed so that all patients are optimally treated with an MDI </a:t>
            </a:r>
            <a:r>
              <a:rPr lang="en-US" sz="1000" dirty="0"/>
              <a:t>regimen.  </a:t>
            </a:r>
          </a:p>
          <a:p>
            <a:pPr marL="0" indent="0">
              <a:buFont typeface="Arial" panose="020B0604020202020204" pitchFamily="34" charset="0"/>
              <a:buNone/>
            </a:pPr>
            <a:r>
              <a:rPr lang="en-US" sz="1000" dirty="0">
                <a:solidFill>
                  <a:srgbClr val="FF0000"/>
                </a:solidFill>
              </a:rPr>
              <a:t>-  Protocols given to help titrate </a:t>
            </a:r>
            <a:r>
              <a:rPr lang="en-US" sz="1000" dirty="0">
                <a:solidFill>
                  <a:schemeClr val="tx2">
                    <a:lumMod val="50000"/>
                  </a:schemeClr>
                </a:solidFill>
              </a:rPr>
              <a:t>based on </a:t>
            </a:r>
            <a:r>
              <a:rPr lang="en-US" sz="1000" dirty="0"/>
              <a:t>published practiced guidelines</a:t>
            </a:r>
            <a:endParaRPr lang="en-US" sz="1000" dirty="0">
              <a:solidFill>
                <a:schemeClr val="accent4">
                  <a:lumMod val="50000"/>
                </a:schemeClr>
              </a:solidFill>
            </a:endParaRPr>
          </a:p>
          <a:p>
            <a:pPr marL="0" indent="0">
              <a:buFont typeface="Arial" panose="020B0604020202020204" pitchFamily="34" charset="0"/>
              <a:buNone/>
            </a:pPr>
            <a:r>
              <a:rPr lang="en-US" sz="1000" dirty="0">
                <a:solidFill>
                  <a:schemeClr val="accent4">
                    <a:lumMod val="50000"/>
                  </a:schemeClr>
                </a:solidFill>
              </a:rPr>
              <a:t>-  Three (3) visits for</a:t>
            </a:r>
            <a:r>
              <a:rPr lang="en-US" sz="1000" dirty="0">
                <a:solidFill>
                  <a:srgbClr val="FF0000"/>
                </a:solidFill>
              </a:rPr>
              <a:t> all patients</a:t>
            </a:r>
            <a:r>
              <a:rPr lang="en-US" sz="1000" dirty="0">
                <a:solidFill>
                  <a:schemeClr val="tx2">
                    <a:lumMod val="50000"/>
                  </a:schemeClr>
                </a:solidFill>
              </a:rPr>
              <a:t>:  insulin dose titration, nutritional counselling &amp; diabetes education</a:t>
            </a:r>
          </a:p>
          <a:p>
            <a:pPr marL="0" indent="0">
              <a:buFont typeface="Arial" panose="020B0604020202020204" pitchFamily="34" charset="0"/>
              <a:buNone/>
            </a:pPr>
            <a:r>
              <a:rPr lang="en-US" sz="1000" dirty="0">
                <a:solidFill>
                  <a:schemeClr val="tx2">
                    <a:lumMod val="50000"/>
                  </a:schemeClr>
                </a:solidFill>
              </a:rPr>
              <a:t>-  All oral </a:t>
            </a:r>
            <a:r>
              <a:rPr lang="en-US" sz="1000" dirty="0">
                <a:solidFill>
                  <a:srgbClr val="FF0000"/>
                </a:solidFill>
              </a:rPr>
              <a:t>medications were stopped and standardized to metformin </a:t>
            </a:r>
            <a:r>
              <a:rPr lang="en-US" sz="1000" dirty="0">
                <a:solidFill>
                  <a:schemeClr val="tx2">
                    <a:lumMod val="50000"/>
                  </a:schemeClr>
                </a:solidFill>
              </a:rPr>
              <a:t>alone at the maximally tolerated dose.</a:t>
            </a:r>
          </a:p>
          <a:p>
            <a:pPr marL="0" indent="0">
              <a:buFont typeface="Arial" panose="020B0604020202020204" pitchFamily="34" charset="0"/>
              <a:buNone/>
            </a:pPr>
            <a:r>
              <a:rPr lang="en-US" sz="1000" dirty="0">
                <a:solidFill>
                  <a:schemeClr val="tx2">
                    <a:lumMod val="50000"/>
                  </a:schemeClr>
                </a:solidFill>
              </a:rPr>
              <a:t>-  Told to </a:t>
            </a:r>
            <a:r>
              <a:rPr lang="en-US" sz="1000" dirty="0">
                <a:solidFill>
                  <a:srgbClr val="FF0000"/>
                </a:solidFill>
              </a:rPr>
              <a:t>test BG a minimum 2.5 times </a:t>
            </a:r>
            <a:r>
              <a:rPr lang="en-US" sz="1000" dirty="0">
                <a:solidFill>
                  <a:schemeClr val="tx2">
                    <a:lumMod val="50000"/>
                  </a:schemeClr>
                </a:solidFill>
              </a:rPr>
              <a:t>per day</a:t>
            </a:r>
          </a:p>
          <a:p>
            <a:endParaRPr lang="en-US" sz="1000" dirty="0">
              <a:solidFill>
                <a:schemeClr val="tx2">
                  <a:lumMod val="50000"/>
                </a:schemeClr>
              </a:solidFill>
            </a:endParaRPr>
          </a:p>
          <a:p>
            <a:endParaRPr lang="en-US" sz="1000" dirty="0">
              <a:solidFill>
                <a:schemeClr val="accent2"/>
              </a:solidFill>
            </a:endParaRPr>
          </a:p>
          <a:p>
            <a:r>
              <a:rPr lang="en-US" sz="1000" b="1" dirty="0">
                <a:solidFill>
                  <a:srgbClr val="005195"/>
                </a:solidFill>
              </a:rPr>
              <a:t>STUDY Phase (2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rgbClr val="005195"/>
              </a:solidFill>
            </a:endParaRPr>
          </a:p>
          <a:p>
            <a:r>
              <a:rPr lang="en-US" sz="1000" b="1" dirty="0">
                <a:solidFill>
                  <a:srgbClr val="005195"/>
                </a:solidFill>
              </a:rPr>
              <a:t>-  </a:t>
            </a:r>
            <a:r>
              <a:rPr lang="en-US" sz="1000" dirty="0">
                <a:solidFill>
                  <a:schemeClr val="tx2">
                    <a:lumMod val="50000"/>
                  </a:schemeClr>
                </a:solidFill>
              </a:rPr>
              <a:t>Three (3) visits : Patients assigned to pump group underwent pump training whereas the MDI therapy was </a:t>
            </a:r>
            <a:r>
              <a:rPr lang="en-US" sz="1000" dirty="0">
                <a:solidFill>
                  <a:srgbClr val="FF0000"/>
                </a:solidFill>
              </a:rPr>
              <a:t>continued with ongoing titration</a:t>
            </a:r>
            <a:r>
              <a:rPr lang="en-US" sz="1000" dirty="0">
                <a:solidFill>
                  <a:schemeClr val="tx2">
                    <a:lumMod val="50000"/>
                  </a:schemeClr>
                </a:solidFill>
              </a:rPr>
              <a:t>.   </a:t>
            </a:r>
          </a:p>
          <a:p>
            <a:pPr marL="0" indent="0">
              <a:buFont typeface="Arial" panose="020B0604020202020204" pitchFamily="34" charset="0"/>
              <a:buNone/>
            </a:pPr>
            <a:r>
              <a:rPr lang="en-US" sz="1000" dirty="0">
                <a:solidFill>
                  <a:schemeClr val="accent4">
                    <a:lumMod val="50000"/>
                  </a:schemeClr>
                </a:solidFill>
              </a:rPr>
              <a:t>-  Pump training with</a:t>
            </a:r>
            <a:r>
              <a:rPr lang="en-US" sz="1000" dirty="0">
                <a:solidFill>
                  <a:schemeClr val="tx2">
                    <a:lumMod val="50000"/>
                  </a:schemeClr>
                </a:solidFill>
              </a:rPr>
              <a:t> the patient was performed </a:t>
            </a:r>
            <a:r>
              <a:rPr lang="en-US" sz="1000" dirty="0">
                <a:solidFill>
                  <a:srgbClr val="FF0000"/>
                </a:solidFill>
              </a:rPr>
              <a:t>according to site routine practice.</a:t>
            </a:r>
          </a:p>
          <a:p>
            <a:pPr marL="0" indent="0">
              <a:buFont typeface="Arial" panose="020B0604020202020204" pitchFamily="34" charset="0"/>
              <a:buNone/>
            </a:pPr>
            <a:r>
              <a:rPr lang="en-US" sz="1000" dirty="0">
                <a:solidFill>
                  <a:schemeClr val="tx2">
                    <a:lumMod val="50000"/>
                  </a:schemeClr>
                </a:solidFill>
              </a:rPr>
              <a:t>-  Bolus design are left to the investigators judgment and </a:t>
            </a:r>
            <a:r>
              <a:rPr lang="en-US" sz="1000" dirty="0">
                <a:solidFill>
                  <a:srgbClr val="FF0000"/>
                </a:solidFill>
              </a:rPr>
              <a:t>ranged from set doses to doses based on ICR/ISF.</a:t>
            </a:r>
          </a:p>
          <a:p>
            <a:endParaRPr lang="en-US" dirty="0"/>
          </a:p>
          <a:p>
            <a:endParaRPr lang="en-US" dirty="0"/>
          </a:p>
        </p:txBody>
      </p:sp>
      <p:sp>
        <p:nvSpPr>
          <p:cNvPr id="4" name="Slide Number Placeholder 3"/>
          <p:cNvSpPr>
            <a:spLocks noGrp="1"/>
          </p:cNvSpPr>
          <p:nvPr>
            <p:ph type="sldNum" sz="quarter" idx="10"/>
          </p:nvPr>
        </p:nvSpPr>
        <p:spPr/>
        <p:txBody>
          <a:bodyPr/>
          <a:lstStyle/>
          <a:p>
            <a:fld id="{B76B739F-8CF2-42D4-95B6-667ED23B6542}" type="slidenum">
              <a:rPr lang="en-US" altLang="en-US" smtClean="0"/>
              <a:pPr/>
              <a:t>31</a:t>
            </a:fld>
            <a:endParaRPr lang="en-US" altLang="en-US"/>
          </a:p>
        </p:txBody>
      </p:sp>
    </p:spTree>
    <p:extLst>
      <p:ext uri="{BB962C8B-B14F-4D97-AF65-F5344CB8AC3E}">
        <p14:creationId xmlns:p14="http://schemas.microsoft.com/office/powerpoint/2010/main" val="386153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167">
              <a:buFontTx/>
              <a:buChar char="-"/>
              <a:defRPr/>
            </a:pPr>
            <a:r>
              <a:rPr lang="en-US" dirty="0">
                <a:solidFill>
                  <a:prstClr val="black"/>
                </a:solidFill>
              </a:rPr>
              <a:t>30–75 years old</a:t>
            </a:r>
          </a:p>
          <a:p>
            <a:pPr marL="171450" indent="-171450" defTabSz="933167">
              <a:buFontTx/>
              <a:buChar char="-"/>
              <a:defRPr/>
            </a:pPr>
            <a:r>
              <a:rPr lang="en-US" dirty="0">
                <a:solidFill>
                  <a:prstClr val="black"/>
                </a:solidFill>
              </a:rPr>
              <a:t>at least 3 injections per day of long-acting and rapid-acting insulin analogs, for at least the previous 3 months. </a:t>
            </a:r>
          </a:p>
          <a:p>
            <a:pPr marL="0" indent="0" defTabSz="933167">
              <a:buFont typeface="Arial" panose="020B0604020202020204" pitchFamily="34" charset="0"/>
              <a:buNone/>
              <a:defRPr/>
            </a:pPr>
            <a:r>
              <a:rPr lang="en-US" dirty="0">
                <a:solidFill>
                  <a:prstClr val="black"/>
                </a:solidFill>
              </a:rPr>
              <a:t>-   Patients (n=495) with poor glycemic control despite multiple injections with insulin analogues were enrolled into a 2-month dose-optimization run-in period. </a:t>
            </a:r>
          </a:p>
          <a:p>
            <a:pPr marL="165503" indent="-165503" defTabSz="933167">
              <a:buFont typeface="Arial" panose="020B0604020202020204" pitchFamily="34" charset="0"/>
              <a:buChar char="•"/>
              <a:defRPr/>
            </a:pPr>
            <a:endParaRPr lang="en-US" dirty="0">
              <a:solidFill>
                <a:prstClr val="black"/>
              </a:solidFill>
            </a:endParaRPr>
          </a:p>
          <a:p>
            <a:pPr marL="171450" indent="-171450" defTabSz="933167">
              <a:buFontTx/>
              <a:buChar char="-"/>
              <a:defRPr/>
            </a:pPr>
            <a:r>
              <a:rPr lang="en-US" dirty="0">
                <a:solidFill>
                  <a:prstClr val="black"/>
                </a:solidFill>
              </a:rPr>
              <a:t>After the run-in phase, patients with A1C ≥ 8·0% and ≤12% (n=331) </a:t>
            </a:r>
          </a:p>
          <a:p>
            <a:pPr marL="0" indent="0" defTabSz="933167">
              <a:buFontTx/>
              <a:buNone/>
              <a:defRPr/>
            </a:pPr>
            <a:r>
              <a:rPr lang="en-US" dirty="0">
                <a:solidFill>
                  <a:prstClr val="black"/>
                </a:solidFill>
              </a:rPr>
              <a:t>         to study phase</a:t>
            </a:r>
          </a:p>
          <a:p>
            <a:pPr marL="0" indent="0" defTabSz="933167">
              <a:buFontTx/>
              <a:buNone/>
              <a:defRPr/>
            </a:pPr>
            <a:r>
              <a:rPr lang="en-US" dirty="0">
                <a:solidFill>
                  <a:prstClr val="black"/>
                </a:solidFill>
              </a:rPr>
              <a:t>                randomized into two groups </a:t>
            </a:r>
          </a:p>
          <a:p>
            <a:pPr marL="0" indent="0" defTabSz="933167">
              <a:buFontTx/>
              <a:buNone/>
              <a:defRPr/>
            </a:pPr>
            <a:r>
              <a:rPr lang="en-US" dirty="0">
                <a:solidFill>
                  <a:prstClr val="black"/>
                </a:solidFill>
              </a:rPr>
              <a:t>                    continued on multiple injection therapy (163 assigned to the control group) </a:t>
            </a:r>
          </a:p>
          <a:p>
            <a:pPr marL="0" indent="0" defTabSz="933167">
              <a:buFontTx/>
              <a:buNone/>
              <a:defRPr/>
            </a:pPr>
            <a:r>
              <a:rPr lang="en-US" dirty="0">
                <a:solidFill>
                  <a:prstClr val="black"/>
                </a:solidFill>
              </a:rPr>
              <a:t>                     initiated insulin pump therapy (168 assigned to the treatment group). </a:t>
            </a:r>
          </a:p>
          <a:p>
            <a:pPr marL="0" indent="0" defTabSz="933167">
              <a:buFont typeface="Arial" panose="020B0604020202020204" pitchFamily="34" charset="0"/>
              <a:buNone/>
              <a:defRPr/>
            </a:pPr>
            <a:r>
              <a:rPr lang="en-US" dirty="0">
                <a:solidFill>
                  <a:prstClr val="black"/>
                </a:solidFill>
              </a:rPr>
              <a:t>-  At the end of the study phase (6 months), </a:t>
            </a:r>
          </a:p>
          <a:p>
            <a:pPr marL="0" indent="0" defTabSz="933167">
              <a:buFont typeface="Arial" panose="020B0604020202020204" pitchFamily="34" charset="0"/>
              <a:buNone/>
              <a:defRPr/>
            </a:pPr>
            <a:r>
              <a:rPr lang="en-US" dirty="0">
                <a:solidFill>
                  <a:prstClr val="black"/>
                </a:solidFill>
              </a:rPr>
              <a:t>        MDI group crosses over to use insulin pump therapy </a:t>
            </a:r>
          </a:p>
          <a:p>
            <a:pPr marL="0" indent="0" defTabSz="933167">
              <a:buFont typeface="Arial" panose="020B0604020202020204" pitchFamily="34" charset="0"/>
              <a:buNone/>
              <a:defRPr/>
            </a:pPr>
            <a:r>
              <a:rPr lang="en-US" dirty="0">
                <a:solidFill>
                  <a:prstClr val="black"/>
                </a:solidFill>
              </a:rPr>
              <a:t>        both groups proceed with pump therapy for the continuation phase. </a:t>
            </a:r>
          </a:p>
          <a:p>
            <a:pPr marL="0" indent="0" defTabSz="933167">
              <a:buFont typeface="Arial" panose="020B0604020202020204" pitchFamily="34" charset="0"/>
              <a:buNone/>
              <a:defRPr/>
            </a:pPr>
            <a:r>
              <a:rPr lang="en-US" dirty="0">
                <a:solidFill>
                  <a:prstClr val="black"/>
                </a:solidFill>
              </a:rPr>
              <a:t>        308 patients completed Run-in and the 6- month study phase. </a:t>
            </a:r>
          </a:p>
          <a:p>
            <a:pPr marL="171450" indent="-171450" defTabSz="933167">
              <a:buFontTx/>
              <a:buChar char="-"/>
              <a:defRPr/>
            </a:pPr>
            <a:r>
              <a:rPr lang="en-US" dirty="0">
                <a:solidFill>
                  <a:prstClr val="black"/>
                </a:solidFill>
              </a:rPr>
              <a:t>followed up during the 6-month continuation phase</a:t>
            </a:r>
          </a:p>
          <a:p>
            <a:pPr marL="0" indent="0" defTabSz="933167">
              <a:buFontTx/>
              <a:buNone/>
              <a:defRPr/>
            </a:pPr>
            <a:r>
              <a:rPr lang="en-US" dirty="0">
                <a:solidFill>
                  <a:prstClr val="black"/>
                </a:solidFill>
              </a:rPr>
              <a:t>         total study period of 12 months </a:t>
            </a:r>
          </a:p>
          <a:p>
            <a:pPr marL="0" indent="0" defTabSz="933167">
              <a:buFontTx/>
              <a:buNone/>
              <a:defRPr/>
            </a:pPr>
            <a:r>
              <a:rPr lang="en-US" dirty="0">
                <a:solidFill>
                  <a:prstClr val="black"/>
                </a:solidFill>
              </a:rPr>
              <a:t>         291 patients completed </a:t>
            </a:r>
          </a:p>
          <a:p>
            <a:pPr marL="0" indent="0" defTabSz="933167">
              <a:buFontTx/>
              <a:buNone/>
              <a:defRPr/>
            </a:pPr>
            <a:r>
              <a:rPr lang="en-US" dirty="0">
                <a:solidFill>
                  <a:prstClr val="black"/>
                </a:solidFill>
              </a:rPr>
              <a:t>             Run-in, 6-month study and 6-month continuation phase</a:t>
            </a:r>
          </a:p>
        </p:txBody>
      </p:sp>
    </p:spTree>
    <p:extLst>
      <p:ext uri="{BB962C8B-B14F-4D97-AF65-F5344CB8AC3E}">
        <p14:creationId xmlns:p14="http://schemas.microsoft.com/office/powerpoint/2010/main" val="3484242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6-months </a:t>
            </a:r>
          </a:p>
          <a:p>
            <a:pPr marL="0" indent="0">
              <a:buFontTx/>
              <a:buNone/>
            </a:pPr>
            <a:r>
              <a:rPr lang="en-US" dirty="0"/>
              <a:t>       MDI</a:t>
            </a:r>
            <a:r>
              <a:rPr lang="en-US" baseline="0" dirty="0"/>
              <a:t> achieved 8.6% (0.4% reduction) </a:t>
            </a:r>
          </a:p>
          <a:p>
            <a:pPr marL="0" indent="0">
              <a:buFontTx/>
              <a:buNone/>
            </a:pPr>
            <a:r>
              <a:rPr lang="en-US" baseline="0" dirty="0"/>
              <a:t>       vs. 7.9% (1.1% reduction) for pump group </a:t>
            </a:r>
          </a:p>
          <a:p>
            <a:pPr marL="0" indent="0">
              <a:buFontTx/>
              <a:buNone/>
            </a:pPr>
            <a:r>
              <a:rPr lang="en-US" baseline="0" dirty="0"/>
              <a:t>       for a 0.7% between group difference.</a:t>
            </a:r>
          </a:p>
          <a:p>
            <a:r>
              <a:rPr lang="en-US" baseline="0" dirty="0"/>
              <a:t>-  After the 6-month continuation phase (12-month total) both groups achieved mean HbA1c of 7.8% for a 1.2% reduction from baseline</a:t>
            </a:r>
          </a:p>
          <a:p>
            <a:pPr marL="171450" indent="-171450">
              <a:buFontTx/>
              <a:buChar char="-"/>
            </a:pPr>
            <a:r>
              <a:rPr lang="en-US" baseline="0" dirty="0"/>
              <a:t>significant improvement in A1c of 1.2% form baseline</a:t>
            </a:r>
          </a:p>
          <a:p>
            <a:pPr marL="0" indent="0">
              <a:buFontTx/>
              <a:buNone/>
            </a:pPr>
            <a:r>
              <a:rPr lang="en-US" baseline="0" dirty="0"/>
              <a:t>          sustainability of this change as evidenced over 12-months</a:t>
            </a:r>
            <a:endParaRPr lang="en-US" dirty="0"/>
          </a:p>
          <a:p>
            <a:endParaRPr lang="en-US" dirty="0"/>
          </a:p>
        </p:txBody>
      </p:sp>
      <p:sp>
        <p:nvSpPr>
          <p:cNvPr id="4" name="Slide Number Placeholder 3"/>
          <p:cNvSpPr>
            <a:spLocks noGrp="1"/>
          </p:cNvSpPr>
          <p:nvPr>
            <p:ph type="sldNum" sz="quarter" idx="10"/>
          </p:nvPr>
        </p:nvSpPr>
        <p:spPr/>
        <p:txBody>
          <a:bodyPr/>
          <a:lstStyle/>
          <a:p>
            <a:fld id="{B76B739F-8CF2-42D4-95B6-667ED23B6542}" type="slidenum">
              <a:rPr lang="en-US" altLang="en-US" smtClean="0"/>
              <a:pPr/>
              <a:t>33</a:t>
            </a:fld>
            <a:endParaRPr lang="en-US" altLang="en-US"/>
          </a:p>
        </p:txBody>
      </p:sp>
    </p:spTree>
    <p:extLst>
      <p:ext uri="{BB962C8B-B14F-4D97-AF65-F5344CB8AC3E}">
        <p14:creationId xmlns:p14="http://schemas.microsoft.com/office/powerpoint/2010/main" val="1711435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206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 for US.  </a:t>
            </a:r>
          </a:p>
          <a:p>
            <a:r>
              <a:rPr lang="en-US" dirty="0"/>
              <a:t>Quadruple this stat for worldwide. </a:t>
            </a:r>
          </a:p>
          <a:p>
            <a:r>
              <a:rPr lang="en-US" dirty="0"/>
              <a:t>2040 estimated to be 160 million in US.</a:t>
            </a:r>
          </a:p>
          <a:p>
            <a:endParaRPr lang="en-US" dirty="0"/>
          </a:p>
        </p:txBody>
      </p:sp>
    </p:spTree>
    <p:extLst>
      <p:ext uri="{BB962C8B-B14F-4D97-AF65-F5344CB8AC3E}">
        <p14:creationId xmlns:p14="http://schemas.microsoft.com/office/powerpoint/2010/main" val="1717628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684">
              <a:defRPr/>
            </a:pPr>
            <a:r>
              <a:rPr lang="en-US" b="1"/>
              <a:t>Notes</a:t>
            </a:r>
          </a:p>
          <a:p>
            <a:endParaRPr lang="en-US"/>
          </a:p>
          <a:p>
            <a:endParaRPr lang="en-US"/>
          </a:p>
          <a:p>
            <a:endParaRPr lang="en-US"/>
          </a:p>
        </p:txBody>
      </p:sp>
    </p:spTree>
    <p:extLst>
      <p:ext uri="{BB962C8B-B14F-4D97-AF65-F5344CB8AC3E}">
        <p14:creationId xmlns:p14="http://schemas.microsoft.com/office/powerpoint/2010/main" val="3883902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5227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Notes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54845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Effra"/>
                <a:ea typeface="+mn-ea"/>
                <a:cs typeface="+mn-cs"/>
              </a:rPr>
              <a:t>November 9, 2015</a:t>
            </a:r>
          </a:p>
        </p:txBody>
      </p:sp>
      <p:sp>
        <p:nvSpPr>
          <p:cNvPr id="5" name="Slide Number Placeholder 4"/>
          <p:cNvSpPr>
            <a:spLocks noGrp="1"/>
          </p:cNvSpPr>
          <p:nvPr>
            <p:ph type="sldNum" sz="quarter" idx="11"/>
          </p:nvPr>
        </p:nvSpPr>
        <p:spPr/>
        <p:txBody>
          <a:bodyPr/>
          <a:lstStyle/>
          <a:p>
            <a:pPr marL="0" marR="0" lvl="0" indent="0" algn="r" defTabSz="548457" rtl="0" eaLnBrk="1" fontAlgn="auto" latinLnBrk="0" hangingPunct="1">
              <a:lnSpc>
                <a:spcPct val="100000"/>
              </a:lnSpc>
              <a:spcBef>
                <a:spcPts val="0"/>
              </a:spcBef>
              <a:spcAft>
                <a:spcPts val="0"/>
              </a:spcAft>
              <a:buClrTx/>
              <a:buSzTx/>
              <a:buFontTx/>
              <a:buNone/>
              <a:tabLst/>
              <a:defRPr/>
            </a:pPr>
            <a:fld id="{9E721036-882B-7948-8734-521EC9923D61}" type="slidenum">
              <a:rPr kumimoji="0" lang="en-US" sz="1200" b="0" i="0" u="none" strike="noStrike" kern="1200" cap="none" spc="0" normalizeH="0" baseline="0" noProof="0" smtClean="0">
                <a:ln>
                  <a:noFill/>
                </a:ln>
                <a:solidFill>
                  <a:prstClr val="black"/>
                </a:solidFill>
                <a:effectLst/>
                <a:uLnTx/>
                <a:uFillTx/>
                <a:latin typeface="Effra"/>
                <a:ea typeface="+mn-ea"/>
                <a:cs typeface="+mn-cs"/>
              </a:rPr>
              <a:pPr marL="0" marR="0" lvl="0" indent="0" algn="r" defTabSz="54845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Effra"/>
              <a:ea typeface="+mn-ea"/>
              <a:cs typeface="+mn-cs"/>
            </a:endParaRPr>
          </a:p>
        </p:txBody>
      </p:sp>
    </p:spTree>
    <p:extLst>
      <p:ext uri="{BB962C8B-B14F-4D97-AF65-F5344CB8AC3E}">
        <p14:creationId xmlns:p14="http://schemas.microsoft.com/office/powerpoint/2010/main" val="319427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Madison County is 9.8% according to CDC stats of 2015</a:t>
            </a:r>
          </a:p>
          <a:p>
            <a:endParaRPr lang="en-US" dirty="0"/>
          </a:p>
        </p:txBody>
      </p:sp>
      <p:sp>
        <p:nvSpPr>
          <p:cNvPr id="4" name="Date Placeholder 3"/>
          <p:cNvSpPr>
            <a:spLocks noGrp="1"/>
          </p:cNvSpPr>
          <p:nvPr>
            <p:ph type="dt" idx="10"/>
          </p:nvPr>
        </p:nvSpPr>
        <p:spPr/>
        <p:txBody>
          <a:bodyPr/>
          <a:lstStyle/>
          <a:p>
            <a:pPr marL="0" marR="0" lvl="0" indent="0" algn="r" defTabSz="54845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Effra"/>
                <a:ea typeface="+mn-ea"/>
                <a:cs typeface="+mn-cs"/>
              </a:rPr>
              <a:t>November 9, 2015</a:t>
            </a:r>
          </a:p>
        </p:txBody>
      </p:sp>
      <p:sp>
        <p:nvSpPr>
          <p:cNvPr id="5" name="Slide Number Placeholder 4"/>
          <p:cNvSpPr>
            <a:spLocks noGrp="1"/>
          </p:cNvSpPr>
          <p:nvPr>
            <p:ph type="sldNum" sz="quarter" idx="11"/>
          </p:nvPr>
        </p:nvSpPr>
        <p:spPr/>
        <p:txBody>
          <a:bodyPr/>
          <a:lstStyle/>
          <a:p>
            <a:pPr marL="0" marR="0" lvl="0" indent="0" algn="r" defTabSz="548457" rtl="0" eaLnBrk="1" fontAlgn="auto" latinLnBrk="0" hangingPunct="1">
              <a:lnSpc>
                <a:spcPct val="100000"/>
              </a:lnSpc>
              <a:spcBef>
                <a:spcPts val="0"/>
              </a:spcBef>
              <a:spcAft>
                <a:spcPts val="0"/>
              </a:spcAft>
              <a:buClrTx/>
              <a:buSzTx/>
              <a:buFontTx/>
              <a:buNone/>
              <a:tabLst/>
              <a:defRPr/>
            </a:pPr>
            <a:fld id="{9E721036-882B-7948-8734-521EC9923D61}" type="slidenum">
              <a:rPr kumimoji="0" lang="en-US" sz="1200" b="0" i="0" u="none" strike="noStrike" kern="1200" cap="none" spc="0" normalizeH="0" baseline="0" noProof="0" smtClean="0">
                <a:ln>
                  <a:noFill/>
                </a:ln>
                <a:solidFill>
                  <a:prstClr val="black"/>
                </a:solidFill>
                <a:effectLst/>
                <a:uLnTx/>
                <a:uFillTx/>
                <a:latin typeface="Effra"/>
                <a:ea typeface="+mn-ea"/>
                <a:cs typeface="+mn-cs"/>
              </a:rPr>
              <a:pPr marL="0" marR="0" lvl="0" indent="0" algn="r" defTabSz="54845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Effra"/>
              <a:ea typeface="+mn-ea"/>
              <a:cs typeface="+mn-cs"/>
            </a:endParaRPr>
          </a:p>
        </p:txBody>
      </p:sp>
    </p:spTree>
    <p:extLst>
      <p:ext uri="{BB962C8B-B14F-4D97-AF65-F5344CB8AC3E}">
        <p14:creationId xmlns:p14="http://schemas.microsoft.com/office/powerpoint/2010/main" val="3834152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673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121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r>
              <a:rPr lang="en-US" b="1" dirty="0"/>
              <a:t> </a:t>
            </a:r>
            <a:r>
              <a:rPr lang="en-US" dirty="0"/>
              <a:t>“Natural History of Type 2 Diabetes” – Barbara </a:t>
            </a:r>
            <a:r>
              <a:rPr lang="en-US" dirty="0" err="1"/>
              <a:t>Ramlo</a:t>
            </a:r>
            <a:r>
              <a:rPr lang="en-US" dirty="0"/>
              <a:t>-Halsted and Steven Edelman, 2000</a:t>
            </a:r>
          </a:p>
          <a:p>
            <a:r>
              <a:rPr lang="en-US" dirty="0"/>
              <a:t>The causes of </a:t>
            </a:r>
            <a:r>
              <a:rPr lang="en-US" dirty="0">
                <a:sym typeface="Symbol"/>
              </a:rPr>
              <a:t>-cell failure is unknown, however we do know that it begins to occur very early in the pathogenesis of T2 DM.  </a:t>
            </a:r>
          </a:p>
          <a:p>
            <a:r>
              <a:rPr lang="en-US" dirty="0">
                <a:sym typeface="Symbol"/>
              </a:rPr>
              <a:t>Drs. </a:t>
            </a:r>
            <a:r>
              <a:rPr lang="en-US" dirty="0" err="1">
                <a:sym typeface="Symbol"/>
              </a:rPr>
              <a:t>Ramlo</a:t>
            </a:r>
            <a:r>
              <a:rPr lang="en-US" dirty="0">
                <a:sym typeface="Symbol"/>
              </a:rPr>
              <a:t>-Halsted &amp; Edelman have shown, as insulin resistance increases, the production of endogenous insulin begins to decrease.  </a:t>
            </a:r>
          </a:p>
          <a:p>
            <a:r>
              <a:rPr lang="en-US" dirty="0">
                <a:sym typeface="Symbol"/>
              </a:rPr>
              <a:t>       We can see this initial phase of -cell failure 4-7 years prior to the diagnosis of T2 DM. </a:t>
            </a:r>
          </a:p>
          <a:p>
            <a:r>
              <a:rPr lang="en-US" dirty="0">
                <a:sym typeface="Symbol"/>
              </a:rPr>
              <a:t>       measurable change in -cell secretion is evident before meeting the diagnostic criteria for type 2 or even impaired glucose tolerance.</a:t>
            </a:r>
          </a:p>
          <a:p>
            <a:endParaRPr lang="en-US" dirty="0">
              <a:sym typeface="Symbol"/>
            </a:endParaRPr>
          </a:p>
        </p:txBody>
      </p:sp>
    </p:spTree>
    <p:extLst>
      <p:ext uri="{BB962C8B-B14F-4D97-AF65-F5344CB8AC3E}">
        <p14:creationId xmlns:p14="http://schemas.microsoft.com/office/powerpoint/2010/main" val="117801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2009. Dr. Ralph </a:t>
            </a:r>
            <a:r>
              <a:rPr lang="en-US" dirty="0" err="1"/>
              <a:t>DeFronzo</a:t>
            </a:r>
            <a:r>
              <a:rPr lang="en-US" dirty="0"/>
              <a:t> elaborates further on natural history of DMT2</a:t>
            </a:r>
          </a:p>
          <a:p>
            <a:r>
              <a:rPr lang="en-US" dirty="0"/>
              <a:t>   Insulin resistant is partly d/t genes inherited from our parents</a:t>
            </a:r>
          </a:p>
          <a:p>
            <a:r>
              <a:rPr lang="en-US" dirty="0"/>
              <a:t>       IR affects</a:t>
            </a:r>
            <a:r>
              <a:rPr lang="en-US" b="1" dirty="0"/>
              <a:t> liver </a:t>
            </a:r>
            <a:r>
              <a:rPr lang="en-US" dirty="0"/>
              <a:t>with overproduction of glucose in basal state and impaired suppression during following a meal</a:t>
            </a:r>
          </a:p>
          <a:p>
            <a:r>
              <a:rPr lang="en-US" dirty="0"/>
              <a:t>            HGP- hepatic glucose production</a:t>
            </a:r>
          </a:p>
          <a:p>
            <a:r>
              <a:rPr lang="en-US" dirty="0"/>
              <a:t>       IR affects </a:t>
            </a:r>
            <a:r>
              <a:rPr lang="en-US" b="1" dirty="0"/>
              <a:t>Muscle</a:t>
            </a:r>
            <a:r>
              <a:rPr lang="en-US" dirty="0"/>
              <a:t> with impaired glucose uptake after meal</a:t>
            </a:r>
          </a:p>
          <a:p>
            <a:r>
              <a:rPr lang="en-US" dirty="0"/>
              <a:t>IR resistant in muscle, liver and</a:t>
            </a:r>
            <a:r>
              <a:rPr lang="en-US" b="1" dirty="0"/>
              <a:t> b-cell </a:t>
            </a:r>
            <a:r>
              <a:rPr lang="en-US" dirty="0"/>
              <a:t>dysfunction has been called “TRIUMVIRATE” </a:t>
            </a:r>
          </a:p>
          <a:p>
            <a:r>
              <a:rPr lang="en-US" b="1" dirty="0"/>
              <a:t>Fat cells (adipocytes) </a:t>
            </a:r>
            <a:r>
              <a:rPr lang="en-US" dirty="0"/>
              <a:t>are resistant to insulins antilipolytic effect and thus more FFA----gluconeogenesis---insulin resistance----impaired insulin secretion</a:t>
            </a:r>
          </a:p>
          <a:p>
            <a:r>
              <a:rPr lang="en-US" dirty="0"/>
              <a:t>    Lowering BGs lowers TGS</a:t>
            </a:r>
          </a:p>
          <a:p>
            <a:r>
              <a:rPr lang="en-US" b="1" dirty="0"/>
              <a:t>Gut-</a:t>
            </a:r>
            <a:r>
              <a:rPr lang="en-US" dirty="0"/>
              <a:t> GLP-1 inhibitor of glucose secretion---</a:t>
            </a:r>
            <a:r>
              <a:rPr lang="en-US" dirty="0" err="1"/>
              <a:t>postmeal</a:t>
            </a:r>
            <a:r>
              <a:rPr lang="en-US" dirty="0"/>
              <a:t> rise in plasma glucagon and impaired suppression in HGP.</a:t>
            </a:r>
          </a:p>
          <a:p>
            <a:r>
              <a:rPr lang="en-US" b="1" dirty="0"/>
              <a:t>Alpha cells </a:t>
            </a:r>
            <a:r>
              <a:rPr lang="en-US" dirty="0"/>
              <a:t>of pancreas- elevated plasma glucagon---increase basal rate of HGP</a:t>
            </a:r>
          </a:p>
          <a:p>
            <a:r>
              <a:rPr lang="en-US" b="1" dirty="0"/>
              <a:t>Kidneys- </a:t>
            </a:r>
            <a:r>
              <a:rPr lang="en-US" b="0" dirty="0"/>
              <a:t>filter 160 grams of glucose daily (4x160=640 calories)</a:t>
            </a:r>
          </a:p>
          <a:p>
            <a:r>
              <a:rPr lang="en-US" b="0" dirty="0"/>
              <a:t>    90% reabsorbed by SGLT-2 in proximal tubule. </a:t>
            </a:r>
          </a:p>
          <a:p>
            <a:r>
              <a:rPr lang="en-US" b="0" dirty="0"/>
              <a:t>    Rest by SGLT-1 in descending proximal tubule</a:t>
            </a:r>
          </a:p>
          <a:p>
            <a:r>
              <a:rPr lang="en-US" b="0" dirty="0"/>
              <a:t>    This process is maladaptive in DM</a:t>
            </a:r>
            <a:endParaRPr lang="en-US" b="1" dirty="0"/>
          </a:p>
          <a:p>
            <a:r>
              <a:rPr lang="en-US" b="1" dirty="0"/>
              <a:t>Brain- </a:t>
            </a:r>
            <a:r>
              <a:rPr lang="en-US" b="0" dirty="0"/>
              <a:t>Impaired appetite regulation by insulin or IR</a:t>
            </a:r>
          </a:p>
          <a:p>
            <a:endParaRPr lang="en-US" b="0" dirty="0"/>
          </a:p>
          <a:p>
            <a:endParaRPr lang="en-US" b="1" dirty="0"/>
          </a:p>
        </p:txBody>
      </p:sp>
    </p:spTree>
    <p:extLst>
      <p:ext uri="{BB962C8B-B14F-4D97-AF65-F5344CB8AC3E}">
        <p14:creationId xmlns:p14="http://schemas.microsoft.com/office/powerpoint/2010/main" val="54466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10" name="Footer Placeholder 9"/>
          <p:cNvSpPr>
            <a:spLocks noGrp="1"/>
          </p:cNvSpPr>
          <p:nvPr>
            <p:ph type="ftr" sz="quarter" idx="10"/>
          </p:nvPr>
        </p:nvSpPr>
        <p:spPr/>
        <p:txBody>
          <a:bodyPr/>
          <a:lstStyle/>
          <a:p>
            <a:r>
              <a:rPr lang="en-US">
                <a:solidFill>
                  <a:srgbClr val="FFFFFF"/>
                </a:solidFill>
              </a:rPr>
              <a:t>Presentation Title (Edit on Slide Master)   |   June 1, 2015   |   Confidential, for Internal Use Only</a:t>
            </a:r>
            <a:endParaRPr lang="en-US" dirty="0">
              <a:solidFill>
                <a:srgbClr val="FFFFFF"/>
              </a:solidFill>
            </a:endParaRPr>
          </a:p>
        </p:txBody>
      </p:sp>
      <p:sp>
        <p:nvSpPr>
          <p:cNvPr id="6" name="Title 5"/>
          <p:cNvSpPr>
            <a:spLocks noGrp="1"/>
          </p:cNvSpPr>
          <p:nvPr>
            <p:ph type="title"/>
          </p:nvPr>
        </p:nvSpPr>
        <p:spPr>
          <a:xfrm>
            <a:off x="378357" y="373379"/>
            <a:ext cx="8381999" cy="266700"/>
          </a:xfr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378357" y="625899"/>
            <a:ext cx="8381999"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621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14615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8" name="Frame 7"/>
          <p:cNvSpPr/>
          <p:nvPr userDrawn="1"/>
        </p:nvSpPr>
        <p:spPr>
          <a:xfrm>
            <a:off x="378356" y="379678"/>
            <a:ext cx="8382001" cy="5238751"/>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defTabSz="457029"/>
            <a:endParaRPr lang="en-US" dirty="0">
              <a:solidFill>
                <a:srgbClr val="FFFFFF"/>
              </a:solidFill>
            </a:endParaRPr>
          </a:p>
        </p:txBody>
      </p:sp>
      <p:sp>
        <p:nvSpPr>
          <p:cNvPr id="3" name="Title 2"/>
          <p:cNvSpPr>
            <a:spLocks noGrp="1"/>
          </p:cNvSpPr>
          <p:nvPr>
            <p:ph type="title"/>
          </p:nvPr>
        </p:nvSpPr>
        <p:spPr>
          <a:xfrm>
            <a:off x="761999" y="761999"/>
            <a:ext cx="5905500" cy="4381500"/>
          </a:xfrm>
        </p:spPr>
        <p:txBody>
          <a:bodyPr/>
          <a:lstStyle>
            <a:lvl1pPr>
              <a:defRPr sz="4400" b="0"/>
            </a:lvl1pPr>
          </a:lstStyle>
          <a:p>
            <a:r>
              <a:rPr lang="en-US" dirty="0"/>
              <a:t>Click to edit Master title style</a:t>
            </a:r>
          </a:p>
        </p:txBody>
      </p:sp>
    </p:spTree>
    <p:extLst>
      <p:ext uri="{BB962C8B-B14F-4D97-AF65-F5344CB8AC3E}">
        <p14:creationId xmlns:p14="http://schemas.microsoft.com/office/powerpoint/2010/main" val="320735818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solidFill>
                  <a:srgbClr val="FFFFFF"/>
                </a:solidFill>
              </a:rPr>
              <a:t>Presentation Title (Edit on Slide Master)   |   June 1, 2015   |   Confidential, for Internal Use Only</a:t>
            </a:r>
            <a:endParaRPr lang="en-US" dirty="0">
              <a:solidFill>
                <a:srgbClr val="FFFFFF"/>
              </a:solidFill>
            </a:endParaRPr>
          </a:p>
        </p:txBody>
      </p:sp>
      <p:sp>
        <p:nvSpPr>
          <p:cNvPr id="4" name="Frame 3"/>
          <p:cNvSpPr/>
          <p:nvPr userDrawn="1"/>
        </p:nvSpPr>
        <p:spPr>
          <a:xfrm>
            <a:off x="378356" y="379678"/>
            <a:ext cx="8382001" cy="5238751"/>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defTabSz="457029"/>
            <a:endParaRPr lang="en-US" dirty="0">
              <a:solidFill>
                <a:srgbClr val="FFFFFF"/>
              </a:solidFill>
            </a:endParaRPr>
          </a:p>
        </p:txBody>
      </p:sp>
      <p:sp>
        <p:nvSpPr>
          <p:cNvPr id="7" name="Title 2"/>
          <p:cNvSpPr>
            <a:spLocks noGrp="1"/>
          </p:cNvSpPr>
          <p:nvPr>
            <p:ph type="title"/>
          </p:nvPr>
        </p:nvSpPr>
        <p:spPr>
          <a:xfrm>
            <a:off x="761999" y="761999"/>
            <a:ext cx="5905500" cy="4381500"/>
          </a:xfrm>
        </p:spPr>
        <p:txBody>
          <a:bodyPr/>
          <a:lstStyle>
            <a:lvl1pPr>
              <a:lnSpc>
                <a:spcPct val="70000"/>
              </a:lnSpc>
              <a:defRPr sz="4400" b="0"/>
            </a:lvl1pPr>
          </a:lstStyle>
          <a:p>
            <a:r>
              <a:rPr lang="en-US" dirty="0"/>
              <a:t>Click to edit Master title style</a:t>
            </a:r>
          </a:p>
        </p:txBody>
      </p:sp>
    </p:spTree>
    <p:extLst>
      <p:ext uri="{BB962C8B-B14F-4D97-AF65-F5344CB8AC3E}">
        <p14:creationId xmlns:p14="http://schemas.microsoft.com/office/powerpoint/2010/main" val="345951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28506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2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0520"/>
            <a:ext cx="8382000" cy="64770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78354" y="1330854"/>
            <a:ext cx="4192323"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4572000" y="1330854"/>
            <a:ext cx="4191000"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678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4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0520"/>
            <a:ext cx="8382000" cy="64770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78354" y="1330854"/>
            <a:ext cx="4192323"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4572000" y="1330854"/>
            <a:ext cx="4191000"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521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p:spTree>
      <p:nvGrpSpPr>
        <p:cNvPr id="1" name=""/>
        <p:cNvGrpSpPr/>
        <p:nvPr/>
      </p:nvGrpSpPr>
      <p:grpSpPr>
        <a:xfrm>
          <a:off x="0" y="0"/>
          <a:ext cx="0" cy="0"/>
          <a:chOff x="0" y="0"/>
          <a:chExt cx="0" cy="0"/>
        </a:xfrm>
      </p:grpSpPr>
      <p:sp>
        <p:nvSpPr>
          <p:cNvPr id="6" name="Title 5"/>
          <p:cNvSpPr>
            <a:spLocks noGrp="1"/>
          </p:cNvSpPr>
          <p:nvPr>
            <p:ph type="title"/>
          </p:nvPr>
        </p:nvSpPr>
        <p:spPr>
          <a:xfrm>
            <a:off x="378355" y="373379"/>
            <a:ext cx="8381999" cy="266700"/>
          </a:xfr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378355" y="625898"/>
            <a:ext cx="8381999"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9646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8516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8363"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78354" y="624840"/>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1863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39891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dirty="0">
                <a:solidFill>
                  <a:srgbClr val="FFFFFF"/>
                </a:solidFill>
              </a:rPr>
              <a:t>Aggregate CareLink Data: Dr. John Doe   |  July 14, 2015</a:t>
            </a:r>
          </a:p>
        </p:txBody>
      </p:sp>
      <p:sp>
        <p:nvSpPr>
          <p:cNvPr id="5" name="Slide Number Placeholder 4"/>
          <p:cNvSpPr>
            <a:spLocks noGrp="1"/>
          </p:cNvSpPr>
          <p:nvPr>
            <p:ph type="sldNum" sz="quarter" idx="11"/>
          </p:nvPr>
        </p:nvSpPr>
        <p:spPr/>
        <p:txBody>
          <a:bodyPr/>
          <a:lstStyle/>
          <a:p>
            <a:fld id="{D4BC9DF8-FC85-4083-B49E-F5CCFAD4DE2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824685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72499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284758" y="345220"/>
            <a:ext cx="8572500" cy="304800"/>
          </a:xfrm>
        </p:spPr>
        <p:txBody>
          <a:bodyPr/>
          <a:lstStyle>
            <a:lvl1pPr>
              <a:defRPr sz="1800"/>
            </a:lvl1pPr>
          </a:lstStyle>
          <a:p>
            <a:r>
              <a:rPr lang="en-US" dirty="0"/>
              <a:t>Click to edit Master title style</a:t>
            </a:r>
          </a:p>
        </p:txBody>
      </p:sp>
      <p:sp>
        <p:nvSpPr>
          <p:cNvPr id="5" name="Text Placeholder 3"/>
          <p:cNvSpPr>
            <a:spLocks noGrp="1"/>
          </p:cNvSpPr>
          <p:nvPr>
            <p:ph type="body" sz="quarter" idx="13"/>
          </p:nvPr>
        </p:nvSpPr>
        <p:spPr>
          <a:xfrm>
            <a:off x="287128" y="609600"/>
            <a:ext cx="8571125" cy="304800"/>
          </a:xfrm>
        </p:spPr>
        <p:txBody>
          <a:bodyPr>
            <a:noAutofit/>
          </a:bodyPr>
          <a:lstStyle>
            <a:lvl1pPr marL="0">
              <a:lnSpc>
                <a:spcPts val="1960"/>
              </a:lnSpc>
              <a:spcAft>
                <a:spcPts val="280"/>
              </a:spcAft>
              <a:buFontTx/>
              <a:buNone/>
              <a:defRPr sz="1800" cap="all">
                <a:solidFill>
                  <a:srgbClr val="004B87"/>
                </a:solidFill>
                <a:latin typeface="Effra Light"/>
              </a:defRPr>
            </a:lvl1pPr>
            <a:lvl2pPr marL="0" indent="0">
              <a:lnSpc>
                <a:spcPts val="1960"/>
              </a:lnSpc>
              <a:spcAft>
                <a:spcPts val="280"/>
              </a:spcAft>
              <a:buFontTx/>
              <a:buNone/>
              <a:defRPr sz="2000" b="0" i="0" cap="all">
                <a:solidFill>
                  <a:schemeClr val="tx2"/>
                </a:solidFill>
                <a:latin typeface="Effra Light"/>
              </a:defRPr>
            </a:lvl2pPr>
            <a:lvl3pPr marL="0" indent="0">
              <a:lnSpc>
                <a:spcPts val="1960"/>
              </a:lnSpc>
              <a:spcAft>
                <a:spcPts val="280"/>
              </a:spcAft>
              <a:buFontTx/>
              <a:buNone/>
              <a:defRPr sz="2000" b="0" i="0" cap="all">
                <a:solidFill>
                  <a:schemeClr val="tx2"/>
                </a:solidFill>
                <a:latin typeface="Effra Light"/>
              </a:defRPr>
            </a:lvl3pPr>
            <a:lvl4pPr marL="0" indent="0">
              <a:lnSpc>
                <a:spcPts val="1960"/>
              </a:lnSpc>
              <a:spcAft>
                <a:spcPts val="280"/>
              </a:spcAft>
              <a:buFontTx/>
              <a:buNone/>
              <a:defRPr sz="2000" b="0" i="0" cap="all">
                <a:solidFill>
                  <a:schemeClr val="tx2"/>
                </a:solidFill>
                <a:latin typeface="Effra Light"/>
              </a:defRPr>
            </a:lvl4pPr>
            <a:lvl5pPr marL="0" indent="0">
              <a:lnSpc>
                <a:spcPts val="1960"/>
              </a:lnSpc>
              <a:spcAft>
                <a:spcPts val="280"/>
              </a:spcAft>
              <a:buFontTx/>
              <a:buNone/>
              <a:defRPr sz="2000" b="0" i="0" cap="all">
                <a:solidFill>
                  <a:schemeClr val="tx2"/>
                </a:solidFill>
                <a:latin typeface="Effra Light"/>
              </a:defRPr>
            </a:lvl5pPr>
            <a:lvl6pPr marL="0" indent="0">
              <a:lnSpc>
                <a:spcPts val="1960"/>
              </a:lnSpc>
              <a:spcAft>
                <a:spcPts val="280"/>
              </a:spcAft>
              <a:buFontTx/>
              <a:buNone/>
              <a:defRPr sz="2000" b="0" i="0" cap="all">
                <a:latin typeface="Effra Light"/>
                <a:cs typeface="Effra Light"/>
              </a:defRPr>
            </a:lvl6pPr>
            <a:lvl7pPr marL="0" indent="0">
              <a:lnSpc>
                <a:spcPts val="1960"/>
              </a:lnSpc>
              <a:spcAft>
                <a:spcPts val="280"/>
              </a:spcAft>
              <a:buFontTx/>
              <a:buNone/>
              <a:defRPr sz="2000" b="0" i="0" cap="all">
                <a:latin typeface="Effra Light"/>
                <a:cs typeface="Effra Light"/>
              </a:defRPr>
            </a:lvl7pPr>
          </a:lstStyle>
          <a:p>
            <a:pPr lvl="0"/>
            <a:r>
              <a:rPr lang="en-US" dirty="0"/>
              <a:t>Click to edit Master text styles</a:t>
            </a:r>
          </a:p>
        </p:txBody>
      </p:sp>
    </p:spTree>
    <p:extLst>
      <p:ext uri="{BB962C8B-B14F-4D97-AF65-F5344CB8AC3E}">
        <p14:creationId xmlns:p14="http://schemas.microsoft.com/office/powerpoint/2010/main" val="1837315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 Col Content">
    <p:spTree>
      <p:nvGrpSpPr>
        <p:cNvPr id="1" name=""/>
        <p:cNvGrpSpPr/>
        <p:nvPr/>
      </p:nvGrpSpPr>
      <p:grpSpPr>
        <a:xfrm>
          <a:off x="0" y="0"/>
          <a:ext cx="0" cy="0"/>
          <a:chOff x="0" y="0"/>
          <a:chExt cx="0" cy="0"/>
        </a:xfrm>
      </p:grpSpPr>
      <p:sp>
        <p:nvSpPr>
          <p:cNvPr id="9" name="Title 8"/>
          <p:cNvSpPr>
            <a:spLocks noGrp="1"/>
          </p:cNvSpPr>
          <p:nvPr>
            <p:ph type="title"/>
          </p:nvPr>
        </p:nvSpPr>
        <p:spPr>
          <a:xfrm>
            <a:off x="378361" y="371678"/>
            <a:ext cx="8382001"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8361" y="624840"/>
            <a:ext cx="8382001"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dirty="0"/>
              <a:t>Click to edit Master text styles</a:t>
            </a:r>
          </a:p>
        </p:txBody>
      </p:sp>
      <p:sp>
        <p:nvSpPr>
          <p:cNvPr id="3" name="Content Placeholder 2"/>
          <p:cNvSpPr>
            <a:spLocks noGrp="1"/>
          </p:cNvSpPr>
          <p:nvPr>
            <p:ph idx="1"/>
          </p:nvPr>
        </p:nvSpPr>
        <p:spPr>
          <a:xfrm>
            <a:off x="378354" y="1330854"/>
            <a:ext cx="4192323" cy="4573323"/>
          </a:xfrm>
        </p:spPr>
        <p:txBody>
          <a:bodyPr rIns="15235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4570677" y="1330854"/>
            <a:ext cx="4189677" cy="4573323"/>
          </a:xfrm>
        </p:spPr>
        <p:txBody>
          <a:bodyPr rIns="15235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477009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410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Divider 2">
    <p:spTree>
      <p:nvGrpSpPr>
        <p:cNvPr id="1" name=""/>
        <p:cNvGrpSpPr/>
        <p:nvPr/>
      </p:nvGrpSpPr>
      <p:grpSpPr>
        <a:xfrm>
          <a:off x="0" y="0"/>
          <a:ext cx="0" cy="0"/>
          <a:chOff x="0" y="0"/>
          <a:chExt cx="0" cy="0"/>
        </a:xfrm>
      </p:grpSpPr>
      <p:sp>
        <p:nvSpPr>
          <p:cNvPr id="8" name="Frame 7"/>
          <p:cNvSpPr/>
          <p:nvPr userDrawn="1"/>
        </p:nvSpPr>
        <p:spPr>
          <a:xfrm>
            <a:off x="378354" y="379677"/>
            <a:ext cx="8382001" cy="5238750"/>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dirty="0">
              <a:solidFill>
                <a:srgbClr val="FFFFFF"/>
              </a:solidFill>
            </a:endParaRPr>
          </a:p>
        </p:txBody>
      </p:sp>
      <p:sp>
        <p:nvSpPr>
          <p:cNvPr id="3" name="Title 2"/>
          <p:cNvSpPr>
            <a:spLocks noGrp="1"/>
          </p:cNvSpPr>
          <p:nvPr>
            <p:ph type="title"/>
          </p:nvPr>
        </p:nvSpPr>
        <p:spPr>
          <a:xfrm>
            <a:off x="761999" y="761999"/>
            <a:ext cx="5905500" cy="4381500"/>
          </a:xfrm>
        </p:spPr>
        <p:txBody>
          <a:bodyPr/>
          <a:lstStyle/>
          <a:p>
            <a:r>
              <a:rPr lang="en-US" dirty="0"/>
              <a:t>Click to edit Master title style</a:t>
            </a:r>
          </a:p>
        </p:txBody>
      </p:sp>
    </p:spTree>
    <p:extLst>
      <p:ext uri="{BB962C8B-B14F-4D97-AF65-F5344CB8AC3E}">
        <p14:creationId xmlns:p14="http://schemas.microsoft.com/office/powerpoint/2010/main" val="371454480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02280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8" name="Frame 7"/>
          <p:cNvSpPr/>
          <p:nvPr userDrawn="1"/>
        </p:nvSpPr>
        <p:spPr>
          <a:xfrm>
            <a:off x="378354" y="379677"/>
            <a:ext cx="8382001" cy="5238750"/>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defTabSz="457029"/>
            <a:endParaRPr lang="en-US" dirty="0">
              <a:solidFill>
                <a:srgbClr val="FFFFFF"/>
              </a:solidFill>
            </a:endParaRPr>
          </a:p>
        </p:txBody>
      </p:sp>
      <p:sp>
        <p:nvSpPr>
          <p:cNvPr id="3" name="Title 2"/>
          <p:cNvSpPr>
            <a:spLocks noGrp="1"/>
          </p:cNvSpPr>
          <p:nvPr>
            <p:ph type="title"/>
          </p:nvPr>
        </p:nvSpPr>
        <p:spPr>
          <a:xfrm>
            <a:off x="761999" y="761999"/>
            <a:ext cx="5905500" cy="4381500"/>
          </a:xfrm>
        </p:spPr>
        <p:txBody>
          <a:bodyPr/>
          <a:lstStyle/>
          <a:p>
            <a:r>
              <a:rPr lang="en-US" dirty="0"/>
              <a:t>Click to edit Master title style</a:t>
            </a:r>
          </a:p>
        </p:txBody>
      </p:sp>
    </p:spTree>
    <p:extLst>
      <p:ext uri="{BB962C8B-B14F-4D97-AF65-F5344CB8AC3E}">
        <p14:creationId xmlns:p14="http://schemas.microsoft.com/office/powerpoint/2010/main" val="268127677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rame 3"/>
          <p:cNvSpPr/>
          <p:nvPr userDrawn="1"/>
        </p:nvSpPr>
        <p:spPr>
          <a:xfrm>
            <a:off x="378354" y="379677"/>
            <a:ext cx="8382001" cy="5238750"/>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defTabSz="457029"/>
            <a:endParaRPr lang="en-US" dirty="0">
              <a:solidFill>
                <a:srgbClr val="FFFFFF"/>
              </a:solidFill>
            </a:endParaRPr>
          </a:p>
        </p:txBody>
      </p:sp>
      <p:sp>
        <p:nvSpPr>
          <p:cNvPr id="7" name="Title 2"/>
          <p:cNvSpPr>
            <a:spLocks noGrp="1"/>
          </p:cNvSpPr>
          <p:nvPr>
            <p:ph type="title"/>
          </p:nvPr>
        </p:nvSpPr>
        <p:spPr>
          <a:xfrm>
            <a:off x="761999" y="761999"/>
            <a:ext cx="5905500" cy="4381500"/>
          </a:xfrm>
        </p:spPr>
        <p:txBody>
          <a:bodyPr/>
          <a:lstStyle>
            <a:lvl1pPr>
              <a:lnSpc>
                <a:spcPct val="70000"/>
              </a:lnSpc>
              <a:defRPr sz="4400" b="0"/>
            </a:lvl1pPr>
          </a:lstStyle>
          <a:p>
            <a:r>
              <a:rPr lang="en-US" dirty="0"/>
              <a:t>Click to edit Master title style</a:t>
            </a:r>
          </a:p>
        </p:txBody>
      </p:sp>
    </p:spTree>
    <p:extLst>
      <p:ext uri="{BB962C8B-B14F-4D97-AF65-F5344CB8AC3E}">
        <p14:creationId xmlns:p14="http://schemas.microsoft.com/office/powerpoint/2010/main" val="3860934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78373" y="373379"/>
            <a:ext cx="8381999" cy="266700"/>
          </a:xfrm>
        </p:spPr>
        <p:txBody>
          <a:bodyPr>
            <a:noAutofit/>
          </a:bodyPr>
          <a:lstStyle>
            <a:lvl1pPr>
              <a:defRPr/>
            </a:lvl1pPr>
          </a:lstStyle>
          <a:p>
            <a:r>
              <a:rPr lang="en-US" dirty="0"/>
              <a:t>Presentation title</a:t>
            </a:r>
          </a:p>
        </p:txBody>
      </p:sp>
      <p:sp>
        <p:nvSpPr>
          <p:cNvPr id="3" name="Content Placeholder 2"/>
          <p:cNvSpPr>
            <a:spLocks noGrp="1"/>
          </p:cNvSpPr>
          <p:nvPr>
            <p:ph idx="1"/>
          </p:nvPr>
        </p:nvSpPr>
        <p:spPr/>
        <p:txBody>
          <a:bodyPr/>
          <a:lstStyle>
            <a:lvl1pPr marL="228600" indent="-228600">
              <a:defRPr/>
            </a:lvl1pPr>
            <a:lvl2pPr marL="457200" indent="-228600">
              <a:defRPr/>
            </a:lvl2pPr>
            <a:lvl3pPr marL="571500" indent="-114300">
              <a:defRPr/>
            </a:lvl3pPr>
            <a:lvl4pPr marL="685800" indent="-17145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362782582"/>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2 Col Content">
    <p:spTree>
      <p:nvGrpSpPr>
        <p:cNvPr id="1" name=""/>
        <p:cNvGrpSpPr/>
        <p:nvPr/>
      </p:nvGrpSpPr>
      <p:grpSpPr>
        <a:xfrm>
          <a:off x="0" y="0"/>
          <a:ext cx="0" cy="0"/>
          <a:chOff x="0" y="0"/>
          <a:chExt cx="0" cy="0"/>
        </a:xfrm>
      </p:grpSpPr>
      <p:sp>
        <p:nvSpPr>
          <p:cNvPr id="9" name="Title 8"/>
          <p:cNvSpPr>
            <a:spLocks noGrp="1"/>
          </p:cNvSpPr>
          <p:nvPr>
            <p:ph type="title"/>
          </p:nvPr>
        </p:nvSpPr>
        <p:spPr>
          <a:xfrm>
            <a:off x="378372" y="371679"/>
            <a:ext cx="8382001" cy="266700"/>
          </a:xfrm>
        </p:spPr>
        <p:txBody>
          <a:bodyPr/>
          <a:lstStyle>
            <a:lvl1pPr>
              <a:lnSpc>
                <a:spcPts val="15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78356" y="1066271"/>
            <a:ext cx="4192323" cy="4573324"/>
          </a:xfrm>
        </p:spPr>
        <p:txBody>
          <a:bodyPr rIns="11414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4570679" y="1066271"/>
            <a:ext cx="4189677" cy="4573324"/>
          </a:xfrm>
        </p:spPr>
        <p:txBody>
          <a:bodyPr rIns="11414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38027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8" name="Footer Placeholder 7"/>
          <p:cNvSpPr>
            <a:spLocks noGrp="1"/>
          </p:cNvSpPr>
          <p:nvPr>
            <p:ph type="ftr" sz="quarter" idx="10"/>
          </p:nvPr>
        </p:nvSpPr>
        <p:spPr/>
        <p:txBody>
          <a:bodyPr/>
          <a:lstStyle/>
          <a:p>
            <a:r>
              <a:rPr lang="en-US" dirty="0">
                <a:solidFill>
                  <a:srgbClr val="FFFFFF"/>
                </a:solidFill>
              </a:rPr>
              <a:t>Presentation Title (Edit on Slide Master)   |   June 1, 2015   |   Confidential, for Internal Use Only</a:t>
            </a:r>
          </a:p>
        </p:txBody>
      </p:sp>
      <p:sp>
        <p:nvSpPr>
          <p:cNvPr id="2" name="Title 1"/>
          <p:cNvSpPr>
            <a:spLocks noGrp="1"/>
          </p:cNvSpPr>
          <p:nvPr>
            <p:ph type="title"/>
          </p:nvPr>
        </p:nvSpPr>
        <p:spPr>
          <a:xfrm>
            <a:off x="378364" y="373381"/>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78354" y="624841"/>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8037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new master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297" y="380895"/>
            <a:ext cx="7772400" cy="770572"/>
          </a:xfrm>
        </p:spPr>
        <p:txBody>
          <a:bodyPr>
            <a:noAutofit/>
          </a:bodyPr>
          <a:lstStyle>
            <a:lvl1pPr>
              <a:defRPr sz="2800"/>
            </a:lvl1pPr>
          </a:lstStyle>
          <a:p>
            <a:r>
              <a:rPr lang="en-GB" dirty="0"/>
              <a:t>Click to edit Master title style</a:t>
            </a:r>
            <a:endParaRPr lang="en-US" dirty="0"/>
          </a:p>
        </p:txBody>
      </p:sp>
      <p:sp>
        <p:nvSpPr>
          <p:cNvPr id="3" name="Subtitle 2"/>
          <p:cNvSpPr>
            <a:spLocks noGrp="1"/>
          </p:cNvSpPr>
          <p:nvPr>
            <p:ph type="subTitle" idx="1"/>
          </p:nvPr>
        </p:nvSpPr>
        <p:spPr>
          <a:xfrm>
            <a:off x="530297" y="1032966"/>
            <a:ext cx="7772400" cy="552425"/>
          </a:xfrm>
        </p:spPr>
        <p:txBody>
          <a:bodyPr>
            <a:noAutofit/>
          </a:bodyPr>
          <a:lstStyle>
            <a:lvl1pPr marL="0" indent="0" algn="l">
              <a:buNone/>
              <a:defRPr sz="1400" cap="none">
                <a:solidFill>
                  <a:srgbClr val="F169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5" name="Text Placeholder 4"/>
          <p:cNvSpPr>
            <a:spLocks noGrp="1"/>
          </p:cNvSpPr>
          <p:nvPr>
            <p:ph type="body" sz="quarter" idx="10"/>
          </p:nvPr>
        </p:nvSpPr>
        <p:spPr>
          <a:xfrm>
            <a:off x="530225" y="1634067"/>
            <a:ext cx="7772472" cy="4451643"/>
          </a:xfrm>
        </p:spPr>
        <p:txBody>
          <a:bodyPr/>
          <a:lstStyle>
            <a:lvl1pPr>
              <a:buClr>
                <a:schemeClr val="accent6"/>
              </a:buClr>
              <a:defRPr sz="1400"/>
            </a:lvl1pPr>
            <a:lvl2pPr>
              <a:buClr>
                <a:schemeClr val="accent6"/>
              </a:buClr>
              <a:defRPr sz="1400"/>
            </a:lvl2pPr>
            <a:lvl3pPr>
              <a:buClr>
                <a:schemeClr val="accent6"/>
              </a:buClr>
              <a:defRPr sz="1400"/>
            </a:lvl3pPr>
            <a:lvl4pPr>
              <a:buClr>
                <a:schemeClr val="accent6"/>
              </a:buClr>
              <a:defRPr sz="1400"/>
            </a:lvl4pPr>
            <a:lvl5pPr>
              <a:buClr>
                <a:schemeClr val="accent6"/>
              </a:buCl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59034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p:spTree>
      <p:nvGrpSpPr>
        <p:cNvPr id="1" name=""/>
        <p:cNvGrpSpPr/>
        <p:nvPr/>
      </p:nvGrpSpPr>
      <p:grpSpPr>
        <a:xfrm>
          <a:off x="0" y="0"/>
          <a:ext cx="0" cy="0"/>
          <a:chOff x="0" y="0"/>
          <a:chExt cx="0" cy="0"/>
        </a:xfrm>
      </p:grpSpPr>
      <p:sp>
        <p:nvSpPr>
          <p:cNvPr id="6" name="Title 5"/>
          <p:cNvSpPr>
            <a:spLocks noGrp="1"/>
          </p:cNvSpPr>
          <p:nvPr>
            <p:ph type="title"/>
          </p:nvPr>
        </p:nvSpPr>
        <p:spPr>
          <a:xfrm>
            <a:off x="378359" y="373379"/>
            <a:ext cx="8381999" cy="266700"/>
          </a:xfr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378359" y="673196"/>
            <a:ext cx="8381999"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5982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08382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8367" y="373380"/>
            <a:ext cx="8381999" cy="266700"/>
          </a:xfrm>
        </p:spPr>
        <p:txBody>
          <a:bodyPr/>
          <a:lstStyle>
            <a:lvl1pPr>
              <a:lnSpc>
                <a:spcPct val="70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78354" y="624840"/>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1745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6479024"/>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172057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284758" y="345220"/>
            <a:ext cx="8572500" cy="304800"/>
          </a:xfrm>
        </p:spPr>
        <p:txBody>
          <a:bodyPr/>
          <a:lstStyle>
            <a:lvl1pPr>
              <a:defRPr sz="2800"/>
            </a:lvl1pPr>
          </a:lstStyle>
          <a:p>
            <a:r>
              <a:rPr lang="en-US" dirty="0"/>
              <a:t>Click to edit Master title style</a:t>
            </a:r>
          </a:p>
        </p:txBody>
      </p:sp>
      <p:sp>
        <p:nvSpPr>
          <p:cNvPr id="5" name="Text Placeholder 3"/>
          <p:cNvSpPr>
            <a:spLocks noGrp="1"/>
          </p:cNvSpPr>
          <p:nvPr>
            <p:ph type="body" sz="quarter" idx="13"/>
          </p:nvPr>
        </p:nvSpPr>
        <p:spPr>
          <a:xfrm>
            <a:off x="287128" y="652382"/>
            <a:ext cx="8571125" cy="304800"/>
          </a:xfrm>
        </p:spPr>
        <p:txBody>
          <a:bodyPr>
            <a:noAutofit/>
          </a:bodyPr>
          <a:lstStyle>
            <a:lvl1pPr marL="0">
              <a:lnSpc>
                <a:spcPts val="1960"/>
              </a:lnSpc>
              <a:spcAft>
                <a:spcPts val="280"/>
              </a:spcAft>
              <a:buFontTx/>
              <a:buNone/>
              <a:defRPr sz="1800" cap="all">
                <a:solidFill>
                  <a:srgbClr val="004B87"/>
                </a:solidFill>
                <a:latin typeface="Effra Light"/>
              </a:defRPr>
            </a:lvl1pPr>
            <a:lvl2pPr marL="0" indent="0">
              <a:lnSpc>
                <a:spcPts val="1960"/>
              </a:lnSpc>
              <a:spcAft>
                <a:spcPts val="280"/>
              </a:spcAft>
              <a:buFontTx/>
              <a:buNone/>
              <a:defRPr sz="2000" b="0" i="0" cap="all">
                <a:solidFill>
                  <a:schemeClr val="tx2"/>
                </a:solidFill>
                <a:latin typeface="Effra Light"/>
              </a:defRPr>
            </a:lvl2pPr>
            <a:lvl3pPr marL="0" indent="0">
              <a:lnSpc>
                <a:spcPts val="1960"/>
              </a:lnSpc>
              <a:spcAft>
                <a:spcPts val="280"/>
              </a:spcAft>
              <a:buFontTx/>
              <a:buNone/>
              <a:defRPr sz="2000" b="0" i="0" cap="all">
                <a:solidFill>
                  <a:schemeClr val="tx2"/>
                </a:solidFill>
                <a:latin typeface="Effra Light"/>
              </a:defRPr>
            </a:lvl3pPr>
            <a:lvl4pPr marL="0" indent="0">
              <a:lnSpc>
                <a:spcPts val="1960"/>
              </a:lnSpc>
              <a:spcAft>
                <a:spcPts val="280"/>
              </a:spcAft>
              <a:buFontTx/>
              <a:buNone/>
              <a:defRPr sz="2000" b="0" i="0" cap="all">
                <a:solidFill>
                  <a:schemeClr val="tx2"/>
                </a:solidFill>
                <a:latin typeface="Effra Light"/>
              </a:defRPr>
            </a:lvl4pPr>
            <a:lvl5pPr marL="0" indent="0">
              <a:lnSpc>
                <a:spcPts val="1960"/>
              </a:lnSpc>
              <a:spcAft>
                <a:spcPts val="280"/>
              </a:spcAft>
              <a:buFontTx/>
              <a:buNone/>
              <a:defRPr sz="2000" b="0" i="0" cap="all">
                <a:solidFill>
                  <a:schemeClr val="tx2"/>
                </a:solidFill>
                <a:latin typeface="Effra Light"/>
              </a:defRPr>
            </a:lvl5pPr>
            <a:lvl6pPr marL="0" indent="0">
              <a:lnSpc>
                <a:spcPts val="1960"/>
              </a:lnSpc>
              <a:spcAft>
                <a:spcPts val="280"/>
              </a:spcAft>
              <a:buFontTx/>
              <a:buNone/>
              <a:defRPr sz="2000" b="0" i="0" cap="all">
                <a:latin typeface="Effra Light"/>
                <a:cs typeface="Effra Light"/>
              </a:defRPr>
            </a:lvl6pPr>
            <a:lvl7pPr marL="0" indent="0">
              <a:lnSpc>
                <a:spcPts val="1960"/>
              </a:lnSpc>
              <a:spcAft>
                <a:spcPts val="280"/>
              </a:spcAft>
              <a:buFontTx/>
              <a:buNone/>
              <a:defRPr sz="2000" b="0" i="0" cap="all">
                <a:latin typeface="Effra Light"/>
                <a:cs typeface="Effra Light"/>
              </a:defRPr>
            </a:lvl7pPr>
          </a:lstStyle>
          <a:p>
            <a:pPr lvl="0"/>
            <a:r>
              <a:rPr lang="en-US" dirty="0"/>
              <a:t>Click to edit Master text styles</a:t>
            </a:r>
          </a:p>
        </p:txBody>
      </p:sp>
    </p:spTree>
    <p:extLst>
      <p:ext uri="{BB962C8B-B14F-4D97-AF65-F5344CB8AC3E}">
        <p14:creationId xmlns:p14="http://schemas.microsoft.com/office/powerpoint/2010/main" val="3568105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 Col Content">
    <p:spTree>
      <p:nvGrpSpPr>
        <p:cNvPr id="1" name=""/>
        <p:cNvGrpSpPr/>
        <p:nvPr/>
      </p:nvGrpSpPr>
      <p:grpSpPr>
        <a:xfrm>
          <a:off x="0" y="0"/>
          <a:ext cx="0" cy="0"/>
          <a:chOff x="0" y="0"/>
          <a:chExt cx="0" cy="0"/>
        </a:xfrm>
      </p:grpSpPr>
      <p:sp>
        <p:nvSpPr>
          <p:cNvPr id="9" name="Title 8"/>
          <p:cNvSpPr>
            <a:spLocks noGrp="1"/>
          </p:cNvSpPr>
          <p:nvPr>
            <p:ph type="title"/>
          </p:nvPr>
        </p:nvSpPr>
        <p:spPr>
          <a:xfrm>
            <a:off x="378365" y="371678"/>
            <a:ext cx="8382001" cy="266700"/>
          </a:xfrm>
        </p:spPr>
        <p:txBody>
          <a:bodyPr/>
          <a:lstStyle>
            <a:lvl1pPr>
              <a:lnSpc>
                <a:spcPct val="70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8365" y="624840"/>
            <a:ext cx="8382001"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dirty="0"/>
              <a:t>Click to edit Master text styles</a:t>
            </a:r>
          </a:p>
        </p:txBody>
      </p:sp>
      <p:sp>
        <p:nvSpPr>
          <p:cNvPr id="3" name="Content Placeholder 2"/>
          <p:cNvSpPr>
            <a:spLocks noGrp="1"/>
          </p:cNvSpPr>
          <p:nvPr>
            <p:ph idx="1"/>
          </p:nvPr>
        </p:nvSpPr>
        <p:spPr>
          <a:xfrm>
            <a:off x="378354" y="1330854"/>
            <a:ext cx="4192323" cy="4573323"/>
          </a:xfrm>
        </p:spPr>
        <p:txBody>
          <a:bodyPr rIns="1523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4570677" y="1330854"/>
            <a:ext cx="4189677" cy="4573323"/>
          </a:xfrm>
        </p:spPr>
        <p:txBody>
          <a:bodyPr rIns="1523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892328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226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Divider 2">
    <p:spTree>
      <p:nvGrpSpPr>
        <p:cNvPr id="1" name=""/>
        <p:cNvGrpSpPr/>
        <p:nvPr/>
      </p:nvGrpSpPr>
      <p:grpSpPr>
        <a:xfrm>
          <a:off x="0" y="0"/>
          <a:ext cx="0" cy="0"/>
          <a:chOff x="0" y="0"/>
          <a:chExt cx="0" cy="0"/>
        </a:xfrm>
      </p:grpSpPr>
      <p:sp>
        <p:nvSpPr>
          <p:cNvPr id="8" name="Frame 7"/>
          <p:cNvSpPr/>
          <p:nvPr userDrawn="1"/>
        </p:nvSpPr>
        <p:spPr>
          <a:xfrm>
            <a:off x="378358" y="379677"/>
            <a:ext cx="8382001" cy="5238750"/>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defTabSz="914253"/>
            <a:endParaRPr lang="en-US" dirty="0">
              <a:solidFill>
                <a:srgbClr val="FFFFFF"/>
              </a:solidFill>
            </a:endParaRPr>
          </a:p>
        </p:txBody>
      </p:sp>
      <p:sp>
        <p:nvSpPr>
          <p:cNvPr id="3" name="Title 2"/>
          <p:cNvSpPr>
            <a:spLocks noGrp="1"/>
          </p:cNvSpPr>
          <p:nvPr>
            <p:ph type="title"/>
          </p:nvPr>
        </p:nvSpPr>
        <p:spPr>
          <a:xfrm>
            <a:off x="761999" y="761999"/>
            <a:ext cx="5905500" cy="4381500"/>
          </a:xfrm>
        </p:spPr>
        <p:txBody>
          <a:bodyPr/>
          <a:lstStyle>
            <a:lvl1pPr>
              <a:defRPr sz="4400" b="0"/>
            </a:lvl1pPr>
          </a:lstStyle>
          <a:p>
            <a:r>
              <a:rPr lang="en-US" dirty="0"/>
              <a:t>Click to edit Master title style</a:t>
            </a:r>
          </a:p>
        </p:txBody>
      </p:sp>
      <p:sp>
        <p:nvSpPr>
          <p:cNvPr id="10" name="Rectangle 9"/>
          <p:cNvSpPr/>
          <p:nvPr userDrawn="1"/>
        </p:nvSpPr>
        <p:spPr>
          <a:xfrm>
            <a:off x="6667500" y="6286500"/>
            <a:ext cx="2475178" cy="571500"/>
          </a:xfrm>
          <a:prstGeom prst="rect">
            <a:avLst/>
          </a:prstGeom>
          <a:solidFill>
            <a:srgbClr val="004B87"/>
          </a:solidFill>
          <a:ln w="12700" cap="flat" cmpd="sng" algn="ctr">
            <a:noFill/>
            <a:prstDash val="solid"/>
          </a:ln>
          <a:effectLst/>
        </p:spPr>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marL="0" marR="0" lvl="0" indent="0" algn="ctr" defTabSz="45702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ffra"/>
              <a:ea typeface="+mn-ea"/>
              <a:cs typeface="+mn-cs"/>
            </a:endParaRPr>
          </a:p>
        </p:txBody>
      </p:sp>
      <p:pic>
        <p:nvPicPr>
          <p:cNvPr id="11" name="Picture 10" descr="med_logo_rgb_rev_REG_OL.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3042" y="6264346"/>
            <a:ext cx="1550458" cy="707424"/>
          </a:xfrm>
          <a:prstGeom prst="rect">
            <a:avLst/>
          </a:prstGeom>
        </p:spPr>
      </p:pic>
    </p:spTree>
    <p:extLst>
      <p:ext uri="{BB962C8B-B14F-4D97-AF65-F5344CB8AC3E}">
        <p14:creationId xmlns:p14="http://schemas.microsoft.com/office/powerpoint/2010/main" val="3545837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94247"/>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019090"/>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8" name="Frame 7"/>
          <p:cNvSpPr/>
          <p:nvPr userDrawn="1"/>
        </p:nvSpPr>
        <p:spPr>
          <a:xfrm>
            <a:off x="378358" y="379677"/>
            <a:ext cx="8382001" cy="5238750"/>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defTabSz="456957"/>
            <a:endParaRPr lang="en-US" dirty="0">
              <a:solidFill>
                <a:srgbClr val="FFFFFF"/>
              </a:solidFill>
            </a:endParaRPr>
          </a:p>
        </p:txBody>
      </p:sp>
      <p:sp>
        <p:nvSpPr>
          <p:cNvPr id="3" name="Title 2"/>
          <p:cNvSpPr>
            <a:spLocks noGrp="1"/>
          </p:cNvSpPr>
          <p:nvPr>
            <p:ph type="title"/>
          </p:nvPr>
        </p:nvSpPr>
        <p:spPr>
          <a:xfrm>
            <a:off x="761999" y="761999"/>
            <a:ext cx="5905500" cy="4381500"/>
          </a:xfrm>
        </p:spPr>
        <p:txBody>
          <a:bodyPr/>
          <a:lstStyle>
            <a:lvl1pPr>
              <a:defRPr sz="4400" b="0"/>
            </a:lvl1pPr>
          </a:lstStyle>
          <a:p>
            <a:r>
              <a:rPr lang="en-US" dirty="0"/>
              <a:t>Click to edit Master title style</a:t>
            </a:r>
          </a:p>
        </p:txBody>
      </p:sp>
      <p:sp>
        <p:nvSpPr>
          <p:cNvPr id="7" name="Rectangle 6"/>
          <p:cNvSpPr/>
          <p:nvPr userDrawn="1"/>
        </p:nvSpPr>
        <p:spPr>
          <a:xfrm>
            <a:off x="6644571" y="6283643"/>
            <a:ext cx="2499930" cy="5772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85" tIns="38092" rIns="76185" bIns="38092" numCol="1" spcCol="0" rtlCol="0" fromWordArt="0" anchor="t" anchorCtr="0" forceAA="0" compatLnSpc="1">
            <a:prstTxWarp prst="textNoShape">
              <a:avLst/>
            </a:prstTxWarp>
            <a:noAutofit/>
          </a:bodyPr>
          <a:lstStyle/>
          <a:p>
            <a:pPr algn="ctr" defTabSz="914253"/>
            <a:endParaRPr lang="en-US" dirty="0">
              <a:solidFill>
                <a:srgbClr val="FFFFFF"/>
              </a:solidFill>
            </a:endParaRP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2773" y="6341944"/>
            <a:ext cx="1148985" cy="41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6667500" y="6286500"/>
            <a:ext cx="2475178" cy="571500"/>
          </a:xfrm>
          <a:prstGeom prst="rect">
            <a:avLst/>
          </a:prstGeom>
          <a:solidFill>
            <a:srgbClr val="004B87"/>
          </a:solidFill>
          <a:ln w="12700" cap="flat" cmpd="sng" algn="ctr">
            <a:noFill/>
            <a:prstDash val="solid"/>
          </a:ln>
          <a:effectLst/>
        </p:spPr>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marL="0" marR="0" lvl="0" indent="0" algn="ctr" defTabSz="45702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ffra"/>
              <a:ea typeface="+mn-ea"/>
              <a:cs typeface="+mn-cs"/>
            </a:endParaRPr>
          </a:p>
        </p:txBody>
      </p:sp>
      <p:pic>
        <p:nvPicPr>
          <p:cNvPr id="12" name="Picture 11" descr="med_logo_rgb_rev_REG_OL.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042" y="6264346"/>
            <a:ext cx="1550458" cy="707424"/>
          </a:xfrm>
          <a:prstGeom prst="rect">
            <a:avLst/>
          </a:prstGeom>
        </p:spPr>
      </p:pic>
    </p:spTree>
    <p:extLst>
      <p:ext uri="{BB962C8B-B14F-4D97-AF65-F5344CB8AC3E}">
        <p14:creationId xmlns:p14="http://schemas.microsoft.com/office/powerpoint/2010/main" val="2459831909"/>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668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ontent">
    <p:spTree>
      <p:nvGrpSpPr>
        <p:cNvPr id="1" name=""/>
        <p:cNvGrpSpPr/>
        <p:nvPr/>
      </p:nvGrpSpPr>
      <p:grpSpPr>
        <a:xfrm>
          <a:off x="0" y="0"/>
          <a:ext cx="0" cy="0"/>
          <a:chOff x="0" y="0"/>
          <a:chExt cx="0" cy="0"/>
        </a:xfrm>
      </p:grpSpPr>
      <p:sp>
        <p:nvSpPr>
          <p:cNvPr id="6" name="Title 5"/>
          <p:cNvSpPr>
            <a:spLocks noGrp="1"/>
          </p:cNvSpPr>
          <p:nvPr>
            <p:ph type="title"/>
          </p:nvPr>
        </p:nvSpPr>
        <p:spPr>
          <a:xfrm>
            <a:off x="378355" y="373379"/>
            <a:ext cx="8381999" cy="266700"/>
          </a:xfr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378355" y="625898"/>
            <a:ext cx="8381999"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7815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2 Col Content">
    <p:spTree>
      <p:nvGrpSpPr>
        <p:cNvPr id="1" name=""/>
        <p:cNvGrpSpPr/>
        <p:nvPr/>
      </p:nvGrpSpPr>
      <p:grpSpPr>
        <a:xfrm>
          <a:off x="0" y="0"/>
          <a:ext cx="0" cy="0"/>
          <a:chOff x="0" y="0"/>
          <a:chExt cx="0" cy="0"/>
        </a:xfrm>
      </p:grpSpPr>
      <p:sp>
        <p:nvSpPr>
          <p:cNvPr id="9" name="Title 8"/>
          <p:cNvSpPr>
            <a:spLocks noGrp="1"/>
          </p:cNvSpPr>
          <p:nvPr>
            <p:ph type="title"/>
          </p:nvPr>
        </p:nvSpPr>
        <p:spPr>
          <a:xfrm>
            <a:off x="378354" y="371678"/>
            <a:ext cx="8382001"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8354" y="624840"/>
            <a:ext cx="8382001"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0854"/>
            <a:ext cx="4192323" cy="4573323"/>
          </a:xfrm>
        </p:spPr>
        <p:txBody>
          <a:bodyPr rIns="1523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4570677" y="1330854"/>
            <a:ext cx="4189677" cy="4573323"/>
          </a:xfrm>
        </p:spPr>
        <p:txBody>
          <a:bodyPr rIns="1523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1466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 Col Intro Content">
    <p:spTree>
      <p:nvGrpSpPr>
        <p:cNvPr id="1" name=""/>
        <p:cNvGrpSpPr/>
        <p:nvPr/>
      </p:nvGrpSpPr>
      <p:grpSpPr>
        <a:xfrm>
          <a:off x="0" y="0"/>
          <a:ext cx="0" cy="0"/>
          <a:chOff x="0" y="0"/>
          <a:chExt cx="0" cy="0"/>
        </a:xfrm>
      </p:grpSpPr>
      <p:sp>
        <p:nvSpPr>
          <p:cNvPr id="9" name="Title 8"/>
          <p:cNvSpPr>
            <a:spLocks noGrp="1"/>
          </p:cNvSpPr>
          <p:nvPr>
            <p:ph type="title"/>
          </p:nvPr>
        </p:nvSpPr>
        <p:spPr>
          <a:xfrm>
            <a:off x="37835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13" name="Text Placeholder 3"/>
          <p:cNvSpPr>
            <a:spLocks noGrp="1"/>
          </p:cNvSpPr>
          <p:nvPr>
            <p:ph type="body" sz="quarter" idx="14"/>
          </p:nvPr>
        </p:nvSpPr>
        <p:spPr>
          <a:xfrm>
            <a:off x="378355" y="624840"/>
            <a:ext cx="8381999"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0854"/>
            <a:ext cx="8382000" cy="685800"/>
          </a:xfrm>
        </p:spPr>
        <p:txBody>
          <a:bodyPr>
            <a:noAutofit/>
          </a:bodyPr>
          <a:lstStyle>
            <a:lvl1pPr marL="0" indent="0">
              <a:lnSpc>
                <a:spcPts val="2000"/>
              </a:lnSpc>
              <a:spcAft>
                <a:spcPts val="667"/>
              </a:spcAft>
              <a:buFontTx/>
              <a:buNone/>
              <a:defRPr sz="1800" baseline="0">
                <a:solidFill>
                  <a:schemeClr val="tx1"/>
                </a:solidFill>
                <a:latin typeface="Effra"/>
              </a:defRPr>
            </a:lvl1pPr>
            <a:lvl2pPr marL="0" indent="0">
              <a:lnSpc>
                <a:spcPts val="2000"/>
              </a:lnSpc>
              <a:spcAft>
                <a:spcPts val="667"/>
              </a:spcAft>
              <a:buFontTx/>
              <a:buNone/>
              <a:defRPr sz="1800">
                <a:solidFill>
                  <a:schemeClr val="tx1"/>
                </a:solidFill>
                <a:latin typeface="Effra"/>
              </a:defRPr>
            </a:lvl2pPr>
            <a:lvl3pPr marL="0" indent="0">
              <a:lnSpc>
                <a:spcPts val="2000"/>
              </a:lnSpc>
              <a:spcAft>
                <a:spcPts val="667"/>
              </a:spcAft>
              <a:buFontTx/>
              <a:buNone/>
              <a:defRPr sz="1800">
                <a:solidFill>
                  <a:schemeClr val="tx1"/>
                </a:solidFill>
                <a:latin typeface="Effra"/>
              </a:defRPr>
            </a:lvl3pPr>
            <a:lvl4pPr marL="0" indent="0">
              <a:lnSpc>
                <a:spcPts val="2000"/>
              </a:lnSpc>
              <a:spcAft>
                <a:spcPts val="667"/>
              </a:spcAft>
              <a:buFontTx/>
              <a:buNone/>
              <a:defRPr sz="1800">
                <a:solidFill>
                  <a:schemeClr val="tx1"/>
                </a:solidFill>
                <a:latin typeface="Effra"/>
              </a:defRPr>
            </a:lvl4pPr>
            <a:lvl5pPr marL="0" indent="0">
              <a:lnSpc>
                <a:spcPts val="2000"/>
              </a:lnSpc>
              <a:spcAft>
                <a:spcPts val="667"/>
              </a:spcAft>
              <a:buFontTx/>
              <a:buNone/>
              <a:defRPr sz="1800">
                <a:solidFill>
                  <a:schemeClr val="tx1"/>
                </a:solidFill>
                <a:latin typeface="Effra"/>
              </a:defRPr>
            </a:lvl5pPr>
            <a:lvl6pPr marL="0" indent="0">
              <a:lnSpc>
                <a:spcPts val="2167"/>
              </a:lnSpc>
              <a:buFontTx/>
              <a:buNone/>
              <a:defRPr sz="1900">
                <a:solidFill>
                  <a:schemeClr val="tx1"/>
                </a:solidFill>
              </a:defRPr>
            </a:lvl6pPr>
            <a:lvl7pPr marL="0" indent="0">
              <a:lnSpc>
                <a:spcPts val="2167"/>
              </a:lnSpc>
              <a:buFontTx/>
              <a:buNone/>
              <a:defRPr sz="190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378354" y="2024053"/>
            <a:ext cx="4192323" cy="3880125"/>
          </a:xfrm>
        </p:spPr>
        <p:txBody>
          <a:bodyPr rIns="152394"/>
          <a:lstStyle>
            <a:lvl1pPr marL="380985" indent="-190492" algn="l">
              <a:lnSpc>
                <a:spcPts val="1833"/>
              </a:lnSpc>
              <a:spcAft>
                <a:spcPts val="500"/>
              </a:spcAft>
              <a:buFont typeface="Wingdings" charset="2"/>
              <a:buChar char="§"/>
              <a:defRPr sz="1700">
                <a:solidFill>
                  <a:schemeClr val="tx2"/>
                </a:solidFill>
              </a:defRPr>
            </a:lvl1pPr>
            <a:lvl2pPr marL="571477" indent="-190492">
              <a:defRPr>
                <a:solidFill>
                  <a:schemeClr val="tx2"/>
                </a:solidFill>
              </a:defRPr>
            </a:lvl2pPr>
            <a:lvl3pPr marL="765939" indent="-190492">
              <a:defRPr>
                <a:solidFill>
                  <a:schemeClr val="tx2"/>
                </a:solidFill>
              </a:defRPr>
            </a:lvl3pPr>
            <a:lvl4pPr marL="955108" indent="-190492">
              <a:defRPr/>
            </a:lvl4pPr>
            <a:lvl5pPr marL="1146923" indent="-189170">
              <a:defRPr/>
            </a:lvl5pPr>
            <a:lvl6pPr marL="1334770" indent="-187847">
              <a:defRPr/>
            </a:lvl6pPr>
            <a:lvl7pPr marL="1523939" indent="-189170" defTabSz="416702">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4570677" y="2024053"/>
            <a:ext cx="4189677" cy="3880125"/>
          </a:xfrm>
        </p:spPr>
        <p:txBody>
          <a:bodyPr rIns="152394"/>
          <a:lstStyle>
            <a:lvl1pPr marL="380985" indent="-190492" algn="l">
              <a:lnSpc>
                <a:spcPts val="1833"/>
              </a:lnSpc>
              <a:spcAft>
                <a:spcPts val="500"/>
              </a:spcAft>
              <a:buFont typeface="Wingdings" charset="2"/>
              <a:buChar char="§"/>
              <a:defRPr sz="1700">
                <a:solidFill>
                  <a:srgbClr val="004B87"/>
                </a:solidFill>
              </a:defRPr>
            </a:lvl1pPr>
            <a:lvl2pPr marL="571477" indent="-190492">
              <a:defRPr>
                <a:solidFill>
                  <a:srgbClr val="004B87"/>
                </a:solidFill>
              </a:defRPr>
            </a:lvl2pPr>
            <a:lvl3pPr marL="765939" indent="-190492">
              <a:defRPr>
                <a:solidFill>
                  <a:srgbClr val="004B87"/>
                </a:solidFill>
              </a:defRPr>
            </a:lvl3pPr>
            <a:lvl4pPr marL="955108" indent="-190492">
              <a:defRPr/>
            </a:lvl4pPr>
            <a:lvl5pPr marL="1146923" indent="-189170">
              <a:defRPr/>
            </a:lvl5pPr>
            <a:lvl6pPr marL="1334770" indent="-187847">
              <a:defRPr/>
            </a:lvl6pPr>
            <a:lvl7pPr marL="1523939" indent="-189170" defTabSz="416702">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4228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ent Photo">
    <p:spTree>
      <p:nvGrpSpPr>
        <p:cNvPr id="1" name=""/>
        <p:cNvGrpSpPr/>
        <p:nvPr/>
      </p:nvGrpSpPr>
      <p:grpSpPr>
        <a:xfrm>
          <a:off x="0" y="0"/>
          <a:ext cx="0" cy="0"/>
          <a:chOff x="0" y="0"/>
          <a:chExt cx="0" cy="0"/>
        </a:xfrm>
      </p:grpSpPr>
      <p:sp>
        <p:nvSpPr>
          <p:cNvPr id="9" name="Title 8"/>
          <p:cNvSpPr>
            <a:spLocks noGrp="1"/>
          </p:cNvSpPr>
          <p:nvPr>
            <p:ph type="title"/>
          </p:nvPr>
        </p:nvSpPr>
        <p:spPr>
          <a:xfrm>
            <a:off x="378354" y="373380"/>
            <a:ext cx="5087930"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8354" y="624840"/>
            <a:ext cx="508793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8792"/>
            <a:ext cx="5087930" cy="4565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2" hasCustomPrompt="1"/>
          </p:nvPr>
        </p:nvSpPr>
        <p:spPr>
          <a:xfrm>
            <a:off x="5611812" y="0"/>
            <a:ext cx="3532187" cy="6286500"/>
          </a:xfrm>
        </p:spPr>
        <p:txBody>
          <a:bodyPr lIns="76197" tIns="38098" rIns="76197" bIns="38098">
            <a:normAutofit/>
          </a:bodyPr>
          <a:lstStyle>
            <a:lvl1pPr marL="0" indent="0">
              <a:lnSpc>
                <a:spcPts val="1500"/>
              </a:lnSpc>
              <a:buNone/>
              <a:defRPr sz="1500" cap="all" baseline="0">
                <a:solidFill>
                  <a:schemeClr val="bg2"/>
                </a:solidFill>
                <a:latin typeface="Effra Light"/>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1855128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roduct">
    <p:spTree>
      <p:nvGrpSpPr>
        <p:cNvPr id="1" name=""/>
        <p:cNvGrpSpPr/>
        <p:nvPr/>
      </p:nvGrpSpPr>
      <p:grpSpPr>
        <a:xfrm>
          <a:off x="0" y="0"/>
          <a:ext cx="0" cy="0"/>
          <a:chOff x="0" y="0"/>
          <a:chExt cx="0" cy="0"/>
        </a:xfrm>
      </p:grpSpPr>
      <p:sp>
        <p:nvSpPr>
          <p:cNvPr id="2" name="Title 1"/>
          <p:cNvSpPr>
            <a:spLocks noGrp="1"/>
          </p:cNvSpPr>
          <p:nvPr>
            <p:ph type="title"/>
          </p:nvPr>
        </p:nvSpPr>
        <p:spPr>
          <a:xfrm>
            <a:off x="37835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8" name="Text Placeholder 3"/>
          <p:cNvSpPr>
            <a:spLocks noGrp="1"/>
          </p:cNvSpPr>
          <p:nvPr>
            <p:ph type="body" sz="quarter" idx="13"/>
          </p:nvPr>
        </p:nvSpPr>
        <p:spPr>
          <a:xfrm>
            <a:off x="378354" y="624840"/>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Picture Placeholder 3"/>
          <p:cNvSpPr>
            <a:spLocks noGrp="1"/>
          </p:cNvSpPr>
          <p:nvPr>
            <p:ph type="pic" sz="quarter" idx="14"/>
          </p:nvPr>
        </p:nvSpPr>
        <p:spPr>
          <a:xfrm>
            <a:off x="390261"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46" name="Picture Placeholder 3"/>
          <p:cNvSpPr>
            <a:spLocks noGrp="1"/>
          </p:cNvSpPr>
          <p:nvPr>
            <p:ph type="pic" sz="quarter" idx="15"/>
          </p:nvPr>
        </p:nvSpPr>
        <p:spPr>
          <a:xfrm>
            <a:off x="1577067"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47" name="Picture Placeholder 3"/>
          <p:cNvSpPr>
            <a:spLocks noGrp="1"/>
          </p:cNvSpPr>
          <p:nvPr>
            <p:ph type="pic" sz="quarter" idx="16"/>
          </p:nvPr>
        </p:nvSpPr>
        <p:spPr>
          <a:xfrm>
            <a:off x="2774456"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55" name="Picture Placeholder 3"/>
          <p:cNvSpPr>
            <a:spLocks noGrp="1"/>
          </p:cNvSpPr>
          <p:nvPr>
            <p:ph type="pic" sz="quarter" idx="17"/>
          </p:nvPr>
        </p:nvSpPr>
        <p:spPr>
          <a:xfrm>
            <a:off x="3971845"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6" name="Picture Placeholder 3"/>
          <p:cNvSpPr>
            <a:spLocks noGrp="1"/>
          </p:cNvSpPr>
          <p:nvPr>
            <p:ph type="pic" sz="quarter" idx="18"/>
          </p:nvPr>
        </p:nvSpPr>
        <p:spPr>
          <a:xfrm>
            <a:off x="5169234"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7" name="Picture Placeholder 3"/>
          <p:cNvSpPr>
            <a:spLocks noGrp="1"/>
          </p:cNvSpPr>
          <p:nvPr>
            <p:ph type="pic" sz="quarter" idx="19"/>
          </p:nvPr>
        </p:nvSpPr>
        <p:spPr>
          <a:xfrm>
            <a:off x="6366623"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9" name="Picture Placeholder 3"/>
          <p:cNvSpPr>
            <a:spLocks noGrp="1"/>
          </p:cNvSpPr>
          <p:nvPr>
            <p:ph type="pic" sz="quarter" idx="20"/>
          </p:nvPr>
        </p:nvSpPr>
        <p:spPr>
          <a:xfrm>
            <a:off x="7564014"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60" name="Text Placeholder 3"/>
          <p:cNvSpPr>
            <a:spLocks noGrp="1"/>
          </p:cNvSpPr>
          <p:nvPr>
            <p:ph type="body" sz="quarter" idx="24"/>
          </p:nvPr>
        </p:nvSpPr>
        <p:spPr>
          <a:xfrm>
            <a:off x="390261"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Text Placeholder 3"/>
          <p:cNvSpPr>
            <a:spLocks noGrp="1"/>
          </p:cNvSpPr>
          <p:nvPr>
            <p:ph type="body" sz="quarter" idx="25"/>
          </p:nvPr>
        </p:nvSpPr>
        <p:spPr>
          <a:xfrm>
            <a:off x="1577067"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2" name="Text Placeholder 3"/>
          <p:cNvSpPr>
            <a:spLocks noGrp="1"/>
          </p:cNvSpPr>
          <p:nvPr>
            <p:ph type="body" sz="quarter" idx="26"/>
          </p:nvPr>
        </p:nvSpPr>
        <p:spPr>
          <a:xfrm>
            <a:off x="2774456"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Text Placeholder 3"/>
          <p:cNvSpPr>
            <a:spLocks noGrp="1"/>
          </p:cNvSpPr>
          <p:nvPr>
            <p:ph type="body" sz="quarter" idx="27"/>
          </p:nvPr>
        </p:nvSpPr>
        <p:spPr>
          <a:xfrm>
            <a:off x="3971845"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4" name="Text Placeholder 3"/>
          <p:cNvSpPr>
            <a:spLocks noGrp="1"/>
          </p:cNvSpPr>
          <p:nvPr>
            <p:ph type="body" sz="quarter" idx="28"/>
          </p:nvPr>
        </p:nvSpPr>
        <p:spPr>
          <a:xfrm>
            <a:off x="5169234"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5" name="Text Placeholder 3"/>
          <p:cNvSpPr>
            <a:spLocks noGrp="1"/>
          </p:cNvSpPr>
          <p:nvPr>
            <p:ph type="body" sz="quarter" idx="29"/>
          </p:nvPr>
        </p:nvSpPr>
        <p:spPr>
          <a:xfrm>
            <a:off x="6366623"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6" name="Text Placeholder 3"/>
          <p:cNvSpPr>
            <a:spLocks noGrp="1"/>
          </p:cNvSpPr>
          <p:nvPr>
            <p:ph type="body" sz="quarter" idx="30"/>
          </p:nvPr>
        </p:nvSpPr>
        <p:spPr>
          <a:xfrm>
            <a:off x="7564014"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7" name="Text Placeholder 27"/>
          <p:cNvSpPr>
            <a:spLocks noGrp="1"/>
          </p:cNvSpPr>
          <p:nvPr>
            <p:ph type="body" sz="quarter" idx="34"/>
          </p:nvPr>
        </p:nvSpPr>
        <p:spPr>
          <a:xfrm>
            <a:off x="390261"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 name="Text Placeholder 27"/>
          <p:cNvSpPr>
            <a:spLocks noGrp="1"/>
          </p:cNvSpPr>
          <p:nvPr>
            <p:ph type="body" sz="quarter" idx="35"/>
          </p:nvPr>
        </p:nvSpPr>
        <p:spPr>
          <a:xfrm>
            <a:off x="1577067"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9" name="Text Placeholder 27"/>
          <p:cNvSpPr>
            <a:spLocks noGrp="1"/>
          </p:cNvSpPr>
          <p:nvPr>
            <p:ph type="body" sz="quarter" idx="36"/>
          </p:nvPr>
        </p:nvSpPr>
        <p:spPr>
          <a:xfrm>
            <a:off x="2774456"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0" name="Text Placeholder 27"/>
          <p:cNvSpPr>
            <a:spLocks noGrp="1"/>
          </p:cNvSpPr>
          <p:nvPr>
            <p:ph type="body" sz="quarter" idx="37"/>
          </p:nvPr>
        </p:nvSpPr>
        <p:spPr>
          <a:xfrm>
            <a:off x="3971845"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1" name="Text Placeholder 27"/>
          <p:cNvSpPr>
            <a:spLocks noGrp="1"/>
          </p:cNvSpPr>
          <p:nvPr>
            <p:ph type="body" sz="quarter" idx="38"/>
          </p:nvPr>
        </p:nvSpPr>
        <p:spPr>
          <a:xfrm>
            <a:off x="5169234"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2" name="Text Placeholder 27"/>
          <p:cNvSpPr>
            <a:spLocks noGrp="1"/>
          </p:cNvSpPr>
          <p:nvPr>
            <p:ph type="body" sz="quarter" idx="39"/>
          </p:nvPr>
        </p:nvSpPr>
        <p:spPr>
          <a:xfrm>
            <a:off x="6366623"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3" name="Text Placeholder 27"/>
          <p:cNvSpPr>
            <a:spLocks noGrp="1"/>
          </p:cNvSpPr>
          <p:nvPr>
            <p:ph type="body" sz="quarter" idx="40"/>
          </p:nvPr>
        </p:nvSpPr>
        <p:spPr>
          <a:xfrm>
            <a:off x="7564014"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Text Placeholder 3"/>
          <p:cNvSpPr>
            <a:spLocks noGrp="1"/>
          </p:cNvSpPr>
          <p:nvPr>
            <p:ph type="body" sz="quarter" idx="44"/>
          </p:nvPr>
        </p:nvSpPr>
        <p:spPr>
          <a:xfrm>
            <a:off x="390261"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5" name="Text Placeholder 3"/>
          <p:cNvSpPr>
            <a:spLocks noGrp="1"/>
          </p:cNvSpPr>
          <p:nvPr>
            <p:ph type="body" sz="quarter" idx="45"/>
          </p:nvPr>
        </p:nvSpPr>
        <p:spPr>
          <a:xfrm>
            <a:off x="1577067"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6" name="Text Placeholder 3"/>
          <p:cNvSpPr>
            <a:spLocks noGrp="1"/>
          </p:cNvSpPr>
          <p:nvPr>
            <p:ph type="body" sz="quarter" idx="46"/>
          </p:nvPr>
        </p:nvSpPr>
        <p:spPr>
          <a:xfrm>
            <a:off x="2774456"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7" name="Text Placeholder 3"/>
          <p:cNvSpPr>
            <a:spLocks noGrp="1"/>
          </p:cNvSpPr>
          <p:nvPr>
            <p:ph type="body" sz="quarter" idx="47"/>
          </p:nvPr>
        </p:nvSpPr>
        <p:spPr>
          <a:xfrm>
            <a:off x="3971845"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8" name="Text Placeholder 3"/>
          <p:cNvSpPr>
            <a:spLocks noGrp="1"/>
          </p:cNvSpPr>
          <p:nvPr>
            <p:ph type="body" sz="quarter" idx="48"/>
          </p:nvPr>
        </p:nvSpPr>
        <p:spPr>
          <a:xfrm>
            <a:off x="5169234"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9" name="Text Placeholder 3"/>
          <p:cNvSpPr>
            <a:spLocks noGrp="1"/>
          </p:cNvSpPr>
          <p:nvPr>
            <p:ph type="body" sz="quarter" idx="49"/>
          </p:nvPr>
        </p:nvSpPr>
        <p:spPr>
          <a:xfrm>
            <a:off x="6366623"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0" name="Text Placeholder 3"/>
          <p:cNvSpPr>
            <a:spLocks noGrp="1"/>
          </p:cNvSpPr>
          <p:nvPr>
            <p:ph type="body" sz="quarter" idx="50"/>
          </p:nvPr>
        </p:nvSpPr>
        <p:spPr>
          <a:xfrm>
            <a:off x="7564014"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1" name="Text Placeholder 27"/>
          <p:cNvSpPr>
            <a:spLocks noGrp="1"/>
          </p:cNvSpPr>
          <p:nvPr>
            <p:ph type="body" sz="quarter" idx="54"/>
          </p:nvPr>
        </p:nvSpPr>
        <p:spPr>
          <a:xfrm>
            <a:off x="390261"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2" name="Text Placeholder 27"/>
          <p:cNvSpPr>
            <a:spLocks noGrp="1"/>
          </p:cNvSpPr>
          <p:nvPr>
            <p:ph type="body" sz="quarter" idx="55"/>
          </p:nvPr>
        </p:nvSpPr>
        <p:spPr>
          <a:xfrm>
            <a:off x="1577067"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3" name="Text Placeholder 27"/>
          <p:cNvSpPr>
            <a:spLocks noGrp="1"/>
          </p:cNvSpPr>
          <p:nvPr>
            <p:ph type="body" sz="quarter" idx="56"/>
          </p:nvPr>
        </p:nvSpPr>
        <p:spPr>
          <a:xfrm>
            <a:off x="2774456"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4" name="Text Placeholder 27"/>
          <p:cNvSpPr>
            <a:spLocks noGrp="1"/>
          </p:cNvSpPr>
          <p:nvPr>
            <p:ph type="body" sz="quarter" idx="57"/>
          </p:nvPr>
        </p:nvSpPr>
        <p:spPr>
          <a:xfrm>
            <a:off x="3971845"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5" name="Text Placeholder 27"/>
          <p:cNvSpPr>
            <a:spLocks noGrp="1"/>
          </p:cNvSpPr>
          <p:nvPr>
            <p:ph type="body" sz="quarter" idx="58"/>
          </p:nvPr>
        </p:nvSpPr>
        <p:spPr>
          <a:xfrm>
            <a:off x="5169234"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6" name="Text Placeholder 27"/>
          <p:cNvSpPr>
            <a:spLocks noGrp="1"/>
          </p:cNvSpPr>
          <p:nvPr>
            <p:ph type="body" sz="quarter" idx="59"/>
          </p:nvPr>
        </p:nvSpPr>
        <p:spPr>
          <a:xfrm>
            <a:off x="6366623"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7" name="Text Placeholder 27"/>
          <p:cNvSpPr>
            <a:spLocks noGrp="1"/>
          </p:cNvSpPr>
          <p:nvPr>
            <p:ph type="body" sz="quarter" idx="60"/>
          </p:nvPr>
        </p:nvSpPr>
        <p:spPr>
          <a:xfrm>
            <a:off x="7564014"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0627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835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78354" y="624840"/>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5627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93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3080355"/>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10" name="Footer Placeholder 9"/>
          <p:cNvSpPr>
            <a:spLocks noGrp="1"/>
          </p:cNvSpPr>
          <p:nvPr>
            <p:ph type="ftr" sz="quarter" idx="10"/>
          </p:nvPr>
        </p:nvSpPr>
        <p:spPr/>
        <p:txBody>
          <a:bodyPr/>
          <a:lstStyle/>
          <a:p>
            <a:r>
              <a:rPr lang="en-US">
                <a:solidFill>
                  <a:srgbClr val="FFFFFF"/>
                </a:solidFill>
              </a:rPr>
              <a:t>Presentation Title (Edit on Slide Master)   |   June 1, 2015   |   Confidential, for Internal Use Only</a:t>
            </a:r>
            <a:endParaRPr lang="en-US" dirty="0">
              <a:solidFill>
                <a:srgbClr val="FFFFFF"/>
              </a:solidFill>
            </a:endParaRPr>
          </a:p>
        </p:txBody>
      </p:sp>
      <p:sp>
        <p:nvSpPr>
          <p:cNvPr id="6" name="Title 5"/>
          <p:cNvSpPr>
            <a:spLocks noGrp="1"/>
          </p:cNvSpPr>
          <p:nvPr>
            <p:ph type="title"/>
          </p:nvPr>
        </p:nvSpPr>
        <p:spPr>
          <a:xfrm>
            <a:off x="378355" y="373379"/>
            <a:ext cx="8381999" cy="266700"/>
          </a:xfrm>
        </p:spPr>
        <p:txBody>
          <a:bodyPr>
            <a:noAutofit/>
          </a:bodyPr>
          <a:lstStyle>
            <a:lvl1pPr>
              <a:lnSpc>
                <a:spcPct val="70000"/>
              </a:lnSpc>
              <a:defRPr sz="2800"/>
            </a:lvl1pPr>
          </a:lstStyle>
          <a:p>
            <a:r>
              <a:rPr lang="en-US" dirty="0"/>
              <a:t>Click to edit Master title style</a:t>
            </a:r>
          </a:p>
        </p:txBody>
      </p:sp>
      <p:sp>
        <p:nvSpPr>
          <p:cNvPr id="4" name="Text Placeholder 3"/>
          <p:cNvSpPr>
            <a:spLocks noGrp="1"/>
          </p:cNvSpPr>
          <p:nvPr>
            <p:ph type="body" sz="quarter" idx="12"/>
          </p:nvPr>
        </p:nvSpPr>
        <p:spPr>
          <a:xfrm>
            <a:off x="378355" y="625898"/>
            <a:ext cx="8381999"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33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10" name="Footer Placeholder 9"/>
          <p:cNvSpPr>
            <a:spLocks noGrp="1"/>
          </p:cNvSpPr>
          <p:nvPr>
            <p:ph type="ftr" sz="quarter" idx="10"/>
          </p:nvPr>
        </p:nvSpPr>
        <p:spPr/>
        <p:txBody>
          <a:bodyPr/>
          <a:lstStyle/>
          <a:p>
            <a:r>
              <a:rPr lang="en-US">
                <a:solidFill>
                  <a:srgbClr val="FFFFFF"/>
                </a:solidFill>
              </a:rPr>
              <a:t>Presentation Title (Edit on Slide Master)   |   June 1, 2015   |   Confidential, for Internal Use Only</a:t>
            </a:r>
            <a:endParaRPr lang="en-US" dirty="0">
              <a:solidFill>
                <a:srgbClr val="FFFFFF"/>
              </a:solidFill>
            </a:endParaRPr>
          </a:p>
        </p:txBody>
      </p:sp>
      <p:sp>
        <p:nvSpPr>
          <p:cNvPr id="6" name="Title 5"/>
          <p:cNvSpPr>
            <a:spLocks noGrp="1"/>
          </p:cNvSpPr>
          <p:nvPr>
            <p:ph type="title"/>
          </p:nvPr>
        </p:nvSpPr>
        <p:spPr>
          <a:xfrm>
            <a:off x="378355" y="373379"/>
            <a:ext cx="8381999" cy="266700"/>
          </a:xfr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378355" y="625898"/>
            <a:ext cx="8381999"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3486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dirty="0">
                <a:solidFill>
                  <a:srgbClr val="FFFFFF"/>
                </a:solidFill>
              </a:rPr>
              <a:t>Aggregate CareLink Data: Dr. John Doe   |  July 14, 2015</a:t>
            </a:r>
          </a:p>
        </p:txBody>
      </p:sp>
      <p:sp>
        <p:nvSpPr>
          <p:cNvPr id="5" name="Slide Number Placeholder 4"/>
          <p:cNvSpPr>
            <a:spLocks noGrp="1"/>
          </p:cNvSpPr>
          <p:nvPr>
            <p:ph type="sldNum" sz="quarter" idx="11"/>
          </p:nvPr>
        </p:nvSpPr>
        <p:spPr/>
        <p:txBody>
          <a:bodyPr/>
          <a:lstStyle/>
          <a:p>
            <a:fld id="{D4BC9DF8-FC85-4083-B49E-F5CCFAD4DE2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80959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8" name="Footer Placeholder 7"/>
          <p:cNvSpPr>
            <a:spLocks noGrp="1"/>
          </p:cNvSpPr>
          <p:nvPr>
            <p:ph type="ftr" sz="quarter" idx="10"/>
          </p:nvPr>
        </p:nvSpPr>
        <p:spPr/>
        <p:txBody>
          <a:bodyPr/>
          <a:lstStyle/>
          <a:p>
            <a:r>
              <a:rPr lang="en-US" dirty="0">
                <a:solidFill>
                  <a:srgbClr val="FFFFFF"/>
                </a:solidFill>
              </a:rPr>
              <a:t>Presentation Title (Edit on Slide Master)   |   June 1, 2015   |   Confidential, for Internal Use Only</a:t>
            </a:r>
          </a:p>
        </p:txBody>
      </p:sp>
      <p:sp>
        <p:nvSpPr>
          <p:cNvPr id="2" name="Title 1"/>
          <p:cNvSpPr>
            <a:spLocks noGrp="1"/>
          </p:cNvSpPr>
          <p:nvPr>
            <p:ph type="title"/>
          </p:nvPr>
        </p:nvSpPr>
        <p:spPr>
          <a:xfrm>
            <a:off x="378363"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78354" y="624840"/>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6620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93AB4C66-03B9-434B-9C31-89AEDDC41BAE}" type="slidenum">
              <a:rPr lang="en-US">
                <a:solidFill>
                  <a:srgbClr val="616265"/>
                </a:solidFill>
              </a:rPr>
              <a:pPr>
                <a:defRPr/>
              </a:pPr>
              <a:t>‹#›</a:t>
            </a:fld>
            <a:endParaRPr lang="en-US" dirty="0">
              <a:solidFill>
                <a:srgbClr val="616265"/>
              </a:solidFill>
            </a:endParaRPr>
          </a:p>
        </p:txBody>
      </p:sp>
    </p:spTree>
    <p:extLst>
      <p:ext uri="{BB962C8B-B14F-4D97-AF65-F5344CB8AC3E}">
        <p14:creationId xmlns:p14="http://schemas.microsoft.com/office/powerpoint/2010/main" val="739061749"/>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201189E1-168D-45AE-9B27-FCBE53AC9331}" type="slidenum">
              <a:rPr lang="en-US">
                <a:solidFill>
                  <a:srgbClr val="616265"/>
                </a:solidFill>
              </a:rPr>
              <a:pPr>
                <a:defRPr/>
              </a:pPr>
              <a:t>‹#›</a:t>
            </a:fld>
            <a:endParaRPr lang="en-US" dirty="0">
              <a:solidFill>
                <a:srgbClr val="616265"/>
              </a:solidFill>
            </a:endParaRPr>
          </a:p>
        </p:txBody>
      </p:sp>
    </p:spTree>
    <p:extLst>
      <p:ext uri="{BB962C8B-B14F-4D97-AF65-F5344CB8AC3E}">
        <p14:creationId xmlns:p14="http://schemas.microsoft.com/office/powerpoint/2010/main" val="230707776"/>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Subhead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solidFill>
                  <a:srgbClr val="FFFFFF">
                    <a:tint val="75000"/>
                  </a:srgbClr>
                </a:solidFill>
              </a:rPr>
              <a:pPr/>
              <a:t>‹#›</a:t>
            </a:fld>
            <a:endParaRPr lang="en-US" dirty="0">
              <a:solidFill>
                <a:srgbClr val="FFFFFF">
                  <a:tint val="75000"/>
                </a:srgbClr>
              </a:solidFill>
            </a:endParaRPr>
          </a:p>
        </p:txBody>
      </p:sp>
      <p:sp>
        <p:nvSpPr>
          <p:cNvPr id="8" name="Footer Placeholder 7"/>
          <p:cNvSpPr>
            <a:spLocks noGrp="1"/>
          </p:cNvSpPr>
          <p:nvPr>
            <p:ph type="ftr" sz="quarter" idx="10"/>
          </p:nvPr>
        </p:nvSpPr>
        <p:spPr/>
        <p:txBody>
          <a:bodyPr/>
          <a:lstStyle/>
          <a:p>
            <a:r>
              <a:rPr lang="en-US" dirty="0">
                <a:solidFill>
                  <a:srgbClr val="FFFFFF"/>
                </a:solidFill>
              </a:rPr>
              <a:t>Medtronic Confidential April 2015</a:t>
            </a:r>
          </a:p>
        </p:txBody>
      </p:sp>
      <p:sp>
        <p:nvSpPr>
          <p:cNvPr id="2" name="Title 1"/>
          <p:cNvSpPr>
            <a:spLocks noGrp="1"/>
          </p:cNvSpPr>
          <p:nvPr>
            <p:ph type="title"/>
          </p:nvPr>
        </p:nvSpPr>
        <p:spPr>
          <a:xfrm>
            <a:off x="284758" y="345220"/>
            <a:ext cx="8572500" cy="304800"/>
          </a:xfrm>
        </p:spPr>
        <p:txBody>
          <a:bodyPr/>
          <a:lstStyle>
            <a:lvl1pPr>
              <a:defRPr sz="1800"/>
            </a:lvl1pPr>
          </a:lstStyle>
          <a:p>
            <a:r>
              <a:rPr lang="en-US" dirty="0"/>
              <a:t>Click to edit Master title style</a:t>
            </a:r>
          </a:p>
        </p:txBody>
      </p:sp>
      <p:sp>
        <p:nvSpPr>
          <p:cNvPr id="5" name="Text Placeholder 3"/>
          <p:cNvSpPr>
            <a:spLocks noGrp="1"/>
          </p:cNvSpPr>
          <p:nvPr>
            <p:ph type="body" sz="quarter" idx="13"/>
          </p:nvPr>
        </p:nvSpPr>
        <p:spPr>
          <a:xfrm>
            <a:off x="287128" y="556685"/>
            <a:ext cx="8571125" cy="304800"/>
          </a:xfrm>
        </p:spPr>
        <p:txBody>
          <a:bodyPr>
            <a:noAutofit/>
          </a:bodyPr>
          <a:lstStyle>
            <a:lvl1pPr marL="0">
              <a:lnSpc>
                <a:spcPts val="1960"/>
              </a:lnSpc>
              <a:spcAft>
                <a:spcPts val="280"/>
              </a:spcAft>
              <a:buFontTx/>
              <a:buNone/>
              <a:defRPr sz="1800" cap="all">
                <a:solidFill>
                  <a:srgbClr val="004B87"/>
                </a:solidFill>
                <a:latin typeface="Effra Light"/>
              </a:defRPr>
            </a:lvl1pPr>
            <a:lvl2pPr marL="0" indent="0">
              <a:lnSpc>
                <a:spcPts val="1960"/>
              </a:lnSpc>
              <a:spcAft>
                <a:spcPts val="280"/>
              </a:spcAft>
              <a:buFontTx/>
              <a:buNone/>
              <a:defRPr sz="2000" b="0" i="0" cap="all">
                <a:solidFill>
                  <a:schemeClr val="tx2"/>
                </a:solidFill>
                <a:latin typeface="Effra Light"/>
              </a:defRPr>
            </a:lvl2pPr>
            <a:lvl3pPr marL="0" indent="0">
              <a:lnSpc>
                <a:spcPts val="1960"/>
              </a:lnSpc>
              <a:spcAft>
                <a:spcPts val="280"/>
              </a:spcAft>
              <a:buFontTx/>
              <a:buNone/>
              <a:defRPr sz="2000" b="0" i="0" cap="all">
                <a:solidFill>
                  <a:schemeClr val="tx2"/>
                </a:solidFill>
                <a:latin typeface="Effra Light"/>
              </a:defRPr>
            </a:lvl3pPr>
            <a:lvl4pPr marL="0" indent="0">
              <a:lnSpc>
                <a:spcPts val="1960"/>
              </a:lnSpc>
              <a:spcAft>
                <a:spcPts val="280"/>
              </a:spcAft>
              <a:buFontTx/>
              <a:buNone/>
              <a:defRPr sz="2000" b="0" i="0" cap="all">
                <a:solidFill>
                  <a:schemeClr val="tx2"/>
                </a:solidFill>
                <a:latin typeface="Effra Light"/>
              </a:defRPr>
            </a:lvl4pPr>
            <a:lvl5pPr marL="0" indent="0">
              <a:lnSpc>
                <a:spcPts val="1960"/>
              </a:lnSpc>
              <a:spcAft>
                <a:spcPts val="280"/>
              </a:spcAft>
              <a:buFontTx/>
              <a:buNone/>
              <a:defRPr sz="2000" b="0" i="0" cap="all">
                <a:solidFill>
                  <a:schemeClr val="tx2"/>
                </a:solidFill>
                <a:latin typeface="Effra Light"/>
              </a:defRPr>
            </a:lvl5pPr>
            <a:lvl6pPr marL="0" indent="0">
              <a:lnSpc>
                <a:spcPts val="1960"/>
              </a:lnSpc>
              <a:spcAft>
                <a:spcPts val="280"/>
              </a:spcAft>
              <a:buFontTx/>
              <a:buNone/>
              <a:defRPr sz="2000" b="0" i="0" cap="all">
                <a:latin typeface="Effra Light"/>
                <a:cs typeface="Effra Light"/>
              </a:defRPr>
            </a:lvl6pPr>
            <a:lvl7pPr marL="0" indent="0">
              <a:lnSpc>
                <a:spcPts val="1960"/>
              </a:lnSpc>
              <a:spcAft>
                <a:spcPts val="280"/>
              </a:spcAft>
              <a:buFontTx/>
              <a:buNone/>
              <a:defRPr sz="2000" b="0" i="0" cap="all">
                <a:latin typeface="Effra Light"/>
                <a:cs typeface="Effra Light"/>
              </a:defRPr>
            </a:lvl7pPr>
          </a:lstStyle>
          <a:p>
            <a:pPr lvl="0"/>
            <a:r>
              <a:rPr lang="en-US" dirty="0"/>
              <a:t>Click to edit Master text styles</a:t>
            </a:r>
          </a:p>
        </p:txBody>
      </p:sp>
    </p:spTree>
    <p:extLst>
      <p:ext uri="{BB962C8B-B14F-4D97-AF65-F5344CB8AC3E}">
        <p14:creationId xmlns:p14="http://schemas.microsoft.com/office/powerpoint/2010/main" val="31770510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10" name="Footer Placeholder 9"/>
          <p:cNvSpPr>
            <a:spLocks noGrp="1"/>
          </p:cNvSpPr>
          <p:nvPr>
            <p:ph type="ftr" sz="quarter" idx="10"/>
          </p:nvPr>
        </p:nvSpPr>
        <p:spPr/>
        <p:txBody>
          <a:bodyPr/>
          <a:lstStyle/>
          <a:p>
            <a:r>
              <a:rPr lang="en-US" dirty="0">
                <a:solidFill>
                  <a:srgbClr val="FFFFFF"/>
                </a:solidFill>
              </a:rPr>
              <a:t>Confidential, for Internal Use Only</a:t>
            </a:r>
          </a:p>
        </p:txBody>
      </p:sp>
      <p:sp>
        <p:nvSpPr>
          <p:cNvPr id="9" name="Title 8"/>
          <p:cNvSpPr>
            <a:spLocks noGrp="1"/>
          </p:cNvSpPr>
          <p:nvPr>
            <p:ph type="title"/>
          </p:nvPr>
        </p:nvSpPr>
        <p:spPr>
          <a:xfrm>
            <a:off x="378361" y="371678"/>
            <a:ext cx="8382001"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8361" y="624840"/>
            <a:ext cx="8382001"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dirty="0"/>
              <a:t>Click to edit Master text styles</a:t>
            </a:r>
          </a:p>
        </p:txBody>
      </p:sp>
      <p:sp>
        <p:nvSpPr>
          <p:cNvPr id="3" name="Content Placeholder 2"/>
          <p:cNvSpPr>
            <a:spLocks noGrp="1"/>
          </p:cNvSpPr>
          <p:nvPr>
            <p:ph idx="1"/>
          </p:nvPr>
        </p:nvSpPr>
        <p:spPr>
          <a:xfrm>
            <a:off x="378354" y="1330854"/>
            <a:ext cx="4192323" cy="4573323"/>
          </a:xfrm>
        </p:spPr>
        <p:txBody>
          <a:bodyPr rIns="15235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4570677" y="1330854"/>
            <a:ext cx="4189677" cy="4573323"/>
          </a:xfrm>
        </p:spPr>
        <p:txBody>
          <a:bodyPr rIns="15235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41326686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3975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Divider 2">
    <p:spTree>
      <p:nvGrpSpPr>
        <p:cNvPr id="1" name=""/>
        <p:cNvGrpSpPr/>
        <p:nvPr/>
      </p:nvGrpSpPr>
      <p:grpSpPr>
        <a:xfrm>
          <a:off x="0" y="0"/>
          <a:ext cx="0" cy="0"/>
          <a:chOff x="0" y="0"/>
          <a:chExt cx="0" cy="0"/>
        </a:xfrm>
      </p:grpSpPr>
      <p:sp>
        <p:nvSpPr>
          <p:cNvPr id="8" name="Frame 7"/>
          <p:cNvSpPr/>
          <p:nvPr userDrawn="1"/>
        </p:nvSpPr>
        <p:spPr>
          <a:xfrm>
            <a:off x="378354" y="379677"/>
            <a:ext cx="8382001" cy="5238750"/>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dirty="0">
              <a:solidFill>
                <a:srgbClr val="FFFFFF"/>
              </a:solidFill>
            </a:endParaRPr>
          </a:p>
        </p:txBody>
      </p:sp>
      <p:sp>
        <p:nvSpPr>
          <p:cNvPr id="3" name="Title 2"/>
          <p:cNvSpPr>
            <a:spLocks noGrp="1"/>
          </p:cNvSpPr>
          <p:nvPr>
            <p:ph type="title"/>
          </p:nvPr>
        </p:nvSpPr>
        <p:spPr>
          <a:xfrm>
            <a:off x="761999" y="761999"/>
            <a:ext cx="5905500" cy="4381500"/>
          </a:xfrm>
        </p:spPr>
        <p:txBody>
          <a:bodyPr/>
          <a:lstStyle/>
          <a:p>
            <a:r>
              <a:rPr lang="en-US" dirty="0"/>
              <a:t>Click to edit Master title style</a:t>
            </a:r>
          </a:p>
        </p:txBody>
      </p:sp>
      <p:sp>
        <p:nvSpPr>
          <p:cNvPr id="4" name="Rectangle 3"/>
          <p:cNvSpPr/>
          <p:nvPr userDrawn="1"/>
        </p:nvSpPr>
        <p:spPr>
          <a:xfrm>
            <a:off x="6668822" y="6283643"/>
            <a:ext cx="2475178" cy="5772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6584" y="6459105"/>
            <a:ext cx="1024295" cy="22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2773" y="6341943"/>
            <a:ext cx="1148985" cy="41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35109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284758" y="345220"/>
            <a:ext cx="8572500" cy="304800"/>
          </a:xfrm>
        </p:spPr>
        <p:txBody>
          <a:bodyPr/>
          <a:lstStyle>
            <a:lvl1pPr>
              <a:defRPr sz="2800"/>
            </a:lvl1pPr>
          </a:lstStyle>
          <a:p>
            <a:r>
              <a:rPr lang="en-US" dirty="0"/>
              <a:t>Click to edit Master title style</a:t>
            </a:r>
          </a:p>
        </p:txBody>
      </p:sp>
      <p:sp>
        <p:nvSpPr>
          <p:cNvPr id="5" name="Text Placeholder 3"/>
          <p:cNvSpPr>
            <a:spLocks noGrp="1"/>
          </p:cNvSpPr>
          <p:nvPr>
            <p:ph type="body" sz="quarter" idx="13" hasCustomPrompt="1"/>
          </p:nvPr>
        </p:nvSpPr>
        <p:spPr>
          <a:xfrm>
            <a:off x="287128" y="685800"/>
            <a:ext cx="8571125" cy="304800"/>
          </a:xfrm>
        </p:spPr>
        <p:txBody>
          <a:bodyPr>
            <a:noAutofit/>
          </a:bodyPr>
          <a:lstStyle>
            <a:lvl1pPr marL="0">
              <a:lnSpc>
                <a:spcPts val="1960"/>
              </a:lnSpc>
              <a:spcAft>
                <a:spcPts val="280"/>
              </a:spcAft>
              <a:buFontTx/>
              <a:buNone/>
              <a:defRPr sz="2400" b="1" cap="none">
                <a:solidFill>
                  <a:srgbClr val="004B87"/>
                </a:solidFill>
                <a:latin typeface="+mj-lt"/>
              </a:defRPr>
            </a:lvl1pPr>
            <a:lvl2pPr marL="0" indent="0">
              <a:lnSpc>
                <a:spcPts val="1960"/>
              </a:lnSpc>
              <a:spcAft>
                <a:spcPts val="280"/>
              </a:spcAft>
              <a:buFontTx/>
              <a:buNone/>
              <a:defRPr sz="2000" b="0" i="0" cap="all">
                <a:solidFill>
                  <a:schemeClr val="tx2"/>
                </a:solidFill>
                <a:latin typeface="Effra Light"/>
              </a:defRPr>
            </a:lvl2pPr>
            <a:lvl3pPr marL="0" indent="0">
              <a:lnSpc>
                <a:spcPts val="1960"/>
              </a:lnSpc>
              <a:spcAft>
                <a:spcPts val="280"/>
              </a:spcAft>
              <a:buFontTx/>
              <a:buNone/>
              <a:defRPr sz="2000" b="0" i="0" cap="all">
                <a:solidFill>
                  <a:schemeClr val="tx2"/>
                </a:solidFill>
                <a:latin typeface="Effra Light"/>
              </a:defRPr>
            </a:lvl3pPr>
            <a:lvl4pPr marL="0" indent="0">
              <a:lnSpc>
                <a:spcPts val="1960"/>
              </a:lnSpc>
              <a:spcAft>
                <a:spcPts val="280"/>
              </a:spcAft>
              <a:buFontTx/>
              <a:buNone/>
              <a:defRPr sz="2000" b="0" i="0" cap="all">
                <a:solidFill>
                  <a:schemeClr val="tx2"/>
                </a:solidFill>
                <a:latin typeface="Effra Light"/>
              </a:defRPr>
            </a:lvl4pPr>
            <a:lvl5pPr marL="0" indent="0">
              <a:lnSpc>
                <a:spcPts val="1960"/>
              </a:lnSpc>
              <a:spcAft>
                <a:spcPts val="280"/>
              </a:spcAft>
              <a:buFontTx/>
              <a:buNone/>
              <a:defRPr sz="2000" b="0" i="0" cap="all">
                <a:solidFill>
                  <a:schemeClr val="tx2"/>
                </a:solidFill>
                <a:latin typeface="Effra Light"/>
              </a:defRPr>
            </a:lvl5pPr>
            <a:lvl6pPr marL="0" indent="0">
              <a:lnSpc>
                <a:spcPts val="1960"/>
              </a:lnSpc>
              <a:spcAft>
                <a:spcPts val="280"/>
              </a:spcAft>
              <a:buFontTx/>
              <a:buNone/>
              <a:defRPr sz="2000" b="0" i="0" cap="all">
                <a:latin typeface="Effra Light"/>
                <a:cs typeface="Effra Light"/>
              </a:defRPr>
            </a:lvl6pPr>
            <a:lvl7pPr marL="0" indent="0">
              <a:lnSpc>
                <a:spcPts val="1960"/>
              </a:lnSpc>
              <a:spcAft>
                <a:spcPts val="280"/>
              </a:spcAft>
              <a:buFontTx/>
              <a:buNone/>
              <a:defRPr sz="2000" b="0" i="0" cap="all">
                <a:latin typeface="Effra Light"/>
                <a:cs typeface="Effra Light"/>
              </a:defRPr>
            </a:lvl7pPr>
          </a:lstStyle>
          <a:p>
            <a:pPr lvl="0"/>
            <a:r>
              <a:rPr lang="en-US" dirty="0"/>
              <a:t>Click To Edit Master Text Styles</a:t>
            </a:r>
          </a:p>
        </p:txBody>
      </p:sp>
    </p:spTree>
    <p:extLst>
      <p:ext uri="{BB962C8B-B14F-4D97-AF65-F5344CB8AC3E}">
        <p14:creationId xmlns:p14="http://schemas.microsoft.com/office/powerpoint/2010/main" val="30628839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844398"/>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4" name="Rectangle 3"/>
          <p:cNvSpPr/>
          <p:nvPr userDrawn="1"/>
        </p:nvSpPr>
        <p:spPr>
          <a:xfrm>
            <a:off x="6668822" y="6283643"/>
            <a:ext cx="2475178" cy="5772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sp>
        <p:nvSpPr>
          <p:cNvPr id="8" name="Frame 7"/>
          <p:cNvSpPr/>
          <p:nvPr userDrawn="1"/>
        </p:nvSpPr>
        <p:spPr>
          <a:xfrm>
            <a:off x="378354" y="379677"/>
            <a:ext cx="8382001" cy="5238750"/>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defTabSz="457029"/>
            <a:endParaRPr lang="en-US" dirty="0">
              <a:solidFill>
                <a:srgbClr val="FFFFFF"/>
              </a:solidFill>
            </a:endParaRPr>
          </a:p>
        </p:txBody>
      </p:sp>
      <p:sp>
        <p:nvSpPr>
          <p:cNvPr id="3" name="Title 2"/>
          <p:cNvSpPr>
            <a:spLocks noGrp="1"/>
          </p:cNvSpPr>
          <p:nvPr>
            <p:ph type="title"/>
          </p:nvPr>
        </p:nvSpPr>
        <p:spPr>
          <a:xfrm>
            <a:off x="761999" y="761999"/>
            <a:ext cx="5905500" cy="4381500"/>
          </a:xfrm>
        </p:spPr>
        <p:txBody>
          <a:bodyPr/>
          <a:lstStyle/>
          <a:p>
            <a:r>
              <a:rPr lang="en-US" dirty="0"/>
              <a:t>Click to edit Master title style</a:t>
            </a: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6584" y="6459105"/>
            <a:ext cx="1024295" cy="22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2773" y="6341943"/>
            <a:ext cx="1148985" cy="41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710007"/>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Title 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t" anchorCtr="0"/>
          <a:lstStyle/>
          <a:p>
            <a:pPr algn="ctr"/>
            <a:endParaRPr lang="en-US" dirty="0">
              <a:solidFill>
                <a:srgbClr val="FFFFFF"/>
              </a:solidFill>
            </a:endParaRPr>
          </a:p>
        </p:txBody>
      </p:sp>
      <p:sp>
        <p:nvSpPr>
          <p:cNvPr id="3" name="Date Placeholder 2"/>
          <p:cNvSpPr>
            <a:spLocks noGrp="1"/>
          </p:cNvSpPr>
          <p:nvPr>
            <p:ph type="dt" sz="half" idx="10"/>
          </p:nvPr>
        </p:nvSpPr>
        <p:spPr>
          <a:xfrm>
            <a:off x="284758" y="342899"/>
            <a:ext cx="2856508" cy="190500"/>
          </a:xfrm>
          <a:prstGeom prst="rect">
            <a:avLst/>
          </a:prstGeom>
        </p:spPr>
        <p:txBody>
          <a:bodyPr/>
          <a:lstStyle>
            <a:lvl1pPr>
              <a:defRPr>
                <a:latin typeface="Effra"/>
              </a:defRPr>
            </a:lvl1pPr>
          </a:lstStyle>
          <a:p>
            <a:endParaRPr lang="en-US" dirty="0">
              <a:solidFill>
                <a:srgbClr val="FFFFFF"/>
              </a:solidFill>
            </a:endParaRPr>
          </a:p>
        </p:txBody>
      </p:sp>
      <p:sp>
        <p:nvSpPr>
          <p:cNvPr id="4" name="Title 3"/>
          <p:cNvSpPr>
            <a:spLocks noGrp="1"/>
          </p:cNvSpPr>
          <p:nvPr>
            <p:ph type="title"/>
          </p:nvPr>
        </p:nvSpPr>
        <p:spPr>
          <a:xfrm>
            <a:off x="284757" y="1330854"/>
            <a:ext cx="6512011" cy="4381500"/>
          </a:xfrm>
        </p:spPr>
        <p:txBody>
          <a:bodyPr>
            <a:normAutofit/>
          </a:bodyPr>
          <a:lstStyle>
            <a:lvl1pPr>
              <a:defRPr sz="7000">
                <a:solidFill>
                  <a:schemeClr val="tx2"/>
                </a:solidFill>
              </a:defRPr>
            </a:lvl1pPr>
          </a:lstStyle>
          <a:p>
            <a:r>
              <a:rPr lang="en-US" dirty="0"/>
              <a:t>Click to edit Master title style</a:t>
            </a:r>
          </a:p>
        </p:txBody>
      </p:sp>
      <p:sp>
        <p:nvSpPr>
          <p:cNvPr id="6" name="Text Placeholder 5"/>
          <p:cNvSpPr>
            <a:spLocks noGrp="1"/>
          </p:cNvSpPr>
          <p:nvPr>
            <p:ph type="body" sz="quarter" idx="11"/>
          </p:nvPr>
        </p:nvSpPr>
        <p:spPr>
          <a:xfrm>
            <a:off x="284758" y="5932914"/>
            <a:ext cx="2859576" cy="574908"/>
          </a:xfrm>
          <a:prstGeom prst="rect">
            <a:avLst/>
          </a:prstGeom>
        </p:spPr>
        <p:txBody>
          <a:bodyPr vert="horz" lIns="0" tIns="0" rIns="0" bIns="0">
            <a:normAutofit/>
          </a:bodyPr>
          <a:lstStyle>
            <a:lvl1pPr>
              <a:lnSpc>
                <a:spcPts val="1260"/>
              </a:lnSpc>
              <a:defRPr sz="1300" b="0">
                <a:solidFill>
                  <a:schemeClr val="tx1"/>
                </a:solidFill>
                <a:latin typeface="Effra"/>
              </a:defRPr>
            </a:lvl1pPr>
            <a:lvl2pPr>
              <a:lnSpc>
                <a:spcPts val="1260"/>
              </a:lnSpc>
              <a:defRPr sz="1300" b="1">
                <a:solidFill>
                  <a:schemeClr val="tx1"/>
                </a:solidFill>
                <a:latin typeface="+mn-lt"/>
              </a:defRPr>
            </a:lvl2pPr>
            <a:lvl3pPr>
              <a:lnSpc>
                <a:spcPts val="1260"/>
              </a:lnSpc>
              <a:defRPr sz="1300">
                <a:solidFill>
                  <a:schemeClr val="tx1"/>
                </a:solidFill>
                <a:latin typeface="+mn-lt"/>
              </a:defRPr>
            </a:lvl3pPr>
            <a:lvl4pPr>
              <a:lnSpc>
                <a:spcPts val="1260"/>
              </a:lnSpc>
              <a:defRPr sz="1300">
                <a:solidFill>
                  <a:schemeClr val="tx1"/>
                </a:solidFill>
                <a:latin typeface="+mn-lt"/>
              </a:defRPr>
            </a:lvl4pPr>
            <a:lvl5pPr>
              <a:lnSpc>
                <a:spcPts val="1260"/>
              </a:lnSpc>
              <a:defRPr sz="13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33625"/>
          <a:stretch/>
        </p:blipFill>
        <p:spPr>
          <a:xfrm>
            <a:off x="6857407" y="1183968"/>
            <a:ext cx="2286593" cy="4440959"/>
          </a:xfrm>
          <a:prstGeom prst="rect">
            <a:avLst/>
          </a:prstGeom>
        </p:spPr>
      </p:pic>
      <p:pic>
        <p:nvPicPr>
          <p:cNvPr id="1638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72215" y="6172200"/>
            <a:ext cx="1668598" cy="60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372230"/>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0"/>
          </p:nvPr>
        </p:nvSpPr>
        <p:spPr/>
        <p:txBody>
          <a:bodyPr/>
          <a:lstStyle/>
          <a:p>
            <a:r>
              <a:rPr lang="en-US">
                <a:solidFill>
                  <a:srgbClr val="FFFFFF"/>
                </a:solidFill>
              </a:rPr>
              <a:t>Presentation Title (Edit on Slide Master)   |   June 1, 2015   |   Confidential, for Internal Use Only</a:t>
            </a:r>
            <a:endParaRPr lang="en-US" dirty="0">
              <a:solidFill>
                <a:srgbClr val="FFFFFF"/>
              </a:solidFill>
            </a:endParaRPr>
          </a:p>
        </p:txBody>
      </p:sp>
    </p:spTree>
    <p:extLst>
      <p:ext uri="{BB962C8B-B14F-4D97-AF65-F5344CB8AC3E}">
        <p14:creationId xmlns:p14="http://schemas.microsoft.com/office/powerpoint/2010/main" val="23980322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Design Divider 4 (Photo)">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t" anchorCtr="0"/>
          <a:lstStyle/>
          <a:p>
            <a:pPr algn="ctr" defTabSz="457029"/>
            <a:endParaRPr lang="en-US" dirty="0">
              <a:solidFill>
                <a:srgbClr val="FFFFFF"/>
              </a:solidFill>
            </a:endParaRPr>
          </a:p>
        </p:txBody>
      </p:sp>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284758" y="379678"/>
            <a:ext cx="3714750" cy="5043118"/>
          </a:xfrm>
          <a:prstGeom prst="rect">
            <a:avLst/>
          </a:prstGeom>
        </p:spPr>
        <p:txBody>
          <a:bodyPr vert="horz" lIns="0" tIns="0" rIns="0" bIns="0"/>
          <a:lstStyle>
            <a:lvl1pPr>
              <a:lnSpc>
                <a:spcPct val="70000"/>
              </a:lnSpc>
              <a:defRPr sz="3600" b="1" i="0">
                <a:solidFill>
                  <a:schemeClr val="bg1"/>
                </a:solidFill>
                <a:latin typeface="Effra"/>
              </a:defRPr>
            </a:lvl1pPr>
            <a:lvl2pPr>
              <a:lnSpc>
                <a:spcPct val="70000"/>
              </a:lnSpc>
              <a:defRPr sz="3600" b="0" i="0">
                <a:solidFill>
                  <a:schemeClr val="bg1"/>
                </a:solidFill>
                <a:latin typeface="Effra Light"/>
              </a:defRPr>
            </a:lvl2pPr>
            <a:lvl3pPr>
              <a:lnSpc>
                <a:spcPct val="70000"/>
              </a:lnSpc>
              <a:defRPr sz="3600" b="0" i="0">
                <a:solidFill>
                  <a:schemeClr val="bg2"/>
                </a:solidFill>
                <a:latin typeface="Effra"/>
              </a:defRPr>
            </a:lvl3pPr>
            <a:lvl4pPr>
              <a:lnSpc>
                <a:spcPct val="70000"/>
              </a:lnSpc>
              <a:defRPr sz="3600" b="1" i="0">
                <a:solidFill>
                  <a:srgbClr val="FFCE00"/>
                </a:solidFill>
                <a:latin typeface="Effra"/>
              </a:defRPr>
            </a:lvl4pPr>
            <a:lvl5pPr>
              <a:lnSpc>
                <a:spcPct val="100000"/>
              </a:lnSpc>
              <a:defRPr sz="3600" b="0" i="0">
                <a:solidFill>
                  <a:schemeClr val="bg1"/>
                </a:solidFill>
                <a:latin typeface="Effr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1" hasCustomPrompt="1"/>
          </p:nvPr>
        </p:nvSpPr>
        <p:spPr>
          <a:xfrm>
            <a:off x="4572001" y="0"/>
            <a:ext cx="4571999" cy="6858000"/>
          </a:xfrm>
          <a:prstGeom prst="rect">
            <a:avLst/>
          </a:prstGeom>
        </p:spPr>
        <p:txBody>
          <a:bodyPr vert="horz" lIns="64008" tIns="32004" rIns="64008" bIns="32004">
            <a:normAutofit/>
          </a:bodyPr>
          <a:lstStyle>
            <a:lvl1pPr marL="0" marR="0" indent="0" algn="l" defTabSz="383920" rtl="0" eaLnBrk="1" fontAlgn="auto" latinLnBrk="0" hangingPunct="1">
              <a:lnSpc>
                <a:spcPts val="1260"/>
              </a:lnSpc>
              <a:spcBef>
                <a:spcPts val="0"/>
              </a:spcBef>
              <a:spcAft>
                <a:spcPts val="0"/>
              </a:spcAft>
              <a:buClrTx/>
              <a:buSzTx/>
              <a:buFontTx/>
              <a:buNone/>
              <a:tabLst/>
              <a:defRPr sz="1300" b="0" i="0">
                <a:solidFill>
                  <a:schemeClr val="accent1"/>
                </a:solidFill>
                <a:latin typeface="Effra Light"/>
                <a:cs typeface="Effra Light"/>
              </a:defRPr>
            </a:lvl1pPr>
          </a:lstStyle>
          <a:p>
            <a:r>
              <a:rPr lang="en-US" dirty="0"/>
              <a:t>Note that the plus symbol and Logo sit on top of the slide; they will need to be pasted onto any new design Divider 4 slide; dark photo may require a reversed logo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509" y="6161545"/>
            <a:ext cx="1426783" cy="312378"/>
          </a:xfrm>
          <a:prstGeom prst="rect">
            <a:avLst/>
          </a:prstGeom>
        </p:spPr>
      </p:pic>
    </p:spTree>
    <p:extLst>
      <p:ext uri="{BB962C8B-B14F-4D97-AF65-F5344CB8AC3E}">
        <p14:creationId xmlns:p14="http://schemas.microsoft.com/office/powerpoint/2010/main" val="6803386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10" name="Footer Placeholder 9"/>
          <p:cNvSpPr>
            <a:spLocks noGrp="1"/>
          </p:cNvSpPr>
          <p:nvPr>
            <p:ph type="ftr" sz="quarter" idx="10"/>
          </p:nvPr>
        </p:nvSpPr>
        <p:spPr/>
        <p:txBody>
          <a:bodyPr/>
          <a:lstStyle/>
          <a:p>
            <a:endParaRPr lang="en-US">
              <a:solidFill>
                <a:srgbClr val="FFFFFF"/>
              </a:solidFill>
            </a:endParaRPr>
          </a:p>
        </p:txBody>
      </p:sp>
      <p:sp>
        <p:nvSpPr>
          <p:cNvPr id="6" name="Title 5"/>
          <p:cNvSpPr>
            <a:spLocks noGrp="1"/>
          </p:cNvSpPr>
          <p:nvPr>
            <p:ph type="title"/>
          </p:nvPr>
        </p:nvSpPr>
        <p:spPr>
          <a:xfrm>
            <a:off x="378355" y="373379"/>
            <a:ext cx="8381999" cy="266700"/>
          </a:xfr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378355" y="625898"/>
            <a:ext cx="8381999"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87959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10" name="Footer Placeholder 9"/>
          <p:cNvSpPr>
            <a:spLocks noGrp="1"/>
          </p:cNvSpPr>
          <p:nvPr>
            <p:ph type="ftr" sz="quarter" idx="10"/>
          </p:nvPr>
        </p:nvSpPr>
        <p:spPr/>
        <p:txBody>
          <a:bodyPr/>
          <a:lstStyle/>
          <a:p>
            <a:endParaRPr lang="en-US">
              <a:solidFill>
                <a:srgbClr val="FFFFFF"/>
              </a:solidFill>
            </a:endParaRPr>
          </a:p>
        </p:txBody>
      </p:sp>
      <p:sp>
        <p:nvSpPr>
          <p:cNvPr id="9" name="Title 8"/>
          <p:cNvSpPr>
            <a:spLocks noGrp="1"/>
          </p:cNvSpPr>
          <p:nvPr>
            <p:ph type="title"/>
          </p:nvPr>
        </p:nvSpPr>
        <p:spPr>
          <a:xfrm>
            <a:off x="378354" y="371678"/>
            <a:ext cx="8382001"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8354" y="624840"/>
            <a:ext cx="8382001"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0854"/>
            <a:ext cx="4192323" cy="4573323"/>
          </a:xfrm>
        </p:spPr>
        <p:txBody>
          <a:bodyPr rIns="1523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4570677" y="1330854"/>
            <a:ext cx="4189677" cy="4573323"/>
          </a:xfrm>
        </p:spPr>
        <p:txBody>
          <a:bodyPr rIns="1523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67793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10" name="Footer Placeholder 9"/>
          <p:cNvSpPr>
            <a:spLocks noGrp="1"/>
          </p:cNvSpPr>
          <p:nvPr>
            <p:ph type="ftr" sz="quarter" idx="10"/>
          </p:nvPr>
        </p:nvSpPr>
        <p:spPr/>
        <p:txBody>
          <a:bodyPr/>
          <a:lstStyle/>
          <a:p>
            <a:endParaRPr lang="en-US">
              <a:solidFill>
                <a:srgbClr val="FFFFFF"/>
              </a:solidFill>
            </a:endParaRPr>
          </a:p>
        </p:txBody>
      </p:sp>
      <p:sp>
        <p:nvSpPr>
          <p:cNvPr id="9" name="Title 8"/>
          <p:cNvSpPr>
            <a:spLocks noGrp="1"/>
          </p:cNvSpPr>
          <p:nvPr>
            <p:ph type="title"/>
          </p:nvPr>
        </p:nvSpPr>
        <p:spPr>
          <a:xfrm>
            <a:off x="37835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13" name="Text Placeholder 3"/>
          <p:cNvSpPr>
            <a:spLocks noGrp="1"/>
          </p:cNvSpPr>
          <p:nvPr>
            <p:ph type="body" sz="quarter" idx="14"/>
          </p:nvPr>
        </p:nvSpPr>
        <p:spPr>
          <a:xfrm>
            <a:off x="378355" y="624840"/>
            <a:ext cx="8381999"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0854"/>
            <a:ext cx="8382000" cy="685800"/>
          </a:xfrm>
        </p:spPr>
        <p:txBody>
          <a:bodyPr>
            <a:noAutofit/>
          </a:bodyPr>
          <a:lstStyle>
            <a:lvl1pPr marL="0" indent="0">
              <a:lnSpc>
                <a:spcPts val="2000"/>
              </a:lnSpc>
              <a:spcAft>
                <a:spcPts val="667"/>
              </a:spcAft>
              <a:buFontTx/>
              <a:buNone/>
              <a:defRPr sz="1800" baseline="0">
                <a:solidFill>
                  <a:schemeClr val="tx1"/>
                </a:solidFill>
                <a:latin typeface="Effra"/>
              </a:defRPr>
            </a:lvl1pPr>
            <a:lvl2pPr marL="0" indent="0">
              <a:lnSpc>
                <a:spcPts val="2000"/>
              </a:lnSpc>
              <a:spcAft>
                <a:spcPts val="667"/>
              </a:spcAft>
              <a:buFontTx/>
              <a:buNone/>
              <a:defRPr sz="1800">
                <a:solidFill>
                  <a:schemeClr val="tx1"/>
                </a:solidFill>
                <a:latin typeface="Effra"/>
              </a:defRPr>
            </a:lvl2pPr>
            <a:lvl3pPr marL="0" indent="0">
              <a:lnSpc>
                <a:spcPts val="2000"/>
              </a:lnSpc>
              <a:spcAft>
                <a:spcPts val="667"/>
              </a:spcAft>
              <a:buFontTx/>
              <a:buNone/>
              <a:defRPr sz="1800">
                <a:solidFill>
                  <a:schemeClr val="tx1"/>
                </a:solidFill>
                <a:latin typeface="Effra"/>
              </a:defRPr>
            </a:lvl3pPr>
            <a:lvl4pPr marL="0" indent="0">
              <a:lnSpc>
                <a:spcPts val="2000"/>
              </a:lnSpc>
              <a:spcAft>
                <a:spcPts val="667"/>
              </a:spcAft>
              <a:buFontTx/>
              <a:buNone/>
              <a:defRPr sz="1800">
                <a:solidFill>
                  <a:schemeClr val="tx1"/>
                </a:solidFill>
                <a:latin typeface="Effra"/>
              </a:defRPr>
            </a:lvl4pPr>
            <a:lvl5pPr marL="0" indent="0">
              <a:lnSpc>
                <a:spcPts val="2000"/>
              </a:lnSpc>
              <a:spcAft>
                <a:spcPts val="667"/>
              </a:spcAft>
              <a:buFontTx/>
              <a:buNone/>
              <a:defRPr sz="1800">
                <a:solidFill>
                  <a:schemeClr val="tx1"/>
                </a:solidFill>
                <a:latin typeface="Effra"/>
              </a:defRPr>
            </a:lvl5pPr>
            <a:lvl6pPr marL="0" indent="0">
              <a:lnSpc>
                <a:spcPts val="2167"/>
              </a:lnSpc>
              <a:buFontTx/>
              <a:buNone/>
              <a:defRPr sz="1900">
                <a:solidFill>
                  <a:schemeClr val="tx1"/>
                </a:solidFill>
              </a:defRPr>
            </a:lvl6pPr>
            <a:lvl7pPr marL="0" indent="0">
              <a:lnSpc>
                <a:spcPts val="2167"/>
              </a:lnSpc>
              <a:buFontTx/>
              <a:buNone/>
              <a:defRPr sz="190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378354" y="2024053"/>
            <a:ext cx="4192323" cy="3880125"/>
          </a:xfrm>
        </p:spPr>
        <p:txBody>
          <a:bodyPr rIns="152394"/>
          <a:lstStyle>
            <a:lvl1pPr marL="380985" indent="-190492" algn="l">
              <a:lnSpc>
                <a:spcPts val="1833"/>
              </a:lnSpc>
              <a:spcAft>
                <a:spcPts val="500"/>
              </a:spcAft>
              <a:buFont typeface="Wingdings" charset="2"/>
              <a:buChar char="§"/>
              <a:defRPr sz="1700">
                <a:solidFill>
                  <a:schemeClr val="tx2"/>
                </a:solidFill>
              </a:defRPr>
            </a:lvl1pPr>
            <a:lvl2pPr marL="571477" indent="-190492">
              <a:defRPr>
                <a:solidFill>
                  <a:schemeClr val="tx2"/>
                </a:solidFill>
              </a:defRPr>
            </a:lvl2pPr>
            <a:lvl3pPr marL="765939" indent="-190492">
              <a:defRPr>
                <a:solidFill>
                  <a:schemeClr val="tx2"/>
                </a:solidFill>
              </a:defRPr>
            </a:lvl3pPr>
            <a:lvl4pPr marL="955108" indent="-190492">
              <a:defRPr/>
            </a:lvl4pPr>
            <a:lvl5pPr marL="1146923" indent="-189170">
              <a:defRPr/>
            </a:lvl5pPr>
            <a:lvl6pPr marL="1334770" indent="-187847">
              <a:defRPr/>
            </a:lvl6pPr>
            <a:lvl7pPr marL="1523939" indent="-189170" defTabSz="416702">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4570677" y="2024053"/>
            <a:ext cx="4189677" cy="3880125"/>
          </a:xfrm>
        </p:spPr>
        <p:txBody>
          <a:bodyPr rIns="152394"/>
          <a:lstStyle>
            <a:lvl1pPr marL="380985" indent="-190492" algn="l">
              <a:lnSpc>
                <a:spcPts val="1833"/>
              </a:lnSpc>
              <a:spcAft>
                <a:spcPts val="500"/>
              </a:spcAft>
              <a:buFont typeface="Wingdings" charset="2"/>
              <a:buChar char="§"/>
              <a:defRPr sz="1700">
                <a:solidFill>
                  <a:srgbClr val="004B87"/>
                </a:solidFill>
              </a:defRPr>
            </a:lvl1pPr>
            <a:lvl2pPr marL="571477" indent="-190492">
              <a:defRPr>
                <a:solidFill>
                  <a:srgbClr val="004B87"/>
                </a:solidFill>
              </a:defRPr>
            </a:lvl2pPr>
            <a:lvl3pPr marL="765939" indent="-190492">
              <a:defRPr>
                <a:solidFill>
                  <a:srgbClr val="004B87"/>
                </a:solidFill>
              </a:defRPr>
            </a:lvl3pPr>
            <a:lvl4pPr marL="955108" indent="-190492">
              <a:defRPr/>
            </a:lvl4pPr>
            <a:lvl5pPr marL="1146923" indent="-189170">
              <a:defRPr/>
            </a:lvl5pPr>
            <a:lvl6pPr marL="1334770" indent="-187847">
              <a:defRPr/>
            </a:lvl6pPr>
            <a:lvl7pPr marL="1523939" indent="-189170" defTabSz="416702">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7868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10" name="Footer Placeholder 9"/>
          <p:cNvSpPr>
            <a:spLocks noGrp="1"/>
          </p:cNvSpPr>
          <p:nvPr>
            <p:ph type="ftr" sz="quarter" idx="10"/>
          </p:nvPr>
        </p:nvSpPr>
        <p:spPr/>
        <p:txBody>
          <a:bodyPr/>
          <a:lstStyle/>
          <a:p>
            <a:endParaRPr lang="en-US">
              <a:solidFill>
                <a:srgbClr val="FFFFFF"/>
              </a:solidFill>
            </a:endParaRPr>
          </a:p>
        </p:txBody>
      </p:sp>
      <p:sp>
        <p:nvSpPr>
          <p:cNvPr id="9" name="Title 8"/>
          <p:cNvSpPr>
            <a:spLocks noGrp="1"/>
          </p:cNvSpPr>
          <p:nvPr>
            <p:ph type="title"/>
          </p:nvPr>
        </p:nvSpPr>
        <p:spPr>
          <a:xfrm>
            <a:off x="378354" y="373380"/>
            <a:ext cx="5087930"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8354" y="624840"/>
            <a:ext cx="508793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8792"/>
            <a:ext cx="5087930" cy="4565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2" hasCustomPrompt="1"/>
          </p:nvPr>
        </p:nvSpPr>
        <p:spPr>
          <a:xfrm>
            <a:off x="5611812" y="0"/>
            <a:ext cx="3532187" cy="6286500"/>
          </a:xfrm>
        </p:spPr>
        <p:txBody>
          <a:bodyPr lIns="76197" tIns="38098" rIns="76197" bIns="38098">
            <a:normAutofit/>
          </a:bodyPr>
          <a:lstStyle>
            <a:lvl1pPr marL="0" indent="0">
              <a:lnSpc>
                <a:spcPts val="1500"/>
              </a:lnSpc>
              <a:buNone/>
              <a:defRPr sz="1500" cap="all" baseline="0">
                <a:solidFill>
                  <a:schemeClr val="bg2"/>
                </a:solidFill>
                <a:latin typeface="Effra Light"/>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26842320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Product">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8" name="Footer Placeholder 7"/>
          <p:cNvSpPr>
            <a:spLocks noGrp="1"/>
          </p:cNvSpPr>
          <p:nvPr>
            <p:ph type="ftr" sz="quarter" idx="10"/>
          </p:nvPr>
        </p:nvSpPr>
        <p:spPr/>
        <p:txBody>
          <a:bodyPr/>
          <a:lstStyle/>
          <a:p>
            <a:endParaRPr lang="en-US">
              <a:solidFill>
                <a:srgbClr val="FFFFFF"/>
              </a:solidFill>
            </a:endParaRPr>
          </a:p>
        </p:txBody>
      </p:sp>
      <p:sp>
        <p:nvSpPr>
          <p:cNvPr id="2" name="Title 1"/>
          <p:cNvSpPr>
            <a:spLocks noGrp="1"/>
          </p:cNvSpPr>
          <p:nvPr>
            <p:ph type="title"/>
          </p:nvPr>
        </p:nvSpPr>
        <p:spPr>
          <a:xfrm>
            <a:off x="37835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8" name="Text Placeholder 3"/>
          <p:cNvSpPr>
            <a:spLocks noGrp="1"/>
          </p:cNvSpPr>
          <p:nvPr>
            <p:ph type="body" sz="quarter" idx="13"/>
          </p:nvPr>
        </p:nvSpPr>
        <p:spPr>
          <a:xfrm>
            <a:off x="378354" y="624840"/>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Picture Placeholder 3"/>
          <p:cNvSpPr>
            <a:spLocks noGrp="1"/>
          </p:cNvSpPr>
          <p:nvPr>
            <p:ph type="pic" sz="quarter" idx="14"/>
          </p:nvPr>
        </p:nvSpPr>
        <p:spPr>
          <a:xfrm>
            <a:off x="390261"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46" name="Picture Placeholder 3"/>
          <p:cNvSpPr>
            <a:spLocks noGrp="1"/>
          </p:cNvSpPr>
          <p:nvPr>
            <p:ph type="pic" sz="quarter" idx="15"/>
          </p:nvPr>
        </p:nvSpPr>
        <p:spPr>
          <a:xfrm>
            <a:off x="1577067"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47" name="Picture Placeholder 3"/>
          <p:cNvSpPr>
            <a:spLocks noGrp="1"/>
          </p:cNvSpPr>
          <p:nvPr>
            <p:ph type="pic" sz="quarter" idx="16"/>
          </p:nvPr>
        </p:nvSpPr>
        <p:spPr>
          <a:xfrm>
            <a:off x="2774456"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55" name="Picture Placeholder 3"/>
          <p:cNvSpPr>
            <a:spLocks noGrp="1"/>
          </p:cNvSpPr>
          <p:nvPr>
            <p:ph type="pic" sz="quarter" idx="17"/>
          </p:nvPr>
        </p:nvSpPr>
        <p:spPr>
          <a:xfrm>
            <a:off x="3971845"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6" name="Picture Placeholder 3"/>
          <p:cNvSpPr>
            <a:spLocks noGrp="1"/>
          </p:cNvSpPr>
          <p:nvPr>
            <p:ph type="pic" sz="quarter" idx="18"/>
          </p:nvPr>
        </p:nvSpPr>
        <p:spPr>
          <a:xfrm>
            <a:off x="5169234"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7" name="Picture Placeholder 3"/>
          <p:cNvSpPr>
            <a:spLocks noGrp="1"/>
          </p:cNvSpPr>
          <p:nvPr>
            <p:ph type="pic" sz="quarter" idx="19"/>
          </p:nvPr>
        </p:nvSpPr>
        <p:spPr>
          <a:xfrm>
            <a:off x="6366623"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9" name="Picture Placeholder 3"/>
          <p:cNvSpPr>
            <a:spLocks noGrp="1"/>
          </p:cNvSpPr>
          <p:nvPr>
            <p:ph type="pic" sz="quarter" idx="20"/>
          </p:nvPr>
        </p:nvSpPr>
        <p:spPr>
          <a:xfrm>
            <a:off x="7564014"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60" name="Text Placeholder 3"/>
          <p:cNvSpPr>
            <a:spLocks noGrp="1"/>
          </p:cNvSpPr>
          <p:nvPr>
            <p:ph type="body" sz="quarter" idx="24"/>
          </p:nvPr>
        </p:nvSpPr>
        <p:spPr>
          <a:xfrm>
            <a:off x="390261"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Text Placeholder 3"/>
          <p:cNvSpPr>
            <a:spLocks noGrp="1"/>
          </p:cNvSpPr>
          <p:nvPr>
            <p:ph type="body" sz="quarter" idx="25"/>
          </p:nvPr>
        </p:nvSpPr>
        <p:spPr>
          <a:xfrm>
            <a:off x="1577067"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2" name="Text Placeholder 3"/>
          <p:cNvSpPr>
            <a:spLocks noGrp="1"/>
          </p:cNvSpPr>
          <p:nvPr>
            <p:ph type="body" sz="quarter" idx="26"/>
          </p:nvPr>
        </p:nvSpPr>
        <p:spPr>
          <a:xfrm>
            <a:off x="2774456"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Text Placeholder 3"/>
          <p:cNvSpPr>
            <a:spLocks noGrp="1"/>
          </p:cNvSpPr>
          <p:nvPr>
            <p:ph type="body" sz="quarter" idx="27"/>
          </p:nvPr>
        </p:nvSpPr>
        <p:spPr>
          <a:xfrm>
            <a:off x="3971845"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4" name="Text Placeholder 3"/>
          <p:cNvSpPr>
            <a:spLocks noGrp="1"/>
          </p:cNvSpPr>
          <p:nvPr>
            <p:ph type="body" sz="quarter" idx="28"/>
          </p:nvPr>
        </p:nvSpPr>
        <p:spPr>
          <a:xfrm>
            <a:off x="5169234"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5" name="Text Placeholder 3"/>
          <p:cNvSpPr>
            <a:spLocks noGrp="1"/>
          </p:cNvSpPr>
          <p:nvPr>
            <p:ph type="body" sz="quarter" idx="29"/>
          </p:nvPr>
        </p:nvSpPr>
        <p:spPr>
          <a:xfrm>
            <a:off x="6366623"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6" name="Text Placeholder 3"/>
          <p:cNvSpPr>
            <a:spLocks noGrp="1"/>
          </p:cNvSpPr>
          <p:nvPr>
            <p:ph type="body" sz="quarter" idx="30"/>
          </p:nvPr>
        </p:nvSpPr>
        <p:spPr>
          <a:xfrm>
            <a:off x="7564014"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7" name="Text Placeholder 27"/>
          <p:cNvSpPr>
            <a:spLocks noGrp="1"/>
          </p:cNvSpPr>
          <p:nvPr>
            <p:ph type="body" sz="quarter" idx="34"/>
          </p:nvPr>
        </p:nvSpPr>
        <p:spPr>
          <a:xfrm>
            <a:off x="390261"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 name="Text Placeholder 27"/>
          <p:cNvSpPr>
            <a:spLocks noGrp="1"/>
          </p:cNvSpPr>
          <p:nvPr>
            <p:ph type="body" sz="quarter" idx="35"/>
          </p:nvPr>
        </p:nvSpPr>
        <p:spPr>
          <a:xfrm>
            <a:off x="1577067"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9" name="Text Placeholder 27"/>
          <p:cNvSpPr>
            <a:spLocks noGrp="1"/>
          </p:cNvSpPr>
          <p:nvPr>
            <p:ph type="body" sz="quarter" idx="36"/>
          </p:nvPr>
        </p:nvSpPr>
        <p:spPr>
          <a:xfrm>
            <a:off x="2774456"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0" name="Text Placeholder 27"/>
          <p:cNvSpPr>
            <a:spLocks noGrp="1"/>
          </p:cNvSpPr>
          <p:nvPr>
            <p:ph type="body" sz="quarter" idx="37"/>
          </p:nvPr>
        </p:nvSpPr>
        <p:spPr>
          <a:xfrm>
            <a:off x="3971845"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1" name="Text Placeholder 27"/>
          <p:cNvSpPr>
            <a:spLocks noGrp="1"/>
          </p:cNvSpPr>
          <p:nvPr>
            <p:ph type="body" sz="quarter" idx="38"/>
          </p:nvPr>
        </p:nvSpPr>
        <p:spPr>
          <a:xfrm>
            <a:off x="5169234"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2" name="Text Placeholder 27"/>
          <p:cNvSpPr>
            <a:spLocks noGrp="1"/>
          </p:cNvSpPr>
          <p:nvPr>
            <p:ph type="body" sz="quarter" idx="39"/>
          </p:nvPr>
        </p:nvSpPr>
        <p:spPr>
          <a:xfrm>
            <a:off x="6366623"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3" name="Text Placeholder 27"/>
          <p:cNvSpPr>
            <a:spLocks noGrp="1"/>
          </p:cNvSpPr>
          <p:nvPr>
            <p:ph type="body" sz="quarter" idx="40"/>
          </p:nvPr>
        </p:nvSpPr>
        <p:spPr>
          <a:xfrm>
            <a:off x="7564014"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Text Placeholder 3"/>
          <p:cNvSpPr>
            <a:spLocks noGrp="1"/>
          </p:cNvSpPr>
          <p:nvPr>
            <p:ph type="body" sz="quarter" idx="44"/>
          </p:nvPr>
        </p:nvSpPr>
        <p:spPr>
          <a:xfrm>
            <a:off x="390261"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5" name="Text Placeholder 3"/>
          <p:cNvSpPr>
            <a:spLocks noGrp="1"/>
          </p:cNvSpPr>
          <p:nvPr>
            <p:ph type="body" sz="quarter" idx="45"/>
          </p:nvPr>
        </p:nvSpPr>
        <p:spPr>
          <a:xfrm>
            <a:off x="1577067"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6" name="Text Placeholder 3"/>
          <p:cNvSpPr>
            <a:spLocks noGrp="1"/>
          </p:cNvSpPr>
          <p:nvPr>
            <p:ph type="body" sz="quarter" idx="46"/>
          </p:nvPr>
        </p:nvSpPr>
        <p:spPr>
          <a:xfrm>
            <a:off x="2774456"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7" name="Text Placeholder 3"/>
          <p:cNvSpPr>
            <a:spLocks noGrp="1"/>
          </p:cNvSpPr>
          <p:nvPr>
            <p:ph type="body" sz="quarter" idx="47"/>
          </p:nvPr>
        </p:nvSpPr>
        <p:spPr>
          <a:xfrm>
            <a:off x="3971845"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8" name="Text Placeholder 3"/>
          <p:cNvSpPr>
            <a:spLocks noGrp="1"/>
          </p:cNvSpPr>
          <p:nvPr>
            <p:ph type="body" sz="quarter" idx="48"/>
          </p:nvPr>
        </p:nvSpPr>
        <p:spPr>
          <a:xfrm>
            <a:off x="5169234"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9" name="Text Placeholder 3"/>
          <p:cNvSpPr>
            <a:spLocks noGrp="1"/>
          </p:cNvSpPr>
          <p:nvPr>
            <p:ph type="body" sz="quarter" idx="49"/>
          </p:nvPr>
        </p:nvSpPr>
        <p:spPr>
          <a:xfrm>
            <a:off x="6366623"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0" name="Text Placeholder 3"/>
          <p:cNvSpPr>
            <a:spLocks noGrp="1"/>
          </p:cNvSpPr>
          <p:nvPr>
            <p:ph type="body" sz="quarter" idx="50"/>
          </p:nvPr>
        </p:nvSpPr>
        <p:spPr>
          <a:xfrm>
            <a:off x="7564014"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1" name="Text Placeholder 27"/>
          <p:cNvSpPr>
            <a:spLocks noGrp="1"/>
          </p:cNvSpPr>
          <p:nvPr>
            <p:ph type="body" sz="quarter" idx="54"/>
          </p:nvPr>
        </p:nvSpPr>
        <p:spPr>
          <a:xfrm>
            <a:off x="390261"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2" name="Text Placeholder 27"/>
          <p:cNvSpPr>
            <a:spLocks noGrp="1"/>
          </p:cNvSpPr>
          <p:nvPr>
            <p:ph type="body" sz="quarter" idx="55"/>
          </p:nvPr>
        </p:nvSpPr>
        <p:spPr>
          <a:xfrm>
            <a:off x="1577067"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3" name="Text Placeholder 27"/>
          <p:cNvSpPr>
            <a:spLocks noGrp="1"/>
          </p:cNvSpPr>
          <p:nvPr>
            <p:ph type="body" sz="quarter" idx="56"/>
          </p:nvPr>
        </p:nvSpPr>
        <p:spPr>
          <a:xfrm>
            <a:off x="2774456"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4" name="Text Placeholder 27"/>
          <p:cNvSpPr>
            <a:spLocks noGrp="1"/>
          </p:cNvSpPr>
          <p:nvPr>
            <p:ph type="body" sz="quarter" idx="57"/>
          </p:nvPr>
        </p:nvSpPr>
        <p:spPr>
          <a:xfrm>
            <a:off x="3971845"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5" name="Text Placeholder 27"/>
          <p:cNvSpPr>
            <a:spLocks noGrp="1"/>
          </p:cNvSpPr>
          <p:nvPr>
            <p:ph type="body" sz="quarter" idx="58"/>
          </p:nvPr>
        </p:nvSpPr>
        <p:spPr>
          <a:xfrm>
            <a:off x="5169234"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6" name="Text Placeholder 27"/>
          <p:cNvSpPr>
            <a:spLocks noGrp="1"/>
          </p:cNvSpPr>
          <p:nvPr>
            <p:ph type="body" sz="quarter" idx="59"/>
          </p:nvPr>
        </p:nvSpPr>
        <p:spPr>
          <a:xfrm>
            <a:off x="6366623"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7" name="Text Placeholder 27"/>
          <p:cNvSpPr>
            <a:spLocks noGrp="1"/>
          </p:cNvSpPr>
          <p:nvPr>
            <p:ph type="body" sz="quarter" idx="60"/>
          </p:nvPr>
        </p:nvSpPr>
        <p:spPr>
          <a:xfrm>
            <a:off x="7564014"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490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Col Content">
    <p:spTree>
      <p:nvGrpSpPr>
        <p:cNvPr id="1" name=""/>
        <p:cNvGrpSpPr/>
        <p:nvPr/>
      </p:nvGrpSpPr>
      <p:grpSpPr>
        <a:xfrm>
          <a:off x="0" y="0"/>
          <a:ext cx="0" cy="0"/>
          <a:chOff x="0" y="0"/>
          <a:chExt cx="0" cy="0"/>
        </a:xfrm>
      </p:grpSpPr>
      <p:sp>
        <p:nvSpPr>
          <p:cNvPr id="9" name="Title 8"/>
          <p:cNvSpPr>
            <a:spLocks noGrp="1"/>
          </p:cNvSpPr>
          <p:nvPr>
            <p:ph type="title"/>
          </p:nvPr>
        </p:nvSpPr>
        <p:spPr>
          <a:xfrm>
            <a:off x="378363" y="371679"/>
            <a:ext cx="8382001" cy="266700"/>
          </a:xfrm>
        </p:spPr>
        <p:txBody>
          <a:bodyPr/>
          <a:lstStyle>
            <a:lvl1pPr>
              <a:lnSpc>
                <a:spcPct val="70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78356" y="1330854"/>
            <a:ext cx="4192323" cy="4573323"/>
          </a:xfrm>
        </p:spPr>
        <p:txBody>
          <a:bodyPr rIns="15235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4570679" y="1330854"/>
            <a:ext cx="4189677" cy="4573323"/>
          </a:xfrm>
        </p:spPr>
        <p:txBody>
          <a:bodyPr rIns="15235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3" hasCustomPrompt="1"/>
          </p:nvPr>
        </p:nvSpPr>
        <p:spPr>
          <a:xfrm>
            <a:off x="396726" y="685800"/>
            <a:ext cx="8571125" cy="304800"/>
          </a:xfrm>
        </p:spPr>
        <p:txBody>
          <a:bodyPr>
            <a:noAutofit/>
          </a:bodyPr>
          <a:lstStyle>
            <a:lvl1pPr marL="0">
              <a:lnSpc>
                <a:spcPts val="1960"/>
              </a:lnSpc>
              <a:spcAft>
                <a:spcPts val="280"/>
              </a:spcAft>
              <a:buFontTx/>
              <a:buNone/>
              <a:defRPr sz="2400" b="1" cap="none">
                <a:solidFill>
                  <a:srgbClr val="004B87"/>
                </a:solidFill>
                <a:latin typeface="+mj-lt"/>
              </a:defRPr>
            </a:lvl1pPr>
            <a:lvl2pPr marL="0" indent="0">
              <a:lnSpc>
                <a:spcPts val="1960"/>
              </a:lnSpc>
              <a:spcAft>
                <a:spcPts val="280"/>
              </a:spcAft>
              <a:buFontTx/>
              <a:buNone/>
              <a:defRPr sz="2000" b="0" i="0" cap="all">
                <a:solidFill>
                  <a:schemeClr val="tx2"/>
                </a:solidFill>
                <a:latin typeface="Effra Light"/>
              </a:defRPr>
            </a:lvl2pPr>
            <a:lvl3pPr marL="0" indent="0">
              <a:lnSpc>
                <a:spcPts val="1960"/>
              </a:lnSpc>
              <a:spcAft>
                <a:spcPts val="280"/>
              </a:spcAft>
              <a:buFontTx/>
              <a:buNone/>
              <a:defRPr sz="2000" b="0" i="0" cap="all">
                <a:solidFill>
                  <a:schemeClr val="tx2"/>
                </a:solidFill>
                <a:latin typeface="Effra Light"/>
              </a:defRPr>
            </a:lvl3pPr>
            <a:lvl4pPr marL="0" indent="0">
              <a:lnSpc>
                <a:spcPts val="1960"/>
              </a:lnSpc>
              <a:spcAft>
                <a:spcPts val="280"/>
              </a:spcAft>
              <a:buFontTx/>
              <a:buNone/>
              <a:defRPr sz="2000" b="0" i="0" cap="all">
                <a:solidFill>
                  <a:schemeClr val="tx2"/>
                </a:solidFill>
                <a:latin typeface="Effra Light"/>
              </a:defRPr>
            </a:lvl4pPr>
            <a:lvl5pPr marL="0" indent="0">
              <a:lnSpc>
                <a:spcPts val="1960"/>
              </a:lnSpc>
              <a:spcAft>
                <a:spcPts val="280"/>
              </a:spcAft>
              <a:buFontTx/>
              <a:buNone/>
              <a:defRPr sz="2000" b="0" i="0" cap="all">
                <a:solidFill>
                  <a:schemeClr val="tx2"/>
                </a:solidFill>
                <a:latin typeface="Effra Light"/>
              </a:defRPr>
            </a:lvl5pPr>
            <a:lvl6pPr marL="0" indent="0">
              <a:lnSpc>
                <a:spcPts val="1960"/>
              </a:lnSpc>
              <a:spcAft>
                <a:spcPts val="280"/>
              </a:spcAft>
              <a:buFontTx/>
              <a:buNone/>
              <a:defRPr sz="2000" b="0" i="0" cap="all">
                <a:latin typeface="Effra Light"/>
                <a:cs typeface="Effra Light"/>
              </a:defRPr>
            </a:lvl6pPr>
            <a:lvl7pPr marL="0" indent="0">
              <a:lnSpc>
                <a:spcPts val="1960"/>
              </a:lnSpc>
              <a:spcAft>
                <a:spcPts val="280"/>
              </a:spcAft>
              <a:buFontTx/>
              <a:buNone/>
              <a:defRPr sz="2000" b="0" i="0" cap="all">
                <a:latin typeface="Effra Light"/>
                <a:cs typeface="Effra Light"/>
              </a:defRPr>
            </a:lvl7pPr>
          </a:lstStyle>
          <a:p>
            <a:pPr lvl="0"/>
            <a:r>
              <a:rPr lang="en-US" dirty="0"/>
              <a:t>Click To Edit Master Text Styles</a:t>
            </a:r>
          </a:p>
        </p:txBody>
      </p:sp>
    </p:spTree>
    <p:custDataLst>
      <p:tags r:id="rId1"/>
    </p:custDataLst>
    <p:extLst>
      <p:ext uri="{BB962C8B-B14F-4D97-AF65-F5344CB8AC3E}">
        <p14:creationId xmlns:p14="http://schemas.microsoft.com/office/powerpoint/2010/main" val="503788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8" name="Footer Placeholder 7"/>
          <p:cNvSpPr>
            <a:spLocks noGrp="1"/>
          </p:cNvSpPr>
          <p:nvPr>
            <p:ph type="ftr" sz="quarter" idx="10"/>
          </p:nvPr>
        </p:nvSpPr>
        <p:spPr/>
        <p:txBody>
          <a:bodyPr/>
          <a:lstStyle/>
          <a:p>
            <a:endParaRPr lang="en-US">
              <a:solidFill>
                <a:srgbClr val="FFFFFF"/>
              </a:solidFill>
            </a:endParaRPr>
          </a:p>
        </p:txBody>
      </p:sp>
      <p:sp>
        <p:nvSpPr>
          <p:cNvPr id="2" name="Title 1"/>
          <p:cNvSpPr>
            <a:spLocks noGrp="1"/>
          </p:cNvSpPr>
          <p:nvPr>
            <p:ph type="title"/>
          </p:nvPr>
        </p:nvSpPr>
        <p:spPr>
          <a:xfrm>
            <a:off x="37835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78354" y="624840"/>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94427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5" name="Footer Placeholder 4"/>
          <p:cNvSpPr>
            <a:spLocks noGrp="1"/>
          </p:cNvSpPr>
          <p:nvPr>
            <p:ph type="ftr" sz="quarter" idx="10"/>
          </p:nvPr>
        </p:nvSpPr>
        <p:spPr/>
        <p:txBody>
          <a:bodyPr/>
          <a:lstStyle/>
          <a:p>
            <a:endParaRPr lang="en-US">
              <a:solidFill>
                <a:srgbClr val="FFFFFF"/>
              </a:solidFill>
            </a:endParaRPr>
          </a:p>
        </p:txBody>
      </p:sp>
    </p:spTree>
    <p:extLst>
      <p:ext uri="{BB962C8B-B14F-4D97-AF65-F5344CB8AC3E}">
        <p14:creationId xmlns:p14="http://schemas.microsoft.com/office/powerpoint/2010/main" val="21887749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59365C-5B23-4FBF-92C1-B3E2B3C6B378}" type="datetimeFigureOut">
              <a:rPr lang="en-US" smtClean="0">
                <a:solidFill>
                  <a:srgbClr val="001E46"/>
                </a:solidFill>
              </a:rPr>
              <a:pPr/>
              <a:t>8/13/2018</a:t>
            </a:fld>
            <a:endParaRPr lang="en-US">
              <a:solidFill>
                <a:srgbClr val="001E46"/>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538907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10" name="Footer Placeholder 9"/>
          <p:cNvSpPr>
            <a:spLocks noGrp="1"/>
          </p:cNvSpPr>
          <p:nvPr>
            <p:ph type="ftr" sz="quarter" idx="10"/>
          </p:nvPr>
        </p:nvSpPr>
        <p:spPr/>
        <p:txBody>
          <a:bodyPr/>
          <a:lstStyle/>
          <a:p>
            <a:endParaRPr lang="en-US">
              <a:solidFill>
                <a:srgbClr val="FFFFFF"/>
              </a:solidFill>
            </a:endParaRPr>
          </a:p>
        </p:txBody>
      </p:sp>
      <p:sp>
        <p:nvSpPr>
          <p:cNvPr id="6" name="Title 5"/>
          <p:cNvSpPr>
            <a:spLocks noGrp="1"/>
          </p:cNvSpPr>
          <p:nvPr>
            <p:ph type="title"/>
          </p:nvPr>
        </p:nvSpPr>
        <p:spPr>
          <a:xfrm>
            <a:off x="378355" y="373379"/>
            <a:ext cx="8381999" cy="266700"/>
          </a:xfr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378355" y="625898"/>
            <a:ext cx="8381999"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88834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10" name="Footer Placeholder 9"/>
          <p:cNvSpPr>
            <a:spLocks noGrp="1"/>
          </p:cNvSpPr>
          <p:nvPr>
            <p:ph type="ftr" sz="quarter" idx="10"/>
          </p:nvPr>
        </p:nvSpPr>
        <p:spPr/>
        <p:txBody>
          <a:bodyPr/>
          <a:lstStyle/>
          <a:p>
            <a:endParaRPr lang="en-US">
              <a:solidFill>
                <a:srgbClr val="FFFFFF"/>
              </a:solidFill>
            </a:endParaRPr>
          </a:p>
        </p:txBody>
      </p:sp>
      <p:sp>
        <p:nvSpPr>
          <p:cNvPr id="9" name="Title 8"/>
          <p:cNvSpPr>
            <a:spLocks noGrp="1"/>
          </p:cNvSpPr>
          <p:nvPr>
            <p:ph type="title"/>
          </p:nvPr>
        </p:nvSpPr>
        <p:spPr>
          <a:xfrm>
            <a:off x="378354" y="371678"/>
            <a:ext cx="8382001"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8354" y="624840"/>
            <a:ext cx="8382001"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0854"/>
            <a:ext cx="4192323" cy="4573323"/>
          </a:xfrm>
        </p:spPr>
        <p:txBody>
          <a:bodyPr rIns="1523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4570677" y="1330854"/>
            <a:ext cx="4189677" cy="4573323"/>
          </a:xfrm>
        </p:spPr>
        <p:txBody>
          <a:bodyPr rIns="1523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63665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10" name="Footer Placeholder 9"/>
          <p:cNvSpPr>
            <a:spLocks noGrp="1"/>
          </p:cNvSpPr>
          <p:nvPr>
            <p:ph type="ftr" sz="quarter" idx="10"/>
          </p:nvPr>
        </p:nvSpPr>
        <p:spPr/>
        <p:txBody>
          <a:bodyPr/>
          <a:lstStyle/>
          <a:p>
            <a:endParaRPr lang="en-US">
              <a:solidFill>
                <a:srgbClr val="FFFFFF"/>
              </a:solidFill>
            </a:endParaRPr>
          </a:p>
        </p:txBody>
      </p:sp>
      <p:sp>
        <p:nvSpPr>
          <p:cNvPr id="9" name="Title 8"/>
          <p:cNvSpPr>
            <a:spLocks noGrp="1"/>
          </p:cNvSpPr>
          <p:nvPr>
            <p:ph type="title"/>
          </p:nvPr>
        </p:nvSpPr>
        <p:spPr>
          <a:xfrm>
            <a:off x="37835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13" name="Text Placeholder 3"/>
          <p:cNvSpPr>
            <a:spLocks noGrp="1"/>
          </p:cNvSpPr>
          <p:nvPr>
            <p:ph type="body" sz="quarter" idx="14"/>
          </p:nvPr>
        </p:nvSpPr>
        <p:spPr>
          <a:xfrm>
            <a:off x="378355" y="624840"/>
            <a:ext cx="8381999"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0854"/>
            <a:ext cx="8382000" cy="685800"/>
          </a:xfrm>
        </p:spPr>
        <p:txBody>
          <a:bodyPr>
            <a:noAutofit/>
          </a:bodyPr>
          <a:lstStyle>
            <a:lvl1pPr marL="0" indent="0">
              <a:lnSpc>
                <a:spcPts val="2000"/>
              </a:lnSpc>
              <a:spcAft>
                <a:spcPts val="667"/>
              </a:spcAft>
              <a:buFontTx/>
              <a:buNone/>
              <a:defRPr sz="1800" baseline="0">
                <a:solidFill>
                  <a:schemeClr val="tx1"/>
                </a:solidFill>
                <a:latin typeface="Effra"/>
              </a:defRPr>
            </a:lvl1pPr>
            <a:lvl2pPr marL="0" indent="0">
              <a:lnSpc>
                <a:spcPts val="2000"/>
              </a:lnSpc>
              <a:spcAft>
                <a:spcPts val="667"/>
              </a:spcAft>
              <a:buFontTx/>
              <a:buNone/>
              <a:defRPr sz="1800">
                <a:solidFill>
                  <a:schemeClr val="tx1"/>
                </a:solidFill>
                <a:latin typeface="Effra"/>
              </a:defRPr>
            </a:lvl2pPr>
            <a:lvl3pPr marL="0" indent="0">
              <a:lnSpc>
                <a:spcPts val="2000"/>
              </a:lnSpc>
              <a:spcAft>
                <a:spcPts val="667"/>
              </a:spcAft>
              <a:buFontTx/>
              <a:buNone/>
              <a:defRPr sz="1800">
                <a:solidFill>
                  <a:schemeClr val="tx1"/>
                </a:solidFill>
                <a:latin typeface="Effra"/>
              </a:defRPr>
            </a:lvl3pPr>
            <a:lvl4pPr marL="0" indent="0">
              <a:lnSpc>
                <a:spcPts val="2000"/>
              </a:lnSpc>
              <a:spcAft>
                <a:spcPts val="667"/>
              </a:spcAft>
              <a:buFontTx/>
              <a:buNone/>
              <a:defRPr sz="1800">
                <a:solidFill>
                  <a:schemeClr val="tx1"/>
                </a:solidFill>
                <a:latin typeface="Effra"/>
              </a:defRPr>
            </a:lvl4pPr>
            <a:lvl5pPr marL="0" indent="0">
              <a:lnSpc>
                <a:spcPts val="2000"/>
              </a:lnSpc>
              <a:spcAft>
                <a:spcPts val="667"/>
              </a:spcAft>
              <a:buFontTx/>
              <a:buNone/>
              <a:defRPr sz="1800">
                <a:solidFill>
                  <a:schemeClr val="tx1"/>
                </a:solidFill>
                <a:latin typeface="Effra"/>
              </a:defRPr>
            </a:lvl5pPr>
            <a:lvl6pPr marL="0" indent="0">
              <a:lnSpc>
                <a:spcPts val="2167"/>
              </a:lnSpc>
              <a:buFontTx/>
              <a:buNone/>
              <a:defRPr sz="1900">
                <a:solidFill>
                  <a:schemeClr val="tx1"/>
                </a:solidFill>
              </a:defRPr>
            </a:lvl6pPr>
            <a:lvl7pPr marL="0" indent="0">
              <a:lnSpc>
                <a:spcPts val="2167"/>
              </a:lnSpc>
              <a:buFontTx/>
              <a:buNone/>
              <a:defRPr sz="190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378354" y="2024053"/>
            <a:ext cx="4192323" cy="3880125"/>
          </a:xfrm>
        </p:spPr>
        <p:txBody>
          <a:bodyPr rIns="152394"/>
          <a:lstStyle>
            <a:lvl1pPr marL="380985" indent="-190492" algn="l">
              <a:lnSpc>
                <a:spcPts val="1833"/>
              </a:lnSpc>
              <a:spcAft>
                <a:spcPts val="500"/>
              </a:spcAft>
              <a:buFont typeface="Wingdings" charset="2"/>
              <a:buChar char="§"/>
              <a:defRPr sz="1700">
                <a:solidFill>
                  <a:schemeClr val="tx2"/>
                </a:solidFill>
              </a:defRPr>
            </a:lvl1pPr>
            <a:lvl2pPr marL="571477" indent="-190492">
              <a:defRPr>
                <a:solidFill>
                  <a:schemeClr val="tx2"/>
                </a:solidFill>
              </a:defRPr>
            </a:lvl2pPr>
            <a:lvl3pPr marL="765939" indent="-190492">
              <a:defRPr>
                <a:solidFill>
                  <a:schemeClr val="tx2"/>
                </a:solidFill>
              </a:defRPr>
            </a:lvl3pPr>
            <a:lvl4pPr marL="955108" indent="-190492">
              <a:defRPr/>
            </a:lvl4pPr>
            <a:lvl5pPr marL="1146923" indent="-189170">
              <a:defRPr/>
            </a:lvl5pPr>
            <a:lvl6pPr marL="1334770" indent="-187847">
              <a:defRPr/>
            </a:lvl6pPr>
            <a:lvl7pPr marL="1523939" indent="-189170" defTabSz="416702">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4570677" y="2024053"/>
            <a:ext cx="4189677" cy="3880125"/>
          </a:xfrm>
        </p:spPr>
        <p:txBody>
          <a:bodyPr rIns="152394"/>
          <a:lstStyle>
            <a:lvl1pPr marL="380985" indent="-190492" algn="l">
              <a:lnSpc>
                <a:spcPts val="1833"/>
              </a:lnSpc>
              <a:spcAft>
                <a:spcPts val="500"/>
              </a:spcAft>
              <a:buFont typeface="Wingdings" charset="2"/>
              <a:buChar char="§"/>
              <a:defRPr sz="1700">
                <a:solidFill>
                  <a:srgbClr val="004B87"/>
                </a:solidFill>
              </a:defRPr>
            </a:lvl1pPr>
            <a:lvl2pPr marL="571477" indent="-190492">
              <a:defRPr>
                <a:solidFill>
                  <a:srgbClr val="004B87"/>
                </a:solidFill>
              </a:defRPr>
            </a:lvl2pPr>
            <a:lvl3pPr marL="765939" indent="-190492">
              <a:defRPr>
                <a:solidFill>
                  <a:srgbClr val="004B87"/>
                </a:solidFill>
              </a:defRPr>
            </a:lvl3pPr>
            <a:lvl4pPr marL="955108" indent="-190492">
              <a:defRPr/>
            </a:lvl4pPr>
            <a:lvl5pPr marL="1146923" indent="-189170">
              <a:defRPr/>
            </a:lvl5pPr>
            <a:lvl6pPr marL="1334770" indent="-187847">
              <a:defRPr/>
            </a:lvl6pPr>
            <a:lvl7pPr marL="1523939" indent="-189170" defTabSz="416702">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21886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10" name="Footer Placeholder 9"/>
          <p:cNvSpPr>
            <a:spLocks noGrp="1"/>
          </p:cNvSpPr>
          <p:nvPr>
            <p:ph type="ftr" sz="quarter" idx="10"/>
          </p:nvPr>
        </p:nvSpPr>
        <p:spPr/>
        <p:txBody>
          <a:bodyPr/>
          <a:lstStyle/>
          <a:p>
            <a:endParaRPr lang="en-US">
              <a:solidFill>
                <a:srgbClr val="FFFFFF"/>
              </a:solidFill>
            </a:endParaRPr>
          </a:p>
        </p:txBody>
      </p:sp>
      <p:sp>
        <p:nvSpPr>
          <p:cNvPr id="9" name="Title 8"/>
          <p:cNvSpPr>
            <a:spLocks noGrp="1"/>
          </p:cNvSpPr>
          <p:nvPr>
            <p:ph type="title"/>
          </p:nvPr>
        </p:nvSpPr>
        <p:spPr>
          <a:xfrm>
            <a:off x="378354" y="373380"/>
            <a:ext cx="5087930"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8354" y="624840"/>
            <a:ext cx="508793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8792"/>
            <a:ext cx="5087930" cy="4565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2" hasCustomPrompt="1"/>
          </p:nvPr>
        </p:nvSpPr>
        <p:spPr>
          <a:xfrm>
            <a:off x="5611812" y="0"/>
            <a:ext cx="3532187" cy="6286500"/>
          </a:xfrm>
        </p:spPr>
        <p:txBody>
          <a:bodyPr lIns="76197" tIns="38098" rIns="76197" bIns="38098">
            <a:normAutofit/>
          </a:bodyPr>
          <a:lstStyle>
            <a:lvl1pPr marL="0" indent="0">
              <a:lnSpc>
                <a:spcPts val="1500"/>
              </a:lnSpc>
              <a:buNone/>
              <a:defRPr sz="1500" cap="all" baseline="0">
                <a:solidFill>
                  <a:schemeClr val="bg2"/>
                </a:solidFill>
                <a:latin typeface="Effra Light"/>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39813507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Product">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8" name="Footer Placeholder 7"/>
          <p:cNvSpPr>
            <a:spLocks noGrp="1"/>
          </p:cNvSpPr>
          <p:nvPr>
            <p:ph type="ftr" sz="quarter" idx="10"/>
          </p:nvPr>
        </p:nvSpPr>
        <p:spPr/>
        <p:txBody>
          <a:bodyPr/>
          <a:lstStyle/>
          <a:p>
            <a:endParaRPr lang="en-US">
              <a:solidFill>
                <a:srgbClr val="FFFFFF"/>
              </a:solidFill>
            </a:endParaRPr>
          </a:p>
        </p:txBody>
      </p:sp>
      <p:sp>
        <p:nvSpPr>
          <p:cNvPr id="2" name="Title 1"/>
          <p:cNvSpPr>
            <a:spLocks noGrp="1"/>
          </p:cNvSpPr>
          <p:nvPr>
            <p:ph type="title"/>
          </p:nvPr>
        </p:nvSpPr>
        <p:spPr>
          <a:xfrm>
            <a:off x="37835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8" name="Text Placeholder 3"/>
          <p:cNvSpPr>
            <a:spLocks noGrp="1"/>
          </p:cNvSpPr>
          <p:nvPr>
            <p:ph type="body" sz="quarter" idx="13"/>
          </p:nvPr>
        </p:nvSpPr>
        <p:spPr>
          <a:xfrm>
            <a:off x="378354" y="624840"/>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Picture Placeholder 3"/>
          <p:cNvSpPr>
            <a:spLocks noGrp="1"/>
          </p:cNvSpPr>
          <p:nvPr>
            <p:ph type="pic" sz="quarter" idx="14"/>
          </p:nvPr>
        </p:nvSpPr>
        <p:spPr>
          <a:xfrm>
            <a:off x="390261"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46" name="Picture Placeholder 3"/>
          <p:cNvSpPr>
            <a:spLocks noGrp="1"/>
          </p:cNvSpPr>
          <p:nvPr>
            <p:ph type="pic" sz="quarter" idx="15"/>
          </p:nvPr>
        </p:nvSpPr>
        <p:spPr>
          <a:xfrm>
            <a:off x="1577067"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47" name="Picture Placeholder 3"/>
          <p:cNvSpPr>
            <a:spLocks noGrp="1"/>
          </p:cNvSpPr>
          <p:nvPr>
            <p:ph type="pic" sz="quarter" idx="16"/>
          </p:nvPr>
        </p:nvSpPr>
        <p:spPr>
          <a:xfrm>
            <a:off x="2774456"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55" name="Picture Placeholder 3"/>
          <p:cNvSpPr>
            <a:spLocks noGrp="1"/>
          </p:cNvSpPr>
          <p:nvPr>
            <p:ph type="pic" sz="quarter" idx="17"/>
          </p:nvPr>
        </p:nvSpPr>
        <p:spPr>
          <a:xfrm>
            <a:off x="3971845"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6" name="Picture Placeholder 3"/>
          <p:cNvSpPr>
            <a:spLocks noGrp="1"/>
          </p:cNvSpPr>
          <p:nvPr>
            <p:ph type="pic" sz="quarter" idx="18"/>
          </p:nvPr>
        </p:nvSpPr>
        <p:spPr>
          <a:xfrm>
            <a:off x="5169234"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7" name="Picture Placeholder 3"/>
          <p:cNvSpPr>
            <a:spLocks noGrp="1"/>
          </p:cNvSpPr>
          <p:nvPr>
            <p:ph type="pic" sz="quarter" idx="19"/>
          </p:nvPr>
        </p:nvSpPr>
        <p:spPr>
          <a:xfrm>
            <a:off x="6366623"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9" name="Picture Placeholder 3"/>
          <p:cNvSpPr>
            <a:spLocks noGrp="1"/>
          </p:cNvSpPr>
          <p:nvPr>
            <p:ph type="pic" sz="quarter" idx="20"/>
          </p:nvPr>
        </p:nvSpPr>
        <p:spPr>
          <a:xfrm>
            <a:off x="7564014"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60" name="Text Placeholder 3"/>
          <p:cNvSpPr>
            <a:spLocks noGrp="1"/>
          </p:cNvSpPr>
          <p:nvPr>
            <p:ph type="body" sz="quarter" idx="24"/>
          </p:nvPr>
        </p:nvSpPr>
        <p:spPr>
          <a:xfrm>
            <a:off x="390261"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Text Placeholder 3"/>
          <p:cNvSpPr>
            <a:spLocks noGrp="1"/>
          </p:cNvSpPr>
          <p:nvPr>
            <p:ph type="body" sz="quarter" idx="25"/>
          </p:nvPr>
        </p:nvSpPr>
        <p:spPr>
          <a:xfrm>
            <a:off x="1577067"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2" name="Text Placeholder 3"/>
          <p:cNvSpPr>
            <a:spLocks noGrp="1"/>
          </p:cNvSpPr>
          <p:nvPr>
            <p:ph type="body" sz="quarter" idx="26"/>
          </p:nvPr>
        </p:nvSpPr>
        <p:spPr>
          <a:xfrm>
            <a:off x="2774456"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Text Placeholder 3"/>
          <p:cNvSpPr>
            <a:spLocks noGrp="1"/>
          </p:cNvSpPr>
          <p:nvPr>
            <p:ph type="body" sz="quarter" idx="27"/>
          </p:nvPr>
        </p:nvSpPr>
        <p:spPr>
          <a:xfrm>
            <a:off x="3971845"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4" name="Text Placeholder 3"/>
          <p:cNvSpPr>
            <a:spLocks noGrp="1"/>
          </p:cNvSpPr>
          <p:nvPr>
            <p:ph type="body" sz="quarter" idx="28"/>
          </p:nvPr>
        </p:nvSpPr>
        <p:spPr>
          <a:xfrm>
            <a:off x="5169234"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5" name="Text Placeholder 3"/>
          <p:cNvSpPr>
            <a:spLocks noGrp="1"/>
          </p:cNvSpPr>
          <p:nvPr>
            <p:ph type="body" sz="quarter" idx="29"/>
          </p:nvPr>
        </p:nvSpPr>
        <p:spPr>
          <a:xfrm>
            <a:off x="6366623"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6" name="Text Placeholder 3"/>
          <p:cNvSpPr>
            <a:spLocks noGrp="1"/>
          </p:cNvSpPr>
          <p:nvPr>
            <p:ph type="body" sz="quarter" idx="30"/>
          </p:nvPr>
        </p:nvSpPr>
        <p:spPr>
          <a:xfrm>
            <a:off x="7564014" y="1710727"/>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7" name="Text Placeholder 27"/>
          <p:cNvSpPr>
            <a:spLocks noGrp="1"/>
          </p:cNvSpPr>
          <p:nvPr>
            <p:ph type="body" sz="quarter" idx="34"/>
          </p:nvPr>
        </p:nvSpPr>
        <p:spPr>
          <a:xfrm>
            <a:off x="390261"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 name="Text Placeholder 27"/>
          <p:cNvSpPr>
            <a:spLocks noGrp="1"/>
          </p:cNvSpPr>
          <p:nvPr>
            <p:ph type="body" sz="quarter" idx="35"/>
          </p:nvPr>
        </p:nvSpPr>
        <p:spPr>
          <a:xfrm>
            <a:off x="1577067"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9" name="Text Placeholder 27"/>
          <p:cNvSpPr>
            <a:spLocks noGrp="1"/>
          </p:cNvSpPr>
          <p:nvPr>
            <p:ph type="body" sz="quarter" idx="36"/>
          </p:nvPr>
        </p:nvSpPr>
        <p:spPr>
          <a:xfrm>
            <a:off x="2774456"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0" name="Text Placeholder 27"/>
          <p:cNvSpPr>
            <a:spLocks noGrp="1"/>
          </p:cNvSpPr>
          <p:nvPr>
            <p:ph type="body" sz="quarter" idx="37"/>
          </p:nvPr>
        </p:nvSpPr>
        <p:spPr>
          <a:xfrm>
            <a:off x="3971845"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1" name="Text Placeholder 27"/>
          <p:cNvSpPr>
            <a:spLocks noGrp="1"/>
          </p:cNvSpPr>
          <p:nvPr>
            <p:ph type="body" sz="quarter" idx="38"/>
          </p:nvPr>
        </p:nvSpPr>
        <p:spPr>
          <a:xfrm>
            <a:off x="5169234"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2" name="Text Placeholder 27"/>
          <p:cNvSpPr>
            <a:spLocks noGrp="1"/>
          </p:cNvSpPr>
          <p:nvPr>
            <p:ph type="body" sz="quarter" idx="39"/>
          </p:nvPr>
        </p:nvSpPr>
        <p:spPr>
          <a:xfrm>
            <a:off x="6366623"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3" name="Text Placeholder 27"/>
          <p:cNvSpPr>
            <a:spLocks noGrp="1"/>
          </p:cNvSpPr>
          <p:nvPr>
            <p:ph type="body" sz="quarter" idx="40"/>
          </p:nvPr>
        </p:nvSpPr>
        <p:spPr>
          <a:xfrm>
            <a:off x="7564014" y="1710726"/>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Text Placeholder 3"/>
          <p:cNvSpPr>
            <a:spLocks noGrp="1"/>
          </p:cNvSpPr>
          <p:nvPr>
            <p:ph type="body" sz="quarter" idx="44"/>
          </p:nvPr>
        </p:nvSpPr>
        <p:spPr>
          <a:xfrm>
            <a:off x="390261"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5" name="Text Placeholder 3"/>
          <p:cNvSpPr>
            <a:spLocks noGrp="1"/>
          </p:cNvSpPr>
          <p:nvPr>
            <p:ph type="body" sz="quarter" idx="45"/>
          </p:nvPr>
        </p:nvSpPr>
        <p:spPr>
          <a:xfrm>
            <a:off x="1577067"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6" name="Text Placeholder 3"/>
          <p:cNvSpPr>
            <a:spLocks noGrp="1"/>
          </p:cNvSpPr>
          <p:nvPr>
            <p:ph type="body" sz="quarter" idx="46"/>
          </p:nvPr>
        </p:nvSpPr>
        <p:spPr>
          <a:xfrm>
            <a:off x="2774456"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7" name="Text Placeholder 3"/>
          <p:cNvSpPr>
            <a:spLocks noGrp="1"/>
          </p:cNvSpPr>
          <p:nvPr>
            <p:ph type="body" sz="quarter" idx="47"/>
          </p:nvPr>
        </p:nvSpPr>
        <p:spPr>
          <a:xfrm>
            <a:off x="3971845"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8" name="Text Placeholder 3"/>
          <p:cNvSpPr>
            <a:spLocks noGrp="1"/>
          </p:cNvSpPr>
          <p:nvPr>
            <p:ph type="body" sz="quarter" idx="48"/>
          </p:nvPr>
        </p:nvSpPr>
        <p:spPr>
          <a:xfrm>
            <a:off x="5169234"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9" name="Text Placeholder 3"/>
          <p:cNvSpPr>
            <a:spLocks noGrp="1"/>
          </p:cNvSpPr>
          <p:nvPr>
            <p:ph type="body" sz="quarter" idx="49"/>
          </p:nvPr>
        </p:nvSpPr>
        <p:spPr>
          <a:xfrm>
            <a:off x="6366623"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0" name="Text Placeholder 3"/>
          <p:cNvSpPr>
            <a:spLocks noGrp="1"/>
          </p:cNvSpPr>
          <p:nvPr>
            <p:ph type="body" sz="quarter" idx="50"/>
          </p:nvPr>
        </p:nvSpPr>
        <p:spPr>
          <a:xfrm>
            <a:off x="7564014" y="4101568"/>
            <a:ext cx="119634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1" name="Text Placeholder 27"/>
          <p:cNvSpPr>
            <a:spLocks noGrp="1"/>
          </p:cNvSpPr>
          <p:nvPr>
            <p:ph type="body" sz="quarter" idx="54"/>
          </p:nvPr>
        </p:nvSpPr>
        <p:spPr>
          <a:xfrm>
            <a:off x="390261"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2" name="Text Placeholder 27"/>
          <p:cNvSpPr>
            <a:spLocks noGrp="1"/>
          </p:cNvSpPr>
          <p:nvPr>
            <p:ph type="body" sz="quarter" idx="55"/>
          </p:nvPr>
        </p:nvSpPr>
        <p:spPr>
          <a:xfrm>
            <a:off x="1577067"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3" name="Text Placeholder 27"/>
          <p:cNvSpPr>
            <a:spLocks noGrp="1"/>
          </p:cNvSpPr>
          <p:nvPr>
            <p:ph type="body" sz="quarter" idx="56"/>
          </p:nvPr>
        </p:nvSpPr>
        <p:spPr>
          <a:xfrm>
            <a:off x="2774456"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4" name="Text Placeholder 27"/>
          <p:cNvSpPr>
            <a:spLocks noGrp="1"/>
          </p:cNvSpPr>
          <p:nvPr>
            <p:ph type="body" sz="quarter" idx="57"/>
          </p:nvPr>
        </p:nvSpPr>
        <p:spPr>
          <a:xfrm>
            <a:off x="3971845"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5" name="Text Placeholder 27"/>
          <p:cNvSpPr>
            <a:spLocks noGrp="1"/>
          </p:cNvSpPr>
          <p:nvPr>
            <p:ph type="body" sz="quarter" idx="58"/>
          </p:nvPr>
        </p:nvSpPr>
        <p:spPr>
          <a:xfrm>
            <a:off x="5169234"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6" name="Text Placeholder 27"/>
          <p:cNvSpPr>
            <a:spLocks noGrp="1"/>
          </p:cNvSpPr>
          <p:nvPr>
            <p:ph type="body" sz="quarter" idx="59"/>
          </p:nvPr>
        </p:nvSpPr>
        <p:spPr>
          <a:xfrm>
            <a:off x="6366623"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7" name="Text Placeholder 27"/>
          <p:cNvSpPr>
            <a:spLocks noGrp="1"/>
          </p:cNvSpPr>
          <p:nvPr>
            <p:ph type="body" sz="quarter" idx="60"/>
          </p:nvPr>
        </p:nvSpPr>
        <p:spPr>
          <a:xfrm>
            <a:off x="7564014" y="4101568"/>
            <a:ext cx="119634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97807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8" name="Footer Placeholder 7"/>
          <p:cNvSpPr>
            <a:spLocks noGrp="1"/>
          </p:cNvSpPr>
          <p:nvPr>
            <p:ph type="ftr" sz="quarter" idx="10"/>
          </p:nvPr>
        </p:nvSpPr>
        <p:spPr/>
        <p:txBody>
          <a:bodyPr/>
          <a:lstStyle/>
          <a:p>
            <a:endParaRPr lang="en-US">
              <a:solidFill>
                <a:srgbClr val="FFFFFF"/>
              </a:solidFill>
            </a:endParaRPr>
          </a:p>
        </p:txBody>
      </p:sp>
      <p:sp>
        <p:nvSpPr>
          <p:cNvPr id="2" name="Title 1"/>
          <p:cNvSpPr>
            <a:spLocks noGrp="1"/>
          </p:cNvSpPr>
          <p:nvPr>
            <p:ph type="title"/>
          </p:nvPr>
        </p:nvSpPr>
        <p:spPr>
          <a:xfrm>
            <a:off x="37835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78354" y="624840"/>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62966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
        <p:nvSpPr>
          <p:cNvPr id="5" name="Footer Placeholder 4"/>
          <p:cNvSpPr>
            <a:spLocks noGrp="1"/>
          </p:cNvSpPr>
          <p:nvPr>
            <p:ph type="ftr" sz="quarter" idx="10"/>
          </p:nvPr>
        </p:nvSpPr>
        <p:spPr/>
        <p:txBody>
          <a:bodyPr/>
          <a:lstStyle/>
          <a:p>
            <a:endParaRPr lang="en-US">
              <a:solidFill>
                <a:srgbClr val="FFFFFF"/>
              </a:solidFill>
            </a:endParaRPr>
          </a:p>
        </p:txBody>
      </p:sp>
    </p:spTree>
    <p:extLst>
      <p:ext uri="{BB962C8B-B14F-4D97-AF65-F5344CB8AC3E}">
        <p14:creationId xmlns:p14="http://schemas.microsoft.com/office/powerpoint/2010/main" val="136473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6988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59365C-5B23-4FBF-92C1-B3E2B3C6B378}" type="datetimeFigureOut">
              <a:rPr lang="en-US" smtClean="0">
                <a:solidFill>
                  <a:srgbClr val="001E46"/>
                </a:solidFill>
              </a:rPr>
              <a:pPr/>
              <a:t>8/13/2018</a:t>
            </a:fld>
            <a:endParaRPr lang="en-US">
              <a:solidFill>
                <a:srgbClr val="001E46"/>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017B69CB-EE0C-4CC8-ABD5-8048091B0D8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614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Divider 2">
    <p:spTree>
      <p:nvGrpSpPr>
        <p:cNvPr id="1" name=""/>
        <p:cNvGrpSpPr/>
        <p:nvPr/>
      </p:nvGrpSpPr>
      <p:grpSpPr>
        <a:xfrm>
          <a:off x="0" y="0"/>
          <a:ext cx="0" cy="0"/>
          <a:chOff x="0" y="0"/>
          <a:chExt cx="0" cy="0"/>
        </a:xfrm>
      </p:grpSpPr>
      <p:sp>
        <p:nvSpPr>
          <p:cNvPr id="8" name="Frame 7"/>
          <p:cNvSpPr/>
          <p:nvPr userDrawn="1"/>
        </p:nvSpPr>
        <p:spPr>
          <a:xfrm>
            <a:off x="378356" y="379678"/>
            <a:ext cx="8382001" cy="5238751"/>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dirty="0">
              <a:solidFill>
                <a:srgbClr val="FFFFFF"/>
              </a:solidFill>
            </a:endParaRPr>
          </a:p>
        </p:txBody>
      </p:sp>
      <p:sp>
        <p:nvSpPr>
          <p:cNvPr id="3" name="Title 2"/>
          <p:cNvSpPr>
            <a:spLocks noGrp="1"/>
          </p:cNvSpPr>
          <p:nvPr>
            <p:ph type="title"/>
          </p:nvPr>
        </p:nvSpPr>
        <p:spPr>
          <a:xfrm>
            <a:off x="761999" y="761999"/>
            <a:ext cx="5905500" cy="4381500"/>
          </a:xfrm>
        </p:spPr>
        <p:txBody>
          <a:bodyPr/>
          <a:lstStyle>
            <a:lvl1pPr>
              <a:defRPr sz="4400" b="0"/>
            </a:lvl1pPr>
          </a:lstStyle>
          <a:p>
            <a:r>
              <a:rPr lang="en-US" dirty="0"/>
              <a:t>Click to edit Master title style</a:t>
            </a:r>
          </a:p>
        </p:txBody>
      </p:sp>
    </p:spTree>
    <p:extLst>
      <p:ext uri="{BB962C8B-B14F-4D97-AF65-F5344CB8AC3E}">
        <p14:creationId xmlns:p14="http://schemas.microsoft.com/office/powerpoint/2010/main" val="354106589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emf"/><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emf"/><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2.png"/><Relationship Id="rId2" Type="http://schemas.openxmlformats.org/officeDocument/2006/relationships/slideLayout" Target="../slideLayouts/slideLayout52.xml"/><Relationship Id="rId16" Type="http://schemas.openxmlformats.org/officeDocument/2006/relationships/image" Target="../media/image4.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6.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image" Target="../media/image1.emf"/><Relationship Id="rId4" Type="http://schemas.openxmlformats.org/officeDocument/2006/relationships/slideLayout" Target="../slideLayouts/slideLayout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image" Target="../media/image1.emf"/><Relationship Id="rId4" Type="http://schemas.openxmlformats.org/officeDocument/2006/relationships/slideLayout" Target="../slideLayouts/slideLayout76.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1" y="6286501"/>
            <a:ext cx="66675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381000" y="6561142"/>
            <a:ext cx="381000" cy="190500"/>
          </a:xfrm>
          <a:prstGeom prst="rect">
            <a:avLst/>
          </a:prstGeom>
        </p:spPr>
        <p:txBody>
          <a:bodyPr vert="horz" lIns="0" tIns="0" rIns="0" bIns="0" rtlCol="0" anchor="ctr"/>
          <a:lstStyle>
            <a:lvl1pPr algn="l">
              <a:lnSpc>
                <a:spcPts val="1000"/>
              </a:lnSpc>
              <a:defRPr sz="800">
                <a:solidFill>
                  <a:schemeClr val="bg1"/>
                </a:solidFill>
                <a:latin typeface="Effra"/>
              </a:defRPr>
            </a:lvl1pPr>
          </a:lstStyle>
          <a:p>
            <a:fld id="{A3032E39-2DD7-6341-87B9-9AB98FE36691}"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3"/>
          </p:nvPr>
        </p:nvSpPr>
        <p:spPr>
          <a:xfrm>
            <a:off x="762000" y="6561142"/>
            <a:ext cx="5524500" cy="190500"/>
          </a:xfrm>
          <a:prstGeom prst="rect">
            <a:avLst/>
          </a:prstGeom>
        </p:spPr>
        <p:txBody>
          <a:bodyPr vert="horz" lIns="0" tIns="0" rIns="0" bIns="0" rtlCol="0" anchor="ctr"/>
          <a:lstStyle>
            <a:lvl1pPr algn="l">
              <a:lnSpc>
                <a:spcPts val="1000"/>
              </a:lnSpc>
              <a:defRPr sz="800">
                <a:solidFill>
                  <a:schemeClr val="bg1"/>
                </a:solidFill>
                <a:latin typeface="Effra"/>
                <a:cs typeface="Effra"/>
              </a:defRPr>
            </a:lvl1pPr>
          </a:lstStyle>
          <a:p>
            <a:r>
              <a:rPr lang="en-US">
                <a:solidFill>
                  <a:srgbClr val="FFFFFF"/>
                </a:solidFill>
              </a:rPr>
              <a:t>Presentation Title (Edit on Slide Master)   |   June 1, 2015   |   Confidential, for Internal Use Only</a:t>
            </a:r>
            <a:endParaRPr lang="en-US" dirty="0">
              <a:solidFill>
                <a:srgbClr val="FFFFFF"/>
              </a:solidFill>
            </a:endParaRPr>
          </a:p>
        </p:txBody>
      </p:sp>
      <p:sp>
        <p:nvSpPr>
          <p:cNvPr id="2" name="Title Placeholder 1"/>
          <p:cNvSpPr>
            <a:spLocks noGrp="1"/>
          </p:cNvSpPr>
          <p:nvPr>
            <p:ph type="title"/>
          </p:nvPr>
        </p:nvSpPr>
        <p:spPr>
          <a:xfrm>
            <a:off x="378357" y="370944"/>
            <a:ext cx="8381999" cy="76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378354" y="1330854"/>
            <a:ext cx="8382000" cy="45733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a:xfrm>
            <a:off x="6667500" y="6286500"/>
            <a:ext cx="2475178" cy="571500"/>
          </a:xfrm>
          <a:prstGeom prst="rect">
            <a:avLst/>
          </a:prstGeom>
          <a:solidFill>
            <a:srgbClr val="004B87"/>
          </a:solidFill>
          <a:ln w="12700" cap="flat" cmpd="sng" algn="ctr">
            <a:noFill/>
            <a:prstDash val="solid"/>
          </a:ln>
          <a:effectLst/>
        </p:spPr>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marL="0" marR="0" lvl="0" indent="0" algn="ctr" defTabSz="45702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ffra"/>
              <a:ea typeface="+mn-ea"/>
              <a:cs typeface="+mn-cs"/>
            </a:endParaRPr>
          </a:p>
        </p:txBody>
      </p:sp>
      <p:pic>
        <p:nvPicPr>
          <p:cNvPr id="15" name="Picture 14" descr="med_logo_rgb_rev_REG_OL.emf"/>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403042" y="6264346"/>
            <a:ext cx="1550458" cy="707424"/>
          </a:xfrm>
          <a:prstGeom prst="rect">
            <a:avLst/>
          </a:prstGeom>
        </p:spPr>
      </p:pic>
    </p:spTree>
    <p:extLst>
      <p:ext uri="{BB962C8B-B14F-4D97-AF65-F5344CB8AC3E}">
        <p14:creationId xmlns:p14="http://schemas.microsoft.com/office/powerpoint/2010/main" val="117112884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826" r:id="rId14"/>
    <p:sldLayoutId id="2147483828" r:id="rId15"/>
  </p:sldLayoutIdLst>
  <p:hf hdr="0"/>
  <p:txStyles>
    <p:titleStyle>
      <a:lvl1pPr algn="l" defTabSz="457029" rtl="0" eaLnBrk="1" latinLnBrk="0" hangingPunct="1">
        <a:lnSpc>
          <a:spcPct val="70000"/>
        </a:lnSpc>
        <a:spcBef>
          <a:spcPct val="0"/>
        </a:spcBef>
        <a:buNone/>
        <a:defRPr sz="2800" b="1" i="0" kern="1200" cap="all">
          <a:solidFill>
            <a:schemeClr val="tx1"/>
          </a:solidFill>
          <a:latin typeface="Effra"/>
          <a:ea typeface="+mj-ea"/>
          <a:cs typeface="+mj-cs"/>
        </a:defRPr>
      </a:lvl1pPr>
    </p:titleStyle>
    <p:bodyStyle>
      <a:lvl1pPr marL="190492" indent="-190492" algn="l" defTabSz="457029" rtl="0" eaLnBrk="1" latinLnBrk="0" hangingPunct="1">
        <a:lnSpc>
          <a:spcPts val="2000"/>
        </a:lnSpc>
        <a:spcBef>
          <a:spcPts val="0"/>
        </a:spcBef>
        <a:spcAft>
          <a:spcPts val="667"/>
        </a:spcAft>
        <a:buFont typeface="Wingdings" charset="2"/>
        <a:buChar char="§"/>
        <a:defRPr sz="1800" kern="1200">
          <a:solidFill>
            <a:schemeClr val="tx1"/>
          </a:solidFill>
          <a:latin typeface="Effra"/>
          <a:ea typeface="+mn-ea"/>
          <a:cs typeface="+mn-cs"/>
        </a:defRPr>
      </a:lvl1pPr>
      <a:lvl2pPr marL="378339" indent="-190492" algn="l" defTabSz="457029" rtl="0" eaLnBrk="1" latinLnBrk="0" hangingPunct="1">
        <a:lnSpc>
          <a:spcPts val="1833"/>
        </a:lnSpc>
        <a:spcBef>
          <a:spcPts val="0"/>
        </a:spcBef>
        <a:spcAft>
          <a:spcPts val="667"/>
        </a:spcAft>
        <a:buFont typeface="Wingdings" charset="2"/>
        <a:buChar char="§"/>
        <a:defRPr sz="1700" kern="1200">
          <a:solidFill>
            <a:schemeClr val="tx2"/>
          </a:solidFill>
          <a:latin typeface="Effra"/>
          <a:ea typeface="+mn-ea"/>
          <a:cs typeface="+mn-cs"/>
        </a:defRPr>
      </a:lvl2pPr>
      <a:lvl3pPr marL="571477" indent="-190492" algn="l" defTabSz="457029"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970" indent="-190492" algn="l" defTabSz="457029"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ts val="1500"/>
        </a:lnSpc>
        <a:spcBef>
          <a:spcPts val="0"/>
        </a:spcBef>
        <a:spcAft>
          <a:spcPts val="667"/>
        </a:spcAft>
        <a:buFont typeface="Lucida Grande"/>
        <a:buChar char="-"/>
        <a:defRPr sz="1300" kern="1200" baseline="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8"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7"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6" algn="l" defTabSz="457029" rtl="0" eaLnBrk="1" latinLnBrk="0" hangingPunct="1">
        <a:defRPr sz="1800" kern="1200">
          <a:solidFill>
            <a:schemeClr val="tx1"/>
          </a:solidFill>
          <a:latin typeface="+mn-lt"/>
          <a:ea typeface="+mn-ea"/>
          <a:cs typeface="+mn-cs"/>
        </a:defRPr>
      </a:lvl7pPr>
      <a:lvl8pPr marL="3199205" algn="l" defTabSz="457029" rtl="0" eaLnBrk="1" latinLnBrk="0" hangingPunct="1">
        <a:defRPr sz="1800" kern="1200">
          <a:solidFill>
            <a:schemeClr val="tx1"/>
          </a:solidFill>
          <a:latin typeface="+mn-lt"/>
          <a:ea typeface="+mn-ea"/>
          <a:cs typeface="+mn-cs"/>
        </a:defRPr>
      </a:lvl8pPr>
      <a:lvl9pPr marL="3656235" algn="l" defTabSz="45702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1" y="6286500"/>
            <a:ext cx="66675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sp>
        <p:nvSpPr>
          <p:cNvPr id="2" name="Title Placeholder 1"/>
          <p:cNvSpPr>
            <a:spLocks noGrp="1"/>
          </p:cNvSpPr>
          <p:nvPr>
            <p:ph type="title"/>
          </p:nvPr>
        </p:nvSpPr>
        <p:spPr>
          <a:xfrm>
            <a:off x="378355" y="370944"/>
            <a:ext cx="8381999"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78354" y="1330854"/>
            <a:ext cx="8382000" cy="45733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6667500" y="6286500"/>
            <a:ext cx="2475178" cy="571500"/>
          </a:xfrm>
          <a:prstGeom prst="rect">
            <a:avLst/>
          </a:prstGeom>
          <a:solidFill>
            <a:srgbClr val="004B87"/>
          </a:solidFill>
          <a:ln w="12700" cap="flat" cmpd="sng" algn="ctr">
            <a:noFill/>
            <a:prstDash val="solid"/>
          </a:ln>
          <a:effectLst/>
        </p:spPr>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marL="0" marR="0" lvl="0" indent="0" algn="ctr" defTabSz="45702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ffra"/>
              <a:ea typeface="+mn-ea"/>
              <a:cs typeface="+mn-cs"/>
            </a:endParaRPr>
          </a:p>
        </p:txBody>
      </p:sp>
      <p:pic>
        <p:nvPicPr>
          <p:cNvPr id="13" name="Picture 12" descr="med_logo_rgb_rev_REG_OL.emf"/>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403042" y="6264346"/>
            <a:ext cx="1550458" cy="707424"/>
          </a:xfrm>
          <a:prstGeom prst="rect">
            <a:avLst/>
          </a:prstGeom>
        </p:spPr>
      </p:pic>
    </p:spTree>
    <p:extLst>
      <p:ext uri="{BB962C8B-B14F-4D97-AF65-F5344CB8AC3E}">
        <p14:creationId xmlns:p14="http://schemas.microsoft.com/office/powerpoint/2010/main" val="420978952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hdr="0"/>
  <p:txStyles>
    <p:titleStyle>
      <a:lvl1pPr algn="l" defTabSz="457029" rtl="0" eaLnBrk="1" latinLnBrk="0" hangingPunct="1">
        <a:lnSpc>
          <a:spcPts val="2000"/>
        </a:lnSpc>
        <a:spcBef>
          <a:spcPct val="0"/>
        </a:spcBef>
        <a:buNone/>
        <a:defRPr sz="2300" b="1" i="0" kern="1200" cap="all">
          <a:solidFill>
            <a:schemeClr val="tx1"/>
          </a:solidFill>
          <a:latin typeface="Effra"/>
          <a:ea typeface="+mj-ea"/>
          <a:cs typeface="+mj-cs"/>
        </a:defRPr>
      </a:lvl1pPr>
    </p:titleStyle>
    <p:bodyStyle>
      <a:lvl1pPr marL="190492" indent="-190492" algn="l" defTabSz="457029" rtl="0" eaLnBrk="1" latinLnBrk="0" hangingPunct="1">
        <a:lnSpc>
          <a:spcPts val="2000"/>
        </a:lnSpc>
        <a:spcBef>
          <a:spcPts val="0"/>
        </a:spcBef>
        <a:spcAft>
          <a:spcPts val="667"/>
        </a:spcAft>
        <a:buFont typeface="Wingdings" charset="2"/>
        <a:buChar char="§"/>
        <a:defRPr sz="1800" kern="1200">
          <a:solidFill>
            <a:schemeClr val="tx1"/>
          </a:solidFill>
          <a:latin typeface="Effra"/>
          <a:ea typeface="+mn-ea"/>
          <a:cs typeface="+mn-cs"/>
        </a:defRPr>
      </a:lvl1pPr>
      <a:lvl2pPr marL="378339" indent="-190492" algn="l" defTabSz="457029" rtl="0" eaLnBrk="1" latinLnBrk="0" hangingPunct="1">
        <a:lnSpc>
          <a:spcPts val="1833"/>
        </a:lnSpc>
        <a:spcBef>
          <a:spcPts val="0"/>
        </a:spcBef>
        <a:spcAft>
          <a:spcPts val="667"/>
        </a:spcAft>
        <a:buFont typeface="Wingdings" charset="2"/>
        <a:buChar char="§"/>
        <a:defRPr sz="1700" kern="1200">
          <a:solidFill>
            <a:schemeClr val="tx2"/>
          </a:solidFill>
          <a:latin typeface="Effra"/>
          <a:ea typeface="+mn-ea"/>
          <a:cs typeface="+mn-cs"/>
        </a:defRPr>
      </a:lvl2pPr>
      <a:lvl3pPr marL="571477" indent="-190492" algn="l" defTabSz="457029"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970" indent="-190492" algn="l" defTabSz="457029"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ts val="1500"/>
        </a:lnSpc>
        <a:spcBef>
          <a:spcPts val="0"/>
        </a:spcBef>
        <a:spcAft>
          <a:spcPts val="667"/>
        </a:spcAft>
        <a:buFont typeface="Lucida Grande"/>
        <a:buChar char="-"/>
        <a:defRPr sz="1300" kern="1200" baseline="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8"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7"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6" algn="l" defTabSz="457029" rtl="0" eaLnBrk="1" latinLnBrk="0" hangingPunct="1">
        <a:defRPr sz="1800" kern="1200">
          <a:solidFill>
            <a:schemeClr val="tx1"/>
          </a:solidFill>
          <a:latin typeface="+mn-lt"/>
          <a:ea typeface="+mn-ea"/>
          <a:cs typeface="+mn-cs"/>
        </a:defRPr>
      </a:lvl7pPr>
      <a:lvl8pPr marL="3199205" algn="l" defTabSz="457029" rtl="0" eaLnBrk="1" latinLnBrk="0" hangingPunct="1">
        <a:defRPr sz="1800" kern="1200">
          <a:solidFill>
            <a:schemeClr val="tx1"/>
          </a:solidFill>
          <a:latin typeface="+mn-lt"/>
          <a:ea typeface="+mn-ea"/>
          <a:cs typeface="+mn-cs"/>
        </a:defRPr>
      </a:lvl8pPr>
      <a:lvl9pPr marL="3656235" algn="l" defTabSz="45702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1" y="6286500"/>
            <a:ext cx="66675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85" tIns="38092" rIns="76185" bIns="38092" numCol="1" spcCol="0" rtlCol="0" fromWordArt="0" anchor="t" anchorCtr="0" forceAA="0" compatLnSpc="1">
            <a:prstTxWarp prst="textNoShape">
              <a:avLst/>
            </a:prstTxWarp>
            <a:noAutofit/>
          </a:bodyPr>
          <a:lstStyle/>
          <a:p>
            <a:pPr algn="ctr" defTabSz="914253"/>
            <a:endParaRPr lang="en-US" dirty="0">
              <a:solidFill>
                <a:srgbClr val="FFFFFF"/>
              </a:solidFill>
            </a:endParaRPr>
          </a:p>
        </p:txBody>
      </p:sp>
      <p:sp>
        <p:nvSpPr>
          <p:cNvPr id="25" name="Rectangle 24"/>
          <p:cNvSpPr/>
          <p:nvPr/>
        </p:nvSpPr>
        <p:spPr>
          <a:xfrm>
            <a:off x="6667500" y="6286500"/>
            <a:ext cx="2475178"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85" tIns="38092" rIns="76185" bIns="38092" numCol="1" spcCol="0" rtlCol="0" fromWordArt="0" anchor="t" anchorCtr="0" forceAA="0" compatLnSpc="1">
            <a:prstTxWarp prst="textNoShape">
              <a:avLst/>
            </a:prstTxWarp>
            <a:noAutofit/>
          </a:bodyPr>
          <a:lstStyle/>
          <a:p>
            <a:pPr algn="ctr" defTabSz="914253"/>
            <a:endParaRPr lang="en-US" dirty="0">
              <a:solidFill>
                <a:srgbClr val="FFFFFF"/>
              </a:solidFill>
            </a:endParaRPr>
          </a:p>
        </p:txBody>
      </p:sp>
      <p:sp>
        <p:nvSpPr>
          <p:cNvPr id="2" name="Title Placeholder 1"/>
          <p:cNvSpPr>
            <a:spLocks noGrp="1"/>
          </p:cNvSpPr>
          <p:nvPr>
            <p:ph type="title"/>
          </p:nvPr>
        </p:nvSpPr>
        <p:spPr>
          <a:xfrm>
            <a:off x="378359" y="370944"/>
            <a:ext cx="8381999" cy="76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378354" y="1330854"/>
            <a:ext cx="8382000" cy="45733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12773" y="6341944"/>
            <a:ext cx="1148985" cy="41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a:xfrm>
            <a:off x="6667500" y="6286500"/>
            <a:ext cx="2475178"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defTabSz="457029"/>
            <a:endParaRPr lang="en-US" dirty="0">
              <a:solidFill>
                <a:srgbClr val="FFFFFF"/>
              </a:solidFill>
            </a:endParaRPr>
          </a:p>
        </p:txBody>
      </p:sp>
      <p:pic>
        <p:nvPicPr>
          <p:cNvPr id="13" name="Picture 12" descr="med_logo_rgb_rev_REG_OL.emf"/>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03042" y="6264346"/>
            <a:ext cx="1550458" cy="707424"/>
          </a:xfrm>
          <a:prstGeom prst="rect">
            <a:avLst/>
          </a:prstGeom>
        </p:spPr>
      </p:pic>
    </p:spTree>
    <p:extLst>
      <p:ext uri="{BB962C8B-B14F-4D97-AF65-F5344CB8AC3E}">
        <p14:creationId xmlns:p14="http://schemas.microsoft.com/office/powerpoint/2010/main" val="260730377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p:txStyles>
    <p:titleStyle>
      <a:lvl1pPr algn="l" defTabSz="456957" rtl="0" eaLnBrk="1" latinLnBrk="0" hangingPunct="1">
        <a:lnSpc>
          <a:spcPct val="70000"/>
        </a:lnSpc>
        <a:spcBef>
          <a:spcPct val="0"/>
        </a:spcBef>
        <a:buNone/>
        <a:defRPr sz="2800" b="1" i="0" kern="1200" cap="all">
          <a:solidFill>
            <a:schemeClr val="tx1"/>
          </a:solidFill>
          <a:latin typeface="Effra"/>
          <a:ea typeface="+mj-ea"/>
          <a:cs typeface="+mj-cs"/>
        </a:defRPr>
      </a:lvl1pPr>
    </p:titleStyle>
    <p:bodyStyle>
      <a:lvl1pPr marL="190462" indent="-190462" algn="l" defTabSz="456957" rtl="0" eaLnBrk="1" latinLnBrk="0" hangingPunct="1">
        <a:lnSpc>
          <a:spcPts val="2000"/>
        </a:lnSpc>
        <a:spcBef>
          <a:spcPts val="0"/>
        </a:spcBef>
        <a:spcAft>
          <a:spcPts val="667"/>
        </a:spcAft>
        <a:buFont typeface="Wingdings" charset="2"/>
        <a:buChar char="§"/>
        <a:defRPr sz="1800" kern="1200">
          <a:solidFill>
            <a:schemeClr val="tx1"/>
          </a:solidFill>
          <a:latin typeface="Effra"/>
          <a:ea typeface="+mn-ea"/>
          <a:cs typeface="+mn-cs"/>
        </a:defRPr>
      </a:lvl1pPr>
      <a:lvl2pPr marL="378279" indent="-190462" algn="l" defTabSz="456957" rtl="0" eaLnBrk="1" latinLnBrk="0" hangingPunct="1">
        <a:lnSpc>
          <a:spcPts val="1833"/>
        </a:lnSpc>
        <a:spcBef>
          <a:spcPts val="0"/>
        </a:spcBef>
        <a:spcAft>
          <a:spcPts val="667"/>
        </a:spcAft>
        <a:buFont typeface="Wingdings" charset="2"/>
        <a:buChar char="§"/>
        <a:defRPr sz="1700" kern="1200">
          <a:solidFill>
            <a:schemeClr val="tx2"/>
          </a:solidFill>
          <a:latin typeface="Effra"/>
          <a:ea typeface="+mn-ea"/>
          <a:cs typeface="+mn-cs"/>
        </a:defRPr>
      </a:lvl2pPr>
      <a:lvl3pPr marL="571385" indent="-190462" algn="l" defTabSz="456957"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850" indent="-190462" algn="l" defTabSz="456957"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633" indent="-189139" algn="l" defTabSz="456957" rtl="0" eaLnBrk="1" latinLnBrk="0" hangingPunct="1">
        <a:lnSpc>
          <a:spcPts val="1500"/>
        </a:lnSpc>
        <a:spcBef>
          <a:spcPts val="0"/>
        </a:spcBef>
        <a:spcAft>
          <a:spcPts val="667"/>
        </a:spcAft>
        <a:buFont typeface="Lucida Grande"/>
        <a:buChar char="-"/>
        <a:defRPr sz="1300" kern="1200" baseline="0">
          <a:solidFill>
            <a:schemeClr val="accent1"/>
          </a:solidFill>
          <a:latin typeface="Effra"/>
          <a:ea typeface="+mn-ea"/>
          <a:cs typeface="+mn-cs"/>
        </a:defRPr>
      </a:lvl5pPr>
      <a:lvl6pPr marL="1141449" indent="-187817" algn="l" defTabSz="456957"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588" indent="-189139" algn="l" defTabSz="456957"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172" indent="-228479" algn="l" defTabSz="456957" rtl="0" eaLnBrk="1" latinLnBrk="0" hangingPunct="1">
        <a:spcBef>
          <a:spcPct val="20000"/>
        </a:spcBef>
        <a:buFont typeface="Arial"/>
        <a:buChar char="•"/>
        <a:defRPr sz="2000" kern="1200">
          <a:solidFill>
            <a:schemeClr val="tx1"/>
          </a:solidFill>
          <a:latin typeface="+mn-lt"/>
          <a:ea typeface="+mn-ea"/>
          <a:cs typeface="+mn-cs"/>
        </a:defRPr>
      </a:lvl8pPr>
      <a:lvl9pPr marL="3884130" indent="-228479" algn="l" defTabSz="45695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7" rtl="0" eaLnBrk="1" latinLnBrk="0" hangingPunct="1">
        <a:defRPr sz="1800" kern="1200">
          <a:solidFill>
            <a:schemeClr val="tx1"/>
          </a:solidFill>
          <a:latin typeface="+mn-lt"/>
          <a:ea typeface="+mn-ea"/>
          <a:cs typeface="+mn-cs"/>
        </a:defRPr>
      </a:lvl1pPr>
      <a:lvl2pPr marL="456957" algn="l" defTabSz="456957" rtl="0" eaLnBrk="1" latinLnBrk="0" hangingPunct="1">
        <a:defRPr sz="1800" kern="1200">
          <a:solidFill>
            <a:schemeClr val="tx1"/>
          </a:solidFill>
          <a:latin typeface="+mn-lt"/>
          <a:ea typeface="+mn-ea"/>
          <a:cs typeface="+mn-cs"/>
        </a:defRPr>
      </a:lvl2pPr>
      <a:lvl3pPr marL="913912" algn="l" defTabSz="456957" rtl="0" eaLnBrk="1" latinLnBrk="0" hangingPunct="1">
        <a:defRPr sz="1800" kern="1200">
          <a:solidFill>
            <a:schemeClr val="tx1"/>
          </a:solidFill>
          <a:latin typeface="+mn-lt"/>
          <a:ea typeface="+mn-ea"/>
          <a:cs typeface="+mn-cs"/>
        </a:defRPr>
      </a:lvl3pPr>
      <a:lvl4pPr marL="1370868" algn="l" defTabSz="456957" rtl="0" eaLnBrk="1" latinLnBrk="0" hangingPunct="1">
        <a:defRPr sz="1800" kern="1200">
          <a:solidFill>
            <a:schemeClr val="tx1"/>
          </a:solidFill>
          <a:latin typeface="+mn-lt"/>
          <a:ea typeface="+mn-ea"/>
          <a:cs typeface="+mn-cs"/>
        </a:defRPr>
      </a:lvl4pPr>
      <a:lvl5pPr marL="1827825" algn="l" defTabSz="456957" rtl="0" eaLnBrk="1" latinLnBrk="0" hangingPunct="1">
        <a:defRPr sz="1800" kern="1200">
          <a:solidFill>
            <a:schemeClr val="tx1"/>
          </a:solidFill>
          <a:latin typeface="+mn-lt"/>
          <a:ea typeface="+mn-ea"/>
          <a:cs typeface="+mn-cs"/>
        </a:defRPr>
      </a:lvl5pPr>
      <a:lvl6pPr marL="2284782" algn="l" defTabSz="456957" rtl="0" eaLnBrk="1" latinLnBrk="0" hangingPunct="1">
        <a:defRPr sz="1800" kern="1200">
          <a:solidFill>
            <a:schemeClr val="tx1"/>
          </a:solidFill>
          <a:latin typeface="+mn-lt"/>
          <a:ea typeface="+mn-ea"/>
          <a:cs typeface="+mn-cs"/>
        </a:defRPr>
      </a:lvl6pPr>
      <a:lvl7pPr marL="2741736" algn="l" defTabSz="456957" rtl="0" eaLnBrk="1" latinLnBrk="0" hangingPunct="1">
        <a:defRPr sz="1800" kern="1200">
          <a:solidFill>
            <a:schemeClr val="tx1"/>
          </a:solidFill>
          <a:latin typeface="+mn-lt"/>
          <a:ea typeface="+mn-ea"/>
          <a:cs typeface="+mn-cs"/>
        </a:defRPr>
      </a:lvl7pPr>
      <a:lvl8pPr marL="3198693" algn="l" defTabSz="456957" rtl="0" eaLnBrk="1" latinLnBrk="0" hangingPunct="1">
        <a:defRPr sz="1800" kern="1200">
          <a:solidFill>
            <a:schemeClr val="tx1"/>
          </a:solidFill>
          <a:latin typeface="+mn-lt"/>
          <a:ea typeface="+mn-ea"/>
          <a:cs typeface="+mn-cs"/>
        </a:defRPr>
      </a:lvl8pPr>
      <a:lvl9pPr marL="3655650" algn="l" defTabSz="45695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1" y="6286500"/>
            <a:ext cx="66675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sp>
        <p:nvSpPr>
          <p:cNvPr id="25" name="Rectangle 24"/>
          <p:cNvSpPr/>
          <p:nvPr/>
        </p:nvSpPr>
        <p:spPr>
          <a:xfrm>
            <a:off x="6667500" y="6286500"/>
            <a:ext cx="2475178"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pic>
        <p:nvPicPr>
          <p:cNvPr id="26" name="Picture 25" descr="med_logo_rgb_rev_REG_OL.emf"/>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03042" y="6264346"/>
            <a:ext cx="1550458" cy="707424"/>
          </a:xfrm>
          <a:prstGeom prst="rect">
            <a:avLst/>
          </a:prstGeom>
        </p:spPr>
      </p:pic>
      <p:sp>
        <p:nvSpPr>
          <p:cNvPr id="6" name="Slide Number Placeholder 5"/>
          <p:cNvSpPr>
            <a:spLocks noGrp="1"/>
          </p:cNvSpPr>
          <p:nvPr>
            <p:ph type="sldNum" sz="quarter" idx="4"/>
          </p:nvPr>
        </p:nvSpPr>
        <p:spPr>
          <a:xfrm>
            <a:off x="381000" y="6561141"/>
            <a:ext cx="381000" cy="190500"/>
          </a:xfrm>
          <a:prstGeom prst="rect">
            <a:avLst/>
          </a:prstGeom>
        </p:spPr>
        <p:txBody>
          <a:bodyPr vert="horz" lIns="0" tIns="0" rIns="0" bIns="0" rtlCol="0" anchor="ctr"/>
          <a:lstStyle>
            <a:lvl1pPr algn="l">
              <a:lnSpc>
                <a:spcPts val="1000"/>
              </a:lnSpc>
              <a:defRPr sz="800">
                <a:solidFill>
                  <a:schemeClr val="bg1"/>
                </a:solidFill>
                <a:latin typeface="Effra"/>
              </a:defRPr>
            </a:lvl1pPr>
          </a:lstStyle>
          <a:p>
            <a:fld id="{A3032E39-2DD7-6341-87B9-9AB98FE36691}"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3"/>
          </p:nvPr>
        </p:nvSpPr>
        <p:spPr>
          <a:xfrm>
            <a:off x="762000" y="6561141"/>
            <a:ext cx="5524500" cy="190500"/>
          </a:xfrm>
          <a:prstGeom prst="rect">
            <a:avLst/>
          </a:prstGeom>
        </p:spPr>
        <p:txBody>
          <a:bodyPr vert="horz" lIns="0" tIns="0" rIns="0" bIns="0" rtlCol="0" anchor="ctr"/>
          <a:lstStyle>
            <a:lvl1pPr algn="l">
              <a:lnSpc>
                <a:spcPts val="1000"/>
              </a:lnSpc>
              <a:defRPr sz="800">
                <a:solidFill>
                  <a:schemeClr val="bg1"/>
                </a:solidFill>
                <a:latin typeface="Effra"/>
                <a:cs typeface="Effra"/>
              </a:defRPr>
            </a:lvl1pPr>
          </a:lstStyle>
          <a:p>
            <a:r>
              <a:rPr lang="en-US">
                <a:solidFill>
                  <a:srgbClr val="FFFFFF"/>
                </a:solidFill>
              </a:rPr>
              <a:t>Presentation Title (Edit on Slide Master)   |   June 1, 2015   |   Confidential, for Internal Use Only</a:t>
            </a:r>
            <a:endParaRPr lang="en-US" dirty="0">
              <a:solidFill>
                <a:srgbClr val="FFFFFF"/>
              </a:solidFill>
            </a:endParaRPr>
          </a:p>
        </p:txBody>
      </p:sp>
      <p:sp>
        <p:nvSpPr>
          <p:cNvPr id="2" name="Title Placeholder 1"/>
          <p:cNvSpPr>
            <a:spLocks noGrp="1"/>
          </p:cNvSpPr>
          <p:nvPr>
            <p:ph type="title"/>
          </p:nvPr>
        </p:nvSpPr>
        <p:spPr>
          <a:xfrm>
            <a:off x="378355" y="370944"/>
            <a:ext cx="8381999"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78354" y="1330854"/>
            <a:ext cx="8382000" cy="45733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042127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Lst>
  <p:hf hdr="0"/>
  <p:txStyles>
    <p:titleStyle>
      <a:lvl1pPr algn="l" defTabSz="457029" rtl="0" eaLnBrk="1" latinLnBrk="0" hangingPunct="1">
        <a:lnSpc>
          <a:spcPts val="2000"/>
        </a:lnSpc>
        <a:spcBef>
          <a:spcPct val="0"/>
        </a:spcBef>
        <a:buNone/>
        <a:defRPr sz="2300" b="1" i="0" kern="1200" cap="all">
          <a:solidFill>
            <a:schemeClr val="tx1"/>
          </a:solidFill>
          <a:latin typeface="Effra"/>
          <a:ea typeface="+mj-ea"/>
          <a:cs typeface="+mj-cs"/>
        </a:defRPr>
      </a:lvl1pPr>
    </p:titleStyle>
    <p:bodyStyle>
      <a:lvl1pPr marL="190492" indent="-190492" algn="l" defTabSz="457029" rtl="0" eaLnBrk="1" latinLnBrk="0" hangingPunct="1">
        <a:lnSpc>
          <a:spcPts val="2000"/>
        </a:lnSpc>
        <a:spcBef>
          <a:spcPts val="0"/>
        </a:spcBef>
        <a:spcAft>
          <a:spcPts val="667"/>
        </a:spcAft>
        <a:buFont typeface="Wingdings" charset="2"/>
        <a:buChar char="§"/>
        <a:defRPr sz="1800" kern="1200">
          <a:solidFill>
            <a:schemeClr val="tx1"/>
          </a:solidFill>
          <a:latin typeface="Effra"/>
          <a:ea typeface="+mn-ea"/>
          <a:cs typeface="+mn-cs"/>
        </a:defRPr>
      </a:lvl1pPr>
      <a:lvl2pPr marL="378339" indent="-190492" algn="l" defTabSz="457029" rtl="0" eaLnBrk="1" latinLnBrk="0" hangingPunct="1">
        <a:lnSpc>
          <a:spcPts val="1833"/>
        </a:lnSpc>
        <a:spcBef>
          <a:spcPts val="0"/>
        </a:spcBef>
        <a:spcAft>
          <a:spcPts val="667"/>
        </a:spcAft>
        <a:buFont typeface="Wingdings" charset="2"/>
        <a:buChar char="§"/>
        <a:defRPr sz="1700" kern="1200">
          <a:solidFill>
            <a:schemeClr val="tx2"/>
          </a:solidFill>
          <a:latin typeface="Effra"/>
          <a:ea typeface="+mn-ea"/>
          <a:cs typeface="+mn-cs"/>
        </a:defRPr>
      </a:lvl2pPr>
      <a:lvl3pPr marL="571477" indent="-190492" algn="l" defTabSz="457029"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970" indent="-190492" algn="l" defTabSz="457029"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ts val="1500"/>
        </a:lnSpc>
        <a:spcBef>
          <a:spcPts val="0"/>
        </a:spcBef>
        <a:spcAft>
          <a:spcPts val="667"/>
        </a:spcAft>
        <a:buFont typeface="Lucida Grande"/>
        <a:buChar char="-"/>
        <a:defRPr sz="1300" kern="1200" baseline="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8"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7"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6" algn="l" defTabSz="457029" rtl="0" eaLnBrk="1" latinLnBrk="0" hangingPunct="1">
        <a:defRPr sz="1800" kern="1200">
          <a:solidFill>
            <a:schemeClr val="tx1"/>
          </a:solidFill>
          <a:latin typeface="+mn-lt"/>
          <a:ea typeface="+mn-ea"/>
          <a:cs typeface="+mn-cs"/>
        </a:defRPr>
      </a:lvl7pPr>
      <a:lvl8pPr marL="3199205" algn="l" defTabSz="457029" rtl="0" eaLnBrk="1" latinLnBrk="0" hangingPunct="1">
        <a:defRPr sz="1800" kern="1200">
          <a:solidFill>
            <a:schemeClr val="tx1"/>
          </a:solidFill>
          <a:latin typeface="+mn-lt"/>
          <a:ea typeface="+mn-ea"/>
          <a:cs typeface="+mn-cs"/>
        </a:defRPr>
      </a:lvl8pPr>
      <a:lvl9pPr marL="3656235" algn="l" defTabSz="45702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1" y="6286500"/>
            <a:ext cx="66675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sp>
        <p:nvSpPr>
          <p:cNvPr id="25" name="Rectangle 24"/>
          <p:cNvSpPr/>
          <p:nvPr/>
        </p:nvSpPr>
        <p:spPr>
          <a:xfrm>
            <a:off x="6667500" y="6286500"/>
            <a:ext cx="2475178"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381000" y="6561141"/>
            <a:ext cx="381000" cy="190500"/>
          </a:xfrm>
          <a:prstGeom prst="rect">
            <a:avLst/>
          </a:prstGeom>
        </p:spPr>
        <p:txBody>
          <a:bodyPr vert="horz" lIns="0" tIns="0" rIns="0" bIns="0" rtlCol="0" anchor="ctr"/>
          <a:lstStyle>
            <a:lvl1pPr algn="l">
              <a:lnSpc>
                <a:spcPts val="1000"/>
              </a:lnSpc>
              <a:defRPr sz="800">
                <a:solidFill>
                  <a:schemeClr val="bg1"/>
                </a:solidFill>
                <a:latin typeface="Effra"/>
              </a:defRPr>
            </a:lvl1pPr>
          </a:lstStyle>
          <a:p>
            <a:fld id="{A3032E39-2DD7-6341-87B9-9AB98FE36691}"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3"/>
          </p:nvPr>
        </p:nvSpPr>
        <p:spPr>
          <a:xfrm>
            <a:off x="762000" y="6561141"/>
            <a:ext cx="5524500" cy="190500"/>
          </a:xfrm>
          <a:prstGeom prst="rect">
            <a:avLst/>
          </a:prstGeom>
        </p:spPr>
        <p:txBody>
          <a:bodyPr vert="horz" lIns="0" tIns="0" rIns="0" bIns="0" rtlCol="0" anchor="ctr"/>
          <a:lstStyle>
            <a:lvl1pPr algn="l">
              <a:lnSpc>
                <a:spcPts val="1000"/>
              </a:lnSpc>
              <a:defRPr sz="800">
                <a:solidFill>
                  <a:schemeClr val="bg1"/>
                </a:solidFill>
                <a:latin typeface="Effra"/>
                <a:cs typeface="Effra"/>
              </a:defRPr>
            </a:lvl1pPr>
          </a:lstStyle>
          <a:p>
            <a:r>
              <a:rPr lang="en-US">
                <a:solidFill>
                  <a:srgbClr val="FFFFFF"/>
                </a:solidFill>
              </a:rPr>
              <a:t>Presentation Title (Edit on Slide Master)   |   June 1, 2015   |   Confidential, for Internal Use Only</a:t>
            </a:r>
            <a:endParaRPr lang="en-US" dirty="0">
              <a:solidFill>
                <a:srgbClr val="FFFFFF"/>
              </a:solidFill>
            </a:endParaRPr>
          </a:p>
        </p:txBody>
      </p:sp>
      <p:sp>
        <p:nvSpPr>
          <p:cNvPr id="2" name="Title Placeholder 1"/>
          <p:cNvSpPr>
            <a:spLocks noGrp="1"/>
          </p:cNvSpPr>
          <p:nvPr>
            <p:ph type="title"/>
          </p:nvPr>
        </p:nvSpPr>
        <p:spPr>
          <a:xfrm>
            <a:off x="378355" y="370944"/>
            <a:ext cx="8381999" cy="76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378354" y="1330854"/>
            <a:ext cx="8382000" cy="45733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MDT_Bayer-lockup.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2702" y="6420784"/>
            <a:ext cx="2014306" cy="338915"/>
          </a:xfrm>
          <a:prstGeom prst="rect">
            <a:avLst/>
          </a:prstGeom>
        </p:spPr>
      </p:pic>
    </p:spTree>
    <p:extLst>
      <p:ext uri="{BB962C8B-B14F-4D97-AF65-F5344CB8AC3E}">
        <p14:creationId xmlns:p14="http://schemas.microsoft.com/office/powerpoint/2010/main" val="2460219214"/>
      </p:ext>
    </p:extLst>
  </p:cSld>
  <p:clrMap bg1="lt1" tx1="dk1" bg2="lt2" tx2="dk2" accent1="accent1" accent2="accent2" accent3="accent3" accent4="accent4" accent5="accent5" accent6="accent6" hlink="hlink" folHlink="folHlink"/>
  <p:sldLayoutIdLst>
    <p:sldLayoutId id="2147483790" r:id="rId1"/>
  </p:sldLayoutIdLst>
  <p:hf hdr="0"/>
  <p:txStyles>
    <p:titleStyle>
      <a:lvl1pPr algn="l" defTabSz="457029" rtl="0" eaLnBrk="1" latinLnBrk="0" hangingPunct="1">
        <a:lnSpc>
          <a:spcPct val="70000"/>
        </a:lnSpc>
        <a:spcBef>
          <a:spcPct val="0"/>
        </a:spcBef>
        <a:buNone/>
        <a:defRPr sz="2800" b="1" i="0" kern="1200" cap="all">
          <a:solidFill>
            <a:schemeClr val="tx1"/>
          </a:solidFill>
          <a:latin typeface="Effra"/>
          <a:ea typeface="+mj-ea"/>
          <a:cs typeface="+mj-cs"/>
        </a:defRPr>
      </a:lvl1pPr>
    </p:titleStyle>
    <p:bodyStyle>
      <a:lvl1pPr marL="190492" indent="-190492" algn="l" defTabSz="457029" rtl="0" eaLnBrk="1" latinLnBrk="0" hangingPunct="1">
        <a:lnSpc>
          <a:spcPts val="2000"/>
        </a:lnSpc>
        <a:spcBef>
          <a:spcPts val="0"/>
        </a:spcBef>
        <a:spcAft>
          <a:spcPts val="667"/>
        </a:spcAft>
        <a:buFont typeface="Wingdings" charset="2"/>
        <a:buChar char="§"/>
        <a:defRPr sz="1800" kern="1200">
          <a:solidFill>
            <a:schemeClr val="tx1"/>
          </a:solidFill>
          <a:latin typeface="Effra"/>
          <a:ea typeface="+mn-ea"/>
          <a:cs typeface="+mn-cs"/>
        </a:defRPr>
      </a:lvl1pPr>
      <a:lvl2pPr marL="378339" indent="-190492" algn="l" defTabSz="457029" rtl="0" eaLnBrk="1" latinLnBrk="0" hangingPunct="1">
        <a:lnSpc>
          <a:spcPts val="1833"/>
        </a:lnSpc>
        <a:spcBef>
          <a:spcPts val="0"/>
        </a:spcBef>
        <a:spcAft>
          <a:spcPts val="667"/>
        </a:spcAft>
        <a:buFont typeface="Wingdings" charset="2"/>
        <a:buChar char="§"/>
        <a:defRPr sz="1700" kern="1200">
          <a:solidFill>
            <a:schemeClr val="tx2"/>
          </a:solidFill>
          <a:latin typeface="Effra"/>
          <a:ea typeface="+mn-ea"/>
          <a:cs typeface="+mn-cs"/>
        </a:defRPr>
      </a:lvl2pPr>
      <a:lvl3pPr marL="571477" indent="-190492" algn="l" defTabSz="457029"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970" indent="-190492" algn="l" defTabSz="457029"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ts val="1500"/>
        </a:lnSpc>
        <a:spcBef>
          <a:spcPts val="0"/>
        </a:spcBef>
        <a:spcAft>
          <a:spcPts val="667"/>
        </a:spcAft>
        <a:buFont typeface="Lucida Grande"/>
        <a:buChar char="-"/>
        <a:defRPr sz="1300" kern="1200" baseline="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8"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7"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6" algn="l" defTabSz="457029" rtl="0" eaLnBrk="1" latinLnBrk="0" hangingPunct="1">
        <a:defRPr sz="1800" kern="1200">
          <a:solidFill>
            <a:schemeClr val="tx1"/>
          </a:solidFill>
          <a:latin typeface="+mn-lt"/>
          <a:ea typeface="+mn-ea"/>
          <a:cs typeface="+mn-cs"/>
        </a:defRPr>
      </a:lvl7pPr>
      <a:lvl8pPr marL="3199205" algn="l" defTabSz="457029" rtl="0" eaLnBrk="1" latinLnBrk="0" hangingPunct="1">
        <a:defRPr sz="1800" kern="1200">
          <a:solidFill>
            <a:schemeClr val="tx1"/>
          </a:solidFill>
          <a:latin typeface="+mn-lt"/>
          <a:ea typeface="+mn-ea"/>
          <a:cs typeface="+mn-cs"/>
        </a:defRPr>
      </a:lvl8pPr>
      <a:lvl9pPr marL="3656235" algn="l" defTabSz="45702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1" y="6286500"/>
            <a:ext cx="66675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sp>
        <p:nvSpPr>
          <p:cNvPr id="25" name="Rectangle 24"/>
          <p:cNvSpPr/>
          <p:nvPr/>
        </p:nvSpPr>
        <p:spPr>
          <a:xfrm>
            <a:off x="6667500" y="6286500"/>
            <a:ext cx="2475178"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381000" y="6561141"/>
            <a:ext cx="381000" cy="190500"/>
          </a:xfrm>
          <a:prstGeom prst="rect">
            <a:avLst/>
          </a:prstGeom>
        </p:spPr>
        <p:txBody>
          <a:bodyPr vert="horz" lIns="0" tIns="0" rIns="0" bIns="0" rtlCol="0" anchor="ctr"/>
          <a:lstStyle>
            <a:lvl1pPr algn="l">
              <a:lnSpc>
                <a:spcPts val="1000"/>
              </a:lnSpc>
              <a:defRPr sz="800">
                <a:solidFill>
                  <a:schemeClr val="bg1"/>
                </a:solidFill>
                <a:latin typeface="Effra"/>
              </a:defRPr>
            </a:lvl1pPr>
          </a:lstStyle>
          <a:p>
            <a:fld id="{A3032E39-2DD7-6341-87B9-9AB98FE36691}"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3"/>
          </p:nvPr>
        </p:nvSpPr>
        <p:spPr>
          <a:xfrm>
            <a:off x="762000" y="6561141"/>
            <a:ext cx="5524500" cy="190500"/>
          </a:xfrm>
          <a:prstGeom prst="rect">
            <a:avLst/>
          </a:prstGeom>
        </p:spPr>
        <p:txBody>
          <a:bodyPr vert="horz" lIns="0" tIns="0" rIns="0" bIns="0" rtlCol="0" anchor="ctr"/>
          <a:lstStyle>
            <a:lvl1pPr algn="l">
              <a:lnSpc>
                <a:spcPts val="1000"/>
              </a:lnSpc>
              <a:defRPr sz="800">
                <a:solidFill>
                  <a:schemeClr val="bg1"/>
                </a:solidFill>
                <a:latin typeface="Effra"/>
                <a:cs typeface="Effra"/>
              </a:defRPr>
            </a:lvl1pPr>
          </a:lstStyle>
          <a:p>
            <a:r>
              <a:rPr lang="en-US">
                <a:solidFill>
                  <a:srgbClr val="FFFFFF"/>
                </a:solidFill>
              </a:rPr>
              <a:t>Presentation Title (Edit on Slide Master)   |   June 1, 2015   |   Confidential, for Internal Use Only</a:t>
            </a:r>
            <a:endParaRPr lang="en-US" dirty="0">
              <a:solidFill>
                <a:srgbClr val="FFFFFF"/>
              </a:solidFill>
            </a:endParaRPr>
          </a:p>
        </p:txBody>
      </p:sp>
      <p:sp>
        <p:nvSpPr>
          <p:cNvPr id="2" name="Title Placeholder 1"/>
          <p:cNvSpPr>
            <a:spLocks noGrp="1"/>
          </p:cNvSpPr>
          <p:nvPr>
            <p:ph type="title"/>
          </p:nvPr>
        </p:nvSpPr>
        <p:spPr>
          <a:xfrm>
            <a:off x="378355" y="370944"/>
            <a:ext cx="8381999"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78354" y="1330854"/>
            <a:ext cx="8382000" cy="45733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76584" y="6459105"/>
            <a:ext cx="1024295" cy="22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12773" y="6341943"/>
            <a:ext cx="1148985" cy="41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23320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Lst>
  <p:hf hdr="0"/>
  <p:txStyles>
    <p:titleStyle>
      <a:lvl1pPr algn="l" defTabSz="457029" rtl="0" eaLnBrk="1" latinLnBrk="0" hangingPunct="1">
        <a:lnSpc>
          <a:spcPts val="2000"/>
        </a:lnSpc>
        <a:spcBef>
          <a:spcPct val="0"/>
        </a:spcBef>
        <a:buNone/>
        <a:defRPr sz="2300" b="1" i="0" kern="1200" cap="all">
          <a:solidFill>
            <a:schemeClr val="tx1"/>
          </a:solidFill>
          <a:latin typeface="Effra"/>
          <a:ea typeface="+mj-ea"/>
          <a:cs typeface="+mj-cs"/>
        </a:defRPr>
      </a:lvl1pPr>
    </p:titleStyle>
    <p:bodyStyle>
      <a:lvl1pPr marL="190492" indent="-190492" algn="l" defTabSz="457029" rtl="0" eaLnBrk="1" latinLnBrk="0" hangingPunct="1">
        <a:lnSpc>
          <a:spcPts val="2000"/>
        </a:lnSpc>
        <a:spcBef>
          <a:spcPts val="0"/>
        </a:spcBef>
        <a:spcAft>
          <a:spcPts val="667"/>
        </a:spcAft>
        <a:buFont typeface="Wingdings" charset="2"/>
        <a:buChar char="§"/>
        <a:defRPr sz="1800" kern="1200">
          <a:solidFill>
            <a:schemeClr val="tx1"/>
          </a:solidFill>
          <a:latin typeface="Effra"/>
          <a:ea typeface="+mn-ea"/>
          <a:cs typeface="+mn-cs"/>
        </a:defRPr>
      </a:lvl1pPr>
      <a:lvl2pPr marL="378339" indent="-190492" algn="l" defTabSz="457029" rtl="0" eaLnBrk="1" latinLnBrk="0" hangingPunct="1">
        <a:lnSpc>
          <a:spcPts val="1833"/>
        </a:lnSpc>
        <a:spcBef>
          <a:spcPts val="0"/>
        </a:spcBef>
        <a:spcAft>
          <a:spcPts val="667"/>
        </a:spcAft>
        <a:buFont typeface="Wingdings" charset="2"/>
        <a:buChar char="§"/>
        <a:defRPr sz="1700" kern="1200">
          <a:solidFill>
            <a:schemeClr val="tx2"/>
          </a:solidFill>
          <a:latin typeface="Effra"/>
          <a:ea typeface="+mn-ea"/>
          <a:cs typeface="+mn-cs"/>
        </a:defRPr>
      </a:lvl2pPr>
      <a:lvl3pPr marL="571477" indent="-190492" algn="l" defTabSz="457029"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970" indent="-190492" algn="l" defTabSz="457029"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ts val="1500"/>
        </a:lnSpc>
        <a:spcBef>
          <a:spcPts val="0"/>
        </a:spcBef>
        <a:spcAft>
          <a:spcPts val="667"/>
        </a:spcAft>
        <a:buFont typeface="Lucida Grande"/>
        <a:buChar char="-"/>
        <a:defRPr sz="1300" kern="1200" baseline="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8"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7"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6" algn="l" defTabSz="457029" rtl="0" eaLnBrk="1" latinLnBrk="0" hangingPunct="1">
        <a:defRPr sz="1800" kern="1200">
          <a:solidFill>
            <a:schemeClr val="tx1"/>
          </a:solidFill>
          <a:latin typeface="+mn-lt"/>
          <a:ea typeface="+mn-ea"/>
          <a:cs typeface="+mn-cs"/>
        </a:defRPr>
      </a:lvl7pPr>
      <a:lvl8pPr marL="3199205" algn="l" defTabSz="457029" rtl="0" eaLnBrk="1" latinLnBrk="0" hangingPunct="1">
        <a:defRPr sz="1800" kern="1200">
          <a:solidFill>
            <a:schemeClr val="tx1"/>
          </a:solidFill>
          <a:latin typeface="+mn-lt"/>
          <a:ea typeface="+mn-ea"/>
          <a:cs typeface="+mn-cs"/>
        </a:defRPr>
      </a:lvl8pPr>
      <a:lvl9pPr marL="3656235" algn="l" defTabSz="45702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1" y="6286500"/>
            <a:ext cx="66675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sp>
        <p:nvSpPr>
          <p:cNvPr id="25" name="Rectangle 24"/>
          <p:cNvSpPr/>
          <p:nvPr/>
        </p:nvSpPr>
        <p:spPr>
          <a:xfrm>
            <a:off x="6667500" y="6286500"/>
            <a:ext cx="2475178"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pic>
        <p:nvPicPr>
          <p:cNvPr id="26" name="Picture 25" descr="med_logo_rgb_rev_REG_OL.emf"/>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03042" y="6264346"/>
            <a:ext cx="1550458" cy="707424"/>
          </a:xfrm>
          <a:prstGeom prst="rect">
            <a:avLst/>
          </a:prstGeom>
        </p:spPr>
      </p:pic>
      <p:sp>
        <p:nvSpPr>
          <p:cNvPr id="6" name="Slide Number Placeholder 5"/>
          <p:cNvSpPr>
            <a:spLocks noGrp="1"/>
          </p:cNvSpPr>
          <p:nvPr>
            <p:ph type="sldNum" sz="quarter" idx="4"/>
          </p:nvPr>
        </p:nvSpPr>
        <p:spPr>
          <a:xfrm>
            <a:off x="381000" y="6561141"/>
            <a:ext cx="381000" cy="190500"/>
          </a:xfrm>
          <a:prstGeom prst="rect">
            <a:avLst/>
          </a:prstGeom>
        </p:spPr>
        <p:txBody>
          <a:bodyPr vert="horz" lIns="0" tIns="0" rIns="0" bIns="0" rtlCol="0" anchor="ctr"/>
          <a:lstStyle>
            <a:lvl1pPr algn="l">
              <a:lnSpc>
                <a:spcPts val="1000"/>
              </a:lnSpc>
              <a:defRPr sz="800">
                <a:solidFill>
                  <a:schemeClr val="bg1"/>
                </a:solidFill>
                <a:latin typeface="Effra"/>
              </a:defRPr>
            </a:lvl1pPr>
          </a:lstStyle>
          <a:p>
            <a:fld id="{017B69CB-EE0C-4CC8-ABD5-8048091B0D85}" type="slidenum">
              <a:rPr lang="en-US" smtClean="0">
                <a:solidFill>
                  <a:srgbClr val="FFFFFF"/>
                </a:solidFill>
              </a:rPr>
              <a:pPr/>
              <a:t>‹#›</a:t>
            </a:fld>
            <a:endParaRPr lang="en-US">
              <a:solidFill>
                <a:srgbClr val="FFFFFF"/>
              </a:solidFill>
            </a:endParaRPr>
          </a:p>
        </p:txBody>
      </p:sp>
      <p:sp>
        <p:nvSpPr>
          <p:cNvPr id="5" name="Footer Placeholder 4"/>
          <p:cNvSpPr>
            <a:spLocks noGrp="1"/>
          </p:cNvSpPr>
          <p:nvPr>
            <p:ph type="ftr" sz="quarter" idx="3"/>
          </p:nvPr>
        </p:nvSpPr>
        <p:spPr>
          <a:xfrm>
            <a:off x="762000" y="6561141"/>
            <a:ext cx="5524500" cy="190500"/>
          </a:xfrm>
          <a:prstGeom prst="rect">
            <a:avLst/>
          </a:prstGeom>
        </p:spPr>
        <p:txBody>
          <a:bodyPr vert="horz" lIns="0" tIns="0" rIns="0" bIns="0" rtlCol="0" anchor="ctr"/>
          <a:lstStyle>
            <a:lvl1pPr algn="l">
              <a:lnSpc>
                <a:spcPts val="1000"/>
              </a:lnSpc>
              <a:defRPr sz="800">
                <a:solidFill>
                  <a:schemeClr val="bg1"/>
                </a:solidFill>
                <a:latin typeface="Effra"/>
                <a:cs typeface="Effra"/>
              </a:defRPr>
            </a:lvl1pPr>
          </a:lstStyle>
          <a:p>
            <a:endParaRPr lang="en-US">
              <a:solidFill>
                <a:srgbClr val="FFFFFF"/>
              </a:solidFill>
            </a:endParaRPr>
          </a:p>
        </p:txBody>
      </p:sp>
      <p:sp>
        <p:nvSpPr>
          <p:cNvPr id="2" name="Title Placeholder 1"/>
          <p:cNvSpPr>
            <a:spLocks noGrp="1"/>
          </p:cNvSpPr>
          <p:nvPr>
            <p:ph type="title"/>
          </p:nvPr>
        </p:nvSpPr>
        <p:spPr>
          <a:xfrm>
            <a:off x="378355" y="370944"/>
            <a:ext cx="8381999"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78354" y="1330854"/>
            <a:ext cx="8382000" cy="45733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850213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Lst>
  <p:txStyles>
    <p:titleStyle>
      <a:lvl1pPr algn="l" defTabSz="457029" rtl="0" eaLnBrk="1" latinLnBrk="0" hangingPunct="1">
        <a:lnSpc>
          <a:spcPts val="2000"/>
        </a:lnSpc>
        <a:spcBef>
          <a:spcPct val="0"/>
        </a:spcBef>
        <a:buNone/>
        <a:defRPr sz="2300" b="1" i="0" kern="1200" cap="all">
          <a:solidFill>
            <a:schemeClr val="tx1"/>
          </a:solidFill>
          <a:latin typeface="Effra"/>
          <a:ea typeface="+mj-ea"/>
          <a:cs typeface="+mj-cs"/>
        </a:defRPr>
      </a:lvl1pPr>
    </p:titleStyle>
    <p:bodyStyle>
      <a:lvl1pPr marL="190492" indent="-190492" algn="l" defTabSz="457029" rtl="0" eaLnBrk="1" latinLnBrk="0" hangingPunct="1">
        <a:lnSpc>
          <a:spcPts val="2000"/>
        </a:lnSpc>
        <a:spcBef>
          <a:spcPts val="0"/>
        </a:spcBef>
        <a:spcAft>
          <a:spcPts val="667"/>
        </a:spcAft>
        <a:buFont typeface="Wingdings" charset="2"/>
        <a:buChar char="§"/>
        <a:defRPr sz="1800" kern="1200">
          <a:solidFill>
            <a:schemeClr val="tx1"/>
          </a:solidFill>
          <a:latin typeface="Effra"/>
          <a:ea typeface="+mn-ea"/>
          <a:cs typeface="+mn-cs"/>
        </a:defRPr>
      </a:lvl1pPr>
      <a:lvl2pPr marL="378339" indent="-190492" algn="l" defTabSz="457029" rtl="0" eaLnBrk="1" latinLnBrk="0" hangingPunct="1">
        <a:lnSpc>
          <a:spcPts val="1833"/>
        </a:lnSpc>
        <a:spcBef>
          <a:spcPts val="0"/>
        </a:spcBef>
        <a:spcAft>
          <a:spcPts val="667"/>
        </a:spcAft>
        <a:buFont typeface="Wingdings" charset="2"/>
        <a:buChar char="§"/>
        <a:defRPr sz="1700" kern="1200">
          <a:solidFill>
            <a:schemeClr val="tx2"/>
          </a:solidFill>
          <a:latin typeface="Effra"/>
          <a:ea typeface="+mn-ea"/>
          <a:cs typeface="+mn-cs"/>
        </a:defRPr>
      </a:lvl2pPr>
      <a:lvl3pPr marL="571477" indent="-190492" algn="l" defTabSz="457029"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970" indent="-190492" algn="l" defTabSz="457029"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ts val="1500"/>
        </a:lnSpc>
        <a:spcBef>
          <a:spcPts val="0"/>
        </a:spcBef>
        <a:spcAft>
          <a:spcPts val="667"/>
        </a:spcAft>
        <a:buFont typeface="Lucida Grande"/>
        <a:buChar char="-"/>
        <a:defRPr sz="1300" kern="1200" baseline="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8"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7"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6" algn="l" defTabSz="457029" rtl="0" eaLnBrk="1" latinLnBrk="0" hangingPunct="1">
        <a:defRPr sz="1800" kern="1200">
          <a:solidFill>
            <a:schemeClr val="tx1"/>
          </a:solidFill>
          <a:latin typeface="+mn-lt"/>
          <a:ea typeface="+mn-ea"/>
          <a:cs typeface="+mn-cs"/>
        </a:defRPr>
      </a:lvl7pPr>
      <a:lvl8pPr marL="3199205" algn="l" defTabSz="457029" rtl="0" eaLnBrk="1" latinLnBrk="0" hangingPunct="1">
        <a:defRPr sz="1800" kern="1200">
          <a:solidFill>
            <a:schemeClr val="tx1"/>
          </a:solidFill>
          <a:latin typeface="+mn-lt"/>
          <a:ea typeface="+mn-ea"/>
          <a:cs typeface="+mn-cs"/>
        </a:defRPr>
      </a:lvl8pPr>
      <a:lvl9pPr marL="3656235" algn="l" defTabSz="45702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1" y="6286500"/>
            <a:ext cx="66675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sp>
        <p:nvSpPr>
          <p:cNvPr id="25" name="Rectangle 24"/>
          <p:cNvSpPr/>
          <p:nvPr/>
        </p:nvSpPr>
        <p:spPr>
          <a:xfrm>
            <a:off x="6667500" y="6286500"/>
            <a:ext cx="2475178"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dirty="0">
              <a:solidFill>
                <a:srgbClr val="FFFFFF"/>
              </a:solidFill>
            </a:endParaRPr>
          </a:p>
        </p:txBody>
      </p:sp>
      <p:pic>
        <p:nvPicPr>
          <p:cNvPr id="26" name="Picture 25" descr="med_logo_rgb_rev_REG_OL.emf"/>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03042" y="6264346"/>
            <a:ext cx="1550458" cy="707424"/>
          </a:xfrm>
          <a:prstGeom prst="rect">
            <a:avLst/>
          </a:prstGeom>
        </p:spPr>
      </p:pic>
      <p:sp>
        <p:nvSpPr>
          <p:cNvPr id="6" name="Slide Number Placeholder 5"/>
          <p:cNvSpPr>
            <a:spLocks noGrp="1"/>
          </p:cNvSpPr>
          <p:nvPr>
            <p:ph type="sldNum" sz="quarter" idx="4"/>
          </p:nvPr>
        </p:nvSpPr>
        <p:spPr>
          <a:xfrm>
            <a:off x="381000" y="6561141"/>
            <a:ext cx="381000" cy="190500"/>
          </a:xfrm>
          <a:prstGeom prst="rect">
            <a:avLst/>
          </a:prstGeom>
        </p:spPr>
        <p:txBody>
          <a:bodyPr vert="horz" lIns="0" tIns="0" rIns="0" bIns="0" rtlCol="0" anchor="ctr"/>
          <a:lstStyle>
            <a:lvl1pPr algn="l">
              <a:lnSpc>
                <a:spcPts val="1000"/>
              </a:lnSpc>
              <a:defRPr sz="800">
                <a:solidFill>
                  <a:schemeClr val="bg1"/>
                </a:solidFill>
                <a:latin typeface="Effra"/>
              </a:defRPr>
            </a:lvl1pPr>
          </a:lstStyle>
          <a:p>
            <a:fld id="{017B69CB-EE0C-4CC8-ABD5-8048091B0D85}" type="slidenum">
              <a:rPr lang="en-US" smtClean="0">
                <a:solidFill>
                  <a:srgbClr val="FFFFFF"/>
                </a:solidFill>
              </a:rPr>
              <a:pPr/>
              <a:t>‹#›</a:t>
            </a:fld>
            <a:endParaRPr lang="en-US">
              <a:solidFill>
                <a:srgbClr val="FFFFFF"/>
              </a:solidFill>
            </a:endParaRPr>
          </a:p>
        </p:txBody>
      </p:sp>
      <p:sp>
        <p:nvSpPr>
          <p:cNvPr id="5" name="Footer Placeholder 4"/>
          <p:cNvSpPr>
            <a:spLocks noGrp="1"/>
          </p:cNvSpPr>
          <p:nvPr>
            <p:ph type="ftr" sz="quarter" idx="3"/>
          </p:nvPr>
        </p:nvSpPr>
        <p:spPr>
          <a:xfrm>
            <a:off x="762000" y="6561141"/>
            <a:ext cx="5524500" cy="190500"/>
          </a:xfrm>
          <a:prstGeom prst="rect">
            <a:avLst/>
          </a:prstGeom>
        </p:spPr>
        <p:txBody>
          <a:bodyPr vert="horz" lIns="0" tIns="0" rIns="0" bIns="0" rtlCol="0" anchor="ctr"/>
          <a:lstStyle>
            <a:lvl1pPr algn="l">
              <a:lnSpc>
                <a:spcPts val="1000"/>
              </a:lnSpc>
              <a:defRPr sz="800">
                <a:solidFill>
                  <a:schemeClr val="bg1"/>
                </a:solidFill>
                <a:latin typeface="Effra"/>
                <a:cs typeface="Effra"/>
              </a:defRPr>
            </a:lvl1pPr>
          </a:lstStyle>
          <a:p>
            <a:endParaRPr lang="en-US">
              <a:solidFill>
                <a:srgbClr val="FFFFFF"/>
              </a:solidFill>
            </a:endParaRPr>
          </a:p>
        </p:txBody>
      </p:sp>
      <p:sp>
        <p:nvSpPr>
          <p:cNvPr id="2" name="Title Placeholder 1"/>
          <p:cNvSpPr>
            <a:spLocks noGrp="1"/>
          </p:cNvSpPr>
          <p:nvPr>
            <p:ph type="title"/>
          </p:nvPr>
        </p:nvSpPr>
        <p:spPr>
          <a:xfrm>
            <a:off x="378355" y="370944"/>
            <a:ext cx="8381999"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78354" y="1330854"/>
            <a:ext cx="8382000" cy="45733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967326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Lst>
  <p:txStyles>
    <p:titleStyle>
      <a:lvl1pPr algn="l" defTabSz="457029" rtl="0" eaLnBrk="1" latinLnBrk="0" hangingPunct="1">
        <a:lnSpc>
          <a:spcPts val="2000"/>
        </a:lnSpc>
        <a:spcBef>
          <a:spcPct val="0"/>
        </a:spcBef>
        <a:buNone/>
        <a:defRPr sz="2300" b="1" i="0" kern="1200" cap="all">
          <a:solidFill>
            <a:schemeClr val="tx1"/>
          </a:solidFill>
          <a:latin typeface="Effra"/>
          <a:ea typeface="+mj-ea"/>
          <a:cs typeface="+mj-cs"/>
        </a:defRPr>
      </a:lvl1pPr>
    </p:titleStyle>
    <p:bodyStyle>
      <a:lvl1pPr marL="190492" indent="-190492" algn="l" defTabSz="457029" rtl="0" eaLnBrk="1" latinLnBrk="0" hangingPunct="1">
        <a:lnSpc>
          <a:spcPts val="2000"/>
        </a:lnSpc>
        <a:spcBef>
          <a:spcPts val="0"/>
        </a:spcBef>
        <a:spcAft>
          <a:spcPts val="667"/>
        </a:spcAft>
        <a:buFont typeface="Wingdings" charset="2"/>
        <a:buChar char="§"/>
        <a:defRPr sz="1800" kern="1200">
          <a:solidFill>
            <a:schemeClr val="tx1"/>
          </a:solidFill>
          <a:latin typeface="Effra"/>
          <a:ea typeface="+mn-ea"/>
          <a:cs typeface="+mn-cs"/>
        </a:defRPr>
      </a:lvl1pPr>
      <a:lvl2pPr marL="378339" indent="-190492" algn="l" defTabSz="457029" rtl="0" eaLnBrk="1" latinLnBrk="0" hangingPunct="1">
        <a:lnSpc>
          <a:spcPts val="1833"/>
        </a:lnSpc>
        <a:spcBef>
          <a:spcPts val="0"/>
        </a:spcBef>
        <a:spcAft>
          <a:spcPts val="667"/>
        </a:spcAft>
        <a:buFont typeface="Wingdings" charset="2"/>
        <a:buChar char="§"/>
        <a:defRPr sz="1700" kern="1200">
          <a:solidFill>
            <a:schemeClr val="tx2"/>
          </a:solidFill>
          <a:latin typeface="Effra"/>
          <a:ea typeface="+mn-ea"/>
          <a:cs typeface="+mn-cs"/>
        </a:defRPr>
      </a:lvl2pPr>
      <a:lvl3pPr marL="571477" indent="-190492" algn="l" defTabSz="457029"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970" indent="-190492" algn="l" defTabSz="457029"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ts val="1500"/>
        </a:lnSpc>
        <a:spcBef>
          <a:spcPts val="0"/>
        </a:spcBef>
        <a:spcAft>
          <a:spcPts val="667"/>
        </a:spcAft>
        <a:buFont typeface="Lucida Grande"/>
        <a:buChar char="-"/>
        <a:defRPr sz="1300" kern="1200" baseline="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8"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7"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6" algn="l" defTabSz="457029" rtl="0" eaLnBrk="1" latinLnBrk="0" hangingPunct="1">
        <a:defRPr sz="1800" kern="1200">
          <a:solidFill>
            <a:schemeClr val="tx1"/>
          </a:solidFill>
          <a:latin typeface="+mn-lt"/>
          <a:ea typeface="+mn-ea"/>
          <a:cs typeface="+mn-cs"/>
        </a:defRPr>
      </a:lvl7pPr>
      <a:lvl8pPr marL="3199205" algn="l" defTabSz="457029" rtl="0" eaLnBrk="1" latinLnBrk="0" hangingPunct="1">
        <a:defRPr sz="1800" kern="1200">
          <a:solidFill>
            <a:schemeClr val="tx1"/>
          </a:solidFill>
          <a:latin typeface="+mn-lt"/>
          <a:ea typeface="+mn-ea"/>
          <a:cs typeface="+mn-cs"/>
        </a:defRPr>
      </a:lvl8pPr>
      <a:lvl9pPr marL="3656235" algn="l" defTabSz="45702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a:prstGeom prst="rect">
            <a:avLst/>
          </a:prstGeom>
        </p:spPr>
        <p:txBody>
          <a:bodyPr/>
          <a:lstStyle/>
          <a:p>
            <a:r>
              <a:rPr lang="en-US" sz="3800" dirty="0"/>
              <a:t> </a:t>
            </a:r>
          </a:p>
        </p:txBody>
      </p:sp>
      <p:sp>
        <p:nvSpPr>
          <p:cNvPr id="21510" name="Rectangle 11"/>
          <p:cNvSpPr>
            <a:spLocks noChangeArrowheads="1"/>
          </p:cNvSpPr>
          <p:nvPr/>
        </p:nvSpPr>
        <p:spPr bwMode="auto">
          <a:xfrm>
            <a:off x="0" y="5562600"/>
            <a:ext cx="535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110000"/>
              </a:lnSpc>
              <a:spcBef>
                <a:spcPct val="0"/>
              </a:spcBef>
              <a:spcAft>
                <a:spcPct val="0"/>
              </a:spcAft>
            </a:pPr>
            <a:endParaRPr lang="en-US" sz="2800">
              <a:solidFill>
                <a:srgbClr val="FFFFFF"/>
              </a:solidFill>
              <a:latin typeface="Effra" panose="020B0603020203020204" pitchFamily="34" charset="0"/>
            </a:endParaRPr>
          </a:p>
        </p:txBody>
      </p:sp>
      <p:sp>
        <p:nvSpPr>
          <p:cNvPr id="21511" name="Rectangle 18"/>
          <p:cNvSpPr>
            <a:spLocks noChangeArrowheads="1"/>
          </p:cNvSpPr>
          <p:nvPr/>
        </p:nvSpPr>
        <p:spPr bwMode="auto">
          <a:xfrm>
            <a:off x="771291" y="6550968"/>
            <a:ext cx="55943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80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sz="900" dirty="0">
                <a:solidFill>
                  <a:srgbClr val="FFFFFF"/>
                </a:solidFill>
                <a:latin typeface="Effra" panose="020B0603020203020204" pitchFamily="34" charset="0"/>
              </a:rPr>
              <a:t>950M10067-022 </a:t>
            </a:r>
            <a:r>
              <a:rPr lang="en-US" sz="900">
                <a:solidFill>
                  <a:srgbClr val="FFFFFF"/>
                </a:solidFill>
                <a:latin typeface="Effra" panose="020B0603020203020204" pitchFamily="34" charset="0"/>
              </a:rPr>
              <a:t>20160623 ©2016 </a:t>
            </a:r>
            <a:r>
              <a:rPr lang="en-US" sz="900" dirty="0">
                <a:solidFill>
                  <a:srgbClr val="FFFFFF"/>
                </a:solidFill>
                <a:latin typeface="Effra" panose="020B0603020203020204" pitchFamily="34" charset="0"/>
              </a:rPr>
              <a:t>Medtronic MiniMed, Inc. All Rights Reserved.</a:t>
            </a:r>
          </a:p>
        </p:txBody>
      </p:sp>
      <p:sp>
        <p:nvSpPr>
          <p:cNvPr id="9" name="TextBox 8"/>
          <p:cNvSpPr txBox="1"/>
          <p:nvPr/>
        </p:nvSpPr>
        <p:spPr>
          <a:xfrm>
            <a:off x="771291" y="4343400"/>
            <a:ext cx="5207000" cy="1015663"/>
          </a:xfrm>
          <a:prstGeom prst="rect">
            <a:avLst/>
          </a:prstGeom>
          <a:noFill/>
        </p:spPr>
        <p:txBody>
          <a:bodyPr wrap="square" rtlCol="0">
            <a:spAutoFit/>
          </a:bodyPr>
          <a:lstStyle/>
          <a:p>
            <a:pPr fontAlgn="base">
              <a:spcBef>
                <a:spcPct val="0"/>
              </a:spcBef>
              <a:spcAft>
                <a:spcPct val="0"/>
              </a:spcAft>
            </a:pPr>
            <a:r>
              <a:rPr lang="en-US" sz="2000" dirty="0">
                <a:solidFill>
                  <a:srgbClr val="FFFFFF"/>
                </a:solidFill>
                <a:latin typeface="Effra" panose="020B0603020203020204" pitchFamily="34" charset="0"/>
              </a:rPr>
              <a:t>Julie Wood, DNP, CDE, BC-ADM</a:t>
            </a:r>
          </a:p>
          <a:p>
            <a:pPr fontAlgn="base">
              <a:spcBef>
                <a:spcPct val="0"/>
              </a:spcBef>
              <a:spcAft>
                <a:spcPct val="0"/>
              </a:spcAft>
            </a:pPr>
            <a:r>
              <a:rPr lang="en-US" sz="2000" i="1" dirty="0">
                <a:solidFill>
                  <a:srgbClr val="FFFFFF"/>
                </a:solidFill>
                <a:latin typeface="Effra" panose="020B0603020203020204" pitchFamily="34" charset="0"/>
              </a:rPr>
              <a:t>Diabetes Management Associates, LLC</a:t>
            </a:r>
          </a:p>
          <a:p>
            <a:pPr fontAlgn="base">
              <a:spcBef>
                <a:spcPct val="0"/>
              </a:spcBef>
              <a:spcAft>
                <a:spcPct val="0"/>
              </a:spcAft>
            </a:pPr>
            <a:r>
              <a:rPr lang="en-US" sz="2000" i="1" dirty="0">
                <a:solidFill>
                  <a:srgbClr val="FFFFFF"/>
                </a:solidFill>
                <a:latin typeface="Effra" panose="020B0603020203020204" pitchFamily="34" charset="0"/>
              </a:rPr>
              <a:t>Mt. Pleasant, TN 38474</a:t>
            </a:r>
          </a:p>
        </p:txBody>
      </p:sp>
      <p:sp>
        <p:nvSpPr>
          <p:cNvPr id="11" name="Title 4"/>
          <p:cNvSpPr txBox="1">
            <a:spLocks/>
          </p:cNvSpPr>
          <p:nvPr/>
        </p:nvSpPr>
        <p:spPr>
          <a:xfrm>
            <a:off x="771291" y="558462"/>
            <a:ext cx="7686909" cy="4089738"/>
          </a:xfrm>
          <a:prstGeom prst="rect">
            <a:avLst/>
          </a:prstGeom>
        </p:spPr>
        <p:txBody>
          <a:bodyPr vert="horz" lIns="0" tIns="0" rIns="0" bIns="0" rtlCol="0" anchor="t" anchorCtr="0">
            <a:normAutofit/>
          </a:bodyPr>
          <a:lstStyle>
            <a:lvl1pPr algn="l" defTabSz="457029" rtl="0" eaLnBrk="1" latinLnBrk="0" hangingPunct="1">
              <a:lnSpc>
                <a:spcPct val="70000"/>
              </a:lnSpc>
              <a:spcBef>
                <a:spcPct val="0"/>
              </a:spcBef>
              <a:buNone/>
              <a:defRPr sz="8300" b="1" i="0" kern="1200" cap="all">
                <a:solidFill>
                  <a:schemeClr val="accent3"/>
                </a:solidFill>
                <a:latin typeface="Effra"/>
                <a:ea typeface="+mj-ea"/>
                <a:cs typeface="+mj-cs"/>
              </a:defRPr>
            </a:lvl1pPr>
          </a:lstStyle>
          <a:p>
            <a:pPr marL="0" marR="0" lvl="0" indent="0" algn="l" defTabSz="457029" rtl="0" eaLnBrk="1" fontAlgn="auto" latinLnBrk="0" hangingPunct="1">
              <a:lnSpc>
                <a:spcPct val="70000"/>
              </a:lnSpc>
              <a:spcBef>
                <a:spcPct val="0"/>
              </a:spcBef>
              <a:spcAft>
                <a:spcPts val="0"/>
              </a:spcAft>
              <a:buClrTx/>
              <a:buSzTx/>
              <a:buFontTx/>
              <a:buNone/>
              <a:tabLst/>
              <a:defRPr/>
            </a:pPr>
            <a:r>
              <a:rPr kumimoji="0" lang="en-US" sz="2400" b="0" i="0" u="none" strike="noStrike" kern="1200" cap="all" spc="0" normalizeH="0" baseline="0" noProof="0" dirty="0">
                <a:ln>
                  <a:noFill/>
                </a:ln>
                <a:solidFill>
                  <a:schemeClr val="tx1"/>
                </a:solidFill>
                <a:effectLst/>
                <a:uLnTx/>
                <a:uFillTx/>
                <a:latin typeface="Effra"/>
                <a:ea typeface="+mj-ea"/>
                <a:cs typeface="+mj-cs"/>
              </a:rPr>
              <a:t>Medical education </a:t>
            </a:r>
          </a:p>
          <a:p>
            <a:pPr marL="0" marR="0" lvl="0" indent="0" algn="l" defTabSz="457029" rtl="0" eaLnBrk="1" fontAlgn="auto" latinLnBrk="0" hangingPunct="1">
              <a:lnSpc>
                <a:spcPct val="70000"/>
              </a:lnSpc>
              <a:spcBef>
                <a:spcPct val="0"/>
              </a:spcBef>
              <a:spcAft>
                <a:spcPts val="0"/>
              </a:spcAft>
              <a:buClrTx/>
              <a:buSzTx/>
              <a:buFontTx/>
              <a:buNone/>
              <a:tabLst/>
              <a:defRPr/>
            </a:pPr>
            <a:endParaRPr kumimoji="0" lang="en-US" sz="4800" b="0" i="0" u="none" strike="noStrike" kern="1200" cap="all" spc="-100" normalizeH="0" baseline="0" noProof="0" dirty="0">
              <a:ln>
                <a:noFill/>
              </a:ln>
              <a:solidFill>
                <a:srgbClr val="FFFFFF"/>
              </a:solidFill>
              <a:effectLst/>
              <a:uLnTx/>
              <a:uFillTx/>
              <a:latin typeface="Effra"/>
              <a:ea typeface="+mj-ea"/>
              <a:cs typeface="+mj-cs"/>
            </a:endParaRPr>
          </a:p>
          <a:p>
            <a:pPr>
              <a:lnSpc>
                <a:spcPct val="100000"/>
              </a:lnSpc>
              <a:defRPr/>
            </a:pPr>
            <a:r>
              <a:rPr lang="en-US" sz="3600" b="0" cap="none" spc="-100" dirty="0">
                <a:solidFill>
                  <a:srgbClr val="77BC1F"/>
                </a:solidFill>
              </a:rPr>
              <a:t>PRIMARY CARE &amp; </a:t>
            </a:r>
          </a:p>
          <a:p>
            <a:pPr>
              <a:lnSpc>
                <a:spcPct val="100000"/>
              </a:lnSpc>
              <a:defRPr/>
            </a:pPr>
            <a:r>
              <a:rPr kumimoji="0" lang="en-US" sz="3600" b="0" i="0" u="none" strike="noStrike" kern="1200" cap="none" spc="-100" normalizeH="0" baseline="0" noProof="0" dirty="0">
                <a:ln>
                  <a:noFill/>
                </a:ln>
                <a:solidFill>
                  <a:srgbClr val="77BC1F"/>
                </a:solidFill>
                <a:effectLst/>
                <a:uLnTx/>
                <a:uFillTx/>
                <a:latin typeface="Effra"/>
                <a:ea typeface="+mj-ea"/>
                <a:cs typeface="+mj-cs"/>
              </a:rPr>
              <a:t>INTENSIVE INSULIN MANAGEMENT </a:t>
            </a:r>
            <a:endParaRPr lang="en-US" sz="3600" b="0" cap="none" spc="-100" dirty="0">
              <a:solidFill>
                <a:srgbClr val="77BC1F"/>
              </a:solidFill>
            </a:endParaRPr>
          </a:p>
          <a:p>
            <a:pPr marL="0" marR="0" lvl="0" indent="0" algn="l" defTabSz="457029" rtl="0" eaLnBrk="1" fontAlgn="auto" latinLnBrk="0" hangingPunct="1">
              <a:lnSpc>
                <a:spcPct val="70000"/>
              </a:lnSpc>
              <a:spcBef>
                <a:spcPct val="0"/>
              </a:spcBef>
              <a:spcAft>
                <a:spcPts val="0"/>
              </a:spcAft>
              <a:buClrTx/>
              <a:buSzTx/>
              <a:buFontTx/>
              <a:buNone/>
              <a:tabLst/>
              <a:defRPr/>
            </a:pPr>
            <a:endParaRPr kumimoji="0" lang="en-US" sz="4800" b="0" i="0" u="none" strike="noStrike" kern="1200" cap="none" spc="-100" normalizeH="0" baseline="0" noProof="0" dirty="0">
              <a:ln>
                <a:noFill/>
              </a:ln>
              <a:solidFill>
                <a:srgbClr val="77BC1F"/>
              </a:solidFill>
              <a:effectLst/>
              <a:uLnTx/>
              <a:uFillTx/>
              <a:latin typeface="Effra"/>
              <a:ea typeface="+mj-ea"/>
              <a:cs typeface="+mj-cs"/>
            </a:endParaRPr>
          </a:p>
          <a:p>
            <a:pPr marL="0" marR="0" lvl="0" indent="0" algn="l" defTabSz="457029" rtl="0" eaLnBrk="1" fontAlgn="auto" latinLnBrk="0" hangingPunct="1">
              <a:lnSpc>
                <a:spcPct val="7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77BC1F"/>
              </a:solidFill>
              <a:effectLst/>
              <a:uLnTx/>
              <a:uFillTx/>
              <a:latin typeface="Effra"/>
              <a:ea typeface="+mj-ea"/>
              <a:cs typeface="+mj-cs"/>
            </a:endParaRPr>
          </a:p>
          <a:p>
            <a:pPr marL="0" marR="0" lvl="0" indent="0" algn="l" defTabSz="457029" rtl="0" eaLnBrk="1" fontAlgn="auto" latinLnBrk="0" hangingPunct="1">
              <a:lnSpc>
                <a:spcPct val="70000"/>
              </a:lnSpc>
              <a:spcBef>
                <a:spcPct val="0"/>
              </a:spcBef>
              <a:spcAft>
                <a:spcPts val="0"/>
              </a:spcAft>
              <a:buClrTx/>
              <a:buSzTx/>
              <a:buFontTx/>
              <a:buNone/>
              <a:tabLst/>
              <a:defRPr/>
            </a:pPr>
            <a:endParaRPr kumimoji="0" lang="en-US" sz="4000" b="0" i="0" u="none" strike="noStrike" kern="1200" cap="none" spc="-100" normalizeH="0" baseline="0" noProof="0" dirty="0">
              <a:ln>
                <a:noFill/>
              </a:ln>
              <a:solidFill>
                <a:srgbClr val="FFFFFF"/>
              </a:solidFill>
              <a:effectLst/>
              <a:uLnTx/>
              <a:uFillTx/>
              <a:latin typeface="Effra" panose="020B0603020203020204" pitchFamily="34" charset="0"/>
              <a:ea typeface="+mj-ea"/>
              <a:cs typeface="+mj-cs"/>
            </a:endParaRPr>
          </a:p>
        </p:txBody>
      </p:sp>
    </p:spTree>
    <p:extLst>
      <p:ext uri="{BB962C8B-B14F-4D97-AF65-F5344CB8AC3E}">
        <p14:creationId xmlns:p14="http://schemas.microsoft.com/office/powerpoint/2010/main" val="119165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355" y="373379"/>
            <a:ext cx="8765645" cy="296877"/>
          </a:xfrm>
        </p:spPr>
        <p:txBody>
          <a:bodyPr/>
          <a:lstStyle/>
          <a:p>
            <a:pPr>
              <a:lnSpc>
                <a:spcPct val="100000"/>
              </a:lnSpc>
            </a:pPr>
            <a:r>
              <a:rPr lang="en-US" dirty="0"/>
              <a:t>Impaired Glucose Tolerance Precedes DX</a:t>
            </a:r>
          </a:p>
        </p:txBody>
      </p:sp>
      <p:sp>
        <p:nvSpPr>
          <p:cNvPr id="10" name="Text Placeholder 9"/>
          <p:cNvSpPr>
            <a:spLocks noGrp="1"/>
          </p:cNvSpPr>
          <p:nvPr>
            <p:ph type="body" sz="quarter" idx="13"/>
          </p:nvPr>
        </p:nvSpPr>
        <p:spPr>
          <a:xfrm>
            <a:off x="381000" y="745280"/>
            <a:ext cx="8382000" cy="466859"/>
          </a:xfrm>
        </p:spPr>
        <p:txBody>
          <a:bodyPr/>
          <a:lstStyle/>
          <a:p>
            <a:pPr>
              <a:lnSpc>
                <a:spcPct val="100000"/>
              </a:lnSpc>
            </a:pPr>
            <a:r>
              <a:rPr lang="en-US" dirty="0"/>
              <a:t>Schematic of </a:t>
            </a:r>
            <a:r>
              <a:rPr lang="en-GB" sz="2400" dirty="0">
                <a:solidFill>
                  <a:srgbClr val="004B87"/>
                </a:solidFill>
                <a:sym typeface="Symbol"/>
              </a:rPr>
              <a:t></a:t>
            </a:r>
            <a:r>
              <a:rPr lang="en-US" dirty="0"/>
              <a:t>-cell failure and insulin resistance prior to diagnosis</a:t>
            </a:r>
          </a:p>
        </p:txBody>
      </p:sp>
      <p:grpSp>
        <p:nvGrpSpPr>
          <p:cNvPr id="45" name="Group 44"/>
          <p:cNvGrpSpPr/>
          <p:nvPr/>
        </p:nvGrpSpPr>
        <p:grpSpPr>
          <a:xfrm>
            <a:off x="713086" y="5360350"/>
            <a:ext cx="2145484" cy="752370"/>
            <a:chOff x="997577" y="4970485"/>
            <a:chExt cx="2145484" cy="1233981"/>
          </a:xfrm>
        </p:grpSpPr>
        <p:cxnSp>
          <p:nvCxnSpPr>
            <p:cNvPr id="38" name="Straight Arrow Connector 37"/>
            <p:cNvCxnSpPr/>
            <p:nvPr/>
          </p:nvCxnSpPr>
          <p:spPr>
            <a:xfrm>
              <a:off x="2476500" y="6204466"/>
              <a:ext cx="6665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997577" y="6204466"/>
              <a:ext cx="6665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23144" y="4970485"/>
              <a:ext cx="1021723"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b="1" dirty="0">
                  <a:solidFill>
                    <a:srgbClr val="0070C0"/>
                  </a:solidFill>
                </a:rPr>
                <a:t>4-7 years</a:t>
              </a:r>
            </a:p>
          </p:txBody>
        </p:sp>
      </p:grpSp>
      <p:grpSp>
        <p:nvGrpSpPr>
          <p:cNvPr id="3" name="Group 2">
            <a:extLst>
              <a:ext uri="{FF2B5EF4-FFF2-40B4-BE49-F238E27FC236}">
                <a16:creationId xmlns:a16="http://schemas.microsoft.com/office/drawing/2014/main" id="{46B696CA-B188-48B6-BF13-06153A9A441F}"/>
              </a:ext>
            </a:extLst>
          </p:cNvPr>
          <p:cNvGrpSpPr/>
          <p:nvPr/>
        </p:nvGrpSpPr>
        <p:grpSpPr>
          <a:xfrm>
            <a:off x="585143" y="1433620"/>
            <a:ext cx="8713204" cy="4934416"/>
            <a:chOff x="636886" y="1981200"/>
            <a:chExt cx="8713204" cy="4934416"/>
          </a:xfrm>
        </p:grpSpPr>
        <p:sp>
          <p:nvSpPr>
            <p:cNvPr id="17" name="Rectangle 16"/>
            <p:cNvSpPr/>
            <p:nvPr/>
          </p:nvSpPr>
          <p:spPr>
            <a:xfrm>
              <a:off x="3075286" y="2359775"/>
              <a:ext cx="533400" cy="3891734"/>
            </a:xfrm>
            <a:prstGeom prst="rect">
              <a:avLst/>
            </a:prstGeom>
            <a:solidFill>
              <a:schemeClr val="tx2">
                <a:lumMod val="40000"/>
                <a:lumOff val="60000"/>
                <a:alpha val="3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cxnSp>
          <p:nvCxnSpPr>
            <p:cNvPr id="5" name="Straight Connector 4"/>
            <p:cNvCxnSpPr/>
            <p:nvPr/>
          </p:nvCxnSpPr>
          <p:spPr>
            <a:xfrm>
              <a:off x="636886" y="2356445"/>
              <a:ext cx="0" cy="455917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36886" y="2352480"/>
              <a:ext cx="7391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55464" y="4028880"/>
              <a:ext cx="7391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645939" y="6043763"/>
              <a:ext cx="7467600" cy="575917"/>
            </a:xfrm>
            <a:prstGeom prst="rightArrow">
              <a:avLst>
                <a:gd name="adj1" fmla="val 50000"/>
                <a:gd name="adj2" fmla="val 82371"/>
              </a:avLst>
            </a:prstGeom>
            <a:solidFill>
              <a:schemeClr val="tx2"/>
            </a:soli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l-GR" b="1">
                  <a:solidFill>
                    <a:srgbClr val="FFFFFF"/>
                  </a:solidFill>
                </a:rPr>
                <a:t>β</a:t>
              </a:r>
              <a:r>
                <a:rPr lang="en-US" b="1">
                  <a:solidFill>
                    <a:srgbClr val="FFFFFF"/>
                  </a:solidFill>
                </a:rPr>
                <a:t>-cell failure</a:t>
              </a:r>
              <a:endParaRPr lang="en-US">
                <a:solidFill>
                  <a:srgbClr val="FFFFFF"/>
                </a:solidFill>
              </a:endParaRPr>
            </a:p>
          </p:txBody>
        </p:sp>
        <p:grpSp>
          <p:nvGrpSpPr>
            <p:cNvPr id="26" name="Group 25"/>
            <p:cNvGrpSpPr/>
            <p:nvPr/>
          </p:nvGrpSpPr>
          <p:grpSpPr>
            <a:xfrm>
              <a:off x="3085170" y="4150319"/>
              <a:ext cx="533400" cy="142027"/>
              <a:chOff x="3276600" y="3868094"/>
              <a:chExt cx="533400" cy="142027"/>
            </a:xfrm>
          </p:grpSpPr>
          <p:cxnSp>
            <p:nvCxnSpPr>
              <p:cNvPr id="22" name="Straight Connector 21"/>
              <p:cNvCxnSpPr/>
              <p:nvPr/>
            </p:nvCxnSpPr>
            <p:spPr>
              <a:xfrm>
                <a:off x="3543300" y="3871960"/>
                <a:ext cx="0" cy="1381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276600" y="3868094"/>
                <a:ext cx="533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9" name="Freeform 28"/>
            <p:cNvSpPr/>
            <p:nvPr/>
          </p:nvSpPr>
          <p:spPr>
            <a:xfrm>
              <a:off x="1046366" y="2650048"/>
              <a:ext cx="5035423" cy="1028767"/>
            </a:xfrm>
            <a:custGeom>
              <a:avLst/>
              <a:gdLst>
                <a:gd name="connsiteX0" fmla="*/ 0 w 4834550"/>
                <a:gd name="connsiteY0" fmla="*/ 688235 h 742556"/>
                <a:gd name="connsiteX1" fmla="*/ 1403287 w 4834550"/>
                <a:gd name="connsiteY1" fmla="*/ 172 h 742556"/>
                <a:gd name="connsiteX2" fmla="*/ 4834550 w 4834550"/>
                <a:gd name="connsiteY2" fmla="*/ 742556 h 742556"/>
                <a:gd name="connsiteX0" fmla="*/ 0 w 4816443"/>
                <a:gd name="connsiteY0" fmla="*/ 703723 h 1333641"/>
                <a:gd name="connsiteX1" fmla="*/ 1403287 w 4816443"/>
                <a:gd name="connsiteY1" fmla="*/ 15660 h 1333641"/>
                <a:gd name="connsiteX2" fmla="*/ 4816443 w 4816443"/>
                <a:gd name="connsiteY2" fmla="*/ 1333642 h 1333641"/>
                <a:gd name="connsiteX0" fmla="*/ 0 w 4816443"/>
                <a:gd name="connsiteY0" fmla="*/ 872601 h 1502521"/>
                <a:gd name="connsiteX1" fmla="*/ 1439501 w 4816443"/>
                <a:gd name="connsiteY1" fmla="*/ 11859 h 1502521"/>
                <a:gd name="connsiteX2" fmla="*/ 4816443 w 4816443"/>
                <a:gd name="connsiteY2" fmla="*/ 1502520 h 1502521"/>
                <a:gd name="connsiteX0" fmla="*/ 0 w 4816443"/>
                <a:gd name="connsiteY0" fmla="*/ 869529 h 1499447"/>
                <a:gd name="connsiteX1" fmla="*/ 1439501 w 4816443"/>
                <a:gd name="connsiteY1" fmla="*/ 8787 h 1499447"/>
                <a:gd name="connsiteX2" fmla="*/ 4816443 w 4816443"/>
                <a:gd name="connsiteY2" fmla="*/ 1499448 h 1499447"/>
                <a:gd name="connsiteX0" fmla="*/ 0 w 4816443"/>
                <a:gd name="connsiteY0" fmla="*/ 860809 h 1490729"/>
                <a:gd name="connsiteX1" fmla="*/ 1439501 w 4816443"/>
                <a:gd name="connsiteY1" fmla="*/ 67 h 1490729"/>
                <a:gd name="connsiteX2" fmla="*/ 4816443 w 4816443"/>
                <a:gd name="connsiteY2" fmla="*/ 1490728 h 1490729"/>
                <a:gd name="connsiteX0" fmla="*/ 0 w 4843603"/>
                <a:gd name="connsiteY0" fmla="*/ 874535 h 1562014"/>
                <a:gd name="connsiteX1" fmla="*/ 1439501 w 4843603"/>
                <a:gd name="connsiteY1" fmla="*/ 13793 h 1562014"/>
                <a:gd name="connsiteX2" fmla="*/ 4843603 w 4843603"/>
                <a:gd name="connsiteY2" fmla="*/ 1562013 h 1562014"/>
              </a:gdLst>
              <a:ahLst/>
              <a:cxnLst>
                <a:cxn ang="0">
                  <a:pos x="connsiteX0" y="connsiteY0"/>
                </a:cxn>
                <a:cxn ang="0">
                  <a:pos x="connsiteX1" y="connsiteY1"/>
                </a:cxn>
                <a:cxn ang="0">
                  <a:pos x="connsiteX2" y="connsiteY2"/>
                </a:cxn>
              </a:cxnLst>
              <a:rect l="l" t="t" r="r" b="b"/>
              <a:pathLst>
                <a:path w="4843603" h="1562014">
                  <a:moveTo>
                    <a:pt x="0" y="874535"/>
                  </a:moveTo>
                  <a:cubicBezTo>
                    <a:pt x="298764" y="525977"/>
                    <a:pt x="632234" y="-100787"/>
                    <a:pt x="1439501" y="13793"/>
                  </a:cubicBezTo>
                  <a:cubicBezTo>
                    <a:pt x="2246768" y="128373"/>
                    <a:pt x="3530850" y="1195347"/>
                    <a:pt x="4843603" y="1562013"/>
                  </a:cubicBezTo>
                </a:path>
              </a:pathLst>
            </a:custGeom>
            <a:no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30" name="TextBox 29"/>
            <p:cNvSpPr txBox="1"/>
            <p:nvPr/>
          </p:nvSpPr>
          <p:spPr>
            <a:xfrm>
              <a:off x="6174366" y="3540315"/>
              <a:ext cx="1905000" cy="276999"/>
            </a:xfrm>
            <a:prstGeom prst="rect">
              <a:avLst/>
            </a:prstGeom>
            <a:noFill/>
          </p:spPr>
          <p:txBody>
            <a:bodyPr wrap="square" rtlCol="0">
              <a:spAutoFit/>
            </a:bodyPr>
            <a:lstStyle/>
            <a:p>
              <a:pPr fontAlgn="auto">
                <a:spcBef>
                  <a:spcPts val="0"/>
                </a:spcBef>
                <a:spcAft>
                  <a:spcPts val="0"/>
                </a:spcAft>
              </a:pPr>
              <a:r>
                <a:rPr lang="en-US" sz="1200" b="1">
                  <a:solidFill>
                    <a:srgbClr val="FF9900"/>
                  </a:solidFill>
                  <a:latin typeface="Effra"/>
                </a:rPr>
                <a:t>Endogenous Insulin</a:t>
              </a:r>
            </a:p>
          </p:txBody>
        </p:sp>
        <p:sp>
          <p:nvSpPr>
            <p:cNvPr id="33" name="Freeform 32"/>
            <p:cNvSpPr/>
            <p:nvPr/>
          </p:nvSpPr>
          <p:spPr>
            <a:xfrm>
              <a:off x="1129544" y="2731531"/>
              <a:ext cx="4952245" cy="1150984"/>
            </a:xfrm>
            <a:custGeom>
              <a:avLst/>
              <a:gdLst>
                <a:gd name="connsiteX0" fmla="*/ 0 w 4581054"/>
                <a:gd name="connsiteY0" fmla="*/ 869426 h 869426"/>
                <a:gd name="connsiteX1" fmla="*/ 1122630 w 4581054"/>
                <a:gd name="connsiteY1" fmla="*/ 72721 h 869426"/>
                <a:gd name="connsiteX2" fmla="*/ 4581054 w 4581054"/>
                <a:gd name="connsiteY2" fmla="*/ 36507 h 869426"/>
                <a:gd name="connsiteX3" fmla="*/ 4581054 w 4581054"/>
                <a:gd name="connsiteY3" fmla="*/ 36507 h 869426"/>
                <a:gd name="connsiteX0" fmla="*/ 0 w 4807391"/>
                <a:gd name="connsiteY0" fmla="*/ 1150984 h 1150984"/>
                <a:gd name="connsiteX1" fmla="*/ 1348967 w 4807391"/>
                <a:gd name="connsiteY1" fmla="*/ 91729 h 1150984"/>
                <a:gd name="connsiteX2" fmla="*/ 4807391 w 4807391"/>
                <a:gd name="connsiteY2" fmla="*/ 55515 h 1150984"/>
                <a:gd name="connsiteX3" fmla="*/ 4807391 w 4807391"/>
                <a:gd name="connsiteY3" fmla="*/ 55515 h 1150984"/>
                <a:gd name="connsiteX0" fmla="*/ 0 w 4807391"/>
                <a:gd name="connsiteY0" fmla="*/ 1150984 h 1150984"/>
                <a:gd name="connsiteX1" fmla="*/ 1348967 w 4807391"/>
                <a:gd name="connsiteY1" fmla="*/ 91729 h 1150984"/>
                <a:gd name="connsiteX2" fmla="*/ 4807391 w 4807391"/>
                <a:gd name="connsiteY2" fmla="*/ 55515 h 1150984"/>
                <a:gd name="connsiteX3" fmla="*/ 4807391 w 4807391"/>
                <a:gd name="connsiteY3" fmla="*/ 55515 h 1150984"/>
                <a:gd name="connsiteX0" fmla="*/ 0 w 4807391"/>
                <a:gd name="connsiteY0" fmla="*/ 1150984 h 1150984"/>
                <a:gd name="connsiteX1" fmla="*/ 1348967 w 4807391"/>
                <a:gd name="connsiteY1" fmla="*/ 91729 h 1150984"/>
                <a:gd name="connsiteX2" fmla="*/ 4807391 w 4807391"/>
                <a:gd name="connsiteY2" fmla="*/ 55515 h 1150984"/>
                <a:gd name="connsiteX3" fmla="*/ 4807391 w 4807391"/>
                <a:gd name="connsiteY3" fmla="*/ 55515 h 1150984"/>
              </a:gdLst>
              <a:ahLst/>
              <a:cxnLst>
                <a:cxn ang="0">
                  <a:pos x="connsiteX0" y="connsiteY0"/>
                </a:cxn>
                <a:cxn ang="0">
                  <a:pos x="connsiteX1" y="connsiteY1"/>
                </a:cxn>
                <a:cxn ang="0">
                  <a:pos x="connsiteX2" y="connsiteY2"/>
                </a:cxn>
                <a:cxn ang="0">
                  <a:pos x="connsiteX3" y="connsiteY3"/>
                </a:cxn>
              </a:cxnLst>
              <a:rect l="l" t="t" r="r" b="b"/>
              <a:pathLst>
                <a:path w="4807391" h="1150984">
                  <a:moveTo>
                    <a:pt x="0" y="1150984"/>
                  </a:moveTo>
                  <a:cubicBezTo>
                    <a:pt x="288202" y="921630"/>
                    <a:pt x="547735" y="274307"/>
                    <a:pt x="1348967" y="91729"/>
                  </a:cubicBezTo>
                  <a:cubicBezTo>
                    <a:pt x="2150199" y="-90849"/>
                    <a:pt x="4807391" y="55515"/>
                    <a:pt x="4807391" y="55515"/>
                  </a:cubicBezTo>
                  <a:lnTo>
                    <a:pt x="4807391" y="55515"/>
                  </a:lnTo>
                </a:path>
              </a:pathLst>
            </a:custGeom>
            <a:noFill/>
            <a:ln>
              <a:solidFill>
                <a:srgbClr val="0054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35" name="TextBox 34"/>
            <p:cNvSpPr txBox="1"/>
            <p:nvPr/>
          </p:nvSpPr>
          <p:spPr>
            <a:xfrm>
              <a:off x="6174366" y="2650048"/>
              <a:ext cx="1905000" cy="276999"/>
            </a:xfrm>
            <a:prstGeom prst="rect">
              <a:avLst/>
            </a:prstGeom>
            <a:noFill/>
          </p:spPr>
          <p:txBody>
            <a:bodyPr wrap="square" rtlCol="0">
              <a:spAutoFit/>
            </a:bodyPr>
            <a:lstStyle/>
            <a:p>
              <a:pPr fontAlgn="auto">
                <a:spcBef>
                  <a:spcPts val="0"/>
                </a:spcBef>
                <a:spcAft>
                  <a:spcPts val="0"/>
                </a:spcAft>
              </a:pPr>
              <a:r>
                <a:rPr lang="en-US" sz="1200" b="1">
                  <a:solidFill>
                    <a:srgbClr val="005480"/>
                  </a:solidFill>
                  <a:latin typeface="Effra"/>
                </a:rPr>
                <a:t>Insulin Resistance</a:t>
              </a:r>
            </a:p>
          </p:txBody>
        </p:sp>
        <p:sp>
          <p:nvSpPr>
            <p:cNvPr id="36" name="TextBox 35"/>
            <p:cNvSpPr txBox="1"/>
            <p:nvPr/>
          </p:nvSpPr>
          <p:spPr>
            <a:xfrm>
              <a:off x="8216142" y="6206414"/>
              <a:ext cx="1133948" cy="369332"/>
            </a:xfrm>
            <a:prstGeom prst="rect">
              <a:avLst/>
            </a:prstGeom>
            <a:noFill/>
          </p:spPr>
          <p:txBody>
            <a:bodyPr wrap="square" rtlCol="0">
              <a:spAutoFit/>
            </a:bodyPr>
            <a:lstStyle/>
            <a:p>
              <a:pPr fontAlgn="auto">
                <a:spcBef>
                  <a:spcPts val="0"/>
                </a:spcBef>
                <a:spcAft>
                  <a:spcPts val="0"/>
                </a:spcAft>
              </a:pPr>
              <a:r>
                <a:rPr lang="en-US" b="1" dirty="0">
                  <a:solidFill>
                    <a:srgbClr val="616265"/>
                  </a:solidFill>
                  <a:latin typeface="Effra"/>
                </a:rPr>
                <a:t>Years</a:t>
              </a:r>
            </a:p>
          </p:txBody>
        </p:sp>
        <p:sp>
          <p:nvSpPr>
            <p:cNvPr id="46" name="Freeform 45"/>
            <p:cNvSpPr/>
            <p:nvPr/>
          </p:nvSpPr>
          <p:spPr>
            <a:xfrm>
              <a:off x="993744" y="4196559"/>
              <a:ext cx="5088045" cy="1451385"/>
            </a:xfrm>
            <a:custGeom>
              <a:avLst/>
              <a:gdLst>
                <a:gd name="connsiteX0" fmla="*/ 0 w 4943192"/>
                <a:gd name="connsiteY0" fmla="*/ 1131683 h 1220073"/>
                <a:gd name="connsiteX1" fmla="*/ 2118511 w 4943192"/>
                <a:gd name="connsiteY1" fmla="*/ 1104523 h 1220073"/>
                <a:gd name="connsiteX2" fmla="*/ 4943192 w 4943192"/>
                <a:gd name="connsiteY2" fmla="*/ 0 h 1220073"/>
                <a:gd name="connsiteX3" fmla="*/ 4943192 w 4943192"/>
                <a:gd name="connsiteY3" fmla="*/ 0 h 1220073"/>
                <a:gd name="connsiteX0" fmla="*/ 0 w 4943192"/>
                <a:gd name="connsiteY0" fmla="*/ 1131683 h 1182649"/>
                <a:gd name="connsiteX1" fmla="*/ 1991763 w 4943192"/>
                <a:gd name="connsiteY1" fmla="*/ 1023042 h 1182649"/>
                <a:gd name="connsiteX2" fmla="*/ 4943192 w 4943192"/>
                <a:gd name="connsiteY2" fmla="*/ 0 h 1182649"/>
                <a:gd name="connsiteX3" fmla="*/ 4943192 w 4943192"/>
                <a:gd name="connsiteY3" fmla="*/ 0 h 1182649"/>
                <a:gd name="connsiteX0" fmla="*/ 0 w 5015620"/>
                <a:gd name="connsiteY0" fmla="*/ 1339913 h 1359986"/>
                <a:gd name="connsiteX1" fmla="*/ 2064191 w 5015620"/>
                <a:gd name="connsiteY1" fmla="*/ 1023042 h 1359986"/>
                <a:gd name="connsiteX2" fmla="*/ 5015620 w 5015620"/>
                <a:gd name="connsiteY2" fmla="*/ 0 h 1359986"/>
                <a:gd name="connsiteX3" fmla="*/ 5015620 w 5015620"/>
                <a:gd name="connsiteY3" fmla="*/ 0 h 1359986"/>
                <a:gd name="connsiteX0" fmla="*/ 0 w 5015620"/>
                <a:gd name="connsiteY0" fmla="*/ 1339913 h 1339913"/>
                <a:gd name="connsiteX1" fmla="*/ 2064191 w 5015620"/>
                <a:gd name="connsiteY1" fmla="*/ 1023042 h 1339913"/>
                <a:gd name="connsiteX2" fmla="*/ 5015620 w 5015620"/>
                <a:gd name="connsiteY2" fmla="*/ 0 h 1339913"/>
                <a:gd name="connsiteX3" fmla="*/ 5015620 w 5015620"/>
                <a:gd name="connsiteY3" fmla="*/ 0 h 1339913"/>
                <a:gd name="connsiteX0" fmla="*/ 0 w 5015620"/>
                <a:gd name="connsiteY0" fmla="*/ 1339913 h 1339913"/>
                <a:gd name="connsiteX1" fmla="*/ 2553078 w 5015620"/>
                <a:gd name="connsiteY1" fmla="*/ 995881 h 1339913"/>
                <a:gd name="connsiteX2" fmla="*/ 5015620 w 5015620"/>
                <a:gd name="connsiteY2" fmla="*/ 0 h 1339913"/>
                <a:gd name="connsiteX3" fmla="*/ 5015620 w 5015620"/>
                <a:gd name="connsiteY3" fmla="*/ 0 h 1339913"/>
                <a:gd name="connsiteX0" fmla="*/ 0 w 5015620"/>
                <a:gd name="connsiteY0" fmla="*/ 1339913 h 1339913"/>
                <a:gd name="connsiteX1" fmla="*/ 2553078 w 5015620"/>
                <a:gd name="connsiteY1" fmla="*/ 995881 h 1339913"/>
                <a:gd name="connsiteX2" fmla="*/ 5015620 w 5015620"/>
                <a:gd name="connsiteY2" fmla="*/ 0 h 1339913"/>
                <a:gd name="connsiteX3" fmla="*/ 5015620 w 5015620"/>
                <a:gd name="connsiteY3" fmla="*/ 0 h 1339913"/>
                <a:gd name="connsiteX0" fmla="*/ 0 w 5210198"/>
                <a:gd name="connsiteY0" fmla="*/ 1429436 h 1429436"/>
                <a:gd name="connsiteX1" fmla="*/ 2553078 w 5210198"/>
                <a:gd name="connsiteY1" fmla="*/ 1085404 h 1429436"/>
                <a:gd name="connsiteX2" fmla="*/ 5015620 w 5210198"/>
                <a:gd name="connsiteY2" fmla="*/ 89523 h 1429436"/>
                <a:gd name="connsiteX3" fmla="*/ 5060887 w 5210198"/>
                <a:gd name="connsiteY3" fmla="*/ 35202 h 1429436"/>
                <a:gd name="connsiteX0" fmla="*/ 0 w 5558827"/>
                <a:gd name="connsiteY0" fmla="*/ 1575304 h 1575304"/>
                <a:gd name="connsiteX1" fmla="*/ 2553078 w 5558827"/>
                <a:gd name="connsiteY1" fmla="*/ 1231272 h 1575304"/>
                <a:gd name="connsiteX2" fmla="*/ 5015620 w 5558827"/>
                <a:gd name="connsiteY2" fmla="*/ 235391 h 1575304"/>
                <a:gd name="connsiteX3" fmla="*/ 5558827 w 5558827"/>
                <a:gd name="connsiteY3" fmla="*/ 0 h 1575304"/>
                <a:gd name="connsiteX0" fmla="*/ 0 w 5291207"/>
                <a:gd name="connsiteY0" fmla="*/ 1433346 h 1433346"/>
                <a:gd name="connsiteX1" fmla="*/ 2553078 w 5291207"/>
                <a:gd name="connsiteY1" fmla="*/ 1089314 h 1433346"/>
                <a:gd name="connsiteX2" fmla="*/ 5015620 w 5291207"/>
                <a:gd name="connsiteY2" fmla="*/ 93433 h 1433346"/>
                <a:gd name="connsiteX3" fmla="*/ 5241955 w 5291207"/>
                <a:gd name="connsiteY3" fmla="*/ 30058 h 1433346"/>
                <a:gd name="connsiteX0" fmla="*/ 0 w 5306802"/>
                <a:gd name="connsiteY0" fmla="*/ 1451385 h 1451385"/>
                <a:gd name="connsiteX1" fmla="*/ 2553078 w 5306802"/>
                <a:gd name="connsiteY1" fmla="*/ 1107353 h 1451385"/>
                <a:gd name="connsiteX2" fmla="*/ 5015620 w 5306802"/>
                <a:gd name="connsiteY2" fmla="*/ 111472 h 1451385"/>
                <a:gd name="connsiteX3" fmla="*/ 5269116 w 5306802"/>
                <a:gd name="connsiteY3" fmla="*/ 11883 h 1451385"/>
              </a:gdLst>
              <a:ahLst/>
              <a:cxnLst>
                <a:cxn ang="0">
                  <a:pos x="connsiteX0" y="connsiteY0"/>
                </a:cxn>
                <a:cxn ang="0">
                  <a:pos x="connsiteX1" y="connsiteY1"/>
                </a:cxn>
                <a:cxn ang="0">
                  <a:pos x="connsiteX2" y="connsiteY2"/>
                </a:cxn>
                <a:cxn ang="0">
                  <a:pos x="connsiteX3" y="connsiteY3"/>
                </a:cxn>
              </a:cxnLst>
              <a:rect l="l" t="t" r="r" b="b"/>
              <a:pathLst>
                <a:path w="5306802" h="1451385">
                  <a:moveTo>
                    <a:pt x="0" y="1451385"/>
                  </a:moveTo>
                  <a:cubicBezTo>
                    <a:pt x="665430" y="1450631"/>
                    <a:pt x="1708088" y="1403099"/>
                    <a:pt x="2553078" y="1107353"/>
                  </a:cubicBezTo>
                  <a:cubicBezTo>
                    <a:pt x="3398068" y="811607"/>
                    <a:pt x="4562947" y="294050"/>
                    <a:pt x="5015620" y="111472"/>
                  </a:cubicBezTo>
                  <a:cubicBezTo>
                    <a:pt x="5468293" y="-71106"/>
                    <a:pt x="5254027" y="29990"/>
                    <a:pt x="5269116" y="11883"/>
                  </a:cubicBezTo>
                </a:path>
              </a:pathLst>
            </a:custGeom>
            <a:ln>
              <a:solidFill>
                <a:schemeClr val="accent2">
                  <a:lumMod val="75000"/>
                </a:schemeClr>
              </a:solidFill>
            </a:ln>
          </p:spPr>
          <p:style>
            <a:lnRef idx="2">
              <a:schemeClr val="accent2"/>
            </a:lnRef>
            <a:fillRef idx="0">
              <a:schemeClr val="accent2"/>
            </a:fillRef>
            <a:effectRef idx="1">
              <a:schemeClr val="accent2"/>
            </a:effectRef>
            <a:fontRef idx="minor">
              <a:schemeClr val="tx1"/>
            </a:fontRef>
          </p:style>
          <p:txBody>
            <a:bodyPr rtlCol="0" anchor="ctr"/>
            <a:lstStyle/>
            <a:p>
              <a:pPr algn="ctr" fontAlgn="auto">
                <a:spcBef>
                  <a:spcPts val="0"/>
                </a:spcBef>
                <a:spcAft>
                  <a:spcPts val="0"/>
                </a:spcAft>
              </a:pPr>
              <a:endParaRPr lang="en-US">
                <a:solidFill>
                  <a:srgbClr val="616265"/>
                </a:solidFill>
              </a:endParaRPr>
            </a:p>
          </p:txBody>
        </p:sp>
        <p:sp>
          <p:nvSpPr>
            <p:cNvPr id="47" name="Freeform 46"/>
            <p:cNvSpPr/>
            <p:nvPr/>
          </p:nvSpPr>
          <p:spPr>
            <a:xfrm>
              <a:off x="1011850" y="4679221"/>
              <a:ext cx="5069939" cy="1086415"/>
            </a:xfrm>
            <a:custGeom>
              <a:avLst/>
              <a:gdLst>
                <a:gd name="connsiteX0" fmla="*/ 0 w 5241957"/>
                <a:gd name="connsiteY0" fmla="*/ 1086415 h 1086415"/>
                <a:gd name="connsiteX1" fmla="*/ 2073244 w 5241957"/>
                <a:gd name="connsiteY1" fmla="*/ 968720 h 1086415"/>
                <a:gd name="connsiteX2" fmla="*/ 5241957 w 5241957"/>
                <a:gd name="connsiteY2" fmla="*/ 0 h 1086415"/>
                <a:gd name="connsiteX0" fmla="*/ 0 w 5241957"/>
                <a:gd name="connsiteY0" fmla="*/ 1086415 h 1086415"/>
                <a:gd name="connsiteX1" fmla="*/ 2679826 w 5241957"/>
                <a:gd name="connsiteY1" fmla="*/ 860079 h 1086415"/>
                <a:gd name="connsiteX2" fmla="*/ 5241957 w 5241957"/>
                <a:gd name="connsiteY2" fmla="*/ 0 h 1086415"/>
                <a:gd name="connsiteX0" fmla="*/ 0 w 5241957"/>
                <a:gd name="connsiteY0" fmla="*/ 1086415 h 1086415"/>
                <a:gd name="connsiteX1" fmla="*/ 3032911 w 5241957"/>
                <a:gd name="connsiteY1" fmla="*/ 778598 h 1086415"/>
                <a:gd name="connsiteX2" fmla="*/ 5241957 w 5241957"/>
                <a:gd name="connsiteY2" fmla="*/ 0 h 1086415"/>
                <a:gd name="connsiteX0" fmla="*/ 0 w 5241957"/>
                <a:gd name="connsiteY0" fmla="*/ 1086415 h 1086415"/>
                <a:gd name="connsiteX1" fmla="*/ 2027976 w 5241957"/>
                <a:gd name="connsiteY1" fmla="*/ 950613 h 1086415"/>
                <a:gd name="connsiteX2" fmla="*/ 5241957 w 5241957"/>
                <a:gd name="connsiteY2" fmla="*/ 0 h 1086415"/>
              </a:gdLst>
              <a:ahLst/>
              <a:cxnLst>
                <a:cxn ang="0">
                  <a:pos x="connsiteX0" y="connsiteY0"/>
                </a:cxn>
                <a:cxn ang="0">
                  <a:pos x="connsiteX1" y="connsiteY1"/>
                </a:cxn>
                <a:cxn ang="0">
                  <a:pos x="connsiteX2" y="connsiteY2"/>
                </a:cxn>
              </a:cxnLst>
              <a:rect l="l" t="t" r="r" b="b"/>
              <a:pathLst>
                <a:path w="5241957" h="1086415">
                  <a:moveTo>
                    <a:pt x="0" y="1086415"/>
                  </a:moveTo>
                  <a:lnTo>
                    <a:pt x="2027976" y="950613"/>
                  </a:lnTo>
                  <a:cubicBezTo>
                    <a:pt x="2901635" y="769544"/>
                    <a:pt x="4094430" y="393825"/>
                    <a:pt x="5241957" y="0"/>
                  </a:cubicBezTo>
                </a:path>
              </a:pathLst>
            </a:custGeom>
            <a:ln>
              <a:solidFill>
                <a:srgbClr val="7030A0"/>
              </a:solidFill>
            </a:ln>
          </p:spPr>
          <p:style>
            <a:lnRef idx="2">
              <a:schemeClr val="accent4"/>
            </a:lnRef>
            <a:fillRef idx="0">
              <a:schemeClr val="accent4"/>
            </a:fillRef>
            <a:effectRef idx="1">
              <a:schemeClr val="accent4"/>
            </a:effectRef>
            <a:fontRef idx="minor">
              <a:schemeClr val="tx1"/>
            </a:fontRef>
          </p:style>
          <p:txBody>
            <a:bodyPr rtlCol="0" anchor="ctr"/>
            <a:lstStyle/>
            <a:p>
              <a:pPr algn="ctr" fontAlgn="auto">
                <a:spcBef>
                  <a:spcPts val="0"/>
                </a:spcBef>
                <a:spcAft>
                  <a:spcPts val="0"/>
                </a:spcAft>
              </a:pPr>
              <a:endParaRPr lang="en-US">
                <a:solidFill>
                  <a:srgbClr val="616265"/>
                </a:solidFill>
              </a:endParaRPr>
            </a:p>
          </p:txBody>
        </p:sp>
        <p:sp>
          <p:nvSpPr>
            <p:cNvPr id="48" name="TextBox 47"/>
            <p:cNvSpPr txBox="1"/>
            <p:nvPr/>
          </p:nvSpPr>
          <p:spPr>
            <a:xfrm>
              <a:off x="6174366" y="4084765"/>
              <a:ext cx="2436234" cy="276999"/>
            </a:xfrm>
            <a:prstGeom prst="rect">
              <a:avLst/>
            </a:prstGeom>
            <a:noFill/>
          </p:spPr>
          <p:txBody>
            <a:bodyPr wrap="square" rtlCol="0">
              <a:spAutoFit/>
            </a:bodyPr>
            <a:lstStyle/>
            <a:p>
              <a:pPr fontAlgn="auto">
                <a:spcBef>
                  <a:spcPts val="0"/>
                </a:spcBef>
                <a:spcAft>
                  <a:spcPts val="0"/>
                </a:spcAft>
              </a:pPr>
              <a:r>
                <a:rPr lang="en-US" sz="1200" b="1">
                  <a:solidFill>
                    <a:srgbClr val="CE7218">
                      <a:lumMod val="75000"/>
                    </a:srgbClr>
                  </a:solidFill>
                  <a:latin typeface="Effra"/>
                </a:rPr>
                <a:t>Postprandial Blood Glucose</a:t>
              </a:r>
            </a:p>
          </p:txBody>
        </p:sp>
        <p:sp>
          <p:nvSpPr>
            <p:cNvPr id="49" name="TextBox 48"/>
            <p:cNvSpPr txBox="1"/>
            <p:nvPr/>
          </p:nvSpPr>
          <p:spPr>
            <a:xfrm>
              <a:off x="6174366" y="4540721"/>
              <a:ext cx="2436234" cy="276999"/>
            </a:xfrm>
            <a:prstGeom prst="rect">
              <a:avLst/>
            </a:prstGeom>
            <a:noFill/>
          </p:spPr>
          <p:txBody>
            <a:bodyPr wrap="square" rtlCol="0">
              <a:spAutoFit/>
            </a:bodyPr>
            <a:lstStyle/>
            <a:p>
              <a:pPr fontAlgn="auto">
                <a:spcBef>
                  <a:spcPts val="0"/>
                </a:spcBef>
                <a:spcAft>
                  <a:spcPts val="0"/>
                </a:spcAft>
              </a:pPr>
              <a:r>
                <a:rPr lang="en-US" sz="1200" b="1">
                  <a:solidFill>
                    <a:srgbClr val="4C216D"/>
                  </a:solidFill>
                  <a:latin typeface="Effra"/>
                </a:rPr>
                <a:t>Fasting Blood Glucose </a:t>
              </a:r>
            </a:p>
          </p:txBody>
        </p:sp>
        <p:sp>
          <p:nvSpPr>
            <p:cNvPr id="31" name="Rectangle 30"/>
            <p:cNvSpPr/>
            <p:nvPr/>
          </p:nvSpPr>
          <p:spPr>
            <a:xfrm>
              <a:off x="2209800" y="4279075"/>
              <a:ext cx="2122786" cy="562377"/>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b="1" u="sng">
                  <a:solidFill>
                    <a:srgbClr val="005480">
                      <a:lumMod val="75000"/>
                    </a:srgbClr>
                  </a:solidFill>
                </a:rPr>
                <a:t>Time of Diagnosis</a:t>
              </a:r>
            </a:p>
            <a:p>
              <a:pPr marL="171450" indent="-171450" fontAlgn="auto">
                <a:spcBef>
                  <a:spcPts val="0"/>
                </a:spcBef>
                <a:spcAft>
                  <a:spcPts val="0"/>
                </a:spcAft>
                <a:buFont typeface="Wingdings" panose="05000000000000000000" pitchFamily="2" charset="2"/>
                <a:buChar char="§"/>
              </a:pPr>
              <a:r>
                <a:rPr lang="en-US" sz="1100" b="1">
                  <a:solidFill>
                    <a:srgbClr val="005480">
                      <a:lumMod val="75000"/>
                    </a:srgbClr>
                  </a:solidFill>
                </a:rPr>
                <a:t>Fasting &gt;125mg/</a:t>
              </a:r>
              <a:r>
                <a:rPr lang="en-US" sz="1100" b="1" err="1">
                  <a:solidFill>
                    <a:srgbClr val="005480">
                      <a:lumMod val="75000"/>
                    </a:srgbClr>
                  </a:solidFill>
                </a:rPr>
                <a:t>dL</a:t>
              </a:r>
              <a:endParaRPr lang="en-US" sz="1100" b="1">
                <a:solidFill>
                  <a:srgbClr val="005480">
                    <a:lumMod val="75000"/>
                  </a:srgbClr>
                </a:solidFill>
              </a:endParaRPr>
            </a:p>
            <a:p>
              <a:pPr marL="171450" indent="-171450" fontAlgn="auto">
                <a:spcBef>
                  <a:spcPts val="0"/>
                </a:spcBef>
                <a:spcAft>
                  <a:spcPts val="0"/>
                </a:spcAft>
                <a:buFont typeface="Wingdings" panose="05000000000000000000" pitchFamily="2" charset="2"/>
                <a:buChar char="§"/>
              </a:pPr>
              <a:r>
                <a:rPr lang="en-US" sz="1100" b="1">
                  <a:solidFill>
                    <a:srgbClr val="005480">
                      <a:lumMod val="75000"/>
                    </a:srgbClr>
                  </a:solidFill>
                </a:rPr>
                <a:t>Postprandial &gt;180mg/</a:t>
              </a:r>
              <a:r>
                <a:rPr lang="en-US" sz="1100" b="1" err="1">
                  <a:solidFill>
                    <a:srgbClr val="005480">
                      <a:lumMod val="75000"/>
                    </a:srgbClr>
                  </a:solidFill>
                </a:rPr>
                <a:t>dL</a:t>
              </a:r>
              <a:endParaRPr lang="en-US" sz="1100" b="1">
                <a:solidFill>
                  <a:srgbClr val="005480">
                    <a:lumMod val="75000"/>
                  </a:srgbClr>
                </a:solidFill>
              </a:endParaRPr>
            </a:p>
          </p:txBody>
        </p:sp>
        <p:sp>
          <p:nvSpPr>
            <p:cNvPr id="7" name="Right Arrow 6"/>
            <p:cNvSpPr/>
            <p:nvPr/>
          </p:nvSpPr>
          <p:spPr>
            <a:xfrm>
              <a:off x="652041" y="1981200"/>
              <a:ext cx="2377250" cy="366700"/>
            </a:xfrm>
            <a:prstGeom prst="rightArrow">
              <a:avLst/>
            </a:prstGeom>
            <a:solidFill>
              <a:srgbClr val="005480"/>
            </a:solidFill>
            <a:ln w="57150">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b="1">
                  <a:solidFill>
                    <a:srgbClr val="FFFFFF"/>
                  </a:solidFill>
                </a:rPr>
                <a:t>Pre-diabetes</a:t>
              </a:r>
              <a:endParaRPr lang="en-US" sz="1400" b="1">
                <a:solidFill>
                  <a:srgbClr val="FFFFFF"/>
                </a:solidFill>
              </a:endParaRPr>
            </a:p>
          </p:txBody>
        </p:sp>
        <p:sp>
          <p:nvSpPr>
            <p:cNvPr id="34" name="Right Arrow 33"/>
            <p:cNvSpPr/>
            <p:nvPr/>
          </p:nvSpPr>
          <p:spPr>
            <a:xfrm>
              <a:off x="3075285" y="1993075"/>
              <a:ext cx="3006503" cy="366700"/>
            </a:xfrm>
            <a:prstGeom prst="rightArrow">
              <a:avLst/>
            </a:prstGeom>
            <a:solidFill>
              <a:srgbClr val="005480"/>
            </a:solidFill>
            <a:ln w="57150">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b="1">
                  <a:solidFill>
                    <a:srgbClr val="FFFFFF"/>
                  </a:solidFill>
                </a:rPr>
                <a:t>Diabetes</a:t>
              </a:r>
            </a:p>
          </p:txBody>
        </p:sp>
        <p:cxnSp>
          <p:nvCxnSpPr>
            <p:cNvPr id="37" name="Straight Connector 36"/>
            <p:cNvCxnSpPr/>
            <p:nvPr/>
          </p:nvCxnSpPr>
          <p:spPr>
            <a:xfrm flipH="1">
              <a:off x="636886" y="6915616"/>
              <a:ext cx="7391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378354" y="6326407"/>
            <a:ext cx="5730744" cy="246221"/>
          </a:xfrm>
          <a:prstGeom prst="rect">
            <a:avLst/>
          </a:prstGeom>
          <a:noFill/>
        </p:spPr>
        <p:txBody>
          <a:bodyPr wrap="square" rtlCol="0">
            <a:spAutoFit/>
          </a:bodyPr>
          <a:lstStyle/>
          <a:p>
            <a:pPr fontAlgn="auto">
              <a:spcBef>
                <a:spcPts val="0"/>
              </a:spcBef>
              <a:spcAft>
                <a:spcPts val="0"/>
              </a:spcAft>
            </a:pPr>
            <a:r>
              <a:rPr lang="en-US" sz="1000" dirty="0">
                <a:solidFill>
                  <a:srgbClr val="FFFFFF"/>
                </a:solidFill>
                <a:latin typeface="Effra"/>
              </a:rPr>
              <a:t>Adapted from </a:t>
            </a:r>
            <a:r>
              <a:rPr lang="en-US" sz="1000" dirty="0" err="1">
                <a:solidFill>
                  <a:srgbClr val="FFFFFF"/>
                </a:solidFill>
                <a:latin typeface="Effra"/>
              </a:rPr>
              <a:t>Ramlo</a:t>
            </a:r>
            <a:r>
              <a:rPr lang="en-US" sz="1000" dirty="0">
                <a:solidFill>
                  <a:srgbClr val="FFFFFF"/>
                </a:solidFill>
                <a:latin typeface="Effra"/>
              </a:rPr>
              <a:t>-Halsted BA, Edelman SV.  </a:t>
            </a:r>
            <a:r>
              <a:rPr lang="en-US" sz="1000" i="1" dirty="0">
                <a:solidFill>
                  <a:srgbClr val="FFFFFF"/>
                </a:solidFill>
                <a:latin typeface="Effra"/>
              </a:rPr>
              <a:t>Prim Care. </a:t>
            </a:r>
            <a:r>
              <a:rPr lang="en-US" sz="1000" dirty="0">
                <a:solidFill>
                  <a:srgbClr val="FFFFFF"/>
                </a:solidFill>
                <a:latin typeface="Effra"/>
              </a:rPr>
              <a:t>1999;26(4):771-789.</a:t>
            </a:r>
          </a:p>
        </p:txBody>
      </p:sp>
    </p:spTree>
    <p:extLst>
      <p:ext uri="{BB962C8B-B14F-4D97-AF65-F5344CB8AC3E}">
        <p14:creationId xmlns:p14="http://schemas.microsoft.com/office/powerpoint/2010/main" val="1138560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D0229A-E776-4ED6-947E-D43A2E39F421}"/>
              </a:ext>
            </a:extLst>
          </p:cNvPr>
          <p:cNvSpPr>
            <a:spLocks noGrp="1"/>
          </p:cNvSpPr>
          <p:nvPr>
            <p:ph type="sldNum" sz="quarter" idx="11"/>
          </p:nvPr>
        </p:nvSpPr>
        <p:spPr/>
        <p:txBody>
          <a:bodyPr/>
          <a:lstStyle/>
          <a:p>
            <a:fld id="{A3032E39-2DD7-6341-87B9-9AB98FE36691}" type="slidenum">
              <a:rPr lang="en-US" smtClean="0">
                <a:solidFill>
                  <a:srgbClr val="FFFFFF"/>
                </a:solidFill>
              </a:rPr>
              <a:pPr/>
              <a:t>11</a:t>
            </a:fld>
            <a:endParaRPr lang="en-US" dirty="0">
              <a:solidFill>
                <a:srgbClr val="FFFFFF"/>
              </a:solidFill>
            </a:endParaRPr>
          </a:p>
        </p:txBody>
      </p:sp>
      <p:sp>
        <p:nvSpPr>
          <p:cNvPr id="3" name="Footer Placeholder 2">
            <a:extLst>
              <a:ext uri="{FF2B5EF4-FFF2-40B4-BE49-F238E27FC236}">
                <a16:creationId xmlns:a16="http://schemas.microsoft.com/office/drawing/2014/main" id="{B7223998-0089-4F83-B02D-DF2B1F87D1B1}"/>
              </a:ext>
            </a:extLst>
          </p:cNvPr>
          <p:cNvSpPr>
            <a:spLocks noGrp="1"/>
          </p:cNvSpPr>
          <p:nvPr>
            <p:ph type="ftr" sz="quarter" idx="10"/>
          </p:nvPr>
        </p:nvSpPr>
        <p:spPr/>
        <p:txBody>
          <a:bodyPr/>
          <a:lstStyle/>
          <a:p>
            <a:r>
              <a:rPr lang="en-US">
                <a:solidFill>
                  <a:srgbClr val="FFFFFF"/>
                </a:solidFill>
              </a:rPr>
              <a:t>Presentation Title (Edit on Slide Master)   |   June 1, 2015   |   Confidential, for Internal Use Only</a:t>
            </a:r>
            <a:endParaRPr lang="en-US" dirty="0">
              <a:solidFill>
                <a:srgbClr val="FFFFFF"/>
              </a:solidFill>
            </a:endParaRPr>
          </a:p>
        </p:txBody>
      </p:sp>
      <p:sp>
        <p:nvSpPr>
          <p:cNvPr id="4" name="Title 3">
            <a:extLst>
              <a:ext uri="{FF2B5EF4-FFF2-40B4-BE49-F238E27FC236}">
                <a16:creationId xmlns:a16="http://schemas.microsoft.com/office/drawing/2014/main" id="{D65442D8-BDB8-42A2-8288-C38D2E28B00D}"/>
              </a:ext>
            </a:extLst>
          </p:cNvPr>
          <p:cNvSpPr>
            <a:spLocks noGrp="1"/>
          </p:cNvSpPr>
          <p:nvPr>
            <p:ph type="title"/>
          </p:nvPr>
        </p:nvSpPr>
        <p:spPr/>
        <p:txBody>
          <a:bodyPr/>
          <a:lstStyle/>
          <a:p>
            <a:r>
              <a:rPr lang="en-US" dirty="0"/>
              <a:t>Ominous octet of dm2</a:t>
            </a:r>
          </a:p>
        </p:txBody>
      </p:sp>
      <p:sp>
        <p:nvSpPr>
          <p:cNvPr id="5" name="Text Placeholder 4">
            <a:extLst>
              <a:ext uri="{FF2B5EF4-FFF2-40B4-BE49-F238E27FC236}">
                <a16:creationId xmlns:a16="http://schemas.microsoft.com/office/drawing/2014/main" id="{8E251A78-481E-496A-AC5E-E8671E162F64}"/>
              </a:ext>
            </a:extLst>
          </p:cNvPr>
          <p:cNvSpPr>
            <a:spLocks noGrp="1"/>
          </p:cNvSpPr>
          <p:nvPr>
            <p:ph type="body" sz="quarter" idx="13"/>
          </p:nvPr>
        </p:nvSpPr>
        <p:spPr/>
        <p:txBody>
          <a:bodyPr/>
          <a:lstStyle/>
          <a:p>
            <a:r>
              <a:rPr lang="en-US" sz="1200" dirty="0"/>
              <a:t>Adapted from </a:t>
            </a:r>
            <a:r>
              <a:rPr lang="en-US" sz="1200" dirty="0" err="1"/>
              <a:t>Defronzo</a:t>
            </a:r>
            <a:r>
              <a:rPr lang="en-US" sz="1200" dirty="0"/>
              <a:t>. Diabetes.2009;58:773-795</a:t>
            </a:r>
          </a:p>
        </p:txBody>
      </p:sp>
      <p:pic>
        <p:nvPicPr>
          <p:cNvPr id="7" name="Picture 6">
            <a:extLst>
              <a:ext uri="{FF2B5EF4-FFF2-40B4-BE49-F238E27FC236}">
                <a16:creationId xmlns:a16="http://schemas.microsoft.com/office/drawing/2014/main" id="{99C6A046-22EF-4682-930B-B5ECCE713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757904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8E73B-40BA-49A3-A79E-6C5BF0FCBC3F}"/>
              </a:ext>
            </a:extLst>
          </p:cNvPr>
          <p:cNvPicPr>
            <a:picLocks noChangeAspect="1"/>
          </p:cNvPicPr>
          <p:nvPr/>
        </p:nvPicPr>
        <p:blipFill>
          <a:blip r:embed="rId2"/>
          <a:stretch>
            <a:fillRect/>
          </a:stretch>
        </p:blipFill>
        <p:spPr>
          <a:xfrm>
            <a:off x="457200" y="457201"/>
            <a:ext cx="8229599" cy="5105400"/>
          </a:xfrm>
          <a:prstGeom prst="rect">
            <a:avLst/>
          </a:prstGeom>
        </p:spPr>
      </p:pic>
    </p:spTree>
    <p:extLst>
      <p:ext uri="{BB962C8B-B14F-4D97-AF65-F5344CB8AC3E}">
        <p14:creationId xmlns:p14="http://schemas.microsoft.com/office/powerpoint/2010/main" val="74237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243F4-5ED1-4C71-B410-BFB232401364}"/>
              </a:ext>
            </a:extLst>
          </p:cNvPr>
          <p:cNvPicPr>
            <a:picLocks noChangeAspect="1"/>
          </p:cNvPicPr>
          <p:nvPr/>
        </p:nvPicPr>
        <p:blipFill>
          <a:blip r:embed="rId2"/>
          <a:stretch>
            <a:fillRect/>
          </a:stretch>
        </p:blipFill>
        <p:spPr>
          <a:xfrm>
            <a:off x="457200" y="457201"/>
            <a:ext cx="8229599" cy="5105400"/>
          </a:xfrm>
          <a:prstGeom prst="rect">
            <a:avLst/>
          </a:prstGeom>
        </p:spPr>
      </p:pic>
    </p:spTree>
    <p:extLst>
      <p:ext uri="{BB962C8B-B14F-4D97-AF65-F5344CB8AC3E}">
        <p14:creationId xmlns:p14="http://schemas.microsoft.com/office/powerpoint/2010/main" val="3660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E759AA-50A6-47CC-95ED-D678D0C82CFA}"/>
              </a:ext>
            </a:extLst>
          </p:cNvPr>
          <p:cNvPicPr>
            <a:picLocks noChangeAspect="1"/>
          </p:cNvPicPr>
          <p:nvPr/>
        </p:nvPicPr>
        <p:blipFill>
          <a:blip r:embed="rId3"/>
          <a:stretch>
            <a:fillRect/>
          </a:stretch>
        </p:blipFill>
        <p:spPr>
          <a:xfrm>
            <a:off x="457200" y="457201"/>
            <a:ext cx="8229599" cy="5105399"/>
          </a:xfrm>
          <a:prstGeom prst="rect">
            <a:avLst/>
          </a:prstGeom>
        </p:spPr>
      </p:pic>
    </p:spTree>
    <p:extLst>
      <p:ext uri="{BB962C8B-B14F-4D97-AF65-F5344CB8AC3E}">
        <p14:creationId xmlns:p14="http://schemas.microsoft.com/office/powerpoint/2010/main" val="67244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E40CEF-BA02-46AA-99E4-7647CCA7EE26}"/>
              </a:ext>
            </a:extLst>
          </p:cNvPr>
          <p:cNvPicPr>
            <a:picLocks noChangeAspect="1"/>
          </p:cNvPicPr>
          <p:nvPr/>
        </p:nvPicPr>
        <p:blipFill>
          <a:blip r:embed="rId3"/>
          <a:stretch>
            <a:fillRect/>
          </a:stretch>
        </p:blipFill>
        <p:spPr>
          <a:xfrm>
            <a:off x="457200" y="457201"/>
            <a:ext cx="8229600" cy="5105400"/>
          </a:xfrm>
          <a:prstGeom prst="rect">
            <a:avLst/>
          </a:prstGeom>
        </p:spPr>
      </p:pic>
    </p:spTree>
    <p:extLst>
      <p:ext uri="{BB962C8B-B14F-4D97-AF65-F5344CB8AC3E}">
        <p14:creationId xmlns:p14="http://schemas.microsoft.com/office/powerpoint/2010/main" val="328397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CDF3-DEF7-4BDC-8C07-E894E43C058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B0619C0E-9F6B-456C-8833-C64489E69C69}"/>
              </a:ext>
            </a:extLst>
          </p:cNvPr>
          <p:cNvPicPr>
            <a:picLocks noChangeAspect="1"/>
          </p:cNvPicPr>
          <p:nvPr/>
        </p:nvPicPr>
        <p:blipFill>
          <a:blip r:embed="rId2"/>
          <a:stretch>
            <a:fillRect/>
          </a:stretch>
        </p:blipFill>
        <p:spPr>
          <a:xfrm>
            <a:off x="457200" y="457201"/>
            <a:ext cx="8229599" cy="5105399"/>
          </a:xfrm>
          <a:prstGeom prst="rect">
            <a:avLst/>
          </a:prstGeom>
        </p:spPr>
      </p:pic>
    </p:spTree>
    <p:extLst>
      <p:ext uri="{BB962C8B-B14F-4D97-AF65-F5344CB8AC3E}">
        <p14:creationId xmlns:p14="http://schemas.microsoft.com/office/powerpoint/2010/main" val="340523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mspm1bnas50s\home58\scottc16\My Pictures\outcomes5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314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pPr>
              <a:lnSpc>
                <a:spcPct val="100000"/>
              </a:lnSpc>
              <a:spcBef>
                <a:spcPts val="0"/>
              </a:spcBef>
            </a:pPr>
            <a:r>
              <a:rPr lang="en-US" dirty="0"/>
              <a:t>Diabetes Control &amp; Complications Trial (DCCT)</a:t>
            </a:r>
            <a:br>
              <a:rPr lang="en-US" dirty="0"/>
            </a:br>
            <a:endParaRPr lang="en-US" dirty="0"/>
          </a:p>
        </p:txBody>
      </p:sp>
      <p:sp>
        <p:nvSpPr>
          <p:cNvPr id="30723" name="Rectangle 8"/>
          <p:cNvSpPr>
            <a:spLocks noGrp="1" noChangeArrowheads="1"/>
          </p:cNvSpPr>
          <p:nvPr>
            <p:ph type="body" idx="4294967295"/>
          </p:nvPr>
        </p:nvSpPr>
        <p:spPr>
          <a:xfrm>
            <a:off x="0" y="1511300"/>
            <a:ext cx="8261350" cy="5026025"/>
          </a:xfrm>
        </p:spPr>
        <p:txBody>
          <a:bodyPr/>
          <a:lstStyle/>
          <a:p>
            <a:pPr marL="171450" indent="-171450">
              <a:buFontTx/>
              <a:buNone/>
            </a:pPr>
            <a:r>
              <a:rPr lang="en-US" sz="2000" b="1" dirty="0">
                <a:solidFill>
                  <a:srgbClr val="005195"/>
                </a:solidFill>
              </a:rPr>
              <a:t>Study Stopped at 7.4 Years </a:t>
            </a:r>
            <a:r>
              <a:rPr lang="en-US" dirty="0">
                <a:solidFill>
                  <a:srgbClr val="005195"/>
                </a:solidFill>
              </a:rPr>
              <a:t>(6.5 years average follow-up)</a:t>
            </a:r>
            <a:endParaRPr lang="en-US" sz="2000" dirty="0">
              <a:solidFill>
                <a:srgbClr val="005195"/>
              </a:solidFill>
            </a:endParaRPr>
          </a:p>
          <a:p>
            <a:pPr marL="0" indent="0">
              <a:buNone/>
            </a:pPr>
            <a:r>
              <a:rPr lang="en-US" sz="1800" dirty="0"/>
              <a:t>Compassionate need</a:t>
            </a:r>
          </a:p>
          <a:p>
            <a:pPr marL="573088" lvl="1" indent="-285750">
              <a:buFont typeface="Arial" panose="020B0604020202020204" pitchFamily="34" charset="0"/>
              <a:buChar char="•"/>
            </a:pPr>
            <a:r>
              <a:rPr lang="en-US" sz="1600" dirty="0"/>
              <a:t>Overwhelming evidence needed to be relayed to conventional therapy group</a:t>
            </a:r>
          </a:p>
          <a:p>
            <a:pPr marL="171450" indent="-171450">
              <a:lnSpc>
                <a:spcPct val="140000"/>
              </a:lnSpc>
              <a:buFontTx/>
              <a:buNone/>
            </a:pPr>
            <a:r>
              <a:rPr lang="en-US" sz="2000" b="1" dirty="0">
                <a:solidFill>
                  <a:srgbClr val="005195"/>
                </a:solidFill>
              </a:rPr>
              <a:t>Study Results</a:t>
            </a:r>
          </a:p>
          <a:p>
            <a:pPr marL="0" indent="0">
              <a:buNone/>
            </a:pPr>
            <a:r>
              <a:rPr lang="en-US" sz="1800" dirty="0"/>
              <a:t>Long-term complications significantly reduced in intensive therapy group</a:t>
            </a:r>
          </a:p>
          <a:p>
            <a:pPr marL="573088" lvl="1" indent="-285750">
              <a:buFont typeface="Arial" panose="020B0604020202020204" pitchFamily="34" charset="0"/>
              <a:buChar char="•"/>
            </a:pPr>
            <a:r>
              <a:rPr lang="en-US" sz="1600" dirty="0"/>
              <a:t>Retinopathy by 63%</a:t>
            </a:r>
          </a:p>
          <a:p>
            <a:pPr marL="573088" lvl="1" indent="-285750">
              <a:buFont typeface="Arial" panose="020B0604020202020204" pitchFamily="34" charset="0"/>
              <a:buChar char="•"/>
            </a:pPr>
            <a:r>
              <a:rPr lang="en-US" sz="1600" dirty="0"/>
              <a:t>Neuropathy by 60%</a:t>
            </a:r>
          </a:p>
          <a:p>
            <a:pPr marL="573088" lvl="1" indent="-285750">
              <a:buFont typeface="Arial" panose="020B0604020202020204" pitchFamily="34" charset="0"/>
              <a:buChar char="•"/>
            </a:pPr>
            <a:r>
              <a:rPr lang="en-US" sz="1600" dirty="0"/>
              <a:t>Nephropathy by 54%</a:t>
            </a:r>
          </a:p>
          <a:p>
            <a:pPr marL="0" indent="0">
              <a:buNone/>
            </a:pPr>
            <a:r>
              <a:rPr lang="en-US" sz="1800" dirty="0"/>
              <a:t>Average BG: </a:t>
            </a:r>
          </a:p>
          <a:p>
            <a:pPr marL="573088" lvl="1" indent="-285750">
              <a:buFont typeface="Arial" panose="020B0604020202020204" pitchFamily="34" charset="0"/>
              <a:buChar char="•"/>
            </a:pPr>
            <a:r>
              <a:rPr lang="en-US" sz="1600" dirty="0"/>
              <a:t>Intensive Therapy: 155 mg/dL (A1C = 7.1%)</a:t>
            </a:r>
          </a:p>
          <a:p>
            <a:pPr marL="573088" lvl="1" indent="-285750">
              <a:buFont typeface="Arial" panose="020B0604020202020204" pitchFamily="34" charset="0"/>
              <a:buChar char="•"/>
            </a:pPr>
            <a:r>
              <a:rPr lang="en-US" sz="1600" dirty="0"/>
              <a:t>Conventional Therapy: 231 mg/dL (A1C = 9.0%)</a:t>
            </a:r>
          </a:p>
          <a:p>
            <a:pPr marL="171450" indent="-171450">
              <a:lnSpc>
                <a:spcPct val="120000"/>
              </a:lnSpc>
              <a:buFontTx/>
              <a:buNone/>
            </a:pPr>
            <a:r>
              <a:rPr lang="en-US" sz="2000" b="1" dirty="0">
                <a:solidFill>
                  <a:srgbClr val="005195"/>
                </a:solidFill>
              </a:rPr>
              <a:t>Conclusion:</a:t>
            </a:r>
            <a:r>
              <a:rPr lang="en-US" b="1" dirty="0">
                <a:solidFill>
                  <a:srgbClr val="005195"/>
                </a:solidFill>
              </a:rPr>
              <a:t>  </a:t>
            </a:r>
          </a:p>
          <a:p>
            <a:pPr marL="0" indent="0">
              <a:buNone/>
            </a:pPr>
            <a:r>
              <a:rPr lang="en-US" sz="1800" dirty="0"/>
              <a:t>Long-term complications minimized when near normal glucose levels are achieved</a:t>
            </a:r>
          </a:p>
        </p:txBody>
      </p:sp>
      <p:sp>
        <p:nvSpPr>
          <p:cNvPr id="30725" name="Rectangle 46"/>
          <p:cNvSpPr>
            <a:spLocks noChangeArrowheads="1"/>
          </p:cNvSpPr>
          <p:nvPr/>
        </p:nvSpPr>
        <p:spPr bwMode="auto">
          <a:xfrm>
            <a:off x="457200" y="904344"/>
            <a:ext cx="25034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p>
            <a:pPr algn="r" fontAlgn="base">
              <a:spcBef>
                <a:spcPct val="0"/>
              </a:spcBef>
              <a:spcAft>
                <a:spcPct val="0"/>
              </a:spcAft>
            </a:pPr>
            <a:r>
              <a:rPr lang="en-US" sz="1600" i="1" dirty="0">
                <a:solidFill>
                  <a:srgbClr val="005195"/>
                </a:solidFill>
                <a:latin typeface="Effra" panose="020B0603020203020204" pitchFamily="34" charset="0"/>
                <a:cs typeface="Arial" pitchFamily="34" charset="0"/>
              </a:rPr>
              <a:t>Published 1993</a:t>
            </a:r>
          </a:p>
        </p:txBody>
      </p:sp>
      <p:sp>
        <p:nvSpPr>
          <p:cNvPr id="7" name="Rectangle 85"/>
          <p:cNvSpPr>
            <a:spLocks noChangeArrowheads="1"/>
          </p:cNvSpPr>
          <p:nvPr/>
        </p:nvSpPr>
        <p:spPr bwMode="auto">
          <a:xfrm>
            <a:off x="378362" y="6704112"/>
            <a:ext cx="7772400" cy="153888"/>
          </a:xfrm>
          <a:prstGeom prst="rect">
            <a:avLst/>
          </a:prstGeom>
          <a:noFill/>
          <a:ln>
            <a:noFill/>
          </a:ln>
          <a:effectLst/>
          <a:extLst>
            <a:ext uri="{909E8E84-426E-40DD-AFC4-6F175D3DCCD1}">
              <a14:hiddenFill xmlns:a14="http://schemas.microsoft.com/office/drawing/2010/main">
                <a:solidFill>
                  <a:srgbClr val="7878A6"/>
                </a:solidFill>
              </a14:hiddenFill>
            </a:ext>
            <a:ext uri="{91240B29-F687-4F45-9708-019B960494DF}">
              <a14:hiddenLine xmlns:a14="http://schemas.microsoft.com/office/drawing/2010/main" w="9525">
                <a:solidFill>
                  <a:srgbClr val="7878A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spcBef>
                <a:spcPct val="0"/>
              </a:spcBef>
              <a:spcAft>
                <a:spcPct val="0"/>
              </a:spcAft>
            </a:pPr>
            <a:r>
              <a:rPr lang="en-US" sz="1000" dirty="0">
                <a:solidFill>
                  <a:schemeClr val="bg1"/>
                </a:solidFill>
                <a:latin typeface="Effra" panose="020B0603020203020204" pitchFamily="34" charset="0"/>
                <a:cs typeface="Arial" pitchFamily="34" charset="0"/>
              </a:rPr>
              <a:t>DCCT Research Group. </a:t>
            </a:r>
            <a:r>
              <a:rPr lang="en-US" sz="1000" i="1" dirty="0">
                <a:solidFill>
                  <a:schemeClr val="bg1"/>
                </a:solidFill>
                <a:latin typeface="Effra" panose="020B0603020203020204" pitchFamily="34" charset="0"/>
                <a:cs typeface="Arial" pitchFamily="34" charset="0"/>
              </a:rPr>
              <a:t> N </a:t>
            </a:r>
            <a:r>
              <a:rPr lang="en-US" sz="1000" i="1" dirty="0" err="1">
                <a:solidFill>
                  <a:schemeClr val="bg1"/>
                </a:solidFill>
                <a:latin typeface="Effra" panose="020B0603020203020204" pitchFamily="34" charset="0"/>
                <a:cs typeface="Arial" pitchFamily="34" charset="0"/>
              </a:rPr>
              <a:t>Engl</a:t>
            </a:r>
            <a:r>
              <a:rPr lang="en-US" sz="1000" i="1" dirty="0">
                <a:solidFill>
                  <a:schemeClr val="bg1"/>
                </a:solidFill>
                <a:latin typeface="Effra" panose="020B0603020203020204" pitchFamily="34" charset="0"/>
                <a:cs typeface="Arial" pitchFamily="34" charset="0"/>
              </a:rPr>
              <a:t> J Med</a:t>
            </a:r>
            <a:r>
              <a:rPr lang="en-US" sz="1000" dirty="0">
                <a:solidFill>
                  <a:schemeClr val="bg1"/>
                </a:solidFill>
                <a:latin typeface="Effra" panose="020B0603020203020204" pitchFamily="34" charset="0"/>
                <a:cs typeface="Arial" pitchFamily="34" charset="0"/>
              </a:rPr>
              <a:t>. 1993;329:977-986.</a:t>
            </a:r>
            <a:endParaRPr lang="en-US" sz="1000" i="1" dirty="0">
              <a:solidFill>
                <a:schemeClr val="bg1"/>
              </a:solidFill>
              <a:latin typeface="Effra" panose="020B0603020203020204" pitchFamily="34" charset="0"/>
              <a:cs typeface="Arial" pitchFamily="34" charset="0"/>
            </a:endParaRPr>
          </a:p>
        </p:txBody>
      </p:sp>
    </p:spTree>
    <p:extLst>
      <p:ext uri="{BB962C8B-B14F-4D97-AF65-F5344CB8AC3E}">
        <p14:creationId xmlns:p14="http://schemas.microsoft.com/office/powerpoint/2010/main" val="162495083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p:txBody>
          <a:bodyPr vert="horz" lIns="0" tIns="0" rIns="0" bIns="0" rtlCol="0" anchor="t" anchorCtr="0">
            <a:noAutofit/>
          </a:bodyPr>
          <a:lstStyle/>
          <a:p>
            <a:pPr>
              <a:lnSpc>
                <a:spcPct val="100000"/>
              </a:lnSpc>
            </a:pPr>
            <a:r>
              <a:rPr lang="en-US" dirty="0"/>
              <a:t>Diabetes Control &amp; Complications Trial (DCCT)</a:t>
            </a:r>
            <a:br>
              <a:rPr lang="en-US" dirty="0"/>
            </a:br>
            <a:endParaRPr lang="en-US" dirty="0"/>
          </a:p>
        </p:txBody>
      </p:sp>
      <p:sp>
        <p:nvSpPr>
          <p:cNvPr id="29700" name="Rectangle 10"/>
          <p:cNvSpPr>
            <a:spLocks noGrp="1" noChangeArrowheads="1"/>
          </p:cNvSpPr>
          <p:nvPr>
            <p:ph type="body" idx="4294967295"/>
          </p:nvPr>
        </p:nvSpPr>
        <p:spPr>
          <a:xfrm>
            <a:off x="0" y="1447800"/>
            <a:ext cx="8337550" cy="4379913"/>
          </a:xfrm>
        </p:spPr>
        <p:txBody>
          <a:bodyPr/>
          <a:lstStyle/>
          <a:p>
            <a:pPr marL="0" indent="0">
              <a:lnSpc>
                <a:spcPct val="120000"/>
              </a:lnSpc>
              <a:buNone/>
              <a:defRPr/>
            </a:pPr>
            <a:r>
              <a:rPr lang="en-US" sz="2000" b="1" dirty="0">
                <a:solidFill>
                  <a:srgbClr val="005195"/>
                </a:solidFill>
              </a:rPr>
              <a:t>Purpose</a:t>
            </a:r>
          </a:p>
          <a:p>
            <a:pPr>
              <a:lnSpc>
                <a:spcPct val="120000"/>
              </a:lnSpc>
              <a:buFont typeface="Arial" panose="020B0604020202020204" pitchFamily="34" charset="0"/>
              <a:buChar char="•"/>
              <a:defRPr/>
            </a:pPr>
            <a:r>
              <a:rPr lang="en-US" sz="2000" dirty="0"/>
              <a:t>Determine if intensive therapy reduces long-term complications associated with diabetes </a:t>
            </a:r>
          </a:p>
          <a:p>
            <a:pPr marL="747713" lvl="1" indent="-285750">
              <a:lnSpc>
                <a:spcPct val="120000"/>
              </a:lnSpc>
              <a:buFont typeface="Arial" panose="020B0604020202020204" pitchFamily="34" charset="0"/>
              <a:buChar char="•"/>
              <a:defRPr/>
            </a:pPr>
            <a:r>
              <a:rPr lang="en-US" sz="1800" dirty="0"/>
              <a:t>Intensive Therapy vs. Conventional Therapy</a:t>
            </a:r>
          </a:p>
          <a:p>
            <a:pPr marL="346075" lvl="1" indent="0">
              <a:lnSpc>
                <a:spcPct val="120000"/>
              </a:lnSpc>
              <a:buFontTx/>
              <a:buNone/>
              <a:defRPr/>
            </a:pPr>
            <a:endParaRPr lang="en-US" sz="1800" dirty="0"/>
          </a:p>
          <a:p>
            <a:pPr marL="231775" indent="-231775">
              <a:lnSpc>
                <a:spcPct val="120000"/>
              </a:lnSpc>
              <a:buFontTx/>
              <a:buNone/>
              <a:defRPr/>
            </a:pPr>
            <a:r>
              <a:rPr lang="en-US" sz="2000" b="1" dirty="0">
                <a:solidFill>
                  <a:srgbClr val="005195"/>
                </a:solidFill>
              </a:rPr>
              <a:t>Design</a:t>
            </a:r>
          </a:p>
          <a:p>
            <a:pPr>
              <a:lnSpc>
                <a:spcPct val="120000"/>
              </a:lnSpc>
              <a:buFont typeface="Arial" panose="020B0604020202020204" pitchFamily="34" charset="0"/>
              <a:buChar char="•"/>
              <a:defRPr/>
            </a:pPr>
            <a:r>
              <a:rPr lang="en-US" sz="2000" b="1" dirty="0"/>
              <a:t>10 Year Study </a:t>
            </a:r>
            <a:r>
              <a:rPr lang="en-US" sz="1800" dirty="0"/>
              <a:t>(n = 1441 patients)</a:t>
            </a:r>
          </a:p>
          <a:p>
            <a:pPr>
              <a:lnSpc>
                <a:spcPct val="120000"/>
              </a:lnSpc>
              <a:buFont typeface="Arial" panose="020B0604020202020204" pitchFamily="34" charset="0"/>
              <a:buChar char="•"/>
              <a:defRPr/>
            </a:pPr>
            <a:r>
              <a:rPr lang="en-US" sz="2000" b="1" dirty="0"/>
              <a:t>2 Groups: </a:t>
            </a:r>
          </a:p>
          <a:p>
            <a:pPr marL="747713" lvl="1" indent="-285750">
              <a:lnSpc>
                <a:spcPct val="120000"/>
              </a:lnSpc>
              <a:buFont typeface="Arial" panose="020B0604020202020204" pitchFamily="34" charset="0"/>
              <a:buChar char="•"/>
              <a:defRPr/>
            </a:pPr>
            <a:r>
              <a:rPr lang="en-US" dirty="0"/>
              <a:t>Conventional Therapy (1-2 injections/day)</a:t>
            </a:r>
          </a:p>
          <a:p>
            <a:pPr marL="747713" lvl="1" indent="-285750">
              <a:lnSpc>
                <a:spcPct val="120000"/>
              </a:lnSpc>
              <a:buFont typeface="Arial" panose="020B0604020202020204" pitchFamily="34" charset="0"/>
              <a:buChar char="•"/>
              <a:defRPr/>
            </a:pPr>
            <a:r>
              <a:rPr lang="en-US" dirty="0"/>
              <a:t>Intensive Therapy (≥3 injections/day or Pump)</a:t>
            </a:r>
          </a:p>
          <a:p>
            <a:pPr marL="231775" indent="-231775">
              <a:defRPr/>
            </a:pPr>
            <a:endParaRPr lang="en-US" sz="2000" dirty="0"/>
          </a:p>
        </p:txBody>
      </p:sp>
      <p:sp>
        <p:nvSpPr>
          <p:cNvPr id="9" name="Rectangle 85"/>
          <p:cNvSpPr>
            <a:spLocks noChangeArrowheads="1"/>
          </p:cNvSpPr>
          <p:nvPr/>
        </p:nvSpPr>
        <p:spPr bwMode="auto">
          <a:xfrm>
            <a:off x="378357" y="6704112"/>
            <a:ext cx="5839519" cy="153888"/>
          </a:xfrm>
          <a:prstGeom prst="rect">
            <a:avLst/>
          </a:prstGeom>
          <a:noFill/>
          <a:ln>
            <a:noFill/>
          </a:ln>
          <a:effectLst/>
          <a:extLst>
            <a:ext uri="{909E8E84-426E-40DD-AFC4-6F175D3DCCD1}">
              <a14:hiddenFill xmlns:a14="http://schemas.microsoft.com/office/drawing/2010/main">
                <a:solidFill>
                  <a:srgbClr val="7878A6"/>
                </a:solidFill>
              </a14:hiddenFill>
            </a:ext>
            <a:ext uri="{91240B29-F687-4F45-9708-019B960494DF}">
              <a14:hiddenLine xmlns:a14="http://schemas.microsoft.com/office/drawing/2010/main" w="9525">
                <a:solidFill>
                  <a:srgbClr val="7878A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spcBef>
                <a:spcPct val="0"/>
              </a:spcBef>
              <a:spcAft>
                <a:spcPct val="0"/>
              </a:spcAft>
            </a:pPr>
            <a:r>
              <a:rPr lang="en-US" sz="1000" dirty="0">
                <a:solidFill>
                  <a:schemeClr val="bg1"/>
                </a:solidFill>
                <a:latin typeface="Effra" panose="020B0603020203020204" pitchFamily="34" charset="0"/>
                <a:cs typeface="Arial" pitchFamily="34" charset="0"/>
              </a:rPr>
              <a:t>DCCT Research Group. </a:t>
            </a:r>
            <a:r>
              <a:rPr lang="en-US" sz="1000" i="1" dirty="0">
                <a:solidFill>
                  <a:schemeClr val="bg1"/>
                </a:solidFill>
                <a:latin typeface="Effra" panose="020B0603020203020204" pitchFamily="34" charset="0"/>
                <a:cs typeface="Arial" pitchFamily="34" charset="0"/>
              </a:rPr>
              <a:t> N </a:t>
            </a:r>
            <a:r>
              <a:rPr lang="en-US" sz="1000" i="1" dirty="0" err="1">
                <a:solidFill>
                  <a:schemeClr val="bg1"/>
                </a:solidFill>
                <a:latin typeface="Effra" panose="020B0603020203020204" pitchFamily="34" charset="0"/>
                <a:cs typeface="Arial" pitchFamily="34" charset="0"/>
              </a:rPr>
              <a:t>Engl</a:t>
            </a:r>
            <a:r>
              <a:rPr lang="en-US" sz="1000" i="1" dirty="0">
                <a:solidFill>
                  <a:schemeClr val="bg1"/>
                </a:solidFill>
                <a:latin typeface="Effra" panose="020B0603020203020204" pitchFamily="34" charset="0"/>
                <a:cs typeface="Arial" pitchFamily="34" charset="0"/>
              </a:rPr>
              <a:t> J Med</a:t>
            </a:r>
            <a:r>
              <a:rPr lang="en-US" sz="1000" dirty="0">
                <a:solidFill>
                  <a:schemeClr val="bg1"/>
                </a:solidFill>
                <a:latin typeface="Effra" panose="020B0603020203020204" pitchFamily="34" charset="0"/>
                <a:cs typeface="Arial" pitchFamily="34" charset="0"/>
              </a:rPr>
              <a:t>. 1993;329:977-986.</a:t>
            </a:r>
            <a:endParaRPr lang="en-US" sz="1000" i="1" dirty="0">
              <a:solidFill>
                <a:schemeClr val="bg1"/>
              </a:solidFill>
              <a:latin typeface="Effra" panose="020B0603020203020204" pitchFamily="34" charset="0"/>
              <a:cs typeface="Arial" pitchFamily="34" charset="0"/>
            </a:endParaRPr>
          </a:p>
        </p:txBody>
      </p:sp>
      <p:sp>
        <p:nvSpPr>
          <p:cNvPr id="6" name="Rectangle 46">
            <a:extLst>
              <a:ext uri="{FF2B5EF4-FFF2-40B4-BE49-F238E27FC236}">
                <a16:creationId xmlns:a16="http://schemas.microsoft.com/office/drawing/2014/main" id="{1AD85142-3260-4E40-9EE4-56CE9CC315D2}"/>
              </a:ext>
            </a:extLst>
          </p:cNvPr>
          <p:cNvSpPr>
            <a:spLocks noChangeArrowheads="1"/>
          </p:cNvSpPr>
          <p:nvPr/>
        </p:nvSpPr>
        <p:spPr bwMode="auto">
          <a:xfrm>
            <a:off x="457200" y="933936"/>
            <a:ext cx="25034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p>
            <a:pPr algn="r" fontAlgn="base">
              <a:spcBef>
                <a:spcPct val="0"/>
              </a:spcBef>
              <a:spcAft>
                <a:spcPct val="0"/>
              </a:spcAft>
            </a:pPr>
            <a:r>
              <a:rPr lang="en-US" sz="1600" i="1" dirty="0">
                <a:solidFill>
                  <a:srgbClr val="005195"/>
                </a:solidFill>
                <a:latin typeface="Effra" panose="020B0603020203020204" pitchFamily="34" charset="0"/>
                <a:cs typeface="Arial" pitchFamily="34" charset="0"/>
              </a:rPr>
              <a:t>Published 1993</a:t>
            </a:r>
          </a:p>
        </p:txBody>
      </p:sp>
    </p:spTree>
    <p:extLst>
      <p:ext uri="{BB962C8B-B14F-4D97-AF65-F5344CB8AC3E}">
        <p14:creationId xmlns:p14="http://schemas.microsoft.com/office/powerpoint/2010/main" val="322423235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Learning objectives</a:t>
            </a:r>
          </a:p>
        </p:txBody>
      </p:sp>
      <p:sp>
        <p:nvSpPr>
          <p:cNvPr id="4" name="Text Placeholder 3">
            <a:extLst>
              <a:ext uri="{FF2B5EF4-FFF2-40B4-BE49-F238E27FC236}">
                <a16:creationId xmlns:a16="http://schemas.microsoft.com/office/drawing/2014/main" id="{A21F4BCC-D0E3-4FDA-9515-C484E55CDD9D}"/>
              </a:ext>
            </a:extLst>
          </p:cNvPr>
          <p:cNvSpPr>
            <a:spLocks noGrp="1"/>
          </p:cNvSpPr>
          <p:nvPr>
            <p:ph type="body" sz="quarter" idx="13"/>
          </p:nvPr>
        </p:nvSpPr>
        <p:spPr/>
        <p:txBody>
          <a:bodyPr/>
          <a:lstStyle/>
          <a:p>
            <a:endParaRPr lang="en-US"/>
          </a:p>
        </p:txBody>
      </p:sp>
      <p:sp>
        <p:nvSpPr>
          <p:cNvPr id="6" name="Content Placeholder 1"/>
          <p:cNvSpPr txBox="1">
            <a:spLocks/>
          </p:cNvSpPr>
          <p:nvPr/>
        </p:nvSpPr>
        <p:spPr bwMode="auto">
          <a:xfrm>
            <a:off x="378354" y="1529475"/>
            <a:ext cx="8381461" cy="3799049"/>
          </a:xfrm>
          <a:prstGeom prst="rect">
            <a:avLst/>
          </a:prstGeom>
          <a:noFill/>
          <a:ln>
            <a:noFill/>
          </a:ln>
          <a:extLst/>
        </p:spPr>
        <p:txBody>
          <a:bodyPr vert="horz" wrap="square" lIns="82296" tIns="41148" rIns="82296" bIns="4114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a:solidFill>
                  <a:schemeClr val="tx1"/>
                </a:solidFill>
                <a:latin typeface="+mn-lt"/>
                <a:ea typeface="+mn-ea"/>
                <a:cs typeface="+mn-cs"/>
              </a:defRPr>
            </a:lvl3pPr>
            <a:lvl4pPr marL="1600200" indent="-228600" algn="l" rtl="0" eaLnBrk="0" fontAlgn="base" hangingPunct="0">
              <a:spcBef>
                <a:spcPct val="20000"/>
              </a:spcBef>
              <a:spcAft>
                <a:spcPct val="0"/>
              </a:spcAft>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a:lstStyle>
          <a:p>
            <a:pPr marL="0" lvl="0" indent="0" defTabSz="457029" eaLnBrk="1" fontAlgn="auto" hangingPunct="1">
              <a:lnSpc>
                <a:spcPct val="150000"/>
              </a:lnSpc>
              <a:spcBef>
                <a:spcPct val="0"/>
              </a:spcBef>
              <a:spcAft>
                <a:spcPts val="0"/>
              </a:spcAft>
              <a:buNone/>
              <a:defRPr/>
            </a:pPr>
            <a:r>
              <a:rPr lang="en-US" sz="2000" dirty="0"/>
              <a:t>Perspective on care for T2 diabetes</a:t>
            </a:r>
          </a:p>
          <a:p>
            <a:pPr marL="0" lvl="0" indent="0" defTabSz="457029" eaLnBrk="1" fontAlgn="auto" hangingPunct="1">
              <a:lnSpc>
                <a:spcPct val="150000"/>
              </a:lnSpc>
              <a:spcBef>
                <a:spcPct val="0"/>
              </a:spcBef>
              <a:spcAft>
                <a:spcPts val="0"/>
              </a:spcAft>
              <a:buNone/>
              <a:defRPr/>
            </a:pPr>
            <a:r>
              <a:rPr lang="en-US" sz="2000" dirty="0"/>
              <a:t>Standards of medical care</a:t>
            </a:r>
          </a:p>
          <a:p>
            <a:pPr marL="0" lvl="0" indent="0" defTabSz="457029" eaLnBrk="1" fontAlgn="auto" hangingPunct="1">
              <a:lnSpc>
                <a:spcPct val="150000"/>
              </a:lnSpc>
              <a:spcBef>
                <a:spcPct val="0"/>
              </a:spcBef>
              <a:spcAft>
                <a:spcPts val="0"/>
              </a:spcAft>
              <a:buNone/>
              <a:defRPr/>
            </a:pPr>
            <a:r>
              <a:rPr lang="en-US" sz="2000" dirty="0"/>
              <a:t>Available treatment options </a:t>
            </a:r>
          </a:p>
          <a:p>
            <a:pPr marL="0" lvl="0" indent="0" defTabSz="457029" eaLnBrk="1" fontAlgn="auto" hangingPunct="1">
              <a:lnSpc>
                <a:spcPct val="150000"/>
              </a:lnSpc>
              <a:spcBef>
                <a:spcPct val="0"/>
              </a:spcBef>
              <a:spcAft>
                <a:spcPts val="0"/>
              </a:spcAft>
              <a:buNone/>
              <a:defRPr/>
            </a:pPr>
            <a:r>
              <a:rPr lang="en-US" sz="2000" dirty="0"/>
              <a:t>Potential for significant improvement in patient outcome</a:t>
            </a:r>
          </a:p>
        </p:txBody>
      </p:sp>
    </p:spTree>
    <p:extLst>
      <p:ext uri="{BB962C8B-B14F-4D97-AF65-F5344CB8AC3E}">
        <p14:creationId xmlns:p14="http://schemas.microsoft.com/office/powerpoint/2010/main" val="107031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BA2F780-4C8F-4826-A619-4DE78507F205}"/>
              </a:ext>
            </a:extLst>
          </p:cNvPr>
          <p:cNvSpPr>
            <a:spLocks noGrp="1"/>
          </p:cNvSpPr>
          <p:nvPr>
            <p:ph type="title"/>
          </p:nvPr>
        </p:nvSpPr>
        <p:spPr/>
        <p:txBody>
          <a:bodyPr vert="horz" lIns="0" tIns="0" rIns="0" bIns="0" rtlCol="0" anchor="t" anchorCtr="0">
            <a:noAutofit/>
          </a:bodyPr>
          <a:lstStyle/>
          <a:p>
            <a:r>
              <a:rPr lang="en-US" dirty="0"/>
              <a:t>EDIC STUDY:  7 </a:t>
            </a:r>
            <a:r>
              <a:rPr lang="en-US" dirty="0" err="1"/>
              <a:t>yr</a:t>
            </a:r>
            <a:r>
              <a:rPr lang="en-US" dirty="0"/>
              <a:t> &amp; 30 </a:t>
            </a:r>
            <a:r>
              <a:rPr lang="en-US" dirty="0" err="1"/>
              <a:t>yr</a:t>
            </a:r>
            <a:r>
              <a:rPr lang="en-US" dirty="0"/>
              <a:t> follow up results</a:t>
            </a:r>
            <a:br>
              <a:rPr lang="en-US" spc="-150" dirty="0">
                <a:latin typeface="Effra" panose="020B0603020203020204" pitchFamily="34" charset="0"/>
              </a:rPr>
            </a:br>
            <a:endParaRPr lang="en-US" spc="-150" dirty="0">
              <a:latin typeface="Effra" panose="020B0603020203020204" pitchFamily="34" charset="0"/>
            </a:endParaRPr>
          </a:p>
        </p:txBody>
      </p:sp>
      <p:pic>
        <p:nvPicPr>
          <p:cNvPr id="6" name="Content Placeholder 5"/>
          <p:cNvPicPr>
            <a:picLocks noGrp="1" noChangeAspect="1"/>
          </p:cNvPicPr>
          <p:nvPr>
            <p:ph idx="1"/>
          </p:nvPr>
        </p:nvPicPr>
        <p:blipFill>
          <a:blip r:embed="rId3"/>
          <a:stretch>
            <a:fillRect/>
          </a:stretch>
        </p:blipFill>
        <p:spPr>
          <a:xfrm>
            <a:off x="-35512" y="720560"/>
            <a:ext cx="9296400" cy="5043822"/>
          </a:xfrm>
          <a:prstGeom prst="rect">
            <a:avLst/>
          </a:prstGeom>
        </p:spPr>
      </p:pic>
      <p:sp>
        <p:nvSpPr>
          <p:cNvPr id="4" name="Footer Placeholder 3"/>
          <p:cNvSpPr>
            <a:spLocks noGrp="1"/>
          </p:cNvSpPr>
          <p:nvPr>
            <p:ph type="ftr" sz="quarter" idx="10"/>
          </p:nvPr>
        </p:nvSpPr>
        <p:spPr/>
        <p:txBody>
          <a:bodyPr/>
          <a:lstStyle/>
          <a:p>
            <a:r>
              <a:rPr lang="en-US">
                <a:solidFill>
                  <a:srgbClr val="FFFFFF"/>
                </a:solidFill>
              </a:rPr>
              <a:t>Aggregate CareLink Data: Dr. John Doe   |  July 14, 2015</a:t>
            </a:r>
            <a:endParaRPr lang="en-US" dirty="0">
              <a:solidFill>
                <a:srgbClr val="FFFFFF"/>
              </a:solidFill>
            </a:endParaRPr>
          </a:p>
        </p:txBody>
      </p:sp>
      <p:sp>
        <p:nvSpPr>
          <p:cNvPr id="5" name="Slide Number Placeholder 4"/>
          <p:cNvSpPr>
            <a:spLocks noGrp="1"/>
          </p:cNvSpPr>
          <p:nvPr>
            <p:ph type="sldNum" sz="quarter" idx="11"/>
          </p:nvPr>
        </p:nvSpPr>
        <p:spPr/>
        <p:txBody>
          <a:bodyPr/>
          <a:lstStyle/>
          <a:p>
            <a:fld id="{D4BC9DF8-FC85-4083-B49E-F5CCFAD4DE2C}" type="slidenum">
              <a:rPr lang="en-US" smtClean="0">
                <a:solidFill>
                  <a:srgbClr val="FFFFFF"/>
                </a:solidFill>
              </a:rPr>
              <a:pPr/>
              <a:t>20</a:t>
            </a:fld>
            <a:endParaRPr lang="en-US" dirty="0">
              <a:solidFill>
                <a:srgbClr val="FFFFFF"/>
              </a:solidFill>
            </a:endParaRPr>
          </a:p>
        </p:txBody>
      </p:sp>
      <p:sp>
        <p:nvSpPr>
          <p:cNvPr id="2" name="Rectangle 1">
            <a:extLst>
              <a:ext uri="{FF2B5EF4-FFF2-40B4-BE49-F238E27FC236}">
                <a16:creationId xmlns:a16="http://schemas.microsoft.com/office/drawing/2014/main" id="{9323ABC9-61B5-45AE-8E83-4E4DAEAC0F17}"/>
              </a:ext>
            </a:extLst>
          </p:cNvPr>
          <p:cNvSpPr/>
          <p:nvPr/>
        </p:nvSpPr>
        <p:spPr>
          <a:xfrm>
            <a:off x="-111712" y="609600"/>
            <a:ext cx="86868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lnSpc>
                <a:spcPct val="70000"/>
              </a:lnSpc>
            </a:pPr>
            <a:endParaRPr lang="en-US" dirty="0"/>
          </a:p>
        </p:txBody>
      </p:sp>
      <p:sp>
        <p:nvSpPr>
          <p:cNvPr id="9" name="Text Placeholder 9">
            <a:extLst>
              <a:ext uri="{FF2B5EF4-FFF2-40B4-BE49-F238E27FC236}">
                <a16:creationId xmlns:a16="http://schemas.microsoft.com/office/drawing/2014/main" id="{D16B5710-B728-40C6-A0FC-1AC993A6A09E}"/>
              </a:ext>
            </a:extLst>
          </p:cNvPr>
          <p:cNvSpPr txBox="1">
            <a:spLocks/>
          </p:cNvSpPr>
          <p:nvPr/>
        </p:nvSpPr>
        <p:spPr>
          <a:xfrm>
            <a:off x="381000" y="745280"/>
            <a:ext cx="8382000" cy="466859"/>
          </a:xfrm>
          <a:prstGeom prst="rect">
            <a:avLst/>
          </a:prstGeom>
        </p:spPr>
        <p:txBody>
          <a:bodyPr vert="horz" lIns="0" tIns="0" rIns="0" bIns="0" rtlCol="0">
            <a:noAutofit/>
          </a:bodyPr>
          <a:lstStyle>
            <a:lvl1pPr indent="-190492" defTabSz="457029">
              <a:lnSpc>
                <a:spcPts val="2000"/>
              </a:lnSpc>
              <a:spcBef>
                <a:spcPts val="0"/>
              </a:spcBef>
              <a:spcAft>
                <a:spcPts val="0"/>
              </a:spcAft>
              <a:buFontTx/>
              <a:buNone/>
              <a:defRPr sz="2300" cap="all">
                <a:solidFill>
                  <a:schemeClr val="tx2"/>
                </a:solidFill>
                <a:latin typeface="Effra Light"/>
              </a:defRPr>
            </a:lvl1pPr>
            <a:lvl2pPr marL="0" indent="0" defTabSz="457029">
              <a:lnSpc>
                <a:spcPts val="2000"/>
              </a:lnSpc>
              <a:spcBef>
                <a:spcPts val="0"/>
              </a:spcBef>
              <a:spcAft>
                <a:spcPts val="0"/>
              </a:spcAft>
              <a:buFontTx/>
              <a:buNone/>
              <a:defRPr sz="2300" b="0" i="0" cap="all">
                <a:solidFill>
                  <a:schemeClr val="tx2"/>
                </a:solidFill>
                <a:latin typeface="Effra Light"/>
              </a:defRPr>
            </a:lvl2pPr>
            <a:lvl3pPr marL="0" indent="0" defTabSz="457029">
              <a:lnSpc>
                <a:spcPts val="2000"/>
              </a:lnSpc>
              <a:spcBef>
                <a:spcPts val="0"/>
              </a:spcBef>
              <a:spcAft>
                <a:spcPts val="0"/>
              </a:spcAft>
              <a:buFontTx/>
              <a:buNone/>
              <a:defRPr sz="2300" b="0" i="0" cap="all" baseline="0">
                <a:solidFill>
                  <a:schemeClr val="tx2"/>
                </a:solidFill>
                <a:latin typeface="Effra Light"/>
              </a:defRPr>
            </a:lvl3pPr>
            <a:lvl4pPr marL="0" indent="0" defTabSz="457029">
              <a:lnSpc>
                <a:spcPts val="2000"/>
              </a:lnSpc>
              <a:spcBef>
                <a:spcPts val="0"/>
              </a:spcBef>
              <a:spcAft>
                <a:spcPts val="0"/>
              </a:spcAft>
              <a:buFontTx/>
              <a:buNone/>
              <a:defRPr sz="2300" b="0" i="0" cap="all">
                <a:solidFill>
                  <a:schemeClr val="tx2"/>
                </a:solidFill>
                <a:latin typeface="Effra Light"/>
              </a:defRPr>
            </a:lvl4pPr>
            <a:lvl5pPr marL="0" indent="0" defTabSz="457029">
              <a:lnSpc>
                <a:spcPts val="2000"/>
              </a:lnSpc>
              <a:spcBef>
                <a:spcPts val="0"/>
              </a:spcBef>
              <a:spcAft>
                <a:spcPts val="0"/>
              </a:spcAft>
              <a:buFontTx/>
              <a:buNone/>
              <a:defRPr sz="2300" b="0" i="0" cap="all" baseline="0">
                <a:solidFill>
                  <a:schemeClr val="tx2"/>
                </a:solidFill>
                <a:latin typeface="Effra Light"/>
              </a:defRPr>
            </a:lvl5pPr>
            <a:lvl6pPr marL="0" indent="0" defTabSz="457029">
              <a:lnSpc>
                <a:spcPts val="2333"/>
              </a:lnSpc>
              <a:spcBef>
                <a:spcPts val="0"/>
              </a:spcBef>
              <a:spcAft>
                <a:spcPts val="333"/>
              </a:spcAft>
              <a:buFontTx/>
              <a:buNone/>
              <a:defRPr sz="2300" b="0" i="0" cap="all">
                <a:solidFill>
                  <a:schemeClr val="accent1"/>
                </a:solidFill>
                <a:latin typeface="Effra Light"/>
                <a:cs typeface="Effra Light"/>
              </a:defRPr>
            </a:lvl6pPr>
            <a:lvl7pPr marL="0" indent="0" defTabSz="457029">
              <a:lnSpc>
                <a:spcPts val="2333"/>
              </a:lnSpc>
              <a:spcBef>
                <a:spcPts val="0"/>
              </a:spcBef>
              <a:spcAft>
                <a:spcPts val="333"/>
              </a:spcAft>
              <a:buFontTx/>
              <a:buNone/>
              <a:defRPr sz="2300" b="0" i="0" cap="all">
                <a:solidFill>
                  <a:schemeClr val="accent1"/>
                </a:solidFill>
                <a:latin typeface="Effra Light"/>
                <a:cs typeface="Effra Light"/>
              </a:defRPr>
            </a:lvl7pPr>
            <a:lvl8pPr marL="3427720" indent="-228515" defTabSz="457029">
              <a:spcBef>
                <a:spcPct val="20000"/>
              </a:spcBef>
              <a:buFont typeface="Arial"/>
              <a:buChar char="•"/>
              <a:defRPr sz="2000"/>
            </a:lvl8pPr>
            <a:lvl9pPr marL="3884750" indent="-228515" defTabSz="457029">
              <a:spcBef>
                <a:spcPct val="20000"/>
              </a:spcBef>
              <a:buFont typeface="Arial"/>
              <a:buChar char="•"/>
              <a:defRPr sz="2000"/>
            </a:lvl9pPr>
          </a:lstStyle>
          <a:p>
            <a:r>
              <a:rPr lang="en-US" dirty="0"/>
              <a:t>Supports early adoption of intensive therapy &amp;</a:t>
            </a:r>
          </a:p>
          <a:p>
            <a:r>
              <a:rPr lang="en-US" dirty="0"/>
              <a:t>Reduced risk of </a:t>
            </a:r>
            <a:r>
              <a:rPr lang="en-US" dirty="0" err="1"/>
              <a:t>cvd</a:t>
            </a:r>
            <a:endParaRPr lang="en-US" dirty="0"/>
          </a:p>
        </p:txBody>
      </p:sp>
    </p:spTree>
    <p:extLst>
      <p:ext uri="{BB962C8B-B14F-4D97-AF65-F5344CB8AC3E}">
        <p14:creationId xmlns:p14="http://schemas.microsoft.com/office/powerpoint/2010/main" val="8569166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374904" y="370947"/>
            <a:ext cx="8763000" cy="238653"/>
          </a:xfrm>
        </p:spPr>
        <p:txBody>
          <a:bodyPr/>
          <a:lstStyle/>
          <a:p>
            <a:pPr eaLnBrk="1" hangingPunct="1"/>
            <a:r>
              <a:rPr lang="en-US" altLang="ja-JP" dirty="0"/>
              <a:t>Remember this</a:t>
            </a:r>
          </a:p>
        </p:txBody>
      </p:sp>
      <p:pic>
        <p:nvPicPr>
          <p:cNvPr id="2" name="Picture 1">
            <a:extLst>
              <a:ext uri="{FF2B5EF4-FFF2-40B4-BE49-F238E27FC236}">
                <a16:creationId xmlns:a16="http://schemas.microsoft.com/office/drawing/2014/main" id="{0BBB1109-A496-4A3D-8012-6FB261A9F9DF}"/>
              </a:ext>
            </a:extLst>
          </p:cNvPr>
          <p:cNvPicPr>
            <a:picLocks noChangeAspect="1"/>
          </p:cNvPicPr>
          <p:nvPr/>
        </p:nvPicPr>
        <p:blipFill>
          <a:blip r:embed="rId3"/>
          <a:stretch>
            <a:fillRect/>
          </a:stretch>
        </p:blipFill>
        <p:spPr>
          <a:xfrm>
            <a:off x="1219201" y="914400"/>
            <a:ext cx="6538912" cy="4124325"/>
          </a:xfrm>
          <a:prstGeom prst="rect">
            <a:avLst/>
          </a:prstGeom>
        </p:spPr>
      </p:pic>
      <p:sp>
        <p:nvSpPr>
          <p:cNvPr id="5" name="TextBox 4">
            <a:extLst>
              <a:ext uri="{FF2B5EF4-FFF2-40B4-BE49-F238E27FC236}">
                <a16:creationId xmlns:a16="http://schemas.microsoft.com/office/drawing/2014/main" id="{F499F23B-602A-434C-B8B7-FD30FB2537FF}"/>
              </a:ext>
            </a:extLst>
          </p:cNvPr>
          <p:cNvSpPr txBox="1"/>
          <p:nvPr/>
        </p:nvSpPr>
        <p:spPr>
          <a:xfrm>
            <a:off x="344572" y="5257800"/>
            <a:ext cx="5867400" cy="1158536"/>
          </a:xfrm>
          <a:prstGeom prst="rect">
            <a:avLst/>
          </a:prstGeom>
          <a:noFill/>
        </p:spPr>
        <p:txBody>
          <a:bodyPr wrap="square" lIns="0" tIns="0" rIns="0" bIns="0" rtlCol="0" anchor="t" anchorCtr="0">
            <a:noAutofit/>
          </a:bodyPr>
          <a:lstStyle/>
          <a:p>
            <a:r>
              <a:rPr lang="en-US" sz="1600" dirty="0">
                <a:solidFill>
                  <a:srgbClr val="000000"/>
                </a:solidFill>
                <a:latin typeface="Effra"/>
                <a:cs typeface="Effra"/>
              </a:rPr>
              <a:t>8% A1C nearly TRIPLES the risk of retinopathy</a:t>
            </a:r>
          </a:p>
          <a:p>
            <a:r>
              <a:rPr lang="en-US" sz="1600" dirty="0">
                <a:solidFill>
                  <a:srgbClr val="000000"/>
                </a:solidFill>
                <a:latin typeface="Effra"/>
                <a:cs typeface="Effra"/>
              </a:rPr>
              <a:t>10% A1C nearly 7X</a:t>
            </a:r>
          </a:p>
          <a:p>
            <a:r>
              <a:rPr lang="en-US" sz="1600" dirty="0">
                <a:solidFill>
                  <a:srgbClr val="000000"/>
                </a:solidFill>
                <a:latin typeface="Effra"/>
                <a:cs typeface="Effra"/>
              </a:rPr>
              <a:t>11% A1C nearly 12X</a:t>
            </a:r>
          </a:p>
        </p:txBody>
      </p:sp>
    </p:spTree>
    <p:extLst>
      <p:ext uri="{BB962C8B-B14F-4D97-AF65-F5344CB8AC3E}">
        <p14:creationId xmlns:p14="http://schemas.microsoft.com/office/powerpoint/2010/main" val="23608164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1339" y="2347201"/>
            <a:ext cx="5753100" cy="1866900"/>
          </a:xfrm>
          <a:prstGeom prst="rect">
            <a:avLst/>
          </a:prstGeom>
        </p:spPr>
      </p:pic>
      <p:sp>
        <p:nvSpPr>
          <p:cNvPr id="32770" name="Title 1"/>
          <p:cNvSpPr>
            <a:spLocks noGrp="1"/>
          </p:cNvSpPr>
          <p:nvPr>
            <p:ph type="title"/>
          </p:nvPr>
        </p:nvSpPr>
        <p:spPr>
          <a:xfrm>
            <a:off x="374904" y="370947"/>
            <a:ext cx="8763000" cy="238653"/>
          </a:xfrm>
        </p:spPr>
        <p:txBody>
          <a:bodyPr/>
          <a:lstStyle/>
          <a:p>
            <a:r>
              <a:rPr lang="en-US" altLang="ja-JP" dirty="0"/>
              <a:t>Legacy Effect:  A1C Contribution Over Time</a:t>
            </a:r>
          </a:p>
        </p:txBody>
      </p:sp>
      <p:sp>
        <p:nvSpPr>
          <p:cNvPr id="32771" name="TextBox 1"/>
          <p:cNvSpPr txBox="1">
            <a:spLocks noChangeArrowheads="1"/>
          </p:cNvSpPr>
          <p:nvPr/>
        </p:nvSpPr>
        <p:spPr bwMode="auto">
          <a:xfrm>
            <a:off x="374904" y="6618506"/>
            <a:ext cx="75570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eaLnBrk="1" fontAlgn="base" hangingPunct="1">
              <a:spcBef>
                <a:spcPct val="0"/>
              </a:spcBef>
              <a:spcAft>
                <a:spcPct val="0"/>
              </a:spcAft>
            </a:pPr>
            <a:r>
              <a:rPr lang="da-DK" altLang="ja-JP" sz="1000" dirty="0">
                <a:solidFill>
                  <a:schemeClr val="bg1"/>
                </a:solidFill>
                <a:latin typeface="Effra" panose="020B0603020203020204" pitchFamily="34" charset="0"/>
                <a:ea typeface="MS PGothic" pitchFamily="34" charset="-128"/>
                <a:cs typeface="Arial" pitchFamily="34" charset="0"/>
              </a:rPr>
              <a:t>Lind M, et al. </a:t>
            </a:r>
            <a:r>
              <a:rPr lang="da-DK" altLang="ja-JP" sz="1000" i="1" dirty="0">
                <a:solidFill>
                  <a:schemeClr val="bg1"/>
                </a:solidFill>
                <a:latin typeface="Effra" panose="020B0603020203020204" pitchFamily="34" charset="0"/>
                <a:ea typeface="MS PGothic" pitchFamily="34" charset="-128"/>
                <a:cs typeface="Arial" pitchFamily="34" charset="0"/>
              </a:rPr>
              <a:t>Diabetalogia</a:t>
            </a:r>
            <a:r>
              <a:rPr lang="da-DK" altLang="ja-JP" sz="1000" dirty="0">
                <a:solidFill>
                  <a:schemeClr val="bg1"/>
                </a:solidFill>
                <a:latin typeface="Effra" panose="020B0603020203020204" pitchFamily="34" charset="0"/>
                <a:ea typeface="MS PGothic" pitchFamily="34" charset="-128"/>
                <a:cs typeface="Arial" pitchFamily="34" charset="0"/>
              </a:rPr>
              <a:t> 2010;53:1093-8.</a:t>
            </a:r>
            <a:endParaRPr lang="en-US" altLang="ja-JP" sz="1000" dirty="0">
              <a:solidFill>
                <a:schemeClr val="bg1"/>
              </a:solidFill>
              <a:latin typeface="Effra" panose="020B0603020203020204" pitchFamily="34" charset="0"/>
              <a:ea typeface="MS PGothic" pitchFamily="34" charset="-128"/>
              <a:cs typeface="Arial" pitchFamily="34" charset="0"/>
            </a:endParaRPr>
          </a:p>
        </p:txBody>
      </p:sp>
      <p:sp>
        <p:nvSpPr>
          <p:cNvPr id="3" name="TextBox 2"/>
          <p:cNvSpPr txBox="1"/>
          <p:nvPr/>
        </p:nvSpPr>
        <p:spPr bwMode="auto">
          <a:xfrm>
            <a:off x="1937212" y="4736068"/>
            <a:ext cx="5931725" cy="369332"/>
          </a:xfrm>
          <a:prstGeom prst="rect">
            <a:avLst/>
          </a:prstGeom>
          <a:solidFill>
            <a:schemeClr val="bg1"/>
          </a:solidFill>
          <a:ln>
            <a:noFill/>
          </a:ln>
        </p:spPr>
        <p:txBody>
          <a:bodyPr wrap="square">
            <a:spAutoFit/>
          </a:bodyPr>
          <a:lstStyle/>
          <a:p>
            <a:pPr algn="ctr" fontAlgn="base">
              <a:spcBef>
                <a:spcPct val="0"/>
              </a:spcBef>
              <a:spcAft>
                <a:spcPct val="0"/>
              </a:spcAft>
              <a:defRPr/>
            </a:pPr>
            <a:r>
              <a:rPr lang="en-US" b="1" dirty="0">
                <a:solidFill>
                  <a:srgbClr val="005195"/>
                </a:solidFill>
                <a:latin typeface="Effra" panose="020B0603020203020204" pitchFamily="34" charset="0"/>
                <a:cs typeface="Arial" pitchFamily="34" charset="0"/>
              </a:rPr>
              <a:t>Time since A1C value was attained (years)</a:t>
            </a:r>
          </a:p>
        </p:txBody>
      </p:sp>
      <p:sp>
        <p:nvSpPr>
          <p:cNvPr id="32780" name="TextBox 12"/>
          <p:cNvSpPr txBox="1">
            <a:spLocks noChangeArrowheads="1"/>
          </p:cNvSpPr>
          <p:nvPr/>
        </p:nvSpPr>
        <p:spPr bwMode="auto">
          <a:xfrm rot="16200000">
            <a:off x="-195830" y="3030905"/>
            <a:ext cx="2986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eaLnBrk="1" fontAlgn="base" hangingPunct="1">
              <a:spcBef>
                <a:spcPct val="0"/>
              </a:spcBef>
              <a:spcAft>
                <a:spcPct val="0"/>
              </a:spcAft>
            </a:pPr>
            <a:r>
              <a:rPr lang="en-US" sz="1600" b="1" dirty="0">
                <a:solidFill>
                  <a:srgbClr val="005195"/>
                </a:solidFill>
                <a:latin typeface="Effra" panose="020B0603020203020204" pitchFamily="34" charset="0"/>
                <a:cs typeface="Arial" pitchFamily="34" charset="0"/>
              </a:rPr>
              <a:t>Relative risk contribution</a:t>
            </a:r>
          </a:p>
        </p:txBody>
      </p:sp>
      <p:sp>
        <p:nvSpPr>
          <p:cNvPr id="32778" name="TextBox 10"/>
          <p:cNvSpPr txBox="1">
            <a:spLocks noChangeArrowheads="1"/>
          </p:cNvSpPr>
          <p:nvPr/>
        </p:nvSpPr>
        <p:spPr bwMode="auto">
          <a:xfrm>
            <a:off x="2413000" y="1476097"/>
            <a:ext cx="398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algn="ctr" eaLnBrk="1" fontAlgn="base" hangingPunct="1">
              <a:spcBef>
                <a:spcPct val="0"/>
              </a:spcBef>
              <a:spcAft>
                <a:spcPct val="0"/>
              </a:spcAft>
            </a:pPr>
            <a:r>
              <a:rPr lang="en-US" sz="2400" b="1" dirty="0">
                <a:solidFill>
                  <a:srgbClr val="005195"/>
                </a:solidFill>
                <a:latin typeface="Effra" panose="020B0603020203020204" pitchFamily="34" charset="0"/>
                <a:cs typeface="Arial" pitchFamily="34" charset="0"/>
              </a:rPr>
              <a:t>Legacy Effect</a:t>
            </a:r>
          </a:p>
        </p:txBody>
      </p:sp>
      <p:cxnSp>
        <p:nvCxnSpPr>
          <p:cNvPr id="13" name="Straight Connector 12"/>
          <p:cNvCxnSpPr/>
          <p:nvPr/>
        </p:nvCxnSpPr>
        <p:spPr>
          <a:xfrm>
            <a:off x="1848148" y="4281587"/>
            <a:ext cx="59024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55955" y="2197467"/>
            <a:ext cx="0" cy="2184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93"/>
          <p:cNvSpPr>
            <a:spLocks noChangeArrowheads="1"/>
          </p:cNvSpPr>
          <p:nvPr/>
        </p:nvSpPr>
        <p:spPr bwMode="auto">
          <a:xfrm>
            <a:off x="1334294" y="2149998"/>
            <a:ext cx="4604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pPr>
            <a:r>
              <a:rPr lang="en-US" sz="1600" b="1" dirty="0">
                <a:solidFill>
                  <a:srgbClr val="616265"/>
                </a:solidFill>
                <a:latin typeface="Effra" panose="020B0603020203020204" pitchFamily="34" charset="0"/>
                <a:cs typeface="Arial" pitchFamily="34" charset="0"/>
              </a:rPr>
              <a:t>3.0</a:t>
            </a:r>
          </a:p>
        </p:txBody>
      </p:sp>
      <p:sp>
        <p:nvSpPr>
          <p:cNvPr id="16" name="Rectangle 93"/>
          <p:cNvSpPr>
            <a:spLocks noChangeArrowheads="1"/>
          </p:cNvSpPr>
          <p:nvPr/>
        </p:nvSpPr>
        <p:spPr bwMode="auto">
          <a:xfrm>
            <a:off x="1359286" y="2814034"/>
            <a:ext cx="447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pPr>
            <a:r>
              <a:rPr lang="en-US" sz="1600" b="1" dirty="0">
                <a:solidFill>
                  <a:srgbClr val="616265"/>
                </a:solidFill>
                <a:latin typeface="Effra" panose="020B0603020203020204" pitchFamily="34" charset="0"/>
                <a:cs typeface="Arial" pitchFamily="34" charset="0"/>
              </a:rPr>
              <a:t>2.0</a:t>
            </a:r>
          </a:p>
        </p:txBody>
      </p:sp>
      <p:sp>
        <p:nvSpPr>
          <p:cNvPr id="17" name="Rectangle 93"/>
          <p:cNvSpPr>
            <a:spLocks noChangeArrowheads="1"/>
          </p:cNvSpPr>
          <p:nvPr/>
        </p:nvSpPr>
        <p:spPr bwMode="auto">
          <a:xfrm>
            <a:off x="1436480" y="3151074"/>
            <a:ext cx="3819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pPr>
            <a:r>
              <a:rPr lang="en-US" sz="1600" b="1" dirty="0">
                <a:solidFill>
                  <a:srgbClr val="616265"/>
                </a:solidFill>
                <a:latin typeface="Effra" panose="020B0603020203020204" pitchFamily="34" charset="0"/>
                <a:cs typeface="Arial" pitchFamily="34" charset="0"/>
              </a:rPr>
              <a:t>1.5</a:t>
            </a:r>
          </a:p>
        </p:txBody>
      </p:sp>
      <p:sp>
        <p:nvSpPr>
          <p:cNvPr id="18" name="Rectangle 93"/>
          <p:cNvSpPr>
            <a:spLocks noChangeArrowheads="1"/>
          </p:cNvSpPr>
          <p:nvPr/>
        </p:nvSpPr>
        <p:spPr bwMode="auto">
          <a:xfrm>
            <a:off x="1379123" y="3498748"/>
            <a:ext cx="433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pPr>
            <a:r>
              <a:rPr lang="en-US" sz="1600" b="1" dirty="0">
                <a:solidFill>
                  <a:srgbClr val="616265"/>
                </a:solidFill>
                <a:latin typeface="Effra" panose="020B0603020203020204" pitchFamily="34" charset="0"/>
                <a:cs typeface="Arial" pitchFamily="34" charset="0"/>
              </a:rPr>
              <a:t>1.0</a:t>
            </a:r>
          </a:p>
        </p:txBody>
      </p:sp>
      <p:sp>
        <p:nvSpPr>
          <p:cNvPr id="19" name="Rectangle 93"/>
          <p:cNvSpPr>
            <a:spLocks noChangeArrowheads="1"/>
          </p:cNvSpPr>
          <p:nvPr/>
        </p:nvSpPr>
        <p:spPr bwMode="auto">
          <a:xfrm>
            <a:off x="1396937" y="4168316"/>
            <a:ext cx="4274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pPr>
            <a:r>
              <a:rPr lang="en-US" sz="1600" b="1" dirty="0">
                <a:solidFill>
                  <a:srgbClr val="616265"/>
                </a:solidFill>
                <a:latin typeface="Effra" panose="020B0603020203020204" pitchFamily="34" charset="0"/>
                <a:cs typeface="Arial" pitchFamily="34" charset="0"/>
              </a:rPr>
              <a:t>0</a:t>
            </a:r>
          </a:p>
        </p:txBody>
      </p:sp>
      <p:sp>
        <p:nvSpPr>
          <p:cNvPr id="20" name="Rectangle 93"/>
          <p:cNvSpPr>
            <a:spLocks noChangeArrowheads="1"/>
          </p:cNvSpPr>
          <p:nvPr/>
        </p:nvSpPr>
        <p:spPr bwMode="auto">
          <a:xfrm>
            <a:off x="2289205" y="4381486"/>
            <a:ext cx="4911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sz="1600" b="1" dirty="0">
                <a:solidFill>
                  <a:srgbClr val="616265"/>
                </a:solidFill>
                <a:latin typeface="Effra" panose="020B0603020203020204" pitchFamily="34" charset="0"/>
                <a:cs typeface="Arial" pitchFamily="34" charset="0"/>
              </a:rPr>
              <a:t>1</a:t>
            </a:r>
          </a:p>
        </p:txBody>
      </p:sp>
      <p:sp>
        <p:nvSpPr>
          <p:cNvPr id="21" name="Rectangle 93"/>
          <p:cNvSpPr>
            <a:spLocks noChangeArrowheads="1"/>
          </p:cNvSpPr>
          <p:nvPr/>
        </p:nvSpPr>
        <p:spPr bwMode="auto">
          <a:xfrm>
            <a:off x="3467287" y="4381486"/>
            <a:ext cx="4531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sz="1600" b="1" dirty="0">
                <a:solidFill>
                  <a:srgbClr val="616265"/>
                </a:solidFill>
                <a:latin typeface="Effra" panose="020B0603020203020204" pitchFamily="34" charset="0"/>
                <a:cs typeface="Arial" pitchFamily="34" charset="0"/>
              </a:rPr>
              <a:t>3</a:t>
            </a:r>
          </a:p>
        </p:txBody>
      </p:sp>
      <p:sp>
        <p:nvSpPr>
          <p:cNvPr id="22" name="Rectangle 93"/>
          <p:cNvSpPr>
            <a:spLocks noChangeArrowheads="1"/>
          </p:cNvSpPr>
          <p:nvPr/>
        </p:nvSpPr>
        <p:spPr bwMode="auto">
          <a:xfrm>
            <a:off x="4059297" y="4381486"/>
            <a:ext cx="4667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sz="1600" b="1" dirty="0">
                <a:solidFill>
                  <a:srgbClr val="616265"/>
                </a:solidFill>
                <a:latin typeface="Effra" panose="020B0603020203020204" pitchFamily="34" charset="0"/>
                <a:cs typeface="Arial" pitchFamily="34" charset="0"/>
              </a:rPr>
              <a:t>4</a:t>
            </a:r>
          </a:p>
        </p:txBody>
      </p:sp>
      <p:sp>
        <p:nvSpPr>
          <p:cNvPr id="23" name="Rectangle 93"/>
          <p:cNvSpPr>
            <a:spLocks noChangeArrowheads="1"/>
          </p:cNvSpPr>
          <p:nvPr/>
        </p:nvSpPr>
        <p:spPr bwMode="auto">
          <a:xfrm>
            <a:off x="4663182" y="4381486"/>
            <a:ext cx="4150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sz="1600" b="1" dirty="0">
                <a:solidFill>
                  <a:srgbClr val="616265"/>
                </a:solidFill>
                <a:latin typeface="Effra" panose="020B0603020203020204" pitchFamily="34" charset="0"/>
                <a:cs typeface="Arial" pitchFamily="34" charset="0"/>
              </a:rPr>
              <a:t>5</a:t>
            </a:r>
          </a:p>
        </p:txBody>
      </p:sp>
      <p:sp>
        <p:nvSpPr>
          <p:cNvPr id="24" name="Rectangle 93"/>
          <p:cNvSpPr>
            <a:spLocks noChangeArrowheads="1"/>
          </p:cNvSpPr>
          <p:nvPr/>
        </p:nvSpPr>
        <p:spPr bwMode="auto">
          <a:xfrm>
            <a:off x="5249253" y="4381486"/>
            <a:ext cx="3633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sz="1600" b="1" dirty="0">
                <a:solidFill>
                  <a:srgbClr val="616265"/>
                </a:solidFill>
                <a:latin typeface="Effra" panose="020B0603020203020204" pitchFamily="34" charset="0"/>
                <a:cs typeface="Arial" pitchFamily="34" charset="0"/>
              </a:rPr>
              <a:t>6</a:t>
            </a:r>
          </a:p>
        </p:txBody>
      </p:sp>
      <p:sp>
        <p:nvSpPr>
          <p:cNvPr id="25" name="Rectangle 93"/>
          <p:cNvSpPr>
            <a:spLocks noChangeArrowheads="1"/>
          </p:cNvSpPr>
          <p:nvPr/>
        </p:nvSpPr>
        <p:spPr bwMode="auto">
          <a:xfrm>
            <a:off x="5787820" y="4391425"/>
            <a:ext cx="471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sz="1600" b="1" dirty="0">
                <a:solidFill>
                  <a:srgbClr val="616265"/>
                </a:solidFill>
                <a:latin typeface="Effra" panose="020B0603020203020204" pitchFamily="34" charset="0"/>
                <a:cs typeface="Arial" pitchFamily="34" charset="0"/>
              </a:rPr>
              <a:t>7</a:t>
            </a:r>
          </a:p>
        </p:txBody>
      </p:sp>
      <p:sp>
        <p:nvSpPr>
          <p:cNvPr id="26" name="Rectangle 93"/>
          <p:cNvSpPr>
            <a:spLocks noChangeArrowheads="1"/>
          </p:cNvSpPr>
          <p:nvPr/>
        </p:nvSpPr>
        <p:spPr bwMode="auto">
          <a:xfrm>
            <a:off x="2843545" y="4381486"/>
            <a:ext cx="5602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sz="1600" b="1" dirty="0">
                <a:solidFill>
                  <a:srgbClr val="616265"/>
                </a:solidFill>
                <a:latin typeface="Effra" panose="020B0603020203020204" pitchFamily="34" charset="0"/>
                <a:cs typeface="Arial" pitchFamily="34" charset="0"/>
              </a:rPr>
              <a:t>2</a:t>
            </a:r>
          </a:p>
        </p:txBody>
      </p:sp>
      <p:cxnSp>
        <p:nvCxnSpPr>
          <p:cNvPr id="28" name="Straight Connector 27"/>
          <p:cNvCxnSpPr/>
          <p:nvPr/>
        </p:nvCxnSpPr>
        <p:spPr>
          <a:xfrm>
            <a:off x="1825461" y="2592313"/>
            <a:ext cx="1209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35287" y="3616705"/>
            <a:ext cx="1209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40050" y="3939834"/>
            <a:ext cx="1209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92050" y="4293672"/>
            <a:ext cx="0" cy="87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54406" y="4293825"/>
            <a:ext cx="0" cy="87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23537" y="4293787"/>
            <a:ext cx="0" cy="87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08071" y="4291520"/>
            <a:ext cx="0" cy="87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577581" y="4293901"/>
            <a:ext cx="0" cy="87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11644" y="4293673"/>
            <a:ext cx="0" cy="87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30404" y="4281768"/>
            <a:ext cx="0" cy="87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44812" y="3273412"/>
            <a:ext cx="1209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28143" y="2940759"/>
            <a:ext cx="1209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817545" y="2269700"/>
            <a:ext cx="1209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93"/>
          <p:cNvSpPr>
            <a:spLocks noChangeArrowheads="1"/>
          </p:cNvSpPr>
          <p:nvPr/>
        </p:nvSpPr>
        <p:spPr bwMode="auto">
          <a:xfrm>
            <a:off x="1383080" y="3817402"/>
            <a:ext cx="433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pPr>
            <a:r>
              <a:rPr lang="en-US" sz="1600" b="1" dirty="0">
                <a:solidFill>
                  <a:srgbClr val="616265"/>
                </a:solidFill>
                <a:latin typeface="Effra" panose="020B0603020203020204" pitchFamily="34" charset="0"/>
                <a:cs typeface="Arial" pitchFamily="34" charset="0"/>
              </a:rPr>
              <a:t>0.5</a:t>
            </a:r>
          </a:p>
        </p:txBody>
      </p:sp>
      <p:sp>
        <p:nvSpPr>
          <p:cNvPr id="46" name="Rectangle 93"/>
          <p:cNvSpPr>
            <a:spLocks noChangeArrowheads="1"/>
          </p:cNvSpPr>
          <p:nvPr/>
        </p:nvSpPr>
        <p:spPr bwMode="auto">
          <a:xfrm>
            <a:off x="1351360" y="2473580"/>
            <a:ext cx="447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pPr>
            <a:r>
              <a:rPr lang="en-US" sz="1600" b="1" dirty="0">
                <a:solidFill>
                  <a:srgbClr val="616265"/>
                </a:solidFill>
                <a:latin typeface="Effra" panose="020B0603020203020204" pitchFamily="34" charset="0"/>
                <a:cs typeface="Arial" pitchFamily="34" charset="0"/>
              </a:rPr>
              <a:t>2.5</a:t>
            </a:r>
          </a:p>
        </p:txBody>
      </p:sp>
      <p:sp>
        <p:nvSpPr>
          <p:cNvPr id="47" name="Rectangle 93"/>
          <p:cNvSpPr>
            <a:spLocks noChangeArrowheads="1"/>
          </p:cNvSpPr>
          <p:nvPr/>
        </p:nvSpPr>
        <p:spPr bwMode="auto">
          <a:xfrm>
            <a:off x="1745278" y="4356342"/>
            <a:ext cx="4274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sz="1600" b="1" dirty="0">
                <a:solidFill>
                  <a:srgbClr val="616265"/>
                </a:solidFill>
                <a:latin typeface="Effra" panose="020B0603020203020204" pitchFamily="34" charset="0"/>
                <a:cs typeface="Arial" pitchFamily="34" charset="0"/>
              </a:rPr>
              <a:t>0</a:t>
            </a:r>
          </a:p>
        </p:txBody>
      </p:sp>
      <p:sp>
        <p:nvSpPr>
          <p:cNvPr id="49" name="Rectangle 93"/>
          <p:cNvSpPr>
            <a:spLocks noChangeArrowheads="1"/>
          </p:cNvSpPr>
          <p:nvPr/>
        </p:nvSpPr>
        <p:spPr bwMode="auto">
          <a:xfrm>
            <a:off x="6343982" y="4383506"/>
            <a:ext cx="471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sz="1600" b="1" dirty="0">
                <a:solidFill>
                  <a:srgbClr val="616265"/>
                </a:solidFill>
                <a:latin typeface="Effra" panose="020B0603020203020204" pitchFamily="34" charset="0"/>
                <a:cs typeface="Arial" pitchFamily="34" charset="0"/>
              </a:rPr>
              <a:t>8</a:t>
            </a:r>
          </a:p>
        </p:txBody>
      </p:sp>
      <p:sp>
        <p:nvSpPr>
          <p:cNvPr id="50" name="Rectangle 93"/>
          <p:cNvSpPr>
            <a:spLocks noChangeArrowheads="1"/>
          </p:cNvSpPr>
          <p:nvPr/>
        </p:nvSpPr>
        <p:spPr bwMode="auto">
          <a:xfrm>
            <a:off x="6929831" y="4381526"/>
            <a:ext cx="471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sz="1600" b="1" dirty="0">
                <a:solidFill>
                  <a:srgbClr val="616265"/>
                </a:solidFill>
                <a:latin typeface="Effra" panose="020B0603020203020204" pitchFamily="34" charset="0"/>
                <a:cs typeface="Arial" pitchFamily="34" charset="0"/>
              </a:rPr>
              <a:t>9</a:t>
            </a:r>
          </a:p>
        </p:txBody>
      </p:sp>
      <p:sp>
        <p:nvSpPr>
          <p:cNvPr id="51" name="Rectangle 93"/>
          <p:cNvSpPr>
            <a:spLocks noChangeArrowheads="1"/>
          </p:cNvSpPr>
          <p:nvPr/>
        </p:nvSpPr>
        <p:spPr bwMode="auto">
          <a:xfrm>
            <a:off x="7503829" y="4385476"/>
            <a:ext cx="471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sz="1600" b="1" dirty="0">
                <a:solidFill>
                  <a:srgbClr val="616265"/>
                </a:solidFill>
                <a:latin typeface="Effra" panose="020B0603020203020204" pitchFamily="34" charset="0"/>
                <a:cs typeface="Arial" pitchFamily="34" charset="0"/>
              </a:rPr>
              <a:t>10</a:t>
            </a:r>
          </a:p>
        </p:txBody>
      </p:sp>
      <p:cxnSp>
        <p:nvCxnSpPr>
          <p:cNvPr id="52" name="Straight Connector 51"/>
          <p:cNvCxnSpPr/>
          <p:nvPr/>
        </p:nvCxnSpPr>
        <p:spPr>
          <a:xfrm>
            <a:off x="4288348" y="4285907"/>
            <a:ext cx="0" cy="87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69365" y="4291921"/>
            <a:ext cx="0" cy="87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737402" y="4295879"/>
            <a:ext cx="0" cy="87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94426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dirty="0"/>
              <a:t>ANSWERING THE CHALLENGES OF DIABETES management</a:t>
            </a:r>
          </a:p>
        </p:txBody>
      </p:sp>
      <p:sp>
        <p:nvSpPr>
          <p:cNvPr id="7" name="Text Placeholder 6"/>
          <p:cNvSpPr>
            <a:spLocks noGrp="1"/>
          </p:cNvSpPr>
          <p:nvPr>
            <p:ph type="body" sz="quarter" idx="13"/>
          </p:nvPr>
        </p:nvSpPr>
        <p:spPr>
          <a:xfrm>
            <a:off x="378353" y="1318072"/>
            <a:ext cx="8382000" cy="266700"/>
          </a:xfrm>
        </p:spPr>
        <p:txBody>
          <a:bodyPr/>
          <a:lstStyle/>
          <a:p>
            <a:r>
              <a:rPr lang="en-US" dirty="0"/>
              <a:t>Insulin pump therapy for patients with type 2 diabetes</a:t>
            </a:r>
          </a:p>
        </p:txBody>
      </p:sp>
      <p:grpSp>
        <p:nvGrpSpPr>
          <p:cNvPr id="8" name="Group 7"/>
          <p:cNvGrpSpPr/>
          <p:nvPr/>
        </p:nvGrpSpPr>
        <p:grpSpPr>
          <a:xfrm>
            <a:off x="1905000" y="2396211"/>
            <a:ext cx="5153054" cy="1224640"/>
            <a:chOff x="693309" y="1338947"/>
            <a:chExt cx="5794248" cy="1632853"/>
          </a:xfrm>
        </p:grpSpPr>
        <p:sp>
          <p:nvSpPr>
            <p:cNvPr id="11" name="Rectangle 10"/>
            <p:cNvSpPr/>
            <p:nvPr/>
          </p:nvSpPr>
          <p:spPr>
            <a:xfrm>
              <a:off x="693309" y="1338947"/>
              <a:ext cx="457200" cy="16328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1" tIns="34279" rIns="68561" bIns="34279" rtlCol="0" anchor="ctr" anchorCtr="0"/>
            <a:lstStyle/>
            <a:p>
              <a:pPr algn="ctr" defTabSz="286914"/>
              <a:r>
                <a:rPr lang="en-US" sz="1650" b="1" dirty="0">
                  <a:solidFill>
                    <a:srgbClr val="FFFFFF"/>
                  </a:solidFill>
                </a:rPr>
                <a:t>1</a:t>
              </a:r>
              <a:endParaRPr lang="en-US" sz="825" b="1" dirty="0">
                <a:solidFill>
                  <a:srgbClr val="FFFFFF"/>
                </a:solidFill>
              </a:endParaRPr>
            </a:p>
          </p:txBody>
        </p:sp>
        <p:sp>
          <p:nvSpPr>
            <p:cNvPr id="16" name="Content Placeholder 8"/>
            <p:cNvSpPr txBox="1">
              <a:spLocks/>
            </p:cNvSpPr>
            <p:nvPr/>
          </p:nvSpPr>
          <p:spPr>
            <a:xfrm>
              <a:off x="1147461" y="1338947"/>
              <a:ext cx="5340096" cy="1626460"/>
            </a:xfrm>
            <a:prstGeom prst="rect">
              <a:avLst/>
            </a:prstGeom>
            <a:solidFill>
              <a:schemeClr val="bg1">
                <a:lumMod val="95000"/>
              </a:schemeClr>
            </a:solidFill>
          </p:spPr>
          <p:txBody>
            <a:bodyPr vert="horz" lIns="0" tIns="0" rIns="0" bIns="0" rtlCol="0" anchor="ctr">
              <a:noAutofit/>
            </a:bodyPr>
            <a:lstStyle>
              <a:lvl1pPr marL="228600" indent="-228600" algn="l" defTabSz="548457" rtl="0" eaLnBrk="1" latinLnBrk="0" hangingPunct="1">
                <a:lnSpc>
                  <a:spcPct val="100000"/>
                </a:lnSpc>
                <a:spcBef>
                  <a:spcPts val="0"/>
                </a:spcBef>
                <a:spcAft>
                  <a:spcPts val="1000"/>
                </a:spcAft>
                <a:buFont typeface="Wingdings" charset="2"/>
                <a:buChar char="§"/>
                <a:defRPr sz="2200" kern="1200">
                  <a:solidFill>
                    <a:schemeClr val="tx1"/>
                  </a:solidFill>
                  <a:latin typeface="+mn-lt"/>
                  <a:ea typeface="+mn-ea"/>
                  <a:cs typeface="+mn-cs"/>
                </a:defRPr>
              </a:lvl1pPr>
              <a:lvl2pPr marL="454025" indent="-228600" algn="l" defTabSz="548457" rtl="0" eaLnBrk="1" latinLnBrk="0" hangingPunct="1">
                <a:lnSpc>
                  <a:spcPct val="100000"/>
                </a:lnSpc>
                <a:spcBef>
                  <a:spcPts val="0"/>
                </a:spcBef>
                <a:spcAft>
                  <a:spcPts val="1000"/>
                </a:spcAft>
                <a:buFont typeface="Wingdings" charset="2"/>
                <a:buChar char="§"/>
                <a:defRPr sz="2000" kern="1200">
                  <a:solidFill>
                    <a:schemeClr val="tx2"/>
                  </a:solidFill>
                  <a:latin typeface="+mn-lt"/>
                  <a:ea typeface="+mn-ea"/>
                  <a:cs typeface="+mn-cs"/>
                </a:defRPr>
              </a:lvl2pPr>
              <a:lvl3pPr marL="685800" indent="-228600" algn="l" defTabSz="548457" rtl="0" eaLnBrk="1" latinLnBrk="0" hangingPunct="1">
                <a:lnSpc>
                  <a:spcPct val="100000"/>
                </a:lnSpc>
                <a:spcBef>
                  <a:spcPts val="0"/>
                </a:spcBef>
                <a:spcAft>
                  <a:spcPts val="1000"/>
                </a:spcAft>
                <a:buFont typeface="Wingdings" charset="2"/>
                <a:buChar char="§"/>
                <a:defRPr sz="1800" kern="1200" baseline="0">
                  <a:solidFill>
                    <a:schemeClr val="tx2"/>
                  </a:solidFill>
                  <a:latin typeface="+mn-lt"/>
                  <a:ea typeface="+mn-ea"/>
                  <a:cs typeface="+mn-cs"/>
                </a:defRPr>
              </a:lvl3pPr>
              <a:lvl4pPr marL="914400" indent="-228600" algn="l" defTabSz="548457" rtl="0" eaLnBrk="1" latinLnBrk="0" hangingPunct="1">
                <a:lnSpc>
                  <a:spcPct val="100000"/>
                </a:lnSpc>
                <a:spcBef>
                  <a:spcPts val="0"/>
                </a:spcBef>
                <a:spcAft>
                  <a:spcPts val="1000"/>
                </a:spcAft>
                <a:buFont typeface="Wingdings" charset="2"/>
                <a:buChar char="§"/>
                <a:defRPr sz="1800" kern="1200">
                  <a:solidFill>
                    <a:schemeClr val="accent1"/>
                  </a:solidFill>
                  <a:latin typeface="+mn-lt"/>
                  <a:ea typeface="+mn-ea"/>
                  <a:cs typeface="+mn-cs"/>
                </a:defRPr>
              </a:lvl4pPr>
              <a:lvl5pPr marL="1144588" indent="-227013" algn="l" defTabSz="548457" rtl="0" eaLnBrk="1" latinLnBrk="0" hangingPunct="1">
                <a:lnSpc>
                  <a:spcPct val="100000"/>
                </a:lnSpc>
                <a:spcBef>
                  <a:spcPts val="0"/>
                </a:spcBef>
                <a:spcAft>
                  <a:spcPts val="800"/>
                </a:spcAft>
                <a:buFont typeface="Effra" panose="02000506080000020004" pitchFamily="2" charset="0"/>
                <a:buChar char="–"/>
                <a:defRPr sz="1600" kern="1200" baseline="0">
                  <a:solidFill>
                    <a:schemeClr val="accent1"/>
                  </a:solidFill>
                  <a:latin typeface="+mn-lt"/>
                  <a:ea typeface="+mn-ea"/>
                  <a:cs typeface="+mn-cs"/>
                </a:defRPr>
              </a:lvl5pPr>
              <a:lvl6pPr marL="1370013" indent="-225425" algn="l" defTabSz="548457" rtl="0" eaLnBrk="1" latinLnBrk="0" hangingPunct="1">
                <a:lnSpc>
                  <a:spcPct val="100000"/>
                </a:lnSpc>
                <a:spcBef>
                  <a:spcPts val="0"/>
                </a:spcBef>
                <a:spcAft>
                  <a:spcPts val="800"/>
                </a:spcAft>
                <a:buFont typeface="Effra" panose="02000506080000020004" pitchFamily="2" charset="0"/>
                <a:buChar char="–"/>
                <a:defRPr sz="1600" kern="1200">
                  <a:solidFill>
                    <a:schemeClr val="accent1"/>
                  </a:solidFill>
                  <a:latin typeface="Effra"/>
                  <a:ea typeface="+mn-ea"/>
                  <a:cs typeface="+mn-cs"/>
                </a:defRPr>
              </a:lvl6pPr>
              <a:lvl7pPr marL="1597025" indent="-227013" algn="l" defTabSz="548457" rtl="0" eaLnBrk="1" latinLnBrk="0" hangingPunct="1">
                <a:lnSpc>
                  <a:spcPct val="100000"/>
                </a:lnSpc>
                <a:spcBef>
                  <a:spcPts val="0"/>
                </a:spcBef>
                <a:spcAft>
                  <a:spcPts val="800"/>
                </a:spcAft>
                <a:buFont typeface="Effra" panose="02000506080000020004" pitchFamily="2" charset="0"/>
                <a:buChar char="–"/>
                <a:defRPr sz="1600" kern="1200">
                  <a:solidFill>
                    <a:schemeClr val="accent1"/>
                  </a:solidFill>
                  <a:latin typeface="Effra"/>
                  <a:ea typeface="+mn-ea"/>
                  <a:cs typeface="+mn-cs"/>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a:lstStyle>
            <a:p>
              <a:pPr marL="118031" lvl="1" indent="0">
                <a:spcAft>
                  <a:spcPts val="0"/>
                </a:spcAft>
                <a:buNone/>
              </a:pPr>
              <a:r>
                <a:rPr lang="en-US" sz="1500" b="1" dirty="0"/>
                <a:t>Better Glucose Control </a:t>
              </a:r>
            </a:p>
            <a:p>
              <a:pPr marL="332343" lvl="1" indent="-214313">
                <a:spcAft>
                  <a:spcPts val="0"/>
                </a:spcAft>
              </a:pPr>
              <a:r>
                <a:rPr lang="en-US" sz="1500" dirty="0"/>
                <a:t>Lowered A1C</a:t>
              </a:r>
              <a:r>
                <a:rPr lang="en-US" sz="1500" baseline="30000" dirty="0"/>
                <a:t>1</a:t>
              </a:r>
            </a:p>
            <a:p>
              <a:pPr marL="332343" lvl="1" indent="-214313">
                <a:spcAft>
                  <a:spcPts val="0"/>
                </a:spcAft>
              </a:pPr>
              <a:r>
                <a:rPr lang="en-US" sz="1500" dirty="0"/>
                <a:t>Reduction of  total daily dose of insulin</a:t>
              </a:r>
              <a:r>
                <a:rPr lang="en-US" sz="1500" baseline="30000" dirty="0"/>
                <a:t>1</a:t>
              </a:r>
              <a:endParaRPr lang="en-US" sz="1500" dirty="0"/>
            </a:p>
            <a:p>
              <a:pPr marL="332343" lvl="1" indent="-214313">
                <a:spcAft>
                  <a:spcPts val="0"/>
                </a:spcAft>
              </a:pPr>
              <a:r>
                <a:rPr lang="en-US" sz="1500" dirty="0"/>
                <a:t>Reduced risk of microvascular &amp; macrovascular complications</a:t>
              </a:r>
              <a:r>
                <a:rPr lang="en-US" sz="1500" baseline="30000" dirty="0"/>
                <a:t>3</a:t>
              </a:r>
            </a:p>
          </p:txBody>
        </p:sp>
      </p:grpSp>
      <p:grpSp>
        <p:nvGrpSpPr>
          <p:cNvPr id="12" name="Group 11"/>
          <p:cNvGrpSpPr/>
          <p:nvPr/>
        </p:nvGrpSpPr>
        <p:grpSpPr>
          <a:xfrm>
            <a:off x="1903858" y="3723116"/>
            <a:ext cx="5154197" cy="1122374"/>
            <a:chOff x="693309" y="2923101"/>
            <a:chExt cx="5797296" cy="1496499"/>
          </a:xfrm>
        </p:grpSpPr>
        <p:sp>
          <p:nvSpPr>
            <p:cNvPr id="10" name="Content Placeholder 8"/>
            <p:cNvSpPr txBox="1">
              <a:spLocks/>
            </p:cNvSpPr>
            <p:nvPr/>
          </p:nvSpPr>
          <p:spPr>
            <a:xfrm>
              <a:off x="1150509" y="2923101"/>
              <a:ext cx="5340096" cy="1496499"/>
            </a:xfrm>
            <a:prstGeom prst="rect">
              <a:avLst/>
            </a:prstGeom>
            <a:solidFill>
              <a:schemeClr val="bg1">
                <a:lumMod val="95000"/>
              </a:schemeClr>
            </a:solidFill>
          </p:spPr>
          <p:txBody>
            <a:bodyPr vert="horz" lIns="0" tIns="0" rIns="0" bIns="0" rtlCol="0" anchor="ctr">
              <a:noAutofit/>
            </a:bodyPr>
            <a:lstStyle>
              <a:lvl1pPr marL="228600" indent="-228600" algn="l" defTabSz="548457" rtl="0" eaLnBrk="1" latinLnBrk="0" hangingPunct="1">
                <a:lnSpc>
                  <a:spcPct val="100000"/>
                </a:lnSpc>
                <a:spcBef>
                  <a:spcPts val="0"/>
                </a:spcBef>
                <a:spcAft>
                  <a:spcPts val="1000"/>
                </a:spcAft>
                <a:buFont typeface="Wingdings" charset="2"/>
                <a:buChar char="§"/>
                <a:defRPr sz="2200" kern="1200">
                  <a:solidFill>
                    <a:schemeClr val="tx1"/>
                  </a:solidFill>
                  <a:latin typeface="+mn-lt"/>
                  <a:ea typeface="+mn-ea"/>
                  <a:cs typeface="+mn-cs"/>
                </a:defRPr>
              </a:lvl1pPr>
              <a:lvl2pPr marL="454025" indent="-228600" algn="l" defTabSz="548457" rtl="0" eaLnBrk="1" latinLnBrk="0" hangingPunct="1">
                <a:lnSpc>
                  <a:spcPct val="100000"/>
                </a:lnSpc>
                <a:spcBef>
                  <a:spcPts val="0"/>
                </a:spcBef>
                <a:spcAft>
                  <a:spcPts val="1000"/>
                </a:spcAft>
                <a:buFont typeface="Wingdings" charset="2"/>
                <a:buChar char="§"/>
                <a:defRPr sz="2000" kern="1200">
                  <a:solidFill>
                    <a:schemeClr val="tx2"/>
                  </a:solidFill>
                  <a:latin typeface="+mn-lt"/>
                  <a:ea typeface="+mn-ea"/>
                  <a:cs typeface="+mn-cs"/>
                </a:defRPr>
              </a:lvl2pPr>
              <a:lvl3pPr marL="685800" indent="-228600" algn="l" defTabSz="548457" rtl="0" eaLnBrk="1" latinLnBrk="0" hangingPunct="1">
                <a:lnSpc>
                  <a:spcPct val="100000"/>
                </a:lnSpc>
                <a:spcBef>
                  <a:spcPts val="0"/>
                </a:spcBef>
                <a:spcAft>
                  <a:spcPts val="1000"/>
                </a:spcAft>
                <a:buFont typeface="Wingdings" charset="2"/>
                <a:buChar char="§"/>
                <a:defRPr sz="1800" kern="1200" baseline="0">
                  <a:solidFill>
                    <a:schemeClr val="tx2"/>
                  </a:solidFill>
                  <a:latin typeface="+mn-lt"/>
                  <a:ea typeface="+mn-ea"/>
                  <a:cs typeface="+mn-cs"/>
                </a:defRPr>
              </a:lvl3pPr>
              <a:lvl4pPr marL="914400" indent="-228600" algn="l" defTabSz="548457" rtl="0" eaLnBrk="1" latinLnBrk="0" hangingPunct="1">
                <a:lnSpc>
                  <a:spcPct val="100000"/>
                </a:lnSpc>
                <a:spcBef>
                  <a:spcPts val="0"/>
                </a:spcBef>
                <a:spcAft>
                  <a:spcPts val="1000"/>
                </a:spcAft>
                <a:buFont typeface="Wingdings" charset="2"/>
                <a:buChar char="§"/>
                <a:defRPr sz="1800" kern="1200">
                  <a:solidFill>
                    <a:schemeClr val="accent1"/>
                  </a:solidFill>
                  <a:latin typeface="+mn-lt"/>
                  <a:ea typeface="+mn-ea"/>
                  <a:cs typeface="+mn-cs"/>
                </a:defRPr>
              </a:lvl4pPr>
              <a:lvl5pPr marL="1144588" indent="-227013" algn="l" defTabSz="548457" rtl="0" eaLnBrk="1" latinLnBrk="0" hangingPunct="1">
                <a:lnSpc>
                  <a:spcPct val="100000"/>
                </a:lnSpc>
                <a:spcBef>
                  <a:spcPts val="0"/>
                </a:spcBef>
                <a:spcAft>
                  <a:spcPts val="800"/>
                </a:spcAft>
                <a:buFont typeface="Effra" panose="02000506080000020004" pitchFamily="2" charset="0"/>
                <a:buChar char="–"/>
                <a:defRPr sz="1600" kern="1200" baseline="0">
                  <a:solidFill>
                    <a:schemeClr val="accent1"/>
                  </a:solidFill>
                  <a:latin typeface="+mn-lt"/>
                  <a:ea typeface="+mn-ea"/>
                  <a:cs typeface="+mn-cs"/>
                </a:defRPr>
              </a:lvl5pPr>
              <a:lvl6pPr marL="1370013" indent="-225425" algn="l" defTabSz="548457" rtl="0" eaLnBrk="1" latinLnBrk="0" hangingPunct="1">
                <a:lnSpc>
                  <a:spcPct val="100000"/>
                </a:lnSpc>
                <a:spcBef>
                  <a:spcPts val="0"/>
                </a:spcBef>
                <a:spcAft>
                  <a:spcPts val="800"/>
                </a:spcAft>
                <a:buFont typeface="Effra" panose="02000506080000020004" pitchFamily="2" charset="0"/>
                <a:buChar char="–"/>
                <a:defRPr sz="1600" kern="1200">
                  <a:solidFill>
                    <a:schemeClr val="accent1"/>
                  </a:solidFill>
                  <a:latin typeface="Effra"/>
                  <a:ea typeface="+mn-ea"/>
                  <a:cs typeface="+mn-cs"/>
                </a:defRPr>
              </a:lvl6pPr>
              <a:lvl7pPr marL="1597025" indent="-227013" algn="l" defTabSz="548457" rtl="0" eaLnBrk="1" latinLnBrk="0" hangingPunct="1">
                <a:lnSpc>
                  <a:spcPct val="100000"/>
                </a:lnSpc>
                <a:spcBef>
                  <a:spcPts val="0"/>
                </a:spcBef>
                <a:spcAft>
                  <a:spcPts val="800"/>
                </a:spcAft>
                <a:buFont typeface="Effra" panose="02000506080000020004" pitchFamily="2" charset="0"/>
                <a:buChar char="–"/>
                <a:defRPr sz="1600" kern="1200">
                  <a:solidFill>
                    <a:schemeClr val="accent1"/>
                  </a:solidFill>
                  <a:latin typeface="Effra"/>
                  <a:ea typeface="+mn-ea"/>
                  <a:cs typeface="+mn-cs"/>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a:lstStyle>
            <a:p>
              <a:pPr marL="118031" lvl="1" indent="0">
                <a:spcAft>
                  <a:spcPts val="0"/>
                </a:spcAft>
                <a:buNone/>
              </a:pPr>
              <a:r>
                <a:rPr lang="en-US" sz="1500" b="1" dirty="0"/>
                <a:t>Better Quality of Life</a:t>
              </a:r>
              <a:endParaRPr lang="en-US" sz="1500" dirty="0"/>
            </a:p>
            <a:p>
              <a:pPr marL="332343" lvl="1" indent="-214313">
                <a:spcAft>
                  <a:spcPts val="0"/>
                </a:spcAft>
              </a:pPr>
              <a:r>
                <a:rPr lang="en-US" sz="1500" dirty="0"/>
                <a:t>Simplified diabetes management with fewer injections or complicated insulin regiments</a:t>
              </a:r>
            </a:p>
            <a:p>
              <a:pPr marL="332343" lvl="1" indent="-214313">
                <a:spcAft>
                  <a:spcPts val="0"/>
                </a:spcAft>
              </a:pPr>
              <a:r>
                <a:rPr lang="en-US" sz="1500" dirty="0"/>
                <a:t>Easy, discrete dosing with or without carb counting</a:t>
              </a:r>
              <a:br>
                <a:rPr lang="en-US" sz="1200" b="1" dirty="0"/>
              </a:br>
              <a:endParaRPr lang="en-US" sz="1200" b="1" dirty="0"/>
            </a:p>
          </p:txBody>
        </p:sp>
        <p:sp>
          <p:nvSpPr>
            <p:cNvPr id="19" name="Rectangle 18"/>
            <p:cNvSpPr/>
            <p:nvPr/>
          </p:nvSpPr>
          <p:spPr>
            <a:xfrm>
              <a:off x="693309" y="2923101"/>
              <a:ext cx="457200" cy="14964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1" tIns="34279" rIns="68561" bIns="34279" rtlCol="0" anchor="ctr" anchorCtr="0"/>
            <a:lstStyle/>
            <a:p>
              <a:pPr algn="ctr" defTabSz="286914"/>
              <a:r>
                <a:rPr lang="en-US" sz="1500" b="1" dirty="0">
                  <a:solidFill>
                    <a:schemeClr val="bg1"/>
                  </a:solidFill>
                </a:rPr>
                <a:t>2</a:t>
              </a:r>
            </a:p>
          </p:txBody>
        </p:sp>
      </p:grpSp>
      <p:sp>
        <p:nvSpPr>
          <p:cNvPr id="13" name="Rectangle 12"/>
          <p:cNvSpPr/>
          <p:nvPr/>
        </p:nvSpPr>
        <p:spPr>
          <a:xfrm>
            <a:off x="378353" y="6293293"/>
            <a:ext cx="6290735" cy="646331"/>
          </a:xfrm>
          <a:prstGeom prst="rect">
            <a:avLst/>
          </a:prstGeom>
        </p:spPr>
        <p:txBody>
          <a:bodyPr wrap="square">
            <a:spAutoFit/>
          </a:bodyPr>
          <a:lstStyle/>
          <a:p>
            <a:pPr>
              <a:tabLst>
                <a:tab pos="139700" algn="l"/>
                <a:tab pos="457200" algn="l"/>
              </a:tabLst>
            </a:pPr>
            <a:r>
              <a:rPr lang="en-US" sz="900" spc="-20" dirty="0">
                <a:solidFill>
                  <a:srgbClr val="FFFFFF"/>
                </a:solidFill>
                <a:latin typeface="Effra"/>
                <a:ea typeface="Times New Roman"/>
                <a:cs typeface="Times New Roman"/>
              </a:rPr>
              <a:t>1</a:t>
            </a:r>
            <a:r>
              <a:rPr lang="en-US" sz="900" spc="-20" dirty="0">
                <a:solidFill>
                  <a:srgbClr val="FFFFFF"/>
                </a:solidFill>
                <a:ea typeface="Times New Roman"/>
                <a:cs typeface="Times New Roman"/>
              </a:rPr>
              <a:t>. Aronson R, et al. Diabetes </a:t>
            </a:r>
            <a:r>
              <a:rPr lang="en-US" sz="900" spc="-20" dirty="0" err="1">
                <a:solidFill>
                  <a:srgbClr val="FFFFFF"/>
                </a:solidFill>
                <a:ea typeface="Times New Roman"/>
                <a:cs typeface="Times New Roman"/>
              </a:rPr>
              <a:t>Obes</a:t>
            </a:r>
            <a:r>
              <a:rPr lang="en-US" sz="900" spc="-20" dirty="0">
                <a:solidFill>
                  <a:srgbClr val="FFFFFF"/>
                </a:solidFill>
                <a:ea typeface="Times New Roman"/>
                <a:cs typeface="Times New Roman"/>
              </a:rPr>
              <a:t> </a:t>
            </a:r>
            <a:r>
              <a:rPr lang="en-US" sz="900" spc="-20" dirty="0" err="1">
                <a:solidFill>
                  <a:srgbClr val="FFFFFF"/>
                </a:solidFill>
                <a:ea typeface="Times New Roman"/>
                <a:cs typeface="Times New Roman"/>
              </a:rPr>
              <a:t>Metab</a:t>
            </a:r>
            <a:r>
              <a:rPr lang="en-US" sz="900" spc="-20" dirty="0">
                <a:solidFill>
                  <a:srgbClr val="FFFFFF"/>
                </a:solidFill>
                <a:ea typeface="Times New Roman"/>
                <a:cs typeface="Times New Roman"/>
              </a:rPr>
              <a:t>. 2016. e-pub ahead of print. DOI: 10.1111/dom.12642</a:t>
            </a:r>
            <a:endParaRPr lang="en-US" sz="900" spc="-20" dirty="0">
              <a:solidFill>
                <a:srgbClr val="FFFFFF"/>
              </a:solidFill>
              <a:latin typeface="Effra"/>
              <a:ea typeface="Times New Roman"/>
              <a:cs typeface="Times New Roman"/>
            </a:endParaRPr>
          </a:p>
          <a:p>
            <a:pPr>
              <a:tabLst>
                <a:tab pos="139700" algn="l"/>
                <a:tab pos="457200" algn="l"/>
              </a:tabLst>
            </a:pPr>
            <a:r>
              <a:rPr lang="en-US" sz="900" spc="-20" dirty="0">
                <a:solidFill>
                  <a:srgbClr val="FFFFFF"/>
                </a:solidFill>
                <a:latin typeface="Effra"/>
                <a:ea typeface="Times New Roman"/>
                <a:cs typeface="Times New Roman"/>
              </a:rPr>
              <a:t>2. UK Prospective Diabetes Study (UKPDS) Group. Intensive blood-glucose control with </a:t>
            </a:r>
            <a:r>
              <a:rPr lang="en-US" sz="900" spc="-20" dirty="0" err="1">
                <a:solidFill>
                  <a:srgbClr val="FFFFFF"/>
                </a:solidFill>
                <a:latin typeface="Effra"/>
                <a:ea typeface="Times New Roman"/>
                <a:cs typeface="Times New Roman"/>
              </a:rPr>
              <a:t>sulphonylureas</a:t>
            </a:r>
            <a:r>
              <a:rPr lang="en-US" sz="900" spc="-20" dirty="0">
                <a:solidFill>
                  <a:srgbClr val="FFFFFF"/>
                </a:solidFill>
                <a:latin typeface="Effra"/>
                <a:ea typeface="Times New Roman"/>
                <a:cs typeface="Times New Roman"/>
              </a:rPr>
              <a:t> or insulin competed with conventional treatment and risk of complications in patients with type 2 diabetes (UKPDS 33). Lancet. 1998;352(9131):837-853.</a:t>
            </a:r>
          </a:p>
          <a:p>
            <a:pPr marL="228600" indent="-228600">
              <a:buAutoNum type="arabicPeriod"/>
              <a:tabLst>
                <a:tab pos="139700" algn="l"/>
                <a:tab pos="457200" algn="l"/>
              </a:tabLst>
            </a:pPr>
            <a:endParaRPr lang="en-US" sz="900" spc="-20" dirty="0">
              <a:solidFill>
                <a:srgbClr val="FFFFFF"/>
              </a:solidFill>
              <a:latin typeface="Effra"/>
              <a:ea typeface="Times New Roman"/>
              <a:cs typeface="Times New Roman"/>
            </a:endParaRPr>
          </a:p>
        </p:txBody>
      </p:sp>
    </p:spTree>
    <p:extLst>
      <p:ext uri="{BB962C8B-B14F-4D97-AF65-F5344CB8AC3E}">
        <p14:creationId xmlns:p14="http://schemas.microsoft.com/office/powerpoint/2010/main" val="159149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5" name="Rectangle 2"/>
          <p:cNvSpPr>
            <a:spLocks noChangeArrowheads="1"/>
          </p:cNvSpPr>
          <p:nvPr/>
        </p:nvSpPr>
        <p:spPr bwMode="auto">
          <a:xfrm>
            <a:off x="378353" y="693208"/>
            <a:ext cx="7633392" cy="958850"/>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indent="-347663" fontAlgn="auto">
              <a:spcBef>
                <a:spcPct val="20000"/>
              </a:spcBef>
              <a:spcAft>
                <a:spcPts val="0"/>
              </a:spcAft>
              <a:buFontTx/>
              <a:buAutoNum type="arabicPeriod"/>
            </a:pPr>
            <a:r>
              <a:rPr lang="en-US" sz="2000" dirty="0">
                <a:solidFill>
                  <a:srgbClr val="005195"/>
                </a:solidFill>
                <a:latin typeface="Effra"/>
                <a:cs typeface="Arial" pitchFamily="34" charset="0"/>
              </a:rPr>
              <a:t>Pumps use rapid-acting insulin</a:t>
            </a:r>
          </a:p>
          <a:p>
            <a:pPr marL="630238" lvl="1" indent="-285750" fontAlgn="auto">
              <a:lnSpc>
                <a:spcPct val="110000"/>
              </a:lnSpc>
              <a:spcBef>
                <a:spcPct val="20000"/>
              </a:spcBef>
              <a:spcAft>
                <a:spcPts val="0"/>
              </a:spcAft>
              <a:buClr>
                <a:srgbClr val="001E46"/>
              </a:buClr>
              <a:buSzPct val="120000"/>
              <a:buFont typeface="Arial" panose="020B0604020202020204" pitchFamily="34" charset="0"/>
              <a:buChar char="•"/>
            </a:pPr>
            <a:r>
              <a:rPr lang="en-US" sz="1600" dirty="0">
                <a:solidFill>
                  <a:srgbClr val="000000"/>
                </a:solidFill>
                <a:latin typeface="Effra"/>
                <a:cs typeface="Arial" pitchFamily="34" charset="0"/>
              </a:rPr>
              <a:t>Minimizes insulin variability</a:t>
            </a:r>
          </a:p>
          <a:p>
            <a:pPr marL="630238" lvl="1" indent="-285750" fontAlgn="auto">
              <a:lnSpc>
                <a:spcPct val="110000"/>
              </a:lnSpc>
              <a:spcBef>
                <a:spcPct val="20000"/>
              </a:spcBef>
              <a:spcAft>
                <a:spcPts val="0"/>
              </a:spcAft>
              <a:buClr>
                <a:srgbClr val="001E46"/>
              </a:buClr>
              <a:buSzPct val="120000"/>
              <a:buFont typeface="Arial" panose="020B0604020202020204" pitchFamily="34" charset="0"/>
              <a:buChar char="•"/>
            </a:pPr>
            <a:r>
              <a:rPr lang="en-US" sz="1600" dirty="0">
                <a:solidFill>
                  <a:srgbClr val="000000"/>
                </a:solidFill>
                <a:latin typeface="Effra"/>
                <a:cs typeface="Arial" pitchFamily="34" charset="0"/>
              </a:rPr>
              <a:t>Precise and continuous insulin delivery</a:t>
            </a:r>
          </a:p>
          <a:p>
            <a:pPr marL="630238" lvl="1" indent="-285750" fontAlgn="auto">
              <a:lnSpc>
                <a:spcPct val="110000"/>
              </a:lnSpc>
              <a:spcBef>
                <a:spcPct val="20000"/>
              </a:spcBef>
              <a:spcAft>
                <a:spcPts val="0"/>
              </a:spcAft>
              <a:buClr>
                <a:srgbClr val="001E46"/>
              </a:buClr>
              <a:buSzPct val="120000"/>
              <a:buFont typeface="Arial" panose="020B0604020202020204" pitchFamily="34" charset="0"/>
              <a:buChar char="•"/>
            </a:pPr>
            <a:r>
              <a:rPr lang="en-US" sz="1600" dirty="0">
                <a:solidFill>
                  <a:srgbClr val="000000"/>
                </a:solidFill>
                <a:latin typeface="Effra"/>
                <a:cs typeface="Arial" pitchFamily="34" charset="0"/>
              </a:rPr>
              <a:t>Less insulin utilization</a:t>
            </a:r>
          </a:p>
          <a:p>
            <a:pPr marL="630238" lvl="1" indent="-285750" fontAlgn="auto">
              <a:lnSpc>
                <a:spcPct val="110000"/>
              </a:lnSpc>
              <a:spcBef>
                <a:spcPct val="20000"/>
              </a:spcBef>
              <a:spcAft>
                <a:spcPts val="0"/>
              </a:spcAft>
              <a:buClr>
                <a:srgbClr val="001E46"/>
              </a:buClr>
              <a:buSzPct val="120000"/>
              <a:buFont typeface="Wingdings" panose="05000000000000000000" pitchFamily="2" charset="2"/>
              <a:buChar char="§"/>
            </a:pPr>
            <a:endParaRPr lang="en-US" dirty="0">
              <a:solidFill>
                <a:srgbClr val="000000"/>
              </a:solidFill>
              <a:latin typeface="Effra"/>
              <a:cs typeface="Arial" pitchFamily="34" charset="0"/>
            </a:endParaRPr>
          </a:p>
        </p:txBody>
      </p:sp>
      <p:sp>
        <p:nvSpPr>
          <p:cNvPr id="223239" name="Rectangle 6"/>
          <p:cNvSpPr>
            <a:spLocks noChangeArrowheads="1"/>
          </p:cNvSpPr>
          <p:nvPr/>
        </p:nvSpPr>
        <p:spPr bwMode="auto">
          <a:xfrm>
            <a:off x="378352" y="5247746"/>
            <a:ext cx="7758315" cy="1276350"/>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52500" lvl="1" indent="-381000" fontAlgn="auto">
              <a:spcBef>
                <a:spcPct val="20000"/>
              </a:spcBef>
              <a:spcAft>
                <a:spcPts val="0"/>
              </a:spcAft>
              <a:buClr>
                <a:srgbClr val="616265"/>
              </a:buClr>
              <a:buFontTx/>
              <a:buChar char="•"/>
            </a:pPr>
            <a:endParaRPr lang="en-US" sz="700" dirty="0">
              <a:solidFill>
                <a:srgbClr val="616265"/>
              </a:solidFill>
              <a:latin typeface="Effra"/>
              <a:cs typeface="Arial" pitchFamily="34" charset="0"/>
            </a:endParaRPr>
          </a:p>
          <a:p>
            <a:pPr marL="347663" indent="-347663" fontAlgn="auto">
              <a:lnSpc>
                <a:spcPct val="80000"/>
              </a:lnSpc>
              <a:spcBef>
                <a:spcPct val="20000"/>
              </a:spcBef>
              <a:spcAft>
                <a:spcPts val="0"/>
              </a:spcAft>
              <a:buFontTx/>
              <a:buAutoNum type="arabicPeriod" startAt="3"/>
            </a:pPr>
            <a:r>
              <a:rPr lang="en-US" sz="2000" dirty="0">
                <a:solidFill>
                  <a:srgbClr val="005195"/>
                </a:solidFill>
                <a:latin typeface="Effra"/>
                <a:cs typeface="Arial" pitchFamily="34" charset="0"/>
              </a:rPr>
              <a:t>Pumps use Bolus </a:t>
            </a:r>
            <a:r>
              <a:rPr lang="en-US" sz="2000" dirty="0" err="1">
                <a:solidFill>
                  <a:srgbClr val="005195"/>
                </a:solidFill>
                <a:latin typeface="Effra"/>
                <a:cs typeface="Arial" pitchFamily="34" charset="0"/>
              </a:rPr>
              <a:t>Wizard</a:t>
            </a:r>
            <a:r>
              <a:rPr lang="en-US" sz="1400" baseline="30000" dirty="0" err="1">
                <a:solidFill>
                  <a:srgbClr val="005195"/>
                </a:solidFill>
                <a:latin typeface="Effra"/>
                <a:cs typeface="Arial" pitchFamily="34" charset="0"/>
              </a:rPr>
              <a:t>TM</a:t>
            </a:r>
            <a:r>
              <a:rPr lang="en-US" sz="2000" dirty="0">
                <a:solidFill>
                  <a:srgbClr val="005195"/>
                </a:solidFill>
                <a:latin typeface="Effra"/>
                <a:cs typeface="Arial" pitchFamily="34" charset="0"/>
              </a:rPr>
              <a:t> calculator</a:t>
            </a:r>
          </a:p>
          <a:p>
            <a:pPr marL="633413" lvl="1" indent="-292100" fontAlgn="auto">
              <a:spcBef>
                <a:spcPct val="20000"/>
              </a:spcBef>
              <a:spcAft>
                <a:spcPts val="0"/>
              </a:spcAft>
              <a:buClr>
                <a:srgbClr val="001E46"/>
              </a:buClr>
              <a:buFont typeface="Arial" panose="020B0604020202020204" pitchFamily="34" charset="0"/>
              <a:buChar char="•"/>
            </a:pPr>
            <a:r>
              <a:rPr lang="en-US" sz="1600" dirty="0">
                <a:solidFill>
                  <a:srgbClr val="000000"/>
                </a:solidFill>
                <a:latin typeface="Effra"/>
                <a:cs typeface="Arial" pitchFamily="34" charset="0"/>
              </a:rPr>
              <a:t>Calculates insulin boluses (food &amp; correction)*</a:t>
            </a:r>
          </a:p>
          <a:p>
            <a:pPr marL="633413" lvl="1" indent="-292100" fontAlgn="auto">
              <a:lnSpc>
                <a:spcPct val="90000"/>
              </a:lnSpc>
              <a:spcBef>
                <a:spcPct val="20000"/>
              </a:spcBef>
              <a:spcAft>
                <a:spcPts val="0"/>
              </a:spcAft>
              <a:buClr>
                <a:srgbClr val="001E46"/>
              </a:buClr>
              <a:buFont typeface="Arial" panose="020B0604020202020204" pitchFamily="34" charset="0"/>
              <a:buChar char="•"/>
            </a:pPr>
            <a:r>
              <a:rPr lang="en-US" sz="1600" dirty="0">
                <a:solidFill>
                  <a:srgbClr val="000000"/>
                </a:solidFill>
                <a:latin typeface="Effra"/>
                <a:cs typeface="Arial" pitchFamily="34" charset="0"/>
              </a:rPr>
              <a:t>Tracks “active” insulin</a:t>
            </a:r>
          </a:p>
        </p:txBody>
      </p:sp>
      <p:sp>
        <p:nvSpPr>
          <p:cNvPr id="8" name="Rectangle 4"/>
          <p:cNvSpPr>
            <a:spLocks noChangeArrowheads="1"/>
          </p:cNvSpPr>
          <p:nvPr/>
        </p:nvSpPr>
        <p:spPr bwMode="auto">
          <a:xfrm>
            <a:off x="378354" y="2066893"/>
            <a:ext cx="6290734" cy="3180853"/>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indent="-347663" fontAlgn="auto">
              <a:lnSpc>
                <a:spcPct val="130000"/>
              </a:lnSpc>
              <a:spcBef>
                <a:spcPct val="20000"/>
              </a:spcBef>
              <a:spcAft>
                <a:spcPts val="0"/>
              </a:spcAft>
              <a:buFontTx/>
              <a:buAutoNum type="arabicPeriod" startAt="2"/>
            </a:pPr>
            <a:r>
              <a:rPr lang="en-US" sz="2000" dirty="0">
                <a:solidFill>
                  <a:srgbClr val="005195"/>
                </a:solidFill>
                <a:latin typeface="Effra"/>
                <a:cs typeface="Arial" pitchFamily="34" charset="0"/>
              </a:rPr>
              <a:t>Pumps deliver insulin in two ways:</a:t>
            </a:r>
          </a:p>
          <a:p>
            <a:pPr marL="347663" lvl="1" fontAlgn="auto">
              <a:spcBef>
                <a:spcPct val="20000"/>
              </a:spcBef>
              <a:spcAft>
                <a:spcPts val="0"/>
              </a:spcAft>
              <a:buClr>
                <a:srgbClr val="616265"/>
              </a:buClr>
            </a:pPr>
            <a:r>
              <a:rPr lang="en-US" dirty="0">
                <a:solidFill>
                  <a:srgbClr val="000000"/>
                </a:solidFill>
                <a:latin typeface="Effra"/>
                <a:cs typeface="Arial" pitchFamily="34" charset="0"/>
              </a:rPr>
              <a:t>Basal</a:t>
            </a:r>
            <a:endParaRPr lang="en-US" sz="1600" dirty="0">
              <a:solidFill>
                <a:srgbClr val="000000"/>
              </a:solidFill>
              <a:latin typeface="Effra"/>
              <a:cs typeface="Arial" pitchFamily="34" charset="0"/>
            </a:endParaRPr>
          </a:p>
          <a:p>
            <a:pPr marL="971550" lvl="2" indent="-285750" fontAlgn="auto">
              <a:spcBef>
                <a:spcPct val="20000"/>
              </a:spcBef>
              <a:spcAft>
                <a:spcPts val="0"/>
              </a:spcAft>
              <a:buClr>
                <a:srgbClr val="001E46"/>
              </a:buClr>
              <a:buFont typeface="Arial" panose="020B0604020202020204" pitchFamily="34" charset="0"/>
              <a:buChar char="•"/>
            </a:pPr>
            <a:r>
              <a:rPr lang="en-US" sz="1600" dirty="0">
                <a:solidFill>
                  <a:srgbClr val="000000"/>
                </a:solidFill>
                <a:latin typeface="Effra"/>
                <a:cs typeface="Arial" pitchFamily="34" charset="0"/>
              </a:rPr>
              <a:t>Replaces long-acting insulin</a:t>
            </a:r>
          </a:p>
          <a:p>
            <a:pPr marL="971550" lvl="2" indent="-285750" fontAlgn="auto">
              <a:spcBef>
                <a:spcPct val="20000"/>
              </a:spcBef>
              <a:spcAft>
                <a:spcPts val="0"/>
              </a:spcAft>
              <a:buClr>
                <a:srgbClr val="001E46"/>
              </a:buClr>
              <a:buFont typeface="Arial" panose="020B0604020202020204" pitchFamily="34" charset="0"/>
              <a:buChar char="•"/>
            </a:pPr>
            <a:r>
              <a:rPr lang="en-US" sz="1600" dirty="0">
                <a:solidFill>
                  <a:srgbClr val="000000"/>
                </a:solidFill>
                <a:latin typeface="Effra"/>
                <a:cs typeface="Arial" pitchFamily="34" charset="0"/>
              </a:rPr>
              <a:t>Covers hepatic glucose production / maintains glycemic stability in fasting states (between meals &amp; overnight) </a:t>
            </a:r>
          </a:p>
          <a:p>
            <a:pPr marL="971550" lvl="2" indent="-285750" fontAlgn="auto">
              <a:spcBef>
                <a:spcPct val="20000"/>
              </a:spcBef>
              <a:spcAft>
                <a:spcPts val="0"/>
              </a:spcAft>
              <a:buClr>
                <a:srgbClr val="001E46"/>
              </a:buClr>
              <a:buFont typeface="Arial" panose="020B0604020202020204" pitchFamily="34" charset="0"/>
              <a:buChar char="•"/>
            </a:pPr>
            <a:r>
              <a:rPr lang="en-US" sz="1600" dirty="0">
                <a:solidFill>
                  <a:srgbClr val="000000"/>
                </a:solidFill>
                <a:latin typeface="Effra"/>
                <a:cs typeface="Arial" pitchFamily="34" charset="0"/>
              </a:rPr>
              <a:t>Automatically delivers precise programmed dose</a:t>
            </a:r>
          </a:p>
          <a:p>
            <a:pPr marL="971550" lvl="2" indent="-285750" fontAlgn="auto">
              <a:spcBef>
                <a:spcPct val="20000"/>
              </a:spcBef>
              <a:spcAft>
                <a:spcPts val="0"/>
              </a:spcAft>
              <a:buClr>
                <a:srgbClr val="001E46"/>
              </a:buClr>
              <a:buFont typeface="Arial" panose="020B0604020202020204" pitchFamily="34" charset="0"/>
              <a:buChar char="•"/>
            </a:pPr>
            <a:r>
              <a:rPr lang="en-US" sz="1600" dirty="0">
                <a:solidFill>
                  <a:srgbClr val="000000"/>
                </a:solidFill>
                <a:latin typeface="Effra"/>
                <a:cs typeface="Arial" pitchFamily="34" charset="0"/>
              </a:rPr>
              <a:t>Adjusted to match diurnal variations</a:t>
            </a:r>
          </a:p>
          <a:p>
            <a:pPr marL="971550" lvl="2" indent="-285750" fontAlgn="auto">
              <a:spcBef>
                <a:spcPct val="20000"/>
              </a:spcBef>
              <a:spcAft>
                <a:spcPts val="0"/>
              </a:spcAft>
              <a:buClr>
                <a:srgbClr val="001E46"/>
              </a:buClr>
              <a:buFont typeface="Arial" panose="020B0604020202020204" pitchFamily="34" charset="0"/>
              <a:buChar char="•"/>
            </a:pPr>
            <a:r>
              <a:rPr lang="en-US" sz="1600" dirty="0">
                <a:solidFill>
                  <a:srgbClr val="000000"/>
                </a:solidFill>
                <a:latin typeface="Effra"/>
                <a:cs typeface="Arial" pitchFamily="34" charset="0"/>
              </a:rPr>
              <a:t>Can set multiple basal rates, if needed</a:t>
            </a:r>
          </a:p>
          <a:p>
            <a:pPr marL="347663" lvl="1" fontAlgn="auto">
              <a:lnSpc>
                <a:spcPct val="80000"/>
              </a:lnSpc>
              <a:spcBef>
                <a:spcPct val="20000"/>
              </a:spcBef>
              <a:spcAft>
                <a:spcPts val="0"/>
              </a:spcAft>
              <a:buClr>
                <a:srgbClr val="616265"/>
              </a:buClr>
            </a:pPr>
            <a:r>
              <a:rPr lang="en-US" dirty="0">
                <a:solidFill>
                  <a:srgbClr val="000000"/>
                </a:solidFill>
                <a:latin typeface="Effra"/>
                <a:cs typeface="Arial" pitchFamily="34" charset="0"/>
              </a:rPr>
              <a:t>Bolus</a:t>
            </a:r>
            <a:endParaRPr lang="en-US" sz="1600" dirty="0">
              <a:solidFill>
                <a:srgbClr val="000000"/>
              </a:solidFill>
              <a:latin typeface="Effra"/>
              <a:cs typeface="Arial" pitchFamily="34" charset="0"/>
            </a:endParaRPr>
          </a:p>
          <a:p>
            <a:pPr marL="971550" lvl="2" indent="-285750">
              <a:lnSpc>
                <a:spcPct val="80000"/>
              </a:lnSpc>
              <a:spcBef>
                <a:spcPct val="20000"/>
              </a:spcBef>
              <a:buClr>
                <a:srgbClr val="001E46"/>
              </a:buClr>
              <a:buFont typeface="Arial" panose="020B0604020202020204" pitchFamily="34" charset="0"/>
              <a:buChar char="•"/>
            </a:pPr>
            <a:r>
              <a:rPr lang="en-US" sz="1600" dirty="0">
                <a:solidFill>
                  <a:srgbClr val="000000"/>
                </a:solidFill>
                <a:latin typeface="Effra"/>
                <a:cs typeface="Arial" pitchFamily="34" charset="0"/>
              </a:rPr>
              <a:t>Covers food intake and corrects high BG levels</a:t>
            </a:r>
          </a:p>
          <a:p>
            <a:pPr marL="971550" lvl="2" indent="-285750">
              <a:lnSpc>
                <a:spcPct val="80000"/>
              </a:lnSpc>
              <a:spcBef>
                <a:spcPct val="20000"/>
              </a:spcBef>
              <a:buClr>
                <a:srgbClr val="001E46"/>
              </a:buClr>
              <a:buFont typeface="Arial" panose="020B0604020202020204" pitchFamily="34" charset="0"/>
              <a:buChar char="•"/>
            </a:pPr>
            <a:r>
              <a:rPr lang="en-US" sz="1600" dirty="0">
                <a:solidFill>
                  <a:srgbClr val="000000"/>
                </a:solidFill>
                <a:cs typeface="Arial" pitchFamily="34" charset="0"/>
              </a:rPr>
              <a:t>Manual bolus to calculate meal time dose </a:t>
            </a:r>
          </a:p>
        </p:txBody>
      </p:sp>
      <p:sp>
        <p:nvSpPr>
          <p:cNvPr id="65541" name="Rectangle 4"/>
          <p:cNvSpPr>
            <a:spLocks noChangeArrowheads="1"/>
          </p:cNvSpPr>
          <p:nvPr/>
        </p:nvSpPr>
        <p:spPr bwMode="auto">
          <a:xfrm>
            <a:off x="356745" y="654036"/>
            <a:ext cx="800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2800" b="1">
              <a:solidFill>
                <a:srgbClr val="001E46"/>
              </a:solidFill>
              <a:latin typeface="Effra"/>
              <a:cs typeface="Arial" pitchFamily="34" charset="0"/>
            </a:endParaRPr>
          </a:p>
        </p:txBody>
      </p:sp>
      <p:sp>
        <p:nvSpPr>
          <p:cNvPr id="5" name="Title 4"/>
          <p:cNvSpPr>
            <a:spLocks noGrp="1"/>
          </p:cNvSpPr>
          <p:nvPr>
            <p:ph type="title"/>
          </p:nvPr>
        </p:nvSpPr>
        <p:spPr/>
        <p:txBody>
          <a:bodyPr/>
          <a:lstStyle/>
          <a:p>
            <a:r>
              <a:rPr lang="en-US" dirty="0"/>
              <a:t>Why Pumps Provide Better Control</a:t>
            </a:r>
            <a:br>
              <a:rPr lang="en-US" sz="2300" dirty="0">
                <a:cs typeface="Arial" pitchFamily="34" charset="0"/>
              </a:rPr>
            </a:br>
            <a:endParaRPr lang="en-US" sz="2300" dirty="0"/>
          </a:p>
        </p:txBody>
      </p:sp>
      <p:sp>
        <p:nvSpPr>
          <p:cNvPr id="10" name="object 10"/>
          <p:cNvSpPr/>
          <p:nvPr/>
        </p:nvSpPr>
        <p:spPr>
          <a:xfrm>
            <a:off x="6629400" y="1764277"/>
            <a:ext cx="2219082" cy="3734299"/>
          </a:xfrm>
          <a:prstGeom prst="rect">
            <a:avLst/>
          </a:prstGeom>
          <a:blipFill>
            <a:blip r:embed="rId3" cstate="print"/>
            <a:stretch>
              <a:fillRect/>
            </a:stretch>
          </a:blipFill>
        </p:spPr>
        <p:txBody>
          <a:bodyPr wrap="square" lIns="0" tIns="0" rIns="0" bIns="0" rtlCol="0"/>
          <a:lstStyle/>
          <a:p>
            <a:endParaRPr/>
          </a:p>
        </p:txBody>
      </p:sp>
      <p:sp>
        <p:nvSpPr>
          <p:cNvPr id="2" name="TextBox 1"/>
          <p:cNvSpPr txBox="1"/>
          <p:nvPr/>
        </p:nvSpPr>
        <p:spPr>
          <a:xfrm>
            <a:off x="76200" y="6324600"/>
            <a:ext cx="6553200" cy="1804427"/>
          </a:xfrm>
          <a:prstGeom prst="rect">
            <a:avLst/>
          </a:prstGeom>
          <a:noFill/>
        </p:spPr>
        <p:txBody>
          <a:bodyPr wrap="square" lIns="0" tIns="0" rIns="0" bIns="0" rtlCol="0" anchor="t" anchorCtr="0">
            <a:noAutofit/>
          </a:bodyPr>
          <a:lstStyle/>
          <a:p>
            <a:pPr algn="just">
              <a:lnSpc>
                <a:spcPts val="1400"/>
              </a:lnSpc>
            </a:pPr>
            <a:r>
              <a:rPr lang="en-US" sz="700" i="1" dirty="0">
                <a:solidFill>
                  <a:schemeClr val="bg1"/>
                </a:solidFill>
                <a:cs typeface="Effra"/>
              </a:rPr>
              <a:t>*</a:t>
            </a:r>
            <a:r>
              <a:rPr lang="en-US" sz="700" b="1" i="1" dirty="0">
                <a:solidFill>
                  <a:schemeClr val="bg1"/>
                </a:solidFill>
                <a:cs typeface="Effra"/>
              </a:rPr>
              <a:t>WARNING: </a:t>
            </a:r>
            <a:r>
              <a:rPr lang="en-US" sz="700" i="1" dirty="0">
                <a:solidFill>
                  <a:schemeClr val="bg1"/>
                </a:solidFill>
                <a:cs typeface="Effra"/>
              </a:rPr>
              <a:t>Do not use the Bolus Wizard to calculate a bolus for a period of time after giving a manual injection of insulin by syringe or pen. Manual injections are not accounted for in the active insulin amount. Therefore, the Bolus Wizard could prompt you to deliver more insulin than needed. Too much insulin can cause hypoglycemia. Consult with your healthcare professional for how long you need to wait after a manual injection of insulin before you can rely on the active insulin calculation of your Bolus Wizard."</a:t>
            </a:r>
            <a:endParaRPr lang="en-US" sz="700" i="1" dirty="0">
              <a:solidFill>
                <a:schemeClr val="bg1"/>
              </a:solidFill>
              <a:latin typeface="Effra"/>
              <a:cs typeface="Effra"/>
            </a:endParaRPr>
          </a:p>
        </p:txBody>
      </p:sp>
    </p:spTree>
    <p:extLst>
      <p:ext uri="{BB962C8B-B14F-4D97-AF65-F5344CB8AC3E}">
        <p14:creationId xmlns:p14="http://schemas.microsoft.com/office/powerpoint/2010/main" val="4031229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r>
              <a:rPr lang="en-US" dirty="0"/>
              <a:t>Pumps Deliver Insulin in Two Ways </a:t>
            </a:r>
          </a:p>
        </p:txBody>
      </p:sp>
      <p:sp>
        <p:nvSpPr>
          <p:cNvPr id="4" name="Text Placeholder 3"/>
          <p:cNvSpPr>
            <a:spLocks noGrp="1"/>
          </p:cNvSpPr>
          <p:nvPr>
            <p:ph type="body" sz="quarter" idx="13"/>
          </p:nvPr>
        </p:nvSpPr>
        <p:spPr>
          <a:xfrm>
            <a:off x="378363" y="738356"/>
            <a:ext cx="8382000" cy="266700"/>
          </a:xfrm>
        </p:spPr>
        <p:txBody>
          <a:bodyPr/>
          <a:lstStyle/>
          <a:p>
            <a:r>
              <a:rPr lang="en-US" kern="0" dirty="0">
                <a:solidFill>
                  <a:srgbClr val="005195"/>
                </a:solidFill>
                <a:latin typeface="Effra Light" panose="020B0403020203020204" pitchFamily="34" charset="0"/>
                <a:cs typeface="Arial" pitchFamily="34" charset="0"/>
              </a:rPr>
              <a:t>Pumps Use Basal and Bolus Insulin Delivery</a:t>
            </a:r>
          </a:p>
          <a:p>
            <a:endParaRPr lang="en-US" dirty="0">
              <a:latin typeface="Effra Light" panose="020B0403020203020204" pitchFamily="34" charset="0"/>
            </a:endParaRPr>
          </a:p>
        </p:txBody>
      </p:sp>
      <p:grpSp>
        <p:nvGrpSpPr>
          <p:cNvPr id="57" name="Group 28"/>
          <p:cNvGrpSpPr>
            <a:grpSpLocks/>
          </p:cNvGrpSpPr>
          <p:nvPr/>
        </p:nvGrpSpPr>
        <p:grpSpPr bwMode="auto">
          <a:xfrm>
            <a:off x="1268104" y="1143000"/>
            <a:ext cx="6610350" cy="4137070"/>
            <a:chOff x="917" y="860"/>
            <a:chExt cx="4164" cy="2610"/>
          </a:xfrm>
        </p:grpSpPr>
        <p:sp>
          <p:nvSpPr>
            <p:cNvPr id="58" name="Rectangle 19"/>
            <p:cNvSpPr>
              <a:spLocks noChangeArrowheads="1"/>
            </p:cNvSpPr>
            <p:nvPr/>
          </p:nvSpPr>
          <p:spPr bwMode="auto">
            <a:xfrm>
              <a:off x="917" y="860"/>
              <a:ext cx="4164" cy="2610"/>
            </a:xfrm>
            <a:prstGeom prst="rect">
              <a:avLst/>
            </a:prstGeom>
            <a:solidFill>
              <a:srgbClr val="FFFFFF"/>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ct val="20000"/>
                </a:spcBef>
                <a:spcAft>
                  <a:spcPts val="0"/>
                </a:spcAft>
                <a:buFontTx/>
                <a:buChar char="•"/>
                <a:defRPr/>
              </a:pPr>
              <a:endParaRPr lang="en-US" sz="3800" kern="0">
                <a:solidFill>
                  <a:srgbClr val="FFFFFF"/>
                </a:solidFill>
                <a:latin typeface="Effra"/>
                <a:cs typeface="Arial" pitchFamily="34" charset="0"/>
              </a:endParaRPr>
            </a:p>
          </p:txBody>
        </p:sp>
        <p:sp>
          <p:nvSpPr>
            <p:cNvPr id="59" name="Text Box 4"/>
            <p:cNvSpPr txBox="1">
              <a:spLocks noChangeArrowheads="1"/>
            </p:cNvSpPr>
            <p:nvPr/>
          </p:nvSpPr>
          <p:spPr bwMode="auto">
            <a:xfrm>
              <a:off x="1193" y="3000"/>
              <a:ext cx="3762" cy="4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eaLnBrk="1" fontAlgn="auto" hangingPunct="1">
                <a:spcBef>
                  <a:spcPct val="50000"/>
                </a:spcBef>
                <a:spcAft>
                  <a:spcPts val="0"/>
                </a:spcAft>
                <a:defRPr/>
              </a:pPr>
              <a:r>
                <a:rPr lang="en-US" b="1" kern="0">
                  <a:solidFill>
                    <a:srgbClr val="080808"/>
                  </a:solidFill>
                  <a:latin typeface="Effra"/>
                  <a:cs typeface="Arial" pitchFamily="34" charset="0"/>
                </a:rPr>
                <a:t>12am       3am       7am         12pm         6pm           9pm</a:t>
              </a:r>
            </a:p>
            <a:p>
              <a:pPr algn="ctr" eaLnBrk="1" fontAlgn="auto" hangingPunct="1">
                <a:lnSpc>
                  <a:spcPct val="80000"/>
                </a:lnSpc>
                <a:spcBef>
                  <a:spcPct val="50000"/>
                </a:spcBef>
                <a:spcAft>
                  <a:spcPts val="0"/>
                </a:spcAft>
                <a:defRPr/>
              </a:pPr>
              <a:r>
                <a:rPr lang="en-US" b="1" kern="0">
                  <a:solidFill>
                    <a:srgbClr val="080808"/>
                  </a:solidFill>
                  <a:latin typeface="Effra"/>
                  <a:cs typeface="Arial" pitchFamily="34" charset="0"/>
                </a:rPr>
                <a:t>Time of Day</a:t>
              </a:r>
            </a:p>
          </p:txBody>
        </p:sp>
        <p:pic>
          <p:nvPicPr>
            <p:cNvPr id="60" name="Picture 5"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l="1912" r="78796"/>
            <a:stretch>
              <a:fillRect/>
            </a:stretch>
          </p:blipFill>
          <p:spPr bwMode="auto">
            <a:xfrm>
              <a:off x="1304" y="1656"/>
              <a:ext cx="696" cy="13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1" name="Picture 6"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l="21176" r="63580"/>
            <a:stretch>
              <a:fillRect/>
            </a:stretch>
          </p:blipFill>
          <p:spPr bwMode="auto">
            <a:xfrm>
              <a:off x="2000" y="1656"/>
              <a:ext cx="550" cy="13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2" name="Picture 7"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l="41830" r="48056" b="1286"/>
            <a:stretch>
              <a:fillRect/>
            </a:stretch>
          </p:blipFill>
          <p:spPr bwMode="auto">
            <a:xfrm>
              <a:off x="2743" y="1655"/>
              <a:ext cx="365" cy="13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3" name="Picture 8"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l="35443" r="57635"/>
            <a:stretch>
              <a:fillRect/>
            </a:stretch>
          </p:blipFill>
          <p:spPr bwMode="auto">
            <a:xfrm>
              <a:off x="2513" y="1659"/>
              <a:ext cx="250" cy="13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4" name="Picture 9"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l="51250" t="1286" r="40552" b="5144"/>
            <a:stretch>
              <a:fillRect/>
            </a:stretch>
          </p:blipFill>
          <p:spPr bwMode="auto">
            <a:xfrm>
              <a:off x="3083" y="1671"/>
              <a:ext cx="296" cy="12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5" name="Picture 10"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l="59392" t="-858" r="28239" b="-6429"/>
            <a:stretch>
              <a:fillRect/>
            </a:stretch>
          </p:blipFill>
          <p:spPr bwMode="auto">
            <a:xfrm>
              <a:off x="3378" y="1642"/>
              <a:ext cx="446" cy="14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6" name="Picture 11"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l="71785" r="22618"/>
            <a:stretch>
              <a:fillRect/>
            </a:stretch>
          </p:blipFill>
          <p:spPr bwMode="auto">
            <a:xfrm>
              <a:off x="3824" y="1653"/>
              <a:ext cx="202" cy="1344"/>
            </a:xfrm>
            <a:prstGeom prst="rect">
              <a:avLst/>
            </a:prstGeom>
            <a:noFill/>
            <a:ln w="9525">
              <a:no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67" name="Picture 12"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l="77051" r="9924" b="-893"/>
            <a:stretch>
              <a:fillRect/>
            </a:stretch>
          </p:blipFill>
          <p:spPr bwMode="auto">
            <a:xfrm>
              <a:off x="4020" y="1647"/>
              <a:ext cx="470" cy="13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8" name="Picture 13"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l="89886" r="639" b="-3000"/>
            <a:stretch>
              <a:fillRect/>
            </a:stretch>
          </p:blipFill>
          <p:spPr bwMode="auto">
            <a:xfrm>
              <a:off x="4488" y="1650"/>
              <a:ext cx="342" cy="1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9" name="Text Box 14"/>
            <p:cNvSpPr txBox="1">
              <a:spLocks noChangeArrowheads="1"/>
            </p:cNvSpPr>
            <p:nvPr/>
          </p:nvSpPr>
          <p:spPr bwMode="auto">
            <a:xfrm>
              <a:off x="2518" y="1384"/>
              <a:ext cx="768" cy="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algn="ctr" eaLnBrk="1" fontAlgn="auto" hangingPunct="1">
                <a:spcBef>
                  <a:spcPct val="50000"/>
                </a:spcBef>
                <a:spcAft>
                  <a:spcPts val="0"/>
                </a:spcAft>
                <a:defRPr/>
              </a:pPr>
              <a:r>
                <a:rPr lang="en-US" sz="1600" b="1" kern="0">
                  <a:solidFill>
                    <a:srgbClr val="080808"/>
                  </a:solidFill>
                  <a:latin typeface="Effra"/>
                  <a:cs typeface="Arial" pitchFamily="34" charset="0"/>
                </a:rPr>
                <a:t>Lunch</a:t>
              </a:r>
            </a:p>
          </p:txBody>
        </p:sp>
        <p:sp>
          <p:nvSpPr>
            <p:cNvPr id="70" name="Text Box 15"/>
            <p:cNvSpPr txBox="1">
              <a:spLocks noChangeArrowheads="1"/>
            </p:cNvSpPr>
            <p:nvPr/>
          </p:nvSpPr>
          <p:spPr bwMode="auto">
            <a:xfrm>
              <a:off x="1894" y="1386"/>
              <a:ext cx="768" cy="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eaLnBrk="1" fontAlgn="auto" hangingPunct="1">
                <a:spcBef>
                  <a:spcPct val="50000"/>
                </a:spcBef>
                <a:spcAft>
                  <a:spcPts val="0"/>
                </a:spcAft>
                <a:defRPr/>
              </a:pPr>
              <a:r>
                <a:rPr lang="en-US" sz="1600" b="1" kern="0">
                  <a:solidFill>
                    <a:srgbClr val="080808"/>
                  </a:solidFill>
                  <a:latin typeface="Effra"/>
                  <a:cs typeface="Arial" pitchFamily="34" charset="0"/>
                </a:rPr>
                <a:t>Breakfast</a:t>
              </a:r>
            </a:p>
          </p:txBody>
        </p:sp>
        <p:sp>
          <p:nvSpPr>
            <p:cNvPr id="71" name="Text Box 16"/>
            <p:cNvSpPr txBox="1">
              <a:spLocks noChangeArrowheads="1"/>
            </p:cNvSpPr>
            <p:nvPr/>
          </p:nvSpPr>
          <p:spPr bwMode="auto">
            <a:xfrm>
              <a:off x="3180" y="1390"/>
              <a:ext cx="768" cy="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algn="ctr" eaLnBrk="1" fontAlgn="auto" hangingPunct="1">
                <a:spcBef>
                  <a:spcPct val="50000"/>
                </a:spcBef>
                <a:spcAft>
                  <a:spcPts val="0"/>
                </a:spcAft>
                <a:defRPr/>
              </a:pPr>
              <a:r>
                <a:rPr lang="en-US" sz="1600" b="1" kern="0">
                  <a:solidFill>
                    <a:srgbClr val="080808"/>
                  </a:solidFill>
                  <a:latin typeface="Effra"/>
                  <a:cs typeface="Arial" pitchFamily="34" charset="0"/>
                </a:rPr>
                <a:t>Dinner</a:t>
              </a:r>
            </a:p>
          </p:txBody>
        </p:sp>
        <p:sp>
          <p:nvSpPr>
            <p:cNvPr id="72" name="Text Box 17"/>
            <p:cNvSpPr txBox="1">
              <a:spLocks noChangeArrowheads="1"/>
            </p:cNvSpPr>
            <p:nvPr/>
          </p:nvSpPr>
          <p:spPr bwMode="auto">
            <a:xfrm>
              <a:off x="3862" y="1386"/>
              <a:ext cx="768" cy="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algn="ctr" eaLnBrk="1" fontAlgn="auto" hangingPunct="1">
                <a:spcBef>
                  <a:spcPct val="50000"/>
                </a:spcBef>
                <a:spcAft>
                  <a:spcPts val="0"/>
                </a:spcAft>
                <a:defRPr/>
              </a:pPr>
              <a:r>
                <a:rPr lang="en-US" sz="1600" b="1" kern="0">
                  <a:solidFill>
                    <a:srgbClr val="080808"/>
                  </a:solidFill>
                  <a:latin typeface="Effra"/>
                  <a:cs typeface="Arial" pitchFamily="34" charset="0"/>
                </a:rPr>
                <a:t>Snack</a:t>
              </a:r>
            </a:p>
          </p:txBody>
        </p:sp>
        <p:sp>
          <p:nvSpPr>
            <p:cNvPr id="73" name="Text Box 18"/>
            <p:cNvSpPr txBox="1">
              <a:spLocks noChangeArrowheads="1"/>
            </p:cNvSpPr>
            <p:nvPr/>
          </p:nvSpPr>
          <p:spPr bwMode="auto">
            <a:xfrm rot="16200000">
              <a:off x="476" y="1835"/>
              <a:ext cx="1353" cy="2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algn="ctr" eaLnBrk="1" fontAlgn="auto" hangingPunct="1">
                <a:spcBef>
                  <a:spcPct val="50000"/>
                </a:spcBef>
                <a:spcAft>
                  <a:spcPts val="0"/>
                </a:spcAft>
                <a:defRPr/>
              </a:pPr>
              <a:r>
                <a:rPr lang="en-US" b="1" kern="0">
                  <a:solidFill>
                    <a:srgbClr val="080808"/>
                  </a:solidFill>
                  <a:latin typeface="Effra"/>
                  <a:cs typeface="Arial" pitchFamily="34" charset="0"/>
                </a:rPr>
                <a:t>Insulin</a:t>
              </a:r>
            </a:p>
          </p:txBody>
        </p:sp>
      </p:grpSp>
      <p:cxnSp>
        <p:nvCxnSpPr>
          <p:cNvPr id="74" name="Straight Connector 73"/>
          <p:cNvCxnSpPr/>
          <p:nvPr/>
        </p:nvCxnSpPr>
        <p:spPr>
          <a:xfrm>
            <a:off x="1904799" y="4538724"/>
            <a:ext cx="5844988" cy="0"/>
          </a:xfrm>
          <a:prstGeom prst="line">
            <a:avLst/>
          </a:prstGeom>
          <a:noFill/>
          <a:ln w="28575" cap="flat" cmpd="sng" algn="ctr">
            <a:solidFill>
              <a:srgbClr val="616265"/>
            </a:solidFill>
            <a:prstDash val="solid"/>
          </a:ln>
          <a:effectLst/>
        </p:spPr>
      </p:cxnSp>
      <p:cxnSp>
        <p:nvCxnSpPr>
          <p:cNvPr id="75" name="Straight Connector 74"/>
          <p:cNvCxnSpPr/>
          <p:nvPr/>
        </p:nvCxnSpPr>
        <p:spPr>
          <a:xfrm flipV="1">
            <a:off x="1898270" y="1781494"/>
            <a:ext cx="0" cy="2761128"/>
          </a:xfrm>
          <a:prstGeom prst="line">
            <a:avLst/>
          </a:prstGeom>
          <a:noFill/>
          <a:ln w="28575" cap="flat" cmpd="sng" algn="ctr">
            <a:solidFill>
              <a:srgbClr val="616265"/>
            </a:solidFill>
            <a:prstDash val="solid"/>
          </a:ln>
          <a:effectLst/>
        </p:spPr>
      </p:cxnSp>
      <p:sp>
        <p:nvSpPr>
          <p:cNvPr id="77" name="Freeform 43"/>
          <p:cNvSpPr>
            <a:spLocks/>
          </p:cNvSpPr>
          <p:nvPr/>
        </p:nvSpPr>
        <p:spPr bwMode="auto">
          <a:xfrm>
            <a:off x="1844156" y="4050262"/>
            <a:ext cx="5562600" cy="304800"/>
          </a:xfrm>
          <a:custGeom>
            <a:avLst/>
            <a:gdLst>
              <a:gd name="T0" fmla="*/ 0 w 3504"/>
              <a:gd name="T1" fmla="*/ 2147483647 h 192"/>
              <a:gd name="T2" fmla="*/ 2147483647 w 3504"/>
              <a:gd name="T3" fmla="*/ 2147483647 h 192"/>
              <a:gd name="T4" fmla="*/ 2147483647 w 3504"/>
              <a:gd name="T5" fmla="*/ 2147483647 h 192"/>
              <a:gd name="T6" fmla="*/ 2147483647 w 3504"/>
              <a:gd name="T7" fmla="*/ 2147483647 h 192"/>
              <a:gd name="T8" fmla="*/ 2147483647 w 3504"/>
              <a:gd name="T9" fmla="*/ 2147483647 h 192"/>
              <a:gd name="T10" fmla="*/ 2147483647 w 3504"/>
              <a:gd name="T11" fmla="*/ 2147483647 h 192"/>
              <a:gd name="T12" fmla="*/ 2147483647 w 3504"/>
              <a:gd name="T13" fmla="*/ 2147483647 h 192"/>
              <a:gd name="T14" fmla="*/ 2147483647 w 3504"/>
              <a:gd name="T15" fmla="*/ 2147483647 h 192"/>
              <a:gd name="T16" fmla="*/ 2147483647 w 3504"/>
              <a:gd name="T17" fmla="*/ 2147483647 h 192"/>
              <a:gd name="T18" fmla="*/ 2147483647 w 3504"/>
              <a:gd name="T19" fmla="*/ 2147483647 h 192"/>
              <a:gd name="T20" fmla="*/ 2147483647 w 3504"/>
              <a:gd name="T21" fmla="*/ 2147483647 h 192"/>
              <a:gd name="T22" fmla="*/ 2147483647 w 3504"/>
              <a:gd name="T23" fmla="*/ 2147483647 h 192"/>
              <a:gd name="T24" fmla="*/ 2147483647 w 3504"/>
              <a:gd name="T25" fmla="*/ 2147483647 h 192"/>
              <a:gd name="T26" fmla="*/ 2147483647 w 3504"/>
              <a:gd name="T27" fmla="*/ 2147483647 h 192"/>
              <a:gd name="T28" fmla="*/ 2147483647 w 3504"/>
              <a:gd name="T29" fmla="*/ 2147483647 h 192"/>
              <a:gd name="T30" fmla="*/ 2147483647 w 3504"/>
              <a:gd name="T31" fmla="*/ 2147483647 h 192"/>
              <a:gd name="T32" fmla="*/ 2147483647 w 3504"/>
              <a:gd name="T33" fmla="*/ 2147483647 h 192"/>
              <a:gd name="T34" fmla="*/ 2147483647 w 3504"/>
              <a:gd name="T35" fmla="*/ 2147483647 h 192"/>
              <a:gd name="T36" fmla="*/ 2147483647 w 3504"/>
              <a:gd name="T37" fmla="*/ 0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04" h="192">
                <a:moveTo>
                  <a:pt x="0" y="96"/>
                </a:moveTo>
                <a:cubicBezTo>
                  <a:pt x="92" y="100"/>
                  <a:pt x="184" y="104"/>
                  <a:pt x="240" y="96"/>
                </a:cubicBezTo>
                <a:cubicBezTo>
                  <a:pt x="296" y="88"/>
                  <a:pt x="304" y="56"/>
                  <a:pt x="336" y="48"/>
                </a:cubicBezTo>
                <a:cubicBezTo>
                  <a:pt x="368" y="40"/>
                  <a:pt x="376" y="32"/>
                  <a:pt x="432" y="48"/>
                </a:cubicBezTo>
                <a:cubicBezTo>
                  <a:pt x="488" y="64"/>
                  <a:pt x="600" y="136"/>
                  <a:pt x="672" y="144"/>
                </a:cubicBezTo>
                <a:cubicBezTo>
                  <a:pt x="744" y="152"/>
                  <a:pt x="752" y="104"/>
                  <a:pt x="864" y="96"/>
                </a:cubicBezTo>
                <a:cubicBezTo>
                  <a:pt x="976" y="88"/>
                  <a:pt x="1248" y="88"/>
                  <a:pt x="1344" y="96"/>
                </a:cubicBezTo>
                <a:cubicBezTo>
                  <a:pt x="1440" y="104"/>
                  <a:pt x="1400" y="152"/>
                  <a:pt x="1440" y="144"/>
                </a:cubicBezTo>
                <a:cubicBezTo>
                  <a:pt x="1480" y="136"/>
                  <a:pt x="1512" y="48"/>
                  <a:pt x="1584" y="48"/>
                </a:cubicBezTo>
                <a:cubicBezTo>
                  <a:pt x="1656" y="48"/>
                  <a:pt x="1800" y="128"/>
                  <a:pt x="1872" y="144"/>
                </a:cubicBezTo>
                <a:cubicBezTo>
                  <a:pt x="1944" y="160"/>
                  <a:pt x="1984" y="152"/>
                  <a:pt x="2016" y="144"/>
                </a:cubicBezTo>
                <a:cubicBezTo>
                  <a:pt x="2048" y="136"/>
                  <a:pt x="2048" y="96"/>
                  <a:pt x="2064" y="96"/>
                </a:cubicBezTo>
                <a:cubicBezTo>
                  <a:pt x="2080" y="96"/>
                  <a:pt x="2032" y="136"/>
                  <a:pt x="2112" y="144"/>
                </a:cubicBezTo>
                <a:cubicBezTo>
                  <a:pt x="2192" y="152"/>
                  <a:pt x="2456" y="136"/>
                  <a:pt x="2544" y="144"/>
                </a:cubicBezTo>
                <a:cubicBezTo>
                  <a:pt x="2632" y="152"/>
                  <a:pt x="2608" y="192"/>
                  <a:pt x="2640" y="192"/>
                </a:cubicBezTo>
                <a:cubicBezTo>
                  <a:pt x="2672" y="192"/>
                  <a:pt x="2640" y="160"/>
                  <a:pt x="2736" y="144"/>
                </a:cubicBezTo>
                <a:cubicBezTo>
                  <a:pt x="2832" y="128"/>
                  <a:pt x="3112" y="104"/>
                  <a:pt x="3216" y="96"/>
                </a:cubicBezTo>
                <a:cubicBezTo>
                  <a:pt x="3320" y="88"/>
                  <a:pt x="3312" y="112"/>
                  <a:pt x="3360" y="96"/>
                </a:cubicBezTo>
                <a:cubicBezTo>
                  <a:pt x="3408" y="80"/>
                  <a:pt x="3480" y="16"/>
                  <a:pt x="3504" y="0"/>
                </a:cubicBezTo>
              </a:path>
            </a:pathLst>
          </a:custGeom>
          <a:noFill/>
          <a:ln w="5715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kern="0">
              <a:solidFill>
                <a:sysClr val="windowText" lastClr="000000"/>
              </a:solidFill>
              <a:latin typeface="Effra"/>
            </a:endParaRPr>
          </a:p>
        </p:txBody>
      </p:sp>
      <p:sp>
        <p:nvSpPr>
          <p:cNvPr id="78" name="Freeform 45"/>
          <p:cNvSpPr>
            <a:spLocks/>
          </p:cNvSpPr>
          <p:nvPr/>
        </p:nvSpPr>
        <p:spPr bwMode="auto">
          <a:xfrm>
            <a:off x="3209406" y="2599287"/>
            <a:ext cx="615950" cy="1536700"/>
          </a:xfrm>
          <a:custGeom>
            <a:avLst/>
            <a:gdLst>
              <a:gd name="T0" fmla="*/ 0 w 432"/>
              <a:gd name="T1" fmla="*/ 2147483647 h 968"/>
              <a:gd name="T2" fmla="*/ 2147483647 w 432"/>
              <a:gd name="T3" fmla="*/ 2147483647 h 968"/>
              <a:gd name="T4" fmla="*/ 2147483647 w 432"/>
              <a:gd name="T5" fmla="*/ 2147483647 h 968"/>
              <a:gd name="T6" fmla="*/ 0 60000 65536"/>
              <a:gd name="T7" fmla="*/ 0 60000 65536"/>
              <a:gd name="T8" fmla="*/ 0 60000 65536"/>
            </a:gdLst>
            <a:ahLst/>
            <a:cxnLst>
              <a:cxn ang="T6">
                <a:pos x="T0" y="T1"/>
              </a:cxn>
              <a:cxn ang="T7">
                <a:pos x="T2" y="T3"/>
              </a:cxn>
              <a:cxn ang="T8">
                <a:pos x="T4" y="T5"/>
              </a:cxn>
            </a:cxnLst>
            <a:rect l="0" t="0" r="r" b="b"/>
            <a:pathLst>
              <a:path w="432" h="968">
                <a:moveTo>
                  <a:pt x="0" y="968"/>
                </a:moveTo>
                <a:cubicBezTo>
                  <a:pt x="60" y="492"/>
                  <a:pt x="120" y="16"/>
                  <a:pt x="192" y="8"/>
                </a:cubicBezTo>
                <a:cubicBezTo>
                  <a:pt x="264" y="0"/>
                  <a:pt x="392" y="768"/>
                  <a:pt x="432" y="920"/>
                </a:cubicBezTo>
              </a:path>
            </a:pathLst>
          </a:custGeom>
          <a:noFill/>
          <a:ln w="762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kern="0">
              <a:solidFill>
                <a:sysClr val="windowText" lastClr="000000"/>
              </a:solidFill>
              <a:latin typeface="Effra"/>
            </a:endParaRPr>
          </a:p>
        </p:txBody>
      </p:sp>
      <p:sp>
        <p:nvSpPr>
          <p:cNvPr id="79" name="Freeform 46"/>
          <p:cNvSpPr>
            <a:spLocks/>
          </p:cNvSpPr>
          <p:nvPr/>
        </p:nvSpPr>
        <p:spPr bwMode="auto">
          <a:xfrm>
            <a:off x="5160444" y="2165900"/>
            <a:ext cx="771525" cy="2209800"/>
          </a:xfrm>
          <a:custGeom>
            <a:avLst/>
            <a:gdLst>
              <a:gd name="T0" fmla="*/ 0 w 480"/>
              <a:gd name="T1" fmla="*/ 2147483647 h 1392"/>
              <a:gd name="T2" fmla="*/ 2147483647 w 480"/>
              <a:gd name="T3" fmla="*/ 2147483647 h 1392"/>
              <a:gd name="T4" fmla="*/ 2147483647 w 480"/>
              <a:gd name="T5" fmla="*/ 2147483647 h 1392"/>
              <a:gd name="T6" fmla="*/ 2147483647 w 480"/>
              <a:gd name="T7" fmla="*/ 2147483647 h 1392"/>
              <a:gd name="T8" fmla="*/ 2147483647 w 480"/>
              <a:gd name="T9" fmla="*/ 2147483647 h 1392"/>
              <a:gd name="T10" fmla="*/ 2147483647 w 480"/>
              <a:gd name="T11" fmla="*/ 2147483647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0" h="1392">
                <a:moveTo>
                  <a:pt x="0" y="1216"/>
                </a:moveTo>
                <a:cubicBezTo>
                  <a:pt x="12" y="1304"/>
                  <a:pt x="24" y="1392"/>
                  <a:pt x="48" y="1216"/>
                </a:cubicBezTo>
                <a:cubicBezTo>
                  <a:pt x="72" y="1040"/>
                  <a:pt x="112" y="320"/>
                  <a:pt x="144" y="160"/>
                </a:cubicBezTo>
                <a:cubicBezTo>
                  <a:pt x="176" y="0"/>
                  <a:pt x="200" y="104"/>
                  <a:pt x="240" y="256"/>
                </a:cubicBezTo>
                <a:cubicBezTo>
                  <a:pt x="280" y="408"/>
                  <a:pt x="344" y="904"/>
                  <a:pt x="384" y="1072"/>
                </a:cubicBezTo>
                <a:cubicBezTo>
                  <a:pt x="424" y="1240"/>
                  <a:pt x="452" y="1252"/>
                  <a:pt x="480" y="1264"/>
                </a:cubicBezTo>
              </a:path>
            </a:pathLst>
          </a:custGeom>
          <a:noFill/>
          <a:ln w="762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kern="0">
              <a:solidFill>
                <a:sysClr val="windowText" lastClr="000000"/>
              </a:solidFill>
              <a:latin typeface="Effra"/>
            </a:endParaRPr>
          </a:p>
        </p:txBody>
      </p:sp>
      <p:sp>
        <p:nvSpPr>
          <p:cNvPr id="80" name="Freeform 47"/>
          <p:cNvSpPr>
            <a:spLocks/>
          </p:cNvSpPr>
          <p:nvPr/>
        </p:nvSpPr>
        <p:spPr bwMode="auto">
          <a:xfrm>
            <a:off x="6244706" y="3300962"/>
            <a:ext cx="615950" cy="850900"/>
          </a:xfrm>
          <a:custGeom>
            <a:avLst/>
            <a:gdLst>
              <a:gd name="T0" fmla="*/ 0 w 384"/>
              <a:gd name="T1" fmla="*/ 2147483647 h 536"/>
              <a:gd name="T2" fmla="*/ 2147483647 w 384"/>
              <a:gd name="T3" fmla="*/ 2147483647 h 536"/>
              <a:gd name="T4" fmla="*/ 2147483647 w 384"/>
              <a:gd name="T5" fmla="*/ 2147483647 h 536"/>
              <a:gd name="T6" fmla="*/ 2147483647 w 384"/>
              <a:gd name="T7" fmla="*/ 2147483647 h 536"/>
              <a:gd name="T8" fmla="*/ 2147483647 w 384"/>
              <a:gd name="T9" fmla="*/ 2147483647 h 536"/>
              <a:gd name="T10" fmla="*/ 2147483647 w 384"/>
              <a:gd name="T11" fmla="*/ 2147483647 h 5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 h="536">
                <a:moveTo>
                  <a:pt x="0" y="536"/>
                </a:moveTo>
                <a:cubicBezTo>
                  <a:pt x="36" y="528"/>
                  <a:pt x="72" y="520"/>
                  <a:pt x="96" y="440"/>
                </a:cubicBezTo>
                <a:cubicBezTo>
                  <a:pt x="120" y="360"/>
                  <a:pt x="120" y="112"/>
                  <a:pt x="144" y="56"/>
                </a:cubicBezTo>
                <a:cubicBezTo>
                  <a:pt x="168" y="0"/>
                  <a:pt x="208" y="40"/>
                  <a:pt x="240" y="104"/>
                </a:cubicBezTo>
                <a:cubicBezTo>
                  <a:pt x="272" y="168"/>
                  <a:pt x="312" y="368"/>
                  <a:pt x="336" y="440"/>
                </a:cubicBezTo>
                <a:cubicBezTo>
                  <a:pt x="360" y="512"/>
                  <a:pt x="376" y="520"/>
                  <a:pt x="384" y="536"/>
                </a:cubicBezTo>
              </a:path>
            </a:pathLst>
          </a:custGeom>
          <a:noFill/>
          <a:ln w="762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kern="0">
              <a:solidFill>
                <a:sysClr val="windowText" lastClr="000000"/>
              </a:solidFill>
              <a:latin typeface="Effra"/>
            </a:endParaRPr>
          </a:p>
        </p:txBody>
      </p:sp>
      <p:sp>
        <p:nvSpPr>
          <p:cNvPr id="81" name="Freeform 48"/>
          <p:cNvSpPr>
            <a:spLocks/>
          </p:cNvSpPr>
          <p:nvPr/>
        </p:nvSpPr>
        <p:spPr bwMode="auto">
          <a:xfrm>
            <a:off x="4242869" y="3018387"/>
            <a:ext cx="381000" cy="1143000"/>
          </a:xfrm>
          <a:custGeom>
            <a:avLst/>
            <a:gdLst>
              <a:gd name="T0" fmla="*/ 0 w 240"/>
              <a:gd name="T1" fmla="*/ 2147483647 h 720"/>
              <a:gd name="T2" fmla="*/ 2147483647 w 240"/>
              <a:gd name="T3" fmla="*/ 2147483647 h 720"/>
              <a:gd name="T4" fmla="*/ 2147483647 w 240"/>
              <a:gd name="T5" fmla="*/ 2147483647 h 720"/>
              <a:gd name="T6" fmla="*/ 2147483647 w 240"/>
              <a:gd name="T7" fmla="*/ 2147483647 h 720"/>
              <a:gd name="T8" fmla="*/ 2147483647 w 240"/>
              <a:gd name="T9" fmla="*/ 2147483647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720">
                <a:moveTo>
                  <a:pt x="0" y="720"/>
                </a:moveTo>
                <a:cubicBezTo>
                  <a:pt x="20" y="696"/>
                  <a:pt x="40" y="672"/>
                  <a:pt x="48" y="576"/>
                </a:cubicBezTo>
                <a:cubicBezTo>
                  <a:pt x="56" y="480"/>
                  <a:pt x="40" y="224"/>
                  <a:pt x="48" y="144"/>
                </a:cubicBezTo>
                <a:cubicBezTo>
                  <a:pt x="56" y="64"/>
                  <a:pt x="64" y="0"/>
                  <a:pt x="96" y="96"/>
                </a:cubicBezTo>
                <a:cubicBezTo>
                  <a:pt x="128" y="192"/>
                  <a:pt x="184" y="456"/>
                  <a:pt x="240" y="720"/>
                </a:cubicBezTo>
              </a:path>
            </a:pathLst>
          </a:custGeom>
          <a:noFill/>
          <a:ln w="762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kern="0">
              <a:solidFill>
                <a:sysClr val="windowText" lastClr="000000"/>
              </a:solidFill>
              <a:latin typeface="Effra"/>
            </a:endParaRPr>
          </a:p>
        </p:txBody>
      </p:sp>
      <p:sp>
        <p:nvSpPr>
          <p:cNvPr id="82" name="Text Box 25"/>
          <p:cNvSpPr txBox="1">
            <a:spLocks noChangeArrowheads="1"/>
          </p:cNvSpPr>
          <p:nvPr/>
        </p:nvSpPr>
        <p:spPr bwMode="auto">
          <a:xfrm>
            <a:off x="586587" y="5597833"/>
            <a:ext cx="8074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algn="ctr" eaLnBrk="1" fontAlgn="auto" hangingPunct="1">
              <a:spcBef>
                <a:spcPct val="50000"/>
              </a:spcBef>
              <a:spcAft>
                <a:spcPts val="0"/>
              </a:spcAft>
            </a:pPr>
            <a:r>
              <a:rPr lang="en-US" dirty="0">
                <a:solidFill>
                  <a:srgbClr val="080808"/>
                </a:solidFill>
                <a:latin typeface="Effra"/>
                <a:cs typeface="Arial" pitchFamily="34" charset="0"/>
              </a:rPr>
              <a:t>Insulin delivery more closely mimics insulin secretion of a healthy pancreas</a:t>
            </a:r>
          </a:p>
        </p:txBody>
      </p:sp>
    </p:spTree>
    <p:custDataLst>
      <p:tags r:id="rId1"/>
    </p:custDataLst>
    <p:extLst>
      <p:ext uri="{BB962C8B-B14F-4D97-AF65-F5344CB8AC3E}">
        <p14:creationId xmlns:p14="http://schemas.microsoft.com/office/powerpoint/2010/main" val="100734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1750"/>
                                        <p:tgtEl>
                                          <p:spTgt spid="77"/>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left)">
                                      <p:cBhvr>
                                        <p:cTn id="11" dur="750"/>
                                        <p:tgtEl>
                                          <p:spTgt spid="7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wipe(left)">
                                      <p:cBhvr>
                                        <p:cTn id="15" dur="1250"/>
                                        <p:tgtEl>
                                          <p:spTgt spid="81"/>
                                        </p:tgtEl>
                                      </p:cBhvr>
                                    </p:animEffect>
                                  </p:childTnLst>
                                </p:cTn>
                              </p:par>
                            </p:childTnLst>
                          </p:cTn>
                        </p:par>
                        <p:par>
                          <p:cTn id="16" fill="hold">
                            <p:stCondLst>
                              <p:cond delay="3750"/>
                            </p:stCondLst>
                            <p:childTnLst>
                              <p:par>
                                <p:cTn id="17" presetID="22" presetClass="entr" presetSubtype="8"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left)">
                                      <p:cBhvr>
                                        <p:cTn id="19" dur="1250"/>
                                        <p:tgtEl>
                                          <p:spTgt spid="79"/>
                                        </p:tgtEl>
                                      </p:cBhvr>
                                    </p:animEffect>
                                  </p:childTnLst>
                                </p:cTn>
                              </p:par>
                            </p:childTnLst>
                          </p:cTn>
                        </p:par>
                        <p:par>
                          <p:cTn id="20" fill="hold">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left)">
                                      <p:cBhvr>
                                        <p:cTn id="23" dur="1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878340-99B0-4CFD-9FC0-8EACE35E79CF}"/>
              </a:ext>
            </a:extLst>
          </p:cNvPr>
          <p:cNvPicPr>
            <a:picLocks noChangeAspect="1"/>
          </p:cNvPicPr>
          <p:nvPr/>
        </p:nvPicPr>
        <p:blipFill>
          <a:blip r:embed="rId3"/>
          <a:stretch>
            <a:fillRect/>
          </a:stretch>
        </p:blipFill>
        <p:spPr>
          <a:xfrm>
            <a:off x="152400" y="533400"/>
            <a:ext cx="8686800" cy="6237122"/>
          </a:xfrm>
          <a:prstGeom prst="rect">
            <a:avLst/>
          </a:prstGeom>
        </p:spPr>
      </p:pic>
    </p:spTree>
    <p:extLst>
      <p:ext uri="{BB962C8B-B14F-4D97-AF65-F5344CB8AC3E}">
        <p14:creationId xmlns:p14="http://schemas.microsoft.com/office/powerpoint/2010/main" val="1330763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rot="-5400000">
            <a:off x="5762625" y="3810000"/>
            <a:ext cx="1143000" cy="2362200"/>
          </a:xfrm>
          <a:prstGeom prst="homePlate">
            <a:avLst>
              <a:gd name="adj" fmla="val 25000"/>
            </a:avLst>
          </a:prstGeom>
          <a:solidFill>
            <a:srgbClr val="00548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fontAlgn="auto">
              <a:spcBef>
                <a:spcPct val="20000"/>
              </a:spcBef>
              <a:spcAft>
                <a:spcPts val="0"/>
              </a:spcAft>
              <a:buFontTx/>
              <a:buChar char="•"/>
            </a:pPr>
            <a:endParaRPr lang="en-US" sz="2400">
              <a:solidFill>
                <a:srgbClr val="FFFFFF"/>
              </a:solidFill>
              <a:latin typeface="Effra"/>
              <a:cs typeface="Arial" pitchFamily="34" charset="0"/>
            </a:endParaRPr>
          </a:p>
        </p:txBody>
      </p:sp>
      <p:sp>
        <p:nvSpPr>
          <p:cNvPr id="66564" name="Text Box 13"/>
          <p:cNvSpPr txBox="1">
            <a:spLocks noChangeArrowheads="1"/>
          </p:cNvSpPr>
          <p:nvPr/>
        </p:nvSpPr>
        <p:spPr bwMode="auto">
          <a:xfrm>
            <a:off x="5245100" y="3113088"/>
            <a:ext cx="210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algn="ctr" eaLnBrk="1" fontAlgn="auto" hangingPunct="1">
              <a:spcBef>
                <a:spcPct val="50000"/>
              </a:spcBef>
              <a:spcAft>
                <a:spcPts val="0"/>
              </a:spcAft>
            </a:pPr>
            <a:r>
              <a:rPr lang="en-US" sz="2000">
                <a:solidFill>
                  <a:srgbClr val="080808"/>
                </a:solidFill>
                <a:latin typeface="Effra"/>
                <a:ea typeface="MS PGothic" pitchFamily="34" charset="-128"/>
                <a:cs typeface="Arial" pitchFamily="34" charset="0"/>
              </a:rPr>
              <a:t>Rapid-acting  insulin</a:t>
            </a:r>
          </a:p>
        </p:txBody>
      </p:sp>
      <p:sp>
        <p:nvSpPr>
          <p:cNvPr id="66565" name="Text Box 14"/>
          <p:cNvSpPr txBox="1">
            <a:spLocks noChangeArrowheads="1"/>
          </p:cNvSpPr>
          <p:nvPr/>
        </p:nvSpPr>
        <p:spPr bwMode="auto">
          <a:xfrm>
            <a:off x="3337970" y="2687638"/>
            <a:ext cx="15568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algn="ctr" eaLnBrk="1" fontAlgn="auto" hangingPunct="1">
              <a:lnSpc>
                <a:spcPct val="60000"/>
              </a:lnSpc>
              <a:spcBef>
                <a:spcPct val="50000"/>
              </a:spcBef>
              <a:spcAft>
                <a:spcPts val="0"/>
              </a:spcAft>
            </a:pPr>
            <a:r>
              <a:rPr lang="en-US" sz="2000" dirty="0">
                <a:solidFill>
                  <a:srgbClr val="080808"/>
                </a:solidFill>
                <a:latin typeface="Effra"/>
                <a:ea typeface="MS PGothic" pitchFamily="34" charset="-128"/>
                <a:cs typeface="Arial" pitchFamily="34" charset="0"/>
              </a:rPr>
              <a:t>Long-acting</a:t>
            </a:r>
          </a:p>
          <a:p>
            <a:pPr algn="ctr" eaLnBrk="1" fontAlgn="auto" hangingPunct="1">
              <a:lnSpc>
                <a:spcPct val="60000"/>
              </a:lnSpc>
              <a:spcBef>
                <a:spcPct val="50000"/>
              </a:spcBef>
              <a:spcAft>
                <a:spcPts val="0"/>
              </a:spcAft>
            </a:pPr>
            <a:r>
              <a:rPr lang="en-US" sz="2000" dirty="0">
                <a:solidFill>
                  <a:srgbClr val="080808"/>
                </a:solidFill>
                <a:latin typeface="Effra"/>
                <a:ea typeface="MS PGothic" pitchFamily="34" charset="-128"/>
                <a:cs typeface="Arial" pitchFamily="34" charset="0"/>
              </a:rPr>
              <a:t>insulin</a:t>
            </a:r>
          </a:p>
        </p:txBody>
      </p:sp>
      <p:sp>
        <p:nvSpPr>
          <p:cNvPr id="66566" name="Text Box 15"/>
          <p:cNvSpPr txBox="1">
            <a:spLocks noChangeArrowheads="1"/>
          </p:cNvSpPr>
          <p:nvPr/>
        </p:nvSpPr>
        <p:spPr bwMode="auto">
          <a:xfrm>
            <a:off x="609600" y="2182813"/>
            <a:ext cx="2667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algn="ctr" eaLnBrk="1" fontAlgn="auto" hangingPunct="1">
              <a:lnSpc>
                <a:spcPct val="50000"/>
              </a:lnSpc>
              <a:spcBef>
                <a:spcPct val="50000"/>
              </a:spcBef>
              <a:spcAft>
                <a:spcPts val="0"/>
              </a:spcAft>
            </a:pPr>
            <a:r>
              <a:rPr lang="en-US" sz="2000">
                <a:solidFill>
                  <a:srgbClr val="080808"/>
                </a:solidFill>
                <a:latin typeface="Effra"/>
                <a:ea typeface="MS PGothic" pitchFamily="34" charset="-128"/>
                <a:cs typeface="Arial" pitchFamily="34" charset="0"/>
              </a:rPr>
              <a:t>Intermediate-acting </a:t>
            </a:r>
          </a:p>
          <a:p>
            <a:pPr algn="ctr" eaLnBrk="1" fontAlgn="auto" hangingPunct="1">
              <a:lnSpc>
                <a:spcPct val="50000"/>
              </a:lnSpc>
              <a:spcBef>
                <a:spcPct val="50000"/>
              </a:spcBef>
              <a:spcAft>
                <a:spcPts val="0"/>
              </a:spcAft>
            </a:pPr>
            <a:r>
              <a:rPr lang="en-US" sz="2000">
                <a:solidFill>
                  <a:srgbClr val="080808"/>
                </a:solidFill>
                <a:latin typeface="Effra"/>
                <a:ea typeface="MS PGothic" pitchFamily="34" charset="-128"/>
                <a:cs typeface="Arial" pitchFamily="34" charset="0"/>
              </a:rPr>
              <a:t>insulin</a:t>
            </a:r>
          </a:p>
        </p:txBody>
      </p:sp>
      <p:sp>
        <p:nvSpPr>
          <p:cNvPr id="66567" name="Text Box 16"/>
          <p:cNvSpPr txBox="1">
            <a:spLocks noChangeArrowheads="1"/>
          </p:cNvSpPr>
          <p:nvPr/>
        </p:nvSpPr>
        <p:spPr bwMode="auto">
          <a:xfrm>
            <a:off x="1682750" y="2884488"/>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eaLnBrk="1" fontAlgn="auto" hangingPunct="1">
              <a:spcBef>
                <a:spcPct val="50000"/>
              </a:spcBef>
              <a:spcAft>
                <a:spcPts val="0"/>
              </a:spcAft>
            </a:pPr>
            <a:r>
              <a:rPr lang="en-US" sz="2000" b="1">
                <a:solidFill>
                  <a:srgbClr val="003399"/>
                </a:solidFill>
                <a:latin typeface="Effra"/>
                <a:ea typeface="MS PGothic" pitchFamily="34" charset="-128"/>
                <a:cs typeface="Arial" pitchFamily="34" charset="0"/>
              </a:rPr>
              <a:t>46%</a:t>
            </a:r>
          </a:p>
        </p:txBody>
      </p:sp>
      <p:sp>
        <p:nvSpPr>
          <p:cNvPr id="66568" name="Text Box 17"/>
          <p:cNvSpPr txBox="1">
            <a:spLocks noChangeArrowheads="1"/>
          </p:cNvSpPr>
          <p:nvPr/>
        </p:nvSpPr>
        <p:spPr bwMode="auto">
          <a:xfrm>
            <a:off x="3721100" y="3389313"/>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eaLnBrk="1" fontAlgn="auto" hangingPunct="1">
              <a:spcBef>
                <a:spcPct val="50000"/>
              </a:spcBef>
              <a:spcAft>
                <a:spcPts val="0"/>
              </a:spcAft>
            </a:pPr>
            <a:r>
              <a:rPr lang="en-US" sz="2000" b="1">
                <a:solidFill>
                  <a:srgbClr val="003399"/>
                </a:solidFill>
                <a:latin typeface="Effra"/>
                <a:ea typeface="MS PGothic" pitchFamily="34" charset="-128"/>
                <a:cs typeface="Arial" pitchFamily="34" charset="0"/>
              </a:rPr>
              <a:t>36%</a:t>
            </a:r>
          </a:p>
        </p:txBody>
      </p:sp>
      <p:sp>
        <p:nvSpPr>
          <p:cNvPr id="66569" name="Text Box 18"/>
          <p:cNvSpPr txBox="1">
            <a:spLocks noChangeArrowheads="1"/>
          </p:cNvSpPr>
          <p:nvPr/>
        </p:nvSpPr>
        <p:spPr bwMode="auto">
          <a:xfrm>
            <a:off x="5949950" y="3922713"/>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eaLnBrk="1" fontAlgn="auto" hangingPunct="1">
              <a:spcBef>
                <a:spcPct val="50000"/>
              </a:spcBef>
              <a:spcAft>
                <a:spcPts val="0"/>
              </a:spcAft>
            </a:pPr>
            <a:r>
              <a:rPr lang="en-US" sz="2000" b="1">
                <a:solidFill>
                  <a:srgbClr val="003399"/>
                </a:solidFill>
                <a:latin typeface="Effra"/>
                <a:ea typeface="MS PGothic" pitchFamily="34" charset="-128"/>
                <a:cs typeface="Arial" pitchFamily="34" charset="0"/>
              </a:rPr>
              <a:t>16%</a:t>
            </a:r>
          </a:p>
        </p:txBody>
      </p:sp>
      <p:sp>
        <p:nvSpPr>
          <p:cNvPr id="66570" name="Text Box 23"/>
          <p:cNvSpPr txBox="1">
            <a:spLocks noChangeArrowheads="1"/>
          </p:cNvSpPr>
          <p:nvPr/>
        </p:nvSpPr>
        <p:spPr bwMode="auto">
          <a:xfrm>
            <a:off x="132292" y="6412468"/>
            <a:ext cx="6268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pitchFamily="16" charset="-128"/>
              </a:defRPr>
            </a:lvl1pPr>
            <a:lvl2pPr marL="742950" indent="-285750" eaLnBrk="0" hangingPunct="0">
              <a:defRPr>
                <a:solidFill>
                  <a:schemeClr val="tx1"/>
                </a:solidFill>
                <a:latin typeface="Arial" pitchFamily="34" charset="0"/>
                <a:ea typeface="ヒラギノ角ゴ Pro W3" pitchFamily="16" charset="-128"/>
              </a:defRPr>
            </a:lvl2pPr>
            <a:lvl3pPr marL="1143000" indent="-228600" eaLnBrk="0" hangingPunct="0">
              <a:defRPr>
                <a:solidFill>
                  <a:schemeClr val="tx1"/>
                </a:solidFill>
                <a:latin typeface="Arial" pitchFamily="34" charset="0"/>
                <a:ea typeface="ヒラギノ角ゴ Pro W3" pitchFamily="16" charset="-128"/>
              </a:defRPr>
            </a:lvl3pPr>
            <a:lvl4pPr marL="1600200" indent="-228600" eaLnBrk="0" hangingPunct="0">
              <a:defRPr>
                <a:solidFill>
                  <a:schemeClr val="tx1"/>
                </a:solidFill>
                <a:latin typeface="Arial" pitchFamily="34" charset="0"/>
                <a:ea typeface="ヒラギノ角ゴ Pro W3" pitchFamily="16" charset="-128"/>
              </a:defRPr>
            </a:lvl4pPr>
            <a:lvl5pPr marL="2057400" indent="-228600" eaLnBrk="0" hangingPunct="0">
              <a:defRPr>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6" charset="-128"/>
              </a:defRPr>
            </a:lvl9pPr>
          </a:lstStyle>
          <a:p>
            <a:pPr eaLnBrk="1" fontAlgn="auto" hangingPunct="1">
              <a:spcBef>
                <a:spcPts val="0"/>
              </a:spcBef>
              <a:spcAft>
                <a:spcPts val="0"/>
              </a:spcAft>
            </a:pPr>
            <a:r>
              <a:rPr lang="en-US" sz="900" dirty="0">
                <a:solidFill>
                  <a:srgbClr val="FFFFFF"/>
                </a:solidFill>
                <a:latin typeface="Effra"/>
                <a:ea typeface="MS PGothic" pitchFamily="34" charset="-128"/>
                <a:cs typeface="Arial" pitchFamily="34" charset="0"/>
              </a:rPr>
              <a:t>Heinemann L, </a:t>
            </a:r>
            <a:r>
              <a:rPr lang="de-DE" sz="900" dirty="0">
                <a:solidFill>
                  <a:srgbClr val="FFFFFF"/>
                </a:solidFill>
                <a:latin typeface="Effra"/>
                <a:ea typeface="MS PGothic" pitchFamily="34" charset="-128"/>
                <a:cs typeface="Arial" pitchFamily="34" charset="0"/>
              </a:rPr>
              <a:t>et al. </a:t>
            </a:r>
            <a:r>
              <a:rPr lang="en-US" sz="900" i="1" dirty="0">
                <a:solidFill>
                  <a:srgbClr val="FFFFFF"/>
                </a:solidFill>
                <a:latin typeface="Effra"/>
                <a:ea typeface="MS PGothic" pitchFamily="34" charset="-128"/>
                <a:cs typeface="Arial" pitchFamily="34" charset="0"/>
              </a:rPr>
              <a:t>Diabetes </a:t>
            </a:r>
            <a:r>
              <a:rPr lang="en-US" sz="900" i="1" dirty="0" err="1">
                <a:solidFill>
                  <a:srgbClr val="FFFFFF"/>
                </a:solidFill>
                <a:latin typeface="Effra"/>
                <a:ea typeface="MS PGothic" pitchFamily="34" charset="-128"/>
                <a:cs typeface="Arial" pitchFamily="34" charset="0"/>
              </a:rPr>
              <a:t>Care.</a:t>
            </a:r>
            <a:r>
              <a:rPr lang="en-US" sz="900" dirty="0" err="1">
                <a:solidFill>
                  <a:srgbClr val="FFFFFF"/>
                </a:solidFill>
                <a:latin typeface="Effra"/>
                <a:ea typeface="MS PGothic" pitchFamily="34" charset="-128"/>
                <a:cs typeface="Arial" pitchFamily="34" charset="0"/>
              </a:rPr>
              <a:t>1998;21:1910</a:t>
            </a:r>
            <a:r>
              <a:rPr lang="en-US" sz="900" dirty="0">
                <a:solidFill>
                  <a:srgbClr val="FFFFFF"/>
                </a:solidFill>
                <a:latin typeface="Effra"/>
                <a:ea typeface="MS PGothic" pitchFamily="34" charset="-128"/>
                <a:cs typeface="Arial" pitchFamily="34" charset="0"/>
              </a:rPr>
              <a:t>–1914; </a:t>
            </a:r>
          </a:p>
          <a:p>
            <a:pPr eaLnBrk="1" fontAlgn="auto" hangingPunct="1">
              <a:spcBef>
                <a:spcPts val="0"/>
              </a:spcBef>
              <a:spcAft>
                <a:spcPts val="0"/>
              </a:spcAft>
            </a:pPr>
            <a:r>
              <a:rPr lang="en-US" sz="900" dirty="0" err="1">
                <a:solidFill>
                  <a:srgbClr val="FFFFFF"/>
                </a:solidFill>
                <a:latin typeface="Effra"/>
                <a:ea typeface="MS PGothic" pitchFamily="34" charset="-128"/>
                <a:cs typeface="Arial" pitchFamily="34" charset="0"/>
              </a:rPr>
              <a:t>Heise</a:t>
            </a:r>
            <a:r>
              <a:rPr lang="en-US" sz="900" dirty="0">
                <a:solidFill>
                  <a:srgbClr val="FFFFFF"/>
                </a:solidFill>
                <a:latin typeface="Effra"/>
                <a:ea typeface="MS PGothic" pitchFamily="34" charset="-128"/>
                <a:cs typeface="Arial" pitchFamily="34" charset="0"/>
              </a:rPr>
              <a:t> T, et al. </a:t>
            </a:r>
            <a:r>
              <a:rPr lang="en-US" sz="900" i="1" dirty="0">
                <a:solidFill>
                  <a:srgbClr val="FFFFFF"/>
                </a:solidFill>
                <a:latin typeface="Effra"/>
                <a:ea typeface="MS PGothic" pitchFamily="34" charset="-128"/>
                <a:cs typeface="Arial" pitchFamily="34" charset="0"/>
              </a:rPr>
              <a:t>Diabetes.</a:t>
            </a:r>
            <a:r>
              <a:rPr lang="en-US" sz="900" dirty="0">
                <a:solidFill>
                  <a:srgbClr val="FFFFFF"/>
                </a:solidFill>
                <a:latin typeface="Effra"/>
                <a:ea typeface="MS PGothic" pitchFamily="34" charset="-128"/>
                <a:cs typeface="Arial" pitchFamily="34" charset="0"/>
              </a:rPr>
              <a:t> 2004;53:1614-1620. </a:t>
            </a:r>
          </a:p>
        </p:txBody>
      </p:sp>
      <p:sp>
        <p:nvSpPr>
          <p:cNvPr id="66571" name="Line 7"/>
          <p:cNvSpPr>
            <a:spLocks noChangeShapeType="1"/>
          </p:cNvSpPr>
          <p:nvPr/>
        </p:nvSpPr>
        <p:spPr bwMode="auto">
          <a:xfrm flipV="1">
            <a:off x="1054100" y="2767013"/>
            <a:ext cx="2062163" cy="0"/>
          </a:xfrm>
          <a:prstGeom prst="line">
            <a:avLst/>
          </a:prstGeom>
          <a:noFill/>
          <a:ln w="44450">
            <a:solidFill>
              <a:srgbClr val="005480"/>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616265"/>
              </a:solidFill>
              <a:latin typeface="Effra"/>
            </a:endParaRPr>
          </a:p>
        </p:txBody>
      </p:sp>
      <p:sp>
        <p:nvSpPr>
          <p:cNvPr id="66572" name="Line 8"/>
          <p:cNvSpPr>
            <a:spLocks noChangeShapeType="1"/>
          </p:cNvSpPr>
          <p:nvPr/>
        </p:nvSpPr>
        <p:spPr bwMode="auto">
          <a:xfrm>
            <a:off x="3094038" y="2755900"/>
            <a:ext cx="0" cy="530225"/>
          </a:xfrm>
          <a:prstGeom prst="line">
            <a:avLst/>
          </a:prstGeom>
          <a:noFill/>
          <a:ln w="44450">
            <a:solidFill>
              <a:srgbClr val="005480"/>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616265"/>
              </a:solidFill>
              <a:latin typeface="Effra"/>
            </a:endParaRPr>
          </a:p>
        </p:txBody>
      </p:sp>
      <p:sp>
        <p:nvSpPr>
          <p:cNvPr id="20493" name="Text Box 13"/>
          <p:cNvSpPr txBox="1">
            <a:spLocks noChangeArrowheads="1"/>
          </p:cNvSpPr>
          <p:nvPr/>
        </p:nvSpPr>
        <p:spPr bwMode="auto">
          <a:xfrm>
            <a:off x="5048250" y="4703763"/>
            <a:ext cx="2571750" cy="825500"/>
          </a:xfrm>
          <a:prstGeom prst="rect">
            <a:avLst/>
          </a:prstGeom>
          <a:noFill/>
          <a:ln w="9525">
            <a:noFill/>
            <a:miter lim="800000"/>
            <a:headEnd/>
            <a:tailEnd/>
          </a:ln>
          <a:effectLst/>
        </p:spPr>
        <p:txBody>
          <a:bodyPr>
            <a:spAutoFit/>
          </a:bodyPr>
          <a:lstStyle>
            <a:lvl1pPr algn="l">
              <a:spcBef>
                <a:spcPct val="0"/>
              </a:spcBef>
              <a:defRPr sz="2400">
                <a:solidFill>
                  <a:schemeClr val="tx1"/>
                </a:solidFill>
                <a:latin typeface="Times New Roman" pitchFamily="18" charset="0"/>
              </a:defRPr>
            </a:lvl1pPr>
            <a:lvl2pPr marL="37931725" indent="-37474525" algn="l">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fontAlgn="auto">
              <a:spcAft>
                <a:spcPts val="0"/>
              </a:spcAft>
              <a:defRPr/>
            </a:pPr>
            <a:r>
              <a:rPr lang="en-US" sz="1600">
                <a:solidFill>
                  <a:srgbClr val="FFFFFF"/>
                </a:solidFill>
                <a:latin typeface="Effra"/>
                <a:ea typeface="MS PGothic" pitchFamily="34" charset="-128"/>
                <a:cs typeface="Arial" pitchFamily="34" charset="0"/>
              </a:rPr>
              <a:t>Rapid-acting insulin </a:t>
            </a:r>
            <a:br>
              <a:rPr lang="en-US" sz="1600">
                <a:solidFill>
                  <a:srgbClr val="FFFFFF"/>
                </a:solidFill>
                <a:latin typeface="Effra"/>
                <a:ea typeface="MS PGothic" pitchFamily="34" charset="-128"/>
                <a:cs typeface="Arial" pitchFamily="34" charset="0"/>
              </a:rPr>
            </a:br>
            <a:r>
              <a:rPr lang="en-US" sz="1600">
                <a:solidFill>
                  <a:srgbClr val="FFFFFF"/>
                </a:solidFill>
                <a:latin typeface="Effra"/>
                <a:ea typeface="MS PGothic" pitchFamily="34" charset="-128"/>
                <a:cs typeface="Arial" pitchFamily="34" charset="0"/>
              </a:rPr>
              <a:t>has the lowest </a:t>
            </a:r>
            <a:br>
              <a:rPr lang="en-US" sz="1600">
                <a:solidFill>
                  <a:srgbClr val="FFFFFF"/>
                </a:solidFill>
                <a:latin typeface="Effra"/>
                <a:ea typeface="MS PGothic" pitchFamily="34" charset="-128"/>
                <a:cs typeface="Arial" pitchFamily="34" charset="0"/>
              </a:rPr>
            </a:br>
            <a:r>
              <a:rPr lang="en-US" sz="1600">
                <a:solidFill>
                  <a:srgbClr val="FFFFFF"/>
                </a:solidFill>
                <a:latin typeface="Effra"/>
                <a:ea typeface="MS PGothic" pitchFamily="34" charset="-128"/>
                <a:cs typeface="Arial" pitchFamily="34" charset="0"/>
              </a:rPr>
              <a:t>intrapatient variability</a:t>
            </a:r>
            <a:endParaRPr lang="en-US" sz="1800">
              <a:solidFill>
                <a:srgbClr val="FFFFFF"/>
              </a:solidFill>
              <a:effectLst>
                <a:outerShdw blurRad="38100" dist="38100" dir="2700000" algn="tl">
                  <a:srgbClr val="C0C0C0"/>
                </a:outerShdw>
              </a:effectLst>
              <a:latin typeface="Effra"/>
              <a:ea typeface="MS PGothic" pitchFamily="34" charset="-128"/>
              <a:cs typeface="Arial" pitchFamily="34" charset="0"/>
            </a:endParaRPr>
          </a:p>
        </p:txBody>
      </p:sp>
      <p:sp>
        <p:nvSpPr>
          <p:cNvPr id="66575" name="Rectangle 15"/>
          <p:cNvSpPr>
            <a:spLocks noChangeArrowheads="1"/>
          </p:cNvSpPr>
          <p:nvPr/>
        </p:nvSpPr>
        <p:spPr bwMode="auto">
          <a:xfrm>
            <a:off x="388223" y="5486400"/>
            <a:ext cx="8305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r>
              <a:rPr lang="en-US" sz="1400" dirty="0">
                <a:solidFill>
                  <a:srgbClr val="080808"/>
                </a:solidFill>
                <a:latin typeface="Effra"/>
                <a:ea typeface="MS PGothic" pitchFamily="34" charset="-128"/>
                <a:cs typeface="Arial" pitchFamily="34" charset="0"/>
              </a:rPr>
              <a:t>*U100 Insulin</a:t>
            </a:r>
          </a:p>
          <a:p>
            <a:pPr fontAlgn="auto">
              <a:spcBef>
                <a:spcPts val="0"/>
              </a:spcBef>
              <a:spcAft>
                <a:spcPts val="0"/>
              </a:spcAft>
            </a:pPr>
            <a:r>
              <a:rPr lang="en-US" sz="1400" dirty="0">
                <a:solidFill>
                  <a:srgbClr val="080808"/>
                </a:solidFill>
                <a:latin typeface="Effra"/>
                <a:ea typeface="MS PGothic" pitchFamily="34" charset="-128"/>
                <a:cs typeface="Arial" pitchFamily="34" charset="0"/>
              </a:rPr>
              <a:t>**Percentages represent coefficients of variation for insulin action as measured by maximum glucose infusion rate in these euglycemic glucose clamp studies</a:t>
            </a:r>
          </a:p>
        </p:txBody>
      </p:sp>
      <p:sp>
        <p:nvSpPr>
          <p:cNvPr id="66576" name="Line 9"/>
          <p:cNvSpPr>
            <a:spLocks noChangeShapeType="1"/>
          </p:cNvSpPr>
          <p:nvPr/>
        </p:nvSpPr>
        <p:spPr bwMode="auto">
          <a:xfrm flipV="1">
            <a:off x="3076575" y="3271838"/>
            <a:ext cx="2084388" cy="0"/>
          </a:xfrm>
          <a:prstGeom prst="line">
            <a:avLst/>
          </a:prstGeom>
          <a:noFill/>
          <a:ln w="44450">
            <a:solidFill>
              <a:srgbClr val="005480"/>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616265"/>
              </a:solidFill>
              <a:latin typeface="Effra"/>
            </a:endParaRPr>
          </a:p>
        </p:txBody>
      </p:sp>
      <p:sp>
        <p:nvSpPr>
          <p:cNvPr id="66577" name="Line 8"/>
          <p:cNvSpPr>
            <a:spLocks noChangeShapeType="1"/>
          </p:cNvSpPr>
          <p:nvPr/>
        </p:nvSpPr>
        <p:spPr bwMode="auto">
          <a:xfrm>
            <a:off x="5141913" y="3248025"/>
            <a:ext cx="0" cy="585788"/>
          </a:xfrm>
          <a:prstGeom prst="line">
            <a:avLst/>
          </a:prstGeom>
          <a:noFill/>
          <a:ln w="44450">
            <a:solidFill>
              <a:srgbClr val="005480"/>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616265"/>
              </a:solidFill>
              <a:latin typeface="Effra"/>
            </a:endParaRPr>
          </a:p>
        </p:txBody>
      </p:sp>
      <p:sp>
        <p:nvSpPr>
          <p:cNvPr id="66578" name="Line 11"/>
          <p:cNvSpPr>
            <a:spLocks noChangeShapeType="1"/>
          </p:cNvSpPr>
          <p:nvPr/>
        </p:nvSpPr>
        <p:spPr bwMode="auto">
          <a:xfrm flipV="1">
            <a:off x="5141913" y="3816350"/>
            <a:ext cx="2236787" cy="0"/>
          </a:xfrm>
          <a:prstGeom prst="line">
            <a:avLst/>
          </a:prstGeom>
          <a:noFill/>
          <a:ln w="44450">
            <a:solidFill>
              <a:srgbClr val="005480"/>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616265"/>
              </a:solidFill>
              <a:latin typeface="Effra"/>
            </a:endParaRPr>
          </a:p>
        </p:txBody>
      </p:sp>
      <p:sp>
        <p:nvSpPr>
          <p:cNvPr id="66579" name="Rectangle 19"/>
          <p:cNvSpPr>
            <a:spLocks noGrp="1" noChangeArrowheads="1"/>
          </p:cNvSpPr>
          <p:nvPr>
            <p:ph type="title"/>
          </p:nvPr>
        </p:nvSpPr>
        <p:spPr/>
        <p:txBody>
          <a:bodyPr/>
          <a:lstStyle/>
          <a:p>
            <a:pPr>
              <a:lnSpc>
                <a:spcPct val="100000"/>
              </a:lnSpc>
            </a:pPr>
            <a:r>
              <a:rPr lang="en-US" dirty="0"/>
              <a:t>Insulin Pumps Use Only Rapid-Acting* Insulin</a:t>
            </a:r>
          </a:p>
        </p:txBody>
      </p:sp>
      <p:sp>
        <p:nvSpPr>
          <p:cNvPr id="5" name="Text Placeholder 4"/>
          <p:cNvSpPr>
            <a:spLocks noGrp="1"/>
          </p:cNvSpPr>
          <p:nvPr>
            <p:ph type="body" sz="quarter" idx="13"/>
          </p:nvPr>
        </p:nvSpPr>
        <p:spPr>
          <a:xfrm>
            <a:off x="388223" y="1283653"/>
            <a:ext cx="8382000" cy="266700"/>
          </a:xfrm>
        </p:spPr>
        <p:txBody>
          <a:bodyPr/>
          <a:lstStyle/>
          <a:p>
            <a:r>
              <a:rPr lang="en-US" dirty="0">
                <a:solidFill>
                  <a:srgbClr val="005195"/>
                </a:solidFill>
                <a:latin typeface="Effra Light" panose="020B0403020203020204" pitchFamily="34" charset="0"/>
                <a:ea typeface="MS PGothic" pitchFamily="34" charset="-128"/>
                <a:cs typeface="Arial" pitchFamily="34" charset="0"/>
              </a:rPr>
              <a:t>Rapid-acting insulin minimizes therapy errors due to pharmacodynamic variability in insulin action**</a:t>
            </a:r>
          </a:p>
          <a:p>
            <a:endParaRPr lang="en-US" dirty="0">
              <a:latin typeface="Effra Light" panose="020B0403020203020204" pitchFamily="34" charset="0"/>
            </a:endParaRPr>
          </a:p>
        </p:txBody>
      </p:sp>
    </p:spTree>
    <p:extLst>
      <p:ext uri="{BB962C8B-B14F-4D97-AF65-F5344CB8AC3E}">
        <p14:creationId xmlns:p14="http://schemas.microsoft.com/office/powerpoint/2010/main" val="2171989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dirty="0"/>
              <a:t>Using An insulin pump - 90% fewer shots</a:t>
            </a:r>
          </a:p>
        </p:txBody>
      </p:sp>
      <p:grpSp>
        <p:nvGrpSpPr>
          <p:cNvPr id="6" name="Group 5"/>
          <p:cNvGrpSpPr/>
          <p:nvPr/>
        </p:nvGrpSpPr>
        <p:grpSpPr>
          <a:xfrm>
            <a:off x="398870" y="1262920"/>
            <a:ext cx="8773367" cy="4419453"/>
            <a:chOff x="4558057" y="2755049"/>
            <a:chExt cx="4939026" cy="2419231"/>
          </a:xfrm>
        </p:grpSpPr>
        <p:sp>
          <p:nvSpPr>
            <p:cNvPr id="7" name="object 8"/>
            <p:cNvSpPr/>
            <p:nvPr/>
          </p:nvSpPr>
          <p:spPr>
            <a:xfrm>
              <a:off x="6629520" y="2755049"/>
              <a:ext cx="86617" cy="2233761"/>
            </a:xfrm>
            <a:custGeom>
              <a:avLst/>
              <a:gdLst/>
              <a:ahLst/>
              <a:cxnLst/>
              <a:rect l="l" t="t" r="r" b="b"/>
              <a:pathLst>
                <a:path w="123190" h="3176904">
                  <a:moveTo>
                    <a:pt x="0" y="3176384"/>
                  </a:moveTo>
                  <a:lnTo>
                    <a:pt x="122936" y="3176384"/>
                  </a:lnTo>
                  <a:lnTo>
                    <a:pt x="122936" y="0"/>
                  </a:lnTo>
                  <a:lnTo>
                    <a:pt x="0" y="0"/>
                  </a:lnTo>
                  <a:lnTo>
                    <a:pt x="0" y="3176384"/>
                  </a:lnTo>
                  <a:close/>
                </a:path>
              </a:pathLst>
            </a:custGeom>
            <a:solidFill>
              <a:srgbClr val="171E43"/>
            </a:solidFill>
          </p:spPr>
          <p:txBody>
            <a:bodyPr wrap="square" lIns="0" tIns="0" rIns="0" bIns="0" rtlCol="0"/>
            <a:lstStyle/>
            <a:p>
              <a:endParaRPr/>
            </a:p>
          </p:txBody>
        </p:sp>
        <p:sp>
          <p:nvSpPr>
            <p:cNvPr id="8" name="object 9"/>
            <p:cNvSpPr/>
            <p:nvPr/>
          </p:nvSpPr>
          <p:spPr>
            <a:xfrm>
              <a:off x="6263154" y="4886827"/>
              <a:ext cx="819299" cy="203597"/>
            </a:xfrm>
            <a:custGeom>
              <a:avLst/>
              <a:gdLst/>
              <a:ahLst/>
              <a:cxnLst/>
              <a:rect l="l" t="t" r="r" b="b"/>
              <a:pathLst>
                <a:path w="1165225" h="289559">
                  <a:moveTo>
                    <a:pt x="892441" y="0"/>
                  </a:moveTo>
                  <a:lnTo>
                    <a:pt x="272618" y="0"/>
                  </a:lnTo>
                  <a:lnTo>
                    <a:pt x="250259" y="903"/>
                  </a:lnTo>
                  <a:lnTo>
                    <a:pt x="207106" y="7923"/>
                  </a:lnTo>
                  <a:lnTo>
                    <a:pt x="166504" y="21424"/>
                  </a:lnTo>
                  <a:lnTo>
                    <a:pt x="129016" y="40844"/>
                  </a:lnTo>
                  <a:lnTo>
                    <a:pt x="95202" y="65624"/>
                  </a:lnTo>
                  <a:lnTo>
                    <a:pt x="65625" y="95200"/>
                  </a:lnTo>
                  <a:lnTo>
                    <a:pt x="40845" y="129013"/>
                  </a:lnTo>
                  <a:lnTo>
                    <a:pt x="21424" y="166499"/>
                  </a:lnTo>
                  <a:lnTo>
                    <a:pt x="7923" y="207098"/>
                  </a:lnTo>
                  <a:lnTo>
                    <a:pt x="903" y="250248"/>
                  </a:lnTo>
                  <a:lnTo>
                    <a:pt x="0" y="272605"/>
                  </a:lnTo>
                  <a:lnTo>
                    <a:pt x="0" y="289039"/>
                  </a:lnTo>
                  <a:lnTo>
                    <a:pt x="1165059" y="289039"/>
                  </a:lnTo>
                  <a:lnTo>
                    <a:pt x="1165059" y="272605"/>
                  </a:lnTo>
                  <a:lnTo>
                    <a:pt x="1161491" y="228389"/>
                  </a:lnTo>
                  <a:lnTo>
                    <a:pt x="1151161" y="186444"/>
                  </a:lnTo>
                  <a:lnTo>
                    <a:pt x="1134629" y="147332"/>
                  </a:lnTo>
                  <a:lnTo>
                    <a:pt x="1112459" y="111612"/>
                  </a:lnTo>
                  <a:lnTo>
                    <a:pt x="1085210" y="79848"/>
                  </a:lnTo>
                  <a:lnTo>
                    <a:pt x="1053444" y="52599"/>
                  </a:lnTo>
                  <a:lnTo>
                    <a:pt x="1017723" y="30429"/>
                  </a:lnTo>
                  <a:lnTo>
                    <a:pt x="978608" y="13898"/>
                  </a:lnTo>
                  <a:lnTo>
                    <a:pt x="936660" y="3568"/>
                  </a:lnTo>
                  <a:lnTo>
                    <a:pt x="892441" y="0"/>
                  </a:lnTo>
                  <a:close/>
                </a:path>
              </a:pathLst>
            </a:custGeom>
            <a:solidFill>
              <a:srgbClr val="171E43"/>
            </a:solidFill>
          </p:spPr>
          <p:txBody>
            <a:bodyPr wrap="square" lIns="0" tIns="0" rIns="0" bIns="0" rtlCol="0"/>
            <a:lstStyle/>
            <a:p>
              <a:endParaRPr/>
            </a:p>
          </p:txBody>
        </p:sp>
        <p:sp>
          <p:nvSpPr>
            <p:cNvPr id="9" name="object 10"/>
            <p:cNvSpPr/>
            <p:nvPr/>
          </p:nvSpPr>
          <p:spPr>
            <a:xfrm>
              <a:off x="5913980" y="2897406"/>
              <a:ext cx="1538585" cy="469702"/>
            </a:xfrm>
            <a:custGeom>
              <a:avLst/>
              <a:gdLst/>
              <a:ahLst/>
              <a:cxnLst/>
              <a:rect l="l" t="t" r="r" b="b"/>
              <a:pathLst>
                <a:path w="2188209" h="668020">
                  <a:moveTo>
                    <a:pt x="2187955" y="134975"/>
                  </a:moveTo>
                  <a:lnTo>
                    <a:pt x="2187955" y="0"/>
                  </a:lnTo>
                  <a:lnTo>
                    <a:pt x="0" y="532752"/>
                  </a:lnTo>
                  <a:lnTo>
                    <a:pt x="0" y="667727"/>
                  </a:lnTo>
                </a:path>
              </a:pathLst>
            </a:custGeom>
            <a:ln w="92202">
              <a:solidFill>
                <a:srgbClr val="47A7D7"/>
              </a:solidFill>
            </a:ln>
          </p:spPr>
          <p:txBody>
            <a:bodyPr wrap="square" lIns="0" tIns="0" rIns="0" bIns="0" rtlCol="0"/>
            <a:lstStyle/>
            <a:p>
              <a:endParaRPr/>
            </a:p>
          </p:txBody>
        </p:sp>
        <p:sp>
          <p:nvSpPr>
            <p:cNvPr id="10" name="object 11"/>
            <p:cNvSpPr/>
            <p:nvPr/>
          </p:nvSpPr>
          <p:spPr>
            <a:xfrm>
              <a:off x="6619945" y="3033712"/>
              <a:ext cx="106710" cy="107156"/>
            </a:xfrm>
            <a:custGeom>
              <a:avLst/>
              <a:gdLst/>
              <a:ahLst/>
              <a:cxnLst/>
              <a:rect l="l" t="t" r="r" b="b"/>
              <a:pathLst>
                <a:path w="151765" h="152400">
                  <a:moveTo>
                    <a:pt x="71880" y="0"/>
                  </a:moveTo>
                  <a:lnTo>
                    <a:pt x="35017" y="11888"/>
                  </a:lnTo>
                  <a:lnTo>
                    <a:pt x="9197" y="42284"/>
                  </a:lnTo>
                  <a:lnTo>
                    <a:pt x="0" y="88347"/>
                  </a:lnTo>
                  <a:lnTo>
                    <a:pt x="3425" y="101469"/>
                  </a:lnTo>
                  <a:lnTo>
                    <a:pt x="26724" y="133749"/>
                  </a:lnTo>
                  <a:lnTo>
                    <a:pt x="66116" y="150652"/>
                  </a:lnTo>
                  <a:lnTo>
                    <a:pt x="82059" y="151814"/>
                  </a:lnTo>
                  <a:lnTo>
                    <a:pt x="96157" y="149174"/>
                  </a:lnTo>
                  <a:lnTo>
                    <a:pt x="131156" y="127480"/>
                  </a:lnTo>
                  <a:lnTo>
                    <a:pt x="149804" y="90534"/>
                  </a:lnTo>
                  <a:lnTo>
                    <a:pt x="151185" y="76031"/>
                  </a:lnTo>
                  <a:lnTo>
                    <a:pt x="150605" y="66600"/>
                  </a:lnTo>
                  <a:lnTo>
                    <a:pt x="134666" y="28998"/>
                  </a:lnTo>
                  <a:lnTo>
                    <a:pt x="101157" y="5096"/>
                  </a:lnTo>
                  <a:lnTo>
                    <a:pt x="71880" y="0"/>
                  </a:lnTo>
                  <a:close/>
                </a:path>
              </a:pathLst>
            </a:custGeom>
            <a:solidFill>
              <a:srgbClr val="87C4E3"/>
            </a:solidFill>
          </p:spPr>
          <p:txBody>
            <a:bodyPr wrap="square" lIns="0" tIns="0" rIns="0" bIns="0" rtlCol="0"/>
            <a:lstStyle/>
            <a:p>
              <a:endParaRPr/>
            </a:p>
          </p:txBody>
        </p:sp>
        <p:sp>
          <p:nvSpPr>
            <p:cNvPr id="11" name="object 12"/>
            <p:cNvSpPr/>
            <p:nvPr/>
          </p:nvSpPr>
          <p:spPr>
            <a:xfrm>
              <a:off x="5354492" y="3356024"/>
              <a:ext cx="1118988" cy="1103187"/>
            </a:xfrm>
            <a:prstGeom prst="rect">
              <a:avLst/>
            </a:prstGeom>
            <a:blipFill>
              <a:blip r:embed="rId3" cstate="print"/>
              <a:stretch>
                <a:fillRect/>
              </a:stretch>
            </a:blipFill>
          </p:spPr>
          <p:txBody>
            <a:bodyPr wrap="square" lIns="0" tIns="0" rIns="0" bIns="0" rtlCol="0"/>
            <a:lstStyle/>
            <a:p>
              <a:endParaRPr/>
            </a:p>
          </p:txBody>
        </p:sp>
        <p:sp>
          <p:nvSpPr>
            <p:cNvPr id="12" name="object 13"/>
            <p:cNvSpPr/>
            <p:nvPr/>
          </p:nvSpPr>
          <p:spPr>
            <a:xfrm>
              <a:off x="6893514" y="3914890"/>
              <a:ext cx="1117997" cy="174575"/>
            </a:xfrm>
            <a:custGeom>
              <a:avLst/>
              <a:gdLst/>
              <a:ahLst/>
              <a:cxnLst/>
              <a:rect l="l" t="t" r="r" b="b"/>
              <a:pathLst>
                <a:path w="1590040" h="248285">
                  <a:moveTo>
                    <a:pt x="1589671" y="0"/>
                  </a:moveTo>
                  <a:lnTo>
                    <a:pt x="0" y="0"/>
                  </a:lnTo>
                  <a:lnTo>
                    <a:pt x="0" y="39281"/>
                  </a:lnTo>
                  <a:lnTo>
                    <a:pt x="60435" y="76201"/>
                  </a:lnTo>
                  <a:lnTo>
                    <a:pt x="126046" y="110109"/>
                  </a:lnTo>
                  <a:lnTo>
                    <a:pt x="196480" y="140797"/>
                  </a:lnTo>
                  <a:lnTo>
                    <a:pt x="233395" y="154869"/>
                  </a:lnTo>
                  <a:lnTo>
                    <a:pt x="271382" y="168060"/>
                  </a:lnTo>
                  <a:lnTo>
                    <a:pt x="310399" y="180343"/>
                  </a:lnTo>
                  <a:lnTo>
                    <a:pt x="350400" y="191693"/>
                  </a:lnTo>
                  <a:lnTo>
                    <a:pt x="391342" y="202084"/>
                  </a:lnTo>
                  <a:lnTo>
                    <a:pt x="433180" y="211490"/>
                  </a:lnTo>
                  <a:lnTo>
                    <a:pt x="475870" y="219886"/>
                  </a:lnTo>
                  <a:lnTo>
                    <a:pt x="519368" y="227246"/>
                  </a:lnTo>
                  <a:lnTo>
                    <a:pt x="563629" y="233544"/>
                  </a:lnTo>
                  <a:lnTo>
                    <a:pt x="608610" y="238755"/>
                  </a:lnTo>
                  <a:lnTo>
                    <a:pt x="654265" y="242852"/>
                  </a:lnTo>
                  <a:lnTo>
                    <a:pt x="700552" y="245811"/>
                  </a:lnTo>
                  <a:lnTo>
                    <a:pt x="747426" y="247605"/>
                  </a:lnTo>
                  <a:lnTo>
                    <a:pt x="794842" y="248208"/>
                  </a:lnTo>
                  <a:lnTo>
                    <a:pt x="842258" y="247605"/>
                  </a:lnTo>
                  <a:lnTo>
                    <a:pt x="889131" y="245811"/>
                  </a:lnTo>
                  <a:lnTo>
                    <a:pt x="935418" y="242852"/>
                  </a:lnTo>
                  <a:lnTo>
                    <a:pt x="981074" y="238755"/>
                  </a:lnTo>
                  <a:lnTo>
                    <a:pt x="1026054" y="233544"/>
                  </a:lnTo>
                  <a:lnTo>
                    <a:pt x="1070315" y="227246"/>
                  </a:lnTo>
                  <a:lnTo>
                    <a:pt x="1113813" y="219886"/>
                  </a:lnTo>
                  <a:lnTo>
                    <a:pt x="1156503" y="211490"/>
                  </a:lnTo>
                  <a:lnTo>
                    <a:pt x="1198340" y="202084"/>
                  </a:lnTo>
                  <a:lnTo>
                    <a:pt x="1239281" y="191693"/>
                  </a:lnTo>
                  <a:lnTo>
                    <a:pt x="1279282" y="180343"/>
                  </a:lnTo>
                  <a:lnTo>
                    <a:pt x="1318298" y="168060"/>
                  </a:lnTo>
                  <a:lnTo>
                    <a:pt x="1356285" y="154869"/>
                  </a:lnTo>
                  <a:lnTo>
                    <a:pt x="1393199" y="140797"/>
                  </a:lnTo>
                  <a:lnTo>
                    <a:pt x="1428996" y="125868"/>
                  </a:lnTo>
                  <a:lnTo>
                    <a:pt x="1497060" y="93545"/>
                  </a:lnTo>
                  <a:lnTo>
                    <a:pt x="1560125" y="58105"/>
                  </a:lnTo>
                  <a:lnTo>
                    <a:pt x="1589671" y="39281"/>
                  </a:lnTo>
                  <a:lnTo>
                    <a:pt x="1589671" y="0"/>
                  </a:lnTo>
                  <a:close/>
                </a:path>
              </a:pathLst>
            </a:custGeom>
            <a:solidFill>
              <a:srgbClr val="0E4B82"/>
            </a:solidFill>
          </p:spPr>
          <p:txBody>
            <a:bodyPr wrap="square" lIns="0" tIns="0" rIns="0" bIns="0" rtlCol="0"/>
            <a:lstStyle/>
            <a:p>
              <a:endParaRPr/>
            </a:p>
          </p:txBody>
        </p:sp>
        <p:sp>
          <p:nvSpPr>
            <p:cNvPr id="13" name="object 14"/>
            <p:cNvSpPr/>
            <p:nvPr/>
          </p:nvSpPr>
          <p:spPr>
            <a:xfrm>
              <a:off x="6905605" y="2997106"/>
              <a:ext cx="1093887" cy="929580"/>
            </a:xfrm>
            <a:custGeom>
              <a:avLst/>
              <a:gdLst/>
              <a:ahLst/>
              <a:cxnLst/>
              <a:rect l="l" t="t" r="r" b="b"/>
              <a:pathLst>
                <a:path w="1555750" h="1322070">
                  <a:moveTo>
                    <a:pt x="0" y="1321600"/>
                  </a:moveTo>
                  <a:lnTo>
                    <a:pt x="445439" y="57289"/>
                  </a:lnTo>
                  <a:lnTo>
                    <a:pt x="467570" y="22997"/>
                  </a:lnTo>
                  <a:lnTo>
                    <a:pt x="501917" y="3229"/>
                  </a:lnTo>
                  <a:lnTo>
                    <a:pt x="1030566" y="0"/>
                  </a:lnTo>
                  <a:lnTo>
                    <a:pt x="1044170" y="1132"/>
                  </a:lnTo>
                  <a:lnTo>
                    <a:pt x="1080573" y="16926"/>
                  </a:lnTo>
                  <a:lnTo>
                    <a:pt x="1106047" y="48191"/>
                  </a:lnTo>
                  <a:lnTo>
                    <a:pt x="1555280" y="1321600"/>
                  </a:lnTo>
                </a:path>
              </a:pathLst>
            </a:custGeom>
            <a:ln w="30924">
              <a:solidFill>
                <a:srgbClr val="0E4B82"/>
              </a:solidFill>
            </a:ln>
          </p:spPr>
          <p:txBody>
            <a:bodyPr wrap="square" lIns="0" tIns="0" rIns="0" bIns="0" rtlCol="0"/>
            <a:lstStyle/>
            <a:p>
              <a:endParaRPr/>
            </a:p>
          </p:txBody>
        </p:sp>
        <p:sp>
          <p:nvSpPr>
            <p:cNvPr id="14" name="object 15"/>
            <p:cNvSpPr/>
            <p:nvPr/>
          </p:nvSpPr>
          <p:spPr>
            <a:xfrm>
              <a:off x="7315697" y="3859585"/>
              <a:ext cx="53578" cy="53132"/>
            </a:xfrm>
            <a:custGeom>
              <a:avLst/>
              <a:gdLst/>
              <a:ahLst/>
              <a:cxnLst/>
              <a:rect l="l" t="t" r="r" b="b"/>
              <a:pathLst>
                <a:path w="76200" h="75564">
                  <a:moveTo>
                    <a:pt x="28730" y="0"/>
                  </a:moveTo>
                  <a:lnTo>
                    <a:pt x="17078" y="5263"/>
                  </a:lnTo>
                  <a:lnTo>
                    <a:pt x="7870" y="14588"/>
                  </a:lnTo>
                  <a:lnTo>
                    <a:pt x="1910" y="27602"/>
                  </a:lnTo>
                  <a:lnTo>
                    <a:pt x="0" y="43934"/>
                  </a:lnTo>
                  <a:lnTo>
                    <a:pt x="4716" y="56410"/>
                  </a:lnTo>
                  <a:lnTo>
                    <a:pt x="13615" y="66377"/>
                  </a:lnTo>
                  <a:lnTo>
                    <a:pt x="26080" y="72954"/>
                  </a:lnTo>
                  <a:lnTo>
                    <a:pt x="41494" y="75258"/>
                  </a:lnTo>
                  <a:lnTo>
                    <a:pt x="55033" y="71292"/>
                  </a:lnTo>
                  <a:lnTo>
                    <a:pt x="65965" y="62948"/>
                  </a:lnTo>
                  <a:lnTo>
                    <a:pt x="73271" y="51243"/>
                  </a:lnTo>
                  <a:lnTo>
                    <a:pt x="75933" y="37194"/>
                  </a:lnTo>
                  <a:lnTo>
                    <a:pt x="74412" y="26641"/>
                  </a:lnTo>
                  <a:lnTo>
                    <a:pt x="68744" y="15613"/>
                  </a:lnTo>
                  <a:lnTo>
                    <a:pt x="59093" y="6997"/>
                  </a:lnTo>
                  <a:lnTo>
                    <a:pt x="45681" y="1542"/>
                  </a:lnTo>
                  <a:lnTo>
                    <a:pt x="28730" y="0"/>
                  </a:lnTo>
                  <a:close/>
                </a:path>
              </a:pathLst>
            </a:custGeom>
            <a:solidFill>
              <a:srgbClr val="F3AB20"/>
            </a:solidFill>
          </p:spPr>
          <p:txBody>
            <a:bodyPr wrap="square" lIns="0" tIns="0" rIns="0" bIns="0" rtlCol="0"/>
            <a:lstStyle/>
            <a:p>
              <a:endParaRPr/>
            </a:p>
          </p:txBody>
        </p:sp>
        <p:sp>
          <p:nvSpPr>
            <p:cNvPr id="15" name="object 16"/>
            <p:cNvSpPr/>
            <p:nvPr/>
          </p:nvSpPr>
          <p:spPr>
            <a:xfrm>
              <a:off x="7370802" y="3859583"/>
              <a:ext cx="53578" cy="53132"/>
            </a:xfrm>
            <a:custGeom>
              <a:avLst/>
              <a:gdLst/>
              <a:ahLst/>
              <a:cxnLst/>
              <a:rect l="l" t="t" r="r" b="b"/>
              <a:pathLst>
                <a:path w="76200" h="75564">
                  <a:moveTo>
                    <a:pt x="28733" y="0"/>
                  </a:moveTo>
                  <a:lnTo>
                    <a:pt x="17078" y="5260"/>
                  </a:lnTo>
                  <a:lnTo>
                    <a:pt x="7870" y="14584"/>
                  </a:lnTo>
                  <a:lnTo>
                    <a:pt x="1910" y="27598"/>
                  </a:lnTo>
                  <a:lnTo>
                    <a:pt x="0" y="43930"/>
                  </a:lnTo>
                  <a:lnTo>
                    <a:pt x="4711" y="56408"/>
                  </a:lnTo>
                  <a:lnTo>
                    <a:pt x="13607" y="66378"/>
                  </a:lnTo>
                  <a:lnTo>
                    <a:pt x="26070" y="72956"/>
                  </a:lnTo>
                  <a:lnTo>
                    <a:pt x="41485" y="75261"/>
                  </a:lnTo>
                  <a:lnTo>
                    <a:pt x="55027" y="71295"/>
                  </a:lnTo>
                  <a:lnTo>
                    <a:pt x="65958" y="62951"/>
                  </a:lnTo>
                  <a:lnTo>
                    <a:pt x="73262" y="51246"/>
                  </a:lnTo>
                  <a:lnTo>
                    <a:pt x="75922" y="37198"/>
                  </a:lnTo>
                  <a:lnTo>
                    <a:pt x="74405" y="26654"/>
                  </a:lnTo>
                  <a:lnTo>
                    <a:pt x="68742" y="15623"/>
                  </a:lnTo>
                  <a:lnTo>
                    <a:pt x="59095" y="7002"/>
                  </a:lnTo>
                  <a:lnTo>
                    <a:pt x="45685" y="1544"/>
                  </a:lnTo>
                  <a:lnTo>
                    <a:pt x="28733" y="0"/>
                  </a:lnTo>
                  <a:close/>
                </a:path>
              </a:pathLst>
            </a:custGeom>
            <a:solidFill>
              <a:srgbClr val="F3AB20"/>
            </a:solidFill>
          </p:spPr>
          <p:txBody>
            <a:bodyPr wrap="square" lIns="0" tIns="0" rIns="0" bIns="0" rtlCol="0"/>
            <a:lstStyle/>
            <a:p>
              <a:endParaRPr/>
            </a:p>
          </p:txBody>
        </p:sp>
        <p:sp>
          <p:nvSpPr>
            <p:cNvPr id="16" name="object 17"/>
            <p:cNvSpPr/>
            <p:nvPr/>
          </p:nvSpPr>
          <p:spPr>
            <a:xfrm>
              <a:off x="7425898" y="3859585"/>
              <a:ext cx="53578" cy="53132"/>
            </a:xfrm>
            <a:custGeom>
              <a:avLst/>
              <a:gdLst/>
              <a:ahLst/>
              <a:cxnLst/>
              <a:rect l="l" t="t" r="r" b="b"/>
              <a:pathLst>
                <a:path w="76200" h="75564">
                  <a:moveTo>
                    <a:pt x="28737" y="0"/>
                  </a:moveTo>
                  <a:lnTo>
                    <a:pt x="17082" y="5262"/>
                  </a:lnTo>
                  <a:lnTo>
                    <a:pt x="7873" y="14585"/>
                  </a:lnTo>
                  <a:lnTo>
                    <a:pt x="1911" y="27598"/>
                  </a:lnTo>
                  <a:lnTo>
                    <a:pt x="0" y="43928"/>
                  </a:lnTo>
                  <a:lnTo>
                    <a:pt x="4714" y="56406"/>
                  </a:lnTo>
                  <a:lnTo>
                    <a:pt x="13612" y="66376"/>
                  </a:lnTo>
                  <a:lnTo>
                    <a:pt x="26075" y="72955"/>
                  </a:lnTo>
                  <a:lnTo>
                    <a:pt x="41486" y="75260"/>
                  </a:lnTo>
                  <a:lnTo>
                    <a:pt x="55025" y="71296"/>
                  </a:lnTo>
                  <a:lnTo>
                    <a:pt x="65956" y="62952"/>
                  </a:lnTo>
                  <a:lnTo>
                    <a:pt x="73261" y="51246"/>
                  </a:lnTo>
                  <a:lnTo>
                    <a:pt x="75922" y="37196"/>
                  </a:lnTo>
                  <a:lnTo>
                    <a:pt x="74406" y="26654"/>
                  </a:lnTo>
                  <a:lnTo>
                    <a:pt x="68743" y="15622"/>
                  </a:lnTo>
                  <a:lnTo>
                    <a:pt x="59096" y="7002"/>
                  </a:lnTo>
                  <a:lnTo>
                    <a:pt x="45687" y="1544"/>
                  </a:lnTo>
                  <a:lnTo>
                    <a:pt x="28737" y="0"/>
                  </a:lnTo>
                  <a:close/>
                </a:path>
              </a:pathLst>
            </a:custGeom>
            <a:solidFill>
              <a:srgbClr val="F3AB20"/>
            </a:solidFill>
          </p:spPr>
          <p:txBody>
            <a:bodyPr wrap="square" lIns="0" tIns="0" rIns="0" bIns="0" rtlCol="0"/>
            <a:lstStyle/>
            <a:p>
              <a:endParaRPr/>
            </a:p>
          </p:txBody>
        </p:sp>
        <p:sp>
          <p:nvSpPr>
            <p:cNvPr id="17" name="object 18"/>
            <p:cNvSpPr/>
            <p:nvPr/>
          </p:nvSpPr>
          <p:spPr>
            <a:xfrm>
              <a:off x="7480998" y="3859585"/>
              <a:ext cx="53578" cy="53132"/>
            </a:xfrm>
            <a:custGeom>
              <a:avLst/>
              <a:gdLst/>
              <a:ahLst/>
              <a:cxnLst/>
              <a:rect l="l" t="t" r="r" b="b"/>
              <a:pathLst>
                <a:path w="76200" h="75564">
                  <a:moveTo>
                    <a:pt x="28730" y="0"/>
                  </a:moveTo>
                  <a:lnTo>
                    <a:pt x="17078" y="5263"/>
                  </a:lnTo>
                  <a:lnTo>
                    <a:pt x="7870" y="14588"/>
                  </a:lnTo>
                  <a:lnTo>
                    <a:pt x="1910" y="27602"/>
                  </a:lnTo>
                  <a:lnTo>
                    <a:pt x="0" y="43934"/>
                  </a:lnTo>
                  <a:lnTo>
                    <a:pt x="4716" y="56410"/>
                  </a:lnTo>
                  <a:lnTo>
                    <a:pt x="13615" y="66377"/>
                  </a:lnTo>
                  <a:lnTo>
                    <a:pt x="26080" y="72954"/>
                  </a:lnTo>
                  <a:lnTo>
                    <a:pt x="41494" y="75258"/>
                  </a:lnTo>
                  <a:lnTo>
                    <a:pt x="55033" y="71292"/>
                  </a:lnTo>
                  <a:lnTo>
                    <a:pt x="65965" y="62948"/>
                  </a:lnTo>
                  <a:lnTo>
                    <a:pt x="73271" y="51243"/>
                  </a:lnTo>
                  <a:lnTo>
                    <a:pt x="75933" y="37194"/>
                  </a:lnTo>
                  <a:lnTo>
                    <a:pt x="74412" y="26641"/>
                  </a:lnTo>
                  <a:lnTo>
                    <a:pt x="68744" y="15613"/>
                  </a:lnTo>
                  <a:lnTo>
                    <a:pt x="59093" y="6997"/>
                  </a:lnTo>
                  <a:lnTo>
                    <a:pt x="45681" y="1542"/>
                  </a:lnTo>
                  <a:lnTo>
                    <a:pt x="28730" y="0"/>
                  </a:lnTo>
                  <a:close/>
                </a:path>
              </a:pathLst>
            </a:custGeom>
            <a:solidFill>
              <a:srgbClr val="F3AB20"/>
            </a:solidFill>
          </p:spPr>
          <p:txBody>
            <a:bodyPr wrap="square" lIns="0" tIns="0" rIns="0" bIns="0" rtlCol="0"/>
            <a:lstStyle/>
            <a:p>
              <a:endParaRPr/>
            </a:p>
          </p:txBody>
        </p:sp>
        <p:sp>
          <p:nvSpPr>
            <p:cNvPr id="18" name="object 19"/>
            <p:cNvSpPr/>
            <p:nvPr/>
          </p:nvSpPr>
          <p:spPr>
            <a:xfrm>
              <a:off x="7536094" y="3859585"/>
              <a:ext cx="53578" cy="53132"/>
            </a:xfrm>
            <a:custGeom>
              <a:avLst/>
              <a:gdLst/>
              <a:ahLst/>
              <a:cxnLst/>
              <a:rect l="l" t="t" r="r" b="b"/>
              <a:pathLst>
                <a:path w="76200" h="75564">
                  <a:moveTo>
                    <a:pt x="28730" y="0"/>
                  </a:moveTo>
                  <a:lnTo>
                    <a:pt x="17078" y="5263"/>
                  </a:lnTo>
                  <a:lnTo>
                    <a:pt x="7870" y="14588"/>
                  </a:lnTo>
                  <a:lnTo>
                    <a:pt x="1910" y="27602"/>
                  </a:lnTo>
                  <a:lnTo>
                    <a:pt x="0" y="43934"/>
                  </a:lnTo>
                  <a:lnTo>
                    <a:pt x="4716" y="56410"/>
                  </a:lnTo>
                  <a:lnTo>
                    <a:pt x="13615" y="66377"/>
                  </a:lnTo>
                  <a:lnTo>
                    <a:pt x="26080" y="72954"/>
                  </a:lnTo>
                  <a:lnTo>
                    <a:pt x="41494" y="75258"/>
                  </a:lnTo>
                  <a:lnTo>
                    <a:pt x="55033" y="71292"/>
                  </a:lnTo>
                  <a:lnTo>
                    <a:pt x="65965" y="62948"/>
                  </a:lnTo>
                  <a:lnTo>
                    <a:pt x="73271" y="51243"/>
                  </a:lnTo>
                  <a:lnTo>
                    <a:pt x="75933" y="37194"/>
                  </a:lnTo>
                  <a:lnTo>
                    <a:pt x="74412" y="26641"/>
                  </a:lnTo>
                  <a:lnTo>
                    <a:pt x="68744" y="15613"/>
                  </a:lnTo>
                  <a:lnTo>
                    <a:pt x="59093" y="6997"/>
                  </a:lnTo>
                  <a:lnTo>
                    <a:pt x="45681" y="1542"/>
                  </a:lnTo>
                  <a:lnTo>
                    <a:pt x="28730" y="0"/>
                  </a:lnTo>
                  <a:close/>
                </a:path>
              </a:pathLst>
            </a:custGeom>
            <a:solidFill>
              <a:srgbClr val="F3AB20"/>
            </a:solidFill>
          </p:spPr>
          <p:txBody>
            <a:bodyPr wrap="square" lIns="0" tIns="0" rIns="0" bIns="0" rtlCol="0"/>
            <a:lstStyle/>
            <a:p>
              <a:endParaRPr/>
            </a:p>
          </p:txBody>
        </p:sp>
        <p:sp>
          <p:nvSpPr>
            <p:cNvPr id="19" name="object 20"/>
            <p:cNvSpPr/>
            <p:nvPr/>
          </p:nvSpPr>
          <p:spPr>
            <a:xfrm>
              <a:off x="7343703" y="3805775"/>
              <a:ext cx="53578" cy="53132"/>
            </a:xfrm>
            <a:custGeom>
              <a:avLst/>
              <a:gdLst/>
              <a:ahLst/>
              <a:cxnLst/>
              <a:rect l="l" t="t" r="r" b="b"/>
              <a:pathLst>
                <a:path w="76200" h="75564">
                  <a:moveTo>
                    <a:pt x="28719" y="0"/>
                  </a:moveTo>
                  <a:lnTo>
                    <a:pt x="17069" y="5266"/>
                  </a:lnTo>
                  <a:lnTo>
                    <a:pt x="7865" y="14593"/>
                  </a:lnTo>
                  <a:lnTo>
                    <a:pt x="1908" y="27610"/>
                  </a:lnTo>
                  <a:lnTo>
                    <a:pt x="0" y="43941"/>
                  </a:lnTo>
                  <a:lnTo>
                    <a:pt x="4714" y="56417"/>
                  </a:lnTo>
                  <a:lnTo>
                    <a:pt x="13611" y="66386"/>
                  </a:lnTo>
                  <a:lnTo>
                    <a:pt x="26075" y="72965"/>
                  </a:lnTo>
                  <a:lnTo>
                    <a:pt x="41490" y="75270"/>
                  </a:lnTo>
                  <a:lnTo>
                    <a:pt x="55025" y="71298"/>
                  </a:lnTo>
                  <a:lnTo>
                    <a:pt x="65954" y="62950"/>
                  </a:lnTo>
                  <a:lnTo>
                    <a:pt x="73258" y="51242"/>
                  </a:lnTo>
                  <a:lnTo>
                    <a:pt x="75920" y="37194"/>
                  </a:lnTo>
                  <a:lnTo>
                    <a:pt x="74399" y="26647"/>
                  </a:lnTo>
                  <a:lnTo>
                    <a:pt x="68732" y="15620"/>
                  </a:lnTo>
                  <a:lnTo>
                    <a:pt x="59081" y="7001"/>
                  </a:lnTo>
                  <a:lnTo>
                    <a:pt x="45669" y="1543"/>
                  </a:lnTo>
                  <a:lnTo>
                    <a:pt x="28719" y="0"/>
                  </a:lnTo>
                  <a:close/>
                </a:path>
              </a:pathLst>
            </a:custGeom>
            <a:solidFill>
              <a:srgbClr val="F3AB20"/>
            </a:solidFill>
          </p:spPr>
          <p:txBody>
            <a:bodyPr wrap="square" lIns="0" tIns="0" rIns="0" bIns="0" rtlCol="0"/>
            <a:lstStyle/>
            <a:p>
              <a:endParaRPr/>
            </a:p>
          </p:txBody>
        </p:sp>
        <p:sp>
          <p:nvSpPr>
            <p:cNvPr id="20" name="object 21"/>
            <p:cNvSpPr/>
            <p:nvPr/>
          </p:nvSpPr>
          <p:spPr>
            <a:xfrm>
              <a:off x="7398487" y="3805775"/>
              <a:ext cx="53578" cy="53132"/>
            </a:xfrm>
            <a:custGeom>
              <a:avLst/>
              <a:gdLst/>
              <a:ahLst/>
              <a:cxnLst/>
              <a:rect l="l" t="t" r="r" b="b"/>
              <a:pathLst>
                <a:path w="76200" h="75564">
                  <a:moveTo>
                    <a:pt x="28718" y="0"/>
                  </a:moveTo>
                  <a:lnTo>
                    <a:pt x="17068" y="5266"/>
                  </a:lnTo>
                  <a:lnTo>
                    <a:pt x="7864" y="14594"/>
                  </a:lnTo>
                  <a:lnTo>
                    <a:pt x="1908" y="27610"/>
                  </a:lnTo>
                  <a:lnTo>
                    <a:pt x="0" y="43942"/>
                  </a:lnTo>
                  <a:lnTo>
                    <a:pt x="4715" y="56418"/>
                  </a:lnTo>
                  <a:lnTo>
                    <a:pt x="13612" y="66386"/>
                  </a:lnTo>
                  <a:lnTo>
                    <a:pt x="26076" y="72965"/>
                  </a:lnTo>
                  <a:lnTo>
                    <a:pt x="41492" y="75269"/>
                  </a:lnTo>
                  <a:lnTo>
                    <a:pt x="55031" y="71298"/>
                  </a:lnTo>
                  <a:lnTo>
                    <a:pt x="65958" y="62949"/>
                  </a:lnTo>
                  <a:lnTo>
                    <a:pt x="73260" y="51242"/>
                  </a:lnTo>
                  <a:lnTo>
                    <a:pt x="75919" y="37194"/>
                  </a:lnTo>
                  <a:lnTo>
                    <a:pt x="74400" y="26646"/>
                  </a:lnTo>
                  <a:lnTo>
                    <a:pt x="68734" y="15619"/>
                  </a:lnTo>
                  <a:lnTo>
                    <a:pt x="59085" y="7001"/>
                  </a:lnTo>
                  <a:lnTo>
                    <a:pt x="45673" y="1543"/>
                  </a:lnTo>
                  <a:lnTo>
                    <a:pt x="28718" y="0"/>
                  </a:lnTo>
                  <a:close/>
                </a:path>
              </a:pathLst>
            </a:custGeom>
            <a:solidFill>
              <a:srgbClr val="F3AB20"/>
            </a:solidFill>
          </p:spPr>
          <p:txBody>
            <a:bodyPr wrap="square" lIns="0" tIns="0" rIns="0" bIns="0" rtlCol="0"/>
            <a:lstStyle/>
            <a:p>
              <a:endParaRPr/>
            </a:p>
          </p:txBody>
        </p:sp>
        <p:sp>
          <p:nvSpPr>
            <p:cNvPr id="21" name="object 22"/>
            <p:cNvSpPr/>
            <p:nvPr/>
          </p:nvSpPr>
          <p:spPr>
            <a:xfrm>
              <a:off x="7453271" y="3805777"/>
              <a:ext cx="53578" cy="53132"/>
            </a:xfrm>
            <a:custGeom>
              <a:avLst/>
              <a:gdLst/>
              <a:ahLst/>
              <a:cxnLst/>
              <a:rect l="l" t="t" r="r" b="b"/>
              <a:pathLst>
                <a:path w="76200" h="75564">
                  <a:moveTo>
                    <a:pt x="28722" y="0"/>
                  </a:moveTo>
                  <a:lnTo>
                    <a:pt x="17072" y="5267"/>
                  </a:lnTo>
                  <a:lnTo>
                    <a:pt x="7867" y="14595"/>
                  </a:lnTo>
                  <a:lnTo>
                    <a:pt x="1908" y="27611"/>
                  </a:lnTo>
                  <a:lnTo>
                    <a:pt x="0" y="43940"/>
                  </a:lnTo>
                  <a:lnTo>
                    <a:pt x="4717" y="56416"/>
                  </a:lnTo>
                  <a:lnTo>
                    <a:pt x="13617" y="66385"/>
                  </a:lnTo>
                  <a:lnTo>
                    <a:pt x="26081" y="72963"/>
                  </a:lnTo>
                  <a:lnTo>
                    <a:pt x="41492" y="75268"/>
                  </a:lnTo>
                  <a:lnTo>
                    <a:pt x="55028" y="71299"/>
                  </a:lnTo>
                  <a:lnTo>
                    <a:pt x="65956" y="62951"/>
                  </a:lnTo>
                  <a:lnTo>
                    <a:pt x="73259" y="51242"/>
                  </a:lnTo>
                  <a:lnTo>
                    <a:pt x="75919" y="37192"/>
                  </a:lnTo>
                  <a:lnTo>
                    <a:pt x="74400" y="26646"/>
                  </a:lnTo>
                  <a:lnTo>
                    <a:pt x="68735" y="15619"/>
                  </a:lnTo>
                  <a:lnTo>
                    <a:pt x="59087" y="7000"/>
                  </a:lnTo>
                  <a:lnTo>
                    <a:pt x="45676" y="1543"/>
                  </a:lnTo>
                  <a:lnTo>
                    <a:pt x="28722" y="0"/>
                  </a:lnTo>
                  <a:close/>
                </a:path>
              </a:pathLst>
            </a:custGeom>
            <a:solidFill>
              <a:srgbClr val="F3AB20"/>
            </a:solidFill>
          </p:spPr>
          <p:txBody>
            <a:bodyPr wrap="square" lIns="0" tIns="0" rIns="0" bIns="0" rtlCol="0"/>
            <a:lstStyle/>
            <a:p>
              <a:endParaRPr/>
            </a:p>
          </p:txBody>
        </p:sp>
        <p:sp>
          <p:nvSpPr>
            <p:cNvPr id="22" name="object 23"/>
            <p:cNvSpPr/>
            <p:nvPr/>
          </p:nvSpPr>
          <p:spPr>
            <a:xfrm>
              <a:off x="7508056" y="3805777"/>
              <a:ext cx="53578" cy="53132"/>
            </a:xfrm>
            <a:custGeom>
              <a:avLst/>
              <a:gdLst/>
              <a:ahLst/>
              <a:cxnLst/>
              <a:rect l="l" t="t" r="r" b="b"/>
              <a:pathLst>
                <a:path w="76200" h="75564">
                  <a:moveTo>
                    <a:pt x="28716" y="0"/>
                  </a:moveTo>
                  <a:lnTo>
                    <a:pt x="17067" y="5269"/>
                  </a:lnTo>
                  <a:lnTo>
                    <a:pt x="7864" y="14598"/>
                  </a:lnTo>
                  <a:lnTo>
                    <a:pt x="1907" y="27614"/>
                  </a:lnTo>
                  <a:lnTo>
                    <a:pt x="0" y="43946"/>
                  </a:lnTo>
                  <a:lnTo>
                    <a:pt x="4719" y="56419"/>
                  </a:lnTo>
                  <a:lnTo>
                    <a:pt x="13620" y="66385"/>
                  </a:lnTo>
                  <a:lnTo>
                    <a:pt x="26086" y="72962"/>
                  </a:lnTo>
                  <a:lnTo>
                    <a:pt x="41501" y="75266"/>
                  </a:lnTo>
                  <a:lnTo>
                    <a:pt x="55036" y="71295"/>
                  </a:lnTo>
                  <a:lnTo>
                    <a:pt x="65965" y="62946"/>
                  </a:lnTo>
                  <a:lnTo>
                    <a:pt x="73269" y="51239"/>
                  </a:lnTo>
                  <a:lnTo>
                    <a:pt x="75930" y="37191"/>
                  </a:lnTo>
                  <a:lnTo>
                    <a:pt x="74407" y="26633"/>
                  </a:lnTo>
                  <a:lnTo>
                    <a:pt x="68737" y="15610"/>
                  </a:lnTo>
                  <a:lnTo>
                    <a:pt x="59084" y="6995"/>
                  </a:lnTo>
                  <a:lnTo>
                    <a:pt x="45669" y="1541"/>
                  </a:lnTo>
                  <a:lnTo>
                    <a:pt x="28716" y="0"/>
                  </a:lnTo>
                  <a:close/>
                </a:path>
              </a:pathLst>
            </a:custGeom>
            <a:solidFill>
              <a:srgbClr val="F3AB20"/>
            </a:solidFill>
          </p:spPr>
          <p:txBody>
            <a:bodyPr wrap="square" lIns="0" tIns="0" rIns="0" bIns="0" rtlCol="0"/>
            <a:lstStyle/>
            <a:p>
              <a:endParaRPr/>
            </a:p>
          </p:txBody>
        </p:sp>
        <p:sp>
          <p:nvSpPr>
            <p:cNvPr id="23" name="object 24"/>
            <p:cNvSpPr/>
            <p:nvPr/>
          </p:nvSpPr>
          <p:spPr>
            <a:xfrm>
              <a:off x="7371698" y="3751973"/>
              <a:ext cx="53578" cy="53132"/>
            </a:xfrm>
            <a:custGeom>
              <a:avLst/>
              <a:gdLst/>
              <a:ahLst/>
              <a:cxnLst/>
              <a:rect l="l" t="t" r="r" b="b"/>
              <a:pathLst>
                <a:path w="76200" h="75564">
                  <a:moveTo>
                    <a:pt x="28734" y="0"/>
                  </a:moveTo>
                  <a:lnTo>
                    <a:pt x="17079" y="5260"/>
                  </a:lnTo>
                  <a:lnTo>
                    <a:pt x="7871" y="14583"/>
                  </a:lnTo>
                  <a:lnTo>
                    <a:pt x="1910" y="27597"/>
                  </a:lnTo>
                  <a:lnTo>
                    <a:pt x="0" y="43929"/>
                  </a:lnTo>
                  <a:lnTo>
                    <a:pt x="4711" y="56408"/>
                  </a:lnTo>
                  <a:lnTo>
                    <a:pt x="13606" y="66378"/>
                  </a:lnTo>
                  <a:lnTo>
                    <a:pt x="26069" y="72957"/>
                  </a:lnTo>
                  <a:lnTo>
                    <a:pt x="41483" y="75262"/>
                  </a:lnTo>
                  <a:lnTo>
                    <a:pt x="55022" y="71295"/>
                  </a:lnTo>
                  <a:lnTo>
                    <a:pt x="65954" y="62951"/>
                  </a:lnTo>
                  <a:lnTo>
                    <a:pt x="73260" y="51246"/>
                  </a:lnTo>
                  <a:lnTo>
                    <a:pt x="75922" y="37198"/>
                  </a:lnTo>
                  <a:lnTo>
                    <a:pt x="74405" y="26655"/>
                  </a:lnTo>
                  <a:lnTo>
                    <a:pt x="68739" y="15623"/>
                  </a:lnTo>
                  <a:lnTo>
                    <a:pt x="59090" y="7003"/>
                  </a:lnTo>
                  <a:lnTo>
                    <a:pt x="45681" y="1545"/>
                  </a:lnTo>
                  <a:lnTo>
                    <a:pt x="28734" y="0"/>
                  </a:lnTo>
                  <a:close/>
                </a:path>
              </a:pathLst>
            </a:custGeom>
            <a:solidFill>
              <a:srgbClr val="F3AB20"/>
            </a:solidFill>
          </p:spPr>
          <p:txBody>
            <a:bodyPr wrap="square" lIns="0" tIns="0" rIns="0" bIns="0" rtlCol="0"/>
            <a:lstStyle/>
            <a:p>
              <a:endParaRPr/>
            </a:p>
          </p:txBody>
        </p:sp>
        <p:sp>
          <p:nvSpPr>
            <p:cNvPr id="24" name="object 25"/>
            <p:cNvSpPr/>
            <p:nvPr/>
          </p:nvSpPr>
          <p:spPr>
            <a:xfrm>
              <a:off x="7426484" y="3751976"/>
              <a:ext cx="53578" cy="53132"/>
            </a:xfrm>
            <a:custGeom>
              <a:avLst/>
              <a:gdLst/>
              <a:ahLst/>
              <a:cxnLst/>
              <a:rect l="l" t="t" r="r" b="b"/>
              <a:pathLst>
                <a:path w="76200" h="75564">
                  <a:moveTo>
                    <a:pt x="28730" y="0"/>
                  </a:moveTo>
                  <a:lnTo>
                    <a:pt x="17078" y="5263"/>
                  </a:lnTo>
                  <a:lnTo>
                    <a:pt x="7870" y="14588"/>
                  </a:lnTo>
                  <a:lnTo>
                    <a:pt x="1910" y="27602"/>
                  </a:lnTo>
                  <a:lnTo>
                    <a:pt x="0" y="43934"/>
                  </a:lnTo>
                  <a:lnTo>
                    <a:pt x="4716" y="56410"/>
                  </a:lnTo>
                  <a:lnTo>
                    <a:pt x="13615" y="66377"/>
                  </a:lnTo>
                  <a:lnTo>
                    <a:pt x="26080" y="72954"/>
                  </a:lnTo>
                  <a:lnTo>
                    <a:pt x="41494" y="75258"/>
                  </a:lnTo>
                  <a:lnTo>
                    <a:pt x="55033" y="71292"/>
                  </a:lnTo>
                  <a:lnTo>
                    <a:pt x="65965" y="62948"/>
                  </a:lnTo>
                  <a:lnTo>
                    <a:pt x="73271" y="51243"/>
                  </a:lnTo>
                  <a:lnTo>
                    <a:pt x="75933" y="37194"/>
                  </a:lnTo>
                  <a:lnTo>
                    <a:pt x="74412" y="26641"/>
                  </a:lnTo>
                  <a:lnTo>
                    <a:pt x="68744" y="15613"/>
                  </a:lnTo>
                  <a:lnTo>
                    <a:pt x="59093" y="6997"/>
                  </a:lnTo>
                  <a:lnTo>
                    <a:pt x="45681" y="1542"/>
                  </a:lnTo>
                  <a:lnTo>
                    <a:pt x="28730" y="0"/>
                  </a:lnTo>
                  <a:close/>
                </a:path>
              </a:pathLst>
            </a:custGeom>
            <a:solidFill>
              <a:srgbClr val="F3AB20"/>
            </a:solidFill>
          </p:spPr>
          <p:txBody>
            <a:bodyPr wrap="square" lIns="0" tIns="0" rIns="0" bIns="0" rtlCol="0"/>
            <a:lstStyle/>
            <a:p>
              <a:endParaRPr/>
            </a:p>
          </p:txBody>
        </p:sp>
        <p:sp>
          <p:nvSpPr>
            <p:cNvPr id="25" name="object 26"/>
            <p:cNvSpPr/>
            <p:nvPr/>
          </p:nvSpPr>
          <p:spPr>
            <a:xfrm>
              <a:off x="7481275" y="3751973"/>
              <a:ext cx="53578" cy="53132"/>
            </a:xfrm>
            <a:custGeom>
              <a:avLst/>
              <a:gdLst/>
              <a:ahLst/>
              <a:cxnLst/>
              <a:rect l="l" t="t" r="r" b="b"/>
              <a:pathLst>
                <a:path w="76200" h="75564">
                  <a:moveTo>
                    <a:pt x="28734" y="0"/>
                  </a:moveTo>
                  <a:lnTo>
                    <a:pt x="17079" y="5260"/>
                  </a:lnTo>
                  <a:lnTo>
                    <a:pt x="7871" y="14583"/>
                  </a:lnTo>
                  <a:lnTo>
                    <a:pt x="1910" y="27597"/>
                  </a:lnTo>
                  <a:lnTo>
                    <a:pt x="0" y="43929"/>
                  </a:lnTo>
                  <a:lnTo>
                    <a:pt x="4711" y="56408"/>
                  </a:lnTo>
                  <a:lnTo>
                    <a:pt x="13606" y="66378"/>
                  </a:lnTo>
                  <a:lnTo>
                    <a:pt x="26069" y="72957"/>
                  </a:lnTo>
                  <a:lnTo>
                    <a:pt x="41483" y="75262"/>
                  </a:lnTo>
                  <a:lnTo>
                    <a:pt x="55022" y="71295"/>
                  </a:lnTo>
                  <a:lnTo>
                    <a:pt x="65954" y="62951"/>
                  </a:lnTo>
                  <a:lnTo>
                    <a:pt x="73260" y="51246"/>
                  </a:lnTo>
                  <a:lnTo>
                    <a:pt x="75922" y="37198"/>
                  </a:lnTo>
                  <a:lnTo>
                    <a:pt x="74405" y="26655"/>
                  </a:lnTo>
                  <a:lnTo>
                    <a:pt x="68739" y="15623"/>
                  </a:lnTo>
                  <a:lnTo>
                    <a:pt x="59090" y="7003"/>
                  </a:lnTo>
                  <a:lnTo>
                    <a:pt x="45681" y="1545"/>
                  </a:lnTo>
                  <a:lnTo>
                    <a:pt x="28734" y="0"/>
                  </a:lnTo>
                  <a:close/>
                </a:path>
              </a:pathLst>
            </a:custGeom>
            <a:solidFill>
              <a:srgbClr val="F3AB20"/>
            </a:solidFill>
          </p:spPr>
          <p:txBody>
            <a:bodyPr wrap="square" lIns="0" tIns="0" rIns="0" bIns="0" rtlCol="0"/>
            <a:lstStyle/>
            <a:p>
              <a:endParaRPr/>
            </a:p>
          </p:txBody>
        </p:sp>
        <p:sp>
          <p:nvSpPr>
            <p:cNvPr id="27" name="object 28"/>
            <p:cNvSpPr txBox="1"/>
            <p:nvPr/>
          </p:nvSpPr>
          <p:spPr>
            <a:xfrm>
              <a:off x="5213827" y="4552714"/>
              <a:ext cx="1460570" cy="91259"/>
            </a:xfrm>
            <a:prstGeom prst="rect">
              <a:avLst/>
            </a:prstGeom>
          </p:spPr>
          <p:txBody>
            <a:bodyPr vert="horz" wrap="square" lIns="0" tIns="0" rIns="0" bIns="0" rtlCol="0">
              <a:spAutoFit/>
            </a:bodyPr>
            <a:lstStyle/>
            <a:p>
              <a:pPr marL="141977">
                <a:lnSpc>
                  <a:spcPts val="1322"/>
                </a:lnSpc>
              </a:pPr>
              <a:r>
                <a:rPr sz="1300" b="1" dirty="0">
                  <a:solidFill>
                    <a:srgbClr val="F5A826"/>
                  </a:solidFill>
                  <a:latin typeface="Effra"/>
                  <a:cs typeface="Effra"/>
                </a:rPr>
                <a:t>MU</a:t>
              </a:r>
              <a:r>
                <a:rPr sz="1300" b="1" spc="-207" dirty="0">
                  <a:solidFill>
                    <a:srgbClr val="F5A826"/>
                  </a:solidFill>
                  <a:latin typeface="Effra"/>
                  <a:cs typeface="Effra"/>
                </a:rPr>
                <a:t>L</a:t>
              </a:r>
              <a:r>
                <a:rPr sz="1300" b="1" dirty="0">
                  <a:solidFill>
                    <a:srgbClr val="F5A826"/>
                  </a:solidFill>
                  <a:latin typeface="Effra"/>
                  <a:cs typeface="Effra"/>
                </a:rPr>
                <a:t>TIPLE</a:t>
              </a:r>
              <a:r>
                <a:rPr lang="en-US" sz="1300" b="1" dirty="0">
                  <a:solidFill>
                    <a:srgbClr val="F5A826"/>
                  </a:solidFill>
                  <a:latin typeface="Effra"/>
                  <a:cs typeface="Effra"/>
                </a:rPr>
                <a:t> </a:t>
              </a:r>
              <a:r>
                <a:rPr sz="1300" b="1" dirty="0">
                  <a:solidFill>
                    <a:srgbClr val="F5A826"/>
                  </a:solidFill>
                  <a:latin typeface="Effra"/>
                  <a:cs typeface="Effra"/>
                </a:rPr>
                <a:t>D</a:t>
              </a:r>
              <a:r>
                <a:rPr lang="en-US" sz="1300" b="1" dirty="0">
                  <a:solidFill>
                    <a:srgbClr val="F5A826"/>
                  </a:solidFill>
                  <a:latin typeface="Effra"/>
                  <a:cs typeface="Effra"/>
                </a:rPr>
                <a:t>AILY INJECTIONS</a:t>
              </a:r>
              <a:endParaRPr sz="1300" dirty="0">
                <a:latin typeface="Effra"/>
                <a:cs typeface="Effra"/>
              </a:endParaRPr>
            </a:p>
          </p:txBody>
        </p:sp>
        <p:sp>
          <p:nvSpPr>
            <p:cNvPr id="29" name="object 30"/>
            <p:cNvSpPr txBox="1"/>
            <p:nvPr/>
          </p:nvSpPr>
          <p:spPr>
            <a:xfrm>
              <a:off x="4558057" y="2991128"/>
              <a:ext cx="1191031" cy="729792"/>
            </a:xfrm>
            <a:prstGeom prst="rect">
              <a:avLst/>
            </a:prstGeom>
          </p:spPr>
          <p:txBody>
            <a:bodyPr vert="horz" wrap="square" lIns="0" tIns="0" rIns="0" bIns="0" rtlCol="0">
              <a:spAutoFit/>
            </a:bodyPr>
            <a:lstStyle/>
            <a:p>
              <a:pPr marL="8929" marR="3572">
                <a:lnSpc>
                  <a:spcPct val="100800"/>
                </a:lnSpc>
              </a:pPr>
              <a:r>
                <a:rPr sz="2000" dirty="0">
                  <a:solidFill>
                    <a:srgbClr val="47A7D7"/>
                  </a:solidFill>
                  <a:latin typeface="Effra"/>
                  <a:cs typeface="Effra"/>
                </a:rPr>
                <a:t>120 injections </a:t>
              </a:r>
              <a:endParaRPr lang="en-US" sz="2000" dirty="0">
                <a:solidFill>
                  <a:srgbClr val="47A7D7"/>
                </a:solidFill>
                <a:latin typeface="Effra"/>
                <a:cs typeface="Effra"/>
              </a:endParaRPr>
            </a:p>
            <a:p>
              <a:pPr marL="8929" marR="3572">
                <a:lnSpc>
                  <a:spcPct val="100800"/>
                </a:lnSpc>
              </a:pPr>
              <a:r>
                <a:rPr sz="2000" dirty="0">
                  <a:solidFill>
                    <a:srgbClr val="47A7D7"/>
                  </a:solidFill>
                  <a:latin typeface="Effra"/>
                  <a:cs typeface="Effra"/>
                </a:rPr>
                <a:t>per month</a:t>
              </a:r>
              <a:r>
                <a:rPr sz="2000" baseline="31746" dirty="0">
                  <a:solidFill>
                    <a:srgbClr val="47A7D7"/>
                  </a:solidFill>
                  <a:latin typeface="Effra"/>
                  <a:cs typeface="Effra"/>
                </a:rPr>
                <a:t>*</a:t>
              </a:r>
              <a:endParaRPr sz="2000" baseline="31746" dirty="0">
                <a:latin typeface="Effra"/>
                <a:cs typeface="Effra"/>
              </a:endParaRPr>
            </a:p>
            <a:p>
              <a:pPr marL="8929" marR="159389">
                <a:lnSpc>
                  <a:spcPct val="100800"/>
                </a:lnSpc>
                <a:spcBef>
                  <a:spcPts val="678"/>
                </a:spcBef>
              </a:pPr>
              <a:r>
                <a:rPr sz="2000" dirty="0">
                  <a:solidFill>
                    <a:srgbClr val="47A7D7"/>
                  </a:solidFill>
                  <a:latin typeface="Effra"/>
                  <a:cs typeface="Effra"/>
                </a:rPr>
                <a:t>1,440 injections per </a:t>
              </a:r>
              <a:r>
                <a:rPr sz="2000" spc="-14" dirty="0">
                  <a:solidFill>
                    <a:srgbClr val="47A7D7"/>
                  </a:solidFill>
                  <a:latin typeface="Effra"/>
                  <a:cs typeface="Effra"/>
                </a:rPr>
                <a:t>y</a:t>
              </a:r>
              <a:r>
                <a:rPr sz="2000" dirty="0">
                  <a:solidFill>
                    <a:srgbClr val="47A7D7"/>
                  </a:solidFill>
                  <a:latin typeface="Effra"/>
                  <a:cs typeface="Effra"/>
                </a:rPr>
                <a:t>ear</a:t>
              </a:r>
              <a:endParaRPr sz="2000" dirty="0">
                <a:latin typeface="Effra"/>
                <a:cs typeface="Effra"/>
              </a:endParaRPr>
            </a:p>
          </p:txBody>
        </p:sp>
        <p:sp>
          <p:nvSpPr>
            <p:cNvPr id="30" name="object 31"/>
            <p:cNvSpPr txBox="1"/>
            <p:nvPr/>
          </p:nvSpPr>
          <p:spPr>
            <a:xfrm>
              <a:off x="4592105" y="4917829"/>
              <a:ext cx="1110841" cy="250050"/>
            </a:xfrm>
            <a:prstGeom prst="rect">
              <a:avLst/>
            </a:prstGeom>
          </p:spPr>
          <p:txBody>
            <a:bodyPr vert="horz" wrap="square" lIns="0" tIns="0" rIns="0" bIns="0" rtlCol="0">
              <a:spAutoFit/>
            </a:bodyPr>
            <a:lstStyle/>
            <a:p>
              <a:pPr marL="45093" marR="3572" indent="-36610">
                <a:lnSpc>
                  <a:spcPct val="106100"/>
                </a:lnSpc>
              </a:pPr>
              <a:r>
                <a:rPr sz="1400" spc="-49" dirty="0">
                  <a:solidFill>
                    <a:srgbClr val="171E43"/>
                  </a:solidFill>
                  <a:latin typeface="Effra"/>
                  <a:cs typeface="Effra"/>
                </a:rPr>
                <a:t>*</a:t>
              </a:r>
              <a:r>
                <a:rPr sz="1400" spc="4" dirty="0">
                  <a:solidFill>
                    <a:srgbClr val="171E43"/>
                  </a:solidFill>
                  <a:latin typeface="Effra"/>
                  <a:cs typeface="Effra"/>
                </a:rPr>
                <a:t>Assumes</a:t>
              </a:r>
              <a:r>
                <a:rPr sz="1400" dirty="0">
                  <a:solidFill>
                    <a:srgbClr val="171E43"/>
                  </a:solidFill>
                  <a:latin typeface="Effra"/>
                  <a:cs typeface="Effra"/>
                </a:rPr>
                <a:t> </a:t>
              </a:r>
              <a:r>
                <a:rPr sz="1400" spc="-18" dirty="0">
                  <a:solidFill>
                    <a:srgbClr val="171E43"/>
                  </a:solidFill>
                  <a:latin typeface="Effra"/>
                  <a:cs typeface="Effra"/>
                </a:rPr>
                <a:t>f</a:t>
              </a:r>
              <a:r>
                <a:rPr sz="1400" dirty="0">
                  <a:solidFill>
                    <a:srgbClr val="171E43"/>
                  </a:solidFill>
                  <a:latin typeface="Effra"/>
                  <a:cs typeface="Effra"/>
                </a:rPr>
                <a:t>our injections per </a:t>
              </a:r>
              <a:r>
                <a:rPr sz="1400" spc="4" dirty="0">
                  <a:solidFill>
                    <a:srgbClr val="171E43"/>
                  </a:solidFill>
                  <a:latin typeface="Effra"/>
                  <a:cs typeface="Effra"/>
                </a:rPr>
                <a:t>d</a:t>
              </a:r>
              <a:r>
                <a:rPr sz="1400" spc="-14" dirty="0">
                  <a:solidFill>
                    <a:srgbClr val="171E43"/>
                  </a:solidFill>
                  <a:latin typeface="Effra"/>
                  <a:cs typeface="Effra"/>
                </a:rPr>
                <a:t>a</a:t>
              </a:r>
              <a:r>
                <a:rPr sz="1400" dirty="0">
                  <a:solidFill>
                    <a:srgbClr val="171E43"/>
                  </a:solidFill>
                  <a:latin typeface="Effra"/>
                  <a:cs typeface="Effra"/>
                </a:rPr>
                <a:t>y </a:t>
              </a:r>
              <a:r>
                <a:rPr sz="1400" spc="-18" dirty="0">
                  <a:solidFill>
                    <a:srgbClr val="171E43"/>
                  </a:solidFill>
                  <a:latin typeface="Effra"/>
                  <a:cs typeface="Effra"/>
                </a:rPr>
                <a:t>f</a:t>
              </a:r>
              <a:r>
                <a:rPr sz="1400" dirty="0">
                  <a:solidFill>
                    <a:srgbClr val="171E43"/>
                  </a:solidFill>
                  <a:latin typeface="Effra"/>
                  <a:cs typeface="Effra"/>
                </a:rPr>
                <a:t>or </a:t>
              </a:r>
              <a:r>
                <a:rPr sz="1400" spc="4" dirty="0">
                  <a:solidFill>
                    <a:srgbClr val="171E43"/>
                  </a:solidFill>
                  <a:latin typeface="Effra"/>
                  <a:cs typeface="Effra"/>
                </a:rPr>
                <a:t>30</a:t>
              </a:r>
              <a:r>
                <a:rPr sz="1400" dirty="0">
                  <a:solidFill>
                    <a:srgbClr val="171E43"/>
                  </a:solidFill>
                  <a:latin typeface="Effra"/>
                  <a:cs typeface="Effra"/>
                </a:rPr>
                <a:t> </a:t>
              </a:r>
              <a:r>
                <a:rPr sz="1400" spc="4" dirty="0">
                  <a:solidFill>
                    <a:srgbClr val="171E43"/>
                  </a:solidFill>
                  <a:latin typeface="Effra"/>
                  <a:cs typeface="Effra"/>
                </a:rPr>
                <a:t>d</a:t>
              </a:r>
              <a:r>
                <a:rPr sz="1400" spc="-14" dirty="0">
                  <a:solidFill>
                    <a:srgbClr val="171E43"/>
                  </a:solidFill>
                  <a:latin typeface="Effra"/>
                  <a:cs typeface="Effra"/>
                </a:rPr>
                <a:t>a</a:t>
              </a:r>
              <a:r>
                <a:rPr sz="1400" spc="-11" dirty="0">
                  <a:solidFill>
                    <a:srgbClr val="171E43"/>
                  </a:solidFill>
                  <a:latin typeface="Effra"/>
                  <a:cs typeface="Effra"/>
                </a:rPr>
                <a:t>y</a:t>
              </a:r>
              <a:r>
                <a:rPr sz="1400" spc="-18" dirty="0">
                  <a:solidFill>
                    <a:srgbClr val="171E43"/>
                  </a:solidFill>
                  <a:latin typeface="Effra"/>
                  <a:cs typeface="Effra"/>
                </a:rPr>
                <a:t>s</a:t>
              </a:r>
              <a:r>
                <a:rPr sz="1400" dirty="0">
                  <a:solidFill>
                    <a:srgbClr val="171E43"/>
                  </a:solidFill>
                  <a:latin typeface="Effra"/>
                  <a:cs typeface="Effra"/>
                </a:rPr>
                <a:t>.</a:t>
              </a:r>
              <a:endParaRPr sz="1400" dirty="0">
                <a:latin typeface="Effra"/>
                <a:cs typeface="Effra"/>
              </a:endParaRPr>
            </a:p>
          </p:txBody>
        </p:sp>
        <p:sp>
          <p:nvSpPr>
            <p:cNvPr id="31" name="object 32"/>
            <p:cNvSpPr txBox="1"/>
            <p:nvPr/>
          </p:nvSpPr>
          <p:spPr>
            <a:xfrm>
              <a:off x="8011511" y="4924230"/>
              <a:ext cx="1188280" cy="250050"/>
            </a:xfrm>
            <a:prstGeom prst="rect">
              <a:avLst/>
            </a:prstGeom>
          </p:spPr>
          <p:txBody>
            <a:bodyPr vert="horz" wrap="square" lIns="0" tIns="0" rIns="0" bIns="0" rtlCol="0">
              <a:spAutoFit/>
            </a:bodyPr>
            <a:lstStyle>
              <a:defPPr>
                <a:defRPr lang="en-US"/>
              </a:defPPr>
              <a:lvl1pPr marL="45093" marR="3572" indent="-36610">
                <a:lnSpc>
                  <a:spcPct val="106100"/>
                </a:lnSpc>
                <a:defRPr sz="1400" spc="-49">
                  <a:solidFill>
                    <a:srgbClr val="171E43"/>
                  </a:solidFill>
                  <a:latin typeface="Effra"/>
                  <a:cs typeface="Effra"/>
                </a:defRPr>
              </a:lvl1pPr>
            </a:lstStyle>
            <a:p>
              <a:r>
                <a:rPr dirty="0"/>
                <a:t>**Assumes one infusion site change every 2 to 3 days.</a:t>
              </a:r>
            </a:p>
          </p:txBody>
        </p:sp>
        <p:sp>
          <p:nvSpPr>
            <p:cNvPr id="32" name="object 33"/>
            <p:cNvSpPr txBox="1"/>
            <p:nvPr/>
          </p:nvSpPr>
          <p:spPr>
            <a:xfrm>
              <a:off x="8023602" y="2981862"/>
              <a:ext cx="1473481" cy="1020979"/>
            </a:xfrm>
            <a:prstGeom prst="rect">
              <a:avLst/>
            </a:prstGeom>
          </p:spPr>
          <p:txBody>
            <a:bodyPr vert="horz" wrap="square" lIns="0" tIns="0" rIns="0" bIns="0" rtlCol="0">
              <a:spAutoFit/>
            </a:bodyPr>
            <a:lstStyle>
              <a:defPPr>
                <a:defRPr lang="en-US"/>
              </a:defPPr>
              <a:lvl1pPr marL="8929" marR="3572">
                <a:lnSpc>
                  <a:spcPct val="100800"/>
                </a:lnSpc>
                <a:defRPr sz="2000">
                  <a:solidFill>
                    <a:srgbClr val="47A7D7"/>
                  </a:solidFill>
                  <a:latin typeface="Effra"/>
                  <a:cs typeface="Effra"/>
                </a:defRPr>
              </a:lvl1pPr>
            </a:lstStyle>
            <a:p>
              <a:r>
                <a:rPr dirty="0"/>
                <a:t>12 infusion site changes per month**</a:t>
              </a:r>
              <a:endParaRPr lang="en-US" dirty="0"/>
            </a:p>
            <a:p>
              <a:endParaRPr lang="en-US" dirty="0"/>
            </a:p>
            <a:p>
              <a:r>
                <a:rPr lang="en-US" dirty="0"/>
                <a:t>144 site changes </a:t>
              </a:r>
            </a:p>
            <a:p>
              <a:r>
                <a:rPr lang="en-US" dirty="0"/>
                <a:t>per year</a:t>
              </a:r>
            </a:p>
            <a:p>
              <a:endParaRPr dirty="0"/>
            </a:p>
          </p:txBody>
        </p:sp>
        <p:sp>
          <p:nvSpPr>
            <p:cNvPr id="33" name="object 34"/>
            <p:cNvSpPr txBox="1"/>
            <p:nvPr/>
          </p:nvSpPr>
          <p:spPr>
            <a:xfrm>
              <a:off x="6955462" y="4189669"/>
              <a:ext cx="993207" cy="75570"/>
            </a:xfrm>
            <a:prstGeom prst="rect">
              <a:avLst/>
            </a:prstGeom>
          </p:spPr>
          <p:txBody>
            <a:bodyPr vert="horz" wrap="square" lIns="0" tIns="0" rIns="0" bIns="0" rtlCol="0">
              <a:spAutoFit/>
            </a:bodyPr>
            <a:lstStyle/>
            <a:p>
              <a:pPr marL="8929" marR="3572" indent="145995" algn="ctr">
                <a:lnSpc>
                  <a:spcPct val="69400"/>
                </a:lnSpc>
              </a:pPr>
              <a:r>
                <a:rPr sz="1300" b="1" dirty="0">
                  <a:solidFill>
                    <a:srgbClr val="F5A826"/>
                  </a:solidFill>
                  <a:latin typeface="Effra"/>
                  <a:cs typeface="Effra"/>
                </a:rPr>
                <a:t>PUMP</a:t>
              </a:r>
              <a:r>
                <a:rPr lang="en-US" sz="1300" b="1" dirty="0">
                  <a:solidFill>
                    <a:srgbClr val="F5A826"/>
                  </a:solidFill>
                  <a:latin typeface="Effra"/>
                  <a:cs typeface="Effra"/>
                </a:rPr>
                <a:t> </a:t>
              </a:r>
              <a:r>
                <a:rPr sz="1300" b="1" dirty="0">
                  <a:solidFill>
                    <a:srgbClr val="F5A826"/>
                  </a:solidFill>
                  <a:latin typeface="Effra"/>
                  <a:cs typeface="Effra"/>
                </a:rPr>
                <a:t>THERA</a:t>
              </a:r>
              <a:r>
                <a:rPr sz="1300" b="1" spc="-32" dirty="0">
                  <a:solidFill>
                    <a:srgbClr val="F5A826"/>
                  </a:solidFill>
                  <a:latin typeface="Effra"/>
                  <a:cs typeface="Effra"/>
                </a:rPr>
                <a:t>P</a:t>
              </a:r>
              <a:r>
                <a:rPr sz="1300" b="1" dirty="0">
                  <a:solidFill>
                    <a:srgbClr val="F5A826"/>
                  </a:solidFill>
                  <a:latin typeface="Effra"/>
                  <a:cs typeface="Effra"/>
                </a:rPr>
                <a:t>Y</a:t>
              </a:r>
              <a:endParaRPr sz="1300" dirty="0">
                <a:latin typeface="Effra"/>
                <a:cs typeface="Effra"/>
              </a:endParaRPr>
            </a:p>
          </p:txBody>
        </p:sp>
      </p:grpSp>
    </p:spTree>
    <p:extLst>
      <p:ext uri="{BB962C8B-B14F-4D97-AF65-F5344CB8AC3E}">
        <p14:creationId xmlns:p14="http://schemas.microsoft.com/office/powerpoint/2010/main" val="3144560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dirty="0"/>
              <a:t>Oral medications can be reduced with pump therapy</a:t>
            </a:r>
          </a:p>
        </p:txBody>
      </p:sp>
      <p:sp>
        <p:nvSpPr>
          <p:cNvPr id="7" name="Content Placeholder 6"/>
          <p:cNvSpPr>
            <a:spLocks noGrp="1"/>
          </p:cNvSpPr>
          <p:nvPr>
            <p:ph type="body" sz="quarter" idx="13"/>
          </p:nvPr>
        </p:nvSpPr>
        <p:spPr>
          <a:xfrm>
            <a:off x="4954588" y="1330325"/>
            <a:ext cx="4189412" cy="4573588"/>
          </a:xfrm>
          <a:prstGeom prst="rect">
            <a:avLst/>
          </a:prstGeom>
        </p:spPr>
        <p:txBody>
          <a:bodyPr/>
          <a:lstStyle/>
          <a:p>
            <a:pPr>
              <a:buFont typeface="Arial" panose="020B0604020202020204" pitchFamily="34" charset="0"/>
              <a:buChar char="•"/>
            </a:pPr>
            <a:r>
              <a:rPr lang="en-US" dirty="0"/>
              <a:t>27-59% reduction in utilization of 4 commonly used oral antidiabetic drugs</a:t>
            </a:r>
          </a:p>
        </p:txBody>
      </p:sp>
      <p:sp>
        <p:nvSpPr>
          <p:cNvPr id="3" name="Footer Placeholder 2"/>
          <p:cNvSpPr>
            <a:spLocks noGrp="1"/>
          </p:cNvSpPr>
          <p:nvPr>
            <p:ph type="ftr" sz="quarter" idx="4294967295"/>
          </p:nvPr>
        </p:nvSpPr>
        <p:spPr>
          <a:xfrm>
            <a:off x="0" y="6392863"/>
            <a:ext cx="5524500" cy="201612"/>
          </a:xfrm>
        </p:spPr>
        <p:txBody>
          <a:bodyPr/>
          <a:lstStyle/>
          <a:p>
            <a:r>
              <a:rPr lang="en-US" sz="900" dirty="0">
                <a:solidFill>
                  <a:srgbClr val="FFFFFF"/>
                </a:solidFill>
              </a:rPr>
              <a:t>Lynch, et al.</a:t>
            </a:r>
            <a:r>
              <a:rPr lang="en-US" sz="900" dirty="0"/>
              <a:t>. </a:t>
            </a:r>
            <a:r>
              <a:rPr lang="en-US" sz="900" i="1" dirty="0">
                <a:solidFill>
                  <a:srgbClr val="FFFFFF"/>
                </a:solidFill>
              </a:rPr>
              <a:t>American Journal of Managed Care</a:t>
            </a:r>
            <a:r>
              <a:rPr lang="en-US" sz="900" dirty="0">
                <a:solidFill>
                  <a:srgbClr val="FFFFFF"/>
                </a:solidFill>
              </a:rPr>
              <a:t>, 2010;16:895. </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64" t="25152" r="4626" b="23104"/>
          <a:stretch/>
        </p:blipFill>
        <p:spPr bwMode="auto">
          <a:xfrm>
            <a:off x="4808310" y="2767563"/>
            <a:ext cx="3768068" cy="299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28" t="25797" r="52121" b="22458"/>
          <a:stretch/>
        </p:blipFill>
        <p:spPr bwMode="auto">
          <a:xfrm>
            <a:off x="623655" y="2793554"/>
            <a:ext cx="3712037" cy="299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73094" y="5859766"/>
            <a:ext cx="3238500" cy="439314"/>
          </a:xfrm>
          <a:prstGeom prst="rect">
            <a:avLst/>
          </a:prstGeom>
          <a:noFill/>
        </p:spPr>
        <p:txBody>
          <a:bodyPr wrap="square" lIns="0" tIns="0" rIns="0" bIns="0" rtlCol="0" anchor="t" anchorCtr="0">
            <a:noAutofit/>
          </a:bodyPr>
          <a:lstStyle/>
          <a:p>
            <a:pPr>
              <a:lnSpc>
                <a:spcPts val="1200"/>
              </a:lnSpc>
            </a:pPr>
            <a:r>
              <a:rPr lang="en-US" sz="1200" i="1" dirty="0">
                <a:latin typeface="Effra"/>
                <a:cs typeface="Effra"/>
              </a:rPr>
              <a:t>Though it is an injectable drug, Exenatide is listed as an oral antidiabetic drug in the source document. </a:t>
            </a:r>
          </a:p>
        </p:txBody>
      </p:sp>
      <p:sp>
        <p:nvSpPr>
          <p:cNvPr id="10" name="Content Placeholder 6"/>
          <p:cNvSpPr txBox="1">
            <a:spLocks/>
          </p:cNvSpPr>
          <p:nvPr/>
        </p:nvSpPr>
        <p:spPr bwMode="auto">
          <a:xfrm>
            <a:off x="381661" y="1330325"/>
            <a:ext cx="4196027" cy="148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8913" indent="-188913" algn="l" defTabSz="455613" rtl="0" eaLnBrk="0" fontAlgn="base" hangingPunct="0">
              <a:lnSpc>
                <a:spcPts val="2000"/>
              </a:lnSpc>
              <a:spcBef>
                <a:spcPct val="0"/>
              </a:spcBef>
              <a:spcAft>
                <a:spcPts val="663"/>
              </a:spcAft>
              <a:buFont typeface="Wingdings" pitchFamily="2" charset="2"/>
              <a:buChar char="§"/>
              <a:defRPr kern="1200">
                <a:solidFill>
                  <a:schemeClr val="tx1"/>
                </a:solidFill>
                <a:latin typeface="Effra"/>
                <a:ea typeface="+mn-ea"/>
                <a:cs typeface="+mn-cs"/>
              </a:defRPr>
            </a:lvl1pPr>
            <a:lvl2pPr marL="377825" indent="-188913" algn="l" defTabSz="455613" rtl="0" eaLnBrk="0" fontAlgn="base" hangingPunct="0">
              <a:lnSpc>
                <a:spcPts val="1838"/>
              </a:lnSpc>
              <a:spcBef>
                <a:spcPct val="0"/>
              </a:spcBef>
              <a:spcAft>
                <a:spcPts val="663"/>
              </a:spcAft>
              <a:buFont typeface="Wingdings" pitchFamily="2" charset="2"/>
              <a:buChar char="§"/>
              <a:defRPr sz="1700" kern="1200">
                <a:solidFill>
                  <a:schemeClr val="tx2"/>
                </a:solidFill>
                <a:latin typeface="Effra"/>
                <a:ea typeface="+mn-ea"/>
                <a:cs typeface="+mn-cs"/>
              </a:defRPr>
            </a:lvl2pPr>
            <a:lvl3pPr marL="569913" indent="-188913" algn="l" defTabSz="455613" rtl="0" eaLnBrk="0" fontAlgn="base" hangingPunct="0">
              <a:lnSpc>
                <a:spcPts val="1663"/>
              </a:lnSpc>
              <a:spcBef>
                <a:spcPct val="0"/>
              </a:spcBef>
              <a:spcAft>
                <a:spcPts val="663"/>
              </a:spcAft>
              <a:buFont typeface="Wingdings" pitchFamily="2" charset="2"/>
              <a:buChar char="§"/>
              <a:defRPr sz="1500" kern="1200">
                <a:solidFill>
                  <a:schemeClr val="tx2"/>
                </a:solidFill>
                <a:latin typeface="Effra"/>
                <a:ea typeface="+mn-ea"/>
                <a:cs typeface="+mn-cs"/>
              </a:defRPr>
            </a:lvl3pPr>
            <a:lvl4pPr marL="760413" indent="-188913" algn="l" defTabSz="455613" rtl="0" eaLnBrk="0" fontAlgn="base" hangingPunct="0">
              <a:lnSpc>
                <a:spcPts val="1663"/>
              </a:lnSpc>
              <a:spcBef>
                <a:spcPct val="0"/>
              </a:spcBef>
              <a:spcAft>
                <a:spcPts val="663"/>
              </a:spcAft>
              <a:buFont typeface="Wingdings" pitchFamily="2" charset="2"/>
              <a:buChar char="§"/>
              <a:defRPr sz="1500" kern="1200">
                <a:solidFill>
                  <a:schemeClr val="accent1"/>
                </a:solidFill>
                <a:latin typeface="+mn-lt"/>
                <a:ea typeface="+mn-ea"/>
                <a:cs typeface="+mn-cs"/>
              </a:defRPr>
            </a:lvl4pPr>
            <a:lvl5pPr marL="952500" indent="-188913" algn="l" defTabSz="455613" rtl="0" eaLnBrk="0" fontAlgn="base" hangingPunct="0">
              <a:lnSpc>
                <a:spcPts val="1500"/>
              </a:lnSpc>
              <a:spcBef>
                <a:spcPct val="0"/>
              </a:spcBef>
              <a:spcAft>
                <a:spcPts val="663"/>
              </a:spcAft>
              <a:buFont typeface="Lucida Grande"/>
              <a:buChar char="-"/>
              <a:defRPr sz="1300" kern="120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46% mean reduction in oral antidiabetic drug utilization from baseline to after insulin pump therapy utilization. </a:t>
            </a:r>
          </a:p>
          <a:p>
            <a:pPr>
              <a:buFont typeface="Arial" panose="020B0604020202020204" pitchFamily="34" charset="0"/>
              <a:buChar char="•"/>
            </a:pPr>
            <a:r>
              <a:rPr lang="en-US" dirty="0"/>
              <a:t>More than 1/3 discontinued use of oral antidiabetic medications altogether.</a:t>
            </a:r>
          </a:p>
        </p:txBody>
      </p:sp>
    </p:spTree>
    <p:extLst>
      <p:ext uri="{BB962C8B-B14F-4D97-AF65-F5344CB8AC3E}">
        <p14:creationId xmlns:p14="http://schemas.microsoft.com/office/powerpoint/2010/main" val="347151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3" name="Rectangle 7"/>
          <p:cNvSpPr>
            <a:spLocks noGrp="1" noChangeArrowheads="1"/>
          </p:cNvSpPr>
          <p:nvPr>
            <p:ph type="title"/>
          </p:nvPr>
        </p:nvSpPr>
        <p:spPr>
          <a:xfrm>
            <a:off x="761998" y="761999"/>
            <a:ext cx="7772401" cy="4381500"/>
          </a:xfrm>
        </p:spPr>
        <p:txBody>
          <a:bodyPr/>
          <a:lstStyle/>
          <a:p>
            <a:pPr>
              <a:lnSpc>
                <a:spcPct val="100000"/>
              </a:lnSpc>
            </a:pPr>
            <a:r>
              <a:rPr lang="en-US" sz="3600" b="0" cap="none" dirty="0">
                <a:solidFill>
                  <a:srgbClr val="92D050"/>
                </a:solidFill>
              </a:rPr>
              <a:t>TYPE 2 DIABETES – THE CHALLENGES</a:t>
            </a:r>
          </a:p>
        </p:txBody>
      </p:sp>
    </p:spTree>
    <p:extLst>
      <p:ext uri="{BB962C8B-B14F-4D97-AF65-F5344CB8AC3E}">
        <p14:creationId xmlns:p14="http://schemas.microsoft.com/office/powerpoint/2010/main" val="2446099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1562" y="233904"/>
            <a:ext cx="8381999" cy="266700"/>
          </a:xfrm>
        </p:spPr>
        <p:txBody>
          <a:bodyPr/>
          <a:lstStyle/>
          <a:p>
            <a:pPr>
              <a:lnSpc>
                <a:spcPct val="100000"/>
              </a:lnSpc>
            </a:pPr>
            <a:r>
              <a:rPr lang="en-US" dirty="0"/>
              <a:t>Pumps increase cost savings for some patients</a:t>
            </a:r>
          </a:p>
        </p:txBody>
      </p:sp>
      <p:sp>
        <p:nvSpPr>
          <p:cNvPr id="5" name="Text Placeholder 4"/>
          <p:cNvSpPr>
            <a:spLocks noGrp="1"/>
          </p:cNvSpPr>
          <p:nvPr>
            <p:ph type="body" sz="quarter" idx="13"/>
          </p:nvPr>
        </p:nvSpPr>
        <p:spPr>
          <a:xfrm>
            <a:off x="350455" y="1120490"/>
            <a:ext cx="8382000" cy="266700"/>
          </a:xfrm>
        </p:spPr>
        <p:txBody>
          <a:bodyPr/>
          <a:lstStyle/>
          <a:p>
            <a:r>
              <a:rPr lang="en-US" dirty="0"/>
              <a:t>Medical office visits and complications are reduced</a:t>
            </a:r>
          </a:p>
        </p:txBody>
      </p:sp>
      <p:sp>
        <p:nvSpPr>
          <p:cNvPr id="3" name="Footer Placeholder 2"/>
          <p:cNvSpPr>
            <a:spLocks noGrp="1"/>
          </p:cNvSpPr>
          <p:nvPr>
            <p:ph type="ftr" sz="quarter" idx="4294967295"/>
          </p:nvPr>
        </p:nvSpPr>
        <p:spPr>
          <a:xfrm>
            <a:off x="0" y="6419850"/>
            <a:ext cx="5524500" cy="190500"/>
          </a:xfrm>
        </p:spPr>
        <p:txBody>
          <a:bodyPr/>
          <a:lstStyle/>
          <a:p>
            <a:r>
              <a:rPr lang="en-US" sz="900" dirty="0">
                <a:solidFill>
                  <a:srgbClr val="FFFFFF"/>
                </a:solidFill>
              </a:rPr>
              <a:t>Wolff-</a:t>
            </a:r>
            <a:r>
              <a:rPr lang="en-US" sz="900" dirty="0" err="1">
                <a:solidFill>
                  <a:srgbClr val="FFFFFF"/>
                </a:solidFill>
              </a:rPr>
              <a:t>McDonagh</a:t>
            </a:r>
            <a:r>
              <a:rPr lang="en-US" sz="900" dirty="0">
                <a:solidFill>
                  <a:srgbClr val="FFFFFF"/>
                </a:solidFill>
              </a:rPr>
              <a:t>, et al. </a:t>
            </a:r>
            <a:r>
              <a:rPr lang="en-US" sz="900" i="1" dirty="0">
                <a:solidFill>
                  <a:srgbClr val="FFFFFF"/>
                </a:solidFill>
              </a:rPr>
              <a:t>The Diabetes Educator. </a:t>
            </a:r>
            <a:r>
              <a:rPr lang="en-US" sz="900" dirty="0">
                <a:solidFill>
                  <a:srgbClr val="FFFFFF"/>
                </a:solidFill>
              </a:rPr>
              <a:t>2010;36:657-665.</a:t>
            </a:r>
          </a:p>
        </p:txBody>
      </p:sp>
      <p:sp>
        <p:nvSpPr>
          <p:cNvPr id="6" name="Content Placeholder 5"/>
          <p:cNvSpPr>
            <a:spLocks noGrp="1"/>
          </p:cNvSpPr>
          <p:nvPr>
            <p:ph idx="4294967295"/>
          </p:nvPr>
        </p:nvSpPr>
        <p:spPr>
          <a:xfrm>
            <a:off x="0" y="1828800"/>
            <a:ext cx="3814763" cy="3394075"/>
          </a:xfrm>
          <a:prstGeom prst="rect">
            <a:avLst/>
          </a:prstGeom>
        </p:spPr>
        <p:txBody>
          <a:bodyPr/>
          <a:lstStyle/>
          <a:p>
            <a:pPr marL="0" indent="0">
              <a:lnSpc>
                <a:spcPct val="100000"/>
              </a:lnSpc>
              <a:buNone/>
            </a:pPr>
            <a:r>
              <a:rPr lang="en-US" i="1" dirty="0"/>
              <a:t>“The impact of CSII [insulin pump] treatment for these</a:t>
            </a:r>
            <a:r>
              <a:rPr lang="en-US" b="1" i="1" dirty="0"/>
              <a:t> high insulin-use patients</a:t>
            </a:r>
            <a:r>
              <a:rPr lang="en-US" i="1" dirty="0"/>
              <a:t> is 2-fold: improved glycemic control and substantially lower cost. The potential for cost savings due to improved glycemic control, which can reduce medical office visits and complications, in the middle insulin user group should also be considered in the determination of approval for insulin pumps.”</a:t>
            </a:r>
          </a:p>
        </p:txBody>
      </p:sp>
      <p:graphicFrame>
        <p:nvGraphicFramePr>
          <p:cNvPr id="9" name="Chart 8"/>
          <p:cNvGraphicFramePr/>
          <p:nvPr>
            <p:extLst>
              <p:ext uri="{D42A27DB-BD31-4B8C-83A1-F6EECF244321}">
                <p14:modId xmlns:p14="http://schemas.microsoft.com/office/powerpoint/2010/main" val="3780735915"/>
              </p:ext>
            </p:extLst>
          </p:nvPr>
        </p:nvGraphicFramePr>
        <p:xfrm>
          <a:off x="4467535" y="1627832"/>
          <a:ext cx="4312694" cy="3865236"/>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6">
            <a:extLst>
              <a:ext uri="{FF2B5EF4-FFF2-40B4-BE49-F238E27FC236}">
                <a16:creationId xmlns:a16="http://schemas.microsoft.com/office/drawing/2014/main" id="{6A6A92B1-3A14-4ECC-B89F-0E7832F2FE29}"/>
              </a:ext>
            </a:extLst>
          </p:cNvPr>
          <p:cNvSpPr txBox="1">
            <a:spLocks/>
          </p:cNvSpPr>
          <p:nvPr/>
        </p:nvSpPr>
        <p:spPr>
          <a:xfrm>
            <a:off x="1447800" y="5813817"/>
            <a:ext cx="7162800" cy="339178"/>
          </a:xfrm>
          <a:prstGeom prst="rect">
            <a:avLst/>
          </a:prstGeom>
        </p:spPr>
        <p:txBody>
          <a:bodyPr vert="horz" lIns="0" tIns="0" rIns="0" bIns="0" rtlCol="0">
            <a:noAutofit/>
          </a:bodyPr>
          <a:lstStyle>
            <a:lvl1pPr marL="190492" indent="-190492" algn="l" defTabSz="457029" rtl="0" eaLnBrk="1" latinLnBrk="0" hangingPunct="1">
              <a:lnSpc>
                <a:spcPts val="2000"/>
              </a:lnSpc>
              <a:spcBef>
                <a:spcPts val="0"/>
              </a:spcBef>
              <a:spcAft>
                <a:spcPts val="667"/>
              </a:spcAft>
              <a:buFont typeface="Wingdings" charset="2"/>
              <a:buChar char="§"/>
              <a:defRPr sz="1800" kern="1200">
                <a:solidFill>
                  <a:schemeClr val="tx1"/>
                </a:solidFill>
                <a:latin typeface="Effra"/>
                <a:ea typeface="+mn-ea"/>
                <a:cs typeface="+mn-cs"/>
              </a:defRPr>
            </a:lvl1pPr>
            <a:lvl2pPr marL="378339" indent="-190492" algn="l" defTabSz="457029" rtl="0" eaLnBrk="1" latinLnBrk="0" hangingPunct="1">
              <a:lnSpc>
                <a:spcPts val="1833"/>
              </a:lnSpc>
              <a:spcBef>
                <a:spcPts val="0"/>
              </a:spcBef>
              <a:spcAft>
                <a:spcPts val="667"/>
              </a:spcAft>
              <a:buFont typeface="Wingdings" charset="2"/>
              <a:buChar char="§"/>
              <a:defRPr sz="1700" kern="1200">
                <a:solidFill>
                  <a:schemeClr val="tx2"/>
                </a:solidFill>
                <a:latin typeface="Effra"/>
                <a:ea typeface="+mn-ea"/>
                <a:cs typeface="+mn-cs"/>
              </a:defRPr>
            </a:lvl2pPr>
            <a:lvl3pPr marL="571477" indent="-190492" algn="l" defTabSz="457029"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970" indent="-190492" algn="l" defTabSz="457029"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ts val="1500"/>
              </a:lnSpc>
              <a:spcBef>
                <a:spcPts val="0"/>
              </a:spcBef>
              <a:spcAft>
                <a:spcPts val="667"/>
              </a:spcAft>
              <a:buFont typeface="Lucida Grande"/>
              <a:buChar char="-"/>
              <a:defRPr sz="1300" kern="1200" baseline="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dirty="0"/>
              <a:t>$12,274 cost savings over 4 years in high-use insulin category</a:t>
            </a:r>
          </a:p>
        </p:txBody>
      </p:sp>
    </p:spTree>
    <p:extLst>
      <p:ext uri="{BB962C8B-B14F-4D97-AF65-F5344CB8AC3E}">
        <p14:creationId xmlns:p14="http://schemas.microsoft.com/office/powerpoint/2010/main" val="2499171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415906" y="804106"/>
            <a:ext cx="8486933" cy="2569924"/>
          </a:xfrm>
          <a:prstGeom prst="rect">
            <a:avLst/>
          </a:prstGeom>
        </p:spPr>
        <p:txBody>
          <a:bodyPr wrap="square" lIns="76191" tIns="38095" rIns="76191" bIns="38095">
            <a:spAutoFit/>
          </a:bodyPr>
          <a:lstStyle/>
          <a:p>
            <a:r>
              <a:rPr lang="en-US" sz="1500" b="1" dirty="0">
                <a:solidFill>
                  <a:srgbClr val="005195"/>
                </a:solidFill>
                <a:latin typeface="Effra"/>
              </a:rPr>
              <a:t>OBJECTIVE:</a:t>
            </a:r>
            <a:r>
              <a:rPr lang="en-US" sz="1500" dirty="0">
                <a:solidFill>
                  <a:schemeClr val="accent2"/>
                </a:solidFill>
              </a:rPr>
              <a:t> </a:t>
            </a:r>
            <a:r>
              <a:rPr lang="en-US" sz="1300" dirty="0">
                <a:solidFill>
                  <a:schemeClr val="accent5">
                    <a:lumMod val="75000"/>
                  </a:schemeClr>
                </a:solidFill>
              </a:rPr>
              <a:t>Compare the efficacy  of pump therapy and multiple injection therapy in patients with type 2 diabetes who had failed to respond to a basal-bolus regimen after optimal insulin intensification.</a:t>
            </a:r>
          </a:p>
          <a:p>
            <a:endParaRPr lang="en-US" sz="1300" dirty="0">
              <a:solidFill>
                <a:schemeClr val="accent5">
                  <a:lumMod val="75000"/>
                </a:schemeClr>
              </a:solidFill>
            </a:endParaRPr>
          </a:p>
          <a:p>
            <a:r>
              <a:rPr lang="en-US" sz="1500" b="1" dirty="0">
                <a:solidFill>
                  <a:srgbClr val="005195"/>
                </a:solidFill>
              </a:rPr>
              <a:t>DESIGN: </a:t>
            </a:r>
          </a:p>
          <a:p>
            <a:pPr marL="238095" indent="-238095">
              <a:buFont typeface="Arial" panose="020B0604020202020204" pitchFamily="34" charset="0"/>
              <a:buChar char="•"/>
            </a:pPr>
            <a:r>
              <a:rPr lang="en-US" sz="1300" dirty="0">
                <a:solidFill>
                  <a:schemeClr val="accent5">
                    <a:lumMod val="75000"/>
                  </a:schemeClr>
                </a:solidFill>
              </a:rPr>
              <a:t>Randomized controlled trial with single arm cross over</a:t>
            </a:r>
          </a:p>
          <a:p>
            <a:pPr marL="238095" indent="-238095">
              <a:buFont typeface="Arial" panose="020B0604020202020204" pitchFamily="34" charset="0"/>
              <a:buChar char="•"/>
            </a:pPr>
            <a:r>
              <a:rPr lang="en-US" sz="1300" dirty="0">
                <a:solidFill>
                  <a:schemeClr val="accent5">
                    <a:lumMod val="75000"/>
                  </a:schemeClr>
                </a:solidFill>
              </a:rPr>
              <a:t>Subjects: 331 adult patients randomized (35-75 years old) in 36 centers across the globe</a:t>
            </a:r>
          </a:p>
          <a:p>
            <a:endParaRPr lang="en-US" sz="1300" dirty="0">
              <a:solidFill>
                <a:schemeClr val="accent5">
                  <a:lumMod val="75000"/>
                </a:schemeClr>
              </a:solidFill>
            </a:endParaRPr>
          </a:p>
          <a:p>
            <a:r>
              <a:rPr lang="en-US" sz="1500" b="1" dirty="0">
                <a:solidFill>
                  <a:srgbClr val="005195"/>
                </a:solidFill>
              </a:rPr>
              <a:t>METHODOLOGY:</a:t>
            </a:r>
          </a:p>
          <a:p>
            <a:pPr marL="142858" indent="-142858">
              <a:buFont typeface="Arial" panose="020B0604020202020204" pitchFamily="34" charset="0"/>
              <a:buChar char="•"/>
            </a:pPr>
            <a:r>
              <a:rPr lang="en-US" sz="1300" b="1" dirty="0">
                <a:solidFill>
                  <a:schemeClr val="accent5">
                    <a:lumMod val="75000"/>
                  </a:schemeClr>
                </a:solidFill>
              </a:rPr>
              <a:t>Primary endpoint:  Between-group difference in mean change in </a:t>
            </a:r>
            <a:r>
              <a:rPr lang="en-US" sz="1300" b="1" dirty="0" err="1">
                <a:solidFill>
                  <a:schemeClr val="accent5">
                    <a:lumMod val="75000"/>
                  </a:schemeClr>
                </a:solidFill>
              </a:rPr>
              <a:t>HbA1c</a:t>
            </a:r>
            <a:r>
              <a:rPr lang="en-US" sz="1300" b="1" dirty="0">
                <a:solidFill>
                  <a:schemeClr val="accent5">
                    <a:lumMod val="75000"/>
                  </a:schemeClr>
                </a:solidFill>
              </a:rPr>
              <a:t> from baseline to 6 months </a:t>
            </a:r>
          </a:p>
          <a:p>
            <a:pPr marL="289685" lvl="1" indent="-149472">
              <a:buFont typeface="Arial" panose="020B0604020202020204" pitchFamily="34" charset="0"/>
              <a:buChar char="•"/>
            </a:pPr>
            <a:r>
              <a:rPr lang="en-US" sz="1300" dirty="0">
                <a:solidFill>
                  <a:schemeClr val="accent5">
                    <a:lumMod val="75000"/>
                  </a:schemeClr>
                </a:solidFill>
              </a:rPr>
              <a:t>Δ Pump A1C - Δ MDI  A1C</a:t>
            </a:r>
            <a:endParaRPr lang="en-US" sz="1300" b="1" dirty="0">
              <a:solidFill>
                <a:schemeClr val="accent5">
                  <a:lumMod val="75000"/>
                </a:schemeClr>
              </a:solidFill>
            </a:endParaRPr>
          </a:p>
          <a:p>
            <a:endParaRPr lang="en-US" sz="1300" dirty="0">
              <a:solidFill>
                <a:schemeClr val="accent5">
                  <a:lumMod val="75000"/>
                </a:schemeClr>
              </a:solidFill>
            </a:endParaRPr>
          </a:p>
          <a:p>
            <a:endParaRPr lang="en-US" sz="1300" dirty="0">
              <a:solidFill>
                <a:schemeClr val="accent5">
                  <a:lumMod val="75000"/>
                </a:schemeClr>
              </a:solidFill>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16" y="3403344"/>
            <a:ext cx="6023428" cy="240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1204" y="6284438"/>
            <a:ext cx="1103313"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a:t>OPT2MISE STUDY DESIGN</a:t>
            </a:r>
            <a:r>
              <a:rPr lang="en-US" baseline="30000" dirty="0"/>
              <a:t>1</a:t>
            </a:r>
          </a:p>
        </p:txBody>
      </p:sp>
      <p:sp>
        <p:nvSpPr>
          <p:cNvPr id="7" name="Rectangle 6"/>
          <p:cNvSpPr/>
          <p:nvPr/>
        </p:nvSpPr>
        <p:spPr>
          <a:xfrm>
            <a:off x="378364" y="6373426"/>
            <a:ext cx="6290724" cy="200051"/>
          </a:xfrm>
          <a:prstGeom prst="rect">
            <a:avLst/>
          </a:prstGeom>
        </p:spPr>
        <p:txBody>
          <a:bodyPr wrap="square" lIns="76197" tIns="38098" rIns="76197" bIns="38098">
            <a:spAutoFit/>
          </a:bodyPr>
          <a:lstStyle/>
          <a:p>
            <a:pPr defTabSz="456993">
              <a:defRPr/>
            </a:pPr>
            <a:r>
              <a:rPr lang="en-US" sz="800">
                <a:solidFill>
                  <a:schemeClr val="bg1"/>
                </a:solidFill>
              </a:rPr>
              <a:t>Aronson R, et. al. </a:t>
            </a:r>
            <a:r>
              <a:rPr lang="en-US" sz="800" i="1">
                <a:solidFill>
                  <a:schemeClr val="bg1"/>
                </a:solidFill>
              </a:rPr>
              <a:t>Diabetes, Obesity and Metabolism. </a:t>
            </a:r>
            <a:r>
              <a:rPr lang="en-US" sz="800">
                <a:solidFill>
                  <a:schemeClr val="bg1"/>
                </a:solidFill>
              </a:rPr>
              <a:t>2016;18:500-507. </a:t>
            </a:r>
            <a:endParaRPr lang="en-US" sz="800" dirty="0">
              <a:solidFill>
                <a:schemeClr val="bg1"/>
              </a:solidFill>
            </a:endParaRPr>
          </a:p>
        </p:txBody>
      </p:sp>
    </p:spTree>
    <p:extLst>
      <p:ext uri="{BB962C8B-B14F-4D97-AF65-F5344CB8AC3E}">
        <p14:creationId xmlns:p14="http://schemas.microsoft.com/office/powerpoint/2010/main" val="1166192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2" name="Straight Arrow Connector 61"/>
          <p:cNvCxnSpPr/>
          <p:nvPr/>
        </p:nvCxnSpPr>
        <p:spPr>
          <a:xfrm flipH="1">
            <a:off x="5664355" y="2492587"/>
            <a:ext cx="1645" cy="40735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7950352" y="2504043"/>
            <a:ext cx="0" cy="395161"/>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7950351" y="3419317"/>
            <a:ext cx="1" cy="37407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5664352" y="3423010"/>
            <a:ext cx="1646" cy="37407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5657002" y="4324415"/>
            <a:ext cx="7350" cy="56787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7950352" y="4324832"/>
            <a:ext cx="4279" cy="56307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755424" y="1905509"/>
            <a:ext cx="0" cy="27882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p:txBody>
          <a:bodyPr vert="horz" lIns="0" tIns="0" rIns="0" bIns="0" rtlCol="0" anchor="t" anchorCtr="0">
            <a:noAutofit/>
          </a:bodyPr>
          <a:lstStyle/>
          <a:p>
            <a:pPr>
              <a:spcBef>
                <a:spcPct val="0"/>
              </a:spcBef>
            </a:pPr>
            <a:r>
              <a:rPr lang="en-US" dirty="0"/>
              <a:t>OpT2mise Subject Characteristics</a:t>
            </a:r>
            <a:br>
              <a:rPr lang="en-US" sz="2400" dirty="0"/>
            </a:br>
            <a:endParaRPr lang="en-US" sz="2400" dirty="0"/>
          </a:p>
        </p:txBody>
      </p:sp>
      <p:sp>
        <p:nvSpPr>
          <p:cNvPr id="6" name="TextBox 5"/>
          <p:cNvSpPr txBox="1"/>
          <p:nvPr/>
        </p:nvSpPr>
        <p:spPr>
          <a:xfrm>
            <a:off x="378367" y="846590"/>
            <a:ext cx="3975536" cy="3041842"/>
          </a:xfrm>
          <a:prstGeom prst="rect">
            <a:avLst/>
          </a:prstGeom>
          <a:noFill/>
        </p:spPr>
        <p:txBody>
          <a:bodyPr wrap="square" lIns="76185" tIns="38092" rIns="76185" bIns="38092" rtlCol="0">
            <a:spAutoFit/>
          </a:bodyPr>
          <a:lstStyle/>
          <a:p>
            <a:pPr marL="0" lvl="1" defTabSz="914253" fontAlgn="auto">
              <a:spcBef>
                <a:spcPts val="0"/>
              </a:spcBef>
              <a:spcAft>
                <a:spcPts val="600"/>
              </a:spcAft>
              <a:buClr>
                <a:srgbClr val="888B8D">
                  <a:lumMod val="75000"/>
                </a:srgbClr>
              </a:buClr>
            </a:pPr>
            <a:r>
              <a:rPr lang="fr-CH" sz="2000" b="1" dirty="0">
                <a:solidFill>
                  <a:srgbClr val="004B87"/>
                </a:solidFill>
                <a:latin typeface="Effra"/>
              </a:rPr>
              <a:t>PATIENT POPULATION  </a:t>
            </a:r>
          </a:p>
          <a:p>
            <a:pPr marL="285750" lvl="2" indent="-285750" defTabSz="914253" fontAlgn="auto">
              <a:spcBef>
                <a:spcPts val="0"/>
              </a:spcBef>
              <a:spcAft>
                <a:spcPts val="600"/>
              </a:spcAft>
              <a:buClr>
                <a:srgbClr val="888B8D">
                  <a:lumMod val="75000"/>
                </a:srgbClr>
              </a:buClr>
              <a:buFont typeface="Arial" panose="020B0604020202020204" pitchFamily="34" charset="0"/>
              <a:buChar char="•"/>
            </a:pPr>
            <a:r>
              <a:rPr lang="en-US" dirty="0">
                <a:solidFill>
                  <a:srgbClr val="001E46"/>
                </a:solidFill>
                <a:latin typeface="Effra"/>
              </a:rPr>
              <a:t>Insulin-taking type 2 on MDI (</a:t>
            </a:r>
            <a:r>
              <a:rPr lang="fr-CH" dirty="0">
                <a:solidFill>
                  <a:srgbClr val="001E46"/>
                </a:solidFill>
                <a:latin typeface="Effra"/>
              </a:rPr>
              <a:t>≥ 3 injections/ </a:t>
            </a:r>
            <a:r>
              <a:rPr lang="fr-CH" dirty="0" err="1">
                <a:solidFill>
                  <a:srgbClr val="001E46"/>
                </a:solidFill>
                <a:latin typeface="Effra"/>
              </a:rPr>
              <a:t>day</a:t>
            </a:r>
            <a:r>
              <a:rPr lang="fr-CH" dirty="0">
                <a:solidFill>
                  <a:srgbClr val="001E46"/>
                </a:solidFill>
                <a:latin typeface="Effra"/>
              </a:rPr>
              <a:t>)</a:t>
            </a:r>
            <a:endParaRPr lang="en-US" dirty="0">
              <a:solidFill>
                <a:srgbClr val="001E46"/>
              </a:solidFill>
              <a:latin typeface="Effra"/>
            </a:endParaRPr>
          </a:p>
          <a:p>
            <a:pPr marL="285750" lvl="2" indent="-285750" defTabSz="914253" fontAlgn="auto">
              <a:spcBef>
                <a:spcPts val="0"/>
              </a:spcBef>
              <a:spcAft>
                <a:spcPts val="0"/>
              </a:spcAft>
              <a:buClr>
                <a:srgbClr val="888B8D">
                  <a:lumMod val="75000"/>
                </a:srgbClr>
              </a:buClr>
              <a:buFont typeface="Arial" panose="020B0604020202020204" pitchFamily="34" charset="0"/>
              <a:buChar char="•"/>
            </a:pPr>
            <a:r>
              <a:rPr lang="en-US" dirty="0">
                <a:solidFill>
                  <a:srgbClr val="001E46"/>
                </a:solidFill>
                <a:latin typeface="Effra"/>
              </a:rPr>
              <a:t>A1C between 8.0% and </a:t>
            </a:r>
            <a:r>
              <a:rPr lang="fr-CH" dirty="0">
                <a:solidFill>
                  <a:srgbClr val="001E46"/>
                </a:solidFill>
                <a:latin typeface="Effra"/>
              </a:rPr>
              <a:t>12%  </a:t>
            </a:r>
          </a:p>
          <a:p>
            <a:pPr marL="285750" lvl="2" indent="-285750" defTabSz="914253" fontAlgn="auto">
              <a:spcBef>
                <a:spcPts val="0"/>
              </a:spcBef>
              <a:spcAft>
                <a:spcPts val="600"/>
              </a:spcAft>
              <a:buClr>
                <a:srgbClr val="888B8D">
                  <a:lumMod val="75000"/>
                </a:srgbClr>
              </a:buClr>
              <a:buFont typeface="Arial" panose="020B0604020202020204" pitchFamily="34" charset="0"/>
              <a:buChar char="•"/>
            </a:pPr>
            <a:r>
              <a:rPr lang="fr-CH" dirty="0" err="1">
                <a:solidFill>
                  <a:srgbClr val="001E46"/>
                </a:solidFill>
                <a:latin typeface="Effra"/>
              </a:rPr>
              <a:t>Insulin</a:t>
            </a:r>
            <a:r>
              <a:rPr lang="fr-CH" dirty="0">
                <a:solidFill>
                  <a:srgbClr val="001E46"/>
                </a:solidFill>
                <a:latin typeface="Effra"/>
              </a:rPr>
              <a:t> dose:  0.7 to 1.8 </a:t>
            </a:r>
            <a:r>
              <a:rPr lang="fr-CH" dirty="0" err="1">
                <a:solidFill>
                  <a:srgbClr val="001E46"/>
                </a:solidFill>
                <a:latin typeface="Effra"/>
              </a:rPr>
              <a:t>units</a:t>
            </a:r>
            <a:r>
              <a:rPr lang="fr-CH" dirty="0">
                <a:solidFill>
                  <a:srgbClr val="001E46"/>
                </a:solidFill>
                <a:latin typeface="Effra"/>
              </a:rPr>
              <a:t>/kg/</a:t>
            </a:r>
            <a:r>
              <a:rPr lang="fr-CH" dirty="0" err="1">
                <a:solidFill>
                  <a:srgbClr val="001E46"/>
                </a:solidFill>
                <a:latin typeface="Effra"/>
              </a:rPr>
              <a:t>day</a:t>
            </a:r>
            <a:r>
              <a:rPr lang="fr-CH" dirty="0">
                <a:solidFill>
                  <a:srgbClr val="001E46"/>
                </a:solidFill>
                <a:latin typeface="Effra"/>
              </a:rPr>
              <a:t>  (≤220 </a:t>
            </a:r>
            <a:r>
              <a:rPr lang="fr-CH" dirty="0" err="1">
                <a:solidFill>
                  <a:srgbClr val="001E46"/>
                </a:solidFill>
                <a:latin typeface="Effra"/>
              </a:rPr>
              <a:t>units</a:t>
            </a:r>
            <a:r>
              <a:rPr lang="fr-CH" dirty="0">
                <a:solidFill>
                  <a:srgbClr val="001E46"/>
                </a:solidFill>
                <a:latin typeface="Effra"/>
              </a:rPr>
              <a:t>/</a:t>
            </a:r>
            <a:r>
              <a:rPr lang="fr-CH" dirty="0" err="1">
                <a:solidFill>
                  <a:srgbClr val="001E46"/>
                </a:solidFill>
                <a:latin typeface="Effra"/>
              </a:rPr>
              <a:t>day</a:t>
            </a:r>
            <a:r>
              <a:rPr lang="fr-CH" dirty="0">
                <a:solidFill>
                  <a:srgbClr val="001E46"/>
                </a:solidFill>
                <a:latin typeface="Effra"/>
              </a:rPr>
              <a:t>)</a:t>
            </a:r>
          </a:p>
          <a:p>
            <a:pPr marL="285750" lvl="2" indent="-285750" defTabSz="914253" fontAlgn="auto">
              <a:spcBef>
                <a:spcPts val="0"/>
              </a:spcBef>
              <a:spcAft>
                <a:spcPts val="0"/>
              </a:spcAft>
              <a:buClr>
                <a:srgbClr val="888B8D">
                  <a:lumMod val="75000"/>
                </a:srgbClr>
              </a:buClr>
              <a:buFont typeface="Arial" panose="020B0604020202020204" pitchFamily="34" charset="0"/>
              <a:buChar char="•"/>
            </a:pPr>
            <a:r>
              <a:rPr lang="fr-CH" dirty="0" err="1">
                <a:solidFill>
                  <a:srgbClr val="001E46"/>
                </a:solidFill>
                <a:latin typeface="Effra"/>
              </a:rPr>
              <a:t>Mean</a:t>
            </a:r>
            <a:r>
              <a:rPr lang="fr-CH" dirty="0">
                <a:solidFill>
                  <a:srgbClr val="001E46"/>
                </a:solidFill>
                <a:latin typeface="Effra"/>
              </a:rPr>
              <a:t> </a:t>
            </a:r>
            <a:r>
              <a:rPr lang="fr-CH" dirty="0" err="1">
                <a:solidFill>
                  <a:srgbClr val="001E46"/>
                </a:solidFill>
                <a:latin typeface="Effra"/>
              </a:rPr>
              <a:t>number</a:t>
            </a:r>
            <a:r>
              <a:rPr lang="fr-CH" dirty="0">
                <a:solidFill>
                  <a:srgbClr val="001E46"/>
                </a:solidFill>
                <a:latin typeface="Effra"/>
              </a:rPr>
              <a:t> of </a:t>
            </a:r>
            <a:r>
              <a:rPr lang="fr-CH" dirty="0" err="1">
                <a:solidFill>
                  <a:srgbClr val="001E46"/>
                </a:solidFill>
                <a:latin typeface="Effra"/>
              </a:rPr>
              <a:t>blood</a:t>
            </a:r>
            <a:r>
              <a:rPr lang="fr-CH" dirty="0">
                <a:solidFill>
                  <a:srgbClr val="001E46"/>
                </a:solidFill>
                <a:latin typeface="Effra"/>
              </a:rPr>
              <a:t> glucose </a:t>
            </a:r>
            <a:r>
              <a:rPr lang="fr-CH" dirty="0" err="1">
                <a:solidFill>
                  <a:srgbClr val="001E46"/>
                </a:solidFill>
                <a:latin typeface="Effra"/>
              </a:rPr>
              <a:t>measurements</a:t>
            </a:r>
            <a:r>
              <a:rPr lang="fr-CH" dirty="0">
                <a:solidFill>
                  <a:srgbClr val="001E46"/>
                </a:solidFill>
                <a:latin typeface="Effra"/>
              </a:rPr>
              <a:t> ≥2.5 times/ </a:t>
            </a:r>
            <a:r>
              <a:rPr lang="fr-CH" dirty="0" err="1">
                <a:solidFill>
                  <a:srgbClr val="001E46"/>
                </a:solidFill>
                <a:latin typeface="Effra"/>
              </a:rPr>
              <a:t>day</a:t>
            </a:r>
            <a:endParaRPr lang="fr-CH" dirty="0">
              <a:solidFill>
                <a:srgbClr val="001E46"/>
              </a:solidFill>
              <a:latin typeface="Effra"/>
            </a:endParaRPr>
          </a:p>
          <a:p>
            <a:pPr marL="238075" lvl="2" indent="-142848" defTabSz="914253" fontAlgn="auto">
              <a:spcBef>
                <a:spcPts val="167"/>
              </a:spcBef>
              <a:spcAft>
                <a:spcPts val="0"/>
              </a:spcAft>
              <a:buClr>
                <a:srgbClr val="888B8D">
                  <a:lumMod val="75000"/>
                </a:srgbClr>
              </a:buClr>
              <a:buFont typeface="Arial" panose="020B0604020202020204" pitchFamily="34" charset="0"/>
              <a:buChar char="•"/>
            </a:pPr>
            <a:endParaRPr lang="en-US" sz="1500" b="1" dirty="0">
              <a:solidFill>
                <a:srgbClr val="888B8D">
                  <a:lumMod val="75000"/>
                </a:srgbClr>
              </a:solidFill>
              <a:latin typeface="Effra"/>
            </a:endParaRPr>
          </a:p>
          <a:p>
            <a:pPr marL="99199" defTabSz="914253" fontAlgn="auto">
              <a:spcBef>
                <a:spcPts val="0"/>
              </a:spcBef>
              <a:spcAft>
                <a:spcPts val="500"/>
              </a:spcAft>
            </a:pPr>
            <a:endParaRPr lang="en-US" sz="1500" dirty="0">
              <a:solidFill>
                <a:srgbClr val="888B8D">
                  <a:lumMod val="75000"/>
                </a:srgbClr>
              </a:solidFill>
              <a:latin typeface="Effra"/>
            </a:endParaRPr>
          </a:p>
        </p:txBody>
      </p:sp>
      <p:sp>
        <p:nvSpPr>
          <p:cNvPr id="39" name="Rectangle 38"/>
          <p:cNvSpPr/>
          <p:nvPr/>
        </p:nvSpPr>
        <p:spPr>
          <a:xfrm>
            <a:off x="7877138" y="5400517"/>
            <a:ext cx="1419262" cy="261606"/>
          </a:xfrm>
          <a:prstGeom prst="rect">
            <a:avLst/>
          </a:prstGeom>
        </p:spPr>
        <p:txBody>
          <a:bodyPr wrap="square" lIns="76185" tIns="38092" rIns="76185" bIns="38092">
            <a:spAutoFit/>
          </a:bodyPr>
          <a:lstStyle/>
          <a:p>
            <a:pPr defTabSz="914253" fontAlgn="auto">
              <a:spcBef>
                <a:spcPts val="0"/>
              </a:spcBef>
              <a:spcAft>
                <a:spcPts val="0"/>
              </a:spcAft>
            </a:pPr>
            <a:r>
              <a:rPr lang="en-US" sz="1200" b="1">
                <a:solidFill>
                  <a:srgbClr val="001E46"/>
                </a:solidFill>
                <a:latin typeface="Effra"/>
              </a:rPr>
              <a:t>*&lt;10% attrition </a:t>
            </a:r>
          </a:p>
        </p:txBody>
      </p:sp>
      <p:sp>
        <p:nvSpPr>
          <p:cNvPr id="43" name="Rectangle 42"/>
          <p:cNvSpPr/>
          <p:nvPr/>
        </p:nvSpPr>
        <p:spPr>
          <a:xfrm>
            <a:off x="378367" y="3855176"/>
            <a:ext cx="3975536" cy="1402624"/>
          </a:xfrm>
          <a:prstGeom prst="rect">
            <a:avLst/>
          </a:prstGeom>
          <a:solidFill>
            <a:srgbClr val="005194"/>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defTabSz="914253" fontAlgn="auto">
              <a:spcBef>
                <a:spcPts val="0"/>
              </a:spcBef>
              <a:spcAft>
                <a:spcPts val="600"/>
              </a:spcAft>
            </a:pPr>
            <a:r>
              <a:rPr lang="en-US" sz="2000" spc="-10">
                <a:solidFill>
                  <a:srgbClr val="FFFFFF"/>
                </a:solidFill>
              </a:rPr>
              <a:t>No significant differences between groups at baseline except  HDL   higher in MDI group</a:t>
            </a:r>
          </a:p>
        </p:txBody>
      </p:sp>
      <p:cxnSp>
        <p:nvCxnSpPr>
          <p:cNvPr id="48" name="Straight Arrow Connector 47"/>
          <p:cNvCxnSpPr/>
          <p:nvPr/>
        </p:nvCxnSpPr>
        <p:spPr>
          <a:xfrm>
            <a:off x="6750602" y="1291811"/>
            <a:ext cx="0" cy="27882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982805" y="991595"/>
            <a:ext cx="3570649" cy="323161"/>
          </a:xfrm>
          <a:prstGeom prst="rect">
            <a:avLst/>
          </a:prstGeom>
          <a:noFill/>
          <a:effectLst>
            <a:softEdge rad="254000"/>
          </a:effectLst>
        </p:spPr>
        <p:txBody>
          <a:bodyPr wrap="square" lIns="76185" tIns="38092" rIns="76185" bIns="38092" rtlCol="0">
            <a:spAutoFit/>
          </a:bodyPr>
          <a:lstStyle/>
          <a:p>
            <a:pPr algn="ctr" defTabSz="914253" fontAlgn="auto">
              <a:spcBef>
                <a:spcPts val="0"/>
              </a:spcBef>
              <a:spcAft>
                <a:spcPts val="0"/>
              </a:spcAft>
            </a:pPr>
            <a:r>
              <a:rPr lang="fr-CH" sz="1600">
                <a:solidFill>
                  <a:srgbClr val="001E46"/>
                </a:solidFill>
                <a:latin typeface="Effra"/>
              </a:rPr>
              <a:t>590 patients screened to enter </a:t>
            </a:r>
            <a:r>
              <a:rPr lang="fr-CH" sz="1600" err="1">
                <a:solidFill>
                  <a:srgbClr val="001E46"/>
                </a:solidFill>
                <a:latin typeface="Effra"/>
              </a:rPr>
              <a:t>run</a:t>
            </a:r>
            <a:r>
              <a:rPr lang="fr-CH" sz="1600">
                <a:solidFill>
                  <a:srgbClr val="001E46"/>
                </a:solidFill>
                <a:latin typeface="Effra"/>
              </a:rPr>
              <a:t>-in </a:t>
            </a:r>
          </a:p>
        </p:txBody>
      </p:sp>
      <p:sp>
        <p:nvSpPr>
          <p:cNvPr id="51" name="TextBox 50"/>
          <p:cNvSpPr txBox="1"/>
          <p:nvPr/>
        </p:nvSpPr>
        <p:spPr>
          <a:xfrm>
            <a:off x="5102575" y="1591887"/>
            <a:ext cx="3422300" cy="323161"/>
          </a:xfrm>
          <a:prstGeom prst="rect">
            <a:avLst/>
          </a:prstGeom>
          <a:noFill/>
        </p:spPr>
        <p:txBody>
          <a:bodyPr wrap="square" lIns="76185" tIns="38092" rIns="76185" bIns="38092" rtlCol="0">
            <a:spAutoFit/>
          </a:bodyPr>
          <a:lstStyle/>
          <a:p>
            <a:pPr defTabSz="914253" fontAlgn="auto">
              <a:spcBef>
                <a:spcPts val="0"/>
              </a:spcBef>
              <a:spcAft>
                <a:spcPts val="0"/>
              </a:spcAft>
            </a:pPr>
            <a:r>
              <a:rPr lang="fr-CH" sz="1600">
                <a:solidFill>
                  <a:srgbClr val="001E46"/>
                </a:solidFill>
                <a:latin typeface="Effra"/>
              </a:rPr>
              <a:t>495 patients in 8-week run-in phase </a:t>
            </a:r>
          </a:p>
        </p:txBody>
      </p:sp>
      <p:sp>
        <p:nvSpPr>
          <p:cNvPr id="53" name="TextBox 52"/>
          <p:cNvSpPr txBox="1"/>
          <p:nvPr/>
        </p:nvSpPr>
        <p:spPr>
          <a:xfrm>
            <a:off x="5884737" y="5544239"/>
            <a:ext cx="1820988" cy="323161"/>
          </a:xfrm>
          <a:prstGeom prst="rect">
            <a:avLst/>
          </a:prstGeom>
          <a:noFill/>
        </p:spPr>
        <p:txBody>
          <a:bodyPr wrap="square" lIns="76185" tIns="38092" rIns="76185" bIns="38092" rtlCol="0">
            <a:spAutoFit/>
          </a:bodyPr>
          <a:lstStyle>
            <a:defPPr>
              <a:defRPr lang="en-US"/>
            </a:defPPr>
            <a:lvl1pPr>
              <a:defRPr sz="1600">
                <a:solidFill>
                  <a:srgbClr val="0070C0"/>
                </a:solidFill>
              </a:defRPr>
            </a:lvl1pPr>
          </a:lstStyle>
          <a:p>
            <a:pPr defTabSz="914253" fontAlgn="auto">
              <a:spcBef>
                <a:spcPts val="0"/>
              </a:spcBef>
              <a:spcAft>
                <a:spcPts val="0"/>
              </a:spcAft>
            </a:pPr>
            <a:r>
              <a:rPr lang="fr-CH">
                <a:latin typeface="Effra"/>
              </a:rPr>
              <a:t>291 completed CP</a:t>
            </a:r>
          </a:p>
        </p:txBody>
      </p:sp>
      <p:sp>
        <p:nvSpPr>
          <p:cNvPr id="54" name="TextBox 53"/>
          <p:cNvSpPr txBox="1"/>
          <p:nvPr/>
        </p:nvSpPr>
        <p:spPr>
          <a:xfrm>
            <a:off x="5106967" y="2964000"/>
            <a:ext cx="1610079" cy="436001"/>
          </a:xfrm>
          <a:prstGeom prst="rect">
            <a:avLst/>
          </a:prstGeom>
          <a:noFill/>
        </p:spPr>
        <p:txBody>
          <a:bodyPr wrap="square" lIns="76185" tIns="38092" rIns="76185" bIns="38092" rtlCol="0">
            <a:spAutoFit/>
          </a:bodyPr>
          <a:lstStyle/>
          <a:p>
            <a:pPr defTabSz="914253" fontAlgn="auto">
              <a:lnSpc>
                <a:spcPts val="1400"/>
              </a:lnSpc>
              <a:spcBef>
                <a:spcPts val="0"/>
              </a:spcBef>
              <a:spcAft>
                <a:spcPts val="0"/>
              </a:spcAft>
            </a:pPr>
            <a:r>
              <a:rPr lang="fr-CH" sz="1600">
                <a:solidFill>
                  <a:srgbClr val="001E46"/>
                </a:solidFill>
                <a:latin typeface="Effra"/>
              </a:rPr>
              <a:t>168 assigned to </a:t>
            </a:r>
            <a:r>
              <a:rPr lang="fr-CH" sz="1600" err="1">
                <a:solidFill>
                  <a:srgbClr val="001E46"/>
                </a:solidFill>
                <a:latin typeface="Effra"/>
              </a:rPr>
              <a:t>pump</a:t>
            </a:r>
            <a:r>
              <a:rPr lang="fr-CH" sz="1600">
                <a:solidFill>
                  <a:srgbClr val="001E46"/>
                </a:solidFill>
                <a:latin typeface="Effra"/>
              </a:rPr>
              <a:t>/</a:t>
            </a:r>
            <a:r>
              <a:rPr lang="fr-CH" sz="1600" err="1">
                <a:solidFill>
                  <a:srgbClr val="001E46"/>
                </a:solidFill>
                <a:latin typeface="Effra"/>
              </a:rPr>
              <a:t>pump</a:t>
            </a:r>
            <a:endParaRPr lang="fr-CH" sz="1600">
              <a:solidFill>
                <a:srgbClr val="001E46"/>
              </a:solidFill>
              <a:latin typeface="Effra"/>
            </a:endParaRPr>
          </a:p>
        </p:txBody>
      </p:sp>
      <p:sp>
        <p:nvSpPr>
          <p:cNvPr id="55" name="TextBox 54"/>
          <p:cNvSpPr txBox="1"/>
          <p:nvPr/>
        </p:nvSpPr>
        <p:spPr>
          <a:xfrm>
            <a:off x="6884438" y="2964095"/>
            <a:ext cx="1592815" cy="436001"/>
          </a:xfrm>
          <a:prstGeom prst="rect">
            <a:avLst/>
          </a:prstGeom>
          <a:noFill/>
        </p:spPr>
        <p:txBody>
          <a:bodyPr wrap="square" lIns="76185" tIns="38092" rIns="76185" bIns="38092" rtlCol="0">
            <a:spAutoFit/>
          </a:bodyPr>
          <a:lstStyle/>
          <a:p>
            <a:pPr defTabSz="914253" fontAlgn="auto">
              <a:lnSpc>
                <a:spcPts val="1400"/>
              </a:lnSpc>
              <a:spcBef>
                <a:spcPts val="0"/>
              </a:spcBef>
              <a:spcAft>
                <a:spcPts val="0"/>
              </a:spcAft>
            </a:pPr>
            <a:r>
              <a:rPr lang="fr-CH" sz="1600">
                <a:solidFill>
                  <a:srgbClr val="001E46"/>
                </a:solidFill>
                <a:latin typeface="Effra"/>
              </a:rPr>
              <a:t>163 assigned to MDI/</a:t>
            </a:r>
            <a:r>
              <a:rPr lang="fr-CH" sz="1600" err="1">
                <a:solidFill>
                  <a:srgbClr val="001E46"/>
                </a:solidFill>
                <a:latin typeface="Effra"/>
              </a:rPr>
              <a:t>pump</a:t>
            </a:r>
            <a:endParaRPr lang="fr-CH" sz="1600">
              <a:solidFill>
                <a:srgbClr val="001E46"/>
              </a:solidFill>
              <a:latin typeface="Effra"/>
            </a:endParaRPr>
          </a:p>
        </p:txBody>
      </p:sp>
      <p:sp>
        <p:nvSpPr>
          <p:cNvPr id="56" name="Rounded Rectangle 55"/>
          <p:cNvSpPr/>
          <p:nvPr/>
        </p:nvSpPr>
        <p:spPr>
          <a:xfrm>
            <a:off x="4916951" y="980917"/>
            <a:ext cx="3749040" cy="310896"/>
          </a:xfrm>
          <a:prstGeom prst="roundRect">
            <a:avLst>
              <a:gd name="adj" fmla="val 0"/>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76185" tIns="38092" rIns="76185" bIns="38092" rtlCol="0" anchor="ctr"/>
          <a:lstStyle/>
          <a:p>
            <a:pPr algn="ctr" defTabSz="914253" fontAlgn="auto">
              <a:spcBef>
                <a:spcPts val="0"/>
              </a:spcBef>
              <a:spcAft>
                <a:spcPts val="0"/>
              </a:spcAft>
            </a:pPr>
            <a:endParaRPr lang="fr-CH">
              <a:solidFill>
                <a:srgbClr val="888B8D">
                  <a:lumMod val="50000"/>
                </a:srgbClr>
              </a:solidFill>
            </a:endParaRPr>
          </a:p>
        </p:txBody>
      </p:sp>
      <p:sp>
        <p:nvSpPr>
          <p:cNvPr id="57" name="Rounded Rectangle 56"/>
          <p:cNvSpPr/>
          <p:nvPr/>
        </p:nvSpPr>
        <p:spPr>
          <a:xfrm>
            <a:off x="4916951" y="1590732"/>
            <a:ext cx="3749040" cy="310896"/>
          </a:xfrm>
          <a:prstGeom prst="roundRect">
            <a:avLst>
              <a:gd name="adj" fmla="val 0"/>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76185" tIns="38092" rIns="76185" bIns="38092" rtlCol="0" anchor="ctr"/>
          <a:lstStyle/>
          <a:p>
            <a:pPr algn="ctr" defTabSz="914253" fontAlgn="auto">
              <a:spcBef>
                <a:spcPts val="0"/>
              </a:spcBef>
              <a:spcAft>
                <a:spcPts val="0"/>
              </a:spcAft>
            </a:pPr>
            <a:endParaRPr lang="fr-CH">
              <a:solidFill>
                <a:srgbClr val="FFFFFF"/>
              </a:solidFill>
            </a:endParaRPr>
          </a:p>
        </p:txBody>
      </p:sp>
      <p:sp>
        <p:nvSpPr>
          <p:cNvPr id="58" name="Rounded Rectangle 57"/>
          <p:cNvSpPr/>
          <p:nvPr/>
        </p:nvSpPr>
        <p:spPr>
          <a:xfrm>
            <a:off x="6872111" y="2911317"/>
            <a:ext cx="1600200" cy="502920"/>
          </a:xfrm>
          <a:prstGeom prst="roundRect">
            <a:avLst>
              <a:gd name="adj" fmla="val 0"/>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76185" tIns="38092" rIns="76185" bIns="38092" rtlCol="0" anchor="ctr"/>
          <a:lstStyle/>
          <a:p>
            <a:pPr algn="ctr" defTabSz="914253" fontAlgn="auto">
              <a:spcBef>
                <a:spcPts val="0"/>
              </a:spcBef>
              <a:spcAft>
                <a:spcPts val="0"/>
              </a:spcAft>
            </a:pPr>
            <a:endParaRPr lang="fr-CH">
              <a:solidFill>
                <a:srgbClr val="001E46"/>
              </a:solidFill>
            </a:endParaRPr>
          </a:p>
        </p:txBody>
      </p:sp>
      <p:sp>
        <p:nvSpPr>
          <p:cNvPr id="60" name="Rounded Rectangle 59"/>
          <p:cNvSpPr/>
          <p:nvPr/>
        </p:nvSpPr>
        <p:spPr>
          <a:xfrm>
            <a:off x="5073116" y="2915014"/>
            <a:ext cx="1600189" cy="505823"/>
          </a:xfrm>
          <a:prstGeom prst="roundRect">
            <a:avLst>
              <a:gd name="adj" fmla="val 0"/>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76185" tIns="38092" rIns="76185" bIns="38092" rtlCol="0" anchor="ctr"/>
          <a:lstStyle/>
          <a:p>
            <a:pPr algn="ctr" defTabSz="914253" fontAlgn="auto">
              <a:spcBef>
                <a:spcPts val="0"/>
              </a:spcBef>
              <a:spcAft>
                <a:spcPts val="0"/>
              </a:spcAft>
            </a:pPr>
            <a:endParaRPr lang="fr-CH">
              <a:solidFill>
                <a:srgbClr val="001E46"/>
              </a:solidFill>
            </a:endParaRPr>
          </a:p>
        </p:txBody>
      </p:sp>
      <p:sp>
        <p:nvSpPr>
          <p:cNvPr id="61" name="Rounded Rectangle 60"/>
          <p:cNvSpPr/>
          <p:nvPr/>
        </p:nvSpPr>
        <p:spPr>
          <a:xfrm>
            <a:off x="5880529" y="5547301"/>
            <a:ext cx="1758523" cy="296883"/>
          </a:xfrm>
          <a:prstGeom prst="roundRect">
            <a:avLst>
              <a:gd name="adj" fmla="val 0"/>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6185" tIns="38092" rIns="76185" bIns="38092" rtlCol="0" anchor="ctr"/>
          <a:lstStyle/>
          <a:p>
            <a:pPr algn="ctr" defTabSz="914253" fontAlgn="auto">
              <a:spcBef>
                <a:spcPts val="0"/>
              </a:spcBef>
              <a:spcAft>
                <a:spcPts val="0"/>
              </a:spcAft>
            </a:pPr>
            <a:endParaRPr lang="fr-CH">
              <a:solidFill>
                <a:srgbClr val="001E46"/>
              </a:solidFill>
            </a:endParaRPr>
          </a:p>
        </p:txBody>
      </p:sp>
      <p:cxnSp>
        <p:nvCxnSpPr>
          <p:cNvPr id="63" name="Elbow Connector 62"/>
          <p:cNvCxnSpPr/>
          <p:nvPr/>
        </p:nvCxnSpPr>
        <p:spPr>
          <a:xfrm rot="5400000">
            <a:off x="7618663" y="5437228"/>
            <a:ext cx="290982" cy="206992"/>
          </a:xfrm>
          <a:prstGeom prst="bentConnector2">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64" name="Elbow Connector 63"/>
          <p:cNvCxnSpPr/>
          <p:nvPr/>
        </p:nvCxnSpPr>
        <p:spPr>
          <a:xfrm rot="16200000" flipH="1">
            <a:off x="5634779" y="5469044"/>
            <a:ext cx="309130" cy="163314"/>
          </a:xfrm>
          <a:prstGeom prst="bentConnector2">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5127095" y="3876033"/>
            <a:ext cx="1627964" cy="436001"/>
          </a:xfrm>
          <a:prstGeom prst="rect">
            <a:avLst/>
          </a:prstGeom>
          <a:noFill/>
        </p:spPr>
        <p:txBody>
          <a:bodyPr wrap="square" lIns="76185" tIns="38092" rIns="76185" bIns="38092" rtlCol="0">
            <a:spAutoFit/>
          </a:bodyPr>
          <a:lstStyle/>
          <a:p>
            <a:pPr defTabSz="914253" fontAlgn="auto">
              <a:lnSpc>
                <a:spcPts val="1400"/>
              </a:lnSpc>
              <a:spcBef>
                <a:spcPts val="0"/>
              </a:spcBef>
              <a:spcAft>
                <a:spcPts val="0"/>
              </a:spcAft>
            </a:pPr>
            <a:r>
              <a:rPr lang="fr-CH" sz="1600">
                <a:solidFill>
                  <a:srgbClr val="001E46"/>
                </a:solidFill>
                <a:latin typeface="Effra"/>
              </a:rPr>
              <a:t>152 </a:t>
            </a:r>
            <a:r>
              <a:rPr lang="fr-CH" sz="1600" err="1">
                <a:solidFill>
                  <a:srgbClr val="001E46"/>
                </a:solidFill>
                <a:latin typeface="Effra"/>
              </a:rPr>
              <a:t>pump</a:t>
            </a:r>
            <a:r>
              <a:rPr lang="fr-CH" sz="1600">
                <a:solidFill>
                  <a:srgbClr val="001E46"/>
                </a:solidFill>
                <a:latin typeface="Effra"/>
              </a:rPr>
              <a:t>/</a:t>
            </a:r>
            <a:r>
              <a:rPr lang="fr-CH" sz="1600" err="1">
                <a:solidFill>
                  <a:srgbClr val="001E46"/>
                </a:solidFill>
                <a:latin typeface="Effra"/>
              </a:rPr>
              <a:t>pump</a:t>
            </a:r>
            <a:r>
              <a:rPr lang="fr-CH" sz="1600">
                <a:solidFill>
                  <a:srgbClr val="001E46"/>
                </a:solidFill>
                <a:latin typeface="Effra"/>
              </a:rPr>
              <a:t>  finished SP*</a:t>
            </a:r>
          </a:p>
        </p:txBody>
      </p:sp>
      <p:sp>
        <p:nvSpPr>
          <p:cNvPr id="66" name="Rounded Rectangle 65"/>
          <p:cNvSpPr/>
          <p:nvPr/>
        </p:nvSpPr>
        <p:spPr>
          <a:xfrm>
            <a:off x="5086350" y="3813017"/>
            <a:ext cx="1600200" cy="502920"/>
          </a:xfrm>
          <a:prstGeom prst="roundRect">
            <a:avLst>
              <a:gd name="adj" fmla="val 0"/>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6185" tIns="38092" rIns="76185" bIns="38092" rtlCol="0" anchor="ctr"/>
          <a:lstStyle/>
          <a:p>
            <a:pPr algn="ctr" defTabSz="914253" fontAlgn="auto">
              <a:spcBef>
                <a:spcPts val="0"/>
              </a:spcBef>
              <a:spcAft>
                <a:spcPts val="0"/>
              </a:spcAft>
            </a:pPr>
            <a:endParaRPr lang="fr-CH">
              <a:solidFill>
                <a:srgbClr val="001E46"/>
              </a:solidFill>
            </a:endParaRPr>
          </a:p>
        </p:txBody>
      </p:sp>
      <p:sp>
        <p:nvSpPr>
          <p:cNvPr id="67" name="TextBox 66"/>
          <p:cNvSpPr txBox="1"/>
          <p:nvPr/>
        </p:nvSpPr>
        <p:spPr>
          <a:xfrm>
            <a:off x="6921175" y="3878152"/>
            <a:ext cx="1679397" cy="436001"/>
          </a:xfrm>
          <a:prstGeom prst="rect">
            <a:avLst/>
          </a:prstGeom>
          <a:noFill/>
        </p:spPr>
        <p:txBody>
          <a:bodyPr wrap="square" lIns="76185" tIns="38092" rIns="76185" bIns="38092" rtlCol="0">
            <a:spAutoFit/>
          </a:bodyPr>
          <a:lstStyle>
            <a:defPPr>
              <a:defRPr lang="en-US"/>
            </a:defPPr>
            <a:lvl1pPr>
              <a:defRPr sz="1600">
                <a:solidFill>
                  <a:srgbClr val="0070C0"/>
                </a:solidFill>
              </a:defRPr>
            </a:lvl1pPr>
          </a:lstStyle>
          <a:p>
            <a:pPr defTabSz="914253" fontAlgn="auto">
              <a:lnSpc>
                <a:spcPts val="1400"/>
              </a:lnSpc>
              <a:spcBef>
                <a:spcPts val="0"/>
              </a:spcBef>
              <a:spcAft>
                <a:spcPts val="0"/>
              </a:spcAft>
            </a:pPr>
            <a:r>
              <a:rPr lang="fr-CH">
                <a:solidFill>
                  <a:srgbClr val="001E46"/>
                </a:solidFill>
                <a:latin typeface="Effra"/>
              </a:rPr>
              <a:t>156 MDI/</a:t>
            </a:r>
            <a:r>
              <a:rPr lang="fr-CH" err="1">
                <a:solidFill>
                  <a:srgbClr val="001E46"/>
                </a:solidFill>
                <a:latin typeface="Effra"/>
              </a:rPr>
              <a:t>pump</a:t>
            </a:r>
            <a:r>
              <a:rPr lang="fr-CH">
                <a:solidFill>
                  <a:srgbClr val="001E46"/>
                </a:solidFill>
                <a:latin typeface="Effra"/>
              </a:rPr>
              <a:t>  finished SP</a:t>
            </a:r>
          </a:p>
        </p:txBody>
      </p:sp>
      <p:sp>
        <p:nvSpPr>
          <p:cNvPr id="68" name="Rounded Rectangle 67"/>
          <p:cNvSpPr/>
          <p:nvPr/>
        </p:nvSpPr>
        <p:spPr>
          <a:xfrm>
            <a:off x="6877050" y="3813229"/>
            <a:ext cx="1600200" cy="502920"/>
          </a:xfrm>
          <a:prstGeom prst="roundRect">
            <a:avLst>
              <a:gd name="adj" fmla="val 0"/>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6185" tIns="38092" rIns="76185" bIns="38092" rtlCol="0" anchor="ctr"/>
          <a:lstStyle/>
          <a:p>
            <a:pPr algn="ctr" defTabSz="914253" fontAlgn="auto">
              <a:spcBef>
                <a:spcPts val="0"/>
              </a:spcBef>
              <a:spcAft>
                <a:spcPts val="0"/>
              </a:spcAft>
            </a:pPr>
            <a:endParaRPr lang="fr-CH">
              <a:solidFill>
                <a:srgbClr val="001E46"/>
              </a:solidFill>
            </a:endParaRPr>
          </a:p>
        </p:txBody>
      </p:sp>
      <p:sp>
        <p:nvSpPr>
          <p:cNvPr id="69" name="Rounded Rectangle 68"/>
          <p:cNvSpPr/>
          <p:nvPr/>
        </p:nvSpPr>
        <p:spPr>
          <a:xfrm>
            <a:off x="5086350" y="4882357"/>
            <a:ext cx="1600200" cy="502920"/>
          </a:xfrm>
          <a:prstGeom prst="roundRect">
            <a:avLst>
              <a:gd name="adj" fmla="val 0"/>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6185" tIns="38092" rIns="76185" bIns="38092" rtlCol="0" anchor="ctr"/>
          <a:lstStyle/>
          <a:p>
            <a:pPr algn="ctr" defTabSz="914253" fontAlgn="auto">
              <a:spcBef>
                <a:spcPts val="0"/>
              </a:spcBef>
              <a:spcAft>
                <a:spcPts val="0"/>
              </a:spcAft>
            </a:pPr>
            <a:endParaRPr lang="fr-CH">
              <a:solidFill>
                <a:srgbClr val="001E46"/>
              </a:solidFill>
            </a:endParaRPr>
          </a:p>
        </p:txBody>
      </p:sp>
      <p:sp>
        <p:nvSpPr>
          <p:cNvPr id="71" name="Rounded Rectangle 70"/>
          <p:cNvSpPr/>
          <p:nvPr/>
        </p:nvSpPr>
        <p:spPr>
          <a:xfrm>
            <a:off x="6915150" y="4882856"/>
            <a:ext cx="1600200" cy="502920"/>
          </a:xfrm>
          <a:prstGeom prst="roundRect">
            <a:avLst>
              <a:gd name="adj" fmla="val 0"/>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6185" tIns="38092" rIns="76185" bIns="38092" rtlCol="0" anchor="ctr"/>
          <a:lstStyle/>
          <a:p>
            <a:pPr algn="ctr" defTabSz="914253" fontAlgn="auto">
              <a:spcBef>
                <a:spcPts val="0"/>
              </a:spcBef>
              <a:spcAft>
                <a:spcPts val="0"/>
              </a:spcAft>
            </a:pPr>
            <a:endParaRPr lang="fr-CH">
              <a:solidFill>
                <a:srgbClr val="001E46"/>
              </a:solidFill>
            </a:endParaRPr>
          </a:p>
        </p:txBody>
      </p:sp>
      <p:sp>
        <p:nvSpPr>
          <p:cNvPr id="72" name="Rectangle 71"/>
          <p:cNvSpPr/>
          <p:nvPr/>
        </p:nvSpPr>
        <p:spPr>
          <a:xfrm>
            <a:off x="5435752" y="2561938"/>
            <a:ext cx="2786061" cy="464726"/>
          </a:xfrm>
          <a:prstGeom prst="rect">
            <a:avLst/>
          </a:prstGeom>
          <a:noFill/>
          <a:ln>
            <a:noFill/>
          </a:ln>
        </p:spPr>
        <p:txBody>
          <a:bodyPr wrap="square" lIns="76185" tIns="38092" rIns="76185" bIns="38092">
            <a:spAutoFit/>
          </a:bodyPr>
          <a:lstStyle/>
          <a:p>
            <a:pPr algn="ctr" defTabSz="914253" fontAlgn="auto">
              <a:spcBef>
                <a:spcPts val="0"/>
              </a:spcBef>
              <a:spcAft>
                <a:spcPts val="0"/>
              </a:spcAft>
            </a:pPr>
            <a:r>
              <a:rPr lang="en-US" sz="1400" b="1">
                <a:solidFill>
                  <a:srgbClr val="001E46"/>
                </a:solidFill>
                <a:latin typeface="Effra"/>
              </a:rPr>
              <a:t>6-Month Study Phase (SP)</a:t>
            </a:r>
          </a:p>
          <a:p>
            <a:pPr algn="ctr" defTabSz="914253" fontAlgn="auto">
              <a:lnSpc>
                <a:spcPct val="80000"/>
              </a:lnSpc>
              <a:spcBef>
                <a:spcPts val="0"/>
              </a:spcBef>
              <a:spcAft>
                <a:spcPts val="0"/>
              </a:spcAft>
            </a:pPr>
            <a:endParaRPr lang="en-US" sz="1400" b="1">
              <a:solidFill>
                <a:srgbClr val="001E46"/>
              </a:solidFill>
              <a:latin typeface="Effra"/>
            </a:endParaRPr>
          </a:p>
        </p:txBody>
      </p:sp>
      <p:sp>
        <p:nvSpPr>
          <p:cNvPr id="73" name="Rectangle 72"/>
          <p:cNvSpPr/>
          <p:nvPr/>
        </p:nvSpPr>
        <p:spPr>
          <a:xfrm>
            <a:off x="5410200" y="4440397"/>
            <a:ext cx="2843231" cy="391053"/>
          </a:xfrm>
          <a:prstGeom prst="rect">
            <a:avLst/>
          </a:prstGeom>
          <a:noFill/>
          <a:ln>
            <a:noFill/>
          </a:ln>
        </p:spPr>
        <p:txBody>
          <a:bodyPr wrap="square" lIns="76185" tIns="38092" rIns="76185" bIns="38092">
            <a:spAutoFit/>
          </a:bodyPr>
          <a:lstStyle/>
          <a:p>
            <a:pPr algn="ctr" defTabSz="914253" fontAlgn="auto">
              <a:lnSpc>
                <a:spcPts val="1200"/>
              </a:lnSpc>
              <a:spcBef>
                <a:spcPts val="0"/>
              </a:spcBef>
              <a:spcAft>
                <a:spcPts val="0"/>
              </a:spcAft>
            </a:pPr>
            <a:r>
              <a:rPr lang="en-US" sz="1400" b="1">
                <a:solidFill>
                  <a:srgbClr val="001E46"/>
                </a:solidFill>
                <a:latin typeface="Effra"/>
              </a:rPr>
              <a:t>6-Month</a:t>
            </a:r>
          </a:p>
          <a:p>
            <a:pPr algn="ctr" defTabSz="914253" fontAlgn="auto">
              <a:lnSpc>
                <a:spcPts val="1200"/>
              </a:lnSpc>
              <a:spcBef>
                <a:spcPts val="0"/>
              </a:spcBef>
              <a:spcAft>
                <a:spcPts val="0"/>
              </a:spcAft>
            </a:pPr>
            <a:r>
              <a:rPr lang="en-US" sz="1400" b="1">
                <a:solidFill>
                  <a:srgbClr val="001E46"/>
                </a:solidFill>
                <a:latin typeface="Effra"/>
              </a:rPr>
              <a:t>Continuation phase (CP) </a:t>
            </a:r>
          </a:p>
        </p:txBody>
      </p:sp>
      <p:sp>
        <p:nvSpPr>
          <p:cNvPr id="75" name="TextBox 74"/>
          <p:cNvSpPr txBox="1"/>
          <p:nvPr/>
        </p:nvSpPr>
        <p:spPr>
          <a:xfrm>
            <a:off x="5098382" y="4920961"/>
            <a:ext cx="1630696" cy="436001"/>
          </a:xfrm>
          <a:prstGeom prst="rect">
            <a:avLst/>
          </a:prstGeom>
          <a:noFill/>
        </p:spPr>
        <p:txBody>
          <a:bodyPr wrap="square" lIns="76185" tIns="38092" rIns="76185" bIns="38092" rtlCol="0">
            <a:spAutoFit/>
          </a:bodyPr>
          <a:lstStyle>
            <a:defPPr>
              <a:defRPr lang="en-US"/>
            </a:defPPr>
            <a:lvl1pPr defTabSz="914253">
              <a:lnSpc>
                <a:spcPts val="1400"/>
              </a:lnSpc>
              <a:defRPr sz="1600">
                <a:solidFill>
                  <a:srgbClr val="0070C0"/>
                </a:solidFill>
              </a:defRPr>
            </a:lvl1pPr>
          </a:lstStyle>
          <a:p>
            <a:pPr fontAlgn="auto">
              <a:spcBef>
                <a:spcPts val="0"/>
              </a:spcBef>
              <a:spcAft>
                <a:spcPts val="0"/>
              </a:spcAft>
            </a:pPr>
            <a:r>
              <a:rPr lang="fr-CH">
                <a:latin typeface="Effra"/>
              </a:rPr>
              <a:t>146 </a:t>
            </a:r>
            <a:r>
              <a:rPr lang="fr-CH" err="1">
                <a:latin typeface="Effra"/>
              </a:rPr>
              <a:t>pump</a:t>
            </a:r>
            <a:r>
              <a:rPr lang="fr-CH">
                <a:latin typeface="Effra"/>
              </a:rPr>
              <a:t>/</a:t>
            </a:r>
            <a:r>
              <a:rPr lang="fr-CH" err="1">
                <a:latin typeface="Effra"/>
              </a:rPr>
              <a:t>pump</a:t>
            </a:r>
            <a:r>
              <a:rPr lang="fr-CH">
                <a:latin typeface="Effra"/>
              </a:rPr>
              <a:t>  finished CP</a:t>
            </a:r>
          </a:p>
        </p:txBody>
      </p:sp>
      <p:sp>
        <p:nvSpPr>
          <p:cNvPr id="76" name="TextBox 75"/>
          <p:cNvSpPr txBox="1"/>
          <p:nvPr/>
        </p:nvSpPr>
        <p:spPr>
          <a:xfrm>
            <a:off x="6933208" y="4926852"/>
            <a:ext cx="1517906" cy="436001"/>
          </a:xfrm>
          <a:prstGeom prst="rect">
            <a:avLst/>
          </a:prstGeom>
          <a:noFill/>
        </p:spPr>
        <p:txBody>
          <a:bodyPr wrap="square" lIns="76185" tIns="38092" rIns="76185" bIns="38092" rtlCol="0">
            <a:spAutoFit/>
          </a:bodyPr>
          <a:lstStyle>
            <a:defPPr>
              <a:defRPr lang="en-US"/>
            </a:defPPr>
            <a:lvl1pPr>
              <a:defRPr sz="1600">
                <a:solidFill>
                  <a:srgbClr val="0070C0"/>
                </a:solidFill>
              </a:defRPr>
            </a:lvl1pPr>
          </a:lstStyle>
          <a:p>
            <a:pPr defTabSz="914253" fontAlgn="auto">
              <a:lnSpc>
                <a:spcPts val="1400"/>
              </a:lnSpc>
              <a:spcBef>
                <a:spcPts val="0"/>
              </a:spcBef>
              <a:spcAft>
                <a:spcPts val="0"/>
              </a:spcAft>
            </a:pPr>
            <a:r>
              <a:rPr lang="fr-CH">
                <a:latin typeface="Effra"/>
              </a:rPr>
              <a:t>145 MDI/</a:t>
            </a:r>
            <a:r>
              <a:rPr lang="fr-CH" err="1">
                <a:latin typeface="Effra"/>
              </a:rPr>
              <a:t>pump</a:t>
            </a:r>
            <a:r>
              <a:rPr lang="fr-CH">
                <a:latin typeface="Effra"/>
              </a:rPr>
              <a:t>  finished CP*</a:t>
            </a:r>
          </a:p>
        </p:txBody>
      </p:sp>
      <p:sp>
        <p:nvSpPr>
          <p:cNvPr id="78" name="Rectangle 77"/>
          <p:cNvSpPr/>
          <p:nvPr/>
        </p:nvSpPr>
        <p:spPr>
          <a:xfrm>
            <a:off x="8004180" y="4455160"/>
            <a:ext cx="987420" cy="384705"/>
          </a:xfrm>
          <a:prstGeom prst="rect">
            <a:avLst/>
          </a:prstGeom>
        </p:spPr>
        <p:txBody>
          <a:bodyPr wrap="none" lIns="76185" tIns="38092" rIns="76185" bIns="38092">
            <a:spAutoFit/>
          </a:bodyPr>
          <a:lstStyle/>
          <a:p>
            <a:pPr algn="ctr" defTabSz="914253" fontAlgn="auto">
              <a:lnSpc>
                <a:spcPts val="1200"/>
              </a:lnSpc>
              <a:spcBef>
                <a:spcPts val="0"/>
              </a:spcBef>
              <a:spcAft>
                <a:spcPts val="0"/>
              </a:spcAft>
            </a:pPr>
            <a:r>
              <a:rPr lang="en-US" sz="1400" b="1">
                <a:solidFill>
                  <a:srgbClr val="001E46"/>
                </a:solidFill>
                <a:latin typeface="Effra"/>
              </a:rPr>
              <a:t>MDI </a:t>
            </a:r>
          </a:p>
          <a:p>
            <a:pPr algn="ctr" defTabSz="914253" fontAlgn="auto">
              <a:lnSpc>
                <a:spcPts val="1200"/>
              </a:lnSpc>
              <a:spcBef>
                <a:spcPts val="0"/>
              </a:spcBef>
              <a:spcAft>
                <a:spcPts val="0"/>
              </a:spcAft>
            </a:pPr>
            <a:r>
              <a:rPr lang="en-US" sz="1400" b="1">
                <a:solidFill>
                  <a:srgbClr val="001E46"/>
                </a:solidFill>
                <a:latin typeface="Effra"/>
              </a:rPr>
              <a:t>cross over</a:t>
            </a:r>
          </a:p>
        </p:txBody>
      </p:sp>
      <p:sp>
        <p:nvSpPr>
          <p:cNvPr id="79" name="Rectangle 78"/>
          <p:cNvSpPr/>
          <p:nvPr/>
        </p:nvSpPr>
        <p:spPr>
          <a:xfrm>
            <a:off x="5127095" y="1918674"/>
            <a:ext cx="1368959" cy="292384"/>
          </a:xfrm>
          <a:prstGeom prst="rect">
            <a:avLst/>
          </a:prstGeom>
          <a:noFill/>
        </p:spPr>
        <p:txBody>
          <a:bodyPr wrap="none" lIns="76185" tIns="38092" rIns="76185" bIns="38092">
            <a:spAutoFit/>
          </a:bodyPr>
          <a:lstStyle/>
          <a:p>
            <a:pPr algn="ctr" defTabSz="914253" fontAlgn="auto">
              <a:spcBef>
                <a:spcPts val="0"/>
              </a:spcBef>
              <a:spcAft>
                <a:spcPts val="0"/>
              </a:spcAft>
            </a:pPr>
            <a:r>
              <a:rPr lang="en-US" sz="1400" b="1">
                <a:solidFill>
                  <a:srgbClr val="001E46"/>
                </a:solidFill>
                <a:latin typeface="Effra"/>
              </a:rPr>
              <a:t>Randomization</a:t>
            </a:r>
          </a:p>
        </p:txBody>
      </p:sp>
      <p:sp>
        <p:nvSpPr>
          <p:cNvPr id="59" name="Rounded Rectangle 58"/>
          <p:cNvSpPr/>
          <p:nvPr/>
        </p:nvSpPr>
        <p:spPr>
          <a:xfrm>
            <a:off x="4916951" y="2206558"/>
            <a:ext cx="3749040" cy="310896"/>
          </a:xfrm>
          <a:prstGeom prst="roundRect">
            <a:avLst>
              <a:gd name="adj" fmla="val 411"/>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76185" tIns="38092" rIns="76185" bIns="38092" rtlCol="0" anchor="ctr"/>
          <a:lstStyle/>
          <a:p>
            <a:pPr algn="ctr" defTabSz="914253" fontAlgn="auto">
              <a:spcBef>
                <a:spcPts val="0"/>
              </a:spcBef>
              <a:spcAft>
                <a:spcPts val="0"/>
              </a:spcAft>
            </a:pPr>
            <a:endParaRPr lang="fr-CH">
              <a:solidFill>
                <a:srgbClr val="FFFFFF"/>
              </a:solidFill>
            </a:endParaRPr>
          </a:p>
        </p:txBody>
      </p:sp>
      <p:sp>
        <p:nvSpPr>
          <p:cNvPr id="52" name="TextBox 51"/>
          <p:cNvSpPr txBox="1"/>
          <p:nvPr/>
        </p:nvSpPr>
        <p:spPr>
          <a:xfrm>
            <a:off x="4902352" y="2210502"/>
            <a:ext cx="3860648" cy="323161"/>
          </a:xfrm>
          <a:prstGeom prst="rect">
            <a:avLst/>
          </a:prstGeom>
          <a:noFill/>
        </p:spPr>
        <p:txBody>
          <a:bodyPr wrap="square" lIns="76185" tIns="38092" rIns="76185" bIns="38092" rtlCol="0">
            <a:spAutoFit/>
          </a:bodyPr>
          <a:lstStyle/>
          <a:p>
            <a:pPr defTabSz="914253" fontAlgn="auto">
              <a:spcBef>
                <a:spcPts val="0"/>
              </a:spcBef>
              <a:spcAft>
                <a:spcPts val="0"/>
              </a:spcAft>
            </a:pPr>
            <a:r>
              <a:rPr lang="fr-CH" sz="1600">
                <a:solidFill>
                  <a:srgbClr val="001E46"/>
                </a:solidFill>
                <a:latin typeface="Effra"/>
              </a:rPr>
              <a:t>331 randomized in 6-month study phase</a:t>
            </a:r>
          </a:p>
        </p:txBody>
      </p:sp>
      <p:sp>
        <p:nvSpPr>
          <p:cNvPr id="41" name="Rectangle 40"/>
          <p:cNvSpPr/>
          <p:nvPr/>
        </p:nvSpPr>
        <p:spPr>
          <a:xfrm>
            <a:off x="378364" y="6373426"/>
            <a:ext cx="6290724" cy="200051"/>
          </a:xfrm>
          <a:prstGeom prst="rect">
            <a:avLst/>
          </a:prstGeom>
        </p:spPr>
        <p:txBody>
          <a:bodyPr wrap="square" lIns="76197" tIns="38098" rIns="76197" bIns="38098">
            <a:spAutoFit/>
          </a:bodyPr>
          <a:lstStyle/>
          <a:p>
            <a:pPr defTabSz="456993">
              <a:defRPr/>
            </a:pPr>
            <a:r>
              <a:rPr lang="en-US" sz="800">
                <a:solidFill>
                  <a:schemeClr val="bg1"/>
                </a:solidFill>
              </a:rPr>
              <a:t>Aronson R, et. al. </a:t>
            </a:r>
            <a:r>
              <a:rPr lang="en-US" sz="800" i="1">
                <a:solidFill>
                  <a:schemeClr val="bg1"/>
                </a:solidFill>
              </a:rPr>
              <a:t>Diabetes, Obesity and Metabolism. </a:t>
            </a:r>
            <a:r>
              <a:rPr lang="en-US" sz="800">
                <a:solidFill>
                  <a:schemeClr val="bg1"/>
                </a:solidFill>
              </a:rPr>
              <a:t>2016;18:500-507. </a:t>
            </a:r>
            <a:endParaRPr lang="en-US" sz="800" dirty="0">
              <a:solidFill>
                <a:schemeClr val="bg1"/>
              </a:solidFill>
            </a:endParaRPr>
          </a:p>
        </p:txBody>
      </p:sp>
    </p:spTree>
    <p:extLst>
      <p:ext uri="{BB962C8B-B14F-4D97-AF65-F5344CB8AC3E}">
        <p14:creationId xmlns:p14="http://schemas.microsoft.com/office/powerpoint/2010/main" val="2164741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OPT2mise Results </a:t>
            </a:r>
          </a:p>
        </p:txBody>
      </p:sp>
      <p:sp>
        <p:nvSpPr>
          <p:cNvPr id="4" name="Text Placeholder 3"/>
          <p:cNvSpPr>
            <a:spLocks noGrp="1"/>
          </p:cNvSpPr>
          <p:nvPr>
            <p:ph type="body" sz="quarter" idx="13"/>
          </p:nvPr>
        </p:nvSpPr>
        <p:spPr/>
        <p:txBody>
          <a:bodyPr/>
          <a:lstStyle/>
          <a:p>
            <a:r>
              <a:rPr lang="en-US" dirty="0"/>
              <a:t>Significant a1c reduction </a:t>
            </a:r>
          </a:p>
          <a:p>
            <a:endParaRPr lang="en-US" dirty="0"/>
          </a:p>
        </p:txBody>
      </p:sp>
      <p:graphicFrame>
        <p:nvGraphicFramePr>
          <p:cNvPr id="6" name="Table 5"/>
          <p:cNvGraphicFramePr>
            <a:graphicFrameLocks noGrp="1"/>
          </p:cNvGraphicFramePr>
          <p:nvPr>
            <p:extLst/>
          </p:nvPr>
        </p:nvGraphicFramePr>
        <p:xfrm>
          <a:off x="-18141" y="4817083"/>
          <a:ext cx="9172920" cy="1543523"/>
        </p:xfrm>
        <a:graphic>
          <a:graphicData uri="http://schemas.openxmlformats.org/drawingml/2006/table">
            <a:tbl>
              <a:tblPr firstRow="1" bandRow="1">
                <a:tableStyleId>{5C22544A-7EE6-4342-B048-85BDC9FD1C3A}</a:tableStyleId>
              </a:tblPr>
              <a:tblGrid>
                <a:gridCol w="3057640">
                  <a:extLst>
                    <a:ext uri="{9D8B030D-6E8A-4147-A177-3AD203B41FA5}">
                      <a16:colId xmlns:a16="http://schemas.microsoft.com/office/drawing/2014/main" val="20000"/>
                    </a:ext>
                  </a:extLst>
                </a:gridCol>
                <a:gridCol w="3057640">
                  <a:extLst>
                    <a:ext uri="{9D8B030D-6E8A-4147-A177-3AD203B41FA5}">
                      <a16:colId xmlns:a16="http://schemas.microsoft.com/office/drawing/2014/main" val="20001"/>
                    </a:ext>
                  </a:extLst>
                </a:gridCol>
                <a:gridCol w="3057640">
                  <a:extLst>
                    <a:ext uri="{9D8B030D-6E8A-4147-A177-3AD203B41FA5}">
                      <a16:colId xmlns:a16="http://schemas.microsoft.com/office/drawing/2014/main" val="20002"/>
                    </a:ext>
                  </a:extLst>
                </a:gridCol>
              </a:tblGrid>
              <a:tr h="1543523">
                <a:tc>
                  <a:txBody>
                    <a:bodyPr/>
                    <a:lstStyle/>
                    <a:p>
                      <a:endParaRPr lang="en-US" sz="1800" dirty="0"/>
                    </a:p>
                  </a:txBody>
                  <a:tcPr marL="76200" marR="76200" marT="38100" marB="38100">
                    <a:solidFill>
                      <a:srgbClr val="8CD1EC"/>
                    </a:solidFill>
                  </a:tcPr>
                </a:tc>
                <a:tc>
                  <a:txBody>
                    <a:bodyPr/>
                    <a:lstStyle/>
                    <a:p>
                      <a:endParaRPr lang="en-US" sz="1800" dirty="0"/>
                    </a:p>
                  </a:txBody>
                  <a:tcPr marL="76200" marR="76200" marT="38100" marB="38100">
                    <a:solidFill>
                      <a:schemeClr val="accent2"/>
                    </a:solidFill>
                  </a:tcPr>
                </a:tc>
                <a:tc>
                  <a:txBody>
                    <a:bodyPr/>
                    <a:lstStyle/>
                    <a:p>
                      <a:endParaRPr lang="en-US" sz="1800" dirty="0"/>
                    </a:p>
                  </a:txBody>
                  <a:tcPr marL="76200" marR="76200" marT="38100" marB="38100"/>
                </a:tc>
                <a:extLst>
                  <a:ext uri="{0D108BD9-81ED-4DB2-BD59-A6C34878D82A}">
                    <a16:rowId xmlns:a16="http://schemas.microsoft.com/office/drawing/2014/main" val="10000"/>
                  </a:ext>
                </a:extLst>
              </a:tr>
            </a:tbl>
          </a:graphicData>
        </a:graphic>
      </p:graphicFrame>
      <p:sp>
        <p:nvSpPr>
          <p:cNvPr id="14" name="Rectangle 13"/>
          <p:cNvSpPr/>
          <p:nvPr/>
        </p:nvSpPr>
        <p:spPr>
          <a:xfrm>
            <a:off x="352090" y="4897828"/>
            <a:ext cx="2588333" cy="1384984"/>
          </a:xfrm>
          <a:prstGeom prst="rect">
            <a:avLst/>
          </a:prstGeom>
          <a:noFill/>
          <a:ln>
            <a:noFill/>
          </a:ln>
          <a:effectLst/>
          <a:sp3d/>
        </p:spPr>
        <p:style>
          <a:lnRef idx="1">
            <a:schemeClr val="accent1"/>
          </a:lnRef>
          <a:fillRef idx="2">
            <a:schemeClr val="accent1"/>
          </a:fillRef>
          <a:effectRef idx="1">
            <a:schemeClr val="accent1"/>
          </a:effectRef>
          <a:fontRef idx="minor">
            <a:schemeClr val="dk1"/>
          </a:fontRef>
        </p:style>
        <p:txBody>
          <a:bodyPr wrap="square" lIns="76191" tIns="38095" rIns="76191" bIns="38095">
            <a:spAutoFit/>
          </a:bodyPr>
          <a:lstStyle/>
          <a:p>
            <a:r>
              <a:rPr lang="en-US" sz="2000" b="1" dirty="0">
                <a:solidFill>
                  <a:schemeClr val="tx1"/>
                </a:solidFill>
                <a:cs typeface="Calibri" panose="020F0502020204030204" pitchFamily="34" charset="0"/>
              </a:rPr>
              <a:t>SIGNIFICANT</a:t>
            </a:r>
          </a:p>
          <a:p>
            <a:r>
              <a:rPr lang="en-US" sz="1300" b="1" dirty="0">
                <a:solidFill>
                  <a:schemeClr val="bg1"/>
                </a:solidFill>
                <a:cs typeface="Calibri" panose="020F0502020204030204" pitchFamily="34" charset="0"/>
              </a:rPr>
              <a:t>1.2% A1C drop vs baseline in both groups after 12 months</a:t>
            </a:r>
          </a:p>
          <a:p>
            <a:r>
              <a:rPr lang="en-US" sz="1300" b="1" dirty="0">
                <a:solidFill>
                  <a:schemeClr val="bg1"/>
                </a:solidFill>
                <a:cs typeface="Calibri" panose="020F0502020204030204" pitchFamily="34" charset="0"/>
              </a:rPr>
              <a:t>Over 50% of the patients were able to achieve and maintain A1C&lt;8%</a:t>
            </a:r>
          </a:p>
        </p:txBody>
      </p:sp>
      <p:sp>
        <p:nvSpPr>
          <p:cNvPr id="15" name="Rectangle 14"/>
          <p:cNvSpPr/>
          <p:nvPr/>
        </p:nvSpPr>
        <p:spPr>
          <a:xfrm>
            <a:off x="3264423" y="4887692"/>
            <a:ext cx="2677359" cy="984875"/>
          </a:xfrm>
          <a:prstGeom prst="rect">
            <a:avLst/>
          </a:prstGeom>
          <a:noFill/>
          <a:ln>
            <a:noFill/>
          </a:ln>
          <a:effectLst/>
          <a:sp3d/>
        </p:spPr>
        <p:style>
          <a:lnRef idx="1">
            <a:schemeClr val="accent1"/>
          </a:lnRef>
          <a:fillRef idx="2">
            <a:schemeClr val="accent1"/>
          </a:fillRef>
          <a:effectRef idx="1">
            <a:schemeClr val="accent1"/>
          </a:effectRef>
          <a:fontRef idx="minor">
            <a:schemeClr val="dk1"/>
          </a:fontRef>
        </p:style>
        <p:txBody>
          <a:bodyPr wrap="square" lIns="76191" tIns="38095" rIns="76191" bIns="38095">
            <a:spAutoFit/>
          </a:bodyPr>
          <a:lstStyle/>
          <a:p>
            <a:r>
              <a:rPr lang="en-US" sz="2000" b="1" dirty="0">
                <a:solidFill>
                  <a:schemeClr val="tx1"/>
                </a:solidFill>
                <a:cs typeface="Calibri" panose="020F0502020204030204" pitchFamily="34" charset="0"/>
              </a:rPr>
              <a:t>SUSTAINABLE</a:t>
            </a:r>
          </a:p>
          <a:p>
            <a:r>
              <a:rPr lang="en-US" sz="1300" b="1" dirty="0">
                <a:solidFill>
                  <a:schemeClr val="bg1"/>
                </a:solidFill>
                <a:cs typeface="Calibri" panose="020F0502020204030204" pitchFamily="34" charset="0"/>
              </a:rPr>
              <a:t>Reduction  in A1C maintained over 12 months</a:t>
            </a:r>
          </a:p>
          <a:p>
            <a:r>
              <a:rPr lang="en-US" sz="1300" b="1" dirty="0">
                <a:solidFill>
                  <a:schemeClr val="bg1"/>
                </a:solidFill>
                <a:cs typeface="Calibri" panose="020F0502020204030204" pitchFamily="34" charset="0"/>
              </a:rPr>
              <a:t>No significant weight gain</a:t>
            </a:r>
          </a:p>
        </p:txBody>
      </p:sp>
      <p:sp>
        <p:nvSpPr>
          <p:cNvPr id="16" name="Rectangle 15"/>
          <p:cNvSpPr/>
          <p:nvPr/>
        </p:nvSpPr>
        <p:spPr>
          <a:xfrm>
            <a:off x="6366338" y="4859634"/>
            <a:ext cx="2543509" cy="1000274"/>
          </a:xfrm>
          <a:prstGeom prst="rect">
            <a:avLst/>
          </a:prstGeom>
          <a:noFill/>
          <a:ln>
            <a:noFill/>
          </a:ln>
          <a:effectLst/>
          <a:sp3d/>
        </p:spPr>
        <p:style>
          <a:lnRef idx="1">
            <a:schemeClr val="accent1"/>
          </a:lnRef>
          <a:fillRef idx="2">
            <a:schemeClr val="accent1"/>
          </a:fillRef>
          <a:effectRef idx="1">
            <a:schemeClr val="accent1"/>
          </a:effectRef>
          <a:fontRef idx="minor">
            <a:schemeClr val="dk1"/>
          </a:fontRef>
        </p:style>
        <p:txBody>
          <a:bodyPr wrap="square" lIns="76191" tIns="38095" rIns="76191" bIns="38095">
            <a:spAutoFit/>
          </a:bodyPr>
          <a:lstStyle/>
          <a:p>
            <a:r>
              <a:rPr lang="en-US" sz="2000" b="1" dirty="0">
                <a:solidFill>
                  <a:schemeClr val="tx1"/>
                </a:solidFill>
                <a:cs typeface="Calibri" panose="020F0502020204030204" pitchFamily="34" charset="0"/>
              </a:rPr>
              <a:t>REPRODUCIBLE</a:t>
            </a:r>
          </a:p>
          <a:p>
            <a:r>
              <a:rPr lang="en-US" sz="1300" b="1" dirty="0">
                <a:solidFill>
                  <a:schemeClr val="bg1"/>
                </a:solidFill>
                <a:cs typeface="Calibri" panose="020F0502020204030204" pitchFamily="34" charset="0"/>
              </a:rPr>
              <a:t>Similar A1C reduction after 2 or 8 months of optimal insulin intensification</a:t>
            </a:r>
          </a:p>
        </p:txBody>
      </p:sp>
      <p:grpSp>
        <p:nvGrpSpPr>
          <p:cNvPr id="7" name="Group 6"/>
          <p:cNvGrpSpPr/>
          <p:nvPr/>
        </p:nvGrpSpPr>
        <p:grpSpPr>
          <a:xfrm>
            <a:off x="151921" y="707755"/>
            <a:ext cx="8841385" cy="3973478"/>
            <a:chOff x="1613844" y="2371940"/>
            <a:chExt cx="9770699" cy="4214844"/>
          </a:xfrm>
        </p:grpSpPr>
        <p:sp>
          <p:nvSpPr>
            <p:cNvPr id="12" name="object 9"/>
            <p:cNvSpPr/>
            <p:nvPr/>
          </p:nvSpPr>
          <p:spPr>
            <a:xfrm>
              <a:off x="9912566" y="2549453"/>
              <a:ext cx="347345" cy="0"/>
            </a:xfrm>
            <a:custGeom>
              <a:avLst/>
              <a:gdLst/>
              <a:ahLst/>
              <a:cxnLst/>
              <a:rect l="l" t="t" r="r" b="b"/>
              <a:pathLst>
                <a:path w="347345">
                  <a:moveTo>
                    <a:pt x="0" y="0"/>
                  </a:moveTo>
                  <a:lnTo>
                    <a:pt x="346748" y="0"/>
                  </a:lnTo>
                </a:path>
              </a:pathLst>
            </a:custGeom>
            <a:ln w="48158">
              <a:solidFill>
                <a:srgbClr val="F7A800"/>
              </a:solidFill>
            </a:ln>
          </p:spPr>
          <p:txBody>
            <a:bodyPr wrap="square" lIns="0" tIns="0" rIns="0" bIns="0" rtlCol="0"/>
            <a:lstStyle/>
            <a:p>
              <a:endParaRPr/>
            </a:p>
          </p:txBody>
        </p:sp>
        <p:sp>
          <p:nvSpPr>
            <p:cNvPr id="13" name="object 10"/>
            <p:cNvSpPr/>
            <p:nvPr/>
          </p:nvSpPr>
          <p:spPr>
            <a:xfrm>
              <a:off x="10044698" y="2509389"/>
              <a:ext cx="82550" cy="80645"/>
            </a:xfrm>
            <a:custGeom>
              <a:avLst/>
              <a:gdLst/>
              <a:ahLst/>
              <a:cxnLst/>
              <a:rect l="l" t="t" r="r" b="b"/>
              <a:pathLst>
                <a:path w="82550" h="80644">
                  <a:moveTo>
                    <a:pt x="31306" y="0"/>
                  </a:moveTo>
                  <a:lnTo>
                    <a:pt x="18816" y="5498"/>
                  </a:lnTo>
                  <a:lnTo>
                    <a:pt x="8889" y="14797"/>
                  </a:lnTo>
                  <a:lnTo>
                    <a:pt x="2344" y="27194"/>
                  </a:lnTo>
                  <a:lnTo>
                    <a:pt x="0" y="41984"/>
                  </a:lnTo>
                  <a:lnTo>
                    <a:pt x="2642" y="54479"/>
                  </a:lnTo>
                  <a:lnTo>
                    <a:pt x="9195" y="65235"/>
                  </a:lnTo>
                  <a:lnTo>
                    <a:pt x="19414" y="73589"/>
                  </a:lnTo>
                  <a:lnTo>
                    <a:pt x="33052" y="78878"/>
                  </a:lnTo>
                  <a:lnTo>
                    <a:pt x="49865" y="80437"/>
                  </a:lnTo>
                  <a:lnTo>
                    <a:pt x="62838" y="75246"/>
                  </a:lnTo>
                  <a:lnTo>
                    <a:pt x="73188" y="66204"/>
                  </a:lnTo>
                  <a:lnTo>
                    <a:pt x="80040" y="54185"/>
                  </a:lnTo>
                  <a:lnTo>
                    <a:pt x="82518" y="40064"/>
                  </a:lnTo>
                  <a:lnTo>
                    <a:pt x="82403" y="36968"/>
                  </a:lnTo>
                  <a:lnTo>
                    <a:pt x="48462" y="1351"/>
                  </a:lnTo>
                  <a:lnTo>
                    <a:pt x="31306" y="0"/>
                  </a:lnTo>
                  <a:close/>
                </a:path>
              </a:pathLst>
            </a:custGeom>
            <a:solidFill>
              <a:srgbClr val="FFFFFF"/>
            </a:solidFill>
          </p:spPr>
          <p:txBody>
            <a:bodyPr wrap="square" lIns="0" tIns="0" rIns="0" bIns="0" rtlCol="0"/>
            <a:lstStyle/>
            <a:p>
              <a:endParaRPr/>
            </a:p>
          </p:txBody>
        </p:sp>
        <p:sp>
          <p:nvSpPr>
            <p:cNvPr id="17" name="object 11"/>
            <p:cNvSpPr/>
            <p:nvPr/>
          </p:nvSpPr>
          <p:spPr>
            <a:xfrm>
              <a:off x="10044697" y="2509389"/>
              <a:ext cx="82550" cy="80645"/>
            </a:xfrm>
            <a:custGeom>
              <a:avLst/>
              <a:gdLst/>
              <a:ahLst/>
              <a:cxnLst/>
              <a:rect l="l" t="t" r="r" b="b"/>
              <a:pathLst>
                <a:path w="82550" h="80644">
                  <a:moveTo>
                    <a:pt x="82518" y="40064"/>
                  </a:moveTo>
                  <a:lnTo>
                    <a:pt x="80040" y="54185"/>
                  </a:lnTo>
                  <a:lnTo>
                    <a:pt x="73188" y="66204"/>
                  </a:lnTo>
                  <a:lnTo>
                    <a:pt x="62838" y="75246"/>
                  </a:lnTo>
                  <a:lnTo>
                    <a:pt x="49865" y="80437"/>
                  </a:lnTo>
                  <a:lnTo>
                    <a:pt x="33052" y="78878"/>
                  </a:lnTo>
                  <a:lnTo>
                    <a:pt x="19414" y="73589"/>
                  </a:lnTo>
                  <a:lnTo>
                    <a:pt x="9195" y="65235"/>
                  </a:lnTo>
                  <a:lnTo>
                    <a:pt x="2642" y="54479"/>
                  </a:lnTo>
                  <a:lnTo>
                    <a:pt x="0" y="41984"/>
                  </a:lnTo>
                  <a:lnTo>
                    <a:pt x="2344" y="27194"/>
                  </a:lnTo>
                  <a:lnTo>
                    <a:pt x="8889" y="14797"/>
                  </a:lnTo>
                  <a:lnTo>
                    <a:pt x="18816" y="5498"/>
                  </a:lnTo>
                  <a:lnTo>
                    <a:pt x="31306" y="0"/>
                  </a:lnTo>
                  <a:lnTo>
                    <a:pt x="48462" y="1351"/>
                  </a:lnTo>
                  <a:lnTo>
                    <a:pt x="62325" y="6365"/>
                  </a:lnTo>
                  <a:lnTo>
                    <a:pt x="72721" y="14400"/>
                  </a:lnTo>
                  <a:lnTo>
                    <a:pt x="79472" y="24815"/>
                  </a:lnTo>
                  <a:lnTo>
                    <a:pt x="82403" y="36968"/>
                  </a:lnTo>
                  <a:lnTo>
                    <a:pt x="82518" y="40064"/>
                  </a:lnTo>
                  <a:close/>
                </a:path>
              </a:pathLst>
            </a:custGeom>
            <a:ln w="13754">
              <a:solidFill>
                <a:srgbClr val="F7A800"/>
              </a:solidFill>
            </a:ln>
          </p:spPr>
          <p:txBody>
            <a:bodyPr wrap="square" lIns="0" tIns="0" rIns="0" bIns="0" rtlCol="0"/>
            <a:lstStyle/>
            <a:p>
              <a:endParaRPr/>
            </a:p>
          </p:txBody>
        </p:sp>
        <p:sp>
          <p:nvSpPr>
            <p:cNvPr id="18" name="object 12"/>
            <p:cNvSpPr/>
            <p:nvPr/>
          </p:nvSpPr>
          <p:spPr>
            <a:xfrm>
              <a:off x="9934088" y="2857821"/>
              <a:ext cx="316230" cy="0"/>
            </a:xfrm>
            <a:custGeom>
              <a:avLst/>
              <a:gdLst/>
              <a:ahLst/>
              <a:cxnLst/>
              <a:rect l="l" t="t" r="r" b="b"/>
              <a:pathLst>
                <a:path w="316229">
                  <a:moveTo>
                    <a:pt x="0" y="0"/>
                  </a:moveTo>
                  <a:lnTo>
                    <a:pt x="315836" y="0"/>
                  </a:lnTo>
                </a:path>
              </a:pathLst>
            </a:custGeom>
            <a:ln w="48158">
              <a:solidFill>
                <a:srgbClr val="71C5E8"/>
              </a:solidFill>
            </a:ln>
          </p:spPr>
          <p:txBody>
            <a:bodyPr wrap="square" lIns="0" tIns="0" rIns="0" bIns="0" rtlCol="0"/>
            <a:lstStyle/>
            <a:p>
              <a:endParaRPr/>
            </a:p>
          </p:txBody>
        </p:sp>
        <p:sp>
          <p:nvSpPr>
            <p:cNvPr id="20" name="object 13"/>
            <p:cNvSpPr/>
            <p:nvPr/>
          </p:nvSpPr>
          <p:spPr>
            <a:xfrm>
              <a:off x="10050767" y="2817757"/>
              <a:ext cx="82550" cy="80645"/>
            </a:xfrm>
            <a:custGeom>
              <a:avLst/>
              <a:gdLst/>
              <a:ahLst/>
              <a:cxnLst/>
              <a:rect l="l" t="t" r="r" b="b"/>
              <a:pathLst>
                <a:path w="82550" h="80644">
                  <a:moveTo>
                    <a:pt x="31306" y="0"/>
                  </a:moveTo>
                  <a:lnTo>
                    <a:pt x="18816" y="5498"/>
                  </a:lnTo>
                  <a:lnTo>
                    <a:pt x="8889" y="14797"/>
                  </a:lnTo>
                  <a:lnTo>
                    <a:pt x="2344" y="27194"/>
                  </a:lnTo>
                  <a:lnTo>
                    <a:pt x="0" y="41984"/>
                  </a:lnTo>
                  <a:lnTo>
                    <a:pt x="2642" y="54479"/>
                  </a:lnTo>
                  <a:lnTo>
                    <a:pt x="9195" y="65235"/>
                  </a:lnTo>
                  <a:lnTo>
                    <a:pt x="19414" y="73589"/>
                  </a:lnTo>
                  <a:lnTo>
                    <a:pt x="33052" y="78878"/>
                  </a:lnTo>
                  <a:lnTo>
                    <a:pt x="49865" y="80437"/>
                  </a:lnTo>
                  <a:lnTo>
                    <a:pt x="62838" y="75246"/>
                  </a:lnTo>
                  <a:lnTo>
                    <a:pt x="73188" y="66204"/>
                  </a:lnTo>
                  <a:lnTo>
                    <a:pt x="80040" y="54185"/>
                  </a:lnTo>
                  <a:lnTo>
                    <a:pt x="82518" y="40064"/>
                  </a:lnTo>
                  <a:lnTo>
                    <a:pt x="82403" y="36968"/>
                  </a:lnTo>
                  <a:lnTo>
                    <a:pt x="48462" y="1351"/>
                  </a:lnTo>
                  <a:lnTo>
                    <a:pt x="31306" y="0"/>
                  </a:lnTo>
                  <a:close/>
                </a:path>
              </a:pathLst>
            </a:custGeom>
            <a:solidFill>
              <a:srgbClr val="71C5E8"/>
            </a:solidFill>
          </p:spPr>
          <p:txBody>
            <a:bodyPr wrap="square" lIns="0" tIns="0" rIns="0" bIns="0" rtlCol="0"/>
            <a:lstStyle/>
            <a:p>
              <a:endParaRPr/>
            </a:p>
          </p:txBody>
        </p:sp>
        <p:sp>
          <p:nvSpPr>
            <p:cNvPr id="21" name="object 14"/>
            <p:cNvSpPr/>
            <p:nvPr/>
          </p:nvSpPr>
          <p:spPr>
            <a:xfrm>
              <a:off x="10050767" y="2817756"/>
              <a:ext cx="82550" cy="80645"/>
            </a:xfrm>
            <a:custGeom>
              <a:avLst/>
              <a:gdLst/>
              <a:ahLst/>
              <a:cxnLst/>
              <a:rect l="l" t="t" r="r" b="b"/>
              <a:pathLst>
                <a:path w="82550" h="80644">
                  <a:moveTo>
                    <a:pt x="31306" y="0"/>
                  </a:moveTo>
                  <a:lnTo>
                    <a:pt x="18816" y="5498"/>
                  </a:lnTo>
                  <a:lnTo>
                    <a:pt x="8889" y="14797"/>
                  </a:lnTo>
                  <a:lnTo>
                    <a:pt x="2344" y="27194"/>
                  </a:lnTo>
                  <a:lnTo>
                    <a:pt x="0" y="41984"/>
                  </a:lnTo>
                  <a:lnTo>
                    <a:pt x="2642" y="54479"/>
                  </a:lnTo>
                  <a:lnTo>
                    <a:pt x="9195" y="65235"/>
                  </a:lnTo>
                  <a:lnTo>
                    <a:pt x="19414" y="73589"/>
                  </a:lnTo>
                  <a:lnTo>
                    <a:pt x="33052" y="78878"/>
                  </a:lnTo>
                  <a:lnTo>
                    <a:pt x="49865" y="80437"/>
                  </a:lnTo>
                  <a:lnTo>
                    <a:pt x="62838" y="75246"/>
                  </a:lnTo>
                  <a:lnTo>
                    <a:pt x="73188" y="66204"/>
                  </a:lnTo>
                  <a:lnTo>
                    <a:pt x="80040" y="54185"/>
                  </a:lnTo>
                  <a:lnTo>
                    <a:pt x="82518" y="40064"/>
                  </a:lnTo>
                  <a:lnTo>
                    <a:pt x="82403" y="36968"/>
                  </a:lnTo>
                  <a:lnTo>
                    <a:pt x="48462" y="1351"/>
                  </a:lnTo>
                  <a:lnTo>
                    <a:pt x="31306" y="0"/>
                  </a:lnTo>
                  <a:close/>
                </a:path>
              </a:pathLst>
            </a:custGeom>
            <a:solidFill>
              <a:srgbClr val="71C5E8"/>
            </a:solidFill>
          </p:spPr>
          <p:txBody>
            <a:bodyPr wrap="square" lIns="0" tIns="0" rIns="0" bIns="0" rtlCol="0"/>
            <a:lstStyle/>
            <a:p>
              <a:endParaRPr/>
            </a:p>
          </p:txBody>
        </p:sp>
        <p:sp>
          <p:nvSpPr>
            <p:cNvPr id="22" name="object 15"/>
            <p:cNvSpPr/>
            <p:nvPr/>
          </p:nvSpPr>
          <p:spPr>
            <a:xfrm>
              <a:off x="10050767" y="2817756"/>
              <a:ext cx="82550" cy="80645"/>
            </a:xfrm>
            <a:custGeom>
              <a:avLst/>
              <a:gdLst/>
              <a:ahLst/>
              <a:cxnLst/>
              <a:rect l="l" t="t" r="r" b="b"/>
              <a:pathLst>
                <a:path w="82550" h="80644">
                  <a:moveTo>
                    <a:pt x="82518" y="40064"/>
                  </a:moveTo>
                  <a:lnTo>
                    <a:pt x="80040" y="54185"/>
                  </a:lnTo>
                  <a:lnTo>
                    <a:pt x="73188" y="66204"/>
                  </a:lnTo>
                  <a:lnTo>
                    <a:pt x="62838" y="75246"/>
                  </a:lnTo>
                  <a:lnTo>
                    <a:pt x="49865" y="80437"/>
                  </a:lnTo>
                  <a:lnTo>
                    <a:pt x="33052" y="78878"/>
                  </a:lnTo>
                  <a:lnTo>
                    <a:pt x="19414" y="73589"/>
                  </a:lnTo>
                  <a:lnTo>
                    <a:pt x="9195" y="65235"/>
                  </a:lnTo>
                  <a:lnTo>
                    <a:pt x="2642" y="54479"/>
                  </a:lnTo>
                  <a:lnTo>
                    <a:pt x="0" y="41984"/>
                  </a:lnTo>
                  <a:lnTo>
                    <a:pt x="2344" y="27194"/>
                  </a:lnTo>
                  <a:lnTo>
                    <a:pt x="8889" y="14797"/>
                  </a:lnTo>
                  <a:lnTo>
                    <a:pt x="18816" y="5498"/>
                  </a:lnTo>
                  <a:lnTo>
                    <a:pt x="31306" y="0"/>
                  </a:lnTo>
                  <a:lnTo>
                    <a:pt x="48462" y="1351"/>
                  </a:lnTo>
                  <a:lnTo>
                    <a:pt x="62325" y="6365"/>
                  </a:lnTo>
                  <a:lnTo>
                    <a:pt x="72721" y="14400"/>
                  </a:lnTo>
                  <a:lnTo>
                    <a:pt x="79472" y="24815"/>
                  </a:lnTo>
                  <a:lnTo>
                    <a:pt x="82403" y="36968"/>
                  </a:lnTo>
                  <a:lnTo>
                    <a:pt x="82518" y="40064"/>
                  </a:lnTo>
                  <a:close/>
                </a:path>
              </a:pathLst>
            </a:custGeom>
            <a:ln w="13754">
              <a:solidFill>
                <a:srgbClr val="71C5E8"/>
              </a:solidFill>
            </a:ln>
          </p:spPr>
          <p:txBody>
            <a:bodyPr wrap="square" lIns="0" tIns="0" rIns="0" bIns="0" rtlCol="0"/>
            <a:lstStyle/>
            <a:p>
              <a:endParaRPr/>
            </a:p>
          </p:txBody>
        </p:sp>
        <p:sp>
          <p:nvSpPr>
            <p:cNvPr id="23" name="object 16"/>
            <p:cNvSpPr txBox="1"/>
            <p:nvPr/>
          </p:nvSpPr>
          <p:spPr>
            <a:xfrm>
              <a:off x="10331552" y="2371940"/>
              <a:ext cx="960759" cy="622882"/>
            </a:xfrm>
            <a:prstGeom prst="rect">
              <a:avLst/>
            </a:prstGeom>
          </p:spPr>
          <p:txBody>
            <a:bodyPr vert="horz" wrap="square" lIns="0" tIns="0" rIns="0" bIns="0" rtlCol="0">
              <a:spAutoFit/>
            </a:bodyPr>
            <a:lstStyle/>
            <a:p>
              <a:pPr marL="12700" marR="5080">
                <a:lnSpc>
                  <a:spcPct val="158600"/>
                </a:lnSpc>
              </a:pPr>
              <a:r>
                <a:rPr sz="1200" spc="-10" dirty="0">
                  <a:solidFill>
                    <a:srgbClr val="888B8D"/>
                  </a:solidFill>
                  <a:latin typeface="Effra"/>
                  <a:cs typeface="Effra"/>
                </a:rPr>
                <a:t>C</a:t>
              </a:r>
              <a:r>
                <a:rPr sz="1200" dirty="0">
                  <a:solidFill>
                    <a:srgbClr val="888B8D"/>
                  </a:solidFill>
                  <a:latin typeface="Effra"/>
                  <a:cs typeface="Effra"/>
                </a:rPr>
                <a:t>SII/</a:t>
              </a:r>
              <a:r>
                <a:rPr sz="1200" spc="-10" dirty="0">
                  <a:solidFill>
                    <a:srgbClr val="888B8D"/>
                  </a:solidFill>
                  <a:latin typeface="Effra"/>
                  <a:cs typeface="Effra"/>
                </a:rPr>
                <a:t>C</a:t>
              </a:r>
              <a:r>
                <a:rPr sz="1200" dirty="0">
                  <a:solidFill>
                    <a:srgbClr val="888B8D"/>
                  </a:solidFill>
                  <a:latin typeface="Effra"/>
                  <a:cs typeface="Effra"/>
                </a:rPr>
                <a:t>SII</a:t>
              </a:r>
              <a:r>
                <a:rPr sz="1200" spc="5" dirty="0">
                  <a:solidFill>
                    <a:srgbClr val="888B8D"/>
                  </a:solidFill>
                  <a:latin typeface="Effra"/>
                  <a:cs typeface="Effra"/>
                </a:rPr>
                <a:t> MDI/</a:t>
              </a:r>
              <a:r>
                <a:rPr sz="1200" spc="-10" dirty="0">
                  <a:solidFill>
                    <a:srgbClr val="888B8D"/>
                  </a:solidFill>
                  <a:latin typeface="Effra"/>
                  <a:cs typeface="Effra"/>
                </a:rPr>
                <a:t>C</a:t>
              </a:r>
              <a:r>
                <a:rPr sz="1200" dirty="0">
                  <a:solidFill>
                    <a:srgbClr val="888B8D"/>
                  </a:solidFill>
                  <a:latin typeface="Effra"/>
                  <a:cs typeface="Effra"/>
                </a:rPr>
                <a:t>SII</a:t>
              </a:r>
              <a:endParaRPr sz="1200" dirty="0">
                <a:latin typeface="Effra"/>
                <a:cs typeface="Effra"/>
              </a:endParaRPr>
            </a:p>
          </p:txBody>
        </p:sp>
        <p:sp>
          <p:nvSpPr>
            <p:cNvPr id="24" name="object 17"/>
            <p:cNvSpPr txBox="1"/>
            <p:nvPr/>
          </p:nvSpPr>
          <p:spPr>
            <a:xfrm>
              <a:off x="1613844" y="3531134"/>
              <a:ext cx="204076" cy="2127104"/>
            </a:xfrm>
            <a:prstGeom prst="rect">
              <a:avLst/>
            </a:prstGeom>
          </p:spPr>
          <p:txBody>
            <a:bodyPr vert="vert270" wrap="square" lIns="0" tIns="0" rIns="0" bIns="0" rtlCol="0">
              <a:spAutoFit/>
            </a:bodyPr>
            <a:lstStyle/>
            <a:p>
              <a:pPr marL="12700">
                <a:lnSpc>
                  <a:spcPct val="100000"/>
                </a:lnSpc>
              </a:pPr>
              <a:r>
                <a:rPr sz="1200" spc="-15" dirty="0">
                  <a:solidFill>
                    <a:srgbClr val="888B8D"/>
                  </a:solidFill>
                  <a:latin typeface="Effra"/>
                  <a:cs typeface="Effra"/>
                </a:rPr>
                <a:t>M</a:t>
              </a:r>
              <a:r>
                <a:rPr sz="1200" dirty="0">
                  <a:solidFill>
                    <a:srgbClr val="888B8D"/>
                  </a:solidFill>
                  <a:latin typeface="Effra"/>
                  <a:cs typeface="Effra"/>
                </a:rPr>
                <a:t>ean A1C and 95% C.I. </a:t>
              </a:r>
              <a:r>
                <a:rPr sz="1200" spc="5" dirty="0">
                  <a:solidFill>
                    <a:srgbClr val="888B8D"/>
                  </a:solidFill>
                  <a:latin typeface="Effra"/>
                  <a:cs typeface="Effra"/>
                </a:rPr>
                <a:t> </a:t>
              </a:r>
              <a:r>
                <a:rPr sz="1200" dirty="0">
                  <a:solidFill>
                    <a:srgbClr val="888B8D"/>
                  </a:solidFill>
                  <a:latin typeface="Effra"/>
                  <a:cs typeface="Effra"/>
                </a:rPr>
                <a:t>(%)</a:t>
              </a:r>
              <a:endParaRPr sz="1200" dirty="0">
                <a:latin typeface="Effra"/>
                <a:cs typeface="Effra"/>
              </a:endParaRPr>
            </a:p>
          </p:txBody>
        </p:sp>
        <p:sp>
          <p:nvSpPr>
            <p:cNvPr id="25" name="object 18"/>
            <p:cNvSpPr/>
            <p:nvPr/>
          </p:nvSpPr>
          <p:spPr>
            <a:xfrm>
              <a:off x="2161637" y="2923092"/>
              <a:ext cx="0" cy="3180080"/>
            </a:xfrm>
            <a:custGeom>
              <a:avLst/>
              <a:gdLst/>
              <a:ahLst/>
              <a:cxnLst/>
              <a:rect l="l" t="t" r="r" b="b"/>
              <a:pathLst>
                <a:path h="3180079">
                  <a:moveTo>
                    <a:pt x="0" y="3179927"/>
                  </a:moveTo>
                  <a:lnTo>
                    <a:pt x="0" y="0"/>
                  </a:lnTo>
                </a:path>
              </a:pathLst>
            </a:custGeom>
            <a:ln w="13754">
              <a:solidFill>
                <a:srgbClr val="888B8D"/>
              </a:solidFill>
            </a:ln>
          </p:spPr>
          <p:txBody>
            <a:bodyPr wrap="square" lIns="0" tIns="0" rIns="0" bIns="0" rtlCol="0"/>
            <a:lstStyle/>
            <a:p>
              <a:endParaRPr/>
            </a:p>
          </p:txBody>
        </p:sp>
        <p:sp>
          <p:nvSpPr>
            <p:cNvPr id="26" name="object 19"/>
            <p:cNvSpPr/>
            <p:nvPr/>
          </p:nvSpPr>
          <p:spPr>
            <a:xfrm>
              <a:off x="2161640" y="6103020"/>
              <a:ext cx="7969884" cy="3810"/>
            </a:xfrm>
            <a:custGeom>
              <a:avLst/>
              <a:gdLst/>
              <a:ahLst/>
              <a:cxnLst/>
              <a:rect l="l" t="t" r="r" b="b"/>
              <a:pathLst>
                <a:path w="7969884" h="3810">
                  <a:moveTo>
                    <a:pt x="0" y="0"/>
                  </a:moveTo>
                  <a:lnTo>
                    <a:pt x="7969377" y="3556"/>
                  </a:lnTo>
                </a:path>
              </a:pathLst>
            </a:custGeom>
            <a:ln w="13754">
              <a:solidFill>
                <a:srgbClr val="888B8D"/>
              </a:solidFill>
            </a:ln>
          </p:spPr>
          <p:txBody>
            <a:bodyPr wrap="square" lIns="0" tIns="0" rIns="0" bIns="0" rtlCol="0"/>
            <a:lstStyle/>
            <a:p>
              <a:endParaRPr/>
            </a:p>
          </p:txBody>
        </p:sp>
        <p:sp>
          <p:nvSpPr>
            <p:cNvPr id="27" name="object 20"/>
            <p:cNvSpPr txBox="1"/>
            <p:nvPr/>
          </p:nvSpPr>
          <p:spPr>
            <a:xfrm>
              <a:off x="2802478" y="5852288"/>
              <a:ext cx="690844" cy="195884"/>
            </a:xfrm>
            <a:prstGeom prst="rect">
              <a:avLst/>
            </a:prstGeom>
          </p:spPr>
          <p:txBody>
            <a:bodyPr vert="horz" wrap="square" lIns="0" tIns="0" rIns="0" bIns="0" rtlCol="0">
              <a:spAutoFit/>
            </a:bodyPr>
            <a:lstStyle/>
            <a:p>
              <a:pPr marL="12700">
                <a:lnSpc>
                  <a:spcPct val="100000"/>
                </a:lnSpc>
              </a:pPr>
              <a:r>
                <a:rPr sz="1200" spc="5" dirty="0">
                  <a:solidFill>
                    <a:srgbClr val="888B8D"/>
                  </a:solidFill>
                  <a:latin typeface="Effra"/>
                  <a:cs typeface="Effra"/>
                </a:rPr>
                <a:t>Run-in</a:t>
              </a:r>
              <a:endParaRPr sz="1200" dirty="0">
                <a:latin typeface="Effra"/>
                <a:cs typeface="Effra"/>
              </a:endParaRPr>
            </a:p>
          </p:txBody>
        </p:sp>
        <p:sp>
          <p:nvSpPr>
            <p:cNvPr id="28" name="object 21"/>
            <p:cNvSpPr txBox="1"/>
            <p:nvPr/>
          </p:nvSpPr>
          <p:spPr>
            <a:xfrm>
              <a:off x="5126333" y="5852288"/>
              <a:ext cx="1421614" cy="195884"/>
            </a:xfrm>
            <a:prstGeom prst="rect">
              <a:avLst/>
            </a:prstGeom>
          </p:spPr>
          <p:txBody>
            <a:bodyPr vert="horz" wrap="square" lIns="0" tIns="0" rIns="0" bIns="0" rtlCol="0">
              <a:spAutoFit/>
            </a:bodyPr>
            <a:lstStyle/>
            <a:p>
              <a:pPr marL="12700">
                <a:lnSpc>
                  <a:spcPct val="100000"/>
                </a:lnSpc>
              </a:pPr>
              <a:r>
                <a:rPr sz="1200" spc="-40" dirty="0">
                  <a:solidFill>
                    <a:srgbClr val="888B8D"/>
                  </a:solidFill>
                  <a:latin typeface="Effra"/>
                  <a:cs typeface="Effra"/>
                </a:rPr>
                <a:t>S</a:t>
              </a:r>
              <a:r>
                <a:rPr sz="1200" spc="-15" dirty="0">
                  <a:solidFill>
                    <a:srgbClr val="888B8D"/>
                  </a:solidFill>
                  <a:latin typeface="Effra"/>
                  <a:cs typeface="Effra"/>
                </a:rPr>
                <a:t>t</a:t>
              </a:r>
              <a:r>
                <a:rPr sz="1200" spc="5" dirty="0">
                  <a:solidFill>
                    <a:srgbClr val="888B8D"/>
                  </a:solidFill>
                  <a:latin typeface="Effra"/>
                  <a:cs typeface="Effra"/>
                </a:rPr>
                <a:t>u</a:t>
              </a:r>
              <a:r>
                <a:rPr sz="1200" spc="-20" dirty="0">
                  <a:solidFill>
                    <a:srgbClr val="888B8D"/>
                  </a:solidFill>
                  <a:latin typeface="Effra"/>
                  <a:cs typeface="Effra"/>
                </a:rPr>
                <a:t>d</a:t>
              </a:r>
              <a:r>
                <a:rPr sz="1200" spc="5" dirty="0">
                  <a:solidFill>
                    <a:srgbClr val="888B8D"/>
                  </a:solidFill>
                  <a:latin typeface="Effra"/>
                  <a:cs typeface="Effra"/>
                </a:rPr>
                <a:t>y</a:t>
              </a:r>
              <a:r>
                <a:rPr sz="1200" dirty="0">
                  <a:solidFill>
                    <a:srgbClr val="888B8D"/>
                  </a:solidFill>
                  <a:latin typeface="Effra"/>
                  <a:cs typeface="Effra"/>
                </a:rPr>
                <a:t> </a:t>
              </a:r>
              <a:r>
                <a:rPr sz="1200" spc="-20" dirty="0">
                  <a:solidFill>
                    <a:srgbClr val="888B8D"/>
                  </a:solidFill>
                  <a:latin typeface="Effra"/>
                  <a:cs typeface="Effra"/>
                </a:rPr>
                <a:t>P</a:t>
              </a:r>
              <a:r>
                <a:rPr sz="1200" spc="5" dirty="0">
                  <a:solidFill>
                    <a:srgbClr val="888B8D"/>
                  </a:solidFill>
                  <a:latin typeface="Effra"/>
                  <a:cs typeface="Effra"/>
                </a:rPr>
                <a:t>hase</a:t>
              </a:r>
              <a:endParaRPr sz="1200">
                <a:latin typeface="Effra"/>
                <a:cs typeface="Effra"/>
              </a:endParaRPr>
            </a:p>
          </p:txBody>
        </p:sp>
        <p:sp>
          <p:nvSpPr>
            <p:cNvPr id="29" name="object 22"/>
            <p:cNvSpPr txBox="1"/>
            <p:nvPr/>
          </p:nvSpPr>
          <p:spPr>
            <a:xfrm>
              <a:off x="5937569" y="6390900"/>
              <a:ext cx="610379" cy="195884"/>
            </a:xfrm>
            <a:prstGeom prst="rect">
              <a:avLst/>
            </a:prstGeom>
          </p:spPr>
          <p:txBody>
            <a:bodyPr vert="horz" wrap="square" lIns="0" tIns="0" rIns="0" bIns="0" rtlCol="0">
              <a:spAutoFit/>
            </a:bodyPr>
            <a:lstStyle/>
            <a:p>
              <a:pPr marL="12700">
                <a:lnSpc>
                  <a:spcPct val="100000"/>
                </a:lnSpc>
              </a:pPr>
              <a:r>
                <a:rPr sz="1200" spc="-40" dirty="0">
                  <a:solidFill>
                    <a:srgbClr val="888B8D"/>
                  </a:solidFill>
                  <a:latin typeface="Effra"/>
                  <a:cs typeface="Effra"/>
                </a:rPr>
                <a:t>W</a:t>
              </a:r>
              <a:r>
                <a:rPr sz="1200" spc="5" dirty="0">
                  <a:solidFill>
                    <a:srgbClr val="888B8D"/>
                  </a:solidFill>
                  <a:latin typeface="Effra"/>
                  <a:cs typeface="Effra"/>
                </a:rPr>
                <a:t>eek</a:t>
              </a:r>
              <a:endParaRPr sz="1200" dirty="0">
                <a:latin typeface="Effra"/>
                <a:cs typeface="Effra"/>
              </a:endParaRPr>
            </a:p>
          </p:txBody>
        </p:sp>
        <p:sp>
          <p:nvSpPr>
            <p:cNvPr id="30" name="object 23"/>
            <p:cNvSpPr txBox="1"/>
            <p:nvPr/>
          </p:nvSpPr>
          <p:spPr>
            <a:xfrm>
              <a:off x="2955992" y="6128773"/>
              <a:ext cx="486784" cy="212207"/>
            </a:xfrm>
            <a:prstGeom prst="rect">
              <a:avLst/>
            </a:prstGeom>
          </p:spPr>
          <p:txBody>
            <a:bodyPr vert="horz" wrap="square" lIns="0" tIns="0" rIns="0" bIns="0" rtlCol="0">
              <a:spAutoFit/>
            </a:bodyPr>
            <a:lstStyle/>
            <a:p>
              <a:pPr marL="12700">
                <a:lnSpc>
                  <a:spcPct val="100000"/>
                </a:lnSpc>
              </a:pPr>
              <a:r>
                <a:rPr sz="1300" dirty="0">
                  <a:solidFill>
                    <a:srgbClr val="888B8D"/>
                  </a:solidFill>
                  <a:latin typeface="Effra"/>
                  <a:cs typeface="Effra"/>
                </a:rPr>
                <a:t>-9</a:t>
              </a:r>
              <a:endParaRPr sz="1300" dirty="0">
                <a:latin typeface="Effra"/>
                <a:cs typeface="Effra"/>
              </a:endParaRPr>
            </a:p>
          </p:txBody>
        </p:sp>
        <p:sp>
          <p:nvSpPr>
            <p:cNvPr id="31" name="object 24"/>
            <p:cNvSpPr txBox="1"/>
            <p:nvPr/>
          </p:nvSpPr>
          <p:spPr>
            <a:xfrm>
              <a:off x="3885463" y="6128773"/>
              <a:ext cx="514299" cy="212207"/>
            </a:xfrm>
            <a:prstGeom prst="rect">
              <a:avLst/>
            </a:prstGeom>
          </p:spPr>
          <p:txBody>
            <a:bodyPr vert="horz" wrap="square" lIns="0" tIns="0" rIns="0" bIns="0" rtlCol="0">
              <a:spAutoFit/>
            </a:bodyPr>
            <a:lstStyle/>
            <a:p>
              <a:pPr marL="12700">
                <a:lnSpc>
                  <a:spcPct val="100000"/>
                </a:lnSpc>
                <a:tabLst>
                  <a:tab pos="278130" algn="l"/>
                </a:tabLst>
              </a:pPr>
              <a:r>
                <a:rPr sz="1300" dirty="0">
                  <a:solidFill>
                    <a:srgbClr val="888B8D"/>
                  </a:solidFill>
                  <a:latin typeface="Effra"/>
                  <a:cs typeface="Effra"/>
                </a:rPr>
                <a:t>0	3</a:t>
              </a:r>
              <a:endParaRPr sz="1300" dirty="0">
                <a:latin typeface="Effra"/>
                <a:cs typeface="Effra"/>
              </a:endParaRPr>
            </a:p>
          </p:txBody>
        </p:sp>
        <p:sp>
          <p:nvSpPr>
            <p:cNvPr id="32" name="object 25"/>
            <p:cNvSpPr txBox="1"/>
            <p:nvPr/>
          </p:nvSpPr>
          <p:spPr>
            <a:xfrm>
              <a:off x="1817920" y="2817757"/>
              <a:ext cx="310044" cy="212207"/>
            </a:xfrm>
            <a:prstGeom prst="rect">
              <a:avLst/>
            </a:prstGeom>
          </p:spPr>
          <p:txBody>
            <a:bodyPr vert="horz" wrap="square" lIns="0" tIns="0" rIns="0" bIns="0" rtlCol="0">
              <a:spAutoFit/>
            </a:bodyPr>
            <a:lstStyle/>
            <a:p>
              <a:pPr marL="12700">
                <a:lnSpc>
                  <a:spcPct val="100000"/>
                </a:lnSpc>
              </a:pPr>
              <a:r>
                <a:rPr sz="1300" dirty="0">
                  <a:solidFill>
                    <a:srgbClr val="888B8D"/>
                  </a:solidFill>
                  <a:latin typeface="Effra"/>
                  <a:cs typeface="Effra"/>
                </a:rPr>
                <a:t>10</a:t>
              </a:r>
              <a:endParaRPr sz="1300" dirty="0">
                <a:latin typeface="Effra"/>
                <a:cs typeface="Effra"/>
              </a:endParaRPr>
            </a:p>
          </p:txBody>
        </p:sp>
        <p:sp>
          <p:nvSpPr>
            <p:cNvPr id="33" name="object 26"/>
            <p:cNvSpPr txBox="1"/>
            <p:nvPr/>
          </p:nvSpPr>
          <p:spPr>
            <a:xfrm>
              <a:off x="1966917" y="3902562"/>
              <a:ext cx="116205" cy="191770"/>
            </a:xfrm>
            <a:prstGeom prst="rect">
              <a:avLst/>
            </a:prstGeom>
          </p:spPr>
          <p:txBody>
            <a:bodyPr vert="horz" wrap="square" lIns="0" tIns="0" rIns="0" bIns="0" rtlCol="0">
              <a:spAutoFit/>
            </a:bodyPr>
            <a:lstStyle/>
            <a:p>
              <a:pPr marL="12700">
                <a:lnSpc>
                  <a:spcPct val="100000"/>
                </a:lnSpc>
              </a:pPr>
              <a:r>
                <a:rPr sz="1300" dirty="0">
                  <a:solidFill>
                    <a:srgbClr val="888B8D"/>
                  </a:solidFill>
                  <a:latin typeface="Effra"/>
                  <a:cs typeface="Effra"/>
                </a:rPr>
                <a:t>9</a:t>
              </a:r>
              <a:endParaRPr sz="1300">
                <a:latin typeface="Effra"/>
                <a:cs typeface="Effra"/>
              </a:endParaRPr>
            </a:p>
          </p:txBody>
        </p:sp>
        <p:sp>
          <p:nvSpPr>
            <p:cNvPr id="34" name="object 27"/>
            <p:cNvSpPr txBox="1"/>
            <p:nvPr/>
          </p:nvSpPr>
          <p:spPr>
            <a:xfrm>
              <a:off x="1966917" y="4973827"/>
              <a:ext cx="116205" cy="191770"/>
            </a:xfrm>
            <a:prstGeom prst="rect">
              <a:avLst/>
            </a:prstGeom>
          </p:spPr>
          <p:txBody>
            <a:bodyPr vert="horz" wrap="square" lIns="0" tIns="0" rIns="0" bIns="0" rtlCol="0">
              <a:spAutoFit/>
            </a:bodyPr>
            <a:lstStyle/>
            <a:p>
              <a:pPr marL="12700">
                <a:lnSpc>
                  <a:spcPct val="100000"/>
                </a:lnSpc>
              </a:pPr>
              <a:r>
                <a:rPr sz="1300" dirty="0">
                  <a:solidFill>
                    <a:srgbClr val="888B8D"/>
                  </a:solidFill>
                  <a:latin typeface="Effra"/>
                  <a:cs typeface="Effra"/>
                </a:rPr>
                <a:t>8</a:t>
              </a:r>
              <a:endParaRPr sz="1300">
                <a:latin typeface="Effra"/>
                <a:cs typeface="Effra"/>
              </a:endParaRPr>
            </a:p>
          </p:txBody>
        </p:sp>
        <p:sp>
          <p:nvSpPr>
            <p:cNvPr id="35" name="object 28"/>
            <p:cNvSpPr txBox="1"/>
            <p:nvPr/>
          </p:nvSpPr>
          <p:spPr>
            <a:xfrm>
              <a:off x="1966917" y="5985318"/>
              <a:ext cx="116205" cy="191770"/>
            </a:xfrm>
            <a:prstGeom prst="rect">
              <a:avLst/>
            </a:prstGeom>
          </p:spPr>
          <p:txBody>
            <a:bodyPr vert="horz" wrap="square" lIns="0" tIns="0" rIns="0" bIns="0" rtlCol="0">
              <a:spAutoFit/>
            </a:bodyPr>
            <a:lstStyle/>
            <a:p>
              <a:pPr marL="12700">
                <a:lnSpc>
                  <a:spcPct val="100000"/>
                </a:lnSpc>
              </a:pPr>
              <a:r>
                <a:rPr sz="1300" dirty="0">
                  <a:solidFill>
                    <a:srgbClr val="888B8D"/>
                  </a:solidFill>
                  <a:latin typeface="Effra"/>
                  <a:cs typeface="Effra"/>
                </a:rPr>
                <a:t>7</a:t>
              </a:r>
              <a:endParaRPr sz="1300">
                <a:latin typeface="Effra"/>
                <a:cs typeface="Effra"/>
              </a:endParaRPr>
            </a:p>
          </p:txBody>
        </p:sp>
        <p:sp>
          <p:nvSpPr>
            <p:cNvPr id="36" name="object 29"/>
            <p:cNvSpPr txBox="1"/>
            <p:nvPr/>
          </p:nvSpPr>
          <p:spPr>
            <a:xfrm>
              <a:off x="5559435" y="6128939"/>
              <a:ext cx="378132" cy="212207"/>
            </a:xfrm>
            <a:prstGeom prst="rect">
              <a:avLst/>
            </a:prstGeom>
          </p:spPr>
          <p:txBody>
            <a:bodyPr vert="horz" wrap="square" lIns="0" tIns="0" rIns="0" bIns="0" rtlCol="0">
              <a:spAutoFit/>
            </a:bodyPr>
            <a:lstStyle/>
            <a:p>
              <a:pPr marL="12700">
                <a:lnSpc>
                  <a:spcPct val="100000"/>
                </a:lnSpc>
              </a:pPr>
              <a:r>
                <a:rPr sz="1300" dirty="0">
                  <a:solidFill>
                    <a:srgbClr val="888B8D"/>
                  </a:solidFill>
                  <a:latin typeface="Effra"/>
                  <a:cs typeface="Effra"/>
                </a:rPr>
                <a:t>15</a:t>
              </a:r>
              <a:endParaRPr sz="1300" dirty="0">
                <a:latin typeface="Effra"/>
                <a:cs typeface="Effra"/>
              </a:endParaRPr>
            </a:p>
          </p:txBody>
        </p:sp>
        <p:sp>
          <p:nvSpPr>
            <p:cNvPr id="37" name="object 30"/>
            <p:cNvSpPr txBox="1"/>
            <p:nvPr/>
          </p:nvSpPr>
          <p:spPr>
            <a:xfrm>
              <a:off x="7039979" y="6128939"/>
              <a:ext cx="391318" cy="212207"/>
            </a:xfrm>
            <a:prstGeom prst="rect">
              <a:avLst/>
            </a:prstGeom>
          </p:spPr>
          <p:txBody>
            <a:bodyPr vert="horz" wrap="square" lIns="0" tIns="0" rIns="0" bIns="0" rtlCol="0">
              <a:spAutoFit/>
            </a:bodyPr>
            <a:lstStyle/>
            <a:p>
              <a:pPr marL="12700">
                <a:lnSpc>
                  <a:spcPct val="100000"/>
                </a:lnSpc>
              </a:pPr>
              <a:r>
                <a:rPr sz="1300" dirty="0">
                  <a:solidFill>
                    <a:srgbClr val="888B8D"/>
                  </a:solidFill>
                  <a:latin typeface="Effra"/>
                  <a:cs typeface="Effra"/>
                </a:rPr>
                <a:t>27</a:t>
              </a:r>
              <a:endParaRPr sz="1300" dirty="0">
                <a:latin typeface="Effra"/>
                <a:cs typeface="Effra"/>
              </a:endParaRPr>
            </a:p>
          </p:txBody>
        </p:sp>
        <p:sp>
          <p:nvSpPr>
            <p:cNvPr id="38" name="object 31"/>
            <p:cNvSpPr txBox="1"/>
            <p:nvPr/>
          </p:nvSpPr>
          <p:spPr>
            <a:xfrm>
              <a:off x="8541942" y="6128939"/>
              <a:ext cx="421783" cy="212207"/>
            </a:xfrm>
            <a:prstGeom prst="rect">
              <a:avLst/>
            </a:prstGeom>
          </p:spPr>
          <p:txBody>
            <a:bodyPr vert="horz" wrap="square" lIns="0" tIns="0" rIns="0" bIns="0" rtlCol="0">
              <a:spAutoFit/>
            </a:bodyPr>
            <a:lstStyle/>
            <a:p>
              <a:pPr marL="12700">
                <a:lnSpc>
                  <a:spcPct val="100000"/>
                </a:lnSpc>
              </a:pPr>
              <a:r>
                <a:rPr sz="1300" dirty="0">
                  <a:solidFill>
                    <a:srgbClr val="888B8D"/>
                  </a:solidFill>
                  <a:latin typeface="Effra"/>
                  <a:cs typeface="Effra"/>
                </a:rPr>
                <a:t>39</a:t>
              </a:r>
              <a:endParaRPr sz="1300" dirty="0">
                <a:latin typeface="Effra"/>
                <a:cs typeface="Effra"/>
              </a:endParaRPr>
            </a:p>
          </p:txBody>
        </p:sp>
        <p:sp>
          <p:nvSpPr>
            <p:cNvPr id="39" name="object 32"/>
            <p:cNvSpPr txBox="1"/>
            <p:nvPr/>
          </p:nvSpPr>
          <p:spPr>
            <a:xfrm>
              <a:off x="10027797" y="6128939"/>
              <a:ext cx="405996" cy="212207"/>
            </a:xfrm>
            <a:prstGeom prst="rect">
              <a:avLst/>
            </a:prstGeom>
          </p:spPr>
          <p:txBody>
            <a:bodyPr vert="horz" wrap="square" lIns="0" tIns="0" rIns="0" bIns="0" rtlCol="0">
              <a:spAutoFit/>
            </a:bodyPr>
            <a:lstStyle/>
            <a:p>
              <a:pPr marL="12700">
                <a:lnSpc>
                  <a:spcPct val="100000"/>
                </a:lnSpc>
              </a:pPr>
              <a:r>
                <a:rPr sz="1300" dirty="0">
                  <a:solidFill>
                    <a:srgbClr val="888B8D"/>
                  </a:solidFill>
                  <a:latin typeface="Effra"/>
                  <a:cs typeface="Effra"/>
                </a:rPr>
                <a:t>51</a:t>
              </a:r>
              <a:endParaRPr sz="1300">
                <a:latin typeface="Effra"/>
                <a:cs typeface="Effra"/>
              </a:endParaRPr>
            </a:p>
          </p:txBody>
        </p:sp>
        <p:sp>
          <p:nvSpPr>
            <p:cNvPr id="40" name="object 33"/>
            <p:cNvSpPr txBox="1"/>
            <p:nvPr/>
          </p:nvSpPr>
          <p:spPr>
            <a:xfrm>
              <a:off x="7946373" y="5852288"/>
              <a:ext cx="1851677" cy="195884"/>
            </a:xfrm>
            <a:prstGeom prst="rect">
              <a:avLst/>
            </a:prstGeom>
          </p:spPr>
          <p:txBody>
            <a:bodyPr vert="horz" wrap="square" lIns="0" tIns="0" rIns="0" bIns="0" rtlCol="0">
              <a:spAutoFit/>
            </a:bodyPr>
            <a:lstStyle/>
            <a:p>
              <a:pPr marL="12700">
                <a:lnSpc>
                  <a:spcPct val="100000"/>
                </a:lnSpc>
              </a:pPr>
              <a:r>
                <a:rPr sz="1200" spc="-20" dirty="0">
                  <a:solidFill>
                    <a:srgbClr val="888B8D"/>
                  </a:solidFill>
                  <a:latin typeface="Effra"/>
                  <a:cs typeface="Effra"/>
                </a:rPr>
                <a:t>C</a:t>
              </a:r>
              <a:r>
                <a:rPr sz="1200" spc="5" dirty="0">
                  <a:solidFill>
                    <a:srgbClr val="888B8D"/>
                  </a:solidFill>
                  <a:latin typeface="Effra"/>
                  <a:cs typeface="Effra"/>
                </a:rPr>
                <a:t>ontinuation</a:t>
              </a:r>
              <a:r>
                <a:rPr sz="1200" dirty="0">
                  <a:solidFill>
                    <a:srgbClr val="888B8D"/>
                  </a:solidFill>
                  <a:latin typeface="Effra"/>
                  <a:cs typeface="Effra"/>
                </a:rPr>
                <a:t> </a:t>
              </a:r>
              <a:r>
                <a:rPr sz="1200" spc="-20" dirty="0">
                  <a:solidFill>
                    <a:srgbClr val="888B8D"/>
                  </a:solidFill>
                  <a:latin typeface="Effra"/>
                  <a:cs typeface="Effra"/>
                </a:rPr>
                <a:t>P</a:t>
              </a:r>
              <a:r>
                <a:rPr sz="1200" spc="5" dirty="0">
                  <a:solidFill>
                    <a:srgbClr val="888B8D"/>
                  </a:solidFill>
                  <a:latin typeface="Effra"/>
                  <a:cs typeface="Effra"/>
                </a:rPr>
                <a:t>hase</a:t>
              </a:r>
              <a:endParaRPr sz="1200" dirty="0">
                <a:latin typeface="Effra"/>
                <a:cs typeface="Effra"/>
              </a:endParaRPr>
            </a:p>
          </p:txBody>
        </p:sp>
        <p:sp>
          <p:nvSpPr>
            <p:cNvPr id="41" name="object 34"/>
            <p:cNvSpPr/>
            <p:nvPr/>
          </p:nvSpPr>
          <p:spPr>
            <a:xfrm>
              <a:off x="7100243" y="3765965"/>
              <a:ext cx="0" cy="2295525"/>
            </a:xfrm>
            <a:custGeom>
              <a:avLst/>
              <a:gdLst/>
              <a:ahLst/>
              <a:cxnLst/>
              <a:rect l="l" t="t" r="r" b="b"/>
              <a:pathLst>
                <a:path h="2295525">
                  <a:moveTo>
                    <a:pt x="0" y="2294915"/>
                  </a:moveTo>
                  <a:lnTo>
                    <a:pt x="0" y="0"/>
                  </a:lnTo>
                </a:path>
              </a:pathLst>
            </a:custGeom>
            <a:ln w="14236">
              <a:solidFill>
                <a:srgbClr val="888B8D"/>
              </a:solidFill>
              <a:prstDash val="dash"/>
            </a:ln>
          </p:spPr>
          <p:txBody>
            <a:bodyPr wrap="square" lIns="0" tIns="0" rIns="0" bIns="0" rtlCol="0"/>
            <a:lstStyle/>
            <a:p>
              <a:endParaRPr/>
            </a:p>
          </p:txBody>
        </p:sp>
        <p:sp>
          <p:nvSpPr>
            <p:cNvPr id="42" name="object 35"/>
            <p:cNvSpPr/>
            <p:nvPr/>
          </p:nvSpPr>
          <p:spPr>
            <a:xfrm>
              <a:off x="7093125" y="6102774"/>
              <a:ext cx="14604" cy="0"/>
            </a:xfrm>
            <a:custGeom>
              <a:avLst/>
              <a:gdLst/>
              <a:ahLst/>
              <a:cxnLst/>
              <a:rect l="l" t="t" r="r" b="b"/>
              <a:pathLst>
                <a:path w="14604">
                  <a:moveTo>
                    <a:pt x="0" y="0"/>
                  </a:moveTo>
                  <a:lnTo>
                    <a:pt x="14236" y="0"/>
                  </a:lnTo>
                </a:path>
              </a:pathLst>
            </a:custGeom>
            <a:ln w="7124">
              <a:solidFill>
                <a:srgbClr val="888B8D"/>
              </a:solidFill>
            </a:ln>
          </p:spPr>
          <p:txBody>
            <a:bodyPr wrap="square" lIns="0" tIns="0" rIns="0" bIns="0" rtlCol="0"/>
            <a:lstStyle/>
            <a:p>
              <a:endParaRPr/>
            </a:p>
          </p:txBody>
        </p:sp>
        <p:sp>
          <p:nvSpPr>
            <p:cNvPr id="43" name="object 36"/>
            <p:cNvSpPr/>
            <p:nvPr/>
          </p:nvSpPr>
          <p:spPr>
            <a:xfrm>
              <a:off x="7093125" y="3743234"/>
              <a:ext cx="14604" cy="0"/>
            </a:xfrm>
            <a:custGeom>
              <a:avLst/>
              <a:gdLst/>
              <a:ahLst/>
              <a:cxnLst/>
              <a:rect l="l" t="t" r="r" b="b"/>
              <a:pathLst>
                <a:path w="14604">
                  <a:moveTo>
                    <a:pt x="0" y="0"/>
                  </a:moveTo>
                  <a:lnTo>
                    <a:pt x="14236" y="0"/>
                  </a:lnTo>
                </a:path>
              </a:pathLst>
            </a:custGeom>
            <a:ln w="7112">
              <a:solidFill>
                <a:srgbClr val="888B8D"/>
              </a:solidFill>
            </a:ln>
          </p:spPr>
          <p:txBody>
            <a:bodyPr wrap="square" lIns="0" tIns="0" rIns="0" bIns="0" rtlCol="0"/>
            <a:lstStyle/>
            <a:p>
              <a:endParaRPr/>
            </a:p>
          </p:txBody>
        </p:sp>
        <p:sp>
          <p:nvSpPr>
            <p:cNvPr id="44" name="object 37"/>
            <p:cNvSpPr/>
            <p:nvPr/>
          </p:nvSpPr>
          <p:spPr>
            <a:xfrm>
              <a:off x="5701849" y="5038223"/>
              <a:ext cx="1412875" cy="64135"/>
            </a:xfrm>
            <a:custGeom>
              <a:avLst/>
              <a:gdLst/>
              <a:ahLst/>
              <a:cxnLst/>
              <a:rect l="l" t="t" r="r" b="b"/>
              <a:pathLst>
                <a:path w="1412875" h="64135">
                  <a:moveTo>
                    <a:pt x="0" y="0"/>
                  </a:moveTo>
                  <a:lnTo>
                    <a:pt x="1412849" y="63601"/>
                  </a:lnTo>
                </a:path>
              </a:pathLst>
            </a:custGeom>
            <a:ln w="48158">
              <a:solidFill>
                <a:srgbClr val="F7A800"/>
              </a:solidFill>
            </a:ln>
          </p:spPr>
          <p:txBody>
            <a:bodyPr wrap="square" lIns="0" tIns="0" rIns="0" bIns="0" rtlCol="0"/>
            <a:lstStyle/>
            <a:p>
              <a:endParaRPr/>
            </a:p>
          </p:txBody>
        </p:sp>
        <p:sp>
          <p:nvSpPr>
            <p:cNvPr id="45" name="object 38"/>
            <p:cNvSpPr/>
            <p:nvPr/>
          </p:nvSpPr>
          <p:spPr>
            <a:xfrm>
              <a:off x="4269632" y="4104303"/>
              <a:ext cx="1428115" cy="925194"/>
            </a:xfrm>
            <a:custGeom>
              <a:avLst/>
              <a:gdLst/>
              <a:ahLst/>
              <a:cxnLst/>
              <a:rect l="l" t="t" r="r" b="b"/>
              <a:pathLst>
                <a:path w="1428114" h="925195">
                  <a:moveTo>
                    <a:pt x="0" y="0"/>
                  </a:moveTo>
                  <a:lnTo>
                    <a:pt x="1427670" y="924839"/>
                  </a:lnTo>
                </a:path>
              </a:pathLst>
            </a:custGeom>
            <a:ln w="48158">
              <a:solidFill>
                <a:srgbClr val="F7A800"/>
              </a:solidFill>
            </a:ln>
          </p:spPr>
          <p:txBody>
            <a:bodyPr wrap="square" lIns="0" tIns="0" rIns="0" bIns="0" rtlCol="0"/>
            <a:lstStyle/>
            <a:p>
              <a:endParaRPr/>
            </a:p>
          </p:txBody>
        </p:sp>
        <p:sp>
          <p:nvSpPr>
            <p:cNvPr id="46" name="object 39"/>
            <p:cNvSpPr/>
            <p:nvPr/>
          </p:nvSpPr>
          <p:spPr>
            <a:xfrm>
              <a:off x="3889127" y="4006272"/>
              <a:ext cx="339090" cy="89535"/>
            </a:xfrm>
            <a:custGeom>
              <a:avLst/>
              <a:gdLst/>
              <a:ahLst/>
              <a:cxnLst/>
              <a:rect l="l" t="t" r="r" b="b"/>
              <a:pathLst>
                <a:path w="339089" h="89535">
                  <a:moveTo>
                    <a:pt x="0" y="0"/>
                  </a:moveTo>
                  <a:lnTo>
                    <a:pt x="338861" y="88976"/>
                  </a:lnTo>
                </a:path>
              </a:pathLst>
            </a:custGeom>
            <a:ln w="48158">
              <a:solidFill>
                <a:srgbClr val="F7A800"/>
              </a:solidFill>
            </a:ln>
          </p:spPr>
          <p:txBody>
            <a:bodyPr wrap="square" lIns="0" tIns="0" rIns="0" bIns="0" rtlCol="0"/>
            <a:lstStyle/>
            <a:p>
              <a:endParaRPr/>
            </a:p>
          </p:txBody>
        </p:sp>
        <p:sp>
          <p:nvSpPr>
            <p:cNvPr id="47" name="object 40"/>
            <p:cNvSpPr/>
            <p:nvPr/>
          </p:nvSpPr>
          <p:spPr>
            <a:xfrm>
              <a:off x="2996368" y="3416026"/>
              <a:ext cx="892810" cy="590550"/>
            </a:xfrm>
            <a:custGeom>
              <a:avLst/>
              <a:gdLst/>
              <a:ahLst/>
              <a:cxnLst/>
              <a:rect l="l" t="t" r="r" b="b"/>
              <a:pathLst>
                <a:path w="892810" h="590550">
                  <a:moveTo>
                    <a:pt x="0" y="0"/>
                  </a:moveTo>
                  <a:lnTo>
                    <a:pt x="892759" y="590245"/>
                  </a:lnTo>
                </a:path>
              </a:pathLst>
            </a:custGeom>
            <a:ln w="48158">
              <a:solidFill>
                <a:srgbClr val="F7A800"/>
              </a:solidFill>
            </a:ln>
          </p:spPr>
          <p:txBody>
            <a:bodyPr wrap="square" lIns="0" tIns="0" rIns="0" bIns="0" rtlCol="0"/>
            <a:lstStyle/>
            <a:p>
              <a:endParaRPr/>
            </a:p>
          </p:txBody>
        </p:sp>
        <p:sp>
          <p:nvSpPr>
            <p:cNvPr id="48" name="object 41"/>
            <p:cNvSpPr/>
            <p:nvPr/>
          </p:nvSpPr>
          <p:spPr>
            <a:xfrm>
              <a:off x="5710934" y="4443105"/>
              <a:ext cx="1399540" cy="41275"/>
            </a:xfrm>
            <a:custGeom>
              <a:avLst/>
              <a:gdLst/>
              <a:ahLst/>
              <a:cxnLst/>
              <a:rect l="l" t="t" r="r" b="b"/>
              <a:pathLst>
                <a:path w="1399540" h="41275">
                  <a:moveTo>
                    <a:pt x="0" y="40881"/>
                  </a:moveTo>
                  <a:lnTo>
                    <a:pt x="1399222" y="0"/>
                  </a:lnTo>
                </a:path>
              </a:pathLst>
            </a:custGeom>
            <a:ln w="48158">
              <a:solidFill>
                <a:srgbClr val="71C5E8"/>
              </a:solidFill>
            </a:ln>
          </p:spPr>
          <p:txBody>
            <a:bodyPr wrap="square" lIns="0" tIns="0" rIns="0" bIns="0" rtlCol="0"/>
            <a:lstStyle/>
            <a:p>
              <a:endParaRPr/>
            </a:p>
          </p:txBody>
        </p:sp>
        <p:sp>
          <p:nvSpPr>
            <p:cNvPr id="49" name="object 42"/>
            <p:cNvSpPr/>
            <p:nvPr/>
          </p:nvSpPr>
          <p:spPr>
            <a:xfrm>
              <a:off x="7082903" y="4438558"/>
              <a:ext cx="1445260" cy="845185"/>
            </a:xfrm>
            <a:custGeom>
              <a:avLst/>
              <a:gdLst/>
              <a:ahLst/>
              <a:cxnLst/>
              <a:rect l="l" t="t" r="r" b="b"/>
              <a:pathLst>
                <a:path w="1445259" h="845185">
                  <a:moveTo>
                    <a:pt x="0" y="0"/>
                  </a:moveTo>
                  <a:lnTo>
                    <a:pt x="1444663" y="844981"/>
                  </a:lnTo>
                </a:path>
              </a:pathLst>
            </a:custGeom>
            <a:ln w="48158">
              <a:solidFill>
                <a:srgbClr val="71C5E8"/>
              </a:solidFill>
            </a:ln>
          </p:spPr>
          <p:txBody>
            <a:bodyPr wrap="square" lIns="0" tIns="0" rIns="0" bIns="0" rtlCol="0"/>
            <a:lstStyle/>
            <a:p>
              <a:endParaRPr/>
            </a:p>
          </p:txBody>
        </p:sp>
        <p:sp>
          <p:nvSpPr>
            <p:cNvPr id="50" name="object 43"/>
            <p:cNvSpPr/>
            <p:nvPr/>
          </p:nvSpPr>
          <p:spPr>
            <a:xfrm>
              <a:off x="8527566" y="5260832"/>
              <a:ext cx="1417955" cy="27305"/>
            </a:xfrm>
            <a:custGeom>
              <a:avLst/>
              <a:gdLst/>
              <a:ahLst/>
              <a:cxnLst/>
              <a:rect l="l" t="t" r="r" b="b"/>
              <a:pathLst>
                <a:path w="1417954" h="27304">
                  <a:moveTo>
                    <a:pt x="1417396" y="0"/>
                  </a:moveTo>
                  <a:lnTo>
                    <a:pt x="0" y="27254"/>
                  </a:lnTo>
                </a:path>
              </a:pathLst>
            </a:custGeom>
            <a:ln w="48158">
              <a:solidFill>
                <a:srgbClr val="71C5E8"/>
              </a:solidFill>
            </a:ln>
          </p:spPr>
          <p:txBody>
            <a:bodyPr wrap="square" lIns="0" tIns="0" rIns="0" bIns="0" rtlCol="0"/>
            <a:lstStyle/>
            <a:p>
              <a:endParaRPr/>
            </a:p>
          </p:txBody>
        </p:sp>
        <p:sp>
          <p:nvSpPr>
            <p:cNvPr id="51" name="object 44"/>
            <p:cNvSpPr/>
            <p:nvPr/>
          </p:nvSpPr>
          <p:spPr>
            <a:xfrm>
              <a:off x="4229936" y="4165978"/>
              <a:ext cx="1467485" cy="313690"/>
            </a:xfrm>
            <a:custGeom>
              <a:avLst/>
              <a:gdLst/>
              <a:ahLst/>
              <a:cxnLst/>
              <a:rect l="l" t="t" r="r" b="b"/>
              <a:pathLst>
                <a:path w="1467485" h="313689">
                  <a:moveTo>
                    <a:pt x="0" y="0"/>
                  </a:moveTo>
                  <a:lnTo>
                    <a:pt x="1467370" y="313461"/>
                  </a:lnTo>
                </a:path>
              </a:pathLst>
            </a:custGeom>
            <a:ln w="48158">
              <a:solidFill>
                <a:srgbClr val="71C5E8"/>
              </a:solidFill>
            </a:ln>
          </p:spPr>
          <p:txBody>
            <a:bodyPr wrap="square" lIns="0" tIns="0" rIns="0" bIns="0" rtlCol="0"/>
            <a:lstStyle/>
            <a:p>
              <a:endParaRPr/>
            </a:p>
          </p:txBody>
        </p:sp>
        <p:sp>
          <p:nvSpPr>
            <p:cNvPr id="52" name="object 45"/>
            <p:cNvSpPr/>
            <p:nvPr/>
          </p:nvSpPr>
          <p:spPr>
            <a:xfrm>
              <a:off x="3889132" y="4008968"/>
              <a:ext cx="360680" cy="116205"/>
            </a:xfrm>
            <a:custGeom>
              <a:avLst/>
              <a:gdLst/>
              <a:ahLst/>
              <a:cxnLst/>
              <a:rect l="l" t="t" r="r" b="b"/>
              <a:pathLst>
                <a:path w="360679" h="116204">
                  <a:moveTo>
                    <a:pt x="0" y="0"/>
                  </a:moveTo>
                  <a:lnTo>
                    <a:pt x="360400" y="115976"/>
                  </a:lnTo>
                </a:path>
              </a:pathLst>
            </a:custGeom>
            <a:ln w="48158">
              <a:solidFill>
                <a:srgbClr val="71C5E8"/>
              </a:solidFill>
            </a:ln>
          </p:spPr>
          <p:txBody>
            <a:bodyPr wrap="square" lIns="0" tIns="0" rIns="0" bIns="0" rtlCol="0"/>
            <a:lstStyle/>
            <a:p>
              <a:endParaRPr/>
            </a:p>
          </p:txBody>
        </p:sp>
        <p:sp>
          <p:nvSpPr>
            <p:cNvPr id="53" name="object 46"/>
            <p:cNvSpPr/>
            <p:nvPr/>
          </p:nvSpPr>
          <p:spPr>
            <a:xfrm>
              <a:off x="2996373" y="3541316"/>
              <a:ext cx="892810" cy="467995"/>
            </a:xfrm>
            <a:custGeom>
              <a:avLst/>
              <a:gdLst/>
              <a:ahLst/>
              <a:cxnLst/>
              <a:rect l="l" t="t" r="r" b="b"/>
              <a:pathLst>
                <a:path w="892810" h="467995">
                  <a:moveTo>
                    <a:pt x="0" y="0"/>
                  </a:moveTo>
                  <a:lnTo>
                    <a:pt x="892759" y="467652"/>
                  </a:lnTo>
                </a:path>
              </a:pathLst>
            </a:custGeom>
            <a:ln w="48158">
              <a:solidFill>
                <a:srgbClr val="71C5E8"/>
              </a:solidFill>
            </a:ln>
          </p:spPr>
          <p:txBody>
            <a:bodyPr wrap="square" lIns="0" tIns="0" rIns="0" bIns="0" rtlCol="0"/>
            <a:lstStyle/>
            <a:p>
              <a:endParaRPr/>
            </a:p>
          </p:txBody>
        </p:sp>
        <p:sp>
          <p:nvSpPr>
            <p:cNvPr id="54" name="object 47"/>
            <p:cNvSpPr/>
            <p:nvPr/>
          </p:nvSpPr>
          <p:spPr>
            <a:xfrm>
              <a:off x="7114699" y="5101821"/>
              <a:ext cx="1412875" cy="227329"/>
            </a:xfrm>
            <a:custGeom>
              <a:avLst/>
              <a:gdLst/>
              <a:ahLst/>
              <a:cxnLst/>
              <a:rect l="l" t="t" r="r" b="b"/>
              <a:pathLst>
                <a:path w="1412875" h="227329">
                  <a:moveTo>
                    <a:pt x="1412862" y="227152"/>
                  </a:moveTo>
                  <a:lnTo>
                    <a:pt x="0" y="0"/>
                  </a:lnTo>
                </a:path>
              </a:pathLst>
            </a:custGeom>
            <a:ln w="48158">
              <a:solidFill>
                <a:srgbClr val="F7A800"/>
              </a:solidFill>
            </a:ln>
          </p:spPr>
          <p:txBody>
            <a:bodyPr wrap="square" lIns="0" tIns="0" rIns="0" bIns="0" rtlCol="0"/>
            <a:lstStyle/>
            <a:p>
              <a:endParaRPr/>
            </a:p>
          </p:txBody>
        </p:sp>
        <p:sp>
          <p:nvSpPr>
            <p:cNvPr id="55" name="object 48"/>
            <p:cNvSpPr/>
            <p:nvPr/>
          </p:nvSpPr>
          <p:spPr>
            <a:xfrm>
              <a:off x="8527560" y="5274464"/>
              <a:ext cx="1426845" cy="54610"/>
            </a:xfrm>
            <a:custGeom>
              <a:avLst/>
              <a:gdLst/>
              <a:ahLst/>
              <a:cxnLst/>
              <a:rect l="l" t="t" r="r" b="b"/>
              <a:pathLst>
                <a:path w="1426845" h="54610">
                  <a:moveTo>
                    <a:pt x="0" y="54508"/>
                  </a:moveTo>
                  <a:lnTo>
                    <a:pt x="1426489" y="0"/>
                  </a:lnTo>
                </a:path>
              </a:pathLst>
            </a:custGeom>
            <a:ln w="48158">
              <a:solidFill>
                <a:srgbClr val="F7A800"/>
              </a:solidFill>
            </a:ln>
          </p:spPr>
          <p:txBody>
            <a:bodyPr wrap="square" lIns="0" tIns="0" rIns="0" bIns="0" rtlCol="0"/>
            <a:lstStyle/>
            <a:p>
              <a:endParaRPr/>
            </a:p>
          </p:txBody>
        </p:sp>
        <p:sp>
          <p:nvSpPr>
            <p:cNvPr id="56" name="object 49"/>
            <p:cNvSpPr/>
            <p:nvPr/>
          </p:nvSpPr>
          <p:spPr>
            <a:xfrm>
              <a:off x="5670889" y="4300780"/>
              <a:ext cx="62230" cy="0"/>
            </a:xfrm>
            <a:custGeom>
              <a:avLst/>
              <a:gdLst/>
              <a:ahLst/>
              <a:cxnLst/>
              <a:rect l="l" t="t" r="r" b="b"/>
              <a:pathLst>
                <a:path w="62229">
                  <a:moveTo>
                    <a:pt x="0" y="0"/>
                  </a:moveTo>
                  <a:lnTo>
                    <a:pt x="61912" y="0"/>
                  </a:lnTo>
                </a:path>
              </a:pathLst>
            </a:custGeom>
            <a:ln w="13754">
              <a:solidFill>
                <a:srgbClr val="71C5E8"/>
              </a:solidFill>
            </a:ln>
          </p:spPr>
          <p:txBody>
            <a:bodyPr wrap="square" lIns="0" tIns="0" rIns="0" bIns="0" rtlCol="0"/>
            <a:lstStyle/>
            <a:p>
              <a:endParaRPr/>
            </a:p>
          </p:txBody>
        </p:sp>
        <p:sp>
          <p:nvSpPr>
            <p:cNvPr id="57" name="object 50"/>
            <p:cNvSpPr/>
            <p:nvPr/>
          </p:nvSpPr>
          <p:spPr>
            <a:xfrm>
              <a:off x="5670889" y="4646880"/>
              <a:ext cx="62230" cy="0"/>
            </a:xfrm>
            <a:custGeom>
              <a:avLst/>
              <a:gdLst/>
              <a:ahLst/>
              <a:cxnLst/>
              <a:rect l="l" t="t" r="r" b="b"/>
              <a:pathLst>
                <a:path w="62229">
                  <a:moveTo>
                    <a:pt x="0" y="0"/>
                  </a:moveTo>
                  <a:lnTo>
                    <a:pt x="61912" y="0"/>
                  </a:lnTo>
                </a:path>
              </a:pathLst>
            </a:custGeom>
            <a:ln w="13754">
              <a:solidFill>
                <a:srgbClr val="71C5E8"/>
              </a:solidFill>
            </a:ln>
          </p:spPr>
          <p:txBody>
            <a:bodyPr wrap="square" lIns="0" tIns="0" rIns="0" bIns="0" rtlCol="0"/>
            <a:lstStyle/>
            <a:p>
              <a:endParaRPr/>
            </a:p>
          </p:txBody>
        </p:sp>
        <p:sp>
          <p:nvSpPr>
            <p:cNvPr id="58" name="object 51"/>
            <p:cNvSpPr/>
            <p:nvPr/>
          </p:nvSpPr>
          <p:spPr>
            <a:xfrm>
              <a:off x="5701844" y="4300781"/>
              <a:ext cx="0" cy="346710"/>
            </a:xfrm>
            <a:custGeom>
              <a:avLst/>
              <a:gdLst/>
              <a:ahLst/>
              <a:cxnLst/>
              <a:rect l="l" t="t" r="r" b="b"/>
              <a:pathLst>
                <a:path h="346710">
                  <a:moveTo>
                    <a:pt x="0" y="0"/>
                  </a:moveTo>
                  <a:lnTo>
                    <a:pt x="0" y="346100"/>
                  </a:lnTo>
                </a:path>
              </a:pathLst>
            </a:custGeom>
            <a:ln w="3175">
              <a:solidFill>
                <a:srgbClr val="71C5E8"/>
              </a:solidFill>
            </a:ln>
          </p:spPr>
          <p:txBody>
            <a:bodyPr wrap="square" lIns="0" tIns="0" rIns="0" bIns="0" rtlCol="0"/>
            <a:lstStyle/>
            <a:p>
              <a:endParaRPr/>
            </a:p>
          </p:txBody>
        </p:sp>
        <p:sp>
          <p:nvSpPr>
            <p:cNvPr id="59" name="object 52"/>
            <p:cNvSpPr/>
            <p:nvPr/>
          </p:nvSpPr>
          <p:spPr>
            <a:xfrm>
              <a:off x="5701849" y="4300772"/>
              <a:ext cx="0" cy="346710"/>
            </a:xfrm>
            <a:custGeom>
              <a:avLst/>
              <a:gdLst/>
              <a:ahLst/>
              <a:cxnLst/>
              <a:rect l="l" t="t" r="r" b="b"/>
              <a:pathLst>
                <a:path h="346710">
                  <a:moveTo>
                    <a:pt x="0" y="346113"/>
                  </a:moveTo>
                  <a:lnTo>
                    <a:pt x="0" y="173062"/>
                  </a:lnTo>
                  <a:lnTo>
                    <a:pt x="0" y="0"/>
                  </a:lnTo>
                </a:path>
              </a:pathLst>
            </a:custGeom>
            <a:ln w="13754">
              <a:solidFill>
                <a:srgbClr val="71C5E8"/>
              </a:solidFill>
            </a:ln>
          </p:spPr>
          <p:txBody>
            <a:bodyPr wrap="square" lIns="0" tIns="0" rIns="0" bIns="0" rtlCol="0"/>
            <a:lstStyle/>
            <a:p>
              <a:endParaRPr/>
            </a:p>
          </p:txBody>
        </p:sp>
        <p:sp>
          <p:nvSpPr>
            <p:cNvPr id="60" name="object 53"/>
            <p:cNvSpPr/>
            <p:nvPr/>
          </p:nvSpPr>
          <p:spPr>
            <a:xfrm>
              <a:off x="5654602" y="4432908"/>
              <a:ext cx="95885" cy="94615"/>
            </a:xfrm>
            <a:custGeom>
              <a:avLst/>
              <a:gdLst/>
              <a:ahLst/>
              <a:cxnLst/>
              <a:rect l="l" t="t" r="r" b="b"/>
              <a:pathLst>
                <a:path w="95885"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71C5E8"/>
            </a:solidFill>
          </p:spPr>
          <p:txBody>
            <a:bodyPr wrap="square" lIns="0" tIns="0" rIns="0" bIns="0" rtlCol="0"/>
            <a:lstStyle/>
            <a:p>
              <a:endParaRPr/>
            </a:p>
          </p:txBody>
        </p:sp>
        <p:sp>
          <p:nvSpPr>
            <p:cNvPr id="61" name="object 54"/>
            <p:cNvSpPr/>
            <p:nvPr/>
          </p:nvSpPr>
          <p:spPr>
            <a:xfrm>
              <a:off x="5654602" y="4432908"/>
              <a:ext cx="95885" cy="94615"/>
            </a:xfrm>
            <a:custGeom>
              <a:avLst/>
              <a:gdLst/>
              <a:ahLst/>
              <a:cxnLst/>
              <a:rect l="l" t="t" r="r" b="b"/>
              <a:pathLst>
                <a:path w="95885"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71C5E8"/>
              </a:solidFill>
            </a:ln>
          </p:spPr>
          <p:txBody>
            <a:bodyPr wrap="square" lIns="0" tIns="0" rIns="0" bIns="0" rtlCol="0"/>
            <a:lstStyle/>
            <a:p>
              <a:endParaRPr/>
            </a:p>
          </p:txBody>
        </p:sp>
        <p:sp>
          <p:nvSpPr>
            <p:cNvPr id="62" name="object 55"/>
            <p:cNvSpPr/>
            <p:nvPr/>
          </p:nvSpPr>
          <p:spPr>
            <a:xfrm>
              <a:off x="3950253" y="3815345"/>
              <a:ext cx="0" cy="290195"/>
            </a:xfrm>
            <a:custGeom>
              <a:avLst/>
              <a:gdLst/>
              <a:ahLst/>
              <a:cxnLst/>
              <a:rect l="l" t="t" r="r" b="b"/>
              <a:pathLst>
                <a:path h="290195">
                  <a:moveTo>
                    <a:pt x="0" y="0"/>
                  </a:moveTo>
                  <a:lnTo>
                    <a:pt x="0" y="290017"/>
                  </a:lnTo>
                </a:path>
              </a:pathLst>
            </a:custGeom>
            <a:ln w="3175">
              <a:solidFill>
                <a:srgbClr val="71C5E8"/>
              </a:solidFill>
            </a:ln>
          </p:spPr>
          <p:txBody>
            <a:bodyPr wrap="square" lIns="0" tIns="0" rIns="0" bIns="0" rtlCol="0"/>
            <a:lstStyle/>
            <a:p>
              <a:endParaRPr/>
            </a:p>
          </p:txBody>
        </p:sp>
        <p:sp>
          <p:nvSpPr>
            <p:cNvPr id="63" name="object 56"/>
            <p:cNvSpPr/>
            <p:nvPr/>
          </p:nvSpPr>
          <p:spPr>
            <a:xfrm>
              <a:off x="3950257" y="3815357"/>
              <a:ext cx="0" cy="290195"/>
            </a:xfrm>
            <a:custGeom>
              <a:avLst/>
              <a:gdLst/>
              <a:ahLst/>
              <a:cxnLst/>
              <a:rect l="l" t="t" r="r" b="b"/>
              <a:pathLst>
                <a:path h="290195">
                  <a:moveTo>
                    <a:pt x="0" y="290004"/>
                  </a:moveTo>
                  <a:lnTo>
                    <a:pt x="0" y="144995"/>
                  </a:lnTo>
                  <a:lnTo>
                    <a:pt x="0" y="0"/>
                  </a:lnTo>
                </a:path>
              </a:pathLst>
            </a:custGeom>
            <a:ln w="13754">
              <a:solidFill>
                <a:srgbClr val="71C5E8"/>
              </a:solidFill>
            </a:ln>
          </p:spPr>
          <p:txBody>
            <a:bodyPr wrap="square" lIns="0" tIns="0" rIns="0" bIns="0" rtlCol="0"/>
            <a:lstStyle/>
            <a:p>
              <a:endParaRPr/>
            </a:p>
          </p:txBody>
        </p:sp>
        <p:sp>
          <p:nvSpPr>
            <p:cNvPr id="64" name="object 57"/>
            <p:cNvSpPr/>
            <p:nvPr/>
          </p:nvSpPr>
          <p:spPr>
            <a:xfrm>
              <a:off x="3919296" y="3845628"/>
              <a:ext cx="62230" cy="0"/>
            </a:xfrm>
            <a:custGeom>
              <a:avLst/>
              <a:gdLst/>
              <a:ahLst/>
              <a:cxnLst/>
              <a:rect l="l" t="t" r="r" b="b"/>
              <a:pathLst>
                <a:path w="62229">
                  <a:moveTo>
                    <a:pt x="0" y="0"/>
                  </a:moveTo>
                  <a:lnTo>
                    <a:pt x="61912" y="0"/>
                  </a:lnTo>
                </a:path>
              </a:pathLst>
            </a:custGeom>
            <a:ln w="13754">
              <a:solidFill>
                <a:srgbClr val="71C5E8"/>
              </a:solidFill>
            </a:ln>
          </p:spPr>
          <p:txBody>
            <a:bodyPr wrap="square" lIns="0" tIns="0" rIns="0" bIns="0" rtlCol="0"/>
            <a:lstStyle/>
            <a:p>
              <a:endParaRPr/>
            </a:p>
          </p:txBody>
        </p:sp>
        <p:sp>
          <p:nvSpPr>
            <p:cNvPr id="65" name="object 58"/>
            <p:cNvSpPr/>
            <p:nvPr/>
          </p:nvSpPr>
          <p:spPr>
            <a:xfrm>
              <a:off x="3919296" y="4135645"/>
              <a:ext cx="62230" cy="0"/>
            </a:xfrm>
            <a:custGeom>
              <a:avLst/>
              <a:gdLst/>
              <a:ahLst/>
              <a:cxnLst/>
              <a:rect l="l" t="t" r="r" b="b"/>
              <a:pathLst>
                <a:path w="62229">
                  <a:moveTo>
                    <a:pt x="0" y="0"/>
                  </a:moveTo>
                  <a:lnTo>
                    <a:pt x="61912" y="0"/>
                  </a:lnTo>
                </a:path>
              </a:pathLst>
            </a:custGeom>
            <a:ln w="13754">
              <a:solidFill>
                <a:srgbClr val="71C5E8"/>
              </a:solidFill>
            </a:ln>
          </p:spPr>
          <p:txBody>
            <a:bodyPr wrap="square" lIns="0" tIns="0" rIns="0" bIns="0" rtlCol="0"/>
            <a:lstStyle/>
            <a:p>
              <a:endParaRPr/>
            </a:p>
          </p:txBody>
        </p:sp>
        <p:sp>
          <p:nvSpPr>
            <p:cNvPr id="66" name="object 59"/>
            <p:cNvSpPr/>
            <p:nvPr/>
          </p:nvSpPr>
          <p:spPr>
            <a:xfrm>
              <a:off x="3903010" y="3949181"/>
              <a:ext cx="95885" cy="94615"/>
            </a:xfrm>
            <a:custGeom>
              <a:avLst/>
              <a:gdLst/>
              <a:ahLst/>
              <a:cxnLst/>
              <a:rect l="l" t="t" r="r" b="b"/>
              <a:pathLst>
                <a:path w="95885"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71C5E8"/>
            </a:solidFill>
          </p:spPr>
          <p:txBody>
            <a:bodyPr wrap="square" lIns="0" tIns="0" rIns="0" bIns="0" rtlCol="0"/>
            <a:lstStyle/>
            <a:p>
              <a:endParaRPr/>
            </a:p>
          </p:txBody>
        </p:sp>
        <p:sp>
          <p:nvSpPr>
            <p:cNvPr id="67" name="object 60"/>
            <p:cNvSpPr/>
            <p:nvPr/>
          </p:nvSpPr>
          <p:spPr>
            <a:xfrm>
              <a:off x="3903010" y="3949181"/>
              <a:ext cx="95885" cy="94615"/>
            </a:xfrm>
            <a:custGeom>
              <a:avLst/>
              <a:gdLst/>
              <a:ahLst/>
              <a:cxnLst/>
              <a:rect l="l" t="t" r="r" b="b"/>
              <a:pathLst>
                <a:path w="95885"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71C5E8"/>
              </a:solidFill>
            </a:ln>
          </p:spPr>
          <p:txBody>
            <a:bodyPr wrap="square" lIns="0" tIns="0" rIns="0" bIns="0" rtlCol="0"/>
            <a:lstStyle/>
            <a:p>
              <a:endParaRPr/>
            </a:p>
          </p:txBody>
        </p:sp>
        <p:sp>
          <p:nvSpPr>
            <p:cNvPr id="68" name="object 61"/>
            <p:cNvSpPr/>
            <p:nvPr/>
          </p:nvSpPr>
          <p:spPr>
            <a:xfrm>
              <a:off x="4233002" y="4011827"/>
              <a:ext cx="62230" cy="0"/>
            </a:xfrm>
            <a:custGeom>
              <a:avLst/>
              <a:gdLst/>
              <a:ahLst/>
              <a:cxnLst/>
              <a:rect l="l" t="t" r="r" b="b"/>
              <a:pathLst>
                <a:path w="62229">
                  <a:moveTo>
                    <a:pt x="0" y="0"/>
                  </a:moveTo>
                  <a:lnTo>
                    <a:pt x="61912" y="0"/>
                  </a:lnTo>
                </a:path>
              </a:pathLst>
            </a:custGeom>
            <a:ln w="13754">
              <a:solidFill>
                <a:srgbClr val="71C5E8"/>
              </a:solidFill>
            </a:ln>
          </p:spPr>
          <p:txBody>
            <a:bodyPr wrap="square" lIns="0" tIns="0" rIns="0" bIns="0" rtlCol="0"/>
            <a:lstStyle/>
            <a:p>
              <a:endParaRPr/>
            </a:p>
          </p:txBody>
        </p:sp>
        <p:sp>
          <p:nvSpPr>
            <p:cNvPr id="69" name="object 62"/>
            <p:cNvSpPr/>
            <p:nvPr/>
          </p:nvSpPr>
          <p:spPr>
            <a:xfrm>
              <a:off x="4233002" y="4357927"/>
              <a:ext cx="62230" cy="0"/>
            </a:xfrm>
            <a:custGeom>
              <a:avLst/>
              <a:gdLst/>
              <a:ahLst/>
              <a:cxnLst/>
              <a:rect l="l" t="t" r="r" b="b"/>
              <a:pathLst>
                <a:path w="62229">
                  <a:moveTo>
                    <a:pt x="0" y="0"/>
                  </a:moveTo>
                  <a:lnTo>
                    <a:pt x="61912" y="0"/>
                  </a:lnTo>
                </a:path>
              </a:pathLst>
            </a:custGeom>
            <a:ln w="13754">
              <a:solidFill>
                <a:srgbClr val="71C5E8"/>
              </a:solidFill>
            </a:ln>
          </p:spPr>
          <p:txBody>
            <a:bodyPr wrap="square" lIns="0" tIns="0" rIns="0" bIns="0" rtlCol="0"/>
            <a:lstStyle/>
            <a:p>
              <a:endParaRPr/>
            </a:p>
          </p:txBody>
        </p:sp>
        <p:sp>
          <p:nvSpPr>
            <p:cNvPr id="70" name="object 63"/>
            <p:cNvSpPr/>
            <p:nvPr/>
          </p:nvSpPr>
          <p:spPr>
            <a:xfrm>
              <a:off x="4263961" y="4011831"/>
              <a:ext cx="0" cy="346710"/>
            </a:xfrm>
            <a:custGeom>
              <a:avLst/>
              <a:gdLst/>
              <a:ahLst/>
              <a:cxnLst/>
              <a:rect l="l" t="t" r="r" b="b"/>
              <a:pathLst>
                <a:path h="346710">
                  <a:moveTo>
                    <a:pt x="0" y="0"/>
                  </a:moveTo>
                  <a:lnTo>
                    <a:pt x="0" y="346100"/>
                  </a:lnTo>
                </a:path>
              </a:pathLst>
            </a:custGeom>
            <a:ln w="3175">
              <a:solidFill>
                <a:srgbClr val="71C5E8"/>
              </a:solidFill>
            </a:ln>
          </p:spPr>
          <p:txBody>
            <a:bodyPr wrap="square" lIns="0" tIns="0" rIns="0" bIns="0" rtlCol="0"/>
            <a:lstStyle/>
            <a:p>
              <a:endParaRPr/>
            </a:p>
          </p:txBody>
        </p:sp>
        <p:sp>
          <p:nvSpPr>
            <p:cNvPr id="71" name="object 64"/>
            <p:cNvSpPr/>
            <p:nvPr/>
          </p:nvSpPr>
          <p:spPr>
            <a:xfrm>
              <a:off x="4263964" y="4011819"/>
              <a:ext cx="0" cy="346710"/>
            </a:xfrm>
            <a:custGeom>
              <a:avLst/>
              <a:gdLst/>
              <a:ahLst/>
              <a:cxnLst/>
              <a:rect l="l" t="t" r="r" b="b"/>
              <a:pathLst>
                <a:path h="346710">
                  <a:moveTo>
                    <a:pt x="0" y="346113"/>
                  </a:moveTo>
                  <a:lnTo>
                    <a:pt x="0" y="173062"/>
                  </a:lnTo>
                  <a:lnTo>
                    <a:pt x="0" y="0"/>
                  </a:lnTo>
                </a:path>
              </a:pathLst>
            </a:custGeom>
            <a:ln w="13754">
              <a:solidFill>
                <a:srgbClr val="71C5E8"/>
              </a:solidFill>
            </a:ln>
          </p:spPr>
          <p:txBody>
            <a:bodyPr wrap="square" lIns="0" tIns="0" rIns="0" bIns="0" rtlCol="0"/>
            <a:lstStyle/>
            <a:p>
              <a:endParaRPr/>
            </a:p>
          </p:txBody>
        </p:sp>
        <p:sp>
          <p:nvSpPr>
            <p:cNvPr id="72" name="object 65"/>
            <p:cNvSpPr/>
            <p:nvPr/>
          </p:nvSpPr>
          <p:spPr>
            <a:xfrm>
              <a:off x="4216717" y="4143955"/>
              <a:ext cx="95885" cy="94615"/>
            </a:xfrm>
            <a:custGeom>
              <a:avLst/>
              <a:gdLst/>
              <a:ahLst/>
              <a:cxnLst/>
              <a:rect l="l" t="t" r="r" b="b"/>
              <a:pathLst>
                <a:path w="95885"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71C5E8"/>
            </a:solidFill>
          </p:spPr>
          <p:txBody>
            <a:bodyPr wrap="square" lIns="0" tIns="0" rIns="0" bIns="0" rtlCol="0"/>
            <a:lstStyle/>
            <a:p>
              <a:endParaRPr/>
            </a:p>
          </p:txBody>
        </p:sp>
        <p:sp>
          <p:nvSpPr>
            <p:cNvPr id="73" name="object 66"/>
            <p:cNvSpPr/>
            <p:nvPr/>
          </p:nvSpPr>
          <p:spPr>
            <a:xfrm>
              <a:off x="4216717" y="4143955"/>
              <a:ext cx="95885" cy="94615"/>
            </a:xfrm>
            <a:custGeom>
              <a:avLst/>
              <a:gdLst/>
              <a:ahLst/>
              <a:cxnLst/>
              <a:rect l="l" t="t" r="r" b="b"/>
              <a:pathLst>
                <a:path w="95885"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71C5E8"/>
              </a:solidFill>
            </a:ln>
          </p:spPr>
          <p:txBody>
            <a:bodyPr wrap="square" lIns="0" tIns="0" rIns="0" bIns="0" rtlCol="0"/>
            <a:lstStyle/>
            <a:p>
              <a:endParaRPr/>
            </a:p>
          </p:txBody>
        </p:sp>
        <p:sp>
          <p:nvSpPr>
            <p:cNvPr id="74" name="object 67"/>
            <p:cNvSpPr/>
            <p:nvPr/>
          </p:nvSpPr>
          <p:spPr>
            <a:xfrm>
              <a:off x="7100247" y="4222715"/>
              <a:ext cx="0" cy="417195"/>
            </a:xfrm>
            <a:custGeom>
              <a:avLst/>
              <a:gdLst/>
              <a:ahLst/>
              <a:cxnLst/>
              <a:rect l="l" t="t" r="r" b="b"/>
              <a:pathLst>
                <a:path h="417195">
                  <a:moveTo>
                    <a:pt x="0" y="0"/>
                  </a:moveTo>
                  <a:lnTo>
                    <a:pt x="0" y="417068"/>
                  </a:lnTo>
                </a:path>
              </a:pathLst>
            </a:custGeom>
            <a:ln w="3175">
              <a:solidFill>
                <a:srgbClr val="71C5E8"/>
              </a:solidFill>
            </a:ln>
          </p:spPr>
          <p:txBody>
            <a:bodyPr wrap="square" lIns="0" tIns="0" rIns="0" bIns="0" rtlCol="0"/>
            <a:lstStyle/>
            <a:p>
              <a:endParaRPr/>
            </a:p>
          </p:txBody>
        </p:sp>
        <p:sp>
          <p:nvSpPr>
            <p:cNvPr id="75" name="object 68"/>
            <p:cNvSpPr/>
            <p:nvPr/>
          </p:nvSpPr>
          <p:spPr>
            <a:xfrm>
              <a:off x="7100242" y="4222712"/>
              <a:ext cx="0" cy="417195"/>
            </a:xfrm>
            <a:custGeom>
              <a:avLst/>
              <a:gdLst/>
              <a:ahLst/>
              <a:cxnLst/>
              <a:rect l="l" t="t" r="r" b="b"/>
              <a:pathLst>
                <a:path h="417195">
                  <a:moveTo>
                    <a:pt x="0" y="417068"/>
                  </a:moveTo>
                  <a:lnTo>
                    <a:pt x="0" y="208534"/>
                  </a:lnTo>
                  <a:lnTo>
                    <a:pt x="0" y="0"/>
                  </a:lnTo>
                </a:path>
              </a:pathLst>
            </a:custGeom>
            <a:ln w="13754">
              <a:solidFill>
                <a:srgbClr val="71C5E8"/>
              </a:solidFill>
            </a:ln>
          </p:spPr>
          <p:txBody>
            <a:bodyPr wrap="square" lIns="0" tIns="0" rIns="0" bIns="0" rtlCol="0"/>
            <a:lstStyle/>
            <a:p>
              <a:endParaRPr/>
            </a:p>
          </p:txBody>
        </p:sp>
        <p:sp>
          <p:nvSpPr>
            <p:cNvPr id="76" name="object 69"/>
            <p:cNvSpPr/>
            <p:nvPr/>
          </p:nvSpPr>
          <p:spPr>
            <a:xfrm>
              <a:off x="8524733" y="5111101"/>
              <a:ext cx="0" cy="338455"/>
            </a:xfrm>
            <a:custGeom>
              <a:avLst/>
              <a:gdLst/>
              <a:ahLst/>
              <a:cxnLst/>
              <a:rect l="l" t="t" r="r" b="b"/>
              <a:pathLst>
                <a:path h="338454">
                  <a:moveTo>
                    <a:pt x="0" y="0"/>
                  </a:moveTo>
                  <a:lnTo>
                    <a:pt x="0" y="338086"/>
                  </a:lnTo>
                </a:path>
              </a:pathLst>
            </a:custGeom>
            <a:ln w="3175">
              <a:solidFill>
                <a:srgbClr val="71C5E8"/>
              </a:solidFill>
            </a:ln>
          </p:spPr>
          <p:txBody>
            <a:bodyPr wrap="square" lIns="0" tIns="0" rIns="0" bIns="0" rtlCol="0"/>
            <a:lstStyle/>
            <a:p>
              <a:endParaRPr/>
            </a:p>
          </p:txBody>
        </p:sp>
        <p:sp>
          <p:nvSpPr>
            <p:cNvPr id="77" name="object 70"/>
            <p:cNvSpPr/>
            <p:nvPr/>
          </p:nvSpPr>
          <p:spPr>
            <a:xfrm>
              <a:off x="8524732" y="5111104"/>
              <a:ext cx="0" cy="338455"/>
            </a:xfrm>
            <a:custGeom>
              <a:avLst/>
              <a:gdLst/>
              <a:ahLst/>
              <a:cxnLst/>
              <a:rect l="l" t="t" r="r" b="b"/>
              <a:pathLst>
                <a:path h="338454">
                  <a:moveTo>
                    <a:pt x="0" y="338086"/>
                  </a:moveTo>
                  <a:lnTo>
                    <a:pt x="0" y="169036"/>
                  </a:lnTo>
                  <a:lnTo>
                    <a:pt x="0" y="0"/>
                  </a:lnTo>
                </a:path>
              </a:pathLst>
            </a:custGeom>
            <a:ln w="13754">
              <a:solidFill>
                <a:srgbClr val="71C5E8"/>
              </a:solidFill>
            </a:ln>
          </p:spPr>
          <p:txBody>
            <a:bodyPr wrap="square" lIns="0" tIns="0" rIns="0" bIns="0" rtlCol="0"/>
            <a:lstStyle/>
            <a:p>
              <a:endParaRPr/>
            </a:p>
          </p:txBody>
        </p:sp>
        <p:sp>
          <p:nvSpPr>
            <p:cNvPr id="78" name="object 71"/>
            <p:cNvSpPr/>
            <p:nvPr/>
          </p:nvSpPr>
          <p:spPr>
            <a:xfrm>
              <a:off x="8487507" y="5111103"/>
              <a:ext cx="62230" cy="0"/>
            </a:xfrm>
            <a:custGeom>
              <a:avLst/>
              <a:gdLst/>
              <a:ahLst/>
              <a:cxnLst/>
              <a:rect l="l" t="t" r="r" b="b"/>
              <a:pathLst>
                <a:path w="62229">
                  <a:moveTo>
                    <a:pt x="0" y="0"/>
                  </a:moveTo>
                  <a:lnTo>
                    <a:pt x="61912" y="0"/>
                  </a:lnTo>
                </a:path>
              </a:pathLst>
            </a:custGeom>
            <a:ln w="13754">
              <a:solidFill>
                <a:srgbClr val="71C5E8"/>
              </a:solidFill>
            </a:ln>
          </p:spPr>
          <p:txBody>
            <a:bodyPr wrap="square" lIns="0" tIns="0" rIns="0" bIns="0" rtlCol="0"/>
            <a:lstStyle/>
            <a:p>
              <a:endParaRPr/>
            </a:p>
          </p:txBody>
        </p:sp>
        <p:sp>
          <p:nvSpPr>
            <p:cNvPr id="79" name="object 72"/>
            <p:cNvSpPr/>
            <p:nvPr/>
          </p:nvSpPr>
          <p:spPr>
            <a:xfrm>
              <a:off x="8487507" y="5449190"/>
              <a:ext cx="62230" cy="0"/>
            </a:xfrm>
            <a:custGeom>
              <a:avLst/>
              <a:gdLst/>
              <a:ahLst/>
              <a:cxnLst/>
              <a:rect l="l" t="t" r="r" b="b"/>
              <a:pathLst>
                <a:path w="62229">
                  <a:moveTo>
                    <a:pt x="0" y="0"/>
                  </a:moveTo>
                  <a:lnTo>
                    <a:pt x="61912" y="0"/>
                  </a:lnTo>
                </a:path>
              </a:pathLst>
            </a:custGeom>
            <a:ln w="13754">
              <a:solidFill>
                <a:srgbClr val="71C5E8"/>
              </a:solidFill>
            </a:ln>
          </p:spPr>
          <p:txBody>
            <a:bodyPr wrap="square" lIns="0" tIns="0" rIns="0" bIns="0" rtlCol="0"/>
            <a:lstStyle/>
            <a:p>
              <a:endParaRPr/>
            </a:p>
          </p:txBody>
        </p:sp>
        <p:sp>
          <p:nvSpPr>
            <p:cNvPr id="80" name="object 73"/>
            <p:cNvSpPr/>
            <p:nvPr/>
          </p:nvSpPr>
          <p:spPr>
            <a:xfrm>
              <a:off x="8471222" y="5235083"/>
              <a:ext cx="95885" cy="94615"/>
            </a:xfrm>
            <a:custGeom>
              <a:avLst/>
              <a:gdLst/>
              <a:ahLst/>
              <a:cxnLst/>
              <a:rect l="l" t="t" r="r" b="b"/>
              <a:pathLst>
                <a:path w="95884"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71C5E8"/>
            </a:solidFill>
          </p:spPr>
          <p:txBody>
            <a:bodyPr wrap="square" lIns="0" tIns="0" rIns="0" bIns="0" rtlCol="0"/>
            <a:lstStyle/>
            <a:p>
              <a:endParaRPr/>
            </a:p>
          </p:txBody>
        </p:sp>
        <p:sp>
          <p:nvSpPr>
            <p:cNvPr id="81" name="object 74"/>
            <p:cNvSpPr/>
            <p:nvPr/>
          </p:nvSpPr>
          <p:spPr>
            <a:xfrm>
              <a:off x="8471222" y="5235083"/>
              <a:ext cx="95885" cy="94615"/>
            </a:xfrm>
            <a:custGeom>
              <a:avLst/>
              <a:gdLst/>
              <a:ahLst/>
              <a:cxnLst/>
              <a:rect l="l" t="t" r="r" b="b"/>
              <a:pathLst>
                <a:path w="95884"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71C5E8"/>
              </a:solidFill>
            </a:ln>
          </p:spPr>
          <p:txBody>
            <a:bodyPr wrap="square" lIns="0" tIns="0" rIns="0" bIns="0" rtlCol="0"/>
            <a:lstStyle/>
            <a:p>
              <a:endParaRPr/>
            </a:p>
          </p:txBody>
        </p:sp>
        <p:sp>
          <p:nvSpPr>
            <p:cNvPr id="82" name="object 75"/>
            <p:cNvSpPr/>
            <p:nvPr/>
          </p:nvSpPr>
          <p:spPr>
            <a:xfrm>
              <a:off x="9937219" y="5073994"/>
              <a:ext cx="0" cy="383540"/>
            </a:xfrm>
            <a:custGeom>
              <a:avLst/>
              <a:gdLst/>
              <a:ahLst/>
              <a:cxnLst/>
              <a:rect l="l" t="t" r="r" b="b"/>
              <a:pathLst>
                <a:path h="383539">
                  <a:moveTo>
                    <a:pt x="0" y="0"/>
                  </a:moveTo>
                  <a:lnTo>
                    <a:pt x="0" y="383400"/>
                  </a:lnTo>
                </a:path>
              </a:pathLst>
            </a:custGeom>
            <a:ln w="3175">
              <a:solidFill>
                <a:srgbClr val="71C5E8"/>
              </a:solidFill>
            </a:ln>
          </p:spPr>
          <p:txBody>
            <a:bodyPr wrap="square" lIns="0" tIns="0" rIns="0" bIns="0" rtlCol="0"/>
            <a:lstStyle/>
            <a:p>
              <a:endParaRPr/>
            </a:p>
          </p:txBody>
        </p:sp>
        <p:sp>
          <p:nvSpPr>
            <p:cNvPr id="83" name="object 76"/>
            <p:cNvSpPr/>
            <p:nvPr/>
          </p:nvSpPr>
          <p:spPr>
            <a:xfrm>
              <a:off x="9937224" y="5073996"/>
              <a:ext cx="0" cy="383540"/>
            </a:xfrm>
            <a:custGeom>
              <a:avLst/>
              <a:gdLst/>
              <a:ahLst/>
              <a:cxnLst/>
              <a:rect l="l" t="t" r="r" b="b"/>
              <a:pathLst>
                <a:path h="383539">
                  <a:moveTo>
                    <a:pt x="0" y="383400"/>
                  </a:moveTo>
                  <a:lnTo>
                    <a:pt x="0" y="191706"/>
                  </a:lnTo>
                  <a:lnTo>
                    <a:pt x="0" y="0"/>
                  </a:lnTo>
                </a:path>
              </a:pathLst>
            </a:custGeom>
            <a:ln w="13754">
              <a:solidFill>
                <a:srgbClr val="71C5E8"/>
              </a:solidFill>
            </a:ln>
          </p:spPr>
          <p:txBody>
            <a:bodyPr wrap="square" lIns="0" tIns="0" rIns="0" bIns="0" rtlCol="0"/>
            <a:lstStyle/>
            <a:p>
              <a:endParaRPr/>
            </a:p>
          </p:txBody>
        </p:sp>
        <p:sp>
          <p:nvSpPr>
            <p:cNvPr id="84" name="object 77"/>
            <p:cNvSpPr/>
            <p:nvPr/>
          </p:nvSpPr>
          <p:spPr>
            <a:xfrm>
              <a:off x="9906265" y="5079509"/>
              <a:ext cx="62230" cy="0"/>
            </a:xfrm>
            <a:custGeom>
              <a:avLst/>
              <a:gdLst/>
              <a:ahLst/>
              <a:cxnLst/>
              <a:rect l="l" t="t" r="r" b="b"/>
              <a:pathLst>
                <a:path w="62229">
                  <a:moveTo>
                    <a:pt x="0" y="0"/>
                  </a:moveTo>
                  <a:lnTo>
                    <a:pt x="61912" y="0"/>
                  </a:lnTo>
                </a:path>
              </a:pathLst>
            </a:custGeom>
            <a:ln w="13754">
              <a:solidFill>
                <a:srgbClr val="71C5E8"/>
              </a:solidFill>
            </a:ln>
          </p:spPr>
          <p:txBody>
            <a:bodyPr wrap="square" lIns="0" tIns="0" rIns="0" bIns="0" rtlCol="0"/>
            <a:lstStyle/>
            <a:p>
              <a:endParaRPr/>
            </a:p>
          </p:txBody>
        </p:sp>
        <p:sp>
          <p:nvSpPr>
            <p:cNvPr id="85" name="object 78"/>
            <p:cNvSpPr/>
            <p:nvPr/>
          </p:nvSpPr>
          <p:spPr>
            <a:xfrm>
              <a:off x="9906265" y="5452800"/>
              <a:ext cx="62230" cy="0"/>
            </a:xfrm>
            <a:custGeom>
              <a:avLst/>
              <a:gdLst/>
              <a:ahLst/>
              <a:cxnLst/>
              <a:rect l="l" t="t" r="r" b="b"/>
              <a:pathLst>
                <a:path w="62229">
                  <a:moveTo>
                    <a:pt x="0" y="0"/>
                  </a:moveTo>
                  <a:lnTo>
                    <a:pt x="61912" y="0"/>
                  </a:lnTo>
                </a:path>
              </a:pathLst>
            </a:custGeom>
            <a:ln w="13754">
              <a:solidFill>
                <a:srgbClr val="71C5E8"/>
              </a:solidFill>
            </a:ln>
          </p:spPr>
          <p:txBody>
            <a:bodyPr wrap="square" lIns="0" tIns="0" rIns="0" bIns="0" rtlCol="0"/>
            <a:lstStyle/>
            <a:p>
              <a:endParaRPr/>
            </a:p>
          </p:txBody>
        </p:sp>
        <p:sp>
          <p:nvSpPr>
            <p:cNvPr id="86" name="object 79"/>
            <p:cNvSpPr/>
            <p:nvPr/>
          </p:nvSpPr>
          <p:spPr>
            <a:xfrm>
              <a:off x="9889978" y="5215770"/>
              <a:ext cx="95885" cy="94615"/>
            </a:xfrm>
            <a:custGeom>
              <a:avLst/>
              <a:gdLst/>
              <a:ahLst/>
              <a:cxnLst/>
              <a:rect l="l" t="t" r="r" b="b"/>
              <a:pathLst>
                <a:path w="95884"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71C5E8"/>
            </a:solidFill>
          </p:spPr>
          <p:txBody>
            <a:bodyPr wrap="square" lIns="0" tIns="0" rIns="0" bIns="0" rtlCol="0"/>
            <a:lstStyle/>
            <a:p>
              <a:endParaRPr/>
            </a:p>
          </p:txBody>
        </p:sp>
        <p:sp>
          <p:nvSpPr>
            <p:cNvPr id="87" name="object 80"/>
            <p:cNvSpPr/>
            <p:nvPr/>
          </p:nvSpPr>
          <p:spPr>
            <a:xfrm>
              <a:off x="9889978" y="5215770"/>
              <a:ext cx="95885" cy="94615"/>
            </a:xfrm>
            <a:custGeom>
              <a:avLst/>
              <a:gdLst/>
              <a:ahLst/>
              <a:cxnLst/>
              <a:rect l="l" t="t" r="r" b="b"/>
              <a:pathLst>
                <a:path w="95884"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71C5E8"/>
              </a:solidFill>
            </a:ln>
          </p:spPr>
          <p:txBody>
            <a:bodyPr wrap="square" lIns="0" tIns="0" rIns="0" bIns="0" rtlCol="0"/>
            <a:lstStyle/>
            <a:p>
              <a:endParaRPr/>
            </a:p>
          </p:txBody>
        </p:sp>
        <p:sp>
          <p:nvSpPr>
            <p:cNvPr id="88" name="object 81"/>
            <p:cNvSpPr/>
            <p:nvPr/>
          </p:nvSpPr>
          <p:spPr>
            <a:xfrm>
              <a:off x="4235408" y="3968075"/>
              <a:ext cx="62230" cy="0"/>
            </a:xfrm>
            <a:custGeom>
              <a:avLst/>
              <a:gdLst/>
              <a:ahLst/>
              <a:cxnLst/>
              <a:rect l="l" t="t" r="r" b="b"/>
              <a:pathLst>
                <a:path w="62229">
                  <a:moveTo>
                    <a:pt x="0" y="0"/>
                  </a:moveTo>
                  <a:lnTo>
                    <a:pt x="61912" y="0"/>
                  </a:lnTo>
                </a:path>
              </a:pathLst>
            </a:custGeom>
            <a:ln w="13754">
              <a:solidFill>
                <a:srgbClr val="F7A800"/>
              </a:solidFill>
            </a:ln>
          </p:spPr>
          <p:txBody>
            <a:bodyPr wrap="square" lIns="0" tIns="0" rIns="0" bIns="0" rtlCol="0"/>
            <a:lstStyle/>
            <a:p>
              <a:endParaRPr/>
            </a:p>
          </p:txBody>
        </p:sp>
        <p:sp>
          <p:nvSpPr>
            <p:cNvPr id="89" name="object 82"/>
            <p:cNvSpPr/>
            <p:nvPr/>
          </p:nvSpPr>
          <p:spPr>
            <a:xfrm>
              <a:off x="4235408" y="4231245"/>
              <a:ext cx="62230" cy="0"/>
            </a:xfrm>
            <a:custGeom>
              <a:avLst/>
              <a:gdLst/>
              <a:ahLst/>
              <a:cxnLst/>
              <a:rect l="l" t="t" r="r" b="b"/>
              <a:pathLst>
                <a:path w="62229">
                  <a:moveTo>
                    <a:pt x="0" y="0"/>
                  </a:moveTo>
                  <a:lnTo>
                    <a:pt x="61912" y="0"/>
                  </a:lnTo>
                </a:path>
              </a:pathLst>
            </a:custGeom>
            <a:ln w="13754">
              <a:solidFill>
                <a:srgbClr val="F7A800"/>
              </a:solidFill>
            </a:ln>
          </p:spPr>
          <p:txBody>
            <a:bodyPr wrap="square" lIns="0" tIns="0" rIns="0" bIns="0" rtlCol="0"/>
            <a:lstStyle/>
            <a:p>
              <a:endParaRPr/>
            </a:p>
          </p:txBody>
        </p:sp>
        <p:sp>
          <p:nvSpPr>
            <p:cNvPr id="90" name="object 83"/>
            <p:cNvSpPr/>
            <p:nvPr/>
          </p:nvSpPr>
          <p:spPr>
            <a:xfrm>
              <a:off x="4266370" y="3968075"/>
              <a:ext cx="0" cy="263525"/>
            </a:xfrm>
            <a:custGeom>
              <a:avLst/>
              <a:gdLst/>
              <a:ahLst/>
              <a:cxnLst/>
              <a:rect l="l" t="t" r="r" b="b"/>
              <a:pathLst>
                <a:path h="263525">
                  <a:moveTo>
                    <a:pt x="0" y="263169"/>
                  </a:moveTo>
                  <a:lnTo>
                    <a:pt x="0" y="131584"/>
                  </a:lnTo>
                  <a:lnTo>
                    <a:pt x="0" y="0"/>
                  </a:lnTo>
                </a:path>
              </a:pathLst>
            </a:custGeom>
            <a:ln w="13754">
              <a:solidFill>
                <a:srgbClr val="F7A800"/>
              </a:solidFill>
            </a:ln>
          </p:spPr>
          <p:txBody>
            <a:bodyPr wrap="square" lIns="0" tIns="0" rIns="0" bIns="0" rtlCol="0"/>
            <a:lstStyle/>
            <a:p>
              <a:endParaRPr/>
            </a:p>
          </p:txBody>
        </p:sp>
        <p:sp>
          <p:nvSpPr>
            <p:cNvPr id="91" name="object 84"/>
            <p:cNvSpPr/>
            <p:nvPr/>
          </p:nvSpPr>
          <p:spPr>
            <a:xfrm>
              <a:off x="4219122" y="4054213"/>
              <a:ext cx="95885" cy="94615"/>
            </a:xfrm>
            <a:custGeom>
              <a:avLst/>
              <a:gdLst/>
              <a:ahLst/>
              <a:cxnLst/>
              <a:rect l="l" t="t" r="r" b="b"/>
              <a:pathLst>
                <a:path w="95885"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FFFFFF"/>
            </a:solidFill>
          </p:spPr>
          <p:txBody>
            <a:bodyPr wrap="square" lIns="0" tIns="0" rIns="0" bIns="0" rtlCol="0"/>
            <a:lstStyle/>
            <a:p>
              <a:endParaRPr/>
            </a:p>
          </p:txBody>
        </p:sp>
        <p:sp>
          <p:nvSpPr>
            <p:cNvPr id="92" name="object 85"/>
            <p:cNvSpPr/>
            <p:nvPr/>
          </p:nvSpPr>
          <p:spPr>
            <a:xfrm>
              <a:off x="4219122" y="4054213"/>
              <a:ext cx="95885" cy="94615"/>
            </a:xfrm>
            <a:custGeom>
              <a:avLst/>
              <a:gdLst/>
              <a:ahLst/>
              <a:cxnLst/>
              <a:rect l="l" t="t" r="r" b="b"/>
              <a:pathLst>
                <a:path w="95885"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F7A800"/>
              </a:solidFill>
            </a:ln>
          </p:spPr>
          <p:txBody>
            <a:bodyPr wrap="square" lIns="0" tIns="0" rIns="0" bIns="0" rtlCol="0"/>
            <a:lstStyle/>
            <a:p>
              <a:endParaRPr/>
            </a:p>
          </p:txBody>
        </p:sp>
        <p:sp>
          <p:nvSpPr>
            <p:cNvPr id="93" name="object 86"/>
            <p:cNvSpPr/>
            <p:nvPr/>
          </p:nvSpPr>
          <p:spPr>
            <a:xfrm>
              <a:off x="5673294" y="4900292"/>
              <a:ext cx="62230" cy="0"/>
            </a:xfrm>
            <a:custGeom>
              <a:avLst/>
              <a:gdLst/>
              <a:ahLst/>
              <a:cxnLst/>
              <a:rect l="l" t="t" r="r" b="b"/>
              <a:pathLst>
                <a:path w="62229">
                  <a:moveTo>
                    <a:pt x="0" y="0"/>
                  </a:moveTo>
                  <a:lnTo>
                    <a:pt x="61912" y="0"/>
                  </a:lnTo>
                </a:path>
              </a:pathLst>
            </a:custGeom>
            <a:ln w="13754">
              <a:solidFill>
                <a:srgbClr val="F7A800"/>
              </a:solidFill>
            </a:ln>
          </p:spPr>
          <p:txBody>
            <a:bodyPr wrap="square" lIns="0" tIns="0" rIns="0" bIns="0" rtlCol="0"/>
            <a:lstStyle/>
            <a:p>
              <a:endParaRPr/>
            </a:p>
          </p:txBody>
        </p:sp>
        <p:sp>
          <p:nvSpPr>
            <p:cNvPr id="94" name="object 87"/>
            <p:cNvSpPr/>
            <p:nvPr/>
          </p:nvSpPr>
          <p:spPr>
            <a:xfrm>
              <a:off x="5673294" y="5163461"/>
              <a:ext cx="62230" cy="0"/>
            </a:xfrm>
            <a:custGeom>
              <a:avLst/>
              <a:gdLst/>
              <a:ahLst/>
              <a:cxnLst/>
              <a:rect l="l" t="t" r="r" b="b"/>
              <a:pathLst>
                <a:path w="62229">
                  <a:moveTo>
                    <a:pt x="0" y="0"/>
                  </a:moveTo>
                  <a:lnTo>
                    <a:pt x="61912" y="0"/>
                  </a:lnTo>
                </a:path>
              </a:pathLst>
            </a:custGeom>
            <a:ln w="13754">
              <a:solidFill>
                <a:srgbClr val="F7A800"/>
              </a:solidFill>
            </a:ln>
          </p:spPr>
          <p:txBody>
            <a:bodyPr wrap="square" lIns="0" tIns="0" rIns="0" bIns="0" rtlCol="0"/>
            <a:lstStyle/>
            <a:p>
              <a:endParaRPr/>
            </a:p>
          </p:txBody>
        </p:sp>
        <p:sp>
          <p:nvSpPr>
            <p:cNvPr id="95" name="object 88"/>
            <p:cNvSpPr/>
            <p:nvPr/>
          </p:nvSpPr>
          <p:spPr>
            <a:xfrm>
              <a:off x="5704257" y="4900292"/>
              <a:ext cx="0" cy="263525"/>
            </a:xfrm>
            <a:custGeom>
              <a:avLst/>
              <a:gdLst/>
              <a:ahLst/>
              <a:cxnLst/>
              <a:rect l="l" t="t" r="r" b="b"/>
              <a:pathLst>
                <a:path h="263525">
                  <a:moveTo>
                    <a:pt x="0" y="263169"/>
                  </a:moveTo>
                  <a:lnTo>
                    <a:pt x="0" y="131584"/>
                  </a:lnTo>
                  <a:lnTo>
                    <a:pt x="0" y="0"/>
                  </a:lnTo>
                </a:path>
              </a:pathLst>
            </a:custGeom>
            <a:ln w="13754">
              <a:solidFill>
                <a:srgbClr val="F7A800"/>
              </a:solidFill>
            </a:ln>
          </p:spPr>
          <p:txBody>
            <a:bodyPr wrap="square" lIns="0" tIns="0" rIns="0" bIns="0" rtlCol="0"/>
            <a:lstStyle/>
            <a:p>
              <a:endParaRPr/>
            </a:p>
          </p:txBody>
        </p:sp>
        <p:sp>
          <p:nvSpPr>
            <p:cNvPr id="96" name="object 89"/>
            <p:cNvSpPr/>
            <p:nvPr/>
          </p:nvSpPr>
          <p:spPr>
            <a:xfrm>
              <a:off x="5657007" y="4986430"/>
              <a:ext cx="95885" cy="94615"/>
            </a:xfrm>
            <a:custGeom>
              <a:avLst/>
              <a:gdLst/>
              <a:ahLst/>
              <a:cxnLst/>
              <a:rect l="l" t="t" r="r" b="b"/>
              <a:pathLst>
                <a:path w="95885"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FFFFFF"/>
            </a:solidFill>
          </p:spPr>
          <p:txBody>
            <a:bodyPr wrap="square" lIns="0" tIns="0" rIns="0" bIns="0" rtlCol="0"/>
            <a:lstStyle/>
            <a:p>
              <a:endParaRPr/>
            </a:p>
          </p:txBody>
        </p:sp>
        <p:sp>
          <p:nvSpPr>
            <p:cNvPr id="97" name="object 90"/>
            <p:cNvSpPr/>
            <p:nvPr/>
          </p:nvSpPr>
          <p:spPr>
            <a:xfrm>
              <a:off x="5657007" y="4986430"/>
              <a:ext cx="95885" cy="94615"/>
            </a:xfrm>
            <a:custGeom>
              <a:avLst/>
              <a:gdLst/>
              <a:ahLst/>
              <a:cxnLst/>
              <a:rect l="l" t="t" r="r" b="b"/>
              <a:pathLst>
                <a:path w="95885"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F7A800"/>
              </a:solidFill>
            </a:ln>
          </p:spPr>
          <p:txBody>
            <a:bodyPr wrap="square" lIns="0" tIns="0" rIns="0" bIns="0" rtlCol="0"/>
            <a:lstStyle/>
            <a:p>
              <a:endParaRPr/>
            </a:p>
          </p:txBody>
        </p:sp>
        <p:sp>
          <p:nvSpPr>
            <p:cNvPr id="98" name="object 91"/>
            <p:cNvSpPr/>
            <p:nvPr/>
          </p:nvSpPr>
          <p:spPr>
            <a:xfrm>
              <a:off x="9914711" y="5147966"/>
              <a:ext cx="62230" cy="0"/>
            </a:xfrm>
            <a:custGeom>
              <a:avLst/>
              <a:gdLst/>
              <a:ahLst/>
              <a:cxnLst/>
              <a:rect l="l" t="t" r="r" b="b"/>
              <a:pathLst>
                <a:path w="62229">
                  <a:moveTo>
                    <a:pt x="0" y="0"/>
                  </a:moveTo>
                  <a:lnTo>
                    <a:pt x="61912" y="0"/>
                  </a:lnTo>
                </a:path>
              </a:pathLst>
            </a:custGeom>
            <a:ln w="13754">
              <a:solidFill>
                <a:srgbClr val="F7A800"/>
              </a:solidFill>
            </a:ln>
          </p:spPr>
          <p:txBody>
            <a:bodyPr wrap="square" lIns="0" tIns="0" rIns="0" bIns="0" rtlCol="0"/>
            <a:lstStyle/>
            <a:p>
              <a:endParaRPr/>
            </a:p>
          </p:txBody>
        </p:sp>
        <p:sp>
          <p:nvSpPr>
            <p:cNvPr id="99" name="object 92"/>
            <p:cNvSpPr/>
            <p:nvPr/>
          </p:nvSpPr>
          <p:spPr>
            <a:xfrm>
              <a:off x="9914711" y="5411135"/>
              <a:ext cx="62230" cy="0"/>
            </a:xfrm>
            <a:custGeom>
              <a:avLst/>
              <a:gdLst/>
              <a:ahLst/>
              <a:cxnLst/>
              <a:rect l="l" t="t" r="r" b="b"/>
              <a:pathLst>
                <a:path w="62229">
                  <a:moveTo>
                    <a:pt x="0" y="0"/>
                  </a:moveTo>
                  <a:lnTo>
                    <a:pt x="61912" y="0"/>
                  </a:lnTo>
                </a:path>
              </a:pathLst>
            </a:custGeom>
            <a:ln w="13754">
              <a:solidFill>
                <a:srgbClr val="F7A800"/>
              </a:solidFill>
            </a:ln>
          </p:spPr>
          <p:txBody>
            <a:bodyPr wrap="square" lIns="0" tIns="0" rIns="0" bIns="0" rtlCol="0"/>
            <a:lstStyle/>
            <a:p>
              <a:endParaRPr/>
            </a:p>
          </p:txBody>
        </p:sp>
        <p:sp>
          <p:nvSpPr>
            <p:cNvPr id="100" name="object 93"/>
            <p:cNvSpPr/>
            <p:nvPr/>
          </p:nvSpPr>
          <p:spPr>
            <a:xfrm>
              <a:off x="9945675" y="5147966"/>
              <a:ext cx="0" cy="263525"/>
            </a:xfrm>
            <a:custGeom>
              <a:avLst/>
              <a:gdLst/>
              <a:ahLst/>
              <a:cxnLst/>
              <a:rect l="l" t="t" r="r" b="b"/>
              <a:pathLst>
                <a:path h="263525">
                  <a:moveTo>
                    <a:pt x="0" y="263169"/>
                  </a:moveTo>
                  <a:lnTo>
                    <a:pt x="0" y="131584"/>
                  </a:lnTo>
                  <a:lnTo>
                    <a:pt x="0" y="0"/>
                  </a:lnTo>
                </a:path>
              </a:pathLst>
            </a:custGeom>
            <a:ln w="13754">
              <a:solidFill>
                <a:srgbClr val="F7A800"/>
              </a:solidFill>
            </a:ln>
          </p:spPr>
          <p:txBody>
            <a:bodyPr wrap="square" lIns="0" tIns="0" rIns="0" bIns="0" rtlCol="0"/>
            <a:lstStyle/>
            <a:p>
              <a:endParaRPr/>
            </a:p>
          </p:txBody>
        </p:sp>
        <p:sp>
          <p:nvSpPr>
            <p:cNvPr id="101" name="object 94"/>
            <p:cNvSpPr/>
            <p:nvPr/>
          </p:nvSpPr>
          <p:spPr>
            <a:xfrm>
              <a:off x="9898426" y="5234104"/>
              <a:ext cx="95885" cy="94615"/>
            </a:xfrm>
            <a:custGeom>
              <a:avLst/>
              <a:gdLst/>
              <a:ahLst/>
              <a:cxnLst/>
              <a:rect l="l" t="t" r="r" b="b"/>
              <a:pathLst>
                <a:path w="95884"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FFFFFF"/>
            </a:solidFill>
          </p:spPr>
          <p:txBody>
            <a:bodyPr wrap="square" lIns="0" tIns="0" rIns="0" bIns="0" rtlCol="0"/>
            <a:lstStyle/>
            <a:p>
              <a:endParaRPr/>
            </a:p>
          </p:txBody>
        </p:sp>
        <p:sp>
          <p:nvSpPr>
            <p:cNvPr id="102" name="object 95"/>
            <p:cNvSpPr/>
            <p:nvPr/>
          </p:nvSpPr>
          <p:spPr>
            <a:xfrm>
              <a:off x="9898426" y="5234104"/>
              <a:ext cx="95885" cy="94615"/>
            </a:xfrm>
            <a:custGeom>
              <a:avLst/>
              <a:gdLst/>
              <a:ahLst/>
              <a:cxnLst/>
              <a:rect l="l" t="t" r="r" b="b"/>
              <a:pathLst>
                <a:path w="95884"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F7A800"/>
              </a:solidFill>
            </a:ln>
          </p:spPr>
          <p:txBody>
            <a:bodyPr wrap="square" lIns="0" tIns="0" rIns="0" bIns="0" rtlCol="0"/>
            <a:lstStyle/>
            <a:p>
              <a:endParaRPr/>
            </a:p>
          </p:txBody>
        </p:sp>
        <p:sp>
          <p:nvSpPr>
            <p:cNvPr id="103" name="object 96"/>
            <p:cNvSpPr/>
            <p:nvPr/>
          </p:nvSpPr>
          <p:spPr>
            <a:xfrm>
              <a:off x="7069283" y="4919564"/>
              <a:ext cx="62230" cy="0"/>
            </a:xfrm>
            <a:custGeom>
              <a:avLst/>
              <a:gdLst/>
              <a:ahLst/>
              <a:cxnLst/>
              <a:rect l="l" t="t" r="r" b="b"/>
              <a:pathLst>
                <a:path w="62229">
                  <a:moveTo>
                    <a:pt x="0" y="0"/>
                  </a:moveTo>
                  <a:lnTo>
                    <a:pt x="61912" y="0"/>
                  </a:lnTo>
                </a:path>
              </a:pathLst>
            </a:custGeom>
            <a:ln w="13754">
              <a:solidFill>
                <a:srgbClr val="F7A800"/>
              </a:solidFill>
            </a:ln>
          </p:spPr>
          <p:txBody>
            <a:bodyPr wrap="square" lIns="0" tIns="0" rIns="0" bIns="0" rtlCol="0"/>
            <a:lstStyle/>
            <a:p>
              <a:endParaRPr/>
            </a:p>
          </p:txBody>
        </p:sp>
        <p:sp>
          <p:nvSpPr>
            <p:cNvPr id="104" name="object 97"/>
            <p:cNvSpPr/>
            <p:nvPr/>
          </p:nvSpPr>
          <p:spPr>
            <a:xfrm>
              <a:off x="7069283" y="5291077"/>
              <a:ext cx="62230" cy="0"/>
            </a:xfrm>
            <a:custGeom>
              <a:avLst/>
              <a:gdLst/>
              <a:ahLst/>
              <a:cxnLst/>
              <a:rect l="l" t="t" r="r" b="b"/>
              <a:pathLst>
                <a:path w="62229">
                  <a:moveTo>
                    <a:pt x="0" y="0"/>
                  </a:moveTo>
                  <a:lnTo>
                    <a:pt x="61912" y="0"/>
                  </a:lnTo>
                </a:path>
              </a:pathLst>
            </a:custGeom>
            <a:ln w="13754">
              <a:solidFill>
                <a:srgbClr val="F7A800"/>
              </a:solidFill>
            </a:ln>
          </p:spPr>
          <p:txBody>
            <a:bodyPr wrap="square" lIns="0" tIns="0" rIns="0" bIns="0" rtlCol="0"/>
            <a:lstStyle/>
            <a:p>
              <a:endParaRPr/>
            </a:p>
          </p:txBody>
        </p:sp>
        <p:sp>
          <p:nvSpPr>
            <p:cNvPr id="105" name="object 98"/>
            <p:cNvSpPr/>
            <p:nvPr/>
          </p:nvSpPr>
          <p:spPr>
            <a:xfrm>
              <a:off x="7100246" y="4919564"/>
              <a:ext cx="0" cy="372110"/>
            </a:xfrm>
            <a:custGeom>
              <a:avLst/>
              <a:gdLst/>
              <a:ahLst/>
              <a:cxnLst/>
              <a:rect l="l" t="t" r="r" b="b"/>
              <a:pathLst>
                <a:path h="372110">
                  <a:moveTo>
                    <a:pt x="0" y="371513"/>
                  </a:moveTo>
                  <a:lnTo>
                    <a:pt x="0" y="185750"/>
                  </a:lnTo>
                  <a:lnTo>
                    <a:pt x="0" y="0"/>
                  </a:lnTo>
                </a:path>
              </a:pathLst>
            </a:custGeom>
            <a:ln w="13754">
              <a:solidFill>
                <a:srgbClr val="F7A800"/>
              </a:solidFill>
            </a:ln>
          </p:spPr>
          <p:txBody>
            <a:bodyPr wrap="square" lIns="0" tIns="0" rIns="0" bIns="0" rtlCol="0"/>
            <a:lstStyle/>
            <a:p>
              <a:endParaRPr/>
            </a:p>
          </p:txBody>
        </p:sp>
        <p:sp>
          <p:nvSpPr>
            <p:cNvPr id="106" name="object 99"/>
            <p:cNvSpPr/>
            <p:nvPr/>
          </p:nvSpPr>
          <p:spPr>
            <a:xfrm>
              <a:off x="7052998" y="5058669"/>
              <a:ext cx="95885" cy="94615"/>
            </a:xfrm>
            <a:custGeom>
              <a:avLst/>
              <a:gdLst/>
              <a:ahLst/>
              <a:cxnLst/>
              <a:rect l="l" t="t" r="r" b="b"/>
              <a:pathLst>
                <a:path w="95884"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FFFFFF"/>
            </a:solidFill>
          </p:spPr>
          <p:txBody>
            <a:bodyPr wrap="square" lIns="0" tIns="0" rIns="0" bIns="0" rtlCol="0"/>
            <a:lstStyle/>
            <a:p>
              <a:endParaRPr/>
            </a:p>
          </p:txBody>
        </p:sp>
        <p:sp>
          <p:nvSpPr>
            <p:cNvPr id="107" name="object 100"/>
            <p:cNvSpPr/>
            <p:nvPr/>
          </p:nvSpPr>
          <p:spPr>
            <a:xfrm>
              <a:off x="7052998" y="5058669"/>
              <a:ext cx="95885" cy="94615"/>
            </a:xfrm>
            <a:custGeom>
              <a:avLst/>
              <a:gdLst/>
              <a:ahLst/>
              <a:cxnLst/>
              <a:rect l="l" t="t" r="r" b="b"/>
              <a:pathLst>
                <a:path w="95884"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F7A800"/>
              </a:solidFill>
            </a:ln>
          </p:spPr>
          <p:txBody>
            <a:bodyPr wrap="square" lIns="0" tIns="0" rIns="0" bIns="0" rtlCol="0"/>
            <a:lstStyle/>
            <a:p>
              <a:endParaRPr/>
            </a:p>
          </p:txBody>
        </p:sp>
        <p:sp>
          <p:nvSpPr>
            <p:cNvPr id="108" name="object 101"/>
            <p:cNvSpPr/>
            <p:nvPr/>
          </p:nvSpPr>
          <p:spPr>
            <a:xfrm>
              <a:off x="8487507" y="5146597"/>
              <a:ext cx="62230" cy="0"/>
            </a:xfrm>
            <a:custGeom>
              <a:avLst/>
              <a:gdLst/>
              <a:ahLst/>
              <a:cxnLst/>
              <a:rect l="l" t="t" r="r" b="b"/>
              <a:pathLst>
                <a:path w="62229">
                  <a:moveTo>
                    <a:pt x="0" y="0"/>
                  </a:moveTo>
                  <a:lnTo>
                    <a:pt x="61912" y="0"/>
                  </a:lnTo>
                </a:path>
              </a:pathLst>
            </a:custGeom>
            <a:ln w="13754">
              <a:solidFill>
                <a:srgbClr val="F7A800"/>
              </a:solidFill>
            </a:ln>
          </p:spPr>
          <p:txBody>
            <a:bodyPr wrap="square" lIns="0" tIns="0" rIns="0" bIns="0" rtlCol="0"/>
            <a:lstStyle/>
            <a:p>
              <a:endParaRPr/>
            </a:p>
          </p:txBody>
        </p:sp>
        <p:sp>
          <p:nvSpPr>
            <p:cNvPr id="109" name="object 102"/>
            <p:cNvSpPr/>
            <p:nvPr/>
          </p:nvSpPr>
          <p:spPr>
            <a:xfrm>
              <a:off x="8487507" y="5518110"/>
              <a:ext cx="62230" cy="0"/>
            </a:xfrm>
            <a:custGeom>
              <a:avLst/>
              <a:gdLst/>
              <a:ahLst/>
              <a:cxnLst/>
              <a:rect l="l" t="t" r="r" b="b"/>
              <a:pathLst>
                <a:path w="62229">
                  <a:moveTo>
                    <a:pt x="0" y="0"/>
                  </a:moveTo>
                  <a:lnTo>
                    <a:pt x="61912" y="0"/>
                  </a:lnTo>
                </a:path>
              </a:pathLst>
            </a:custGeom>
            <a:ln w="13754">
              <a:solidFill>
                <a:srgbClr val="F7A800"/>
              </a:solidFill>
            </a:ln>
          </p:spPr>
          <p:txBody>
            <a:bodyPr wrap="square" lIns="0" tIns="0" rIns="0" bIns="0" rtlCol="0"/>
            <a:lstStyle/>
            <a:p>
              <a:endParaRPr/>
            </a:p>
          </p:txBody>
        </p:sp>
        <p:sp>
          <p:nvSpPr>
            <p:cNvPr id="110" name="object 103"/>
            <p:cNvSpPr/>
            <p:nvPr/>
          </p:nvSpPr>
          <p:spPr>
            <a:xfrm>
              <a:off x="8518470" y="5146597"/>
              <a:ext cx="0" cy="372110"/>
            </a:xfrm>
            <a:custGeom>
              <a:avLst/>
              <a:gdLst/>
              <a:ahLst/>
              <a:cxnLst/>
              <a:rect l="l" t="t" r="r" b="b"/>
              <a:pathLst>
                <a:path h="372110">
                  <a:moveTo>
                    <a:pt x="0" y="371513"/>
                  </a:moveTo>
                  <a:lnTo>
                    <a:pt x="0" y="185762"/>
                  </a:lnTo>
                  <a:lnTo>
                    <a:pt x="0" y="0"/>
                  </a:lnTo>
                </a:path>
              </a:pathLst>
            </a:custGeom>
            <a:ln w="13754">
              <a:solidFill>
                <a:srgbClr val="F7A800"/>
              </a:solidFill>
            </a:ln>
          </p:spPr>
          <p:txBody>
            <a:bodyPr wrap="square" lIns="0" tIns="0" rIns="0" bIns="0" rtlCol="0"/>
            <a:lstStyle/>
            <a:p>
              <a:endParaRPr/>
            </a:p>
          </p:txBody>
        </p:sp>
        <p:sp>
          <p:nvSpPr>
            <p:cNvPr id="111" name="object 104"/>
            <p:cNvSpPr/>
            <p:nvPr/>
          </p:nvSpPr>
          <p:spPr>
            <a:xfrm>
              <a:off x="8471222" y="5285701"/>
              <a:ext cx="95885" cy="94615"/>
            </a:xfrm>
            <a:custGeom>
              <a:avLst/>
              <a:gdLst/>
              <a:ahLst/>
              <a:cxnLst/>
              <a:rect l="l" t="t" r="r" b="b"/>
              <a:pathLst>
                <a:path w="95884"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FFFFFF"/>
            </a:solidFill>
          </p:spPr>
          <p:txBody>
            <a:bodyPr wrap="square" lIns="0" tIns="0" rIns="0" bIns="0" rtlCol="0"/>
            <a:lstStyle/>
            <a:p>
              <a:endParaRPr/>
            </a:p>
          </p:txBody>
        </p:sp>
        <p:sp>
          <p:nvSpPr>
            <p:cNvPr id="112" name="object 105"/>
            <p:cNvSpPr/>
            <p:nvPr/>
          </p:nvSpPr>
          <p:spPr>
            <a:xfrm>
              <a:off x="8471222" y="5285701"/>
              <a:ext cx="95885" cy="94615"/>
            </a:xfrm>
            <a:custGeom>
              <a:avLst/>
              <a:gdLst/>
              <a:ahLst/>
              <a:cxnLst/>
              <a:rect l="l" t="t" r="r" b="b"/>
              <a:pathLst>
                <a:path w="95884"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F7A800"/>
              </a:solidFill>
            </a:ln>
          </p:spPr>
          <p:txBody>
            <a:bodyPr wrap="square" lIns="0" tIns="0" rIns="0" bIns="0" rtlCol="0"/>
            <a:lstStyle/>
            <a:p>
              <a:endParaRPr/>
            </a:p>
          </p:txBody>
        </p:sp>
        <p:sp>
          <p:nvSpPr>
            <p:cNvPr id="113" name="object 106"/>
            <p:cNvSpPr/>
            <p:nvPr/>
          </p:nvSpPr>
          <p:spPr>
            <a:xfrm>
              <a:off x="3915970" y="3877151"/>
              <a:ext cx="65405" cy="0"/>
            </a:xfrm>
            <a:custGeom>
              <a:avLst/>
              <a:gdLst/>
              <a:ahLst/>
              <a:cxnLst/>
              <a:rect l="l" t="t" r="r" b="b"/>
              <a:pathLst>
                <a:path w="65404">
                  <a:moveTo>
                    <a:pt x="0" y="0"/>
                  </a:moveTo>
                  <a:lnTo>
                    <a:pt x="65238" y="0"/>
                  </a:lnTo>
                </a:path>
              </a:pathLst>
            </a:custGeom>
            <a:ln w="25394">
              <a:solidFill>
                <a:srgbClr val="F7A800"/>
              </a:solidFill>
            </a:ln>
          </p:spPr>
          <p:txBody>
            <a:bodyPr wrap="square" lIns="0" tIns="0" rIns="0" bIns="0" rtlCol="0"/>
            <a:lstStyle/>
            <a:p>
              <a:endParaRPr/>
            </a:p>
          </p:txBody>
        </p:sp>
        <p:sp>
          <p:nvSpPr>
            <p:cNvPr id="114" name="object 107"/>
            <p:cNvSpPr/>
            <p:nvPr/>
          </p:nvSpPr>
          <p:spPr>
            <a:xfrm>
              <a:off x="3915970" y="4132034"/>
              <a:ext cx="65405" cy="0"/>
            </a:xfrm>
            <a:custGeom>
              <a:avLst/>
              <a:gdLst/>
              <a:ahLst/>
              <a:cxnLst/>
              <a:rect l="l" t="t" r="r" b="b"/>
              <a:pathLst>
                <a:path w="65404">
                  <a:moveTo>
                    <a:pt x="0" y="0"/>
                  </a:moveTo>
                  <a:lnTo>
                    <a:pt x="65238" y="0"/>
                  </a:lnTo>
                </a:path>
              </a:pathLst>
            </a:custGeom>
            <a:ln w="18686">
              <a:solidFill>
                <a:srgbClr val="F7A800"/>
              </a:solidFill>
            </a:ln>
          </p:spPr>
          <p:txBody>
            <a:bodyPr wrap="square" lIns="0" tIns="0" rIns="0" bIns="0" rtlCol="0"/>
            <a:lstStyle/>
            <a:p>
              <a:endParaRPr/>
            </a:p>
          </p:txBody>
        </p:sp>
        <p:sp>
          <p:nvSpPr>
            <p:cNvPr id="115" name="object 108"/>
            <p:cNvSpPr/>
            <p:nvPr/>
          </p:nvSpPr>
          <p:spPr>
            <a:xfrm>
              <a:off x="3950258" y="3882971"/>
              <a:ext cx="0" cy="247015"/>
            </a:xfrm>
            <a:custGeom>
              <a:avLst/>
              <a:gdLst/>
              <a:ahLst/>
              <a:cxnLst/>
              <a:rect l="l" t="t" r="r" b="b"/>
              <a:pathLst>
                <a:path h="247014">
                  <a:moveTo>
                    <a:pt x="0" y="246595"/>
                  </a:moveTo>
                  <a:lnTo>
                    <a:pt x="0" y="123291"/>
                  </a:lnTo>
                  <a:lnTo>
                    <a:pt x="0" y="0"/>
                  </a:lnTo>
                </a:path>
              </a:pathLst>
            </a:custGeom>
            <a:ln w="13754">
              <a:solidFill>
                <a:srgbClr val="F7A800"/>
              </a:solidFill>
            </a:ln>
          </p:spPr>
          <p:txBody>
            <a:bodyPr wrap="square" lIns="0" tIns="0" rIns="0" bIns="0" rtlCol="0"/>
            <a:lstStyle/>
            <a:p>
              <a:endParaRPr/>
            </a:p>
          </p:txBody>
        </p:sp>
        <p:sp>
          <p:nvSpPr>
            <p:cNvPr id="116" name="object 109"/>
            <p:cNvSpPr/>
            <p:nvPr/>
          </p:nvSpPr>
          <p:spPr>
            <a:xfrm>
              <a:off x="3950256" y="3881295"/>
              <a:ext cx="0" cy="255904"/>
            </a:xfrm>
            <a:custGeom>
              <a:avLst/>
              <a:gdLst/>
              <a:ahLst/>
              <a:cxnLst/>
              <a:rect l="l" t="t" r="r" b="b"/>
              <a:pathLst>
                <a:path h="255904">
                  <a:moveTo>
                    <a:pt x="0" y="255346"/>
                  </a:moveTo>
                  <a:lnTo>
                    <a:pt x="0" y="127673"/>
                  </a:lnTo>
                  <a:lnTo>
                    <a:pt x="0" y="0"/>
                  </a:lnTo>
                </a:path>
              </a:pathLst>
            </a:custGeom>
            <a:ln w="13754">
              <a:solidFill>
                <a:srgbClr val="00A9E0"/>
              </a:solidFill>
            </a:ln>
          </p:spPr>
          <p:txBody>
            <a:bodyPr wrap="square" lIns="0" tIns="0" rIns="0" bIns="0" rtlCol="0"/>
            <a:lstStyle/>
            <a:p>
              <a:endParaRPr/>
            </a:p>
          </p:txBody>
        </p:sp>
        <p:sp>
          <p:nvSpPr>
            <p:cNvPr id="117" name="object 110"/>
            <p:cNvSpPr/>
            <p:nvPr/>
          </p:nvSpPr>
          <p:spPr>
            <a:xfrm>
              <a:off x="3903010" y="3959734"/>
              <a:ext cx="95885" cy="94615"/>
            </a:xfrm>
            <a:custGeom>
              <a:avLst/>
              <a:gdLst/>
              <a:ahLst/>
              <a:cxnLst/>
              <a:rect l="l" t="t" r="r" b="b"/>
              <a:pathLst>
                <a:path w="95885"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F7A800"/>
              </a:solidFill>
            </a:ln>
          </p:spPr>
          <p:txBody>
            <a:bodyPr wrap="square" lIns="0" tIns="0" rIns="0" bIns="0" rtlCol="0"/>
            <a:lstStyle/>
            <a:p>
              <a:endParaRPr/>
            </a:p>
          </p:txBody>
        </p:sp>
        <p:sp>
          <p:nvSpPr>
            <p:cNvPr id="118" name="object 111"/>
            <p:cNvSpPr/>
            <p:nvPr/>
          </p:nvSpPr>
          <p:spPr>
            <a:xfrm>
              <a:off x="3946932" y="3871330"/>
              <a:ext cx="0" cy="263525"/>
            </a:xfrm>
            <a:custGeom>
              <a:avLst/>
              <a:gdLst/>
              <a:ahLst/>
              <a:cxnLst/>
              <a:rect l="l" t="t" r="r" b="b"/>
              <a:pathLst>
                <a:path h="263525">
                  <a:moveTo>
                    <a:pt x="0" y="263169"/>
                  </a:moveTo>
                  <a:lnTo>
                    <a:pt x="0" y="131584"/>
                  </a:lnTo>
                  <a:lnTo>
                    <a:pt x="0" y="0"/>
                  </a:lnTo>
                </a:path>
              </a:pathLst>
            </a:custGeom>
            <a:ln w="13754">
              <a:solidFill>
                <a:srgbClr val="F7A800"/>
              </a:solidFill>
            </a:ln>
          </p:spPr>
          <p:txBody>
            <a:bodyPr wrap="square" lIns="0" tIns="0" rIns="0" bIns="0" rtlCol="0"/>
            <a:lstStyle/>
            <a:p>
              <a:endParaRPr/>
            </a:p>
          </p:txBody>
        </p:sp>
        <p:sp>
          <p:nvSpPr>
            <p:cNvPr id="119" name="object 112"/>
            <p:cNvSpPr/>
            <p:nvPr/>
          </p:nvSpPr>
          <p:spPr>
            <a:xfrm>
              <a:off x="2965897" y="3275683"/>
              <a:ext cx="62230" cy="0"/>
            </a:xfrm>
            <a:custGeom>
              <a:avLst/>
              <a:gdLst/>
              <a:ahLst/>
              <a:cxnLst/>
              <a:rect l="l" t="t" r="r" b="b"/>
              <a:pathLst>
                <a:path w="62230">
                  <a:moveTo>
                    <a:pt x="0" y="0"/>
                  </a:moveTo>
                  <a:lnTo>
                    <a:pt x="61912" y="0"/>
                  </a:lnTo>
                </a:path>
              </a:pathLst>
            </a:custGeom>
            <a:ln w="13754">
              <a:solidFill>
                <a:srgbClr val="F7A800"/>
              </a:solidFill>
            </a:ln>
          </p:spPr>
          <p:txBody>
            <a:bodyPr wrap="square" lIns="0" tIns="0" rIns="0" bIns="0" rtlCol="0"/>
            <a:lstStyle/>
            <a:p>
              <a:endParaRPr/>
            </a:p>
          </p:txBody>
        </p:sp>
        <p:sp>
          <p:nvSpPr>
            <p:cNvPr id="120" name="object 113"/>
            <p:cNvSpPr/>
            <p:nvPr/>
          </p:nvSpPr>
          <p:spPr>
            <a:xfrm>
              <a:off x="2965897" y="3538852"/>
              <a:ext cx="62230" cy="0"/>
            </a:xfrm>
            <a:custGeom>
              <a:avLst/>
              <a:gdLst/>
              <a:ahLst/>
              <a:cxnLst/>
              <a:rect l="l" t="t" r="r" b="b"/>
              <a:pathLst>
                <a:path w="62230">
                  <a:moveTo>
                    <a:pt x="0" y="0"/>
                  </a:moveTo>
                  <a:lnTo>
                    <a:pt x="61912" y="0"/>
                  </a:lnTo>
                </a:path>
              </a:pathLst>
            </a:custGeom>
            <a:ln w="13754">
              <a:solidFill>
                <a:srgbClr val="F7A800"/>
              </a:solidFill>
            </a:ln>
          </p:spPr>
          <p:txBody>
            <a:bodyPr wrap="square" lIns="0" tIns="0" rIns="0" bIns="0" rtlCol="0"/>
            <a:lstStyle/>
            <a:p>
              <a:endParaRPr/>
            </a:p>
          </p:txBody>
        </p:sp>
        <p:sp>
          <p:nvSpPr>
            <p:cNvPr id="121" name="object 114"/>
            <p:cNvSpPr/>
            <p:nvPr/>
          </p:nvSpPr>
          <p:spPr>
            <a:xfrm>
              <a:off x="2996859" y="3275683"/>
              <a:ext cx="0" cy="263525"/>
            </a:xfrm>
            <a:custGeom>
              <a:avLst/>
              <a:gdLst/>
              <a:ahLst/>
              <a:cxnLst/>
              <a:rect l="l" t="t" r="r" b="b"/>
              <a:pathLst>
                <a:path h="263525">
                  <a:moveTo>
                    <a:pt x="0" y="263169"/>
                  </a:moveTo>
                  <a:lnTo>
                    <a:pt x="0" y="131584"/>
                  </a:lnTo>
                  <a:lnTo>
                    <a:pt x="0" y="0"/>
                  </a:lnTo>
                </a:path>
              </a:pathLst>
            </a:custGeom>
            <a:ln w="13754">
              <a:solidFill>
                <a:srgbClr val="F7A800"/>
              </a:solidFill>
            </a:ln>
          </p:spPr>
          <p:txBody>
            <a:bodyPr wrap="square" lIns="0" tIns="0" rIns="0" bIns="0" rtlCol="0"/>
            <a:lstStyle/>
            <a:p>
              <a:endParaRPr/>
            </a:p>
          </p:txBody>
        </p:sp>
        <p:sp>
          <p:nvSpPr>
            <p:cNvPr id="122" name="object 115"/>
            <p:cNvSpPr/>
            <p:nvPr/>
          </p:nvSpPr>
          <p:spPr>
            <a:xfrm>
              <a:off x="2965409" y="3374132"/>
              <a:ext cx="62230" cy="0"/>
            </a:xfrm>
            <a:custGeom>
              <a:avLst/>
              <a:gdLst/>
              <a:ahLst/>
              <a:cxnLst/>
              <a:rect l="l" t="t" r="r" b="b"/>
              <a:pathLst>
                <a:path w="62230">
                  <a:moveTo>
                    <a:pt x="0" y="0"/>
                  </a:moveTo>
                  <a:lnTo>
                    <a:pt x="61912" y="0"/>
                  </a:lnTo>
                </a:path>
              </a:pathLst>
            </a:custGeom>
            <a:ln w="13755">
              <a:solidFill>
                <a:srgbClr val="71C5E8"/>
              </a:solidFill>
            </a:ln>
          </p:spPr>
          <p:txBody>
            <a:bodyPr wrap="square" lIns="0" tIns="0" rIns="0" bIns="0" rtlCol="0"/>
            <a:lstStyle/>
            <a:p>
              <a:endParaRPr/>
            </a:p>
          </p:txBody>
        </p:sp>
        <p:sp>
          <p:nvSpPr>
            <p:cNvPr id="123" name="object 116"/>
            <p:cNvSpPr/>
            <p:nvPr/>
          </p:nvSpPr>
          <p:spPr>
            <a:xfrm>
              <a:off x="2965409" y="3708498"/>
              <a:ext cx="62230" cy="0"/>
            </a:xfrm>
            <a:custGeom>
              <a:avLst/>
              <a:gdLst/>
              <a:ahLst/>
              <a:cxnLst/>
              <a:rect l="l" t="t" r="r" b="b"/>
              <a:pathLst>
                <a:path w="62230">
                  <a:moveTo>
                    <a:pt x="0" y="0"/>
                  </a:moveTo>
                  <a:lnTo>
                    <a:pt x="61912" y="0"/>
                  </a:lnTo>
                </a:path>
              </a:pathLst>
            </a:custGeom>
            <a:ln w="13755">
              <a:solidFill>
                <a:srgbClr val="71C5E8"/>
              </a:solidFill>
            </a:ln>
          </p:spPr>
          <p:txBody>
            <a:bodyPr wrap="square" lIns="0" tIns="0" rIns="0" bIns="0" rtlCol="0"/>
            <a:lstStyle/>
            <a:p>
              <a:endParaRPr/>
            </a:p>
          </p:txBody>
        </p:sp>
        <p:sp>
          <p:nvSpPr>
            <p:cNvPr id="124" name="object 117"/>
            <p:cNvSpPr/>
            <p:nvPr/>
          </p:nvSpPr>
          <p:spPr>
            <a:xfrm>
              <a:off x="2996371" y="3374132"/>
              <a:ext cx="0" cy="334645"/>
            </a:xfrm>
            <a:custGeom>
              <a:avLst/>
              <a:gdLst/>
              <a:ahLst/>
              <a:cxnLst/>
              <a:rect l="l" t="t" r="r" b="b"/>
              <a:pathLst>
                <a:path h="334645">
                  <a:moveTo>
                    <a:pt x="0" y="0"/>
                  </a:moveTo>
                  <a:lnTo>
                    <a:pt x="0" y="334366"/>
                  </a:lnTo>
                </a:path>
              </a:pathLst>
            </a:custGeom>
            <a:ln w="13754">
              <a:solidFill>
                <a:srgbClr val="71C5E8"/>
              </a:solidFill>
            </a:ln>
          </p:spPr>
          <p:txBody>
            <a:bodyPr wrap="square" lIns="0" tIns="0" rIns="0" bIns="0" rtlCol="0"/>
            <a:lstStyle/>
            <a:p>
              <a:endParaRPr/>
            </a:p>
          </p:txBody>
        </p:sp>
        <p:sp>
          <p:nvSpPr>
            <p:cNvPr id="125" name="object 118"/>
            <p:cNvSpPr/>
            <p:nvPr/>
          </p:nvSpPr>
          <p:spPr>
            <a:xfrm>
              <a:off x="3944169" y="3765965"/>
              <a:ext cx="0" cy="2295525"/>
            </a:xfrm>
            <a:custGeom>
              <a:avLst/>
              <a:gdLst/>
              <a:ahLst/>
              <a:cxnLst/>
              <a:rect l="l" t="t" r="r" b="b"/>
              <a:pathLst>
                <a:path h="2295525">
                  <a:moveTo>
                    <a:pt x="0" y="2294915"/>
                  </a:moveTo>
                  <a:lnTo>
                    <a:pt x="0" y="0"/>
                  </a:lnTo>
                </a:path>
              </a:pathLst>
            </a:custGeom>
            <a:ln w="14236">
              <a:solidFill>
                <a:srgbClr val="888B8D"/>
              </a:solidFill>
              <a:prstDash val="dash"/>
            </a:ln>
          </p:spPr>
          <p:txBody>
            <a:bodyPr wrap="square" lIns="0" tIns="0" rIns="0" bIns="0" rtlCol="0"/>
            <a:lstStyle/>
            <a:p>
              <a:endParaRPr/>
            </a:p>
          </p:txBody>
        </p:sp>
        <p:sp>
          <p:nvSpPr>
            <p:cNvPr id="126" name="object 119"/>
            <p:cNvSpPr/>
            <p:nvPr/>
          </p:nvSpPr>
          <p:spPr>
            <a:xfrm>
              <a:off x="3937050" y="6102774"/>
              <a:ext cx="14604" cy="0"/>
            </a:xfrm>
            <a:custGeom>
              <a:avLst/>
              <a:gdLst/>
              <a:ahLst/>
              <a:cxnLst/>
              <a:rect l="l" t="t" r="r" b="b"/>
              <a:pathLst>
                <a:path w="14604">
                  <a:moveTo>
                    <a:pt x="0" y="0"/>
                  </a:moveTo>
                  <a:lnTo>
                    <a:pt x="14236" y="0"/>
                  </a:lnTo>
                </a:path>
              </a:pathLst>
            </a:custGeom>
            <a:ln w="7124">
              <a:solidFill>
                <a:srgbClr val="888B8D"/>
              </a:solidFill>
            </a:ln>
          </p:spPr>
          <p:txBody>
            <a:bodyPr wrap="square" lIns="0" tIns="0" rIns="0" bIns="0" rtlCol="0"/>
            <a:lstStyle/>
            <a:p>
              <a:endParaRPr/>
            </a:p>
          </p:txBody>
        </p:sp>
        <p:sp>
          <p:nvSpPr>
            <p:cNvPr id="127" name="object 120"/>
            <p:cNvSpPr/>
            <p:nvPr/>
          </p:nvSpPr>
          <p:spPr>
            <a:xfrm>
              <a:off x="3937050" y="3743234"/>
              <a:ext cx="14604" cy="0"/>
            </a:xfrm>
            <a:custGeom>
              <a:avLst/>
              <a:gdLst/>
              <a:ahLst/>
              <a:cxnLst/>
              <a:rect l="l" t="t" r="r" b="b"/>
              <a:pathLst>
                <a:path w="14604">
                  <a:moveTo>
                    <a:pt x="0" y="0"/>
                  </a:moveTo>
                  <a:lnTo>
                    <a:pt x="14236" y="0"/>
                  </a:lnTo>
                </a:path>
              </a:pathLst>
            </a:custGeom>
            <a:ln w="7112">
              <a:solidFill>
                <a:srgbClr val="888B8D"/>
              </a:solidFill>
            </a:ln>
          </p:spPr>
          <p:txBody>
            <a:bodyPr wrap="square" lIns="0" tIns="0" rIns="0" bIns="0" rtlCol="0"/>
            <a:lstStyle/>
            <a:p>
              <a:endParaRPr/>
            </a:p>
          </p:txBody>
        </p:sp>
        <p:sp>
          <p:nvSpPr>
            <p:cNvPr id="128" name="object 121"/>
            <p:cNvSpPr/>
            <p:nvPr/>
          </p:nvSpPr>
          <p:spPr>
            <a:xfrm>
              <a:off x="10025151" y="3952947"/>
              <a:ext cx="76200" cy="1328420"/>
            </a:xfrm>
            <a:custGeom>
              <a:avLst/>
              <a:gdLst/>
              <a:ahLst/>
              <a:cxnLst/>
              <a:rect l="l" t="t" r="r" b="b"/>
              <a:pathLst>
                <a:path w="76200" h="1328420">
                  <a:moveTo>
                    <a:pt x="0" y="0"/>
                  </a:moveTo>
                  <a:lnTo>
                    <a:pt x="75679" y="0"/>
                  </a:lnTo>
                  <a:lnTo>
                    <a:pt x="75679" y="1327810"/>
                  </a:lnTo>
                  <a:lnTo>
                    <a:pt x="9956" y="1327810"/>
                  </a:lnTo>
                </a:path>
              </a:pathLst>
            </a:custGeom>
            <a:ln w="13754">
              <a:solidFill>
                <a:srgbClr val="71C5E8"/>
              </a:solidFill>
            </a:ln>
          </p:spPr>
          <p:txBody>
            <a:bodyPr wrap="square" lIns="0" tIns="0" rIns="0" bIns="0" rtlCol="0"/>
            <a:lstStyle/>
            <a:p>
              <a:endParaRPr/>
            </a:p>
          </p:txBody>
        </p:sp>
        <p:sp>
          <p:nvSpPr>
            <p:cNvPr id="129" name="object 122"/>
            <p:cNvSpPr txBox="1"/>
            <p:nvPr/>
          </p:nvSpPr>
          <p:spPr>
            <a:xfrm>
              <a:off x="7208200" y="4136022"/>
              <a:ext cx="821185" cy="350958"/>
            </a:xfrm>
            <a:prstGeom prst="rect">
              <a:avLst/>
            </a:prstGeom>
          </p:spPr>
          <p:txBody>
            <a:bodyPr vert="horz" wrap="square" lIns="0" tIns="0" rIns="0" bIns="0" rtlCol="0">
              <a:spAutoFit/>
            </a:bodyPr>
            <a:lstStyle/>
            <a:p>
              <a:pPr marL="12700">
                <a:lnSpc>
                  <a:spcPct val="100000"/>
                </a:lnSpc>
              </a:pPr>
              <a:r>
                <a:rPr sz="2150" b="1" spc="-15" dirty="0">
                  <a:solidFill>
                    <a:srgbClr val="71C5E8"/>
                  </a:solidFill>
                  <a:latin typeface="Effra"/>
                  <a:cs typeface="Effra"/>
                </a:rPr>
                <a:t>8.6%</a:t>
              </a:r>
              <a:endParaRPr sz="2150" dirty="0">
                <a:latin typeface="Effra"/>
                <a:cs typeface="Effra"/>
              </a:endParaRPr>
            </a:p>
          </p:txBody>
        </p:sp>
        <p:sp>
          <p:nvSpPr>
            <p:cNvPr id="130" name="object 123"/>
            <p:cNvSpPr txBox="1"/>
            <p:nvPr/>
          </p:nvSpPr>
          <p:spPr>
            <a:xfrm>
              <a:off x="7140779" y="5290671"/>
              <a:ext cx="1450329" cy="342796"/>
            </a:xfrm>
            <a:prstGeom prst="rect">
              <a:avLst/>
            </a:prstGeom>
          </p:spPr>
          <p:txBody>
            <a:bodyPr vert="horz" wrap="square" lIns="0" tIns="0" rIns="0" bIns="0" rtlCol="0">
              <a:spAutoFit/>
            </a:bodyPr>
            <a:lstStyle/>
            <a:p>
              <a:pPr marL="12700">
                <a:lnSpc>
                  <a:spcPct val="100000"/>
                </a:lnSpc>
              </a:pPr>
              <a:r>
                <a:rPr sz="3150" b="1" spc="15" baseline="-11904" dirty="0">
                  <a:solidFill>
                    <a:srgbClr val="F7A800"/>
                  </a:solidFill>
                  <a:latin typeface="Effra"/>
                  <a:cs typeface="Effra"/>
                </a:rPr>
                <a:t>7.9% </a:t>
              </a:r>
              <a:r>
                <a:rPr sz="3150" b="1" spc="-232" baseline="-11904" dirty="0">
                  <a:solidFill>
                    <a:srgbClr val="F7A800"/>
                  </a:solidFill>
                  <a:latin typeface="Effra"/>
                  <a:cs typeface="Effra"/>
                </a:rPr>
                <a:t> </a:t>
              </a:r>
              <a:r>
                <a:rPr sz="1550" spc="-10" dirty="0">
                  <a:solidFill>
                    <a:srgbClr val="888B8D"/>
                  </a:solidFill>
                  <a:latin typeface="Effra"/>
                  <a:cs typeface="Effra"/>
                </a:rPr>
                <a:t>C</a:t>
              </a:r>
              <a:r>
                <a:rPr sz="1550" spc="5" dirty="0">
                  <a:solidFill>
                    <a:srgbClr val="888B8D"/>
                  </a:solidFill>
                  <a:latin typeface="Effra"/>
                  <a:cs typeface="Effra"/>
                </a:rPr>
                <a:t>SII</a:t>
              </a:r>
              <a:endParaRPr sz="1550" dirty="0">
                <a:latin typeface="Effra"/>
                <a:cs typeface="Effra"/>
              </a:endParaRPr>
            </a:p>
          </p:txBody>
        </p:sp>
        <p:sp>
          <p:nvSpPr>
            <p:cNvPr id="131" name="object 124"/>
            <p:cNvSpPr txBox="1"/>
            <p:nvPr/>
          </p:nvSpPr>
          <p:spPr>
            <a:xfrm>
              <a:off x="10004986" y="5337243"/>
              <a:ext cx="857616" cy="342796"/>
            </a:xfrm>
            <a:prstGeom prst="rect">
              <a:avLst/>
            </a:prstGeom>
          </p:spPr>
          <p:txBody>
            <a:bodyPr vert="horz" wrap="square" lIns="0" tIns="0" rIns="0" bIns="0" rtlCol="0">
              <a:spAutoFit/>
            </a:bodyPr>
            <a:lstStyle/>
            <a:p>
              <a:pPr marL="12700">
                <a:lnSpc>
                  <a:spcPct val="100000"/>
                </a:lnSpc>
              </a:pPr>
              <a:r>
                <a:rPr sz="2100" b="1" spc="10" dirty="0">
                  <a:solidFill>
                    <a:srgbClr val="F7A800"/>
                  </a:solidFill>
                  <a:latin typeface="Effra"/>
                  <a:cs typeface="Effra"/>
                </a:rPr>
                <a:t>7.8%</a:t>
              </a:r>
              <a:endParaRPr sz="2100" dirty="0">
                <a:latin typeface="Effra"/>
                <a:cs typeface="Effra"/>
              </a:endParaRPr>
            </a:p>
          </p:txBody>
        </p:sp>
        <p:sp>
          <p:nvSpPr>
            <p:cNvPr id="132" name="object 125"/>
            <p:cNvSpPr txBox="1"/>
            <p:nvPr/>
          </p:nvSpPr>
          <p:spPr>
            <a:xfrm>
              <a:off x="10230151" y="4322823"/>
              <a:ext cx="1154392" cy="544121"/>
            </a:xfrm>
            <a:prstGeom prst="rect">
              <a:avLst/>
            </a:prstGeom>
          </p:spPr>
          <p:txBody>
            <a:bodyPr vert="horz" wrap="square" lIns="0" tIns="0" rIns="0" bIns="0" rtlCol="0">
              <a:spAutoFit/>
            </a:bodyPr>
            <a:lstStyle/>
            <a:p>
              <a:pPr algn="ctr">
                <a:lnSpc>
                  <a:spcPts val="2500"/>
                </a:lnSpc>
              </a:pPr>
              <a:r>
                <a:rPr sz="2150" b="1" spc="-15" dirty="0">
                  <a:solidFill>
                    <a:srgbClr val="888B8D"/>
                  </a:solidFill>
                  <a:latin typeface="Effra"/>
                  <a:cs typeface="Effra"/>
                </a:rPr>
                <a:t>(-1.2%)</a:t>
              </a:r>
              <a:endParaRPr sz="2150" dirty="0">
                <a:latin typeface="Effra"/>
                <a:cs typeface="Effra"/>
              </a:endParaRPr>
            </a:p>
            <a:p>
              <a:pPr algn="ctr">
                <a:lnSpc>
                  <a:spcPts val="1480"/>
                </a:lnSpc>
              </a:pPr>
              <a:r>
                <a:rPr sz="1300" b="1" dirty="0">
                  <a:solidFill>
                    <a:srgbClr val="888B8D"/>
                  </a:solidFill>
                  <a:latin typeface="Effra"/>
                  <a:cs typeface="Effra"/>
                </a:rPr>
                <a:t>p&lt;0.0001</a:t>
              </a:r>
              <a:endParaRPr sz="1300" dirty="0">
                <a:latin typeface="Effra"/>
                <a:cs typeface="Effra"/>
              </a:endParaRPr>
            </a:p>
          </p:txBody>
        </p:sp>
        <p:sp>
          <p:nvSpPr>
            <p:cNvPr id="133" name="object 126"/>
            <p:cNvSpPr txBox="1"/>
            <p:nvPr/>
          </p:nvSpPr>
          <p:spPr>
            <a:xfrm>
              <a:off x="6026613" y="4541839"/>
              <a:ext cx="1042670" cy="544121"/>
            </a:xfrm>
            <a:prstGeom prst="rect">
              <a:avLst/>
            </a:prstGeom>
          </p:spPr>
          <p:txBody>
            <a:bodyPr vert="horz" wrap="square" lIns="0" tIns="0" rIns="0" bIns="0" rtlCol="0">
              <a:spAutoFit/>
            </a:bodyPr>
            <a:lstStyle/>
            <a:p>
              <a:pPr algn="ctr">
                <a:lnSpc>
                  <a:spcPts val="2500"/>
                </a:lnSpc>
              </a:pPr>
              <a:r>
                <a:rPr sz="2150" b="1" spc="-15" dirty="0">
                  <a:solidFill>
                    <a:srgbClr val="888B8D"/>
                  </a:solidFill>
                  <a:latin typeface="Effra"/>
                  <a:cs typeface="Effra"/>
                </a:rPr>
                <a:t>(-0.7%)</a:t>
              </a:r>
              <a:endParaRPr sz="2150" dirty="0">
                <a:latin typeface="Effra"/>
                <a:cs typeface="Effra"/>
              </a:endParaRPr>
            </a:p>
            <a:p>
              <a:pPr algn="ctr">
                <a:lnSpc>
                  <a:spcPts val="1480"/>
                </a:lnSpc>
              </a:pPr>
              <a:r>
                <a:rPr sz="1300" b="1" dirty="0">
                  <a:solidFill>
                    <a:srgbClr val="888B8D"/>
                  </a:solidFill>
                  <a:latin typeface="Effra"/>
                  <a:cs typeface="Effra"/>
                </a:rPr>
                <a:t>p&lt;0.0001</a:t>
              </a:r>
              <a:endParaRPr sz="1300" dirty="0">
                <a:latin typeface="Effra"/>
                <a:cs typeface="Effra"/>
              </a:endParaRPr>
            </a:p>
          </p:txBody>
        </p:sp>
        <p:sp>
          <p:nvSpPr>
            <p:cNvPr id="134" name="object 127"/>
            <p:cNvSpPr txBox="1"/>
            <p:nvPr/>
          </p:nvSpPr>
          <p:spPr>
            <a:xfrm>
              <a:off x="3493322" y="3161385"/>
              <a:ext cx="1258174" cy="598533"/>
            </a:xfrm>
            <a:prstGeom prst="rect">
              <a:avLst/>
            </a:prstGeom>
          </p:spPr>
          <p:txBody>
            <a:bodyPr vert="horz" wrap="square" lIns="0" tIns="0" rIns="0" bIns="0" rtlCol="0">
              <a:spAutoFit/>
            </a:bodyPr>
            <a:lstStyle/>
            <a:p>
              <a:pPr algn="ctr">
                <a:lnSpc>
                  <a:spcPts val="1855"/>
                </a:lnSpc>
              </a:pPr>
              <a:r>
                <a:rPr sz="1650" b="1" spc="-55" dirty="0">
                  <a:solidFill>
                    <a:srgbClr val="888B8D"/>
                  </a:solidFill>
                  <a:latin typeface="Effra"/>
                  <a:cs typeface="Effra"/>
                </a:rPr>
                <a:t>B</a:t>
              </a:r>
              <a:r>
                <a:rPr sz="1650" b="1" spc="-10" dirty="0">
                  <a:solidFill>
                    <a:srgbClr val="888B8D"/>
                  </a:solidFill>
                  <a:latin typeface="Effra"/>
                  <a:cs typeface="Effra"/>
                </a:rPr>
                <a:t>ASELINE</a:t>
              </a:r>
              <a:endParaRPr sz="1650" dirty="0">
                <a:latin typeface="Effra"/>
                <a:cs typeface="Effra"/>
              </a:endParaRPr>
            </a:p>
            <a:p>
              <a:pPr algn="ctr">
                <a:lnSpc>
                  <a:spcPts val="2455"/>
                </a:lnSpc>
              </a:pPr>
              <a:r>
                <a:rPr sz="2150" b="1" spc="-20" dirty="0">
                  <a:solidFill>
                    <a:srgbClr val="888B8D"/>
                  </a:solidFill>
                  <a:latin typeface="Effra"/>
                  <a:cs typeface="Effra"/>
                </a:rPr>
                <a:t>9%</a:t>
              </a:r>
              <a:endParaRPr sz="2150" dirty="0">
                <a:latin typeface="Effra"/>
                <a:cs typeface="Effra"/>
              </a:endParaRPr>
            </a:p>
          </p:txBody>
        </p:sp>
        <p:sp>
          <p:nvSpPr>
            <p:cNvPr id="135" name="object 128"/>
            <p:cNvSpPr txBox="1"/>
            <p:nvPr/>
          </p:nvSpPr>
          <p:spPr>
            <a:xfrm>
              <a:off x="5205032" y="4050896"/>
              <a:ext cx="560779" cy="253016"/>
            </a:xfrm>
            <a:prstGeom prst="rect">
              <a:avLst/>
            </a:prstGeom>
          </p:spPr>
          <p:txBody>
            <a:bodyPr vert="horz" wrap="square" lIns="0" tIns="0" rIns="0" bIns="0" rtlCol="0">
              <a:spAutoFit/>
            </a:bodyPr>
            <a:lstStyle/>
            <a:p>
              <a:pPr marL="12700">
                <a:lnSpc>
                  <a:spcPct val="100000"/>
                </a:lnSpc>
              </a:pPr>
              <a:r>
                <a:rPr sz="1550" spc="5" dirty="0">
                  <a:solidFill>
                    <a:srgbClr val="888B8D"/>
                  </a:solidFill>
                  <a:latin typeface="Effra"/>
                  <a:cs typeface="Effra"/>
                </a:rPr>
                <a:t>MDI</a:t>
              </a:r>
              <a:endParaRPr sz="1550" dirty="0">
                <a:latin typeface="Effra"/>
                <a:cs typeface="Effra"/>
              </a:endParaRPr>
            </a:p>
          </p:txBody>
        </p:sp>
        <p:sp>
          <p:nvSpPr>
            <p:cNvPr id="136" name="object 129"/>
            <p:cNvSpPr txBox="1"/>
            <p:nvPr/>
          </p:nvSpPr>
          <p:spPr>
            <a:xfrm>
              <a:off x="4564807" y="4616949"/>
              <a:ext cx="801051" cy="253016"/>
            </a:xfrm>
            <a:prstGeom prst="rect">
              <a:avLst/>
            </a:prstGeom>
          </p:spPr>
          <p:txBody>
            <a:bodyPr vert="horz" wrap="square" lIns="0" tIns="0" rIns="0" bIns="0" rtlCol="0">
              <a:spAutoFit/>
            </a:bodyPr>
            <a:lstStyle/>
            <a:p>
              <a:pPr marL="12700">
                <a:lnSpc>
                  <a:spcPct val="100000"/>
                </a:lnSpc>
              </a:pPr>
              <a:r>
                <a:rPr sz="1550" spc="-10" dirty="0">
                  <a:solidFill>
                    <a:srgbClr val="888B8D"/>
                  </a:solidFill>
                  <a:latin typeface="Effra"/>
                  <a:cs typeface="Effra"/>
                </a:rPr>
                <a:t>C</a:t>
              </a:r>
              <a:r>
                <a:rPr sz="1550" spc="5" dirty="0">
                  <a:solidFill>
                    <a:srgbClr val="888B8D"/>
                  </a:solidFill>
                  <a:latin typeface="Effra"/>
                  <a:cs typeface="Effra"/>
                </a:rPr>
                <a:t>SII</a:t>
              </a:r>
              <a:endParaRPr sz="1550" dirty="0">
                <a:latin typeface="Effra"/>
                <a:cs typeface="Effra"/>
              </a:endParaRPr>
            </a:p>
          </p:txBody>
        </p:sp>
        <p:sp>
          <p:nvSpPr>
            <p:cNvPr id="137" name="object 130"/>
            <p:cNvSpPr txBox="1"/>
            <p:nvPr/>
          </p:nvSpPr>
          <p:spPr>
            <a:xfrm>
              <a:off x="7842695" y="4564911"/>
              <a:ext cx="707042" cy="253016"/>
            </a:xfrm>
            <a:prstGeom prst="rect">
              <a:avLst/>
            </a:prstGeom>
          </p:spPr>
          <p:txBody>
            <a:bodyPr vert="horz" wrap="square" lIns="0" tIns="0" rIns="0" bIns="0" rtlCol="0">
              <a:spAutoFit/>
            </a:bodyPr>
            <a:lstStyle/>
            <a:p>
              <a:pPr marL="12700">
                <a:lnSpc>
                  <a:spcPct val="100000"/>
                </a:lnSpc>
              </a:pPr>
              <a:r>
                <a:rPr sz="1550" spc="-10" dirty="0">
                  <a:solidFill>
                    <a:srgbClr val="888B8D"/>
                  </a:solidFill>
                  <a:latin typeface="Effra"/>
                  <a:cs typeface="Effra"/>
                </a:rPr>
                <a:t>C</a:t>
              </a:r>
              <a:r>
                <a:rPr sz="1550" spc="5" dirty="0">
                  <a:solidFill>
                    <a:srgbClr val="888B8D"/>
                  </a:solidFill>
                  <a:latin typeface="Effra"/>
                  <a:cs typeface="Effra"/>
                </a:rPr>
                <a:t>SII</a:t>
              </a:r>
              <a:endParaRPr sz="1550" dirty="0">
                <a:latin typeface="Effra"/>
                <a:cs typeface="Effra"/>
              </a:endParaRPr>
            </a:p>
          </p:txBody>
        </p:sp>
        <p:sp>
          <p:nvSpPr>
            <p:cNvPr id="138" name="object 131"/>
            <p:cNvSpPr/>
            <p:nvPr/>
          </p:nvSpPr>
          <p:spPr>
            <a:xfrm>
              <a:off x="7069283" y="4222715"/>
              <a:ext cx="62230" cy="0"/>
            </a:xfrm>
            <a:custGeom>
              <a:avLst/>
              <a:gdLst/>
              <a:ahLst/>
              <a:cxnLst/>
              <a:rect l="l" t="t" r="r" b="b"/>
              <a:pathLst>
                <a:path w="62229">
                  <a:moveTo>
                    <a:pt x="0" y="0"/>
                  </a:moveTo>
                  <a:lnTo>
                    <a:pt x="61912" y="0"/>
                  </a:lnTo>
                </a:path>
              </a:pathLst>
            </a:custGeom>
            <a:ln w="13754">
              <a:solidFill>
                <a:srgbClr val="71C5E8"/>
              </a:solidFill>
            </a:ln>
          </p:spPr>
          <p:txBody>
            <a:bodyPr wrap="square" lIns="0" tIns="0" rIns="0" bIns="0" rtlCol="0"/>
            <a:lstStyle/>
            <a:p>
              <a:endParaRPr/>
            </a:p>
          </p:txBody>
        </p:sp>
        <p:sp>
          <p:nvSpPr>
            <p:cNvPr id="139" name="object 132"/>
            <p:cNvSpPr/>
            <p:nvPr/>
          </p:nvSpPr>
          <p:spPr>
            <a:xfrm>
              <a:off x="7069283" y="4639783"/>
              <a:ext cx="62230" cy="0"/>
            </a:xfrm>
            <a:custGeom>
              <a:avLst/>
              <a:gdLst/>
              <a:ahLst/>
              <a:cxnLst/>
              <a:rect l="l" t="t" r="r" b="b"/>
              <a:pathLst>
                <a:path w="62229">
                  <a:moveTo>
                    <a:pt x="0" y="0"/>
                  </a:moveTo>
                  <a:lnTo>
                    <a:pt x="61912" y="0"/>
                  </a:lnTo>
                </a:path>
              </a:pathLst>
            </a:custGeom>
            <a:ln w="13754">
              <a:solidFill>
                <a:srgbClr val="71C5E8"/>
              </a:solidFill>
            </a:ln>
          </p:spPr>
          <p:txBody>
            <a:bodyPr wrap="square" lIns="0" tIns="0" rIns="0" bIns="0" rtlCol="0"/>
            <a:lstStyle/>
            <a:p>
              <a:endParaRPr/>
            </a:p>
          </p:txBody>
        </p:sp>
        <p:sp>
          <p:nvSpPr>
            <p:cNvPr id="140" name="object 133"/>
            <p:cNvSpPr/>
            <p:nvPr/>
          </p:nvSpPr>
          <p:spPr>
            <a:xfrm>
              <a:off x="7052998" y="4398152"/>
              <a:ext cx="95885" cy="94615"/>
            </a:xfrm>
            <a:custGeom>
              <a:avLst/>
              <a:gdLst/>
              <a:ahLst/>
              <a:cxnLst/>
              <a:rect l="l" t="t" r="r" b="b"/>
              <a:pathLst>
                <a:path w="95884"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71C5E8"/>
            </a:solidFill>
          </p:spPr>
          <p:txBody>
            <a:bodyPr wrap="square" lIns="0" tIns="0" rIns="0" bIns="0" rtlCol="0"/>
            <a:lstStyle/>
            <a:p>
              <a:endParaRPr/>
            </a:p>
          </p:txBody>
        </p:sp>
        <p:sp>
          <p:nvSpPr>
            <p:cNvPr id="141" name="object 134"/>
            <p:cNvSpPr/>
            <p:nvPr/>
          </p:nvSpPr>
          <p:spPr>
            <a:xfrm>
              <a:off x="7052998" y="4398152"/>
              <a:ext cx="95885" cy="94615"/>
            </a:xfrm>
            <a:custGeom>
              <a:avLst/>
              <a:gdLst/>
              <a:ahLst/>
              <a:cxnLst/>
              <a:rect l="l" t="t" r="r" b="b"/>
              <a:pathLst>
                <a:path w="95884"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71C5E8"/>
              </a:solidFill>
            </a:ln>
          </p:spPr>
          <p:txBody>
            <a:bodyPr wrap="square" lIns="0" tIns="0" rIns="0" bIns="0" rtlCol="0"/>
            <a:lstStyle/>
            <a:p>
              <a:endParaRPr/>
            </a:p>
          </p:txBody>
        </p:sp>
        <p:sp>
          <p:nvSpPr>
            <p:cNvPr id="142" name="object 135"/>
            <p:cNvSpPr/>
            <p:nvPr/>
          </p:nvSpPr>
          <p:spPr>
            <a:xfrm>
              <a:off x="2949123" y="3494782"/>
              <a:ext cx="95885" cy="94615"/>
            </a:xfrm>
            <a:custGeom>
              <a:avLst/>
              <a:gdLst/>
              <a:ahLst/>
              <a:cxnLst/>
              <a:rect l="l" t="t" r="r" b="b"/>
              <a:pathLst>
                <a:path w="95885"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00A9E0"/>
            </a:solidFill>
          </p:spPr>
          <p:txBody>
            <a:bodyPr wrap="square" lIns="0" tIns="0" rIns="0" bIns="0" rtlCol="0"/>
            <a:lstStyle/>
            <a:p>
              <a:endParaRPr/>
            </a:p>
          </p:txBody>
        </p:sp>
        <p:sp>
          <p:nvSpPr>
            <p:cNvPr id="143" name="object 136"/>
            <p:cNvSpPr/>
            <p:nvPr/>
          </p:nvSpPr>
          <p:spPr>
            <a:xfrm>
              <a:off x="2949123" y="3494782"/>
              <a:ext cx="95885" cy="94615"/>
            </a:xfrm>
            <a:custGeom>
              <a:avLst/>
              <a:gdLst/>
              <a:ahLst/>
              <a:cxnLst/>
              <a:rect l="l" t="t" r="r" b="b"/>
              <a:pathLst>
                <a:path w="95885"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71C5E8"/>
            </a:solidFill>
          </p:spPr>
          <p:txBody>
            <a:bodyPr wrap="square" lIns="0" tIns="0" rIns="0" bIns="0" rtlCol="0"/>
            <a:lstStyle/>
            <a:p>
              <a:endParaRPr/>
            </a:p>
          </p:txBody>
        </p:sp>
        <p:sp>
          <p:nvSpPr>
            <p:cNvPr id="144" name="object 137"/>
            <p:cNvSpPr/>
            <p:nvPr/>
          </p:nvSpPr>
          <p:spPr>
            <a:xfrm>
              <a:off x="2949123" y="3494782"/>
              <a:ext cx="95885" cy="94615"/>
            </a:xfrm>
            <a:custGeom>
              <a:avLst/>
              <a:gdLst/>
              <a:ahLst/>
              <a:cxnLst/>
              <a:rect l="l" t="t" r="r" b="b"/>
              <a:pathLst>
                <a:path w="95885"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71C5E8"/>
              </a:solidFill>
            </a:ln>
          </p:spPr>
          <p:txBody>
            <a:bodyPr wrap="square" lIns="0" tIns="0" rIns="0" bIns="0" rtlCol="0"/>
            <a:lstStyle/>
            <a:p>
              <a:endParaRPr/>
            </a:p>
          </p:txBody>
        </p:sp>
        <p:sp>
          <p:nvSpPr>
            <p:cNvPr id="145" name="object 138"/>
            <p:cNvSpPr/>
            <p:nvPr/>
          </p:nvSpPr>
          <p:spPr>
            <a:xfrm>
              <a:off x="2949611" y="3361821"/>
              <a:ext cx="95885" cy="94615"/>
            </a:xfrm>
            <a:custGeom>
              <a:avLst/>
              <a:gdLst/>
              <a:ahLst/>
              <a:cxnLst/>
              <a:rect l="l" t="t" r="r" b="b"/>
              <a:pathLst>
                <a:path w="95885"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FFFFFF"/>
            </a:solidFill>
          </p:spPr>
          <p:txBody>
            <a:bodyPr wrap="square" lIns="0" tIns="0" rIns="0" bIns="0" rtlCol="0"/>
            <a:lstStyle/>
            <a:p>
              <a:endParaRPr/>
            </a:p>
          </p:txBody>
        </p:sp>
        <p:sp>
          <p:nvSpPr>
            <p:cNvPr id="146" name="object 139"/>
            <p:cNvSpPr/>
            <p:nvPr/>
          </p:nvSpPr>
          <p:spPr>
            <a:xfrm>
              <a:off x="2949611" y="3361821"/>
              <a:ext cx="95885" cy="94615"/>
            </a:xfrm>
            <a:custGeom>
              <a:avLst/>
              <a:gdLst/>
              <a:ahLst/>
              <a:cxnLst/>
              <a:rect l="l" t="t" r="r" b="b"/>
              <a:pathLst>
                <a:path w="95885"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F7A800"/>
              </a:solidFill>
            </a:ln>
          </p:spPr>
          <p:txBody>
            <a:bodyPr wrap="square" lIns="0" tIns="0" rIns="0" bIns="0" rtlCol="0"/>
            <a:lstStyle/>
            <a:p>
              <a:endParaRPr/>
            </a:p>
          </p:txBody>
        </p:sp>
        <p:sp>
          <p:nvSpPr>
            <p:cNvPr id="147" name="object 140"/>
            <p:cNvSpPr/>
            <p:nvPr/>
          </p:nvSpPr>
          <p:spPr>
            <a:xfrm>
              <a:off x="3899684" y="3957468"/>
              <a:ext cx="95885" cy="94615"/>
            </a:xfrm>
            <a:custGeom>
              <a:avLst/>
              <a:gdLst/>
              <a:ahLst/>
              <a:cxnLst/>
              <a:rect l="l" t="t" r="r" b="b"/>
              <a:pathLst>
                <a:path w="95885" h="94614">
                  <a:moveTo>
                    <a:pt x="34947" y="0"/>
                  </a:moveTo>
                  <a:lnTo>
                    <a:pt x="1360" y="39006"/>
                  </a:lnTo>
                  <a:lnTo>
                    <a:pt x="0" y="55864"/>
                  </a:lnTo>
                  <a:lnTo>
                    <a:pt x="4465" y="68393"/>
                  </a:lnTo>
                  <a:lnTo>
                    <a:pt x="12322" y="79061"/>
                  </a:lnTo>
                  <a:lnTo>
                    <a:pt x="23202" y="87319"/>
                  </a:lnTo>
                  <a:lnTo>
                    <a:pt x="36739" y="92616"/>
                  </a:lnTo>
                  <a:lnTo>
                    <a:pt x="52567" y="94401"/>
                  </a:lnTo>
                  <a:lnTo>
                    <a:pt x="66273" y="90786"/>
                  </a:lnTo>
                  <a:lnTo>
                    <a:pt x="78052" y="83548"/>
                  </a:lnTo>
                  <a:lnTo>
                    <a:pt x="87263" y="73332"/>
                  </a:lnTo>
                  <a:lnTo>
                    <a:pt x="93261" y="60779"/>
                  </a:lnTo>
                  <a:lnTo>
                    <a:pt x="95403" y="46534"/>
                  </a:lnTo>
                  <a:lnTo>
                    <a:pt x="95356" y="44390"/>
                  </a:lnTo>
                  <a:lnTo>
                    <a:pt x="67176" y="5117"/>
                  </a:lnTo>
                  <a:lnTo>
                    <a:pt x="34947" y="0"/>
                  </a:lnTo>
                  <a:close/>
                </a:path>
              </a:pathLst>
            </a:custGeom>
            <a:solidFill>
              <a:srgbClr val="FFFFFF"/>
            </a:solidFill>
          </p:spPr>
          <p:txBody>
            <a:bodyPr wrap="square" lIns="0" tIns="0" rIns="0" bIns="0" rtlCol="0"/>
            <a:lstStyle/>
            <a:p>
              <a:endParaRPr/>
            </a:p>
          </p:txBody>
        </p:sp>
        <p:sp>
          <p:nvSpPr>
            <p:cNvPr id="148" name="object 141"/>
            <p:cNvSpPr/>
            <p:nvPr/>
          </p:nvSpPr>
          <p:spPr>
            <a:xfrm>
              <a:off x="3899684" y="3957468"/>
              <a:ext cx="95885" cy="94615"/>
            </a:xfrm>
            <a:custGeom>
              <a:avLst/>
              <a:gdLst/>
              <a:ahLst/>
              <a:cxnLst/>
              <a:rect l="l" t="t" r="r" b="b"/>
              <a:pathLst>
                <a:path w="95885" h="94614">
                  <a:moveTo>
                    <a:pt x="95403" y="46534"/>
                  </a:moveTo>
                  <a:lnTo>
                    <a:pt x="93261" y="60779"/>
                  </a:lnTo>
                  <a:lnTo>
                    <a:pt x="87263" y="73332"/>
                  </a:lnTo>
                  <a:lnTo>
                    <a:pt x="78052" y="83548"/>
                  </a:lnTo>
                  <a:lnTo>
                    <a:pt x="66273" y="90786"/>
                  </a:lnTo>
                  <a:lnTo>
                    <a:pt x="52567" y="94401"/>
                  </a:lnTo>
                  <a:lnTo>
                    <a:pt x="36739" y="92616"/>
                  </a:lnTo>
                  <a:lnTo>
                    <a:pt x="23202" y="87319"/>
                  </a:lnTo>
                  <a:lnTo>
                    <a:pt x="12322" y="79061"/>
                  </a:lnTo>
                  <a:lnTo>
                    <a:pt x="4465" y="68393"/>
                  </a:lnTo>
                  <a:lnTo>
                    <a:pt x="0" y="55864"/>
                  </a:lnTo>
                  <a:lnTo>
                    <a:pt x="1360" y="39006"/>
                  </a:lnTo>
                  <a:lnTo>
                    <a:pt x="6032" y="24786"/>
                  </a:lnTo>
                  <a:lnTo>
                    <a:pt x="13518" y="13408"/>
                  </a:lnTo>
                  <a:lnTo>
                    <a:pt x="23322" y="5077"/>
                  </a:lnTo>
                  <a:lnTo>
                    <a:pt x="34947" y="0"/>
                  </a:lnTo>
                  <a:lnTo>
                    <a:pt x="52482" y="961"/>
                  </a:lnTo>
                  <a:lnTo>
                    <a:pt x="87601" y="21153"/>
                  </a:lnTo>
                  <a:lnTo>
                    <a:pt x="95356" y="44390"/>
                  </a:lnTo>
                  <a:lnTo>
                    <a:pt x="95403" y="46534"/>
                  </a:lnTo>
                  <a:close/>
                </a:path>
              </a:pathLst>
            </a:custGeom>
            <a:ln w="13754">
              <a:solidFill>
                <a:srgbClr val="F7A800"/>
              </a:solidFill>
            </a:ln>
          </p:spPr>
          <p:txBody>
            <a:bodyPr wrap="square" lIns="0" tIns="0" rIns="0" bIns="0" rtlCol="0"/>
            <a:lstStyle/>
            <a:p>
              <a:endParaRPr/>
            </a:p>
          </p:txBody>
        </p:sp>
      </p:grpSp>
      <p:sp>
        <p:nvSpPr>
          <p:cNvPr id="150" name="Rectangle 149"/>
          <p:cNvSpPr/>
          <p:nvPr/>
        </p:nvSpPr>
        <p:spPr>
          <a:xfrm>
            <a:off x="378364" y="6373426"/>
            <a:ext cx="6290724" cy="200051"/>
          </a:xfrm>
          <a:prstGeom prst="rect">
            <a:avLst/>
          </a:prstGeom>
        </p:spPr>
        <p:txBody>
          <a:bodyPr wrap="square" lIns="76197" tIns="38098" rIns="76197" bIns="38098">
            <a:spAutoFit/>
          </a:bodyPr>
          <a:lstStyle/>
          <a:p>
            <a:pPr defTabSz="456993">
              <a:defRPr/>
            </a:pPr>
            <a:r>
              <a:rPr lang="en-US" sz="800">
                <a:solidFill>
                  <a:schemeClr val="bg1"/>
                </a:solidFill>
              </a:rPr>
              <a:t>Aronson R, et. al. </a:t>
            </a:r>
            <a:r>
              <a:rPr lang="en-US" sz="800" i="1">
                <a:solidFill>
                  <a:schemeClr val="bg1"/>
                </a:solidFill>
              </a:rPr>
              <a:t>Diabetes, Obesity and Metabolism. </a:t>
            </a:r>
            <a:r>
              <a:rPr lang="en-US" sz="800">
                <a:solidFill>
                  <a:schemeClr val="bg1"/>
                </a:solidFill>
              </a:rPr>
              <a:t>2016;18:500-507. </a:t>
            </a:r>
            <a:endParaRPr lang="en-US" sz="800" dirty="0">
              <a:solidFill>
                <a:schemeClr val="bg1"/>
              </a:solidFill>
            </a:endParaRPr>
          </a:p>
        </p:txBody>
      </p:sp>
    </p:spTree>
    <p:extLst>
      <p:ext uri="{BB962C8B-B14F-4D97-AF65-F5344CB8AC3E}">
        <p14:creationId xmlns:p14="http://schemas.microsoft.com/office/powerpoint/2010/main" val="626908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0" y="5015826"/>
          <a:ext cx="9144000" cy="126114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261149">
                <a:tc>
                  <a:txBody>
                    <a:bodyPr/>
                    <a:lstStyle/>
                    <a:p>
                      <a:endParaRPr lang="en-US" sz="1500"/>
                    </a:p>
                  </a:txBody>
                  <a:tcPr marL="76200" marR="76200" marT="38100" marB="38100">
                    <a:solidFill>
                      <a:srgbClr val="8CD1EC"/>
                    </a:solidFill>
                  </a:tcPr>
                </a:tc>
                <a:tc>
                  <a:txBody>
                    <a:bodyPr/>
                    <a:lstStyle/>
                    <a:p>
                      <a:endParaRPr lang="en-US" sz="1500"/>
                    </a:p>
                  </a:txBody>
                  <a:tcPr marL="76200" marR="76200" marT="38100" marB="38100">
                    <a:solidFill>
                      <a:schemeClr val="accent2"/>
                    </a:solidFill>
                  </a:tcPr>
                </a:tc>
                <a:tc>
                  <a:txBody>
                    <a:bodyPr/>
                    <a:lstStyle/>
                    <a:p>
                      <a:endParaRPr lang="en-US" sz="1500"/>
                    </a:p>
                  </a:txBody>
                  <a:tcPr marL="76200" marR="76200" marT="38100" marB="38100"/>
                </a:tc>
                <a:extLst>
                  <a:ext uri="{0D108BD9-81ED-4DB2-BD59-A6C34878D82A}">
                    <a16:rowId xmlns:a16="http://schemas.microsoft.com/office/drawing/2014/main" val="10000"/>
                  </a:ext>
                </a:extLst>
              </a:tr>
            </a:tbl>
          </a:graphicData>
        </a:graphic>
      </p:graphicFrame>
      <p:sp>
        <p:nvSpPr>
          <p:cNvPr id="14" name="Rectangle 13"/>
          <p:cNvSpPr/>
          <p:nvPr/>
        </p:nvSpPr>
        <p:spPr>
          <a:xfrm>
            <a:off x="306732" y="5205710"/>
            <a:ext cx="2723129" cy="795089"/>
          </a:xfrm>
          <a:prstGeom prst="rect">
            <a:avLst/>
          </a:prstGeom>
          <a:noFill/>
          <a:ln>
            <a:noFill/>
          </a:ln>
          <a:effectLst/>
          <a:sp3d/>
        </p:spPr>
        <p:style>
          <a:lnRef idx="1">
            <a:schemeClr val="accent1"/>
          </a:lnRef>
          <a:fillRef idx="2">
            <a:schemeClr val="accent1"/>
          </a:fillRef>
          <a:effectRef idx="1">
            <a:schemeClr val="accent1"/>
          </a:effectRef>
          <a:fontRef idx="minor">
            <a:schemeClr val="dk1"/>
          </a:fontRef>
        </p:style>
        <p:txBody>
          <a:bodyPr wrap="square" lIns="76194" tIns="38097" rIns="76194" bIns="38097">
            <a:spAutoFit/>
          </a:bodyPr>
          <a:lstStyle/>
          <a:p>
            <a:pPr defTabSz="456370"/>
            <a:r>
              <a:rPr lang="en-US" sz="2000" b="1">
                <a:solidFill>
                  <a:srgbClr val="001E46"/>
                </a:solidFill>
                <a:cs typeface="Calibri" panose="020F0502020204030204" pitchFamily="34" charset="0"/>
              </a:rPr>
              <a:t>SIGNIFICANT</a:t>
            </a:r>
          </a:p>
          <a:p>
            <a:pPr defTabSz="456370"/>
            <a:r>
              <a:rPr lang="en-US" sz="1300" b="1">
                <a:solidFill>
                  <a:srgbClr val="FFFFFF"/>
                </a:solidFill>
                <a:cs typeface="Calibri" panose="020F0502020204030204" pitchFamily="34" charset="0"/>
              </a:rPr>
              <a:t>~19% TDD (Total Daily Dose) reduction in both groups</a:t>
            </a:r>
          </a:p>
        </p:txBody>
      </p:sp>
      <p:sp>
        <p:nvSpPr>
          <p:cNvPr id="15" name="Rectangle 14"/>
          <p:cNvSpPr/>
          <p:nvPr/>
        </p:nvSpPr>
        <p:spPr>
          <a:xfrm>
            <a:off x="3264422" y="5186609"/>
            <a:ext cx="2677359" cy="795089"/>
          </a:xfrm>
          <a:prstGeom prst="rect">
            <a:avLst/>
          </a:prstGeom>
          <a:noFill/>
          <a:ln>
            <a:noFill/>
          </a:ln>
          <a:effectLst/>
          <a:sp3d/>
        </p:spPr>
        <p:style>
          <a:lnRef idx="1">
            <a:schemeClr val="accent1"/>
          </a:lnRef>
          <a:fillRef idx="2">
            <a:schemeClr val="accent1"/>
          </a:fillRef>
          <a:effectRef idx="1">
            <a:schemeClr val="accent1"/>
          </a:effectRef>
          <a:fontRef idx="minor">
            <a:schemeClr val="dk1"/>
          </a:fontRef>
        </p:style>
        <p:txBody>
          <a:bodyPr wrap="square" lIns="76194" tIns="38097" rIns="76194" bIns="38097">
            <a:spAutoFit/>
          </a:bodyPr>
          <a:lstStyle/>
          <a:p>
            <a:pPr defTabSz="456370"/>
            <a:r>
              <a:rPr lang="en-US" sz="2000" b="1">
                <a:solidFill>
                  <a:srgbClr val="001E46"/>
                </a:solidFill>
                <a:cs typeface="Calibri" panose="020F0502020204030204" pitchFamily="34" charset="0"/>
              </a:rPr>
              <a:t>SUSTAINABLE</a:t>
            </a:r>
          </a:p>
          <a:p>
            <a:pPr defTabSz="456370"/>
            <a:r>
              <a:rPr lang="en-US" sz="1300" b="1">
                <a:solidFill>
                  <a:srgbClr val="FFFFFF"/>
                </a:solidFill>
                <a:cs typeface="Calibri" panose="020F0502020204030204" pitchFamily="34" charset="0"/>
              </a:rPr>
              <a:t>Reduction in TDD maintained over 12 months</a:t>
            </a:r>
          </a:p>
        </p:txBody>
      </p:sp>
      <p:sp>
        <p:nvSpPr>
          <p:cNvPr id="16" name="Rectangle 15"/>
          <p:cNvSpPr/>
          <p:nvPr/>
        </p:nvSpPr>
        <p:spPr>
          <a:xfrm>
            <a:off x="6366337" y="5158552"/>
            <a:ext cx="2543509" cy="1000274"/>
          </a:xfrm>
          <a:prstGeom prst="rect">
            <a:avLst/>
          </a:prstGeom>
          <a:noFill/>
          <a:ln>
            <a:noFill/>
          </a:ln>
          <a:effectLst/>
          <a:sp3d/>
        </p:spPr>
        <p:style>
          <a:lnRef idx="1">
            <a:schemeClr val="accent1"/>
          </a:lnRef>
          <a:fillRef idx="2">
            <a:schemeClr val="accent1"/>
          </a:fillRef>
          <a:effectRef idx="1">
            <a:schemeClr val="accent1"/>
          </a:effectRef>
          <a:fontRef idx="minor">
            <a:schemeClr val="dk1"/>
          </a:fontRef>
        </p:style>
        <p:txBody>
          <a:bodyPr wrap="square" lIns="76194" tIns="38097" rIns="76194" bIns="38097">
            <a:spAutoFit/>
          </a:bodyPr>
          <a:lstStyle/>
          <a:p>
            <a:pPr defTabSz="456370"/>
            <a:r>
              <a:rPr lang="en-US" sz="2000" b="1">
                <a:solidFill>
                  <a:srgbClr val="001E46"/>
                </a:solidFill>
                <a:cs typeface="Calibri" panose="020F0502020204030204" pitchFamily="34" charset="0"/>
              </a:rPr>
              <a:t>REPRODUCIBLE</a:t>
            </a:r>
          </a:p>
          <a:p>
            <a:pPr defTabSz="456370"/>
            <a:r>
              <a:rPr lang="en-US" sz="1300" b="1">
                <a:solidFill>
                  <a:srgbClr val="FFFFFF"/>
                </a:solidFill>
                <a:cs typeface="Calibri" panose="020F0502020204030204" pitchFamily="34" charset="0"/>
              </a:rPr>
              <a:t>Similar reduction in TDD after 2 or 8 months of optimal insulin intensification</a:t>
            </a:r>
          </a:p>
        </p:txBody>
      </p:sp>
      <p:sp>
        <p:nvSpPr>
          <p:cNvPr id="18" name="Title 1"/>
          <p:cNvSpPr txBox="1">
            <a:spLocks/>
          </p:cNvSpPr>
          <p:nvPr/>
        </p:nvSpPr>
        <p:spPr>
          <a:xfrm>
            <a:off x="367014" y="275168"/>
            <a:ext cx="7561416" cy="645583"/>
          </a:xfrm>
          <a:prstGeom prst="rect">
            <a:avLst/>
          </a:prstGeom>
        </p:spPr>
        <p:txBody>
          <a:bodyPr vert="horz" lIns="0" tIns="0" rIns="0" bIns="0"/>
          <a:lstStyle>
            <a:lvl1pPr algn="l" defTabSz="547688" rtl="0" eaLnBrk="1" fontAlgn="base" hangingPunct="1">
              <a:lnSpc>
                <a:spcPts val="2400"/>
              </a:lnSpc>
              <a:spcBef>
                <a:spcPct val="0"/>
              </a:spcBef>
              <a:spcAft>
                <a:spcPct val="0"/>
              </a:spcAft>
              <a:defRPr sz="3000" b="1" kern="1200" cap="all">
                <a:solidFill>
                  <a:schemeClr val="accent1"/>
                </a:solidFill>
                <a:latin typeface="Effra"/>
                <a:ea typeface="MS PGothic" pitchFamily="34" charset="-128"/>
                <a:cs typeface="+mj-cs"/>
              </a:defRPr>
            </a:lvl1pPr>
            <a:lvl2pPr algn="l" defTabSz="547688" rtl="0" eaLnBrk="1" fontAlgn="base" hangingPunct="1">
              <a:lnSpc>
                <a:spcPts val="2400"/>
              </a:lnSpc>
              <a:spcBef>
                <a:spcPct val="0"/>
              </a:spcBef>
              <a:spcAft>
                <a:spcPct val="0"/>
              </a:spcAft>
              <a:defRPr sz="2800" b="1">
                <a:solidFill>
                  <a:schemeClr val="tx1"/>
                </a:solidFill>
                <a:latin typeface="Effra" pitchFamily="34" charset="0"/>
                <a:ea typeface="MS PGothic" pitchFamily="34" charset="-128"/>
              </a:defRPr>
            </a:lvl2pPr>
            <a:lvl3pPr algn="l" defTabSz="547688" rtl="0" eaLnBrk="1" fontAlgn="base" hangingPunct="1">
              <a:lnSpc>
                <a:spcPts val="2400"/>
              </a:lnSpc>
              <a:spcBef>
                <a:spcPct val="0"/>
              </a:spcBef>
              <a:spcAft>
                <a:spcPct val="0"/>
              </a:spcAft>
              <a:defRPr sz="2800" b="1">
                <a:solidFill>
                  <a:schemeClr val="tx1"/>
                </a:solidFill>
                <a:latin typeface="Effra" pitchFamily="34" charset="0"/>
                <a:ea typeface="MS PGothic" pitchFamily="34" charset="-128"/>
              </a:defRPr>
            </a:lvl3pPr>
            <a:lvl4pPr algn="l" defTabSz="547688" rtl="0" eaLnBrk="1" fontAlgn="base" hangingPunct="1">
              <a:lnSpc>
                <a:spcPts val="2400"/>
              </a:lnSpc>
              <a:spcBef>
                <a:spcPct val="0"/>
              </a:spcBef>
              <a:spcAft>
                <a:spcPct val="0"/>
              </a:spcAft>
              <a:defRPr sz="2800" b="1">
                <a:solidFill>
                  <a:schemeClr val="tx1"/>
                </a:solidFill>
                <a:latin typeface="Effra" pitchFamily="34" charset="0"/>
                <a:ea typeface="MS PGothic" pitchFamily="34" charset="-128"/>
              </a:defRPr>
            </a:lvl4pPr>
            <a:lvl5pPr algn="l" defTabSz="547688" rtl="0" eaLnBrk="1" fontAlgn="base" hangingPunct="1">
              <a:lnSpc>
                <a:spcPts val="2400"/>
              </a:lnSpc>
              <a:spcBef>
                <a:spcPct val="0"/>
              </a:spcBef>
              <a:spcAft>
                <a:spcPct val="0"/>
              </a:spcAft>
              <a:defRPr sz="2800" b="1">
                <a:solidFill>
                  <a:schemeClr val="tx1"/>
                </a:solidFill>
                <a:latin typeface="Effra" pitchFamily="34" charset="0"/>
                <a:ea typeface="MS PGothic" pitchFamily="34" charset="-128"/>
              </a:defRPr>
            </a:lvl5pPr>
            <a:lvl6pPr marL="457200" algn="l" defTabSz="547688" rtl="0" eaLnBrk="1" fontAlgn="base" hangingPunct="1">
              <a:lnSpc>
                <a:spcPts val="2400"/>
              </a:lnSpc>
              <a:spcBef>
                <a:spcPct val="0"/>
              </a:spcBef>
              <a:spcAft>
                <a:spcPct val="0"/>
              </a:spcAft>
              <a:defRPr sz="2800" b="1">
                <a:solidFill>
                  <a:schemeClr val="tx1"/>
                </a:solidFill>
                <a:latin typeface="Effra" pitchFamily="34" charset="0"/>
                <a:ea typeface="MS PGothic" pitchFamily="34" charset="-128"/>
              </a:defRPr>
            </a:lvl6pPr>
            <a:lvl7pPr marL="914400" algn="l" defTabSz="547688" rtl="0" eaLnBrk="1" fontAlgn="base" hangingPunct="1">
              <a:lnSpc>
                <a:spcPts val="2400"/>
              </a:lnSpc>
              <a:spcBef>
                <a:spcPct val="0"/>
              </a:spcBef>
              <a:spcAft>
                <a:spcPct val="0"/>
              </a:spcAft>
              <a:defRPr sz="2800" b="1">
                <a:solidFill>
                  <a:schemeClr val="tx1"/>
                </a:solidFill>
                <a:latin typeface="Effra" pitchFamily="34" charset="0"/>
                <a:ea typeface="MS PGothic" pitchFamily="34" charset="-128"/>
              </a:defRPr>
            </a:lvl7pPr>
            <a:lvl8pPr marL="1371600" algn="l" defTabSz="547688" rtl="0" eaLnBrk="1" fontAlgn="base" hangingPunct="1">
              <a:lnSpc>
                <a:spcPts val="2400"/>
              </a:lnSpc>
              <a:spcBef>
                <a:spcPct val="0"/>
              </a:spcBef>
              <a:spcAft>
                <a:spcPct val="0"/>
              </a:spcAft>
              <a:defRPr sz="2800" b="1">
                <a:solidFill>
                  <a:schemeClr val="tx1"/>
                </a:solidFill>
                <a:latin typeface="Effra" pitchFamily="34" charset="0"/>
                <a:ea typeface="MS PGothic" pitchFamily="34" charset="-128"/>
              </a:defRPr>
            </a:lvl8pPr>
            <a:lvl9pPr marL="1828800" algn="l" defTabSz="547688" rtl="0" eaLnBrk="1" fontAlgn="base" hangingPunct="1">
              <a:lnSpc>
                <a:spcPts val="2400"/>
              </a:lnSpc>
              <a:spcBef>
                <a:spcPct val="0"/>
              </a:spcBef>
              <a:spcAft>
                <a:spcPct val="0"/>
              </a:spcAft>
              <a:defRPr sz="2800" b="1">
                <a:solidFill>
                  <a:schemeClr val="tx1"/>
                </a:solidFill>
                <a:latin typeface="Effra" pitchFamily="34" charset="0"/>
                <a:ea typeface="MS PGothic" pitchFamily="34" charset="-128"/>
              </a:defRPr>
            </a:lvl9pPr>
          </a:lstStyle>
          <a:p>
            <a:pPr defTabSz="457011" fontAlgn="auto">
              <a:lnSpc>
                <a:spcPts val="2583"/>
              </a:lnSpc>
              <a:spcAft>
                <a:spcPts val="0"/>
              </a:spcAft>
              <a:defRPr/>
            </a:pPr>
            <a:endParaRPr lang="en-US" sz="2900">
              <a:solidFill>
                <a:srgbClr val="001E46"/>
              </a:solidFill>
            </a:endParaRPr>
          </a:p>
        </p:txBody>
      </p:sp>
      <p:sp>
        <p:nvSpPr>
          <p:cNvPr id="11" name="Rectangle 10"/>
          <p:cNvSpPr/>
          <p:nvPr/>
        </p:nvSpPr>
        <p:spPr>
          <a:xfrm>
            <a:off x="167163" y="6557058"/>
            <a:ext cx="6378779" cy="230833"/>
          </a:xfrm>
          <a:prstGeom prst="rect">
            <a:avLst/>
          </a:prstGeom>
        </p:spPr>
        <p:txBody>
          <a:bodyPr wrap="square" lIns="76194" tIns="38097" rIns="76194" bIns="38097">
            <a:spAutoFit/>
          </a:bodyPr>
          <a:lstStyle/>
          <a:p>
            <a:pPr defTabSz="456370"/>
            <a:r>
              <a:rPr lang="en-US" sz="1000">
                <a:solidFill>
                  <a:srgbClr val="FFFFFF"/>
                </a:solidFill>
                <a:latin typeface="Effra"/>
                <a:ea typeface="MS PGothic" pitchFamily="34" charset="-128"/>
              </a:rPr>
              <a:t>     </a:t>
            </a:r>
          </a:p>
        </p:txBody>
      </p:sp>
      <p:sp>
        <p:nvSpPr>
          <p:cNvPr id="2" name="Title 1"/>
          <p:cNvSpPr>
            <a:spLocks noGrp="1"/>
          </p:cNvSpPr>
          <p:nvPr>
            <p:ph type="title"/>
          </p:nvPr>
        </p:nvSpPr>
        <p:spPr/>
        <p:txBody>
          <a:bodyPr vert="horz" lIns="0" tIns="0" rIns="0" bIns="0" rtlCol="0" anchor="t" anchorCtr="0">
            <a:noAutofit/>
          </a:bodyPr>
          <a:lstStyle/>
          <a:p>
            <a:r>
              <a:rPr lang="en-US" dirty="0"/>
              <a:t>INSULIN reduction seen with pump therapy</a:t>
            </a:r>
            <a:br>
              <a:rPr lang="en-US" sz="2400" dirty="0"/>
            </a:br>
            <a:endParaRPr lang="en-US" sz="2400" dirty="0"/>
          </a:p>
        </p:txBody>
      </p:sp>
      <p:grpSp>
        <p:nvGrpSpPr>
          <p:cNvPr id="4" name="Group 3"/>
          <p:cNvGrpSpPr/>
          <p:nvPr/>
        </p:nvGrpSpPr>
        <p:grpSpPr>
          <a:xfrm>
            <a:off x="4851400" y="2438400"/>
            <a:ext cx="2997199" cy="1879599"/>
            <a:chOff x="4851401" y="2438400"/>
            <a:chExt cx="2997199" cy="1879599"/>
          </a:xfrm>
        </p:grpSpPr>
        <p:sp>
          <p:nvSpPr>
            <p:cNvPr id="12" name="Rectangle 11"/>
            <p:cNvSpPr/>
            <p:nvPr/>
          </p:nvSpPr>
          <p:spPr>
            <a:xfrm>
              <a:off x="4851401" y="2667000"/>
              <a:ext cx="2786690" cy="1650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253" fontAlgn="auto">
                <a:spcBef>
                  <a:spcPts val="0"/>
                </a:spcBef>
                <a:spcAft>
                  <a:spcPts val="0"/>
                </a:spcAft>
              </a:pPr>
              <a:endParaRPr lang="en-US">
                <a:solidFill>
                  <a:srgbClr val="FFFFFF"/>
                </a:solidFill>
              </a:endParaRPr>
            </a:p>
          </p:txBody>
        </p:sp>
        <p:sp>
          <p:nvSpPr>
            <p:cNvPr id="3" name="Rectangle 2"/>
            <p:cNvSpPr/>
            <p:nvPr/>
          </p:nvSpPr>
          <p:spPr>
            <a:xfrm>
              <a:off x="6934200" y="2438400"/>
              <a:ext cx="9144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fontAlgn="auto">
                <a:spcBef>
                  <a:spcPts val="0"/>
                </a:spcBef>
                <a:spcAft>
                  <a:spcPts val="0"/>
                </a:spcAft>
              </a:pPr>
              <a:endParaRPr lang="en-US">
                <a:solidFill>
                  <a:srgbClr val="FFFFFF"/>
                </a:solidFill>
              </a:endParaRPr>
            </a:p>
          </p:txBody>
        </p:sp>
      </p:grpSp>
      <p:grpSp>
        <p:nvGrpSpPr>
          <p:cNvPr id="7" name="Group 6"/>
          <p:cNvGrpSpPr/>
          <p:nvPr/>
        </p:nvGrpSpPr>
        <p:grpSpPr>
          <a:xfrm>
            <a:off x="125991" y="817524"/>
            <a:ext cx="8930712" cy="3928521"/>
            <a:chOff x="2135591" y="2666356"/>
            <a:chExt cx="8930712" cy="3928521"/>
          </a:xfrm>
        </p:grpSpPr>
        <p:sp>
          <p:nvSpPr>
            <p:cNvPr id="25" name="object 9"/>
            <p:cNvSpPr txBox="1"/>
            <p:nvPr/>
          </p:nvSpPr>
          <p:spPr>
            <a:xfrm>
              <a:off x="2337328" y="2806122"/>
              <a:ext cx="269240" cy="174625"/>
            </a:xfrm>
            <a:prstGeom prst="rect">
              <a:avLst/>
            </a:prstGeom>
          </p:spPr>
          <p:txBody>
            <a:bodyPr vert="horz" wrap="square" lIns="0" tIns="0" rIns="0" bIns="0" rtlCol="0">
              <a:spAutoFit/>
            </a:bodyPr>
            <a:lstStyle/>
            <a:p>
              <a:pPr marL="12700">
                <a:lnSpc>
                  <a:spcPct val="100000"/>
                </a:lnSpc>
              </a:pPr>
              <a:r>
                <a:rPr sz="1150" spc="5" dirty="0">
                  <a:solidFill>
                    <a:srgbClr val="888B8D"/>
                  </a:solidFill>
                  <a:latin typeface="Effra"/>
                  <a:cs typeface="Effra"/>
                </a:rPr>
                <a:t>150</a:t>
              </a:r>
              <a:endParaRPr sz="1150">
                <a:latin typeface="Effra"/>
                <a:cs typeface="Effra"/>
              </a:endParaRPr>
            </a:p>
          </p:txBody>
        </p:sp>
        <p:sp>
          <p:nvSpPr>
            <p:cNvPr id="26" name="object 10"/>
            <p:cNvSpPr txBox="1"/>
            <p:nvPr/>
          </p:nvSpPr>
          <p:spPr>
            <a:xfrm>
              <a:off x="2337328" y="3880132"/>
              <a:ext cx="269240" cy="174625"/>
            </a:xfrm>
            <a:prstGeom prst="rect">
              <a:avLst/>
            </a:prstGeom>
          </p:spPr>
          <p:txBody>
            <a:bodyPr vert="horz" wrap="square" lIns="0" tIns="0" rIns="0" bIns="0" rtlCol="0">
              <a:spAutoFit/>
            </a:bodyPr>
            <a:lstStyle/>
            <a:p>
              <a:pPr marL="12700">
                <a:lnSpc>
                  <a:spcPct val="100000"/>
                </a:lnSpc>
              </a:pPr>
              <a:r>
                <a:rPr sz="1150" spc="5" dirty="0">
                  <a:solidFill>
                    <a:srgbClr val="888B8D"/>
                  </a:solidFill>
                  <a:latin typeface="Effra"/>
                  <a:cs typeface="Effra"/>
                </a:rPr>
                <a:t>125</a:t>
              </a:r>
              <a:endParaRPr sz="1150">
                <a:latin typeface="Effra"/>
                <a:cs typeface="Effra"/>
              </a:endParaRPr>
            </a:p>
          </p:txBody>
        </p:sp>
        <p:sp>
          <p:nvSpPr>
            <p:cNvPr id="27" name="object 11"/>
            <p:cNvSpPr txBox="1"/>
            <p:nvPr/>
          </p:nvSpPr>
          <p:spPr>
            <a:xfrm>
              <a:off x="2337328" y="4967547"/>
              <a:ext cx="269240" cy="174625"/>
            </a:xfrm>
            <a:prstGeom prst="rect">
              <a:avLst/>
            </a:prstGeom>
          </p:spPr>
          <p:txBody>
            <a:bodyPr vert="horz" wrap="square" lIns="0" tIns="0" rIns="0" bIns="0" rtlCol="0">
              <a:spAutoFit/>
            </a:bodyPr>
            <a:lstStyle/>
            <a:p>
              <a:pPr marL="12700">
                <a:lnSpc>
                  <a:spcPct val="100000"/>
                </a:lnSpc>
              </a:pPr>
              <a:r>
                <a:rPr sz="1150" spc="5" dirty="0">
                  <a:solidFill>
                    <a:srgbClr val="888B8D"/>
                  </a:solidFill>
                  <a:latin typeface="Effra"/>
                  <a:cs typeface="Effra"/>
                </a:rPr>
                <a:t>100</a:t>
              </a:r>
              <a:endParaRPr sz="1150">
                <a:latin typeface="Effra"/>
                <a:cs typeface="Effra"/>
              </a:endParaRPr>
            </a:p>
          </p:txBody>
        </p:sp>
        <p:sp>
          <p:nvSpPr>
            <p:cNvPr id="28" name="object 12"/>
            <p:cNvSpPr txBox="1"/>
            <p:nvPr/>
          </p:nvSpPr>
          <p:spPr>
            <a:xfrm>
              <a:off x="2382010" y="6024131"/>
              <a:ext cx="187960" cy="174625"/>
            </a:xfrm>
            <a:prstGeom prst="rect">
              <a:avLst/>
            </a:prstGeom>
          </p:spPr>
          <p:txBody>
            <a:bodyPr vert="horz" wrap="square" lIns="0" tIns="0" rIns="0" bIns="0" rtlCol="0">
              <a:spAutoFit/>
            </a:bodyPr>
            <a:lstStyle/>
            <a:p>
              <a:pPr marL="12700">
                <a:lnSpc>
                  <a:spcPct val="100000"/>
                </a:lnSpc>
              </a:pPr>
              <a:r>
                <a:rPr sz="1150" spc="5" dirty="0">
                  <a:solidFill>
                    <a:srgbClr val="888B8D"/>
                  </a:solidFill>
                  <a:latin typeface="Effra"/>
                  <a:cs typeface="Effra"/>
                </a:rPr>
                <a:t>75</a:t>
              </a:r>
              <a:endParaRPr sz="1150">
                <a:latin typeface="Effra"/>
                <a:cs typeface="Effra"/>
              </a:endParaRPr>
            </a:p>
          </p:txBody>
        </p:sp>
        <p:sp>
          <p:nvSpPr>
            <p:cNvPr id="29" name="object 13"/>
            <p:cNvSpPr/>
            <p:nvPr/>
          </p:nvSpPr>
          <p:spPr>
            <a:xfrm>
              <a:off x="3591083" y="2901255"/>
              <a:ext cx="0" cy="3183255"/>
            </a:xfrm>
            <a:custGeom>
              <a:avLst/>
              <a:gdLst/>
              <a:ahLst/>
              <a:cxnLst/>
              <a:rect l="l" t="t" r="r" b="b"/>
              <a:pathLst>
                <a:path h="3183254">
                  <a:moveTo>
                    <a:pt x="0" y="0"/>
                  </a:moveTo>
                  <a:lnTo>
                    <a:pt x="0" y="3183251"/>
                  </a:lnTo>
                </a:path>
              </a:pathLst>
            </a:custGeom>
            <a:ln w="12801">
              <a:solidFill>
                <a:srgbClr val="888B8D"/>
              </a:solidFill>
              <a:prstDash val="dash"/>
            </a:ln>
          </p:spPr>
          <p:txBody>
            <a:bodyPr wrap="square" lIns="0" tIns="0" rIns="0" bIns="0" rtlCol="0"/>
            <a:lstStyle/>
            <a:p>
              <a:endParaRPr/>
            </a:p>
          </p:txBody>
        </p:sp>
        <p:sp>
          <p:nvSpPr>
            <p:cNvPr id="30" name="object 14"/>
            <p:cNvSpPr/>
            <p:nvPr/>
          </p:nvSpPr>
          <p:spPr>
            <a:xfrm>
              <a:off x="3584683" y="6125874"/>
              <a:ext cx="13335" cy="0"/>
            </a:xfrm>
            <a:custGeom>
              <a:avLst/>
              <a:gdLst/>
              <a:ahLst/>
              <a:cxnLst/>
              <a:rect l="l" t="t" r="r" b="b"/>
              <a:pathLst>
                <a:path w="13335">
                  <a:moveTo>
                    <a:pt x="0" y="0"/>
                  </a:moveTo>
                  <a:lnTo>
                    <a:pt x="12801" y="0"/>
                  </a:lnTo>
                </a:path>
              </a:pathLst>
            </a:custGeom>
            <a:ln w="6400">
              <a:solidFill>
                <a:srgbClr val="888B8D"/>
              </a:solidFill>
            </a:ln>
          </p:spPr>
          <p:txBody>
            <a:bodyPr wrap="square" lIns="0" tIns="0" rIns="0" bIns="0" rtlCol="0"/>
            <a:lstStyle/>
            <a:p>
              <a:endParaRPr/>
            </a:p>
          </p:txBody>
        </p:sp>
        <p:sp>
          <p:nvSpPr>
            <p:cNvPr id="31" name="object 15"/>
            <p:cNvSpPr/>
            <p:nvPr/>
          </p:nvSpPr>
          <p:spPr>
            <a:xfrm>
              <a:off x="7088668" y="2901255"/>
              <a:ext cx="0" cy="3183255"/>
            </a:xfrm>
            <a:custGeom>
              <a:avLst/>
              <a:gdLst/>
              <a:ahLst/>
              <a:cxnLst/>
              <a:rect l="l" t="t" r="r" b="b"/>
              <a:pathLst>
                <a:path h="3183254">
                  <a:moveTo>
                    <a:pt x="0" y="0"/>
                  </a:moveTo>
                  <a:lnTo>
                    <a:pt x="0" y="3183251"/>
                  </a:lnTo>
                </a:path>
              </a:pathLst>
            </a:custGeom>
            <a:ln w="12801">
              <a:solidFill>
                <a:srgbClr val="888B8D"/>
              </a:solidFill>
              <a:prstDash val="dash"/>
            </a:ln>
          </p:spPr>
          <p:txBody>
            <a:bodyPr wrap="square" lIns="0" tIns="0" rIns="0" bIns="0" rtlCol="0"/>
            <a:lstStyle/>
            <a:p>
              <a:endParaRPr/>
            </a:p>
          </p:txBody>
        </p:sp>
        <p:sp>
          <p:nvSpPr>
            <p:cNvPr id="32" name="object 16"/>
            <p:cNvSpPr/>
            <p:nvPr/>
          </p:nvSpPr>
          <p:spPr>
            <a:xfrm>
              <a:off x="7082266" y="6125874"/>
              <a:ext cx="13335" cy="0"/>
            </a:xfrm>
            <a:custGeom>
              <a:avLst/>
              <a:gdLst/>
              <a:ahLst/>
              <a:cxnLst/>
              <a:rect l="l" t="t" r="r" b="b"/>
              <a:pathLst>
                <a:path w="13334">
                  <a:moveTo>
                    <a:pt x="0" y="0"/>
                  </a:moveTo>
                  <a:lnTo>
                    <a:pt x="12801" y="0"/>
                  </a:lnTo>
                </a:path>
              </a:pathLst>
            </a:custGeom>
            <a:ln w="6400">
              <a:solidFill>
                <a:srgbClr val="888B8D"/>
              </a:solidFill>
            </a:ln>
          </p:spPr>
          <p:txBody>
            <a:bodyPr wrap="square" lIns="0" tIns="0" rIns="0" bIns="0" rtlCol="0"/>
            <a:lstStyle/>
            <a:p>
              <a:endParaRPr/>
            </a:p>
          </p:txBody>
        </p:sp>
        <p:sp>
          <p:nvSpPr>
            <p:cNvPr id="33" name="object 17"/>
            <p:cNvSpPr/>
            <p:nvPr/>
          </p:nvSpPr>
          <p:spPr>
            <a:xfrm>
              <a:off x="3087475" y="4535939"/>
              <a:ext cx="7141209" cy="741680"/>
            </a:xfrm>
            <a:custGeom>
              <a:avLst/>
              <a:gdLst/>
              <a:ahLst/>
              <a:cxnLst/>
              <a:rect l="l" t="t" r="r" b="b"/>
              <a:pathLst>
                <a:path w="7141209" h="741679">
                  <a:moveTo>
                    <a:pt x="0" y="158254"/>
                  </a:moveTo>
                  <a:lnTo>
                    <a:pt x="501446" y="0"/>
                  </a:lnTo>
                  <a:lnTo>
                    <a:pt x="2466454" y="741400"/>
                  </a:lnTo>
                  <a:lnTo>
                    <a:pt x="4018724" y="686142"/>
                  </a:lnTo>
                  <a:lnTo>
                    <a:pt x="5557532" y="566407"/>
                  </a:lnTo>
                  <a:lnTo>
                    <a:pt x="7141209" y="644702"/>
                  </a:lnTo>
                </a:path>
              </a:pathLst>
            </a:custGeom>
            <a:ln w="43205">
              <a:solidFill>
                <a:srgbClr val="F7A800"/>
              </a:solidFill>
            </a:ln>
          </p:spPr>
          <p:txBody>
            <a:bodyPr wrap="square" lIns="0" tIns="0" rIns="0" bIns="0" rtlCol="0"/>
            <a:lstStyle/>
            <a:p>
              <a:endParaRPr/>
            </a:p>
          </p:txBody>
        </p:sp>
        <p:sp>
          <p:nvSpPr>
            <p:cNvPr id="34" name="object 18"/>
            <p:cNvSpPr/>
            <p:nvPr/>
          </p:nvSpPr>
          <p:spPr>
            <a:xfrm>
              <a:off x="3082601" y="4125954"/>
              <a:ext cx="7113905" cy="1146175"/>
            </a:xfrm>
            <a:custGeom>
              <a:avLst/>
              <a:gdLst/>
              <a:ahLst/>
              <a:cxnLst/>
              <a:rect l="l" t="t" r="r" b="b"/>
              <a:pathLst>
                <a:path w="7113905" h="1146175">
                  <a:moveTo>
                    <a:pt x="0" y="884237"/>
                  </a:moveTo>
                  <a:lnTo>
                    <a:pt x="524129" y="685736"/>
                  </a:lnTo>
                  <a:lnTo>
                    <a:pt x="2459393" y="275196"/>
                  </a:lnTo>
                  <a:lnTo>
                    <a:pt x="4004906" y="0"/>
                  </a:lnTo>
                  <a:lnTo>
                    <a:pt x="5545937" y="1145895"/>
                  </a:lnTo>
                  <a:lnTo>
                    <a:pt x="7113854" y="1015072"/>
                  </a:lnTo>
                </a:path>
              </a:pathLst>
            </a:custGeom>
            <a:ln w="43281">
              <a:solidFill>
                <a:srgbClr val="71C5E8"/>
              </a:solidFill>
            </a:ln>
          </p:spPr>
          <p:txBody>
            <a:bodyPr wrap="square" lIns="0" tIns="0" rIns="0" bIns="0" rtlCol="0"/>
            <a:lstStyle/>
            <a:p>
              <a:endParaRPr/>
            </a:p>
          </p:txBody>
        </p:sp>
        <p:sp>
          <p:nvSpPr>
            <p:cNvPr id="35" name="object 19"/>
            <p:cNvSpPr/>
            <p:nvPr/>
          </p:nvSpPr>
          <p:spPr>
            <a:xfrm>
              <a:off x="3050677" y="4975499"/>
              <a:ext cx="88265" cy="86360"/>
            </a:xfrm>
            <a:custGeom>
              <a:avLst/>
              <a:gdLst/>
              <a:ahLst/>
              <a:cxnLst/>
              <a:rect l="l" t="t" r="r" b="b"/>
              <a:pathLst>
                <a:path w="88264" h="86360">
                  <a:moveTo>
                    <a:pt x="34960" y="0"/>
                  </a:moveTo>
                  <a:lnTo>
                    <a:pt x="1204" y="37132"/>
                  </a:lnTo>
                  <a:lnTo>
                    <a:pt x="0" y="54371"/>
                  </a:lnTo>
                  <a:lnTo>
                    <a:pt x="4723" y="65303"/>
                  </a:lnTo>
                  <a:lnTo>
                    <a:pt x="12824" y="74461"/>
                  </a:lnTo>
                  <a:lnTo>
                    <a:pt x="24254" y="81329"/>
                  </a:lnTo>
                  <a:lnTo>
                    <a:pt x="38967" y="85392"/>
                  </a:lnTo>
                  <a:lnTo>
                    <a:pt x="56913" y="86135"/>
                  </a:lnTo>
                  <a:lnTo>
                    <a:pt x="69307" y="79866"/>
                  </a:lnTo>
                  <a:lnTo>
                    <a:pt x="79089" y="70210"/>
                  </a:lnTo>
                  <a:lnTo>
                    <a:pt x="85509" y="57919"/>
                  </a:lnTo>
                  <a:lnTo>
                    <a:pt x="87816" y="43742"/>
                  </a:lnTo>
                  <a:lnTo>
                    <a:pt x="87358" y="37379"/>
                  </a:lnTo>
                  <a:lnTo>
                    <a:pt x="51632" y="1542"/>
                  </a:lnTo>
                  <a:lnTo>
                    <a:pt x="34960" y="0"/>
                  </a:lnTo>
                  <a:close/>
                </a:path>
              </a:pathLst>
            </a:custGeom>
            <a:solidFill>
              <a:srgbClr val="71C5E8"/>
            </a:solidFill>
          </p:spPr>
          <p:txBody>
            <a:bodyPr wrap="square" lIns="0" tIns="0" rIns="0" bIns="0" rtlCol="0"/>
            <a:lstStyle/>
            <a:p>
              <a:endParaRPr/>
            </a:p>
          </p:txBody>
        </p:sp>
        <p:sp>
          <p:nvSpPr>
            <p:cNvPr id="36" name="object 20"/>
            <p:cNvSpPr/>
            <p:nvPr/>
          </p:nvSpPr>
          <p:spPr>
            <a:xfrm>
              <a:off x="3046977" y="4972840"/>
              <a:ext cx="94615" cy="93980"/>
            </a:xfrm>
            <a:custGeom>
              <a:avLst/>
              <a:gdLst/>
              <a:ahLst/>
              <a:cxnLst/>
              <a:rect l="l" t="t" r="r" b="b"/>
              <a:pathLst>
                <a:path w="94614" h="93979">
                  <a:moveTo>
                    <a:pt x="94499" y="46401"/>
                  </a:moveTo>
                  <a:lnTo>
                    <a:pt x="92330" y="60630"/>
                  </a:lnTo>
                  <a:lnTo>
                    <a:pt x="86260" y="73134"/>
                  </a:lnTo>
                  <a:lnTo>
                    <a:pt x="76951" y="83254"/>
                  </a:lnTo>
                  <a:lnTo>
                    <a:pt x="65060" y="90331"/>
                  </a:lnTo>
                  <a:lnTo>
                    <a:pt x="51249" y="93706"/>
                  </a:lnTo>
                  <a:lnTo>
                    <a:pt x="35690" y="91816"/>
                  </a:lnTo>
                  <a:lnTo>
                    <a:pt x="22365" y="86322"/>
                  </a:lnTo>
                  <a:lnTo>
                    <a:pt x="11693" y="77803"/>
                  </a:lnTo>
                  <a:lnTo>
                    <a:pt x="4098" y="66839"/>
                  </a:lnTo>
                  <a:lnTo>
                    <a:pt x="0" y="54009"/>
                  </a:lnTo>
                  <a:lnTo>
                    <a:pt x="1571" y="37571"/>
                  </a:lnTo>
                  <a:lnTo>
                    <a:pt x="6569" y="23679"/>
                  </a:lnTo>
                  <a:lnTo>
                    <a:pt x="14462" y="12605"/>
                  </a:lnTo>
                  <a:lnTo>
                    <a:pt x="24720" y="4621"/>
                  </a:lnTo>
                  <a:lnTo>
                    <a:pt x="36812" y="0"/>
                  </a:lnTo>
                  <a:lnTo>
                    <a:pt x="53884" y="1264"/>
                  </a:lnTo>
                  <a:lnTo>
                    <a:pt x="68209" y="5833"/>
                  </a:lnTo>
                  <a:lnTo>
                    <a:pt x="79608" y="13210"/>
                  </a:lnTo>
                  <a:lnTo>
                    <a:pt x="87907" y="22897"/>
                  </a:lnTo>
                  <a:lnTo>
                    <a:pt x="92927" y="34396"/>
                  </a:lnTo>
                  <a:lnTo>
                    <a:pt x="94499" y="46401"/>
                  </a:lnTo>
                  <a:close/>
                </a:path>
              </a:pathLst>
            </a:custGeom>
            <a:ln w="6769">
              <a:solidFill>
                <a:srgbClr val="71C5E8"/>
              </a:solidFill>
            </a:ln>
          </p:spPr>
          <p:txBody>
            <a:bodyPr wrap="square" lIns="0" tIns="0" rIns="0" bIns="0" rtlCol="0"/>
            <a:lstStyle/>
            <a:p>
              <a:endParaRPr/>
            </a:p>
          </p:txBody>
        </p:sp>
        <p:sp>
          <p:nvSpPr>
            <p:cNvPr id="37" name="object 21"/>
            <p:cNvSpPr/>
            <p:nvPr/>
          </p:nvSpPr>
          <p:spPr>
            <a:xfrm>
              <a:off x="3065268" y="4691463"/>
              <a:ext cx="57785" cy="0"/>
            </a:xfrm>
            <a:custGeom>
              <a:avLst/>
              <a:gdLst/>
              <a:ahLst/>
              <a:cxnLst/>
              <a:rect l="l" t="t" r="r" b="b"/>
              <a:pathLst>
                <a:path w="57785">
                  <a:moveTo>
                    <a:pt x="0" y="0"/>
                  </a:moveTo>
                  <a:lnTo>
                    <a:pt x="57302" y="0"/>
                  </a:lnTo>
                </a:path>
              </a:pathLst>
            </a:custGeom>
            <a:ln w="6769">
              <a:solidFill>
                <a:srgbClr val="71C5E8"/>
              </a:solidFill>
            </a:ln>
          </p:spPr>
          <p:txBody>
            <a:bodyPr wrap="square" lIns="0" tIns="0" rIns="0" bIns="0" rtlCol="0"/>
            <a:lstStyle/>
            <a:p>
              <a:endParaRPr/>
            </a:p>
          </p:txBody>
        </p:sp>
        <p:sp>
          <p:nvSpPr>
            <p:cNvPr id="38" name="object 22"/>
            <p:cNvSpPr/>
            <p:nvPr/>
          </p:nvSpPr>
          <p:spPr>
            <a:xfrm>
              <a:off x="3065268" y="5358595"/>
              <a:ext cx="57785" cy="0"/>
            </a:xfrm>
            <a:custGeom>
              <a:avLst/>
              <a:gdLst/>
              <a:ahLst/>
              <a:cxnLst/>
              <a:rect l="l" t="t" r="r" b="b"/>
              <a:pathLst>
                <a:path w="57785">
                  <a:moveTo>
                    <a:pt x="0" y="0"/>
                  </a:moveTo>
                  <a:lnTo>
                    <a:pt x="57302" y="0"/>
                  </a:lnTo>
                </a:path>
              </a:pathLst>
            </a:custGeom>
            <a:ln w="6769">
              <a:solidFill>
                <a:srgbClr val="71C5E8"/>
              </a:solidFill>
            </a:ln>
          </p:spPr>
          <p:txBody>
            <a:bodyPr wrap="square" lIns="0" tIns="0" rIns="0" bIns="0" rtlCol="0"/>
            <a:lstStyle/>
            <a:p>
              <a:endParaRPr/>
            </a:p>
          </p:txBody>
        </p:sp>
        <p:sp>
          <p:nvSpPr>
            <p:cNvPr id="39" name="object 23"/>
            <p:cNvSpPr/>
            <p:nvPr/>
          </p:nvSpPr>
          <p:spPr>
            <a:xfrm>
              <a:off x="3093919" y="4691463"/>
              <a:ext cx="0" cy="667385"/>
            </a:xfrm>
            <a:custGeom>
              <a:avLst/>
              <a:gdLst/>
              <a:ahLst/>
              <a:cxnLst/>
              <a:rect l="l" t="t" r="r" b="b"/>
              <a:pathLst>
                <a:path h="667385">
                  <a:moveTo>
                    <a:pt x="0" y="667131"/>
                  </a:moveTo>
                  <a:lnTo>
                    <a:pt x="0" y="333565"/>
                  </a:lnTo>
                  <a:lnTo>
                    <a:pt x="0" y="0"/>
                  </a:lnTo>
                </a:path>
              </a:pathLst>
            </a:custGeom>
            <a:ln w="6769">
              <a:solidFill>
                <a:srgbClr val="71C5E8"/>
              </a:solidFill>
            </a:ln>
          </p:spPr>
          <p:txBody>
            <a:bodyPr wrap="square" lIns="0" tIns="0" rIns="0" bIns="0" rtlCol="0"/>
            <a:lstStyle/>
            <a:p>
              <a:endParaRPr/>
            </a:p>
          </p:txBody>
        </p:sp>
        <p:sp>
          <p:nvSpPr>
            <p:cNvPr id="40" name="object 24"/>
            <p:cNvSpPr/>
            <p:nvPr/>
          </p:nvSpPr>
          <p:spPr>
            <a:xfrm>
              <a:off x="5485393" y="4364780"/>
              <a:ext cx="88265" cy="86360"/>
            </a:xfrm>
            <a:custGeom>
              <a:avLst/>
              <a:gdLst/>
              <a:ahLst/>
              <a:cxnLst/>
              <a:rect l="l" t="t" r="r" b="b"/>
              <a:pathLst>
                <a:path w="88264" h="86360">
                  <a:moveTo>
                    <a:pt x="34960" y="0"/>
                  </a:moveTo>
                  <a:lnTo>
                    <a:pt x="1204" y="37132"/>
                  </a:lnTo>
                  <a:lnTo>
                    <a:pt x="0" y="54371"/>
                  </a:lnTo>
                  <a:lnTo>
                    <a:pt x="4723" y="65303"/>
                  </a:lnTo>
                  <a:lnTo>
                    <a:pt x="12824" y="74461"/>
                  </a:lnTo>
                  <a:lnTo>
                    <a:pt x="24254" y="81329"/>
                  </a:lnTo>
                  <a:lnTo>
                    <a:pt x="38967" y="85392"/>
                  </a:lnTo>
                  <a:lnTo>
                    <a:pt x="56913" y="86135"/>
                  </a:lnTo>
                  <a:lnTo>
                    <a:pt x="69307" y="79866"/>
                  </a:lnTo>
                  <a:lnTo>
                    <a:pt x="79089" y="70210"/>
                  </a:lnTo>
                  <a:lnTo>
                    <a:pt x="85509" y="57919"/>
                  </a:lnTo>
                  <a:lnTo>
                    <a:pt x="87816" y="43742"/>
                  </a:lnTo>
                  <a:lnTo>
                    <a:pt x="87358" y="37379"/>
                  </a:lnTo>
                  <a:lnTo>
                    <a:pt x="51632" y="1542"/>
                  </a:lnTo>
                  <a:lnTo>
                    <a:pt x="34960" y="0"/>
                  </a:lnTo>
                  <a:close/>
                </a:path>
              </a:pathLst>
            </a:custGeom>
            <a:solidFill>
              <a:srgbClr val="71C5E8"/>
            </a:solidFill>
          </p:spPr>
          <p:txBody>
            <a:bodyPr wrap="square" lIns="0" tIns="0" rIns="0" bIns="0" rtlCol="0"/>
            <a:lstStyle/>
            <a:p>
              <a:endParaRPr/>
            </a:p>
          </p:txBody>
        </p:sp>
        <p:sp>
          <p:nvSpPr>
            <p:cNvPr id="41" name="object 25"/>
            <p:cNvSpPr/>
            <p:nvPr/>
          </p:nvSpPr>
          <p:spPr>
            <a:xfrm>
              <a:off x="3543951" y="4784521"/>
              <a:ext cx="88265" cy="86360"/>
            </a:xfrm>
            <a:custGeom>
              <a:avLst/>
              <a:gdLst/>
              <a:ahLst/>
              <a:cxnLst/>
              <a:rect l="l" t="t" r="r" b="b"/>
              <a:pathLst>
                <a:path w="88264" h="86360">
                  <a:moveTo>
                    <a:pt x="34960" y="0"/>
                  </a:moveTo>
                  <a:lnTo>
                    <a:pt x="1204" y="37132"/>
                  </a:lnTo>
                  <a:lnTo>
                    <a:pt x="0" y="54371"/>
                  </a:lnTo>
                  <a:lnTo>
                    <a:pt x="4723" y="65303"/>
                  </a:lnTo>
                  <a:lnTo>
                    <a:pt x="12824" y="74461"/>
                  </a:lnTo>
                  <a:lnTo>
                    <a:pt x="24254" y="81329"/>
                  </a:lnTo>
                  <a:lnTo>
                    <a:pt x="38967" y="85392"/>
                  </a:lnTo>
                  <a:lnTo>
                    <a:pt x="56913" y="86135"/>
                  </a:lnTo>
                  <a:lnTo>
                    <a:pt x="69307" y="79866"/>
                  </a:lnTo>
                  <a:lnTo>
                    <a:pt x="79089" y="70210"/>
                  </a:lnTo>
                  <a:lnTo>
                    <a:pt x="85509" y="57919"/>
                  </a:lnTo>
                  <a:lnTo>
                    <a:pt x="87816" y="43742"/>
                  </a:lnTo>
                  <a:lnTo>
                    <a:pt x="87358" y="37379"/>
                  </a:lnTo>
                  <a:lnTo>
                    <a:pt x="51632" y="1542"/>
                  </a:lnTo>
                  <a:lnTo>
                    <a:pt x="34960" y="0"/>
                  </a:lnTo>
                  <a:close/>
                </a:path>
              </a:pathLst>
            </a:custGeom>
            <a:solidFill>
              <a:srgbClr val="71C5E8"/>
            </a:solidFill>
          </p:spPr>
          <p:txBody>
            <a:bodyPr wrap="square" lIns="0" tIns="0" rIns="0" bIns="0" rtlCol="0"/>
            <a:lstStyle/>
            <a:p>
              <a:endParaRPr/>
            </a:p>
          </p:txBody>
        </p:sp>
        <p:sp>
          <p:nvSpPr>
            <p:cNvPr id="42" name="object 26"/>
            <p:cNvSpPr/>
            <p:nvPr/>
          </p:nvSpPr>
          <p:spPr>
            <a:xfrm>
              <a:off x="5483218" y="4362122"/>
              <a:ext cx="94615" cy="93980"/>
            </a:xfrm>
            <a:custGeom>
              <a:avLst/>
              <a:gdLst/>
              <a:ahLst/>
              <a:cxnLst/>
              <a:rect l="l" t="t" r="r" b="b"/>
              <a:pathLst>
                <a:path w="94614" h="93979">
                  <a:moveTo>
                    <a:pt x="94499" y="46400"/>
                  </a:moveTo>
                  <a:lnTo>
                    <a:pt x="92330" y="60629"/>
                  </a:lnTo>
                  <a:lnTo>
                    <a:pt x="86260" y="73134"/>
                  </a:lnTo>
                  <a:lnTo>
                    <a:pt x="76951" y="83254"/>
                  </a:lnTo>
                  <a:lnTo>
                    <a:pt x="65060" y="90331"/>
                  </a:lnTo>
                  <a:lnTo>
                    <a:pt x="51249" y="93706"/>
                  </a:lnTo>
                  <a:lnTo>
                    <a:pt x="35690" y="91815"/>
                  </a:lnTo>
                  <a:lnTo>
                    <a:pt x="22365" y="86321"/>
                  </a:lnTo>
                  <a:lnTo>
                    <a:pt x="11693" y="77803"/>
                  </a:lnTo>
                  <a:lnTo>
                    <a:pt x="4098" y="66839"/>
                  </a:lnTo>
                  <a:lnTo>
                    <a:pt x="0" y="54008"/>
                  </a:lnTo>
                  <a:lnTo>
                    <a:pt x="1571" y="37575"/>
                  </a:lnTo>
                  <a:lnTo>
                    <a:pt x="6569" y="23684"/>
                  </a:lnTo>
                  <a:lnTo>
                    <a:pt x="14462" y="12609"/>
                  </a:lnTo>
                  <a:lnTo>
                    <a:pt x="24720" y="4623"/>
                  </a:lnTo>
                  <a:lnTo>
                    <a:pt x="36812" y="0"/>
                  </a:lnTo>
                  <a:lnTo>
                    <a:pt x="53884" y="1265"/>
                  </a:lnTo>
                  <a:lnTo>
                    <a:pt x="68208" y="5836"/>
                  </a:lnTo>
                  <a:lnTo>
                    <a:pt x="79608" y="13215"/>
                  </a:lnTo>
                  <a:lnTo>
                    <a:pt x="87906" y="22902"/>
                  </a:lnTo>
                  <a:lnTo>
                    <a:pt x="92927" y="34399"/>
                  </a:lnTo>
                  <a:lnTo>
                    <a:pt x="94499" y="46400"/>
                  </a:lnTo>
                  <a:close/>
                </a:path>
              </a:pathLst>
            </a:custGeom>
            <a:ln w="6769">
              <a:solidFill>
                <a:srgbClr val="71C5E8"/>
              </a:solidFill>
            </a:ln>
          </p:spPr>
          <p:txBody>
            <a:bodyPr wrap="square" lIns="0" tIns="0" rIns="0" bIns="0" rtlCol="0"/>
            <a:lstStyle/>
            <a:p>
              <a:endParaRPr/>
            </a:p>
          </p:txBody>
        </p:sp>
        <p:sp>
          <p:nvSpPr>
            <p:cNvPr id="43" name="object 27"/>
            <p:cNvSpPr/>
            <p:nvPr/>
          </p:nvSpPr>
          <p:spPr>
            <a:xfrm>
              <a:off x="5506350" y="3940746"/>
              <a:ext cx="57785" cy="0"/>
            </a:xfrm>
            <a:custGeom>
              <a:avLst/>
              <a:gdLst/>
              <a:ahLst/>
              <a:cxnLst/>
              <a:rect l="l" t="t" r="r" b="b"/>
              <a:pathLst>
                <a:path w="57785">
                  <a:moveTo>
                    <a:pt x="0" y="0"/>
                  </a:moveTo>
                  <a:lnTo>
                    <a:pt x="57302" y="0"/>
                  </a:lnTo>
                </a:path>
              </a:pathLst>
            </a:custGeom>
            <a:ln w="12344">
              <a:solidFill>
                <a:srgbClr val="71C5E8"/>
              </a:solidFill>
            </a:ln>
          </p:spPr>
          <p:txBody>
            <a:bodyPr wrap="square" lIns="0" tIns="0" rIns="0" bIns="0" rtlCol="0"/>
            <a:lstStyle/>
            <a:p>
              <a:endParaRPr/>
            </a:p>
          </p:txBody>
        </p:sp>
        <p:sp>
          <p:nvSpPr>
            <p:cNvPr id="44" name="object 28"/>
            <p:cNvSpPr/>
            <p:nvPr/>
          </p:nvSpPr>
          <p:spPr>
            <a:xfrm>
              <a:off x="5506350" y="4845024"/>
              <a:ext cx="57785" cy="0"/>
            </a:xfrm>
            <a:custGeom>
              <a:avLst/>
              <a:gdLst/>
              <a:ahLst/>
              <a:cxnLst/>
              <a:rect l="l" t="t" r="r" b="b"/>
              <a:pathLst>
                <a:path w="57785">
                  <a:moveTo>
                    <a:pt x="0" y="0"/>
                  </a:moveTo>
                  <a:lnTo>
                    <a:pt x="57302" y="0"/>
                  </a:lnTo>
                </a:path>
              </a:pathLst>
            </a:custGeom>
            <a:ln w="12344">
              <a:solidFill>
                <a:srgbClr val="71C5E8"/>
              </a:solidFill>
            </a:ln>
          </p:spPr>
          <p:txBody>
            <a:bodyPr wrap="square" lIns="0" tIns="0" rIns="0" bIns="0" rtlCol="0"/>
            <a:lstStyle/>
            <a:p>
              <a:endParaRPr/>
            </a:p>
          </p:txBody>
        </p:sp>
        <p:sp>
          <p:nvSpPr>
            <p:cNvPr id="45" name="object 29"/>
            <p:cNvSpPr/>
            <p:nvPr/>
          </p:nvSpPr>
          <p:spPr>
            <a:xfrm>
              <a:off x="5535001" y="3940746"/>
              <a:ext cx="0" cy="904875"/>
            </a:xfrm>
            <a:custGeom>
              <a:avLst/>
              <a:gdLst/>
              <a:ahLst/>
              <a:cxnLst/>
              <a:rect l="l" t="t" r="r" b="b"/>
              <a:pathLst>
                <a:path h="904875">
                  <a:moveTo>
                    <a:pt x="0" y="904278"/>
                  </a:moveTo>
                  <a:lnTo>
                    <a:pt x="0" y="452145"/>
                  </a:lnTo>
                  <a:lnTo>
                    <a:pt x="0" y="0"/>
                  </a:lnTo>
                </a:path>
              </a:pathLst>
            </a:custGeom>
            <a:ln w="12344">
              <a:solidFill>
                <a:srgbClr val="71C5E8"/>
              </a:solidFill>
            </a:ln>
          </p:spPr>
          <p:txBody>
            <a:bodyPr wrap="square" lIns="0" tIns="0" rIns="0" bIns="0" rtlCol="0"/>
            <a:lstStyle/>
            <a:p>
              <a:endParaRPr/>
            </a:p>
          </p:txBody>
        </p:sp>
        <p:sp>
          <p:nvSpPr>
            <p:cNvPr id="46" name="object 30"/>
            <p:cNvSpPr/>
            <p:nvPr/>
          </p:nvSpPr>
          <p:spPr>
            <a:xfrm>
              <a:off x="7043677" y="4096735"/>
              <a:ext cx="88265" cy="86360"/>
            </a:xfrm>
            <a:custGeom>
              <a:avLst/>
              <a:gdLst/>
              <a:ahLst/>
              <a:cxnLst/>
              <a:rect l="l" t="t" r="r" b="b"/>
              <a:pathLst>
                <a:path w="88265" h="86360">
                  <a:moveTo>
                    <a:pt x="34960" y="0"/>
                  </a:moveTo>
                  <a:lnTo>
                    <a:pt x="1204" y="37132"/>
                  </a:lnTo>
                  <a:lnTo>
                    <a:pt x="0" y="54371"/>
                  </a:lnTo>
                  <a:lnTo>
                    <a:pt x="4723" y="65303"/>
                  </a:lnTo>
                  <a:lnTo>
                    <a:pt x="12824" y="74461"/>
                  </a:lnTo>
                  <a:lnTo>
                    <a:pt x="24254" y="81329"/>
                  </a:lnTo>
                  <a:lnTo>
                    <a:pt x="38967" y="85392"/>
                  </a:lnTo>
                  <a:lnTo>
                    <a:pt x="56913" y="86135"/>
                  </a:lnTo>
                  <a:lnTo>
                    <a:pt x="69307" y="79866"/>
                  </a:lnTo>
                  <a:lnTo>
                    <a:pt x="79089" y="70210"/>
                  </a:lnTo>
                  <a:lnTo>
                    <a:pt x="85509" y="57919"/>
                  </a:lnTo>
                  <a:lnTo>
                    <a:pt x="87816" y="43742"/>
                  </a:lnTo>
                  <a:lnTo>
                    <a:pt x="87358" y="37379"/>
                  </a:lnTo>
                  <a:lnTo>
                    <a:pt x="51632" y="1542"/>
                  </a:lnTo>
                  <a:lnTo>
                    <a:pt x="34960" y="0"/>
                  </a:lnTo>
                  <a:close/>
                </a:path>
              </a:pathLst>
            </a:custGeom>
            <a:solidFill>
              <a:srgbClr val="71C5E8"/>
            </a:solidFill>
          </p:spPr>
          <p:txBody>
            <a:bodyPr wrap="square" lIns="0" tIns="0" rIns="0" bIns="0" rtlCol="0"/>
            <a:lstStyle/>
            <a:p>
              <a:endParaRPr/>
            </a:p>
          </p:txBody>
        </p:sp>
        <p:sp>
          <p:nvSpPr>
            <p:cNvPr id="47" name="object 31"/>
            <p:cNvSpPr/>
            <p:nvPr/>
          </p:nvSpPr>
          <p:spPr>
            <a:xfrm>
              <a:off x="7039974" y="4094076"/>
              <a:ext cx="94615" cy="93980"/>
            </a:xfrm>
            <a:custGeom>
              <a:avLst/>
              <a:gdLst/>
              <a:ahLst/>
              <a:cxnLst/>
              <a:rect l="l" t="t" r="r" b="b"/>
              <a:pathLst>
                <a:path w="94615" h="93979">
                  <a:moveTo>
                    <a:pt x="94499" y="46401"/>
                  </a:moveTo>
                  <a:lnTo>
                    <a:pt x="92329" y="60630"/>
                  </a:lnTo>
                  <a:lnTo>
                    <a:pt x="86257" y="73134"/>
                  </a:lnTo>
                  <a:lnTo>
                    <a:pt x="76946" y="83254"/>
                  </a:lnTo>
                  <a:lnTo>
                    <a:pt x="65055" y="90331"/>
                  </a:lnTo>
                  <a:lnTo>
                    <a:pt x="51247" y="93707"/>
                  </a:lnTo>
                  <a:lnTo>
                    <a:pt x="35689" y="91816"/>
                  </a:lnTo>
                  <a:lnTo>
                    <a:pt x="22364" y="86322"/>
                  </a:lnTo>
                  <a:lnTo>
                    <a:pt x="11693" y="77803"/>
                  </a:lnTo>
                  <a:lnTo>
                    <a:pt x="4097" y="66839"/>
                  </a:lnTo>
                  <a:lnTo>
                    <a:pt x="0" y="54008"/>
                  </a:lnTo>
                  <a:lnTo>
                    <a:pt x="1571" y="37570"/>
                  </a:lnTo>
                  <a:lnTo>
                    <a:pt x="6569" y="23678"/>
                  </a:lnTo>
                  <a:lnTo>
                    <a:pt x="14462" y="12605"/>
                  </a:lnTo>
                  <a:lnTo>
                    <a:pt x="24721" y="4621"/>
                  </a:lnTo>
                  <a:lnTo>
                    <a:pt x="36813" y="0"/>
                  </a:lnTo>
                  <a:lnTo>
                    <a:pt x="53881" y="1264"/>
                  </a:lnTo>
                  <a:lnTo>
                    <a:pt x="68204" y="5834"/>
                  </a:lnTo>
                  <a:lnTo>
                    <a:pt x="79604" y="13211"/>
                  </a:lnTo>
                  <a:lnTo>
                    <a:pt x="87904" y="22898"/>
                  </a:lnTo>
                  <a:lnTo>
                    <a:pt x="92926" y="34397"/>
                  </a:lnTo>
                  <a:lnTo>
                    <a:pt x="94499" y="46401"/>
                  </a:lnTo>
                  <a:close/>
                </a:path>
              </a:pathLst>
            </a:custGeom>
            <a:ln w="6769">
              <a:solidFill>
                <a:srgbClr val="71C5E8"/>
              </a:solidFill>
            </a:ln>
          </p:spPr>
          <p:txBody>
            <a:bodyPr wrap="square" lIns="0" tIns="0" rIns="0" bIns="0" rtlCol="0"/>
            <a:lstStyle/>
            <a:p>
              <a:endParaRPr/>
            </a:p>
          </p:txBody>
        </p:sp>
        <p:sp>
          <p:nvSpPr>
            <p:cNvPr id="48" name="object 32"/>
            <p:cNvSpPr/>
            <p:nvPr/>
          </p:nvSpPr>
          <p:spPr>
            <a:xfrm>
              <a:off x="7058266" y="3623560"/>
              <a:ext cx="57785" cy="0"/>
            </a:xfrm>
            <a:custGeom>
              <a:avLst/>
              <a:gdLst/>
              <a:ahLst/>
              <a:cxnLst/>
              <a:rect l="l" t="t" r="r" b="b"/>
              <a:pathLst>
                <a:path w="57784">
                  <a:moveTo>
                    <a:pt x="0" y="0"/>
                  </a:moveTo>
                  <a:lnTo>
                    <a:pt x="57302" y="0"/>
                  </a:lnTo>
                </a:path>
              </a:pathLst>
            </a:custGeom>
            <a:ln w="12344">
              <a:solidFill>
                <a:srgbClr val="71C5E8"/>
              </a:solidFill>
            </a:ln>
          </p:spPr>
          <p:txBody>
            <a:bodyPr wrap="square" lIns="0" tIns="0" rIns="0" bIns="0" rtlCol="0"/>
            <a:lstStyle/>
            <a:p>
              <a:endParaRPr/>
            </a:p>
          </p:txBody>
        </p:sp>
        <p:sp>
          <p:nvSpPr>
            <p:cNvPr id="49" name="object 33"/>
            <p:cNvSpPr/>
            <p:nvPr/>
          </p:nvSpPr>
          <p:spPr>
            <a:xfrm>
              <a:off x="7058266" y="4639522"/>
              <a:ext cx="57785" cy="0"/>
            </a:xfrm>
            <a:custGeom>
              <a:avLst/>
              <a:gdLst/>
              <a:ahLst/>
              <a:cxnLst/>
              <a:rect l="l" t="t" r="r" b="b"/>
              <a:pathLst>
                <a:path w="57784">
                  <a:moveTo>
                    <a:pt x="0" y="0"/>
                  </a:moveTo>
                  <a:lnTo>
                    <a:pt x="57302" y="0"/>
                  </a:lnTo>
                </a:path>
              </a:pathLst>
            </a:custGeom>
            <a:ln w="12344">
              <a:solidFill>
                <a:srgbClr val="71C5E8"/>
              </a:solidFill>
            </a:ln>
          </p:spPr>
          <p:txBody>
            <a:bodyPr wrap="square" lIns="0" tIns="0" rIns="0" bIns="0" rtlCol="0"/>
            <a:lstStyle/>
            <a:p>
              <a:endParaRPr/>
            </a:p>
          </p:txBody>
        </p:sp>
        <p:sp>
          <p:nvSpPr>
            <p:cNvPr id="50" name="object 34"/>
            <p:cNvSpPr/>
            <p:nvPr/>
          </p:nvSpPr>
          <p:spPr>
            <a:xfrm>
              <a:off x="7086917" y="3623560"/>
              <a:ext cx="0" cy="1016000"/>
            </a:xfrm>
            <a:custGeom>
              <a:avLst/>
              <a:gdLst/>
              <a:ahLst/>
              <a:cxnLst/>
              <a:rect l="l" t="t" r="r" b="b"/>
              <a:pathLst>
                <a:path h="1016000">
                  <a:moveTo>
                    <a:pt x="0" y="1015961"/>
                  </a:moveTo>
                  <a:lnTo>
                    <a:pt x="0" y="507987"/>
                  </a:lnTo>
                  <a:lnTo>
                    <a:pt x="0" y="0"/>
                  </a:lnTo>
                </a:path>
              </a:pathLst>
            </a:custGeom>
            <a:ln w="12344">
              <a:solidFill>
                <a:srgbClr val="71C5E8"/>
              </a:solidFill>
            </a:ln>
          </p:spPr>
          <p:txBody>
            <a:bodyPr wrap="square" lIns="0" tIns="0" rIns="0" bIns="0" rtlCol="0"/>
            <a:lstStyle/>
            <a:p>
              <a:endParaRPr/>
            </a:p>
          </p:txBody>
        </p:sp>
        <p:sp>
          <p:nvSpPr>
            <p:cNvPr id="51" name="object 35"/>
            <p:cNvSpPr/>
            <p:nvPr/>
          </p:nvSpPr>
          <p:spPr>
            <a:xfrm>
              <a:off x="8586649" y="5213591"/>
              <a:ext cx="88265" cy="86360"/>
            </a:xfrm>
            <a:custGeom>
              <a:avLst/>
              <a:gdLst/>
              <a:ahLst/>
              <a:cxnLst/>
              <a:rect l="l" t="t" r="r" b="b"/>
              <a:pathLst>
                <a:path w="88265" h="86360">
                  <a:moveTo>
                    <a:pt x="34960" y="0"/>
                  </a:moveTo>
                  <a:lnTo>
                    <a:pt x="1204" y="37132"/>
                  </a:lnTo>
                  <a:lnTo>
                    <a:pt x="0" y="54371"/>
                  </a:lnTo>
                  <a:lnTo>
                    <a:pt x="4723" y="65303"/>
                  </a:lnTo>
                  <a:lnTo>
                    <a:pt x="12824" y="74461"/>
                  </a:lnTo>
                  <a:lnTo>
                    <a:pt x="24254" y="81329"/>
                  </a:lnTo>
                  <a:lnTo>
                    <a:pt x="38967" y="85392"/>
                  </a:lnTo>
                  <a:lnTo>
                    <a:pt x="56913" y="86135"/>
                  </a:lnTo>
                  <a:lnTo>
                    <a:pt x="69307" y="79866"/>
                  </a:lnTo>
                  <a:lnTo>
                    <a:pt x="79089" y="70210"/>
                  </a:lnTo>
                  <a:lnTo>
                    <a:pt x="85509" y="57919"/>
                  </a:lnTo>
                  <a:lnTo>
                    <a:pt x="87816" y="43742"/>
                  </a:lnTo>
                  <a:lnTo>
                    <a:pt x="87358" y="37379"/>
                  </a:lnTo>
                  <a:lnTo>
                    <a:pt x="51632" y="1542"/>
                  </a:lnTo>
                  <a:lnTo>
                    <a:pt x="34960" y="0"/>
                  </a:lnTo>
                  <a:close/>
                </a:path>
              </a:pathLst>
            </a:custGeom>
            <a:solidFill>
              <a:srgbClr val="71C5E8"/>
            </a:solidFill>
          </p:spPr>
          <p:txBody>
            <a:bodyPr wrap="square" lIns="0" tIns="0" rIns="0" bIns="0" rtlCol="0"/>
            <a:lstStyle/>
            <a:p>
              <a:endParaRPr/>
            </a:p>
          </p:txBody>
        </p:sp>
        <p:sp>
          <p:nvSpPr>
            <p:cNvPr id="52" name="object 36"/>
            <p:cNvSpPr/>
            <p:nvPr/>
          </p:nvSpPr>
          <p:spPr>
            <a:xfrm>
              <a:off x="8582945" y="5210933"/>
              <a:ext cx="94615" cy="93980"/>
            </a:xfrm>
            <a:custGeom>
              <a:avLst/>
              <a:gdLst/>
              <a:ahLst/>
              <a:cxnLst/>
              <a:rect l="l" t="t" r="r" b="b"/>
              <a:pathLst>
                <a:path w="94615" h="93979">
                  <a:moveTo>
                    <a:pt x="94499" y="46400"/>
                  </a:moveTo>
                  <a:lnTo>
                    <a:pt x="92329" y="60629"/>
                  </a:lnTo>
                  <a:lnTo>
                    <a:pt x="86260" y="73134"/>
                  </a:lnTo>
                  <a:lnTo>
                    <a:pt x="76950" y="83254"/>
                  </a:lnTo>
                  <a:lnTo>
                    <a:pt x="65060" y="90331"/>
                  </a:lnTo>
                  <a:lnTo>
                    <a:pt x="51248" y="93706"/>
                  </a:lnTo>
                  <a:lnTo>
                    <a:pt x="35695" y="91815"/>
                  </a:lnTo>
                  <a:lnTo>
                    <a:pt x="22370" y="86321"/>
                  </a:lnTo>
                  <a:lnTo>
                    <a:pt x="11697" y="77803"/>
                  </a:lnTo>
                  <a:lnTo>
                    <a:pt x="4100" y="66839"/>
                  </a:lnTo>
                  <a:lnTo>
                    <a:pt x="0" y="54008"/>
                  </a:lnTo>
                  <a:lnTo>
                    <a:pt x="1572" y="37575"/>
                  </a:lnTo>
                  <a:lnTo>
                    <a:pt x="6572" y="23684"/>
                  </a:lnTo>
                  <a:lnTo>
                    <a:pt x="14466" y="12609"/>
                  </a:lnTo>
                  <a:lnTo>
                    <a:pt x="24725" y="4623"/>
                  </a:lnTo>
                  <a:lnTo>
                    <a:pt x="36815" y="0"/>
                  </a:lnTo>
                  <a:lnTo>
                    <a:pt x="53886" y="1265"/>
                  </a:lnTo>
                  <a:lnTo>
                    <a:pt x="68210" y="5836"/>
                  </a:lnTo>
                  <a:lnTo>
                    <a:pt x="79609" y="13216"/>
                  </a:lnTo>
                  <a:lnTo>
                    <a:pt x="87907" y="22903"/>
                  </a:lnTo>
                  <a:lnTo>
                    <a:pt x="92927" y="34401"/>
                  </a:lnTo>
                  <a:lnTo>
                    <a:pt x="94499" y="46400"/>
                  </a:lnTo>
                  <a:close/>
                </a:path>
              </a:pathLst>
            </a:custGeom>
            <a:ln w="6769">
              <a:solidFill>
                <a:srgbClr val="71C5E8"/>
              </a:solidFill>
            </a:ln>
          </p:spPr>
          <p:txBody>
            <a:bodyPr wrap="square" lIns="0" tIns="0" rIns="0" bIns="0" rtlCol="0"/>
            <a:lstStyle/>
            <a:p>
              <a:endParaRPr/>
            </a:p>
          </p:txBody>
        </p:sp>
        <p:sp>
          <p:nvSpPr>
            <p:cNvPr id="53" name="object 37"/>
            <p:cNvSpPr/>
            <p:nvPr/>
          </p:nvSpPr>
          <p:spPr>
            <a:xfrm>
              <a:off x="8601237" y="4838887"/>
              <a:ext cx="57785" cy="0"/>
            </a:xfrm>
            <a:custGeom>
              <a:avLst/>
              <a:gdLst/>
              <a:ahLst/>
              <a:cxnLst/>
              <a:rect l="l" t="t" r="r" b="b"/>
              <a:pathLst>
                <a:path w="57784">
                  <a:moveTo>
                    <a:pt x="0" y="0"/>
                  </a:moveTo>
                  <a:lnTo>
                    <a:pt x="57302" y="0"/>
                  </a:lnTo>
                </a:path>
              </a:pathLst>
            </a:custGeom>
            <a:ln w="6769">
              <a:solidFill>
                <a:srgbClr val="71C5E8"/>
              </a:solidFill>
            </a:ln>
          </p:spPr>
          <p:txBody>
            <a:bodyPr wrap="square" lIns="0" tIns="0" rIns="0" bIns="0" rtlCol="0"/>
            <a:lstStyle/>
            <a:p>
              <a:endParaRPr/>
            </a:p>
          </p:txBody>
        </p:sp>
        <p:sp>
          <p:nvSpPr>
            <p:cNvPr id="54" name="object 38"/>
            <p:cNvSpPr/>
            <p:nvPr/>
          </p:nvSpPr>
          <p:spPr>
            <a:xfrm>
              <a:off x="8601237" y="5707047"/>
              <a:ext cx="57785" cy="0"/>
            </a:xfrm>
            <a:custGeom>
              <a:avLst/>
              <a:gdLst/>
              <a:ahLst/>
              <a:cxnLst/>
              <a:rect l="l" t="t" r="r" b="b"/>
              <a:pathLst>
                <a:path w="57784">
                  <a:moveTo>
                    <a:pt x="0" y="0"/>
                  </a:moveTo>
                  <a:lnTo>
                    <a:pt x="57302" y="0"/>
                  </a:lnTo>
                </a:path>
              </a:pathLst>
            </a:custGeom>
            <a:ln w="6769">
              <a:solidFill>
                <a:srgbClr val="71C5E8"/>
              </a:solidFill>
            </a:ln>
          </p:spPr>
          <p:txBody>
            <a:bodyPr wrap="square" lIns="0" tIns="0" rIns="0" bIns="0" rtlCol="0"/>
            <a:lstStyle/>
            <a:p>
              <a:endParaRPr/>
            </a:p>
          </p:txBody>
        </p:sp>
        <p:sp>
          <p:nvSpPr>
            <p:cNvPr id="55" name="object 39"/>
            <p:cNvSpPr/>
            <p:nvPr/>
          </p:nvSpPr>
          <p:spPr>
            <a:xfrm>
              <a:off x="8629888" y="4838887"/>
              <a:ext cx="0" cy="868680"/>
            </a:xfrm>
            <a:custGeom>
              <a:avLst/>
              <a:gdLst/>
              <a:ahLst/>
              <a:cxnLst/>
              <a:rect l="l" t="t" r="r" b="b"/>
              <a:pathLst>
                <a:path h="868679">
                  <a:moveTo>
                    <a:pt x="0" y="868159"/>
                  </a:moveTo>
                  <a:lnTo>
                    <a:pt x="0" y="434086"/>
                  </a:lnTo>
                  <a:lnTo>
                    <a:pt x="0" y="0"/>
                  </a:lnTo>
                </a:path>
              </a:pathLst>
            </a:custGeom>
            <a:ln w="6769">
              <a:solidFill>
                <a:srgbClr val="71C5E8"/>
              </a:solidFill>
            </a:ln>
          </p:spPr>
          <p:txBody>
            <a:bodyPr wrap="square" lIns="0" tIns="0" rIns="0" bIns="0" rtlCol="0"/>
            <a:lstStyle/>
            <a:p>
              <a:endParaRPr/>
            </a:p>
          </p:txBody>
        </p:sp>
        <p:sp>
          <p:nvSpPr>
            <p:cNvPr id="56" name="object 40"/>
            <p:cNvSpPr/>
            <p:nvPr/>
          </p:nvSpPr>
          <p:spPr>
            <a:xfrm>
              <a:off x="10130457" y="5090968"/>
              <a:ext cx="88265" cy="86360"/>
            </a:xfrm>
            <a:custGeom>
              <a:avLst/>
              <a:gdLst/>
              <a:ahLst/>
              <a:cxnLst/>
              <a:rect l="l" t="t" r="r" b="b"/>
              <a:pathLst>
                <a:path w="88265" h="86360">
                  <a:moveTo>
                    <a:pt x="34960" y="0"/>
                  </a:moveTo>
                  <a:lnTo>
                    <a:pt x="1204" y="37132"/>
                  </a:lnTo>
                  <a:lnTo>
                    <a:pt x="0" y="54371"/>
                  </a:lnTo>
                  <a:lnTo>
                    <a:pt x="4723" y="65303"/>
                  </a:lnTo>
                  <a:lnTo>
                    <a:pt x="12824" y="74461"/>
                  </a:lnTo>
                  <a:lnTo>
                    <a:pt x="24254" y="81329"/>
                  </a:lnTo>
                  <a:lnTo>
                    <a:pt x="38967" y="85392"/>
                  </a:lnTo>
                  <a:lnTo>
                    <a:pt x="56913" y="86135"/>
                  </a:lnTo>
                  <a:lnTo>
                    <a:pt x="69307" y="79866"/>
                  </a:lnTo>
                  <a:lnTo>
                    <a:pt x="79089" y="70210"/>
                  </a:lnTo>
                  <a:lnTo>
                    <a:pt x="85509" y="57919"/>
                  </a:lnTo>
                  <a:lnTo>
                    <a:pt x="87816" y="43742"/>
                  </a:lnTo>
                  <a:lnTo>
                    <a:pt x="87358" y="37379"/>
                  </a:lnTo>
                  <a:lnTo>
                    <a:pt x="51632" y="1542"/>
                  </a:lnTo>
                  <a:lnTo>
                    <a:pt x="34960" y="0"/>
                  </a:lnTo>
                  <a:close/>
                </a:path>
              </a:pathLst>
            </a:custGeom>
            <a:solidFill>
              <a:srgbClr val="71C5E8"/>
            </a:solidFill>
          </p:spPr>
          <p:txBody>
            <a:bodyPr wrap="square" lIns="0" tIns="0" rIns="0" bIns="0" rtlCol="0"/>
            <a:lstStyle/>
            <a:p>
              <a:endParaRPr/>
            </a:p>
          </p:txBody>
        </p:sp>
        <p:sp>
          <p:nvSpPr>
            <p:cNvPr id="57" name="object 41"/>
            <p:cNvSpPr/>
            <p:nvPr/>
          </p:nvSpPr>
          <p:spPr>
            <a:xfrm>
              <a:off x="10126757" y="5088311"/>
              <a:ext cx="94615" cy="93980"/>
            </a:xfrm>
            <a:custGeom>
              <a:avLst/>
              <a:gdLst/>
              <a:ahLst/>
              <a:cxnLst/>
              <a:rect l="l" t="t" r="r" b="b"/>
              <a:pathLst>
                <a:path w="94615" h="93979">
                  <a:moveTo>
                    <a:pt x="94499" y="46401"/>
                  </a:moveTo>
                  <a:lnTo>
                    <a:pt x="92330" y="60630"/>
                  </a:lnTo>
                  <a:lnTo>
                    <a:pt x="86260" y="73134"/>
                  </a:lnTo>
                  <a:lnTo>
                    <a:pt x="76951" y="83254"/>
                  </a:lnTo>
                  <a:lnTo>
                    <a:pt x="65060" y="90331"/>
                  </a:lnTo>
                  <a:lnTo>
                    <a:pt x="51249" y="93706"/>
                  </a:lnTo>
                  <a:lnTo>
                    <a:pt x="35690" y="91816"/>
                  </a:lnTo>
                  <a:lnTo>
                    <a:pt x="22365" y="86322"/>
                  </a:lnTo>
                  <a:lnTo>
                    <a:pt x="11693" y="77803"/>
                  </a:lnTo>
                  <a:lnTo>
                    <a:pt x="4098" y="66839"/>
                  </a:lnTo>
                  <a:lnTo>
                    <a:pt x="0" y="54009"/>
                  </a:lnTo>
                  <a:lnTo>
                    <a:pt x="1571" y="37571"/>
                  </a:lnTo>
                  <a:lnTo>
                    <a:pt x="6569" y="23679"/>
                  </a:lnTo>
                  <a:lnTo>
                    <a:pt x="14462" y="12605"/>
                  </a:lnTo>
                  <a:lnTo>
                    <a:pt x="24720" y="4621"/>
                  </a:lnTo>
                  <a:lnTo>
                    <a:pt x="36812" y="0"/>
                  </a:lnTo>
                  <a:lnTo>
                    <a:pt x="53884" y="1264"/>
                  </a:lnTo>
                  <a:lnTo>
                    <a:pt x="68209" y="5833"/>
                  </a:lnTo>
                  <a:lnTo>
                    <a:pt x="79608" y="13210"/>
                  </a:lnTo>
                  <a:lnTo>
                    <a:pt x="87907" y="22897"/>
                  </a:lnTo>
                  <a:lnTo>
                    <a:pt x="92927" y="34396"/>
                  </a:lnTo>
                  <a:lnTo>
                    <a:pt x="94499" y="46401"/>
                  </a:lnTo>
                  <a:close/>
                </a:path>
              </a:pathLst>
            </a:custGeom>
            <a:ln w="6769">
              <a:solidFill>
                <a:srgbClr val="71C5E8"/>
              </a:solidFill>
            </a:ln>
          </p:spPr>
          <p:txBody>
            <a:bodyPr wrap="square" lIns="0" tIns="0" rIns="0" bIns="0" rtlCol="0"/>
            <a:lstStyle/>
            <a:p>
              <a:endParaRPr/>
            </a:p>
          </p:txBody>
        </p:sp>
        <p:sp>
          <p:nvSpPr>
            <p:cNvPr id="58" name="object 42"/>
            <p:cNvSpPr/>
            <p:nvPr/>
          </p:nvSpPr>
          <p:spPr>
            <a:xfrm>
              <a:off x="10145046" y="4700209"/>
              <a:ext cx="57785" cy="0"/>
            </a:xfrm>
            <a:custGeom>
              <a:avLst/>
              <a:gdLst/>
              <a:ahLst/>
              <a:cxnLst/>
              <a:rect l="l" t="t" r="r" b="b"/>
              <a:pathLst>
                <a:path w="57784">
                  <a:moveTo>
                    <a:pt x="0" y="0"/>
                  </a:moveTo>
                  <a:lnTo>
                    <a:pt x="57302" y="0"/>
                  </a:lnTo>
                </a:path>
              </a:pathLst>
            </a:custGeom>
            <a:ln w="12344">
              <a:solidFill>
                <a:srgbClr val="71C5E8"/>
              </a:solidFill>
            </a:ln>
          </p:spPr>
          <p:txBody>
            <a:bodyPr wrap="square" lIns="0" tIns="0" rIns="0" bIns="0" rtlCol="0"/>
            <a:lstStyle/>
            <a:p>
              <a:endParaRPr/>
            </a:p>
          </p:txBody>
        </p:sp>
        <p:sp>
          <p:nvSpPr>
            <p:cNvPr id="59" name="object 43"/>
            <p:cNvSpPr/>
            <p:nvPr/>
          </p:nvSpPr>
          <p:spPr>
            <a:xfrm>
              <a:off x="10145046" y="5559808"/>
              <a:ext cx="57785" cy="0"/>
            </a:xfrm>
            <a:custGeom>
              <a:avLst/>
              <a:gdLst/>
              <a:ahLst/>
              <a:cxnLst/>
              <a:rect l="l" t="t" r="r" b="b"/>
              <a:pathLst>
                <a:path w="57784">
                  <a:moveTo>
                    <a:pt x="0" y="0"/>
                  </a:moveTo>
                  <a:lnTo>
                    <a:pt x="57302" y="0"/>
                  </a:lnTo>
                </a:path>
              </a:pathLst>
            </a:custGeom>
            <a:ln w="12344">
              <a:solidFill>
                <a:srgbClr val="71C5E8"/>
              </a:solidFill>
            </a:ln>
          </p:spPr>
          <p:txBody>
            <a:bodyPr wrap="square" lIns="0" tIns="0" rIns="0" bIns="0" rtlCol="0"/>
            <a:lstStyle/>
            <a:p>
              <a:endParaRPr/>
            </a:p>
          </p:txBody>
        </p:sp>
        <p:sp>
          <p:nvSpPr>
            <p:cNvPr id="60" name="object 44"/>
            <p:cNvSpPr/>
            <p:nvPr/>
          </p:nvSpPr>
          <p:spPr>
            <a:xfrm>
              <a:off x="10173698" y="4700209"/>
              <a:ext cx="0" cy="859790"/>
            </a:xfrm>
            <a:custGeom>
              <a:avLst/>
              <a:gdLst/>
              <a:ahLst/>
              <a:cxnLst/>
              <a:rect l="l" t="t" r="r" b="b"/>
              <a:pathLst>
                <a:path h="859789">
                  <a:moveTo>
                    <a:pt x="0" y="859599"/>
                  </a:moveTo>
                  <a:lnTo>
                    <a:pt x="0" y="429806"/>
                  </a:lnTo>
                  <a:lnTo>
                    <a:pt x="0" y="0"/>
                  </a:lnTo>
                </a:path>
              </a:pathLst>
            </a:custGeom>
            <a:ln w="12344">
              <a:solidFill>
                <a:srgbClr val="71C5E8"/>
              </a:solidFill>
            </a:ln>
          </p:spPr>
          <p:txBody>
            <a:bodyPr wrap="square" lIns="0" tIns="0" rIns="0" bIns="0" rtlCol="0"/>
            <a:lstStyle/>
            <a:p>
              <a:endParaRPr/>
            </a:p>
          </p:txBody>
        </p:sp>
        <p:sp>
          <p:nvSpPr>
            <p:cNvPr id="61" name="object 45"/>
            <p:cNvSpPr/>
            <p:nvPr/>
          </p:nvSpPr>
          <p:spPr>
            <a:xfrm>
              <a:off x="3064430" y="4333881"/>
              <a:ext cx="57785" cy="0"/>
            </a:xfrm>
            <a:custGeom>
              <a:avLst/>
              <a:gdLst/>
              <a:ahLst/>
              <a:cxnLst/>
              <a:rect l="l" t="t" r="r" b="b"/>
              <a:pathLst>
                <a:path w="57785">
                  <a:moveTo>
                    <a:pt x="0" y="0"/>
                  </a:moveTo>
                  <a:lnTo>
                    <a:pt x="57302" y="0"/>
                  </a:lnTo>
                </a:path>
              </a:pathLst>
            </a:custGeom>
            <a:ln w="12344">
              <a:solidFill>
                <a:srgbClr val="F7A800"/>
              </a:solidFill>
            </a:ln>
          </p:spPr>
          <p:txBody>
            <a:bodyPr wrap="square" lIns="0" tIns="0" rIns="0" bIns="0" rtlCol="0"/>
            <a:lstStyle/>
            <a:p>
              <a:endParaRPr/>
            </a:p>
          </p:txBody>
        </p:sp>
        <p:sp>
          <p:nvSpPr>
            <p:cNvPr id="62" name="object 46"/>
            <p:cNvSpPr/>
            <p:nvPr/>
          </p:nvSpPr>
          <p:spPr>
            <a:xfrm>
              <a:off x="3064430" y="5023720"/>
              <a:ext cx="57785" cy="0"/>
            </a:xfrm>
            <a:custGeom>
              <a:avLst/>
              <a:gdLst/>
              <a:ahLst/>
              <a:cxnLst/>
              <a:rect l="l" t="t" r="r" b="b"/>
              <a:pathLst>
                <a:path w="57785">
                  <a:moveTo>
                    <a:pt x="0" y="0"/>
                  </a:moveTo>
                  <a:lnTo>
                    <a:pt x="57302" y="0"/>
                  </a:lnTo>
                </a:path>
              </a:pathLst>
            </a:custGeom>
            <a:ln w="12344">
              <a:solidFill>
                <a:srgbClr val="F7A800"/>
              </a:solidFill>
            </a:ln>
          </p:spPr>
          <p:txBody>
            <a:bodyPr wrap="square" lIns="0" tIns="0" rIns="0" bIns="0" rtlCol="0"/>
            <a:lstStyle/>
            <a:p>
              <a:endParaRPr/>
            </a:p>
          </p:txBody>
        </p:sp>
        <p:sp>
          <p:nvSpPr>
            <p:cNvPr id="63" name="object 47"/>
            <p:cNvSpPr/>
            <p:nvPr/>
          </p:nvSpPr>
          <p:spPr>
            <a:xfrm>
              <a:off x="3093081" y="4333881"/>
              <a:ext cx="0" cy="690245"/>
            </a:xfrm>
            <a:custGeom>
              <a:avLst/>
              <a:gdLst/>
              <a:ahLst/>
              <a:cxnLst/>
              <a:rect l="l" t="t" r="r" b="b"/>
              <a:pathLst>
                <a:path h="690245">
                  <a:moveTo>
                    <a:pt x="0" y="689838"/>
                  </a:moveTo>
                  <a:lnTo>
                    <a:pt x="0" y="344919"/>
                  </a:lnTo>
                  <a:lnTo>
                    <a:pt x="0" y="0"/>
                  </a:lnTo>
                </a:path>
              </a:pathLst>
            </a:custGeom>
            <a:ln w="12344">
              <a:solidFill>
                <a:srgbClr val="F7A800"/>
              </a:solidFill>
            </a:ln>
          </p:spPr>
          <p:txBody>
            <a:bodyPr wrap="square" lIns="0" tIns="0" rIns="0" bIns="0" rtlCol="0"/>
            <a:lstStyle/>
            <a:p>
              <a:endParaRPr/>
            </a:p>
          </p:txBody>
        </p:sp>
        <p:sp>
          <p:nvSpPr>
            <p:cNvPr id="64" name="object 48"/>
            <p:cNvSpPr/>
            <p:nvPr/>
          </p:nvSpPr>
          <p:spPr>
            <a:xfrm>
              <a:off x="3046139" y="4653509"/>
              <a:ext cx="94615" cy="93980"/>
            </a:xfrm>
            <a:custGeom>
              <a:avLst/>
              <a:gdLst/>
              <a:ahLst/>
              <a:cxnLst/>
              <a:rect l="l" t="t" r="r" b="b"/>
              <a:pathLst>
                <a:path w="94614" h="93979">
                  <a:moveTo>
                    <a:pt x="36812" y="0"/>
                  </a:moveTo>
                  <a:lnTo>
                    <a:pt x="6569" y="23679"/>
                  </a:lnTo>
                  <a:lnTo>
                    <a:pt x="0" y="54009"/>
                  </a:lnTo>
                  <a:lnTo>
                    <a:pt x="4098" y="66839"/>
                  </a:lnTo>
                  <a:lnTo>
                    <a:pt x="11693" y="77803"/>
                  </a:lnTo>
                  <a:lnTo>
                    <a:pt x="22365" y="86322"/>
                  </a:lnTo>
                  <a:lnTo>
                    <a:pt x="35690" y="91816"/>
                  </a:lnTo>
                  <a:lnTo>
                    <a:pt x="51249" y="93706"/>
                  </a:lnTo>
                  <a:lnTo>
                    <a:pt x="65060" y="90331"/>
                  </a:lnTo>
                  <a:lnTo>
                    <a:pt x="76951" y="83254"/>
                  </a:lnTo>
                  <a:lnTo>
                    <a:pt x="86260" y="73134"/>
                  </a:lnTo>
                  <a:lnTo>
                    <a:pt x="92330" y="60630"/>
                  </a:lnTo>
                  <a:lnTo>
                    <a:pt x="94499" y="46401"/>
                  </a:lnTo>
                  <a:lnTo>
                    <a:pt x="92927" y="34396"/>
                  </a:lnTo>
                  <a:lnTo>
                    <a:pt x="53884" y="1264"/>
                  </a:lnTo>
                  <a:lnTo>
                    <a:pt x="36812" y="0"/>
                  </a:lnTo>
                  <a:close/>
                </a:path>
              </a:pathLst>
            </a:custGeom>
            <a:solidFill>
              <a:srgbClr val="FFFFFF"/>
            </a:solidFill>
          </p:spPr>
          <p:txBody>
            <a:bodyPr wrap="square" lIns="0" tIns="0" rIns="0" bIns="0" rtlCol="0"/>
            <a:lstStyle/>
            <a:p>
              <a:endParaRPr/>
            </a:p>
          </p:txBody>
        </p:sp>
        <p:sp>
          <p:nvSpPr>
            <p:cNvPr id="65" name="object 49"/>
            <p:cNvSpPr/>
            <p:nvPr/>
          </p:nvSpPr>
          <p:spPr>
            <a:xfrm>
              <a:off x="3046139" y="4653509"/>
              <a:ext cx="94615" cy="93980"/>
            </a:xfrm>
            <a:custGeom>
              <a:avLst/>
              <a:gdLst/>
              <a:ahLst/>
              <a:cxnLst/>
              <a:rect l="l" t="t" r="r" b="b"/>
              <a:pathLst>
                <a:path w="94614" h="93979">
                  <a:moveTo>
                    <a:pt x="94499" y="46401"/>
                  </a:moveTo>
                  <a:lnTo>
                    <a:pt x="92330" y="60630"/>
                  </a:lnTo>
                  <a:lnTo>
                    <a:pt x="86260" y="73134"/>
                  </a:lnTo>
                  <a:lnTo>
                    <a:pt x="76951" y="83254"/>
                  </a:lnTo>
                  <a:lnTo>
                    <a:pt x="65060" y="90331"/>
                  </a:lnTo>
                  <a:lnTo>
                    <a:pt x="51249" y="93706"/>
                  </a:lnTo>
                  <a:lnTo>
                    <a:pt x="35690" y="91816"/>
                  </a:lnTo>
                  <a:lnTo>
                    <a:pt x="22365" y="86322"/>
                  </a:lnTo>
                  <a:lnTo>
                    <a:pt x="11693" y="77803"/>
                  </a:lnTo>
                  <a:lnTo>
                    <a:pt x="4098" y="66839"/>
                  </a:lnTo>
                  <a:lnTo>
                    <a:pt x="0" y="54009"/>
                  </a:lnTo>
                  <a:lnTo>
                    <a:pt x="1571" y="37571"/>
                  </a:lnTo>
                  <a:lnTo>
                    <a:pt x="6569" y="23679"/>
                  </a:lnTo>
                  <a:lnTo>
                    <a:pt x="14462" y="12605"/>
                  </a:lnTo>
                  <a:lnTo>
                    <a:pt x="24720" y="4621"/>
                  </a:lnTo>
                  <a:lnTo>
                    <a:pt x="36812" y="0"/>
                  </a:lnTo>
                  <a:lnTo>
                    <a:pt x="53884" y="1264"/>
                  </a:lnTo>
                  <a:lnTo>
                    <a:pt x="68209" y="5833"/>
                  </a:lnTo>
                  <a:lnTo>
                    <a:pt x="79608" y="13210"/>
                  </a:lnTo>
                  <a:lnTo>
                    <a:pt x="87907" y="22897"/>
                  </a:lnTo>
                  <a:lnTo>
                    <a:pt x="92927" y="34396"/>
                  </a:lnTo>
                  <a:lnTo>
                    <a:pt x="94499" y="46401"/>
                  </a:lnTo>
                  <a:close/>
                </a:path>
              </a:pathLst>
            </a:custGeom>
            <a:ln w="6769">
              <a:solidFill>
                <a:srgbClr val="F7A800"/>
              </a:solidFill>
            </a:ln>
          </p:spPr>
          <p:txBody>
            <a:bodyPr wrap="square" lIns="0" tIns="0" rIns="0" bIns="0" rtlCol="0"/>
            <a:lstStyle/>
            <a:p>
              <a:endParaRPr/>
            </a:p>
          </p:txBody>
        </p:sp>
        <p:sp>
          <p:nvSpPr>
            <p:cNvPr id="66" name="object 50"/>
            <p:cNvSpPr/>
            <p:nvPr/>
          </p:nvSpPr>
          <p:spPr>
            <a:xfrm>
              <a:off x="3583226" y="4239008"/>
              <a:ext cx="57785" cy="0"/>
            </a:xfrm>
            <a:custGeom>
              <a:avLst/>
              <a:gdLst/>
              <a:ahLst/>
              <a:cxnLst/>
              <a:rect l="l" t="t" r="r" b="b"/>
              <a:pathLst>
                <a:path w="57785">
                  <a:moveTo>
                    <a:pt x="0" y="0"/>
                  </a:moveTo>
                  <a:lnTo>
                    <a:pt x="57302" y="0"/>
                  </a:lnTo>
                </a:path>
              </a:pathLst>
            </a:custGeom>
            <a:ln w="12344">
              <a:solidFill>
                <a:srgbClr val="F7A800"/>
              </a:solidFill>
            </a:ln>
          </p:spPr>
          <p:txBody>
            <a:bodyPr wrap="square" lIns="0" tIns="0" rIns="0" bIns="0" rtlCol="0"/>
            <a:lstStyle/>
            <a:p>
              <a:endParaRPr/>
            </a:p>
          </p:txBody>
        </p:sp>
        <p:sp>
          <p:nvSpPr>
            <p:cNvPr id="67" name="object 51"/>
            <p:cNvSpPr/>
            <p:nvPr/>
          </p:nvSpPr>
          <p:spPr>
            <a:xfrm>
              <a:off x="3583226" y="4884435"/>
              <a:ext cx="57785" cy="0"/>
            </a:xfrm>
            <a:custGeom>
              <a:avLst/>
              <a:gdLst/>
              <a:ahLst/>
              <a:cxnLst/>
              <a:rect l="l" t="t" r="r" b="b"/>
              <a:pathLst>
                <a:path w="57785">
                  <a:moveTo>
                    <a:pt x="0" y="0"/>
                  </a:moveTo>
                  <a:lnTo>
                    <a:pt x="57302" y="0"/>
                  </a:lnTo>
                </a:path>
              </a:pathLst>
            </a:custGeom>
            <a:ln w="12344">
              <a:solidFill>
                <a:srgbClr val="F7A800"/>
              </a:solidFill>
            </a:ln>
          </p:spPr>
          <p:txBody>
            <a:bodyPr wrap="square" lIns="0" tIns="0" rIns="0" bIns="0" rtlCol="0"/>
            <a:lstStyle/>
            <a:p>
              <a:endParaRPr/>
            </a:p>
          </p:txBody>
        </p:sp>
        <p:sp>
          <p:nvSpPr>
            <p:cNvPr id="68" name="object 52"/>
            <p:cNvSpPr/>
            <p:nvPr/>
          </p:nvSpPr>
          <p:spPr>
            <a:xfrm>
              <a:off x="3611877" y="4239008"/>
              <a:ext cx="0" cy="645795"/>
            </a:xfrm>
            <a:custGeom>
              <a:avLst/>
              <a:gdLst/>
              <a:ahLst/>
              <a:cxnLst/>
              <a:rect l="l" t="t" r="r" b="b"/>
              <a:pathLst>
                <a:path h="645795">
                  <a:moveTo>
                    <a:pt x="0" y="645426"/>
                  </a:moveTo>
                  <a:lnTo>
                    <a:pt x="0" y="322719"/>
                  </a:lnTo>
                  <a:lnTo>
                    <a:pt x="0" y="0"/>
                  </a:lnTo>
                </a:path>
              </a:pathLst>
            </a:custGeom>
            <a:ln w="12344">
              <a:solidFill>
                <a:srgbClr val="F7A800"/>
              </a:solidFill>
            </a:ln>
          </p:spPr>
          <p:txBody>
            <a:bodyPr wrap="square" lIns="0" tIns="0" rIns="0" bIns="0" rtlCol="0"/>
            <a:lstStyle/>
            <a:p>
              <a:endParaRPr/>
            </a:p>
          </p:txBody>
        </p:sp>
        <p:sp>
          <p:nvSpPr>
            <p:cNvPr id="69" name="object 53"/>
            <p:cNvSpPr/>
            <p:nvPr/>
          </p:nvSpPr>
          <p:spPr>
            <a:xfrm>
              <a:off x="3546618" y="4506083"/>
              <a:ext cx="94615" cy="93980"/>
            </a:xfrm>
            <a:custGeom>
              <a:avLst/>
              <a:gdLst/>
              <a:ahLst/>
              <a:cxnLst/>
              <a:rect l="l" t="t" r="r" b="b"/>
              <a:pathLst>
                <a:path w="94614" h="93979">
                  <a:moveTo>
                    <a:pt x="36812" y="0"/>
                  </a:moveTo>
                  <a:lnTo>
                    <a:pt x="6569" y="23679"/>
                  </a:lnTo>
                  <a:lnTo>
                    <a:pt x="0" y="54009"/>
                  </a:lnTo>
                  <a:lnTo>
                    <a:pt x="4098" y="66839"/>
                  </a:lnTo>
                  <a:lnTo>
                    <a:pt x="11693" y="77803"/>
                  </a:lnTo>
                  <a:lnTo>
                    <a:pt x="22365" y="86322"/>
                  </a:lnTo>
                  <a:lnTo>
                    <a:pt x="35690" y="91816"/>
                  </a:lnTo>
                  <a:lnTo>
                    <a:pt x="51249" y="93706"/>
                  </a:lnTo>
                  <a:lnTo>
                    <a:pt x="65060" y="90331"/>
                  </a:lnTo>
                  <a:lnTo>
                    <a:pt x="76951" y="83254"/>
                  </a:lnTo>
                  <a:lnTo>
                    <a:pt x="86260" y="73134"/>
                  </a:lnTo>
                  <a:lnTo>
                    <a:pt x="92330" y="60630"/>
                  </a:lnTo>
                  <a:lnTo>
                    <a:pt x="94499" y="46401"/>
                  </a:lnTo>
                  <a:lnTo>
                    <a:pt x="92927" y="34396"/>
                  </a:lnTo>
                  <a:lnTo>
                    <a:pt x="53884" y="1264"/>
                  </a:lnTo>
                  <a:lnTo>
                    <a:pt x="36812" y="0"/>
                  </a:lnTo>
                  <a:close/>
                </a:path>
              </a:pathLst>
            </a:custGeom>
            <a:solidFill>
              <a:srgbClr val="FFFFFF"/>
            </a:solidFill>
          </p:spPr>
          <p:txBody>
            <a:bodyPr wrap="square" lIns="0" tIns="0" rIns="0" bIns="0" rtlCol="0"/>
            <a:lstStyle/>
            <a:p>
              <a:endParaRPr/>
            </a:p>
          </p:txBody>
        </p:sp>
        <p:sp>
          <p:nvSpPr>
            <p:cNvPr id="70" name="object 54"/>
            <p:cNvSpPr/>
            <p:nvPr/>
          </p:nvSpPr>
          <p:spPr>
            <a:xfrm>
              <a:off x="3546618" y="4506083"/>
              <a:ext cx="94615" cy="93980"/>
            </a:xfrm>
            <a:custGeom>
              <a:avLst/>
              <a:gdLst/>
              <a:ahLst/>
              <a:cxnLst/>
              <a:rect l="l" t="t" r="r" b="b"/>
              <a:pathLst>
                <a:path w="94614" h="93979">
                  <a:moveTo>
                    <a:pt x="94499" y="46401"/>
                  </a:moveTo>
                  <a:lnTo>
                    <a:pt x="92330" y="60630"/>
                  </a:lnTo>
                  <a:lnTo>
                    <a:pt x="86260" y="73134"/>
                  </a:lnTo>
                  <a:lnTo>
                    <a:pt x="76951" y="83254"/>
                  </a:lnTo>
                  <a:lnTo>
                    <a:pt x="65060" y="90331"/>
                  </a:lnTo>
                  <a:lnTo>
                    <a:pt x="51249" y="93706"/>
                  </a:lnTo>
                  <a:lnTo>
                    <a:pt x="35690" y="91816"/>
                  </a:lnTo>
                  <a:lnTo>
                    <a:pt x="22365" y="86322"/>
                  </a:lnTo>
                  <a:lnTo>
                    <a:pt x="11693" y="77803"/>
                  </a:lnTo>
                  <a:lnTo>
                    <a:pt x="4098" y="66839"/>
                  </a:lnTo>
                  <a:lnTo>
                    <a:pt x="0" y="54009"/>
                  </a:lnTo>
                  <a:lnTo>
                    <a:pt x="1571" y="37571"/>
                  </a:lnTo>
                  <a:lnTo>
                    <a:pt x="6569" y="23679"/>
                  </a:lnTo>
                  <a:lnTo>
                    <a:pt x="14462" y="12605"/>
                  </a:lnTo>
                  <a:lnTo>
                    <a:pt x="24720" y="4621"/>
                  </a:lnTo>
                  <a:lnTo>
                    <a:pt x="36812" y="0"/>
                  </a:lnTo>
                  <a:lnTo>
                    <a:pt x="53884" y="1264"/>
                  </a:lnTo>
                  <a:lnTo>
                    <a:pt x="68209" y="5833"/>
                  </a:lnTo>
                  <a:lnTo>
                    <a:pt x="79608" y="13210"/>
                  </a:lnTo>
                  <a:lnTo>
                    <a:pt x="87907" y="22897"/>
                  </a:lnTo>
                  <a:lnTo>
                    <a:pt x="92927" y="34396"/>
                  </a:lnTo>
                  <a:lnTo>
                    <a:pt x="94499" y="46401"/>
                  </a:lnTo>
                  <a:close/>
                </a:path>
              </a:pathLst>
            </a:custGeom>
            <a:ln w="6769">
              <a:solidFill>
                <a:srgbClr val="F7A800"/>
              </a:solidFill>
            </a:ln>
          </p:spPr>
          <p:txBody>
            <a:bodyPr wrap="square" lIns="0" tIns="0" rIns="0" bIns="0" rtlCol="0"/>
            <a:lstStyle/>
            <a:p>
              <a:endParaRPr/>
            </a:p>
          </p:txBody>
        </p:sp>
        <p:sp>
          <p:nvSpPr>
            <p:cNvPr id="71" name="object 55"/>
            <p:cNvSpPr/>
            <p:nvPr/>
          </p:nvSpPr>
          <p:spPr>
            <a:xfrm>
              <a:off x="5506350" y="4896775"/>
              <a:ext cx="57785" cy="0"/>
            </a:xfrm>
            <a:custGeom>
              <a:avLst/>
              <a:gdLst/>
              <a:ahLst/>
              <a:cxnLst/>
              <a:rect l="l" t="t" r="r" b="b"/>
              <a:pathLst>
                <a:path w="57785">
                  <a:moveTo>
                    <a:pt x="0" y="0"/>
                  </a:moveTo>
                  <a:lnTo>
                    <a:pt x="57302" y="0"/>
                  </a:lnTo>
                </a:path>
              </a:pathLst>
            </a:custGeom>
            <a:ln w="12344">
              <a:solidFill>
                <a:srgbClr val="F7A800"/>
              </a:solidFill>
            </a:ln>
          </p:spPr>
          <p:txBody>
            <a:bodyPr wrap="square" lIns="0" tIns="0" rIns="0" bIns="0" rtlCol="0"/>
            <a:lstStyle/>
            <a:p>
              <a:endParaRPr/>
            </a:p>
          </p:txBody>
        </p:sp>
        <p:sp>
          <p:nvSpPr>
            <p:cNvPr id="72" name="object 56"/>
            <p:cNvSpPr/>
            <p:nvPr/>
          </p:nvSpPr>
          <p:spPr>
            <a:xfrm>
              <a:off x="5506350" y="5586614"/>
              <a:ext cx="57785" cy="0"/>
            </a:xfrm>
            <a:custGeom>
              <a:avLst/>
              <a:gdLst/>
              <a:ahLst/>
              <a:cxnLst/>
              <a:rect l="l" t="t" r="r" b="b"/>
              <a:pathLst>
                <a:path w="57785">
                  <a:moveTo>
                    <a:pt x="0" y="0"/>
                  </a:moveTo>
                  <a:lnTo>
                    <a:pt x="57302" y="0"/>
                  </a:lnTo>
                </a:path>
              </a:pathLst>
            </a:custGeom>
            <a:ln w="12344">
              <a:solidFill>
                <a:srgbClr val="F7A800"/>
              </a:solidFill>
            </a:ln>
          </p:spPr>
          <p:txBody>
            <a:bodyPr wrap="square" lIns="0" tIns="0" rIns="0" bIns="0" rtlCol="0"/>
            <a:lstStyle/>
            <a:p>
              <a:endParaRPr/>
            </a:p>
          </p:txBody>
        </p:sp>
        <p:sp>
          <p:nvSpPr>
            <p:cNvPr id="73" name="object 57"/>
            <p:cNvSpPr/>
            <p:nvPr/>
          </p:nvSpPr>
          <p:spPr>
            <a:xfrm>
              <a:off x="5535001" y="4896775"/>
              <a:ext cx="0" cy="690245"/>
            </a:xfrm>
            <a:custGeom>
              <a:avLst/>
              <a:gdLst/>
              <a:ahLst/>
              <a:cxnLst/>
              <a:rect l="l" t="t" r="r" b="b"/>
              <a:pathLst>
                <a:path h="690245">
                  <a:moveTo>
                    <a:pt x="0" y="689838"/>
                  </a:moveTo>
                  <a:lnTo>
                    <a:pt x="0" y="344919"/>
                  </a:lnTo>
                  <a:lnTo>
                    <a:pt x="0" y="0"/>
                  </a:lnTo>
                </a:path>
              </a:pathLst>
            </a:custGeom>
            <a:ln w="12344">
              <a:solidFill>
                <a:srgbClr val="F7A800"/>
              </a:solidFill>
            </a:ln>
          </p:spPr>
          <p:txBody>
            <a:bodyPr wrap="square" lIns="0" tIns="0" rIns="0" bIns="0" rtlCol="0"/>
            <a:lstStyle/>
            <a:p>
              <a:endParaRPr/>
            </a:p>
          </p:txBody>
        </p:sp>
        <p:sp>
          <p:nvSpPr>
            <p:cNvPr id="74" name="object 58"/>
            <p:cNvSpPr/>
            <p:nvPr/>
          </p:nvSpPr>
          <p:spPr>
            <a:xfrm>
              <a:off x="5488060" y="5216404"/>
              <a:ext cx="94615" cy="93980"/>
            </a:xfrm>
            <a:custGeom>
              <a:avLst/>
              <a:gdLst/>
              <a:ahLst/>
              <a:cxnLst/>
              <a:rect l="l" t="t" r="r" b="b"/>
              <a:pathLst>
                <a:path w="94614" h="93979">
                  <a:moveTo>
                    <a:pt x="36812" y="0"/>
                  </a:moveTo>
                  <a:lnTo>
                    <a:pt x="6569" y="23684"/>
                  </a:lnTo>
                  <a:lnTo>
                    <a:pt x="0" y="54008"/>
                  </a:lnTo>
                  <a:lnTo>
                    <a:pt x="4098" y="66839"/>
                  </a:lnTo>
                  <a:lnTo>
                    <a:pt x="11693" y="77803"/>
                  </a:lnTo>
                  <a:lnTo>
                    <a:pt x="22365" y="86321"/>
                  </a:lnTo>
                  <a:lnTo>
                    <a:pt x="35690" y="91815"/>
                  </a:lnTo>
                  <a:lnTo>
                    <a:pt x="51249" y="93706"/>
                  </a:lnTo>
                  <a:lnTo>
                    <a:pt x="65060" y="90331"/>
                  </a:lnTo>
                  <a:lnTo>
                    <a:pt x="76951" y="83254"/>
                  </a:lnTo>
                  <a:lnTo>
                    <a:pt x="86260" y="73134"/>
                  </a:lnTo>
                  <a:lnTo>
                    <a:pt x="92330" y="60629"/>
                  </a:lnTo>
                  <a:lnTo>
                    <a:pt x="94499" y="46400"/>
                  </a:lnTo>
                  <a:lnTo>
                    <a:pt x="92927" y="34399"/>
                  </a:lnTo>
                  <a:lnTo>
                    <a:pt x="53884" y="1265"/>
                  </a:lnTo>
                  <a:lnTo>
                    <a:pt x="36812" y="0"/>
                  </a:lnTo>
                  <a:close/>
                </a:path>
              </a:pathLst>
            </a:custGeom>
            <a:solidFill>
              <a:srgbClr val="FFFFFF"/>
            </a:solidFill>
          </p:spPr>
          <p:txBody>
            <a:bodyPr wrap="square" lIns="0" tIns="0" rIns="0" bIns="0" rtlCol="0"/>
            <a:lstStyle/>
            <a:p>
              <a:endParaRPr/>
            </a:p>
          </p:txBody>
        </p:sp>
        <p:sp>
          <p:nvSpPr>
            <p:cNvPr id="75" name="object 59"/>
            <p:cNvSpPr/>
            <p:nvPr/>
          </p:nvSpPr>
          <p:spPr>
            <a:xfrm>
              <a:off x="5488060" y="5216404"/>
              <a:ext cx="94615" cy="93980"/>
            </a:xfrm>
            <a:custGeom>
              <a:avLst/>
              <a:gdLst/>
              <a:ahLst/>
              <a:cxnLst/>
              <a:rect l="l" t="t" r="r" b="b"/>
              <a:pathLst>
                <a:path w="94614" h="93979">
                  <a:moveTo>
                    <a:pt x="94499" y="46400"/>
                  </a:moveTo>
                  <a:lnTo>
                    <a:pt x="92330" y="60629"/>
                  </a:lnTo>
                  <a:lnTo>
                    <a:pt x="86260" y="73134"/>
                  </a:lnTo>
                  <a:lnTo>
                    <a:pt x="76951" y="83254"/>
                  </a:lnTo>
                  <a:lnTo>
                    <a:pt x="65060" y="90331"/>
                  </a:lnTo>
                  <a:lnTo>
                    <a:pt x="51249" y="93706"/>
                  </a:lnTo>
                  <a:lnTo>
                    <a:pt x="35690" y="91815"/>
                  </a:lnTo>
                  <a:lnTo>
                    <a:pt x="22365" y="86321"/>
                  </a:lnTo>
                  <a:lnTo>
                    <a:pt x="11693" y="77803"/>
                  </a:lnTo>
                  <a:lnTo>
                    <a:pt x="4098" y="66839"/>
                  </a:lnTo>
                  <a:lnTo>
                    <a:pt x="0" y="54008"/>
                  </a:lnTo>
                  <a:lnTo>
                    <a:pt x="1571" y="37575"/>
                  </a:lnTo>
                  <a:lnTo>
                    <a:pt x="6569" y="23684"/>
                  </a:lnTo>
                  <a:lnTo>
                    <a:pt x="14462" y="12609"/>
                  </a:lnTo>
                  <a:lnTo>
                    <a:pt x="24720" y="4623"/>
                  </a:lnTo>
                  <a:lnTo>
                    <a:pt x="36812" y="0"/>
                  </a:lnTo>
                  <a:lnTo>
                    <a:pt x="53884" y="1265"/>
                  </a:lnTo>
                  <a:lnTo>
                    <a:pt x="68208" y="5836"/>
                  </a:lnTo>
                  <a:lnTo>
                    <a:pt x="79608" y="13215"/>
                  </a:lnTo>
                  <a:lnTo>
                    <a:pt x="87906" y="22902"/>
                  </a:lnTo>
                  <a:lnTo>
                    <a:pt x="92927" y="34399"/>
                  </a:lnTo>
                  <a:lnTo>
                    <a:pt x="94499" y="46400"/>
                  </a:lnTo>
                  <a:close/>
                </a:path>
              </a:pathLst>
            </a:custGeom>
            <a:ln w="6769">
              <a:solidFill>
                <a:srgbClr val="F7A800"/>
              </a:solidFill>
            </a:ln>
          </p:spPr>
          <p:txBody>
            <a:bodyPr wrap="square" lIns="0" tIns="0" rIns="0" bIns="0" rtlCol="0"/>
            <a:lstStyle/>
            <a:p>
              <a:endParaRPr/>
            </a:p>
          </p:txBody>
        </p:sp>
        <p:sp>
          <p:nvSpPr>
            <p:cNvPr id="76" name="object 60"/>
            <p:cNvSpPr/>
            <p:nvPr/>
          </p:nvSpPr>
          <p:spPr>
            <a:xfrm>
              <a:off x="7058266" y="4807427"/>
              <a:ext cx="57785" cy="0"/>
            </a:xfrm>
            <a:custGeom>
              <a:avLst/>
              <a:gdLst/>
              <a:ahLst/>
              <a:cxnLst/>
              <a:rect l="l" t="t" r="r" b="b"/>
              <a:pathLst>
                <a:path w="57784">
                  <a:moveTo>
                    <a:pt x="0" y="0"/>
                  </a:moveTo>
                  <a:lnTo>
                    <a:pt x="57302" y="0"/>
                  </a:lnTo>
                </a:path>
              </a:pathLst>
            </a:custGeom>
            <a:ln w="12344">
              <a:solidFill>
                <a:srgbClr val="F7A800"/>
              </a:solidFill>
            </a:ln>
          </p:spPr>
          <p:txBody>
            <a:bodyPr wrap="square" lIns="0" tIns="0" rIns="0" bIns="0" rtlCol="0"/>
            <a:lstStyle/>
            <a:p>
              <a:endParaRPr/>
            </a:p>
          </p:txBody>
        </p:sp>
        <p:sp>
          <p:nvSpPr>
            <p:cNvPr id="77" name="object 61"/>
            <p:cNvSpPr/>
            <p:nvPr/>
          </p:nvSpPr>
          <p:spPr>
            <a:xfrm>
              <a:off x="7058266" y="5595551"/>
              <a:ext cx="57785" cy="0"/>
            </a:xfrm>
            <a:custGeom>
              <a:avLst/>
              <a:gdLst/>
              <a:ahLst/>
              <a:cxnLst/>
              <a:rect l="l" t="t" r="r" b="b"/>
              <a:pathLst>
                <a:path w="57784">
                  <a:moveTo>
                    <a:pt x="0" y="0"/>
                  </a:moveTo>
                  <a:lnTo>
                    <a:pt x="57302" y="0"/>
                  </a:lnTo>
                </a:path>
              </a:pathLst>
            </a:custGeom>
            <a:ln w="12344">
              <a:solidFill>
                <a:srgbClr val="F7A800"/>
              </a:solidFill>
            </a:ln>
          </p:spPr>
          <p:txBody>
            <a:bodyPr wrap="square" lIns="0" tIns="0" rIns="0" bIns="0" rtlCol="0"/>
            <a:lstStyle/>
            <a:p>
              <a:endParaRPr/>
            </a:p>
          </p:txBody>
        </p:sp>
        <p:sp>
          <p:nvSpPr>
            <p:cNvPr id="78" name="object 62"/>
            <p:cNvSpPr/>
            <p:nvPr/>
          </p:nvSpPr>
          <p:spPr>
            <a:xfrm>
              <a:off x="7086917" y="4807427"/>
              <a:ext cx="0" cy="788670"/>
            </a:xfrm>
            <a:custGeom>
              <a:avLst/>
              <a:gdLst/>
              <a:ahLst/>
              <a:cxnLst/>
              <a:rect l="l" t="t" r="r" b="b"/>
              <a:pathLst>
                <a:path h="788670">
                  <a:moveTo>
                    <a:pt x="0" y="788123"/>
                  </a:moveTo>
                  <a:lnTo>
                    <a:pt x="0" y="394068"/>
                  </a:lnTo>
                  <a:lnTo>
                    <a:pt x="0" y="0"/>
                  </a:lnTo>
                </a:path>
              </a:pathLst>
            </a:custGeom>
            <a:ln w="12344">
              <a:solidFill>
                <a:srgbClr val="F7A800"/>
              </a:solidFill>
            </a:ln>
          </p:spPr>
          <p:txBody>
            <a:bodyPr wrap="square" lIns="0" tIns="0" rIns="0" bIns="0" rtlCol="0"/>
            <a:lstStyle/>
            <a:p>
              <a:endParaRPr/>
            </a:p>
          </p:txBody>
        </p:sp>
        <p:sp>
          <p:nvSpPr>
            <p:cNvPr id="79" name="object 63"/>
            <p:cNvSpPr/>
            <p:nvPr/>
          </p:nvSpPr>
          <p:spPr>
            <a:xfrm>
              <a:off x="7039976" y="5167262"/>
              <a:ext cx="94615" cy="93980"/>
            </a:xfrm>
            <a:custGeom>
              <a:avLst/>
              <a:gdLst/>
              <a:ahLst/>
              <a:cxnLst/>
              <a:rect l="l" t="t" r="r" b="b"/>
              <a:pathLst>
                <a:path w="94615" h="93979">
                  <a:moveTo>
                    <a:pt x="36813" y="0"/>
                  </a:moveTo>
                  <a:lnTo>
                    <a:pt x="6569" y="23678"/>
                  </a:lnTo>
                  <a:lnTo>
                    <a:pt x="0" y="54008"/>
                  </a:lnTo>
                  <a:lnTo>
                    <a:pt x="4097" y="66839"/>
                  </a:lnTo>
                  <a:lnTo>
                    <a:pt x="11693" y="77803"/>
                  </a:lnTo>
                  <a:lnTo>
                    <a:pt x="22364" y="86322"/>
                  </a:lnTo>
                  <a:lnTo>
                    <a:pt x="35689" y="91816"/>
                  </a:lnTo>
                  <a:lnTo>
                    <a:pt x="51247" y="93707"/>
                  </a:lnTo>
                  <a:lnTo>
                    <a:pt x="65055" y="90331"/>
                  </a:lnTo>
                  <a:lnTo>
                    <a:pt x="76946" y="83254"/>
                  </a:lnTo>
                  <a:lnTo>
                    <a:pt x="86257" y="73134"/>
                  </a:lnTo>
                  <a:lnTo>
                    <a:pt x="92329" y="60630"/>
                  </a:lnTo>
                  <a:lnTo>
                    <a:pt x="94499" y="46401"/>
                  </a:lnTo>
                  <a:lnTo>
                    <a:pt x="92926" y="34397"/>
                  </a:lnTo>
                  <a:lnTo>
                    <a:pt x="53881" y="1264"/>
                  </a:lnTo>
                  <a:lnTo>
                    <a:pt x="36813" y="0"/>
                  </a:lnTo>
                  <a:close/>
                </a:path>
              </a:pathLst>
            </a:custGeom>
            <a:solidFill>
              <a:srgbClr val="FFFFFF"/>
            </a:solidFill>
          </p:spPr>
          <p:txBody>
            <a:bodyPr wrap="square" lIns="0" tIns="0" rIns="0" bIns="0" rtlCol="0"/>
            <a:lstStyle/>
            <a:p>
              <a:endParaRPr/>
            </a:p>
          </p:txBody>
        </p:sp>
        <p:sp>
          <p:nvSpPr>
            <p:cNvPr id="80" name="object 64"/>
            <p:cNvSpPr/>
            <p:nvPr/>
          </p:nvSpPr>
          <p:spPr>
            <a:xfrm>
              <a:off x="7039976" y="5167262"/>
              <a:ext cx="94615" cy="93980"/>
            </a:xfrm>
            <a:custGeom>
              <a:avLst/>
              <a:gdLst/>
              <a:ahLst/>
              <a:cxnLst/>
              <a:rect l="l" t="t" r="r" b="b"/>
              <a:pathLst>
                <a:path w="94615" h="93979">
                  <a:moveTo>
                    <a:pt x="94499" y="46401"/>
                  </a:moveTo>
                  <a:lnTo>
                    <a:pt x="92329" y="60630"/>
                  </a:lnTo>
                  <a:lnTo>
                    <a:pt x="86257" y="73134"/>
                  </a:lnTo>
                  <a:lnTo>
                    <a:pt x="76946" y="83254"/>
                  </a:lnTo>
                  <a:lnTo>
                    <a:pt x="65055" y="90331"/>
                  </a:lnTo>
                  <a:lnTo>
                    <a:pt x="51247" y="93707"/>
                  </a:lnTo>
                  <a:lnTo>
                    <a:pt x="35689" y="91816"/>
                  </a:lnTo>
                  <a:lnTo>
                    <a:pt x="22364" y="86322"/>
                  </a:lnTo>
                  <a:lnTo>
                    <a:pt x="11693" y="77803"/>
                  </a:lnTo>
                  <a:lnTo>
                    <a:pt x="4097" y="66839"/>
                  </a:lnTo>
                  <a:lnTo>
                    <a:pt x="0" y="54008"/>
                  </a:lnTo>
                  <a:lnTo>
                    <a:pt x="1571" y="37570"/>
                  </a:lnTo>
                  <a:lnTo>
                    <a:pt x="6569" y="23678"/>
                  </a:lnTo>
                  <a:lnTo>
                    <a:pt x="14462" y="12605"/>
                  </a:lnTo>
                  <a:lnTo>
                    <a:pt x="24721" y="4621"/>
                  </a:lnTo>
                  <a:lnTo>
                    <a:pt x="36813" y="0"/>
                  </a:lnTo>
                  <a:lnTo>
                    <a:pt x="53881" y="1264"/>
                  </a:lnTo>
                  <a:lnTo>
                    <a:pt x="68204" y="5834"/>
                  </a:lnTo>
                  <a:lnTo>
                    <a:pt x="79604" y="13211"/>
                  </a:lnTo>
                  <a:lnTo>
                    <a:pt x="87904" y="22898"/>
                  </a:lnTo>
                  <a:lnTo>
                    <a:pt x="92926" y="34397"/>
                  </a:lnTo>
                  <a:lnTo>
                    <a:pt x="94499" y="46401"/>
                  </a:lnTo>
                  <a:close/>
                </a:path>
              </a:pathLst>
            </a:custGeom>
            <a:ln w="6769">
              <a:solidFill>
                <a:srgbClr val="F7A800"/>
              </a:solidFill>
            </a:ln>
          </p:spPr>
          <p:txBody>
            <a:bodyPr wrap="square" lIns="0" tIns="0" rIns="0" bIns="0" rtlCol="0"/>
            <a:lstStyle/>
            <a:p>
              <a:endParaRPr/>
            </a:p>
          </p:txBody>
        </p:sp>
        <p:sp>
          <p:nvSpPr>
            <p:cNvPr id="81" name="object 65"/>
            <p:cNvSpPr/>
            <p:nvPr/>
          </p:nvSpPr>
          <p:spPr>
            <a:xfrm>
              <a:off x="8605709" y="4695742"/>
              <a:ext cx="57785" cy="0"/>
            </a:xfrm>
            <a:custGeom>
              <a:avLst/>
              <a:gdLst/>
              <a:ahLst/>
              <a:cxnLst/>
              <a:rect l="l" t="t" r="r" b="b"/>
              <a:pathLst>
                <a:path w="57784">
                  <a:moveTo>
                    <a:pt x="0" y="0"/>
                  </a:moveTo>
                  <a:lnTo>
                    <a:pt x="57302" y="0"/>
                  </a:lnTo>
                </a:path>
              </a:pathLst>
            </a:custGeom>
            <a:ln w="12344">
              <a:solidFill>
                <a:srgbClr val="F7A800"/>
              </a:solidFill>
            </a:ln>
          </p:spPr>
          <p:txBody>
            <a:bodyPr wrap="square" lIns="0" tIns="0" rIns="0" bIns="0" rtlCol="0"/>
            <a:lstStyle/>
            <a:p>
              <a:endParaRPr/>
            </a:p>
          </p:txBody>
        </p:sp>
        <p:sp>
          <p:nvSpPr>
            <p:cNvPr id="82" name="object 66"/>
            <p:cNvSpPr/>
            <p:nvPr/>
          </p:nvSpPr>
          <p:spPr>
            <a:xfrm>
              <a:off x="8605709" y="5483866"/>
              <a:ext cx="57785" cy="0"/>
            </a:xfrm>
            <a:custGeom>
              <a:avLst/>
              <a:gdLst/>
              <a:ahLst/>
              <a:cxnLst/>
              <a:rect l="l" t="t" r="r" b="b"/>
              <a:pathLst>
                <a:path w="57784">
                  <a:moveTo>
                    <a:pt x="0" y="0"/>
                  </a:moveTo>
                  <a:lnTo>
                    <a:pt x="57302" y="0"/>
                  </a:lnTo>
                </a:path>
              </a:pathLst>
            </a:custGeom>
            <a:ln w="12344">
              <a:solidFill>
                <a:srgbClr val="F7A800"/>
              </a:solidFill>
            </a:ln>
          </p:spPr>
          <p:txBody>
            <a:bodyPr wrap="square" lIns="0" tIns="0" rIns="0" bIns="0" rtlCol="0"/>
            <a:lstStyle/>
            <a:p>
              <a:endParaRPr/>
            </a:p>
          </p:txBody>
        </p:sp>
        <p:sp>
          <p:nvSpPr>
            <p:cNvPr id="83" name="object 67"/>
            <p:cNvSpPr/>
            <p:nvPr/>
          </p:nvSpPr>
          <p:spPr>
            <a:xfrm>
              <a:off x="8634360" y="4695742"/>
              <a:ext cx="0" cy="788670"/>
            </a:xfrm>
            <a:custGeom>
              <a:avLst/>
              <a:gdLst/>
              <a:ahLst/>
              <a:cxnLst/>
              <a:rect l="l" t="t" r="r" b="b"/>
              <a:pathLst>
                <a:path h="788670">
                  <a:moveTo>
                    <a:pt x="0" y="788123"/>
                  </a:moveTo>
                  <a:lnTo>
                    <a:pt x="0" y="394068"/>
                  </a:lnTo>
                  <a:lnTo>
                    <a:pt x="0" y="0"/>
                  </a:lnTo>
                </a:path>
              </a:pathLst>
            </a:custGeom>
            <a:ln w="12344">
              <a:solidFill>
                <a:srgbClr val="F7A800"/>
              </a:solidFill>
            </a:ln>
          </p:spPr>
          <p:txBody>
            <a:bodyPr wrap="square" lIns="0" tIns="0" rIns="0" bIns="0" rtlCol="0"/>
            <a:lstStyle/>
            <a:p>
              <a:endParaRPr/>
            </a:p>
          </p:txBody>
        </p:sp>
        <p:sp>
          <p:nvSpPr>
            <p:cNvPr id="84" name="object 68"/>
            <p:cNvSpPr/>
            <p:nvPr/>
          </p:nvSpPr>
          <p:spPr>
            <a:xfrm>
              <a:off x="8587418" y="5055577"/>
              <a:ext cx="94615" cy="93980"/>
            </a:xfrm>
            <a:custGeom>
              <a:avLst/>
              <a:gdLst/>
              <a:ahLst/>
              <a:cxnLst/>
              <a:rect l="l" t="t" r="r" b="b"/>
              <a:pathLst>
                <a:path w="94615" h="93979">
                  <a:moveTo>
                    <a:pt x="36815" y="0"/>
                  </a:moveTo>
                  <a:lnTo>
                    <a:pt x="6572" y="23679"/>
                  </a:lnTo>
                  <a:lnTo>
                    <a:pt x="0" y="54009"/>
                  </a:lnTo>
                  <a:lnTo>
                    <a:pt x="4100" y="66839"/>
                  </a:lnTo>
                  <a:lnTo>
                    <a:pt x="11697" y="77803"/>
                  </a:lnTo>
                  <a:lnTo>
                    <a:pt x="22370" y="86322"/>
                  </a:lnTo>
                  <a:lnTo>
                    <a:pt x="35695" y="91816"/>
                  </a:lnTo>
                  <a:lnTo>
                    <a:pt x="51248" y="93706"/>
                  </a:lnTo>
                  <a:lnTo>
                    <a:pt x="65060" y="90331"/>
                  </a:lnTo>
                  <a:lnTo>
                    <a:pt x="76950" y="83254"/>
                  </a:lnTo>
                  <a:lnTo>
                    <a:pt x="86260" y="73134"/>
                  </a:lnTo>
                  <a:lnTo>
                    <a:pt x="92329" y="60630"/>
                  </a:lnTo>
                  <a:lnTo>
                    <a:pt x="94499" y="46401"/>
                  </a:lnTo>
                  <a:lnTo>
                    <a:pt x="92927" y="34398"/>
                  </a:lnTo>
                  <a:lnTo>
                    <a:pt x="53887" y="1264"/>
                  </a:lnTo>
                  <a:lnTo>
                    <a:pt x="36815" y="0"/>
                  </a:lnTo>
                  <a:close/>
                </a:path>
              </a:pathLst>
            </a:custGeom>
            <a:solidFill>
              <a:srgbClr val="FFFFFF"/>
            </a:solidFill>
          </p:spPr>
          <p:txBody>
            <a:bodyPr wrap="square" lIns="0" tIns="0" rIns="0" bIns="0" rtlCol="0"/>
            <a:lstStyle/>
            <a:p>
              <a:endParaRPr/>
            </a:p>
          </p:txBody>
        </p:sp>
        <p:sp>
          <p:nvSpPr>
            <p:cNvPr id="85" name="object 69"/>
            <p:cNvSpPr/>
            <p:nvPr/>
          </p:nvSpPr>
          <p:spPr>
            <a:xfrm>
              <a:off x="8587418" y="5055577"/>
              <a:ext cx="94615" cy="93980"/>
            </a:xfrm>
            <a:custGeom>
              <a:avLst/>
              <a:gdLst/>
              <a:ahLst/>
              <a:cxnLst/>
              <a:rect l="l" t="t" r="r" b="b"/>
              <a:pathLst>
                <a:path w="94615" h="93979">
                  <a:moveTo>
                    <a:pt x="94499" y="46401"/>
                  </a:moveTo>
                  <a:lnTo>
                    <a:pt x="92329" y="60630"/>
                  </a:lnTo>
                  <a:lnTo>
                    <a:pt x="86260" y="73134"/>
                  </a:lnTo>
                  <a:lnTo>
                    <a:pt x="76950" y="83254"/>
                  </a:lnTo>
                  <a:lnTo>
                    <a:pt x="65060" y="90331"/>
                  </a:lnTo>
                  <a:lnTo>
                    <a:pt x="51248" y="93706"/>
                  </a:lnTo>
                  <a:lnTo>
                    <a:pt x="35695" y="91816"/>
                  </a:lnTo>
                  <a:lnTo>
                    <a:pt x="22370" y="86322"/>
                  </a:lnTo>
                  <a:lnTo>
                    <a:pt x="11697" y="77803"/>
                  </a:lnTo>
                  <a:lnTo>
                    <a:pt x="4100" y="66839"/>
                  </a:lnTo>
                  <a:lnTo>
                    <a:pt x="0" y="54009"/>
                  </a:lnTo>
                  <a:lnTo>
                    <a:pt x="1572" y="37571"/>
                  </a:lnTo>
                  <a:lnTo>
                    <a:pt x="6572" y="23679"/>
                  </a:lnTo>
                  <a:lnTo>
                    <a:pt x="14466" y="12605"/>
                  </a:lnTo>
                  <a:lnTo>
                    <a:pt x="24725" y="4621"/>
                  </a:lnTo>
                  <a:lnTo>
                    <a:pt x="36815" y="0"/>
                  </a:lnTo>
                  <a:lnTo>
                    <a:pt x="53887" y="1264"/>
                  </a:lnTo>
                  <a:lnTo>
                    <a:pt x="68210" y="5834"/>
                  </a:lnTo>
                  <a:lnTo>
                    <a:pt x="79609" y="13211"/>
                  </a:lnTo>
                  <a:lnTo>
                    <a:pt x="87907" y="22899"/>
                  </a:lnTo>
                  <a:lnTo>
                    <a:pt x="92927" y="34398"/>
                  </a:lnTo>
                  <a:lnTo>
                    <a:pt x="94499" y="46401"/>
                  </a:lnTo>
                  <a:close/>
                </a:path>
              </a:pathLst>
            </a:custGeom>
            <a:ln w="6769">
              <a:solidFill>
                <a:srgbClr val="F7A800"/>
              </a:solidFill>
            </a:ln>
          </p:spPr>
          <p:txBody>
            <a:bodyPr wrap="square" lIns="0" tIns="0" rIns="0" bIns="0" rtlCol="0"/>
            <a:lstStyle/>
            <a:p>
              <a:endParaRPr/>
            </a:p>
          </p:txBody>
        </p:sp>
        <p:sp>
          <p:nvSpPr>
            <p:cNvPr id="86" name="object 70"/>
            <p:cNvSpPr/>
            <p:nvPr/>
          </p:nvSpPr>
          <p:spPr>
            <a:xfrm>
              <a:off x="10179988" y="4695742"/>
              <a:ext cx="57785" cy="0"/>
            </a:xfrm>
            <a:custGeom>
              <a:avLst/>
              <a:gdLst/>
              <a:ahLst/>
              <a:cxnLst/>
              <a:rect l="l" t="t" r="r" b="b"/>
              <a:pathLst>
                <a:path w="57784">
                  <a:moveTo>
                    <a:pt x="0" y="0"/>
                  </a:moveTo>
                  <a:lnTo>
                    <a:pt x="57302" y="0"/>
                  </a:lnTo>
                </a:path>
              </a:pathLst>
            </a:custGeom>
            <a:ln w="12344">
              <a:solidFill>
                <a:srgbClr val="F7A800"/>
              </a:solidFill>
            </a:ln>
          </p:spPr>
          <p:txBody>
            <a:bodyPr wrap="square" lIns="0" tIns="0" rIns="0" bIns="0" rtlCol="0"/>
            <a:lstStyle/>
            <a:p>
              <a:endParaRPr/>
            </a:p>
          </p:txBody>
        </p:sp>
        <p:sp>
          <p:nvSpPr>
            <p:cNvPr id="87" name="object 71"/>
            <p:cNvSpPr/>
            <p:nvPr/>
          </p:nvSpPr>
          <p:spPr>
            <a:xfrm>
              <a:off x="10179988" y="5573223"/>
              <a:ext cx="57785" cy="0"/>
            </a:xfrm>
            <a:custGeom>
              <a:avLst/>
              <a:gdLst/>
              <a:ahLst/>
              <a:cxnLst/>
              <a:rect l="l" t="t" r="r" b="b"/>
              <a:pathLst>
                <a:path w="57784">
                  <a:moveTo>
                    <a:pt x="0" y="0"/>
                  </a:moveTo>
                  <a:lnTo>
                    <a:pt x="57302" y="0"/>
                  </a:lnTo>
                </a:path>
              </a:pathLst>
            </a:custGeom>
            <a:ln w="12344">
              <a:solidFill>
                <a:srgbClr val="F7A800"/>
              </a:solidFill>
            </a:ln>
          </p:spPr>
          <p:txBody>
            <a:bodyPr wrap="square" lIns="0" tIns="0" rIns="0" bIns="0" rtlCol="0"/>
            <a:lstStyle/>
            <a:p>
              <a:endParaRPr/>
            </a:p>
          </p:txBody>
        </p:sp>
        <p:sp>
          <p:nvSpPr>
            <p:cNvPr id="88" name="object 72"/>
            <p:cNvSpPr/>
            <p:nvPr/>
          </p:nvSpPr>
          <p:spPr>
            <a:xfrm>
              <a:off x="10208639" y="4695742"/>
              <a:ext cx="0" cy="877569"/>
            </a:xfrm>
            <a:custGeom>
              <a:avLst/>
              <a:gdLst/>
              <a:ahLst/>
              <a:cxnLst/>
              <a:rect l="l" t="t" r="r" b="b"/>
              <a:pathLst>
                <a:path h="877570">
                  <a:moveTo>
                    <a:pt x="0" y="877481"/>
                  </a:moveTo>
                  <a:lnTo>
                    <a:pt x="0" y="438734"/>
                  </a:lnTo>
                  <a:lnTo>
                    <a:pt x="0" y="0"/>
                  </a:lnTo>
                </a:path>
              </a:pathLst>
            </a:custGeom>
            <a:ln w="12344">
              <a:solidFill>
                <a:srgbClr val="F7A800"/>
              </a:solidFill>
            </a:ln>
          </p:spPr>
          <p:txBody>
            <a:bodyPr wrap="square" lIns="0" tIns="0" rIns="0" bIns="0" rtlCol="0"/>
            <a:lstStyle/>
            <a:p>
              <a:endParaRPr/>
            </a:p>
          </p:txBody>
        </p:sp>
        <p:sp>
          <p:nvSpPr>
            <p:cNvPr id="89" name="object 73"/>
            <p:cNvSpPr/>
            <p:nvPr/>
          </p:nvSpPr>
          <p:spPr>
            <a:xfrm>
              <a:off x="10161697" y="5115884"/>
              <a:ext cx="94615" cy="93980"/>
            </a:xfrm>
            <a:custGeom>
              <a:avLst/>
              <a:gdLst/>
              <a:ahLst/>
              <a:cxnLst/>
              <a:rect l="l" t="t" r="r" b="b"/>
              <a:pathLst>
                <a:path w="94615" h="93979">
                  <a:moveTo>
                    <a:pt x="36816" y="0"/>
                  </a:moveTo>
                  <a:lnTo>
                    <a:pt x="6572" y="23678"/>
                  </a:lnTo>
                  <a:lnTo>
                    <a:pt x="0" y="54008"/>
                  </a:lnTo>
                  <a:lnTo>
                    <a:pt x="4099" y="66839"/>
                  </a:lnTo>
                  <a:lnTo>
                    <a:pt x="11697" y="77803"/>
                  </a:lnTo>
                  <a:lnTo>
                    <a:pt x="22369" y="86322"/>
                  </a:lnTo>
                  <a:lnTo>
                    <a:pt x="35694" y="91816"/>
                  </a:lnTo>
                  <a:lnTo>
                    <a:pt x="51247" y="93707"/>
                  </a:lnTo>
                  <a:lnTo>
                    <a:pt x="65055" y="90331"/>
                  </a:lnTo>
                  <a:lnTo>
                    <a:pt x="76945" y="83254"/>
                  </a:lnTo>
                  <a:lnTo>
                    <a:pt x="86257" y="73134"/>
                  </a:lnTo>
                  <a:lnTo>
                    <a:pt x="92328" y="60630"/>
                  </a:lnTo>
                  <a:lnTo>
                    <a:pt x="94499" y="46401"/>
                  </a:lnTo>
                  <a:lnTo>
                    <a:pt x="92927" y="34399"/>
                  </a:lnTo>
                  <a:lnTo>
                    <a:pt x="53883" y="1264"/>
                  </a:lnTo>
                  <a:lnTo>
                    <a:pt x="36816" y="0"/>
                  </a:lnTo>
                  <a:close/>
                </a:path>
              </a:pathLst>
            </a:custGeom>
            <a:solidFill>
              <a:srgbClr val="FFFFFF"/>
            </a:solidFill>
          </p:spPr>
          <p:txBody>
            <a:bodyPr wrap="square" lIns="0" tIns="0" rIns="0" bIns="0" rtlCol="0"/>
            <a:lstStyle/>
            <a:p>
              <a:endParaRPr/>
            </a:p>
          </p:txBody>
        </p:sp>
        <p:sp>
          <p:nvSpPr>
            <p:cNvPr id="90" name="object 74"/>
            <p:cNvSpPr/>
            <p:nvPr/>
          </p:nvSpPr>
          <p:spPr>
            <a:xfrm>
              <a:off x="10161697" y="5115884"/>
              <a:ext cx="94615" cy="93980"/>
            </a:xfrm>
            <a:custGeom>
              <a:avLst/>
              <a:gdLst/>
              <a:ahLst/>
              <a:cxnLst/>
              <a:rect l="l" t="t" r="r" b="b"/>
              <a:pathLst>
                <a:path w="94615" h="93979">
                  <a:moveTo>
                    <a:pt x="94499" y="46401"/>
                  </a:moveTo>
                  <a:lnTo>
                    <a:pt x="92328" y="60630"/>
                  </a:lnTo>
                  <a:lnTo>
                    <a:pt x="86257" y="73134"/>
                  </a:lnTo>
                  <a:lnTo>
                    <a:pt x="76945" y="83254"/>
                  </a:lnTo>
                  <a:lnTo>
                    <a:pt x="65055" y="90331"/>
                  </a:lnTo>
                  <a:lnTo>
                    <a:pt x="51247" y="93707"/>
                  </a:lnTo>
                  <a:lnTo>
                    <a:pt x="35694" y="91816"/>
                  </a:lnTo>
                  <a:lnTo>
                    <a:pt x="22369" y="86322"/>
                  </a:lnTo>
                  <a:lnTo>
                    <a:pt x="11697" y="77803"/>
                  </a:lnTo>
                  <a:lnTo>
                    <a:pt x="4099" y="66839"/>
                  </a:lnTo>
                  <a:lnTo>
                    <a:pt x="0" y="54008"/>
                  </a:lnTo>
                  <a:lnTo>
                    <a:pt x="1572" y="37570"/>
                  </a:lnTo>
                  <a:lnTo>
                    <a:pt x="6572" y="23678"/>
                  </a:lnTo>
                  <a:lnTo>
                    <a:pt x="14467" y="12605"/>
                  </a:lnTo>
                  <a:lnTo>
                    <a:pt x="24726" y="4621"/>
                  </a:lnTo>
                  <a:lnTo>
                    <a:pt x="36816" y="0"/>
                  </a:lnTo>
                  <a:lnTo>
                    <a:pt x="53883" y="1264"/>
                  </a:lnTo>
                  <a:lnTo>
                    <a:pt x="68205" y="5834"/>
                  </a:lnTo>
                  <a:lnTo>
                    <a:pt x="79605" y="13212"/>
                  </a:lnTo>
                  <a:lnTo>
                    <a:pt x="87905" y="22899"/>
                  </a:lnTo>
                  <a:lnTo>
                    <a:pt x="92927" y="34399"/>
                  </a:lnTo>
                  <a:lnTo>
                    <a:pt x="94499" y="46401"/>
                  </a:lnTo>
                  <a:close/>
                </a:path>
              </a:pathLst>
            </a:custGeom>
            <a:ln w="6769">
              <a:solidFill>
                <a:srgbClr val="F7A800"/>
              </a:solidFill>
            </a:ln>
          </p:spPr>
          <p:txBody>
            <a:bodyPr wrap="square" lIns="0" tIns="0" rIns="0" bIns="0" rtlCol="0"/>
            <a:lstStyle/>
            <a:p>
              <a:endParaRPr/>
            </a:p>
          </p:txBody>
        </p:sp>
        <p:sp>
          <p:nvSpPr>
            <p:cNvPr id="91" name="object 75"/>
            <p:cNvSpPr/>
            <p:nvPr/>
          </p:nvSpPr>
          <p:spPr>
            <a:xfrm>
              <a:off x="6936161" y="4257933"/>
              <a:ext cx="101600" cy="882015"/>
            </a:xfrm>
            <a:custGeom>
              <a:avLst/>
              <a:gdLst/>
              <a:ahLst/>
              <a:cxnLst/>
              <a:rect l="l" t="t" r="r" b="b"/>
              <a:pathLst>
                <a:path w="101600" h="882014">
                  <a:moveTo>
                    <a:pt x="101561" y="0"/>
                  </a:moveTo>
                  <a:lnTo>
                    <a:pt x="0" y="0"/>
                  </a:lnTo>
                  <a:lnTo>
                    <a:pt x="0" y="881938"/>
                  </a:lnTo>
                  <a:lnTo>
                    <a:pt x="101561" y="881938"/>
                  </a:lnTo>
                </a:path>
              </a:pathLst>
            </a:custGeom>
            <a:ln w="12344">
              <a:solidFill>
                <a:srgbClr val="F7A800"/>
              </a:solidFill>
            </a:ln>
          </p:spPr>
          <p:txBody>
            <a:bodyPr wrap="square" lIns="0" tIns="0" rIns="0" bIns="0" rtlCol="0"/>
            <a:lstStyle/>
            <a:p>
              <a:endParaRPr/>
            </a:p>
          </p:txBody>
        </p:sp>
        <p:sp>
          <p:nvSpPr>
            <p:cNvPr id="92" name="object 76"/>
            <p:cNvSpPr/>
            <p:nvPr/>
          </p:nvSpPr>
          <p:spPr>
            <a:xfrm>
              <a:off x="10274449" y="4012076"/>
              <a:ext cx="101600" cy="1081405"/>
            </a:xfrm>
            <a:custGeom>
              <a:avLst/>
              <a:gdLst/>
              <a:ahLst/>
              <a:cxnLst/>
              <a:rect l="l" t="t" r="r" b="b"/>
              <a:pathLst>
                <a:path w="101600" h="1081404">
                  <a:moveTo>
                    <a:pt x="0" y="0"/>
                  </a:moveTo>
                  <a:lnTo>
                    <a:pt x="101561" y="0"/>
                  </a:lnTo>
                  <a:lnTo>
                    <a:pt x="101561" y="1080897"/>
                  </a:lnTo>
                  <a:lnTo>
                    <a:pt x="0" y="1080897"/>
                  </a:lnTo>
                </a:path>
              </a:pathLst>
            </a:custGeom>
            <a:ln w="12344">
              <a:solidFill>
                <a:srgbClr val="71C5E8"/>
              </a:solidFill>
            </a:ln>
          </p:spPr>
          <p:txBody>
            <a:bodyPr wrap="square" lIns="0" tIns="0" rIns="0" bIns="0" rtlCol="0"/>
            <a:lstStyle/>
            <a:p>
              <a:endParaRPr/>
            </a:p>
          </p:txBody>
        </p:sp>
        <p:sp>
          <p:nvSpPr>
            <p:cNvPr id="93" name="object 77"/>
            <p:cNvSpPr txBox="1"/>
            <p:nvPr/>
          </p:nvSpPr>
          <p:spPr>
            <a:xfrm>
              <a:off x="2694538" y="6173965"/>
              <a:ext cx="199390" cy="174625"/>
            </a:xfrm>
            <a:prstGeom prst="rect">
              <a:avLst/>
            </a:prstGeom>
          </p:spPr>
          <p:txBody>
            <a:bodyPr vert="horz" wrap="square" lIns="0" tIns="0" rIns="0" bIns="0" rtlCol="0">
              <a:spAutoFit/>
            </a:bodyPr>
            <a:lstStyle/>
            <a:p>
              <a:pPr marL="12700">
                <a:lnSpc>
                  <a:spcPct val="100000"/>
                </a:lnSpc>
              </a:pPr>
              <a:r>
                <a:rPr sz="1150" spc="5" dirty="0">
                  <a:solidFill>
                    <a:srgbClr val="888B8D"/>
                  </a:solidFill>
                  <a:latin typeface="Effra"/>
                  <a:cs typeface="Effra"/>
                </a:rPr>
                <a:t>- 4</a:t>
              </a:r>
              <a:endParaRPr sz="1150">
                <a:latin typeface="Effra"/>
                <a:cs typeface="Effra"/>
              </a:endParaRPr>
            </a:p>
          </p:txBody>
        </p:sp>
        <p:sp>
          <p:nvSpPr>
            <p:cNvPr id="94" name="object 78"/>
            <p:cNvSpPr txBox="1"/>
            <p:nvPr/>
          </p:nvSpPr>
          <p:spPr>
            <a:xfrm>
              <a:off x="3548414" y="6173965"/>
              <a:ext cx="370840" cy="174625"/>
            </a:xfrm>
            <a:prstGeom prst="rect">
              <a:avLst/>
            </a:prstGeom>
          </p:spPr>
          <p:txBody>
            <a:bodyPr vert="horz" wrap="square" lIns="0" tIns="0" rIns="0" bIns="0" rtlCol="0">
              <a:spAutoFit/>
            </a:bodyPr>
            <a:lstStyle/>
            <a:p>
              <a:pPr marL="12700">
                <a:lnSpc>
                  <a:spcPct val="100000"/>
                </a:lnSpc>
                <a:tabLst>
                  <a:tab pos="276225" algn="l"/>
                </a:tabLst>
              </a:pPr>
              <a:r>
                <a:rPr sz="1150" spc="5" dirty="0">
                  <a:solidFill>
                    <a:srgbClr val="888B8D"/>
                  </a:solidFill>
                  <a:latin typeface="Effra"/>
                  <a:cs typeface="Effra"/>
                </a:rPr>
                <a:t>0	3</a:t>
              </a:r>
              <a:endParaRPr sz="1150">
                <a:latin typeface="Effra"/>
                <a:cs typeface="Effra"/>
              </a:endParaRPr>
            </a:p>
          </p:txBody>
        </p:sp>
        <p:sp>
          <p:nvSpPr>
            <p:cNvPr id="95" name="object 79"/>
            <p:cNvSpPr txBox="1"/>
            <p:nvPr/>
          </p:nvSpPr>
          <p:spPr>
            <a:xfrm>
              <a:off x="5441150" y="6173965"/>
              <a:ext cx="187960" cy="174625"/>
            </a:xfrm>
            <a:prstGeom prst="rect">
              <a:avLst/>
            </a:prstGeom>
          </p:spPr>
          <p:txBody>
            <a:bodyPr vert="horz" wrap="square" lIns="0" tIns="0" rIns="0" bIns="0" rtlCol="0">
              <a:spAutoFit/>
            </a:bodyPr>
            <a:lstStyle/>
            <a:p>
              <a:pPr marL="12700">
                <a:lnSpc>
                  <a:spcPct val="100000"/>
                </a:lnSpc>
              </a:pPr>
              <a:r>
                <a:rPr sz="1150" spc="5" dirty="0">
                  <a:solidFill>
                    <a:srgbClr val="888B8D"/>
                  </a:solidFill>
                  <a:latin typeface="Effra"/>
                  <a:cs typeface="Effra"/>
                </a:rPr>
                <a:t>15</a:t>
              </a:r>
              <a:endParaRPr sz="1150">
                <a:latin typeface="Effra"/>
                <a:cs typeface="Effra"/>
              </a:endParaRPr>
            </a:p>
          </p:txBody>
        </p:sp>
        <p:sp>
          <p:nvSpPr>
            <p:cNvPr id="96" name="object 80"/>
            <p:cNvSpPr txBox="1"/>
            <p:nvPr/>
          </p:nvSpPr>
          <p:spPr>
            <a:xfrm>
              <a:off x="7030494" y="6173965"/>
              <a:ext cx="187960" cy="174625"/>
            </a:xfrm>
            <a:prstGeom prst="rect">
              <a:avLst/>
            </a:prstGeom>
          </p:spPr>
          <p:txBody>
            <a:bodyPr vert="horz" wrap="square" lIns="0" tIns="0" rIns="0" bIns="0" rtlCol="0">
              <a:spAutoFit/>
            </a:bodyPr>
            <a:lstStyle/>
            <a:p>
              <a:pPr marL="12700">
                <a:lnSpc>
                  <a:spcPct val="100000"/>
                </a:lnSpc>
              </a:pPr>
              <a:r>
                <a:rPr sz="1150" spc="5" dirty="0">
                  <a:solidFill>
                    <a:srgbClr val="888B8D"/>
                  </a:solidFill>
                  <a:latin typeface="Effra"/>
                  <a:cs typeface="Effra"/>
                </a:rPr>
                <a:t>27</a:t>
              </a:r>
              <a:endParaRPr sz="1150">
                <a:latin typeface="Effra"/>
                <a:cs typeface="Effra"/>
              </a:endParaRPr>
            </a:p>
          </p:txBody>
        </p:sp>
        <p:sp>
          <p:nvSpPr>
            <p:cNvPr id="97" name="object 81"/>
            <p:cNvSpPr txBox="1"/>
            <p:nvPr/>
          </p:nvSpPr>
          <p:spPr>
            <a:xfrm>
              <a:off x="8619839" y="6173965"/>
              <a:ext cx="187960" cy="174625"/>
            </a:xfrm>
            <a:prstGeom prst="rect">
              <a:avLst/>
            </a:prstGeom>
          </p:spPr>
          <p:txBody>
            <a:bodyPr vert="horz" wrap="square" lIns="0" tIns="0" rIns="0" bIns="0" rtlCol="0">
              <a:spAutoFit/>
            </a:bodyPr>
            <a:lstStyle/>
            <a:p>
              <a:pPr marL="12700">
                <a:lnSpc>
                  <a:spcPct val="100000"/>
                </a:lnSpc>
              </a:pPr>
              <a:r>
                <a:rPr sz="1150" spc="5" dirty="0">
                  <a:solidFill>
                    <a:srgbClr val="888B8D"/>
                  </a:solidFill>
                  <a:latin typeface="Effra"/>
                  <a:cs typeface="Effra"/>
                </a:rPr>
                <a:t>39</a:t>
              </a:r>
              <a:endParaRPr sz="1150">
                <a:latin typeface="Effra"/>
                <a:cs typeface="Effra"/>
              </a:endParaRPr>
            </a:p>
          </p:txBody>
        </p:sp>
        <p:sp>
          <p:nvSpPr>
            <p:cNvPr id="98" name="object 82"/>
            <p:cNvSpPr txBox="1"/>
            <p:nvPr/>
          </p:nvSpPr>
          <p:spPr>
            <a:xfrm>
              <a:off x="10209183" y="6173965"/>
              <a:ext cx="187960" cy="174625"/>
            </a:xfrm>
            <a:prstGeom prst="rect">
              <a:avLst/>
            </a:prstGeom>
          </p:spPr>
          <p:txBody>
            <a:bodyPr vert="horz" wrap="square" lIns="0" tIns="0" rIns="0" bIns="0" rtlCol="0">
              <a:spAutoFit/>
            </a:bodyPr>
            <a:lstStyle/>
            <a:p>
              <a:pPr marL="12700">
                <a:lnSpc>
                  <a:spcPct val="100000"/>
                </a:lnSpc>
              </a:pPr>
              <a:r>
                <a:rPr sz="1150" spc="5" dirty="0">
                  <a:solidFill>
                    <a:srgbClr val="888B8D"/>
                  </a:solidFill>
                  <a:latin typeface="Effra"/>
                  <a:cs typeface="Effra"/>
                </a:rPr>
                <a:t>51</a:t>
              </a:r>
              <a:endParaRPr sz="1150">
                <a:latin typeface="Effra"/>
                <a:cs typeface="Effra"/>
              </a:endParaRPr>
            </a:p>
          </p:txBody>
        </p:sp>
        <p:sp>
          <p:nvSpPr>
            <p:cNvPr id="99" name="object 83"/>
            <p:cNvSpPr txBox="1"/>
            <p:nvPr/>
          </p:nvSpPr>
          <p:spPr>
            <a:xfrm>
              <a:off x="6099817" y="4444031"/>
              <a:ext cx="654685" cy="428625"/>
            </a:xfrm>
            <a:prstGeom prst="rect">
              <a:avLst/>
            </a:prstGeom>
          </p:spPr>
          <p:txBody>
            <a:bodyPr vert="horz" wrap="square" lIns="0" tIns="0" rIns="0" bIns="0" rtlCol="0">
              <a:spAutoFit/>
            </a:bodyPr>
            <a:lstStyle/>
            <a:p>
              <a:pPr marL="27305">
                <a:lnSpc>
                  <a:spcPts val="2220"/>
                </a:lnSpc>
              </a:pPr>
              <a:r>
                <a:rPr sz="1900" b="1" spc="10" dirty="0">
                  <a:solidFill>
                    <a:srgbClr val="888B8D"/>
                  </a:solidFill>
                  <a:latin typeface="Effra"/>
                  <a:cs typeface="Effra"/>
                </a:rPr>
                <a:t>-20%</a:t>
              </a:r>
              <a:endParaRPr sz="1900">
                <a:latin typeface="Effra"/>
                <a:cs typeface="Effra"/>
              </a:endParaRPr>
            </a:p>
            <a:p>
              <a:pPr marL="12700">
                <a:lnSpc>
                  <a:spcPts val="1320"/>
                </a:lnSpc>
              </a:pPr>
              <a:r>
                <a:rPr sz="1150" b="1" spc="5" dirty="0">
                  <a:solidFill>
                    <a:srgbClr val="888B8D"/>
                  </a:solidFill>
                  <a:latin typeface="Effra"/>
                  <a:cs typeface="Effra"/>
                </a:rPr>
                <a:t>(p&lt;0.001)</a:t>
              </a:r>
              <a:endParaRPr sz="1150">
                <a:latin typeface="Effra"/>
                <a:cs typeface="Effra"/>
              </a:endParaRPr>
            </a:p>
          </p:txBody>
        </p:sp>
        <p:sp>
          <p:nvSpPr>
            <p:cNvPr id="100" name="object 84"/>
            <p:cNvSpPr txBox="1"/>
            <p:nvPr/>
          </p:nvSpPr>
          <p:spPr>
            <a:xfrm>
              <a:off x="9489255" y="4153326"/>
              <a:ext cx="640080" cy="428625"/>
            </a:xfrm>
            <a:prstGeom prst="rect">
              <a:avLst/>
            </a:prstGeom>
          </p:spPr>
          <p:txBody>
            <a:bodyPr vert="horz" wrap="square" lIns="0" tIns="0" rIns="0" bIns="0" rtlCol="0">
              <a:spAutoFit/>
            </a:bodyPr>
            <a:lstStyle/>
            <a:p>
              <a:pPr marL="19685">
                <a:lnSpc>
                  <a:spcPts val="2220"/>
                </a:lnSpc>
              </a:pPr>
              <a:r>
                <a:rPr sz="1900" b="1" spc="10" dirty="0">
                  <a:solidFill>
                    <a:srgbClr val="888B8D"/>
                  </a:solidFill>
                  <a:latin typeface="Effra"/>
                  <a:cs typeface="Effra"/>
                </a:rPr>
                <a:t>-19%</a:t>
              </a:r>
              <a:endParaRPr sz="1900">
                <a:latin typeface="Effra"/>
                <a:cs typeface="Effra"/>
              </a:endParaRPr>
            </a:p>
            <a:p>
              <a:pPr marL="12700">
                <a:lnSpc>
                  <a:spcPts val="1320"/>
                </a:lnSpc>
              </a:pPr>
              <a:r>
                <a:rPr sz="1150" b="1" spc="5" dirty="0">
                  <a:solidFill>
                    <a:srgbClr val="888B8D"/>
                  </a:solidFill>
                  <a:latin typeface="Effra"/>
                  <a:cs typeface="Effra"/>
                </a:rPr>
                <a:t>p&lt;0.0001</a:t>
              </a:r>
              <a:endParaRPr sz="1150">
                <a:latin typeface="Effra"/>
                <a:cs typeface="Effra"/>
              </a:endParaRPr>
            </a:p>
          </p:txBody>
        </p:sp>
        <p:sp>
          <p:nvSpPr>
            <p:cNvPr id="101" name="object 85"/>
            <p:cNvSpPr txBox="1"/>
            <p:nvPr/>
          </p:nvSpPr>
          <p:spPr>
            <a:xfrm>
              <a:off x="5790294" y="3930393"/>
              <a:ext cx="339090" cy="205104"/>
            </a:xfrm>
            <a:prstGeom prst="rect">
              <a:avLst/>
            </a:prstGeom>
          </p:spPr>
          <p:txBody>
            <a:bodyPr vert="horz" wrap="square" lIns="0" tIns="0" rIns="0" bIns="0" rtlCol="0">
              <a:spAutoFit/>
            </a:bodyPr>
            <a:lstStyle/>
            <a:p>
              <a:pPr marL="12700">
                <a:lnSpc>
                  <a:spcPct val="100000"/>
                </a:lnSpc>
              </a:pPr>
              <a:r>
                <a:rPr sz="1400" dirty="0">
                  <a:solidFill>
                    <a:srgbClr val="888B8D"/>
                  </a:solidFill>
                  <a:latin typeface="Effra"/>
                  <a:cs typeface="Effra"/>
                </a:rPr>
                <a:t>MDI</a:t>
              </a:r>
              <a:endParaRPr sz="1400">
                <a:latin typeface="Effra"/>
                <a:cs typeface="Effra"/>
              </a:endParaRPr>
            </a:p>
          </p:txBody>
        </p:sp>
        <p:sp>
          <p:nvSpPr>
            <p:cNvPr id="102" name="object 86"/>
            <p:cNvSpPr txBox="1"/>
            <p:nvPr/>
          </p:nvSpPr>
          <p:spPr>
            <a:xfrm>
              <a:off x="3669220" y="4290318"/>
              <a:ext cx="627380" cy="269875"/>
            </a:xfrm>
            <a:prstGeom prst="rect">
              <a:avLst/>
            </a:prstGeom>
          </p:spPr>
          <p:txBody>
            <a:bodyPr vert="horz" wrap="square" lIns="0" tIns="0" rIns="0" bIns="0" rtlCol="0">
              <a:spAutoFit/>
            </a:bodyPr>
            <a:lstStyle/>
            <a:p>
              <a:pPr marL="12700">
                <a:lnSpc>
                  <a:spcPct val="100000"/>
                </a:lnSpc>
              </a:pPr>
              <a:r>
                <a:rPr sz="1900" b="1" spc="5" dirty="0">
                  <a:solidFill>
                    <a:srgbClr val="F7A800"/>
                  </a:solidFill>
                  <a:latin typeface="Effra"/>
                  <a:cs typeface="Effra"/>
                </a:rPr>
                <a:t>112.1</a:t>
              </a:r>
              <a:endParaRPr sz="1900">
                <a:latin typeface="Effra"/>
                <a:cs typeface="Effra"/>
              </a:endParaRPr>
            </a:p>
          </p:txBody>
        </p:sp>
        <p:sp>
          <p:nvSpPr>
            <p:cNvPr id="103" name="object 87"/>
            <p:cNvSpPr txBox="1"/>
            <p:nvPr/>
          </p:nvSpPr>
          <p:spPr>
            <a:xfrm>
              <a:off x="7209601" y="3861107"/>
              <a:ext cx="629285" cy="559435"/>
            </a:xfrm>
            <a:prstGeom prst="rect">
              <a:avLst/>
            </a:prstGeom>
          </p:spPr>
          <p:txBody>
            <a:bodyPr vert="horz" wrap="square" lIns="0" tIns="0" rIns="0" bIns="0" rtlCol="0">
              <a:spAutoFit/>
            </a:bodyPr>
            <a:lstStyle/>
            <a:p>
              <a:pPr marL="12700">
                <a:lnSpc>
                  <a:spcPct val="100000"/>
                </a:lnSpc>
              </a:pPr>
              <a:r>
                <a:rPr sz="1900" b="1" spc="5" dirty="0">
                  <a:solidFill>
                    <a:srgbClr val="71C5E8"/>
                  </a:solidFill>
                  <a:latin typeface="Effra"/>
                  <a:cs typeface="Effra"/>
                </a:rPr>
                <a:t>121.7</a:t>
              </a:r>
              <a:endParaRPr sz="1900">
                <a:latin typeface="Effra"/>
                <a:cs typeface="Effra"/>
              </a:endParaRPr>
            </a:p>
            <a:p>
              <a:pPr marL="302895">
                <a:lnSpc>
                  <a:spcPct val="100000"/>
                </a:lnSpc>
                <a:spcBef>
                  <a:spcPts val="605"/>
                </a:spcBef>
              </a:pPr>
              <a:r>
                <a:rPr sz="1400" spc="-15" dirty="0">
                  <a:solidFill>
                    <a:srgbClr val="888B8D"/>
                  </a:solidFill>
                  <a:latin typeface="Effra"/>
                  <a:cs typeface="Effra"/>
                </a:rPr>
                <a:t>C</a:t>
              </a:r>
              <a:r>
                <a:rPr sz="1400" dirty="0">
                  <a:solidFill>
                    <a:srgbClr val="888B8D"/>
                  </a:solidFill>
                  <a:latin typeface="Effra"/>
                  <a:cs typeface="Effra"/>
                </a:rPr>
                <a:t>SII</a:t>
              </a:r>
              <a:endParaRPr sz="1400">
                <a:latin typeface="Effra"/>
                <a:cs typeface="Effra"/>
              </a:endParaRPr>
            </a:p>
          </p:txBody>
        </p:sp>
        <p:sp>
          <p:nvSpPr>
            <p:cNvPr id="104" name="object 88"/>
            <p:cNvSpPr txBox="1"/>
            <p:nvPr/>
          </p:nvSpPr>
          <p:spPr>
            <a:xfrm>
              <a:off x="3669220" y="4878713"/>
              <a:ext cx="627380" cy="269875"/>
            </a:xfrm>
            <a:prstGeom prst="rect">
              <a:avLst/>
            </a:prstGeom>
          </p:spPr>
          <p:txBody>
            <a:bodyPr vert="horz" wrap="square" lIns="0" tIns="0" rIns="0" bIns="0" rtlCol="0">
              <a:spAutoFit/>
            </a:bodyPr>
            <a:lstStyle/>
            <a:p>
              <a:pPr marL="12700">
                <a:lnSpc>
                  <a:spcPct val="100000"/>
                </a:lnSpc>
              </a:pPr>
              <a:r>
                <a:rPr sz="1900" b="1" spc="5" dirty="0">
                  <a:solidFill>
                    <a:srgbClr val="71C5E8"/>
                  </a:solidFill>
                  <a:latin typeface="Effra"/>
                  <a:cs typeface="Effra"/>
                </a:rPr>
                <a:t>106.1</a:t>
              </a:r>
              <a:endParaRPr sz="1900">
                <a:latin typeface="Effra"/>
                <a:cs typeface="Effra"/>
              </a:endParaRPr>
            </a:p>
          </p:txBody>
        </p:sp>
        <p:sp>
          <p:nvSpPr>
            <p:cNvPr id="105" name="object 89"/>
            <p:cNvSpPr txBox="1"/>
            <p:nvPr/>
          </p:nvSpPr>
          <p:spPr>
            <a:xfrm>
              <a:off x="7161259" y="4888131"/>
              <a:ext cx="589915" cy="603250"/>
            </a:xfrm>
            <a:prstGeom prst="rect">
              <a:avLst/>
            </a:prstGeom>
          </p:spPr>
          <p:txBody>
            <a:bodyPr vert="horz" wrap="square" lIns="0" tIns="0" rIns="0" bIns="0" rtlCol="0">
              <a:spAutoFit/>
            </a:bodyPr>
            <a:lstStyle/>
            <a:p>
              <a:pPr marL="263525">
                <a:lnSpc>
                  <a:spcPct val="100000"/>
                </a:lnSpc>
              </a:pPr>
              <a:r>
                <a:rPr sz="1400" spc="-15" dirty="0">
                  <a:solidFill>
                    <a:srgbClr val="888B8D"/>
                  </a:solidFill>
                  <a:latin typeface="Effra"/>
                  <a:cs typeface="Effra"/>
                </a:rPr>
                <a:t>C</a:t>
              </a:r>
              <a:r>
                <a:rPr sz="1400" dirty="0">
                  <a:solidFill>
                    <a:srgbClr val="888B8D"/>
                  </a:solidFill>
                  <a:latin typeface="Effra"/>
                  <a:cs typeface="Effra"/>
                </a:rPr>
                <a:t>SII</a:t>
              </a:r>
              <a:endParaRPr sz="1400">
                <a:latin typeface="Effra"/>
                <a:cs typeface="Effra"/>
              </a:endParaRPr>
            </a:p>
            <a:p>
              <a:pPr marL="12700">
                <a:lnSpc>
                  <a:spcPct val="100000"/>
                </a:lnSpc>
                <a:spcBef>
                  <a:spcPts val="850"/>
                </a:spcBef>
              </a:pPr>
              <a:r>
                <a:rPr sz="1900" b="1" spc="5" dirty="0">
                  <a:solidFill>
                    <a:srgbClr val="F7A800"/>
                  </a:solidFill>
                  <a:latin typeface="Effra"/>
                  <a:cs typeface="Effra"/>
                </a:rPr>
                <a:t>96.8</a:t>
              </a:r>
              <a:endParaRPr sz="1900">
                <a:latin typeface="Effra"/>
                <a:cs typeface="Effra"/>
              </a:endParaRPr>
            </a:p>
          </p:txBody>
        </p:sp>
        <p:sp>
          <p:nvSpPr>
            <p:cNvPr id="106" name="object 90"/>
            <p:cNvSpPr txBox="1"/>
            <p:nvPr/>
          </p:nvSpPr>
          <p:spPr>
            <a:xfrm>
              <a:off x="5920176" y="5354867"/>
              <a:ext cx="338455" cy="205104"/>
            </a:xfrm>
            <a:prstGeom prst="rect">
              <a:avLst/>
            </a:prstGeom>
          </p:spPr>
          <p:txBody>
            <a:bodyPr vert="horz" wrap="square" lIns="0" tIns="0" rIns="0" bIns="0" rtlCol="0">
              <a:spAutoFit/>
            </a:bodyPr>
            <a:lstStyle/>
            <a:p>
              <a:pPr marL="12700">
                <a:lnSpc>
                  <a:spcPct val="100000"/>
                </a:lnSpc>
              </a:pPr>
              <a:r>
                <a:rPr sz="1400" spc="-15" dirty="0">
                  <a:solidFill>
                    <a:srgbClr val="888B8D"/>
                  </a:solidFill>
                  <a:latin typeface="Effra"/>
                  <a:cs typeface="Effra"/>
                </a:rPr>
                <a:t>C</a:t>
              </a:r>
              <a:r>
                <a:rPr sz="1400" dirty="0">
                  <a:solidFill>
                    <a:srgbClr val="888B8D"/>
                  </a:solidFill>
                  <a:latin typeface="Effra"/>
                  <a:cs typeface="Effra"/>
                </a:rPr>
                <a:t>SII</a:t>
              </a:r>
              <a:endParaRPr sz="1400">
                <a:latin typeface="Effra"/>
                <a:cs typeface="Effra"/>
              </a:endParaRPr>
            </a:p>
          </p:txBody>
        </p:sp>
        <p:sp>
          <p:nvSpPr>
            <p:cNvPr id="107" name="object 91"/>
            <p:cNvSpPr txBox="1"/>
            <p:nvPr/>
          </p:nvSpPr>
          <p:spPr>
            <a:xfrm>
              <a:off x="9606181" y="4812191"/>
              <a:ext cx="494665" cy="739775"/>
            </a:xfrm>
            <a:prstGeom prst="rect">
              <a:avLst/>
            </a:prstGeom>
          </p:spPr>
          <p:txBody>
            <a:bodyPr vert="horz" wrap="square" lIns="0" tIns="0" rIns="0" bIns="0" rtlCol="0">
              <a:spAutoFit/>
            </a:bodyPr>
            <a:lstStyle/>
            <a:p>
              <a:pPr marL="12700">
                <a:lnSpc>
                  <a:spcPct val="100000"/>
                </a:lnSpc>
              </a:pPr>
              <a:r>
                <a:rPr sz="1900" b="1" spc="5" dirty="0">
                  <a:solidFill>
                    <a:srgbClr val="F7A800"/>
                  </a:solidFill>
                  <a:latin typeface="Effra"/>
                  <a:cs typeface="Effra"/>
                </a:rPr>
                <a:t>98.3</a:t>
              </a:r>
              <a:endParaRPr sz="1900">
                <a:latin typeface="Effra"/>
                <a:cs typeface="Effra"/>
              </a:endParaRPr>
            </a:p>
            <a:p>
              <a:pPr marL="12700">
                <a:lnSpc>
                  <a:spcPct val="100000"/>
                </a:lnSpc>
                <a:spcBef>
                  <a:spcPts val="1420"/>
                </a:spcBef>
              </a:pPr>
              <a:r>
                <a:rPr sz="1900" b="1" spc="5" dirty="0">
                  <a:solidFill>
                    <a:srgbClr val="71C5E8"/>
                  </a:solidFill>
                  <a:latin typeface="Effra"/>
                  <a:cs typeface="Effra"/>
                </a:rPr>
                <a:t>98.6</a:t>
              </a:r>
              <a:endParaRPr sz="1900">
                <a:latin typeface="Effra"/>
                <a:cs typeface="Effra"/>
              </a:endParaRPr>
            </a:p>
          </p:txBody>
        </p:sp>
        <p:sp>
          <p:nvSpPr>
            <p:cNvPr id="108" name="object 92"/>
            <p:cNvSpPr/>
            <p:nvPr/>
          </p:nvSpPr>
          <p:spPr>
            <a:xfrm>
              <a:off x="2661749" y="6154272"/>
              <a:ext cx="7646670" cy="4445"/>
            </a:xfrm>
            <a:custGeom>
              <a:avLst/>
              <a:gdLst/>
              <a:ahLst/>
              <a:cxnLst/>
              <a:rect l="l" t="t" r="r" b="b"/>
              <a:pathLst>
                <a:path w="7646670" h="4445">
                  <a:moveTo>
                    <a:pt x="0" y="0"/>
                  </a:moveTo>
                  <a:lnTo>
                    <a:pt x="7646238" y="4254"/>
                  </a:lnTo>
                </a:path>
              </a:pathLst>
            </a:custGeom>
            <a:ln w="12369">
              <a:solidFill>
                <a:srgbClr val="888B8D"/>
              </a:solidFill>
            </a:ln>
          </p:spPr>
          <p:txBody>
            <a:bodyPr wrap="square" lIns="0" tIns="0" rIns="0" bIns="0" rtlCol="0"/>
            <a:lstStyle/>
            <a:p>
              <a:endParaRPr/>
            </a:p>
          </p:txBody>
        </p:sp>
        <p:sp>
          <p:nvSpPr>
            <p:cNvPr id="109" name="object 93"/>
            <p:cNvSpPr/>
            <p:nvPr/>
          </p:nvSpPr>
          <p:spPr>
            <a:xfrm>
              <a:off x="2661328" y="2898054"/>
              <a:ext cx="7620" cy="3256915"/>
            </a:xfrm>
            <a:custGeom>
              <a:avLst/>
              <a:gdLst/>
              <a:ahLst/>
              <a:cxnLst/>
              <a:rect l="l" t="t" r="r" b="b"/>
              <a:pathLst>
                <a:path w="7619" h="3256915">
                  <a:moveTo>
                    <a:pt x="0" y="3256635"/>
                  </a:moveTo>
                  <a:lnTo>
                    <a:pt x="7442" y="0"/>
                  </a:lnTo>
                </a:path>
              </a:pathLst>
            </a:custGeom>
            <a:ln w="12369">
              <a:solidFill>
                <a:srgbClr val="888B8D"/>
              </a:solidFill>
            </a:ln>
          </p:spPr>
          <p:txBody>
            <a:bodyPr wrap="square" lIns="0" tIns="0" rIns="0" bIns="0" rtlCol="0"/>
            <a:lstStyle/>
            <a:p>
              <a:endParaRPr/>
            </a:p>
          </p:txBody>
        </p:sp>
        <p:sp>
          <p:nvSpPr>
            <p:cNvPr id="110" name="object 94"/>
            <p:cNvSpPr/>
            <p:nvPr/>
          </p:nvSpPr>
          <p:spPr>
            <a:xfrm>
              <a:off x="10096934" y="2743748"/>
              <a:ext cx="335915" cy="3175"/>
            </a:xfrm>
            <a:custGeom>
              <a:avLst/>
              <a:gdLst/>
              <a:ahLst/>
              <a:cxnLst/>
              <a:rect l="l" t="t" r="r" b="b"/>
              <a:pathLst>
                <a:path w="335915" h="3175">
                  <a:moveTo>
                    <a:pt x="0" y="0"/>
                  </a:moveTo>
                  <a:lnTo>
                    <a:pt x="335610" y="2933"/>
                  </a:lnTo>
                </a:path>
              </a:pathLst>
            </a:custGeom>
            <a:ln w="43281">
              <a:solidFill>
                <a:srgbClr val="F7A800"/>
              </a:solidFill>
            </a:ln>
          </p:spPr>
          <p:txBody>
            <a:bodyPr wrap="square" lIns="0" tIns="0" rIns="0" bIns="0" rtlCol="0"/>
            <a:lstStyle/>
            <a:p>
              <a:endParaRPr/>
            </a:p>
          </p:txBody>
        </p:sp>
        <p:sp>
          <p:nvSpPr>
            <p:cNvPr id="111" name="object 95"/>
            <p:cNvSpPr/>
            <p:nvPr/>
          </p:nvSpPr>
          <p:spPr>
            <a:xfrm>
              <a:off x="10226519" y="2705616"/>
              <a:ext cx="78105" cy="79375"/>
            </a:xfrm>
            <a:custGeom>
              <a:avLst/>
              <a:gdLst/>
              <a:ahLst/>
              <a:cxnLst/>
              <a:rect l="l" t="t" r="r" b="b"/>
              <a:pathLst>
                <a:path w="78104" h="79375">
                  <a:moveTo>
                    <a:pt x="37120" y="0"/>
                  </a:moveTo>
                  <a:lnTo>
                    <a:pt x="1288" y="32620"/>
                  </a:lnTo>
                  <a:lnTo>
                    <a:pt x="0" y="49902"/>
                  </a:lnTo>
                  <a:lnTo>
                    <a:pt x="5598" y="61578"/>
                  </a:lnTo>
                  <a:lnTo>
                    <a:pt x="15112" y="70795"/>
                  </a:lnTo>
                  <a:lnTo>
                    <a:pt x="28123" y="76779"/>
                  </a:lnTo>
                  <a:lnTo>
                    <a:pt x="44214" y="78756"/>
                  </a:lnTo>
                  <a:lnTo>
                    <a:pt x="57497" y="74207"/>
                  </a:lnTo>
                  <a:lnTo>
                    <a:pt x="68159" y="65529"/>
                  </a:lnTo>
                  <a:lnTo>
                    <a:pt x="75253" y="53675"/>
                  </a:lnTo>
                  <a:lnTo>
                    <a:pt x="77829" y="39596"/>
                  </a:lnTo>
                  <a:lnTo>
                    <a:pt x="77248" y="32809"/>
                  </a:lnTo>
                  <a:lnTo>
                    <a:pt x="72505" y="19818"/>
                  </a:lnTo>
                  <a:lnTo>
                    <a:pt x="63678" y="9410"/>
                  </a:lnTo>
                  <a:lnTo>
                    <a:pt x="51605" y="2499"/>
                  </a:lnTo>
                  <a:lnTo>
                    <a:pt x="37120" y="0"/>
                  </a:lnTo>
                  <a:close/>
                </a:path>
              </a:pathLst>
            </a:custGeom>
            <a:solidFill>
              <a:srgbClr val="FFFFFF"/>
            </a:solidFill>
          </p:spPr>
          <p:txBody>
            <a:bodyPr wrap="square" lIns="0" tIns="0" rIns="0" bIns="0" rtlCol="0"/>
            <a:lstStyle/>
            <a:p>
              <a:endParaRPr/>
            </a:p>
          </p:txBody>
        </p:sp>
        <p:sp>
          <p:nvSpPr>
            <p:cNvPr id="112" name="object 96"/>
            <p:cNvSpPr/>
            <p:nvPr/>
          </p:nvSpPr>
          <p:spPr>
            <a:xfrm>
              <a:off x="10226390" y="2705282"/>
              <a:ext cx="78740" cy="80010"/>
            </a:xfrm>
            <a:custGeom>
              <a:avLst/>
              <a:gdLst/>
              <a:ahLst/>
              <a:cxnLst/>
              <a:rect l="l" t="t" r="r" b="b"/>
              <a:pathLst>
                <a:path w="78740" h="80010">
                  <a:moveTo>
                    <a:pt x="78375" y="39930"/>
                  </a:moveTo>
                  <a:lnTo>
                    <a:pt x="75823" y="54025"/>
                  </a:lnTo>
                  <a:lnTo>
                    <a:pt x="68789" y="65921"/>
                  </a:lnTo>
                  <a:lnTo>
                    <a:pt x="58203" y="74689"/>
                  </a:lnTo>
                  <a:lnTo>
                    <a:pt x="44998" y="79399"/>
                  </a:lnTo>
                  <a:lnTo>
                    <a:pt x="28715" y="77525"/>
                  </a:lnTo>
                  <a:lnTo>
                    <a:pt x="15543" y="71721"/>
                  </a:lnTo>
                  <a:lnTo>
                    <a:pt x="5848" y="62728"/>
                  </a:lnTo>
                  <a:lnTo>
                    <a:pt x="0" y="51286"/>
                  </a:lnTo>
                  <a:lnTo>
                    <a:pt x="1093" y="33757"/>
                  </a:lnTo>
                  <a:lnTo>
                    <a:pt x="5863" y="19763"/>
                  </a:lnTo>
                  <a:lnTo>
                    <a:pt x="13657" y="9404"/>
                  </a:lnTo>
                  <a:lnTo>
                    <a:pt x="23822" y="2783"/>
                  </a:lnTo>
                  <a:lnTo>
                    <a:pt x="35703" y="0"/>
                  </a:lnTo>
                  <a:lnTo>
                    <a:pt x="50730" y="2342"/>
                  </a:lnTo>
                  <a:lnTo>
                    <a:pt x="63151" y="8920"/>
                  </a:lnTo>
                  <a:lnTo>
                    <a:pt x="72286" y="18887"/>
                  </a:lnTo>
                  <a:lnTo>
                    <a:pt x="77457" y="31397"/>
                  </a:lnTo>
                  <a:lnTo>
                    <a:pt x="78375" y="39930"/>
                  </a:lnTo>
                  <a:close/>
                </a:path>
              </a:pathLst>
            </a:custGeom>
            <a:ln w="12369">
              <a:solidFill>
                <a:srgbClr val="F7A800"/>
              </a:solidFill>
            </a:ln>
          </p:spPr>
          <p:txBody>
            <a:bodyPr wrap="square" lIns="0" tIns="0" rIns="0" bIns="0" rtlCol="0"/>
            <a:lstStyle/>
            <a:p>
              <a:endParaRPr/>
            </a:p>
          </p:txBody>
        </p:sp>
        <p:sp>
          <p:nvSpPr>
            <p:cNvPr id="113" name="object 97"/>
            <p:cNvSpPr/>
            <p:nvPr/>
          </p:nvSpPr>
          <p:spPr>
            <a:xfrm>
              <a:off x="10117764" y="3039793"/>
              <a:ext cx="306070" cy="3175"/>
            </a:xfrm>
            <a:custGeom>
              <a:avLst/>
              <a:gdLst/>
              <a:ahLst/>
              <a:cxnLst/>
              <a:rect l="l" t="t" r="r" b="b"/>
              <a:pathLst>
                <a:path w="306070" h="3175">
                  <a:moveTo>
                    <a:pt x="0" y="0"/>
                  </a:moveTo>
                  <a:lnTo>
                    <a:pt x="305600" y="2565"/>
                  </a:lnTo>
                </a:path>
              </a:pathLst>
            </a:custGeom>
            <a:ln w="43281">
              <a:solidFill>
                <a:srgbClr val="71C5E8"/>
              </a:solidFill>
            </a:ln>
          </p:spPr>
          <p:txBody>
            <a:bodyPr wrap="square" lIns="0" tIns="0" rIns="0" bIns="0" rtlCol="0"/>
            <a:lstStyle/>
            <a:p>
              <a:endParaRPr/>
            </a:p>
          </p:txBody>
        </p:sp>
        <p:sp>
          <p:nvSpPr>
            <p:cNvPr id="114" name="object 98"/>
            <p:cNvSpPr/>
            <p:nvPr/>
          </p:nvSpPr>
          <p:spPr>
            <a:xfrm>
              <a:off x="10232343" y="3001482"/>
              <a:ext cx="78105" cy="79375"/>
            </a:xfrm>
            <a:custGeom>
              <a:avLst/>
              <a:gdLst/>
              <a:ahLst/>
              <a:cxnLst/>
              <a:rect l="l" t="t" r="r" b="b"/>
              <a:pathLst>
                <a:path w="78104" h="79375">
                  <a:moveTo>
                    <a:pt x="37120" y="0"/>
                  </a:moveTo>
                  <a:lnTo>
                    <a:pt x="1288" y="32620"/>
                  </a:lnTo>
                  <a:lnTo>
                    <a:pt x="0" y="49902"/>
                  </a:lnTo>
                  <a:lnTo>
                    <a:pt x="5598" y="61578"/>
                  </a:lnTo>
                  <a:lnTo>
                    <a:pt x="15112" y="70795"/>
                  </a:lnTo>
                  <a:lnTo>
                    <a:pt x="28123" y="76779"/>
                  </a:lnTo>
                  <a:lnTo>
                    <a:pt x="44214" y="78756"/>
                  </a:lnTo>
                  <a:lnTo>
                    <a:pt x="57497" y="74207"/>
                  </a:lnTo>
                  <a:lnTo>
                    <a:pt x="68159" y="65529"/>
                  </a:lnTo>
                  <a:lnTo>
                    <a:pt x="75253" y="53675"/>
                  </a:lnTo>
                  <a:lnTo>
                    <a:pt x="77829" y="39596"/>
                  </a:lnTo>
                  <a:lnTo>
                    <a:pt x="77248" y="32809"/>
                  </a:lnTo>
                  <a:lnTo>
                    <a:pt x="72505" y="19818"/>
                  </a:lnTo>
                  <a:lnTo>
                    <a:pt x="63678" y="9410"/>
                  </a:lnTo>
                  <a:lnTo>
                    <a:pt x="51605" y="2499"/>
                  </a:lnTo>
                  <a:lnTo>
                    <a:pt x="37120" y="0"/>
                  </a:lnTo>
                  <a:close/>
                </a:path>
              </a:pathLst>
            </a:custGeom>
            <a:solidFill>
              <a:srgbClr val="71C5E8"/>
            </a:solidFill>
          </p:spPr>
          <p:txBody>
            <a:bodyPr wrap="square" lIns="0" tIns="0" rIns="0" bIns="0" rtlCol="0"/>
            <a:lstStyle/>
            <a:p>
              <a:endParaRPr/>
            </a:p>
          </p:txBody>
        </p:sp>
        <p:sp>
          <p:nvSpPr>
            <p:cNvPr id="115" name="object 99"/>
            <p:cNvSpPr/>
            <p:nvPr/>
          </p:nvSpPr>
          <p:spPr>
            <a:xfrm>
              <a:off x="10232214" y="3001145"/>
              <a:ext cx="78740" cy="80010"/>
            </a:xfrm>
            <a:custGeom>
              <a:avLst/>
              <a:gdLst/>
              <a:ahLst/>
              <a:cxnLst/>
              <a:rect l="l" t="t" r="r" b="b"/>
              <a:pathLst>
                <a:path w="78740" h="80010">
                  <a:moveTo>
                    <a:pt x="35703" y="0"/>
                  </a:moveTo>
                  <a:lnTo>
                    <a:pt x="1093" y="33757"/>
                  </a:lnTo>
                  <a:lnTo>
                    <a:pt x="0" y="51286"/>
                  </a:lnTo>
                  <a:lnTo>
                    <a:pt x="5848" y="62728"/>
                  </a:lnTo>
                  <a:lnTo>
                    <a:pt x="15543" y="71721"/>
                  </a:lnTo>
                  <a:lnTo>
                    <a:pt x="28715" y="77525"/>
                  </a:lnTo>
                  <a:lnTo>
                    <a:pt x="44998" y="79399"/>
                  </a:lnTo>
                  <a:lnTo>
                    <a:pt x="58203" y="74689"/>
                  </a:lnTo>
                  <a:lnTo>
                    <a:pt x="68789" y="65921"/>
                  </a:lnTo>
                  <a:lnTo>
                    <a:pt x="75823" y="54025"/>
                  </a:lnTo>
                  <a:lnTo>
                    <a:pt x="78375" y="39930"/>
                  </a:lnTo>
                  <a:lnTo>
                    <a:pt x="77457" y="31397"/>
                  </a:lnTo>
                  <a:lnTo>
                    <a:pt x="72286" y="18887"/>
                  </a:lnTo>
                  <a:lnTo>
                    <a:pt x="63151" y="8920"/>
                  </a:lnTo>
                  <a:lnTo>
                    <a:pt x="50730" y="2342"/>
                  </a:lnTo>
                  <a:lnTo>
                    <a:pt x="35703" y="0"/>
                  </a:lnTo>
                  <a:close/>
                </a:path>
              </a:pathLst>
            </a:custGeom>
            <a:solidFill>
              <a:srgbClr val="71C5E8"/>
            </a:solidFill>
          </p:spPr>
          <p:txBody>
            <a:bodyPr wrap="square" lIns="0" tIns="0" rIns="0" bIns="0" rtlCol="0"/>
            <a:lstStyle/>
            <a:p>
              <a:endParaRPr/>
            </a:p>
          </p:txBody>
        </p:sp>
        <p:sp>
          <p:nvSpPr>
            <p:cNvPr id="116" name="object 100"/>
            <p:cNvSpPr/>
            <p:nvPr/>
          </p:nvSpPr>
          <p:spPr>
            <a:xfrm>
              <a:off x="10232214" y="3001145"/>
              <a:ext cx="78740" cy="80010"/>
            </a:xfrm>
            <a:custGeom>
              <a:avLst/>
              <a:gdLst/>
              <a:ahLst/>
              <a:cxnLst/>
              <a:rect l="l" t="t" r="r" b="b"/>
              <a:pathLst>
                <a:path w="78740" h="80010">
                  <a:moveTo>
                    <a:pt x="78375" y="39930"/>
                  </a:moveTo>
                  <a:lnTo>
                    <a:pt x="75823" y="54025"/>
                  </a:lnTo>
                  <a:lnTo>
                    <a:pt x="68789" y="65921"/>
                  </a:lnTo>
                  <a:lnTo>
                    <a:pt x="58203" y="74689"/>
                  </a:lnTo>
                  <a:lnTo>
                    <a:pt x="44998" y="79399"/>
                  </a:lnTo>
                  <a:lnTo>
                    <a:pt x="28715" y="77525"/>
                  </a:lnTo>
                  <a:lnTo>
                    <a:pt x="15543" y="71721"/>
                  </a:lnTo>
                  <a:lnTo>
                    <a:pt x="5848" y="62728"/>
                  </a:lnTo>
                  <a:lnTo>
                    <a:pt x="0" y="51286"/>
                  </a:lnTo>
                  <a:lnTo>
                    <a:pt x="1093" y="33757"/>
                  </a:lnTo>
                  <a:lnTo>
                    <a:pt x="5863" y="19763"/>
                  </a:lnTo>
                  <a:lnTo>
                    <a:pt x="13657" y="9404"/>
                  </a:lnTo>
                  <a:lnTo>
                    <a:pt x="23822" y="2783"/>
                  </a:lnTo>
                  <a:lnTo>
                    <a:pt x="35703" y="0"/>
                  </a:lnTo>
                  <a:lnTo>
                    <a:pt x="50730" y="2342"/>
                  </a:lnTo>
                  <a:lnTo>
                    <a:pt x="63151" y="8920"/>
                  </a:lnTo>
                  <a:lnTo>
                    <a:pt x="72286" y="18887"/>
                  </a:lnTo>
                  <a:lnTo>
                    <a:pt x="77457" y="31397"/>
                  </a:lnTo>
                  <a:lnTo>
                    <a:pt x="78375" y="39930"/>
                  </a:lnTo>
                  <a:close/>
                </a:path>
              </a:pathLst>
            </a:custGeom>
            <a:ln w="12369">
              <a:solidFill>
                <a:srgbClr val="71C5E8"/>
              </a:solidFill>
            </a:ln>
          </p:spPr>
          <p:txBody>
            <a:bodyPr wrap="square" lIns="0" tIns="0" rIns="0" bIns="0" rtlCol="0"/>
            <a:lstStyle/>
            <a:p>
              <a:endParaRPr/>
            </a:p>
          </p:txBody>
        </p:sp>
        <p:sp>
          <p:nvSpPr>
            <p:cNvPr id="117" name="object 101"/>
            <p:cNvSpPr txBox="1"/>
            <p:nvPr/>
          </p:nvSpPr>
          <p:spPr>
            <a:xfrm>
              <a:off x="10499883" y="2666356"/>
              <a:ext cx="566420" cy="441325"/>
            </a:xfrm>
            <a:prstGeom prst="rect">
              <a:avLst/>
            </a:prstGeom>
          </p:spPr>
          <p:txBody>
            <a:bodyPr vert="horz" wrap="square" lIns="0" tIns="0" rIns="0" bIns="0" rtlCol="0">
              <a:spAutoFit/>
            </a:bodyPr>
            <a:lstStyle/>
            <a:p>
              <a:pPr marL="12700" marR="5080">
                <a:lnSpc>
                  <a:spcPct val="165300"/>
                </a:lnSpc>
              </a:pPr>
              <a:r>
                <a:rPr sz="1100" spc="-25" dirty="0">
                  <a:solidFill>
                    <a:srgbClr val="888B8D"/>
                  </a:solidFill>
                  <a:latin typeface="Effra"/>
                  <a:cs typeface="Effra"/>
                </a:rPr>
                <a:t>C</a:t>
              </a:r>
              <a:r>
                <a:rPr sz="1100" spc="-5" dirty="0">
                  <a:solidFill>
                    <a:srgbClr val="888B8D"/>
                  </a:solidFill>
                  <a:latin typeface="Effra"/>
                  <a:cs typeface="Effra"/>
                </a:rPr>
                <a:t>SII/</a:t>
              </a:r>
              <a:r>
                <a:rPr sz="1100" spc="-25" dirty="0">
                  <a:solidFill>
                    <a:srgbClr val="888B8D"/>
                  </a:solidFill>
                  <a:latin typeface="Effra"/>
                  <a:cs typeface="Effra"/>
                </a:rPr>
                <a:t>C</a:t>
              </a:r>
              <a:r>
                <a:rPr sz="1100" spc="-5" dirty="0">
                  <a:solidFill>
                    <a:srgbClr val="888B8D"/>
                  </a:solidFill>
                  <a:latin typeface="Effra"/>
                  <a:cs typeface="Effra"/>
                </a:rPr>
                <a:t>SII</a:t>
              </a:r>
              <a:r>
                <a:rPr sz="1100" spc="-10" dirty="0">
                  <a:solidFill>
                    <a:srgbClr val="888B8D"/>
                  </a:solidFill>
                  <a:latin typeface="Effra"/>
                  <a:cs typeface="Effra"/>
                </a:rPr>
                <a:t> MDI/</a:t>
              </a:r>
              <a:r>
                <a:rPr sz="1100" spc="-25" dirty="0">
                  <a:solidFill>
                    <a:srgbClr val="888B8D"/>
                  </a:solidFill>
                  <a:latin typeface="Effra"/>
                  <a:cs typeface="Effra"/>
                </a:rPr>
                <a:t>C</a:t>
              </a:r>
              <a:r>
                <a:rPr sz="1100" spc="-5" dirty="0">
                  <a:solidFill>
                    <a:srgbClr val="888B8D"/>
                  </a:solidFill>
                  <a:latin typeface="Effra"/>
                  <a:cs typeface="Effra"/>
                </a:rPr>
                <a:t>SII</a:t>
              </a:r>
              <a:endParaRPr sz="1100">
                <a:latin typeface="Effra"/>
                <a:cs typeface="Effra"/>
              </a:endParaRPr>
            </a:p>
          </p:txBody>
        </p:sp>
        <p:sp>
          <p:nvSpPr>
            <p:cNvPr id="118" name="object 102"/>
            <p:cNvSpPr txBox="1"/>
            <p:nvPr/>
          </p:nvSpPr>
          <p:spPr>
            <a:xfrm>
              <a:off x="2135591" y="3135034"/>
              <a:ext cx="169277" cy="2670738"/>
            </a:xfrm>
            <a:prstGeom prst="rect">
              <a:avLst/>
            </a:prstGeom>
          </p:spPr>
          <p:txBody>
            <a:bodyPr vert="vert270" wrap="square" lIns="0" tIns="0" rIns="0" bIns="0" rtlCol="0">
              <a:spAutoFit/>
            </a:bodyPr>
            <a:lstStyle/>
            <a:p>
              <a:pPr marL="12700">
                <a:lnSpc>
                  <a:spcPct val="100000"/>
                </a:lnSpc>
              </a:pPr>
              <a:r>
                <a:rPr sz="1100" spc="-185" dirty="0">
                  <a:solidFill>
                    <a:srgbClr val="888B8D"/>
                  </a:solidFill>
                  <a:latin typeface="Effra"/>
                  <a:cs typeface="Effra"/>
                </a:rPr>
                <a:t>T</a:t>
              </a:r>
              <a:r>
                <a:rPr sz="1100" spc="-10" dirty="0">
                  <a:solidFill>
                    <a:srgbClr val="888B8D"/>
                  </a:solidFill>
                  <a:latin typeface="Effra"/>
                  <a:cs typeface="Effra"/>
                </a:rPr>
                <a:t>o</a:t>
              </a:r>
              <a:r>
                <a:rPr sz="1100" dirty="0">
                  <a:solidFill>
                    <a:srgbClr val="888B8D"/>
                  </a:solidFill>
                  <a:latin typeface="Effra"/>
                  <a:cs typeface="Effra"/>
                </a:rPr>
                <a:t>tal</a:t>
              </a:r>
              <a:r>
                <a:rPr sz="1100" spc="-5" dirty="0">
                  <a:solidFill>
                    <a:srgbClr val="888B8D"/>
                  </a:solidFill>
                  <a:latin typeface="Effra"/>
                  <a:cs typeface="Effra"/>
                </a:rPr>
                <a:t> </a:t>
              </a:r>
              <a:r>
                <a:rPr sz="1100" dirty="0">
                  <a:solidFill>
                    <a:srgbClr val="888B8D"/>
                  </a:solidFill>
                  <a:latin typeface="Effra"/>
                  <a:cs typeface="Effra"/>
                </a:rPr>
                <a:t>Dai</a:t>
              </a:r>
              <a:r>
                <a:rPr sz="1100" spc="-25" dirty="0">
                  <a:solidFill>
                    <a:srgbClr val="888B8D"/>
                  </a:solidFill>
                  <a:latin typeface="Effra"/>
                  <a:cs typeface="Effra"/>
                </a:rPr>
                <a:t>l</a:t>
              </a:r>
              <a:r>
                <a:rPr sz="1100" dirty="0">
                  <a:solidFill>
                    <a:srgbClr val="888B8D"/>
                  </a:solidFill>
                  <a:latin typeface="Effra"/>
                  <a:cs typeface="Effra"/>
                </a:rPr>
                <a:t>y</a:t>
              </a:r>
              <a:r>
                <a:rPr sz="1100" spc="-5" dirty="0">
                  <a:solidFill>
                    <a:srgbClr val="888B8D"/>
                  </a:solidFill>
                  <a:latin typeface="Effra"/>
                  <a:cs typeface="Effra"/>
                </a:rPr>
                <a:t> </a:t>
              </a:r>
              <a:r>
                <a:rPr sz="1100" dirty="0">
                  <a:solidFill>
                    <a:srgbClr val="888B8D"/>
                  </a:solidFill>
                  <a:latin typeface="Effra"/>
                  <a:cs typeface="Effra"/>
                </a:rPr>
                <a:t>Dose</a:t>
              </a:r>
              <a:r>
                <a:rPr sz="1100" spc="-5" dirty="0">
                  <a:solidFill>
                    <a:srgbClr val="888B8D"/>
                  </a:solidFill>
                  <a:latin typeface="Effra"/>
                  <a:cs typeface="Effra"/>
                </a:rPr>
                <a:t> </a:t>
              </a:r>
              <a:r>
                <a:rPr sz="1100" dirty="0">
                  <a:solidFill>
                    <a:srgbClr val="888B8D"/>
                  </a:solidFill>
                  <a:latin typeface="Effra"/>
                  <a:cs typeface="Effra"/>
                </a:rPr>
                <a:t>and</a:t>
              </a:r>
              <a:r>
                <a:rPr sz="1100" spc="-5" dirty="0">
                  <a:solidFill>
                    <a:srgbClr val="888B8D"/>
                  </a:solidFill>
                  <a:latin typeface="Effra"/>
                  <a:cs typeface="Effra"/>
                </a:rPr>
                <a:t> </a:t>
              </a:r>
              <a:r>
                <a:rPr sz="1100" dirty="0">
                  <a:solidFill>
                    <a:srgbClr val="888B8D"/>
                  </a:solidFill>
                  <a:latin typeface="Effra"/>
                  <a:cs typeface="Effra"/>
                </a:rPr>
                <a:t>95%</a:t>
              </a:r>
              <a:r>
                <a:rPr sz="1100" spc="-5" dirty="0">
                  <a:solidFill>
                    <a:srgbClr val="888B8D"/>
                  </a:solidFill>
                  <a:latin typeface="Effra"/>
                  <a:cs typeface="Effra"/>
                </a:rPr>
                <a:t> </a:t>
              </a:r>
              <a:r>
                <a:rPr sz="1100" dirty="0">
                  <a:solidFill>
                    <a:srgbClr val="888B8D"/>
                  </a:solidFill>
                  <a:latin typeface="Effra"/>
                  <a:cs typeface="Effra"/>
                </a:rPr>
                <a:t>C.I. </a:t>
              </a:r>
              <a:r>
                <a:rPr sz="1100" spc="-5" dirty="0">
                  <a:solidFill>
                    <a:srgbClr val="888B8D"/>
                  </a:solidFill>
                  <a:latin typeface="Effra"/>
                  <a:cs typeface="Effra"/>
                </a:rPr>
                <a:t> </a:t>
              </a:r>
              <a:r>
                <a:rPr sz="1100" dirty="0">
                  <a:solidFill>
                    <a:srgbClr val="888B8D"/>
                  </a:solidFill>
                  <a:latin typeface="Effra"/>
                  <a:cs typeface="Effra"/>
                </a:rPr>
                <a:t>(</a:t>
              </a:r>
              <a:r>
                <a:rPr sz="1100" spc="-35" dirty="0">
                  <a:solidFill>
                    <a:srgbClr val="888B8D"/>
                  </a:solidFill>
                  <a:latin typeface="Effra"/>
                  <a:cs typeface="Effra"/>
                </a:rPr>
                <a:t>U</a:t>
              </a:r>
              <a:r>
                <a:rPr sz="1100" spc="-100" dirty="0">
                  <a:solidFill>
                    <a:srgbClr val="888B8D"/>
                  </a:solidFill>
                  <a:latin typeface="Effra"/>
                  <a:cs typeface="Effra"/>
                </a:rPr>
                <a:t>/</a:t>
              </a:r>
              <a:r>
                <a:rPr sz="1100" dirty="0">
                  <a:solidFill>
                    <a:srgbClr val="888B8D"/>
                  </a:solidFill>
                  <a:latin typeface="Effra"/>
                  <a:cs typeface="Effra"/>
                </a:rPr>
                <a:t>d</a:t>
              </a:r>
              <a:r>
                <a:rPr sz="1100" spc="-25" dirty="0">
                  <a:solidFill>
                    <a:srgbClr val="888B8D"/>
                  </a:solidFill>
                  <a:latin typeface="Effra"/>
                  <a:cs typeface="Effra"/>
                </a:rPr>
                <a:t>a</a:t>
              </a:r>
              <a:r>
                <a:rPr sz="1100" dirty="0">
                  <a:solidFill>
                    <a:srgbClr val="888B8D"/>
                  </a:solidFill>
                  <a:latin typeface="Effra"/>
                  <a:cs typeface="Effra"/>
                </a:rPr>
                <a:t>y)</a:t>
              </a:r>
              <a:endParaRPr sz="1100" dirty="0">
                <a:latin typeface="Effra"/>
                <a:cs typeface="Effra"/>
              </a:endParaRPr>
            </a:p>
          </p:txBody>
        </p:sp>
        <p:sp>
          <p:nvSpPr>
            <p:cNvPr id="119" name="object 103"/>
            <p:cNvSpPr txBox="1"/>
            <p:nvPr/>
          </p:nvSpPr>
          <p:spPr>
            <a:xfrm>
              <a:off x="3289611" y="5913554"/>
              <a:ext cx="425450" cy="164465"/>
            </a:xfrm>
            <a:prstGeom prst="rect">
              <a:avLst/>
            </a:prstGeom>
          </p:spPr>
          <p:txBody>
            <a:bodyPr vert="horz" wrap="square" lIns="0" tIns="0" rIns="0" bIns="0" rtlCol="0">
              <a:spAutoFit/>
            </a:bodyPr>
            <a:lstStyle/>
            <a:p>
              <a:pPr marL="12700">
                <a:lnSpc>
                  <a:spcPct val="100000"/>
                </a:lnSpc>
              </a:pPr>
              <a:r>
                <a:rPr sz="1100" spc="-10" dirty="0">
                  <a:solidFill>
                    <a:srgbClr val="888B8D"/>
                  </a:solidFill>
                  <a:latin typeface="Effra"/>
                  <a:cs typeface="Effra"/>
                </a:rPr>
                <a:t>Run-in</a:t>
              </a:r>
              <a:endParaRPr sz="1100">
                <a:latin typeface="Effra"/>
                <a:cs typeface="Effra"/>
              </a:endParaRPr>
            </a:p>
          </p:txBody>
        </p:sp>
        <p:sp>
          <p:nvSpPr>
            <p:cNvPr id="120" name="object 104"/>
            <p:cNvSpPr txBox="1"/>
            <p:nvPr/>
          </p:nvSpPr>
          <p:spPr>
            <a:xfrm>
              <a:off x="5530483" y="5913554"/>
              <a:ext cx="756920" cy="164465"/>
            </a:xfrm>
            <a:prstGeom prst="rect">
              <a:avLst/>
            </a:prstGeom>
          </p:spPr>
          <p:txBody>
            <a:bodyPr vert="horz" wrap="square" lIns="0" tIns="0" rIns="0" bIns="0" rtlCol="0">
              <a:spAutoFit/>
            </a:bodyPr>
            <a:lstStyle/>
            <a:p>
              <a:pPr marL="12700">
                <a:lnSpc>
                  <a:spcPct val="100000"/>
                </a:lnSpc>
              </a:pPr>
              <a:r>
                <a:rPr sz="1100" spc="-50" dirty="0">
                  <a:solidFill>
                    <a:srgbClr val="888B8D"/>
                  </a:solidFill>
                  <a:latin typeface="Effra"/>
                  <a:cs typeface="Effra"/>
                </a:rPr>
                <a:t>S</a:t>
              </a:r>
              <a:r>
                <a:rPr sz="1100" spc="-20" dirty="0">
                  <a:solidFill>
                    <a:srgbClr val="888B8D"/>
                  </a:solidFill>
                  <a:latin typeface="Effra"/>
                  <a:cs typeface="Effra"/>
                </a:rPr>
                <a:t>t</a:t>
              </a:r>
              <a:r>
                <a:rPr sz="1100" spc="-10" dirty="0">
                  <a:solidFill>
                    <a:srgbClr val="888B8D"/>
                  </a:solidFill>
                  <a:latin typeface="Effra"/>
                  <a:cs typeface="Effra"/>
                </a:rPr>
                <a:t>u</a:t>
              </a:r>
              <a:r>
                <a:rPr sz="1100" spc="-35" dirty="0">
                  <a:solidFill>
                    <a:srgbClr val="888B8D"/>
                  </a:solidFill>
                  <a:latin typeface="Effra"/>
                  <a:cs typeface="Effra"/>
                </a:rPr>
                <a:t>d</a:t>
              </a:r>
              <a:r>
                <a:rPr sz="1100" spc="-10" dirty="0">
                  <a:solidFill>
                    <a:srgbClr val="888B8D"/>
                  </a:solidFill>
                  <a:latin typeface="Effra"/>
                  <a:cs typeface="Effra"/>
                </a:rPr>
                <a:t>y</a:t>
              </a:r>
              <a:r>
                <a:rPr sz="1100" spc="-5" dirty="0">
                  <a:solidFill>
                    <a:srgbClr val="888B8D"/>
                  </a:solidFill>
                  <a:latin typeface="Effra"/>
                  <a:cs typeface="Effra"/>
                </a:rPr>
                <a:t> </a:t>
              </a:r>
              <a:r>
                <a:rPr sz="1100" spc="-35" dirty="0">
                  <a:solidFill>
                    <a:srgbClr val="888B8D"/>
                  </a:solidFill>
                  <a:latin typeface="Effra"/>
                  <a:cs typeface="Effra"/>
                </a:rPr>
                <a:t>P</a:t>
              </a:r>
              <a:r>
                <a:rPr sz="1100" spc="-10" dirty="0">
                  <a:solidFill>
                    <a:srgbClr val="888B8D"/>
                  </a:solidFill>
                  <a:latin typeface="Effra"/>
                  <a:cs typeface="Effra"/>
                </a:rPr>
                <a:t>hase</a:t>
              </a:r>
              <a:endParaRPr sz="1100">
                <a:latin typeface="Effra"/>
                <a:cs typeface="Effra"/>
              </a:endParaRPr>
            </a:p>
          </p:txBody>
        </p:sp>
        <p:sp>
          <p:nvSpPr>
            <p:cNvPr id="121" name="object 105"/>
            <p:cNvSpPr txBox="1"/>
            <p:nvPr/>
          </p:nvSpPr>
          <p:spPr>
            <a:xfrm>
              <a:off x="6295371" y="6430412"/>
              <a:ext cx="358140" cy="164465"/>
            </a:xfrm>
            <a:prstGeom prst="rect">
              <a:avLst/>
            </a:prstGeom>
          </p:spPr>
          <p:txBody>
            <a:bodyPr vert="horz" wrap="square" lIns="0" tIns="0" rIns="0" bIns="0" rtlCol="0">
              <a:spAutoFit/>
            </a:bodyPr>
            <a:lstStyle/>
            <a:p>
              <a:pPr marL="12700">
                <a:lnSpc>
                  <a:spcPct val="100000"/>
                </a:lnSpc>
              </a:pPr>
              <a:r>
                <a:rPr sz="1100" spc="-55" dirty="0">
                  <a:solidFill>
                    <a:srgbClr val="888B8D"/>
                  </a:solidFill>
                  <a:latin typeface="Effra"/>
                  <a:cs typeface="Effra"/>
                </a:rPr>
                <a:t>W</a:t>
              </a:r>
              <a:r>
                <a:rPr sz="1100" spc="-10" dirty="0">
                  <a:solidFill>
                    <a:srgbClr val="888B8D"/>
                  </a:solidFill>
                  <a:latin typeface="Effra"/>
                  <a:cs typeface="Effra"/>
                </a:rPr>
                <a:t>eek</a:t>
              </a:r>
              <a:endParaRPr sz="1100">
                <a:latin typeface="Effra"/>
                <a:cs typeface="Effra"/>
              </a:endParaRPr>
            </a:p>
          </p:txBody>
        </p:sp>
        <p:sp>
          <p:nvSpPr>
            <p:cNvPr id="122" name="object 106"/>
            <p:cNvSpPr txBox="1"/>
            <p:nvPr/>
          </p:nvSpPr>
          <p:spPr>
            <a:xfrm>
              <a:off x="8251195" y="5913554"/>
              <a:ext cx="1198880" cy="164465"/>
            </a:xfrm>
            <a:prstGeom prst="rect">
              <a:avLst/>
            </a:prstGeom>
          </p:spPr>
          <p:txBody>
            <a:bodyPr vert="horz" wrap="square" lIns="0" tIns="0" rIns="0" bIns="0" rtlCol="0">
              <a:spAutoFit/>
            </a:bodyPr>
            <a:lstStyle/>
            <a:p>
              <a:pPr marL="12700">
                <a:lnSpc>
                  <a:spcPct val="100000"/>
                </a:lnSpc>
              </a:pPr>
              <a:r>
                <a:rPr sz="1100" spc="-35" dirty="0">
                  <a:solidFill>
                    <a:srgbClr val="888B8D"/>
                  </a:solidFill>
                  <a:latin typeface="Effra"/>
                  <a:cs typeface="Effra"/>
                </a:rPr>
                <a:t>C</a:t>
              </a:r>
              <a:r>
                <a:rPr sz="1100" spc="-5" dirty="0">
                  <a:solidFill>
                    <a:srgbClr val="888B8D"/>
                  </a:solidFill>
                  <a:latin typeface="Effra"/>
                  <a:cs typeface="Effra"/>
                </a:rPr>
                <a:t>ontinuation </a:t>
              </a:r>
              <a:r>
                <a:rPr sz="1100" spc="-35" dirty="0">
                  <a:solidFill>
                    <a:srgbClr val="888B8D"/>
                  </a:solidFill>
                  <a:latin typeface="Effra"/>
                  <a:cs typeface="Effra"/>
                </a:rPr>
                <a:t>P</a:t>
              </a:r>
              <a:r>
                <a:rPr sz="1100" spc="-10" dirty="0">
                  <a:solidFill>
                    <a:srgbClr val="888B8D"/>
                  </a:solidFill>
                  <a:latin typeface="Effra"/>
                  <a:cs typeface="Effra"/>
                </a:rPr>
                <a:t>hase</a:t>
              </a:r>
              <a:endParaRPr sz="1100">
                <a:latin typeface="Effra"/>
                <a:cs typeface="Effra"/>
              </a:endParaRPr>
            </a:p>
          </p:txBody>
        </p:sp>
      </p:grpSp>
      <p:sp>
        <p:nvSpPr>
          <p:cNvPr id="124" name="Rectangle 123"/>
          <p:cNvSpPr/>
          <p:nvPr/>
        </p:nvSpPr>
        <p:spPr>
          <a:xfrm>
            <a:off x="378364" y="6373426"/>
            <a:ext cx="6290724" cy="200051"/>
          </a:xfrm>
          <a:prstGeom prst="rect">
            <a:avLst/>
          </a:prstGeom>
        </p:spPr>
        <p:txBody>
          <a:bodyPr wrap="square" lIns="76197" tIns="38098" rIns="76197" bIns="38098">
            <a:spAutoFit/>
          </a:bodyPr>
          <a:lstStyle/>
          <a:p>
            <a:pPr defTabSz="456993">
              <a:defRPr/>
            </a:pPr>
            <a:r>
              <a:rPr lang="en-US" sz="800">
                <a:solidFill>
                  <a:schemeClr val="bg1"/>
                </a:solidFill>
              </a:rPr>
              <a:t>Aronson R, et. al. </a:t>
            </a:r>
            <a:r>
              <a:rPr lang="en-US" sz="800" i="1">
                <a:solidFill>
                  <a:schemeClr val="bg1"/>
                </a:solidFill>
              </a:rPr>
              <a:t>Diabetes, Obesity and Metabolism. </a:t>
            </a:r>
            <a:r>
              <a:rPr lang="en-US" sz="800">
                <a:solidFill>
                  <a:schemeClr val="bg1"/>
                </a:solidFill>
              </a:rPr>
              <a:t>2016;18:500-507. </a:t>
            </a:r>
            <a:endParaRPr lang="en-US" sz="800" dirty="0">
              <a:solidFill>
                <a:schemeClr val="bg1"/>
              </a:solidFill>
            </a:endParaRPr>
          </a:p>
        </p:txBody>
      </p:sp>
    </p:spTree>
    <p:extLst>
      <p:ext uri="{BB962C8B-B14F-4D97-AF65-F5344CB8AC3E}">
        <p14:creationId xmlns:p14="http://schemas.microsoft.com/office/powerpoint/2010/main" val="2638156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dirty="0"/>
              <a:t>OpT2mise Results Summary</a:t>
            </a:r>
          </a:p>
        </p:txBody>
      </p:sp>
      <p:sp>
        <p:nvSpPr>
          <p:cNvPr id="8" name="Content Placeholder 2"/>
          <p:cNvSpPr>
            <a:spLocks noGrp="1"/>
          </p:cNvSpPr>
          <p:nvPr>
            <p:ph idx="1"/>
          </p:nvPr>
        </p:nvSpPr>
        <p:spPr>
          <a:xfrm>
            <a:off x="378357" y="838200"/>
            <a:ext cx="8382000" cy="4573323"/>
          </a:xfrm>
        </p:spPr>
        <p:txBody>
          <a:bodyPr>
            <a:normAutofit/>
          </a:bodyPr>
          <a:lstStyle/>
          <a:p>
            <a:pPr marL="0">
              <a:spcAft>
                <a:spcPts val="0"/>
              </a:spcAft>
              <a:buNone/>
              <a:defRPr/>
            </a:pPr>
            <a:r>
              <a:rPr lang="en-US" sz="2300" cap="all" dirty="0">
                <a:solidFill>
                  <a:schemeClr val="tx2"/>
                </a:solidFill>
                <a:latin typeface="Effra Light"/>
              </a:rPr>
              <a:t>Pump therapy in sub-optimally controlled type 2 diabetes patients provided improved overall glucose control</a:t>
            </a:r>
          </a:p>
          <a:p>
            <a:pPr marL="0" indent="0">
              <a:buNone/>
              <a:defRPr/>
            </a:pPr>
            <a:endParaRPr lang="en-US" sz="200" kern="0" dirty="0">
              <a:solidFill>
                <a:schemeClr val="tx1">
                  <a:lumMod val="50000"/>
                  <a:lumOff val="50000"/>
                </a:schemeClr>
              </a:solidFill>
            </a:endParaRPr>
          </a:p>
          <a:p>
            <a:pPr marL="0" indent="0">
              <a:buNone/>
              <a:defRPr/>
            </a:pPr>
            <a:endParaRPr lang="en-US" sz="200" kern="0" dirty="0">
              <a:solidFill>
                <a:schemeClr val="tx1">
                  <a:lumMod val="50000"/>
                  <a:lumOff val="50000"/>
                </a:schemeClr>
              </a:solidFill>
            </a:endParaRPr>
          </a:p>
          <a:p>
            <a:pPr>
              <a:spcAft>
                <a:spcPts val="1800"/>
              </a:spcAft>
              <a:buFont typeface="Arial" panose="020B0604020202020204" pitchFamily="34" charset="0"/>
              <a:buChar char="•"/>
              <a:defRPr/>
            </a:pPr>
            <a:r>
              <a:rPr lang="en-US" kern="0" dirty="0"/>
              <a:t>Significant A1C reduction of </a:t>
            </a:r>
            <a:r>
              <a:rPr lang="en-US" sz="1600" kern="0" dirty="0">
                <a:solidFill>
                  <a:schemeClr val="tx1"/>
                </a:solidFill>
              </a:rPr>
              <a:t>-1.2% in both groups over 1 year</a:t>
            </a:r>
          </a:p>
          <a:p>
            <a:pPr marL="342900" lvl="1" indent="-342900">
              <a:spcAft>
                <a:spcPts val="1800"/>
              </a:spcAft>
              <a:buFont typeface="Arial" panose="020B0604020202020204" pitchFamily="34" charset="0"/>
              <a:buChar char="•"/>
              <a:defRPr/>
            </a:pPr>
            <a:r>
              <a:rPr lang="en-US" sz="1800" kern="0" dirty="0">
                <a:solidFill>
                  <a:schemeClr val="tx1"/>
                </a:solidFill>
              </a:rPr>
              <a:t>&gt;50% achieved A1C &lt;8.0%</a:t>
            </a:r>
            <a:endParaRPr lang="en-US" sz="1800" kern="0" dirty="0"/>
          </a:p>
          <a:p>
            <a:pPr>
              <a:spcAft>
                <a:spcPts val="1800"/>
              </a:spcAft>
              <a:buFont typeface="Arial" panose="020B0604020202020204" pitchFamily="34" charset="0"/>
              <a:buChar char="•"/>
              <a:defRPr/>
            </a:pPr>
            <a:r>
              <a:rPr lang="en-US" kern="0" dirty="0"/>
              <a:t>19%  used less insulin on  pump therapy</a:t>
            </a:r>
          </a:p>
          <a:p>
            <a:pPr>
              <a:spcAft>
                <a:spcPts val="1800"/>
              </a:spcAft>
              <a:buFont typeface="Arial" panose="020B0604020202020204" pitchFamily="34" charset="0"/>
              <a:buChar char="•"/>
              <a:defRPr/>
            </a:pPr>
            <a:r>
              <a:rPr lang="en-US" kern="0" dirty="0"/>
              <a:t>No significant difference in weight gain</a:t>
            </a:r>
          </a:p>
          <a:p>
            <a:pPr>
              <a:spcAft>
                <a:spcPts val="1800"/>
              </a:spcAft>
              <a:buFont typeface="Arial" panose="020B0604020202020204" pitchFamily="34" charset="0"/>
              <a:buChar char="•"/>
              <a:defRPr/>
            </a:pPr>
            <a:r>
              <a:rPr lang="en-US" kern="0" dirty="0"/>
              <a:t>Simple bolus approach  using pump therapy  was effective</a:t>
            </a:r>
          </a:p>
          <a:p>
            <a:pPr marL="87812" lvl="1" indent="0">
              <a:buNone/>
              <a:defRPr/>
            </a:pPr>
            <a:endParaRPr lang="en-US" sz="2000" kern="0" dirty="0">
              <a:solidFill>
                <a:schemeClr val="tx1"/>
              </a:solidFill>
            </a:endParaRPr>
          </a:p>
          <a:p>
            <a:pPr marL="0" indent="0">
              <a:buNone/>
              <a:defRPr/>
            </a:pPr>
            <a:endParaRPr lang="en-US" sz="2200" kern="0" dirty="0"/>
          </a:p>
          <a:p>
            <a:endParaRPr lang="en-US" dirty="0">
              <a:solidFill>
                <a:schemeClr val="tx1">
                  <a:lumMod val="50000"/>
                  <a:lumOff val="50000"/>
                </a:schemeClr>
              </a:solidFill>
            </a:endParaRPr>
          </a:p>
        </p:txBody>
      </p:sp>
      <p:sp>
        <p:nvSpPr>
          <p:cNvPr id="5" name="Rectangle 4"/>
          <p:cNvSpPr/>
          <p:nvPr/>
        </p:nvSpPr>
        <p:spPr>
          <a:xfrm>
            <a:off x="378364" y="6373426"/>
            <a:ext cx="6290724" cy="200051"/>
          </a:xfrm>
          <a:prstGeom prst="rect">
            <a:avLst/>
          </a:prstGeom>
        </p:spPr>
        <p:txBody>
          <a:bodyPr wrap="square" lIns="76197" tIns="38098" rIns="76197" bIns="38098">
            <a:spAutoFit/>
          </a:bodyPr>
          <a:lstStyle/>
          <a:p>
            <a:pPr defTabSz="456993">
              <a:defRPr/>
            </a:pPr>
            <a:r>
              <a:rPr lang="en-US" sz="800" dirty="0">
                <a:solidFill>
                  <a:schemeClr val="bg1"/>
                </a:solidFill>
              </a:rPr>
              <a:t>Aronson R, et. al. </a:t>
            </a:r>
            <a:r>
              <a:rPr lang="en-US" sz="800" i="1" dirty="0">
                <a:solidFill>
                  <a:schemeClr val="bg1"/>
                </a:solidFill>
              </a:rPr>
              <a:t>Diabetes, Obesity and Metabolism. </a:t>
            </a:r>
            <a:r>
              <a:rPr lang="en-US" sz="800" dirty="0">
                <a:solidFill>
                  <a:schemeClr val="bg1"/>
                </a:solidFill>
              </a:rPr>
              <a:t>2016;18:500-507. </a:t>
            </a:r>
          </a:p>
        </p:txBody>
      </p:sp>
    </p:spTree>
    <p:extLst>
      <p:ext uri="{BB962C8B-B14F-4D97-AF65-F5344CB8AC3E}">
        <p14:creationId xmlns:p14="http://schemas.microsoft.com/office/powerpoint/2010/main" val="1698351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50402" y="320593"/>
            <a:ext cx="8557491" cy="649224"/>
          </a:xfrm>
          <a:prstGeom prst="rect">
            <a:avLst/>
          </a:prstGeom>
        </p:spPr>
        <p:txBody>
          <a:bodyPr vert="horz" lIns="0" tIns="0" rIns="0" bIns="0" rtlCol="0" anchor="t" anchorCtr="0">
            <a:noAutofit/>
          </a:bodyPr>
          <a:lstStyle>
            <a:lvl1pPr algn="l" defTabSz="455613" rtl="0" eaLnBrk="0" fontAlgn="base" hangingPunct="0">
              <a:lnSpc>
                <a:spcPts val="2000"/>
              </a:lnSpc>
              <a:spcBef>
                <a:spcPts val="0"/>
              </a:spcBef>
              <a:spcAft>
                <a:spcPts val="0"/>
              </a:spcAft>
              <a:defRPr sz="2300" b="1" kern="1200" cap="all">
                <a:solidFill>
                  <a:schemeClr val="tx1"/>
                </a:solidFill>
                <a:latin typeface="Effra"/>
                <a:ea typeface="+mj-ea"/>
                <a:cs typeface="+mj-cs"/>
              </a:defRPr>
            </a:lvl1pPr>
            <a:lvl2pPr algn="l" defTabSz="455613" rtl="0" eaLnBrk="0" fontAlgn="base" hangingPunct="0">
              <a:lnSpc>
                <a:spcPts val="2000"/>
              </a:lnSpc>
              <a:spcBef>
                <a:spcPct val="0"/>
              </a:spcBef>
              <a:spcAft>
                <a:spcPct val="0"/>
              </a:spcAft>
              <a:defRPr sz="2300" b="1">
                <a:solidFill>
                  <a:schemeClr val="tx1"/>
                </a:solidFill>
                <a:latin typeface="Effra" pitchFamily="34" charset="0"/>
              </a:defRPr>
            </a:lvl2pPr>
            <a:lvl3pPr algn="l" defTabSz="455613" rtl="0" eaLnBrk="0" fontAlgn="base" hangingPunct="0">
              <a:lnSpc>
                <a:spcPts val="2000"/>
              </a:lnSpc>
              <a:spcBef>
                <a:spcPct val="0"/>
              </a:spcBef>
              <a:spcAft>
                <a:spcPct val="0"/>
              </a:spcAft>
              <a:defRPr sz="2300" b="1">
                <a:solidFill>
                  <a:schemeClr val="tx1"/>
                </a:solidFill>
                <a:latin typeface="Effra" pitchFamily="34" charset="0"/>
              </a:defRPr>
            </a:lvl3pPr>
            <a:lvl4pPr algn="l" defTabSz="455613" rtl="0" eaLnBrk="0" fontAlgn="base" hangingPunct="0">
              <a:lnSpc>
                <a:spcPts val="2000"/>
              </a:lnSpc>
              <a:spcBef>
                <a:spcPct val="0"/>
              </a:spcBef>
              <a:spcAft>
                <a:spcPct val="0"/>
              </a:spcAft>
              <a:defRPr sz="2300" b="1">
                <a:solidFill>
                  <a:schemeClr val="tx1"/>
                </a:solidFill>
                <a:latin typeface="Effra" pitchFamily="34" charset="0"/>
              </a:defRPr>
            </a:lvl4pPr>
            <a:lvl5pPr algn="l" defTabSz="455613" rtl="0" eaLnBrk="0" fontAlgn="base" hangingPunct="0">
              <a:lnSpc>
                <a:spcPts val="2000"/>
              </a:lnSpc>
              <a:spcBef>
                <a:spcPct val="0"/>
              </a:spcBef>
              <a:spcAft>
                <a:spcPct val="0"/>
              </a:spcAft>
              <a:defRPr sz="2300" b="1">
                <a:solidFill>
                  <a:schemeClr val="tx1"/>
                </a:solidFill>
                <a:latin typeface="Effra" pitchFamily="34" charset="0"/>
              </a:defRPr>
            </a:lvl5pPr>
            <a:lvl6pPr marL="457200" algn="l" defTabSz="455613" rtl="0" fontAlgn="base">
              <a:lnSpc>
                <a:spcPts val="2000"/>
              </a:lnSpc>
              <a:spcBef>
                <a:spcPct val="0"/>
              </a:spcBef>
              <a:spcAft>
                <a:spcPct val="0"/>
              </a:spcAft>
              <a:defRPr sz="2300" b="1">
                <a:solidFill>
                  <a:schemeClr val="tx1"/>
                </a:solidFill>
                <a:latin typeface="Effra" pitchFamily="34" charset="0"/>
              </a:defRPr>
            </a:lvl6pPr>
            <a:lvl7pPr marL="914400" algn="l" defTabSz="455613" rtl="0" fontAlgn="base">
              <a:lnSpc>
                <a:spcPts val="2000"/>
              </a:lnSpc>
              <a:spcBef>
                <a:spcPct val="0"/>
              </a:spcBef>
              <a:spcAft>
                <a:spcPct val="0"/>
              </a:spcAft>
              <a:defRPr sz="2300" b="1">
                <a:solidFill>
                  <a:schemeClr val="tx1"/>
                </a:solidFill>
                <a:latin typeface="Effra" pitchFamily="34" charset="0"/>
              </a:defRPr>
            </a:lvl7pPr>
            <a:lvl8pPr marL="1371600" algn="l" defTabSz="455613" rtl="0" fontAlgn="base">
              <a:lnSpc>
                <a:spcPts val="2000"/>
              </a:lnSpc>
              <a:spcBef>
                <a:spcPct val="0"/>
              </a:spcBef>
              <a:spcAft>
                <a:spcPct val="0"/>
              </a:spcAft>
              <a:defRPr sz="2300" b="1">
                <a:solidFill>
                  <a:schemeClr val="tx1"/>
                </a:solidFill>
                <a:latin typeface="Effra" pitchFamily="34" charset="0"/>
              </a:defRPr>
            </a:lvl8pPr>
            <a:lvl9pPr marL="1828800" algn="l" defTabSz="455613" rtl="0" fontAlgn="base">
              <a:lnSpc>
                <a:spcPts val="2000"/>
              </a:lnSpc>
              <a:spcBef>
                <a:spcPct val="0"/>
              </a:spcBef>
              <a:spcAft>
                <a:spcPct val="0"/>
              </a:spcAft>
              <a:defRPr sz="2300" b="1">
                <a:solidFill>
                  <a:schemeClr val="tx1"/>
                </a:solidFill>
                <a:latin typeface="Effra" pitchFamily="34" charset="0"/>
              </a:defRPr>
            </a:lvl9pPr>
          </a:lstStyle>
          <a:p>
            <a:r>
              <a:rPr lang="en-US" sz="2800" dirty="0"/>
              <a:t>ADA and AACE support</a:t>
            </a:r>
            <a:br>
              <a:rPr lang="en-US" b="0" dirty="0">
                <a:latin typeface="Effra Light" panose="020B0403020203020204" pitchFamily="34" charset="0"/>
              </a:rPr>
            </a:br>
            <a:r>
              <a:rPr lang="en-US" b="0" dirty="0">
                <a:solidFill>
                  <a:schemeClr val="tx2"/>
                </a:solidFill>
                <a:latin typeface="Effra Light" panose="020B0403020203020204" pitchFamily="34" charset="0"/>
              </a:rPr>
              <a:t>Advantages of insulin pump therapy &amp; Expanded criteria </a:t>
            </a:r>
          </a:p>
        </p:txBody>
      </p:sp>
      <p:sp>
        <p:nvSpPr>
          <p:cNvPr id="7" name="Content Placeholder 2"/>
          <p:cNvSpPr txBox="1">
            <a:spLocks/>
          </p:cNvSpPr>
          <p:nvPr/>
        </p:nvSpPr>
        <p:spPr>
          <a:xfrm>
            <a:off x="457200" y="2075935"/>
            <a:ext cx="3607945" cy="3827977"/>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Autofit/>
          </a:bodyPr>
          <a:lstStyle>
            <a:lvl1pPr marL="188913" indent="-188913" algn="l" defTabSz="455613" rtl="0" eaLnBrk="0" fontAlgn="base" hangingPunct="0">
              <a:lnSpc>
                <a:spcPts val="2000"/>
              </a:lnSpc>
              <a:spcBef>
                <a:spcPct val="0"/>
              </a:spcBef>
              <a:spcAft>
                <a:spcPts val="663"/>
              </a:spcAft>
              <a:buFont typeface="Wingdings" pitchFamily="2" charset="2"/>
              <a:buChar char="§"/>
              <a:defRPr kern="1200">
                <a:solidFill>
                  <a:schemeClr val="tx1"/>
                </a:solidFill>
                <a:latin typeface="Effra"/>
                <a:ea typeface="+mn-ea"/>
                <a:cs typeface="+mn-cs"/>
              </a:defRPr>
            </a:lvl1pPr>
            <a:lvl2pPr marL="377825" indent="-188913" algn="l" defTabSz="455613" rtl="0" eaLnBrk="0" fontAlgn="base" hangingPunct="0">
              <a:lnSpc>
                <a:spcPts val="1838"/>
              </a:lnSpc>
              <a:spcBef>
                <a:spcPct val="0"/>
              </a:spcBef>
              <a:spcAft>
                <a:spcPts val="663"/>
              </a:spcAft>
              <a:buFont typeface="Wingdings" pitchFamily="2" charset="2"/>
              <a:buChar char="§"/>
              <a:defRPr sz="1700" kern="1200">
                <a:solidFill>
                  <a:schemeClr val="tx2"/>
                </a:solidFill>
                <a:latin typeface="Effra"/>
                <a:ea typeface="+mn-ea"/>
                <a:cs typeface="+mn-cs"/>
              </a:defRPr>
            </a:lvl2pPr>
            <a:lvl3pPr marL="569913" indent="-188913" algn="l" defTabSz="455613" rtl="0" eaLnBrk="0" fontAlgn="base" hangingPunct="0">
              <a:lnSpc>
                <a:spcPts val="1663"/>
              </a:lnSpc>
              <a:spcBef>
                <a:spcPct val="0"/>
              </a:spcBef>
              <a:spcAft>
                <a:spcPts val="663"/>
              </a:spcAft>
              <a:buFont typeface="Wingdings" pitchFamily="2" charset="2"/>
              <a:buChar char="§"/>
              <a:defRPr sz="1500" kern="1200">
                <a:solidFill>
                  <a:schemeClr val="tx2"/>
                </a:solidFill>
                <a:latin typeface="Effra"/>
                <a:ea typeface="+mn-ea"/>
                <a:cs typeface="+mn-cs"/>
              </a:defRPr>
            </a:lvl3pPr>
            <a:lvl4pPr marL="760413" indent="-188913" algn="l" defTabSz="455613" rtl="0" eaLnBrk="0" fontAlgn="base" hangingPunct="0">
              <a:lnSpc>
                <a:spcPts val="1663"/>
              </a:lnSpc>
              <a:spcBef>
                <a:spcPct val="0"/>
              </a:spcBef>
              <a:spcAft>
                <a:spcPts val="663"/>
              </a:spcAft>
              <a:buFont typeface="Wingdings" pitchFamily="2" charset="2"/>
              <a:buChar char="§"/>
              <a:defRPr sz="1500" kern="1200">
                <a:solidFill>
                  <a:schemeClr val="accent1"/>
                </a:solidFill>
                <a:latin typeface="+mn-lt"/>
                <a:ea typeface="+mn-ea"/>
                <a:cs typeface="+mn-cs"/>
              </a:defRPr>
            </a:lvl4pPr>
            <a:lvl5pPr marL="952500" indent="-188913" algn="l" defTabSz="455613" rtl="0" eaLnBrk="0" fontAlgn="base" hangingPunct="0">
              <a:lnSpc>
                <a:spcPts val="1500"/>
              </a:lnSpc>
              <a:spcBef>
                <a:spcPct val="0"/>
              </a:spcBef>
              <a:spcAft>
                <a:spcPts val="663"/>
              </a:spcAft>
              <a:buFont typeface="Lucida Grande"/>
              <a:buChar char="-"/>
              <a:defRPr sz="1300" kern="120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a:lstStyle>
          <a:p>
            <a:pPr defTabSz="685800">
              <a:spcBef>
                <a:spcPct val="20000"/>
              </a:spcBef>
              <a:spcAft>
                <a:spcPct val="0"/>
              </a:spcAft>
              <a:buFont typeface="Arial" panose="020B0604020202020204" pitchFamily="34" charset="0"/>
              <a:buChar char="•"/>
              <a:tabLst>
                <a:tab pos="171450" algn="l"/>
              </a:tabLst>
            </a:pPr>
            <a:r>
              <a:rPr lang="en-US" dirty="0">
                <a:solidFill>
                  <a:schemeClr val="tx2"/>
                </a:solidFill>
              </a:rPr>
              <a:t>Insulin pumps deliver insulin </a:t>
            </a:r>
            <a:r>
              <a:rPr lang="en-US" b="1" dirty="0">
                <a:solidFill>
                  <a:schemeClr val="tx2"/>
                </a:solidFill>
              </a:rPr>
              <a:t>more accurately than injections</a:t>
            </a:r>
          </a:p>
          <a:p>
            <a:pPr defTabSz="685800">
              <a:spcBef>
                <a:spcPct val="20000"/>
              </a:spcBef>
              <a:spcAft>
                <a:spcPct val="0"/>
              </a:spcAft>
              <a:buFont typeface="Arial" panose="020B0604020202020204" pitchFamily="34" charset="0"/>
              <a:buChar char="•"/>
              <a:tabLst>
                <a:tab pos="171450" algn="l"/>
              </a:tabLst>
            </a:pPr>
            <a:r>
              <a:rPr lang="en-US" dirty="0">
                <a:solidFill>
                  <a:schemeClr val="tx2"/>
                </a:solidFill>
              </a:rPr>
              <a:t>Using an insulin pump usually results in </a:t>
            </a:r>
            <a:r>
              <a:rPr lang="en-US" b="1" dirty="0">
                <a:solidFill>
                  <a:schemeClr val="tx2"/>
                </a:solidFill>
              </a:rPr>
              <a:t>fewer large swings in  blood glucose</a:t>
            </a:r>
          </a:p>
          <a:p>
            <a:pPr defTabSz="685800">
              <a:spcBef>
                <a:spcPct val="20000"/>
              </a:spcBef>
              <a:spcAft>
                <a:spcPct val="0"/>
              </a:spcAft>
              <a:buFont typeface="Arial" panose="020B0604020202020204" pitchFamily="34" charset="0"/>
              <a:buChar char="•"/>
              <a:tabLst>
                <a:tab pos="171450" algn="l"/>
              </a:tabLst>
            </a:pPr>
            <a:r>
              <a:rPr lang="en-US" dirty="0">
                <a:solidFill>
                  <a:schemeClr val="tx2"/>
                </a:solidFill>
              </a:rPr>
              <a:t>Using an insulin pump makes </a:t>
            </a:r>
            <a:r>
              <a:rPr lang="en-US" b="1" dirty="0">
                <a:solidFill>
                  <a:schemeClr val="tx2"/>
                </a:solidFill>
              </a:rPr>
              <a:t>delivery of bolus insulin easier</a:t>
            </a:r>
          </a:p>
          <a:p>
            <a:pPr defTabSz="685800">
              <a:spcBef>
                <a:spcPct val="20000"/>
              </a:spcBef>
              <a:spcAft>
                <a:spcPct val="0"/>
              </a:spcAft>
              <a:buFont typeface="Arial" panose="020B0604020202020204" pitchFamily="34" charset="0"/>
              <a:buChar char="•"/>
              <a:tabLst>
                <a:tab pos="171450" algn="l"/>
              </a:tabLst>
            </a:pPr>
            <a:r>
              <a:rPr lang="en-US" dirty="0">
                <a:solidFill>
                  <a:schemeClr val="tx2"/>
                </a:solidFill>
              </a:rPr>
              <a:t>Using an insulin pump </a:t>
            </a:r>
            <a:r>
              <a:rPr lang="en-US" b="1" dirty="0">
                <a:solidFill>
                  <a:schemeClr val="tx2"/>
                </a:solidFill>
              </a:rPr>
              <a:t>reduces severe low glucose episodes</a:t>
            </a:r>
          </a:p>
          <a:p>
            <a:pPr defTabSz="685800">
              <a:spcBef>
                <a:spcPct val="20000"/>
              </a:spcBef>
              <a:spcAft>
                <a:spcPct val="0"/>
              </a:spcAft>
              <a:buFont typeface="Arial" panose="020B0604020202020204" pitchFamily="34" charset="0"/>
              <a:buChar char="•"/>
              <a:tabLst>
                <a:tab pos="171450" algn="l"/>
              </a:tabLst>
            </a:pPr>
            <a:r>
              <a:rPr lang="en-US" dirty="0">
                <a:solidFill>
                  <a:schemeClr val="tx2"/>
                </a:solidFill>
              </a:rPr>
              <a:t>Using an insulin pump </a:t>
            </a:r>
            <a:r>
              <a:rPr lang="en-US" b="1" dirty="0">
                <a:solidFill>
                  <a:schemeClr val="tx2"/>
                </a:solidFill>
              </a:rPr>
              <a:t>eliminates unpredictable effects </a:t>
            </a:r>
            <a:r>
              <a:rPr lang="en-US" dirty="0">
                <a:solidFill>
                  <a:schemeClr val="tx2"/>
                </a:solidFill>
              </a:rPr>
              <a:t>of intermediate- or long-acting insulin</a:t>
            </a:r>
          </a:p>
        </p:txBody>
      </p:sp>
      <p:sp>
        <p:nvSpPr>
          <p:cNvPr id="8" name="TextBox 7"/>
          <p:cNvSpPr txBox="1"/>
          <p:nvPr/>
        </p:nvSpPr>
        <p:spPr>
          <a:xfrm>
            <a:off x="202395" y="6363325"/>
            <a:ext cx="5752458" cy="494675"/>
          </a:xfrm>
          <a:prstGeom prst="rect">
            <a:avLst/>
          </a:prstGeom>
          <a:noFill/>
        </p:spPr>
        <p:txBody>
          <a:bodyPr wrap="square" lIns="0" tIns="0" rIns="0" bIns="0" rtlCol="0" anchor="t" anchorCtr="0">
            <a:noAutofit/>
          </a:bodyPr>
          <a:lstStyle/>
          <a:p>
            <a:r>
              <a:rPr lang="en-US" sz="900" dirty="0">
                <a:solidFill>
                  <a:schemeClr val="bg1"/>
                </a:solidFill>
              </a:rPr>
              <a:t>1. http:// www.diabetes.org/living-with-diabetes/treatment-and-care/medication/insulin/advantages-of-using-an-insulin-pump.html.  Accessed May 16, 2017</a:t>
            </a:r>
          </a:p>
          <a:p>
            <a:r>
              <a:rPr lang="en-US" sz="900" dirty="0">
                <a:solidFill>
                  <a:srgbClr val="FFFFFF"/>
                </a:solidFill>
              </a:rPr>
              <a:t>2. </a:t>
            </a:r>
            <a:r>
              <a:rPr lang="en-US" sz="900" dirty="0" err="1">
                <a:solidFill>
                  <a:srgbClr val="FFFFFF"/>
                </a:solidFill>
              </a:rPr>
              <a:t>Grunberger</a:t>
            </a:r>
            <a:r>
              <a:rPr lang="en-US" sz="900" dirty="0">
                <a:solidFill>
                  <a:srgbClr val="FFFFFF"/>
                </a:solidFill>
              </a:rPr>
              <a:t> G. et al.  </a:t>
            </a:r>
            <a:r>
              <a:rPr lang="en-US" sz="900" i="1" dirty="0">
                <a:solidFill>
                  <a:srgbClr val="FFFFFF"/>
                </a:solidFill>
              </a:rPr>
              <a:t>Endocrine </a:t>
            </a:r>
            <a:r>
              <a:rPr lang="en-US" sz="900" i="1" dirty="0" err="1">
                <a:solidFill>
                  <a:srgbClr val="FFFFFF"/>
                </a:solidFill>
              </a:rPr>
              <a:t>Pract</a:t>
            </a:r>
            <a:r>
              <a:rPr lang="en-US" sz="900" dirty="0">
                <a:solidFill>
                  <a:srgbClr val="FFFFFF"/>
                </a:solidFill>
              </a:rPr>
              <a:t>. 2014;20(5): 463-489.</a:t>
            </a:r>
            <a:endParaRPr lang="en-US" sz="900" i="1" dirty="0">
              <a:solidFill>
                <a:srgbClr val="FFFFFF"/>
              </a:solidFill>
            </a:endParaRPr>
          </a:p>
          <a:p>
            <a:pPr marL="171450" indent="-171450">
              <a:buAutoNum type="arabicPeriod"/>
            </a:pPr>
            <a:endParaRPr lang="en-US" sz="750" dirty="0">
              <a:solidFill>
                <a:schemeClr val="bg1"/>
              </a:solidFill>
            </a:endParaRPr>
          </a:p>
          <a:p>
            <a:pPr marL="86916" indent="-86916">
              <a:lnSpc>
                <a:spcPts val="1425"/>
              </a:lnSpc>
              <a:buFont typeface="Wingdings" charset="2"/>
              <a:buChar char="§"/>
            </a:pPr>
            <a:endParaRPr lang="en-US" sz="675" dirty="0">
              <a:solidFill>
                <a:schemeClr val="bg1"/>
              </a:solidFill>
              <a:latin typeface="Effra"/>
              <a:cs typeface="Effra"/>
            </a:endParaRPr>
          </a:p>
        </p:txBody>
      </p:sp>
      <p:pic>
        <p:nvPicPr>
          <p:cNvPr id="9" name="Picture 6" descr="ADA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89"/>
          <a:stretch/>
        </p:blipFill>
        <p:spPr bwMode="auto">
          <a:xfrm>
            <a:off x="2872490" y="1342299"/>
            <a:ext cx="1192655" cy="36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3"/>
          <p:cNvSpPr txBox="1">
            <a:spLocks/>
          </p:cNvSpPr>
          <p:nvPr/>
        </p:nvSpPr>
        <p:spPr bwMode="auto">
          <a:xfrm>
            <a:off x="4629149" y="2075935"/>
            <a:ext cx="4130676" cy="3827977"/>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a:solidFill>
                  <a:schemeClr val="tx1"/>
                </a:solidFill>
                <a:latin typeface="+mn-lt"/>
                <a:ea typeface="+mn-ea"/>
                <a:cs typeface="+mn-cs"/>
              </a:defRPr>
            </a:lvl3pPr>
            <a:lvl4pPr marL="1600200" indent="-228600" algn="l" rtl="0" eaLnBrk="0" fontAlgn="base" hangingPunct="0">
              <a:spcBef>
                <a:spcPct val="20000"/>
              </a:spcBef>
              <a:spcAft>
                <a:spcPct val="0"/>
              </a:spcAft>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a:lstStyle>
          <a:p>
            <a:pPr>
              <a:buFont typeface="Arial" panose="020B0604020202020204" pitchFamily="34" charset="0"/>
              <a:buChar char="•"/>
              <a:tabLst>
                <a:tab pos="171450" algn="l"/>
              </a:tabLst>
            </a:pPr>
            <a:r>
              <a:rPr lang="en-US" sz="1600" dirty="0">
                <a:solidFill>
                  <a:schemeClr val="tx2"/>
                </a:solidFill>
              </a:rPr>
              <a:t>Patients with type 1 diabetes and intensively managed </a:t>
            </a:r>
            <a:r>
              <a:rPr lang="en-US" sz="1600" b="1" dirty="0">
                <a:solidFill>
                  <a:schemeClr val="tx2"/>
                </a:solidFill>
              </a:rPr>
              <a:t>insulin-dependent patients with type 2 diabetes</a:t>
            </a:r>
          </a:p>
          <a:p>
            <a:pPr>
              <a:buFont typeface="Arial" panose="020B0604020202020204" pitchFamily="34" charset="0"/>
              <a:buChar char="•"/>
              <a:tabLst>
                <a:tab pos="171450" algn="l"/>
              </a:tabLst>
            </a:pPr>
            <a:r>
              <a:rPr lang="en-US" sz="1600" dirty="0">
                <a:solidFill>
                  <a:schemeClr val="tx2"/>
                </a:solidFill>
              </a:rPr>
              <a:t>Patients who are currently performing </a:t>
            </a:r>
            <a:r>
              <a:rPr lang="en-US" sz="1600" b="1" dirty="0">
                <a:solidFill>
                  <a:schemeClr val="tx2"/>
                </a:solidFill>
              </a:rPr>
              <a:t>multiple daily injections </a:t>
            </a:r>
            <a:r>
              <a:rPr lang="en-US" sz="1600" dirty="0">
                <a:solidFill>
                  <a:schemeClr val="tx2"/>
                </a:solidFill>
              </a:rPr>
              <a:t>and self-monitoring glucose levels daily</a:t>
            </a:r>
            <a:endParaRPr lang="en-US" sz="800" dirty="0">
              <a:solidFill>
                <a:schemeClr val="tx2"/>
              </a:solidFill>
            </a:endParaRPr>
          </a:p>
          <a:p>
            <a:pPr>
              <a:buFont typeface="Arial" panose="020B0604020202020204" pitchFamily="34" charset="0"/>
              <a:buChar char="•"/>
              <a:tabLst>
                <a:tab pos="171450" algn="l"/>
              </a:tabLst>
            </a:pPr>
            <a:r>
              <a:rPr lang="en-US" sz="1600" dirty="0">
                <a:solidFill>
                  <a:schemeClr val="tx2"/>
                </a:solidFill>
              </a:rPr>
              <a:t>Patients who are</a:t>
            </a:r>
            <a:r>
              <a:rPr lang="en-US" sz="1600" b="1" dirty="0">
                <a:solidFill>
                  <a:schemeClr val="tx2"/>
                </a:solidFill>
              </a:rPr>
              <a:t> motivated to achieve optimal glucose control </a:t>
            </a:r>
          </a:p>
          <a:p>
            <a:pPr>
              <a:buFont typeface="Arial" panose="020B0604020202020204" pitchFamily="34" charset="0"/>
              <a:buChar char="•"/>
              <a:tabLst>
                <a:tab pos="171450" algn="l"/>
              </a:tabLst>
            </a:pPr>
            <a:r>
              <a:rPr lang="en-US" sz="1600" kern="0" dirty="0">
                <a:solidFill>
                  <a:schemeClr val="tx2"/>
                </a:solidFill>
              </a:rPr>
              <a:t>[Insulin pump therapy] has been associated with </a:t>
            </a:r>
            <a:r>
              <a:rPr lang="en-US" sz="1600" b="1" kern="0" dirty="0">
                <a:solidFill>
                  <a:schemeClr val="tx2"/>
                </a:solidFill>
              </a:rPr>
              <a:t>improved A1C, improved patient satisfaction and reduced hypoglycemia frequency…</a:t>
            </a:r>
            <a:r>
              <a:rPr lang="en-US" sz="1600" b="1" dirty="0">
                <a:solidFill>
                  <a:schemeClr val="bg1"/>
                </a:solidFill>
                <a:cs typeface="Effra"/>
              </a:rPr>
              <a:t> </a:t>
            </a:r>
            <a:r>
              <a:rPr lang="en-US" sz="1600" b="1" dirty="0">
                <a:solidFill>
                  <a:schemeClr val="tx2"/>
                </a:solidFill>
                <a:cs typeface="Effra"/>
              </a:rPr>
              <a:t>studies have shown CSII to be more effective at lowering A1C than injection </a:t>
            </a:r>
            <a:r>
              <a:rPr lang="en-US" sz="1600" b="1" dirty="0">
                <a:solidFill>
                  <a:schemeClr val="bg1"/>
                </a:solidFill>
                <a:cs typeface="Effra"/>
              </a:rPr>
              <a:t>therapy</a:t>
            </a:r>
            <a:endParaRPr lang="en-US" sz="1600" b="1" kern="0" dirty="0">
              <a:solidFill>
                <a:schemeClr val="tx2"/>
              </a:solidFill>
            </a:endParaRPr>
          </a:p>
        </p:txBody>
      </p:sp>
      <p:pic>
        <p:nvPicPr>
          <p:cNvPr id="11" name="Picture 2" descr="http://www.diatribe.org/sites/default/files/images/NNN%20-%20AACE_logo_larg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9993" y="1277492"/>
            <a:ext cx="545266" cy="5452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7200" y="1248195"/>
            <a:ext cx="2022475" cy="490769"/>
          </a:xfrm>
          <a:prstGeom prst="rect">
            <a:avLst/>
          </a:prstGeom>
          <a:noFill/>
        </p:spPr>
        <p:txBody>
          <a:bodyPr wrap="square" lIns="0" tIns="0" rIns="0" bIns="0" rtlCol="0" anchor="t" anchorCtr="0">
            <a:noAutofit/>
          </a:bodyPr>
          <a:lstStyle/>
          <a:p>
            <a:r>
              <a:rPr lang="en-US" dirty="0">
                <a:latin typeface="Effra"/>
                <a:cs typeface="Effra"/>
              </a:rPr>
              <a:t>Advantages of using an insulin pump</a:t>
            </a:r>
            <a:r>
              <a:rPr lang="en-US" baseline="30000" dirty="0">
                <a:latin typeface="Effra"/>
                <a:cs typeface="Effra"/>
              </a:rPr>
              <a:t>1</a:t>
            </a:r>
            <a:r>
              <a:rPr lang="en-US" dirty="0">
                <a:latin typeface="Effra"/>
                <a:cs typeface="Effra"/>
              </a:rPr>
              <a:t>:</a:t>
            </a:r>
          </a:p>
        </p:txBody>
      </p:sp>
      <p:sp>
        <p:nvSpPr>
          <p:cNvPr id="13" name="TextBox 12"/>
          <p:cNvSpPr txBox="1"/>
          <p:nvPr/>
        </p:nvSpPr>
        <p:spPr>
          <a:xfrm>
            <a:off x="4629148" y="1277492"/>
            <a:ext cx="2649475" cy="490769"/>
          </a:xfrm>
          <a:prstGeom prst="rect">
            <a:avLst/>
          </a:prstGeom>
          <a:noFill/>
        </p:spPr>
        <p:txBody>
          <a:bodyPr wrap="square" lIns="0" tIns="0" rIns="0" bIns="0" rtlCol="0" anchor="t" anchorCtr="0">
            <a:noAutofit/>
          </a:bodyPr>
          <a:lstStyle>
            <a:defPPr>
              <a:defRPr lang="en-US"/>
            </a:defPPr>
            <a:lvl1pPr>
              <a:defRPr>
                <a:latin typeface="Effra"/>
                <a:cs typeface="Effra"/>
              </a:defRPr>
            </a:lvl1pPr>
          </a:lstStyle>
          <a:p>
            <a:r>
              <a:rPr lang="en-US" dirty="0"/>
              <a:t>Expanded criteria for using an insulin pump</a:t>
            </a:r>
            <a:r>
              <a:rPr lang="en-US" baseline="30000" dirty="0"/>
              <a:t>2</a:t>
            </a:r>
            <a:r>
              <a:rPr lang="en-US" dirty="0"/>
              <a:t>:</a:t>
            </a:r>
          </a:p>
        </p:txBody>
      </p:sp>
    </p:spTree>
    <p:extLst>
      <p:ext uri="{BB962C8B-B14F-4D97-AF65-F5344CB8AC3E}">
        <p14:creationId xmlns:p14="http://schemas.microsoft.com/office/powerpoint/2010/main" val="2376389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227FE2-F02E-4BF6-B14E-BB1E24859267}"/>
              </a:ext>
            </a:extLst>
          </p:cNvPr>
          <p:cNvSpPr>
            <a:spLocks noGrp="1"/>
          </p:cNvSpPr>
          <p:nvPr>
            <p:ph type="title"/>
          </p:nvPr>
        </p:nvSpPr>
        <p:spPr>
          <a:xfrm>
            <a:off x="378357" y="373379"/>
            <a:ext cx="8381999" cy="266700"/>
          </a:xfrm>
        </p:spPr>
        <p:txBody>
          <a:bodyPr>
            <a:noAutofit/>
          </a:bodyPr>
          <a:lstStyle/>
          <a:p>
            <a:pPr>
              <a:lnSpc>
                <a:spcPct val="100000"/>
              </a:lnSpc>
            </a:pPr>
            <a:r>
              <a:rPr lang="en-US" dirty="0"/>
              <a:t>Who can benefit from insulin pump therapy?</a:t>
            </a:r>
          </a:p>
        </p:txBody>
      </p:sp>
      <p:sp>
        <p:nvSpPr>
          <p:cNvPr id="4" name="Footer Placeholder 3"/>
          <p:cNvSpPr>
            <a:spLocks noGrp="1"/>
          </p:cNvSpPr>
          <p:nvPr>
            <p:ph type="ftr" sz="quarter" idx="10"/>
          </p:nvPr>
        </p:nvSpPr>
        <p:spPr/>
        <p:txBody>
          <a:bodyPr/>
          <a:lstStyle/>
          <a:p>
            <a:r>
              <a:rPr lang="en-US">
                <a:solidFill>
                  <a:srgbClr val="FFFFFF"/>
                </a:solidFill>
              </a:rPr>
              <a:t>Aggregate CareLink Data: Dr. John Doe   |  July 14, 2015</a:t>
            </a:r>
            <a:endParaRPr lang="en-US" dirty="0">
              <a:solidFill>
                <a:srgbClr val="FFFFFF"/>
              </a:solidFill>
            </a:endParaRPr>
          </a:p>
        </p:txBody>
      </p:sp>
      <p:sp>
        <p:nvSpPr>
          <p:cNvPr id="5" name="Slide Number Placeholder 4"/>
          <p:cNvSpPr>
            <a:spLocks noGrp="1"/>
          </p:cNvSpPr>
          <p:nvPr>
            <p:ph type="sldNum" sz="quarter" idx="11"/>
          </p:nvPr>
        </p:nvSpPr>
        <p:spPr/>
        <p:txBody>
          <a:bodyPr/>
          <a:lstStyle/>
          <a:p>
            <a:fld id="{D4BC9DF8-FC85-4083-B49E-F5CCFAD4DE2C}" type="slidenum">
              <a:rPr lang="en-US" smtClean="0">
                <a:solidFill>
                  <a:srgbClr val="FFFFFF"/>
                </a:solidFill>
              </a:rPr>
              <a:pPr/>
              <a:t>37</a:t>
            </a:fld>
            <a:endParaRPr lang="en-US" dirty="0">
              <a:solidFill>
                <a:srgbClr val="FFFFFF"/>
              </a:solidFill>
            </a:endParaRPr>
          </a:p>
        </p:txBody>
      </p:sp>
      <p:pic>
        <p:nvPicPr>
          <p:cNvPr id="2" name="Picture 1">
            <a:extLst>
              <a:ext uri="{FF2B5EF4-FFF2-40B4-BE49-F238E27FC236}">
                <a16:creationId xmlns:a16="http://schemas.microsoft.com/office/drawing/2014/main" id="{AC603539-6B5B-4FFE-99AF-63773D28E5A9}"/>
              </a:ext>
            </a:extLst>
          </p:cNvPr>
          <p:cNvPicPr>
            <a:picLocks noChangeAspect="1"/>
          </p:cNvPicPr>
          <p:nvPr/>
        </p:nvPicPr>
        <p:blipFill>
          <a:blip r:embed="rId3"/>
          <a:stretch>
            <a:fillRect/>
          </a:stretch>
        </p:blipFill>
        <p:spPr>
          <a:xfrm>
            <a:off x="1897593" y="1371600"/>
            <a:ext cx="5343525" cy="4573821"/>
          </a:xfrm>
          <a:prstGeom prst="rect">
            <a:avLst/>
          </a:prstGeom>
        </p:spPr>
      </p:pic>
    </p:spTree>
    <p:extLst>
      <p:ext uri="{BB962C8B-B14F-4D97-AF65-F5344CB8AC3E}">
        <p14:creationId xmlns:p14="http://schemas.microsoft.com/office/powerpoint/2010/main" val="39784202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p:txBody>
          <a:bodyPr/>
          <a:lstStyle/>
          <a:p>
            <a:r>
              <a:rPr lang="en-US" sz="5400" dirty="0"/>
              <a:t>Questions?</a:t>
            </a:r>
          </a:p>
        </p:txBody>
      </p:sp>
      <p:sp>
        <p:nvSpPr>
          <p:cNvPr id="233477" name="Rectangle 5"/>
          <p:cNvSpPr>
            <a:spLocks noGrp="1" noChangeArrowheads="1"/>
          </p:cNvSpPr>
          <p:nvPr>
            <p:ph type="subTitle" idx="4294967295"/>
          </p:nvPr>
        </p:nvSpPr>
        <p:spPr>
          <a:xfrm>
            <a:off x="0" y="3810000"/>
            <a:ext cx="4495800" cy="990600"/>
          </a:xfrm>
          <a:prstGeom prst="rect">
            <a:avLst/>
          </a:prstGeom>
        </p:spPr>
        <p:txBody>
          <a:bodyPr/>
          <a:lstStyle/>
          <a:p>
            <a:pPr marL="0" indent="0">
              <a:lnSpc>
                <a:spcPct val="70000"/>
              </a:lnSpc>
              <a:buNone/>
            </a:pPr>
            <a:r>
              <a:rPr lang="en-US" sz="3600" dirty="0"/>
              <a:t>Thank You!</a:t>
            </a:r>
          </a:p>
        </p:txBody>
      </p:sp>
    </p:spTree>
    <p:extLst>
      <p:ext uri="{BB962C8B-B14F-4D97-AF65-F5344CB8AC3E}">
        <p14:creationId xmlns:p14="http://schemas.microsoft.com/office/powerpoint/2010/main" val="4170329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3477">
                                            <p:txEl>
                                              <p:pRg st="0" end="0"/>
                                            </p:txEl>
                                          </p:spTgt>
                                        </p:tgtEl>
                                        <p:attrNameLst>
                                          <p:attrName>style.visibility</p:attrName>
                                        </p:attrNameLst>
                                      </p:cBhvr>
                                      <p:to>
                                        <p:strVal val="visible"/>
                                      </p:to>
                                    </p:set>
                                    <p:animEffect transition="in" filter="fade">
                                      <p:cBhvr>
                                        <p:cTn id="7" dur="500"/>
                                        <p:tgtEl>
                                          <p:spTgt spid="2334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100000"/>
              </a:lnSpc>
            </a:pPr>
            <a:r>
              <a:rPr lang="en-US" dirty="0"/>
              <a:t>incidence of Type 2 diabetes is increasing</a:t>
            </a:r>
          </a:p>
        </p:txBody>
      </p:sp>
      <p:sp>
        <p:nvSpPr>
          <p:cNvPr id="5" name="Text Placeholder 4"/>
          <p:cNvSpPr>
            <a:spLocks noGrp="1"/>
          </p:cNvSpPr>
          <p:nvPr>
            <p:ph type="body" sz="quarter" idx="13"/>
          </p:nvPr>
        </p:nvSpPr>
        <p:spPr>
          <a:xfrm>
            <a:off x="379094" y="914400"/>
            <a:ext cx="8537046" cy="337771"/>
          </a:xfrm>
        </p:spPr>
        <p:txBody>
          <a:bodyPr/>
          <a:lstStyle/>
          <a:p>
            <a:r>
              <a:rPr lang="en-US" dirty="0"/>
              <a:t>Shortage of endocrinologists to meet rising demand</a:t>
            </a:r>
          </a:p>
        </p:txBody>
      </p:sp>
      <p:sp>
        <p:nvSpPr>
          <p:cNvPr id="6" name="Content Placeholder 1"/>
          <p:cNvSpPr txBox="1">
            <a:spLocks/>
          </p:cNvSpPr>
          <p:nvPr/>
        </p:nvSpPr>
        <p:spPr bwMode="auto">
          <a:xfrm>
            <a:off x="378354" y="1601308"/>
            <a:ext cx="8381461" cy="3799049"/>
          </a:xfrm>
          <a:prstGeom prst="rect">
            <a:avLst/>
          </a:prstGeom>
          <a:noFill/>
          <a:ln>
            <a:noFill/>
          </a:ln>
          <a:extLst/>
        </p:spPr>
        <p:txBody>
          <a:bodyPr vert="horz" wrap="square" lIns="82296" tIns="41148" rIns="82296" bIns="4114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a:solidFill>
                  <a:schemeClr val="tx1"/>
                </a:solidFill>
                <a:latin typeface="+mn-lt"/>
                <a:ea typeface="+mn-ea"/>
                <a:cs typeface="+mn-cs"/>
              </a:defRPr>
            </a:lvl3pPr>
            <a:lvl4pPr marL="1600200" indent="-228600" algn="l" rtl="0" eaLnBrk="0" fontAlgn="base" hangingPunct="0">
              <a:spcBef>
                <a:spcPct val="20000"/>
              </a:spcBef>
              <a:spcAft>
                <a:spcPct val="0"/>
              </a:spcAft>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a:lstStyle>
          <a:p>
            <a:pPr lvl="0"/>
            <a:r>
              <a:rPr lang="en-US" sz="2000" b="1" i="1" dirty="0"/>
              <a:t>“There are some 4,000 M.D. endocrinologists to care for approximately 25 to 100 million patients who might reasonably wish to be seen by an endocrinologist”</a:t>
            </a:r>
            <a:endParaRPr lang="en-US" sz="2000" dirty="0"/>
          </a:p>
          <a:p>
            <a:pPr marL="800100" lvl="2" indent="0" algn="r">
              <a:buNone/>
            </a:pPr>
            <a:r>
              <a:rPr lang="en-US" sz="1400" i="1" dirty="0"/>
              <a:t>-Andrew Stewart, M.D., chief of endocrinology division at University of Pittsburgh</a:t>
            </a:r>
          </a:p>
          <a:p>
            <a:pPr marL="800100" lvl="2" indent="0">
              <a:buNone/>
            </a:pPr>
            <a:endParaRPr lang="en-US" sz="1400" dirty="0"/>
          </a:p>
          <a:p>
            <a:pPr lvl="0"/>
            <a:r>
              <a:rPr lang="en-US" sz="2000" dirty="0"/>
              <a:t>Though the incidence of diabetes is on the rise, Endocrinology fellowship programs are declining (140 in 1996 to 122 in 2008)</a:t>
            </a:r>
            <a:r>
              <a:rPr lang="en-US" sz="2000" baseline="30000" dirty="0"/>
              <a:t>1</a:t>
            </a:r>
          </a:p>
        </p:txBody>
      </p:sp>
      <p:sp>
        <p:nvSpPr>
          <p:cNvPr id="7" name="Rectangle 6"/>
          <p:cNvSpPr/>
          <p:nvPr/>
        </p:nvSpPr>
        <p:spPr>
          <a:xfrm>
            <a:off x="378354" y="6361584"/>
            <a:ext cx="6362710" cy="230832"/>
          </a:xfrm>
          <a:prstGeom prst="rect">
            <a:avLst/>
          </a:prstGeom>
        </p:spPr>
        <p:txBody>
          <a:bodyPr wrap="square">
            <a:spAutoFit/>
          </a:bodyPr>
          <a:lstStyle/>
          <a:p>
            <a:pPr marL="53975" indent="-53975" fontAlgn="auto">
              <a:spcBef>
                <a:spcPts val="0"/>
              </a:spcBef>
              <a:spcAft>
                <a:spcPts val="0"/>
              </a:spcAft>
              <a:buFont typeface="+mj-lt"/>
              <a:buAutoNum type="arabicPeriod"/>
              <a:tabLst>
                <a:tab pos="139700" algn="l"/>
                <a:tab pos="457200" algn="l"/>
              </a:tabLst>
            </a:pPr>
            <a:r>
              <a:rPr lang="en-US" sz="900" i="1" spc="-20" dirty="0">
                <a:solidFill>
                  <a:srgbClr val="FFFFFF"/>
                </a:solidFill>
              </a:rPr>
              <a:t>Stewart, A.  J </a:t>
            </a:r>
            <a:r>
              <a:rPr lang="en-US" sz="900" i="1" spc="-20" dirty="0" err="1">
                <a:solidFill>
                  <a:srgbClr val="FFFFFF"/>
                </a:solidFill>
              </a:rPr>
              <a:t>Clin</a:t>
            </a:r>
            <a:r>
              <a:rPr lang="en-US" sz="900" i="1" spc="-20" dirty="0">
                <a:solidFill>
                  <a:srgbClr val="FFFFFF"/>
                </a:solidFill>
              </a:rPr>
              <a:t> </a:t>
            </a:r>
            <a:r>
              <a:rPr lang="en-US" sz="900" i="1" spc="-20" dirty="0" err="1">
                <a:solidFill>
                  <a:srgbClr val="FFFFFF"/>
                </a:solidFill>
              </a:rPr>
              <a:t>Endocrinol</a:t>
            </a:r>
            <a:r>
              <a:rPr lang="en-US" sz="900" i="1" spc="-20" dirty="0">
                <a:solidFill>
                  <a:srgbClr val="FFFFFF"/>
                </a:solidFill>
              </a:rPr>
              <a:t> </a:t>
            </a:r>
            <a:r>
              <a:rPr lang="en-US" sz="900" i="1" spc="-20" dirty="0" err="1">
                <a:solidFill>
                  <a:srgbClr val="FFFFFF"/>
                </a:solidFill>
              </a:rPr>
              <a:t>Metab</a:t>
            </a:r>
            <a:r>
              <a:rPr lang="en-US" sz="900" i="1" spc="-20" dirty="0">
                <a:solidFill>
                  <a:srgbClr val="FFFFFF"/>
                </a:solidFill>
              </a:rPr>
              <a:t>. 2008;93(4):1164-1166</a:t>
            </a:r>
            <a:endParaRPr lang="en-US" sz="900" i="1" spc="-20" dirty="0">
              <a:solidFill>
                <a:srgbClr val="FFFFFF"/>
              </a:solidFill>
              <a:latin typeface="Effra"/>
            </a:endParaRPr>
          </a:p>
        </p:txBody>
      </p:sp>
    </p:spTree>
    <p:extLst>
      <p:ext uri="{BB962C8B-B14F-4D97-AF65-F5344CB8AC3E}">
        <p14:creationId xmlns:p14="http://schemas.microsoft.com/office/powerpoint/2010/main" val="117547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E1F57E-EC0B-4253-ACF1-63FA93E4DF6E}"/>
              </a:ext>
            </a:extLst>
          </p:cNvPr>
          <p:cNvPicPr>
            <a:picLocks noChangeAspect="1"/>
          </p:cNvPicPr>
          <p:nvPr/>
        </p:nvPicPr>
        <p:blipFill>
          <a:blip r:embed="rId3"/>
          <a:stretch>
            <a:fillRect/>
          </a:stretch>
        </p:blipFill>
        <p:spPr>
          <a:xfrm>
            <a:off x="457200" y="457200"/>
            <a:ext cx="8229600" cy="5105400"/>
          </a:xfrm>
          <a:prstGeom prst="rect">
            <a:avLst/>
          </a:prstGeom>
        </p:spPr>
      </p:pic>
    </p:spTree>
    <p:extLst>
      <p:ext uri="{BB962C8B-B14F-4D97-AF65-F5344CB8AC3E}">
        <p14:creationId xmlns:p14="http://schemas.microsoft.com/office/powerpoint/2010/main" val="243093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D548AE-73CF-4630-8CD3-7FD2355391A0}"/>
              </a:ext>
            </a:extLst>
          </p:cNvPr>
          <p:cNvSpPr>
            <a:spLocks noGrp="1"/>
          </p:cNvSpPr>
          <p:nvPr>
            <p:ph type="sldNum" sz="quarter" idx="11"/>
          </p:nvPr>
        </p:nvSpPr>
        <p:spPr/>
        <p:txBody>
          <a:bodyPr/>
          <a:lstStyle/>
          <a:p>
            <a:pPr defTabSz="457029">
              <a:defRPr/>
            </a:pPr>
            <a:fld id="{A3032E39-2DD7-6341-87B9-9AB98FE36691}" type="slidenum">
              <a:rPr lang="en-US" sz="833">
                <a:solidFill>
                  <a:srgbClr val="FFFFFF"/>
                </a:solidFill>
              </a:rPr>
              <a:pPr defTabSz="457029">
                <a:defRPr/>
              </a:pPr>
              <a:t>6</a:t>
            </a:fld>
            <a:endParaRPr lang="en-US" sz="833" dirty="0">
              <a:solidFill>
                <a:srgbClr val="FFFFFF"/>
              </a:solidFill>
            </a:endParaRPr>
          </a:p>
        </p:txBody>
      </p:sp>
      <p:sp>
        <p:nvSpPr>
          <p:cNvPr id="4" name="Title 3">
            <a:extLst>
              <a:ext uri="{FF2B5EF4-FFF2-40B4-BE49-F238E27FC236}">
                <a16:creationId xmlns:a16="http://schemas.microsoft.com/office/drawing/2014/main" id="{ABD1E4AD-A434-432E-9767-0B3B5B9A9F7B}"/>
              </a:ext>
            </a:extLst>
          </p:cNvPr>
          <p:cNvSpPr>
            <a:spLocks noGrp="1"/>
          </p:cNvSpPr>
          <p:nvPr>
            <p:ph type="title"/>
          </p:nvPr>
        </p:nvSpPr>
        <p:spPr/>
        <p:txBody>
          <a:bodyPr/>
          <a:lstStyle/>
          <a:p>
            <a:r>
              <a:rPr lang="en-US" dirty="0"/>
              <a:t>U.s. | Area mapping</a:t>
            </a:r>
          </a:p>
        </p:txBody>
      </p:sp>
      <p:pic>
        <p:nvPicPr>
          <p:cNvPr id="6" name="Picture 5">
            <a:extLst>
              <a:ext uri="{FF2B5EF4-FFF2-40B4-BE49-F238E27FC236}">
                <a16:creationId xmlns:a16="http://schemas.microsoft.com/office/drawing/2014/main" id="{8C1A7B09-1455-45E9-AC8C-DC8389B61B64}"/>
              </a:ext>
            </a:extLst>
          </p:cNvPr>
          <p:cNvPicPr>
            <a:picLocks noChangeAspect="1"/>
          </p:cNvPicPr>
          <p:nvPr/>
        </p:nvPicPr>
        <p:blipFill>
          <a:blip r:embed="rId3"/>
          <a:stretch>
            <a:fillRect/>
          </a:stretch>
        </p:blipFill>
        <p:spPr>
          <a:xfrm>
            <a:off x="1170468" y="909906"/>
            <a:ext cx="6803064" cy="5038189"/>
          </a:xfrm>
          <a:prstGeom prst="rect">
            <a:avLst/>
          </a:prstGeom>
        </p:spPr>
      </p:pic>
      <p:pic>
        <p:nvPicPr>
          <p:cNvPr id="24" name="Picture 23">
            <a:extLst>
              <a:ext uri="{FF2B5EF4-FFF2-40B4-BE49-F238E27FC236}">
                <a16:creationId xmlns:a16="http://schemas.microsoft.com/office/drawing/2014/main" id="{6CFC9A48-8462-47CC-A1BD-E25CA8F816F9}"/>
              </a:ext>
            </a:extLst>
          </p:cNvPr>
          <p:cNvPicPr>
            <a:picLocks noChangeAspect="1"/>
          </p:cNvPicPr>
          <p:nvPr/>
        </p:nvPicPr>
        <p:blipFill>
          <a:blip r:embed="rId4"/>
          <a:stretch>
            <a:fillRect/>
          </a:stretch>
        </p:blipFill>
        <p:spPr>
          <a:xfrm>
            <a:off x="2323759" y="1681322"/>
            <a:ext cx="4315493" cy="3583670"/>
          </a:xfrm>
          <a:prstGeom prst="rect">
            <a:avLst/>
          </a:prstGeom>
        </p:spPr>
      </p:pic>
      <p:pic>
        <p:nvPicPr>
          <p:cNvPr id="30" name="Picture 29">
            <a:extLst>
              <a:ext uri="{FF2B5EF4-FFF2-40B4-BE49-F238E27FC236}">
                <a16:creationId xmlns:a16="http://schemas.microsoft.com/office/drawing/2014/main" id="{089AB38D-DC05-414F-BEE8-420DBD6BA705}"/>
              </a:ext>
            </a:extLst>
          </p:cNvPr>
          <p:cNvPicPr>
            <a:picLocks noChangeAspect="1"/>
          </p:cNvPicPr>
          <p:nvPr/>
        </p:nvPicPr>
        <p:blipFill>
          <a:blip r:embed="rId5"/>
          <a:stretch>
            <a:fillRect/>
          </a:stretch>
        </p:blipFill>
        <p:spPr>
          <a:xfrm>
            <a:off x="2397855" y="1690155"/>
            <a:ext cx="4315493" cy="3486523"/>
          </a:xfrm>
          <a:prstGeom prst="rect">
            <a:avLst/>
          </a:prstGeom>
        </p:spPr>
      </p:pic>
      <p:pic>
        <p:nvPicPr>
          <p:cNvPr id="31" name="Picture 30">
            <a:extLst>
              <a:ext uri="{FF2B5EF4-FFF2-40B4-BE49-F238E27FC236}">
                <a16:creationId xmlns:a16="http://schemas.microsoft.com/office/drawing/2014/main" id="{10D18805-F4A4-4B77-8882-5DF2DEB456F7}"/>
              </a:ext>
            </a:extLst>
          </p:cNvPr>
          <p:cNvPicPr>
            <a:picLocks noChangeAspect="1"/>
          </p:cNvPicPr>
          <p:nvPr/>
        </p:nvPicPr>
        <p:blipFill>
          <a:blip r:embed="rId6"/>
          <a:stretch>
            <a:fillRect/>
          </a:stretch>
        </p:blipFill>
        <p:spPr>
          <a:xfrm>
            <a:off x="2323758" y="1690155"/>
            <a:ext cx="4405732" cy="3599848"/>
          </a:xfrm>
          <a:prstGeom prst="rect">
            <a:avLst/>
          </a:prstGeom>
        </p:spPr>
      </p:pic>
      <p:pic>
        <p:nvPicPr>
          <p:cNvPr id="32" name="Picture 31">
            <a:extLst>
              <a:ext uri="{FF2B5EF4-FFF2-40B4-BE49-F238E27FC236}">
                <a16:creationId xmlns:a16="http://schemas.microsoft.com/office/drawing/2014/main" id="{9A881140-5CD5-4B1B-9C4A-86E09E32FA68}"/>
              </a:ext>
            </a:extLst>
          </p:cNvPr>
          <p:cNvPicPr>
            <a:picLocks noChangeAspect="1"/>
          </p:cNvPicPr>
          <p:nvPr/>
        </p:nvPicPr>
        <p:blipFill>
          <a:blip r:embed="rId7"/>
          <a:stretch>
            <a:fillRect/>
          </a:stretch>
        </p:blipFill>
        <p:spPr>
          <a:xfrm>
            <a:off x="2307617" y="1714752"/>
            <a:ext cx="4315493" cy="3599848"/>
          </a:xfrm>
          <a:prstGeom prst="rect">
            <a:avLst/>
          </a:prstGeom>
        </p:spPr>
      </p:pic>
      <p:pic>
        <p:nvPicPr>
          <p:cNvPr id="33" name="Picture 32">
            <a:extLst>
              <a:ext uri="{FF2B5EF4-FFF2-40B4-BE49-F238E27FC236}">
                <a16:creationId xmlns:a16="http://schemas.microsoft.com/office/drawing/2014/main" id="{40EF60A3-5FD9-4B22-980D-FD00CBEA30DF}"/>
              </a:ext>
            </a:extLst>
          </p:cNvPr>
          <p:cNvPicPr>
            <a:picLocks noChangeAspect="1"/>
          </p:cNvPicPr>
          <p:nvPr/>
        </p:nvPicPr>
        <p:blipFill>
          <a:blip r:embed="rId8"/>
          <a:stretch>
            <a:fillRect/>
          </a:stretch>
        </p:blipFill>
        <p:spPr>
          <a:xfrm>
            <a:off x="2331830" y="1718079"/>
            <a:ext cx="4315493" cy="3599848"/>
          </a:xfrm>
          <a:prstGeom prst="rect">
            <a:avLst/>
          </a:prstGeom>
        </p:spPr>
      </p:pic>
      <p:pic>
        <p:nvPicPr>
          <p:cNvPr id="34" name="Picture 33">
            <a:extLst>
              <a:ext uri="{FF2B5EF4-FFF2-40B4-BE49-F238E27FC236}">
                <a16:creationId xmlns:a16="http://schemas.microsoft.com/office/drawing/2014/main" id="{30FE0B67-36B0-4139-82BE-AF012CFC1EAD}"/>
              </a:ext>
            </a:extLst>
          </p:cNvPr>
          <p:cNvPicPr>
            <a:picLocks noChangeAspect="1"/>
          </p:cNvPicPr>
          <p:nvPr/>
        </p:nvPicPr>
        <p:blipFill>
          <a:blip r:embed="rId9"/>
          <a:stretch>
            <a:fillRect/>
          </a:stretch>
        </p:blipFill>
        <p:spPr>
          <a:xfrm>
            <a:off x="2318948" y="1738584"/>
            <a:ext cx="4312885" cy="3523043"/>
          </a:xfrm>
          <a:prstGeom prst="rect">
            <a:avLst/>
          </a:prstGeom>
        </p:spPr>
      </p:pic>
    </p:spTree>
    <p:extLst>
      <p:ext uri="{BB962C8B-B14F-4D97-AF65-F5344CB8AC3E}">
        <p14:creationId xmlns:p14="http://schemas.microsoft.com/office/powerpoint/2010/main" val="23314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2500"/>
                            </p:stCondLst>
                            <p:childTnLst>
                              <p:par>
                                <p:cTn id="13" presetID="10" presetClass="entr" presetSubtype="0" fill="hold" nodeType="afterEffect">
                                  <p:stCondLst>
                                    <p:cond delay="200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5000"/>
                            </p:stCondLst>
                            <p:childTnLst>
                              <p:par>
                                <p:cTn id="17" presetID="10" presetClass="entr" presetSubtype="0" fill="hold" nodeType="afterEffect">
                                  <p:stCondLst>
                                    <p:cond delay="20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7500"/>
                            </p:stCondLst>
                            <p:childTnLst>
                              <p:par>
                                <p:cTn id="21" presetID="10" presetClass="entr" presetSubtype="0" fill="hold" nodeType="afterEffect">
                                  <p:stCondLst>
                                    <p:cond delay="20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10000"/>
                            </p:stCondLst>
                            <p:childTnLst>
                              <p:par>
                                <p:cTn id="25" presetID="10" presetClass="entr" presetSubtype="0" fill="hold" nodeType="afterEffect">
                                  <p:stCondLst>
                                    <p:cond delay="200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D548AE-73CF-4630-8CD3-7FD2355391A0}"/>
              </a:ext>
            </a:extLst>
          </p:cNvPr>
          <p:cNvSpPr>
            <a:spLocks noGrp="1"/>
          </p:cNvSpPr>
          <p:nvPr>
            <p:ph type="sldNum" sz="quarter" idx="11"/>
          </p:nvPr>
        </p:nvSpPr>
        <p:spPr/>
        <p:txBody>
          <a:bodyPr/>
          <a:lstStyle/>
          <a:p>
            <a:pPr defTabSz="457029">
              <a:defRPr/>
            </a:pPr>
            <a:fld id="{A3032E39-2DD7-6341-87B9-9AB98FE36691}" type="slidenum">
              <a:rPr lang="en-US" sz="833">
                <a:solidFill>
                  <a:srgbClr val="FFFFFF"/>
                </a:solidFill>
              </a:rPr>
              <a:pPr defTabSz="457029">
                <a:defRPr/>
              </a:pPr>
              <a:t>7</a:t>
            </a:fld>
            <a:endParaRPr lang="en-US" sz="833" dirty="0">
              <a:solidFill>
                <a:srgbClr val="FFFFFF"/>
              </a:solidFill>
            </a:endParaRPr>
          </a:p>
        </p:txBody>
      </p:sp>
      <p:sp>
        <p:nvSpPr>
          <p:cNvPr id="4" name="Title 3">
            <a:extLst>
              <a:ext uri="{FF2B5EF4-FFF2-40B4-BE49-F238E27FC236}">
                <a16:creationId xmlns:a16="http://schemas.microsoft.com/office/drawing/2014/main" id="{ABD1E4AD-A434-432E-9767-0B3B5B9A9F7B}"/>
              </a:ext>
            </a:extLst>
          </p:cNvPr>
          <p:cNvSpPr>
            <a:spLocks noGrp="1"/>
          </p:cNvSpPr>
          <p:nvPr>
            <p:ph type="title"/>
          </p:nvPr>
        </p:nvSpPr>
        <p:spPr/>
        <p:txBody>
          <a:bodyPr/>
          <a:lstStyle/>
          <a:p>
            <a:r>
              <a:rPr lang="en-US" dirty="0"/>
              <a:t>TN | Area mapping</a:t>
            </a:r>
          </a:p>
        </p:txBody>
      </p:sp>
      <p:pic>
        <p:nvPicPr>
          <p:cNvPr id="3" name="Picture 2">
            <a:extLst>
              <a:ext uri="{FF2B5EF4-FFF2-40B4-BE49-F238E27FC236}">
                <a16:creationId xmlns:a16="http://schemas.microsoft.com/office/drawing/2014/main" id="{12011A23-1606-489E-90D1-E1BCD65D3176}"/>
              </a:ext>
            </a:extLst>
          </p:cNvPr>
          <p:cNvPicPr>
            <a:picLocks noChangeAspect="1"/>
          </p:cNvPicPr>
          <p:nvPr/>
        </p:nvPicPr>
        <p:blipFill>
          <a:blip r:embed="rId3"/>
          <a:stretch>
            <a:fillRect/>
          </a:stretch>
        </p:blipFill>
        <p:spPr>
          <a:xfrm>
            <a:off x="911656" y="998220"/>
            <a:ext cx="7320688" cy="384864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6646156-E16E-4B90-A1BF-91F63C98A495}"/>
              </a:ext>
            </a:extLst>
          </p:cNvPr>
          <p:cNvSpPr txBox="1"/>
          <p:nvPr/>
        </p:nvSpPr>
        <p:spPr>
          <a:xfrm>
            <a:off x="7650080" y="5535211"/>
            <a:ext cx="1112921" cy="324711"/>
          </a:xfrm>
          <a:prstGeom prst="rect">
            <a:avLst/>
          </a:prstGeom>
          <a:noFill/>
        </p:spPr>
        <p:txBody>
          <a:bodyPr wrap="square" lIns="0" tIns="0" rIns="0" bIns="0" rtlCol="0" anchor="t" anchorCtr="0">
            <a:noAutofit/>
          </a:bodyPr>
          <a:lstStyle/>
          <a:p>
            <a:pPr>
              <a:lnSpc>
                <a:spcPts val="1583"/>
              </a:lnSpc>
            </a:pPr>
            <a:r>
              <a:rPr lang="en-US" sz="2000" b="1" dirty="0">
                <a:latin typeface="Effra"/>
                <a:cs typeface="Effra"/>
              </a:rPr>
              <a:t>10.6%+</a:t>
            </a:r>
          </a:p>
        </p:txBody>
      </p:sp>
      <p:sp>
        <p:nvSpPr>
          <p:cNvPr id="7" name="Rectangle 6">
            <a:extLst>
              <a:ext uri="{FF2B5EF4-FFF2-40B4-BE49-F238E27FC236}">
                <a16:creationId xmlns:a16="http://schemas.microsoft.com/office/drawing/2014/main" id="{08902AA1-20DA-4FCA-B2BE-BBD32D0697D7}"/>
              </a:ext>
            </a:extLst>
          </p:cNvPr>
          <p:cNvSpPr/>
          <p:nvPr/>
        </p:nvSpPr>
        <p:spPr>
          <a:xfrm>
            <a:off x="7188869" y="5422989"/>
            <a:ext cx="360948" cy="324711"/>
          </a:xfrm>
          <a:prstGeom prst="rect">
            <a:avLst/>
          </a:prstGeom>
          <a:solidFill>
            <a:srgbClr val="FF8B8B"/>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500" dirty="0"/>
          </a:p>
        </p:txBody>
      </p:sp>
    </p:spTree>
    <p:extLst>
      <p:ext uri="{BB962C8B-B14F-4D97-AF65-F5344CB8AC3E}">
        <p14:creationId xmlns:p14="http://schemas.microsoft.com/office/powerpoint/2010/main" val="309705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 2 Diabetes </a:t>
            </a:r>
          </a:p>
        </p:txBody>
      </p:sp>
      <p:sp>
        <p:nvSpPr>
          <p:cNvPr id="9" name="Text Placeholder 8"/>
          <p:cNvSpPr>
            <a:spLocks noGrp="1"/>
          </p:cNvSpPr>
          <p:nvPr>
            <p:ph type="body" sz="quarter" idx="13"/>
          </p:nvPr>
        </p:nvSpPr>
        <p:spPr>
          <a:xfrm>
            <a:off x="378354" y="723900"/>
            <a:ext cx="8382000" cy="266700"/>
          </a:xfrm>
        </p:spPr>
        <p:txBody>
          <a:bodyPr/>
          <a:lstStyle/>
          <a:p>
            <a:r>
              <a:rPr lang="en-US" dirty="0"/>
              <a:t>characterized by insulin resistance &amp; progressive </a:t>
            </a:r>
            <a:br>
              <a:rPr lang="en-US" dirty="0"/>
            </a:br>
            <a:r>
              <a:rPr lang="en-GB" sz="2800" dirty="0">
                <a:solidFill>
                  <a:srgbClr val="004B87"/>
                </a:solidFill>
                <a:sym typeface="Symbol"/>
              </a:rPr>
              <a:t></a:t>
            </a:r>
            <a:r>
              <a:rPr lang="en-US" dirty="0"/>
              <a:t>-cell failure, resulting in increasing hyperglycemia</a:t>
            </a:r>
            <a:r>
              <a:rPr lang="en-US" baseline="30000" dirty="0"/>
              <a:t>1</a:t>
            </a:r>
            <a:r>
              <a:rPr lang="en-US" dirty="0"/>
              <a:t> </a:t>
            </a:r>
          </a:p>
        </p:txBody>
      </p:sp>
      <p:sp>
        <p:nvSpPr>
          <p:cNvPr id="8" name="Rectangle 7"/>
          <p:cNvSpPr/>
          <p:nvPr/>
        </p:nvSpPr>
        <p:spPr>
          <a:xfrm>
            <a:off x="378353" y="6253574"/>
            <a:ext cx="6251047" cy="646331"/>
          </a:xfrm>
          <a:prstGeom prst="rect">
            <a:avLst/>
          </a:prstGeom>
        </p:spPr>
        <p:txBody>
          <a:bodyPr wrap="square">
            <a:spAutoFit/>
          </a:bodyPr>
          <a:lstStyle/>
          <a:p>
            <a:pPr marL="53975" indent="-53975" fontAlgn="auto">
              <a:spcBef>
                <a:spcPts val="0"/>
              </a:spcBef>
              <a:spcAft>
                <a:spcPts val="0"/>
              </a:spcAft>
              <a:buFont typeface="+mj-lt"/>
              <a:buAutoNum type="arabicPeriod"/>
              <a:tabLst>
                <a:tab pos="139700" algn="l"/>
                <a:tab pos="457200" algn="l"/>
              </a:tabLst>
            </a:pPr>
            <a:r>
              <a:rPr lang="en-GB" sz="900" spc="-20" dirty="0" err="1">
                <a:solidFill>
                  <a:srgbClr val="FFFFFF"/>
                </a:solidFill>
                <a:latin typeface="Effra"/>
                <a:ea typeface="Times New Roman"/>
                <a:cs typeface="Times New Roman"/>
              </a:rPr>
              <a:t>Ferrannini</a:t>
            </a:r>
            <a:r>
              <a:rPr lang="en-GB" sz="900" spc="-20" dirty="0">
                <a:solidFill>
                  <a:srgbClr val="FFFFFF"/>
                </a:solidFill>
                <a:latin typeface="Effra"/>
                <a:ea typeface="Times New Roman"/>
                <a:cs typeface="Times New Roman"/>
              </a:rPr>
              <a:t> E, et al.   </a:t>
            </a:r>
            <a:r>
              <a:rPr lang="en-GB" sz="900" i="1" spc="-20" dirty="0">
                <a:solidFill>
                  <a:srgbClr val="FFFFFF"/>
                </a:solidFill>
                <a:latin typeface="Effra"/>
                <a:ea typeface="Times New Roman"/>
                <a:cs typeface="Times New Roman"/>
              </a:rPr>
              <a:t>J </a:t>
            </a:r>
            <a:r>
              <a:rPr lang="en-GB" sz="900" i="1" spc="-20" dirty="0" err="1">
                <a:solidFill>
                  <a:srgbClr val="FFFFFF"/>
                </a:solidFill>
                <a:latin typeface="Effra"/>
                <a:ea typeface="Times New Roman"/>
                <a:cs typeface="Times New Roman"/>
              </a:rPr>
              <a:t>Clin</a:t>
            </a:r>
            <a:r>
              <a:rPr lang="en-GB" sz="900" i="1" spc="-20" dirty="0">
                <a:solidFill>
                  <a:srgbClr val="FFFFFF"/>
                </a:solidFill>
                <a:latin typeface="Effra"/>
                <a:ea typeface="Times New Roman"/>
                <a:cs typeface="Times New Roman"/>
              </a:rPr>
              <a:t> </a:t>
            </a:r>
            <a:r>
              <a:rPr lang="en-GB" sz="900" i="1" spc="-20" dirty="0" err="1">
                <a:solidFill>
                  <a:srgbClr val="FFFFFF"/>
                </a:solidFill>
                <a:latin typeface="Effra"/>
                <a:ea typeface="Times New Roman"/>
                <a:cs typeface="Times New Roman"/>
              </a:rPr>
              <a:t>Endocrinol</a:t>
            </a:r>
            <a:r>
              <a:rPr lang="en-GB" sz="900" i="1" spc="-20" dirty="0">
                <a:solidFill>
                  <a:srgbClr val="FFFFFF"/>
                </a:solidFill>
                <a:latin typeface="Effra"/>
                <a:ea typeface="Times New Roman"/>
                <a:cs typeface="Times New Roman"/>
              </a:rPr>
              <a:t> </a:t>
            </a:r>
            <a:r>
              <a:rPr lang="en-GB" sz="900" i="1" spc="-20" dirty="0" err="1">
                <a:solidFill>
                  <a:srgbClr val="FFFFFF"/>
                </a:solidFill>
                <a:latin typeface="Effra"/>
                <a:ea typeface="Times New Roman"/>
                <a:cs typeface="Times New Roman"/>
              </a:rPr>
              <a:t>Metab</a:t>
            </a:r>
            <a:r>
              <a:rPr lang="en-GB" sz="900" spc="-20" dirty="0">
                <a:solidFill>
                  <a:srgbClr val="FFFFFF"/>
                </a:solidFill>
                <a:latin typeface="Effra"/>
                <a:ea typeface="Times New Roman"/>
                <a:cs typeface="Times New Roman"/>
              </a:rPr>
              <a:t> 2005;90:493-500. </a:t>
            </a:r>
            <a:endParaRPr lang="en-US" sz="900" spc="-20" dirty="0">
              <a:solidFill>
                <a:srgbClr val="FFFFFF"/>
              </a:solidFill>
              <a:latin typeface="Effra"/>
              <a:ea typeface="Times New Roman"/>
              <a:cs typeface="Times New Roman"/>
            </a:endParaRPr>
          </a:p>
          <a:p>
            <a:pPr marL="53975" indent="-53975" fontAlgn="auto">
              <a:spcBef>
                <a:spcPts val="0"/>
              </a:spcBef>
              <a:spcAft>
                <a:spcPts val="0"/>
              </a:spcAft>
              <a:buFont typeface="+mj-lt"/>
              <a:buAutoNum type="arabicPeriod"/>
            </a:pPr>
            <a:r>
              <a:rPr lang="en-GB" sz="900" spc="-20" dirty="0" err="1">
                <a:solidFill>
                  <a:srgbClr val="FFFFFF"/>
                </a:solidFill>
                <a:latin typeface="Effra"/>
                <a:ea typeface="MS Mincho"/>
                <a:cs typeface="Times New Roman"/>
              </a:rPr>
              <a:t>Inzucchi</a:t>
            </a:r>
            <a:r>
              <a:rPr lang="en-GB" sz="900" spc="-20" dirty="0">
                <a:solidFill>
                  <a:srgbClr val="FFFFFF"/>
                </a:solidFill>
                <a:latin typeface="Effra"/>
                <a:ea typeface="MS Mincho"/>
                <a:cs typeface="Times New Roman"/>
              </a:rPr>
              <a:t> SE, et al.   </a:t>
            </a:r>
            <a:r>
              <a:rPr lang="en-GB" sz="900" i="1" spc="-20" dirty="0">
                <a:solidFill>
                  <a:srgbClr val="FFFFFF"/>
                </a:solidFill>
                <a:latin typeface="Effra"/>
                <a:ea typeface="MS Mincho"/>
                <a:cs typeface="Times New Roman"/>
              </a:rPr>
              <a:t>Diabetes Care </a:t>
            </a:r>
            <a:r>
              <a:rPr lang="en-GB" sz="900" spc="-20" dirty="0">
                <a:solidFill>
                  <a:srgbClr val="FFFFFF"/>
                </a:solidFill>
                <a:latin typeface="Effra"/>
                <a:ea typeface="MS Mincho"/>
                <a:cs typeface="Times New Roman"/>
              </a:rPr>
              <a:t>2012; 35:1364-1379.</a:t>
            </a:r>
            <a:endParaRPr lang="en-US" sz="900" spc="-20" dirty="0">
              <a:solidFill>
                <a:srgbClr val="FFFFFF"/>
              </a:solidFill>
              <a:latin typeface="Effra"/>
              <a:ea typeface="Times New Roman"/>
              <a:cs typeface="Times New Roman"/>
            </a:endParaRPr>
          </a:p>
          <a:p>
            <a:pPr marL="53975" indent="-53975" fontAlgn="auto">
              <a:spcBef>
                <a:spcPts val="0"/>
              </a:spcBef>
              <a:spcAft>
                <a:spcPts val="0"/>
              </a:spcAft>
              <a:buFont typeface="+mj-lt"/>
              <a:buAutoNum type="arabicPeriod"/>
            </a:pPr>
            <a:r>
              <a:rPr lang="en-GB" sz="900" spc="-20" dirty="0">
                <a:solidFill>
                  <a:srgbClr val="FFFFFF"/>
                </a:solidFill>
                <a:latin typeface="Effra"/>
                <a:ea typeface="MS Mincho"/>
                <a:cs typeface="Times New Roman"/>
              </a:rPr>
              <a:t>Riddle MC, et al.   </a:t>
            </a:r>
            <a:r>
              <a:rPr lang="en-GB" sz="900" i="1" spc="-20" dirty="0">
                <a:solidFill>
                  <a:srgbClr val="FFFFFF"/>
                </a:solidFill>
                <a:latin typeface="Effra"/>
                <a:ea typeface="MS Mincho"/>
                <a:cs typeface="Times New Roman"/>
              </a:rPr>
              <a:t>Diabetes Care</a:t>
            </a:r>
            <a:r>
              <a:rPr lang="en-GB" sz="900" spc="-20" dirty="0">
                <a:solidFill>
                  <a:srgbClr val="FFFFFF"/>
                </a:solidFill>
                <a:latin typeface="Effra"/>
                <a:ea typeface="MS Mincho"/>
                <a:cs typeface="Times New Roman"/>
              </a:rPr>
              <a:t> 2003;26:3080</a:t>
            </a:r>
            <a:r>
              <a:rPr lang="en-GB" sz="900" spc="-20" dirty="0">
                <a:solidFill>
                  <a:srgbClr val="FFFFFF"/>
                </a:solidFill>
                <a:latin typeface="Effra"/>
                <a:ea typeface="Times New Roman"/>
                <a:cs typeface="Times New Roman"/>
              </a:rPr>
              <a:t>-3</a:t>
            </a:r>
            <a:r>
              <a:rPr lang="en-GB" sz="900" spc="-20" dirty="0">
                <a:solidFill>
                  <a:srgbClr val="FFFFFF"/>
                </a:solidFill>
                <a:latin typeface="Effra"/>
                <a:ea typeface="MS Mincho"/>
                <a:cs typeface="Times New Roman"/>
              </a:rPr>
              <a:t>086.</a:t>
            </a:r>
            <a:endParaRPr lang="en-US" sz="900" spc="-20" dirty="0">
              <a:solidFill>
                <a:srgbClr val="FFFFFF"/>
              </a:solidFill>
              <a:latin typeface="Effra"/>
              <a:ea typeface="Times New Roman"/>
              <a:cs typeface="Times New Roman"/>
            </a:endParaRPr>
          </a:p>
          <a:p>
            <a:pPr marL="53975" indent="-53975" fontAlgn="auto">
              <a:spcBef>
                <a:spcPts val="0"/>
              </a:spcBef>
              <a:spcAft>
                <a:spcPts val="1200"/>
              </a:spcAft>
              <a:buFont typeface="+mj-lt"/>
              <a:buAutoNum type="arabicPeriod"/>
            </a:pPr>
            <a:r>
              <a:rPr lang="fr-CH" sz="900" spc="-20" dirty="0" err="1">
                <a:solidFill>
                  <a:srgbClr val="FFFFFF"/>
                </a:solidFill>
                <a:latin typeface="Effra"/>
                <a:ea typeface="MS Mincho"/>
                <a:cs typeface="Times New Roman"/>
              </a:rPr>
              <a:t>Reznik</a:t>
            </a:r>
            <a:r>
              <a:rPr lang="fr-CH" sz="900" spc="-20" dirty="0">
                <a:solidFill>
                  <a:srgbClr val="FFFFFF"/>
                </a:solidFill>
                <a:latin typeface="Effra"/>
                <a:ea typeface="MS Mincho"/>
                <a:cs typeface="Times New Roman"/>
              </a:rPr>
              <a:t>, Y, et al.   Lancet</a:t>
            </a:r>
            <a:r>
              <a:rPr lang="en-GB" sz="900" spc="-20" dirty="0">
                <a:solidFill>
                  <a:srgbClr val="FFFFFF"/>
                </a:solidFill>
                <a:latin typeface="Effra"/>
                <a:ea typeface="MS Mincho"/>
                <a:cs typeface="Times New Roman"/>
              </a:rPr>
              <a:t> 2014;1265-1272. </a:t>
            </a:r>
            <a:endParaRPr lang="en-US" sz="900" i="1" spc="-20" dirty="0">
              <a:solidFill>
                <a:srgbClr val="FFFFFF"/>
              </a:solidFill>
              <a:latin typeface="Effra"/>
            </a:endParaRPr>
          </a:p>
        </p:txBody>
      </p:sp>
      <p:sp>
        <p:nvSpPr>
          <p:cNvPr id="14" name="Content Placeholder 1"/>
          <p:cNvSpPr txBox="1">
            <a:spLocks/>
          </p:cNvSpPr>
          <p:nvPr/>
        </p:nvSpPr>
        <p:spPr bwMode="auto">
          <a:xfrm>
            <a:off x="378364" y="1541878"/>
            <a:ext cx="8381461" cy="2967777"/>
          </a:xfrm>
          <a:prstGeom prst="rect">
            <a:avLst/>
          </a:prstGeom>
          <a:noFill/>
          <a:ln>
            <a:solidFill>
              <a:srgbClr val="005194"/>
            </a:solidFill>
          </a:ln>
          <a:extLst/>
        </p:spPr>
        <p:txBody>
          <a:bodyPr vert="horz" wrap="square" lIns="82296" tIns="41148" rIns="82296" bIns="4114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a:solidFill>
                  <a:schemeClr val="tx1"/>
                </a:solidFill>
                <a:latin typeface="+mn-lt"/>
                <a:ea typeface="+mn-ea"/>
                <a:cs typeface="+mn-cs"/>
              </a:defRPr>
            </a:lvl3pPr>
            <a:lvl4pPr marL="1600200" indent="-228600" algn="l" rtl="0" eaLnBrk="0" fontAlgn="base" hangingPunct="0">
              <a:spcBef>
                <a:spcPct val="20000"/>
              </a:spcBef>
              <a:spcAft>
                <a:spcPct val="0"/>
              </a:spcAft>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a:lstStyle>
          <a:p>
            <a:pPr marL="0" indent="0">
              <a:buNone/>
            </a:pPr>
            <a:r>
              <a:rPr lang="en-GB" sz="2000" b="1" dirty="0">
                <a:solidFill>
                  <a:srgbClr val="005195"/>
                </a:solidFill>
                <a:latin typeface="Effra"/>
              </a:rPr>
              <a:t>Treatment Challenges</a:t>
            </a:r>
          </a:p>
          <a:p>
            <a:pPr marL="0" indent="0">
              <a:buNone/>
            </a:pPr>
            <a:endParaRPr lang="en-GB" sz="600" b="1" u="sng" kern="0" dirty="0">
              <a:solidFill>
                <a:srgbClr val="71C5E8"/>
              </a:solidFill>
              <a:latin typeface="Effra"/>
            </a:endParaRPr>
          </a:p>
          <a:p>
            <a:pPr marL="407194">
              <a:buFont typeface="Arial" panose="020B0604020202020204" pitchFamily="34" charset="0"/>
              <a:buChar char="•"/>
            </a:pPr>
            <a:r>
              <a:rPr lang="en-GB" sz="2000" kern="0" dirty="0">
                <a:solidFill>
                  <a:srgbClr val="001E46"/>
                </a:solidFill>
                <a:latin typeface="Effra"/>
              </a:rPr>
              <a:t>Patients with advanced type 2 diabetes often require insulin </a:t>
            </a:r>
          </a:p>
          <a:p>
            <a:pPr marL="407194">
              <a:buFont typeface="Arial" panose="020B0604020202020204" pitchFamily="34" charset="0"/>
              <a:buChar char="•"/>
            </a:pPr>
            <a:r>
              <a:rPr lang="en-GB" sz="2000" kern="0" dirty="0">
                <a:solidFill>
                  <a:srgbClr val="001E46"/>
                </a:solidFill>
                <a:latin typeface="Effra"/>
              </a:rPr>
              <a:t>A1C targets often are not achieved when basal insulin is added </a:t>
            </a:r>
            <a:r>
              <a:rPr lang="en-GB" sz="2000" kern="0" baseline="30000" dirty="0">
                <a:solidFill>
                  <a:srgbClr val="001E46"/>
                </a:solidFill>
                <a:latin typeface="Effra"/>
              </a:rPr>
              <a:t>2,3</a:t>
            </a:r>
            <a:r>
              <a:rPr lang="en-GB" sz="2000" kern="0" dirty="0">
                <a:solidFill>
                  <a:srgbClr val="001E46"/>
                </a:solidFill>
                <a:latin typeface="Effra"/>
              </a:rPr>
              <a:t> </a:t>
            </a:r>
          </a:p>
          <a:p>
            <a:pPr marL="407194">
              <a:buFont typeface="Arial" panose="020B0604020202020204" pitchFamily="34" charset="0"/>
              <a:buChar char="•"/>
            </a:pPr>
            <a:r>
              <a:rPr lang="en-GB" sz="2000" kern="0" dirty="0">
                <a:solidFill>
                  <a:srgbClr val="001E46"/>
                </a:solidFill>
                <a:latin typeface="Effra"/>
              </a:rPr>
              <a:t>Multiple Daily Injections (MDI), long-acting + rapid-acting insulin, are typically added when targets are not achieved</a:t>
            </a:r>
          </a:p>
          <a:p>
            <a:pPr marL="407194">
              <a:buFont typeface="Arial" panose="020B0604020202020204" pitchFamily="34" charset="0"/>
              <a:buChar char="•"/>
            </a:pPr>
            <a:r>
              <a:rPr lang="en-GB" sz="2000" kern="0" dirty="0">
                <a:solidFill>
                  <a:srgbClr val="001E46"/>
                </a:solidFill>
                <a:latin typeface="Effra"/>
              </a:rPr>
              <a:t>30% of type 2 patients on MDI still do not achieve A1C targets </a:t>
            </a:r>
          </a:p>
          <a:p>
            <a:pPr marL="564356" lvl="1">
              <a:buFont typeface="Arial" panose="020B0604020202020204" pitchFamily="34" charset="0"/>
              <a:buChar char="•"/>
            </a:pPr>
            <a:r>
              <a:rPr lang="en-GB" sz="1800" kern="0" dirty="0">
                <a:solidFill>
                  <a:srgbClr val="001E46"/>
                </a:solidFill>
                <a:latin typeface="Effra"/>
              </a:rPr>
              <a:t>These patients have increased risk of </a:t>
            </a:r>
            <a:r>
              <a:rPr lang="en-GB" sz="1800" kern="0" dirty="0" err="1">
                <a:solidFill>
                  <a:srgbClr val="001E46"/>
                </a:solidFill>
                <a:latin typeface="Effra"/>
              </a:rPr>
              <a:t>hypoglycemia</a:t>
            </a:r>
            <a:r>
              <a:rPr lang="en-GB" sz="1800" kern="0" dirty="0">
                <a:solidFill>
                  <a:srgbClr val="001E46"/>
                </a:solidFill>
                <a:latin typeface="Effra"/>
              </a:rPr>
              <a:t> and weight gain</a:t>
            </a:r>
            <a:r>
              <a:rPr lang="en-GB" sz="1800" kern="0" baseline="30000" dirty="0">
                <a:solidFill>
                  <a:srgbClr val="001E46"/>
                </a:solidFill>
                <a:latin typeface="Effra"/>
              </a:rPr>
              <a:t>4</a:t>
            </a:r>
          </a:p>
        </p:txBody>
      </p:sp>
      <p:sp>
        <p:nvSpPr>
          <p:cNvPr id="15" name="Rectangle 14"/>
          <p:cNvSpPr/>
          <p:nvPr/>
        </p:nvSpPr>
        <p:spPr>
          <a:xfrm>
            <a:off x="1863994" y="5026089"/>
            <a:ext cx="5410200" cy="810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tIns="65837">
            <a:spAutoFit/>
          </a:bodyPr>
          <a:lstStyle/>
          <a:p>
            <a:pPr algn="ctr">
              <a:lnSpc>
                <a:spcPct val="150000"/>
              </a:lnSpc>
            </a:pPr>
            <a:r>
              <a:rPr lang="en-GB" sz="1600" b="1" kern="0" dirty="0">
                <a:solidFill>
                  <a:srgbClr val="FFFFFF"/>
                </a:solidFill>
                <a:latin typeface="Effra"/>
              </a:rPr>
              <a:t>Limitations of MDI highlight the need for new treatment strategies in this subgroup of patients</a:t>
            </a:r>
            <a:endParaRPr lang="en-US" sz="1600" dirty="0">
              <a:solidFill>
                <a:srgbClr val="FFFFFF"/>
              </a:solidFill>
              <a:latin typeface="Effra"/>
            </a:endParaRPr>
          </a:p>
        </p:txBody>
      </p:sp>
    </p:spTree>
    <p:extLst>
      <p:ext uri="{BB962C8B-B14F-4D97-AF65-F5344CB8AC3E}">
        <p14:creationId xmlns:p14="http://schemas.microsoft.com/office/powerpoint/2010/main" val="139547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479321" y="469566"/>
            <a:ext cx="3499991" cy="415498"/>
          </a:xfrm>
          <a:prstGeom prst="rect">
            <a:avLst/>
          </a:prstGeom>
        </p:spPr>
        <p:txBody>
          <a:bodyPr vert="horz" wrap="square" lIns="0" tIns="0" rIns="0" bIns="0" rtlCol="0">
            <a:spAutoFit/>
          </a:bodyPr>
          <a:lstStyle/>
          <a:p>
            <a:pPr marL="8929"/>
            <a:r>
              <a:rPr sz="2700" spc="-4" dirty="0">
                <a:solidFill>
                  <a:srgbClr val="FFFFFF"/>
                </a:solidFill>
                <a:latin typeface="Effra Light"/>
                <a:cs typeface="Effra Light"/>
              </a:rPr>
              <a:t>KN</a:t>
            </a:r>
            <a:r>
              <a:rPr sz="2700" spc="4" dirty="0">
                <a:solidFill>
                  <a:srgbClr val="FFFFFF"/>
                </a:solidFill>
                <a:latin typeface="Effra Light"/>
                <a:cs typeface="Effra Light"/>
              </a:rPr>
              <a:t>O</a:t>
            </a:r>
            <a:r>
              <a:rPr sz="2700" spc="32" dirty="0">
                <a:solidFill>
                  <a:srgbClr val="FFFFFF"/>
                </a:solidFill>
                <a:latin typeface="Effra Light"/>
                <a:cs typeface="Effra Light"/>
              </a:rPr>
              <a:t>W</a:t>
            </a:r>
            <a:r>
              <a:rPr sz="2700" spc="95" dirty="0">
                <a:solidFill>
                  <a:srgbClr val="FFFFFF"/>
                </a:solidFill>
                <a:latin typeface="Effra Light"/>
                <a:cs typeface="Effra Light"/>
              </a:rPr>
              <a:t>N</a:t>
            </a:r>
            <a:r>
              <a:rPr sz="2700" spc="-148" dirty="0">
                <a:solidFill>
                  <a:srgbClr val="FFFFFF"/>
                </a:solidFill>
                <a:latin typeface="Effra Light"/>
                <a:cs typeface="Effra Light"/>
              </a:rPr>
              <a:t> </a:t>
            </a:r>
            <a:r>
              <a:rPr sz="2700" spc="-4" dirty="0">
                <a:solidFill>
                  <a:srgbClr val="FFFFFF"/>
                </a:solidFill>
                <a:latin typeface="Effra Light"/>
                <a:cs typeface="Effra Light"/>
              </a:rPr>
              <a:t>CHALLENG</a:t>
            </a:r>
            <a:r>
              <a:rPr sz="2700" spc="-56" dirty="0">
                <a:solidFill>
                  <a:srgbClr val="FFFFFF"/>
                </a:solidFill>
                <a:latin typeface="Effra Light"/>
                <a:cs typeface="Effra Light"/>
              </a:rPr>
              <a:t>E</a:t>
            </a:r>
            <a:r>
              <a:rPr sz="2700" spc="77" dirty="0">
                <a:solidFill>
                  <a:srgbClr val="FFFFFF"/>
                </a:solidFill>
                <a:latin typeface="Effra Light"/>
                <a:cs typeface="Effra Light"/>
              </a:rPr>
              <a:t>S</a:t>
            </a:r>
            <a:endParaRPr sz="2700" dirty="0">
              <a:latin typeface="Effra Light"/>
              <a:cs typeface="Effra Light"/>
            </a:endParaRPr>
          </a:p>
        </p:txBody>
      </p:sp>
      <p:sp>
        <p:nvSpPr>
          <p:cNvPr id="7" name="object 7"/>
          <p:cNvSpPr txBox="1">
            <a:spLocks noGrp="1"/>
          </p:cNvSpPr>
          <p:nvPr>
            <p:ph type="title"/>
          </p:nvPr>
        </p:nvSpPr>
        <p:spPr>
          <a:prstGeom prst="rect">
            <a:avLst/>
          </a:prstGeom>
        </p:spPr>
        <p:txBody>
          <a:bodyPr vert="horz" lIns="0" tIns="0" rIns="0" bIns="0" rtlCol="0" anchor="t" anchorCtr="0">
            <a:noAutofit/>
          </a:bodyPr>
          <a:lstStyle/>
          <a:p>
            <a:r>
              <a:rPr sz="2400" dirty="0"/>
              <a:t>TYPE 2 DIABETES IS A PROGRESSIVE DISEASE</a:t>
            </a:r>
          </a:p>
        </p:txBody>
      </p:sp>
      <p:sp>
        <p:nvSpPr>
          <p:cNvPr id="2" name="Text Placeholder 1"/>
          <p:cNvSpPr>
            <a:spLocks noGrp="1"/>
          </p:cNvSpPr>
          <p:nvPr>
            <p:ph type="body" sz="quarter" idx="13"/>
          </p:nvPr>
        </p:nvSpPr>
        <p:spPr/>
        <p:txBody>
          <a:bodyPr/>
          <a:lstStyle/>
          <a:p>
            <a:endParaRPr lang="en-US"/>
          </a:p>
        </p:txBody>
      </p:sp>
      <p:sp>
        <p:nvSpPr>
          <p:cNvPr id="8" name="object 8"/>
          <p:cNvSpPr txBox="1"/>
          <p:nvPr/>
        </p:nvSpPr>
        <p:spPr>
          <a:xfrm>
            <a:off x="862379" y="2412148"/>
            <a:ext cx="5704562" cy="355034"/>
          </a:xfrm>
          <a:prstGeom prst="rect">
            <a:avLst/>
          </a:prstGeom>
        </p:spPr>
        <p:txBody>
          <a:bodyPr vert="horz" wrap="square" lIns="0" tIns="0" rIns="0" bIns="0" rtlCol="0">
            <a:spAutoFit/>
          </a:bodyPr>
          <a:lstStyle/>
          <a:p>
            <a:pPr marL="8929" marR="3572">
              <a:lnSpc>
                <a:spcPct val="75800"/>
              </a:lnSpc>
            </a:pPr>
            <a:r>
              <a:rPr lang="en-US" sz="1500" spc="-98" dirty="0">
                <a:solidFill>
                  <a:srgbClr val="171E43"/>
                </a:solidFill>
                <a:latin typeface="Effra"/>
                <a:cs typeface="Effra"/>
              </a:rPr>
              <a:t>P</a:t>
            </a:r>
            <a:r>
              <a:rPr lang="en-US" sz="1500" spc="-134" dirty="0">
                <a:solidFill>
                  <a:srgbClr val="171E43"/>
                </a:solidFill>
                <a:latin typeface="Effra"/>
                <a:cs typeface="Effra"/>
              </a:rPr>
              <a:t>a</a:t>
            </a:r>
            <a:r>
              <a:rPr lang="en-US" sz="1500" spc="-7" dirty="0">
                <a:solidFill>
                  <a:srgbClr val="171E43"/>
                </a:solidFill>
                <a:latin typeface="Effra"/>
                <a:cs typeface="Effra"/>
              </a:rPr>
              <a:t>t</a:t>
            </a:r>
            <a:r>
              <a:rPr lang="en-US" sz="1500" spc="7" dirty="0">
                <a:solidFill>
                  <a:srgbClr val="171E43"/>
                </a:solidFill>
                <a:latin typeface="Effra"/>
                <a:cs typeface="Effra"/>
              </a:rPr>
              <a:t>i</a:t>
            </a:r>
            <a:r>
              <a:rPr lang="en-US" sz="1500" spc="-25" dirty="0">
                <a:solidFill>
                  <a:srgbClr val="171E43"/>
                </a:solidFill>
                <a:latin typeface="Effra"/>
                <a:cs typeface="Effra"/>
              </a:rPr>
              <a:t>e</a:t>
            </a:r>
            <a:r>
              <a:rPr lang="en-US" sz="1500" spc="-7" dirty="0">
                <a:solidFill>
                  <a:srgbClr val="171E43"/>
                </a:solidFill>
                <a:latin typeface="Effra"/>
                <a:cs typeface="Effra"/>
              </a:rPr>
              <a:t>n</a:t>
            </a:r>
            <a:r>
              <a:rPr lang="en-US" sz="1500" spc="-14" dirty="0">
                <a:solidFill>
                  <a:srgbClr val="171E43"/>
                </a:solidFill>
                <a:latin typeface="Effra"/>
                <a:cs typeface="Effra"/>
              </a:rPr>
              <a:t>t</a:t>
            </a:r>
            <a:r>
              <a:rPr lang="en-US" sz="1500" dirty="0">
                <a:solidFill>
                  <a:srgbClr val="171E43"/>
                </a:solidFill>
                <a:latin typeface="Effra"/>
                <a:cs typeface="Effra"/>
              </a:rPr>
              <a:t>s </a:t>
            </a:r>
            <a:r>
              <a:rPr lang="en-US" sz="1500" spc="-11" dirty="0">
                <a:solidFill>
                  <a:srgbClr val="171E43"/>
                </a:solidFill>
                <a:latin typeface="Effra"/>
                <a:cs typeface="Effra"/>
              </a:rPr>
              <a:t>l</a:t>
            </a:r>
            <a:r>
              <a:rPr lang="en-US" sz="1500" spc="4" dirty="0">
                <a:solidFill>
                  <a:srgbClr val="171E43"/>
                </a:solidFill>
                <a:latin typeface="Effra"/>
                <a:cs typeface="Effra"/>
              </a:rPr>
              <a:t>iv</a:t>
            </a:r>
            <a:r>
              <a:rPr lang="en-US" sz="1500" spc="7" dirty="0">
                <a:solidFill>
                  <a:srgbClr val="171E43"/>
                </a:solidFill>
                <a:latin typeface="Effra"/>
                <a:cs typeface="Effra"/>
              </a:rPr>
              <a:t>i</a:t>
            </a:r>
            <a:r>
              <a:rPr lang="en-US" sz="1500" spc="4" dirty="0">
                <a:solidFill>
                  <a:srgbClr val="171E43"/>
                </a:solidFill>
                <a:latin typeface="Effra"/>
                <a:cs typeface="Effra"/>
              </a:rPr>
              <a:t>n</a:t>
            </a:r>
            <a:r>
              <a:rPr lang="en-US" sz="1500" dirty="0">
                <a:solidFill>
                  <a:srgbClr val="171E43"/>
                </a:solidFill>
                <a:latin typeface="Effra"/>
                <a:cs typeface="Effra"/>
              </a:rPr>
              <a:t>g </a:t>
            </a:r>
            <a:r>
              <a:rPr lang="en-US" sz="1500" spc="-4" dirty="0">
                <a:solidFill>
                  <a:srgbClr val="171E43"/>
                </a:solidFill>
                <a:latin typeface="Effra"/>
                <a:cs typeface="Effra"/>
              </a:rPr>
              <a:t>w</a:t>
            </a:r>
            <a:r>
              <a:rPr lang="en-US" sz="1500" spc="-7" dirty="0">
                <a:solidFill>
                  <a:srgbClr val="171E43"/>
                </a:solidFill>
                <a:latin typeface="Effra"/>
                <a:cs typeface="Effra"/>
              </a:rPr>
              <a:t>it</a:t>
            </a:r>
            <a:r>
              <a:rPr lang="en-US" sz="1500" dirty="0">
                <a:solidFill>
                  <a:srgbClr val="171E43"/>
                </a:solidFill>
                <a:latin typeface="Effra"/>
                <a:cs typeface="Effra"/>
              </a:rPr>
              <a:t>h </a:t>
            </a:r>
            <a:r>
              <a:rPr lang="en-US" sz="1500" spc="46" dirty="0">
                <a:solidFill>
                  <a:srgbClr val="171E43"/>
                </a:solidFill>
                <a:latin typeface="Effra"/>
                <a:cs typeface="Effra"/>
              </a:rPr>
              <a:t>t</a:t>
            </a:r>
            <a:r>
              <a:rPr lang="en-US" sz="1500" spc="4" dirty="0">
                <a:solidFill>
                  <a:srgbClr val="171E43"/>
                </a:solidFill>
                <a:latin typeface="Effra"/>
                <a:cs typeface="Effra"/>
              </a:rPr>
              <a:t>y</a:t>
            </a:r>
            <a:r>
              <a:rPr lang="en-US" sz="1500" spc="-28" dirty="0">
                <a:solidFill>
                  <a:srgbClr val="171E43"/>
                </a:solidFill>
                <a:latin typeface="Effra"/>
                <a:cs typeface="Effra"/>
              </a:rPr>
              <a:t>p</a:t>
            </a:r>
            <a:r>
              <a:rPr lang="en-US" sz="1500" dirty="0">
                <a:solidFill>
                  <a:srgbClr val="171E43"/>
                </a:solidFill>
                <a:latin typeface="Effra"/>
                <a:cs typeface="Effra"/>
              </a:rPr>
              <a:t>e 2 (</a:t>
            </a:r>
            <a:r>
              <a:rPr lang="en-US" sz="1500" spc="-14" dirty="0">
                <a:solidFill>
                  <a:srgbClr val="171E43"/>
                </a:solidFill>
                <a:latin typeface="Effra"/>
                <a:cs typeface="Effra"/>
              </a:rPr>
              <a:t>T</a:t>
            </a:r>
            <a:r>
              <a:rPr lang="en-US" sz="1500" spc="-42" dirty="0">
                <a:solidFill>
                  <a:srgbClr val="171E43"/>
                </a:solidFill>
                <a:latin typeface="Effra"/>
                <a:cs typeface="Effra"/>
              </a:rPr>
              <a:t>2</a:t>
            </a:r>
            <a:r>
              <a:rPr lang="en-US" sz="1500" dirty="0">
                <a:solidFill>
                  <a:srgbClr val="171E43"/>
                </a:solidFill>
                <a:latin typeface="Effra"/>
                <a:cs typeface="Effra"/>
              </a:rPr>
              <a:t>) d</a:t>
            </a:r>
            <a:r>
              <a:rPr lang="en-US" sz="1500" spc="4" dirty="0">
                <a:solidFill>
                  <a:srgbClr val="171E43"/>
                </a:solidFill>
                <a:latin typeface="Effra"/>
                <a:cs typeface="Effra"/>
              </a:rPr>
              <a:t>iab</a:t>
            </a:r>
            <a:r>
              <a:rPr lang="en-US" sz="1500" dirty="0">
                <a:solidFill>
                  <a:srgbClr val="171E43"/>
                </a:solidFill>
                <a:latin typeface="Effra"/>
                <a:cs typeface="Effra"/>
              </a:rPr>
              <a:t>e</a:t>
            </a:r>
            <a:r>
              <a:rPr lang="en-US" sz="1500" spc="-11" dirty="0">
                <a:solidFill>
                  <a:srgbClr val="171E43"/>
                </a:solidFill>
                <a:latin typeface="Effra"/>
                <a:cs typeface="Effra"/>
              </a:rPr>
              <a:t>t</a:t>
            </a:r>
            <a:r>
              <a:rPr lang="en-US" sz="1500" spc="7" dirty="0">
                <a:solidFill>
                  <a:srgbClr val="171E43"/>
                </a:solidFill>
                <a:latin typeface="Effra"/>
                <a:cs typeface="Effra"/>
              </a:rPr>
              <a:t>e</a:t>
            </a:r>
            <a:r>
              <a:rPr lang="en-US" sz="1500" dirty="0">
                <a:solidFill>
                  <a:srgbClr val="171E43"/>
                </a:solidFill>
                <a:latin typeface="Effra"/>
                <a:cs typeface="Effra"/>
              </a:rPr>
              <a:t>s on m</a:t>
            </a:r>
            <a:r>
              <a:rPr lang="en-US" sz="1500" spc="11" dirty="0">
                <a:solidFill>
                  <a:srgbClr val="171E43"/>
                </a:solidFill>
                <a:latin typeface="Effra"/>
                <a:cs typeface="Effra"/>
              </a:rPr>
              <a:t>u</a:t>
            </a:r>
            <a:r>
              <a:rPr lang="en-US" sz="1500" spc="-158" dirty="0">
                <a:solidFill>
                  <a:srgbClr val="171E43"/>
                </a:solidFill>
                <a:latin typeface="Effra"/>
                <a:cs typeface="Effra"/>
              </a:rPr>
              <a:t>l</a:t>
            </a:r>
            <a:r>
              <a:rPr lang="en-US" sz="1500" spc="-7" dirty="0">
                <a:solidFill>
                  <a:srgbClr val="171E43"/>
                </a:solidFill>
                <a:latin typeface="Effra"/>
                <a:cs typeface="Effra"/>
              </a:rPr>
              <a:t>t</a:t>
            </a:r>
            <a:r>
              <a:rPr lang="en-US" sz="1500" spc="7" dirty="0">
                <a:solidFill>
                  <a:srgbClr val="171E43"/>
                </a:solidFill>
                <a:latin typeface="Effra"/>
                <a:cs typeface="Effra"/>
              </a:rPr>
              <a:t>i</a:t>
            </a:r>
            <a:r>
              <a:rPr lang="en-US" sz="1500" spc="-28" dirty="0">
                <a:solidFill>
                  <a:srgbClr val="171E43"/>
                </a:solidFill>
                <a:latin typeface="Effra"/>
                <a:cs typeface="Effra"/>
              </a:rPr>
              <a:t>p</a:t>
            </a:r>
            <a:r>
              <a:rPr lang="en-US" sz="1500" spc="-11" dirty="0">
                <a:solidFill>
                  <a:srgbClr val="171E43"/>
                </a:solidFill>
                <a:latin typeface="Effra"/>
                <a:cs typeface="Effra"/>
              </a:rPr>
              <a:t>l</a:t>
            </a:r>
            <a:r>
              <a:rPr lang="en-US" sz="1500" dirty="0">
                <a:solidFill>
                  <a:srgbClr val="171E43"/>
                </a:solidFill>
                <a:latin typeface="Effra"/>
                <a:cs typeface="Effra"/>
              </a:rPr>
              <a:t>e </a:t>
            </a:r>
            <a:r>
              <a:rPr lang="en-US" sz="1500" spc="-49" dirty="0">
                <a:solidFill>
                  <a:srgbClr val="171E43"/>
                </a:solidFill>
                <a:latin typeface="Effra"/>
                <a:cs typeface="Effra"/>
              </a:rPr>
              <a:t>d</a:t>
            </a:r>
            <a:r>
              <a:rPr lang="en-US" sz="1500" spc="4" dirty="0">
                <a:solidFill>
                  <a:srgbClr val="171E43"/>
                </a:solidFill>
                <a:latin typeface="Effra"/>
                <a:cs typeface="Effra"/>
              </a:rPr>
              <a:t>a</a:t>
            </a:r>
            <a:r>
              <a:rPr lang="en-US" sz="1500" spc="7" dirty="0">
                <a:solidFill>
                  <a:srgbClr val="171E43"/>
                </a:solidFill>
                <a:latin typeface="Effra"/>
                <a:cs typeface="Effra"/>
              </a:rPr>
              <a:t>i</a:t>
            </a:r>
            <a:r>
              <a:rPr lang="en-US" sz="1500" spc="-141" dirty="0">
                <a:solidFill>
                  <a:srgbClr val="171E43"/>
                </a:solidFill>
                <a:latin typeface="Effra"/>
                <a:cs typeface="Effra"/>
              </a:rPr>
              <a:t>l</a:t>
            </a:r>
            <a:r>
              <a:rPr lang="en-US" sz="1500" dirty="0">
                <a:solidFill>
                  <a:srgbClr val="171E43"/>
                </a:solidFill>
                <a:latin typeface="Effra"/>
                <a:cs typeface="Effra"/>
              </a:rPr>
              <a:t>y </a:t>
            </a:r>
            <a:r>
              <a:rPr lang="en-US" sz="1500" spc="7" dirty="0">
                <a:solidFill>
                  <a:srgbClr val="171E43"/>
                </a:solidFill>
                <a:latin typeface="Effra"/>
                <a:cs typeface="Effra"/>
              </a:rPr>
              <a:t>i</a:t>
            </a:r>
            <a:r>
              <a:rPr lang="en-US" sz="1500" dirty="0">
                <a:solidFill>
                  <a:srgbClr val="171E43"/>
                </a:solidFill>
                <a:latin typeface="Effra"/>
                <a:cs typeface="Effra"/>
              </a:rPr>
              <a:t>n</a:t>
            </a:r>
            <a:r>
              <a:rPr lang="en-US" sz="1500" spc="11" dirty="0">
                <a:solidFill>
                  <a:srgbClr val="171E43"/>
                </a:solidFill>
                <a:latin typeface="Effra"/>
                <a:cs typeface="Effra"/>
              </a:rPr>
              <a:t>j</a:t>
            </a:r>
            <a:r>
              <a:rPr lang="en-US" sz="1500" spc="-63" dirty="0">
                <a:solidFill>
                  <a:srgbClr val="171E43"/>
                </a:solidFill>
                <a:latin typeface="Effra"/>
                <a:cs typeface="Effra"/>
              </a:rPr>
              <a:t>e</a:t>
            </a:r>
            <a:r>
              <a:rPr lang="en-US" sz="1500" spc="14" dirty="0">
                <a:solidFill>
                  <a:srgbClr val="171E43"/>
                </a:solidFill>
                <a:latin typeface="Effra"/>
                <a:cs typeface="Effra"/>
              </a:rPr>
              <a:t>c</a:t>
            </a:r>
            <a:r>
              <a:rPr lang="en-US" sz="1500" spc="-7" dirty="0">
                <a:solidFill>
                  <a:srgbClr val="171E43"/>
                </a:solidFill>
                <a:latin typeface="Effra"/>
                <a:cs typeface="Effra"/>
              </a:rPr>
              <a:t>t</a:t>
            </a:r>
            <a:r>
              <a:rPr lang="en-US" sz="1500" spc="4" dirty="0">
                <a:solidFill>
                  <a:srgbClr val="171E43"/>
                </a:solidFill>
                <a:latin typeface="Effra"/>
                <a:cs typeface="Effra"/>
              </a:rPr>
              <a:t>i</a:t>
            </a:r>
            <a:r>
              <a:rPr lang="en-US" sz="1500" dirty="0">
                <a:solidFill>
                  <a:srgbClr val="171E43"/>
                </a:solidFill>
                <a:latin typeface="Effra"/>
                <a:cs typeface="Effra"/>
              </a:rPr>
              <a:t>o</a:t>
            </a:r>
            <a:r>
              <a:rPr lang="en-US" sz="1500" spc="-7" dirty="0">
                <a:solidFill>
                  <a:srgbClr val="171E43"/>
                </a:solidFill>
                <a:latin typeface="Effra"/>
                <a:cs typeface="Effra"/>
              </a:rPr>
              <a:t>n</a:t>
            </a:r>
            <a:r>
              <a:rPr lang="en-US" sz="1500" dirty="0">
                <a:solidFill>
                  <a:srgbClr val="171E43"/>
                </a:solidFill>
                <a:latin typeface="Effra"/>
                <a:cs typeface="Effra"/>
              </a:rPr>
              <a:t>s </a:t>
            </a:r>
            <a:r>
              <a:rPr lang="en-US" sz="1500" spc="-18" dirty="0">
                <a:solidFill>
                  <a:srgbClr val="171E43"/>
                </a:solidFill>
                <a:cs typeface="Effra"/>
              </a:rPr>
              <a:t>(</a:t>
            </a:r>
            <a:r>
              <a:rPr lang="en-US" sz="1500" spc="4" dirty="0">
                <a:solidFill>
                  <a:srgbClr val="171E43"/>
                </a:solidFill>
                <a:cs typeface="Effra"/>
              </a:rPr>
              <a:t>MDI) a</a:t>
            </a:r>
            <a:r>
              <a:rPr lang="en-US" sz="1500" spc="-7" dirty="0">
                <a:solidFill>
                  <a:srgbClr val="171E43"/>
                </a:solidFill>
                <a:cs typeface="Effra"/>
              </a:rPr>
              <a:t>r</a:t>
            </a:r>
            <a:r>
              <a:rPr lang="en-US" sz="1500" dirty="0">
                <a:solidFill>
                  <a:srgbClr val="171E43"/>
                </a:solidFill>
                <a:cs typeface="Effra"/>
              </a:rPr>
              <a:t>e </a:t>
            </a:r>
            <a:r>
              <a:rPr lang="en-US" sz="1500" spc="7" dirty="0">
                <a:solidFill>
                  <a:srgbClr val="171E43"/>
                </a:solidFill>
                <a:cs typeface="Effra"/>
              </a:rPr>
              <a:t>not reaching their glycemic targets </a:t>
            </a:r>
            <a:r>
              <a:rPr lang="en-US" sz="1500" spc="14" dirty="0">
                <a:solidFill>
                  <a:srgbClr val="171E43"/>
                </a:solidFill>
                <a:cs typeface="Effra"/>
              </a:rPr>
              <a:t>(</a:t>
            </a:r>
            <a:r>
              <a:rPr lang="en-US" sz="1500" spc="-49" dirty="0">
                <a:solidFill>
                  <a:srgbClr val="171E43"/>
                </a:solidFill>
                <a:cs typeface="Effra"/>
              </a:rPr>
              <a:t>a</a:t>
            </a:r>
            <a:r>
              <a:rPr lang="en-US" sz="1500" spc="-88" dirty="0">
                <a:solidFill>
                  <a:srgbClr val="171E43"/>
                </a:solidFill>
                <a:cs typeface="Effra"/>
              </a:rPr>
              <a:t>1</a:t>
            </a:r>
            <a:r>
              <a:rPr lang="en-US" sz="1500" dirty="0">
                <a:solidFill>
                  <a:srgbClr val="171E43"/>
                </a:solidFill>
                <a:cs typeface="Effra"/>
              </a:rPr>
              <a:t>c &gt; </a:t>
            </a:r>
            <a:r>
              <a:rPr lang="en-US" sz="1500" spc="-28" dirty="0">
                <a:solidFill>
                  <a:srgbClr val="171E43"/>
                </a:solidFill>
                <a:cs typeface="Effra"/>
              </a:rPr>
              <a:t>8</a:t>
            </a:r>
            <a:r>
              <a:rPr lang="en-US" sz="1500" spc="-49" dirty="0">
                <a:solidFill>
                  <a:srgbClr val="171E43"/>
                </a:solidFill>
                <a:cs typeface="Effra"/>
              </a:rPr>
              <a:t>%</a:t>
            </a:r>
            <a:r>
              <a:rPr lang="en-US" sz="1500" dirty="0">
                <a:solidFill>
                  <a:srgbClr val="171E43"/>
                </a:solidFill>
                <a:cs typeface="Effra"/>
              </a:rPr>
              <a:t>)</a:t>
            </a:r>
            <a:r>
              <a:rPr lang="en-US" sz="1500" baseline="30000" dirty="0">
                <a:solidFill>
                  <a:srgbClr val="171E43"/>
                </a:solidFill>
                <a:cs typeface="Effra"/>
              </a:rPr>
              <a:t>1</a:t>
            </a:r>
            <a:endParaRPr lang="en-US" sz="1300" spc="11" baseline="30000" dirty="0">
              <a:solidFill>
                <a:srgbClr val="171E43"/>
              </a:solidFill>
              <a:cs typeface="Effra"/>
            </a:endParaRPr>
          </a:p>
        </p:txBody>
      </p:sp>
      <p:sp>
        <p:nvSpPr>
          <p:cNvPr id="10" name="object 10"/>
          <p:cNvSpPr txBox="1"/>
          <p:nvPr/>
        </p:nvSpPr>
        <p:spPr>
          <a:xfrm>
            <a:off x="862378" y="3794387"/>
            <a:ext cx="5620029" cy="350865"/>
          </a:xfrm>
          <a:prstGeom prst="rect">
            <a:avLst/>
          </a:prstGeom>
        </p:spPr>
        <p:txBody>
          <a:bodyPr vert="horz" wrap="square" lIns="0" tIns="0" rIns="0" bIns="0" rtlCol="0">
            <a:spAutoFit/>
          </a:bodyPr>
          <a:lstStyle/>
          <a:p>
            <a:pPr marL="8929" marR="3572">
              <a:lnSpc>
                <a:spcPct val="75800"/>
              </a:lnSpc>
            </a:pPr>
            <a:r>
              <a:rPr lang="en-US" sz="1500" spc="-14" dirty="0">
                <a:solidFill>
                  <a:srgbClr val="171E43"/>
                </a:solidFill>
                <a:latin typeface="Effra"/>
                <a:cs typeface="Effra"/>
              </a:rPr>
              <a:t>T2</a:t>
            </a:r>
            <a:r>
              <a:rPr lang="en-US" sz="1500" dirty="0">
                <a:solidFill>
                  <a:srgbClr val="171E43"/>
                </a:solidFill>
                <a:latin typeface="Effra"/>
                <a:cs typeface="Effra"/>
              </a:rPr>
              <a:t> </a:t>
            </a:r>
            <a:r>
              <a:rPr lang="en-US" sz="1500" spc="-98" dirty="0">
                <a:solidFill>
                  <a:srgbClr val="171E43"/>
                </a:solidFill>
                <a:latin typeface="Effra"/>
                <a:cs typeface="Effra"/>
              </a:rPr>
              <a:t>p</a:t>
            </a:r>
            <a:r>
              <a:rPr lang="en-US" sz="1500" spc="-134" dirty="0">
                <a:solidFill>
                  <a:srgbClr val="171E43"/>
                </a:solidFill>
                <a:latin typeface="Effra"/>
                <a:cs typeface="Effra"/>
              </a:rPr>
              <a:t>a</a:t>
            </a:r>
            <a:r>
              <a:rPr lang="en-US" sz="1500" spc="-7" dirty="0">
                <a:solidFill>
                  <a:srgbClr val="171E43"/>
                </a:solidFill>
                <a:latin typeface="Effra"/>
                <a:cs typeface="Effra"/>
              </a:rPr>
              <a:t>t</a:t>
            </a:r>
            <a:r>
              <a:rPr lang="en-US" sz="1500" spc="7" dirty="0">
                <a:solidFill>
                  <a:srgbClr val="171E43"/>
                </a:solidFill>
                <a:latin typeface="Effra"/>
                <a:cs typeface="Effra"/>
              </a:rPr>
              <a:t>i</a:t>
            </a:r>
            <a:r>
              <a:rPr lang="en-US" sz="1500" spc="-25" dirty="0">
                <a:solidFill>
                  <a:srgbClr val="171E43"/>
                </a:solidFill>
                <a:latin typeface="Effra"/>
                <a:cs typeface="Effra"/>
              </a:rPr>
              <a:t>e</a:t>
            </a:r>
            <a:r>
              <a:rPr lang="en-US" sz="1500" spc="-7" dirty="0">
                <a:solidFill>
                  <a:srgbClr val="171E43"/>
                </a:solidFill>
                <a:latin typeface="Effra"/>
                <a:cs typeface="Effra"/>
              </a:rPr>
              <a:t>n</a:t>
            </a:r>
            <a:r>
              <a:rPr lang="en-US" sz="1500" spc="-14" dirty="0">
                <a:solidFill>
                  <a:srgbClr val="171E43"/>
                </a:solidFill>
                <a:latin typeface="Effra"/>
                <a:cs typeface="Effra"/>
              </a:rPr>
              <a:t>t</a:t>
            </a:r>
            <a:r>
              <a:rPr lang="en-US" sz="1500" dirty="0">
                <a:solidFill>
                  <a:srgbClr val="171E43"/>
                </a:solidFill>
                <a:latin typeface="Effra"/>
                <a:cs typeface="Effra"/>
              </a:rPr>
              <a:t>s </a:t>
            </a:r>
            <a:r>
              <a:rPr lang="en-US" sz="1500" spc="-7" dirty="0">
                <a:solidFill>
                  <a:srgbClr val="171E43"/>
                </a:solidFill>
                <a:latin typeface="Effra"/>
                <a:cs typeface="Effra"/>
              </a:rPr>
              <a:t>r</a:t>
            </a:r>
            <a:r>
              <a:rPr lang="en-US" sz="1500" spc="-25" dirty="0">
                <a:solidFill>
                  <a:srgbClr val="171E43"/>
                </a:solidFill>
                <a:latin typeface="Effra"/>
                <a:cs typeface="Effra"/>
              </a:rPr>
              <a:t>e</a:t>
            </a:r>
            <a:r>
              <a:rPr lang="en-US" sz="1500" spc="-14" dirty="0">
                <a:solidFill>
                  <a:srgbClr val="171E43"/>
                </a:solidFill>
                <a:latin typeface="Effra"/>
                <a:cs typeface="Effra"/>
              </a:rPr>
              <a:t>p</a:t>
            </a:r>
            <a:r>
              <a:rPr lang="en-US" sz="1500" dirty="0">
                <a:solidFill>
                  <a:srgbClr val="171E43"/>
                </a:solidFill>
                <a:latin typeface="Effra"/>
                <a:cs typeface="Effra"/>
              </a:rPr>
              <a:t>o</a:t>
            </a:r>
            <a:r>
              <a:rPr lang="en-US" sz="1500" spc="-21" dirty="0">
                <a:solidFill>
                  <a:srgbClr val="171E43"/>
                </a:solidFill>
                <a:latin typeface="Effra"/>
                <a:cs typeface="Effra"/>
              </a:rPr>
              <a:t>r</a:t>
            </a:r>
            <a:r>
              <a:rPr lang="en-US" sz="1500" dirty="0">
                <a:solidFill>
                  <a:srgbClr val="171E43"/>
                </a:solidFill>
                <a:latin typeface="Effra"/>
                <a:cs typeface="Effra"/>
              </a:rPr>
              <a:t>t </a:t>
            </a:r>
            <a:r>
              <a:rPr lang="en-US" sz="1500" spc="4" dirty="0">
                <a:solidFill>
                  <a:srgbClr val="171E43"/>
                </a:solidFill>
                <a:latin typeface="Effra"/>
                <a:cs typeface="Effra"/>
              </a:rPr>
              <a:t>h</a:t>
            </a:r>
            <a:r>
              <a:rPr lang="en-US" sz="1500" spc="-84" dirty="0">
                <a:solidFill>
                  <a:srgbClr val="171E43"/>
                </a:solidFill>
                <a:latin typeface="Effra"/>
                <a:cs typeface="Effra"/>
              </a:rPr>
              <a:t>a</a:t>
            </a:r>
            <a:r>
              <a:rPr lang="en-US" sz="1500" spc="4" dirty="0">
                <a:solidFill>
                  <a:srgbClr val="171E43"/>
                </a:solidFill>
                <a:latin typeface="Effra"/>
                <a:cs typeface="Effra"/>
              </a:rPr>
              <a:t>v</a:t>
            </a:r>
            <a:r>
              <a:rPr lang="en-US" sz="1500" spc="7" dirty="0">
                <a:solidFill>
                  <a:srgbClr val="171E43"/>
                </a:solidFill>
                <a:latin typeface="Effra"/>
                <a:cs typeface="Effra"/>
              </a:rPr>
              <a:t>i</a:t>
            </a:r>
            <a:r>
              <a:rPr lang="en-US" sz="1500" spc="4" dirty="0">
                <a:solidFill>
                  <a:srgbClr val="171E43"/>
                </a:solidFill>
                <a:latin typeface="Effra"/>
                <a:cs typeface="Effra"/>
              </a:rPr>
              <a:t>n</a:t>
            </a:r>
            <a:r>
              <a:rPr lang="en-US" sz="1500" dirty="0">
                <a:solidFill>
                  <a:srgbClr val="171E43"/>
                </a:solidFill>
                <a:latin typeface="Effra"/>
                <a:cs typeface="Effra"/>
              </a:rPr>
              <a:t>g </a:t>
            </a:r>
            <a:r>
              <a:rPr lang="en-US" sz="1500" spc="-25" dirty="0">
                <a:solidFill>
                  <a:srgbClr val="171E43"/>
                </a:solidFill>
                <a:latin typeface="Effra"/>
                <a:cs typeface="Effra"/>
              </a:rPr>
              <a:t>e</a:t>
            </a:r>
            <a:r>
              <a:rPr lang="en-US" sz="1500" spc="-7" dirty="0">
                <a:solidFill>
                  <a:srgbClr val="171E43"/>
                </a:solidFill>
                <a:latin typeface="Effra"/>
                <a:cs typeface="Effra"/>
              </a:rPr>
              <a:t>it</a:t>
            </a:r>
            <a:r>
              <a:rPr lang="en-US" sz="1500" spc="7" dirty="0">
                <a:solidFill>
                  <a:srgbClr val="171E43"/>
                </a:solidFill>
                <a:latin typeface="Effra"/>
                <a:cs typeface="Effra"/>
              </a:rPr>
              <a:t>h</a:t>
            </a:r>
            <a:r>
              <a:rPr lang="en-US" sz="1500" spc="-25" dirty="0">
                <a:solidFill>
                  <a:srgbClr val="171E43"/>
                </a:solidFill>
                <a:latin typeface="Effra"/>
                <a:cs typeface="Effra"/>
              </a:rPr>
              <a:t>e</a:t>
            </a:r>
            <a:r>
              <a:rPr lang="en-US" sz="1500" dirty="0">
                <a:solidFill>
                  <a:srgbClr val="171E43"/>
                </a:solidFill>
                <a:latin typeface="Effra"/>
                <a:cs typeface="Effra"/>
              </a:rPr>
              <a:t>r </a:t>
            </a:r>
            <a:r>
              <a:rPr lang="en-US" sz="1500" spc="7" dirty="0">
                <a:solidFill>
                  <a:srgbClr val="171E43"/>
                </a:solidFill>
                <a:latin typeface="Effra"/>
                <a:cs typeface="Effra"/>
              </a:rPr>
              <a:t>m</a:t>
            </a:r>
            <a:r>
              <a:rPr lang="en-US" sz="1500" spc="32" dirty="0">
                <a:solidFill>
                  <a:srgbClr val="171E43"/>
                </a:solidFill>
                <a:latin typeface="Effra"/>
                <a:cs typeface="Effra"/>
              </a:rPr>
              <a:t>a</a:t>
            </a:r>
            <a:r>
              <a:rPr lang="en-US" sz="1500" dirty="0">
                <a:solidFill>
                  <a:srgbClr val="171E43"/>
                </a:solidFill>
                <a:latin typeface="Effra"/>
                <a:cs typeface="Effra"/>
              </a:rPr>
              <a:t>jor </a:t>
            </a:r>
            <a:r>
              <a:rPr lang="en-US" sz="1500" spc="-4" dirty="0">
                <a:solidFill>
                  <a:srgbClr val="171E43"/>
                </a:solidFill>
                <a:latin typeface="Effra"/>
                <a:cs typeface="Effra"/>
              </a:rPr>
              <a:t>d</a:t>
            </a:r>
            <a:r>
              <a:rPr lang="en-US" sz="1500" spc="-25" dirty="0">
                <a:solidFill>
                  <a:srgbClr val="171E43"/>
                </a:solidFill>
                <a:latin typeface="Effra"/>
                <a:cs typeface="Effra"/>
              </a:rPr>
              <a:t>e</a:t>
            </a:r>
            <a:r>
              <a:rPr lang="en-US" sz="1500" spc="-28" dirty="0">
                <a:solidFill>
                  <a:srgbClr val="171E43"/>
                </a:solidFill>
                <a:latin typeface="Effra"/>
                <a:cs typeface="Effra"/>
              </a:rPr>
              <a:t>p</a:t>
            </a:r>
            <a:r>
              <a:rPr lang="en-US" sz="1500" spc="-7" dirty="0">
                <a:solidFill>
                  <a:srgbClr val="171E43"/>
                </a:solidFill>
                <a:latin typeface="Effra"/>
                <a:cs typeface="Effra"/>
              </a:rPr>
              <a:t>r</a:t>
            </a:r>
            <a:r>
              <a:rPr lang="en-US" sz="1500" spc="7" dirty="0">
                <a:solidFill>
                  <a:srgbClr val="171E43"/>
                </a:solidFill>
                <a:latin typeface="Effra"/>
                <a:cs typeface="Effra"/>
              </a:rPr>
              <a:t>e</a:t>
            </a:r>
            <a:r>
              <a:rPr lang="en-US" sz="1500" spc="-14" dirty="0">
                <a:solidFill>
                  <a:srgbClr val="171E43"/>
                </a:solidFill>
                <a:latin typeface="Effra"/>
                <a:cs typeface="Effra"/>
              </a:rPr>
              <a:t>ss</a:t>
            </a:r>
            <a:r>
              <a:rPr lang="en-US" sz="1500" spc="4" dirty="0">
                <a:solidFill>
                  <a:srgbClr val="171E43"/>
                </a:solidFill>
                <a:latin typeface="Effra"/>
                <a:cs typeface="Effra"/>
              </a:rPr>
              <a:t>i</a:t>
            </a:r>
            <a:r>
              <a:rPr lang="en-US" sz="1500" dirty="0">
                <a:solidFill>
                  <a:srgbClr val="171E43"/>
                </a:solidFill>
                <a:latin typeface="Effra"/>
                <a:cs typeface="Effra"/>
              </a:rPr>
              <a:t>on or </a:t>
            </a:r>
            <a:r>
              <a:rPr lang="en-US" sz="1500" spc="-28" dirty="0">
                <a:solidFill>
                  <a:srgbClr val="171E43"/>
                </a:solidFill>
                <a:latin typeface="Effra"/>
                <a:cs typeface="Effra"/>
              </a:rPr>
              <a:t>s</a:t>
            </a:r>
            <a:r>
              <a:rPr lang="en-US" sz="1500" spc="-11" dirty="0">
                <a:solidFill>
                  <a:srgbClr val="171E43"/>
                </a:solidFill>
                <a:latin typeface="Effra"/>
                <a:cs typeface="Effra"/>
              </a:rPr>
              <a:t>o</a:t>
            </a:r>
            <a:r>
              <a:rPr lang="en-US" sz="1500" spc="4" dirty="0">
                <a:solidFill>
                  <a:srgbClr val="171E43"/>
                </a:solidFill>
                <a:latin typeface="Effra"/>
                <a:cs typeface="Effra"/>
              </a:rPr>
              <a:t>m</a:t>
            </a:r>
            <a:r>
              <a:rPr lang="en-US" sz="1500" dirty="0">
                <a:solidFill>
                  <a:srgbClr val="171E43"/>
                </a:solidFill>
                <a:latin typeface="Effra"/>
                <a:cs typeface="Effra"/>
              </a:rPr>
              <a:t>e </a:t>
            </a:r>
            <a:r>
              <a:rPr lang="en-US" sz="1500" spc="-4" dirty="0">
                <a:solidFill>
                  <a:srgbClr val="171E43"/>
                </a:solidFill>
                <a:cs typeface="Effra"/>
              </a:rPr>
              <a:t>d</a:t>
            </a:r>
            <a:r>
              <a:rPr lang="en-US" sz="1500" spc="-25" dirty="0">
                <a:solidFill>
                  <a:srgbClr val="171E43"/>
                </a:solidFill>
                <a:cs typeface="Effra"/>
              </a:rPr>
              <a:t>e</a:t>
            </a:r>
            <a:r>
              <a:rPr lang="en-US" sz="1500" spc="-28" dirty="0">
                <a:solidFill>
                  <a:srgbClr val="171E43"/>
                </a:solidFill>
                <a:cs typeface="Effra"/>
              </a:rPr>
              <a:t>p</a:t>
            </a:r>
            <a:r>
              <a:rPr lang="en-US" sz="1500" spc="-7" dirty="0">
                <a:solidFill>
                  <a:srgbClr val="171E43"/>
                </a:solidFill>
                <a:cs typeface="Effra"/>
              </a:rPr>
              <a:t>r</a:t>
            </a:r>
            <a:r>
              <a:rPr lang="en-US" sz="1500" spc="7" dirty="0">
                <a:solidFill>
                  <a:srgbClr val="171E43"/>
                </a:solidFill>
                <a:cs typeface="Effra"/>
              </a:rPr>
              <a:t>e</a:t>
            </a:r>
            <a:r>
              <a:rPr lang="en-US" sz="1500" spc="-14" dirty="0">
                <a:solidFill>
                  <a:srgbClr val="171E43"/>
                </a:solidFill>
                <a:cs typeface="Effra"/>
              </a:rPr>
              <a:t>ss</a:t>
            </a:r>
            <a:r>
              <a:rPr lang="en-US" sz="1500" spc="4" dirty="0">
                <a:solidFill>
                  <a:srgbClr val="171E43"/>
                </a:solidFill>
                <a:cs typeface="Effra"/>
              </a:rPr>
              <a:t>iv</a:t>
            </a:r>
            <a:r>
              <a:rPr lang="en-US" sz="1500" dirty="0">
                <a:solidFill>
                  <a:srgbClr val="171E43"/>
                </a:solidFill>
                <a:cs typeface="Effra"/>
              </a:rPr>
              <a:t>e </a:t>
            </a:r>
            <a:r>
              <a:rPr lang="en-US" sz="1500" spc="-28" dirty="0">
                <a:solidFill>
                  <a:srgbClr val="171E43"/>
                </a:solidFill>
                <a:cs typeface="Effra"/>
              </a:rPr>
              <a:t>s</a:t>
            </a:r>
            <a:r>
              <a:rPr lang="en-US" sz="1500" spc="-14" dirty="0">
                <a:solidFill>
                  <a:srgbClr val="171E43"/>
                </a:solidFill>
                <a:cs typeface="Effra"/>
              </a:rPr>
              <a:t>y</a:t>
            </a:r>
            <a:r>
              <a:rPr lang="en-US" sz="1500" spc="4" dirty="0">
                <a:solidFill>
                  <a:srgbClr val="171E43"/>
                </a:solidFill>
                <a:cs typeface="Effra"/>
              </a:rPr>
              <a:t>m</a:t>
            </a:r>
            <a:r>
              <a:rPr lang="en-US" sz="1500" spc="-7" dirty="0">
                <a:solidFill>
                  <a:srgbClr val="171E43"/>
                </a:solidFill>
                <a:cs typeface="Effra"/>
              </a:rPr>
              <a:t>p</a:t>
            </a:r>
            <a:r>
              <a:rPr lang="en-US" sz="1500" spc="-56" dirty="0">
                <a:solidFill>
                  <a:srgbClr val="171E43"/>
                </a:solidFill>
                <a:cs typeface="Effra"/>
              </a:rPr>
              <a:t>t</a:t>
            </a:r>
            <a:r>
              <a:rPr lang="en-US" sz="1500" spc="-11" dirty="0">
                <a:solidFill>
                  <a:srgbClr val="171E43"/>
                </a:solidFill>
                <a:cs typeface="Effra"/>
              </a:rPr>
              <a:t>o</a:t>
            </a:r>
            <a:r>
              <a:rPr lang="en-US" sz="1500" spc="-14" dirty="0">
                <a:solidFill>
                  <a:srgbClr val="171E43"/>
                </a:solidFill>
                <a:cs typeface="Effra"/>
              </a:rPr>
              <a:t>m</a:t>
            </a:r>
            <a:r>
              <a:rPr lang="en-US" sz="1500" dirty="0">
                <a:solidFill>
                  <a:srgbClr val="171E43"/>
                </a:solidFill>
                <a:cs typeface="Effra"/>
              </a:rPr>
              <a:t>s</a:t>
            </a:r>
            <a:r>
              <a:rPr lang="en-US" sz="1500" spc="-120" dirty="0">
                <a:solidFill>
                  <a:srgbClr val="171E43"/>
                </a:solidFill>
                <a:cs typeface="Effra"/>
              </a:rPr>
              <a:t> </a:t>
            </a:r>
            <a:r>
              <a:rPr lang="en-US" sz="1300" spc="11" baseline="33333" dirty="0">
                <a:solidFill>
                  <a:srgbClr val="171E43"/>
                </a:solidFill>
                <a:cs typeface="Effra"/>
              </a:rPr>
              <a:t>2</a:t>
            </a:r>
            <a:endParaRPr lang="en-US" sz="1300" baseline="33333" dirty="0">
              <a:cs typeface="Effra"/>
            </a:endParaRPr>
          </a:p>
        </p:txBody>
      </p:sp>
      <p:sp>
        <p:nvSpPr>
          <p:cNvPr id="12" name="object 12"/>
          <p:cNvSpPr txBox="1"/>
          <p:nvPr/>
        </p:nvSpPr>
        <p:spPr>
          <a:xfrm>
            <a:off x="862378" y="5172455"/>
            <a:ext cx="5525090" cy="355034"/>
          </a:xfrm>
          <a:prstGeom prst="rect">
            <a:avLst/>
          </a:prstGeom>
        </p:spPr>
        <p:txBody>
          <a:bodyPr vert="horz" wrap="square" lIns="0" tIns="0" rIns="0" bIns="0" rtlCol="0">
            <a:spAutoFit/>
          </a:bodyPr>
          <a:lstStyle/>
          <a:p>
            <a:pPr marL="8929" marR="3572">
              <a:lnSpc>
                <a:spcPct val="75700"/>
              </a:lnSpc>
            </a:pPr>
            <a:r>
              <a:rPr lang="en-US" sz="1500" spc="-98" dirty="0">
                <a:solidFill>
                  <a:srgbClr val="171E43"/>
                </a:solidFill>
                <a:latin typeface="Effra"/>
                <a:cs typeface="Effra"/>
              </a:rPr>
              <a:t>P</a:t>
            </a:r>
            <a:r>
              <a:rPr lang="en-US" sz="1500" spc="-134" dirty="0">
                <a:solidFill>
                  <a:srgbClr val="171E43"/>
                </a:solidFill>
                <a:latin typeface="Effra"/>
                <a:cs typeface="Effra"/>
              </a:rPr>
              <a:t>a</a:t>
            </a:r>
            <a:r>
              <a:rPr lang="en-US" sz="1500" spc="-7" dirty="0">
                <a:solidFill>
                  <a:srgbClr val="171E43"/>
                </a:solidFill>
                <a:latin typeface="Effra"/>
                <a:cs typeface="Effra"/>
              </a:rPr>
              <a:t>t</a:t>
            </a:r>
            <a:r>
              <a:rPr lang="en-US" sz="1500" spc="7" dirty="0">
                <a:solidFill>
                  <a:srgbClr val="171E43"/>
                </a:solidFill>
                <a:latin typeface="Effra"/>
                <a:cs typeface="Effra"/>
              </a:rPr>
              <a:t>i</a:t>
            </a:r>
            <a:r>
              <a:rPr lang="en-US" sz="1500" spc="-25" dirty="0">
                <a:solidFill>
                  <a:srgbClr val="171E43"/>
                </a:solidFill>
                <a:latin typeface="Effra"/>
                <a:cs typeface="Effra"/>
              </a:rPr>
              <a:t>e</a:t>
            </a:r>
            <a:r>
              <a:rPr lang="en-US" sz="1500" spc="-7" dirty="0">
                <a:solidFill>
                  <a:srgbClr val="171E43"/>
                </a:solidFill>
                <a:latin typeface="Effra"/>
                <a:cs typeface="Effra"/>
              </a:rPr>
              <a:t>n</a:t>
            </a:r>
            <a:r>
              <a:rPr lang="en-US" sz="1500" spc="-14" dirty="0">
                <a:solidFill>
                  <a:srgbClr val="171E43"/>
                </a:solidFill>
                <a:latin typeface="Effra"/>
                <a:cs typeface="Effra"/>
              </a:rPr>
              <a:t>t</a:t>
            </a:r>
            <a:r>
              <a:rPr lang="en-US" sz="1500" dirty="0">
                <a:solidFill>
                  <a:srgbClr val="171E43"/>
                </a:solidFill>
                <a:latin typeface="Effra"/>
                <a:cs typeface="Effra"/>
              </a:rPr>
              <a:t>s </a:t>
            </a:r>
            <a:r>
              <a:rPr lang="en-US" sz="1500" spc="4" dirty="0">
                <a:solidFill>
                  <a:srgbClr val="171E43"/>
                </a:solidFill>
                <a:latin typeface="Effra"/>
                <a:cs typeface="Effra"/>
              </a:rPr>
              <a:t>a</a:t>
            </a:r>
            <a:r>
              <a:rPr lang="en-US" sz="1500" spc="-11" dirty="0">
                <a:solidFill>
                  <a:srgbClr val="171E43"/>
                </a:solidFill>
                <a:latin typeface="Effra"/>
                <a:cs typeface="Effra"/>
              </a:rPr>
              <a:t>d</a:t>
            </a:r>
            <a:r>
              <a:rPr lang="en-US" sz="1500" spc="4" dirty="0">
                <a:solidFill>
                  <a:srgbClr val="171E43"/>
                </a:solidFill>
                <a:latin typeface="Effra"/>
                <a:cs typeface="Effra"/>
              </a:rPr>
              <a:t>m</a:t>
            </a:r>
            <a:r>
              <a:rPr lang="en-US" sz="1500" spc="-11" dirty="0">
                <a:solidFill>
                  <a:srgbClr val="171E43"/>
                </a:solidFill>
                <a:latin typeface="Effra"/>
                <a:cs typeface="Effra"/>
              </a:rPr>
              <a:t>i</a:t>
            </a:r>
            <a:r>
              <a:rPr lang="en-US" sz="1500" spc="32" dirty="0">
                <a:solidFill>
                  <a:srgbClr val="171E43"/>
                </a:solidFill>
                <a:latin typeface="Effra"/>
                <a:cs typeface="Effra"/>
              </a:rPr>
              <a:t>t</a:t>
            </a:r>
            <a:r>
              <a:rPr lang="en-US" sz="1500" spc="-7" dirty="0">
                <a:solidFill>
                  <a:srgbClr val="171E43"/>
                </a:solidFill>
                <a:latin typeface="Effra"/>
                <a:cs typeface="Effra"/>
              </a:rPr>
              <a:t>t</a:t>
            </a:r>
            <a:r>
              <a:rPr lang="en-US" sz="1500" spc="-25" dirty="0">
                <a:solidFill>
                  <a:srgbClr val="171E43"/>
                </a:solidFill>
                <a:latin typeface="Effra"/>
                <a:cs typeface="Effra"/>
              </a:rPr>
              <a:t>e</a:t>
            </a:r>
            <a:r>
              <a:rPr lang="en-US" sz="1500" dirty="0">
                <a:solidFill>
                  <a:srgbClr val="171E43"/>
                </a:solidFill>
                <a:latin typeface="Effra"/>
                <a:cs typeface="Effra"/>
              </a:rPr>
              <a:t>d </a:t>
            </a:r>
            <a:r>
              <a:rPr lang="en-US" sz="1500" spc="-56" dirty="0">
                <a:solidFill>
                  <a:srgbClr val="171E43"/>
                </a:solidFill>
                <a:latin typeface="Effra"/>
                <a:cs typeface="Effra"/>
              </a:rPr>
              <a:t>t</a:t>
            </a:r>
            <a:r>
              <a:rPr lang="en-US" sz="1500" dirty="0">
                <a:solidFill>
                  <a:srgbClr val="171E43"/>
                </a:solidFill>
                <a:latin typeface="Effra"/>
                <a:cs typeface="Effra"/>
              </a:rPr>
              <a:t>o o</a:t>
            </a:r>
            <a:r>
              <a:rPr lang="en-US" sz="1500" spc="25" dirty="0">
                <a:solidFill>
                  <a:srgbClr val="171E43"/>
                </a:solidFill>
                <a:latin typeface="Effra"/>
                <a:cs typeface="Effra"/>
              </a:rPr>
              <a:t>f</a:t>
            </a:r>
            <a:r>
              <a:rPr lang="en-US" sz="1500" spc="-11" dirty="0">
                <a:solidFill>
                  <a:srgbClr val="171E43"/>
                </a:solidFill>
                <a:latin typeface="Effra"/>
                <a:cs typeface="Effra"/>
              </a:rPr>
              <a:t>t</a:t>
            </a:r>
            <a:r>
              <a:rPr lang="en-US" sz="1500" spc="-25" dirty="0">
                <a:solidFill>
                  <a:srgbClr val="171E43"/>
                </a:solidFill>
                <a:latin typeface="Effra"/>
                <a:cs typeface="Effra"/>
              </a:rPr>
              <a:t>e</a:t>
            </a:r>
            <a:r>
              <a:rPr lang="en-US" sz="1500" dirty="0">
                <a:solidFill>
                  <a:srgbClr val="171E43"/>
                </a:solidFill>
                <a:latin typeface="Effra"/>
                <a:cs typeface="Effra"/>
              </a:rPr>
              <a:t>n </a:t>
            </a:r>
            <a:r>
              <a:rPr lang="en-US" sz="1500" spc="-11" dirty="0">
                <a:solidFill>
                  <a:srgbClr val="171E43"/>
                </a:solidFill>
                <a:latin typeface="Effra"/>
                <a:cs typeface="Effra"/>
              </a:rPr>
              <a:t>s</a:t>
            </a:r>
            <a:r>
              <a:rPr lang="en-US" sz="1500" dirty="0">
                <a:solidFill>
                  <a:srgbClr val="171E43"/>
                </a:solidFill>
                <a:latin typeface="Effra"/>
                <a:cs typeface="Effra"/>
              </a:rPr>
              <a:t>k</a:t>
            </a:r>
            <a:r>
              <a:rPr lang="en-US" sz="1500" spc="7" dirty="0">
                <a:solidFill>
                  <a:srgbClr val="171E43"/>
                </a:solidFill>
                <a:latin typeface="Effra"/>
                <a:cs typeface="Effra"/>
              </a:rPr>
              <a:t>i</a:t>
            </a:r>
            <a:r>
              <a:rPr lang="en-US" sz="1500" spc="-28" dirty="0">
                <a:solidFill>
                  <a:srgbClr val="171E43"/>
                </a:solidFill>
                <a:latin typeface="Effra"/>
                <a:cs typeface="Effra"/>
              </a:rPr>
              <a:t>pp</a:t>
            </a:r>
            <a:r>
              <a:rPr lang="en-US" sz="1500" spc="7" dirty="0">
                <a:solidFill>
                  <a:srgbClr val="171E43"/>
                </a:solidFill>
                <a:latin typeface="Effra"/>
                <a:cs typeface="Effra"/>
              </a:rPr>
              <a:t>i</a:t>
            </a:r>
            <a:r>
              <a:rPr lang="en-US" sz="1500" spc="4" dirty="0">
                <a:solidFill>
                  <a:srgbClr val="171E43"/>
                </a:solidFill>
                <a:latin typeface="Effra"/>
                <a:cs typeface="Effra"/>
              </a:rPr>
              <a:t>n</a:t>
            </a:r>
            <a:r>
              <a:rPr lang="en-US" sz="1500" dirty="0">
                <a:solidFill>
                  <a:srgbClr val="171E43"/>
                </a:solidFill>
                <a:latin typeface="Effra"/>
                <a:cs typeface="Effra"/>
              </a:rPr>
              <a:t>g </a:t>
            </a:r>
            <a:r>
              <a:rPr lang="en-US" sz="1500" spc="7" dirty="0">
                <a:solidFill>
                  <a:srgbClr val="171E43"/>
                </a:solidFill>
                <a:latin typeface="Effra"/>
                <a:cs typeface="Effra"/>
              </a:rPr>
              <a:t>i</a:t>
            </a:r>
            <a:r>
              <a:rPr lang="en-US" sz="1500" spc="-7" dirty="0">
                <a:solidFill>
                  <a:srgbClr val="171E43"/>
                </a:solidFill>
                <a:latin typeface="Effra"/>
                <a:cs typeface="Effra"/>
              </a:rPr>
              <a:t>n</a:t>
            </a:r>
            <a:r>
              <a:rPr lang="en-US" sz="1500" spc="-21" dirty="0">
                <a:solidFill>
                  <a:srgbClr val="171E43"/>
                </a:solidFill>
                <a:latin typeface="Effra"/>
                <a:cs typeface="Effra"/>
              </a:rPr>
              <a:t>s</a:t>
            </a:r>
            <a:r>
              <a:rPr lang="en-US" sz="1500" spc="11" dirty="0">
                <a:solidFill>
                  <a:srgbClr val="171E43"/>
                </a:solidFill>
                <a:latin typeface="Effra"/>
                <a:cs typeface="Effra"/>
              </a:rPr>
              <a:t>u</a:t>
            </a:r>
            <a:r>
              <a:rPr lang="en-US" sz="1500" spc="-11" dirty="0">
                <a:solidFill>
                  <a:srgbClr val="171E43"/>
                </a:solidFill>
                <a:latin typeface="Effra"/>
                <a:cs typeface="Effra"/>
              </a:rPr>
              <a:t>l</a:t>
            </a:r>
            <a:r>
              <a:rPr lang="en-US" sz="1500" spc="7" dirty="0">
                <a:solidFill>
                  <a:srgbClr val="171E43"/>
                </a:solidFill>
                <a:latin typeface="Effra"/>
                <a:cs typeface="Effra"/>
              </a:rPr>
              <a:t>i</a:t>
            </a:r>
            <a:r>
              <a:rPr lang="en-US" sz="1500" dirty="0">
                <a:solidFill>
                  <a:srgbClr val="171E43"/>
                </a:solidFill>
                <a:latin typeface="Effra"/>
                <a:cs typeface="Effra"/>
              </a:rPr>
              <a:t>n </a:t>
            </a:r>
            <a:r>
              <a:rPr lang="en-US" sz="1500" spc="7" dirty="0">
                <a:solidFill>
                  <a:srgbClr val="171E43"/>
                </a:solidFill>
                <a:latin typeface="Effra"/>
                <a:cs typeface="Effra"/>
              </a:rPr>
              <a:t>i</a:t>
            </a:r>
            <a:r>
              <a:rPr lang="en-US" sz="1500" dirty="0">
                <a:solidFill>
                  <a:srgbClr val="171E43"/>
                </a:solidFill>
                <a:latin typeface="Effra"/>
                <a:cs typeface="Effra"/>
              </a:rPr>
              <a:t>n</a:t>
            </a:r>
            <a:r>
              <a:rPr lang="en-US" sz="1500" spc="11" dirty="0">
                <a:solidFill>
                  <a:srgbClr val="171E43"/>
                </a:solidFill>
                <a:latin typeface="Effra"/>
                <a:cs typeface="Effra"/>
              </a:rPr>
              <a:t>j</a:t>
            </a:r>
            <a:r>
              <a:rPr lang="en-US" sz="1500" spc="-63" dirty="0">
                <a:solidFill>
                  <a:srgbClr val="171E43"/>
                </a:solidFill>
                <a:latin typeface="Effra"/>
                <a:cs typeface="Effra"/>
              </a:rPr>
              <a:t>e</a:t>
            </a:r>
            <a:r>
              <a:rPr lang="en-US" sz="1500" spc="14" dirty="0">
                <a:solidFill>
                  <a:srgbClr val="171E43"/>
                </a:solidFill>
                <a:latin typeface="Effra"/>
                <a:cs typeface="Effra"/>
              </a:rPr>
              <a:t>c</a:t>
            </a:r>
            <a:r>
              <a:rPr lang="en-US" sz="1500" spc="-7" dirty="0">
                <a:solidFill>
                  <a:srgbClr val="171E43"/>
                </a:solidFill>
                <a:latin typeface="Effra"/>
                <a:cs typeface="Effra"/>
              </a:rPr>
              <a:t>t</a:t>
            </a:r>
            <a:r>
              <a:rPr lang="en-US" sz="1500" spc="4" dirty="0">
                <a:solidFill>
                  <a:srgbClr val="171E43"/>
                </a:solidFill>
                <a:latin typeface="Effra"/>
                <a:cs typeface="Effra"/>
              </a:rPr>
              <a:t>i</a:t>
            </a:r>
            <a:r>
              <a:rPr lang="en-US" sz="1500" dirty="0">
                <a:solidFill>
                  <a:srgbClr val="171E43"/>
                </a:solidFill>
                <a:latin typeface="Effra"/>
                <a:cs typeface="Effra"/>
              </a:rPr>
              <a:t>o</a:t>
            </a:r>
            <a:r>
              <a:rPr lang="en-US" sz="1500" spc="-7" dirty="0">
                <a:solidFill>
                  <a:srgbClr val="171E43"/>
                </a:solidFill>
                <a:latin typeface="Effra"/>
                <a:cs typeface="Effra"/>
              </a:rPr>
              <a:t>n</a:t>
            </a:r>
            <a:r>
              <a:rPr lang="en-US" sz="1500" dirty="0">
                <a:solidFill>
                  <a:srgbClr val="171E43"/>
                </a:solidFill>
                <a:latin typeface="Effra"/>
                <a:cs typeface="Effra"/>
              </a:rPr>
              <a:t>s </a:t>
            </a:r>
            <a:r>
              <a:rPr lang="en-US" sz="1500" spc="-7" dirty="0">
                <a:solidFill>
                  <a:srgbClr val="171E43"/>
                </a:solidFill>
                <a:latin typeface="Effra"/>
                <a:cs typeface="Effra"/>
              </a:rPr>
              <a:t>t</a:t>
            </a:r>
            <a:r>
              <a:rPr lang="en-US" sz="1500" spc="7" dirty="0">
                <a:solidFill>
                  <a:srgbClr val="171E43"/>
                </a:solidFill>
                <a:latin typeface="Effra"/>
                <a:cs typeface="Effra"/>
              </a:rPr>
              <a:t>h</a:t>
            </a:r>
            <a:r>
              <a:rPr lang="en-US" sz="1500" spc="11" dirty="0">
                <a:solidFill>
                  <a:srgbClr val="171E43"/>
                </a:solidFill>
                <a:latin typeface="Effra"/>
                <a:cs typeface="Effra"/>
              </a:rPr>
              <a:t>e</a:t>
            </a:r>
            <a:r>
              <a:rPr lang="en-US" sz="1500" dirty="0">
                <a:solidFill>
                  <a:srgbClr val="171E43"/>
                </a:solidFill>
                <a:latin typeface="Effra"/>
                <a:cs typeface="Effra"/>
              </a:rPr>
              <a:t>y k</a:t>
            </a:r>
            <a:r>
              <a:rPr lang="en-US" sz="1500" spc="7" dirty="0">
                <a:solidFill>
                  <a:srgbClr val="171E43"/>
                </a:solidFill>
                <a:latin typeface="Effra"/>
                <a:cs typeface="Effra"/>
              </a:rPr>
              <a:t>n</a:t>
            </a:r>
            <a:r>
              <a:rPr lang="en-US" sz="1500" spc="4" dirty="0">
                <a:solidFill>
                  <a:srgbClr val="171E43"/>
                </a:solidFill>
                <a:latin typeface="Effra"/>
                <a:cs typeface="Effra"/>
              </a:rPr>
              <a:t>o</a:t>
            </a:r>
            <a:r>
              <a:rPr lang="en-US" sz="1500" dirty="0">
                <a:solidFill>
                  <a:srgbClr val="171E43"/>
                </a:solidFill>
                <a:latin typeface="Effra"/>
                <a:cs typeface="Effra"/>
              </a:rPr>
              <a:t>w </a:t>
            </a:r>
            <a:r>
              <a:rPr lang="en-US" sz="1500" spc="-7" dirty="0">
                <a:solidFill>
                  <a:srgbClr val="171E43"/>
                </a:solidFill>
                <a:latin typeface="Effra"/>
                <a:cs typeface="Effra"/>
              </a:rPr>
              <a:t>t</a:t>
            </a:r>
            <a:r>
              <a:rPr lang="en-US" sz="1500" spc="7" dirty="0">
                <a:solidFill>
                  <a:srgbClr val="171E43"/>
                </a:solidFill>
                <a:latin typeface="Effra"/>
                <a:cs typeface="Effra"/>
              </a:rPr>
              <a:t>h</a:t>
            </a:r>
            <a:r>
              <a:rPr lang="en-US" sz="1500" spc="11" dirty="0">
                <a:solidFill>
                  <a:srgbClr val="171E43"/>
                </a:solidFill>
                <a:latin typeface="Effra"/>
                <a:cs typeface="Effra"/>
              </a:rPr>
              <a:t>e</a:t>
            </a:r>
            <a:r>
              <a:rPr lang="en-US" sz="1500" dirty="0">
                <a:solidFill>
                  <a:srgbClr val="171E43"/>
                </a:solidFill>
                <a:latin typeface="Effra"/>
                <a:cs typeface="Effra"/>
              </a:rPr>
              <a:t>y </a:t>
            </a:r>
            <a:r>
              <a:rPr lang="en-US" sz="1500" spc="-11" dirty="0">
                <a:solidFill>
                  <a:srgbClr val="171E43"/>
                </a:solidFill>
                <a:latin typeface="Effra"/>
                <a:cs typeface="Effra"/>
              </a:rPr>
              <a:t>s</a:t>
            </a:r>
            <a:r>
              <a:rPr lang="en-US" sz="1500" dirty="0">
                <a:solidFill>
                  <a:srgbClr val="171E43"/>
                </a:solidFill>
                <a:latin typeface="Effra"/>
                <a:cs typeface="Effra"/>
              </a:rPr>
              <a:t>ho</a:t>
            </a:r>
            <a:r>
              <a:rPr lang="en-US" sz="1500" spc="11" dirty="0">
                <a:solidFill>
                  <a:srgbClr val="171E43"/>
                </a:solidFill>
                <a:latin typeface="Effra"/>
                <a:cs typeface="Effra"/>
              </a:rPr>
              <a:t>u</a:t>
            </a:r>
            <a:r>
              <a:rPr lang="en-US" sz="1500" spc="-11" dirty="0">
                <a:solidFill>
                  <a:srgbClr val="171E43"/>
                </a:solidFill>
                <a:latin typeface="Effra"/>
                <a:cs typeface="Effra"/>
              </a:rPr>
              <a:t>l</a:t>
            </a:r>
            <a:r>
              <a:rPr lang="en-US" sz="1500" dirty="0">
                <a:solidFill>
                  <a:srgbClr val="171E43"/>
                </a:solidFill>
                <a:latin typeface="Effra"/>
                <a:cs typeface="Effra"/>
              </a:rPr>
              <a:t>d </a:t>
            </a:r>
            <a:r>
              <a:rPr lang="en-US" sz="1500" spc="-134" dirty="0">
                <a:solidFill>
                  <a:srgbClr val="171E43"/>
                </a:solidFill>
                <a:latin typeface="Effra"/>
                <a:cs typeface="Effra"/>
              </a:rPr>
              <a:t>t</a:t>
            </a:r>
            <a:r>
              <a:rPr lang="en-US" sz="1500" spc="4" dirty="0">
                <a:solidFill>
                  <a:srgbClr val="171E43"/>
                </a:solidFill>
                <a:latin typeface="Effra"/>
                <a:cs typeface="Effra"/>
              </a:rPr>
              <a:t>a</a:t>
            </a:r>
            <a:r>
              <a:rPr lang="en-US" sz="1500" dirty="0">
                <a:solidFill>
                  <a:srgbClr val="171E43"/>
                </a:solidFill>
                <a:latin typeface="Effra"/>
                <a:cs typeface="Effra"/>
              </a:rPr>
              <a:t>ke</a:t>
            </a:r>
            <a:r>
              <a:rPr lang="en-US" sz="1300" spc="11" baseline="33333" dirty="0">
                <a:solidFill>
                  <a:srgbClr val="171E43"/>
                </a:solidFill>
                <a:latin typeface="Effra"/>
                <a:cs typeface="Effra"/>
              </a:rPr>
              <a:t>3</a:t>
            </a:r>
            <a:endParaRPr lang="en-US" sz="1300" baseline="33333" dirty="0">
              <a:latin typeface="Effra"/>
              <a:cs typeface="Effra"/>
            </a:endParaRPr>
          </a:p>
        </p:txBody>
      </p:sp>
      <p:grpSp>
        <p:nvGrpSpPr>
          <p:cNvPr id="35" name="Group 34"/>
          <p:cNvGrpSpPr/>
          <p:nvPr/>
        </p:nvGrpSpPr>
        <p:grpSpPr>
          <a:xfrm>
            <a:off x="767457" y="1308841"/>
            <a:ext cx="1752451" cy="1179409"/>
            <a:chOff x="546699" y="1981200"/>
            <a:chExt cx="2492375" cy="1677382"/>
          </a:xfrm>
        </p:grpSpPr>
        <p:sp>
          <p:nvSpPr>
            <p:cNvPr id="14" name="object 14"/>
            <p:cNvSpPr txBox="1"/>
            <p:nvPr/>
          </p:nvSpPr>
          <p:spPr>
            <a:xfrm>
              <a:off x="546699" y="1981200"/>
              <a:ext cx="2492375" cy="1677382"/>
            </a:xfrm>
            <a:prstGeom prst="rect">
              <a:avLst/>
            </a:prstGeom>
          </p:spPr>
          <p:txBody>
            <a:bodyPr vert="horz" wrap="square" lIns="0" tIns="0" rIns="0" bIns="0" rtlCol="0">
              <a:spAutoFit/>
            </a:bodyPr>
            <a:lstStyle/>
            <a:p>
              <a:pPr marL="8929" algn="ctr">
                <a:tabLst>
                  <a:tab pos="1184034" algn="l"/>
                </a:tabLst>
              </a:pPr>
              <a:r>
                <a:rPr sz="7700" b="1" spc="207" dirty="0">
                  <a:solidFill>
                    <a:srgbClr val="F5A826"/>
                  </a:solidFill>
                  <a:latin typeface="Effra"/>
                  <a:cs typeface="Effra"/>
                </a:rPr>
                <a:t>1	2</a:t>
              </a:r>
              <a:endParaRPr sz="7700" dirty="0">
                <a:latin typeface="Effra"/>
                <a:cs typeface="Effra"/>
              </a:endParaRPr>
            </a:p>
          </p:txBody>
        </p:sp>
        <p:sp>
          <p:nvSpPr>
            <p:cNvPr id="15" name="object 15"/>
            <p:cNvSpPr txBox="1"/>
            <p:nvPr/>
          </p:nvSpPr>
          <p:spPr>
            <a:xfrm>
              <a:off x="1305647" y="2514600"/>
              <a:ext cx="888366" cy="503386"/>
            </a:xfrm>
            <a:prstGeom prst="rect">
              <a:avLst/>
            </a:prstGeom>
          </p:spPr>
          <p:txBody>
            <a:bodyPr vert="horz" wrap="square" lIns="0" tIns="0" rIns="0" bIns="0" rtlCol="0">
              <a:spAutoFit/>
            </a:bodyPr>
            <a:lstStyle/>
            <a:p>
              <a:pPr marL="8929"/>
              <a:r>
                <a:rPr sz="2300" b="1" spc="4" dirty="0">
                  <a:solidFill>
                    <a:srgbClr val="F5A826"/>
                  </a:solidFill>
                  <a:latin typeface="Effra"/>
                  <a:cs typeface="Effra"/>
                </a:rPr>
                <a:t>OUT</a:t>
              </a:r>
              <a:endParaRPr sz="2300" dirty="0">
                <a:latin typeface="Effra"/>
                <a:cs typeface="Effra"/>
              </a:endParaRPr>
            </a:p>
          </p:txBody>
        </p:sp>
        <p:sp>
          <p:nvSpPr>
            <p:cNvPr id="16" name="object 16"/>
            <p:cNvSpPr txBox="1"/>
            <p:nvPr/>
          </p:nvSpPr>
          <p:spPr>
            <a:xfrm>
              <a:off x="1465359" y="2844291"/>
              <a:ext cx="568324" cy="503386"/>
            </a:xfrm>
            <a:prstGeom prst="rect">
              <a:avLst/>
            </a:prstGeom>
          </p:spPr>
          <p:txBody>
            <a:bodyPr vert="horz" wrap="square" lIns="0" tIns="0" rIns="0" bIns="0" rtlCol="0">
              <a:spAutoFit/>
            </a:bodyPr>
            <a:lstStyle/>
            <a:p>
              <a:pPr marL="8929"/>
              <a:r>
                <a:rPr sz="2300" b="1" dirty="0">
                  <a:solidFill>
                    <a:srgbClr val="F5A826"/>
                  </a:solidFill>
                  <a:latin typeface="Effra"/>
                  <a:cs typeface="Effra"/>
                </a:rPr>
                <a:t>OF</a:t>
              </a:r>
              <a:endParaRPr sz="2300" dirty="0">
                <a:latin typeface="Effra"/>
                <a:cs typeface="Effra"/>
              </a:endParaRPr>
            </a:p>
          </p:txBody>
        </p:sp>
      </p:grpSp>
      <p:grpSp>
        <p:nvGrpSpPr>
          <p:cNvPr id="37" name="Group 36"/>
          <p:cNvGrpSpPr/>
          <p:nvPr/>
        </p:nvGrpSpPr>
        <p:grpSpPr>
          <a:xfrm>
            <a:off x="767458" y="4069150"/>
            <a:ext cx="1752450" cy="1179409"/>
            <a:chOff x="546700" y="6303135"/>
            <a:chExt cx="2492374" cy="1677382"/>
          </a:xfrm>
        </p:grpSpPr>
        <p:sp>
          <p:nvSpPr>
            <p:cNvPr id="17" name="object 17"/>
            <p:cNvSpPr txBox="1"/>
            <p:nvPr/>
          </p:nvSpPr>
          <p:spPr>
            <a:xfrm>
              <a:off x="546700" y="6303135"/>
              <a:ext cx="2492374" cy="1677382"/>
            </a:xfrm>
            <a:prstGeom prst="rect">
              <a:avLst/>
            </a:prstGeom>
          </p:spPr>
          <p:txBody>
            <a:bodyPr vert="horz" wrap="square" lIns="0" tIns="0" rIns="0" bIns="0" rtlCol="0">
              <a:spAutoFit/>
            </a:bodyPr>
            <a:lstStyle/>
            <a:p>
              <a:pPr marL="8929">
                <a:tabLst>
                  <a:tab pos="1184034" algn="l"/>
                </a:tabLst>
              </a:pPr>
              <a:r>
                <a:rPr sz="7700" b="1" spc="207" dirty="0">
                  <a:solidFill>
                    <a:srgbClr val="F5A826"/>
                  </a:solidFill>
                  <a:latin typeface="Effra"/>
                  <a:cs typeface="Effra"/>
                </a:rPr>
                <a:t>1	2</a:t>
              </a:r>
              <a:endParaRPr sz="7700" dirty="0">
                <a:latin typeface="Effra"/>
                <a:cs typeface="Effra"/>
              </a:endParaRPr>
            </a:p>
          </p:txBody>
        </p:sp>
        <p:sp>
          <p:nvSpPr>
            <p:cNvPr id="18" name="object 18"/>
            <p:cNvSpPr txBox="1"/>
            <p:nvPr/>
          </p:nvSpPr>
          <p:spPr>
            <a:xfrm>
              <a:off x="1305646" y="6726935"/>
              <a:ext cx="888364" cy="503386"/>
            </a:xfrm>
            <a:prstGeom prst="rect">
              <a:avLst/>
            </a:prstGeom>
          </p:spPr>
          <p:txBody>
            <a:bodyPr vert="horz" wrap="square" lIns="0" tIns="0" rIns="0" bIns="0" rtlCol="0">
              <a:spAutoFit/>
            </a:bodyPr>
            <a:lstStyle/>
            <a:p>
              <a:pPr marL="8929"/>
              <a:r>
                <a:rPr sz="2300" b="1" spc="4" dirty="0">
                  <a:solidFill>
                    <a:srgbClr val="F5A826"/>
                  </a:solidFill>
                  <a:latin typeface="Effra"/>
                  <a:cs typeface="Effra"/>
                </a:rPr>
                <a:t>OUT</a:t>
              </a:r>
              <a:endParaRPr sz="2300">
                <a:latin typeface="Effra"/>
                <a:cs typeface="Effra"/>
              </a:endParaRPr>
            </a:p>
          </p:txBody>
        </p:sp>
        <p:sp>
          <p:nvSpPr>
            <p:cNvPr id="19" name="object 19"/>
            <p:cNvSpPr txBox="1"/>
            <p:nvPr/>
          </p:nvSpPr>
          <p:spPr>
            <a:xfrm>
              <a:off x="1465359" y="7056628"/>
              <a:ext cx="568324" cy="503386"/>
            </a:xfrm>
            <a:prstGeom prst="rect">
              <a:avLst/>
            </a:prstGeom>
          </p:spPr>
          <p:txBody>
            <a:bodyPr vert="horz" wrap="square" lIns="0" tIns="0" rIns="0" bIns="0" rtlCol="0">
              <a:spAutoFit/>
            </a:bodyPr>
            <a:lstStyle/>
            <a:p>
              <a:pPr marL="8929"/>
              <a:r>
                <a:rPr sz="2300" b="1" dirty="0">
                  <a:solidFill>
                    <a:srgbClr val="F5A826"/>
                  </a:solidFill>
                  <a:latin typeface="Effra"/>
                  <a:cs typeface="Effra"/>
                </a:rPr>
                <a:t>OF</a:t>
              </a:r>
              <a:endParaRPr sz="2300">
                <a:latin typeface="Effra"/>
                <a:cs typeface="Effra"/>
              </a:endParaRPr>
            </a:p>
          </p:txBody>
        </p:sp>
      </p:grpSp>
      <p:grpSp>
        <p:nvGrpSpPr>
          <p:cNvPr id="36" name="Group 35"/>
          <p:cNvGrpSpPr/>
          <p:nvPr/>
        </p:nvGrpSpPr>
        <p:grpSpPr>
          <a:xfrm>
            <a:off x="767458" y="2691080"/>
            <a:ext cx="2149474" cy="1179409"/>
            <a:chOff x="546700" y="4364961"/>
            <a:chExt cx="3057030" cy="1677382"/>
          </a:xfrm>
        </p:grpSpPr>
        <p:sp>
          <p:nvSpPr>
            <p:cNvPr id="20" name="object 20"/>
            <p:cNvSpPr txBox="1"/>
            <p:nvPr/>
          </p:nvSpPr>
          <p:spPr>
            <a:xfrm>
              <a:off x="546700" y="4364961"/>
              <a:ext cx="911056" cy="1677382"/>
            </a:xfrm>
            <a:prstGeom prst="rect">
              <a:avLst/>
            </a:prstGeom>
          </p:spPr>
          <p:txBody>
            <a:bodyPr vert="horz" wrap="square" lIns="0" tIns="0" rIns="0" bIns="0" rtlCol="0">
              <a:spAutoFit/>
            </a:bodyPr>
            <a:lstStyle/>
            <a:p>
              <a:pPr marL="8929"/>
              <a:r>
                <a:rPr sz="7700" b="1" spc="207" dirty="0">
                  <a:solidFill>
                    <a:srgbClr val="F5A826"/>
                  </a:solidFill>
                  <a:latin typeface="Effra"/>
                  <a:cs typeface="Effra"/>
                </a:rPr>
                <a:t>8</a:t>
              </a:r>
              <a:endParaRPr sz="7700" dirty="0">
                <a:latin typeface="Effra"/>
                <a:cs typeface="Effra"/>
              </a:endParaRPr>
            </a:p>
          </p:txBody>
        </p:sp>
        <p:sp>
          <p:nvSpPr>
            <p:cNvPr id="21" name="object 21"/>
            <p:cNvSpPr txBox="1"/>
            <p:nvPr/>
          </p:nvSpPr>
          <p:spPr>
            <a:xfrm>
              <a:off x="2166333" y="4364961"/>
              <a:ext cx="1437397" cy="1677382"/>
            </a:xfrm>
            <a:prstGeom prst="rect">
              <a:avLst/>
            </a:prstGeom>
          </p:spPr>
          <p:txBody>
            <a:bodyPr vert="horz" wrap="square" lIns="0" tIns="0" rIns="0" bIns="0" rtlCol="0">
              <a:spAutoFit/>
            </a:bodyPr>
            <a:lstStyle/>
            <a:p>
              <a:pPr marL="8929"/>
              <a:r>
                <a:rPr sz="7700" b="1" spc="-681" dirty="0">
                  <a:solidFill>
                    <a:srgbClr val="F5A826"/>
                  </a:solidFill>
                  <a:latin typeface="Effra"/>
                  <a:cs typeface="Effra"/>
                </a:rPr>
                <a:t>10</a:t>
              </a:r>
              <a:endParaRPr sz="7700" dirty="0">
                <a:latin typeface="Effra"/>
                <a:cs typeface="Effra"/>
              </a:endParaRPr>
            </a:p>
          </p:txBody>
        </p:sp>
        <p:sp>
          <p:nvSpPr>
            <p:cNvPr id="22" name="object 22"/>
            <p:cNvSpPr txBox="1"/>
            <p:nvPr/>
          </p:nvSpPr>
          <p:spPr>
            <a:xfrm>
              <a:off x="1352269" y="4788762"/>
              <a:ext cx="985744" cy="500137"/>
            </a:xfrm>
            <a:prstGeom prst="rect">
              <a:avLst/>
            </a:prstGeom>
          </p:spPr>
          <p:txBody>
            <a:bodyPr vert="horz" wrap="square" lIns="0" tIns="0" rIns="0" bIns="0" rtlCol="0">
              <a:spAutoFit/>
            </a:bodyPr>
            <a:lstStyle/>
            <a:p>
              <a:pPr marL="8929"/>
              <a:r>
                <a:rPr sz="2300" b="1" spc="4" dirty="0">
                  <a:solidFill>
                    <a:srgbClr val="F5A826"/>
                  </a:solidFill>
                  <a:latin typeface="Effra"/>
                  <a:cs typeface="Effra"/>
                </a:rPr>
                <a:t>OUT</a:t>
              </a:r>
              <a:endParaRPr sz="2300" dirty="0">
                <a:latin typeface="Effra"/>
                <a:cs typeface="Effra"/>
              </a:endParaRPr>
            </a:p>
          </p:txBody>
        </p:sp>
        <p:sp>
          <p:nvSpPr>
            <p:cNvPr id="23" name="object 23"/>
            <p:cNvSpPr txBox="1"/>
            <p:nvPr/>
          </p:nvSpPr>
          <p:spPr>
            <a:xfrm>
              <a:off x="1547062" y="5118454"/>
              <a:ext cx="630623" cy="500137"/>
            </a:xfrm>
            <a:prstGeom prst="rect">
              <a:avLst/>
            </a:prstGeom>
          </p:spPr>
          <p:txBody>
            <a:bodyPr vert="horz" wrap="square" lIns="0" tIns="0" rIns="0" bIns="0" rtlCol="0">
              <a:spAutoFit/>
            </a:bodyPr>
            <a:lstStyle/>
            <a:p>
              <a:pPr marL="8929"/>
              <a:r>
                <a:rPr sz="2300" b="1" dirty="0">
                  <a:solidFill>
                    <a:srgbClr val="F5A826"/>
                  </a:solidFill>
                  <a:latin typeface="Effra"/>
                  <a:cs typeface="Effra"/>
                </a:rPr>
                <a:t>OF</a:t>
              </a:r>
              <a:endParaRPr sz="2300" dirty="0">
                <a:latin typeface="Effra"/>
                <a:cs typeface="Effra"/>
              </a:endParaRPr>
            </a:p>
          </p:txBody>
        </p:sp>
      </p:grpSp>
      <p:sp>
        <p:nvSpPr>
          <p:cNvPr id="33" name="object 33"/>
          <p:cNvSpPr/>
          <p:nvPr/>
        </p:nvSpPr>
        <p:spPr>
          <a:xfrm>
            <a:off x="587898" y="6543108"/>
            <a:ext cx="87511" cy="0"/>
          </a:xfrm>
          <a:custGeom>
            <a:avLst/>
            <a:gdLst/>
            <a:ahLst/>
            <a:cxnLst/>
            <a:rect l="l" t="t" r="r" b="b"/>
            <a:pathLst>
              <a:path w="124459">
                <a:moveTo>
                  <a:pt x="0" y="0"/>
                </a:moveTo>
                <a:lnTo>
                  <a:pt x="123901" y="0"/>
                </a:lnTo>
              </a:path>
            </a:pathLst>
          </a:custGeom>
          <a:ln w="10413">
            <a:solidFill>
              <a:srgbClr val="008ACB"/>
            </a:solidFill>
          </a:ln>
        </p:spPr>
        <p:txBody>
          <a:bodyPr wrap="square" lIns="0" tIns="0" rIns="0" bIns="0" rtlCol="0"/>
          <a:lstStyle/>
          <a:p>
            <a:endParaRPr/>
          </a:p>
        </p:txBody>
      </p:sp>
      <p:sp>
        <p:nvSpPr>
          <p:cNvPr id="34" name="object 34"/>
          <p:cNvSpPr/>
          <p:nvPr/>
        </p:nvSpPr>
        <p:spPr>
          <a:xfrm>
            <a:off x="564442" y="6410022"/>
            <a:ext cx="126802" cy="151358"/>
          </a:xfrm>
          <a:custGeom>
            <a:avLst/>
            <a:gdLst/>
            <a:ahLst/>
            <a:cxnLst/>
            <a:rect l="l" t="t" r="r" b="b"/>
            <a:pathLst>
              <a:path w="180340" h="215265">
                <a:moveTo>
                  <a:pt x="161829" y="0"/>
                </a:moveTo>
                <a:lnTo>
                  <a:pt x="23297" y="0"/>
                </a:lnTo>
                <a:lnTo>
                  <a:pt x="9993" y="4209"/>
                </a:lnTo>
                <a:lnTo>
                  <a:pt x="1545" y="14956"/>
                </a:lnTo>
                <a:lnTo>
                  <a:pt x="0" y="191616"/>
                </a:lnTo>
                <a:lnTo>
                  <a:pt x="5002" y="204322"/>
                </a:lnTo>
                <a:lnTo>
                  <a:pt x="15607" y="212798"/>
                </a:lnTo>
                <a:lnTo>
                  <a:pt x="180117" y="214883"/>
                </a:lnTo>
                <a:lnTo>
                  <a:pt x="180117" y="205282"/>
                </a:lnTo>
                <a:lnTo>
                  <a:pt x="16439" y="205282"/>
                </a:lnTo>
                <a:lnTo>
                  <a:pt x="9124" y="197967"/>
                </a:lnTo>
                <a:lnTo>
                  <a:pt x="9124" y="179679"/>
                </a:lnTo>
                <a:lnTo>
                  <a:pt x="16439" y="172364"/>
                </a:lnTo>
                <a:lnTo>
                  <a:pt x="161829" y="172364"/>
                </a:lnTo>
                <a:lnTo>
                  <a:pt x="161829" y="141731"/>
                </a:lnTo>
                <a:lnTo>
                  <a:pt x="39756" y="141731"/>
                </a:lnTo>
                <a:lnTo>
                  <a:pt x="39756" y="132587"/>
                </a:lnTo>
                <a:lnTo>
                  <a:pt x="161829" y="132587"/>
                </a:lnTo>
                <a:lnTo>
                  <a:pt x="161829" y="101955"/>
                </a:lnTo>
                <a:lnTo>
                  <a:pt x="39756" y="101955"/>
                </a:lnTo>
                <a:lnTo>
                  <a:pt x="39756" y="92811"/>
                </a:lnTo>
                <a:lnTo>
                  <a:pt x="161829" y="92811"/>
                </a:lnTo>
                <a:lnTo>
                  <a:pt x="161829" y="0"/>
                </a:lnTo>
                <a:close/>
              </a:path>
              <a:path w="180340" h="215265">
                <a:moveTo>
                  <a:pt x="177831" y="8686"/>
                </a:moveTo>
                <a:lnTo>
                  <a:pt x="173259" y="8686"/>
                </a:lnTo>
                <a:lnTo>
                  <a:pt x="170973" y="10972"/>
                </a:lnTo>
                <a:lnTo>
                  <a:pt x="170973" y="205282"/>
                </a:lnTo>
                <a:lnTo>
                  <a:pt x="180117" y="205282"/>
                </a:lnTo>
                <a:lnTo>
                  <a:pt x="180117" y="10515"/>
                </a:lnTo>
                <a:lnTo>
                  <a:pt x="177831" y="8686"/>
                </a:lnTo>
                <a:close/>
              </a:path>
              <a:path w="180340" h="215265">
                <a:moveTo>
                  <a:pt x="161829" y="132587"/>
                </a:moveTo>
                <a:lnTo>
                  <a:pt x="122510" y="132587"/>
                </a:lnTo>
                <a:lnTo>
                  <a:pt x="122510" y="141731"/>
                </a:lnTo>
                <a:lnTo>
                  <a:pt x="161829" y="141731"/>
                </a:lnTo>
                <a:lnTo>
                  <a:pt x="161829" y="132587"/>
                </a:lnTo>
                <a:close/>
              </a:path>
              <a:path w="180340" h="215265">
                <a:moveTo>
                  <a:pt x="161829" y="92811"/>
                </a:moveTo>
                <a:lnTo>
                  <a:pt x="122510" y="92811"/>
                </a:lnTo>
                <a:lnTo>
                  <a:pt x="122510" y="101955"/>
                </a:lnTo>
                <a:lnTo>
                  <a:pt x="161829" y="101955"/>
                </a:lnTo>
                <a:lnTo>
                  <a:pt x="161829" y="92811"/>
                </a:lnTo>
                <a:close/>
              </a:path>
            </a:pathLst>
          </a:custGeom>
          <a:solidFill>
            <a:srgbClr val="008ACB"/>
          </a:solidFill>
        </p:spPr>
        <p:txBody>
          <a:bodyPr wrap="square" lIns="0" tIns="0" rIns="0" bIns="0" rtlCol="0"/>
          <a:lstStyle/>
          <a:p>
            <a:endParaRPr/>
          </a:p>
        </p:txBody>
      </p:sp>
      <p:sp>
        <p:nvSpPr>
          <p:cNvPr id="39" name="Rectangle 38"/>
          <p:cNvSpPr/>
          <p:nvPr/>
        </p:nvSpPr>
        <p:spPr>
          <a:xfrm>
            <a:off x="378354" y="6294139"/>
            <a:ext cx="8765646" cy="507831"/>
          </a:xfrm>
          <a:prstGeom prst="rect">
            <a:avLst/>
          </a:prstGeom>
        </p:spPr>
        <p:txBody>
          <a:bodyPr wrap="square">
            <a:spAutoFit/>
          </a:bodyPr>
          <a:lstStyle/>
          <a:p>
            <a:pPr marL="53975" indent="-53975">
              <a:buFont typeface="+mj-lt"/>
              <a:buAutoNum type="arabicPeriod"/>
              <a:tabLst>
                <a:tab pos="139700" algn="l"/>
                <a:tab pos="457200" algn="l"/>
              </a:tabLst>
            </a:pPr>
            <a:r>
              <a:rPr lang="en-US" sz="900" spc="-20" dirty="0" err="1">
                <a:solidFill>
                  <a:srgbClr val="FFFFFF"/>
                </a:solidFill>
                <a:latin typeface="Effra"/>
                <a:ea typeface="Times New Roman"/>
                <a:cs typeface="Times New Roman"/>
              </a:rPr>
              <a:t>Arcangeli</a:t>
            </a:r>
            <a:r>
              <a:rPr lang="en-US" sz="900" spc="-20" dirty="0">
                <a:solidFill>
                  <a:srgbClr val="FFFFFF"/>
                </a:solidFill>
                <a:latin typeface="Effra"/>
                <a:ea typeface="Times New Roman"/>
                <a:cs typeface="Times New Roman"/>
              </a:rPr>
              <a:t>, A, et al. </a:t>
            </a:r>
            <a:r>
              <a:rPr lang="en-US" sz="900" i="1" spc="-20" dirty="0">
                <a:solidFill>
                  <a:srgbClr val="FFFFFF"/>
                </a:solidFill>
                <a:ea typeface="Times New Roman"/>
                <a:cs typeface="Times New Roman"/>
              </a:rPr>
              <a:t>AMD </a:t>
            </a:r>
            <a:r>
              <a:rPr lang="en-US" sz="900" i="1" spc="-20" dirty="0" err="1">
                <a:solidFill>
                  <a:srgbClr val="FFFFFF"/>
                </a:solidFill>
                <a:ea typeface="Times New Roman"/>
                <a:cs typeface="Times New Roman"/>
              </a:rPr>
              <a:t>Associazione</a:t>
            </a:r>
            <a:r>
              <a:rPr lang="en-US" sz="900" i="1" spc="-20" dirty="0">
                <a:solidFill>
                  <a:srgbClr val="FFFFFF"/>
                </a:solidFill>
                <a:ea typeface="Times New Roman"/>
                <a:cs typeface="Times New Roman"/>
              </a:rPr>
              <a:t> Medici </a:t>
            </a:r>
            <a:r>
              <a:rPr lang="en-US" sz="900" i="1" spc="-20" dirty="0" err="1">
                <a:solidFill>
                  <a:srgbClr val="FFFFFF"/>
                </a:solidFill>
                <a:ea typeface="Times New Roman"/>
                <a:cs typeface="Times New Roman"/>
              </a:rPr>
              <a:t>Diabetologi</a:t>
            </a:r>
            <a:r>
              <a:rPr lang="en-US" sz="900" i="1" spc="-20" dirty="0">
                <a:solidFill>
                  <a:srgbClr val="FFFFFF"/>
                </a:solidFill>
                <a:ea typeface="Times New Roman"/>
                <a:cs typeface="Times New Roman"/>
              </a:rPr>
              <a:t>.</a:t>
            </a:r>
            <a:r>
              <a:rPr lang="en-US" sz="900" spc="-20" dirty="0">
                <a:solidFill>
                  <a:srgbClr val="FFFFFF"/>
                </a:solidFill>
                <a:latin typeface="Effra"/>
                <a:ea typeface="Times New Roman"/>
                <a:cs typeface="Times New Roman"/>
              </a:rPr>
              <a:t> 2011: Accessed July 20, 2016.</a:t>
            </a:r>
          </a:p>
          <a:p>
            <a:pPr marL="53975" indent="-53975">
              <a:buFont typeface="+mj-lt"/>
              <a:buAutoNum type="arabicPeriod"/>
              <a:tabLst>
                <a:tab pos="139700" algn="l"/>
                <a:tab pos="457200" algn="l"/>
              </a:tabLst>
            </a:pPr>
            <a:r>
              <a:rPr lang="en-US" sz="900" spc="-20" dirty="0">
                <a:solidFill>
                  <a:srgbClr val="FFFFFF"/>
                </a:solidFill>
                <a:latin typeface="Effra"/>
                <a:ea typeface="Times New Roman"/>
                <a:cs typeface="Times New Roman"/>
              </a:rPr>
              <a:t>Gonzalez J, et al. </a:t>
            </a:r>
            <a:r>
              <a:rPr lang="en-US" sz="900" i="1" spc="-20" dirty="0">
                <a:solidFill>
                  <a:srgbClr val="FFFFFF"/>
                </a:solidFill>
                <a:latin typeface="Effra"/>
                <a:ea typeface="Times New Roman"/>
                <a:cs typeface="Times New Roman"/>
              </a:rPr>
              <a:t>Diabetes Care </a:t>
            </a:r>
            <a:r>
              <a:rPr lang="en-US" sz="900" spc="-20" dirty="0">
                <a:solidFill>
                  <a:srgbClr val="FFFFFF"/>
                </a:solidFill>
                <a:latin typeface="Effra"/>
                <a:ea typeface="Times New Roman"/>
                <a:cs typeface="Times New Roman"/>
              </a:rPr>
              <a:t>2007;30(9): 2222-2227.</a:t>
            </a:r>
          </a:p>
          <a:p>
            <a:pPr marL="53975" indent="-53975">
              <a:buFont typeface="+mj-lt"/>
              <a:buAutoNum type="arabicPeriod"/>
              <a:tabLst>
                <a:tab pos="139700" algn="l"/>
                <a:tab pos="457200" algn="l"/>
              </a:tabLst>
            </a:pPr>
            <a:r>
              <a:rPr lang="en-US" sz="900" spc="-20" dirty="0" err="1">
                <a:solidFill>
                  <a:srgbClr val="FFFFFF"/>
                </a:solidFill>
                <a:latin typeface="Effra"/>
                <a:ea typeface="Times New Roman"/>
                <a:cs typeface="Times New Roman"/>
              </a:rPr>
              <a:t>Peyrot</a:t>
            </a:r>
            <a:r>
              <a:rPr lang="en-US" sz="900" spc="-20" dirty="0">
                <a:solidFill>
                  <a:srgbClr val="FFFFFF"/>
                </a:solidFill>
                <a:latin typeface="Effra"/>
                <a:ea typeface="Times New Roman"/>
                <a:cs typeface="Times New Roman"/>
              </a:rPr>
              <a:t> M, </a:t>
            </a:r>
            <a:r>
              <a:rPr lang="en-US" sz="900" spc="-20" dirty="0">
                <a:solidFill>
                  <a:srgbClr val="FFFFFF"/>
                </a:solidFill>
                <a:ea typeface="Times New Roman"/>
                <a:cs typeface="Times New Roman"/>
              </a:rPr>
              <a:t>et al. </a:t>
            </a:r>
            <a:r>
              <a:rPr lang="en-US" sz="900" i="1" spc="-20" dirty="0">
                <a:solidFill>
                  <a:srgbClr val="FFFFFF"/>
                </a:solidFill>
                <a:ea typeface="Times New Roman"/>
                <a:cs typeface="Times New Roman"/>
              </a:rPr>
              <a:t>Diabetes </a:t>
            </a:r>
            <a:r>
              <a:rPr lang="en-US" sz="900" i="1" spc="-20" dirty="0">
                <a:solidFill>
                  <a:srgbClr val="FFFFFF"/>
                </a:solidFill>
                <a:latin typeface="Effra"/>
                <a:ea typeface="Times New Roman"/>
                <a:cs typeface="Times New Roman"/>
              </a:rPr>
              <a:t>Care </a:t>
            </a:r>
            <a:r>
              <a:rPr lang="en-US" sz="900" spc="-20" dirty="0">
                <a:solidFill>
                  <a:srgbClr val="FFFFFF"/>
                </a:solidFill>
                <a:latin typeface="Effra"/>
                <a:ea typeface="Times New Roman"/>
                <a:cs typeface="Times New Roman"/>
              </a:rPr>
              <a:t>2010;33(2):240–245.</a:t>
            </a:r>
          </a:p>
        </p:txBody>
      </p:sp>
    </p:spTree>
    <p:extLst>
      <p:ext uri="{BB962C8B-B14F-4D97-AF65-F5344CB8AC3E}">
        <p14:creationId xmlns:p14="http://schemas.microsoft.com/office/powerpoint/2010/main" val="3630094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IMING" val="|1.9"/>
</p:tagLst>
</file>

<file path=ppt/theme/theme1.xml><?xml version="1.0" encoding="utf-8"?>
<a:theme xmlns:a="http://schemas.openxmlformats.org/drawingml/2006/main" name="3_template_powerpoint_light_4x3_pp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effectLst/>
      </a:spPr>
      <a:bodyPr rtlCol="0" anchor="t" anchorCtr="0"/>
      <a:lstStyle>
        <a:defPPr algn="ctr">
          <a:lnSpc>
            <a:spcPct val="70000"/>
          </a:lnSpc>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emplate_powerpoint_light_4x3_pp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3.xml><?xml version="1.0" encoding="utf-8"?>
<a:theme xmlns:a="http://schemas.openxmlformats.org/drawingml/2006/main" name="1_template_powerpoint_light_4x3_pp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4.xml><?xml version="1.0" encoding="utf-8"?>
<a:theme xmlns:a="http://schemas.openxmlformats.org/drawingml/2006/main" name="template_powerpoint_light_4x3_pp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5.xml><?xml version="1.0" encoding="utf-8"?>
<a:theme xmlns:a="http://schemas.openxmlformats.org/drawingml/2006/main" name="2_template_powerpoint_light_4x3_pp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6.xml><?xml version="1.0" encoding="utf-8"?>
<a:theme xmlns:a="http://schemas.openxmlformats.org/drawingml/2006/main" name="5_template_powerpoint_light_4x3_pp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7.xml><?xml version="1.0" encoding="utf-8"?>
<a:theme xmlns:a="http://schemas.openxmlformats.org/drawingml/2006/main" name="6_template_powerpoint_light_4x3_pp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8.xml><?xml version="1.0" encoding="utf-8"?>
<a:theme xmlns:a="http://schemas.openxmlformats.org/drawingml/2006/main" name="7_template_powerpoint_light_4x3_pp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3418</TotalTime>
  <Words>3382</Words>
  <Application>Microsoft Office PowerPoint</Application>
  <PresentationFormat>On-screen Show (4:3)</PresentationFormat>
  <Paragraphs>554</Paragraphs>
  <Slides>38</Slides>
  <Notes>32</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38</vt:i4>
      </vt:variant>
    </vt:vector>
  </HeadingPairs>
  <TitlesOfParts>
    <vt:vector size="57" baseType="lpstr">
      <vt:lpstr>MS Mincho</vt:lpstr>
      <vt:lpstr>MS PGothic</vt:lpstr>
      <vt:lpstr>Arial</vt:lpstr>
      <vt:lpstr>Calibri</vt:lpstr>
      <vt:lpstr>Effra</vt:lpstr>
      <vt:lpstr>Effra Light</vt:lpstr>
      <vt:lpstr>Lucida Grande</vt:lpstr>
      <vt:lpstr>Symbol</vt:lpstr>
      <vt:lpstr>Times New Roman</vt:lpstr>
      <vt:lpstr>Wingdings</vt:lpstr>
      <vt:lpstr>ヒラギノ角ゴ Pro W3</vt:lpstr>
      <vt:lpstr>3_template_powerpoint_light_4x3_ppt</vt:lpstr>
      <vt:lpstr>4_template_powerpoint_light_4x3_ppt</vt:lpstr>
      <vt:lpstr>1_template_powerpoint_light_4x3_ppt</vt:lpstr>
      <vt:lpstr>template_powerpoint_light_4x3_ppt</vt:lpstr>
      <vt:lpstr>2_template_powerpoint_light_4x3_ppt</vt:lpstr>
      <vt:lpstr>5_template_powerpoint_light_4x3_ppt</vt:lpstr>
      <vt:lpstr>6_template_powerpoint_light_4x3_ppt</vt:lpstr>
      <vt:lpstr>7_template_powerpoint_light_4x3_ppt</vt:lpstr>
      <vt:lpstr> </vt:lpstr>
      <vt:lpstr>Learning objectives</vt:lpstr>
      <vt:lpstr>TYPE 2 DIABETES – THE CHALLENGES</vt:lpstr>
      <vt:lpstr>incidence of Type 2 diabetes is increasing</vt:lpstr>
      <vt:lpstr>PowerPoint Presentation</vt:lpstr>
      <vt:lpstr>U.s. | Area mapping</vt:lpstr>
      <vt:lpstr>TN | Area mapping</vt:lpstr>
      <vt:lpstr>Type 2 Diabetes </vt:lpstr>
      <vt:lpstr>TYPE 2 DIABETES IS A PROGRESSIVE DISEASE</vt:lpstr>
      <vt:lpstr>Impaired Glucose Tolerance Precedes DX</vt:lpstr>
      <vt:lpstr>Ominous octet of dm2</vt:lpstr>
      <vt:lpstr>PowerPoint Presentation</vt:lpstr>
      <vt:lpstr>PowerPoint Presentation</vt:lpstr>
      <vt:lpstr>PowerPoint Presentation</vt:lpstr>
      <vt:lpstr>PowerPoint Presentation</vt:lpstr>
      <vt:lpstr>PowerPoint Presentation</vt:lpstr>
      <vt:lpstr>PowerPoint Presentation</vt:lpstr>
      <vt:lpstr>Diabetes Control &amp; Complications Trial (DCCT) </vt:lpstr>
      <vt:lpstr>Diabetes Control &amp; Complications Trial (DCCT) </vt:lpstr>
      <vt:lpstr>EDIC STUDY:  7 yr &amp; 30 yr follow up results </vt:lpstr>
      <vt:lpstr>Remember this</vt:lpstr>
      <vt:lpstr>Legacy Effect:  A1C Contribution Over Time</vt:lpstr>
      <vt:lpstr>ANSWERING THE CHALLENGES OF DIABETES management</vt:lpstr>
      <vt:lpstr>Why Pumps Provide Better Control </vt:lpstr>
      <vt:lpstr>Pumps Deliver Insulin in Two Ways </vt:lpstr>
      <vt:lpstr>PowerPoint Presentation</vt:lpstr>
      <vt:lpstr>Insulin Pumps Use Only Rapid-Acting* Insulin</vt:lpstr>
      <vt:lpstr>Using An insulin pump - 90% fewer shots</vt:lpstr>
      <vt:lpstr>Oral medications can be reduced with pump therapy</vt:lpstr>
      <vt:lpstr>Pumps increase cost savings for some patients</vt:lpstr>
      <vt:lpstr>OPT2MISE STUDY DESIGN1</vt:lpstr>
      <vt:lpstr>OpT2mise Subject Characteristics </vt:lpstr>
      <vt:lpstr>OPT2mise Results </vt:lpstr>
      <vt:lpstr>INSULIN reduction seen with pump therapy </vt:lpstr>
      <vt:lpstr>OpT2mise Results Summary</vt:lpstr>
      <vt:lpstr>PowerPoint Presentation</vt:lpstr>
      <vt:lpstr>Who can benefit from insulin pump therapy?</vt:lpstr>
      <vt:lpstr>Questions?</vt:lpstr>
    </vt:vector>
  </TitlesOfParts>
  <Company>Medtronic,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Evidence of Insulin Pump Therapy</dc:title>
  <dc:creator>Contreras, Sandra</dc:creator>
  <cp:keywords>Medtronic Controlled</cp:keywords>
  <cp:lastModifiedBy>Julie Wood</cp:lastModifiedBy>
  <cp:revision>129</cp:revision>
  <cp:lastPrinted>2017-05-30T12:42:09Z</cp:lastPrinted>
  <dcterms:created xsi:type="dcterms:W3CDTF">2015-07-17T19:03:06Z</dcterms:created>
  <dcterms:modified xsi:type="dcterms:W3CDTF">2018-08-13T23:29:27Z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5a1211b3-aa5b-4dd0-a51f-efa5fe1ee69b</vt:lpwstr>
  </property>
  <property fmtid="{D5CDD505-2E9C-101B-9397-08002B2CF9AE}" pid="3" name="Classification">
    <vt:lpwstr>MedtronicControlled</vt:lpwstr>
  </property>
</Properties>
</file>