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 id="2147483674" r:id="rId3"/>
  </p:sldMasterIdLst>
  <p:notesMasterIdLst>
    <p:notesMasterId r:id="rId9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 id="340" r:id="rId88"/>
    <p:sldId id="341" r:id="rId89"/>
    <p:sldId id="342" r:id="rId90"/>
    <p:sldId id="343" r:id="rId91"/>
    <p:sldId id="344" r:id="rId92"/>
    <p:sldId id="345" r:id="rId93"/>
    <p:sldId id="346" r:id="rId94"/>
    <p:sldId id="347" r:id="rId95"/>
    <p:sldId id="348" r:id="rId96"/>
    <p:sldId id="349" r:id="rId97"/>
  </p:sldIdLst>
  <p:sldSz cx="9144000" cy="6858000" type="screen4x3"/>
  <p:notesSz cx="6996113" cy="92837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orient="horz" pos="894">
          <p15:clr>
            <a:srgbClr val="000000"/>
          </p15:clr>
        </p15:guide>
        <p15:guide id="3" pos="2880">
          <p15:clr>
            <a:srgbClr val="000000"/>
          </p15:clr>
        </p15:guide>
        <p15:guide id="4" pos="157">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924">
          <p15:clr>
            <a:srgbClr val="000000"/>
          </p15:clr>
        </p15:guide>
        <p15:guide id="2" pos="2203">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5DF602F-6CE0-458D-B962-9FB87BD74595}">
  <a:tblStyle styleId="{25DF602F-6CE0-458D-B962-9FB87BD7459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40F9830-01FC-4B1F-B0CF-BF7E61CDF8C4}"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3F9FA"/>
          </a:solidFill>
        </a:fill>
      </a:tcStyle>
    </a:wholeTbl>
    <a:band1H>
      <a:tcTxStyle/>
      <a:tcStyle>
        <a:tcBdr/>
        <a:fill>
          <a:solidFill>
            <a:srgbClr val="E7F3F4"/>
          </a:solidFill>
        </a:fill>
      </a:tcStyle>
    </a:band1H>
    <a:band2H>
      <a:tcTxStyle/>
      <a:tcStyle>
        <a:tcBdr/>
      </a:tcStyle>
    </a:band2H>
    <a:band1V>
      <a:tcTxStyle/>
      <a:tcStyle>
        <a:tcBdr/>
        <a:fill>
          <a:solidFill>
            <a:srgbClr val="E7F3F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8" d="100"/>
          <a:sy n="118" d="100"/>
        </p:scale>
        <p:origin x="-1434" y="-24"/>
      </p:cViewPr>
      <p:guideLst>
        <p:guide orient="horz" pos="2160"/>
        <p:guide orient="horz" pos="894"/>
        <p:guide pos="2880"/>
        <p:guide pos="157"/>
      </p:guideLst>
    </p:cSldViewPr>
  </p:slideViewPr>
  <p:notesTextViewPr>
    <p:cViewPr>
      <p:scale>
        <a:sx n="100" d="100"/>
        <a:sy n="100" d="100"/>
      </p:scale>
      <p:origin x="0" y="0"/>
    </p:cViewPr>
  </p:notesTextViewPr>
  <p:notesViewPr>
    <p:cSldViewPr snapToGrid="0">
      <p:cViewPr varScale="1">
        <p:scale>
          <a:sx n="100" d="100"/>
          <a:sy n="100" d="100"/>
        </p:scale>
        <p:origin x="0" y="0"/>
      </p:cViewPr>
      <p:guideLst>
        <p:guide orient="horz" pos="2924"/>
        <p:guide pos="220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slide" Target="slides/slide9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77925" y="696912"/>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 name="Google Shape;4;n"/>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Tree>
    <p:extLst>
      <p:ext uri="{BB962C8B-B14F-4D97-AF65-F5344CB8AC3E}">
        <p14:creationId xmlns:p14="http://schemas.microsoft.com/office/powerpoint/2010/main" val="1140749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1: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SzPts val="1800"/>
              <a:buFont typeface="Arial"/>
              <a:buNone/>
            </a:pPr>
            <a:r>
              <a:rPr lang="en-US" sz="1800" b="1" i="0" u="none" strike="noStrike" cap="none"/>
              <a:t>This presentation is provided for educational purposes only and should not be considered the only source for this type of information.  At all times, it is the professional decision of the practitioner to exercise independent judgment in a particular situation.</a:t>
            </a:r>
            <a:endParaRPr/>
          </a:p>
          <a:p>
            <a:pPr marL="0" marR="0" lvl="0" indent="0" algn="l" rtl="0">
              <a:spcBef>
                <a:spcPts val="0"/>
              </a:spcBef>
              <a:spcAft>
                <a:spcPts val="0"/>
              </a:spcAft>
              <a:buNone/>
            </a:pPr>
            <a:endParaRPr sz="1800" b="1"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4" name="Google Shape;194;p10: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lvl="0" indent="0" rtl="0">
              <a:spcBef>
                <a:spcPts val="0"/>
              </a:spcBef>
              <a:spcAft>
                <a:spcPts val="0"/>
              </a:spcAft>
              <a:buSzPts val="1800"/>
              <a:buFont typeface="Arial"/>
              <a:buNone/>
            </a:pPr>
            <a:r>
              <a:rPr lang="en-US"/>
              <a:t>Interestingly, most patients who suffer from sudden cardiac death (64%) are the patients who are minimally symptomatic with Class II heart failure.  The sickest, most symptomatic patient (Class IV) experience heart failure deaths (56%) from pump failure, rather than sudden cardiac death (33%).</a:t>
            </a:r>
            <a:endParaRPr/>
          </a:p>
          <a:p>
            <a:pPr marL="0" lvl="0" indent="0" rtl="0">
              <a:spcBef>
                <a:spcPts val="0"/>
              </a:spcBef>
              <a:spcAft>
                <a:spcPts val="0"/>
              </a:spcAft>
              <a:buClr>
                <a:srgbClr val="000000"/>
              </a:buClr>
              <a:buSzPts val="1800"/>
              <a:buFont typeface="Arial"/>
              <a:buNone/>
            </a:pPr>
            <a:r>
              <a:rPr lang="en-US" b="1"/>
              <a:t>It is important to remember that although it can be said that a heart failure patient in NYHA Class II may have a higher risk of SCD, their </a:t>
            </a:r>
            <a:r>
              <a:rPr lang="en-US" b="1" u="sng"/>
              <a:t>relative annual risk of dying is less than the other NYHA classes.   </a:t>
            </a:r>
            <a:endParaRPr/>
          </a:p>
          <a:p>
            <a:pPr marL="0" lvl="0" indent="0" rtl="0">
              <a:spcBef>
                <a:spcPts val="0"/>
              </a:spcBef>
              <a:spcAft>
                <a:spcPts val="0"/>
              </a:spcAft>
              <a:buSzPts val="1800"/>
              <a:buFont typeface="Arial"/>
              <a:buNone/>
            </a:pPr>
            <a:endParaRPr b="1" u="sng"/>
          </a:p>
          <a:p>
            <a:pPr marL="0" lvl="0" indent="0" rtl="0">
              <a:spcBef>
                <a:spcPts val="0"/>
              </a:spcBef>
              <a:spcAft>
                <a:spcPts val="0"/>
              </a:spcAft>
              <a:buSzPts val="1800"/>
              <a:buFont typeface="Arial"/>
              <a:buNone/>
            </a:pPr>
            <a:r>
              <a:rPr lang="en-US"/>
              <a:t>The SCD-HeFT Trial (Sudden Cardiac Death in Heart Failure Trial) which enrolled NYHA Class II and III patients, hopes to answer whether patients in these classes are truly at a higher risk for SCD and need protection.</a:t>
            </a:r>
            <a:endParaRPr/>
          </a:p>
          <a:p>
            <a:pPr marL="0" lvl="0" indent="0" rtl="0">
              <a:spcBef>
                <a:spcPts val="0"/>
              </a:spcBef>
              <a:spcAft>
                <a:spcPts val="0"/>
              </a:spcAft>
              <a:buSzPts val="1800"/>
              <a:buFont typeface="Arial"/>
              <a:buNone/>
            </a:pPr>
            <a:endParaRPr/>
          </a:p>
          <a:p>
            <a:pPr marL="0" lvl="0" indent="0" rtl="0">
              <a:spcBef>
                <a:spcPts val="0"/>
              </a:spcBef>
              <a:spcAft>
                <a:spcPts val="0"/>
              </a:spcAft>
              <a:buSzPts val="1800"/>
              <a:buFont typeface="Arial"/>
              <a:buNone/>
            </a:pPr>
            <a:endParaRPr/>
          </a:p>
          <a:p>
            <a:pPr marL="0" lvl="0" indent="0" rtl="0">
              <a:spcBef>
                <a:spcPts val="0"/>
              </a:spcBef>
              <a:spcAft>
                <a:spcPts val="0"/>
              </a:spcAft>
              <a:buClr>
                <a:srgbClr val="000000"/>
              </a:buClr>
              <a:buFont typeface="Arial"/>
              <a:buNone/>
            </a:pPr>
            <a:endParaRPr/>
          </a:p>
          <a:p>
            <a:pPr marL="0" marR="0" lvl="0" indent="0" algn="l" rtl="0">
              <a:spcBef>
                <a:spcPts val="0"/>
              </a:spcBef>
              <a:spcAft>
                <a:spcPts val="0"/>
              </a:spcAft>
              <a:buSzPts val="1800"/>
              <a:buFont typeface="Arial"/>
              <a:buNone/>
            </a:pPr>
            <a:endParaRPr/>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11: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As previously seen, there are many causes of  heart failure. Some diseases, however, tend to more adversely affect the heart’s systolic function (ventricular contraction/ejection), while others tend to more adversely affect diastolic function (ventricular filling/relaxation). This  provides a useful way of classifying heart failure from a hemodynamic standpoint.  Most patients who have systolic dysfunction also have a component of diastolic dysfunction.</a:t>
            </a:r>
            <a:endParaRPr/>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3:notes"/>
          <p:cNvSpPr>
            <a:spLocks noGrp="1" noRot="1" noChangeAspect="1"/>
          </p:cNvSpPr>
          <p:nvPr>
            <p:ph type="sldImg" idx="2"/>
          </p:nvPr>
        </p:nvSpPr>
        <p:spPr>
          <a:xfrm>
            <a:off x="1179513"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1" name="Google Shape;251;p13:notes"/>
          <p:cNvSpPr txBox="1">
            <a:spLocks noGrp="1"/>
          </p:cNvSpPr>
          <p:nvPr>
            <p:ph type="body" idx="1"/>
          </p:nvPr>
        </p:nvSpPr>
        <p:spPr>
          <a:xfrm>
            <a:off x="931862" y="4408487"/>
            <a:ext cx="5132387" cy="4179887"/>
          </a:xfrm>
          <a:prstGeom prst="rect">
            <a:avLst/>
          </a:prstGeom>
          <a:noFill/>
          <a:ln>
            <a:noFill/>
          </a:ln>
        </p:spPr>
        <p:txBody>
          <a:bodyPr spcFirstLastPara="1" wrap="square" lIns="91975" tIns="45975" rIns="91975" bIns="45975" anchor="t" anchorCtr="0">
            <a:noAutofit/>
          </a:bodyPr>
          <a:lstStyle/>
          <a:p>
            <a:pPr marL="0" marR="0" lvl="0" indent="0" algn="l" rtl="0">
              <a:spcBef>
                <a:spcPts val="0"/>
              </a:spcBef>
              <a:spcAft>
                <a:spcPts val="0"/>
              </a:spcAft>
              <a:buSzPts val="1800"/>
              <a:buFont typeface="Arial"/>
              <a:buNone/>
            </a:pPr>
            <a:r>
              <a:rPr lang="en-US" sz="1800" b="0" i="0" u="none" strike="noStrike" cap="none"/>
              <a:t>Stroke volume is affected by </a:t>
            </a:r>
            <a:r>
              <a:rPr lang="en-US" sz="1800" b="1" i="0" u="none" strike="noStrike" cap="none"/>
              <a:t>preload, afterload, </a:t>
            </a:r>
            <a:r>
              <a:rPr lang="en-US" sz="1800" b="0" i="0" u="none" strike="noStrike" cap="none"/>
              <a:t>and </a:t>
            </a:r>
            <a:r>
              <a:rPr lang="en-US" sz="1800" b="1" i="0" u="none" strike="noStrike" cap="none"/>
              <a:t>contractility</a:t>
            </a:r>
            <a:r>
              <a:rPr lang="en-US" sz="1800" b="0" i="0" u="none" strike="noStrike" cap="none"/>
              <a:t>.  </a:t>
            </a:r>
            <a:endParaRPr/>
          </a:p>
          <a:p>
            <a:pPr marL="0" marR="0" lvl="0" indent="0" algn="l" rtl="0">
              <a:spcBef>
                <a:spcPts val="0"/>
              </a:spcBef>
              <a:spcAft>
                <a:spcPts val="0"/>
              </a:spcAft>
              <a:buSzPts val="1800"/>
              <a:buFont typeface="Arial"/>
              <a:buNone/>
            </a:pPr>
            <a:r>
              <a:rPr lang="en-US" sz="1800" b="0" i="0" u="none" strike="noStrike" cap="none"/>
              <a:t>Preload is the amount myocardial stretch at the end of diastole.  </a:t>
            </a:r>
            <a:endParaRPr/>
          </a:p>
          <a:p>
            <a:pPr marL="0" marR="0" lvl="0" indent="0" algn="l" rtl="0">
              <a:spcBef>
                <a:spcPts val="0"/>
              </a:spcBef>
              <a:spcAft>
                <a:spcPts val="0"/>
              </a:spcAft>
              <a:buSzPts val="1800"/>
              <a:buFont typeface="Arial"/>
              <a:buNone/>
            </a:pPr>
            <a:r>
              <a:rPr lang="en-US" sz="1800" b="0" i="0" u="none" strike="noStrike" cap="none"/>
              <a:t>Afterload is the resistance that needs to be overcome for the heart to eject the blood. There is an inverse relationship between afterload and ventricular function.  As the resistance to contraction increases, the force of contraction decreases which results in a decreased stroke volume.   Also, as an increase in resistance occurs, there is an increase in myocardial oxygen demand. </a:t>
            </a:r>
            <a:endParaRPr/>
          </a:p>
          <a:p>
            <a:pPr marL="0" marR="0" lvl="0" indent="0" algn="l" rtl="0">
              <a:spcBef>
                <a:spcPts val="0"/>
              </a:spcBef>
              <a:spcAft>
                <a:spcPts val="0"/>
              </a:spcAft>
              <a:buSzPts val="1800"/>
              <a:buFont typeface="Arial"/>
              <a:buNone/>
            </a:pPr>
            <a:r>
              <a:rPr lang="en-US" sz="1800" b="0" i="0" u="none" strike="noStrike" cap="none"/>
              <a:t>Contractility is the inotropic state of the heart independent of the preload and the afterload. </a:t>
            </a:r>
            <a:endParaRPr/>
          </a:p>
          <a:p>
            <a:pPr marL="0" marR="0" lvl="0" indent="0" algn="l" rtl="0">
              <a:spcBef>
                <a:spcPts val="0"/>
              </a:spcBef>
              <a:spcAft>
                <a:spcPts val="0"/>
              </a:spcAft>
              <a:buSzPts val="1800"/>
              <a:buFont typeface="Arial"/>
              <a:buNone/>
            </a:pPr>
            <a:r>
              <a:rPr lang="en-US" sz="1800" b="0" i="0" u="none" strike="noStrike" cap="none"/>
              <a:t>Synergistic LV contraction, wall integrity, and the competence of the valves also affect cardiac output. </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5: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5: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Animated slide (works in slide show):</a:t>
            </a:r>
            <a:endParaRPr/>
          </a:p>
          <a:p>
            <a:pPr marL="0" marR="0" lvl="0" indent="0" algn="l" rtl="0">
              <a:spcBef>
                <a:spcPts val="0"/>
              </a:spcBef>
              <a:spcAft>
                <a:spcPts val="0"/>
              </a:spcAft>
              <a:buSzPts val="1800"/>
              <a:buFont typeface="Arial"/>
              <a:buNone/>
            </a:pPr>
            <a:r>
              <a:rPr lang="en-US" sz="1800" b="0" i="0" u="none" strike="noStrike" cap="none"/>
              <a:t>In this schematic, notice when the LVEDP rises due to an increase in LV end diastolic volume (mouse click to add arrow), and it causes the left atrial pressure to rise (mouse click), which causes elevated pressures in the lungs (mouse click).  This elevated pulmonary pressure causes fluid to seep out of the pulmonary capillaries, and causes pulmonary congestion.  This pulmonary congestion causes the patient to be short of breath.</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SzPts val="1000"/>
              <a:buFont typeface="Arial"/>
              <a:buNone/>
            </a:pPr>
            <a:r>
              <a:rPr lang="en-US" sz="1000" b="0" i="0" u="none" strike="noStrike" cap="none"/>
              <a:t>Slide courtesy of Dr. Philip B. Adamson, Director, Congestive Heart Failure Treatment Program University of Oklahoma, Oklahoma City, OK</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0" name="Google Shape;290;p16: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This slide represents what we have seen on the previous 2 slides: a rise in LVEDP causes a rise in Left Atrial Pressure which causes a rise in pulmonary capillary pressure, and subsequently pulmonary congestion and shortness of breath.</a:t>
            </a:r>
            <a:endParaRPr/>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4" name="Google Shape;314;p17: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It is important to understand that the symptoms of systolic and diastolic heart failure are the same.  Whether a patient has systolic or diastolic heart failure depends on the ejection fraction.  If the EF is less than 40%, it is labeled systolic heart failure.  If it is greater than 40%, it is labeled diastolic heart failure.  Remember that almost all systolic heart failure has a component of diastolic failure.</a:t>
            </a:r>
            <a:endParaRPr/>
          </a:p>
          <a:p>
            <a:pPr marL="0" marR="0" lvl="0" indent="0" algn="l" rtl="0">
              <a:spcBef>
                <a:spcPts val="0"/>
              </a:spcBef>
              <a:spcAft>
                <a:spcPts val="0"/>
              </a:spcAft>
              <a:buSzPts val="1800"/>
              <a:buFont typeface="Arial"/>
              <a:buNone/>
            </a:pPr>
            <a:r>
              <a:rPr lang="en-US" sz="1800" b="0" i="0" u="none" strike="noStrike" cap="none"/>
              <a:t>Patient symptoms </a:t>
            </a:r>
            <a:r>
              <a:rPr lang="en-US" sz="1800" b="0" i="1" u="none" strike="noStrike" cap="none"/>
              <a:t>must </a:t>
            </a:r>
            <a:r>
              <a:rPr lang="en-US" sz="1800" b="0" i="0" u="none" strike="noStrike" cap="none"/>
              <a:t> correlate to the physical signs in order for them to be diagnostic of heart failure.</a:t>
            </a:r>
            <a:endParaRPr/>
          </a:p>
          <a:p>
            <a:pPr marL="0" marR="0" lvl="0" indent="0" algn="l" rtl="0">
              <a:spcBef>
                <a:spcPts val="0"/>
              </a:spcBef>
              <a:spcAft>
                <a:spcPts val="0"/>
              </a:spcAft>
              <a:buSzPts val="1800"/>
              <a:buFont typeface="Arial"/>
              <a:buNone/>
            </a:pPr>
            <a:r>
              <a:rPr lang="en-US" sz="1800" b="0" i="0" u="none" strike="noStrike" cap="none"/>
              <a:t>The symptoms of left ventricular dysfunction and the physical signs are all resultant of increased left arterial pressure, capillary pressure, and pulmonary congestion.</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8:notes"/>
          <p:cNvSpPr>
            <a:spLocks noGrp="1" noRot="1" noChangeAspect="1"/>
          </p:cNvSpPr>
          <p:nvPr>
            <p:ph type="sldImg" idx="2"/>
          </p:nvPr>
        </p:nvSpPr>
        <p:spPr>
          <a:xfrm>
            <a:off x="1179513"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18:notes"/>
          <p:cNvSpPr txBox="1">
            <a:spLocks noGrp="1"/>
          </p:cNvSpPr>
          <p:nvPr>
            <p:ph type="body" idx="1"/>
          </p:nvPr>
        </p:nvSpPr>
        <p:spPr>
          <a:xfrm>
            <a:off x="931862" y="4408487"/>
            <a:ext cx="5132387" cy="4179887"/>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The most common cause of Right Ventricular Failure is Left Ventricular Failure</a:t>
            </a:r>
            <a:r>
              <a:rPr lang="en-US" sz="1800" b="0" i="0" u="none" strike="noStrike" cap="none" baseline="30000"/>
              <a:t>1</a:t>
            </a:r>
            <a:r>
              <a:rPr lang="en-US" sz="1800" b="0" i="0" u="none" strike="noStrike" cap="none"/>
              <a:t>.  </a:t>
            </a:r>
            <a:endParaRPr/>
          </a:p>
          <a:p>
            <a:pPr marL="0" marR="0" lvl="0" indent="0" algn="l" rtl="0">
              <a:spcBef>
                <a:spcPts val="0"/>
              </a:spcBef>
              <a:spcAft>
                <a:spcPts val="0"/>
              </a:spcAft>
              <a:buSzPts val="1800"/>
              <a:buFont typeface="Arial"/>
              <a:buNone/>
            </a:pPr>
            <a:r>
              <a:rPr lang="en-US" sz="1800" b="0" i="0" u="none" strike="noStrike" cap="none"/>
              <a:t> The symptoms of right ventricular dysfunction and the physical signs are due to a back flow problem and the build up of pressure in the liver, stomach, and intestines.  This increase in pressure most often causes abdominal pain, leg swelling (peripheral edema), and increase in liver size (hepatomegaly).</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SzPts val="1800"/>
              <a:buFont typeface="Arial"/>
              <a:buNone/>
            </a:pPr>
            <a:r>
              <a:rPr lang="en-US" sz="1800" b="0" i="0" u="none" strike="noStrike" cap="none"/>
              <a:t>1  Lilly, L.  </a:t>
            </a:r>
            <a:r>
              <a:rPr lang="en-US" sz="1800" b="0" i="0" u="sng" strike="noStrike" cap="none"/>
              <a:t>Pathophysiology of Heart Disease</a:t>
            </a:r>
            <a:r>
              <a:rPr lang="en-US" sz="1800" b="0" i="0" u="none" strike="noStrike" cap="none"/>
              <a:t>.  Second Edition.  Lippincott    Williams and Wilkins, 1998.  P 202.</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6" name="Google Shape;336;p19: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The mean arterial pressure, or blood pressure, is the result of cardiac output (stroke volume x heart rate) times the peripheral resistance.  The amount of arterial constriction determines the mean arterial pressure. When the hemodynamic system is intact, the mean arterial pressure is closely regulated.  </a:t>
            </a:r>
            <a:endParaRPr/>
          </a:p>
          <a:p>
            <a:pPr marL="0" marR="0" lvl="0" indent="0" algn="l" rtl="0">
              <a:spcBef>
                <a:spcPts val="0"/>
              </a:spcBef>
              <a:spcAft>
                <a:spcPts val="0"/>
              </a:spcAft>
              <a:buSzPts val="1800"/>
              <a:buFont typeface="Arial"/>
              <a:buNone/>
            </a:pPr>
            <a:r>
              <a:rPr lang="en-US" sz="1800" b="0" i="0" u="none" strike="noStrike" cap="none"/>
              <a:t>A heart failure patient experiences decreased cardiac output which in turn decreases mean arterial pressure.  The body tries to compensate and bring it back to normal.</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3" name="Google Shape;343;p20: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0" name="Google Shape;350;p22:notes"/>
          <p:cNvSpPr txBox="1">
            <a:spLocks noGrp="1"/>
          </p:cNvSpPr>
          <p:nvPr>
            <p:ph type="body" idx="1"/>
          </p:nvPr>
        </p:nvSpPr>
        <p:spPr>
          <a:xfrm>
            <a:off x="544512" y="4410075"/>
            <a:ext cx="5907087" cy="4176712"/>
          </a:xfrm>
          <a:prstGeom prst="rect">
            <a:avLst/>
          </a:prstGeom>
          <a:noFill/>
          <a:ln>
            <a:noFill/>
          </a:ln>
        </p:spPr>
        <p:txBody>
          <a:bodyPr spcFirstLastPara="1" wrap="square" lIns="93000" tIns="46500" rIns="93000" bIns="46500" anchor="t" anchorCtr="0">
            <a:noAutofit/>
          </a:bodyPr>
          <a:lstStyle/>
          <a:p>
            <a:pPr marL="0" lvl="0" indent="0" rtl="0">
              <a:spcBef>
                <a:spcPts val="0"/>
              </a:spcBef>
              <a:spcAft>
                <a:spcPts val="0"/>
              </a:spcAft>
              <a:buClr>
                <a:srgbClr val="000000"/>
              </a:buClr>
              <a:buSzPts val="1800"/>
              <a:buFont typeface="Arial"/>
              <a:buNone/>
            </a:pPr>
            <a:r>
              <a:rPr lang="en-US"/>
              <a:t>Several natural compensatory mechanisms are called into action to help buffer the fall in cardiac output and help maintain sufficient blood pressure in order to perfuse vital organs. These compensatory mechanisms include:</a:t>
            </a: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Font typeface="Arial"/>
              <a:buNone/>
            </a:pPr>
            <a:r>
              <a:rPr lang="en-US"/>
              <a:t> Frank-Starling mechanism</a:t>
            </a:r>
            <a:endParaRPr/>
          </a:p>
          <a:p>
            <a:pPr marL="0" lvl="0" indent="0" rtl="0">
              <a:spcBef>
                <a:spcPts val="0"/>
              </a:spcBef>
              <a:spcAft>
                <a:spcPts val="0"/>
              </a:spcAft>
              <a:buClr>
                <a:srgbClr val="000000"/>
              </a:buClr>
              <a:buFont typeface="Arial"/>
              <a:buNone/>
            </a:pPr>
            <a:r>
              <a:rPr lang="en-US"/>
              <a:t> Neurohormonal activation</a:t>
            </a:r>
            <a:endParaRPr/>
          </a:p>
          <a:p>
            <a:pPr marL="0" lvl="0" indent="0" rtl="0">
              <a:spcBef>
                <a:spcPts val="0"/>
              </a:spcBef>
              <a:spcAft>
                <a:spcPts val="0"/>
              </a:spcAft>
              <a:buClr>
                <a:srgbClr val="000000"/>
              </a:buClr>
              <a:buFont typeface="Arial"/>
              <a:buNone/>
            </a:pPr>
            <a:r>
              <a:rPr lang="en-US"/>
              <a:t> Ventricular remodeling</a:t>
            </a: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Font typeface="Arial"/>
              <a:buNone/>
            </a:pPr>
            <a:endParaRPr/>
          </a:p>
          <a:p>
            <a:pPr marL="0" marR="0" lvl="0" indent="0" algn="l" rtl="0">
              <a:spcBef>
                <a:spcPts val="0"/>
              </a:spcBef>
              <a:spcAft>
                <a:spcPts val="0"/>
              </a:spcAft>
              <a:buClr>
                <a:srgbClr val="000000"/>
              </a:buClr>
              <a:buSzPts val="1100"/>
              <a:buFont typeface="Arial"/>
              <a:buNone/>
            </a:pPr>
            <a:r>
              <a:rPr lang="en-US" sz="1100" b="0" i="0" u="none" strike="noStrike" cap="none">
                <a:solidFill>
                  <a:srgbClr val="000000"/>
                </a:solidFill>
              </a:rPr>
              <a:t>Neurohormonal activation is an important compensatory mechanism involved in maintaining the mean arterial pressure. </a:t>
            </a:r>
            <a:endParaRPr/>
          </a:p>
          <a:p>
            <a:pPr marL="0" marR="0" lvl="0" indent="0" algn="l" rtl="0">
              <a:spcBef>
                <a:spcPts val="0"/>
              </a:spcBef>
              <a:spcAft>
                <a:spcPts val="0"/>
              </a:spcAft>
              <a:buSzPts val="1100"/>
              <a:buFont typeface="Arial"/>
              <a:buNone/>
            </a:pPr>
            <a:r>
              <a:rPr lang="en-US" sz="1100" b="0" i="0" u="none" strike="noStrike" cap="none"/>
              <a:t>Hormones and neurohormonal systems play a important role in maintaining normal cardiovascular hemostasis; they also play an important compensatory role in the early stages of heart failure.</a:t>
            </a:r>
            <a:endParaRPr/>
          </a:p>
          <a:p>
            <a:pPr marL="0" marR="0" lvl="0" indent="0" algn="l" rtl="0">
              <a:spcBef>
                <a:spcPts val="0"/>
              </a:spcBef>
              <a:spcAft>
                <a:spcPts val="0"/>
              </a:spcAft>
              <a:buSzPts val="1100"/>
              <a:buFont typeface="Arial"/>
              <a:buNone/>
            </a:pPr>
            <a:r>
              <a:rPr lang="en-US" sz="1100" b="0" i="0" u="none" strike="noStrike" cap="none"/>
              <a:t>First, let’s start by defining what a neurohormone is. </a:t>
            </a:r>
            <a:endParaRPr/>
          </a:p>
          <a:p>
            <a:pPr marL="0" marR="0" lvl="0" indent="0" algn="l" rtl="0">
              <a:spcBef>
                <a:spcPts val="0"/>
              </a:spcBef>
              <a:spcAft>
                <a:spcPts val="0"/>
              </a:spcAft>
              <a:buSzPts val="1100"/>
              <a:buFont typeface="Arial"/>
              <a:buNone/>
            </a:pPr>
            <a:r>
              <a:rPr lang="en-US" sz="1100" b="0" i="0" u="none" strike="noStrike" cap="none"/>
              <a:t>A </a:t>
            </a:r>
            <a:r>
              <a:rPr lang="en-US" sz="1100" b="0" i="1" u="none" strike="noStrike" cap="none"/>
              <a:t>hormone</a:t>
            </a:r>
            <a:r>
              <a:rPr lang="en-US" sz="1100" b="0" i="0" u="none" strike="noStrike" cap="none"/>
              <a:t> is simply a biologically active substance that originates in one tissue and is transported through the bloodstream to another part of the body where it acts to either increase the activity of that tissue or stimulate the release of another hormone. Hormones that are formed by neurosecretory cells and are liberated by nerve stimulation are called neurohormones.</a:t>
            </a:r>
            <a:endParaRPr/>
          </a:p>
          <a:p>
            <a:pPr marL="0" marR="0" lvl="0" indent="0" algn="l" rtl="0">
              <a:spcBef>
                <a:spcPts val="0"/>
              </a:spcBef>
              <a:spcAft>
                <a:spcPts val="0"/>
              </a:spcAft>
              <a:buSzPts val="1100"/>
              <a:buFont typeface="Arial"/>
              <a:buNone/>
            </a:pPr>
            <a:r>
              <a:rPr lang="en-US" sz="1100" b="0" i="0" u="none" strike="noStrike" cap="none"/>
              <a:t>In general, activation of the body’s various neurohormonal systems serve to increase systemic vascular resistance, thereby attenuating any fall in blood pressure (recall: Blood Pressure = Cardiac Output x Total Peripheral Vascular Resistance). In addition, many neurohormones encourage salt and water retention, which increases intravascular volume and LV preload so as to maximize stroke volume via the Frank-Starling mechanism.</a:t>
            </a:r>
            <a:endParaRPr/>
          </a:p>
          <a:p>
            <a:pPr marL="0" marR="0" lvl="0" indent="0" algn="l" rtl="0">
              <a:spcBef>
                <a:spcPts val="0"/>
              </a:spcBef>
              <a:spcAft>
                <a:spcPts val="0"/>
              </a:spcAft>
              <a:buSzPts val="1100"/>
              <a:buFont typeface="Arial"/>
              <a:buNone/>
            </a:pPr>
            <a:r>
              <a:rPr lang="en-US" sz="1100" b="0" i="0" u="none" strike="noStrike" cap="none"/>
              <a:t>But as was the case with remodeling, too much of a good thing over the long-term eventually becomes detrimental to the failing heart. Because of the importance of neurohormonal activation in the cascade of events that lead to chronic heart failure, and ultimately death, the following slides will review the various neurohormones and neurohormonal systems in detail, starting with their role in maintaining normal cardiovascular hemostasis, and then later their contribution to the progression of heart failure.</a:t>
            </a:r>
            <a:endParaRPr/>
          </a:p>
          <a:p>
            <a:pPr marL="0" marR="0" lvl="0" indent="0" algn="l" rtl="0">
              <a:spcBef>
                <a:spcPts val="0"/>
              </a:spcBef>
              <a:spcAft>
                <a:spcPts val="0"/>
              </a:spcAft>
              <a:buClr>
                <a:srgbClr val="000000"/>
              </a:buClr>
              <a:buSzPts val="1100"/>
              <a:buFont typeface="Arial"/>
              <a:buNone/>
            </a:pPr>
            <a:r>
              <a:rPr lang="en-US" sz="1100" b="0" i="0" u="none" strike="noStrike" cap="none">
                <a:solidFill>
                  <a:srgbClr val="000000"/>
                </a:solidFill>
              </a:rPr>
              <a:t>The </a:t>
            </a:r>
            <a:r>
              <a:rPr lang="en-US" sz="1100" b="0" i="0" u="sng" strike="noStrike" cap="none">
                <a:solidFill>
                  <a:srgbClr val="000000"/>
                </a:solidFill>
              </a:rPr>
              <a:t>acute</a:t>
            </a:r>
            <a:r>
              <a:rPr lang="en-US" sz="1100" b="0" i="0" u="none" strike="noStrike" cap="none">
                <a:solidFill>
                  <a:srgbClr val="000000"/>
                </a:solidFill>
              </a:rPr>
              <a:t> effects of neurohormonal stimulation are beneficial but the long term or chronic activation of these mechanisms is detrimental.</a:t>
            </a:r>
            <a:endParaRPr sz="1100" b="0" i="0" u="none" strike="noStrike" cap="none">
              <a:solidFill>
                <a:srgbClr val="000000"/>
              </a:solidFill>
            </a:endParaRPr>
          </a:p>
          <a:p>
            <a:pPr marL="0" lvl="0" indent="0" rtl="0">
              <a:spcBef>
                <a:spcPts val="0"/>
              </a:spcBef>
              <a:spcAft>
                <a:spcPts val="0"/>
              </a:spcAft>
              <a:buClr>
                <a:srgbClr val="000000"/>
              </a:buClr>
              <a:buSzPts val="1800"/>
              <a:buFont typeface="Arial"/>
              <a:buNone/>
            </a:pPr>
            <a:r>
              <a:rPr lang="en-US"/>
              <a:t>Several natural compensatory mechanisms are called into action to help buffer the fall in cardiac output and help maintain sufficient blood pressure in order to perfuse vital organs. These compensatory mechanisms include:</a:t>
            </a: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Font typeface="Arial"/>
              <a:buNone/>
            </a:pPr>
            <a:r>
              <a:rPr lang="en-US"/>
              <a:t> Frank-Starling mechanism</a:t>
            </a:r>
            <a:endParaRPr/>
          </a:p>
          <a:p>
            <a:pPr marL="0" lvl="0" indent="0" rtl="0">
              <a:spcBef>
                <a:spcPts val="0"/>
              </a:spcBef>
              <a:spcAft>
                <a:spcPts val="0"/>
              </a:spcAft>
              <a:buClr>
                <a:srgbClr val="000000"/>
              </a:buClr>
              <a:buFont typeface="Arial"/>
              <a:buNone/>
            </a:pPr>
            <a:r>
              <a:rPr lang="en-US"/>
              <a:t> Neurohormonal activation</a:t>
            </a:r>
            <a:endParaRPr/>
          </a:p>
          <a:p>
            <a:pPr marL="0" lvl="0" indent="0" rtl="0">
              <a:spcBef>
                <a:spcPts val="0"/>
              </a:spcBef>
              <a:spcAft>
                <a:spcPts val="0"/>
              </a:spcAft>
              <a:buClr>
                <a:srgbClr val="000000"/>
              </a:buClr>
              <a:buFont typeface="Arial"/>
              <a:buNone/>
            </a:pPr>
            <a:r>
              <a:rPr lang="en-US"/>
              <a:t> Ventricular remodeling</a:t>
            </a: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SzPts val="1800"/>
              <a:buFont typeface="Arial"/>
              <a:buNone/>
            </a:pPr>
            <a:endParaRPr/>
          </a:p>
          <a:p>
            <a:pPr marL="0" lvl="0" indent="0" rtl="0">
              <a:spcBef>
                <a:spcPts val="0"/>
              </a:spcBef>
              <a:spcAft>
                <a:spcPts val="0"/>
              </a:spcAft>
              <a:buClr>
                <a:srgbClr val="000000"/>
              </a:buClr>
              <a:buFont typeface="Arial"/>
              <a:buNone/>
            </a:pPr>
            <a:endParaRPr/>
          </a:p>
          <a:p>
            <a:pPr marL="0" marR="0" lvl="0" indent="0" algn="l" rtl="0">
              <a:spcBef>
                <a:spcPts val="0"/>
              </a:spcBef>
              <a:spcAft>
                <a:spcPts val="0"/>
              </a:spcAft>
              <a:buClr>
                <a:srgbClr val="000000"/>
              </a:buClr>
              <a:buSzPts val="1100"/>
              <a:buFont typeface="Arial"/>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p2: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6" name="Google Shape;356;p23: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The sympathetic nervous system ( SNS ) is stimulated due to a decrease in mean arterial pressure.  Sympathetic outflow is increased to the heart and the peripheral circulation which causes an increase in the patient’s heart rate and an increase in contractility.  In addition, vasoconstriction occurs which increases the peripheral vascular resistance.  Stroke volume is subsequently increased which in turn increases mean arterial pressure. </a:t>
            </a:r>
            <a:endParaRPr/>
          </a:p>
          <a:p>
            <a:pPr marL="0" marR="0" lvl="0" indent="0" algn="l" rtl="0">
              <a:spcBef>
                <a:spcPts val="0"/>
              </a:spcBef>
              <a:spcAft>
                <a:spcPts val="0"/>
              </a:spcAft>
              <a:buSzPts val="1800"/>
              <a:buFont typeface="Arial"/>
              <a:buNone/>
            </a:pPr>
            <a:r>
              <a:rPr lang="en-US" sz="1800" b="0" i="0" u="none" strike="noStrike" cap="none"/>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3" name="Google Shape;363;p24: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The sympathetic nervous system’s goal is to increase cardiac sympathetic activity. This response is mediated through three receptors: Beta 1, Beta 2, and Alpha 1.  In normal situations the Beta 1 receptor increases cardiac sympathetic activity.  </a:t>
            </a:r>
            <a:endParaRPr/>
          </a:p>
          <a:p>
            <a:pPr marL="0" marR="0" lvl="0" indent="0" algn="l" rtl="0">
              <a:spcBef>
                <a:spcPts val="0"/>
              </a:spcBef>
              <a:spcAft>
                <a:spcPts val="0"/>
              </a:spcAft>
              <a:buSzPts val="1800"/>
              <a:buFont typeface="Arial"/>
              <a:buNone/>
            </a:pPr>
            <a:r>
              <a:rPr lang="en-US" sz="1800" b="0" i="0" u="none" strike="noStrike" cap="none"/>
              <a:t>In heart failure patients, the Beta 1 and Beta 2 receptors are activated. Alpha receptors and their role is yet to be fully delineated.</a:t>
            </a:r>
            <a:endParaRPr/>
          </a:p>
          <a:p>
            <a:pPr marL="0" marR="0" lvl="0" indent="0" algn="l" rtl="0">
              <a:spcBef>
                <a:spcPts val="0"/>
              </a:spcBef>
              <a:spcAft>
                <a:spcPts val="0"/>
              </a:spcAft>
              <a:buSzPts val="1800"/>
              <a:buFont typeface="Arial"/>
              <a:buNone/>
            </a:pPr>
            <a:r>
              <a:rPr lang="en-US" sz="1800" b="0" i="0" u="none" strike="noStrike" cap="none"/>
              <a:t>Beta 1, Beta 2, and Alpha 1 receptors lead to myocardial toxicity in the ventricles.  Myocardial toxicity leads to decreased ejection fraction, arrhythmias, and tachyarrhythmias caused by sympathetic activation.</a:t>
            </a:r>
            <a:endParaRPr/>
          </a:p>
          <a:p>
            <a:pPr marL="0" marR="0" lvl="0" indent="0" algn="l" rtl="0">
              <a:spcBef>
                <a:spcPts val="0"/>
              </a:spcBef>
              <a:spcAft>
                <a:spcPts val="0"/>
              </a:spcAft>
              <a:buSzPts val="1800"/>
              <a:buFont typeface="Arial"/>
              <a:buNone/>
            </a:pPr>
            <a:r>
              <a:rPr lang="en-US" sz="1800" b="0" i="0" u="none" strike="noStrike" cap="none"/>
              <a:t>Increase in sympathetic activity also affects the kidneys and peripheral vasculature through the Beta 1 and Alpha 1 receptors.  This mediates activation of the renin-angiotensin system ( discussed on the next slide ), which causes vasoconstriction, sodium retention, and thirst.  All of these responses causes the disease to progress.</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Prolonged neurohormone release also has direct adverse effects on the heart tissue itself. Norepinephrine, for example, is known to be directly cardiotoxic. In fact, studies have established that in patients with heart failure, the probability of survival is markedly worse for those whose plasma norepinephrine levels are &gt;400 pg/ml than for those whose levels are &lt;400 pg/ml. </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3fb4f90287_1_5: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69" name="Google Shape;369;g3fb4f90287_1_5: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Key Takeaways</a:t>
            </a:r>
            <a:endParaRPr/>
          </a:p>
          <a:p>
            <a:pPr marL="0" marR="0" lvl="0" indent="0" algn="l" rtl="0">
              <a:spcBef>
                <a:spcPts val="300"/>
              </a:spcBef>
              <a:spcAft>
                <a:spcPts val="0"/>
              </a:spcAft>
              <a:buNone/>
            </a:pPr>
            <a:r>
              <a:rPr lang="en-US" sz="1000" b="0" i="0" u="none" strike="noStrike" cap="none">
                <a:solidFill>
                  <a:schemeClr val="dk1"/>
                </a:solidFill>
                <a:latin typeface="Arial"/>
                <a:ea typeface="Arial"/>
                <a:cs typeface="Arial"/>
                <a:sym typeface="Arial"/>
              </a:rPr>
              <a:t>Short-term effects of the RAAS and the SNS intensify in order to increase cardiac output when blood and oxygen demand is increased; however, long-term activation results in neurohormonal imbalance</a:t>
            </a:r>
            <a:r>
              <a:rPr lang="en-US" sz="1000" b="0" i="0" u="none" strike="noStrike" cap="none" baseline="30000">
                <a:solidFill>
                  <a:schemeClr val="dk1"/>
                </a:solidFill>
                <a:latin typeface="Arial"/>
                <a:ea typeface="Arial"/>
                <a:cs typeface="Arial"/>
                <a:sym typeface="Arial"/>
              </a:rPr>
              <a:t>1,2</a:t>
            </a:r>
            <a:endParaRPr/>
          </a:p>
          <a:p>
            <a:pPr marL="0" marR="0" lvl="0" indent="0" algn="l" rtl="0">
              <a:spcBef>
                <a:spcPts val="300"/>
              </a:spcBef>
              <a:spcAft>
                <a:spcPts val="0"/>
              </a:spcAft>
              <a:buNone/>
            </a:pPr>
            <a:r>
              <a:rPr lang="en-US" sz="1000" b="0" i="0" u="none" strike="noStrike" cap="none">
                <a:solidFill>
                  <a:schemeClr val="dk1"/>
                </a:solidFill>
                <a:latin typeface="Arial"/>
                <a:ea typeface="Arial"/>
                <a:cs typeface="Arial"/>
                <a:sym typeface="Arial"/>
              </a:rPr>
              <a:t>Activation of the NPS opposes the overactive RAAS and the SNS</a:t>
            </a:r>
            <a:r>
              <a:rPr lang="en-US" sz="1000" b="0" i="0" u="none" strike="noStrike" cap="none" baseline="30000">
                <a:solidFill>
                  <a:schemeClr val="dk1"/>
                </a:solidFill>
                <a:latin typeface="Arial"/>
                <a:ea typeface="Arial"/>
                <a:cs typeface="Arial"/>
                <a:sym typeface="Arial"/>
              </a:rPr>
              <a:t>1</a:t>
            </a:r>
            <a:endParaRPr/>
          </a:p>
          <a:p>
            <a:pPr marL="0" marR="0" lvl="0" indent="0" algn="l" rtl="0">
              <a:spcBef>
                <a:spcPts val="300"/>
              </a:spcBef>
              <a:spcAft>
                <a:spcPts val="0"/>
              </a:spcAft>
              <a:buNone/>
            </a:pPr>
            <a:r>
              <a:rPr lang="en-US" sz="1000" b="0" i="0" u="none" strike="noStrike" cap="none">
                <a:solidFill>
                  <a:schemeClr val="dk1"/>
                </a:solidFill>
                <a:latin typeface="Arial"/>
                <a:ea typeface="Arial"/>
                <a:cs typeface="Arial"/>
                <a:sym typeface="Arial"/>
              </a:rPr>
              <a:t>However, the counterregulatory effects of the NPS are diminished as heart failure with reduced EF progresses</a:t>
            </a:r>
            <a:r>
              <a:rPr lang="en-US" sz="1000" b="0" i="0" u="none" strike="noStrike" cap="none" baseline="30000">
                <a:solidFill>
                  <a:schemeClr val="dk1"/>
                </a:solidFill>
                <a:latin typeface="Arial"/>
                <a:ea typeface="Arial"/>
                <a:cs typeface="Arial"/>
                <a:sym typeface="Arial"/>
              </a:rPr>
              <a:t>3</a:t>
            </a:r>
            <a:endParaRPr/>
          </a:p>
          <a:p>
            <a:pPr marL="0" marR="0" lvl="0" indent="0" algn="l" rtl="0">
              <a:spcBef>
                <a:spcPts val="300"/>
              </a:spcBef>
              <a:spcAft>
                <a:spcPts val="0"/>
              </a:spcAft>
              <a:buClr>
                <a:schemeClr val="dk1"/>
              </a:buClr>
              <a:buSzPts val="1000"/>
              <a:buFont typeface="Arial"/>
              <a:buNone/>
            </a:pPr>
            <a:endParaRPr sz="1000" b="1"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000"/>
              <a:buFont typeface="Arial"/>
              <a:buNone/>
            </a:pPr>
            <a:r>
              <a:rPr lang="en-US" sz="1000" b="1" i="0" u="none" strike="noStrike" cap="none">
                <a:solidFill>
                  <a:schemeClr val="dk1"/>
                </a:solidFill>
                <a:latin typeface="Arial"/>
                <a:ea typeface="Arial"/>
                <a:cs typeface="Arial"/>
                <a:sym typeface="Arial"/>
              </a:rPr>
              <a:t>References</a:t>
            </a:r>
            <a:endParaRPr/>
          </a:p>
          <a:p>
            <a:pPr marL="0" marR="0" lvl="0" indent="-63500" algn="l" rtl="0">
              <a:spcBef>
                <a:spcPts val="300"/>
              </a:spcBef>
              <a:spcAft>
                <a:spcPts val="0"/>
              </a:spcAft>
              <a:buClr>
                <a:schemeClr val="dk1"/>
              </a:buClr>
              <a:buSzPts val="1000"/>
              <a:buFont typeface="Arial"/>
              <a:buAutoNum type="arabicPeriod"/>
            </a:pPr>
            <a:r>
              <a:rPr lang="en-US" sz="1000" b="0" i="0" u="none" strike="noStrike" cap="none">
                <a:solidFill>
                  <a:schemeClr val="dk1"/>
                </a:solidFill>
                <a:latin typeface="Arial"/>
                <a:ea typeface="Arial"/>
                <a:cs typeface="Arial"/>
                <a:sym typeface="Arial"/>
              </a:rPr>
              <a:t>Mann DL, Zipes DP, Libby P, Bonow RO, Braunwald E. </a:t>
            </a:r>
            <a:r>
              <a:rPr lang="en-US" sz="1000" b="0" i="1" u="none" strike="noStrike" cap="none">
                <a:solidFill>
                  <a:schemeClr val="dk1"/>
                </a:solidFill>
                <a:latin typeface="Arial"/>
                <a:ea typeface="Arial"/>
                <a:cs typeface="Arial"/>
                <a:sym typeface="Arial"/>
              </a:rPr>
              <a:t>Braunwald's Heart Disease: A Textbook of Cardiovascular Medicine</a:t>
            </a:r>
            <a:r>
              <a:rPr lang="en-US" sz="1000" b="0" i="0" u="none" strike="noStrike" cap="none">
                <a:solidFill>
                  <a:schemeClr val="dk1"/>
                </a:solidFill>
                <a:latin typeface="Arial"/>
                <a:ea typeface="Arial"/>
                <a:cs typeface="Arial"/>
                <a:sym typeface="Arial"/>
              </a:rPr>
              <a:t>. 10th ed. Philadelphia, PA: Elsevier/Saunders; 2015.</a:t>
            </a:r>
            <a:endParaRPr/>
          </a:p>
          <a:p>
            <a:pPr marL="0" marR="0" lvl="0" indent="-63500" algn="l" rtl="0">
              <a:spcBef>
                <a:spcPts val="300"/>
              </a:spcBef>
              <a:spcAft>
                <a:spcPts val="0"/>
              </a:spcAft>
              <a:buClr>
                <a:schemeClr val="dk1"/>
              </a:buClr>
              <a:buSzPts val="1000"/>
              <a:buFont typeface="Arial"/>
              <a:buAutoNum type="arabicPeriod"/>
            </a:pPr>
            <a:r>
              <a:rPr lang="en-US" sz="1000" b="0" i="0" u="none" strike="noStrike" cap="none">
                <a:solidFill>
                  <a:schemeClr val="dk1"/>
                </a:solidFill>
                <a:latin typeface="Arial"/>
                <a:ea typeface="Arial"/>
                <a:cs typeface="Arial"/>
                <a:sym typeface="Arial"/>
              </a:rPr>
              <a:t>Volpe M, Carnovali M, Mastromarino V. The natriuretic peptides system in the pathophysiology of heart failure: from molecular basis to treatment. </a:t>
            </a:r>
            <a:r>
              <a:rPr lang="en-US" sz="1000" b="0" i="1" u="none" strike="noStrike" cap="none">
                <a:solidFill>
                  <a:schemeClr val="dk1"/>
                </a:solidFill>
                <a:latin typeface="Arial"/>
                <a:ea typeface="Arial"/>
                <a:cs typeface="Arial"/>
                <a:sym typeface="Arial"/>
              </a:rPr>
              <a:t>Clin Sci</a:t>
            </a:r>
            <a:r>
              <a:rPr lang="en-US" sz="1000" b="0" i="0" u="none" strike="noStrike" cap="none">
                <a:solidFill>
                  <a:schemeClr val="dk1"/>
                </a:solidFill>
                <a:latin typeface="Arial"/>
                <a:ea typeface="Arial"/>
                <a:cs typeface="Arial"/>
                <a:sym typeface="Arial"/>
              </a:rPr>
              <a:t>. 2016;130(2):57-77.</a:t>
            </a:r>
            <a:endParaRPr/>
          </a:p>
          <a:p>
            <a:pPr marL="0" marR="0" lvl="0" indent="-63500" algn="l" rtl="0">
              <a:spcBef>
                <a:spcPts val="300"/>
              </a:spcBef>
              <a:spcAft>
                <a:spcPts val="0"/>
              </a:spcAft>
              <a:buClr>
                <a:schemeClr val="dk1"/>
              </a:buClr>
              <a:buSzPts val="1000"/>
              <a:buFont typeface="Arial"/>
              <a:buAutoNum type="arabicPeriod"/>
            </a:pPr>
            <a:r>
              <a:rPr lang="en-US" sz="1000" b="0" i="0" u="none" strike="noStrike" cap="none">
                <a:solidFill>
                  <a:schemeClr val="dk1"/>
                </a:solidFill>
                <a:latin typeface="Arial"/>
                <a:ea typeface="Arial"/>
                <a:cs typeface="Arial"/>
                <a:sym typeface="Arial"/>
              </a:rPr>
              <a:t>Hartupee J, Mann DL. Neurohormonal activation in heart failure with reduced ejection fraction. </a:t>
            </a:r>
            <a:r>
              <a:rPr lang="en-US" sz="1000" b="0" i="1" u="none" strike="noStrike" cap="none">
                <a:solidFill>
                  <a:schemeClr val="dk1"/>
                </a:solidFill>
                <a:latin typeface="Arial"/>
                <a:ea typeface="Arial"/>
                <a:cs typeface="Arial"/>
                <a:sym typeface="Arial"/>
              </a:rPr>
              <a:t>Nat Rev Cardiol.</a:t>
            </a:r>
            <a:r>
              <a:rPr lang="en-US" sz="1000" b="0" i="0" u="none" strike="noStrike" cap="none">
                <a:solidFill>
                  <a:schemeClr val="dk1"/>
                </a:solidFill>
                <a:latin typeface="Arial"/>
                <a:ea typeface="Arial"/>
                <a:cs typeface="Arial"/>
                <a:sym typeface="Arial"/>
              </a:rPr>
              <a:t> 2017;14(1):30-38.</a:t>
            </a:r>
            <a:endParaRPr/>
          </a:p>
          <a:p>
            <a:pPr marL="0" marR="0" lvl="0" indent="0" algn="l" rtl="0">
              <a:spcBef>
                <a:spcPts val="20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p:txBody>
      </p:sp>
      <p:sp>
        <p:nvSpPr>
          <p:cNvPr id="370" name="Google Shape;370;g3fb4f90287_1_5: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22</a:t>
            </a:fld>
            <a:endParaRPr sz="1200">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5:notes"/>
          <p:cNvSpPr>
            <a:spLocks noGrp="1" noRot="1" noChangeAspect="1"/>
          </p:cNvSpPr>
          <p:nvPr>
            <p:ph type="sldImg" idx="2"/>
          </p:nvPr>
        </p:nvSpPr>
        <p:spPr>
          <a:xfrm>
            <a:off x="1177925"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90" name="Google Shape;390;p25:notes"/>
          <p:cNvSpPr txBox="1">
            <a:spLocks noGrp="1"/>
          </p:cNvSpPr>
          <p:nvPr>
            <p:ph type="body" idx="1"/>
          </p:nvPr>
        </p:nvSpPr>
        <p:spPr>
          <a:xfrm>
            <a:off x="931862" y="4410075"/>
            <a:ext cx="5132387" cy="417830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The other mechanism in the neurohumoral response to heart failure is the renin-angiotensin-aldosterone system (RAAS).  In the RAAS, Renin ( secreted by the kidney ) acts on Angiotensinogen (secreted by the liver) to make Angiotensin I.  </a:t>
            </a:r>
            <a:endParaRPr/>
          </a:p>
          <a:p>
            <a:pPr marL="0" marR="0" lvl="0" indent="0" algn="l" rtl="0">
              <a:spcBef>
                <a:spcPts val="0"/>
              </a:spcBef>
              <a:spcAft>
                <a:spcPts val="0"/>
              </a:spcAft>
              <a:buSzPts val="1800"/>
              <a:buFont typeface="Arial"/>
              <a:buNone/>
            </a:pPr>
            <a:r>
              <a:rPr lang="en-US" sz="1800" b="0" i="0" u="none" strike="noStrike" cap="none"/>
              <a:t>The Angiotensin converting enzyme (secreted by the lungs) acts on Angiotensin I to make Angiotensin II.  Angiotensin II in turn causes vasoconstriction, an increase in aldosterone, facilitates the release of norepinephrine from the SNS, causes sodium reabsorption, stimulates vasopressin secretion from the brain (discussed later), and increases contractility.   Subsequently,  remodeling of the heart occurs.  </a:t>
            </a:r>
            <a:endParaRPr/>
          </a:p>
          <a:p>
            <a:pPr marL="0" marR="0" lvl="0" indent="0" algn="l" rtl="0">
              <a:spcBef>
                <a:spcPts val="0"/>
              </a:spcBef>
              <a:spcAft>
                <a:spcPts val="0"/>
              </a:spcAft>
              <a:buSzPts val="1800"/>
              <a:buFont typeface="Arial"/>
              <a:buNone/>
            </a:pPr>
            <a:r>
              <a:rPr lang="en-US" sz="1800" b="0" i="0" u="none" strike="noStrike" cap="none"/>
              <a:t>In a heart failure patient, the effects of Angiotensin II are not beneficial.   Why not think about using a medication to block the conversion of Angiotensin I to II?  Or, an agent that blocks the Angiotensin I receptor?  These blocking agents will be discussed later when we talk about the treatment of heart failure.</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fb4f90287_1_112: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5" name="Google Shape;405;g3fb4f90287_1_112: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Key Takeaway</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Short-term effects of the RAAS and the SNS are beneficial; however, long-term activation results in neurohormonal imbalance</a:t>
            </a:r>
            <a:r>
              <a:rPr lang="en-US" sz="1200" b="0" i="0" u="none" strike="noStrike" cap="none" baseline="30000">
                <a:solidFill>
                  <a:schemeClr val="dk1"/>
                </a:solidFill>
                <a:latin typeface="Arial"/>
                <a:ea typeface="Arial"/>
                <a:cs typeface="Arial"/>
                <a:sym typeface="Arial"/>
              </a:rPr>
              <a:t>1,2</a:t>
            </a: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Additional Information</a:t>
            </a:r>
            <a:r>
              <a:rPr lang="en-US" sz="1200" b="1" i="0" u="none" strike="noStrike" cap="none" baseline="30000">
                <a:solidFill>
                  <a:schemeClr val="dk1"/>
                </a:solidFill>
                <a:latin typeface="Arial"/>
                <a:ea typeface="Arial"/>
                <a:cs typeface="Arial"/>
                <a:sym typeface="Arial"/>
              </a:rPr>
              <a:t>1</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Chronic activation of the SNS results in</a:t>
            </a:r>
            <a:endParaRPr sz="1200" b="0" i="1" u="none" strike="noStrike" cap="none">
              <a:solidFill>
                <a:schemeClr val="dk1"/>
              </a:solidFill>
              <a:latin typeface="Arial"/>
              <a:ea typeface="Arial"/>
              <a:cs typeface="Arial"/>
              <a:sym typeface="Arial"/>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Depleted norepinephrine stores</a:t>
            </a:r>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Myocyte apoptosis, necrosis, hypertrophy, and fibrosis</a:t>
            </a:r>
            <a:endParaRPr sz="1200" b="0" i="1" u="none" strike="noStrike" cap="none">
              <a:solidFill>
                <a:schemeClr val="dk1"/>
              </a:solidFill>
              <a:latin typeface="Arial"/>
              <a:ea typeface="Arial"/>
              <a:cs typeface="Arial"/>
              <a:sym typeface="Arial"/>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Impaired systolic function</a:t>
            </a:r>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Increased heart rate and contractility</a:t>
            </a:r>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RAAS stimulation</a:t>
            </a:r>
            <a:endParaRPr sz="1200" b="0" i="1" u="none" strike="noStrike" cap="none">
              <a:solidFill>
                <a:schemeClr val="dk1"/>
              </a:solidFill>
              <a:latin typeface="Arial"/>
              <a:ea typeface="Arial"/>
              <a:cs typeface="Arial"/>
              <a:sym typeface="Arial"/>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Increased renin release</a:t>
            </a:r>
            <a:endParaRPr sz="1200" b="0" i="1" u="none" strike="noStrike" cap="none">
              <a:solidFill>
                <a:schemeClr val="dk1"/>
              </a:solidFill>
              <a:latin typeface="Arial"/>
              <a:ea typeface="Arial"/>
              <a:cs typeface="Arial"/>
              <a:sym typeface="Arial"/>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Increased sodium reabsorption</a:t>
            </a:r>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Vasoconstriction</a:t>
            </a:r>
            <a:endParaRPr/>
          </a:p>
          <a:p>
            <a:pPr marL="36830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Vascular hypertrophy</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Chronic activation of the RAAS results in</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Sodium and water retention</a:t>
            </a:r>
            <a:endParaRPr sz="1200" b="0" i="0" u="none" strike="noStrike" cap="none">
              <a:solidFill>
                <a:schemeClr val="dk1"/>
              </a:solidFill>
              <a:latin typeface="Arial"/>
              <a:ea typeface="Arial"/>
              <a:cs typeface="Arial"/>
              <a:sym typeface="Arial"/>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Fibrosis</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Peripheral vasoconstriction</a:t>
            </a:r>
            <a:endParaRPr sz="1200" b="0" i="0" u="none" strike="noStrike" cap="none">
              <a:solidFill>
                <a:schemeClr val="dk1"/>
              </a:solidFill>
              <a:latin typeface="Arial"/>
              <a:ea typeface="Arial"/>
              <a:cs typeface="Arial"/>
              <a:sym typeface="Arial"/>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Vascular hypertrophy</a:t>
            </a:r>
            <a:r>
              <a:rPr lang="en-US" sz="1200" b="1" i="0" u="none" strike="sngStrike" cap="none">
                <a:solidFill>
                  <a:schemeClr val="dk1"/>
                </a:solidFill>
                <a:latin typeface="Arial"/>
                <a:ea typeface="Arial"/>
                <a:cs typeface="Arial"/>
                <a:sym typeface="Arial"/>
              </a:rPr>
              <a:t> </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SNS hyperactivity is characterized by increased levels of norepinephrine and epinephrine, elevated sympathetic outflow, and heightened norepinephrine spillover</a:t>
            </a:r>
            <a:endParaRPr sz="1200" b="0" i="1" u="none" strike="noStrike" cap="none">
              <a:solidFill>
                <a:schemeClr val="dk1"/>
              </a:solidFill>
              <a:latin typeface="Arial"/>
              <a:ea typeface="Arial"/>
              <a:cs typeface="Arial"/>
              <a:sym typeface="Arial"/>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Increased sympathetic tone requires more oxygen in myocardial cells; myocardial ischemia can ensue, resulting in ventricular tachycardia and/or sudden cardiac death</a:t>
            </a:r>
            <a:endParaRPr sz="1200" b="0" i="1"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References</a:t>
            </a:r>
            <a:endParaRPr sz="1200" b="0" i="0" u="none" strike="noStrike" cap="none">
              <a:solidFill>
                <a:schemeClr val="dk1"/>
              </a:solidFill>
              <a:latin typeface="Arial"/>
              <a:ea typeface="Arial"/>
              <a:cs typeface="Arial"/>
              <a:sym typeface="Arial"/>
            </a:endParaRPr>
          </a:p>
          <a:p>
            <a:pPr marL="0" marR="0" lvl="0" indent="-76200" algn="l" rtl="0">
              <a:spcBef>
                <a:spcPts val="40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Mann DL, Zipes DP, Libby P, Bonow RO, Braunwald E. </a:t>
            </a:r>
            <a:r>
              <a:rPr lang="en-US" sz="1200" b="0" i="1" u="none" strike="noStrike" cap="none">
                <a:solidFill>
                  <a:schemeClr val="dk1"/>
                </a:solidFill>
                <a:latin typeface="Arial"/>
                <a:ea typeface="Arial"/>
                <a:cs typeface="Arial"/>
                <a:sym typeface="Arial"/>
              </a:rPr>
              <a:t>Braunwald's Heart Disease: A Textbook of Cardiovascular Medicine</a:t>
            </a:r>
            <a:r>
              <a:rPr lang="en-US" sz="1200" b="0" i="0" u="none" strike="noStrike" cap="none">
                <a:solidFill>
                  <a:schemeClr val="dk1"/>
                </a:solidFill>
                <a:latin typeface="Arial"/>
                <a:ea typeface="Arial"/>
                <a:cs typeface="Arial"/>
                <a:sym typeface="Arial"/>
              </a:rPr>
              <a:t>. 10th ed. Philadelphia, PA: Elsevier/Saunders; 2015.</a:t>
            </a:r>
            <a:endParaRPr/>
          </a:p>
          <a:p>
            <a:pPr marL="0" marR="0" lvl="0" indent="-76200" algn="l" rtl="0">
              <a:spcBef>
                <a:spcPts val="40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Volpe M, Carnovali M, Mastromarino V. The natriuretic peptides system in the pathophysiology of heart failure: from molecular basis to treatment. </a:t>
            </a:r>
            <a:r>
              <a:rPr lang="en-US" sz="1200" b="0" i="1" u="none" strike="noStrike" cap="none">
                <a:solidFill>
                  <a:schemeClr val="dk1"/>
                </a:solidFill>
                <a:latin typeface="Arial"/>
                <a:ea typeface="Arial"/>
                <a:cs typeface="Arial"/>
                <a:sym typeface="Arial"/>
              </a:rPr>
              <a:t>Clin Sci</a:t>
            </a:r>
            <a:r>
              <a:rPr lang="en-US" sz="1200" b="0" i="0" u="none" strike="noStrike" cap="none">
                <a:solidFill>
                  <a:schemeClr val="dk1"/>
                </a:solidFill>
                <a:latin typeface="Arial"/>
                <a:ea typeface="Arial"/>
                <a:cs typeface="Arial"/>
                <a:sym typeface="Arial"/>
              </a:rPr>
              <a:t>. 2016;130(2):57-77.</a:t>
            </a:r>
            <a:endParaRPr/>
          </a:p>
        </p:txBody>
      </p:sp>
      <p:sp>
        <p:nvSpPr>
          <p:cNvPr id="406" name="Google Shape;406;g3fb4f90287_1_112: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24</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3fb4f90287_1_231: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38" name="Google Shape;438;g3fb4f90287_1_231: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Key Takeaways</a:t>
            </a:r>
            <a:r>
              <a:rPr lang="en-US" sz="1200" b="1" i="0" u="none" strike="noStrike" cap="none" baseline="30000">
                <a:solidFill>
                  <a:schemeClr val="dk1"/>
                </a:solidFill>
                <a:latin typeface="Arial"/>
                <a:ea typeface="Arial"/>
                <a:cs typeface="Arial"/>
                <a:sym typeface="Arial"/>
              </a:rPr>
              <a:t>1,2</a:t>
            </a:r>
            <a:endParaRPr sz="1200" b="1"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Short-term effects of the RAAS and the SNS are beneficial; however, long-term activation results in neurohormonal imbalance</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Activation of the NPS opposes the overactive RAAS and SNS through</a:t>
            </a:r>
            <a:endParaRPr sz="1200" b="0" i="1" u="none" strike="noStrike" cap="none">
              <a:solidFill>
                <a:schemeClr val="dk1"/>
              </a:solidFill>
              <a:latin typeface="Arial"/>
              <a:ea typeface="Arial"/>
              <a:cs typeface="Arial"/>
              <a:sym typeface="Arial"/>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Myocyte antiproliferation</a:t>
            </a:r>
            <a:endParaRPr sz="1200" b="0" i="0" u="none" strike="noStrike" cap="none">
              <a:solidFill>
                <a:schemeClr val="dk1"/>
              </a:solidFill>
              <a:latin typeface="Arial"/>
              <a:ea typeface="Arial"/>
              <a:cs typeface="Arial"/>
              <a:sym typeface="Arial"/>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Attenuation of fibrosis</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Sodium and water excretion</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Aldosterone inhibition</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Renin inhibition</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Vasodilation</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BP reduction</a:t>
            </a:r>
            <a:endParaRPr/>
          </a:p>
          <a:p>
            <a:pPr marL="0" marR="0" lvl="0" indent="0" algn="l" rtl="0">
              <a:spcBef>
                <a:spcPts val="4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Additional Information </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Speaker to read slide for specific cardiovascular, renal, and vascular effects of NPS, SNS, and RAAS</a:t>
            </a:r>
            <a:endParaRPr sz="1200" b="0" i="1" u="none" strike="sng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References</a:t>
            </a:r>
            <a:endParaRPr sz="1200" b="0" i="0" u="none" strike="noStrike" cap="none">
              <a:solidFill>
                <a:schemeClr val="dk1"/>
              </a:solidFill>
              <a:latin typeface="Arial"/>
              <a:ea typeface="Arial"/>
              <a:cs typeface="Arial"/>
              <a:sym typeface="Arial"/>
            </a:endParaRPr>
          </a:p>
          <a:p>
            <a:pPr marL="0" marR="0" lvl="0" indent="-76200" algn="l" rtl="0">
              <a:spcBef>
                <a:spcPts val="40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Mann DL, Zipes DP, Libby P, Bonow RO, Braunwald E. </a:t>
            </a:r>
            <a:r>
              <a:rPr lang="en-US" sz="1200" b="0" i="1" u="none" strike="noStrike" cap="none">
                <a:solidFill>
                  <a:schemeClr val="dk1"/>
                </a:solidFill>
                <a:latin typeface="Arial"/>
                <a:ea typeface="Arial"/>
                <a:cs typeface="Arial"/>
                <a:sym typeface="Arial"/>
              </a:rPr>
              <a:t>Braunwald's Heart Disease: A Textbook of Cardiovascular Medicine</a:t>
            </a:r>
            <a:r>
              <a:rPr lang="en-US" sz="1200" b="0" i="0" u="none" strike="noStrike" cap="none">
                <a:solidFill>
                  <a:schemeClr val="dk1"/>
                </a:solidFill>
                <a:latin typeface="Arial"/>
                <a:ea typeface="Arial"/>
                <a:cs typeface="Arial"/>
                <a:sym typeface="Arial"/>
              </a:rPr>
              <a:t>. 10th ed. Philadelphia, PA: Elsevier/Saunders; 2015.</a:t>
            </a:r>
            <a:endParaRPr/>
          </a:p>
          <a:p>
            <a:pPr marL="0" marR="0" lvl="0" indent="-76200" algn="l" rtl="0">
              <a:spcBef>
                <a:spcPts val="40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Volpe M, Carnovali M, Mastromarino V. The natriuretic peptides system in the pathophysiology of heart failure: from molecular basis to treatment. </a:t>
            </a:r>
            <a:r>
              <a:rPr lang="en-US" sz="1200" b="0" i="1" u="none" strike="noStrike" cap="none">
                <a:solidFill>
                  <a:schemeClr val="dk1"/>
                </a:solidFill>
                <a:latin typeface="Arial"/>
                <a:ea typeface="Arial"/>
                <a:cs typeface="Arial"/>
                <a:sym typeface="Arial"/>
              </a:rPr>
              <a:t>Clin Sci</a:t>
            </a:r>
            <a:r>
              <a:rPr lang="en-US" sz="1200" b="0" i="0" u="none" strike="noStrike" cap="none">
                <a:solidFill>
                  <a:schemeClr val="dk1"/>
                </a:solidFill>
                <a:latin typeface="Arial"/>
                <a:ea typeface="Arial"/>
                <a:cs typeface="Arial"/>
                <a:sym typeface="Arial"/>
              </a:rPr>
              <a:t>. 2016;130(2):57-77.</a:t>
            </a:r>
            <a:endParaRPr/>
          </a:p>
        </p:txBody>
      </p:sp>
      <p:sp>
        <p:nvSpPr>
          <p:cNvPr id="439" name="Google Shape;439;g3fb4f90287_1_231: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25</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fb4f90287_1_366: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7" name="Google Shape;487;g3fb4f90287_1_366: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Key Takeaways</a:t>
            </a: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Under normal physiologic circumstances</a:t>
            </a:r>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ANP is stored and secreted from atrial granules and responds to alterations in electrolyte and water balance; ANP decreases blood pressure (BP) by stimulating secretion of renal sodium and water</a:t>
            </a:r>
            <a:r>
              <a:rPr lang="en-US" sz="1200" b="0" i="0" u="none" strike="noStrike" cap="none" baseline="30000">
                <a:solidFill>
                  <a:schemeClr val="dk1"/>
                </a:solidFill>
                <a:latin typeface="Arial"/>
                <a:ea typeface="Arial"/>
                <a:cs typeface="Arial"/>
                <a:sym typeface="Arial"/>
              </a:rPr>
              <a:t>1,2</a:t>
            </a:r>
            <a:r>
              <a:rPr lang="en-US" sz="1200" b="0" i="0" u="none" strike="noStrike" cap="none">
                <a:solidFill>
                  <a:schemeClr val="dk1"/>
                </a:solidFill>
                <a:latin typeface="Arial"/>
                <a:ea typeface="Arial"/>
                <a:cs typeface="Arial"/>
                <a:sym typeface="Arial"/>
              </a:rPr>
              <a:t> </a:t>
            </a:r>
            <a:endParaRPr sz="1200" b="0" i="1" u="none" strike="sngStrike" cap="none">
              <a:solidFill>
                <a:schemeClr val="dk1"/>
              </a:solidFill>
              <a:latin typeface="Arial"/>
              <a:ea typeface="Arial"/>
              <a:cs typeface="Arial"/>
              <a:sym typeface="Arial"/>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BNP is found in cardiac ventricles, but is not stored in granules; it is rather transcribed as needed in response to cardiac stress such as volume overload; BNP acts locally to reduce fibrosis</a:t>
            </a:r>
            <a:r>
              <a:rPr lang="en-US" sz="1200" b="0" i="0" u="none" strike="noStrike" cap="none" baseline="30000">
                <a:solidFill>
                  <a:schemeClr val="dk1"/>
                </a:solidFill>
                <a:latin typeface="Arial"/>
                <a:ea typeface="Arial"/>
                <a:cs typeface="Arial"/>
                <a:sym typeface="Arial"/>
              </a:rPr>
              <a:t>2,3</a:t>
            </a:r>
            <a:r>
              <a:rPr lang="en-US" sz="1200" b="0" i="0" u="none" strike="noStrike" cap="none">
                <a:solidFill>
                  <a:schemeClr val="dk1"/>
                </a:solidFill>
                <a:latin typeface="Arial"/>
                <a:ea typeface="Arial"/>
                <a:cs typeface="Arial"/>
                <a:sym typeface="Arial"/>
              </a:rPr>
              <a:t> </a:t>
            </a:r>
            <a:endParaRPr sz="1200" b="0" i="0" u="none" strike="sngStrike" cap="none">
              <a:solidFill>
                <a:schemeClr val="dk1"/>
              </a:solidFill>
              <a:latin typeface="Arial"/>
              <a:ea typeface="Arial"/>
              <a:cs typeface="Arial"/>
              <a:sym typeface="Arial"/>
            </a:endParaRPr>
          </a:p>
          <a:p>
            <a:pPr marL="469900" marR="0" lvl="1" indent="0" algn="l" rtl="0">
              <a:spcBef>
                <a:spcPts val="400"/>
              </a:spcBef>
              <a:spcAft>
                <a:spcPts val="0"/>
              </a:spcAft>
              <a:buNone/>
            </a:pPr>
            <a:r>
              <a:rPr lang="en-US" sz="1200" b="0" i="0" u="none" strike="noStrike" cap="none">
                <a:solidFill>
                  <a:schemeClr val="dk1"/>
                </a:solidFill>
                <a:latin typeface="Arial"/>
                <a:ea typeface="Arial"/>
                <a:cs typeface="Arial"/>
                <a:sym typeface="Arial"/>
              </a:rPr>
              <a:t>CNP is expressed in endothelial cells and is released in response to vascular inflammation or injury; CNP inhibits vascular smooth muscle proliferation and LDL-induced migration of coronary artery smooth muscle cells and is a vasodilator</a:t>
            </a:r>
            <a:r>
              <a:rPr lang="en-US" sz="1200" b="0" i="0" u="none" strike="noStrike" cap="none" baseline="30000">
                <a:solidFill>
                  <a:schemeClr val="dk1"/>
                </a:solidFill>
                <a:latin typeface="Arial"/>
                <a:ea typeface="Arial"/>
                <a:cs typeface="Arial"/>
                <a:sym typeface="Arial"/>
              </a:rPr>
              <a:t>1</a:t>
            </a:r>
            <a:r>
              <a:rPr lang="en-US" sz="1200" b="0" i="0" u="none" strike="noStrike" cap="none">
                <a:solidFill>
                  <a:schemeClr val="dk1"/>
                </a:solidFill>
                <a:latin typeface="Arial"/>
                <a:ea typeface="Arial"/>
                <a:cs typeface="Arial"/>
                <a:sym typeface="Arial"/>
              </a:rPr>
              <a:t> </a:t>
            </a:r>
            <a:endParaRPr sz="1200" b="0" i="1" u="none" strike="sngStrike" cap="none">
              <a:solidFill>
                <a:schemeClr val="dk1"/>
              </a:solidFill>
              <a:latin typeface="Arial"/>
              <a:ea typeface="Arial"/>
              <a:cs typeface="Arial"/>
              <a:sym typeface="Arial"/>
            </a:endParaRPr>
          </a:p>
          <a:p>
            <a:pPr marL="0" marR="0" lvl="0" indent="0" algn="l" rtl="0">
              <a:spcBef>
                <a:spcPts val="40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References</a:t>
            </a:r>
            <a:endParaRPr sz="1200" b="0" i="0" u="none" strike="noStrike" cap="none">
              <a:solidFill>
                <a:schemeClr val="dk1"/>
              </a:solidFill>
              <a:latin typeface="Arial"/>
              <a:ea typeface="Arial"/>
              <a:cs typeface="Arial"/>
              <a:sym typeface="Arial"/>
            </a:endParaRPr>
          </a:p>
          <a:p>
            <a:pPr marL="228600" marR="0" lvl="0" indent="-228600" algn="l" rtl="0">
              <a:spcBef>
                <a:spcPts val="40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Volpe M, Carnovali M, Mastromarino V. The natriuretic peptides system in the pathophysiology of heart failure: from molecular basis to treatment. </a:t>
            </a:r>
            <a:r>
              <a:rPr lang="en-US" sz="1200" b="0" i="1" u="none" strike="noStrike" cap="none">
                <a:solidFill>
                  <a:schemeClr val="dk1"/>
                </a:solidFill>
                <a:latin typeface="Arial"/>
                <a:ea typeface="Arial"/>
                <a:cs typeface="Arial"/>
                <a:sym typeface="Arial"/>
              </a:rPr>
              <a:t>Clin Sci.</a:t>
            </a:r>
            <a:r>
              <a:rPr lang="en-US" sz="1200" b="0" i="0" u="none" strike="noStrike" cap="none">
                <a:solidFill>
                  <a:schemeClr val="dk1"/>
                </a:solidFill>
                <a:latin typeface="Arial"/>
                <a:ea typeface="Arial"/>
                <a:cs typeface="Arial"/>
                <a:sym typeface="Arial"/>
              </a:rPr>
              <a:t> 2016;130(2):57-77.</a:t>
            </a:r>
            <a:endParaRPr/>
          </a:p>
          <a:p>
            <a:pPr marL="228600" marR="0" lvl="0" indent="-228600" algn="l" rtl="0">
              <a:spcBef>
                <a:spcPts val="40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Potter LR, Yoder AR, Flora DR, Antos LK, Dickey DM. Natriuretic peptides: their structures, receptors, physiologic functions and therapeutic applications. </a:t>
            </a:r>
            <a:r>
              <a:rPr lang="en-US" sz="1200" b="0" i="1" u="none" strike="noStrike" cap="none">
                <a:solidFill>
                  <a:schemeClr val="dk1"/>
                </a:solidFill>
                <a:latin typeface="Arial"/>
                <a:ea typeface="Arial"/>
                <a:cs typeface="Arial"/>
                <a:sym typeface="Arial"/>
              </a:rPr>
              <a:t>Handb Exp Pharmacol.</a:t>
            </a:r>
            <a:r>
              <a:rPr lang="en-US" sz="1200" b="0" i="0" u="none" strike="noStrike" cap="none">
                <a:solidFill>
                  <a:schemeClr val="dk1"/>
                </a:solidFill>
                <a:latin typeface="Arial"/>
                <a:ea typeface="Arial"/>
                <a:cs typeface="Arial"/>
                <a:sym typeface="Arial"/>
              </a:rPr>
              <a:t> 2009(191):341-366.</a:t>
            </a:r>
            <a:endParaRPr/>
          </a:p>
          <a:p>
            <a:pPr marL="228600" marR="0" lvl="0" indent="-228600" algn="l" rtl="0">
              <a:spcBef>
                <a:spcPts val="40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Mann DL, Zipes DP, Libby P, Bonow RO, Braunwald E. </a:t>
            </a:r>
            <a:r>
              <a:rPr lang="en-US" sz="1200" b="0" i="1" u="none" strike="noStrike" cap="none">
                <a:solidFill>
                  <a:schemeClr val="dk1"/>
                </a:solidFill>
                <a:latin typeface="Arial"/>
                <a:ea typeface="Arial"/>
                <a:cs typeface="Arial"/>
                <a:sym typeface="Arial"/>
              </a:rPr>
              <a:t>Braunwald's Heart Disease: A Textbook of Cardiovascular Medicine</a:t>
            </a:r>
            <a:r>
              <a:rPr lang="en-US" sz="1200" b="0" i="0" u="none" strike="noStrike" cap="none">
                <a:solidFill>
                  <a:schemeClr val="dk1"/>
                </a:solidFill>
                <a:latin typeface="Arial"/>
                <a:ea typeface="Arial"/>
                <a:cs typeface="Arial"/>
                <a:sym typeface="Arial"/>
              </a:rPr>
              <a:t>. 10th ed. Philadelphia, PA: Elsevier/Saunders; 2015.</a:t>
            </a:r>
            <a:endParaRPr/>
          </a:p>
        </p:txBody>
      </p:sp>
      <p:sp>
        <p:nvSpPr>
          <p:cNvPr id="488" name="Google Shape;488;g3fb4f90287_1_366: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26</a:t>
            </a:fld>
            <a:endParaRPr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3fb4f90287_1_472: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7" name="Google Shape;507;g3fb4f90287_1_472: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Key Takeaways</a:t>
            </a:r>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Chronic SNS activation results in neurohormonal imbalance as heart failure with reduced EF progresses</a:t>
            </a:r>
            <a:r>
              <a:rPr lang="en-US" sz="900" b="0" i="0" u="none" strike="noStrike" cap="none" baseline="30000">
                <a:solidFill>
                  <a:schemeClr val="dk1"/>
                </a:solidFill>
                <a:latin typeface="Arial"/>
                <a:ea typeface="Arial"/>
                <a:cs typeface="Arial"/>
                <a:sym typeface="Arial"/>
              </a:rPr>
              <a:t>1,2</a:t>
            </a:r>
            <a:endParaRPr/>
          </a:p>
          <a:p>
            <a:pPr marL="0" marR="0" lvl="0" indent="0" algn="l" rtl="0">
              <a:spcBef>
                <a:spcPts val="300"/>
              </a:spcBef>
              <a:spcAft>
                <a:spcPts val="0"/>
              </a:spcAft>
              <a:buNone/>
            </a:pPr>
            <a:endParaRPr sz="900" b="0" i="0" u="none" strike="noStrike" cap="none" baseline="300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0" i="1" u="none" strike="noStrike" cap="none">
                <a:solidFill>
                  <a:schemeClr val="dk1"/>
                </a:solidFill>
                <a:latin typeface="Arial"/>
                <a:ea typeface="Arial"/>
                <a:cs typeface="Arial"/>
                <a:sym typeface="Arial"/>
              </a:rPr>
              <a:t>Click 1</a:t>
            </a:r>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Chronic RAAS activation augments neurohormonal imbalance as heart failure with reduced EF progresses</a:t>
            </a:r>
            <a:r>
              <a:rPr lang="en-US" sz="900" b="0" i="0" u="none" strike="noStrike" cap="none" baseline="30000">
                <a:solidFill>
                  <a:schemeClr val="dk1"/>
                </a:solidFill>
                <a:latin typeface="Arial"/>
                <a:ea typeface="Arial"/>
                <a:cs typeface="Arial"/>
                <a:sym typeface="Arial"/>
              </a:rPr>
              <a:t>1</a:t>
            </a: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None/>
            </a:pP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0" i="1" u="none" strike="noStrike" cap="none">
                <a:solidFill>
                  <a:schemeClr val="dk1"/>
                </a:solidFill>
                <a:latin typeface="Arial"/>
                <a:ea typeface="Arial"/>
                <a:cs typeface="Arial"/>
                <a:sym typeface="Arial"/>
              </a:rPr>
              <a:t>Click 2</a:t>
            </a:r>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Natriuretic peptides (NPs), including BNP, attempt to counterbalance the negative effects of the SNS and the RAAS through mechanisms previously discussed</a:t>
            </a:r>
            <a:r>
              <a:rPr lang="en-US" sz="900" b="0" i="0" u="none" strike="noStrike" cap="none" baseline="30000">
                <a:solidFill>
                  <a:schemeClr val="dk1"/>
                </a:solidFill>
                <a:latin typeface="Arial"/>
                <a:ea typeface="Arial"/>
                <a:cs typeface="Arial"/>
                <a:sym typeface="Arial"/>
              </a:rPr>
              <a:t>1</a:t>
            </a:r>
            <a:endParaRPr/>
          </a:p>
          <a:p>
            <a:pPr marL="0" marR="0" lvl="0" indent="0" algn="l" rtl="0">
              <a:spcBef>
                <a:spcPts val="300"/>
              </a:spcBef>
              <a:spcAft>
                <a:spcPts val="0"/>
              </a:spcAft>
              <a:buClr>
                <a:schemeClr val="dk1"/>
              </a:buClr>
              <a:buSzPts val="900"/>
              <a:buFont typeface="Arial"/>
              <a:buNone/>
            </a:pPr>
            <a:endParaRPr sz="900" b="0" i="0" u="none" strike="noStrike" cap="none" baseline="30000">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0" i="1" u="none" strike="noStrike" cap="none">
                <a:solidFill>
                  <a:schemeClr val="dk1"/>
                </a:solidFill>
                <a:latin typeface="Arial"/>
                <a:ea typeface="Arial"/>
                <a:cs typeface="Arial"/>
                <a:sym typeface="Arial"/>
              </a:rPr>
              <a:t>Click 3</a:t>
            </a:r>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However, the counterregulatory effects of the NPS are diminished as heart failure with reduced EF progresses</a:t>
            </a:r>
            <a:r>
              <a:rPr lang="en-US" sz="900" b="0" i="0" u="none" strike="noStrike" cap="none" baseline="30000">
                <a:solidFill>
                  <a:schemeClr val="dk1"/>
                </a:solidFill>
                <a:latin typeface="Arial"/>
                <a:ea typeface="Arial"/>
                <a:cs typeface="Arial"/>
                <a:sym typeface="Arial"/>
              </a:rPr>
              <a:t>1</a:t>
            </a:r>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Potential mechanisms mediating reduced peripheral effectiveness of the NPS in heart failure with reduced EF include</a:t>
            </a:r>
            <a:endParaRPr sz="900" b="0" i="1" u="none" strike="noStrike" cap="none">
              <a:solidFill>
                <a:schemeClr val="dk1"/>
              </a:solidFill>
              <a:latin typeface="Arial"/>
              <a:ea typeface="Arial"/>
              <a:cs typeface="Arial"/>
              <a:sym typeface="Arial"/>
            </a:endParaRPr>
          </a:p>
          <a:p>
            <a:pPr marL="36830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Reduced receptor expression</a:t>
            </a:r>
            <a:r>
              <a:rPr lang="en-US" sz="900" b="0" i="0" u="none" strike="noStrike" cap="none" baseline="30000">
                <a:solidFill>
                  <a:schemeClr val="dk1"/>
                </a:solidFill>
                <a:latin typeface="Arial"/>
                <a:ea typeface="Arial"/>
                <a:cs typeface="Arial"/>
                <a:sym typeface="Arial"/>
              </a:rPr>
              <a:t>3</a:t>
            </a:r>
            <a:endParaRPr sz="900" b="0" i="1" u="none" strike="noStrike" cap="none">
              <a:solidFill>
                <a:schemeClr val="dk1"/>
              </a:solidFill>
              <a:latin typeface="Arial"/>
              <a:ea typeface="Arial"/>
              <a:cs typeface="Arial"/>
              <a:sym typeface="Arial"/>
            </a:endParaRPr>
          </a:p>
          <a:p>
            <a:pPr marL="36830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Reduced/altered production of active peptides</a:t>
            </a:r>
            <a:r>
              <a:rPr lang="en-US" sz="900" b="0" i="0" u="none" strike="noStrike" cap="none" baseline="30000">
                <a:solidFill>
                  <a:schemeClr val="dk1"/>
                </a:solidFill>
                <a:latin typeface="Arial"/>
                <a:ea typeface="Arial"/>
                <a:cs typeface="Arial"/>
                <a:sym typeface="Arial"/>
              </a:rPr>
              <a:t>4</a:t>
            </a:r>
            <a:endParaRPr sz="900" b="0" i="1" u="none" strike="noStrike" cap="none">
              <a:solidFill>
                <a:schemeClr val="dk1"/>
              </a:solidFill>
              <a:latin typeface="Arial"/>
              <a:ea typeface="Arial"/>
              <a:cs typeface="Arial"/>
              <a:sym typeface="Arial"/>
            </a:endParaRPr>
          </a:p>
          <a:p>
            <a:pPr marL="36830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Receptor desensitization</a:t>
            </a:r>
            <a:r>
              <a:rPr lang="en-US" sz="900" b="0" i="0" u="none" strike="noStrike" cap="none" baseline="30000">
                <a:solidFill>
                  <a:schemeClr val="dk1"/>
                </a:solidFill>
                <a:latin typeface="Arial"/>
                <a:ea typeface="Arial"/>
                <a:cs typeface="Arial"/>
                <a:sym typeface="Arial"/>
              </a:rPr>
              <a:t>4</a:t>
            </a:r>
            <a:endParaRPr sz="900" b="0" i="1" u="none" strike="noStrike" cap="none">
              <a:solidFill>
                <a:schemeClr val="dk1"/>
              </a:solidFill>
              <a:latin typeface="Arial"/>
              <a:ea typeface="Arial"/>
              <a:cs typeface="Arial"/>
              <a:sym typeface="Arial"/>
            </a:endParaRPr>
          </a:p>
          <a:p>
            <a:pPr marL="36830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Increased receptor-mediated clearance of peptides</a:t>
            </a:r>
            <a:r>
              <a:rPr lang="en-US" sz="900" b="0" i="0" u="none" strike="noStrike" cap="none" baseline="30000">
                <a:solidFill>
                  <a:schemeClr val="dk1"/>
                </a:solidFill>
                <a:latin typeface="Arial"/>
                <a:ea typeface="Arial"/>
                <a:cs typeface="Arial"/>
                <a:sym typeface="Arial"/>
              </a:rPr>
              <a:t>4</a:t>
            </a:r>
            <a:endParaRPr sz="900" b="0" i="1" u="none" strike="noStrike" cap="none">
              <a:solidFill>
                <a:schemeClr val="dk1"/>
              </a:solidFill>
              <a:latin typeface="Arial"/>
              <a:ea typeface="Arial"/>
              <a:cs typeface="Arial"/>
              <a:sym typeface="Arial"/>
            </a:endParaRPr>
          </a:p>
          <a:p>
            <a:pPr marL="36830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Increased enzymatic degradation</a:t>
            </a:r>
            <a:r>
              <a:rPr lang="en-US" sz="900" b="0" i="0" u="none" strike="noStrike" cap="none" baseline="30000">
                <a:solidFill>
                  <a:schemeClr val="dk1"/>
                </a:solidFill>
                <a:latin typeface="Arial"/>
                <a:ea typeface="Arial"/>
                <a:cs typeface="Arial"/>
                <a:sym typeface="Arial"/>
              </a:rPr>
              <a:t>4</a:t>
            </a: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endParaRPr sz="900" b="1"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Additional Information </a:t>
            </a:r>
            <a:endParaRPr/>
          </a:p>
          <a:p>
            <a:pPr marL="165100" marR="0" lvl="1" indent="-165100" algn="l" rtl="0">
              <a:spcBef>
                <a:spcPts val="300"/>
              </a:spcBef>
              <a:spcAft>
                <a:spcPts val="0"/>
              </a:spcAft>
              <a:buNone/>
            </a:pPr>
            <a:r>
              <a:rPr lang="en-US" sz="900" b="0" i="0" u="none" strike="noStrike" cap="none">
                <a:solidFill>
                  <a:schemeClr val="dk1"/>
                </a:solidFill>
                <a:latin typeface="Arial"/>
                <a:ea typeface="Arial"/>
                <a:cs typeface="Arial"/>
                <a:sym typeface="Arial"/>
              </a:rPr>
              <a:t>NPs are activated in heart failure with reduced EF; ANP and BNP are released in response to cardiac stretch in the atria and ventricles, respectively, and CNP is released in response to vascular inflammation</a:t>
            </a:r>
            <a:r>
              <a:rPr lang="en-US" sz="900" b="0" i="0" u="none" strike="noStrike" cap="none" baseline="30000">
                <a:solidFill>
                  <a:schemeClr val="dk1"/>
                </a:solidFill>
                <a:latin typeface="Arial"/>
                <a:ea typeface="Arial"/>
                <a:cs typeface="Arial"/>
                <a:sym typeface="Arial"/>
              </a:rPr>
              <a:t>1,3</a:t>
            </a:r>
            <a:endParaRPr sz="900" b="0" i="0" u="none" strike="noStrike" cap="none">
              <a:solidFill>
                <a:schemeClr val="dk1"/>
              </a:solidFill>
              <a:latin typeface="Arial"/>
              <a:ea typeface="Arial"/>
              <a:cs typeface="Arial"/>
              <a:sym typeface="Arial"/>
            </a:endParaRPr>
          </a:p>
          <a:p>
            <a:pPr marL="165100" marR="0" lvl="1" indent="-165100" algn="l" rtl="0">
              <a:spcBef>
                <a:spcPts val="300"/>
              </a:spcBef>
              <a:spcAft>
                <a:spcPts val="0"/>
              </a:spcAft>
              <a:buNone/>
            </a:pPr>
            <a:r>
              <a:rPr lang="en-US" sz="900" b="0" i="0" u="none" strike="noStrike" cap="none">
                <a:solidFill>
                  <a:schemeClr val="dk1"/>
                </a:solidFill>
                <a:latin typeface="Arial"/>
                <a:ea typeface="Arial"/>
                <a:cs typeface="Arial"/>
                <a:sym typeface="Arial"/>
              </a:rPr>
              <a:t>Levels of clinically measured BNP are elevated in heart failure with reduced EF</a:t>
            </a:r>
            <a:r>
              <a:rPr lang="en-US" sz="900" b="0" i="0" u="none" strike="noStrike" cap="none" baseline="30000">
                <a:solidFill>
                  <a:schemeClr val="dk1"/>
                </a:solidFill>
                <a:latin typeface="Arial"/>
                <a:ea typeface="Arial"/>
                <a:cs typeface="Arial"/>
                <a:sym typeface="Arial"/>
              </a:rPr>
              <a:t>4</a:t>
            </a:r>
            <a:endParaRPr sz="900" b="0" i="0" u="none" strike="noStrike" cap="none">
              <a:solidFill>
                <a:schemeClr val="dk1"/>
              </a:solidFill>
              <a:latin typeface="Arial"/>
              <a:ea typeface="Arial"/>
              <a:cs typeface="Arial"/>
              <a:sym typeface="Arial"/>
            </a:endParaRPr>
          </a:p>
          <a:p>
            <a:pPr marL="165100" marR="0" lvl="1" indent="-165100" algn="l" rtl="0">
              <a:spcBef>
                <a:spcPts val="300"/>
              </a:spcBef>
              <a:spcAft>
                <a:spcPts val="0"/>
              </a:spcAft>
              <a:buNone/>
            </a:pP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References</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Hartupee J, Mann DL. Neurohormonal activation in heart failure with reduced ejection fraction. </a:t>
            </a:r>
            <a:r>
              <a:rPr lang="en-US" sz="900" b="0" i="1" u="none" strike="noStrike" cap="none">
                <a:solidFill>
                  <a:schemeClr val="dk1"/>
                </a:solidFill>
                <a:latin typeface="Arial"/>
                <a:ea typeface="Arial"/>
                <a:cs typeface="Arial"/>
                <a:sym typeface="Arial"/>
              </a:rPr>
              <a:t>Nat Rev Cardiol.</a:t>
            </a:r>
            <a:r>
              <a:rPr lang="en-US" sz="900" b="0" i="0" u="none" strike="noStrike" cap="none">
                <a:solidFill>
                  <a:schemeClr val="dk1"/>
                </a:solidFill>
                <a:latin typeface="Arial"/>
                <a:ea typeface="Arial"/>
                <a:cs typeface="Arial"/>
                <a:sym typeface="Arial"/>
              </a:rPr>
              <a:t> 2017;14(1):30-38.</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Floras JS, Ponikowski P. The sympathetic/parasympathetic imbalance in heart failure with reduced ejection fraction. </a:t>
            </a:r>
            <a:r>
              <a:rPr lang="en-US" sz="900" b="0" i="1" u="none" strike="noStrike" cap="none">
                <a:solidFill>
                  <a:schemeClr val="dk1"/>
                </a:solidFill>
                <a:latin typeface="Arial"/>
                <a:ea typeface="Arial"/>
                <a:cs typeface="Arial"/>
                <a:sym typeface="Arial"/>
              </a:rPr>
              <a:t>Eur Heart J</a:t>
            </a:r>
            <a:r>
              <a:rPr lang="en-US" sz="900" b="0" i="0" u="none" strike="noStrike" cap="none">
                <a:solidFill>
                  <a:schemeClr val="dk1"/>
                </a:solidFill>
                <a:latin typeface="Arial"/>
                <a:ea typeface="Arial"/>
                <a:cs typeface="Arial"/>
                <a:sym typeface="Arial"/>
              </a:rPr>
              <a:t>. 2015;36(30):1974-1982. </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Volpe M, Carnovali M, Mastromarino V. The natriuretic peptides system in the pathophysiology of heart failure: from molecular basis to treatment. </a:t>
            </a:r>
            <a:r>
              <a:rPr lang="en-US" sz="900" b="0" i="1" u="none" strike="noStrike" cap="none">
                <a:solidFill>
                  <a:schemeClr val="dk1"/>
                </a:solidFill>
                <a:latin typeface="Arial"/>
                <a:ea typeface="Arial"/>
                <a:cs typeface="Arial"/>
                <a:sym typeface="Arial"/>
              </a:rPr>
              <a:t>Clin Sci.</a:t>
            </a:r>
            <a:r>
              <a:rPr lang="en-US" sz="900" b="0" i="0" u="none" strike="noStrike" cap="none">
                <a:solidFill>
                  <a:schemeClr val="dk1"/>
                </a:solidFill>
                <a:latin typeface="Arial"/>
                <a:ea typeface="Arial"/>
                <a:cs typeface="Arial"/>
                <a:sym typeface="Arial"/>
              </a:rPr>
              <a:t> 2016;130(2):57-77.</a:t>
            </a:r>
            <a:endParaRPr/>
          </a:p>
          <a:p>
            <a:pPr marL="0" marR="0" lvl="0" indent="-57150" algn="l" rtl="0">
              <a:spcBef>
                <a:spcPts val="300"/>
              </a:spcBef>
              <a:spcAft>
                <a:spcPts val="0"/>
              </a:spcAft>
              <a:buClr>
                <a:schemeClr val="dk1"/>
              </a:buClr>
              <a:buSzPts val="900"/>
              <a:buFont typeface="Arial"/>
              <a:buAutoNum type="arabicPeriod"/>
            </a:pPr>
            <a:r>
              <a:rPr lang="en-US" sz="900" b="0" i="0" u="none" strike="noStrike" cap="none">
                <a:solidFill>
                  <a:schemeClr val="dk1"/>
                </a:solidFill>
                <a:latin typeface="Arial"/>
                <a:ea typeface="Arial"/>
                <a:cs typeface="Arial"/>
                <a:sym typeface="Arial"/>
              </a:rPr>
              <a:t>Diez J. Chronic heart failure as a state of reduced effectiveness of the natriuretic peptide system: implications for therapy. </a:t>
            </a:r>
            <a:r>
              <a:rPr lang="en-US" sz="900" b="0" i="1" u="none" strike="noStrike" cap="none">
                <a:solidFill>
                  <a:schemeClr val="dk1"/>
                </a:solidFill>
                <a:latin typeface="Arial"/>
                <a:ea typeface="Arial"/>
                <a:cs typeface="Arial"/>
                <a:sym typeface="Arial"/>
              </a:rPr>
              <a:t>Eur J Heart Fail</a:t>
            </a:r>
            <a:r>
              <a:rPr lang="en-US" sz="900" b="0" i="0" u="none" strike="noStrike" cap="none">
                <a:solidFill>
                  <a:schemeClr val="dk1"/>
                </a:solidFill>
                <a:latin typeface="Arial"/>
                <a:ea typeface="Arial"/>
                <a:cs typeface="Arial"/>
                <a:sym typeface="Arial"/>
              </a:rPr>
              <a:t>. 2017;19(2):167-176.</a:t>
            </a:r>
            <a:endParaRPr/>
          </a:p>
        </p:txBody>
      </p:sp>
      <p:sp>
        <p:nvSpPr>
          <p:cNvPr id="508" name="Google Shape;508;g3fb4f90287_1_472: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27</a:t>
            </a:fld>
            <a:endParaRPr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3fb4f90287_1_597: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6" name="Google Shape;546;g3fb4f90287_1_597: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Key Takeaways</a:t>
            </a:r>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Heart failure with reduced EF is triggered by a precipitating event and the resulting myocardial damage to the left ventricle reduces cardiac output</a:t>
            </a:r>
            <a:r>
              <a:rPr lang="en-US" sz="900" b="0" i="0" u="none" strike="noStrike" cap="none" baseline="30000">
                <a:solidFill>
                  <a:schemeClr val="dk1"/>
                </a:solidFill>
                <a:latin typeface="Arial"/>
                <a:ea typeface="Arial"/>
                <a:cs typeface="Arial"/>
                <a:sym typeface="Arial"/>
              </a:rPr>
              <a:t>1</a:t>
            </a: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The SNS and the RAAS compensate to restore cardiac output; the NPS offsets the negative effects of the overactive SNS and RAAS to maintain CV homeostasis</a:t>
            </a:r>
            <a:r>
              <a:rPr lang="en-US" sz="900" b="0" i="0" u="none" strike="noStrike" cap="none" baseline="30000">
                <a:solidFill>
                  <a:schemeClr val="dk1"/>
                </a:solidFill>
                <a:latin typeface="Arial"/>
                <a:ea typeface="Arial"/>
                <a:cs typeface="Arial"/>
                <a:sym typeface="Arial"/>
              </a:rPr>
              <a:t>1-4</a:t>
            </a: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Autonomic imbalance occurs via loss of parasympathetic tone and pathological augmentation of sympathetic outflow</a:t>
            </a:r>
            <a:r>
              <a:rPr lang="en-US" sz="900" b="0" i="0" u="none" strike="noStrike" cap="none" baseline="30000">
                <a:solidFill>
                  <a:schemeClr val="dk1"/>
                </a:solidFill>
                <a:latin typeface="Arial"/>
                <a:ea typeface="Arial"/>
                <a:cs typeface="Arial"/>
                <a:sym typeface="Arial"/>
              </a:rPr>
              <a:t>1,5</a:t>
            </a:r>
            <a:endParaRPr sz="900" b="0" i="1" u="none" strike="noStrike" cap="none">
              <a:solidFill>
                <a:schemeClr val="dk1"/>
              </a:solidFill>
              <a:latin typeface="Arial"/>
              <a:ea typeface="Arial"/>
              <a:cs typeface="Arial"/>
              <a:sym typeface="Arial"/>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Peripheral resistance to the NPS occurs via</a:t>
            </a:r>
            <a:r>
              <a:rPr lang="en-US" sz="900" b="0" i="0" u="none" strike="noStrike" cap="none" baseline="30000">
                <a:solidFill>
                  <a:schemeClr val="dk1"/>
                </a:solidFill>
                <a:latin typeface="Arial"/>
                <a:ea typeface="Arial"/>
                <a:cs typeface="Arial"/>
                <a:sym typeface="Arial"/>
              </a:rPr>
              <a:t>1</a:t>
            </a:r>
            <a:endParaRPr sz="900" b="0" i="1" u="none" strike="noStrike" cap="none">
              <a:solidFill>
                <a:schemeClr val="dk1"/>
              </a:solidFill>
              <a:latin typeface="Arial"/>
              <a:ea typeface="Arial"/>
              <a:cs typeface="Arial"/>
              <a:sym typeface="Arial"/>
            </a:endParaRPr>
          </a:p>
          <a:p>
            <a:pPr marL="469900" marR="0" lvl="1" indent="0" algn="l" rtl="0">
              <a:spcBef>
                <a:spcPts val="300"/>
              </a:spcBef>
              <a:spcAft>
                <a:spcPts val="0"/>
              </a:spcAft>
              <a:buNone/>
            </a:pPr>
            <a:r>
              <a:rPr lang="en-US" sz="900" b="0" i="0" u="none" strike="noStrike" cap="none">
                <a:solidFill>
                  <a:schemeClr val="dk1"/>
                </a:solidFill>
                <a:latin typeface="Arial"/>
                <a:ea typeface="Arial"/>
                <a:cs typeface="Arial"/>
                <a:sym typeface="Arial"/>
              </a:rPr>
              <a:t>Reduced/altered production of active peptides</a:t>
            </a:r>
            <a:r>
              <a:rPr lang="en-US" sz="900" b="0" i="0" u="none" strike="noStrike" cap="none" baseline="30000">
                <a:solidFill>
                  <a:schemeClr val="dk1"/>
                </a:solidFill>
                <a:latin typeface="Arial"/>
                <a:ea typeface="Arial"/>
                <a:cs typeface="Arial"/>
                <a:sym typeface="Arial"/>
              </a:rPr>
              <a:t>6</a:t>
            </a:r>
            <a:endParaRPr sz="900" b="1" i="1" u="none" strike="noStrike" cap="none">
              <a:solidFill>
                <a:schemeClr val="dk1"/>
              </a:solidFill>
              <a:latin typeface="Arial"/>
              <a:ea typeface="Arial"/>
              <a:cs typeface="Arial"/>
              <a:sym typeface="Arial"/>
            </a:endParaRPr>
          </a:p>
          <a:p>
            <a:pPr marL="469900" marR="0" lvl="1" indent="0" algn="l" rtl="0">
              <a:spcBef>
                <a:spcPts val="300"/>
              </a:spcBef>
              <a:spcAft>
                <a:spcPts val="0"/>
              </a:spcAft>
              <a:buNone/>
            </a:pPr>
            <a:r>
              <a:rPr lang="en-US" sz="900" b="0" i="0" u="none" strike="noStrike" cap="none">
                <a:solidFill>
                  <a:schemeClr val="dk1"/>
                </a:solidFill>
                <a:latin typeface="Arial"/>
                <a:ea typeface="Arial"/>
                <a:cs typeface="Arial"/>
                <a:sym typeface="Arial"/>
              </a:rPr>
              <a:t>Attenuated renal responsiveness to NPs</a:t>
            </a:r>
            <a:r>
              <a:rPr lang="en-US" sz="900" b="0" i="0" u="none" strike="noStrike" cap="none" baseline="30000">
                <a:solidFill>
                  <a:schemeClr val="dk1"/>
                </a:solidFill>
                <a:latin typeface="Arial"/>
                <a:ea typeface="Arial"/>
                <a:cs typeface="Arial"/>
                <a:sym typeface="Arial"/>
              </a:rPr>
              <a:t>2</a:t>
            </a:r>
            <a:endParaRPr sz="900" b="0" i="1" u="none" strike="noStrike" cap="none">
              <a:solidFill>
                <a:schemeClr val="dk1"/>
              </a:solidFill>
              <a:latin typeface="Arial"/>
              <a:ea typeface="Arial"/>
              <a:cs typeface="Arial"/>
              <a:sym typeface="Arial"/>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Symptoms increase with worsening heart failure with reduced EF, the left ventricle is structurally remodeled, and LV hemodynamic alterations ensue</a:t>
            </a:r>
            <a:r>
              <a:rPr lang="en-US" sz="900" b="0" i="0" u="none" strike="noStrike" cap="none" baseline="30000">
                <a:solidFill>
                  <a:schemeClr val="dk1"/>
                </a:solidFill>
                <a:latin typeface="Arial"/>
                <a:ea typeface="Arial"/>
                <a:cs typeface="Arial"/>
                <a:sym typeface="Arial"/>
              </a:rPr>
              <a:t>1</a:t>
            </a: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Additional Information </a:t>
            </a: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LV remodeling includes alterations in myocyte biology and alterations in LV chamber geometry (ie, increased size, increased sphericity, wall thinning, and mitral valve incompetence)</a:t>
            </a:r>
            <a:r>
              <a:rPr lang="en-US" sz="900" b="0" i="0" u="none" strike="noStrike" cap="none" baseline="30000">
                <a:solidFill>
                  <a:schemeClr val="dk1"/>
                </a:solidFill>
                <a:latin typeface="Arial"/>
                <a:ea typeface="Arial"/>
                <a:cs typeface="Arial"/>
                <a:sym typeface="Arial"/>
              </a:rPr>
              <a:t>1</a:t>
            </a:r>
            <a:endParaRPr sz="900" b="0" i="1" u="none" strike="noStrike" cap="none">
              <a:solidFill>
                <a:schemeClr val="dk1"/>
              </a:solidFill>
              <a:latin typeface="Arial"/>
              <a:ea typeface="Arial"/>
              <a:cs typeface="Arial"/>
              <a:sym typeface="Arial"/>
            </a:endParaRPr>
          </a:p>
          <a:p>
            <a:pPr marL="0" marR="0" lvl="0" indent="0" algn="l" rtl="0">
              <a:spcBef>
                <a:spcPts val="300"/>
              </a:spcBef>
              <a:spcAft>
                <a:spcPts val="0"/>
              </a:spcAft>
              <a:buNone/>
            </a:pPr>
            <a:r>
              <a:rPr lang="en-US" sz="900" b="0" i="0" u="none" strike="noStrike" cap="none">
                <a:solidFill>
                  <a:schemeClr val="dk1"/>
                </a:solidFill>
                <a:latin typeface="Arial"/>
                <a:ea typeface="Arial"/>
                <a:cs typeface="Arial"/>
                <a:sym typeface="Arial"/>
              </a:rPr>
              <a:t>Phenotypic changes in myocyte morphology occur; high systolic wall stress leads to parallel addition of sarcomeres and widening of the cardiomyocytes, resulting in concentric hypertrophy</a:t>
            </a:r>
            <a:r>
              <a:rPr lang="en-US" sz="900" b="0" i="0" u="none" strike="noStrike" cap="none" baseline="30000">
                <a:solidFill>
                  <a:schemeClr val="dk1"/>
                </a:solidFill>
                <a:latin typeface="Arial"/>
                <a:ea typeface="Arial"/>
                <a:cs typeface="Arial"/>
                <a:sym typeface="Arial"/>
              </a:rPr>
              <a:t>1</a:t>
            </a:r>
            <a:endParaRPr sz="900" b="0" i="1"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endParaRPr sz="9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900"/>
              <a:buFont typeface="Arial"/>
              <a:buNone/>
            </a:pPr>
            <a:r>
              <a:rPr lang="en-US" sz="900" b="1" i="0" u="none" strike="noStrike" cap="none">
                <a:solidFill>
                  <a:schemeClr val="dk1"/>
                </a:solidFill>
                <a:latin typeface="Arial"/>
                <a:ea typeface="Arial"/>
                <a:cs typeface="Arial"/>
                <a:sym typeface="Arial"/>
              </a:rPr>
              <a:t>References</a:t>
            </a:r>
            <a:endParaRPr sz="900" b="0" i="0" u="none" strike="noStrike" cap="none">
              <a:solidFill>
                <a:schemeClr val="dk1"/>
              </a:solidFill>
              <a:latin typeface="Arial"/>
              <a:ea typeface="Arial"/>
              <a:cs typeface="Arial"/>
              <a:sym typeface="Arial"/>
            </a:endParaRPr>
          </a:p>
          <a:p>
            <a:pPr marL="0" marR="0" lvl="0" indent="-57150" algn="l" rtl="0">
              <a:spcBef>
                <a:spcPts val="300"/>
              </a:spcBef>
              <a:spcAft>
                <a:spcPts val="0"/>
              </a:spcAft>
              <a:buClr>
                <a:schemeClr val="dk1"/>
              </a:buClr>
              <a:buSzPts val="900"/>
              <a:buFont typeface="Arial"/>
              <a:buAutoNum type="arabicPeriod"/>
            </a:pPr>
            <a:r>
              <a:rPr lang="en-US" sz="900" b="0" i="0" u="none" strike="noStrike" cap="none">
                <a:solidFill>
                  <a:schemeClr val="dk1"/>
                </a:solidFill>
                <a:latin typeface="Arial"/>
                <a:ea typeface="Arial"/>
                <a:cs typeface="Arial"/>
                <a:sym typeface="Arial"/>
              </a:rPr>
              <a:t>Hartupee J, Mann DL. Neurohormonal activation in heart failure with reduced ejection fraction. </a:t>
            </a:r>
            <a:r>
              <a:rPr lang="en-US" sz="900" b="0" i="1" u="none" strike="noStrike" cap="none">
                <a:solidFill>
                  <a:schemeClr val="dk1"/>
                </a:solidFill>
                <a:latin typeface="Arial"/>
                <a:ea typeface="Arial"/>
                <a:cs typeface="Arial"/>
                <a:sym typeface="Arial"/>
              </a:rPr>
              <a:t>Nat Rev Cardiol.</a:t>
            </a:r>
            <a:r>
              <a:rPr lang="en-US" sz="900" b="0" i="0" u="none" strike="noStrike" cap="none">
                <a:solidFill>
                  <a:schemeClr val="dk1"/>
                </a:solidFill>
                <a:latin typeface="Arial"/>
                <a:ea typeface="Arial"/>
                <a:cs typeface="Arial"/>
                <a:sym typeface="Arial"/>
              </a:rPr>
              <a:t> 2017;14(1):30-38.</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Volpe M, Carnovali M, Mastromarino V. The natriuretic peptides system in the pathophysiology of heart failure: from molecular basis to treatment. </a:t>
            </a:r>
            <a:r>
              <a:rPr lang="en-US" sz="900" b="0" i="1" u="none" strike="noStrike" cap="none">
                <a:solidFill>
                  <a:schemeClr val="dk1"/>
                </a:solidFill>
                <a:latin typeface="Arial"/>
                <a:ea typeface="Arial"/>
                <a:cs typeface="Arial"/>
                <a:sym typeface="Arial"/>
              </a:rPr>
              <a:t>Clin Sci.</a:t>
            </a:r>
            <a:r>
              <a:rPr lang="en-US" sz="900" b="0" i="0" u="none" strike="noStrike" cap="none">
                <a:solidFill>
                  <a:schemeClr val="dk1"/>
                </a:solidFill>
                <a:latin typeface="Arial"/>
                <a:ea typeface="Arial"/>
                <a:cs typeface="Arial"/>
                <a:sym typeface="Arial"/>
              </a:rPr>
              <a:t> 2016;130(2):57-77.</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Floras JS, Ponikowski P. The sympathetic/parasympathetic imbalance in heart failure with reduced ejection fraction. </a:t>
            </a:r>
            <a:r>
              <a:rPr lang="en-US" sz="900" b="0" i="1" u="none" strike="noStrike" cap="none">
                <a:solidFill>
                  <a:schemeClr val="dk1"/>
                </a:solidFill>
                <a:latin typeface="Arial"/>
                <a:ea typeface="Arial"/>
                <a:cs typeface="Arial"/>
                <a:sym typeface="Arial"/>
              </a:rPr>
              <a:t>Eur Heart J.</a:t>
            </a:r>
            <a:r>
              <a:rPr lang="en-US" sz="900" b="0" i="0" u="none" strike="noStrike" cap="none">
                <a:solidFill>
                  <a:schemeClr val="dk1"/>
                </a:solidFill>
                <a:latin typeface="Arial"/>
                <a:ea typeface="Arial"/>
                <a:cs typeface="Arial"/>
                <a:sym typeface="Arial"/>
              </a:rPr>
              <a:t> 2015;36(30):1974-1982.</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Mangiafico S, Costello-Boerrigter LC, Andersen IA, Cataliotti A, Burnett JC, Jr. Neutral endopeptidase inhibition and the natriuretic peptide system: an evolving strategy in cardiovascular therapeutics. </a:t>
            </a:r>
            <a:r>
              <a:rPr lang="en-US" sz="900" b="0" i="1" u="none" strike="noStrike" cap="none">
                <a:solidFill>
                  <a:schemeClr val="dk1"/>
                </a:solidFill>
                <a:latin typeface="Arial"/>
                <a:ea typeface="Arial"/>
                <a:cs typeface="Arial"/>
                <a:sym typeface="Arial"/>
              </a:rPr>
              <a:t>Eur Heart J.</a:t>
            </a:r>
            <a:r>
              <a:rPr lang="en-US" sz="900" b="0" i="0" u="none" strike="noStrike" cap="none">
                <a:solidFill>
                  <a:schemeClr val="dk1"/>
                </a:solidFill>
                <a:latin typeface="Arial"/>
                <a:ea typeface="Arial"/>
                <a:cs typeface="Arial"/>
                <a:sym typeface="Arial"/>
              </a:rPr>
              <a:t> 2013;34(12):886-893c.</a:t>
            </a:r>
            <a:endParaRPr/>
          </a:p>
          <a:p>
            <a:pPr marL="0" marR="0" lvl="0" indent="-57150" algn="l" rtl="0">
              <a:spcBef>
                <a:spcPts val="300"/>
              </a:spcBef>
              <a:spcAft>
                <a:spcPts val="0"/>
              </a:spcAft>
              <a:buClr>
                <a:schemeClr val="dk1"/>
              </a:buClr>
              <a:buSzPts val="900"/>
              <a:buFont typeface="Calibri"/>
              <a:buAutoNum type="arabicPeriod"/>
            </a:pPr>
            <a:r>
              <a:rPr lang="en-US" sz="900" b="0" i="0" u="none" strike="noStrike" cap="none">
                <a:solidFill>
                  <a:schemeClr val="dk1"/>
                </a:solidFill>
                <a:latin typeface="Arial"/>
                <a:ea typeface="Arial"/>
                <a:cs typeface="Arial"/>
                <a:sym typeface="Arial"/>
              </a:rPr>
              <a:t>Lymperopoulos A, Rengo G, Koch WJ. Adrenergic nervous system in heart failure: pathophysiology and therapy. </a:t>
            </a:r>
            <a:r>
              <a:rPr lang="en-US" sz="900" b="0" i="1" u="none" strike="noStrike" cap="none">
                <a:solidFill>
                  <a:schemeClr val="dk1"/>
                </a:solidFill>
                <a:latin typeface="Arial"/>
                <a:ea typeface="Arial"/>
                <a:cs typeface="Arial"/>
                <a:sym typeface="Arial"/>
              </a:rPr>
              <a:t>Circ Res.</a:t>
            </a:r>
            <a:r>
              <a:rPr lang="en-US" sz="900" b="0" i="0" u="none" strike="noStrike" cap="none">
                <a:solidFill>
                  <a:schemeClr val="dk1"/>
                </a:solidFill>
                <a:latin typeface="Arial"/>
                <a:ea typeface="Arial"/>
                <a:cs typeface="Arial"/>
                <a:sym typeface="Arial"/>
              </a:rPr>
              <a:t> 2013;113(6):739-753.</a:t>
            </a:r>
            <a:endParaRPr/>
          </a:p>
          <a:p>
            <a:pPr marL="0" marR="0" lvl="0" indent="-57150" algn="l" rtl="0">
              <a:spcBef>
                <a:spcPts val="300"/>
              </a:spcBef>
              <a:spcAft>
                <a:spcPts val="0"/>
              </a:spcAft>
              <a:buClr>
                <a:schemeClr val="dk1"/>
              </a:buClr>
              <a:buSzPts val="900"/>
              <a:buFont typeface="Arial"/>
              <a:buAutoNum type="arabicPeriod"/>
            </a:pPr>
            <a:r>
              <a:rPr lang="en-US" sz="900" b="0" i="0" u="none" strike="noStrike" cap="none">
                <a:solidFill>
                  <a:schemeClr val="dk1"/>
                </a:solidFill>
                <a:latin typeface="Arial"/>
                <a:ea typeface="Arial"/>
                <a:cs typeface="Arial"/>
                <a:sym typeface="Arial"/>
              </a:rPr>
              <a:t>Diez J. Chronic heart failure as a state of reduced effectiveness of the natriuretic peptide system: implications for therapy. </a:t>
            </a:r>
            <a:r>
              <a:rPr lang="en-US" sz="900" b="0" i="1" u="none" strike="noStrike" cap="none">
                <a:solidFill>
                  <a:schemeClr val="dk1"/>
                </a:solidFill>
                <a:latin typeface="Arial"/>
                <a:ea typeface="Arial"/>
                <a:cs typeface="Arial"/>
                <a:sym typeface="Arial"/>
              </a:rPr>
              <a:t>Eur J Heart Fail</a:t>
            </a:r>
            <a:r>
              <a:rPr lang="en-US" sz="900" b="0" i="0" u="none" strike="noStrike" cap="none">
                <a:solidFill>
                  <a:schemeClr val="dk1"/>
                </a:solidFill>
                <a:latin typeface="Arial"/>
                <a:ea typeface="Arial"/>
                <a:cs typeface="Arial"/>
                <a:sym typeface="Arial"/>
              </a:rPr>
              <a:t>. 2017;19(2):167-176.</a:t>
            </a:r>
            <a:endParaRPr/>
          </a:p>
        </p:txBody>
      </p:sp>
      <p:sp>
        <p:nvSpPr>
          <p:cNvPr id="547" name="Google Shape;547;g3fb4f90287_1_597: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28</a:t>
            </a:fld>
            <a:endParaRPr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2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6" name="Google Shape;586;p26: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So, when there is a decrease in the mean arterial pressure, there is decreased renal perfusion.  Hence, the RAAS is stimulated, and the MAP is increased.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p3: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3fb4f90287_1_723: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26" name="Google Shape;626;g3fb4f90287_1_723: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Key Takeaway</a:t>
            </a:r>
            <a:r>
              <a:rPr lang="en-US" sz="1200" b="1" i="0" u="none" strike="noStrike" cap="none" baseline="30000">
                <a:solidFill>
                  <a:schemeClr val="dk1"/>
                </a:solidFill>
                <a:latin typeface="Arial"/>
                <a:ea typeface="Arial"/>
                <a:cs typeface="Arial"/>
                <a:sym typeface="Arial"/>
              </a:rPr>
              <a:t>1</a:t>
            </a:r>
            <a:endParaRPr sz="1200" b="1" i="0" u="none" strike="sngStrike" cap="none" baseline="30000">
              <a:solidFill>
                <a:schemeClr val="dk1"/>
              </a:solidFill>
              <a:latin typeface="Arial"/>
              <a:ea typeface="Arial"/>
              <a:cs typeface="Arial"/>
              <a:sym typeface="Arial"/>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Worsening symptoms of HF can damage the heart and other organs, including the kidneys, contributing to the inevitable downward spiral of disease progression</a:t>
            </a:r>
            <a:endParaRPr/>
          </a:p>
          <a:p>
            <a:pPr marL="0" marR="0" lvl="0" indent="0" algn="l" rtl="0">
              <a:spcBef>
                <a:spcPts val="400"/>
              </a:spcBef>
              <a:spcAft>
                <a:spcPts val="0"/>
              </a:spcAft>
              <a:buNone/>
            </a:pPr>
            <a:endParaRPr sz="1200" b="0" i="0" u="none" strike="noStrike" cap="none" baseline="30000">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Reference</a:t>
            </a:r>
            <a:endParaRPr/>
          </a:p>
          <a:p>
            <a:pPr marL="0" marR="0" lvl="0" indent="-76200" algn="l" rtl="0">
              <a:spcBef>
                <a:spcPts val="400"/>
              </a:spcBef>
              <a:spcAft>
                <a:spcPts val="0"/>
              </a:spcAft>
              <a:buClr>
                <a:schemeClr val="dk1"/>
              </a:buClr>
              <a:buSzPts val="1200"/>
              <a:buFont typeface="Calibri"/>
              <a:buAutoNum type="arabicPeriod"/>
            </a:pPr>
            <a:r>
              <a:rPr lang="en-US" sz="1200" b="0" i="0" u="none" strike="noStrike" cap="none">
                <a:solidFill>
                  <a:schemeClr val="dk1"/>
                </a:solidFill>
                <a:latin typeface="Arial"/>
                <a:ea typeface="Arial"/>
                <a:cs typeface="Arial"/>
                <a:sym typeface="Arial"/>
              </a:rPr>
              <a:t>Gheorghiade M, De Luca L, Fonarow GC, Filippatos G, Metra M, Francis GS. Pathophysiologic targets in the early phase of acute heart failure syndromes. </a:t>
            </a:r>
            <a:r>
              <a:rPr lang="en-US" sz="1200" b="0" i="1" u="none" strike="noStrike" cap="none">
                <a:solidFill>
                  <a:schemeClr val="dk1"/>
                </a:solidFill>
                <a:latin typeface="Arial"/>
                <a:ea typeface="Arial"/>
                <a:cs typeface="Arial"/>
                <a:sym typeface="Arial"/>
              </a:rPr>
              <a:t>Am J Cardiol</a:t>
            </a:r>
            <a:r>
              <a:rPr lang="en-US" sz="1200" b="0" i="0" u="none" strike="noStrike" cap="none">
                <a:solidFill>
                  <a:schemeClr val="dk1"/>
                </a:solidFill>
                <a:latin typeface="Arial"/>
                <a:ea typeface="Arial"/>
                <a:cs typeface="Arial"/>
                <a:sym typeface="Arial"/>
              </a:rPr>
              <a:t>. 2005;96(6):11G-17G.</a:t>
            </a:r>
            <a:endParaRPr sz="1200" b="0" i="0" u="none" strike="sngStrike" cap="none">
              <a:solidFill>
                <a:srgbClr val="FF0000"/>
              </a:solidFill>
              <a:latin typeface="Arial"/>
              <a:ea typeface="Arial"/>
              <a:cs typeface="Arial"/>
              <a:sym typeface="Arial"/>
            </a:endParaRPr>
          </a:p>
        </p:txBody>
      </p:sp>
      <p:sp>
        <p:nvSpPr>
          <p:cNvPr id="627" name="Google Shape;627;g3fb4f90287_1_723: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30</a:t>
            </a:fld>
            <a:endParaRPr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2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1" name="Google Shape;661;p29:notes"/>
          <p:cNvSpPr txBox="1">
            <a:spLocks noGrp="1"/>
          </p:cNvSpPr>
          <p:nvPr>
            <p:ph type="body" idx="1"/>
          </p:nvPr>
        </p:nvSpPr>
        <p:spPr>
          <a:xfrm>
            <a:off x="669925" y="4254500"/>
            <a:ext cx="5654675" cy="417830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900"/>
              <a:buFont typeface="Arial"/>
              <a:buNone/>
            </a:pPr>
            <a:r>
              <a:rPr lang="en-US" sz="900" b="0" i="0" u="none" strike="noStrike" cap="none"/>
              <a:t>Ventricular Remodeling:</a:t>
            </a:r>
            <a:endParaRPr/>
          </a:p>
          <a:p>
            <a:pPr marL="0" marR="0" lvl="0" indent="0" algn="l" rtl="0">
              <a:spcBef>
                <a:spcPts val="0"/>
              </a:spcBef>
              <a:spcAft>
                <a:spcPts val="0"/>
              </a:spcAft>
              <a:buSzPts val="900"/>
              <a:buFont typeface="Arial"/>
              <a:buNone/>
            </a:pPr>
            <a:r>
              <a:rPr lang="en-US" sz="900" b="0" i="0" u="none" strike="noStrike" cap="none"/>
              <a:t>Heart failure is a progressive disease, and the chronic hemodynamic stresses imparted on the failing heart eventually lead to alterations in the heart’s size, shape, structure, and function. This process is known as </a:t>
            </a:r>
            <a:r>
              <a:rPr lang="en-US" sz="900" b="1" i="0" u="none" strike="noStrike" cap="none"/>
              <a:t>remodeling</a:t>
            </a:r>
            <a:r>
              <a:rPr lang="en-US" sz="900" b="0" i="0" u="none" strike="noStrike" cap="none"/>
              <a:t>. </a:t>
            </a:r>
            <a:endParaRPr/>
          </a:p>
          <a:p>
            <a:pPr marL="0" marR="0" lvl="0" indent="0" algn="l" rtl="0">
              <a:spcBef>
                <a:spcPts val="0"/>
              </a:spcBef>
              <a:spcAft>
                <a:spcPts val="0"/>
              </a:spcAft>
              <a:buSzPts val="900"/>
              <a:buFont typeface="Arial"/>
              <a:buNone/>
            </a:pPr>
            <a:r>
              <a:rPr lang="en-US" sz="900" b="0" i="0" u="none" strike="noStrike" cap="none"/>
              <a:t>As the heart remodels, its overall geometry changes; it becomes less elliptical and more spherical. There are also changes in ventricular mass, composition, and volume.</a:t>
            </a:r>
            <a:endParaRPr/>
          </a:p>
          <a:p>
            <a:pPr marL="0" marR="0" lvl="0" indent="0" algn="l" rtl="0">
              <a:spcBef>
                <a:spcPts val="0"/>
              </a:spcBef>
              <a:spcAft>
                <a:spcPts val="0"/>
              </a:spcAft>
              <a:buSzPts val="900"/>
              <a:buFont typeface="Arial"/>
              <a:buNone/>
            </a:pPr>
            <a:r>
              <a:rPr lang="en-US" sz="900" b="0" i="0" u="sng" strike="noStrike" cap="none"/>
              <a:t>Initially</a:t>
            </a:r>
            <a:r>
              <a:rPr lang="en-US" sz="900" b="0" i="0" u="none" strike="noStrike" cap="none"/>
              <a:t>, the changes that occur with remodeling can be considered compensatory. For example, the dysfunctioning heart has a compromised stroke volume; thus, from a remodeling perspective, one adaptive mechanism to maintain stroke volume is to enlarge the ventricular volume (ventricular dilatation) so that a greater stroke volume results from a reduced ejection fraction.</a:t>
            </a:r>
            <a:endParaRPr/>
          </a:p>
          <a:p>
            <a:pPr marL="0" marR="0" lvl="0" indent="0" algn="l" rtl="0">
              <a:spcBef>
                <a:spcPts val="0"/>
              </a:spcBef>
              <a:spcAft>
                <a:spcPts val="0"/>
              </a:spcAft>
              <a:buSzPts val="900"/>
              <a:buFont typeface="Arial"/>
              <a:buNone/>
            </a:pPr>
            <a:r>
              <a:rPr lang="en-US" sz="900" b="0" i="0" u="none" strike="noStrike" cap="none"/>
              <a:t>Remodeling also increases myocardial mass, resulting in increased ventricular wall thickness (hypertrophy). This added wall thickness </a:t>
            </a:r>
            <a:r>
              <a:rPr lang="en-US" sz="900" b="0" i="0" u="sng" strike="noStrike" cap="none"/>
              <a:t>initially</a:t>
            </a:r>
            <a:r>
              <a:rPr lang="en-US" sz="900" b="0" i="0" u="none" strike="noStrike" cap="none"/>
              <a:t> helps reduce ventricular wall stress and improve contractility.</a:t>
            </a:r>
            <a:endParaRPr/>
          </a:p>
          <a:p>
            <a:pPr marL="0" marR="0" lvl="0" indent="0" algn="l" rtl="0">
              <a:spcBef>
                <a:spcPts val="0"/>
              </a:spcBef>
              <a:spcAft>
                <a:spcPts val="0"/>
              </a:spcAft>
              <a:buSzPts val="900"/>
              <a:buFont typeface="Arial"/>
              <a:buNone/>
            </a:pPr>
            <a:r>
              <a:rPr lang="en-US" sz="900" b="0" i="0" u="none" strike="noStrike" cap="none"/>
              <a:t>It is the progressive nature of remodeling that occurs in the failing heart that eventually becomes detrimental. Continued hypertrophy and dilatation of the ventricle inevitably leads to increasing ventricular wall stress, and ongoing fibrosis of the damaged myocardium increasingly impairs contractility. Thus, the events associated with remodeling eventually become self-propagating and harmful.   This remodeling is felt to cause an increase in cell death ( apoptosis). </a:t>
            </a:r>
            <a:endParaRPr/>
          </a:p>
          <a:p>
            <a:pPr marL="0" marR="0" lvl="0" indent="0" algn="l" rtl="0">
              <a:spcBef>
                <a:spcPts val="0"/>
              </a:spcBef>
              <a:spcAft>
                <a:spcPts val="0"/>
              </a:spcAft>
              <a:buSzPts val="900"/>
              <a:buFont typeface="Arial"/>
              <a:buNone/>
            </a:pPr>
            <a:r>
              <a:rPr lang="en-US" sz="900" b="0" i="0" u="none" strike="noStrike" cap="none"/>
              <a:t>Text from the article:</a:t>
            </a:r>
            <a:endParaRPr/>
          </a:p>
          <a:p>
            <a:pPr marL="0" marR="0" lvl="0" indent="0" algn="l" rtl="0">
              <a:spcBef>
                <a:spcPts val="0"/>
              </a:spcBef>
              <a:spcAft>
                <a:spcPts val="0"/>
              </a:spcAft>
              <a:buSzPts val="900"/>
              <a:buFont typeface="Arial"/>
              <a:buNone/>
            </a:pPr>
            <a:r>
              <a:rPr lang="en-US" sz="900" b="0" i="0" u="none" strike="noStrike" cap="none"/>
              <a:t>Images were generated by tagged magnetic resonance imaging, which offers a unique noninvasive tool for determining and displaying high-resolution 3D wall motion in patients. Two images are displayed in the Figure: on the left, a normal control patient is seen, and to the right, a patient with severe cardiomyopathy and left bundle branch morphology conduction delay is shown (each image is activated by double clicking over it with the mouse). During systolic contraction, the colors change, reflecting the distribution and timing of regional circumferential strains. Red coding corresponds to the diastolic relaxed state; shortening, by a transition from red to blue; and stretch, by red to yellow. In the normal heart, contraction is synchronous within the myocardium, with a normal symmetric distribution of negative strain (≈-20% by end-systole) across the wall. In contrast, the contraction pattern is markedly dyssynchronous in the heart with dilated cardiomyopathy. Myocardium in the septal region (green dot denotes septum) becomes first blue in early systole and then yellow (i.e., stretching) in late systole. Contraction slowly spreads to the lateral wall as the septum develops positive strains. The temporal magnitude of dyssynchrony is substantial. In this and other such patients, ventricular free wall (or biventricular) pacing with pre-excitation enhances the systolic function of the heart.</a:t>
            </a:r>
            <a:endParaRPr/>
          </a:p>
          <a:p>
            <a:pPr marL="0" marR="0" lvl="0" indent="0" algn="l" rtl="0">
              <a:spcBef>
                <a:spcPts val="0"/>
              </a:spcBef>
              <a:spcAft>
                <a:spcPts val="0"/>
              </a:spcAft>
              <a:buSzPts val="900"/>
              <a:buFont typeface="Arial"/>
              <a:buNone/>
            </a:pPr>
            <a:endParaRPr sz="900" b="0" i="0" u="none" strike="noStrike" cap="none"/>
          </a:p>
          <a:p>
            <a:pPr marL="0" marR="0" lvl="0" indent="0" algn="l" rtl="0">
              <a:spcBef>
                <a:spcPts val="0"/>
              </a:spcBef>
              <a:spcAft>
                <a:spcPts val="0"/>
              </a:spcAft>
              <a:buSzPts val="900"/>
              <a:buFont typeface="Arial"/>
              <a:buNone/>
            </a:pPr>
            <a:endParaRPr sz="900" b="0" i="0" u="none" strike="noStrike" cap="none"/>
          </a:p>
          <a:p>
            <a:pPr marL="0" marR="0" lvl="0" indent="0" algn="l" rtl="0">
              <a:spcBef>
                <a:spcPts val="0"/>
              </a:spcBef>
              <a:spcAft>
                <a:spcPts val="0"/>
              </a:spcAft>
              <a:buSzPts val="900"/>
              <a:buFont typeface="Arial"/>
              <a:buNone/>
            </a:pPr>
            <a:endParaRPr sz="900" b="0" i="0" u="none" strike="noStrike" cap="none"/>
          </a:p>
          <a:p>
            <a:pPr marL="0" marR="0" lvl="0" indent="0" algn="l" rtl="0">
              <a:spcBef>
                <a:spcPts val="0"/>
              </a:spcBef>
              <a:spcAft>
                <a:spcPts val="0"/>
              </a:spcAft>
              <a:buSzPts val="900"/>
              <a:buFont typeface="Arial"/>
              <a:buNone/>
            </a:pPr>
            <a:endParaRPr sz="900" b="0" i="0" u="none" strike="noStrike" cap="none"/>
          </a:p>
          <a:p>
            <a:pPr marL="0" marR="0" lvl="0" indent="0" algn="l" rtl="0">
              <a:spcBef>
                <a:spcPts val="0"/>
              </a:spcBef>
              <a:spcAft>
                <a:spcPts val="0"/>
              </a:spcAft>
              <a:buNone/>
            </a:pPr>
            <a:endParaRPr sz="900" b="0" i="0" u="none" strike="noStrike" cap="non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0: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679" name="Google Shape;679;p3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3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1" name="Google Shape;741;p31: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Natriuretic Peptides</a:t>
            </a:r>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 third neurohormone system on our list includes the natriuretic peptides. The natriuretic peptides</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ANP, BNP, and CNP-- are vasodilating neurohormones. As such, they play an important role in counter-regulating the vasoconstricting effects of other neurohormones. </a:t>
            </a:r>
            <a:endParaRPr/>
          </a:p>
          <a:p>
            <a:pPr marL="0" marR="0" lvl="0" indent="0" algn="l" rtl="0">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r>
              <a:rPr lang="en-US" sz="1800" b="0" i="0" u="none" strike="noStrike" cap="none">
                <a:solidFill>
                  <a:srgbClr val="000000"/>
                </a:solidFill>
              </a:rPr>
              <a:t>These peptides are made and stored in specialized cells in the atria and ventricles, and are released when the atria are stretched (e.g., in volume overload, which distends the atria) or when the ventricles are dilated. </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 natriuretic peptides act directly on blood vessels to cause vasodilatation. They also have natriuretic (salt excreting) and diuretic (water excreting) effects because of their ability to inhibit the secretion of renin, aldosterone, and vasopressin.</a:t>
            </a:r>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None/>
            </a:pPr>
            <a:endParaRPr sz="1800" b="0" i="0" u="none" strike="noStrike" cap="none">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3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0" name="Google Shape;750;p32: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Human brain natriuretic peptide (hBNP) is found mainly in the cardiac ventricles which suggests that this particular natriuretic peptide may be more sensitive to ventricular disorders. Its level seems to correlate with the amount of shortness of breath and left ventricular volume and pressure.  For this reason, the level of BNP may be the first “white count” for heart failure.  For example, a low BNP level may mean that heart failure is unlikely in a patient.  It also may be a way of following the progression of disease.</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Natriuretic peptide levels, like norepinephrine, are also directly related to mortality.</a:t>
            </a:r>
            <a:endParaRPr/>
          </a:p>
          <a:p>
            <a:pPr marL="0" marR="0" lvl="0" indent="0" algn="l" rtl="0">
              <a:spcBef>
                <a:spcPts val="0"/>
              </a:spcBef>
              <a:spcAft>
                <a:spcPts val="0"/>
              </a:spcAft>
              <a:buNone/>
            </a:pPr>
            <a:endParaRPr sz="1800" b="0" i="0" u="none" strike="noStrike" cap="none">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3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6" name="Google Shape;756;p33: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Endothelium-Derived Vasoactive Substances</a:t>
            </a:r>
            <a:endParaRPr/>
          </a:p>
          <a:p>
            <a:pPr marL="0" marR="0" lvl="0" indent="0" algn="l" rtl="0">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These hormones are produced by a thin lining of cells within the arteries and veins called the endothelium. Most of the effects of these substances are local, meaning that they exert their effects mostly on their local environment (unlike the circulating neurohormones discussed previously that tend to have a more diffuse effect).Their actions are primarily directed at one of three targets: the endothelium itself, the underlying smooth muscle cells of blood vessel walls (which cause the vessel to constrict or dilate), or on other substances circulating nearby in the blood.</a:t>
            </a:r>
            <a:endParaRPr/>
          </a:p>
          <a:p>
            <a:pPr marL="0" marR="0" lvl="0" indent="0" algn="l" rtl="0">
              <a:spcBef>
                <a:spcPts val="0"/>
              </a:spcBef>
              <a:spcAft>
                <a:spcPts val="0"/>
              </a:spcAft>
              <a:buClr>
                <a:srgbClr val="000000"/>
              </a:buClr>
              <a:buSzPts val="1800"/>
              <a:buFont typeface="Times New Roman"/>
              <a:buNone/>
            </a:pPr>
            <a:r>
              <a:rPr lang="en-US" sz="1800" b="0" i="0" u="none" strike="noStrike" cap="none">
                <a:solidFill>
                  <a:srgbClr val="000000"/>
                </a:solidFill>
                <a:latin typeface="Times New Roman"/>
                <a:ea typeface="Times New Roman"/>
                <a:cs typeface="Times New Roman"/>
                <a:sym typeface="Times New Roman"/>
              </a:rPr>
              <a:t> </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Endothelium-derived vasoactive substances that signal the blood vessels to relax (vasodilate) are called endothelium-derived relaxing factors (EDRF). Nitric oxide (NO), bradykinin, and prostacyclin are three such substances. In contrast, vasoactive substances that lead to constriction (vasoconstriction) are called endothelium-derived constricting factors (EDCF). One of the most important EDCFs is Endothelin I, which is one of the most potent vasoconstricting substances known (it also directly decreases cardiac contractility, as does nitric oxide).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3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74" name="Google Shape;774;p34: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Cytokines</a:t>
            </a:r>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 cytokines are small protein molecules that decrease the strength of contraction, and thus are known as negative inotropes. Included in this class are tumor necrosis factor (TNF)-alpha, interleukin 1-alpha, interleukin-2, interleukin-6, and interferon-alpha.</a:t>
            </a:r>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Tumor necrosis factor (TNF)-alpha, a cytokine, is known to have deleterious effects in heart failure. TNF-alpha used to be called cachectin. It is elaborated by cancers and causes the marked cachexia seen in patients with certain forms of cancer, and likely also causes the weight loss in certain patients with heart failure. Like norepinephrine and the natriuretic peptides, increased plasma levels of TNF-alpha are associated with a poor prognosis.</a:t>
            </a:r>
            <a:endParaRPr/>
          </a:p>
          <a:p>
            <a:pPr marL="0" marR="0" lvl="0" indent="0" algn="l" rtl="0">
              <a:spcBef>
                <a:spcPts val="0"/>
              </a:spcBef>
              <a:spcAft>
                <a:spcPts val="0"/>
              </a:spcAft>
              <a:buNone/>
            </a:pPr>
            <a:endParaRPr sz="1800" b="0" i="0" u="none" strike="noStrike" cap="none">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35: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0" name="Google Shape;780;p35:notes"/>
          <p:cNvSpPr txBox="1">
            <a:spLocks noGrp="1"/>
          </p:cNvSpPr>
          <p:nvPr>
            <p:ph type="body" idx="1"/>
          </p:nvPr>
        </p:nvSpPr>
        <p:spPr>
          <a:xfrm>
            <a:off x="822325" y="4410075"/>
            <a:ext cx="5426075" cy="4200525"/>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In addition to maintaining normal cardiovascular homeostasis, the hormones and neurohormonal systems described in the last few slides also play an important role in compensating for the diminished cardiac output seen in patients with early heart failure. But it is also known that over time, these same neurohormone systems eventually become detrimental and contribute to the progression of heart failure. Why does this happen?</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Physiologists now recognize that the neurohormonal mechanisms activated in heart failure are identical to those normally triggered when cardiac output and blood pressure are threatened (e.g., intense physical exercise, hemorrhage), but with an important difference. Under normal circumstances, the release of neurohormones is generally successful in reversing the hemodynamic abnormalities seen in acute low volume/low output states, and consequently, neurohormonal activity eventually subsides. </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In contrast, neurohormonal activation never </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turns off</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 in the setting of heart failure; rather, is always </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on</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 in an attempt to compensate for the failing heart</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s chronic inability to maintain normal cardiovascular homeostasis. Furthermore, the chronic presence of circulating neurohormones tends to exacerbate the hemodynamic abnormalities in heart failure, which only encourages further remodeling and neurohormone release and, thus, further hemodynamic deterioration. Thus, a vicious cycle develops whose end result is progressive ventricular dysfunction and death.</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3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6" name="Google Shape;786;p36: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End-stage Heart Failure</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Continued progression of heart failure eventually leads to a critical reduction in blood flow to vital organs. In this final phase, the body maximizes all its vasoconstrictor systems (norepinephrine, vasopressin, endothelin) in an attempt to redirect blood flow to these critical organ systems. But the activation of these systems only add to the hemodynamic burden of the failing heart; thus, ventricular function progressively deteriorates, and terminal heart failure ensues.</a:t>
            </a:r>
            <a:endParaRPr/>
          </a:p>
          <a:p>
            <a:pPr marL="0" marR="0" lvl="0" indent="0" algn="l" rtl="0">
              <a:spcBef>
                <a:spcPts val="0"/>
              </a:spcBef>
              <a:spcAft>
                <a:spcPts val="0"/>
              </a:spcAft>
              <a:buNone/>
            </a:pPr>
            <a:endParaRPr sz="1800" b="0" i="0" u="none" strike="noStrike" cap="none">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3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1" name="Google Shape;801;p37: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p4: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Under normal circumstances, the heart accepts blood at low filling pressures during diastole and then propels it forward at higher pressures during systole. A variety of disorders can impair the ability of the heart to meet the metabolic demands of the body. Heart failure (HF) can be defined as a complex clinical syndrome resulting from any structural or functional cardiac disorder that impairs the ability of the ventricle to fill with or eject blood.</a:t>
            </a:r>
            <a:endParaRPr/>
          </a:p>
          <a:p>
            <a:pPr marL="0" marR="0" lvl="0" indent="0" algn="l" rtl="0">
              <a:spcBef>
                <a:spcPts val="0"/>
              </a:spcBef>
              <a:spcAft>
                <a:spcPts val="0"/>
              </a:spcAft>
              <a:buSzPts val="1800"/>
              <a:buFont typeface="Arial"/>
              <a:buNone/>
            </a:pPr>
            <a:r>
              <a:rPr lang="en-US" sz="1800" b="0" i="0" u="none" strike="noStrike" cap="none"/>
              <a:t>Today, substantial healthcare resources are used to treat heart failure patients, yet heart failure patients continue to have a poor quality of life and an unacceptably high mortality rate. According to the American Heart Association, the five-year mortality rate for heart failure patients is about 50%.</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p3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9" name="Google Shape;809;p38: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Evaluating patients with heart failure requires gathering information to document the history of the patient</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s heart failure, completing a physical examination, and obtaining laboratory and other diagnostic tests to gauge the severity of the disease. With this information, a prognosis and appropriate treatment plan can be made for the patient. </a:t>
            </a:r>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This section reviews the typical historical and physical findings typically seen in a patient with heart failure. Useful laboratory and diagnostic tests will also be reviewed.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4" name="Google Shape;814;p39: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All patients presenting with heart failure should undergo diagnostic evaluation that:</a:t>
            </a:r>
            <a:endParaRPr/>
          </a:p>
          <a:p>
            <a:pPr marL="228600" marR="0" lvl="1" indent="-114300" algn="l" rtl="0">
              <a:spcBef>
                <a:spcPts val="0"/>
              </a:spcBef>
              <a:spcAft>
                <a:spcPts val="0"/>
              </a:spcAft>
              <a:buNone/>
            </a:pPr>
            <a:r>
              <a:rPr lang="en-US" sz="1800" b="0" i="0" u="none" strike="noStrike" cap="none">
                <a:solidFill>
                  <a:srgbClr val="000000"/>
                </a:solidFill>
              </a:rPr>
              <a:t>Determines the type of cardiac dysfunction (systolic vs. diastolic)</a:t>
            </a:r>
            <a:endParaRPr/>
          </a:p>
          <a:p>
            <a:pPr marL="228600" marR="0" lvl="1" indent="-114300" algn="l" rtl="0">
              <a:spcBef>
                <a:spcPts val="0"/>
              </a:spcBef>
              <a:spcAft>
                <a:spcPts val="0"/>
              </a:spcAft>
              <a:buNone/>
            </a:pPr>
            <a:r>
              <a:rPr lang="en-US" sz="1800" b="0" i="0" u="none" strike="noStrike" cap="none">
                <a:solidFill>
                  <a:srgbClr val="000000"/>
                </a:solidFill>
              </a:rPr>
              <a:t>Uncovers the etiology and if it is reversible</a:t>
            </a:r>
            <a:endParaRPr/>
          </a:p>
          <a:p>
            <a:pPr marL="228600" marR="0" lvl="1" indent="-114300" algn="l" rtl="0">
              <a:spcBef>
                <a:spcPts val="0"/>
              </a:spcBef>
              <a:spcAft>
                <a:spcPts val="0"/>
              </a:spcAft>
              <a:buNone/>
            </a:pPr>
            <a:r>
              <a:rPr lang="en-US" sz="1800" b="0" i="0" u="none" strike="noStrike" cap="none">
                <a:solidFill>
                  <a:srgbClr val="000000"/>
                </a:solidFill>
              </a:rPr>
              <a:t>Defines the prognosis, and </a:t>
            </a:r>
            <a:endParaRPr/>
          </a:p>
          <a:p>
            <a:pPr marL="228600" marR="0" lvl="1" indent="-114300" algn="l" rtl="0">
              <a:spcBef>
                <a:spcPts val="0"/>
              </a:spcBef>
              <a:spcAft>
                <a:spcPts val="0"/>
              </a:spcAft>
              <a:buNone/>
            </a:pPr>
            <a:r>
              <a:rPr lang="en-US" sz="1800" b="0" i="0" u="none" strike="noStrike" cap="none">
                <a:solidFill>
                  <a:srgbClr val="000000"/>
                </a:solidFill>
              </a:rPr>
              <a:t>Guides therapy</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4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0" name="Google Shape;820;p40:notes"/>
          <p:cNvSpPr txBox="1">
            <a:spLocks noGrp="1"/>
          </p:cNvSpPr>
          <p:nvPr>
            <p:ph type="body" idx="1"/>
          </p:nvPr>
        </p:nvSpPr>
        <p:spPr>
          <a:xfrm>
            <a:off x="441325" y="4410075"/>
            <a:ext cx="6111875" cy="4581525"/>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Recent guidelines suggest that initial testing should include an ECG, chest x-ray, blood work, and echocardiography.</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ECG:</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Hypertrophy, arrhythmias, and conduction disturbances, such as an inter- or intraventricular conduction delay, are all commonly found in patients with heart failure, making the ECG an important diagnostic tool in these patients. In addition, the presence of infarct or ischemia, and the effects of certain cardiac drugs used n the treatment of heart failure can be monitored using the ECG.</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Chest X-ray:</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The chest x-ray is an important, inexpensive, and extremely useful tool in the evaluation and management of heart failure. Heart size and pulmonary congestion can be readily identified and help determine the severity of the patient</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s heart failure.</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Blood Work:</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Laboratory blood work helps track important physiologic processes affected by heart failure, such as liver and kidney function, electrolyte balance, neurohormone levels, and drug levels, as well as reveal the presence of disorders or conditions that can lead to or exacerbate heart failure. </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Echocardiography:</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Echocardiography is probably the single most useful diagnostic test in heart failure. It uses ultrahigh frequency sound waves to evaluate the heart</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s structure and function. </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The basic equipment used to perform echocardiography consists of a transducer, a computer, and a visual display unit. The transducer, which (except for transesophageal echo) is placed on the chest wall and aimed at the heart, emits ultrahigh frequency sound waves through the chest wall. Some of the sound waves bounce back towards the hand-held transducer each time they pass through an object in their path. These </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echos</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 are detected by the transducer, which sends them to the computer for processing. The resulting image, called an echocardiogram, is then displayed on the video screen. </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Several types are echocardiography are available, including M-Mode, two-dimensional (with or without Doppler flow studies), and transesophageal echocardiography.</a:t>
            </a:r>
            <a:endParaRPr/>
          </a:p>
          <a:p>
            <a:pPr marL="0" marR="0" lvl="0" indent="0" algn="l" rtl="0">
              <a:spcBef>
                <a:spcPts val="0"/>
              </a:spcBef>
              <a:spcAft>
                <a:spcPts val="0"/>
              </a:spcAft>
              <a:buNone/>
            </a:pPr>
            <a:endParaRPr sz="1000" b="0" i="0" u="none" strike="noStrike" cap="none">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4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7" name="Google Shape;827;p41:notes"/>
          <p:cNvSpPr txBox="1">
            <a:spLocks noGrp="1"/>
          </p:cNvSpPr>
          <p:nvPr>
            <p:ph type="body" idx="1"/>
          </p:nvPr>
        </p:nvSpPr>
        <p:spPr>
          <a:xfrm>
            <a:off x="457200" y="4419600"/>
            <a:ext cx="6096000" cy="441960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Of the various types of echocardiography, the most basic is motion, or M-mode echocardiography. M-mode uses a narrow ultrasound beam to depict a one-dimensional slice of the heart. The resulting echocardiogram consists of a series of lines and spaces of various thicknesses, with each representing various cardiac structures. An ECG is usually recorded simultaneously to aid timing of the cardiac events that are also seen on the M-mode tracing. This mode is used to accurately measure cardiac dimensions and to analyze the complex motion of various cardiac structures.</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Another mode, called two-dimensional, or 2-D, echocardiography, is one of the most useful modes for evaluating heart failure, especially when it is combined with a Doppler flow study. This study is useful in assessing ejection fraction, ventricular mass, chamber size, and systolic and diastolic function. Two dimensional echocardiography is also well suited for searching for causes that are best treated with specific therapies, such as aortic stenosis or segmental wall motion abnormalities (suggestive of underlying ischemic heart disease).</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A more invasive form of echocardiography, called transesophageal echocardiography, or TEE, is used when the results from other forms of echocardiography are not adequate to evaluate the situation. During TEE, the patient is sedated and an ultrasound transducer is positioned down the throat, in the esophagus, just behind the heart. From here, the transducer allows close evaluation of the heart</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s structure and function without interference from the ribs or lungs. This is particularly helpful in viewing otherwise obscured parts of the heart.</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It is worth noting that three terms are commonly used when describing the wall motion abnormalities that are sometimes seen on echo. These terms are hypokinesis, dyskinesis, and akinesis. </a:t>
            </a:r>
            <a:endParaRPr/>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Hypokinesis refers to an area of decreased myocardial contractility. Hypokinesis can be regional (e.g., septal, left ventricular) or global (i.e., affecting all four chambers of the heart). Dyskinesis refers to abnormal ventricular wall motion. Oftentimes, dyskinetic wall motion is just the opposite the normal contraction pattern. It is commonly seen with ventricular wall aneurysms that develop after an MI. Finally, there is akinesis. Akinesis refers to area of the myocardium where there is no wall motion. It commonly occurs in the region of the myocardium affected by an infarction.</a:t>
            </a:r>
            <a:endParaRPr/>
          </a:p>
          <a:p>
            <a:pPr marL="0" marR="0" lvl="0" indent="0" algn="l" rtl="0">
              <a:spcBef>
                <a:spcPts val="0"/>
              </a:spcBef>
              <a:spcAft>
                <a:spcPts val="0"/>
              </a:spcAft>
              <a:buSzPts val="1000"/>
              <a:buFont typeface="Arial"/>
              <a:buNone/>
            </a:pPr>
            <a:endParaRPr sz="1000" b="0" i="0" u="none" strike="noStrike" cap="none">
              <a:solidFill>
                <a:srgbClr val="000000"/>
              </a:solidFill>
            </a:endParaRPr>
          </a:p>
          <a:p>
            <a:pPr marL="0" marR="0" lvl="0" indent="0" algn="l" rtl="0">
              <a:spcBef>
                <a:spcPts val="0"/>
              </a:spcBef>
              <a:spcAft>
                <a:spcPts val="0"/>
              </a:spcAft>
              <a:buNone/>
            </a:pPr>
            <a:endParaRPr sz="1000" b="0" i="0" u="none" strike="noStrike" cap="none">
              <a:solidFill>
                <a:srgbClr val="000000"/>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g3fb4f90287_1_844:notes"/>
          <p:cNvSpPr>
            <a:spLocks noGrp="1" noRot="1" noChangeAspect="1"/>
          </p:cNvSpPr>
          <p:nvPr>
            <p:ph type="sldImg" idx="2"/>
          </p:nvPr>
        </p:nvSpPr>
        <p:spPr>
          <a:xfrm>
            <a:off x="1235075" y="463550"/>
            <a:ext cx="4525963" cy="33940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3" name="Google Shape;833;g3fb4f90287_1_844: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Key Takeaways</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The ACCF/AHA stages focus on the development and progression of HF, and can be used to describe both individuals and population</a:t>
            </a:r>
            <a:r>
              <a:rPr lang="en-US" sz="1200" b="0" i="0" u="none" strike="noStrike" cap="none" baseline="30000">
                <a:solidFill>
                  <a:schemeClr val="dk1"/>
                </a:solidFill>
                <a:latin typeface="Arial"/>
                <a:ea typeface="Arial"/>
                <a:cs typeface="Arial"/>
                <a:sym typeface="Arial"/>
              </a:rPr>
              <a:t>1</a:t>
            </a: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The NYHA classes focus on exercise capacity and symptomatic status of the disease based on the specific class</a:t>
            </a:r>
            <a:r>
              <a:rPr lang="en-US" sz="1200" b="0" i="0" u="none" strike="noStrike" cap="none" baseline="30000">
                <a:solidFill>
                  <a:schemeClr val="dk1"/>
                </a:solidFill>
                <a:latin typeface="Arial"/>
                <a:ea typeface="Arial"/>
                <a:cs typeface="Arial"/>
                <a:sym typeface="Arial"/>
              </a:rPr>
              <a:t>1  </a:t>
            </a:r>
            <a:endParaRPr/>
          </a:p>
          <a:p>
            <a:pPr marL="0" marR="0" lvl="0" indent="0" algn="l" rtl="0">
              <a:spcBef>
                <a:spcPts val="40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Additional Information</a:t>
            </a:r>
            <a:endParaRPr/>
          </a:p>
          <a:p>
            <a:pPr marL="0" marR="0" lvl="0" indent="0" algn="l" rtl="0">
              <a:spcBef>
                <a:spcPts val="400"/>
              </a:spcBef>
              <a:spcAft>
                <a:spcPts val="0"/>
              </a:spcAft>
              <a:buNone/>
            </a:pPr>
            <a:r>
              <a:rPr lang="en-US" sz="1200" b="0" i="0" u="none" strike="noStrike" cap="none">
                <a:solidFill>
                  <a:schemeClr val="dk1"/>
                </a:solidFill>
                <a:latin typeface="Arial"/>
                <a:ea typeface="Arial"/>
                <a:cs typeface="Arial"/>
                <a:sym typeface="Arial"/>
              </a:rPr>
              <a:t>Because NYHA classes focus on symptoms and functional status of patients, an individual could improve from NYHA class III to class II but still have a progressing disease</a:t>
            </a:r>
            <a:r>
              <a:rPr lang="en-US" sz="1200" b="0" i="0" u="none" strike="noStrike" cap="none" baseline="30000">
                <a:solidFill>
                  <a:schemeClr val="dk1"/>
                </a:solidFill>
                <a:latin typeface="Arial"/>
                <a:ea typeface="Arial"/>
                <a:cs typeface="Arial"/>
                <a:sym typeface="Arial"/>
              </a:rPr>
              <a:t>1,2</a:t>
            </a:r>
            <a:endParaRPr sz="1200" b="0" i="0" u="none" strike="noStrike" cap="none">
              <a:solidFill>
                <a:schemeClr val="dk1"/>
              </a:solidFill>
              <a:latin typeface="Arial"/>
              <a:ea typeface="Arial"/>
              <a:cs typeface="Arial"/>
              <a:sym typeface="Arial"/>
            </a:endParaRPr>
          </a:p>
          <a:p>
            <a:pPr marL="469900" marR="0" lvl="1" indent="0" algn="l" rtl="0">
              <a:spcBef>
                <a:spcPts val="40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1200"/>
              <a:buFont typeface="Arial"/>
              <a:buNone/>
            </a:pPr>
            <a:r>
              <a:rPr lang="en-US" sz="1200" b="1" i="0" u="none" strike="noStrike" cap="none">
                <a:solidFill>
                  <a:schemeClr val="dk1"/>
                </a:solidFill>
                <a:latin typeface="Arial"/>
                <a:ea typeface="Arial"/>
                <a:cs typeface="Arial"/>
                <a:sym typeface="Arial"/>
              </a:rPr>
              <a:t>References</a:t>
            </a:r>
            <a:endParaRPr sz="1200" b="0" i="0" u="none" strike="noStrike" cap="none">
              <a:solidFill>
                <a:schemeClr val="dk1"/>
              </a:solidFill>
              <a:latin typeface="Arial"/>
              <a:ea typeface="Arial"/>
              <a:cs typeface="Arial"/>
              <a:sym typeface="Arial"/>
            </a:endParaRPr>
          </a:p>
          <a:p>
            <a:pPr marL="0" marR="0" lvl="0" indent="-76200" algn="l" rtl="0">
              <a:spcBef>
                <a:spcPts val="40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Yancy CW, Jessup M, Bozkurt B, et al. 2013 ACCF/AHA guideline for the management of heart failure: a report of the American College of Cardiology Foundation/American Heart Association Task Force on practice guidelines. </a:t>
            </a:r>
            <a:r>
              <a:rPr lang="en-US" sz="1200" b="0" i="1" u="none" strike="noStrike" cap="none">
                <a:solidFill>
                  <a:schemeClr val="dk1"/>
                </a:solidFill>
                <a:latin typeface="Arial"/>
                <a:ea typeface="Arial"/>
                <a:cs typeface="Arial"/>
                <a:sym typeface="Arial"/>
              </a:rPr>
              <a:t>Circulation.</a:t>
            </a:r>
            <a:r>
              <a:rPr lang="en-US" sz="1200" b="0" i="0" u="none" strike="noStrike" cap="none">
                <a:solidFill>
                  <a:schemeClr val="dk1"/>
                </a:solidFill>
                <a:latin typeface="Arial"/>
                <a:ea typeface="Arial"/>
                <a:cs typeface="Arial"/>
                <a:sym typeface="Arial"/>
              </a:rPr>
              <a:t> 2013;128(16):e240-e327.</a:t>
            </a:r>
            <a:endParaRPr/>
          </a:p>
          <a:p>
            <a:pPr marL="0" marR="0" lvl="0" indent="-76200" algn="l" rtl="0">
              <a:spcBef>
                <a:spcPts val="400"/>
              </a:spcBef>
              <a:spcAft>
                <a:spcPts val="0"/>
              </a:spcAft>
              <a:buClr>
                <a:schemeClr val="dk1"/>
              </a:buClr>
              <a:buSzPts val="1200"/>
              <a:buFont typeface="Arial"/>
              <a:buAutoNum type="arabicPeriod"/>
            </a:pPr>
            <a:r>
              <a:rPr lang="en-US" sz="1200" b="0" i="0" u="none" strike="noStrike" cap="none">
                <a:solidFill>
                  <a:schemeClr val="dk1"/>
                </a:solidFill>
                <a:latin typeface="Arial"/>
                <a:ea typeface="Arial"/>
                <a:cs typeface="Arial"/>
                <a:sym typeface="Arial"/>
              </a:rPr>
              <a:t>Mosterd A, Hoes AW. Clinical epidemiology of heart failure. </a:t>
            </a:r>
            <a:r>
              <a:rPr lang="en-US" sz="1200" b="0" i="1" u="none" strike="noStrike" cap="none">
                <a:solidFill>
                  <a:schemeClr val="dk1"/>
                </a:solidFill>
                <a:latin typeface="Arial"/>
                <a:ea typeface="Arial"/>
                <a:cs typeface="Arial"/>
                <a:sym typeface="Arial"/>
              </a:rPr>
              <a:t>Heart.</a:t>
            </a:r>
            <a:r>
              <a:rPr lang="en-US" sz="1200" b="0" i="0" u="none" strike="noStrike" cap="none">
                <a:solidFill>
                  <a:schemeClr val="dk1"/>
                </a:solidFill>
                <a:latin typeface="Arial"/>
                <a:ea typeface="Arial"/>
                <a:cs typeface="Arial"/>
                <a:sym typeface="Arial"/>
              </a:rPr>
              <a:t> 2007;93(9):1137-1146.</a:t>
            </a:r>
            <a:endParaRPr/>
          </a:p>
          <a:p>
            <a:pPr marL="0" marR="0" lvl="0" indent="0" algn="l" rtl="0">
              <a:spcBef>
                <a:spcPts val="400"/>
              </a:spcBef>
              <a:spcAft>
                <a:spcPts val="0"/>
              </a:spcAft>
              <a:buNone/>
            </a:pPr>
            <a:endParaRPr sz="1200" b="0" i="0" u="none" strike="noStrike" cap="none">
              <a:solidFill>
                <a:schemeClr val="dk1"/>
              </a:solidFill>
              <a:latin typeface="Arial"/>
              <a:ea typeface="Arial"/>
              <a:cs typeface="Arial"/>
              <a:sym typeface="Arial"/>
            </a:endParaRPr>
          </a:p>
        </p:txBody>
      </p:sp>
      <p:sp>
        <p:nvSpPr>
          <p:cNvPr id="834" name="Google Shape;834;g3fb4f90287_1_844: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44</a:t>
            </a:fld>
            <a:endParaRPr sz="1200">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9"/>
        <p:cNvGrpSpPr/>
        <p:nvPr/>
      </p:nvGrpSpPr>
      <p:grpSpPr>
        <a:xfrm>
          <a:off x="0" y="0"/>
          <a:ext cx="0" cy="0"/>
          <a:chOff x="0" y="0"/>
          <a:chExt cx="0" cy="0"/>
        </a:xfrm>
      </p:grpSpPr>
      <p:sp>
        <p:nvSpPr>
          <p:cNvPr id="840" name="Google Shape;840;g3fb4f90287_1_938: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841" name="Google Shape;841;g3fb4f90287_1_938: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3fb4f90287_1_2935: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848" name="Google Shape;848;g3fb4f90287_1_2935: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g3fb4f90287_1_3027: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854" name="Google Shape;854;g3fb4f90287_1_3027: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3fb4f90287_1_3119: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860" name="Google Shape;860;g3fb4f90287_1_3119: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3fb4f90287_1_3211: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866" name="Google Shape;866;g3fb4f90287_1_3211: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871537" y="4343400"/>
            <a:ext cx="5502275" cy="433070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Heart failure is estimated to afflict more than 22 million people worldwide with an estimated 2 million new cases diagnosed annually.</a:t>
            </a:r>
            <a:r>
              <a:rPr lang="en-US" sz="1800" b="0" i="0" u="none" strike="noStrike" cap="none" baseline="30000"/>
              <a:t>1</a:t>
            </a:r>
            <a:endParaRPr/>
          </a:p>
          <a:p>
            <a:pPr marL="0" marR="0" lvl="0" indent="0" algn="l" rtl="0">
              <a:spcBef>
                <a:spcPts val="0"/>
              </a:spcBef>
              <a:spcAft>
                <a:spcPts val="0"/>
              </a:spcAft>
              <a:buSzPts val="1800"/>
              <a:buFont typeface="Arial"/>
              <a:buNone/>
            </a:pPr>
            <a:r>
              <a:rPr lang="en-US" sz="1800" b="0" i="0" u="none" strike="noStrike" cap="none"/>
              <a:t>In the United States it is estimated that 5 million people have HF, with 10 out of every 1,000 over the age of 65 being afflicted.</a:t>
            </a:r>
            <a:r>
              <a:rPr lang="en-US" sz="1800" b="0" i="0" u="none" strike="noStrike" cap="none" baseline="30000"/>
              <a:t>2</a:t>
            </a:r>
            <a:endParaRPr/>
          </a:p>
          <a:p>
            <a:pPr marL="0" marR="0" lvl="0" indent="0" algn="l" rtl="0">
              <a:spcBef>
                <a:spcPts val="0"/>
              </a:spcBef>
              <a:spcAft>
                <a:spcPts val="0"/>
              </a:spcAft>
              <a:buSzPts val="1800"/>
              <a:buFont typeface="Arial"/>
              <a:buNone/>
            </a:pPr>
            <a:r>
              <a:rPr lang="en-US" sz="1800" b="0" i="0" u="none" strike="noStrike" cap="none"/>
              <a:t>It is the only major cardiovascular disorder that is increasing in incidence and prevalence.</a:t>
            </a:r>
            <a:endParaRPr/>
          </a:p>
          <a:p>
            <a:pPr marL="0" marR="0" lvl="0" indent="0" algn="l" rtl="0">
              <a:spcBef>
                <a:spcPts val="0"/>
              </a:spcBef>
              <a:spcAft>
                <a:spcPts val="0"/>
              </a:spcAft>
              <a:buSzPts val="1800"/>
              <a:buFont typeface="Arial"/>
              <a:buNone/>
            </a:pPr>
            <a:r>
              <a:rPr lang="en-US" sz="1800" b="0" i="0" u="none" strike="noStrike" cap="none"/>
              <a:t>Other Heart Failure Statistics:</a:t>
            </a:r>
            <a:endParaRPr/>
          </a:p>
          <a:p>
            <a:pPr marL="228600" marR="0" lvl="1" indent="-114300" algn="l" rtl="0">
              <a:spcBef>
                <a:spcPts val="360"/>
              </a:spcBef>
              <a:spcAft>
                <a:spcPts val="0"/>
              </a:spcAft>
              <a:buNone/>
            </a:pPr>
            <a:r>
              <a:rPr lang="en-US" sz="1800" b="0" i="0" u="none" strike="noStrike" cap="none"/>
              <a:t>HF patients take an average of six medications</a:t>
            </a:r>
            <a:r>
              <a:rPr lang="en-US" sz="1800" b="0" i="0" u="none" strike="noStrike" cap="none" baseline="30000"/>
              <a:t>3</a:t>
            </a:r>
            <a:endParaRPr/>
          </a:p>
          <a:p>
            <a:pPr marL="228600" marR="0" lvl="1" indent="-114300" algn="l" rtl="0">
              <a:spcBef>
                <a:spcPts val="360"/>
              </a:spcBef>
              <a:spcAft>
                <a:spcPts val="0"/>
              </a:spcAft>
              <a:buNone/>
            </a:pPr>
            <a:r>
              <a:rPr lang="en-US" sz="1800" b="0" i="0" u="none" strike="noStrike" cap="none"/>
              <a:t>78% of HF patients have had at least two hospital admissions per year</a:t>
            </a:r>
            <a:r>
              <a:rPr lang="en-US" sz="1800" b="0" i="0" u="none" strike="noStrike" cap="none" baseline="30000"/>
              <a:t>3</a:t>
            </a:r>
            <a:r>
              <a:rPr lang="en-US" sz="1800" b="0" i="0" u="none" strike="noStrike" cap="none"/>
              <a:t> </a:t>
            </a:r>
            <a:endParaRPr/>
          </a:p>
          <a:p>
            <a:pPr marL="228600" marR="0" lvl="1" indent="-114300" algn="l" rtl="0">
              <a:spcBef>
                <a:spcPts val="360"/>
              </a:spcBef>
              <a:spcAft>
                <a:spcPts val="0"/>
              </a:spcAft>
              <a:buNone/>
            </a:pPr>
            <a:r>
              <a:rPr lang="en-US" sz="1800" b="0" i="0" u="none" strike="noStrike" cap="none"/>
              <a:t>Cost of HF in the U.S. is estimated to be between $10 billion and $38 billion annually</a:t>
            </a:r>
            <a:r>
              <a:rPr lang="en-US" sz="1800" b="0" i="0" u="none" strike="noStrike" cap="none" baseline="30000"/>
              <a:t>4</a:t>
            </a:r>
            <a:r>
              <a:rPr lang="en-US" sz="1800" b="0" i="0" u="none" strike="noStrike" cap="none"/>
              <a:t> </a:t>
            </a:r>
            <a:endParaRPr/>
          </a:p>
          <a:p>
            <a:pPr marL="228600" marR="0" lvl="1" indent="-114300" algn="l" rtl="0">
              <a:spcBef>
                <a:spcPts val="360"/>
              </a:spcBef>
              <a:spcAft>
                <a:spcPts val="0"/>
              </a:spcAft>
              <a:buNone/>
            </a:pPr>
            <a:r>
              <a:rPr lang="en-US" sz="1800" b="0" i="0" u="none" strike="noStrike" cap="none"/>
              <a:t>5-year survival rate for all NYHA classes estimated at 50%</a:t>
            </a:r>
            <a:r>
              <a:rPr lang="en-US" sz="1800" b="0" i="0" u="none" strike="noStrike" cap="none" baseline="30000"/>
              <a:t>2</a:t>
            </a:r>
            <a:endParaRPr/>
          </a:p>
          <a:p>
            <a:pPr marL="0" marR="0" lvl="0" indent="0" algn="l" rtl="0">
              <a:spcBef>
                <a:spcPts val="0"/>
              </a:spcBef>
              <a:spcAft>
                <a:spcPts val="0"/>
              </a:spcAft>
              <a:buSzPts val="1000"/>
              <a:buFont typeface="Arial"/>
              <a:buNone/>
            </a:pPr>
            <a:endParaRPr sz="1000" b="0" i="0" u="none" strike="noStrike" cap="none"/>
          </a:p>
          <a:p>
            <a:pPr marL="0" marR="0" lvl="0" indent="0" algn="l" rtl="0">
              <a:spcBef>
                <a:spcPts val="0"/>
              </a:spcBef>
              <a:spcAft>
                <a:spcPts val="0"/>
              </a:spcAft>
              <a:buSzPts val="1000"/>
              <a:buFont typeface="Arial"/>
              <a:buNone/>
            </a:pPr>
            <a:r>
              <a:rPr lang="en-US" sz="1000" b="0" i="0" u="none" strike="noStrike" cap="none"/>
              <a:t>1  World Health Statistics, World Health Organization, 1995.</a:t>
            </a:r>
            <a:br>
              <a:rPr lang="en-US" sz="1000" b="0" i="0" u="none" strike="noStrike" cap="none"/>
            </a:br>
            <a:r>
              <a:rPr lang="en-US" sz="1000" b="0" i="0" u="none" strike="noStrike" cap="none"/>
              <a:t>2  American Heart Association, 2002 Heart and Stroke Statistical Update</a:t>
            </a:r>
            <a:br>
              <a:rPr lang="en-US" sz="1000" b="0" i="0" u="none" strike="noStrike" cap="none"/>
            </a:br>
            <a:r>
              <a:rPr lang="en-US" sz="1000" b="0" i="0" u="none" strike="noStrike" cap="none"/>
              <a:t>3  English M and Mastream M. </a:t>
            </a:r>
            <a:r>
              <a:rPr lang="en-US" sz="1000" b="0" i="1" u="none" strike="noStrike" cap="none"/>
              <a:t>Crit Care Nurse Q</a:t>
            </a:r>
            <a:r>
              <a:rPr lang="en-US" sz="1000" b="0" i="0" u="none" strike="noStrike" cap="none"/>
              <a:t> 1995;18:1-6.</a:t>
            </a:r>
            <a:br>
              <a:rPr lang="en-US" sz="1000" b="0" i="0" u="none" strike="noStrike" cap="none"/>
            </a:br>
            <a:r>
              <a:rPr lang="en-US" sz="1000" b="0" i="0" u="none" strike="noStrike" cap="none"/>
              <a:t>4  Havranek EP, Abraham WT, </a:t>
            </a:r>
            <a:r>
              <a:rPr lang="en-US" sz="1000" b="0" i="1" u="none" strike="noStrike" cap="none"/>
              <a:t>The Healthcare Economics of Heart Failure</a:t>
            </a:r>
            <a:r>
              <a:rPr lang="en-US" sz="1000" b="0" i="0" u="none" strike="noStrike" cap="none"/>
              <a:t> 1998; 14:10-18.</a:t>
            </a:r>
            <a:endParaRPr/>
          </a:p>
          <a:p>
            <a:pPr marL="0" marR="0" lvl="0" indent="0" algn="l" rtl="0">
              <a:spcBef>
                <a:spcPts val="0"/>
              </a:spcBef>
              <a:spcAft>
                <a:spcPts val="0"/>
              </a:spcAft>
              <a:buNone/>
            </a:pPr>
            <a:endParaRPr sz="1000" b="0" i="0" u="none" strike="noStrike" cap="none"/>
          </a:p>
        </p:txBody>
      </p:sp>
      <p:sp>
        <p:nvSpPr>
          <p:cNvPr id="160" name="Google Shape;160;p5: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4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3" name="Google Shape;873;p43: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As you can see from this diagram, heart failure is difficult to manage chronically. When a heart failure patient moves from a compensated state to a decompensated state, their symptoms increase.  Subsequently, their medications are adjusted, and often hospitalization is required.  After diuresis, the patient typically moves back to a compensated state until something occurs, such as eating too much salt, etc., which pushes them back to a decompensated state.</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g3fb4f90287_1_1031: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878" name="Google Shape;878;g3fb4f90287_1_1031: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4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5" name="Google Shape;885;p44: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 treatment of heart failure has changed considerably over the past decade, primarily because we now understand the importance of neurohormonal activation in the progression of this disease. In this section we will learn about the treatment of heart failure; however, the focus will be on the ever-expanding armamentarium the pharmacologic agents used to treat this disease.</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[Note: The material discussed in this section is based on the ACC/AHA Practice Guidelines 2001, </a:t>
            </a:r>
            <a:r>
              <a:rPr lang="en-US" sz="1800" b="0" i="1" u="none" strike="noStrike" cap="none">
                <a:solidFill>
                  <a:srgbClr val="000000"/>
                </a:solidFill>
              </a:rPr>
              <a:t>Circulation </a:t>
            </a:r>
            <a:r>
              <a:rPr lang="en-US" sz="1800" b="0" i="0" u="none" strike="noStrike" cap="none">
                <a:solidFill>
                  <a:srgbClr val="000000"/>
                </a:solidFill>
              </a:rPr>
              <a:t>December 2001.]</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General Measures:</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An important part of heart failure management is identifying and treating factors that are known to encourage heart failure and its progression. This often requires encouraging patients to adopt lifestyle changes to address these factors. </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Lifestyle Modifications:</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Weight Reduction</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Obese patients should lose weight</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Smoking</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Smokers should stop smoking</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Alcohol</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Excessive alcohol use, and the use of other cardiotoxic substances, should be avoided</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Exercise</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Improve physical conditioning where appropriate</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fb4f90287_1_1124: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903" name="Google Shape;903;g3fb4f90287_1_1124: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8"/>
        <p:cNvGrpSpPr/>
        <p:nvPr/>
      </p:nvGrpSpPr>
      <p:grpSpPr>
        <a:xfrm>
          <a:off x="0" y="0"/>
          <a:ext cx="0" cy="0"/>
          <a:chOff x="0" y="0"/>
          <a:chExt cx="0" cy="0"/>
        </a:xfrm>
      </p:grpSpPr>
      <p:sp>
        <p:nvSpPr>
          <p:cNvPr id="929" name="Google Shape;929;g3fb4f90287_1_1237: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930" name="Google Shape;930;g3fb4f90287_1_1237: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4"/>
        <p:cNvGrpSpPr/>
        <p:nvPr/>
      </p:nvGrpSpPr>
      <p:grpSpPr>
        <a:xfrm>
          <a:off x="0" y="0"/>
          <a:ext cx="0" cy="0"/>
          <a:chOff x="0" y="0"/>
          <a:chExt cx="0" cy="0"/>
        </a:xfrm>
      </p:grpSpPr>
      <p:sp>
        <p:nvSpPr>
          <p:cNvPr id="935" name="Google Shape;935;g3fb4f90287_1_1329: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936" name="Google Shape;936;g3fb4f90287_1_1329: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3fb4f90287_1_1423: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944" name="Google Shape;944;g3fb4f90287_1_1423: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3fb4f90287_1_395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3fb4f90287_1_3957:notes"/>
          <p:cNvSpPr txBox="1">
            <a:spLocks noGrp="1"/>
          </p:cNvSpPr>
          <p:nvPr>
            <p:ph type="body" idx="1"/>
          </p:nvPr>
        </p:nvSpPr>
        <p:spPr>
          <a:xfrm>
            <a:off x="933450" y="4410075"/>
            <a:ext cx="5129100" cy="4176600"/>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3fb4f90287_1_396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9" name="Google Shape;959;g3fb4f90287_1_3966:notes"/>
          <p:cNvSpPr txBox="1">
            <a:spLocks noGrp="1"/>
          </p:cNvSpPr>
          <p:nvPr>
            <p:ph type="body" idx="1"/>
          </p:nvPr>
        </p:nvSpPr>
        <p:spPr>
          <a:xfrm>
            <a:off x="933450" y="4410075"/>
            <a:ext cx="5129100" cy="4176600"/>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3fb4f90287_1_1517: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966" name="Google Shape;966;g3fb4f90287_1_1517: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6" name="Google Shape;166;p6: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This chart shows that males have a higher incidence of developing HF compared to females until age 65.  At that time, females essentially equal males in the incidence of developing HF.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3fb4f90287_1_1612: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975" name="Google Shape;975;g3fb4f90287_1_1612: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g3fb4f90287_1_397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4" name="Google Shape;984;g3fb4f90287_1_3972:notes"/>
          <p:cNvSpPr txBox="1">
            <a:spLocks noGrp="1"/>
          </p:cNvSpPr>
          <p:nvPr>
            <p:ph type="body" idx="1"/>
          </p:nvPr>
        </p:nvSpPr>
        <p:spPr>
          <a:xfrm>
            <a:off x="933450" y="4410075"/>
            <a:ext cx="5129100" cy="4176600"/>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3fb4f90287_1_398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3fb4f90287_1_3981:notes"/>
          <p:cNvSpPr txBox="1">
            <a:spLocks noGrp="1"/>
          </p:cNvSpPr>
          <p:nvPr>
            <p:ph type="body" idx="1"/>
          </p:nvPr>
        </p:nvSpPr>
        <p:spPr>
          <a:xfrm>
            <a:off x="933450" y="4410075"/>
            <a:ext cx="5129100" cy="4176600"/>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g3fb4f90287_1_398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7" name="Google Shape;997;g3fb4f90287_1_3987:notes"/>
          <p:cNvSpPr txBox="1">
            <a:spLocks noGrp="1"/>
          </p:cNvSpPr>
          <p:nvPr>
            <p:ph type="body" idx="1"/>
          </p:nvPr>
        </p:nvSpPr>
        <p:spPr>
          <a:xfrm>
            <a:off x="933450" y="4410075"/>
            <a:ext cx="5129100" cy="4176600"/>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fb4f90287_1_1707: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4" name="Google Shape;1004;g3fb4f90287_1_1707: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380624 slide 37</a:t>
            </a:r>
            <a:endParaRPr/>
          </a:p>
        </p:txBody>
      </p:sp>
      <p:sp>
        <p:nvSpPr>
          <p:cNvPr id="1005" name="Google Shape;1005;g3fb4f90287_1_1707: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64</a:t>
            </a:fld>
            <a:endParaRPr sz="1200">
              <a:solidFill>
                <a:schemeClr val="dk1"/>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3fb4f90287_1_1801: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12" name="Google Shape;1012;g3fb4f90287_1_1801: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380624 slide 37</a:t>
            </a:r>
            <a:endParaRPr/>
          </a:p>
        </p:txBody>
      </p:sp>
      <p:sp>
        <p:nvSpPr>
          <p:cNvPr id="1013" name="Google Shape;1013;g3fb4f90287_1_1801: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65</a:t>
            </a:fld>
            <a:endParaRPr sz="1200">
              <a:solidFill>
                <a:schemeClr val="dk1"/>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3fb4f90287_1_1895: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20" name="Google Shape;1020;g3fb4f90287_1_1895: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g3fb4f90287_1_1997: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6" name="Google Shape;1036;g3fb4f90287_1_1997:notes"/>
          <p:cNvSpPr txBox="1">
            <a:spLocks noGrp="1"/>
          </p:cNvSpPr>
          <p:nvPr>
            <p:ph type="body" idx="1"/>
          </p:nvPr>
        </p:nvSpPr>
        <p:spPr>
          <a:xfrm>
            <a:off x="699610" y="4409758"/>
            <a:ext cx="5596800" cy="4177800"/>
          </a:xfrm>
          <a:prstGeom prst="rect">
            <a:avLst/>
          </a:prstGeom>
          <a:noFill/>
          <a:ln>
            <a:noFill/>
          </a:ln>
        </p:spPr>
        <p:txBody>
          <a:bodyPr spcFirstLastPara="1" wrap="square" lIns="93125" tIns="46550" rIns="93125" bIns="4655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380624 slide 37</a:t>
            </a:r>
            <a:endParaRPr/>
          </a:p>
        </p:txBody>
      </p:sp>
      <p:sp>
        <p:nvSpPr>
          <p:cNvPr id="1037" name="Google Shape;1037;g3fb4f90287_1_1997:notes"/>
          <p:cNvSpPr txBox="1">
            <a:spLocks noGrp="1"/>
          </p:cNvSpPr>
          <p:nvPr>
            <p:ph type="sldNum" idx="12"/>
          </p:nvPr>
        </p:nvSpPr>
        <p:spPr>
          <a:xfrm>
            <a:off x="3962838" y="8817904"/>
            <a:ext cx="3031500" cy="464100"/>
          </a:xfrm>
          <a:prstGeom prst="rect">
            <a:avLst/>
          </a:prstGeom>
          <a:noFill/>
          <a:ln>
            <a:noFill/>
          </a:ln>
        </p:spPr>
        <p:txBody>
          <a:bodyPr spcFirstLastPara="1" wrap="square" lIns="93125" tIns="46550" rIns="93125" bIns="4655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spcAft>
                  <a:spcPts val="0"/>
                </a:spcAft>
                <a:buNone/>
              </a:pPr>
              <a:t>67</a:t>
            </a:fld>
            <a:endParaRPr sz="1200">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3fb4f90287_1_2091: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44" name="Google Shape;1044;g3fb4f90287_1_2091: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3fb4f90287_1_2184: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51" name="Google Shape;1051;g3fb4f90287_1_2184: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7: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After completing a thorough history and physical exam, physicians will commonly use the New York Heart Association (NYHA) functional classification to help describe the degree of physical disability a patient has. The NYHA class is also commonly used to determine entry criteria for patients participating in clinical research trials.</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3fb4f90287_1_2372: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59" name="Google Shape;1059;g3fb4f90287_1_2372: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3fb4f90287_1_2465: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66" name="Google Shape;1066;g3fb4f90287_1_2465: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3fb4f90287_1_2559: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74" name="Google Shape;1074;g3fb4f90287_1_2559: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3fb4f90287_1_2653: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82" name="Google Shape;1082;g3fb4f90287_1_2653: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8"/>
        <p:cNvGrpSpPr/>
        <p:nvPr/>
      </p:nvGrpSpPr>
      <p:grpSpPr>
        <a:xfrm>
          <a:off x="0" y="0"/>
          <a:ext cx="0" cy="0"/>
          <a:chOff x="0" y="0"/>
          <a:chExt cx="0" cy="0"/>
        </a:xfrm>
      </p:grpSpPr>
      <p:sp>
        <p:nvSpPr>
          <p:cNvPr id="1089" name="Google Shape;1089;g3fb4f90287_1_3395: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90" name="Google Shape;1090;g3fb4f90287_1_3395: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3fb4f90287_1_3486: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095" name="Google Shape;1095;g3fb4f90287_1_3486: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g3fb4f90287_1_3580: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103" name="Google Shape;1103;g3fb4f90287_1_3580: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3fb4f90287_1_3674: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111" name="Google Shape;1111;g3fb4f90287_1_3674: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3fb4f90287_1_3768: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119" name="Google Shape;1119;g3fb4f90287_1_3768: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3fb4f90287_1_3862:notes"/>
          <p:cNvSpPr txBox="1">
            <a:spLocks noGrp="1"/>
          </p:cNvSpPr>
          <p:nvPr>
            <p:ph type="body" idx="1"/>
          </p:nvPr>
        </p:nvSpPr>
        <p:spPr>
          <a:xfrm>
            <a:off x="699610" y="4409758"/>
            <a:ext cx="5596800" cy="4177800"/>
          </a:xfrm>
          <a:prstGeom prst="rect">
            <a:avLst/>
          </a:prstGeom>
        </p:spPr>
        <p:txBody>
          <a:bodyPr spcFirstLastPara="1" wrap="square" lIns="93000" tIns="46500" rIns="93000" bIns="46500" anchor="t" anchorCtr="0">
            <a:noAutofit/>
          </a:bodyPr>
          <a:lstStyle/>
          <a:p>
            <a:pPr marL="0" lvl="0" indent="0" rtl="0">
              <a:spcBef>
                <a:spcPts val="0"/>
              </a:spcBef>
              <a:spcAft>
                <a:spcPts val="0"/>
              </a:spcAft>
              <a:buNone/>
            </a:pPr>
            <a:endParaRPr/>
          </a:p>
        </p:txBody>
      </p:sp>
      <p:sp>
        <p:nvSpPr>
          <p:cNvPr id="1127" name="Google Shape;1127;g3fb4f90287_1_3862:notes"/>
          <p:cNvSpPr>
            <a:spLocks noGrp="1" noRot="1" noChangeAspect="1"/>
          </p:cNvSpPr>
          <p:nvPr>
            <p:ph type="sldImg" idx="2"/>
          </p:nvPr>
        </p:nvSpPr>
        <p:spPr>
          <a:xfrm>
            <a:off x="1176338" y="696913"/>
            <a:ext cx="4643437"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935037" y="4406900"/>
            <a:ext cx="5126037" cy="418306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endParaRPr sz="1800" b="0" i="0" u="none" strike="noStrike" cap="none"/>
          </a:p>
        </p:txBody>
      </p:sp>
      <p:sp>
        <p:nvSpPr>
          <p:cNvPr id="181" name="Google Shape;181;p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48: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6" name="Google Shape;1136;p48: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Angiotensin Converting Enzyme (ACE) inhibitors are recommended for all heart failure patients, whether they are symptomatic or not. Use of ACE inhibitors relieves symptoms and improves exercise tolerance in patients with chronic heart failure. Data from placebo-controlled trials show that ACE inhibitors can also reduce the risk of death and disease progression in heart failure patients.</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 benefits of ACE inhibitor therapy may not become apparent for 1-2 months after initiation of treatment. But even in the absence of symptomatic improvement, continued long-term ACE inhibitor therapy is recommended to reduce the risk of death or hospitalization.</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Most patients with heart failure tolerate long-term ACE inhibitor therapy. Potential side effects include a decrease in blood pressure, transient worsening of kidney function, hyperkalemia, and chronic cough. Angioedema, a disorder characterized by the development of large, edematous areas of the skin, mucous membranes, and organs, is an infrequent, but life-threatening complication of ACE inhibition, and obviously, ACE inhibitors should not be used in patients with a history of this condition.</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Enalapril (Vasotec) and Captopril (Capoten), have been shown to decrease mortality in large heart failure clinical trials.  For this reason, these two are typically the drugs of choice.</a:t>
            </a:r>
            <a:endParaRPr/>
          </a:p>
          <a:p>
            <a:pPr marL="0" marR="0" lvl="0" indent="0" algn="l" rtl="0">
              <a:spcBef>
                <a:spcPts val="0"/>
              </a:spcBef>
              <a:spcAft>
                <a:spcPts val="0"/>
              </a:spcAft>
              <a:buNone/>
            </a:pPr>
            <a:endParaRPr sz="1800" b="0" i="0" u="none" strike="noStrike" cap="none">
              <a:solidFill>
                <a:srgbClr val="000000"/>
              </a:solidFil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53: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2" name="Google Shape;1142;p53: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Angiotensin Receptor Blockers</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Angiotensin receptor blockers, or </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ARBs,</a:t>
            </a:r>
            <a:r>
              <a:rPr lang="en-US" sz="1800" b="0" i="0" u="none" strike="noStrike" cap="none">
                <a:solidFill>
                  <a:srgbClr val="000000"/>
                </a:solidFill>
                <a:latin typeface="Times New Roman"/>
                <a:ea typeface="Times New Roman"/>
                <a:cs typeface="Times New Roman"/>
                <a:sym typeface="Times New Roman"/>
              </a:rPr>
              <a:t>”</a:t>
            </a:r>
            <a:r>
              <a:rPr lang="en-US" sz="1800" b="0" i="0" u="none" strike="noStrike" cap="none">
                <a:solidFill>
                  <a:srgbClr val="000000"/>
                </a:solidFill>
              </a:rPr>
              <a:t> are the newest class of drugs to be promoted as a potential treatment for patients with heart failure. ARBs are most often given when a patient cannot tolerate an ACEI. To understand how these unique drugs work, we must first take a closer look at angiotensin II and and the receptors that bind it.</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Angiotensin II, as we learned previously in this program, is produced from angiotensin I by the action of angiotensin converting enzyme (ACE).  As we now know, angiotensin II has a number of potentially adverse effects that contribute to the development and progression of HF, including vasoconstriction, salt and water retention, and activation of the SNS. In addition, angiotensin II is associated with collagen deposition, fibrosis, and myocardial and vascular hypertrophy, which contribute to cardiac remodeling.</a:t>
            </a:r>
            <a:endParaRPr/>
          </a:p>
          <a:p>
            <a:pPr marL="0" marR="0" lvl="0" indent="0" algn="l" rtl="0">
              <a:spcBef>
                <a:spcPts val="0"/>
              </a:spcBef>
              <a:spcAft>
                <a:spcPts val="0"/>
              </a:spcAft>
              <a:buClr>
                <a:srgbClr val="000000"/>
              </a:buClr>
              <a:buSzPts val="1800"/>
              <a:buFont typeface="Arial"/>
              <a:buNone/>
            </a:pPr>
            <a:r>
              <a:rPr lang="en-US" sz="1800" b="0" i="0" u="none" strike="noStrike" cap="none">
                <a:solidFill>
                  <a:srgbClr val="000000"/>
                </a:solidFill>
              </a:rPr>
              <a:t>The effects of angiotensin II throughout the body are mediated via two receptor subtypes, designated AT</a:t>
            </a:r>
            <a:r>
              <a:rPr lang="en-US" sz="1800" b="0" i="0" u="none" strike="noStrike" cap="none" baseline="-25000">
                <a:solidFill>
                  <a:srgbClr val="000000"/>
                </a:solidFill>
              </a:rPr>
              <a:t>1</a:t>
            </a:r>
            <a:r>
              <a:rPr lang="en-US" sz="1800" b="0" i="0" u="none" strike="noStrike" cap="none">
                <a:solidFill>
                  <a:srgbClr val="000000"/>
                </a:solidFill>
              </a:rPr>
              <a:t> and AT</a:t>
            </a:r>
            <a:r>
              <a:rPr lang="en-US" sz="1800" b="0" i="0" u="none" strike="noStrike" cap="none" baseline="-25000">
                <a:solidFill>
                  <a:srgbClr val="000000"/>
                </a:solidFill>
              </a:rPr>
              <a:t>2, </a:t>
            </a:r>
            <a:r>
              <a:rPr lang="en-US" sz="1800" b="0" i="0" u="none" strike="noStrike" cap="none">
                <a:solidFill>
                  <a:srgbClr val="000000"/>
                </a:solidFill>
              </a:rPr>
              <a:t>which bind angiotensin II.   The AT</a:t>
            </a:r>
            <a:r>
              <a:rPr lang="en-US" sz="1800" b="0" i="0" u="none" strike="noStrike" cap="none" baseline="-25000">
                <a:solidFill>
                  <a:srgbClr val="000000"/>
                </a:solidFill>
              </a:rPr>
              <a:t>1</a:t>
            </a:r>
            <a:r>
              <a:rPr lang="en-US" sz="1800" b="0" i="0" u="none" strike="noStrike" cap="none">
                <a:solidFill>
                  <a:srgbClr val="000000"/>
                </a:solidFill>
              </a:rPr>
              <a:t> receptor has been extensively studied, and has been shown to be widely distributed in the vasculature, heart, kidneys, adrenal glands, and brain. The </a:t>
            </a:r>
            <a:r>
              <a:rPr lang="en-US" sz="1800" b="0" i="0" u="sng" strike="noStrike" cap="none">
                <a:solidFill>
                  <a:srgbClr val="000000"/>
                </a:solidFill>
              </a:rPr>
              <a:t>AT</a:t>
            </a:r>
            <a:r>
              <a:rPr lang="en-US" sz="1800" b="0" i="0" u="sng" strike="noStrike" cap="none" baseline="-25000">
                <a:solidFill>
                  <a:srgbClr val="000000"/>
                </a:solidFill>
              </a:rPr>
              <a:t>1</a:t>
            </a:r>
            <a:r>
              <a:rPr lang="en-US" sz="1800" b="0" i="0" u="sng" strike="noStrike" cap="none">
                <a:solidFill>
                  <a:srgbClr val="000000"/>
                </a:solidFill>
              </a:rPr>
              <a:t> receptor</a:t>
            </a:r>
            <a:r>
              <a:rPr lang="en-US" sz="1800" b="0" i="0" u="none" strike="noStrike" cap="none">
                <a:solidFill>
                  <a:srgbClr val="000000"/>
                </a:solidFill>
              </a:rPr>
              <a:t> subtype is responsible for most of the physiologic effects of angiotensin II on blood pressure, salt and water balance, and cell growth, and therefore plays a central role in the pathogenesis of heart failure.</a:t>
            </a:r>
            <a:endParaRPr/>
          </a:p>
          <a:p>
            <a:pPr marL="0" marR="0" lvl="0" indent="0" algn="l" rtl="0">
              <a:spcBef>
                <a:spcPts val="0"/>
              </a:spcBef>
              <a:spcAft>
                <a:spcPts val="0"/>
              </a:spcAft>
              <a:buSzPts val="1800"/>
              <a:buFont typeface="Arial"/>
              <a:buNone/>
            </a:pPr>
            <a:endParaRPr sz="1800" b="0" i="0" u="none" strike="noStrike" cap="none">
              <a:solidFill>
                <a:srgbClr val="000000"/>
              </a:solidFill>
            </a:endParaRPr>
          </a:p>
          <a:p>
            <a:pPr marL="0" marR="0" lvl="0" indent="0" algn="l" rtl="0">
              <a:spcBef>
                <a:spcPts val="0"/>
              </a:spcBef>
              <a:spcAft>
                <a:spcPts val="0"/>
              </a:spcAft>
              <a:buNone/>
            </a:pPr>
            <a:endParaRPr sz="1800" b="0" i="0" u="none" strike="noStrike" cap="none">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54:notes"/>
          <p:cNvSpPr>
            <a:spLocks noGrp="1" noRot="1" noChangeAspect="1"/>
          </p:cNvSpPr>
          <p:nvPr>
            <p:ph type="sldImg" idx="2"/>
          </p:nvPr>
        </p:nvSpPr>
        <p:spPr>
          <a:xfrm>
            <a:off x="1179513" y="695325"/>
            <a:ext cx="4641850" cy="3481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48" name="Google Shape;1148;p54:notes"/>
          <p:cNvSpPr txBox="1">
            <a:spLocks noGrp="1"/>
          </p:cNvSpPr>
          <p:nvPr>
            <p:ph type="body" idx="1"/>
          </p:nvPr>
        </p:nvSpPr>
        <p:spPr>
          <a:xfrm>
            <a:off x="931862" y="4408487"/>
            <a:ext cx="5132387" cy="4179887"/>
          </a:xfrm>
          <a:prstGeom prst="rect">
            <a:avLst/>
          </a:prstGeom>
          <a:noFill/>
          <a:ln>
            <a:noFill/>
          </a:ln>
        </p:spPr>
        <p:txBody>
          <a:bodyPr spcFirstLastPara="1" wrap="square" lIns="91975" tIns="45975" rIns="91975" bIns="45975" anchor="t" anchorCtr="0">
            <a:noAutofit/>
          </a:bodyPr>
          <a:lstStyle/>
          <a:p>
            <a:pPr marL="0" marR="0" lvl="0" indent="0" algn="l" rtl="0">
              <a:spcBef>
                <a:spcPts val="0"/>
              </a:spcBef>
              <a:spcAft>
                <a:spcPts val="0"/>
              </a:spcAft>
              <a:buSzPts val="1800"/>
              <a:buFont typeface="Arial"/>
              <a:buNone/>
            </a:pPr>
            <a:r>
              <a:rPr lang="en-US" sz="1800" b="0" i="0" u="none" strike="noStrike" cap="none"/>
              <a:t>These  drugs for HF are still under clinical investigation and have not been proven better than or equal to ACE inhibitors.                                                                                                                                                                                                                                                                                                                                                                              Angiotensin receptor blockers bind to AT1.  These receptors are widely distributed in the heart and appear responsible for the mediation of all the classical effects of Angiotensin II.</a:t>
            </a:r>
            <a:r>
              <a:rPr lang="en-US" sz="1800" b="0" i="0" u="none" strike="noStrike" cap="none" baseline="30000"/>
              <a:t>1</a:t>
            </a:r>
            <a:endParaRPr/>
          </a:p>
          <a:p>
            <a:pPr marL="0" marR="0" lvl="0" indent="0" algn="l" rtl="0">
              <a:spcBef>
                <a:spcPts val="0"/>
              </a:spcBef>
              <a:spcAft>
                <a:spcPts val="0"/>
              </a:spcAft>
              <a:buSzPts val="1800"/>
              <a:buFont typeface="Arial"/>
              <a:buNone/>
            </a:pPr>
            <a:endParaRPr sz="1800" b="0" i="0" u="none" strike="noStrike" cap="none" baseline="30000"/>
          </a:p>
          <a:p>
            <a:pPr marL="0" marR="0" lvl="0" indent="0" algn="l" rtl="0">
              <a:spcBef>
                <a:spcPts val="0"/>
              </a:spcBef>
              <a:spcAft>
                <a:spcPts val="0"/>
              </a:spcAft>
              <a:buSzPts val="1800"/>
              <a:buFont typeface="Arial"/>
              <a:buNone/>
            </a:pPr>
            <a:endParaRPr sz="1800" b="0" i="0" u="none" strike="noStrike" cap="none" baseline="30000"/>
          </a:p>
          <a:p>
            <a:pPr marL="0" marR="0" lvl="0" indent="0" algn="l" rtl="0">
              <a:spcBef>
                <a:spcPts val="0"/>
              </a:spcBef>
              <a:spcAft>
                <a:spcPts val="0"/>
              </a:spcAft>
              <a:buClr>
                <a:srgbClr val="000000"/>
              </a:buClr>
              <a:buSzPts val="1000"/>
              <a:buFont typeface="Arial"/>
              <a:buNone/>
            </a:pPr>
            <a:r>
              <a:rPr lang="en-US" sz="1000" b="0" i="0" u="none" strike="noStrike" cap="none">
                <a:solidFill>
                  <a:srgbClr val="000000"/>
                </a:solidFill>
              </a:rPr>
              <a:t>1	McMurray, J and Cleland, J.  </a:t>
            </a:r>
            <a:r>
              <a:rPr lang="en-US" sz="1000" b="0" i="0" u="sng" strike="noStrike" cap="none">
                <a:solidFill>
                  <a:srgbClr val="000000"/>
                </a:solidFill>
              </a:rPr>
              <a:t>Heart Failure in Clinical Practice</a:t>
            </a:r>
            <a:r>
              <a:rPr lang="en-US" sz="1000" b="0" i="0" u="none" strike="noStrike" cap="none">
                <a:solidFill>
                  <a:srgbClr val="000000"/>
                </a:solidFill>
              </a:rPr>
              <a:t>.  Second Edition.  	Martin Dunitz Ltd. p 199.</a:t>
            </a:r>
            <a:endParaRPr/>
          </a:p>
          <a:p>
            <a:pPr marL="0" marR="0" lvl="0" indent="0" algn="l" rtl="0">
              <a:spcBef>
                <a:spcPts val="0"/>
              </a:spcBef>
              <a:spcAft>
                <a:spcPts val="0"/>
              </a:spcAft>
              <a:buSzPts val="1000"/>
              <a:buFont typeface="Arial"/>
              <a:buNone/>
            </a:pPr>
            <a:endParaRPr sz="1000" b="0" i="0" u="none" strike="noStrike" cap="none" baseline="30000"/>
          </a:p>
          <a:p>
            <a:pPr marL="0" marR="0" lvl="0" indent="0" algn="l" rtl="0">
              <a:spcBef>
                <a:spcPts val="0"/>
              </a:spcBef>
              <a:spcAft>
                <a:spcPts val="0"/>
              </a:spcAft>
              <a:buSzPts val="1000"/>
              <a:buFont typeface="Arial"/>
              <a:buNone/>
            </a:pPr>
            <a:endParaRPr sz="1000" b="0" i="0" u="none" strike="noStrike" cap="none" baseline="30000"/>
          </a:p>
          <a:p>
            <a:pPr marL="0" marR="0" lvl="0" indent="0" algn="l" rtl="0">
              <a:spcBef>
                <a:spcPts val="0"/>
              </a:spcBef>
              <a:spcAft>
                <a:spcPts val="0"/>
              </a:spcAft>
              <a:buSzPts val="1800"/>
              <a:buFont typeface="Arial"/>
              <a:buNone/>
            </a:pPr>
            <a:endParaRPr sz="1800" b="0" i="0" u="none" strike="noStrike" cap="none" baseline="30000"/>
          </a:p>
          <a:p>
            <a:pPr marL="0" marR="0" lvl="0" indent="0" algn="l" rtl="0">
              <a:spcBef>
                <a:spcPts val="0"/>
              </a:spcBef>
              <a:spcAft>
                <a:spcPts val="0"/>
              </a:spcAft>
              <a:buNone/>
            </a:pPr>
            <a:endParaRPr sz="1800" b="0" i="0" u="none" strike="noStrike" cap="none" baseline="3000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56: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154" name="Google Shape;1154;p5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57: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159" name="Google Shape;1159;p57: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59: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173" name="Google Shape;1173;p5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p60: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179" name="Google Shape;1179;p60: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61: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185" name="Google Shape;1185;p61: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62: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193" name="Google Shape;1193;p62: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63:notes"/>
          <p:cNvSpPr>
            <a:spLocks noGrp="1" noRot="1" noChangeAspect="1"/>
          </p:cNvSpPr>
          <p:nvPr>
            <p:ph type="sldImg" idx="2"/>
          </p:nvPr>
        </p:nvSpPr>
        <p:spPr>
          <a:xfrm>
            <a:off x="1184275" y="696913"/>
            <a:ext cx="4637088" cy="34782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99" name="Google Shape;1199;p63: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7" name="Google Shape;187;p9: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SzPts val="1800"/>
              <a:buFont typeface="Arial"/>
              <a:buNone/>
            </a:pPr>
            <a:r>
              <a:rPr lang="en-US" sz="1800" b="0" i="0" u="none" strike="noStrike" cap="none"/>
              <a:t>Listed above is the etiology of heart failure in order from most to least common causes.</a:t>
            </a:r>
            <a:endParaRPr/>
          </a:p>
          <a:p>
            <a:pPr marL="0" marR="0" lvl="0" indent="0" algn="l" rtl="0">
              <a:spcBef>
                <a:spcPts val="0"/>
              </a:spcBef>
              <a:spcAft>
                <a:spcPts val="0"/>
              </a:spcAft>
              <a:buSzPts val="1800"/>
              <a:buFont typeface="Arial"/>
              <a:buNone/>
            </a:pPr>
            <a:endParaRPr sz="1800" b="0" i="0" u="none" strike="noStrike" cap="none"/>
          </a:p>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p64: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
        <p:nvSpPr>
          <p:cNvPr id="1206" name="Google Shape;1206;p64: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p45: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2" name="Google Shape;1212;p45:notes"/>
          <p:cNvSpPr txBox="1">
            <a:spLocks noGrp="1"/>
          </p:cNvSpPr>
          <p:nvPr>
            <p:ph type="body" idx="1"/>
          </p:nvPr>
        </p:nvSpPr>
        <p:spPr>
          <a:xfrm>
            <a:off x="571500" y="4254500"/>
            <a:ext cx="5829300" cy="4719637"/>
          </a:xfrm>
          <a:prstGeom prst="rect">
            <a:avLst/>
          </a:prstGeom>
          <a:noFill/>
          <a:ln>
            <a:noFill/>
          </a:ln>
        </p:spPr>
        <p:txBody>
          <a:bodyPr spcFirstLastPara="1" wrap="square" lIns="93000" tIns="46500" rIns="93000" bIns="46500" anchor="t" anchorCtr="0">
            <a:noAutofit/>
          </a:bodyPr>
          <a:lstStyle/>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Digoxin</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Digoxin has been used in the management of heart failure for more than 200 years, yet it wasn</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t formally approved by the FDA for this indication until 1997. </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Digoxin enhances inotropy (contractility) of cardiac muscle and, at the same time, reduces activation of the SNS and RAAS. These neurohormonal effects are sustained during prolonged treatment with digoxin.</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Randomized, double-blind, placebo-controlled trials such as PROVED (Prospective Randomized Study of Ventricular Failure and the Efficacy of Digoxin) and RADIANCE (Randomized Assessment of Digoxin and Inhibitors of Angiotensin-Converting Enzyme) have shown that long-term therapy with digoxin reduces symptoms and increases exercise tolerance</a:t>
            </a:r>
            <a:r>
              <a:rPr lang="en-US" sz="1000" b="0" i="0" u="none" strike="noStrike" cap="none" baseline="30000">
                <a:solidFill>
                  <a:srgbClr val="000000"/>
                </a:solidFill>
              </a:rPr>
              <a:t>1</a:t>
            </a:r>
            <a:r>
              <a:rPr lang="en-US" sz="1000" b="0" i="0" u="none" strike="noStrike" cap="none">
                <a:solidFill>
                  <a:srgbClr val="000000"/>
                </a:solidFill>
              </a:rPr>
              <a:t>.   These two trials demonstrated that </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a:solidFill>
                  <a:srgbClr val="000000"/>
                </a:solidFill>
              </a:rPr>
              <a:t>patients with mild to moderate chronic heart failure due to left ventricular systolic dysfunction, who are clinically stable on either maintenance therapy of Digoxin and diuretics (PROVED), or with additional background therapy with ACE Inhibitors (RADIANCE), are at considerable risk for clinical deterioration if Digoxin is withdrawn.</a:t>
            </a:r>
            <a:r>
              <a:rPr lang="en-US" sz="1000" b="0" i="0" u="none" strike="noStrike" cap="none">
                <a:solidFill>
                  <a:srgbClr val="000000"/>
                </a:solidFill>
                <a:latin typeface="Times New Roman"/>
                <a:ea typeface="Times New Roman"/>
                <a:cs typeface="Times New Roman"/>
                <a:sym typeface="Times New Roman"/>
              </a:rPr>
              <a:t>”</a:t>
            </a:r>
            <a:r>
              <a:rPr lang="en-US" sz="1000" b="0" i="0" u="none" strike="noStrike" cap="none" baseline="30000">
                <a:solidFill>
                  <a:srgbClr val="000000"/>
                </a:solidFill>
              </a:rPr>
              <a:t>2</a:t>
            </a:r>
            <a:r>
              <a:rPr lang="en-US" sz="1000" b="0" i="0" u="none" strike="noStrike" cap="none">
                <a:solidFill>
                  <a:srgbClr val="000000"/>
                </a:solidFill>
              </a:rPr>
              <a:t> Unfortunately, the Digoxin Investigation Group (DIG) Trial demonstrated that digoxin had </a:t>
            </a:r>
            <a:r>
              <a:rPr lang="en-US" sz="1000" b="0" i="0" u="sng" strike="noStrike" cap="none">
                <a:solidFill>
                  <a:srgbClr val="000000"/>
                </a:solidFill>
              </a:rPr>
              <a:t>no</a:t>
            </a:r>
            <a:r>
              <a:rPr lang="en-US" sz="1000" b="0" i="0" u="none" strike="noStrike" cap="none">
                <a:solidFill>
                  <a:srgbClr val="000000"/>
                </a:solidFill>
              </a:rPr>
              <a:t> effect on mortality; however, digoxin </a:t>
            </a:r>
            <a:r>
              <a:rPr lang="en-US" sz="1000" b="0" i="1" u="none" strike="noStrike" cap="none">
                <a:solidFill>
                  <a:srgbClr val="000000"/>
                </a:solidFill>
              </a:rPr>
              <a:t>did</a:t>
            </a:r>
            <a:r>
              <a:rPr lang="en-US" sz="1000" b="0" i="0" u="none" strike="noStrike" cap="none">
                <a:solidFill>
                  <a:srgbClr val="000000"/>
                </a:solidFill>
              </a:rPr>
              <a:t> reduce the hospitalization rate for decompensated heart failure</a:t>
            </a:r>
            <a:r>
              <a:rPr lang="en-US" sz="1000" b="0" i="0" u="none" strike="noStrike" cap="none" baseline="30000">
                <a:solidFill>
                  <a:srgbClr val="000000"/>
                </a:solidFill>
              </a:rPr>
              <a:t>3 </a:t>
            </a:r>
            <a:r>
              <a:rPr lang="en-US" sz="1000" b="0" i="0" u="none" strike="noStrike" cap="none">
                <a:solidFill>
                  <a:srgbClr val="000000"/>
                </a:solidFill>
              </a:rPr>
              <a:t>. </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The ACC/AHA Guidelines support the use of digoxin in conjunction with diuretics, an ACE inhibitor, and a beta-blocker in patients with LV systolic dysfunction who remain symptomatic despite treatment with an ACE inhibitor and a beta-blocker, and in those in whom heart failure is accompanied by rapid atrial fibrillation.The usual digoxin dose is </a:t>
            </a:r>
            <a:r>
              <a:rPr lang="en-US" sz="1000" b="0" i="0" u="sng" strike="noStrike" cap="none">
                <a:solidFill>
                  <a:srgbClr val="000000"/>
                </a:solidFill>
              </a:rPr>
              <a:t>0.125-0.25 mg per day</a:t>
            </a:r>
            <a:r>
              <a:rPr lang="en-US" sz="1000" b="0" i="0" u="none" strike="noStrike" cap="none">
                <a:solidFill>
                  <a:srgbClr val="000000"/>
                </a:solidFill>
              </a:rPr>
              <a:t>, and should be adjusted for age, renal function, and body mass. The Guidelines note that although the adverse effects of digoxin, such as cardiac arrhythmias and gastrointestinal and neurologic complaints, occur primarily at high doses, these higher doses are usually not necessary to achieve clinical benefits in patients with heart failure. </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1	Young, J.  </a:t>
            </a:r>
            <a:r>
              <a:rPr lang="en-US" sz="1000" b="0" i="0" u="sng" strike="noStrike" cap="none">
                <a:solidFill>
                  <a:srgbClr val="000000"/>
                </a:solidFill>
              </a:rPr>
              <a:t>Clinical Management of Heart Failure</a:t>
            </a:r>
            <a:r>
              <a:rPr lang="en-US" sz="1000" b="0" i="0" u="none" strike="noStrike" cap="none">
                <a:solidFill>
                  <a:srgbClr val="000000"/>
                </a:solidFill>
              </a:rPr>
              <a:t>.  Professional Communications, Inc.  2001.  p  97.</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2	McMurray, J and Cleland, J.  </a:t>
            </a:r>
            <a:r>
              <a:rPr lang="en-US" sz="1000" b="0" i="0" u="sng" strike="noStrike" cap="none">
                <a:solidFill>
                  <a:srgbClr val="000000"/>
                </a:solidFill>
              </a:rPr>
              <a:t>Heart Failure in Clinical Practice</a:t>
            </a:r>
            <a:r>
              <a:rPr lang="en-US" sz="1000" b="0" i="0" u="none" strike="noStrike" cap="none">
                <a:solidFill>
                  <a:srgbClr val="000000"/>
                </a:solidFill>
              </a:rPr>
              <a:t>.  Second Edition.  Martin Dunitz Ltd. 	p 232.</a:t>
            </a:r>
            <a:endParaRPr/>
          </a:p>
          <a:p>
            <a:pPr marL="0" marR="0" lvl="0" indent="0" algn="l" rtl="0">
              <a:lnSpc>
                <a:spcPct val="90000"/>
              </a:lnSpc>
              <a:spcBef>
                <a:spcPts val="0"/>
              </a:spcBef>
              <a:spcAft>
                <a:spcPts val="0"/>
              </a:spcAft>
              <a:buClr>
                <a:srgbClr val="000000"/>
              </a:buClr>
              <a:buSzPts val="1000"/>
              <a:buFont typeface="Arial"/>
              <a:buNone/>
            </a:pPr>
            <a:r>
              <a:rPr lang="en-US" sz="1000" b="0" i="0" u="none" strike="noStrike" cap="none">
                <a:solidFill>
                  <a:srgbClr val="000000"/>
                </a:solidFill>
              </a:rPr>
              <a:t>3	Young, J., p. 111</a:t>
            </a:r>
            <a:endParaRPr/>
          </a:p>
          <a:p>
            <a:pPr marL="0" marR="0" lvl="0" indent="0" algn="l" rtl="0">
              <a:lnSpc>
                <a:spcPct val="90000"/>
              </a:lnSpc>
              <a:spcBef>
                <a:spcPts val="0"/>
              </a:spcBef>
              <a:spcAft>
                <a:spcPts val="0"/>
              </a:spcAft>
              <a:buSzPts val="1000"/>
              <a:buFont typeface="Arial"/>
              <a:buNone/>
            </a:pPr>
            <a:endParaRPr sz="1000" b="0" i="0" u="none" strike="noStrike" cap="none">
              <a:solidFill>
                <a:srgbClr val="000000"/>
              </a:solidFill>
            </a:endParaRPr>
          </a:p>
          <a:p>
            <a:pPr marL="0" marR="0" lvl="0" indent="0" algn="l" rtl="0">
              <a:lnSpc>
                <a:spcPct val="90000"/>
              </a:lnSpc>
              <a:spcBef>
                <a:spcPts val="0"/>
              </a:spcBef>
              <a:spcAft>
                <a:spcPts val="0"/>
              </a:spcAft>
              <a:buNone/>
            </a:pPr>
            <a:endParaRPr sz="1000" b="0" i="0" u="none" strike="noStrike" cap="none">
              <a:solidFill>
                <a:srgbClr val="000000"/>
              </a:solidFill>
            </a:endParaRPr>
          </a:p>
          <a:p>
            <a:pPr marL="0" marR="0" lvl="0" indent="0" algn="l" rtl="0">
              <a:lnSpc>
                <a:spcPct val="90000"/>
              </a:lnSpc>
              <a:spcBef>
                <a:spcPts val="0"/>
              </a:spcBef>
              <a:spcAft>
                <a:spcPts val="0"/>
              </a:spcAft>
              <a:buSzPts val="1000"/>
              <a:buFont typeface="Arial"/>
              <a:buNone/>
            </a:pPr>
            <a:endParaRPr sz="1000" b="0" i="0" u="none" strike="noStrike" cap="none">
              <a:solidFill>
                <a:srgbClr val="000000"/>
              </a:solidFill>
            </a:endParaRPr>
          </a:p>
          <a:p>
            <a:pPr marL="0" marR="0" lvl="0" indent="0" algn="l" rtl="0">
              <a:spcBef>
                <a:spcPts val="0"/>
              </a:spcBef>
              <a:spcAft>
                <a:spcPts val="0"/>
              </a:spcAft>
              <a:buNone/>
            </a:pPr>
            <a:endParaRPr sz="1000" b="0" i="0" u="none" strike="noStrike" cap="none">
              <a:solidFill>
                <a:srgbClr val="000000"/>
              </a:solidFil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46: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9" name="Google Shape;1219;p46:notes"/>
          <p:cNvSpPr txBox="1">
            <a:spLocks noGrp="1"/>
          </p:cNvSpPr>
          <p:nvPr>
            <p:ph type="body" idx="1"/>
          </p:nvPr>
        </p:nvSpPr>
        <p:spPr>
          <a:xfrm>
            <a:off x="933450" y="4410075"/>
            <a:ext cx="5129212" cy="4176712"/>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endParaRPr sz="1800" b="0" i="0" u="none" strike="noStrike" cap="none"/>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49:notes"/>
          <p:cNvSpPr>
            <a:spLocks noGrp="1" noRot="1" noChangeAspect="1"/>
          </p:cNvSpPr>
          <p:nvPr>
            <p:ph type="sldImg" idx="2"/>
          </p:nvPr>
        </p:nvSpPr>
        <p:spPr>
          <a:xfrm>
            <a:off x="1177925" y="696913"/>
            <a:ext cx="4641850" cy="34813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5" name="Google Shape;1225;p49: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9"/>
        <p:cNvGrpSpPr/>
        <p:nvPr/>
      </p:nvGrpSpPr>
      <p:grpSpPr>
        <a:xfrm>
          <a:off x="0" y="0"/>
          <a:ext cx="0" cy="0"/>
          <a:chOff x="0" y="0"/>
          <a:chExt cx="0" cy="0"/>
        </a:xfrm>
      </p:grpSpPr>
      <p:sp>
        <p:nvSpPr>
          <p:cNvPr id="1230" name="Google Shape;1230;p51:notes"/>
          <p:cNvSpPr>
            <a:spLocks noGrp="1" noRot="1" noChangeAspect="1"/>
          </p:cNvSpPr>
          <p:nvPr>
            <p:ph type="sldImg" idx="2"/>
          </p:nvPr>
        </p:nvSpPr>
        <p:spPr>
          <a:xfrm>
            <a:off x="1184275" y="696913"/>
            <a:ext cx="4637088" cy="34782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31" name="Google Shape;1231;p51:notes"/>
          <p:cNvSpPr txBox="1">
            <a:spLocks noGrp="1"/>
          </p:cNvSpPr>
          <p:nvPr>
            <p:ph type="body" idx="1"/>
          </p:nvPr>
        </p:nvSpPr>
        <p:spPr>
          <a:xfrm>
            <a:off x="933450" y="4410075"/>
            <a:ext cx="5129212" cy="4176712"/>
          </a:xfrm>
          <a:prstGeom prst="rect">
            <a:avLst/>
          </a:prstGeom>
        </p:spPr>
        <p:txBody>
          <a:bodyPr spcFirstLastPara="1" wrap="square" lIns="93000" tIns="46500" rIns="93000" bIns="46500"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3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11" name="Google Shape;11;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lnSpc>
                <a:spcPct val="90000"/>
              </a:lnSpc>
              <a:spcBef>
                <a:spcPts val="960"/>
              </a:spcBef>
              <a:spcAft>
                <a:spcPts val="0"/>
              </a:spcAft>
              <a:buClr>
                <a:schemeClr val="lt2"/>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R="0" lvl="2"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R="0" lvl="3"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R="0" lvl="4"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2"/>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42" name="Google Shape;42;p12"/>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20"/>
              </a:spcBef>
              <a:spcAft>
                <a:spcPts val="0"/>
              </a:spcAft>
              <a:buClr>
                <a:schemeClr val="lt2"/>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600"/>
              </a:spcBef>
              <a:spcAft>
                <a:spcPts val="0"/>
              </a:spcAft>
              <a:buClr>
                <a:schemeClr val="lt2"/>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40"/>
              </a:spcBef>
              <a:spcAft>
                <a:spcPts val="0"/>
              </a:spcAft>
              <a:buClr>
                <a:schemeClr val="lt2"/>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480"/>
              </a:spcBef>
              <a:spcAft>
                <a:spcPts val="0"/>
              </a:spcAft>
              <a:buClr>
                <a:schemeClr val="lt2"/>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480"/>
              </a:spcBef>
              <a:spcAft>
                <a:spcPts val="0"/>
              </a:spcAft>
              <a:buClr>
                <a:schemeClr val="lt2"/>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12"/>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44" name="Google Shape;44;p12"/>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720"/>
              </a:spcBef>
              <a:spcAft>
                <a:spcPts val="0"/>
              </a:spcAft>
              <a:buClr>
                <a:schemeClr val="lt2"/>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90000"/>
              </a:lnSpc>
              <a:spcBef>
                <a:spcPts val="600"/>
              </a:spcBef>
              <a:spcAft>
                <a:spcPts val="0"/>
              </a:spcAft>
              <a:buClr>
                <a:schemeClr val="lt2"/>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90000"/>
              </a:lnSpc>
              <a:spcBef>
                <a:spcPts val="540"/>
              </a:spcBef>
              <a:spcAft>
                <a:spcPts val="0"/>
              </a:spcAft>
              <a:buClr>
                <a:schemeClr val="lt2"/>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90000"/>
              </a:lnSpc>
              <a:spcBef>
                <a:spcPts val="480"/>
              </a:spcBef>
              <a:spcAft>
                <a:spcPts val="0"/>
              </a:spcAft>
              <a:buClr>
                <a:schemeClr val="lt2"/>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90000"/>
              </a:lnSpc>
              <a:spcBef>
                <a:spcPts val="480"/>
              </a:spcBef>
              <a:spcAft>
                <a:spcPts val="0"/>
              </a:spcAft>
              <a:buClr>
                <a:schemeClr val="lt2"/>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12"/>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6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48" name="Google Shape;48;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720"/>
              </a:spcBef>
              <a:spcAft>
                <a:spcPts val="0"/>
              </a:spcAft>
              <a:buClr>
                <a:schemeClr val="lt2"/>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lnSpc>
                <a:spcPct val="90000"/>
              </a:lnSpc>
              <a:spcBef>
                <a:spcPts val="540"/>
              </a:spcBef>
              <a:spcAft>
                <a:spcPts val="0"/>
              </a:spcAft>
              <a:buClr>
                <a:schemeClr val="lt2"/>
              </a:buClr>
              <a:buSzPts val="1800"/>
              <a:buFont typeface="Arial"/>
              <a:buNone/>
              <a:defRPr sz="1800" b="0" i="0" u="none" strike="noStrike" cap="none">
                <a:solidFill>
                  <a:schemeClr val="lt1"/>
                </a:solidFill>
                <a:latin typeface="Arial"/>
                <a:ea typeface="Arial"/>
                <a:cs typeface="Arial"/>
                <a:sym typeface="Arial"/>
              </a:defRPr>
            </a:lvl3pPr>
            <a:lvl4pPr marL="1828800" marR="0" lvl="3" indent="-228600" algn="l" rtl="0">
              <a:lnSpc>
                <a:spcPct val="90000"/>
              </a:lnSpc>
              <a:spcBef>
                <a:spcPts val="480"/>
              </a:spcBef>
              <a:spcAft>
                <a:spcPts val="0"/>
              </a:spcAft>
              <a:buClr>
                <a:schemeClr val="lt2"/>
              </a:buClr>
              <a:buSzPts val="1600"/>
              <a:buFont typeface="Arial"/>
              <a:buNone/>
              <a:defRPr sz="1600" b="0" i="0" u="none" strike="noStrike" cap="none">
                <a:solidFill>
                  <a:schemeClr val="lt1"/>
                </a:solidFill>
                <a:latin typeface="Arial"/>
                <a:ea typeface="Arial"/>
                <a:cs typeface="Arial"/>
                <a:sym typeface="Arial"/>
              </a:defRPr>
            </a:lvl4pPr>
            <a:lvl5pPr marL="2286000" marR="0" lvl="4" indent="-228600" algn="l" rtl="0">
              <a:lnSpc>
                <a:spcPct val="90000"/>
              </a:lnSpc>
              <a:spcBef>
                <a:spcPts val="480"/>
              </a:spcBef>
              <a:spcAft>
                <a:spcPts val="0"/>
              </a:spcAft>
              <a:buClr>
                <a:schemeClr val="lt2"/>
              </a:buClr>
              <a:buSzPts val="1600"/>
              <a:buFont typeface="Arial"/>
              <a:buNone/>
              <a:defRPr sz="16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6pPr>
            <a:lvl7pPr marL="3200400" marR="0" lvl="6"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7pPr>
            <a:lvl8pPr marL="3657600" marR="0" lvl="7"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8pPr>
            <a:lvl9pPr marL="4114800" marR="0" lvl="8" indent="-228600" algn="l" rtl="0">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15"/>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 name="Google Shape;57;p15"/>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Divider">
  <p:cSld name="Divider">
    <p:spTree>
      <p:nvGrpSpPr>
        <p:cNvPr id="1" name="Shape 59"/>
        <p:cNvGrpSpPr/>
        <p:nvPr/>
      </p:nvGrpSpPr>
      <p:grpSpPr>
        <a:xfrm>
          <a:off x="0" y="0"/>
          <a:ext cx="0" cy="0"/>
          <a:chOff x="0" y="0"/>
          <a:chExt cx="0" cy="0"/>
        </a:xfrm>
      </p:grpSpPr>
      <p:sp>
        <p:nvSpPr>
          <p:cNvPr id="60" name="Google Shape;60;p16"/>
          <p:cNvSpPr>
            <a:spLocks noGrp="1"/>
          </p:cNvSpPr>
          <p:nvPr>
            <p:ph type="pic" idx="2"/>
          </p:nvPr>
        </p:nvSpPr>
        <p:spPr>
          <a:xfrm>
            <a:off x="0" y="0"/>
            <a:ext cx="9144000" cy="68580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 name="Google Shape;61;p16"/>
          <p:cNvSpPr/>
          <p:nvPr/>
        </p:nvSpPr>
        <p:spPr>
          <a:xfrm>
            <a:off x="0" y="0"/>
            <a:ext cx="4572000" cy="6858000"/>
          </a:xfrm>
          <a:prstGeom prst="rect">
            <a:avLst/>
          </a:prstGeom>
          <a:blipFill rotWithShape="1">
            <a:blip r:embed="rId2">
              <a:alphaModFix amt="58000"/>
            </a:blip>
            <a:stretch>
              <a:fillRect r="-100000"/>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2" name="Google Shape;62;p1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3F3F3F"/>
                </a:solidFill>
                <a:latin typeface="Arial"/>
                <a:ea typeface="Arial"/>
                <a:cs typeface="Arial"/>
                <a:sym typeface="Arial"/>
              </a:defRPr>
            </a:lvl1pPr>
            <a:lvl2pPr marL="0" marR="0" lvl="1" indent="0" algn="r" rtl="0">
              <a:spcBef>
                <a:spcPts val="0"/>
              </a:spcBef>
              <a:spcAft>
                <a:spcPts val="0"/>
              </a:spcAft>
              <a:buNone/>
              <a:defRPr sz="1400">
                <a:solidFill>
                  <a:srgbClr val="3F3F3F"/>
                </a:solidFill>
                <a:latin typeface="Arial"/>
                <a:ea typeface="Arial"/>
                <a:cs typeface="Arial"/>
                <a:sym typeface="Arial"/>
              </a:defRPr>
            </a:lvl2pPr>
            <a:lvl3pPr marL="0" marR="0" lvl="2" indent="0" algn="r" rtl="0">
              <a:spcBef>
                <a:spcPts val="0"/>
              </a:spcBef>
              <a:spcAft>
                <a:spcPts val="0"/>
              </a:spcAft>
              <a:buNone/>
              <a:defRPr sz="1400">
                <a:solidFill>
                  <a:srgbClr val="3F3F3F"/>
                </a:solidFill>
                <a:latin typeface="Arial"/>
                <a:ea typeface="Arial"/>
                <a:cs typeface="Arial"/>
                <a:sym typeface="Arial"/>
              </a:defRPr>
            </a:lvl3pPr>
            <a:lvl4pPr marL="0" marR="0" lvl="3" indent="0" algn="r" rtl="0">
              <a:spcBef>
                <a:spcPts val="0"/>
              </a:spcBef>
              <a:spcAft>
                <a:spcPts val="0"/>
              </a:spcAft>
              <a:buNone/>
              <a:defRPr sz="1400">
                <a:solidFill>
                  <a:srgbClr val="3F3F3F"/>
                </a:solidFill>
                <a:latin typeface="Arial"/>
                <a:ea typeface="Arial"/>
                <a:cs typeface="Arial"/>
                <a:sym typeface="Arial"/>
              </a:defRPr>
            </a:lvl4pPr>
            <a:lvl5pPr marL="0" marR="0" lvl="4" indent="0" algn="r" rtl="0">
              <a:spcBef>
                <a:spcPts val="0"/>
              </a:spcBef>
              <a:spcAft>
                <a:spcPts val="0"/>
              </a:spcAft>
              <a:buNone/>
              <a:defRPr sz="1400">
                <a:solidFill>
                  <a:srgbClr val="3F3F3F"/>
                </a:solidFill>
                <a:latin typeface="Arial"/>
                <a:ea typeface="Arial"/>
                <a:cs typeface="Arial"/>
                <a:sym typeface="Arial"/>
              </a:defRPr>
            </a:lvl5pPr>
            <a:lvl6pPr marL="0" marR="0" lvl="5" indent="0" algn="r" rtl="0">
              <a:spcBef>
                <a:spcPts val="0"/>
              </a:spcBef>
              <a:spcAft>
                <a:spcPts val="0"/>
              </a:spcAft>
              <a:buNone/>
              <a:defRPr sz="1400">
                <a:solidFill>
                  <a:srgbClr val="3F3F3F"/>
                </a:solidFill>
                <a:latin typeface="Arial"/>
                <a:ea typeface="Arial"/>
                <a:cs typeface="Arial"/>
                <a:sym typeface="Arial"/>
              </a:defRPr>
            </a:lvl6pPr>
            <a:lvl7pPr marL="0" marR="0" lvl="6" indent="0" algn="r" rtl="0">
              <a:spcBef>
                <a:spcPts val="0"/>
              </a:spcBef>
              <a:spcAft>
                <a:spcPts val="0"/>
              </a:spcAft>
              <a:buNone/>
              <a:defRPr sz="1400">
                <a:solidFill>
                  <a:srgbClr val="3F3F3F"/>
                </a:solidFill>
                <a:latin typeface="Arial"/>
                <a:ea typeface="Arial"/>
                <a:cs typeface="Arial"/>
                <a:sym typeface="Arial"/>
              </a:defRPr>
            </a:lvl7pPr>
            <a:lvl8pPr marL="0" marR="0" lvl="7" indent="0" algn="r" rtl="0">
              <a:spcBef>
                <a:spcPts val="0"/>
              </a:spcBef>
              <a:spcAft>
                <a:spcPts val="0"/>
              </a:spcAft>
              <a:buNone/>
              <a:defRPr sz="1400">
                <a:solidFill>
                  <a:srgbClr val="3F3F3F"/>
                </a:solidFill>
                <a:latin typeface="Arial"/>
                <a:ea typeface="Arial"/>
                <a:cs typeface="Arial"/>
                <a:sym typeface="Arial"/>
              </a:defRPr>
            </a:lvl8pPr>
            <a:lvl9pPr marL="0" marR="0" lvl="8" indent="0" algn="r" rtl="0">
              <a:spcBef>
                <a:spcPts val="0"/>
              </a:spcBef>
              <a:spcAft>
                <a:spcPts val="0"/>
              </a:spcAft>
              <a:buNone/>
              <a:defRPr sz="1400">
                <a:solidFill>
                  <a:srgbClr val="3F3F3F"/>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63" name="Google Shape;63;p16"/>
          <p:cNvSpPr txBox="1">
            <a:spLocks noGrp="1"/>
          </p:cNvSpPr>
          <p:nvPr>
            <p:ph type="title"/>
          </p:nvPr>
        </p:nvSpPr>
        <p:spPr>
          <a:xfrm>
            <a:off x="666115" y="1543757"/>
            <a:ext cx="3736500" cy="37704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3300" b="0" i="0" u="none" strike="noStrike" cap="none">
                <a:solidFill>
                  <a:schemeClr val="accent4"/>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4" name="Google Shape;64;p16"/>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extLst>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pos="2880">
          <p15:clr>
            <a:srgbClr val="FBAE40"/>
          </p15:clr>
        </p15:guide>
        <p15:guide id="2"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67" name="Google Shape;67;p17"/>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7"/>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9" name="Google Shape;69;p1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2" name="Google Shape;72;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18"/>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5" name="Google Shape;75;p18"/>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78" name="Google Shape;78;p1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9" name="Google Shape;79;p19"/>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19"/>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9"/>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85" name="Google Shape;85;p20"/>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6" name="Google Shape;86;p20"/>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7" name="Google Shape;87;p20"/>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2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0" name="Google Shape;90;p2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1" name="Google Shape;91;p2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2" name="Google Shape;92;p21"/>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3" name="Google Shape;93;p21"/>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4" name="Google Shape;94;p21"/>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97" name="Google Shape;97;p22"/>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98" name="Google Shape;98;p22"/>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99" name="Google Shape;99;p22"/>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0" name="Google Shape;100;p22"/>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1" name="Google Shape;101;p22"/>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2" name="Google Shape;102;p22"/>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3" name="Google Shape;103;p22"/>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18" name="Google Shape;18;p4"/>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57200" y="273050"/>
            <a:ext cx="3008400" cy="11619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06" name="Google Shape;106;p23"/>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23"/>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08" name="Google Shape;108;p23"/>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9" name="Google Shape;109;p23"/>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0" name="Google Shape;110;p23"/>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2000" b="1"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3" name="Google Shape;113;p2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114" name="Google Shape;114;p24"/>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115" name="Google Shape;115;p24"/>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6" name="Google Shape;116;p24"/>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17" name="Google Shape;117;p2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0" name="Google Shape;120;p25"/>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1" name="Google Shape;121;p25"/>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2" name="Google Shape;122;p25"/>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3" name="Google Shape;123;p25"/>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24"/>
        <p:cNvGrpSpPr/>
        <p:nvPr/>
      </p:nvGrpSpPr>
      <p:grpSpPr>
        <a:xfrm>
          <a:off x="0" y="0"/>
          <a:ext cx="0" cy="0"/>
          <a:chOff x="0" y="0"/>
          <a:chExt cx="0" cy="0"/>
        </a:xfrm>
      </p:grpSpPr>
      <p:sp>
        <p:nvSpPr>
          <p:cNvPr id="125" name="Google Shape;125;p26"/>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26" name="Google Shape;126;p26"/>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7" name="Google Shape;127;p26"/>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26"/>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9" name="Google Shape;129;p26"/>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30"/>
        <p:cNvGrpSpPr/>
        <p:nvPr/>
      </p:nvGrpSpPr>
      <p:grpSpPr>
        <a:xfrm>
          <a:off x="0" y="0"/>
          <a:ext cx="0" cy="0"/>
          <a:chOff x="0" y="0"/>
          <a:chExt cx="0" cy="0"/>
        </a:xfrm>
      </p:grpSpPr>
      <p:sp>
        <p:nvSpPr>
          <p:cNvPr id="131" name="Google Shape;131;p27"/>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2" name="Google Shape;132;p27"/>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
        <p:nvSpPr>
          <p:cNvPr id="133" name="Google Shape;133;p27"/>
          <p:cNvSpPr txBox="1">
            <a:spLocks noGrp="1"/>
          </p:cNvSpPr>
          <p:nvPr>
            <p:ph type="title"/>
          </p:nvPr>
        </p:nvSpPr>
        <p:spPr>
          <a:xfrm>
            <a:off x="234314" y="365127"/>
            <a:ext cx="8280900" cy="10008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pic>
        <p:nvPicPr>
          <p:cNvPr id="134" name="Google Shape;134;p27"/>
          <p:cNvPicPr preferRelativeResize="0"/>
          <p:nvPr/>
        </p:nvPicPr>
        <p:blipFill rotWithShape="1">
          <a:blip r:embed="rId2">
            <a:alphaModFix/>
          </a:blip>
          <a:srcRect/>
          <a:stretch/>
        </p:blipFill>
        <p:spPr>
          <a:xfrm>
            <a:off x="0" y="1"/>
            <a:ext cx="6524199" cy="215051"/>
          </a:xfrm>
          <a:prstGeom prst="rect">
            <a:avLst/>
          </a:prstGeom>
          <a:noFill/>
          <a:ln>
            <a:noFill/>
          </a:ln>
        </p:spPr>
      </p:pic>
      <p:pic>
        <p:nvPicPr>
          <p:cNvPr id="135" name="Google Shape;135;p27"/>
          <p:cNvPicPr preferRelativeResize="0"/>
          <p:nvPr/>
        </p:nvPicPr>
        <p:blipFill rotWithShape="1">
          <a:blip r:embed="rId3">
            <a:alphaModFix/>
          </a:blip>
          <a:srcRect/>
          <a:stretch/>
        </p:blipFill>
        <p:spPr>
          <a:xfrm>
            <a:off x="6561778" y="1"/>
            <a:ext cx="2580183" cy="2150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23" name="Google Shape;23;p6"/>
          <p:cNvSpPr txBox="1">
            <a:spLocks noGrp="1"/>
          </p:cNvSpPr>
          <p:nvPr>
            <p:ph type="body" idx="1"/>
          </p:nvPr>
        </p:nvSpPr>
        <p:spPr>
          <a:xfrm>
            <a:off x="261938" y="1414463"/>
            <a:ext cx="4156075" cy="4821237"/>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24" name="Google Shape;24;p6"/>
          <p:cNvSpPr txBox="1">
            <a:spLocks noGrp="1"/>
          </p:cNvSpPr>
          <p:nvPr>
            <p:ph type="body" idx="2"/>
          </p:nvPr>
        </p:nvSpPr>
        <p:spPr>
          <a:xfrm>
            <a:off x="4570413" y="1414463"/>
            <a:ext cx="4157662" cy="4821237"/>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rot="5400000">
            <a:off x="4593432" y="2053431"/>
            <a:ext cx="6235700" cy="212883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27" name="Google Shape;27;p7"/>
          <p:cNvSpPr txBox="1">
            <a:spLocks noGrp="1"/>
          </p:cNvSpPr>
          <p:nvPr>
            <p:ph type="body" idx="1"/>
          </p:nvPr>
        </p:nvSpPr>
        <p:spPr>
          <a:xfrm rot="5400000">
            <a:off x="257176" y="-1588"/>
            <a:ext cx="6235700" cy="6238875"/>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30" name="Google Shape;30;p8"/>
          <p:cNvSpPr txBox="1">
            <a:spLocks noGrp="1"/>
          </p:cNvSpPr>
          <p:nvPr>
            <p:ph type="body" idx="1"/>
          </p:nvPr>
        </p:nvSpPr>
        <p:spPr>
          <a:xfrm rot="5400000">
            <a:off x="2084387" y="-407988"/>
            <a:ext cx="4821237" cy="8466137"/>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2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33" name="Google Shape;33;p9"/>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lstStyle>
            <a:lvl1pPr marR="0" lvl="0" algn="l" rtl="0">
              <a:lnSpc>
                <a:spcPct val="90000"/>
              </a:lnSpc>
              <a:spcBef>
                <a:spcPts val="960"/>
              </a:spcBef>
              <a:spcAft>
                <a:spcPts val="0"/>
              </a:spcAft>
              <a:buClr>
                <a:schemeClr val="lt2"/>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90000"/>
              </a:lnSpc>
              <a:spcBef>
                <a:spcPts val="840"/>
              </a:spcBef>
              <a:spcAft>
                <a:spcPts val="0"/>
              </a:spcAft>
              <a:buClr>
                <a:schemeClr val="lt2"/>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90000"/>
              </a:lnSpc>
              <a:spcBef>
                <a:spcPts val="720"/>
              </a:spcBef>
              <a:spcAft>
                <a:spcPts val="0"/>
              </a:spcAft>
              <a:buClr>
                <a:schemeClr val="lt2"/>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90000"/>
              </a:lnSpc>
              <a:spcBef>
                <a:spcPts val="600"/>
              </a:spcBef>
              <a:spcAft>
                <a:spcPts val="0"/>
              </a:spcAft>
              <a:buClr>
                <a:schemeClr val="lt2"/>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34" name="Google Shape;34;p9"/>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chemeClr val="lt2"/>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420"/>
              </a:spcBef>
              <a:spcAft>
                <a:spcPts val="0"/>
              </a:spcAft>
              <a:buClr>
                <a:schemeClr val="lt2"/>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360"/>
              </a:spcBef>
              <a:spcAft>
                <a:spcPts val="0"/>
              </a:spcAft>
              <a:buClr>
                <a:schemeClr val="lt2"/>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300"/>
              </a:spcBef>
              <a:spcAft>
                <a:spcPts val="0"/>
              </a:spcAft>
              <a:buClr>
                <a:schemeClr val="lt2"/>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300"/>
              </a:spcBef>
              <a:spcAft>
                <a:spcPts val="0"/>
              </a:spcAft>
              <a:buClr>
                <a:schemeClr val="lt2"/>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2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37" name="Google Shape;37;p10"/>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960"/>
              </a:spcBef>
              <a:spcAft>
                <a:spcPts val="0"/>
              </a:spcAft>
              <a:buClr>
                <a:schemeClr val="lt2"/>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90000"/>
              </a:lnSpc>
              <a:spcBef>
                <a:spcPts val="840"/>
              </a:spcBef>
              <a:spcAft>
                <a:spcPts val="0"/>
              </a:spcAft>
              <a:buClr>
                <a:schemeClr val="lt2"/>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90000"/>
              </a:lnSpc>
              <a:spcBef>
                <a:spcPts val="720"/>
              </a:spcBef>
              <a:spcAft>
                <a:spcPts val="0"/>
              </a:spcAft>
              <a:buClr>
                <a:schemeClr val="l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38" name="Google Shape;38;p10"/>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480"/>
              </a:spcBef>
              <a:spcAft>
                <a:spcPts val="0"/>
              </a:spcAft>
              <a:buClr>
                <a:schemeClr val="lt2"/>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rtl="0">
              <a:lnSpc>
                <a:spcPct val="90000"/>
              </a:lnSpc>
              <a:spcBef>
                <a:spcPts val="420"/>
              </a:spcBef>
              <a:spcAft>
                <a:spcPts val="0"/>
              </a:spcAft>
              <a:buClr>
                <a:schemeClr val="lt2"/>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rtl="0">
              <a:lnSpc>
                <a:spcPct val="90000"/>
              </a:lnSpc>
              <a:spcBef>
                <a:spcPts val="360"/>
              </a:spcBef>
              <a:spcAft>
                <a:spcPts val="0"/>
              </a:spcAft>
              <a:buClr>
                <a:schemeClr val="lt2"/>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rtl="0">
              <a:lnSpc>
                <a:spcPct val="90000"/>
              </a:lnSpc>
              <a:spcBef>
                <a:spcPts val="300"/>
              </a:spcBef>
              <a:spcAft>
                <a:spcPts val="0"/>
              </a:spcAft>
              <a:buClr>
                <a:schemeClr val="lt2"/>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rtl="0">
              <a:lnSpc>
                <a:spcPct val="90000"/>
              </a:lnSpc>
              <a:spcBef>
                <a:spcPts val="300"/>
              </a:spcBef>
              <a:spcAft>
                <a:spcPts val="0"/>
              </a:spcAft>
              <a:buClr>
                <a:schemeClr val="lt2"/>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6pPr>
            <a:lvl7pPr marL="3200400" marR="0" lvl="6"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7pPr>
            <a:lvl8pPr marL="3657600" marR="0" lvl="7"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8pPr>
            <a:lvl9pPr marL="4114800" marR="0" lvl="8" indent="-228600" algn="l" rtl="0">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cxnSp>
        <p:nvCxnSpPr>
          <p:cNvPr id="6" name="Google Shape;6;p1"/>
          <p:cNvCxnSpPr/>
          <p:nvPr/>
        </p:nvCxnSpPr>
        <p:spPr>
          <a:xfrm>
            <a:off x="347662" y="1081087"/>
            <a:ext cx="8431212" cy="0"/>
          </a:xfrm>
          <a:prstGeom prst="straightConnector1">
            <a:avLst/>
          </a:prstGeom>
          <a:noFill/>
          <a:ln w="9525" cap="flat" cmpd="sng">
            <a:solidFill>
              <a:schemeClr val="lt1"/>
            </a:solidFill>
            <a:prstDash val="solid"/>
            <a:miter lim="800000"/>
            <a:headEnd type="none" w="med" len="med"/>
            <a:tailEnd type="none" w="med" len="med"/>
          </a:ln>
        </p:spPr>
      </p:cxnSp>
      <p:sp>
        <p:nvSpPr>
          <p:cNvPr id="7" name="Google Shape;7;p1"/>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3000" b="1" i="0" u="none" strike="noStrike" cap="none">
                <a:solidFill>
                  <a:schemeClr val="lt2"/>
                </a:solidFill>
                <a:latin typeface="Arial"/>
                <a:ea typeface="Arial"/>
                <a:cs typeface="Arial"/>
                <a:sym typeface="Arial"/>
              </a:defRPr>
            </a:lvl1pPr>
            <a:lvl2pPr marR="0" lvl="1" algn="l" rtl="0">
              <a:spcBef>
                <a:spcPts val="0"/>
              </a:spcBef>
              <a:spcAft>
                <a:spcPts val="0"/>
              </a:spcAft>
              <a:buSzPts val="1400"/>
              <a:buNone/>
              <a:defRPr sz="3000" b="1" i="0" u="none" strike="noStrike" cap="none">
                <a:solidFill>
                  <a:schemeClr val="lt2"/>
                </a:solidFill>
                <a:latin typeface="Arial"/>
                <a:ea typeface="Arial"/>
                <a:cs typeface="Arial"/>
                <a:sym typeface="Arial"/>
              </a:defRPr>
            </a:lvl2pPr>
            <a:lvl3pPr marR="0" lvl="2" algn="l" rtl="0">
              <a:spcBef>
                <a:spcPts val="0"/>
              </a:spcBef>
              <a:spcAft>
                <a:spcPts val="0"/>
              </a:spcAft>
              <a:buSzPts val="1400"/>
              <a:buNone/>
              <a:defRPr sz="3000" b="1" i="0" u="none" strike="noStrike" cap="none">
                <a:solidFill>
                  <a:schemeClr val="lt2"/>
                </a:solidFill>
                <a:latin typeface="Arial"/>
                <a:ea typeface="Arial"/>
                <a:cs typeface="Arial"/>
                <a:sym typeface="Arial"/>
              </a:defRPr>
            </a:lvl3pPr>
            <a:lvl4pPr marR="0" lvl="3" algn="l" rtl="0">
              <a:spcBef>
                <a:spcPts val="0"/>
              </a:spcBef>
              <a:spcAft>
                <a:spcPts val="0"/>
              </a:spcAft>
              <a:buSzPts val="1400"/>
              <a:buNone/>
              <a:defRPr sz="3000" b="1" i="0" u="none" strike="noStrike" cap="none">
                <a:solidFill>
                  <a:schemeClr val="lt2"/>
                </a:solidFill>
                <a:latin typeface="Arial"/>
                <a:ea typeface="Arial"/>
                <a:cs typeface="Arial"/>
                <a:sym typeface="Arial"/>
              </a:defRPr>
            </a:lvl4pPr>
            <a:lvl5pPr marR="0" lvl="4" algn="l" rtl="0">
              <a:spcBef>
                <a:spcPts val="0"/>
              </a:spcBef>
              <a:spcAft>
                <a:spcPts val="0"/>
              </a:spcAft>
              <a:buSzPts val="1400"/>
              <a:buNone/>
              <a:defRPr sz="3000" b="1" i="0" u="none" strike="noStrike" cap="none">
                <a:solidFill>
                  <a:schemeClr val="lt2"/>
                </a:solidFill>
                <a:latin typeface="Arial"/>
                <a:ea typeface="Arial"/>
                <a:cs typeface="Arial"/>
                <a:sym typeface="Arial"/>
              </a:defRPr>
            </a:lvl5pPr>
            <a:lvl6pPr marR="0" lvl="5" algn="l" rtl="0">
              <a:spcBef>
                <a:spcPts val="0"/>
              </a:spcBef>
              <a:spcAft>
                <a:spcPts val="0"/>
              </a:spcAft>
              <a:buSzPts val="1400"/>
              <a:buNone/>
              <a:defRPr sz="3000" b="1" i="0" u="none" strike="noStrike" cap="none">
                <a:solidFill>
                  <a:schemeClr val="lt2"/>
                </a:solidFill>
                <a:latin typeface="Arial"/>
                <a:ea typeface="Arial"/>
                <a:cs typeface="Arial"/>
                <a:sym typeface="Arial"/>
              </a:defRPr>
            </a:lvl6pPr>
            <a:lvl7pPr marR="0" lvl="6" algn="l" rtl="0">
              <a:spcBef>
                <a:spcPts val="0"/>
              </a:spcBef>
              <a:spcAft>
                <a:spcPts val="0"/>
              </a:spcAft>
              <a:buSzPts val="1400"/>
              <a:buNone/>
              <a:defRPr sz="3000" b="1" i="0" u="none" strike="noStrike" cap="none">
                <a:solidFill>
                  <a:schemeClr val="lt2"/>
                </a:solidFill>
                <a:latin typeface="Arial"/>
                <a:ea typeface="Arial"/>
                <a:cs typeface="Arial"/>
                <a:sym typeface="Arial"/>
              </a:defRPr>
            </a:lvl7pPr>
            <a:lvl8pPr marR="0" lvl="7" algn="l" rtl="0">
              <a:spcBef>
                <a:spcPts val="0"/>
              </a:spcBef>
              <a:spcAft>
                <a:spcPts val="0"/>
              </a:spcAft>
              <a:buSzPts val="1400"/>
              <a:buNone/>
              <a:defRPr sz="3000" b="1" i="0" u="none" strike="noStrike" cap="none">
                <a:solidFill>
                  <a:schemeClr val="lt2"/>
                </a:solidFill>
                <a:latin typeface="Arial"/>
                <a:ea typeface="Arial"/>
                <a:cs typeface="Arial"/>
                <a:sym typeface="Arial"/>
              </a:defRPr>
            </a:lvl8pPr>
            <a:lvl9pPr marR="0" lvl="8" algn="l" rtl="0">
              <a:spcBef>
                <a:spcPts val="0"/>
              </a:spcBef>
              <a:spcAft>
                <a:spcPts val="0"/>
              </a:spcAft>
              <a:buSzPts val="1400"/>
              <a:buNone/>
              <a:defRPr sz="3000" b="1" i="0" u="none" strike="noStrike" cap="none">
                <a:solidFill>
                  <a:schemeClr val="lt2"/>
                </a:solidFill>
                <a:latin typeface="Arial"/>
                <a:ea typeface="Arial"/>
                <a:cs typeface="Arial"/>
                <a:sym typeface="Arial"/>
              </a:defRPr>
            </a:lvl9pPr>
          </a:lstStyle>
          <a:p>
            <a:endParaRPr/>
          </a:p>
        </p:txBody>
      </p:sp>
      <p:sp>
        <p:nvSpPr>
          <p:cNvPr id="14" name="Google Shape;14;p3"/>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lstStyle>
            <a:lvl1pPr marL="457200" marR="0" lvl="0" indent="-400050" algn="l" rtl="0">
              <a:lnSpc>
                <a:spcPct val="90000"/>
              </a:lnSpc>
              <a:spcBef>
                <a:spcPts val="810"/>
              </a:spcBef>
              <a:spcAft>
                <a:spcPts val="0"/>
              </a:spcAft>
              <a:buClr>
                <a:schemeClr val="lt2"/>
              </a:buClr>
              <a:buSzPts val="2700"/>
              <a:buFont typeface="Arial"/>
              <a:buChar char="•"/>
              <a:defRPr sz="2700" b="0" i="0" u="none" strike="noStrike" cap="none">
                <a:solidFill>
                  <a:schemeClr val="lt1"/>
                </a:solidFill>
                <a:latin typeface="Arial"/>
                <a:ea typeface="Arial"/>
                <a:cs typeface="Arial"/>
                <a:sym typeface="Arial"/>
              </a:defRPr>
            </a:lvl1pPr>
            <a:lvl2pPr marL="914400" marR="0" lvl="1" indent="-368300" algn="l" rtl="0">
              <a:lnSpc>
                <a:spcPct val="90000"/>
              </a:lnSpc>
              <a:spcBef>
                <a:spcPts val="660"/>
              </a:spcBef>
              <a:spcAft>
                <a:spcPts val="0"/>
              </a:spcAft>
              <a:buClr>
                <a:schemeClr val="lt2"/>
              </a:buClr>
              <a:buSzPts val="2200"/>
              <a:buFont typeface="Arial"/>
              <a:buChar char="–"/>
              <a:defRPr sz="2200" b="0" i="0" u="none" strike="noStrike" cap="none">
                <a:solidFill>
                  <a:schemeClr val="lt1"/>
                </a:solidFill>
                <a:latin typeface="Arial"/>
                <a:ea typeface="Arial"/>
                <a:cs typeface="Arial"/>
                <a:sym typeface="Arial"/>
              </a:defRPr>
            </a:lvl2pPr>
            <a:lvl3pPr marL="1371600" marR="0" lvl="2"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90000"/>
              </a:lnSpc>
              <a:spcBef>
                <a:spcPts val="600"/>
              </a:spcBef>
              <a:spcAft>
                <a:spcPts val="0"/>
              </a:spcAft>
              <a:buClr>
                <a:schemeClr val="lt2"/>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cxnSp>
        <p:nvCxnSpPr>
          <p:cNvPr id="15" name="Google Shape;15;p3"/>
          <p:cNvCxnSpPr/>
          <p:nvPr/>
        </p:nvCxnSpPr>
        <p:spPr>
          <a:xfrm>
            <a:off x="347662" y="1081087"/>
            <a:ext cx="8431212" cy="0"/>
          </a:xfrm>
          <a:prstGeom prst="straightConnector1">
            <a:avLst/>
          </a:prstGeom>
          <a:noFill/>
          <a:ln w="9525" cap="flat" cmpd="sng">
            <a:solidFill>
              <a:schemeClr val="lt1"/>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40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51" name="Google Shape;51;p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14"/>
          <p:cNvSpPr txBox="1">
            <a:spLocks noGrp="1"/>
          </p:cNvSpPr>
          <p:nvPr>
            <p:ph type="dt" idx="10"/>
          </p:nvPr>
        </p:nvSpPr>
        <p:spPr>
          <a:xfrm>
            <a:off x="457200" y="6245225"/>
            <a:ext cx="2133600" cy="4761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3" name="Google Shape;53;p14"/>
          <p:cNvSpPr txBox="1">
            <a:spLocks noGrp="1"/>
          </p:cNvSpPr>
          <p:nvPr>
            <p:ph type="ftr" idx="11"/>
          </p:nvPr>
        </p:nvSpPr>
        <p:spPr>
          <a:xfrm>
            <a:off x="3124200" y="6245225"/>
            <a:ext cx="2895600" cy="476100"/>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4" name="Google Shape;54;p14"/>
          <p:cNvSpPr txBox="1">
            <a:spLocks noGrp="1"/>
          </p:cNvSpPr>
          <p:nvPr>
            <p:ph type="sldNum" idx="12"/>
          </p:nvPr>
        </p:nvSpPr>
        <p:spPr>
          <a:xfrm>
            <a:off x="6553200" y="6245225"/>
            <a:ext cx="2133600" cy="4761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8"/>
          <p:cNvSpPr txBox="1">
            <a:spLocks noGrp="1"/>
          </p:cNvSpPr>
          <p:nvPr>
            <p:ph type="ctrTitle"/>
          </p:nvPr>
        </p:nvSpPr>
        <p:spPr>
          <a:xfrm>
            <a:off x="685800" y="22860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Arial"/>
              <a:buNone/>
            </a:pPr>
            <a:r>
              <a:rPr lang="en-US" sz="4000" b="1" i="0" u="none" strike="noStrike" cap="none">
                <a:solidFill>
                  <a:schemeClr val="lt2"/>
                </a:solidFill>
                <a:latin typeface="Arial"/>
                <a:ea typeface="Arial"/>
                <a:cs typeface="Arial"/>
                <a:sym typeface="Arial"/>
              </a:rPr>
              <a:t>Etiology, Pathophysiology, Diagnosis, </a:t>
            </a:r>
            <a:br>
              <a:rPr lang="en-US" sz="4000" b="1" i="0" u="none" strike="noStrike" cap="none">
                <a:solidFill>
                  <a:schemeClr val="lt2"/>
                </a:solidFill>
                <a:latin typeface="Arial"/>
                <a:ea typeface="Arial"/>
                <a:cs typeface="Arial"/>
                <a:sym typeface="Arial"/>
              </a:rPr>
            </a:br>
            <a:r>
              <a:rPr lang="en-US" sz="4000" b="1" i="0" u="none" strike="noStrike" cap="none">
                <a:solidFill>
                  <a:schemeClr val="lt2"/>
                </a:solidFill>
                <a:latin typeface="Arial"/>
                <a:ea typeface="Arial"/>
                <a:cs typeface="Arial"/>
                <a:sym typeface="Arial"/>
              </a:rPr>
              <a:t>and Treatment of Heart Failure</a:t>
            </a:r>
            <a:br>
              <a:rPr lang="en-US" sz="4000" b="1" i="0" u="none" strike="noStrike" cap="none">
                <a:solidFill>
                  <a:schemeClr val="lt2"/>
                </a:solidFill>
                <a:latin typeface="Arial"/>
                <a:ea typeface="Arial"/>
                <a:cs typeface="Arial"/>
                <a:sym typeface="Arial"/>
              </a:rPr>
            </a:br>
            <a:endParaRPr/>
          </a:p>
        </p:txBody>
      </p:sp>
      <p:sp>
        <p:nvSpPr>
          <p:cNvPr id="141" name="Google Shape;141;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2400"/>
              <a:buFont typeface="Arial"/>
              <a:buNone/>
            </a:pPr>
            <a:r>
              <a:rPr lang="en-US" sz="2400"/>
              <a:t>ADEY AGBETOYIN,MD FACC.</a:t>
            </a:r>
            <a:endParaRPr sz="2400"/>
          </a:p>
          <a:p>
            <a:pPr marL="0" marR="0" lvl="0" indent="0" algn="ctr" rtl="0">
              <a:lnSpc>
                <a:spcPct val="100000"/>
              </a:lnSpc>
              <a:spcBef>
                <a:spcPts val="0"/>
              </a:spcBef>
              <a:spcAft>
                <a:spcPts val="0"/>
              </a:spcAft>
              <a:buClr>
                <a:schemeClr val="lt2"/>
              </a:buClr>
              <a:buSzPts val="2400"/>
              <a:buFont typeface="Arial"/>
              <a:buNone/>
            </a:pPr>
            <a:r>
              <a:rPr lang="en-US" sz="2400"/>
              <a:t>CARDIOVASCULAR CLINIC OF WEST TENNESSEE,PC.</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7"/>
          <p:cNvSpPr txBox="1"/>
          <p:nvPr/>
        </p:nvSpPr>
        <p:spPr>
          <a:xfrm>
            <a:off x="98425" y="6310312"/>
            <a:ext cx="8004175"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MERIT-HF Study Group.  Effect of Metoprolol CR/XL in chronic heart failure: Metoprolol CR/XL randomized intervention trial in congestive heart failure (MERIT-HF).   </a:t>
            </a:r>
            <a:r>
              <a:rPr lang="en-US" sz="1200" b="0" i="1" u="none" strike="noStrike" cap="none">
                <a:solidFill>
                  <a:srgbClr val="FFFFFF"/>
                </a:solidFill>
                <a:latin typeface="Arial"/>
                <a:ea typeface="Arial"/>
                <a:cs typeface="Arial"/>
                <a:sym typeface="Arial"/>
              </a:rPr>
              <a:t>LANCET.  </a:t>
            </a:r>
            <a:r>
              <a:rPr lang="en-US" sz="1200" b="0" i="0" u="none" strike="noStrike" cap="none">
                <a:solidFill>
                  <a:srgbClr val="FFFFFF"/>
                </a:solidFill>
                <a:latin typeface="Arial"/>
                <a:ea typeface="Arial"/>
                <a:cs typeface="Arial"/>
                <a:sym typeface="Arial"/>
              </a:rPr>
              <a:t>1999;353:2001-07.</a:t>
            </a:r>
            <a:r>
              <a:rPr lang="en-US" sz="1200" b="0" i="1" u="none" strike="noStrike" cap="none">
                <a:solidFill>
                  <a:srgbClr val="FFFFFF"/>
                </a:solidFill>
                <a:latin typeface="Arial"/>
                <a:ea typeface="Arial"/>
                <a:cs typeface="Arial"/>
                <a:sym typeface="Arial"/>
              </a:rPr>
              <a:t>  </a:t>
            </a:r>
            <a:endParaRPr/>
          </a:p>
        </p:txBody>
      </p:sp>
      <p:sp>
        <p:nvSpPr>
          <p:cNvPr id="197" name="Google Shape;197;p37"/>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Severity of Heart Failure</a:t>
            </a:r>
            <a:br>
              <a:rPr lang="en-US" sz="3000" b="1" i="0" u="none" strike="noStrike" cap="none">
                <a:solidFill>
                  <a:schemeClr val="lt2"/>
                </a:solidFill>
                <a:latin typeface="Arial"/>
                <a:ea typeface="Arial"/>
                <a:cs typeface="Arial"/>
                <a:sym typeface="Arial"/>
              </a:rPr>
            </a:br>
            <a:r>
              <a:rPr lang="en-US" sz="1900" b="1" i="0" u="none" strike="noStrike" cap="none">
                <a:solidFill>
                  <a:schemeClr val="lt2"/>
                </a:solidFill>
                <a:latin typeface="Arial"/>
                <a:ea typeface="Arial"/>
                <a:cs typeface="Arial"/>
                <a:sym typeface="Arial"/>
              </a:rPr>
              <a:t>Modes of Death</a:t>
            </a:r>
            <a:endParaRPr/>
          </a:p>
        </p:txBody>
      </p:sp>
      <p:sp>
        <p:nvSpPr>
          <p:cNvPr id="198" name="Google Shape;198;p37"/>
          <p:cNvSpPr/>
          <p:nvPr/>
        </p:nvSpPr>
        <p:spPr>
          <a:xfrm>
            <a:off x="1828800" y="1620837"/>
            <a:ext cx="720725" cy="1054100"/>
          </a:xfrm>
          <a:custGeom>
            <a:avLst/>
            <a:gdLst/>
            <a:ahLst/>
            <a:cxnLst/>
            <a:rect l="l" t="t" r="r" b="b"/>
            <a:pathLst>
              <a:path w="14773" h="21600" fill="none" extrusionOk="0">
                <a:moveTo>
                  <a:pt x="0" y="0"/>
                </a:moveTo>
                <a:cubicBezTo>
                  <a:pt x="43" y="0"/>
                  <a:pt x="86" y="0"/>
                  <a:pt x="130" y="0"/>
                </a:cubicBezTo>
                <a:cubicBezTo>
                  <a:pt x="5556" y="0"/>
                  <a:pt x="10783" y="2042"/>
                  <a:pt x="14772" y="5721"/>
                </a:cubicBezTo>
              </a:path>
              <a:path w="14773" h="21600" extrusionOk="0">
                <a:moveTo>
                  <a:pt x="0" y="0"/>
                </a:moveTo>
                <a:cubicBezTo>
                  <a:pt x="43" y="0"/>
                  <a:pt x="86" y="0"/>
                  <a:pt x="130" y="0"/>
                </a:cubicBezTo>
                <a:cubicBezTo>
                  <a:pt x="5556" y="0"/>
                  <a:pt x="10783" y="2042"/>
                  <a:pt x="14772" y="5721"/>
                </a:cubicBezTo>
                <a:lnTo>
                  <a:pt x="130" y="21600"/>
                </a:lnTo>
                <a:lnTo>
                  <a:pt x="0" y="0"/>
                </a:lnTo>
                <a:close/>
              </a:path>
            </a:pathLst>
          </a:custGeom>
          <a:gradFill>
            <a:gsLst>
              <a:gs pos="0">
                <a:srgbClr val="762F00"/>
              </a:gs>
              <a:gs pos="50000">
                <a:schemeClr val="accent2"/>
              </a:gs>
              <a:gs pos="100000">
                <a:srgbClr val="762F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199" name="Google Shape;199;p37"/>
          <p:cNvSpPr/>
          <p:nvPr/>
        </p:nvSpPr>
        <p:spPr>
          <a:xfrm>
            <a:off x="1835150" y="1900237"/>
            <a:ext cx="1054100" cy="1454150"/>
          </a:xfrm>
          <a:custGeom>
            <a:avLst/>
            <a:gdLst/>
            <a:ahLst/>
            <a:cxnLst/>
            <a:rect l="l" t="t" r="r" b="b"/>
            <a:pathLst>
              <a:path w="21600" h="29807" fill="none" extrusionOk="0">
                <a:moveTo>
                  <a:pt x="14642" y="0"/>
                </a:moveTo>
                <a:cubicBezTo>
                  <a:pt x="19077" y="4089"/>
                  <a:pt x="21600" y="9846"/>
                  <a:pt x="21600" y="15879"/>
                </a:cubicBezTo>
                <a:cubicBezTo>
                  <a:pt x="21600" y="20977"/>
                  <a:pt x="19796" y="25910"/>
                  <a:pt x="16509" y="29807"/>
                </a:cubicBezTo>
              </a:path>
              <a:path w="21600" h="29807" extrusionOk="0">
                <a:moveTo>
                  <a:pt x="14642" y="0"/>
                </a:moveTo>
                <a:cubicBezTo>
                  <a:pt x="19077" y="4089"/>
                  <a:pt x="21600" y="9846"/>
                  <a:pt x="21600" y="15879"/>
                </a:cubicBezTo>
                <a:cubicBezTo>
                  <a:pt x="21600" y="20977"/>
                  <a:pt x="19796" y="25910"/>
                  <a:pt x="16509" y="29807"/>
                </a:cubicBezTo>
                <a:lnTo>
                  <a:pt x="0" y="15879"/>
                </a:lnTo>
                <a:lnTo>
                  <a:pt x="14642" y="0"/>
                </a:lnTo>
                <a:close/>
              </a:path>
            </a:pathLst>
          </a:custGeom>
          <a:gradFill>
            <a:gsLst>
              <a:gs pos="0">
                <a:srgbClr val="004776"/>
              </a:gs>
              <a:gs pos="50000">
                <a:srgbClr val="0099FF"/>
              </a:gs>
              <a:gs pos="100000">
                <a:srgbClr val="004776"/>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0" name="Google Shape;200;p37"/>
          <p:cNvSpPr/>
          <p:nvPr/>
        </p:nvSpPr>
        <p:spPr>
          <a:xfrm>
            <a:off x="781050" y="1620837"/>
            <a:ext cx="1858962" cy="2108200"/>
          </a:xfrm>
          <a:custGeom>
            <a:avLst/>
            <a:gdLst/>
            <a:ahLst/>
            <a:cxnLst/>
            <a:rect l="l" t="t" r="r" b="b"/>
            <a:pathLst>
              <a:path w="38109" h="43200" fill="none" extrusionOk="0">
                <a:moveTo>
                  <a:pt x="38109" y="35528"/>
                </a:moveTo>
                <a:cubicBezTo>
                  <a:pt x="34005" y="40393"/>
                  <a:pt x="27964" y="43200"/>
                  <a:pt x="21600" y="43200"/>
                </a:cubicBezTo>
                <a:cubicBezTo>
                  <a:pt x="9670" y="43200"/>
                  <a:pt x="0" y="33529"/>
                  <a:pt x="0" y="21600"/>
                </a:cubicBezTo>
                <a:cubicBezTo>
                  <a:pt x="0" y="9721"/>
                  <a:pt x="9591" y="71"/>
                  <a:pt x="21470" y="0"/>
                </a:cubicBezTo>
              </a:path>
              <a:path w="38109" h="43200" extrusionOk="0">
                <a:moveTo>
                  <a:pt x="38109" y="35528"/>
                </a:moveTo>
                <a:cubicBezTo>
                  <a:pt x="34005" y="40393"/>
                  <a:pt x="27964" y="43200"/>
                  <a:pt x="21600" y="43200"/>
                </a:cubicBezTo>
                <a:cubicBezTo>
                  <a:pt x="9670" y="43200"/>
                  <a:pt x="0" y="33529"/>
                  <a:pt x="0" y="21600"/>
                </a:cubicBezTo>
                <a:cubicBezTo>
                  <a:pt x="0" y="9721"/>
                  <a:pt x="9591" y="71"/>
                  <a:pt x="21470" y="0"/>
                </a:cubicBezTo>
                <a:lnTo>
                  <a:pt x="21600" y="21600"/>
                </a:lnTo>
                <a:lnTo>
                  <a:pt x="38109" y="35528"/>
                </a:lnTo>
                <a:close/>
              </a:path>
            </a:pathLst>
          </a:custGeom>
          <a:gradFill>
            <a:gsLst>
              <a:gs pos="0">
                <a:srgbClr val="005E00"/>
              </a:gs>
              <a:gs pos="50000">
                <a:schemeClr val="hlink"/>
              </a:gs>
              <a:gs pos="100000">
                <a:srgbClr val="005E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1" name="Google Shape;201;p37"/>
          <p:cNvSpPr txBox="1"/>
          <p:nvPr/>
        </p:nvSpPr>
        <p:spPr>
          <a:xfrm>
            <a:off x="1862137" y="1795462"/>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12%</a:t>
            </a:r>
            <a:endParaRPr/>
          </a:p>
        </p:txBody>
      </p:sp>
      <p:sp>
        <p:nvSpPr>
          <p:cNvPr id="202" name="Google Shape;202;p37"/>
          <p:cNvSpPr txBox="1"/>
          <p:nvPr/>
        </p:nvSpPr>
        <p:spPr>
          <a:xfrm>
            <a:off x="2212975" y="2527300"/>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24%</a:t>
            </a:r>
            <a:endParaRPr/>
          </a:p>
        </p:txBody>
      </p:sp>
      <p:sp>
        <p:nvSpPr>
          <p:cNvPr id="203" name="Google Shape;203;p37"/>
          <p:cNvSpPr txBox="1"/>
          <p:nvPr/>
        </p:nvSpPr>
        <p:spPr>
          <a:xfrm>
            <a:off x="1087437" y="2949575"/>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64%</a:t>
            </a:r>
            <a:endParaRPr/>
          </a:p>
        </p:txBody>
      </p:sp>
      <p:sp>
        <p:nvSpPr>
          <p:cNvPr id="204" name="Google Shape;204;p37"/>
          <p:cNvSpPr txBox="1"/>
          <p:nvPr/>
        </p:nvSpPr>
        <p:spPr>
          <a:xfrm>
            <a:off x="3230562" y="1358900"/>
            <a:ext cx="142875" cy="142875"/>
          </a:xfrm>
          <a:prstGeom prst="rect">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5" name="Google Shape;205;p37"/>
          <p:cNvSpPr txBox="1"/>
          <p:nvPr/>
        </p:nvSpPr>
        <p:spPr>
          <a:xfrm>
            <a:off x="3440112" y="1301750"/>
            <a:ext cx="4699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CHF</a:t>
            </a:r>
            <a:endParaRPr/>
          </a:p>
        </p:txBody>
      </p:sp>
      <p:sp>
        <p:nvSpPr>
          <p:cNvPr id="206" name="Google Shape;206;p37"/>
          <p:cNvSpPr txBox="1"/>
          <p:nvPr/>
        </p:nvSpPr>
        <p:spPr>
          <a:xfrm>
            <a:off x="3230562" y="1960562"/>
            <a:ext cx="142875" cy="142875"/>
          </a:xfrm>
          <a:prstGeom prst="rect">
            <a:avLst/>
          </a:prstGeom>
          <a:solidFill>
            <a:srgbClr val="0099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7" name="Google Shape;207;p37"/>
          <p:cNvSpPr txBox="1"/>
          <p:nvPr/>
        </p:nvSpPr>
        <p:spPr>
          <a:xfrm>
            <a:off x="3440097" y="1903400"/>
            <a:ext cx="777600" cy="27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Other</a:t>
            </a:r>
            <a:endParaRPr/>
          </a:p>
        </p:txBody>
      </p:sp>
      <p:sp>
        <p:nvSpPr>
          <p:cNvPr id="208" name="Google Shape;208;p37"/>
          <p:cNvSpPr txBox="1"/>
          <p:nvPr/>
        </p:nvSpPr>
        <p:spPr>
          <a:xfrm>
            <a:off x="3230562" y="2560637"/>
            <a:ext cx="142875" cy="142875"/>
          </a:xfrm>
          <a:prstGeom prst="rect">
            <a:avLst/>
          </a:prstGeom>
          <a:solidFill>
            <a:schemeClr val="hlink"/>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09" name="Google Shape;209;p37"/>
          <p:cNvSpPr txBox="1"/>
          <p:nvPr/>
        </p:nvSpPr>
        <p:spPr>
          <a:xfrm>
            <a:off x="3440112" y="2503487"/>
            <a:ext cx="838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Sudden</a:t>
            </a:r>
            <a:endParaRPr/>
          </a:p>
        </p:txBody>
      </p:sp>
      <p:sp>
        <p:nvSpPr>
          <p:cNvPr id="210" name="Google Shape;210;p37"/>
          <p:cNvSpPr txBox="1"/>
          <p:nvPr/>
        </p:nvSpPr>
        <p:spPr>
          <a:xfrm>
            <a:off x="3440097" y="2770175"/>
            <a:ext cx="777600" cy="27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Death</a:t>
            </a:r>
            <a:endParaRPr/>
          </a:p>
        </p:txBody>
      </p:sp>
      <p:sp>
        <p:nvSpPr>
          <p:cNvPr id="211" name="Google Shape;211;p37"/>
          <p:cNvSpPr txBox="1"/>
          <p:nvPr/>
        </p:nvSpPr>
        <p:spPr>
          <a:xfrm>
            <a:off x="3300412" y="3055937"/>
            <a:ext cx="695325"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n = 103</a:t>
            </a:r>
            <a:endParaRPr/>
          </a:p>
        </p:txBody>
      </p:sp>
      <p:sp>
        <p:nvSpPr>
          <p:cNvPr id="212" name="Google Shape;212;p37"/>
          <p:cNvSpPr txBox="1"/>
          <p:nvPr/>
        </p:nvSpPr>
        <p:spPr>
          <a:xfrm>
            <a:off x="1211262" y="1208087"/>
            <a:ext cx="102235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a:solidFill>
                  <a:schemeClr val="lt2"/>
                </a:solidFill>
                <a:latin typeface="Arial"/>
                <a:ea typeface="Arial"/>
                <a:cs typeface="Arial"/>
                <a:sym typeface="Arial"/>
              </a:rPr>
              <a:t>NYHA II</a:t>
            </a:r>
            <a:endParaRPr/>
          </a:p>
        </p:txBody>
      </p:sp>
      <p:sp>
        <p:nvSpPr>
          <p:cNvPr id="213" name="Google Shape;213;p37"/>
          <p:cNvSpPr/>
          <p:nvPr/>
        </p:nvSpPr>
        <p:spPr>
          <a:xfrm>
            <a:off x="6299200" y="1616075"/>
            <a:ext cx="1098550" cy="1125537"/>
          </a:xfrm>
          <a:custGeom>
            <a:avLst/>
            <a:gdLst/>
            <a:ahLst/>
            <a:cxnLst/>
            <a:rect l="l" t="t" r="r" b="b"/>
            <a:pathLst>
              <a:path w="21726" h="23074" fill="none" extrusionOk="0">
                <a:moveTo>
                  <a:pt x="0" y="0"/>
                </a:moveTo>
                <a:cubicBezTo>
                  <a:pt x="42" y="0"/>
                  <a:pt x="84" y="0"/>
                  <a:pt x="126" y="0"/>
                </a:cubicBezTo>
                <a:cubicBezTo>
                  <a:pt x="12055" y="0"/>
                  <a:pt x="21726" y="9670"/>
                  <a:pt x="21726" y="21600"/>
                </a:cubicBezTo>
                <a:cubicBezTo>
                  <a:pt x="21726" y="22091"/>
                  <a:pt x="21709" y="22583"/>
                  <a:pt x="21675" y="23073"/>
                </a:cubicBezTo>
              </a:path>
              <a:path w="21726" h="23074" extrusionOk="0">
                <a:moveTo>
                  <a:pt x="0" y="0"/>
                </a:moveTo>
                <a:cubicBezTo>
                  <a:pt x="42" y="0"/>
                  <a:pt x="84" y="0"/>
                  <a:pt x="126" y="0"/>
                </a:cubicBezTo>
                <a:cubicBezTo>
                  <a:pt x="12055" y="0"/>
                  <a:pt x="21726" y="9670"/>
                  <a:pt x="21726" y="21600"/>
                </a:cubicBezTo>
                <a:cubicBezTo>
                  <a:pt x="21726" y="22091"/>
                  <a:pt x="21709" y="22583"/>
                  <a:pt x="21675" y="23073"/>
                </a:cubicBezTo>
                <a:lnTo>
                  <a:pt x="126" y="21600"/>
                </a:lnTo>
                <a:lnTo>
                  <a:pt x="0" y="0"/>
                </a:lnTo>
                <a:close/>
              </a:path>
            </a:pathLst>
          </a:custGeom>
          <a:gradFill>
            <a:gsLst>
              <a:gs pos="0">
                <a:srgbClr val="762F00"/>
              </a:gs>
              <a:gs pos="50000">
                <a:schemeClr val="accent2"/>
              </a:gs>
              <a:gs pos="100000">
                <a:srgbClr val="762F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14" name="Google Shape;214;p37"/>
          <p:cNvSpPr/>
          <p:nvPr/>
        </p:nvSpPr>
        <p:spPr>
          <a:xfrm>
            <a:off x="6305550" y="2670175"/>
            <a:ext cx="1089025" cy="895350"/>
          </a:xfrm>
          <a:custGeom>
            <a:avLst/>
            <a:gdLst/>
            <a:ahLst/>
            <a:cxnLst/>
            <a:rect l="l" t="t" r="r" b="b"/>
            <a:pathLst>
              <a:path w="21550" h="18357" fill="none" extrusionOk="0">
                <a:moveTo>
                  <a:pt x="21549" y="1473"/>
                </a:moveTo>
                <a:cubicBezTo>
                  <a:pt x="21075" y="8409"/>
                  <a:pt x="17291" y="14692"/>
                  <a:pt x="11383" y="18356"/>
                </a:cubicBezTo>
              </a:path>
              <a:path w="21550" h="18357" extrusionOk="0">
                <a:moveTo>
                  <a:pt x="21549" y="1473"/>
                </a:moveTo>
                <a:cubicBezTo>
                  <a:pt x="21075" y="8409"/>
                  <a:pt x="17291" y="14692"/>
                  <a:pt x="11383" y="18356"/>
                </a:cubicBezTo>
                <a:lnTo>
                  <a:pt x="0" y="0"/>
                </a:lnTo>
                <a:lnTo>
                  <a:pt x="21549" y="1473"/>
                </a:lnTo>
                <a:close/>
              </a:path>
            </a:pathLst>
          </a:custGeom>
          <a:gradFill>
            <a:gsLst>
              <a:gs pos="0">
                <a:srgbClr val="004776"/>
              </a:gs>
              <a:gs pos="50000">
                <a:srgbClr val="0099FF"/>
              </a:gs>
              <a:gs pos="100000">
                <a:srgbClr val="004776"/>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15" name="Google Shape;215;p37"/>
          <p:cNvSpPr/>
          <p:nvPr/>
        </p:nvSpPr>
        <p:spPr>
          <a:xfrm>
            <a:off x="5213350" y="1616075"/>
            <a:ext cx="1666875" cy="2108200"/>
          </a:xfrm>
          <a:custGeom>
            <a:avLst/>
            <a:gdLst/>
            <a:ahLst/>
            <a:cxnLst/>
            <a:rect l="l" t="t" r="r" b="b"/>
            <a:pathLst>
              <a:path w="32984" h="43200" fill="none" extrusionOk="0">
                <a:moveTo>
                  <a:pt x="32983" y="39956"/>
                </a:moveTo>
                <a:cubicBezTo>
                  <a:pt x="29565" y="42076"/>
                  <a:pt x="25622" y="43200"/>
                  <a:pt x="21600" y="43200"/>
                </a:cubicBezTo>
                <a:cubicBezTo>
                  <a:pt x="9670" y="43200"/>
                  <a:pt x="0" y="33529"/>
                  <a:pt x="0" y="21600"/>
                </a:cubicBezTo>
                <a:cubicBezTo>
                  <a:pt x="0" y="9719"/>
                  <a:pt x="9594" y="69"/>
                  <a:pt x="21474" y="0"/>
                </a:cubicBezTo>
              </a:path>
              <a:path w="32984" h="43200" extrusionOk="0">
                <a:moveTo>
                  <a:pt x="32983" y="39956"/>
                </a:moveTo>
                <a:cubicBezTo>
                  <a:pt x="29565" y="42076"/>
                  <a:pt x="25622" y="43200"/>
                  <a:pt x="21600" y="43200"/>
                </a:cubicBezTo>
                <a:cubicBezTo>
                  <a:pt x="9670" y="43200"/>
                  <a:pt x="0" y="33529"/>
                  <a:pt x="0" y="21600"/>
                </a:cubicBezTo>
                <a:cubicBezTo>
                  <a:pt x="0" y="9719"/>
                  <a:pt x="9594" y="69"/>
                  <a:pt x="21474" y="0"/>
                </a:cubicBezTo>
                <a:lnTo>
                  <a:pt x="21600" y="21600"/>
                </a:lnTo>
                <a:lnTo>
                  <a:pt x="32983" y="39956"/>
                </a:lnTo>
                <a:close/>
              </a:path>
            </a:pathLst>
          </a:custGeom>
          <a:gradFill>
            <a:gsLst>
              <a:gs pos="0">
                <a:srgbClr val="005E00"/>
              </a:gs>
              <a:gs pos="50000">
                <a:schemeClr val="hlink"/>
              </a:gs>
              <a:gs pos="100000">
                <a:srgbClr val="005E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16" name="Google Shape;216;p37"/>
          <p:cNvSpPr txBox="1"/>
          <p:nvPr/>
        </p:nvSpPr>
        <p:spPr>
          <a:xfrm>
            <a:off x="6513512" y="2070100"/>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26%</a:t>
            </a:r>
            <a:endParaRPr/>
          </a:p>
        </p:txBody>
      </p:sp>
      <p:sp>
        <p:nvSpPr>
          <p:cNvPr id="217" name="Google Shape;217;p37"/>
          <p:cNvSpPr txBox="1"/>
          <p:nvPr/>
        </p:nvSpPr>
        <p:spPr>
          <a:xfrm>
            <a:off x="6723062" y="2984500"/>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15%</a:t>
            </a:r>
            <a:endParaRPr/>
          </a:p>
        </p:txBody>
      </p:sp>
      <p:sp>
        <p:nvSpPr>
          <p:cNvPr id="218" name="Google Shape;218;p37"/>
          <p:cNvSpPr txBox="1"/>
          <p:nvPr/>
        </p:nvSpPr>
        <p:spPr>
          <a:xfrm>
            <a:off x="5521325" y="2497137"/>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59%</a:t>
            </a:r>
            <a:endParaRPr/>
          </a:p>
        </p:txBody>
      </p:sp>
      <p:sp>
        <p:nvSpPr>
          <p:cNvPr id="219" name="Google Shape;219;p37"/>
          <p:cNvSpPr txBox="1"/>
          <p:nvPr/>
        </p:nvSpPr>
        <p:spPr>
          <a:xfrm>
            <a:off x="7978775" y="1739900"/>
            <a:ext cx="128587" cy="123825"/>
          </a:xfrm>
          <a:prstGeom prst="rect">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20" name="Google Shape;220;p37"/>
          <p:cNvSpPr txBox="1"/>
          <p:nvPr/>
        </p:nvSpPr>
        <p:spPr>
          <a:xfrm>
            <a:off x="8177212" y="1663700"/>
            <a:ext cx="4699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CHF</a:t>
            </a:r>
            <a:endParaRPr/>
          </a:p>
        </p:txBody>
      </p:sp>
      <p:sp>
        <p:nvSpPr>
          <p:cNvPr id="221" name="Google Shape;221;p37"/>
          <p:cNvSpPr txBox="1"/>
          <p:nvPr/>
        </p:nvSpPr>
        <p:spPr>
          <a:xfrm>
            <a:off x="7978775" y="2284412"/>
            <a:ext cx="128587" cy="123825"/>
          </a:xfrm>
          <a:prstGeom prst="rect">
            <a:avLst/>
          </a:prstGeom>
          <a:solidFill>
            <a:srgbClr val="0099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22" name="Google Shape;222;p37"/>
          <p:cNvSpPr txBox="1"/>
          <p:nvPr/>
        </p:nvSpPr>
        <p:spPr>
          <a:xfrm>
            <a:off x="8177197" y="2208200"/>
            <a:ext cx="777600" cy="27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Other</a:t>
            </a:r>
            <a:endParaRPr/>
          </a:p>
        </p:txBody>
      </p:sp>
      <p:sp>
        <p:nvSpPr>
          <p:cNvPr id="223" name="Google Shape;223;p37"/>
          <p:cNvSpPr txBox="1"/>
          <p:nvPr/>
        </p:nvSpPr>
        <p:spPr>
          <a:xfrm>
            <a:off x="7978775" y="2827337"/>
            <a:ext cx="128587" cy="123825"/>
          </a:xfrm>
          <a:prstGeom prst="rect">
            <a:avLst/>
          </a:prstGeom>
          <a:solidFill>
            <a:schemeClr val="hlink"/>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24" name="Google Shape;224;p37"/>
          <p:cNvSpPr txBox="1"/>
          <p:nvPr/>
        </p:nvSpPr>
        <p:spPr>
          <a:xfrm>
            <a:off x="8177212" y="2751137"/>
            <a:ext cx="838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Sudden</a:t>
            </a:r>
            <a:endParaRPr/>
          </a:p>
        </p:txBody>
      </p:sp>
      <p:sp>
        <p:nvSpPr>
          <p:cNvPr id="225" name="Google Shape;225;p37"/>
          <p:cNvSpPr txBox="1"/>
          <p:nvPr/>
        </p:nvSpPr>
        <p:spPr>
          <a:xfrm>
            <a:off x="8177198" y="2998775"/>
            <a:ext cx="720600" cy="27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Death</a:t>
            </a:r>
            <a:endParaRPr/>
          </a:p>
        </p:txBody>
      </p:sp>
      <p:sp>
        <p:nvSpPr>
          <p:cNvPr id="226" name="Google Shape;226;p37"/>
          <p:cNvSpPr txBox="1"/>
          <p:nvPr/>
        </p:nvSpPr>
        <p:spPr>
          <a:xfrm>
            <a:off x="8067675" y="3382962"/>
            <a:ext cx="695325"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n = 103</a:t>
            </a:r>
            <a:endParaRPr/>
          </a:p>
        </p:txBody>
      </p:sp>
      <p:sp>
        <p:nvSpPr>
          <p:cNvPr id="227" name="Google Shape;227;p37"/>
          <p:cNvSpPr txBox="1"/>
          <p:nvPr/>
        </p:nvSpPr>
        <p:spPr>
          <a:xfrm>
            <a:off x="5602287" y="1208087"/>
            <a:ext cx="108585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a:solidFill>
                  <a:schemeClr val="lt2"/>
                </a:solidFill>
                <a:latin typeface="Arial"/>
                <a:ea typeface="Arial"/>
                <a:cs typeface="Arial"/>
                <a:sym typeface="Arial"/>
              </a:rPr>
              <a:t>NYHA III</a:t>
            </a:r>
            <a:endParaRPr/>
          </a:p>
        </p:txBody>
      </p:sp>
      <p:sp>
        <p:nvSpPr>
          <p:cNvPr id="228" name="Google Shape;228;p37"/>
          <p:cNvSpPr/>
          <p:nvPr/>
        </p:nvSpPr>
        <p:spPr>
          <a:xfrm>
            <a:off x="3017837" y="3978275"/>
            <a:ext cx="1454150" cy="2108200"/>
          </a:xfrm>
          <a:custGeom>
            <a:avLst/>
            <a:gdLst/>
            <a:ahLst/>
            <a:cxnLst/>
            <a:rect l="l" t="t" r="r" b="b"/>
            <a:pathLst>
              <a:path w="29786" h="43200" fill="none" extrusionOk="0">
                <a:moveTo>
                  <a:pt x="8056" y="0"/>
                </a:moveTo>
                <a:cubicBezTo>
                  <a:pt x="8099" y="0"/>
                  <a:pt x="8142" y="0"/>
                  <a:pt x="8186" y="0"/>
                </a:cubicBezTo>
                <a:cubicBezTo>
                  <a:pt x="20115" y="0"/>
                  <a:pt x="29786" y="9670"/>
                  <a:pt x="29786" y="21600"/>
                </a:cubicBezTo>
                <a:cubicBezTo>
                  <a:pt x="29786" y="33529"/>
                  <a:pt x="20115" y="43200"/>
                  <a:pt x="8186" y="43200"/>
                </a:cubicBezTo>
                <a:cubicBezTo>
                  <a:pt x="5378" y="43200"/>
                  <a:pt x="2598" y="42652"/>
                  <a:pt x="0" y="41588"/>
                </a:cubicBezTo>
              </a:path>
              <a:path w="29786" h="43200" extrusionOk="0">
                <a:moveTo>
                  <a:pt x="8056" y="0"/>
                </a:moveTo>
                <a:cubicBezTo>
                  <a:pt x="8099" y="0"/>
                  <a:pt x="8142" y="0"/>
                  <a:pt x="8186" y="0"/>
                </a:cubicBezTo>
                <a:cubicBezTo>
                  <a:pt x="20115" y="0"/>
                  <a:pt x="29786" y="9670"/>
                  <a:pt x="29786" y="21600"/>
                </a:cubicBezTo>
                <a:cubicBezTo>
                  <a:pt x="29786" y="33529"/>
                  <a:pt x="20115" y="43200"/>
                  <a:pt x="8186" y="43200"/>
                </a:cubicBezTo>
                <a:cubicBezTo>
                  <a:pt x="5378" y="43200"/>
                  <a:pt x="2598" y="42652"/>
                  <a:pt x="0" y="41588"/>
                </a:cubicBezTo>
                <a:lnTo>
                  <a:pt x="8186" y="21600"/>
                </a:lnTo>
                <a:lnTo>
                  <a:pt x="8056" y="0"/>
                </a:lnTo>
                <a:close/>
              </a:path>
            </a:pathLst>
          </a:custGeom>
          <a:gradFill>
            <a:gsLst>
              <a:gs pos="0">
                <a:srgbClr val="762F00"/>
              </a:gs>
              <a:gs pos="50000">
                <a:schemeClr val="accent2"/>
              </a:gs>
              <a:gs pos="100000">
                <a:srgbClr val="762F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29" name="Google Shape;229;p37"/>
          <p:cNvSpPr/>
          <p:nvPr/>
        </p:nvSpPr>
        <p:spPr>
          <a:xfrm>
            <a:off x="2490787" y="5032375"/>
            <a:ext cx="927100" cy="974725"/>
          </a:xfrm>
          <a:custGeom>
            <a:avLst/>
            <a:gdLst/>
            <a:ahLst/>
            <a:cxnLst/>
            <a:rect l="l" t="t" r="r" b="b"/>
            <a:pathLst>
              <a:path w="18985" h="19989" fill="none" extrusionOk="0">
                <a:moveTo>
                  <a:pt x="10799" y="19988"/>
                </a:moveTo>
                <a:cubicBezTo>
                  <a:pt x="6190" y="18101"/>
                  <a:pt x="2374" y="14678"/>
                  <a:pt x="-1" y="10301"/>
                </a:cubicBezTo>
              </a:path>
              <a:path w="18985" h="19989" extrusionOk="0">
                <a:moveTo>
                  <a:pt x="10799" y="19988"/>
                </a:moveTo>
                <a:cubicBezTo>
                  <a:pt x="6190" y="18101"/>
                  <a:pt x="2374" y="14678"/>
                  <a:pt x="-1" y="10301"/>
                </a:cubicBezTo>
                <a:lnTo>
                  <a:pt x="18985" y="0"/>
                </a:lnTo>
                <a:lnTo>
                  <a:pt x="10799" y="19988"/>
                </a:lnTo>
                <a:close/>
              </a:path>
            </a:pathLst>
          </a:custGeom>
          <a:gradFill>
            <a:gsLst>
              <a:gs pos="0">
                <a:srgbClr val="004776"/>
              </a:gs>
              <a:gs pos="50000">
                <a:srgbClr val="0099FF"/>
              </a:gs>
              <a:gs pos="100000">
                <a:srgbClr val="004776"/>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0" name="Google Shape;230;p37"/>
          <p:cNvSpPr/>
          <p:nvPr/>
        </p:nvSpPr>
        <p:spPr>
          <a:xfrm>
            <a:off x="2362200" y="3978275"/>
            <a:ext cx="1055687" cy="1557337"/>
          </a:xfrm>
          <a:custGeom>
            <a:avLst/>
            <a:gdLst/>
            <a:ahLst/>
            <a:cxnLst/>
            <a:rect l="l" t="t" r="r" b="b"/>
            <a:pathLst>
              <a:path w="21600" h="31901" fill="none" extrusionOk="0">
                <a:moveTo>
                  <a:pt x="2614" y="31901"/>
                </a:moveTo>
                <a:cubicBezTo>
                  <a:pt x="898" y="28738"/>
                  <a:pt x="0" y="25197"/>
                  <a:pt x="0" y="21600"/>
                </a:cubicBezTo>
                <a:cubicBezTo>
                  <a:pt x="0" y="9721"/>
                  <a:pt x="9591" y="71"/>
                  <a:pt x="21470" y="0"/>
                </a:cubicBezTo>
              </a:path>
              <a:path w="21600" h="31901" extrusionOk="0">
                <a:moveTo>
                  <a:pt x="2614" y="31901"/>
                </a:moveTo>
                <a:cubicBezTo>
                  <a:pt x="898" y="28738"/>
                  <a:pt x="0" y="25197"/>
                  <a:pt x="0" y="21600"/>
                </a:cubicBezTo>
                <a:cubicBezTo>
                  <a:pt x="0" y="9721"/>
                  <a:pt x="9591" y="71"/>
                  <a:pt x="21470" y="0"/>
                </a:cubicBezTo>
                <a:lnTo>
                  <a:pt x="21600" y="21600"/>
                </a:lnTo>
                <a:lnTo>
                  <a:pt x="2614" y="31901"/>
                </a:lnTo>
                <a:close/>
              </a:path>
            </a:pathLst>
          </a:custGeom>
          <a:gradFill>
            <a:gsLst>
              <a:gs pos="0">
                <a:srgbClr val="005E00"/>
              </a:gs>
              <a:gs pos="50000">
                <a:schemeClr val="hlink"/>
              </a:gs>
              <a:gs pos="100000">
                <a:srgbClr val="005E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1" name="Google Shape;231;p37"/>
          <p:cNvSpPr txBox="1"/>
          <p:nvPr/>
        </p:nvSpPr>
        <p:spPr>
          <a:xfrm>
            <a:off x="3676650" y="4745037"/>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56%</a:t>
            </a:r>
            <a:endParaRPr/>
          </a:p>
        </p:txBody>
      </p:sp>
      <p:sp>
        <p:nvSpPr>
          <p:cNvPr id="232" name="Google Shape;232;p37"/>
          <p:cNvSpPr txBox="1"/>
          <p:nvPr/>
        </p:nvSpPr>
        <p:spPr>
          <a:xfrm>
            <a:off x="2703512" y="5467350"/>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11%</a:t>
            </a:r>
            <a:endParaRPr/>
          </a:p>
        </p:txBody>
      </p:sp>
      <p:sp>
        <p:nvSpPr>
          <p:cNvPr id="233" name="Google Shape;233;p37"/>
          <p:cNvSpPr txBox="1"/>
          <p:nvPr/>
        </p:nvSpPr>
        <p:spPr>
          <a:xfrm>
            <a:off x="2647950" y="4487862"/>
            <a:ext cx="457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33%</a:t>
            </a:r>
            <a:endParaRPr/>
          </a:p>
        </p:txBody>
      </p:sp>
      <p:sp>
        <p:nvSpPr>
          <p:cNvPr id="234" name="Google Shape;234;p37"/>
          <p:cNvSpPr txBox="1"/>
          <p:nvPr/>
        </p:nvSpPr>
        <p:spPr>
          <a:xfrm>
            <a:off x="4854575" y="3902075"/>
            <a:ext cx="142875" cy="142875"/>
          </a:xfrm>
          <a:prstGeom prst="rect">
            <a:avLst/>
          </a:prstGeom>
          <a:solidFill>
            <a:schemeClr val="accent2"/>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5" name="Google Shape;235;p37"/>
          <p:cNvSpPr txBox="1"/>
          <p:nvPr/>
        </p:nvSpPr>
        <p:spPr>
          <a:xfrm>
            <a:off x="5064125" y="3844925"/>
            <a:ext cx="4699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CHF</a:t>
            </a:r>
            <a:endParaRPr/>
          </a:p>
        </p:txBody>
      </p:sp>
      <p:sp>
        <p:nvSpPr>
          <p:cNvPr id="236" name="Google Shape;236;p37"/>
          <p:cNvSpPr txBox="1"/>
          <p:nvPr/>
        </p:nvSpPr>
        <p:spPr>
          <a:xfrm>
            <a:off x="4854575" y="4503737"/>
            <a:ext cx="142875" cy="142875"/>
          </a:xfrm>
          <a:prstGeom prst="rect">
            <a:avLst/>
          </a:prstGeom>
          <a:solidFill>
            <a:srgbClr val="0099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7" name="Google Shape;237;p37"/>
          <p:cNvSpPr txBox="1"/>
          <p:nvPr/>
        </p:nvSpPr>
        <p:spPr>
          <a:xfrm>
            <a:off x="5064125" y="4446575"/>
            <a:ext cx="838200" cy="27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Other</a:t>
            </a:r>
            <a:endParaRPr/>
          </a:p>
        </p:txBody>
      </p:sp>
      <p:sp>
        <p:nvSpPr>
          <p:cNvPr id="238" name="Google Shape;238;p37"/>
          <p:cNvSpPr txBox="1"/>
          <p:nvPr/>
        </p:nvSpPr>
        <p:spPr>
          <a:xfrm>
            <a:off x="4854575" y="5103812"/>
            <a:ext cx="142875" cy="142875"/>
          </a:xfrm>
          <a:prstGeom prst="rect">
            <a:avLst/>
          </a:prstGeom>
          <a:solidFill>
            <a:schemeClr val="hlink"/>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39" name="Google Shape;239;p37"/>
          <p:cNvSpPr txBox="1"/>
          <p:nvPr/>
        </p:nvSpPr>
        <p:spPr>
          <a:xfrm>
            <a:off x="5064125" y="5046662"/>
            <a:ext cx="8382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Sudden</a:t>
            </a:r>
            <a:endParaRPr/>
          </a:p>
        </p:txBody>
      </p:sp>
      <p:sp>
        <p:nvSpPr>
          <p:cNvPr id="240" name="Google Shape;240;p37"/>
          <p:cNvSpPr txBox="1"/>
          <p:nvPr/>
        </p:nvSpPr>
        <p:spPr>
          <a:xfrm>
            <a:off x="5064125" y="5313350"/>
            <a:ext cx="927000" cy="274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Death</a:t>
            </a:r>
            <a:endParaRPr/>
          </a:p>
        </p:txBody>
      </p:sp>
      <p:sp>
        <p:nvSpPr>
          <p:cNvPr id="241" name="Google Shape;241;p37"/>
          <p:cNvSpPr txBox="1"/>
          <p:nvPr/>
        </p:nvSpPr>
        <p:spPr>
          <a:xfrm>
            <a:off x="4876800" y="5638800"/>
            <a:ext cx="611187"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n = 27</a:t>
            </a:r>
            <a:endParaRPr/>
          </a:p>
        </p:txBody>
      </p:sp>
      <p:sp>
        <p:nvSpPr>
          <p:cNvPr id="242" name="Google Shape;242;p37"/>
          <p:cNvSpPr txBox="1"/>
          <p:nvPr/>
        </p:nvSpPr>
        <p:spPr>
          <a:xfrm>
            <a:off x="3278187" y="3551237"/>
            <a:ext cx="1111250" cy="36671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2"/>
              </a:buClr>
              <a:buSzPts val="1800"/>
              <a:buFont typeface="Arial"/>
              <a:buNone/>
            </a:pPr>
            <a:r>
              <a:rPr lang="en-US" sz="1800" b="1" i="0" u="none">
                <a:solidFill>
                  <a:schemeClr val="lt2"/>
                </a:solidFill>
                <a:latin typeface="Arial"/>
                <a:ea typeface="Arial"/>
                <a:cs typeface="Arial"/>
                <a:sym typeface="Arial"/>
              </a:rPr>
              <a:t>NYHA IV</a:t>
            </a:r>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Etiology of Heart Failure</a:t>
            </a:r>
            <a:endParaRPr/>
          </a:p>
        </p:txBody>
      </p:sp>
      <p:sp>
        <p:nvSpPr>
          <p:cNvPr id="248" name="Google Shape;248;p38"/>
          <p:cNvSpPr txBox="1">
            <a:spLocks noGrp="1"/>
          </p:cNvSpPr>
          <p:nvPr>
            <p:ph type="body" idx="1"/>
          </p:nvPr>
        </p:nvSpPr>
        <p:spPr>
          <a:xfrm>
            <a:off x="685800" y="1633537"/>
            <a:ext cx="8137525"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80000"/>
              </a:lnSpc>
              <a:spcBef>
                <a:spcPts val="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What causes heart failure?</a:t>
            </a:r>
            <a:endParaRPr/>
          </a:p>
          <a:p>
            <a:pPr marL="290512" marR="0" lvl="0" indent="-290512" algn="l" rtl="0">
              <a:lnSpc>
                <a:spcPct val="80000"/>
              </a:lnSpc>
              <a:spcBef>
                <a:spcPts val="81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The loss of a critical quantity of functioning myocardial cells after injury to the heart due to:</a:t>
            </a:r>
            <a:endParaRPr/>
          </a:p>
          <a:p>
            <a:pPr marL="742950" marR="0" lvl="1" indent="-285750" algn="l" rtl="0">
              <a:lnSpc>
                <a:spcPct val="80000"/>
              </a:lnSpc>
              <a:spcBef>
                <a:spcPts val="81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Ischemic Heart Disease </a:t>
            </a:r>
            <a:endParaRPr/>
          </a:p>
          <a:p>
            <a:pPr marL="742950" marR="0" lvl="1" indent="-285750" algn="l" rtl="0">
              <a:lnSpc>
                <a:spcPct val="80000"/>
              </a:lnSpc>
              <a:spcBef>
                <a:spcPts val="6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Hypertension </a:t>
            </a:r>
            <a:endParaRPr/>
          </a:p>
          <a:p>
            <a:pPr marL="742950" marR="0" lvl="1" indent="-285750" algn="l" rtl="0">
              <a:lnSpc>
                <a:spcPct val="80000"/>
              </a:lnSpc>
              <a:spcBef>
                <a:spcPts val="6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Idiopathic Cardiomyopathy</a:t>
            </a:r>
            <a:endParaRPr/>
          </a:p>
          <a:p>
            <a:pPr marL="742950" marR="0" lvl="1" indent="-285750" algn="l" rtl="0">
              <a:lnSpc>
                <a:spcPct val="80000"/>
              </a:lnSpc>
              <a:spcBef>
                <a:spcPts val="6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Infections (e.g., viral myocarditis, Chagas’ disease)</a:t>
            </a:r>
            <a:endParaRPr/>
          </a:p>
          <a:p>
            <a:pPr marL="742950" marR="0" lvl="1" indent="-285750" algn="l" rtl="0">
              <a:lnSpc>
                <a:spcPct val="80000"/>
              </a:lnSpc>
              <a:spcBef>
                <a:spcPts val="6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Toxins (e.g., alcohol or cytotoxic drugs) </a:t>
            </a:r>
            <a:endParaRPr/>
          </a:p>
          <a:p>
            <a:pPr marL="742950" marR="0" lvl="1" indent="-285750" algn="l" rtl="0">
              <a:lnSpc>
                <a:spcPct val="80000"/>
              </a:lnSpc>
              <a:spcBef>
                <a:spcPts val="6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Valvular Disease </a:t>
            </a:r>
            <a:endParaRPr/>
          </a:p>
          <a:p>
            <a:pPr marL="742950" marR="0" lvl="1" indent="-285750" algn="l" rtl="0">
              <a:lnSpc>
                <a:spcPct val="80000"/>
              </a:lnSpc>
              <a:spcBef>
                <a:spcPts val="6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Prolonged Arrhythmias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9"/>
          <p:cNvSpPr/>
          <p:nvPr/>
        </p:nvSpPr>
        <p:spPr>
          <a:xfrm>
            <a:off x="3835400" y="3311525"/>
            <a:ext cx="515937" cy="1157287"/>
          </a:xfrm>
          <a:custGeom>
            <a:avLst/>
            <a:gdLst/>
            <a:ahLst/>
            <a:cxnLst/>
            <a:rect l="l" t="t" r="r" b="b"/>
            <a:pathLst>
              <a:path w="325" h="729" extrusionOk="0">
                <a:moveTo>
                  <a:pt x="0" y="633"/>
                </a:moveTo>
                <a:lnTo>
                  <a:pt x="325" y="0"/>
                </a:lnTo>
                <a:lnTo>
                  <a:pt x="325" y="95"/>
                </a:lnTo>
                <a:lnTo>
                  <a:pt x="0" y="729"/>
                </a:lnTo>
                <a:lnTo>
                  <a:pt x="0" y="633"/>
                </a:lnTo>
                <a:close/>
              </a:path>
            </a:pathLst>
          </a:custGeom>
          <a:solidFill>
            <a:srgbClr val="004D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4" name="Google Shape;254;p39"/>
          <p:cNvSpPr/>
          <p:nvPr/>
        </p:nvSpPr>
        <p:spPr>
          <a:xfrm>
            <a:off x="5392737" y="4249737"/>
            <a:ext cx="325437" cy="806450"/>
          </a:xfrm>
          <a:custGeom>
            <a:avLst/>
            <a:gdLst/>
            <a:ahLst/>
            <a:cxnLst/>
            <a:rect l="l" t="t" r="r" b="b"/>
            <a:pathLst>
              <a:path w="205" h="508" extrusionOk="0">
                <a:moveTo>
                  <a:pt x="205" y="0"/>
                </a:moveTo>
                <a:lnTo>
                  <a:pt x="205" y="12"/>
                </a:lnTo>
                <a:lnTo>
                  <a:pt x="205" y="36"/>
                </a:lnTo>
                <a:lnTo>
                  <a:pt x="199" y="48"/>
                </a:lnTo>
                <a:lnTo>
                  <a:pt x="199" y="60"/>
                </a:lnTo>
                <a:lnTo>
                  <a:pt x="199" y="72"/>
                </a:lnTo>
                <a:lnTo>
                  <a:pt x="193" y="90"/>
                </a:lnTo>
                <a:lnTo>
                  <a:pt x="193" y="102"/>
                </a:lnTo>
                <a:lnTo>
                  <a:pt x="187" y="114"/>
                </a:lnTo>
                <a:lnTo>
                  <a:pt x="187" y="126"/>
                </a:lnTo>
                <a:lnTo>
                  <a:pt x="181" y="149"/>
                </a:lnTo>
                <a:lnTo>
                  <a:pt x="175" y="161"/>
                </a:lnTo>
                <a:lnTo>
                  <a:pt x="169" y="173"/>
                </a:lnTo>
                <a:lnTo>
                  <a:pt x="169" y="185"/>
                </a:lnTo>
                <a:lnTo>
                  <a:pt x="157" y="209"/>
                </a:lnTo>
                <a:lnTo>
                  <a:pt x="151" y="221"/>
                </a:lnTo>
                <a:lnTo>
                  <a:pt x="145" y="227"/>
                </a:lnTo>
                <a:lnTo>
                  <a:pt x="133" y="251"/>
                </a:lnTo>
                <a:lnTo>
                  <a:pt x="127" y="263"/>
                </a:lnTo>
                <a:lnTo>
                  <a:pt x="121" y="275"/>
                </a:lnTo>
                <a:lnTo>
                  <a:pt x="115" y="287"/>
                </a:lnTo>
                <a:lnTo>
                  <a:pt x="97" y="305"/>
                </a:lnTo>
                <a:lnTo>
                  <a:pt x="91" y="317"/>
                </a:lnTo>
                <a:lnTo>
                  <a:pt x="85" y="329"/>
                </a:lnTo>
                <a:lnTo>
                  <a:pt x="73" y="335"/>
                </a:lnTo>
                <a:lnTo>
                  <a:pt x="60" y="358"/>
                </a:lnTo>
                <a:lnTo>
                  <a:pt x="48" y="364"/>
                </a:lnTo>
                <a:lnTo>
                  <a:pt x="36" y="376"/>
                </a:lnTo>
                <a:lnTo>
                  <a:pt x="30" y="388"/>
                </a:lnTo>
                <a:lnTo>
                  <a:pt x="12" y="406"/>
                </a:lnTo>
                <a:lnTo>
                  <a:pt x="0" y="412"/>
                </a:lnTo>
                <a:lnTo>
                  <a:pt x="0" y="508"/>
                </a:lnTo>
                <a:lnTo>
                  <a:pt x="12" y="502"/>
                </a:lnTo>
                <a:lnTo>
                  <a:pt x="30" y="484"/>
                </a:lnTo>
                <a:lnTo>
                  <a:pt x="36" y="472"/>
                </a:lnTo>
                <a:lnTo>
                  <a:pt x="48" y="460"/>
                </a:lnTo>
                <a:lnTo>
                  <a:pt x="60" y="454"/>
                </a:lnTo>
                <a:lnTo>
                  <a:pt x="73" y="430"/>
                </a:lnTo>
                <a:lnTo>
                  <a:pt x="85" y="424"/>
                </a:lnTo>
                <a:lnTo>
                  <a:pt x="91" y="412"/>
                </a:lnTo>
                <a:lnTo>
                  <a:pt x="97" y="400"/>
                </a:lnTo>
                <a:lnTo>
                  <a:pt x="115" y="382"/>
                </a:lnTo>
                <a:lnTo>
                  <a:pt x="121" y="370"/>
                </a:lnTo>
                <a:lnTo>
                  <a:pt x="127" y="358"/>
                </a:lnTo>
                <a:lnTo>
                  <a:pt x="133" y="347"/>
                </a:lnTo>
                <a:lnTo>
                  <a:pt x="145" y="323"/>
                </a:lnTo>
                <a:lnTo>
                  <a:pt x="151" y="317"/>
                </a:lnTo>
                <a:lnTo>
                  <a:pt x="157" y="305"/>
                </a:lnTo>
                <a:lnTo>
                  <a:pt x="169" y="281"/>
                </a:lnTo>
                <a:lnTo>
                  <a:pt x="169" y="269"/>
                </a:lnTo>
                <a:lnTo>
                  <a:pt x="175" y="257"/>
                </a:lnTo>
                <a:lnTo>
                  <a:pt x="181" y="245"/>
                </a:lnTo>
                <a:lnTo>
                  <a:pt x="187" y="221"/>
                </a:lnTo>
                <a:lnTo>
                  <a:pt x="187" y="209"/>
                </a:lnTo>
                <a:lnTo>
                  <a:pt x="193" y="197"/>
                </a:lnTo>
                <a:lnTo>
                  <a:pt x="193" y="185"/>
                </a:lnTo>
                <a:lnTo>
                  <a:pt x="199" y="167"/>
                </a:lnTo>
                <a:lnTo>
                  <a:pt x="199" y="155"/>
                </a:lnTo>
                <a:lnTo>
                  <a:pt x="199" y="143"/>
                </a:lnTo>
                <a:lnTo>
                  <a:pt x="205" y="132"/>
                </a:lnTo>
                <a:lnTo>
                  <a:pt x="205" y="108"/>
                </a:lnTo>
                <a:lnTo>
                  <a:pt x="205" y="96"/>
                </a:lnTo>
                <a:lnTo>
                  <a:pt x="205" y="0"/>
                </a:lnTo>
                <a:close/>
              </a:path>
            </a:pathLst>
          </a:custGeom>
          <a:solidFill>
            <a:srgbClr val="804D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5" name="Google Shape;255;p39"/>
          <p:cNvSpPr/>
          <p:nvPr/>
        </p:nvSpPr>
        <p:spPr>
          <a:xfrm>
            <a:off x="4189412" y="4249737"/>
            <a:ext cx="1193800" cy="806450"/>
          </a:xfrm>
          <a:custGeom>
            <a:avLst/>
            <a:gdLst/>
            <a:ahLst/>
            <a:cxnLst/>
            <a:rect l="l" t="t" r="r" b="b"/>
            <a:pathLst>
              <a:path w="752" h="508" extrusionOk="0">
                <a:moveTo>
                  <a:pt x="0" y="0"/>
                </a:moveTo>
                <a:lnTo>
                  <a:pt x="752" y="412"/>
                </a:lnTo>
                <a:lnTo>
                  <a:pt x="752" y="508"/>
                </a:lnTo>
                <a:lnTo>
                  <a:pt x="0" y="96"/>
                </a:lnTo>
                <a:lnTo>
                  <a:pt x="0" y="0"/>
                </a:lnTo>
                <a:close/>
              </a:path>
            </a:pathLst>
          </a:custGeom>
          <a:solidFill>
            <a:srgbClr val="804D0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6" name="Google Shape;256;p39"/>
          <p:cNvSpPr/>
          <p:nvPr/>
        </p:nvSpPr>
        <p:spPr>
          <a:xfrm>
            <a:off x="4189412" y="3244850"/>
            <a:ext cx="1528762" cy="1658937"/>
          </a:xfrm>
          <a:custGeom>
            <a:avLst/>
            <a:gdLst/>
            <a:ahLst/>
            <a:cxnLst/>
            <a:rect l="l" t="t" r="r" b="b"/>
            <a:pathLst>
              <a:path w="963" h="1045" extrusionOk="0">
                <a:moveTo>
                  <a:pt x="331" y="0"/>
                </a:moveTo>
                <a:lnTo>
                  <a:pt x="343" y="0"/>
                </a:lnTo>
                <a:lnTo>
                  <a:pt x="379" y="12"/>
                </a:lnTo>
                <a:lnTo>
                  <a:pt x="391" y="18"/>
                </a:lnTo>
                <a:lnTo>
                  <a:pt x="409" y="18"/>
                </a:lnTo>
                <a:lnTo>
                  <a:pt x="439" y="30"/>
                </a:lnTo>
                <a:lnTo>
                  <a:pt x="451" y="36"/>
                </a:lnTo>
                <a:lnTo>
                  <a:pt x="469" y="42"/>
                </a:lnTo>
                <a:lnTo>
                  <a:pt x="493" y="54"/>
                </a:lnTo>
                <a:lnTo>
                  <a:pt x="512" y="60"/>
                </a:lnTo>
                <a:lnTo>
                  <a:pt x="524" y="66"/>
                </a:lnTo>
                <a:lnTo>
                  <a:pt x="554" y="78"/>
                </a:lnTo>
                <a:lnTo>
                  <a:pt x="566" y="84"/>
                </a:lnTo>
                <a:lnTo>
                  <a:pt x="578" y="96"/>
                </a:lnTo>
                <a:lnTo>
                  <a:pt x="608" y="108"/>
                </a:lnTo>
                <a:lnTo>
                  <a:pt x="620" y="114"/>
                </a:lnTo>
                <a:lnTo>
                  <a:pt x="632" y="120"/>
                </a:lnTo>
                <a:lnTo>
                  <a:pt x="656" y="137"/>
                </a:lnTo>
                <a:lnTo>
                  <a:pt x="668" y="143"/>
                </a:lnTo>
                <a:lnTo>
                  <a:pt x="680" y="155"/>
                </a:lnTo>
                <a:lnTo>
                  <a:pt x="704" y="173"/>
                </a:lnTo>
                <a:lnTo>
                  <a:pt x="716" y="179"/>
                </a:lnTo>
                <a:lnTo>
                  <a:pt x="728" y="191"/>
                </a:lnTo>
                <a:lnTo>
                  <a:pt x="746" y="209"/>
                </a:lnTo>
                <a:lnTo>
                  <a:pt x="758" y="215"/>
                </a:lnTo>
                <a:lnTo>
                  <a:pt x="770" y="227"/>
                </a:lnTo>
                <a:lnTo>
                  <a:pt x="788" y="245"/>
                </a:lnTo>
                <a:lnTo>
                  <a:pt x="794" y="257"/>
                </a:lnTo>
                <a:lnTo>
                  <a:pt x="806" y="263"/>
                </a:lnTo>
                <a:lnTo>
                  <a:pt x="824" y="287"/>
                </a:lnTo>
                <a:lnTo>
                  <a:pt x="831" y="293"/>
                </a:lnTo>
                <a:lnTo>
                  <a:pt x="843" y="305"/>
                </a:lnTo>
                <a:lnTo>
                  <a:pt x="855" y="323"/>
                </a:lnTo>
                <a:lnTo>
                  <a:pt x="867" y="335"/>
                </a:lnTo>
                <a:lnTo>
                  <a:pt x="873" y="346"/>
                </a:lnTo>
                <a:lnTo>
                  <a:pt x="885" y="370"/>
                </a:lnTo>
                <a:lnTo>
                  <a:pt x="891" y="376"/>
                </a:lnTo>
                <a:lnTo>
                  <a:pt x="897" y="388"/>
                </a:lnTo>
                <a:lnTo>
                  <a:pt x="909" y="412"/>
                </a:lnTo>
                <a:lnTo>
                  <a:pt x="915" y="424"/>
                </a:lnTo>
                <a:lnTo>
                  <a:pt x="921" y="436"/>
                </a:lnTo>
                <a:lnTo>
                  <a:pt x="927" y="460"/>
                </a:lnTo>
                <a:lnTo>
                  <a:pt x="933" y="466"/>
                </a:lnTo>
                <a:lnTo>
                  <a:pt x="939" y="478"/>
                </a:lnTo>
                <a:lnTo>
                  <a:pt x="945" y="502"/>
                </a:lnTo>
                <a:lnTo>
                  <a:pt x="945" y="514"/>
                </a:lnTo>
                <a:lnTo>
                  <a:pt x="951" y="526"/>
                </a:lnTo>
                <a:lnTo>
                  <a:pt x="957" y="550"/>
                </a:lnTo>
                <a:lnTo>
                  <a:pt x="957" y="561"/>
                </a:lnTo>
                <a:lnTo>
                  <a:pt x="957" y="573"/>
                </a:lnTo>
                <a:lnTo>
                  <a:pt x="963" y="597"/>
                </a:lnTo>
                <a:lnTo>
                  <a:pt x="963" y="609"/>
                </a:lnTo>
                <a:lnTo>
                  <a:pt x="963" y="621"/>
                </a:lnTo>
                <a:lnTo>
                  <a:pt x="963" y="645"/>
                </a:lnTo>
                <a:lnTo>
                  <a:pt x="963" y="657"/>
                </a:lnTo>
                <a:lnTo>
                  <a:pt x="963" y="669"/>
                </a:lnTo>
                <a:lnTo>
                  <a:pt x="957" y="693"/>
                </a:lnTo>
                <a:lnTo>
                  <a:pt x="957" y="705"/>
                </a:lnTo>
                <a:lnTo>
                  <a:pt x="957" y="717"/>
                </a:lnTo>
                <a:lnTo>
                  <a:pt x="951" y="735"/>
                </a:lnTo>
                <a:lnTo>
                  <a:pt x="945" y="747"/>
                </a:lnTo>
                <a:lnTo>
                  <a:pt x="945" y="759"/>
                </a:lnTo>
                <a:lnTo>
                  <a:pt x="939" y="782"/>
                </a:lnTo>
                <a:lnTo>
                  <a:pt x="933" y="794"/>
                </a:lnTo>
                <a:lnTo>
                  <a:pt x="927" y="806"/>
                </a:lnTo>
                <a:lnTo>
                  <a:pt x="921" y="830"/>
                </a:lnTo>
                <a:lnTo>
                  <a:pt x="915" y="842"/>
                </a:lnTo>
                <a:lnTo>
                  <a:pt x="909" y="854"/>
                </a:lnTo>
                <a:lnTo>
                  <a:pt x="897" y="872"/>
                </a:lnTo>
                <a:lnTo>
                  <a:pt x="891" y="884"/>
                </a:lnTo>
                <a:lnTo>
                  <a:pt x="885" y="896"/>
                </a:lnTo>
                <a:lnTo>
                  <a:pt x="873" y="920"/>
                </a:lnTo>
                <a:lnTo>
                  <a:pt x="867" y="926"/>
                </a:lnTo>
                <a:lnTo>
                  <a:pt x="855" y="938"/>
                </a:lnTo>
                <a:lnTo>
                  <a:pt x="843" y="962"/>
                </a:lnTo>
                <a:lnTo>
                  <a:pt x="831" y="968"/>
                </a:lnTo>
                <a:lnTo>
                  <a:pt x="824" y="980"/>
                </a:lnTo>
                <a:lnTo>
                  <a:pt x="806" y="997"/>
                </a:lnTo>
                <a:lnTo>
                  <a:pt x="794" y="1009"/>
                </a:lnTo>
                <a:lnTo>
                  <a:pt x="788" y="1021"/>
                </a:lnTo>
                <a:lnTo>
                  <a:pt x="770" y="1039"/>
                </a:lnTo>
                <a:lnTo>
                  <a:pt x="758" y="1045"/>
                </a:lnTo>
                <a:lnTo>
                  <a:pt x="0" y="633"/>
                </a:lnTo>
                <a:lnTo>
                  <a:pt x="331" y="0"/>
                </a:lnTo>
                <a:close/>
              </a:path>
            </a:pathLst>
          </a:custGeom>
          <a:gradFill>
            <a:gsLst>
              <a:gs pos="0">
                <a:srgbClr val="764700"/>
              </a:gs>
              <a:gs pos="50000">
                <a:srgbClr val="FF9900"/>
              </a:gs>
              <a:gs pos="100000">
                <a:srgbClr val="764700"/>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7" name="Google Shape;257;p39"/>
          <p:cNvSpPr/>
          <p:nvPr/>
        </p:nvSpPr>
        <p:spPr>
          <a:xfrm>
            <a:off x="2316162" y="4316412"/>
            <a:ext cx="2724150" cy="1222375"/>
          </a:xfrm>
          <a:custGeom>
            <a:avLst/>
            <a:gdLst/>
            <a:ahLst/>
            <a:cxnLst/>
            <a:rect l="l" t="t" r="r" b="b"/>
            <a:pathLst>
              <a:path w="1716" h="770" extrusionOk="0">
                <a:moveTo>
                  <a:pt x="1716" y="412"/>
                </a:moveTo>
                <a:lnTo>
                  <a:pt x="1704" y="424"/>
                </a:lnTo>
                <a:lnTo>
                  <a:pt x="1686" y="442"/>
                </a:lnTo>
                <a:lnTo>
                  <a:pt x="1673" y="448"/>
                </a:lnTo>
                <a:lnTo>
                  <a:pt x="1661" y="460"/>
                </a:lnTo>
                <a:lnTo>
                  <a:pt x="1637" y="478"/>
                </a:lnTo>
                <a:lnTo>
                  <a:pt x="1625" y="484"/>
                </a:lnTo>
                <a:lnTo>
                  <a:pt x="1613" y="490"/>
                </a:lnTo>
                <a:lnTo>
                  <a:pt x="1589" y="508"/>
                </a:lnTo>
                <a:lnTo>
                  <a:pt x="1577" y="514"/>
                </a:lnTo>
                <a:lnTo>
                  <a:pt x="1565" y="526"/>
                </a:lnTo>
                <a:lnTo>
                  <a:pt x="1547" y="531"/>
                </a:lnTo>
                <a:lnTo>
                  <a:pt x="1523" y="543"/>
                </a:lnTo>
                <a:lnTo>
                  <a:pt x="1511" y="549"/>
                </a:lnTo>
                <a:lnTo>
                  <a:pt x="1493" y="555"/>
                </a:lnTo>
                <a:lnTo>
                  <a:pt x="1469" y="573"/>
                </a:lnTo>
                <a:lnTo>
                  <a:pt x="1451" y="579"/>
                </a:lnTo>
                <a:lnTo>
                  <a:pt x="1439" y="585"/>
                </a:lnTo>
                <a:lnTo>
                  <a:pt x="1409" y="597"/>
                </a:lnTo>
                <a:lnTo>
                  <a:pt x="1397" y="597"/>
                </a:lnTo>
                <a:lnTo>
                  <a:pt x="1379" y="603"/>
                </a:lnTo>
                <a:lnTo>
                  <a:pt x="1348" y="615"/>
                </a:lnTo>
                <a:lnTo>
                  <a:pt x="1336" y="621"/>
                </a:lnTo>
                <a:lnTo>
                  <a:pt x="1318" y="627"/>
                </a:lnTo>
                <a:lnTo>
                  <a:pt x="1288" y="633"/>
                </a:lnTo>
                <a:lnTo>
                  <a:pt x="1270" y="639"/>
                </a:lnTo>
                <a:lnTo>
                  <a:pt x="1258" y="639"/>
                </a:lnTo>
                <a:lnTo>
                  <a:pt x="1222" y="645"/>
                </a:lnTo>
                <a:lnTo>
                  <a:pt x="1210" y="651"/>
                </a:lnTo>
                <a:lnTo>
                  <a:pt x="1192" y="651"/>
                </a:lnTo>
                <a:lnTo>
                  <a:pt x="1174" y="657"/>
                </a:lnTo>
                <a:lnTo>
                  <a:pt x="1144" y="663"/>
                </a:lnTo>
                <a:lnTo>
                  <a:pt x="1126" y="663"/>
                </a:lnTo>
                <a:lnTo>
                  <a:pt x="1108" y="663"/>
                </a:lnTo>
                <a:lnTo>
                  <a:pt x="1078" y="669"/>
                </a:lnTo>
                <a:lnTo>
                  <a:pt x="1060" y="669"/>
                </a:lnTo>
                <a:lnTo>
                  <a:pt x="1042" y="669"/>
                </a:lnTo>
                <a:lnTo>
                  <a:pt x="1011" y="675"/>
                </a:lnTo>
                <a:lnTo>
                  <a:pt x="993" y="675"/>
                </a:lnTo>
                <a:lnTo>
                  <a:pt x="975" y="675"/>
                </a:lnTo>
                <a:lnTo>
                  <a:pt x="939" y="675"/>
                </a:lnTo>
                <a:lnTo>
                  <a:pt x="927" y="675"/>
                </a:lnTo>
                <a:lnTo>
                  <a:pt x="909" y="675"/>
                </a:lnTo>
                <a:lnTo>
                  <a:pt x="873" y="669"/>
                </a:lnTo>
                <a:lnTo>
                  <a:pt x="861" y="669"/>
                </a:lnTo>
                <a:lnTo>
                  <a:pt x="843" y="669"/>
                </a:lnTo>
                <a:lnTo>
                  <a:pt x="825" y="669"/>
                </a:lnTo>
                <a:lnTo>
                  <a:pt x="795" y="663"/>
                </a:lnTo>
                <a:lnTo>
                  <a:pt x="777" y="663"/>
                </a:lnTo>
                <a:lnTo>
                  <a:pt x="759" y="657"/>
                </a:lnTo>
                <a:lnTo>
                  <a:pt x="729" y="651"/>
                </a:lnTo>
                <a:lnTo>
                  <a:pt x="710" y="651"/>
                </a:lnTo>
                <a:lnTo>
                  <a:pt x="692" y="645"/>
                </a:lnTo>
                <a:lnTo>
                  <a:pt x="662" y="639"/>
                </a:lnTo>
                <a:lnTo>
                  <a:pt x="644" y="639"/>
                </a:lnTo>
                <a:lnTo>
                  <a:pt x="632" y="633"/>
                </a:lnTo>
                <a:lnTo>
                  <a:pt x="596" y="627"/>
                </a:lnTo>
                <a:lnTo>
                  <a:pt x="584" y="621"/>
                </a:lnTo>
                <a:lnTo>
                  <a:pt x="566" y="615"/>
                </a:lnTo>
                <a:lnTo>
                  <a:pt x="536" y="603"/>
                </a:lnTo>
                <a:lnTo>
                  <a:pt x="524" y="597"/>
                </a:lnTo>
                <a:lnTo>
                  <a:pt x="506" y="597"/>
                </a:lnTo>
                <a:lnTo>
                  <a:pt x="476" y="585"/>
                </a:lnTo>
                <a:lnTo>
                  <a:pt x="464" y="579"/>
                </a:lnTo>
                <a:lnTo>
                  <a:pt x="452" y="573"/>
                </a:lnTo>
                <a:lnTo>
                  <a:pt x="434" y="567"/>
                </a:lnTo>
                <a:lnTo>
                  <a:pt x="410" y="549"/>
                </a:lnTo>
                <a:lnTo>
                  <a:pt x="391" y="543"/>
                </a:lnTo>
                <a:lnTo>
                  <a:pt x="379" y="537"/>
                </a:lnTo>
                <a:lnTo>
                  <a:pt x="355" y="526"/>
                </a:lnTo>
                <a:lnTo>
                  <a:pt x="343" y="514"/>
                </a:lnTo>
                <a:lnTo>
                  <a:pt x="331" y="508"/>
                </a:lnTo>
                <a:lnTo>
                  <a:pt x="301" y="490"/>
                </a:lnTo>
                <a:lnTo>
                  <a:pt x="289" y="484"/>
                </a:lnTo>
                <a:lnTo>
                  <a:pt x="277" y="478"/>
                </a:lnTo>
                <a:lnTo>
                  <a:pt x="259" y="460"/>
                </a:lnTo>
                <a:lnTo>
                  <a:pt x="247" y="448"/>
                </a:lnTo>
                <a:lnTo>
                  <a:pt x="235" y="442"/>
                </a:lnTo>
                <a:lnTo>
                  <a:pt x="211" y="424"/>
                </a:lnTo>
                <a:lnTo>
                  <a:pt x="205" y="412"/>
                </a:lnTo>
                <a:lnTo>
                  <a:pt x="193" y="406"/>
                </a:lnTo>
                <a:lnTo>
                  <a:pt x="175" y="388"/>
                </a:lnTo>
                <a:lnTo>
                  <a:pt x="163" y="376"/>
                </a:lnTo>
                <a:lnTo>
                  <a:pt x="151" y="364"/>
                </a:lnTo>
                <a:lnTo>
                  <a:pt x="145" y="358"/>
                </a:lnTo>
                <a:lnTo>
                  <a:pt x="127" y="334"/>
                </a:lnTo>
                <a:lnTo>
                  <a:pt x="121" y="328"/>
                </a:lnTo>
                <a:lnTo>
                  <a:pt x="109" y="316"/>
                </a:lnTo>
                <a:lnTo>
                  <a:pt x="97" y="293"/>
                </a:lnTo>
                <a:lnTo>
                  <a:pt x="91" y="287"/>
                </a:lnTo>
                <a:lnTo>
                  <a:pt x="85" y="275"/>
                </a:lnTo>
                <a:lnTo>
                  <a:pt x="66" y="251"/>
                </a:lnTo>
                <a:lnTo>
                  <a:pt x="60" y="239"/>
                </a:lnTo>
                <a:lnTo>
                  <a:pt x="54" y="227"/>
                </a:lnTo>
                <a:lnTo>
                  <a:pt x="48" y="209"/>
                </a:lnTo>
                <a:lnTo>
                  <a:pt x="42" y="197"/>
                </a:lnTo>
                <a:lnTo>
                  <a:pt x="36" y="185"/>
                </a:lnTo>
                <a:lnTo>
                  <a:pt x="24" y="161"/>
                </a:lnTo>
                <a:lnTo>
                  <a:pt x="24" y="149"/>
                </a:lnTo>
                <a:lnTo>
                  <a:pt x="18" y="137"/>
                </a:lnTo>
                <a:lnTo>
                  <a:pt x="18" y="125"/>
                </a:lnTo>
                <a:lnTo>
                  <a:pt x="12" y="101"/>
                </a:lnTo>
                <a:lnTo>
                  <a:pt x="6" y="90"/>
                </a:lnTo>
                <a:lnTo>
                  <a:pt x="6" y="84"/>
                </a:lnTo>
                <a:lnTo>
                  <a:pt x="0" y="60"/>
                </a:lnTo>
                <a:lnTo>
                  <a:pt x="0" y="48"/>
                </a:lnTo>
                <a:lnTo>
                  <a:pt x="0" y="36"/>
                </a:lnTo>
                <a:lnTo>
                  <a:pt x="0" y="12"/>
                </a:lnTo>
                <a:lnTo>
                  <a:pt x="0" y="0"/>
                </a:lnTo>
                <a:lnTo>
                  <a:pt x="0" y="96"/>
                </a:lnTo>
                <a:lnTo>
                  <a:pt x="0" y="107"/>
                </a:lnTo>
                <a:lnTo>
                  <a:pt x="0" y="131"/>
                </a:lnTo>
                <a:lnTo>
                  <a:pt x="0" y="143"/>
                </a:lnTo>
                <a:lnTo>
                  <a:pt x="0" y="155"/>
                </a:lnTo>
                <a:lnTo>
                  <a:pt x="6" y="179"/>
                </a:lnTo>
                <a:lnTo>
                  <a:pt x="6" y="185"/>
                </a:lnTo>
                <a:lnTo>
                  <a:pt x="12" y="197"/>
                </a:lnTo>
                <a:lnTo>
                  <a:pt x="18" y="221"/>
                </a:lnTo>
                <a:lnTo>
                  <a:pt x="18" y="233"/>
                </a:lnTo>
                <a:lnTo>
                  <a:pt x="24" y="245"/>
                </a:lnTo>
                <a:lnTo>
                  <a:pt x="24" y="257"/>
                </a:lnTo>
                <a:lnTo>
                  <a:pt x="36" y="281"/>
                </a:lnTo>
                <a:lnTo>
                  <a:pt x="42" y="293"/>
                </a:lnTo>
                <a:lnTo>
                  <a:pt x="48" y="305"/>
                </a:lnTo>
                <a:lnTo>
                  <a:pt x="54" y="322"/>
                </a:lnTo>
                <a:lnTo>
                  <a:pt x="60" y="334"/>
                </a:lnTo>
                <a:lnTo>
                  <a:pt x="66" y="346"/>
                </a:lnTo>
                <a:lnTo>
                  <a:pt x="85" y="370"/>
                </a:lnTo>
                <a:lnTo>
                  <a:pt x="91" y="382"/>
                </a:lnTo>
                <a:lnTo>
                  <a:pt x="97" y="388"/>
                </a:lnTo>
                <a:lnTo>
                  <a:pt x="109" y="412"/>
                </a:lnTo>
                <a:lnTo>
                  <a:pt x="121" y="424"/>
                </a:lnTo>
                <a:lnTo>
                  <a:pt x="127" y="430"/>
                </a:lnTo>
                <a:lnTo>
                  <a:pt x="145" y="454"/>
                </a:lnTo>
                <a:lnTo>
                  <a:pt x="151" y="460"/>
                </a:lnTo>
                <a:lnTo>
                  <a:pt x="163" y="472"/>
                </a:lnTo>
                <a:lnTo>
                  <a:pt x="175" y="484"/>
                </a:lnTo>
                <a:lnTo>
                  <a:pt x="193" y="502"/>
                </a:lnTo>
                <a:lnTo>
                  <a:pt x="205" y="508"/>
                </a:lnTo>
                <a:lnTo>
                  <a:pt x="211" y="520"/>
                </a:lnTo>
                <a:lnTo>
                  <a:pt x="235" y="537"/>
                </a:lnTo>
                <a:lnTo>
                  <a:pt x="247" y="543"/>
                </a:lnTo>
                <a:lnTo>
                  <a:pt x="259" y="555"/>
                </a:lnTo>
                <a:lnTo>
                  <a:pt x="277" y="573"/>
                </a:lnTo>
                <a:lnTo>
                  <a:pt x="289" y="579"/>
                </a:lnTo>
                <a:lnTo>
                  <a:pt x="301" y="585"/>
                </a:lnTo>
                <a:lnTo>
                  <a:pt x="331" y="603"/>
                </a:lnTo>
                <a:lnTo>
                  <a:pt x="343" y="609"/>
                </a:lnTo>
                <a:lnTo>
                  <a:pt x="355" y="621"/>
                </a:lnTo>
                <a:lnTo>
                  <a:pt x="379" y="633"/>
                </a:lnTo>
                <a:lnTo>
                  <a:pt x="391" y="639"/>
                </a:lnTo>
                <a:lnTo>
                  <a:pt x="410" y="645"/>
                </a:lnTo>
                <a:lnTo>
                  <a:pt x="434" y="663"/>
                </a:lnTo>
                <a:lnTo>
                  <a:pt x="452" y="669"/>
                </a:lnTo>
                <a:lnTo>
                  <a:pt x="464" y="675"/>
                </a:lnTo>
                <a:lnTo>
                  <a:pt x="476" y="681"/>
                </a:lnTo>
                <a:lnTo>
                  <a:pt x="506" y="693"/>
                </a:lnTo>
                <a:lnTo>
                  <a:pt x="524" y="693"/>
                </a:lnTo>
                <a:lnTo>
                  <a:pt x="536" y="699"/>
                </a:lnTo>
                <a:lnTo>
                  <a:pt x="566" y="711"/>
                </a:lnTo>
                <a:lnTo>
                  <a:pt x="584" y="717"/>
                </a:lnTo>
                <a:lnTo>
                  <a:pt x="596" y="723"/>
                </a:lnTo>
                <a:lnTo>
                  <a:pt x="632" y="729"/>
                </a:lnTo>
                <a:lnTo>
                  <a:pt x="644" y="735"/>
                </a:lnTo>
                <a:lnTo>
                  <a:pt x="662" y="735"/>
                </a:lnTo>
                <a:lnTo>
                  <a:pt x="692" y="741"/>
                </a:lnTo>
                <a:lnTo>
                  <a:pt x="710" y="746"/>
                </a:lnTo>
                <a:lnTo>
                  <a:pt x="729" y="746"/>
                </a:lnTo>
                <a:lnTo>
                  <a:pt x="759" y="752"/>
                </a:lnTo>
                <a:lnTo>
                  <a:pt x="777" y="758"/>
                </a:lnTo>
                <a:lnTo>
                  <a:pt x="795" y="758"/>
                </a:lnTo>
                <a:lnTo>
                  <a:pt x="825" y="764"/>
                </a:lnTo>
                <a:lnTo>
                  <a:pt x="843" y="764"/>
                </a:lnTo>
                <a:lnTo>
                  <a:pt x="861" y="764"/>
                </a:lnTo>
                <a:lnTo>
                  <a:pt x="873" y="764"/>
                </a:lnTo>
                <a:lnTo>
                  <a:pt x="909" y="770"/>
                </a:lnTo>
                <a:lnTo>
                  <a:pt x="927" y="770"/>
                </a:lnTo>
                <a:lnTo>
                  <a:pt x="939" y="770"/>
                </a:lnTo>
                <a:lnTo>
                  <a:pt x="975" y="770"/>
                </a:lnTo>
                <a:lnTo>
                  <a:pt x="993" y="770"/>
                </a:lnTo>
                <a:lnTo>
                  <a:pt x="1011" y="770"/>
                </a:lnTo>
                <a:lnTo>
                  <a:pt x="1042" y="764"/>
                </a:lnTo>
                <a:lnTo>
                  <a:pt x="1060" y="764"/>
                </a:lnTo>
                <a:lnTo>
                  <a:pt x="1078" y="764"/>
                </a:lnTo>
                <a:lnTo>
                  <a:pt x="1108" y="758"/>
                </a:lnTo>
                <a:lnTo>
                  <a:pt x="1126" y="758"/>
                </a:lnTo>
                <a:lnTo>
                  <a:pt x="1144" y="758"/>
                </a:lnTo>
                <a:lnTo>
                  <a:pt x="1174" y="752"/>
                </a:lnTo>
                <a:lnTo>
                  <a:pt x="1192" y="746"/>
                </a:lnTo>
                <a:lnTo>
                  <a:pt x="1210" y="746"/>
                </a:lnTo>
                <a:lnTo>
                  <a:pt x="1222" y="741"/>
                </a:lnTo>
                <a:lnTo>
                  <a:pt x="1258" y="735"/>
                </a:lnTo>
                <a:lnTo>
                  <a:pt x="1270" y="735"/>
                </a:lnTo>
                <a:lnTo>
                  <a:pt x="1288" y="729"/>
                </a:lnTo>
                <a:lnTo>
                  <a:pt x="1318" y="723"/>
                </a:lnTo>
                <a:lnTo>
                  <a:pt x="1336" y="717"/>
                </a:lnTo>
                <a:lnTo>
                  <a:pt x="1348" y="711"/>
                </a:lnTo>
                <a:lnTo>
                  <a:pt x="1379" y="699"/>
                </a:lnTo>
                <a:lnTo>
                  <a:pt x="1397" y="693"/>
                </a:lnTo>
                <a:lnTo>
                  <a:pt x="1409" y="693"/>
                </a:lnTo>
                <a:lnTo>
                  <a:pt x="1439" y="681"/>
                </a:lnTo>
                <a:lnTo>
                  <a:pt x="1451" y="675"/>
                </a:lnTo>
                <a:lnTo>
                  <a:pt x="1469" y="669"/>
                </a:lnTo>
                <a:lnTo>
                  <a:pt x="1493" y="651"/>
                </a:lnTo>
                <a:lnTo>
                  <a:pt x="1511" y="645"/>
                </a:lnTo>
                <a:lnTo>
                  <a:pt x="1523" y="639"/>
                </a:lnTo>
                <a:lnTo>
                  <a:pt x="1547" y="627"/>
                </a:lnTo>
                <a:lnTo>
                  <a:pt x="1565" y="621"/>
                </a:lnTo>
                <a:lnTo>
                  <a:pt x="1577" y="609"/>
                </a:lnTo>
                <a:lnTo>
                  <a:pt x="1589" y="603"/>
                </a:lnTo>
                <a:lnTo>
                  <a:pt x="1613" y="585"/>
                </a:lnTo>
                <a:lnTo>
                  <a:pt x="1625" y="579"/>
                </a:lnTo>
                <a:lnTo>
                  <a:pt x="1637" y="573"/>
                </a:lnTo>
                <a:lnTo>
                  <a:pt x="1661" y="555"/>
                </a:lnTo>
                <a:lnTo>
                  <a:pt x="1673" y="543"/>
                </a:lnTo>
                <a:lnTo>
                  <a:pt x="1686" y="537"/>
                </a:lnTo>
                <a:lnTo>
                  <a:pt x="1704" y="520"/>
                </a:lnTo>
                <a:lnTo>
                  <a:pt x="1716" y="508"/>
                </a:lnTo>
                <a:lnTo>
                  <a:pt x="1716" y="412"/>
                </a:lnTo>
                <a:close/>
              </a:path>
            </a:pathLst>
          </a:custGeom>
          <a:solidFill>
            <a:srgbClr val="004D80"/>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8" name="Google Shape;258;p39"/>
          <p:cNvSpPr/>
          <p:nvPr/>
        </p:nvSpPr>
        <p:spPr>
          <a:xfrm>
            <a:off x="2316162" y="3244850"/>
            <a:ext cx="2724150" cy="2143125"/>
          </a:xfrm>
          <a:custGeom>
            <a:avLst/>
            <a:gdLst/>
            <a:ahLst/>
            <a:cxnLst/>
            <a:rect l="l" t="t" r="r" b="b"/>
            <a:pathLst>
              <a:path w="1716" h="1350" extrusionOk="0">
                <a:moveTo>
                  <a:pt x="1716" y="1087"/>
                </a:moveTo>
                <a:lnTo>
                  <a:pt x="1704" y="1099"/>
                </a:lnTo>
                <a:lnTo>
                  <a:pt x="1686" y="1117"/>
                </a:lnTo>
                <a:lnTo>
                  <a:pt x="1673" y="1123"/>
                </a:lnTo>
                <a:lnTo>
                  <a:pt x="1661" y="1135"/>
                </a:lnTo>
                <a:lnTo>
                  <a:pt x="1637" y="1153"/>
                </a:lnTo>
                <a:lnTo>
                  <a:pt x="1625" y="1159"/>
                </a:lnTo>
                <a:lnTo>
                  <a:pt x="1613" y="1165"/>
                </a:lnTo>
                <a:lnTo>
                  <a:pt x="1589" y="1183"/>
                </a:lnTo>
                <a:lnTo>
                  <a:pt x="1577" y="1189"/>
                </a:lnTo>
                <a:lnTo>
                  <a:pt x="1565" y="1201"/>
                </a:lnTo>
                <a:lnTo>
                  <a:pt x="1535" y="1212"/>
                </a:lnTo>
                <a:lnTo>
                  <a:pt x="1523" y="1218"/>
                </a:lnTo>
                <a:lnTo>
                  <a:pt x="1511" y="1224"/>
                </a:lnTo>
                <a:lnTo>
                  <a:pt x="1481" y="1242"/>
                </a:lnTo>
                <a:lnTo>
                  <a:pt x="1469" y="1248"/>
                </a:lnTo>
                <a:lnTo>
                  <a:pt x="1451" y="1254"/>
                </a:lnTo>
                <a:lnTo>
                  <a:pt x="1427" y="1266"/>
                </a:lnTo>
                <a:lnTo>
                  <a:pt x="1409" y="1272"/>
                </a:lnTo>
                <a:lnTo>
                  <a:pt x="1397" y="1272"/>
                </a:lnTo>
                <a:lnTo>
                  <a:pt x="1367" y="1284"/>
                </a:lnTo>
                <a:lnTo>
                  <a:pt x="1348" y="1290"/>
                </a:lnTo>
                <a:lnTo>
                  <a:pt x="1336" y="1296"/>
                </a:lnTo>
                <a:lnTo>
                  <a:pt x="1300" y="1302"/>
                </a:lnTo>
                <a:lnTo>
                  <a:pt x="1288" y="1308"/>
                </a:lnTo>
                <a:lnTo>
                  <a:pt x="1270" y="1314"/>
                </a:lnTo>
                <a:lnTo>
                  <a:pt x="1240" y="1320"/>
                </a:lnTo>
                <a:lnTo>
                  <a:pt x="1222" y="1320"/>
                </a:lnTo>
                <a:lnTo>
                  <a:pt x="1210" y="1326"/>
                </a:lnTo>
                <a:lnTo>
                  <a:pt x="1174" y="1332"/>
                </a:lnTo>
                <a:lnTo>
                  <a:pt x="1156" y="1332"/>
                </a:lnTo>
                <a:lnTo>
                  <a:pt x="1144" y="1338"/>
                </a:lnTo>
                <a:lnTo>
                  <a:pt x="1108" y="1338"/>
                </a:lnTo>
                <a:lnTo>
                  <a:pt x="1090" y="1344"/>
                </a:lnTo>
                <a:lnTo>
                  <a:pt x="1078" y="1344"/>
                </a:lnTo>
                <a:lnTo>
                  <a:pt x="1042" y="1344"/>
                </a:lnTo>
                <a:lnTo>
                  <a:pt x="1023" y="1344"/>
                </a:lnTo>
                <a:lnTo>
                  <a:pt x="1011" y="1350"/>
                </a:lnTo>
                <a:lnTo>
                  <a:pt x="975" y="1350"/>
                </a:lnTo>
                <a:lnTo>
                  <a:pt x="957" y="1350"/>
                </a:lnTo>
                <a:lnTo>
                  <a:pt x="939" y="1350"/>
                </a:lnTo>
                <a:lnTo>
                  <a:pt x="909" y="1350"/>
                </a:lnTo>
                <a:lnTo>
                  <a:pt x="891" y="1344"/>
                </a:lnTo>
                <a:lnTo>
                  <a:pt x="873" y="1344"/>
                </a:lnTo>
                <a:lnTo>
                  <a:pt x="843" y="1344"/>
                </a:lnTo>
                <a:lnTo>
                  <a:pt x="825" y="1344"/>
                </a:lnTo>
                <a:lnTo>
                  <a:pt x="807" y="1338"/>
                </a:lnTo>
                <a:lnTo>
                  <a:pt x="777" y="1338"/>
                </a:lnTo>
                <a:lnTo>
                  <a:pt x="759" y="1332"/>
                </a:lnTo>
                <a:lnTo>
                  <a:pt x="741" y="1332"/>
                </a:lnTo>
                <a:lnTo>
                  <a:pt x="710" y="1326"/>
                </a:lnTo>
                <a:lnTo>
                  <a:pt x="692" y="1320"/>
                </a:lnTo>
                <a:lnTo>
                  <a:pt x="680" y="1320"/>
                </a:lnTo>
                <a:lnTo>
                  <a:pt x="644" y="1314"/>
                </a:lnTo>
                <a:lnTo>
                  <a:pt x="632" y="1308"/>
                </a:lnTo>
                <a:lnTo>
                  <a:pt x="614" y="1302"/>
                </a:lnTo>
                <a:lnTo>
                  <a:pt x="584" y="1296"/>
                </a:lnTo>
                <a:lnTo>
                  <a:pt x="566" y="1290"/>
                </a:lnTo>
                <a:lnTo>
                  <a:pt x="554" y="1284"/>
                </a:lnTo>
                <a:lnTo>
                  <a:pt x="524" y="1272"/>
                </a:lnTo>
                <a:lnTo>
                  <a:pt x="506" y="1272"/>
                </a:lnTo>
                <a:lnTo>
                  <a:pt x="494" y="1266"/>
                </a:lnTo>
                <a:lnTo>
                  <a:pt x="464" y="1254"/>
                </a:lnTo>
                <a:lnTo>
                  <a:pt x="452" y="1248"/>
                </a:lnTo>
                <a:lnTo>
                  <a:pt x="434" y="1242"/>
                </a:lnTo>
                <a:lnTo>
                  <a:pt x="410" y="1224"/>
                </a:lnTo>
                <a:lnTo>
                  <a:pt x="391" y="1218"/>
                </a:lnTo>
                <a:lnTo>
                  <a:pt x="379" y="1212"/>
                </a:lnTo>
                <a:lnTo>
                  <a:pt x="355" y="1201"/>
                </a:lnTo>
                <a:lnTo>
                  <a:pt x="343" y="1189"/>
                </a:lnTo>
                <a:lnTo>
                  <a:pt x="331" y="1183"/>
                </a:lnTo>
                <a:lnTo>
                  <a:pt x="301" y="1165"/>
                </a:lnTo>
                <a:lnTo>
                  <a:pt x="289" y="1159"/>
                </a:lnTo>
                <a:lnTo>
                  <a:pt x="277" y="1153"/>
                </a:lnTo>
                <a:lnTo>
                  <a:pt x="259" y="1135"/>
                </a:lnTo>
                <a:lnTo>
                  <a:pt x="247" y="1123"/>
                </a:lnTo>
                <a:lnTo>
                  <a:pt x="235" y="1117"/>
                </a:lnTo>
                <a:lnTo>
                  <a:pt x="211" y="1099"/>
                </a:lnTo>
                <a:lnTo>
                  <a:pt x="205" y="1087"/>
                </a:lnTo>
                <a:lnTo>
                  <a:pt x="193" y="1081"/>
                </a:lnTo>
                <a:lnTo>
                  <a:pt x="175" y="1063"/>
                </a:lnTo>
                <a:lnTo>
                  <a:pt x="163" y="1051"/>
                </a:lnTo>
                <a:lnTo>
                  <a:pt x="151" y="1039"/>
                </a:lnTo>
                <a:lnTo>
                  <a:pt x="139" y="1021"/>
                </a:lnTo>
                <a:lnTo>
                  <a:pt x="127" y="1009"/>
                </a:lnTo>
                <a:lnTo>
                  <a:pt x="121" y="1003"/>
                </a:lnTo>
                <a:lnTo>
                  <a:pt x="103" y="980"/>
                </a:lnTo>
                <a:lnTo>
                  <a:pt x="97" y="968"/>
                </a:lnTo>
                <a:lnTo>
                  <a:pt x="91" y="962"/>
                </a:lnTo>
                <a:lnTo>
                  <a:pt x="73" y="938"/>
                </a:lnTo>
                <a:lnTo>
                  <a:pt x="66" y="926"/>
                </a:lnTo>
                <a:lnTo>
                  <a:pt x="60" y="914"/>
                </a:lnTo>
                <a:lnTo>
                  <a:pt x="48" y="896"/>
                </a:lnTo>
                <a:lnTo>
                  <a:pt x="48" y="884"/>
                </a:lnTo>
                <a:lnTo>
                  <a:pt x="42" y="872"/>
                </a:lnTo>
                <a:lnTo>
                  <a:pt x="30" y="848"/>
                </a:lnTo>
                <a:lnTo>
                  <a:pt x="24" y="836"/>
                </a:lnTo>
                <a:lnTo>
                  <a:pt x="24" y="824"/>
                </a:lnTo>
                <a:lnTo>
                  <a:pt x="18" y="800"/>
                </a:lnTo>
                <a:lnTo>
                  <a:pt x="12" y="788"/>
                </a:lnTo>
                <a:lnTo>
                  <a:pt x="12" y="776"/>
                </a:lnTo>
                <a:lnTo>
                  <a:pt x="6" y="759"/>
                </a:lnTo>
                <a:lnTo>
                  <a:pt x="6" y="747"/>
                </a:lnTo>
                <a:lnTo>
                  <a:pt x="0" y="735"/>
                </a:lnTo>
                <a:lnTo>
                  <a:pt x="0" y="711"/>
                </a:lnTo>
                <a:lnTo>
                  <a:pt x="0" y="699"/>
                </a:lnTo>
                <a:lnTo>
                  <a:pt x="0" y="687"/>
                </a:lnTo>
                <a:lnTo>
                  <a:pt x="0" y="663"/>
                </a:lnTo>
                <a:lnTo>
                  <a:pt x="0" y="651"/>
                </a:lnTo>
                <a:lnTo>
                  <a:pt x="0" y="639"/>
                </a:lnTo>
                <a:lnTo>
                  <a:pt x="0" y="615"/>
                </a:lnTo>
                <a:lnTo>
                  <a:pt x="6" y="603"/>
                </a:lnTo>
                <a:lnTo>
                  <a:pt x="6" y="591"/>
                </a:lnTo>
                <a:lnTo>
                  <a:pt x="12" y="567"/>
                </a:lnTo>
                <a:lnTo>
                  <a:pt x="12" y="556"/>
                </a:lnTo>
                <a:lnTo>
                  <a:pt x="18" y="544"/>
                </a:lnTo>
                <a:lnTo>
                  <a:pt x="24" y="520"/>
                </a:lnTo>
                <a:lnTo>
                  <a:pt x="24" y="508"/>
                </a:lnTo>
                <a:lnTo>
                  <a:pt x="30" y="502"/>
                </a:lnTo>
                <a:lnTo>
                  <a:pt x="42" y="478"/>
                </a:lnTo>
                <a:lnTo>
                  <a:pt x="48" y="466"/>
                </a:lnTo>
                <a:lnTo>
                  <a:pt x="48" y="454"/>
                </a:lnTo>
                <a:lnTo>
                  <a:pt x="60" y="430"/>
                </a:lnTo>
                <a:lnTo>
                  <a:pt x="66" y="418"/>
                </a:lnTo>
                <a:lnTo>
                  <a:pt x="73" y="412"/>
                </a:lnTo>
                <a:lnTo>
                  <a:pt x="91" y="388"/>
                </a:lnTo>
                <a:lnTo>
                  <a:pt x="97" y="376"/>
                </a:lnTo>
                <a:lnTo>
                  <a:pt x="103" y="364"/>
                </a:lnTo>
                <a:lnTo>
                  <a:pt x="121" y="346"/>
                </a:lnTo>
                <a:lnTo>
                  <a:pt x="127" y="335"/>
                </a:lnTo>
                <a:lnTo>
                  <a:pt x="139" y="329"/>
                </a:lnTo>
                <a:lnTo>
                  <a:pt x="151" y="305"/>
                </a:lnTo>
                <a:lnTo>
                  <a:pt x="163" y="299"/>
                </a:lnTo>
                <a:lnTo>
                  <a:pt x="175" y="287"/>
                </a:lnTo>
                <a:lnTo>
                  <a:pt x="193" y="269"/>
                </a:lnTo>
                <a:lnTo>
                  <a:pt x="205" y="257"/>
                </a:lnTo>
                <a:lnTo>
                  <a:pt x="211" y="251"/>
                </a:lnTo>
                <a:lnTo>
                  <a:pt x="235" y="233"/>
                </a:lnTo>
                <a:lnTo>
                  <a:pt x="247" y="221"/>
                </a:lnTo>
                <a:lnTo>
                  <a:pt x="259" y="215"/>
                </a:lnTo>
                <a:lnTo>
                  <a:pt x="277" y="197"/>
                </a:lnTo>
                <a:lnTo>
                  <a:pt x="289" y="185"/>
                </a:lnTo>
                <a:lnTo>
                  <a:pt x="301" y="179"/>
                </a:lnTo>
                <a:lnTo>
                  <a:pt x="331" y="161"/>
                </a:lnTo>
                <a:lnTo>
                  <a:pt x="343" y="155"/>
                </a:lnTo>
                <a:lnTo>
                  <a:pt x="355" y="149"/>
                </a:lnTo>
                <a:lnTo>
                  <a:pt x="379" y="137"/>
                </a:lnTo>
                <a:lnTo>
                  <a:pt x="391" y="126"/>
                </a:lnTo>
                <a:lnTo>
                  <a:pt x="410" y="120"/>
                </a:lnTo>
                <a:lnTo>
                  <a:pt x="434" y="108"/>
                </a:lnTo>
                <a:lnTo>
                  <a:pt x="452" y="102"/>
                </a:lnTo>
                <a:lnTo>
                  <a:pt x="464" y="96"/>
                </a:lnTo>
                <a:lnTo>
                  <a:pt x="494" y="84"/>
                </a:lnTo>
                <a:lnTo>
                  <a:pt x="506" y="78"/>
                </a:lnTo>
                <a:lnTo>
                  <a:pt x="524" y="72"/>
                </a:lnTo>
                <a:lnTo>
                  <a:pt x="554" y="60"/>
                </a:lnTo>
                <a:lnTo>
                  <a:pt x="566" y="60"/>
                </a:lnTo>
                <a:lnTo>
                  <a:pt x="584" y="54"/>
                </a:lnTo>
                <a:lnTo>
                  <a:pt x="614" y="42"/>
                </a:lnTo>
                <a:lnTo>
                  <a:pt x="632" y="42"/>
                </a:lnTo>
                <a:lnTo>
                  <a:pt x="644" y="36"/>
                </a:lnTo>
                <a:lnTo>
                  <a:pt x="680" y="30"/>
                </a:lnTo>
                <a:lnTo>
                  <a:pt x="692" y="24"/>
                </a:lnTo>
                <a:lnTo>
                  <a:pt x="710" y="24"/>
                </a:lnTo>
                <a:lnTo>
                  <a:pt x="741" y="18"/>
                </a:lnTo>
                <a:lnTo>
                  <a:pt x="759" y="12"/>
                </a:lnTo>
                <a:lnTo>
                  <a:pt x="777" y="12"/>
                </a:lnTo>
                <a:lnTo>
                  <a:pt x="807" y="6"/>
                </a:lnTo>
                <a:lnTo>
                  <a:pt x="825" y="6"/>
                </a:lnTo>
                <a:lnTo>
                  <a:pt x="843" y="6"/>
                </a:lnTo>
                <a:lnTo>
                  <a:pt x="873" y="0"/>
                </a:lnTo>
                <a:lnTo>
                  <a:pt x="891" y="0"/>
                </a:lnTo>
                <a:lnTo>
                  <a:pt x="909" y="0"/>
                </a:lnTo>
                <a:lnTo>
                  <a:pt x="939" y="0"/>
                </a:lnTo>
                <a:lnTo>
                  <a:pt x="957" y="0"/>
                </a:lnTo>
                <a:lnTo>
                  <a:pt x="975" y="0"/>
                </a:lnTo>
                <a:lnTo>
                  <a:pt x="1011" y="0"/>
                </a:lnTo>
                <a:lnTo>
                  <a:pt x="1023" y="0"/>
                </a:lnTo>
                <a:lnTo>
                  <a:pt x="1042" y="0"/>
                </a:lnTo>
                <a:lnTo>
                  <a:pt x="1078" y="6"/>
                </a:lnTo>
                <a:lnTo>
                  <a:pt x="1090" y="6"/>
                </a:lnTo>
                <a:lnTo>
                  <a:pt x="1108" y="6"/>
                </a:lnTo>
                <a:lnTo>
                  <a:pt x="1144" y="12"/>
                </a:lnTo>
                <a:lnTo>
                  <a:pt x="1156" y="12"/>
                </a:lnTo>
                <a:lnTo>
                  <a:pt x="1174" y="18"/>
                </a:lnTo>
                <a:lnTo>
                  <a:pt x="1210" y="24"/>
                </a:lnTo>
                <a:lnTo>
                  <a:pt x="1222" y="24"/>
                </a:lnTo>
                <a:lnTo>
                  <a:pt x="1240" y="30"/>
                </a:lnTo>
                <a:lnTo>
                  <a:pt x="1270" y="36"/>
                </a:lnTo>
                <a:lnTo>
                  <a:pt x="1288" y="42"/>
                </a:lnTo>
                <a:lnTo>
                  <a:pt x="957" y="675"/>
                </a:lnTo>
                <a:lnTo>
                  <a:pt x="1716" y="1087"/>
                </a:lnTo>
                <a:close/>
              </a:path>
            </a:pathLst>
          </a:custGeom>
          <a:gradFill>
            <a:gsLst>
              <a:gs pos="0">
                <a:srgbClr val="004776"/>
              </a:gs>
              <a:gs pos="50000">
                <a:srgbClr val="0099FF"/>
              </a:gs>
              <a:gs pos="100000">
                <a:srgbClr val="004776"/>
              </a:gs>
            </a:gsLst>
            <a:lin ang="2700000" scaled="0"/>
          </a:gra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59" name="Google Shape;259;p39"/>
          <p:cNvSpPr txBox="1"/>
          <p:nvPr/>
        </p:nvSpPr>
        <p:spPr>
          <a:xfrm>
            <a:off x="5892800" y="3748087"/>
            <a:ext cx="508000" cy="30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a:solidFill>
                  <a:srgbClr val="FFFFFF"/>
                </a:solidFill>
                <a:latin typeface="Arial"/>
                <a:ea typeface="Arial"/>
                <a:cs typeface="Arial"/>
                <a:sym typeface="Arial"/>
              </a:rPr>
              <a:t>30%</a:t>
            </a:r>
            <a:endParaRPr/>
          </a:p>
        </p:txBody>
      </p:sp>
      <p:sp>
        <p:nvSpPr>
          <p:cNvPr id="260" name="Google Shape;260;p39"/>
          <p:cNvSpPr txBox="1"/>
          <p:nvPr/>
        </p:nvSpPr>
        <p:spPr>
          <a:xfrm>
            <a:off x="1752600" y="4695825"/>
            <a:ext cx="508000" cy="3048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2000"/>
              <a:buFont typeface="Arial"/>
              <a:buNone/>
            </a:pPr>
            <a:r>
              <a:rPr lang="en-US" sz="2000" b="1" i="0" u="none">
                <a:solidFill>
                  <a:srgbClr val="FFFFFF"/>
                </a:solidFill>
                <a:latin typeface="Arial"/>
                <a:ea typeface="Arial"/>
                <a:cs typeface="Arial"/>
                <a:sym typeface="Arial"/>
              </a:rPr>
              <a:t>70%</a:t>
            </a:r>
            <a:endParaRPr/>
          </a:p>
        </p:txBody>
      </p:sp>
      <p:sp>
        <p:nvSpPr>
          <p:cNvPr id="261" name="Google Shape;261;p39"/>
          <p:cNvSpPr txBox="1"/>
          <p:nvPr/>
        </p:nvSpPr>
        <p:spPr>
          <a:xfrm>
            <a:off x="2717800" y="5861050"/>
            <a:ext cx="123825" cy="123825"/>
          </a:xfrm>
          <a:prstGeom prst="rect">
            <a:avLst/>
          </a:prstGeom>
          <a:solidFill>
            <a:srgbClr val="FF9900"/>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62" name="Google Shape;262;p39"/>
          <p:cNvSpPr txBox="1"/>
          <p:nvPr/>
        </p:nvSpPr>
        <p:spPr>
          <a:xfrm>
            <a:off x="2908300" y="5786437"/>
            <a:ext cx="23368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Diastolic Dysfunction</a:t>
            </a:r>
            <a:endParaRPr/>
          </a:p>
        </p:txBody>
      </p:sp>
      <p:sp>
        <p:nvSpPr>
          <p:cNvPr id="263" name="Google Shape;263;p39"/>
          <p:cNvSpPr txBox="1"/>
          <p:nvPr/>
        </p:nvSpPr>
        <p:spPr>
          <a:xfrm>
            <a:off x="2717800" y="6156325"/>
            <a:ext cx="123825" cy="122237"/>
          </a:xfrm>
          <a:prstGeom prst="rect">
            <a:avLst/>
          </a:prstGeom>
          <a:solidFill>
            <a:srgbClr val="0099FF"/>
          </a:solidFill>
          <a:ln w="9525"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264" name="Google Shape;264;p39"/>
          <p:cNvSpPr txBox="1"/>
          <p:nvPr/>
        </p:nvSpPr>
        <p:spPr>
          <a:xfrm>
            <a:off x="2908300" y="6080125"/>
            <a:ext cx="2260600" cy="27463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1" i="0" u="none">
                <a:solidFill>
                  <a:srgbClr val="FFFFFF"/>
                </a:solidFill>
                <a:latin typeface="Arial"/>
                <a:ea typeface="Arial"/>
                <a:cs typeface="Arial"/>
                <a:sym typeface="Arial"/>
              </a:rPr>
              <a:t>Systolic Dysfunction</a:t>
            </a:r>
            <a:endParaRPr/>
          </a:p>
        </p:txBody>
      </p:sp>
      <p:sp>
        <p:nvSpPr>
          <p:cNvPr id="265" name="Google Shape;265;p39"/>
          <p:cNvSpPr txBox="1"/>
          <p:nvPr/>
        </p:nvSpPr>
        <p:spPr>
          <a:xfrm>
            <a:off x="2330450" y="4189412"/>
            <a:ext cx="1447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(EF &lt; 40%)</a:t>
            </a:r>
            <a:endParaRPr/>
          </a:p>
        </p:txBody>
      </p:sp>
      <p:sp>
        <p:nvSpPr>
          <p:cNvPr id="266" name="Google Shape;266;p39"/>
          <p:cNvSpPr txBox="1"/>
          <p:nvPr/>
        </p:nvSpPr>
        <p:spPr>
          <a:xfrm>
            <a:off x="4338637" y="3971925"/>
            <a:ext cx="18288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(EF &gt; 40 %)</a:t>
            </a:r>
            <a:endParaRPr/>
          </a:p>
        </p:txBody>
      </p:sp>
      <p:sp>
        <p:nvSpPr>
          <p:cNvPr id="267" name="Google Shape;267;p39"/>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Left Ventricular Dysfunction</a:t>
            </a:r>
            <a:endParaRPr/>
          </a:p>
        </p:txBody>
      </p:sp>
      <p:sp>
        <p:nvSpPr>
          <p:cNvPr id="268" name="Google Shape;268;p39"/>
          <p:cNvSpPr txBox="1">
            <a:spLocks noGrp="1"/>
          </p:cNvSpPr>
          <p:nvPr>
            <p:ph type="body" idx="1"/>
          </p:nvPr>
        </p:nvSpPr>
        <p:spPr>
          <a:xfrm>
            <a:off x="685800" y="1420812"/>
            <a:ext cx="8267700" cy="17653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80000"/>
              </a:lnSpc>
              <a:spcBef>
                <a:spcPts val="0"/>
              </a:spcBef>
              <a:spcAft>
                <a:spcPts val="0"/>
              </a:spcAft>
              <a:buClr>
                <a:schemeClr val="lt2"/>
              </a:buClr>
              <a:buSzPts val="2200"/>
              <a:buFont typeface="Arial"/>
              <a:buChar char="•"/>
            </a:pPr>
            <a:r>
              <a:rPr lang="en-US" sz="2200" b="1" i="0" u="none" strike="noStrike" cap="none">
                <a:solidFill>
                  <a:schemeClr val="lt1"/>
                </a:solidFill>
                <a:latin typeface="Arial"/>
                <a:ea typeface="Arial"/>
                <a:cs typeface="Arial"/>
                <a:sym typeface="Arial"/>
              </a:rPr>
              <a:t>Systolic:</a:t>
            </a:r>
            <a:r>
              <a:rPr lang="en-US" sz="2200" b="0" i="0" u="none" strike="noStrike" cap="none">
                <a:solidFill>
                  <a:schemeClr val="lt1"/>
                </a:solidFill>
                <a:latin typeface="Arial"/>
                <a:ea typeface="Arial"/>
                <a:cs typeface="Arial"/>
                <a:sym typeface="Arial"/>
              </a:rPr>
              <a:t>  Impaired contractility/ejection</a:t>
            </a:r>
            <a:endParaRPr/>
          </a:p>
          <a:p>
            <a:pPr marL="742950" marR="0" lvl="1" indent="-285750" algn="l" rtl="0">
              <a:lnSpc>
                <a:spcPct val="80000"/>
              </a:lnSpc>
              <a:spcBef>
                <a:spcPts val="93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Approximately two-thirds of heart failure patients have systolic dysfunction</a:t>
            </a:r>
            <a:r>
              <a:rPr lang="en-US" sz="2000" b="0" i="0" u="none" strike="noStrike" cap="none" baseline="30000">
                <a:solidFill>
                  <a:schemeClr val="lt1"/>
                </a:solidFill>
                <a:latin typeface="Arial"/>
                <a:ea typeface="Arial"/>
                <a:cs typeface="Arial"/>
                <a:sym typeface="Arial"/>
              </a:rPr>
              <a:t>1</a:t>
            </a:r>
            <a:endParaRPr/>
          </a:p>
          <a:p>
            <a:pPr marL="290512" marR="0" lvl="0" indent="-290512" algn="l" rtl="0">
              <a:lnSpc>
                <a:spcPct val="80000"/>
              </a:lnSpc>
              <a:spcBef>
                <a:spcPts val="1460"/>
              </a:spcBef>
              <a:spcAft>
                <a:spcPts val="0"/>
              </a:spcAft>
              <a:buClr>
                <a:schemeClr val="lt2"/>
              </a:buClr>
              <a:buSzPts val="2200"/>
              <a:buFont typeface="Arial"/>
              <a:buChar char="•"/>
            </a:pPr>
            <a:r>
              <a:rPr lang="en-US" sz="2200" b="1" i="0" u="none" strike="noStrike" cap="none">
                <a:solidFill>
                  <a:schemeClr val="lt1"/>
                </a:solidFill>
                <a:latin typeface="Arial"/>
                <a:ea typeface="Arial"/>
                <a:cs typeface="Arial"/>
                <a:sym typeface="Arial"/>
              </a:rPr>
              <a:t>Diastolic:</a:t>
            </a:r>
            <a:r>
              <a:rPr lang="en-US" sz="2200" b="0" i="0" u="none" strike="noStrike" cap="none">
                <a:solidFill>
                  <a:schemeClr val="lt1"/>
                </a:solidFill>
                <a:latin typeface="Arial"/>
                <a:ea typeface="Arial"/>
                <a:cs typeface="Arial"/>
                <a:sym typeface="Arial"/>
              </a:rPr>
              <a:t>  Impaired filling/relaxation</a:t>
            </a:r>
            <a:endParaRPr/>
          </a:p>
        </p:txBody>
      </p:sp>
      <p:sp>
        <p:nvSpPr>
          <p:cNvPr id="269" name="Google Shape;269;p39"/>
          <p:cNvSpPr txBox="1"/>
          <p:nvPr/>
        </p:nvSpPr>
        <p:spPr>
          <a:xfrm>
            <a:off x="228600" y="6445250"/>
            <a:ext cx="6858000" cy="27463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1  Lilly, L.  </a:t>
            </a:r>
            <a:r>
              <a:rPr lang="en-US" sz="1200" b="0" i="0" u="sng">
                <a:solidFill>
                  <a:schemeClr val="lt1"/>
                </a:solidFill>
                <a:latin typeface="Arial"/>
                <a:ea typeface="Arial"/>
                <a:cs typeface="Arial"/>
                <a:sym typeface="Arial"/>
              </a:rPr>
              <a:t>Pathophysiology of Heart Disease</a:t>
            </a:r>
            <a:r>
              <a:rPr lang="en-US" sz="1200" b="0" i="0" u="none">
                <a:solidFill>
                  <a:schemeClr val="lt1"/>
                </a:solidFill>
                <a:latin typeface="Arial"/>
                <a:ea typeface="Arial"/>
                <a:cs typeface="Arial"/>
                <a:sym typeface="Arial"/>
              </a:rPr>
              <a:t>.  Second Edition p 200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0"/>
          <p:cNvSpPr/>
          <p:nvPr/>
        </p:nvSpPr>
        <p:spPr>
          <a:xfrm>
            <a:off x="3530600" y="2847975"/>
            <a:ext cx="2293937" cy="1217612"/>
          </a:xfrm>
          <a:prstGeom prst="ellipse">
            <a:avLst/>
          </a:prstGeom>
          <a:gradFill>
            <a:gsLst>
              <a:gs pos="0">
                <a:srgbClr val="005E00"/>
              </a:gs>
              <a:gs pos="50000">
                <a:schemeClr val="hlink"/>
              </a:gs>
              <a:gs pos="100000">
                <a:srgbClr val="005E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Stroke</a:t>
            </a:r>
            <a:endParaRPr/>
          </a:p>
          <a:p>
            <a:pPr marL="0" marR="0" lvl="0" indent="0" algn="ctr" rtl="0">
              <a:lnSpc>
                <a:spcPct val="100000"/>
              </a:lnSpc>
              <a:spcBef>
                <a:spcPts val="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Volume</a:t>
            </a:r>
            <a:endParaRPr/>
          </a:p>
        </p:txBody>
      </p:sp>
      <p:sp>
        <p:nvSpPr>
          <p:cNvPr id="275" name="Google Shape;275;p40"/>
          <p:cNvSpPr txBox="1"/>
          <p:nvPr/>
        </p:nvSpPr>
        <p:spPr>
          <a:xfrm>
            <a:off x="1595437" y="2274887"/>
            <a:ext cx="1576387" cy="644525"/>
          </a:xfrm>
          <a:prstGeom prst="rect">
            <a:avLst/>
          </a:prstGeom>
          <a:gradFill>
            <a:gsLst>
              <a:gs pos="0">
                <a:srgbClr val="762F00"/>
              </a:gs>
              <a:gs pos="50000">
                <a:schemeClr val="accent2"/>
              </a:gs>
              <a:gs pos="100000">
                <a:srgbClr val="762F00"/>
              </a:gs>
            </a:gsLst>
            <a:lin ang="2700000" scaled="0"/>
          </a:gra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r>
              <a:rPr lang="en-US" sz="2700" b="1" i="0" u="none">
                <a:solidFill>
                  <a:schemeClr val="lt1"/>
                </a:solidFill>
                <a:latin typeface="Arial"/>
                <a:ea typeface="Arial"/>
                <a:cs typeface="Arial"/>
                <a:sym typeface="Arial"/>
              </a:rPr>
              <a:t>Preload</a:t>
            </a:r>
            <a:endParaRPr/>
          </a:p>
        </p:txBody>
      </p:sp>
      <p:sp>
        <p:nvSpPr>
          <p:cNvPr id="276" name="Google Shape;276;p40"/>
          <p:cNvSpPr txBox="1"/>
          <p:nvPr/>
        </p:nvSpPr>
        <p:spPr>
          <a:xfrm>
            <a:off x="6038850" y="2274887"/>
            <a:ext cx="1720850" cy="573087"/>
          </a:xfrm>
          <a:prstGeom prst="rect">
            <a:avLst/>
          </a:prstGeom>
          <a:gradFill>
            <a:gsLst>
              <a:gs pos="0">
                <a:srgbClr val="762F00"/>
              </a:gs>
              <a:gs pos="50000">
                <a:schemeClr val="accent2"/>
              </a:gs>
              <a:gs pos="100000">
                <a:srgbClr val="762F00"/>
              </a:gs>
            </a:gsLst>
            <a:lin ang="2700000" scaled="0"/>
          </a:gra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r>
              <a:rPr lang="en-US" sz="2700" b="1" i="0" u="none">
                <a:solidFill>
                  <a:schemeClr val="lt1"/>
                </a:solidFill>
                <a:latin typeface="Arial"/>
                <a:ea typeface="Arial"/>
                <a:cs typeface="Arial"/>
                <a:sym typeface="Arial"/>
              </a:rPr>
              <a:t>Afterload</a:t>
            </a:r>
            <a:endParaRPr/>
          </a:p>
        </p:txBody>
      </p:sp>
      <p:sp>
        <p:nvSpPr>
          <p:cNvPr id="277" name="Google Shape;277;p40"/>
          <p:cNvSpPr txBox="1"/>
          <p:nvPr/>
        </p:nvSpPr>
        <p:spPr>
          <a:xfrm>
            <a:off x="3387725" y="1414462"/>
            <a:ext cx="2436812" cy="644525"/>
          </a:xfrm>
          <a:prstGeom prst="rect">
            <a:avLst/>
          </a:prstGeom>
          <a:gradFill>
            <a:gsLst>
              <a:gs pos="0">
                <a:srgbClr val="762F00"/>
              </a:gs>
              <a:gs pos="50000">
                <a:schemeClr val="accent2"/>
              </a:gs>
              <a:gs pos="100000">
                <a:srgbClr val="762F00"/>
              </a:gs>
            </a:gsLst>
            <a:lin ang="2700000" scaled="0"/>
          </a:gra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r>
              <a:rPr lang="en-US" sz="2700" b="1" i="0" u="none">
                <a:solidFill>
                  <a:schemeClr val="lt1"/>
                </a:solidFill>
                <a:latin typeface="Arial"/>
                <a:ea typeface="Arial"/>
                <a:cs typeface="Arial"/>
                <a:sym typeface="Arial"/>
              </a:rPr>
              <a:t>Contractility</a:t>
            </a:r>
            <a:endParaRPr/>
          </a:p>
        </p:txBody>
      </p:sp>
      <p:sp>
        <p:nvSpPr>
          <p:cNvPr id="278" name="Google Shape;278;p40"/>
          <p:cNvSpPr/>
          <p:nvPr/>
        </p:nvSpPr>
        <p:spPr>
          <a:xfrm>
            <a:off x="3314700" y="5129212"/>
            <a:ext cx="2940050" cy="860425"/>
          </a:xfrm>
          <a:prstGeom prst="roundRect">
            <a:avLst>
              <a:gd name="adj" fmla="val 16667"/>
            </a:avLst>
          </a:prstGeom>
          <a:gradFill>
            <a:gsLst>
              <a:gs pos="0">
                <a:srgbClr val="762F00"/>
              </a:gs>
              <a:gs pos="50000">
                <a:schemeClr val="accent2"/>
              </a:gs>
              <a:gs pos="100000">
                <a:srgbClr val="762F00"/>
              </a:gs>
            </a:gsLst>
            <a:lin ang="2700000" scaled="0"/>
          </a:gra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r>
              <a:rPr lang="en-US" sz="2700" b="1" i="0" u="none">
                <a:solidFill>
                  <a:schemeClr val="lt1"/>
                </a:solidFill>
                <a:latin typeface="Arial"/>
                <a:ea typeface="Arial"/>
                <a:cs typeface="Arial"/>
                <a:sym typeface="Arial"/>
              </a:rPr>
              <a:t>Cardiac Output</a:t>
            </a:r>
            <a:endParaRPr/>
          </a:p>
        </p:txBody>
      </p:sp>
      <p:sp>
        <p:nvSpPr>
          <p:cNvPr id="279" name="Google Shape;279;p40"/>
          <p:cNvSpPr txBox="1"/>
          <p:nvPr/>
        </p:nvSpPr>
        <p:spPr>
          <a:xfrm>
            <a:off x="6684962" y="4208462"/>
            <a:ext cx="2078037" cy="644525"/>
          </a:xfrm>
          <a:prstGeom prst="rect">
            <a:avLst/>
          </a:prstGeom>
          <a:gradFill>
            <a:gsLst>
              <a:gs pos="0">
                <a:srgbClr val="762F00"/>
              </a:gs>
              <a:gs pos="50000">
                <a:schemeClr val="accent2"/>
              </a:gs>
              <a:gs pos="100000">
                <a:srgbClr val="762F00"/>
              </a:gs>
            </a:gsLst>
            <a:lin ang="2700000" scaled="0"/>
          </a:gra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Arial"/>
              <a:buNone/>
            </a:pPr>
            <a:r>
              <a:rPr lang="en-US" sz="2700" b="1" i="0" u="none">
                <a:solidFill>
                  <a:schemeClr val="lt1"/>
                </a:solidFill>
                <a:latin typeface="Arial"/>
                <a:ea typeface="Arial"/>
                <a:cs typeface="Arial"/>
                <a:sym typeface="Arial"/>
              </a:rPr>
              <a:t>Heart Rate</a:t>
            </a:r>
            <a:endParaRPr/>
          </a:p>
        </p:txBody>
      </p:sp>
      <p:sp>
        <p:nvSpPr>
          <p:cNvPr id="280" name="Google Shape;280;p40"/>
          <p:cNvSpPr txBox="1"/>
          <p:nvPr/>
        </p:nvSpPr>
        <p:spPr>
          <a:xfrm>
            <a:off x="304800" y="4137025"/>
            <a:ext cx="2795587" cy="788987"/>
          </a:xfrm>
          <a:prstGeom prst="rect">
            <a:avLst/>
          </a:prstGeom>
          <a:gradFill>
            <a:gsLst>
              <a:gs pos="0">
                <a:srgbClr val="762F00"/>
              </a:gs>
              <a:gs pos="50000">
                <a:schemeClr val="accent2"/>
              </a:gs>
              <a:gs pos="100000">
                <a:srgbClr val="762F00"/>
              </a:gs>
            </a:gsLst>
            <a:lin ang="2700000" scaled="0"/>
          </a:gradFill>
          <a:ln w="9525" cap="flat" cmpd="sng">
            <a:solidFill>
              <a:srgbClr val="FFFFCC"/>
            </a:solidFill>
            <a:prstDash val="solid"/>
            <a:miter lim="800000"/>
            <a:headEnd type="none" w="sm" len="sm"/>
            <a:tailEnd type="none" w="sm" len="sm"/>
          </a:ln>
        </p:spPr>
        <p:txBody>
          <a:bodyPr spcFirstLastPara="1" wrap="square" lIns="91425" tIns="45700" rIns="91425" bIns="45700" anchor="ctr" anchorCtr="0">
            <a:noAutofit/>
          </a:bodyPr>
          <a:lstStyle/>
          <a:p>
            <a:pPr marL="112712" marR="0" lvl="0" indent="-112712" algn="l" rtl="0">
              <a:lnSpc>
                <a:spcPct val="100000"/>
              </a:lnSpc>
              <a:spcBef>
                <a:spcPts val="0"/>
              </a:spcBef>
              <a:spcAft>
                <a:spcPts val="0"/>
              </a:spcAft>
              <a:buClr>
                <a:schemeClr val="lt1"/>
              </a:buClr>
              <a:buSzPts val="1500"/>
              <a:buFont typeface="Arial"/>
              <a:buChar char="•"/>
            </a:pPr>
            <a:r>
              <a:rPr lang="en-US" sz="1500" b="1" i="0" u="none">
                <a:solidFill>
                  <a:schemeClr val="lt1"/>
                </a:solidFill>
                <a:latin typeface="Arial"/>
                <a:ea typeface="Arial"/>
                <a:cs typeface="Arial"/>
                <a:sym typeface="Arial"/>
              </a:rPr>
              <a:t>Synergistic LV Contraction</a:t>
            </a:r>
            <a:endParaRPr/>
          </a:p>
          <a:p>
            <a:pPr marL="112712" marR="0" lvl="0" indent="-112712" algn="l" rtl="0">
              <a:lnSpc>
                <a:spcPct val="100000"/>
              </a:lnSpc>
              <a:spcBef>
                <a:spcPts val="0"/>
              </a:spcBef>
              <a:spcAft>
                <a:spcPts val="0"/>
              </a:spcAft>
              <a:buClr>
                <a:schemeClr val="lt1"/>
              </a:buClr>
              <a:buSzPts val="1500"/>
              <a:buFont typeface="Arial"/>
              <a:buChar char="•"/>
            </a:pPr>
            <a:r>
              <a:rPr lang="en-US" sz="1500" b="1" i="0" u="none">
                <a:solidFill>
                  <a:schemeClr val="lt1"/>
                </a:solidFill>
                <a:latin typeface="Arial"/>
                <a:ea typeface="Arial"/>
                <a:cs typeface="Arial"/>
                <a:sym typeface="Arial"/>
              </a:rPr>
              <a:t>Wall Integrity</a:t>
            </a:r>
            <a:endParaRPr/>
          </a:p>
          <a:p>
            <a:pPr marL="112712" marR="0" lvl="0" indent="-112712" algn="l" rtl="0">
              <a:lnSpc>
                <a:spcPct val="100000"/>
              </a:lnSpc>
              <a:spcBef>
                <a:spcPts val="0"/>
              </a:spcBef>
              <a:spcAft>
                <a:spcPts val="0"/>
              </a:spcAft>
              <a:buClr>
                <a:schemeClr val="lt1"/>
              </a:buClr>
              <a:buSzPts val="1500"/>
              <a:buFont typeface="Arial"/>
              <a:buChar char="•"/>
            </a:pPr>
            <a:r>
              <a:rPr lang="en-US" sz="1500" b="1" i="0" u="none">
                <a:solidFill>
                  <a:schemeClr val="lt1"/>
                </a:solidFill>
                <a:latin typeface="Arial"/>
                <a:ea typeface="Arial"/>
                <a:cs typeface="Arial"/>
                <a:sym typeface="Arial"/>
              </a:rPr>
              <a:t>Valvular Competence</a:t>
            </a:r>
            <a:endParaRPr/>
          </a:p>
        </p:txBody>
      </p:sp>
      <p:cxnSp>
        <p:nvCxnSpPr>
          <p:cNvPr id="281" name="Google Shape;281;p40"/>
          <p:cNvCxnSpPr/>
          <p:nvPr/>
        </p:nvCxnSpPr>
        <p:spPr>
          <a:xfrm>
            <a:off x="4605337" y="2058987"/>
            <a:ext cx="0" cy="717550"/>
          </a:xfrm>
          <a:prstGeom prst="straightConnector1">
            <a:avLst/>
          </a:prstGeom>
          <a:noFill/>
          <a:ln w="76200" cap="flat" cmpd="sng">
            <a:solidFill>
              <a:schemeClr val="lt1"/>
            </a:solidFill>
            <a:prstDash val="solid"/>
            <a:miter lim="800000"/>
            <a:headEnd type="none" w="med" len="med"/>
            <a:tailEnd type="triangle" w="med" len="med"/>
          </a:ln>
        </p:spPr>
      </p:cxnSp>
      <p:cxnSp>
        <p:nvCxnSpPr>
          <p:cNvPr id="282" name="Google Shape;282;p40"/>
          <p:cNvCxnSpPr/>
          <p:nvPr/>
        </p:nvCxnSpPr>
        <p:spPr>
          <a:xfrm>
            <a:off x="2741612" y="2990850"/>
            <a:ext cx="788987" cy="285750"/>
          </a:xfrm>
          <a:prstGeom prst="straightConnector1">
            <a:avLst/>
          </a:prstGeom>
          <a:noFill/>
          <a:ln w="76200" cap="flat" cmpd="sng">
            <a:solidFill>
              <a:schemeClr val="lt1"/>
            </a:solidFill>
            <a:prstDash val="solid"/>
            <a:miter lim="800000"/>
            <a:headEnd type="none" w="med" len="med"/>
            <a:tailEnd type="triangle" w="med" len="med"/>
          </a:ln>
        </p:spPr>
      </p:cxnSp>
      <p:cxnSp>
        <p:nvCxnSpPr>
          <p:cNvPr id="283" name="Google Shape;283;p40"/>
          <p:cNvCxnSpPr/>
          <p:nvPr/>
        </p:nvCxnSpPr>
        <p:spPr>
          <a:xfrm flipH="1">
            <a:off x="5824537" y="2919412"/>
            <a:ext cx="1003300" cy="357187"/>
          </a:xfrm>
          <a:prstGeom prst="straightConnector1">
            <a:avLst/>
          </a:prstGeom>
          <a:noFill/>
          <a:ln w="76200" cap="flat" cmpd="sng">
            <a:solidFill>
              <a:schemeClr val="lt1"/>
            </a:solidFill>
            <a:prstDash val="solid"/>
            <a:miter lim="800000"/>
            <a:headEnd type="none" w="med" len="med"/>
            <a:tailEnd type="triangle" w="med" len="med"/>
          </a:ln>
        </p:spPr>
      </p:cxnSp>
      <p:cxnSp>
        <p:nvCxnSpPr>
          <p:cNvPr id="284" name="Google Shape;284;p40"/>
          <p:cNvCxnSpPr/>
          <p:nvPr/>
        </p:nvCxnSpPr>
        <p:spPr>
          <a:xfrm>
            <a:off x="4676775" y="4065587"/>
            <a:ext cx="0" cy="1003300"/>
          </a:xfrm>
          <a:prstGeom prst="straightConnector1">
            <a:avLst/>
          </a:prstGeom>
          <a:noFill/>
          <a:ln w="76200" cap="flat" cmpd="sng">
            <a:solidFill>
              <a:schemeClr val="lt1"/>
            </a:solidFill>
            <a:prstDash val="solid"/>
            <a:miter lim="800000"/>
            <a:headEnd type="none" w="med" len="med"/>
            <a:tailEnd type="triangle" w="med" len="med"/>
          </a:ln>
        </p:spPr>
      </p:cxnSp>
      <p:cxnSp>
        <p:nvCxnSpPr>
          <p:cNvPr id="285" name="Google Shape;285;p40"/>
          <p:cNvCxnSpPr/>
          <p:nvPr/>
        </p:nvCxnSpPr>
        <p:spPr>
          <a:xfrm>
            <a:off x="3100387" y="4424362"/>
            <a:ext cx="1504950" cy="0"/>
          </a:xfrm>
          <a:prstGeom prst="straightConnector1">
            <a:avLst/>
          </a:prstGeom>
          <a:noFill/>
          <a:ln w="38100" cap="flat" cmpd="sng">
            <a:solidFill>
              <a:schemeClr val="lt1"/>
            </a:solidFill>
            <a:prstDash val="solid"/>
            <a:miter lim="800000"/>
            <a:headEnd type="none" w="med" len="med"/>
            <a:tailEnd type="triangle" w="med" len="med"/>
          </a:ln>
        </p:spPr>
      </p:cxnSp>
      <p:cxnSp>
        <p:nvCxnSpPr>
          <p:cNvPr id="286" name="Google Shape;286;p40"/>
          <p:cNvCxnSpPr/>
          <p:nvPr/>
        </p:nvCxnSpPr>
        <p:spPr>
          <a:xfrm rot="10800000">
            <a:off x="4821237" y="4424362"/>
            <a:ext cx="1863725" cy="0"/>
          </a:xfrm>
          <a:prstGeom prst="straightConnector1">
            <a:avLst/>
          </a:prstGeom>
          <a:noFill/>
          <a:ln w="38100" cap="flat" cmpd="sng">
            <a:solidFill>
              <a:schemeClr val="lt1"/>
            </a:solidFill>
            <a:prstDash val="solid"/>
            <a:miter lim="800000"/>
            <a:headEnd type="none" w="med" len="med"/>
            <a:tailEnd type="triangle" w="med" len="med"/>
          </a:ln>
        </p:spPr>
      </p:cxnSp>
      <p:sp>
        <p:nvSpPr>
          <p:cNvPr id="287" name="Google Shape;287;p40"/>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Determinants of Ventricular Function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1"/>
          <p:cNvSpPr txBox="1"/>
          <p:nvPr/>
        </p:nvSpPr>
        <p:spPr>
          <a:xfrm>
            <a:off x="461962" y="1330325"/>
            <a:ext cx="1362075" cy="793750"/>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Volume </a:t>
            </a:r>
            <a:endParaRPr/>
          </a:p>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Overload</a:t>
            </a:r>
            <a:endParaRPr/>
          </a:p>
        </p:txBody>
      </p:sp>
      <p:sp>
        <p:nvSpPr>
          <p:cNvPr id="293" name="Google Shape;293;p41"/>
          <p:cNvSpPr txBox="1"/>
          <p:nvPr/>
        </p:nvSpPr>
        <p:spPr>
          <a:xfrm>
            <a:off x="2557462" y="1330325"/>
            <a:ext cx="1362075" cy="793750"/>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Pressure </a:t>
            </a:r>
            <a:endParaRPr/>
          </a:p>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Overload</a:t>
            </a:r>
            <a:endParaRPr/>
          </a:p>
        </p:txBody>
      </p:sp>
      <p:sp>
        <p:nvSpPr>
          <p:cNvPr id="294" name="Google Shape;294;p41"/>
          <p:cNvSpPr txBox="1"/>
          <p:nvPr/>
        </p:nvSpPr>
        <p:spPr>
          <a:xfrm>
            <a:off x="4652962" y="1330325"/>
            <a:ext cx="1762125" cy="793750"/>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Loss of </a:t>
            </a:r>
            <a:endParaRPr/>
          </a:p>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Myocardium</a:t>
            </a:r>
            <a:endParaRPr/>
          </a:p>
        </p:txBody>
      </p:sp>
      <p:sp>
        <p:nvSpPr>
          <p:cNvPr id="295" name="Google Shape;295;p41"/>
          <p:cNvSpPr txBox="1"/>
          <p:nvPr/>
        </p:nvSpPr>
        <p:spPr>
          <a:xfrm>
            <a:off x="7150100" y="1330325"/>
            <a:ext cx="1701800" cy="793750"/>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Impaired </a:t>
            </a:r>
            <a:endParaRPr/>
          </a:p>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Contractility</a:t>
            </a:r>
            <a:endParaRPr/>
          </a:p>
        </p:txBody>
      </p:sp>
      <p:sp>
        <p:nvSpPr>
          <p:cNvPr id="296" name="Google Shape;296;p41"/>
          <p:cNvSpPr txBox="1"/>
          <p:nvPr/>
        </p:nvSpPr>
        <p:spPr>
          <a:xfrm>
            <a:off x="2982912" y="2613025"/>
            <a:ext cx="3178175" cy="793750"/>
          </a:xfrm>
          <a:prstGeom prst="rect">
            <a:avLst/>
          </a:prstGeom>
          <a:gradFill>
            <a:gsLst>
              <a:gs pos="0">
                <a:srgbClr val="005E00"/>
              </a:gs>
              <a:gs pos="50000">
                <a:schemeClr val="hlink"/>
              </a:gs>
              <a:gs pos="100000">
                <a:srgbClr val="005E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LV Dysfunction</a:t>
            </a:r>
            <a:endParaRPr/>
          </a:p>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EF &lt; 40%</a:t>
            </a:r>
            <a:endParaRPr/>
          </a:p>
        </p:txBody>
      </p:sp>
      <p:sp>
        <p:nvSpPr>
          <p:cNvPr id="297" name="Google Shape;297;p41"/>
          <p:cNvSpPr txBox="1"/>
          <p:nvPr/>
        </p:nvSpPr>
        <p:spPr>
          <a:xfrm>
            <a:off x="995362" y="4403725"/>
            <a:ext cx="1362075" cy="793750"/>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 Cardiac </a:t>
            </a:r>
            <a:endParaRPr/>
          </a:p>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Output</a:t>
            </a:r>
            <a:endParaRPr/>
          </a:p>
        </p:txBody>
      </p:sp>
      <p:sp>
        <p:nvSpPr>
          <p:cNvPr id="298" name="Google Shape;298;p41"/>
          <p:cNvSpPr txBox="1"/>
          <p:nvPr/>
        </p:nvSpPr>
        <p:spPr>
          <a:xfrm>
            <a:off x="663575" y="5772150"/>
            <a:ext cx="2101850" cy="511175"/>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Hypoperfusion </a:t>
            </a:r>
            <a:endParaRPr/>
          </a:p>
        </p:txBody>
      </p:sp>
      <p:sp>
        <p:nvSpPr>
          <p:cNvPr id="299" name="Google Shape;299;p41"/>
          <p:cNvSpPr txBox="1"/>
          <p:nvPr/>
        </p:nvSpPr>
        <p:spPr>
          <a:xfrm>
            <a:off x="5884862" y="3897312"/>
            <a:ext cx="2784475" cy="511175"/>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 End Systolic Volume </a:t>
            </a:r>
            <a:endParaRPr/>
          </a:p>
        </p:txBody>
      </p:sp>
      <p:sp>
        <p:nvSpPr>
          <p:cNvPr id="300" name="Google Shape;300;p41"/>
          <p:cNvSpPr txBox="1"/>
          <p:nvPr/>
        </p:nvSpPr>
        <p:spPr>
          <a:xfrm>
            <a:off x="5884862" y="4833937"/>
            <a:ext cx="2784475" cy="511175"/>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 End Diastolic Volume </a:t>
            </a:r>
            <a:endParaRPr/>
          </a:p>
        </p:txBody>
      </p:sp>
      <p:sp>
        <p:nvSpPr>
          <p:cNvPr id="301" name="Google Shape;301;p41"/>
          <p:cNvSpPr txBox="1"/>
          <p:nvPr/>
        </p:nvSpPr>
        <p:spPr>
          <a:xfrm>
            <a:off x="5884862" y="5772150"/>
            <a:ext cx="2784475" cy="511175"/>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900"/>
              <a:buFont typeface="Arial"/>
              <a:buNone/>
            </a:pPr>
            <a:r>
              <a:rPr lang="en-US" sz="1900" b="1" i="0" u="none">
                <a:solidFill>
                  <a:schemeClr val="lt1"/>
                </a:solidFill>
                <a:latin typeface="Arial"/>
                <a:ea typeface="Arial"/>
                <a:cs typeface="Arial"/>
                <a:sym typeface="Arial"/>
              </a:rPr>
              <a:t>Pulmonary Congestion </a:t>
            </a:r>
            <a:endParaRPr/>
          </a:p>
        </p:txBody>
      </p:sp>
      <p:cxnSp>
        <p:nvCxnSpPr>
          <p:cNvPr id="302" name="Google Shape;302;p41"/>
          <p:cNvCxnSpPr/>
          <p:nvPr/>
        </p:nvCxnSpPr>
        <p:spPr>
          <a:xfrm>
            <a:off x="1165225" y="2125662"/>
            <a:ext cx="1817687" cy="795337"/>
          </a:xfrm>
          <a:prstGeom prst="straightConnector1">
            <a:avLst/>
          </a:prstGeom>
          <a:noFill/>
          <a:ln w="38100" cap="flat" cmpd="sng">
            <a:solidFill>
              <a:schemeClr val="lt1"/>
            </a:solidFill>
            <a:prstDash val="solid"/>
            <a:miter lim="800000"/>
            <a:headEnd type="none" w="med" len="med"/>
            <a:tailEnd type="stealth" w="med" len="med"/>
          </a:ln>
        </p:spPr>
      </p:cxnSp>
      <p:cxnSp>
        <p:nvCxnSpPr>
          <p:cNvPr id="303" name="Google Shape;303;p41"/>
          <p:cNvCxnSpPr/>
          <p:nvPr/>
        </p:nvCxnSpPr>
        <p:spPr>
          <a:xfrm>
            <a:off x="3309937" y="2125662"/>
            <a:ext cx="290512" cy="496887"/>
          </a:xfrm>
          <a:prstGeom prst="straightConnector1">
            <a:avLst/>
          </a:prstGeom>
          <a:noFill/>
          <a:ln w="38100" cap="flat" cmpd="sng">
            <a:solidFill>
              <a:schemeClr val="lt1"/>
            </a:solidFill>
            <a:prstDash val="solid"/>
            <a:miter lim="800000"/>
            <a:headEnd type="none" w="med" len="med"/>
            <a:tailEnd type="stealth" w="med" len="med"/>
          </a:ln>
        </p:spPr>
      </p:cxnSp>
      <p:cxnSp>
        <p:nvCxnSpPr>
          <p:cNvPr id="304" name="Google Shape;304;p41"/>
          <p:cNvCxnSpPr/>
          <p:nvPr/>
        </p:nvCxnSpPr>
        <p:spPr>
          <a:xfrm flipH="1">
            <a:off x="4891087" y="2125662"/>
            <a:ext cx="515937" cy="496887"/>
          </a:xfrm>
          <a:prstGeom prst="straightConnector1">
            <a:avLst/>
          </a:prstGeom>
          <a:noFill/>
          <a:ln w="38100" cap="flat" cmpd="sng">
            <a:solidFill>
              <a:schemeClr val="lt1"/>
            </a:solidFill>
            <a:prstDash val="solid"/>
            <a:miter lim="800000"/>
            <a:headEnd type="none" w="med" len="med"/>
            <a:tailEnd type="stealth" w="med" len="med"/>
          </a:ln>
        </p:spPr>
      </p:cxnSp>
      <p:cxnSp>
        <p:nvCxnSpPr>
          <p:cNvPr id="305" name="Google Shape;305;p41"/>
          <p:cNvCxnSpPr/>
          <p:nvPr/>
        </p:nvCxnSpPr>
        <p:spPr>
          <a:xfrm flipH="1">
            <a:off x="6137275" y="2125662"/>
            <a:ext cx="1774825" cy="858837"/>
          </a:xfrm>
          <a:prstGeom prst="straightConnector1">
            <a:avLst/>
          </a:prstGeom>
          <a:noFill/>
          <a:ln w="38100" cap="flat" cmpd="sng">
            <a:solidFill>
              <a:schemeClr val="lt1"/>
            </a:solidFill>
            <a:prstDash val="solid"/>
            <a:miter lim="800000"/>
            <a:headEnd type="none" w="med" len="med"/>
            <a:tailEnd type="stealth" w="med" len="med"/>
          </a:ln>
        </p:spPr>
      </p:cxnSp>
      <p:sp>
        <p:nvSpPr>
          <p:cNvPr id="306" name="Google Shape;306;p41"/>
          <p:cNvSpPr/>
          <p:nvPr/>
        </p:nvSpPr>
        <p:spPr>
          <a:xfrm>
            <a:off x="1670050" y="3402012"/>
            <a:ext cx="1593850" cy="1008062"/>
          </a:xfrm>
          <a:custGeom>
            <a:avLst/>
            <a:gdLst/>
            <a:ahLst/>
            <a:cxnLst/>
            <a:rect l="l" t="t" r="r" b="b"/>
            <a:pathLst>
              <a:path w="1004" h="635" extrusionOk="0">
                <a:moveTo>
                  <a:pt x="1004" y="0"/>
                </a:moveTo>
                <a:lnTo>
                  <a:pt x="0" y="635"/>
                </a:lnTo>
              </a:path>
            </a:pathLst>
          </a:custGeom>
          <a:noFill/>
          <a:ln w="38100" cap="flat" cmpd="sng">
            <a:solidFill>
              <a:schemeClr val="lt1"/>
            </a:solidFill>
            <a:prstDash val="solid"/>
            <a:round/>
            <a:headEnd type="none" w="med" len="med"/>
            <a:tailEnd type="stealth" w="med" len="med"/>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cxnSp>
        <p:nvCxnSpPr>
          <p:cNvPr id="307" name="Google Shape;307;p41"/>
          <p:cNvCxnSpPr/>
          <p:nvPr/>
        </p:nvCxnSpPr>
        <p:spPr>
          <a:xfrm>
            <a:off x="5895975" y="3402012"/>
            <a:ext cx="1427162" cy="481012"/>
          </a:xfrm>
          <a:prstGeom prst="straightConnector1">
            <a:avLst/>
          </a:prstGeom>
          <a:noFill/>
          <a:ln w="38100" cap="flat" cmpd="sng">
            <a:solidFill>
              <a:schemeClr val="lt1"/>
            </a:solidFill>
            <a:prstDash val="solid"/>
            <a:miter lim="800000"/>
            <a:headEnd type="none" w="med" len="med"/>
            <a:tailEnd type="stealth" w="med" len="med"/>
          </a:ln>
        </p:spPr>
      </p:cxnSp>
      <p:cxnSp>
        <p:nvCxnSpPr>
          <p:cNvPr id="308" name="Google Shape;308;p41"/>
          <p:cNvCxnSpPr/>
          <p:nvPr/>
        </p:nvCxnSpPr>
        <p:spPr>
          <a:xfrm>
            <a:off x="1674812" y="5207000"/>
            <a:ext cx="1587" cy="584200"/>
          </a:xfrm>
          <a:prstGeom prst="straightConnector1">
            <a:avLst/>
          </a:prstGeom>
          <a:noFill/>
          <a:ln w="38100" cap="flat" cmpd="sng">
            <a:solidFill>
              <a:schemeClr val="lt1"/>
            </a:solidFill>
            <a:prstDash val="solid"/>
            <a:miter lim="800000"/>
            <a:headEnd type="none" w="med" len="med"/>
            <a:tailEnd type="stealth" w="med" len="med"/>
          </a:ln>
        </p:spPr>
      </p:cxnSp>
      <p:cxnSp>
        <p:nvCxnSpPr>
          <p:cNvPr id="309" name="Google Shape;309;p41"/>
          <p:cNvCxnSpPr/>
          <p:nvPr/>
        </p:nvCxnSpPr>
        <p:spPr>
          <a:xfrm>
            <a:off x="7313612" y="4406900"/>
            <a:ext cx="1587" cy="447675"/>
          </a:xfrm>
          <a:prstGeom prst="straightConnector1">
            <a:avLst/>
          </a:prstGeom>
          <a:noFill/>
          <a:ln w="38100" cap="flat" cmpd="sng">
            <a:solidFill>
              <a:schemeClr val="lt1"/>
            </a:solidFill>
            <a:prstDash val="solid"/>
            <a:miter lim="800000"/>
            <a:headEnd type="none" w="med" len="med"/>
            <a:tailEnd type="stealth" w="med" len="med"/>
          </a:ln>
        </p:spPr>
      </p:cxnSp>
      <p:cxnSp>
        <p:nvCxnSpPr>
          <p:cNvPr id="310" name="Google Shape;310;p41"/>
          <p:cNvCxnSpPr/>
          <p:nvPr/>
        </p:nvCxnSpPr>
        <p:spPr>
          <a:xfrm>
            <a:off x="7313612" y="5359400"/>
            <a:ext cx="3175" cy="433387"/>
          </a:xfrm>
          <a:prstGeom prst="straightConnector1">
            <a:avLst/>
          </a:prstGeom>
          <a:noFill/>
          <a:ln w="38100" cap="flat" cmpd="sng">
            <a:solidFill>
              <a:schemeClr val="lt1"/>
            </a:solidFill>
            <a:prstDash val="solid"/>
            <a:miter lim="800000"/>
            <a:headEnd type="none" w="med" len="med"/>
            <a:tailEnd type="stealth" w="med" len="med"/>
          </a:ln>
        </p:spPr>
      </p:cxnSp>
      <p:sp>
        <p:nvSpPr>
          <p:cNvPr id="311" name="Google Shape;311;p41"/>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Left Ventricular Dysfunction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42" descr="C:\Documents and Settings\padamson\My Documents\My Pictures\page2.jpg"/>
          <p:cNvPicPr preferRelativeResize="0"/>
          <p:nvPr/>
        </p:nvPicPr>
        <p:blipFill rotWithShape="1">
          <a:blip r:embed="rId3">
            <a:alphaModFix/>
          </a:blip>
          <a:srcRect/>
          <a:stretch/>
        </p:blipFill>
        <p:spPr>
          <a:xfrm>
            <a:off x="2452687" y="1298575"/>
            <a:ext cx="4238625" cy="5322887"/>
          </a:xfrm>
          <a:prstGeom prst="rect">
            <a:avLst/>
          </a:prstGeom>
          <a:noFill/>
          <a:ln>
            <a:noFill/>
          </a:ln>
        </p:spPr>
      </p:pic>
      <p:cxnSp>
        <p:nvCxnSpPr>
          <p:cNvPr id="317" name="Google Shape;317;p42"/>
          <p:cNvCxnSpPr/>
          <p:nvPr/>
        </p:nvCxnSpPr>
        <p:spPr>
          <a:xfrm rot="10800000">
            <a:off x="4619625" y="1997075"/>
            <a:ext cx="0" cy="506412"/>
          </a:xfrm>
          <a:prstGeom prst="straightConnector1">
            <a:avLst/>
          </a:prstGeom>
          <a:noFill/>
          <a:ln w="57150" cap="flat" cmpd="sng">
            <a:solidFill>
              <a:schemeClr val="folHlink"/>
            </a:solidFill>
            <a:prstDash val="solid"/>
            <a:miter lim="800000"/>
            <a:headEnd type="none" w="med" len="med"/>
            <a:tailEnd type="triangle" w="med" len="med"/>
          </a:ln>
        </p:spPr>
      </p:cxnSp>
      <p:cxnSp>
        <p:nvCxnSpPr>
          <p:cNvPr id="318" name="Google Shape;318;p42"/>
          <p:cNvCxnSpPr/>
          <p:nvPr/>
        </p:nvCxnSpPr>
        <p:spPr>
          <a:xfrm rot="10800000">
            <a:off x="4619625" y="1362075"/>
            <a:ext cx="0" cy="444500"/>
          </a:xfrm>
          <a:prstGeom prst="straightConnector1">
            <a:avLst/>
          </a:prstGeom>
          <a:noFill/>
          <a:ln w="57150" cap="flat" cmpd="sng">
            <a:solidFill>
              <a:schemeClr val="folHlink"/>
            </a:solidFill>
            <a:prstDash val="solid"/>
            <a:miter lim="800000"/>
            <a:headEnd type="none" w="med" len="med"/>
            <a:tailEnd type="triangle" w="med" len="med"/>
          </a:ln>
        </p:spPr>
      </p:cxnSp>
      <p:cxnSp>
        <p:nvCxnSpPr>
          <p:cNvPr id="319" name="Google Shape;319;p42"/>
          <p:cNvCxnSpPr/>
          <p:nvPr/>
        </p:nvCxnSpPr>
        <p:spPr>
          <a:xfrm rot="10800000">
            <a:off x="5080000" y="3138487"/>
            <a:ext cx="0" cy="762000"/>
          </a:xfrm>
          <a:prstGeom prst="straightConnector1">
            <a:avLst/>
          </a:prstGeom>
          <a:noFill/>
          <a:ln w="57150" cap="flat" cmpd="sng">
            <a:solidFill>
              <a:schemeClr val="folHlink"/>
            </a:solidFill>
            <a:prstDash val="solid"/>
            <a:miter lim="800000"/>
            <a:headEnd type="none" w="med" len="med"/>
            <a:tailEnd type="triangle" w="med" len="med"/>
          </a:ln>
        </p:spPr>
      </p:cxnSp>
      <p:cxnSp>
        <p:nvCxnSpPr>
          <p:cNvPr id="320" name="Google Shape;320;p42"/>
          <p:cNvCxnSpPr/>
          <p:nvPr/>
        </p:nvCxnSpPr>
        <p:spPr>
          <a:xfrm flipH="1">
            <a:off x="4554537" y="3836987"/>
            <a:ext cx="261937" cy="569912"/>
          </a:xfrm>
          <a:prstGeom prst="straightConnector1">
            <a:avLst/>
          </a:prstGeom>
          <a:noFill/>
          <a:ln w="57150" cap="flat" cmpd="sng">
            <a:solidFill>
              <a:schemeClr val="hlink"/>
            </a:solidFill>
            <a:prstDash val="solid"/>
            <a:miter lim="800000"/>
            <a:headEnd type="none" w="med" len="med"/>
            <a:tailEnd type="triangle" w="med" len="med"/>
          </a:ln>
        </p:spPr>
      </p:cxnSp>
      <p:cxnSp>
        <p:nvCxnSpPr>
          <p:cNvPr id="321" name="Google Shape;321;p42"/>
          <p:cNvCxnSpPr/>
          <p:nvPr/>
        </p:nvCxnSpPr>
        <p:spPr>
          <a:xfrm rot="10800000" flipH="1">
            <a:off x="4816475" y="2630487"/>
            <a:ext cx="393700" cy="317500"/>
          </a:xfrm>
          <a:prstGeom prst="straightConnector1">
            <a:avLst/>
          </a:prstGeom>
          <a:noFill/>
          <a:ln w="57150" cap="flat" cmpd="sng">
            <a:solidFill>
              <a:schemeClr val="hlink"/>
            </a:solidFill>
            <a:prstDash val="solid"/>
            <a:miter lim="800000"/>
            <a:headEnd type="none" w="med" len="med"/>
            <a:tailEnd type="triangle" w="med" len="med"/>
          </a:ln>
        </p:spPr>
      </p:cxnSp>
      <p:cxnSp>
        <p:nvCxnSpPr>
          <p:cNvPr id="322" name="Google Shape;322;p42"/>
          <p:cNvCxnSpPr/>
          <p:nvPr/>
        </p:nvCxnSpPr>
        <p:spPr>
          <a:xfrm>
            <a:off x="5080000" y="3646487"/>
            <a:ext cx="458787" cy="569912"/>
          </a:xfrm>
          <a:prstGeom prst="straightConnector1">
            <a:avLst/>
          </a:prstGeom>
          <a:noFill/>
          <a:ln w="57150" cap="flat" cmpd="sng">
            <a:solidFill>
              <a:schemeClr val="hlink"/>
            </a:solidFill>
            <a:prstDash val="solid"/>
            <a:miter lim="800000"/>
            <a:headEnd type="none" w="med" len="med"/>
            <a:tailEnd type="triangle" w="med" len="med"/>
          </a:ln>
        </p:spPr>
      </p:cxnSp>
      <p:cxnSp>
        <p:nvCxnSpPr>
          <p:cNvPr id="323" name="Google Shape;323;p42"/>
          <p:cNvCxnSpPr/>
          <p:nvPr/>
        </p:nvCxnSpPr>
        <p:spPr>
          <a:xfrm flipH="1">
            <a:off x="4291012" y="3836987"/>
            <a:ext cx="263525" cy="569912"/>
          </a:xfrm>
          <a:prstGeom prst="straightConnector1">
            <a:avLst/>
          </a:prstGeom>
          <a:noFill/>
          <a:ln w="57150" cap="flat" cmpd="sng">
            <a:solidFill>
              <a:schemeClr val="hlink"/>
            </a:solidFill>
            <a:prstDash val="solid"/>
            <a:miter lim="800000"/>
            <a:headEnd type="none" w="med" len="med"/>
            <a:tailEnd type="triangle" w="med" len="med"/>
          </a:ln>
        </p:spPr>
      </p:cxnSp>
      <p:sp>
        <p:nvSpPr>
          <p:cNvPr id="324" name="Google Shape;324;p42"/>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Hemodynamic Basis for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Heart Failure Symptoms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8"/>
                                        </p:tgtEl>
                                        <p:attrNameLst>
                                          <p:attrName>style.visibility</p:attrName>
                                        </p:attrNameLst>
                                      </p:cBhvr>
                                      <p:to>
                                        <p:strVal val="visible"/>
                                      </p:to>
                                    </p:set>
                                    <p:animEffect transition="in" filter="fade">
                                      <p:cBhvr>
                                        <p:cTn id="11" dur="500"/>
                                        <p:tgtEl>
                                          <p:spTgt spid="3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9"/>
                                        </p:tgtEl>
                                        <p:attrNameLst>
                                          <p:attrName>style.visibility</p:attrName>
                                        </p:attrNameLst>
                                      </p:cBhvr>
                                      <p:to>
                                        <p:strVal val="visible"/>
                                      </p:to>
                                    </p:set>
                                    <p:animEffect transition="in" filter="fade">
                                      <p:cBhvr>
                                        <p:cTn id="16" dur="500"/>
                                        <p:tgtEl>
                                          <p:spTgt spid="3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3"/>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Hemodynamic Basis for</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Heart Failure Symptoms</a:t>
            </a:r>
            <a:endParaRPr/>
          </a:p>
        </p:txBody>
      </p:sp>
      <p:sp>
        <p:nvSpPr>
          <p:cNvPr id="330" name="Google Shape;330;p43"/>
          <p:cNvSpPr txBox="1">
            <a:spLocks noGrp="1"/>
          </p:cNvSpPr>
          <p:nvPr>
            <p:ph type="body" idx="1"/>
          </p:nvPr>
        </p:nvSpPr>
        <p:spPr>
          <a:xfrm>
            <a:off x="685800" y="1420812"/>
            <a:ext cx="7772400" cy="4114800"/>
          </a:xfrm>
          <a:prstGeom prst="rect">
            <a:avLst/>
          </a:prstGeom>
          <a:noFill/>
          <a:ln>
            <a:noFill/>
          </a:ln>
        </p:spPr>
        <p:txBody>
          <a:bodyPr spcFirstLastPara="1" wrap="square" lIns="91425" tIns="45700" rIns="91425" bIns="45700" anchor="t" anchorCtr="0">
            <a:noAutofit/>
          </a:bodyPr>
          <a:lstStyle/>
          <a:p>
            <a:pPr marL="0" marR="0" lvl="0" indent="0" algn="ctr" rtl="0">
              <a:lnSpc>
                <a:spcPct val="220000"/>
              </a:lnSpc>
              <a:spcBef>
                <a:spcPts val="0"/>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LVEDP  ↑   </a:t>
            </a:r>
            <a:endParaRPr/>
          </a:p>
          <a:p>
            <a:pPr marL="0" marR="0" lvl="0" indent="0" algn="ctr" rtl="0">
              <a:lnSpc>
                <a:spcPct val="220000"/>
              </a:lnSpc>
              <a:spcBef>
                <a:spcPts val="405"/>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Left Atrial Pressure ↑  </a:t>
            </a:r>
            <a:endParaRPr/>
          </a:p>
          <a:p>
            <a:pPr marL="0" marR="0" lvl="0" indent="0" algn="ctr" rtl="0">
              <a:lnSpc>
                <a:spcPct val="220000"/>
              </a:lnSpc>
              <a:spcBef>
                <a:spcPts val="405"/>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Pulmonary Capillary Pressure ↑</a:t>
            </a:r>
            <a:endParaRPr/>
          </a:p>
          <a:p>
            <a:pPr marL="0" marR="0" lvl="0" indent="0" algn="ctr" rtl="0">
              <a:lnSpc>
                <a:spcPct val="220000"/>
              </a:lnSpc>
              <a:spcBef>
                <a:spcPts val="405"/>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Pulmonary Congestion</a:t>
            </a:r>
            <a:endParaRPr/>
          </a:p>
        </p:txBody>
      </p:sp>
      <p:cxnSp>
        <p:nvCxnSpPr>
          <p:cNvPr id="331" name="Google Shape;331;p43"/>
          <p:cNvCxnSpPr/>
          <p:nvPr/>
        </p:nvCxnSpPr>
        <p:spPr>
          <a:xfrm>
            <a:off x="4343400" y="4248150"/>
            <a:ext cx="0" cy="619125"/>
          </a:xfrm>
          <a:prstGeom prst="straightConnector1">
            <a:avLst/>
          </a:prstGeom>
          <a:noFill/>
          <a:ln w="76200" cap="flat" cmpd="sng">
            <a:solidFill>
              <a:schemeClr val="folHlink"/>
            </a:solidFill>
            <a:prstDash val="solid"/>
            <a:miter lim="800000"/>
            <a:headEnd type="none" w="med" len="med"/>
            <a:tailEnd type="stealth" w="med" len="med"/>
          </a:ln>
        </p:spPr>
      </p:cxnSp>
      <p:cxnSp>
        <p:nvCxnSpPr>
          <p:cNvPr id="332" name="Google Shape;332;p43"/>
          <p:cNvCxnSpPr/>
          <p:nvPr/>
        </p:nvCxnSpPr>
        <p:spPr>
          <a:xfrm>
            <a:off x="4343400" y="3243262"/>
            <a:ext cx="0" cy="619125"/>
          </a:xfrm>
          <a:prstGeom prst="straightConnector1">
            <a:avLst/>
          </a:prstGeom>
          <a:noFill/>
          <a:ln w="76200" cap="flat" cmpd="sng">
            <a:solidFill>
              <a:schemeClr val="folHlink"/>
            </a:solidFill>
            <a:prstDash val="solid"/>
            <a:miter lim="800000"/>
            <a:headEnd type="none" w="med" len="med"/>
            <a:tailEnd type="stealth" w="med" len="med"/>
          </a:ln>
        </p:spPr>
      </p:cxnSp>
      <p:cxnSp>
        <p:nvCxnSpPr>
          <p:cNvPr id="333" name="Google Shape;333;p43"/>
          <p:cNvCxnSpPr/>
          <p:nvPr/>
        </p:nvCxnSpPr>
        <p:spPr>
          <a:xfrm>
            <a:off x="4343400" y="2266950"/>
            <a:ext cx="0" cy="619125"/>
          </a:xfrm>
          <a:prstGeom prst="straightConnector1">
            <a:avLst/>
          </a:prstGeom>
          <a:noFill/>
          <a:ln w="76200" cap="flat" cmpd="sng">
            <a:solidFill>
              <a:schemeClr val="folHlink"/>
            </a:solidFill>
            <a:prstDash val="solid"/>
            <a:miter lim="800000"/>
            <a:headEnd type="none" w="med" len="med"/>
            <a:tailEnd type="stealth"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4"/>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Left Ventricular Dysfunction</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Systolic and Diastolic</a:t>
            </a:r>
            <a:endParaRPr/>
          </a:p>
        </p:txBody>
      </p:sp>
      <p:sp>
        <p:nvSpPr>
          <p:cNvPr id="339" name="Google Shape;339;p44"/>
          <p:cNvSpPr txBox="1">
            <a:spLocks noGrp="1"/>
          </p:cNvSpPr>
          <p:nvPr>
            <p:ph type="body" idx="1"/>
          </p:nvPr>
        </p:nvSpPr>
        <p:spPr>
          <a:xfrm>
            <a:off x="261937" y="1414462"/>
            <a:ext cx="4149725"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600"/>
              <a:buFont typeface="Arial"/>
              <a:buChar char="•"/>
            </a:pPr>
            <a:r>
              <a:rPr lang="en-US" sz="2600" b="0" i="0" u="none" strike="noStrike" cap="none">
                <a:solidFill>
                  <a:schemeClr val="lt1"/>
                </a:solidFill>
                <a:latin typeface="Arial"/>
                <a:ea typeface="Arial"/>
                <a:cs typeface="Arial"/>
                <a:sym typeface="Arial"/>
              </a:rPr>
              <a:t>Symptoms</a:t>
            </a:r>
            <a:endParaRPr/>
          </a:p>
          <a:p>
            <a:pPr marL="742950" marR="0" lvl="1" indent="-285750" algn="l" rtl="0">
              <a:lnSpc>
                <a:spcPct val="90000"/>
              </a:lnSpc>
              <a:spcBef>
                <a:spcPts val="170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Dyspnea on Exertion</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Paroxysmal Nocturnal Dyspnea</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Tachycardia</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Cough</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Hemoptysis</a:t>
            </a:r>
            <a:endParaRPr sz="2200" b="0" i="0" u="none" strike="noStrike" cap="none">
              <a:solidFill>
                <a:schemeClr val="lt1"/>
              </a:solidFill>
              <a:latin typeface="Arial"/>
              <a:ea typeface="Arial"/>
              <a:cs typeface="Arial"/>
              <a:sym typeface="Arial"/>
            </a:endParaRPr>
          </a:p>
          <a:p>
            <a:pPr marL="742950" marR="0" lvl="1" indent="-285750" algn="l" rtl="0">
              <a:lnSpc>
                <a:spcPct val="90000"/>
              </a:lnSpc>
              <a:spcBef>
                <a:spcPts val="1540"/>
              </a:spcBef>
              <a:spcAft>
                <a:spcPts val="0"/>
              </a:spcAft>
              <a:buClr>
                <a:schemeClr val="lt2"/>
              </a:buClr>
              <a:buSzPts val="2200"/>
              <a:buFont typeface="Arial"/>
              <a:buChar char="–"/>
            </a:pPr>
            <a:r>
              <a:rPr lang="en-US"/>
              <a:t>FATIGUE</a:t>
            </a:r>
            <a:endParaRPr/>
          </a:p>
          <a:p>
            <a:pPr marL="290513" marR="0" lvl="0" indent="-150813" algn="l" rtl="0">
              <a:lnSpc>
                <a:spcPct val="90000"/>
              </a:lnSpc>
              <a:spcBef>
                <a:spcPts val="1540"/>
              </a:spcBef>
              <a:spcAft>
                <a:spcPts val="0"/>
              </a:spcAft>
              <a:buClr>
                <a:schemeClr val="lt2"/>
              </a:buClr>
              <a:buSzPts val="2200"/>
              <a:buFont typeface="Arial"/>
              <a:buNone/>
            </a:pPr>
            <a:endParaRPr sz="2200" b="0" i="0" u="none" strike="noStrike" cap="none">
              <a:solidFill>
                <a:schemeClr val="lt1"/>
              </a:solidFill>
              <a:latin typeface="Arial"/>
              <a:ea typeface="Arial"/>
              <a:cs typeface="Arial"/>
              <a:sym typeface="Arial"/>
            </a:endParaRPr>
          </a:p>
        </p:txBody>
      </p:sp>
      <p:sp>
        <p:nvSpPr>
          <p:cNvPr id="340" name="Google Shape;340;p44"/>
          <p:cNvSpPr txBox="1">
            <a:spLocks noGrp="1"/>
          </p:cNvSpPr>
          <p:nvPr>
            <p:ph type="body" idx="1"/>
          </p:nvPr>
        </p:nvSpPr>
        <p:spPr>
          <a:xfrm>
            <a:off x="4408487" y="1414462"/>
            <a:ext cx="4565650"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600"/>
              <a:buFont typeface="Arial"/>
              <a:buChar char="•"/>
            </a:pPr>
            <a:r>
              <a:rPr lang="en-US" sz="2600" b="0" i="0" u="none" strike="noStrike" cap="none">
                <a:solidFill>
                  <a:schemeClr val="lt1"/>
                </a:solidFill>
                <a:latin typeface="Arial"/>
                <a:ea typeface="Arial"/>
                <a:cs typeface="Arial"/>
                <a:sym typeface="Arial"/>
              </a:rPr>
              <a:t>Physical Signs</a:t>
            </a:r>
            <a:endParaRPr/>
          </a:p>
          <a:p>
            <a:pPr marL="742950" marR="0" lvl="1" indent="-285750" algn="l" rtl="0">
              <a:lnSpc>
                <a:spcPct val="90000"/>
              </a:lnSpc>
              <a:spcBef>
                <a:spcPts val="170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Basilar Rales</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Pulmonary Edema</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S3 Gallop</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Pleural Effusion</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Cheyne-Stokes Respiration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0">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0">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0">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4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5"/>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Right Ventricular Failure</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Systolic and Diastolic</a:t>
            </a:r>
            <a:endParaRPr/>
          </a:p>
        </p:txBody>
      </p:sp>
      <p:sp>
        <p:nvSpPr>
          <p:cNvPr id="346" name="Google Shape;346;p45"/>
          <p:cNvSpPr txBox="1">
            <a:spLocks noGrp="1"/>
          </p:cNvSpPr>
          <p:nvPr>
            <p:ph type="body" idx="1"/>
          </p:nvPr>
        </p:nvSpPr>
        <p:spPr>
          <a:xfrm>
            <a:off x="261937" y="1414462"/>
            <a:ext cx="4149725"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600"/>
              <a:buFont typeface="Arial"/>
              <a:buChar char="•"/>
            </a:pPr>
            <a:r>
              <a:rPr lang="en-US" sz="2600" b="0" i="0" u="none" strike="noStrike" cap="none">
                <a:solidFill>
                  <a:schemeClr val="lt1"/>
                </a:solidFill>
                <a:latin typeface="Arial"/>
                <a:ea typeface="Arial"/>
                <a:cs typeface="Arial"/>
                <a:sym typeface="Arial"/>
              </a:rPr>
              <a:t>Symptoms</a:t>
            </a:r>
            <a:endParaRPr/>
          </a:p>
          <a:p>
            <a:pPr marL="742950" marR="0" lvl="1" indent="-285750" algn="l" rtl="0">
              <a:lnSpc>
                <a:spcPct val="90000"/>
              </a:lnSpc>
              <a:spcBef>
                <a:spcPts val="170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Abdominal Pain</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Anorexia</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Nausea</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Bloating</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Swelling</a:t>
            </a:r>
            <a:endParaRPr/>
          </a:p>
        </p:txBody>
      </p:sp>
      <p:sp>
        <p:nvSpPr>
          <p:cNvPr id="347" name="Google Shape;347;p45"/>
          <p:cNvSpPr txBox="1">
            <a:spLocks noGrp="1"/>
          </p:cNvSpPr>
          <p:nvPr>
            <p:ph type="body" idx="1"/>
          </p:nvPr>
        </p:nvSpPr>
        <p:spPr>
          <a:xfrm>
            <a:off x="4410075" y="1414462"/>
            <a:ext cx="4565650"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600"/>
              <a:buFont typeface="Arial"/>
              <a:buChar char="•"/>
            </a:pPr>
            <a:r>
              <a:rPr lang="en-US" sz="2600" b="0" i="0" u="none" strike="noStrike" cap="none">
                <a:solidFill>
                  <a:schemeClr val="lt1"/>
                </a:solidFill>
                <a:latin typeface="Arial"/>
                <a:ea typeface="Arial"/>
                <a:cs typeface="Arial"/>
                <a:sym typeface="Arial"/>
              </a:rPr>
              <a:t>Physical Signs</a:t>
            </a:r>
            <a:endParaRPr/>
          </a:p>
          <a:p>
            <a:pPr marL="742950" marR="0" lvl="1" indent="-285750" algn="l" rtl="0">
              <a:lnSpc>
                <a:spcPct val="90000"/>
              </a:lnSpc>
              <a:spcBef>
                <a:spcPts val="170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Peripheral Edema</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Jugular Venous Distention</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Abdominal-Jugular Reflux</a:t>
            </a:r>
            <a:endParaRPr/>
          </a:p>
          <a:p>
            <a:pPr marL="742950" marR="0" lvl="1" indent="-285750" algn="l" rtl="0">
              <a:lnSpc>
                <a:spcPct val="90000"/>
              </a:lnSpc>
              <a:spcBef>
                <a:spcPts val="154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Hepatomegaly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6"/>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Mechanisms</a:t>
            </a:r>
            <a:endParaRPr/>
          </a:p>
        </p:txBody>
      </p:sp>
      <p:sp>
        <p:nvSpPr>
          <p:cNvPr id="353" name="Google Shape;353;p46"/>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900"/>
              <a:buFont typeface="Arial"/>
              <a:buChar char="•"/>
            </a:pPr>
            <a:r>
              <a:rPr lang="en-US" sz="2900" b="0" i="0" u="none" strike="noStrike" cap="none">
                <a:solidFill>
                  <a:schemeClr val="lt1"/>
                </a:solidFill>
                <a:latin typeface="Arial"/>
                <a:ea typeface="Arial"/>
                <a:cs typeface="Arial"/>
                <a:sym typeface="Arial"/>
              </a:rPr>
              <a:t> Frank-Starling Mechanism</a:t>
            </a:r>
            <a:endParaRPr/>
          </a:p>
          <a:p>
            <a:pPr marL="290512" marR="0" lvl="0" indent="-290512" algn="l" rtl="0">
              <a:lnSpc>
                <a:spcPct val="90000"/>
              </a:lnSpc>
              <a:spcBef>
                <a:spcPts val="3190"/>
              </a:spcBef>
              <a:spcAft>
                <a:spcPts val="0"/>
              </a:spcAft>
              <a:buClr>
                <a:schemeClr val="lt2"/>
              </a:buClr>
              <a:buSzPts val="2900"/>
              <a:buFont typeface="Arial"/>
              <a:buChar char="•"/>
            </a:pPr>
            <a:r>
              <a:rPr lang="en-US" sz="2900" b="0" i="0" u="none" strike="noStrike" cap="none">
                <a:solidFill>
                  <a:schemeClr val="lt1"/>
                </a:solidFill>
                <a:latin typeface="Arial"/>
                <a:ea typeface="Arial"/>
                <a:cs typeface="Arial"/>
                <a:sym typeface="Arial"/>
              </a:rPr>
              <a:t> Neurohormonal Activation</a:t>
            </a:r>
            <a:endParaRPr/>
          </a:p>
          <a:p>
            <a:pPr marL="290512" marR="0" lvl="0" indent="-290512" algn="l" rtl="0">
              <a:lnSpc>
                <a:spcPct val="90000"/>
              </a:lnSpc>
              <a:spcBef>
                <a:spcPts val="3190"/>
              </a:spcBef>
              <a:spcAft>
                <a:spcPts val="0"/>
              </a:spcAft>
              <a:buClr>
                <a:schemeClr val="lt2"/>
              </a:buClr>
              <a:buSzPts val="2900"/>
              <a:buFont typeface="Arial"/>
              <a:buChar char="•"/>
            </a:pPr>
            <a:r>
              <a:rPr lang="en-US" sz="2900" b="0" i="0" u="none" strike="noStrike" cap="none">
                <a:solidFill>
                  <a:schemeClr val="lt1"/>
                </a:solidFill>
                <a:latin typeface="Arial"/>
                <a:ea typeface="Arial"/>
                <a:cs typeface="Arial"/>
                <a:sym typeface="Arial"/>
              </a:rPr>
              <a:t> Ventricular Remodeling</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9"/>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ctr" rtl="0">
              <a:lnSpc>
                <a:spcPct val="90000"/>
              </a:lnSpc>
              <a:spcBef>
                <a:spcPts val="0"/>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This presentation is provided for educational purposes only and should not be considered the only source for this type of information. At all times, it is the professional decision of the practitioner to exercise independent judgment in a particular situation.</a:t>
            </a:r>
            <a:endParaRPr sz="2700" b="0" i="0" u="none" strike="noStrike" cap="none">
              <a:solidFill>
                <a:schemeClr val="lt1"/>
              </a:solidFill>
              <a:latin typeface="Arial"/>
              <a:ea typeface="Arial"/>
              <a:cs typeface="Arial"/>
              <a:sym typeface="Arial"/>
            </a:endParaRPr>
          </a:p>
          <a:p>
            <a:pPr marL="290512" marR="0" lvl="0" indent="-290512" algn="ctr" rtl="0">
              <a:lnSpc>
                <a:spcPct val="90000"/>
              </a:lnSpc>
              <a:spcBef>
                <a:spcPts val="0"/>
              </a:spcBef>
              <a:spcAft>
                <a:spcPts val="0"/>
              </a:spcAft>
              <a:buClr>
                <a:schemeClr val="lt2"/>
              </a:buClr>
              <a:buSzPts val="2700"/>
              <a:buFont typeface="Arial"/>
              <a:buNone/>
            </a:pPr>
            <a:endParaRPr/>
          </a:p>
          <a:p>
            <a:pPr marL="290512" marR="0" lvl="0" indent="-290512" algn="ctr" rtl="0">
              <a:lnSpc>
                <a:spcPct val="90000"/>
              </a:lnSpc>
              <a:spcBef>
                <a:spcPts val="0"/>
              </a:spcBef>
              <a:spcAft>
                <a:spcPts val="0"/>
              </a:spcAft>
              <a:buClr>
                <a:schemeClr val="lt2"/>
              </a:buClr>
              <a:buSzPts val="2700"/>
              <a:buFont typeface="Arial"/>
              <a:buNone/>
            </a:pPr>
            <a:endParaRPr/>
          </a:p>
          <a:p>
            <a:pPr marL="290512" marR="0" lvl="0" indent="-290512" algn="ctr" rtl="0">
              <a:lnSpc>
                <a:spcPct val="90000"/>
              </a:lnSpc>
              <a:spcBef>
                <a:spcPts val="0"/>
              </a:spcBef>
              <a:spcAft>
                <a:spcPts val="0"/>
              </a:spcAft>
              <a:buClr>
                <a:schemeClr val="lt2"/>
              </a:buClr>
              <a:buSzPts val="2700"/>
              <a:buFont typeface="Arial"/>
              <a:buNone/>
            </a:pPr>
            <a:r>
              <a:rPr lang="en-US"/>
              <a:t>I  HAVE NO DISCLOSURES.</a:t>
            </a:r>
            <a:endParaRPr/>
          </a:p>
          <a:p>
            <a:pPr marL="290512" marR="0" lvl="0" indent="-290512" algn="ctr" rtl="0">
              <a:lnSpc>
                <a:spcPct val="90000"/>
              </a:lnSpc>
              <a:spcBef>
                <a:spcPts val="0"/>
              </a:spcBef>
              <a:spcAft>
                <a:spcPts val="0"/>
              </a:spcAft>
              <a:buClr>
                <a:schemeClr val="lt2"/>
              </a:buClr>
              <a:buSzPts val="2700"/>
              <a:buFont typeface="Arial"/>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47" descr="C:\WINDOWS\Desktop\Temp\Megan PPT Graphics\Hemo Mod Graphics\Fig15.bmp"/>
          <p:cNvPicPr preferRelativeResize="0"/>
          <p:nvPr/>
        </p:nvPicPr>
        <p:blipFill rotWithShape="1">
          <a:blip r:embed="rId3">
            <a:alphaModFix/>
          </a:blip>
          <a:srcRect/>
          <a:stretch/>
        </p:blipFill>
        <p:spPr>
          <a:xfrm>
            <a:off x="5086350" y="2292350"/>
            <a:ext cx="3806825" cy="3721100"/>
          </a:xfrm>
          <a:prstGeom prst="rect">
            <a:avLst/>
          </a:prstGeom>
          <a:noFill/>
          <a:ln>
            <a:noFill/>
          </a:ln>
        </p:spPr>
      </p:pic>
      <p:sp>
        <p:nvSpPr>
          <p:cNvPr id="359" name="Google Shape;359;p47"/>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Mechanisms</a:t>
            </a:r>
            <a:endParaRPr/>
          </a:p>
        </p:txBody>
      </p:sp>
      <p:sp>
        <p:nvSpPr>
          <p:cNvPr id="360" name="Google Shape;360;p47"/>
          <p:cNvSpPr txBox="1">
            <a:spLocks noGrp="1"/>
          </p:cNvSpPr>
          <p:nvPr>
            <p:ph type="body" idx="1"/>
          </p:nvPr>
        </p:nvSpPr>
        <p:spPr>
          <a:xfrm>
            <a:off x="261937" y="1414462"/>
            <a:ext cx="4924425" cy="4821237"/>
          </a:xfrm>
          <a:prstGeom prst="rect">
            <a:avLst/>
          </a:prstGeom>
          <a:noFill/>
          <a:ln>
            <a:noFill/>
          </a:ln>
        </p:spPr>
        <p:txBody>
          <a:bodyPr spcFirstLastPara="1" wrap="square" lIns="91425" tIns="45700" rIns="91425" bIns="45700" anchor="t" anchorCtr="0">
            <a:noAutofit/>
          </a:bodyPr>
          <a:lstStyle/>
          <a:p>
            <a:pPr marL="339725" marR="0" lvl="0" indent="-339725"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Frank-Starling Mechanism</a:t>
            </a:r>
            <a:endParaRPr/>
          </a:p>
          <a:p>
            <a:pPr marL="339725" marR="0" lvl="0" indent="-339725" algn="l" rtl="0">
              <a:lnSpc>
                <a:spcPct val="90000"/>
              </a:lnSpc>
              <a:spcBef>
                <a:spcPts val="1620"/>
              </a:spcBef>
              <a:spcAft>
                <a:spcPts val="0"/>
              </a:spcAft>
              <a:buClr>
                <a:schemeClr val="lt2"/>
              </a:buClr>
              <a:buSzPts val="2200"/>
              <a:buFont typeface="Arial"/>
              <a:buNone/>
            </a:pPr>
            <a:r>
              <a:rPr lang="en-US" sz="2200" b="0" i="0" u="none" strike="noStrike" cap="none">
                <a:solidFill>
                  <a:schemeClr val="lt1"/>
                </a:solidFill>
                <a:latin typeface="Arial"/>
                <a:ea typeface="Arial"/>
                <a:cs typeface="Arial"/>
                <a:sym typeface="Arial"/>
              </a:rPr>
              <a:t>a.	At rest, no HF</a:t>
            </a:r>
            <a:endParaRPr/>
          </a:p>
          <a:p>
            <a:pPr marL="339725" marR="0" lvl="0" indent="-339725" algn="l" rtl="0">
              <a:lnSpc>
                <a:spcPct val="90000"/>
              </a:lnSpc>
              <a:spcBef>
                <a:spcPts val="1540"/>
              </a:spcBef>
              <a:spcAft>
                <a:spcPts val="0"/>
              </a:spcAft>
              <a:buClr>
                <a:schemeClr val="lt2"/>
              </a:buClr>
              <a:buSzPts val="2200"/>
              <a:buFont typeface="Arial"/>
              <a:buNone/>
            </a:pPr>
            <a:r>
              <a:rPr lang="en-US" sz="2200" b="0" i="0" u="none" strike="noStrike" cap="none">
                <a:solidFill>
                  <a:schemeClr val="lt1"/>
                </a:solidFill>
                <a:latin typeface="Arial"/>
                <a:ea typeface="Arial"/>
                <a:cs typeface="Arial"/>
                <a:sym typeface="Arial"/>
              </a:rPr>
              <a:t>b.	HF due to LV systolic dysfunction</a:t>
            </a:r>
            <a:endParaRPr/>
          </a:p>
          <a:p>
            <a:pPr marL="339725" marR="0" lvl="0" indent="-339725" algn="l" rtl="0">
              <a:lnSpc>
                <a:spcPct val="90000"/>
              </a:lnSpc>
              <a:spcBef>
                <a:spcPts val="1540"/>
              </a:spcBef>
              <a:spcAft>
                <a:spcPts val="0"/>
              </a:spcAft>
              <a:buClr>
                <a:schemeClr val="lt2"/>
              </a:buClr>
              <a:buSzPts val="2200"/>
              <a:buFont typeface="Arial"/>
              <a:buNone/>
            </a:pPr>
            <a:r>
              <a:rPr lang="en-US" sz="2200" b="0" i="0" u="none" strike="noStrike" cap="none">
                <a:solidFill>
                  <a:schemeClr val="lt1"/>
                </a:solidFill>
                <a:latin typeface="Arial"/>
                <a:ea typeface="Arial"/>
                <a:cs typeface="Arial"/>
                <a:sym typeface="Arial"/>
              </a:rPr>
              <a:t>c.	Advanced HF</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64"/>
        <p:cNvGrpSpPr/>
        <p:nvPr/>
      </p:nvGrpSpPr>
      <p:grpSpPr>
        <a:xfrm>
          <a:off x="0" y="0"/>
          <a:ext cx="0" cy="0"/>
          <a:chOff x="0" y="0"/>
          <a:chExt cx="0" cy="0"/>
        </a:xfrm>
      </p:grpSpPr>
      <p:sp>
        <p:nvSpPr>
          <p:cNvPr id="365" name="Google Shape;365;p4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Mechanisms </a:t>
            </a:r>
            <a:endParaRPr/>
          </a:p>
        </p:txBody>
      </p:sp>
      <p:sp>
        <p:nvSpPr>
          <p:cNvPr id="366" name="Google Shape;366;p48"/>
          <p:cNvSpPr txBox="1">
            <a:spLocks noGrp="1"/>
          </p:cNvSpPr>
          <p:nvPr>
            <p:ph type="body" idx="1"/>
          </p:nvPr>
        </p:nvSpPr>
        <p:spPr>
          <a:xfrm>
            <a:off x="263525" y="1419225"/>
            <a:ext cx="8215312" cy="4114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Neurohormonal Activation</a:t>
            </a:r>
            <a:endParaRPr/>
          </a:p>
          <a:p>
            <a:pPr marL="0" marR="0" lvl="0" indent="0" algn="l" rtl="0">
              <a:lnSpc>
                <a:spcPct val="90000"/>
              </a:lnSpc>
              <a:spcBef>
                <a:spcPts val="1620"/>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Many different hormone systems are involved in maintaining normal cardiovascular homeostasis, including:</a:t>
            </a:r>
            <a:endParaRPr/>
          </a:p>
          <a:p>
            <a:pPr marL="0" marR="0" lvl="0" indent="-171450" algn="l" rtl="0">
              <a:lnSpc>
                <a:spcPct val="90000"/>
              </a:lnSpc>
              <a:spcBef>
                <a:spcPts val="162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	Sympathetic nervous system (SNS)</a:t>
            </a:r>
            <a:endParaRPr/>
          </a:p>
          <a:p>
            <a:pPr marL="0" marR="0" lvl="0" indent="-171450" algn="l" rtl="0">
              <a:lnSpc>
                <a:spcPct val="90000"/>
              </a:lnSpc>
              <a:spcBef>
                <a:spcPts val="162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	Renin-angiotensin-aldosterone system (RAAS)</a:t>
            </a:r>
            <a:endParaRPr/>
          </a:p>
          <a:p>
            <a:pPr marL="0" marR="0" lvl="0" indent="-171450" algn="l" rtl="0">
              <a:lnSpc>
                <a:spcPct val="90000"/>
              </a:lnSpc>
              <a:spcBef>
                <a:spcPts val="162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	Vasopressin (a.k.a. antidiuretic hormone, ADH)</a:t>
            </a:r>
            <a:endParaRPr/>
          </a:p>
          <a:p>
            <a:pPr marL="290513" marR="0" lvl="0" indent="-119063" algn="l" rtl="0">
              <a:lnSpc>
                <a:spcPct val="90000"/>
              </a:lnSpc>
              <a:spcBef>
                <a:spcPts val="1620"/>
              </a:spcBef>
              <a:spcAft>
                <a:spcPts val="0"/>
              </a:spcAft>
              <a:buClr>
                <a:schemeClr val="lt2"/>
              </a:buClr>
              <a:buSzPts val="2700"/>
              <a:buFont typeface="Arial"/>
              <a:buNone/>
            </a:pPr>
            <a:endParaRPr sz="27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371"/>
        <p:cNvGrpSpPr/>
        <p:nvPr/>
      </p:nvGrpSpPr>
      <p:grpSpPr>
        <a:xfrm>
          <a:off x="0" y="0"/>
          <a:ext cx="0" cy="0"/>
          <a:chOff x="0" y="0"/>
          <a:chExt cx="0" cy="0"/>
        </a:xfrm>
      </p:grpSpPr>
      <p:sp>
        <p:nvSpPr>
          <p:cNvPr id="372" name="Google Shape;372;p49"/>
          <p:cNvSpPr txBox="1"/>
          <p:nvPr/>
        </p:nvSpPr>
        <p:spPr>
          <a:xfrm>
            <a:off x="4572000" y="2575841"/>
            <a:ext cx="4572000" cy="1939800"/>
          </a:xfrm>
          <a:prstGeom prst="rect">
            <a:avLst/>
          </a:prstGeom>
          <a:gradFill>
            <a:gsLst>
              <a:gs pos="0">
                <a:srgbClr val="F2F2F2">
                  <a:alpha val="0"/>
                </a:srgbClr>
              </a:gs>
              <a:gs pos="3000">
                <a:srgbClr val="F2F2F2">
                  <a:alpha val="0"/>
                </a:srgbClr>
              </a:gs>
              <a:gs pos="100000">
                <a:srgbClr val="8C8C8C"/>
              </a:gs>
            </a:gsLst>
            <a:lin ang="0" scaled="0"/>
          </a:gradFill>
          <a:ln>
            <a:noFill/>
          </a:ln>
        </p:spPr>
        <p:txBody>
          <a:bodyPr spcFirstLastPara="1" wrap="square" lIns="1577325" tIns="45700" rIns="91425" bIns="45700" anchor="ctr" anchorCtr="0">
            <a:noAutofit/>
          </a:bodyPr>
          <a:lstStyle/>
          <a:p>
            <a:pPr marL="0" marR="0" lvl="0" indent="0" algn="l" rtl="0">
              <a:spcBef>
                <a:spcPts val="0"/>
              </a:spcBef>
              <a:spcAft>
                <a:spcPts val="0"/>
              </a:spcAft>
              <a:buNone/>
            </a:pPr>
            <a:r>
              <a:rPr lang="en-US" sz="1350" b="1">
                <a:solidFill>
                  <a:srgbClr val="FFFFFF"/>
                </a:solidFill>
                <a:latin typeface="Arial"/>
                <a:ea typeface="Arial"/>
                <a:cs typeface="Arial"/>
                <a:sym typeface="Arial"/>
              </a:rPr>
              <a:t>As HF progresses</a:t>
            </a:r>
            <a:endParaRPr>
              <a:solidFill>
                <a:srgbClr val="FFFFFF"/>
              </a:solidFill>
            </a:endParaRPr>
          </a:p>
          <a:p>
            <a:pPr marL="137160" marR="0" lvl="0" indent="-137160" algn="l" rtl="0">
              <a:spcBef>
                <a:spcPts val="225"/>
              </a:spcBef>
              <a:spcAft>
                <a:spcPts val="0"/>
              </a:spcAft>
              <a:buClr>
                <a:srgbClr val="FFFFFF"/>
              </a:buClr>
              <a:buSzPts val="1200"/>
              <a:buFont typeface="Arial"/>
              <a:buChar char="•"/>
            </a:pPr>
            <a:r>
              <a:rPr lang="en-US" sz="1200">
                <a:solidFill>
                  <a:srgbClr val="FFFFFF"/>
                </a:solidFill>
                <a:latin typeface="Arial"/>
                <a:ea typeface="Arial"/>
                <a:cs typeface="Arial"/>
                <a:sym typeface="Arial"/>
              </a:rPr>
              <a:t>The effects of the overactivation of SNS/RAAS cause further progression</a:t>
            </a:r>
            <a:endParaRPr>
              <a:solidFill>
                <a:srgbClr val="FFFFFF"/>
              </a:solidFill>
            </a:endParaRPr>
          </a:p>
          <a:p>
            <a:pPr marL="137160" marR="0" lvl="0" indent="-137160" algn="l" rtl="0">
              <a:spcBef>
                <a:spcPts val="225"/>
              </a:spcBef>
              <a:spcAft>
                <a:spcPts val="0"/>
              </a:spcAft>
              <a:buClr>
                <a:srgbClr val="FFFFFF"/>
              </a:buClr>
              <a:buSzPts val="1200"/>
              <a:buFont typeface="Arial"/>
              <a:buChar char="•"/>
            </a:pPr>
            <a:r>
              <a:rPr lang="en-US" sz="1200">
                <a:solidFill>
                  <a:srgbClr val="FFFFFF"/>
                </a:solidFill>
                <a:latin typeface="Arial"/>
                <a:ea typeface="Arial"/>
                <a:cs typeface="Arial"/>
                <a:sym typeface="Arial"/>
              </a:rPr>
              <a:t>NPS is unable to sufficiently counteract overactivation of SNS/RAAS</a:t>
            </a:r>
            <a:endParaRPr>
              <a:solidFill>
                <a:srgbClr val="FFFFFF"/>
              </a:solidFill>
            </a:endParaRPr>
          </a:p>
        </p:txBody>
      </p:sp>
      <p:sp>
        <p:nvSpPr>
          <p:cNvPr id="373" name="Google Shape;373;p49"/>
          <p:cNvSpPr txBox="1"/>
          <p:nvPr/>
        </p:nvSpPr>
        <p:spPr>
          <a:xfrm>
            <a:off x="-1" y="2575841"/>
            <a:ext cx="4749900" cy="1939800"/>
          </a:xfrm>
          <a:prstGeom prst="rect">
            <a:avLst/>
          </a:prstGeom>
          <a:gradFill>
            <a:gsLst>
              <a:gs pos="0">
                <a:srgbClr val="F2F2F2">
                  <a:alpha val="0"/>
                </a:srgbClr>
              </a:gs>
              <a:gs pos="6000">
                <a:srgbClr val="F2F2F2">
                  <a:alpha val="0"/>
                </a:srgbClr>
              </a:gs>
              <a:gs pos="100000">
                <a:srgbClr val="8C8C8C"/>
              </a:gs>
            </a:gsLst>
            <a:lin ang="10800025" scaled="0"/>
          </a:gradFill>
          <a:ln>
            <a:noFill/>
          </a:ln>
        </p:spPr>
        <p:txBody>
          <a:bodyPr spcFirstLastPara="1" wrap="square" lIns="205725" tIns="45700" rIns="1303000" bIns="45700" anchor="ctr" anchorCtr="0">
            <a:noAutofit/>
          </a:bodyPr>
          <a:lstStyle/>
          <a:p>
            <a:pPr marL="0" marR="0" lvl="0" indent="0" algn="l" rtl="0">
              <a:spcBef>
                <a:spcPts val="0"/>
              </a:spcBef>
              <a:spcAft>
                <a:spcPts val="0"/>
              </a:spcAft>
              <a:buNone/>
            </a:pPr>
            <a:r>
              <a:rPr lang="en-US" sz="1350" b="1">
                <a:solidFill>
                  <a:srgbClr val="F2F2F2"/>
                </a:solidFill>
                <a:latin typeface="Arial"/>
                <a:ea typeface="Arial"/>
                <a:cs typeface="Arial"/>
                <a:sym typeface="Arial"/>
              </a:rPr>
              <a:t>In the absence of or early onset of HF</a:t>
            </a:r>
            <a:endParaRPr>
              <a:solidFill>
                <a:srgbClr val="F2F2F2"/>
              </a:solidFill>
            </a:endParaRPr>
          </a:p>
          <a:p>
            <a:pPr marL="137160" marR="0" lvl="0" indent="-137160" algn="l" rtl="0">
              <a:spcBef>
                <a:spcPts val="225"/>
              </a:spcBef>
              <a:spcAft>
                <a:spcPts val="0"/>
              </a:spcAft>
              <a:buClr>
                <a:srgbClr val="F2F2F2"/>
              </a:buClr>
              <a:buSzPts val="1200"/>
              <a:buFont typeface="Arial"/>
              <a:buChar char="•"/>
            </a:pPr>
            <a:r>
              <a:rPr lang="en-US" sz="1200">
                <a:solidFill>
                  <a:srgbClr val="F2F2F2"/>
                </a:solidFill>
                <a:latin typeface="Arial"/>
                <a:ea typeface="Arial"/>
                <a:cs typeface="Arial"/>
                <a:sym typeface="Arial"/>
              </a:rPr>
              <a:t>The normal effects of SNS/RAAS intensify </a:t>
            </a:r>
            <a:br>
              <a:rPr lang="en-US" sz="1200">
                <a:solidFill>
                  <a:srgbClr val="F2F2F2"/>
                </a:solidFill>
                <a:latin typeface="Arial"/>
                <a:ea typeface="Arial"/>
                <a:cs typeface="Arial"/>
                <a:sym typeface="Arial"/>
              </a:rPr>
            </a:br>
            <a:r>
              <a:rPr lang="en-US" sz="1200">
                <a:solidFill>
                  <a:srgbClr val="F2F2F2"/>
                </a:solidFill>
                <a:latin typeface="Arial"/>
                <a:ea typeface="Arial"/>
                <a:cs typeface="Arial"/>
                <a:sym typeface="Arial"/>
              </a:rPr>
              <a:t>due to increased cardiac demands </a:t>
            </a:r>
            <a:endParaRPr>
              <a:solidFill>
                <a:srgbClr val="F2F2F2"/>
              </a:solidFill>
            </a:endParaRPr>
          </a:p>
          <a:p>
            <a:pPr marL="137160" marR="0" lvl="0" indent="-137160" algn="l" rtl="0">
              <a:spcBef>
                <a:spcPts val="225"/>
              </a:spcBef>
              <a:spcAft>
                <a:spcPts val="0"/>
              </a:spcAft>
              <a:buClr>
                <a:srgbClr val="F2F2F2"/>
              </a:buClr>
              <a:buSzPts val="1200"/>
              <a:buFont typeface="Arial"/>
              <a:buChar char="•"/>
            </a:pPr>
            <a:r>
              <a:rPr lang="en-US" sz="1200">
                <a:solidFill>
                  <a:srgbClr val="F2F2F2"/>
                </a:solidFill>
                <a:latin typeface="Arial"/>
                <a:ea typeface="Arial"/>
                <a:cs typeface="Arial"/>
                <a:sym typeface="Arial"/>
              </a:rPr>
              <a:t>NPS reacts to counter regulate </a:t>
            </a:r>
            <a:br>
              <a:rPr lang="en-US" sz="1200">
                <a:solidFill>
                  <a:srgbClr val="F2F2F2"/>
                </a:solidFill>
                <a:latin typeface="Arial"/>
                <a:ea typeface="Arial"/>
                <a:cs typeface="Arial"/>
                <a:sym typeface="Arial"/>
              </a:rPr>
            </a:br>
            <a:r>
              <a:rPr lang="en-US" sz="1200">
                <a:solidFill>
                  <a:srgbClr val="F2F2F2"/>
                </a:solidFill>
                <a:latin typeface="Arial"/>
                <a:ea typeface="Arial"/>
                <a:cs typeface="Arial"/>
                <a:sym typeface="Arial"/>
              </a:rPr>
              <a:t>the activation of SNS/RAAS</a:t>
            </a:r>
            <a:endParaRPr>
              <a:solidFill>
                <a:srgbClr val="F2F2F2"/>
              </a:solidFill>
            </a:endParaRPr>
          </a:p>
        </p:txBody>
      </p:sp>
      <p:sp>
        <p:nvSpPr>
          <p:cNvPr id="374" name="Google Shape;374;p49"/>
          <p:cNvSpPr txBox="1">
            <a:spLocks noGrp="1"/>
          </p:cNvSpPr>
          <p:nvPr>
            <p:ph type="ftr" idx="11"/>
          </p:nvPr>
        </p:nvSpPr>
        <p:spPr>
          <a:xfrm>
            <a:off x="2819400" y="5916295"/>
            <a:ext cx="4659600" cy="1015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a:solidFill>
                  <a:schemeClr val="dk1"/>
                </a:solidFill>
                <a:latin typeface="Arial"/>
                <a:ea typeface="Arial"/>
                <a:cs typeface="Arial"/>
                <a:sym typeface="Arial"/>
              </a:rPr>
              <a:t>1. Mann DL, et al. </a:t>
            </a:r>
            <a:r>
              <a:rPr lang="en-US" sz="1000" i="1">
                <a:solidFill>
                  <a:schemeClr val="dk1"/>
                </a:solidFill>
                <a:latin typeface="Arial"/>
                <a:ea typeface="Arial"/>
                <a:cs typeface="Arial"/>
                <a:sym typeface="Arial"/>
              </a:rPr>
              <a:t>Braunwald's Heart Disease: A Textbook of Cardiovascular Medicine</a:t>
            </a:r>
            <a:r>
              <a:rPr lang="en-US" sz="1000">
                <a:solidFill>
                  <a:schemeClr val="dk1"/>
                </a:solidFill>
                <a:latin typeface="Arial"/>
                <a:ea typeface="Arial"/>
                <a:cs typeface="Arial"/>
                <a:sym typeface="Arial"/>
              </a:rPr>
              <a:t>. 10th ed; 2015. 2. Volpe M, et al. </a:t>
            </a:r>
            <a:r>
              <a:rPr lang="en-US" sz="1000" i="1">
                <a:solidFill>
                  <a:schemeClr val="dk1"/>
                </a:solidFill>
                <a:latin typeface="Arial"/>
                <a:ea typeface="Arial"/>
                <a:cs typeface="Arial"/>
                <a:sym typeface="Arial"/>
              </a:rPr>
              <a:t>Clin Sci</a:t>
            </a:r>
            <a:r>
              <a:rPr lang="en-US" sz="1000">
                <a:solidFill>
                  <a:schemeClr val="dk1"/>
                </a:solidFill>
                <a:latin typeface="Arial"/>
                <a:ea typeface="Arial"/>
                <a:cs typeface="Arial"/>
                <a:sym typeface="Arial"/>
              </a:rPr>
              <a:t>. 2016;130(2):57-77</a:t>
            </a:r>
            <a:r>
              <a:rPr lang="en-US" sz="1000">
                <a:solidFill>
                  <a:srgbClr val="404040"/>
                </a:solidFill>
                <a:latin typeface="Arial"/>
                <a:ea typeface="Arial"/>
                <a:cs typeface="Arial"/>
                <a:sym typeface="Arial"/>
              </a:rPr>
              <a:t>. </a:t>
            </a:r>
            <a:endParaRPr/>
          </a:p>
        </p:txBody>
      </p:sp>
      <p:grpSp>
        <p:nvGrpSpPr>
          <p:cNvPr id="375" name="Google Shape;375;p49"/>
          <p:cNvGrpSpPr/>
          <p:nvPr/>
        </p:nvGrpSpPr>
        <p:grpSpPr>
          <a:xfrm>
            <a:off x="3508489" y="2367079"/>
            <a:ext cx="1350225" cy="1350225"/>
            <a:chOff x="4570001" y="1566536"/>
            <a:chExt cx="1800300" cy="1800300"/>
          </a:xfrm>
        </p:grpSpPr>
        <p:sp>
          <p:nvSpPr>
            <p:cNvPr id="376" name="Google Shape;376;p49"/>
            <p:cNvSpPr/>
            <p:nvPr/>
          </p:nvSpPr>
          <p:spPr>
            <a:xfrm>
              <a:off x="4570001" y="1566536"/>
              <a:ext cx="1800300" cy="1800300"/>
            </a:xfrm>
            <a:prstGeom prst="ellipse">
              <a:avLst/>
            </a:prstGeom>
            <a:solidFill>
              <a:schemeClr val="accent5">
                <a:alpha val="749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77" name="Google Shape;377;p49"/>
            <p:cNvSpPr txBox="1"/>
            <p:nvPr/>
          </p:nvSpPr>
          <p:spPr>
            <a:xfrm>
              <a:off x="4953122" y="2092000"/>
              <a:ext cx="1272000" cy="55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a:solidFill>
                    <a:schemeClr val="dk1"/>
                  </a:solidFill>
                  <a:latin typeface="Arial"/>
                  <a:ea typeface="Arial"/>
                  <a:cs typeface="Arial"/>
                  <a:sym typeface="Arial"/>
                </a:rPr>
                <a:t>SNS</a:t>
              </a:r>
              <a:endParaRPr/>
            </a:p>
          </p:txBody>
        </p:sp>
      </p:grpSp>
      <p:grpSp>
        <p:nvGrpSpPr>
          <p:cNvPr id="378" name="Google Shape;378;p49"/>
          <p:cNvGrpSpPr/>
          <p:nvPr/>
        </p:nvGrpSpPr>
        <p:grpSpPr>
          <a:xfrm>
            <a:off x="3516515" y="3390093"/>
            <a:ext cx="1350225" cy="1350225"/>
            <a:chOff x="4580702" y="2930556"/>
            <a:chExt cx="1800300" cy="1800300"/>
          </a:xfrm>
        </p:grpSpPr>
        <p:sp>
          <p:nvSpPr>
            <p:cNvPr id="379" name="Google Shape;379;p49"/>
            <p:cNvSpPr/>
            <p:nvPr/>
          </p:nvSpPr>
          <p:spPr>
            <a:xfrm>
              <a:off x="4580702" y="2930556"/>
              <a:ext cx="1800300" cy="1800300"/>
            </a:xfrm>
            <a:prstGeom prst="ellipse">
              <a:avLst/>
            </a:prstGeom>
            <a:solidFill>
              <a:srgbClr val="4444C3">
                <a:alpha val="749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0" name="Google Shape;380;p49"/>
            <p:cNvSpPr txBox="1"/>
            <p:nvPr/>
          </p:nvSpPr>
          <p:spPr>
            <a:xfrm>
              <a:off x="4755219" y="3642874"/>
              <a:ext cx="1295700" cy="5232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1">
                  <a:solidFill>
                    <a:schemeClr val="lt1"/>
                  </a:solidFill>
                  <a:latin typeface="Arial"/>
                  <a:ea typeface="Arial"/>
                  <a:cs typeface="Arial"/>
                  <a:sym typeface="Arial"/>
                </a:rPr>
                <a:t>RAAS</a:t>
              </a:r>
              <a:endParaRPr/>
            </a:p>
          </p:txBody>
        </p:sp>
      </p:grpSp>
      <p:grpSp>
        <p:nvGrpSpPr>
          <p:cNvPr id="381" name="Google Shape;381;p49"/>
          <p:cNvGrpSpPr/>
          <p:nvPr/>
        </p:nvGrpSpPr>
        <p:grpSpPr>
          <a:xfrm>
            <a:off x="4461440" y="2878585"/>
            <a:ext cx="1350225" cy="1350225"/>
            <a:chOff x="5840603" y="2248546"/>
            <a:chExt cx="1800300" cy="1800300"/>
          </a:xfrm>
        </p:grpSpPr>
        <p:sp>
          <p:nvSpPr>
            <p:cNvPr id="382" name="Google Shape;382;p49"/>
            <p:cNvSpPr/>
            <p:nvPr/>
          </p:nvSpPr>
          <p:spPr>
            <a:xfrm>
              <a:off x="5840603" y="2248546"/>
              <a:ext cx="1800300" cy="1800300"/>
            </a:xfrm>
            <a:prstGeom prst="ellipse">
              <a:avLst/>
            </a:prstGeom>
            <a:solidFill>
              <a:schemeClr val="accent3">
                <a:alpha val="8471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83" name="Google Shape;383;p49"/>
            <p:cNvSpPr txBox="1"/>
            <p:nvPr/>
          </p:nvSpPr>
          <p:spPr>
            <a:xfrm>
              <a:off x="6333116" y="2786591"/>
              <a:ext cx="1142400" cy="554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a:solidFill>
                    <a:schemeClr val="dk1"/>
                  </a:solidFill>
                  <a:latin typeface="Arial"/>
                  <a:ea typeface="Arial"/>
                  <a:cs typeface="Arial"/>
                  <a:sym typeface="Arial"/>
                </a:rPr>
                <a:t>NPS</a:t>
              </a:r>
              <a:endParaRPr/>
            </a:p>
          </p:txBody>
        </p:sp>
      </p:grpSp>
      <p:sp>
        <p:nvSpPr>
          <p:cNvPr id="384" name="Google Shape;384;p49"/>
          <p:cNvSpPr/>
          <p:nvPr/>
        </p:nvSpPr>
        <p:spPr>
          <a:xfrm rot="-10479947">
            <a:off x="3522256" y="2361044"/>
            <a:ext cx="1335986" cy="1335986"/>
          </a:xfrm>
          <a:prstGeom prst="arc">
            <a:avLst>
              <a:gd name="adj1" fmla="val 18356045"/>
              <a:gd name="adj2" fmla="val 10010543"/>
            </a:avLst>
          </a:prstGeom>
          <a:noFill/>
          <a:ln w="130175" cap="flat" cmpd="sng">
            <a:solidFill>
              <a:schemeClr val="accent6"/>
            </a:solidFill>
            <a:prstDash val="solid"/>
            <a:round/>
            <a:headEnd type="triangle" w="sm" len="sm"/>
            <a:tailEnd type="triangle" w="sm" len="sm"/>
          </a:ln>
          <a:effectLst>
            <a:outerShdw blurRad="508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85" name="Google Shape;385;p49"/>
          <p:cNvSpPr/>
          <p:nvPr/>
        </p:nvSpPr>
        <p:spPr>
          <a:xfrm rot="-3621130">
            <a:off x="4472093" y="2881385"/>
            <a:ext cx="1362127" cy="1362127"/>
          </a:xfrm>
          <a:prstGeom prst="arc">
            <a:avLst>
              <a:gd name="adj1" fmla="val 18237715"/>
              <a:gd name="adj2" fmla="val 10619087"/>
            </a:avLst>
          </a:prstGeom>
          <a:noFill/>
          <a:ln w="130175" cap="flat" cmpd="sng">
            <a:solidFill>
              <a:srgbClr val="7F7F7F"/>
            </a:solidFill>
            <a:prstDash val="solid"/>
            <a:round/>
            <a:headEnd type="triangle" w="sm" len="sm"/>
            <a:tailEnd type="triangle" w="sm" len="sm"/>
          </a:ln>
          <a:effectLst>
            <a:outerShdw blurRad="508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86" name="Google Shape;386;p49"/>
          <p:cNvSpPr/>
          <p:nvPr/>
        </p:nvSpPr>
        <p:spPr>
          <a:xfrm rot="3563083">
            <a:off x="3496909" y="3394734"/>
            <a:ext cx="1361947" cy="1361947"/>
          </a:xfrm>
          <a:prstGeom prst="arc">
            <a:avLst>
              <a:gd name="adj1" fmla="val 18492530"/>
              <a:gd name="adj2" fmla="val 10449439"/>
            </a:avLst>
          </a:prstGeom>
          <a:noFill/>
          <a:ln w="130175" cap="flat" cmpd="sng">
            <a:solidFill>
              <a:schemeClr val="accent6"/>
            </a:solidFill>
            <a:prstDash val="solid"/>
            <a:round/>
            <a:headEnd type="triangle" w="sm" len="sm"/>
            <a:tailEnd type="triangle" w="sm" len="sm"/>
          </a:ln>
          <a:effectLst>
            <a:outerShdw blurRad="508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dk1"/>
              </a:solidFill>
              <a:latin typeface="Arial"/>
              <a:ea typeface="Arial"/>
              <a:cs typeface="Arial"/>
              <a:sym typeface="Arial"/>
            </a:endParaRPr>
          </a:p>
        </p:txBody>
      </p:sp>
      <p:sp>
        <p:nvSpPr>
          <p:cNvPr id="387" name="Google Shape;387;p49"/>
          <p:cNvSpPr/>
          <p:nvPr/>
        </p:nvSpPr>
        <p:spPr>
          <a:xfrm>
            <a:off x="432396" y="567527"/>
            <a:ext cx="8279207" cy="579580"/>
          </a:xfrm>
          <a:custGeom>
            <a:avLst/>
            <a:gdLst/>
            <a:ahLst/>
            <a:cxnLst/>
            <a:rect l="l" t="t" r="r" b="b"/>
            <a:pathLst>
              <a:path w="11038942" h="772773" extrusionOk="0">
                <a:moveTo>
                  <a:pt x="9689868" y="575634"/>
                </a:moveTo>
                <a:lnTo>
                  <a:pt x="9723206" y="575634"/>
                </a:lnTo>
                <a:lnTo>
                  <a:pt x="9697602" y="638042"/>
                </a:lnTo>
                <a:lnTo>
                  <a:pt x="9671999" y="638042"/>
                </a:lnTo>
                <a:close/>
                <a:moveTo>
                  <a:pt x="129836" y="493443"/>
                </a:moveTo>
                <a:cubicBezTo>
                  <a:pt x="129836" y="493443"/>
                  <a:pt x="123282" y="522113"/>
                  <a:pt x="117548" y="538496"/>
                </a:cubicBezTo>
                <a:lnTo>
                  <a:pt x="91745" y="616315"/>
                </a:lnTo>
                <a:lnTo>
                  <a:pt x="167926" y="616315"/>
                </a:lnTo>
                <a:lnTo>
                  <a:pt x="142123" y="538496"/>
                </a:lnTo>
                <a:cubicBezTo>
                  <a:pt x="136798" y="522113"/>
                  <a:pt x="130655" y="493443"/>
                  <a:pt x="130655" y="493443"/>
                </a:cubicBezTo>
                <a:close/>
                <a:moveTo>
                  <a:pt x="5909062" y="488528"/>
                </a:moveTo>
                <a:lnTo>
                  <a:pt x="5909062" y="688400"/>
                </a:lnTo>
                <a:lnTo>
                  <a:pt x="5952477" y="688400"/>
                </a:lnTo>
                <a:cubicBezTo>
                  <a:pt x="6011456" y="688400"/>
                  <a:pt x="6049136" y="653586"/>
                  <a:pt x="6049136" y="588054"/>
                </a:cubicBezTo>
                <a:cubicBezTo>
                  <a:pt x="6049136" y="523342"/>
                  <a:pt x="6010636" y="488528"/>
                  <a:pt x="5952477" y="488528"/>
                </a:cubicBezTo>
                <a:close/>
                <a:moveTo>
                  <a:pt x="4766062" y="488528"/>
                </a:moveTo>
                <a:lnTo>
                  <a:pt x="4766062" y="688400"/>
                </a:lnTo>
                <a:lnTo>
                  <a:pt x="4809477" y="688400"/>
                </a:lnTo>
                <a:cubicBezTo>
                  <a:pt x="4868456" y="688400"/>
                  <a:pt x="4906136" y="653586"/>
                  <a:pt x="4906136" y="588054"/>
                </a:cubicBezTo>
                <a:cubicBezTo>
                  <a:pt x="4906136" y="523342"/>
                  <a:pt x="4867636" y="488528"/>
                  <a:pt x="4809477" y="488528"/>
                </a:cubicBezTo>
                <a:close/>
                <a:moveTo>
                  <a:pt x="4261237" y="488528"/>
                </a:moveTo>
                <a:lnTo>
                  <a:pt x="4261237" y="579453"/>
                </a:lnTo>
                <a:lnTo>
                  <a:pt x="4308748" y="579453"/>
                </a:lnTo>
                <a:cubicBezTo>
                  <a:pt x="4337009" y="579453"/>
                  <a:pt x="4354620" y="562661"/>
                  <a:pt x="4354620" y="533581"/>
                </a:cubicBezTo>
                <a:cubicBezTo>
                  <a:pt x="4354620" y="505730"/>
                  <a:pt x="4342743" y="488528"/>
                  <a:pt x="4301376" y="488528"/>
                </a:cubicBezTo>
                <a:close/>
                <a:moveTo>
                  <a:pt x="1365638" y="488528"/>
                </a:moveTo>
                <a:lnTo>
                  <a:pt x="1365638" y="587645"/>
                </a:lnTo>
                <a:lnTo>
                  <a:pt x="1415196" y="587645"/>
                </a:lnTo>
                <a:cubicBezTo>
                  <a:pt x="1445914" y="587645"/>
                  <a:pt x="1463936" y="567985"/>
                  <a:pt x="1463936" y="537677"/>
                </a:cubicBezTo>
                <a:cubicBezTo>
                  <a:pt x="1463936" y="507778"/>
                  <a:pt x="1445914" y="488528"/>
                  <a:pt x="1416015" y="488528"/>
                </a:cubicBezTo>
                <a:close/>
                <a:moveTo>
                  <a:pt x="660788" y="488528"/>
                </a:moveTo>
                <a:lnTo>
                  <a:pt x="660788" y="688400"/>
                </a:lnTo>
                <a:lnTo>
                  <a:pt x="704203" y="688400"/>
                </a:lnTo>
                <a:cubicBezTo>
                  <a:pt x="763181" y="688400"/>
                  <a:pt x="800862" y="653586"/>
                  <a:pt x="800862" y="588054"/>
                </a:cubicBezTo>
                <a:cubicBezTo>
                  <a:pt x="800862" y="523342"/>
                  <a:pt x="762362" y="488528"/>
                  <a:pt x="704203" y="488528"/>
                </a:cubicBezTo>
                <a:close/>
                <a:moveTo>
                  <a:pt x="7986722" y="486480"/>
                </a:moveTo>
                <a:cubicBezTo>
                  <a:pt x="7933477" y="486480"/>
                  <a:pt x="7890881" y="529076"/>
                  <a:pt x="7890881" y="586416"/>
                </a:cubicBezTo>
                <a:cubicBezTo>
                  <a:pt x="7890881" y="646214"/>
                  <a:pt x="7933477" y="690448"/>
                  <a:pt x="7986722" y="690448"/>
                </a:cubicBezTo>
                <a:cubicBezTo>
                  <a:pt x="8039966" y="690448"/>
                  <a:pt x="8082562" y="646214"/>
                  <a:pt x="8082562" y="586416"/>
                </a:cubicBezTo>
                <a:cubicBezTo>
                  <a:pt x="8082562" y="529076"/>
                  <a:pt x="8039966" y="486480"/>
                  <a:pt x="7986722" y="486480"/>
                </a:cubicBezTo>
                <a:close/>
                <a:moveTo>
                  <a:pt x="9228076" y="443065"/>
                </a:moveTo>
                <a:lnTo>
                  <a:pt x="9395183" y="443065"/>
                </a:lnTo>
                <a:lnTo>
                  <a:pt x="9395183" y="488528"/>
                </a:lnTo>
                <a:lnTo>
                  <a:pt x="9280912" y="488528"/>
                </a:lnTo>
                <a:lnTo>
                  <a:pt x="9280912" y="570852"/>
                </a:lnTo>
                <a:lnTo>
                  <a:pt x="9377162" y="570852"/>
                </a:lnTo>
                <a:lnTo>
                  <a:pt x="9377162" y="616315"/>
                </a:lnTo>
                <a:lnTo>
                  <a:pt x="9280912" y="616315"/>
                </a:lnTo>
                <a:lnTo>
                  <a:pt x="9280912" y="733863"/>
                </a:lnTo>
                <a:lnTo>
                  <a:pt x="9228076" y="733863"/>
                </a:lnTo>
                <a:close/>
                <a:moveTo>
                  <a:pt x="8913751" y="443065"/>
                </a:moveTo>
                <a:lnTo>
                  <a:pt x="8966587" y="443065"/>
                </a:lnTo>
                <a:lnTo>
                  <a:pt x="8966587" y="566347"/>
                </a:lnTo>
                <a:lnTo>
                  <a:pt x="9099699" y="566347"/>
                </a:lnTo>
                <a:lnTo>
                  <a:pt x="9099699" y="443065"/>
                </a:lnTo>
                <a:lnTo>
                  <a:pt x="9152534" y="443065"/>
                </a:lnTo>
                <a:lnTo>
                  <a:pt x="9152534" y="733863"/>
                </a:lnTo>
                <a:lnTo>
                  <a:pt x="9099699" y="733863"/>
                </a:lnTo>
                <a:lnTo>
                  <a:pt x="9099699" y="611810"/>
                </a:lnTo>
                <a:lnTo>
                  <a:pt x="8966587" y="611810"/>
                </a:lnTo>
                <a:lnTo>
                  <a:pt x="8966587" y="733863"/>
                </a:lnTo>
                <a:lnTo>
                  <a:pt x="8913751" y="733863"/>
                </a:lnTo>
                <a:close/>
                <a:moveTo>
                  <a:pt x="8408926" y="443065"/>
                </a:moveTo>
                <a:lnTo>
                  <a:pt x="8461762" y="443065"/>
                </a:lnTo>
                <a:lnTo>
                  <a:pt x="8461762" y="733863"/>
                </a:lnTo>
                <a:lnTo>
                  <a:pt x="8408926" y="733863"/>
                </a:lnTo>
                <a:close/>
                <a:moveTo>
                  <a:pt x="8189852" y="443065"/>
                </a:moveTo>
                <a:lnTo>
                  <a:pt x="8242686" y="443065"/>
                </a:lnTo>
                <a:lnTo>
                  <a:pt x="8242686" y="688400"/>
                </a:lnTo>
                <a:lnTo>
                  <a:pt x="8368426" y="688400"/>
                </a:lnTo>
                <a:lnTo>
                  <a:pt x="8368426" y="733863"/>
                </a:lnTo>
                <a:lnTo>
                  <a:pt x="8189852" y="733863"/>
                </a:lnTo>
                <a:close/>
                <a:moveTo>
                  <a:pt x="7573603" y="443065"/>
                </a:moveTo>
                <a:lnTo>
                  <a:pt x="7817301" y="443065"/>
                </a:lnTo>
                <a:lnTo>
                  <a:pt x="7817301" y="488528"/>
                </a:lnTo>
                <a:lnTo>
                  <a:pt x="7721869" y="488528"/>
                </a:lnTo>
                <a:lnTo>
                  <a:pt x="7721869" y="733863"/>
                </a:lnTo>
                <a:lnTo>
                  <a:pt x="7669034" y="733863"/>
                </a:lnTo>
                <a:lnTo>
                  <a:pt x="7669034" y="488528"/>
                </a:lnTo>
                <a:lnTo>
                  <a:pt x="7573603" y="488528"/>
                </a:lnTo>
                <a:close/>
                <a:moveTo>
                  <a:pt x="7096534" y="443065"/>
                </a:moveTo>
                <a:lnTo>
                  <a:pt x="7156332" y="443065"/>
                </a:lnTo>
                <a:lnTo>
                  <a:pt x="7201795" y="528666"/>
                </a:lnTo>
                <a:cubicBezTo>
                  <a:pt x="7211215" y="546687"/>
                  <a:pt x="7218997" y="567985"/>
                  <a:pt x="7219407" y="567576"/>
                </a:cubicBezTo>
                <a:lnTo>
                  <a:pt x="7220226" y="567576"/>
                </a:lnTo>
                <a:cubicBezTo>
                  <a:pt x="7220226" y="567576"/>
                  <a:pt x="7228417" y="546687"/>
                  <a:pt x="7237838" y="528666"/>
                </a:cubicBezTo>
                <a:lnTo>
                  <a:pt x="7282891" y="443065"/>
                </a:lnTo>
                <a:lnTo>
                  <a:pt x="7342689" y="443065"/>
                </a:lnTo>
                <a:lnTo>
                  <a:pt x="7246029" y="612219"/>
                </a:lnTo>
                <a:lnTo>
                  <a:pt x="7246029" y="733863"/>
                </a:lnTo>
                <a:lnTo>
                  <a:pt x="7193194" y="733863"/>
                </a:lnTo>
                <a:lnTo>
                  <a:pt x="7193194" y="612219"/>
                </a:lnTo>
                <a:close/>
                <a:moveTo>
                  <a:pt x="6465827" y="443065"/>
                </a:moveTo>
                <a:lnTo>
                  <a:pt x="6632933" y="443065"/>
                </a:lnTo>
                <a:lnTo>
                  <a:pt x="6632933" y="488528"/>
                </a:lnTo>
                <a:lnTo>
                  <a:pt x="6518662" y="488528"/>
                </a:lnTo>
                <a:lnTo>
                  <a:pt x="6518662" y="570852"/>
                </a:lnTo>
                <a:lnTo>
                  <a:pt x="6614912" y="570852"/>
                </a:lnTo>
                <a:lnTo>
                  <a:pt x="6614912" y="616315"/>
                </a:lnTo>
                <a:lnTo>
                  <a:pt x="6518662" y="616315"/>
                </a:lnTo>
                <a:lnTo>
                  <a:pt x="6518662" y="733863"/>
                </a:lnTo>
                <a:lnTo>
                  <a:pt x="6465827" y="733863"/>
                </a:lnTo>
                <a:close/>
                <a:moveTo>
                  <a:pt x="6227702" y="443065"/>
                </a:moveTo>
                <a:lnTo>
                  <a:pt x="6401771" y="443065"/>
                </a:lnTo>
                <a:lnTo>
                  <a:pt x="6401771" y="488528"/>
                </a:lnTo>
                <a:lnTo>
                  <a:pt x="6280537" y="488528"/>
                </a:lnTo>
                <a:lnTo>
                  <a:pt x="6280537" y="564709"/>
                </a:lnTo>
                <a:lnTo>
                  <a:pt x="6378425" y="564709"/>
                </a:lnTo>
                <a:lnTo>
                  <a:pt x="6378425" y="610171"/>
                </a:lnTo>
                <a:lnTo>
                  <a:pt x="6280537" y="610171"/>
                </a:lnTo>
                <a:lnTo>
                  <a:pt x="6280537" y="688400"/>
                </a:lnTo>
                <a:lnTo>
                  <a:pt x="6408324" y="688400"/>
                </a:lnTo>
                <a:lnTo>
                  <a:pt x="6408324" y="733863"/>
                </a:lnTo>
                <a:lnTo>
                  <a:pt x="6227702" y="733863"/>
                </a:lnTo>
                <a:close/>
                <a:moveTo>
                  <a:pt x="5856227" y="443065"/>
                </a:moveTo>
                <a:lnTo>
                  <a:pt x="5955344" y="443065"/>
                </a:lnTo>
                <a:cubicBezTo>
                  <a:pt x="6045041" y="443065"/>
                  <a:pt x="6103610" y="496310"/>
                  <a:pt x="6103610" y="588054"/>
                </a:cubicBezTo>
                <a:cubicBezTo>
                  <a:pt x="6103610" y="679799"/>
                  <a:pt x="6045041" y="733863"/>
                  <a:pt x="5955344" y="733863"/>
                </a:cubicBezTo>
                <a:lnTo>
                  <a:pt x="5856227" y="733863"/>
                </a:lnTo>
                <a:close/>
                <a:moveTo>
                  <a:pt x="5618102" y="443065"/>
                </a:moveTo>
                <a:lnTo>
                  <a:pt x="5792171" y="443065"/>
                </a:lnTo>
                <a:lnTo>
                  <a:pt x="5792171" y="488528"/>
                </a:lnTo>
                <a:lnTo>
                  <a:pt x="5670937" y="488528"/>
                </a:lnTo>
                <a:lnTo>
                  <a:pt x="5670937" y="564709"/>
                </a:lnTo>
                <a:lnTo>
                  <a:pt x="5768825" y="564709"/>
                </a:lnTo>
                <a:lnTo>
                  <a:pt x="5768825" y="610171"/>
                </a:lnTo>
                <a:lnTo>
                  <a:pt x="5670937" y="610171"/>
                </a:lnTo>
                <a:lnTo>
                  <a:pt x="5670937" y="688400"/>
                </a:lnTo>
                <a:lnTo>
                  <a:pt x="5798724" y="688400"/>
                </a:lnTo>
                <a:lnTo>
                  <a:pt x="5798724" y="733863"/>
                </a:lnTo>
                <a:lnTo>
                  <a:pt x="5618102" y="733863"/>
                </a:lnTo>
                <a:close/>
                <a:moveTo>
                  <a:pt x="5013931" y="443065"/>
                </a:moveTo>
                <a:lnTo>
                  <a:pt x="5066766" y="443065"/>
                </a:lnTo>
                <a:lnTo>
                  <a:pt x="5066766" y="629422"/>
                </a:lnTo>
                <a:cubicBezTo>
                  <a:pt x="5066766" y="668331"/>
                  <a:pt x="5092160" y="690448"/>
                  <a:pt x="5131069" y="690448"/>
                </a:cubicBezTo>
                <a:cubicBezTo>
                  <a:pt x="5169979" y="690448"/>
                  <a:pt x="5195782" y="668331"/>
                  <a:pt x="5195782" y="629012"/>
                </a:cubicBezTo>
                <a:lnTo>
                  <a:pt x="5195782" y="443065"/>
                </a:lnTo>
                <a:lnTo>
                  <a:pt x="5248617" y="443065"/>
                </a:lnTo>
                <a:lnTo>
                  <a:pt x="5248617" y="629422"/>
                </a:lnTo>
                <a:cubicBezTo>
                  <a:pt x="5248617" y="694544"/>
                  <a:pt x="5201516" y="738778"/>
                  <a:pt x="5131479" y="738778"/>
                </a:cubicBezTo>
                <a:cubicBezTo>
                  <a:pt x="5061032" y="738778"/>
                  <a:pt x="5013931" y="694544"/>
                  <a:pt x="5013931" y="629422"/>
                </a:cubicBezTo>
                <a:close/>
                <a:moveTo>
                  <a:pt x="4713227" y="443065"/>
                </a:moveTo>
                <a:lnTo>
                  <a:pt x="4812344" y="443065"/>
                </a:lnTo>
                <a:cubicBezTo>
                  <a:pt x="4902041" y="443065"/>
                  <a:pt x="4960610" y="496310"/>
                  <a:pt x="4960610" y="588054"/>
                </a:cubicBezTo>
                <a:cubicBezTo>
                  <a:pt x="4960610" y="679799"/>
                  <a:pt x="4902041" y="733863"/>
                  <a:pt x="4812344" y="733863"/>
                </a:cubicBezTo>
                <a:lnTo>
                  <a:pt x="4713227" y="733863"/>
                </a:lnTo>
                <a:close/>
                <a:moveTo>
                  <a:pt x="4475102" y="443065"/>
                </a:moveTo>
                <a:lnTo>
                  <a:pt x="4649172" y="443065"/>
                </a:lnTo>
                <a:lnTo>
                  <a:pt x="4649172" y="488528"/>
                </a:lnTo>
                <a:lnTo>
                  <a:pt x="4527937" y="488528"/>
                </a:lnTo>
                <a:lnTo>
                  <a:pt x="4527937" y="564709"/>
                </a:lnTo>
                <a:lnTo>
                  <a:pt x="4625826" y="564709"/>
                </a:lnTo>
                <a:lnTo>
                  <a:pt x="4625826" y="610171"/>
                </a:lnTo>
                <a:lnTo>
                  <a:pt x="4527937" y="610171"/>
                </a:lnTo>
                <a:lnTo>
                  <a:pt x="4527937" y="688400"/>
                </a:lnTo>
                <a:lnTo>
                  <a:pt x="4655725" y="688400"/>
                </a:lnTo>
                <a:lnTo>
                  <a:pt x="4655725" y="733863"/>
                </a:lnTo>
                <a:lnTo>
                  <a:pt x="4475102" y="733863"/>
                </a:lnTo>
                <a:close/>
                <a:moveTo>
                  <a:pt x="4208402" y="443065"/>
                </a:moveTo>
                <a:lnTo>
                  <a:pt x="4302195" y="443065"/>
                </a:lnTo>
                <a:cubicBezTo>
                  <a:pt x="4333732" y="443065"/>
                  <a:pt x="4348067" y="445522"/>
                  <a:pt x="4360764" y="451256"/>
                </a:cubicBezTo>
                <a:cubicBezTo>
                  <a:pt x="4389844" y="464363"/>
                  <a:pt x="4408275" y="492214"/>
                  <a:pt x="4408275" y="530714"/>
                </a:cubicBezTo>
                <a:cubicBezTo>
                  <a:pt x="4408275" y="565528"/>
                  <a:pt x="4389844" y="597884"/>
                  <a:pt x="4359126" y="610171"/>
                </a:cubicBezTo>
                <a:lnTo>
                  <a:pt x="4359126" y="610991"/>
                </a:lnTo>
                <a:cubicBezTo>
                  <a:pt x="4359126" y="610991"/>
                  <a:pt x="4363222" y="615086"/>
                  <a:pt x="4368956" y="625326"/>
                </a:cubicBezTo>
                <a:lnTo>
                  <a:pt x="4428753" y="733863"/>
                </a:lnTo>
                <a:lnTo>
                  <a:pt x="4369775" y="733863"/>
                </a:lnTo>
                <a:lnTo>
                  <a:pt x="4312025" y="625326"/>
                </a:lnTo>
                <a:lnTo>
                  <a:pt x="4261237" y="625326"/>
                </a:lnTo>
                <a:lnTo>
                  <a:pt x="4261237" y="733863"/>
                </a:lnTo>
                <a:lnTo>
                  <a:pt x="4208402" y="733863"/>
                </a:lnTo>
                <a:close/>
                <a:moveTo>
                  <a:pt x="3808352" y="443065"/>
                </a:moveTo>
                <a:lnTo>
                  <a:pt x="3861187" y="443065"/>
                </a:lnTo>
                <a:lnTo>
                  <a:pt x="3861187" y="566347"/>
                </a:lnTo>
                <a:lnTo>
                  <a:pt x="3994299" y="566347"/>
                </a:lnTo>
                <a:lnTo>
                  <a:pt x="3994299" y="443065"/>
                </a:lnTo>
                <a:lnTo>
                  <a:pt x="4047134" y="443065"/>
                </a:lnTo>
                <a:lnTo>
                  <a:pt x="4047134" y="733863"/>
                </a:lnTo>
                <a:lnTo>
                  <a:pt x="3994299" y="733863"/>
                </a:lnTo>
                <a:lnTo>
                  <a:pt x="3994299" y="611810"/>
                </a:lnTo>
                <a:lnTo>
                  <a:pt x="3861187" y="611810"/>
                </a:lnTo>
                <a:lnTo>
                  <a:pt x="3861187" y="733863"/>
                </a:lnTo>
                <a:lnTo>
                  <a:pt x="3808352" y="733863"/>
                </a:lnTo>
                <a:close/>
                <a:moveTo>
                  <a:pt x="3525479" y="443065"/>
                </a:moveTo>
                <a:lnTo>
                  <a:pt x="3769176" y="443065"/>
                </a:lnTo>
                <a:lnTo>
                  <a:pt x="3769176" y="488528"/>
                </a:lnTo>
                <a:lnTo>
                  <a:pt x="3673745" y="488528"/>
                </a:lnTo>
                <a:lnTo>
                  <a:pt x="3673745" y="733863"/>
                </a:lnTo>
                <a:lnTo>
                  <a:pt x="3620910" y="733863"/>
                </a:lnTo>
                <a:lnTo>
                  <a:pt x="3620910" y="488528"/>
                </a:lnTo>
                <a:lnTo>
                  <a:pt x="3525479" y="488528"/>
                </a:lnTo>
                <a:close/>
                <a:moveTo>
                  <a:pt x="3436877" y="443065"/>
                </a:moveTo>
                <a:lnTo>
                  <a:pt x="3489713" y="443065"/>
                </a:lnTo>
                <a:lnTo>
                  <a:pt x="3489713" y="733863"/>
                </a:lnTo>
                <a:lnTo>
                  <a:pt x="3436877" y="733863"/>
                </a:lnTo>
                <a:close/>
                <a:moveTo>
                  <a:pt x="3010615" y="443065"/>
                </a:moveTo>
                <a:lnTo>
                  <a:pt x="3065088" y="443065"/>
                </a:lnTo>
                <a:lnTo>
                  <a:pt x="3110961" y="644166"/>
                </a:lnTo>
                <a:cubicBezTo>
                  <a:pt x="3114647" y="660549"/>
                  <a:pt x="3115876" y="674884"/>
                  <a:pt x="3115876" y="674884"/>
                </a:cubicBezTo>
                <a:lnTo>
                  <a:pt x="3116694" y="674884"/>
                </a:lnTo>
                <a:cubicBezTo>
                  <a:pt x="3117104" y="674884"/>
                  <a:pt x="3117514" y="660959"/>
                  <a:pt x="3122019" y="644166"/>
                </a:cubicBezTo>
                <a:lnTo>
                  <a:pt x="3174445" y="443065"/>
                </a:lnTo>
                <a:lnTo>
                  <a:pt x="3220317" y="443065"/>
                </a:lnTo>
                <a:lnTo>
                  <a:pt x="3271924" y="644166"/>
                </a:lnTo>
                <a:cubicBezTo>
                  <a:pt x="3276429" y="660959"/>
                  <a:pt x="3276838" y="674884"/>
                  <a:pt x="3277248" y="674884"/>
                </a:cubicBezTo>
                <a:lnTo>
                  <a:pt x="3278067" y="674884"/>
                </a:lnTo>
                <a:cubicBezTo>
                  <a:pt x="3278067" y="674884"/>
                  <a:pt x="3279296" y="660549"/>
                  <a:pt x="3282982" y="644166"/>
                </a:cubicBezTo>
                <a:lnTo>
                  <a:pt x="3330902" y="443065"/>
                </a:lnTo>
                <a:lnTo>
                  <a:pt x="3385376" y="443065"/>
                </a:lnTo>
                <a:lnTo>
                  <a:pt x="3310423" y="733863"/>
                </a:lnTo>
                <a:lnTo>
                  <a:pt x="3249397" y="733863"/>
                </a:lnTo>
                <a:lnTo>
                  <a:pt x="3204753" y="561842"/>
                </a:lnTo>
                <a:cubicBezTo>
                  <a:pt x="3199838" y="543001"/>
                  <a:pt x="3197381" y="523751"/>
                  <a:pt x="3197381" y="523751"/>
                </a:cubicBezTo>
                <a:lnTo>
                  <a:pt x="3196562" y="523751"/>
                </a:lnTo>
                <a:cubicBezTo>
                  <a:pt x="3196562" y="523751"/>
                  <a:pt x="3194104" y="543001"/>
                  <a:pt x="3189190" y="561842"/>
                </a:cubicBezTo>
                <a:lnTo>
                  <a:pt x="3144546" y="733863"/>
                </a:lnTo>
                <a:lnTo>
                  <a:pt x="3083519" y="733863"/>
                </a:lnTo>
                <a:close/>
                <a:moveTo>
                  <a:pt x="2732028" y="443065"/>
                </a:moveTo>
                <a:lnTo>
                  <a:pt x="2899134" y="443065"/>
                </a:lnTo>
                <a:lnTo>
                  <a:pt x="2899134" y="488528"/>
                </a:lnTo>
                <a:lnTo>
                  <a:pt x="2784863" y="488528"/>
                </a:lnTo>
                <a:lnTo>
                  <a:pt x="2784863" y="570852"/>
                </a:lnTo>
                <a:lnTo>
                  <a:pt x="2881113" y="570852"/>
                </a:lnTo>
                <a:lnTo>
                  <a:pt x="2881113" y="616315"/>
                </a:lnTo>
                <a:lnTo>
                  <a:pt x="2784863" y="616315"/>
                </a:lnTo>
                <a:lnTo>
                  <a:pt x="2784863" y="733863"/>
                </a:lnTo>
                <a:lnTo>
                  <a:pt x="2732028" y="733863"/>
                </a:lnTo>
                <a:close/>
                <a:moveTo>
                  <a:pt x="2417702" y="443065"/>
                </a:moveTo>
                <a:lnTo>
                  <a:pt x="2470538" y="443065"/>
                </a:lnTo>
                <a:lnTo>
                  <a:pt x="2470538" y="566347"/>
                </a:lnTo>
                <a:lnTo>
                  <a:pt x="2603650" y="566347"/>
                </a:lnTo>
                <a:lnTo>
                  <a:pt x="2603650" y="443065"/>
                </a:lnTo>
                <a:lnTo>
                  <a:pt x="2656485" y="443065"/>
                </a:lnTo>
                <a:lnTo>
                  <a:pt x="2656485" y="733863"/>
                </a:lnTo>
                <a:lnTo>
                  <a:pt x="2603650" y="733863"/>
                </a:lnTo>
                <a:lnTo>
                  <a:pt x="2603650" y="611810"/>
                </a:lnTo>
                <a:lnTo>
                  <a:pt x="2470538" y="611810"/>
                </a:lnTo>
                <a:lnTo>
                  <a:pt x="2470538" y="733863"/>
                </a:lnTo>
                <a:lnTo>
                  <a:pt x="2417702" y="733863"/>
                </a:lnTo>
                <a:close/>
                <a:moveTo>
                  <a:pt x="2008128" y="443065"/>
                </a:moveTo>
                <a:lnTo>
                  <a:pt x="2060963" y="443065"/>
                </a:lnTo>
                <a:lnTo>
                  <a:pt x="2171138" y="610991"/>
                </a:lnTo>
                <a:cubicBezTo>
                  <a:pt x="2182197" y="627783"/>
                  <a:pt x="2195303" y="656044"/>
                  <a:pt x="2195303" y="656044"/>
                </a:cubicBezTo>
                <a:lnTo>
                  <a:pt x="2196123" y="656044"/>
                </a:lnTo>
                <a:cubicBezTo>
                  <a:pt x="2196123" y="656044"/>
                  <a:pt x="2193255" y="628193"/>
                  <a:pt x="2193255" y="610991"/>
                </a:cubicBezTo>
                <a:lnTo>
                  <a:pt x="2193255" y="443065"/>
                </a:lnTo>
                <a:lnTo>
                  <a:pt x="2245681" y="443065"/>
                </a:lnTo>
                <a:lnTo>
                  <a:pt x="2245681" y="733863"/>
                </a:lnTo>
                <a:lnTo>
                  <a:pt x="2193255" y="733863"/>
                </a:lnTo>
                <a:lnTo>
                  <a:pt x="2083080" y="566347"/>
                </a:lnTo>
                <a:cubicBezTo>
                  <a:pt x="2072021" y="549554"/>
                  <a:pt x="2058915" y="521294"/>
                  <a:pt x="2058915" y="521294"/>
                </a:cubicBezTo>
                <a:lnTo>
                  <a:pt x="2058096" y="521294"/>
                </a:lnTo>
                <a:cubicBezTo>
                  <a:pt x="2058096" y="521294"/>
                  <a:pt x="2060963" y="549145"/>
                  <a:pt x="2060963" y="566347"/>
                </a:cubicBezTo>
                <a:lnTo>
                  <a:pt x="2060963" y="733863"/>
                </a:lnTo>
                <a:lnTo>
                  <a:pt x="2008128" y="733863"/>
                </a:lnTo>
                <a:close/>
                <a:moveTo>
                  <a:pt x="1884303" y="443065"/>
                </a:moveTo>
                <a:lnTo>
                  <a:pt x="1937138" y="443065"/>
                </a:lnTo>
                <a:lnTo>
                  <a:pt x="1937138" y="733863"/>
                </a:lnTo>
                <a:lnTo>
                  <a:pt x="1884303" y="733863"/>
                </a:lnTo>
                <a:close/>
                <a:moveTo>
                  <a:pt x="1312802" y="443065"/>
                </a:moveTo>
                <a:lnTo>
                  <a:pt x="1425026" y="443065"/>
                </a:lnTo>
                <a:cubicBezTo>
                  <a:pt x="1479499" y="443065"/>
                  <a:pt x="1517590" y="481155"/>
                  <a:pt x="1517590" y="537677"/>
                </a:cubicBezTo>
                <a:cubicBezTo>
                  <a:pt x="1517590" y="594198"/>
                  <a:pt x="1479499" y="633517"/>
                  <a:pt x="1425026" y="633517"/>
                </a:cubicBezTo>
                <a:lnTo>
                  <a:pt x="1365638" y="633517"/>
                </a:lnTo>
                <a:lnTo>
                  <a:pt x="1365638" y="733863"/>
                </a:lnTo>
                <a:lnTo>
                  <a:pt x="1312802" y="733863"/>
                </a:lnTo>
                <a:close/>
                <a:moveTo>
                  <a:pt x="998477" y="443065"/>
                </a:moveTo>
                <a:lnTo>
                  <a:pt x="1051312" y="443065"/>
                </a:lnTo>
                <a:lnTo>
                  <a:pt x="1161488" y="610991"/>
                </a:lnTo>
                <a:cubicBezTo>
                  <a:pt x="1172547" y="627783"/>
                  <a:pt x="1185653" y="656044"/>
                  <a:pt x="1185653" y="656044"/>
                </a:cubicBezTo>
                <a:lnTo>
                  <a:pt x="1186472" y="656044"/>
                </a:lnTo>
                <a:cubicBezTo>
                  <a:pt x="1186472" y="656044"/>
                  <a:pt x="1183605" y="628193"/>
                  <a:pt x="1183605" y="610991"/>
                </a:cubicBezTo>
                <a:lnTo>
                  <a:pt x="1183605" y="443065"/>
                </a:lnTo>
                <a:lnTo>
                  <a:pt x="1236031" y="443065"/>
                </a:lnTo>
                <a:lnTo>
                  <a:pt x="1236031" y="733863"/>
                </a:lnTo>
                <a:lnTo>
                  <a:pt x="1183605" y="733863"/>
                </a:lnTo>
                <a:lnTo>
                  <a:pt x="1073430" y="566347"/>
                </a:lnTo>
                <a:cubicBezTo>
                  <a:pt x="1062371" y="549554"/>
                  <a:pt x="1049265" y="521294"/>
                  <a:pt x="1049265" y="521294"/>
                </a:cubicBezTo>
                <a:lnTo>
                  <a:pt x="1048445" y="521294"/>
                </a:lnTo>
                <a:cubicBezTo>
                  <a:pt x="1048445" y="521294"/>
                  <a:pt x="1051312" y="549145"/>
                  <a:pt x="1051312" y="566347"/>
                </a:cubicBezTo>
                <a:lnTo>
                  <a:pt x="1051312" y="733863"/>
                </a:lnTo>
                <a:lnTo>
                  <a:pt x="998477" y="733863"/>
                </a:lnTo>
                <a:close/>
                <a:moveTo>
                  <a:pt x="607952" y="443065"/>
                </a:moveTo>
                <a:lnTo>
                  <a:pt x="707070" y="443065"/>
                </a:lnTo>
                <a:cubicBezTo>
                  <a:pt x="796767" y="443065"/>
                  <a:pt x="855336" y="496310"/>
                  <a:pt x="855336" y="588054"/>
                </a:cubicBezTo>
                <a:cubicBezTo>
                  <a:pt x="855336" y="679799"/>
                  <a:pt x="796767" y="733863"/>
                  <a:pt x="707070" y="733863"/>
                </a:cubicBezTo>
                <a:lnTo>
                  <a:pt x="607952" y="733863"/>
                </a:lnTo>
                <a:close/>
                <a:moveTo>
                  <a:pt x="293627" y="443065"/>
                </a:moveTo>
                <a:lnTo>
                  <a:pt x="346463" y="443065"/>
                </a:lnTo>
                <a:lnTo>
                  <a:pt x="456638" y="610991"/>
                </a:lnTo>
                <a:cubicBezTo>
                  <a:pt x="467697" y="627783"/>
                  <a:pt x="480803" y="656044"/>
                  <a:pt x="480803" y="656044"/>
                </a:cubicBezTo>
                <a:lnTo>
                  <a:pt x="481622" y="656044"/>
                </a:lnTo>
                <a:cubicBezTo>
                  <a:pt x="481622" y="656044"/>
                  <a:pt x="478755" y="628193"/>
                  <a:pt x="478755" y="610991"/>
                </a:cubicBezTo>
                <a:lnTo>
                  <a:pt x="478755" y="443065"/>
                </a:lnTo>
                <a:lnTo>
                  <a:pt x="531181" y="443065"/>
                </a:lnTo>
                <a:lnTo>
                  <a:pt x="531181" y="733863"/>
                </a:lnTo>
                <a:lnTo>
                  <a:pt x="478755" y="733863"/>
                </a:lnTo>
                <a:lnTo>
                  <a:pt x="368580" y="566347"/>
                </a:lnTo>
                <a:cubicBezTo>
                  <a:pt x="357521" y="549554"/>
                  <a:pt x="344415" y="521294"/>
                  <a:pt x="344415" y="521294"/>
                </a:cubicBezTo>
                <a:lnTo>
                  <a:pt x="343595" y="521294"/>
                </a:lnTo>
                <a:cubicBezTo>
                  <a:pt x="343595" y="521294"/>
                  <a:pt x="346463" y="549145"/>
                  <a:pt x="346463" y="566347"/>
                </a:cubicBezTo>
                <a:lnTo>
                  <a:pt x="346463" y="733863"/>
                </a:lnTo>
                <a:lnTo>
                  <a:pt x="293627" y="733863"/>
                </a:lnTo>
                <a:close/>
                <a:moveTo>
                  <a:pt x="102394" y="443065"/>
                </a:moveTo>
                <a:lnTo>
                  <a:pt x="157686" y="443065"/>
                </a:lnTo>
                <a:lnTo>
                  <a:pt x="260080" y="733863"/>
                </a:lnTo>
                <a:lnTo>
                  <a:pt x="205607" y="733863"/>
                </a:lnTo>
                <a:lnTo>
                  <a:pt x="181032" y="659320"/>
                </a:lnTo>
                <a:lnTo>
                  <a:pt x="79048" y="659320"/>
                </a:lnTo>
                <a:lnTo>
                  <a:pt x="54474" y="733863"/>
                </a:lnTo>
                <a:lnTo>
                  <a:pt x="0" y="733863"/>
                </a:lnTo>
                <a:close/>
                <a:moveTo>
                  <a:pt x="8662177" y="438150"/>
                </a:moveTo>
                <a:cubicBezTo>
                  <a:pt x="8733033" y="438150"/>
                  <a:pt x="8769486" y="477879"/>
                  <a:pt x="8769486" y="477879"/>
                </a:cubicBezTo>
                <a:lnTo>
                  <a:pt x="8744092" y="517198"/>
                </a:lnTo>
                <a:cubicBezTo>
                  <a:pt x="8744092" y="517198"/>
                  <a:pt x="8710917" y="486480"/>
                  <a:pt x="8664635" y="486480"/>
                </a:cubicBezTo>
                <a:cubicBezTo>
                  <a:pt x="8603198" y="486480"/>
                  <a:pt x="8567156" y="532352"/>
                  <a:pt x="8567156" y="586416"/>
                </a:cubicBezTo>
                <a:cubicBezTo>
                  <a:pt x="8567156" y="641709"/>
                  <a:pt x="8604427" y="690448"/>
                  <a:pt x="8665044" y="690448"/>
                </a:cubicBezTo>
                <a:cubicBezTo>
                  <a:pt x="8715422" y="690448"/>
                  <a:pt x="8749417" y="653586"/>
                  <a:pt x="8749417" y="653586"/>
                </a:cubicBezTo>
                <a:lnTo>
                  <a:pt x="8777268" y="691677"/>
                </a:lnTo>
                <a:cubicBezTo>
                  <a:pt x="8777268" y="691677"/>
                  <a:pt x="8737130" y="738778"/>
                  <a:pt x="8662996" y="738778"/>
                </a:cubicBezTo>
                <a:cubicBezTo>
                  <a:pt x="8574119" y="738778"/>
                  <a:pt x="8512682" y="672836"/>
                  <a:pt x="8512682" y="587235"/>
                </a:cubicBezTo>
                <a:cubicBezTo>
                  <a:pt x="8512682" y="502863"/>
                  <a:pt x="8576576" y="438150"/>
                  <a:pt x="8662177" y="438150"/>
                </a:cubicBezTo>
                <a:close/>
                <a:moveTo>
                  <a:pt x="7986722" y="438150"/>
                </a:moveTo>
                <a:cubicBezTo>
                  <a:pt x="8072322" y="438150"/>
                  <a:pt x="8137036" y="503272"/>
                  <a:pt x="8137036" y="586416"/>
                </a:cubicBezTo>
                <a:cubicBezTo>
                  <a:pt x="8137036" y="672017"/>
                  <a:pt x="8072322" y="738778"/>
                  <a:pt x="7986722" y="738778"/>
                </a:cubicBezTo>
                <a:cubicBezTo>
                  <a:pt x="7901121" y="738778"/>
                  <a:pt x="7836408" y="672017"/>
                  <a:pt x="7836408" y="586416"/>
                </a:cubicBezTo>
                <a:cubicBezTo>
                  <a:pt x="7836408" y="503272"/>
                  <a:pt x="7901121" y="438150"/>
                  <a:pt x="7986722" y="438150"/>
                </a:cubicBezTo>
                <a:close/>
                <a:moveTo>
                  <a:pt x="7461732" y="438150"/>
                </a:moveTo>
                <a:cubicBezTo>
                  <a:pt x="7519073" y="438150"/>
                  <a:pt x="7548562" y="469278"/>
                  <a:pt x="7548562" y="469278"/>
                </a:cubicBezTo>
                <a:lnTo>
                  <a:pt x="7525626" y="512283"/>
                </a:lnTo>
                <a:cubicBezTo>
                  <a:pt x="7525626" y="512283"/>
                  <a:pt x="7497775" y="486889"/>
                  <a:pt x="7461322" y="486889"/>
                </a:cubicBezTo>
                <a:cubicBezTo>
                  <a:pt x="7436748" y="486889"/>
                  <a:pt x="7417498" y="501224"/>
                  <a:pt x="7417498" y="521703"/>
                </a:cubicBezTo>
                <a:cubicBezTo>
                  <a:pt x="7417498" y="573310"/>
                  <a:pt x="7554296" y="560613"/>
                  <a:pt x="7554296" y="653586"/>
                </a:cubicBezTo>
                <a:cubicBezTo>
                  <a:pt x="7554296" y="699868"/>
                  <a:pt x="7519073" y="738778"/>
                  <a:pt x="7458456" y="738778"/>
                </a:cubicBezTo>
                <a:cubicBezTo>
                  <a:pt x="7393743" y="738778"/>
                  <a:pt x="7358109" y="699049"/>
                  <a:pt x="7358109" y="699049"/>
                </a:cubicBezTo>
                <a:lnTo>
                  <a:pt x="7386780" y="659320"/>
                </a:lnTo>
                <a:cubicBezTo>
                  <a:pt x="7386780" y="659320"/>
                  <a:pt x="7418317" y="690039"/>
                  <a:pt x="7459275" y="690039"/>
                </a:cubicBezTo>
                <a:cubicBezTo>
                  <a:pt x="7481392" y="690039"/>
                  <a:pt x="7501461" y="678570"/>
                  <a:pt x="7501461" y="654815"/>
                </a:cubicBezTo>
                <a:cubicBezTo>
                  <a:pt x="7501461" y="602799"/>
                  <a:pt x="7364253" y="611810"/>
                  <a:pt x="7364253" y="522522"/>
                </a:cubicBezTo>
                <a:cubicBezTo>
                  <a:pt x="7364253" y="474193"/>
                  <a:pt x="7406030" y="438150"/>
                  <a:pt x="7461732" y="438150"/>
                </a:cubicBezTo>
                <a:close/>
                <a:moveTo>
                  <a:pt x="6985482" y="438150"/>
                </a:moveTo>
                <a:cubicBezTo>
                  <a:pt x="7042823" y="438150"/>
                  <a:pt x="7072312" y="469278"/>
                  <a:pt x="7072312" y="469278"/>
                </a:cubicBezTo>
                <a:lnTo>
                  <a:pt x="7049376" y="512283"/>
                </a:lnTo>
                <a:cubicBezTo>
                  <a:pt x="7049376" y="512283"/>
                  <a:pt x="7021525" y="486889"/>
                  <a:pt x="6985072" y="486889"/>
                </a:cubicBezTo>
                <a:cubicBezTo>
                  <a:pt x="6960498" y="486889"/>
                  <a:pt x="6941248" y="501224"/>
                  <a:pt x="6941248" y="521703"/>
                </a:cubicBezTo>
                <a:cubicBezTo>
                  <a:pt x="6941248" y="573310"/>
                  <a:pt x="7078046" y="560613"/>
                  <a:pt x="7078046" y="653586"/>
                </a:cubicBezTo>
                <a:cubicBezTo>
                  <a:pt x="7078046" y="699868"/>
                  <a:pt x="7042823" y="738778"/>
                  <a:pt x="6982206" y="738778"/>
                </a:cubicBezTo>
                <a:cubicBezTo>
                  <a:pt x="6917493" y="738778"/>
                  <a:pt x="6881859" y="699049"/>
                  <a:pt x="6881859" y="699049"/>
                </a:cubicBezTo>
                <a:lnTo>
                  <a:pt x="6910530" y="659320"/>
                </a:lnTo>
                <a:cubicBezTo>
                  <a:pt x="6910530" y="659320"/>
                  <a:pt x="6942067" y="690039"/>
                  <a:pt x="6983025" y="690039"/>
                </a:cubicBezTo>
                <a:cubicBezTo>
                  <a:pt x="7005142" y="690039"/>
                  <a:pt x="7025211" y="678570"/>
                  <a:pt x="7025211" y="654815"/>
                </a:cubicBezTo>
                <a:cubicBezTo>
                  <a:pt x="7025211" y="602799"/>
                  <a:pt x="6888003" y="611810"/>
                  <a:pt x="6888003" y="522522"/>
                </a:cubicBezTo>
                <a:cubicBezTo>
                  <a:pt x="6888003" y="474193"/>
                  <a:pt x="6929780" y="438150"/>
                  <a:pt x="6985482" y="438150"/>
                </a:cubicBezTo>
                <a:close/>
                <a:moveTo>
                  <a:pt x="5452253" y="438150"/>
                </a:moveTo>
                <a:cubicBezTo>
                  <a:pt x="5523109" y="438150"/>
                  <a:pt x="5559561" y="477879"/>
                  <a:pt x="5559561" y="477879"/>
                </a:cubicBezTo>
                <a:lnTo>
                  <a:pt x="5534167" y="517198"/>
                </a:lnTo>
                <a:cubicBezTo>
                  <a:pt x="5534167" y="517198"/>
                  <a:pt x="5500992" y="486480"/>
                  <a:pt x="5454710" y="486480"/>
                </a:cubicBezTo>
                <a:cubicBezTo>
                  <a:pt x="5393274" y="486480"/>
                  <a:pt x="5357231" y="532352"/>
                  <a:pt x="5357231" y="586416"/>
                </a:cubicBezTo>
                <a:cubicBezTo>
                  <a:pt x="5357231" y="641709"/>
                  <a:pt x="5394503" y="690448"/>
                  <a:pt x="5455119" y="690448"/>
                </a:cubicBezTo>
                <a:cubicBezTo>
                  <a:pt x="5505497" y="690448"/>
                  <a:pt x="5539492" y="653586"/>
                  <a:pt x="5539492" y="653586"/>
                </a:cubicBezTo>
                <a:lnTo>
                  <a:pt x="5567343" y="691677"/>
                </a:lnTo>
                <a:cubicBezTo>
                  <a:pt x="5567343" y="691677"/>
                  <a:pt x="5527205" y="738778"/>
                  <a:pt x="5453072" y="738778"/>
                </a:cubicBezTo>
                <a:cubicBezTo>
                  <a:pt x="5364194" y="738778"/>
                  <a:pt x="5302758" y="672836"/>
                  <a:pt x="5302758" y="587235"/>
                </a:cubicBezTo>
                <a:cubicBezTo>
                  <a:pt x="5302758" y="502863"/>
                  <a:pt x="5366651" y="438150"/>
                  <a:pt x="5452253" y="438150"/>
                </a:cubicBezTo>
                <a:close/>
                <a:moveTo>
                  <a:pt x="1641958" y="438150"/>
                </a:moveTo>
                <a:cubicBezTo>
                  <a:pt x="1699299" y="438150"/>
                  <a:pt x="1728788" y="469278"/>
                  <a:pt x="1728788" y="469278"/>
                </a:cubicBezTo>
                <a:lnTo>
                  <a:pt x="1705851" y="512283"/>
                </a:lnTo>
                <a:cubicBezTo>
                  <a:pt x="1705851" y="512283"/>
                  <a:pt x="1678000" y="486889"/>
                  <a:pt x="1641548" y="486889"/>
                </a:cubicBezTo>
                <a:cubicBezTo>
                  <a:pt x="1616974" y="486889"/>
                  <a:pt x="1597724" y="501224"/>
                  <a:pt x="1597724" y="521703"/>
                </a:cubicBezTo>
                <a:cubicBezTo>
                  <a:pt x="1597724" y="573310"/>
                  <a:pt x="1734522" y="560613"/>
                  <a:pt x="1734522" y="653586"/>
                </a:cubicBezTo>
                <a:cubicBezTo>
                  <a:pt x="1734522" y="699868"/>
                  <a:pt x="1699299" y="738778"/>
                  <a:pt x="1638681" y="738778"/>
                </a:cubicBezTo>
                <a:cubicBezTo>
                  <a:pt x="1573968" y="738778"/>
                  <a:pt x="1538335" y="699049"/>
                  <a:pt x="1538335" y="699049"/>
                </a:cubicBezTo>
                <a:lnTo>
                  <a:pt x="1567006" y="659320"/>
                </a:lnTo>
                <a:cubicBezTo>
                  <a:pt x="1567006" y="659320"/>
                  <a:pt x="1598543" y="690039"/>
                  <a:pt x="1639501" y="690039"/>
                </a:cubicBezTo>
                <a:cubicBezTo>
                  <a:pt x="1661617" y="690039"/>
                  <a:pt x="1681687" y="678570"/>
                  <a:pt x="1681687" y="654815"/>
                </a:cubicBezTo>
                <a:cubicBezTo>
                  <a:pt x="1681687" y="602799"/>
                  <a:pt x="1544479" y="611810"/>
                  <a:pt x="1544479" y="522522"/>
                </a:cubicBezTo>
                <a:cubicBezTo>
                  <a:pt x="1544479" y="474193"/>
                  <a:pt x="1586256" y="438150"/>
                  <a:pt x="1641958" y="438150"/>
                </a:cubicBezTo>
                <a:close/>
                <a:moveTo>
                  <a:pt x="9418072" y="430368"/>
                </a:moveTo>
                <a:lnTo>
                  <a:pt x="9461897" y="430368"/>
                </a:lnTo>
                <a:cubicBezTo>
                  <a:pt x="9493024" y="479517"/>
                  <a:pt x="9510635" y="534400"/>
                  <a:pt x="9510635" y="593379"/>
                </a:cubicBezTo>
                <a:cubicBezTo>
                  <a:pt x="9510635" y="660549"/>
                  <a:pt x="9492205" y="723214"/>
                  <a:pt x="9461897" y="772773"/>
                </a:cubicBezTo>
                <a:lnTo>
                  <a:pt x="9418072" y="772773"/>
                </a:lnTo>
                <a:cubicBezTo>
                  <a:pt x="9448380" y="716251"/>
                  <a:pt x="9464354" y="654815"/>
                  <a:pt x="9464354" y="593788"/>
                </a:cubicBezTo>
                <a:cubicBezTo>
                  <a:pt x="9464354" y="536038"/>
                  <a:pt x="9447971" y="480746"/>
                  <a:pt x="9418072" y="430368"/>
                </a:cubicBezTo>
                <a:close/>
                <a:moveTo>
                  <a:pt x="6818652" y="430368"/>
                </a:moveTo>
                <a:lnTo>
                  <a:pt x="6862476" y="430368"/>
                </a:lnTo>
                <a:cubicBezTo>
                  <a:pt x="6832578" y="480746"/>
                  <a:pt x="6816194" y="536038"/>
                  <a:pt x="6816194" y="593788"/>
                </a:cubicBezTo>
                <a:cubicBezTo>
                  <a:pt x="6816194" y="654815"/>
                  <a:pt x="6831758" y="716251"/>
                  <a:pt x="6862476" y="772773"/>
                </a:cubicBezTo>
                <a:lnTo>
                  <a:pt x="6818652" y="772773"/>
                </a:lnTo>
                <a:cubicBezTo>
                  <a:pt x="6788343" y="723214"/>
                  <a:pt x="6769912" y="660549"/>
                  <a:pt x="6769912" y="593379"/>
                </a:cubicBezTo>
                <a:cubicBezTo>
                  <a:pt x="6769912" y="534400"/>
                  <a:pt x="6787524" y="479517"/>
                  <a:pt x="6818652" y="430368"/>
                </a:cubicBezTo>
                <a:close/>
                <a:moveTo>
                  <a:pt x="9593056" y="420681"/>
                </a:moveTo>
                <a:lnTo>
                  <a:pt x="9623193" y="420681"/>
                </a:lnTo>
                <a:lnTo>
                  <a:pt x="9623193" y="580434"/>
                </a:lnTo>
                <a:lnTo>
                  <a:pt x="9664265" y="580434"/>
                </a:lnTo>
                <a:lnTo>
                  <a:pt x="9664265" y="610038"/>
                </a:lnTo>
                <a:lnTo>
                  <a:pt x="9548517" y="610038"/>
                </a:lnTo>
                <a:lnTo>
                  <a:pt x="9548517" y="580434"/>
                </a:lnTo>
                <a:lnTo>
                  <a:pt x="9589589" y="580434"/>
                </a:lnTo>
                <a:lnTo>
                  <a:pt x="9589589" y="475355"/>
                </a:lnTo>
                <a:cubicBezTo>
                  <a:pt x="9589589" y="468954"/>
                  <a:pt x="9589856" y="462553"/>
                  <a:pt x="9589856" y="462553"/>
                </a:cubicBezTo>
                <a:lnTo>
                  <a:pt x="9589322" y="462553"/>
                </a:lnTo>
                <a:cubicBezTo>
                  <a:pt x="9589322" y="462553"/>
                  <a:pt x="9587188" y="467087"/>
                  <a:pt x="9581054" y="473221"/>
                </a:cubicBezTo>
                <a:lnTo>
                  <a:pt x="9565852" y="487623"/>
                </a:lnTo>
                <a:lnTo>
                  <a:pt x="9545583" y="466287"/>
                </a:lnTo>
                <a:close/>
                <a:moveTo>
                  <a:pt x="9810149" y="417481"/>
                </a:moveTo>
                <a:cubicBezTo>
                  <a:pt x="9843487" y="417481"/>
                  <a:pt x="9871757" y="437750"/>
                  <a:pt x="9871757" y="473488"/>
                </a:cubicBezTo>
                <a:cubicBezTo>
                  <a:pt x="9871757" y="534295"/>
                  <a:pt x="9786947" y="544697"/>
                  <a:pt x="9786147" y="580434"/>
                </a:cubicBezTo>
                <a:lnTo>
                  <a:pt x="9874690" y="580434"/>
                </a:lnTo>
                <a:lnTo>
                  <a:pt x="9874690" y="610038"/>
                </a:lnTo>
                <a:lnTo>
                  <a:pt x="9749075" y="610038"/>
                </a:lnTo>
                <a:cubicBezTo>
                  <a:pt x="9748275" y="603904"/>
                  <a:pt x="9747475" y="598570"/>
                  <a:pt x="9747475" y="593236"/>
                </a:cubicBezTo>
                <a:cubicBezTo>
                  <a:pt x="9747475" y="524961"/>
                  <a:pt x="9836020" y="514026"/>
                  <a:pt x="9836020" y="476421"/>
                </a:cubicBezTo>
                <a:cubicBezTo>
                  <a:pt x="9836020" y="459886"/>
                  <a:pt x="9823218" y="450018"/>
                  <a:pt x="9807216" y="450018"/>
                </a:cubicBezTo>
                <a:cubicBezTo>
                  <a:pt x="9785080" y="450018"/>
                  <a:pt x="9773078" y="472421"/>
                  <a:pt x="9773078" y="472421"/>
                </a:cubicBezTo>
                <a:lnTo>
                  <a:pt x="9747475" y="455352"/>
                </a:lnTo>
                <a:cubicBezTo>
                  <a:pt x="9747475" y="455352"/>
                  <a:pt x="9764810" y="417481"/>
                  <a:pt x="9810149" y="417481"/>
                </a:cubicBezTo>
                <a:close/>
                <a:moveTo>
                  <a:pt x="10987745" y="242878"/>
                </a:moveTo>
                <a:lnTo>
                  <a:pt x="11038942" y="242878"/>
                </a:lnTo>
                <a:lnTo>
                  <a:pt x="10999622" y="338718"/>
                </a:lnTo>
                <a:lnTo>
                  <a:pt x="10960302" y="338718"/>
                </a:lnTo>
                <a:close/>
                <a:moveTo>
                  <a:pt x="9797120" y="242878"/>
                </a:moveTo>
                <a:lnTo>
                  <a:pt x="9848317" y="242878"/>
                </a:lnTo>
                <a:lnTo>
                  <a:pt x="9808997" y="338718"/>
                </a:lnTo>
                <a:lnTo>
                  <a:pt x="9769677" y="338718"/>
                </a:lnTo>
                <a:close/>
                <a:moveTo>
                  <a:pt x="10597809" y="55293"/>
                </a:moveTo>
                <a:cubicBezTo>
                  <a:pt x="10597809" y="55293"/>
                  <a:pt x="10591256" y="83963"/>
                  <a:pt x="10585523" y="100346"/>
                </a:cubicBezTo>
                <a:lnTo>
                  <a:pt x="10559720" y="178165"/>
                </a:lnTo>
                <a:lnTo>
                  <a:pt x="10635900" y="178165"/>
                </a:lnTo>
                <a:lnTo>
                  <a:pt x="10610097" y="100346"/>
                </a:lnTo>
                <a:cubicBezTo>
                  <a:pt x="10604773" y="83963"/>
                  <a:pt x="10598629" y="55293"/>
                  <a:pt x="10598629" y="55293"/>
                </a:cubicBezTo>
                <a:close/>
                <a:moveTo>
                  <a:pt x="10340634" y="55293"/>
                </a:moveTo>
                <a:cubicBezTo>
                  <a:pt x="10340634" y="55293"/>
                  <a:pt x="10334081" y="83963"/>
                  <a:pt x="10328348" y="100346"/>
                </a:cubicBezTo>
                <a:lnTo>
                  <a:pt x="10302545" y="178165"/>
                </a:lnTo>
                <a:lnTo>
                  <a:pt x="10378725" y="178165"/>
                </a:lnTo>
                <a:lnTo>
                  <a:pt x="10352922" y="100346"/>
                </a:lnTo>
                <a:cubicBezTo>
                  <a:pt x="10347598" y="83963"/>
                  <a:pt x="10341454" y="55293"/>
                  <a:pt x="10341454" y="55293"/>
                </a:cubicBezTo>
                <a:close/>
                <a:moveTo>
                  <a:pt x="7464085" y="55293"/>
                </a:moveTo>
                <a:cubicBezTo>
                  <a:pt x="7464085" y="55293"/>
                  <a:pt x="7457532" y="83963"/>
                  <a:pt x="7451797" y="100346"/>
                </a:cubicBezTo>
                <a:lnTo>
                  <a:pt x="7425994" y="178165"/>
                </a:lnTo>
                <a:lnTo>
                  <a:pt x="7502175" y="178165"/>
                </a:lnTo>
                <a:lnTo>
                  <a:pt x="7476372" y="100346"/>
                </a:lnTo>
                <a:cubicBezTo>
                  <a:pt x="7471048" y="83963"/>
                  <a:pt x="7464904" y="55293"/>
                  <a:pt x="7464904" y="55293"/>
                </a:cubicBezTo>
                <a:close/>
                <a:moveTo>
                  <a:pt x="5816260" y="55293"/>
                </a:moveTo>
                <a:cubicBezTo>
                  <a:pt x="5816260" y="55293"/>
                  <a:pt x="5809707" y="83963"/>
                  <a:pt x="5803972" y="100346"/>
                </a:cubicBezTo>
                <a:lnTo>
                  <a:pt x="5778169" y="178165"/>
                </a:lnTo>
                <a:lnTo>
                  <a:pt x="5854350" y="178165"/>
                </a:lnTo>
                <a:lnTo>
                  <a:pt x="5828547" y="100346"/>
                </a:lnTo>
                <a:cubicBezTo>
                  <a:pt x="5823223" y="83963"/>
                  <a:pt x="5817079" y="55293"/>
                  <a:pt x="5817079" y="55293"/>
                </a:cubicBezTo>
                <a:close/>
                <a:moveTo>
                  <a:pt x="2034836" y="55293"/>
                </a:moveTo>
                <a:cubicBezTo>
                  <a:pt x="2034836" y="55293"/>
                  <a:pt x="2028283" y="83963"/>
                  <a:pt x="2022548" y="100346"/>
                </a:cubicBezTo>
                <a:lnTo>
                  <a:pt x="1996745" y="178165"/>
                </a:lnTo>
                <a:lnTo>
                  <a:pt x="2072926" y="178165"/>
                </a:lnTo>
                <a:lnTo>
                  <a:pt x="2047122" y="100346"/>
                </a:lnTo>
                <a:cubicBezTo>
                  <a:pt x="2041798" y="83963"/>
                  <a:pt x="2035655" y="55293"/>
                  <a:pt x="2035655" y="55293"/>
                </a:cubicBezTo>
                <a:close/>
                <a:moveTo>
                  <a:pt x="10033387" y="50378"/>
                </a:moveTo>
                <a:lnTo>
                  <a:pt x="10033387" y="141303"/>
                </a:lnTo>
                <a:lnTo>
                  <a:pt x="10080898" y="141303"/>
                </a:lnTo>
                <a:cubicBezTo>
                  <a:pt x="10109158" y="141303"/>
                  <a:pt x="10126769" y="124511"/>
                  <a:pt x="10126769" y="95431"/>
                </a:cubicBezTo>
                <a:cubicBezTo>
                  <a:pt x="10126769" y="67580"/>
                  <a:pt x="10114892" y="50378"/>
                  <a:pt x="10073525" y="50378"/>
                </a:cubicBezTo>
                <a:close/>
                <a:moveTo>
                  <a:pt x="5509012" y="50378"/>
                </a:moveTo>
                <a:lnTo>
                  <a:pt x="5509012" y="141303"/>
                </a:lnTo>
                <a:lnTo>
                  <a:pt x="5556523" y="141303"/>
                </a:lnTo>
                <a:cubicBezTo>
                  <a:pt x="5584783" y="141303"/>
                  <a:pt x="5602395" y="124511"/>
                  <a:pt x="5602395" y="95431"/>
                </a:cubicBezTo>
                <a:cubicBezTo>
                  <a:pt x="5602395" y="67580"/>
                  <a:pt x="5590517" y="50378"/>
                  <a:pt x="5549150" y="50378"/>
                </a:cubicBezTo>
                <a:close/>
                <a:moveTo>
                  <a:pt x="2565788" y="50378"/>
                </a:moveTo>
                <a:lnTo>
                  <a:pt x="2565788" y="250250"/>
                </a:lnTo>
                <a:lnTo>
                  <a:pt x="2609203" y="250250"/>
                </a:lnTo>
                <a:cubicBezTo>
                  <a:pt x="2668181" y="250250"/>
                  <a:pt x="2705862" y="215436"/>
                  <a:pt x="2705862" y="149904"/>
                </a:cubicBezTo>
                <a:cubicBezTo>
                  <a:pt x="2705862" y="85191"/>
                  <a:pt x="2667362" y="50378"/>
                  <a:pt x="2609203" y="50378"/>
                </a:cubicBezTo>
                <a:close/>
                <a:moveTo>
                  <a:pt x="1251338" y="50378"/>
                </a:moveTo>
                <a:lnTo>
                  <a:pt x="1251338" y="141303"/>
                </a:lnTo>
                <a:lnTo>
                  <a:pt x="1298849" y="141303"/>
                </a:lnTo>
                <a:cubicBezTo>
                  <a:pt x="1327109" y="141303"/>
                  <a:pt x="1344721" y="124511"/>
                  <a:pt x="1344721" y="95431"/>
                </a:cubicBezTo>
                <a:cubicBezTo>
                  <a:pt x="1344721" y="67580"/>
                  <a:pt x="1332843" y="50378"/>
                  <a:pt x="1291476" y="50378"/>
                </a:cubicBezTo>
                <a:close/>
                <a:moveTo>
                  <a:pt x="708413" y="50378"/>
                </a:moveTo>
                <a:lnTo>
                  <a:pt x="708413" y="250250"/>
                </a:lnTo>
                <a:lnTo>
                  <a:pt x="751828" y="250250"/>
                </a:lnTo>
                <a:cubicBezTo>
                  <a:pt x="810806" y="250250"/>
                  <a:pt x="848487" y="215436"/>
                  <a:pt x="848487" y="149904"/>
                </a:cubicBezTo>
                <a:cubicBezTo>
                  <a:pt x="848487" y="85191"/>
                  <a:pt x="809987" y="50378"/>
                  <a:pt x="751828" y="50378"/>
                </a:cubicBezTo>
                <a:close/>
                <a:moveTo>
                  <a:pt x="8120072" y="48330"/>
                </a:moveTo>
                <a:cubicBezTo>
                  <a:pt x="8066826" y="48330"/>
                  <a:pt x="8024231" y="90926"/>
                  <a:pt x="8024231" y="148266"/>
                </a:cubicBezTo>
                <a:cubicBezTo>
                  <a:pt x="8024231" y="208064"/>
                  <a:pt x="8066826" y="252298"/>
                  <a:pt x="8120072" y="252298"/>
                </a:cubicBezTo>
                <a:cubicBezTo>
                  <a:pt x="8173316" y="252298"/>
                  <a:pt x="8215912" y="208064"/>
                  <a:pt x="8215912" y="148266"/>
                </a:cubicBezTo>
                <a:cubicBezTo>
                  <a:pt x="8215912" y="90926"/>
                  <a:pt x="8173316" y="48330"/>
                  <a:pt x="8120072" y="48330"/>
                </a:cubicBezTo>
                <a:close/>
                <a:moveTo>
                  <a:pt x="6767522" y="48330"/>
                </a:moveTo>
                <a:cubicBezTo>
                  <a:pt x="6714277" y="48330"/>
                  <a:pt x="6671681" y="90926"/>
                  <a:pt x="6671681" y="148266"/>
                </a:cubicBezTo>
                <a:cubicBezTo>
                  <a:pt x="6671681" y="208064"/>
                  <a:pt x="6714277" y="252298"/>
                  <a:pt x="6767522" y="252298"/>
                </a:cubicBezTo>
                <a:cubicBezTo>
                  <a:pt x="6820766" y="252298"/>
                  <a:pt x="6863362" y="208064"/>
                  <a:pt x="6863362" y="148266"/>
                </a:cubicBezTo>
                <a:cubicBezTo>
                  <a:pt x="6863362" y="90926"/>
                  <a:pt x="6820766" y="48330"/>
                  <a:pt x="6767522" y="48330"/>
                </a:cubicBezTo>
                <a:close/>
                <a:moveTo>
                  <a:pt x="10313193" y="4915"/>
                </a:moveTo>
                <a:lnTo>
                  <a:pt x="10368486" y="4915"/>
                </a:lnTo>
                <a:lnTo>
                  <a:pt x="10469426" y="291587"/>
                </a:lnTo>
                <a:lnTo>
                  <a:pt x="10570368" y="4915"/>
                </a:lnTo>
                <a:lnTo>
                  <a:pt x="10625661" y="4915"/>
                </a:lnTo>
                <a:lnTo>
                  <a:pt x="10728055" y="295713"/>
                </a:lnTo>
                <a:lnTo>
                  <a:pt x="10673581" y="295713"/>
                </a:lnTo>
                <a:lnTo>
                  <a:pt x="10649006" y="221170"/>
                </a:lnTo>
                <a:lnTo>
                  <a:pt x="10547023" y="221170"/>
                </a:lnTo>
                <a:lnTo>
                  <a:pt x="10522447" y="295713"/>
                </a:lnTo>
                <a:lnTo>
                  <a:pt x="10470880" y="295713"/>
                </a:lnTo>
                <a:lnTo>
                  <a:pt x="10467974" y="295713"/>
                </a:lnTo>
                <a:lnTo>
                  <a:pt x="10416406" y="295713"/>
                </a:lnTo>
                <a:lnTo>
                  <a:pt x="10391831" y="221170"/>
                </a:lnTo>
                <a:lnTo>
                  <a:pt x="10289848" y="221170"/>
                </a:lnTo>
                <a:lnTo>
                  <a:pt x="10265272" y="295713"/>
                </a:lnTo>
                <a:lnTo>
                  <a:pt x="10210799" y="295713"/>
                </a:lnTo>
                <a:close/>
                <a:moveTo>
                  <a:pt x="9980551" y="4915"/>
                </a:moveTo>
                <a:lnTo>
                  <a:pt x="10074345" y="4915"/>
                </a:lnTo>
                <a:cubicBezTo>
                  <a:pt x="10105881" y="4915"/>
                  <a:pt x="10120216" y="7372"/>
                  <a:pt x="10132913" y="13106"/>
                </a:cubicBezTo>
                <a:cubicBezTo>
                  <a:pt x="10161993" y="26213"/>
                  <a:pt x="10180424" y="54064"/>
                  <a:pt x="10180424" y="92564"/>
                </a:cubicBezTo>
                <a:cubicBezTo>
                  <a:pt x="10180424" y="127378"/>
                  <a:pt x="10161993" y="159734"/>
                  <a:pt x="10131275" y="172021"/>
                </a:cubicBezTo>
                <a:lnTo>
                  <a:pt x="10131275" y="172841"/>
                </a:lnTo>
                <a:cubicBezTo>
                  <a:pt x="10131275" y="172841"/>
                  <a:pt x="10135371" y="176936"/>
                  <a:pt x="10141104" y="187176"/>
                </a:cubicBezTo>
                <a:lnTo>
                  <a:pt x="10200903" y="295713"/>
                </a:lnTo>
                <a:lnTo>
                  <a:pt x="10141924" y="295713"/>
                </a:lnTo>
                <a:lnTo>
                  <a:pt x="10084174" y="187176"/>
                </a:lnTo>
                <a:lnTo>
                  <a:pt x="10033387" y="187176"/>
                </a:lnTo>
                <a:lnTo>
                  <a:pt x="10033387" y="295713"/>
                </a:lnTo>
                <a:lnTo>
                  <a:pt x="9980551" y="295713"/>
                </a:lnTo>
                <a:close/>
                <a:moveTo>
                  <a:pt x="9266176" y="4915"/>
                </a:moveTo>
                <a:lnTo>
                  <a:pt x="9319012" y="4915"/>
                </a:lnTo>
                <a:lnTo>
                  <a:pt x="9429187" y="172841"/>
                </a:lnTo>
                <a:cubicBezTo>
                  <a:pt x="9440246" y="189633"/>
                  <a:pt x="9453352" y="217894"/>
                  <a:pt x="9453352" y="217894"/>
                </a:cubicBezTo>
                <a:lnTo>
                  <a:pt x="9454171" y="217894"/>
                </a:lnTo>
                <a:cubicBezTo>
                  <a:pt x="9454171" y="217894"/>
                  <a:pt x="9451305" y="190043"/>
                  <a:pt x="9451305" y="172841"/>
                </a:cubicBezTo>
                <a:lnTo>
                  <a:pt x="9451305" y="4915"/>
                </a:lnTo>
                <a:lnTo>
                  <a:pt x="9503730" y="4915"/>
                </a:lnTo>
                <a:lnTo>
                  <a:pt x="9503730" y="295713"/>
                </a:lnTo>
                <a:lnTo>
                  <a:pt x="9451305" y="295713"/>
                </a:lnTo>
                <a:lnTo>
                  <a:pt x="9341129" y="128197"/>
                </a:lnTo>
                <a:cubicBezTo>
                  <a:pt x="9330070" y="111404"/>
                  <a:pt x="9316964" y="83144"/>
                  <a:pt x="9316964" y="83144"/>
                </a:cubicBezTo>
                <a:lnTo>
                  <a:pt x="9316145" y="83144"/>
                </a:lnTo>
                <a:cubicBezTo>
                  <a:pt x="9316145" y="83144"/>
                  <a:pt x="9319012" y="110995"/>
                  <a:pt x="9319012" y="128197"/>
                </a:cubicBezTo>
                <a:lnTo>
                  <a:pt x="9319012" y="295713"/>
                </a:lnTo>
                <a:lnTo>
                  <a:pt x="9266176" y="295713"/>
                </a:lnTo>
                <a:close/>
                <a:moveTo>
                  <a:pt x="8323201" y="4915"/>
                </a:moveTo>
                <a:lnTo>
                  <a:pt x="8376037" y="4915"/>
                </a:lnTo>
                <a:lnTo>
                  <a:pt x="8486212" y="172841"/>
                </a:lnTo>
                <a:cubicBezTo>
                  <a:pt x="8497271" y="189633"/>
                  <a:pt x="8510377" y="217894"/>
                  <a:pt x="8510377" y="217894"/>
                </a:cubicBezTo>
                <a:lnTo>
                  <a:pt x="8511196" y="217894"/>
                </a:lnTo>
                <a:cubicBezTo>
                  <a:pt x="8511196" y="217894"/>
                  <a:pt x="8508330" y="190043"/>
                  <a:pt x="8508330" y="172841"/>
                </a:cubicBezTo>
                <a:lnTo>
                  <a:pt x="8508330" y="4915"/>
                </a:lnTo>
                <a:lnTo>
                  <a:pt x="8560755" y="4915"/>
                </a:lnTo>
                <a:lnTo>
                  <a:pt x="8560755" y="295713"/>
                </a:lnTo>
                <a:lnTo>
                  <a:pt x="8508330" y="295713"/>
                </a:lnTo>
                <a:lnTo>
                  <a:pt x="8398154" y="128197"/>
                </a:lnTo>
                <a:cubicBezTo>
                  <a:pt x="8387095" y="111404"/>
                  <a:pt x="8373989" y="83144"/>
                  <a:pt x="8373989" y="83144"/>
                </a:cubicBezTo>
                <a:lnTo>
                  <a:pt x="8373170" y="83144"/>
                </a:lnTo>
                <a:cubicBezTo>
                  <a:pt x="8373170" y="83144"/>
                  <a:pt x="8376037" y="110995"/>
                  <a:pt x="8376037" y="128197"/>
                </a:cubicBezTo>
                <a:lnTo>
                  <a:pt x="8376037" y="295713"/>
                </a:lnTo>
                <a:lnTo>
                  <a:pt x="8323201" y="295713"/>
                </a:lnTo>
                <a:close/>
                <a:moveTo>
                  <a:pt x="7642622" y="4915"/>
                </a:moveTo>
                <a:lnTo>
                  <a:pt x="7699143" y="4915"/>
                </a:lnTo>
                <a:lnTo>
                  <a:pt x="7756074" y="148676"/>
                </a:lnTo>
                <a:cubicBezTo>
                  <a:pt x="7762627" y="165878"/>
                  <a:pt x="7770819" y="191271"/>
                  <a:pt x="7770819" y="191271"/>
                </a:cubicBezTo>
                <a:lnTo>
                  <a:pt x="7771638" y="191271"/>
                </a:lnTo>
                <a:cubicBezTo>
                  <a:pt x="7771638" y="191271"/>
                  <a:pt x="7779420" y="165878"/>
                  <a:pt x="7785973" y="148676"/>
                </a:cubicBezTo>
                <a:lnTo>
                  <a:pt x="7842904" y="4915"/>
                </a:lnTo>
                <a:lnTo>
                  <a:pt x="7899425" y="4915"/>
                </a:lnTo>
                <a:lnTo>
                  <a:pt x="7922771" y="295713"/>
                </a:lnTo>
                <a:lnTo>
                  <a:pt x="7870345" y="295713"/>
                </a:lnTo>
                <a:lnTo>
                  <a:pt x="7858058" y="133112"/>
                </a:lnTo>
                <a:cubicBezTo>
                  <a:pt x="7856829" y="113862"/>
                  <a:pt x="7857648" y="88059"/>
                  <a:pt x="7857648" y="88059"/>
                </a:cubicBezTo>
                <a:lnTo>
                  <a:pt x="7856829" y="88059"/>
                </a:lnTo>
                <a:cubicBezTo>
                  <a:pt x="7856829" y="88059"/>
                  <a:pt x="7848228" y="116319"/>
                  <a:pt x="7841265" y="133112"/>
                </a:cubicBezTo>
                <a:lnTo>
                  <a:pt x="7794164" y="245745"/>
                </a:lnTo>
                <a:lnTo>
                  <a:pt x="7747882" y="245745"/>
                </a:lnTo>
                <a:lnTo>
                  <a:pt x="7701191" y="133112"/>
                </a:lnTo>
                <a:cubicBezTo>
                  <a:pt x="7694228" y="116319"/>
                  <a:pt x="7685217" y="87649"/>
                  <a:pt x="7685217" y="87649"/>
                </a:cubicBezTo>
                <a:lnTo>
                  <a:pt x="7684398" y="87649"/>
                </a:lnTo>
                <a:cubicBezTo>
                  <a:pt x="7684398" y="87649"/>
                  <a:pt x="7685217" y="113862"/>
                  <a:pt x="7683988" y="133112"/>
                </a:cubicBezTo>
                <a:lnTo>
                  <a:pt x="7671701" y="295713"/>
                </a:lnTo>
                <a:lnTo>
                  <a:pt x="7618866" y="295713"/>
                </a:lnTo>
                <a:close/>
                <a:moveTo>
                  <a:pt x="7436644" y="4915"/>
                </a:moveTo>
                <a:lnTo>
                  <a:pt x="7491936" y="4915"/>
                </a:lnTo>
                <a:lnTo>
                  <a:pt x="7594330" y="295713"/>
                </a:lnTo>
                <a:lnTo>
                  <a:pt x="7539857" y="295713"/>
                </a:lnTo>
                <a:lnTo>
                  <a:pt x="7515282" y="221170"/>
                </a:lnTo>
                <a:lnTo>
                  <a:pt x="7413297" y="221170"/>
                </a:lnTo>
                <a:lnTo>
                  <a:pt x="7388723" y="295713"/>
                </a:lnTo>
                <a:lnTo>
                  <a:pt x="7334250" y="295713"/>
                </a:lnTo>
                <a:close/>
                <a:moveTo>
                  <a:pt x="6970652" y="4915"/>
                </a:moveTo>
                <a:lnTo>
                  <a:pt x="7023487" y="4915"/>
                </a:lnTo>
                <a:lnTo>
                  <a:pt x="7133663" y="172841"/>
                </a:lnTo>
                <a:cubicBezTo>
                  <a:pt x="7144721" y="189633"/>
                  <a:pt x="7157828" y="217894"/>
                  <a:pt x="7157828" y="217894"/>
                </a:cubicBezTo>
                <a:lnTo>
                  <a:pt x="7158647" y="217894"/>
                </a:lnTo>
                <a:cubicBezTo>
                  <a:pt x="7158647" y="217894"/>
                  <a:pt x="7155780" y="190043"/>
                  <a:pt x="7155780" y="172841"/>
                </a:cubicBezTo>
                <a:lnTo>
                  <a:pt x="7155780" y="4915"/>
                </a:lnTo>
                <a:lnTo>
                  <a:pt x="7208205" y="4915"/>
                </a:lnTo>
                <a:lnTo>
                  <a:pt x="7208205" y="295713"/>
                </a:lnTo>
                <a:lnTo>
                  <a:pt x="7155780" y="295713"/>
                </a:lnTo>
                <a:lnTo>
                  <a:pt x="7045604" y="128197"/>
                </a:lnTo>
                <a:cubicBezTo>
                  <a:pt x="7034545" y="111404"/>
                  <a:pt x="7021439" y="83144"/>
                  <a:pt x="7021439" y="83144"/>
                </a:cubicBezTo>
                <a:lnTo>
                  <a:pt x="7020620" y="83144"/>
                </a:lnTo>
                <a:cubicBezTo>
                  <a:pt x="7020620" y="83144"/>
                  <a:pt x="7023487" y="110995"/>
                  <a:pt x="7023487" y="128197"/>
                </a:cubicBezTo>
                <a:lnTo>
                  <a:pt x="7023487" y="295713"/>
                </a:lnTo>
                <a:lnTo>
                  <a:pt x="6970652" y="295713"/>
                </a:lnTo>
                <a:close/>
                <a:moveTo>
                  <a:pt x="6513452" y="4915"/>
                </a:moveTo>
                <a:lnTo>
                  <a:pt x="6566287" y="4915"/>
                </a:lnTo>
                <a:lnTo>
                  <a:pt x="6566287" y="295713"/>
                </a:lnTo>
                <a:lnTo>
                  <a:pt x="6513452" y="295713"/>
                </a:lnTo>
                <a:close/>
                <a:moveTo>
                  <a:pt x="6230578" y="4915"/>
                </a:moveTo>
                <a:lnTo>
                  <a:pt x="6474276" y="4915"/>
                </a:lnTo>
                <a:lnTo>
                  <a:pt x="6474276" y="50378"/>
                </a:lnTo>
                <a:lnTo>
                  <a:pt x="6378844" y="50378"/>
                </a:lnTo>
                <a:lnTo>
                  <a:pt x="6378844" y="295713"/>
                </a:lnTo>
                <a:lnTo>
                  <a:pt x="6326009" y="295713"/>
                </a:lnTo>
                <a:lnTo>
                  <a:pt x="6326009" y="50378"/>
                </a:lnTo>
                <a:lnTo>
                  <a:pt x="6230578" y="50378"/>
                </a:lnTo>
                <a:close/>
                <a:moveTo>
                  <a:pt x="5788819" y="4915"/>
                </a:moveTo>
                <a:lnTo>
                  <a:pt x="5844111" y="4915"/>
                </a:lnTo>
                <a:lnTo>
                  <a:pt x="5946505" y="295713"/>
                </a:lnTo>
                <a:lnTo>
                  <a:pt x="5892032" y="295713"/>
                </a:lnTo>
                <a:lnTo>
                  <a:pt x="5867457" y="221170"/>
                </a:lnTo>
                <a:lnTo>
                  <a:pt x="5765472" y="221170"/>
                </a:lnTo>
                <a:lnTo>
                  <a:pt x="5740898" y="295713"/>
                </a:lnTo>
                <a:lnTo>
                  <a:pt x="5686425" y="295713"/>
                </a:lnTo>
                <a:close/>
                <a:moveTo>
                  <a:pt x="5456177" y="4915"/>
                </a:moveTo>
                <a:lnTo>
                  <a:pt x="5549969" y="4915"/>
                </a:lnTo>
                <a:cubicBezTo>
                  <a:pt x="5581507" y="4915"/>
                  <a:pt x="5595842" y="7372"/>
                  <a:pt x="5608539" y="13106"/>
                </a:cubicBezTo>
                <a:cubicBezTo>
                  <a:pt x="5637619" y="26213"/>
                  <a:pt x="5656049" y="54064"/>
                  <a:pt x="5656049" y="92564"/>
                </a:cubicBezTo>
                <a:cubicBezTo>
                  <a:pt x="5656049" y="127378"/>
                  <a:pt x="5637619" y="159734"/>
                  <a:pt x="5606900" y="172021"/>
                </a:cubicBezTo>
                <a:lnTo>
                  <a:pt x="5606900" y="172841"/>
                </a:lnTo>
                <a:cubicBezTo>
                  <a:pt x="5606900" y="172841"/>
                  <a:pt x="5610996" y="176936"/>
                  <a:pt x="5616730" y="187176"/>
                </a:cubicBezTo>
                <a:lnTo>
                  <a:pt x="5676528" y="295713"/>
                </a:lnTo>
                <a:lnTo>
                  <a:pt x="5617549" y="295713"/>
                </a:lnTo>
                <a:lnTo>
                  <a:pt x="5559799" y="187176"/>
                </a:lnTo>
                <a:lnTo>
                  <a:pt x="5509012" y="187176"/>
                </a:lnTo>
                <a:lnTo>
                  <a:pt x="5509012" y="295713"/>
                </a:lnTo>
                <a:lnTo>
                  <a:pt x="5456177" y="295713"/>
                </a:lnTo>
                <a:close/>
                <a:moveTo>
                  <a:pt x="5218052" y="4915"/>
                </a:moveTo>
                <a:lnTo>
                  <a:pt x="5392121" y="4915"/>
                </a:lnTo>
                <a:lnTo>
                  <a:pt x="5392121" y="50378"/>
                </a:lnTo>
                <a:lnTo>
                  <a:pt x="5270887" y="50378"/>
                </a:lnTo>
                <a:lnTo>
                  <a:pt x="5270887" y="126559"/>
                </a:lnTo>
                <a:lnTo>
                  <a:pt x="5368775" y="126559"/>
                </a:lnTo>
                <a:lnTo>
                  <a:pt x="5368775" y="172021"/>
                </a:lnTo>
                <a:lnTo>
                  <a:pt x="5270887" y="172021"/>
                </a:lnTo>
                <a:lnTo>
                  <a:pt x="5270887" y="250250"/>
                </a:lnTo>
                <a:lnTo>
                  <a:pt x="5398674" y="250250"/>
                </a:lnTo>
                <a:lnTo>
                  <a:pt x="5398674" y="295713"/>
                </a:lnTo>
                <a:lnTo>
                  <a:pt x="5218052" y="295713"/>
                </a:lnTo>
                <a:close/>
                <a:moveTo>
                  <a:pt x="4935178" y="4915"/>
                </a:moveTo>
                <a:lnTo>
                  <a:pt x="5178876" y="4915"/>
                </a:lnTo>
                <a:lnTo>
                  <a:pt x="5178876" y="50378"/>
                </a:lnTo>
                <a:lnTo>
                  <a:pt x="5083444" y="50378"/>
                </a:lnTo>
                <a:lnTo>
                  <a:pt x="5083444" y="295713"/>
                </a:lnTo>
                <a:lnTo>
                  <a:pt x="5030609" y="295713"/>
                </a:lnTo>
                <a:lnTo>
                  <a:pt x="5030609" y="50378"/>
                </a:lnTo>
                <a:lnTo>
                  <a:pt x="4935178" y="50378"/>
                </a:lnTo>
                <a:close/>
                <a:moveTo>
                  <a:pt x="4656077" y="4915"/>
                </a:moveTo>
                <a:lnTo>
                  <a:pt x="4708912" y="4915"/>
                </a:lnTo>
                <a:lnTo>
                  <a:pt x="4819088" y="172841"/>
                </a:lnTo>
                <a:cubicBezTo>
                  <a:pt x="4830146" y="189633"/>
                  <a:pt x="4843253" y="217894"/>
                  <a:pt x="4843253" y="217894"/>
                </a:cubicBezTo>
                <a:lnTo>
                  <a:pt x="4844072" y="217894"/>
                </a:lnTo>
                <a:cubicBezTo>
                  <a:pt x="4844072" y="217894"/>
                  <a:pt x="4841205" y="190043"/>
                  <a:pt x="4841205" y="172841"/>
                </a:cubicBezTo>
                <a:lnTo>
                  <a:pt x="4841205" y="4915"/>
                </a:lnTo>
                <a:lnTo>
                  <a:pt x="4893630" y="4915"/>
                </a:lnTo>
                <a:lnTo>
                  <a:pt x="4893630" y="295713"/>
                </a:lnTo>
                <a:lnTo>
                  <a:pt x="4841205" y="295713"/>
                </a:lnTo>
                <a:lnTo>
                  <a:pt x="4731030" y="128197"/>
                </a:lnTo>
                <a:cubicBezTo>
                  <a:pt x="4719971" y="111404"/>
                  <a:pt x="4706864" y="83144"/>
                  <a:pt x="4706864" y="83144"/>
                </a:cubicBezTo>
                <a:lnTo>
                  <a:pt x="4706045" y="83144"/>
                </a:lnTo>
                <a:cubicBezTo>
                  <a:pt x="4706045" y="83144"/>
                  <a:pt x="4708912" y="110995"/>
                  <a:pt x="4708912" y="128197"/>
                </a:cubicBezTo>
                <a:lnTo>
                  <a:pt x="4708912" y="295713"/>
                </a:lnTo>
                <a:lnTo>
                  <a:pt x="4656077" y="295713"/>
                </a:lnTo>
                <a:close/>
                <a:moveTo>
                  <a:pt x="4532252" y="4915"/>
                </a:moveTo>
                <a:lnTo>
                  <a:pt x="4585087" y="4915"/>
                </a:lnTo>
                <a:lnTo>
                  <a:pt x="4585087" y="295713"/>
                </a:lnTo>
                <a:lnTo>
                  <a:pt x="4532252" y="295713"/>
                </a:lnTo>
                <a:close/>
                <a:moveTo>
                  <a:pt x="4208402" y="4915"/>
                </a:moveTo>
                <a:lnTo>
                  <a:pt x="4382472" y="4915"/>
                </a:lnTo>
                <a:lnTo>
                  <a:pt x="4382472" y="50378"/>
                </a:lnTo>
                <a:lnTo>
                  <a:pt x="4261237" y="50378"/>
                </a:lnTo>
                <a:lnTo>
                  <a:pt x="4261237" y="126559"/>
                </a:lnTo>
                <a:lnTo>
                  <a:pt x="4359126" y="126559"/>
                </a:lnTo>
                <a:lnTo>
                  <a:pt x="4359126" y="172021"/>
                </a:lnTo>
                <a:lnTo>
                  <a:pt x="4261237" y="172021"/>
                </a:lnTo>
                <a:lnTo>
                  <a:pt x="4261237" y="250250"/>
                </a:lnTo>
                <a:lnTo>
                  <a:pt x="4389025" y="250250"/>
                </a:lnTo>
                <a:lnTo>
                  <a:pt x="4389025" y="295713"/>
                </a:lnTo>
                <a:lnTo>
                  <a:pt x="4208402" y="295713"/>
                </a:lnTo>
                <a:close/>
                <a:moveTo>
                  <a:pt x="3894077" y="4915"/>
                </a:moveTo>
                <a:lnTo>
                  <a:pt x="3946912" y="4915"/>
                </a:lnTo>
                <a:lnTo>
                  <a:pt x="3946912" y="128197"/>
                </a:lnTo>
                <a:lnTo>
                  <a:pt x="4080024" y="128197"/>
                </a:lnTo>
                <a:lnTo>
                  <a:pt x="4080024" y="4915"/>
                </a:lnTo>
                <a:lnTo>
                  <a:pt x="4132860" y="4915"/>
                </a:lnTo>
                <a:lnTo>
                  <a:pt x="4132860" y="295713"/>
                </a:lnTo>
                <a:lnTo>
                  <a:pt x="4080024" y="295713"/>
                </a:lnTo>
                <a:lnTo>
                  <a:pt x="4080024" y="173660"/>
                </a:lnTo>
                <a:lnTo>
                  <a:pt x="3946912" y="173660"/>
                </a:lnTo>
                <a:lnTo>
                  <a:pt x="3946912" y="295713"/>
                </a:lnTo>
                <a:lnTo>
                  <a:pt x="3894077" y="295713"/>
                </a:lnTo>
                <a:close/>
                <a:moveTo>
                  <a:pt x="3611204" y="4915"/>
                </a:moveTo>
                <a:lnTo>
                  <a:pt x="3854900" y="4915"/>
                </a:lnTo>
                <a:lnTo>
                  <a:pt x="3854900" y="50378"/>
                </a:lnTo>
                <a:lnTo>
                  <a:pt x="3759471" y="50378"/>
                </a:lnTo>
                <a:lnTo>
                  <a:pt x="3759471" y="295713"/>
                </a:lnTo>
                <a:lnTo>
                  <a:pt x="3706636" y="295713"/>
                </a:lnTo>
                <a:lnTo>
                  <a:pt x="3706636" y="50378"/>
                </a:lnTo>
                <a:lnTo>
                  <a:pt x="3611204" y="50378"/>
                </a:lnTo>
                <a:close/>
                <a:moveTo>
                  <a:pt x="2932053" y="4915"/>
                </a:moveTo>
                <a:lnTo>
                  <a:pt x="2984888" y="4915"/>
                </a:lnTo>
                <a:lnTo>
                  <a:pt x="3095064" y="172841"/>
                </a:lnTo>
                <a:cubicBezTo>
                  <a:pt x="3106121" y="189633"/>
                  <a:pt x="3119229" y="217894"/>
                  <a:pt x="3119229" y="217894"/>
                </a:cubicBezTo>
                <a:lnTo>
                  <a:pt x="3120047" y="217894"/>
                </a:lnTo>
                <a:cubicBezTo>
                  <a:pt x="3120047" y="217894"/>
                  <a:pt x="3117181" y="190043"/>
                  <a:pt x="3117181" y="172841"/>
                </a:cubicBezTo>
                <a:lnTo>
                  <a:pt x="3117181" y="4915"/>
                </a:lnTo>
                <a:lnTo>
                  <a:pt x="3169606" y="4915"/>
                </a:lnTo>
                <a:lnTo>
                  <a:pt x="3169606" y="295713"/>
                </a:lnTo>
                <a:lnTo>
                  <a:pt x="3117181" y="295713"/>
                </a:lnTo>
                <a:lnTo>
                  <a:pt x="3007005" y="128197"/>
                </a:lnTo>
                <a:cubicBezTo>
                  <a:pt x="2995946" y="111404"/>
                  <a:pt x="2982840" y="83144"/>
                  <a:pt x="2982840" y="83144"/>
                </a:cubicBezTo>
                <a:lnTo>
                  <a:pt x="2982021" y="83144"/>
                </a:lnTo>
                <a:cubicBezTo>
                  <a:pt x="2982021" y="83144"/>
                  <a:pt x="2984888" y="110995"/>
                  <a:pt x="2984888" y="128197"/>
                </a:cubicBezTo>
                <a:lnTo>
                  <a:pt x="2984888" y="295713"/>
                </a:lnTo>
                <a:lnTo>
                  <a:pt x="2932053" y="295713"/>
                </a:lnTo>
                <a:close/>
                <a:moveTo>
                  <a:pt x="2808228" y="4915"/>
                </a:moveTo>
                <a:lnTo>
                  <a:pt x="2861063" y="4915"/>
                </a:lnTo>
                <a:lnTo>
                  <a:pt x="2861063" y="295713"/>
                </a:lnTo>
                <a:lnTo>
                  <a:pt x="2808228" y="295713"/>
                </a:lnTo>
                <a:close/>
                <a:moveTo>
                  <a:pt x="2512953" y="4915"/>
                </a:moveTo>
                <a:lnTo>
                  <a:pt x="2612070" y="4915"/>
                </a:lnTo>
                <a:cubicBezTo>
                  <a:pt x="2701767" y="4915"/>
                  <a:pt x="2760336" y="58160"/>
                  <a:pt x="2760336" y="149904"/>
                </a:cubicBezTo>
                <a:cubicBezTo>
                  <a:pt x="2760336" y="241649"/>
                  <a:pt x="2701767" y="295713"/>
                  <a:pt x="2612070" y="295713"/>
                </a:cubicBezTo>
                <a:lnTo>
                  <a:pt x="2512953" y="295713"/>
                </a:lnTo>
                <a:close/>
                <a:moveTo>
                  <a:pt x="2198628" y="4915"/>
                </a:moveTo>
                <a:lnTo>
                  <a:pt x="2251463" y="4915"/>
                </a:lnTo>
                <a:lnTo>
                  <a:pt x="2361638" y="172841"/>
                </a:lnTo>
                <a:cubicBezTo>
                  <a:pt x="2372697" y="189633"/>
                  <a:pt x="2385803" y="217894"/>
                  <a:pt x="2385803" y="217894"/>
                </a:cubicBezTo>
                <a:lnTo>
                  <a:pt x="2386623" y="217894"/>
                </a:lnTo>
                <a:cubicBezTo>
                  <a:pt x="2386623" y="217894"/>
                  <a:pt x="2383756" y="190043"/>
                  <a:pt x="2383756" y="172841"/>
                </a:cubicBezTo>
                <a:lnTo>
                  <a:pt x="2383756" y="4915"/>
                </a:lnTo>
                <a:lnTo>
                  <a:pt x="2436180" y="4915"/>
                </a:lnTo>
                <a:lnTo>
                  <a:pt x="2436180" y="295713"/>
                </a:lnTo>
                <a:lnTo>
                  <a:pt x="2383756" y="295713"/>
                </a:lnTo>
                <a:lnTo>
                  <a:pt x="2273580" y="128197"/>
                </a:lnTo>
                <a:cubicBezTo>
                  <a:pt x="2262522" y="111404"/>
                  <a:pt x="2249415" y="83144"/>
                  <a:pt x="2249415" y="83144"/>
                </a:cubicBezTo>
                <a:lnTo>
                  <a:pt x="2248595" y="83144"/>
                </a:lnTo>
                <a:cubicBezTo>
                  <a:pt x="2248595" y="83144"/>
                  <a:pt x="2251463" y="110995"/>
                  <a:pt x="2251463" y="128197"/>
                </a:cubicBezTo>
                <a:lnTo>
                  <a:pt x="2251463" y="295713"/>
                </a:lnTo>
                <a:lnTo>
                  <a:pt x="2198628" y="295713"/>
                </a:lnTo>
                <a:close/>
                <a:moveTo>
                  <a:pt x="2007394" y="4915"/>
                </a:moveTo>
                <a:lnTo>
                  <a:pt x="2062687" y="4915"/>
                </a:lnTo>
                <a:lnTo>
                  <a:pt x="2165080" y="295713"/>
                </a:lnTo>
                <a:lnTo>
                  <a:pt x="2110607" y="295713"/>
                </a:lnTo>
                <a:lnTo>
                  <a:pt x="2086033" y="221170"/>
                </a:lnTo>
                <a:lnTo>
                  <a:pt x="1984048" y="221170"/>
                </a:lnTo>
                <a:lnTo>
                  <a:pt x="1959474" y="295713"/>
                </a:lnTo>
                <a:lnTo>
                  <a:pt x="1905001" y="295713"/>
                </a:lnTo>
                <a:close/>
                <a:moveTo>
                  <a:pt x="1658579" y="4915"/>
                </a:moveTo>
                <a:lnTo>
                  <a:pt x="1902276" y="4915"/>
                </a:lnTo>
                <a:lnTo>
                  <a:pt x="1902276" y="50378"/>
                </a:lnTo>
                <a:lnTo>
                  <a:pt x="1806846" y="50378"/>
                </a:lnTo>
                <a:lnTo>
                  <a:pt x="1806846" y="295713"/>
                </a:lnTo>
                <a:lnTo>
                  <a:pt x="1754010" y="295713"/>
                </a:lnTo>
                <a:lnTo>
                  <a:pt x="1754010" y="50378"/>
                </a:lnTo>
                <a:lnTo>
                  <a:pt x="1658579" y="50378"/>
                </a:lnTo>
                <a:close/>
                <a:moveTo>
                  <a:pt x="1198502" y="4915"/>
                </a:moveTo>
                <a:lnTo>
                  <a:pt x="1292295" y="4915"/>
                </a:lnTo>
                <a:cubicBezTo>
                  <a:pt x="1323833" y="4915"/>
                  <a:pt x="1338168" y="7372"/>
                  <a:pt x="1350864" y="13106"/>
                </a:cubicBezTo>
                <a:cubicBezTo>
                  <a:pt x="1379944" y="26213"/>
                  <a:pt x="1398375" y="54064"/>
                  <a:pt x="1398375" y="92564"/>
                </a:cubicBezTo>
                <a:cubicBezTo>
                  <a:pt x="1398375" y="127378"/>
                  <a:pt x="1379944" y="159734"/>
                  <a:pt x="1349226" y="172021"/>
                </a:cubicBezTo>
                <a:lnTo>
                  <a:pt x="1349226" y="172841"/>
                </a:lnTo>
                <a:cubicBezTo>
                  <a:pt x="1349226" y="172841"/>
                  <a:pt x="1353322" y="176936"/>
                  <a:pt x="1359056" y="187176"/>
                </a:cubicBezTo>
                <a:lnTo>
                  <a:pt x="1418854" y="295713"/>
                </a:lnTo>
                <a:lnTo>
                  <a:pt x="1359875" y="295713"/>
                </a:lnTo>
                <a:lnTo>
                  <a:pt x="1302125" y="187176"/>
                </a:lnTo>
                <a:lnTo>
                  <a:pt x="1251338" y="187176"/>
                </a:lnTo>
                <a:lnTo>
                  <a:pt x="1251338" y="295713"/>
                </a:lnTo>
                <a:lnTo>
                  <a:pt x="1198502" y="295713"/>
                </a:lnTo>
                <a:close/>
                <a:moveTo>
                  <a:pt x="960378" y="4915"/>
                </a:moveTo>
                <a:lnTo>
                  <a:pt x="1134447" y="4915"/>
                </a:lnTo>
                <a:lnTo>
                  <a:pt x="1134447" y="50378"/>
                </a:lnTo>
                <a:lnTo>
                  <a:pt x="1013212" y="50378"/>
                </a:lnTo>
                <a:lnTo>
                  <a:pt x="1013212" y="126559"/>
                </a:lnTo>
                <a:lnTo>
                  <a:pt x="1111101" y="126559"/>
                </a:lnTo>
                <a:lnTo>
                  <a:pt x="1111101" y="172021"/>
                </a:lnTo>
                <a:lnTo>
                  <a:pt x="1013212" y="172021"/>
                </a:lnTo>
                <a:lnTo>
                  <a:pt x="1013212" y="250250"/>
                </a:lnTo>
                <a:lnTo>
                  <a:pt x="1141000" y="250250"/>
                </a:lnTo>
                <a:lnTo>
                  <a:pt x="1141000" y="295713"/>
                </a:lnTo>
                <a:lnTo>
                  <a:pt x="960378" y="295713"/>
                </a:lnTo>
                <a:close/>
                <a:moveTo>
                  <a:pt x="655578" y="4915"/>
                </a:moveTo>
                <a:lnTo>
                  <a:pt x="754695" y="4915"/>
                </a:lnTo>
                <a:cubicBezTo>
                  <a:pt x="844392" y="4915"/>
                  <a:pt x="902961" y="58160"/>
                  <a:pt x="902961" y="149904"/>
                </a:cubicBezTo>
                <a:cubicBezTo>
                  <a:pt x="902961" y="241649"/>
                  <a:pt x="844392" y="295713"/>
                  <a:pt x="754695" y="295713"/>
                </a:cubicBezTo>
                <a:lnTo>
                  <a:pt x="655578" y="295713"/>
                </a:lnTo>
                <a:close/>
                <a:moveTo>
                  <a:pt x="341252" y="4915"/>
                </a:moveTo>
                <a:lnTo>
                  <a:pt x="394088" y="4915"/>
                </a:lnTo>
                <a:lnTo>
                  <a:pt x="504263" y="172841"/>
                </a:lnTo>
                <a:cubicBezTo>
                  <a:pt x="515322" y="189633"/>
                  <a:pt x="528428" y="217894"/>
                  <a:pt x="528428" y="217894"/>
                </a:cubicBezTo>
                <a:lnTo>
                  <a:pt x="529247" y="217894"/>
                </a:lnTo>
                <a:cubicBezTo>
                  <a:pt x="529247" y="217894"/>
                  <a:pt x="526380" y="190043"/>
                  <a:pt x="526380" y="172841"/>
                </a:cubicBezTo>
                <a:lnTo>
                  <a:pt x="526380" y="4915"/>
                </a:lnTo>
                <a:lnTo>
                  <a:pt x="578806" y="4915"/>
                </a:lnTo>
                <a:lnTo>
                  <a:pt x="578806" y="295713"/>
                </a:lnTo>
                <a:lnTo>
                  <a:pt x="526380" y="295713"/>
                </a:lnTo>
                <a:lnTo>
                  <a:pt x="416205" y="128197"/>
                </a:lnTo>
                <a:cubicBezTo>
                  <a:pt x="405146" y="111404"/>
                  <a:pt x="392040" y="83144"/>
                  <a:pt x="392040" y="83144"/>
                </a:cubicBezTo>
                <a:lnTo>
                  <a:pt x="391220" y="83144"/>
                </a:lnTo>
                <a:cubicBezTo>
                  <a:pt x="391220" y="83144"/>
                  <a:pt x="394088" y="110995"/>
                  <a:pt x="394088" y="128197"/>
                </a:cubicBezTo>
                <a:lnTo>
                  <a:pt x="394088" y="295713"/>
                </a:lnTo>
                <a:lnTo>
                  <a:pt x="341252" y="295713"/>
                </a:lnTo>
                <a:close/>
                <a:moveTo>
                  <a:pt x="32357" y="4915"/>
                </a:moveTo>
                <a:lnTo>
                  <a:pt x="85192" y="4915"/>
                </a:lnTo>
                <a:lnTo>
                  <a:pt x="85192" y="191271"/>
                </a:lnTo>
                <a:cubicBezTo>
                  <a:pt x="85192" y="230181"/>
                  <a:pt x="110586" y="252298"/>
                  <a:pt x="149495" y="252298"/>
                </a:cubicBezTo>
                <a:cubicBezTo>
                  <a:pt x="188405" y="252298"/>
                  <a:pt x="214208" y="230181"/>
                  <a:pt x="214208" y="190862"/>
                </a:cubicBezTo>
                <a:lnTo>
                  <a:pt x="214208" y="4915"/>
                </a:lnTo>
                <a:lnTo>
                  <a:pt x="267043" y="4915"/>
                </a:lnTo>
                <a:lnTo>
                  <a:pt x="267043" y="191271"/>
                </a:lnTo>
                <a:cubicBezTo>
                  <a:pt x="267043" y="256394"/>
                  <a:pt x="219942" y="300628"/>
                  <a:pt x="149905" y="300628"/>
                </a:cubicBezTo>
                <a:cubicBezTo>
                  <a:pt x="79458" y="300628"/>
                  <a:pt x="32357" y="256394"/>
                  <a:pt x="32357" y="191271"/>
                </a:cubicBezTo>
                <a:close/>
                <a:moveTo>
                  <a:pt x="10843107" y="0"/>
                </a:moveTo>
                <a:cubicBezTo>
                  <a:pt x="10900448" y="0"/>
                  <a:pt x="10929937" y="31128"/>
                  <a:pt x="10929937" y="31128"/>
                </a:cubicBezTo>
                <a:lnTo>
                  <a:pt x="10907001" y="74133"/>
                </a:lnTo>
                <a:cubicBezTo>
                  <a:pt x="10907001" y="74133"/>
                  <a:pt x="10879150" y="48739"/>
                  <a:pt x="10842698" y="48739"/>
                </a:cubicBezTo>
                <a:cubicBezTo>
                  <a:pt x="10818122" y="48739"/>
                  <a:pt x="10798872" y="63074"/>
                  <a:pt x="10798872" y="83553"/>
                </a:cubicBezTo>
                <a:cubicBezTo>
                  <a:pt x="10798872" y="135160"/>
                  <a:pt x="10935671" y="122463"/>
                  <a:pt x="10935671" y="215436"/>
                </a:cubicBezTo>
                <a:cubicBezTo>
                  <a:pt x="10935671" y="261718"/>
                  <a:pt x="10900448" y="300628"/>
                  <a:pt x="10839830" y="300628"/>
                </a:cubicBezTo>
                <a:cubicBezTo>
                  <a:pt x="10775117" y="300628"/>
                  <a:pt x="10739484" y="260899"/>
                  <a:pt x="10739484" y="260899"/>
                </a:cubicBezTo>
                <a:lnTo>
                  <a:pt x="10768155" y="221170"/>
                </a:lnTo>
                <a:cubicBezTo>
                  <a:pt x="10768155" y="221170"/>
                  <a:pt x="10799692" y="251889"/>
                  <a:pt x="10840649" y="251889"/>
                </a:cubicBezTo>
                <a:cubicBezTo>
                  <a:pt x="10862766" y="251889"/>
                  <a:pt x="10882836" y="240420"/>
                  <a:pt x="10882836" y="216665"/>
                </a:cubicBezTo>
                <a:cubicBezTo>
                  <a:pt x="10882836" y="164649"/>
                  <a:pt x="10745628" y="173660"/>
                  <a:pt x="10745628" y="84372"/>
                </a:cubicBezTo>
                <a:cubicBezTo>
                  <a:pt x="10745628" y="36042"/>
                  <a:pt x="10787405" y="0"/>
                  <a:pt x="10843107" y="0"/>
                </a:cubicBezTo>
                <a:close/>
                <a:moveTo>
                  <a:pt x="9662007" y="0"/>
                </a:moveTo>
                <a:cubicBezTo>
                  <a:pt x="9719348" y="0"/>
                  <a:pt x="9748837" y="31128"/>
                  <a:pt x="9748837" y="31128"/>
                </a:cubicBezTo>
                <a:lnTo>
                  <a:pt x="9725901" y="74133"/>
                </a:lnTo>
                <a:cubicBezTo>
                  <a:pt x="9725901" y="74133"/>
                  <a:pt x="9698050" y="48739"/>
                  <a:pt x="9661597" y="48739"/>
                </a:cubicBezTo>
                <a:cubicBezTo>
                  <a:pt x="9637023" y="48739"/>
                  <a:pt x="9617773" y="63074"/>
                  <a:pt x="9617773" y="83553"/>
                </a:cubicBezTo>
                <a:cubicBezTo>
                  <a:pt x="9617773" y="135160"/>
                  <a:pt x="9754571" y="122463"/>
                  <a:pt x="9754571" y="215436"/>
                </a:cubicBezTo>
                <a:cubicBezTo>
                  <a:pt x="9754571" y="261718"/>
                  <a:pt x="9719348" y="300628"/>
                  <a:pt x="9658730" y="300628"/>
                </a:cubicBezTo>
                <a:cubicBezTo>
                  <a:pt x="9594018" y="300628"/>
                  <a:pt x="9558384" y="260899"/>
                  <a:pt x="9558384" y="260899"/>
                </a:cubicBezTo>
                <a:lnTo>
                  <a:pt x="9587055" y="221170"/>
                </a:lnTo>
                <a:cubicBezTo>
                  <a:pt x="9587055" y="221170"/>
                  <a:pt x="9618592" y="251889"/>
                  <a:pt x="9659550" y="251889"/>
                </a:cubicBezTo>
                <a:cubicBezTo>
                  <a:pt x="9681667" y="251889"/>
                  <a:pt x="9701736" y="240420"/>
                  <a:pt x="9701736" y="216665"/>
                </a:cubicBezTo>
                <a:cubicBezTo>
                  <a:pt x="9701736" y="164649"/>
                  <a:pt x="9564528" y="173660"/>
                  <a:pt x="9564528" y="84372"/>
                </a:cubicBezTo>
                <a:cubicBezTo>
                  <a:pt x="9564528" y="36042"/>
                  <a:pt x="9606305" y="0"/>
                  <a:pt x="9662007" y="0"/>
                </a:cubicBezTo>
                <a:close/>
                <a:moveTo>
                  <a:pt x="9119082" y="0"/>
                </a:moveTo>
                <a:cubicBezTo>
                  <a:pt x="9176423" y="0"/>
                  <a:pt x="9205912" y="31128"/>
                  <a:pt x="9205912" y="31128"/>
                </a:cubicBezTo>
                <a:lnTo>
                  <a:pt x="9182976" y="74133"/>
                </a:lnTo>
                <a:cubicBezTo>
                  <a:pt x="9182976" y="74133"/>
                  <a:pt x="9155125" y="48739"/>
                  <a:pt x="9118672" y="48739"/>
                </a:cubicBezTo>
                <a:cubicBezTo>
                  <a:pt x="9094098" y="48739"/>
                  <a:pt x="9074848" y="63074"/>
                  <a:pt x="9074848" y="83553"/>
                </a:cubicBezTo>
                <a:cubicBezTo>
                  <a:pt x="9074848" y="135160"/>
                  <a:pt x="9211646" y="122463"/>
                  <a:pt x="9211646" y="215436"/>
                </a:cubicBezTo>
                <a:cubicBezTo>
                  <a:pt x="9211646" y="261718"/>
                  <a:pt x="9176423" y="300628"/>
                  <a:pt x="9115805" y="300628"/>
                </a:cubicBezTo>
                <a:cubicBezTo>
                  <a:pt x="9051093" y="300628"/>
                  <a:pt x="9015459" y="260899"/>
                  <a:pt x="9015459" y="260899"/>
                </a:cubicBezTo>
                <a:lnTo>
                  <a:pt x="9044130" y="221170"/>
                </a:lnTo>
                <a:cubicBezTo>
                  <a:pt x="9044130" y="221170"/>
                  <a:pt x="9075667" y="251889"/>
                  <a:pt x="9116625" y="251889"/>
                </a:cubicBezTo>
                <a:cubicBezTo>
                  <a:pt x="9138742" y="251889"/>
                  <a:pt x="9158811" y="240420"/>
                  <a:pt x="9158811" y="216665"/>
                </a:cubicBezTo>
                <a:cubicBezTo>
                  <a:pt x="9158811" y="164649"/>
                  <a:pt x="9021603" y="173660"/>
                  <a:pt x="9021603" y="84372"/>
                </a:cubicBezTo>
                <a:cubicBezTo>
                  <a:pt x="9021603" y="36042"/>
                  <a:pt x="9063380" y="0"/>
                  <a:pt x="9119082" y="0"/>
                </a:cubicBezTo>
                <a:close/>
                <a:moveTo>
                  <a:pt x="8767771" y="0"/>
                </a:moveTo>
                <a:cubicBezTo>
                  <a:pt x="8839037" y="0"/>
                  <a:pt x="8875899" y="36862"/>
                  <a:pt x="8875899" y="36862"/>
                </a:cubicBezTo>
                <a:lnTo>
                  <a:pt x="8849686" y="76181"/>
                </a:lnTo>
                <a:cubicBezTo>
                  <a:pt x="8849686" y="76181"/>
                  <a:pt x="8818558" y="48330"/>
                  <a:pt x="8772277" y="48330"/>
                </a:cubicBezTo>
                <a:cubicBezTo>
                  <a:pt x="8707154" y="48330"/>
                  <a:pt x="8672341" y="93383"/>
                  <a:pt x="8672341" y="148266"/>
                </a:cubicBezTo>
                <a:cubicBezTo>
                  <a:pt x="8672341" y="211341"/>
                  <a:pt x="8715346" y="252298"/>
                  <a:pt x="8769819" y="252298"/>
                </a:cubicBezTo>
                <a:cubicBezTo>
                  <a:pt x="8813644" y="252298"/>
                  <a:pt x="8842724" y="221990"/>
                  <a:pt x="8842724" y="221990"/>
                </a:cubicBezTo>
                <a:lnTo>
                  <a:pt x="8842724" y="187995"/>
                </a:lnTo>
                <a:lnTo>
                  <a:pt x="8798080" y="187995"/>
                </a:lnTo>
                <a:lnTo>
                  <a:pt x="8798080" y="142532"/>
                </a:lnTo>
                <a:lnTo>
                  <a:pt x="8890234" y="142532"/>
                </a:lnTo>
                <a:lnTo>
                  <a:pt x="8890234" y="295713"/>
                </a:lnTo>
                <a:lnTo>
                  <a:pt x="8845181" y="295713"/>
                </a:lnTo>
                <a:lnTo>
                  <a:pt x="8845181" y="281788"/>
                </a:lnTo>
                <a:cubicBezTo>
                  <a:pt x="8845181" y="275644"/>
                  <a:pt x="8845591" y="269500"/>
                  <a:pt x="8845591" y="269500"/>
                </a:cubicBezTo>
                <a:lnTo>
                  <a:pt x="8844771" y="269500"/>
                </a:lnTo>
                <a:cubicBezTo>
                  <a:pt x="8844771" y="269500"/>
                  <a:pt x="8814463" y="300628"/>
                  <a:pt x="8760399" y="300628"/>
                </a:cubicBezTo>
                <a:cubicBezTo>
                  <a:pt x="8683809" y="300628"/>
                  <a:pt x="8617867" y="241240"/>
                  <a:pt x="8617867" y="149904"/>
                </a:cubicBezTo>
                <a:cubicBezTo>
                  <a:pt x="8617867" y="65532"/>
                  <a:pt x="8681351" y="0"/>
                  <a:pt x="8767771" y="0"/>
                </a:cubicBezTo>
                <a:close/>
                <a:moveTo>
                  <a:pt x="8120072" y="0"/>
                </a:moveTo>
                <a:cubicBezTo>
                  <a:pt x="8205672" y="0"/>
                  <a:pt x="8270386" y="65122"/>
                  <a:pt x="8270386" y="148266"/>
                </a:cubicBezTo>
                <a:cubicBezTo>
                  <a:pt x="8270386" y="233867"/>
                  <a:pt x="8205672" y="300628"/>
                  <a:pt x="8120072" y="300628"/>
                </a:cubicBezTo>
                <a:cubicBezTo>
                  <a:pt x="8034470" y="300628"/>
                  <a:pt x="7969758" y="233867"/>
                  <a:pt x="7969758" y="148266"/>
                </a:cubicBezTo>
                <a:cubicBezTo>
                  <a:pt x="7969758" y="65122"/>
                  <a:pt x="8034470" y="0"/>
                  <a:pt x="8120072" y="0"/>
                </a:cubicBezTo>
                <a:close/>
                <a:moveTo>
                  <a:pt x="6767522" y="0"/>
                </a:moveTo>
                <a:cubicBezTo>
                  <a:pt x="6853123" y="0"/>
                  <a:pt x="6917836" y="65122"/>
                  <a:pt x="6917836" y="148266"/>
                </a:cubicBezTo>
                <a:cubicBezTo>
                  <a:pt x="6917836" y="233867"/>
                  <a:pt x="6853123" y="300628"/>
                  <a:pt x="6767522" y="300628"/>
                </a:cubicBezTo>
                <a:cubicBezTo>
                  <a:pt x="6681921" y="300628"/>
                  <a:pt x="6617208" y="233867"/>
                  <a:pt x="6617208" y="148266"/>
                </a:cubicBezTo>
                <a:cubicBezTo>
                  <a:pt x="6617208" y="65122"/>
                  <a:pt x="6681921" y="0"/>
                  <a:pt x="6767522" y="0"/>
                </a:cubicBezTo>
                <a:close/>
                <a:moveTo>
                  <a:pt x="6109478" y="0"/>
                </a:moveTo>
                <a:cubicBezTo>
                  <a:pt x="6180334" y="0"/>
                  <a:pt x="6216786" y="39729"/>
                  <a:pt x="6216786" y="39729"/>
                </a:cubicBezTo>
                <a:lnTo>
                  <a:pt x="6191392" y="79048"/>
                </a:lnTo>
                <a:cubicBezTo>
                  <a:pt x="6191392" y="79048"/>
                  <a:pt x="6158217" y="48330"/>
                  <a:pt x="6111935" y="48330"/>
                </a:cubicBezTo>
                <a:cubicBezTo>
                  <a:pt x="6050499" y="48330"/>
                  <a:pt x="6014456" y="94202"/>
                  <a:pt x="6014456" y="148266"/>
                </a:cubicBezTo>
                <a:cubicBezTo>
                  <a:pt x="6014456" y="203559"/>
                  <a:pt x="6051728" y="252298"/>
                  <a:pt x="6112344" y="252298"/>
                </a:cubicBezTo>
                <a:cubicBezTo>
                  <a:pt x="6162722" y="252298"/>
                  <a:pt x="6196717" y="215436"/>
                  <a:pt x="6196717" y="215436"/>
                </a:cubicBezTo>
                <a:lnTo>
                  <a:pt x="6224568" y="253527"/>
                </a:lnTo>
                <a:cubicBezTo>
                  <a:pt x="6224568" y="253527"/>
                  <a:pt x="6184430" y="300628"/>
                  <a:pt x="6110297" y="300628"/>
                </a:cubicBezTo>
                <a:cubicBezTo>
                  <a:pt x="6021419" y="300628"/>
                  <a:pt x="5959983" y="234686"/>
                  <a:pt x="5959983" y="149085"/>
                </a:cubicBezTo>
                <a:cubicBezTo>
                  <a:pt x="5959983" y="64713"/>
                  <a:pt x="6023876" y="0"/>
                  <a:pt x="6109478" y="0"/>
                </a:cubicBezTo>
                <a:close/>
                <a:moveTo>
                  <a:pt x="3376623" y="0"/>
                </a:moveTo>
                <a:cubicBezTo>
                  <a:pt x="3447889" y="0"/>
                  <a:pt x="3484750" y="36862"/>
                  <a:pt x="3484750" y="36862"/>
                </a:cubicBezTo>
                <a:lnTo>
                  <a:pt x="3458538" y="76181"/>
                </a:lnTo>
                <a:cubicBezTo>
                  <a:pt x="3458538" y="76181"/>
                  <a:pt x="3427410" y="48330"/>
                  <a:pt x="3381128" y="48330"/>
                </a:cubicBezTo>
                <a:cubicBezTo>
                  <a:pt x="3316005" y="48330"/>
                  <a:pt x="3281192" y="93383"/>
                  <a:pt x="3281192" y="148266"/>
                </a:cubicBezTo>
                <a:cubicBezTo>
                  <a:pt x="3281192" y="211341"/>
                  <a:pt x="3324197" y="252298"/>
                  <a:pt x="3378670" y="252298"/>
                </a:cubicBezTo>
                <a:cubicBezTo>
                  <a:pt x="3422495" y="252298"/>
                  <a:pt x="3451575" y="221990"/>
                  <a:pt x="3451575" y="221990"/>
                </a:cubicBezTo>
                <a:lnTo>
                  <a:pt x="3451575" y="187995"/>
                </a:lnTo>
                <a:lnTo>
                  <a:pt x="3406931" y="187995"/>
                </a:lnTo>
                <a:lnTo>
                  <a:pt x="3406931" y="142532"/>
                </a:lnTo>
                <a:lnTo>
                  <a:pt x="3499086" y="142532"/>
                </a:lnTo>
                <a:lnTo>
                  <a:pt x="3499086" y="295713"/>
                </a:lnTo>
                <a:lnTo>
                  <a:pt x="3454032" y="295713"/>
                </a:lnTo>
                <a:lnTo>
                  <a:pt x="3454032" y="281788"/>
                </a:lnTo>
                <a:cubicBezTo>
                  <a:pt x="3454032" y="275644"/>
                  <a:pt x="3454442" y="269500"/>
                  <a:pt x="3454442" y="269500"/>
                </a:cubicBezTo>
                <a:lnTo>
                  <a:pt x="3453623" y="269500"/>
                </a:lnTo>
                <a:cubicBezTo>
                  <a:pt x="3453623" y="269500"/>
                  <a:pt x="3423314" y="300628"/>
                  <a:pt x="3369250" y="300628"/>
                </a:cubicBezTo>
                <a:cubicBezTo>
                  <a:pt x="3292660" y="300628"/>
                  <a:pt x="3226718" y="241240"/>
                  <a:pt x="3226718" y="149904"/>
                </a:cubicBezTo>
                <a:cubicBezTo>
                  <a:pt x="3226718" y="65532"/>
                  <a:pt x="3290202" y="0"/>
                  <a:pt x="3376623" y="0"/>
                </a:cubicBezTo>
                <a:close/>
                <a:moveTo>
                  <a:pt x="1546708" y="0"/>
                </a:moveTo>
                <a:cubicBezTo>
                  <a:pt x="1604048" y="0"/>
                  <a:pt x="1633538" y="31128"/>
                  <a:pt x="1633538" y="31128"/>
                </a:cubicBezTo>
                <a:lnTo>
                  <a:pt x="1610602" y="74133"/>
                </a:lnTo>
                <a:cubicBezTo>
                  <a:pt x="1610602" y="74133"/>
                  <a:pt x="1582751" y="48739"/>
                  <a:pt x="1546298" y="48739"/>
                </a:cubicBezTo>
                <a:cubicBezTo>
                  <a:pt x="1521724" y="48739"/>
                  <a:pt x="1502474" y="63074"/>
                  <a:pt x="1502474" y="83553"/>
                </a:cubicBezTo>
                <a:cubicBezTo>
                  <a:pt x="1502474" y="135160"/>
                  <a:pt x="1639272" y="122463"/>
                  <a:pt x="1639272" y="215436"/>
                </a:cubicBezTo>
                <a:cubicBezTo>
                  <a:pt x="1639272" y="261718"/>
                  <a:pt x="1604048" y="300628"/>
                  <a:pt x="1543431" y="300628"/>
                </a:cubicBezTo>
                <a:cubicBezTo>
                  <a:pt x="1478719" y="300628"/>
                  <a:pt x="1443086" y="260899"/>
                  <a:pt x="1443086" y="260899"/>
                </a:cubicBezTo>
                <a:lnTo>
                  <a:pt x="1471756" y="221170"/>
                </a:lnTo>
                <a:cubicBezTo>
                  <a:pt x="1471756" y="221170"/>
                  <a:pt x="1503293" y="251889"/>
                  <a:pt x="1544251" y="251889"/>
                </a:cubicBezTo>
                <a:cubicBezTo>
                  <a:pt x="1566368" y="251889"/>
                  <a:pt x="1586437" y="240420"/>
                  <a:pt x="1586437" y="216665"/>
                </a:cubicBezTo>
                <a:cubicBezTo>
                  <a:pt x="1586437" y="164649"/>
                  <a:pt x="1449229" y="173660"/>
                  <a:pt x="1449229" y="84372"/>
                </a:cubicBezTo>
                <a:cubicBezTo>
                  <a:pt x="1449229" y="36042"/>
                  <a:pt x="1491006" y="0"/>
                  <a:pt x="1546708" y="0"/>
                </a:cubicBezTo>
                <a:close/>
              </a:path>
            </a:pathLst>
          </a:custGeom>
          <a:solidFill>
            <a:srgbClr val="FFFF00"/>
          </a:solid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accent6"/>
              </a:buClr>
              <a:buSzPts val="2400"/>
              <a:buFont typeface="Arial"/>
              <a:buNone/>
            </a:pPr>
            <a:endParaRPr sz="2400" b="1" i="0" baseline="30000">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75"/>
                                        </p:tgtEl>
                                        <p:attrNameLst>
                                          <p:attrName>style.visibility</p:attrName>
                                        </p:attrNameLst>
                                      </p:cBhvr>
                                      <p:to>
                                        <p:strVal val="visible"/>
                                      </p:to>
                                    </p:set>
                                    <p:anim calcmode="lin" valueType="num">
                                      <p:cBhvr additive="base">
                                        <p:cTn id="7" dur="500"/>
                                        <p:tgtEl>
                                          <p:spTgt spid="375"/>
                                        </p:tgtEl>
                                        <p:attrNameLst>
                                          <p:attrName>ppt_w</p:attrName>
                                        </p:attrNameLst>
                                      </p:cBhvr>
                                      <p:tavLst>
                                        <p:tav tm="0">
                                          <p:val>
                                            <p:strVal val="0"/>
                                          </p:val>
                                        </p:tav>
                                        <p:tav tm="100000">
                                          <p:val>
                                            <p:strVal val="#ppt_w"/>
                                          </p:val>
                                        </p:tav>
                                      </p:tavLst>
                                    </p:anim>
                                    <p:anim calcmode="lin" valueType="num">
                                      <p:cBhvr additive="base">
                                        <p:cTn id="8" dur="500"/>
                                        <p:tgtEl>
                                          <p:spTgt spid="375"/>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78"/>
                                        </p:tgtEl>
                                        <p:attrNameLst>
                                          <p:attrName>style.visibility</p:attrName>
                                        </p:attrNameLst>
                                      </p:cBhvr>
                                      <p:to>
                                        <p:strVal val="visible"/>
                                      </p:to>
                                    </p:set>
                                    <p:anim calcmode="lin" valueType="num">
                                      <p:cBhvr additive="base">
                                        <p:cTn id="12" dur="500"/>
                                        <p:tgtEl>
                                          <p:spTgt spid="378"/>
                                        </p:tgtEl>
                                        <p:attrNameLst>
                                          <p:attrName>ppt_w</p:attrName>
                                        </p:attrNameLst>
                                      </p:cBhvr>
                                      <p:tavLst>
                                        <p:tav tm="0">
                                          <p:val>
                                            <p:strVal val="0"/>
                                          </p:val>
                                        </p:tav>
                                        <p:tav tm="100000">
                                          <p:val>
                                            <p:strVal val="#ppt_w"/>
                                          </p:val>
                                        </p:tav>
                                      </p:tavLst>
                                    </p:anim>
                                    <p:anim calcmode="lin" valueType="num">
                                      <p:cBhvr additive="base">
                                        <p:cTn id="13" dur="500"/>
                                        <p:tgtEl>
                                          <p:spTgt spid="378"/>
                                        </p:tgtEl>
                                        <p:attrNameLst>
                                          <p:attrName>ppt_h</p:attrName>
                                        </p:attrNameLst>
                                      </p:cBhvr>
                                      <p:tavLst>
                                        <p:tav tm="0">
                                          <p:val>
                                            <p:str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81"/>
                                        </p:tgtEl>
                                        <p:attrNameLst>
                                          <p:attrName>style.visibility</p:attrName>
                                        </p:attrNameLst>
                                      </p:cBhvr>
                                      <p:to>
                                        <p:strVal val="visible"/>
                                      </p:to>
                                    </p:set>
                                    <p:anim calcmode="lin" valueType="num">
                                      <p:cBhvr additive="base">
                                        <p:cTn id="17" dur="500"/>
                                        <p:tgtEl>
                                          <p:spTgt spid="381"/>
                                        </p:tgtEl>
                                        <p:attrNameLst>
                                          <p:attrName>ppt_w</p:attrName>
                                        </p:attrNameLst>
                                      </p:cBhvr>
                                      <p:tavLst>
                                        <p:tav tm="0">
                                          <p:val>
                                            <p:strVal val="0"/>
                                          </p:val>
                                        </p:tav>
                                        <p:tav tm="100000">
                                          <p:val>
                                            <p:strVal val="#ppt_w"/>
                                          </p:val>
                                        </p:tav>
                                      </p:tavLst>
                                    </p:anim>
                                    <p:anim calcmode="lin" valueType="num">
                                      <p:cBhvr additive="base">
                                        <p:cTn id="18" dur="500"/>
                                        <p:tgtEl>
                                          <p:spTgt spid="381"/>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84"/>
                                        </p:tgtEl>
                                        <p:attrNameLst>
                                          <p:attrName>style.visibility</p:attrName>
                                        </p:attrNameLst>
                                      </p:cBhvr>
                                      <p:to>
                                        <p:strVal val="visible"/>
                                      </p:to>
                                    </p:set>
                                    <p:animEffect transition="in" filter="fade">
                                      <p:cBhvr>
                                        <p:cTn id="22" dur="500"/>
                                        <p:tgtEl>
                                          <p:spTgt spid="38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386"/>
                                        </p:tgtEl>
                                        <p:attrNameLst>
                                          <p:attrName>style.visibility</p:attrName>
                                        </p:attrNameLst>
                                      </p:cBhvr>
                                      <p:to>
                                        <p:strVal val="visible"/>
                                      </p:to>
                                    </p:set>
                                    <p:animEffect transition="in" filter="fade">
                                      <p:cBhvr>
                                        <p:cTn id="26" dur="500"/>
                                        <p:tgtEl>
                                          <p:spTgt spid="38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85"/>
                                        </p:tgtEl>
                                        <p:attrNameLst>
                                          <p:attrName>style.visibility</p:attrName>
                                        </p:attrNameLst>
                                      </p:cBhvr>
                                      <p:to>
                                        <p:strVal val="visible"/>
                                      </p:to>
                                    </p:set>
                                    <p:animEffect transition="in" filter="fade">
                                      <p:cBhvr>
                                        <p:cTn id="30" dur="500"/>
                                        <p:tgtEl>
                                          <p:spTgt spid="385"/>
                                        </p:tgtEl>
                                      </p:cBhvr>
                                    </p:animEffect>
                                  </p:childTnLst>
                                </p:cTn>
                              </p:par>
                              <p:par>
                                <p:cTn id="31" presetID="10" presetClass="entr" presetSubtype="0" fill="hold" nodeType="withEffect">
                                  <p:stCondLst>
                                    <p:cond delay="0"/>
                                  </p:stCondLst>
                                  <p:childTnLst>
                                    <p:set>
                                      <p:cBhvr>
                                        <p:cTn id="32" dur="1" fill="hold">
                                          <p:stCondLst>
                                            <p:cond delay="0"/>
                                          </p:stCondLst>
                                        </p:cTn>
                                        <p:tgtEl>
                                          <p:spTgt spid="372"/>
                                        </p:tgtEl>
                                        <p:attrNameLst>
                                          <p:attrName>style.visibility</p:attrName>
                                        </p:attrNameLst>
                                      </p:cBhvr>
                                      <p:to>
                                        <p:strVal val="visible"/>
                                      </p:to>
                                    </p:set>
                                    <p:animEffect transition="in" filter="fade">
                                      <p:cBhvr>
                                        <p:cTn id="33" dur="1000"/>
                                        <p:tgtEl>
                                          <p:spTgt spid="372"/>
                                        </p:tgtEl>
                                      </p:cBhvr>
                                    </p:animEffect>
                                  </p:childTnLst>
                                </p:cTn>
                              </p:par>
                              <p:par>
                                <p:cTn id="34" presetID="10" presetClass="entr" presetSubtype="0" fill="hold" nodeType="withEffect">
                                  <p:stCondLst>
                                    <p:cond delay="0"/>
                                  </p:stCondLst>
                                  <p:childTnLst>
                                    <p:set>
                                      <p:cBhvr>
                                        <p:cTn id="35" dur="1" fill="hold">
                                          <p:stCondLst>
                                            <p:cond delay="0"/>
                                          </p:stCondLst>
                                        </p:cTn>
                                        <p:tgtEl>
                                          <p:spTgt spid="373"/>
                                        </p:tgtEl>
                                        <p:attrNameLst>
                                          <p:attrName>style.visibility</p:attrName>
                                        </p:attrNameLst>
                                      </p:cBhvr>
                                      <p:to>
                                        <p:strVal val="visible"/>
                                      </p:to>
                                    </p:set>
                                    <p:animEffect transition="in" filter="fade">
                                      <p:cBhvr>
                                        <p:cTn id="36"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0"/>
          <p:cNvSpPr txBox="1"/>
          <p:nvPr/>
        </p:nvSpPr>
        <p:spPr>
          <a:xfrm>
            <a:off x="933450" y="5868987"/>
            <a:ext cx="7219950" cy="64135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600"/>
              <a:buFont typeface="Arial"/>
              <a:buNone/>
            </a:pPr>
            <a:r>
              <a:rPr lang="en-US" sz="3600" b="1" i="0" u="none">
                <a:solidFill>
                  <a:schemeClr val="lt1"/>
                </a:solidFill>
                <a:latin typeface="Arial"/>
                <a:ea typeface="Arial"/>
                <a:cs typeface="Arial"/>
                <a:sym typeface="Arial"/>
              </a:rPr>
              <a:t>↑MAP  =   (↑SV   x ↑HR)   x ↑TPR</a:t>
            </a:r>
            <a:endParaRPr/>
          </a:p>
        </p:txBody>
      </p:sp>
      <p:sp>
        <p:nvSpPr>
          <p:cNvPr id="393" name="Google Shape;393;p50"/>
          <p:cNvSpPr txBox="1"/>
          <p:nvPr/>
        </p:nvSpPr>
        <p:spPr>
          <a:xfrm>
            <a:off x="1143000" y="2471737"/>
            <a:ext cx="6861175" cy="1079500"/>
          </a:xfrm>
          <a:prstGeom prst="rect">
            <a:avLst/>
          </a:prstGeom>
          <a:gradFill>
            <a:gsLst>
              <a:gs pos="0">
                <a:srgbClr val="762F00"/>
              </a:gs>
              <a:gs pos="50000">
                <a:schemeClr val="accent2"/>
              </a:gs>
              <a:gs pos="100000">
                <a:srgbClr val="762F00"/>
              </a:gs>
            </a:gsLst>
            <a:lin ang="2700000" scaled="0"/>
          </a:gradFill>
          <a:ln w="571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200"/>
              <a:buFont typeface="Arial"/>
              <a:buNone/>
            </a:pPr>
            <a:r>
              <a:rPr lang="en-US" sz="3200" b="1" i="0" u="none">
                <a:solidFill>
                  <a:schemeClr val="lt1"/>
                </a:solidFill>
                <a:latin typeface="Arial"/>
                <a:ea typeface="Arial"/>
                <a:cs typeface="Arial"/>
                <a:sym typeface="Arial"/>
              </a:rPr>
              <a:t>Sympathetic Nervous System</a:t>
            </a:r>
            <a:endParaRPr/>
          </a:p>
        </p:txBody>
      </p:sp>
      <p:cxnSp>
        <p:nvCxnSpPr>
          <p:cNvPr id="394" name="Google Shape;394;p50"/>
          <p:cNvCxnSpPr/>
          <p:nvPr/>
        </p:nvCxnSpPr>
        <p:spPr>
          <a:xfrm>
            <a:off x="3551237" y="3549650"/>
            <a:ext cx="0" cy="2351087"/>
          </a:xfrm>
          <a:prstGeom prst="straightConnector1">
            <a:avLst/>
          </a:prstGeom>
          <a:noFill/>
          <a:ln w="57150" cap="flat" cmpd="sng">
            <a:solidFill>
              <a:srgbClr val="FFFFFF"/>
            </a:solidFill>
            <a:prstDash val="solid"/>
            <a:miter lim="800000"/>
            <a:headEnd type="none" w="med" len="med"/>
            <a:tailEnd type="stealth" w="med" len="med"/>
          </a:ln>
        </p:spPr>
      </p:cxnSp>
      <p:sp>
        <p:nvSpPr>
          <p:cNvPr id="395" name="Google Shape;395;p50"/>
          <p:cNvSpPr txBox="1"/>
          <p:nvPr/>
        </p:nvSpPr>
        <p:spPr>
          <a:xfrm>
            <a:off x="1214437" y="4008437"/>
            <a:ext cx="1733550" cy="396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a:solidFill>
                  <a:srgbClr val="FFFFFF"/>
                </a:solidFill>
                <a:latin typeface="Arial"/>
                <a:ea typeface="Arial"/>
                <a:cs typeface="Arial"/>
                <a:sym typeface="Arial"/>
              </a:rPr>
              <a:t>↑ Contractility</a:t>
            </a:r>
            <a:endParaRPr/>
          </a:p>
        </p:txBody>
      </p:sp>
      <p:sp>
        <p:nvSpPr>
          <p:cNvPr id="396" name="Google Shape;396;p50"/>
          <p:cNvSpPr txBox="1"/>
          <p:nvPr/>
        </p:nvSpPr>
        <p:spPr>
          <a:xfrm>
            <a:off x="3614737" y="4008437"/>
            <a:ext cx="1651000" cy="396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a:solidFill>
                  <a:srgbClr val="FFFFFF"/>
                </a:solidFill>
                <a:latin typeface="Arial"/>
                <a:ea typeface="Arial"/>
                <a:cs typeface="Arial"/>
                <a:sym typeface="Arial"/>
              </a:rPr>
              <a:t>Tachycardia</a:t>
            </a:r>
            <a:endParaRPr/>
          </a:p>
        </p:txBody>
      </p:sp>
      <p:sp>
        <p:nvSpPr>
          <p:cNvPr id="397" name="Google Shape;397;p50"/>
          <p:cNvSpPr txBox="1"/>
          <p:nvPr/>
        </p:nvSpPr>
        <p:spPr>
          <a:xfrm>
            <a:off x="5445125" y="4008437"/>
            <a:ext cx="2047875" cy="39687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000"/>
              <a:buFont typeface="Arial"/>
              <a:buNone/>
            </a:pPr>
            <a:r>
              <a:rPr lang="en-US" sz="2000" b="0" i="0" u="none">
                <a:solidFill>
                  <a:srgbClr val="FFFFFF"/>
                </a:solidFill>
                <a:latin typeface="Arial"/>
                <a:ea typeface="Arial"/>
                <a:cs typeface="Arial"/>
                <a:sym typeface="Arial"/>
              </a:rPr>
              <a:t>Vasoconstriction</a:t>
            </a:r>
            <a:endParaRPr/>
          </a:p>
        </p:txBody>
      </p:sp>
      <p:cxnSp>
        <p:nvCxnSpPr>
          <p:cNvPr id="398" name="Google Shape;398;p50"/>
          <p:cNvCxnSpPr/>
          <p:nvPr/>
        </p:nvCxnSpPr>
        <p:spPr>
          <a:xfrm>
            <a:off x="5326062" y="3549650"/>
            <a:ext cx="0" cy="2351087"/>
          </a:xfrm>
          <a:prstGeom prst="straightConnector1">
            <a:avLst/>
          </a:prstGeom>
          <a:noFill/>
          <a:ln w="57150" cap="flat" cmpd="sng">
            <a:solidFill>
              <a:srgbClr val="FFFFFF"/>
            </a:solidFill>
            <a:prstDash val="solid"/>
            <a:miter lim="800000"/>
            <a:headEnd type="none" w="med" len="med"/>
            <a:tailEnd type="stealth" w="med" len="med"/>
          </a:ln>
        </p:spPr>
      </p:cxnSp>
      <p:cxnSp>
        <p:nvCxnSpPr>
          <p:cNvPr id="399" name="Google Shape;399;p50"/>
          <p:cNvCxnSpPr/>
          <p:nvPr/>
        </p:nvCxnSpPr>
        <p:spPr>
          <a:xfrm>
            <a:off x="7623175" y="3549650"/>
            <a:ext cx="0" cy="2351087"/>
          </a:xfrm>
          <a:prstGeom prst="straightConnector1">
            <a:avLst/>
          </a:prstGeom>
          <a:noFill/>
          <a:ln w="57150" cap="flat" cmpd="sng">
            <a:solidFill>
              <a:srgbClr val="FFFFFF"/>
            </a:solidFill>
            <a:prstDash val="solid"/>
            <a:miter lim="800000"/>
            <a:headEnd type="none" w="med" len="med"/>
            <a:tailEnd type="stealth" w="med" len="med"/>
          </a:ln>
        </p:spPr>
      </p:cxnSp>
      <p:sp>
        <p:nvSpPr>
          <p:cNvPr id="400" name="Google Shape;400;p50"/>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Mechanisms: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Sympathetic Nervous System</a:t>
            </a:r>
            <a:endParaRPr/>
          </a:p>
        </p:txBody>
      </p:sp>
      <p:sp>
        <p:nvSpPr>
          <p:cNvPr id="401" name="Google Shape;401;p50"/>
          <p:cNvSpPr txBox="1"/>
          <p:nvPr/>
        </p:nvSpPr>
        <p:spPr>
          <a:xfrm>
            <a:off x="2438400" y="1481137"/>
            <a:ext cx="4038600" cy="466725"/>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Decreased MAP</a:t>
            </a:r>
            <a:endParaRPr/>
          </a:p>
        </p:txBody>
      </p:sp>
      <p:cxnSp>
        <p:nvCxnSpPr>
          <p:cNvPr id="402" name="Google Shape;402;p50"/>
          <p:cNvCxnSpPr/>
          <p:nvPr/>
        </p:nvCxnSpPr>
        <p:spPr>
          <a:xfrm>
            <a:off x="4343400" y="2090737"/>
            <a:ext cx="0" cy="304800"/>
          </a:xfrm>
          <a:prstGeom prst="straightConnector1">
            <a:avLst/>
          </a:prstGeom>
          <a:noFill/>
          <a:ln w="38100" cap="flat" cmpd="sng">
            <a:solidFill>
              <a:schemeClr val="lt1"/>
            </a:solidFill>
            <a:prstDash val="solid"/>
            <a:miter lim="800000"/>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407"/>
        <p:cNvGrpSpPr/>
        <p:nvPr/>
      </p:nvGrpSpPr>
      <p:grpSpPr>
        <a:xfrm>
          <a:off x="0" y="0"/>
          <a:ext cx="0" cy="0"/>
          <a:chOff x="0" y="0"/>
          <a:chExt cx="0" cy="0"/>
        </a:xfrm>
      </p:grpSpPr>
      <p:sp>
        <p:nvSpPr>
          <p:cNvPr id="408" name="Google Shape;408;p51"/>
          <p:cNvSpPr txBox="1">
            <a:spLocks noGrp="1"/>
          </p:cNvSpPr>
          <p:nvPr>
            <p:ph type="ftr" idx="11"/>
          </p:nvPr>
        </p:nvSpPr>
        <p:spPr>
          <a:xfrm>
            <a:off x="3028148" y="6400800"/>
            <a:ext cx="4572000" cy="5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1. Mann DL, et al. </a:t>
            </a:r>
            <a:r>
              <a:rPr lang="en-US" sz="1000" i="1">
                <a:solidFill>
                  <a:schemeClr val="dk1"/>
                </a:solidFill>
                <a:latin typeface="Arial"/>
                <a:ea typeface="Arial"/>
                <a:cs typeface="Arial"/>
                <a:sym typeface="Arial"/>
              </a:rPr>
              <a:t>Braunwald's Heart Disease: A Textbook of Cardiovascular Medicine</a:t>
            </a:r>
            <a:r>
              <a:rPr lang="en-US" sz="1000">
                <a:solidFill>
                  <a:schemeClr val="dk1"/>
                </a:solidFill>
                <a:latin typeface="Arial"/>
                <a:ea typeface="Arial"/>
                <a:cs typeface="Arial"/>
                <a:sym typeface="Arial"/>
              </a:rPr>
              <a:t>. 10th ed; 2015.</a:t>
            </a:r>
            <a:endParaRPr/>
          </a:p>
          <a:p>
            <a:pPr marL="0" marR="0" lvl="0" indent="0" algn="ctr" rtl="0">
              <a:spcBef>
                <a:spcPts val="0"/>
              </a:spcBef>
              <a:spcAft>
                <a:spcPts val="0"/>
              </a:spcAft>
              <a:buNone/>
            </a:pPr>
            <a:r>
              <a:rPr lang="en-US" sz="1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cxnSp>
        <p:nvCxnSpPr>
          <p:cNvPr id="409" name="Google Shape;409;p51"/>
          <p:cNvCxnSpPr/>
          <p:nvPr/>
        </p:nvCxnSpPr>
        <p:spPr>
          <a:xfrm>
            <a:off x="314325" y="4234778"/>
            <a:ext cx="8268600" cy="0"/>
          </a:xfrm>
          <a:prstGeom prst="straightConnector1">
            <a:avLst/>
          </a:prstGeom>
          <a:noFill/>
          <a:ln w="25400" cap="flat" cmpd="sng">
            <a:solidFill>
              <a:srgbClr val="666666"/>
            </a:solidFill>
            <a:prstDash val="solid"/>
            <a:round/>
            <a:headEnd type="none" w="sm" len="sm"/>
            <a:tailEnd type="none" w="sm" len="sm"/>
          </a:ln>
        </p:spPr>
      </p:cxnSp>
      <p:sp>
        <p:nvSpPr>
          <p:cNvPr id="410" name="Google Shape;410;p51"/>
          <p:cNvSpPr txBox="1"/>
          <p:nvPr/>
        </p:nvSpPr>
        <p:spPr>
          <a:xfrm>
            <a:off x="314326" y="3316046"/>
            <a:ext cx="675600" cy="300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b="1">
                <a:solidFill>
                  <a:schemeClr val="accent6"/>
                </a:solidFill>
                <a:latin typeface="Arial"/>
                <a:ea typeface="Arial"/>
                <a:cs typeface="Arial"/>
                <a:sym typeface="Arial"/>
              </a:rPr>
              <a:t>SNS</a:t>
            </a:r>
            <a:endParaRPr sz="1350" b="1" baseline="30000">
              <a:solidFill>
                <a:schemeClr val="accent6"/>
              </a:solidFill>
              <a:latin typeface="Arial"/>
              <a:ea typeface="Arial"/>
              <a:cs typeface="Arial"/>
              <a:sym typeface="Arial"/>
            </a:endParaRPr>
          </a:p>
        </p:txBody>
      </p:sp>
      <p:sp>
        <p:nvSpPr>
          <p:cNvPr id="411" name="Google Shape;411;p51"/>
          <p:cNvSpPr txBox="1"/>
          <p:nvPr/>
        </p:nvSpPr>
        <p:spPr>
          <a:xfrm>
            <a:off x="314325" y="4341339"/>
            <a:ext cx="817200" cy="300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350" b="1">
                <a:solidFill>
                  <a:schemeClr val="accent6"/>
                </a:solidFill>
                <a:latin typeface="Arial"/>
                <a:ea typeface="Arial"/>
                <a:cs typeface="Arial"/>
                <a:sym typeface="Arial"/>
              </a:rPr>
              <a:t>RAAS</a:t>
            </a:r>
            <a:endParaRPr sz="1350" b="1" baseline="30000">
              <a:solidFill>
                <a:schemeClr val="accent6"/>
              </a:solidFill>
              <a:latin typeface="Arial"/>
              <a:ea typeface="Arial"/>
              <a:cs typeface="Arial"/>
              <a:sym typeface="Arial"/>
            </a:endParaRPr>
          </a:p>
        </p:txBody>
      </p:sp>
      <p:sp>
        <p:nvSpPr>
          <p:cNvPr id="412" name="Google Shape;412;p51"/>
          <p:cNvSpPr txBox="1"/>
          <p:nvPr/>
        </p:nvSpPr>
        <p:spPr>
          <a:xfrm>
            <a:off x="6111841" y="4207454"/>
            <a:ext cx="2451300" cy="392400"/>
          </a:xfrm>
          <a:prstGeom prst="rect">
            <a:avLst/>
          </a:prstGeom>
          <a:noFill/>
          <a:ln>
            <a:noFill/>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chemeClr val="lt1"/>
              </a:buClr>
              <a:buSzPts val="1050"/>
              <a:buFont typeface="Arial"/>
              <a:buChar char="•"/>
            </a:pPr>
            <a:r>
              <a:rPr lang="en-US" sz="1050">
                <a:solidFill>
                  <a:schemeClr val="lt1"/>
                </a:solidFill>
                <a:latin typeface="Arial"/>
                <a:ea typeface="Arial"/>
                <a:cs typeface="Arial"/>
                <a:sym typeface="Arial"/>
              </a:rPr>
              <a:t>Renal perfusion pressure</a:t>
            </a:r>
            <a:endParaRPr sz="1050" baseline="30000">
              <a:solidFill>
                <a:schemeClr val="lt1"/>
              </a:solidFill>
              <a:latin typeface="Arial"/>
              <a:ea typeface="Arial"/>
              <a:cs typeface="Arial"/>
              <a:sym typeface="Arial"/>
            </a:endParaRPr>
          </a:p>
          <a:p>
            <a:pPr marL="137160" marR="0" lvl="0" indent="-137160" algn="l" rtl="0">
              <a:lnSpc>
                <a:spcPct val="100000"/>
              </a:lnSpc>
              <a:spcBef>
                <a:spcPts val="0"/>
              </a:spcBef>
              <a:spcAft>
                <a:spcPts val="0"/>
              </a:spcAft>
              <a:buClr>
                <a:schemeClr val="lt1"/>
              </a:buClr>
              <a:buSzPts val="1050"/>
              <a:buFont typeface="Arial"/>
              <a:buChar char="•"/>
            </a:pPr>
            <a:r>
              <a:rPr lang="en-US" sz="1050">
                <a:solidFill>
                  <a:schemeClr val="lt1"/>
                </a:solidFill>
                <a:latin typeface="Arial"/>
                <a:ea typeface="Arial"/>
                <a:cs typeface="Arial"/>
                <a:sym typeface="Arial"/>
              </a:rPr>
              <a:t>Renal tubule sodium load</a:t>
            </a:r>
            <a:endParaRPr sz="1050" baseline="30000">
              <a:solidFill>
                <a:schemeClr val="lt1"/>
              </a:solidFill>
              <a:latin typeface="Arial"/>
              <a:ea typeface="Arial"/>
              <a:cs typeface="Arial"/>
              <a:sym typeface="Arial"/>
            </a:endParaRPr>
          </a:p>
        </p:txBody>
      </p:sp>
      <p:grpSp>
        <p:nvGrpSpPr>
          <p:cNvPr id="413" name="Google Shape;413;p51"/>
          <p:cNvGrpSpPr/>
          <p:nvPr/>
        </p:nvGrpSpPr>
        <p:grpSpPr>
          <a:xfrm>
            <a:off x="6132623" y="2310358"/>
            <a:ext cx="2475866" cy="2374953"/>
            <a:chOff x="8329900" y="1925786"/>
            <a:chExt cx="3301155" cy="3166604"/>
          </a:xfrm>
        </p:grpSpPr>
        <p:grpSp>
          <p:nvGrpSpPr>
            <p:cNvPr id="414" name="Google Shape;414;p51"/>
            <p:cNvGrpSpPr/>
            <p:nvPr/>
          </p:nvGrpSpPr>
          <p:grpSpPr>
            <a:xfrm>
              <a:off x="8329900" y="2615890"/>
              <a:ext cx="3301155" cy="2476500"/>
              <a:chOff x="8329900" y="2615890"/>
              <a:chExt cx="3301155" cy="2476500"/>
            </a:xfrm>
          </p:grpSpPr>
          <p:sp>
            <p:nvSpPr>
              <p:cNvPr id="415" name="Google Shape;415;p51"/>
              <p:cNvSpPr/>
              <p:nvPr/>
            </p:nvSpPr>
            <p:spPr>
              <a:xfrm>
                <a:off x="8329900" y="2615890"/>
                <a:ext cx="3294900" cy="2476500"/>
              </a:xfrm>
              <a:prstGeom prst="roundRect">
                <a:avLst>
                  <a:gd name="adj" fmla="val 4918"/>
                </a:avLst>
              </a:prstGeom>
              <a:noFill/>
              <a:ln w="57150"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137160" marR="0" lvl="0" indent="-70485" algn="l" rtl="0">
                  <a:lnSpc>
                    <a:spcPct val="100000"/>
                  </a:lnSpc>
                  <a:spcBef>
                    <a:spcPts val="0"/>
                  </a:spcBef>
                  <a:spcAft>
                    <a:spcPts val="0"/>
                  </a:spcAft>
                  <a:buClr>
                    <a:schemeClr val="dk1"/>
                  </a:buClr>
                  <a:buSzPts val="1050"/>
                  <a:buFont typeface="Arial"/>
                  <a:buNone/>
                </a:pPr>
                <a:endParaRPr sz="1050">
                  <a:solidFill>
                    <a:schemeClr val="dk2"/>
                  </a:solidFill>
                  <a:latin typeface="Arial"/>
                  <a:ea typeface="Arial"/>
                  <a:cs typeface="Arial"/>
                  <a:sym typeface="Aria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Vasoconstriction</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Vascular hypertrophy</a:t>
                </a:r>
                <a:endParaRPr>
                  <a:solidFill>
                    <a:srgbClr val="FFFFFF"/>
                  </a:solidFill>
                </a:endParaRPr>
              </a:p>
            </p:txBody>
          </p:sp>
          <p:sp>
            <p:nvSpPr>
              <p:cNvPr id="416" name="Google Shape;416;p51"/>
              <p:cNvSpPr txBox="1"/>
              <p:nvPr/>
            </p:nvSpPr>
            <p:spPr>
              <a:xfrm>
                <a:off x="8362555" y="4539881"/>
                <a:ext cx="3268500" cy="523200"/>
              </a:xfrm>
              <a:prstGeom prst="rect">
                <a:avLst/>
              </a:prstGeom>
              <a:noFill/>
              <a:ln>
                <a:noFill/>
              </a:ln>
            </p:spPr>
            <p:txBody>
              <a:bodyPr spcFirstLastPara="1" wrap="square" lIns="68575" tIns="34275" rIns="68575" bIns="34275" anchor="t" anchorCtr="0">
                <a:noAutofit/>
              </a:bodyPr>
              <a:lstStyle/>
              <a:p>
                <a:pPr marL="137160" marR="0" lvl="0" indent="0" algn="l" rtl="0">
                  <a:lnSpc>
                    <a:spcPct val="100000"/>
                  </a:lnSpc>
                  <a:spcBef>
                    <a:spcPts val="0"/>
                  </a:spcBef>
                  <a:spcAft>
                    <a:spcPts val="0"/>
                  </a:spcAft>
                  <a:buNone/>
                </a:pPr>
                <a:endParaRPr/>
              </a:p>
            </p:txBody>
          </p:sp>
        </p:grpSp>
        <p:grpSp>
          <p:nvGrpSpPr>
            <p:cNvPr id="417" name="Google Shape;417;p51"/>
            <p:cNvGrpSpPr/>
            <p:nvPr/>
          </p:nvGrpSpPr>
          <p:grpSpPr>
            <a:xfrm>
              <a:off x="10627041" y="1925786"/>
              <a:ext cx="906367" cy="906367"/>
              <a:chOff x="3190858" y="1469619"/>
              <a:chExt cx="1082100" cy="1082100"/>
            </a:xfrm>
          </p:grpSpPr>
          <p:sp>
            <p:nvSpPr>
              <p:cNvPr id="418" name="Google Shape;418;p51"/>
              <p:cNvSpPr/>
              <p:nvPr/>
            </p:nvSpPr>
            <p:spPr>
              <a:xfrm>
                <a:off x="3190858" y="1469619"/>
                <a:ext cx="1082100" cy="10821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19" name="Google Shape;419;p51"/>
              <p:cNvPicPr preferRelativeResize="0"/>
              <p:nvPr/>
            </p:nvPicPr>
            <p:blipFill rotWithShape="1">
              <a:blip r:embed="rId3">
                <a:alphaModFix/>
              </a:blip>
              <a:srcRect/>
              <a:stretch/>
            </p:blipFill>
            <p:spPr>
              <a:xfrm>
                <a:off x="3269265" y="1521508"/>
                <a:ext cx="925385" cy="978417"/>
              </a:xfrm>
              <a:prstGeom prst="rect">
                <a:avLst/>
              </a:prstGeom>
              <a:noFill/>
              <a:ln>
                <a:noFill/>
              </a:ln>
            </p:spPr>
          </p:pic>
        </p:grpSp>
        <p:sp>
          <p:nvSpPr>
            <p:cNvPr id="420" name="Google Shape;420;p51"/>
            <p:cNvSpPr txBox="1"/>
            <p:nvPr/>
          </p:nvSpPr>
          <p:spPr>
            <a:xfrm>
              <a:off x="9268437" y="2225042"/>
              <a:ext cx="1313400" cy="307800"/>
            </a:xfrm>
            <a:prstGeom prst="rect">
              <a:avLst/>
            </a:prstGeom>
            <a:solidFill>
              <a:srgbClr val="FFFF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50" b="1">
                  <a:solidFill>
                    <a:schemeClr val="accent6"/>
                  </a:solidFill>
                  <a:latin typeface="Arial"/>
                  <a:ea typeface="Arial"/>
                  <a:cs typeface="Arial"/>
                  <a:sym typeface="Arial"/>
                </a:rPr>
                <a:t>VASCULAR</a:t>
              </a:r>
              <a:endParaRPr/>
            </a:p>
          </p:txBody>
        </p:sp>
      </p:grpSp>
      <p:grpSp>
        <p:nvGrpSpPr>
          <p:cNvPr id="421" name="Google Shape;421;p51"/>
          <p:cNvGrpSpPr/>
          <p:nvPr/>
        </p:nvGrpSpPr>
        <p:grpSpPr>
          <a:xfrm>
            <a:off x="3587735" y="2310358"/>
            <a:ext cx="2471175" cy="2374953"/>
            <a:chOff x="4950569" y="1925786"/>
            <a:chExt cx="3294900" cy="3166604"/>
          </a:xfrm>
        </p:grpSpPr>
        <p:grpSp>
          <p:nvGrpSpPr>
            <p:cNvPr id="422" name="Google Shape;422;p51"/>
            <p:cNvGrpSpPr/>
            <p:nvPr/>
          </p:nvGrpSpPr>
          <p:grpSpPr>
            <a:xfrm>
              <a:off x="4950569" y="2615890"/>
              <a:ext cx="3294900" cy="2476500"/>
              <a:chOff x="4950569" y="2615890"/>
              <a:chExt cx="3294900" cy="2476500"/>
            </a:xfrm>
          </p:grpSpPr>
          <p:sp>
            <p:nvSpPr>
              <p:cNvPr id="423" name="Google Shape;423;p51"/>
              <p:cNvSpPr/>
              <p:nvPr/>
            </p:nvSpPr>
            <p:spPr>
              <a:xfrm>
                <a:off x="4950569" y="2615890"/>
                <a:ext cx="3294900" cy="2476500"/>
              </a:xfrm>
              <a:prstGeom prst="roundRect">
                <a:avLst>
                  <a:gd name="adj" fmla="val 4919"/>
                </a:avLst>
              </a:prstGeom>
              <a:noFill/>
              <a:ln w="57150"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137160" marR="0" lvl="0" indent="-70485" algn="l" rtl="0">
                  <a:lnSpc>
                    <a:spcPct val="100000"/>
                  </a:lnSpc>
                  <a:spcBef>
                    <a:spcPts val="0"/>
                  </a:spcBef>
                  <a:spcAft>
                    <a:spcPts val="0"/>
                  </a:spcAft>
                  <a:buClr>
                    <a:schemeClr val="dk1"/>
                  </a:buClr>
                  <a:buSzPts val="1050"/>
                  <a:buFont typeface="Arial"/>
                  <a:buNone/>
                </a:pPr>
                <a:endParaRPr sz="1050">
                  <a:solidFill>
                    <a:schemeClr val="dk2"/>
                  </a:solidFill>
                  <a:latin typeface="Arial"/>
                  <a:ea typeface="Arial"/>
                  <a:cs typeface="Arial"/>
                  <a:sym typeface="Aria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RAAS stimulation</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Increased renin release</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Increased sodium reabsorption</a:t>
                </a:r>
                <a:endParaRPr>
                  <a:solidFill>
                    <a:srgbClr val="FFFFFF"/>
                  </a:solidFill>
                </a:endParaRPr>
              </a:p>
            </p:txBody>
          </p:sp>
          <p:sp>
            <p:nvSpPr>
              <p:cNvPr id="424" name="Google Shape;424;p51"/>
              <p:cNvSpPr txBox="1"/>
              <p:nvPr/>
            </p:nvSpPr>
            <p:spPr>
              <a:xfrm>
                <a:off x="4989755" y="4539881"/>
                <a:ext cx="3162000" cy="523200"/>
              </a:xfrm>
              <a:prstGeom prst="rect">
                <a:avLst/>
              </a:prstGeom>
              <a:noFill/>
              <a:ln>
                <a:noFill/>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Sodium and water retention</a:t>
                </a:r>
                <a:endParaRPr sz="1050" baseline="30000">
                  <a:solidFill>
                    <a:srgbClr val="FFFFFF"/>
                  </a:solidFill>
                  <a:latin typeface="Arial"/>
                  <a:ea typeface="Arial"/>
                  <a:cs typeface="Arial"/>
                  <a:sym typeface="Aria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Fibrosis</a:t>
                </a:r>
                <a:endParaRPr sz="1050" baseline="30000">
                  <a:solidFill>
                    <a:srgbClr val="FFFFFF"/>
                  </a:solidFill>
                  <a:latin typeface="Arial"/>
                  <a:ea typeface="Arial"/>
                  <a:cs typeface="Arial"/>
                  <a:sym typeface="Arial"/>
                </a:endParaRPr>
              </a:p>
            </p:txBody>
          </p:sp>
        </p:grpSp>
        <p:grpSp>
          <p:nvGrpSpPr>
            <p:cNvPr id="425" name="Google Shape;425;p51"/>
            <p:cNvGrpSpPr/>
            <p:nvPr/>
          </p:nvGrpSpPr>
          <p:grpSpPr>
            <a:xfrm>
              <a:off x="7252458" y="1925786"/>
              <a:ext cx="906367" cy="906367"/>
              <a:chOff x="10005018" y="1469619"/>
              <a:chExt cx="1082100" cy="1082100"/>
            </a:xfrm>
          </p:grpSpPr>
          <p:sp>
            <p:nvSpPr>
              <p:cNvPr id="426" name="Google Shape;426;p51"/>
              <p:cNvSpPr/>
              <p:nvPr/>
            </p:nvSpPr>
            <p:spPr>
              <a:xfrm>
                <a:off x="10005018" y="1469619"/>
                <a:ext cx="1082100" cy="10821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27" name="Google Shape;427;p51"/>
              <p:cNvPicPr preferRelativeResize="0"/>
              <p:nvPr/>
            </p:nvPicPr>
            <p:blipFill rotWithShape="1">
              <a:blip r:embed="rId4">
                <a:alphaModFix/>
              </a:blip>
              <a:srcRect/>
              <a:stretch/>
            </p:blipFill>
            <p:spPr>
              <a:xfrm>
                <a:off x="10102542" y="1686342"/>
                <a:ext cx="887145" cy="648750"/>
              </a:xfrm>
              <a:prstGeom prst="rect">
                <a:avLst/>
              </a:prstGeom>
              <a:noFill/>
              <a:ln>
                <a:noFill/>
              </a:ln>
            </p:spPr>
          </p:pic>
        </p:grpSp>
        <p:sp>
          <p:nvSpPr>
            <p:cNvPr id="428" name="Google Shape;428;p51"/>
            <p:cNvSpPr txBox="1"/>
            <p:nvPr/>
          </p:nvSpPr>
          <p:spPr>
            <a:xfrm>
              <a:off x="6191384" y="2229808"/>
              <a:ext cx="1028700" cy="307800"/>
            </a:xfrm>
            <a:prstGeom prst="rect">
              <a:avLst/>
            </a:prstGeom>
            <a:solidFill>
              <a:srgbClr val="FFFF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50" b="1">
                  <a:solidFill>
                    <a:schemeClr val="accent6"/>
                  </a:solidFill>
                  <a:latin typeface="Arial"/>
                  <a:ea typeface="Arial"/>
                  <a:cs typeface="Arial"/>
                  <a:sym typeface="Arial"/>
                </a:rPr>
                <a:t>RENAL</a:t>
              </a:r>
              <a:endParaRPr/>
            </a:p>
          </p:txBody>
        </p:sp>
      </p:grpSp>
      <p:grpSp>
        <p:nvGrpSpPr>
          <p:cNvPr id="429" name="Google Shape;429;p51"/>
          <p:cNvGrpSpPr/>
          <p:nvPr/>
        </p:nvGrpSpPr>
        <p:grpSpPr>
          <a:xfrm>
            <a:off x="1042842" y="2310358"/>
            <a:ext cx="2471175" cy="2374953"/>
            <a:chOff x="1571234" y="1925786"/>
            <a:chExt cx="3294900" cy="3166604"/>
          </a:xfrm>
        </p:grpSpPr>
        <p:sp>
          <p:nvSpPr>
            <p:cNvPr id="430" name="Google Shape;430;p51"/>
            <p:cNvSpPr/>
            <p:nvPr/>
          </p:nvSpPr>
          <p:spPr>
            <a:xfrm>
              <a:off x="1571234" y="2615890"/>
              <a:ext cx="3294900" cy="2476500"/>
            </a:xfrm>
            <a:prstGeom prst="roundRect">
              <a:avLst>
                <a:gd name="adj" fmla="val 3800"/>
              </a:avLst>
            </a:prstGeom>
            <a:noFill/>
            <a:ln w="57150"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137160" marR="0" lvl="0" indent="-70485" algn="l" rtl="0">
                <a:lnSpc>
                  <a:spcPct val="100000"/>
                </a:lnSpc>
                <a:spcBef>
                  <a:spcPts val="0"/>
                </a:spcBef>
                <a:spcAft>
                  <a:spcPts val="0"/>
                </a:spcAft>
                <a:buClr>
                  <a:schemeClr val="dk1"/>
                </a:buClr>
                <a:buSzPts val="1050"/>
                <a:buFont typeface="Arial"/>
                <a:buNone/>
              </a:pPr>
              <a:endParaRPr sz="1050">
                <a:solidFill>
                  <a:srgbClr val="FFFFFF"/>
                </a:solidFill>
                <a:latin typeface="Arial"/>
                <a:ea typeface="Arial"/>
                <a:cs typeface="Arial"/>
                <a:sym typeface="Aria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Depleted norepinephrine stores</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Myocyte apoptosis, necrosis, hypertrophy, and fibrosis</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Impaired systolic function</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Increased heart rate and contractility</a:t>
              </a:r>
              <a:endParaRPr>
                <a:solidFill>
                  <a:srgbClr val="FFFFFF"/>
                </a:solidFill>
              </a:endParaRPr>
            </a:p>
          </p:txBody>
        </p:sp>
        <p:grpSp>
          <p:nvGrpSpPr>
            <p:cNvPr id="431" name="Google Shape;431;p51"/>
            <p:cNvGrpSpPr/>
            <p:nvPr/>
          </p:nvGrpSpPr>
          <p:grpSpPr>
            <a:xfrm>
              <a:off x="3873122" y="1925786"/>
              <a:ext cx="906367" cy="906367"/>
              <a:chOff x="6597937" y="1469619"/>
              <a:chExt cx="1082100" cy="1082100"/>
            </a:xfrm>
          </p:grpSpPr>
          <p:sp>
            <p:nvSpPr>
              <p:cNvPr id="432" name="Google Shape;432;p51"/>
              <p:cNvSpPr/>
              <p:nvPr/>
            </p:nvSpPr>
            <p:spPr>
              <a:xfrm>
                <a:off x="6597937" y="1469619"/>
                <a:ext cx="1082100" cy="1082100"/>
              </a:xfrm>
              <a:prstGeom prst="ellipse">
                <a:avLst/>
              </a:prstGeom>
              <a:solidFill>
                <a:schemeClr val="lt1"/>
              </a:solidFill>
              <a:ln w="317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33" name="Google Shape;433;p51"/>
              <p:cNvPicPr preferRelativeResize="0"/>
              <p:nvPr/>
            </p:nvPicPr>
            <p:blipFill rotWithShape="1">
              <a:blip r:embed="rId5">
                <a:alphaModFix/>
              </a:blip>
              <a:srcRect/>
              <a:stretch/>
            </p:blipFill>
            <p:spPr>
              <a:xfrm>
                <a:off x="6835054" y="1554208"/>
                <a:ext cx="607964" cy="893826"/>
              </a:xfrm>
              <a:prstGeom prst="rect">
                <a:avLst/>
              </a:prstGeom>
              <a:noFill/>
              <a:ln>
                <a:noFill/>
              </a:ln>
            </p:spPr>
          </p:pic>
        </p:grpSp>
        <p:sp>
          <p:nvSpPr>
            <p:cNvPr id="434" name="Google Shape;434;p51"/>
            <p:cNvSpPr txBox="1"/>
            <p:nvPr/>
          </p:nvSpPr>
          <p:spPr>
            <a:xfrm>
              <a:off x="1783479" y="2217042"/>
              <a:ext cx="2029500" cy="307800"/>
            </a:xfrm>
            <a:prstGeom prst="rect">
              <a:avLst/>
            </a:prstGeom>
            <a:solidFill>
              <a:srgbClr val="FFFF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50" b="1">
                  <a:solidFill>
                    <a:schemeClr val="accent6"/>
                  </a:solidFill>
                  <a:latin typeface="Arial"/>
                  <a:ea typeface="Arial"/>
                  <a:cs typeface="Arial"/>
                  <a:sym typeface="Arial"/>
                </a:rPr>
                <a:t>CARDIOVASCULAR</a:t>
              </a:r>
              <a:endParaRPr/>
            </a:p>
          </p:txBody>
        </p:sp>
      </p:grpSp>
      <p:sp>
        <p:nvSpPr>
          <p:cNvPr id="435" name="Google Shape;435;p51"/>
          <p:cNvSpPr/>
          <p:nvPr/>
        </p:nvSpPr>
        <p:spPr>
          <a:xfrm>
            <a:off x="1263787" y="716555"/>
            <a:ext cx="6650171" cy="561417"/>
          </a:xfrm>
          <a:custGeom>
            <a:avLst/>
            <a:gdLst/>
            <a:ahLst/>
            <a:cxnLst/>
            <a:rect l="l" t="t" r="r" b="b"/>
            <a:pathLst>
              <a:path w="7988193" h="748556" extrusionOk="0">
                <a:moveTo>
                  <a:pt x="6186480" y="503221"/>
                </a:moveTo>
                <a:cubicBezTo>
                  <a:pt x="6186435" y="503474"/>
                  <a:pt x="6185797" y="506155"/>
                  <a:pt x="6184569" y="511264"/>
                </a:cubicBezTo>
                <a:cubicBezTo>
                  <a:pt x="6183341" y="516373"/>
                  <a:pt x="6181794" y="522393"/>
                  <a:pt x="6179928" y="529324"/>
                </a:cubicBezTo>
                <a:cubicBezTo>
                  <a:pt x="6178062" y="536254"/>
                  <a:pt x="6176152" y="542577"/>
                  <a:pt x="6174195" y="548293"/>
                </a:cubicBezTo>
                <a:lnTo>
                  <a:pt x="6148397" y="626145"/>
                </a:lnTo>
                <a:lnTo>
                  <a:pt x="6224563" y="626145"/>
                </a:lnTo>
                <a:lnTo>
                  <a:pt x="6198765" y="548293"/>
                </a:lnTo>
                <a:cubicBezTo>
                  <a:pt x="6196947" y="542577"/>
                  <a:pt x="6195168" y="536254"/>
                  <a:pt x="6193426" y="529324"/>
                </a:cubicBezTo>
                <a:cubicBezTo>
                  <a:pt x="6191684" y="522393"/>
                  <a:pt x="6190238" y="516373"/>
                  <a:pt x="6189089" y="511264"/>
                </a:cubicBezTo>
                <a:cubicBezTo>
                  <a:pt x="6187939" y="506155"/>
                  <a:pt x="6187342" y="503474"/>
                  <a:pt x="6187299" y="503221"/>
                </a:cubicBezTo>
                <a:close/>
                <a:moveTo>
                  <a:pt x="1119180" y="503221"/>
                </a:moveTo>
                <a:cubicBezTo>
                  <a:pt x="1119135" y="503474"/>
                  <a:pt x="1118498" y="506155"/>
                  <a:pt x="1117269" y="511264"/>
                </a:cubicBezTo>
                <a:cubicBezTo>
                  <a:pt x="1116041" y="516373"/>
                  <a:pt x="1114494" y="522393"/>
                  <a:pt x="1112628" y="529324"/>
                </a:cubicBezTo>
                <a:cubicBezTo>
                  <a:pt x="1110763" y="536254"/>
                  <a:pt x="1108852" y="542577"/>
                  <a:pt x="1106895" y="548293"/>
                </a:cubicBezTo>
                <a:lnTo>
                  <a:pt x="1081097" y="626145"/>
                </a:lnTo>
                <a:lnTo>
                  <a:pt x="1157263" y="626145"/>
                </a:lnTo>
                <a:lnTo>
                  <a:pt x="1131465" y="548293"/>
                </a:lnTo>
                <a:cubicBezTo>
                  <a:pt x="1129648" y="542577"/>
                  <a:pt x="1127868" y="536254"/>
                  <a:pt x="1126127" y="529324"/>
                </a:cubicBezTo>
                <a:cubicBezTo>
                  <a:pt x="1124385" y="522393"/>
                  <a:pt x="1122939" y="516373"/>
                  <a:pt x="1121789" y="511264"/>
                </a:cubicBezTo>
                <a:cubicBezTo>
                  <a:pt x="1120639" y="506155"/>
                  <a:pt x="1120042" y="503474"/>
                  <a:pt x="1119999" y="503221"/>
                </a:cubicBezTo>
                <a:close/>
                <a:moveTo>
                  <a:pt x="5879207" y="498306"/>
                </a:moveTo>
                <a:lnTo>
                  <a:pt x="5879207" y="589283"/>
                </a:lnTo>
                <a:lnTo>
                  <a:pt x="5926744" y="589283"/>
                </a:lnTo>
                <a:cubicBezTo>
                  <a:pt x="5941026" y="589189"/>
                  <a:pt x="5952211" y="585176"/>
                  <a:pt x="5960296" y="577245"/>
                </a:cubicBezTo>
                <a:cubicBezTo>
                  <a:pt x="5968380" y="569313"/>
                  <a:pt x="5972496" y="558027"/>
                  <a:pt x="5972641" y="543385"/>
                </a:cubicBezTo>
                <a:cubicBezTo>
                  <a:pt x="5973008" y="529315"/>
                  <a:pt x="5969303" y="518318"/>
                  <a:pt x="5961525" y="510395"/>
                </a:cubicBezTo>
                <a:cubicBezTo>
                  <a:pt x="5953748" y="502472"/>
                  <a:pt x="5939694" y="498443"/>
                  <a:pt x="5919367" y="498306"/>
                </a:cubicBezTo>
                <a:close/>
                <a:moveTo>
                  <a:pt x="1335782" y="498306"/>
                </a:moveTo>
                <a:lnTo>
                  <a:pt x="1335782" y="589283"/>
                </a:lnTo>
                <a:lnTo>
                  <a:pt x="1383319" y="589283"/>
                </a:lnTo>
                <a:cubicBezTo>
                  <a:pt x="1397602" y="589189"/>
                  <a:pt x="1408786" y="585176"/>
                  <a:pt x="1416871" y="577245"/>
                </a:cubicBezTo>
                <a:cubicBezTo>
                  <a:pt x="1424956" y="569313"/>
                  <a:pt x="1429071" y="558027"/>
                  <a:pt x="1429216" y="543385"/>
                </a:cubicBezTo>
                <a:cubicBezTo>
                  <a:pt x="1429583" y="529315"/>
                  <a:pt x="1425878" y="518318"/>
                  <a:pt x="1418101" y="510395"/>
                </a:cubicBezTo>
                <a:cubicBezTo>
                  <a:pt x="1410323" y="502472"/>
                  <a:pt x="1396270" y="498443"/>
                  <a:pt x="1375942" y="498306"/>
                </a:cubicBezTo>
                <a:close/>
                <a:moveTo>
                  <a:pt x="5118443" y="496258"/>
                </a:moveTo>
                <a:cubicBezTo>
                  <a:pt x="5091147" y="496839"/>
                  <a:pt x="5068512" y="506330"/>
                  <a:pt x="5050537" y="524731"/>
                </a:cubicBezTo>
                <a:cubicBezTo>
                  <a:pt x="5032563" y="543133"/>
                  <a:pt x="5023242" y="566963"/>
                  <a:pt x="5022576" y="596220"/>
                </a:cubicBezTo>
                <a:cubicBezTo>
                  <a:pt x="5023242" y="626724"/>
                  <a:pt x="5032563" y="651543"/>
                  <a:pt x="5050537" y="670679"/>
                </a:cubicBezTo>
                <a:cubicBezTo>
                  <a:pt x="5068512" y="689814"/>
                  <a:pt x="5091147" y="699680"/>
                  <a:pt x="5118443" y="700278"/>
                </a:cubicBezTo>
                <a:cubicBezTo>
                  <a:pt x="5145739" y="699680"/>
                  <a:pt x="5168373" y="689814"/>
                  <a:pt x="5186347" y="670679"/>
                </a:cubicBezTo>
                <a:cubicBezTo>
                  <a:pt x="5204322" y="651543"/>
                  <a:pt x="5213642" y="626724"/>
                  <a:pt x="5214308" y="596220"/>
                </a:cubicBezTo>
                <a:cubicBezTo>
                  <a:pt x="5213642" y="566963"/>
                  <a:pt x="5204322" y="543133"/>
                  <a:pt x="5186347" y="524731"/>
                </a:cubicBezTo>
                <a:cubicBezTo>
                  <a:pt x="5168373" y="506330"/>
                  <a:pt x="5145739" y="496839"/>
                  <a:pt x="5118443" y="496258"/>
                </a:cubicBezTo>
                <a:close/>
                <a:moveTo>
                  <a:pt x="413093" y="496258"/>
                </a:moveTo>
                <a:cubicBezTo>
                  <a:pt x="385798" y="496839"/>
                  <a:pt x="363162" y="506330"/>
                  <a:pt x="345187" y="524731"/>
                </a:cubicBezTo>
                <a:cubicBezTo>
                  <a:pt x="327212" y="543133"/>
                  <a:pt x="317892" y="566963"/>
                  <a:pt x="317226" y="596220"/>
                </a:cubicBezTo>
                <a:cubicBezTo>
                  <a:pt x="317892" y="626724"/>
                  <a:pt x="327212" y="651543"/>
                  <a:pt x="345187" y="670679"/>
                </a:cubicBezTo>
                <a:cubicBezTo>
                  <a:pt x="363162" y="689814"/>
                  <a:pt x="385798" y="699680"/>
                  <a:pt x="413093" y="700278"/>
                </a:cubicBezTo>
                <a:cubicBezTo>
                  <a:pt x="440388" y="699680"/>
                  <a:pt x="463023" y="689814"/>
                  <a:pt x="480998" y="670679"/>
                </a:cubicBezTo>
                <a:cubicBezTo>
                  <a:pt x="498972" y="651543"/>
                  <a:pt x="508293" y="626724"/>
                  <a:pt x="508958" y="596220"/>
                </a:cubicBezTo>
                <a:cubicBezTo>
                  <a:pt x="508293" y="566963"/>
                  <a:pt x="498972" y="543133"/>
                  <a:pt x="480998" y="524731"/>
                </a:cubicBezTo>
                <a:cubicBezTo>
                  <a:pt x="463023" y="506330"/>
                  <a:pt x="440388" y="496839"/>
                  <a:pt x="413093" y="496258"/>
                </a:cubicBezTo>
                <a:close/>
                <a:moveTo>
                  <a:pt x="7283747" y="452894"/>
                </a:moveTo>
                <a:lnTo>
                  <a:pt x="7457766" y="452894"/>
                </a:lnTo>
                <a:lnTo>
                  <a:pt x="7457766" y="498306"/>
                </a:lnTo>
                <a:lnTo>
                  <a:pt x="7336531" y="498306"/>
                </a:lnTo>
                <a:lnTo>
                  <a:pt x="7336531" y="574538"/>
                </a:lnTo>
                <a:lnTo>
                  <a:pt x="7434419" y="574538"/>
                </a:lnTo>
                <a:lnTo>
                  <a:pt x="7434419" y="619950"/>
                </a:lnTo>
                <a:lnTo>
                  <a:pt x="7336531" y="619950"/>
                </a:lnTo>
                <a:lnTo>
                  <a:pt x="7336531" y="698230"/>
                </a:lnTo>
                <a:lnTo>
                  <a:pt x="7464319" y="698230"/>
                </a:lnTo>
                <a:lnTo>
                  <a:pt x="7464319" y="743641"/>
                </a:lnTo>
                <a:lnTo>
                  <a:pt x="7283747" y="743641"/>
                </a:lnTo>
                <a:close/>
                <a:moveTo>
                  <a:pt x="6979776" y="452894"/>
                </a:moveTo>
                <a:lnTo>
                  <a:pt x="7036696" y="452894"/>
                </a:lnTo>
                <a:lnTo>
                  <a:pt x="7100577" y="642528"/>
                </a:lnTo>
                <a:cubicBezTo>
                  <a:pt x="7102511" y="648340"/>
                  <a:pt x="7104285" y="654509"/>
                  <a:pt x="7105900" y="661034"/>
                </a:cubicBezTo>
                <a:cubicBezTo>
                  <a:pt x="7107516" y="667560"/>
                  <a:pt x="7108835" y="673152"/>
                  <a:pt x="7109859" y="677812"/>
                </a:cubicBezTo>
                <a:cubicBezTo>
                  <a:pt x="7110882" y="682471"/>
                  <a:pt x="7111474" y="684909"/>
                  <a:pt x="7111633" y="685123"/>
                </a:cubicBezTo>
                <a:lnTo>
                  <a:pt x="7112453" y="685123"/>
                </a:lnTo>
                <a:cubicBezTo>
                  <a:pt x="7112611" y="684909"/>
                  <a:pt x="7113203" y="682471"/>
                  <a:pt x="7114227" y="677811"/>
                </a:cubicBezTo>
                <a:cubicBezTo>
                  <a:pt x="7115251" y="673150"/>
                  <a:pt x="7116570" y="667555"/>
                  <a:pt x="7118185" y="661025"/>
                </a:cubicBezTo>
                <a:cubicBezTo>
                  <a:pt x="7119800" y="654495"/>
                  <a:pt x="7121575" y="648318"/>
                  <a:pt x="7123509" y="642495"/>
                </a:cubicBezTo>
                <a:lnTo>
                  <a:pt x="7187799" y="452894"/>
                </a:lnTo>
                <a:lnTo>
                  <a:pt x="7244310" y="452894"/>
                </a:lnTo>
                <a:lnTo>
                  <a:pt x="7138250" y="743641"/>
                </a:lnTo>
                <a:lnTo>
                  <a:pt x="7085835" y="743641"/>
                </a:lnTo>
                <a:close/>
                <a:moveTo>
                  <a:pt x="6893222" y="452894"/>
                </a:moveTo>
                <a:lnTo>
                  <a:pt x="6946006" y="452894"/>
                </a:lnTo>
                <a:lnTo>
                  <a:pt x="6946006" y="743641"/>
                </a:lnTo>
                <a:lnTo>
                  <a:pt x="6893222" y="743641"/>
                </a:lnTo>
                <a:close/>
                <a:moveTo>
                  <a:pt x="6610349" y="452894"/>
                </a:moveTo>
                <a:lnTo>
                  <a:pt x="6853995" y="452894"/>
                </a:lnTo>
                <a:lnTo>
                  <a:pt x="6853995" y="498306"/>
                </a:lnTo>
                <a:lnTo>
                  <a:pt x="6758564" y="498306"/>
                </a:lnTo>
                <a:lnTo>
                  <a:pt x="6758564" y="743641"/>
                </a:lnTo>
                <a:lnTo>
                  <a:pt x="6705780" y="743641"/>
                </a:lnTo>
                <a:lnTo>
                  <a:pt x="6705780" y="498306"/>
                </a:lnTo>
                <a:lnTo>
                  <a:pt x="6610349" y="498306"/>
                </a:lnTo>
                <a:close/>
                <a:moveTo>
                  <a:pt x="6159044" y="452894"/>
                </a:moveTo>
                <a:lnTo>
                  <a:pt x="6214325" y="452894"/>
                </a:lnTo>
                <a:lnTo>
                  <a:pt x="6316699" y="743641"/>
                </a:lnTo>
                <a:lnTo>
                  <a:pt x="6262236" y="743641"/>
                </a:lnTo>
                <a:lnTo>
                  <a:pt x="6237667" y="669099"/>
                </a:lnTo>
                <a:lnTo>
                  <a:pt x="6135703" y="669099"/>
                </a:lnTo>
                <a:lnTo>
                  <a:pt x="6111133" y="743641"/>
                </a:lnTo>
                <a:lnTo>
                  <a:pt x="6056670" y="743641"/>
                </a:lnTo>
                <a:close/>
                <a:moveTo>
                  <a:pt x="5826423" y="452894"/>
                </a:moveTo>
                <a:lnTo>
                  <a:pt x="5920186" y="452894"/>
                </a:lnTo>
                <a:cubicBezTo>
                  <a:pt x="5935639" y="452877"/>
                  <a:pt x="5947763" y="453525"/>
                  <a:pt x="5956555" y="454838"/>
                </a:cubicBezTo>
                <a:cubicBezTo>
                  <a:pt x="5965348" y="456150"/>
                  <a:pt x="5972756" y="458230"/>
                  <a:pt x="5978779" y="461077"/>
                </a:cubicBezTo>
                <a:cubicBezTo>
                  <a:pt x="5993466" y="467707"/>
                  <a:pt x="6005009" y="477768"/>
                  <a:pt x="6013406" y="491260"/>
                </a:cubicBezTo>
                <a:cubicBezTo>
                  <a:pt x="6021803" y="504752"/>
                  <a:pt x="6026082" y="521171"/>
                  <a:pt x="6026244" y="540516"/>
                </a:cubicBezTo>
                <a:cubicBezTo>
                  <a:pt x="6026116" y="558299"/>
                  <a:pt x="6021769" y="574361"/>
                  <a:pt x="6013201" y="588701"/>
                </a:cubicBezTo>
                <a:cubicBezTo>
                  <a:pt x="6004634" y="603042"/>
                  <a:pt x="5992614" y="613464"/>
                  <a:pt x="5977142" y="619967"/>
                </a:cubicBezTo>
                <a:lnTo>
                  <a:pt x="5977142" y="620785"/>
                </a:lnTo>
                <a:cubicBezTo>
                  <a:pt x="5977193" y="620742"/>
                  <a:pt x="5978114" y="621850"/>
                  <a:pt x="5979904" y="624109"/>
                </a:cubicBezTo>
                <a:cubicBezTo>
                  <a:pt x="5981694" y="626368"/>
                  <a:pt x="5984047" y="630033"/>
                  <a:pt x="5986962" y="635104"/>
                </a:cubicBezTo>
                <a:lnTo>
                  <a:pt x="6046723" y="743641"/>
                </a:lnTo>
                <a:lnTo>
                  <a:pt x="5987780" y="743641"/>
                </a:lnTo>
                <a:lnTo>
                  <a:pt x="5930022" y="635104"/>
                </a:lnTo>
                <a:lnTo>
                  <a:pt x="5879207" y="635104"/>
                </a:lnTo>
                <a:lnTo>
                  <a:pt x="5879207" y="743641"/>
                </a:lnTo>
                <a:lnTo>
                  <a:pt x="5826423" y="743641"/>
                </a:lnTo>
                <a:close/>
                <a:moveTo>
                  <a:pt x="5588297" y="452894"/>
                </a:moveTo>
                <a:lnTo>
                  <a:pt x="5762316" y="452894"/>
                </a:lnTo>
                <a:lnTo>
                  <a:pt x="5762316" y="498306"/>
                </a:lnTo>
                <a:lnTo>
                  <a:pt x="5641081" y="498306"/>
                </a:lnTo>
                <a:lnTo>
                  <a:pt x="5641081" y="574538"/>
                </a:lnTo>
                <a:lnTo>
                  <a:pt x="5738970" y="574538"/>
                </a:lnTo>
                <a:lnTo>
                  <a:pt x="5738970" y="619950"/>
                </a:lnTo>
                <a:lnTo>
                  <a:pt x="5641081" y="619950"/>
                </a:lnTo>
                <a:lnTo>
                  <a:pt x="5641081" y="698230"/>
                </a:lnTo>
                <a:lnTo>
                  <a:pt x="5768869" y="698230"/>
                </a:lnTo>
                <a:lnTo>
                  <a:pt x="5768869" y="743641"/>
                </a:lnTo>
                <a:lnTo>
                  <a:pt x="5588297" y="743641"/>
                </a:lnTo>
                <a:close/>
                <a:moveTo>
                  <a:pt x="5284327" y="452894"/>
                </a:moveTo>
                <a:lnTo>
                  <a:pt x="5341246" y="452894"/>
                </a:lnTo>
                <a:lnTo>
                  <a:pt x="5405128" y="642528"/>
                </a:lnTo>
                <a:cubicBezTo>
                  <a:pt x="5407061" y="648340"/>
                  <a:pt x="5408835" y="654509"/>
                  <a:pt x="5410450" y="661034"/>
                </a:cubicBezTo>
                <a:cubicBezTo>
                  <a:pt x="5412066" y="667560"/>
                  <a:pt x="5413385" y="673152"/>
                  <a:pt x="5414408" y="677812"/>
                </a:cubicBezTo>
                <a:cubicBezTo>
                  <a:pt x="5415432" y="682471"/>
                  <a:pt x="5416024" y="684909"/>
                  <a:pt x="5416183" y="685123"/>
                </a:cubicBezTo>
                <a:lnTo>
                  <a:pt x="5417002" y="685123"/>
                </a:lnTo>
                <a:cubicBezTo>
                  <a:pt x="5417161" y="684909"/>
                  <a:pt x="5417753" y="682471"/>
                  <a:pt x="5418777" y="677811"/>
                </a:cubicBezTo>
                <a:cubicBezTo>
                  <a:pt x="5419801" y="673150"/>
                  <a:pt x="5421120" y="667555"/>
                  <a:pt x="5422735" y="661025"/>
                </a:cubicBezTo>
                <a:cubicBezTo>
                  <a:pt x="5424350" y="654495"/>
                  <a:pt x="5426125" y="648318"/>
                  <a:pt x="5428058" y="642495"/>
                </a:cubicBezTo>
                <a:lnTo>
                  <a:pt x="5492349" y="452894"/>
                </a:lnTo>
                <a:lnTo>
                  <a:pt x="5548861" y="452894"/>
                </a:lnTo>
                <a:lnTo>
                  <a:pt x="5442800" y="743641"/>
                </a:lnTo>
                <a:lnTo>
                  <a:pt x="5390385" y="743641"/>
                </a:lnTo>
                <a:close/>
                <a:moveTo>
                  <a:pt x="4540548" y="452894"/>
                </a:moveTo>
                <a:lnTo>
                  <a:pt x="4593332" y="452894"/>
                </a:lnTo>
                <a:lnTo>
                  <a:pt x="4593332" y="743641"/>
                </a:lnTo>
                <a:lnTo>
                  <a:pt x="4540548" y="743641"/>
                </a:lnTo>
                <a:close/>
                <a:moveTo>
                  <a:pt x="4162424" y="452894"/>
                </a:moveTo>
                <a:lnTo>
                  <a:pt x="4406070" y="452894"/>
                </a:lnTo>
                <a:lnTo>
                  <a:pt x="4406070" y="498306"/>
                </a:lnTo>
                <a:lnTo>
                  <a:pt x="4310639" y="498306"/>
                </a:lnTo>
                <a:lnTo>
                  <a:pt x="4310639" y="743641"/>
                </a:lnTo>
                <a:lnTo>
                  <a:pt x="4257855" y="743641"/>
                </a:lnTo>
                <a:lnTo>
                  <a:pt x="4257855" y="498306"/>
                </a:lnTo>
                <a:lnTo>
                  <a:pt x="4162424" y="498306"/>
                </a:lnTo>
                <a:close/>
                <a:moveTo>
                  <a:pt x="4073822" y="452894"/>
                </a:moveTo>
                <a:lnTo>
                  <a:pt x="4126607" y="452894"/>
                </a:lnTo>
                <a:lnTo>
                  <a:pt x="4126607" y="743641"/>
                </a:lnTo>
                <a:lnTo>
                  <a:pt x="4073822" y="743641"/>
                </a:lnTo>
                <a:close/>
                <a:moveTo>
                  <a:pt x="3683298" y="452894"/>
                </a:moveTo>
                <a:lnTo>
                  <a:pt x="3736082" y="452894"/>
                </a:lnTo>
                <a:lnTo>
                  <a:pt x="3846299" y="620791"/>
                </a:lnTo>
                <a:cubicBezTo>
                  <a:pt x="3850080" y="626633"/>
                  <a:pt x="3853808" y="633013"/>
                  <a:pt x="3857483" y="639932"/>
                </a:cubicBezTo>
                <a:cubicBezTo>
                  <a:pt x="3861158" y="646850"/>
                  <a:pt x="3864218" y="652836"/>
                  <a:pt x="3866663" y="657889"/>
                </a:cubicBezTo>
                <a:cubicBezTo>
                  <a:pt x="3869108" y="662942"/>
                  <a:pt x="3870378" y="665591"/>
                  <a:pt x="3870471" y="665836"/>
                </a:cubicBezTo>
                <a:lnTo>
                  <a:pt x="3871290" y="665836"/>
                </a:lnTo>
                <a:cubicBezTo>
                  <a:pt x="3871254" y="665599"/>
                  <a:pt x="3871007" y="662980"/>
                  <a:pt x="3870547" y="657980"/>
                </a:cubicBezTo>
                <a:cubicBezTo>
                  <a:pt x="3870087" y="652980"/>
                  <a:pt x="3869628" y="647025"/>
                  <a:pt x="3869168" y="640114"/>
                </a:cubicBezTo>
                <a:cubicBezTo>
                  <a:pt x="3868708" y="633203"/>
                  <a:pt x="3868461" y="626762"/>
                  <a:pt x="3868425" y="620791"/>
                </a:cubicBezTo>
                <a:lnTo>
                  <a:pt x="3868425" y="452894"/>
                </a:lnTo>
                <a:lnTo>
                  <a:pt x="3920800" y="452894"/>
                </a:lnTo>
                <a:lnTo>
                  <a:pt x="3920800" y="743641"/>
                </a:lnTo>
                <a:lnTo>
                  <a:pt x="3868425" y="743641"/>
                </a:lnTo>
                <a:lnTo>
                  <a:pt x="3758207" y="576156"/>
                </a:lnTo>
                <a:cubicBezTo>
                  <a:pt x="3754426" y="570314"/>
                  <a:pt x="3750699" y="563934"/>
                  <a:pt x="3747024" y="557016"/>
                </a:cubicBezTo>
                <a:cubicBezTo>
                  <a:pt x="3743349" y="550097"/>
                  <a:pt x="3740290" y="544111"/>
                  <a:pt x="3737844" y="539058"/>
                </a:cubicBezTo>
                <a:cubicBezTo>
                  <a:pt x="3735399" y="534005"/>
                  <a:pt x="3734130" y="531356"/>
                  <a:pt x="3734036" y="531111"/>
                </a:cubicBezTo>
                <a:lnTo>
                  <a:pt x="3733217" y="531111"/>
                </a:lnTo>
                <a:cubicBezTo>
                  <a:pt x="3733253" y="531349"/>
                  <a:pt x="3733500" y="533967"/>
                  <a:pt x="3733961" y="538967"/>
                </a:cubicBezTo>
                <a:cubicBezTo>
                  <a:pt x="3734420" y="543967"/>
                  <a:pt x="3734879" y="549923"/>
                  <a:pt x="3735340" y="556834"/>
                </a:cubicBezTo>
                <a:cubicBezTo>
                  <a:pt x="3735799" y="563745"/>
                  <a:pt x="3736046" y="570185"/>
                  <a:pt x="3736082" y="576156"/>
                </a:cubicBezTo>
                <a:lnTo>
                  <a:pt x="3736082" y="743641"/>
                </a:lnTo>
                <a:lnTo>
                  <a:pt x="3683298" y="743641"/>
                </a:lnTo>
                <a:close/>
                <a:moveTo>
                  <a:pt x="3445173" y="452894"/>
                </a:moveTo>
                <a:lnTo>
                  <a:pt x="3619191" y="452894"/>
                </a:lnTo>
                <a:lnTo>
                  <a:pt x="3619191" y="498306"/>
                </a:lnTo>
                <a:lnTo>
                  <a:pt x="3497957" y="498306"/>
                </a:lnTo>
                <a:lnTo>
                  <a:pt x="3497957" y="574538"/>
                </a:lnTo>
                <a:lnTo>
                  <a:pt x="3595845" y="574538"/>
                </a:lnTo>
                <a:lnTo>
                  <a:pt x="3595845" y="619950"/>
                </a:lnTo>
                <a:lnTo>
                  <a:pt x="3497957" y="619950"/>
                </a:lnTo>
                <a:lnTo>
                  <a:pt x="3497957" y="698230"/>
                </a:lnTo>
                <a:lnTo>
                  <a:pt x="3625744" y="698230"/>
                </a:lnTo>
                <a:lnTo>
                  <a:pt x="3625744" y="743641"/>
                </a:lnTo>
                <a:lnTo>
                  <a:pt x="3445173" y="743641"/>
                </a:lnTo>
                <a:close/>
                <a:moveTo>
                  <a:pt x="3130848" y="452894"/>
                </a:moveTo>
                <a:lnTo>
                  <a:pt x="3183632" y="452894"/>
                </a:lnTo>
                <a:lnTo>
                  <a:pt x="3183632" y="576176"/>
                </a:lnTo>
                <a:lnTo>
                  <a:pt x="3316795" y="576176"/>
                </a:lnTo>
                <a:lnTo>
                  <a:pt x="3316795" y="452894"/>
                </a:lnTo>
                <a:lnTo>
                  <a:pt x="3369579" y="452894"/>
                </a:lnTo>
                <a:lnTo>
                  <a:pt x="3369579" y="743641"/>
                </a:lnTo>
                <a:lnTo>
                  <a:pt x="3316795" y="743641"/>
                </a:lnTo>
                <a:lnTo>
                  <a:pt x="3316795" y="621588"/>
                </a:lnTo>
                <a:lnTo>
                  <a:pt x="3183632" y="621588"/>
                </a:lnTo>
                <a:lnTo>
                  <a:pt x="3183632" y="743641"/>
                </a:lnTo>
                <a:lnTo>
                  <a:pt x="3130848" y="743641"/>
                </a:lnTo>
                <a:close/>
                <a:moveTo>
                  <a:pt x="2704585" y="452894"/>
                </a:moveTo>
                <a:lnTo>
                  <a:pt x="2759051" y="452894"/>
                </a:lnTo>
                <a:lnTo>
                  <a:pt x="2804917" y="653996"/>
                </a:lnTo>
                <a:cubicBezTo>
                  <a:pt x="2806735" y="662443"/>
                  <a:pt x="2808014" y="669611"/>
                  <a:pt x="2808757" y="675498"/>
                </a:cubicBezTo>
                <a:cubicBezTo>
                  <a:pt x="2809499" y="681386"/>
                  <a:pt x="2809857" y="684458"/>
                  <a:pt x="2809832" y="684714"/>
                </a:cubicBezTo>
                <a:lnTo>
                  <a:pt x="2810650" y="684714"/>
                </a:lnTo>
                <a:cubicBezTo>
                  <a:pt x="2810770" y="684484"/>
                  <a:pt x="2811146" y="681463"/>
                  <a:pt x="2811777" y="675652"/>
                </a:cubicBezTo>
                <a:cubicBezTo>
                  <a:pt x="2812408" y="669841"/>
                  <a:pt x="2813807" y="662622"/>
                  <a:pt x="2815974" y="653996"/>
                </a:cubicBezTo>
                <a:lnTo>
                  <a:pt x="2868393" y="452894"/>
                </a:lnTo>
                <a:lnTo>
                  <a:pt x="2914259" y="452894"/>
                </a:lnTo>
                <a:lnTo>
                  <a:pt x="2965858" y="653996"/>
                </a:lnTo>
                <a:cubicBezTo>
                  <a:pt x="2968025" y="662622"/>
                  <a:pt x="2969424" y="669841"/>
                  <a:pt x="2970056" y="675652"/>
                </a:cubicBezTo>
                <a:cubicBezTo>
                  <a:pt x="2970687" y="681463"/>
                  <a:pt x="2971062" y="684484"/>
                  <a:pt x="2971182" y="684714"/>
                </a:cubicBezTo>
                <a:lnTo>
                  <a:pt x="2972001" y="684714"/>
                </a:lnTo>
                <a:cubicBezTo>
                  <a:pt x="2971975" y="684458"/>
                  <a:pt x="2972334" y="681386"/>
                  <a:pt x="2973076" y="675498"/>
                </a:cubicBezTo>
                <a:cubicBezTo>
                  <a:pt x="2973818" y="669611"/>
                  <a:pt x="2975098" y="662443"/>
                  <a:pt x="2976915" y="653996"/>
                </a:cubicBezTo>
                <a:lnTo>
                  <a:pt x="3024829" y="452894"/>
                </a:lnTo>
                <a:lnTo>
                  <a:pt x="3079295" y="452894"/>
                </a:lnTo>
                <a:lnTo>
                  <a:pt x="3004353" y="743641"/>
                </a:lnTo>
                <a:lnTo>
                  <a:pt x="2943334" y="743641"/>
                </a:lnTo>
                <a:lnTo>
                  <a:pt x="2898697" y="571671"/>
                </a:lnTo>
                <a:cubicBezTo>
                  <a:pt x="2896240" y="561841"/>
                  <a:pt x="2894397" y="553138"/>
                  <a:pt x="2893168" y="545561"/>
                </a:cubicBezTo>
                <a:cubicBezTo>
                  <a:pt x="2891940" y="537984"/>
                  <a:pt x="2891326" y="533990"/>
                  <a:pt x="2891326" y="533581"/>
                </a:cubicBezTo>
                <a:lnTo>
                  <a:pt x="2890507" y="533581"/>
                </a:lnTo>
                <a:cubicBezTo>
                  <a:pt x="2890507" y="533990"/>
                  <a:pt x="2889893" y="537984"/>
                  <a:pt x="2888664" y="545561"/>
                </a:cubicBezTo>
                <a:cubicBezTo>
                  <a:pt x="2887435" y="553138"/>
                  <a:pt x="2885593" y="561841"/>
                  <a:pt x="2883135" y="571671"/>
                </a:cubicBezTo>
                <a:lnTo>
                  <a:pt x="2838498" y="743641"/>
                </a:lnTo>
                <a:lnTo>
                  <a:pt x="2777479" y="743641"/>
                </a:lnTo>
                <a:close/>
                <a:moveTo>
                  <a:pt x="2435523" y="452894"/>
                </a:moveTo>
                <a:lnTo>
                  <a:pt x="2488307" y="452894"/>
                </a:lnTo>
                <a:lnTo>
                  <a:pt x="2488307" y="698230"/>
                </a:lnTo>
                <a:lnTo>
                  <a:pt x="2614046" y="698230"/>
                </a:lnTo>
                <a:lnTo>
                  <a:pt x="2614046" y="743641"/>
                </a:lnTo>
                <a:lnTo>
                  <a:pt x="2435523" y="743641"/>
                </a:lnTo>
                <a:close/>
                <a:moveTo>
                  <a:pt x="2126627" y="452894"/>
                </a:moveTo>
                <a:lnTo>
                  <a:pt x="2179411" y="452894"/>
                </a:lnTo>
                <a:lnTo>
                  <a:pt x="2179411" y="639251"/>
                </a:lnTo>
                <a:cubicBezTo>
                  <a:pt x="2179659" y="658817"/>
                  <a:pt x="2185515" y="673852"/>
                  <a:pt x="2196979" y="684355"/>
                </a:cubicBezTo>
                <a:cubicBezTo>
                  <a:pt x="2208443" y="694859"/>
                  <a:pt x="2224030" y="700167"/>
                  <a:pt x="2243740" y="700278"/>
                </a:cubicBezTo>
                <a:cubicBezTo>
                  <a:pt x="2263467" y="700175"/>
                  <a:pt x="2279122" y="694851"/>
                  <a:pt x="2290706" y="684304"/>
                </a:cubicBezTo>
                <a:cubicBezTo>
                  <a:pt x="2302290" y="673758"/>
                  <a:pt x="2308214" y="658603"/>
                  <a:pt x="2308479" y="638841"/>
                </a:cubicBezTo>
                <a:lnTo>
                  <a:pt x="2308479" y="452894"/>
                </a:lnTo>
                <a:lnTo>
                  <a:pt x="2361262" y="452894"/>
                </a:lnTo>
                <a:lnTo>
                  <a:pt x="2361262" y="639251"/>
                </a:lnTo>
                <a:cubicBezTo>
                  <a:pt x="2360762" y="672295"/>
                  <a:pt x="2350000" y="698652"/>
                  <a:pt x="2328978" y="718323"/>
                </a:cubicBezTo>
                <a:cubicBezTo>
                  <a:pt x="2307955" y="737994"/>
                  <a:pt x="2279680" y="748072"/>
                  <a:pt x="2244150" y="748556"/>
                </a:cubicBezTo>
                <a:cubicBezTo>
                  <a:pt x="2208424" y="748072"/>
                  <a:pt x="2180028" y="737994"/>
                  <a:pt x="2158963" y="718323"/>
                </a:cubicBezTo>
                <a:cubicBezTo>
                  <a:pt x="2137898" y="698652"/>
                  <a:pt x="2127120" y="672295"/>
                  <a:pt x="2126627" y="639251"/>
                </a:cubicBezTo>
                <a:close/>
                <a:moveTo>
                  <a:pt x="1911648" y="452894"/>
                </a:moveTo>
                <a:lnTo>
                  <a:pt x="2078704" y="452894"/>
                </a:lnTo>
                <a:lnTo>
                  <a:pt x="2078704" y="498306"/>
                </a:lnTo>
                <a:lnTo>
                  <a:pt x="1964432" y="498306"/>
                </a:lnTo>
                <a:lnTo>
                  <a:pt x="1964432" y="580682"/>
                </a:lnTo>
                <a:lnTo>
                  <a:pt x="2060682" y="580682"/>
                </a:lnTo>
                <a:lnTo>
                  <a:pt x="2060682" y="626093"/>
                </a:lnTo>
                <a:lnTo>
                  <a:pt x="1964432" y="626093"/>
                </a:lnTo>
                <a:lnTo>
                  <a:pt x="1964432" y="743641"/>
                </a:lnTo>
                <a:lnTo>
                  <a:pt x="1911648" y="743641"/>
                </a:lnTo>
                <a:close/>
                <a:moveTo>
                  <a:pt x="1564439" y="452894"/>
                </a:moveTo>
                <a:lnTo>
                  <a:pt x="1620951" y="452894"/>
                </a:lnTo>
                <a:lnTo>
                  <a:pt x="1677872" y="596655"/>
                </a:lnTo>
                <a:cubicBezTo>
                  <a:pt x="1680117" y="602597"/>
                  <a:pt x="1682361" y="608826"/>
                  <a:pt x="1684606" y="615344"/>
                </a:cubicBezTo>
                <a:cubicBezTo>
                  <a:pt x="1686851" y="621862"/>
                  <a:pt x="1688732" y="627424"/>
                  <a:pt x="1690248" y="632030"/>
                </a:cubicBezTo>
                <a:cubicBezTo>
                  <a:pt x="1691765" y="636637"/>
                  <a:pt x="1692553" y="639044"/>
                  <a:pt x="1692614" y="639251"/>
                </a:cubicBezTo>
                <a:lnTo>
                  <a:pt x="1693433" y="639251"/>
                </a:lnTo>
                <a:cubicBezTo>
                  <a:pt x="1693488" y="639044"/>
                  <a:pt x="1694242" y="636637"/>
                  <a:pt x="1695693" y="632030"/>
                </a:cubicBezTo>
                <a:cubicBezTo>
                  <a:pt x="1697144" y="627424"/>
                  <a:pt x="1698959" y="621862"/>
                  <a:pt x="1701138" y="615344"/>
                </a:cubicBezTo>
                <a:cubicBezTo>
                  <a:pt x="1703317" y="608826"/>
                  <a:pt x="1705526" y="602597"/>
                  <a:pt x="1707766" y="596655"/>
                </a:cubicBezTo>
                <a:lnTo>
                  <a:pt x="1764687" y="452894"/>
                </a:lnTo>
                <a:lnTo>
                  <a:pt x="1821199" y="452894"/>
                </a:lnTo>
                <a:lnTo>
                  <a:pt x="1844541" y="743641"/>
                </a:lnTo>
                <a:lnTo>
                  <a:pt x="1792124" y="743641"/>
                </a:lnTo>
                <a:lnTo>
                  <a:pt x="1779839" y="581091"/>
                </a:lnTo>
                <a:cubicBezTo>
                  <a:pt x="1779285" y="570792"/>
                  <a:pt x="1779063" y="560877"/>
                  <a:pt x="1779174" y="551346"/>
                </a:cubicBezTo>
                <a:cubicBezTo>
                  <a:pt x="1779285" y="541815"/>
                  <a:pt x="1779370" y="536712"/>
                  <a:pt x="1779430" y="536038"/>
                </a:cubicBezTo>
                <a:lnTo>
                  <a:pt x="1778611" y="536038"/>
                </a:lnTo>
                <a:cubicBezTo>
                  <a:pt x="1778547" y="536283"/>
                  <a:pt x="1777718" y="538933"/>
                  <a:pt x="1776123" y="543987"/>
                </a:cubicBezTo>
                <a:cubicBezTo>
                  <a:pt x="1774528" y="549041"/>
                  <a:pt x="1772546" y="555028"/>
                  <a:pt x="1770178" y="561947"/>
                </a:cubicBezTo>
                <a:cubicBezTo>
                  <a:pt x="1767809" y="568867"/>
                  <a:pt x="1765433" y="575249"/>
                  <a:pt x="1763049" y="581091"/>
                </a:cubicBezTo>
                <a:lnTo>
                  <a:pt x="1715956" y="693673"/>
                </a:lnTo>
                <a:lnTo>
                  <a:pt x="1669682" y="693673"/>
                </a:lnTo>
                <a:lnTo>
                  <a:pt x="1622998" y="581091"/>
                </a:lnTo>
                <a:cubicBezTo>
                  <a:pt x="1620609" y="575244"/>
                  <a:pt x="1618198" y="568827"/>
                  <a:pt x="1615764" y="561841"/>
                </a:cubicBezTo>
                <a:cubicBezTo>
                  <a:pt x="1613329" y="554856"/>
                  <a:pt x="1611282" y="548803"/>
                  <a:pt x="1609621" y="543683"/>
                </a:cubicBezTo>
                <a:cubicBezTo>
                  <a:pt x="1607960" y="538564"/>
                  <a:pt x="1607096" y="535879"/>
                  <a:pt x="1607027" y="535629"/>
                </a:cubicBezTo>
                <a:lnTo>
                  <a:pt x="1606208" y="535629"/>
                </a:lnTo>
                <a:cubicBezTo>
                  <a:pt x="1606226" y="535833"/>
                  <a:pt x="1606282" y="538336"/>
                  <a:pt x="1606375" y="543137"/>
                </a:cubicBezTo>
                <a:cubicBezTo>
                  <a:pt x="1606469" y="547939"/>
                  <a:pt x="1606494" y="553809"/>
                  <a:pt x="1606451" y="560749"/>
                </a:cubicBezTo>
                <a:cubicBezTo>
                  <a:pt x="1606408" y="567689"/>
                  <a:pt x="1606191" y="574470"/>
                  <a:pt x="1605799" y="581091"/>
                </a:cubicBezTo>
                <a:lnTo>
                  <a:pt x="1593514" y="743641"/>
                </a:lnTo>
                <a:lnTo>
                  <a:pt x="1540687" y="743641"/>
                </a:lnTo>
                <a:close/>
                <a:moveTo>
                  <a:pt x="1282998" y="452894"/>
                </a:moveTo>
                <a:lnTo>
                  <a:pt x="1376762" y="452894"/>
                </a:lnTo>
                <a:cubicBezTo>
                  <a:pt x="1392215" y="452877"/>
                  <a:pt x="1404338" y="453525"/>
                  <a:pt x="1413131" y="454838"/>
                </a:cubicBezTo>
                <a:cubicBezTo>
                  <a:pt x="1421923" y="456150"/>
                  <a:pt x="1429331" y="458230"/>
                  <a:pt x="1435354" y="461077"/>
                </a:cubicBezTo>
                <a:cubicBezTo>
                  <a:pt x="1450042" y="467707"/>
                  <a:pt x="1461584" y="477768"/>
                  <a:pt x="1469981" y="491260"/>
                </a:cubicBezTo>
                <a:cubicBezTo>
                  <a:pt x="1478378" y="504752"/>
                  <a:pt x="1482657" y="521171"/>
                  <a:pt x="1482820" y="540516"/>
                </a:cubicBezTo>
                <a:cubicBezTo>
                  <a:pt x="1482692" y="558299"/>
                  <a:pt x="1478344" y="574361"/>
                  <a:pt x="1469777" y="588701"/>
                </a:cubicBezTo>
                <a:cubicBezTo>
                  <a:pt x="1461209" y="603042"/>
                  <a:pt x="1449190" y="613464"/>
                  <a:pt x="1433717" y="619967"/>
                </a:cubicBezTo>
                <a:lnTo>
                  <a:pt x="1433717" y="620785"/>
                </a:lnTo>
                <a:cubicBezTo>
                  <a:pt x="1433768" y="620742"/>
                  <a:pt x="1434689" y="621850"/>
                  <a:pt x="1436479" y="624109"/>
                </a:cubicBezTo>
                <a:cubicBezTo>
                  <a:pt x="1438269" y="626368"/>
                  <a:pt x="1440622" y="630033"/>
                  <a:pt x="1443538" y="635104"/>
                </a:cubicBezTo>
                <a:lnTo>
                  <a:pt x="1503298" y="743641"/>
                </a:lnTo>
                <a:lnTo>
                  <a:pt x="1444356" y="743641"/>
                </a:lnTo>
                <a:lnTo>
                  <a:pt x="1386597" y="635104"/>
                </a:lnTo>
                <a:lnTo>
                  <a:pt x="1335782" y="635104"/>
                </a:lnTo>
                <a:lnTo>
                  <a:pt x="1335782" y="743641"/>
                </a:lnTo>
                <a:lnTo>
                  <a:pt x="1282998" y="743641"/>
                </a:lnTo>
                <a:close/>
                <a:moveTo>
                  <a:pt x="1091744" y="452894"/>
                </a:moveTo>
                <a:lnTo>
                  <a:pt x="1147026" y="452894"/>
                </a:lnTo>
                <a:lnTo>
                  <a:pt x="1249400" y="743641"/>
                </a:lnTo>
                <a:lnTo>
                  <a:pt x="1194937" y="743641"/>
                </a:lnTo>
                <a:lnTo>
                  <a:pt x="1170367" y="669099"/>
                </a:lnTo>
                <a:lnTo>
                  <a:pt x="1068403" y="669099"/>
                </a:lnTo>
                <a:lnTo>
                  <a:pt x="1043834" y="743641"/>
                </a:lnTo>
                <a:lnTo>
                  <a:pt x="989371" y="743641"/>
                </a:lnTo>
                <a:close/>
                <a:moveTo>
                  <a:pt x="711498" y="452894"/>
                </a:moveTo>
                <a:lnTo>
                  <a:pt x="764282" y="452894"/>
                </a:lnTo>
                <a:lnTo>
                  <a:pt x="764282" y="576176"/>
                </a:lnTo>
                <a:lnTo>
                  <a:pt x="897445" y="576176"/>
                </a:lnTo>
                <a:lnTo>
                  <a:pt x="897445" y="452894"/>
                </a:lnTo>
                <a:lnTo>
                  <a:pt x="950229" y="452894"/>
                </a:lnTo>
                <a:lnTo>
                  <a:pt x="950229" y="743641"/>
                </a:lnTo>
                <a:lnTo>
                  <a:pt x="897445" y="743641"/>
                </a:lnTo>
                <a:lnTo>
                  <a:pt x="897445" y="621588"/>
                </a:lnTo>
                <a:lnTo>
                  <a:pt x="764282" y="621588"/>
                </a:lnTo>
                <a:lnTo>
                  <a:pt x="764282" y="743641"/>
                </a:lnTo>
                <a:lnTo>
                  <a:pt x="711498" y="743641"/>
                </a:lnTo>
                <a:close/>
                <a:moveTo>
                  <a:pt x="0" y="452894"/>
                </a:moveTo>
                <a:lnTo>
                  <a:pt x="243646" y="452894"/>
                </a:lnTo>
                <a:lnTo>
                  <a:pt x="243646" y="498306"/>
                </a:lnTo>
                <a:lnTo>
                  <a:pt x="148214" y="498306"/>
                </a:lnTo>
                <a:lnTo>
                  <a:pt x="148214" y="743641"/>
                </a:lnTo>
                <a:lnTo>
                  <a:pt x="95431" y="743641"/>
                </a:lnTo>
                <a:lnTo>
                  <a:pt x="95431" y="498306"/>
                </a:lnTo>
                <a:lnTo>
                  <a:pt x="0" y="498306"/>
                </a:lnTo>
                <a:close/>
                <a:moveTo>
                  <a:pt x="6479672" y="447979"/>
                </a:moveTo>
                <a:cubicBezTo>
                  <a:pt x="6503304" y="448469"/>
                  <a:pt x="6523075" y="451899"/>
                  <a:pt x="6538985" y="458269"/>
                </a:cubicBezTo>
                <a:cubicBezTo>
                  <a:pt x="6554895" y="464638"/>
                  <a:pt x="6566868" y="471008"/>
                  <a:pt x="6574906" y="477377"/>
                </a:cubicBezTo>
                <a:cubicBezTo>
                  <a:pt x="6582943" y="483746"/>
                  <a:pt x="6586968" y="487176"/>
                  <a:pt x="6586981" y="487666"/>
                </a:cubicBezTo>
                <a:lnTo>
                  <a:pt x="6561587" y="526985"/>
                </a:lnTo>
                <a:cubicBezTo>
                  <a:pt x="6561463" y="526606"/>
                  <a:pt x="6558025" y="523950"/>
                  <a:pt x="6551272" y="519019"/>
                </a:cubicBezTo>
                <a:cubicBezTo>
                  <a:pt x="6544519" y="514087"/>
                  <a:pt x="6535195" y="509156"/>
                  <a:pt x="6523300" y="504224"/>
                </a:cubicBezTo>
                <a:cubicBezTo>
                  <a:pt x="6511404" y="499293"/>
                  <a:pt x="6497681" y="496637"/>
                  <a:pt x="6482129" y="496258"/>
                </a:cubicBezTo>
                <a:cubicBezTo>
                  <a:pt x="6461585" y="496491"/>
                  <a:pt x="6444059" y="501124"/>
                  <a:pt x="6429552" y="510157"/>
                </a:cubicBezTo>
                <a:cubicBezTo>
                  <a:pt x="6415045" y="519190"/>
                  <a:pt x="6403952" y="531228"/>
                  <a:pt x="6396271" y="546270"/>
                </a:cubicBezTo>
                <a:cubicBezTo>
                  <a:pt x="6388590" y="561312"/>
                  <a:pt x="6384716" y="577962"/>
                  <a:pt x="6384651" y="596220"/>
                </a:cubicBezTo>
                <a:cubicBezTo>
                  <a:pt x="6384736" y="614916"/>
                  <a:pt x="6388706" y="632102"/>
                  <a:pt x="6396558" y="647779"/>
                </a:cubicBezTo>
                <a:cubicBezTo>
                  <a:pt x="6404411" y="663455"/>
                  <a:pt x="6415632" y="676059"/>
                  <a:pt x="6430220" y="685590"/>
                </a:cubicBezTo>
                <a:cubicBezTo>
                  <a:pt x="6444808" y="695121"/>
                  <a:pt x="6462247" y="700017"/>
                  <a:pt x="6482539" y="700278"/>
                </a:cubicBezTo>
                <a:cubicBezTo>
                  <a:pt x="6499441" y="699823"/>
                  <a:pt x="6514195" y="696636"/>
                  <a:pt x="6526803" y="690719"/>
                </a:cubicBezTo>
                <a:cubicBezTo>
                  <a:pt x="6539412" y="684801"/>
                  <a:pt x="6549221" y="678884"/>
                  <a:pt x="6556232" y="672966"/>
                </a:cubicBezTo>
                <a:cubicBezTo>
                  <a:pt x="6563243" y="667049"/>
                  <a:pt x="6566803" y="663862"/>
                  <a:pt x="6566911" y="663407"/>
                </a:cubicBezTo>
                <a:lnTo>
                  <a:pt x="6594763" y="701505"/>
                </a:lnTo>
                <a:cubicBezTo>
                  <a:pt x="6594725" y="702086"/>
                  <a:pt x="6590341" y="706152"/>
                  <a:pt x="6581611" y="713703"/>
                </a:cubicBezTo>
                <a:cubicBezTo>
                  <a:pt x="6572881" y="721255"/>
                  <a:pt x="6560032" y="728806"/>
                  <a:pt x="6543065" y="736358"/>
                </a:cubicBezTo>
                <a:cubicBezTo>
                  <a:pt x="6526098" y="743909"/>
                  <a:pt x="6505240" y="747976"/>
                  <a:pt x="6480491" y="748556"/>
                </a:cubicBezTo>
                <a:cubicBezTo>
                  <a:pt x="6450656" y="748271"/>
                  <a:pt x="6424503" y="741520"/>
                  <a:pt x="6402033" y="728301"/>
                </a:cubicBezTo>
                <a:cubicBezTo>
                  <a:pt x="6379562" y="715083"/>
                  <a:pt x="6362030" y="697108"/>
                  <a:pt x="6349435" y="674376"/>
                </a:cubicBezTo>
                <a:cubicBezTo>
                  <a:pt x="6336840" y="651644"/>
                  <a:pt x="6330437" y="625865"/>
                  <a:pt x="6330228" y="597040"/>
                </a:cubicBezTo>
                <a:cubicBezTo>
                  <a:pt x="6330488" y="568631"/>
                  <a:pt x="6337062" y="543247"/>
                  <a:pt x="6349951" y="520886"/>
                </a:cubicBezTo>
                <a:cubicBezTo>
                  <a:pt x="6362839" y="498526"/>
                  <a:pt x="6380483" y="480854"/>
                  <a:pt x="6402882" y="467871"/>
                </a:cubicBezTo>
                <a:cubicBezTo>
                  <a:pt x="6425282" y="454887"/>
                  <a:pt x="6450878" y="448257"/>
                  <a:pt x="6479672" y="447979"/>
                </a:cubicBezTo>
                <a:close/>
                <a:moveTo>
                  <a:pt x="5118443" y="447979"/>
                </a:moveTo>
                <a:cubicBezTo>
                  <a:pt x="5147254" y="448270"/>
                  <a:pt x="5172927" y="454920"/>
                  <a:pt x="5195461" y="467931"/>
                </a:cubicBezTo>
                <a:cubicBezTo>
                  <a:pt x="5217996" y="480943"/>
                  <a:pt x="5235775" y="498574"/>
                  <a:pt x="5248795" y="520826"/>
                </a:cubicBezTo>
                <a:cubicBezTo>
                  <a:pt x="5261815" y="543077"/>
                  <a:pt x="5268460" y="568209"/>
                  <a:pt x="5268730" y="596220"/>
                </a:cubicBezTo>
                <a:cubicBezTo>
                  <a:pt x="5268460" y="625056"/>
                  <a:pt x="5261815" y="650906"/>
                  <a:pt x="5248795" y="673769"/>
                </a:cubicBezTo>
                <a:cubicBezTo>
                  <a:pt x="5235775" y="696632"/>
                  <a:pt x="5217996" y="714739"/>
                  <a:pt x="5195461" y="728089"/>
                </a:cubicBezTo>
                <a:cubicBezTo>
                  <a:pt x="5172927" y="741439"/>
                  <a:pt x="5147254" y="748261"/>
                  <a:pt x="5118443" y="748556"/>
                </a:cubicBezTo>
                <a:cubicBezTo>
                  <a:pt x="5089631" y="748261"/>
                  <a:pt x="5063959" y="741439"/>
                  <a:pt x="5041424" y="728089"/>
                </a:cubicBezTo>
                <a:cubicBezTo>
                  <a:pt x="5018888" y="714739"/>
                  <a:pt x="5001110" y="696632"/>
                  <a:pt x="4988090" y="673769"/>
                </a:cubicBezTo>
                <a:cubicBezTo>
                  <a:pt x="4975068" y="650906"/>
                  <a:pt x="4968424" y="625056"/>
                  <a:pt x="4968153" y="596220"/>
                </a:cubicBezTo>
                <a:cubicBezTo>
                  <a:pt x="4968424" y="568209"/>
                  <a:pt x="4975068" y="543077"/>
                  <a:pt x="4988090" y="520826"/>
                </a:cubicBezTo>
                <a:cubicBezTo>
                  <a:pt x="5001110" y="498574"/>
                  <a:pt x="5018888" y="480943"/>
                  <a:pt x="5041424" y="467931"/>
                </a:cubicBezTo>
                <a:cubicBezTo>
                  <a:pt x="5063959" y="454920"/>
                  <a:pt x="5089631" y="448270"/>
                  <a:pt x="5118443" y="447979"/>
                </a:cubicBezTo>
                <a:close/>
                <a:moveTo>
                  <a:pt x="4745854" y="447979"/>
                </a:moveTo>
                <a:cubicBezTo>
                  <a:pt x="4764979" y="448363"/>
                  <a:pt x="4780977" y="451051"/>
                  <a:pt x="4793848" y="456041"/>
                </a:cubicBezTo>
                <a:cubicBezTo>
                  <a:pt x="4806718" y="461032"/>
                  <a:pt x="4816402" y="466022"/>
                  <a:pt x="4822900" y="471013"/>
                </a:cubicBezTo>
                <a:cubicBezTo>
                  <a:pt x="4829398" y="476003"/>
                  <a:pt x="4832652" y="478691"/>
                  <a:pt x="4832662" y="479075"/>
                </a:cubicBezTo>
                <a:lnTo>
                  <a:pt x="4809748" y="522066"/>
                </a:lnTo>
                <a:cubicBezTo>
                  <a:pt x="4809630" y="521753"/>
                  <a:pt x="4806775" y="519558"/>
                  <a:pt x="4801182" y="515482"/>
                </a:cubicBezTo>
                <a:cubicBezTo>
                  <a:pt x="4795590" y="511405"/>
                  <a:pt x="4787971" y="507329"/>
                  <a:pt x="4778326" y="503253"/>
                </a:cubicBezTo>
                <a:cubicBezTo>
                  <a:pt x="4768681" y="499176"/>
                  <a:pt x="4757721" y="496981"/>
                  <a:pt x="4745444" y="496668"/>
                </a:cubicBezTo>
                <a:cubicBezTo>
                  <a:pt x="4732859" y="496838"/>
                  <a:pt x="4722477" y="500081"/>
                  <a:pt x="4714297" y="506397"/>
                </a:cubicBezTo>
                <a:cubicBezTo>
                  <a:pt x="4706118" y="512712"/>
                  <a:pt x="4701883" y="521076"/>
                  <a:pt x="4701593" y="531489"/>
                </a:cubicBezTo>
                <a:cubicBezTo>
                  <a:pt x="4701958" y="541586"/>
                  <a:pt x="4706700" y="549791"/>
                  <a:pt x="4715820" y="556103"/>
                </a:cubicBezTo>
                <a:cubicBezTo>
                  <a:pt x="4724940" y="562415"/>
                  <a:pt x="4736248" y="568194"/>
                  <a:pt x="4749746" y="573440"/>
                </a:cubicBezTo>
                <a:cubicBezTo>
                  <a:pt x="4763243" y="578687"/>
                  <a:pt x="4776740" y="584761"/>
                  <a:pt x="4790238" y="591663"/>
                </a:cubicBezTo>
                <a:cubicBezTo>
                  <a:pt x="4803735" y="598565"/>
                  <a:pt x="4815044" y="607654"/>
                  <a:pt x="4824164" y="618931"/>
                </a:cubicBezTo>
                <a:cubicBezTo>
                  <a:pt x="4833284" y="630209"/>
                  <a:pt x="4838026" y="645034"/>
                  <a:pt x="4838391" y="663407"/>
                </a:cubicBezTo>
                <a:cubicBezTo>
                  <a:pt x="4838188" y="687202"/>
                  <a:pt x="4829797" y="707179"/>
                  <a:pt x="4813218" y="723337"/>
                </a:cubicBezTo>
                <a:cubicBezTo>
                  <a:pt x="4796639" y="739495"/>
                  <a:pt x="4773092" y="747901"/>
                  <a:pt x="4742575" y="748556"/>
                </a:cubicBezTo>
                <a:cubicBezTo>
                  <a:pt x="4720964" y="748066"/>
                  <a:pt x="4702707" y="744637"/>
                  <a:pt x="4687804" y="738267"/>
                </a:cubicBezTo>
                <a:cubicBezTo>
                  <a:pt x="4672902" y="731898"/>
                  <a:pt x="4661595" y="725528"/>
                  <a:pt x="4653883" y="719159"/>
                </a:cubicBezTo>
                <a:cubicBezTo>
                  <a:pt x="4646172" y="712789"/>
                  <a:pt x="4642296" y="709359"/>
                  <a:pt x="4642256" y="708869"/>
                </a:cubicBezTo>
                <a:lnTo>
                  <a:pt x="4670904" y="669142"/>
                </a:lnTo>
                <a:cubicBezTo>
                  <a:pt x="4671040" y="669521"/>
                  <a:pt x="4674269" y="672177"/>
                  <a:pt x="4680591" y="677108"/>
                </a:cubicBezTo>
                <a:cubicBezTo>
                  <a:pt x="4686913" y="682039"/>
                  <a:pt x="4695511" y="686971"/>
                  <a:pt x="4706387" y="691902"/>
                </a:cubicBezTo>
                <a:cubicBezTo>
                  <a:pt x="4717262" y="696833"/>
                  <a:pt x="4729598" y="699489"/>
                  <a:pt x="4743395" y="699868"/>
                </a:cubicBezTo>
                <a:cubicBezTo>
                  <a:pt x="4754836" y="699885"/>
                  <a:pt x="4764637" y="696983"/>
                  <a:pt x="4772800" y="691162"/>
                </a:cubicBezTo>
                <a:cubicBezTo>
                  <a:pt x="4780962" y="685342"/>
                  <a:pt x="4785231" y="676499"/>
                  <a:pt x="4785607" y="664636"/>
                </a:cubicBezTo>
                <a:cubicBezTo>
                  <a:pt x="4785241" y="654442"/>
                  <a:pt x="4780484" y="646053"/>
                  <a:pt x="4771337" y="639468"/>
                </a:cubicBezTo>
                <a:cubicBezTo>
                  <a:pt x="4762190" y="632883"/>
                  <a:pt x="4750848" y="626827"/>
                  <a:pt x="4737310" y="621301"/>
                </a:cubicBezTo>
                <a:cubicBezTo>
                  <a:pt x="4723772" y="615775"/>
                  <a:pt x="4710234" y="609503"/>
                  <a:pt x="4696696" y="602485"/>
                </a:cubicBezTo>
                <a:cubicBezTo>
                  <a:pt x="4683159" y="595468"/>
                  <a:pt x="4671816" y="586430"/>
                  <a:pt x="4662669" y="575371"/>
                </a:cubicBezTo>
                <a:cubicBezTo>
                  <a:pt x="4653522" y="564312"/>
                  <a:pt x="4648765" y="549958"/>
                  <a:pt x="4648399" y="532308"/>
                </a:cubicBezTo>
                <a:cubicBezTo>
                  <a:pt x="4648978" y="507653"/>
                  <a:pt x="4658255" y="487558"/>
                  <a:pt x="4676232" y="472022"/>
                </a:cubicBezTo>
                <a:cubicBezTo>
                  <a:pt x="4694209" y="456487"/>
                  <a:pt x="4717417" y="448473"/>
                  <a:pt x="4745854" y="447979"/>
                </a:cubicBezTo>
                <a:close/>
                <a:moveTo>
                  <a:pt x="413093" y="447979"/>
                </a:moveTo>
                <a:cubicBezTo>
                  <a:pt x="441904" y="448270"/>
                  <a:pt x="467577" y="454920"/>
                  <a:pt x="490112" y="467931"/>
                </a:cubicBezTo>
                <a:cubicBezTo>
                  <a:pt x="512646" y="480943"/>
                  <a:pt x="530424" y="498574"/>
                  <a:pt x="543445" y="520826"/>
                </a:cubicBezTo>
                <a:cubicBezTo>
                  <a:pt x="556466" y="543077"/>
                  <a:pt x="563111" y="568209"/>
                  <a:pt x="563381" y="596220"/>
                </a:cubicBezTo>
                <a:cubicBezTo>
                  <a:pt x="563111" y="625056"/>
                  <a:pt x="556466" y="650906"/>
                  <a:pt x="543445" y="673769"/>
                </a:cubicBezTo>
                <a:cubicBezTo>
                  <a:pt x="530424" y="696632"/>
                  <a:pt x="512646" y="714739"/>
                  <a:pt x="490112" y="728089"/>
                </a:cubicBezTo>
                <a:cubicBezTo>
                  <a:pt x="467577" y="741439"/>
                  <a:pt x="441904" y="748261"/>
                  <a:pt x="413093" y="748556"/>
                </a:cubicBezTo>
                <a:cubicBezTo>
                  <a:pt x="384282" y="748261"/>
                  <a:pt x="358608" y="741439"/>
                  <a:pt x="336074" y="728089"/>
                </a:cubicBezTo>
                <a:cubicBezTo>
                  <a:pt x="313539" y="714739"/>
                  <a:pt x="295761" y="696632"/>
                  <a:pt x="282740" y="673769"/>
                </a:cubicBezTo>
                <a:cubicBezTo>
                  <a:pt x="269719" y="650906"/>
                  <a:pt x="263074" y="625056"/>
                  <a:pt x="262804" y="596220"/>
                </a:cubicBezTo>
                <a:cubicBezTo>
                  <a:pt x="263074" y="568209"/>
                  <a:pt x="269719" y="543077"/>
                  <a:pt x="282740" y="520826"/>
                </a:cubicBezTo>
                <a:cubicBezTo>
                  <a:pt x="295761" y="498574"/>
                  <a:pt x="313539" y="480943"/>
                  <a:pt x="336074" y="467931"/>
                </a:cubicBezTo>
                <a:cubicBezTo>
                  <a:pt x="358608" y="454920"/>
                  <a:pt x="384282" y="448270"/>
                  <a:pt x="413093" y="447979"/>
                </a:cubicBezTo>
                <a:close/>
                <a:moveTo>
                  <a:pt x="7543939" y="430502"/>
                </a:moveTo>
                <a:lnTo>
                  <a:pt x="7574046" y="430502"/>
                </a:lnTo>
                <a:lnTo>
                  <a:pt x="7574046" y="590255"/>
                </a:lnTo>
                <a:lnTo>
                  <a:pt x="7615118" y="590255"/>
                </a:lnTo>
                <a:lnTo>
                  <a:pt x="7615118" y="619825"/>
                </a:lnTo>
                <a:lnTo>
                  <a:pt x="7499404" y="619825"/>
                </a:lnTo>
                <a:lnTo>
                  <a:pt x="7499404" y="590255"/>
                </a:lnTo>
                <a:lnTo>
                  <a:pt x="7540475" y="590255"/>
                </a:lnTo>
                <a:lnTo>
                  <a:pt x="7540475" y="485175"/>
                </a:lnTo>
                <a:cubicBezTo>
                  <a:pt x="7540487" y="481841"/>
                  <a:pt x="7540531" y="478908"/>
                  <a:pt x="7540609" y="476374"/>
                </a:cubicBezTo>
                <a:cubicBezTo>
                  <a:pt x="7540686" y="473840"/>
                  <a:pt x="7540731" y="472507"/>
                  <a:pt x="7540742" y="472374"/>
                </a:cubicBezTo>
                <a:lnTo>
                  <a:pt x="7540209" y="472374"/>
                </a:lnTo>
                <a:cubicBezTo>
                  <a:pt x="7540248" y="472435"/>
                  <a:pt x="7539636" y="473446"/>
                  <a:pt x="7538375" y="475407"/>
                </a:cubicBezTo>
                <a:cubicBezTo>
                  <a:pt x="7537114" y="477369"/>
                  <a:pt x="7534969" y="479913"/>
                  <a:pt x="7531941" y="483042"/>
                </a:cubicBezTo>
                <a:lnTo>
                  <a:pt x="7516739" y="497443"/>
                </a:lnTo>
                <a:lnTo>
                  <a:pt x="7496470" y="476107"/>
                </a:lnTo>
                <a:close/>
                <a:moveTo>
                  <a:pt x="7015155" y="65071"/>
                </a:moveTo>
                <a:cubicBezTo>
                  <a:pt x="7015110" y="65324"/>
                  <a:pt x="7014472" y="68005"/>
                  <a:pt x="7013244" y="73114"/>
                </a:cubicBezTo>
                <a:cubicBezTo>
                  <a:pt x="7012016" y="78223"/>
                  <a:pt x="7010469" y="84243"/>
                  <a:pt x="7008603" y="91174"/>
                </a:cubicBezTo>
                <a:cubicBezTo>
                  <a:pt x="7006737" y="98104"/>
                  <a:pt x="7004827" y="104427"/>
                  <a:pt x="7002870" y="110143"/>
                </a:cubicBezTo>
                <a:lnTo>
                  <a:pt x="6977072" y="187995"/>
                </a:lnTo>
                <a:lnTo>
                  <a:pt x="7053238" y="187995"/>
                </a:lnTo>
                <a:lnTo>
                  <a:pt x="7027440" y="110143"/>
                </a:lnTo>
                <a:cubicBezTo>
                  <a:pt x="7025622" y="104427"/>
                  <a:pt x="7023843" y="98104"/>
                  <a:pt x="7022101" y="91174"/>
                </a:cubicBezTo>
                <a:cubicBezTo>
                  <a:pt x="7020360" y="84243"/>
                  <a:pt x="7018913" y="78223"/>
                  <a:pt x="7017764" y="73114"/>
                </a:cubicBezTo>
                <a:cubicBezTo>
                  <a:pt x="7016614" y="68005"/>
                  <a:pt x="7016017" y="65324"/>
                  <a:pt x="7015974" y="65071"/>
                </a:cubicBezTo>
                <a:close/>
                <a:moveTo>
                  <a:pt x="5738805" y="65071"/>
                </a:moveTo>
                <a:cubicBezTo>
                  <a:pt x="5738760" y="65324"/>
                  <a:pt x="5738122" y="68005"/>
                  <a:pt x="5736894" y="73114"/>
                </a:cubicBezTo>
                <a:cubicBezTo>
                  <a:pt x="5735666" y="78223"/>
                  <a:pt x="5734119" y="84243"/>
                  <a:pt x="5732253" y="91174"/>
                </a:cubicBezTo>
                <a:cubicBezTo>
                  <a:pt x="5730387" y="98104"/>
                  <a:pt x="5728477" y="104427"/>
                  <a:pt x="5726520" y="110143"/>
                </a:cubicBezTo>
                <a:lnTo>
                  <a:pt x="5700722" y="187995"/>
                </a:lnTo>
                <a:lnTo>
                  <a:pt x="5776888" y="187995"/>
                </a:lnTo>
                <a:lnTo>
                  <a:pt x="5751090" y="110143"/>
                </a:lnTo>
                <a:cubicBezTo>
                  <a:pt x="5749272" y="104427"/>
                  <a:pt x="5747493" y="98104"/>
                  <a:pt x="5745751" y="91174"/>
                </a:cubicBezTo>
                <a:cubicBezTo>
                  <a:pt x="5744009" y="84243"/>
                  <a:pt x="5742563" y="78223"/>
                  <a:pt x="5741414" y="73114"/>
                </a:cubicBezTo>
                <a:cubicBezTo>
                  <a:pt x="5740264" y="68005"/>
                  <a:pt x="5739667" y="65324"/>
                  <a:pt x="5739624" y="65071"/>
                </a:cubicBezTo>
                <a:close/>
                <a:moveTo>
                  <a:pt x="3938580" y="65071"/>
                </a:moveTo>
                <a:cubicBezTo>
                  <a:pt x="3938534" y="65324"/>
                  <a:pt x="3937897" y="68005"/>
                  <a:pt x="3936669" y="73114"/>
                </a:cubicBezTo>
                <a:cubicBezTo>
                  <a:pt x="3935440" y="78223"/>
                  <a:pt x="3933894" y="84243"/>
                  <a:pt x="3932028" y="91174"/>
                </a:cubicBezTo>
                <a:cubicBezTo>
                  <a:pt x="3930162" y="98104"/>
                  <a:pt x="3928251" y="104427"/>
                  <a:pt x="3926296" y="110143"/>
                </a:cubicBezTo>
                <a:lnTo>
                  <a:pt x="3900497" y="187995"/>
                </a:lnTo>
                <a:lnTo>
                  <a:pt x="3976663" y="187995"/>
                </a:lnTo>
                <a:lnTo>
                  <a:pt x="3950865" y="110143"/>
                </a:lnTo>
                <a:cubicBezTo>
                  <a:pt x="3949047" y="104427"/>
                  <a:pt x="3947268" y="98104"/>
                  <a:pt x="3945526" y="91174"/>
                </a:cubicBezTo>
                <a:cubicBezTo>
                  <a:pt x="3943784" y="84243"/>
                  <a:pt x="3942339" y="78223"/>
                  <a:pt x="3941189" y="73114"/>
                </a:cubicBezTo>
                <a:cubicBezTo>
                  <a:pt x="3940038" y="68005"/>
                  <a:pt x="3939442" y="65324"/>
                  <a:pt x="3939399" y="65071"/>
                </a:cubicBezTo>
                <a:close/>
                <a:moveTo>
                  <a:pt x="3681405" y="65071"/>
                </a:moveTo>
                <a:cubicBezTo>
                  <a:pt x="3681360" y="65324"/>
                  <a:pt x="3680723" y="68005"/>
                  <a:pt x="3679495" y="73114"/>
                </a:cubicBezTo>
                <a:cubicBezTo>
                  <a:pt x="3678266" y="78223"/>
                  <a:pt x="3676719" y="84243"/>
                  <a:pt x="3674854" y="91174"/>
                </a:cubicBezTo>
                <a:cubicBezTo>
                  <a:pt x="3672989" y="98104"/>
                  <a:pt x="3671077" y="104427"/>
                  <a:pt x="3669121" y="110143"/>
                </a:cubicBezTo>
                <a:lnTo>
                  <a:pt x="3643323" y="187995"/>
                </a:lnTo>
                <a:lnTo>
                  <a:pt x="3719489" y="187995"/>
                </a:lnTo>
                <a:lnTo>
                  <a:pt x="3693690" y="110143"/>
                </a:lnTo>
                <a:cubicBezTo>
                  <a:pt x="3691873" y="104427"/>
                  <a:pt x="3690093" y="98104"/>
                  <a:pt x="3688352" y="91174"/>
                </a:cubicBezTo>
                <a:cubicBezTo>
                  <a:pt x="3686610" y="84243"/>
                  <a:pt x="3685164" y="78223"/>
                  <a:pt x="3684014" y="73114"/>
                </a:cubicBezTo>
                <a:cubicBezTo>
                  <a:pt x="3682864" y="68005"/>
                  <a:pt x="3682268" y="65324"/>
                  <a:pt x="3682225" y="65071"/>
                </a:cubicBezTo>
                <a:close/>
                <a:moveTo>
                  <a:pt x="3374132" y="60156"/>
                </a:moveTo>
                <a:lnTo>
                  <a:pt x="3374132" y="151133"/>
                </a:lnTo>
                <a:lnTo>
                  <a:pt x="3421669" y="151133"/>
                </a:lnTo>
                <a:cubicBezTo>
                  <a:pt x="3435952" y="151039"/>
                  <a:pt x="3447137" y="147026"/>
                  <a:pt x="3455221" y="139095"/>
                </a:cubicBezTo>
                <a:cubicBezTo>
                  <a:pt x="3463306" y="131163"/>
                  <a:pt x="3467422" y="119877"/>
                  <a:pt x="3467566" y="105235"/>
                </a:cubicBezTo>
                <a:cubicBezTo>
                  <a:pt x="3467934" y="91165"/>
                  <a:pt x="3464229" y="80168"/>
                  <a:pt x="3456450" y="72245"/>
                </a:cubicBezTo>
                <a:cubicBezTo>
                  <a:pt x="3448673" y="64322"/>
                  <a:pt x="3434620" y="60293"/>
                  <a:pt x="3414293" y="60156"/>
                </a:cubicBezTo>
                <a:close/>
                <a:moveTo>
                  <a:pt x="2803868" y="58108"/>
                </a:moveTo>
                <a:cubicBezTo>
                  <a:pt x="2776573" y="58689"/>
                  <a:pt x="2753938" y="68180"/>
                  <a:pt x="2735963" y="86581"/>
                </a:cubicBezTo>
                <a:cubicBezTo>
                  <a:pt x="2717988" y="104983"/>
                  <a:pt x="2708667" y="128813"/>
                  <a:pt x="2708001" y="158070"/>
                </a:cubicBezTo>
                <a:cubicBezTo>
                  <a:pt x="2708667" y="188574"/>
                  <a:pt x="2717988" y="213393"/>
                  <a:pt x="2735963" y="232529"/>
                </a:cubicBezTo>
                <a:cubicBezTo>
                  <a:pt x="2753938" y="251664"/>
                  <a:pt x="2776573" y="261530"/>
                  <a:pt x="2803868" y="262128"/>
                </a:cubicBezTo>
                <a:cubicBezTo>
                  <a:pt x="2831164" y="261530"/>
                  <a:pt x="2853799" y="251664"/>
                  <a:pt x="2871773" y="232529"/>
                </a:cubicBezTo>
                <a:cubicBezTo>
                  <a:pt x="2889748" y="213393"/>
                  <a:pt x="2899068" y="188574"/>
                  <a:pt x="2899734" y="158070"/>
                </a:cubicBezTo>
                <a:cubicBezTo>
                  <a:pt x="2899068" y="128813"/>
                  <a:pt x="2889748" y="104983"/>
                  <a:pt x="2871773" y="86581"/>
                </a:cubicBezTo>
                <a:cubicBezTo>
                  <a:pt x="2853799" y="68180"/>
                  <a:pt x="2831164" y="58689"/>
                  <a:pt x="2803868" y="58108"/>
                </a:cubicBezTo>
                <a:close/>
                <a:moveTo>
                  <a:pt x="7807623" y="14744"/>
                </a:moveTo>
                <a:lnTo>
                  <a:pt x="7981641" y="14744"/>
                </a:lnTo>
                <a:lnTo>
                  <a:pt x="7981641" y="60156"/>
                </a:lnTo>
                <a:lnTo>
                  <a:pt x="7860407" y="60156"/>
                </a:lnTo>
                <a:lnTo>
                  <a:pt x="7860407" y="136388"/>
                </a:lnTo>
                <a:lnTo>
                  <a:pt x="7958295" y="136388"/>
                </a:lnTo>
                <a:lnTo>
                  <a:pt x="7958295" y="181800"/>
                </a:lnTo>
                <a:lnTo>
                  <a:pt x="7860407" y="181800"/>
                </a:lnTo>
                <a:lnTo>
                  <a:pt x="7860407" y="260080"/>
                </a:lnTo>
                <a:lnTo>
                  <a:pt x="7988193" y="260080"/>
                </a:lnTo>
                <a:lnTo>
                  <a:pt x="7988193" y="305491"/>
                </a:lnTo>
                <a:lnTo>
                  <a:pt x="7807623" y="305491"/>
                </a:lnTo>
                <a:close/>
                <a:moveTo>
                  <a:pt x="7178973" y="14744"/>
                </a:moveTo>
                <a:lnTo>
                  <a:pt x="7231757" y="14744"/>
                </a:lnTo>
                <a:lnTo>
                  <a:pt x="7341974" y="182641"/>
                </a:lnTo>
                <a:cubicBezTo>
                  <a:pt x="7345755" y="188483"/>
                  <a:pt x="7349483" y="194863"/>
                  <a:pt x="7353158" y="201782"/>
                </a:cubicBezTo>
                <a:cubicBezTo>
                  <a:pt x="7356832" y="208700"/>
                  <a:pt x="7359893" y="214686"/>
                  <a:pt x="7362338" y="219739"/>
                </a:cubicBezTo>
                <a:cubicBezTo>
                  <a:pt x="7364784" y="224792"/>
                  <a:pt x="7366053" y="227441"/>
                  <a:pt x="7366146" y="227686"/>
                </a:cubicBezTo>
                <a:lnTo>
                  <a:pt x="7366965" y="227686"/>
                </a:lnTo>
                <a:cubicBezTo>
                  <a:pt x="7366929" y="227449"/>
                  <a:pt x="7366682" y="224830"/>
                  <a:pt x="7366222" y="219830"/>
                </a:cubicBezTo>
                <a:cubicBezTo>
                  <a:pt x="7365763" y="214830"/>
                  <a:pt x="7365303" y="208875"/>
                  <a:pt x="7364843" y="201964"/>
                </a:cubicBezTo>
                <a:cubicBezTo>
                  <a:pt x="7364384" y="195053"/>
                  <a:pt x="7364136" y="188612"/>
                  <a:pt x="7364101" y="182641"/>
                </a:cubicBezTo>
                <a:lnTo>
                  <a:pt x="7364101" y="14744"/>
                </a:lnTo>
                <a:lnTo>
                  <a:pt x="7416475" y="14744"/>
                </a:lnTo>
                <a:lnTo>
                  <a:pt x="7416475" y="305491"/>
                </a:lnTo>
                <a:lnTo>
                  <a:pt x="7364101" y="305491"/>
                </a:lnTo>
                <a:lnTo>
                  <a:pt x="7253882" y="138006"/>
                </a:lnTo>
                <a:cubicBezTo>
                  <a:pt x="7250101" y="132164"/>
                  <a:pt x="7246373" y="125784"/>
                  <a:pt x="7242699" y="118866"/>
                </a:cubicBezTo>
                <a:cubicBezTo>
                  <a:pt x="7239024" y="111947"/>
                  <a:pt x="7235964" y="105961"/>
                  <a:pt x="7233519" y="100908"/>
                </a:cubicBezTo>
                <a:cubicBezTo>
                  <a:pt x="7231073" y="95855"/>
                  <a:pt x="7229804" y="93206"/>
                  <a:pt x="7229710" y="92961"/>
                </a:cubicBezTo>
                <a:lnTo>
                  <a:pt x="7228892" y="92961"/>
                </a:lnTo>
                <a:cubicBezTo>
                  <a:pt x="7228927" y="93199"/>
                  <a:pt x="7229175" y="95817"/>
                  <a:pt x="7229635" y="100817"/>
                </a:cubicBezTo>
                <a:cubicBezTo>
                  <a:pt x="7230094" y="105817"/>
                  <a:pt x="7230554" y="111773"/>
                  <a:pt x="7231014" y="118684"/>
                </a:cubicBezTo>
                <a:cubicBezTo>
                  <a:pt x="7231474" y="125595"/>
                  <a:pt x="7231721" y="132035"/>
                  <a:pt x="7231757" y="138006"/>
                </a:cubicBezTo>
                <a:lnTo>
                  <a:pt x="7231757" y="305491"/>
                </a:lnTo>
                <a:lnTo>
                  <a:pt x="7178973" y="305491"/>
                </a:lnTo>
                <a:close/>
                <a:moveTo>
                  <a:pt x="6987719" y="14744"/>
                </a:moveTo>
                <a:lnTo>
                  <a:pt x="7043000" y="14744"/>
                </a:lnTo>
                <a:lnTo>
                  <a:pt x="7145374" y="305491"/>
                </a:lnTo>
                <a:lnTo>
                  <a:pt x="7090911" y="305491"/>
                </a:lnTo>
                <a:lnTo>
                  <a:pt x="7066342" y="230949"/>
                </a:lnTo>
                <a:lnTo>
                  <a:pt x="6964378" y="230949"/>
                </a:lnTo>
                <a:lnTo>
                  <a:pt x="6939808" y="305491"/>
                </a:lnTo>
                <a:lnTo>
                  <a:pt x="6885345" y="305491"/>
                </a:lnTo>
                <a:close/>
                <a:moveTo>
                  <a:pt x="6607473" y="14744"/>
                </a:moveTo>
                <a:lnTo>
                  <a:pt x="6660257" y="14744"/>
                </a:lnTo>
                <a:lnTo>
                  <a:pt x="6660257" y="138026"/>
                </a:lnTo>
                <a:lnTo>
                  <a:pt x="6793420" y="138026"/>
                </a:lnTo>
                <a:lnTo>
                  <a:pt x="6793420" y="14744"/>
                </a:lnTo>
                <a:lnTo>
                  <a:pt x="6846204" y="14744"/>
                </a:lnTo>
                <a:lnTo>
                  <a:pt x="6846204" y="305491"/>
                </a:lnTo>
                <a:lnTo>
                  <a:pt x="6793420" y="305491"/>
                </a:lnTo>
                <a:lnTo>
                  <a:pt x="6793420" y="183438"/>
                </a:lnTo>
                <a:lnTo>
                  <a:pt x="6660257" y="183438"/>
                </a:lnTo>
                <a:lnTo>
                  <a:pt x="6660257" y="305491"/>
                </a:lnTo>
                <a:lnTo>
                  <a:pt x="6607473" y="305491"/>
                </a:lnTo>
                <a:close/>
                <a:moveTo>
                  <a:pt x="5902622" y="14744"/>
                </a:moveTo>
                <a:lnTo>
                  <a:pt x="5955406" y="14744"/>
                </a:lnTo>
                <a:lnTo>
                  <a:pt x="6065624" y="182641"/>
                </a:lnTo>
                <a:cubicBezTo>
                  <a:pt x="6069406" y="188483"/>
                  <a:pt x="6073133" y="194863"/>
                  <a:pt x="6076808" y="201782"/>
                </a:cubicBezTo>
                <a:cubicBezTo>
                  <a:pt x="6080482" y="208700"/>
                  <a:pt x="6083543" y="214686"/>
                  <a:pt x="6085988" y="219739"/>
                </a:cubicBezTo>
                <a:cubicBezTo>
                  <a:pt x="6088433" y="224792"/>
                  <a:pt x="6089703" y="227441"/>
                  <a:pt x="6089796" y="227686"/>
                </a:cubicBezTo>
                <a:lnTo>
                  <a:pt x="6090614" y="227686"/>
                </a:lnTo>
                <a:cubicBezTo>
                  <a:pt x="6090579" y="227449"/>
                  <a:pt x="6090332" y="224830"/>
                  <a:pt x="6089872" y="219830"/>
                </a:cubicBezTo>
                <a:cubicBezTo>
                  <a:pt x="6089412" y="214830"/>
                  <a:pt x="6088953" y="208875"/>
                  <a:pt x="6088493" y="201964"/>
                </a:cubicBezTo>
                <a:cubicBezTo>
                  <a:pt x="6088033" y="195053"/>
                  <a:pt x="6087786" y="188612"/>
                  <a:pt x="6087751" y="182641"/>
                </a:cubicBezTo>
                <a:lnTo>
                  <a:pt x="6087751" y="14744"/>
                </a:lnTo>
                <a:lnTo>
                  <a:pt x="6140125" y="14744"/>
                </a:lnTo>
                <a:lnTo>
                  <a:pt x="6140125" y="305491"/>
                </a:lnTo>
                <a:lnTo>
                  <a:pt x="6087751" y="305491"/>
                </a:lnTo>
                <a:lnTo>
                  <a:pt x="5977532" y="138006"/>
                </a:lnTo>
                <a:cubicBezTo>
                  <a:pt x="5973751" y="132164"/>
                  <a:pt x="5970023" y="125784"/>
                  <a:pt x="5966349" y="118866"/>
                </a:cubicBezTo>
                <a:cubicBezTo>
                  <a:pt x="5962674" y="111947"/>
                  <a:pt x="5959614" y="105961"/>
                  <a:pt x="5957168" y="100908"/>
                </a:cubicBezTo>
                <a:cubicBezTo>
                  <a:pt x="5954723" y="95855"/>
                  <a:pt x="5953454" y="93206"/>
                  <a:pt x="5953360" y="92961"/>
                </a:cubicBezTo>
                <a:lnTo>
                  <a:pt x="5952542" y="92961"/>
                </a:lnTo>
                <a:cubicBezTo>
                  <a:pt x="5952577" y="93199"/>
                  <a:pt x="5952824" y="95817"/>
                  <a:pt x="5953284" y="100817"/>
                </a:cubicBezTo>
                <a:cubicBezTo>
                  <a:pt x="5953744" y="105817"/>
                  <a:pt x="5954204" y="111773"/>
                  <a:pt x="5954664" y="118684"/>
                </a:cubicBezTo>
                <a:cubicBezTo>
                  <a:pt x="5955124" y="125595"/>
                  <a:pt x="5955371" y="132035"/>
                  <a:pt x="5955406" y="138006"/>
                </a:cubicBezTo>
                <a:lnTo>
                  <a:pt x="5955406" y="305491"/>
                </a:lnTo>
                <a:lnTo>
                  <a:pt x="5902622" y="305491"/>
                </a:lnTo>
                <a:close/>
                <a:moveTo>
                  <a:pt x="5711369" y="14744"/>
                </a:moveTo>
                <a:lnTo>
                  <a:pt x="5766650" y="14744"/>
                </a:lnTo>
                <a:lnTo>
                  <a:pt x="5869024" y="305491"/>
                </a:lnTo>
                <a:lnTo>
                  <a:pt x="5814561" y="305491"/>
                </a:lnTo>
                <a:lnTo>
                  <a:pt x="5789991" y="230949"/>
                </a:lnTo>
                <a:lnTo>
                  <a:pt x="5688028" y="230949"/>
                </a:lnTo>
                <a:lnTo>
                  <a:pt x="5663458" y="305491"/>
                </a:lnTo>
                <a:lnTo>
                  <a:pt x="5608995" y="305491"/>
                </a:lnTo>
                <a:close/>
                <a:moveTo>
                  <a:pt x="4731048" y="14744"/>
                </a:moveTo>
                <a:lnTo>
                  <a:pt x="4783832" y="14744"/>
                </a:lnTo>
                <a:lnTo>
                  <a:pt x="4894049" y="182641"/>
                </a:lnTo>
                <a:cubicBezTo>
                  <a:pt x="4897830" y="188483"/>
                  <a:pt x="4901558" y="194863"/>
                  <a:pt x="4905233" y="201782"/>
                </a:cubicBezTo>
                <a:cubicBezTo>
                  <a:pt x="4908907" y="208700"/>
                  <a:pt x="4911968" y="214686"/>
                  <a:pt x="4914413" y="219739"/>
                </a:cubicBezTo>
                <a:cubicBezTo>
                  <a:pt x="4916858" y="224792"/>
                  <a:pt x="4918128" y="227441"/>
                  <a:pt x="4918221" y="227686"/>
                </a:cubicBezTo>
                <a:lnTo>
                  <a:pt x="4919040" y="227686"/>
                </a:lnTo>
                <a:cubicBezTo>
                  <a:pt x="4919004" y="227449"/>
                  <a:pt x="4918757" y="224830"/>
                  <a:pt x="4918297" y="219830"/>
                </a:cubicBezTo>
                <a:cubicBezTo>
                  <a:pt x="4917838" y="214830"/>
                  <a:pt x="4917378" y="208875"/>
                  <a:pt x="4916918" y="201964"/>
                </a:cubicBezTo>
                <a:cubicBezTo>
                  <a:pt x="4916458" y="195053"/>
                  <a:pt x="4916211" y="188612"/>
                  <a:pt x="4916176" y="182641"/>
                </a:cubicBezTo>
                <a:lnTo>
                  <a:pt x="4916176" y="14744"/>
                </a:lnTo>
                <a:lnTo>
                  <a:pt x="4968550" y="14744"/>
                </a:lnTo>
                <a:lnTo>
                  <a:pt x="4968550" y="305491"/>
                </a:lnTo>
                <a:lnTo>
                  <a:pt x="4916176" y="305491"/>
                </a:lnTo>
                <a:lnTo>
                  <a:pt x="4805957" y="138006"/>
                </a:lnTo>
                <a:cubicBezTo>
                  <a:pt x="4802176" y="132164"/>
                  <a:pt x="4798448" y="125784"/>
                  <a:pt x="4794774" y="118866"/>
                </a:cubicBezTo>
                <a:cubicBezTo>
                  <a:pt x="4791099" y="111947"/>
                  <a:pt x="4788039" y="105961"/>
                  <a:pt x="4785593" y="100908"/>
                </a:cubicBezTo>
                <a:cubicBezTo>
                  <a:pt x="4783149" y="95855"/>
                  <a:pt x="4781879" y="93206"/>
                  <a:pt x="4781785" y="92961"/>
                </a:cubicBezTo>
                <a:lnTo>
                  <a:pt x="4780967" y="92961"/>
                </a:lnTo>
                <a:cubicBezTo>
                  <a:pt x="4781002" y="93199"/>
                  <a:pt x="4781250" y="95817"/>
                  <a:pt x="4781710" y="100817"/>
                </a:cubicBezTo>
                <a:cubicBezTo>
                  <a:pt x="4782169" y="105817"/>
                  <a:pt x="4782629" y="111773"/>
                  <a:pt x="4783089" y="118684"/>
                </a:cubicBezTo>
                <a:cubicBezTo>
                  <a:pt x="4783548" y="125595"/>
                  <a:pt x="4783796" y="132035"/>
                  <a:pt x="4783832" y="138006"/>
                </a:cubicBezTo>
                <a:lnTo>
                  <a:pt x="4783832" y="305491"/>
                </a:lnTo>
                <a:lnTo>
                  <a:pt x="4731048" y="305491"/>
                </a:lnTo>
                <a:close/>
                <a:moveTo>
                  <a:pt x="3653969" y="14744"/>
                </a:moveTo>
                <a:lnTo>
                  <a:pt x="3709251" y="14744"/>
                </a:lnTo>
                <a:lnTo>
                  <a:pt x="3810197" y="301439"/>
                </a:lnTo>
                <a:lnTo>
                  <a:pt x="3911144" y="14744"/>
                </a:lnTo>
                <a:lnTo>
                  <a:pt x="3966425" y="14744"/>
                </a:lnTo>
                <a:lnTo>
                  <a:pt x="4068799" y="305491"/>
                </a:lnTo>
                <a:lnTo>
                  <a:pt x="4014336" y="305491"/>
                </a:lnTo>
                <a:lnTo>
                  <a:pt x="3989767" y="230949"/>
                </a:lnTo>
                <a:lnTo>
                  <a:pt x="3887802" y="230949"/>
                </a:lnTo>
                <a:lnTo>
                  <a:pt x="3863233" y="305491"/>
                </a:lnTo>
                <a:lnTo>
                  <a:pt x="3811624" y="305491"/>
                </a:lnTo>
                <a:lnTo>
                  <a:pt x="3808770" y="305491"/>
                </a:lnTo>
                <a:lnTo>
                  <a:pt x="3757162" y="305491"/>
                </a:lnTo>
                <a:lnTo>
                  <a:pt x="3732592" y="230949"/>
                </a:lnTo>
                <a:lnTo>
                  <a:pt x="3630628" y="230949"/>
                </a:lnTo>
                <a:lnTo>
                  <a:pt x="3606059" y="305491"/>
                </a:lnTo>
                <a:lnTo>
                  <a:pt x="3551596" y="305491"/>
                </a:lnTo>
                <a:close/>
                <a:moveTo>
                  <a:pt x="3321348" y="14744"/>
                </a:moveTo>
                <a:lnTo>
                  <a:pt x="3415112" y="14744"/>
                </a:lnTo>
                <a:cubicBezTo>
                  <a:pt x="3430566" y="14727"/>
                  <a:pt x="3442688" y="15375"/>
                  <a:pt x="3451481" y="16688"/>
                </a:cubicBezTo>
                <a:cubicBezTo>
                  <a:pt x="3460273" y="18000"/>
                  <a:pt x="3467681" y="20080"/>
                  <a:pt x="3473705" y="22927"/>
                </a:cubicBezTo>
                <a:cubicBezTo>
                  <a:pt x="3488392" y="29557"/>
                  <a:pt x="3499935" y="39618"/>
                  <a:pt x="3508331" y="53110"/>
                </a:cubicBezTo>
                <a:cubicBezTo>
                  <a:pt x="3516729" y="66602"/>
                  <a:pt x="3521008" y="83021"/>
                  <a:pt x="3521170" y="102366"/>
                </a:cubicBezTo>
                <a:cubicBezTo>
                  <a:pt x="3521042" y="120149"/>
                  <a:pt x="3516694" y="136211"/>
                  <a:pt x="3508127" y="150551"/>
                </a:cubicBezTo>
                <a:cubicBezTo>
                  <a:pt x="3499560" y="164892"/>
                  <a:pt x="3487540" y="175314"/>
                  <a:pt x="3472068" y="181817"/>
                </a:cubicBezTo>
                <a:lnTo>
                  <a:pt x="3472068" y="182635"/>
                </a:lnTo>
                <a:cubicBezTo>
                  <a:pt x="3472118" y="182592"/>
                  <a:pt x="3473039" y="183700"/>
                  <a:pt x="3474829" y="185959"/>
                </a:cubicBezTo>
                <a:cubicBezTo>
                  <a:pt x="3476620" y="188218"/>
                  <a:pt x="3478972" y="191883"/>
                  <a:pt x="3481888" y="196954"/>
                </a:cubicBezTo>
                <a:lnTo>
                  <a:pt x="3541649" y="305491"/>
                </a:lnTo>
                <a:lnTo>
                  <a:pt x="3482706" y="305491"/>
                </a:lnTo>
                <a:lnTo>
                  <a:pt x="3424947" y="196954"/>
                </a:lnTo>
                <a:lnTo>
                  <a:pt x="3374132" y="196954"/>
                </a:lnTo>
                <a:lnTo>
                  <a:pt x="3374132" y="305491"/>
                </a:lnTo>
                <a:lnTo>
                  <a:pt x="3321348" y="305491"/>
                </a:lnTo>
                <a:close/>
                <a:moveTo>
                  <a:pt x="3007023" y="14744"/>
                </a:moveTo>
                <a:lnTo>
                  <a:pt x="3174078" y="14744"/>
                </a:lnTo>
                <a:lnTo>
                  <a:pt x="3174078" y="60156"/>
                </a:lnTo>
                <a:lnTo>
                  <a:pt x="3059807" y="60156"/>
                </a:lnTo>
                <a:lnTo>
                  <a:pt x="3059807" y="142532"/>
                </a:lnTo>
                <a:lnTo>
                  <a:pt x="3156057" y="142532"/>
                </a:lnTo>
                <a:lnTo>
                  <a:pt x="3156057" y="187943"/>
                </a:lnTo>
                <a:lnTo>
                  <a:pt x="3059807" y="187943"/>
                </a:lnTo>
                <a:lnTo>
                  <a:pt x="3059807" y="305491"/>
                </a:lnTo>
                <a:lnTo>
                  <a:pt x="3007023" y="305491"/>
                </a:lnTo>
                <a:close/>
                <a:moveTo>
                  <a:pt x="2095500" y="14744"/>
                </a:moveTo>
                <a:lnTo>
                  <a:pt x="2339146" y="14744"/>
                </a:lnTo>
                <a:lnTo>
                  <a:pt x="2339146" y="60156"/>
                </a:lnTo>
                <a:lnTo>
                  <a:pt x="2243714" y="60156"/>
                </a:lnTo>
                <a:lnTo>
                  <a:pt x="2243714" y="305491"/>
                </a:lnTo>
                <a:lnTo>
                  <a:pt x="2190931" y="305491"/>
                </a:lnTo>
                <a:lnTo>
                  <a:pt x="2190931" y="60156"/>
                </a:lnTo>
                <a:lnTo>
                  <a:pt x="2095500" y="60156"/>
                </a:lnTo>
                <a:close/>
                <a:moveTo>
                  <a:pt x="1597323" y="14744"/>
                </a:moveTo>
                <a:lnTo>
                  <a:pt x="1771341" y="14744"/>
                </a:lnTo>
                <a:lnTo>
                  <a:pt x="1771341" y="60156"/>
                </a:lnTo>
                <a:lnTo>
                  <a:pt x="1650107" y="60156"/>
                </a:lnTo>
                <a:lnTo>
                  <a:pt x="1650107" y="136388"/>
                </a:lnTo>
                <a:lnTo>
                  <a:pt x="1747996" y="136388"/>
                </a:lnTo>
                <a:lnTo>
                  <a:pt x="1747996" y="181800"/>
                </a:lnTo>
                <a:lnTo>
                  <a:pt x="1650107" y="181800"/>
                </a:lnTo>
                <a:lnTo>
                  <a:pt x="1650107" y="260080"/>
                </a:lnTo>
                <a:lnTo>
                  <a:pt x="1777895" y="260080"/>
                </a:lnTo>
                <a:lnTo>
                  <a:pt x="1777895" y="305491"/>
                </a:lnTo>
                <a:lnTo>
                  <a:pt x="1597323" y="305491"/>
                </a:lnTo>
                <a:close/>
                <a:moveTo>
                  <a:pt x="1378248" y="14744"/>
                </a:moveTo>
                <a:lnTo>
                  <a:pt x="1545304" y="14744"/>
                </a:lnTo>
                <a:lnTo>
                  <a:pt x="1545304" y="60156"/>
                </a:lnTo>
                <a:lnTo>
                  <a:pt x="1431032" y="60156"/>
                </a:lnTo>
                <a:lnTo>
                  <a:pt x="1431032" y="142532"/>
                </a:lnTo>
                <a:lnTo>
                  <a:pt x="1527282" y="142532"/>
                </a:lnTo>
                <a:lnTo>
                  <a:pt x="1527282" y="187943"/>
                </a:lnTo>
                <a:lnTo>
                  <a:pt x="1431032" y="187943"/>
                </a:lnTo>
                <a:lnTo>
                  <a:pt x="1431032" y="305491"/>
                </a:lnTo>
                <a:lnTo>
                  <a:pt x="1378248" y="305491"/>
                </a:lnTo>
                <a:close/>
                <a:moveTo>
                  <a:pt x="1159173" y="14744"/>
                </a:moveTo>
                <a:lnTo>
                  <a:pt x="1326229" y="14744"/>
                </a:lnTo>
                <a:lnTo>
                  <a:pt x="1326229" y="60156"/>
                </a:lnTo>
                <a:lnTo>
                  <a:pt x="1211957" y="60156"/>
                </a:lnTo>
                <a:lnTo>
                  <a:pt x="1211957" y="142532"/>
                </a:lnTo>
                <a:lnTo>
                  <a:pt x="1308207" y="142532"/>
                </a:lnTo>
                <a:lnTo>
                  <a:pt x="1308207" y="187943"/>
                </a:lnTo>
                <a:lnTo>
                  <a:pt x="1211957" y="187943"/>
                </a:lnTo>
                <a:lnTo>
                  <a:pt x="1211957" y="305491"/>
                </a:lnTo>
                <a:lnTo>
                  <a:pt x="1159173" y="305491"/>
                </a:lnTo>
                <a:close/>
                <a:moveTo>
                  <a:pt x="921048" y="14744"/>
                </a:moveTo>
                <a:lnTo>
                  <a:pt x="1095066" y="14744"/>
                </a:lnTo>
                <a:lnTo>
                  <a:pt x="1095066" y="60156"/>
                </a:lnTo>
                <a:lnTo>
                  <a:pt x="973832" y="60156"/>
                </a:lnTo>
                <a:lnTo>
                  <a:pt x="973832" y="136388"/>
                </a:lnTo>
                <a:lnTo>
                  <a:pt x="1071721" y="136388"/>
                </a:lnTo>
                <a:lnTo>
                  <a:pt x="1071721" y="181800"/>
                </a:lnTo>
                <a:lnTo>
                  <a:pt x="973832" y="181800"/>
                </a:lnTo>
                <a:lnTo>
                  <a:pt x="973832" y="260080"/>
                </a:lnTo>
                <a:lnTo>
                  <a:pt x="1101620" y="260080"/>
                </a:lnTo>
                <a:lnTo>
                  <a:pt x="1101620" y="305491"/>
                </a:lnTo>
                <a:lnTo>
                  <a:pt x="921048" y="305491"/>
                </a:lnTo>
                <a:close/>
                <a:moveTo>
                  <a:pt x="597198" y="14744"/>
                </a:moveTo>
                <a:lnTo>
                  <a:pt x="771216" y="14744"/>
                </a:lnTo>
                <a:lnTo>
                  <a:pt x="771216" y="60156"/>
                </a:lnTo>
                <a:lnTo>
                  <a:pt x="649982" y="60156"/>
                </a:lnTo>
                <a:lnTo>
                  <a:pt x="649982" y="136388"/>
                </a:lnTo>
                <a:lnTo>
                  <a:pt x="747871" y="136388"/>
                </a:lnTo>
                <a:lnTo>
                  <a:pt x="747871" y="181800"/>
                </a:lnTo>
                <a:lnTo>
                  <a:pt x="649982" y="181800"/>
                </a:lnTo>
                <a:lnTo>
                  <a:pt x="649982" y="260080"/>
                </a:lnTo>
                <a:lnTo>
                  <a:pt x="777770" y="260080"/>
                </a:lnTo>
                <a:lnTo>
                  <a:pt x="777770" y="305491"/>
                </a:lnTo>
                <a:lnTo>
                  <a:pt x="597198" y="305491"/>
                </a:lnTo>
                <a:close/>
                <a:moveTo>
                  <a:pt x="282873" y="14744"/>
                </a:moveTo>
                <a:lnTo>
                  <a:pt x="335657" y="14744"/>
                </a:lnTo>
                <a:lnTo>
                  <a:pt x="335657" y="138026"/>
                </a:lnTo>
                <a:lnTo>
                  <a:pt x="468820" y="138026"/>
                </a:lnTo>
                <a:lnTo>
                  <a:pt x="468820" y="14744"/>
                </a:lnTo>
                <a:lnTo>
                  <a:pt x="521604" y="14744"/>
                </a:lnTo>
                <a:lnTo>
                  <a:pt x="521604" y="305491"/>
                </a:lnTo>
                <a:lnTo>
                  <a:pt x="468820" y="305491"/>
                </a:lnTo>
                <a:lnTo>
                  <a:pt x="468820" y="183438"/>
                </a:lnTo>
                <a:lnTo>
                  <a:pt x="335657" y="183438"/>
                </a:lnTo>
                <a:lnTo>
                  <a:pt x="335657" y="305491"/>
                </a:lnTo>
                <a:lnTo>
                  <a:pt x="282873" y="305491"/>
                </a:lnTo>
                <a:close/>
                <a:moveTo>
                  <a:pt x="0" y="14744"/>
                </a:moveTo>
                <a:lnTo>
                  <a:pt x="243646" y="14744"/>
                </a:lnTo>
                <a:lnTo>
                  <a:pt x="243646" y="60156"/>
                </a:lnTo>
                <a:lnTo>
                  <a:pt x="148215" y="60156"/>
                </a:lnTo>
                <a:lnTo>
                  <a:pt x="148215" y="305491"/>
                </a:lnTo>
                <a:lnTo>
                  <a:pt x="95431" y="305491"/>
                </a:lnTo>
                <a:lnTo>
                  <a:pt x="95431" y="60156"/>
                </a:lnTo>
                <a:lnTo>
                  <a:pt x="0" y="60156"/>
                </a:lnTo>
                <a:close/>
                <a:moveTo>
                  <a:pt x="7623520" y="9829"/>
                </a:moveTo>
                <a:cubicBezTo>
                  <a:pt x="7647298" y="10284"/>
                  <a:pt x="7667202" y="13466"/>
                  <a:pt x="7683233" y="19376"/>
                </a:cubicBezTo>
                <a:cubicBezTo>
                  <a:pt x="7699265" y="25286"/>
                  <a:pt x="7711336" y="31196"/>
                  <a:pt x="7719446" y="37105"/>
                </a:cubicBezTo>
                <a:cubicBezTo>
                  <a:pt x="7727557" y="43015"/>
                  <a:pt x="7731619" y="46198"/>
                  <a:pt x="7731634" y="46652"/>
                </a:cubicBezTo>
                <a:lnTo>
                  <a:pt x="7705450" y="85974"/>
                </a:lnTo>
                <a:cubicBezTo>
                  <a:pt x="7705351" y="85630"/>
                  <a:pt x="7702090" y="83222"/>
                  <a:pt x="7695665" y="78750"/>
                </a:cubicBezTo>
                <a:cubicBezTo>
                  <a:pt x="7689241" y="74277"/>
                  <a:pt x="7680244" y="69805"/>
                  <a:pt x="7668676" y="65333"/>
                </a:cubicBezTo>
                <a:cubicBezTo>
                  <a:pt x="7657107" y="60860"/>
                  <a:pt x="7643558" y="58452"/>
                  <a:pt x="7628027" y="58108"/>
                </a:cubicBezTo>
                <a:cubicBezTo>
                  <a:pt x="7606285" y="58326"/>
                  <a:pt x="7587996" y="62899"/>
                  <a:pt x="7573158" y="71828"/>
                </a:cubicBezTo>
                <a:cubicBezTo>
                  <a:pt x="7558320" y="80758"/>
                  <a:pt x="7547101" y="92737"/>
                  <a:pt x="7539501" y="107767"/>
                </a:cubicBezTo>
                <a:cubicBezTo>
                  <a:pt x="7531902" y="122796"/>
                  <a:pt x="7528088" y="139570"/>
                  <a:pt x="7528060" y="158089"/>
                </a:cubicBezTo>
                <a:cubicBezTo>
                  <a:pt x="7528718" y="190008"/>
                  <a:pt x="7538158" y="215229"/>
                  <a:pt x="7556381" y="233752"/>
                </a:cubicBezTo>
                <a:cubicBezTo>
                  <a:pt x="7574604" y="252275"/>
                  <a:pt x="7597667" y="261733"/>
                  <a:pt x="7625569" y="262128"/>
                </a:cubicBezTo>
                <a:cubicBezTo>
                  <a:pt x="7640270" y="261753"/>
                  <a:pt x="7653067" y="259132"/>
                  <a:pt x="7663959" y="254264"/>
                </a:cubicBezTo>
                <a:cubicBezTo>
                  <a:pt x="7674851" y="249396"/>
                  <a:pt x="7683308" y="244527"/>
                  <a:pt x="7689330" y="239659"/>
                </a:cubicBezTo>
                <a:cubicBezTo>
                  <a:pt x="7695351" y="234791"/>
                  <a:pt x="7698406" y="232170"/>
                  <a:pt x="7698495" y="231795"/>
                </a:cubicBezTo>
                <a:lnTo>
                  <a:pt x="7698495" y="197773"/>
                </a:lnTo>
                <a:lnTo>
                  <a:pt x="7653838" y="197773"/>
                </a:lnTo>
                <a:lnTo>
                  <a:pt x="7653838" y="152362"/>
                </a:lnTo>
                <a:lnTo>
                  <a:pt x="7745954" y="152362"/>
                </a:lnTo>
                <a:lnTo>
                  <a:pt x="7745954" y="305491"/>
                </a:lnTo>
                <a:lnTo>
                  <a:pt x="7700949" y="305491"/>
                </a:lnTo>
                <a:lnTo>
                  <a:pt x="7700949" y="291566"/>
                </a:lnTo>
                <a:cubicBezTo>
                  <a:pt x="7700967" y="288365"/>
                  <a:pt x="7701035" y="285551"/>
                  <a:pt x="7701154" y="283123"/>
                </a:cubicBezTo>
                <a:cubicBezTo>
                  <a:pt x="7701274" y="280694"/>
                  <a:pt x="7701342" y="279424"/>
                  <a:pt x="7701358" y="279311"/>
                </a:cubicBezTo>
                <a:lnTo>
                  <a:pt x="7700540" y="279311"/>
                </a:lnTo>
                <a:cubicBezTo>
                  <a:pt x="7700500" y="279695"/>
                  <a:pt x="7697212" y="282383"/>
                  <a:pt x="7690678" y="287373"/>
                </a:cubicBezTo>
                <a:cubicBezTo>
                  <a:pt x="7684144" y="292364"/>
                  <a:pt x="7674605" y="297354"/>
                  <a:pt x="7662061" y="302345"/>
                </a:cubicBezTo>
                <a:cubicBezTo>
                  <a:pt x="7649518" y="307335"/>
                  <a:pt x="7634213" y="310022"/>
                  <a:pt x="7616146" y="310406"/>
                </a:cubicBezTo>
                <a:cubicBezTo>
                  <a:pt x="7590267" y="310237"/>
                  <a:pt x="7566602" y="303981"/>
                  <a:pt x="7545149" y="291638"/>
                </a:cubicBezTo>
                <a:cubicBezTo>
                  <a:pt x="7523696" y="279294"/>
                  <a:pt x="7506499" y="261876"/>
                  <a:pt x="7493559" y="239384"/>
                </a:cubicBezTo>
                <a:cubicBezTo>
                  <a:pt x="7480619" y="216892"/>
                  <a:pt x="7473979" y="190340"/>
                  <a:pt x="7473638" y="159726"/>
                </a:cubicBezTo>
                <a:cubicBezTo>
                  <a:pt x="7473887" y="131303"/>
                  <a:pt x="7480437" y="105844"/>
                  <a:pt x="7493286" y="83350"/>
                </a:cubicBezTo>
                <a:cubicBezTo>
                  <a:pt x="7506135" y="60855"/>
                  <a:pt x="7523787" y="43050"/>
                  <a:pt x="7546241" y="29934"/>
                </a:cubicBezTo>
                <a:cubicBezTo>
                  <a:pt x="7568696" y="16819"/>
                  <a:pt x="7594455" y="10117"/>
                  <a:pt x="7623520" y="9829"/>
                </a:cubicBezTo>
                <a:close/>
                <a:moveTo>
                  <a:pt x="6441572" y="9829"/>
                </a:moveTo>
                <a:cubicBezTo>
                  <a:pt x="6465204" y="10319"/>
                  <a:pt x="6484975" y="13749"/>
                  <a:pt x="6500885" y="20119"/>
                </a:cubicBezTo>
                <a:cubicBezTo>
                  <a:pt x="6516795" y="26488"/>
                  <a:pt x="6528768" y="32858"/>
                  <a:pt x="6536806" y="39227"/>
                </a:cubicBezTo>
                <a:cubicBezTo>
                  <a:pt x="6544843" y="45596"/>
                  <a:pt x="6548868" y="49026"/>
                  <a:pt x="6548881" y="49516"/>
                </a:cubicBezTo>
                <a:lnTo>
                  <a:pt x="6523487" y="88835"/>
                </a:lnTo>
                <a:cubicBezTo>
                  <a:pt x="6523363" y="88456"/>
                  <a:pt x="6519925" y="85800"/>
                  <a:pt x="6513172" y="80869"/>
                </a:cubicBezTo>
                <a:cubicBezTo>
                  <a:pt x="6506419" y="75937"/>
                  <a:pt x="6497095" y="71006"/>
                  <a:pt x="6485200" y="66074"/>
                </a:cubicBezTo>
                <a:cubicBezTo>
                  <a:pt x="6473304" y="61143"/>
                  <a:pt x="6459581" y="58487"/>
                  <a:pt x="6444029" y="58108"/>
                </a:cubicBezTo>
                <a:cubicBezTo>
                  <a:pt x="6423485" y="58341"/>
                  <a:pt x="6405960" y="62974"/>
                  <a:pt x="6391452" y="72007"/>
                </a:cubicBezTo>
                <a:cubicBezTo>
                  <a:pt x="6376945" y="81040"/>
                  <a:pt x="6365852" y="93078"/>
                  <a:pt x="6358171" y="108120"/>
                </a:cubicBezTo>
                <a:cubicBezTo>
                  <a:pt x="6350490" y="123162"/>
                  <a:pt x="6346617" y="139812"/>
                  <a:pt x="6346551" y="158070"/>
                </a:cubicBezTo>
                <a:cubicBezTo>
                  <a:pt x="6346636" y="176766"/>
                  <a:pt x="6350606" y="193952"/>
                  <a:pt x="6358459" y="209629"/>
                </a:cubicBezTo>
                <a:cubicBezTo>
                  <a:pt x="6366311" y="225305"/>
                  <a:pt x="6377532" y="237909"/>
                  <a:pt x="6392120" y="247440"/>
                </a:cubicBezTo>
                <a:cubicBezTo>
                  <a:pt x="6406708" y="256971"/>
                  <a:pt x="6424147" y="261867"/>
                  <a:pt x="6444439" y="262128"/>
                </a:cubicBezTo>
                <a:cubicBezTo>
                  <a:pt x="6461341" y="261673"/>
                  <a:pt x="6476095" y="258486"/>
                  <a:pt x="6488703" y="252569"/>
                </a:cubicBezTo>
                <a:cubicBezTo>
                  <a:pt x="6501312" y="246651"/>
                  <a:pt x="6511121" y="240734"/>
                  <a:pt x="6518132" y="234816"/>
                </a:cubicBezTo>
                <a:cubicBezTo>
                  <a:pt x="6525143" y="228898"/>
                  <a:pt x="6528703" y="225712"/>
                  <a:pt x="6528811" y="225257"/>
                </a:cubicBezTo>
                <a:lnTo>
                  <a:pt x="6556663" y="263355"/>
                </a:lnTo>
                <a:cubicBezTo>
                  <a:pt x="6556625" y="263936"/>
                  <a:pt x="6552241" y="268002"/>
                  <a:pt x="6543511" y="275553"/>
                </a:cubicBezTo>
                <a:cubicBezTo>
                  <a:pt x="6534781" y="283105"/>
                  <a:pt x="6521932" y="290656"/>
                  <a:pt x="6504965" y="298208"/>
                </a:cubicBezTo>
                <a:cubicBezTo>
                  <a:pt x="6487998" y="305759"/>
                  <a:pt x="6467140" y="309825"/>
                  <a:pt x="6442391" y="310406"/>
                </a:cubicBezTo>
                <a:cubicBezTo>
                  <a:pt x="6412556" y="310121"/>
                  <a:pt x="6386403" y="303370"/>
                  <a:pt x="6363933" y="290151"/>
                </a:cubicBezTo>
                <a:cubicBezTo>
                  <a:pt x="6341462" y="276933"/>
                  <a:pt x="6323930" y="258958"/>
                  <a:pt x="6311335" y="236226"/>
                </a:cubicBezTo>
                <a:cubicBezTo>
                  <a:pt x="6298740" y="213494"/>
                  <a:pt x="6292337" y="187715"/>
                  <a:pt x="6292128" y="158890"/>
                </a:cubicBezTo>
                <a:cubicBezTo>
                  <a:pt x="6292388" y="130481"/>
                  <a:pt x="6298962" y="105097"/>
                  <a:pt x="6311851" y="82736"/>
                </a:cubicBezTo>
                <a:cubicBezTo>
                  <a:pt x="6324739" y="60376"/>
                  <a:pt x="6342383" y="42704"/>
                  <a:pt x="6364782" y="29721"/>
                </a:cubicBezTo>
                <a:cubicBezTo>
                  <a:pt x="6387182" y="16737"/>
                  <a:pt x="6412778" y="10107"/>
                  <a:pt x="6441572" y="9829"/>
                </a:cubicBezTo>
                <a:close/>
                <a:moveTo>
                  <a:pt x="5479547" y="9829"/>
                </a:moveTo>
                <a:cubicBezTo>
                  <a:pt x="5503179" y="10319"/>
                  <a:pt x="5522950" y="13749"/>
                  <a:pt x="5538860" y="20119"/>
                </a:cubicBezTo>
                <a:cubicBezTo>
                  <a:pt x="5554770" y="26488"/>
                  <a:pt x="5566743" y="32858"/>
                  <a:pt x="5574781" y="39227"/>
                </a:cubicBezTo>
                <a:cubicBezTo>
                  <a:pt x="5582818" y="45596"/>
                  <a:pt x="5586843" y="49026"/>
                  <a:pt x="5586856" y="49516"/>
                </a:cubicBezTo>
                <a:lnTo>
                  <a:pt x="5561462" y="88835"/>
                </a:lnTo>
                <a:cubicBezTo>
                  <a:pt x="5561338" y="88456"/>
                  <a:pt x="5557900" y="85800"/>
                  <a:pt x="5551147" y="80869"/>
                </a:cubicBezTo>
                <a:cubicBezTo>
                  <a:pt x="5544395" y="75937"/>
                  <a:pt x="5535070" y="71006"/>
                  <a:pt x="5523175" y="66074"/>
                </a:cubicBezTo>
                <a:cubicBezTo>
                  <a:pt x="5511279" y="61143"/>
                  <a:pt x="5497556" y="58487"/>
                  <a:pt x="5482004" y="58108"/>
                </a:cubicBezTo>
                <a:cubicBezTo>
                  <a:pt x="5461460" y="58341"/>
                  <a:pt x="5443934" y="62974"/>
                  <a:pt x="5429427" y="72007"/>
                </a:cubicBezTo>
                <a:cubicBezTo>
                  <a:pt x="5414920" y="81040"/>
                  <a:pt x="5403826" y="93078"/>
                  <a:pt x="5396145" y="108120"/>
                </a:cubicBezTo>
                <a:cubicBezTo>
                  <a:pt x="5388465" y="123162"/>
                  <a:pt x="5384592" y="139812"/>
                  <a:pt x="5384525" y="158070"/>
                </a:cubicBezTo>
                <a:cubicBezTo>
                  <a:pt x="5384611" y="176766"/>
                  <a:pt x="5388581" y="193952"/>
                  <a:pt x="5396433" y="209629"/>
                </a:cubicBezTo>
                <a:cubicBezTo>
                  <a:pt x="5404286" y="225305"/>
                  <a:pt x="5415507" y="237909"/>
                  <a:pt x="5430095" y="247440"/>
                </a:cubicBezTo>
                <a:cubicBezTo>
                  <a:pt x="5444683" y="256971"/>
                  <a:pt x="5462123" y="261867"/>
                  <a:pt x="5482414" y="262128"/>
                </a:cubicBezTo>
                <a:cubicBezTo>
                  <a:pt x="5499316" y="261673"/>
                  <a:pt x="5514070" y="258486"/>
                  <a:pt x="5526678" y="252569"/>
                </a:cubicBezTo>
                <a:cubicBezTo>
                  <a:pt x="5539287" y="246651"/>
                  <a:pt x="5549096" y="240734"/>
                  <a:pt x="5556107" y="234816"/>
                </a:cubicBezTo>
                <a:cubicBezTo>
                  <a:pt x="5563118" y="228898"/>
                  <a:pt x="5566678" y="225712"/>
                  <a:pt x="5566786" y="225257"/>
                </a:cubicBezTo>
                <a:lnTo>
                  <a:pt x="5594638" y="263355"/>
                </a:lnTo>
                <a:cubicBezTo>
                  <a:pt x="5594600" y="263936"/>
                  <a:pt x="5590216" y="268002"/>
                  <a:pt x="5581486" y="275553"/>
                </a:cubicBezTo>
                <a:cubicBezTo>
                  <a:pt x="5572756" y="283105"/>
                  <a:pt x="5559907" y="290656"/>
                  <a:pt x="5542940" y="298208"/>
                </a:cubicBezTo>
                <a:cubicBezTo>
                  <a:pt x="5525973" y="305759"/>
                  <a:pt x="5505115" y="309825"/>
                  <a:pt x="5480367" y="310406"/>
                </a:cubicBezTo>
                <a:cubicBezTo>
                  <a:pt x="5450531" y="310121"/>
                  <a:pt x="5424378" y="303370"/>
                  <a:pt x="5401908" y="290151"/>
                </a:cubicBezTo>
                <a:cubicBezTo>
                  <a:pt x="5379437" y="276933"/>
                  <a:pt x="5361905" y="258958"/>
                  <a:pt x="5349310" y="236226"/>
                </a:cubicBezTo>
                <a:cubicBezTo>
                  <a:pt x="5336715" y="213494"/>
                  <a:pt x="5330312" y="187715"/>
                  <a:pt x="5330103" y="158890"/>
                </a:cubicBezTo>
                <a:cubicBezTo>
                  <a:pt x="5330363" y="130481"/>
                  <a:pt x="5336937" y="105097"/>
                  <a:pt x="5349826" y="82736"/>
                </a:cubicBezTo>
                <a:cubicBezTo>
                  <a:pt x="5362714" y="60376"/>
                  <a:pt x="5380358" y="42704"/>
                  <a:pt x="5402757" y="29721"/>
                </a:cubicBezTo>
                <a:cubicBezTo>
                  <a:pt x="5425157" y="16737"/>
                  <a:pt x="5450753" y="10107"/>
                  <a:pt x="5479547" y="9829"/>
                </a:cubicBezTo>
                <a:close/>
                <a:moveTo>
                  <a:pt x="5126854" y="9829"/>
                </a:moveTo>
                <a:cubicBezTo>
                  <a:pt x="5145979" y="10213"/>
                  <a:pt x="5161977" y="12901"/>
                  <a:pt x="5174847" y="17891"/>
                </a:cubicBezTo>
                <a:cubicBezTo>
                  <a:pt x="5187718" y="22882"/>
                  <a:pt x="5197401" y="27872"/>
                  <a:pt x="5203900" y="32863"/>
                </a:cubicBezTo>
                <a:cubicBezTo>
                  <a:pt x="5210398" y="37853"/>
                  <a:pt x="5213652" y="40541"/>
                  <a:pt x="5213662" y="40925"/>
                </a:cubicBezTo>
                <a:lnTo>
                  <a:pt x="5190748" y="83916"/>
                </a:lnTo>
                <a:cubicBezTo>
                  <a:pt x="5190630" y="83603"/>
                  <a:pt x="5187774" y="81408"/>
                  <a:pt x="5182182" y="77332"/>
                </a:cubicBezTo>
                <a:cubicBezTo>
                  <a:pt x="5176590" y="73255"/>
                  <a:pt x="5168971" y="69179"/>
                  <a:pt x="5159326" y="65103"/>
                </a:cubicBezTo>
                <a:cubicBezTo>
                  <a:pt x="5149682" y="61026"/>
                  <a:pt x="5138721" y="58831"/>
                  <a:pt x="5126444" y="58518"/>
                </a:cubicBezTo>
                <a:cubicBezTo>
                  <a:pt x="5113859" y="58688"/>
                  <a:pt x="5103476" y="61931"/>
                  <a:pt x="5095297" y="68247"/>
                </a:cubicBezTo>
                <a:cubicBezTo>
                  <a:pt x="5087118" y="74562"/>
                  <a:pt x="5082883" y="82926"/>
                  <a:pt x="5082593" y="93339"/>
                </a:cubicBezTo>
                <a:cubicBezTo>
                  <a:pt x="5082957" y="103436"/>
                  <a:pt x="5087700" y="111641"/>
                  <a:pt x="5096820" y="117953"/>
                </a:cubicBezTo>
                <a:cubicBezTo>
                  <a:pt x="5105940" y="124265"/>
                  <a:pt x="5117248" y="130044"/>
                  <a:pt x="5130746" y="135290"/>
                </a:cubicBezTo>
                <a:cubicBezTo>
                  <a:pt x="5144243" y="140537"/>
                  <a:pt x="5157740" y="146611"/>
                  <a:pt x="5171238" y="153513"/>
                </a:cubicBezTo>
                <a:cubicBezTo>
                  <a:pt x="5184735" y="160415"/>
                  <a:pt x="5196044" y="169504"/>
                  <a:pt x="5205164" y="180781"/>
                </a:cubicBezTo>
                <a:cubicBezTo>
                  <a:pt x="5214284" y="192059"/>
                  <a:pt x="5219026" y="206884"/>
                  <a:pt x="5219391" y="225256"/>
                </a:cubicBezTo>
                <a:cubicBezTo>
                  <a:pt x="5219187" y="249052"/>
                  <a:pt x="5210797" y="269029"/>
                  <a:pt x="5194218" y="285187"/>
                </a:cubicBezTo>
                <a:cubicBezTo>
                  <a:pt x="5177639" y="301345"/>
                  <a:pt x="5154091" y="309751"/>
                  <a:pt x="5123575" y="310406"/>
                </a:cubicBezTo>
                <a:cubicBezTo>
                  <a:pt x="5101963" y="309916"/>
                  <a:pt x="5083707" y="306487"/>
                  <a:pt x="5068804" y="300117"/>
                </a:cubicBezTo>
                <a:cubicBezTo>
                  <a:pt x="5053902" y="293748"/>
                  <a:pt x="5042595" y="287378"/>
                  <a:pt x="5034883" y="281009"/>
                </a:cubicBezTo>
                <a:cubicBezTo>
                  <a:pt x="5027172" y="274639"/>
                  <a:pt x="5023296" y="271209"/>
                  <a:pt x="5023256" y="270719"/>
                </a:cubicBezTo>
                <a:lnTo>
                  <a:pt x="5051904" y="230992"/>
                </a:lnTo>
                <a:cubicBezTo>
                  <a:pt x="5052040" y="231371"/>
                  <a:pt x="5055269" y="234027"/>
                  <a:pt x="5061591" y="238958"/>
                </a:cubicBezTo>
                <a:cubicBezTo>
                  <a:pt x="5067913" y="243889"/>
                  <a:pt x="5076511" y="248821"/>
                  <a:pt x="5087387" y="253752"/>
                </a:cubicBezTo>
                <a:cubicBezTo>
                  <a:pt x="5098262" y="258683"/>
                  <a:pt x="5110598" y="261339"/>
                  <a:pt x="5124395" y="261718"/>
                </a:cubicBezTo>
                <a:cubicBezTo>
                  <a:pt x="5135836" y="261735"/>
                  <a:pt x="5145638" y="258833"/>
                  <a:pt x="5153800" y="253012"/>
                </a:cubicBezTo>
                <a:cubicBezTo>
                  <a:pt x="5161962" y="247191"/>
                  <a:pt x="5166231" y="238349"/>
                  <a:pt x="5166607" y="226486"/>
                </a:cubicBezTo>
                <a:cubicBezTo>
                  <a:pt x="5166241" y="216292"/>
                  <a:pt x="5161485" y="207903"/>
                  <a:pt x="5152337" y="201318"/>
                </a:cubicBezTo>
                <a:cubicBezTo>
                  <a:pt x="5143190" y="194733"/>
                  <a:pt x="5131847" y="188677"/>
                  <a:pt x="5118310" y="183151"/>
                </a:cubicBezTo>
                <a:cubicBezTo>
                  <a:pt x="5104772" y="177625"/>
                  <a:pt x="5091234" y="171353"/>
                  <a:pt x="5077696" y="164335"/>
                </a:cubicBezTo>
                <a:cubicBezTo>
                  <a:pt x="5064159" y="157318"/>
                  <a:pt x="5052816" y="148280"/>
                  <a:pt x="5043669" y="137221"/>
                </a:cubicBezTo>
                <a:cubicBezTo>
                  <a:pt x="5034521" y="126162"/>
                  <a:pt x="5029765" y="111808"/>
                  <a:pt x="5029399" y="94158"/>
                </a:cubicBezTo>
                <a:cubicBezTo>
                  <a:pt x="5029977" y="69503"/>
                  <a:pt x="5039255" y="49408"/>
                  <a:pt x="5057232" y="33872"/>
                </a:cubicBezTo>
                <a:cubicBezTo>
                  <a:pt x="5075209" y="18337"/>
                  <a:pt x="5098417" y="10323"/>
                  <a:pt x="5126854" y="9829"/>
                </a:cubicBezTo>
                <a:close/>
                <a:moveTo>
                  <a:pt x="4583929" y="9829"/>
                </a:moveTo>
                <a:cubicBezTo>
                  <a:pt x="4603055" y="10213"/>
                  <a:pt x="4619052" y="12901"/>
                  <a:pt x="4631923" y="17891"/>
                </a:cubicBezTo>
                <a:cubicBezTo>
                  <a:pt x="4644793" y="22882"/>
                  <a:pt x="4654477" y="27872"/>
                  <a:pt x="4660975" y="32863"/>
                </a:cubicBezTo>
                <a:cubicBezTo>
                  <a:pt x="4667473" y="37853"/>
                  <a:pt x="4670727" y="40541"/>
                  <a:pt x="4670737" y="40925"/>
                </a:cubicBezTo>
                <a:lnTo>
                  <a:pt x="4647823" y="83916"/>
                </a:lnTo>
                <a:cubicBezTo>
                  <a:pt x="4647705" y="83603"/>
                  <a:pt x="4644849" y="81408"/>
                  <a:pt x="4639257" y="77332"/>
                </a:cubicBezTo>
                <a:cubicBezTo>
                  <a:pt x="4633665" y="73255"/>
                  <a:pt x="4626047" y="69179"/>
                  <a:pt x="4616401" y="65103"/>
                </a:cubicBezTo>
                <a:cubicBezTo>
                  <a:pt x="4606756" y="61026"/>
                  <a:pt x="4595795" y="58831"/>
                  <a:pt x="4583519" y="58518"/>
                </a:cubicBezTo>
                <a:cubicBezTo>
                  <a:pt x="4570934" y="58688"/>
                  <a:pt x="4560552" y="61931"/>
                  <a:pt x="4552372" y="68247"/>
                </a:cubicBezTo>
                <a:cubicBezTo>
                  <a:pt x="4544193" y="74562"/>
                  <a:pt x="4539958" y="82926"/>
                  <a:pt x="4539668" y="93339"/>
                </a:cubicBezTo>
                <a:cubicBezTo>
                  <a:pt x="4540033" y="103436"/>
                  <a:pt x="4544775" y="111641"/>
                  <a:pt x="4553895" y="117953"/>
                </a:cubicBezTo>
                <a:cubicBezTo>
                  <a:pt x="4563015" y="124265"/>
                  <a:pt x="4574323" y="130044"/>
                  <a:pt x="4587821" y="135290"/>
                </a:cubicBezTo>
                <a:cubicBezTo>
                  <a:pt x="4601318" y="140537"/>
                  <a:pt x="4614815" y="146611"/>
                  <a:pt x="4628313" y="153513"/>
                </a:cubicBezTo>
                <a:cubicBezTo>
                  <a:pt x="4641810" y="160415"/>
                  <a:pt x="4653119" y="169504"/>
                  <a:pt x="4662239" y="180781"/>
                </a:cubicBezTo>
                <a:cubicBezTo>
                  <a:pt x="4671359" y="192059"/>
                  <a:pt x="4676101" y="206884"/>
                  <a:pt x="4676466" y="225256"/>
                </a:cubicBezTo>
                <a:cubicBezTo>
                  <a:pt x="4676263" y="249052"/>
                  <a:pt x="4667872" y="269029"/>
                  <a:pt x="4651293" y="285187"/>
                </a:cubicBezTo>
                <a:cubicBezTo>
                  <a:pt x="4634714" y="301345"/>
                  <a:pt x="4611167" y="309751"/>
                  <a:pt x="4580650" y="310406"/>
                </a:cubicBezTo>
                <a:cubicBezTo>
                  <a:pt x="4559039" y="309916"/>
                  <a:pt x="4540781" y="306487"/>
                  <a:pt x="4525879" y="300117"/>
                </a:cubicBezTo>
                <a:cubicBezTo>
                  <a:pt x="4510977" y="293748"/>
                  <a:pt x="4499670" y="287378"/>
                  <a:pt x="4491958" y="281009"/>
                </a:cubicBezTo>
                <a:cubicBezTo>
                  <a:pt x="4484246" y="274639"/>
                  <a:pt x="4480371" y="271209"/>
                  <a:pt x="4480331" y="270719"/>
                </a:cubicBezTo>
                <a:lnTo>
                  <a:pt x="4508979" y="230992"/>
                </a:lnTo>
                <a:cubicBezTo>
                  <a:pt x="4509115" y="231371"/>
                  <a:pt x="4512344" y="234027"/>
                  <a:pt x="4518666" y="238958"/>
                </a:cubicBezTo>
                <a:cubicBezTo>
                  <a:pt x="4524987" y="243889"/>
                  <a:pt x="4533587" y="248821"/>
                  <a:pt x="4544462" y="253752"/>
                </a:cubicBezTo>
                <a:cubicBezTo>
                  <a:pt x="4555337" y="258683"/>
                  <a:pt x="4567673" y="261339"/>
                  <a:pt x="4581470" y="261718"/>
                </a:cubicBezTo>
                <a:cubicBezTo>
                  <a:pt x="4592911" y="261735"/>
                  <a:pt x="4602712" y="258833"/>
                  <a:pt x="4610875" y="253012"/>
                </a:cubicBezTo>
                <a:cubicBezTo>
                  <a:pt x="4619037" y="247191"/>
                  <a:pt x="4623306" y="238349"/>
                  <a:pt x="4623682" y="226486"/>
                </a:cubicBezTo>
                <a:cubicBezTo>
                  <a:pt x="4623316" y="216292"/>
                  <a:pt x="4618559" y="207903"/>
                  <a:pt x="4609412" y="201318"/>
                </a:cubicBezTo>
                <a:cubicBezTo>
                  <a:pt x="4600265" y="194733"/>
                  <a:pt x="4588923" y="188677"/>
                  <a:pt x="4575385" y="183151"/>
                </a:cubicBezTo>
                <a:cubicBezTo>
                  <a:pt x="4561847" y="177625"/>
                  <a:pt x="4548310" y="171353"/>
                  <a:pt x="4534771" y="164335"/>
                </a:cubicBezTo>
                <a:cubicBezTo>
                  <a:pt x="4521233" y="157318"/>
                  <a:pt x="4509891" y="148280"/>
                  <a:pt x="4500744" y="137221"/>
                </a:cubicBezTo>
                <a:cubicBezTo>
                  <a:pt x="4491597" y="126162"/>
                  <a:pt x="4486841" y="111808"/>
                  <a:pt x="4486474" y="94158"/>
                </a:cubicBezTo>
                <a:cubicBezTo>
                  <a:pt x="4487052" y="69503"/>
                  <a:pt x="4496330" y="49408"/>
                  <a:pt x="4514307" y="33872"/>
                </a:cubicBezTo>
                <a:cubicBezTo>
                  <a:pt x="4532284" y="18337"/>
                  <a:pt x="4555491" y="10323"/>
                  <a:pt x="4583929" y="9829"/>
                </a:cubicBezTo>
                <a:close/>
                <a:moveTo>
                  <a:pt x="4183879" y="9829"/>
                </a:moveTo>
                <a:cubicBezTo>
                  <a:pt x="4203004" y="10213"/>
                  <a:pt x="4219002" y="12901"/>
                  <a:pt x="4231872" y="17891"/>
                </a:cubicBezTo>
                <a:cubicBezTo>
                  <a:pt x="4244743" y="22882"/>
                  <a:pt x="4254427" y="27872"/>
                  <a:pt x="4260925" y="32863"/>
                </a:cubicBezTo>
                <a:cubicBezTo>
                  <a:pt x="4267423" y="37853"/>
                  <a:pt x="4270677" y="40541"/>
                  <a:pt x="4270687" y="40925"/>
                </a:cubicBezTo>
                <a:lnTo>
                  <a:pt x="4247773" y="83916"/>
                </a:lnTo>
                <a:cubicBezTo>
                  <a:pt x="4247655" y="83603"/>
                  <a:pt x="4244799" y="81408"/>
                  <a:pt x="4239207" y="77332"/>
                </a:cubicBezTo>
                <a:cubicBezTo>
                  <a:pt x="4233615" y="73255"/>
                  <a:pt x="4225996" y="69179"/>
                  <a:pt x="4216351" y="65103"/>
                </a:cubicBezTo>
                <a:cubicBezTo>
                  <a:pt x="4206706" y="61026"/>
                  <a:pt x="4195746" y="58831"/>
                  <a:pt x="4183470" y="58518"/>
                </a:cubicBezTo>
                <a:cubicBezTo>
                  <a:pt x="4170884" y="58688"/>
                  <a:pt x="4160502" y="61931"/>
                  <a:pt x="4152322" y="68247"/>
                </a:cubicBezTo>
                <a:cubicBezTo>
                  <a:pt x="4144143" y="74562"/>
                  <a:pt x="4139908" y="82926"/>
                  <a:pt x="4139618" y="93339"/>
                </a:cubicBezTo>
                <a:cubicBezTo>
                  <a:pt x="4139983" y="103436"/>
                  <a:pt x="4144725" y="111641"/>
                  <a:pt x="4153845" y="117953"/>
                </a:cubicBezTo>
                <a:cubicBezTo>
                  <a:pt x="4162965" y="124265"/>
                  <a:pt x="4174274" y="130044"/>
                  <a:pt x="4187771" y="135290"/>
                </a:cubicBezTo>
                <a:cubicBezTo>
                  <a:pt x="4201268" y="140537"/>
                  <a:pt x="4214765" y="146611"/>
                  <a:pt x="4228263" y="153513"/>
                </a:cubicBezTo>
                <a:cubicBezTo>
                  <a:pt x="4241760" y="160415"/>
                  <a:pt x="4253069" y="169504"/>
                  <a:pt x="4262189" y="180781"/>
                </a:cubicBezTo>
                <a:cubicBezTo>
                  <a:pt x="4271309" y="192059"/>
                  <a:pt x="4276051" y="206884"/>
                  <a:pt x="4276416" y="225256"/>
                </a:cubicBezTo>
                <a:cubicBezTo>
                  <a:pt x="4276213" y="249052"/>
                  <a:pt x="4267822" y="269029"/>
                  <a:pt x="4251243" y="285187"/>
                </a:cubicBezTo>
                <a:cubicBezTo>
                  <a:pt x="4234664" y="301345"/>
                  <a:pt x="4211117" y="309751"/>
                  <a:pt x="4180600" y="310406"/>
                </a:cubicBezTo>
                <a:cubicBezTo>
                  <a:pt x="4158988" y="309916"/>
                  <a:pt x="4140731" y="306487"/>
                  <a:pt x="4125829" y="300117"/>
                </a:cubicBezTo>
                <a:cubicBezTo>
                  <a:pt x="4110927" y="293748"/>
                  <a:pt x="4099620" y="287378"/>
                  <a:pt x="4091908" y="281009"/>
                </a:cubicBezTo>
                <a:cubicBezTo>
                  <a:pt x="4084196" y="274639"/>
                  <a:pt x="4080321" y="271209"/>
                  <a:pt x="4080281" y="270719"/>
                </a:cubicBezTo>
                <a:lnTo>
                  <a:pt x="4108929" y="230992"/>
                </a:lnTo>
                <a:cubicBezTo>
                  <a:pt x="4109065" y="231371"/>
                  <a:pt x="4112294" y="234027"/>
                  <a:pt x="4118616" y="238958"/>
                </a:cubicBezTo>
                <a:cubicBezTo>
                  <a:pt x="4124937" y="243889"/>
                  <a:pt x="4133536" y="248821"/>
                  <a:pt x="4144412" y="253752"/>
                </a:cubicBezTo>
                <a:cubicBezTo>
                  <a:pt x="4155287" y="258683"/>
                  <a:pt x="4167623" y="261339"/>
                  <a:pt x="4181420" y="261718"/>
                </a:cubicBezTo>
                <a:cubicBezTo>
                  <a:pt x="4192861" y="261735"/>
                  <a:pt x="4202662" y="258833"/>
                  <a:pt x="4210825" y="253012"/>
                </a:cubicBezTo>
                <a:cubicBezTo>
                  <a:pt x="4218987" y="247191"/>
                  <a:pt x="4223256" y="238349"/>
                  <a:pt x="4223632" y="226486"/>
                </a:cubicBezTo>
                <a:cubicBezTo>
                  <a:pt x="4223266" y="216292"/>
                  <a:pt x="4218509" y="207903"/>
                  <a:pt x="4209362" y="201318"/>
                </a:cubicBezTo>
                <a:cubicBezTo>
                  <a:pt x="4200215" y="194733"/>
                  <a:pt x="4188873" y="188677"/>
                  <a:pt x="4175335" y="183151"/>
                </a:cubicBezTo>
                <a:cubicBezTo>
                  <a:pt x="4161797" y="177625"/>
                  <a:pt x="4148259" y="171353"/>
                  <a:pt x="4134722" y="164335"/>
                </a:cubicBezTo>
                <a:cubicBezTo>
                  <a:pt x="4121183" y="157318"/>
                  <a:pt x="4109841" y="148280"/>
                  <a:pt x="4100694" y="137221"/>
                </a:cubicBezTo>
                <a:cubicBezTo>
                  <a:pt x="4091546" y="126162"/>
                  <a:pt x="4086790" y="111808"/>
                  <a:pt x="4086424" y="94158"/>
                </a:cubicBezTo>
                <a:cubicBezTo>
                  <a:pt x="4087002" y="69503"/>
                  <a:pt x="4096280" y="49408"/>
                  <a:pt x="4114257" y="33872"/>
                </a:cubicBezTo>
                <a:cubicBezTo>
                  <a:pt x="4132234" y="18337"/>
                  <a:pt x="4155441" y="10323"/>
                  <a:pt x="4183879" y="9829"/>
                </a:cubicBezTo>
                <a:close/>
                <a:moveTo>
                  <a:pt x="2803868" y="9829"/>
                </a:moveTo>
                <a:cubicBezTo>
                  <a:pt x="2832679" y="10120"/>
                  <a:pt x="2858353" y="16770"/>
                  <a:pt x="2880887" y="29781"/>
                </a:cubicBezTo>
                <a:cubicBezTo>
                  <a:pt x="2903421" y="42793"/>
                  <a:pt x="2921199" y="60424"/>
                  <a:pt x="2934220" y="82676"/>
                </a:cubicBezTo>
                <a:cubicBezTo>
                  <a:pt x="2947241" y="104927"/>
                  <a:pt x="2953887" y="130059"/>
                  <a:pt x="2954156" y="158070"/>
                </a:cubicBezTo>
                <a:cubicBezTo>
                  <a:pt x="2953887" y="186906"/>
                  <a:pt x="2947241" y="212756"/>
                  <a:pt x="2934220" y="235619"/>
                </a:cubicBezTo>
                <a:cubicBezTo>
                  <a:pt x="2921199" y="258482"/>
                  <a:pt x="2903421" y="276589"/>
                  <a:pt x="2880887" y="289939"/>
                </a:cubicBezTo>
                <a:cubicBezTo>
                  <a:pt x="2858353" y="303289"/>
                  <a:pt x="2832679" y="310111"/>
                  <a:pt x="2803868" y="310406"/>
                </a:cubicBezTo>
                <a:cubicBezTo>
                  <a:pt x="2775057" y="310111"/>
                  <a:pt x="2749383" y="303289"/>
                  <a:pt x="2726849" y="289939"/>
                </a:cubicBezTo>
                <a:cubicBezTo>
                  <a:pt x="2704314" y="276589"/>
                  <a:pt x="2686536" y="258482"/>
                  <a:pt x="2673515" y="235619"/>
                </a:cubicBezTo>
                <a:cubicBezTo>
                  <a:pt x="2660495" y="212756"/>
                  <a:pt x="2653849" y="186906"/>
                  <a:pt x="2653579" y="158070"/>
                </a:cubicBezTo>
                <a:cubicBezTo>
                  <a:pt x="2653849" y="130059"/>
                  <a:pt x="2660495" y="104927"/>
                  <a:pt x="2673515" y="82676"/>
                </a:cubicBezTo>
                <a:cubicBezTo>
                  <a:pt x="2686536" y="60424"/>
                  <a:pt x="2704314" y="42793"/>
                  <a:pt x="2726849" y="29781"/>
                </a:cubicBezTo>
                <a:cubicBezTo>
                  <a:pt x="2749383" y="16770"/>
                  <a:pt x="2775057" y="10120"/>
                  <a:pt x="2803868" y="9829"/>
                </a:cubicBezTo>
                <a:close/>
                <a:moveTo>
                  <a:pt x="2459855" y="9829"/>
                </a:moveTo>
                <a:cubicBezTo>
                  <a:pt x="2478980" y="10213"/>
                  <a:pt x="2494978" y="12901"/>
                  <a:pt x="2507848" y="17891"/>
                </a:cubicBezTo>
                <a:cubicBezTo>
                  <a:pt x="2520719" y="22882"/>
                  <a:pt x="2530403" y="27872"/>
                  <a:pt x="2536900" y="32863"/>
                </a:cubicBezTo>
                <a:cubicBezTo>
                  <a:pt x="2543399" y="37853"/>
                  <a:pt x="2546653" y="40541"/>
                  <a:pt x="2546663" y="40925"/>
                </a:cubicBezTo>
                <a:lnTo>
                  <a:pt x="2523749" y="83916"/>
                </a:lnTo>
                <a:cubicBezTo>
                  <a:pt x="2523630" y="83603"/>
                  <a:pt x="2520775" y="81408"/>
                  <a:pt x="2515183" y="77332"/>
                </a:cubicBezTo>
                <a:cubicBezTo>
                  <a:pt x="2509590" y="73255"/>
                  <a:pt x="2501972" y="69179"/>
                  <a:pt x="2492327" y="65103"/>
                </a:cubicBezTo>
                <a:cubicBezTo>
                  <a:pt x="2482682" y="61026"/>
                  <a:pt x="2471722" y="58831"/>
                  <a:pt x="2459445" y="58518"/>
                </a:cubicBezTo>
                <a:cubicBezTo>
                  <a:pt x="2446860" y="58688"/>
                  <a:pt x="2436477" y="61931"/>
                  <a:pt x="2428298" y="68247"/>
                </a:cubicBezTo>
                <a:cubicBezTo>
                  <a:pt x="2420119" y="74562"/>
                  <a:pt x="2415883" y="82926"/>
                  <a:pt x="2415593" y="93339"/>
                </a:cubicBezTo>
                <a:cubicBezTo>
                  <a:pt x="2415958" y="103436"/>
                  <a:pt x="2420700" y="111641"/>
                  <a:pt x="2429821" y="117953"/>
                </a:cubicBezTo>
                <a:cubicBezTo>
                  <a:pt x="2438940" y="124265"/>
                  <a:pt x="2450249" y="130044"/>
                  <a:pt x="2463746" y="135290"/>
                </a:cubicBezTo>
                <a:cubicBezTo>
                  <a:pt x="2477243" y="140537"/>
                  <a:pt x="2490741" y="146611"/>
                  <a:pt x="2504238" y="153513"/>
                </a:cubicBezTo>
                <a:cubicBezTo>
                  <a:pt x="2517736" y="160415"/>
                  <a:pt x="2529045" y="169504"/>
                  <a:pt x="2538165" y="180781"/>
                </a:cubicBezTo>
                <a:cubicBezTo>
                  <a:pt x="2547285" y="192059"/>
                  <a:pt x="2552027" y="206884"/>
                  <a:pt x="2552391" y="225256"/>
                </a:cubicBezTo>
                <a:cubicBezTo>
                  <a:pt x="2552188" y="249052"/>
                  <a:pt x="2543797" y="269029"/>
                  <a:pt x="2527218" y="285187"/>
                </a:cubicBezTo>
                <a:cubicBezTo>
                  <a:pt x="2510640" y="301345"/>
                  <a:pt x="2487092" y="309751"/>
                  <a:pt x="2456576" y="310406"/>
                </a:cubicBezTo>
                <a:cubicBezTo>
                  <a:pt x="2434964" y="309916"/>
                  <a:pt x="2416707" y="306487"/>
                  <a:pt x="2401805" y="300117"/>
                </a:cubicBezTo>
                <a:cubicBezTo>
                  <a:pt x="2386903" y="293748"/>
                  <a:pt x="2375595" y="287378"/>
                  <a:pt x="2367884" y="281009"/>
                </a:cubicBezTo>
                <a:cubicBezTo>
                  <a:pt x="2360173" y="274639"/>
                  <a:pt x="2356296" y="271209"/>
                  <a:pt x="2356256" y="270719"/>
                </a:cubicBezTo>
                <a:lnTo>
                  <a:pt x="2384905" y="230992"/>
                </a:lnTo>
                <a:cubicBezTo>
                  <a:pt x="2385041" y="231371"/>
                  <a:pt x="2388269" y="234027"/>
                  <a:pt x="2394592" y="238958"/>
                </a:cubicBezTo>
                <a:cubicBezTo>
                  <a:pt x="2400913" y="243889"/>
                  <a:pt x="2409511" y="248821"/>
                  <a:pt x="2420387" y="253752"/>
                </a:cubicBezTo>
                <a:cubicBezTo>
                  <a:pt x="2431262" y="258683"/>
                  <a:pt x="2443598" y="261339"/>
                  <a:pt x="2457396" y="261718"/>
                </a:cubicBezTo>
                <a:cubicBezTo>
                  <a:pt x="2468837" y="261735"/>
                  <a:pt x="2478638" y="258833"/>
                  <a:pt x="2486800" y="253012"/>
                </a:cubicBezTo>
                <a:cubicBezTo>
                  <a:pt x="2494963" y="247191"/>
                  <a:pt x="2499232" y="238349"/>
                  <a:pt x="2499607" y="226486"/>
                </a:cubicBezTo>
                <a:cubicBezTo>
                  <a:pt x="2499241" y="216292"/>
                  <a:pt x="2494485" y="207903"/>
                  <a:pt x="2485338" y="201318"/>
                </a:cubicBezTo>
                <a:cubicBezTo>
                  <a:pt x="2476191" y="194733"/>
                  <a:pt x="2464848" y="188677"/>
                  <a:pt x="2451311" y="183151"/>
                </a:cubicBezTo>
                <a:cubicBezTo>
                  <a:pt x="2437772" y="177625"/>
                  <a:pt x="2424234" y="171353"/>
                  <a:pt x="2410697" y="164335"/>
                </a:cubicBezTo>
                <a:cubicBezTo>
                  <a:pt x="2397159" y="157318"/>
                  <a:pt x="2385817" y="148280"/>
                  <a:pt x="2376670" y="137221"/>
                </a:cubicBezTo>
                <a:cubicBezTo>
                  <a:pt x="2367522" y="126162"/>
                  <a:pt x="2362766" y="111808"/>
                  <a:pt x="2362400" y="94158"/>
                </a:cubicBezTo>
                <a:cubicBezTo>
                  <a:pt x="2362978" y="69503"/>
                  <a:pt x="2372256" y="49408"/>
                  <a:pt x="2390233" y="33872"/>
                </a:cubicBezTo>
                <a:cubicBezTo>
                  <a:pt x="2408210" y="18337"/>
                  <a:pt x="2431417" y="10323"/>
                  <a:pt x="2459855" y="9829"/>
                </a:cubicBezTo>
                <a:close/>
                <a:moveTo>
                  <a:pt x="1964823" y="9829"/>
                </a:moveTo>
                <a:cubicBezTo>
                  <a:pt x="1988455" y="10319"/>
                  <a:pt x="2008225" y="13749"/>
                  <a:pt x="2024135" y="20119"/>
                </a:cubicBezTo>
                <a:cubicBezTo>
                  <a:pt x="2040045" y="26488"/>
                  <a:pt x="2052020" y="32858"/>
                  <a:pt x="2060056" y="39227"/>
                </a:cubicBezTo>
                <a:cubicBezTo>
                  <a:pt x="2068094" y="45596"/>
                  <a:pt x="2072119" y="49026"/>
                  <a:pt x="2072132" y="49516"/>
                </a:cubicBezTo>
                <a:lnTo>
                  <a:pt x="2046738" y="88835"/>
                </a:lnTo>
                <a:cubicBezTo>
                  <a:pt x="2046614" y="88456"/>
                  <a:pt x="2043175" y="85800"/>
                  <a:pt x="2036422" y="80869"/>
                </a:cubicBezTo>
                <a:cubicBezTo>
                  <a:pt x="2029669" y="75937"/>
                  <a:pt x="2020346" y="71006"/>
                  <a:pt x="2008450" y="66074"/>
                </a:cubicBezTo>
                <a:cubicBezTo>
                  <a:pt x="1996554" y="61143"/>
                  <a:pt x="1982831" y="58487"/>
                  <a:pt x="1967280" y="58108"/>
                </a:cubicBezTo>
                <a:cubicBezTo>
                  <a:pt x="1946736" y="58341"/>
                  <a:pt x="1929210" y="62974"/>
                  <a:pt x="1914703" y="72007"/>
                </a:cubicBezTo>
                <a:cubicBezTo>
                  <a:pt x="1900196" y="81040"/>
                  <a:pt x="1889102" y="93078"/>
                  <a:pt x="1881421" y="108120"/>
                </a:cubicBezTo>
                <a:cubicBezTo>
                  <a:pt x="1873741" y="123162"/>
                  <a:pt x="1869868" y="139812"/>
                  <a:pt x="1869801" y="158070"/>
                </a:cubicBezTo>
                <a:cubicBezTo>
                  <a:pt x="1869888" y="176766"/>
                  <a:pt x="1873857" y="193952"/>
                  <a:pt x="1881710" y="209629"/>
                </a:cubicBezTo>
                <a:cubicBezTo>
                  <a:pt x="1889562" y="225305"/>
                  <a:pt x="1900782" y="237909"/>
                  <a:pt x="1915371" y="247440"/>
                </a:cubicBezTo>
                <a:cubicBezTo>
                  <a:pt x="1929958" y="256971"/>
                  <a:pt x="1947398" y="261867"/>
                  <a:pt x="1967690" y="262128"/>
                </a:cubicBezTo>
                <a:cubicBezTo>
                  <a:pt x="1984591" y="261673"/>
                  <a:pt x="1999346" y="258486"/>
                  <a:pt x="2011954" y="252569"/>
                </a:cubicBezTo>
                <a:cubicBezTo>
                  <a:pt x="2024563" y="246651"/>
                  <a:pt x="2034373" y="240734"/>
                  <a:pt x="2041383" y="234816"/>
                </a:cubicBezTo>
                <a:cubicBezTo>
                  <a:pt x="2048394" y="228898"/>
                  <a:pt x="2051953" y="225712"/>
                  <a:pt x="2052062" y="225257"/>
                </a:cubicBezTo>
                <a:lnTo>
                  <a:pt x="2079913" y="263355"/>
                </a:lnTo>
                <a:cubicBezTo>
                  <a:pt x="2079875" y="263936"/>
                  <a:pt x="2075492" y="268002"/>
                  <a:pt x="2066761" y="275553"/>
                </a:cubicBezTo>
                <a:cubicBezTo>
                  <a:pt x="2058031" y="283105"/>
                  <a:pt x="2045183" y="290656"/>
                  <a:pt x="2028216" y="298208"/>
                </a:cubicBezTo>
                <a:cubicBezTo>
                  <a:pt x="2011249" y="305759"/>
                  <a:pt x="1990391" y="309825"/>
                  <a:pt x="1965642" y="310406"/>
                </a:cubicBezTo>
                <a:cubicBezTo>
                  <a:pt x="1935807" y="310121"/>
                  <a:pt x="1909654" y="303370"/>
                  <a:pt x="1887184" y="290151"/>
                </a:cubicBezTo>
                <a:cubicBezTo>
                  <a:pt x="1864713" y="276933"/>
                  <a:pt x="1847180" y="258958"/>
                  <a:pt x="1834586" y="236226"/>
                </a:cubicBezTo>
                <a:cubicBezTo>
                  <a:pt x="1821991" y="213494"/>
                  <a:pt x="1815588" y="187715"/>
                  <a:pt x="1815379" y="158890"/>
                </a:cubicBezTo>
                <a:cubicBezTo>
                  <a:pt x="1815639" y="130481"/>
                  <a:pt x="1822213" y="105097"/>
                  <a:pt x="1835101" y="82736"/>
                </a:cubicBezTo>
                <a:cubicBezTo>
                  <a:pt x="1847990" y="60376"/>
                  <a:pt x="1865634" y="42704"/>
                  <a:pt x="1888033" y="29721"/>
                </a:cubicBezTo>
                <a:cubicBezTo>
                  <a:pt x="1910433" y="16737"/>
                  <a:pt x="1936029" y="10107"/>
                  <a:pt x="1964823" y="9829"/>
                </a:cubicBezTo>
                <a:close/>
                <a:moveTo>
                  <a:pt x="4409190" y="0"/>
                </a:moveTo>
                <a:lnTo>
                  <a:pt x="4453819" y="0"/>
                </a:lnTo>
                <a:lnTo>
                  <a:pt x="4349413" y="322694"/>
                </a:lnTo>
                <a:lnTo>
                  <a:pt x="4305195" y="322694"/>
                </a:lnTo>
                <a:close/>
              </a:path>
            </a:pathLst>
          </a:cu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a:solidFill>
                <a:schemeClr val="l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440"/>
        <p:cNvGrpSpPr/>
        <p:nvPr/>
      </p:nvGrpSpPr>
      <p:grpSpPr>
        <a:xfrm>
          <a:off x="0" y="0"/>
          <a:ext cx="0" cy="0"/>
          <a:chOff x="0" y="0"/>
          <a:chExt cx="0" cy="0"/>
        </a:xfrm>
      </p:grpSpPr>
      <p:sp>
        <p:nvSpPr>
          <p:cNvPr id="441" name="Google Shape;441;p52"/>
          <p:cNvSpPr txBox="1">
            <a:spLocks noGrp="1"/>
          </p:cNvSpPr>
          <p:nvPr>
            <p:ph type="ftr" idx="11"/>
          </p:nvPr>
        </p:nvSpPr>
        <p:spPr>
          <a:xfrm>
            <a:off x="2743200" y="6031381"/>
            <a:ext cx="4787100" cy="11202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a:solidFill>
                  <a:schemeClr val="dk1"/>
                </a:solidFill>
                <a:latin typeface="Arial"/>
                <a:ea typeface="Arial"/>
                <a:cs typeface="Arial"/>
                <a:sym typeface="Arial"/>
              </a:rPr>
              <a:t>1. Mann DL, et al. </a:t>
            </a:r>
            <a:r>
              <a:rPr lang="en-US" sz="1000" i="1">
                <a:solidFill>
                  <a:schemeClr val="dk1"/>
                </a:solidFill>
                <a:latin typeface="Arial"/>
                <a:ea typeface="Arial"/>
                <a:cs typeface="Arial"/>
                <a:sym typeface="Arial"/>
              </a:rPr>
              <a:t>Braunwald's Heart Disease: A Textbook of Cardiovascular Medicine</a:t>
            </a:r>
            <a:r>
              <a:rPr lang="en-US" sz="1000">
                <a:solidFill>
                  <a:schemeClr val="dk1"/>
                </a:solidFill>
                <a:latin typeface="Arial"/>
                <a:ea typeface="Arial"/>
                <a:cs typeface="Arial"/>
                <a:sym typeface="Arial"/>
              </a:rPr>
              <a:t>. 10th ed; 2015. 2. Volpe M, et al. </a:t>
            </a:r>
            <a:r>
              <a:rPr lang="en-US" sz="1000" i="1">
                <a:solidFill>
                  <a:schemeClr val="dk1"/>
                </a:solidFill>
                <a:latin typeface="Arial"/>
                <a:ea typeface="Arial"/>
                <a:cs typeface="Arial"/>
                <a:sym typeface="Arial"/>
              </a:rPr>
              <a:t>Clin Sci</a:t>
            </a:r>
            <a:r>
              <a:rPr lang="en-US" sz="1000">
                <a:solidFill>
                  <a:schemeClr val="dk1"/>
                </a:solidFill>
                <a:latin typeface="Arial"/>
                <a:ea typeface="Arial"/>
                <a:cs typeface="Arial"/>
                <a:sym typeface="Arial"/>
              </a:rPr>
              <a:t>.</a:t>
            </a:r>
            <a:r>
              <a:rPr lang="en-US" sz="1000" i="1">
                <a:solidFill>
                  <a:schemeClr val="dk1"/>
                </a:solidFill>
                <a:latin typeface="Arial"/>
                <a:ea typeface="Arial"/>
                <a:cs typeface="Arial"/>
                <a:sym typeface="Arial"/>
              </a:rPr>
              <a:t> </a:t>
            </a:r>
            <a:r>
              <a:rPr lang="en-US" sz="1000">
                <a:solidFill>
                  <a:schemeClr val="dk1"/>
                </a:solidFill>
                <a:latin typeface="Arial"/>
                <a:ea typeface="Arial"/>
                <a:cs typeface="Arial"/>
                <a:sym typeface="Arial"/>
              </a:rPr>
              <a:t>2016;130(2):57-77.</a:t>
            </a:r>
            <a:endParaRPr/>
          </a:p>
        </p:txBody>
      </p:sp>
      <p:cxnSp>
        <p:nvCxnSpPr>
          <p:cNvPr id="442" name="Google Shape;442;p52"/>
          <p:cNvCxnSpPr/>
          <p:nvPr/>
        </p:nvCxnSpPr>
        <p:spPr>
          <a:xfrm>
            <a:off x="391094" y="3868759"/>
            <a:ext cx="8268600" cy="0"/>
          </a:xfrm>
          <a:prstGeom prst="straightConnector1">
            <a:avLst/>
          </a:prstGeom>
          <a:noFill/>
          <a:ln w="25400" cap="flat" cmpd="sng">
            <a:solidFill>
              <a:srgbClr val="666666"/>
            </a:solidFill>
            <a:prstDash val="solid"/>
            <a:round/>
            <a:headEnd type="none" w="sm" len="sm"/>
            <a:tailEnd type="none" w="sm" len="sm"/>
          </a:ln>
        </p:spPr>
      </p:cxnSp>
      <p:sp>
        <p:nvSpPr>
          <p:cNvPr id="443" name="Google Shape;443;p52"/>
          <p:cNvSpPr txBox="1"/>
          <p:nvPr/>
        </p:nvSpPr>
        <p:spPr>
          <a:xfrm>
            <a:off x="70425" y="2978903"/>
            <a:ext cx="10233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Arial"/>
                <a:ea typeface="Arial"/>
                <a:cs typeface="Arial"/>
                <a:sym typeface="Arial"/>
              </a:rPr>
              <a:t>Overactive</a:t>
            </a:r>
            <a:br>
              <a:rPr lang="en-US" sz="1200" b="1">
                <a:solidFill>
                  <a:schemeClr val="accent6"/>
                </a:solidFill>
                <a:latin typeface="Arial"/>
                <a:ea typeface="Arial"/>
                <a:cs typeface="Arial"/>
                <a:sym typeface="Arial"/>
              </a:rPr>
            </a:br>
            <a:r>
              <a:rPr lang="en-US" sz="1200" b="1">
                <a:solidFill>
                  <a:schemeClr val="accent6"/>
                </a:solidFill>
                <a:latin typeface="Arial"/>
                <a:ea typeface="Arial"/>
                <a:cs typeface="Arial"/>
                <a:sym typeface="Arial"/>
              </a:rPr>
              <a:t>SNS</a:t>
            </a:r>
            <a:r>
              <a:rPr lang="en-US" sz="1200" b="1" baseline="30000">
                <a:solidFill>
                  <a:schemeClr val="accent6"/>
                </a:solidFill>
                <a:latin typeface="Arial"/>
                <a:ea typeface="Arial"/>
                <a:cs typeface="Arial"/>
                <a:sym typeface="Arial"/>
              </a:rPr>
              <a:t>1</a:t>
            </a:r>
            <a:endParaRPr/>
          </a:p>
        </p:txBody>
      </p:sp>
      <p:sp>
        <p:nvSpPr>
          <p:cNvPr id="444" name="Google Shape;444;p52"/>
          <p:cNvSpPr txBox="1"/>
          <p:nvPr/>
        </p:nvSpPr>
        <p:spPr>
          <a:xfrm>
            <a:off x="70425" y="3963583"/>
            <a:ext cx="1023300" cy="46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accent6"/>
                </a:solidFill>
                <a:latin typeface="Arial"/>
                <a:ea typeface="Arial"/>
                <a:cs typeface="Arial"/>
                <a:sym typeface="Arial"/>
              </a:rPr>
              <a:t>Overactive</a:t>
            </a:r>
            <a:br>
              <a:rPr lang="en-US" sz="1200" b="1">
                <a:solidFill>
                  <a:schemeClr val="accent6"/>
                </a:solidFill>
                <a:latin typeface="Arial"/>
                <a:ea typeface="Arial"/>
                <a:cs typeface="Arial"/>
                <a:sym typeface="Arial"/>
              </a:rPr>
            </a:br>
            <a:r>
              <a:rPr lang="en-US" sz="1200" b="1">
                <a:solidFill>
                  <a:schemeClr val="accent6"/>
                </a:solidFill>
                <a:latin typeface="Arial"/>
                <a:ea typeface="Arial"/>
                <a:cs typeface="Arial"/>
                <a:sym typeface="Arial"/>
              </a:rPr>
              <a:t>RAAS</a:t>
            </a:r>
            <a:r>
              <a:rPr lang="en-US" sz="1200" b="1" baseline="30000">
                <a:solidFill>
                  <a:schemeClr val="accent6"/>
                </a:solidFill>
                <a:latin typeface="Arial"/>
                <a:ea typeface="Arial"/>
                <a:cs typeface="Arial"/>
                <a:sym typeface="Arial"/>
              </a:rPr>
              <a:t>1</a:t>
            </a:r>
            <a:endParaRPr/>
          </a:p>
        </p:txBody>
      </p:sp>
      <p:sp>
        <p:nvSpPr>
          <p:cNvPr id="445" name="Google Shape;445;p52"/>
          <p:cNvSpPr txBox="1"/>
          <p:nvPr/>
        </p:nvSpPr>
        <p:spPr>
          <a:xfrm>
            <a:off x="6188611" y="3981140"/>
            <a:ext cx="2451300" cy="392400"/>
          </a:xfrm>
          <a:prstGeom prst="rect">
            <a:avLst/>
          </a:prstGeom>
          <a:noFill/>
          <a:ln>
            <a:noFill/>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chemeClr val="lt1"/>
              </a:buClr>
              <a:buSzPts val="1050"/>
              <a:buFont typeface="Arial"/>
              <a:buChar char="•"/>
            </a:pPr>
            <a:r>
              <a:rPr lang="en-US" sz="1050">
                <a:solidFill>
                  <a:schemeClr val="lt1"/>
                </a:solidFill>
                <a:latin typeface="Arial"/>
                <a:ea typeface="Arial"/>
                <a:cs typeface="Arial"/>
                <a:sym typeface="Arial"/>
              </a:rPr>
              <a:t>Renal perfusion pressure</a:t>
            </a:r>
            <a:endParaRPr sz="1050" baseline="30000">
              <a:solidFill>
                <a:schemeClr val="lt1"/>
              </a:solidFill>
              <a:latin typeface="Arial"/>
              <a:ea typeface="Arial"/>
              <a:cs typeface="Arial"/>
              <a:sym typeface="Arial"/>
            </a:endParaRPr>
          </a:p>
          <a:p>
            <a:pPr marL="137160" marR="0" lvl="0" indent="-137160" algn="l" rtl="0">
              <a:lnSpc>
                <a:spcPct val="100000"/>
              </a:lnSpc>
              <a:spcBef>
                <a:spcPts val="0"/>
              </a:spcBef>
              <a:spcAft>
                <a:spcPts val="0"/>
              </a:spcAft>
              <a:buClr>
                <a:schemeClr val="lt1"/>
              </a:buClr>
              <a:buSzPts val="1050"/>
              <a:buFont typeface="Arial"/>
              <a:buChar char="•"/>
            </a:pPr>
            <a:r>
              <a:rPr lang="en-US" sz="1050">
                <a:solidFill>
                  <a:schemeClr val="lt1"/>
                </a:solidFill>
                <a:latin typeface="Arial"/>
                <a:ea typeface="Arial"/>
                <a:cs typeface="Arial"/>
                <a:sym typeface="Arial"/>
              </a:rPr>
              <a:t>Renal tubule sodium load</a:t>
            </a:r>
            <a:endParaRPr sz="1050" baseline="30000">
              <a:solidFill>
                <a:schemeClr val="lt1"/>
              </a:solidFill>
              <a:latin typeface="Arial"/>
              <a:ea typeface="Arial"/>
              <a:cs typeface="Arial"/>
              <a:sym typeface="Arial"/>
            </a:endParaRPr>
          </a:p>
        </p:txBody>
      </p:sp>
      <p:grpSp>
        <p:nvGrpSpPr>
          <p:cNvPr id="446" name="Google Shape;446;p52"/>
          <p:cNvGrpSpPr/>
          <p:nvPr/>
        </p:nvGrpSpPr>
        <p:grpSpPr>
          <a:xfrm>
            <a:off x="6121931" y="2084044"/>
            <a:ext cx="2538854" cy="2374953"/>
            <a:chOff x="8213283" y="1925786"/>
            <a:chExt cx="3385138" cy="3166604"/>
          </a:xfrm>
        </p:grpSpPr>
        <p:grpSp>
          <p:nvGrpSpPr>
            <p:cNvPr id="447" name="Google Shape;447;p52"/>
            <p:cNvGrpSpPr/>
            <p:nvPr/>
          </p:nvGrpSpPr>
          <p:grpSpPr>
            <a:xfrm>
              <a:off x="8213283" y="2615890"/>
              <a:ext cx="3385138" cy="2476500"/>
              <a:chOff x="8213283" y="2615890"/>
              <a:chExt cx="3385138" cy="2476500"/>
            </a:xfrm>
          </p:grpSpPr>
          <p:sp>
            <p:nvSpPr>
              <p:cNvPr id="448" name="Google Shape;448;p52"/>
              <p:cNvSpPr/>
              <p:nvPr/>
            </p:nvSpPr>
            <p:spPr>
              <a:xfrm>
                <a:off x="8213283" y="2615890"/>
                <a:ext cx="3294900" cy="2476500"/>
              </a:xfrm>
              <a:prstGeom prst="roundRect">
                <a:avLst>
                  <a:gd name="adj" fmla="val 4918"/>
                </a:avLst>
              </a:prstGeom>
              <a:noFill/>
              <a:ln w="57150"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137160" marR="0" lvl="0" indent="-70485" algn="l" rtl="0">
                  <a:lnSpc>
                    <a:spcPct val="100000"/>
                  </a:lnSpc>
                  <a:spcBef>
                    <a:spcPts val="0"/>
                  </a:spcBef>
                  <a:spcAft>
                    <a:spcPts val="0"/>
                  </a:spcAft>
                  <a:buClr>
                    <a:schemeClr val="dk1"/>
                  </a:buClr>
                  <a:buSzPts val="1050"/>
                  <a:buFont typeface="Arial"/>
                  <a:buNone/>
                </a:pPr>
                <a:endParaRPr sz="1050">
                  <a:solidFill>
                    <a:schemeClr val="dk2"/>
                  </a:solidFill>
                  <a:latin typeface="Arial"/>
                  <a:ea typeface="Arial"/>
                  <a:cs typeface="Arial"/>
                  <a:sym typeface="Arial"/>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Vasoconstriction</a:t>
                </a:r>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Vascular hypertrophy</a:t>
                </a:r>
                <a:endParaRPr/>
              </a:p>
            </p:txBody>
          </p:sp>
          <p:sp>
            <p:nvSpPr>
              <p:cNvPr id="449" name="Google Shape;449;p52"/>
              <p:cNvSpPr txBox="1"/>
              <p:nvPr/>
            </p:nvSpPr>
            <p:spPr>
              <a:xfrm>
                <a:off x="8329921" y="3782178"/>
                <a:ext cx="3268500" cy="523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a:p>
            </p:txBody>
          </p:sp>
        </p:grpSp>
        <p:grpSp>
          <p:nvGrpSpPr>
            <p:cNvPr id="450" name="Google Shape;450;p52"/>
            <p:cNvGrpSpPr/>
            <p:nvPr/>
          </p:nvGrpSpPr>
          <p:grpSpPr>
            <a:xfrm>
              <a:off x="10627041" y="1925786"/>
              <a:ext cx="906367" cy="906367"/>
              <a:chOff x="3190858" y="1469619"/>
              <a:chExt cx="1082100" cy="1082100"/>
            </a:xfrm>
          </p:grpSpPr>
          <p:sp>
            <p:nvSpPr>
              <p:cNvPr id="451" name="Google Shape;451;p52"/>
              <p:cNvSpPr/>
              <p:nvPr/>
            </p:nvSpPr>
            <p:spPr>
              <a:xfrm>
                <a:off x="3190858" y="1469619"/>
                <a:ext cx="1082100" cy="10821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52" name="Google Shape;452;p52"/>
              <p:cNvPicPr preferRelativeResize="0"/>
              <p:nvPr/>
            </p:nvPicPr>
            <p:blipFill rotWithShape="1">
              <a:blip r:embed="rId3">
                <a:alphaModFix/>
              </a:blip>
              <a:srcRect/>
              <a:stretch/>
            </p:blipFill>
            <p:spPr>
              <a:xfrm>
                <a:off x="3269265" y="1521508"/>
                <a:ext cx="925385" cy="978417"/>
              </a:xfrm>
              <a:prstGeom prst="rect">
                <a:avLst/>
              </a:prstGeom>
              <a:noFill/>
              <a:ln>
                <a:noFill/>
              </a:ln>
            </p:spPr>
          </p:pic>
        </p:grpSp>
        <p:sp>
          <p:nvSpPr>
            <p:cNvPr id="453" name="Google Shape;453;p52"/>
            <p:cNvSpPr txBox="1"/>
            <p:nvPr/>
          </p:nvSpPr>
          <p:spPr>
            <a:xfrm>
              <a:off x="9094542" y="2217027"/>
              <a:ext cx="1532400" cy="307800"/>
            </a:xfrm>
            <a:prstGeom prst="rect">
              <a:avLst/>
            </a:prstGeom>
            <a:solidFill>
              <a:srgbClr val="FFFF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50" b="1">
                  <a:solidFill>
                    <a:schemeClr val="accent6"/>
                  </a:solidFill>
                  <a:latin typeface="Arial"/>
                  <a:ea typeface="Arial"/>
                  <a:cs typeface="Arial"/>
                  <a:sym typeface="Arial"/>
                </a:rPr>
                <a:t>VASCULAR</a:t>
              </a:r>
              <a:endParaRPr/>
            </a:p>
          </p:txBody>
        </p:sp>
      </p:grpSp>
      <p:grpSp>
        <p:nvGrpSpPr>
          <p:cNvPr id="454" name="Google Shape;454;p52"/>
          <p:cNvGrpSpPr/>
          <p:nvPr/>
        </p:nvGrpSpPr>
        <p:grpSpPr>
          <a:xfrm>
            <a:off x="3664504" y="2084044"/>
            <a:ext cx="2471175" cy="2374953"/>
            <a:chOff x="4950569" y="1925786"/>
            <a:chExt cx="3294900" cy="3166604"/>
          </a:xfrm>
        </p:grpSpPr>
        <p:grpSp>
          <p:nvGrpSpPr>
            <p:cNvPr id="455" name="Google Shape;455;p52"/>
            <p:cNvGrpSpPr/>
            <p:nvPr/>
          </p:nvGrpSpPr>
          <p:grpSpPr>
            <a:xfrm>
              <a:off x="4950569" y="2615890"/>
              <a:ext cx="3294900" cy="2476500"/>
              <a:chOff x="4950569" y="2615890"/>
              <a:chExt cx="3294900" cy="2476500"/>
            </a:xfrm>
          </p:grpSpPr>
          <p:sp>
            <p:nvSpPr>
              <p:cNvPr id="456" name="Google Shape;456;p52"/>
              <p:cNvSpPr/>
              <p:nvPr/>
            </p:nvSpPr>
            <p:spPr>
              <a:xfrm>
                <a:off x="4950569" y="2615890"/>
                <a:ext cx="3294900" cy="2476500"/>
              </a:xfrm>
              <a:prstGeom prst="roundRect">
                <a:avLst>
                  <a:gd name="adj" fmla="val 4919"/>
                </a:avLst>
              </a:prstGeom>
              <a:noFill/>
              <a:ln w="57150"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137160" marR="0" lvl="0" indent="-70485" algn="l" rtl="0">
                  <a:lnSpc>
                    <a:spcPct val="100000"/>
                  </a:lnSpc>
                  <a:spcBef>
                    <a:spcPts val="0"/>
                  </a:spcBef>
                  <a:spcAft>
                    <a:spcPts val="0"/>
                  </a:spcAft>
                  <a:buClr>
                    <a:schemeClr val="dk1"/>
                  </a:buClr>
                  <a:buSzPts val="1050"/>
                  <a:buFont typeface="Arial"/>
                  <a:buNone/>
                </a:pPr>
                <a:endParaRPr sz="1050">
                  <a:solidFill>
                    <a:schemeClr val="dk2"/>
                  </a:solidFill>
                  <a:latin typeface="Arial"/>
                  <a:ea typeface="Arial"/>
                  <a:cs typeface="Arial"/>
                  <a:sym typeface="Arial"/>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RAAS stimulation</a:t>
                </a:r>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Increased renin release</a:t>
                </a:r>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Increased sodium reabsorption</a:t>
                </a:r>
                <a:endParaRPr/>
              </a:p>
            </p:txBody>
          </p:sp>
          <p:sp>
            <p:nvSpPr>
              <p:cNvPr id="457" name="Google Shape;457;p52"/>
              <p:cNvSpPr txBox="1"/>
              <p:nvPr/>
            </p:nvSpPr>
            <p:spPr>
              <a:xfrm>
                <a:off x="4989755" y="4472145"/>
                <a:ext cx="3162000" cy="523200"/>
              </a:xfrm>
              <a:prstGeom prst="rect">
                <a:avLst/>
              </a:prstGeom>
              <a:noFill/>
              <a:ln>
                <a:noFill/>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Sodium and water retention</a:t>
                </a:r>
                <a:endParaRPr sz="1050" baseline="30000">
                  <a:solidFill>
                    <a:srgbClr val="FFFFFF"/>
                  </a:solidFill>
                  <a:latin typeface="Arial"/>
                  <a:ea typeface="Arial"/>
                  <a:cs typeface="Arial"/>
                  <a:sym typeface="Aria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Fibrosis</a:t>
                </a:r>
                <a:endParaRPr sz="1050" baseline="30000">
                  <a:solidFill>
                    <a:srgbClr val="FFFFFF"/>
                  </a:solidFill>
                  <a:latin typeface="Arial"/>
                  <a:ea typeface="Arial"/>
                  <a:cs typeface="Arial"/>
                  <a:sym typeface="Arial"/>
                </a:endParaRPr>
              </a:p>
            </p:txBody>
          </p:sp>
        </p:grpSp>
        <p:grpSp>
          <p:nvGrpSpPr>
            <p:cNvPr id="458" name="Google Shape;458;p52"/>
            <p:cNvGrpSpPr/>
            <p:nvPr/>
          </p:nvGrpSpPr>
          <p:grpSpPr>
            <a:xfrm>
              <a:off x="7252458" y="1925786"/>
              <a:ext cx="906367" cy="906367"/>
              <a:chOff x="10005018" y="1469619"/>
              <a:chExt cx="1082100" cy="1082100"/>
            </a:xfrm>
          </p:grpSpPr>
          <p:sp>
            <p:nvSpPr>
              <p:cNvPr id="459" name="Google Shape;459;p52"/>
              <p:cNvSpPr/>
              <p:nvPr/>
            </p:nvSpPr>
            <p:spPr>
              <a:xfrm>
                <a:off x="10005018" y="1469619"/>
                <a:ext cx="1082100" cy="1082100"/>
              </a:xfrm>
              <a:prstGeom prst="ellipse">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60" name="Google Shape;460;p52"/>
              <p:cNvPicPr preferRelativeResize="0"/>
              <p:nvPr/>
            </p:nvPicPr>
            <p:blipFill rotWithShape="1">
              <a:blip r:embed="rId4">
                <a:alphaModFix/>
              </a:blip>
              <a:srcRect/>
              <a:stretch/>
            </p:blipFill>
            <p:spPr>
              <a:xfrm>
                <a:off x="10102542" y="1686342"/>
                <a:ext cx="887145" cy="648750"/>
              </a:xfrm>
              <a:prstGeom prst="rect">
                <a:avLst/>
              </a:prstGeom>
              <a:noFill/>
              <a:ln>
                <a:noFill/>
              </a:ln>
            </p:spPr>
          </p:pic>
        </p:grpSp>
        <p:sp>
          <p:nvSpPr>
            <p:cNvPr id="461" name="Google Shape;461;p52"/>
            <p:cNvSpPr txBox="1"/>
            <p:nvPr/>
          </p:nvSpPr>
          <p:spPr>
            <a:xfrm>
              <a:off x="6160561" y="2229794"/>
              <a:ext cx="1059300" cy="307800"/>
            </a:xfrm>
            <a:prstGeom prst="rect">
              <a:avLst/>
            </a:prstGeom>
            <a:solidFill>
              <a:srgbClr val="FFFF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50" b="1">
                  <a:solidFill>
                    <a:schemeClr val="accent6"/>
                  </a:solidFill>
                  <a:latin typeface="Arial"/>
                  <a:ea typeface="Arial"/>
                  <a:cs typeface="Arial"/>
                  <a:sym typeface="Arial"/>
                </a:rPr>
                <a:t>RENAL</a:t>
              </a:r>
              <a:endParaRPr/>
            </a:p>
          </p:txBody>
        </p:sp>
      </p:grpSp>
      <p:grpSp>
        <p:nvGrpSpPr>
          <p:cNvPr id="462" name="Google Shape;462;p52"/>
          <p:cNvGrpSpPr/>
          <p:nvPr/>
        </p:nvGrpSpPr>
        <p:grpSpPr>
          <a:xfrm>
            <a:off x="1119612" y="2084044"/>
            <a:ext cx="2471175" cy="2374953"/>
            <a:chOff x="1571234" y="1925786"/>
            <a:chExt cx="3294900" cy="3166604"/>
          </a:xfrm>
        </p:grpSpPr>
        <p:sp>
          <p:nvSpPr>
            <p:cNvPr id="463" name="Google Shape;463;p52"/>
            <p:cNvSpPr/>
            <p:nvPr/>
          </p:nvSpPr>
          <p:spPr>
            <a:xfrm>
              <a:off x="1571234" y="2615890"/>
              <a:ext cx="3294900" cy="2476500"/>
            </a:xfrm>
            <a:prstGeom prst="roundRect">
              <a:avLst>
                <a:gd name="adj" fmla="val 3800"/>
              </a:avLst>
            </a:prstGeom>
            <a:noFill/>
            <a:ln w="57150" cap="flat" cmpd="sng">
              <a:solidFill>
                <a:srgbClr val="C00000"/>
              </a:solidFill>
              <a:prstDash val="solid"/>
              <a:round/>
              <a:headEnd type="none" w="sm" len="sm"/>
              <a:tailEnd type="none" w="sm" len="sm"/>
            </a:ln>
          </p:spPr>
          <p:txBody>
            <a:bodyPr spcFirstLastPara="1" wrap="square" lIns="68575" tIns="34275" rIns="68575" bIns="34275" anchor="t" anchorCtr="0">
              <a:noAutofit/>
            </a:bodyPr>
            <a:lstStyle/>
            <a:p>
              <a:pPr marL="137160" marR="0" lvl="0" indent="-70485" algn="l" rtl="0">
                <a:lnSpc>
                  <a:spcPct val="100000"/>
                </a:lnSpc>
                <a:spcBef>
                  <a:spcPts val="0"/>
                </a:spcBef>
                <a:spcAft>
                  <a:spcPts val="0"/>
                </a:spcAft>
                <a:buClr>
                  <a:schemeClr val="dk1"/>
                </a:buClr>
                <a:buSzPts val="1050"/>
                <a:buFont typeface="Arial"/>
                <a:buNone/>
              </a:pPr>
              <a:endParaRPr sz="1050">
                <a:solidFill>
                  <a:schemeClr val="dk2"/>
                </a:solidFill>
                <a:latin typeface="Arial"/>
                <a:ea typeface="Arial"/>
                <a:cs typeface="Arial"/>
                <a:sym typeface="Arial"/>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Depleted norepinephrine stores</a:t>
              </a:r>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Myocyte apoptosis, necrosis, hypertrophy, and fibrosis</a:t>
              </a:r>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Impaired systolic function</a:t>
              </a:r>
              <a:endParaRPr/>
            </a:p>
            <a:p>
              <a:pPr marL="137160" marR="0" lvl="0" indent="-137160" algn="l" rtl="0">
                <a:lnSpc>
                  <a:spcPct val="100000"/>
                </a:lnSpc>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Increased heart rate and contractility</a:t>
              </a:r>
              <a:endParaRPr/>
            </a:p>
          </p:txBody>
        </p:sp>
        <p:grpSp>
          <p:nvGrpSpPr>
            <p:cNvPr id="464" name="Google Shape;464;p52"/>
            <p:cNvGrpSpPr/>
            <p:nvPr/>
          </p:nvGrpSpPr>
          <p:grpSpPr>
            <a:xfrm>
              <a:off x="3873122" y="1925786"/>
              <a:ext cx="906367" cy="906367"/>
              <a:chOff x="6597937" y="1469619"/>
              <a:chExt cx="1082100" cy="1082100"/>
            </a:xfrm>
          </p:grpSpPr>
          <p:sp>
            <p:nvSpPr>
              <p:cNvPr id="465" name="Google Shape;465;p52"/>
              <p:cNvSpPr/>
              <p:nvPr/>
            </p:nvSpPr>
            <p:spPr>
              <a:xfrm>
                <a:off x="6597937" y="1469619"/>
                <a:ext cx="1082100" cy="1082100"/>
              </a:xfrm>
              <a:prstGeom prst="ellipse">
                <a:avLst/>
              </a:prstGeom>
              <a:solidFill>
                <a:schemeClr val="lt1"/>
              </a:solidFill>
              <a:ln w="3175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466" name="Google Shape;466;p52"/>
              <p:cNvPicPr preferRelativeResize="0"/>
              <p:nvPr/>
            </p:nvPicPr>
            <p:blipFill rotWithShape="1">
              <a:blip r:embed="rId5">
                <a:alphaModFix/>
              </a:blip>
              <a:srcRect/>
              <a:stretch/>
            </p:blipFill>
            <p:spPr>
              <a:xfrm>
                <a:off x="6835054" y="1554208"/>
                <a:ext cx="607964" cy="893826"/>
              </a:xfrm>
              <a:prstGeom prst="rect">
                <a:avLst/>
              </a:prstGeom>
              <a:noFill/>
              <a:ln>
                <a:noFill/>
              </a:ln>
            </p:spPr>
          </p:pic>
        </p:grpSp>
        <p:sp>
          <p:nvSpPr>
            <p:cNvPr id="467" name="Google Shape;467;p52"/>
            <p:cNvSpPr txBox="1"/>
            <p:nvPr/>
          </p:nvSpPr>
          <p:spPr>
            <a:xfrm>
              <a:off x="1795584" y="2217027"/>
              <a:ext cx="2017500" cy="307800"/>
            </a:xfrm>
            <a:prstGeom prst="rect">
              <a:avLst/>
            </a:prstGeom>
            <a:solidFill>
              <a:srgbClr val="FFFF00"/>
            </a:solid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050" b="1">
                  <a:solidFill>
                    <a:schemeClr val="accent6"/>
                  </a:solidFill>
                  <a:latin typeface="Arial"/>
                  <a:ea typeface="Arial"/>
                  <a:cs typeface="Arial"/>
                  <a:sym typeface="Arial"/>
                </a:rPr>
                <a:t>CARDIOVASCULAR</a:t>
              </a:r>
              <a:endParaRPr/>
            </a:p>
          </p:txBody>
        </p:sp>
      </p:grpSp>
      <p:sp>
        <p:nvSpPr>
          <p:cNvPr id="468" name="Google Shape;468;p52"/>
          <p:cNvSpPr txBox="1"/>
          <p:nvPr/>
        </p:nvSpPr>
        <p:spPr>
          <a:xfrm>
            <a:off x="303061" y="4743866"/>
            <a:ext cx="558000" cy="2769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a:solidFill>
                  <a:schemeClr val="dk1"/>
                </a:solidFill>
                <a:latin typeface="Arial"/>
                <a:ea typeface="Arial"/>
                <a:cs typeface="Arial"/>
                <a:sym typeface="Arial"/>
              </a:rPr>
              <a:t>NPS</a:t>
            </a:r>
            <a:r>
              <a:rPr lang="en-US" sz="1200" b="1" baseline="30000">
                <a:solidFill>
                  <a:schemeClr val="dk1"/>
                </a:solidFill>
                <a:latin typeface="Arial"/>
                <a:ea typeface="Arial"/>
                <a:cs typeface="Arial"/>
                <a:sym typeface="Arial"/>
              </a:rPr>
              <a:t>2</a:t>
            </a:r>
            <a:endParaRPr sz="1200" b="1" baseline="30000">
              <a:solidFill>
                <a:schemeClr val="dk1"/>
              </a:solidFill>
              <a:latin typeface="Arial"/>
              <a:ea typeface="Arial"/>
              <a:cs typeface="Arial"/>
              <a:sym typeface="Arial"/>
            </a:endParaRPr>
          </a:p>
        </p:txBody>
      </p:sp>
      <p:grpSp>
        <p:nvGrpSpPr>
          <p:cNvPr id="469" name="Google Shape;469;p52"/>
          <p:cNvGrpSpPr/>
          <p:nvPr/>
        </p:nvGrpSpPr>
        <p:grpSpPr>
          <a:xfrm>
            <a:off x="6209393" y="4371660"/>
            <a:ext cx="2471175" cy="805781"/>
            <a:chOff x="8329900" y="4987633"/>
            <a:chExt cx="3294900" cy="1074375"/>
          </a:xfrm>
        </p:grpSpPr>
        <p:grpSp>
          <p:nvGrpSpPr>
            <p:cNvPr id="470" name="Google Shape;470;p52"/>
            <p:cNvGrpSpPr/>
            <p:nvPr/>
          </p:nvGrpSpPr>
          <p:grpSpPr>
            <a:xfrm>
              <a:off x="8329900" y="4987633"/>
              <a:ext cx="3294900" cy="1074375"/>
              <a:chOff x="8329900" y="5084618"/>
              <a:chExt cx="3294900" cy="1074375"/>
            </a:xfrm>
          </p:grpSpPr>
          <p:sp>
            <p:nvSpPr>
              <p:cNvPr id="471" name="Google Shape;471;p52"/>
              <p:cNvSpPr/>
              <p:nvPr/>
            </p:nvSpPr>
            <p:spPr>
              <a:xfrm>
                <a:off x="8329900" y="5346593"/>
                <a:ext cx="3294900" cy="812400"/>
              </a:xfrm>
              <a:prstGeom prst="roundRect">
                <a:avLst>
                  <a:gd name="adj" fmla="val 9847"/>
                </a:avLst>
              </a:prstGeom>
              <a:noFill/>
              <a:ln w="57150" cap="flat" cmpd="sng">
                <a:solidFill>
                  <a:srgbClr val="7F7F7F"/>
                </a:solidFill>
                <a:prstDash val="solid"/>
                <a:round/>
                <a:headEnd type="none" w="sm" len="sm"/>
                <a:tailEnd type="none" w="sm" len="sm"/>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Vasodilation</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BP reduction</a:t>
                </a:r>
                <a:endParaRPr>
                  <a:solidFill>
                    <a:srgbClr val="FFFFFF"/>
                  </a:solidFill>
                </a:endParaRPr>
              </a:p>
            </p:txBody>
          </p:sp>
          <p:sp>
            <p:nvSpPr>
              <p:cNvPr id="472" name="Google Shape;472;p52"/>
              <p:cNvSpPr/>
              <p:nvPr/>
            </p:nvSpPr>
            <p:spPr>
              <a:xfrm>
                <a:off x="9590831" y="5084618"/>
                <a:ext cx="336300" cy="290100"/>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73" name="Google Shape;473;p52"/>
            <p:cNvSpPr/>
            <p:nvPr/>
          </p:nvSpPr>
          <p:spPr>
            <a:xfrm rot="10800000" flipH="1">
              <a:off x="10001038" y="5084540"/>
              <a:ext cx="336300" cy="290100"/>
            </a:xfrm>
            <a:prstGeom prst="triangle">
              <a:avLst>
                <a:gd name="adj" fmla="val 50000"/>
              </a:avLst>
            </a:prstGeom>
            <a:solidFill>
              <a:srgbClr val="96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4" name="Google Shape;474;p52"/>
          <p:cNvGrpSpPr/>
          <p:nvPr/>
        </p:nvGrpSpPr>
        <p:grpSpPr>
          <a:xfrm>
            <a:off x="3664504" y="4371660"/>
            <a:ext cx="2471175" cy="805781"/>
            <a:chOff x="4950569" y="4987633"/>
            <a:chExt cx="3294900" cy="1074375"/>
          </a:xfrm>
        </p:grpSpPr>
        <p:grpSp>
          <p:nvGrpSpPr>
            <p:cNvPr id="475" name="Google Shape;475;p52"/>
            <p:cNvGrpSpPr/>
            <p:nvPr/>
          </p:nvGrpSpPr>
          <p:grpSpPr>
            <a:xfrm>
              <a:off x="4950569" y="4987633"/>
              <a:ext cx="3294900" cy="1074375"/>
              <a:chOff x="4950569" y="5084618"/>
              <a:chExt cx="3294900" cy="1074375"/>
            </a:xfrm>
          </p:grpSpPr>
          <p:sp>
            <p:nvSpPr>
              <p:cNvPr id="476" name="Google Shape;476;p52"/>
              <p:cNvSpPr/>
              <p:nvPr/>
            </p:nvSpPr>
            <p:spPr>
              <a:xfrm>
                <a:off x="4950569" y="5346593"/>
                <a:ext cx="3294900" cy="812400"/>
              </a:xfrm>
              <a:prstGeom prst="roundRect">
                <a:avLst>
                  <a:gd name="adj" fmla="val 8141"/>
                </a:avLst>
              </a:prstGeom>
              <a:noFill/>
              <a:ln w="57150" cap="flat" cmpd="sng">
                <a:solidFill>
                  <a:srgbClr val="7F7F7F"/>
                </a:solidFill>
                <a:prstDash val="solid"/>
                <a:round/>
                <a:headEnd type="none" w="sm" len="sm"/>
                <a:tailEnd type="none" w="sm" len="sm"/>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Sodium and water excretion</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Aldosterone inhibition</a:t>
                </a:r>
                <a:endParaRPr>
                  <a:solidFill>
                    <a:srgbClr val="FFFFFF"/>
                  </a:solidFill>
                </a:endParaRPr>
              </a:p>
              <a:p>
                <a:pPr marL="137160" marR="0" lvl="0" indent="-137160" algn="l" rtl="0">
                  <a:lnSpc>
                    <a:spcPct val="100000"/>
                  </a:lnSpc>
                  <a:spcBef>
                    <a:spcPts val="0"/>
                  </a:spcBef>
                  <a:spcAft>
                    <a:spcPts val="0"/>
                  </a:spcAft>
                  <a:buClr>
                    <a:srgbClr val="FFFFFF"/>
                  </a:buClr>
                  <a:buSzPts val="1050"/>
                  <a:buFont typeface="Arial"/>
                  <a:buChar char="•"/>
                </a:pPr>
                <a:r>
                  <a:rPr lang="en-US" sz="1050">
                    <a:solidFill>
                      <a:srgbClr val="FFFFFF"/>
                    </a:solidFill>
                    <a:latin typeface="Arial"/>
                    <a:ea typeface="Arial"/>
                    <a:cs typeface="Arial"/>
                    <a:sym typeface="Arial"/>
                  </a:rPr>
                  <a:t>Renin inhibition</a:t>
                </a:r>
                <a:endParaRPr>
                  <a:solidFill>
                    <a:srgbClr val="FFFFFF"/>
                  </a:solidFill>
                </a:endParaRPr>
              </a:p>
            </p:txBody>
          </p:sp>
          <p:sp>
            <p:nvSpPr>
              <p:cNvPr id="477" name="Google Shape;477;p52"/>
              <p:cNvSpPr/>
              <p:nvPr/>
            </p:nvSpPr>
            <p:spPr>
              <a:xfrm>
                <a:off x="6211500" y="5084618"/>
                <a:ext cx="336300" cy="290100"/>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478" name="Google Shape;478;p52"/>
            <p:cNvSpPr/>
            <p:nvPr/>
          </p:nvSpPr>
          <p:spPr>
            <a:xfrm rot="10800000" flipH="1">
              <a:off x="6621707" y="5084540"/>
              <a:ext cx="336300" cy="290100"/>
            </a:xfrm>
            <a:prstGeom prst="triangle">
              <a:avLst>
                <a:gd name="adj" fmla="val 50000"/>
              </a:avLst>
            </a:prstGeom>
            <a:solidFill>
              <a:srgbClr val="96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479" name="Google Shape;479;p52"/>
          <p:cNvGrpSpPr/>
          <p:nvPr/>
        </p:nvGrpSpPr>
        <p:grpSpPr>
          <a:xfrm>
            <a:off x="1119612" y="4371660"/>
            <a:ext cx="2471175" cy="805781"/>
            <a:chOff x="1571235" y="4987633"/>
            <a:chExt cx="3294900" cy="1074375"/>
          </a:xfrm>
        </p:grpSpPr>
        <p:grpSp>
          <p:nvGrpSpPr>
            <p:cNvPr id="480" name="Google Shape;480;p52"/>
            <p:cNvGrpSpPr/>
            <p:nvPr/>
          </p:nvGrpSpPr>
          <p:grpSpPr>
            <a:xfrm>
              <a:off x="1571235" y="4987633"/>
              <a:ext cx="3294900" cy="1074375"/>
              <a:chOff x="1571235" y="5084618"/>
              <a:chExt cx="3294900" cy="1074375"/>
            </a:xfrm>
          </p:grpSpPr>
          <p:sp>
            <p:nvSpPr>
              <p:cNvPr id="481" name="Google Shape;481;p52"/>
              <p:cNvSpPr/>
              <p:nvPr/>
            </p:nvSpPr>
            <p:spPr>
              <a:xfrm>
                <a:off x="1571235" y="5346593"/>
                <a:ext cx="3294900" cy="812400"/>
              </a:xfrm>
              <a:prstGeom prst="roundRect">
                <a:avLst>
                  <a:gd name="adj" fmla="val 9846"/>
                </a:avLst>
              </a:prstGeom>
              <a:noFill/>
              <a:ln w="57150" cap="flat" cmpd="sng">
                <a:solidFill>
                  <a:srgbClr val="7F7F7F"/>
                </a:solidFill>
                <a:prstDash val="solid"/>
                <a:round/>
                <a:headEnd type="none" w="sm" len="sm"/>
                <a:tailEnd type="none" w="sm" len="sm"/>
              </a:ln>
            </p:spPr>
            <p:txBody>
              <a:bodyPr spcFirstLastPara="1" wrap="square" lIns="68575" tIns="34275" rIns="68575" bIns="34275" anchor="t" anchorCtr="0">
                <a:noAutofit/>
              </a:bodyPr>
              <a:lstStyle/>
              <a:p>
                <a:pPr marL="137160" marR="0" lvl="0" indent="-137160" algn="l" rtl="0">
                  <a:lnSpc>
                    <a:spcPct val="100000"/>
                  </a:lnSpc>
                  <a:spcBef>
                    <a:spcPts val="0"/>
                  </a:spcBef>
                  <a:spcAft>
                    <a:spcPts val="0"/>
                  </a:spcAft>
                  <a:buClr>
                    <a:srgbClr val="F3F3F3"/>
                  </a:buClr>
                  <a:buSzPts val="1050"/>
                  <a:buFont typeface="Arial"/>
                  <a:buChar char="•"/>
                </a:pPr>
                <a:r>
                  <a:rPr lang="en-US" sz="1050">
                    <a:solidFill>
                      <a:srgbClr val="F3F3F3"/>
                    </a:solidFill>
                    <a:latin typeface="Arial"/>
                    <a:ea typeface="Arial"/>
                    <a:cs typeface="Arial"/>
                    <a:sym typeface="Arial"/>
                  </a:rPr>
                  <a:t>Myocyte antiproliferation</a:t>
                </a:r>
                <a:endParaRPr sz="1050">
                  <a:solidFill>
                    <a:srgbClr val="F3F3F3"/>
                  </a:solidFill>
                  <a:latin typeface="Arial"/>
                  <a:ea typeface="Arial"/>
                  <a:cs typeface="Arial"/>
                  <a:sym typeface="Arial"/>
                </a:endParaRPr>
              </a:p>
              <a:p>
                <a:pPr marL="137160" marR="0" lvl="0" indent="-137160" algn="l" rtl="0">
                  <a:lnSpc>
                    <a:spcPct val="100000"/>
                  </a:lnSpc>
                  <a:spcBef>
                    <a:spcPts val="0"/>
                  </a:spcBef>
                  <a:spcAft>
                    <a:spcPts val="0"/>
                  </a:spcAft>
                  <a:buClr>
                    <a:srgbClr val="F3F3F3"/>
                  </a:buClr>
                  <a:buSzPts val="1050"/>
                  <a:buFont typeface="Arial"/>
                  <a:buChar char="•"/>
                </a:pPr>
                <a:r>
                  <a:rPr lang="en-US" sz="1050">
                    <a:solidFill>
                      <a:srgbClr val="F3F3F3"/>
                    </a:solidFill>
                    <a:latin typeface="Arial"/>
                    <a:ea typeface="Arial"/>
                    <a:cs typeface="Arial"/>
                    <a:sym typeface="Arial"/>
                  </a:rPr>
                  <a:t>Attenuation of fibrosis</a:t>
                </a:r>
                <a:endParaRPr>
                  <a:solidFill>
                    <a:srgbClr val="F3F3F3"/>
                  </a:solidFill>
                </a:endParaRPr>
              </a:p>
            </p:txBody>
          </p:sp>
          <p:sp>
            <p:nvSpPr>
              <p:cNvPr id="482" name="Google Shape;482;p52"/>
              <p:cNvSpPr/>
              <p:nvPr/>
            </p:nvSpPr>
            <p:spPr>
              <a:xfrm>
                <a:off x="2832165" y="5084618"/>
                <a:ext cx="336300" cy="290100"/>
              </a:xfrm>
              <a:prstGeom prst="triangle">
                <a:avLst>
                  <a:gd name="adj" fmla="val 50000"/>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3F3F3"/>
                  </a:solidFill>
                  <a:latin typeface="Arial"/>
                  <a:ea typeface="Arial"/>
                  <a:cs typeface="Arial"/>
                  <a:sym typeface="Arial"/>
                </a:endParaRPr>
              </a:p>
            </p:txBody>
          </p:sp>
        </p:grpSp>
        <p:sp>
          <p:nvSpPr>
            <p:cNvPr id="483" name="Google Shape;483;p52"/>
            <p:cNvSpPr/>
            <p:nvPr/>
          </p:nvSpPr>
          <p:spPr>
            <a:xfrm rot="10800000" flipH="1">
              <a:off x="3242372" y="5084540"/>
              <a:ext cx="336300" cy="290100"/>
            </a:xfrm>
            <a:prstGeom prst="triangle">
              <a:avLst>
                <a:gd name="adj" fmla="val 50000"/>
              </a:avLst>
            </a:prstGeom>
            <a:solidFill>
              <a:srgbClr val="96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3F3F3"/>
                </a:solidFill>
                <a:latin typeface="Arial"/>
                <a:ea typeface="Arial"/>
                <a:cs typeface="Arial"/>
                <a:sym typeface="Arial"/>
              </a:endParaRPr>
            </a:p>
          </p:txBody>
        </p:sp>
      </p:grpSp>
      <p:sp>
        <p:nvSpPr>
          <p:cNvPr id="484" name="Google Shape;484;p52"/>
          <p:cNvSpPr/>
          <p:nvPr/>
        </p:nvSpPr>
        <p:spPr>
          <a:xfrm>
            <a:off x="2372965" y="638035"/>
            <a:ext cx="4884282" cy="554083"/>
          </a:xfrm>
          <a:custGeom>
            <a:avLst/>
            <a:gdLst/>
            <a:ahLst/>
            <a:cxnLst/>
            <a:rect l="l" t="t" r="r" b="b"/>
            <a:pathLst>
              <a:path w="6512376" h="738778" extrusionOk="0">
                <a:moveTo>
                  <a:pt x="5749585" y="493443"/>
                </a:moveTo>
                <a:cubicBezTo>
                  <a:pt x="5749585" y="493443"/>
                  <a:pt x="5743032" y="522113"/>
                  <a:pt x="5737297" y="538496"/>
                </a:cubicBezTo>
                <a:lnTo>
                  <a:pt x="5711494" y="616315"/>
                </a:lnTo>
                <a:lnTo>
                  <a:pt x="5787675" y="616315"/>
                </a:lnTo>
                <a:lnTo>
                  <a:pt x="5761872" y="538496"/>
                </a:lnTo>
                <a:cubicBezTo>
                  <a:pt x="5756548" y="522113"/>
                  <a:pt x="5750404" y="493443"/>
                  <a:pt x="5750404" y="493443"/>
                </a:cubicBezTo>
                <a:close/>
                <a:moveTo>
                  <a:pt x="5492410" y="493443"/>
                </a:moveTo>
                <a:cubicBezTo>
                  <a:pt x="5492410" y="493443"/>
                  <a:pt x="5485857" y="522113"/>
                  <a:pt x="5480122" y="538496"/>
                </a:cubicBezTo>
                <a:lnTo>
                  <a:pt x="5454319" y="616315"/>
                </a:lnTo>
                <a:lnTo>
                  <a:pt x="5530500" y="616315"/>
                </a:lnTo>
                <a:lnTo>
                  <a:pt x="5504697" y="538496"/>
                </a:lnTo>
                <a:cubicBezTo>
                  <a:pt x="5499373" y="522113"/>
                  <a:pt x="5493229" y="493443"/>
                  <a:pt x="5493229" y="493443"/>
                </a:cubicBezTo>
                <a:close/>
                <a:moveTo>
                  <a:pt x="4263685" y="493443"/>
                </a:moveTo>
                <a:cubicBezTo>
                  <a:pt x="4263685" y="493443"/>
                  <a:pt x="4257132" y="522113"/>
                  <a:pt x="4251398" y="538496"/>
                </a:cubicBezTo>
                <a:lnTo>
                  <a:pt x="4225595" y="616315"/>
                </a:lnTo>
                <a:lnTo>
                  <a:pt x="4301776" y="616315"/>
                </a:lnTo>
                <a:lnTo>
                  <a:pt x="4275972" y="538496"/>
                </a:lnTo>
                <a:cubicBezTo>
                  <a:pt x="4270648" y="522113"/>
                  <a:pt x="4264504" y="493443"/>
                  <a:pt x="4264504" y="493443"/>
                </a:cubicBezTo>
                <a:close/>
                <a:moveTo>
                  <a:pt x="1901486" y="493443"/>
                </a:moveTo>
                <a:cubicBezTo>
                  <a:pt x="1901486" y="493443"/>
                  <a:pt x="1894932" y="522113"/>
                  <a:pt x="1889198" y="538496"/>
                </a:cubicBezTo>
                <a:lnTo>
                  <a:pt x="1863395" y="616315"/>
                </a:lnTo>
                <a:lnTo>
                  <a:pt x="1939576" y="616315"/>
                </a:lnTo>
                <a:lnTo>
                  <a:pt x="1913773" y="538496"/>
                </a:lnTo>
                <a:cubicBezTo>
                  <a:pt x="1908448" y="522113"/>
                  <a:pt x="1902305" y="493443"/>
                  <a:pt x="1902305" y="493443"/>
                </a:cubicBezTo>
                <a:close/>
                <a:moveTo>
                  <a:pt x="129835" y="493443"/>
                </a:moveTo>
                <a:cubicBezTo>
                  <a:pt x="129835" y="493443"/>
                  <a:pt x="123282" y="522113"/>
                  <a:pt x="117548" y="538496"/>
                </a:cubicBezTo>
                <a:lnTo>
                  <a:pt x="91745" y="616315"/>
                </a:lnTo>
                <a:lnTo>
                  <a:pt x="167926" y="616315"/>
                </a:lnTo>
                <a:lnTo>
                  <a:pt x="142123" y="538496"/>
                </a:lnTo>
                <a:cubicBezTo>
                  <a:pt x="136798" y="522113"/>
                  <a:pt x="130655" y="493443"/>
                  <a:pt x="130655" y="493443"/>
                </a:cubicBezTo>
                <a:close/>
                <a:moveTo>
                  <a:pt x="5185162" y="488528"/>
                </a:moveTo>
                <a:lnTo>
                  <a:pt x="5185162" y="579453"/>
                </a:lnTo>
                <a:lnTo>
                  <a:pt x="5232673" y="579453"/>
                </a:lnTo>
                <a:cubicBezTo>
                  <a:pt x="5260933" y="579453"/>
                  <a:pt x="5278545" y="562661"/>
                  <a:pt x="5278545" y="533581"/>
                </a:cubicBezTo>
                <a:cubicBezTo>
                  <a:pt x="5278545" y="505730"/>
                  <a:pt x="5266667" y="488528"/>
                  <a:pt x="5225300" y="488528"/>
                </a:cubicBezTo>
                <a:close/>
                <a:moveTo>
                  <a:pt x="4794637" y="488528"/>
                </a:moveTo>
                <a:lnTo>
                  <a:pt x="4794637" y="688400"/>
                </a:lnTo>
                <a:lnTo>
                  <a:pt x="4838052" y="688400"/>
                </a:lnTo>
                <a:cubicBezTo>
                  <a:pt x="4897031" y="688400"/>
                  <a:pt x="4934711" y="653586"/>
                  <a:pt x="4934711" y="588054"/>
                </a:cubicBezTo>
                <a:cubicBezTo>
                  <a:pt x="4934711" y="523341"/>
                  <a:pt x="4896211" y="488528"/>
                  <a:pt x="4838052" y="488528"/>
                </a:cubicBezTo>
                <a:close/>
                <a:moveTo>
                  <a:pt x="1594238" y="488528"/>
                </a:moveTo>
                <a:lnTo>
                  <a:pt x="1594238" y="579453"/>
                </a:lnTo>
                <a:lnTo>
                  <a:pt x="1641749" y="579453"/>
                </a:lnTo>
                <a:cubicBezTo>
                  <a:pt x="1670009" y="579453"/>
                  <a:pt x="1687621" y="562661"/>
                  <a:pt x="1687621" y="533581"/>
                </a:cubicBezTo>
                <a:cubicBezTo>
                  <a:pt x="1687621" y="505730"/>
                  <a:pt x="1675743" y="488528"/>
                  <a:pt x="1634376" y="488528"/>
                </a:cubicBezTo>
                <a:close/>
                <a:moveTo>
                  <a:pt x="833447" y="486480"/>
                </a:moveTo>
                <a:cubicBezTo>
                  <a:pt x="780203" y="486480"/>
                  <a:pt x="737607" y="529076"/>
                  <a:pt x="737607" y="586416"/>
                </a:cubicBezTo>
                <a:cubicBezTo>
                  <a:pt x="737607" y="646214"/>
                  <a:pt x="780203" y="690448"/>
                  <a:pt x="833447" y="690448"/>
                </a:cubicBezTo>
                <a:cubicBezTo>
                  <a:pt x="886692" y="690448"/>
                  <a:pt x="929288" y="646214"/>
                  <a:pt x="929288" y="586416"/>
                </a:cubicBezTo>
                <a:cubicBezTo>
                  <a:pt x="929288" y="529076"/>
                  <a:pt x="886692" y="486480"/>
                  <a:pt x="833447" y="486480"/>
                </a:cubicBezTo>
                <a:close/>
                <a:moveTo>
                  <a:pt x="5464969" y="443065"/>
                </a:moveTo>
                <a:lnTo>
                  <a:pt x="5520261" y="443065"/>
                </a:lnTo>
                <a:lnTo>
                  <a:pt x="5621203" y="729738"/>
                </a:lnTo>
                <a:lnTo>
                  <a:pt x="5722144" y="443065"/>
                </a:lnTo>
                <a:lnTo>
                  <a:pt x="5777436" y="443065"/>
                </a:lnTo>
                <a:lnTo>
                  <a:pt x="5879830" y="733863"/>
                </a:lnTo>
                <a:lnTo>
                  <a:pt x="5825357" y="733863"/>
                </a:lnTo>
                <a:lnTo>
                  <a:pt x="5800782" y="659320"/>
                </a:lnTo>
                <a:lnTo>
                  <a:pt x="5698797" y="659320"/>
                </a:lnTo>
                <a:lnTo>
                  <a:pt x="5674223" y="733863"/>
                </a:lnTo>
                <a:lnTo>
                  <a:pt x="5622655" y="733863"/>
                </a:lnTo>
                <a:lnTo>
                  <a:pt x="5619750" y="733863"/>
                </a:lnTo>
                <a:lnTo>
                  <a:pt x="5568182" y="733863"/>
                </a:lnTo>
                <a:lnTo>
                  <a:pt x="5543607" y="659320"/>
                </a:lnTo>
                <a:lnTo>
                  <a:pt x="5441622" y="659320"/>
                </a:lnTo>
                <a:lnTo>
                  <a:pt x="5417048" y="733863"/>
                </a:lnTo>
                <a:lnTo>
                  <a:pt x="5362575" y="733863"/>
                </a:lnTo>
                <a:close/>
                <a:moveTo>
                  <a:pt x="5132327" y="443065"/>
                </a:moveTo>
                <a:lnTo>
                  <a:pt x="5226119" y="443065"/>
                </a:lnTo>
                <a:cubicBezTo>
                  <a:pt x="5257657" y="443065"/>
                  <a:pt x="5271992" y="445522"/>
                  <a:pt x="5284689" y="451256"/>
                </a:cubicBezTo>
                <a:cubicBezTo>
                  <a:pt x="5313769" y="464363"/>
                  <a:pt x="5332199" y="492214"/>
                  <a:pt x="5332199" y="530714"/>
                </a:cubicBezTo>
                <a:cubicBezTo>
                  <a:pt x="5332199" y="565528"/>
                  <a:pt x="5313769" y="597884"/>
                  <a:pt x="5283050" y="610171"/>
                </a:cubicBezTo>
                <a:lnTo>
                  <a:pt x="5283050" y="610991"/>
                </a:lnTo>
                <a:cubicBezTo>
                  <a:pt x="5283050" y="610991"/>
                  <a:pt x="5287146" y="615086"/>
                  <a:pt x="5292880" y="625326"/>
                </a:cubicBezTo>
                <a:lnTo>
                  <a:pt x="5352678" y="733863"/>
                </a:lnTo>
                <a:lnTo>
                  <a:pt x="5293699" y="733863"/>
                </a:lnTo>
                <a:lnTo>
                  <a:pt x="5235949" y="625326"/>
                </a:lnTo>
                <a:lnTo>
                  <a:pt x="5185162" y="625326"/>
                </a:lnTo>
                <a:lnTo>
                  <a:pt x="5185162" y="733863"/>
                </a:lnTo>
                <a:lnTo>
                  <a:pt x="5132327" y="733863"/>
                </a:lnTo>
                <a:close/>
                <a:moveTo>
                  <a:pt x="4741802" y="443065"/>
                </a:moveTo>
                <a:lnTo>
                  <a:pt x="4840919" y="443065"/>
                </a:lnTo>
                <a:cubicBezTo>
                  <a:pt x="4930616" y="443065"/>
                  <a:pt x="4989185" y="496309"/>
                  <a:pt x="4989185" y="588054"/>
                </a:cubicBezTo>
                <a:cubicBezTo>
                  <a:pt x="4989185" y="679799"/>
                  <a:pt x="4930616" y="733863"/>
                  <a:pt x="4840919" y="733863"/>
                </a:cubicBezTo>
                <a:lnTo>
                  <a:pt x="4741802" y="733863"/>
                </a:lnTo>
                <a:close/>
                <a:moveTo>
                  <a:pt x="4427477" y="443065"/>
                </a:moveTo>
                <a:lnTo>
                  <a:pt x="4480312" y="443065"/>
                </a:lnTo>
                <a:lnTo>
                  <a:pt x="4590488" y="610991"/>
                </a:lnTo>
                <a:cubicBezTo>
                  <a:pt x="4601546" y="627783"/>
                  <a:pt x="4614653" y="656044"/>
                  <a:pt x="4614653" y="656044"/>
                </a:cubicBezTo>
                <a:lnTo>
                  <a:pt x="4615472" y="656044"/>
                </a:lnTo>
                <a:cubicBezTo>
                  <a:pt x="4615472" y="656044"/>
                  <a:pt x="4612605" y="628193"/>
                  <a:pt x="4612605" y="610991"/>
                </a:cubicBezTo>
                <a:lnTo>
                  <a:pt x="4612605" y="443065"/>
                </a:lnTo>
                <a:lnTo>
                  <a:pt x="4665031" y="443065"/>
                </a:lnTo>
                <a:lnTo>
                  <a:pt x="4665031" y="733863"/>
                </a:lnTo>
                <a:lnTo>
                  <a:pt x="4612605" y="733863"/>
                </a:lnTo>
                <a:lnTo>
                  <a:pt x="4502429" y="566347"/>
                </a:lnTo>
                <a:cubicBezTo>
                  <a:pt x="4491371" y="549554"/>
                  <a:pt x="4478264" y="521294"/>
                  <a:pt x="4478264" y="521294"/>
                </a:cubicBezTo>
                <a:lnTo>
                  <a:pt x="4477445" y="521294"/>
                </a:lnTo>
                <a:cubicBezTo>
                  <a:pt x="4477445" y="521294"/>
                  <a:pt x="4480312" y="549145"/>
                  <a:pt x="4480312" y="566347"/>
                </a:cubicBezTo>
                <a:lnTo>
                  <a:pt x="4480312" y="733863"/>
                </a:lnTo>
                <a:lnTo>
                  <a:pt x="4427477" y="733863"/>
                </a:lnTo>
                <a:close/>
                <a:moveTo>
                  <a:pt x="4236244" y="443065"/>
                </a:moveTo>
                <a:lnTo>
                  <a:pt x="4291536" y="443065"/>
                </a:lnTo>
                <a:lnTo>
                  <a:pt x="4393930" y="733863"/>
                </a:lnTo>
                <a:lnTo>
                  <a:pt x="4339457" y="733863"/>
                </a:lnTo>
                <a:lnTo>
                  <a:pt x="4314882" y="659320"/>
                </a:lnTo>
                <a:lnTo>
                  <a:pt x="4212898" y="659320"/>
                </a:lnTo>
                <a:lnTo>
                  <a:pt x="4188323" y="733863"/>
                </a:lnTo>
                <a:lnTo>
                  <a:pt x="4133850" y="733863"/>
                </a:lnTo>
                <a:close/>
                <a:moveTo>
                  <a:pt x="3541652" y="443065"/>
                </a:moveTo>
                <a:lnTo>
                  <a:pt x="3594487" y="443065"/>
                </a:lnTo>
                <a:lnTo>
                  <a:pt x="3704663" y="610991"/>
                </a:lnTo>
                <a:cubicBezTo>
                  <a:pt x="3715721" y="627783"/>
                  <a:pt x="3728828" y="656044"/>
                  <a:pt x="3728828" y="656044"/>
                </a:cubicBezTo>
                <a:lnTo>
                  <a:pt x="3729647" y="656044"/>
                </a:lnTo>
                <a:cubicBezTo>
                  <a:pt x="3729647" y="656044"/>
                  <a:pt x="3726780" y="628193"/>
                  <a:pt x="3726780" y="610991"/>
                </a:cubicBezTo>
                <a:lnTo>
                  <a:pt x="3726780" y="443065"/>
                </a:lnTo>
                <a:lnTo>
                  <a:pt x="3779205" y="443065"/>
                </a:lnTo>
                <a:lnTo>
                  <a:pt x="3779205" y="733863"/>
                </a:lnTo>
                <a:lnTo>
                  <a:pt x="3726780" y="733863"/>
                </a:lnTo>
                <a:lnTo>
                  <a:pt x="3616604" y="566347"/>
                </a:lnTo>
                <a:cubicBezTo>
                  <a:pt x="3605546" y="549554"/>
                  <a:pt x="3592439" y="521294"/>
                  <a:pt x="3592439" y="521294"/>
                </a:cubicBezTo>
                <a:lnTo>
                  <a:pt x="3591620" y="521294"/>
                </a:lnTo>
                <a:cubicBezTo>
                  <a:pt x="3591620" y="521294"/>
                  <a:pt x="3594487" y="549145"/>
                  <a:pt x="3594487" y="566347"/>
                </a:cubicBezTo>
                <a:lnTo>
                  <a:pt x="3594487" y="733863"/>
                </a:lnTo>
                <a:lnTo>
                  <a:pt x="3541652" y="733863"/>
                </a:lnTo>
                <a:close/>
                <a:moveTo>
                  <a:pt x="2998727" y="443065"/>
                </a:moveTo>
                <a:lnTo>
                  <a:pt x="3172797" y="443065"/>
                </a:lnTo>
                <a:lnTo>
                  <a:pt x="3172797" y="488528"/>
                </a:lnTo>
                <a:lnTo>
                  <a:pt x="3051563" y="488528"/>
                </a:lnTo>
                <a:lnTo>
                  <a:pt x="3051563" y="564709"/>
                </a:lnTo>
                <a:lnTo>
                  <a:pt x="3149451" y="564709"/>
                </a:lnTo>
                <a:lnTo>
                  <a:pt x="3149451" y="610171"/>
                </a:lnTo>
                <a:lnTo>
                  <a:pt x="3051563" y="610171"/>
                </a:lnTo>
                <a:lnTo>
                  <a:pt x="3051563" y="688400"/>
                </a:lnTo>
                <a:lnTo>
                  <a:pt x="3179350" y="688400"/>
                </a:lnTo>
                <a:lnTo>
                  <a:pt x="3179350" y="733863"/>
                </a:lnTo>
                <a:lnTo>
                  <a:pt x="2998727" y="733863"/>
                </a:lnTo>
                <a:close/>
                <a:moveTo>
                  <a:pt x="2694757" y="443065"/>
                </a:moveTo>
                <a:lnTo>
                  <a:pt x="2751687" y="443065"/>
                </a:lnTo>
                <a:lnTo>
                  <a:pt x="2815580" y="632698"/>
                </a:lnTo>
                <a:cubicBezTo>
                  <a:pt x="2821315" y="649491"/>
                  <a:pt x="2826230" y="675294"/>
                  <a:pt x="2826639" y="675294"/>
                </a:cubicBezTo>
                <a:lnTo>
                  <a:pt x="2827458" y="675294"/>
                </a:lnTo>
                <a:cubicBezTo>
                  <a:pt x="2827868" y="675294"/>
                  <a:pt x="2832782" y="649491"/>
                  <a:pt x="2838517" y="632698"/>
                </a:cubicBezTo>
                <a:lnTo>
                  <a:pt x="2902820" y="443065"/>
                </a:lnTo>
                <a:lnTo>
                  <a:pt x="2959342" y="443065"/>
                </a:lnTo>
                <a:lnTo>
                  <a:pt x="2853261" y="733863"/>
                </a:lnTo>
                <a:lnTo>
                  <a:pt x="2800836" y="733863"/>
                </a:lnTo>
                <a:close/>
                <a:moveTo>
                  <a:pt x="2608203" y="443065"/>
                </a:moveTo>
                <a:lnTo>
                  <a:pt x="2661038" y="443065"/>
                </a:lnTo>
                <a:lnTo>
                  <a:pt x="2661038" y="733863"/>
                </a:lnTo>
                <a:lnTo>
                  <a:pt x="2608203" y="733863"/>
                </a:lnTo>
                <a:close/>
                <a:moveTo>
                  <a:pt x="2325330" y="443065"/>
                </a:moveTo>
                <a:lnTo>
                  <a:pt x="2569026" y="443065"/>
                </a:lnTo>
                <a:lnTo>
                  <a:pt x="2569026" y="488528"/>
                </a:lnTo>
                <a:lnTo>
                  <a:pt x="2473596" y="488528"/>
                </a:lnTo>
                <a:lnTo>
                  <a:pt x="2473596" y="733863"/>
                </a:lnTo>
                <a:lnTo>
                  <a:pt x="2420760" y="733863"/>
                </a:lnTo>
                <a:lnTo>
                  <a:pt x="2420760" y="488528"/>
                </a:lnTo>
                <a:lnTo>
                  <a:pt x="2325330" y="488528"/>
                </a:lnTo>
                <a:close/>
                <a:moveTo>
                  <a:pt x="1874044" y="443065"/>
                </a:moveTo>
                <a:lnTo>
                  <a:pt x="1929337" y="443065"/>
                </a:lnTo>
                <a:lnTo>
                  <a:pt x="2031730" y="733863"/>
                </a:lnTo>
                <a:lnTo>
                  <a:pt x="1977257" y="733863"/>
                </a:lnTo>
                <a:lnTo>
                  <a:pt x="1952682" y="659320"/>
                </a:lnTo>
                <a:lnTo>
                  <a:pt x="1850699" y="659320"/>
                </a:lnTo>
                <a:lnTo>
                  <a:pt x="1826124" y="733863"/>
                </a:lnTo>
                <a:lnTo>
                  <a:pt x="1771650" y="733863"/>
                </a:lnTo>
                <a:close/>
                <a:moveTo>
                  <a:pt x="1541403" y="443065"/>
                </a:moveTo>
                <a:lnTo>
                  <a:pt x="1635195" y="443065"/>
                </a:lnTo>
                <a:cubicBezTo>
                  <a:pt x="1666733" y="443065"/>
                  <a:pt x="1681068" y="445522"/>
                  <a:pt x="1693764" y="451256"/>
                </a:cubicBezTo>
                <a:cubicBezTo>
                  <a:pt x="1722845" y="464363"/>
                  <a:pt x="1741275" y="492214"/>
                  <a:pt x="1741275" y="530714"/>
                </a:cubicBezTo>
                <a:cubicBezTo>
                  <a:pt x="1741275" y="565528"/>
                  <a:pt x="1722845" y="597884"/>
                  <a:pt x="1692126" y="610171"/>
                </a:cubicBezTo>
                <a:lnTo>
                  <a:pt x="1692126" y="610991"/>
                </a:lnTo>
                <a:cubicBezTo>
                  <a:pt x="1692126" y="610991"/>
                  <a:pt x="1696221" y="615086"/>
                  <a:pt x="1701956" y="625326"/>
                </a:cubicBezTo>
                <a:lnTo>
                  <a:pt x="1761753" y="733863"/>
                </a:lnTo>
                <a:lnTo>
                  <a:pt x="1702775" y="733863"/>
                </a:lnTo>
                <a:lnTo>
                  <a:pt x="1645025" y="625326"/>
                </a:lnTo>
                <a:lnTo>
                  <a:pt x="1594238" y="625326"/>
                </a:lnTo>
                <a:lnTo>
                  <a:pt x="1594238" y="733863"/>
                </a:lnTo>
                <a:lnTo>
                  <a:pt x="1541403" y="733863"/>
                </a:lnTo>
                <a:close/>
                <a:moveTo>
                  <a:pt x="1303278" y="443065"/>
                </a:moveTo>
                <a:lnTo>
                  <a:pt x="1477347" y="443065"/>
                </a:lnTo>
                <a:lnTo>
                  <a:pt x="1477347" y="488528"/>
                </a:lnTo>
                <a:lnTo>
                  <a:pt x="1356113" y="488528"/>
                </a:lnTo>
                <a:lnTo>
                  <a:pt x="1356113" y="564709"/>
                </a:lnTo>
                <a:lnTo>
                  <a:pt x="1454001" y="564709"/>
                </a:lnTo>
                <a:lnTo>
                  <a:pt x="1454001" y="610171"/>
                </a:lnTo>
                <a:lnTo>
                  <a:pt x="1356113" y="610171"/>
                </a:lnTo>
                <a:lnTo>
                  <a:pt x="1356113" y="688400"/>
                </a:lnTo>
                <a:lnTo>
                  <a:pt x="1483900" y="688400"/>
                </a:lnTo>
                <a:lnTo>
                  <a:pt x="1483900" y="733863"/>
                </a:lnTo>
                <a:lnTo>
                  <a:pt x="1303278" y="733863"/>
                </a:lnTo>
                <a:close/>
                <a:moveTo>
                  <a:pt x="999306" y="443065"/>
                </a:moveTo>
                <a:lnTo>
                  <a:pt x="1056237" y="443065"/>
                </a:lnTo>
                <a:lnTo>
                  <a:pt x="1120131" y="632698"/>
                </a:lnTo>
                <a:cubicBezTo>
                  <a:pt x="1125865" y="649491"/>
                  <a:pt x="1130780" y="675294"/>
                  <a:pt x="1131189" y="675294"/>
                </a:cubicBezTo>
                <a:lnTo>
                  <a:pt x="1132008" y="675294"/>
                </a:lnTo>
                <a:cubicBezTo>
                  <a:pt x="1132418" y="675294"/>
                  <a:pt x="1137333" y="649491"/>
                  <a:pt x="1143067" y="632698"/>
                </a:cubicBezTo>
                <a:lnTo>
                  <a:pt x="1207370" y="443065"/>
                </a:lnTo>
                <a:lnTo>
                  <a:pt x="1263892" y="443065"/>
                </a:lnTo>
                <a:lnTo>
                  <a:pt x="1157812" y="733863"/>
                </a:lnTo>
                <a:lnTo>
                  <a:pt x="1105386" y="733863"/>
                </a:lnTo>
                <a:close/>
                <a:moveTo>
                  <a:pt x="293627" y="443065"/>
                </a:moveTo>
                <a:lnTo>
                  <a:pt x="346462" y="443065"/>
                </a:lnTo>
                <a:lnTo>
                  <a:pt x="456638" y="610991"/>
                </a:lnTo>
                <a:cubicBezTo>
                  <a:pt x="467697" y="627783"/>
                  <a:pt x="480803" y="656044"/>
                  <a:pt x="480803" y="656044"/>
                </a:cubicBezTo>
                <a:lnTo>
                  <a:pt x="481622" y="656044"/>
                </a:lnTo>
                <a:cubicBezTo>
                  <a:pt x="481622" y="656044"/>
                  <a:pt x="478755" y="628193"/>
                  <a:pt x="478755" y="610991"/>
                </a:cubicBezTo>
                <a:lnTo>
                  <a:pt x="478755" y="443065"/>
                </a:lnTo>
                <a:lnTo>
                  <a:pt x="531181" y="443065"/>
                </a:lnTo>
                <a:lnTo>
                  <a:pt x="531181" y="733863"/>
                </a:lnTo>
                <a:lnTo>
                  <a:pt x="478755" y="733863"/>
                </a:lnTo>
                <a:lnTo>
                  <a:pt x="368580" y="566347"/>
                </a:lnTo>
                <a:cubicBezTo>
                  <a:pt x="357521" y="549554"/>
                  <a:pt x="344415" y="521294"/>
                  <a:pt x="344415" y="521294"/>
                </a:cubicBezTo>
                <a:lnTo>
                  <a:pt x="343596" y="521294"/>
                </a:lnTo>
                <a:cubicBezTo>
                  <a:pt x="343596" y="521294"/>
                  <a:pt x="346462" y="549145"/>
                  <a:pt x="346462" y="566347"/>
                </a:cubicBezTo>
                <a:lnTo>
                  <a:pt x="346462" y="733863"/>
                </a:lnTo>
                <a:lnTo>
                  <a:pt x="293627" y="733863"/>
                </a:lnTo>
                <a:close/>
                <a:moveTo>
                  <a:pt x="102394" y="443065"/>
                </a:moveTo>
                <a:lnTo>
                  <a:pt x="157687" y="443065"/>
                </a:lnTo>
                <a:lnTo>
                  <a:pt x="260080" y="733863"/>
                </a:lnTo>
                <a:lnTo>
                  <a:pt x="205607" y="733863"/>
                </a:lnTo>
                <a:lnTo>
                  <a:pt x="181032" y="659320"/>
                </a:lnTo>
                <a:lnTo>
                  <a:pt x="79048" y="659320"/>
                </a:lnTo>
                <a:lnTo>
                  <a:pt x="54474" y="733863"/>
                </a:lnTo>
                <a:lnTo>
                  <a:pt x="0" y="733863"/>
                </a:lnTo>
                <a:close/>
                <a:moveTo>
                  <a:pt x="5994882" y="438150"/>
                </a:moveTo>
                <a:cubicBezTo>
                  <a:pt x="6052223" y="438150"/>
                  <a:pt x="6081712" y="469278"/>
                  <a:pt x="6081712" y="469278"/>
                </a:cubicBezTo>
                <a:lnTo>
                  <a:pt x="6058776" y="512283"/>
                </a:lnTo>
                <a:cubicBezTo>
                  <a:pt x="6058776" y="512283"/>
                  <a:pt x="6030925" y="486889"/>
                  <a:pt x="5994472" y="486889"/>
                </a:cubicBezTo>
                <a:cubicBezTo>
                  <a:pt x="5969898" y="486889"/>
                  <a:pt x="5950648" y="501224"/>
                  <a:pt x="5950648" y="521703"/>
                </a:cubicBezTo>
                <a:cubicBezTo>
                  <a:pt x="5950648" y="573310"/>
                  <a:pt x="6087446" y="560613"/>
                  <a:pt x="6087446" y="653586"/>
                </a:cubicBezTo>
                <a:cubicBezTo>
                  <a:pt x="6087446" y="699868"/>
                  <a:pt x="6052223" y="738778"/>
                  <a:pt x="5991606" y="738778"/>
                </a:cubicBezTo>
                <a:cubicBezTo>
                  <a:pt x="5926893" y="738778"/>
                  <a:pt x="5891259" y="699049"/>
                  <a:pt x="5891259" y="699049"/>
                </a:cubicBezTo>
                <a:lnTo>
                  <a:pt x="5919930" y="659320"/>
                </a:lnTo>
                <a:cubicBezTo>
                  <a:pt x="5919930" y="659320"/>
                  <a:pt x="5951467" y="690039"/>
                  <a:pt x="5992425" y="690039"/>
                </a:cubicBezTo>
                <a:cubicBezTo>
                  <a:pt x="6014542" y="690039"/>
                  <a:pt x="6034611" y="678570"/>
                  <a:pt x="6034611" y="654815"/>
                </a:cubicBezTo>
                <a:cubicBezTo>
                  <a:pt x="6034611" y="602799"/>
                  <a:pt x="5897403" y="611810"/>
                  <a:pt x="5897403" y="522522"/>
                </a:cubicBezTo>
                <a:cubicBezTo>
                  <a:pt x="5897403" y="474192"/>
                  <a:pt x="5939180" y="438150"/>
                  <a:pt x="5994882" y="438150"/>
                </a:cubicBezTo>
                <a:close/>
                <a:moveTo>
                  <a:pt x="3937482" y="438150"/>
                </a:moveTo>
                <a:cubicBezTo>
                  <a:pt x="3994823" y="438150"/>
                  <a:pt x="4024312" y="469278"/>
                  <a:pt x="4024312" y="469278"/>
                </a:cubicBezTo>
                <a:lnTo>
                  <a:pt x="4001376" y="512283"/>
                </a:lnTo>
                <a:cubicBezTo>
                  <a:pt x="4001376" y="512283"/>
                  <a:pt x="3973525" y="486889"/>
                  <a:pt x="3937073" y="486889"/>
                </a:cubicBezTo>
                <a:cubicBezTo>
                  <a:pt x="3912498" y="486889"/>
                  <a:pt x="3893248" y="501224"/>
                  <a:pt x="3893248" y="521703"/>
                </a:cubicBezTo>
                <a:cubicBezTo>
                  <a:pt x="3893248" y="573310"/>
                  <a:pt x="4030046" y="560613"/>
                  <a:pt x="4030046" y="653586"/>
                </a:cubicBezTo>
                <a:cubicBezTo>
                  <a:pt x="4030046" y="699868"/>
                  <a:pt x="3994823" y="738778"/>
                  <a:pt x="3934206" y="738778"/>
                </a:cubicBezTo>
                <a:cubicBezTo>
                  <a:pt x="3869493" y="738778"/>
                  <a:pt x="3833860" y="699049"/>
                  <a:pt x="3833860" y="699049"/>
                </a:cubicBezTo>
                <a:lnTo>
                  <a:pt x="3862530" y="659320"/>
                </a:lnTo>
                <a:cubicBezTo>
                  <a:pt x="3862530" y="659320"/>
                  <a:pt x="3894067" y="690039"/>
                  <a:pt x="3935025" y="690039"/>
                </a:cubicBezTo>
                <a:cubicBezTo>
                  <a:pt x="3957142" y="690039"/>
                  <a:pt x="3977211" y="678570"/>
                  <a:pt x="3977211" y="654815"/>
                </a:cubicBezTo>
                <a:cubicBezTo>
                  <a:pt x="3977211" y="602799"/>
                  <a:pt x="3840003" y="611810"/>
                  <a:pt x="3840003" y="522522"/>
                </a:cubicBezTo>
                <a:cubicBezTo>
                  <a:pt x="3840003" y="474192"/>
                  <a:pt x="3881780" y="438150"/>
                  <a:pt x="3937482" y="438150"/>
                </a:cubicBezTo>
                <a:close/>
                <a:moveTo>
                  <a:pt x="3394557" y="438150"/>
                </a:moveTo>
                <a:cubicBezTo>
                  <a:pt x="3451898" y="438150"/>
                  <a:pt x="3481387" y="469278"/>
                  <a:pt x="3481387" y="469278"/>
                </a:cubicBezTo>
                <a:lnTo>
                  <a:pt x="3458451" y="512283"/>
                </a:lnTo>
                <a:cubicBezTo>
                  <a:pt x="3458451" y="512283"/>
                  <a:pt x="3430600" y="486889"/>
                  <a:pt x="3394148" y="486889"/>
                </a:cubicBezTo>
                <a:cubicBezTo>
                  <a:pt x="3369573" y="486889"/>
                  <a:pt x="3350323" y="501224"/>
                  <a:pt x="3350323" y="521703"/>
                </a:cubicBezTo>
                <a:cubicBezTo>
                  <a:pt x="3350323" y="573310"/>
                  <a:pt x="3487121" y="560613"/>
                  <a:pt x="3487121" y="653586"/>
                </a:cubicBezTo>
                <a:cubicBezTo>
                  <a:pt x="3487121" y="699868"/>
                  <a:pt x="3451898" y="738778"/>
                  <a:pt x="3391281" y="738778"/>
                </a:cubicBezTo>
                <a:cubicBezTo>
                  <a:pt x="3326568" y="738778"/>
                  <a:pt x="3290935" y="699049"/>
                  <a:pt x="3290935" y="699049"/>
                </a:cubicBezTo>
                <a:lnTo>
                  <a:pt x="3319605" y="659320"/>
                </a:lnTo>
                <a:cubicBezTo>
                  <a:pt x="3319605" y="659320"/>
                  <a:pt x="3351142" y="690039"/>
                  <a:pt x="3392100" y="690039"/>
                </a:cubicBezTo>
                <a:cubicBezTo>
                  <a:pt x="3414217" y="690039"/>
                  <a:pt x="3434286" y="678570"/>
                  <a:pt x="3434286" y="654815"/>
                </a:cubicBezTo>
                <a:cubicBezTo>
                  <a:pt x="3434286" y="602799"/>
                  <a:pt x="3297078" y="611810"/>
                  <a:pt x="3297078" y="522522"/>
                </a:cubicBezTo>
                <a:cubicBezTo>
                  <a:pt x="3297078" y="474192"/>
                  <a:pt x="3338855" y="438150"/>
                  <a:pt x="3394557" y="438150"/>
                </a:cubicBezTo>
                <a:close/>
                <a:moveTo>
                  <a:pt x="2194703" y="438150"/>
                </a:moveTo>
                <a:cubicBezTo>
                  <a:pt x="2265559" y="438150"/>
                  <a:pt x="2302012" y="477879"/>
                  <a:pt x="2302012" y="477879"/>
                </a:cubicBezTo>
                <a:lnTo>
                  <a:pt x="2276618" y="517198"/>
                </a:lnTo>
                <a:cubicBezTo>
                  <a:pt x="2276618" y="517198"/>
                  <a:pt x="2243443" y="486480"/>
                  <a:pt x="2197160" y="486480"/>
                </a:cubicBezTo>
                <a:cubicBezTo>
                  <a:pt x="2135724" y="486480"/>
                  <a:pt x="2099682" y="532352"/>
                  <a:pt x="2099682" y="586416"/>
                </a:cubicBezTo>
                <a:cubicBezTo>
                  <a:pt x="2099682" y="641709"/>
                  <a:pt x="2136953" y="690448"/>
                  <a:pt x="2197570" y="690448"/>
                </a:cubicBezTo>
                <a:cubicBezTo>
                  <a:pt x="2247948" y="690448"/>
                  <a:pt x="2281943" y="653586"/>
                  <a:pt x="2281943" y="653586"/>
                </a:cubicBezTo>
                <a:lnTo>
                  <a:pt x="2309794" y="691677"/>
                </a:lnTo>
                <a:cubicBezTo>
                  <a:pt x="2309794" y="691677"/>
                  <a:pt x="2269656" y="738778"/>
                  <a:pt x="2195522" y="738778"/>
                </a:cubicBezTo>
                <a:cubicBezTo>
                  <a:pt x="2106644" y="738778"/>
                  <a:pt x="2045208" y="672836"/>
                  <a:pt x="2045208" y="587235"/>
                </a:cubicBezTo>
                <a:cubicBezTo>
                  <a:pt x="2045208" y="502863"/>
                  <a:pt x="2109102" y="438150"/>
                  <a:pt x="2194703" y="438150"/>
                </a:cubicBezTo>
                <a:close/>
                <a:moveTo>
                  <a:pt x="833447" y="438150"/>
                </a:moveTo>
                <a:cubicBezTo>
                  <a:pt x="919048" y="438150"/>
                  <a:pt x="983761" y="503272"/>
                  <a:pt x="983761" y="586416"/>
                </a:cubicBezTo>
                <a:cubicBezTo>
                  <a:pt x="983761" y="672017"/>
                  <a:pt x="919048" y="738778"/>
                  <a:pt x="833447" y="738778"/>
                </a:cubicBezTo>
                <a:cubicBezTo>
                  <a:pt x="747846" y="738778"/>
                  <a:pt x="683133" y="672017"/>
                  <a:pt x="683133" y="586416"/>
                </a:cubicBezTo>
                <a:cubicBezTo>
                  <a:pt x="683133" y="503272"/>
                  <a:pt x="747846" y="438150"/>
                  <a:pt x="833447" y="438150"/>
                </a:cubicBezTo>
                <a:close/>
                <a:moveTo>
                  <a:pt x="5844835" y="55293"/>
                </a:moveTo>
                <a:cubicBezTo>
                  <a:pt x="5844835" y="55293"/>
                  <a:pt x="5838282" y="83963"/>
                  <a:pt x="5832547" y="100346"/>
                </a:cubicBezTo>
                <a:lnTo>
                  <a:pt x="5806744" y="178165"/>
                </a:lnTo>
                <a:lnTo>
                  <a:pt x="5882925" y="178165"/>
                </a:lnTo>
                <a:lnTo>
                  <a:pt x="5857122" y="100346"/>
                </a:lnTo>
                <a:cubicBezTo>
                  <a:pt x="5851798" y="83963"/>
                  <a:pt x="5845654" y="55293"/>
                  <a:pt x="5845654" y="55293"/>
                </a:cubicBezTo>
                <a:close/>
                <a:moveTo>
                  <a:pt x="1015661" y="55293"/>
                </a:moveTo>
                <a:cubicBezTo>
                  <a:pt x="1015661" y="55293"/>
                  <a:pt x="1009107" y="83963"/>
                  <a:pt x="1003373" y="100346"/>
                </a:cubicBezTo>
                <a:lnTo>
                  <a:pt x="977570" y="178165"/>
                </a:lnTo>
                <a:lnTo>
                  <a:pt x="1053751" y="178165"/>
                </a:lnTo>
                <a:lnTo>
                  <a:pt x="1027948" y="100346"/>
                </a:lnTo>
                <a:cubicBezTo>
                  <a:pt x="1022623" y="83963"/>
                  <a:pt x="1016480" y="55293"/>
                  <a:pt x="1016480" y="55293"/>
                </a:cubicBezTo>
                <a:close/>
                <a:moveTo>
                  <a:pt x="5537587" y="50378"/>
                </a:moveTo>
                <a:lnTo>
                  <a:pt x="5537587" y="141303"/>
                </a:lnTo>
                <a:lnTo>
                  <a:pt x="5585098" y="141303"/>
                </a:lnTo>
                <a:cubicBezTo>
                  <a:pt x="5613358" y="141303"/>
                  <a:pt x="5630970" y="124511"/>
                  <a:pt x="5630970" y="95431"/>
                </a:cubicBezTo>
                <a:cubicBezTo>
                  <a:pt x="5630970" y="67580"/>
                  <a:pt x="5619092" y="50378"/>
                  <a:pt x="5577725" y="50378"/>
                </a:cubicBezTo>
                <a:close/>
                <a:moveTo>
                  <a:pt x="2327663" y="50378"/>
                </a:moveTo>
                <a:lnTo>
                  <a:pt x="2327663" y="149495"/>
                </a:lnTo>
                <a:lnTo>
                  <a:pt x="2377221" y="149495"/>
                </a:lnTo>
                <a:cubicBezTo>
                  <a:pt x="2407939" y="149495"/>
                  <a:pt x="2425961" y="129835"/>
                  <a:pt x="2425961" y="99527"/>
                </a:cubicBezTo>
                <a:cubicBezTo>
                  <a:pt x="2425961" y="69628"/>
                  <a:pt x="2407939" y="50378"/>
                  <a:pt x="2378041" y="50378"/>
                </a:cubicBezTo>
                <a:close/>
                <a:moveTo>
                  <a:pt x="403612" y="50378"/>
                </a:moveTo>
                <a:lnTo>
                  <a:pt x="403612" y="149495"/>
                </a:lnTo>
                <a:lnTo>
                  <a:pt x="453171" y="149495"/>
                </a:lnTo>
                <a:cubicBezTo>
                  <a:pt x="483889" y="149495"/>
                  <a:pt x="501910" y="129835"/>
                  <a:pt x="501910" y="99527"/>
                </a:cubicBezTo>
                <a:cubicBezTo>
                  <a:pt x="501910" y="69628"/>
                  <a:pt x="483889" y="50378"/>
                  <a:pt x="453990" y="50378"/>
                </a:cubicBezTo>
                <a:close/>
                <a:moveTo>
                  <a:pt x="4176722" y="48330"/>
                </a:moveTo>
                <a:cubicBezTo>
                  <a:pt x="4123477" y="48330"/>
                  <a:pt x="4080881" y="90926"/>
                  <a:pt x="4080881" y="148266"/>
                </a:cubicBezTo>
                <a:cubicBezTo>
                  <a:pt x="4080881" y="208064"/>
                  <a:pt x="4123477" y="252298"/>
                  <a:pt x="4176722" y="252298"/>
                </a:cubicBezTo>
                <a:cubicBezTo>
                  <a:pt x="4229967" y="252298"/>
                  <a:pt x="4272562" y="208064"/>
                  <a:pt x="4272562" y="148266"/>
                </a:cubicBezTo>
                <a:cubicBezTo>
                  <a:pt x="4272562" y="90926"/>
                  <a:pt x="4229967" y="48330"/>
                  <a:pt x="4176722" y="48330"/>
                </a:cubicBezTo>
                <a:close/>
                <a:moveTo>
                  <a:pt x="3452822" y="48330"/>
                </a:moveTo>
                <a:cubicBezTo>
                  <a:pt x="3399577" y="48330"/>
                  <a:pt x="3356981" y="90926"/>
                  <a:pt x="3356981" y="148266"/>
                </a:cubicBezTo>
                <a:cubicBezTo>
                  <a:pt x="3356981" y="208064"/>
                  <a:pt x="3399577" y="252298"/>
                  <a:pt x="3452822" y="252298"/>
                </a:cubicBezTo>
                <a:cubicBezTo>
                  <a:pt x="3506067" y="252298"/>
                  <a:pt x="3548662" y="208064"/>
                  <a:pt x="3548662" y="148266"/>
                </a:cubicBezTo>
                <a:cubicBezTo>
                  <a:pt x="3548662" y="90926"/>
                  <a:pt x="3506067" y="48330"/>
                  <a:pt x="3452822" y="48330"/>
                </a:cubicBezTo>
                <a:close/>
                <a:moveTo>
                  <a:pt x="6268678" y="4915"/>
                </a:moveTo>
                <a:lnTo>
                  <a:pt x="6512376" y="4915"/>
                </a:lnTo>
                <a:lnTo>
                  <a:pt x="6512376" y="50378"/>
                </a:lnTo>
                <a:lnTo>
                  <a:pt x="6416944" y="50378"/>
                </a:lnTo>
                <a:lnTo>
                  <a:pt x="6416944" y="295713"/>
                </a:lnTo>
                <a:lnTo>
                  <a:pt x="6364109" y="295713"/>
                </a:lnTo>
                <a:lnTo>
                  <a:pt x="6364109" y="50378"/>
                </a:lnTo>
                <a:lnTo>
                  <a:pt x="6268678" y="50378"/>
                </a:lnTo>
                <a:close/>
                <a:moveTo>
                  <a:pt x="5817394" y="4915"/>
                </a:moveTo>
                <a:lnTo>
                  <a:pt x="5872686" y="4915"/>
                </a:lnTo>
                <a:lnTo>
                  <a:pt x="5975080" y="295713"/>
                </a:lnTo>
                <a:lnTo>
                  <a:pt x="5920607" y="295713"/>
                </a:lnTo>
                <a:lnTo>
                  <a:pt x="5896032" y="221170"/>
                </a:lnTo>
                <a:lnTo>
                  <a:pt x="5794047" y="221170"/>
                </a:lnTo>
                <a:lnTo>
                  <a:pt x="5769473" y="295713"/>
                </a:lnTo>
                <a:lnTo>
                  <a:pt x="5715000" y="295713"/>
                </a:lnTo>
                <a:close/>
                <a:moveTo>
                  <a:pt x="5484752" y="4915"/>
                </a:moveTo>
                <a:lnTo>
                  <a:pt x="5578544" y="4915"/>
                </a:lnTo>
                <a:cubicBezTo>
                  <a:pt x="5610082" y="4915"/>
                  <a:pt x="5624417" y="7372"/>
                  <a:pt x="5637114" y="13106"/>
                </a:cubicBezTo>
                <a:cubicBezTo>
                  <a:pt x="5666194" y="26213"/>
                  <a:pt x="5684624" y="54064"/>
                  <a:pt x="5684624" y="92564"/>
                </a:cubicBezTo>
                <a:cubicBezTo>
                  <a:pt x="5684624" y="127378"/>
                  <a:pt x="5666194" y="159734"/>
                  <a:pt x="5635475" y="172021"/>
                </a:cubicBezTo>
                <a:lnTo>
                  <a:pt x="5635475" y="172841"/>
                </a:lnTo>
                <a:cubicBezTo>
                  <a:pt x="5635475" y="172841"/>
                  <a:pt x="5639571" y="176936"/>
                  <a:pt x="5645305" y="187176"/>
                </a:cubicBezTo>
                <a:lnTo>
                  <a:pt x="5705103" y="295713"/>
                </a:lnTo>
                <a:lnTo>
                  <a:pt x="5646124" y="295713"/>
                </a:lnTo>
                <a:lnTo>
                  <a:pt x="5588374" y="187176"/>
                </a:lnTo>
                <a:lnTo>
                  <a:pt x="5537587" y="187176"/>
                </a:lnTo>
                <a:lnTo>
                  <a:pt x="5537587" y="295713"/>
                </a:lnTo>
                <a:lnTo>
                  <a:pt x="5484752" y="295713"/>
                </a:lnTo>
                <a:close/>
                <a:moveTo>
                  <a:pt x="5246627" y="4915"/>
                </a:moveTo>
                <a:lnTo>
                  <a:pt x="5420696" y="4915"/>
                </a:lnTo>
                <a:lnTo>
                  <a:pt x="5420696" y="50378"/>
                </a:lnTo>
                <a:lnTo>
                  <a:pt x="5299462" y="50378"/>
                </a:lnTo>
                <a:lnTo>
                  <a:pt x="5299462" y="126559"/>
                </a:lnTo>
                <a:lnTo>
                  <a:pt x="5397350" y="126559"/>
                </a:lnTo>
                <a:lnTo>
                  <a:pt x="5397350" y="172021"/>
                </a:lnTo>
                <a:lnTo>
                  <a:pt x="5299462" y="172021"/>
                </a:lnTo>
                <a:lnTo>
                  <a:pt x="5299462" y="250250"/>
                </a:lnTo>
                <a:lnTo>
                  <a:pt x="5427249" y="250250"/>
                </a:lnTo>
                <a:lnTo>
                  <a:pt x="5427249" y="295713"/>
                </a:lnTo>
                <a:lnTo>
                  <a:pt x="5246627" y="295713"/>
                </a:lnTo>
                <a:close/>
                <a:moveTo>
                  <a:pt x="4963753" y="4915"/>
                </a:moveTo>
                <a:lnTo>
                  <a:pt x="5207451" y="4915"/>
                </a:lnTo>
                <a:lnTo>
                  <a:pt x="5207451" y="50378"/>
                </a:lnTo>
                <a:lnTo>
                  <a:pt x="5112019" y="50378"/>
                </a:lnTo>
                <a:lnTo>
                  <a:pt x="5112019" y="295713"/>
                </a:lnTo>
                <a:lnTo>
                  <a:pt x="5059184" y="295713"/>
                </a:lnTo>
                <a:lnTo>
                  <a:pt x="5059184" y="50378"/>
                </a:lnTo>
                <a:lnTo>
                  <a:pt x="4963753" y="50378"/>
                </a:lnTo>
                <a:close/>
                <a:moveTo>
                  <a:pt x="4684652" y="4915"/>
                </a:moveTo>
                <a:lnTo>
                  <a:pt x="4737487" y="4915"/>
                </a:lnTo>
                <a:lnTo>
                  <a:pt x="4847663" y="172841"/>
                </a:lnTo>
                <a:cubicBezTo>
                  <a:pt x="4858721" y="189633"/>
                  <a:pt x="4871828" y="217894"/>
                  <a:pt x="4871828" y="217894"/>
                </a:cubicBezTo>
                <a:lnTo>
                  <a:pt x="4872647" y="217894"/>
                </a:lnTo>
                <a:cubicBezTo>
                  <a:pt x="4872647" y="217894"/>
                  <a:pt x="4869780" y="190043"/>
                  <a:pt x="4869780" y="172841"/>
                </a:cubicBezTo>
                <a:lnTo>
                  <a:pt x="4869780" y="4915"/>
                </a:lnTo>
                <a:lnTo>
                  <a:pt x="4922205" y="4915"/>
                </a:lnTo>
                <a:lnTo>
                  <a:pt x="4922205" y="295713"/>
                </a:lnTo>
                <a:lnTo>
                  <a:pt x="4869780" y="295713"/>
                </a:lnTo>
                <a:lnTo>
                  <a:pt x="4759604" y="128197"/>
                </a:lnTo>
                <a:cubicBezTo>
                  <a:pt x="4748546" y="111404"/>
                  <a:pt x="4735439" y="83144"/>
                  <a:pt x="4735439" y="83144"/>
                </a:cubicBezTo>
                <a:lnTo>
                  <a:pt x="4734620" y="83144"/>
                </a:lnTo>
                <a:cubicBezTo>
                  <a:pt x="4734620" y="83144"/>
                  <a:pt x="4737487" y="110995"/>
                  <a:pt x="4737487" y="128197"/>
                </a:cubicBezTo>
                <a:lnTo>
                  <a:pt x="4737487" y="295713"/>
                </a:lnTo>
                <a:lnTo>
                  <a:pt x="4684652" y="295713"/>
                </a:lnTo>
                <a:close/>
                <a:moveTo>
                  <a:pt x="4375756" y="4915"/>
                </a:moveTo>
                <a:lnTo>
                  <a:pt x="4428591" y="4915"/>
                </a:lnTo>
                <a:lnTo>
                  <a:pt x="4428591" y="191271"/>
                </a:lnTo>
                <a:cubicBezTo>
                  <a:pt x="4428591" y="230181"/>
                  <a:pt x="4453985" y="252298"/>
                  <a:pt x="4492895" y="252298"/>
                </a:cubicBezTo>
                <a:cubicBezTo>
                  <a:pt x="4531804" y="252298"/>
                  <a:pt x="4557608" y="230181"/>
                  <a:pt x="4557608" y="190862"/>
                </a:cubicBezTo>
                <a:lnTo>
                  <a:pt x="4557608" y="4915"/>
                </a:lnTo>
                <a:lnTo>
                  <a:pt x="4610443" y="4915"/>
                </a:lnTo>
                <a:lnTo>
                  <a:pt x="4610443" y="191271"/>
                </a:lnTo>
                <a:cubicBezTo>
                  <a:pt x="4610443" y="256394"/>
                  <a:pt x="4563342" y="300628"/>
                  <a:pt x="4493304" y="300628"/>
                </a:cubicBezTo>
                <a:cubicBezTo>
                  <a:pt x="4422858" y="300628"/>
                  <a:pt x="4375756" y="256394"/>
                  <a:pt x="4375756" y="191271"/>
                </a:cubicBezTo>
                <a:close/>
                <a:moveTo>
                  <a:pt x="3039704" y="4915"/>
                </a:moveTo>
                <a:lnTo>
                  <a:pt x="3283400" y="4915"/>
                </a:lnTo>
                <a:lnTo>
                  <a:pt x="3283400" y="50378"/>
                </a:lnTo>
                <a:lnTo>
                  <a:pt x="3187970" y="50378"/>
                </a:lnTo>
                <a:lnTo>
                  <a:pt x="3187970" y="295713"/>
                </a:lnTo>
                <a:lnTo>
                  <a:pt x="3135135" y="295713"/>
                </a:lnTo>
                <a:lnTo>
                  <a:pt x="3135135" y="50378"/>
                </a:lnTo>
                <a:lnTo>
                  <a:pt x="3039704" y="50378"/>
                </a:lnTo>
                <a:close/>
                <a:moveTo>
                  <a:pt x="2487254" y="4915"/>
                </a:moveTo>
                <a:lnTo>
                  <a:pt x="2730951" y="4915"/>
                </a:lnTo>
                <a:lnTo>
                  <a:pt x="2730951" y="50378"/>
                </a:lnTo>
                <a:lnTo>
                  <a:pt x="2635520" y="50378"/>
                </a:lnTo>
                <a:lnTo>
                  <a:pt x="2635520" y="295713"/>
                </a:lnTo>
                <a:lnTo>
                  <a:pt x="2582685" y="295713"/>
                </a:lnTo>
                <a:lnTo>
                  <a:pt x="2582685" y="50378"/>
                </a:lnTo>
                <a:lnTo>
                  <a:pt x="2487254" y="50378"/>
                </a:lnTo>
                <a:close/>
                <a:moveTo>
                  <a:pt x="2274827" y="4915"/>
                </a:moveTo>
                <a:lnTo>
                  <a:pt x="2387051" y="4915"/>
                </a:lnTo>
                <a:cubicBezTo>
                  <a:pt x="2441525" y="4915"/>
                  <a:pt x="2479616" y="43005"/>
                  <a:pt x="2479616" y="99527"/>
                </a:cubicBezTo>
                <a:cubicBezTo>
                  <a:pt x="2479616" y="156048"/>
                  <a:pt x="2441525" y="195367"/>
                  <a:pt x="2387051" y="195367"/>
                </a:cubicBezTo>
                <a:lnTo>
                  <a:pt x="2327663" y="195367"/>
                </a:lnTo>
                <a:lnTo>
                  <a:pt x="2327663" y="295713"/>
                </a:lnTo>
                <a:lnTo>
                  <a:pt x="2274827" y="295713"/>
                </a:lnTo>
                <a:close/>
                <a:moveTo>
                  <a:pt x="1927622" y="4915"/>
                </a:moveTo>
                <a:lnTo>
                  <a:pt x="1984143" y="4915"/>
                </a:lnTo>
                <a:lnTo>
                  <a:pt x="2041074" y="148676"/>
                </a:lnTo>
                <a:cubicBezTo>
                  <a:pt x="2047628" y="165878"/>
                  <a:pt x="2055819" y="191271"/>
                  <a:pt x="2055819" y="191271"/>
                </a:cubicBezTo>
                <a:lnTo>
                  <a:pt x="2056638" y="191271"/>
                </a:lnTo>
                <a:cubicBezTo>
                  <a:pt x="2056638" y="191271"/>
                  <a:pt x="2064420" y="165878"/>
                  <a:pt x="2070974" y="148676"/>
                </a:cubicBezTo>
                <a:lnTo>
                  <a:pt x="2127905" y="4915"/>
                </a:lnTo>
                <a:lnTo>
                  <a:pt x="2184426" y="4915"/>
                </a:lnTo>
                <a:lnTo>
                  <a:pt x="2207771" y="295713"/>
                </a:lnTo>
                <a:lnTo>
                  <a:pt x="2155346" y="295713"/>
                </a:lnTo>
                <a:lnTo>
                  <a:pt x="2143059" y="133112"/>
                </a:lnTo>
                <a:cubicBezTo>
                  <a:pt x="2141830" y="113862"/>
                  <a:pt x="2142649" y="88059"/>
                  <a:pt x="2142649" y="88059"/>
                </a:cubicBezTo>
                <a:lnTo>
                  <a:pt x="2141830" y="88059"/>
                </a:lnTo>
                <a:cubicBezTo>
                  <a:pt x="2141830" y="88059"/>
                  <a:pt x="2133229" y="116319"/>
                  <a:pt x="2126266" y="133112"/>
                </a:cubicBezTo>
                <a:lnTo>
                  <a:pt x="2079165" y="245745"/>
                </a:lnTo>
                <a:lnTo>
                  <a:pt x="2032883" y="245745"/>
                </a:lnTo>
                <a:lnTo>
                  <a:pt x="1986192" y="133112"/>
                </a:lnTo>
                <a:cubicBezTo>
                  <a:pt x="1979228" y="116319"/>
                  <a:pt x="1970218" y="87649"/>
                  <a:pt x="1970218" y="87649"/>
                </a:cubicBezTo>
                <a:lnTo>
                  <a:pt x="1969398" y="87649"/>
                </a:lnTo>
                <a:cubicBezTo>
                  <a:pt x="1969398" y="87649"/>
                  <a:pt x="1970218" y="113862"/>
                  <a:pt x="1968989" y="133112"/>
                </a:cubicBezTo>
                <a:lnTo>
                  <a:pt x="1956702" y="295713"/>
                </a:lnTo>
                <a:lnTo>
                  <a:pt x="1903866" y="295713"/>
                </a:lnTo>
                <a:close/>
                <a:moveTo>
                  <a:pt x="1674753" y="4915"/>
                </a:moveTo>
                <a:lnTo>
                  <a:pt x="1848822" y="4915"/>
                </a:lnTo>
                <a:lnTo>
                  <a:pt x="1848822" y="50378"/>
                </a:lnTo>
                <a:lnTo>
                  <a:pt x="1727587" y="50378"/>
                </a:lnTo>
                <a:lnTo>
                  <a:pt x="1727587" y="126559"/>
                </a:lnTo>
                <a:lnTo>
                  <a:pt x="1825476" y="126559"/>
                </a:lnTo>
                <a:lnTo>
                  <a:pt x="1825476" y="172021"/>
                </a:lnTo>
                <a:lnTo>
                  <a:pt x="1727587" y="172021"/>
                </a:lnTo>
                <a:lnTo>
                  <a:pt x="1727587" y="250250"/>
                </a:lnTo>
                <a:lnTo>
                  <a:pt x="1855375" y="250250"/>
                </a:lnTo>
                <a:lnTo>
                  <a:pt x="1855375" y="295713"/>
                </a:lnTo>
                <a:lnTo>
                  <a:pt x="1674753" y="295713"/>
                </a:lnTo>
                <a:close/>
                <a:moveTo>
                  <a:pt x="1391879" y="4915"/>
                </a:moveTo>
                <a:lnTo>
                  <a:pt x="1635576" y="4915"/>
                </a:lnTo>
                <a:lnTo>
                  <a:pt x="1635576" y="50378"/>
                </a:lnTo>
                <a:lnTo>
                  <a:pt x="1540145" y="50378"/>
                </a:lnTo>
                <a:lnTo>
                  <a:pt x="1540145" y="295713"/>
                </a:lnTo>
                <a:lnTo>
                  <a:pt x="1487310" y="295713"/>
                </a:lnTo>
                <a:lnTo>
                  <a:pt x="1487310" y="50378"/>
                </a:lnTo>
                <a:lnTo>
                  <a:pt x="1391879" y="50378"/>
                </a:lnTo>
                <a:close/>
                <a:moveTo>
                  <a:pt x="1144229" y="4915"/>
                </a:moveTo>
                <a:lnTo>
                  <a:pt x="1387926" y="4915"/>
                </a:lnTo>
                <a:lnTo>
                  <a:pt x="1387926" y="50378"/>
                </a:lnTo>
                <a:lnTo>
                  <a:pt x="1292495" y="50378"/>
                </a:lnTo>
                <a:lnTo>
                  <a:pt x="1292495" y="295713"/>
                </a:lnTo>
                <a:lnTo>
                  <a:pt x="1239660" y="295713"/>
                </a:lnTo>
                <a:lnTo>
                  <a:pt x="1239660" y="50378"/>
                </a:lnTo>
                <a:lnTo>
                  <a:pt x="1144229" y="50378"/>
                </a:lnTo>
                <a:close/>
                <a:moveTo>
                  <a:pt x="988219" y="4915"/>
                </a:moveTo>
                <a:lnTo>
                  <a:pt x="1043512" y="4915"/>
                </a:lnTo>
                <a:lnTo>
                  <a:pt x="1145906" y="295713"/>
                </a:lnTo>
                <a:lnTo>
                  <a:pt x="1091432" y="295713"/>
                </a:lnTo>
                <a:lnTo>
                  <a:pt x="1066857" y="221170"/>
                </a:lnTo>
                <a:lnTo>
                  <a:pt x="964873" y="221170"/>
                </a:lnTo>
                <a:lnTo>
                  <a:pt x="940299" y="295713"/>
                </a:lnTo>
                <a:lnTo>
                  <a:pt x="885825" y="295713"/>
                </a:lnTo>
                <a:close/>
                <a:moveTo>
                  <a:pt x="350777" y="4915"/>
                </a:moveTo>
                <a:lnTo>
                  <a:pt x="463001" y="4915"/>
                </a:lnTo>
                <a:cubicBezTo>
                  <a:pt x="517474" y="4915"/>
                  <a:pt x="555565" y="43005"/>
                  <a:pt x="555565" y="99527"/>
                </a:cubicBezTo>
                <a:cubicBezTo>
                  <a:pt x="555565" y="156048"/>
                  <a:pt x="517474" y="195367"/>
                  <a:pt x="463001" y="195367"/>
                </a:cubicBezTo>
                <a:lnTo>
                  <a:pt x="403612" y="195367"/>
                </a:lnTo>
                <a:lnTo>
                  <a:pt x="403612" y="295713"/>
                </a:lnTo>
                <a:lnTo>
                  <a:pt x="350777" y="295713"/>
                </a:lnTo>
                <a:close/>
                <a:moveTo>
                  <a:pt x="36452" y="4915"/>
                </a:moveTo>
                <a:lnTo>
                  <a:pt x="89288" y="4915"/>
                </a:lnTo>
                <a:lnTo>
                  <a:pt x="199463" y="172841"/>
                </a:lnTo>
                <a:cubicBezTo>
                  <a:pt x="210522" y="189633"/>
                  <a:pt x="223628" y="217894"/>
                  <a:pt x="223628" y="217894"/>
                </a:cubicBezTo>
                <a:lnTo>
                  <a:pt x="224447" y="217894"/>
                </a:lnTo>
                <a:cubicBezTo>
                  <a:pt x="224447" y="217894"/>
                  <a:pt x="221580" y="190043"/>
                  <a:pt x="221580" y="172841"/>
                </a:cubicBezTo>
                <a:lnTo>
                  <a:pt x="221580" y="4915"/>
                </a:lnTo>
                <a:lnTo>
                  <a:pt x="274006" y="4915"/>
                </a:lnTo>
                <a:lnTo>
                  <a:pt x="274006" y="295713"/>
                </a:lnTo>
                <a:lnTo>
                  <a:pt x="221580" y="295713"/>
                </a:lnTo>
                <a:lnTo>
                  <a:pt x="111405" y="128197"/>
                </a:lnTo>
                <a:cubicBezTo>
                  <a:pt x="100346" y="111404"/>
                  <a:pt x="87240" y="83144"/>
                  <a:pt x="87240" y="83144"/>
                </a:cubicBezTo>
                <a:lnTo>
                  <a:pt x="86421" y="83144"/>
                </a:lnTo>
                <a:cubicBezTo>
                  <a:pt x="86421" y="83144"/>
                  <a:pt x="89288" y="110995"/>
                  <a:pt x="89288" y="128197"/>
                </a:cubicBezTo>
                <a:lnTo>
                  <a:pt x="89288" y="295713"/>
                </a:lnTo>
                <a:lnTo>
                  <a:pt x="36452" y="295713"/>
                </a:lnTo>
                <a:close/>
                <a:moveTo>
                  <a:pt x="6138053" y="0"/>
                </a:moveTo>
                <a:cubicBezTo>
                  <a:pt x="6208909" y="0"/>
                  <a:pt x="6245361" y="39729"/>
                  <a:pt x="6245361" y="39729"/>
                </a:cubicBezTo>
                <a:lnTo>
                  <a:pt x="6219967" y="79048"/>
                </a:lnTo>
                <a:cubicBezTo>
                  <a:pt x="6219967" y="79048"/>
                  <a:pt x="6186792" y="48330"/>
                  <a:pt x="6140510" y="48330"/>
                </a:cubicBezTo>
                <a:cubicBezTo>
                  <a:pt x="6079074" y="48330"/>
                  <a:pt x="6043031" y="94202"/>
                  <a:pt x="6043031" y="148266"/>
                </a:cubicBezTo>
                <a:cubicBezTo>
                  <a:pt x="6043031" y="203559"/>
                  <a:pt x="6080303" y="252298"/>
                  <a:pt x="6140919" y="252298"/>
                </a:cubicBezTo>
                <a:cubicBezTo>
                  <a:pt x="6191297" y="252298"/>
                  <a:pt x="6225292" y="215436"/>
                  <a:pt x="6225292" y="215436"/>
                </a:cubicBezTo>
                <a:lnTo>
                  <a:pt x="6253143" y="253527"/>
                </a:lnTo>
                <a:cubicBezTo>
                  <a:pt x="6253143" y="253527"/>
                  <a:pt x="6213005" y="300628"/>
                  <a:pt x="6138872" y="300628"/>
                </a:cubicBezTo>
                <a:cubicBezTo>
                  <a:pt x="6049994" y="300628"/>
                  <a:pt x="5988558" y="234686"/>
                  <a:pt x="5988558" y="149085"/>
                </a:cubicBezTo>
                <a:cubicBezTo>
                  <a:pt x="5988558" y="64713"/>
                  <a:pt x="6052451" y="0"/>
                  <a:pt x="6138053" y="0"/>
                </a:cubicBezTo>
                <a:close/>
                <a:moveTo>
                  <a:pt x="4176722" y="0"/>
                </a:moveTo>
                <a:cubicBezTo>
                  <a:pt x="4262323" y="0"/>
                  <a:pt x="4327036" y="65122"/>
                  <a:pt x="4327036" y="148266"/>
                </a:cubicBezTo>
                <a:cubicBezTo>
                  <a:pt x="4327036" y="233867"/>
                  <a:pt x="4262323" y="300628"/>
                  <a:pt x="4176722" y="300628"/>
                </a:cubicBezTo>
                <a:cubicBezTo>
                  <a:pt x="4091121" y="300628"/>
                  <a:pt x="4026408" y="233867"/>
                  <a:pt x="4026408" y="148266"/>
                </a:cubicBezTo>
                <a:cubicBezTo>
                  <a:pt x="4026408" y="65122"/>
                  <a:pt x="4091121" y="0"/>
                  <a:pt x="4176722" y="0"/>
                </a:cubicBezTo>
                <a:close/>
                <a:moveTo>
                  <a:pt x="3880628" y="0"/>
                </a:moveTo>
                <a:cubicBezTo>
                  <a:pt x="3951484" y="0"/>
                  <a:pt x="3987936" y="39729"/>
                  <a:pt x="3987936" y="39729"/>
                </a:cubicBezTo>
                <a:lnTo>
                  <a:pt x="3962543" y="79048"/>
                </a:lnTo>
                <a:cubicBezTo>
                  <a:pt x="3962543" y="79048"/>
                  <a:pt x="3929367" y="48330"/>
                  <a:pt x="3883085" y="48330"/>
                </a:cubicBezTo>
                <a:cubicBezTo>
                  <a:pt x="3821649" y="48330"/>
                  <a:pt x="3785606" y="94202"/>
                  <a:pt x="3785606" y="148266"/>
                </a:cubicBezTo>
                <a:cubicBezTo>
                  <a:pt x="3785606" y="203559"/>
                  <a:pt x="3822877" y="252298"/>
                  <a:pt x="3883495" y="252298"/>
                </a:cubicBezTo>
                <a:cubicBezTo>
                  <a:pt x="3933872" y="252298"/>
                  <a:pt x="3967867" y="215436"/>
                  <a:pt x="3967867" y="215436"/>
                </a:cubicBezTo>
                <a:lnTo>
                  <a:pt x="3995718" y="253527"/>
                </a:lnTo>
                <a:cubicBezTo>
                  <a:pt x="3995718" y="253527"/>
                  <a:pt x="3955580" y="300628"/>
                  <a:pt x="3881447" y="300628"/>
                </a:cubicBezTo>
                <a:cubicBezTo>
                  <a:pt x="3792569" y="300628"/>
                  <a:pt x="3731133" y="234686"/>
                  <a:pt x="3731133" y="149085"/>
                </a:cubicBezTo>
                <a:cubicBezTo>
                  <a:pt x="3731133" y="64713"/>
                  <a:pt x="3795027" y="0"/>
                  <a:pt x="3880628" y="0"/>
                </a:cubicBezTo>
                <a:close/>
                <a:moveTo>
                  <a:pt x="3452822" y="0"/>
                </a:moveTo>
                <a:cubicBezTo>
                  <a:pt x="3538423" y="0"/>
                  <a:pt x="3603136" y="65122"/>
                  <a:pt x="3603136" y="148266"/>
                </a:cubicBezTo>
                <a:cubicBezTo>
                  <a:pt x="3603136" y="233867"/>
                  <a:pt x="3538423" y="300628"/>
                  <a:pt x="3452822" y="300628"/>
                </a:cubicBezTo>
                <a:cubicBezTo>
                  <a:pt x="3367221" y="300628"/>
                  <a:pt x="3302508" y="233867"/>
                  <a:pt x="3302508" y="148266"/>
                </a:cubicBezTo>
                <a:cubicBezTo>
                  <a:pt x="3302508" y="65122"/>
                  <a:pt x="3367221" y="0"/>
                  <a:pt x="3452822" y="0"/>
                </a:cubicBezTo>
                <a:close/>
                <a:moveTo>
                  <a:pt x="2851633" y="0"/>
                </a:moveTo>
                <a:cubicBezTo>
                  <a:pt x="2908973" y="0"/>
                  <a:pt x="2938462" y="31128"/>
                  <a:pt x="2938462" y="31128"/>
                </a:cubicBezTo>
                <a:lnTo>
                  <a:pt x="2915526" y="74133"/>
                </a:lnTo>
                <a:cubicBezTo>
                  <a:pt x="2915526" y="74133"/>
                  <a:pt x="2887675" y="48739"/>
                  <a:pt x="2851223" y="48739"/>
                </a:cubicBezTo>
                <a:cubicBezTo>
                  <a:pt x="2826649" y="48739"/>
                  <a:pt x="2807398" y="63074"/>
                  <a:pt x="2807398" y="83553"/>
                </a:cubicBezTo>
                <a:cubicBezTo>
                  <a:pt x="2807398" y="135160"/>
                  <a:pt x="2944197" y="122463"/>
                  <a:pt x="2944197" y="215436"/>
                </a:cubicBezTo>
                <a:cubicBezTo>
                  <a:pt x="2944197" y="261718"/>
                  <a:pt x="2908973" y="300628"/>
                  <a:pt x="2848357" y="300628"/>
                </a:cubicBezTo>
                <a:cubicBezTo>
                  <a:pt x="2783643" y="300628"/>
                  <a:pt x="2748010" y="260899"/>
                  <a:pt x="2748010" y="260899"/>
                </a:cubicBezTo>
                <a:lnTo>
                  <a:pt x="2776680" y="221170"/>
                </a:lnTo>
                <a:cubicBezTo>
                  <a:pt x="2776680" y="221170"/>
                  <a:pt x="2808218" y="251889"/>
                  <a:pt x="2849175" y="251889"/>
                </a:cubicBezTo>
                <a:cubicBezTo>
                  <a:pt x="2871292" y="251889"/>
                  <a:pt x="2891361" y="240420"/>
                  <a:pt x="2891361" y="216665"/>
                </a:cubicBezTo>
                <a:cubicBezTo>
                  <a:pt x="2891361" y="164649"/>
                  <a:pt x="2754154" y="173660"/>
                  <a:pt x="2754154" y="84372"/>
                </a:cubicBezTo>
                <a:cubicBezTo>
                  <a:pt x="2754154" y="36042"/>
                  <a:pt x="2795931" y="0"/>
                  <a:pt x="2851633" y="0"/>
                </a:cubicBezTo>
                <a:close/>
                <a:moveTo>
                  <a:pt x="679933" y="0"/>
                </a:moveTo>
                <a:cubicBezTo>
                  <a:pt x="737273" y="0"/>
                  <a:pt x="766763" y="31128"/>
                  <a:pt x="766763" y="31128"/>
                </a:cubicBezTo>
                <a:lnTo>
                  <a:pt x="743826" y="74133"/>
                </a:lnTo>
                <a:cubicBezTo>
                  <a:pt x="743826" y="74133"/>
                  <a:pt x="715975" y="48739"/>
                  <a:pt x="679523" y="48739"/>
                </a:cubicBezTo>
                <a:cubicBezTo>
                  <a:pt x="654949" y="48739"/>
                  <a:pt x="635699" y="63074"/>
                  <a:pt x="635699" y="83553"/>
                </a:cubicBezTo>
                <a:cubicBezTo>
                  <a:pt x="635699" y="135160"/>
                  <a:pt x="772497" y="122463"/>
                  <a:pt x="772497" y="215436"/>
                </a:cubicBezTo>
                <a:cubicBezTo>
                  <a:pt x="772497" y="261718"/>
                  <a:pt x="737273" y="300628"/>
                  <a:pt x="676656" y="300628"/>
                </a:cubicBezTo>
                <a:cubicBezTo>
                  <a:pt x="611943" y="300628"/>
                  <a:pt x="576310" y="260899"/>
                  <a:pt x="576310" y="260899"/>
                </a:cubicBezTo>
                <a:lnTo>
                  <a:pt x="604981" y="221170"/>
                </a:lnTo>
                <a:cubicBezTo>
                  <a:pt x="604981" y="221170"/>
                  <a:pt x="636518" y="251889"/>
                  <a:pt x="677475" y="251889"/>
                </a:cubicBezTo>
                <a:cubicBezTo>
                  <a:pt x="699592" y="251889"/>
                  <a:pt x="719661" y="240420"/>
                  <a:pt x="719661" y="216665"/>
                </a:cubicBezTo>
                <a:cubicBezTo>
                  <a:pt x="719661" y="164649"/>
                  <a:pt x="582454" y="173660"/>
                  <a:pt x="582454" y="84372"/>
                </a:cubicBezTo>
                <a:cubicBezTo>
                  <a:pt x="582454" y="36042"/>
                  <a:pt x="624231" y="0"/>
                  <a:pt x="679933"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chemeClr val="lt1"/>
              </a:solidFill>
              <a:latin typeface="Impact"/>
              <a:ea typeface="Impact"/>
              <a:cs typeface="Impact"/>
              <a:sym typeface="Impac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489"/>
        <p:cNvGrpSpPr/>
        <p:nvPr/>
      </p:nvGrpSpPr>
      <p:grpSpPr>
        <a:xfrm>
          <a:off x="0" y="0"/>
          <a:ext cx="0" cy="0"/>
          <a:chOff x="0" y="0"/>
          <a:chExt cx="0" cy="0"/>
        </a:xfrm>
      </p:grpSpPr>
      <p:sp>
        <p:nvSpPr>
          <p:cNvPr id="490" name="Google Shape;490;p53"/>
          <p:cNvSpPr txBox="1">
            <a:spLocks noGrp="1"/>
          </p:cNvSpPr>
          <p:nvPr>
            <p:ph type="ftr" idx="11"/>
          </p:nvPr>
        </p:nvSpPr>
        <p:spPr>
          <a:xfrm>
            <a:off x="2819400" y="5899383"/>
            <a:ext cx="4951800" cy="82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ctr" rtl="0">
              <a:spcBef>
                <a:spcPts val="0"/>
              </a:spcBef>
              <a:spcAft>
                <a:spcPts val="0"/>
              </a:spcAft>
              <a:buNone/>
            </a:pPr>
            <a:endParaRPr sz="1000">
              <a:solidFill>
                <a:schemeClr val="dk1"/>
              </a:solidFill>
              <a:latin typeface="Arial"/>
              <a:ea typeface="Arial"/>
              <a:cs typeface="Arial"/>
              <a:sym typeface="Arial"/>
            </a:endParaRPr>
          </a:p>
          <a:p>
            <a:pPr marL="0" marR="0" lvl="0" indent="0" algn="l" rtl="0">
              <a:spcBef>
                <a:spcPts val="0"/>
              </a:spcBef>
              <a:spcAft>
                <a:spcPts val="0"/>
              </a:spcAft>
              <a:buNone/>
            </a:pPr>
            <a:r>
              <a:rPr lang="en-US" sz="1000">
                <a:solidFill>
                  <a:schemeClr val="dk1"/>
                </a:solidFill>
                <a:latin typeface="Arial"/>
                <a:ea typeface="Arial"/>
                <a:cs typeface="Arial"/>
                <a:sym typeface="Arial"/>
              </a:rPr>
              <a:t>1. Volpe M, et al. </a:t>
            </a:r>
            <a:r>
              <a:rPr lang="en-US" sz="1000" i="1">
                <a:solidFill>
                  <a:schemeClr val="dk1"/>
                </a:solidFill>
                <a:latin typeface="Arial"/>
                <a:ea typeface="Arial"/>
                <a:cs typeface="Arial"/>
                <a:sym typeface="Arial"/>
              </a:rPr>
              <a:t>Clin Sci</a:t>
            </a:r>
            <a:r>
              <a:rPr lang="en-US" sz="1000">
                <a:solidFill>
                  <a:schemeClr val="dk1"/>
                </a:solidFill>
                <a:latin typeface="Arial"/>
                <a:ea typeface="Arial"/>
                <a:cs typeface="Arial"/>
                <a:sym typeface="Arial"/>
              </a:rPr>
              <a:t>. 2016;130(2):57-77. 2. Hartupee J, Mann DL. </a:t>
            </a:r>
            <a:r>
              <a:rPr lang="en-US" sz="1000" i="1">
                <a:solidFill>
                  <a:schemeClr val="dk1"/>
                </a:solidFill>
                <a:latin typeface="Arial"/>
                <a:ea typeface="Arial"/>
                <a:cs typeface="Arial"/>
                <a:sym typeface="Arial"/>
              </a:rPr>
              <a:t>Nat Rev Cardiol</a:t>
            </a:r>
            <a:r>
              <a:rPr lang="en-US" sz="1000">
                <a:solidFill>
                  <a:schemeClr val="dk1"/>
                </a:solidFill>
                <a:latin typeface="Arial"/>
                <a:ea typeface="Arial"/>
                <a:cs typeface="Arial"/>
                <a:sym typeface="Arial"/>
              </a:rPr>
              <a:t>. 2017;14(1):30-38. </a:t>
            </a:r>
            <a:endParaRPr/>
          </a:p>
        </p:txBody>
      </p:sp>
      <p:pic>
        <p:nvPicPr>
          <p:cNvPr id="491" name="Google Shape;491;p53"/>
          <p:cNvPicPr preferRelativeResize="0"/>
          <p:nvPr/>
        </p:nvPicPr>
        <p:blipFill rotWithShape="1">
          <a:blip r:embed="rId3">
            <a:alphaModFix/>
          </a:blip>
          <a:srcRect/>
          <a:stretch/>
        </p:blipFill>
        <p:spPr>
          <a:xfrm>
            <a:off x="1996287" y="1957790"/>
            <a:ext cx="4023088" cy="3482914"/>
          </a:xfrm>
          <a:prstGeom prst="rect">
            <a:avLst/>
          </a:prstGeom>
          <a:solidFill>
            <a:srgbClr val="FF0000"/>
          </a:solidFill>
          <a:ln>
            <a:noFill/>
          </a:ln>
        </p:spPr>
      </p:pic>
      <p:grpSp>
        <p:nvGrpSpPr>
          <p:cNvPr id="492" name="Google Shape;492;p53"/>
          <p:cNvGrpSpPr/>
          <p:nvPr/>
        </p:nvGrpSpPr>
        <p:grpSpPr>
          <a:xfrm>
            <a:off x="4445248" y="2138520"/>
            <a:ext cx="2156408" cy="676364"/>
            <a:chOff x="2714019" y="1955345"/>
            <a:chExt cx="2636195" cy="826851"/>
          </a:xfrm>
        </p:grpSpPr>
        <p:sp>
          <p:nvSpPr>
            <p:cNvPr id="493" name="Google Shape;493;p53"/>
            <p:cNvSpPr/>
            <p:nvPr/>
          </p:nvSpPr>
          <p:spPr>
            <a:xfrm>
              <a:off x="2714019" y="1955345"/>
              <a:ext cx="2636195" cy="826851"/>
            </a:xfrm>
            <a:custGeom>
              <a:avLst/>
              <a:gdLst/>
              <a:ahLst/>
              <a:cxnLst/>
              <a:rect l="l" t="t" r="r" b="b"/>
              <a:pathLst>
                <a:path w="2636195" h="826851" extrusionOk="0">
                  <a:moveTo>
                    <a:pt x="0" y="0"/>
                  </a:moveTo>
                  <a:lnTo>
                    <a:pt x="2636195" y="0"/>
                  </a:lnTo>
                  <a:lnTo>
                    <a:pt x="2636195" y="826851"/>
                  </a:lnTo>
                  <a:lnTo>
                    <a:pt x="0" y="826851"/>
                  </a:lnTo>
                  <a:cubicBezTo>
                    <a:pt x="100771" y="689162"/>
                    <a:pt x="171517" y="640774"/>
                    <a:pt x="171686" y="401906"/>
                  </a:cubicBezTo>
                  <a:cubicBezTo>
                    <a:pt x="171855" y="163038"/>
                    <a:pt x="100771" y="167616"/>
                    <a:pt x="0" y="0"/>
                  </a:cubicBezTo>
                  <a:close/>
                </a:path>
              </a:pathLst>
            </a:custGeom>
            <a:solidFill>
              <a:srgbClr val="BFBFB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4" name="Google Shape;494;p53"/>
            <p:cNvSpPr txBox="1"/>
            <p:nvPr/>
          </p:nvSpPr>
          <p:spPr>
            <a:xfrm>
              <a:off x="3560595" y="2139874"/>
              <a:ext cx="1234800" cy="451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FFFFF"/>
                  </a:solidFill>
                  <a:latin typeface="Arial"/>
                  <a:ea typeface="Arial"/>
                  <a:cs typeface="Arial"/>
                  <a:sym typeface="Arial"/>
                </a:rPr>
                <a:t>Vasculature </a:t>
              </a:r>
              <a:endParaRPr sz="1000">
                <a:solidFill>
                  <a:srgbClr val="FFFFFF"/>
                </a:solidFill>
              </a:endParaRPr>
            </a:p>
            <a:p>
              <a:pPr marL="0" marR="0" lvl="0" indent="0" algn="ctr" rtl="0">
                <a:spcBef>
                  <a:spcPts val="0"/>
                </a:spcBef>
                <a:spcAft>
                  <a:spcPts val="0"/>
                </a:spcAft>
                <a:buNone/>
              </a:pPr>
              <a:r>
                <a:rPr lang="en-US" sz="1000" b="1">
                  <a:solidFill>
                    <a:srgbClr val="FFFFFF"/>
                  </a:solidFill>
                  <a:latin typeface="Arial"/>
                  <a:ea typeface="Arial"/>
                  <a:cs typeface="Arial"/>
                  <a:sym typeface="Arial"/>
                </a:rPr>
                <a:t>inflammation</a:t>
              </a:r>
              <a:r>
                <a:rPr lang="en-US" sz="1000" b="1" baseline="30000">
                  <a:solidFill>
                    <a:srgbClr val="FFFFFF"/>
                  </a:solidFill>
                  <a:latin typeface="Arial"/>
                  <a:ea typeface="Arial"/>
                  <a:cs typeface="Arial"/>
                  <a:sym typeface="Arial"/>
                </a:rPr>
                <a:t>1,2</a:t>
              </a:r>
              <a:endParaRPr sz="1000">
                <a:solidFill>
                  <a:srgbClr val="FFFFFF"/>
                </a:solidFill>
              </a:endParaRPr>
            </a:p>
          </p:txBody>
        </p:sp>
      </p:grpSp>
      <p:grpSp>
        <p:nvGrpSpPr>
          <p:cNvPr id="495" name="Google Shape;495;p53"/>
          <p:cNvGrpSpPr/>
          <p:nvPr/>
        </p:nvGrpSpPr>
        <p:grpSpPr>
          <a:xfrm>
            <a:off x="3347152" y="3022756"/>
            <a:ext cx="3254505" cy="676364"/>
            <a:chOff x="1371602" y="3036318"/>
            <a:chExt cx="3978612" cy="826851"/>
          </a:xfrm>
        </p:grpSpPr>
        <p:sp>
          <p:nvSpPr>
            <p:cNvPr id="496" name="Google Shape;496;p53"/>
            <p:cNvSpPr/>
            <p:nvPr/>
          </p:nvSpPr>
          <p:spPr>
            <a:xfrm>
              <a:off x="1371602" y="3036318"/>
              <a:ext cx="3978612" cy="826851"/>
            </a:xfrm>
            <a:custGeom>
              <a:avLst/>
              <a:gdLst/>
              <a:ahLst/>
              <a:cxnLst/>
              <a:rect l="l" t="t" r="r" b="b"/>
              <a:pathLst>
                <a:path w="3978612" h="826851" extrusionOk="0">
                  <a:moveTo>
                    <a:pt x="0" y="0"/>
                  </a:moveTo>
                  <a:lnTo>
                    <a:pt x="3978612" y="0"/>
                  </a:lnTo>
                  <a:lnTo>
                    <a:pt x="3978612" y="826851"/>
                  </a:lnTo>
                  <a:lnTo>
                    <a:pt x="0" y="826851"/>
                  </a:lnTo>
                  <a:cubicBezTo>
                    <a:pt x="104898" y="689056"/>
                    <a:pt x="152397" y="616600"/>
                    <a:pt x="166253" y="407526"/>
                  </a:cubicBezTo>
                  <a:cubicBezTo>
                    <a:pt x="180109" y="198452"/>
                    <a:pt x="93022" y="125946"/>
                    <a:pt x="0" y="0"/>
                  </a:cubicBezTo>
                  <a:close/>
                </a:path>
              </a:pathLst>
            </a:custGeom>
            <a:solidFill>
              <a:srgbClr val="BFBFB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497" name="Google Shape;497;p53"/>
            <p:cNvSpPr txBox="1"/>
            <p:nvPr/>
          </p:nvSpPr>
          <p:spPr>
            <a:xfrm>
              <a:off x="3559614" y="3203256"/>
              <a:ext cx="1236900" cy="451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rgbClr val="FFFFFF"/>
                  </a:solidFill>
                  <a:latin typeface="Arial"/>
                  <a:ea typeface="Arial"/>
                  <a:cs typeface="Arial"/>
                  <a:sym typeface="Arial"/>
                </a:rPr>
                <a:t>Atrial myocyte </a:t>
              </a:r>
              <a:endParaRPr sz="1000">
                <a:solidFill>
                  <a:srgbClr val="FFFFFF"/>
                </a:solidFill>
              </a:endParaRPr>
            </a:p>
            <a:p>
              <a:pPr marL="0" marR="0" lvl="0" indent="0" algn="ctr" rtl="0">
                <a:spcBef>
                  <a:spcPts val="0"/>
                </a:spcBef>
                <a:spcAft>
                  <a:spcPts val="0"/>
                </a:spcAft>
                <a:buNone/>
              </a:pPr>
              <a:r>
                <a:rPr lang="en-US" sz="1000" b="1">
                  <a:solidFill>
                    <a:srgbClr val="FFFFFF"/>
                  </a:solidFill>
                  <a:latin typeface="Arial"/>
                  <a:ea typeface="Arial"/>
                  <a:cs typeface="Arial"/>
                  <a:sym typeface="Arial"/>
                </a:rPr>
                <a:t>stretch</a:t>
              </a:r>
              <a:r>
                <a:rPr lang="en-US" sz="1000" b="1" baseline="30000">
                  <a:solidFill>
                    <a:srgbClr val="FFFFFF"/>
                  </a:solidFill>
                  <a:latin typeface="Arial"/>
                  <a:ea typeface="Arial"/>
                  <a:cs typeface="Arial"/>
                  <a:sym typeface="Arial"/>
                </a:rPr>
                <a:t>1,2</a:t>
              </a:r>
              <a:endParaRPr sz="1000">
                <a:solidFill>
                  <a:srgbClr val="FFFFFF"/>
                </a:solidFill>
              </a:endParaRPr>
            </a:p>
          </p:txBody>
        </p:sp>
      </p:grpSp>
      <p:grpSp>
        <p:nvGrpSpPr>
          <p:cNvPr id="498" name="Google Shape;498;p53"/>
          <p:cNvGrpSpPr/>
          <p:nvPr/>
        </p:nvGrpSpPr>
        <p:grpSpPr>
          <a:xfrm>
            <a:off x="4652137" y="3891359"/>
            <a:ext cx="1949520" cy="676364"/>
            <a:chOff x="2966938" y="4098181"/>
            <a:chExt cx="2383276" cy="826851"/>
          </a:xfrm>
        </p:grpSpPr>
        <p:sp>
          <p:nvSpPr>
            <p:cNvPr id="499" name="Google Shape;499;p53"/>
            <p:cNvSpPr/>
            <p:nvPr/>
          </p:nvSpPr>
          <p:spPr>
            <a:xfrm>
              <a:off x="2966938" y="4098181"/>
              <a:ext cx="2383276" cy="826851"/>
            </a:xfrm>
            <a:custGeom>
              <a:avLst/>
              <a:gdLst/>
              <a:ahLst/>
              <a:cxnLst/>
              <a:rect l="l" t="t" r="r" b="b"/>
              <a:pathLst>
                <a:path w="2383276" h="826851" extrusionOk="0">
                  <a:moveTo>
                    <a:pt x="0" y="0"/>
                  </a:moveTo>
                  <a:lnTo>
                    <a:pt x="2383276" y="0"/>
                  </a:lnTo>
                  <a:lnTo>
                    <a:pt x="2383276" y="826851"/>
                  </a:lnTo>
                  <a:lnTo>
                    <a:pt x="0" y="826851"/>
                  </a:lnTo>
                  <a:cubicBezTo>
                    <a:pt x="109489" y="715110"/>
                    <a:pt x="195226" y="591497"/>
                    <a:pt x="185961" y="384754"/>
                  </a:cubicBezTo>
                  <a:cubicBezTo>
                    <a:pt x="176696" y="178011"/>
                    <a:pt x="97613" y="134189"/>
                    <a:pt x="0" y="0"/>
                  </a:cubicBezTo>
                  <a:close/>
                </a:path>
              </a:pathLst>
            </a:custGeom>
            <a:solidFill>
              <a:srgbClr val="BFBFBF">
                <a:alpha val="6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00" name="Google Shape;500;p53"/>
            <p:cNvSpPr txBox="1"/>
            <p:nvPr/>
          </p:nvSpPr>
          <p:spPr>
            <a:xfrm>
              <a:off x="3458696" y="4286972"/>
              <a:ext cx="1438800" cy="4515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1">
                  <a:solidFill>
                    <a:srgbClr val="FFFFFF"/>
                  </a:solidFill>
                  <a:latin typeface="Arial"/>
                  <a:ea typeface="Arial"/>
                  <a:cs typeface="Arial"/>
                  <a:sym typeface="Arial"/>
                </a:rPr>
                <a:t>Ventricular </a:t>
              </a:r>
              <a:br>
                <a:rPr lang="en-US" sz="1100" b="1">
                  <a:solidFill>
                    <a:srgbClr val="FFFFFF"/>
                  </a:solidFill>
                  <a:latin typeface="Arial"/>
                  <a:ea typeface="Arial"/>
                  <a:cs typeface="Arial"/>
                  <a:sym typeface="Arial"/>
                </a:rPr>
              </a:br>
              <a:r>
                <a:rPr lang="en-US" sz="1100" b="1">
                  <a:solidFill>
                    <a:srgbClr val="FFFFFF"/>
                  </a:solidFill>
                  <a:latin typeface="Arial"/>
                  <a:ea typeface="Arial"/>
                  <a:cs typeface="Arial"/>
                  <a:sym typeface="Arial"/>
                </a:rPr>
                <a:t>myocyte stretch</a:t>
              </a:r>
              <a:r>
                <a:rPr lang="en-US" sz="1100" b="1" baseline="30000">
                  <a:solidFill>
                    <a:srgbClr val="FFFFFF"/>
                  </a:solidFill>
                  <a:latin typeface="Arial"/>
                  <a:ea typeface="Arial"/>
                  <a:cs typeface="Arial"/>
                  <a:sym typeface="Arial"/>
                </a:rPr>
                <a:t>1,2</a:t>
              </a:r>
              <a:endParaRPr sz="1100">
                <a:solidFill>
                  <a:srgbClr val="FFFFFF"/>
                </a:solidFill>
              </a:endParaRPr>
            </a:p>
          </p:txBody>
        </p:sp>
      </p:grpSp>
      <p:sp>
        <p:nvSpPr>
          <p:cNvPr id="501" name="Google Shape;501;p53"/>
          <p:cNvSpPr/>
          <p:nvPr/>
        </p:nvSpPr>
        <p:spPr>
          <a:xfrm>
            <a:off x="2559547" y="2899955"/>
            <a:ext cx="922200" cy="922200"/>
          </a:xfrm>
          <a:prstGeom prst="ellipse">
            <a:avLst/>
          </a:prstGeom>
          <a:solidFill>
            <a:srgbClr val="FFFF00"/>
          </a:solidFill>
          <a:ln w="508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7F7F7F"/>
                </a:solidFill>
                <a:latin typeface="Arial"/>
                <a:ea typeface="Arial"/>
                <a:cs typeface="Arial"/>
                <a:sym typeface="Arial"/>
              </a:rPr>
              <a:t>ANP</a:t>
            </a:r>
            <a:endParaRPr sz="1350" b="1">
              <a:solidFill>
                <a:srgbClr val="7F7F7F"/>
              </a:solidFill>
              <a:latin typeface="Arial"/>
              <a:ea typeface="Arial"/>
              <a:cs typeface="Arial"/>
              <a:sym typeface="Arial"/>
            </a:endParaRPr>
          </a:p>
        </p:txBody>
      </p:sp>
      <p:sp>
        <p:nvSpPr>
          <p:cNvPr id="502" name="Google Shape;502;p53"/>
          <p:cNvSpPr/>
          <p:nvPr/>
        </p:nvSpPr>
        <p:spPr>
          <a:xfrm>
            <a:off x="3659733" y="2018917"/>
            <a:ext cx="922200" cy="922200"/>
          </a:xfrm>
          <a:prstGeom prst="ellipse">
            <a:avLst/>
          </a:prstGeom>
          <a:solidFill>
            <a:srgbClr val="FFFF00"/>
          </a:solidFill>
          <a:ln w="508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7F7F7F"/>
                </a:solidFill>
                <a:latin typeface="Arial"/>
                <a:ea typeface="Arial"/>
                <a:cs typeface="Arial"/>
                <a:sym typeface="Arial"/>
              </a:rPr>
              <a:t>CNP</a:t>
            </a:r>
            <a:endParaRPr/>
          </a:p>
        </p:txBody>
      </p:sp>
      <p:sp>
        <p:nvSpPr>
          <p:cNvPr id="503" name="Google Shape;503;p53"/>
          <p:cNvSpPr/>
          <p:nvPr/>
        </p:nvSpPr>
        <p:spPr>
          <a:xfrm>
            <a:off x="3872976" y="3767562"/>
            <a:ext cx="922200" cy="922200"/>
          </a:xfrm>
          <a:prstGeom prst="ellipse">
            <a:avLst/>
          </a:prstGeom>
          <a:solidFill>
            <a:srgbClr val="FFFF00"/>
          </a:solidFill>
          <a:ln w="508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rgbClr val="7F7F7F"/>
                </a:solidFill>
                <a:latin typeface="Arial"/>
                <a:ea typeface="Arial"/>
                <a:cs typeface="Arial"/>
                <a:sym typeface="Arial"/>
              </a:rPr>
              <a:t>BNP</a:t>
            </a:r>
            <a:endParaRPr/>
          </a:p>
        </p:txBody>
      </p:sp>
      <p:sp>
        <p:nvSpPr>
          <p:cNvPr id="504" name="Google Shape;504;p53"/>
          <p:cNvSpPr/>
          <p:nvPr/>
        </p:nvSpPr>
        <p:spPr>
          <a:xfrm>
            <a:off x="533400" y="410319"/>
            <a:ext cx="7691396" cy="596946"/>
          </a:xfrm>
          <a:custGeom>
            <a:avLst/>
            <a:gdLst/>
            <a:ahLst/>
            <a:cxnLst/>
            <a:rect l="l" t="t" r="r" b="b"/>
            <a:pathLst>
              <a:path w="10255195" h="795928" extrusionOk="0">
                <a:moveTo>
                  <a:pt x="4614881" y="550592"/>
                </a:moveTo>
                <a:cubicBezTo>
                  <a:pt x="4614881" y="550592"/>
                  <a:pt x="4608328" y="579263"/>
                  <a:pt x="4602594" y="595646"/>
                </a:cubicBezTo>
                <a:lnTo>
                  <a:pt x="4576791" y="673465"/>
                </a:lnTo>
                <a:lnTo>
                  <a:pt x="4652972" y="673465"/>
                </a:lnTo>
                <a:lnTo>
                  <a:pt x="4627168" y="595646"/>
                </a:lnTo>
                <a:cubicBezTo>
                  <a:pt x="4621844" y="579263"/>
                  <a:pt x="4615700" y="550592"/>
                  <a:pt x="4615700" y="550592"/>
                </a:cubicBezTo>
                <a:close/>
                <a:moveTo>
                  <a:pt x="3662382" y="550592"/>
                </a:moveTo>
                <a:cubicBezTo>
                  <a:pt x="3662382" y="550592"/>
                  <a:pt x="3655828" y="579263"/>
                  <a:pt x="3650094" y="595646"/>
                </a:cubicBezTo>
                <a:lnTo>
                  <a:pt x="3624291" y="673465"/>
                </a:lnTo>
                <a:lnTo>
                  <a:pt x="3700472" y="673465"/>
                </a:lnTo>
                <a:lnTo>
                  <a:pt x="3674668" y="595646"/>
                </a:lnTo>
                <a:cubicBezTo>
                  <a:pt x="3669344" y="579263"/>
                  <a:pt x="3663201" y="550592"/>
                  <a:pt x="3663201" y="550592"/>
                </a:cubicBezTo>
                <a:close/>
                <a:moveTo>
                  <a:pt x="1414481" y="550592"/>
                </a:moveTo>
                <a:cubicBezTo>
                  <a:pt x="1414481" y="550592"/>
                  <a:pt x="1407928" y="579263"/>
                  <a:pt x="1402194" y="595646"/>
                </a:cubicBezTo>
                <a:lnTo>
                  <a:pt x="1376391" y="673465"/>
                </a:lnTo>
                <a:lnTo>
                  <a:pt x="1452572" y="673465"/>
                </a:lnTo>
                <a:lnTo>
                  <a:pt x="1426769" y="595646"/>
                </a:lnTo>
                <a:cubicBezTo>
                  <a:pt x="1421444" y="579263"/>
                  <a:pt x="1415300" y="550592"/>
                  <a:pt x="1415300" y="550592"/>
                </a:cubicBezTo>
                <a:close/>
                <a:moveTo>
                  <a:pt x="5222033" y="545678"/>
                </a:moveTo>
                <a:lnTo>
                  <a:pt x="5222033" y="644795"/>
                </a:lnTo>
                <a:lnTo>
                  <a:pt x="5271591" y="644795"/>
                </a:lnTo>
                <a:cubicBezTo>
                  <a:pt x="5302309" y="644795"/>
                  <a:pt x="5320331" y="625135"/>
                  <a:pt x="5320331" y="594827"/>
                </a:cubicBezTo>
                <a:cubicBezTo>
                  <a:pt x="5320331" y="564928"/>
                  <a:pt x="5302309" y="545678"/>
                  <a:pt x="5272411" y="545678"/>
                </a:cubicBezTo>
                <a:close/>
                <a:moveTo>
                  <a:pt x="4145708" y="545678"/>
                </a:moveTo>
                <a:lnTo>
                  <a:pt x="4145708" y="745550"/>
                </a:lnTo>
                <a:lnTo>
                  <a:pt x="4189123" y="745550"/>
                </a:lnTo>
                <a:cubicBezTo>
                  <a:pt x="4248102" y="745550"/>
                  <a:pt x="4285783" y="710736"/>
                  <a:pt x="4285783" y="645204"/>
                </a:cubicBezTo>
                <a:cubicBezTo>
                  <a:pt x="4285783" y="580491"/>
                  <a:pt x="4247283" y="545678"/>
                  <a:pt x="4189123" y="545678"/>
                </a:cubicBezTo>
                <a:close/>
                <a:moveTo>
                  <a:pt x="3879008" y="545678"/>
                </a:moveTo>
                <a:lnTo>
                  <a:pt x="3879008" y="636603"/>
                </a:lnTo>
                <a:lnTo>
                  <a:pt x="3926519" y="636603"/>
                </a:lnTo>
                <a:cubicBezTo>
                  <a:pt x="3954780" y="636603"/>
                  <a:pt x="3972391" y="619811"/>
                  <a:pt x="3972391" y="590731"/>
                </a:cubicBezTo>
                <a:cubicBezTo>
                  <a:pt x="3972391" y="562880"/>
                  <a:pt x="3960514" y="545678"/>
                  <a:pt x="3919147" y="545678"/>
                </a:cubicBezTo>
                <a:close/>
                <a:moveTo>
                  <a:pt x="7013943" y="543630"/>
                </a:moveTo>
                <a:cubicBezTo>
                  <a:pt x="6960698" y="543630"/>
                  <a:pt x="6918102" y="586226"/>
                  <a:pt x="6918102" y="643566"/>
                </a:cubicBezTo>
                <a:cubicBezTo>
                  <a:pt x="6918102" y="703364"/>
                  <a:pt x="6960698" y="747598"/>
                  <a:pt x="7013943" y="747598"/>
                </a:cubicBezTo>
                <a:cubicBezTo>
                  <a:pt x="7067187" y="747598"/>
                  <a:pt x="7109783" y="703364"/>
                  <a:pt x="7109783" y="643566"/>
                </a:cubicBezTo>
                <a:cubicBezTo>
                  <a:pt x="7109783" y="586226"/>
                  <a:pt x="7067187" y="543630"/>
                  <a:pt x="7013943" y="543630"/>
                </a:cubicBezTo>
                <a:close/>
                <a:moveTo>
                  <a:pt x="6461493" y="543630"/>
                </a:moveTo>
                <a:cubicBezTo>
                  <a:pt x="6408248" y="543630"/>
                  <a:pt x="6365652" y="586226"/>
                  <a:pt x="6365652" y="643566"/>
                </a:cubicBezTo>
                <a:cubicBezTo>
                  <a:pt x="6365652" y="703364"/>
                  <a:pt x="6408248" y="747598"/>
                  <a:pt x="6461493" y="747598"/>
                </a:cubicBezTo>
                <a:cubicBezTo>
                  <a:pt x="6514737" y="747598"/>
                  <a:pt x="6557333" y="703364"/>
                  <a:pt x="6557333" y="643566"/>
                </a:cubicBezTo>
                <a:cubicBezTo>
                  <a:pt x="6557333" y="586226"/>
                  <a:pt x="6514737" y="543630"/>
                  <a:pt x="6461493" y="543630"/>
                </a:cubicBezTo>
                <a:close/>
                <a:moveTo>
                  <a:pt x="413118" y="543630"/>
                </a:moveTo>
                <a:cubicBezTo>
                  <a:pt x="359873" y="543630"/>
                  <a:pt x="317278" y="586226"/>
                  <a:pt x="317278" y="643566"/>
                </a:cubicBezTo>
                <a:cubicBezTo>
                  <a:pt x="317278" y="703364"/>
                  <a:pt x="359873" y="747598"/>
                  <a:pt x="413118" y="747598"/>
                </a:cubicBezTo>
                <a:cubicBezTo>
                  <a:pt x="466363" y="747598"/>
                  <a:pt x="508959" y="703364"/>
                  <a:pt x="508959" y="643566"/>
                </a:cubicBezTo>
                <a:cubicBezTo>
                  <a:pt x="508959" y="586226"/>
                  <a:pt x="466363" y="543630"/>
                  <a:pt x="413118" y="543630"/>
                </a:cubicBezTo>
                <a:close/>
                <a:moveTo>
                  <a:pt x="7495355" y="500215"/>
                </a:moveTo>
                <a:lnTo>
                  <a:pt x="7555153" y="500215"/>
                </a:lnTo>
                <a:lnTo>
                  <a:pt x="7600616" y="585816"/>
                </a:lnTo>
                <a:cubicBezTo>
                  <a:pt x="7610036" y="603837"/>
                  <a:pt x="7617818" y="625135"/>
                  <a:pt x="7618228" y="624726"/>
                </a:cubicBezTo>
                <a:lnTo>
                  <a:pt x="7619047" y="624726"/>
                </a:lnTo>
                <a:cubicBezTo>
                  <a:pt x="7619047" y="624726"/>
                  <a:pt x="7627238" y="603837"/>
                  <a:pt x="7636659" y="585816"/>
                </a:cubicBezTo>
                <a:lnTo>
                  <a:pt x="7681712" y="500215"/>
                </a:lnTo>
                <a:lnTo>
                  <a:pt x="7741510" y="500215"/>
                </a:lnTo>
                <a:lnTo>
                  <a:pt x="7644850" y="669369"/>
                </a:lnTo>
                <a:lnTo>
                  <a:pt x="7644850" y="791013"/>
                </a:lnTo>
                <a:lnTo>
                  <a:pt x="7592015" y="791013"/>
                </a:lnTo>
                <a:lnTo>
                  <a:pt x="7592015" y="669369"/>
                </a:lnTo>
                <a:close/>
                <a:moveTo>
                  <a:pt x="6664623" y="500215"/>
                </a:moveTo>
                <a:lnTo>
                  <a:pt x="6717458" y="500215"/>
                </a:lnTo>
                <a:lnTo>
                  <a:pt x="6717458" y="745550"/>
                </a:lnTo>
                <a:lnTo>
                  <a:pt x="6843197" y="745550"/>
                </a:lnTo>
                <a:lnTo>
                  <a:pt x="6843197" y="791013"/>
                </a:lnTo>
                <a:lnTo>
                  <a:pt x="6664623" y="791013"/>
                </a:lnTo>
                <a:close/>
                <a:moveTo>
                  <a:pt x="6207423" y="500215"/>
                </a:moveTo>
                <a:lnTo>
                  <a:pt x="6260258" y="500215"/>
                </a:lnTo>
                <a:lnTo>
                  <a:pt x="6260258" y="791013"/>
                </a:lnTo>
                <a:lnTo>
                  <a:pt x="6207423" y="791013"/>
                </a:lnTo>
                <a:close/>
                <a:moveTo>
                  <a:pt x="5695130" y="500215"/>
                </a:moveTo>
                <a:lnTo>
                  <a:pt x="5754928" y="500215"/>
                </a:lnTo>
                <a:lnTo>
                  <a:pt x="5800391" y="585816"/>
                </a:lnTo>
                <a:cubicBezTo>
                  <a:pt x="5809811" y="603837"/>
                  <a:pt x="5817593" y="625135"/>
                  <a:pt x="5818003" y="624726"/>
                </a:cubicBezTo>
                <a:lnTo>
                  <a:pt x="5818822" y="624726"/>
                </a:lnTo>
                <a:cubicBezTo>
                  <a:pt x="5818822" y="624726"/>
                  <a:pt x="5827013" y="603837"/>
                  <a:pt x="5836434" y="585816"/>
                </a:cubicBezTo>
                <a:lnTo>
                  <a:pt x="5881487" y="500215"/>
                </a:lnTo>
                <a:lnTo>
                  <a:pt x="5941285" y="500215"/>
                </a:lnTo>
                <a:lnTo>
                  <a:pt x="5844625" y="669369"/>
                </a:lnTo>
                <a:lnTo>
                  <a:pt x="5844625" y="791013"/>
                </a:lnTo>
                <a:lnTo>
                  <a:pt x="5791790" y="791013"/>
                </a:lnTo>
                <a:lnTo>
                  <a:pt x="5791790" y="669369"/>
                </a:lnTo>
                <a:close/>
                <a:moveTo>
                  <a:pt x="5416848" y="500215"/>
                </a:moveTo>
                <a:lnTo>
                  <a:pt x="5469683" y="500215"/>
                </a:lnTo>
                <a:lnTo>
                  <a:pt x="5469683" y="623497"/>
                </a:lnTo>
                <a:lnTo>
                  <a:pt x="5602795" y="623497"/>
                </a:lnTo>
                <a:lnTo>
                  <a:pt x="5602795" y="500215"/>
                </a:lnTo>
                <a:lnTo>
                  <a:pt x="5655630" y="500215"/>
                </a:lnTo>
                <a:lnTo>
                  <a:pt x="5655630" y="791013"/>
                </a:lnTo>
                <a:lnTo>
                  <a:pt x="5602795" y="791013"/>
                </a:lnTo>
                <a:lnTo>
                  <a:pt x="5602795" y="668960"/>
                </a:lnTo>
                <a:lnTo>
                  <a:pt x="5469683" y="668960"/>
                </a:lnTo>
                <a:lnTo>
                  <a:pt x="5469683" y="791013"/>
                </a:lnTo>
                <a:lnTo>
                  <a:pt x="5416848" y="791013"/>
                </a:lnTo>
                <a:close/>
                <a:moveTo>
                  <a:pt x="5169198" y="500215"/>
                </a:moveTo>
                <a:lnTo>
                  <a:pt x="5281421" y="500215"/>
                </a:lnTo>
                <a:cubicBezTo>
                  <a:pt x="5335895" y="500215"/>
                  <a:pt x="5373985" y="538305"/>
                  <a:pt x="5373985" y="594827"/>
                </a:cubicBezTo>
                <a:cubicBezTo>
                  <a:pt x="5373985" y="651348"/>
                  <a:pt x="5335895" y="690667"/>
                  <a:pt x="5281421" y="690667"/>
                </a:cubicBezTo>
                <a:lnTo>
                  <a:pt x="5222033" y="690667"/>
                </a:lnTo>
                <a:lnTo>
                  <a:pt x="5222033" y="791013"/>
                </a:lnTo>
                <a:lnTo>
                  <a:pt x="5169198" y="791013"/>
                </a:lnTo>
                <a:close/>
                <a:moveTo>
                  <a:pt x="4587440" y="500215"/>
                </a:moveTo>
                <a:lnTo>
                  <a:pt x="4642732" y="500215"/>
                </a:lnTo>
                <a:lnTo>
                  <a:pt x="4745126" y="791013"/>
                </a:lnTo>
                <a:lnTo>
                  <a:pt x="4690653" y="791013"/>
                </a:lnTo>
                <a:lnTo>
                  <a:pt x="4666078" y="716470"/>
                </a:lnTo>
                <a:lnTo>
                  <a:pt x="4564094" y="716470"/>
                </a:lnTo>
                <a:lnTo>
                  <a:pt x="4539519" y="791013"/>
                </a:lnTo>
                <a:lnTo>
                  <a:pt x="4485046" y="791013"/>
                </a:lnTo>
                <a:close/>
                <a:moveTo>
                  <a:pt x="4397673" y="500215"/>
                </a:moveTo>
                <a:lnTo>
                  <a:pt x="4450508" y="500215"/>
                </a:lnTo>
                <a:lnTo>
                  <a:pt x="4450508" y="791013"/>
                </a:lnTo>
                <a:lnTo>
                  <a:pt x="4397673" y="791013"/>
                </a:lnTo>
                <a:close/>
                <a:moveTo>
                  <a:pt x="4092873" y="500215"/>
                </a:moveTo>
                <a:lnTo>
                  <a:pt x="4191990" y="500215"/>
                </a:lnTo>
                <a:cubicBezTo>
                  <a:pt x="4281687" y="500215"/>
                  <a:pt x="4340256" y="553460"/>
                  <a:pt x="4340256" y="645204"/>
                </a:cubicBezTo>
                <a:cubicBezTo>
                  <a:pt x="4340256" y="736949"/>
                  <a:pt x="4281687" y="791013"/>
                  <a:pt x="4191990" y="791013"/>
                </a:cubicBezTo>
                <a:lnTo>
                  <a:pt x="4092873" y="791013"/>
                </a:lnTo>
                <a:close/>
                <a:moveTo>
                  <a:pt x="3826173" y="500215"/>
                </a:moveTo>
                <a:lnTo>
                  <a:pt x="3919966" y="500215"/>
                </a:lnTo>
                <a:cubicBezTo>
                  <a:pt x="3951503" y="500215"/>
                  <a:pt x="3965838" y="502672"/>
                  <a:pt x="3978535" y="508406"/>
                </a:cubicBezTo>
                <a:cubicBezTo>
                  <a:pt x="4007615" y="521513"/>
                  <a:pt x="4026046" y="549364"/>
                  <a:pt x="4026046" y="587864"/>
                </a:cubicBezTo>
                <a:cubicBezTo>
                  <a:pt x="4026046" y="622678"/>
                  <a:pt x="4007615" y="655034"/>
                  <a:pt x="3976897" y="667321"/>
                </a:cubicBezTo>
                <a:lnTo>
                  <a:pt x="3976897" y="668141"/>
                </a:lnTo>
                <a:cubicBezTo>
                  <a:pt x="3976897" y="668141"/>
                  <a:pt x="3980992" y="672236"/>
                  <a:pt x="3986726" y="682476"/>
                </a:cubicBezTo>
                <a:lnTo>
                  <a:pt x="4046524" y="791013"/>
                </a:lnTo>
                <a:lnTo>
                  <a:pt x="3987546" y="791013"/>
                </a:lnTo>
                <a:lnTo>
                  <a:pt x="3929795" y="682476"/>
                </a:lnTo>
                <a:lnTo>
                  <a:pt x="3879008" y="682476"/>
                </a:lnTo>
                <a:lnTo>
                  <a:pt x="3879008" y="791013"/>
                </a:lnTo>
                <a:lnTo>
                  <a:pt x="3826173" y="791013"/>
                </a:lnTo>
                <a:close/>
                <a:moveTo>
                  <a:pt x="3634940" y="500215"/>
                </a:moveTo>
                <a:lnTo>
                  <a:pt x="3690232" y="500215"/>
                </a:lnTo>
                <a:lnTo>
                  <a:pt x="3792626" y="791013"/>
                </a:lnTo>
                <a:lnTo>
                  <a:pt x="3738153" y="791013"/>
                </a:lnTo>
                <a:lnTo>
                  <a:pt x="3713578" y="716470"/>
                </a:lnTo>
                <a:lnTo>
                  <a:pt x="3611594" y="716470"/>
                </a:lnTo>
                <a:lnTo>
                  <a:pt x="3587019" y="791013"/>
                </a:lnTo>
                <a:lnTo>
                  <a:pt x="3532546" y="791013"/>
                </a:lnTo>
                <a:close/>
                <a:moveTo>
                  <a:pt x="2864148" y="500215"/>
                </a:moveTo>
                <a:lnTo>
                  <a:pt x="2916983" y="500215"/>
                </a:lnTo>
                <a:lnTo>
                  <a:pt x="3027160" y="668141"/>
                </a:lnTo>
                <a:cubicBezTo>
                  <a:pt x="3038217" y="684933"/>
                  <a:pt x="3051324" y="713194"/>
                  <a:pt x="3051324" y="713194"/>
                </a:cubicBezTo>
                <a:lnTo>
                  <a:pt x="3052143" y="713194"/>
                </a:lnTo>
                <a:cubicBezTo>
                  <a:pt x="3052143" y="713194"/>
                  <a:pt x="3049276" y="685343"/>
                  <a:pt x="3049276" y="668141"/>
                </a:cubicBezTo>
                <a:lnTo>
                  <a:pt x="3049276" y="500215"/>
                </a:lnTo>
                <a:lnTo>
                  <a:pt x="3101702" y="500215"/>
                </a:lnTo>
                <a:lnTo>
                  <a:pt x="3101702" y="791013"/>
                </a:lnTo>
                <a:lnTo>
                  <a:pt x="3049276" y="791013"/>
                </a:lnTo>
                <a:lnTo>
                  <a:pt x="2939101" y="623497"/>
                </a:lnTo>
                <a:cubicBezTo>
                  <a:pt x="2928042" y="606704"/>
                  <a:pt x="2914936" y="578444"/>
                  <a:pt x="2914936" y="578444"/>
                </a:cubicBezTo>
                <a:lnTo>
                  <a:pt x="2914117" y="578444"/>
                </a:lnTo>
                <a:cubicBezTo>
                  <a:pt x="2914117" y="578444"/>
                  <a:pt x="2916983" y="606295"/>
                  <a:pt x="2916983" y="623497"/>
                </a:cubicBezTo>
                <a:lnTo>
                  <a:pt x="2916983" y="791013"/>
                </a:lnTo>
                <a:lnTo>
                  <a:pt x="2864148" y="791013"/>
                </a:lnTo>
                <a:close/>
                <a:moveTo>
                  <a:pt x="2740323" y="500215"/>
                </a:moveTo>
                <a:lnTo>
                  <a:pt x="2793159" y="500215"/>
                </a:lnTo>
                <a:lnTo>
                  <a:pt x="2793159" y="791013"/>
                </a:lnTo>
                <a:lnTo>
                  <a:pt x="2740323" y="791013"/>
                </a:lnTo>
                <a:close/>
                <a:moveTo>
                  <a:pt x="2206923" y="500215"/>
                </a:moveTo>
                <a:lnTo>
                  <a:pt x="2380993" y="500215"/>
                </a:lnTo>
                <a:lnTo>
                  <a:pt x="2380993" y="545678"/>
                </a:lnTo>
                <a:lnTo>
                  <a:pt x="2259759" y="545678"/>
                </a:lnTo>
                <a:lnTo>
                  <a:pt x="2259759" y="621859"/>
                </a:lnTo>
                <a:lnTo>
                  <a:pt x="2357647" y="621859"/>
                </a:lnTo>
                <a:lnTo>
                  <a:pt x="2357647" y="667321"/>
                </a:lnTo>
                <a:lnTo>
                  <a:pt x="2259759" y="667321"/>
                </a:lnTo>
                <a:lnTo>
                  <a:pt x="2259759" y="745550"/>
                </a:lnTo>
                <a:lnTo>
                  <a:pt x="2387546" y="745550"/>
                </a:lnTo>
                <a:lnTo>
                  <a:pt x="2387546" y="791013"/>
                </a:lnTo>
                <a:lnTo>
                  <a:pt x="2206923" y="791013"/>
                </a:lnTo>
                <a:close/>
                <a:moveTo>
                  <a:pt x="1578273" y="500215"/>
                </a:moveTo>
                <a:lnTo>
                  <a:pt x="1631108" y="500215"/>
                </a:lnTo>
                <a:lnTo>
                  <a:pt x="1741284" y="668141"/>
                </a:lnTo>
                <a:cubicBezTo>
                  <a:pt x="1752343" y="684933"/>
                  <a:pt x="1765449" y="713194"/>
                  <a:pt x="1765449" y="713194"/>
                </a:cubicBezTo>
                <a:lnTo>
                  <a:pt x="1766269" y="713194"/>
                </a:lnTo>
                <a:cubicBezTo>
                  <a:pt x="1766269" y="713194"/>
                  <a:pt x="1763401" y="685343"/>
                  <a:pt x="1763401" y="668141"/>
                </a:cubicBezTo>
                <a:lnTo>
                  <a:pt x="1763401" y="500215"/>
                </a:lnTo>
                <a:lnTo>
                  <a:pt x="1815827" y="500215"/>
                </a:lnTo>
                <a:lnTo>
                  <a:pt x="1815827" y="791013"/>
                </a:lnTo>
                <a:lnTo>
                  <a:pt x="1763401" y="791013"/>
                </a:lnTo>
                <a:lnTo>
                  <a:pt x="1653225" y="623497"/>
                </a:lnTo>
                <a:cubicBezTo>
                  <a:pt x="1642167" y="606704"/>
                  <a:pt x="1629061" y="578444"/>
                  <a:pt x="1629061" y="578444"/>
                </a:cubicBezTo>
                <a:lnTo>
                  <a:pt x="1628241" y="578444"/>
                </a:lnTo>
                <a:cubicBezTo>
                  <a:pt x="1628241" y="578444"/>
                  <a:pt x="1631108" y="606295"/>
                  <a:pt x="1631108" y="623497"/>
                </a:cubicBezTo>
                <a:lnTo>
                  <a:pt x="1631108" y="791013"/>
                </a:lnTo>
                <a:lnTo>
                  <a:pt x="1578273" y="791013"/>
                </a:lnTo>
                <a:close/>
                <a:moveTo>
                  <a:pt x="1387040" y="500215"/>
                </a:moveTo>
                <a:lnTo>
                  <a:pt x="1442333" y="500215"/>
                </a:lnTo>
                <a:lnTo>
                  <a:pt x="1544726" y="791013"/>
                </a:lnTo>
                <a:lnTo>
                  <a:pt x="1490253" y="791013"/>
                </a:lnTo>
                <a:lnTo>
                  <a:pt x="1465678" y="716470"/>
                </a:lnTo>
                <a:lnTo>
                  <a:pt x="1363694" y="716470"/>
                </a:lnTo>
                <a:lnTo>
                  <a:pt x="1339120" y="791013"/>
                </a:lnTo>
                <a:lnTo>
                  <a:pt x="1284646" y="791013"/>
                </a:lnTo>
                <a:close/>
                <a:moveTo>
                  <a:pt x="1006773" y="500215"/>
                </a:moveTo>
                <a:lnTo>
                  <a:pt x="1059608" y="500215"/>
                </a:lnTo>
                <a:lnTo>
                  <a:pt x="1059608" y="623497"/>
                </a:lnTo>
                <a:lnTo>
                  <a:pt x="1192720" y="623497"/>
                </a:lnTo>
                <a:lnTo>
                  <a:pt x="1192720" y="500215"/>
                </a:lnTo>
                <a:lnTo>
                  <a:pt x="1245556" y="500215"/>
                </a:lnTo>
                <a:lnTo>
                  <a:pt x="1245556" y="791013"/>
                </a:lnTo>
                <a:lnTo>
                  <a:pt x="1192720" y="791013"/>
                </a:lnTo>
                <a:lnTo>
                  <a:pt x="1192720" y="668960"/>
                </a:lnTo>
                <a:lnTo>
                  <a:pt x="1059608" y="668960"/>
                </a:lnTo>
                <a:lnTo>
                  <a:pt x="1059608" y="791013"/>
                </a:lnTo>
                <a:lnTo>
                  <a:pt x="1006773" y="791013"/>
                </a:lnTo>
                <a:close/>
                <a:moveTo>
                  <a:pt x="0" y="500215"/>
                </a:moveTo>
                <a:lnTo>
                  <a:pt x="243697" y="500215"/>
                </a:lnTo>
                <a:lnTo>
                  <a:pt x="243697" y="545678"/>
                </a:lnTo>
                <a:lnTo>
                  <a:pt x="148266" y="545678"/>
                </a:lnTo>
                <a:lnTo>
                  <a:pt x="148266" y="791013"/>
                </a:lnTo>
                <a:lnTo>
                  <a:pt x="95431" y="791013"/>
                </a:lnTo>
                <a:lnTo>
                  <a:pt x="95431" y="545678"/>
                </a:lnTo>
                <a:lnTo>
                  <a:pt x="0" y="545678"/>
                </a:lnTo>
                <a:close/>
                <a:moveTo>
                  <a:pt x="7347318" y="495300"/>
                </a:moveTo>
                <a:cubicBezTo>
                  <a:pt x="7418584" y="495300"/>
                  <a:pt x="7455445" y="532162"/>
                  <a:pt x="7455445" y="532162"/>
                </a:cubicBezTo>
                <a:lnTo>
                  <a:pt x="7429232" y="571481"/>
                </a:lnTo>
                <a:cubicBezTo>
                  <a:pt x="7429232" y="571481"/>
                  <a:pt x="7398105" y="543630"/>
                  <a:pt x="7351823" y="543630"/>
                </a:cubicBezTo>
                <a:cubicBezTo>
                  <a:pt x="7286700" y="543630"/>
                  <a:pt x="7251887" y="588683"/>
                  <a:pt x="7251887" y="643566"/>
                </a:cubicBezTo>
                <a:cubicBezTo>
                  <a:pt x="7251887" y="706641"/>
                  <a:pt x="7294892" y="747598"/>
                  <a:pt x="7349365" y="747598"/>
                </a:cubicBezTo>
                <a:cubicBezTo>
                  <a:pt x="7393190" y="747598"/>
                  <a:pt x="7422270" y="717290"/>
                  <a:pt x="7422270" y="717290"/>
                </a:cubicBezTo>
                <a:lnTo>
                  <a:pt x="7422270" y="683295"/>
                </a:lnTo>
                <a:lnTo>
                  <a:pt x="7377626" y="683295"/>
                </a:lnTo>
                <a:lnTo>
                  <a:pt x="7377626" y="637832"/>
                </a:lnTo>
                <a:lnTo>
                  <a:pt x="7469781" y="637832"/>
                </a:lnTo>
                <a:lnTo>
                  <a:pt x="7469781" y="791013"/>
                </a:lnTo>
                <a:lnTo>
                  <a:pt x="7424727" y="791013"/>
                </a:lnTo>
                <a:lnTo>
                  <a:pt x="7424727" y="777088"/>
                </a:lnTo>
                <a:cubicBezTo>
                  <a:pt x="7424727" y="770944"/>
                  <a:pt x="7425137" y="764800"/>
                  <a:pt x="7425137" y="764800"/>
                </a:cubicBezTo>
                <a:lnTo>
                  <a:pt x="7424318" y="764800"/>
                </a:lnTo>
                <a:cubicBezTo>
                  <a:pt x="7424318" y="764800"/>
                  <a:pt x="7394009" y="795928"/>
                  <a:pt x="7339945" y="795928"/>
                </a:cubicBezTo>
                <a:cubicBezTo>
                  <a:pt x="7263355" y="795928"/>
                  <a:pt x="7197413" y="736540"/>
                  <a:pt x="7197413" y="645204"/>
                </a:cubicBezTo>
                <a:cubicBezTo>
                  <a:pt x="7197413" y="560832"/>
                  <a:pt x="7260897" y="495300"/>
                  <a:pt x="7347318" y="495300"/>
                </a:cubicBezTo>
                <a:close/>
                <a:moveTo>
                  <a:pt x="7013943" y="495300"/>
                </a:moveTo>
                <a:cubicBezTo>
                  <a:pt x="7099544" y="495300"/>
                  <a:pt x="7164257" y="560422"/>
                  <a:pt x="7164257" y="643566"/>
                </a:cubicBezTo>
                <a:cubicBezTo>
                  <a:pt x="7164257" y="729167"/>
                  <a:pt x="7099544" y="795928"/>
                  <a:pt x="7013943" y="795928"/>
                </a:cubicBezTo>
                <a:cubicBezTo>
                  <a:pt x="6928342" y="795928"/>
                  <a:pt x="6863629" y="729167"/>
                  <a:pt x="6863629" y="643566"/>
                </a:cubicBezTo>
                <a:cubicBezTo>
                  <a:pt x="6863629" y="560422"/>
                  <a:pt x="6928342" y="495300"/>
                  <a:pt x="7013943" y="495300"/>
                </a:cubicBezTo>
                <a:close/>
                <a:moveTo>
                  <a:pt x="6461493" y="495300"/>
                </a:moveTo>
                <a:cubicBezTo>
                  <a:pt x="6547094" y="495300"/>
                  <a:pt x="6611807" y="560422"/>
                  <a:pt x="6611807" y="643566"/>
                </a:cubicBezTo>
                <a:cubicBezTo>
                  <a:pt x="6611807" y="729167"/>
                  <a:pt x="6547094" y="795928"/>
                  <a:pt x="6461493" y="795928"/>
                </a:cubicBezTo>
                <a:cubicBezTo>
                  <a:pt x="6375892" y="795928"/>
                  <a:pt x="6311179" y="729167"/>
                  <a:pt x="6311179" y="643566"/>
                </a:cubicBezTo>
                <a:cubicBezTo>
                  <a:pt x="6311179" y="560422"/>
                  <a:pt x="6375892" y="495300"/>
                  <a:pt x="6461493" y="495300"/>
                </a:cubicBezTo>
                <a:close/>
                <a:moveTo>
                  <a:pt x="6060328" y="495300"/>
                </a:moveTo>
                <a:cubicBezTo>
                  <a:pt x="6117669" y="495300"/>
                  <a:pt x="6147158" y="526428"/>
                  <a:pt x="6147158" y="526428"/>
                </a:cubicBezTo>
                <a:lnTo>
                  <a:pt x="6124222" y="569433"/>
                </a:lnTo>
                <a:cubicBezTo>
                  <a:pt x="6124222" y="569433"/>
                  <a:pt x="6096371" y="544039"/>
                  <a:pt x="6059918" y="544039"/>
                </a:cubicBezTo>
                <a:cubicBezTo>
                  <a:pt x="6035344" y="544039"/>
                  <a:pt x="6016094" y="558374"/>
                  <a:pt x="6016094" y="578853"/>
                </a:cubicBezTo>
                <a:cubicBezTo>
                  <a:pt x="6016094" y="630460"/>
                  <a:pt x="6152892" y="617763"/>
                  <a:pt x="6152892" y="710736"/>
                </a:cubicBezTo>
                <a:cubicBezTo>
                  <a:pt x="6152892" y="757018"/>
                  <a:pt x="6117669" y="795928"/>
                  <a:pt x="6057052" y="795928"/>
                </a:cubicBezTo>
                <a:cubicBezTo>
                  <a:pt x="5992339" y="795928"/>
                  <a:pt x="5956705" y="756199"/>
                  <a:pt x="5956705" y="756199"/>
                </a:cubicBezTo>
                <a:lnTo>
                  <a:pt x="5985376" y="716470"/>
                </a:lnTo>
                <a:cubicBezTo>
                  <a:pt x="5985376" y="716470"/>
                  <a:pt x="6016913" y="747189"/>
                  <a:pt x="6057871" y="747189"/>
                </a:cubicBezTo>
                <a:cubicBezTo>
                  <a:pt x="6079988" y="747189"/>
                  <a:pt x="6100057" y="735720"/>
                  <a:pt x="6100057" y="711965"/>
                </a:cubicBezTo>
                <a:cubicBezTo>
                  <a:pt x="6100057" y="659949"/>
                  <a:pt x="5962849" y="668960"/>
                  <a:pt x="5962849" y="579672"/>
                </a:cubicBezTo>
                <a:cubicBezTo>
                  <a:pt x="5962849" y="531343"/>
                  <a:pt x="6004626" y="495300"/>
                  <a:pt x="6060328" y="495300"/>
                </a:cubicBezTo>
                <a:close/>
                <a:moveTo>
                  <a:pt x="4908099" y="495300"/>
                </a:moveTo>
                <a:cubicBezTo>
                  <a:pt x="4978955" y="495300"/>
                  <a:pt x="5015407" y="535029"/>
                  <a:pt x="5015407" y="535029"/>
                </a:cubicBezTo>
                <a:lnTo>
                  <a:pt x="4990013" y="574348"/>
                </a:lnTo>
                <a:cubicBezTo>
                  <a:pt x="4990013" y="574348"/>
                  <a:pt x="4956838" y="543630"/>
                  <a:pt x="4910556" y="543630"/>
                </a:cubicBezTo>
                <a:cubicBezTo>
                  <a:pt x="4849120" y="543630"/>
                  <a:pt x="4813077" y="589502"/>
                  <a:pt x="4813077" y="643566"/>
                </a:cubicBezTo>
                <a:cubicBezTo>
                  <a:pt x="4813077" y="698859"/>
                  <a:pt x="4850349" y="747598"/>
                  <a:pt x="4910965" y="747598"/>
                </a:cubicBezTo>
                <a:cubicBezTo>
                  <a:pt x="4961343" y="747598"/>
                  <a:pt x="4995338" y="710736"/>
                  <a:pt x="4995338" y="710736"/>
                </a:cubicBezTo>
                <a:lnTo>
                  <a:pt x="5023189" y="748827"/>
                </a:lnTo>
                <a:cubicBezTo>
                  <a:pt x="5023189" y="748827"/>
                  <a:pt x="4983051" y="795928"/>
                  <a:pt x="4908918" y="795928"/>
                </a:cubicBezTo>
                <a:cubicBezTo>
                  <a:pt x="4820040" y="795928"/>
                  <a:pt x="4758604" y="729986"/>
                  <a:pt x="4758604" y="644385"/>
                </a:cubicBezTo>
                <a:cubicBezTo>
                  <a:pt x="4758604" y="560013"/>
                  <a:pt x="4822497" y="495300"/>
                  <a:pt x="4908099" y="495300"/>
                </a:cubicBezTo>
                <a:close/>
                <a:moveTo>
                  <a:pt x="3403149" y="495300"/>
                </a:moveTo>
                <a:cubicBezTo>
                  <a:pt x="3474005" y="495300"/>
                  <a:pt x="3510458" y="535029"/>
                  <a:pt x="3510458" y="535029"/>
                </a:cubicBezTo>
                <a:lnTo>
                  <a:pt x="3485064" y="574348"/>
                </a:lnTo>
                <a:cubicBezTo>
                  <a:pt x="3485064" y="574348"/>
                  <a:pt x="3451888" y="543630"/>
                  <a:pt x="3405606" y="543630"/>
                </a:cubicBezTo>
                <a:cubicBezTo>
                  <a:pt x="3344170" y="543630"/>
                  <a:pt x="3308127" y="589502"/>
                  <a:pt x="3308127" y="643566"/>
                </a:cubicBezTo>
                <a:cubicBezTo>
                  <a:pt x="3308127" y="698859"/>
                  <a:pt x="3345399" y="747598"/>
                  <a:pt x="3406016" y="747598"/>
                </a:cubicBezTo>
                <a:cubicBezTo>
                  <a:pt x="3456394" y="747598"/>
                  <a:pt x="3490388" y="710736"/>
                  <a:pt x="3490388" y="710736"/>
                </a:cubicBezTo>
                <a:lnTo>
                  <a:pt x="3518240" y="748827"/>
                </a:lnTo>
                <a:cubicBezTo>
                  <a:pt x="3518240" y="748827"/>
                  <a:pt x="3478101" y="795928"/>
                  <a:pt x="3403968" y="795928"/>
                </a:cubicBezTo>
                <a:cubicBezTo>
                  <a:pt x="3315091" y="795928"/>
                  <a:pt x="3253654" y="729986"/>
                  <a:pt x="3253654" y="644385"/>
                </a:cubicBezTo>
                <a:cubicBezTo>
                  <a:pt x="3253654" y="560013"/>
                  <a:pt x="3317548" y="495300"/>
                  <a:pt x="3403149" y="495300"/>
                </a:cubicBezTo>
                <a:close/>
                <a:moveTo>
                  <a:pt x="2526554" y="495300"/>
                </a:moveTo>
                <a:cubicBezTo>
                  <a:pt x="2583894" y="495300"/>
                  <a:pt x="2613384" y="526428"/>
                  <a:pt x="2613384" y="526428"/>
                </a:cubicBezTo>
                <a:lnTo>
                  <a:pt x="2590448" y="569433"/>
                </a:lnTo>
                <a:cubicBezTo>
                  <a:pt x="2590448" y="569433"/>
                  <a:pt x="2562596" y="544039"/>
                  <a:pt x="2526144" y="544039"/>
                </a:cubicBezTo>
                <a:cubicBezTo>
                  <a:pt x="2501569" y="544039"/>
                  <a:pt x="2482320" y="558374"/>
                  <a:pt x="2482320" y="578853"/>
                </a:cubicBezTo>
                <a:cubicBezTo>
                  <a:pt x="2482320" y="630460"/>
                  <a:pt x="2619117" y="617763"/>
                  <a:pt x="2619117" y="710736"/>
                </a:cubicBezTo>
                <a:cubicBezTo>
                  <a:pt x="2619117" y="757018"/>
                  <a:pt x="2583894" y="795928"/>
                  <a:pt x="2523277" y="795928"/>
                </a:cubicBezTo>
                <a:cubicBezTo>
                  <a:pt x="2458564" y="795928"/>
                  <a:pt x="2422931" y="756199"/>
                  <a:pt x="2422931" y="756199"/>
                </a:cubicBezTo>
                <a:lnTo>
                  <a:pt x="2451602" y="716470"/>
                </a:lnTo>
                <a:cubicBezTo>
                  <a:pt x="2451602" y="716470"/>
                  <a:pt x="2483139" y="747189"/>
                  <a:pt x="2524096" y="747189"/>
                </a:cubicBezTo>
                <a:cubicBezTo>
                  <a:pt x="2546213" y="747189"/>
                  <a:pt x="2566283" y="735720"/>
                  <a:pt x="2566283" y="711965"/>
                </a:cubicBezTo>
                <a:cubicBezTo>
                  <a:pt x="2566283" y="659949"/>
                  <a:pt x="2429075" y="668960"/>
                  <a:pt x="2429075" y="579672"/>
                </a:cubicBezTo>
                <a:cubicBezTo>
                  <a:pt x="2429075" y="531343"/>
                  <a:pt x="2470852" y="495300"/>
                  <a:pt x="2526554" y="495300"/>
                </a:cubicBezTo>
                <a:close/>
                <a:moveTo>
                  <a:pt x="2022843" y="495300"/>
                </a:moveTo>
                <a:cubicBezTo>
                  <a:pt x="2094109" y="495300"/>
                  <a:pt x="2130971" y="532162"/>
                  <a:pt x="2130971" y="532162"/>
                </a:cubicBezTo>
                <a:lnTo>
                  <a:pt x="2104758" y="571481"/>
                </a:lnTo>
                <a:cubicBezTo>
                  <a:pt x="2104758" y="571481"/>
                  <a:pt x="2073630" y="543630"/>
                  <a:pt x="2027348" y="543630"/>
                </a:cubicBezTo>
                <a:cubicBezTo>
                  <a:pt x="1962226" y="543630"/>
                  <a:pt x="1927412" y="588683"/>
                  <a:pt x="1927412" y="643566"/>
                </a:cubicBezTo>
                <a:cubicBezTo>
                  <a:pt x="1927412" y="706641"/>
                  <a:pt x="1970417" y="747598"/>
                  <a:pt x="2024891" y="747598"/>
                </a:cubicBezTo>
                <a:cubicBezTo>
                  <a:pt x="2068715" y="747598"/>
                  <a:pt x="2097795" y="717290"/>
                  <a:pt x="2097795" y="717290"/>
                </a:cubicBezTo>
                <a:lnTo>
                  <a:pt x="2097795" y="683295"/>
                </a:lnTo>
                <a:lnTo>
                  <a:pt x="2053152" y="683295"/>
                </a:lnTo>
                <a:lnTo>
                  <a:pt x="2053152" y="637832"/>
                </a:lnTo>
                <a:lnTo>
                  <a:pt x="2145306" y="637832"/>
                </a:lnTo>
                <a:lnTo>
                  <a:pt x="2145306" y="791013"/>
                </a:lnTo>
                <a:lnTo>
                  <a:pt x="2100253" y="791013"/>
                </a:lnTo>
                <a:lnTo>
                  <a:pt x="2100253" y="777088"/>
                </a:lnTo>
                <a:cubicBezTo>
                  <a:pt x="2100253" y="770944"/>
                  <a:pt x="2100662" y="764800"/>
                  <a:pt x="2100662" y="764800"/>
                </a:cubicBezTo>
                <a:lnTo>
                  <a:pt x="2099843" y="764800"/>
                </a:lnTo>
                <a:cubicBezTo>
                  <a:pt x="2099843" y="764800"/>
                  <a:pt x="2069535" y="795928"/>
                  <a:pt x="2015471" y="795928"/>
                </a:cubicBezTo>
                <a:cubicBezTo>
                  <a:pt x="1938880" y="795928"/>
                  <a:pt x="1872939" y="736540"/>
                  <a:pt x="1872939" y="645204"/>
                </a:cubicBezTo>
                <a:cubicBezTo>
                  <a:pt x="1872939" y="560832"/>
                  <a:pt x="1936423" y="495300"/>
                  <a:pt x="2022843" y="495300"/>
                </a:cubicBezTo>
                <a:close/>
                <a:moveTo>
                  <a:pt x="840924" y="495300"/>
                </a:moveTo>
                <a:cubicBezTo>
                  <a:pt x="911780" y="495300"/>
                  <a:pt x="948232" y="535029"/>
                  <a:pt x="948232" y="535029"/>
                </a:cubicBezTo>
                <a:lnTo>
                  <a:pt x="922839" y="574348"/>
                </a:lnTo>
                <a:cubicBezTo>
                  <a:pt x="922839" y="574348"/>
                  <a:pt x="889663" y="543630"/>
                  <a:pt x="843382" y="543630"/>
                </a:cubicBezTo>
                <a:cubicBezTo>
                  <a:pt x="781945" y="543630"/>
                  <a:pt x="745903" y="589502"/>
                  <a:pt x="745903" y="643566"/>
                </a:cubicBezTo>
                <a:cubicBezTo>
                  <a:pt x="745903" y="698859"/>
                  <a:pt x="783174" y="747598"/>
                  <a:pt x="843791" y="747598"/>
                </a:cubicBezTo>
                <a:cubicBezTo>
                  <a:pt x="894169" y="747598"/>
                  <a:pt x="928164" y="710736"/>
                  <a:pt x="928164" y="710736"/>
                </a:cubicBezTo>
                <a:lnTo>
                  <a:pt x="956014" y="748827"/>
                </a:lnTo>
                <a:cubicBezTo>
                  <a:pt x="956014" y="748827"/>
                  <a:pt x="915876" y="795928"/>
                  <a:pt x="841743" y="795928"/>
                </a:cubicBezTo>
                <a:cubicBezTo>
                  <a:pt x="752865" y="795928"/>
                  <a:pt x="691429" y="729986"/>
                  <a:pt x="691429" y="644385"/>
                </a:cubicBezTo>
                <a:cubicBezTo>
                  <a:pt x="691429" y="560013"/>
                  <a:pt x="755323" y="495300"/>
                  <a:pt x="840924" y="495300"/>
                </a:cubicBezTo>
                <a:close/>
                <a:moveTo>
                  <a:pt x="413118" y="495300"/>
                </a:moveTo>
                <a:cubicBezTo>
                  <a:pt x="498719" y="495300"/>
                  <a:pt x="563432" y="560422"/>
                  <a:pt x="563432" y="643566"/>
                </a:cubicBezTo>
                <a:cubicBezTo>
                  <a:pt x="563432" y="729167"/>
                  <a:pt x="498719" y="795928"/>
                  <a:pt x="413118" y="795928"/>
                </a:cubicBezTo>
                <a:cubicBezTo>
                  <a:pt x="327517" y="795928"/>
                  <a:pt x="262804" y="729167"/>
                  <a:pt x="262804" y="643566"/>
                </a:cubicBezTo>
                <a:cubicBezTo>
                  <a:pt x="262804" y="560422"/>
                  <a:pt x="327517" y="495300"/>
                  <a:pt x="413118" y="495300"/>
                </a:cubicBezTo>
                <a:close/>
                <a:moveTo>
                  <a:pt x="6672281" y="55292"/>
                </a:moveTo>
                <a:cubicBezTo>
                  <a:pt x="6672281" y="55292"/>
                  <a:pt x="6665728" y="83963"/>
                  <a:pt x="6659993" y="100346"/>
                </a:cubicBezTo>
                <a:lnTo>
                  <a:pt x="6634190" y="178165"/>
                </a:lnTo>
                <a:lnTo>
                  <a:pt x="6710371" y="178165"/>
                </a:lnTo>
                <a:lnTo>
                  <a:pt x="6684568" y="100346"/>
                </a:lnTo>
                <a:cubicBezTo>
                  <a:pt x="6679244" y="83963"/>
                  <a:pt x="6673100" y="55292"/>
                  <a:pt x="6673100" y="55292"/>
                </a:cubicBezTo>
                <a:close/>
                <a:moveTo>
                  <a:pt x="4853007" y="55292"/>
                </a:moveTo>
                <a:cubicBezTo>
                  <a:pt x="4853007" y="55292"/>
                  <a:pt x="4846453" y="83963"/>
                  <a:pt x="4840719" y="100346"/>
                </a:cubicBezTo>
                <a:lnTo>
                  <a:pt x="4814915" y="178165"/>
                </a:lnTo>
                <a:lnTo>
                  <a:pt x="4891096" y="178165"/>
                </a:lnTo>
                <a:lnTo>
                  <a:pt x="4865294" y="100346"/>
                </a:lnTo>
                <a:cubicBezTo>
                  <a:pt x="4859969" y="83963"/>
                  <a:pt x="4853825" y="55292"/>
                  <a:pt x="4853825" y="55292"/>
                </a:cubicBezTo>
                <a:close/>
                <a:moveTo>
                  <a:pt x="442931" y="55292"/>
                </a:moveTo>
                <a:cubicBezTo>
                  <a:pt x="442931" y="55292"/>
                  <a:pt x="436378" y="83963"/>
                  <a:pt x="430644" y="100346"/>
                </a:cubicBezTo>
                <a:lnTo>
                  <a:pt x="404841" y="178165"/>
                </a:lnTo>
                <a:lnTo>
                  <a:pt x="481022" y="178165"/>
                </a:lnTo>
                <a:lnTo>
                  <a:pt x="455219" y="100346"/>
                </a:lnTo>
                <a:cubicBezTo>
                  <a:pt x="449894" y="83963"/>
                  <a:pt x="443750" y="55292"/>
                  <a:pt x="443750" y="55292"/>
                </a:cubicBezTo>
                <a:close/>
                <a:moveTo>
                  <a:pt x="9003458" y="50378"/>
                </a:moveTo>
                <a:lnTo>
                  <a:pt x="9003458" y="149495"/>
                </a:lnTo>
                <a:lnTo>
                  <a:pt x="9053016" y="149495"/>
                </a:lnTo>
                <a:cubicBezTo>
                  <a:pt x="9083734" y="149495"/>
                  <a:pt x="9101756" y="129835"/>
                  <a:pt x="9101756" y="99527"/>
                </a:cubicBezTo>
                <a:cubicBezTo>
                  <a:pt x="9101756" y="69628"/>
                  <a:pt x="9083734" y="50378"/>
                  <a:pt x="9053835" y="50378"/>
                </a:cubicBezTo>
                <a:close/>
                <a:moveTo>
                  <a:pt x="8270032" y="50378"/>
                </a:moveTo>
                <a:lnTo>
                  <a:pt x="8270032" y="141303"/>
                </a:lnTo>
                <a:lnTo>
                  <a:pt x="8317544" y="141303"/>
                </a:lnTo>
                <a:cubicBezTo>
                  <a:pt x="8345804" y="141303"/>
                  <a:pt x="8363416" y="124511"/>
                  <a:pt x="8363416" y="95431"/>
                </a:cubicBezTo>
                <a:cubicBezTo>
                  <a:pt x="8363416" y="67580"/>
                  <a:pt x="8351538" y="50378"/>
                  <a:pt x="8310171" y="50378"/>
                </a:cubicBezTo>
                <a:close/>
                <a:moveTo>
                  <a:pt x="7355633" y="50378"/>
                </a:moveTo>
                <a:lnTo>
                  <a:pt x="7355633" y="250250"/>
                </a:lnTo>
                <a:lnTo>
                  <a:pt x="7399048" y="250250"/>
                </a:lnTo>
                <a:cubicBezTo>
                  <a:pt x="7458027" y="250250"/>
                  <a:pt x="7495707" y="215436"/>
                  <a:pt x="7495707" y="149904"/>
                </a:cubicBezTo>
                <a:cubicBezTo>
                  <a:pt x="7495707" y="85191"/>
                  <a:pt x="7457207" y="50378"/>
                  <a:pt x="7399048" y="50378"/>
                </a:cubicBezTo>
                <a:close/>
                <a:moveTo>
                  <a:pt x="5669708" y="50378"/>
                </a:moveTo>
                <a:lnTo>
                  <a:pt x="5669708" y="141303"/>
                </a:lnTo>
                <a:lnTo>
                  <a:pt x="5717219" y="141303"/>
                </a:lnTo>
                <a:cubicBezTo>
                  <a:pt x="5745479" y="141303"/>
                  <a:pt x="5763091" y="124511"/>
                  <a:pt x="5763091" y="95431"/>
                </a:cubicBezTo>
                <a:cubicBezTo>
                  <a:pt x="5763091" y="67580"/>
                  <a:pt x="5751213" y="50378"/>
                  <a:pt x="5709846" y="50378"/>
                </a:cubicBezTo>
                <a:close/>
                <a:moveTo>
                  <a:pt x="5069633" y="50378"/>
                </a:moveTo>
                <a:lnTo>
                  <a:pt x="5069633" y="141303"/>
                </a:lnTo>
                <a:lnTo>
                  <a:pt x="5117144" y="141303"/>
                </a:lnTo>
                <a:cubicBezTo>
                  <a:pt x="5145404" y="141303"/>
                  <a:pt x="5163016" y="124511"/>
                  <a:pt x="5163016" y="95431"/>
                </a:cubicBezTo>
                <a:cubicBezTo>
                  <a:pt x="5163016" y="67580"/>
                  <a:pt x="5151138" y="50378"/>
                  <a:pt x="5109771" y="50378"/>
                </a:cubicBezTo>
                <a:close/>
                <a:moveTo>
                  <a:pt x="3955208" y="50378"/>
                </a:moveTo>
                <a:lnTo>
                  <a:pt x="3955208" y="250250"/>
                </a:lnTo>
                <a:lnTo>
                  <a:pt x="3998623" y="250250"/>
                </a:lnTo>
                <a:cubicBezTo>
                  <a:pt x="4057602" y="250250"/>
                  <a:pt x="4095283" y="215436"/>
                  <a:pt x="4095283" y="149904"/>
                </a:cubicBezTo>
                <a:cubicBezTo>
                  <a:pt x="4095283" y="85191"/>
                  <a:pt x="4056783" y="50378"/>
                  <a:pt x="3998623" y="50378"/>
                </a:cubicBezTo>
                <a:close/>
                <a:moveTo>
                  <a:pt x="3336084" y="50378"/>
                </a:moveTo>
                <a:lnTo>
                  <a:pt x="3336084" y="149495"/>
                </a:lnTo>
                <a:lnTo>
                  <a:pt x="3385642" y="149495"/>
                </a:lnTo>
                <a:cubicBezTo>
                  <a:pt x="3416360" y="149495"/>
                  <a:pt x="3434382" y="129835"/>
                  <a:pt x="3434382" y="99527"/>
                </a:cubicBezTo>
                <a:cubicBezTo>
                  <a:pt x="3434382" y="69628"/>
                  <a:pt x="3416360" y="50378"/>
                  <a:pt x="3386461" y="50378"/>
                </a:cubicBezTo>
                <a:close/>
                <a:moveTo>
                  <a:pt x="2850309" y="50378"/>
                </a:moveTo>
                <a:lnTo>
                  <a:pt x="2850309" y="149495"/>
                </a:lnTo>
                <a:lnTo>
                  <a:pt x="2899867" y="149495"/>
                </a:lnTo>
                <a:cubicBezTo>
                  <a:pt x="2930585" y="149495"/>
                  <a:pt x="2948607" y="129835"/>
                  <a:pt x="2948607" y="99527"/>
                </a:cubicBezTo>
                <a:cubicBezTo>
                  <a:pt x="2948607" y="69628"/>
                  <a:pt x="2930585" y="50378"/>
                  <a:pt x="2900687" y="50378"/>
                </a:cubicBezTo>
                <a:close/>
                <a:moveTo>
                  <a:pt x="1602533" y="50378"/>
                </a:moveTo>
                <a:lnTo>
                  <a:pt x="1602533" y="141303"/>
                </a:lnTo>
                <a:lnTo>
                  <a:pt x="1650044" y="141303"/>
                </a:lnTo>
                <a:cubicBezTo>
                  <a:pt x="1678305" y="141303"/>
                  <a:pt x="1695917" y="124511"/>
                  <a:pt x="1695917" y="95431"/>
                </a:cubicBezTo>
                <a:cubicBezTo>
                  <a:pt x="1695917" y="67580"/>
                  <a:pt x="1684039" y="50378"/>
                  <a:pt x="1642672" y="50378"/>
                </a:cubicBezTo>
                <a:close/>
                <a:moveTo>
                  <a:pt x="907208" y="50378"/>
                </a:moveTo>
                <a:lnTo>
                  <a:pt x="907208" y="141303"/>
                </a:lnTo>
                <a:lnTo>
                  <a:pt x="954719" y="141303"/>
                </a:lnTo>
                <a:cubicBezTo>
                  <a:pt x="982980" y="141303"/>
                  <a:pt x="1000592" y="124511"/>
                  <a:pt x="1000592" y="95431"/>
                </a:cubicBezTo>
                <a:cubicBezTo>
                  <a:pt x="1000592" y="67580"/>
                  <a:pt x="988714" y="50378"/>
                  <a:pt x="947347" y="50378"/>
                </a:cubicBezTo>
                <a:close/>
                <a:moveTo>
                  <a:pt x="9328517" y="48330"/>
                </a:moveTo>
                <a:cubicBezTo>
                  <a:pt x="9275272" y="48330"/>
                  <a:pt x="9232677" y="90926"/>
                  <a:pt x="9232677" y="148266"/>
                </a:cubicBezTo>
                <a:cubicBezTo>
                  <a:pt x="9232677" y="208064"/>
                  <a:pt x="9275272" y="252298"/>
                  <a:pt x="9328517" y="252298"/>
                </a:cubicBezTo>
                <a:cubicBezTo>
                  <a:pt x="9381762" y="252298"/>
                  <a:pt x="9424358" y="208064"/>
                  <a:pt x="9424358" y="148266"/>
                </a:cubicBezTo>
                <a:cubicBezTo>
                  <a:pt x="9424358" y="90926"/>
                  <a:pt x="9381762" y="48330"/>
                  <a:pt x="9328517" y="48330"/>
                </a:cubicBezTo>
                <a:close/>
                <a:moveTo>
                  <a:pt x="10074572" y="4915"/>
                </a:moveTo>
                <a:lnTo>
                  <a:pt x="10248642" y="4915"/>
                </a:lnTo>
                <a:lnTo>
                  <a:pt x="10248642" y="50378"/>
                </a:lnTo>
                <a:lnTo>
                  <a:pt x="10127408" y="50378"/>
                </a:lnTo>
                <a:lnTo>
                  <a:pt x="10127408" y="126559"/>
                </a:lnTo>
                <a:lnTo>
                  <a:pt x="10225296" y="126559"/>
                </a:lnTo>
                <a:lnTo>
                  <a:pt x="10225296" y="172021"/>
                </a:lnTo>
                <a:lnTo>
                  <a:pt x="10127408" y="172021"/>
                </a:lnTo>
                <a:lnTo>
                  <a:pt x="10127408" y="250250"/>
                </a:lnTo>
                <a:lnTo>
                  <a:pt x="10255195" y="250250"/>
                </a:lnTo>
                <a:lnTo>
                  <a:pt x="10255195" y="295713"/>
                </a:lnTo>
                <a:lnTo>
                  <a:pt x="10074572" y="295713"/>
                </a:lnTo>
                <a:close/>
                <a:moveTo>
                  <a:pt x="9531647" y="4915"/>
                </a:moveTo>
                <a:lnTo>
                  <a:pt x="9584483" y="4915"/>
                </a:lnTo>
                <a:lnTo>
                  <a:pt x="9694658" y="172841"/>
                </a:lnTo>
                <a:cubicBezTo>
                  <a:pt x="9705717" y="189633"/>
                  <a:pt x="9718823" y="217894"/>
                  <a:pt x="9718823" y="217894"/>
                </a:cubicBezTo>
                <a:lnTo>
                  <a:pt x="9719643" y="217894"/>
                </a:lnTo>
                <a:cubicBezTo>
                  <a:pt x="9719643" y="217894"/>
                  <a:pt x="9716776" y="190043"/>
                  <a:pt x="9716776" y="172841"/>
                </a:cubicBezTo>
                <a:lnTo>
                  <a:pt x="9716776" y="4915"/>
                </a:lnTo>
                <a:lnTo>
                  <a:pt x="9769202" y="4915"/>
                </a:lnTo>
                <a:lnTo>
                  <a:pt x="9769202" y="295713"/>
                </a:lnTo>
                <a:lnTo>
                  <a:pt x="9716776" y="295713"/>
                </a:lnTo>
                <a:lnTo>
                  <a:pt x="9606600" y="128197"/>
                </a:lnTo>
                <a:cubicBezTo>
                  <a:pt x="9595541" y="111404"/>
                  <a:pt x="9582435" y="83144"/>
                  <a:pt x="9582435" y="83144"/>
                </a:cubicBezTo>
                <a:lnTo>
                  <a:pt x="9581616" y="83144"/>
                </a:lnTo>
                <a:cubicBezTo>
                  <a:pt x="9581616" y="83144"/>
                  <a:pt x="9584483" y="110995"/>
                  <a:pt x="9584483" y="128197"/>
                </a:cubicBezTo>
                <a:lnTo>
                  <a:pt x="9584483" y="295713"/>
                </a:lnTo>
                <a:lnTo>
                  <a:pt x="9531647" y="295713"/>
                </a:lnTo>
                <a:close/>
                <a:moveTo>
                  <a:pt x="8950622" y="4915"/>
                </a:moveTo>
                <a:lnTo>
                  <a:pt x="9062846" y="4915"/>
                </a:lnTo>
                <a:cubicBezTo>
                  <a:pt x="9117319" y="4915"/>
                  <a:pt x="9155410" y="43005"/>
                  <a:pt x="9155410" y="99527"/>
                </a:cubicBezTo>
                <a:cubicBezTo>
                  <a:pt x="9155410" y="156048"/>
                  <a:pt x="9117319" y="195367"/>
                  <a:pt x="9062846" y="195367"/>
                </a:cubicBezTo>
                <a:lnTo>
                  <a:pt x="9003458" y="195367"/>
                </a:lnTo>
                <a:lnTo>
                  <a:pt x="9003458" y="295713"/>
                </a:lnTo>
                <a:lnTo>
                  <a:pt x="8950622" y="295713"/>
                </a:lnTo>
                <a:close/>
                <a:moveTo>
                  <a:pt x="8483897" y="4915"/>
                </a:moveTo>
                <a:lnTo>
                  <a:pt x="8657967" y="4915"/>
                </a:lnTo>
                <a:lnTo>
                  <a:pt x="8657967" y="50378"/>
                </a:lnTo>
                <a:lnTo>
                  <a:pt x="8536733" y="50378"/>
                </a:lnTo>
                <a:lnTo>
                  <a:pt x="8536733" y="126559"/>
                </a:lnTo>
                <a:lnTo>
                  <a:pt x="8634621" y="126559"/>
                </a:lnTo>
                <a:lnTo>
                  <a:pt x="8634621" y="172021"/>
                </a:lnTo>
                <a:lnTo>
                  <a:pt x="8536733" y="172021"/>
                </a:lnTo>
                <a:lnTo>
                  <a:pt x="8536733" y="250250"/>
                </a:lnTo>
                <a:lnTo>
                  <a:pt x="8664520" y="250250"/>
                </a:lnTo>
                <a:lnTo>
                  <a:pt x="8664520" y="295713"/>
                </a:lnTo>
                <a:lnTo>
                  <a:pt x="8483897" y="295713"/>
                </a:lnTo>
                <a:close/>
                <a:moveTo>
                  <a:pt x="8217198" y="4915"/>
                </a:moveTo>
                <a:lnTo>
                  <a:pt x="8310990" y="4915"/>
                </a:lnTo>
                <a:cubicBezTo>
                  <a:pt x="8342528" y="4915"/>
                  <a:pt x="8356863" y="7372"/>
                  <a:pt x="8369560" y="13106"/>
                </a:cubicBezTo>
                <a:cubicBezTo>
                  <a:pt x="8398639" y="26213"/>
                  <a:pt x="8417070" y="54064"/>
                  <a:pt x="8417070" y="92564"/>
                </a:cubicBezTo>
                <a:cubicBezTo>
                  <a:pt x="8417070" y="127378"/>
                  <a:pt x="8398639" y="159734"/>
                  <a:pt x="8367921" y="172021"/>
                </a:cubicBezTo>
                <a:lnTo>
                  <a:pt x="8367921" y="172841"/>
                </a:lnTo>
                <a:cubicBezTo>
                  <a:pt x="8367921" y="172841"/>
                  <a:pt x="8372017" y="176936"/>
                  <a:pt x="8377751" y="187176"/>
                </a:cubicBezTo>
                <a:lnTo>
                  <a:pt x="8437549" y="295713"/>
                </a:lnTo>
                <a:lnTo>
                  <a:pt x="8378570" y="295713"/>
                </a:lnTo>
                <a:lnTo>
                  <a:pt x="8320820" y="187176"/>
                </a:lnTo>
                <a:lnTo>
                  <a:pt x="8270032" y="187176"/>
                </a:lnTo>
                <a:lnTo>
                  <a:pt x="8270032" y="295713"/>
                </a:lnTo>
                <a:lnTo>
                  <a:pt x="8217198" y="295713"/>
                </a:lnTo>
                <a:close/>
                <a:moveTo>
                  <a:pt x="7807623" y="4915"/>
                </a:moveTo>
                <a:lnTo>
                  <a:pt x="7860458" y="4915"/>
                </a:lnTo>
                <a:lnTo>
                  <a:pt x="7970634" y="172841"/>
                </a:lnTo>
                <a:cubicBezTo>
                  <a:pt x="7981692" y="189633"/>
                  <a:pt x="7994798" y="217894"/>
                  <a:pt x="7994798" y="217894"/>
                </a:cubicBezTo>
                <a:lnTo>
                  <a:pt x="7995618" y="217894"/>
                </a:lnTo>
                <a:cubicBezTo>
                  <a:pt x="7995618" y="217894"/>
                  <a:pt x="7992750" y="190043"/>
                  <a:pt x="7992750" y="172841"/>
                </a:cubicBezTo>
                <a:lnTo>
                  <a:pt x="7992750" y="4915"/>
                </a:lnTo>
                <a:lnTo>
                  <a:pt x="8045176" y="4915"/>
                </a:lnTo>
                <a:lnTo>
                  <a:pt x="8045176" y="295713"/>
                </a:lnTo>
                <a:lnTo>
                  <a:pt x="7992750" y="295713"/>
                </a:lnTo>
                <a:lnTo>
                  <a:pt x="7882575" y="128197"/>
                </a:lnTo>
                <a:cubicBezTo>
                  <a:pt x="7871516" y="111404"/>
                  <a:pt x="7858410" y="83144"/>
                  <a:pt x="7858410" y="83144"/>
                </a:cubicBezTo>
                <a:lnTo>
                  <a:pt x="7857591" y="83144"/>
                </a:lnTo>
                <a:cubicBezTo>
                  <a:pt x="7857591" y="83144"/>
                  <a:pt x="7860458" y="110995"/>
                  <a:pt x="7860458" y="128197"/>
                </a:cubicBezTo>
                <a:lnTo>
                  <a:pt x="7860458" y="295713"/>
                </a:lnTo>
                <a:lnTo>
                  <a:pt x="7807623" y="295713"/>
                </a:lnTo>
                <a:close/>
                <a:moveTo>
                  <a:pt x="7683798" y="4915"/>
                </a:moveTo>
                <a:lnTo>
                  <a:pt x="7736633" y="4915"/>
                </a:lnTo>
                <a:lnTo>
                  <a:pt x="7736633" y="295713"/>
                </a:lnTo>
                <a:lnTo>
                  <a:pt x="7683798" y="295713"/>
                </a:lnTo>
                <a:close/>
                <a:moveTo>
                  <a:pt x="7302798" y="4915"/>
                </a:moveTo>
                <a:lnTo>
                  <a:pt x="7401915" y="4915"/>
                </a:lnTo>
                <a:cubicBezTo>
                  <a:pt x="7491612" y="4915"/>
                  <a:pt x="7550181" y="58160"/>
                  <a:pt x="7550181" y="149904"/>
                </a:cubicBezTo>
                <a:cubicBezTo>
                  <a:pt x="7550181" y="241649"/>
                  <a:pt x="7491612" y="295713"/>
                  <a:pt x="7401915" y="295713"/>
                </a:cubicBezTo>
                <a:lnTo>
                  <a:pt x="7302798" y="295713"/>
                </a:lnTo>
                <a:close/>
                <a:moveTo>
                  <a:pt x="7064673" y="4915"/>
                </a:moveTo>
                <a:lnTo>
                  <a:pt x="7238742" y="4915"/>
                </a:lnTo>
                <a:lnTo>
                  <a:pt x="7238742" y="50378"/>
                </a:lnTo>
                <a:lnTo>
                  <a:pt x="7117508" y="50378"/>
                </a:lnTo>
                <a:lnTo>
                  <a:pt x="7117508" y="126559"/>
                </a:lnTo>
                <a:lnTo>
                  <a:pt x="7215396" y="126559"/>
                </a:lnTo>
                <a:lnTo>
                  <a:pt x="7215396" y="172021"/>
                </a:lnTo>
                <a:lnTo>
                  <a:pt x="7117508" y="172021"/>
                </a:lnTo>
                <a:lnTo>
                  <a:pt x="7117508" y="250250"/>
                </a:lnTo>
                <a:lnTo>
                  <a:pt x="7245295" y="250250"/>
                </a:lnTo>
                <a:lnTo>
                  <a:pt x="7245295" y="295713"/>
                </a:lnTo>
                <a:lnTo>
                  <a:pt x="7064673" y="295713"/>
                </a:lnTo>
                <a:close/>
                <a:moveTo>
                  <a:pt x="6644840" y="4915"/>
                </a:moveTo>
                <a:lnTo>
                  <a:pt x="6700132" y="4915"/>
                </a:lnTo>
                <a:lnTo>
                  <a:pt x="6802526" y="295713"/>
                </a:lnTo>
                <a:lnTo>
                  <a:pt x="6748053" y="295713"/>
                </a:lnTo>
                <a:lnTo>
                  <a:pt x="6723478" y="221170"/>
                </a:lnTo>
                <a:lnTo>
                  <a:pt x="6621493" y="221170"/>
                </a:lnTo>
                <a:lnTo>
                  <a:pt x="6596919" y="295713"/>
                </a:lnTo>
                <a:lnTo>
                  <a:pt x="6542446" y="295713"/>
                </a:lnTo>
                <a:close/>
                <a:moveTo>
                  <a:pt x="6340773" y="4915"/>
                </a:moveTo>
                <a:lnTo>
                  <a:pt x="6514842" y="4915"/>
                </a:lnTo>
                <a:lnTo>
                  <a:pt x="6514842" y="50378"/>
                </a:lnTo>
                <a:lnTo>
                  <a:pt x="6393608" y="50378"/>
                </a:lnTo>
                <a:lnTo>
                  <a:pt x="6393608" y="126559"/>
                </a:lnTo>
                <a:lnTo>
                  <a:pt x="6491496" y="126559"/>
                </a:lnTo>
                <a:lnTo>
                  <a:pt x="6491496" y="172021"/>
                </a:lnTo>
                <a:lnTo>
                  <a:pt x="6393608" y="172021"/>
                </a:lnTo>
                <a:lnTo>
                  <a:pt x="6393608" y="250250"/>
                </a:lnTo>
                <a:lnTo>
                  <a:pt x="6521395" y="250250"/>
                </a:lnTo>
                <a:lnTo>
                  <a:pt x="6521395" y="295713"/>
                </a:lnTo>
                <a:lnTo>
                  <a:pt x="6340773" y="295713"/>
                </a:lnTo>
                <a:close/>
                <a:moveTo>
                  <a:pt x="6121698" y="4915"/>
                </a:moveTo>
                <a:lnTo>
                  <a:pt x="6174533" y="4915"/>
                </a:lnTo>
                <a:lnTo>
                  <a:pt x="6174533" y="250250"/>
                </a:lnTo>
                <a:lnTo>
                  <a:pt x="6300272" y="250250"/>
                </a:lnTo>
                <a:lnTo>
                  <a:pt x="6300272" y="295713"/>
                </a:lnTo>
                <a:lnTo>
                  <a:pt x="6121698" y="295713"/>
                </a:lnTo>
                <a:close/>
                <a:moveTo>
                  <a:pt x="5883573" y="4915"/>
                </a:moveTo>
                <a:lnTo>
                  <a:pt x="6057642" y="4915"/>
                </a:lnTo>
                <a:lnTo>
                  <a:pt x="6057642" y="50378"/>
                </a:lnTo>
                <a:lnTo>
                  <a:pt x="5936408" y="50378"/>
                </a:lnTo>
                <a:lnTo>
                  <a:pt x="5936408" y="126559"/>
                </a:lnTo>
                <a:lnTo>
                  <a:pt x="6034296" y="126559"/>
                </a:lnTo>
                <a:lnTo>
                  <a:pt x="6034296" y="172021"/>
                </a:lnTo>
                <a:lnTo>
                  <a:pt x="5936408" y="172021"/>
                </a:lnTo>
                <a:lnTo>
                  <a:pt x="5936408" y="250250"/>
                </a:lnTo>
                <a:lnTo>
                  <a:pt x="6064195" y="250250"/>
                </a:lnTo>
                <a:lnTo>
                  <a:pt x="6064195" y="295713"/>
                </a:lnTo>
                <a:lnTo>
                  <a:pt x="5883573" y="295713"/>
                </a:lnTo>
                <a:close/>
                <a:moveTo>
                  <a:pt x="5616873" y="4915"/>
                </a:moveTo>
                <a:lnTo>
                  <a:pt x="5710665" y="4915"/>
                </a:lnTo>
                <a:cubicBezTo>
                  <a:pt x="5742203" y="4915"/>
                  <a:pt x="5756538" y="7372"/>
                  <a:pt x="5769235" y="13106"/>
                </a:cubicBezTo>
                <a:cubicBezTo>
                  <a:pt x="5798315" y="26213"/>
                  <a:pt x="5816745" y="54064"/>
                  <a:pt x="5816745" y="92564"/>
                </a:cubicBezTo>
                <a:cubicBezTo>
                  <a:pt x="5816745" y="127378"/>
                  <a:pt x="5798315" y="159734"/>
                  <a:pt x="5767596" y="172021"/>
                </a:cubicBezTo>
                <a:lnTo>
                  <a:pt x="5767596" y="172841"/>
                </a:lnTo>
                <a:cubicBezTo>
                  <a:pt x="5767596" y="172841"/>
                  <a:pt x="5771692" y="176936"/>
                  <a:pt x="5777426" y="187176"/>
                </a:cubicBezTo>
                <a:lnTo>
                  <a:pt x="5837224" y="295713"/>
                </a:lnTo>
                <a:lnTo>
                  <a:pt x="5778245" y="295713"/>
                </a:lnTo>
                <a:lnTo>
                  <a:pt x="5720495" y="187176"/>
                </a:lnTo>
                <a:lnTo>
                  <a:pt x="5669708" y="187176"/>
                </a:lnTo>
                <a:lnTo>
                  <a:pt x="5669708" y="295713"/>
                </a:lnTo>
                <a:lnTo>
                  <a:pt x="5616873" y="295713"/>
                </a:lnTo>
                <a:close/>
                <a:moveTo>
                  <a:pt x="5283498" y="4915"/>
                </a:moveTo>
                <a:lnTo>
                  <a:pt x="5457567" y="4915"/>
                </a:lnTo>
                <a:lnTo>
                  <a:pt x="5457567" y="50378"/>
                </a:lnTo>
                <a:lnTo>
                  <a:pt x="5336333" y="50378"/>
                </a:lnTo>
                <a:lnTo>
                  <a:pt x="5336333" y="126559"/>
                </a:lnTo>
                <a:lnTo>
                  <a:pt x="5434221" y="126559"/>
                </a:lnTo>
                <a:lnTo>
                  <a:pt x="5434221" y="172021"/>
                </a:lnTo>
                <a:lnTo>
                  <a:pt x="5336333" y="172021"/>
                </a:lnTo>
                <a:lnTo>
                  <a:pt x="5336333" y="250250"/>
                </a:lnTo>
                <a:lnTo>
                  <a:pt x="5464120" y="250250"/>
                </a:lnTo>
                <a:lnTo>
                  <a:pt x="5464120" y="295713"/>
                </a:lnTo>
                <a:lnTo>
                  <a:pt x="5283498" y="295713"/>
                </a:lnTo>
                <a:close/>
                <a:moveTo>
                  <a:pt x="5016798" y="4915"/>
                </a:moveTo>
                <a:lnTo>
                  <a:pt x="5110590" y="4915"/>
                </a:lnTo>
                <a:cubicBezTo>
                  <a:pt x="5142128" y="4915"/>
                  <a:pt x="5156463" y="7372"/>
                  <a:pt x="5169160" y="13106"/>
                </a:cubicBezTo>
                <a:cubicBezTo>
                  <a:pt x="5198240" y="26213"/>
                  <a:pt x="5216670" y="54064"/>
                  <a:pt x="5216670" y="92564"/>
                </a:cubicBezTo>
                <a:cubicBezTo>
                  <a:pt x="5216670" y="127378"/>
                  <a:pt x="5198240" y="159734"/>
                  <a:pt x="5167521" y="172021"/>
                </a:cubicBezTo>
                <a:lnTo>
                  <a:pt x="5167521" y="172841"/>
                </a:lnTo>
                <a:cubicBezTo>
                  <a:pt x="5167521" y="172841"/>
                  <a:pt x="5171617" y="176936"/>
                  <a:pt x="5177351" y="187176"/>
                </a:cubicBezTo>
                <a:lnTo>
                  <a:pt x="5237149" y="295713"/>
                </a:lnTo>
                <a:lnTo>
                  <a:pt x="5178170" y="295713"/>
                </a:lnTo>
                <a:lnTo>
                  <a:pt x="5120420" y="187176"/>
                </a:lnTo>
                <a:lnTo>
                  <a:pt x="5069633" y="187176"/>
                </a:lnTo>
                <a:lnTo>
                  <a:pt x="5069633" y="295713"/>
                </a:lnTo>
                <a:lnTo>
                  <a:pt x="5016798" y="295713"/>
                </a:lnTo>
                <a:close/>
                <a:moveTo>
                  <a:pt x="4825565" y="4915"/>
                </a:moveTo>
                <a:lnTo>
                  <a:pt x="4880857" y="4915"/>
                </a:lnTo>
                <a:lnTo>
                  <a:pt x="4983251" y="295713"/>
                </a:lnTo>
                <a:lnTo>
                  <a:pt x="4928778" y="295713"/>
                </a:lnTo>
                <a:lnTo>
                  <a:pt x="4904203" y="221170"/>
                </a:lnTo>
                <a:lnTo>
                  <a:pt x="4802219" y="221170"/>
                </a:lnTo>
                <a:lnTo>
                  <a:pt x="4777645" y="295713"/>
                </a:lnTo>
                <a:lnTo>
                  <a:pt x="4723171" y="295713"/>
                </a:lnTo>
                <a:close/>
                <a:moveTo>
                  <a:pt x="4207173" y="4915"/>
                </a:moveTo>
                <a:lnTo>
                  <a:pt x="4381243" y="4915"/>
                </a:lnTo>
                <a:lnTo>
                  <a:pt x="4381243" y="50378"/>
                </a:lnTo>
                <a:lnTo>
                  <a:pt x="4260008" y="50378"/>
                </a:lnTo>
                <a:lnTo>
                  <a:pt x="4260008" y="126559"/>
                </a:lnTo>
                <a:lnTo>
                  <a:pt x="4357897" y="126559"/>
                </a:lnTo>
                <a:lnTo>
                  <a:pt x="4357897" y="172021"/>
                </a:lnTo>
                <a:lnTo>
                  <a:pt x="4260008" y="172021"/>
                </a:lnTo>
                <a:lnTo>
                  <a:pt x="4260008" y="250250"/>
                </a:lnTo>
                <a:lnTo>
                  <a:pt x="4387796" y="250250"/>
                </a:lnTo>
                <a:lnTo>
                  <a:pt x="4387796" y="295713"/>
                </a:lnTo>
                <a:lnTo>
                  <a:pt x="4207173" y="295713"/>
                </a:lnTo>
                <a:close/>
                <a:moveTo>
                  <a:pt x="3902373" y="4915"/>
                </a:moveTo>
                <a:lnTo>
                  <a:pt x="4001490" y="4915"/>
                </a:lnTo>
                <a:cubicBezTo>
                  <a:pt x="4091187" y="4915"/>
                  <a:pt x="4149756" y="58160"/>
                  <a:pt x="4149756" y="149904"/>
                </a:cubicBezTo>
                <a:cubicBezTo>
                  <a:pt x="4149756" y="241649"/>
                  <a:pt x="4091187" y="295713"/>
                  <a:pt x="4001490" y="295713"/>
                </a:cubicBezTo>
                <a:lnTo>
                  <a:pt x="3902373" y="295713"/>
                </a:lnTo>
                <a:close/>
                <a:moveTo>
                  <a:pt x="3778548" y="4915"/>
                </a:moveTo>
                <a:lnTo>
                  <a:pt x="3831383" y="4915"/>
                </a:lnTo>
                <a:lnTo>
                  <a:pt x="3831383" y="295713"/>
                </a:lnTo>
                <a:lnTo>
                  <a:pt x="3778548" y="295713"/>
                </a:lnTo>
                <a:close/>
                <a:moveTo>
                  <a:pt x="3495675" y="4915"/>
                </a:moveTo>
                <a:lnTo>
                  <a:pt x="3739372" y="4915"/>
                </a:lnTo>
                <a:lnTo>
                  <a:pt x="3739372" y="50378"/>
                </a:lnTo>
                <a:lnTo>
                  <a:pt x="3643941" y="50378"/>
                </a:lnTo>
                <a:lnTo>
                  <a:pt x="3643941" y="295713"/>
                </a:lnTo>
                <a:lnTo>
                  <a:pt x="3591106" y="295713"/>
                </a:lnTo>
                <a:lnTo>
                  <a:pt x="3591106" y="50378"/>
                </a:lnTo>
                <a:lnTo>
                  <a:pt x="3495675" y="50378"/>
                </a:lnTo>
                <a:close/>
                <a:moveTo>
                  <a:pt x="3283248" y="4915"/>
                </a:moveTo>
                <a:lnTo>
                  <a:pt x="3395472" y="4915"/>
                </a:lnTo>
                <a:cubicBezTo>
                  <a:pt x="3449946" y="4915"/>
                  <a:pt x="3488036" y="43005"/>
                  <a:pt x="3488036" y="99527"/>
                </a:cubicBezTo>
                <a:cubicBezTo>
                  <a:pt x="3488036" y="156048"/>
                  <a:pt x="3449946" y="195367"/>
                  <a:pt x="3395472" y="195367"/>
                </a:cubicBezTo>
                <a:lnTo>
                  <a:pt x="3336084" y="195367"/>
                </a:lnTo>
                <a:lnTo>
                  <a:pt x="3336084" y="295713"/>
                </a:lnTo>
                <a:lnTo>
                  <a:pt x="3283248" y="295713"/>
                </a:lnTo>
                <a:close/>
                <a:moveTo>
                  <a:pt x="3045123" y="4915"/>
                </a:moveTo>
                <a:lnTo>
                  <a:pt x="3219192" y="4915"/>
                </a:lnTo>
                <a:lnTo>
                  <a:pt x="3219192" y="50378"/>
                </a:lnTo>
                <a:lnTo>
                  <a:pt x="3097959" y="50378"/>
                </a:lnTo>
                <a:lnTo>
                  <a:pt x="3097959" y="126559"/>
                </a:lnTo>
                <a:lnTo>
                  <a:pt x="3195847" y="126559"/>
                </a:lnTo>
                <a:lnTo>
                  <a:pt x="3195847" y="172021"/>
                </a:lnTo>
                <a:lnTo>
                  <a:pt x="3097959" y="172021"/>
                </a:lnTo>
                <a:lnTo>
                  <a:pt x="3097959" y="250250"/>
                </a:lnTo>
                <a:lnTo>
                  <a:pt x="3225746" y="250250"/>
                </a:lnTo>
                <a:lnTo>
                  <a:pt x="3225746" y="295713"/>
                </a:lnTo>
                <a:lnTo>
                  <a:pt x="3045123" y="295713"/>
                </a:lnTo>
                <a:close/>
                <a:moveTo>
                  <a:pt x="2797473" y="4915"/>
                </a:moveTo>
                <a:lnTo>
                  <a:pt x="2909697" y="4915"/>
                </a:lnTo>
                <a:cubicBezTo>
                  <a:pt x="2964170" y="4915"/>
                  <a:pt x="3002261" y="43005"/>
                  <a:pt x="3002261" y="99527"/>
                </a:cubicBezTo>
                <a:cubicBezTo>
                  <a:pt x="3002261" y="156048"/>
                  <a:pt x="2964170" y="195367"/>
                  <a:pt x="2909697" y="195367"/>
                </a:cubicBezTo>
                <a:lnTo>
                  <a:pt x="2850309" y="195367"/>
                </a:lnTo>
                <a:lnTo>
                  <a:pt x="2850309" y="295713"/>
                </a:lnTo>
                <a:lnTo>
                  <a:pt x="2797473" y="295713"/>
                </a:lnTo>
                <a:close/>
                <a:moveTo>
                  <a:pt x="2302174" y="4915"/>
                </a:moveTo>
                <a:lnTo>
                  <a:pt x="2355008" y="4915"/>
                </a:lnTo>
                <a:lnTo>
                  <a:pt x="2355008" y="295713"/>
                </a:lnTo>
                <a:lnTo>
                  <a:pt x="2302174" y="295713"/>
                </a:lnTo>
                <a:close/>
                <a:moveTo>
                  <a:pt x="2019300" y="4915"/>
                </a:moveTo>
                <a:lnTo>
                  <a:pt x="2262997" y="4915"/>
                </a:lnTo>
                <a:lnTo>
                  <a:pt x="2262997" y="50378"/>
                </a:lnTo>
                <a:lnTo>
                  <a:pt x="2167566" y="50378"/>
                </a:lnTo>
                <a:lnTo>
                  <a:pt x="2167566" y="295713"/>
                </a:lnTo>
                <a:lnTo>
                  <a:pt x="2114731" y="295713"/>
                </a:lnTo>
                <a:lnTo>
                  <a:pt x="2114731" y="50378"/>
                </a:lnTo>
                <a:lnTo>
                  <a:pt x="2019300" y="50378"/>
                </a:lnTo>
                <a:close/>
                <a:moveTo>
                  <a:pt x="1816399" y="4915"/>
                </a:moveTo>
                <a:lnTo>
                  <a:pt x="1990468" y="4915"/>
                </a:lnTo>
                <a:lnTo>
                  <a:pt x="1990468" y="50378"/>
                </a:lnTo>
                <a:lnTo>
                  <a:pt x="1869234" y="50378"/>
                </a:lnTo>
                <a:lnTo>
                  <a:pt x="1869234" y="126559"/>
                </a:lnTo>
                <a:lnTo>
                  <a:pt x="1967122" y="126559"/>
                </a:lnTo>
                <a:lnTo>
                  <a:pt x="1967122" y="172021"/>
                </a:lnTo>
                <a:lnTo>
                  <a:pt x="1869234" y="172021"/>
                </a:lnTo>
                <a:lnTo>
                  <a:pt x="1869234" y="250250"/>
                </a:lnTo>
                <a:lnTo>
                  <a:pt x="1997021" y="250250"/>
                </a:lnTo>
                <a:lnTo>
                  <a:pt x="1997021" y="295713"/>
                </a:lnTo>
                <a:lnTo>
                  <a:pt x="1816399" y="295713"/>
                </a:lnTo>
                <a:close/>
                <a:moveTo>
                  <a:pt x="1549698" y="4915"/>
                </a:moveTo>
                <a:lnTo>
                  <a:pt x="1643491" y="4915"/>
                </a:lnTo>
                <a:cubicBezTo>
                  <a:pt x="1675028" y="4915"/>
                  <a:pt x="1689363" y="7372"/>
                  <a:pt x="1702060" y="13106"/>
                </a:cubicBezTo>
                <a:cubicBezTo>
                  <a:pt x="1731140" y="26213"/>
                  <a:pt x="1749571" y="54064"/>
                  <a:pt x="1749571" y="92564"/>
                </a:cubicBezTo>
                <a:cubicBezTo>
                  <a:pt x="1749571" y="127378"/>
                  <a:pt x="1731140" y="159734"/>
                  <a:pt x="1700422" y="172021"/>
                </a:cubicBezTo>
                <a:lnTo>
                  <a:pt x="1700422" y="172841"/>
                </a:lnTo>
                <a:cubicBezTo>
                  <a:pt x="1700422" y="172841"/>
                  <a:pt x="1704518" y="176936"/>
                  <a:pt x="1710252" y="187176"/>
                </a:cubicBezTo>
                <a:lnTo>
                  <a:pt x="1770050" y="295713"/>
                </a:lnTo>
                <a:lnTo>
                  <a:pt x="1711071" y="295713"/>
                </a:lnTo>
                <a:lnTo>
                  <a:pt x="1653321" y="187176"/>
                </a:lnTo>
                <a:lnTo>
                  <a:pt x="1602533" y="187176"/>
                </a:lnTo>
                <a:lnTo>
                  <a:pt x="1602533" y="295713"/>
                </a:lnTo>
                <a:lnTo>
                  <a:pt x="1549698" y="295713"/>
                </a:lnTo>
                <a:close/>
                <a:moveTo>
                  <a:pt x="1240803" y="4915"/>
                </a:moveTo>
                <a:lnTo>
                  <a:pt x="1293638" y="4915"/>
                </a:lnTo>
                <a:lnTo>
                  <a:pt x="1293638" y="191271"/>
                </a:lnTo>
                <a:cubicBezTo>
                  <a:pt x="1293638" y="230181"/>
                  <a:pt x="1319031" y="252298"/>
                  <a:pt x="1357941" y="252298"/>
                </a:cubicBezTo>
                <a:cubicBezTo>
                  <a:pt x="1396851" y="252298"/>
                  <a:pt x="1422654" y="230181"/>
                  <a:pt x="1422654" y="190862"/>
                </a:cubicBezTo>
                <a:lnTo>
                  <a:pt x="1422654" y="4915"/>
                </a:lnTo>
                <a:lnTo>
                  <a:pt x="1475489" y="4915"/>
                </a:lnTo>
                <a:lnTo>
                  <a:pt x="1475489" y="191271"/>
                </a:lnTo>
                <a:cubicBezTo>
                  <a:pt x="1475489" y="256394"/>
                  <a:pt x="1428388" y="300628"/>
                  <a:pt x="1358351" y="300628"/>
                </a:cubicBezTo>
                <a:cubicBezTo>
                  <a:pt x="1287904" y="300628"/>
                  <a:pt x="1240803" y="256394"/>
                  <a:pt x="1240803" y="191271"/>
                </a:cubicBezTo>
                <a:close/>
                <a:moveTo>
                  <a:pt x="1121073" y="4915"/>
                </a:moveTo>
                <a:lnTo>
                  <a:pt x="1173908" y="4915"/>
                </a:lnTo>
                <a:lnTo>
                  <a:pt x="1173908" y="295713"/>
                </a:lnTo>
                <a:lnTo>
                  <a:pt x="1121073" y="295713"/>
                </a:lnTo>
                <a:close/>
                <a:moveTo>
                  <a:pt x="854373" y="4915"/>
                </a:moveTo>
                <a:lnTo>
                  <a:pt x="948166" y="4915"/>
                </a:lnTo>
                <a:cubicBezTo>
                  <a:pt x="979703" y="4915"/>
                  <a:pt x="994038" y="7372"/>
                  <a:pt x="1006735" y="13106"/>
                </a:cubicBezTo>
                <a:cubicBezTo>
                  <a:pt x="1035815" y="26213"/>
                  <a:pt x="1054246" y="54064"/>
                  <a:pt x="1054246" y="92564"/>
                </a:cubicBezTo>
                <a:cubicBezTo>
                  <a:pt x="1054246" y="127378"/>
                  <a:pt x="1035815" y="159734"/>
                  <a:pt x="1005097" y="172021"/>
                </a:cubicBezTo>
                <a:lnTo>
                  <a:pt x="1005097" y="172841"/>
                </a:lnTo>
                <a:cubicBezTo>
                  <a:pt x="1005097" y="172841"/>
                  <a:pt x="1009192" y="176936"/>
                  <a:pt x="1014927" y="187176"/>
                </a:cubicBezTo>
                <a:lnTo>
                  <a:pt x="1074724" y="295713"/>
                </a:lnTo>
                <a:lnTo>
                  <a:pt x="1015746" y="295713"/>
                </a:lnTo>
                <a:lnTo>
                  <a:pt x="957996" y="187176"/>
                </a:lnTo>
                <a:lnTo>
                  <a:pt x="907208" y="187176"/>
                </a:lnTo>
                <a:lnTo>
                  <a:pt x="907208" y="295713"/>
                </a:lnTo>
                <a:lnTo>
                  <a:pt x="854373" y="295713"/>
                </a:lnTo>
                <a:close/>
                <a:moveTo>
                  <a:pt x="571500" y="4915"/>
                </a:moveTo>
                <a:lnTo>
                  <a:pt x="815197" y="4915"/>
                </a:lnTo>
                <a:lnTo>
                  <a:pt x="815197" y="50378"/>
                </a:lnTo>
                <a:lnTo>
                  <a:pt x="719766" y="50378"/>
                </a:lnTo>
                <a:lnTo>
                  <a:pt x="719766" y="295713"/>
                </a:lnTo>
                <a:lnTo>
                  <a:pt x="666931" y="295713"/>
                </a:lnTo>
                <a:lnTo>
                  <a:pt x="666931" y="50378"/>
                </a:lnTo>
                <a:lnTo>
                  <a:pt x="571500" y="50378"/>
                </a:lnTo>
                <a:close/>
                <a:moveTo>
                  <a:pt x="415490" y="4915"/>
                </a:moveTo>
                <a:lnTo>
                  <a:pt x="470782" y="4915"/>
                </a:lnTo>
                <a:lnTo>
                  <a:pt x="573176" y="295713"/>
                </a:lnTo>
                <a:lnTo>
                  <a:pt x="518703" y="295713"/>
                </a:lnTo>
                <a:lnTo>
                  <a:pt x="494128" y="221170"/>
                </a:lnTo>
                <a:lnTo>
                  <a:pt x="392144" y="221170"/>
                </a:lnTo>
                <a:lnTo>
                  <a:pt x="367569" y="295713"/>
                </a:lnTo>
                <a:lnTo>
                  <a:pt x="313096" y="295713"/>
                </a:lnTo>
                <a:close/>
                <a:moveTo>
                  <a:pt x="35223" y="4915"/>
                </a:moveTo>
                <a:lnTo>
                  <a:pt x="88058" y="4915"/>
                </a:lnTo>
                <a:lnTo>
                  <a:pt x="198234" y="172841"/>
                </a:lnTo>
                <a:cubicBezTo>
                  <a:pt x="209293" y="189633"/>
                  <a:pt x="222399" y="217894"/>
                  <a:pt x="222399" y="217894"/>
                </a:cubicBezTo>
                <a:lnTo>
                  <a:pt x="223218" y="217894"/>
                </a:lnTo>
                <a:cubicBezTo>
                  <a:pt x="223218" y="217894"/>
                  <a:pt x="220351" y="190043"/>
                  <a:pt x="220351" y="172841"/>
                </a:cubicBezTo>
                <a:lnTo>
                  <a:pt x="220351" y="4915"/>
                </a:lnTo>
                <a:lnTo>
                  <a:pt x="272777" y="4915"/>
                </a:lnTo>
                <a:lnTo>
                  <a:pt x="272777" y="295713"/>
                </a:lnTo>
                <a:lnTo>
                  <a:pt x="220351" y="295713"/>
                </a:lnTo>
                <a:lnTo>
                  <a:pt x="110176" y="128197"/>
                </a:lnTo>
                <a:cubicBezTo>
                  <a:pt x="99117" y="111404"/>
                  <a:pt x="86011" y="83144"/>
                  <a:pt x="86011" y="83144"/>
                </a:cubicBezTo>
                <a:lnTo>
                  <a:pt x="85191" y="83144"/>
                </a:lnTo>
                <a:cubicBezTo>
                  <a:pt x="85191" y="83144"/>
                  <a:pt x="88058" y="110995"/>
                  <a:pt x="88058" y="128197"/>
                </a:cubicBezTo>
                <a:lnTo>
                  <a:pt x="88058" y="295713"/>
                </a:lnTo>
                <a:lnTo>
                  <a:pt x="35223" y="295713"/>
                </a:lnTo>
                <a:close/>
                <a:moveTo>
                  <a:pt x="9927478" y="0"/>
                </a:moveTo>
                <a:cubicBezTo>
                  <a:pt x="9984819" y="0"/>
                  <a:pt x="10014308" y="31128"/>
                  <a:pt x="10014308" y="31128"/>
                </a:cubicBezTo>
                <a:lnTo>
                  <a:pt x="9991372" y="74133"/>
                </a:lnTo>
                <a:cubicBezTo>
                  <a:pt x="9991372" y="74133"/>
                  <a:pt x="9963521" y="48739"/>
                  <a:pt x="9927069" y="48739"/>
                </a:cubicBezTo>
                <a:cubicBezTo>
                  <a:pt x="9902493" y="48739"/>
                  <a:pt x="9883243" y="63074"/>
                  <a:pt x="9883243" y="83553"/>
                </a:cubicBezTo>
                <a:cubicBezTo>
                  <a:pt x="9883243" y="135160"/>
                  <a:pt x="10020042" y="122463"/>
                  <a:pt x="10020042" y="215436"/>
                </a:cubicBezTo>
                <a:cubicBezTo>
                  <a:pt x="10020042" y="261718"/>
                  <a:pt x="9984819" y="300628"/>
                  <a:pt x="9924201" y="300628"/>
                </a:cubicBezTo>
                <a:cubicBezTo>
                  <a:pt x="9859488" y="300628"/>
                  <a:pt x="9823855" y="260899"/>
                  <a:pt x="9823855" y="260899"/>
                </a:cubicBezTo>
                <a:lnTo>
                  <a:pt x="9852526" y="221170"/>
                </a:lnTo>
                <a:cubicBezTo>
                  <a:pt x="9852526" y="221170"/>
                  <a:pt x="9884063" y="251889"/>
                  <a:pt x="9925020" y="251889"/>
                </a:cubicBezTo>
                <a:cubicBezTo>
                  <a:pt x="9947137" y="251889"/>
                  <a:pt x="9967207" y="240420"/>
                  <a:pt x="9967207" y="216665"/>
                </a:cubicBezTo>
                <a:cubicBezTo>
                  <a:pt x="9967207" y="164649"/>
                  <a:pt x="9829999" y="173660"/>
                  <a:pt x="9829999" y="84372"/>
                </a:cubicBezTo>
                <a:cubicBezTo>
                  <a:pt x="9829999" y="36042"/>
                  <a:pt x="9871776" y="0"/>
                  <a:pt x="9927478" y="0"/>
                </a:cubicBezTo>
                <a:close/>
                <a:moveTo>
                  <a:pt x="9328517" y="0"/>
                </a:moveTo>
                <a:cubicBezTo>
                  <a:pt x="9414119" y="0"/>
                  <a:pt x="9478832" y="65122"/>
                  <a:pt x="9478832" y="148266"/>
                </a:cubicBezTo>
                <a:cubicBezTo>
                  <a:pt x="9478832" y="233867"/>
                  <a:pt x="9414119" y="300628"/>
                  <a:pt x="9328517" y="300628"/>
                </a:cubicBezTo>
                <a:cubicBezTo>
                  <a:pt x="9242916" y="300628"/>
                  <a:pt x="9178203" y="233867"/>
                  <a:pt x="9178203" y="148266"/>
                </a:cubicBezTo>
                <a:cubicBezTo>
                  <a:pt x="9178203" y="65122"/>
                  <a:pt x="9242916" y="0"/>
                  <a:pt x="9328517" y="0"/>
                </a:cubicBezTo>
                <a:close/>
                <a:moveTo>
                  <a:pt x="8803528" y="0"/>
                </a:moveTo>
                <a:cubicBezTo>
                  <a:pt x="8860869" y="0"/>
                  <a:pt x="8890358" y="31128"/>
                  <a:pt x="8890358" y="31128"/>
                </a:cubicBezTo>
                <a:lnTo>
                  <a:pt x="8867422" y="74133"/>
                </a:lnTo>
                <a:cubicBezTo>
                  <a:pt x="8867422" y="74133"/>
                  <a:pt x="8839571" y="48739"/>
                  <a:pt x="8803118" y="48739"/>
                </a:cubicBezTo>
                <a:cubicBezTo>
                  <a:pt x="8778544" y="48739"/>
                  <a:pt x="8759294" y="63074"/>
                  <a:pt x="8759294" y="83553"/>
                </a:cubicBezTo>
                <a:cubicBezTo>
                  <a:pt x="8759294" y="135160"/>
                  <a:pt x="8896092" y="122463"/>
                  <a:pt x="8896092" y="215436"/>
                </a:cubicBezTo>
                <a:cubicBezTo>
                  <a:pt x="8896092" y="261718"/>
                  <a:pt x="8860869" y="300628"/>
                  <a:pt x="8800251" y="300628"/>
                </a:cubicBezTo>
                <a:cubicBezTo>
                  <a:pt x="8735539" y="300628"/>
                  <a:pt x="8699905" y="260899"/>
                  <a:pt x="8699905" y="260899"/>
                </a:cubicBezTo>
                <a:lnTo>
                  <a:pt x="8728576" y="221170"/>
                </a:lnTo>
                <a:cubicBezTo>
                  <a:pt x="8728576" y="221170"/>
                  <a:pt x="8760113" y="251889"/>
                  <a:pt x="8801071" y="251889"/>
                </a:cubicBezTo>
                <a:cubicBezTo>
                  <a:pt x="8823188" y="251889"/>
                  <a:pt x="8843257" y="240420"/>
                  <a:pt x="8843257" y="216665"/>
                </a:cubicBezTo>
                <a:cubicBezTo>
                  <a:pt x="8843257" y="164649"/>
                  <a:pt x="8706049" y="173660"/>
                  <a:pt x="8706049" y="84372"/>
                </a:cubicBezTo>
                <a:cubicBezTo>
                  <a:pt x="8706049" y="36042"/>
                  <a:pt x="8747826" y="0"/>
                  <a:pt x="8803528" y="0"/>
                </a:cubicBezTo>
                <a:close/>
                <a:moveTo>
                  <a:pt x="6917578" y="0"/>
                </a:moveTo>
                <a:cubicBezTo>
                  <a:pt x="6974919" y="0"/>
                  <a:pt x="7004408" y="31128"/>
                  <a:pt x="7004408" y="31128"/>
                </a:cubicBezTo>
                <a:lnTo>
                  <a:pt x="6981472" y="74133"/>
                </a:lnTo>
                <a:cubicBezTo>
                  <a:pt x="6981472" y="74133"/>
                  <a:pt x="6953621" y="48739"/>
                  <a:pt x="6917168" y="48739"/>
                </a:cubicBezTo>
                <a:cubicBezTo>
                  <a:pt x="6892594" y="48739"/>
                  <a:pt x="6873344" y="63074"/>
                  <a:pt x="6873344" y="83553"/>
                </a:cubicBezTo>
                <a:cubicBezTo>
                  <a:pt x="6873344" y="135160"/>
                  <a:pt x="7010142" y="122463"/>
                  <a:pt x="7010142" y="215436"/>
                </a:cubicBezTo>
                <a:cubicBezTo>
                  <a:pt x="7010142" y="261718"/>
                  <a:pt x="6974919" y="300628"/>
                  <a:pt x="6914302" y="300628"/>
                </a:cubicBezTo>
                <a:cubicBezTo>
                  <a:pt x="6849589" y="300628"/>
                  <a:pt x="6813955" y="260899"/>
                  <a:pt x="6813955" y="260899"/>
                </a:cubicBezTo>
                <a:lnTo>
                  <a:pt x="6842626" y="221170"/>
                </a:lnTo>
                <a:cubicBezTo>
                  <a:pt x="6842626" y="221170"/>
                  <a:pt x="6874163" y="251889"/>
                  <a:pt x="6915121" y="251889"/>
                </a:cubicBezTo>
                <a:cubicBezTo>
                  <a:pt x="6937238" y="251889"/>
                  <a:pt x="6957307" y="240420"/>
                  <a:pt x="6957307" y="216665"/>
                </a:cubicBezTo>
                <a:cubicBezTo>
                  <a:pt x="6957307" y="164649"/>
                  <a:pt x="6820099" y="173660"/>
                  <a:pt x="6820099" y="84372"/>
                </a:cubicBezTo>
                <a:cubicBezTo>
                  <a:pt x="6820099" y="36042"/>
                  <a:pt x="6861876" y="0"/>
                  <a:pt x="6917578" y="0"/>
                </a:cubicBezTo>
                <a:close/>
                <a:moveTo>
                  <a:pt x="4526804" y="0"/>
                </a:moveTo>
                <a:cubicBezTo>
                  <a:pt x="4584144" y="0"/>
                  <a:pt x="4613633" y="31128"/>
                  <a:pt x="4613633" y="31128"/>
                </a:cubicBezTo>
                <a:lnTo>
                  <a:pt x="4590698" y="74133"/>
                </a:lnTo>
                <a:cubicBezTo>
                  <a:pt x="4590698" y="74133"/>
                  <a:pt x="4562846" y="48739"/>
                  <a:pt x="4526394" y="48739"/>
                </a:cubicBezTo>
                <a:cubicBezTo>
                  <a:pt x="4501819" y="48739"/>
                  <a:pt x="4482569" y="63074"/>
                  <a:pt x="4482569" y="83553"/>
                </a:cubicBezTo>
                <a:cubicBezTo>
                  <a:pt x="4482569" y="135160"/>
                  <a:pt x="4619368" y="122463"/>
                  <a:pt x="4619368" y="215436"/>
                </a:cubicBezTo>
                <a:cubicBezTo>
                  <a:pt x="4619368" y="261718"/>
                  <a:pt x="4584144" y="300628"/>
                  <a:pt x="4523527" y="300628"/>
                </a:cubicBezTo>
                <a:cubicBezTo>
                  <a:pt x="4458814" y="300628"/>
                  <a:pt x="4423181" y="260899"/>
                  <a:pt x="4423181" y="260899"/>
                </a:cubicBezTo>
                <a:lnTo>
                  <a:pt x="4451851" y="221170"/>
                </a:lnTo>
                <a:cubicBezTo>
                  <a:pt x="4451851" y="221170"/>
                  <a:pt x="4483388" y="251889"/>
                  <a:pt x="4524346" y="251889"/>
                </a:cubicBezTo>
                <a:cubicBezTo>
                  <a:pt x="4546463" y="251889"/>
                  <a:pt x="4566532" y="240420"/>
                  <a:pt x="4566532" y="216665"/>
                </a:cubicBezTo>
                <a:cubicBezTo>
                  <a:pt x="4566532" y="164649"/>
                  <a:pt x="4429325" y="173660"/>
                  <a:pt x="4429325" y="84372"/>
                </a:cubicBezTo>
                <a:cubicBezTo>
                  <a:pt x="4429325" y="36042"/>
                  <a:pt x="4471102" y="0"/>
                  <a:pt x="4526804" y="0"/>
                </a:cubicBezTo>
                <a:close/>
                <a:moveTo>
                  <a:pt x="2555424" y="0"/>
                </a:moveTo>
                <a:cubicBezTo>
                  <a:pt x="2626281" y="0"/>
                  <a:pt x="2662733" y="39729"/>
                  <a:pt x="2662733" y="39729"/>
                </a:cubicBezTo>
                <a:lnTo>
                  <a:pt x="2637340" y="79048"/>
                </a:lnTo>
                <a:cubicBezTo>
                  <a:pt x="2637340" y="79048"/>
                  <a:pt x="2604164" y="48330"/>
                  <a:pt x="2557881" y="48330"/>
                </a:cubicBezTo>
                <a:cubicBezTo>
                  <a:pt x="2496445" y="48330"/>
                  <a:pt x="2460403" y="94202"/>
                  <a:pt x="2460403" y="148266"/>
                </a:cubicBezTo>
                <a:cubicBezTo>
                  <a:pt x="2460403" y="203559"/>
                  <a:pt x="2497674" y="252298"/>
                  <a:pt x="2558291" y="252298"/>
                </a:cubicBezTo>
                <a:cubicBezTo>
                  <a:pt x="2608669" y="252298"/>
                  <a:pt x="2642664" y="215436"/>
                  <a:pt x="2642664" y="215436"/>
                </a:cubicBezTo>
                <a:lnTo>
                  <a:pt x="2670515" y="253527"/>
                </a:lnTo>
                <a:cubicBezTo>
                  <a:pt x="2670515" y="253527"/>
                  <a:pt x="2630376" y="300628"/>
                  <a:pt x="2556243" y="300628"/>
                </a:cubicBezTo>
                <a:cubicBezTo>
                  <a:pt x="2467366" y="300628"/>
                  <a:pt x="2405929" y="234686"/>
                  <a:pt x="2405929" y="149085"/>
                </a:cubicBezTo>
                <a:cubicBezTo>
                  <a:pt x="2405929" y="64713"/>
                  <a:pt x="2469823" y="0"/>
                  <a:pt x="2555424" y="0"/>
                </a:cubicBezTo>
                <a:close/>
              </a:path>
            </a:pathLst>
          </a:custGeom>
          <a:solidFill>
            <a:srgbClr val="FFFF00"/>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350">
              <a:solidFill>
                <a:srgbClr val="FF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1"/>
                                        </p:tgtEl>
                                        <p:attrNameLst>
                                          <p:attrName>style.visibility</p:attrName>
                                        </p:attrNameLst>
                                      </p:cBhvr>
                                      <p:to>
                                        <p:strVal val="visible"/>
                                      </p:to>
                                    </p:set>
                                    <p:animEffect transition="in" filter="fade">
                                      <p:cBhvr>
                                        <p:cTn id="7" dur="500"/>
                                        <p:tgtEl>
                                          <p:spTgt spid="491"/>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501"/>
                                        </p:tgtEl>
                                        <p:attrNameLst>
                                          <p:attrName>style.visibility</p:attrName>
                                        </p:attrNameLst>
                                      </p:cBhvr>
                                      <p:to>
                                        <p:strVal val="visible"/>
                                      </p:to>
                                    </p:set>
                                    <p:anim calcmode="lin" valueType="num">
                                      <p:cBhvr additive="base">
                                        <p:cTn id="11" dur="500"/>
                                        <p:tgtEl>
                                          <p:spTgt spid="501"/>
                                        </p:tgtEl>
                                        <p:attrNameLst>
                                          <p:attrName>ppt_w</p:attrName>
                                        </p:attrNameLst>
                                      </p:cBhvr>
                                      <p:tavLst>
                                        <p:tav tm="0">
                                          <p:val>
                                            <p:strVal val="0"/>
                                          </p:val>
                                        </p:tav>
                                        <p:tav tm="100000">
                                          <p:val>
                                            <p:strVal val="#ppt_w"/>
                                          </p:val>
                                        </p:tav>
                                      </p:tavLst>
                                    </p:anim>
                                    <p:anim calcmode="lin" valueType="num">
                                      <p:cBhvr additive="base">
                                        <p:cTn id="12" dur="500"/>
                                        <p:tgtEl>
                                          <p:spTgt spid="501"/>
                                        </p:tgtEl>
                                        <p:attrNameLst>
                                          <p:attrName>ppt_h</p:attrName>
                                        </p:attrNameLst>
                                      </p:cBhvr>
                                      <p:tavLst>
                                        <p:tav tm="0">
                                          <p:val>
                                            <p:str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503"/>
                                        </p:tgtEl>
                                        <p:attrNameLst>
                                          <p:attrName>style.visibility</p:attrName>
                                        </p:attrNameLst>
                                      </p:cBhvr>
                                      <p:to>
                                        <p:strVal val="visible"/>
                                      </p:to>
                                    </p:set>
                                    <p:anim calcmode="lin" valueType="num">
                                      <p:cBhvr additive="base">
                                        <p:cTn id="16" dur="500"/>
                                        <p:tgtEl>
                                          <p:spTgt spid="503"/>
                                        </p:tgtEl>
                                        <p:attrNameLst>
                                          <p:attrName>ppt_w</p:attrName>
                                        </p:attrNameLst>
                                      </p:cBhvr>
                                      <p:tavLst>
                                        <p:tav tm="0">
                                          <p:val>
                                            <p:strVal val="0"/>
                                          </p:val>
                                        </p:tav>
                                        <p:tav tm="100000">
                                          <p:val>
                                            <p:strVal val="#ppt_w"/>
                                          </p:val>
                                        </p:tav>
                                      </p:tavLst>
                                    </p:anim>
                                    <p:anim calcmode="lin" valueType="num">
                                      <p:cBhvr additive="base">
                                        <p:cTn id="17" dur="500"/>
                                        <p:tgtEl>
                                          <p:spTgt spid="503"/>
                                        </p:tgtEl>
                                        <p:attrNameLst>
                                          <p:attrName>ppt_h</p:attrName>
                                        </p:attrNameLst>
                                      </p:cBhvr>
                                      <p:tavLst>
                                        <p:tav tm="0">
                                          <p:val>
                                            <p:str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502"/>
                                        </p:tgtEl>
                                        <p:attrNameLst>
                                          <p:attrName>style.visibility</p:attrName>
                                        </p:attrNameLst>
                                      </p:cBhvr>
                                      <p:to>
                                        <p:strVal val="visible"/>
                                      </p:to>
                                    </p:set>
                                    <p:anim calcmode="lin" valueType="num">
                                      <p:cBhvr additive="base">
                                        <p:cTn id="21" dur="500"/>
                                        <p:tgtEl>
                                          <p:spTgt spid="502"/>
                                        </p:tgtEl>
                                        <p:attrNameLst>
                                          <p:attrName>ppt_w</p:attrName>
                                        </p:attrNameLst>
                                      </p:cBhvr>
                                      <p:tavLst>
                                        <p:tav tm="0">
                                          <p:val>
                                            <p:strVal val="0"/>
                                          </p:val>
                                        </p:tav>
                                        <p:tav tm="100000">
                                          <p:val>
                                            <p:strVal val="#ppt_w"/>
                                          </p:val>
                                        </p:tav>
                                      </p:tavLst>
                                    </p:anim>
                                    <p:anim calcmode="lin" valueType="num">
                                      <p:cBhvr additive="base">
                                        <p:cTn id="22" dur="500"/>
                                        <p:tgtEl>
                                          <p:spTgt spid="502"/>
                                        </p:tgtEl>
                                        <p:attrNameLst>
                                          <p:attrName>ppt_h</p:attrName>
                                        </p:attrNameLst>
                                      </p:cBhvr>
                                      <p:tavLst>
                                        <p:tav tm="0">
                                          <p:val>
                                            <p:strVal val="0"/>
                                          </p:val>
                                        </p:tav>
                                        <p:tav tm="100000">
                                          <p:val>
                                            <p:strVal val="#ppt_h"/>
                                          </p:val>
                                        </p:tav>
                                      </p:tavLst>
                                    </p:anim>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95"/>
                                        </p:tgtEl>
                                        <p:attrNameLst>
                                          <p:attrName>style.visibility</p:attrName>
                                        </p:attrNameLst>
                                      </p:cBhvr>
                                      <p:to>
                                        <p:strVal val="visible"/>
                                      </p:to>
                                    </p:set>
                                    <p:animEffect transition="in" filter="fade">
                                      <p:cBhvr>
                                        <p:cTn id="26" dur="500"/>
                                        <p:tgtEl>
                                          <p:spTgt spid="495"/>
                                        </p:tgtEl>
                                      </p:cBhvr>
                                    </p:animEffect>
                                  </p:childTnLst>
                                </p:cTn>
                              </p:par>
                              <p:par>
                                <p:cTn id="27" presetID="10" presetClass="entr" presetSubtype="0" fill="hold" nodeType="withEffect">
                                  <p:stCondLst>
                                    <p:cond delay="0"/>
                                  </p:stCondLst>
                                  <p:childTnLst>
                                    <p:set>
                                      <p:cBhvr>
                                        <p:cTn id="28" dur="1" fill="hold">
                                          <p:stCondLst>
                                            <p:cond delay="0"/>
                                          </p:stCondLst>
                                        </p:cTn>
                                        <p:tgtEl>
                                          <p:spTgt spid="498"/>
                                        </p:tgtEl>
                                        <p:attrNameLst>
                                          <p:attrName>style.visibility</p:attrName>
                                        </p:attrNameLst>
                                      </p:cBhvr>
                                      <p:to>
                                        <p:strVal val="visible"/>
                                      </p:to>
                                    </p:set>
                                    <p:animEffect transition="in" filter="fade">
                                      <p:cBhvr>
                                        <p:cTn id="29" dur="500"/>
                                        <p:tgtEl>
                                          <p:spTgt spid="498"/>
                                        </p:tgtEl>
                                      </p:cBhvr>
                                    </p:animEffect>
                                  </p:childTnLst>
                                </p:cTn>
                              </p:par>
                              <p:par>
                                <p:cTn id="30" presetID="10" presetClass="entr" presetSubtype="0" fill="hold" nodeType="withEffect">
                                  <p:stCondLst>
                                    <p:cond delay="0"/>
                                  </p:stCondLst>
                                  <p:childTnLst>
                                    <p:set>
                                      <p:cBhvr>
                                        <p:cTn id="31" dur="1" fill="hold">
                                          <p:stCondLst>
                                            <p:cond delay="0"/>
                                          </p:stCondLst>
                                        </p:cTn>
                                        <p:tgtEl>
                                          <p:spTgt spid="492"/>
                                        </p:tgtEl>
                                        <p:attrNameLst>
                                          <p:attrName>style.visibility</p:attrName>
                                        </p:attrNameLst>
                                      </p:cBhvr>
                                      <p:to>
                                        <p:strVal val="visible"/>
                                      </p:to>
                                    </p:set>
                                    <p:animEffect transition="in" filter="fade">
                                      <p:cBhvr>
                                        <p:cTn id="32" dur="500"/>
                                        <p:tgtEl>
                                          <p:spTgt spid="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509"/>
        <p:cNvGrpSpPr/>
        <p:nvPr/>
      </p:nvGrpSpPr>
      <p:grpSpPr>
        <a:xfrm>
          <a:off x="0" y="0"/>
          <a:ext cx="0" cy="0"/>
          <a:chOff x="0" y="0"/>
          <a:chExt cx="0" cy="0"/>
        </a:xfrm>
      </p:grpSpPr>
      <p:grpSp>
        <p:nvGrpSpPr>
          <p:cNvPr id="510" name="Google Shape;510;p54"/>
          <p:cNvGrpSpPr/>
          <p:nvPr/>
        </p:nvGrpSpPr>
        <p:grpSpPr>
          <a:xfrm>
            <a:off x="715369" y="3131166"/>
            <a:ext cx="2895537" cy="1447801"/>
            <a:chOff x="1325309" y="3223699"/>
            <a:chExt cx="3860716" cy="1930401"/>
          </a:xfrm>
        </p:grpSpPr>
        <p:sp>
          <p:nvSpPr>
            <p:cNvPr id="511" name="Google Shape;511;p54"/>
            <p:cNvSpPr/>
            <p:nvPr/>
          </p:nvSpPr>
          <p:spPr>
            <a:xfrm>
              <a:off x="3267643" y="3224307"/>
              <a:ext cx="1918382" cy="1929793"/>
            </a:xfrm>
            <a:custGeom>
              <a:avLst/>
              <a:gdLst/>
              <a:ahLst/>
              <a:cxnLst/>
              <a:rect l="l" t="t" r="r" b="b"/>
              <a:pathLst>
                <a:path w="1918382" h="1929793" extrusionOk="0">
                  <a:moveTo>
                    <a:pt x="0" y="0"/>
                  </a:moveTo>
                  <a:lnTo>
                    <a:pt x="185354" y="9359"/>
                  </a:lnTo>
                  <a:cubicBezTo>
                    <a:pt x="1158770" y="108215"/>
                    <a:pt x="1918382" y="930296"/>
                    <a:pt x="1918382" y="1929793"/>
                  </a:cubicBezTo>
                  <a:lnTo>
                    <a:pt x="1360573" y="1929793"/>
                  </a:lnTo>
                  <a:cubicBezTo>
                    <a:pt x="1360573" y="1219111"/>
                    <a:pt x="820459" y="634579"/>
                    <a:pt x="128321" y="564289"/>
                  </a:cubicBezTo>
                  <a:lnTo>
                    <a:pt x="0" y="557809"/>
                  </a:lnTo>
                  <a:lnTo>
                    <a:pt x="0" y="0"/>
                  </a:lnTo>
                  <a:close/>
                </a:path>
              </a:pathLst>
            </a:custGeom>
            <a:solidFill>
              <a:srgbClr val="00B050"/>
            </a:solidFill>
            <a:ln>
              <a:noFill/>
            </a:ln>
            <a:effectLst>
              <a:outerShdw blurRad="50800" dist="76200" dir="2700000" algn="tl" rotWithShape="0">
                <a:srgbClr val="000000">
                  <a:alpha val="129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12" name="Google Shape;512;p54"/>
            <p:cNvSpPr/>
            <p:nvPr/>
          </p:nvSpPr>
          <p:spPr>
            <a:xfrm>
              <a:off x="1325309" y="4184347"/>
              <a:ext cx="745936" cy="968089"/>
            </a:xfrm>
            <a:custGeom>
              <a:avLst/>
              <a:gdLst/>
              <a:ahLst/>
              <a:cxnLst/>
              <a:rect l="l" t="t" r="r" b="b"/>
              <a:pathLst>
                <a:path w="745936" h="968089" extrusionOk="0">
                  <a:moveTo>
                    <a:pt x="263043" y="0"/>
                  </a:moveTo>
                  <a:lnTo>
                    <a:pt x="745936" y="278381"/>
                  </a:lnTo>
                  <a:lnTo>
                    <a:pt x="723389" y="315494"/>
                  </a:lnTo>
                  <a:cubicBezTo>
                    <a:pt x="638868" y="471083"/>
                    <a:pt x="583556" y="644843"/>
                    <a:pt x="564812" y="829413"/>
                  </a:cubicBezTo>
                  <a:lnTo>
                    <a:pt x="557809" y="968089"/>
                  </a:lnTo>
                  <a:lnTo>
                    <a:pt x="0" y="968089"/>
                  </a:lnTo>
                  <a:lnTo>
                    <a:pt x="9882" y="772380"/>
                  </a:lnTo>
                  <a:cubicBezTo>
                    <a:pt x="36244" y="512803"/>
                    <a:pt x="114035" y="268429"/>
                    <a:pt x="232905" y="49609"/>
                  </a:cubicBezTo>
                  <a:lnTo>
                    <a:pt x="263043" y="0"/>
                  </a:lnTo>
                  <a:close/>
                </a:path>
              </a:pathLst>
            </a:custGeom>
            <a:solidFill>
              <a:srgbClr val="FF0000"/>
            </a:solidFill>
            <a:ln>
              <a:noFill/>
            </a:ln>
            <a:effectLst>
              <a:outerShdw blurRad="50800" dist="76200" dir="2700000" algn="tl" rotWithShape="0">
                <a:srgbClr val="000000">
                  <a:alpha val="129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13" name="Google Shape;513;p54"/>
            <p:cNvSpPr/>
            <p:nvPr/>
          </p:nvSpPr>
          <p:spPr>
            <a:xfrm>
              <a:off x="1588353" y="3223699"/>
              <a:ext cx="1679291" cy="1239029"/>
            </a:xfrm>
            <a:custGeom>
              <a:avLst/>
              <a:gdLst/>
              <a:ahLst/>
              <a:cxnLst/>
              <a:rect l="l" t="t" r="r" b="b"/>
              <a:pathLst>
                <a:path w="1679291" h="1239029" extrusionOk="0">
                  <a:moveTo>
                    <a:pt x="1667273" y="0"/>
                  </a:moveTo>
                  <a:lnTo>
                    <a:pt x="1679291" y="607"/>
                  </a:lnTo>
                  <a:lnTo>
                    <a:pt x="1679291" y="558416"/>
                  </a:lnTo>
                  <a:lnTo>
                    <a:pt x="1667273" y="557809"/>
                  </a:lnTo>
                  <a:cubicBezTo>
                    <a:pt x="1193485" y="557809"/>
                    <a:pt x="775764" y="797860"/>
                    <a:pt x="529099" y="1162971"/>
                  </a:cubicBezTo>
                  <a:lnTo>
                    <a:pt x="482893" y="1239029"/>
                  </a:lnTo>
                  <a:lnTo>
                    <a:pt x="0" y="960648"/>
                  </a:lnTo>
                  <a:lnTo>
                    <a:pt x="66555" y="851095"/>
                  </a:lnTo>
                  <a:cubicBezTo>
                    <a:pt x="413462" y="337605"/>
                    <a:pt x="1000942" y="0"/>
                    <a:pt x="1667273" y="0"/>
                  </a:cubicBezTo>
                  <a:close/>
                </a:path>
              </a:pathLst>
            </a:custGeom>
            <a:solidFill>
              <a:srgbClr val="FFFF00"/>
            </a:solidFill>
            <a:ln>
              <a:noFill/>
            </a:ln>
            <a:effectLst>
              <a:outerShdw blurRad="50800" dist="76200" dir="2700000" algn="tl" rotWithShape="0">
                <a:srgbClr val="000000">
                  <a:alpha val="1294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514" name="Google Shape;514;p54"/>
          <p:cNvSpPr/>
          <p:nvPr/>
        </p:nvSpPr>
        <p:spPr>
          <a:xfrm rot="1889429">
            <a:off x="1899948" y="3080447"/>
            <a:ext cx="548476" cy="3070792"/>
          </a:xfrm>
          <a:prstGeom prst="diamond">
            <a:avLst/>
          </a:prstGeom>
          <a:gradFill>
            <a:gsLst>
              <a:gs pos="0">
                <a:schemeClr val="dk2"/>
              </a:gs>
              <a:gs pos="73000">
                <a:schemeClr val="dk2"/>
              </a:gs>
              <a:gs pos="100000">
                <a:schemeClr val="dk2"/>
              </a:gs>
            </a:gsLst>
            <a:lin ang="0" scaled="0"/>
          </a:gradFill>
          <a:ln w="47625" cap="sq" cmpd="sng">
            <a:solidFill>
              <a:schemeClr val="dk2"/>
            </a:solidFill>
            <a:prstDash val="solid"/>
            <a:round/>
            <a:headEnd type="none" w="sm" len="sm"/>
            <a:tailEnd type="none" w="sm" len="sm"/>
          </a:ln>
          <a:effectLst>
            <a:outerShdw blurRad="50800" dist="76200" dir="2700000" algn="tl" rotWithShape="0">
              <a:schemeClr val="dk1">
                <a:alpha val="40000"/>
              </a:scheme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15" name="Google Shape;515;p54"/>
          <p:cNvSpPr/>
          <p:nvPr/>
        </p:nvSpPr>
        <p:spPr>
          <a:xfrm>
            <a:off x="3610907" y="5766742"/>
            <a:ext cx="3457200" cy="9687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16" name="Google Shape;516;p54"/>
          <p:cNvSpPr txBox="1">
            <a:spLocks noGrp="1"/>
          </p:cNvSpPr>
          <p:nvPr>
            <p:ph type="ftr" idx="11"/>
          </p:nvPr>
        </p:nvSpPr>
        <p:spPr>
          <a:xfrm>
            <a:off x="3429000" y="6140531"/>
            <a:ext cx="4092000" cy="846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rgbClr val="404040"/>
                </a:solidFill>
                <a:latin typeface="Arial"/>
                <a:ea typeface="Arial"/>
                <a:cs typeface="Arial"/>
                <a:sym typeface="Arial"/>
              </a:rPr>
              <a:t>1. </a:t>
            </a:r>
            <a:r>
              <a:rPr lang="en-US" sz="800">
                <a:solidFill>
                  <a:schemeClr val="dk1"/>
                </a:solidFill>
                <a:latin typeface="Arial"/>
                <a:ea typeface="Arial"/>
                <a:cs typeface="Arial"/>
                <a:sym typeface="Arial"/>
              </a:rPr>
              <a:t>Mann DL, et al. </a:t>
            </a:r>
            <a:r>
              <a:rPr lang="en-US" sz="800" i="1">
                <a:solidFill>
                  <a:schemeClr val="dk1"/>
                </a:solidFill>
                <a:latin typeface="Arial"/>
                <a:ea typeface="Arial"/>
                <a:cs typeface="Arial"/>
                <a:sym typeface="Arial"/>
              </a:rPr>
              <a:t>Braunwald's Heart Disease: A Textbook of Cardiovascular Medicine</a:t>
            </a:r>
            <a:r>
              <a:rPr lang="en-US" sz="800">
                <a:solidFill>
                  <a:schemeClr val="dk1"/>
                </a:solidFill>
                <a:latin typeface="Arial"/>
                <a:ea typeface="Arial"/>
                <a:cs typeface="Arial"/>
                <a:sym typeface="Arial"/>
              </a:rPr>
              <a:t>. 10th ed; 2015</a:t>
            </a:r>
            <a:r>
              <a:rPr lang="en-US" sz="800">
                <a:solidFill>
                  <a:srgbClr val="404040"/>
                </a:solidFill>
                <a:latin typeface="Arial"/>
                <a:ea typeface="Arial"/>
                <a:cs typeface="Arial"/>
                <a:sym typeface="Arial"/>
              </a:rPr>
              <a:t>. 2. Floras JS, Ponikowski P. </a:t>
            </a:r>
            <a:r>
              <a:rPr lang="en-US" sz="800" i="1">
                <a:solidFill>
                  <a:srgbClr val="404040"/>
                </a:solidFill>
                <a:latin typeface="Arial"/>
                <a:ea typeface="Arial"/>
                <a:cs typeface="Arial"/>
                <a:sym typeface="Arial"/>
              </a:rPr>
              <a:t>Eur Heart J</a:t>
            </a:r>
            <a:r>
              <a:rPr lang="en-US" sz="800">
                <a:solidFill>
                  <a:srgbClr val="404040"/>
                </a:solidFill>
                <a:latin typeface="Arial"/>
                <a:ea typeface="Arial"/>
                <a:cs typeface="Arial"/>
                <a:sym typeface="Arial"/>
              </a:rPr>
              <a:t>. 2015;36(30):1974-1982. 3. Volpe M, et al. </a:t>
            </a:r>
            <a:r>
              <a:rPr lang="en-US" sz="800" i="1">
                <a:solidFill>
                  <a:srgbClr val="404040"/>
                </a:solidFill>
                <a:latin typeface="Arial"/>
                <a:ea typeface="Arial"/>
                <a:cs typeface="Arial"/>
                <a:sym typeface="Arial"/>
              </a:rPr>
              <a:t>Clin Sci</a:t>
            </a:r>
            <a:r>
              <a:rPr lang="en-US" sz="800">
                <a:solidFill>
                  <a:srgbClr val="404040"/>
                </a:solidFill>
                <a:latin typeface="Arial"/>
                <a:ea typeface="Arial"/>
                <a:cs typeface="Arial"/>
                <a:sym typeface="Arial"/>
              </a:rPr>
              <a:t>.</a:t>
            </a:r>
            <a:r>
              <a:rPr lang="en-US" sz="800" i="1">
                <a:solidFill>
                  <a:srgbClr val="404040"/>
                </a:solidFill>
                <a:latin typeface="Arial"/>
                <a:ea typeface="Arial"/>
                <a:cs typeface="Arial"/>
                <a:sym typeface="Arial"/>
              </a:rPr>
              <a:t> </a:t>
            </a:r>
            <a:r>
              <a:rPr lang="en-US" sz="800">
                <a:solidFill>
                  <a:srgbClr val="404040"/>
                </a:solidFill>
                <a:latin typeface="Arial"/>
                <a:ea typeface="Arial"/>
                <a:cs typeface="Arial"/>
                <a:sym typeface="Arial"/>
              </a:rPr>
              <a:t>2016;130(2):57-77. 4. Fielitz J, et al. </a:t>
            </a:r>
            <a:r>
              <a:rPr lang="en-US" sz="800" i="1">
                <a:solidFill>
                  <a:srgbClr val="404040"/>
                </a:solidFill>
                <a:latin typeface="Arial"/>
                <a:ea typeface="Arial"/>
                <a:cs typeface="Arial"/>
                <a:sym typeface="Arial"/>
              </a:rPr>
              <a:t>Circulation</a:t>
            </a:r>
            <a:r>
              <a:rPr lang="en-US" sz="800">
                <a:solidFill>
                  <a:srgbClr val="404040"/>
                </a:solidFill>
                <a:latin typeface="Arial"/>
                <a:ea typeface="Arial"/>
                <a:cs typeface="Arial"/>
                <a:sym typeface="Arial"/>
              </a:rPr>
              <a:t>. 2002;105(3):286-289. 5. Miller WL, et al. </a:t>
            </a:r>
            <a:r>
              <a:rPr lang="en-US" sz="800" i="1">
                <a:solidFill>
                  <a:srgbClr val="404040"/>
                </a:solidFill>
                <a:latin typeface="Arial"/>
                <a:ea typeface="Arial"/>
                <a:cs typeface="Arial"/>
                <a:sym typeface="Arial"/>
              </a:rPr>
              <a:t>Circ Heart Fail</a:t>
            </a:r>
            <a:r>
              <a:rPr lang="en-US" sz="800">
                <a:solidFill>
                  <a:srgbClr val="404040"/>
                </a:solidFill>
                <a:latin typeface="Arial"/>
                <a:ea typeface="Arial"/>
                <a:cs typeface="Arial"/>
                <a:sym typeface="Arial"/>
              </a:rPr>
              <a:t>. 2011;4(3):355-360. 6. Diez J. </a:t>
            </a:r>
            <a:r>
              <a:rPr lang="en-US" sz="800" i="1">
                <a:solidFill>
                  <a:srgbClr val="404040"/>
                </a:solidFill>
                <a:latin typeface="Arial"/>
                <a:ea typeface="Arial"/>
                <a:cs typeface="Arial"/>
                <a:sym typeface="Arial"/>
              </a:rPr>
              <a:t>Eur J Heart Failure</a:t>
            </a:r>
            <a:r>
              <a:rPr lang="en-US" sz="800">
                <a:solidFill>
                  <a:srgbClr val="404040"/>
                </a:solidFill>
                <a:latin typeface="Arial"/>
                <a:ea typeface="Arial"/>
                <a:cs typeface="Arial"/>
                <a:sym typeface="Arial"/>
              </a:rPr>
              <a:t>. 2017(19):167-176.</a:t>
            </a:r>
            <a:endParaRPr/>
          </a:p>
        </p:txBody>
      </p:sp>
      <p:sp>
        <p:nvSpPr>
          <p:cNvPr id="517" name="Google Shape;517;p54"/>
          <p:cNvSpPr/>
          <p:nvPr/>
        </p:nvSpPr>
        <p:spPr>
          <a:xfrm rot="390709">
            <a:off x="4747840" y="3525970"/>
            <a:ext cx="16496" cy="8998"/>
          </a:xfrm>
          <a:custGeom>
            <a:avLst/>
            <a:gdLst/>
            <a:ahLst/>
            <a:cxnLst/>
            <a:rect l="l" t="t" r="r" b="b"/>
            <a:pathLst>
              <a:path w="95" h="54" extrusionOk="0">
                <a:moveTo>
                  <a:pt x="94" y="53"/>
                </a:moveTo>
                <a:lnTo>
                  <a:pt x="94" y="53"/>
                </a:lnTo>
                <a:cubicBezTo>
                  <a:pt x="62" y="31"/>
                  <a:pt x="31" y="22"/>
                  <a:pt x="0" y="0"/>
                </a:cubicBezTo>
                <a:cubicBezTo>
                  <a:pt x="31" y="22"/>
                  <a:pt x="62" y="31"/>
                  <a:pt x="94" y="53"/>
                </a:cubicBezTo>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18" name="Google Shape;518;p54"/>
          <p:cNvSpPr/>
          <p:nvPr/>
        </p:nvSpPr>
        <p:spPr>
          <a:xfrm rot="390738">
            <a:off x="4869989" y="3608474"/>
            <a:ext cx="1500" cy="3749"/>
          </a:xfrm>
          <a:custGeom>
            <a:avLst/>
            <a:gdLst/>
            <a:ahLst/>
            <a:cxnLst/>
            <a:rect l="l" t="t" r="r" b="b"/>
            <a:pathLst>
              <a:path w="10" h="21" extrusionOk="0">
                <a:moveTo>
                  <a:pt x="9" y="0"/>
                </a:moveTo>
                <a:lnTo>
                  <a:pt x="9" y="0"/>
                </a:lnTo>
                <a:cubicBezTo>
                  <a:pt x="9" y="0"/>
                  <a:pt x="9" y="9"/>
                  <a:pt x="0" y="20"/>
                </a:cubicBezTo>
                <a:cubicBezTo>
                  <a:pt x="9" y="9"/>
                  <a:pt x="9" y="0"/>
                  <a:pt x="9" y="0"/>
                </a:cubicBezTo>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19" name="Google Shape;519;p54"/>
          <p:cNvSpPr/>
          <p:nvPr/>
        </p:nvSpPr>
        <p:spPr>
          <a:xfrm rot="390736">
            <a:off x="4827328" y="3612782"/>
            <a:ext cx="3749" cy="2250"/>
          </a:xfrm>
          <a:custGeom>
            <a:avLst/>
            <a:gdLst/>
            <a:ahLst/>
            <a:cxnLst/>
            <a:rect l="l" t="t" r="r" b="b"/>
            <a:pathLst>
              <a:path w="21" h="12" extrusionOk="0">
                <a:moveTo>
                  <a:pt x="20" y="11"/>
                </a:moveTo>
                <a:lnTo>
                  <a:pt x="20" y="11"/>
                </a:lnTo>
                <a:cubicBezTo>
                  <a:pt x="20" y="11"/>
                  <a:pt x="11" y="0"/>
                  <a:pt x="0" y="0"/>
                </a:cubicBezTo>
                <a:cubicBezTo>
                  <a:pt x="11" y="0"/>
                  <a:pt x="20" y="11"/>
                  <a:pt x="20" y="11"/>
                </a:cubicBezTo>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520" name="Google Shape;520;p54"/>
          <p:cNvSpPr/>
          <p:nvPr/>
        </p:nvSpPr>
        <p:spPr>
          <a:xfrm rot="390736">
            <a:off x="4847677" y="3620385"/>
            <a:ext cx="3749" cy="749"/>
          </a:xfrm>
          <a:custGeom>
            <a:avLst/>
            <a:gdLst/>
            <a:ahLst/>
            <a:cxnLst/>
            <a:rect l="l" t="t" r="r" b="b"/>
            <a:pathLst>
              <a:path w="21" h="1" extrusionOk="0">
                <a:moveTo>
                  <a:pt x="20" y="0"/>
                </a:moveTo>
                <a:lnTo>
                  <a:pt x="20" y="0"/>
                </a:lnTo>
                <a:cubicBezTo>
                  <a:pt x="11" y="0"/>
                  <a:pt x="0" y="0"/>
                  <a:pt x="0" y="0"/>
                </a:cubicBezTo>
                <a:cubicBezTo>
                  <a:pt x="0" y="0"/>
                  <a:pt x="11" y="0"/>
                  <a:pt x="20" y="0"/>
                </a:cubicBezTo>
              </a:path>
            </a:pathLst>
          </a:custGeom>
          <a:solidFill>
            <a:srgbClr val="33333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521" name="Google Shape;521;p54"/>
          <p:cNvCxnSpPr/>
          <p:nvPr/>
        </p:nvCxnSpPr>
        <p:spPr>
          <a:xfrm>
            <a:off x="575060" y="4579095"/>
            <a:ext cx="3178200" cy="0"/>
          </a:xfrm>
          <a:prstGeom prst="straightConnector1">
            <a:avLst/>
          </a:prstGeom>
          <a:noFill/>
          <a:ln w="19050" cap="flat" cmpd="sng">
            <a:solidFill>
              <a:srgbClr val="404040"/>
            </a:solidFill>
            <a:prstDash val="solid"/>
            <a:round/>
            <a:headEnd type="none" w="sm" len="sm"/>
            <a:tailEnd type="none" w="sm" len="sm"/>
          </a:ln>
        </p:spPr>
      </p:cxnSp>
      <p:sp>
        <p:nvSpPr>
          <p:cNvPr id="522" name="Google Shape;522;p54"/>
          <p:cNvSpPr/>
          <p:nvPr/>
        </p:nvSpPr>
        <p:spPr>
          <a:xfrm>
            <a:off x="1798245" y="4243442"/>
            <a:ext cx="752100" cy="752100"/>
          </a:xfrm>
          <a:prstGeom prst="ellipse">
            <a:avLst/>
          </a:prstGeom>
          <a:gradFill>
            <a:gsLst>
              <a:gs pos="0">
                <a:schemeClr val="dk2"/>
              </a:gs>
              <a:gs pos="73000">
                <a:schemeClr val="dk2"/>
              </a:gs>
              <a:gs pos="100000">
                <a:schemeClr val="dk2"/>
              </a:gs>
            </a:gsLst>
            <a:lin ang="0" scaled="0"/>
          </a:gra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523" name="Google Shape;523;p54"/>
          <p:cNvGrpSpPr/>
          <p:nvPr/>
        </p:nvGrpSpPr>
        <p:grpSpPr>
          <a:xfrm>
            <a:off x="4500520" y="2712440"/>
            <a:ext cx="4378613" cy="583875"/>
            <a:chOff x="5812050" y="4504267"/>
            <a:chExt cx="5838150" cy="778500"/>
          </a:xfrm>
        </p:grpSpPr>
        <p:sp>
          <p:nvSpPr>
            <p:cNvPr id="524" name="Google Shape;524;p54"/>
            <p:cNvSpPr/>
            <p:nvPr/>
          </p:nvSpPr>
          <p:spPr>
            <a:xfrm>
              <a:off x="6248400" y="4571414"/>
              <a:ext cx="5401800" cy="644400"/>
            </a:xfrm>
            <a:prstGeom prst="roundRect">
              <a:avLst>
                <a:gd name="adj" fmla="val 0"/>
              </a:avLst>
            </a:prstGeom>
            <a:solidFill>
              <a:srgbClr val="B4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OVERACTIVE SNS</a:t>
              </a:r>
              <a:endParaRPr/>
            </a:p>
          </p:txBody>
        </p:sp>
        <p:sp>
          <p:nvSpPr>
            <p:cNvPr id="525" name="Google Shape;525;p54"/>
            <p:cNvSpPr/>
            <p:nvPr/>
          </p:nvSpPr>
          <p:spPr>
            <a:xfrm>
              <a:off x="5812050" y="4504267"/>
              <a:ext cx="778500" cy="778500"/>
            </a:xfrm>
            <a:prstGeom prst="ellipse">
              <a:avLst/>
            </a:prstGeom>
            <a:solidFill>
              <a:srgbClr val="960000"/>
            </a:solidFill>
            <a:ln w="25400" cap="flat" cmpd="sng">
              <a:solidFill>
                <a:schemeClr val="lt1"/>
              </a:solidFill>
              <a:prstDash val="solid"/>
              <a:round/>
              <a:headEnd type="none" w="sm" len="sm"/>
              <a:tailEnd type="none" w="sm" len="sm"/>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26" name="Google Shape;526;p54"/>
            <p:cNvSpPr/>
            <p:nvPr/>
          </p:nvSpPr>
          <p:spPr>
            <a:xfrm>
              <a:off x="5953239" y="4834274"/>
              <a:ext cx="496200" cy="1185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27" name="Google Shape;527;p54"/>
          <p:cNvGrpSpPr/>
          <p:nvPr/>
        </p:nvGrpSpPr>
        <p:grpSpPr>
          <a:xfrm>
            <a:off x="4500520" y="3378927"/>
            <a:ext cx="4378613" cy="583875"/>
            <a:chOff x="5812050" y="4504267"/>
            <a:chExt cx="5838150" cy="778500"/>
          </a:xfrm>
        </p:grpSpPr>
        <p:sp>
          <p:nvSpPr>
            <p:cNvPr id="528" name="Google Shape;528;p54"/>
            <p:cNvSpPr/>
            <p:nvPr/>
          </p:nvSpPr>
          <p:spPr>
            <a:xfrm>
              <a:off x="6248400" y="4571414"/>
              <a:ext cx="5401800" cy="644400"/>
            </a:xfrm>
            <a:prstGeom prst="roundRect">
              <a:avLst>
                <a:gd name="adj" fmla="val 0"/>
              </a:avLst>
            </a:prstGeom>
            <a:solidFill>
              <a:srgbClr val="B4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OVERACTIVE RAAS</a:t>
              </a:r>
              <a:endParaRPr/>
            </a:p>
          </p:txBody>
        </p:sp>
        <p:sp>
          <p:nvSpPr>
            <p:cNvPr id="529" name="Google Shape;529;p54"/>
            <p:cNvSpPr/>
            <p:nvPr/>
          </p:nvSpPr>
          <p:spPr>
            <a:xfrm>
              <a:off x="5812050" y="4504267"/>
              <a:ext cx="778500" cy="778500"/>
            </a:xfrm>
            <a:prstGeom prst="ellipse">
              <a:avLst/>
            </a:prstGeom>
            <a:solidFill>
              <a:srgbClr val="960000"/>
            </a:solidFill>
            <a:ln w="25400" cap="flat" cmpd="sng">
              <a:solidFill>
                <a:schemeClr val="lt1"/>
              </a:solidFill>
              <a:prstDash val="solid"/>
              <a:round/>
              <a:headEnd type="none" w="sm" len="sm"/>
              <a:tailEnd type="none" w="sm" len="sm"/>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0" name="Google Shape;530;p54"/>
            <p:cNvSpPr/>
            <p:nvPr/>
          </p:nvSpPr>
          <p:spPr>
            <a:xfrm>
              <a:off x="5953239" y="4834274"/>
              <a:ext cx="496200" cy="1185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1" name="Google Shape;531;p54"/>
          <p:cNvGrpSpPr/>
          <p:nvPr/>
        </p:nvGrpSpPr>
        <p:grpSpPr>
          <a:xfrm>
            <a:off x="4500520" y="4045415"/>
            <a:ext cx="4378613" cy="583875"/>
            <a:chOff x="5812050" y="2756380"/>
            <a:chExt cx="5838150" cy="778500"/>
          </a:xfrm>
        </p:grpSpPr>
        <p:sp>
          <p:nvSpPr>
            <p:cNvPr id="532" name="Google Shape;532;p54"/>
            <p:cNvSpPr/>
            <p:nvPr/>
          </p:nvSpPr>
          <p:spPr>
            <a:xfrm>
              <a:off x="6248400" y="2823527"/>
              <a:ext cx="5401800" cy="644400"/>
            </a:xfrm>
            <a:prstGeom prst="roundRect">
              <a:avLst>
                <a:gd name="adj" fmla="val 0"/>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NPS</a:t>
              </a:r>
              <a:endParaRPr/>
            </a:p>
          </p:txBody>
        </p:sp>
        <p:sp>
          <p:nvSpPr>
            <p:cNvPr id="533" name="Google Shape;533;p54"/>
            <p:cNvSpPr/>
            <p:nvPr/>
          </p:nvSpPr>
          <p:spPr>
            <a:xfrm>
              <a:off x="5812050" y="2756380"/>
              <a:ext cx="778500" cy="778500"/>
            </a:xfrm>
            <a:prstGeom prst="ellipse">
              <a:avLst/>
            </a:prstGeom>
            <a:solidFill>
              <a:srgbClr val="7F7F7F"/>
            </a:solidFill>
            <a:ln w="25400" cap="flat" cmpd="sng">
              <a:solidFill>
                <a:schemeClr val="lt1"/>
              </a:solidFill>
              <a:prstDash val="solid"/>
              <a:round/>
              <a:headEnd type="none" w="sm" len="sm"/>
              <a:tailEnd type="none" w="sm" len="sm"/>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4" name="Google Shape;534;p54"/>
            <p:cNvSpPr/>
            <p:nvPr/>
          </p:nvSpPr>
          <p:spPr>
            <a:xfrm>
              <a:off x="5953239" y="3086387"/>
              <a:ext cx="496200" cy="1185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5" name="Google Shape;535;p54"/>
            <p:cNvSpPr/>
            <p:nvPr/>
          </p:nvSpPr>
          <p:spPr>
            <a:xfrm rot="5400000">
              <a:off x="5953239" y="3086420"/>
              <a:ext cx="496200" cy="1185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grpSp>
        <p:nvGrpSpPr>
          <p:cNvPr id="536" name="Google Shape;536;p54"/>
          <p:cNvGrpSpPr/>
          <p:nvPr/>
        </p:nvGrpSpPr>
        <p:grpSpPr>
          <a:xfrm>
            <a:off x="4500520" y="4045414"/>
            <a:ext cx="4378613" cy="583875"/>
            <a:chOff x="5812050" y="4504267"/>
            <a:chExt cx="5838150" cy="778500"/>
          </a:xfrm>
        </p:grpSpPr>
        <p:sp>
          <p:nvSpPr>
            <p:cNvPr id="537" name="Google Shape;537;p54"/>
            <p:cNvSpPr/>
            <p:nvPr/>
          </p:nvSpPr>
          <p:spPr>
            <a:xfrm>
              <a:off x="6248400" y="4571414"/>
              <a:ext cx="5401800" cy="644400"/>
            </a:xfrm>
            <a:prstGeom prst="roundRect">
              <a:avLst>
                <a:gd name="adj" fmla="val 0"/>
              </a:avLst>
            </a:prstGeom>
            <a:solidFill>
              <a:srgbClr val="B40000"/>
            </a:solidFill>
            <a:ln>
              <a:noFill/>
            </a:ln>
          </p:spPr>
          <p:txBody>
            <a:bodyPr spcFirstLastPara="1" wrap="square" lIns="205725" tIns="45700" rIns="0" bIns="45700" anchor="ctr" anchorCtr="0">
              <a:noAutofit/>
            </a:bodyPr>
            <a:lstStyle/>
            <a:p>
              <a:pPr marL="0" marR="0" lvl="0" indent="0" algn="ctr" rtl="0">
                <a:spcBef>
                  <a:spcPts val="0"/>
                </a:spcBef>
                <a:spcAft>
                  <a:spcPts val="0"/>
                </a:spcAft>
                <a:buNone/>
              </a:pPr>
              <a:r>
                <a:rPr lang="en-US" sz="2400" b="1">
                  <a:solidFill>
                    <a:schemeClr val="lt1"/>
                  </a:solidFill>
                  <a:latin typeface="Arial"/>
                  <a:ea typeface="Arial"/>
                  <a:cs typeface="Arial"/>
                  <a:sym typeface="Arial"/>
                </a:rPr>
                <a:t>INEFFICIENT NPS*</a:t>
              </a:r>
              <a:endParaRPr/>
            </a:p>
          </p:txBody>
        </p:sp>
        <p:sp>
          <p:nvSpPr>
            <p:cNvPr id="538" name="Google Shape;538;p54"/>
            <p:cNvSpPr/>
            <p:nvPr/>
          </p:nvSpPr>
          <p:spPr>
            <a:xfrm>
              <a:off x="5812050" y="4504267"/>
              <a:ext cx="778500" cy="778500"/>
            </a:xfrm>
            <a:prstGeom prst="ellipse">
              <a:avLst/>
            </a:prstGeom>
            <a:solidFill>
              <a:srgbClr val="960000"/>
            </a:solidFill>
            <a:ln w="25400" cap="flat" cmpd="sng">
              <a:solidFill>
                <a:schemeClr val="lt1"/>
              </a:solidFill>
              <a:prstDash val="solid"/>
              <a:round/>
              <a:headEnd type="none" w="sm" len="sm"/>
              <a:tailEnd type="none" w="sm" len="sm"/>
            </a:ln>
            <a:effectLst>
              <a:outerShdw blurRad="50800" dist="762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39" name="Google Shape;539;p54"/>
            <p:cNvSpPr/>
            <p:nvPr/>
          </p:nvSpPr>
          <p:spPr>
            <a:xfrm>
              <a:off x="5953239" y="4834274"/>
              <a:ext cx="496200" cy="118500"/>
            </a:xfrm>
            <a:prstGeom prst="roundRect">
              <a:avLst>
                <a:gd name="adj" fmla="val 16667"/>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540" name="Google Shape;540;p54"/>
          <p:cNvSpPr txBox="1"/>
          <p:nvPr/>
        </p:nvSpPr>
        <p:spPr>
          <a:xfrm>
            <a:off x="2660650" y="4863088"/>
            <a:ext cx="6483300" cy="507900"/>
          </a:xfrm>
          <a:prstGeom prst="rect">
            <a:avLst/>
          </a:prstGeom>
          <a:gradFill>
            <a:gsLst>
              <a:gs pos="0">
                <a:srgbClr val="FFFFFF"/>
              </a:gs>
              <a:gs pos="100000">
                <a:srgbClr val="B3B3B3"/>
              </a:gs>
            </a:gsLst>
            <a:lin ang="5400012" scaled="0"/>
          </a:gradFill>
          <a:ln>
            <a:noFill/>
          </a:ln>
        </p:spPr>
        <p:txBody>
          <a:bodyPr spcFirstLastPara="1" wrap="square" lIns="91425" tIns="45700" rIns="274300" bIns="45700" anchor="t" anchorCtr="0">
            <a:noAutofit/>
          </a:bodyPr>
          <a:lstStyle/>
          <a:p>
            <a:pPr marL="0" marR="0" lvl="0" indent="0" algn="r" rtl="0">
              <a:spcBef>
                <a:spcPts val="0"/>
              </a:spcBef>
              <a:spcAft>
                <a:spcPts val="0"/>
              </a:spcAft>
              <a:buNone/>
            </a:pPr>
            <a:r>
              <a:rPr lang="en-US" sz="1350">
                <a:solidFill>
                  <a:schemeClr val="accent6"/>
                </a:solidFill>
                <a:latin typeface="Arial"/>
                <a:ea typeface="Arial"/>
                <a:cs typeface="Arial"/>
                <a:sym typeface="Arial"/>
              </a:rPr>
              <a:t>*Mechanisms of reduced NPS effectiveness include reduced/altered production of peptides, reduced receptor expression, and enzymatic peptide degradation</a:t>
            </a:r>
            <a:r>
              <a:rPr lang="en-US" sz="1350" baseline="30000">
                <a:solidFill>
                  <a:schemeClr val="accent6"/>
                </a:solidFill>
                <a:latin typeface="Arial"/>
                <a:ea typeface="Arial"/>
                <a:cs typeface="Arial"/>
                <a:sym typeface="Arial"/>
              </a:rPr>
              <a:t>6</a:t>
            </a:r>
            <a:endParaRPr/>
          </a:p>
        </p:txBody>
      </p:sp>
      <p:sp>
        <p:nvSpPr>
          <p:cNvPr id="541" name="Google Shape;541;p54"/>
          <p:cNvSpPr txBox="1"/>
          <p:nvPr/>
        </p:nvSpPr>
        <p:spPr>
          <a:xfrm>
            <a:off x="76200" y="2013662"/>
            <a:ext cx="4827300" cy="586500"/>
          </a:xfrm>
          <a:prstGeom prst="rect">
            <a:avLst/>
          </a:prstGeom>
          <a:gradFill>
            <a:gsLst>
              <a:gs pos="0">
                <a:srgbClr val="FFFFFF">
                  <a:alpha val="0"/>
                </a:srgbClr>
              </a:gs>
              <a:gs pos="3000">
                <a:srgbClr val="F6FBFB">
                  <a:alpha val="7843"/>
                </a:srgbClr>
              </a:gs>
              <a:gs pos="54000">
                <a:srgbClr val="DAEDEF">
                  <a:alpha val="23921"/>
                </a:srgbClr>
              </a:gs>
              <a:gs pos="100000">
                <a:srgbClr val="DAEDEF">
                  <a:alpha val="23921"/>
                </a:srgbClr>
              </a:gs>
            </a:gsLst>
            <a:lin ang="10800025" scaled="0"/>
          </a:gradFill>
          <a:ln>
            <a:noFill/>
          </a:ln>
        </p:spPr>
        <p:txBody>
          <a:bodyPr spcFirstLastPara="1" wrap="square" lIns="411475" tIns="45700" rIns="274300" bIns="45700" anchor="ctr" anchorCtr="0">
            <a:noAutofit/>
          </a:bodyPr>
          <a:lstStyle/>
          <a:p>
            <a:pPr marL="0" marR="0" lvl="0" indent="0" algn="l" rtl="0">
              <a:spcBef>
                <a:spcPts val="0"/>
              </a:spcBef>
              <a:spcAft>
                <a:spcPts val="0"/>
              </a:spcAft>
              <a:buNone/>
            </a:pPr>
            <a:r>
              <a:rPr lang="en-US" sz="1350">
                <a:solidFill>
                  <a:schemeClr val="dk1"/>
                </a:solidFill>
                <a:latin typeface="Arial"/>
                <a:ea typeface="Arial"/>
                <a:cs typeface="Arial"/>
                <a:sym typeface="Arial"/>
              </a:rPr>
              <a:t>In the absence of or early onset of HF, NPS can counterbalance the negative effects of SNS and RAAS</a:t>
            </a:r>
            <a:endParaRPr/>
          </a:p>
        </p:txBody>
      </p:sp>
      <p:sp>
        <p:nvSpPr>
          <p:cNvPr id="542" name="Google Shape;542;p54"/>
          <p:cNvSpPr txBox="1"/>
          <p:nvPr/>
        </p:nvSpPr>
        <p:spPr>
          <a:xfrm>
            <a:off x="241150" y="1257163"/>
            <a:ext cx="8421600" cy="1322400"/>
          </a:xfrm>
          <a:prstGeom prst="rect">
            <a:avLst/>
          </a:prstGeom>
          <a:solidFill>
            <a:srgbClr val="FFFFFF"/>
          </a:solidFill>
          <a:ln>
            <a:noFill/>
          </a:ln>
        </p:spPr>
        <p:txBody>
          <a:bodyPr spcFirstLastPara="1" wrap="square" lIns="411475" tIns="45700" rIns="68575" bIns="45700" anchor="ctr"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As HF progresses, NPS is unable to sufficiently counterbalance the over-activity of SNS and RAAS</a:t>
            </a:r>
            <a:endParaRPr sz="1800"/>
          </a:p>
        </p:txBody>
      </p:sp>
      <p:sp>
        <p:nvSpPr>
          <p:cNvPr id="543" name="Google Shape;543;p54"/>
          <p:cNvSpPr/>
          <p:nvPr/>
        </p:nvSpPr>
        <p:spPr>
          <a:xfrm>
            <a:off x="241162" y="574758"/>
            <a:ext cx="8643780" cy="583039"/>
          </a:xfrm>
          <a:custGeom>
            <a:avLst/>
            <a:gdLst/>
            <a:ahLst/>
            <a:cxnLst/>
            <a:rect l="l" t="t" r="r" b="b"/>
            <a:pathLst>
              <a:path w="11448715" h="782603" extrusionOk="0">
                <a:moveTo>
                  <a:pt x="11205409" y="528923"/>
                </a:moveTo>
                <a:lnTo>
                  <a:pt x="11285686" y="528923"/>
                </a:lnTo>
                <a:lnTo>
                  <a:pt x="11285686" y="558527"/>
                </a:lnTo>
                <a:lnTo>
                  <a:pt x="11205409" y="558527"/>
                </a:lnTo>
                <a:close/>
                <a:moveTo>
                  <a:pt x="3161452" y="503273"/>
                </a:moveTo>
                <a:cubicBezTo>
                  <a:pt x="3161452" y="503273"/>
                  <a:pt x="3154899" y="531943"/>
                  <a:pt x="3149165" y="548326"/>
                </a:cubicBezTo>
                <a:lnTo>
                  <a:pt x="3123361" y="626145"/>
                </a:lnTo>
                <a:lnTo>
                  <a:pt x="3199543" y="626145"/>
                </a:lnTo>
                <a:lnTo>
                  <a:pt x="3173740" y="548326"/>
                </a:lnTo>
                <a:cubicBezTo>
                  <a:pt x="3168415" y="531943"/>
                  <a:pt x="3162271" y="503273"/>
                  <a:pt x="3162271" y="503273"/>
                </a:cubicBezTo>
                <a:close/>
                <a:moveTo>
                  <a:pt x="2085127" y="503273"/>
                </a:moveTo>
                <a:cubicBezTo>
                  <a:pt x="2085127" y="503273"/>
                  <a:pt x="2078574" y="531943"/>
                  <a:pt x="2072840" y="548326"/>
                </a:cubicBezTo>
                <a:lnTo>
                  <a:pt x="2047037" y="626145"/>
                </a:lnTo>
                <a:lnTo>
                  <a:pt x="2123218" y="626145"/>
                </a:lnTo>
                <a:lnTo>
                  <a:pt x="2097414" y="548326"/>
                </a:lnTo>
                <a:cubicBezTo>
                  <a:pt x="2092089" y="531943"/>
                  <a:pt x="2085947" y="503273"/>
                  <a:pt x="2085947" y="503273"/>
                </a:cubicBezTo>
                <a:close/>
                <a:moveTo>
                  <a:pt x="7435728" y="498358"/>
                </a:moveTo>
                <a:lnTo>
                  <a:pt x="7435728" y="698230"/>
                </a:lnTo>
                <a:lnTo>
                  <a:pt x="7479143" y="698230"/>
                </a:lnTo>
                <a:cubicBezTo>
                  <a:pt x="7538122" y="698230"/>
                  <a:pt x="7575802" y="663416"/>
                  <a:pt x="7575802" y="597884"/>
                </a:cubicBezTo>
                <a:cubicBezTo>
                  <a:pt x="7575802" y="533171"/>
                  <a:pt x="7537302" y="498358"/>
                  <a:pt x="7479143" y="498358"/>
                </a:cubicBezTo>
                <a:close/>
                <a:moveTo>
                  <a:pt x="6292728" y="498358"/>
                </a:moveTo>
                <a:lnTo>
                  <a:pt x="6292728" y="698230"/>
                </a:lnTo>
                <a:lnTo>
                  <a:pt x="6336143" y="698230"/>
                </a:lnTo>
                <a:cubicBezTo>
                  <a:pt x="6395122" y="698230"/>
                  <a:pt x="6432802" y="663416"/>
                  <a:pt x="6432802" y="597884"/>
                </a:cubicBezTo>
                <a:cubicBezTo>
                  <a:pt x="6432802" y="533171"/>
                  <a:pt x="6394302" y="498358"/>
                  <a:pt x="6336143" y="498358"/>
                </a:cubicBezTo>
                <a:close/>
                <a:moveTo>
                  <a:pt x="5787903" y="498358"/>
                </a:moveTo>
                <a:lnTo>
                  <a:pt x="5787903" y="589283"/>
                </a:lnTo>
                <a:lnTo>
                  <a:pt x="5835414" y="589283"/>
                </a:lnTo>
                <a:cubicBezTo>
                  <a:pt x="5863674" y="589283"/>
                  <a:pt x="5881286" y="572491"/>
                  <a:pt x="5881286" y="543411"/>
                </a:cubicBezTo>
                <a:cubicBezTo>
                  <a:pt x="5881286" y="515560"/>
                  <a:pt x="5869408" y="498358"/>
                  <a:pt x="5828041" y="498358"/>
                </a:cubicBezTo>
                <a:close/>
                <a:moveTo>
                  <a:pt x="4025778" y="498358"/>
                </a:moveTo>
                <a:lnTo>
                  <a:pt x="4025778" y="589283"/>
                </a:lnTo>
                <a:lnTo>
                  <a:pt x="4073289" y="589283"/>
                </a:lnTo>
                <a:cubicBezTo>
                  <a:pt x="4101550" y="589283"/>
                  <a:pt x="4119162" y="572491"/>
                  <a:pt x="4119162" y="543411"/>
                </a:cubicBezTo>
                <a:cubicBezTo>
                  <a:pt x="4119162" y="515560"/>
                  <a:pt x="4107284" y="498358"/>
                  <a:pt x="4065917" y="498358"/>
                </a:cubicBezTo>
                <a:close/>
                <a:moveTo>
                  <a:pt x="2301754" y="498358"/>
                </a:moveTo>
                <a:lnTo>
                  <a:pt x="2301754" y="589283"/>
                </a:lnTo>
                <a:lnTo>
                  <a:pt x="2349265" y="589283"/>
                </a:lnTo>
                <a:cubicBezTo>
                  <a:pt x="2377526" y="589283"/>
                  <a:pt x="2395137" y="572491"/>
                  <a:pt x="2395137" y="543411"/>
                </a:cubicBezTo>
                <a:cubicBezTo>
                  <a:pt x="2395137" y="515560"/>
                  <a:pt x="2383259" y="498358"/>
                  <a:pt x="2341893" y="498358"/>
                </a:cubicBezTo>
                <a:close/>
                <a:moveTo>
                  <a:pt x="387229" y="498358"/>
                </a:moveTo>
                <a:lnTo>
                  <a:pt x="387229" y="597475"/>
                </a:lnTo>
                <a:lnTo>
                  <a:pt x="436787" y="597475"/>
                </a:lnTo>
                <a:cubicBezTo>
                  <a:pt x="467506" y="597475"/>
                  <a:pt x="485527" y="577815"/>
                  <a:pt x="485527" y="547507"/>
                </a:cubicBezTo>
                <a:cubicBezTo>
                  <a:pt x="485527" y="517608"/>
                  <a:pt x="467506" y="498358"/>
                  <a:pt x="437607" y="498358"/>
                </a:cubicBezTo>
                <a:close/>
                <a:moveTo>
                  <a:pt x="9503862" y="496310"/>
                </a:moveTo>
                <a:cubicBezTo>
                  <a:pt x="9450617" y="496310"/>
                  <a:pt x="9408022" y="538906"/>
                  <a:pt x="9408022" y="596246"/>
                </a:cubicBezTo>
                <a:cubicBezTo>
                  <a:pt x="9408022" y="656044"/>
                  <a:pt x="9450617" y="700278"/>
                  <a:pt x="9503862" y="700278"/>
                </a:cubicBezTo>
                <a:cubicBezTo>
                  <a:pt x="9557107" y="700278"/>
                  <a:pt x="9599703" y="656044"/>
                  <a:pt x="9599703" y="596246"/>
                </a:cubicBezTo>
                <a:cubicBezTo>
                  <a:pt x="9599703" y="538906"/>
                  <a:pt x="9557107" y="496310"/>
                  <a:pt x="9503862" y="496310"/>
                </a:cubicBezTo>
                <a:close/>
                <a:moveTo>
                  <a:pt x="10745217" y="452895"/>
                </a:moveTo>
                <a:lnTo>
                  <a:pt x="10912324" y="452895"/>
                </a:lnTo>
                <a:lnTo>
                  <a:pt x="10912324" y="498358"/>
                </a:lnTo>
                <a:lnTo>
                  <a:pt x="10798053" y="498358"/>
                </a:lnTo>
                <a:lnTo>
                  <a:pt x="10798053" y="580682"/>
                </a:lnTo>
                <a:lnTo>
                  <a:pt x="10894303" y="580682"/>
                </a:lnTo>
                <a:lnTo>
                  <a:pt x="10894303" y="626145"/>
                </a:lnTo>
                <a:lnTo>
                  <a:pt x="10798053" y="626145"/>
                </a:lnTo>
                <a:lnTo>
                  <a:pt x="10798053" y="743693"/>
                </a:lnTo>
                <a:lnTo>
                  <a:pt x="10745217" y="743693"/>
                </a:lnTo>
                <a:close/>
                <a:moveTo>
                  <a:pt x="10430892" y="452895"/>
                </a:moveTo>
                <a:lnTo>
                  <a:pt x="10483728" y="452895"/>
                </a:lnTo>
                <a:lnTo>
                  <a:pt x="10483728" y="576177"/>
                </a:lnTo>
                <a:lnTo>
                  <a:pt x="10616839" y="576177"/>
                </a:lnTo>
                <a:lnTo>
                  <a:pt x="10616839" y="452895"/>
                </a:lnTo>
                <a:lnTo>
                  <a:pt x="10669674" y="452895"/>
                </a:lnTo>
                <a:lnTo>
                  <a:pt x="10669674" y="743693"/>
                </a:lnTo>
                <a:lnTo>
                  <a:pt x="10616839" y="743693"/>
                </a:lnTo>
                <a:lnTo>
                  <a:pt x="10616839" y="621640"/>
                </a:lnTo>
                <a:lnTo>
                  <a:pt x="10483728" y="621640"/>
                </a:lnTo>
                <a:lnTo>
                  <a:pt x="10483728" y="743693"/>
                </a:lnTo>
                <a:lnTo>
                  <a:pt x="10430892" y="743693"/>
                </a:lnTo>
                <a:close/>
                <a:moveTo>
                  <a:pt x="9926067" y="452895"/>
                </a:moveTo>
                <a:lnTo>
                  <a:pt x="9978903" y="452895"/>
                </a:lnTo>
                <a:lnTo>
                  <a:pt x="9978903" y="743693"/>
                </a:lnTo>
                <a:lnTo>
                  <a:pt x="9926067" y="743693"/>
                </a:lnTo>
                <a:close/>
                <a:moveTo>
                  <a:pt x="9706992" y="452895"/>
                </a:moveTo>
                <a:lnTo>
                  <a:pt x="9759828" y="452895"/>
                </a:lnTo>
                <a:lnTo>
                  <a:pt x="9759828" y="698230"/>
                </a:lnTo>
                <a:lnTo>
                  <a:pt x="9885568" y="698230"/>
                </a:lnTo>
                <a:lnTo>
                  <a:pt x="9885568" y="743693"/>
                </a:lnTo>
                <a:lnTo>
                  <a:pt x="9706992" y="743693"/>
                </a:lnTo>
                <a:close/>
                <a:moveTo>
                  <a:pt x="9090744" y="452895"/>
                </a:moveTo>
                <a:lnTo>
                  <a:pt x="9334441" y="452895"/>
                </a:lnTo>
                <a:lnTo>
                  <a:pt x="9334441" y="498358"/>
                </a:lnTo>
                <a:lnTo>
                  <a:pt x="9239010" y="498358"/>
                </a:lnTo>
                <a:lnTo>
                  <a:pt x="9239010" y="743693"/>
                </a:lnTo>
                <a:lnTo>
                  <a:pt x="9186175" y="743693"/>
                </a:lnTo>
                <a:lnTo>
                  <a:pt x="9186175" y="498358"/>
                </a:lnTo>
                <a:lnTo>
                  <a:pt x="9090744" y="498358"/>
                </a:lnTo>
                <a:close/>
                <a:moveTo>
                  <a:pt x="8613675" y="452895"/>
                </a:moveTo>
                <a:lnTo>
                  <a:pt x="8673473" y="452895"/>
                </a:lnTo>
                <a:lnTo>
                  <a:pt x="8718936" y="538496"/>
                </a:lnTo>
                <a:cubicBezTo>
                  <a:pt x="8728356" y="556517"/>
                  <a:pt x="8736138" y="577815"/>
                  <a:pt x="8736548" y="577406"/>
                </a:cubicBezTo>
                <a:lnTo>
                  <a:pt x="8737367" y="577406"/>
                </a:lnTo>
                <a:cubicBezTo>
                  <a:pt x="8737367" y="577406"/>
                  <a:pt x="8745558" y="556517"/>
                  <a:pt x="8754978" y="538496"/>
                </a:cubicBezTo>
                <a:lnTo>
                  <a:pt x="8800032" y="452895"/>
                </a:lnTo>
                <a:lnTo>
                  <a:pt x="8859830" y="452895"/>
                </a:lnTo>
                <a:lnTo>
                  <a:pt x="8763170" y="622049"/>
                </a:lnTo>
                <a:lnTo>
                  <a:pt x="8763170" y="743693"/>
                </a:lnTo>
                <a:lnTo>
                  <a:pt x="8710335" y="743693"/>
                </a:lnTo>
                <a:lnTo>
                  <a:pt x="8710335" y="622049"/>
                </a:lnTo>
                <a:close/>
                <a:moveTo>
                  <a:pt x="8011542" y="452895"/>
                </a:moveTo>
                <a:lnTo>
                  <a:pt x="8178649" y="452895"/>
                </a:lnTo>
                <a:lnTo>
                  <a:pt x="8178649" y="498358"/>
                </a:lnTo>
                <a:lnTo>
                  <a:pt x="8064378" y="498358"/>
                </a:lnTo>
                <a:lnTo>
                  <a:pt x="8064378" y="580682"/>
                </a:lnTo>
                <a:lnTo>
                  <a:pt x="8160628" y="580682"/>
                </a:lnTo>
                <a:lnTo>
                  <a:pt x="8160628" y="626145"/>
                </a:lnTo>
                <a:lnTo>
                  <a:pt x="8064378" y="626145"/>
                </a:lnTo>
                <a:lnTo>
                  <a:pt x="8064378" y="743693"/>
                </a:lnTo>
                <a:lnTo>
                  <a:pt x="8011542" y="743693"/>
                </a:lnTo>
                <a:close/>
                <a:moveTo>
                  <a:pt x="7773418" y="452895"/>
                </a:moveTo>
                <a:lnTo>
                  <a:pt x="7947487" y="452895"/>
                </a:lnTo>
                <a:lnTo>
                  <a:pt x="7947487" y="498358"/>
                </a:lnTo>
                <a:lnTo>
                  <a:pt x="7826253" y="498358"/>
                </a:lnTo>
                <a:lnTo>
                  <a:pt x="7826253" y="574539"/>
                </a:lnTo>
                <a:lnTo>
                  <a:pt x="7924141" y="574539"/>
                </a:lnTo>
                <a:lnTo>
                  <a:pt x="7924141" y="620001"/>
                </a:lnTo>
                <a:lnTo>
                  <a:pt x="7826253" y="620001"/>
                </a:lnTo>
                <a:lnTo>
                  <a:pt x="7826253" y="698230"/>
                </a:lnTo>
                <a:lnTo>
                  <a:pt x="7954040" y="698230"/>
                </a:lnTo>
                <a:lnTo>
                  <a:pt x="7954040" y="743693"/>
                </a:lnTo>
                <a:lnTo>
                  <a:pt x="7773418" y="743693"/>
                </a:lnTo>
                <a:close/>
                <a:moveTo>
                  <a:pt x="7382893" y="452895"/>
                </a:moveTo>
                <a:lnTo>
                  <a:pt x="7482010" y="452895"/>
                </a:lnTo>
                <a:cubicBezTo>
                  <a:pt x="7571707" y="452895"/>
                  <a:pt x="7630276" y="506139"/>
                  <a:pt x="7630276" y="597884"/>
                </a:cubicBezTo>
                <a:cubicBezTo>
                  <a:pt x="7630276" y="689629"/>
                  <a:pt x="7571707" y="743693"/>
                  <a:pt x="7482010" y="743693"/>
                </a:cubicBezTo>
                <a:lnTo>
                  <a:pt x="7382893" y="743693"/>
                </a:lnTo>
                <a:close/>
                <a:moveTo>
                  <a:pt x="7144768" y="452895"/>
                </a:moveTo>
                <a:lnTo>
                  <a:pt x="7318837" y="452895"/>
                </a:lnTo>
                <a:lnTo>
                  <a:pt x="7318837" y="498358"/>
                </a:lnTo>
                <a:lnTo>
                  <a:pt x="7197603" y="498358"/>
                </a:lnTo>
                <a:lnTo>
                  <a:pt x="7197603" y="574539"/>
                </a:lnTo>
                <a:lnTo>
                  <a:pt x="7295491" y="574539"/>
                </a:lnTo>
                <a:lnTo>
                  <a:pt x="7295491" y="620001"/>
                </a:lnTo>
                <a:lnTo>
                  <a:pt x="7197603" y="620001"/>
                </a:lnTo>
                <a:lnTo>
                  <a:pt x="7197603" y="698230"/>
                </a:lnTo>
                <a:lnTo>
                  <a:pt x="7325390" y="698230"/>
                </a:lnTo>
                <a:lnTo>
                  <a:pt x="7325390" y="743693"/>
                </a:lnTo>
                <a:lnTo>
                  <a:pt x="7144768" y="743693"/>
                </a:lnTo>
                <a:close/>
                <a:moveTo>
                  <a:pt x="6540597" y="452895"/>
                </a:moveTo>
                <a:lnTo>
                  <a:pt x="6593432" y="452895"/>
                </a:lnTo>
                <a:lnTo>
                  <a:pt x="6593432" y="639251"/>
                </a:lnTo>
                <a:cubicBezTo>
                  <a:pt x="6593432" y="678161"/>
                  <a:pt x="6618826" y="700278"/>
                  <a:pt x="6657735" y="700278"/>
                </a:cubicBezTo>
                <a:cubicBezTo>
                  <a:pt x="6696645" y="700278"/>
                  <a:pt x="6722448" y="678161"/>
                  <a:pt x="6722448" y="638842"/>
                </a:cubicBezTo>
                <a:lnTo>
                  <a:pt x="6722448" y="452895"/>
                </a:lnTo>
                <a:lnTo>
                  <a:pt x="6775283" y="452895"/>
                </a:lnTo>
                <a:lnTo>
                  <a:pt x="6775283" y="639251"/>
                </a:lnTo>
                <a:cubicBezTo>
                  <a:pt x="6775283" y="704374"/>
                  <a:pt x="6728182" y="748608"/>
                  <a:pt x="6658145" y="748608"/>
                </a:cubicBezTo>
                <a:cubicBezTo>
                  <a:pt x="6587698" y="748608"/>
                  <a:pt x="6540597" y="704374"/>
                  <a:pt x="6540597" y="639251"/>
                </a:cubicBezTo>
                <a:close/>
                <a:moveTo>
                  <a:pt x="6239893" y="452895"/>
                </a:moveTo>
                <a:lnTo>
                  <a:pt x="6339010" y="452895"/>
                </a:lnTo>
                <a:cubicBezTo>
                  <a:pt x="6428707" y="452895"/>
                  <a:pt x="6487276" y="506139"/>
                  <a:pt x="6487276" y="597884"/>
                </a:cubicBezTo>
                <a:cubicBezTo>
                  <a:pt x="6487276" y="689629"/>
                  <a:pt x="6428707" y="743693"/>
                  <a:pt x="6339010" y="743693"/>
                </a:cubicBezTo>
                <a:lnTo>
                  <a:pt x="6239893" y="743693"/>
                </a:lnTo>
                <a:close/>
                <a:moveTo>
                  <a:pt x="6001768" y="452895"/>
                </a:moveTo>
                <a:lnTo>
                  <a:pt x="6175837" y="452895"/>
                </a:lnTo>
                <a:lnTo>
                  <a:pt x="6175837" y="498358"/>
                </a:lnTo>
                <a:lnTo>
                  <a:pt x="6054603" y="498358"/>
                </a:lnTo>
                <a:lnTo>
                  <a:pt x="6054603" y="574539"/>
                </a:lnTo>
                <a:lnTo>
                  <a:pt x="6152491" y="574539"/>
                </a:lnTo>
                <a:lnTo>
                  <a:pt x="6152491" y="620001"/>
                </a:lnTo>
                <a:lnTo>
                  <a:pt x="6054603" y="620001"/>
                </a:lnTo>
                <a:lnTo>
                  <a:pt x="6054603" y="698230"/>
                </a:lnTo>
                <a:lnTo>
                  <a:pt x="6182390" y="698230"/>
                </a:lnTo>
                <a:lnTo>
                  <a:pt x="6182390" y="743693"/>
                </a:lnTo>
                <a:lnTo>
                  <a:pt x="6001768" y="743693"/>
                </a:lnTo>
                <a:close/>
                <a:moveTo>
                  <a:pt x="5735068" y="452895"/>
                </a:moveTo>
                <a:lnTo>
                  <a:pt x="5828860" y="452895"/>
                </a:lnTo>
                <a:cubicBezTo>
                  <a:pt x="5860398" y="452895"/>
                  <a:pt x="5874733" y="455352"/>
                  <a:pt x="5887430" y="461086"/>
                </a:cubicBezTo>
                <a:cubicBezTo>
                  <a:pt x="5916510" y="474193"/>
                  <a:pt x="5934940" y="502044"/>
                  <a:pt x="5934940" y="540544"/>
                </a:cubicBezTo>
                <a:cubicBezTo>
                  <a:pt x="5934940" y="575358"/>
                  <a:pt x="5916510" y="607714"/>
                  <a:pt x="5885791" y="620001"/>
                </a:cubicBezTo>
                <a:lnTo>
                  <a:pt x="5885791" y="620821"/>
                </a:lnTo>
                <a:cubicBezTo>
                  <a:pt x="5885791" y="620821"/>
                  <a:pt x="5889887" y="624916"/>
                  <a:pt x="5895621" y="635156"/>
                </a:cubicBezTo>
                <a:lnTo>
                  <a:pt x="5955419" y="743693"/>
                </a:lnTo>
                <a:lnTo>
                  <a:pt x="5896440" y="743693"/>
                </a:lnTo>
                <a:lnTo>
                  <a:pt x="5838690" y="635156"/>
                </a:lnTo>
                <a:lnTo>
                  <a:pt x="5787903" y="635156"/>
                </a:lnTo>
                <a:lnTo>
                  <a:pt x="5787903" y="743693"/>
                </a:lnTo>
                <a:lnTo>
                  <a:pt x="5735068" y="743693"/>
                </a:lnTo>
                <a:close/>
                <a:moveTo>
                  <a:pt x="5335018" y="452895"/>
                </a:moveTo>
                <a:lnTo>
                  <a:pt x="5387853" y="452895"/>
                </a:lnTo>
                <a:lnTo>
                  <a:pt x="5387853" y="576177"/>
                </a:lnTo>
                <a:lnTo>
                  <a:pt x="5520965" y="576177"/>
                </a:lnTo>
                <a:lnTo>
                  <a:pt x="5520965" y="452895"/>
                </a:lnTo>
                <a:lnTo>
                  <a:pt x="5573800" y="452895"/>
                </a:lnTo>
                <a:lnTo>
                  <a:pt x="5573800" y="743693"/>
                </a:lnTo>
                <a:lnTo>
                  <a:pt x="5520965" y="743693"/>
                </a:lnTo>
                <a:lnTo>
                  <a:pt x="5520965" y="621640"/>
                </a:lnTo>
                <a:lnTo>
                  <a:pt x="5387853" y="621640"/>
                </a:lnTo>
                <a:lnTo>
                  <a:pt x="5387853" y="743693"/>
                </a:lnTo>
                <a:lnTo>
                  <a:pt x="5335018" y="743693"/>
                </a:lnTo>
                <a:close/>
                <a:moveTo>
                  <a:pt x="5052144" y="452895"/>
                </a:moveTo>
                <a:lnTo>
                  <a:pt x="5295842" y="452895"/>
                </a:lnTo>
                <a:lnTo>
                  <a:pt x="5295842" y="498358"/>
                </a:lnTo>
                <a:lnTo>
                  <a:pt x="5200411" y="498358"/>
                </a:lnTo>
                <a:lnTo>
                  <a:pt x="5200411" y="743693"/>
                </a:lnTo>
                <a:lnTo>
                  <a:pt x="5147575" y="743693"/>
                </a:lnTo>
                <a:lnTo>
                  <a:pt x="5147575" y="498358"/>
                </a:lnTo>
                <a:lnTo>
                  <a:pt x="5052144" y="498358"/>
                </a:lnTo>
                <a:close/>
                <a:moveTo>
                  <a:pt x="4963543" y="452895"/>
                </a:moveTo>
                <a:lnTo>
                  <a:pt x="5016378" y="452895"/>
                </a:lnTo>
                <a:lnTo>
                  <a:pt x="5016378" y="743693"/>
                </a:lnTo>
                <a:lnTo>
                  <a:pt x="4963543" y="743693"/>
                </a:lnTo>
                <a:close/>
                <a:moveTo>
                  <a:pt x="4537281" y="452895"/>
                </a:moveTo>
                <a:lnTo>
                  <a:pt x="4591754" y="452895"/>
                </a:lnTo>
                <a:lnTo>
                  <a:pt x="4637627" y="653996"/>
                </a:lnTo>
                <a:cubicBezTo>
                  <a:pt x="4641312" y="670379"/>
                  <a:pt x="4642541" y="684714"/>
                  <a:pt x="4642541" y="684714"/>
                </a:cubicBezTo>
                <a:lnTo>
                  <a:pt x="4643360" y="684714"/>
                </a:lnTo>
                <a:cubicBezTo>
                  <a:pt x="4643770" y="684714"/>
                  <a:pt x="4644180" y="670789"/>
                  <a:pt x="4648685" y="653996"/>
                </a:cubicBezTo>
                <a:lnTo>
                  <a:pt x="4701110" y="452895"/>
                </a:lnTo>
                <a:lnTo>
                  <a:pt x="4746983" y="452895"/>
                </a:lnTo>
                <a:lnTo>
                  <a:pt x="4798589" y="653996"/>
                </a:lnTo>
                <a:cubicBezTo>
                  <a:pt x="4803094" y="670789"/>
                  <a:pt x="4803504" y="684714"/>
                  <a:pt x="4803914" y="684714"/>
                </a:cubicBezTo>
                <a:lnTo>
                  <a:pt x="4804733" y="684714"/>
                </a:lnTo>
                <a:cubicBezTo>
                  <a:pt x="4804733" y="684714"/>
                  <a:pt x="4805961" y="670379"/>
                  <a:pt x="4809648" y="653996"/>
                </a:cubicBezTo>
                <a:lnTo>
                  <a:pt x="4857568" y="452895"/>
                </a:lnTo>
                <a:lnTo>
                  <a:pt x="4912041" y="452895"/>
                </a:lnTo>
                <a:lnTo>
                  <a:pt x="4837089" y="743693"/>
                </a:lnTo>
                <a:lnTo>
                  <a:pt x="4776063" y="743693"/>
                </a:lnTo>
                <a:lnTo>
                  <a:pt x="4731419" y="571672"/>
                </a:lnTo>
                <a:cubicBezTo>
                  <a:pt x="4726504" y="552831"/>
                  <a:pt x="4724047" y="533581"/>
                  <a:pt x="4724047" y="533581"/>
                </a:cubicBezTo>
                <a:lnTo>
                  <a:pt x="4723227" y="533581"/>
                </a:lnTo>
                <a:cubicBezTo>
                  <a:pt x="4723227" y="533581"/>
                  <a:pt x="4720770" y="552831"/>
                  <a:pt x="4715856" y="571672"/>
                </a:cubicBezTo>
                <a:lnTo>
                  <a:pt x="4671211" y="743693"/>
                </a:lnTo>
                <a:lnTo>
                  <a:pt x="4610185" y="743693"/>
                </a:lnTo>
                <a:close/>
                <a:moveTo>
                  <a:pt x="4239643" y="452895"/>
                </a:moveTo>
                <a:lnTo>
                  <a:pt x="4413712" y="452895"/>
                </a:lnTo>
                <a:lnTo>
                  <a:pt x="4413712" y="498358"/>
                </a:lnTo>
                <a:lnTo>
                  <a:pt x="4292478" y="498358"/>
                </a:lnTo>
                <a:lnTo>
                  <a:pt x="4292478" y="574539"/>
                </a:lnTo>
                <a:lnTo>
                  <a:pt x="4390367" y="574539"/>
                </a:lnTo>
                <a:lnTo>
                  <a:pt x="4390367" y="620001"/>
                </a:lnTo>
                <a:lnTo>
                  <a:pt x="4292478" y="620001"/>
                </a:lnTo>
                <a:lnTo>
                  <a:pt x="4292478" y="698230"/>
                </a:lnTo>
                <a:lnTo>
                  <a:pt x="4420266" y="698230"/>
                </a:lnTo>
                <a:lnTo>
                  <a:pt x="4420266" y="743693"/>
                </a:lnTo>
                <a:lnTo>
                  <a:pt x="4239643" y="743693"/>
                </a:lnTo>
                <a:close/>
                <a:moveTo>
                  <a:pt x="3972943" y="452895"/>
                </a:moveTo>
                <a:lnTo>
                  <a:pt x="4066736" y="452895"/>
                </a:lnTo>
                <a:cubicBezTo>
                  <a:pt x="4098273" y="452895"/>
                  <a:pt x="4112608" y="455352"/>
                  <a:pt x="4125305" y="461086"/>
                </a:cubicBezTo>
                <a:cubicBezTo>
                  <a:pt x="4154385" y="474193"/>
                  <a:pt x="4172816" y="502044"/>
                  <a:pt x="4172816" y="540544"/>
                </a:cubicBezTo>
                <a:cubicBezTo>
                  <a:pt x="4172816" y="575358"/>
                  <a:pt x="4154385" y="607714"/>
                  <a:pt x="4123667" y="620001"/>
                </a:cubicBezTo>
                <a:lnTo>
                  <a:pt x="4123667" y="620821"/>
                </a:lnTo>
                <a:cubicBezTo>
                  <a:pt x="4123667" y="620821"/>
                  <a:pt x="4127763" y="624916"/>
                  <a:pt x="4133497" y="635156"/>
                </a:cubicBezTo>
                <a:lnTo>
                  <a:pt x="4193295" y="743693"/>
                </a:lnTo>
                <a:lnTo>
                  <a:pt x="4134316" y="743693"/>
                </a:lnTo>
                <a:lnTo>
                  <a:pt x="4076565" y="635156"/>
                </a:lnTo>
                <a:lnTo>
                  <a:pt x="4025778" y="635156"/>
                </a:lnTo>
                <a:lnTo>
                  <a:pt x="4025778" y="743693"/>
                </a:lnTo>
                <a:lnTo>
                  <a:pt x="3972943" y="743693"/>
                </a:lnTo>
                <a:close/>
                <a:moveTo>
                  <a:pt x="3664048" y="452895"/>
                </a:moveTo>
                <a:lnTo>
                  <a:pt x="3716884" y="452895"/>
                </a:lnTo>
                <a:lnTo>
                  <a:pt x="3716884" y="639251"/>
                </a:lnTo>
                <a:cubicBezTo>
                  <a:pt x="3716884" y="678161"/>
                  <a:pt x="3742276" y="700278"/>
                  <a:pt x="3781186" y="700278"/>
                </a:cubicBezTo>
                <a:cubicBezTo>
                  <a:pt x="3820096" y="700278"/>
                  <a:pt x="3845899" y="678161"/>
                  <a:pt x="3845899" y="638842"/>
                </a:cubicBezTo>
                <a:lnTo>
                  <a:pt x="3845899" y="452895"/>
                </a:lnTo>
                <a:lnTo>
                  <a:pt x="3898735" y="452895"/>
                </a:lnTo>
                <a:lnTo>
                  <a:pt x="3898735" y="639251"/>
                </a:lnTo>
                <a:cubicBezTo>
                  <a:pt x="3898735" y="704374"/>
                  <a:pt x="3851633" y="748608"/>
                  <a:pt x="3781595" y="748608"/>
                </a:cubicBezTo>
                <a:cubicBezTo>
                  <a:pt x="3711150" y="748608"/>
                  <a:pt x="3664048" y="704374"/>
                  <a:pt x="3664048" y="639251"/>
                </a:cubicBezTo>
                <a:close/>
                <a:moveTo>
                  <a:pt x="3449069" y="452895"/>
                </a:moveTo>
                <a:lnTo>
                  <a:pt x="3501904" y="452895"/>
                </a:lnTo>
                <a:lnTo>
                  <a:pt x="3501904" y="698230"/>
                </a:lnTo>
                <a:lnTo>
                  <a:pt x="3627644" y="698230"/>
                </a:lnTo>
                <a:lnTo>
                  <a:pt x="3627644" y="743693"/>
                </a:lnTo>
                <a:lnTo>
                  <a:pt x="3449069" y="743693"/>
                </a:lnTo>
                <a:close/>
                <a:moveTo>
                  <a:pt x="3325244" y="452895"/>
                </a:moveTo>
                <a:lnTo>
                  <a:pt x="3378079" y="452895"/>
                </a:lnTo>
                <a:lnTo>
                  <a:pt x="3378079" y="743693"/>
                </a:lnTo>
                <a:lnTo>
                  <a:pt x="3325244" y="743693"/>
                </a:lnTo>
                <a:close/>
                <a:moveTo>
                  <a:pt x="3134010" y="452895"/>
                </a:moveTo>
                <a:lnTo>
                  <a:pt x="3189303" y="452895"/>
                </a:lnTo>
                <a:lnTo>
                  <a:pt x="3291697" y="743693"/>
                </a:lnTo>
                <a:lnTo>
                  <a:pt x="3237223" y="743693"/>
                </a:lnTo>
                <a:lnTo>
                  <a:pt x="3212649" y="669150"/>
                </a:lnTo>
                <a:lnTo>
                  <a:pt x="3110665" y="669150"/>
                </a:lnTo>
                <a:lnTo>
                  <a:pt x="3086090" y="743693"/>
                </a:lnTo>
                <a:lnTo>
                  <a:pt x="3031617" y="743693"/>
                </a:lnTo>
                <a:close/>
                <a:moveTo>
                  <a:pt x="2848993" y="452895"/>
                </a:moveTo>
                <a:lnTo>
                  <a:pt x="3016100" y="452895"/>
                </a:lnTo>
                <a:lnTo>
                  <a:pt x="3016100" y="498358"/>
                </a:lnTo>
                <a:lnTo>
                  <a:pt x="2901829" y="498358"/>
                </a:lnTo>
                <a:lnTo>
                  <a:pt x="2901829" y="580682"/>
                </a:lnTo>
                <a:lnTo>
                  <a:pt x="2998079" y="580682"/>
                </a:lnTo>
                <a:lnTo>
                  <a:pt x="2998079" y="626145"/>
                </a:lnTo>
                <a:lnTo>
                  <a:pt x="2901829" y="626145"/>
                </a:lnTo>
                <a:lnTo>
                  <a:pt x="2901829" y="743693"/>
                </a:lnTo>
                <a:lnTo>
                  <a:pt x="2848993" y="743693"/>
                </a:lnTo>
                <a:close/>
                <a:moveTo>
                  <a:pt x="2480396" y="452895"/>
                </a:moveTo>
                <a:lnTo>
                  <a:pt x="2724093" y="452895"/>
                </a:lnTo>
                <a:lnTo>
                  <a:pt x="2724093" y="498358"/>
                </a:lnTo>
                <a:lnTo>
                  <a:pt x="2628662" y="498358"/>
                </a:lnTo>
                <a:lnTo>
                  <a:pt x="2628662" y="743693"/>
                </a:lnTo>
                <a:lnTo>
                  <a:pt x="2575827" y="743693"/>
                </a:lnTo>
                <a:lnTo>
                  <a:pt x="2575827" y="498358"/>
                </a:lnTo>
                <a:lnTo>
                  <a:pt x="2480396" y="498358"/>
                </a:lnTo>
                <a:close/>
                <a:moveTo>
                  <a:pt x="2248919" y="452895"/>
                </a:moveTo>
                <a:lnTo>
                  <a:pt x="2342712" y="452895"/>
                </a:lnTo>
                <a:cubicBezTo>
                  <a:pt x="2374249" y="452895"/>
                  <a:pt x="2388584" y="455352"/>
                  <a:pt x="2401281" y="461086"/>
                </a:cubicBezTo>
                <a:cubicBezTo>
                  <a:pt x="2430361" y="474193"/>
                  <a:pt x="2448791" y="502044"/>
                  <a:pt x="2448791" y="540544"/>
                </a:cubicBezTo>
                <a:cubicBezTo>
                  <a:pt x="2448791" y="575358"/>
                  <a:pt x="2430361" y="607714"/>
                  <a:pt x="2399643" y="620001"/>
                </a:cubicBezTo>
                <a:lnTo>
                  <a:pt x="2399643" y="620821"/>
                </a:lnTo>
                <a:cubicBezTo>
                  <a:pt x="2399643" y="620821"/>
                  <a:pt x="2403738" y="624916"/>
                  <a:pt x="2409472" y="635156"/>
                </a:cubicBezTo>
                <a:lnTo>
                  <a:pt x="2469271" y="743693"/>
                </a:lnTo>
                <a:lnTo>
                  <a:pt x="2410292" y="743693"/>
                </a:lnTo>
                <a:lnTo>
                  <a:pt x="2352541" y="635156"/>
                </a:lnTo>
                <a:lnTo>
                  <a:pt x="2301754" y="635156"/>
                </a:lnTo>
                <a:lnTo>
                  <a:pt x="2301754" y="743693"/>
                </a:lnTo>
                <a:lnTo>
                  <a:pt x="2248919" y="743693"/>
                </a:lnTo>
                <a:close/>
                <a:moveTo>
                  <a:pt x="2057686" y="452895"/>
                </a:moveTo>
                <a:lnTo>
                  <a:pt x="2112978" y="452895"/>
                </a:lnTo>
                <a:lnTo>
                  <a:pt x="2215372" y="743693"/>
                </a:lnTo>
                <a:lnTo>
                  <a:pt x="2160899" y="743693"/>
                </a:lnTo>
                <a:lnTo>
                  <a:pt x="2136324" y="669150"/>
                </a:lnTo>
                <a:lnTo>
                  <a:pt x="2034340" y="669150"/>
                </a:lnTo>
                <a:lnTo>
                  <a:pt x="2009766" y="743693"/>
                </a:lnTo>
                <a:lnTo>
                  <a:pt x="1955292" y="743693"/>
                </a:lnTo>
                <a:close/>
                <a:moveTo>
                  <a:pt x="1753619" y="452895"/>
                </a:moveTo>
                <a:lnTo>
                  <a:pt x="1927689" y="452895"/>
                </a:lnTo>
                <a:lnTo>
                  <a:pt x="1927689" y="498358"/>
                </a:lnTo>
                <a:lnTo>
                  <a:pt x="1806455" y="498358"/>
                </a:lnTo>
                <a:lnTo>
                  <a:pt x="1806455" y="574539"/>
                </a:lnTo>
                <a:lnTo>
                  <a:pt x="1904343" y="574539"/>
                </a:lnTo>
                <a:lnTo>
                  <a:pt x="1904343" y="620001"/>
                </a:lnTo>
                <a:lnTo>
                  <a:pt x="1806455" y="620001"/>
                </a:lnTo>
                <a:lnTo>
                  <a:pt x="1806455" y="698230"/>
                </a:lnTo>
                <a:lnTo>
                  <a:pt x="1934242" y="698230"/>
                </a:lnTo>
                <a:lnTo>
                  <a:pt x="1934242" y="743693"/>
                </a:lnTo>
                <a:lnTo>
                  <a:pt x="1753619" y="743693"/>
                </a:lnTo>
                <a:close/>
                <a:moveTo>
                  <a:pt x="1439294" y="452895"/>
                </a:moveTo>
                <a:lnTo>
                  <a:pt x="1492129" y="452895"/>
                </a:lnTo>
                <a:lnTo>
                  <a:pt x="1492129" y="576177"/>
                </a:lnTo>
                <a:lnTo>
                  <a:pt x="1625241" y="576177"/>
                </a:lnTo>
                <a:lnTo>
                  <a:pt x="1625241" y="452895"/>
                </a:lnTo>
                <a:lnTo>
                  <a:pt x="1678076" y="452895"/>
                </a:lnTo>
                <a:lnTo>
                  <a:pt x="1678076" y="743693"/>
                </a:lnTo>
                <a:lnTo>
                  <a:pt x="1625241" y="743693"/>
                </a:lnTo>
                <a:lnTo>
                  <a:pt x="1625241" y="621640"/>
                </a:lnTo>
                <a:lnTo>
                  <a:pt x="1492129" y="621640"/>
                </a:lnTo>
                <a:lnTo>
                  <a:pt x="1492129" y="743693"/>
                </a:lnTo>
                <a:lnTo>
                  <a:pt x="1439294" y="743693"/>
                </a:lnTo>
                <a:close/>
                <a:moveTo>
                  <a:pt x="1029719" y="452895"/>
                </a:moveTo>
                <a:lnTo>
                  <a:pt x="1082554" y="452895"/>
                </a:lnTo>
                <a:lnTo>
                  <a:pt x="1192730" y="620821"/>
                </a:lnTo>
                <a:cubicBezTo>
                  <a:pt x="1203789" y="637613"/>
                  <a:pt x="1216895" y="665874"/>
                  <a:pt x="1216895" y="665874"/>
                </a:cubicBezTo>
                <a:lnTo>
                  <a:pt x="1217714" y="665874"/>
                </a:lnTo>
                <a:cubicBezTo>
                  <a:pt x="1217714" y="665874"/>
                  <a:pt x="1214847" y="638023"/>
                  <a:pt x="1214847" y="620821"/>
                </a:cubicBezTo>
                <a:lnTo>
                  <a:pt x="1214847" y="452895"/>
                </a:lnTo>
                <a:lnTo>
                  <a:pt x="1267272" y="452895"/>
                </a:lnTo>
                <a:lnTo>
                  <a:pt x="1267272" y="743693"/>
                </a:lnTo>
                <a:lnTo>
                  <a:pt x="1214847" y="743693"/>
                </a:lnTo>
                <a:lnTo>
                  <a:pt x="1104671" y="576177"/>
                </a:lnTo>
                <a:cubicBezTo>
                  <a:pt x="1093612" y="559384"/>
                  <a:pt x="1080506" y="531124"/>
                  <a:pt x="1080506" y="531124"/>
                </a:cubicBezTo>
                <a:lnTo>
                  <a:pt x="1079687" y="531124"/>
                </a:lnTo>
                <a:cubicBezTo>
                  <a:pt x="1079687" y="531124"/>
                  <a:pt x="1082554" y="558975"/>
                  <a:pt x="1082554" y="576177"/>
                </a:cubicBezTo>
                <a:lnTo>
                  <a:pt x="1082554" y="743693"/>
                </a:lnTo>
                <a:lnTo>
                  <a:pt x="1029719" y="743693"/>
                </a:lnTo>
                <a:close/>
                <a:moveTo>
                  <a:pt x="905893" y="452895"/>
                </a:moveTo>
                <a:lnTo>
                  <a:pt x="958729" y="452895"/>
                </a:lnTo>
                <a:lnTo>
                  <a:pt x="958729" y="743693"/>
                </a:lnTo>
                <a:lnTo>
                  <a:pt x="905893" y="743693"/>
                </a:lnTo>
                <a:close/>
                <a:moveTo>
                  <a:pt x="334394" y="452895"/>
                </a:moveTo>
                <a:lnTo>
                  <a:pt x="446617" y="452895"/>
                </a:lnTo>
                <a:cubicBezTo>
                  <a:pt x="501091" y="452895"/>
                  <a:pt x="539182" y="490985"/>
                  <a:pt x="539182" y="547507"/>
                </a:cubicBezTo>
                <a:cubicBezTo>
                  <a:pt x="539182" y="604028"/>
                  <a:pt x="501091" y="643347"/>
                  <a:pt x="446617" y="643347"/>
                </a:cubicBezTo>
                <a:lnTo>
                  <a:pt x="387229" y="643347"/>
                </a:lnTo>
                <a:lnTo>
                  <a:pt x="387229" y="743693"/>
                </a:lnTo>
                <a:lnTo>
                  <a:pt x="334394" y="743693"/>
                </a:lnTo>
                <a:close/>
                <a:moveTo>
                  <a:pt x="20069" y="452895"/>
                </a:moveTo>
                <a:lnTo>
                  <a:pt x="72904" y="452895"/>
                </a:lnTo>
                <a:lnTo>
                  <a:pt x="183080" y="620821"/>
                </a:lnTo>
                <a:cubicBezTo>
                  <a:pt x="194138" y="637613"/>
                  <a:pt x="207244" y="665874"/>
                  <a:pt x="207244" y="665874"/>
                </a:cubicBezTo>
                <a:lnTo>
                  <a:pt x="208064" y="665874"/>
                </a:lnTo>
                <a:cubicBezTo>
                  <a:pt x="208064" y="665874"/>
                  <a:pt x="205197" y="638023"/>
                  <a:pt x="205197" y="620821"/>
                </a:cubicBezTo>
                <a:lnTo>
                  <a:pt x="205197" y="452895"/>
                </a:lnTo>
                <a:lnTo>
                  <a:pt x="257623" y="452895"/>
                </a:lnTo>
                <a:lnTo>
                  <a:pt x="257623" y="743693"/>
                </a:lnTo>
                <a:lnTo>
                  <a:pt x="205197" y="743693"/>
                </a:lnTo>
                <a:lnTo>
                  <a:pt x="95021" y="576177"/>
                </a:lnTo>
                <a:cubicBezTo>
                  <a:pt x="83963" y="559384"/>
                  <a:pt x="70856" y="531124"/>
                  <a:pt x="70856" y="531124"/>
                </a:cubicBezTo>
                <a:lnTo>
                  <a:pt x="70037" y="531124"/>
                </a:lnTo>
                <a:cubicBezTo>
                  <a:pt x="70037" y="531124"/>
                  <a:pt x="72904" y="558975"/>
                  <a:pt x="72904" y="576177"/>
                </a:cubicBezTo>
                <a:lnTo>
                  <a:pt x="72904" y="743693"/>
                </a:lnTo>
                <a:lnTo>
                  <a:pt x="20069" y="743693"/>
                </a:lnTo>
                <a:close/>
                <a:moveTo>
                  <a:pt x="10179318" y="447980"/>
                </a:moveTo>
                <a:cubicBezTo>
                  <a:pt x="10250174" y="447980"/>
                  <a:pt x="10286627" y="487709"/>
                  <a:pt x="10286627" y="487709"/>
                </a:cubicBezTo>
                <a:lnTo>
                  <a:pt x="10261233" y="527028"/>
                </a:lnTo>
                <a:cubicBezTo>
                  <a:pt x="10261233" y="527028"/>
                  <a:pt x="10228057" y="496310"/>
                  <a:pt x="10181775" y="496310"/>
                </a:cubicBezTo>
                <a:cubicBezTo>
                  <a:pt x="10120339" y="496310"/>
                  <a:pt x="10084297" y="542182"/>
                  <a:pt x="10084297" y="596246"/>
                </a:cubicBezTo>
                <a:cubicBezTo>
                  <a:pt x="10084297" y="651539"/>
                  <a:pt x="10121568" y="700278"/>
                  <a:pt x="10182186" y="700278"/>
                </a:cubicBezTo>
                <a:cubicBezTo>
                  <a:pt x="10232563" y="700278"/>
                  <a:pt x="10266557" y="663416"/>
                  <a:pt x="10266557" y="663416"/>
                </a:cubicBezTo>
                <a:lnTo>
                  <a:pt x="10294409" y="701507"/>
                </a:lnTo>
                <a:cubicBezTo>
                  <a:pt x="10294409" y="701507"/>
                  <a:pt x="10254271" y="748608"/>
                  <a:pt x="10180137" y="748608"/>
                </a:cubicBezTo>
                <a:cubicBezTo>
                  <a:pt x="10091260" y="748608"/>
                  <a:pt x="10029823" y="682666"/>
                  <a:pt x="10029823" y="597065"/>
                </a:cubicBezTo>
                <a:cubicBezTo>
                  <a:pt x="10029823" y="512693"/>
                  <a:pt x="10093717" y="447980"/>
                  <a:pt x="10179318" y="447980"/>
                </a:cubicBezTo>
                <a:close/>
                <a:moveTo>
                  <a:pt x="9503862" y="447980"/>
                </a:moveTo>
                <a:cubicBezTo>
                  <a:pt x="9589464" y="447980"/>
                  <a:pt x="9654177" y="513102"/>
                  <a:pt x="9654177" y="596246"/>
                </a:cubicBezTo>
                <a:cubicBezTo>
                  <a:pt x="9654177" y="681847"/>
                  <a:pt x="9589464" y="748608"/>
                  <a:pt x="9503862" y="748608"/>
                </a:cubicBezTo>
                <a:cubicBezTo>
                  <a:pt x="9418261" y="748608"/>
                  <a:pt x="9353548" y="681847"/>
                  <a:pt x="9353548" y="596246"/>
                </a:cubicBezTo>
                <a:cubicBezTo>
                  <a:pt x="9353548" y="513102"/>
                  <a:pt x="9418261" y="447980"/>
                  <a:pt x="9503862" y="447980"/>
                </a:cubicBezTo>
                <a:close/>
                <a:moveTo>
                  <a:pt x="8978873" y="447980"/>
                </a:moveTo>
                <a:cubicBezTo>
                  <a:pt x="9036214" y="447980"/>
                  <a:pt x="9065703" y="479108"/>
                  <a:pt x="9065703" y="479108"/>
                </a:cubicBezTo>
                <a:lnTo>
                  <a:pt x="9042767" y="522113"/>
                </a:lnTo>
                <a:cubicBezTo>
                  <a:pt x="9042767" y="522113"/>
                  <a:pt x="9014916" y="496719"/>
                  <a:pt x="8978463" y="496719"/>
                </a:cubicBezTo>
                <a:cubicBezTo>
                  <a:pt x="8953889" y="496719"/>
                  <a:pt x="8934639" y="511054"/>
                  <a:pt x="8934639" y="531533"/>
                </a:cubicBezTo>
                <a:cubicBezTo>
                  <a:pt x="8934639" y="583140"/>
                  <a:pt x="9071437" y="570443"/>
                  <a:pt x="9071437" y="663416"/>
                </a:cubicBezTo>
                <a:cubicBezTo>
                  <a:pt x="9071437" y="709698"/>
                  <a:pt x="9036214" y="748608"/>
                  <a:pt x="8975596" y="748608"/>
                </a:cubicBezTo>
                <a:cubicBezTo>
                  <a:pt x="8910884" y="748608"/>
                  <a:pt x="8875250" y="708879"/>
                  <a:pt x="8875250" y="708879"/>
                </a:cubicBezTo>
                <a:lnTo>
                  <a:pt x="8903921" y="669150"/>
                </a:lnTo>
                <a:cubicBezTo>
                  <a:pt x="8903921" y="669150"/>
                  <a:pt x="8935458" y="699869"/>
                  <a:pt x="8976416" y="699869"/>
                </a:cubicBezTo>
                <a:cubicBezTo>
                  <a:pt x="8998533" y="699869"/>
                  <a:pt x="9018602" y="688400"/>
                  <a:pt x="9018602" y="664645"/>
                </a:cubicBezTo>
                <a:cubicBezTo>
                  <a:pt x="9018602" y="612629"/>
                  <a:pt x="8881394" y="621640"/>
                  <a:pt x="8881394" y="532352"/>
                </a:cubicBezTo>
                <a:cubicBezTo>
                  <a:pt x="8881394" y="484022"/>
                  <a:pt x="8923171" y="447980"/>
                  <a:pt x="8978873" y="447980"/>
                </a:cubicBezTo>
                <a:close/>
                <a:moveTo>
                  <a:pt x="8502623" y="447980"/>
                </a:moveTo>
                <a:cubicBezTo>
                  <a:pt x="8559964" y="447980"/>
                  <a:pt x="8589453" y="479108"/>
                  <a:pt x="8589453" y="479108"/>
                </a:cubicBezTo>
                <a:lnTo>
                  <a:pt x="8566517" y="522113"/>
                </a:lnTo>
                <a:cubicBezTo>
                  <a:pt x="8566517" y="522113"/>
                  <a:pt x="8538666" y="496719"/>
                  <a:pt x="8502213" y="496719"/>
                </a:cubicBezTo>
                <a:cubicBezTo>
                  <a:pt x="8477639" y="496719"/>
                  <a:pt x="8458389" y="511054"/>
                  <a:pt x="8458389" y="531533"/>
                </a:cubicBezTo>
                <a:cubicBezTo>
                  <a:pt x="8458389" y="583140"/>
                  <a:pt x="8595187" y="570443"/>
                  <a:pt x="8595187" y="663416"/>
                </a:cubicBezTo>
                <a:cubicBezTo>
                  <a:pt x="8595187" y="709698"/>
                  <a:pt x="8559964" y="748608"/>
                  <a:pt x="8499346" y="748608"/>
                </a:cubicBezTo>
                <a:cubicBezTo>
                  <a:pt x="8434634" y="748608"/>
                  <a:pt x="8399000" y="708879"/>
                  <a:pt x="8399000" y="708879"/>
                </a:cubicBezTo>
                <a:lnTo>
                  <a:pt x="8427671" y="669150"/>
                </a:lnTo>
                <a:cubicBezTo>
                  <a:pt x="8427671" y="669150"/>
                  <a:pt x="8459208" y="699869"/>
                  <a:pt x="8500166" y="699869"/>
                </a:cubicBezTo>
                <a:cubicBezTo>
                  <a:pt x="8522283" y="699869"/>
                  <a:pt x="8542352" y="688400"/>
                  <a:pt x="8542352" y="664645"/>
                </a:cubicBezTo>
                <a:cubicBezTo>
                  <a:pt x="8542352" y="612629"/>
                  <a:pt x="8405144" y="621640"/>
                  <a:pt x="8405144" y="532352"/>
                </a:cubicBezTo>
                <a:cubicBezTo>
                  <a:pt x="8405144" y="484022"/>
                  <a:pt x="8446921" y="447980"/>
                  <a:pt x="8502623" y="447980"/>
                </a:cubicBezTo>
                <a:close/>
                <a:moveTo>
                  <a:pt x="6978919" y="447980"/>
                </a:moveTo>
                <a:cubicBezTo>
                  <a:pt x="7049775" y="447980"/>
                  <a:pt x="7086227" y="487709"/>
                  <a:pt x="7086227" y="487709"/>
                </a:cubicBezTo>
                <a:lnTo>
                  <a:pt x="7060833" y="527028"/>
                </a:lnTo>
                <a:cubicBezTo>
                  <a:pt x="7060833" y="527028"/>
                  <a:pt x="7027658" y="496310"/>
                  <a:pt x="6981376" y="496310"/>
                </a:cubicBezTo>
                <a:cubicBezTo>
                  <a:pt x="6919940" y="496310"/>
                  <a:pt x="6883897" y="542182"/>
                  <a:pt x="6883897" y="596246"/>
                </a:cubicBezTo>
                <a:cubicBezTo>
                  <a:pt x="6883897" y="651539"/>
                  <a:pt x="6921169" y="700278"/>
                  <a:pt x="6981785" y="700278"/>
                </a:cubicBezTo>
                <a:cubicBezTo>
                  <a:pt x="7032163" y="700278"/>
                  <a:pt x="7066158" y="663416"/>
                  <a:pt x="7066158" y="663416"/>
                </a:cubicBezTo>
                <a:lnTo>
                  <a:pt x="7094009" y="701507"/>
                </a:lnTo>
                <a:cubicBezTo>
                  <a:pt x="7094009" y="701507"/>
                  <a:pt x="7053871" y="748608"/>
                  <a:pt x="6979738" y="748608"/>
                </a:cubicBezTo>
                <a:cubicBezTo>
                  <a:pt x="6890860" y="748608"/>
                  <a:pt x="6829424" y="682666"/>
                  <a:pt x="6829424" y="597065"/>
                </a:cubicBezTo>
                <a:cubicBezTo>
                  <a:pt x="6829424" y="512693"/>
                  <a:pt x="6893317" y="447980"/>
                  <a:pt x="6978919" y="447980"/>
                </a:cubicBezTo>
                <a:close/>
                <a:moveTo>
                  <a:pt x="663549" y="447980"/>
                </a:moveTo>
                <a:cubicBezTo>
                  <a:pt x="720890" y="447980"/>
                  <a:pt x="750379" y="479108"/>
                  <a:pt x="750379" y="479108"/>
                </a:cubicBezTo>
                <a:lnTo>
                  <a:pt x="727443" y="522113"/>
                </a:lnTo>
                <a:cubicBezTo>
                  <a:pt x="727443" y="522113"/>
                  <a:pt x="699591" y="496719"/>
                  <a:pt x="663140" y="496719"/>
                </a:cubicBezTo>
                <a:cubicBezTo>
                  <a:pt x="638565" y="496719"/>
                  <a:pt x="619315" y="511054"/>
                  <a:pt x="619315" y="531533"/>
                </a:cubicBezTo>
                <a:cubicBezTo>
                  <a:pt x="619315" y="583140"/>
                  <a:pt x="756113" y="570443"/>
                  <a:pt x="756113" y="663416"/>
                </a:cubicBezTo>
                <a:cubicBezTo>
                  <a:pt x="756113" y="709698"/>
                  <a:pt x="720890" y="748608"/>
                  <a:pt x="660273" y="748608"/>
                </a:cubicBezTo>
                <a:cubicBezTo>
                  <a:pt x="595560" y="748608"/>
                  <a:pt x="559927" y="708879"/>
                  <a:pt x="559927" y="708879"/>
                </a:cubicBezTo>
                <a:lnTo>
                  <a:pt x="588597" y="669150"/>
                </a:lnTo>
                <a:cubicBezTo>
                  <a:pt x="588597" y="669150"/>
                  <a:pt x="620134" y="699869"/>
                  <a:pt x="661092" y="699869"/>
                </a:cubicBezTo>
                <a:cubicBezTo>
                  <a:pt x="683209" y="699869"/>
                  <a:pt x="703278" y="688400"/>
                  <a:pt x="703278" y="664645"/>
                </a:cubicBezTo>
                <a:cubicBezTo>
                  <a:pt x="703278" y="612629"/>
                  <a:pt x="566070" y="621640"/>
                  <a:pt x="566070" y="532352"/>
                </a:cubicBezTo>
                <a:cubicBezTo>
                  <a:pt x="566070" y="484022"/>
                  <a:pt x="607847" y="447980"/>
                  <a:pt x="663549" y="447980"/>
                </a:cubicBezTo>
                <a:close/>
                <a:moveTo>
                  <a:pt x="10935213" y="440198"/>
                </a:moveTo>
                <a:lnTo>
                  <a:pt x="10979037" y="440198"/>
                </a:lnTo>
                <a:cubicBezTo>
                  <a:pt x="11010165" y="489347"/>
                  <a:pt x="11027777" y="544230"/>
                  <a:pt x="11027777" y="603209"/>
                </a:cubicBezTo>
                <a:cubicBezTo>
                  <a:pt x="11027777" y="670379"/>
                  <a:pt x="11009346" y="733044"/>
                  <a:pt x="10979037" y="782603"/>
                </a:cubicBezTo>
                <a:lnTo>
                  <a:pt x="10935213" y="782603"/>
                </a:lnTo>
                <a:cubicBezTo>
                  <a:pt x="10965521" y="726081"/>
                  <a:pt x="10981495" y="664645"/>
                  <a:pt x="10981495" y="603618"/>
                </a:cubicBezTo>
                <a:cubicBezTo>
                  <a:pt x="10981495" y="545868"/>
                  <a:pt x="10965112" y="490576"/>
                  <a:pt x="10935213" y="440198"/>
                </a:cubicBezTo>
                <a:close/>
                <a:moveTo>
                  <a:pt x="8335792" y="440198"/>
                </a:moveTo>
                <a:lnTo>
                  <a:pt x="8379617" y="440198"/>
                </a:lnTo>
                <a:cubicBezTo>
                  <a:pt x="8349718" y="490576"/>
                  <a:pt x="8333335" y="545868"/>
                  <a:pt x="8333335" y="603618"/>
                </a:cubicBezTo>
                <a:cubicBezTo>
                  <a:pt x="8333335" y="664645"/>
                  <a:pt x="8348899" y="726081"/>
                  <a:pt x="8379617" y="782603"/>
                </a:cubicBezTo>
                <a:lnTo>
                  <a:pt x="8335792" y="782603"/>
                </a:lnTo>
                <a:cubicBezTo>
                  <a:pt x="8305484" y="733044"/>
                  <a:pt x="8287053" y="670379"/>
                  <a:pt x="8287053" y="603209"/>
                </a:cubicBezTo>
                <a:cubicBezTo>
                  <a:pt x="8287053" y="544230"/>
                  <a:pt x="8304665" y="489347"/>
                  <a:pt x="8335792" y="440198"/>
                </a:cubicBezTo>
                <a:close/>
                <a:moveTo>
                  <a:pt x="11335901" y="430511"/>
                </a:moveTo>
                <a:lnTo>
                  <a:pt x="11435380" y="430511"/>
                </a:lnTo>
                <a:lnTo>
                  <a:pt x="11435380" y="460115"/>
                </a:lnTo>
                <a:lnTo>
                  <a:pt x="11365505" y="460115"/>
                </a:lnTo>
                <a:lnTo>
                  <a:pt x="11362572" y="491319"/>
                </a:lnTo>
                <a:cubicBezTo>
                  <a:pt x="11362038" y="496386"/>
                  <a:pt x="11361238" y="500120"/>
                  <a:pt x="11361238" y="500120"/>
                </a:cubicBezTo>
                <a:lnTo>
                  <a:pt x="11361771" y="500120"/>
                </a:lnTo>
                <a:cubicBezTo>
                  <a:pt x="11361771" y="500120"/>
                  <a:pt x="11370572" y="495853"/>
                  <a:pt x="11382040" y="495853"/>
                </a:cubicBezTo>
                <a:cubicBezTo>
                  <a:pt x="11423912" y="495853"/>
                  <a:pt x="11448715" y="523856"/>
                  <a:pt x="11448715" y="557994"/>
                </a:cubicBezTo>
                <a:cubicBezTo>
                  <a:pt x="11448715" y="595332"/>
                  <a:pt x="11419911" y="623068"/>
                  <a:pt x="11380440" y="623068"/>
                </a:cubicBezTo>
                <a:cubicBezTo>
                  <a:pt x="11340435" y="623068"/>
                  <a:pt x="11319899" y="597465"/>
                  <a:pt x="11319899" y="597465"/>
                </a:cubicBezTo>
                <a:lnTo>
                  <a:pt x="11337501" y="571595"/>
                </a:lnTo>
                <a:cubicBezTo>
                  <a:pt x="11337501" y="571595"/>
                  <a:pt x="11353236" y="590531"/>
                  <a:pt x="11377773" y="590531"/>
                </a:cubicBezTo>
                <a:cubicBezTo>
                  <a:pt x="11396175" y="590531"/>
                  <a:pt x="11413510" y="578263"/>
                  <a:pt x="11413510" y="558260"/>
                </a:cubicBezTo>
                <a:cubicBezTo>
                  <a:pt x="11413510" y="538525"/>
                  <a:pt x="11396975" y="525456"/>
                  <a:pt x="11375373" y="525456"/>
                </a:cubicBezTo>
                <a:cubicBezTo>
                  <a:pt x="11358571" y="525456"/>
                  <a:pt x="11346035" y="533457"/>
                  <a:pt x="11346035" y="533457"/>
                </a:cubicBezTo>
                <a:lnTo>
                  <a:pt x="11327101" y="526523"/>
                </a:lnTo>
                <a:close/>
                <a:moveTo>
                  <a:pt x="11110196" y="430511"/>
                </a:moveTo>
                <a:lnTo>
                  <a:pt x="11140334" y="430511"/>
                </a:lnTo>
                <a:lnTo>
                  <a:pt x="11140334" y="590264"/>
                </a:lnTo>
                <a:lnTo>
                  <a:pt x="11181406" y="590264"/>
                </a:lnTo>
                <a:lnTo>
                  <a:pt x="11181406" y="619868"/>
                </a:lnTo>
                <a:lnTo>
                  <a:pt x="11065658" y="619868"/>
                </a:lnTo>
                <a:lnTo>
                  <a:pt x="11065658" y="590264"/>
                </a:lnTo>
                <a:lnTo>
                  <a:pt x="11106729" y="590264"/>
                </a:lnTo>
                <a:lnTo>
                  <a:pt x="11106729" y="485185"/>
                </a:lnTo>
                <a:cubicBezTo>
                  <a:pt x="11106729" y="478784"/>
                  <a:pt x="11106997" y="472383"/>
                  <a:pt x="11106997" y="472383"/>
                </a:cubicBezTo>
                <a:lnTo>
                  <a:pt x="11106463" y="472383"/>
                </a:lnTo>
                <a:cubicBezTo>
                  <a:pt x="11106463" y="472383"/>
                  <a:pt x="11104329" y="476917"/>
                  <a:pt x="11098195" y="483051"/>
                </a:cubicBezTo>
                <a:lnTo>
                  <a:pt x="11082993" y="497453"/>
                </a:lnTo>
                <a:lnTo>
                  <a:pt x="11062724" y="476117"/>
                </a:lnTo>
                <a:close/>
                <a:moveTo>
                  <a:pt x="5866551" y="65123"/>
                </a:moveTo>
                <a:cubicBezTo>
                  <a:pt x="5866551" y="65123"/>
                  <a:pt x="5859998" y="93793"/>
                  <a:pt x="5854263" y="110176"/>
                </a:cubicBezTo>
                <a:lnTo>
                  <a:pt x="5828460" y="187995"/>
                </a:lnTo>
                <a:lnTo>
                  <a:pt x="5904641" y="187995"/>
                </a:lnTo>
                <a:lnTo>
                  <a:pt x="5878838" y="110176"/>
                </a:lnTo>
                <a:cubicBezTo>
                  <a:pt x="5873514" y="93793"/>
                  <a:pt x="5867370" y="65123"/>
                  <a:pt x="5867370" y="65123"/>
                </a:cubicBezTo>
                <a:close/>
                <a:moveTo>
                  <a:pt x="5609376" y="65123"/>
                </a:moveTo>
                <a:cubicBezTo>
                  <a:pt x="5609376" y="65123"/>
                  <a:pt x="5602823" y="93793"/>
                  <a:pt x="5597088" y="110176"/>
                </a:cubicBezTo>
                <a:lnTo>
                  <a:pt x="5571285" y="187995"/>
                </a:lnTo>
                <a:lnTo>
                  <a:pt x="5647466" y="187995"/>
                </a:lnTo>
                <a:lnTo>
                  <a:pt x="5621663" y="110176"/>
                </a:lnTo>
                <a:cubicBezTo>
                  <a:pt x="5616339" y="93793"/>
                  <a:pt x="5610195" y="65123"/>
                  <a:pt x="5610195" y="65123"/>
                </a:cubicBezTo>
                <a:close/>
                <a:moveTo>
                  <a:pt x="2408977" y="65123"/>
                </a:moveTo>
                <a:cubicBezTo>
                  <a:pt x="2408977" y="65123"/>
                  <a:pt x="2402424" y="93793"/>
                  <a:pt x="2396689" y="110176"/>
                </a:cubicBezTo>
                <a:lnTo>
                  <a:pt x="2370886" y="187995"/>
                </a:lnTo>
                <a:lnTo>
                  <a:pt x="2447068" y="187995"/>
                </a:lnTo>
                <a:lnTo>
                  <a:pt x="2421265" y="110176"/>
                </a:lnTo>
                <a:cubicBezTo>
                  <a:pt x="2415940" y="93793"/>
                  <a:pt x="2409797" y="65123"/>
                  <a:pt x="2409797" y="65123"/>
                </a:cubicBezTo>
                <a:close/>
                <a:moveTo>
                  <a:pt x="1218352" y="65123"/>
                </a:moveTo>
                <a:cubicBezTo>
                  <a:pt x="1218352" y="65123"/>
                  <a:pt x="1211799" y="93793"/>
                  <a:pt x="1206065" y="110176"/>
                </a:cubicBezTo>
                <a:lnTo>
                  <a:pt x="1180261" y="187995"/>
                </a:lnTo>
                <a:lnTo>
                  <a:pt x="1256443" y="187995"/>
                </a:lnTo>
                <a:lnTo>
                  <a:pt x="1230639" y="110176"/>
                </a:lnTo>
                <a:cubicBezTo>
                  <a:pt x="1225315" y="93793"/>
                  <a:pt x="1219171" y="65123"/>
                  <a:pt x="1219171" y="65123"/>
                </a:cubicBezTo>
                <a:close/>
                <a:moveTo>
                  <a:pt x="7892928" y="60208"/>
                </a:moveTo>
                <a:lnTo>
                  <a:pt x="7892928" y="260080"/>
                </a:lnTo>
                <a:lnTo>
                  <a:pt x="7936342" y="260080"/>
                </a:lnTo>
                <a:cubicBezTo>
                  <a:pt x="7995322" y="260080"/>
                  <a:pt x="8033002" y="225266"/>
                  <a:pt x="8033002" y="159734"/>
                </a:cubicBezTo>
                <a:cubicBezTo>
                  <a:pt x="8033002" y="95021"/>
                  <a:pt x="7994502" y="60208"/>
                  <a:pt x="7936342" y="60208"/>
                </a:cubicBezTo>
                <a:close/>
                <a:moveTo>
                  <a:pt x="7502403" y="60208"/>
                </a:moveTo>
                <a:lnTo>
                  <a:pt x="7502403" y="151133"/>
                </a:lnTo>
                <a:lnTo>
                  <a:pt x="7549914" y="151133"/>
                </a:lnTo>
                <a:cubicBezTo>
                  <a:pt x="7578174" y="151133"/>
                  <a:pt x="7595786" y="134341"/>
                  <a:pt x="7595786" y="105261"/>
                </a:cubicBezTo>
                <a:cubicBezTo>
                  <a:pt x="7595786" y="77410"/>
                  <a:pt x="7583908" y="60208"/>
                  <a:pt x="7542541" y="60208"/>
                </a:cubicBezTo>
                <a:close/>
                <a:moveTo>
                  <a:pt x="7235703" y="60208"/>
                </a:moveTo>
                <a:lnTo>
                  <a:pt x="7235703" y="151133"/>
                </a:lnTo>
                <a:lnTo>
                  <a:pt x="7283214" y="151133"/>
                </a:lnTo>
                <a:cubicBezTo>
                  <a:pt x="7311474" y="151133"/>
                  <a:pt x="7329086" y="134341"/>
                  <a:pt x="7329086" y="105261"/>
                </a:cubicBezTo>
                <a:cubicBezTo>
                  <a:pt x="7329086" y="77410"/>
                  <a:pt x="7317208" y="60208"/>
                  <a:pt x="7275841" y="60208"/>
                </a:cubicBezTo>
                <a:close/>
                <a:moveTo>
                  <a:pt x="5302128" y="60208"/>
                </a:moveTo>
                <a:lnTo>
                  <a:pt x="5302128" y="151133"/>
                </a:lnTo>
                <a:lnTo>
                  <a:pt x="5349639" y="151133"/>
                </a:lnTo>
                <a:cubicBezTo>
                  <a:pt x="5377900" y="151133"/>
                  <a:pt x="5395511" y="134341"/>
                  <a:pt x="5395511" y="105261"/>
                </a:cubicBezTo>
                <a:cubicBezTo>
                  <a:pt x="5395511" y="77410"/>
                  <a:pt x="5383633" y="60208"/>
                  <a:pt x="5342266" y="60208"/>
                </a:cubicBezTo>
                <a:close/>
                <a:moveTo>
                  <a:pt x="911104" y="60208"/>
                </a:moveTo>
                <a:lnTo>
                  <a:pt x="911104" y="151133"/>
                </a:lnTo>
                <a:lnTo>
                  <a:pt x="958615" y="151133"/>
                </a:lnTo>
                <a:cubicBezTo>
                  <a:pt x="986875" y="151133"/>
                  <a:pt x="1004487" y="134341"/>
                  <a:pt x="1004487" y="105261"/>
                </a:cubicBezTo>
                <a:cubicBezTo>
                  <a:pt x="1004487" y="77410"/>
                  <a:pt x="992609" y="60208"/>
                  <a:pt x="951242" y="60208"/>
                </a:cubicBezTo>
                <a:close/>
                <a:moveTo>
                  <a:pt x="10570662" y="58160"/>
                </a:moveTo>
                <a:cubicBezTo>
                  <a:pt x="10517417" y="58160"/>
                  <a:pt x="10474822" y="100756"/>
                  <a:pt x="10474822" y="158096"/>
                </a:cubicBezTo>
                <a:cubicBezTo>
                  <a:pt x="10474822" y="217894"/>
                  <a:pt x="10517417" y="262128"/>
                  <a:pt x="10570662" y="262128"/>
                </a:cubicBezTo>
                <a:cubicBezTo>
                  <a:pt x="10623907" y="262128"/>
                  <a:pt x="10666503" y="217894"/>
                  <a:pt x="10666503" y="158096"/>
                </a:cubicBezTo>
                <a:cubicBezTo>
                  <a:pt x="10666503" y="100756"/>
                  <a:pt x="10623907" y="58160"/>
                  <a:pt x="10570662" y="58160"/>
                </a:cubicBezTo>
                <a:close/>
                <a:moveTo>
                  <a:pt x="6474913" y="58160"/>
                </a:moveTo>
                <a:cubicBezTo>
                  <a:pt x="6421668" y="58160"/>
                  <a:pt x="6379072" y="100756"/>
                  <a:pt x="6379072" y="158096"/>
                </a:cubicBezTo>
                <a:cubicBezTo>
                  <a:pt x="6379072" y="217894"/>
                  <a:pt x="6421668" y="262128"/>
                  <a:pt x="6474913" y="262128"/>
                </a:cubicBezTo>
                <a:cubicBezTo>
                  <a:pt x="6528157" y="262128"/>
                  <a:pt x="6570753" y="217894"/>
                  <a:pt x="6570753" y="158096"/>
                </a:cubicBezTo>
                <a:cubicBezTo>
                  <a:pt x="6570753" y="100756"/>
                  <a:pt x="6528157" y="58160"/>
                  <a:pt x="6474913" y="58160"/>
                </a:cubicBezTo>
                <a:close/>
                <a:moveTo>
                  <a:pt x="3788863" y="58160"/>
                </a:moveTo>
                <a:cubicBezTo>
                  <a:pt x="3735618" y="58160"/>
                  <a:pt x="3693023" y="100756"/>
                  <a:pt x="3693023" y="158096"/>
                </a:cubicBezTo>
                <a:cubicBezTo>
                  <a:pt x="3693023" y="217894"/>
                  <a:pt x="3735618" y="262128"/>
                  <a:pt x="3788863" y="262128"/>
                </a:cubicBezTo>
                <a:cubicBezTo>
                  <a:pt x="3842108" y="262128"/>
                  <a:pt x="3884703" y="217894"/>
                  <a:pt x="3884703" y="158096"/>
                </a:cubicBezTo>
                <a:cubicBezTo>
                  <a:pt x="3884703" y="100756"/>
                  <a:pt x="3842108" y="58160"/>
                  <a:pt x="3788863" y="58160"/>
                </a:cubicBezTo>
                <a:close/>
                <a:moveTo>
                  <a:pt x="3074489" y="58160"/>
                </a:moveTo>
                <a:cubicBezTo>
                  <a:pt x="3021244" y="58160"/>
                  <a:pt x="2978648" y="100756"/>
                  <a:pt x="2978648" y="158096"/>
                </a:cubicBezTo>
                <a:cubicBezTo>
                  <a:pt x="2978648" y="217894"/>
                  <a:pt x="3021244" y="262128"/>
                  <a:pt x="3074489" y="262128"/>
                </a:cubicBezTo>
                <a:cubicBezTo>
                  <a:pt x="3127733" y="262128"/>
                  <a:pt x="3170330" y="217894"/>
                  <a:pt x="3170330" y="158096"/>
                </a:cubicBezTo>
                <a:cubicBezTo>
                  <a:pt x="3170330" y="100756"/>
                  <a:pt x="3127733" y="58160"/>
                  <a:pt x="3074489" y="58160"/>
                </a:cubicBezTo>
                <a:close/>
                <a:moveTo>
                  <a:pt x="150314" y="58160"/>
                </a:moveTo>
                <a:cubicBezTo>
                  <a:pt x="97069" y="58160"/>
                  <a:pt x="54473" y="100756"/>
                  <a:pt x="54473" y="158096"/>
                </a:cubicBezTo>
                <a:cubicBezTo>
                  <a:pt x="54473" y="217894"/>
                  <a:pt x="97069" y="262128"/>
                  <a:pt x="150314" y="262128"/>
                </a:cubicBezTo>
                <a:cubicBezTo>
                  <a:pt x="203559" y="262128"/>
                  <a:pt x="246154" y="217894"/>
                  <a:pt x="246154" y="158096"/>
                </a:cubicBezTo>
                <a:cubicBezTo>
                  <a:pt x="246154" y="100756"/>
                  <a:pt x="203559" y="58160"/>
                  <a:pt x="150314" y="58160"/>
                </a:cubicBezTo>
                <a:close/>
                <a:moveTo>
                  <a:pt x="10773792" y="14745"/>
                </a:moveTo>
                <a:lnTo>
                  <a:pt x="10940899" y="14745"/>
                </a:lnTo>
                <a:lnTo>
                  <a:pt x="10940899" y="60208"/>
                </a:lnTo>
                <a:lnTo>
                  <a:pt x="10826628" y="60208"/>
                </a:lnTo>
                <a:lnTo>
                  <a:pt x="10826628" y="142532"/>
                </a:lnTo>
                <a:lnTo>
                  <a:pt x="10922878" y="142532"/>
                </a:lnTo>
                <a:lnTo>
                  <a:pt x="10922878" y="187995"/>
                </a:lnTo>
                <a:lnTo>
                  <a:pt x="10826628" y="187995"/>
                </a:lnTo>
                <a:lnTo>
                  <a:pt x="10826628" y="305543"/>
                </a:lnTo>
                <a:lnTo>
                  <a:pt x="10773792" y="305543"/>
                </a:lnTo>
                <a:close/>
                <a:moveTo>
                  <a:pt x="9862269" y="14745"/>
                </a:moveTo>
                <a:lnTo>
                  <a:pt x="10105966" y="14745"/>
                </a:lnTo>
                <a:lnTo>
                  <a:pt x="10105966" y="60208"/>
                </a:lnTo>
                <a:lnTo>
                  <a:pt x="10010536" y="60208"/>
                </a:lnTo>
                <a:lnTo>
                  <a:pt x="10010536" y="305543"/>
                </a:lnTo>
                <a:lnTo>
                  <a:pt x="9957700" y="305543"/>
                </a:lnTo>
                <a:lnTo>
                  <a:pt x="9957700" y="60208"/>
                </a:lnTo>
                <a:lnTo>
                  <a:pt x="9862269" y="60208"/>
                </a:lnTo>
                <a:close/>
                <a:moveTo>
                  <a:pt x="9364092" y="14745"/>
                </a:moveTo>
                <a:lnTo>
                  <a:pt x="9538162" y="14745"/>
                </a:lnTo>
                <a:lnTo>
                  <a:pt x="9538162" y="60208"/>
                </a:lnTo>
                <a:lnTo>
                  <a:pt x="9416928" y="60208"/>
                </a:lnTo>
                <a:lnTo>
                  <a:pt x="9416928" y="136389"/>
                </a:lnTo>
                <a:lnTo>
                  <a:pt x="9514816" y="136389"/>
                </a:lnTo>
                <a:lnTo>
                  <a:pt x="9514816" y="181851"/>
                </a:lnTo>
                <a:lnTo>
                  <a:pt x="9416928" y="181851"/>
                </a:lnTo>
                <a:lnTo>
                  <a:pt x="9416928" y="260080"/>
                </a:lnTo>
                <a:lnTo>
                  <a:pt x="9544715" y="260080"/>
                </a:lnTo>
                <a:lnTo>
                  <a:pt x="9544715" y="305543"/>
                </a:lnTo>
                <a:lnTo>
                  <a:pt x="9364092" y="305543"/>
                </a:lnTo>
                <a:close/>
                <a:moveTo>
                  <a:pt x="9145017" y="14745"/>
                </a:moveTo>
                <a:lnTo>
                  <a:pt x="9312124" y="14745"/>
                </a:lnTo>
                <a:lnTo>
                  <a:pt x="9312124" y="60208"/>
                </a:lnTo>
                <a:lnTo>
                  <a:pt x="9197853" y="60208"/>
                </a:lnTo>
                <a:lnTo>
                  <a:pt x="9197853" y="142532"/>
                </a:lnTo>
                <a:lnTo>
                  <a:pt x="9294103" y="142532"/>
                </a:lnTo>
                <a:lnTo>
                  <a:pt x="9294103" y="187995"/>
                </a:lnTo>
                <a:lnTo>
                  <a:pt x="9197853" y="187995"/>
                </a:lnTo>
                <a:lnTo>
                  <a:pt x="9197853" y="305543"/>
                </a:lnTo>
                <a:lnTo>
                  <a:pt x="9145017" y="305543"/>
                </a:lnTo>
                <a:close/>
                <a:moveTo>
                  <a:pt x="8925942" y="14745"/>
                </a:moveTo>
                <a:lnTo>
                  <a:pt x="9093049" y="14745"/>
                </a:lnTo>
                <a:lnTo>
                  <a:pt x="9093049" y="60208"/>
                </a:lnTo>
                <a:lnTo>
                  <a:pt x="8978778" y="60208"/>
                </a:lnTo>
                <a:lnTo>
                  <a:pt x="8978778" y="142532"/>
                </a:lnTo>
                <a:lnTo>
                  <a:pt x="9075028" y="142532"/>
                </a:lnTo>
                <a:lnTo>
                  <a:pt x="9075028" y="187995"/>
                </a:lnTo>
                <a:lnTo>
                  <a:pt x="8978778" y="187995"/>
                </a:lnTo>
                <a:lnTo>
                  <a:pt x="8978778" y="305543"/>
                </a:lnTo>
                <a:lnTo>
                  <a:pt x="8925942" y="305543"/>
                </a:lnTo>
                <a:close/>
                <a:moveTo>
                  <a:pt x="8687817" y="14745"/>
                </a:moveTo>
                <a:lnTo>
                  <a:pt x="8861887" y="14745"/>
                </a:lnTo>
                <a:lnTo>
                  <a:pt x="8861887" y="60208"/>
                </a:lnTo>
                <a:lnTo>
                  <a:pt x="8740653" y="60208"/>
                </a:lnTo>
                <a:lnTo>
                  <a:pt x="8740653" y="136389"/>
                </a:lnTo>
                <a:lnTo>
                  <a:pt x="8838541" y="136389"/>
                </a:lnTo>
                <a:lnTo>
                  <a:pt x="8838541" y="181851"/>
                </a:lnTo>
                <a:lnTo>
                  <a:pt x="8740653" y="181851"/>
                </a:lnTo>
                <a:lnTo>
                  <a:pt x="8740653" y="260080"/>
                </a:lnTo>
                <a:lnTo>
                  <a:pt x="8868440" y="260080"/>
                </a:lnTo>
                <a:lnTo>
                  <a:pt x="8868440" y="305543"/>
                </a:lnTo>
                <a:lnTo>
                  <a:pt x="8687817" y="305543"/>
                </a:lnTo>
                <a:close/>
                <a:moveTo>
                  <a:pt x="8144892" y="14745"/>
                </a:moveTo>
                <a:lnTo>
                  <a:pt x="8318962" y="14745"/>
                </a:lnTo>
                <a:lnTo>
                  <a:pt x="8318962" y="60208"/>
                </a:lnTo>
                <a:lnTo>
                  <a:pt x="8197728" y="60208"/>
                </a:lnTo>
                <a:lnTo>
                  <a:pt x="8197728" y="136389"/>
                </a:lnTo>
                <a:lnTo>
                  <a:pt x="8295616" y="136389"/>
                </a:lnTo>
                <a:lnTo>
                  <a:pt x="8295616" y="181851"/>
                </a:lnTo>
                <a:lnTo>
                  <a:pt x="8197728" y="181851"/>
                </a:lnTo>
                <a:lnTo>
                  <a:pt x="8197728" y="260080"/>
                </a:lnTo>
                <a:lnTo>
                  <a:pt x="8325515" y="260080"/>
                </a:lnTo>
                <a:lnTo>
                  <a:pt x="8325515" y="305543"/>
                </a:lnTo>
                <a:lnTo>
                  <a:pt x="8144892" y="305543"/>
                </a:lnTo>
                <a:close/>
                <a:moveTo>
                  <a:pt x="7840093" y="14745"/>
                </a:moveTo>
                <a:lnTo>
                  <a:pt x="7939210" y="14745"/>
                </a:lnTo>
                <a:cubicBezTo>
                  <a:pt x="8028906" y="14745"/>
                  <a:pt x="8087476" y="67990"/>
                  <a:pt x="8087476" y="159734"/>
                </a:cubicBezTo>
                <a:cubicBezTo>
                  <a:pt x="8087476" y="251479"/>
                  <a:pt x="8028906" y="305543"/>
                  <a:pt x="7939210" y="305543"/>
                </a:cubicBezTo>
                <a:lnTo>
                  <a:pt x="7840093" y="305543"/>
                </a:lnTo>
                <a:close/>
                <a:moveTo>
                  <a:pt x="7716268" y="14745"/>
                </a:moveTo>
                <a:lnTo>
                  <a:pt x="7769103" y="14745"/>
                </a:lnTo>
                <a:lnTo>
                  <a:pt x="7769103" y="305543"/>
                </a:lnTo>
                <a:lnTo>
                  <a:pt x="7716268" y="305543"/>
                </a:lnTo>
                <a:close/>
                <a:moveTo>
                  <a:pt x="7449568" y="14745"/>
                </a:moveTo>
                <a:lnTo>
                  <a:pt x="7543360" y="14745"/>
                </a:lnTo>
                <a:cubicBezTo>
                  <a:pt x="7574898" y="14745"/>
                  <a:pt x="7589233" y="17202"/>
                  <a:pt x="7601930" y="22936"/>
                </a:cubicBezTo>
                <a:cubicBezTo>
                  <a:pt x="7631010" y="36043"/>
                  <a:pt x="7649440" y="63894"/>
                  <a:pt x="7649440" y="102394"/>
                </a:cubicBezTo>
                <a:cubicBezTo>
                  <a:pt x="7649440" y="137208"/>
                  <a:pt x="7631010" y="169564"/>
                  <a:pt x="7600291" y="181851"/>
                </a:cubicBezTo>
                <a:lnTo>
                  <a:pt x="7600291" y="182671"/>
                </a:lnTo>
                <a:cubicBezTo>
                  <a:pt x="7600291" y="182671"/>
                  <a:pt x="7604387" y="186766"/>
                  <a:pt x="7610121" y="197006"/>
                </a:cubicBezTo>
                <a:lnTo>
                  <a:pt x="7669919" y="305543"/>
                </a:lnTo>
                <a:lnTo>
                  <a:pt x="7610940" y="305543"/>
                </a:lnTo>
                <a:lnTo>
                  <a:pt x="7553190" y="197006"/>
                </a:lnTo>
                <a:lnTo>
                  <a:pt x="7502403" y="197006"/>
                </a:lnTo>
                <a:lnTo>
                  <a:pt x="7502403" y="305543"/>
                </a:lnTo>
                <a:lnTo>
                  <a:pt x="7449568" y="305543"/>
                </a:lnTo>
                <a:close/>
                <a:moveTo>
                  <a:pt x="7182868" y="14745"/>
                </a:moveTo>
                <a:lnTo>
                  <a:pt x="7276660" y="14745"/>
                </a:lnTo>
                <a:cubicBezTo>
                  <a:pt x="7308198" y="14745"/>
                  <a:pt x="7322533" y="17202"/>
                  <a:pt x="7335230" y="22936"/>
                </a:cubicBezTo>
                <a:cubicBezTo>
                  <a:pt x="7364310" y="36043"/>
                  <a:pt x="7382740" y="63894"/>
                  <a:pt x="7382740" y="102394"/>
                </a:cubicBezTo>
                <a:cubicBezTo>
                  <a:pt x="7382740" y="137208"/>
                  <a:pt x="7364310" y="169564"/>
                  <a:pt x="7333591" y="181851"/>
                </a:cubicBezTo>
                <a:lnTo>
                  <a:pt x="7333591" y="182671"/>
                </a:lnTo>
                <a:cubicBezTo>
                  <a:pt x="7333591" y="182671"/>
                  <a:pt x="7337687" y="186766"/>
                  <a:pt x="7343421" y="197006"/>
                </a:cubicBezTo>
                <a:lnTo>
                  <a:pt x="7403219" y="305543"/>
                </a:lnTo>
                <a:lnTo>
                  <a:pt x="7344240" y="305543"/>
                </a:lnTo>
                <a:lnTo>
                  <a:pt x="7286490" y="197006"/>
                </a:lnTo>
                <a:lnTo>
                  <a:pt x="7235703" y="197006"/>
                </a:lnTo>
                <a:lnTo>
                  <a:pt x="7235703" y="305543"/>
                </a:lnTo>
                <a:lnTo>
                  <a:pt x="7182868" y="305543"/>
                </a:lnTo>
                <a:close/>
                <a:moveTo>
                  <a:pt x="6944743" y="14745"/>
                </a:moveTo>
                <a:lnTo>
                  <a:pt x="7118812" y="14745"/>
                </a:lnTo>
                <a:lnTo>
                  <a:pt x="7118812" y="60208"/>
                </a:lnTo>
                <a:lnTo>
                  <a:pt x="6997578" y="60208"/>
                </a:lnTo>
                <a:lnTo>
                  <a:pt x="6997578" y="136389"/>
                </a:lnTo>
                <a:lnTo>
                  <a:pt x="7095466" y="136389"/>
                </a:lnTo>
                <a:lnTo>
                  <a:pt x="7095466" y="181851"/>
                </a:lnTo>
                <a:lnTo>
                  <a:pt x="6997578" y="181851"/>
                </a:lnTo>
                <a:lnTo>
                  <a:pt x="6997578" y="260080"/>
                </a:lnTo>
                <a:lnTo>
                  <a:pt x="7125365" y="260080"/>
                </a:lnTo>
                <a:lnTo>
                  <a:pt x="7125365" y="305543"/>
                </a:lnTo>
                <a:lnTo>
                  <a:pt x="6944743" y="305543"/>
                </a:lnTo>
                <a:close/>
                <a:moveTo>
                  <a:pt x="6640771" y="14745"/>
                </a:moveTo>
                <a:lnTo>
                  <a:pt x="6697703" y="14745"/>
                </a:lnTo>
                <a:lnTo>
                  <a:pt x="6761596" y="204378"/>
                </a:lnTo>
                <a:cubicBezTo>
                  <a:pt x="6767330" y="221171"/>
                  <a:pt x="6772245" y="246974"/>
                  <a:pt x="6772654" y="246974"/>
                </a:cubicBezTo>
                <a:lnTo>
                  <a:pt x="6773474" y="246974"/>
                </a:lnTo>
                <a:cubicBezTo>
                  <a:pt x="6773883" y="246974"/>
                  <a:pt x="6778798" y="221171"/>
                  <a:pt x="6784532" y="204378"/>
                </a:cubicBezTo>
                <a:lnTo>
                  <a:pt x="6848836" y="14745"/>
                </a:lnTo>
                <a:lnTo>
                  <a:pt x="6905357" y="14745"/>
                </a:lnTo>
                <a:lnTo>
                  <a:pt x="6799277" y="305543"/>
                </a:lnTo>
                <a:lnTo>
                  <a:pt x="6746851" y="305543"/>
                </a:lnTo>
                <a:close/>
                <a:moveTo>
                  <a:pt x="5581935" y="14745"/>
                </a:moveTo>
                <a:lnTo>
                  <a:pt x="5637227" y="14745"/>
                </a:lnTo>
                <a:lnTo>
                  <a:pt x="5738169" y="301418"/>
                </a:lnTo>
                <a:lnTo>
                  <a:pt x="5839110" y="14745"/>
                </a:lnTo>
                <a:lnTo>
                  <a:pt x="5894402" y="14745"/>
                </a:lnTo>
                <a:lnTo>
                  <a:pt x="5996796" y="305543"/>
                </a:lnTo>
                <a:lnTo>
                  <a:pt x="5942323" y="305543"/>
                </a:lnTo>
                <a:lnTo>
                  <a:pt x="5917748" y="231000"/>
                </a:lnTo>
                <a:lnTo>
                  <a:pt x="5815763" y="231000"/>
                </a:lnTo>
                <a:lnTo>
                  <a:pt x="5791189" y="305543"/>
                </a:lnTo>
                <a:lnTo>
                  <a:pt x="5739621" y="305543"/>
                </a:lnTo>
                <a:lnTo>
                  <a:pt x="5736716" y="305543"/>
                </a:lnTo>
                <a:lnTo>
                  <a:pt x="5685148" y="305543"/>
                </a:lnTo>
                <a:lnTo>
                  <a:pt x="5660573" y="231000"/>
                </a:lnTo>
                <a:lnTo>
                  <a:pt x="5558588" y="231000"/>
                </a:lnTo>
                <a:lnTo>
                  <a:pt x="5534014" y="305543"/>
                </a:lnTo>
                <a:lnTo>
                  <a:pt x="5479541" y="305543"/>
                </a:lnTo>
                <a:close/>
                <a:moveTo>
                  <a:pt x="5249293" y="14745"/>
                </a:moveTo>
                <a:lnTo>
                  <a:pt x="5343085" y="14745"/>
                </a:lnTo>
                <a:cubicBezTo>
                  <a:pt x="5374623" y="14745"/>
                  <a:pt x="5388958" y="17202"/>
                  <a:pt x="5401655" y="22936"/>
                </a:cubicBezTo>
                <a:cubicBezTo>
                  <a:pt x="5430735" y="36043"/>
                  <a:pt x="5449165" y="63894"/>
                  <a:pt x="5449165" y="102394"/>
                </a:cubicBezTo>
                <a:cubicBezTo>
                  <a:pt x="5449165" y="137208"/>
                  <a:pt x="5430735" y="169564"/>
                  <a:pt x="5400016" y="181851"/>
                </a:cubicBezTo>
                <a:lnTo>
                  <a:pt x="5400016" y="182671"/>
                </a:lnTo>
                <a:cubicBezTo>
                  <a:pt x="5400016" y="182671"/>
                  <a:pt x="5404112" y="186766"/>
                  <a:pt x="5409846" y="197006"/>
                </a:cubicBezTo>
                <a:lnTo>
                  <a:pt x="5469644" y="305543"/>
                </a:lnTo>
                <a:lnTo>
                  <a:pt x="5410665" y="305543"/>
                </a:lnTo>
                <a:lnTo>
                  <a:pt x="5352915" y="197006"/>
                </a:lnTo>
                <a:lnTo>
                  <a:pt x="5302128" y="197006"/>
                </a:lnTo>
                <a:lnTo>
                  <a:pt x="5302128" y="305543"/>
                </a:lnTo>
                <a:lnTo>
                  <a:pt x="5249293" y="305543"/>
                </a:lnTo>
                <a:close/>
                <a:moveTo>
                  <a:pt x="4534918" y="14745"/>
                </a:moveTo>
                <a:lnTo>
                  <a:pt x="4587753" y="14745"/>
                </a:lnTo>
                <a:lnTo>
                  <a:pt x="4697929" y="182671"/>
                </a:lnTo>
                <a:cubicBezTo>
                  <a:pt x="4708988" y="199463"/>
                  <a:pt x="4722094" y="227724"/>
                  <a:pt x="4722094" y="227724"/>
                </a:cubicBezTo>
                <a:lnTo>
                  <a:pt x="4722913" y="227724"/>
                </a:lnTo>
                <a:cubicBezTo>
                  <a:pt x="4722913" y="227724"/>
                  <a:pt x="4720046" y="199873"/>
                  <a:pt x="4720046" y="182671"/>
                </a:cubicBezTo>
                <a:lnTo>
                  <a:pt x="4720046" y="14745"/>
                </a:lnTo>
                <a:lnTo>
                  <a:pt x="4772472" y="14745"/>
                </a:lnTo>
                <a:lnTo>
                  <a:pt x="4772472" y="305543"/>
                </a:lnTo>
                <a:lnTo>
                  <a:pt x="4720046" y="305543"/>
                </a:lnTo>
                <a:lnTo>
                  <a:pt x="4609871" y="138027"/>
                </a:lnTo>
                <a:cubicBezTo>
                  <a:pt x="4598812" y="121234"/>
                  <a:pt x="4585706" y="92974"/>
                  <a:pt x="4585706" y="92974"/>
                </a:cubicBezTo>
                <a:lnTo>
                  <a:pt x="4584886" y="92974"/>
                </a:lnTo>
                <a:cubicBezTo>
                  <a:pt x="4584886" y="92974"/>
                  <a:pt x="4587753" y="120825"/>
                  <a:pt x="4587753" y="138027"/>
                </a:cubicBezTo>
                <a:lnTo>
                  <a:pt x="4587753" y="305543"/>
                </a:lnTo>
                <a:lnTo>
                  <a:pt x="4534918" y="305543"/>
                </a:lnTo>
                <a:close/>
                <a:moveTo>
                  <a:pt x="3991993" y="14745"/>
                </a:moveTo>
                <a:lnTo>
                  <a:pt x="4159100" y="14745"/>
                </a:lnTo>
                <a:lnTo>
                  <a:pt x="4159100" y="60208"/>
                </a:lnTo>
                <a:lnTo>
                  <a:pt x="4044828" y="60208"/>
                </a:lnTo>
                <a:lnTo>
                  <a:pt x="4044828" y="142532"/>
                </a:lnTo>
                <a:lnTo>
                  <a:pt x="4141078" y="142532"/>
                </a:lnTo>
                <a:lnTo>
                  <a:pt x="4141078" y="187995"/>
                </a:lnTo>
                <a:lnTo>
                  <a:pt x="4044828" y="187995"/>
                </a:lnTo>
                <a:lnTo>
                  <a:pt x="4044828" y="305543"/>
                </a:lnTo>
                <a:lnTo>
                  <a:pt x="3991993" y="305543"/>
                </a:lnTo>
                <a:close/>
                <a:moveTo>
                  <a:pt x="3277619" y="14745"/>
                </a:moveTo>
                <a:lnTo>
                  <a:pt x="3330454" y="14745"/>
                </a:lnTo>
                <a:lnTo>
                  <a:pt x="3440630" y="182671"/>
                </a:lnTo>
                <a:cubicBezTo>
                  <a:pt x="3451689" y="199463"/>
                  <a:pt x="3464795" y="227724"/>
                  <a:pt x="3464795" y="227724"/>
                </a:cubicBezTo>
                <a:lnTo>
                  <a:pt x="3465614" y="227724"/>
                </a:lnTo>
                <a:cubicBezTo>
                  <a:pt x="3465614" y="227724"/>
                  <a:pt x="3462747" y="199873"/>
                  <a:pt x="3462747" y="182671"/>
                </a:cubicBezTo>
                <a:lnTo>
                  <a:pt x="3462747" y="14745"/>
                </a:lnTo>
                <a:lnTo>
                  <a:pt x="3515172" y="14745"/>
                </a:lnTo>
                <a:lnTo>
                  <a:pt x="3515172" y="305543"/>
                </a:lnTo>
                <a:lnTo>
                  <a:pt x="3462747" y="305543"/>
                </a:lnTo>
                <a:lnTo>
                  <a:pt x="3352571" y="138027"/>
                </a:lnTo>
                <a:cubicBezTo>
                  <a:pt x="3341513" y="121234"/>
                  <a:pt x="3328406" y="92974"/>
                  <a:pt x="3328406" y="92974"/>
                </a:cubicBezTo>
                <a:lnTo>
                  <a:pt x="3327588" y="92974"/>
                </a:lnTo>
                <a:cubicBezTo>
                  <a:pt x="3327588" y="92974"/>
                  <a:pt x="3330454" y="120825"/>
                  <a:pt x="3330454" y="138027"/>
                </a:cubicBezTo>
                <a:lnTo>
                  <a:pt x="3330454" y="305543"/>
                </a:lnTo>
                <a:lnTo>
                  <a:pt x="3277619" y="305543"/>
                </a:lnTo>
                <a:close/>
                <a:moveTo>
                  <a:pt x="2820419" y="14745"/>
                </a:moveTo>
                <a:lnTo>
                  <a:pt x="2873254" y="14745"/>
                </a:lnTo>
                <a:lnTo>
                  <a:pt x="2873254" y="305543"/>
                </a:lnTo>
                <a:lnTo>
                  <a:pt x="2820419" y="305543"/>
                </a:lnTo>
                <a:close/>
                <a:moveTo>
                  <a:pt x="2537545" y="14745"/>
                </a:moveTo>
                <a:lnTo>
                  <a:pt x="2781243" y="14745"/>
                </a:lnTo>
                <a:lnTo>
                  <a:pt x="2781243" y="60208"/>
                </a:lnTo>
                <a:lnTo>
                  <a:pt x="2685811" y="60208"/>
                </a:lnTo>
                <a:lnTo>
                  <a:pt x="2685811" y="305543"/>
                </a:lnTo>
                <a:lnTo>
                  <a:pt x="2632976" y="305543"/>
                </a:lnTo>
                <a:lnTo>
                  <a:pt x="2632976" y="60208"/>
                </a:lnTo>
                <a:lnTo>
                  <a:pt x="2537545" y="60208"/>
                </a:lnTo>
                <a:close/>
                <a:moveTo>
                  <a:pt x="2381536" y="14745"/>
                </a:moveTo>
                <a:lnTo>
                  <a:pt x="2436828" y="14745"/>
                </a:lnTo>
                <a:lnTo>
                  <a:pt x="2539222" y="305543"/>
                </a:lnTo>
                <a:lnTo>
                  <a:pt x="2484749" y="305543"/>
                </a:lnTo>
                <a:lnTo>
                  <a:pt x="2460174" y="231000"/>
                </a:lnTo>
                <a:lnTo>
                  <a:pt x="2358190" y="231000"/>
                </a:lnTo>
                <a:lnTo>
                  <a:pt x="2333615" y="305543"/>
                </a:lnTo>
                <a:lnTo>
                  <a:pt x="2279141" y="305543"/>
                </a:lnTo>
                <a:close/>
                <a:moveTo>
                  <a:pt x="2011623" y="14745"/>
                </a:moveTo>
                <a:lnTo>
                  <a:pt x="2068553" y="14745"/>
                </a:lnTo>
                <a:lnTo>
                  <a:pt x="2132448" y="204378"/>
                </a:lnTo>
                <a:cubicBezTo>
                  <a:pt x="2138182" y="221171"/>
                  <a:pt x="2143096" y="246974"/>
                  <a:pt x="2143506" y="246974"/>
                </a:cubicBezTo>
                <a:lnTo>
                  <a:pt x="2144325" y="246974"/>
                </a:lnTo>
                <a:cubicBezTo>
                  <a:pt x="2144735" y="246974"/>
                  <a:pt x="2149650" y="221171"/>
                  <a:pt x="2155384" y="204378"/>
                </a:cubicBezTo>
                <a:lnTo>
                  <a:pt x="2219687" y="14745"/>
                </a:lnTo>
                <a:lnTo>
                  <a:pt x="2276208" y="14745"/>
                </a:lnTo>
                <a:lnTo>
                  <a:pt x="2170128" y="305543"/>
                </a:lnTo>
                <a:lnTo>
                  <a:pt x="2117703" y="305543"/>
                </a:lnTo>
                <a:close/>
                <a:moveTo>
                  <a:pt x="1925069" y="14745"/>
                </a:moveTo>
                <a:lnTo>
                  <a:pt x="1977904" y="14745"/>
                </a:lnTo>
                <a:lnTo>
                  <a:pt x="1977904" y="305543"/>
                </a:lnTo>
                <a:lnTo>
                  <a:pt x="1925069" y="305543"/>
                </a:lnTo>
                <a:close/>
                <a:moveTo>
                  <a:pt x="1642196" y="14745"/>
                </a:moveTo>
                <a:lnTo>
                  <a:pt x="1885892" y="14745"/>
                </a:lnTo>
                <a:lnTo>
                  <a:pt x="1885892" y="60208"/>
                </a:lnTo>
                <a:lnTo>
                  <a:pt x="1790461" y="60208"/>
                </a:lnTo>
                <a:lnTo>
                  <a:pt x="1790461" y="305543"/>
                </a:lnTo>
                <a:lnTo>
                  <a:pt x="1737626" y="305543"/>
                </a:lnTo>
                <a:lnTo>
                  <a:pt x="1737626" y="60208"/>
                </a:lnTo>
                <a:lnTo>
                  <a:pt x="1642196" y="60208"/>
                </a:lnTo>
                <a:close/>
                <a:moveTo>
                  <a:pt x="1190910" y="14745"/>
                </a:moveTo>
                <a:lnTo>
                  <a:pt x="1246203" y="14745"/>
                </a:lnTo>
                <a:lnTo>
                  <a:pt x="1348597" y="305543"/>
                </a:lnTo>
                <a:lnTo>
                  <a:pt x="1294123" y="305543"/>
                </a:lnTo>
                <a:lnTo>
                  <a:pt x="1269549" y="231000"/>
                </a:lnTo>
                <a:lnTo>
                  <a:pt x="1167565" y="231000"/>
                </a:lnTo>
                <a:lnTo>
                  <a:pt x="1142990" y="305543"/>
                </a:lnTo>
                <a:lnTo>
                  <a:pt x="1088516" y="305543"/>
                </a:lnTo>
                <a:close/>
                <a:moveTo>
                  <a:pt x="858269" y="14745"/>
                </a:moveTo>
                <a:lnTo>
                  <a:pt x="952061" y="14745"/>
                </a:lnTo>
                <a:cubicBezTo>
                  <a:pt x="983599" y="14745"/>
                  <a:pt x="997934" y="17202"/>
                  <a:pt x="1010631" y="22936"/>
                </a:cubicBezTo>
                <a:cubicBezTo>
                  <a:pt x="1039711" y="36043"/>
                  <a:pt x="1058141" y="63894"/>
                  <a:pt x="1058141" y="102394"/>
                </a:cubicBezTo>
                <a:cubicBezTo>
                  <a:pt x="1058141" y="137208"/>
                  <a:pt x="1039711" y="169564"/>
                  <a:pt x="1008992" y="181851"/>
                </a:cubicBezTo>
                <a:lnTo>
                  <a:pt x="1008992" y="182671"/>
                </a:lnTo>
                <a:cubicBezTo>
                  <a:pt x="1008992" y="182671"/>
                  <a:pt x="1013088" y="186766"/>
                  <a:pt x="1018822" y="197006"/>
                </a:cubicBezTo>
                <a:lnTo>
                  <a:pt x="1078620" y="305543"/>
                </a:lnTo>
                <a:lnTo>
                  <a:pt x="1019641" y="305543"/>
                </a:lnTo>
                <a:lnTo>
                  <a:pt x="961891" y="197006"/>
                </a:lnTo>
                <a:lnTo>
                  <a:pt x="911104" y="197006"/>
                </a:lnTo>
                <a:lnTo>
                  <a:pt x="911104" y="305543"/>
                </a:lnTo>
                <a:lnTo>
                  <a:pt x="858269" y="305543"/>
                </a:lnTo>
                <a:close/>
                <a:moveTo>
                  <a:pt x="620144" y="14745"/>
                </a:moveTo>
                <a:lnTo>
                  <a:pt x="794213" y="14745"/>
                </a:lnTo>
                <a:lnTo>
                  <a:pt x="794213" y="60208"/>
                </a:lnTo>
                <a:lnTo>
                  <a:pt x="672979" y="60208"/>
                </a:lnTo>
                <a:lnTo>
                  <a:pt x="672979" y="136389"/>
                </a:lnTo>
                <a:lnTo>
                  <a:pt x="770867" y="136389"/>
                </a:lnTo>
                <a:lnTo>
                  <a:pt x="770867" y="181851"/>
                </a:lnTo>
                <a:lnTo>
                  <a:pt x="672979" y="181851"/>
                </a:lnTo>
                <a:lnTo>
                  <a:pt x="672979" y="260080"/>
                </a:lnTo>
                <a:lnTo>
                  <a:pt x="800766" y="260080"/>
                </a:lnTo>
                <a:lnTo>
                  <a:pt x="800766" y="305543"/>
                </a:lnTo>
                <a:lnTo>
                  <a:pt x="620144" y="305543"/>
                </a:lnTo>
                <a:close/>
                <a:moveTo>
                  <a:pt x="316172" y="14745"/>
                </a:moveTo>
                <a:lnTo>
                  <a:pt x="373103" y="14745"/>
                </a:lnTo>
                <a:lnTo>
                  <a:pt x="436997" y="204378"/>
                </a:lnTo>
                <a:cubicBezTo>
                  <a:pt x="442731" y="221171"/>
                  <a:pt x="447646" y="246974"/>
                  <a:pt x="448056" y="246974"/>
                </a:cubicBezTo>
                <a:lnTo>
                  <a:pt x="448875" y="246974"/>
                </a:lnTo>
                <a:cubicBezTo>
                  <a:pt x="449284" y="246974"/>
                  <a:pt x="454199" y="221171"/>
                  <a:pt x="459933" y="204378"/>
                </a:cubicBezTo>
                <a:lnTo>
                  <a:pt x="524237" y="14745"/>
                </a:lnTo>
                <a:lnTo>
                  <a:pt x="580758" y="14745"/>
                </a:lnTo>
                <a:lnTo>
                  <a:pt x="474678" y="305543"/>
                </a:lnTo>
                <a:lnTo>
                  <a:pt x="422252" y="305543"/>
                </a:lnTo>
                <a:close/>
                <a:moveTo>
                  <a:pt x="10570662" y="9830"/>
                </a:moveTo>
                <a:cubicBezTo>
                  <a:pt x="10656264" y="9830"/>
                  <a:pt x="10720976" y="74952"/>
                  <a:pt x="10720976" y="158096"/>
                </a:cubicBezTo>
                <a:cubicBezTo>
                  <a:pt x="10720976" y="243697"/>
                  <a:pt x="10656264" y="310458"/>
                  <a:pt x="10570662" y="310458"/>
                </a:cubicBezTo>
                <a:cubicBezTo>
                  <a:pt x="10485061" y="310458"/>
                  <a:pt x="10420348" y="243697"/>
                  <a:pt x="10420348" y="158096"/>
                </a:cubicBezTo>
                <a:cubicBezTo>
                  <a:pt x="10420348" y="74952"/>
                  <a:pt x="10485061" y="9830"/>
                  <a:pt x="10570662" y="9830"/>
                </a:cubicBezTo>
                <a:close/>
                <a:moveTo>
                  <a:pt x="10226648" y="9830"/>
                </a:moveTo>
                <a:cubicBezTo>
                  <a:pt x="10283989" y="9830"/>
                  <a:pt x="10313478" y="40958"/>
                  <a:pt x="10313478" y="40958"/>
                </a:cubicBezTo>
                <a:lnTo>
                  <a:pt x="10290542" y="83963"/>
                </a:lnTo>
                <a:cubicBezTo>
                  <a:pt x="10290542" y="83963"/>
                  <a:pt x="10262691" y="58569"/>
                  <a:pt x="10226239" y="58569"/>
                </a:cubicBezTo>
                <a:cubicBezTo>
                  <a:pt x="10201663" y="58569"/>
                  <a:pt x="10182413" y="72904"/>
                  <a:pt x="10182413" y="93383"/>
                </a:cubicBezTo>
                <a:cubicBezTo>
                  <a:pt x="10182413" y="144990"/>
                  <a:pt x="10319212" y="132293"/>
                  <a:pt x="10319212" y="225266"/>
                </a:cubicBezTo>
                <a:cubicBezTo>
                  <a:pt x="10319212" y="271548"/>
                  <a:pt x="10283989" y="310458"/>
                  <a:pt x="10223371" y="310458"/>
                </a:cubicBezTo>
                <a:cubicBezTo>
                  <a:pt x="10158658" y="310458"/>
                  <a:pt x="10123025" y="270729"/>
                  <a:pt x="10123025" y="270729"/>
                </a:cubicBezTo>
                <a:lnTo>
                  <a:pt x="10151696" y="231000"/>
                </a:lnTo>
                <a:cubicBezTo>
                  <a:pt x="10151696" y="231000"/>
                  <a:pt x="10183233" y="261719"/>
                  <a:pt x="10224190" y="261719"/>
                </a:cubicBezTo>
                <a:cubicBezTo>
                  <a:pt x="10246307" y="261719"/>
                  <a:pt x="10266377" y="250250"/>
                  <a:pt x="10266377" y="226495"/>
                </a:cubicBezTo>
                <a:cubicBezTo>
                  <a:pt x="10266377" y="174479"/>
                  <a:pt x="10129169" y="183490"/>
                  <a:pt x="10129169" y="94202"/>
                </a:cubicBezTo>
                <a:cubicBezTo>
                  <a:pt x="10129169" y="45872"/>
                  <a:pt x="10170946" y="9830"/>
                  <a:pt x="10226648" y="9830"/>
                </a:cubicBezTo>
                <a:close/>
                <a:moveTo>
                  <a:pt x="9731643" y="9830"/>
                </a:moveTo>
                <a:cubicBezTo>
                  <a:pt x="9802499" y="9830"/>
                  <a:pt x="9838952" y="49559"/>
                  <a:pt x="9838952" y="49559"/>
                </a:cubicBezTo>
                <a:lnTo>
                  <a:pt x="9813558" y="88878"/>
                </a:lnTo>
                <a:cubicBezTo>
                  <a:pt x="9813558" y="88878"/>
                  <a:pt x="9780382" y="58160"/>
                  <a:pt x="9734101" y="58160"/>
                </a:cubicBezTo>
                <a:cubicBezTo>
                  <a:pt x="9672664" y="58160"/>
                  <a:pt x="9636622" y="104032"/>
                  <a:pt x="9636622" y="158096"/>
                </a:cubicBezTo>
                <a:cubicBezTo>
                  <a:pt x="9636622" y="213389"/>
                  <a:pt x="9673893" y="262128"/>
                  <a:pt x="9734511" y="262128"/>
                </a:cubicBezTo>
                <a:cubicBezTo>
                  <a:pt x="9784888" y="262128"/>
                  <a:pt x="9818882" y="225266"/>
                  <a:pt x="9818882" y="225266"/>
                </a:cubicBezTo>
                <a:lnTo>
                  <a:pt x="9846734" y="263357"/>
                </a:lnTo>
                <a:cubicBezTo>
                  <a:pt x="9846734" y="263357"/>
                  <a:pt x="9806596" y="310458"/>
                  <a:pt x="9732463" y="310458"/>
                </a:cubicBezTo>
                <a:cubicBezTo>
                  <a:pt x="9643585" y="310458"/>
                  <a:pt x="9582148" y="244516"/>
                  <a:pt x="9582148" y="158915"/>
                </a:cubicBezTo>
                <a:cubicBezTo>
                  <a:pt x="9582148" y="74543"/>
                  <a:pt x="9646043" y="9830"/>
                  <a:pt x="9731643" y="9830"/>
                </a:cubicBezTo>
                <a:close/>
                <a:moveTo>
                  <a:pt x="8464523" y="9830"/>
                </a:moveTo>
                <a:cubicBezTo>
                  <a:pt x="8521864" y="9830"/>
                  <a:pt x="8551353" y="40958"/>
                  <a:pt x="8551353" y="40958"/>
                </a:cubicBezTo>
                <a:lnTo>
                  <a:pt x="8528417" y="83963"/>
                </a:lnTo>
                <a:cubicBezTo>
                  <a:pt x="8528417" y="83963"/>
                  <a:pt x="8500566" y="58569"/>
                  <a:pt x="8464113" y="58569"/>
                </a:cubicBezTo>
                <a:cubicBezTo>
                  <a:pt x="8439539" y="58569"/>
                  <a:pt x="8420289" y="72904"/>
                  <a:pt x="8420289" y="93383"/>
                </a:cubicBezTo>
                <a:cubicBezTo>
                  <a:pt x="8420289" y="144990"/>
                  <a:pt x="8557087" y="132293"/>
                  <a:pt x="8557087" y="225266"/>
                </a:cubicBezTo>
                <a:cubicBezTo>
                  <a:pt x="8557087" y="271548"/>
                  <a:pt x="8521864" y="310458"/>
                  <a:pt x="8461246" y="310458"/>
                </a:cubicBezTo>
                <a:cubicBezTo>
                  <a:pt x="8396534" y="310458"/>
                  <a:pt x="8360900" y="270729"/>
                  <a:pt x="8360900" y="270729"/>
                </a:cubicBezTo>
                <a:lnTo>
                  <a:pt x="8389571" y="231000"/>
                </a:lnTo>
                <a:cubicBezTo>
                  <a:pt x="8389571" y="231000"/>
                  <a:pt x="8421108" y="261719"/>
                  <a:pt x="8462066" y="261719"/>
                </a:cubicBezTo>
                <a:cubicBezTo>
                  <a:pt x="8484183" y="261719"/>
                  <a:pt x="8504252" y="250250"/>
                  <a:pt x="8504252" y="226495"/>
                </a:cubicBezTo>
                <a:cubicBezTo>
                  <a:pt x="8504252" y="174479"/>
                  <a:pt x="8367044" y="183490"/>
                  <a:pt x="8367044" y="94202"/>
                </a:cubicBezTo>
                <a:cubicBezTo>
                  <a:pt x="8367044" y="45872"/>
                  <a:pt x="8408821" y="9830"/>
                  <a:pt x="8464523" y="9830"/>
                </a:cubicBezTo>
                <a:close/>
                <a:moveTo>
                  <a:pt x="6474913" y="9830"/>
                </a:moveTo>
                <a:cubicBezTo>
                  <a:pt x="6560514" y="9830"/>
                  <a:pt x="6625227" y="74952"/>
                  <a:pt x="6625227" y="158096"/>
                </a:cubicBezTo>
                <a:cubicBezTo>
                  <a:pt x="6625227" y="243697"/>
                  <a:pt x="6560514" y="310458"/>
                  <a:pt x="6474913" y="310458"/>
                </a:cubicBezTo>
                <a:cubicBezTo>
                  <a:pt x="6389312" y="310458"/>
                  <a:pt x="6324599" y="243697"/>
                  <a:pt x="6324599" y="158096"/>
                </a:cubicBezTo>
                <a:cubicBezTo>
                  <a:pt x="6324599" y="74952"/>
                  <a:pt x="6389312" y="9830"/>
                  <a:pt x="6474913" y="9830"/>
                </a:cubicBezTo>
                <a:close/>
                <a:moveTo>
                  <a:pt x="6111848" y="9830"/>
                </a:moveTo>
                <a:cubicBezTo>
                  <a:pt x="6169189" y="9830"/>
                  <a:pt x="6198678" y="40958"/>
                  <a:pt x="6198678" y="40958"/>
                </a:cubicBezTo>
                <a:lnTo>
                  <a:pt x="6175742" y="83963"/>
                </a:lnTo>
                <a:cubicBezTo>
                  <a:pt x="6175742" y="83963"/>
                  <a:pt x="6147891" y="58569"/>
                  <a:pt x="6111438" y="58569"/>
                </a:cubicBezTo>
                <a:cubicBezTo>
                  <a:pt x="6086864" y="58569"/>
                  <a:pt x="6067614" y="72904"/>
                  <a:pt x="6067614" y="93383"/>
                </a:cubicBezTo>
                <a:cubicBezTo>
                  <a:pt x="6067614" y="144990"/>
                  <a:pt x="6204412" y="132293"/>
                  <a:pt x="6204412" y="225266"/>
                </a:cubicBezTo>
                <a:cubicBezTo>
                  <a:pt x="6204412" y="271548"/>
                  <a:pt x="6169189" y="310458"/>
                  <a:pt x="6108572" y="310458"/>
                </a:cubicBezTo>
                <a:cubicBezTo>
                  <a:pt x="6043859" y="310458"/>
                  <a:pt x="6008225" y="270729"/>
                  <a:pt x="6008225" y="270729"/>
                </a:cubicBezTo>
                <a:lnTo>
                  <a:pt x="6036896" y="231000"/>
                </a:lnTo>
                <a:cubicBezTo>
                  <a:pt x="6036896" y="231000"/>
                  <a:pt x="6068433" y="261719"/>
                  <a:pt x="6109391" y="261719"/>
                </a:cubicBezTo>
                <a:cubicBezTo>
                  <a:pt x="6131508" y="261719"/>
                  <a:pt x="6151577" y="250250"/>
                  <a:pt x="6151577" y="226495"/>
                </a:cubicBezTo>
                <a:cubicBezTo>
                  <a:pt x="6151577" y="174479"/>
                  <a:pt x="6014369" y="183490"/>
                  <a:pt x="6014369" y="94202"/>
                </a:cubicBezTo>
                <a:cubicBezTo>
                  <a:pt x="6014369" y="45872"/>
                  <a:pt x="6056146" y="9830"/>
                  <a:pt x="6111848" y="9830"/>
                </a:cubicBezTo>
                <a:close/>
                <a:moveTo>
                  <a:pt x="4930748" y="9830"/>
                </a:moveTo>
                <a:cubicBezTo>
                  <a:pt x="4988089" y="9830"/>
                  <a:pt x="5017578" y="40958"/>
                  <a:pt x="5017578" y="40958"/>
                </a:cubicBezTo>
                <a:lnTo>
                  <a:pt x="4994642" y="83963"/>
                </a:lnTo>
                <a:cubicBezTo>
                  <a:pt x="4994642" y="83963"/>
                  <a:pt x="4966791" y="58569"/>
                  <a:pt x="4930338" y="58569"/>
                </a:cubicBezTo>
                <a:cubicBezTo>
                  <a:pt x="4905764" y="58569"/>
                  <a:pt x="4886514" y="72904"/>
                  <a:pt x="4886514" y="93383"/>
                </a:cubicBezTo>
                <a:cubicBezTo>
                  <a:pt x="4886514" y="144990"/>
                  <a:pt x="5023312" y="132293"/>
                  <a:pt x="5023312" y="225266"/>
                </a:cubicBezTo>
                <a:cubicBezTo>
                  <a:pt x="5023312" y="271548"/>
                  <a:pt x="4988089" y="310458"/>
                  <a:pt x="4927472" y="310458"/>
                </a:cubicBezTo>
                <a:cubicBezTo>
                  <a:pt x="4862759" y="310458"/>
                  <a:pt x="4827126" y="270729"/>
                  <a:pt x="4827126" y="270729"/>
                </a:cubicBezTo>
                <a:lnTo>
                  <a:pt x="4855796" y="231000"/>
                </a:lnTo>
                <a:cubicBezTo>
                  <a:pt x="4855796" y="231000"/>
                  <a:pt x="4887333" y="261719"/>
                  <a:pt x="4928291" y="261719"/>
                </a:cubicBezTo>
                <a:cubicBezTo>
                  <a:pt x="4950409" y="261719"/>
                  <a:pt x="4970477" y="250250"/>
                  <a:pt x="4970477" y="226495"/>
                </a:cubicBezTo>
                <a:cubicBezTo>
                  <a:pt x="4970477" y="174479"/>
                  <a:pt x="4833270" y="183490"/>
                  <a:pt x="4833270" y="94202"/>
                </a:cubicBezTo>
                <a:cubicBezTo>
                  <a:pt x="4833270" y="45872"/>
                  <a:pt x="4875046" y="9830"/>
                  <a:pt x="4930748" y="9830"/>
                </a:cubicBezTo>
                <a:close/>
                <a:moveTo>
                  <a:pt x="4387824" y="9830"/>
                </a:moveTo>
                <a:cubicBezTo>
                  <a:pt x="4445164" y="9830"/>
                  <a:pt x="4474654" y="40958"/>
                  <a:pt x="4474654" y="40958"/>
                </a:cubicBezTo>
                <a:lnTo>
                  <a:pt x="4451718" y="83963"/>
                </a:lnTo>
                <a:cubicBezTo>
                  <a:pt x="4451718" y="83963"/>
                  <a:pt x="4423866" y="58569"/>
                  <a:pt x="4387414" y="58569"/>
                </a:cubicBezTo>
                <a:cubicBezTo>
                  <a:pt x="4362840" y="58569"/>
                  <a:pt x="4343590" y="72904"/>
                  <a:pt x="4343590" y="93383"/>
                </a:cubicBezTo>
                <a:cubicBezTo>
                  <a:pt x="4343590" y="144990"/>
                  <a:pt x="4480388" y="132293"/>
                  <a:pt x="4480388" y="225266"/>
                </a:cubicBezTo>
                <a:cubicBezTo>
                  <a:pt x="4480388" y="271548"/>
                  <a:pt x="4445164" y="310458"/>
                  <a:pt x="4384547" y="310458"/>
                </a:cubicBezTo>
                <a:cubicBezTo>
                  <a:pt x="4319834" y="310458"/>
                  <a:pt x="4284201" y="270729"/>
                  <a:pt x="4284201" y="270729"/>
                </a:cubicBezTo>
                <a:lnTo>
                  <a:pt x="4312872" y="231000"/>
                </a:lnTo>
                <a:cubicBezTo>
                  <a:pt x="4312872" y="231000"/>
                  <a:pt x="4344408" y="261719"/>
                  <a:pt x="4385366" y="261719"/>
                </a:cubicBezTo>
                <a:cubicBezTo>
                  <a:pt x="4407483" y="261719"/>
                  <a:pt x="4427552" y="250250"/>
                  <a:pt x="4427552" y="226495"/>
                </a:cubicBezTo>
                <a:cubicBezTo>
                  <a:pt x="4427552" y="174479"/>
                  <a:pt x="4290345" y="183490"/>
                  <a:pt x="4290345" y="94202"/>
                </a:cubicBezTo>
                <a:cubicBezTo>
                  <a:pt x="4290345" y="45872"/>
                  <a:pt x="4332121" y="9830"/>
                  <a:pt x="4387824" y="9830"/>
                </a:cubicBezTo>
                <a:close/>
                <a:moveTo>
                  <a:pt x="3788863" y="9830"/>
                </a:moveTo>
                <a:cubicBezTo>
                  <a:pt x="3874464" y="9830"/>
                  <a:pt x="3939177" y="74952"/>
                  <a:pt x="3939177" y="158096"/>
                </a:cubicBezTo>
                <a:cubicBezTo>
                  <a:pt x="3939177" y="243697"/>
                  <a:pt x="3874464" y="310458"/>
                  <a:pt x="3788863" y="310458"/>
                </a:cubicBezTo>
                <a:cubicBezTo>
                  <a:pt x="3703263" y="310458"/>
                  <a:pt x="3638550" y="243697"/>
                  <a:pt x="3638550" y="158096"/>
                </a:cubicBezTo>
                <a:cubicBezTo>
                  <a:pt x="3638550" y="74952"/>
                  <a:pt x="3703263" y="9830"/>
                  <a:pt x="3788863" y="9830"/>
                </a:cubicBezTo>
                <a:close/>
                <a:moveTo>
                  <a:pt x="3074489" y="9830"/>
                </a:moveTo>
                <a:cubicBezTo>
                  <a:pt x="3160090" y="9830"/>
                  <a:pt x="3224803" y="74952"/>
                  <a:pt x="3224803" y="158096"/>
                </a:cubicBezTo>
                <a:cubicBezTo>
                  <a:pt x="3224803" y="243697"/>
                  <a:pt x="3160090" y="310458"/>
                  <a:pt x="3074489" y="310458"/>
                </a:cubicBezTo>
                <a:cubicBezTo>
                  <a:pt x="2988888" y="310458"/>
                  <a:pt x="2924175" y="243697"/>
                  <a:pt x="2924175" y="158096"/>
                </a:cubicBezTo>
                <a:cubicBezTo>
                  <a:pt x="2924175" y="74952"/>
                  <a:pt x="2988888" y="9830"/>
                  <a:pt x="3074489" y="9830"/>
                </a:cubicBezTo>
                <a:close/>
                <a:moveTo>
                  <a:pt x="1511570" y="9830"/>
                </a:moveTo>
                <a:cubicBezTo>
                  <a:pt x="1582426" y="9830"/>
                  <a:pt x="1618878" y="49559"/>
                  <a:pt x="1618878" y="49559"/>
                </a:cubicBezTo>
                <a:lnTo>
                  <a:pt x="1593485" y="88878"/>
                </a:lnTo>
                <a:cubicBezTo>
                  <a:pt x="1593485" y="88878"/>
                  <a:pt x="1560309" y="58160"/>
                  <a:pt x="1514027" y="58160"/>
                </a:cubicBezTo>
                <a:cubicBezTo>
                  <a:pt x="1452591" y="58160"/>
                  <a:pt x="1416548" y="104032"/>
                  <a:pt x="1416548" y="158096"/>
                </a:cubicBezTo>
                <a:cubicBezTo>
                  <a:pt x="1416548" y="213389"/>
                  <a:pt x="1453820" y="262128"/>
                  <a:pt x="1514437" y="262128"/>
                </a:cubicBezTo>
                <a:cubicBezTo>
                  <a:pt x="1564815" y="262128"/>
                  <a:pt x="1598809" y="225266"/>
                  <a:pt x="1598809" y="225266"/>
                </a:cubicBezTo>
                <a:lnTo>
                  <a:pt x="1626660" y="263357"/>
                </a:lnTo>
                <a:cubicBezTo>
                  <a:pt x="1626660" y="263357"/>
                  <a:pt x="1586522" y="310458"/>
                  <a:pt x="1512389" y="310458"/>
                </a:cubicBezTo>
                <a:cubicBezTo>
                  <a:pt x="1423511" y="310458"/>
                  <a:pt x="1362075" y="244516"/>
                  <a:pt x="1362075" y="158915"/>
                </a:cubicBezTo>
                <a:cubicBezTo>
                  <a:pt x="1362075" y="74543"/>
                  <a:pt x="1425968" y="9830"/>
                  <a:pt x="1511570" y="9830"/>
                </a:cubicBezTo>
                <a:close/>
                <a:moveTo>
                  <a:pt x="150314" y="9830"/>
                </a:moveTo>
                <a:cubicBezTo>
                  <a:pt x="235915" y="9830"/>
                  <a:pt x="300628" y="74952"/>
                  <a:pt x="300628" y="158096"/>
                </a:cubicBezTo>
                <a:cubicBezTo>
                  <a:pt x="300628" y="243697"/>
                  <a:pt x="235915" y="310458"/>
                  <a:pt x="150314" y="310458"/>
                </a:cubicBezTo>
                <a:cubicBezTo>
                  <a:pt x="64713" y="310458"/>
                  <a:pt x="0" y="243697"/>
                  <a:pt x="0" y="158096"/>
                </a:cubicBezTo>
                <a:cubicBezTo>
                  <a:pt x="0" y="74952"/>
                  <a:pt x="64713" y="9830"/>
                  <a:pt x="150314" y="9830"/>
                </a:cubicBezTo>
                <a:close/>
                <a:moveTo>
                  <a:pt x="5156072" y="0"/>
                </a:moveTo>
                <a:lnTo>
                  <a:pt x="5200715" y="0"/>
                </a:lnTo>
                <a:lnTo>
                  <a:pt x="5096274" y="322745"/>
                </a:lnTo>
                <a:lnTo>
                  <a:pt x="5052040" y="322745"/>
                </a:lnTo>
                <a:close/>
              </a:path>
            </a:pathLst>
          </a:custGeom>
          <a:solidFill>
            <a:srgbClr val="FFFF00"/>
          </a:solidFill>
          <a:ln w="9525" cap="flat" cmpd="sng">
            <a:solidFill>
              <a:srgbClr val="FFFF00"/>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chemeClr val="accent6"/>
              </a:buClr>
              <a:buSzPts val="2400"/>
              <a:buFont typeface="Arial"/>
              <a:buNone/>
            </a:pPr>
            <a:endParaRPr sz="2400" b="1" i="0" baseline="30000">
              <a:solidFill>
                <a:schemeClr val="accent6"/>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23"/>
                                        </p:tgtEl>
                                        <p:attrNameLst>
                                          <p:attrName>style.visibility</p:attrName>
                                        </p:attrNameLst>
                                      </p:cBhvr>
                                      <p:to>
                                        <p:strVal val="visible"/>
                                      </p:to>
                                    </p:set>
                                    <p:anim calcmode="lin" valueType="num">
                                      <p:cBhvr additive="base">
                                        <p:cTn id="7" dur="500"/>
                                        <p:tgtEl>
                                          <p:spTgt spid="523"/>
                                        </p:tgtEl>
                                        <p:attrNameLst>
                                          <p:attrName>ppt_x</p:attrName>
                                        </p:attrNameLst>
                                      </p:cBhvr>
                                      <p:tavLst>
                                        <p:tav tm="0">
                                          <p:val>
                                            <p:strVal val="#ppt_x+1"/>
                                          </p:val>
                                        </p:tav>
                                        <p:tav tm="100000">
                                          <p:val>
                                            <p:strVal val="#ppt_x"/>
                                          </p:val>
                                        </p:tav>
                                      </p:tavLst>
                                    </p:anim>
                                  </p:childTnLst>
                                </p:cTn>
                              </p:par>
                              <p:par>
                                <p:cTn id="8" presetID="8" presetClass="emph" presetSubtype="0" fill="hold" nodeType="withEffect">
                                  <p:stCondLst>
                                    <p:cond delay="0"/>
                                  </p:stCondLst>
                                  <p:childTnLst>
                                    <p:animRot by="-21600000">
                                      <p:cBhvr>
                                        <p:cTn id="9" dur="500" fill="hold"/>
                                        <p:tgtEl>
                                          <p:spTgt spid="514"/>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527"/>
                                        </p:tgtEl>
                                        <p:attrNameLst>
                                          <p:attrName>style.visibility</p:attrName>
                                        </p:attrNameLst>
                                      </p:cBhvr>
                                      <p:to>
                                        <p:strVal val="visible"/>
                                      </p:to>
                                    </p:set>
                                    <p:anim calcmode="lin" valueType="num">
                                      <p:cBhvr additive="base">
                                        <p:cTn id="14" dur="500"/>
                                        <p:tgtEl>
                                          <p:spTgt spid="527"/>
                                        </p:tgtEl>
                                        <p:attrNameLst>
                                          <p:attrName>ppt_x</p:attrName>
                                        </p:attrNameLst>
                                      </p:cBhvr>
                                      <p:tavLst>
                                        <p:tav tm="0">
                                          <p:val>
                                            <p:strVal val="#ppt_x+1"/>
                                          </p:val>
                                        </p:tav>
                                        <p:tav tm="100000">
                                          <p:val>
                                            <p:strVal val="#ppt_x"/>
                                          </p:val>
                                        </p:tav>
                                      </p:tavLst>
                                    </p:anim>
                                  </p:childTnLst>
                                </p:cTn>
                              </p:par>
                              <p:par>
                                <p:cTn id="15" presetID="8" presetClass="emph" presetSubtype="0" fill="hold" nodeType="withEffect">
                                  <p:stCondLst>
                                    <p:cond delay="1000"/>
                                  </p:stCondLst>
                                  <p:childTnLst>
                                    <p:animRot by="-21600000">
                                      <p:cBhvr>
                                        <p:cTn id="16" dur="500" fill="hold"/>
                                        <p:tgtEl>
                                          <p:spTgt spid="514"/>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31"/>
                                        </p:tgtEl>
                                        <p:attrNameLst>
                                          <p:attrName>style.visibility</p:attrName>
                                        </p:attrNameLst>
                                      </p:cBhvr>
                                      <p:to>
                                        <p:strVal val="visible"/>
                                      </p:to>
                                    </p:set>
                                    <p:anim calcmode="lin" valueType="num">
                                      <p:cBhvr additive="base">
                                        <p:cTn id="21" dur="500"/>
                                        <p:tgtEl>
                                          <p:spTgt spid="531"/>
                                        </p:tgtEl>
                                        <p:attrNameLst>
                                          <p:attrName>ppt_x</p:attrName>
                                        </p:attrNameLst>
                                      </p:cBhvr>
                                      <p:tavLst>
                                        <p:tav tm="0">
                                          <p:val>
                                            <p:strVal val="#ppt_x+1"/>
                                          </p:val>
                                        </p:tav>
                                        <p:tav tm="100000">
                                          <p:val>
                                            <p:strVal val="#ppt_x"/>
                                          </p:val>
                                        </p:tav>
                                      </p:tavLst>
                                    </p:anim>
                                  </p:childTnLst>
                                </p:cTn>
                              </p:par>
                              <p:par>
                                <p:cTn id="22" presetID="10" presetClass="entr" presetSubtype="0" fill="hold" nodeType="withEffect">
                                  <p:stCondLst>
                                    <p:cond delay="0"/>
                                  </p:stCondLst>
                                  <p:childTnLst>
                                    <p:set>
                                      <p:cBhvr>
                                        <p:cTn id="23" dur="1" fill="hold">
                                          <p:stCondLst>
                                            <p:cond delay="0"/>
                                          </p:stCondLst>
                                        </p:cTn>
                                        <p:tgtEl>
                                          <p:spTgt spid="541"/>
                                        </p:tgtEl>
                                        <p:attrNameLst>
                                          <p:attrName>style.visibility</p:attrName>
                                        </p:attrNameLst>
                                      </p:cBhvr>
                                      <p:to>
                                        <p:strVal val="visible"/>
                                      </p:to>
                                    </p:set>
                                    <p:animEffect transition="in" filter="fade">
                                      <p:cBhvr>
                                        <p:cTn id="24" dur="1000"/>
                                        <p:tgtEl>
                                          <p:spTgt spid="541"/>
                                        </p:tgtEl>
                                      </p:cBhvr>
                                    </p:animEffect>
                                  </p:childTnLst>
                                </p:cTn>
                              </p:par>
                              <p:par>
                                <p:cTn id="25" presetID="8" presetClass="emph" presetSubtype="0" fill="hold" nodeType="withEffect">
                                  <p:stCondLst>
                                    <p:cond delay="1000"/>
                                  </p:stCondLst>
                                  <p:childTnLst>
                                    <p:animRot by="-21600000">
                                      <p:cBhvr>
                                        <p:cTn id="26" dur="500" fill="hold"/>
                                        <p:tgtEl>
                                          <p:spTgt spid="51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36"/>
                                        </p:tgtEl>
                                        <p:attrNameLst>
                                          <p:attrName>style.visibility</p:attrName>
                                        </p:attrNameLst>
                                      </p:cBhvr>
                                      <p:to>
                                        <p:strVal val="visible"/>
                                      </p:to>
                                    </p:set>
                                    <p:anim calcmode="lin" valueType="num">
                                      <p:cBhvr additive="base">
                                        <p:cTn id="31" dur="500"/>
                                        <p:tgtEl>
                                          <p:spTgt spid="536"/>
                                        </p:tgtEl>
                                        <p:attrNameLst>
                                          <p:attrName>ppt_x</p:attrName>
                                        </p:attrNameLst>
                                      </p:cBhvr>
                                      <p:tavLst>
                                        <p:tav tm="0">
                                          <p:val>
                                            <p:strVal val="#ppt_x+1"/>
                                          </p:val>
                                        </p:tav>
                                        <p:tav tm="100000">
                                          <p:val>
                                            <p:strVal val="#ppt_x"/>
                                          </p:val>
                                        </p:tav>
                                      </p:tavLst>
                                    </p:anim>
                                  </p:childTnLst>
                                </p:cTn>
                              </p:par>
                              <p:par>
                                <p:cTn id="32" presetID="10" presetClass="exit" presetSubtype="0" fill="hold" nodeType="withEffect">
                                  <p:stCondLst>
                                    <p:cond delay="0"/>
                                  </p:stCondLst>
                                  <p:childTnLst>
                                    <p:animEffect transition="out" filter="fade">
                                      <p:cBhvr>
                                        <p:cTn id="33" dur="500"/>
                                        <p:tgtEl>
                                          <p:spTgt spid="541"/>
                                        </p:tgtEl>
                                      </p:cBhvr>
                                    </p:animEffect>
                                    <p:set>
                                      <p:cBhvr>
                                        <p:cTn id="34" dur="1" fill="hold">
                                          <p:stCondLst>
                                            <p:cond delay="500"/>
                                          </p:stCondLst>
                                        </p:cTn>
                                        <p:tgtEl>
                                          <p:spTgt spid="541"/>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31"/>
                                        </p:tgtEl>
                                      </p:cBhvr>
                                    </p:animEffect>
                                    <p:set>
                                      <p:cBhvr>
                                        <p:cTn id="37" dur="1" fill="hold">
                                          <p:stCondLst>
                                            <p:cond delay="500"/>
                                          </p:stCondLst>
                                        </p:cTn>
                                        <p:tgtEl>
                                          <p:spTgt spid="531"/>
                                        </p:tgtEl>
                                        <p:attrNameLst>
                                          <p:attrName>style.visibility</p:attrName>
                                        </p:attrNameLst>
                                      </p:cBhvr>
                                      <p:to>
                                        <p:strVal val="hidden"/>
                                      </p:to>
                                    </p:set>
                                  </p:childTnLst>
                                </p:cTn>
                              </p:par>
                              <p:par>
                                <p:cTn id="38" presetID="8" presetClass="emph" presetSubtype="0" fill="hold" nodeType="withEffect">
                                  <p:stCondLst>
                                    <p:cond delay="1000"/>
                                  </p:stCondLst>
                                  <p:childTnLst>
                                    <p:animRot by="-21600000">
                                      <p:cBhvr>
                                        <p:cTn id="39" dur="500" fill="hold"/>
                                        <p:tgtEl>
                                          <p:spTgt spid="514"/>
                                        </p:tgtEl>
                                        <p:attrNameLst>
                                          <p:attrName>r</p:attrName>
                                        </p:attrNameLst>
                                      </p:cBhvr>
                                    </p:animRot>
                                  </p:childTnLst>
                                </p:cTn>
                              </p:par>
                              <p:par>
                                <p:cTn id="40" presetID="10" presetClass="entr" presetSubtype="0" fill="hold" nodeType="withEffect">
                                  <p:stCondLst>
                                    <p:cond delay="0"/>
                                  </p:stCondLst>
                                  <p:childTnLst>
                                    <p:set>
                                      <p:cBhvr>
                                        <p:cTn id="41" dur="1" fill="hold">
                                          <p:stCondLst>
                                            <p:cond delay="0"/>
                                          </p:stCondLst>
                                        </p:cTn>
                                        <p:tgtEl>
                                          <p:spTgt spid="542"/>
                                        </p:tgtEl>
                                        <p:attrNameLst>
                                          <p:attrName>style.visibility</p:attrName>
                                        </p:attrNameLst>
                                      </p:cBhvr>
                                      <p:to>
                                        <p:strVal val="visible"/>
                                      </p:to>
                                    </p:set>
                                    <p:animEffect transition="in" filter="fade">
                                      <p:cBhvr>
                                        <p:cTn id="42" dur="1000"/>
                                        <p:tgtEl>
                                          <p:spTgt spid="542"/>
                                        </p:tgtEl>
                                      </p:cBhvr>
                                    </p:animEffect>
                                  </p:childTnLst>
                                </p:cTn>
                              </p:par>
                              <p:par>
                                <p:cTn id="43" presetID="10" presetClass="entr" presetSubtype="0" fill="hold" nodeType="withEffect">
                                  <p:stCondLst>
                                    <p:cond delay="0"/>
                                  </p:stCondLst>
                                  <p:childTnLst>
                                    <p:set>
                                      <p:cBhvr>
                                        <p:cTn id="44" dur="1" fill="hold">
                                          <p:stCondLst>
                                            <p:cond delay="0"/>
                                          </p:stCondLst>
                                        </p:cTn>
                                        <p:tgtEl>
                                          <p:spTgt spid="540"/>
                                        </p:tgtEl>
                                        <p:attrNameLst>
                                          <p:attrName>style.visibility</p:attrName>
                                        </p:attrNameLst>
                                      </p:cBhvr>
                                      <p:to>
                                        <p:strVal val="visible"/>
                                      </p:to>
                                    </p:set>
                                    <p:animEffect transition="in" filter="fade">
                                      <p:cBhvr>
                                        <p:cTn id="45" dur="1000"/>
                                        <p:tgtEl>
                                          <p:spTgt spid="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55"/>
          <p:cNvSpPr txBox="1">
            <a:spLocks noGrp="1"/>
          </p:cNvSpPr>
          <p:nvPr>
            <p:ph type="ftr" idx="11"/>
          </p:nvPr>
        </p:nvSpPr>
        <p:spPr>
          <a:xfrm>
            <a:off x="3733800" y="6105851"/>
            <a:ext cx="3347100" cy="7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Arial"/>
                <a:ea typeface="Arial"/>
                <a:cs typeface="Arial"/>
                <a:sym typeface="Arial"/>
              </a:rPr>
              <a:t>1. Mann DL, et al. </a:t>
            </a:r>
            <a:r>
              <a:rPr lang="en-US" sz="800" i="1">
                <a:solidFill>
                  <a:schemeClr val="dk1"/>
                </a:solidFill>
                <a:latin typeface="Arial"/>
                <a:ea typeface="Arial"/>
                <a:cs typeface="Arial"/>
                <a:sym typeface="Arial"/>
              </a:rPr>
              <a:t>Braunwald's Heart Disease: A Textbook of Cardiovascular Medicine</a:t>
            </a:r>
            <a:r>
              <a:rPr lang="en-US" sz="800">
                <a:solidFill>
                  <a:schemeClr val="dk1"/>
                </a:solidFill>
                <a:latin typeface="Arial"/>
                <a:ea typeface="Arial"/>
                <a:cs typeface="Arial"/>
                <a:sym typeface="Arial"/>
              </a:rPr>
              <a:t>. 10th ed; 2015. 2. Volpe M, et al. </a:t>
            </a:r>
            <a:r>
              <a:rPr lang="en-US" sz="800" i="1">
                <a:solidFill>
                  <a:schemeClr val="dk1"/>
                </a:solidFill>
                <a:latin typeface="Arial"/>
                <a:ea typeface="Arial"/>
                <a:cs typeface="Arial"/>
                <a:sym typeface="Arial"/>
              </a:rPr>
              <a:t>Clin Sci</a:t>
            </a:r>
            <a:r>
              <a:rPr lang="en-US" sz="800">
                <a:solidFill>
                  <a:schemeClr val="dk1"/>
                </a:solidFill>
                <a:latin typeface="Arial"/>
                <a:ea typeface="Arial"/>
                <a:cs typeface="Arial"/>
                <a:sym typeface="Arial"/>
              </a:rPr>
              <a:t>. 2016;130(2):57-77. 3. Floras JS, Ponikowski P. </a:t>
            </a:r>
            <a:r>
              <a:rPr lang="en-US" sz="800" i="1">
                <a:solidFill>
                  <a:schemeClr val="dk1"/>
                </a:solidFill>
                <a:latin typeface="Arial"/>
                <a:ea typeface="Arial"/>
                <a:cs typeface="Arial"/>
                <a:sym typeface="Arial"/>
              </a:rPr>
              <a:t>Eur Heart J</a:t>
            </a:r>
            <a:r>
              <a:rPr lang="en-US" sz="800">
                <a:solidFill>
                  <a:schemeClr val="dk1"/>
                </a:solidFill>
                <a:latin typeface="Arial"/>
                <a:ea typeface="Arial"/>
                <a:cs typeface="Arial"/>
                <a:sym typeface="Arial"/>
              </a:rPr>
              <a:t>. 2015;36(30):1974-1982. 4. Mangiafico S, et al. </a:t>
            </a:r>
            <a:r>
              <a:rPr lang="en-US" sz="800" i="1">
                <a:solidFill>
                  <a:schemeClr val="dk1"/>
                </a:solidFill>
                <a:latin typeface="Arial"/>
                <a:ea typeface="Arial"/>
                <a:cs typeface="Arial"/>
                <a:sym typeface="Arial"/>
              </a:rPr>
              <a:t>Eur Heart J</a:t>
            </a:r>
            <a:r>
              <a:rPr lang="en-US" sz="800">
                <a:solidFill>
                  <a:schemeClr val="dk1"/>
                </a:solidFill>
                <a:latin typeface="Arial"/>
                <a:ea typeface="Arial"/>
                <a:cs typeface="Arial"/>
                <a:sym typeface="Arial"/>
              </a:rPr>
              <a:t>. 2013;34(12):886-893c. </a:t>
            </a:r>
            <a:endParaRPr sz="800">
              <a:solidFill>
                <a:schemeClr val="dk1"/>
              </a:solidFill>
              <a:latin typeface="Arial"/>
              <a:ea typeface="Arial"/>
              <a:cs typeface="Arial"/>
              <a:sym typeface="Arial"/>
            </a:endParaRPr>
          </a:p>
        </p:txBody>
      </p:sp>
      <p:sp>
        <p:nvSpPr>
          <p:cNvPr id="550" name="Google Shape;550;p55"/>
          <p:cNvSpPr/>
          <p:nvPr/>
        </p:nvSpPr>
        <p:spPr>
          <a:xfrm>
            <a:off x="631250" y="484557"/>
            <a:ext cx="7692190" cy="579580"/>
          </a:xfrm>
          <a:custGeom>
            <a:avLst/>
            <a:gdLst/>
            <a:ahLst/>
            <a:cxnLst/>
            <a:rect l="l" t="t" r="r" b="b"/>
            <a:pathLst>
              <a:path w="10256253" h="772773" extrusionOk="0">
                <a:moveTo>
                  <a:pt x="2389927" y="493443"/>
                </a:moveTo>
                <a:cubicBezTo>
                  <a:pt x="2389927" y="493443"/>
                  <a:pt x="2383374" y="522113"/>
                  <a:pt x="2377640" y="538496"/>
                </a:cubicBezTo>
                <a:lnTo>
                  <a:pt x="2351837" y="616315"/>
                </a:lnTo>
                <a:lnTo>
                  <a:pt x="2428018" y="616315"/>
                </a:lnTo>
                <a:lnTo>
                  <a:pt x="2402214" y="538496"/>
                </a:lnTo>
                <a:cubicBezTo>
                  <a:pt x="2396890" y="522113"/>
                  <a:pt x="2390747" y="493443"/>
                  <a:pt x="2390747" y="493443"/>
                </a:cubicBezTo>
                <a:close/>
                <a:moveTo>
                  <a:pt x="1313602" y="493443"/>
                </a:moveTo>
                <a:cubicBezTo>
                  <a:pt x="1313602" y="493443"/>
                  <a:pt x="1307049" y="522113"/>
                  <a:pt x="1301315" y="538496"/>
                </a:cubicBezTo>
                <a:lnTo>
                  <a:pt x="1275512" y="616315"/>
                </a:lnTo>
                <a:lnTo>
                  <a:pt x="1351693" y="616315"/>
                </a:lnTo>
                <a:lnTo>
                  <a:pt x="1325890" y="538496"/>
                </a:lnTo>
                <a:cubicBezTo>
                  <a:pt x="1320565" y="522113"/>
                  <a:pt x="1314421" y="493443"/>
                  <a:pt x="1314421" y="493443"/>
                </a:cubicBezTo>
                <a:close/>
                <a:moveTo>
                  <a:pt x="6664204" y="488528"/>
                </a:moveTo>
                <a:lnTo>
                  <a:pt x="6664204" y="688400"/>
                </a:lnTo>
                <a:lnTo>
                  <a:pt x="6707619" y="688400"/>
                </a:lnTo>
                <a:cubicBezTo>
                  <a:pt x="6766598" y="688400"/>
                  <a:pt x="6804278" y="653586"/>
                  <a:pt x="6804278" y="588054"/>
                </a:cubicBezTo>
                <a:cubicBezTo>
                  <a:pt x="6804278" y="523342"/>
                  <a:pt x="6765778" y="488528"/>
                  <a:pt x="6707619" y="488528"/>
                </a:cubicBezTo>
                <a:close/>
                <a:moveTo>
                  <a:pt x="5521204" y="488528"/>
                </a:moveTo>
                <a:lnTo>
                  <a:pt x="5521204" y="688400"/>
                </a:lnTo>
                <a:lnTo>
                  <a:pt x="5564619" y="688400"/>
                </a:lnTo>
                <a:cubicBezTo>
                  <a:pt x="5623598" y="688400"/>
                  <a:pt x="5661278" y="653586"/>
                  <a:pt x="5661278" y="588054"/>
                </a:cubicBezTo>
                <a:cubicBezTo>
                  <a:pt x="5661278" y="523342"/>
                  <a:pt x="5622778" y="488528"/>
                  <a:pt x="5564619" y="488528"/>
                </a:cubicBezTo>
                <a:close/>
                <a:moveTo>
                  <a:pt x="5016379" y="488528"/>
                </a:moveTo>
                <a:lnTo>
                  <a:pt x="5016379" y="579453"/>
                </a:lnTo>
                <a:lnTo>
                  <a:pt x="5063890" y="579453"/>
                </a:lnTo>
                <a:cubicBezTo>
                  <a:pt x="5092150" y="579453"/>
                  <a:pt x="5109762" y="562661"/>
                  <a:pt x="5109762" y="533581"/>
                </a:cubicBezTo>
                <a:cubicBezTo>
                  <a:pt x="5109762" y="505730"/>
                  <a:pt x="5097884" y="488528"/>
                  <a:pt x="5056517" y="488528"/>
                </a:cubicBezTo>
                <a:close/>
                <a:moveTo>
                  <a:pt x="3254254" y="488528"/>
                </a:moveTo>
                <a:lnTo>
                  <a:pt x="3254254" y="579453"/>
                </a:lnTo>
                <a:lnTo>
                  <a:pt x="3301765" y="579453"/>
                </a:lnTo>
                <a:cubicBezTo>
                  <a:pt x="3330026" y="579453"/>
                  <a:pt x="3347638" y="562661"/>
                  <a:pt x="3347638" y="533581"/>
                </a:cubicBezTo>
                <a:cubicBezTo>
                  <a:pt x="3347638" y="505730"/>
                  <a:pt x="3335760" y="488528"/>
                  <a:pt x="3294393" y="488528"/>
                </a:cubicBezTo>
                <a:close/>
                <a:moveTo>
                  <a:pt x="1530229" y="488528"/>
                </a:moveTo>
                <a:lnTo>
                  <a:pt x="1530229" y="579453"/>
                </a:lnTo>
                <a:lnTo>
                  <a:pt x="1577740" y="579453"/>
                </a:lnTo>
                <a:cubicBezTo>
                  <a:pt x="1606001" y="579453"/>
                  <a:pt x="1623613" y="562661"/>
                  <a:pt x="1623613" y="533581"/>
                </a:cubicBezTo>
                <a:cubicBezTo>
                  <a:pt x="1623613" y="505730"/>
                  <a:pt x="1611735" y="488528"/>
                  <a:pt x="1570368" y="488528"/>
                </a:cubicBezTo>
                <a:close/>
                <a:moveTo>
                  <a:pt x="8732338" y="486480"/>
                </a:moveTo>
                <a:cubicBezTo>
                  <a:pt x="8679093" y="486480"/>
                  <a:pt x="8636498" y="529076"/>
                  <a:pt x="8636498" y="586416"/>
                </a:cubicBezTo>
                <a:cubicBezTo>
                  <a:pt x="8636498" y="646214"/>
                  <a:pt x="8679093" y="690448"/>
                  <a:pt x="8732338" y="690448"/>
                </a:cubicBezTo>
                <a:cubicBezTo>
                  <a:pt x="8785583" y="690448"/>
                  <a:pt x="8828179" y="646214"/>
                  <a:pt x="8828179" y="586416"/>
                </a:cubicBezTo>
                <a:cubicBezTo>
                  <a:pt x="8828179" y="529076"/>
                  <a:pt x="8785583" y="486480"/>
                  <a:pt x="8732338" y="486480"/>
                </a:cubicBezTo>
                <a:close/>
                <a:moveTo>
                  <a:pt x="150314" y="486480"/>
                </a:moveTo>
                <a:cubicBezTo>
                  <a:pt x="97069" y="486480"/>
                  <a:pt x="54473" y="529076"/>
                  <a:pt x="54473" y="586416"/>
                </a:cubicBezTo>
                <a:cubicBezTo>
                  <a:pt x="54473" y="646214"/>
                  <a:pt x="97069" y="690448"/>
                  <a:pt x="150314" y="690448"/>
                </a:cubicBezTo>
                <a:cubicBezTo>
                  <a:pt x="203559" y="690448"/>
                  <a:pt x="246155" y="646214"/>
                  <a:pt x="246155" y="586416"/>
                </a:cubicBezTo>
                <a:cubicBezTo>
                  <a:pt x="246155" y="529076"/>
                  <a:pt x="203559" y="486480"/>
                  <a:pt x="150314" y="486480"/>
                </a:cubicBezTo>
                <a:close/>
                <a:moveTo>
                  <a:pt x="9973693" y="443065"/>
                </a:moveTo>
                <a:lnTo>
                  <a:pt x="10140800" y="443065"/>
                </a:lnTo>
                <a:lnTo>
                  <a:pt x="10140800" y="488528"/>
                </a:lnTo>
                <a:lnTo>
                  <a:pt x="10026529" y="488528"/>
                </a:lnTo>
                <a:lnTo>
                  <a:pt x="10026529" y="570852"/>
                </a:lnTo>
                <a:lnTo>
                  <a:pt x="10122779" y="570852"/>
                </a:lnTo>
                <a:lnTo>
                  <a:pt x="10122779" y="616315"/>
                </a:lnTo>
                <a:lnTo>
                  <a:pt x="10026529" y="616315"/>
                </a:lnTo>
                <a:lnTo>
                  <a:pt x="10026529" y="733863"/>
                </a:lnTo>
                <a:lnTo>
                  <a:pt x="9973693" y="733863"/>
                </a:lnTo>
                <a:close/>
                <a:moveTo>
                  <a:pt x="9659368" y="443065"/>
                </a:moveTo>
                <a:lnTo>
                  <a:pt x="9712204" y="443065"/>
                </a:lnTo>
                <a:lnTo>
                  <a:pt x="9712204" y="566347"/>
                </a:lnTo>
                <a:lnTo>
                  <a:pt x="9845315" y="566347"/>
                </a:lnTo>
                <a:lnTo>
                  <a:pt x="9845315" y="443065"/>
                </a:lnTo>
                <a:lnTo>
                  <a:pt x="9898150" y="443065"/>
                </a:lnTo>
                <a:lnTo>
                  <a:pt x="9898150" y="733863"/>
                </a:lnTo>
                <a:lnTo>
                  <a:pt x="9845315" y="733863"/>
                </a:lnTo>
                <a:lnTo>
                  <a:pt x="9845315" y="611810"/>
                </a:lnTo>
                <a:lnTo>
                  <a:pt x="9712204" y="611810"/>
                </a:lnTo>
                <a:lnTo>
                  <a:pt x="9712204" y="733863"/>
                </a:lnTo>
                <a:lnTo>
                  <a:pt x="9659368" y="733863"/>
                </a:lnTo>
                <a:close/>
                <a:moveTo>
                  <a:pt x="9154543" y="443065"/>
                </a:moveTo>
                <a:lnTo>
                  <a:pt x="9207379" y="443065"/>
                </a:lnTo>
                <a:lnTo>
                  <a:pt x="9207379" y="733863"/>
                </a:lnTo>
                <a:lnTo>
                  <a:pt x="9154543" y="733863"/>
                </a:lnTo>
                <a:close/>
                <a:moveTo>
                  <a:pt x="8935468" y="443065"/>
                </a:moveTo>
                <a:lnTo>
                  <a:pt x="8988304" y="443065"/>
                </a:lnTo>
                <a:lnTo>
                  <a:pt x="8988304" y="688400"/>
                </a:lnTo>
                <a:lnTo>
                  <a:pt x="9114043" y="688400"/>
                </a:lnTo>
                <a:lnTo>
                  <a:pt x="9114043" y="733863"/>
                </a:lnTo>
                <a:lnTo>
                  <a:pt x="8935468" y="733863"/>
                </a:lnTo>
                <a:close/>
                <a:moveTo>
                  <a:pt x="8319220" y="443065"/>
                </a:moveTo>
                <a:lnTo>
                  <a:pt x="8562917" y="443065"/>
                </a:lnTo>
                <a:lnTo>
                  <a:pt x="8562917" y="488528"/>
                </a:lnTo>
                <a:lnTo>
                  <a:pt x="8467486" y="488528"/>
                </a:lnTo>
                <a:lnTo>
                  <a:pt x="8467486" y="733863"/>
                </a:lnTo>
                <a:lnTo>
                  <a:pt x="8414651" y="733863"/>
                </a:lnTo>
                <a:lnTo>
                  <a:pt x="8414651" y="488528"/>
                </a:lnTo>
                <a:lnTo>
                  <a:pt x="8319220" y="488528"/>
                </a:lnTo>
                <a:close/>
                <a:moveTo>
                  <a:pt x="7842151" y="443065"/>
                </a:moveTo>
                <a:lnTo>
                  <a:pt x="7901949" y="443065"/>
                </a:lnTo>
                <a:lnTo>
                  <a:pt x="7947412" y="528666"/>
                </a:lnTo>
                <a:cubicBezTo>
                  <a:pt x="7956832" y="546687"/>
                  <a:pt x="7964614" y="567985"/>
                  <a:pt x="7965024" y="567576"/>
                </a:cubicBezTo>
                <a:lnTo>
                  <a:pt x="7965843" y="567576"/>
                </a:lnTo>
                <a:cubicBezTo>
                  <a:pt x="7965843" y="567576"/>
                  <a:pt x="7974034" y="546687"/>
                  <a:pt x="7983455" y="528666"/>
                </a:cubicBezTo>
                <a:lnTo>
                  <a:pt x="8028507" y="443065"/>
                </a:lnTo>
                <a:lnTo>
                  <a:pt x="8088305" y="443065"/>
                </a:lnTo>
                <a:lnTo>
                  <a:pt x="7991646" y="612219"/>
                </a:lnTo>
                <a:lnTo>
                  <a:pt x="7991646" y="733863"/>
                </a:lnTo>
                <a:lnTo>
                  <a:pt x="7938811" y="733863"/>
                </a:lnTo>
                <a:lnTo>
                  <a:pt x="7938811" y="612219"/>
                </a:lnTo>
                <a:close/>
                <a:moveTo>
                  <a:pt x="7240019" y="443065"/>
                </a:moveTo>
                <a:lnTo>
                  <a:pt x="7407125" y="443065"/>
                </a:lnTo>
                <a:lnTo>
                  <a:pt x="7407125" y="488528"/>
                </a:lnTo>
                <a:lnTo>
                  <a:pt x="7292854" y="488528"/>
                </a:lnTo>
                <a:lnTo>
                  <a:pt x="7292854" y="570852"/>
                </a:lnTo>
                <a:lnTo>
                  <a:pt x="7389104" y="570852"/>
                </a:lnTo>
                <a:lnTo>
                  <a:pt x="7389104" y="616315"/>
                </a:lnTo>
                <a:lnTo>
                  <a:pt x="7292854" y="616315"/>
                </a:lnTo>
                <a:lnTo>
                  <a:pt x="7292854" y="733863"/>
                </a:lnTo>
                <a:lnTo>
                  <a:pt x="7240019" y="733863"/>
                </a:lnTo>
                <a:close/>
                <a:moveTo>
                  <a:pt x="7001894" y="443065"/>
                </a:moveTo>
                <a:lnTo>
                  <a:pt x="7175963" y="443065"/>
                </a:lnTo>
                <a:lnTo>
                  <a:pt x="7175963" y="488528"/>
                </a:lnTo>
                <a:lnTo>
                  <a:pt x="7054729" y="488528"/>
                </a:lnTo>
                <a:lnTo>
                  <a:pt x="7054729" y="564709"/>
                </a:lnTo>
                <a:lnTo>
                  <a:pt x="7152617" y="564709"/>
                </a:lnTo>
                <a:lnTo>
                  <a:pt x="7152617" y="610171"/>
                </a:lnTo>
                <a:lnTo>
                  <a:pt x="7054729" y="610171"/>
                </a:lnTo>
                <a:lnTo>
                  <a:pt x="7054729" y="688400"/>
                </a:lnTo>
                <a:lnTo>
                  <a:pt x="7182516" y="688400"/>
                </a:lnTo>
                <a:lnTo>
                  <a:pt x="7182516" y="733863"/>
                </a:lnTo>
                <a:lnTo>
                  <a:pt x="7001894" y="733863"/>
                </a:lnTo>
                <a:close/>
                <a:moveTo>
                  <a:pt x="6611369" y="443065"/>
                </a:moveTo>
                <a:lnTo>
                  <a:pt x="6710486" y="443065"/>
                </a:lnTo>
                <a:cubicBezTo>
                  <a:pt x="6800183" y="443065"/>
                  <a:pt x="6858752" y="496310"/>
                  <a:pt x="6858752" y="588054"/>
                </a:cubicBezTo>
                <a:cubicBezTo>
                  <a:pt x="6858752" y="679799"/>
                  <a:pt x="6800183" y="733863"/>
                  <a:pt x="6710486" y="733863"/>
                </a:cubicBezTo>
                <a:lnTo>
                  <a:pt x="6611369" y="733863"/>
                </a:lnTo>
                <a:close/>
                <a:moveTo>
                  <a:pt x="6373244" y="443065"/>
                </a:moveTo>
                <a:lnTo>
                  <a:pt x="6547313" y="443065"/>
                </a:lnTo>
                <a:lnTo>
                  <a:pt x="6547313" y="488528"/>
                </a:lnTo>
                <a:lnTo>
                  <a:pt x="6426079" y="488528"/>
                </a:lnTo>
                <a:lnTo>
                  <a:pt x="6426079" y="564709"/>
                </a:lnTo>
                <a:lnTo>
                  <a:pt x="6523967" y="564709"/>
                </a:lnTo>
                <a:lnTo>
                  <a:pt x="6523967" y="610171"/>
                </a:lnTo>
                <a:lnTo>
                  <a:pt x="6426079" y="610171"/>
                </a:lnTo>
                <a:lnTo>
                  <a:pt x="6426079" y="688400"/>
                </a:lnTo>
                <a:lnTo>
                  <a:pt x="6553866" y="688400"/>
                </a:lnTo>
                <a:lnTo>
                  <a:pt x="6553866" y="733863"/>
                </a:lnTo>
                <a:lnTo>
                  <a:pt x="6373244" y="733863"/>
                </a:lnTo>
                <a:close/>
                <a:moveTo>
                  <a:pt x="5769073" y="443065"/>
                </a:moveTo>
                <a:lnTo>
                  <a:pt x="5821908" y="443065"/>
                </a:lnTo>
                <a:lnTo>
                  <a:pt x="5821908" y="629422"/>
                </a:lnTo>
                <a:cubicBezTo>
                  <a:pt x="5821908" y="668331"/>
                  <a:pt x="5847302" y="690448"/>
                  <a:pt x="5886211" y="690448"/>
                </a:cubicBezTo>
                <a:cubicBezTo>
                  <a:pt x="5925121" y="690448"/>
                  <a:pt x="5950924" y="668331"/>
                  <a:pt x="5950924" y="629012"/>
                </a:cubicBezTo>
                <a:lnTo>
                  <a:pt x="5950924" y="443065"/>
                </a:lnTo>
                <a:lnTo>
                  <a:pt x="6003759" y="443065"/>
                </a:lnTo>
                <a:lnTo>
                  <a:pt x="6003759" y="629422"/>
                </a:lnTo>
                <a:cubicBezTo>
                  <a:pt x="6003759" y="694544"/>
                  <a:pt x="5956658" y="738778"/>
                  <a:pt x="5886621" y="738778"/>
                </a:cubicBezTo>
                <a:cubicBezTo>
                  <a:pt x="5816174" y="738778"/>
                  <a:pt x="5769073" y="694544"/>
                  <a:pt x="5769073" y="629422"/>
                </a:cubicBezTo>
                <a:close/>
                <a:moveTo>
                  <a:pt x="5468369" y="443065"/>
                </a:moveTo>
                <a:lnTo>
                  <a:pt x="5567486" y="443065"/>
                </a:lnTo>
                <a:cubicBezTo>
                  <a:pt x="5657183" y="443065"/>
                  <a:pt x="5715752" y="496310"/>
                  <a:pt x="5715752" y="588054"/>
                </a:cubicBezTo>
                <a:cubicBezTo>
                  <a:pt x="5715752" y="679799"/>
                  <a:pt x="5657183" y="733863"/>
                  <a:pt x="5567486" y="733863"/>
                </a:cubicBezTo>
                <a:lnTo>
                  <a:pt x="5468369" y="733863"/>
                </a:lnTo>
                <a:close/>
                <a:moveTo>
                  <a:pt x="5230244" y="443065"/>
                </a:moveTo>
                <a:lnTo>
                  <a:pt x="5404313" y="443065"/>
                </a:lnTo>
                <a:lnTo>
                  <a:pt x="5404313" y="488528"/>
                </a:lnTo>
                <a:lnTo>
                  <a:pt x="5283079" y="488528"/>
                </a:lnTo>
                <a:lnTo>
                  <a:pt x="5283079" y="564709"/>
                </a:lnTo>
                <a:lnTo>
                  <a:pt x="5380967" y="564709"/>
                </a:lnTo>
                <a:lnTo>
                  <a:pt x="5380967" y="610171"/>
                </a:lnTo>
                <a:lnTo>
                  <a:pt x="5283079" y="610171"/>
                </a:lnTo>
                <a:lnTo>
                  <a:pt x="5283079" y="688400"/>
                </a:lnTo>
                <a:lnTo>
                  <a:pt x="5410866" y="688400"/>
                </a:lnTo>
                <a:lnTo>
                  <a:pt x="5410866" y="733863"/>
                </a:lnTo>
                <a:lnTo>
                  <a:pt x="5230244" y="733863"/>
                </a:lnTo>
                <a:close/>
                <a:moveTo>
                  <a:pt x="4963544" y="443065"/>
                </a:moveTo>
                <a:lnTo>
                  <a:pt x="5057336" y="443065"/>
                </a:lnTo>
                <a:cubicBezTo>
                  <a:pt x="5088874" y="443065"/>
                  <a:pt x="5103209" y="445522"/>
                  <a:pt x="5115906" y="451256"/>
                </a:cubicBezTo>
                <a:cubicBezTo>
                  <a:pt x="5144986" y="464363"/>
                  <a:pt x="5163416" y="492214"/>
                  <a:pt x="5163416" y="530714"/>
                </a:cubicBezTo>
                <a:cubicBezTo>
                  <a:pt x="5163416" y="565528"/>
                  <a:pt x="5144986" y="597884"/>
                  <a:pt x="5114267" y="610171"/>
                </a:cubicBezTo>
                <a:lnTo>
                  <a:pt x="5114267" y="610991"/>
                </a:lnTo>
                <a:cubicBezTo>
                  <a:pt x="5114267" y="610991"/>
                  <a:pt x="5118363" y="615086"/>
                  <a:pt x="5124097" y="625326"/>
                </a:cubicBezTo>
                <a:lnTo>
                  <a:pt x="5183895" y="733863"/>
                </a:lnTo>
                <a:lnTo>
                  <a:pt x="5124916" y="733863"/>
                </a:lnTo>
                <a:lnTo>
                  <a:pt x="5067166" y="625326"/>
                </a:lnTo>
                <a:lnTo>
                  <a:pt x="5016379" y="625326"/>
                </a:lnTo>
                <a:lnTo>
                  <a:pt x="5016379" y="733863"/>
                </a:lnTo>
                <a:lnTo>
                  <a:pt x="4963544" y="733863"/>
                </a:lnTo>
                <a:close/>
                <a:moveTo>
                  <a:pt x="4563494" y="443065"/>
                </a:moveTo>
                <a:lnTo>
                  <a:pt x="4616329" y="443065"/>
                </a:lnTo>
                <a:lnTo>
                  <a:pt x="4616329" y="566347"/>
                </a:lnTo>
                <a:lnTo>
                  <a:pt x="4749441" y="566347"/>
                </a:lnTo>
                <a:lnTo>
                  <a:pt x="4749441" y="443065"/>
                </a:lnTo>
                <a:lnTo>
                  <a:pt x="4802276" y="443065"/>
                </a:lnTo>
                <a:lnTo>
                  <a:pt x="4802276" y="733863"/>
                </a:lnTo>
                <a:lnTo>
                  <a:pt x="4749441" y="733863"/>
                </a:lnTo>
                <a:lnTo>
                  <a:pt x="4749441" y="611810"/>
                </a:lnTo>
                <a:lnTo>
                  <a:pt x="4616329" y="611810"/>
                </a:lnTo>
                <a:lnTo>
                  <a:pt x="4616329" y="733863"/>
                </a:lnTo>
                <a:lnTo>
                  <a:pt x="4563494" y="733863"/>
                </a:lnTo>
                <a:close/>
                <a:moveTo>
                  <a:pt x="4280621" y="443065"/>
                </a:moveTo>
                <a:lnTo>
                  <a:pt x="4524318" y="443065"/>
                </a:lnTo>
                <a:lnTo>
                  <a:pt x="4524318" y="488528"/>
                </a:lnTo>
                <a:lnTo>
                  <a:pt x="4428887" y="488528"/>
                </a:lnTo>
                <a:lnTo>
                  <a:pt x="4428887" y="733863"/>
                </a:lnTo>
                <a:lnTo>
                  <a:pt x="4376052" y="733863"/>
                </a:lnTo>
                <a:lnTo>
                  <a:pt x="4376052" y="488528"/>
                </a:lnTo>
                <a:lnTo>
                  <a:pt x="4280621" y="488528"/>
                </a:lnTo>
                <a:close/>
                <a:moveTo>
                  <a:pt x="4192019" y="443065"/>
                </a:moveTo>
                <a:lnTo>
                  <a:pt x="4244854" y="443065"/>
                </a:lnTo>
                <a:lnTo>
                  <a:pt x="4244854" y="733863"/>
                </a:lnTo>
                <a:lnTo>
                  <a:pt x="4192019" y="733863"/>
                </a:lnTo>
                <a:close/>
                <a:moveTo>
                  <a:pt x="3765757" y="443065"/>
                </a:moveTo>
                <a:lnTo>
                  <a:pt x="3820230" y="443065"/>
                </a:lnTo>
                <a:lnTo>
                  <a:pt x="3866102" y="644166"/>
                </a:lnTo>
                <a:cubicBezTo>
                  <a:pt x="3869788" y="660549"/>
                  <a:pt x="3871017" y="674884"/>
                  <a:pt x="3871017" y="674884"/>
                </a:cubicBezTo>
                <a:lnTo>
                  <a:pt x="3871836" y="674884"/>
                </a:lnTo>
                <a:cubicBezTo>
                  <a:pt x="3872246" y="674884"/>
                  <a:pt x="3872656" y="660959"/>
                  <a:pt x="3877160" y="644166"/>
                </a:cubicBezTo>
                <a:lnTo>
                  <a:pt x="3929586" y="443065"/>
                </a:lnTo>
                <a:lnTo>
                  <a:pt x="3975459" y="443065"/>
                </a:lnTo>
                <a:lnTo>
                  <a:pt x="4027065" y="644166"/>
                </a:lnTo>
                <a:cubicBezTo>
                  <a:pt x="4031571" y="660959"/>
                  <a:pt x="4031980" y="674884"/>
                  <a:pt x="4032389" y="674884"/>
                </a:cubicBezTo>
                <a:lnTo>
                  <a:pt x="4033209" y="674884"/>
                </a:lnTo>
                <a:cubicBezTo>
                  <a:pt x="4033209" y="674884"/>
                  <a:pt x="4034438" y="660549"/>
                  <a:pt x="4038124" y="644166"/>
                </a:cubicBezTo>
                <a:lnTo>
                  <a:pt x="4086044" y="443065"/>
                </a:lnTo>
                <a:lnTo>
                  <a:pt x="4140518" y="443065"/>
                </a:lnTo>
                <a:lnTo>
                  <a:pt x="4065565" y="733863"/>
                </a:lnTo>
                <a:lnTo>
                  <a:pt x="4004539" y="733863"/>
                </a:lnTo>
                <a:lnTo>
                  <a:pt x="3959895" y="561842"/>
                </a:lnTo>
                <a:cubicBezTo>
                  <a:pt x="3954980" y="543001"/>
                  <a:pt x="3952523" y="523751"/>
                  <a:pt x="3952523" y="523751"/>
                </a:cubicBezTo>
                <a:lnTo>
                  <a:pt x="3951703" y="523751"/>
                </a:lnTo>
                <a:cubicBezTo>
                  <a:pt x="3951703" y="523751"/>
                  <a:pt x="3949246" y="543001"/>
                  <a:pt x="3944331" y="561842"/>
                </a:cubicBezTo>
                <a:lnTo>
                  <a:pt x="3899687" y="733863"/>
                </a:lnTo>
                <a:lnTo>
                  <a:pt x="3838661" y="733863"/>
                </a:lnTo>
                <a:close/>
                <a:moveTo>
                  <a:pt x="3468119" y="443065"/>
                </a:moveTo>
                <a:lnTo>
                  <a:pt x="3642189" y="443065"/>
                </a:lnTo>
                <a:lnTo>
                  <a:pt x="3642189" y="488528"/>
                </a:lnTo>
                <a:lnTo>
                  <a:pt x="3520954" y="488528"/>
                </a:lnTo>
                <a:lnTo>
                  <a:pt x="3520954" y="564709"/>
                </a:lnTo>
                <a:lnTo>
                  <a:pt x="3618843" y="564709"/>
                </a:lnTo>
                <a:lnTo>
                  <a:pt x="3618843" y="610171"/>
                </a:lnTo>
                <a:lnTo>
                  <a:pt x="3520954" y="610171"/>
                </a:lnTo>
                <a:lnTo>
                  <a:pt x="3520954" y="688400"/>
                </a:lnTo>
                <a:lnTo>
                  <a:pt x="3648742" y="688400"/>
                </a:lnTo>
                <a:lnTo>
                  <a:pt x="3648742" y="733863"/>
                </a:lnTo>
                <a:lnTo>
                  <a:pt x="3468119" y="733863"/>
                </a:lnTo>
                <a:close/>
                <a:moveTo>
                  <a:pt x="3201419" y="443065"/>
                </a:moveTo>
                <a:lnTo>
                  <a:pt x="3295212" y="443065"/>
                </a:lnTo>
                <a:cubicBezTo>
                  <a:pt x="3326750" y="443065"/>
                  <a:pt x="3341084" y="445522"/>
                  <a:pt x="3353781" y="451256"/>
                </a:cubicBezTo>
                <a:cubicBezTo>
                  <a:pt x="3382861" y="464363"/>
                  <a:pt x="3401292" y="492214"/>
                  <a:pt x="3401292" y="530714"/>
                </a:cubicBezTo>
                <a:cubicBezTo>
                  <a:pt x="3401292" y="565528"/>
                  <a:pt x="3382861" y="597884"/>
                  <a:pt x="3352143" y="610171"/>
                </a:cubicBezTo>
                <a:lnTo>
                  <a:pt x="3352143" y="610991"/>
                </a:lnTo>
                <a:cubicBezTo>
                  <a:pt x="3352143" y="610991"/>
                  <a:pt x="3356238" y="615086"/>
                  <a:pt x="3361973" y="625326"/>
                </a:cubicBezTo>
                <a:lnTo>
                  <a:pt x="3421771" y="733863"/>
                </a:lnTo>
                <a:lnTo>
                  <a:pt x="3362792" y="733863"/>
                </a:lnTo>
                <a:lnTo>
                  <a:pt x="3305042" y="625326"/>
                </a:lnTo>
                <a:lnTo>
                  <a:pt x="3254254" y="625326"/>
                </a:lnTo>
                <a:lnTo>
                  <a:pt x="3254254" y="733863"/>
                </a:lnTo>
                <a:lnTo>
                  <a:pt x="3201419" y="733863"/>
                </a:lnTo>
                <a:close/>
                <a:moveTo>
                  <a:pt x="2892524" y="443065"/>
                </a:moveTo>
                <a:lnTo>
                  <a:pt x="2945359" y="443065"/>
                </a:lnTo>
                <a:lnTo>
                  <a:pt x="2945359" y="629422"/>
                </a:lnTo>
                <a:cubicBezTo>
                  <a:pt x="2945359" y="668331"/>
                  <a:pt x="2970753" y="690448"/>
                  <a:pt x="3009662" y="690448"/>
                </a:cubicBezTo>
                <a:cubicBezTo>
                  <a:pt x="3048572" y="690448"/>
                  <a:pt x="3074375" y="668331"/>
                  <a:pt x="3074375" y="629012"/>
                </a:cubicBezTo>
                <a:lnTo>
                  <a:pt x="3074375" y="443065"/>
                </a:lnTo>
                <a:lnTo>
                  <a:pt x="3127210" y="443065"/>
                </a:lnTo>
                <a:lnTo>
                  <a:pt x="3127210" y="629422"/>
                </a:lnTo>
                <a:cubicBezTo>
                  <a:pt x="3127210" y="694544"/>
                  <a:pt x="3080109" y="738778"/>
                  <a:pt x="3010072" y="738778"/>
                </a:cubicBezTo>
                <a:cubicBezTo>
                  <a:pt x="2939625" y="738778"/>
                  <a:pt x="2892524" y="694544"/>
                  <a:pt x="2892524" y="629422"/>
                </a:cubicBezTo>
                <a:close/>
                <a:moveTo>
                  <a:pt x="2677544" y="443065"/>
                </a:moveTo>
                <a:lnTo>
                  <a:pt x="2730379" y="443065"/>
                </a:lnTo>
                <a:lnTo>
                  <a:pt x="2730379" y="688400"/>
                </a:lnTo>
                <a:lnTo>
                  <a:pt x="2856120" y="688400"/>
                </a:lnTo>
                <a:lnTo>
                  <a:pt x="2856120" y="733863"/>
                </a:lnTo>
                <a:lnTo>
                  <a:pt x="2677544" y="733863"/>
                </a:lnTo>
                <a:close/>
                <a:moveTo>
                  <a:pt x="2553720" y="443065"/>
                </a:moveTo>
                <a:lnTo>
                  <a:pt x="2606554" y="443065"/>
                </a:lnTo>
                <a:lnTo>
                  <a:pt x="2606554" y="733863"/>
                </a:lnTo>
                <a:lnTo>
                  <a:pt x="2553720" y="733863"/>
                </a:lnTo>
                <a:close/>
                <a:moveTo>
                  <a:pt x="2362486" y="443065"/>
                </a:moveTo>
                <a:lnTo>
                  <a:pt x="2417778" y="443065"/>
                </a:lnTo>
                <a:lnTo>
                  <a:pt x="2520172" y="733863"/>
                </a:lnTo>
                <a:lnTo>
                  <a:pt x="2465699" y="733863"/>
                </a:lnTo>
                <a:lnTo>
                  <a:pt x="2441124" y="659320"/>
                </a:lnTo>
                <a:lnTo>
                  <a:pt x="2339140" y="659320"/>
                </a:lnTo>
                <a:lnTo>
                  <a:pt x="2314566" y="733863"/>
                </a:lnTo>
                <a:lnTo>
                  <a:pt x="2260092" y="733863"/>
                </a:lnTo>
                <a:close/>
                <a:moveTo>
                  <a:pt x="2077470" y="443065"/>
                </a:moveTo>
                <a:lnTo>
                  <a:pt x="2244576" y="443065"/>
                </a:lnTo>
                <a:lnTo>
                  <a:pt x="2244576" y="488528"/>
                </a:lnTo>
                <a:lnTo>
                  <a:pt x="2130305" y="488528"/>
                </a:lnTo>
                <a:lnTo>
                  <a:pt x="2130305" y="570852"/>
                </a:lnTo>
                <a:lnTo>
                  <a:pt x="2226554" y="570852"/>
                </a:lnTo>
                <a:lnTo>
                  <a:pt x="2226554" y="616315"/>
                </a:lnTo>
                <a:lnTo>
                  <a:pt x="2130305" y="616315"/>
                </a:lnTo>
                <a:lnTo>
                  <a:pt x="2130305" y="733863"/>
                </a:lnTo>
                <a:lnTo>
                  <a:pt x="2077470" y="733863"/>
                </a:lnTo>
                <a:close/>
                <a:moveTo>
                  <a:pt x="1708871" y="443065"/>
                </a:moveTo>
                <a:lnTo>
                  <a:pt x="1952568" y="443065"/>
                </a:lnTo>
                <a:lnTo>
                  <a:pt x="1952568" y="488528"/>
                </a:lnTo>
                <a:lnTo>
                  <a:pt x="1857137" y="488528"/>
                </a:lnTo>
                <a:lnTo>
                  <a:pt x="1857137" y="733863"/>
                </a:lnTo>
                <a:lnTo>
                  <a:pt x="1804302" y="733863"/>
                </a:lnTo>
                <a:lnTo>
                  <a:pt x="1804302" y="488528"/>
                </a:lnTo>
                <a:lnTo>
                  <a:pt x="1708871" y="488528"/>
                </a:lnTo>
                <a:close/>
                <a:moveTo>
                  <a:pt x="1477394" y="443065"/>
                </a:moveTo>
                <a:lnTo>
                  <a:pt x="1571187" y="443065"/>
                </a:lnTo>
                <a:cubicBezTo>
                  <a:pt x="1602724" y="443065"/>
                  <a:pt x="1617060" y="445522"/>
                  <a:pt x="1629756" y="451256"/>
                </a:cubicBezTo>
                <a:cubicBezTo>
                  <a:pt x="1658836" y="464363"/>
                  <a:pt x="1677267" y="492214"/>
                  <a:pt x="1677267" y="530714"/>
                </a:cubicBezTo>
                <a:cubicBezTo>
                  <a:pt x="1677267" y="565528"/>
                  <a:pt x="1658836" y="597884"/>
                  <a:pt x="1628118" y="610171"/>
                </a:cubicBezTo>
                <a:lnTo>
                  <a:pt x="1628118" y="610991"/>
                </a:lnTo>
                <a:cubicBezTo>
                  <a:pt x="1628118" y="610991"/>
                  <a:pt x="1632214" y="615086"/>
                  <a:pt x="1637948" y="625326"/>
                </a:cubicBezTo>
                <a:lnTo>
                  <a:pt x="1697746" y="733863"/>
                </a:lnTo>
                <a:lnTo>
                  <a:pt x="1638767" y="733863"/>
                </a:lnTo>
                <a:lnTo>
                  <a:pt x="1581017" y="625326"/>
                </a:lnTo>
                <a:lnTo>
                  <a:pt x="1530229" y="625326"/>
                </a:lnTo>
                <a:lnTo>
                  <a:pt x="1530229" y="733863"/>
                </a:lnTo>
                <a:lnTo>
                  <a:pt x="1477394" y="733863"/>
                </a:lnTo>
                <a:close/>
                <a:moveTo>
                  <a:pt x="1286161" y="443065"/>
                </a:moveTo>
                <a:lnTo>
                  <a:pt x="1341453" y="443065"/>
                </a:lnTo>
                <a:lnTo>
                  <a:pt x="1443847" y="733863"/>
                </a:lnTo>
                <a:lnTo>
                  <a:pt x="1389374" y="733863"/>
                </a:lnTo>
                <a:lnTo>
                  <a:pt x="1364799" y="659320"/>
                </a:lnTo>
                <a:lnTo>
                  <a:pt x="1262815" y="659320"/>
                </a:lnTo>
                <a:lnTo>
                  <a:pt x="1238241" y="733863"/>
                </a:lnTo>
                <a:lnTo>
                  <a:pt x="1183767" y="733863"/>
                </a:lnTo>
                <a:close/>
                <a:moveTo>
                  <a:pt x="982094" y="443065"/>
                </a:moveTo>
                <a:lnTo>
                  <a:pt x="1156164" y="443065"/>
                </a:lnTo>
                <a:lnTo>
                  <a:pt x="1156164" y="488528"/>
                </a:lnTo>
                <a:lnTo>
                  <a:pt x="1034930" y="488528"/>
                </a:lnTo>
                <a:lnTo>
                  <a:pt x="1034930" y="564709"/>
                </a:lnTo>
                <a:lnTo>
                  <a:pt x="1132818" y="564709"/>
                </a:lnTo>
                <a:lnTo>
                  <a:pt x="1132818" y="610171"/>
                </a:lnTo>
                <a:lnTo>
                  <a:pt x="1034930" y="610171"/>
                </a:lnTo>
                <a:lnTo>
                  <a:pt x="1034930" y="688400"/>
                </a:lnTo>
                <a:lnTo>
                  <a:pt x="1162717" y="688400"/>
                </a:lnTo>
                <a:lnTo>
                  <a:pt x="1162717" y="733863"/>
                </a:lnTo>
                <a:lnTo>
                  <a:pt x="982094" y="733863"/>
                </a:lnTo>
                <a:close/>
                <a:moveTo>
                  <a:pt x="667769" y="443065"/>
                </a:moveTo>
                <a:lnTo>
                  <a:pt x="720604" y="443065"/>
                </a:lnTo>
                <a:lnTo>
                  <a:pt x="720604" y="566347"/>
                </a:lnTo>
                <a:lnTo>
                  <a:pt x="853716" y="566347"/>
                </a:lnTo>
                <a:lnTo>
                  <a:pt x="853716" y="443065"/>
                </a:lnTo>
                <a:lnTo>
                  <a:pt x="906551" y="443065"/>
                </a:lnTo>
                <a:lnTo>
                  <a:pt x="906551" y="733863"/>
                </a:lnTo>
                <a:lnTo>
                  <a:pt x="853716" y="733863"/>
                </a:lnTo>
                <a:lnTo>
                  <a:pt x="853716" y="611810"/>
                </a:lnTo>
                <a:lnTo>
                  <a:pt x="720604" y="611810"/>
                </a:lnTo>
                <a:lnTo>
                  <a:pt x="720604" y="733863"/>
                </a:lnTo>
                <a:lnTo>
                  <a:pt x="667769" y="733863"/>
                </a:lnTo>
                <a:close/>
                <a:moveTo>
                  <a:pt x="353444" y="443065"/>
                </a:moveTo>
                <a:lnTo>
                  <a:pt x="520551" y="443065"/>
                </a:lnTo>
                <a:lnTo>
                  <a:pt x="520551" y="488528"/>
                </a:lnTo>
                <a:lnTo>
                  <a:pt x="406279" y="488528"/>
                </a:lnTo>
                <a:lnTo>
                  <a:pt x="406279" y="570852"/>
                </a:lnTo>
                <a:lnTo>
                  <a:pt x="502530" y="570852"/>
                </a:lnTo>
                <a:lnTo>
                  <a:pt x="502530" y="616315"/>
                </a:lnTo>
                <a:lnTo>
                  <a:pt x="406279" y="616315"/>
                </a:lnTo>
                <a:lnTo>
                  <a:pt x="406279" y="733863"/>
                </a:lnTo>
                <a:lnTo>
                  <a:pt x="353444" y="733863"/>
                </a:lnTo>
                <a:close/>
                <a:moveTo>
                  <a:pt x="9407794" y="438150"/>
                </a:moveTo>
                <a:cubicBezTo>
                  <a:pt x="9478650" y="438150"/>
                  <a:pt x="9515103" y="477879"/>
                  <a:pt x="9515103" y="477879"/>
                </a:cubicBezTo>
                <a:lnTo>
                  <a:pt x="9489709" y="517198"/>
                </a:lnTo>
                <a:cubicBezTo>
                  <a:pt x="9489709" y="517198"/>
                  <a:pt x="9456534" y="486480"/>
                  <a:pt x="9410252" y="486480"/>
                </a:cubicBezTo>
                <a:cubicBezTo>
                  <a:pt x="9348815" y="486480"/>
                  <a:pt x="9312773" y="532352"/>
                  <a:pt x="9312773" y="586416"/>
                </a:cubicBezTo>
                <a:cubicBezTo>
                  <a:pt x="9312773" y="641709"/>
                  <a:pt x="9350044" y="690448"/>
                  <a:pt x="9410661" y="690448"/>
                </a:cubicBezTo>
                <a:cubicBezTo>
                  <a:pt x="9461039" y="690448"/>
                  <a:pt x="9495034" y="653586"/>
                  <a:pt x="9495034" y="653586"/>
                </a:cubicBezTo>
                <a:lnTo>
                  <a:pt x="9522885" y="691677"/>
                </a:lnTo>
                <a:cubicBezTo>
                  <a:pt x="9522885" y="691677"/>
                  <a:pt x="9482747" y="738778"/>
                  <a:pt x="9408613" y="738778"/>
                </a:cubicBezTo>
                <a:cubicBezTo>
                  <a:pt x="9319736" y="738778"/>
                  <a:pt x="9258299" y="672836"/>
                  <a:pt x="9258299" y="587235"/>
                </a:cubicBezTo>
                <a:cubicBezTo>
                  <a:pt x="9258299" y="502863"/>
                  <a:pt x="9322193" y="438150"/>
                  <a:pt x="9407794" y="438150"/>
                </a:cubicBezTo>
                <a:close/>
                <a:moveTo>
                  <a:pt x="8732338" y="438150"/>
                </a:moveTo>
                <a:cubicBezTo>
                  <a:pt x="8817940" y="438150"/>
                  <a:pt x="8882653" y="503272"/>
                  <a:pt x="8882653" y="586416"/>
                </a:cubicBezTo>
                <a:cubicBezTo>
                  <a:pt x="8882653" y="672017"/>
                  <a:pt x="8817940" y="738778"/>
                  <a:pt x="8732338" y="738778"/>
                </a:cubicBezTo>
                <a:cubicBezTo>
                  <a:pt x="8646737" y="738778"/>
                  <a:pt x="8582024" y="672017"/>
                  <a:pt x="8582024" y="586416"/>
                </a:cubicBezTo>
                <a:cubicBezTo>
                  <a:pt x="8582024" y="503272"/>
                  <a:pt x="8646737" y="438150"/>
                  <a:pt x="8732338" y="438150"/>
                </a:cubicBezTo>
                <a:close/>
                <a:moveTo>
                  <a:pt x="8207349" y="438150"/>
                </a:moveTo>
                <a:cubicBezTo>
                  <a:pt x="8264689" y="438150"/>
                  <a:pt x="8294179" y="469278"/>
                  <a:pt x="8294179" y="469278"/>
                </a:cubicBezTo>
                <a:lnTo>
                  <a:pt x="8271243" y="512283"/>
                </a:lnTo>
                <a:cubicBezTo>
                  <a:pt x="8271243" y="512283"/>
                  <a:pt x="8243391" y="486889"/>
                  <a:pt x="8206939" y="486889"/>
                </a:cubicBezTo>
                <a:cubicBezTo>
                  <a:pt x="8182365" y="486889"/>
                  <a:pt x="8163115" y="501224"/>
                  <a:pt x="8163115" y="521703"/>
                </a:cubicBezTo>
                <a:cubicBezTo>
                  <a:pt x="8163115" y="573310"/>
                  <a:pt x="8299913" y="560613"/>
                  <a:pt x="8299913" y="653586"/>
                </a:cubicBezTo>
                <a:cubicBezTo>
                  <a:pt x="8299913" y="699868"/>
                  <a:pt x="8264689" y="738778"/>
                  <a:pt x="8204073" y="738778"/>
                </a:cubicBezTo>
                <a:cubicBezTo>
                  <a:pt x="8139359" y="738778"/>
                  <a:pt x="8103726" y="699049"/>
                  <a:pt x="8103726" y="699049"/>
                </a:cubicBezTo>
                <a:lnTo>
                  <a:pt x="8132397" y="659320"/>
                </a:lnTo>
                <a:cubicBezTo>
                  <a:pt x="8132397" y="659320"/>
                  <a:pt x="8163934" y="690039"/>
                  <a:pt x="8204891" y="690039"/>
                </a:cubicBezTo>
                <a:cubicBezTo>
                  <a:pt x="8227009" y="690039"/>
                  <a:pt x="8247078" y="678570"/>
                  <a:pt x="8247078" y="654815"/>
                </a:cubicBezTo>
                <a:cubicBezTo>
                  <a:pt x="8247078" y="602799"/>
                  <a:pt x="8109870" y="611810"/>
                  <a:pt x="8109870" y="522522"/>
                </a:cubicBezTo>
                <a:cubicBezTo>
                  <a:pt x="8109870" y="474193"/>
                  <a:pt x="8151647" y="438150"/>
                  <a:pt x="8207349" y="438150"/>
                </a:cubicBezTo>
                <a:close/>
                <a:moveTo>
                  <a:pt x="7731099" y="438150"/>
                </a:moveTo>
                <a:cubicBezTo>
                  <a:pt x="7788440" y="438150"/>
                  <a:pt x="7817929" y="469278"/>
                  <a:pt x="7817929" y="469278"/>
                </a:cubicBezTo>
                <a:lnTo>
                  <a:pt x="7794993" y="512283"/>
                </a:lnTo>
                <a:cubicBezTo>
                  <a:pt x="7794993" y="512283"/>
                  <a:pt x="7767142" y="486889"/>
                  <a:pt x="7730689" y="486889"/>
                </a:cubicBezTo>
                <a:cubicBezTo>
                  <a:pt x="7706115" y="486889"/>
                  <a:pt x="7686865" y="501224"/>
                  <a:pt x="7686865" y="521703"/>
                </a:cubicBezTo>
                <a:cubicBezTo>
                  <a:pt x="7686865" y="573310"/>
                  <a:pt x="7823663" y="560613"/>
                  <a:pt x="7823663" y="653586"/>
                </a:cubicBezTo>
                <a:cubicBezTo>
                  <a:pt x="7823663" y="699868"/>
                  <a:pt x="7788440" y="738778"/>
                  <a:pt x="7727823" y="738778"/>
                </a:cubicBezTo>
                <a:cubicBezTo>
                  <a:pt x="7663110" y="738778"/>
                  <a:pt x="7627476" y="699049"/>
                  <a:pt x="7627476" y="699049"/>
                </a:cubicBezTo>
                <a:lnTo>
                  <a:pt x="7656147" y="659320"/>
                </a:lnTo>
                <a:cubicBezTo>
                  <a:pt x="7656147" y="659320"/>
                  <a:pt x="7687684" y="690039"/>
                  <a:pt x="7728642" y="690039"/>
                </a:cubicBezTo>
                <a:cubicBezTo>
                  <a:pt x="7750759" y="690039"/>
                  <a:pt x="7770828" y="678570"/>
                  <a:pt x="7770828" y="654815"/>
                </a:cubicBezTo>
                <a:cubicBezTo>
                  <a:pt x="7770828" y="602799"/>
                  <a:pt x="7633620" y="611810"/>
                  <a:pt x="7633620" y="522522"/>
                </a:cubicBezTo>
                <a:cubicBezTo>
                  <a:pt x="7633620" y="474193"/>
                  <a:pt x="7675397" y="438150"/>
                  <a:pt x="7731099" y="438150"/>
                </a:cubicBezTo>
                <a:close/>
                <a:moveTo>
                  <a:pt x="6207395" y="438150"/>
                </a:moveTo>
                <a:cubicBezTo>
                  <a:pt x="6278251" y="438150"/>
                  <a:pt x="6314703" y="477879"/>
                  <a:pt x="6314703" y="477879"/>
                </a:cubicBezTo>
                <a:lnTo>
                  <a:pt x="6289309" y="517198"/>
                </a:lnTo>
                <a:cubicBezTo>
                  <a:pt x="6289309" y="517198"/>
                  <a:pt x="6256134" y="486480"/>
                  <a:pt x="6209852" y="486480"/>
                </a:cubicBezTo>
                <a:cubicBezTo>
                  <a:pt x="6148416" y="486480"/>
                  <a:pt x="6112373" y="532352"/>
                  <a:pt x="6112373" y="586416"/>
                </a:cubicBezTo>
                <a:cubicBezTo>
                  <a:pt x="6112373" y="641709"/>
                  <a:pt x="6149645" y="690448"/>
                  <a:pt x="6210261" y="690448"/>
                </a:cubicBezTo>
                <a:cubicBezTo>
                  <a:pt x="6260639" y="690448"/>
                  <a:pt x="6294634" y="653586"/>
                  <a:pt x="6294634" y="653586"/>
                </a:cubicBezTo>
                <a:lnTo>
                  <a:pt x="6322485" y="691677"/>
                </a:lnTo>
                <a:cubicBezTo>
                  <a:pt x="6322485" y="691677"/>
                  <a:pt x="6282347" y="738778"/>
                  <a:pt x="6208214" y="738778"/>
                </a:cubicBezTo>
                <a:cubicBezTo>
                  <a:pt x="6119336" y="738778"/>
                  <a:pt x="6057900" y="672836"/>
                  <a:pt x="6057900" y="587235"/>
                </a:cubicBezTo>
                <a:cubicBezTo>
                  <a:pt x="6057900" y="502863"/>
                  <a:pt x="6121793" y="438150"/>
                  <a:pt x="6207395" y="438150"/>
                </a:cubicBezTo>
                <a:close/>
                <a:moveTo>
                  <a:pt x="150314" y="438150"/>
                </a:moveTo>
                <a:cubicBezTo>
                  <a:pt x="235915" y="438150"/>
                  <a:pt x="300628" y="503272"/>
                  <a:pt x="300628" y="586416"/>
                </a:cubicBezTo>
                <a:cubicBezTo>
                  <a:pt x="300628" y="672017"/>
                  <a:pt x="235915" y="738778"/>
                  <a:pt x="150314" y="738778"/>
                </a:cubicBezTo>
                <a:cubicBezTo>
                  <a:pt x="64713" y="738778"/>
                  <a:pt x="0" y="672017"/>
                  <a:pt x="0" y="586416"/>
                </a:cubicBezTo>
                <a:cubicBezTo>
                  <a:pt x="0" y="503272"/>
                  <a:pt x="64713" y="438150"/>
                  <a:pt x="150314" y="438150"/>
                </a:cubicBezTo>
                <a:close/>
                <a:moveTo>
                  <a:pt x="10163689" y="430368"/>
                </a:moveTo>
                <a:lnTo>
                  <a:pt x="10207513" y="430368"/>
                </a:lnTo>
                <a:cubicBezTo>
                  <a:pt x="10238641" y="479517"/>
                  <a:pt x="10256253" y="534400"/>
                  <a:pt x="10256253" y="593379"/>
                </a:cubicBezTo>
                <a:cubicBezTo>
                  <a:pt x="10256253" y="660549"/>
                  <a:pt x="10237822" y="723214"/>
                  <a:pt x="10207513" y="772773"/>
                </a:cubicBezTo>
                <a:lnTo>
                  <a:pt x="10163689" y="772773"/>
                </a:lnTo>
                <a:cubicBezTo>
                  <a:pt x="10193997" y="716251"/>
                  <a:pt x="10209971" y="654815"/>
                  <a:pt x="10209971" y="593788"/>
                </a:cubicBezTo>
                <a:cubicBezTo>
                  <a:pt x="10209971" y="536038"/>
                  <a:pt x="10193588" y="480746"/>
                  <a:pt x="10163689" y="430368"/>
                </a:cubicBezTo>
                <a:close/>
                <a:moveTo>
                  <a:pt x="7564269" y="430368"/>
                </a:moveTo>
                <a:lnTo>
                  <a:pt x="7608093" y="430368"/>
                </a:lnTo>
                <a:cubicBezTo>
                  <a:pt x="7578195" y="480746"/>
                  <a:pt x="7561811" y="536038"/>
                  <a:pt x="7561811" y="593788"/>
                </a:cubicBezTo>
                <a:cubicBezTo>
                  <a:pt x="7561811" y="654815"/>
                  <a:pt x="7577375" y="716251"/>
                  <a:pt x="7608093" y="772773"/>
                </a:cubicBezTo>
                <a:lnTo>
                  <a:pt x="7564269" y="772773"/>
                </a:lnTo>
                <a:cubicBezTo>
                  <a:pt x="7533960" y="723214"/>
                  <a:pt x="7515529" y="660549"/>
                  <a:pt x="7515529" y="593379"/>
                </a:cubicBezTo>
                <a:cubicBezTo>
                  <a:pt x="7515529" y="534400"/>
                  <a:pt x="7533141" y="479517"/>
                  <a:pt x="7564269" y="430368"/>
                </a:cubicBezTo>
                <a:close/>
                <a:moveTo>
                  <a:pt x="3913927" y="55293"/>
                </a:moveTo>
                <a:cubicBezTo>
                  <a:pt x="3913927" y="55293"/>
                  <a:pt x="3907374" y="83963"/>
                  <a:pt x="3901640" y="100346"/>
                </a:cubicBezTo>
                <a:lnTo>
                  <a:pt x="3875836" y="178165"/>
                </a:lnTo>
                <a:lnTo>
                  <a:pt x="3952018" y="178165"/>
                </a:lnTo>
                <a:lnTo>
                  <a:pt x="3926214" y="100346"/>
                </a:lnTo>
                <a:cubicBezTo>
                  <a:pt x="3920890" y="83963"/>
                  <a:pt x="3914746" y="55293"/>
                  <a:pt x="3914746" y="55293"/>
                </a:cubicBezTo>
                <a:close/>
                <a:moveTo>
                  <a:pt x="7902454" y="50378"/>
                </a:moveTo>
                <a:lnTo>
                  <a:pt x="7902454" y="141303"/>
                </a:lnTo>
                <a:lnTo>
                  <a:pt x="7949965" y="141303"/>
                </a:lnTo>
                <a:cubicBezTo>
                  <a:pt x="7978225" y="141303"/>
                  <a:pt x="7995837" y="124511"/>
                  <a:pt x="7995837" y="95431"/>
                </a:cubicBezTo>
                <a:cubicBezTo>
                  <a:pt x="7995837" y="67580"/>
                  <a:pt x="7983959" y="50378"/>
                  <a:pt x="7942592" y="50378"/>
                </a:cubicBezTo>
                <a:close/>
                <a:moveTo>
                  <a:pt x="6988054" y="50378"/>
                </a:moveTo>
                <a:lnTo>
                  <a:pt x="6988054" y="141303"/>
                </a:lnTo>
                <a:lnTo>
                  <a:pt x="7035565" y="141303"/>
                </a:lnTo>
                <a:cubicBezTo>
                  <a:pt x="7063825" y="141303"/>
                  <a:pt x="7081437" y="124511"/>
                  <a:pt x="7081437" y="95431"/>
                </a:cubicBezTo>
                <a:cubicBezTo>
                  <a:pt x="7081437" y="67580"/>
                  <a:pt x="7069559" y="50378"/>
                  <a:pt x="7028192" y="50378"/>
                </a:cubicBezTo>
                <a:close/>
                <a:moveTo>
                  <a:pt x="6740404" y="50378"/>
                </a:moveTo>
                <a:lnTo>
                  <a:pt x="6740404" y="149495"/>
                </a:lnTo>
                <a:lnTo>
                  <a:pt x="6789962" y="149495"/>
                </a:lnTo>
                <a:cubicBezTo>
                  <a:pt x="6820680" y="149495"/>
                  <a:pt x="6838702" y="129835"/>
                  <a:pt x="6838702" y="99527"/>
                </a:cubicBezTo>
                <a:cubicBezTo>
                  <a:pt x="6838702" y="69628"/>
                  <a:pt x="6820680" y="50378"/>
                  <a:pt x="6790782" y="50378"/>
                </a:cubicBezTo>
                <a:close/>
                <a:moveTo>
                  <a:pt x="5759329" y="50378"/>
                </a:moveTo>
                <a:lnTo>
                  <a:pt x="5759329" y="141303"/>
                </a:lnTo>
                <a:lnTo>
                  <a:pt x="5806840" y="141303"/>
                </a:lnTo>
                <a:cubicBezTo>
                  <a:pt x="5835100" y="141303"/>
                  <a:pt x="5852712" y="124511"/>
                  <a:pt x="5852712" y="95431"/>
                </a:cubicBezTo>
                <a:cubicBezTo>
                  <a:pt x="5852712" y="67580"/>
                  <a:pt x="5840834" y="50378"/>
                  <a:pt x="5799467" y="50378"/>
                </a:cubicBezTo>
                <a:close/>
                <a:moveTo>
                  <a:pt x="5454529" y="50378"/>
                </a:moveTo>
                <a:lnTo>
                  <a:pt x="5454529" y="250250"/>
                </a:lnTo>
                <a:lnTo>
                  <a:pt x="5497944" y="250250"/>
                </a:lnTo>
                <a:cubicBezTo>
                  <a:pt x="5556923" y="250250"/>
                  <a:pt x="5594603" y="215436"/>
                  <a:pt x="5594603" y="149904"/>
                </a:cubicBezTo>
                <a:cubicBezTo>
                  <a:pt x="5594603" y="85191"/>
                  <a:pt x="5556103" y="50378"/>
                  <a:pt x="5497944" y="50378"/>
                </a:cubicBezTo>
                <a:close/>
                <a:moveTo>
                  <a:pt x="492004" y="50378"/>
                </a:moveTo>
                <a:lnTo>
                  <a:pt x="492004" y="141303"/>
                </a:lnTo>
                <a:lnTo>
                  <a:pt x="539515" y="141303"/>
                </a:lnTo>
                <a:cubicBezTo>
                  <a:pt x="567776" y="141303"/>
                  <a:pt x="585388" y="124511"/>
                  <a:pt x="585388" y="95431"/>
                </a:cubicBezTo>
                <a:cubicBezTo>
                  <a:pt x="585388" y="67580"/>
                  <a:pt x="573510" y="50378"/>
                  <a:pt x="532143" y="50378"/>
                </a:cubicBezTo>
                <a:close/>
                <a:moveTo>
                  <a:pt x="9065713" y="48330"/>
                </a:moveTo>
                <a:cubicBezTo>
                  <a:pt x="9012468" y="48330"/>
                  <a:pt x="8969873" y="90926"/>
                  <a:pt x="8969873" y="148266"/>
                </a:cubicBezTo>
                <a:cubicBezTo>
                  <a:pt x="8969873" y="208064"/>
                  <a:pt x="9012468" y="252298"/>
                  <a:pt x="9065713" y="252298"/>
                </a:cubicBezTo>
                <a:cubicBezTo>
                  <a:pt x="9118958" y="252298"/>
                  <a:pt x="9161554" y="208064"/>
                  <a:pt x="9161554" y="148266"/>
                </a:cubicBezTo>
                <a:cubicBezTo>
                  <a:pt x="9161554" y="90926"/>
                  <a:pt x="9118958" y="48330"/>
                  <a:pt x="9065713" y="48330"/>
                </a:cubicBezTo>
                <a:close/>
                <a:moveTo>
                  <a:pt x="7332164" y="48330"/>
                </a:moveTo>
                <a:cubicBezTo>
                  <a:pt x="7278919" y="48330"/>
                  <a:pt x="7236323" y="90926"/>
                  <a:pt x="7236323" y="148266"/>
                </a:cubicBezTo>
                <a:cubicBezTo>
                  <a:pt x="7236323" y="208064"/>
                  <a:pt x="7278919" y="252298"/>
                  <a:pt x="7332164" y="252298"/>
                </a:cubicBezTo>
                <a:cubicBezTo>
                  <a:pt x="7385408" y="252298"/>
                  <a:pt x="7428004" y="208064"/>
                  <a:pt x="7428004" y="148266"/>
                </a:cubicBezTo>
                <a:cubicBezTo>
                  <a:pt x="7428004" y="90926"/>
                  <a:pt x="7385408" y="48330"/>
                  <a:pt x="7332164" y="48330"/>
                </a:cubicBezTo>
                <a:close/>
                <a:moveTo>
                  <a:pt x="1807665" y="48330"/>
                </a:moveTo>
                <a:cubicBezTo>
                  <a:pt x="1754419" y="48330"/>
                  <a:pt x="1711823" y="90926"/>
                  <a:pt x="1711823" y="148266"/>
                </a:cubicBezTo>
                <a:cubicBezTo>
                  <a:pt x="1711823" y="208064"/>
                  <a:pt x="1754419" y="252298"/>
                  <a:pt x="1807665" y="252298"/>
                </a:cubicBezTo>
                <a:cubicBezTo>
                  <a:pt x="1860909" y="252298"/>
                  <a:pt x="1903505" y="208064"/>
                  <a:pt x="1903505" y="148266"/>
                </a:cubicBezTo>
                <a:cubicBezTo>
                  <a:pt x="1903505" y="90926"/>
                  <a:pt x="1860909" y="48330"/>
                  <a:pt x="1807665" y="48330"/>
                </a:cubicBezTo>
                <a:close/>
                <a:moveTo>
                  <a:pt x="9268843" y="4915"/>
                </a:moveTo>
                <a:lnTo>
                  <a:pt x="9321679" y="4915"/>
                </a:lnTo>
                <a:lnTo>
                  <a:pt x="9431854" y="172841"/>
                </a:lnTo>
                <a:cubicBezTo>
                  <a:pt x="9442913" y="189633"/>
                  <a:pt x="9456019" y="217894"/>
                  <a:pt x="9456019" y="217894"/>
                </a:cubicBezTo>
                <a:lnTo>
                  <a:pt x="9456838" y="217894"/>
                </a:lnTo>
                <a:cubicBezTo>
                  <a:pt x="9456838" y="217894"/>
                  <a:pt x="9453972" y="190043"/>
                  <a:pt x="9453972" y="172841"/>
                </a:cubicBezTo>
                <a:lnTo>
                  <a:pt x="9453972" y="4915"/>
                </a:lnTo>
                <a:lnTo>
                  <a:pt x="9506397" y="4915"/>
                </a:lnTo>
                <a:lnTo>
                  <a:pt x="9506397" y="295713"/>
                </a:lnTo>
                <a:lnTo>
                  <a:pt x="9453972" y="295713"/>
                </a:lnTo>
                <a:lnTo>
                  <a:pt x="9343796" y="128197"/>
                </a:lnTo>
                <a:cubicBezTo>
                  <a:pt x="9332737" y="111404"/>
                  <a:pt x="9319631" y="83144"/>
                  <a:pt x="9319631" y="83144"/>
                </a:cubicBezTo>
                <a:lnTo>
                  <a:pt x="9318812" y="83144"/>
                </a:lnTo>
                <a:cubicBezTo>
                  <a:pt x="9318812" y="83144"/>
                  <a:pt x="9321679" y="110995"/>
                  <a:pt x="9321679" y="128197"/>
                </a:cubicBezTo>
                <a:lnTo>
                  <a:pt x="9321679" y="295713"/>
                </a:lnTo>
                <a:lnTo>
                  <a:pt x="9268843" y="295713"/>
                </a:lnTo>
                <a:close/>
                <a:moveTo>
                  <a:pt x="8811643" y="4915"/>
                </a:moveTo>
                <a:lnTo>
                  <a:pt x="8864479" y="4915"/>
                </a:lnTo>
                <a:lnTo>
                  <a:pt x="8864479" y="295713"/>
                </a:lnTo>
                <a:lnTo>
                  <a:pt x="8811643" y="295713"/>
                </a:lnTo>
                <a:close/>
                <a:moveTo>
                  <a:pt x="8116319" y="4915"/>
                </a:moveTo>
                <a:lnTo>
                  <a:pt x="8290388" y="4915"/>
                </a:lnTo>
                <a:lnTo>
                  <a:pt x="8290388" y="50378"/>
                </a:lnTo>
                <a:lnTo>
                  <a:pt x="8169153" y="50378"/>
                </a:lnTo>
                <a:lnTo>
                  <a:pt x="8169153" y="126559"/>
                </a:lnTo>
                <a:lnTo>
                  <a:pt x="8267042" y="126559"/>
                </a:lnTo>
                <a:lnTo>
                  <a:pt x="8267042" y="172021"/>
                </a:lnTo>
                <a:lnTo>
                  <a:pt x="8169153" y="172021"/>
                </a:lnTo>
                <a:lnTo>
                  <a:pt x="8169153" y="250250"/>
                </a:lnTo>
                <a:lnTo>
                  <a:pt x="8296941" y="250250"/>
                </a:lnTo>
                <a:lnTo>
                  <a:pt x="8296941" y="295713"/>
                </a:lnTo>
                <a:lnTo>
                  <a:pt x="8116319" y="295713"/>
                </a:lnTo>
                <a:close/>
                <a:moveTo>
                  <a:pt x="7849619" y="4915"/>
                </a:moveTo>
                <a:lnTo>
                  <a:pt x="7943411" y="4915"/>
                </a:lnTo>
                <a:cubicBezTo>
                  <a:pt x="7974949" y="4915"/>
                  <a:pt x="7989284" y="7372"/>
                  <a:pt x="8001981" y="13106"/>
                </a:cubicBezTo>
                <a:cubicBezTo>
                  <a:pt x="8031061" y="26213"/>
                  <a:pt x="8049491" y="54064"/>
                  <a:pt x="8049491" y="92564"/>
                </a:cubicBezTo>
                <a:cubicBezTo>
                  <a:pt x="8049491" y="127378"/>
                  <a:pt x="8031061" y="159734"/>
                  <a:pt x="8000342" y="172021"/>
                </a:cubicBezTo>
                <a:lnTo>
                  <a:pt x="8000342" y="172841"/>
                </a:lnTo>
                <a:cubicBezTo>
                  <a:pt x="8000342" y="172841"/>
                  <a:pt x="8004438" y="176936"/>
                  <a:pt x="8010172" y="187176"/>
                </a:cubicBezTo>
                <a:lnTo>
                  <a:pt x="8069970" y="295713"/>
                </a:lnTo>
                <a:lnTo>
                  <a:pt x="8010991" y="295713"/>
                </a:lnTo>
                <a:lnTo>
                  <a:pt x="7953241" y="187176"/>
                </a:lnTo>
                <a:lnTo>
                  <a:pt x="7902454" y="187176"/>
                </a:lnTo>
                <a:lnTo>
                  <a:pt x="7902454" y="295713"/>
                </a:lnTo>
                <a:lnTo>
                  <a:pt x="7849619" y="295713"/>
                </a:lnTo>
                <a:close/>
                <a:moveTo>
                  <a:pt x="6935219" y="4915"/>
                </a:moveTo>
                <a:lnTo>
                  <a:pt x="7029011" y="4915"/>
                </a:lnTo>
                <a:cubicBezTo>
                  <a:pt x="7060549" y="4915"/>
                  <a:pt x="7074884" y="7372"/>
                  <a:pt x="7087581" y="13106"/>
                </a:cubicBezTo>
                <a:cubicBezTo>
                  <a:pt x="7116661" y="26213"/>
                  <a:pt x="7135091" y="54064"/>
                  <a:pt x="7135091" y="92564"/>
                </a:cubicBezTo>
                <a:cubicBezTo>
                  <a:pt x="7135091" y="127378"/>
                  <a:pt x="7116661" y="159734"/>
                  <a:pt x="7085942" y="172021"/>
                </a:cubicBezTo>
                <a:lnTo>
                  <a:pt x="7085942" y="172841"/>
                </a:lnTo>
                <a:cubicBezTo>
                  <a:pt x="7085942" y="172841"/>
                  <a:pt x="7090038" y="176936"/>
                  <a:pt x="7095772" y="187176"/>
                </a:cubicBezTo>
                <a:lnTo>
                  <a:pt x="7155570" y="295713"/>
                </a:lnTo>
                <a:lnTo>
                  <a:pt x="7096591" y="295713"/>
                </a:lnTo>
                <a:lnTo>
                  <a:pt x="7038841" y="187176"/>
                </a:lnTo>
                <a:lnTo>
                  <a:pt x="6988054" y="187176"/>
                </a:lnTo>
                <a:lnTo>
                  <a:pt x="6988054" y="295713"/>
                </a:lnTo>
                <a:lnTo>
                  <a:pt x="6935219" y="295713"/>
                </a:lnTo>
                <a:close/>
                <a:moveTo>
                  <a:pt x="6687569" y="4915"/>
                </a:moveTo>
                <a:lnTo>
                  <a:pt x="6799792" y="4915"/>
                </a:lnTo>
                <a:cubicBezTo>
                  <a:pt x="6854266" y="4915"/>
                  <a:pt x="6892356" y="43005"/>
                  <a:pt x="6892356" y="99527"/>
                </a:cubicBezTo>
                <a:cubicBezTo>
                  <a:pt x="6892356" y="156048"/>
                  <a:pt x="6854266" y="195367"/>
                  <a:pt x="6799792" y="195367"/>
                </a:cubicBezTo>
                <a:lnTo>
                  <a:pt x="6740404" y="195367"/>
                </a:lnTo>
                <a:lnTo>
                  <a:pt x="6740404" y="295713"/>
                </a:lnTo>
                <a:lnTo>
                  <a:pt x="6687569" y="295713"/>
                </a:lnTo>
                <a:close/>
                <a:moveTo>
                  <a:pt x="6363719" y="4915"/>
                </a:moveTo>
                <a:lnTo>
                  <a:pt x="6537788" y="4915"/>
                </a:lnTo>
                <a:lnTo>
                  <a:pt x="6537788" y="50378"/>
                </a:lnTo>
                <a:lnTo>
                  <a:pt x="6416554" y="50378"/>
                </a:lnTo>
                <a:lnTo>
                  <a:pt x="6416554" y="126559"/>
                </a:lnTo>
                <a:lnTo>
                  <a:pt x="6514442" y="126559"/>
                </a:lnTo>
                <a:lnTo>
                  <a:pt x="6514442" y="172021"/>
                </a:lnTo>
                <a:lnTo>
                  <a:pt x="6416554" y="172021"/>
                </a:lnTo>
                <a:lnTo>
                  <a:pt x="6416554" y="250250"/>
                </a:lnTo>
                <a:lnTo>
                  <a:pt x="6544341" y="250250"/>
                </a:lnTo>
                <a:lnTo>
                  <a:pt x="6544341" y="295713"/>
                </a:lnTo>
                <a:lnTo>
                  <a:pt x="6363719" y="295713"/>
                </a:lnTo>
                <a:close/>
                <a:moveTo>
                  <a:pt x="6059747" y="4915"/>
                </a:moveTo>
                <a:lnTo>
                  <a:pt x="6116679" y="4915"/>
                </a:lnTo>
                <a:lnTo>
                  <a:pt x="6180572" y="194548"/>
                </a:lnTo>
                <a:cubicBezTo>
                  <a:pt x="6186306" y="211341"/>
                  <a:pt x="6191221" y="237144"/>
                  <a:pt x="6191630" y="237144"/>
                </a:cubicBezTo>
                <a:lnTo>
                  <a:pt x="6192450" y="237144"/>
                </a:lnTo>
                <a:cubicBezTo>
                  <a:pt x="6192859" y="237144"/>
                  <a:pt x="6197774" y="211341"/>
                  <a:pt x="6203508" y="194548"/>
                </a:cubicBezTo>
                <a:lnTo>
                  <a:pt x="6267812" y="4915"/>
                </a:lnTo>
                <a:lnTo>
                  <a:pt x="6324333" y="4915"/>
                </a:lnTo>
                <a:lnTo>
                  <a:pt x="6218253" y="295713"/>
                </a:lnTo>
                <a:lnTo>
                  <a:pt x="6165827" y="295713"/>
                </a:lnTo>
                <a:close/>
                <a:moveTo>
                  <a:pt x="5973194" y="4915"/>
                </a:moveTo>
                <a:lnTo>
                  <a:pt x="6026029" y="4915"/>
                </a:lnTo>
                <a:lnTo>
                  <a:pt x="6026029" y="295713"/>
                </a:lnTo>
                <a:lnTo>
                  <a:pt x="5973194" y="295713"/>
                </a:lnTo>
                <a:close/>
                <a:moveTo>
                  <a:pt x="5706494" y="4915"/>
                </a:moveTo>
                <a:lnTo>
                  <a:pt x="5800286" y="4915"/>
                </a:lnTo>
                <a:cubicBezTo>
                  <a:pt x="5831824" y="4915"/>
                  <a:pt x="5846159" y="7372"/>
                  <a:pt x="5858856" y="13106"/>
                </a:cubicBezTo>
                <a:cubicBezTo>
                  <a:pt x="5887936" y="26213"/>
                  <a:pt x="5906366" y="54064"/>
                  <a:pt x="5906366" y="92564"/>
                </a:cubicBezTo>
                <a:cubicBezTo>
                  <a:pt x="5906366" y="127378"/>
                  <a:pt x="5887936" y="159734"/>
                  <a:pt x="5857217" y="172021"/>
                </a:cubicBezTo>
                <a:lnTo>
                  <a:pt x="5857217" y="172841"/>
                </a:lnTo>
                <a:cubicBezTo>
                  <a:pt x="5857217" y="172841"/>
                  <a:pt x="5861313" y="176936"/>
                  <a:pt x="5867047" y="187176"/>
                </a:cubicBezTo>
                <a:lnTo>
                  <a:pt x="5926845" y="295713"/>
                </a:lnTo>
                <a:lnTo>
                  <a:pt x="5867866" y="295713"/>
                </a:lnTo>
                <a:lnTo>
                  <a:pt x="5810116" y="187176"/>
                </a:lnTo>
                <a:lnTo>
                  <a:pt x="5759329" y="187176"/>
                </a:lnTo>
                <a:lnTo>
                  <a:pt x="5759329" y="295713"/>
                </a:lnTo>
                <a:lnTo>
                  <a:pt x="5706494" y="295713"/>
                </a:lnTo>
                <a:close/>
                <a:moveTo>
                  <a:pt x="5401694" y="4915"/>
                </a:moveTo>
                <a:lnTo>
                  <a:pt x="5500811" y="4915"/>
                </a:lnTo>
                <a:cubicBezTo>
                  <a:pt x="5590508" y="4915"/>
                  <a:pt x="5649077" y="58160"/>
                  <a:pt x="5649077" y="149904"/>
                </a:cubicBezTo>
                <a:cubicBezTo>
                  <a:pt x="5649077" y="241649"/>
                  <a:pt x="5590508" y="295713"/>
                  <a:pt x="5500811" y="295713"/>
                </a:cubicBezTo>
                <a:lnTo>
                  <a:pt x="5401694" y="295713"/>
                </a:lnTo>
                <a:close/>
                <a:moveTo>
                  <a:pt x="4759214" y="4915"/>
                </a:moveTo>
                <a:lnTo>
                  <a:pt x="4815735" y="4915"/>
                </a:lnTo>
                <a:lnTo>
                  <a:pt x="4872666" y="148676"/>
                </a:lnTo>
                <a:cubicBezTo>
                  <a:pt x="4879219" y="165878"/>
                  <a:pt x="4887411" y="191271"/>
                  <a:pt x="4887411" y="191271"/>
                </a:cubicBezTo>
                <a:lnTo>
                  <a:pt x="4888230" y="191271"/>
                </a:lnTo>
                <a:cubicBezTo>
                  <a:pt x="4888230" y="191271"/>
                  <a:pt x="4896012" y="165878"/>
                  <a:pt x="4902565" y="148676"/>
                </a:cubicBezTo>
                <a:lnTo>
                  <a:pt x="4959496" y="4915"/>
                </a:lnTo>
                <a:lnTo>
                  <a:pt x="5016017" y="4915"/>
                </a:lnTo>
                <a:lnTo>
                  <a:pt x="5039363" y="295713"/>
                </a:lnTo>
                <a:lnTo>
                  <a:pt x="4986937" y="295713"/>
                </a:lnTo>
                <a:lnTo>
                  <a:pt x="4974650" y="133112"/>
                </a:lnTo>
                <a:cubicBezTo>
                  <a:pt x="4973421" y="113862"/>
                  <a:pt x="4974240" y="88059"/>
                  <a:pt x="4974240" y="88059"/>
                </a:cubicBezTo>
                <a:lnTo>
                  <a:pt x="4973421" y="88059"/>
                </a:lnTo>
                <a:cubicBezTo>
                  <a:pt x="4973421" y="88059"/>
                  <a:pt x="4964820" y="116319"/>
                  <a:pt x="4957857" y="133112"/>
                </a:cubicBezTo>
                <a:lnTo>
                  <a:pt x="4910756" y="245745"/>
                </a:lnTo>
                <a:lnTo>
                  <a:pt x="4864474" y="245745"/>
                </a:lnTo>
                <a:lnTo>
                  <a:pt x="4817783" y="133112"/>
                </a:lnTo>
                <a:cubicBezTo>
                  <a:pt x="4810820" y="116319"/>
                  <a:pt x="4801809" y="87649"/>
                  <a:pt x="4801809" y="87649"/>
                </a:cubicBezTo>
                <a:lnTo>
                  <a:pt x="4800990" y="87649"/>
                </a:lnTo>
                <a:cubicBezTo>
                  <a:pt x="4800990" y="87649"/>
                  <a:pt x="4801809" y="113862"/>
                  <a:pt x="4800580" y="133112"/>
                </a:cubicBezTo>
                <a:lnTo>
                  <a:pt x="4788293" y="295713"/>
                </a:lnTo>
                <a:lnTo>
                  <a:pt x="4735459" y="295713"/>
                </a:lnTo>
                <a:close/>
                <a:moveTo>
                  <a:pt x="4392044" y="4915"/>
                </a:moveTo>
                <a:lnTo>
                  <a:pt x="4444879" y="4915"/>
                </a:lnTo>
                <a:lnTo>
                  <a:pt x="4444879" y="295713"/>
                </a:lnTo>
                <a:lnTo>
                  <a:pt x="4392044" y="295713"/>
                </a:lnTo>
                <a:close/>
                <a:moveTo>
                  <a:pt x="4077719" y="4915"/>
                </a:moveTo>
                <a:lnTo>
                  <a:pt x="4130554" y="4915"/>
                </a:lnTo>
                <a:lnTo>
                  <a:pt x="4240730" y="172841"/>
                </a:lnTo>
                <a:cubicBezTo>
                  <a:pt x="4251789" y="189633"/>
                  <a:pt x="4264895" y="217894"/>
                  <a:pt x="4264895" y="217894"/>
                </a:cubicBezTo>
                <a:lnTo>
                  <a:pt x="4265714" y="217894"/>
                </a:lnTo>
                <a:cubicBezTo>
                  <a:pt x="4265714" y="217894"/>
                  <a:pt x="4262847" y="190043"/>
                  <a:pt x="4262847" y="172841"/>
                </a:cubicBezTo>
                <a:lnTo>
                  <a:pt x="4262847" y="4915"/>
                </a:lnTo>
                <a:lnTo>
                  <a:pt x="4315273" y="4915"/>
                </a:lnTo>
                <a:lnTo>
                  <a:pt x="4315273" y="295713"/>
                </a:lnTo>
                <a:lnTo>
                  <a:pt x="4262847" y="295713"/>
                </a:lnTo>
                <a:lnTo>
                  <a:pt x="4152672" y="128197"/>
                </a:lnTo>
                <a:cubicBezTo>
                  <a:pt x="4141613" y="111404"/>
                  <a:pt x="4128506" y="83144"/>
                  <a:pt x="4128506" y="83144"/>
                </a:cubicBezTo>
                <a:lnTo>
                  <a:pt x="4127687" y="83144"/>
                </a:lnTo>
                <a:cubicBezTo>
                  <a:pt x="4127687" y="83144"/>
                  <a:pt x="4130554" y="110995"/>
                  <a:pt x="4130554" y="128197"/>
                </a:cubicBezTo>
                <a:lnTo>
                  <a:pt x="4130554" y="295713"/>
                </a:lnTo>
                <a:lnTo>
                  <a:pt x="4077719" y="295713"/>
                </a:lnTo>
                <a:close/>
                <a:moveTo>
                  <a:pt x="3886486" y="4915"/>
                </a:moveTo>
                <a:lnTo>
                  <a:pt x="3941778" y="4915"/>
                </a:lnTo>
                <a:lnTo>
                  <a:pt x="4044172" y="295713"/>
                </a:lnTo>
                <a:lnTo>
                  <a:pt x="3989698" y="295713"/>
                </a:lnTo>
                <a:lnTo>
                  <a:pt x="3965124" y="221170"/>
                </a:lnTo>
                <a:lnTo>
                  <a:pt x="3863140" y="221170"/>
                </a:lnTo>
                <a:lnTo>
                  <a:pt x="3838565" y="295713"/>
                </a:lnTo>
                <a:lnTo>
                  <a:pt x="3784092" y="295713"/>
                </a:lnTo>
                <a:close/>
                <a:moveTo>
                  <a:pt x="3506219" y="4915"/>
                </a:moveTo>
                <a:lnTo>
                  <a:pt x="3559055" y="4915"/>
                </a:lnTo>
                <a:lnTo>
                  <a:pt x="3559055" y="128197"/>
                </a:lnTo>
                <a:lnTo>
                  <a:pt x="3692167" y="128197"/>
                </a:lnTo>
                <a:lnTo>
                  <a:pt x="3692167" y="4915"/>
                </a:lnTo>
                <a:lnTo>
                  <a:pt x="3745002" y="4915"/>
                </a:lnTo>
                <a:lnTo>
                  <a:pt x="3745002" y="295713"/>
                </a:lnTo>
                <a:lnTo>
                  <a:pt x="3692167" y="295713"/>
                </a:lnTo>
                <a:lnTo>
                  <a:pt x="3692167" y="173660"/>
                </a:lnTo>
                <a:lnTo>
                  <a:pt x="3559055" y="173660"/>
                </a:lnTo>
                <a:lnTo>
                  <a:pt x="3559055" y="295713"/>
                </a:lnTo>
                <a:lnTo>
                  <a:pt x="3506219" y="295713"/>
                </a:lnTo>
                <a:close/>
                <a:moveTo>
                  <a:pt x="2972819" y="4915"/>
                </a:moveTo>
                <a:lnTo>
                  <a:pt x="3146888" y="4915"/>
                </a:lnTo>
                <a:lnTo>
                  <a:pt x="3146888" y="50378"/>
                </a:lnTo>
                <a:lnTo>
                  <a:pt x="3025654" y="50378"/>
                </a:lnTo>
                <a:lnTo>
                  <a:pt x="3025654" y="126559"/>
                </a:lnTo>
                <a:lnTo>
                  <a:pt x="3123543" y="126559"/>
                </a:lnTo>
                <a:lnTo>
                  <a:pt x="3123543" y="172021"/>
                </a:lnTo>
                <a:lnTo>
                  <a:pt x="3025654" y="172021"/>
                </a:lnTo>
                <a:lnTo>
                  <a:pt x="3025654" y="250250"/>
                </a:lnTo>
                <a:lnTo>
                  <a:pt x="3153442" y="250250"/>
                </a:lnTo>
                <a:lnTo>
                  <a:pt x="3153442" y="295713"/>
                </a:lnTo>
                <a:lnTo>
                  <a:pt x="2972819" y="295713"/>
                </a:lnTo>
                <a:close/>
                <a:moveTo>
                  <a:pt x="2625614" y="4915"/>
                </a:moveTo>
                <a:lnTo>
                  <a:pt x="2682135" y="4915"/>
                </a:lnTo>
                <a:lnTo>
                  <a:pt x="2739067" y="148676"/>
                </a:lnTo>
                <a:cubicBezTo>
                  <a:pt x="2745619" y="165878"/>
                  <a:pt x="2753811" y="191271"/>
                  <a:pt x="2753811" y="191271"/>
                </a:cubicBezTo>
                <a:lnTo>
                  <a:pt x="2754630" y="191271"/>
                </a:lnTo>
                <a:cubicBezTo>
                  <a:pt x="2754630" y="191271"/>
                  <a:pt x="2762412" y="165878"/>
                  <a:pt x="2768965" y="148676"/>
                </a:cubicBezTo>
                <a:lnTo>
                  <a:pt x="2825896" y="4915"/>
                </a:lnTo>
                <a:lnTo>
                  <a:pt x="2882418" y="4915"/>
                </a:lnTo>
                <a:lnTo>
                  <a:pt x="2905764" y="295713"/>
                </a:lnTo>
                <a:lnTo>
                  <a:pt x="2853337" y="295713"/>
                </a:lnTo>
                <a:lnTo>
                  <a:pt x="2841051" y="133112"/>
                </a:lnTo>
                <a:cubicBezTo>
                  <a:pt x="2839822" y="113862"/>
                  <a:pt x="2840641" y="88059"/>
                  <a:pt x="2840641" y="88059"/>
                </a:cubicBezTo>
                <a:lnTo>
                  <a:pt x="2839822" y="88059"/>
                </a:lnTo>
                <a:cubicBezTo>
                  <a:pt x="2839822" y="88059"/>
                  <a:pt x="2831221" y="116319"/>
                  <a:pt x="2824258" y="133112"/>
                </a:cubicBezTo>
                <a:lnTo>
                  <a:pt x="2777157" y="245745"/>
                </a:lnTo>
                <a:lnTo>
                  <a:pt x="2730875" y="245745"/>
                </a:lnTo>
                <a:lnTo>
                  <a:pt x="2684183" y="133112"/>
                </a:lnTo>
                <a:cubicBezTo>
                  <a:pt x="2677221" y="116319"/>
                  <a:pt x="2668210" y="87649"/>
                  <a:pt x="2668210" y="87649"/>
                </a:cubicBezTo>
                <a:lnTo>
                  <a:pt x="2667391" y="87649"/>
                </a:lnTo>
                <a:cubicBezTo>
                  <a:pt x="2667391" y="87649"/>
                  <a:pt x="2668210" y="113862"/>
                  <a:pt x="2666981" y="133112"/>
                </a:cubicBezTo>
                <a:lnTo>
                  <a:pt x="2654694" y="295713"/>
                </a:lnTo>
                <a:lnTo>
                  <a:pt x="2601859" y="295713"/>
                </a:lnTo>
                <a:close/>
                <a:moveTo>
                  <a:pt x="2006699" y="4915"/>
                </a:moveTo>
                <a:lnTo>
                  <a:pt x="2059534" y="4915"/>
                </a:lnTo>
                <a:lnTo>
                  <a:pt x="2059534" y="191271"/>
                </a:lnTo>
                <a:cubicBezTo>
                  <a:pt x="2059534" y="230181"/>
                  <a:pt x="2084928" y="252298"/>
                  <a:pt x="2123837" y="252298"/>
                </a:cubicBezTo>
                <a:cubicBezTo>
                  <a:pt x="2162747" y="252298"/>
                  <a:pt x="2188550" y="230181"/>
                  <a:pt x="2188550" y="190862"/>
                </a:cubicBezTo>
                <a:lnTo>
                  <a:pt x="2188550" y="4915"/>
                </a:lnTo>
                <a:lnTo>
                  <a:pt x="2241385" y="4915"/>
                </a:lnTo>
                <a:lnTo>
                  <a:pt x="2241385" y="191271"/>
                </a:lnTo>
                <a:cubicBezTo>
                  <a:pt x="2241385" y="256394"/>
                  <a:pt x="2194284" y="300628"/>
                  <a:pt x="2124247" y="300628"/>
                </a:cubicBezTo>
                <a:cubicBezTo>
                  <a:pt x="2053800" y="300628"/>
                  <a:pt x="2006699" y="256394"/>
                  <a:pt x="2006699" y="191271"/>
                </a:cubicBezTo>
                <a:close/>
                <a:moveTo>
                  <a:pt x="1394546" y="4915"/>
                </a:moveTo>
                <a:lnTo>
                  <a:pt x="1638243" y="4915"/>
                </a:lnTo>
                <a:lnTo>
                  <a:pt x="1638243" y="50378"/>
                </a:lnTo>
                <a:lnTo>
                  <a:pt x="1542812" y="50378"/>
                </a:lnTo>
                <a:lnTo>
                  <a:pt x="1542812" y="295713"/>
                </a:lnTo>
                <a:lnTo>
                  <a:pt x="1489977" y="295713"/>
                </a:lnTo>
                <a:lnTo>
                  <a:pt x="1489977" y="50378"/>
                </a:lnTo>
                <a:lnTo>
                  <a:pt x="1394546" y="50378"/>
                </a:lnTo>
                <a:close/>
                <a:moveTo>
                  <a:pt x="1305944" y="4915"/>
                </a:moveTo>
                <a:lnTo>
                  <a:pt x="1358779" y="4915"/>
                </a:lnTo>
                <a:lnTo>
                  <a:pt x="1358779" y="295713"/>
                </a:lnTo>
                <a:lnTo>
                  <a:pt x="1305944" y="295713"/>
                </a:lnTo>
                <a:close/>
                <a:moveTo>
                  <a:pt x="997048" y="4915"/>
                </a:moveTo>
                <a:lnTo>
                  <a:pt x="1049884" y="4915"/>
                </a:lnTo>
                <a:lnTo>
                  <a:pt x="1049884" y="191271"/>
                </a:lnTo>
                <a:cubicBezTo>
                  <a:pt x="1049884" y="230181"/>
                  <a:pt x="1075277" y="252298"/>
                  <a:pt x="1114187" y="252298"/>
                </a:cubicBezTo>
                <a:cubicBezTo>
                  <a:pt x="1153097" y="252298"/>
                  <a:pt x="1178900" y="230181"/>
                  <a:pt x="1178900" y="190862"/>
                </a:cubicBezTo>
                <a:lnTo>
                  <a:pt x="1178900" y="4915"/>
                </a:lnTo>
                <a:lnTo>
                  <a:pt x="1231735" y="4915"/>
                </a:lnTo>
                <a:lnTo>
                  <a:pt x="1231735" y="191271"/>
                </a:lnTo>
                <a:cubicBezTo>
                  <a:pt x="1231735" y="256394"/>
                  <a:pt x="1184634" y="300628"/>
                  <a:pt x="1114596" y="300628"/>
                </a:cubicBezTo>
                <a:cubicBezTo>
                  <a:pt x="1044150" y="300628"/>
                  <a:pt x="997048" y="256394"/>
                  <a:pt x="997048" y="191271"/>
                </a:cubicBezTo>
                <a:close/>
                <a:moveTo>
                  <a:pt x="439169" y="4915"/>
                </a:moveTo>
                <a:lnTo>
                  <a:pt x="532962" y="4915"/>
                </a:lnTo>
                <a:cubicBezTo>
                  <a:pt x="564499" y="4915"/>
                  <a:pt x="578834" y="7372"/>
                  <a:pt x="591531" y="13106"/>
                </a:cubicBezTo>
                <a:cubicBezTo>
                  <a:pt x="620611" y="26213"/>
                  <a:pt x="639042" y="54064"/>
                  <a:pt x="639042" y="92564"/>
                </a:cubicBezTo>
                <a:cubicBezTo>
                  <a:pt x="639042" y="127378"/>
                  <a:pt x="620611" y="159734"/>
                  <a:pt x="589893" y="172021"/>
                </a:cubicBezTo>
                <a:lnTo>
                  <a:pt x="589893" y="172841"/>
                </a:lnTo>
                <a:cubicBezTo>
                  <a:pt x="589893" y="172841"/>
                  <a:pt x="593989" y="176936"/>
                  <a:pt x="599723" y="187176"/>
                </a:cubicBezTo>
                <a:lnTo>
                  <a:pt x="659521" y="295713"/>
                </a:lnTo>
                <a:lnTo>
                  <a:pt x="600542" y="295713"/>
                </a:lnTo>
                <a:lnTo>
                  <a:pt x="542792" y="187176"/>
                </a:lnTo>
                <a:lnTo>
                  <a:pt x="492004" y="187176"/>
                </a:lnTo>
                <a:lnTo>
                  <a:pt x="492004" y="295713"/>
                </a:lnTo>
                <a:lnTo>
                  <a:pt x="439169" y="295713"/>
                </a:lnTo>
                <a:close/>
                <a:moveTo>
                  <a:pt x="315344" y="4915"/>
                </a:moveTo>
                <a:lnTo>
                  <a:pt x="368180" y="4915"/>
                </a:lnTo>
                <a:lnTo>
                  <a:pt x="368180" y="295713"/>
                </a:lnTo>
                <a:lnTo>
                  <a:pt x="315344" y="295713"/>
                </a:lnTo>
                <a:close/>
                <a:moveTo>
                  <a:pt x="9065713" y="0"/>
                </a:moveTo>
                <a:cubicBezTo>
                  <a:pt x="9151315" y="0"/>
                  <a:pt x="9216028" y="65122"/>
                  <a:pt x="9216028" y="148266"/>
                </a:cubicBezTo>
                <a:cubicBezTo>
                  <a:pt x="9216028" y="233867"/>
                  <a:pt x="9151315" y="300628"/>
                  <a:pt x="9065713" y="300628"/>
                </a:cubicBezTo>
                <a:cubicBezTo>
                  <a:pt x="8980112" y="300628"/>
                  <a:pt x="8915399" y="233867"/>
                  <a:pt x="8915399" y="148266"/>
                </a:cubicBezTo>
                <a:cubicBezTo>
                  <a:pt x="8915399" y="65122"/>
                  <a:pt x="8980112" y="0"/>
                  <a:pt x="9065713" y="0"/>
                </a:cubicBezTo>
                <a:close/>
                <a:moveTo>
                  <a:pt x="8664549" y="0"/>
                </a:moveTo>
                <a:cubicBezTo>
                  <a:pt x="8721890" y="0"/>
                  <a:pt x="8751379" y="31128"/>
                  <a:pt x="8751379" y="31128"/>
                </a:cubicBezTo>
                <a:lnTo>
                  <a:pt x="8728443" y="74133"/>
                </a:lnTo>
                <a:cubicBezTo>
                  <a:pt x="8728443" y="74133"/>
                  <a:pt x="8700592" y="48739"/>
                  <a:pt x="8664139" y="48739"/>
                </a:cubicBezTo>
                <a:cubicBezTo>
                  <a:pt x="8639565" y="48739"/>
                  <a:pt x="8620315" y="63074"/>
                  <a:pt x="8620315" y="83553"/>
                </a:cubicBezTo>
                <a:cubicBezTo>
                  <a:pt x="8620315" y="135160"/>
                  <a:pt x="8757113" y="122463"/>
                  <a:pt x="8757113" y="215436"/>
                </a:cubicBezTo>
                <a:cubicBezTo>
                  <a:pt x="8757113" y="261718"/>
                  <a:pt x="8721890" y="300628"/>
                  <a:pt x="8661272" y="300628"/>
                </a:cubicBezTo>
                <a:cubicBezTo>
                  <a:pt x="8596560" y="300628"/>
                  <a:pt x="8560926" y="260899"/>
                  <a:pt x="8560926" y="260899"/>
                </a:cubicBezTo>
                <a:lnTo>
                  <a:pt x="8589597" y="221170"/>
                </a:lnTo>
                <a:cubicBezTo>
                  <a:pt x="8589597" y="221170"/>
                  <a:pt x="8621134" y="251889"/>
                  <a:pt x="8662092" y="251889"/>
                </a:cubicBezTo>
                <a:cubicBezTo>
                  <a:pt x="8684209" y="251889"/>
                  <a:pt x="8704278" y="240420"/>
                  <a:pt x="8704278" y="216665"/>
                </a:cubicBezTo>
                <a:cubicBezTo>
                  <a:pt x="8704278" y="164649"/>
                  <a:pt x="8567070" y="173660"/>
                  <a:pt x="8567070" y="84372"/>
                </a:cubicBezTo>
                <a:cubicBezTo>
                  <a:pt x="8567070" y="36042"/>
                  <a:pt x="8608847" y="0"/>
                  <a:pt x="8664549" y="0"/>
                </a:cubicBezTo>
                <a:close/>
                <a:moveTo>
                  <a:pt x="8435949" y="0"/>
                </a:moveTo>
                <a:cubicBezTo>
                  <a:pt x="8493290" y="0"/>
                  <a:pt x="8522779" y="31128"/>
                  <a:pt x="8522779" y="31128"/>
                </a:cubicBezTo>
                <a:lnTo>
                  <a:pt x="8499843" y="74133"/>
                </a:lnTo>
                <a:cubicBezTo>
                  <a:pt x="8499843" y="74133"/>
                  <a:pt x="8471992" y="48739"/>
                  <a:pt x="8435539" y="48739"/>
                </a:cubicBezTo>
                <a:cubicBezTo>
                  <a:pt x="8410965" y="48739"/>
                  <a:pt x="8391715" y="63074"/>
                  <a:pt x="8391715" y="83553"/>
                </a:cubicBezTo>
                <a:cubicBezTo>
                  <a:pt x="8391715" y="135160"/>
                  <a:pt x="8528513" y="122463"/>
                  <a:pt x="8528513" y="215436"/>
                </a:cubicBezTo>
                <a:cubicBezTo>
                  <a:pt x="8528513" y="261718"/>
                  <a:pt x="8493290" y="300628"/>
                  <a:pt x="8432672" y="300628"/>
                </a:cubicBezTo>
                <a:cubicBezTo>
                  <a:pt x="8367960" y="300628"/>
                  <a:pt x="8332326" y="260899"/>
                  <a:pt x="8332326" y="260899"/>
                </a:cubicBezTo>
                <a:lnTo>
                  <a:pt x="8360997" y="221170"/>
                </a:lnTo>
                <a:cubicBezTo>
                  <a:pt x="8360997" y="221170"/>
                  <a:pt x="8392534" y="251889"/>
                  <a:pt x="8433492" y="251889"/>
                </a:cubicBezTo>
                <a:cubicBezTo>
                  <a:pt x="8455609" y="251889"/>
                  <a:pt x="8475678" y="240420"/>
                  <a:pt x="8475678" y="216665"/>
                </a:cubicBezTo>
                <a:cubicBezTo>
                  <a:pt x="8475678" y="164649"/>
                  <a:pt x="8338470" y="173660"/>
                  <a:pt x="8338470" y="84372"/>
                </a:cubicBezTo>
                <a:cubicBezTo>
                  <a:pt x="8338470" y="36042"/>
                  <a:pt x="8380247" y="0"/>
                  <a:pt x="8435949" y="0"/>
                </a:cubicBezTo>
                <a:close/>
                <a:moveTo>
                  <a:pt x="7665539" y="0"/>
                </a:moveTo>
                <a:cubicBezTo>
                  <a:pt x="7736805" y="0"/>
                  <a:pt x="7773666" y="36862"/>
                  <a:pt x="7773666" y="36862"/>
                </a:cubicBezTo>
                <a:lnTo>
                  <a:pt x="7747453" y="76181"/>
                </a:lnTo>
                <a:cubicBezTo>
                  <a:pt x="7747453" y="76181"/>
                  <a:pt x="7716326" y="48330"/>
                  <a:pt x="7670044" y="48330"/>
                </a:cubicBezTo>
                <a:cubicBezTo>
                  <a:pt x="7604921" y="48330"/>
                  <a:pt x="7570108" y="93383"/>
                  <a:pt x="7570108" y="148266"/>
                </a:cubicBezTo>
                <a:cubicBezTo>
                  <a:pt x="7570108" y="211341"/>
                  <a:pt x="7613113" y="252298"/>
                  <a:pt x="7667586" y="252298"/>
                </a:cubicBezTo>
                <a:cubicBezTo>
                  <a:pt x="7711411" y="252298"/>
                  <a:pt x="7740491" y="221990"/>
                  <a:pt x="7740491" y="221990"/>
                </a:cubicBezTo>
                <a:lnTo>
                  <a:pt x="7740491" y="187995"/>
                </a:lnTo>
                <a:lnTo>
                  <a:pt x="7695847" y="187995"/>
                </a:lnTo>
                <a:lnTo>
                  <a:pt x="7695847" y="142532"/>
                </a:lnTo>
                <a:lnTo>
                  <a:pt x="7788002" y="142532"/>
                </a:lnTo>
                <a:lnTo>
                  <a:pt x="7788002" y="295713"/>
                </a:lnTo>
                <a:lnTo>
                  <a:pt x="7742948" y="295713"/>
                </a:lnTo>
                <a:lnTo>
                  <a:pt x="7742948" y="281788"/>
                </a:lnTo>
                <a:cubicBezTo>
                  <a:pt x="7742948" y="275644"/>
                  <a:pt x="7743358" y="269500"/>
                  <a:pt x="7743358" y="269500"/>
                </a:cubicBezTo>
                <a:lnTo>
                  <a:pt x="7742539" y="269500"/>
                </a:lnTo>
                <a:cubicBezTo>
                  <a:pt x="7742539" y="269500"/>
                  <a:pt x="7712230" y="300628"/>
                  <a:pt x="7658166" y="300628"/>
                </a:cubicBezTo>
                <a:cubicBezTo>
                  <a:pt x="7581576" y="300628"/>
                  <a:pt x="7515634" y="241240"/>
                  <a:pt x="7515634" y="149904"/>
                </a:cubicBezTo>
                <a:cubicBezTo>
                  <a:pt x="7515634" y="65532"/>
                  <a:pt x="7579118" y="0"/>
                  <a:pt x="7665539" y="0"/>
                </a:cubicBezTo>
                <a:close/>
                <a:moveTo>
                  <a:pt x="7332164" y="0"/>
                </a:moveTo>
                <a:cubicBezTo>
                  <a:pt x="7417765" y="0"/>
                  <a:pt x="7482478" y="65122"/>
                  <a:pt x="7482478" y="148266"/>
                </a:cubicBezTo>
                <a:cubicBezTo>
                  <a:pt x="7482478" y="233867"/>
                  <a:pt x="7417765" y="300628"/>
                  <a:pt x="7332164" y="300628"/>
                </a:cubicBezTo>
                <a:cubicBezTo>
                  <a:pt x="7246563" y="300628"/>
                  <a:pt x="7181850" y="233867"/>
                  <a:pt x="7181850" y="148266"/>
                </a:cubicBezTo>
                <a:cubicBezTo>
                  <a:pt x="7181850" y="65122"/>
                  <a:pt x="7246563" y="0"/>
                  <a:pt x="7332164" y="0"/>
                </a:cubicBezTo>
                <a:close/>
                <a:moveTo>
                  <a:pt x="5187924" y="0"/>
                </a:moveTo>
                <a:cubicBezTo>
                  <a:pt x="5245265" y="0"/>
                  <a:pt x="5274754" y="31128"/>
                  <a:pt x="5274754" y="31128"/>
                </a:cubicBezTo>
                <a:lnTo>
                  <a:pt x="5251818" y="74133"/>
                </a:lnTo>
                <a:cubicBezTo>
                  <a:pt x="5251818" y="74133"/>
                  <a:pt x="5223967" y="48739"/>
                  <a:pt x="5187514" y="48739"/>
                </a:cubicBezTo>
                <a:cubicBezTo>
                  <a:pt x="5162940" y="48739"/>
                  <a:pt x="5143690" y="63074"/>
                  <a:pt x="5143690" y="83553"/>
                </a:cubicBezTo>
                <a:cubicBezTo>
                  <a:pt x="5143690" y="135160"/>
                  <a:pt x="5280488" y="122463"/>
                  <a:pt x="5280488" y="215436"/>
                </a:cubicBezTo>
                <a:cubicBezTo>
                  <a:pt x="5280488" y="261718"/>
                  <a:pt x="5245265" y="300628"/>
                  <a:pt x="5184648" y="300628"/>
                </a:cubicBezTo>
                <a:cubicBezTo>
                  <a:pt x="5119935" y="300628"/>
                  <a:pt x="5084301" y="260899"/>
                  <a:pt x="5084301" y="260899"/>
                </a:cubicBezTo>
                <a:lnTo>
                  <a:pt x="5112972" y="221170"/>
                </a:lnTo>
                <a:cubicBezTo>
                  <a:pt x="5112972" y="221170"/>
                  <a:pt x="5144509" y="251889"/>
                  <a:pt x="5185467" y="251889"/>
                </a:cubicBezTo>
                <a:cubicBezTo>
                  <a:pt x="5207584" y="251889"/>
                  <a:pt x="5227653" y="240420"/>
                  <a:pt x="5227653" y="216665"/>
                </a:cubicBezTo>
                <a:cubicBezTo>
                  <a:pt x="5227653" y="164649"/>
                  <a:pt x="5090445" y="173660"/>
                  <a:pt x="5090445" y="84372"/>
                </a:cubicBezTo>
                <a:cubicBezTo>
                  <a:pt x="5090445" y="36042"/>
                  <a:pt x="5132222" y="0"/>
                  <a:pt x="5187924" y="0"/>
                </a:cubicBezTo>
                <a:close/>
                <a:moveTo>
                  <a:pt x="4597375" y="0"/>
                </a:moveTo>
                <a:cubicBezTo>
                  <a:pt x="4654715" y="0"/>
                  <a:pt x="4684204" y="31128"/>
                  <a:pt x="4684204" y="31128"/>
                </a:cubicBezTo>
                <a:lnTo>
                  <a:pt x="4661269" y="74133"/>
                </a:lnTo>
                <a:cubicBezTo>
                  <a:pt x="4661269" y="74133"/>
                  <a:pt x="4633417" y="48739"/>
                  <a:pt x="4596965" y="48739"/>
                </a:cubicBezTo>
                <a:cubicBezTo>
                  <a:pt x="4572391" y="48739"/>
                  <a:pt x="4553141" y="63074"/>
                  <a:pt x="4553141" y="83553"/>
                </a:cubicBezTo>
                <a:cubicBezTo>
                  <a:pt x="4553141" y="135160"/>
                  <a:pt x="4689938" y="122463"/>
                  <a:pt x="4689938" y="215436"/>
                </a:cubicBezTo>
                <a:cubicBezTo>
                  <a:pt x="4689938" y="261718"/>
                  <a:pt x="4654715" y="300628"/>
                  <a:pt x="4594098" y="300628"/>
                </a:cubicBezTo>
                <a:cubicBezTo>
                  <a:pt x="4529385" y="300628"/>
                  <a:pt x="4493752" y="260899"/>
                  <a:pt x="4493752" y="260899"/>
                </a:cubicBezTo>
                <a:lnTo>
                  <a:pt x="4522423" y="221170"/>
                </a:lnTo>
                <a:cubicBezTo>
                  <a:pt x="4522423" y="221170"/>
                  <a:pt x="4553959" y="251889"/>
                  <a:pt x="4594917" y="251889"/>
                </a:cubicBezTo>
                <a:cubicBezTo>
                  <a:pt x="4617034" y="251889"/>
                  <a:pt x="4637103" y="240420"/>
                  <a:pt x="4637103" y="216665"/>
                </a:cubicBezTo>
                <a:cubicBezTo>
                  <a:pt x="4637103" y="164649"/>
                  <a:pt x="4499896" y="173660"/>
                  <a:pt x="4499896" y="84372"/>
                </a:cubicBezTo>
                <a:cubicBezTo>
                  <a:pt x="4499896" y="36042"/>
                  <a:pt x="4541673" y="0"/>
                  <a:pt x="4597375" y="0"/>
                </a:cubicBezTo>
                <a:close/>
                <a:moveTo>
                  <a:pt x="3340370" y="0"/>
                </a:moveTo>
                <a:cubicBezTo>
                  <a:pt x="3411227" y="0"/>
                  <a:pt x="3447679" y="39729"/>
                  <a:pt x="3447679" y="39729"/>
                </a:cubicBezTo>
                <a:lnTo>
                  <a:pt x="3422285" y="79048"/>
                </a:lnTo>
                <a:cubicBezTo>
                  <a:pt x="3422285" y="79048"/>
                  <a:pt x="3389110" y="48330"/>
                  <a:pt x="3342827" y="48330"/>
                </a:cubicBezTo>
                <a:cubicBezTo>
                  <a:pt x="3281391" y="48330"/>
                  <a:pt x="3245348" y="94202"/>
                  <a:pt x="3245348" y="148266"/>
                </a:cubicBezTo>
                <a:cubicBezTo>
                  <a:pt x="3245348" y="203559"/>
                  <a:pt x="3282620" y="252298"/>
                  <a:pt x="3343237" y="252298"/>
                </a:cubicBezTo>
                <a:cubicBezTo>
                  <a:pt x="3393615" y="252298"/>
                  <a:pt x="3427610" y="215436"/>
                  <a:pt x="3427610" y="215436"/>
                </a:cubicBezTo>
                <a:lnTo>
                  <a:pt x="3455461" y="253527"/>
                </a:lnTo>
                <a:cubicBezTo>
                  <a:pt x="3455461" y="253527"/>
                  <a:pt x="3415323" y="300628"/>
                  <a:pt x="3341190" y="300628"/>
                </a:cubicBezTo>
                <a:cubicBezTo>
                  <a:pt x="3252312" y="300628"/>
                  <a:pt x="3190875" y="234686"/>
                  <a:pt x="3190875" y="149085"/>
                </a:cubicBezTo>
                <a:cubicBezTo>
                  <a:pt x="3190875" y="64713"/>
                  <a:pt x="3254769" y="0"/>
                  <a:pt x="3340370" y="0"/>
                </a:cubicBezTo>
                <a:close/>
                <a:moveTo>
                  <a:pt x="2397100" y="0"/>
                </a:moveTo>
                <a:cubicBezTo>
                  <a:pt x="2454440" y="0"/>
                  <a:pt x="2483930" y="31128"/>
                  <a:pt x="2483930" y="31128"/>
                </a:cubicBezTo>
                <a:lnTo>
                  <a:pt x="2460993" y="74133"/>
                </a:lnTo>
                <a:cubicBezTo>
                  <a:pt x="2460993" y="74133"/>
                  <a:pt x="2433142" y="48739"/>
                  <a:pt x="2396690" y="48739"/>
                </a:cubicBezTo>
                <a:cubicBezTo>
                  <a:pt x="2372115" y="48739"/>
                  <a:pt x="2352866" y="63074"/>
                  <a:pt x="2352866" y="83553"/>
                </a:cubicBezTo>
                <a:cubicBezTo>
                  <a:pt x="2352866" y="135160"/>
                  <a:pt x="2489664" y="122463"/>
                  <a:pt x="2489664" y="215436"/>
                </a:cubicBezTo>
                <a:cubicBezTo>
                  <a:pt x="2489664" y="261718"/>
                  <a:pt x="2454440" y="300628"/>
                  <a:pt x="2393823" y="300628"/>
                </a:cubicBezTo>
                <a:cubicBezTo>
                  <a:pt x="2329110" y="300628"/>
                  <a:pt x="2293477" y="260899"/>
                  <a:pt x="2293477" y="260899"/>
                </a:cubicBezTo>
                <a:lnTo>
                  <a:pt x="2322148" y="221170"/>
                </a:lnTo>
                <a:cubicBezTo>
                  <a:pt x="2322148" y="221170"/>
                  <a:pt x="2353685" y="251889"/>
                  <a:pt x="2394642" y="251889"/>
                </a:cubicBezTo>
                <a:cubicBezTo>
                  <a:pt x="2416759" y="251889"/>
                  <a:pt x="2436829" y="240420"/>
                  <a:pt x="2436829" y="216665"/>
                </a:cubicBezTo>
                <a:cubicBezTo>
                  <a:pt x="2436829" y="164649"/>
                  <a:pt x="2299621" y="173660"/>
                  <a:pt x="2299621" y="84372"/>
                </a:cubicBezTo>
                <a:cubicBezTo>
                  <a:pt x="2299621" y="36042"/>
                  <a:pt x="2341398" y="0"/>
                  <a:pt x="2397100" y="0"/>
                </a:cubicBezTo>
                <a:close/>
                <a:moveTo>
                  <a:pt x="1807665" y="0"/>
                </a:moveTo>
                <a:cubicBezTo>
                  <a:pt x="1893265" y="0"/>
                  <a:pt x="1957978" y="65122"/>
                  <a:pt x="1957978" y="148266"/>
                </a:cubicBezTo>
                <a:cubicBezTo>
                  <a:pt x="1957978" y="233867"/>
                  <a:pt x="1893265" y="300628"/>
                  <a:pt x="1807665" y="300628"/>
                </a:cubicBezTo>
                <a:cubicBezTo>
                  <a:pt x="1722063" y="300628"/>
                  <a:pt x="1657350" y="233867"/>
                  <a:pt x="1657350" y="148266"/>
                </a:cubicBezTo>
                <a:cubicBezTo>
                  <a:pt x="1657350" y="65122"/>
                  <a:pt x="1722063" y="0"/>
                  <a:pt x="1807665" y="0"/>
                </a:cubicBezTo>
                <a:close/>
                <a:moveTo>
                  <a:pt x="835295" y="0"/>
                </a:moveTo>
                <a:cubicBezTo>
                  <a:pt x="906151" y="0"/>
                  <a:pt x="942603" y="39729"/>
                  <a:pt x="942603" y="39729"/>
                </a:cubicBezTo>
                <a:lnTo>
                  <a:pt x="917210" y="79048"/>
                </a:lnTo>
                <a:cubicBezTo>
                  <a:pt x="917210" y="79048"/>
                  <a:pt x="884035" y="48330"/>
                  <a:pt x="837752" y="48330"/>
                </a:cubicBezTo>
                <a:cubicBezTo>
                  <a:pt x="776316" y="48330"/>
                  <a:pt x="740274" y="94202"/>
                  <a:pt x="740274" y="148266"/>
                </a:cubicBezTo>
                <a:cubicBezTo>
                  <a:pt x="740274" y="203559"/>
                  <a:pt x="777545" y="252298"/>
                  <a:pt x="838162" y="252298"/>
                </a:cubicBezTo>
                <a:cubicBezTo>
                  <a:pt x="888540" y="252298"/>
                  <a:pt x="922535" y="215436"/>
                  <a:pt x="922535" y="215436"/>
                </a:cubicBezTo>
                <a:lnTo>
                  <a:pt x="950386" y="253527"/>
                </a:lnTo>
                <a:cubicBezTo>
                  <a:pt x="950386" y="253527"/>
                  <a:pt x="910247" y="300628"/>
                  <a:pt x="836114" y="300628"/>
                </a:cubicBezTo>
                <a:cubicBezTo>
                  <a:pt x="747236" y="300628"/>
                  <a:pt x="685800" y="234686"/>
                  <a:pt x="685800" y="149085"/>
                </a:cubicBezTo>
                <a:cubicBezTo>
                  <a:pt x="685800" y="64713"/>
                  <a:pt x="749694" y="0"/>
                  <a:pt x="835295" y="0"/>
                </a:cubicBezTo>
                <a:close/>
                <a:moveTo>
                  <a:pt x="149495" y="0"/>
                </a:moveTo>
                <a:cubicBezTo>
                  <a:pt x="220352" y="0"/>
                  <a:pt x="256804" y="39729"/>
                  <a:pt x="256804" y="39729"/>
                </a:cubicBezTo>
                <a:lnTo>
                  <a:pt x="231410" y="79048"/>
                </a:lnTo>
                <a:cubicBezTo>
                  <a:pt x="231410" y="79048"/>
                  <a:pt x="198234" y="48330"/>
                  <a:pt x="151952" y="48330"/>
                </a:cubicBezTo>
                <a:cubicBezTo>
                  <a:pt x="90516" y="48330"/>
                  <a:pt x="54473" y="94202"/>
                  <a:pt x="54473" y="148266"/>
                </a:cubicBezTo>
                <a:cubicBezTo>
                  <a:pt x="54473" y="203559"/>
                  <a:pt x="91745" y="252298"/>
                  <a:pt x="152362" y="252298"/>
                </a:cubicBezTo>
                <a:cubicBezTo>
                  <a:pt x="202740" y="252298"/>
                  <a:pt x="236734" y="215436"/>
                  <a:pt x="236734" y="215436"/>
                </a:cubicBezTo>
                <a:lnTo>
                  <a:pt x="264586" y="253527"/>
                </a:lnTo>
                <a:cubicBezTo>
                  <a:pt x="264586" y="253527"/>
                  <a:pt x="224447" y="300628"/>
                  <a:pt x="150314" y="300628"/>
                </a:cubicBezTo>
                <a:cubicBezTo>
                  <a:pt x="61436" y="300628"/>
                  <a:pt x="0" y="234686"/>
                  <a:pt x="0" y="149085"/>
                </a:cubicBezTo>
                <a:cubicBezTo>
                  <a:pt x="0" y="64713"/>
                  <a:pt x="63894" y="0"/>
                  <a:pt x="149495" y="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1" name="Google Shape;551;p55"/>
          <p:cNvSpPr/>
          <p:nvPr/>
        </p:nvSpPr>
        <p:spPr>
          <a:xfrm>
            <a:off x="973986" y="2639544"/>
            <a:ext cx="1721400" cy="180000"/>
          </a:xfrm>
          <a:prstGeom prst="rect">
            <a:avLst/>
          </a:prstGeom>
          <a:gradFill>
            <a:gsLst>
              <a:gs pos="0">
                <a:srgbClr val="FFFFFF">
                  <a:alpha val="0"/>
                </a:srgbClr>
              </a:gs>
              <a:gs pos="100000">
                <a:schemeClr val="accent6"/>
              </a:gs>
            </a:gsLst>
            <a:lin ang="0" scaled="0"/>
          </a:gradFill>
          <a:ln>
            <a:noFill/>
          </a:ln>
          <a:effectLst>
            <a:outerShdw blurRad="50800" dist="38100" dir="5400000" algn="t"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2" name="Google Shape;552;p55"/>
          <p:cNvSpPr/>
          <p:nvPr/>
        </p:nvSpPr>
        <p:spPr>
          <a:xfrm>
            <a:off x="6286041" y="4394933"/>
            <a:ext cx="1287000" cy="180000"/>
          </a:xfrm>
          <a:prstGeom prst="rect">
            <a:avLst/>
          </a:prstGeom>
          <a:gradFill>
            <a:gsLst>
              <a:gs pos="0">
                <a:schemeClr val="accent4"/>
              </a:gs>
              <a:gs pos="100000">
                <a:schemeClr val="accent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3" name="Google Shape;553;p55"/>
          <p:cNvSpPr/>
          <p:nvPr/>
        </p:nvSpPr>
        <p:spPr>
          <a:xfrm>
            <a:off x="3335601" y="4394933"/>
            <a:ext cx="2951100" cy="180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4" name="Google Shape;554;p55"/>
          <p:cNvSpPr/>
          <p:nvPr/>
        </p:nvSpPr>
        <p:spPr>
          <a:xfrm rot="5400000">
            <a:off x="7573286" y="4126033"/>
            <a:ext cx="448185" cy="448897"/>
          </a:xfrm>
          <a:custGeom>
            <a:avLst/>
            <a:gdLst/>
            <a:ahLst/>
            <a:cxnLst/>
            <a:rect l="l" t="t" r="r" b="b"/>
            <a:pathLst>
              <a:path w="460859" h="461591" extrusionOk="0">
                <a:moveTo>
                  <a:pt x="734" y="0"/>
                </a:moveTo>
                <a:cubicBezTo>
                  <a:pt x="223798" y="0"/>
                  <a:pt x="409906" y="158225"/>
                  <a:pt x="452947" y="368564"/>
                </a:cubicBezTo>
                <a:lnTo>
                  <a:pt x="460859" y="447049"/>
                </a:lnTo>
                <a:lnTo>
                  <a:pt x="460859" y="461591"/>
                </a:lnTo>
                <a:lnTo>
                  <a:pt x="277247" y="461591"/>
                </a:lnTo>
                <a:cubicBezTo>
                  <a:pt x="277247" y="308878"/>
                  <a:pt x="153448" y="185079"/>
                  <a:pt x="734" y="185079"/>
                </a:cubicBezTo>
                <a:lnTo>
                  <a:pt x="0" y="185153"/>
                </a:lnTo>
                <a:lnTo>
                  <a:pt x="0" y="74"/>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5" name="Google Shape;555;p55"/>
          <p:cNvSpPr/>
          <p:nvPr/>
        </p:nvSpPr>
        <p:spPr>
          <a:xfrm rot="5400000">
            <a:off x="7411178" y="3515382"/>
            <a:ext cx="1041300" cy="180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6" name="Google Shape;556;p55"/>
          <p:cNvSpPr/>
          <p:nvPr/>
        </p:nvSpPr>
        <p:spPr>
          <a:xfrm>
            <a:off x="7573657" y="2639545"/>
            <a:ext cx="448185" cy="448897"/>
          </a:xfrm>
          <a:custGeom>
            <a:avLst/>
            <a:gdLst/>
            <a:ahLst/>
            <a:cxnLst/>
            <a:rect l="l" t="t" r="r" b="b"/>
            <a:pathLst>
              <a:path w="460859" h="461591" extrusionOk="0">
                <a:moveTo>
                  <a:pt x="734" y="0"/>
                </a:moveTo>
                <a:cubicBezTo>
                  <a:pt x="223798" y="0"/>
                  <a:pt x="409906" y="158225"/>
                  <a:pt x="452947" y="368564"/>
                </a:cubicBezTo>
                <a:lnTo>
                  <a:pt x="460859" y="447049"/>
                </a:lnTo>
                <a:lnTo>
                  <a:pt x="460859" y="461591"/>
                </a:lnTo>
                <a:lnTo>
                  <a:pt x="277247" y="461591"/>
                </a:lnTo>
                <a:cubicBezTo>
                  <a:pt x="277247" y="308878"/>
                  <a:pt x="153448" y="185079"/>
                  <a:pt x="734" y="185079"/>
                </a:cubicBezTo>
                <a:lnTo>
                  <a:pt x="0" y="185153"/>
                </a:lnTo>
                <a:lnTo>
                  <a:pt x="0" y="74"/>
                </a:lnTo>
                <a:close/>
              </a:path>
            </a:pathLst>
          </a:cu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7" name="Google Shape;557;p55"/>
          <p:cNvSpPr/>
          <p:nvPr/>
        </p:nvSpPr>
        <p:spPr>
          <a:xfrm>
            <a:off x="2687069" y="2639544"/>
            <a:ext cx="2664300" cy="180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8" name="Google Shape;558;p55"/>
          <p:cNvSpPr/>
          <p:nvPr/>
        </p:nvSpPr>
        <p:spPr>
          <a:xfrm>
            <a:off x="5344099" y="2639544"/>
            <a:ext cx="2228700" cy="180000"/>
          </a:xfrm>
          <a:prstGeom prst="rect">
            <a:avLst/>
          </a:prstGeom>
          <a:gradFill>
            <a:gsLst>
              <a:gs pos="0">
                <a:schemeClr val="accent6"/>
              </a:gs>
              <a:gs pos="100000">
                <a:schemeClr val="accent5"/>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59" name="Google Shape;559;p55"/>
          <p:cNvSpPr/>
          <p:nvPr/>
        </p:nvSpPr>
        <p:spPr>
          <a:xfrm rot="10800000">
            <a:off x="2887415" y="4126019"/>
            <a:ext cx="448185" cy="448897"/>
          </a:xfrm>
          <a:custGeom>
            <a:avLst/>
            <a:gdLst/>
            <a:ahLst/>
            <a:cxnLst/>
            <a:rect l="l" t="t" r="r" b="b"/>
            <a:pathLst>
              <a:path w="460859" h="461591" extrusionOk="0">
                <a:moveTo>
                  <a:pt x="734" y="0"/>
                </a:moveTo>
                <a:cubicBezTo>
                  <a:pt x="223798" y="0"/>
                  <a:pt x="409906" y="158225"/>
                  <a:pt x="452947" y="368564"/>
                </a:cubicBezTo>
                <a:lnTo>
                  <a:pt x="460859" y="447049"/>
                </a:lnTo>
                <a:lnTo>
                  <a:pt x="460859" y="461591"/>
                </a:lnTo>
                <a:lnTo>
                  <a:pt x="277247" y="461591"/>
                </a:lnTo>
                <a:cubicBezTo>
                  <a:pt x="277247" y="308878"/>
                  <a:pt x="153448" y="185079"/>
                  <a:pt x="734" y="185079"/>
                </a:cubicBezTo>
                <a:lnTo>
                  <a:pt x="0" y="185153"/>
                </a:lnTo>
                <a:lnTo>
                  <a:pt x="0" y="74"/>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60" name="Google Shape;560;p55"/>
          <p:cNvSpPr/>
          <p:nvPr/>
        </p:nvSpPr>
        <p:spPr>
          <a:xfrm>
            <a:off x="2842864" y="3268013"/>
            <a:ext cx="269113" cy="870861"/>
          </a:xfrm>
          <a:custGeom>
            <a:avLst/>
            <a:gdLst/>
            <a:ahLst/>
            <a:cxnLst/>
            <a:rect l="l" t="t" r="r" b="b"/>
            <a:pathLst>
              <a:path w="358818" h="1161148" extrusionOk="0">
                <a:moveTo>
                  <a:pt x="179409" y="0"/>
                </a:moveTo>
                <a:lnTo>
                  <a:pt x="358818" y="197605"/>
                </a:lnTo>
                <a:lnTo>
                  <a:pt x="299395" y="197605"/>
                </a:lnTo>
                <a:lnTo>
                  <a:pt x="299395" y="1161148"/>
                </a:lnTo>
                <a:lnTo>
                  <a:pt x="59419" y="1161148"/>
                </a:lnTo>
                <a:lnTo>
                  <a:pt x="59419" y="197605"/>
                </a:lnTo>
                <a:lnTo>
                  <a:pt x="0" y="197605"/>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61" name="Google Shape;561;p55"/>
          <p:cNvSpPr txBox="1"/>
          <p:nvPr/>
        </p:nvSpPr>
        <p:spPr>
          <a:xfrm>
            <a:off x="1367884" y="2935946"/>
            <a:ext cx="1177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2"/>
                </a:solidFill>
                <a:latin typeface="Arial"/>
                <a:ea typeface="Arial"/>
                <a:cs typeface="Arial"/>
                <a:sym typeface="Arial"/>
              </a:rPr>
              <a:t>Precipitating </a:t>
            </a:r>
            <a:endParaRPr/>
          </a:p>
          <a:p>
            <a:pPr marL="0" marR="0" lvl="0" indent="0" algn="l" rtl="0">
              <a:spcBef>
                <a:spcPts val="0"/>
              </a:spcBef>
              <a:spcAft>
                <a:spcPts val="0"/>
              </a:spcAft>
              <a:buNone/>
            </a:pPr>
            <a:r>
              <a:rPr lang="en-US" sz="1050">
                <a:solidFill>
                  <a:schemeClr val="dk2"/>
                </a:solidFill>
                <a:latin typeface="Arial"/>
                <a:ea typeface="Arial"/>
                <a:cs typeface="Arial"/>
                <a:sym typeface="Arial"/>
              </a:rPr>
              <a:t>factor(s)</a:t>
            </a:r>
            <a:endParaRPr/>
          </a:p>
        </p:txBody>
      </p:sp>
      <p:pic>
        <p:nvPicPr>
          <p:cNvPr id="562" name="Google Shape;562;p55"/>
          <p:cNvPicPr preferRelativeResize="0"/>
          <p:nvPr/>
        </p:nvPicPr>
        <p:blipFill rotWithShape="1">
          <a:blip r:embed="rId3">
            <a:alphaModFix/>
          </a:blip>
          <a:srcRect/>
          <a:stretch/>
        </p:blipFill>
        <p:spPr>
          <a:xfrm>
            <a:off x="348364" y="2276123"/>
            <a:ext cx="1251242" cy="988766"/>
          </a:xfrm>
          <a:prstGeom prst="rect">
            <a:avLst/>
          </a:prstGeom>
          <a:noFill/>
          <a:ln>
            <a:noFill/>
          </a:ln>
          <a:effectLst>
            <a:outerShdw blurRad="101600" dist="76200" dir="2700000" algn="tl" rotWithShape="0">
              <a:srgbClr val="000000">
                <a:alpha val="16860"/>
              </a:srgbClr>
            </a:outerShdw>
          </a:effectLst>
        </p:spPr>
      </p:pic>
      <p:sp>
        <p:nvSpPr>
          <p:cNvPr id="563" name="Google Shape;563;p55"/>
          <p:cNvSpPr/>
          <p:nvPr/>
        </p:nvSpPr>
        <p:spPr>
          <a:xfrm>
            <a:off x="3421826" y="2408236"/>
            <a:ext cx="1086000" cy="253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2"/>
                </a:solidFill>
                <a:latin typeface="Arial"/>
                <a:ea typeface="Arial"/>
                <a:cs typeface="Arial"/>
                <a:sym typeface="Arial"/>
              </a:rPr>
              <a:t>Cardiac injury</a:t>
            </a:r>
            <a:r>
              <a:rPr lang="en-US" sz="1050" baseline="30000">
                <a:solidFill>
                  <a:schemeClr val="dk2"/>
                </a:solidFill>
                <a:latin typeface="Arial"/>
                <a:ea typeface="Arial"/>
                <a:cs typeface="Arial"/>
                <a:sym typeface="Arial"/>
              </a:rPr>
              <a:t>1</a:t>
            </a:r>
            <a:endParaRPr/>
          </a:p>
        </p:txBody>
      </p:sp>
      <p:grpSp>
        <p:nvGrpSpPr>
          <p:cNvPr id="564" name="Google Shape;564;p55"/>
          <p:cNvGrpSpPr/>
          <p:nvPr/>
        </p:nvGrpSpPr>
        <p:grpSpPr>
          <a:xfrm>
            <a:off x="2612557" y="2308949"/>
            <a:ext cx="811575" cy="811575"/>
            <a:chOff x="3483407" y="1935599"/>
            <a:chExt cx="1082100" cy="1082100"/>
          </a:xfrm>
        </p:grpSpPr>
        <p:sp>
          <p:nvSpPr>
            <p:cNvPr id="565" name="Google Shape;565;p55"/>
            <p:cNvSpPr/>
            <p:nvPr/>
          </p:nvSpPr>
          <p:spPr>
            <a:xfrm>
              <a:off x="3483407" y="1935599"/>
              <a:ext cx="1082100" cy="1082100"/>
            </a:xfrm>
            <a:prstGeom prst="ellipse">
              <a:avLst/>
            </a:prstGeom>
            <a:solidFill>
              <a:schemeClr val="lt1"/>
            </a:solidFill>
            <a:ln w="44450" cap="flat" cmpd="sng">
              <a:solidFill>
                <a:srgbClr val="002060"/>
              </a:solidFill>
              <a:prstDash val="solid"/>
              <a:round/>
              <a:headEnd type="none" w="sm" len="sm"/>
              <a:tailEnd type="none" w="sm" len="sm"/>
            </a:ln>
            <a:effectLst>
              <a:outerShdw blurRad="165100" dist="38100" dir="5400000" algn="t"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66" name="Google Shape;566;p55"/>
            <p:cNvPicPr preferRelativeResize="0"/>
            <p:nvPr/>
          </p:nvPicPr>
          <p:blipFill rotWithShape="1">
            <a:blip r:embed="rId4">
              <a:alphaModFix/>
            </a:blip>
            <a:srcRect/>
            <a:stretch/>
          </p:blipFill>
          <p:spPr>
            <a:xfrm>
              <a:off x="3666606" y="2193056"/>
              <a:ext cx="728729" cy="622946"/>
            </a:xfrm>
            <a:prstGeom prst="rect">
              <a:avLst/>
            </a:prstGeom>
            <a:noFill/>
            <a:ln>
              <a:noFill/>
            </a:ln>
          </p:spPr>
        </p:pic>
      </p:grpSp>
      <p:sp>
        <p:nvSpPr>
          <p:cNvPr id="567" name="Google Shape;567;p55"/>
          <p:cNvSpPr/>
          <p:nvPr/>
        </p:nvSpPr>
        <p:spPr>
          <a:xfrm>
            <a:off x="6980276" y="4614002"/>
            <a:ext cx="12492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2"/>
                </a:solidFill>
                <a:latin typeface="Arial"/>
                <a:ea typeface="Arial"/>
                <a:cs typeface="Arial"/>
                <a:sym typeface="Arial"/>
              </a:rPr>
              <a:t>Neurohormonal</a:t>
            </a:r>
            <a:endParaRPr sz="1050">
              <a:solidFill>
                <a:schemeClr val="dk2"/>
              </a:solidFill>
              <a:latin typeface="Arial"/>
              <a:ea typeface="Arial"/>
              <a:cs typeface="Arial"/>
              <a:sym typeface="Arial"/>
            </a:endParaRPr>
          </a:p>
          <a:p>
            <a:pPr marL="0" marR="0" lvl="0" indent="0" algn="l" rtl="0">
              <a:spcBef>
                <a:spcPts val="0"/>
              </a:spcBef>
              <a:spcAft>
                <a:spcPts val="0"/>
              </a:spcAft>
              <a:buNone/>
            </a:pPr>
            <a:r>
              <a:rPr lang="en-US" sz="1050">
                <a:solidFill>
                  <a:schemeClr val="dk2"/>
                </a:solidFill>
                <a:latin typeface="Arial"/>
                <a:ea typeface="Arial"/>
                <a:cs typeface="Arial"/>
                <a:sym typeface="Arial"/>
              </a:rPr>
              <a:t>imbalance</a:t>
            </a:r>
            <a:r>
              <a:rPr lang="en-US" sz="1050" baseline="30000">
                <a:solidFill>
                  <a:schemeClr val="dk2"/>
                </a:solidFill>
                <a:latin typeface="Arial"/>
                <a:ea typeface="Arial"/>
                <a:cs typeface="Arial"/>
                <a:sym typeface="Arial"/>
              </a:rPr>
              <a:t>1-4</a:t>
            </a:r>
            <a:endParaRPr sz="1050">
              <a:solidFill>
                <a:schemeClr val="dk2"/>
              </a:solidFill>
              <a:latin typeface="Arial"/>
              <a:ea typeface="Arial"/>
              <a:cs typeface="Arial"/>
              <a:sym typeface="Arial"/>
            </a:endParaRPr>
          </a:p>
        </p:txBody>
      </p:sp>
      <p:grpSp>
        <p:nvGrpSpPr>
          <p:cNvPr id="568" name="Google Shape;568;p55"/>
          <p:cNvGrpSpPr/>
          <p:nvPr/>
        </p:nvGrpSpPr>
        <p:grpSpPr>
          <a:xfrm>
            <a:off x="6193155" y="4095155"/>
            <a:ext cx="811575" cy="811575"/>
            <a:chOff x="8257537" y="4317207"/>
            <a:chExt cx="1082100" cy="1082100"/>
          </a:xfrm>
        </p:grpSpPr>
        <p:sp>
          <p:nvSpPr>
            <p:cNvPr id="569" name="Google Shape;569;p55"/>
            <p:cNvSpPr/>
            <p:nvPr/>
          </p:nvSpPr>
          <p:spPr>
            <a:xfrm>
              <a:off x="8257537" y="4317207"/>
              <a:ext cx="1082100" cy="1082100"/>
            </a:xfrm>
            <a:prstGeom prst="ellipse">
              <a:avLst/>
            </a:prstGeom>
            <a:solidFill>
              <a:schemeClr val="lt1"/>
            </a:solidFill>
            <a:ln w="44450" cap="flat" cmpd="sng">
              <a:solidFill>
                <a:schemeClr val="accent4"/>
              </a:solidFill>
              <a:prstDash val="solid"/>
              <a:round/>
              <a:headEnd type="none" w="sm" len="sm"/>
              <a:tailEnd type="none" w="sm" len="sm"/>
            </a:ln>
            <a:effectLst>
              <a:outerShdw blurRad="165100" dist="38100" dir="5400000" algn="t"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70" name="Google Shape;570;p55"/>
            <p:cNvPicPr preferRelativeResize="0"/>
            <p:nvPr/>
          </p:nvPicPr>
          <p:blipFill rotWithShape="1">
            <a:blip r:embed="rId5">
              <a:alphaModFix/>
            </a:blip>
            <a:srcRect/>
            <a:stretch/>
          </p:blipFill>
          <p:spPr>
            <a:xfrm>
              <a:off x="8379893" y="4525523"/>
              <a:ext cx="834454" cy="642414"/>
            </a:xfrm>
            <a:prstGeom prst="rect">
              <a:avLst/>
            </a:prstGeom>
            <a:noFill/>
            <a:ln>
              <a:noFill/>
            </a:ln>
          </p:spPr>
        </p:pic>
      </p:grpSp>
      <p:sp>
        <p:nvSpPr>
          <p:cNvPr id="571" name="Google Shape;571;p55"/>
          <p:cNvSpPr/>
          <p:nvPr/>
        </p:nvSpPr>
        <p:spPr>
          <a:xfrm>
            <a:off x="8021827" y="3979037"/>
            <a:ext cx="13923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2"/>
                </a:solidFill>
                <a:latin typeface="Arial"/>
                <a:ea typeface="Arial"/>
                <a:cs typeface="Arial"/>
                <a:sym typeface="Arial"/>
              </a:rPr>
              <a:t>NPS</a:t>
            </a:r>
            <a:endParaRPr/>
          </a:p>
          <a:p>
            <a:pPr marL="0" marR="0" lvl="0" indent="0" algn="l" rtl="0">
              <a:spcBef>
                <a:spcPts val="0"/>
              </a:spcBef>
              <a:spcAft>
                <a:spcPts val="0"/>
              </a:spcAft>
              <a:buNone/>
            </a:pPr>
            <a:r>
              <a:rPr lang="en-US" sz="1050">
                <a:solidFill>
                  <a:schemeClr val="dk2"/>
                </a:solidFill>
                <a:latin typeface="Arial"/>
                <a:ea typeface="Arial"/>
                <a:cs typeface="Arial"/>
                <a:sym typeface="Arial"/>
              </a:rPr>
              <a:t>resistance</a:t>
            </a:r>
            <a:r>
              <a:rPr lang="en-US" sz="1050" baseline="30000">
                <a:solidFill>
                  <a:schemeClr val="dk2"/>
                </a:solidFill>
                <a:latin typeface="Arial"/>
                <a:ea typeface="Arial"/>
                <a:cs typeface="Arial"/>
                <a:sym typeface="Arial"/>
              </a:rPr>
              <a:t>1,2</a:t>
            </a:r>
            <a:endParaRPr sz="1050">
              <a:solidFill>
                <a:schemeClr val="dk2"/>
              </a:solidFill>
              <a:latin typeface="Arial"/>
              <a:ea typeface="Arial"/>
              <a:cs typeface="Arial"/>
              <a:sym typeface="Arial"/>
            </a:endParaRPr>
          </a:p>
        </p:txBody>
      </p:sp>
      <p:grpSp>
        <p:nvGrpSpPr>
          <p:cNvPr id="572" name="Google Shape;572;p55"/>
          <p:cNvGrpSpPr/>
          <p:nvPr/>
        </p:nvGrpSpPr>
        <p:grpSpPr>
          <a:xfrm>
            <a:off x="7511793" y="3189665"/>
            <a:ext cx="811575" cy="811575"/>
            <a:chOff x="10015724" y="3109887"/>
            <a:chExt cx="1082100" cy="1082100"/>
          </a:xfrm>
        </p:grpSpPr>
        <p:sp>
          <p:nvSpPr>
            <p:cNvPr id="573" name="Google Shape;573;p55"/>
            <p:cNvSpPr/>
            <p:nvPr/>
          </p:nvSpPr>
          <p:spPr>
            <a:xfrm>
              <a:off x="10015724" y="3109887"/>
              <a:ext cx="1082100" cy="1082100"/>
            </a:xfrm>
            <a:prstGeom prst="ellipse">
              <a:avLst/>
            </a:prstGeom>
            <a:solidFill>
              <a:schemeClr val="lt1"/>
            </a:solidFill>
            <a:ln w="44450" cap="flat" cmpd="sng">
              <a:solidFill>
                <a:schemeClr val="accent5"/>
              </a:solidFill>
              <a:prstDash val="solid"/>
              <a:round/>
              <a:headEnd type="none" w="sm" len="sm"/>
              <a:tailEnd type="none" w="sm" len="sm"/>
            </a:ln>
            <a:effectLst>
              <a:outerShdw blurRad="165100" dist="38100" dir="5400000" algn="t"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74" name="Google Shape;574;p55"/>
            <p:cNvPicPr preferRelativeResize="0"/>
            <p:nvPr/>
          </p:nvPicPr>
          <p:blipFill rotWithShape="1">
            <a:blip r:embed="rId6">
              <a:alphaModFix/>
            </a:blip>
            <a:srcRect/>
            <a:stretch/>
          </p:blipFill>
          <p:spPr>
            <a:xfrm>
              <a:off x="10169512" y="3287646"/>
              <a:ext cx="721368" cy="719407"/>
            </a:xfrm>
            <a:prstGeom prst="rect">
              <a:avLst/>
            </a:prstGeom>
            <a:noFill/>
            <a:ln>
              <a:noFill/>
            </a:ln>
          </p:spPr>
        </p:pic>
      </p:grpSp>
      <p:sp>
        <p:nvSpPr>
          <p:cNvPr id="575" name="Google Shape;575;p55"/>
          <p:cNvSpPr/>
          <p:nvPr/>
        </p:nvSpPr>
        <p:spPr>
          <a:xfrm>
            <a:off x="4090364" y="4614002"/>
            <a:ext cx="2206800" cy="590700"/>
          </a:xfrm>
          <a:prstGeom prst="rect">
            <a:avLst/>
          </a:prstGeom>
          <a:noFill/>
          <a:ln>
            <a:noFill/>
          </a:ln>
        </p:spPr>
        <p:txBody>
          <a:bodyPr spcFirstLastPara="1" wrap="square" lIns="91425" tIns="45700" rIns="91425" bIns="45700" anchor="t" anchorCtr="0">
            <a:noAutofit/>
          </a:bodyPr>
          <a:lstStyle/>
          <a:p>
            <a:pPr marL="137160" marR="0" lvl="0" indent="-137160" algn="l" rtl="0">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Worsening heart failure </a:t>
            </a:r>
            <a:br>
              <a:rPr lang="en-US" sz="1050">
                <a:solidFill>
                  <a:schemeClr val="dk2"/>
                </a:solidFill>
                <a:latin typeface="Arial"/>
                <a:ea typeface="Arial"/>
                <a:cs typeface="Arial"/>
                <a:sym typeface="Arial"/>
              </a:rPr>
            </a:br>
            <a:r>
              <a:rPr lang="en-US" sz="1050">
                <a:solidFill>
                  <a:schemeClr val="dk2"/>
                </a:solidFill>
                <a:latin typeface="Arial"/>
                <a:ea typeface="Arial"/>
                <a:cs typeface="Arial"/>
                <a:sym typeface="Arial"/>
              </a:rPr>
              <a:t>with reduced EF </a:t>
            </a:r>
            <a:br>
              <a:rPr lang="en-US" sz="1050">
                <a:solidFill>
                  <a:schemeClr val="dk2"/>
                </a:solidFill>
                <a:latin typeface="Arial"/>
                <a:ea typeface="Arial"/>
                <a:cs typeface="Arial"/>
                <a:sym typeface="Arial"/>
              </a:rPr>
            </a:br>
            <a:r>
              <a:rPr lang="en-US" sz="1050">
                <a:solidFill>
                  <a:schemeClr val="dk2"/>
                </a:solidFill>
                <a:latin typeface="Arial"/>
                <a:ea typeface="Arial"/>
                <a:cs typeface="Arial"/>
                <a:sym typeface="Arial"/>
              </a:rPr>
              <a:t>(systolic HF) symptoms</a:t>
            </a:r>
            <a:r>
              <a:rPr lang="en-US" sz="1050" baseline="30000">
                <a:solidFill>
                  <a:schemeClr val="dk2"/>
                </a:solidFill>
                <a:latin typeface="Arial"/>
                <a:ea typeface="Arial"/>
                <a:cs typeface="Arial"/>
                <a:sym typeface="Arial"/>
              </a:rPr>
              <a:t>1</a:t>
            </a:r>
            <a:endParaRPr sz="1050">
              <a:solidFill>
                <a:schemeClr val="dk2"/>
              </a:solidFill>
              <a:latin typeface="Arial"/>
              <a:ea typeface="Arial"/>
              <a:cs typeface="Arial"/>
              <a:sym typeface="Arial"/>
            </a:endParaRPr>
          </a:p>
          <a:p>
            <a:pPr marL="137160" marR="0" lvl="0" indent="-137160" algn="l" rtl="0">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LV remodeling</a:t>
            </a:r>
            <a:r>
              <a:rPr lang="en-US" sz="1050" baseline="30000">
                <a:solidFill>
                  <a:schemeClr val="dk2"/>
                </a:solidFill>
                <a:latin typeface="Arial"/>
                <a:ea typeface="Arial"/>
                <a:cs typeface="Arial"/>
                <a:sym typeface="Arial"/>
              </a:rPr>
              <a:t>1</a:t>
            </a:r>
            <a:endParaRPr/>
          </a:p>
          <a:p>
            <a:pPr marL="137160" marR="0" lvl="0" indent="-137160" algn="l" rtl="0">
              <a:spcBef>
                <a:spcPts val="0"/>
              </a:spcBef>
              <a:spcAft>
                <a:spcPts val="0"/>
              </a:spcAft>
              <a:buClr>
                <a:schemeClr val="dk2"/>
              </a:buClr>
              <a:buSzPts val="1050"/>
              <a:buFont typeface="Arial"/>
              <a:buChar char="•"/>
            </a:pPr>
            <a:r>
              <a:rPr lang="en-US" sz="1050">
                <a:solidFill>
                  <a:schemeClr val="dk2"/>
                </a:solidFill>
                <a:latin typeface="Arial"/>
                <a:ea typeface="Arial"/>
                <a:cs typeface="Arial"/>
                <a:sym typeface="Arial"/>
              </a:rPr>
              <a:t>Hemodynamic alterations</a:t>
            </a:r>
            <a:r>
              <a:rPr lang="en-US" sz="1050" baseline="30000">
                <a:solidFill>
                  <a:schemeClr val="dk2"/>
                </a:solidFill>
                <a:latin typeface="Arial"/>
                <a:ea typeface="Arial"/>
                <a:cs typeface="Arial"/>
                <a:sym typeface="Arial"/>
              </a:rPr>
              <a:t>1</a:t>
            </a:r>
            <a:endParaRPr sz="1050">
              <a:solidFill>
                <a:schemeClr val="dk2"/>
              </a:solidFill>
              <a:latin typeface="Arial"/>
              <a:ea typeface="Arial"/>
              <a:cs typeface="Arial"/>
              <a:sym typeface="Arial"/>
            </a:endParaRPr>
          </a:p>
        </p:txBody>
      </p:sp>
      <p:grpSp>
        <p:nvGrpSpPr>
          <p:cNvPr id="576" name="Google Shape;576;p55"/>
          <p:cNvGrpSpPr/>
          <p:nvPr/>
        </p:nvGrpSpPr>
        <p:grpSpPr>
          <a:xfrm>
            <a:off x="3278717" y="4077023"/>
            <a:ext cx="811575" cy="811575"/>
            <a:chOff x="4465382" y="4281539"/>
            <a:chExt cx="1082100" cy="1082100"/>
          </a:xfrm>
        </p:grpSpPr>
        <p:sp>
          <p:nvSpPr>
            <p:cNvPr id="577" name="Google Shape;577;p55"/>
            <p:cNvSpPr/>
            <p:nvPr/>
          </p:nvSpPr>
          <p:spPr>
            <a:xfrm>
              <a:off x="4465382" y="4281539"/>
              <a:ext cx="1082100" cy="1082100"/>
            </a:xfrm>
            <a:prstGeom prst="ellipse">
              <a:avLst/>
            </a:prstGeom>
            <a:solidFill>
              <a:schemeClr val="lt1"/>
            </a:solidFill>
            <a:ln w="44450" cap="flat" cmpd="sng">
              <a:solidFill>
                <a:schemeClr val="accent4"/>
              </a:solidFill>
              <a:prstDash val="solid"/>
              <a:round/>
              <a:headEnd type="none" w="sm" len="sm"/>
              <a:tailEnd type="none" w="sm" len="sm"/>
            </a:ln>
            <a:effectLst>
              <a:outerShdw blurRad="165100" dist="38100" dir="5400000" algn="t"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78" name="Google Shape;578;p55"/>
            <p:cNvPicPr preferRelativeResize="0"/>
            <p:nvPr/>
          </p:nvPicPr>
          <p:blipFill rotWithShape="1">
            <a:blip r:embed="rId7">
              <a:alphaModFix/>
            </a:blip>
            <a:srcRect/>
            <a:stretch/>
          </p:blipFill>
          <p:spPr>
            <a:xfrm>
              <a:off x="4553611" y="4533341"/>
              <a:ext cx="854933" cy="552032"/>
            </a:xfrm>
            <a:prstGeom prst="rect">
              <a:avLst/>
            </a:prstGeom>
            <a:noFill/>
            <a:ln>
              <a:noFill/>
            </a:ln>
          </p:spPr>
        </p:pic>
      </p:grpSp>
      <p:sp>
        <p:nvSpPr>
          <p:cNvPr id="579" name="Google Shape;579;p55"/>
          <p:cNvSpPr/>
          <p:nvPr/>
        </p:nvSpPr>
        <p:spPr>
          <a:xfrm>
            <a:off x="6132143" y="2250447"/>
            <a:ext cx="1062000" cy="41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2"/>
                </a:solidFill>
                <a:latin typeface="Arial"/>
                <a:ea typeface="Arial"/>
                <a:cs typeface="Arial"/>
                <a:sym typeface="Arial"/>
              </a:rPr>
              <a:t>Overactive RAAS/SNS*</a:t>
            </a:r>
            <a:endParaRPr/>
          </a:p>
        </p:txBody>
      </p:sp>
      <p:grpSp>
        <p:nvGrpSpPr>
          <p:cNvPr id="580" name="Google Shape;580;p55"/>
          <p:cNvGrpSpPr/>
          <p:nvPr/>
        </p:nvGrpSpPr>
        <p:grpSpPr>
          <a:xfrm>
            <a:off x="5317439" y="2308949"/>
            <a:ext cx="811575" cy="811575"/>
            <a:chOff x="7089919" y="1935599"/>
            <a:chExt cx="1082100" cy="1082100"/>
          </a:xfrm>
        </p:grpSpPr>
        <p:sp>
          <p:nvSpPr>
            <p:cNvPr id="581" name="Google Shape;581;p55"/>
            <p:cNvSpPr/>
            <p:nvPr/>
          </p:nvSpPr>
          <p:spPr>
            <a:xfrm>
              <a:off x="7089919" y="1935599"/>
              <a:ext cx="1082100" cy="1082100"/>
            </a:xfrm>
            <a:prstGeom prst="ellipse">
              <a:avLst/>
            </a:prstGeom>
            <a:solidFill>
              <a:schemeClr val="lt1"/>
            </a:solidFill>
            <a:ln w="44450" cap="flat" cmpd="sng">
              <a:solidFill>
                <a:schemeClr val="accent6"/>
              </a:solidFill>
              <a:prstDash val="solid"/>
              <a:round/>
              <a:headEnd type="none" w="sm" len="sm"/>
              <a:tailEnd type="none" w="sm" len="sm"/>
            </a:ln>
            <a:effectLst>
              <a:outerShdw blurRad="165100" dist="38100" dir="5400000" algn="t" rotWithShape="0">
                <a:srgbClr val="000000">
                  <a:alpha val="2471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582" name="Google Shape;582;p55"/>
            <p:cNvPicPr preferRelativeResize="0"/>
            <p:nvPr/>
          </p:nvPicPr>
          <p:blipFill rotWithShape="1">
            <a:blip r:embed="rId8">
              <a:alphaModFix/>
            </a:blip>
            <a:srcRect/>
            <a:stretch/>
          </p:blipFill>
          <p:spPr>
            <a:xfrm>
              <a:off x="7330337" y="2023325"/>
              <a:ext cx="612619" cy="875167"/>
            </a:xfrm>
            <a:prstGeom prst="rect">
              <a:avLst/>
            </a:prstGeom>
            <a:noFill/>
            <a:ln>
              <a:noFill/>
            </a:ln>
          </p:spPr>
        </p:pic>
      </p:grpSp>
      <p:sp>
        <p:nvSpPr>
          <p:cNvPr id="583" name="Google Shape;583;p55"/>
          <p:cNvSpPr/>
          <p:nvPr/>
        </p:nvSpPr>
        <p:spPr>
          <a:xfrm>
            <a:off x="6129087" y="2822493"/>
            <a:ext cx="1134600" cy="456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88">
                <a:solidFill>
                  <a:schemeClr val="dk2"/>
                </a:solidFill>
                <a:latin typeface="Arial"/>
                <a:ea typeface="Arial"/>
                <a:cs typeface="Arial"/>
                <a:sym typeface="Arial"/>
              </a:rPr>
              <a:t>*</a:t>
            </a:r>
            <a:r>
              <a:rPr lang="en-US" sz="788" i="1">
                <a:solidFill>
                  <a:schemeClr val="dk2"/>
                </a:solidFill>
                <a:latin typeface="Arial"/>
                <a:ea typeface="Arial"/>
                <a:cs typeface="Arial"/>
                <a:sym typeface="Arial"/>
              </a:rPr>
              <a:t>RAAS, SNS,</a:t>
            </a:r>
            <a:br>
              <a:rPr lang="en-US" sz="788" i="1">
                <a:solidFill>
                  <a:schemeClr val="dk2"/>
                </a:solidFill>
                <a:latin typeface="Arial"/>
                <a:ea typeface="Arial"/>
                <a:cs typeface="Arial"/>
                <a:sym typeface="Arial"/>
              </a:rPr>
            </a:br>
            <a:r>
              <a:rPr lang="en-US" sz="788" i="1">
                <a:solidFill>
                  <a:schemeClr val="dk2"/>
                </a:solidFill>
                <a:latin typeface="Arial"/>
                <a:ea typeface="Arial"/>
                <a:cs typeface="Arial"/>
                <a:sym typeface="Arial"/>
              </a:rPr>
              <a:t>and NPS are</a:t>
            </a:r>
            <a:endParaRPr/>
          </a:p>
          <a:p>
            <a:pPr marL="0" marR="0" lvl="0" indent="0" algn="l" rtl="0">
              <a:spcBef>
                <a:spcPts val="0"/>
              </a:spcBef>
              <a:spcAft>
                <a:spcPts val="0"/>
              </a:spcAft>
              <a:buNone/>
            </a:pPr>
            <a:r>
              <a:rPr lang="en-US" sz="788" i="1">
                <a:solidFill>
                  <a:schemeClr val="dk2"/>
                </a:solidFill>
                <a:latin typeface="Arial"/>
                <a:ea typeface="Arial"/>
                <a:cs typeface="Arial"/>
                <a:sym typeface="Arial"/>
              </a:rPr>
              <a:t>initially balanced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2"/>
                                        </p:tgtEl>
                                        <p:attrNameLst>
                                          <p:attrName>style.visibility</p:attrName>
                                        </p:attrNameLst>
                                      </p:cBhvr>
                                      <p:to>
                                        <p:strVal val="visible"/>
                                      </p:to>
                                    </p:set>
                                    <p:animEffect transition="in" filter="fade">
                                      <p:cBhvr>
                                        <p:cTn id="7" dur="250"/>
                                        <p:tgtEl>
                                          <p:spTgt spid="56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561"/>
                                        </p:tgtEl>
                                        <p:attrNameLst>
                                          <p:attrName>style.visibility</p:attrName>
                                        </p:attrNameLst>
                                      </p:cBhvr>
                                      <p:to>
                                        <p:strVal val="visible"/>
                                      </p:to>
                                    </p:set>
                                    <p:animEffect transition="in" filter="fade">
                                      <p:cBhvr>
                                        <p:cTn id="11" dur="500"/>
                                        <p:tgtEl>
                                          <p:spTgt spid="561"/>
                                        </p:tgtEl>
                                      </p:cBhvr>
                                    </p:animEffect>
                                  </p:childTnLst>
                                </p:cTn>
                              </p:par>
                              <p:par>
                                <p:cTn id="12" presetID="10" presetClass="entr" presetSubtype="0" fill="hold" nodeType="withEffect">
                                  <p:stCondLst>
                                    <p:cond delay="0"/>
                                  </p:stCondLst>
                                  <p:childTnLst>
                                    <p:set>
                                      <p:cBhvr>
                                        <p:cTn id="13" dur="1" fill="hold">
                                          <p:stCondLst>
                                            <p:cond delay="0"/>
                                          </p:stCondLst>
                                        </p:cTn>
                                        <p:tgtEl>
                                          <p:spTgt spid="551"/>
                                        </p:tgtEl>
                                        <p:attrNameLst>
                                          <p:attrName>style.visibility</p:attrName>
                                        </p:attrNameLst>
                                      </p:cBhvr>
                                      <p:to>
                                        <p:strVal val="visible"/>
                                      </p:to>
                                    </p:set>
                                    <p:animEffect transition="in" filter="fade">
                                      <p:cBhvr>
                                        <p:cTn id="14" dur="500"/>
                                        <p:tgtEl>
                                          <p:spTgt spid="551"/>
                                        </p:tgtEl>
                                      </p:cBhvr>
                                    </p:animEffect>
                                  </p:childTnLst>
                                </p:cTn>
                              </p:par>
                              <p:par>
                                <p:cTn id="15" presetID="10" presetClass="entr" presetSubtype="0" fill="hold" nodeType="withEffect">
                                  <p:stCondLst>
                                    <p:cond delay="250"/>
                                  </p:stCondLst>
                                  <p:childTnLst>
                                    <p:set>
                                      <p:cBhvr>
                                        <p:cTn id="16" dur="1" fill="hold">
                                          <p:stCondLst>
                                            <p:cond delay="0"/>
                                          </p:stCondLst>
                                        </p:cTn>
                                        <p:tgtEl>
                                          <p:spTgt spid="564"/>
                                        </p:tgtEl>
                                        <p:attrNameLst>
                                          <p:attrName>style.visibility</p:attrName>
                                        </p:attrNameLst>
                                      </p:cBhvr>
                                      <p:to>
                                        <p:strVal val="visible"/>
                                      </p:to>
                                    </p:set>
                                    <p:animEffect transition="in" filter="fade">
                                      <p:cBhvr>
                                        <p:cTn id="17" dur="250"/>
                                        <p:tgtEl>
                                          <p:spTgt spid="564"/>
                                        </p:tgtEl>
                                      </p:cBhvr>
                                    </p:animEffect>
                                  </p:childTnLst>
                                </p:cTn>
                              </p:par>
                            </p:childTnLst>
                          </p:cTn>
                        </p:par>
                        <p:par>
                          <p:cTn id="18" fill="hold">
                            <p:stCondLst>
                              <p:cond delay="750"/>
                            </p:stCondLst>
                            <p:childTnLst>
                              <p:par>
                                <p:cTn id="19" presetID="10" presetClass="entr" presetSubtype="0" fill="hold" nodeType="afterEffect">
                                  <p:stCondLst>
                                    <p:cond delay="0"/>
                                  </p:stCondLst>
                                  <p:childTnLst>
                                    <p:set>
                                      <p:cBhvr>
                                        <p:cTn id="20" dur="1" fill="hold">
                                          <p:stCondLst>
                                            <p:cond delay="0"/>
                                          </p:stCondLst>
                                        </p:cTn>
                                        <p:tgtEl>
                                          <p:spTgt spid="557"/>
                                        </p:tgtEl>
                                        <p:attrNameLst>
                                          <p:attrName>style.visibility</p:attrName>
                                        </p:attrNameLst>
                                      </p:cBhvr>
                                      <p:to>
                                        <p:strVal val="visible"/>
                                      </p:to>
                                    </p:set>
                                    <p:animEffect transition="in" filter="fade">
                                      <p:cBhvr>
                                        <p:cTn id="21" dur="500"/>
                                        <p:tgtEl>
                                          <p:spTgt spid="557"/>
                                        </p:tgtEl>
                                      </p:cBhvr>
                                    </p:animEffect>
                                  </p:childTnLst>
                                </p:cTn>
                              </p:par>
                              <p:par>
                                <p:cTn id="22" presetID="10" presetClass="entr" presetSubtype="0" fill="hold" nodeType="withEffect">
                                  <p:stCondLst>
                                    <p:cond delay="0"/>
                                  </p:stCondLst>
                                  <p:childTnLst>
                                    <p:set>
                                      <p:cBhvr>
                                        <p:cTn id="23" dur="1" fill="hold">
                                          <p:stCondLst>
                                            <p:cond delay="0"/>
                                          </p:stCondLst>
                                        </p:cTn>
                                        <p:tgtEl>
                                          <p:spTgt spid="563"/>
                                        </p:tgtEl>
                                        <p:attrNameLst>
                                          <p:attrName>style.visibility</p:attrName>
                                        </p:attrNameLst>
                                      </p:cBhvr>
                                      <p:to>
                                        <p:strVal val="visible"/>
                                      </p:to>
                                    </p:set>
                                    <p:animEffect transition="in" filter="fade">
                                      <p:cBhvr>
                                        <p:cTn id="24" dur="500"/>
                                        <p:tgtEl>
                                          <p:spTgt spid="563"/>
                                        </p:tgtEl>
                                      </p:cBhvr>
                                    </p:animEffect>
                                  </p:childTnLst>
                                </p:cTn>
                              </p:par>
                              <p:par>
                                <p:cTn id="25" presetID="10" presetClass="entr" presetSubtype="0" fill="hold" nodeType="withEffect">
                                  <p:stCondLst>
                                    <p:cond delay="250"/>
                                  </p:stCondLst>
                                  <p:childTnLst>
                                    <p:set>
                                      <p:cBhvr>
                                        <p:cTn id="26" dur="1" fill="hold">
                                          <p:stCondLst>
                                            <p:cond delay="0"/>
                                          </p:stCondLst>
                                        </p:cTn>
                                        <p:tgtEl>
                                          <p:spTgt spid="580"/>
                                        </p:tgtEl>
                                        <p:attrNameLst>
                                          <p:attrName>style.visibility</p:attrName>
                                        </p:attrNameLst>
                                      </p:cBhvr>
                                      <p:to>
                                        <p:strVal val="visible"/>
                                      </p:to>
                                    </p:set>
                                    <p:animEffect transition="in" filter="fade">
                                      <p:cBhvr>
                                        <p:cTn id="27" dur="250"/>
                                        <p:tgtEl>
                                          <p:spTgt spid="580"/>
                                        </p:tgtEl>
                                      </p:cBhvr>
                                    </p:animEffect>
                                  </p:childTnLst>
                                </p:cTn>
                              </p:par>
                            </p:childTnLst>
                          </p:cTn>
                        </p:par>
                        <p:par>
                          <p:cTn id="28" fill="hold">
                            <p:stCondLst>
                              <p:cond delay="1250"/>
                            </p:stCondLst>
                            <p:childTnLst>
                              <p:par>
                                <p:cTn id="29" presetID="10" presetClass="entr" presetSubtype="0" fill="hold" nodeType="afterEffect">
                                  <p:stCondLst>
                                    <p:cond delay="0"/>
                                  </p:stCondLst>
                                  <p:childTnLst>
                                    <p:set>
                                      <p:cBhvr>
                                        <p:cTn id="30" dur="1" fill="hold">
                                          <p:stCondLst>
                                            <p:cond delay="0"/>
                                          </p:stCondLst>
                                        </p:cTn>
                                        <p:tgtEl>
                                          <p:spTgt spid="579"/>
                                        </p:tgtEl>
                                        <p:attrNameLst>
                                          <p:attrName>style.visibility</p:attrName>
                                        </p:attrNameLst>
                                      </p:cBhvr>
                                      <p:to>
                                        <p:strVal val="visible"/>
                                      </p:to>
                                    </p:set>
                                    <p:animEffect transition="in" filter="fade">
                                      <p:cBhvr>
                                        <p:cTn id="31" dur="500"/>
                                        <p:tgtEl>
                                          <p:spTgt spid="579"/>
                                        </p:tgtEl>
                                      </p:cBhvr>
                                    </p:animEffect>
                                  </p:childTnLst>
                                </p:cTn>
                              </p:par>
                              <p:par>
                                <p:cTn id="32" presetID="10" presetClass="entr" presetSubtype="0" fill="hold" nodeType="withEffect">
                                  <p:stCondLst>
                                    <p:cond delay="0"/>
                                  </p:stCondLst>
                                  <p:childTnLst>
                                    <p:set>
                                      <p:cBhvr>
                                        <p:cTn id="33" dur="1" fill="hold">
                                          <p:stCondLst>
                                            <p:cond delay="0"/>
                                          </p:stCondLst>
                                        </p:cTn>
                                        <p:tgtEl>
                                          <p:spTgt spid="583"/>
                                        </p:tgtEl>
                                        <p:attrNameLst>
                                          <p:attrName>style.visibility</p:attrName>
                                        </p:attrNameLst>
                                      </p:cBhvr>
                                      <p:to>
                                        <p:strVal val="visible"/>
                                      </p:to>
                                    </p:set>
                                    <p:animEffect transition="in" filter="fade">
                                      <p:cBhvr>
                                        <p:cTn id="34" dur="500"/>
                                        <p:tgtEl>
                                          <p:spTgt spid="583"/>
                                        </p:tgtEl>
                                      </p:cBhvr>
                                    </p:animEffect>
                                  </p:childTnLst>
                                </p:cTn>
                              </p:par>
                              <p:par>
                                <p:cTn id="35" presetID="10" presetClass="entr" presetSubtype="0" fill="hold" nodeType="withEffect">
                                  <p:stCondLst>
                                    <p:cond delay="0"/>
                                  </p:stCondLst>
                                  <p:childTnLst>
                                    <p:set>
                                      <p:cBhvr>
                                        <p:cTn id="36" dur="1" fill="hold">
                                          <p:stCondLst>
                                            <p:cond delay="0"/>
                                          </p:stCondLst>
                                        </p:cTn>
                                        <p:tgtEl>
                                          <p:spTgt spid="558"/>
                                        </p:tgtEl>
                                        <p:attrNameLst>
                                          <p:attrName>style.visibility</p:attrName>
                                        </p:attrNameLst>
                                      </p:cBhvr>
                                      <p:to>
                                        <p:strVal val="visible"/>
                                      </p:to>
                                    </p:set>
                                    <p:animEffect transition="in" filter="fade">
                                      <p:cBhvr>
                                        <p:cTn id="37" dur="500"/>
                                        <p:tgtEl>
                                          <p:spTgt spid="558"/>
                                        </p:tgtEl>
                                      </p:cBhvr>
                                    </p:animEffect>
                                  </p:childTnLst>
                                </p:cTn>
                              </p:par>
                            </p:childTnLst>
                          </p:cTn>
                        </p:par>
                        <p:par>
                          <p:cTn id="38" fill="hold">
                            <p:stCondLst>
                              <p:cond delay="1750"/>
                            </p:stCondLst>
                            <p:childTnLst>
                              <p:par>
                                <p:cTn id="39" presetID="10" presetClass="entr" presetSubtype="0" fill="hold" nodeType="afterEffect">
                                  <p:stCondLst>
                                    <p:cond delay="0"/>
                                  </p:stCondLst>
                                  <p:childTnLst>
                                    <p:set>
                                      <p:cBhvr>
                                        <p:cTn id="40" dur="1" fill="hold">
                                          <p:stCondLst>
                                            <p:cond delay="0"/>
                                          </p:stCondLst>
                                        </p:cTn>
                                        <p:tgtEl>
                                          <p:spTgt spid="556"/>
                                        </p:tgtEl>
                                        <p:attrNameLst>
                                          <p:attrName>style.visibility</p:attrName>
                                        </p:attrNameLst>
                                      </p:cBhvr>
                                      <p:to>
                                        <p:strVal val="visible"/>
                                      </p:to>
                                    </p:set>
                                    <p:animEffect transition="in" filter="fade">
                                      <p:cBhvr>
                                        <p:cTn id="41" dur="250"/>
                                        <p:tgtEl>
                                          <p:spTgt spid="556"/>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555"/>
                                        </p:tgtEl>
                                        <p:attrNameLst>
                                          <p:attrName>style.visibility</p:attrName>
                                        </p:attrNameLst>
                                      </p:cBhvr>
                                      <p:to>
                                        <p:strVal val="visible"/>
                                      </p:to>
                                    </p:set>
                                    <p:animEffect transition="in" filter="fade">
                                      <p:cBhvr>
                                        <p:cTn id="45" dur="250"/>
                                        <p:tgtEl>
                                          <p:spTgt spid="555"/>
                                        </p:tgtEl>
                                      </p:cBhvr>
                                    </p:animEffect>
                                  </p:childTnLst>
                                </p:cTn>
                              </p:par>
                              <p:par>
                                <p:cTn id="46" presetID="10" presetClass="entr" presetSubtype="0" fill="hold" nodeType="withEffect">
                                  <p:stCondLst>
                                    <p:cond delay="0"/>
                                  </p:stCondLst>
                                  <p:childTnLst>
                                    <p:set>
                                      <p:cBhvr>
                                        <p:cTn id="47" dur="1" fill="hold">
                                          <p:stCondLst>
                                            <p:cond delay="0"/>
                                          </p:stCondLst>
                                        </p:cTn>
                                        <p:tgtEl>
                                          <p:spTgt spid="572"/>
                                        </p:tgtEl>
                                        <p:attrNameLst>
                                          <p:attrName>style.visibility</p:attrName>
                                        </p:attrNameLst>
                                      </p:cBhvr>
                                      <p:to>
                                        <p:strVal val="visible"/>
                                      </p:to>
                                    </p:set>
                                    <p:animEffect transition="in" filter="fade">
                                      <p:cBhvr>
                                        <p:cTn id="48" dur="250"/>
                                        <p:tgtEl>
                                          <p:spTgt spid="572"/>
                                        </p:tgtEl>
                                      </p:cBhvr>
                                    </p:animEffect>
                                  </p:childTnLst>
                                </p:cTn>
                              </p:par>
                              <p:par>
                                <p:cTn id="49" presetID="10" presetClass="entr" presetSubtype="0" fill="hold" nodeType="withEffect">
                                  <p:stCondLst>
                                    <p:cond delay="250"/>
                                  </p:stCondLst>
                                  <p:childTnLst>
                                    <p:set>
                                      <p:cBhvr>
                                        <p:cTn id="50" dur="1" fill="hold">
                                          <p:stCondLst>
                                            <p:cond delay="0"/>
                                          </p:stCondLst>
                                        </p:cTn>
                                        <p:tgtEl>
                                          <p:spTgt spid="571"/>
                                        </p:tgtEl>
                                        <p:attrNameLst>
                                          <p:attrName>style.visibility</p:attrName>
                                        </p:attrNameLst>
                                      </p:cBhvr>
                                      <p:to>
                                        <p:strVal val="visible"/>
                                      </p:to>
                                    </p:set>
                                    <p:animEffect transition="in" filter="fade">
                                      <p:cBhvr>
                                        <p:cTn id="51" dur="500"/>
                                        <p:tgtEl>
                                          <p:spTgt spid="571"/>
                                        </p:tgtEl>
                                      </p:cBhvr>
                                    </p:animEffect>
                                  </p:childTnLst>
                                </p:cTn>
                              </p:par>
                              <p:par>
                                <p:cTn id="52" presetID="10" presetClass="entr" presetSubtype="0" fill="hold" nodeType="withEffect">
                                  <p:stCondLst>
                                    <p:cond delay="250"/>
                                  </p:stCondLst>
                                  <p:childTnLst>
                                    <p:set>
                                      <p:cBhvr>
                                        <p:cTn id="53" dur="1" fill="hold">
                                          <p:stCondLst>
                                            <p:cond delay="0"/>
                                          </p:stCondLst>
                                        </p:cTn>
                                        <p:tgtEl>
                                          <p:spTgt spid="554"/>
                                        </p:tgtEl>
                                        <p:attrNameLst>
                                          <p:attrName>style.visibility</p:attrName>
                                        </p:attrNameLst>
                                      </p:cBhvr>
                                      <p:to>
                                        <p:strVal val="visible"/>
                                      </p:to>
                                    </p:set>
                                    <p:animEffect transition="in" filter="fade">
                                      <p:cBhvr>
                                        <p:cTn id="54" dur="250"/>
                                        <p:tgtEl>
                                          <p:spTgt spid="554"/>
                                        </p:tgtEl>
                                      </p:cBhvr>
                                    </p:animEffect>
                                  </p:childTnLst>
                                </p:cTn>
                              </p:par>
                              <p:par>
                                <p:cTn id="55" presetID="10" presetClass="entr" presetSubtype="0" fill="hold" nodeType="withEffect">
                                  <p:stCondLst>
                                    <p:cond delay="500"/>
                                  </p:stCondLst>
                                  <p:childTnLst>
                                    <p:set>
                                      <p:cBhvr>
                                        <p:cTn id="56" dur="1" fill="hold">
                                          <p:stCondLst>
                                            <p:cond delay="0"/>
                                          </p:stCondLst>
                                        </p:cTn>
                                        <p:tgtEl>
                                          <p:spTgt spid="552"/>
                                        </p:tgtEl>
                                        <p:attrNameLst>
                                          <p:attrName>style.visibility</p:attrName>
                                        </p:attrNameLst>
                                      </p:cBhvr>
                                      <p:to>
                                        <p:strVal val="visible"/>
                                      </p:to>
                                    </p:set>
                                    <p:animEffect transition="in" filter="fade">
                                      <p:cBhvr>
                                        <p:cTn id="57" dur="300"/>
                                        <p:tgtEl>
                                          <p:spTgt spid="552"/>
                                        </p:tgtEl>
                                      </p:cBhvr>
                                    </p:animEffect>
                                  </p:childTnLst>
                                </p:cTn>
                              </p:par>
                              <p:par>
                                <p:cTn id="58" presetID="10" presetClass="entr" presetSubtype="0" fill="hold" nodeType="withEffect">
                                  <p:stCondLst>
                                    <p:cond delay="500"/>
                                  </p:stCondLst>
                                  <p:childTnLst>
                                    <p:set>
                                      <p:cBhvr>
                                        <p:cTn id="59" dur="1" fill="hold">
                                          <p:stCondLst>
                                            <p:cond delay="0"/>
                                          </p:stCondLst>
                                        </p:cTn>
                                        <p:tgtEl>
                                          <p:spTgt spid="567"/>
                                        </p:tgtEl>
                                        <p:attrNameLst>
                                          <p:attrName>style.visibility</p:attrName>
                                        </p:attrNameLst>
                                      </p:cBhvr>
                                      <p:to>
                                        <p:strVal val="visible"/>
                                      </p:to>
                                    </p:set>
                                    <p:animEffect transition="in" filter="fade">
                                      <p:cBhvr>
                                        <p:cTn id="60" dur="500"/>
                                        <p:tgtEl>
                                          <p:spTgt spid="567"/>
                                        </p:tgtEl>
                                      </p:cBhvr>
                                    </p:animEffect>
                                  </p:childTnLst>
                                </p:cTn>
                              </p:par>
                              <p:par>
                                <p:cTn id="61" presetID="10" presetClass="entr" presetSubtype="0" fill="hold" nodeType="withEffect">
                                  <p:stCondLst>
                                    <p:cond delay="500"/>
                                  </p:stCondLst>
                                  <p:childTnLst>
                                    <p:set>
                                      <p:cBhvr>
                                        <p:cTn id="62" dur="1" fill="hold">
                                          <p:stCondLst>
                                            <p:cond delay="0"/>
                                          </p:stCondLst>
                                        </p:cTn>
                                        <p:tgtEl>
                                          <p:spTgt spid="568"/>
                                        </p:tgtEl>
                                        <p:attrNameLst>
                                          <p:attrName>style.visibility</p:attrName>
                                        </p:attrNameLst>
                                      </p:cBhvr>
                                      <p:to>
                                        <p:strVal val="visible"/>
                                      </p:to>
                                    </p:set>
                                    <p:animEffect transition="in" filter="fade">
                                      <p:cBhvr>
                                        <p:cTn id="63" dur="250"/>
                                        <p:tgtEl>
                                          <p:spTgt spid="568"/>
                                        </p:tgtEl>
                                      </p:cBhvr>
                                    </p:animEffect>
                                  </p:childTnLst>
                                </p:cTn>
                              </p:par>
                            </p:childTnLst>
                          </p:cTn>
                        </p:par>
                        <p:par>
                          <p:cTn id="64" fill="hold">
                            <p:stCondLst>
                              <p:cond delay="2500"/>
                            </p:stCondLst>
                            <p:childTnLst>
                              <p:par>
                                <p:cTn id="65" presetID="10" presetClass="entr" presetSubtype="0" fill="hold" nodeType="afterEffect">
                                  <p:stCondLst>
                                    <p:cond delay="0"/>
                                  </p:stCondLst>
                                  <p:childTnLst>
                                    <p:set>
                                      <p:cBhvr>
                                        <p:cTn id="66" dur="1" fill="hold">
                                          <p:stCondLst>
                                            <p:cond delay="0"/>
                                          </p:stCondLst>
                                        </p:cTn>
                                        <p:tgtEl>
                                          <p:spTgt spid="553"/>
                                        </p:tgtEl>
                                        <p:attrNameLst>
                                          <p:attrName>style.visibility</p:attrName>
                                        </p:attrNameLst>
                                      </p:cBhvr>
                                      <p:to>
                                        <p:strVal val="visible"/>
                                      </p:to>
                                    </p:set>
                                    <p:animEffect transition="in" filter="fade">
                                      <p:cBhvr>
                                        <p:cTn id="67" dur="500"/>
                                        <p:tgtEl>
                                          <p:spTgt spid="553"/>
                                        </p:tgtEl>
                                      </p:cBhvr>
                                    </p:animEffect>
                                  </p:childTnLst>
                                </p:cTn>
                              </p:par>
                              <p:par>
                                <p:cTn id="68" presetID="10" presetClass="entr" presetSubtype="0" fill="hold" nodeType="withEffect">
                                  <p:stCondLst>
                                    <p:cond delay="350"/>
                                  </p:stCondLst>
                                  <p:childTnLst>
                                    <p:set>
                                      <p:cBhvr>
                                        <p:cTn id="69" dur="1" fill="hold">
                                          <p:stCondLst>
                                            <p:cond delay="0"/>
                                          </p:stCondLst>
                                        </p:cTn>
                                        <p:tgtEl>
                                          <p:spTgt spid="576"/>
                                        </p:tgtEl>
                                        <p:attrNameLst>
                                          <p:attrName>style.visibility</p:attrName>
                                        </p:attrNameLst>
                                      </p:cBhvr>
                                      <p:to>
                                        <p:strVal val="visible"/>
                                      </p:to>
                                    </p:set>
                                    <p:animEffect transition="in" filter="fade">
                                      <p:cBhvr>
                                        <p:cTn id="70" dur="250"/>
                                        <p:tgtEl>
                                          <p:spTgt spid="576"/>
                                        </p:tgtEl>
                                      </p:cBhvr>
                                    </p:animEffect>
                                  </p:childTnLst>
                                </p:cTn>
                              </p:par>
                              <p:par>
                                <p:cTn id="71" presetID="10" presetClass="entr" presetSubtype="0" fill="hold" nodeType="withEffect">
                                  <p:stCondLst>
                                    <p:cond delay="250"/>
                                  </p:stCondLst>
                                  <p:childTnLst>
                                    <p:set>
                                      <p:cBhvr>
                                        <p:cTn id="72" dur="1" fill="hold">
                                          <p:stCondLst>
                                            <p:cond delay="0"/>
                                          </p:stCondLst>
                                        </p:cTn>
                                        <p:tgtEl>
                                          <p:spTgt spid="575"/>
                                        </p:tgtEl>
                                        <p:attrNameLst>
                                          <p:attrName>style.visibility</p:attrName>
                                        </p:attrNameLst>
                                      </p:cBhvr>
                                      <p:to>
                                        <p:strVal val="visible"/>
                                      </p:to>
                                    </p:set>
                                    <p:animEffect transition="in" filter="fade">
                                      <p:cBhvr>
                                        <p:cTn id="73" dur="500"/>
                                        <p:tgtEl>
                                          <p:spTgt spid="575"/>
                                        </p:tgtEl>
                                      </p:cBhvr>
                                    </p:animEffect>
                                  </p:childTnLst>
                                </p:cTn>
                              </p:par>
                            </p:childTnLst>
                          </p:cTn>
                        </p:par>
                        <p:par>
                          <p:cTn id="74" fill="hold">
                            <p:stCondLst>
                              <p:cond delay="3000"/>
                            </p:stCondLst>
                            <p:childTnLst>
                              <p:par>
                                <p:cTn id="75" presetID="10" presetClass="entr" presetSubtype="0" fill="hold" nodeType="afterEffect">
                                  <p:stCondLst>
                                    <p:cond delay="0"/>
                                  </p:stCondLst>
                                  <p:childTnLst>
                                    <p:set>
                                      <p:cBhvr>
                                        <p:cTn id="76" dur="1" fill="hold">
                                          <p:stCondLst>
                                            <p:cond delay="0"/>
                                          </p:stCondLst>
                                        </p:cTn>
                                        <p:tgtEl>
                                          <p:spTgt spid="559"/>
                                        </p:tgtEl>
                                        <p:attrNameLst>
                                          <p:attrName>style.visibility</p:attrName>
                                        </p:attrNameLst>
                                      </p:cBhvr>
                                      <p:to>
                                        <p:strVal val="visible"/>
                                      </p:to>
                                    </p:set>
                                    <p:animEffect transition="in" filter="fade">
                                      <p:cBhvr>
                                        <p:cTn id="77" dur="250"/>
                                        <p:tgtEl>
                                          <p:spTgt spid="559"/>
                                        </p:tgtEl>
                                      </p:cBhvr>
                                    </p:animEffect>
                                  </p:childTnLst>
                                </p:cTn>
                              </p:par>
                            </p:childTnLst>
                          </p:cTn>
                        </p:par>
                        <p:par>
                          <p:cTn id="78" fill="hold">
                            <p:stCondLst>
                              <p:cond delay="3250"/>
                            </p:stCondLst>
                            <p:childTnLst>
                              <p:par>
                                <p:cTn id="79" presetID="10" presetClass="entr" presetSubtype="0" fill="hold" nodeType="afterEffect">
                                  <p:stCondLst>
                                    <p:cond delay="0"/>
                                  </p:stCondLst>
                                  <p:childTnLst>
                                    <p:set>
                                      <p:cBhvr>
                                        <p:cTn id="80" dur="1" fill="hold">
                                          <p:stCondLst>
                                            <p:cond delay="0"/>
                                          </p:stCondLst>
                                        </p:cTn>
                                        <p:tgtEl>
                                          <p:spTgt spid="560"/>
                                        </p:tgtEl>
                                        <p:attrNameLst>
                                          <p:attrName>style.visibility</p:attrName>
                                        </p:attrNameLst>
                                      </p:cBhvr>
                                      <p:to>
                                        <p:strVal val="visible"/>
                                      </p:to>
                                    </p:set>
                                    <p:animEffect transition="in" filter="fade">
                                      <p:cBhvr>
                                        <p:cTn id="81" dur="300"/>
                                        <p:tgtEl>
                                          <p:spTgt spid="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56"/>
          <p:cNvSpPr txBox="1"/>
          <p:nvPr/>
        </p:nvSpPr>
        <p:spPr>
          <a:xfrm>
            <a:off x="101600" y="6497637"/>
            <a:ext cx="3830637" cy="271462"/>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Packer. Progr Cardiovasc Dis. 1998;39(suppl I):39-52.</a:t>
            </a:r>
            <a:endParaRPr/>
          </a:p>
        </p:txBody>
      </p:sp>
      <p:sp>
        <p:nvSpPr>
          <p:cNvPr id="589" name="Google Shape;589;p56"/>
          <p:cNvSpPr txBox="1"/>
          <p:nvPr/>
        </p:nvSpPr>
        <p:spPr>
          <a:xfrm>
            <a:off x="3122612" y="1308100"/>
            <a:ext cx="3541712" cy="423862"/>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2200"/>
              <a:buFont typeface="Noto Sans Symbols"/>
              <a:buNone/>
            </a:pPr>
            <a:r>
              <a:rPr lang="en-US" sz="2200" b="0" i="0" u="none">
                <a:solidFill>
                  <a:srgbClr val="FFFFFF"/>
                </a:solidFill>
                <a:latin typeface="Noto Sans Symbols"/>
                <a:ea typeface="Noto Sans Symbols"/>
                <a:cs typeface="Noto Sans Symbols"/>
                <a:sym typeface="Noto Sans Symbols"/>
              </a:rPr>
              <a:t>↑</a:t>
            </a:r>
            <a:r>
              <a:rPr lang="en-US" sz="2200" b="0" i="0" u="none">
                <a:solidFill>
                  <a:srgbClr val="FFFFFF"/>
                </a:solidFill>
                <a:latin typeface="Times New Roman"/>
                <a:ea typeface="Times New Roman"/>
                <a:cs typeface="Times New Roman"/>
                <a:sym typeface="Times New Roman"/>
              </a:rPr>
              <a:t> </a:t>
            </a:r>
            <a:r>
              <a:rPr lang="en-US" sz="2200" b="0" i="0" u="none">
                <a:solidFill>
                  <a:srgbClr val="FFFFFF"/>
                </a:solidFill>
                <a:latin typeface="Arial"/>
                <a:ea typeface="Arial"/>
                <a:cs typeface="Arial"/>
                <a:sym typeface="Arial"/>
              </a:rPr>
              <a:t>CNS sympathetic outflow</a:t>
            </a:r>
            <a:endParaRPr/>
          </a:p>
        </p:txBody>
      </p:sp>
      <p:sp>
        <p:nvSpPr>
          <p:cNvPr id="590" name="Google Shape;590;p56"/>
          <p:cNvSpPr txBox="1"/>
          <p:nvPr/>
        </p:nvSpPr>
        <p:spPr>
          <a:xfrm>
            <a:off x="3382962" y="5905500"/>
            <a:ext cx="2730500" cy="423862"/>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Disease progression</a:t>
            </a:r>
            <a:endParaRPr/>
          </a:p>
        </p:txBody>
      </p:sp>
      <p:sp>
        <p:nvSpPr>
          <p:cNvPr id="591" name="Google Shape;591;p56"/>
          <p:cNvSpPr/>
          <p:nvPr/>
        </p:nvSpPr>
        <p:spPr>
          <a:xfrm>
            <a:off x="2516187" y="1712912"/>
            <a:ext cx="2386012" cy="666750"/>
          </a:xfrm>
          <a:custGeom>
            <a:avLst/>
            <a:gdLst/>
            <a:ahLst/>
            <a:cxnLst/>
            <a:rect l="l" t="t" r="r" b="b"/>
            <a:pathLst>
              <a:path w="1186" h="387" extrusionOk="0">
                <a:moveTo>
                  <a:pt x="1185" y="0"/>
                </a:moveTo>
                <a:lnTo>
                  <a:pt x="0" y="386"/>
                </a:lnTo>
              </a:path>
            </a:pathLst>
          </a:custGeom>
          <a:noFill/>
          <a:ln w="25400" cap="rnd" cmpd="sng">
            <a:solidFill>
              <a:schemeClr val="lt2"/>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592" name="Google Shape;592;p56"/>
          <p:cNvSpPr/>
          <p:nvPr/>
        </p:nvSpPr>
        <p:spPr>
          <a:xfrm>
            <a:off x="4908550" y="1712912"/>
            <a:ext cx="2328862" cy="654050"/>
          </a:xfrm>
          <a:custGeom>
            <a:avLst/>
            <a:gdLst/>
            <a:ahLst/>
            <a:cxnLst/>
            <a:rect l="l" t="t" r="r" b="b"/>
            <a:pathLst>
              <a:path w="1219" h="387" extrusionOk="0">
                <a:moveTo>
                  <a:pt x="0" y="0"/>
                </a:moveTo>
                <a:lnTo>
                  <a:pt x="1218" y="386"/>
                </a:lnTo>
              </a:path>
            </a:pathLst>
          </a:custGeom>
          <a:noFill/>
          <a:ln w="25400" cap="rnd" cmpd="sng">
            <a:solidFill>
              <a:schemeClr val="lt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grpSp>
        <p:nvGrpSpPr>
          <p:cNvPr id="593" name="Google Shape;593;p56"/>
          <p:cNvGrpSpPr/>
          <p:nvPr/>
        </p:nvGrpSpPr>
        <p:grpSpPr>
          <a:xfrm>
            <a:off x="1084262" y="2317750"/>
            <a:ext cx="2952750" cy="1316037"/>
            <a:chOff x="1084262" y="2317750"/>
            <a:chExt cx="2952750" cy="1316037"/>
          </a:xfrm>
        </p:grpSpPr>
        <p:sp>
          <p:nvSpPr>
            <p:cNvPr id="594" name="Google Shape;594;p56"/>
            <p:cNvSpPr txBox="1"/>
            <p:nvPr/>
          </p:nvSpPr>
          <p:spPr>
            <a:xfrm>
              <a:off x="1084262" y="2317750"/>
              <a:ext cx="2952750" cy="7588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2200"/>
                <a:buFont typeface="Noto Sans Symbols"/>
                <a:buNone/>
              </a:pPr>
              <a:r>
                <a:rPr lang="en-US" sz="2200" b="0" i="0" u="none">
                  <a:solidFill>
                    <a:srgbClr val="FFFFFF"/>
                  </a:solidFill>
                  <a:latin typeface="Noto Sans Symbols"/>
                  <a:ea typeface="Noto Sans Symbols"/>
                  <a:cs typeface="Noto Sans Symbols"/>
                  <a:sym typeface="Noto Sans Symbols"/>
                </a:rPr>
                <a:t>↑</a:t>
              </a:r>
              <a:r>
                <a:rPr lang="en-US" sz="2200" b="0" i="0" u="none">
                  <a:solidFill>
                    <a:srgbClr val="FFFFFF"/>
                  </a:solidFill>
                  <a:latin typeface="Times New Roman"/>
                  <a:ea typeface="Times New Roman"/>
                  <a:cs typeface="Times New Roman"/>
                  <a:sym typeface="Times New Roman"/>
                </a:rPr>
                <a:t> </a:t>
              </a:r>
              <a:r>
                <a:rPr lang="en-US" sz="2200" b="0" i="0" u="none">
                  <a:solidFill>
                    <a:srgbClr val="FFFFFF"/>
                  </a:solidFill>
                  <a:latin typeface="Arial"/>
                  <a:ea typeface="Arial"/>
                  <a:cs typeface="Arial"/>
                  <a:sym typeface="Arial"/>
                </a:rPr>
                <a:t>Cardiac sympathetic</a:t>
              </a:r>
              <a:br>
                <a:rPr lang="en-US" sz="2200" b="0" i="0" u="none">
                  <a:solidFill>
                    <a:srgbClr val="FFFFFF"/>
                  </a:solidFill>
                  <a:latin typeface="Arial"/>
                  <a:ea typeface="Arial"/>
                  <a:cs typeface="Arial"/>
                  <a:sym typeface="Arial"/>
                </a:rPr>
              </a:br>
              <a:r>
                <a:rPr lang="en-US" sz="2200" b="0" i="0" u="none">
                  <a:solidFill>
                    <a:srgbClr val="FFFFFF"/>
                  </a:solidFill>
                  <a:latin typeface="Arial"/>
                  <a:ea typeface="Arial"/>
                  <a:cs typeface="Arial"/>
                  <a:sym typeface="Arial"/>
                </a:rPr>
                <a:t>activity</a:t>
              </a:r>
              <a:endParaRPr/>
            </a:p>
          </p:txBody>
        </p:sp>
        <p:grpSp>
          <p:nvGrpSpPr>
            <p:cNvPr id="595" name="Google Shape;595;p56"/>
            <p:cNvGrpSpPr/>
            <p:nvPr/>
          </p:nvGrpSpPr>
          <p:grpSpPr>
            <a:xfrm>
              <a:off x="1289050" y="3124200"/>
              <a:ext cx="2181225" cy="509587"/>
              <a:chOff x="1289050" y="3124200"/>
              <a:chExt cx="2181225" cy="509587"/>
            </a:xfrm>
          </p:grpSpPr>
          <p:sp>
            <p:nvSpPr>
              <p:cNvPr id="596" name="Google Shape;596;p56"/>
              <p:cNvSpPr/>
              <p:nvPr/>
            </p:nvSpPr>
            <p:spPr>
              <a:xfrm flipH="1">
                <a:off x="2354262" y="3200400"/>
                <a:ext cx="84137" cy="433387"/>
              </a:xfrm>
              <a:custGeom>
                <a:avLst/>
                <a:gdLst/>
                <a:ahLst/>
                <a:cxnLst/>
                <a:rect l="l" t="t" r="r" b="b"/>
                <a:pathLst>
                  <a:path w="1" h="580" extrusionOk="0">
                    <a:moveTo>
                      <a:pt x="0" y="0"/>
                    </a:moveTo>
                    <a:lnTo>
                      <a:pt x="0" y="579"/>
                    </a:lnTo>
                  </a:path>
                </a:pathLst>
              </a:custGeom>
              <a:noFill/>
              <a:ln w="25400" cap="rnd" cmpd="sng">
                <a:solidFill>
                  <a:schemeClr val="lt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cxnSp>
            <p:nvCxnSpPr>
              <p:cNvPr id="597" name="Google Shape;597;p56"/>
              <p:cNvCxnSpPr/>
              <p:nvPr/>
            </p:nvCxnSpPr>
            <p:spPr>
              <a:xfrm flipH="1">
                <a:off x="1289050" y="3124200"/>
                <a:ext cx="844550" cy="482600"/>
              </a:xfrm>
              <a:prstGeom prst="straightConnector1">
                <a:avLst/>
              </a:prstGeom>
              <a:noFill/>
              <a:ln w="25400" cap="flat" cmpd="sng">
                <a:solidFill>
                  <a:schemeClr val="lt1"/>
                </a:solidFill>
                <a:prstDash val="solid"/>
                <a:miter lim="800000"/>
                <a:headEnd type="none" w="med" len="med"/>
                <a:tailEnd type="triangle" w="med" len="med"/>
              </a:ln>
            </p:spPr>
          </p:cxnSp>
          <p:cxnSp>
            <p:nvCxnSpPr>
              <p:cNvPr id="598" name="Google Shape;598;p56"/>
              <p:cNvCxnSpPr/>
              <p:nvPr/>
            </p:nvCxnSpPr>
            <p:spPr>
              <a:xfrm>
                <a:off x="2895600" y="3200400"/>
                <a:ext cx="574675" cy="406400"/>
              </a:xfrm>
              <a:prstGeom prst="straightConnector1">
                <a:avLst/>
              </a:prstGeom>
              <a:noFill/>
              <a:ln w="25400" cap="flat" cmpd="sng">
                <a:solidFill>
                  <a:schemeClr val="lt1"/>
                </a:solidFill>
                <a:prstDash val="solid"/>
                <a:miter lim="800000"/>
                <a:headEnd type="none" w="med" len="med"/>
                <a:tailEnd type="triangle" w="med" len="med"/>
              </a:ln>
            </p:spPr>
          </p:cxnSp>
        </p:grpSp>
      </p:grpSp>
      <p:grpSp>
        <p:nvGrpSpPr>
          <p:cNvPr id="599" name="Google Shape;599;p56"/>
          <p:cNvGrpSpPr/>
          <p:nvPr/>
        </p:nvGrpSpPr>
        <p:grpSpPr>
          <a:xfrm>
            <a:off x="750887" y="3659187"/>
            <a:ext cx="3297237" cy="1290637"/>
            <a:chOff x="750887" y="3659187"/>
            <a:chExt cx="3297237" cy="1290637"/>
          </a:xfrm>
        </p:grpSpPr>
        <p:sp>
          <p:nvSpPr>
            <p:cNvPr id="600" name="Google Shape;600;p56"/>
            <p:cNvSpPr txBox="1"/>
            <p:nvPr/>
          </p:nvSpPr>
          <p:spPr>
            <a:xfrm>
              <a:off x="750887" y="3659187"/>
              <a:ext cx="1001712" cy="571500"/>
            </a:xfrm>
            <a:prstGeom prst="rect">
              <a:avLst/>
            </a:prstGeom>
            <a:gradFill>
              <a:gsLst>
                <a:gs pos="0">
                  <a:srgbClr val="762F00"/>
                </a:gs>
                <a:gs pos="50000">
                  <a:schemeClr val="accent2"/>
                </a:gs>
                <a:gs pos="100000">
                  <a:srgbClr val="762F00"/>
                </a:gs>
              </a:gsLst>
              <a:lin ang="2700000" scaled="0"/>
            </a:gradFill>
            <a:ln w="25400" cap="flat" cmpd="sng">
              <a:solidFill>
                <a:schemeClr val="lt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1500"/>
                <a:buFont typeface="Noto Sans Symbols"/>
                <a:buNone/>
              </a:pPr>
              <a:r>
                <a:rPr lang="en-US" sz="1500" b="0" i="0" u="none">
                  <a:solidFill>
                    <a:srgbClr val="FFFFFF"/>
                  </a:solidFill>
                  <a:latin typeface="Noto Sans Symbols"/>
                  <a:ea typeface="Noto Sans Symbols"/>
                  <a:cs typeface="Noto Sans Symbols"/>
                  <a:sym typeface="Noto Sans Symbols"/>
                </a:rPr>
                <a:t>β</a:t>
              </a:r>
              <a:r>
                <a:rPr lang="en-US" sz="1500" b="0" i="0" u="none" baseline="-25000">
                  <a:solidFill>
                    <a:srgbClr val="FFFFFF"/>
                  </a:solidFill>
                  <a:latin typeface="Arial"/>
                  <a:ea typeface="Arial"/>
                  <a:cs typeface="Arial"/>
                  <a:sym typeface="Arial"/>
                </a:rPr>
                <a:t>1</a:t>
              </a:r>
              <a:r>
                <a:rPr lang="en-US" sz="1500" b="0" i="0" u="none">
                  <a:solidFill>
                    <a:srgbClr val="FFFFFF"/>
                  </a:solidFill>
                  <a:latin typeface="Arial"/>
                  <a:ea typeface="Arial"/>
                  <a:cs typeface="Arial"/>
                  <a:sym typeface="Arial"/>
                </a:rPr>
                <a:t>-</a:t>
              </a:r>
              <a:endParaRPr/>
            </a:p>
            <a:p>
              <a:pPr marL="0" marR="0" lvl="0" indent="0" algn="ctr"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receptors</a:t>
              </a:r>
              <a:endParaRPr/>
            </a:p>
          </p:txBody>
        </p:sp>
        <p:sp>
          <p:nvSpPr>
            <p:cNvPr id="601" name="Google Shape;601;p56"/>
            <p:cNvSpPr txBox="1"/>
            <p:nvPr/>
          </p:nvSpPr>
          <p:spPr>
            <a:xfrm>
              <a:off x="1920875" y="3659187"/>
              <a:ext cx="1001712" cy="571500"/>
            </a:xfrm>
            <a:prstGeom prst="rect">
              <a:avLst/>
            </a:prstGeom>
            <a:gradFill>
              <a:gsLst>
                <a:gs pos="0">
                  <a:srgbClr val="762F00"/>
                </a:gs>
                <a:gs pos="50000">
                  <a:schemeClr val="accent2"/>
                </a:gs>
                <a:gs pos="100000">
                  <a:srgbClr val="762F00"/>
                </a:gs>
              </a:gsLst>
              <a:lin ang="2700000" scaled="0"/>
            </a:gradFill>
            <a:ln w="25400" cap="flat" cmpd="sng">
              <a:solidFill>
                <a:schemeClr val="lt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1500"/>
                <a:buFont typeface="Noto Sans Symbols"/>
                <a:buNone/>
              </a:pPr>
              <a:r>
                <a:rPr lang="en-US" sz="1500" b="0" i="0" u="none">
                  <a:solidFill>
                    <a:srgbClr val="FFFFFF"/>
                  </a:solidFill>
                  <a:latin typeface="Noto Sans Symbols"/>
                  <a:ea typeface="Noto Sans Symbols"/>
                  <a:cs typeface="Noto Sans Symbols"/>
                  <a:sym typeface="Noto Sans Symbols"/>
                </a:rPr>
                <a:t>β</a:t>
              </a:r>
              <a:r>
                <a:rPr lang="en-US" sz="1500" b="0" i="0" u="none" baseline="-25000">
                  <a:solidFill>
                    <a:srgbClr val="FFFFFF"/>
                  </a:solidFill>
                  <a:latin typeface="Arial"/>
                  <a:ea typeface="Arial"/>
                  <a:cs typeface="Arial"/>
                  <a:sym typeface="Arial"/>
                </a:rPr>
                <a:t>2</a:t>
              </a:r>
              <a:r>
                <a:rPr lang="en-US" sz="1500" b="0" i="0" u="none">
                  <a:solidFill>
                    <a:srgbClr val="FFFFFF"/>
                  </a:solidFill>
                  <a:latin typeface="Arial"/>
                  <a:ea typeface="Arial"/>
                  <a:cs typeface="Arial"/>
                  <a:sym typeface="Arial"/>
                </a:rPr>
                <a:t>-</a:t>
              </a:r>
              <a:endParaRPr/>
            </a:p>
            <a:p>
              <a:pPr marL="0" marR="0" lvl="0" indent="0" algn="ctr"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receptors</a:t>
              </a:r>
              <a:endParaRPr/>
            </a:p>
          </p:txBody>
        </p:sp>
        <p:sp>
          <p:nvSpPr>
            <p:cNvPr id="602" name="Google Shape;602;p56"/>
            <p:cNvSpPr txBox="1"/>
            <p:nvPr/>
          </p:nvSpPr>
          <p:spPr>
            <a:xfrm>
              <a:off x="3046412" y="3659187"/>
              <a:ext cx="1001712" cy="571500"/>
            </a:xfrm>
            <a:prstGeom prst="rect">
              <a:avLst/>
            </a:prstGeom>
            <a:gradFill>
              <a:gsLst>
                <a:gs pos="0">
                  <a:srgbClr val="762F00"/>
                </a:gs>
                <a:gs pos="50000">
                  <a:schemeClr val="accent2"/>
                </a:gs>
                <a:gs pos="100000">
                  <a:srgbClr val="762F00"/>
                </a:gs>
              </a:gsLst>
              <a:lin ang="2700000" scaled="0"/>
            </a:gradFill>
            <a:ln w="25400" cap="flat" cmpd="sng">
              <a:solidFill>
                <a:schemeClr val="lt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1500"/>
                <a:buFont typeface="Noto Sans Symbols"/>
                <a:buNone/>
              </a:pPr>
              <a:r>
                <a:rPr lang="en-US" sz="1500" b="0" i="0" u="none">
                  <a:solidFill>
                    <a:srgbClr val="FFFFFF"/>
                  </a:solidFill>
                  <a:latin typeface="Noto Sans Symbols"/>
                  <a:ea typeface="Noto Sans Symbols"/>
                  <a:cs typeface="Noto Sans Symbols"/>
                  <a:sym typeface="Noto Sans Symbols"/>
                </a:rPr>
                <a:t>α</a:t>
              </a:r>
              <a:r>
                <a:rPr lang="en-US" sz="1500" b="0" i="0" u="none" baseline="-25000">
                  <a:solidFill>
                    <a:srgbClr val="FFFFFF"/>
                  </a:solidFill>
                  <a:latin typeface="Arial"/>
                  <a:ea typeface="Arial"/>
                  <a:cs typeface="Arial"/>
                  <a:sym typeface="Arial"/>
                </a:rPr>
                <a:t>1</a:t>
              </a:r>
              <a:r>
                <a:rPr lang="en-US" sz="1500" b="0" i="0" u="none">
                  <a:solidFill>
                    <a:srgbClr val="FFFFFF"/>
                  </a:solidFill>
                  <a:latin typeface="Arial"/>
                  <a:ea typeface="Arial"/>
                  <a:cs typeface="Arial"/>
                  <a:sym typeface="Arial"/>
                </a:rPr>
                <a:t>-</a:t>
              </a:r>
              <a:endParaRPr/>
            </a:p>
            <a:p>
              <a:pPr marL="0" marR="0" lvl="0" indent="0" algn="ctr"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receptors</a:t>
              </a:r>
              <a:endParaRPr/>
            </a:p>
          </p:txBody>
        </p:sp>
        <p:sp>
          <p:nvSpPr>
            <p:cNvPr id="603" name="Google Shape;603;p56"/>
            <p:cNvSpPr/>
            <p:nvPr/>
          </p:nvSpPr>
          <p:spPr>
            <a:xfrm>
              <a:off x="2419350" y="4335462"/>
              <a:ext cx="66675" cy="614362"/>
            </a:xfrm>
            <a:custGeom>
              <a:avLst/>
              <a:gdLst/>
              <a:ahLst/>
              <a:cxnLst/>
              <a:rect l="l" t="t" r="r" b="b"/>
              <a:pathLst>
                <a:path w="1" h="340" extrusionOk="0">
                  <a:moveTo>
                    <a:pt x="0" y="0"/>
                  </a:moveTo>
                  <a:lnTo>
                    <a:pt x="0" y="339"/>
                  </a:lnTo>
                </a:path>
              </a:pathLst>
            </a:custGeom>
            <a:gradFill>
              <a:gsLst>
                <a:gs pos="0">
                  <a:srgbClr val="762F00"/>
                </a:gs>
                <a:gs pos="50000">
                  <a:schemeClr val="accent2"/>
                </a:gs>
                <a:gs pos="100000">
                  <a:srgbClr val="762F00"/>
                </a:gs>
              </a:gsLst>
              <a:lin ang="2700000" scaled="0"/>
            </a:gradFill>
            <a:ln w="25400" cap="rnd" cmpd="sng">
              <a:solidFill>
                <a:schemeClr val="lt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cxnSp>
          <p:nvCxnSpPr>
            <p:cNvPr id="604" name="Google Shape;604;p56"/>
            <p:cNvCxnSpPr/>
            <p:nvPr/>
          </p:nvCxnSpPr>
          <p:spPr>
            <a:xfrm>
              <a:off x="1146175" y="4316412"/>
              <a:ext cx="528637" cy="604837"/>
            </a:xfrm>
            <a:prstGeom prst="straightConnector1">
              <a:avLst/>
            </a:prstGeom>
            <a:noFill/>
            <a:ln w="25400" cap="flat" cmpd="sng">
              <a:solidFill>
                <a:schemeClr val="lt1"/>
              </a:solidFill>
              <a:prstDash val="solid"/>
              <a:miter lim="800000"/>
              <a:headEnd type="none" w="med" len="med"/>
              <a:tailEnd type="triangle" w="med" len="med"/>
            </a:ln>
          </p:spPr>
        </p:cxnSp>
        <p:cxnSp>
          <p:nvCxnSpPr>
            <p:cNvPr id="605" name="Google Shape;605;p56"/>
            <p:cNvCxnSpPr/>
            <p:nvPr/>
          </p:nvCxnSpPr>
          <p:spPr>
            <a:xfrm flipH="1">
              <a:off x="3067050" y="4316412"/>
              <a:ext cx="504825" cy="623887"/>
            </a:xfrm>
            <a:prstGeom prst="straightConnector1">
              <a:avLst/>
            </a:prstGeom>
            <a:noFill/>
            <a:ln w="25400" cap="flat" cmpd="sng">
              <a:solidFill>
                <a:schemeClr val="lt1"/>
              </a:solidFill>
              <a:prstDash val="solid"/>
              <a:miter lim="800000"/>
              <a:headEnd type="none" w="med" len="med"/>
              <a:tailEnd type="triangle" w="med" len="med"/>
            </a:ln>
          </p:spPr>
        </p:cxnSp>
      </p:grpSp>
      <p:grpSp>
        <p:nvGrpSpPr>
          <p:cNvPr id="606" name="Google Shape;606;p56"/>
          <p:cNvGrpSpPr/>
          <p:nvPr/>
        </p:nvGrpSpPr>
        <p:grpSpPr>
          <a:xfrm>
            <a:off x="5799137" y="4949825"/>
            <a:ext cx="2295525" cy="1258887"/>
            <a:chOff x="5799137" y="4949825"/>
            <a:chExt cx="2295525" cy="1258887"/>
          </a:xfrm>
        </p:grpSpPr>
        <p:sp>
          <p:nvSpPr>
            <p:cNvPr id="607" name="Google Shape;607;p56"/>
            <p:cNvSpPr txBox="1"/>
            <p:nvPr/>
          </p:nvSpPr>
          <p:spPr>
            <a:xfrm>
              <a:off x="5799137" y="4949825"/>
              <a:ext cx="2295525" cy="7588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Vasoconstriction</a:t>
              </a:r>
              <a:endParaRPr/>
            </a:p>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Sodium retention</a:t>
              </a:r>
              <a:endParaRPr/>
            </a:p>
          </p:txBody>
        </p:sp>
        <p:sp>
          <p:nvSpPr>
            <p:cNvPr id="608" name="Google Shape;608;p56"/>
            <p:cNvSpPr/>
            <p:nvPr/>
          </p:nvSpPr>
          <p:spPr>
            <a:xfrm>
              <a:off x="6202362" y="5740400"/>
              <a:ext cx="1231900" cy="468312"/>
            </a:xfrm>
            <a:custGeom>
              <a:avLst/>
              <a:gdLst/>
              <a:ahLst/>
              <a:cxnLst/>
              <a:rect l="l" t="t" r="r" b="b"/>
              <a:pathLst>
                <a:path w="349" h="423" extrusionOk="0">
                  <a:moveTo>
                    <a:pt x="348" y="0"/>
                  </a:moveTo>
                  <a:lnTo>
                    <a:pt x="0" y="422"/>
                  </a:lnTo>
                </a:path>
              </a:pathLst>
            </a:custGeom>
            <a:noFill/>
            <a:ln w="25400" cap="rnd" cmpd="sng">
              <a:solidFill>
                <a:schemeClr val="lt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grpSp>
      <p:grpSp>
        <p:nvGrpSpPr>
          <p:cNvPr id="609" name="Google Shape;609;p56"/>
          <p:cNvGrpSpPr/>
          <p:nvPr/>
        </p:nvGrpSpPr>
        <p:grpSpPr>
          <a:xfrm>
            <a:off x="777875" y="4949825"/>
            <a:ext cx="2949575" cy="1247775"/>
            <a:chOff x="777875" y="4949825"/>
            <a:chExt cx="2949575" cy="1247775"/>
          </a:xfrm>
        </p:grpSpPr>
        <p:sp>
          <p:nvSpPr>
            <p:cNvPr id="610" name="Google Shape;610;p56"/>
            <p:cNvSpPr txBox="1"/>
            <p:nvPr/>
          </p:nvSpPr>
          <p:spPr>
            <a:xfrm>
              <a:off x="777875" y="4949825"/>
              <a:ext cx="2949575" cy="758825"/>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Myocardial toxicity</a:t>
              </a:r>
              <a:endParaRPr/>
            </a:p>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Increased arrhythmias</a:t>
              </a:r>
              <a:endParaRPr/>
            </a:p>
          </p:txBody>
        </p:sp>
        <p:sp>
          <p:nvSpPr>
            <p:cNvPr id="611" name="Google Shape;611;p56"/>
            <p:cNvSpPr/>
            <p:nvPr/>
          </p:nvSpPr>
          <p:spPr>
            <a:xfrm>
              <a:off x="2022475" y="5740400"/>
              <a:ext cx="1295400" cy="457200"/>
            </a:xfrm>
            <a:custGeom>
              <a:avLst/>
              <a:gdLst/>
              <a:ahLst/>
              <a:cxnLst/>
              <a:rect l="l" t="t" r="r" b="b"/>
              <a:pathLst>
                <a:path w="577" h="423" extrusionOk="0">
                  <a:moveTo>
                    <a:pt x="0" y="0"/>
                  </a:moveTo>
                  <a:lnTo>
                    <a:pt x="576" y="422"/>
                  </a:lnTo>
                </a:path>
              </a:pathLst>
            </a:custGeom>
            <a:noFill/>
            <a:ln w="25400" cap="rnd" cmpd="sng">
              <a:solidFill>
                <a:schemeClr val="lt1"/>
              </a:solidFill>
              <a:prstDash val="solid"/>
              <a:round/>
              <a:headEnd type="none" w="sm" len="sm"/>
              <a:tailEnd type="triangl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grpSp>
      <p:grpSp>
        <p:nvGrpSpPr>
          <p:cNvPr id="612" name="Google Shape;612;p56"/>
          <p:cNvGrpSpPr/>
          <p:nvPr/>
        </p:nvGrpSpPr>
        <p:grpSpPr>
          <a:xfrm>
            <a:off x="5400675" y="2317750"/>
            <a:ext cx="3175000" cy="1417637"/>
            <a:chOff x="5400675" y="2317750"/>
            <a:chExt cx="3175000" cy="1417637"/>
          </a:xfrm>
        </p:grpSpPr>
        <p:sp>
          <p:nvSpPr>
            <p:cNvPr id="613" name="Google Shape;613;p56"/>
            <p:cNvSpPr txBox="1"/>
            <p:nvPr/>
          </p:nvSpPr>
          <p:spPr>
            <a:xfrm>
              <a:off x="5400675" y="2317750"/>
              <a:ext cx="3175000" cy="1093787"/>
            </a:xfrm>
            <a:prstGeom prst="rect">
              <a:avLst/>
            </a:prstGeom>
            <a:noFill/>
            <a:ln>
              <a:noFill/>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2200"/>
                <a:buFont typeface="Noto Sans Symbols"/>
                <a:buNone/>
              </a:pPr>
              <a:r>
                <a:rPr lang="en-US" sz="2200" b="0" i="0" u="none">
                  <a:solidFill>
                    <a:srgbClr val="FFFFFF"/>
                  </a:solidFill>
                  <a:latin typeface="Noto Sans Symbols"/>
                  <a:ea typeface="Noto Sans Symbols"/>
                  <a:cs typeface="Noto Sans Symbols"/>
                  <a:sym typeface="Noto Sans Symbols"/>
                </a:rPr>
                <a:t>↑</a:t>
              </a:r>
              <a:r>
                <a:rPr lang="en-US" sz="2200" b="0" i="0" u="none">
                  <a:solidFill>
                    <a:srgbClr val="FFFFFF"/>
                  </a:solidFill>
                  <a:latin typeface="Times New Roman"/>
                  <a:ea typeface="Times New Roman"/>
                  <a:cs typeface="Times New Roman"/>
                  <a:sym typeface="Times New Roman"/>
                </a:rPr>
                <a:t> </a:t>
              </a:r>
              <a:r>
                <a:rPr lang="en-US" sz="2200" b="0" i="0" u="none">
                  <a:solidFill>
                    <a:srgbClr val="FFFFFF"/>
                  </a:solidFill>
                  <a:latin typeface="Arial"/>
                  <a:ea typeface="Arial"/>
                  <a:cs typeface="Arial"/>
                  <a:sym typeface="Arial"/>
                </a:rPr>
                <a:t>Sympathetic</a:t>
              </a:r>
              <a:endParaRPr/>
            </a:p>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activity to kidneys</a:t>
              </a:r>
              <a:endParaRPr/>
            </a:p>
            <a:p>
              <a:pPr marL="0" marR="0" lvl="0" indent="0" algn="ctr" rtl="0">
                <a:lnSpc>
                  <a:spcPct val="100000"/>
                </a:lnSpc>
                <a:spcBef>
                  <a:spcPts val="0"/>
                </a:spcBef>
                <a:spcAft>
                  <a:spcPts val="0"/>
                </a:spcAft>
                <a:buClr>
                  <a:srgbClr val="FFFFFF"/>
                </a:buClr>
                <a:buSzPts val="2200"/>
                <a:buFont typeface="Arial"/>
                <a:buNone/>
              </a:pPr>
              <a:r>
                <a:rPr lang="en-US" sz="2200" b="0" i="0" u="none">
                  <a:solidFill>
                    <a:srgbClr val="FFFFFF"/>
                  </a:solidFill>
                  <a:latin typeface="Arial"/>
                  <a:ea typeface="Arial"/>
                  <a:cs typeface="Arial"/>
                  <a:sym typeface="Arial"/>
                </a:rPr>
                <a:t>+ peripheral vasculature</a:t>
              </a:r>
              <a:endParaRPr/>
            </a:p>
          </p:txBody>
        </p:sp>
        <p:cxnSp>
          <p:nvCxnSpPr>
            <p:cNvPr id="614" name="Google Shape;614;p56"/>
            <p:cNvCxnSpPr/>
            <p:nvPr/>
          </p:nvCxnSpPr>
          <p:spPr>
            <a:xfrm>
              <a:off x="6248400" y="3429000"/>
              <a:ext cx="0" cy="306387"/>
            </a:xfrm>
            <a:prstGeom prst="straightConnector1">
              <a:avLst/>
            </a:prstGeom>
            <a:noFill/>
            <a:ln w="25400" cap="flat" cmpd="sng">
              <a:solidFill>
                <a:schemeClr val="lt1"/>
              </a:solidFill>
              <a:prstDash val="solid"/>
              <a:miter lim="800000"/>
              <a:headEnd type="none" w="med" len="med"/>
              <a:tailEnd type="triangle" w="med" len="med"/>
            </a:ln>
          </p:spPr>
        </p:cxnSp>
        <p:cxnSp>
          <p:nvCxnSpPr>
            <p:cNvPr id="615" name="Google Shape;615;p56"/>
            <p:cNvCxnSpPr/>
            <p:nvPr/>
          </p:nvCxnSpPr>
          <p:spPr>
            <a:xfrm>
              <a:off x="6781800" y="3429000"/>
              <a:ext cx="38100" cy="306387"/>
            </a:xfrm>
            <a:prstGeom prst="straightConnector1">
              <a:avLst/>
            </a:prstGeom>
            <a:noFill/>
            <a:ln w="25400" cap="flat" cmpd="sng">
              <a:solidFill>
                <a:schemeClr val="lt1"/>
              </a:solidFill>
              <a:prstDash val="solid"/>
              <a:miter lim="800000"/>
              <a:headEnd type="none" w="med" len="med"/>
              <a:tailEnd type="triangle" w="med" len="med"/>
            </a:ln>
          </p:spPr>
        </p:cxnSp>
      </p:grpSp>
      <p:grpSp>
        <p:nvGrpSpPr>
          <p:cNvPr id="616" name="Google Shape;616;p56"/>
          <p:cNvGrpSpPr/>
          <p:nvPr/>
        </p:nvGrpSpPr>
        <p:grpSpPr>
          <a:xfrm>
            <a:off x="5999162" y="3659187"/>
            <a:ext cx="2601912" cy="1287462"/>
            <a:chOff x="5999162" y="3659187"/>
            <a:chExt cx="2601912" cy="1287462"/>
          </a:xfrm>
        </p:grpSpPr>
        <p:sp>
          <p:nvSpPr>
            <p:cNvPr id="617" name="Google Shape;617;p56"/>
            <p:cNvSpPr txBox="1"/>
            <p:nvPr/>
          </p:nvSpPr>
          <p:spPr>
            <a:xfrm>
              <a:off x="7567612" y="3659187"/>
              <a:ext cx="1033462" cy="571500"/>
            </a:xfrm>
            <a:prstGeom prst="rect">
              <a:avLst/>
            </a:prstGeom>
            <a:gradFill>
              <a:gsLst>
                <a:gs pos="0">
                  <a:srgbClr val="762F00"/>
                </a:gs>
                <a:gs pos="50000">
                  <a:schemeClr val="accent2"/>
                </a:gs>
                <a:gs pos="100000">
                  <a:srgbClr val="762F00"/>
                </a:gs>
              </a:gsLst>
              <a:lin ang="2700000" scaled="0"/>
            </a:gradFill>
            <a:ln w="25400" cap="flat" cmpd="sng">
              <a:solidFill>
                <a:schemeClr val="lt1"/>
              </a:solidFill>
              <a:prstDash val="solid"/>
              <a:miter lim="800000"/>
              <a:headEnd type="none" w="sm" len="sm"/>
              <a:tailEnd type="none" w="sm" len="sm"/>
            </a:ln>
          </p:spPr>
          <p:txBody>
            <a:bodyPr spcFirstLastPara="1" wrap="square" lIns="90475" tIns="44450" rIns="90475" bIns="44450" anchor="t" anchorCtr="0">
              <a:noAutofit/>
            </a:bodyPr>
            <a:lstStyle/>
            <a:p>
              <a:pPr marL="0" marR="0" lvl="0" indent="0" algn="ctr"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Activation</a:t>
              </a:r>
              <a:endParaRPr/>
            </a:p>
            <a:p>
              <a:pPr marL="0" marR="0" lvl="0" indent="0" algn="ctr" rtl="0">
                <a:lnSpc>
                  <a:spcPct val="100000"/>
                </a:lnSpc>
                <a:spcBef>
                  <a:spcPts val="0"/>
                </a:spcBef>
                <a:spcAft>
                  <a:spcPts val="0"/>
                </a:spcAft>
                <a:buClr>
                  <a:srgbClr val="FFFFFF"/>
                </a:buClr>
                <a:buSzPts val="1500"/>
                <a:buFont typeface="Arial"/>
                <a:buNone/>
              </a:pPr>
              <a:r>
                <a:rPr lang="en-US" sz="1500" b="0" i="0" u="none">
                  <a:solidFill>
                    <a:srgbClr val="FFFFFF"/>
                  </a:solidFill>
                  <a:latin typeface="Arial"/>
                  <a:ea typeface="Arial"/>
                  <a:cs typeface="Arial"/>
                  <a:sym typeface="Arial"/>
                </a:rPr>
                <a:t>of RAS</a:t>
              </a:r>
              <a:endParaRPr/>
            </a:p>
          </p:txBody>
        </p:sp>
        <p:cxnSp>
          <p:nvCxnSpPr>
            <p:cNvPr id="618" name="Google Shape;618;p56"/>
            <p:cNvCxnSpPr/>
            <p:nvPr/>
          </p:nvCxnSpPr>
          <p:spPr>
            <a:xfrm flipH="1">
              <a:off x="6224587" y="4313237"/>
              <a:ext cx="4762" cy="614362"/>
            </a:xfrm>
            <a:prstGeom prst="straightConnector1">
              <a:avLst/>
            </a:prstGeom>
            <a:noFill/>
            <a:ln w="25400" cap="flat" cmpd="sng">
              <a:solidFill>
                <a:schemeClr val="lt1"/>
              </a:solidFill>
              <a:prstDash val="solid"/>
              <a:miter lim="800000"/>
              <a:headEnd type="none" w="med" len="med"/>
              <a:tailEnd type="triangle" w="med" len="med"/>
            </a:ln>
          </p:spPr>
        </p:cxnSp>
        <p:cxnSp>
          <p:nvCxnSpPr>
            <p:cNvPr id="619" name="Google Shape;619;p56"/>
            <p:cNvCxnSpPr/>
            <p:nvPr/>
          </p:nvCxnSpPr>
          <p:spPr>
            <a:xfrm flipH="1">
              <a:off x="7656512" y="4456112"/>
              <a:ext cx="452437" cy="490537"/>
            </a:xfrm>
            <a:prstGeom prst="straightConnector1">
              <a:avLst/>
            </a:prstGeom>
            <a:noFill/>
            <a:ln w="25400" cap="flat" cmpd="sng">
              <a:solidFill>
                <a:schemeClr val="lt1"/>
              </a:solidFill>
              <a:prstDash val="solid"/>
              <a:miter lim="800000"/>
              <a:headEnd type="none" w="med" len="med"/>
              <a:tailEnd type="triangle" w="med" len="med"/>
            </a:ln>
          </p:spPr>
        </p:cxnSp>
        <p:sp>
          <p:nvSpPr>
            <p:cNvPr id="620" name="Google Shape;620;p56"/>
            <p:cNvSpPr txBox="1"/>
            <p:nvPr/>
          </p:nvSpPr>
          <p:spPr>
            <a:xfrm>
              <a:off x="5999162" y="3802062"/>
              <a:ext cx="460375" cy="355600"/>
            </a:xfrm>
            <a:prstGeom prst="rect">
              <a:avLst/>
            </a:prstGeom>
            <a:gradFill>
              <a:gsLst>
                <a:gs pos="0">
                  <a:srgbClr val="762F00"/>
                </a:gs>
                <a:gs pos="50000">
                  <a:schemeClr val="accent2"/>
                </a:gs>
                <a:gs pos="100000">
                  <a:srgbClr val="762F00"/>
                </a:gs>
              </a:gsLst>
              <a:lin ang="2700000" scaled="0"/>
            </a:gradFill>
            <a:ln w="25400" cap="flat" cmpd="sng">
              <a:solidFill>
                <a:schemeClr val="lt1"/>
              </a:solidFill>
              <a:prstDash val="solid"/>
              <a:miter lim="800000"/>
              <a:headEnd type="none" w="sm" len="sm"/>
              <a:tailEnd type="none" w="sm" len="sm"/>
            </a:ln>
          </p:spPr>
          <p:txBody>
            <a:bodyPr spcFirstLastPara="1" wrap="square" lIns="90475" tIns="9125" rIns="90475" bIns="91425" anchor="t" anchorCtr="0">
              <a:noAutofit/>
            </a:bodyPr>
            <a:lstStyle/>
            <a:p>
              <a:pPr marL="0" marR="0" lvl="0" indent="0" algn="ctr" rtl="0">
                <a:lnSpc>
                  <a:spcPct val="100000"/>
                </a:lnSpc>
                <a:spcBef>
                  <a:spcPts val="0"/>
                </a:spcBef>
                <a:spcAft>
                  <a:spcPts val="0"/>
                </a:spcAft>
                <a:buClr>
                  <a:srgbClr val="FFFFFF"/>
                </a:buClr>
                <a:buSzPts val="1500"/>
                <a:buFont typeface="Noto Sans Symbols"/>
                <a:buNone/>
              </a:pPr>
              <a:r>
                <a:rPr lang="en-US" sz="1500" b="0" i="0" u="none">
                  <a:solidFill>
                    <a:srgbClr val="FFFFFF"/>
                  </a:solidFill>
                  <a:latin typeface="Noto Sans Symbols"/>
                  <a:ea typeface="Noto Sans Symbols"/>
                  <a:cs typeface="Noto Sans Symbols"/>
                  <a:sym typeface="Noto Sans Symbols"/>
                </a:rPr>
                <a:t>α</a:t>
              </a:r>
              <a:r>
                <a:rPr lang="en-US" sz="1500" b="0" i="0" u="none" baseline="-25000">
                  <a:solidFill>
                    <a:srgbClr val="FFFFFF"/>
                  </a:solidFill>
                  <a:latin typeface="Arial"/>
                  <a:ea typeface="Arial"/>
                  <a:cs typeface="Arial"/>
                  <a:sym typeface="Arial"/>
                </a:rPr>
                <a:t>1</a:t>
              </a:r>
              <a:r>
                <a:rPr lang="en-US" sz="1500" b="0" i="0" u="none">
                  <a:solidFill>
                    <a:srgbClr val="FFFFFF"/>
                  </a:solidFill>
                  <a:latin typeface="Arial"/>
                  <a:ea typeface="Arial"/>
                  <a:cs typeface="Arial"/>
                  <a:sym typeface="Arial"/>
                </a:rPr>
                <a:t>-</a:t>
              </a:r>
              <a:endParaRPr/>
            </a:p>
          </p:txBody>
        </p:sp>
        <p:sp>
          <p:nvSpPr>
            <p:cNvPr id="621" name="Google Shape;621;p56"/>
            <p:cNvSpPr txBox="1"/>
            <p:nvPr/>
          </p:nvSpPr>
          <p:spPr>
            <a:xfrm>
              <a:off x="6608762" y="3802062"/>
              <a:ext cx="444500" cy="355600"/>
            </a:xfrm>
            <a:prstGeom prst="rect">
              <a:avLst/>
            </a:prstGeom>
            <a:gradFill>
              <a:gsLst>
                <a:gs pos="0">
                  <a:srgbClr val="762F00"/>
                </a:gs>
                <a:gs pos="50000">
                  <a:schemeClr val="accent2"/>
                </a:gs>
                <a:gs pos="100000">
                  <a:srgbClr val="762F00"/>
                </a:gs>
              </a:gsLst>
              <a:lin ang="2700000" scaled="0"/>
            </a:gradFill>
            <a:ln w="25400" cap="flat" cmpd="sng">
              <a:solidFill>
                <a:schemeClr val="lt1"/>
              </a:solidFill>
              <a:prstDash val="solid"/>
              <a:miter lim="800000"/>
              <a:headEnd type="none" w="sm" len="sm"/>
              <a:tailEnd type="none" w="sm" len="sm"/>
            </a:ln>
          </p:spPr>
          <p:txBody>
            <a:bodyPr spcFirstLastPara="1" wrap="square" lIns="90475" tIns="9125" rIns="90475" bIns="91425" anchor="t" anchorCtr="0">
              <a:noAutofit/>
            </a:bodyPr>
            <a:lstStyle/>
            <a:p>
              <a:pPr marL="0" marR="0" lvl="0" indent="0" algn="ctr" rtl="0">
                <a:lnSpc>
                  <a:spcPct val="100000"/>
                </a:lnSpc>
                <a:spcBef>
                  <a:spcPts val="0"/>
                </a:spcBef>
                <a:spcAft>
                  <a:spcPts val="0"/>
                </a:spcAft>
                <a:buClr>
                  <a:srgbClr val="FFFFFF"/>
                </a:buClr>
                <a:buSzPts val="1500"/>
                <a:buFont typeface="Noto Sans Symbols"/>
                <a:buNone/>
              </a:pPr>
              <a:r>
                <a:rPr lang="en-US" sz="1500" b="0" i="0" u="none">
                  <a:solidFill>
                    <a:srgbClr val="FFFFFF"/>
                  </a:solidFill>
                  <a:latin typeface="Noto Sans Symbols"/>
                  <a:ea typeface="Noto Sans Symbols"/>
                  <a:cs typeface="Noto Sans Symbols"/>
                  <a:sym typeface="Noto Sans Symbols"/>
                </a:rPr>
                <a:t>β</a:t>
              </a:r>
              <a:r>
                <a:rPr lang="en-US" sz="1500" b="0" i="0" u="none" baseline="-25000">
                  <a:solidFill>
                    <a:srgbClr val="FFFFFF"/>
                  </a:solidFill>
                  <a:latin typeface="Arial"/>
                  <a:ea typeface="Arial"/>
                  <a:cs typeface="Arial"/>
                  <a:sym typeface="Arial"/>
                </a:rPr>
                <a:t>1</a:t>
              </a:r>
              <a:r>
                <a:rPr lang="en-US" sz="1500" b="0" i="0" u="none">
                  <a:solidFill>
                    <a:srgbClr val="FFFFFF"/>
                  </a:solidFill>
                  <a:latin typeface="Arial"/>
                  <a:ea typeface="Arial"/>
                  <a:cs typeface="Arial"/>
                  <a:sym typeface="Arial"/>
                </a:rPr>
                <a:t>-</a:t>
              </a:r>
              <a:endParaRPr/>
            </a:p>
          </p:txBody>
        </p:sp>
        <p:cxnSp>
          <p:nvCxnSpPr>
            <p:cNvPr id="622" name="Google Shape;622;p56"/>
            <p:cNvCxnSpPr/>
            <p:nvPr/>
          </p:nvCxnSpPr>
          <p:spPr>
            <a:xfrm rot="10800000" flipH="1">
              <a:off x="7146925" y="4010025"/>
              <a:ext cx="312737" cy="1587"/>
            </a:xfrm>
            <a:prstGeom prst="straightConnector1">
              <a:avLst/>
            </a:prstGeom>
            <a:noFill/>
            <a:ln w="25400" cap="flat" cmpd="sng">
              <a:solidFill>
                <a:schemeClr val="lt1"/>
              </a:solidFill>
              <a:prstDash val="solid"/>
              <a:miter lim="800000"/>
              <a:headEnd type="none" w="med" len="med"/>
              <a:tailEnd type="triangle" w="med" len="med"/>
            </a:ln>
          </p:spPr>
        </p:cxnSp>
      </p:grpSp>
      <p:sp>
        <p:nvSpPr>
          <p:cNvPr id="623" name="Google Shape;623;p56"/>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Sympathetic Activation in Heart Failure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89"/>
                                        </p:tgtEl>
                                        <p:attrNameLst>
                                          <p:attrName>style.visibility</p:attrName>
                                        </p:attrNameLst>
                                      </p:cBhvr>
                                      <p:to>
                                        <p:strVal val="visible"/>
                                      </p:to>
                                    </p:set>
                                    <p:anim calcmode="lin" valueType="num">
                                      <p:cBhvr additive="base">
                                        <p:cTn id="7" dur="500"/>
                                        <p:tgtEl>
                                          <p:spTgt spid="58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9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9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Objectives:</a:t>
            </a:r>
            <a:endParaRPr/>
          </a:p>
        </p:txBody>
      </p:sp>
      <p:sp>
        <p:nvSpPr>
          <p:cNvPr id="152" name="Google Shape;152;p30"/>
          <p:cNvSpPr txBox="1">
            <a:spLocks noGrp="1"/>
          </p:cNvSpPr>
          <p:nvPr>
            <p:ph type="body" idx="1"/>
          </p:nvPr>
        </p:nvSpPr>
        <p:spPr>
          <a:xfrm>
            <a:off x="457200" y="1785937"/>
            <a:ext cx="80010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Upon completing the session, the participant will be able to:</a:t>
            </a:r>
            <a:endParaRPr/>
          </a:p>
          <a:p>
            <a:pPr marL="400050" marR="0" lvl="1" indent="-285750" algn="l" rtl="0">
              <a:lnSpc>
                <a:spcPct val="80000"/>
              </a:lnSpc>
              <a:spcBef>
                <a:spcPts val="1095"/>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Describe the incidence and prevalence of heart failure</a:t>
            </a:r>
            <a:endParaRPr/>
          </a:p>
          <a:p>
            <a:pPr marL="400050" marR="0" lvl="1" indent="-285750" algn="l" rtl="0">
              <a:lnSpc>
                <a:spcPct val="80000"/>
              </a:lnSpc>
              <a:spcBef>
                <a:spcPts val="1035"/>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List the common etiologies of heart failure</a:t>
            </a:r>
            <a:endParaRPr/>
          </a:p>
          <a:p>
            <a:pPr marL="400050" marR="0" lvl="1" indent="-285750" algn="l" rtl="0">
              <a:lnSpc>
                <a:spcPct val="80000"/>
              </a:lnSpc>
              <a:spcBef>
                <a:spcPts val="1035"/>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Define the compensatory mechanisms that occur due to heart failure</a:t>
            </a:r>
            <a:endParaRPr/>
          </a:p>
          <a:p>
            <a:pPr marL="400050" marR="0" lvl="1" indent="-285750" algn="l" rtl="0">
              <a:lnSpc>
                <a:spcPct val="80000"/>
              </a:lnSpc>
              <a:spcBef>
                <a:spcPts val="1035"/>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Identify current assessment and treatment modalities for heart failure patients</a:t>
            </a:r>
            <a:endParaRPr/>
          </a:p>
          <a:p>
            <a:pPr marL="400050" marR="0" lvl="1" indent="-285750" algn="l" rtl="0">
              <a:lnSpc>
                <a:spcPct val="80000"/>
              </a:lnSpc>
              <a:spcBef>
                <a:spcPts val="1035"/>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Describe Cardiac Resynchronization Therapy (CRT) and the patient population indicated for CRT devices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Shape 628"/>
        <p:cNvGrpSpPr/>
        <p:nvPr/>
      </p:nvGrpSpPr>
      <p:grpSpPr>
        <a:xfrm>
          <a:off x="0" y="0"/>
          <a:ext cx="0" cy="0"/>
          <a:chOff x="0" y="0"/>
          <a:chExt cx="0" cy="0"/>
        </a:xfrm>
      </p:grpSpPr>
      <p:sp>
        <p:nvSpPr>
          <p:cNvPr id="629" name="Google Shape;629;p57"/>
          <p:cNvSpPr/>
          <p:nvPr/>
        </p:nvSpPr>
        <p:spPr>
          <a:xfrm>
            <a:off x="2082362" y="2442044"/>
            <a:ext cx="5164930" cy="2081213"/>
          </a:xfrm>
          <a:custGeom>
            <a:avLst/>
            <a:gdLst/>
            <a:ahLst/>
            <a:cxnLst/>
            <a:rect l="l" t="t" r="r" b="b"/>
            <a:pathLst>
              <a:path w="2181" h="877" extrusionOk="0">
                <a:moveTo>
                  <a:pt x="0" y="3"/>
                </a:moveTo>
                <a:cubicBezTo>
                  <a:pt x="21" y="1"/>
                  <a:pt x="44" y="0"/>
                  <a:pt x="70" y="1"/>
                </a:cubicBezTo>
                <a:cubicBezTo>
                  <a:pt x="93" y="2"/>
                  <a:pt x="114" y="4"/>
                  <a:pt x="132" y="7"/>
                </a:cubicBezTo>
                <a:cubicBezTo>
                  <a:pt x="146" y="56"/>
                  <a:pt x="167" y="131"/>
                  <a:pt x="189" y="225"/>
                </a:cubicBezTo>
                <a:cubicBezTo>
                  <a:pt x="225" y="378"/>
                  <a:pt x="235" y="449"/>
                  <a:pt x="254" y="450"/>
                </a:cubicBezTo>
                <a:cubicBezTo>
                  <a:pt x="276" y="450"/>
                  <a:pt x="285" y="362"/>
                  <a:pt x="334" y="211"/>
                </a:cubicBezTo>
                <a:cubicBezTo>
                  <a:pt x="361" y="130"/>
                  <a:pt x="388" y="66"/>
                  <a:pt x="406" y="25"/>
                </a:cubicBezTo>
                <a:cubicBezTo>
                  <a:pt x="471" y="30"/>
                  <a:pt x="542" y="39"/>
                  <a:pt x="619" y="53"/>
                </a:cubicBezTo>
                <a:cubicBezTo>
                  <a:pt x="688" y="65"/>
                  <a:pt x="751" y="81"/>
                  <a:pt x="809" y="97"/>
                </a:cubicBezTo>
                <a:cubicBezTo>
                  <a:pt x="820" y="144"/>
                  <a:pt x="836" y="218"/>
                  <a:pt x="853" y="308"/>
                </a:cubicBezTo>
                <a:cubicBezTo>
                  <a:pt x="879" y="444"/>
                  <a:pt x="887" y="509"/>
                  <a:pt x="901" y="509"/>
                </a:cubicBezTo>
                <a:cubicBezTo>
                  <a:pt x="917" y="509"/>
                  <a:pt x="923" y="429"/>
                  <a:pt x="963" y="275"/>
                </a:cubicBezTo>
                <a:cubicBezTo>
                  <a:pt x="977" y="219"/>
                  <a:pt x="991" y="174"/>
                  <a:pt x="1001" y="144"/>
                </a:cubicBezTo>
                <a:cubicBezTo>
                  <a:pt x="1012" y="145"/>
                  <a:pt x="1026" y="149"/>
                  <a:pt x="1042" y="155"/>
                </a:cubicBezTo>
                <a:cubicBezTo>
                  <a:pt x="1057" y="161"/>
                  <a:pt x="1069" y="168"/>
                  <a:pt x="1078" y="174"/>
                </a:cubicBezTo>
                <a:cubicBezTo>
                  <a:pt x="1081" y="209"/>
                  <a:pt x="1087" y="261"/>
                  <a:pt x="1094" y="324"/>
                </a:cubicBezTo>
                <a:cubicBezTo>
                  <a:pt x="1119" y="536"/>
                  <a:pt x="1131" y="541"/>
                  <a:pt x="1135" y="542"/>
                </a:cubicBezTo>
                <a:cubicBezTo>
                  <a:pt x="1150" y="542"/>
                  <a:pt x="1154" y="467"/>
                  <a:pt x="1196" y="346"/>
                </a:cubicBezTo>
                <a:cubicBezTo>
                  <a:pt x="1215" y="292"/>
                  <a:pt x="1235" y="248"/>
                  <a:pt x="1249" y="220"/>
                </a:cubicBezTo>
                <a:cubicBezTo>
                  <a:pt x="1287" y="232"/>
                  <a:pt x="1326" y="245"/>
                  <a:pt x="1366" y="261"/>
                </a:cubicBezTo>
                <a:cubicBezTo>
                  <a:pt x="1422" y="282"/>
                  <a:pt x="1473" y="304"/>
                  <a:pt x="1520" y="327"/>
                </a:cubicBezTo>
                <a:cubicBezTo>
                  <a:pt x="1528" y="359"/>
                  <a:pt x="1568" y="679"/>
                  <a:pt x="1578" y="680"/>
                </a:cubicBezTo>
                <a:cubicBezTo>
                  <a:pt x="1587" y="680"/>
                  <a:pt x="1589" y="605"/>
                  <a:pt x="1626" y="497"/>
                </a:cubicBezTo>
                <a:cubicBezTo>
                  <a:pt x="1640" y="458"/>
                  <a:pt x="1654" y="427"/>
                  <a:pt x="1664" y="406"/>
                </a:cubicBezTo>
                <a:cubicBezTo>
                  <a:pt x="1673" y="408"/>
                  <a:pt x="1682" y="411"/>
                  <a:pt x="1692" y="415"/>
                </a:cubicBezTo>
                <a:cubicBezTo>
                  <a:pt x="1702" y="419"/>
                  <a:pt x="1712" y="422"/>
                  <a:pt x="1721" y="426"/>
                </a:cubicBezTo>
                <a:cubicBezTo>
                  <a:pt x="1721" y="429"/>
                  <a:pt x="1721" y="433"/>
                  <a:pt x="1720" y="436"/>
                </a:cubicBezTo>
                <a:cubicBezTo>
                  <a:pt x="1722" y="479"/>
                  <a:pt x="1726" y="538"/>
                  <a:pt x="1739" y="608"/>
                </a:cubicBezTo>
                <a:cubicBezTo>
                  <a:pt x="1749" y="664"/>
                  <a:pt x="1762" y="715"/>
                  <a:pt x="1771" y="715"/>
                </a:cubicBezTo>
                <a:cubicBezTo>
                  <a:pt x="1780" y="714"/>
                  <a:pt x="1769" y="645"/>
                  <a:pt x="1802" y="562"/>
                </a:cubicBezTo>
                <a:cubicBezTo>
                  <a:pt x="1812" y="538"/>
                  <a:pt x="1822" y="518"/>
                  <a:pt x="1830" y="506"/>
                </a:cubicBezTo>
                <a:cubicBezTo>
                  <a:pt x="1839" y="508"/>
                  <a:pt x="1850" y="512"/>
                  <a:pt x="1862" y="518"/>
                </a:cubicBezTo>
                <a:cubicBezTo>
                  <a:pt x="1876" y="525"/>
                  <a:pt x="1886" y="532"/>
                  <a:pt x="1894" y="539"/>
                </a:cubicBezTo>
                <a:cubicBezTo>
                  <a:pt x="1897" y="563"/>
                  <a:pt x="1901" y="599"/>
                  <a:pt x="1907" y="641"/>
                </a:cubicBezTo>
                <a:cubicBezTo>
                  <a:pt x="1927" y="782"/>
                  <a:pt x="1933" y="805"/>
                  <a:pt x="1937" y="805"/>
                </a:cubicBezTo>
                <a:cubicBezTo>
                  <a:pt x="1940" y="805"/>
                  <a:pt x="1941" y="796"/>
                  <a:pt x="1948" y="757"/>
                </a:cubicBezTo>
                <a:cubicBezTo>
                  <a:pt x="1956" y="714"/>
                  <a:pt x="1961" y="687"/>
                  <a:pt x="1969" y="659"/>
                </a:cubicBezTo>
                <a:cubicBezTo>
                  <a:pt x="1973" y="646"/>
                  <a:pt x="1980" y="626"/>
                  <a:pt x="1991" y="603"/>
                </a:cubicBezTo>
                <a:cubicBezTo>
                  <a:pt x="2014" y="616"/>
                  <a:pt x="2039" y="631"/>
                  <a:pt x="2064" y="650"/>
                </a:cubicBezTo>
                <a:cubicBezTo>
                  <a:pt x="2101" y="677"/>
                  <a:pt x="2133" y="705"/>
                  <a:pt x="2159" y="731"/>
                </a:cubicBezTo>
                <a:cubicBezTo>
                  <a:pt x="2166" y="779"/>
                  <a:pt x="2174" y="828"/>
                  <a:pt x="2181" y="877"/>
                </a:cubicBezTo>
              </a:path>
            </a:pathLst>
          </a:custGeom>
          <a:solidFill>
            <a:srgbClr val="FFFFFF"/>
          </a:solidFill>
          <a:ln w="63500" cap="rnd" cmpd="sng">
            <a:solidFill>
              <a:schemeClr val="accent4"/>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cxnSp>
        <p:nvCxnSpPr>
          <p:cNvPr id="630" name="Google Shape;630;p57"/>
          <p:cNvCxnSpPr/>
          <p:nvPr/>
        </p:nvCxnSpPr>
        <p:spPr>
          <a:xfrm>
            <a:off x="2006949" y="2239149"/>
            <a:ext cx="0" cy="2340300"/>
          </a:xfrm>
          <a:prstGeom prst="straightConnector1">
            <a:avLst/>
          </a:prstGeom>
          <a:noFill/>
          <a:ln w="38100" cap="rnd" cmpd="sng">
            <a:solidFill>
              <a:schemeClr val="accent6"/>
            </a:solidFill>
            <a:prstDash val="solid"/>
            <a:round/>
            <a:headEnd type="none" w="sm" len="sm"/>
            <a:tailEnd type="triangle" w="med" len="med"/>
          </a:ln>
        </p:spPr>
      </p:cxnSp>
      <p:cxnSp>
        <p:nvCxnSpPr>
          <p:cNvPr id="631" name="Google Shape;631;p57"/>
          <p:cNvCxnSpPr/>
          <p:nvPr/>
        </p:nvCxnSpPr>
        <p:spPr>
          <a:xfrm>
            <a:off x="2082361" y="4579502"/>
            <a:ext cx="5331300" cy="0"/>
          </a:xfrm>
          <a:prstGeom prst="straightConnector1">
            <a:avLst/>
          </a:prstGeom>
          <a:noFill/>
          <a:ln w="38100" cap="rnd" cmpd="sng">
            <a:solidFill>
              <a:schemeClr val="accent6"/>
            </a:solidFill>
            <a:prstDash val="solid"/>
            <a:round/>
            <a:headEnd type="none" w="sm" len="sm"/>
            <a:tailEnd type="triangle" w="med" len="med"/>
          </a:ln>
        </p:spPr>
      </p:cxnSp>
      <p:sp>
        <p:nvSpPr>
          <p:cNvPr id="632" name="Google Shape;632;p57"/>
          <p:cNvSpPr txBox="1"/>
          <p:nvPr/>
        </p:nvSpPr>
        <p:spPr>
          <a:xfrm rot="-5400000">
            <a:off x="1092522" y="3228739"/>
            <a:ext cx="1513800" cy="507900"/>
          </a:xfrm>
          <a:prstGeom prst="rect">
            <a:avLst/>
          </a:prstGeom>
          <a:noFill/>
          <a:ln>
            <a:noFill/>
          </a:ln>
        </p:spPr>
        <p:txBody>
          <a:bodyPr spcFirstLastPara="1" wrap="square" lIns="91425" tIns="68575" rIns="91425" bIns="68575" anchor="t" anchorCtr="0">
            <a:noAutofit/>
          </a:bodyPr>
          <a:lstStyle/>
          <a:p>
            <a:pPr marL="0" marR="0" lvl="0" indent="0" algn="ctr" rtl="0">
              <a:spcBef>
                <a:spcPts val="0"/>
              </a:spcBef>
              <a:spcAft>
                <a:spcPts val="0"/>
              </a:spcAft>
              <a:buNone/>
            </a:pPr>
            <a:r>
              <a:rPr lang="en-US" sz="1200">
                <a:solidFill>
                  <a:srgbClr val="FFFFFF"/>
                </a:solidFill>
                <a:latin typeface="Arial"/>
                <a:ea typeface="Arial"/>
                <a:cs typeface="Arial"/>
                <a:sym typeface="Arial"/>
              </a:rPr>
              <a:t>Myocardial Function</a:t>
            </a:r>
            <a:endParaRPr sz="1050">
              <a:solidFill>
                <a:srgbClr val="FFFFFF"/>
              </a:solidFill>
              <a:latin typeface="Arial"/>
              <a:ea typeface="Arial"/>
              <a:cs typeface="Arial"/>
              <a:sym typeface="Arial"/>
            </a:endParaRPr>
          </a:p>
        </p:txBody>
      </p:sp>
      <p:sp>
        <p:nvSpPr>
          <p:cNvPr id="633" name="Google Shape;633;p57"/>
          <p:cNvSpPr txBox="1"/>
          <p:nvPr/>
        </p:nvSpPr>
        <p:spPr>
          <a:xfrm>
            <a:off x="2017550" y="4576642"/>
            <a:ext cx="1556100" cy="507900"/>
          </a:xfrm>
          <a:prstGeom prst="rect">
            <a:avLst/>
          </a:prstGeom>
          <a:solidFill>
            <a:srgbClr val="FFFF00"/>
          </a:solidFill>
          <a:ln>
            <a:noFill/>
          </a:ln>
        </p:spPr>
        <p:txBody>
          <a:bodyPr spcFirstLastPara="1" wrap="square" lIns="91425" tIns="68575" rIns="91425" bIns="68575" anchor="t" anchorCtr="0">
            <a:noAutofit/>
          </a:bodyPr>
          <a:lstStyle/>
          <a:p>
            <a:pPr marL="0" marR="0" lvl="0" indent="0" algn="ctr" rtl="0">
              <a:spcBef>
                <a:spcPts val="0"/>
              </a:spcBef>
              <a:spcAft>
                <a:spcPts val="0"/>
              </a:spcAft>
              <a:buNone/>
            </a:pPr>
            <a:r>
              <a:rPr lang="en-US" sz="1200">
                <a:solidFill>
                  <a:schemeClr val="accent6"/>
                </a:solidFill>
                <a:latin typeface="Arial"/>
                <a:ea typeface="Arial"/>
                <a:cs typeface="Arial"/>
                <a:sym typeface="Arial"/>
              </a:rPr>
              <a:t>Disease Progression</a:t>
            </a:r>
            <a:endParaRPr/>
          </a:p>
        </p:txBody>
      </p:sp>
      <p:sp>
        <p:nvSpPr>
          <p:cNvPr id="634" name="Google Shape;634;p57"/>
          <p:cNvSpPr txBox="1"/>
          <p:nvPr/>
        </p:nvSpPr>
        <p:spPr>
          <a:xfrm>
            <a:off x="2018063" y="4187069"/>
            <a:ext cx="3061800" cy="323100"/>
          </a:xfrm>
          <a:prstGeom prst="rect">
            <a:avLst/>
          </a:prstGeom>
          <a:solidFill>
            <a:srgbClr val="FFFF00"/>
          </a:solidFill>
          <a:ln>
            <a:noFill/>
          </a:ln>
        </p:spPr>
        <p:txBody>
          <a:bodyPr spcFirstLastPara="1" wrap="square" lIns="137150" tIns="68575" rIns="91425" bIns="68575" anchor="t" anchorCtr="0">
            <a:noAutofit/>
          </a:bodyPr>
          <a:lstStyle/>
          <a:p>
            <a:pPr marL="0" marR="0" lvl="0" indent="0" algn="l" rtl="0">
              <a:spcBef>
                <a:spcPts val="0"/>
              </a:spcBef>
              <a:spcAft>
                <a:spcPts val="0"/>
              </a:spcAft>
              <a:buNone/>
            </a:pPr>
            <a:r>
              <a:rPr lang="en-US" sz="1200">
                <a:solidFill>
                  <a:schemeClr val="accent6"/>
                </a:solidFill>
                <a:latin typeface="Arial"/>
                <a:ea typeface="Arial"/>
                <a:cs typeface="Arial"/>
                <a:sym typeface="Arial"/>
              </a:rPr>
              <a:t>Hospitalizations for worsening symptoms</a:t>
            </a:r>
            <a:endParaRPr/>
          </a:p>
        </p:txBody>
      </p:sp>
      <p:grpSp>
        <p:nvGrpSpPr>
          <p:cNvPr id="635" name="Google Shape;635;p57"/>
          <p:cNvGrpSpPr/>
          <p:nvPr/>
        </p:nvGrpSpPr>
        <p:grpSpPr>
          <a:xfrm>
            <a:off x="2549868" y="3352411"/>
            <a:ext cx="4257519" cy="1133355"/>
            <a:chOff x="3399824" y="3326881"/>
            <a:chExt cx="5676692" cy="1511140"/>
          </a:xfrm>
        </p:grpSpPr>
        <p:grpSp>
          <p:nvGrpSpPr>
            <p:cNvPr id="636" name="Google Shape;636;p57"/>
            <p:cNvGrpSpPr/>
            <p:nvPr/>
          </p:nvGrpSpPr>
          <p:grpSpPr>
            <a:xfrm>
              <a:off x="3399824" y="3326881"/>
              <a:ext cx="365700" cy="1034460"/>
              <a:chOff x="3399824" y="3326881"/>
              <a:chExt cx="365700" cy="1034460"/>
            </a:xfrm>
          </p:grpSpPr>
          <p:sp>
            <p:nvSpPr>
              <p:cNvPr id="637" name="Google Shape;637;p57"/>
              <p:cNvSpPr/>
              <p:nvPr/>
            </p:nvSpPr>
            <p:spPr>
              <a:xfrm>
                <a:off x="3399824" y="3326881"/>
                <a:ext cx="365700" cy="365700"/>
              </a:xfrm>
              <a:prstGeom prst="ellipse">
                <a:avLst/>
              </a:prstGeom>
              <a:solidFill>
                <a:srgbClr val="8282D7">
                  <a:alpha val="24710"/>
                </a:srgbClr>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EC9A1E"/>
                  </a:solidFill>
                  <a:latin typeface="Arial"/>
                  <a:ea typeface="Arial"/>
                  <a:cs typeface="Arial"/>
                  <a:sym typeface="Arial"/>
                </a:endParaRPr>
              </a:p>
            </p:txBody>
          </p:sp>
          <p:cxnSp>
            <p:nvCxnSpPr>
              <p:cNvPr id="638" name="Google Shape;638;p57"/>
              <p:cNvCxnSpPr/>
              <p:nvPr/>
            </p:nvCxnSpPr>
            <p:spPr>
              <a:xfrm>
                <a:off x="3582704" y="3692641"/>
                <a:ext cx="0" cy="668700"/>
              </a:xfrm>
              <a:prstGeom prst="straightConnector1">
                <a:avLst/>
              </a:prstGeom>
              <a:solidFill>
                <a:srgbClr val="8282D7">
                  <a:alpha val="24710"/>
                </a:srgbClr>
              </a:solidFill>
              <a:ln w="25400" cap="rnd" cmpd="sng">
                <a:solidFill>
                  <a:srgbClr val="FFFF00"/>
                </a:solidFill>
                <a:prstDash val="solid"/>
                <a:round/>
                <a:headEnd type="none" w="sm" len="sm"/>
                <a:tailEnd type="none" w="sm" len="sm"/>
              </a:ln>
            </p:spPr>
          </p:cxnSp>
        </p:grpSp>
        <p:grpSp>
          <p:nvGrpSpPr>
            <p:cNvPr id="639" name="Google Shape;639;p57"/>
            <p:cNvGrpSpPr/>
            <p:nvPr/>
          </p:nvGrpSpPr>
          <p:grpSpPr>
            <a:xfrm>
              <a:off x="5435862" y="3520086"/>
              <a:ext cx="365700" cy="841260"/>
              <a:chOff x="5435862" y="3520086"/>
              <a:chExt cx="365700" cy="841260"/>
            </a:xfrm>
          </p:grpSpPr>
          <p:sp>
            <p:nvSpPr>
              <p:cNvPr id="640" name="Google Shape;640;p57"/>
              <p:cNvSpPr/>
              <p:nvPr/>
            </p:nvSpPr>
            <p:spPr>
              <a:xfrm>
                <a:off x="5435862" y="3520086"/>
                <a:ext cx="365700" cy="365700"/>
              </a:xfrm>
              <a:prstGeom prst="ellipse">
                <a:avLst/>
              </a:prstGeom>
              <a:solidFill>
                <a:srgbClr val="8282D7">
                  <a:alpha val="24710"/>
                </a:srgbClr>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EC9A1E"/>
                  </a:solidFill>
                  <a:latin typeface="Arial"/>
                  <a:ea typeface="Arial"/>
                  <a:cs typeface="Arial"/>
                  <a:sym typeface="Arial"/>
                </a:endParaRPr>
              </a:p>
            </p:txBody>
          </p:sp>
          <p:cxnSp>
            <p:nvCxnSpPr>
              <p:cNvPr id="641" name="Google Shape;641;p57"/>
              <p:cNvCxnSpPr/>
              <p:nvPr/>
            </p:nvCxnSpPr>
            <p:spPr>
              <a:xfrm>
                <a:off x="5618742" y="3885846"/>
                <a:ext cx="0" cy="475500"/>
              </a:xfrm>
              <a:prstGeom prst="straightConnector1">
                <a:avLst/>
              </a:prstGeom>
              <a:solidFill>
                <a:srgbClr val="8282D7">
                  <a:alpha val="24710"/>
                </a:srgbClr>
              </a:solidFill>
              <a:ln w="25400" cap="rnd" cmpd="sng">
                <a:solidFill>
                  <a:srgbClr val="FFFF00"/>
                </a:solidFill>
                <a:prstDash val="solid"/>
                <a:round/>
                <a:headEnd type="none" w="sm" len="sm"/>
                <a:tailEnd type="none" w="sm" len="sm"/>
              </a:ln>
            </p:spPr>
          </p:cxnSp>
        </p:grpSp>
        <p:grpSp>
          <p:nvGrpSpPr>
            <p:cNvPr id="642" name="Google Shape;642;p57"/>
            <p:cNvGrpSpPr/>
            <p:nvPr/>
          </p:nvGrpSpPr>
          <p:grpSpPr>
            <a:xfrm>
              <a:off x="6177585" y="3632263"/>
              <a:ext cx="365700" cy="729060"/>
              <a:chOff x="6177585" y="3632263"/>
              <a:chExt cx="365700" cy="729060"/>
            </a:xfrm>
          </p:grpSpPr>
          <p:sp>
            <p:nvSpPr>
              <p:cNvPr id="643" name="Google Shape;643;p57"/>
              <p:cNvSpPr/>
              <p:nvPr/>
            </p:nvSpPr>
            <p:spPr>
              <a:xfrm>
                <a:off x="6177585" y="3632263"/>
                <a:ext cx="365700" cy="365700"/>
              </a:xfrm>
              <a:prstGeom prst="ellipse">
                <a:avLst/>
              </a:prstGeom>
              <a:solidFill>
                <a:srgbClr val="8282D7">
                  <a:alpha val="24710"/>
                </a:srgbClr>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EC9A1E"/>
                  </a:solidFill>
                  <a:latin typeface="Arial"/>
                  <a:ea typeface="Arial"/>
                  <a:cs typeface="Arial"/>
                  <a:sym typeface="Arial"/>
                </a:endParaRPr>
              </a:p>
            </p:txBody>
          </p:sp>
          <p:cxnSp>
            <p:nvCxnSpPr>
              <p:cNvPr id="644" name="Google Shape;644;p57"/>
              <p:cNvCxnSpPr/>
              <p:nvPr/>
            </p:nvCxnSpPr>
            <p:spPr>
              <a:xfrm>
                <a:off x="6360465" y="3998023"/>
                <a:ext cx="0" cy="363300"/>
              </a:xfrm>
              <a:prstGeom prst="straightConnector1">
                <a:avLst/>
              </a:prstGeom>
              <a:solidFill>
                <a:srgbClr val="8282D7">
                  <a:alpha val="24710"/>
                </a:srgbClr>
              </a:solidFill>
              <a:ln w="25400" cap="rnd" cmpd="sng">
                <a:solidFill>
                  <a:srgbClr val="FFFF00"/>
                </a:solidFill>
                <a:prstDash val="solid"/>
                <a:round/>
                <a:headEnd type="none" w="sm" len="sm"/>
                <a:tailEnd type="none" w="sm" len="sm"/>
              </a:ln>
            </p:spPr>
          </p:cxnSp>
        </p:grpSp>
        <p:grpSp>
          <p:nvGrpSpPr>
            <p:cNvPr id="645" name="Google Shape;645;p57"/>
            <p:cNvGrpSpPr/>
            <p:nvPr/>
          </p:nvGrpSpPr>
          <p:grpSpPr>
            <a:xfrm>
              <a:off x="6629401" y="4472321"/>
              <a:ext cx="2447115" cy="365700"/>
              <a:chOff x="6629401" y="4472321"/>
              <a:chExt cx="2447115" cy="365700"/>
            </a:xfrm>
          </p:grpSpPr>
          <p:sp>
            <p:nvSpPr>
              <p:cNvPr id="646" name="Google Shape;646;p57"/>
              <p:cNvSpPr/>
              <p:nvPr/>
            </p:nvSpPr>
            <p:spPr>
              <a:xfrm>
                <a:off x="8710816" y="4472321"/>
                <a:ext cx="365700" cy="365700"/>
              </a:xfrm>
              <a:prstGeom prst="ellipse">
                <a:avLst/>
              </a:prstGeom>
              <a:solidFill>
                <a:srgbClr val="8282D7">
                  <a:alpha val="24710"/>
                </a:srgbClr>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EC9A1E"/>
                  </a:solidFill>
                  <a:latin typeface="Arial"/>
                  <a:ea typeface="Arial"/>
                  <a:cs typeface="Arial"/>
                  <a:sym typeface="Arial"/>
                </a:endParaRPr>
              </a:p>
            </p:txBody>
          </p:sp>
          <p:cxnSp>
            <p:nvCxnSpPr>
              <p:cNvPr id="647" name="Google Shape;647;p57"/>
              <p:cNvCxnSpPr/>
              <p:nvPr/>
            </p:nvCxnSpPr>
            <p:spPr>
              <a:xfrm>
                <a:off x="6629401" y="4655202"/>
                <a:ext cx="2081700" cy="0"/>
              </a:xfrm>
              <a:prstGeom prst="straightConnector1">
                <a:avLst/>
              </a:prstGeom>
              <a:solidFill>
                <a:srgbClr val="8282D7">
                  <a:alpha val="24710"/>
                </a:srgbClr>
              </a:solidFill>
              <a:ln w="25400" cap="rnd" cmpd="sng">
                <a:solidFill>
                  <a:srgbClr val="FFFF00"/>
                </a:solidFill>
                <a:prstDash val="solid"/>
                <a:round/>
                <a:headEnd type="none" w="sm" len="sm"/>
                <a:tailEnd type="none" w="sm" len="sm"/>
              </a:ln>
            </p:spPr>
          </p:cxnSp>
        </p:grpSp>
        <p:grpSp>
          <p:nvGrpSpPr>
            <p:cNvPr id="648" name="Google Shape;648;p57"/>
            <p:cNvGrpSpPr/>
            <p:nvPr/>
          </p:nvGrpSpPr>
          <p:grpSpPr>
            <a:xfrm>
              <a:off x="6629558" y="4062815"/>
              <a:ext cx="1314720" cy="592560"/>
              <a:chOff x="6629558" y="4062815"/>
              <a:chExt cx="1314720" cy="592560"/>
            </a:xfrm>
          </p:grpSpPr>
          <p:sp>
            <p:nvSpPr>
              <p:cNvPr id="649" name="Google Shape;649;p57"/>
              <p:cNvSpPr/>
              <p:nvPr/>
            </p:nvSpPr>
            <p:spPr>
              <a:xfrm>
                <a:off x="7578578" y="4062815"/>
                <a:ext cx="365700" cy="365700"/>
              </a:xfrm>
              <a:prstGeom prst="ellipse">
                <a:avLst/>
              </a:prstGeom>
              <a:solidFill>
                <a:srgbClr val="8282D7">
                  <a:alpha val="24710"/>
                </a:srgbClr>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EC9A1E"/>
                  </a:solidFill>
                  <a:latin typeface="Arial"/>
                  <a:ea typeface="Arial"/>
                  <a:cs typeface="Arial"/>
                  <a:sym typeface="Arial"/>
                </a:endParaRPr>
              </a:p>
            </p:txBody>
          </p:sp>
          <p:cxnSp>
            <p:nvCxnSpPr>
              <p:cNvPr id="650" name="Google Shape;650;p57"/>
              <p:cNvCxnSpPr/>
              <p:nvPr/>
            </p:nvCxnSpPr>
            <p:spPr>
              <a:xfrm flipH="1">
                <a:off x="6629558" y="4428575"/>
                <a:ext cx="1131900" cy="226800"/>
              </a:xfrm>
              <a:prstGeom prst="straightConnector1">
                <a:avLst/>
              </a:prstGeom>
              <a:solidFill>
                <a:srgbClr val="8282D7">
                  <a:alpha val="24710"/>
                </a:srgbClr>
              </a:solidFill>
              <a:ln w="25400" cap="rnd" cmpd="sng">
                <a:solidFill>
                  <a:srgbClr val="FFFF00"/>
                </a:solidFill>
                <a:prstDash val="solid"/>
                <a:round/>
                <a:headEnd type="none" w="sm" len="sm"/>
                <a:tailEnd type="none" w="sm" len="sm"/>
              </a:ln>
            </p:spPr>
          </p:cxnSp>
        </p:grpSp>
        <p:grpSp>
          <p:nvGrpSpPr>
            <p:cNvPr id="651" name="Google Shape;651;p57"/>
            <p:cNvGrpSpPr/>
            <p:nvPr/>
          </p:nvGrpSpPr>
          <p:grpSpPr>
            <a:xfrm>
              <a:off x="6629635" y="4178383"/>
              <a:ext cx="1920436" cy="476896"/>
              <a:chOff x="6629635" y="4178383"/>
              <a:chExt cx="1920436" cy="476896"/>
            </a:xfrm>
          </p:grpSpPr>
          <p:sp>
            <p:nvSpPr>
              <p:cNvPr id="652" name="Google Shape;652;p57"/>
              <p:cNvSpPr/>
              <p:nvPr/>
            </p:nvSpPr>
            <p:spPr>
              <a:xfrm>
                <a:off x="8184371" y="4178383"/>
                <a:ext cx="365700" cy="365700"/>
              </a:xfrm>
              <a:prstGeom prst="ellipse">
                <a:avLst/>
              </a:prstGeom>
              <a:solidFill>
                <a:srgbClr val="8282D7">
                  <a:alpha val="24710"/>
                </a:srgbClr>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EC9A1E"/>
                  </a:solidFill>
                  <a:latin typeface="Arial"/>
                  <a:ea typeface="Arial"/>
                  <a:cs typeface="Arial"/>
                  <a:sym typeface="Arial"/>
                </a:endParaRPr>
              </a:p>
            </p:txBody>
          </p:sp>
          <p:cxnSp>
            <p:nvCxnSpPr>
              <p:cNvPr id="653" name="Google Shape;653;p57"/>
              <p:cNvCxnSpPr/>
              <p:nvPr/>
            </p:nvCxnSpPr>
            <p:spPr>
              <a:xfrm flipH="1">
                <a:off x="6629635" y="4490579"/>
                <a:ext cx="1608300" cy="164700"/>
              </a:xfrm>
              <a:prstGeom prst="straightConnector1">
                <a:avLst/>
              </a:prstGeom>
              <a:solidFill>
                <a:srgbClr val="8282D7">
                  <a:alpha val="24710"/>
                </a:srgbClr>
              </a:solidFill>
              <a:ln w="25400" cap="rnd" cmpd="sng">
                <a:solidFill>
                  <a:srgbClr val="FFFF00"/>
                </a:solidFill>
                <a:prstDash val="solid"/>
                <a:round/>
                <a:headEnd type="none" w="sm" len="sm"/>
                <a:tailEnd type="none" w="sm" len="sm"/>
              </a:ln>
            </p:spPr>
          </p:cxnSp>
        </p:grpSp>
      </p:grpSp>
      <p:sp>
        <p:nvSpPr>
          <p:cNvPr id="654" name="Google Shape;654;p57"/>
          <p:cNvSpPr txBox="1"/>
          <p:nvPr/>
        </p:nvSpPr>
        <p:spPr>
          <a:xfrm>
            <a:off x="6430770" y="2898379"/>
            <a:ext cx="1196400" cy="507900"/>
          </a:xfrm>
          <a:prstGeom prst="rect">
            <a:avLst/>
          </a:prstGeom>
          <a:noFill/>
          <a:ln>
            <a:noFill/>
          </a:ln>
        </p:spPr>
        <p:txBody>
          <a:bodyPr spcFirstLastPara="1" wrap="square" lIns="91425" tIns="68575" rIns="91425" bIns="68575" anchor="t" anchorCtr="0">
            <a:noAutofit/>
          </a:bodyPr>
          <a:lstStyle/>
          <a:p>
            <a:pPr marL="0" marR="0" lvl="0" indent="0" algn="l" rtl="0">
              <a:spcBef>
                <a:spcPts val="0"/>
              </a:spcBef>
              <a:spcAft>
                <a:spcPts val="0"/>
              </a:spcAft>
              <a:buNone/>
            </a:pPr>
            <a:r>
              <a:rPr lang="en-US" sz="1200">
                <a:solidFill>
                  <a:srgbClr val="FFFFFF"/>
                </a:solidFill>
                <a:latin typeface="Arial"/>
                <a:ea typeface="Arial"/>
                <a:cs typeface="Arial"/>
                <a:sym typeface="Arial"/>
              </a:rPr>
              <a:t>Chronic decline</a:t>
            </a:r>
            <a:endParaRPr>
              <a:solidFill>
                <a:srgbClr val="FFFFFF"/>
              </a:solidFill>
            </a:endParaRPr>
          </a:p>
        </p:txBody>
      </p:sp>
      <p:sp>
        <p:nvSpPr>
          <p:cNvPr id="655" name="Google Shape;655;p57"/>
          <p:cNvSpPr/>
          <p:nvPr/>
        </p:nvSpPr>
        <p:spPr>
          <a:xfrm>
            <a:off x="3584106" y="2308607"/>
            <a:ext cx="3031331" cy="1107281"/>
          </a:xfrm>
          <a:custGeom>
            <a:avLst/>
            <a:gdLst/>
            <a:ahLst/>
            <a:cxnLst/>
            <a:rect l="l" t="t" r="r" b="b"/>
            <a:pathLst>
              <a:path w="1075" h="391" extrusionOk="0">
                <a:moveTo>
                  <a:pt x="0" y="0"/>
                </a:moveTo>
                <a:cubicBezTo>
                  <a:pt x="398" y="92"/>
                  <a:pt x="775" y="229"/>
                  <a:pt x="1075" y="391"/>
                </a:cubicBezTo>
              </a:path>
            </a:pathLst>
          </a:custGeom>
          <a:noFill/>
          <a:ln w="28575" cap="rnd" cmpd="sng">
            <a:solidFill>
              <a:schemeClr val="accent5"/>
            </a:solidFill>
            <a:prstDash val="solid"/>
            <a:round/>
            <a:headEnd type="none" w="sm" len="sm"/>
            <a:tailEnd type="none" w="sm" len="sm"/>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656" name="Google Shape;656;p57"/>
          <p:cNvSpPr/>
          <p:nvPr/>
        </p:nvSpPr>
        <p:spPr>
          <a:xfrm>
            <a:off x="92825" y="5215049"/>
            <a:ext cx="9144000" cy="1213500"/>
          </a:xfrm>
          <a:prstGeom prst="rect">
            <a:avLst/>
          </a:prstGeom>
          <a:solidFill>
            <a:srgbClr val="434343"/>
          </a:solidFill>
          <a:ln>
            <a:noFill/>
          </a:ln>
        </p:spPr>
        <p:txBody>
          <a:bodyPr spcFirstLastPara="1" wrap="square" lIns="68575" tIns="68575" rIns="68575" bIns="68575" anchor="t" anchorCtr="0">
            <a:noAutofit/>
          </a:bodyPr>
          <a:lstStyle/>
          <a:p>
            <a:pPr marL="58935" marR="0" lvl="1" indent="0" algn="ctr" rtl="0">
              <a:spcBef>
                <a:spcPts val="0"/>
              </a:spcBef>
              <a:spcAft>
                <a:spcPts val="0"/>
              </a:spcAft>
              <a:buNone/>
            </a:pPr>
            <a:r>
              <a:rPr lang="en-US" sz="1800" b="1" i="0" u="none" strike="noStrike" cap="none">
                <a:solidFill>
                  <a:srgbClr val="FFFFFF"/>
                </a:solidFill>
              </a:rPr>
              <a:t>Worsening symptoms of HF can damage the heart and other organs, including the kidneys, </a:t>
            </a:r>
            <a:br>
              <a:rPr lang="en-US" sz="1800" b="1" i="0" u="none" strike="noStrike" cap="none">
                <a:solidFill>
                  <a:srgbClr val="FFFFFF"/>
                </a:solidFill>
              </a:rPr>
            </a:br>
            <a:r>
              <a:rPr lang="en-US" sz="1800" b="1" i="0" u="none" strike="noStrike" cap="none">
                <a:solidFill>
                  <a:srgbClr val="FFFFFF"/>
                </a:solidFill>
              </a:rPr>
              <a:t>contributing to the inevitable downward spiral of disease progression</a:t>
            </a:r>
            <a:endParaRPr sz="1800" b="1" i="0" u="none" strike="noStrike" cap="none" baseline="30000">
              <a:solidFill>
                <a:srgbClr val="FFFFFF"/>
              </a:solidFill>
            </a:endParaRPr>
          </a:p>
        </p:txBody>
      </p:sp>
      <p:sp>
        <p:nvSpPr>
          <p:cNvPr id="657" name="Google Shape;657;p57"/>
          <p:cNvSpPr/>
          <p:nvPr/>
        </p:nvSpPr>
        <p:spPr>
          <a:xfrm>
            <a:off x="3997671" y="4636252"/>
            <a:ext cx="3509700" cy="2154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rgbClr val="404040"/>
                </a:solidFill>
                <a:latin typeface="Arial"/>
                <a:ea typeface="Arial"/>
                <a:cs typeface="Arial"/>
                <a:sym typeface="Arial"/>
              </a:rPr>
              <a:t>Adapted from: Gheorghiade M, et al. </a:t>
            </a:r>
            <a:r>
              <a:rPr lang="en-US" sz="800" i="1">
                <a:solidFill>
                  <a:srgbClr val="404040"/>
                </a:solidFill>
                <a:latin typeface="Arial"/>
                <a:ea typeface="Arial"/>
                <a:cs typeface="Arial"/>
                <a:sym typeface="Arial"/>
              </a:rPr>
              <a:t>Am J Cardiol</a:t>
            </a:r>
            <a:r>
              <a:rPr lang="en-US" sz="800">
                <a:solidFill>
                  <a:srgbClr val="404040"/>
                </a:solidFill>
                <a:latin typeface="Arial"/>
                <a:ea typeface="Arial"/>
                <a:cs typeface="Arial"/>
                <a:sym typeface="Arial"/>
              </a:rPr>
              <a:t>. 2005;96(6):11G-17G.</a:t>
            </a:r>
            <a:endParaRPr/>
          </a:p>
        </p:txBody>
      </p:sp>
      <p:sp>
        <p:nvSpPr>
          <p:cNvPr id="658" name="Google Shape;658;p57"/>
          <p:cNvSpPr/>
          <p:nvPr/>
        </p:nvSpPr>
        <p:spPr>
          <a:xfrm>
            <a:off x="429916" y="535511"/>
            <a:ext cx="7293961" cy="554084"/>
          </a:xfrm>
          <a:custGeom>
            <a:avLst/>
            <a:gdLst/>
            <a:ahLst/>
            <a:cxnLst/>
            <a:rect l="l" t="t" r="r" b="b"/>
            <a:pathLst>
              <a:path w="9725281" h="738778" extrusionOk="0">
                <a:moveTo>
                  <a:pt x="5063070" y="493443"/>
                </a:moveTo>
                <a:cubicBezTo>
                  <a:pt x="5063070" y="493443"/>
                  <a:pt x="5056517" y="522113"/>
                  <a:pt x="5050782" y="538496"/>
                </a:cubicBezTo>
                <a:lnTo>
                  <a:pt x="5024979" y="616315"/>
                </a:lnTo>
                <a:lnTo>
                  <a:pt x="5101160" y="616315"/>
                </a:lnTo>
                <a:lnTo>
                  <a:pt x="5075357" y="538496"/>
                </a:lnTo>
                <a:cubicBezTo>
                  <a:pt x="5070033" y="522113"/>
                  <a:pt x="5063889" y="493443"/>
                  <a:pt x="5063889" y="493443"/>
                </a:cubicBezTo>
                <a:close/>
                <a:moveTo>
                  <a:pt x="6984672" y="488528"/>
                </a:moveTo>
                <a:lnTo>
                  <a:pt x="6984672" y="579453"/>
                </a:lnTo>
                <a:lnTo>
                  <a:pt x="7032183" y="579453"/>
                </a:lnTo>
                <a:cubicBezTo>
                  <a:pt x="7060443" y="579453"/>
                  <a:pt x="7078055" y="562661"/>
                  <a:pt x="7078055" y="533581"/>
                </a:cubicBezTo>
                <a:cubicBezTo>
                  <a:pt x="7078055" y="505730"/>
                  <a:pt x="7066177" y="488528"/>
                  <a:pt x="7024811" y="488528"/>
                </a:cubicBezTo>
                <a:close/>
                <a:moveTo>
                  <a:pt x="6070272" y="488528"/>
                </a:moveTo>
                <a:lnTo>
                  <a:pt x="6070272" y="579453"/>
                </a:lnTo>
                <a:lnTo>
                  <a:pt x="6117783" y="579453"/>
                </a:lnTo>
                <a:cubicBezTo>
                  <a:pt x="6146043" y="579453"/>
                  <a:pt x="6163655" y="562661"/>
                  <a:pt x="6163655" y="533581"/>
                </a:cubicBezTo>
                <a:cubicBezTo>
                  <a:pt x="6163655" y="505730"/>
                  <a:pt x="6151777" y="488528"/>
                  <a:pt x="6110411" y="488528"/>
                </a:cubicBezTo>
                <a:close/>
                <a:moveTo>
                  <a:pt x="5822622" y="488528"/>
                </a:moveTo>
                <a:lnTo>
                  <a:pt x="5822622" y="587645"/>
                </a:lnTo>
                <a:lnTo>
                  <a:pt x="5872181" y="587645"/>
                </a:lnTo>
                <a:cubicBezTo>
                  <a:pt x="5902899" y="587645"/>
                  <a:pt x="5920920" y="567985"/>
                  <a:pt x="5920920" y="537677"/>
                </a:cubicBezTo>
                <a:cubicBezTo>
                  <a:pt x="5920920" y="507778"/>
                  <a:pt x="5902899" y="488528"/>
                  <a:pt x="5873000" y="488528"/>
                </a:cubicBezTo>
                <a:close/>
                <a:moveTo>
                  <a:pt x="4127172" y="488528"/>
                </a:moveTo>
                <a:lnTo>
                  <a:pt x="4127172" y="688400"/>
                </a:lnTo>
                <a:lnTo>
                  <a:pt x="4170587" y="688400"/>
                </a:lnTo>
                <a:cubicBezTo>
                  <a:pt x="4229566" y="688400"/>
                  <a:pt x="4267247" y="653586"/>
                  <a:pt x="4267247" y="588054"/>
                </a:cubicBezTo>
                <a:cubicBezTo>
                  <a:pt x="4267247" y="523342"/>
                  <a:pt x="4228747" y="488528"/>
                  <a:pt x="4170587" y="488528"/>
                </a:cubicBezTo>
                <a:close/>
                <a:moveTo>
                  <a:pt x="3784272" y="488528"/>
                </a:moveTo>
                <a:lnTo>
                  <a:pt x="3784272" y="579453"/>
                </a:lnTo>
                <a:lnTo>
                  <a:pt x="3831783" y="579453"/>
                </a:lnTo>
                <a:cubicBezTo>
                  <a:pt x="3860044" y="579453"/>
                  <a:pt x="3877655" y="562661"/>
                  <a:pt x="3877655" y="533581"/>
                </a:cubicBezTo>
                <a:cubicBezTo>
                  <a:pt x="3877655" y="505730"/>
                  <a:pt x="3865778" y="488528"/>
                  <a:pt x="3824411" y="488528"/>
                </a:cubicBezTo>
                <a:close/>
                <a:moveTo>
                  <a:pt x="2717473" y="488528"/>
                </a:moveTo>
                <a:lnTo>
                  <a:pt x="2717473" y="579453"/>
                </a:lnTo>
                <a:lnTo>
                  <a:pt x="2764984" y="579453"/>
                </a:lnTo>
                <a:cubicBezTo>
                  <a:pt x="2793244" y="579453"/>
                  <a:pt x="2810856" y="562661"/>
                  <a:pt x="2810856" y="533581"/>
                </a:cubicBezTo>
                <a:cubicBezTo>
                  <a:pt x="2810856" y="505730"/>
                  <a:pt x="2798979" y="488528"/>
                  <a:pt x="2757612" y="488528"/>
                </a:cubicBezTo>
                <a:close/>
                <a:moveTo>
                  <a:pt x="326697" y="488528"/>
                </a:moveTo>
                <a:lnTo>
                  <a:pt x="326697" y="579453"/>
                </a:lnTo>
                <a:lnTo>
                  <a:pt x="374208" y="579453"/>
                </a:lnTo>
                <a:cubicBezTo>
                  <a:pt x="402469" y="579453"/>
                  <a:pt x="420081" y="562661"/>
                  <a:pt x="420081" y="533581"/>
                </a:cubicBezTo>
                <a:cubicBezTo>
                  <a:pt x="420081" y="505730"/>
                  <a:pt x="408203" y="488528"/>
                  <a:pt x="366836" y="488528"/>
                </a:cubicBezTo>
                <a:close/>
                <a:moveTo>
                  <a:pt x="79048" y="488528"/>
                </a:moveTo>
                <a:lnTo>
                  <a:pt x="79048" y="587645"/>
                </a:lnTo>
                <a:lnTo>
                  <a:pt x="128606" y="587645"/>
                </a:lnTo>
                <a:cubicBezTo>
                  <a:pt x="159324" y="587645"/>
                  <a:pt x="177346" y="567985"/>
                  <a:pt x="177346" y="537677"/>
                </a:cubicBezTo>
                <a:cubicBezTo>
                  <a:pt x="177346" y="507778"/>
                  <a:pt x="159324" y="488528"/>
                  <a:pt x="129425" y="488528"/>
                </a:cubicBezTo>
                <a:close/>
                <a:moveTo>
                  <a:pt x="8147932" y="486480"/>
                </a:moveTo>
                <a:cubicBezTo>
                  <a:pt x="8094687" y="486480"/>
                  <a:pt x="8052091" y="529076"/>
                  <a:pt x="8052091" y="586416"/>
                </a:cubicBezTo>
                <a:cubicBezTo>
                  <a:pt x="8052091" y="646214"/>
                  <a:pt x="8094687" y="690448"/>
                  <a:pt x="8147932" y="690448"/>
                </a:cubicBezTo>
                <a:cubicBezTo>
                  <a:pt x="8201176" y="690448"/>
                  <a:pt x="8243772" y="646214"/>
                  <a:pt x="8243772" y="586416"/>
                </a:cubicBezTo>
                <a:cubicBezTo>
                  <a:pt x="8243772" y="529076"/>
                  <a:pt x="8201176" y="486480"/>
                  <a:pt x="8147932" y="486480"/>
                </a:cubicBezTo>
                <a:close/>
                <a:moveTo>
                  <a:pt x="6414382" y="486480"/>
                </a:moveTo>
                <a:cubicBezTo>
                  <a:pt x="6361137" y="486480"/>
                  <a:pt x="6318542" y="529076"/>
                  <a:pt x="6318542" y="586416"/>
                </a:cubicBezTo>
                <a:cubicBezTo>
                  <a:pt x="6318542" y="646214"/>
                  <a:pt x="6361137" y="690448"/>
                  <a:pt x="6414382" y="690448"/>
                </a:cubicBezTo>
                <a:cubicBezTo>
                  <a:pt x="6467627" y="690448"/>
                  <a:pt x="6510222" y="646214"/>
                  <a:pt x="6510222" y="586416"/>
                </a:cubicBezTo>
                <a:cubicBezTo>
                  <a:pt x="6510222" y="529076"/>
                  <a:pt x="6467627" y="486480"/>
                  <a:pt x="6414382" y="486480"/>
                </a:cubicBezTo>
                <a:close/>
                <a:moveTo>
                  <a:pt x="1366133" y="486480"/>
                </a:moveTo>
                <a:cubicBezTo>
                  <a:pt x="1312888" y="486480"/>
                  <a:pt x="1270292" y="529076"/>
                  <a:pt x="1270292" y="586416"/>
                </a:cubicBezTo>
                <a:cubicBezTo>
                  <a:pt x="1270292" y="646214"/>
                  <a:pt x="1312888" y="690448"/>
                  <a:pt x="1366133" y="690448"/>
                </a:cubicBezTo>
                <a:cubicBezTo>
                  <a:pt x="1419377" y="690448"/>
                  <a:pt x="1461973" y="646214"/>
                  <a:pt x="1461973" y="586416"/>
                </a:cubicBezTo>
                <a:cubicBezTo>
                  <a:pt x="1461973" y="529076"/>
                  <a:pt x="1419377" y="486480"/>
                  <a:pt x="1366133" y="486480"/>
                </a:cubicBezTo>
                <a:close/>
                <a:moveTo>
                  <a:pt x="670807" y="486480"/>
                </a:moveTo>
                <a:cubicBezTo>
                  <a:pt x="617562" y="486480"/>
                  <a:pt x="574967" y="529076"/>
                  <a:pt x="574967" y="586416"/>
                </a:cubicBezTo>
                <a:cubicBezTo>
                  <a:pt x="574967" y="646214"/>
                  <a:pt x="617562" y="690448"/>
                  <a:pt x="670807" y="690448"/>
                </a:cubicBezTo>
                <a:cubicBezTo>
                  <a:pt x="724052" y="690448"/>
                  <a:pt x="766648" y="646214"/>
                  <a:pt x="766648" y="586416"/>
                </a:cubicBezTo>
                <a:cubicBezTo>
                  <a:pt x="766648" y="529076"/>
                  <a:pt x="724052" y="486480"/>
                  <a:pt x="670807" y="486480"/>
                </a:cubicBezTo>
                <a:close/>
                <a:moveTo>
                  <a:pt x="8351061" y="443065"/>
                </a:moveTo>
                <a:lnTo>
                  <a:pt x="8403897" y="443065"/>
                </a:lnTo>
                <a:lnTo>
                  <a:pt x="8514072" y="610991"/>
                </a:lnTo>
                <a:cubicBezTo>
                  <a:pt x="8525131" y="627783"/>
                  <a:pt x="8538237" y="656044"/>
                  <a:pt x="8538237" y="656044"/>
                </a:cubicBezTo>
                <a:lnTo>
                  <a:pt x="8539056" y="656044"/>
                </a:lnTo>
                <a:cubicBezTo>
                  <a:pt x="8539056" y="656044"/>
                  <a:pt x="8536190" y="628193"/>
                  <a:pt x="8536190" y="610991"/>
                </a:cubicBezTo>
                <a:lnTo>
                  <a:pt x="8536190" y="443065"/>
                </a:lnTo>
                <a:lnTo>
                  <a:pt x="8588615" y="443065"/>
                </a:lnTo>
                <a:lnTo>
                  <a:pt x="8588615" y="733863"/>
                </a:lnTo>
                <a:lnTo>
                  <a:pt x="8536190" y="733863"/>
                </a:lnTo>
                <a:lnTo>
                  <a:pt x="8426014" y="566347"/>
                </a:lnTo>
                <a:cubicBezTo>
                  <a:pt x="8414955" y="549554"/>
                  <a:pt x="8401849" y="521294"/>
                  <a:pt x="8401849" y="521294"/>
                </a:cubicBezTo>
                <a:lnTo>
                  <a:pt x="8401030" y="521294"/>
                </a:lnTo>
                <a:cubicBezTo>
                  <a:pt x="8401030" y="521294"/>
                  <a:pt x="8403897" y="549145"/>
                  <a:pt x="8403897" y="566347"/>
                </a:cubicBezTo>
                <a:lnTo>
                  <a:pt x="8403897" y="733863"/>
                </a:lnTo>
                <a:lnTo>
                  <a:pt x="8351061" y="733863"/>
                </a:lnTo>
                <a:close/>
                <a:moveTo>
                  <a:pt x="7893862" y="443065"/>
                </a:moveTo>
                <a:lnTo>
                  <a:pt x="7946697" y="443065"/>
                </a:lnTo>
                <a:lnTo>
                  <a:pt x="7946697" y="733863"/>
                </a:lnTo>
                <a:lnTo>
                  <a:pt x="7893862" y="733863"/>
                </a:lnTo>
                <a:close/>
                <a:moveTo>
                  <a:pt x="7198537" y="443065"/>
                </a:moveTo>
                <a:lnTo>
                  <a:pt x="7372606" y="443065"/>
                </a:lnTo>
                <a:lnTo>
                  <a:pt x="7372606" y="488528"/>
                </a:lnTo>
                <a:lnTo>
                  <a:pt x="7251372" y="488528"/>
                </a:lnTo>
                <a:lnTo>
                  <a:pt x="7251372" y="564709"/>
                </a:lnTo>
                <a:lnTo>
                  <a:pt x="7349261" y="564709"/>
                </a:lnTo>
                <a:lnTo>
                  <a:pt x="7349261" y="610171"/>
                </a:lnTo>
                <a:lnTo>
                  <a:pt x="7251372" y="610171"/>
                </a:lnTo>
                <a:lnTo>
                  <a:pt x="7251372" y="688400"/>
                </a:lnTo>
                <a:lnTo>
                  <a:pt x="7379159" y="688400"/>
                </a:lnTo>
                <a:lnTo>
                  <a:pt x="7379159" y="733863"/>
                </a:lnTo>
                <a:lnTo>
                  <a:pt x="7198537" y="733863"/>
                </a:lnTo>
                <a:close/>
                <a:moveTo>
                  <a:pt x="6931837" y="443065"/>
                </a:moveTo>
                <a:lnTo>
                  <a:pt x="7025630" y="443065"/>
                </a:lnTo>
                <a:cubicBezTo>
                  <a:pt x="7057167" y="443065"/>
                  <a:pt x="7071502" y="445522"/>
                  <a:pt x="7084199" y="451256"/>
                </a:cubicBezTo>
                <a:cubicBezTo>
                  <a:pt x="7113279" y="464363"/>
                  <a:pt x="7131709" y="492214"/>
                  <a:pt x="7131709" y="530714"/>
                </a:cubicBezTo>
                <a:cubicBezTo>
                  <a:pt x="7131709" y="565528"/>
                  <a:pt x="7113279" y="597884"/>
                  <a:pt x="7082561" y="610171"/>
                </a:cubicBezTo>
                <a:lnTo>
                  <a:pt x="7082561" y="610991"/>
                </a:lnTo>
                <a:cubicBezTo>
                  <a:pt x="7082561" y="610991"/>
                  <a:pt x="7086656" y="615086"/>
                  <a:pt x="7092390" y="625326"/>
                </a:cubicBezTo>
                <a:lnTo>
                  <a:pt x="7152188" y="733863"/>
                </a:lnTo>
                <a:lnTo>
                  <a:pt x="7093209" y="733863"/>
                </a:lnTo>
                <a:lnTo>
                  <a:pt x="7035459" y="625326"/>
                </a:lnTo>
                <a:lnTo>
                  <a:pt x="6984672" y="625326"/>
                </a:lnTo>
                <a:lnTo>
                  <a:pt x="6984672" y="733863"/>
                </a:lnTo>
                <a:lnTo>
                  <a:pt x="6931837" y="733863"/>
                </a:lnTo>
                <a:close/>
                <a:moveTo>
                  <a:pt x="6017437" y="443065"/>
                </a:moveTo>
                <a:lnTo>
                  <a:pt x="6111230" y="443065"/>
                </a:lnTo>
                <a:cubicBezTo>
                  <a:pt x="6142767" y="443065"/>
                  <a:pt x="6157102" y="445522"/>
                  <a:pt x="6169799" y="451256"/>
                </a:cubicBezTo>
                <a:cubicBezTo>
                  <a:pt x="6198879" y="464363"/>
                  <a:pt x="6217309" y="492214"/>
                  <a:pt x="6217309" y="530714"/>
                </a:cubicBezTo>
                <a:cubicBezTo>
                  <a:pt x="6217309" y="565528"/>
                  <a:pt x="6198879" y="597884"/>
                  <a:pt x="6168161" y="610171"/>
                </a:cubicBezTo>
                <a:lnTo>
                  <a:pt x="6168161" y="610991"/>
                </a:lnTo>
                <a:cubicBezTo>
                  <a:pt x="6168161" y="610991"/>
                  <a:pt x="6172256" y="615086"/>
                  <a:pt x="6177990" y="625326"/>
                </a:cubicBezTo>
                <a:lnTo>
                  <a:pt x="6237788" y="733863"/>
                </a:lnTo>
                <a:lnTo>
                  <a:pt x="6178809" y="733863"/>
                </a:lnTo>
                <a:lnTo>
                  <a:pt x="6121059" y="625326"/>
                </a:lnTo>
                <a:lnTo>
                  <a:pt x="6070272" y="625326"/>
                </a:lnTo>
                <a:lnTo>
                  <a:pt x="6070272" y="733863"/>
                </a:lnTo>
                <a:lnTo>
                  <a:pt x="6017437" y="733863"/>
                </a:lnTo>
                <a:close/>
                <a:moveTo>
                  <a:pt x="5769787" y="443065"/>
                </a:moveTo>
                <a:lnTo>
                  <a:pt x="5882011" y="443065"/>
                </a:lnTo>
                <a:cubicBezTo>
                  <a:pt x="5936484" y="443065"/>
                  <a:pt x="5974575" y="481155"/>
                  <a:pt x="5974575" y="537677"/>
                </a:cubicBezTo>
                <a:cubicBezTo>
                  <a:pt x="5974575" y="594198"/>
                  <a:pt x="5936484" y="633517"/>
                  <a:pt x="5882011" y="633517"/>
                </a:cubicBezTo>
                <a:lnTo>
                  <a:pt x="5822622" y="633517"/>
                </a:lnTo>
                <a:lnTo>
                  <a:pt x="5822622" y="733863"/>
                </a:lnTo>
                <a:lnTo>
                  <a:pt x="5769787" y="733863"/>
                </a:lnTo>
                <a:close/>
                <a:moveTo>
                  <a:pt x="5455462" y="443065"/>
                </a:moveTo>
                <a:lnTo>
                  <a:pt x="5629531" y="443065"/>
                </a:lnTo>
                <a:lnTo>
                  <a:pt x="5629531" y="488528"/>
                </a:lnTo>
                <a:lnTo>
                  <a:pt x="5508297" y="488528"/>
                </a:lnTo>
                <a:lnTo>
                  <a:pt x="5508297" y="564709"/>
                </a:lnTo>
                <a:lnTo>
                  <a:pt x="5606185" y="564709"/>
                </a:lnTo>
                <a:lnTo>
                  <a:pt x="5606185" y="610171"/>
                </a:lnTo>
                <a:lnTo>
                  <a:pt x="5508297" y="610171"/>
                </a:lnTo>
                <a:lnTo>
                  <a:pt x="5508297" y="688400"/>
                </a:lnTo>
                <a:lnTo>
                  <a:pt x="5636084" y="688400"/>
                </a:lnTo>
                <a:lnTo>
                  <a:pt x="5636084" y="733863"/>
                </a:lnTo>
                <a:lnTo>
                  <a:pt x="5455462" y="733863"/>
                </a:lnTo>
                <a:close/>
                <a:moveTo>
                  <a:pt x="5035629" y="443065"/>
                </a:moveTo>
                <a:lnTo>
                  <a:pt x="5090921" y="443065"/>
                </a:lnTo>
                <a:lnTo>
                  <a:pt x="5193315" y="733863"/>
                </a:lnTo>
                <a:lnTo>
                  <a:pt x="5138842" y="733863"/>
                </a:lnTo>
                <a:lnTo>
                  <a:pt x="5114267" y="659320"/>
                </a:lnTo>
                <a:lnTo>
                  <a:pt x="5012282" y="659320"/>
                </a:lnTo>
                <a:lnTo>
                  <a:pt x="4987708" y="733863"/>
                </a:lnTo>
                <a:lnTo>
                  <a:pt x="4933235" y="733863"/>
                </a:lnTo>
                <a:close/>
                <a:moveTo>
                  <a:pt x="4731562" y="443065"/>
                </a:moveTo>
                <a:lnTo>
                  <a:pt x="4905631" y="443065"/>
                </a:lnTo>
                <a:lnTo>
                  <a:pt x="4905631" y="488528"/>
                </a:lnTo>
                <a:lnTo>
                  <a:pt x="4784397" y="488528"/>
                </a:lnTo>
                <a:lnTo>
                  <a:pt x="4784397" y="564709"/>
                </a:lnTo>
                <a:lnTo>
                  <a:pt x="4882285" y="564709"/>
                </a:lnTo>
                <a:lnTo>
                  <a:pt x="4882285" y="610171"/>
                </a:lnTo>
                <a:lnTo>
                  <a:pt x="4784397" y="610171"/>
                </a:lnTo>
                <a:lnTo>
                  <a:pt x="4784397" y="688400"/>
                </a:lnTo>
                <a:lnTo>
                  <a:pt x="4912184" y="688400"/>
                </a:lnTo>
                <a:lnTo>
                  <a:pt x="4912184" y="733863"/>
                </a:lnTo>
                <a:lnTo>
                  <a:pt x="4731562" y="733863"/>
                </a:lnTo>
                <a:close/>
                <a:moveTo>
                  <a:pt x="4379137" y="443065"/>
                </a:moveTo>
                <a:lnTo>
                  <a:pt x="4431972" y="443065"/>
                </a:lnTo>
                <a:lnTo>
                  <a:pt x="4431972" y="733863"/>
                </a:lnTo>
                <a:lnTo>
                  <a:pt x="4379137" y="733863"/>
                </a:lnTo>
                <a:close/>
                <a:moveTo>
                  <a:pt x="4074337" y="443065"/>
                </a:moveTo>
                <a:lnTo>
                  <a:pt x="4173454" y="443065"/>
                </a:lnTo>
                <a:cubicBezTo>
                  <a:pt x="4263151" y="443065"/>
                  <a:pt x="4321720" y="496310"/>
                  <a:pt x="4321720" y="588054"/>
                </a:cubicBezTo>
                <a:cubicBezTo>
                  <a:pt x="4321720" y="679799"/>
                  <a:pt x="4263151" y="733863"/>
                  <a:pt x="4173454" y="733863"/>
                </a:cubicBezTo>
                <a:lnTo>
                  <a:pt x="4074337" y="733863"/>
                </a:lnTo>
                <a:close/>
                <a:moveTo>
                  <a:pt x="3731438" y="443065"/>
                </a:moveTo>
                <a:lnTo>
                  <a:pt x="3825230" y="443065"/>
                </a:lnTo>
                <a:cubicBezTo>
                  <a:pt x="3856767" y="443065"/>
                  <a:pt x="3871102" y="445522"/>
                  <a:pt x="3883799" y="451256"/>
                </a:cubicBezTo>
                <a:cubicBezTo>
                  <a:pt x="3912879" y="464363"/>
                  <a:pt x="3931310" y="492214"/>
                  <a:pt x="3931310" y="530714"/>
                </a:cubicBezTo>
                <a:cubicBezTo>
                  <a:pt x="3931310" y="565528"/>
                  <a:pt x="3912879" y="597884"/>
                  <a:pt x="3882161" y="610171"/>
                </a:cubicBezTo>
                <a:lnTo>
                  <a:pt x="3882161" y="610991"/>
                </a:lnTo>
                <a:cubicBezTo>
                  <a:pt x="3882161" y="610991"/>
                  <a:pt x="3886256" y="615086"/>
                  <a:pt x="3891990" y="625326"/>
                </a:cubicBezTo>
                <a:lnTo>
                  <a:pt x="3951788" y="733863"/>
                </a:lnTo>
                <a:lnTo>
                  <a:pt x="3892810" y="733863"/>
                </a:lnTo>
                <a:lnTo>
                  <a:pt x="3835059" y="625326"/>
                </a:lnTo>
                <a:lnTo>
                  <a:pt x="3784272" y="625326"/>
                </a:lnTo>
                <a:lnTo>
                  <a:pt x="3784272" y="733863"/>
                </a:lnTo>
                <a:lnTo>
                  <a:pt x="3731438" y="733863"/>
                </a:lnTo>
                <a:close/>
                <a:moveTo>
                  <a:pt x="3493313" y="443065"/>
                </a:moveTo>
                <a:lnTo>
                  <a:pt x="3667382" y="443065"/>
                </a:lnTo>
                <a:lnTo>
                  <a:pt x="3667382" y="488528"/>
                </a:lnTo>
                <a:lnTo>
                  <a:pt x="3546148" y="488528"/>
                </a:lnTo>
                <a:lnTo>
                  <a:pt x="3546148" y="564709"/>
                </a:lnTo>
                <a:lnTo>
                  <a:pt x="3644036" y="564709"/>
                </a:lnTo>
                <a:lnTo>
                  <a:pt x="3644036" y="610171"/>
                </a:lnTo>
                <a:lnTo>
                  <a:pt x="3546148" y="610171"/>
                </a:lnTo>
                <a:lnTo>
                  <a:pt x="3546148" y="688400"/>
                </a:lnTo>
                <a:lnTo>
                  <a:pt x="3673935" y="688400"/>
                </a:lnTo>
                <a:lnTo>
                  <a:pt x="3673935" y="733863"/>
                </a:lnTo>
                <a:lnTo>
                  <a:pt x="3493313" y="733863"/>
                </a:lnTo>
                <a:close/>
                <a:moveTo>
                  <a:pt x="3178988" y="443065"/>
                </a:moveTo>
                <a:lnTo>
                  <a:pt x="3231823" y="443065"/>
                </a:lnTo>
                <a:lnTo>
                  <a:pt x="3231823" y="566347"/>
                </a:lnTo>
                <a:lnTo>
                  <a:pt x="3364934" y="566347"/>
                </a:lnTo>
                <a:lnTo>
                  <a:pt x="3364934" y="443065"/>
                </a:lnTo>
                <a:lnTo>
                  <a:pt x="3417770" y="443065"/>
                </a:lnTo>
                <a:lnTo>
                  <a:pt x="3417770" y="733863"/>
                </a:lnTo>
                <a:lnTo>
                  <a:pt x="3364934" y="733863"/>
                </a:lnTo>
                <a:lnTo>
                  <a:pt x="3364934" y="611810"/>
                </a:lnTo>
                <a:lnTo>
                  <a:pt x="3231823" y="611810"/>
                </a:lnTo>
                <a:lnTo>
                  <a:pt x="3231823" y="733863"/>
                </a:lnTo>
                <a:lnTo>
                  <a:pt x="3178988" y="733863"/>
                </a:lnTo>
                <a:close/>
                <a:moveTo>
                  <a:pt x="2896114" y="443065"/>
                </a:moveTo>
                <a:lnTo>
                  <a:pt x="3139811" y="443065"/>
                </a:lnTo>
                <a:lnTo>
                  <a:pt x="3139811" y="488528"/>
                </a:lnTo>
                <a:lnTo>
                  <a:pt x="3044380" y="488528"/>
                </a:lnTo>
                <a:lnTo>
                  <a:pt x="3044380" y="733863"/>
                </a:lnTo>
                <a:lnTo>
                  <a:pt x="2991545" y="733863"/>
                </a:lnTo>
                <a:lnTo>
                  <a:pt x="2991545" y="488528"/>
                </a:lnTo>
                <a:lnTo>
                  <a:pt x="2896114" y="488528"/>
                </a:lnTo>
                <a:close/>
                <a:moveTo>
                  <a:pt x="2664637" y="443065"/>
                </a:moveTo>
                <a:lnTo>
                  <a:pt x="2758430" y="443065"/>
                </a:lnTo>
                <a:cubicBezTo>
                  <a:pt x="2789967" y="443065"/>
                  <a:pt x="2804303" y="445522"/>
                  <a:pt x="2817000" y="451256"/>
                </a:cubicBezTo>
                <a:cubicBezTo>
                  <a:pt x="2846079" y="464363"/>
                  <a:pt x="2864510" y="492214"/>
                  <a:pt x="2864510" y="530714"/>
                </a:cubicBezTo>
                <a:cubicBezTo>
                  <a:pt x="2864510" y="565528"/>
                  <a:pt x="2846079" y="597884"/>
                  <a:pt x="2815362" y="610171"/>
                </a:cubicBezTo>
                <a:lnTo>
                  <a:pt x="2815362" y="610991"/>
                </a:lnTo>
                <a:cubicBezTo>
                  <a:pt x="2815362" y="610991"/>
                  <a:pt x="2819457" y="615086"/>
                  <a:pt x="2825191" y="625326"/>
                </a:cubicBezTo>
                <a:lnTo>
                  <a:pt x="2884989" y="733863"/>
                </a:lnTo>
                <a:lnTo>
                  <a:pt x="2826011" y="733863"/>
                </a:lnTo>
                <a:lnTo>
                  <a:pt x="2768260" y="625326"/>
                </a:lnTo>
                <a:lnTo>
                  <a:pt x="2717473" y="625326"/>
                </a:lnTo>
                <a:lnTo>
                  <a:pt x="2717473" y="733863"/>
                </a:lnTo>
                <a:lnTo>
                  <a:pt x="2664637" y="733863"/>
                </a:lnTo>
                <a:close/>
                <a:moveTo>
                  <a:pt x="2355742" y="443065"/>
                </a:moveTo>
                <a:lnTo>
                  <a:pt x="2408577" y="443065"/>
                </a:lnTo>
                <a:lnTo>
                  <a:pt x="2408577" y="629422"/>
                </a:lnTo>
                <a:cubicBezTo>
                  <a:pt x="2408577" y="668331"/>
                  <a:pt x="2433971" y="690448"/>
                  <a:pt x="2472880" y="690448"/>
                </a:cubicBezTo>
                <a:cubicBezTo>
                  <a:pt x="2511790" y="690448"/>
                  <a:pt x="2537593" y="668331"/>
                  <a:pt x="2537593" y="629012"/>
                </a:cubicBezTo>
                <a:lnTo>
                  <a:pt x="2537593" y="443065"/>
                </a:lnTo>
                <a:lnTo>
                  <a:pt x="2590429" y="443065"/>
                </a:lnTo>
                <a:lnTo>
                  <a:pt x="2590429" y="629422"/>
                </a:lnTo>
                <a:cubicBezTo>
                  <a:pt x="2590429" y="694544"/>
                  <a:pt x="2543328" y="738778"/>
                  <a:pt x="2473290" y="738778"/>
                </a:cubicBezTo>
                <a:cubicBezTo>
                  <a:pt x="2402843" y="738778"/>
                  <a:pt x="2355742" y="694544"/>
                  <a:pt x="2355742" y="629422"/>
                </a:cubicBezTo>
                <a:close/>
                <a:moveTo>
                  <a:pt x="2140763" y="443065"/>
                </a:moveTo>
                <a:lnTo>
                  <a:pt x="2307869" y="443065"/>
                </a:lnTo>
                <a:lnTo>
                  <a:pt x="2307869" y="488528"/>
                </a:lnTo>
                <a:lnTo>
                  <a:pt x="2193598" y="488528"/>
                </a:lnTo>
                <a:lnTo>
                  <a:pt x="2193598" y="570852"/>
                </a:lnTo>
                <a:lnTo>
                  <a:pt x="2289848" y="570852"/>
                </a:lnTo>
                <a:lnTo>
                  <a:pt x="2289848" y="616315"/>
                </a:lnTo>
                <a:lnTo>
                  <a:pt x="2193598" y="616315"/>
                </a:lnTo>
                <a:lnTo>
                  <a:pt x="2193598" y="733863"/>
                </a:lnTo>
                <a:lnTo>
                  <a:pt x="2140763" y="733863"/>
                </a:lnTo>
                <a:close/>
                <a:moveTo>
                  <a:pt x="1816913" y="443065"/>
                </a:moveTo>
                <a:lnTo>
                  <a:pt x="1990982" y="443065"/>
                </a:lnTo>
                <a:lnTo>
                  <a:pt x="1990982" y="488528"/>
                </a:lnTo>
                <a:lnTo>
                  <a:pt x="1869748" y="488528"/>
                </a:lnTo>
                <a:lnTo>
                  <a:pt x="1869748" y="564709"/>
                </a:lnTo>
                <a:lnTo>
                  <a:pt x="1967637" y="564709"/>
                </a:lnTo>
                <a:lnTo>
                  <a:pt x="1967637" y="610171"/>
                </a:lnTo>
                <a:lnTo>
                  <a:pt x="1869748" y="610171"/>
                </a:lnTo>
                <a:lnTo>
                  <a:pt x="1869748" y="688400"/>
                </a:lnTo>
                <a:lnTo>
                  <a:pt x="1997536" y="688400"/>
                </a:lnTo>
                <a:lnTo>
                  <a:pt x="1997536" y="733863"/>
                </a:lnTo>
                <a:lnTo>
                  <a:pt x="1816913" y="733863"/>
                </a:lnTo>
                <a:close/>
                <a:moveTo>
                  <a:pt x="1534039" y="443065"/>
                </a:moveTo>
                <a:lnTo>
                  <a:pt x="1777737" y="443065"/>
                </a:lnTo>
                <a:lnTo>
                  <a:pt x="1777737" y="488528"/>
                </a:lnTo>
                <a:lnTo>
                  <a:pt x="1682305" y="488528"/>
                </a:lnTo>
                <a:lnTo>
                  <a:pt x="1682305" y="733863"/>
                </a:lnTo>
                <a:lnTo>
                  <a:pt x="1629470" y="733863"/>
                </a:lnTo>
                <a:lnTo>
                  <a:pt x="1629470" y="488528"/>
                </a:lnTo>
                <a:lnTo>
                  <a:pt x="1534039" y="488528"/>
                </a:lnTo>
                <a:close/>
                <a:moveTo>
                  <a:pt x="888682" y="443065"/>
                </a:moveTo>
                <a:lnTo>
                  <a:pt x="945204" y="443065"/>
                </a:lnTo>
                <a:lnTo>
                  <a:pt x="1002134" y="586826"/>
                </a:lnTo>
                <a:cubicBezTo>
                  <a:pt x="1008688" y="604028"/>
                  <a:pt x="1016879" y="629422"/>
                  <a:pt x="1016879" y="629422"/>
                </a:cubicBezTo>
                <a:lnTo>
                  <a:pt x="1017698" y="629422"/>
                </a:lnTo>
                <a:cubicBezTo>
                  <a:pt x="1017698" y="629422"/>
                  <a:pt x="1025480" y="604028"/>
                  <a:pt x="1032033" y="586826"/>
                </a:cubicBezTo>
                <a:lnTo>
                  <a:pt x="1088964" y="443065"/>
                </a:lnTo>
                <a:lnTo>
                  <a:pt x="1145486" y="443065"/>
                </a:lnTo>
                <a:lnTo>
                  <a:pt x="1168832" y="733863"/>
                </a:lnTo>
                <a:lnTo>
                  <a:pt x="1116406" y="733863"/>
                </a:lnTo>
                <a:lnTo>
                  <a:pt x="1104118" y="571262"/>
                </a:lnTo>
                <a:cubicBezTo>
                  <a:pt x="1102890" y="552012"/>
                  <a:pt x="1103709" y="526208"/>
                  <a:pt x="1103709" y="526208"/>
                </a:cubicBezTo>
                <a:lnTo>
                  <a:pt x="1102890" y="526208"/>
                </a:lnTo>
                <a:cubicBezTo>
                  <a:pt x="1102890" y="526208"/>
                  <a:pt x="1094289" y="554469"/>
                  <a:pt x="1087326" y="571262"/>
                </a:cubicBezTo>
                <a:lnTo>
                  <a:pt x="1040225" y="683895"/>
                </a:lnTo>
                <a:lnTo>
                  <a:pt x="993943" y="683895"/>
                </a:lnTo>
                <a:lnTo>
                  <a:pt x="947252" y="571262"/>
                </a:lnTo>
                <a:cubicBezTo>
                  <a:pt x="940289" y="554469"/>
                  <a:pt x="931278" y="525799"/>
                  <a:pt x="931278" y="525799"/>
                </a:cubicBezTo>
                <a:lnTo>
                  <a:pt x="930459" y="525799"/>
                </a:lnTo>
                <a:cubicBezTo>
                  <a:pt x="930459" y="525799"/>
                  <a:pt x="931278" y="552012"/>
                  <a:pt x="930049" y="571262"/>
                </a:cubicBezTo>
                <a:lnTo>
                  <a:pt x="917762" y="733863"/>
                </a:lnTo>
                <a:lnTo>
                  <a:pt x="864927" y="733863"/>
                </a:lnTo>
                <a:close/>
                <a:moveTo>
                  <a:pt x="273862" y="443065"/>
                </a:moveTo>
                <a:lnTo>
                  <a:pt x="367655" y="443065"/>
                </a:lnTo>
                <a:cubicBezTo>
                  <a:pt x="399192" y="443065"/>
                  <a:pt x="413527" y="445522"/>
                  <a:pt x="426224" y="451256"/>
                </a:cubicBezTo>
                <a:cubicBezTo>
                  <a:pt x="455304" y="464363"/>
                  <a:pt x="473735" y="492214"/>
                  <a:pt x="473735" y="530714"/>
                </a:cubicBezTo>
                <a:cubicBezTo>
                  <a:pt x="473735" y="565528"/>
                  <a:pt x="455304" y="597884"/>
                  <a:pt x="424586" y="610171"/>
                </a:cubicBezTo>
                <a:lnTo>
                  <a:pt x="424586" y="610991"/>
                </a:lnTo>
                <a:cubicBezTo>
                  <a:pt x="424586" y="610991"/>
                  <a:pt x="428682" y="615086"/>
                  <a:pt x="434416" y="625326"/>
                </a:cubicBezTo>
                <a:lnTo>
                  <a:pt x="494214" y="733863"/>
                </a:lnTo>
                <a:lnTo>
                  <a:pt x="435235" y="733863"/>
                </a:lnTo>
                <a:lnTo>
                  <a:pt x="377485" y="625326"/>
                </a:lnTo>
                <a:lnTo>
                  <a:pt x="326697" y="625326"/>
                </a:lnTo>
                <a:lnTo>
                  <a:pt x="326697" y="733863"/>
                </a:lnTo>
                <a:lnTo>
                  <a:pt x="273862" y="733863"/>
                </a:lnTo>
                <a:close/>
                <a:moveTo>
                  <a:pt x="26212" y="443065"/>
                </a:moveTo>
                <a:lnTo>
                  <a:pt x="138436" y="443065"/>
                </a:lnTo>
                <a:cubicBezTo>
                  <a:pt x="192909" y="443065"/>
                  <a:pt x="231000" y="481155"/>
                  <a:pt x="231000" y="537677"/>
                </a:cubicBezTo>
                <a:cubicBezTo>
                  <a:pt x="231000" y="594198"/>
                  <a:pt x="192909" y="633517"/>
                  <a:pt x="138436" y="633517"/>
                </a:cubicBezTo>
                <a:lnTo>
                  <a:pt x="79048" y="633517"/>
                </a:lnTo>
                <a:lnTo>
                  <a:pt x="79048" y="733863"/>
                </a:lnTo>
                <a:lnTo>
                  <a:pt x="26212" y="733863"/>
                </a:lnTo>
                <a:close/>
                <a:moveTo>
                  <a:pt x="8147932" y="438150"/>
                </a:moveTo>
                <a:cubicBezTo>
                  <a:pt x="8233532" y="438150"/>
                  <a:pt x="8298246" y="503272"/>
                  <a:pt x="8298246" y="586416"/>
                </a:cubicBezTo>
                <a:cubicBezTo>
                  <a:pt x="8298246" y="672017"/>
                  <a:pt x="8233532" y="738778"/>
                  <a:pt x="8147932" y="738778"/>
                </a:cubicBezTo>
                <a:cubicBezTo>
                  <a:pt x="8062330" y="738778"/>
                  <a:pt x="7997618" y="672017"/>
                  <a:pt x="7997618" y="586416"/>
                </a:cubicBezTo>
                <a:cubicBezTo>
                  <a:pt x="7997618" y="503272"/>
                  <a:pt x="8062330" y="438150"/>
                  <a:pt x="8147932" y="438150"/>
                </a:cubicBezTo>
                <a:close/>
                <a:moveTo>
                  <a:pt x="7746767" y="438150"/>
                </a:moveTo>
                <a:cubicBezTo>
                  <a:pt x="7804108" y="438150"/>
                  <a:pt x="7833597" y="469278"/>
                  <a:pt x="7833597" y="469278"/>
                </a:cubicBezTo>
                <a:lnTo>
                  <a:pt x="7810661" y="512283"/>
                </a:lnTo>
                <a:cubicBezTo>
                  <a:pt x="7810661" y="512283"/>
                  <a:pt x="7782810" y="486889"/>
                  <a:pt x="7746358" y="486889"/>
                </a:cubicBezTo>
                <a:cubicBezTo>
                  <a:pt x="7721783" y="486889"/>
                  <a:pt x="7702533" y="501224"/>
                  <a:pt x="7702533" y="521703"/>
                </a:cubicBezTo>
                <a:cubicBezTo>
                  <a:pt x="7702533" y="573310"/>
                  <a:pt x="7839331" y="560613"/>
                  <a:pt x="7839331" y="653586"/>
                </a:cubicBezTo>
                <a:cubicBezTo>
                  <a:pt x="7839331" y="699868"/>
                  <a:pt x="7804108" y="738778"/>
                  <a:pt x="7743491" y="738778"/>
                </a:cubicBezTo>
                <a:cubicBezTo>
                  <a:pt x="7678778" y="738778"/>
                  <a:pt x="7643145" y="699049"/>
                  <a:pt x="7643145" y="699049"/>
                </a:cubicBezTo>
                <a:lnTo>
                  <a:pt x="7671815" y="659320"/>
                </a:lnTo>
                <a:cubicBezTo>
                  <a:pt x="7671815" y="659320"/>
                  <a:pt x="7703352" y="690039"/>
                  <a:pt x="7744310" y="690039"/>
                </a:cubicBezTo>
                <a:cubicBezTo>
                  <a:pt x="7766427" y="690039"/>
                  <a:pt x="7786496" y="678570"/>
                  <a:pt x="7786496" y="654815"/>
                </a:cubicBezTo>
                <a:cubicBezTo>
                  <a:pt x="7786496" y="602799"/>
                  <a:pt x="7649288" y="611810"/>
                  <a:pt x="7649288" y="522522"/>
                </a:cubicBezTo>
                <a:cubicBezTo>
                  <a:pt x="7649288" y="474193"/>
                  <a:pt x="7691065" y="438150"/>
                  <a:pt x="7746767" y="438150"/>
                </a:cubicBezTo>
                <a:close/>
                <a:moveTo>
                  <a:pt x="7518167" y="438150"/>
                </a:moveTo>
                <a:cubicBezTo>
                  <a:pt x="7575508" y="438150"/>
                  <a:pt x="7604997" y="469278"/>
                  <a:pt x="7604997" y="469278"/>
                </a:cubicBezTo>
                <a:lnTo>
                  <a:pt x="7582061" y="512283"/>
                </a:lnTo>
                <a:cubicBezTo>
                  <a:pt x="7582061" y="512283"/>
                  <a:pt x="7554210" y="486889"/>
                  <a:pt x="7517758" y="486889"/>
                </a:cubicBezTo>
                <a:cubicBezTo>
                  <a:pt x="7493183" y="486889"/>
                  <a:pt x="7473933" y="501224"/>
                  <a:pt x="7473933" y="521703"/>
                </a:cubicBezTo>
                <a:cubicBezTo>
                  <a:pt x="7473933" y="573310"/>
                  <a:pt x="7610731" y="560613"/>
                  <a:pt x="7610731" y="653586"/>
                </a:cubicBezTo>
                <a:cubicBezTo>
                  <a:pt x="7610731" y="699868"/>
                  <a:pt x="7575508" y="738778"/>
                  <a:pt x="7514891" y="738778"/>
                </a:cubicBezTo>
                <a:cubicBezTo>
                  <a:pt x="7450178" y="738778"/>
                  <a:pt x="7414545" y="699049"/>
                  <a:pt x="7414545" y="699049"/>
                </a:cubicBezTo>
                <a:lnTo>
                  <a:pt x="7443215" y="659320"/>
                </a:lnTo>
                <a:cubicBezTo>
                  <a:pt x="7443215" y="659320"/>
                  <a:pt x="7474752" y="690039"/>
                  <a:pt x="7515710" y="690039"/>
                </a:cubicBezTo>
                <a:cubicBezTo>
                  <a:pt x="7537827" y="690039"/>
                  <a:pt x="7557896" y="678570"/>
                  <a:pt x="7557896" y="654815"/>
                </a:cubicBezTo>
                <a:cubicBezTo>
                  <a:pt x="7557896" y="602799"/>
                  <a:pt x="7420688" y="611810"/>
                  <a:pt x="7420688" y="522522"/>
                </a:cubicBezTo>
                <a:cubicBezTo>
                  <a:pt x="7420688" y="474193"/>
                  <a:pt x="7462465" y="438150"/>
                  <a:pt x="7518167" y="438150"/>
                </a:cubicBezTo>
                <a:close/>
                <a:moveTo>
                  <a:pt x="6747757" y="438150"/>
                </a:moveTo>
                <a:cubicBezTo>
                  <a:pt x="6819023" y="438150"/>
                  <a:pt x="6855885" y="475012"/>
                  <a:pt x="6855885" y="475012"/>
                </a:cubicBezTo>
                <a:lnTo>
                  <a:pt x="6829672" y="514331"/>
                </a:lnTo>
                <a:cubicBezTo>
                  <a:pt x="6829672" y="514331"/>
                  <a:pt x="6798544" y="486480"/>
                  <a:pt x="6752262" y="486480"/>
                </a:cubicBezTo>
                <a:cubicBezTo>
                  <a:pt x="6687140" y="486480"/>
                  <a:pt x="6652326" y="531533"/>
                  <a:pt x="6652326" y="586416"/>
                </a:cubicBezTo>
                <a:cubicBezTo>
                  <a:pt x="6652326" y="649491"/>
                  <a:pt x="6695331" y="690448"/>
                  <a:pt x="6749805" y="690448"/>
                </a:cubicBezTo>
                <a:cubicBezTo>
                  <a:pt x="6793629" y="690448"/>
                  <a:pt x="6822709" y="660140"/>
                  <a:pt x="6822709" y="660140"/>
                </a:cubicBezTo>
                <a:lnTo>
                  <a:pt x="6822709" y="626145"/>
                </a:lnTo>
                <a:lnTo>
                  <a:pt x="6778065" y="626145"/>
                </a:lnTo>
                <a:lnTo>
                  <a:pt x="6778065" y="580682"/>
                </a:lnTo>
                <a:lnTo>
                  <a:pt x="6870220" y="580682"/>
                </a:lnTo>
                <a:lnTo>
                  <a:pt x="6870220" y="733863"/>
                </a:lnTo>
                <a:lnTo>
                  <a:pt x="6825166" y="733863"/>
                </a:lnTo>
                <a:lnTo>
                  <a:pt x="6825166" y="719938"/>
                </a:lnTo>
                <a:cubicBezTo>
                  <a:pt x="6825166" y="713794"/>
                  <a:pt x="6825576" y="707650"/>
                  <a:pt x="6825576" y="707650"/>
                </a:cubicBezTo>
                <a:lnTo>
                  <a:pt x="6824757" y="707650"/>
                </a:lnTo>
                <a:cubicBezTo>
                  <a:pt x="6824757" y="707650"/>
                  <a:pt x="6794449" y="738778"/>
                  <a:pt x="6740384" y="738778"/>
                </a:cubicBezTo>
                <a:cubicBezTo>
                  <a:pt x="6663794" y="738778"/>
                  <a:pt x="6597852" y="679390"/>
                  <a:pt x="6597852" y="588054"/>
                </a:cubicBezTo>
                <a:cubicBezTo>
                  <a:pt x="6597852" y="503682"/>
                  <a:pt x="6661336" y="438150"/>
                  <a:pt x="6747757" y="438150"/>
                </a:cubicBezTo>
                <a:close/>
                <a:moveTo>
                  <a:pt x="6414382" y="438150"/>
                </a:moveTo>
                <a:cubicBezTo>
                  <a:pt x="6499983" y="438150"/>
                  <a:pt x="6564696" y="503272"/>
                  <a:pt x="6564696" y="586416"/>
                </a:cubicBezTo>
                <a:cubicBezTo>
                  <a:pt x="6564696" y="672017"/>
                  <a:pt x="6499983" y="738778"/>
                  <a:pt x="6414382" y="738778"/>
                </a:cubicBezTo>
                <a:cubicBezTo>
                  <a:pt x="6328781" y="738778"/>
                  <a:pt x="6264068" y="672017"/>
                  <a:pt x="6264068" y="586416"/>
                </a:cubicBezTo>
                <a:cubicBezTo>
                  <a:pt x="6264068" y="503272"/>
                  <a:pt x="6328781" y="438150"/>
                  <a:pt x="6414382" y="438150"/>
                </a:cubicBezTo>
                <a:close/>
                <a:moveTo>
                  <a:pt x="5308367" y="438150"/>
                </a:moveTo>
                <a:cubicBezTo>
                  <a:pt x="5365708" y="438150"/>
                  <a:pt x="5395197" y="469278"/>
                  <a:pt x="5395197" y="469278"/>
                </a:cubicBezTo>
                <a:lnTo>
                  <a:pt x="5372261" y="512283"/>
                </a:lnTo>
                <a:cubicBezTo>
                  <a:pt x="5372261" y="512283"/>
                  <a:pt x="5344410" y="486889"/>
                  <a:pt x="5307957" y="486889"/>
                </a:cubicBezTo>
                <a:cubicBezTo>
                  <a:pt x="5283383" y="486889"/>
                  <a:pt x="5264133" y="501224"/>
                  <a:pt x="5264133" y="521703"/>
                </a:cubicBezTo>
                <a:cubicBezTo>
                  <a:pt x="5264133" y="573310"/>
                  <a:pt x="5400931" y="560613"/>
                  <a:pt x="5400931" y="653586"/>
                </a:cubicBezTo>
                <a:cubicBezTo>
                  <a:pt x="5400931" y="699868"/>
                  <a:pt x="5365708" y="738778"/>
                  <a:pt x="5305091" y="738778"/>
                </a:cubicBezTo>
                <a:cubicBezTo>
                  <a:pt x="5240378" y="738778"/>
                  <a:pt x="5204744" y="699049"/>
                  <a:pt x="5204744" y="699049"/>
                </a:cubicBezTo>
                <a:lnTo>
                  <a:pt x="5233415" y="659320"/>
                </a:lnTo>
                <a:cubicBezTo>
                  <a:pt x="5233415" y="659320"/>
                  <a:pt x="5264952" y="690039"/>
                  <a:pt x="5305910" y="690039"/>
                </a:cubicBezTo>
                <a:cubicBezTo>
                  <a:pt x="5328027" y="690039"/>
                  <a:pt x="5348096" y="678570"/>
                  <a:pt x="5348096" y="654815"/>
                </a:cubicBezTo>
                <a:cubicBezTo>
                  <a:pt x="5348096" y="602799"/>
                  <a:pt x="5210888" y="611810"/>
                  <a:pt x="5210888" y="522522"/>
                </a:cubicBezTo>
                <a:cubicBezTo>
                  <a:pt x="5210888" y="474193"/>
                  <a:pt x="5252665" y="438150"/>
                  <a:pt x="5308367" y="438150"/>
                </a:cubicBezTo>
                <a:close/>
                <a:moveTo>
                  <a:pt x="4584468" y="438150"/>
                </a:moveTo>
                <a:cubicBezTo>
                  <a:pt x="4641808" y="438150"/>
                  <a:pt x="4671297" y="469278"/>
                  <a:pt x="4671297" y="469278"/>
                </a:cubicBezTo>
                <a:lnTo>
                  <a:pt x="4648361" y="512283"/>
                </a:lnTo>
                <a:cubicBezTo>
                  <a:pt x="4648361" y="512283"/>
                  <a:pt x="4620510" y="486889"/>
                  <a:pt x="4584058" y="486889"/>
                </a:cubicBezTo>
                <a:cubicBezTo>
                  <a:pt x="4559483" y="486889"/>
                  <a:pt x="4540233" y="501224"/>
                  <a:pt x="4540233" y="521703"/>
                </a:cubicBezTo>
                <a:cubicBezTo>
                  <a:pt x="4540233" y="573310"/>
                  <a:pt x="4677031" y="560613"/>
                  <a:pt x="4677031" y="653586"/>
                </a:cubicBezTo>
                <a:cubicBezTo>
                  <a:pt x="4677031" y="699868"/>
                  <a:pt x="4641808" y="738778"/>
                  <a:pt x="4581191" y="738778"/>
                </a:cubicBezTo>
                <a:cubicBezTo>
                  <a:pt x="4516478" y="738778"/>
                  <a:pt x="4480845" y="699049"/>
                  <a:pt x="4480845" y="699049"/>
                </a:cubicBezTo>
                <a:lnTo>
                  <a:pt x="4509515" y="659320"/>
                </a:lnTo>
                <a:cubicBezTo>
                  <a:pt x="4509515" y="659320"/>
                  <a:pt x="4541052" y="690039"/>
                  <a:pt x="4582010" y="690039"/>
                </a:cubicBezTo>
                <a:cubicBezTo>
                  <a:pt x="4604127" y="690039"/>
                  <a:pt x="4624196" y="678570"/>
                  <a:pt x="4624196" y="654815"/>
                </a:cubicBezTo>
                <a:cubicBezTo>
                  <a:pt x="4624196" y="602799"/>
                  <a:pt x="4486989" y="611810"/>
                  <a:pt x="4486989" y="522522"/>
                </a:cubicBezTo>
                <a:cubicBezTo>
                  <a:pt x="4486989" y="474193"/>
                  <a:pt x="4528765" y="438150"/>
                  <a:pt x="4584468" y="438150"/>
                </a:cubicBezTo>
                <a:close/>
                <a:moveTo>
                  <a:pt x="1366133" y="438150"/>
                </a:moveTo>
                <a:cubicBezTo>
                  <a:pt x="1451734" y="438150"/>
                  <a:pt x="1516446" y="503272"/>
                  <a:pt x="1516446" y="586416"/>
                </a:cubicBezTo>
                <a:cubicBezTo>
                  <a:pt x="1516446" y="672017"/>
                  <a:pt x="1451734" y="738778"/>
                  <a:pt x="1366133" y="738778"/>
                </a:cubicBezTo>
                <a:cubicBezTo>
                  <a:pt x="1280531" y="738778"/>
                  <a:pt x="1215818" y="672017"/>
                  <a:pt x="1215818" y="586416"/>
                </a:cubicBezTo>
                <a:cubicBezTo>
                  <a:pt x="1215818" y="503272"/>
                  <a:pt x="1280531" y="438150"/>
                  <a:pt x="1366133" y="438150"/>
                </a:cubicBezTo>
                <a:close/>
                <a:moveTo>
                  <a:pt x="670807" y="438150"/>
                </a:moveTo>
                <a:cubicBezTo>
                  <a:pt x="756408" y="438150"/>
                  <a:pt x="821121" y="503272"/>
                  <a:pt x="821121" y="586416"/>
                </a:cubicBezTo>
                <a:cubicBezTo>
                  <a:pt x="821121" y="672017"/>
                  <a:pt x="756408" y="738778"/>
                  <a:pt x="670807" y="738778"/>
                </a:cubicBezTo>
                <a:cubicBezTo>
                  <a:pt x="585206" y="738778"/>
                  <a:pt x="520493" y="672017"/>
                  <a:pt x="520493" y="586416"/>
                </a:cubicBezTo>
                <a:cubicBezTo>
                  <a:pt x="520493" y="503272"/>
                  <a:pt x="585206" y="438150"/>
                  <a:pt x="670807" y="438150"/>
                </a:cubicBezTo>
                <a:close/>
                <a:moveTo>
                  <a:pt x="8687466" y="420681"/>
                </a:moveTo>
                <a:lnTo>
                  <a:pt x="8717603" y="420681"/>
                </a:lnTo>
                <a:lnTo>
                  <a:pt x="8717603" y="580434"/>
                </a:lnTo>
                <a:lnTo>
                  <a:pt x="8758674" y="580434"/>
                </a:lnTo>
                <a:lnTo>
                  <a:pt x="8758674" y="610038"/>
                </a:lnTo>
                <a:lnTo>
                  <a:pt x="8642927" y="610038"/>
                </a:lnTo>
                <a:lnTo>
                  <a:pt x="8642927" y="580434"/>
                </a:lnTo>
                <a:lnTo>
                  <a:pt x="8683999" y="580434"/>
                </a:lnTo>
                <a:lnTo>
                  <a:pt x="8683999" y="475355"/>
                </a:lnTo>
                <a:cubicBezTo>
                  <a:pt x="8683999" y="468954"/>
                  <a:pt x="8684266" y="462553"/>
                  <a:pt x="8684266" y="462553"/>
                </a:cubicBezTo>
                <a:lnTo>
                  <a:pt x="8683732" y="462553"/>
                </a:lnTo>
                <a:cubicBezTo>
                  <a:pt x="8683732" y="462553"/>
                  <a:pt x="8681598" y="467087"/>
                  <a:pt x="8675464" y="473221"/>
                </a:cubicBezTo>
                <a:lnTo>
                  <a:pt x="8660262" y="487623"/>
                </a:lnTo>
                <a:lnTo>
                  <a:pt x="8639993" y="466287"/>
                </a:lnTo>
                <a:close/>
                <a:moveTo>
                  <a:pt x="8368245" y="55293"/>
                </a:moveTo>
                <a:cubicBezTo>
                  <a:pt x="8368245" y="55293"/>
                  <a:pt x="8361692" y="83963"/>
                  <a:pt x="8355958" y="100346"/>
                </a:cubicBezTo>
                <a:lnTo>
                  <a:pt x="8330154" y="178165"/>
                </a:lnTo>
                <a:lnTo>
                  <a:pt x="8406335" y="178165"/>
                </a:lnTo>
                <a:lnTo>
                  <a:pt x="8380532" y="100346"/>
                </a:lnTo>
                <a:cubicBezTo>
                  <a:pt x="8375208" y="83963"/>
                  <a:pt x="8369064" y="55293"/>
                  <a:pt x="8369064" y="55293"/>
                </a:cubicBezTo>
                <a:close/>
                <a:moveTo>
                  <a:pt x="7520520" y="55293"/>
                </a:moveTo>
                <a:cubicBezTo>
                  <a:pt x="7520520" y="55293"/>
                  <a:pt x="7513967" y="83963"/>
                  <a:pt x="7508233" y="100346"/>
                </a:cubicBezTo>
                <a:lnTo>
                  <a:pt x="7482429" y="178165"/>
                </a:lnTo>
                <a:lnTo>
                  <a:pt x="7558611" y="178165"/>
                </a:lnTo>
                <a:lnTo>
                  <a:pt x="7532807" y="100346"/>
                </a:lnTo>
                <a:cubicBezTo>
                  <a:pt x="7527483" y="83963"/>
                  <a:pt x="7521339" y="55293"/>
                  <a:pt x="7521339" y="55293"/>
                </a:cubicBezTo>
                <a:close/>
                <a:moveTo>
                  <a:pt x="5053545" y="55293"/>
                </a:moveTo>
                <a:cubicBezTo>
                  <a:pt x="5053545" y="55293"/>
                  <a:pt x="5046992" y="83963"/>
                  <a:pt x="5041258" y="100346"/>
                </a:cubicBezTo>
                <a:lnTo>
                  <a:pt x="5015455" y="178165"/>
                </a:lnTo>
                <a:lnTo>
                  <a:pt x="5091636" y="178165"/>
                </a:lnTo>
                <a:lnTo>
                  <a:pt x="5065833" y="100346"/>
                </a:lnTo>
                <a:cubicBezTo>
                  <a:pt x="5060508" y="83963"/>
                  <a:pt x="5054364" y="55293"/>
                  <a:pt x="5054364" y="55293"/>
                </a:cubicBezTo>
                <a:close/>
                <a:moveTo>
                  <a:pt x="6860847" y="50378"/>
                </a:moveTo>
                <a:lnTo>
                  <a:pt x="6860847" y="149495"/>
                </a:lnTo>
                <a:lnTo>
                  <a:pt x="6910406" y="149495"/>
                </a:lnTo>
                <a:cubicBezTo>
                  <a:pt x="6941124" y="149495"/>
                  <a:pt x="6959146" y="129835"/>
                  <a:pt x="6959146" y="99527"/>
                </a:cubicBezTo>
                <a:cubicBezTo>
                  <a:pt x="6959146" y="69628"/>
                  <a:pt x="6941124" y="50378"/>
                  <a:pt x="6911225" y="50378"/>
                </a:cubicBezTo>
                <a:close/>
                <a:moveTo>
                  <a:pt x="5584497" y="50378"/>
                </a:moveTo>
                <a:lnTo>
                  <a:pt x="5584497" y="250250"/>
                </a:lnTo>
                <a:lnTo>
                  <a:pt x="5627912" y="250250"/>
                </a:lnTo>
                <a:cubicBezTo>
                  <a:pt x="5686891" y="250250"/>
                  <a:pt x="5724572" y="215436"/>
                  <a:pt x="5724572" y="149904"/>
                </a:cubicBezTo>
                <a:cubicBezTo>
                  <a:pt x="5724572" y="85191"/>
                  <a:pt x="5686072" y="50378"/>
                  <a:pt x="5627912" y="50378"/>
                </a:cubicBezTo>
                <a:close/>
                <a:moveTo>
                  <a:pt x="3517573" y="50378"/>
                </a:moveTo>
                <a:lnTo>
                  <a:pt x="3517573" y="149495"/>
                </a:lnTo>
                <a:lnTo>
                  <a:pt x="3567131" y="149495"/>
                </a:lnTo>
                <a:cubicBezTo>
                  <a:pt x="3597850" y="149495"/>
                  <a:pt x="3615871" y="129835"/>
                  <a:pt x="3615871" y="99527"/>
                </a:cubicBezTo>
                <a:cubicBezTo>
                  <a:pt x="3615871" y="69628"/>
                  <a:pt x="3597850" y="50378"/>
                  <a:pt x="3567951" y="50378"/>
                </a:cubicBezTo>
                <a:close/>
                <a:moveTo>
                  <a:pt x="812473" y="50378"/>
                </a:moveTo>
                <a:lnTo>
                  <a:pt x="812473" y="141303"/>
                </a:lnTo>
                <a:lnTo>
                  <a:pt x="859984" y="141303"/>
                </a:lnTo>
                <a:cubicBezTo>
                  <a:pt x="888244" y="141303"/>
                  <a:pt x="905856" y="124511"/>
                  <a:pt x="905856" y="95431"/>
                </a:cubicBezTo>
                <a:cubicBezTo>
                  <a:pt x="905856" y="67580"/>
                  <a:pt x="893978" y="50378"/>
                  <a:pt x="852611" y="50378"/>
                </a:cubicBezTo>
                <a:close/>
                <a:moveTo>
                  <a:pt x="9033756" y="48330"/>
                </a:moveTo>
                <a:cubicBezTo>
                  <a:pt x="8980512" y="48330"/>
                  <a:pt x="8937916" y="90926"/>
                  <a:pt x="8937916" y="148266"/>
                </a:cubicBezTo>
                <a:cubicBezTo>
                  <a:pt x="8937916" y="208064"/>
                  <a:pt x="8980512" y="252298"/>
                  <a:pt x="9033756" y="252298"/>
                </a:cubicBezTo>
                <a:cubicBezTo>
                  <a:pt x="9087001" y="252298"/>
                  <a:pt x="9129597" y="208064"/>
                  <a:pt x="9129597" y="148266"/>
                </a:cubicBezTo>
                <a:cubicBezTo>
                  <a:pt x="9129597" y="90926"/>
                  <a:pt x="9087001" y="48330"/>
                  <a:pt x="9033756" y="48330"/>
                </a:cubicBezTo>
                <a:close/>
                <a:moveTo>
                  <a:pt x="6376282" y="48330"/>
                </a:moveTo>
                <a:cubicBezTo>
                  <a:pt x="6323037" y="48330"/>
                  <a:pt x="6280442" y="90926"/>
                  <a:pt x="6280442" y="148266"/>
                </a:cubicBezTo>
                <a:cubicBezTo>
                  <a:pt x="6280442" y="208064"/>
                  <a:pt x="6323037" y="252298"/>
                  <a:pt x="6376282" y="252298"/>
                </a:cubicBezTo>
                <a:cubicBezTo>
                  <a:pt x="6429527" y="252298"/>
                  <a:pt x="6472122" y="208064"/>
                  <a:pt x="6472122" y="148266"/>
                </a:cubicBezTo>
                <a:cubicBezTo>
                  <a:pt x="6472122" y="90926"/>
                  <a:pt x="6429527" y="48330"/>
                  <a:pt x="6376282" y="48330"/>
                </a:cubicBezTo>
                <a:close/>
                <a:moveTo>
                  <a:pt x="4090282" y="48330"/>
                </a:moveTo>
                <a:cubicBezTo>
                  <a:pt x="4037037" y="48330"/>
                  <a:pt x="3994441" y="90926"/>
                  <a:pt x="3994441" y="148266"/>
                </a:cubicBezTo>
                <a:cubicBezTo>
                  <a:pt x="3994441" y="208064"/>
                  <a:pt x="4037037" y="252298"/>
                  <a:pt x="4090282" y="252298"/>
                </a:cubicBezTo>
                <a:cubicBezTo>
                  <a:pt x="4143527" y="252298"/>
                  <a:pt x="4186122" y="208064"/>
                  <a:pt x="4186122" y="148266"/>
                </a:cubicBezTo>
                <a:cubicBezTo>
                  <a:pt x="4186122" y="90926"/>
                  <a:pt x="4143527" y="48330"/>
                  <a:pt x="4090282" y="48330"/>
                </a:cubicBezTo>
                <a:close/>
                <a:moveTo>
                  <a:pt x="556507" y="48330"/>
                </a:moveTo>
                <a:cubicBezTo>
                  <a:pt x="503263" y="48330"/>
                  <a:pt x="460667" y="90926"/>
                  <a:pt x="460667" y="148266"/>
                </a:cubicBezTo>
                <a:cubicBezTo>
                  <a:pt x="460667" y="208064"/>
                  <a:pt x="503263" y="252298"/>
                  <a:pt x="556507" y="252298"/>
                </a:cubicBezTo>
                <a:cubicBezTo>
                  <a:pt x="609752" y="252298"/>
                  <a:pt x="652348" y="208064"/>
                  <a:pt x="652348" y="148266"/>
                </a:cubicBezTo>
                <a:cubicBezTo>
                  <a:pt x="652348" y="90926"/>
                  <a:pt x="609752" y="48330"/>
                  <a:pt x="556507" y="48330"/>
                </a:cubicBezTo>
                <a:close/>
                <a:moveTo>
                  <a:pt x="9236886" y="4915"/>
                </a:moveTo>
                <a:lnTo>
                  <a:pt x="9289722" y="4915"/>
                </a:lnTo>
                <a:lnTo>
                  <a:pt x="9399897" y="172841"/>
                </a:lnTo>
                <a:cubicBezTo>
                  <a:pt x="9410956" y="189633"/>
                  <a:pt x="9424062" y="217894"/>
                  <a:pt x="9424062" y="217894"/>
                </a:cubicBezTo>
                <a:lnTo>
                  <a:pt x="9424881" y="217894"/>
                </a:lnTo>
                <a:cubicBezTo>
                  <a:pt x="9424881" y="217894"/>
                  <a:pt x="9422015" y="190043"/>
                  <a:pt x="9422015" y="172841"/>
                </a:cubicBezTo>
                <a:lnTo>
                  <a:pt x="9422015" y="4915"/>
                </a:lnTo>
                <a:lnTo>
                  <a:pt x="9474440" y="4915"/>
                </a:lnTo>
                <a:lnTo>
                  <a:pt x="9474440" y="295713"/>
                </a:lnTo>
                <a:lnTo>
                  <a:pt x="9422015" y="295713"/>
                </a:lnTo>
                <a:lnTo>
                  <a:pt x="9311839" y="128197"/>
                </a:lnTo>
                <a:cubicBezTo>
                  <a:pt x="9300780" y="111404"/>
                  <a:pt x="9287674" y="83144"/>
                  <a:pt x="9287674" y="83144"/>
                </a:cubicBezTo>
                <a:lnTo>
                  <a:pt x="9286855" y="83144"/>
                </a:lnTo>
                <a:cubicBezTo>
                  <a:pt x="9286855" y="83144"/>
                  <a:pt x="9289722" y="110995"/>
                  <a:pt x="9289722" y="128197"/>
                </a:cubicBezTo>
                <a:lnTo>
                  <a:pt x="9289722" y="295713"/>
                </a:lnTo>
                <a:lnTo>
                  <a:pt x="9236886" y="295713"/>
                </a:lnTo>
                <a:close/>
                <a:moveTo>
                  <a:pt x="8779686" y="4915"/>
                </a:moveTo>
                <a:lnTo>
                  <a:pt x="8832522" y="4915"/>
                </a:lnTo>
                <a:lnTo>
                  <a:pt x="8832522" y="295713"/>
                </a:lnTo>
                <a:lnTo>
                  <a:pt x="8779686" y="295713"/>
                </a:lnTo>
                <a:close/>
                <a:moveTo>
                  <a:pt x="8496813" y="4915"/>
                </a:moveTo>
                <a:lnTo>
                  <a:pt x="8740510" y="4915"/>
                </a:lnTo>
                <a:lnTo>
                  <a:pt x="8740510" y="50378"/>
                </a:lnTo>
                <a:lnTo>
                  <a:pt x="8645080" y="50378"/>
                </a:lnTo>
                <a:lnTo>
                  <a:pt x="8645080" y="295713"/>
                </a:lnTo>
                <a:lnTo>
                  <a:pt x="8592244" y="295713"/>
                </a:lnTo>
                <a:lnTo>
                  <a:pt x="8592244" y="50378"/>
                </a:lnTo>
                <a:lnTo>
                  <a:pt x="8496813" y="50378"/>
                </a:lnTo>
                <a:close/>
                <a:moveTo>
                  <a:pt x="8340803" y="4915"/>
                </a:moveTo>
                <a:lnTo>
                  <a:pt x="8396096" y="4915"/>
                </a:lnTo>
                <a:lnTo>
                  <a:pt x="8498490" y="295713"/>
                </a:lnTo>
                <a:lnTo>
                  <a:pt x="8444016" y="295713"/>
                </a:lnTo>
                <a:lnTo>
                  <a:pt x="8419442" y="221170"/>
                </a:lnTo>
                <a:lnTo>
                  <a:pt x="8317458" y="221170"/>
                </a:lnTo>
                <a:lnTo>
                  <a:pt x="8292883" y="295713"/>
                </a:lnTo>
                <a:lnTo>
                  <a:pt x="8238410" y="295713"/>
                </a:lnTo>
                <a:close/>
                <a:moveTo>
                  <a:pt x="8012467" y="4915"/>
                </a:moveTo>
                <a:lnTo>
                  <a:pt x="8222579" y="4915"/>
                </a:lnTo>
                <a:lnTo>
                  <a:pt x="8222579" y="38500"/>
                </a:lnTo>
                <a:lnTo>
                  <a:pt x="8093562" y="224037"/>
                </a:lnTo>
                <a:cubicBezTo>
                  <a:pt x="8082094" y="240830"/>
                  <a:pt x="8072265" y="250250"/>
                  <a:pt x="8072265" y="250250"/>
                </a:cubicBezTo>
                <a:lnTo>
                  <a:pt x="8072265" y="251069"/>
                </a:lnTo>
                <a:cubicBezTo>
                  <a:pt x="8072265" y="251069"/>
                  <a:pt x="8080456" y="250250"/>
                  <a:pt x="8093972" y="250250"/>
                </a:cubicBezTo>
                <a:lnTo>
                  <a:pt x="8224218" y="250250"/>
                </a:lnTo>
                <a:lnTo>
                  <a:pt x="8224218" y="295713"/>
                </a:lnTo>
                <a:lnTo>
                  <a:pt x="8005914" y="295713"/>
                </a:lnTo>
                <a:lnTo>
                  <a:pt x="8005914" y="261718"/>
                </a:lnTo>
                <a:lnTo>
                  <a:pt x="8134930" y="76590"/>
                </a:lnTo>
                <a:cubicBezTo>
                  <a:pt x="8146398" y="59798"/>
                  <a:pt x="8156228" y="50378"/>
                  <a:pt x="8156228" y="50378"/>
                </a:cubicBezTo>
                <a:lnTo>
                  <a:pt x="8156228" y="49558"/>
                </a:lnTo>
                <a:cubicBezTo>
                  <a:pt x="8156228" y="49558"/>
                  <a:pt x="8148036" y="50378"/>
                  <a:pt x="8134520" y="50378"/>
                </a:cubicBezTo>
                <a:lnTo>
                  <a:pt x="8012467" y="50378"/>
                </a:lnTo>
                <a:close/>
                <a:moveTo>
                  <a:pt x="7903387" y="4915"/>
                </a:moveTo>
                <a:lnTo>
                  <a:pt x="7956222" y="4915"/>
                </a:lnTo>
                <a:lnTo>
                  <a:pt x="7956222" y="295713"/>
                </a:lnTo>
                <a:lnTo>
                  <a:pt x="7903387" y="295713"/>
                </a:lnTo>
                <a:close/>
                <a:moveTo>
                  <a:pt x="7684312" y="4915"/>
                </a:moveTo>
                <a:lnTo>
                  <a:pt x="7737147" y="4915"/>
                </a:lnTo>
                <a:lnTo>
                  <a:pt x="7737147" y="250250"/>
                </a:lnTo>
                <a:lnTo>
                  <a:pt x="7862887" y="250250"/>
                </a:lnTo>
                <a:lnTo>
                  <a:pt x="7862887" y="295713"/>
                </a:lnTo>
                <a:lnTo>
                  <a:pt x="7684312" y="295713"/>
                </a:lnTo>
                <a:close/>
                <a:moveTo>
                  <a:pt x="7493079" y="4915"/>
                </a:moveTo>
                <a:lnTo>
                  <a:pt x="7548371" y="4915"/>
                </a:lnTo>
                <a:lnTo>
                  <a:pt x="7650765" y="295713"/>
                </a:lnTo>
                <a:lnTo>
                  <a:pt x="7596292" y="295713"/>
                </a:lnTo>
                <a:lnTo>
                  <a:pt x="7571717" y="221170"/>
                </a:lnTo>
                <a:lnTo>
                  <a:pt x="7469733" y="221170"/>
                </a:lnTo>
                <a:lnTo>
                  <a:pt x="7445158" y="295713"/>
                </a:lnTo>
                <a:lnTo>
                  <a:pt x="7390685" y="295713"/>
                </a:lnTo>
                <a:close/>
                <a:moveTo>
                  <a:pt x="7144264" y="4915"/>
                </a:moveTo>
                <a:lnTo>
                  <a:pt x="7387961" y="4915"/>
                </a:lnTo>
                <a:lnTo>
                  <a:pt x="7387961" y="50378"/>
                </a:lnTo>
                <a:lnTo>
                  <a:pt x="7292530" y="50378"/>
                </a:lnTo>
                <a:lnTo>
                  <a:pt x="7292530" y="295713"/>
                </a:lnTo>
                <a:lnTo>
                  <a:pt x="7239695" y="295713"/>
                </a:lnTo>
                <a:lnTo>
                  <a:pt x="7239695" y="50378"/>
                </a:lnTo>
                <a:lnTo>
                  <a:pt x="7144264" y="50378"/>
                </a:lnTo>
                <a:close/>
                <a:moveTo>
                  <a:pt x="7055662" y="4915"/>
                </a:moveTo>
                <a:lnTo>
                  <a:pt x="7108497" y="4915"/>
                </a:lnTo>
                <a:lnTo>
                  <a:pt x="7108497" y="295713"/>
                </a:lnTo>
                <a:lnTo>
                  <a:pt x="7055662" y="295713"/>
                </a:lnTo>
                <a:close/>
                <a:moveTo>
                  <a:pt x="6808012" y="4915"/>
                </a:moveTo>
                <a:lnTo>
                  <a:pt x="6920236" y="4915"/>
                </a:lnTo>
                <a:cubicBezTo>
                  <a:pt x="6974709" y="4915"/>
                  <a:pt x="7012799" y="43005"/>
                  <a:pt x="7012799" y="99527"/>
                </a:cubicBezTo>
                <a:cubicBezTo>
                  <a:pt x="7012799" y="156048"/>
                  <a:pt x="6974709" y="195367"/>
                  <a:pt x="6920236" y="195367"/>
                </a:cubicBezTo>
                <a:lnTo>
                  <a:pt x="6860847" y="195367"/>
                </a:lnTo>
                <a:lnTo>
                  <a:pt x="6860847" y="295713"/>
                </a:lnTo>
                <a:lnTo>
                  <a:pt x="6808012" y="295713"/>
                </a:lnTo>
                <a:close/>
                <a:moveTo>
                  <a:pt x="5931712" y="4915"/>
                </a:moveTo>
                <a:lnTo>
                  <a:pt x="5984547" y="4915"/>
                </a:lnTo>
                <a:lnTo>
                  <a:pt x="5984547" y="128197"/>
                </a:lnTo>
                <a:lnTo>
                  <a:pt x="6117659" y="128197"/>
                </a:lnTo>
                <a:lnTo>
                  <a:pt x="6117659" y="4915"/>
                </a:lnTo>
                <a:lnTo>
                  <a:pt x="6170494" y="4915"/>
                </a:lnTo>
                <a:lnTo>
                  <a:pt x="6170494" y="295713"/>
                </a:lnTo>
                <a:lnTo>
                  <a:pt x="6117659" y="295713"/>
                </a:lnTo>
                <a:lnTo>
                  <a:pt x="6117659" y="173660"/>
                </a:lnTo>
                <a:lnTo>
                  <a:pt x="5984547" y="173660"/>
                </a:lnTo>
                <a:lnTo>
                  <a:pt x="5984547" y="295713"/>
                </a:lnTo>
                <a:lnTo>
                  <a:pt x="5931712" y="295713"/>
                </a:lnTo>
                <a:close/>
                <a:moveTo>
                  <a:pt x="5531662" y="4915"/>
                </a:moveTo>
                <a:lnTo>
                  <a:pt x="5630780" y="4915"/>
                </a:lnTo>
                <a:cubicBezTo>
                  <a:pt x="5720476" y="4915"/>
                  <a:pt x="5779045" y="58160"/>
                  <a:pt x="5779045" y="149904"/>
                </a:cubicBezTo>
                <a:cubicBezTo>
                  <a:pt x="5779045" y="241649"/>
                  <a:pt x="5720476" y="295713"/>
                  <a:pt x="5630780" y="295713"/>
                </a:cubicBezTo>
                <a:lnTo>
                  <a:pt x="5531662" y="295713"/>
                </a:lnTo>
                <a:close/>
                <a:moveTo>
                  <a:pt x="5217337" y="4915"/>
                </a:moveTo>
                <a:lnTo>
                  <a:pt x="5270172" y="4915"/>
                </a:lnTo>
                <a:lnTo>
                  <a:pt x="5380348" y="172841"/>
                </a:lnTo>
                <a:cubicBezTo>
                  <a:pt x="5391406" y="189633"/>
                  <a:pt x="5404513" y="217894"/>
                  <a:pt x="5404513" y="217894"/>
                </a:cubicBezTo>
                <a:lnTo>
                  <a:pt x="5405332" y="217894"/>
                </a:lnTo>
                <a:cubicBezTo>
                  <a:pt x="5405332" y="217894"/>
                  <a:pt x="5402465" y="190043"/>
                  <a:pt x="5402465" y="172841"/>
                </a:cubicBezTo>
                <a:lnTo>
                  <a:pt x="5402465" y="4915"/>
                </a:lnTo>
                <a:lnTo>
                  <a:pt x="5454891" y="4915"/>
                </a:lnTo>
                <a:lnTo>
                  <a:pt x="5454891" y="295713"/>
                </a:lnTo>
                <a:lnTo>
                  <a:pt x="5402465" y="295713"/>
                </a:lnTo>
                <a:lnTo>
                  <a:pt x="5292289" y="128197"/>
                </a:lnTo>
                <a:cubicBezTo>
                  <a:pt x="5281231" y="111404"/>
                  <a:pt x="5268124" y="83144"/>
                  <a:pt x="5268124" y="83144"/>
                </a:cubicBezTo>
                <a:lnTo>
                  <a:pt x="5267305" y="83144"/>
                </a:lnTo>
                <a:cubicBezTo>
                  <a:pt x="5267305" y="83144"/>
                  <a:pt x="5270172" y="110995"/>
                  <a:pt x="5270172" y="128197"/>
                </a:cubicBezTo>
                <a:lnTo>
                  <a:pt x="5270172" y="295713"/>
                </a:lnTo>
                <a:lnTo>
                  <a:pt x="5217337" y="295713"/>
                </a:lnTo>
                <a:close/>
                <a:moveTo>
                  <a:pt x="5026104" y="4915"/>
                </a:moveTo>
                <a:lnTo>
                  <a:pt x="5081396" y="4915"/>
                </a:lnTo>
                <a:lnTo>
                  <a:pt x="5183790" y="295713"/>
                </a:lnTo>
                <a:lnTo>
                  <a:pt x="5129317" y="295713"/>
                </a:lnTo>
                <a:lnTo>
                  <a:pt x="5104742" y="221170"/>
                </a:lnTo>
                <a:lnTo>
                  <a:pt x="5002758" y="221170"/>
                </a:lnTo>
                <a:lnTo>
                  <a:pt x="4978183" y="295713"/>
                </a:lnTo>
                <a:lnTo>
                  <a:pt x="4923710" y="295713"/>
                </a:lnTo>
                <a:close/>
                <a:moveTo>
                  <a:pt x="4308157" y="4915"/>
                </a:moveTo>
                <a:lnTo>
                  <a:pt x="4364678" y="4915"/>
                </a:lnTo>
                <a:lnTo>
                  <a:pt x="4421609" y="148676"/>
                </a:lnTo>
                <a:cubicBezTo>
                  <a:pt x="4428162" y="165878"/>
                  <a:pt x="4436354" y="191271"/>
                  <a:pt x="4436354" y="191271"/>
                </a:cubicBezTo>
                <a:lnTo>
                  <a:pt x="4437173" y="191271"/>
                </a:lnTo>
                <a:cubicBezTo>
                  <a:pt x="4437173" y="191271"/>
                  <a:pt x="4444955" y="165878"/>
                  <a:pt x="4451508" y="148676"/>
                </a:cubicBezTo>
                <a:lnTo>
                  <a:pt x="4508439" y="4915"/>
                </a:lnTo>
                <a:lnTo>
                  <a:pt x="4564960" y="4915"/>
                </a:lnTo>
                <a:lnTo>
                  <a:pt x="4588306" y="295713"/>
                </a:lnTo>
                <a:lnTo>
                  <a:pt x="4535880" y="295713"/>
                </a:lnTo>
                <a:lnTo>
                  <a:pt x="4523593" y="133112"/>
                </a:lnTo>
                <a:cubicBezTo>
                  <a:pt x="4522365" y="113862"/>
                  <a:pt x="4523184" y="88059"/>
                  <a:pt x="4523184" y="88059"/>
                </a:cubicBezTo>
                <a:lnTo>
                  <a:pt x="4522365" y="88059"/>
                </a:lnTo>
                <a:cubicBezTo>
                  <a:pt x="4522365" y="88059"/>
                  <a:pt x="4513763" y="116319"/>
                  <a:pt x="4506801" y="133112"/>
                </a:cubicBezTo>
                <a:lnTo>
                  <a:pt x="4459700" y="245745"/>
                </a:lnTo>
                <a:lnTo>
                  <a:pt x="4413417" y="245745"/>
                </a:lnTo>
                <a:lnTo>
                  <a:pt x="4366726" y="133112"/>
                </a:lnTo>
                <a:cubicBezTo>
                  <a:pt x="4359763" y="116319"/>
                  <a:pt x="4350753" y="87649"/>
                  <a:pt x="4350753" y="87649"/>
                </a:cubicBezTo>
                <a:lnTo>
                  <a:pt x="4349933" y="87649"/>
                </a:lnTo>
                <a:cubicBezTo>
                  <a:pt x="4349933" y="87649"/>
                  <a:pt x="4350753" y="113862"/>
                  <a:pt x="4349524" y="133112"/>
                </a:cubicBezTo>
                <a:lnTo>
                  <a:pt x="4337237" y="295713"/>
                </a:lnTo>
                <a:lnTo>
                  <a:pt x="4284402" y="295713"/>
                </a:lnTo>
                <a:close/>
                <a:moveTo>
                  <a:pt x="3677164" y="4915"/>
                </a:moveTo>
                <a:lnTo>
                  <a:pt x="3920860" y="4915"/>
                </a:lnTo>
                <a:lnTo>
                  <a:pt x="3920860" y="50378"/>
                </a:lnTo>
                <a:lnTo>
                  <a:pt x="3825430" y="50378"/>
                </a:lnTo>
                <a:lnTo>
                  <a:pt x="3825430" y="295713"/>
                </a:lnTo>
                <a:lnTo>
                  <a:pt x="3772595" y="295713"/>
                </a:lnTo>
                <a:lnTo>
                  <a:pt x="3772595" y="50378"/>
                </a:lnTo>
                <a:lnTo>
                  <a:pt x="3677164" y="50378"/>
                </a:lnTo>
                <a:close/>
                <a:moveTo>
                  <a:pt x="3464738" y="4915"/>
                </a:moveTo>
                <a:lnTo>
                  <a:pt x="3576962" y="4915"/>
                </a:lnTo>
                <a:cubicBezTo>
                  <a:pt x="3631435" y="4915"/>
                  <a:pt x="3669526" y="43005"/>
                  <a:pt x="3669526" y="99527"/>
                </a:cubicBezTo>
                <a:cubicBezTo>
                  <a:pt x="3669526" y="156048"/>
                  <a:pt x="3631435" y="195367"/>
                  <a:pt x="3576962" y="195367"/>
                </a:cubicBezTo>
                <a:lnTo>
                  <a:pt x="3517573" y="195367"/>
                </a:lnTo>
                <a:lnTo>
                  <a:pt x="3517573" y="295713"/>
                </a:lnTo>
                <a:lnTo>
                  <a:pt x="3464738" y="295713"/>
                </a:lnTo>
                <a:close/>
                <a:moveTo>
                  <a:pt x="3117533" y="4915"/>
                </a:moveTo>
                <a:lnTo>
                  <a:pt x="3174054" y="4915"/>
                </a:lnTo>
                <a:lnTo>
                  <a:pt x="3230985" y="148676"/>
                </a:lnTo>
                <a:cubicBezTo>
                  <a:pt x="3237538" y="165878"/>
                  <a:pt x="3245730" y="191271"/>
                  <a:pt x="3245730" y="191271"/>
                </a:cubicBezTo>
                <a:lnTo>
                  <a:pt x="3246549" y="191271"/>
                </a:lnTo>
                <a:cubicBezTo>
                  <a:pt x="3246549" y="191271"/>
                  <a:pt x="3254330" y="165878"/>
                  <a:pt x="3260884" y="148676"/>
                </a:cubicBezTo>
                <a:lnTo>
                  <a:pt x="3317815" y="4915"/>
                </a:lnTo>
                <a:lnTo>
                  <a:pt x="3374336" y="4915"/>
                </a:lnTo>
                <a:lnTo>
                  <a:pt x="3397682" y="295713"/>
                </a:lnTo>
                <a:lnTo>
                  <a:pt x="3345256" y="295713"/>
                </a:lnTo>
                <a:lnTo>
                  <a:pt x="3332969" y="133112"/>
                </a:lnTo>
                <a:cubicBezTo>
                  <a:pt x="3331741" y="113862"/>
                  <a:pt x="3332560" y="88059"/>
                  <a:pt x="3332560" y="88059"/>
                </a:cubicBezTo>
                <a:lnTo>
                  <a:pt x="3331741" y="88059"/>
                </a:lnTo>
                <a:cubicBezTo>
                  <a:pt x="3331741" y="88059"/>
                  <a:pt x="3323140" y="116319"/>
                  <a:pt x="3316177" y="133112"/>
                </a:cubicBezTo>
                <a:lnTo>
                  <a:pt x="3269076" y="245745"/>
                </a:lnTo>
                <a:lnTo>
                  <a:pt x="3222794" y="245745"/>
                </a:lnTo>
                <a:lnTo>
                  <a:pt x="3176102" y="133112"/>
                </a:lnTo>
                <a:cubicBezTo>
                  <a:pt x="3169139" y="116319"/>
                  <a:pt x="3160129" y="87649"/>
                  <a:pt x="3160129" y="87649"/>
                </a:cubicBezTo>
                <a:lnTo>
                  <a:pt x="3159309" y="87649"/>
                </a:lnTo>
                <a:cubicBezTo>
                  <a:pt x="3159309" y="87649"/>
                  <a:pt x="3160129" y="113862"/>
                  <a:pt x="3158900" y="133112"/>
                </a:cubicBezTo>
                <a:lnTo>
                  <a:pt x="3146613" y="295713"/>
                </a:lnTo>
                <a:lnTo>
                  <a:pt x="3093777" y="295713"/>
                </a:lnTo>
                <a:close/>
                <a:moveTo>
                  <a:pt x="2819095" y="4915"/>
                </a:moveTo>
                <a:lnTo>
                  <a:pt x="2878894" y="4915"/>
                </a:lnTo>
                <a:lnTo>
                  <a:pt x="2924356" y="90516"/>
                </a:lnTo>
                <a:cubicBezTo>
                  <a:pt x="2933776" y="108537"/>
                  <a:pt x="2941558" y="129835"/>
                  <a:pt x="2941968" y="129426"/>
                </a:cubicBezTo>
                <a:lnTo>
                  <a:pt x="2942787" y="129426"/>
                </a:lnTo>
                <a:cubicBezTo>
                  <a:pt x="2942787" y="129426"/>
                  <a:pt x="2950979" y="108537"/>
                  <a:pt x="2960399" y="90516"/>
                </a:cubicBezTo>
                <a:lnTo>
                  <a:pt x="3005452" y="4915"/>
                </a:lnTo>
                <a:lnTo>
                  <a:pt x="3065250" y="4915"/>
                </a:lnTo>
                <a:lnTo>
                  <a:pt x="2968591" y="174069"/>
                </a:lnTo>
                <a:lnTo>
                  <a:pt x="2968591" y="295713"/>
                </a:lnTo>
                <a:lnTo>
                  <a:pt x="2915755" y="295713"/>
                </a:lnTo>
                <a:lnTo>
                  <a:pt x="2915755" y="174069"/>
                </a:lnTo>
                <a:close/>
                <a:moveTo>
                  <a:pt x="1931213" y="4915"/>
                </a:moveTo>
                <a:lnTo>
                  <a:pt x="1984048" y="4915"/>
                </a:lnTo>
                <a:lnTo>
                  <a:pt x="2094224" y="172841"/>
                </a:lnTo>
                <a:cubicBezTo>
                  <a:pt x="2105282" y="189633"/>
                  <a:pt x="2118389" y="217894"/>
                  <a:pt x="2118389" y="217894"/>
                </a:cubicBezTo>
                <a:lnTo>
                  <a:pt x="2119208" y="217894"/>
                </a:lnTo>
                <a:cubicBezTo>
                  <a:pt x="2119208" y="217894"/>
                  <a:pt x="2116341" y="190043"/>
                  <a:pt x="2116341" y="172841"/>
                </a:cubicBezTo>
                <a:lnTo>
                  <a:pt x="2116341" y="4915"/>
                </a:lnTo>
                <a:lnTo>
                  <a:pt x="2168766" y="4915"/>
                </a:lnTo>
                <a:lnTo>
                  <a:pt x="2168766" y="295713"/>
                </a:lnTo>
                <a:lnTo>
                  <a:pt x="2116341" y="295713"/>
                </a:lnTo>
                <a:lnTo>
                  <a:pt x="2006166" y="128197"/>
                </a:lnTo>
                <a:cubicBezTo>
                  <a:pt x="1995106" y="111404"/>
                  <a:pt x="1982000" y="83144"/>
                  <a:pt x="1982000" y="83144"/>
                </a:cubicBezTo>
                <a:lnTo>
                  <a:pt x="1981181" y="83144"/>
                </a:lnTo>
                <a:cubicBezTo>
                  <a:pt x="1981181" y="83144"/>
                  <a:pt x="1984048" y="110995"/>
                  <a:pt x="1984048" y="128197"/>
                </a:cubicBezTo>
                <a:lnTo>
                  <a:pt x="1984048" y="295713"/>
                </a:lnTo>
                <a:lnTo>
                  <a:pt x="1931213" y="295713"/>
                </a:lnTo>
                <a:close/>
                <a:moveTo>
                  <a:pt x="1807388" y="4915"/>
                </a:moveTo>
                <a:lnTo>
                  <a:pt x="1860223" y="4915"/>
                </a:lnTo>
                <a:lnTo>
                  <a:pt x="1860223" y="295713"/>
                </a:lnTo>
                <a:lnTo>
                  <a:pt x="1807388" y="295713"/>
                </a:lnTo>
                <a:close/>
                <a:moveTo>
                  <a:pt x="1493063" y="4915"/>
                </a:moveTo>
                <a:lnTo>
                  <a:pt x="1545898" y="4915"/>
                </a:lnTo>
                <a:lnTo>
                  <a:pt x="1656074" y="172841"/>
                </a:lnTo>
                <a:cubicBezTo>
                  <a:pt x="1667132" y="189633"/>
                  <a:pt x="1680238" y="217894"/>
                  <a:pt x="1680238" y="217894"/>
                </a:cubicBezTo>
                <a:lnTo>
                  <a:pt x="1681058" y="217894"/>
                </a:lnTo>
                <a:cubicBezTo>
                  <a:pt x="1681058" y="217894"/>
                  <a:pt x="1678191" y="190043"/>
                  <a:pt x="1678191" y="172841"/>
                </a:cubicBezTo>
                <a:lnTo>
                  <a:pt x="1678191" y="4915"/>
                </a:lnTo>
                <a:lnTo>
                  <a:pt x="1730616" y="4915"/>
                </a:lnTo>
                <a:lnTo>
                  <a:pt x="1730616" y="295713"/>
                </a:lnTo>
                <a:lnTo>
                  <a:pt x="1678191" y="295713"/>
                </a:lnTo>
                <a:lnTo>
                  <a:pt x="1568015" y="128197"/>
                </a:lnTo>
                <a:cubicBezTo>
                  <a:pt x="1556956" y="111404"/>
                  <a:pt x="1543850" y="83144"/>
                  <a:pt x="1543850" y="83144"/>
                </a:cubicBezTo>
                <a:lnTo>
                  <a:pt x="1543031" y="83144"/>
                </a:lnTo>
                <a:cubicBezTo>
                  <a:pt x="1543031" y="83144"/>
                  <a:pt x="1545898" y="110995"/>
                  <a:pt x="1545898" y="128197"/>
                </a:cubicBezTo>
                <a:lnTo>
                  <a:pt x="1545898" y="295713"/>
                </a:lnTo>
                <a:lnTo>
                  <a:pt x="1493063" y="295713"/>
                </a:lnTo>
                <a:close/>
                <a:moveTo>
                  <a:pt x="1254938" y="4915"/>
                </a:moveTo>
                <a:lnTo>
                  <a:pt x="1429007" y="4915"/>
                </a:lnTo>
                <a:lnTo>
                  <a:pt x="1429007" y="50378"/>
                </a:lnTo>
                <a:lnTo>
                  <a:pt x="1307773" y="50378"/>
                </a:lnTo>
                <a:lnTo>
                  <a:pt x="1307773" y="126559"/>
                </a:lnTo>
                <a:lnTo>
                  <a:pt x="1405661" y="126559"/>
                </a:lnTo>
                <a:lnTo>
                  <a:pt x="1405661" y="172021"/>
                </a:lnTo>
                <a:lnTo>
                  <a:pt x="1307773" y="172021"/>
                </a:lnTo>
                <a:lnTo>
                  <a:pt x="1307773" y="250250"/>
                </a:lnTo>
                <a:lnTo>
                  <a:pt x="1435560" y="250250"/>
                </a:lnTo>
                <a:lnTo>
                  <a:pt x="1435560" y="295713"/>
                </a:lnTo>
                <a:lnTo>
                  <a:pt x="1254938" y="295713"/>
                </a:lnTo>
                <a:close/>
                <a:moveTo>
                  <a:pt x="759638" y="4915"/>
                </a:moveTo>
                <a:lnTo>
                  <a:pt x="853430" y="4915"/>
                </a:lnTo>
                <a:cubicBezTo>
                  <a:pt x="884968" y="4915"/>
                  <a:pt x="899303" y="7372"/>
                  <a:pt x="911999" y="13106"/>
                </a:cubicBezTo>
                <a:cubicBezTo>
                  <a:pt x="941079" y="26213"/>
                  <a:pt x="959510" y="54064"/>
                  <a:pt x="959510" y="92564"/>
                </a:cubicBezTo>
                <a:cubicBezTo>
                  <a:pt x="959510" y="127378"/>
                  <a:pt x="941079" y="159734"/>
                  <a:pt x="910361" y="172021"/>
                </a:cubicBezTo>
                <a:lnTo>
                  <a:pt x="910361" y="172841"/>
                </a:lnTo>
                <a:cubicBezTo>
                  <a:pt x="910361" y="172841"/>
                  <a:pt x="914457" y="176936"/>
                  <a:pt x="920191" y="187176"/>
                </a:cubicBezTo>
                <a:lnTo>
                  <a:pt x="979989" y="295713"/>
                </a:lnTo>
                <a:lnTo>
                  <a:pt x="921010" y="295713"/>
                </a:lnTo>
                <a:lnTo>
                  <a:pt x="863260" y="187176"/>
                </a:lnTo>
                <a:lnTo>
                  <a:pt x="812473" y="187176"/>
                </a:lnTo>
                <a:lnTo>
                  <a:pt x="812473" y="295713"/>
                </a:lnTo>
                <a:lnTo>
                  <a:pt x="759638" y="295713"/>
                </a:lnTo>
                <a:close/>
                <a:moveTo>
                  <a:pt x="0" y="4915"/>
                </a:moveTo>
                <a:lnTo>
                  <a:pt x="54473" y="4915"/>
                </a:lnTo>
                <a:lnTo>
                  <a:pt x="100346" y="206016"/>
                </a:lnTo>
                <a:cubicBezTo>
                  <a:pt x="104032" y="222399"/>
                  <a:pt x="105260" y="236734"/>
                  <a:pt x="105260" y="236734"/>
                </a:cubicBezTo>
                <a:lnTo>
                  <a:pt x="106080" y="236734"/>
                </a:lnTo>
                <a:cubicBezTo>
                  <a:pt x="106489" y="236734"/>
                  <a:pt x="106899" y="222809"/>
                  <a:pt x="111404" y="206016"/>
                </a:cubicBezTo>
                <a:lnTo>
                  <a:pt x="163830" y="4915"/>
                </a:lnTo>
                <a:lnTo>
                  <a:pt x="209702" y="4915"/>
                </a:lnTo>
                <a:lnTo>
                  <a:pt x="261309" y="206016"/>
                </a:lnTo>
                <a:cubicBezTo>
                  <a:pt x="265814" y="222809"/>
                  <a:pt x="266223" y="236734"/>
                  <a:pt x="266633" y="236734"/>
                </a:cubicBezTo>
                <a:lnTo>
                  <a:pt x="267452" y="236734"/>
                </a:lnTo>
                <a:cubicBezTo>
                  <a:pt x="267452" y="236734"/>
                  <a:pt x="268681" y="222399"/>
                  <a:pt x="272367" y="206016"/>
                </a:cubicBezTo>
                <a:lnTo>
                  <a:pt x="320287" y="4915"/>
                </a:lnTo>
                <a:lnTo>
                  <a:pt x="374761" y="4915"/>
                </a:lnTo>
                <a:lnTo>
                  <a:pt x="299809" y="295713"/>
                </a:lnTo>
                <a:lnTo>
                  <a:pt x="238782" y="295713"/>
                </a:lnTo>
                <a:lnTo>
                  <a:pt x="194138" y="123692"/>
                </a:lnTo>
                <a:cubicBezTo>
                  <a:pt x="189223" y="104851"/>
                  <a:pt x="186766" y="85601"/>
                  <a:pt x="186766" y="85601"/>
                </a:cubicBezTo>
                <a:lnTo>
                  <a:pt x="185947" y="85601"/>
                </a:lnTo>
                <a:cubicBezTo>
                  <a:pt x="185947" y="85601"/>
                  <a:pt x="183489" y="104851"/>
                  <a:pt x="178575" y="123692"/>
                </a:cubicBezTo>
                <a:lnTo>
                  <a:pt x="133931" y="295713"/>
                </a:lnTo>
                <a:lnTo>
                  <a:pt x="72904" y="295713"/>
                </a:lnTo>
                <a:close/>
                <a:moveTo>
                  <a:pt x="9632717" y="0"/>
                </a:moveTo>
                <a:cubicBezTo>
                  <a:pt x="9690058" y="0"/>
                  <a:pt x="9719547" y="31128"/>
                  <a:pt x="9719547" y="31128"/>
                </a:cubicBezTo>
                <a:lnTo>
                  <a:pt x="9696611" y="74133"/>
                </a:lnTo>
                <a:cubicBezTo>
                  <a:pt x="9696611" y="74133"/>
                  <a:pt x="9668760" y="48739"/>
                  <a:pt x="9632308" y="48739"/>
                </a:cubicBezTo>
                <a:cubicBezTo>
                  <a:pt x="9607733" y="48739"/>
                  <a:pt x="9588483" y="63074"/>
                  <a:pt x="9588483" y="83553"/>
                </a:cubicBezTo>
                <a:cubicBezTo>
                  <a:pt x="9588483" y="135160"/>
                  <a:pt x="9725281" y="122463"/>
                  <a:pt x="9725281" y="215436"/>
                </a:cubicBezTo>
                <a:cubicBezTo>
                  <a:pt x="9725281" y="261718"/>
                  <a:pt x="9690058" y="300628"/>
                  <a:pt x="9629440" y="300628"/>
                </a:cubicBezTo>
                <a:cubicBezTo>
                  <a:pt x="9564728" y="300628"/>
                  <a:pt x="9529095" y="260899"/>
                  <a:pt x="9529095" y="260899"/>
                </a:cubicBezTo>
                <a:lnTo>
                  <a:pt x="9557765" y="221170"/>
                </a:lnTo>
                <a:cubicBezTo>
                  <a:pt x="9557765" y="221170"/>
                  <a:pt x="9589302" y="251889"/>
                  <a:pt x="9630260" y="251889"/>
                </a:cubicBezTo>
                <a:cubicBezTo>
                  <a:pt x="9652376" y="251889"/>
                  <a:pt x="9672446" y="240420"/>
                  <a:pt x="9672446" y="216665"/>
                </a:cubicBezTo>
                <a:cubicBezTo>
                  <a:pt x="9672446" y="164649"/>
                  <a:pt x="9535238" y="173660"/>
                  <a:pt x="9535238" y="84372"/>
                </a:cubicBezTo>
                <a:cubicBezTo>
                  <a:pt x="9535238" y="36042"/>
                  <a:pt x="9577015" y="0"/>
                  <a:pt x="9632717" y="0"/>
                </a:cubicBezTo>
                <a:close/>
                <a:moveTo>
                  <a:pt x="9033756" y="0"/>
                </a:moveTo>
                <a:cubicBezTo>
                  <a:pt x="9119358" y="0"/>
                  <a:pt x="9184071" y="65122"/>
                  <a:pt x="9184071" y="148266"/>
                </a:cubicBezTo>
                <a:cubicBezTo>
                  <a:pt x="9184071" y="233867"/>
                  <a:pt x="9119358" y="300628"/>
                  <a:pt x="9033756" y="300628"/>
                </a:cubicBezTo>
                <a:cubicBezTo>
                  <a:pt x="8948155" y="300628"/>
                  <a:pt x="8883442" y="233867"/>
                  <a:pt x="8883442" y="148266"/>
                </a:cubicBezTo>
                <a:cubicBezTo>
                  <a:pt x="8883442" y="65122"/>
                  <a:pt x="8948155" y="0"/>
                  <a:pt x="9033756" y="0"/>
                </a:cubicBezTo>
                <a:close/>
                <a:moveTo>
                  <a:pt x="6660917" y="0"/>
                </a:moveTo>
                <a:cubicBezTo>
                  <a:pt x="6718258" y="0"/>
                  <a:pt x="6747747" y="31128"/>
                  <a:pt x="6747747" y="31128"/>
                </a:cubicBezTo>
                <a:lnTo>
                  <a:pt x="6724811" y="74133"/>
                </a:lnTo>
                <a:cubicBezTo>
                  <a:pt x="6724811" y="74133"/>
                  <a:pt x="6696960" y="48739"/>
                  <a:pt x="6660508" y="48739"/>
                </a:cubicBezTo>
                <a:cubicBezTo>
                  <a:pt x="6635933" y="48739"/>
                  <a:pt x="6616683" y="63074"/>
                  <a:pt x="6616683" y="83553"/>
                </a:cubicBezTo>
                <a:cubicBezTo>
                  <a:pt x="6616683" y="135160"/>
                  <a:pt x="6753481" y="122463"/>
                  <a:pt x="6753481" y="215436"/>
                </a:cubicBezTo>
                <a:cubicBezTo>
                  <a:pt x="6753481" y="261718"/>
                  <a:pt x="6718258" y="300628"/>
                  <a:pt x="6657641" y="300628"/>
                </a:cubicBezTo>
                <a:cubicBezTo>
                  <a:pt x="6592928" y="300628"/>
                  <a:pt x="6557295" y="260899"/>
                  <a:pt x="6557295" y="260899"/>
                </a:cubicBezTo>
                <a:lnTo>
                  <a:pt x="6585965" y="221170"/>
                </a:lnTo>
                <a:cubicBezTo>
                  <a:pt x="6585965" y="221170"/>
                  <a:pt x="6617502" y="251889"/>
                  <a:pt x="6658460" y="251889"/>
                </a:cubicBezTo>
                <a:cubicBezTo>
                  <a:pt x="6680577" y="251889"/>
                  <a:pt x="6700646" y="240420"/>
                  <a:pt x="6700646" y="216665"/>
                </a:cubicBezTo>
                <a:cubicBezTo>
                  <a:pt x="6700646" y="164649"/>
                  <a:pt x="6563438" y="173660"/>
                  <a:pt x="6563438" y="84372"/>
                </a:cubicBezTo>
                <a:cubicBezTo>
                  <a:pt x="6563438" y="36042"/>
                  <a:pt x="6605215" y="0"/>
                  <a:pt x="6660917" y="0"/>
                </a:cubicBezTo>
                <a:close/>
                <a:moveTo>
                  <a:pt x="6376282" y="0"/>
                </a:moveTo>
                <a:cubicBezTo>
                  <a:pt x="6461883" y="0"/>
                  <a:pt x="6526596" y="65122"/>
                  <a:pt x="6526596" y="148266"/>
                </a:cubicBezTo>
                <a:cubicBezTo>
                  <a:pt x="6526596" y="233867"/>
                  <a:pt x="6461883" y="300628"/>
                  <a:pt x="6376282" y="300628"/>
                </a:cubicBezTo>
                <a:cubicBezTo>
                  <a:pt x="6290681" y="300628"/>
                  <a:pt x="6225968" y="233867"/>
                  <a:pt x="6225968" y="148266"/>
                </a:cubicBezTo>
                <a:cubicBezTo>
                  <a:pt x="6225968" y="65122"/>
                  <a:pt x="6290681" y="0"/>
                  <a:pt x="6376282" y="0"/>
                </a:cubicBezTo>
                <a:close/>
                <a:moveTo>
                  <a:pt x="4736868" y="0"/>
                </a:moveTo>
                <a:cubicBezTo>
                  <a:pt x="4794208" y="0"/>
                  <a:pt x="4823697" y="31128"/>
                  <a:pt x="4823697" y="31128"/>
                </a:cubicBezTo>
                <a:lnTo>
                  <a:pt x="4800761" y="74133"/>
                </a:lnTo>
                <a:cubicBezTo>
                  <a:pt x="4800761" y="74133"/>
                  <a:pt x="4772910" y="48739"/>
                  <a:pt x="4736458" y="48739"/>
                </a:cubicBezTo>
                <a:cubicBezTo>
                  <a:pt x="4711883" y="48739"/>
                  <a:pt x="4692633" y="63074"/>
                  <a:pt x="4692633" y="83553"/>
                </a:cubicBezTo>
                <a:cubicBezTo>
                  <a:pt x="4692633" y="135160"/>
                  <a:pt x="4829431" y="122463"/>
                  <a:pt x="4829431" y="215436"/>
                </a:cubicBezTo>
                <a:cubicBezTo>
                  <a:pt x="4829431" y="261718"/>
                  <a:pt x="4794208" y="300628"/>
                  <a:pt x="4733591" y="300628"/>
                </a:cubicBezTo>
                <a:cubicBezTo>
                  <a:pt x="4668878" y="300628"/>
                  <a:pt x="4633245" y="260899"/>
                  <a:pt x="4633245" y="260899"/>
                </a:cubicBezTo>
                <a:lnTo>
                  <a:pt x="4661915" y="221170"/>
                </a:lnTo>
                <a:cubicBezTo>
                  <a:pt x="4661915" y="221170"/>
                  <a:pt x="4693452" y="251889"/>
                  <a:pt x="4734410" y="251889"/>
                </a:cubicBezTo>
                <a:cubicBezTo>
                  <a:pt x="4756527" y="251889"/>
                  <a:pt x="4776596" y="240420"/>
                  <a:pt x="4776596" y="216665"/>
                </a:cubicBezTo>
                <a:cubicBezTo>
                  <a:pt x="4776596" y="164649"/>
                  <a:pt x="4639389" y="173660"/>
                  <a:pt x="4639389" y="84372"/>
                </a:cubicBezTo>
                <a:cubicBezTo>
                  <a:pt x="4639389" y="36042"/>
                  <a:pt x="4681165" y="0"/>
                  <a:pt x="4736868" y="0"/>
                </a:cubicBezTo>
                <a:close/>
                <a:moveTo>
                  <a:pt x="4090282" y="0"/>
                </a:moveTo>
                <a:cubicBezTo>
                  <a:pt x="4175883" y="0"/>
                  <a:pt x="4240596" y="65122"/>
                  <a:pt x="4240596" y="148266"/>
                </a:cubicBezTo>
                <a:cubicBezTo>
                  <a:pt x="4240596" y="233867"/>
                  <a:pt x="4175883" y="300628"/>
                  <a:pt x="4090282" y="300628"/>
                </a:cubicBezTo>
                <a:cubicBezTo>
                  <a:pt x="4004681" y="300628"/>
                  <a:pt x="3939968" y="233867"/>
                  <a:pt x="3939968" y="148266"/>
                </a:cubicBezTo>
                <a:cubicBezTo>
                  <a:pt x="3939968" y="65122"/>
                  <a:pt x="4004681" y="0"/>
                  <a:pt x="4090282" y="0"/>
                </a:cubicBezTo>
                <a:close/>
                <a:moveTo>
                  <a:pt x="2708043" y="0"/>
                </a:moveTo>
                <a:cubicBezTo>
                  <a:pt x="2765384" y="0"/>
                  <a:pt x="2794873" y="31128"/>
                  <a:pt x="2794873" y="31128"/>
                </a:cubicBezTo>
                <a:lnTo>
                  <a:pt x="2771937" y="74133"/>
                </a:lnTo>
                <a:cubicBezTo>
                  <a:pt x="2771937" y="74133"/>
                  <a:pt x="2744086" y="48739"/>
                  <a:pt x="2707634" y="48739"/>
                </a:cubicBezTo>
                <a:cubicBezTo>
                  <a:pt x="2683059" y="48739"/>
                  <a:pt x="2663809" y="63074"/>
                  <a:pt x="2663809" y="83553"/>
                </a:cubicBezTo>
                <a:cubicBezTo>
                  <a:pt x="2663809" y="135160"/>
                  <a:pt x="2800607" y="122463"/>
                  <a:pt x="2800607" y="215436"/>
                </a:cubicBezTo>
                <a:cubicBezTo>
                  <a:pt x="2800607" y="261718"/>
                  <a:pt x="2765384" y="300628"/>
                  <a:pt x="2704767" y="300628"/>
                </a:cubicBezTo>
                <a:cubicBezTo>
                  <a:pt x="2640054" y="300628"/>
                  <a:pt x="2604421" y="260899"/>
                  <a:pt x="2604421" y="260899"/>
                </a:cubicBezTo>
                <a:lnTo>
                  <a:pt x="2633091" y="221170"/>
                </a:lnTo>
                <a:cubicBezTo>
                  <a:pt x="2633091" y="221170"/>
                  <a:pt x="2664628" y="251889"/>
                  <a:pt x="2705586" y="251889"/>
                </a:cubicBezTo>
                <a:cubicBezTo>
                  <a:pt x="2727703" y="251889"/>
                  <a:pt x="2747772" y="240420"/>
                  <a:pt x="2747772" y="216665"/>
                </a:cubicBezTo>
                <a:cubicBezTo>
                  <a:pt x="2747772" y="164649"/>
                  <a:pt x="2610564" y="173660"/>
                  <a:pt x="2610564" y="84372"/>
                </a:cubicBezTo>
                <a:cubicBezTo>
                  <a:pt x="2610564" y="36042"/>
                  <a:pt x="2652341" y="0"/>
                  <a:pt x="2708043" y="0"/>
                </a:cubicBezTo>
                <a:close/>
                <a:moveTo>
                  <a:pt x="2375783" y="0"/>
                </a:moveTo>
                <a:cubicBezTo>
                  <a:pt x="2447049" y="0"/>
                  <a:pt x="2483911" y="36862"/>
                  <a:pt x="2483911" y="36862"/>
                </a:cubicBezTo>
                <a:lnTo>
                  <a:pt x="2457698" y="76181"/>
                </a:lnTo>
                <a:cubicBezTo>
                  <a:pt x="2457698" y="76181"/>
                  <a:pt x="2426570" y="48330"/>
                  <a:pt x="2380288" y="48330"/>
                </a:cubicBezTo>
                <a:cubicBezTo>
                  <a:pt x="2315166" y="48330"/>
                  <a:pt x="2280352" y="93383"/>
                  <a:pt x="2280352" y="148266"/>
                </a:cubicBezTo>
                <a:cubicBezTo>
                  <a:pt x="2280352" y="211341"/>
                  <a:pt x="2323357" y="252298"/>
                  <a:pt x="2377831" y="252298"/>
                </a:cubicBezTo>
                <a:cubicBezTo>
                  <a:pt x="2421655" y="252298"/>
                  <a:pt x="2450735" y="221990"/>
                  <a:pt x="2450735" y="221990"/>
                </a:cubicBezTo>
                <a:lnTo>
                  <a:pt x="2450735" y="187995"/>
                </a:lnTo>
                <a:lnTo>
                  <a:pt x="2406091" y="187995"/>
                </a:lnTo>
                <a:lnTo>
                  <a:pt x="2406091" y="142532"/>
                </a:lnTo>
                <a:lnTo>
                  <a:pt x="2498245" y="142532"/>
                </a:lnTo>
                <a:lnTo>
                  <a:pt x="2498245" y="295713"/>
                </a:lnTo>
                <a:lnTo>
                  <a:pt x="2453192" y="295713"/>
                </a:lnTo>
                <a:lnTo>
                  <a:pt x="2453192" y="281788"/>
                </a:lnTo>
                <a:cubicBezTo>
                  <a:pt x="2453192" y="275644"/>
                  <a:pt x="2453602" y="269500"/>
                  <a:pt x="2453602" y="269500"/>
                </a:cubicBezTo>
                <a:lnTo>
                  <a:pt x="2452783" y="269500"/>
                </a:lnTo>
                <a:cubicBezTo>
                  <a:pt x="2452783" y="269500"/>
                  <a:pt x="2422474" y="300628"/>
                  <a:pt x="2368411" y="300628"/>
                </a:cubicBezTo>
                <a:cubicBezTo>
                  <a:pt x="2291820" y="300628"/>
                  <a:pt x="2225878" y="241240"/>
                  <a:pt x="2225878" y="149904"/>
                </a:cubicBezTo>
                <a:cubicBezTo>
                  <a:pt x="2225878" y="65532"/>
                  <a:pt x="2289362" y="0"/>
                  <a:pt x="2375783" y="0"/>
                </a:cubicBezTo>
                <a:close/>
                <a:moveTo>
                  <a:pt x="1107843" y="0"/>
                </a:moveTo>
                <a:cubicBezTo>
                  <a:pt x="1165183" y="0"/>
                  <a:pt x="1194673" y="31128"/>
                  <a:pt x="1194673" y="31128"/>
                </a:cubicBezTo>
                <a:lnTo>
                  <a:pt x="1171737" y="74133"/>
                </a:lnTo>
                <a:cubicBezTo>
                  <a:pt x="1171737" y="74133"/>
                  <a:pt x="1143886" y="48739"/>
                  <a:pt x="1107433" y="48739"/>
                </a:cubicBezTo>
                <a:cubicBezTo>
                  <a:pt x="1082859" y="48739"/>
                  <a:pt x="1063609" y="63074"/>
                  <a:pt x="1063609" y="83553"/>
                </a:cubicBezTo>
                <a:cubicBezTo>
                  <a:pt x="1063609" y="135160"/>
                  <a:pt x="1200407" y="122463"/>
                  <a:pt x="1200407" y="215436"/>
                </a:cubicBezTo>
                <a:cubicBezTo>
                  <a:pt x="1200407" y="261718"/>
                  <a:pt x="1165183" y="300628"/>
                  <a:pt x="1104567" y="300628"/>
                </a:cubicBezTo>
                <a:cubicBezTo>
                  <a:pt x="1039853" y="300628"/>
                  <a:pt x="1004221" y="260899"/>
                  <a:pt x="1004221" y="260899"/>
                </a:cubicBezTo>
                <a:lnTo>
                  <a:pt x="1032891" y="221170"/>
                </a:lnTo>
                <a:cubicBezTo>
                  <a:pt x="1032891" y="221170"/>
                  <a:pt x="1064428" y="251889"/>
                  <a:pt x="1105385" y="251889"/>
                </a:cubicBezTo>
                <a:cubicBezTo>
                  <a:pt x="1127503" y="251889"/>
                  <a:pt x="1147572" y="240420"/>
                  <a:pt x="1147572" y="216665"/>
                </a:cubicBezTo>
                <a:cubicBezTo>
                  <a:pt x="1147572" y="164649"/>
                  <a:pt x="1010364" y="173660"/>
                  <a:pt x="1010364" y="84372"/>
                </a:cubicBezTo>
                <a:cubicBezTo>
                  <a:pt x="1010364" y="36042"/>
                  <a:pt x="1052141" y="0"/>
                  <a:pt x="1107843" y="0"/>
                </a:cubicBezTo>
                <a:close/>
                <a:moveTo>
                  <a:pt x="556507" y="0"/>
                </a:moveTo>
                <a:cubicBezTo>
                  <a:pt x="642108" y="0"/>
                  <a:pt x="706821" y="65122"/>
                  <a:pt x="706821" y="148266"/>
                </a:cubicBezTo>
                <a:cubicBezTo>
                  <a:pt x="706821" y="233867"/>
                  <a:pt x="642108" y="300628"/>
                  <a:pt x="556507" y="300628"/>
                </a:cubicBezTo>
                <a:cubicBezTo>
                  <a:pt x="470906" y="300628"/>
                  <a:pt x="406193" y="233867"/>
                  <a:pt x="406193" y="148266"/>
                </a:cubicBezTo>
                <a:cubicBezTo>
                  <a:pt x="406193" y="65122"/>
                  <a:pt x="470906" y="0"/>
                  <a:pt x="556507" y="0"/>
                </a:cubicBezTo>
                <a:close/>
              </a:path>
            </a:pathLst>
          </a:custGeom>
          <a:solidFill>
            <a:srgbClr val="FFFF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31"/>
                                        </p:tgtEl>
                                        <p:attrNameLst>
                                          <p:attrName>style.visibility</p:attrName>
                                        </p:attrNameLst>
                                      </p:cBhvr>
                                      <p:to>
                                        <p:strVal val="visible"/>
                                      </p:to>
                                    </p:set>
                                    <p:anim calcmode="lin" valueType="num">
                                      <p:cBhvr additive="base">
                                        <p:cTn id="7" dur="500"/>
                                        <p:tgtEl>
                                          <p:spTgt spid="631"/>
                                        </p:tgtEl>
                                        <p:attrNameLst>
                                          <p:attrName>ppt_x</p:attrName>
                                        </p:attrNameLst>
                                      </p:cBhvr>
                                      <p:tavLst>
                                        <p:tav tm="0">
                                          <p:val>
                                            <p:strVal val="#ppt_x-1"/>
                                          </p:val>
                                        </p:tav>
                                        <p:tav tm="100000">
                                          <p:val>
                                            <p:strVal val="#ppt_x"/>
                                          </p:val>
                                        </p:tav>
                                      </p:tavLst>
                                    </p:anim>
                                  </p:childTnLst>
                                </p:cTn>
                              </p:par>
                              <p:par>
                                <p:cTn id="8" presetID="10" presetClass="entr" presetSubtype="0" fill="hold" nodeType="withEffect">
                                  <p:stCondLst>
                                    <p:cond delay="0"/>
                                  </p:stCondLst>
                                  <p:childTnLst>
                                    <p:set>
                                      <p:cBhvr>
                                        <p:cTn id="9" dur="1" fill="hold">
                                          <p:stCondLst>
                                            <p:cond delay="0"/>
                                          </p:stCondLst>
                                        </p:cTn>
                                        <p:tgtEl>
                                          <p:spTgt spid="657"/>
                                        </p:tgtEl>
                                        <p:attrNameLst>
                                          <p:attrName>style.visibility</p:attrName>
                                        </p:attrNameLst>
                                      </p:cBhvr>
                                      <p:to>
                                        <p:strVal val="visible"/>
                                      </p:to>
                                    </p:set>
                                    <p:animEffect transition="in" filter="fade">
                                      <p:cBhvr>
                                        <p:cTn id="10" dur="500"/>
                                        <p:tgtEl>
                                          <p:spTgt spid="657"/>
                                        </p:tgtEl>
                                      </p:cBhvr>
                                    </p:animEffect>
                                  </p:childTnLst>
                                </p:cTn>
                              </p:par>
                              <p:par>
                                <p:cTn id="11" presetID="10" presetClass="entr" presetSubtype="0" fill="hold" nodeType="withEffect">
                                  <p:stCondLst>
                                    <p:cond delay="250"/>
                                  </p:stCondLst>
                                  <p:childTnLst>
                                    <p:set>
                                      <p:cBhvr>
                                        <p:cTn id="12" dur="1" fill="hold">
                                          <p:stCondLst>
                                            <p:cond delay="0"/>
                                          </p:stCondLst>
                                        </p:cTn>
                                        <p:tgtEl>
                                          <p:spTgt spid="633"/>
                                        </p:tgtEl>
                                        <p:attrNameLst>
                                          <p:attrName>style.visibility</p:attrName>
                                        </p:attrNameLst>
                                      </p:cBhvr>
                                      <p:to>
                                        <p:strVal val="visible"/>
                                      </p:to>
                                    </p:set>
                                    <p:animEffect transition="in" filter="fade">
                                      <p:cBhvr>
                                        <p:cTn id="13" dur="250"/>
                                        <p:tgtEl>
                                          <p:spTgt spid="633"/>
                                        </p:tgtEl>
                                      </p:cBhvr>
                                    </p:animEffect>
                                  </p:childTnLst>
                                </p:cTn>
                              </p:par>
                              <p:par>
                                <p:cTn id="14" presetID="2" presetClass="entr" presetSubtype="1" fill="hold" nodeType="withEffect">
                                  <p:stCondLst>
                                    <p:cond delay="0"/>
                                  </p:stCondLst>
                                  <p:childTnLst>
                                    <p:set>
                                      <p:cBhvr>
                                        <p:cTn id="15" dur="1" fill="hold">
                                          <p:stCondLst>
                                            <p:cond delay="0"/>
                                          </p:stCondLst>
                                        </p:cTn>
                                        <p:tgtEl>
                                          <p:spTgt spid="630"/>
                                        </p:tgtEl>
                                        <p:attrNameLst>
                                          <p:attrName>style.visibility</p:attrName>
                                        </p:attrNameLst>
                                      </p:cBhvr>
                                      <p:to>
                                        <p:strVal val="visible"/>
                                      </p:to>
                                    </p:set>
                                    <p:anim calcmode="lin" valueType="num">
                                      <p:cBhvr additive="base">
                                        <p:cTn id="16" dur="500"/>
                                        <p:tgtEl>
                                          <p:spTgt spid="630"/>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250"/>
                                  </p:stCondLst>
                                  <p:childTnLst>
                                    <p:set>
                                      <p:cBhvr>
                                        <p:cTn id="18" dur="1" fill="hold">
                                          <p:stCondLst>
                                            <p:cond delay="0"/>
                                          </p:stCondLst>
                                        </p:cTn>
                                        <p:tgtEl>
                                          <p:spTgt spid="632"/>
                                        </p:tgtEl>
                                        <p:attrNameLst>
                                          <p:attrName>style.visibility</p:attrName>
                                        </p:attrNameLst>
                                      </p:cBhvr>
                                      <p:to>
                                        <p:strVal val="visible"/>
                                      </p:to>
                                    </p:set>
                                    <p:animEffect transition="in" filter="fade">
                                      <p:cBhvr>
                                        <p:cTn id="19" dur="250"/>
                                        <p:tgtEl>
                                          <p:spTgt spid="632"/>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629"/>
                                        </p:tgtEl>
                                        <p:attrNameLst>
                                          <p:attrName>style.visibility</p:attrName>
                                        </p:attrNameLst>
                                      </p:cBhvr>
                                      <p:to>
                                        <p:strVal val="visible"/>
                                      </p:to>
                                    </p:set>
                                    <p:animEffect transition="in" filter="fade">
                                      <p:cBhvr>
                                        <p:cTn id="23" dur="500"/>
                                        <p:tgtEl>
                                          <p:spTgt spid="629"/>
                                        </p:tgtEl>
                                      </p:cBhvr>
                                    </p:animEffect>
                                  </p:childTnLst>
                                </p:cTn>
                              </p:par>
                              <p:par>
                                <p:cTn id="24" presetID="10" presetClass="entr" presetSubtype="0" fill="hold" nodeType="withEffect">
                                  <p:stCondLst>
                                    <p:cond delay="250"/>
                                  </p:stCondLst>
                                  <p:childTnLst>
                                    <p:set>
                                      <p:cBhvr>
                                        <p:cTn id="25" dur="1" fill="hold">
                                          <p:stCondLst>
                                            <p:cond delay="0"/>
                                          </p:stCondLst>
                                        </p:cTn>
                                        <p:tgtEl>
                                          <p:spTgt spid="655"/>
                                        </p:tgtEl>
                                        <p:attrNameLst>
                                          <p:attrName>style.visibility</p:attrName>
                                        </p:attrNameLst>
                                      </p:cBhvr>
                                      <p:to>
                                        <p:strVal val="visible"/>
                                      </p:to>
                                    </p:set>
                                    <p:animEffect transition="in" filter="fade">
                                      <p:cBhvr>
                                        <p:cTn id="26" dur="250"/>
                                        <p:tgtEl>
                                          <p:spTgt spid="655"/>
                                        </p:tgtEl>
                                      </p:cBhvr>
                                    </p:animEffect>
                                  </p:childTnLst>
                                </p:cTn>
                              </p:par>
                              <p:par>
                                <p:cTn id="27" presetID="10" presetClass="entr" presetSubtype="0" fill="hold" nodeType="withEffect">
                                  <p:stCondLst>
                                    <p:cond delay="250"/>
                                  </p:stCondLst>
                                  <p:childTnLst>
                                    <p:set>
                                      <p:cBhvr>
                                        <p:cTn id="28" dur="1" fill="hold">
                                          <p:stCondLst>
                                            <p:cond delay="0"/>
                                          </p:stCondLst>
                                        </p:cTn>
                                        <p:tgtEl>
                                          <p:spTgt spid="654"/>
                                        </p:tgtEl>
                                        <p:attrNameLst>
                                          <p:attrName>style.visibility</p:attrName>
                                        </p:attrNameLst>
                                      </p:cBhvr>
                                      <p:to>
                                        <p:strVal val="visible"/>
                                      </p:to>
                                    </p:set>
                                    <p:animEffect transition="in" filter="fade">
                                      <p:cBhvr>
                                        <p:cTn id="29" dur="250"/>
                                        <p:tgtEl>
                                          <p:spTgt spid="654"/>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634"/>
                                        </p:tgtEl>
                                        <p:attrNameLst>
                                          <p:attrName>style.visibility</p:attrName>
                                        </p:attrNameLst>
                                      </p:cBhvr>
                                      <p:to>
                                        <p:strVal val="visible"/>
                                      </p:to>
                                    </p:set>
                                    <p:animEffect transition="in" filter="fade">
                                      <p:cBhvr>
                                        <p:cTn id="33" dur="500"/>
                                        <p:tgtEl>
                                          <p:spTgt spid="634"/>
                                        </p:tgtEl>
                                      </p:cBhvr>
                                    </p:animEffect>
                                  </p:childTnLst>
                                </p:cTn>
                              </p:par>
                              <p:par>
                                <p:cTn id="34" presetID="10" presetClass="entr" presetSubtype="0" fill="hold" nodeType="withEffect">
                                  <p:stCondLst>
                                    <p:cond delay="250"/>
                                  </p:stCondLst>
                                  <p:childTnLst>
                                    <p:set>
                                      <p:cBhvr>
                                        <p:cTn id="35" dur="1" fill="hold">
                                          <p:stCondLst>
                                            <p:cond delay="0"/>
                                          </p:stCondLst>
                                        </p:cTn>
                                        <p:tgtEl>
                                          <p:spTgt spid="635"/>
                                        </p:tgtEl>
                                        <p:attrNameLst>
                                          <p:attrName>style.visibility</p:attrName>
                                        </p:attrNameLst>
                                      </p:cBhvr>
                                      <p:to>
                                        <p:strVal val="visible"/>
                                      </p:to>
                                    </p:set>
                                    <p:animEffect transition="in" filter="fade">
                                      <p:cBhvr>
                                        <p:cTn id="36" dur="500"/>
                                        <p:tgtEl>
                                          <p:spTgt spid="635"/>
                                        </p:tgtEl>
                                      </p:cBhvr>
                                    </p:animEffect>
                                  </p:childTnLst>
                                </p:cTn>
                              </p:par>
                              <p:par>
                                <p:cTn id="37" presetID="2" presetClass="entr" presetSubtype="8" fill="hold" nodeType="withEffect">
                                  <p:stCondLst>
                                    <p:cond delay="250"/>
                                  </p:stCondLst>
                                  <p:childTnLst>
                                    <p:set>
                                      <p:cBhvr>
                                        <p:cTn id="38" dur="1" fill="hold">
                                          <p:stCondLst>
                                            <p:cond delay="0"/>
                                          </p:stCondLst>
                                        </p:cTn>
                                        <p:tgtEl>
                                          <p:spTgt spid="656"/>
                                        </p:tgtEl>
                                        <p:attrNameLst>
                                          <p:attrName>style.visibility</p:attrName>
                                        </p:attrNameLst>
                                      </p:cBhvr>
                                      <p:to>
                                        <p:strVal val="visible"/>
                                      </p:to>
                                    </p:set>
                                    <p:anim calcmode="lin" valueType="num">
                                      <p:cBhvr additive="base">
                                        <p:cTn id="39" dur="500"/>
                                        <p:tgtEl>
                                          <p:spTgt spid="6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cxnSp>
        <p:nvCxnSpPr>
          <p:cNvPr id="663" name="Google Shape;663;p58"/>
          <p:cNvCxnSpPr/>
          <p:nvPr/>
        </p:nvCxnSpPr>
        <p:spPr>
          <a:xfrm rot="-7560000">
            <a:off x="1920875" y="5381625"/>
            <a:ext cx="298450" cy="206375"/>
          </a:xfrm>
          <a:prstGeom prst="straightConnector1">
            <a:avLst/>
          </a:prstGeom>
          <a:noFill/>
          <a:ln w="9525" cap="flat" cmpd="sng">
            <a:solidFill>
              <a:schemeClr val="lt1"/>
            </a:solidFill>
            <a:prstDash val="solid"/>
            <a:miter lim="800000"/>
            <a:headEnd type="none" w="med" len="med"/>
            <a:tailEnd type="triangle" w="med" len="med"/>
          </a:ln>
        </p:spPr>
      </p:cxnSp>
      <p:cxnSp>
        <p:nvCxnSpPr>
          <p:cNvPr id="664" name="Google Shape;664;p58"/>
          <p:cNvCxnSpPr/>
          <p:nvPr/>
        </p:nvCxnSpPr>
        <p:spPr>
          <a:xfrm rot="10800000">
            <a:off x="2990850" y="5942012"/>
            <a:ext cx="1800225" cy="3175"/>
          </a:xfrm>
          <a:prstGeom prst="straightConnector1">
            <a:avLst/>
          </a:prstGeom>
          <a:noFill/>
          <a:ln w="9525" cap="flat" cmpd="sng">
            <a:solidFill>
              <a:schemeClr val="lt1"/>
            </a:solidFill>
            <a:prstDash val="solid"/>
            <a:miter lim="800000"/>
            <a:headEnd type="none" w="med" len="med"/>
            <a:tailEnd type="triangle" w="med" len="med"/>
          </a:ln>
        </p:spPr>
      </p:cxnSp>
      <p:sp>
        <p:nvSpPr>
          <p:cNvPr id="665" name="Google Shape;665;p58"/>
          <p:cNvSpPr txBox="1"/>
          <p:nvPr/>
        </p:nvSpPr>
        <p:spPr>
          <a:xfrm>
            <a:off x="2133600" y="1933575"/>
            <a:ext cx="4676775" cy="501650"/>
          </a:xfrm>
          <a:prstGeom prst="rect">
            <a:avLst/>
          </a:prstGeom>
          <a:gradFill>
            <a:gsLst>
              <a:gs pos="0">
                <a:srgbClr val="005E00"/>
              </a:gs>
              <a:gs pos="50000">
                <a:schemeClr val="hlink"/>
              </a:gs>
              <a:gs pos="100000">
                <a:srgbClr val="005E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Decreased systemic blood pressure</a:t>
            </a:r>
            <a:endParaRPr/>
          </a:p>
        </p:txBody>
      </p:sp>
      <p:sp>
        <p:nvSpPr>
          <p:cNvPr id="666" name="Google Shape;666;p58"/>
          <p:cNvSpPr txBox="1"/>
          <p:nvPr/>
        </p:nvSpPr>
        <p:spPr>
          <a:xfrm>
            <a:off x="3040062" y="3355975"/>
            <a:ext cx="2641600" cy="501650"/>
          </a:xfrm>
          <a:prstGeom prst="rect">
            <a:avLst/>
          </a:prstGeom>
          <a:gradFill>
            <a:gsLst>
              <a:gs pos="0">
                <a:srgbClr val="005E00"/>
              </a:gs>
              <a:gs pos="50000">
                <a:schemeClr val="hlink"/>
              </a:gs>
              <a:gs pos="100000">
                <a:srgbClr val="005E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Central baroreceptors</a:t>
            </a:r>
            <a:endParaRPr/>
          </a:p>
        </p:txBody>
      </p:sp>
      <p:sp>
        <p:nvSpPr>
          <p:cNvPr id="667" name="Google Shape;667;p58"/>
          <p:cNvSpPr txBox="1"/>
          <p:nvPr/>
        </p:nvSpPr>
        <p:spPr>
          <a:xfrm>
            <a:off x="4643437" y="4514850"/>
            <a:ext cx="4356100" cy="571500"/>
          </a:xfrm>
          <a:prstGeom prst="rect">
            <a:avLst/>
          </a:prstGeom>
          <a:gradFill>
            <a:gsLst>
              <a:gs pos="0">
                <a:srgbClr val="005E00"/>
              </a:gs>
              <a:gs pos="50000">
                <a:schemeClr val="hlink"/>
              </a:gs>
              <a:gs pos="100000">
                <a:srgbClr val="005E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Stimulation of hypothalamus, which produces</a:t>
            </a:r>
            <a:endParaRPr/>
          </a:p>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vasopressin for release by pituitary gland</a:t>
            </a:r>
            <a:endParaRPr/>
          </a:p>
        </p:txBody>
      </p:sp>
      <p:sp>
        <p:nvSpPr>
          <p:cNvPr id="668" name="Google Shape;668;p58"/>
          <p:cNvSpPr txBox="1"/>
          <p:nvPr/>
        </p:nvSpPr>
        <p:spPr>
          <a:xfrm>
            <a:off x="3651250" y="5729287"/>
            <a:ext cx="5035550" cy="428625"/>
          </a:xfrm>
          <a:prstGeom prst="rect">
            <a:avLst/>
          </a:prstGeom>
          <a:gradFill>
            <a:gsLst>
              <a:gs pos="0">
                <a:srgbClr val="005E00"/>
              </a:gs>
              <a:gs pos="50000">
                <a:schemeClr val="hlink"/>
              </a:gs>
              <a:gs pos="100000">
                <a:srgbClr val="005E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Release of vasopressin by pituitary gland</a:t>
            </a:r>
            <a:endParaRPr/>
          </a:p>
        </p:txBody>
      </p:sp>
      <p:sp>
        <p:nvSpPr>
          <p:cNvPr id="669" name="Google Shape;669;p58"/>
          <p:cNvSpPr txBox="1"/>
          <p:nvPr/>
        </p:nvSpPr>
        <p:spPr>
          <a:xfrm>
            <a:off x="790575" y="5729287"/>
            <a:ext cx="2038350" cy="428625"/>
          </a:xfrm>
          <a:prstGeom prst="rect">
            <a:avLst/>
          </a:prstGeom>
          <a:gradFill>
            <a:gsLst>
              <a:gs pos="0">
                <a:srgbClr val="005E00"/>
              </a:gs>
              <a:gs pos="50000">
                <a:schemeClr val="hlink"/>
              </a:gs>
              <a:gs pos="100000">
                <a:srgbClr val="005E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Vasoconstriction</a:t>
            </a:r>
            <a:endParaRPr/>
          </a:p>
        </p:txBody>
      </p:sp>
      <p:sp>
        <p:nvSpPr>
          <p:cNvPr id="670" name="Google Shape;670;p58"/>
          <p:cNvSpPr txBox="1"/>
          <p:nvPr/>
        </p:nvSpPr>
        <p:spPr>
          <a:xfrm>
            <a:off x="373062" y="4510087"/>
            <a:ext cx="3848100" cy="428625"/>
          </a:xfrm>
          <a:prstGeom prst="rect">
            <a:avLst/>
          </a:prstGeom>
          <a:gradFill>
            <a:gsLst>
              <a:gs pos="0">
                <a:srgbClr val="005E00"/>
              </a:gs>
              <a:gs pos="50000">
                <a:schemeClr val="hlink"/>
              </a:gs>
              <a:gs pos="100000">
                <a:srgbClr val="005E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Increased systemic blood pressure</a:t>
            </a:r>
            <a:endParaRPr/>
          </a:p>
        </p:txBody>
      </p:sp>
      <p:cxnSp>
        <p:nvCxnSpPr>
          <p:cNvPr id="671" name="Google Shape;671;p58"/>
          <p:cNvCxnSpPr/>
          <p:nvPr/>
        </p:nvCxnSpPr>
        <p:spPr>
          <a:xfrm>
            <a:off x="4716462" y="3887787"/>
            <a:ext cx="1778000" cy="514350"/>
          </a:xfrm>
          <a:prstGeom prst="straightConnector1">
            <a:avLst/>
          </a:prstGeom>
          <a:noFill/>
          <a:ln w="9525" cap="flat" cmpd="sng">
            <a:solidFill>
              <a:schemeClr val="lt1"/>
            </a:solidFill>
            <a:prstDash val="solid"/>
            <a:miter lim="800000"/>
            <a:headEnd type="none" w="med" len="med"/>
            <a:tailEnd type="triangle" w="med" len="med"/>
          </a:ln>
        </p:spPr>
      </p:cxnSp>
      <p:cxnSp>
        <p:nvCxnSpPr>
          <p:cNvPr id="672" name="Google Shape;672;p58"/>
          <p:cNvCxnSpPr/>
          <p:nvPr/>
        </p:nvCxnSpPr>
        <p:spPr>
          <a:xfrm flipH="1">
            <a:off x="5815012" y="5087937"/>
            <a:ext cx="615950" cy="555625"/>
          </a:xfrm>
          <a:prstGeom prst="straightConnector1">
            <a:avLst/>
          </a:prstGeom>
          <a:noFill/>
          <a:ln w="9525" cap="flat" cmpd="sng">
            <a:solidFill>
              <a:schemeClr val="lt1"/>
            </a:solidFill>
            <a:prstDash val="solid"/>
            <a:miter lim="800000"/>
            <a:headEnd type="none" w="med" len="med"/>
            <a:tailEnd type="triangle" w="med" len="med"/>
          </a:ln>
        </p:spPr>
      </p:cxnSp>
      <p:cxnSp>
        <p:nvCxnSpPr>
          <p:cNvPr id="673" name="Google Shape;673;p58"/>
          <p:cNvCxnSpPr/>
          <p:nvPr/>
        </p:nvCxnSpPr>
        <p:spPr>
          <a:xfrm rot="10620000" flipH="1">
            <a:off x="1909762" y="4005262"/>
            <a:ext cx="1778000" cy="422275"/>
          </a:xfrm>
          <a:prstGeom prst="straightConnector1">
            <a:avLst/>
          </a:prstGeom>
          <a:noFill/>
          <a:ln w="9525" cap="flat" cmpd="sng">
            <a:solidFill>
              <a:schemeClr val="lt1"/>
            </a:solidFill>
            <a:prstDash val="solid"/>
            <a:miter lim="800000"/>
            <a:headEnd type="none" w="med" len="med"/>
            <a:tailEnd type="triangle" w="med" len="med"/>
          </a:ln>
        </p:spPr>
      </p:cxnSp>
      <p:cxnSp>
        <p:nvCxnSpPr>
          <p:cNvPr id="674" name="Google Shape;674;p58"/>
          <p:cNvCxnSpPr/>
          <p:nvPr/>
        </p:nvCxnSpPr>
        <p:spPr>
          <a:xfrm>
            <a:off x="4267200" y="2482850"/>
            <a:ext cx="3175" cy="819150"/>
          </a:xfrm>
          <a:prstGeom prst="straightConnector1">
            <a:avLst/>
          </a:prstGeom>
          <a:noFill/>
          <a:ln w="9525" cap="flat" cmpd="sng">
            <a:solidFill>
              <a:schemeClr val="lt1"/>
            </a:solidFill>
            <a:prstDash val="solid"/>
            <a:miter lim="800000"/>
            <a:headEnd type="none" w="med" len="med"/>
            <a:tailEnd type="triangle" w="med" len="med"/>
          </a:ln>
        </p:spPr>
      </p:cxnSp>
      <p:sp>
        <p:nvSpPr>
          <p:cNvPr id="675" name="Google Shape;675;p58"/>
          <p:cNvSpPr/>
          <p:nvPr/>
        </p:nvSpPr>
        <p:spPr>
          <a:xfrm>
            <a:off x="1873250" y="3868737"/>
            <a:ext cx="482600" cy="285750"/>
          </a:xfrm>
          <a:prstGeom prst="ellipse">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a:t>
            </a:r>
            <a:endParaRPr/>
          </a:p>
        </p:txBody>
      </p:sp>
      <p:sp>
        <p:nvSpPr>
          <p:cNvPr id="676" name="Google Shape;676;p5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Mechanisms: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Neurohormonal Activation – Vasopressin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59"/>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Neurohormonal Stimulation: Summary </a:t>
            </a:r>
            <a:endParaRPr/>
          </a:p>
        </p:txBody>
      </p:sp>
      <p:sp>
        <p:nvSpPr>
          <p:cNvPr id="682" name="Google Shape;682;p59"/>
          <p:cNvSpPr/>
          <p:nvPr/>
        </p:nvSpPr>
        <p:spPr>
          <a:xfrm>
            <a:off x="6407150" y="5416550"/>
            <a:ext cx="1730375" cy="817562"/>
          </a:xfrm>
          <a:prstGeom prst="ellipse">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683" name="Google Shape;683;p59"/>
          <p:cNvSpPr txBox="1"/>
          <p:nvPr/>
        </p:nvSpPr>
        <p:spPr>
          <a:xfrm>
            <a:off x="2884487" y="4154487"/>
            <a:ext cx="1031875" cy="566737"/>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684" name="Google Shape;684;p59"/>
          <p:cNvSpPr txBox="1"/>
          <p:nvPr/>
        </p:nvSpPr>
        <p:spPr>
          <a:xfrm>
            <a:off x="3328987" y="1254125"/>
            <a:ext cx="2994025" cy="241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Decreased Cardiac Output</a:t>
            </a:r>
            <a:endParaRPr/>
          </a:p>
        </p:txBody>
      </p:sp>
      <p:sp>
        <p:nvSpPr>
          <p:cNvPr id="685" name="Google Shape;685;p59"/>
          <p:cNvSpPr txBox="1"/>
          <p:nvPr/>
        </p:nvSpPr>
        <p:spPr>
          <a:xfrm>
            <a:off x="1477962" y="2052637"/>
            <a:ext cx="1646237" cy="2524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Sympathetic</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nervous system</a:t>
            </a:r>
            <a:endParaRPr/>
          </a:p>
        </p:txBody>
      </p:sp>
      <p:sp>
        <p:nvSpPr>
          <p:cNvPr id="686" name="Google Shape;686;p59"/>
          <p:cNvSpPr txBox="1"/>
          <p:nvPr/>
        </p:nvSpPr>
        <p:spPr>
          <a:xfrm>
            <a:off x="3736975" y="2051050"/>
            <a:ext cx="2171700" cy="2667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Renin-angiotensin</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system</a:t>
            </a:r>
            <a:endParaRPr/>
          </a:p>
        </p:txBody>
      </p:sp>
      <p:sp>
        <p:nvSpPr>
          <p:cNvPr id="687" name="Google Shape;687;p59"/>
          <p:cNvSpPr txBox="1"/>
          <p:nvPr/>
        </p:nvSpPr>
        <p:spPr>
          <a:xfrm>
            <a:off x="5743575" y="2060575"/>
            <a:ext cx="2352675" cy="225425"/>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Antidiuretic hormone</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(vasopressin)</a:t>
            </a:r>
            <a:endParaRPr/>
          </a:p>
        </p:txBody>
      </p:sp>
      <p:cxnSp>
        <p:nvCxnSpPr>
          <p:cNvPr id="688" name="Google Shape;688;p59"/>
          <p:cNvCxnSpPr/>
          <p:nvPr/>
        </p:nvCxnSpPr>
        <p:spPr>
          <a:xfrm>
            <a:off x="2268537" y="1628775"/>
            <a:ext cx="4551362" cy="0"/>
          </a:xfrm>
          <a:prstGeom prst="straightConnector1">
            <a:avLst/>
          </a:prstGeom>
          <a:noFill/>
          <a:ln w="19050" cap="flat" cmpd="sng">
            <a:solidFill>
              <a:schemeClr val="lt1"/>
            </a:solidFill>
            <a:prstDash val="solid"/>
            <a:miter lim="800000"/>
            <a:headEnd type="none" w="med" len="med"/>
            <a:tailEnd type="none" w="med" len="med"/>
          </a:ln>
        </p:spPr>
      </p:cxnSp>
      <p:cxnSp>
        <p:nvCxnSpPr>
          <p:cNvPr id="689" name="Google Shape;689;p59"/>
          <p:cNvCxnSpPr/>
          <p:nvPr/>
        </p:nvCxnSpPr>
        <p:spPr>
          <a:xfrm>
            <a:off x="2268537" y="1628775"/>
            <a:ext cx="0" cy="346075"/>
          </a:xfrm>
          <a:prstGeom prst="straightConnector1">
            <a:avLst/>
          </a:prstGeom>
          <a:noFill/>
          <a:ln w="19050" cap="flat" cmpd="sng">
            <a:solidFill>
              <a:schemeClr val="lt1"/>
            </a:solidFill>
            <a:prstDash val="solid"/>
            <a:miter lim="800000"/>
            <a:headEnd type="none" w="med" len="med"/>
            <a:tailEnd type="triangle" w="med" len="med"/>
          </a:ln>
        </p:spPr>
      </p:cxnSp>
      <p:cxnSp>
        <p:nvCxnSpPr>
          <p:cNvPr id="690" name="Google Shape;690;p59"/>
          <p:cNvCxnSpPr/>
          <p:nvPr/>
        </p:nvCxnSpPr>
        <p:spPr>
          <a:xfrm>
            <a:off x="4824412" y="1506537"/>
            <a:ext cx="0" cy="468312"/>
          </a:xfrm>
          <a:prstGeom prst="straightConnector1">
            <a:avLst/>
          </a:prstGeom>
          <a:noFill/>
          <a:ln w="19050" cap="flat" cmpd="sng">
            <a:solidFill>
              <a:schemeClr val="lt1"/>
            </a:solidFill>
            <a:prstDash val="solid"/>
            <a:miter lim="800000"/>
            <a:headEnd type="none" w="med" len="med"/>
            <a:tailEnd type="triangle" w="med" len="med"/>
          </a:ln>
        </p:spPr>
      </p:cxnSp>
      <p:sp>
        <p:nvSpPr>
          <p:cNvPr id="691" name="Google Shape;691;p59"/>
          <p:cNvSpPr txBox="1"/>
          <p:nvPr/>
        </p:nvSpPr>
        <p:spPr>
          <a:xfrm>
            <a:off x="1438275" y="2978150"/>
            <a:ext cx="1646237" cy="2524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Heart</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rate</a:t>
            </a:r>
            <a:endParaRPr/>
          </a:p>
        </p:txBody>
      </p:sp>
      <p:cxnSp>
        <p:nvCxnSpPr>
          <p:cNvPr id="692" name="Google Shape;692;p59"/>
          <p:cNvCxnSpPr/>
          <p:nvPr/>
        </p:nvCxnSpPr>
        <p:spPr>
          <a:xfrm>
            <a:off x="1331912" y="2528887"/>
            <a:ext cx="2095500" cy="0"/>
          </a:xfrm>
          <a:prstGeom prst="straightConnector1">
            <a:avLst/>
          </a:prstGeom>
          <a:noFill/>
          <a:ln w="19050" cap="flat" cmpd="sng">
            <a:solidFill>
              <a:schemeClr val="lt1"/>
            </a:solidFill>
            <a:prstDash val="solid"/>
            <a:miter lim="800000"/>
            <a:headEnd type="none" w="med" len="med"/>
            <a:tailEnd type="none" w="med" len="med"/>
          </a:ln>
        </p:spPr>
      </p:cxnSp>
      <p:cxnSp>
        <p:nvCxnSpPr>
          <p:cNvPr id="693" name="Google Shape;693;p59"/>
          <p:cNvCxnSpPr/>
          <p:nvPr/>
        </p:nvCxnSpPr>
        <p:spPr>
          <a:xfrm>
            <a:off x="2251075" y="2417762"/>
            <a:ext cx="0" cy="446087"/>
          </a:xfrm>
          <a:prstGeom prst="straightConnector1">
            <a:avLst/>
          </a:prstGeom>
          <a:noFill/>
          <a:ln w="19050" cap="flat" cmpd="sng">
            <a:solidFill>
              <a:schemeClr val="lt1"/>
            </a:solidFill>
            <a:prstDash val="solid"/>
            <a:miter lim="800000"/>
            <a:headEnd type="none" w="med" len="med"/>
            <a:tailEnd type="triangle" w="med" len="med"/>
          </a:ln>
        </p:spPr>
      </p:cxnSp>
      <p:sp>
        <p:nvSpPr>
          <p:cNvPr id="694" name="Google Shape;694;p59"/>
          <p:cNvSpPr txBox="1"/>
          <p:nvPr/>
        </p:nvSpPr>
        <p:spPr>
          <a:xfrm>
            <a:off x="303212" y="2881312"/>
            <a:ext cx="1646237" cy="252412"/>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Contractility</a:t>
            </a:r>
            <a:endParaRPr/>
          </a:p>
        </p:txBody>
      </p:sp>
      <p:cxnSp>
        <p:nvCxnSpPr>
          <p:cNvPr id="695" name="Google Shape;695;p59"/>
          <p:cNvCxnSpPr/>
          <p:nvPr/>
        </p:nvCxnSpPr>
        <p:spPr>
          <a:xfrm>
            <a:off x="1323975" y="2516187"/>
            <a:ext cx="0" cy="347662"/>
          </a:xfrm>
          <a:prstGeom prst="straightConnector1">
            <a:avLst/>
          </a:prstGeom>
          <a:noFill/>
          <a:ln w="19050" cap="flat" cmpd="sng">
            <a:solidFill>
              <a:schemeClr val="lt1"/>
            </a:solidFill>
            <a:prstDash val="solid"/>
            <a:miter lim="800000"/>
            <a:headEnd type="none" w="med" len="med"/>
            <a:tailEnd type="triangle" w="med" len="med"/>
          </a:ln>
        </p:spPr>
      </p:cxnSp>
      <p:sp>
        <p:nvSpPr>
          <p:cNvPr id="696" name="Google Shape;696;p59"/>
          <p:cNvSpPr txBox="1"/>
          <p:nvPr/>
        </p:nvSpPr>
        <p:spPr>
          <a:xfrm>
            <a:off x="2900362" y="2890837"/>
            <a:ext cx="2012950"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Vasoconstriction</a:t>
            </a:r>
            <a:endParaRPr/>
          </a:p>
        </p:txBody>
      </p:sp>
      <p:cxnSp>
        <p:nvCxnSpPr>
          <p:cNvPr id="697" name="Google Shape;697;p59"/>
          <p:cNvCxnSpPr/>
          <p:nvPr/>
        </p:nvCxnSpPr>
        <p:spPr>
          <a:xfrm>
            <a:off x="3424237" y="2527300"/>
            <a:ext cx="0" cy="347662"/>
          </a:xfrm>
          <a:prstGeom prst="straightConnector1">
            <a:avLst/>
          </a:prstGeom>
          <a:noFill/>
          <a:ln w="19050" cap="flat" cmpd="sng">
            <a:solidFill>
              <a:schemeClr val="lt1"/>
            </a:solidFill>
            <a:prstDash val="solid"/>
            <a:miter lim="800000"/>
            <a:headEnd type="none" w="med" len="med"/>
            <a:tailEnd type="triangle" w="med" len="med"/>
          </a:ln>
        </p:spPr>
      </p:cxnSp>
      <p:sp>
        <p:nvSpPr>
          <p:cNvPr id="698" name="Google Shape;698;p59"/>
          <p:cNvSpPr txBox="1"/>
          <p:nvPr/>
        </p:nvSpPr>
        <p:spPr>
          <a:xfrm>
            <a:off x="5057775" y="2900362"/>
            <a:ext cx="2384425" cy="241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Circulating volume</a:t>
            </a:r>
            <a:endParaRPr/>
          </a:p>
        </p:txBody>
      </p:sp>
      <p:cxnSp>
        <p:nvCxnSpPr>
          <p:cNvPr id="699" name="Google Shape;699;p59"/>
          <p:cNvCxnSpPr/>
          <p:nvPr/>
        </p:nvCxnSpPr>
        <p:spPr>
          <a:xfrm>
            <a:off x="3992562" y="2528887"/>
            <a:ext cx="1706562" cy="0"/>
          </a:xfrm>
          <a:prstGeom prst="straightConnector1">
            <a:avLst/>
          </a:prstGeom>
          <a:noFill/>
          <a:ln w="19050" cap="flat" cmpd="sng">
            <a:solidFill>
              <a:schemeClr val="lt1"/>
            </a:solidFill>
            <a:prstDash val="solid"/>
            <a:miter lim="800000"/>
            <a:headEnd type="none" w="med" len="med"/>
            <a:tailEnd type="none" w="med" len="med"/>
          </a:ln>
        </p:spPr>
      </p:cxnSp>
      <p:cxnSp>
        <p:nvCxnSpPr>
          <p:cNvPr id="700" name="Google Shape;700;p59"/>
          <p:cNvCxnSpPr/>
          <p:nvPr/>
        </p:nvCxnSpPr>
        <p:spPr>
          <a:xfrm>
            <a:off x="3992562" y="2516187"/>
            <a:ext cx="0" cy="347662"/>
          </a:xfrm>
          <a:prstGeom prst="straightConnector1">
            <a:avLst/>
          </a:prstGeom>
          <a:noFill/>
          <a:ln w="19050" cap="flat" cmpd="sng">
            <a:solidFill>
              <a:schemeClr val="lt1"/>
            </a:solidFill>
            <a:prstDash val="solid"/>
            <a:miter lim="800000"/>
            <a:headEnd type="none" w="med" len="med"/>
            <a:tailEnd type="triangle" w="med" len="med"/>
          </a:ln>
        </p:spPr>
      </p:cxnSp>
      <p:cxnSp>
        <p:nvCxnSpPr>
          <p:cNvPr id="701" name="Google Shape;701;p59"/>
          <p:cNvCxnSpPr/>
          <p:nvPr/>
        </p:nvCxnSpPr>
        <p:spPr>
          <a:xfrm>
            <a:off x="5689600" y="2527300"/>
            <a:ext cx="0" cy="347662"/>
          </a:xfrm>
          <a:prstGeom prst="straightConnector1">
            <a:avLst/>
          </a:prstGeom>
          <a:noFill/>
          <a:ln w="19050" cap="flat" cmpd="sng">
            <a:solidFill>
              <a:schemeClr val="lt1"/>
            </a:solidFill>
            <a:prstDash val="solid"/>
            <a:miter lim="800000"/>
            <a:headEnd type="none" w="med" len="med"/>
            <a:tailEnd type="triangle" w="med" len="med"/>
          </a:ln>
        </p:spPr>
      </p:cxnSp>
      <p:cxnSp>
        <p:nvCxnSpPr>
          <p:cNvPr id="702" name="Google Shape;702;p59"/>
          <p:cNvCxnSpPr/>
          <p:nvPr/>
        </p:nvCxnSpPr>
        <p:spPr>
          <a:xfrm>
            <a:off x="4824412" y="2387600"/>
            <a:ext cx="0" cy="144462"/>
          </a:xfrm>
          <a:prstGeom prst="straightConnector1">
            <a:avLst/>
          </a:prstGeom>
          <a:noFill/>
          <a:ln w="19050" cap="flat" cmpd="sng">
            <a:solidFill>
              <a:schemeClr val="lt1"/>
            </a:solidFill>
            <a:prstDash val="solid"/>
            <a:miter lim="800000"/>
            <a:headEnd type="none" w="med" len="med"/>
            <a:tailEnd type="none" w="med" len="med"/>
          </a:ln>
        </p:spPr>
      </p:cxnSp>
      <p:cxnSp>
        <p:nvCxnSpPr>
          <p:cNvPr id="703" name="Google Shape;703;p59"/>
          <p:cNvCxnSpPr/>
          <p:nvPr/>
        </p:nvCxnSpPr>
        <p:spPr>
          <a:xfrm>
            <a:off x="6813550" y="2454275"/>
            <a:ext cx="0" cy="417512"/>
          </a:xfrm>
          <a:prstGeom prst="straightConnector1">
            <a:avLst/>
          </a:prstGeom>
          <a:noFill/>
          <a:ln w="19050" cap="flat" cmpd="sng">
            <a:solidFill>
              <a:schemeClr val="lt1"/>
            </a:solidFill>
            <a:prstDash val="solid"/>
            <a:miter lim="800000"/>
            <a:headEnd type="none" w="med" len="med"/>
            <a:tailEnd type="triangle" w="med" len="med"/>
          </a:ln>
        </p:spPr>
      </p:cxnSp>
      <p:sp>
        <p:nvSpPr>
          <p:cNvPr id="704" name="Google Shape;704;p59"/>
          <p:cNvSpPr txBox="1"/>
          <p:nvPr/>
        </p:nvSpPr>
        <p:spPr>
          <a:xfrm>
            <a:off x="2592387" y="3432175"/>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Anteriolar</a:t>
            </a:r>
            <a:endParaRPr/>
          </a:p>
        </p:txBody>
      </p:sp>
      <p:cxnSp>
        <p:nvCxnSpPr>
          <p:cNvPr id="705" name="Google Shape;705;p59"/>
          <p:cNvCxnSpPr/>
          <p:nvPr/>
        </p:nvCxnSpPr>
        <p:spPr>
          <a:xfrm>
            <a:off x="3414712" y="3736975"/>
            <a:ext cx="0" cy="381000"/>
          </a:xfrm>
          <a:prstGeom prst="straightConnector1">
            <a:avLst/>
          </a:prstGeom>
          <a:noFill/>
          <a:ln w="19050" cap="flat" cmpd="sng">
            <a:solidFill>
              <a:schemeClr val="lt1"/>
            </a:solidFill>
            <a:prstDash val="solid"/>
            <a:miter lim="800000"/>
            <a:headEnd type="none" w="med" len="med"/>
            <a:tailEnd type="triangle" w="med" len="med"/>
          </a:ln>
        </p:spPr>
      </p:cxnSp>
      <p:cxnSp>
        <p:nvCxnSpPr>
          <p:cNvPr id="706" name="Google Shape;706;p59"/>
          <p:cNvCxnSpPr/>
          <p:nvPr/>
        </p:nvCxnSpPr>
        <p:spPr>
          <a:xfrm rot="10800000">
            <a:off x="3414712" y="3133725"/>
            <a:ext cx="0" cy="309562"/>
          </a:xfrm>
          <a:prstGeom prst="straightConnector1">
            <a:avLst/>
          </a:prstGeom>
          <a:noFill/>
          <a:ln w="19050" cap="flat" cmpd="sng">
            <a:solidFill>
              <a:schemeClr val="lt1"/>
            </a:solidFill>
            <a:prstDash val="solid"/>
            <a:miter lim="800000"/>
            <a:headEnd type="none" w="med" len="med"/>
            <a:tailEnd type="none" w="med" len="med"/>
          </a:ln>
        </p:spPr>
      </p:cxnSp>
      <p:sp>
        <p:nvSpPr>
          <p:cNvPr id="707" name="Google Shape;707;p59"/>
          <p:cNvSpPr txBox="1"/>
          <p:nvPr/>
        </p:nvSpPr>
        <p:spPr>
          <a:xfrm>
            <a:off x="2592387" y="4313237"/>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Maintain</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blood</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pressure</a:t>
            </a:r>
            <a:endParaRPr/>
          </a:p>
        </p:txBody>
      </p:sp>
      <p:sp>
        <p:nvSpPr>
          <p:cNvPr id="708" name="Google Shape;708;p59"/>
          <p:cNvSpPr txBox="1"/>
          <p:nvPr/>
        </p:nvSpPr>
        <p:spPr>
          <a:xfrm>
            <a:off x="2884487" y="5229225"/>
            <a:ext cx="1031875" cy="568325"/>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cxnSp>
        <p:nvCxnSpPr>
          <p:cNvPr id="709" name="Google Shape;709;p59"/>
          <p:cNvCxnSpPr/>
          <p:nvPr/>
        </p:nvCxnSpPr>
        <p:spPr>
          <a:xfrm>
            <a:off x="3414712" y="4787900"/>
            <a:ext cx="0" cy="382587"/>
          </a:xfrm>
          <a:prstGeom prst="straightConnector1">
            <a:avLst/>
          </a:prstGeom>
          <a:noFill/>
          <a:ln w="19050" cap="flat" cmpd="sng">
            <a:solidFill>
              <a:schemeClr val="lt1"/>
            </a:solidFill>
            <a:prstDash val="solid"/>
            <a:miter lim="800000"/>
            <a:headEnd type="triangle" w="med" len="med"/>
            <a:tailEnd type="none" w="med" len="med"/>
          </a:ln>
        </p:spPr>
      </p:cxnSp>
      <p:sp>
        <p:nvSpPr>
          <p:cNvPr id="710" name="Google Shape;710;p59"/>
          <p:cNvSpPr txBox="1"/>
          <p:nvPr/>
        </p:nvSpPr>
        <p:spPr>
          <a:xfrm>
            <a:off x="2592387" y="5364162"/>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500"/>
              <a:buFont typeface="Arial"/>
              <a:buNone/>
            </a:pPr>
            <a:r>
              <a:rPr lang="en-US" sz="1500" b="0" i="0" u="none">
                <a:solidFill>
                  <a:schemeClr val="lt1"/>
                </a:solidFill>
                <a:latin typeface="Arial"/>
                <a:ea typeface="Arial"/>
                <a:cs typeface="Arial"/>
                <a:sym typeface="Arial"/>
              </a:rPr>
              <a:t>Cardiac</a:t>
            </a:r>
            <a:br>
              <a:rPr lang="en-US" sz="1500" b="0" i="0" u="none">
                <a:solidFill>
                  <a:schemeClr val="lt1"/>
                </a:solidFill>
                <a:latin typeface="Arial"/>
                <a:ea typeface="Arial"/>
                <a:cs typeface="Arial"/>
                <a:sym typeface="Arial"/>
              </a:rPr>
            </a:br>
            <a:r>
              <a:rPr lang="en-US" sz="1500" b="0" i="0" u="none">
                <a:solidFill>
                  <a:schemeClr val="lt1"/>
                </a:solidFill>
                <a:latin typeface="Arial"/>
                <a:ea typeface="Arial"/>
                <a:cs typeface="Arial"/>
                <a:sym typeface="Arial"/>
              </a:rPr>
              <a:t>output</a:t>
            </a:r>
            <a:endParaRPr/>
          </a:p>
        </p:txBody>
      </p:sp>
      <p:cxnSp>
        <p:nvCxnSpPr>
          <p:cNvPr id="711" name="Google Shape;711;p59"/>
          <p:cNvCxnSpPr/>
          <p:nvPr/>
        </p:nvCxnSpPr>
        <p:spPr>
          <a:xfrm>
            <a:off x="3414712" y="5851525"/>
            <a:ext cx="0" cy="382587"/>
          </a:xfrm>
          <a:prstGeom prst="straightConnector1">
            <a:avLst/>
          </a:prstGeom>
          <a:noFill/>
          <a:ln w="19050" cap="flat" cmpd="sng">
            <a:solidFill>
              <a:schemeClr val="lt1"/>
            </a:solidFill>
            <a:prstDash val="solid"/>
            <a:miter lim="800000"/>
            <a:headEnd type="triangle" w="med" len="med"/>
            <a:tailEnd type="none" w="med" len="med"/>
          </a:ln>
        </p:spPr>
      </p:cxnSp>
      <p:sp>
        <p:nvSpPr>
          <p:cNvPr id="712" name="Google Shape;712;p59"/>
          <p:cNvSpPr txBox="1"/>
          <p:nvPr/>
        </p:nvSpPr>
        <p:spPr>
          <a:xfrm>
            <a:off x="2592387" y="6338887"/>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Stroke</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volume</a:t>
            </a:r>
            <a:endParaRPr/>
          </a:p>
        </p:txBody>
      </p:sp>
      <p:sp>
        <p:nvSpPr>
          <p:cNvPr id="713" name="Google Shape;713;p59"/>
          <p:cNvSpPr/>
          <p:nvPr/>
        </p:nvSpPr>
        <p:spPr>
          <a:xfrm>
            <a:off x="3527425" y="5921375"/>
            <a:ext cx="255587" cy="241300"/>
          </a:xfrm>
          <a:prstGeom prst="ellipse">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714" name="Google Shape;714;p59"/>
          <p:cNvSpPr txBox="1"/>
          <p:nvPr/>
        </p:nvSpPr>
        <p:spPr>
          <a:xfrm>
            <a:off x="3492500" y="5851525"/>
            <a:ext cx="325437" cy="3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900"/>
              <a:buFont typeface="Arial"/>
              <a:buNone/>
            </a:pPr>
            <a:r>
              <a:rPr lang="en-US" sz="1900" b="0" i="0" u="none">
                <a:solidFill>
                  <a:schemeClr val="lt1"/>
                </a:solidFill>
                <a:latin typeface="Arial"/>
                <a:ea typeface="Arial"/>
                <a:cs typeface="Arial"/>
                <a:sym typeface="Arial"/>
              </a:rPr>
              <a:t>+</a:t>
            </a:r>
            <a:endParaRPr/>
          </a:p>
        </p:txBody>
      </p:sp>
      <p:sp>
        <p:nvSpPr>
          <p:cNvPr id="715" name="Google Shape;715;p59"/>
          <p:cNvSpPr/>
          <p:nvPr/>
        </p:nvSpPr>
        <p:spPr>
          <a:xfrm>
            <a:off x="4033837" y="5549900"/>
            <a:ext cx="255587" cy="241300"/>
          </a:xfrm>
          <a:prstGeom prst="ellipse">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716" name="Google Shape;716;p59"/>
          <p:cNvSpPr txBox="1"/>
          <p:nvPr/>
        </p:nvSpPr>
        <p:spPr>
          <a:xfrm>
            <a:off x="4032250" y="5456237"/>
            <a:ext cx="265112" cy="3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900"/>
              <a:buFont typeface="Arial"/>
              <a:buNone/>
            </a:pPr>
            <a:r>
              <a:rPr lang="en-US" sz="1900" b="0" i="0" u="none">
                <a:solidFill>
                  <a:schemeClr val="lt1"/>
                </a:solidFill>
                <a:latin typeface="Arial"/>
                <a:ea typeface="Arial"/>
                <a:cs typeface="Arial"/>
                <a:sym typeface="Arial"/>
              </a:rPr>
              <a:t>-</a:t>
            </a:r>
            <a:endParaRPr/>
          </a:p>
        </p:txBody>
      </p:sp>
      <p:sp>
        <p:nvSpPr>
          <p:cNvPr id="717" name="Google Shape;717;p59"/>
          <p:cNvSpPr/>
          <p:nvPr/>
        </p:nvSpPr>
        <p:spPr>
          <a:xfrm>
            <a:off x="2543175" y="5526087"/>
            <a:ext cx="255587" cy="241300"/>
          </a:xfrm>
          <a:prstGeom prst="ellipse">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718" name="Google Shape;718;p59"/>
          <p:cNvSpPr txBox="1"/>
          <p:nvPr/>
        </p:nvSpPr>
        <p:spPr>
          <a:xfrm>
            <a:off x="2508250" y="5456237"/>
            <a:ext cx="325437" cy="38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900"/>
              <a:buFont typeface="Arial"/>
              <a:buNone/>
            </a:pPr>
            <a:r>
              <a:rPr lang="en-US" sz="1900" b="0" i="0" u="none">
                <a:solidFill>
                  <a:schemeClr val="lt1"/>
                </a:solidFill>
                <a:latin typeface="Arial"/>
                <a:ea typeface="Arial"/>
                <a:cs typeface="Arial"/>
                <a:sym typeface="Arial"/>
              </a:rPr>
              <a:t>+</a:t>
            </a:r>
            <a:endParaRPr/>
          </a:p>
        </p:txBody>
      </p:sp>
      <p:sp>
        <p:nvSpPr>
          <p:cNvPr id="719" name="Google Shape;719;p59"/>
          <p:cNvSpPr txBox="1"/>
          <p:nvPr/>
        </p:nvSpPr>
        <p:spPr>
          <a:xfrm>
            <a:off x="3595687" y="3432175"/>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Venous</a:t>
            </a:r>
            <a:endParaRPr/>
          </a:p>
        </p:txBody>
      </p:sp>
      <p:cxnSp>
        <p:nvCxnSpPr>
          <p:cNvPr id="720" name="Google Shape;720;p59"/>
          <p:cNvCxnSpPr/>
          <p:nvPr/>
        </p:nvCxnSpPr>
        <p:spPr>
          <a:xfrm rot="10800000">
            <a:off x="4418012" y="3133725"/>
            <a:ext cx="0" cy="309562"/>
          </a:xfrm>
          <a:prstGeom prst="straightConnector1">
            <a:avLst/>
          </a:prstGeom>
          <a:noFill/>
          <a:ln w="19050" cap="flat" cmpd="sng">
            <a:solidFill>
              <a:schemeClr val="lt1"/>
            </a:solidFill>
            <a:prstDash val="solid"/>
            <a:miter lim="800000"/>
            <a:headEnd type="none" w="med" len="med"/>
            <a:tailEnd type="none" w="med" len="med"/>
          </a:ln>
        </p:spPr>
      </p:cxnSp>
      <p:cxnSp>
        <p:nvCxnSpPr>
          <p:cNvPr id="721" name="Google Shape;721;p59"/>
          <p:cNvCxnSpPr/>
          <p:nvPr/>
        </p:nvCxnSpPr>
        <p:spPr>
          <a:xfrm>
            <a:off x="4802187" y="3581400"/>
            <a:ext cx="684212" cy="0"/>
          </a:xfrm>
          <a:prstGeom prst="straightConnector1">
            <a:avLst/>
          </a:prstGeom>
          <a:noFill/>
          <a:ln w="19050" cap="flat" cmpd="sng">
            <a:solidFill>
              <a:schemeClr val="lt1"/>
            </a:solidFill>
            <a:prstDash val="solid"/>
            <a:miter lim="800000"/>
            <a:headEnd type="none" w="med" len="med"/>
            <a:tailEnd type="none" w="med" len="med"/>
          </a:ln>
        </p:spPr>
      </p:cxnSp>
      <p:cxnSp>
        <p:nvCxnSpPr>
          <p:cNvPr id="722" name="Google Shape;722;p59"/>
          <p:cNvCxnSpPr/>
          <p:nvPr/>
        </p:nvCxnSpPr>
        <p:spPr>
          <a:xfrm>
            <a:off x="5486400" y="3581400"/>
            <a:ext cx="0" cy="833437"/>
          </a:xfrm>
          <a:prstGeom prst="straightConnector1">
            <a:avLst/>
          </a:prstGeom>
          <a:noFill/>
          <a:ln w="19050" cap="flat" cmpd="sng">
            <a:solidFill>
              <a:schemeClr val="lt1"/>
            </a:solidFill>
            <a:prstDash val="solid"/>
            <a:miter lim="800000"/>
            <a:headEnd type="none" w="med" len="med"/>
            <a:tailEnd type="triangle" w="med" len="med"/>
          </a:ln>
        </p:spPr>
      </p:cxnSp>
      <p:sp>
        <p:nvSpPr>
          <p:cNvPr id="723" name="Google Shape;723;p59"/>
          <p:cNvSpPr txBox="1"/>
          <p:nvPr/>
        </p:nvSpPr>
        <p:spPr>
          <a:xfrm>
            <a:off x="5165725" y="4646612"/>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600"/>
              <a:buFont typeface="Noto Sans Symbols"/>
              <a:buNone/>
            </a:pP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Venous return to heart</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a:t>
            </a:r>
            <a:r>
              <a:rPr lang="en-US" sz="1600" b="0" i="0" u="none">
                <a:solidFill>
                  <a:schemeClr val="lt1"/>
                </a:solidFill>
                <a:latin typeface="Noto Sans Symbols"/>
                <a:ea typeface="Noto Sans Symbols"/>
                <a:cs typeface="Noto Sans Symbols"/>
                <a:sym typeface="Noto Sans Symbols"/>
              </a:rPr>
              <a:t>↑</a:t>
            </a:r>
            <a:r>
              <a:rPr lang="en-US" sz="1600" b="0" i="0" u="none">
                <a:solidFill>
                  <a:schemeClr val="lt1"/>
                </a:solidFill>
                <a:latin typeface="Times New Roman"/>
                <a:ea typeface="Times New Roman"/>
                <a:cs typeface="Times New Roman"/>
                <a:sym typeface="Times New Roman"/>
              </a:rPr>
              <a:t> </a:t>
            </a:r>
            <a:r>
              <a:rPr lang="en-US" sz="1600" b="0" i="0" u="none">
                <a:solidFill>
                  <a:schemeClr val="lt1"/>
                </a:solidFill>
                <a:latin typeface="Arial"/>
                <a:ea typeface="Arial"/>
                <a:cs typeface="Arial"/>
                <a:sym typeface="Arial"/>
              </a:rPr>
              <a:t>preload)</a:t>
            </a:r>
            <a:endParaRPr/>
          </a:p>
        </p:txBody>
      </p:sp>
      <p:cxnSp>
        <p:nvCxnSpPr>
          <p:cNvPr id="724" name="Google Shape;724;p59"/>
          <p:cNvCxnSpPr/>
          <p:nvPr/>
        </p:nvCxnSpPr>
        <p:spPr>
          <a:xfrm>
            <a:off x="6838950" y="4613275"/>
            <a:ext cx="442912" cy="0"/>
          </a:xfrm>
          <a:prstGeom prst="straightConnector1">
            <a:avLst/>
          </a:prstGeom>
          <a:noFill/>
          <a:ln w="19050" cap="flat" cmpd="sng">
            <a:solidFill>
              <a:schemeClr val="lt1"/>
            </a:solidFill>
            <a:prstDash val="solid"/>
            <a:miter lim="800000"/>
            <a:headEnd type="none" w="med" len="med"/>
            <a:tailEnd type="none" w="med" len="med"/>
          </a:ln>
        </p:spPr>
      </p:cxnSp>
      <p:cxnSp>
        <p:nvCxnSpPr>
          <p:cNvPr id="725" name="Google Shape;725;p59"/>
          <p:cNvCxnSpPr/>
          <p:nvPr/>
        </p:nvCxnSpPr>
        <p:spPr>
          <a:xfrm>
            <a:off x="7281862" y="4613275"/>
            <a:ext cx="0" cy="752475"/>
          </a:xfrm>
          <a:prstGeom prst="straightConnector1">
            <a:avLst/>
          </a:prstGeom>
          <a:noFill/>
          <a:ln w="19050" cap="flat" cmpd="sng">
            <a:solidFill>
              <a:schemeClr val="lt1"/>
            </a:solidFill>
            <a:prstDash val="solid"/>
            <a:miter lim="800000"/>
            <a:headEnd type="none" w="med" len="med"/>
            <a:tailEnd type="triangle" w="med" len="med"/>
          </a:ln>
        </p:spPr>
      </p:cxnSp>
      <p:sp>
        <p:nvSpPr>
          <p:cNvPr id="726" name="Google Shape;726;p59"/>
          <p:cNvSpPr txBox="1"/>
          <p:nvPr/>
        </p:nvSpPr>
        <p:spPr>
          <a:xfrm>
            <a:off x="6453187" y="5737225"/>
            <a:ext cx="1646237" cy="2540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Peripheral edema</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and pulmonary</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congestion</a:t>
            </a:r>
            <a:endParaRPr/>
          </a:p>
        </p:txBody>
      </p:sp>
      <p:cxnSp>
        <p:nvCxnSpPr>
          <p:cNvPr id="727" name="Google Shape;727;p59"/>
          <p:cNvCxnSpPr/>
          <p:nvPr/>
        </p:nvCxnSpPr>
        <p:spPr>
          <a:xfrm>
            <a:off x="3689350" y="3756025"/>
            <a:ext cx="0" cy="268287"/>
          </a:xfrm>
          <a:prstGeom prst="straightConnector1">
            <a:avLst/>
          </a:prstGeom>
          <a:noFill/>
          <a:ln w="19050" cap="flat" cmpd="sng">
            <a:solidFill>
              <a:schemeClr val="lt1"/>
            </a:solidFill>
            <a:prstDash val="solid"/>
            <a:miter lim="800000"/>
            <a:headEnd type="none" w="med" len="med"/>
            <a:tailEnd type="none" w="med" len="med"/>
          </a:ln>
        </p:spPr>
      </p:cxnSp>
      <p:cxnSp>
        <p:nvCxnSpPr>
          <p:cNvPr id="728" name="Google Shape;728;p59"/>
          <p:cNvCxnSpPr/>
          <p:nvPr/>
        </p:nvCxnSpPr>
        <p:spPr>
          <a:xfrm>
            <a:off x="3702050" y="4038600"/>
            <a:ext cx="590550" cy="0"/>
          </a:xfrm>
          <a:prstGeom prst="straightConnector1">
            <a:avLst/>
          </a:prstGeom>
          <a:noFill/>
          <a:ln w="19050" cap="flat" cmpd="sng">
            <a:solidFill>
              <a:schemeClr val="lt1"/>
            </a:solidFill>
            <a:prstDash val="solid"/>
            <a:miter lim="800000"/>
            <a:headEnd type="none" w="med" len="med"/>
            <a:tailEnd type="none" w="med" len="med"/>
          </a:ln>
        </p:spPr>
      </p:cxnSp>
      <p:cxnSp>
        <p:nvCxnSpPr>
          <p:cNvPr id="729" name="Google Shape;729;p59"/>
          <p:cNvCxnSpPr/>
          <p:nvPr/>
        </p:nvCxnSpPr>
        <p:spPr>
          <a:xfrm rot="10800000">
            <a:off x="3978275" y="5367337"/>
            <a:ext cx="315912" cy="0"/>
          </a:xfrm>
          <a:prstGeom prst="straightConnector1">
            <a:avLst/>
          </a:prstGeom>
          <a:noFill/>
          <a:ln w="19050" cap="flat" cmpd="sng">
            <a:solidFill>
              <a:schemeClr val="lt1"/>
            </a:solidFill>
            <a:prstDash val="solid"/>
            <a:miter lim="800000"/>
            <a:headEnd type="none" w="med" len="med"/>
            <a:tailEnd type="triangle" w="med" len="med"/>
          </a:ln>
        </p:spPr>
      </p:cxnSp>
      <p:cxnSp>
        <p:nvCxnSpPr>
          <p:cNvPr id="730" name="Google Shape;730;p59"/>
          <p:cNvCxnSpPr/>
          <p:nvPr/>
        </p:nvCxnSpPr>
        <p:spPr>
          <a:xfrm rot="10800000">
            <a:off x="2249487" y="3351212"/>
            <a:ext cx="0" cy="2005012"/>
          </a:xfrm>
          <a:prstGeom prst="straightConnector1">
            <a:avLst/>
          </a:prstGeom>
          <a:noFill/>
          <a:ln w="19050" cap="flat" cmpd="sng">
            <a:solidFill>
              <a:schemeClr val="lt1"/>
            </a:solidFill>
            <a:prstDash val="solid"/>
            <a:miter lim="800000"/>
            <a:headEnd type="none" w="med" len="med"/>
            <a:tailEnd type="none" w="med" len="med"/>
          </a:ln>
        </p:spPr>
      </p:cxnSp>
      <p:cxnSp>
        <p:nvCxnSpPr>
          <p:cNvPr id="731" name="Google Shape;731;p59"/>
          <p:cNvCxnSpPr/>
          <p:nvPr/>
        </p:nvCxnSpPr>
        <p:spPr>
          <a:xfrm rot="10800000">
            <a:off x="2528093" y="5082381"/>
            <a:ext cx="0" cy="547687"/>
          </a:xfrm>
          <a:prstGeom prst="straightConnector1">
            <a:avLst/>
          </a:prstGeom>
          <a:noFill/>
          <a:ln w="19050" cap="flat" cmpd="sng">
            <a:solidFill>
              <a:schemeClr val="lt1"/>
            </a:solidFill>
            <a:prstDash val="solid"/>
            <a:miter lim="800000"/>
            <a:headEnd type="none" w="med" len="med"/>
            <a:tailEnd type="triangle" w="med" len="med"/>
          </a:ln>
        </p:spPr>
      </p:cxnSp>
      <p:cxnSp>
        <p:nvCxnSpPr>
          <p:cNvPr id="732" name="Google Shape;732;p59"/>
          <p:cNvCxnSpPr/>
          <p:nvPr/>
        </p:nvCxnSpPr>
        <p:spPr>
          <a:xfrm rot="10800000">
            <a:off x="6291262" y="3178175"/>
            <a:ext cx="0" cy="1235075"/>
          </a:xfrm>
          <a:prstGeom prst="straightConnector1">
            <a:avLst/>
          </a:prstGeom>
          <a:noFill/>
          <a:ln w="19050" cap="flat" cmpd="sng">
            <a:solidFill>
              <a:schemeClr val="lt1"/>
            </a:solidFill>
            <a:prstDash val="solid"/>
            <a:miter lim="800000"/>
            <a:headEnd type="triangle" w="med" len="med"/>
            <a:tailEnd type="none" w="med" len="med"/>
          </a:ln>
        </p:spPr>
      </p:cxnSp>
      <p:cxnSp>
        <p:nvCxnSpPr>
          <p:cNvPr id="733" name="Google Shape;733;p59"/>
          <p:cNvCxnSpPr/>
          <p:nvPr/>
        </p:nvCxnSpPr>
        <p:spPr>
          <a:xfrm>
            <a:off x="1316037" y="3186112"/>
            <a:ext cx="0" cy="3276600"/>
          </a:xfrm>
          <a:prstGeom prst="straightConnector1">
            <a:avLst/>
          </a:prstGeom>
          <a:noFill/>
          <a:ln w="19050" cap="flat" cmpd="sng">
            <a:solidFill>
              <a:schemeClr val="lt1"/>
            </a:solidFill>
            <a:prstDash val="solid"/>
            <a:miter lim="800000"/>
            <a:headEnd type="none" w="med" len="med"/>
            <a:tailEnd type="none" w="med" len="med"/>
          </a:ln>
        </p:spPr>
      </p:cxnSp>
      <p:cxnSp>
        <p:nvCxnSpPr>
          <p:cNvPr id="734" name="Google Shape;734;p59"/>
          <p:cNvCxnSpPr/>
          <p:nvPr/>
        </p:nvCxnSpPr>
        <p:spPr>
          <a:xfrm rot="10800000">
            <a:off x="2157412" y="5614987"/>
            <a:ext cx="0" cy="1673225"/>
          </a:xfrm>
          <a:prstGeom prst="straightConnector1">
            <a:avLst/>
          </a:prstGeom>
          <a:noFill/>
          <a:ln w="19050" cap="flat" cmpd="sng">
            <a:solidFill>
              <a:schemeClr val="lt1"/>
            </a:solidFill>
            <a:prstDash val="solid"/>
            <a:miter lim="800000"/>
            <a:headEnd type="none" w="med" len="med"/>
            <a:tailEnd type="triangle" w="med" len="med"/>
          </a:ln>
        </p:spPr>
      </p:cxnSp>
      <p:cxnSp>
        <p:nvCxnSpPr>
          <p:cNvPr id="735" name="Google Shape;735;p59"/>
          <p:cNvCxnSpPr/>
          <p:nvPr/>
        </p:nvCxnSpPr>
        <p:spPr>
          <a:xfrm>
            <a:off x="4920456" y="5391943"/>
            <a:ext cx="0" cy="2119312"/>
          </a:xfrm>
          <a:prstGeom prst="straightConnector1">
            <a:avLst/>
          </a:prstGeom>
          <a:noFill/>
          <a:ln w="19050" cap="flat" cmpd="sng">
            <a:solidFill>
              <a:schemeClr val="lt1"/>
            </a:solidFill>
            <a:prstDash val="solid"/>
            <a:miter lim="800000"/>
            <a:headEnd type="none" w="med" len="med"/>
            <a:tailEnd type="triangle" w="med" len="med"/>
          </a:ln>
        </p:spPr>
      </p:cxnSp>
      <p:cxnSp>
        <p:nvCxnSpPr>
          <p:cNvPr id="736" name="Google Shape;736;p59"/>
          <p:cNvCxnSpPr/>
          <p:nvPr/>
        </p:nvCxnSpPr>
        <p:spPr>
          <a:xfrm>
            <a:off x="5975350" y="5110162"/>
            <a:ext cx="0" cy="1341437"/>
          </a:xfrm>
          <a:prstGeom prst="straightConnector1">
            <a:avLst/>
          </a:prstGeom>
          <a:noFill/>
          <a:ln w="19050" cap="flat" cmpd="sng">
            <a:solidFill>
              <a:schemeClr val="lt1"/>
            </a:solidFill>
            <a:prstDash val="solid"/>
            <a:miter lim="800000"/>
            <a:headEnd type="none" w="med" len="med"/>
            <a:tailEnd type="none" w="med" len="med"/>
          </a:ln>
        </p:spPr>
      </p:cxnSp>
      <p:cxnSp>
        <p:nvCxnSpPr>
          <p:cNvPr id="737" name="Google Shape;737;p59"/>
          <p:cNvCxnSpPr/>
          <p:nvPr/>
        </p:nvCxnSpPr>
        <p:spPr>
          <a:xfrm>
            <a:off x="4283075" y="4054475"/>
            <a:ext cx="0" cy="1296987"/>
          </a:xfrm>
          <a:prstGeom prst="straightConnector1">
            <a:avLst/>
          </a:prstGeom>
          <a:noFill/>
          <a:ln w="19050" cap="flat" cmpd="sng">
            <a:solidFill>
              <a:schemeClr val="lt1"/>
            </a:solidFill>
            <a:prstDash val="solid"/>
            <a:miter lim="800000"/>
            <a:headEnd type="none" w="med" len="med"/>
            <a:tailEnd type="none" w="med" len="med"/>
          </a:ln>
        </p:spPr>
      </p:cxnSp>
      <p:cxnSp>
        <p:nvCxnSpPr>
          <p:cNvPr id="738" name="Google Shape;738;p59"/>
          <p:cNvCxnSpPr/>
          <p:nvPr/>
        </p:nvCxnSpPr>
        <p:spPr>
          <a:xfrm>
            <a:off x="6819900" y="1628775"/>
            <a:ext cx="0" cy="346075"/>
          </a:xfrm>
          <a:prstGeom prst="straightConnector1">
            <a:avLst/>
          </a:prstGeom>
          <a:noFill/>
          <a:ln w="19050" cap="flat" cmpd="sng">
            <a:solidFill>
              <a:schemeClr val="lt1"/>
            </a:solidFill>
            <a:prstDash val="solid"/>
            <a:miter lim="800000"/>
            <a:headEnd type="none" w="med" len="med"/>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pic>
        <p:nvPicPr>
          <p:cNvPr id="743" name="Google Shape;743;p60"/>
          <p:cNvPicPr preferRelativeResize="0"/>
          <p:nvPr/>
        </p:nvPicPr>
        <p:blipFill rotWithShape="1">
          <a:blip r:embed="rId3">
            <a:alphaModFix/>
          </a:blip>
          <a:srcRect/>
          <a:stretch/>
        </p:blipFill>
        <p:spPr>
          <a:xfrm>
            <a:off x="790575" y="2482850"/>
            <a:ext cx="3579812" cy="3579812"/>
          </a:xfrm>
          <a:prstGeom prst="rect">
            <a:avLst/>
          </a:prstGeom>
          <a:noFill/>
          <a:ln>
            <a:noFill/>
          </a:ln>
        </p:spPr>
      </p:pic>
      <p:sp>
        <p:nvSpPr>
          <p:cNvPr id="744" name="Google Shape;744;p60"/>
          <p:cNvSpPr txBox="1"/>
          <p:nvPr/>
        </p:nvSpPr>
        <p:spPr>
          <a:xfrm>
            <a:off x="688975" y="6176962"/>
            <a:ext cx="7297737"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Curry CW, et al. Mechanical dyssynchrony in dilated cardiomyopathy with intraventricular conduction delay as depicted by 3D tagged magnetic resonance imaging. Circulation 2000 Jan 4;101(1):E2. </a:t>
            </a:r>
            <a:endParaRPr/>
          </a:p>
        </p:txBody>
      </p:sp>
      <p:sp>
        <p:nvSpPr>
          <p:cNvPr id="745" name="Google Shape;745;p60"/>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Compensatory Mechanisms</a:t>
            </a:r>
            <a:endParaRPr/>
          </a:p>
        </p:txBody>
      </p:sp>
      <p:sp>
        <p:nvSpPr>
          <p:cNvPr id="746" name="Google Shape;746;p60"/>
          <p:cNvSpPr txBox="1">
            <a:spLocks noGrp="1"/>
          </p:cNvSpPr>
          <p:nvPr>
            <p:ph type="body" idx="1"/>
          </p:nvPr>
        </p:nvSpPr>
        <p:spPr>
          <a:xfrm>
            <a:off x="685800" y="1330325"/>
            <a:ext cx="7929562" cy="11128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1800"/>
              <a:buFont typeface="Arial"/>
              <a:buNone/>
            </a:pPr>
            <a:r>
              <a:rPr lang="en-US" sz="1800" b="1" i="0" u="none" strike="noStrike" cap="none">
                <a:solidFill>
                  <a:schemeClr val="lt2"/>
                </a:solidFill>
                <a:latin typeface="Arial"/>
                <a:ea typeface="Arial"/>
                <a:cs typeface="Arial"/>
                <a:sym typeface="Arial"/>
              </a:rPr>
              <a:t>Ventricular Remodeling</a:t>
            </a:r>
            <a:endParaRPr/>
          </a:p>
          <a:p>
            <a:pPr marL="0" marR="0" lvl="0" indent="0" algn="l" rtl="0">
              <a:lnSpc>
                <a:spcPct val="90000"/>
              </a:lnSpc>
              <a:spcBef>
                <a:spcPts val="810"/>
              </a:spcBef>
              <a:spcAft>
                <a:spcPts val="0"/>
              </a:spcAft>
              <a:buClr>
                <a:schemeClr val="lt2"/>
              </a:buClr>
              <a:buSzPts val="1800"/>
              <a:buFont typeface="Arial"/>
              <a:buNone/>
            </a:pPr>
            <a:r>
              <a:rPr lang="en-US" sz="1800" b="0" i="0" u="none" strike="noStrike" cap="none">
                <a:solidFill>
                  <a:schemeClr val="lt1"/>
                </a:solidFill>
                <a:latin typeface="Arial"/>
                <a:ea typeface="Arial"/>
                <a:cs typeface="Arial"/>
                <a:sym typeface="Arial"/>
              </a:rPr>
              <a:t>Alterations in the heart’s size, shape, structure, and function brought about by the chronic hemodynamic stresses experienced by the failing heart.</a:t>
            </a:r>
            <a:endParaRPr/>
          </a:p>
        </p:txBody>
      </p:sp>
      <p:pic>
        <p:nvPicPr>
          <p:cNvPr id="747" name="Google Shape;747;p60" descr="C:\Documents and Settings\peterp6\Desktop\3d_model.gif"/>
          <p:cNvPicPr preferRelativeResize="0"/>
          <p:nvPr/>
        </p:nvPicPr>
        <p:blipFill rotWithShape="1">
          <a:blip r:embed="rId4">
            <a:alphaModFix/>
          </a:blip>
          <a:srcRect/>
          <a:stretch/>
        </p:blipFill>
        <p:spPr>
          <a:xfrm>
            <a:off x="4783137" y="2490787"/>
            <a:ext cx="3649662" cy="357981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Google Shape;752;p61"/>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Other Neurohormones</a:t>
            </a:r>
            <a:endParaRPr/>
          </a:p>
        </p:txBody>
      </p:sp>
      <p:sp>
        <p:nvSpPr>
          <p:cNvPr id="753" name="Google Shape;753;p61"/>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Natriuretic Peptides: Three known types</a:t>
            </a:r>
            <a:endParaRPr/>
          </a:p>
          <a:p>
            <a:pPr marL="742950" marR="0" lvl="1" indent="-285750" algn="l" rtl="0">
              <a:lnSpc>
                <a:spcPct val="90000"/>
              </a:lnSpc>
              <a:spcBef>
                <a:spcPts val="1095"/>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Atrial Natriuretic Peptide (ANP)</a:t>
            </a:r>
            <a:endParaRPr/>
          </a:p>
          <a:p>
            <a:pPr marL="1143000" marR="0" lvl="2" indent="-228600" algn="l" rtl="0">
              <a:lnSpc>
                <a:spcPct val="90000"/>
              </a:lnSpc>
              <a:spcBef>
                <a:spcPts val="945"/>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Predominantly found in the atria</a:t>
            </a:r>
            <a:endParaRPr/>
          </a:p>
          <a:p>
            <a:pPr marL="1143000" marR="0" lvl="2" indent="-228600" algn="l" rtl="0">
              <a:lnSpc>
                <a:spcPct val="90000"/>
              </a:lnSpc>
              <a:spcBef>
                <a:spcPts val="9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Diuretic and vasodilatory properties</a:t>
            </a:r>
            <a:endParaRPr/>
          </a:p>
          <a:p>
            <a:pPr marL="742950" marR="0" lvl="1" indent="-285750" algn="l" rtl="0">
              <a:lnSpc>
                <a:spcPct val="90000"/>
              </a:lnSpc>
              <a:spcBef>
                <a:spcPts val="9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Brain Natriuretic Peptide (hBNP) </a:t>
            </a:r>
            <a:endParaRPr/>
          </a:p>
          <a:p>
            <a:pPr marL="1143000" marR="0" lvl="2" indent="-228600" algn="l" rtl="0">
              <a:lnSpc>
                <a:spcPct val="90000"/>
              </a:lnSpc>
              <a:spcBef>
                <a:spcPts val="945"/>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Predominantly found in the cardiac ventricles </a:t>
            </a:r>
            <a:endParaRPr/>
          </a:p>
          <a:p>
            <a:pPr marL="1143000" marR="0" lvl="2" indent="-228600" algn="l" rtl="0">
              <a:lnSpc>
                <a:spcPct val="90000"/>
              </a:lnSpc>
              <a:spcBef>
                <a:spcPts val="9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Diuretic and vasodilatory properties</a:t>
            </a:r>
            <a:endParaRPr/>
          </a:p>
          <a:p>
            <a:pPr marL="742950" marR="0" lvl="1" indent="-285750" algn="l" rtl="0">
              <a:lnSpc>
                <a:spcPct val="90000"/>
              </a:lnSpc>
              <a:spcBef>
                <a:spcPts val="99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C-type Natriuretic Peptide (CNP)</a:t>
            </a:r>
            <a:endParaRPr/>
          </a:p>
          <a:p>
            <a:pPr marL="1143000" marR="0" lvl="2" indent="-228600" algn="l" rtl="0">
              <a:lnSpc>
                <a:spcPct val="90000"/>
              </a:lnSpc>
              <a:spcBef>
                <a:spcPts val="945"/>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Predominantly found in the central nervous system</a:t>
            </a:r>
            <a:endParaRPr/>
          </a:p>
          <a:p>
            <a:pPr marL="1143000" marR="0" lvl="2" indent="-228600" algn="l" rtl="0">
              <a:lnSpc>
                <a:spcPct val="90000"/>
              </a:lnSpc>
              <a:spcBef>
                <a:spcPts val="9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Limited natriuretic and vasodilatory properties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pic>
        <p:nvPicPr>
          <p:cNvPr id="758" name="Google Shape;758;p62"/>
          <p:cNvPicPr preferRelativeResize="0"/>
          <p:nvPr/>
        </p:nvPicPr>
        <p:blipFill rotWithShape="1">
          <a:blip r:embed="rId3">
            <a:alphaModFix/>
          </a:blip>
          <a:srcRect/>
          <a:stretch/>
        </p:blipFill>
        <p:spPr>
          <a:xfrm>
            <a:off x="511175" y="1492250"/>
            <a:ext cx="3214687" cy="4127500"/>
          </a:xfrm>
          <a:prstGeom prst="rect">
            <a:avLst/>
          </a:prstGeom>
          <a:noFill/>
          <a:ln>
            <a:noFill/>
          </a:ln>
        </p:spPr>
      </p:pic>
      <p:sp>
        <p:nvSpPr>
          <p:cNvPr id="759" name="Google Shape;759;p62"/>
          <p:cNvSpPr txBox="1"/>
          <p:nvPr/>
        </p:nvSpPr>
        <p:spPr>
          <a:xfrm>
            <a:off x="2843212" y="2951162"/>
            <a:ext cx="242887" cy="88265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FFFF00"/>
              </a:buClr>
              <a:buSzPts val="2600"/>
              <a:buFont typeface="Helvetica Neue"/>
              <a:buNone/>
            </a:pPr>
            <a:r>
              <a:rPr lang="en-US" sz="2600" b="1" i="0" u="none">
                <a:solidFill>
                  <a:srgbClr val="FFFF00"/>
                </a:solidFill>
                <a:latin typeface="Helvetica Neue"/>
                <a:ea typeface="Helvetica Neue"/>
                <a:cs typeface="Helvetica Neue"/>
                <a:sym typeface="Helvetica Neue"/>
              </a:rPr>
              <a:t> </a:t>
            </a:r>
            <a:endParaRPr/>
          </a:p>
          <a:p>
            <a:pPr marL="0" marR="0" lvl="0" indent="0" algn="l" rtl="0">
              <a:lnSpc>
                <a:spcPct val="100000"/>
              </a:lnSpc>
              <a:spcBef>
                <a:spcPts val="0"/>
              </a:spcBef>
              <a:spcAft>
                <a:spcPts val="0"/>
              </a:spcAft>
              <a:buNone/>
            </a:pPr>
            <a:endParaRPr sz="2600" b="1" i="0" u="none">
              <a:solidFill>
                <a:srgbClr val="FFFF00"/>
              </a:solidFill>
              <a:latin typeface="Helvetica Neue"/>
              <a:ea typeface="Helvetica Neue"/>
              <a:cs typeface="Helvetica Neue"/>
              <a:sym typeface="Helvetica Neue"/>
            </a:endParaRPr>
          </a:p>
        </p:txBody>
      </p:sp>
      <p:sp>
        <p:nvSpPr>
          <p:cNvPr id="760" name="Google Shape;760;p62"/>
          <p:cNvSpPr txBox="1"/>
          <p:nvPr/>
        </p:nvSpPr>
        <p:spPr>
          <a:xfrm>
            <a:off x="2843212" y="2951162"/>
            <a:ext cx="242887" cy="882650"/>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FFFF00"/>
              </a:buClr>
              <a:buSzPts val="2600"/>
              <a:buFont typeface="Helvetica Neue"/>
              <a:buNone/>
            </a:pPr>
            <a:r>
              <a:rPr lang="en-US" sz="2600" b="1" i="0" u="none">
                <a:solidFill>
                  <a:srgbClr val="FFFF00"/>
                </a:solidFill>
                <a:latin typeface="Helvetica Neue"/>
                <a:ea typeface="Helvetica Neue"/>
                <a:cs typeface="Helvetica Neue"/>
                <a:sym typeface="Helvetica Neue"/>
              </a:rPr>
              <a:t> </a:t>
            </a:r>
            <a:endParaRPr/>
          </a:p>
          <a:p>
            <a:pPr marL="0" marR="0" lvl="0" indent="0" algn="l" rtl="0">
              <a:lnSpc>
                <a:spcPct val="100000"/>
              </a:lnSpc>
              <a:spcBef>
                <a:spcPts val="0"/>
              </a:spcBef>
              <a:spcAft>
                <a:spcPts val="0"/>
              </a:spcAft>
              <a:buNone/>
            </a:pPr>
            <a:endParaRPr sz="2600" b="1" i="0" u="none">
              <a:solidFill>
                <a:srgbClr val="FFFF00"/>
              </a:solidFill>
              <a:latin typeface="Helvetica Neue"/>
              <a:ea typeface="Helvetica Neue"/>
              <a:cs typeface="Helvetica Neue"/>
              <a:sym typeface="Helvetica Neue"/>
            </a:endParaRPr>
          </a:p>
        </p:txBody>
      </p:sp>
      <p:sp>
        <p:nvSpPr>
          <p:cNvPr id="761" name="Google Shape;761;p62"/>
          <p:cNvSpPr txBox="1"/>
          <p:nvPr/>
        </p:nvSpPr>
        <p:spPr>
          <a:xfrm>
            <a:off x="4286250" y="1517650"/>
            <a:ext cx="4033837" cy="4695825"/>
          </a:xfrm>
          <a:prstGeom prst="rect">
            <a:avLst/>
          </a:prstGeom>
          <a:noFill/>
          <a:ln>
            <a:noFill/>
          </a:ln>
        </p:spPr>
        <p:txBody>
          <a:bodyPr spcFirstLastPara="1" wrap="square" lIns="90475" tIns="44450" rIns="90475" bIns="44450" anchor="t" anchorCtr="0">
            <a:no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Hemodynamic </a:t>
            </a:r>
            <a:endParaRPr/>
          </a:p>
          <a:p>
            <a:pPr marL="0" marR="0" lvl="0" indent="0" algn="l" rtl="0">
              <a:lnSpc>
                <a:spcPct val="100000"/>
              </a:lnSpc>
              <a:spcBef>
                <a:spcPts val="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   (balanced vasodilation)</a:t>
            </a:r>
            <a:endParaRPr/>
          </a:p>
          <a:p>
            <a:pPr marL="0" marR="0" lvl="0" indent="0" algn="l" rtl="0">
              <a:lnSpc>
                <a:spcPct val="100000"/>
              </a:lnSpc>
              <a:spcBef>
                <a:spcPts val="420"/>
              </a:spcBef>
              <a:spcAft>
                <a:spcPts val="0"/>
              </a:spcAft>
              <a:buClr>
                <a:srgbClr val="FFFFFF"/>
              </a:buClr>
              <a:buSzPts val="2800"/>
              <a:buFont typeface="Arial"/>
              <a:buNone/>
            </a:pPr>
            <a:r>
              <a:rPr lang="en-US" sz="2800" b="0" i="0" u="none">
                <a:solidFill>
                  <a:srgbClr val="FFFFFF"/>
                </a:solidFill>
                <a:latin typeface="Arial"/>
                <a:ea typeface="Arial"/>
                <a:cs typeface="Arial"/>
                <a:sym typeface="Arial"/>
              </a:rPr>
              <a:t>	</a:t>
            </a:r>
            <a:r>
              <a:rPr lang="en-US" sz="2400" b="0" i="0" u="none">
                <a:solidFill>
                  <a:schemeClr val="lt2"/>
                </a:solidFill>
                <a:latin typeface="Arial"/>
                <a:ea typeface="Arial"/>
                <a:cs typeface="Arial"/>
                <a:sym typeface="Arial"/>
              </a:rPr>
              <a:t>•</a:t>
            </a:r>
            <a:r>
              <a:rPr lang="en-US" sz="2400" b="0" i="0" u="none">
                <a:solidFill>
                  <a:srgbClr val="FFFFFF"/>
                </a:solidFill>
                <a:latin typeface="Arial"/>
                <a:ea typeface="Arial"/>
                <a:cs typeface="Arial"/>
                <a:sym typeface="Arial"/>
              </a:rPr>
              <a:t>	veins</a:t>
            </a:r>
            <a:endParaRPr/>
          </a:p>
          <a:p>
            <a:pPr marL="0" marR="0" lvl="0" indent="0" algn="l" rtl="0">
              <a:lnSpc>
                <a:spcPct val="100000"/>
              </a:lnSpc>
              <a:spcBef>
                <a:spcPts val="36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	</a:t>
            </a:r>
            <a:r>
              <a:rPr lang="en-US" sz="2400" b="0" i="0" u="none">
                <a:solidFill>
                  <a:schemeClr val="lt2"/>
                </a:solidFill>
                <a:latin typeface="Arial"/>
                <a:ea typeface="Arial"/>
                <a:cs typeface="Arial"/>
                <a:sym typeface="Arial"/>
              </a:rPr>
              <a:t>•</a:t>
            </a:r>
            <a:r>
              <a:rPr lang="en-US" sz="2400" b="0" i="0" u="none">
                <a:solidFill>
                  <a:srgbClr val="FFFFFF"/>
                </a:solidFill>
                <a:latin typeface="Arial"/>
                <a:ea typeface="Arial"/>
                <a:cs typeface="Arial"/>
                <a:sym typeface="Arial"/>
              </a:rPr>
              <a:t>	arteries</a:t>
            </a:r>
            <a:endParaRPr/>
          </a:p>
          <a:p>
            <a:pPr marL="0" marR="0" lvl="0" indent="0" algn="l" rtl="0">
              <a:lnSpc>
                <a:spcPct val="100000"/>
              </a:lnSpc>
              <a:spcBef>
                <a:spcPts val="36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	</a:t>
            </a:r>
            <a:r>
              <a:rPr lang="en-US" sz="2400" b="0" i="0" u="none">
                <a:solidFill>
                  <a:schemeClr val="lt2"/>
                </a:solidFill>
                <a:latin typeface="Arial"/>
                <a:ea typeface="Arial"/>
                <a:cs typeface="Arial"/>
                <a:sym typeface="Arial"/>
              </a:rPr>
              <a:t>•</a:t>
            </a:r>
            <a:r>
              <a:rPr lang="en-US" sz="2400" b="0" i="0" u="none">
                <a:solidFill>
                  <a:srgbClr val="FFFFFF"/>
                </a:solidFill>
                <a:latin typeface="Arial"/>
                <a:ea typeface="Arial"/>
                <a:cs typeface="Arial"/>
                <a:sym typeface="Arial"/>
              </a:rPr>
              <a:t>	coronary arteries</a:t>
            </a:r>
            <a:endParaRPr sz="2800" b="0" i="0" u="none">
              <a:solidFill>
                <a:srgbClr val="FFFFFF"/>
              </a:solidFill>
              <a:latin typeface="Arial"/>
              <a:ea typeface="Arial"/>
              <a:cs typeface="Arial"/>
              <a:sym typeface="Arial"/>
            </a:endParaRPr>
          </a:p>
          <a:p>
            <a:pPr marL="0" marR="0" lvl="0" indent="0" algn="l" rtl="0">
              <a:lnSpc>
                <a:spcPct val="100000"/>
              </a:lnSpc>
              <a:spcBef>
                <a:spcPts val="36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Neurohormonal</a:t>
            </a:r>
            <a:endParaRPr/>
          </a:p>
          <a:p>
            <a:pPr marL="0" marR="0" lvl="0" indent="0" algn="l" rtl="0">
              <a:lnSpc>
                <a:spcPct val="100000"/>
              </a:lnSpc>
              <a:spcBef>
                <a:spcPts val="420"/>
              </a:spcBef>
              <a:spcAft>
                <a:spcPts val="0"/>
              </a:spcAft>
              <a:buClr>
                <a:srgbClr val="FFFFFF"/>
              </a:buClr>
              <a:buSzPts val="2800"/>
              <a:buFont typeface="Arial"/>
              <a:buNone/>
            </a:pPr>
            <a:r>
              <a:rPr lang="en-US" sz="2800" b="0" i="0" u="none">
                <a:solidFill>
                  <a:srgbClr val="FFFFFF"/>
                </a:solidFill>
                <a:latin typeface="Arial"/>
                <a:ea typeface="Arial"/>
                <a:cs typeface="Arial"/>
                <a:sym typeface="Arial"/>
              </a:rPr>
              <a:t>		</a:t>
            </a:r>
            <a:r>
              <a:rPr lang="en-US" sz="2400" b="0" i="0" u="none">
                <a:solidFill>
                  <a:srgbClr val="FFFFFF"/>
                </a:solidFill>
                <a:latin typeface="Arial"/>
                <a:ea typeface="Arial"/>
                <a:cs typeface="Arial"/>
                <a:sym typeface="Arial"/>
              </a:rPr>
              <a:t>aldosterone</a:t>
            </a:r>
            <a:endParaRPr/>
          </a:p>
          <a:p>
            <a:pPr marL="0" marR="0" lvl="0" indent="0" algn="l" rtl="0">
              <a:lnSpc>
                <a:spcPct val="100000"/>
              </a:lnSpc>
              <a:spcBef>
                <a:spcPts val="360"/>
              </a:spcBef>
              <a:spcAft>
                <a:spcPts val="0"/>
              </a:spcAft>
              <a:buClr>
                <a:srgbClr val="FFFFFF"/>
              </a:buClr>
              <a:buSzPts val="2400"/>
              <a:buFont typeface="Arial"/>
              <a:buNone/>
            </a:pPr>
            <a:r>
              <a:rPr lang="en-US" sz="2400" b="0" i="0" u="none">
                <a:solidFill>
                  <a:srgbClr val="FFFFFF"/>
                </a:solidFill>
                <a:latin typeface="Arial"/>
                <a:ea typeface="Arial"/>
                <a:cs typeface="Arial"/>
                <a:sym typeface="Arial"/>
              </a:rPr>
              <a:t>		norepinephrine</a:t>
            </a:r>
            <a:endParaRPr/>
          </a:p>
          <a:p>
            <a:pPr marL="0" marR="0" lvl="0" indent="0" algn="l" rtl="0">
              <a:lnSpc>
                <a:spcPct val="100000"/>
              </a:lnSpc>
              <a:spcBef>
                <a:spcPts val="420"/>
              </a:spcBef>
              <a:spcAft>
                <a:spcPts val="0"/>
              </a:spcAft>
              <a:buClr>
                <a:schemeClr val="lt2"/>
              </a:buClr>
              <a:buSzPts val="2400"/>
              <a:buFont typeface="Arial"/>
              <a:buNone/>
            </a:pPr>
            <a:r>
              <a:rPr lang="en-US" sz="2400" b="0" i="0" u="none">
                <a:solidFill>
                  <a:schemeClr val="lt2"/>
                </a:solidFill>
                <a:latin typeface="Arial"/>
                <a:ea typeface="Arial"/>
                <a:cs typeface="Arial"/>
                <a:sym typeface="Arial"/>
              </a:rPr>
              <a:t>Renal</a:t>
            </a:r>
            <a:br>
              <a:rPr lang="en-US" sz="2400" b="0" i="0" u="none">
                <a:solidFill>
                  <a:schemeClr val="lt2"/>
                </a:solidFill>
                <a:latin typeface="Arial"/>
                <a:ea typeface="Arial"/>
                <a:cs typeface="Arial"/>
                <a:sym typeface="Arial"/>
              </a:rPr>
            </a:br>
            <a:r>
              <a:rPr lang="en-US" sz="2800" b="0" i="0" u="none">
                <a:solidFill>
                  <a:schemeClr val="lt2"/>
                </a:solidFill>
                <a:latin typeface="Arial"/>
                <a:ea typeface="Arial"/>
                <a:cs typeface="Arial"/>
                <a:sym typeface="Arial"/>
              </a:rPr>
              <a:t>		</a:t>
            </a:r>
            <a:r>
              <a:rPr lang="en-US" sz="2400" b="0" i="0" u="none">
                <a:solidFill>
                  <a:schemeClr val="lt2"/>
                </a:solidFill>
                <a:latin typeface="Arial"/>
                <a:ea typeface="Arial"/>
                <a:cs typeface="Arial"/>
                <a:sym typeface="Arial"/>
              </a:rPr>
              <a:t>diuresis &amp; natriuresis</a:t>
            </a:r>
            <a:endParaRPr/>
          </a:p>
          <a:p>
            <a:pPr marL="0" marR="0" lvl="0" indent="0" algn="l" rtl="0">
              <a:lnSpc>
                <a:spcPct val="100000"/>
              </a:lnSpc>
              <a:spcBef>
                <a:spcPts val="0"/>
              </a:spcBef>
              <a:spcAft>
                <a:spcPts val="0"/>
              </a:spcAft>
              <a:buNone/>
            </a:pPr>
            <a:endParaRPr sz="2400" b="0" i="0" u="none">
              <a:solidFill>
                <a:schemeClr val="lt2"/>
              </a:solidFill>
              <a:latin typeface="Arial"/>
              <a:ea typeface="Arial"/>
              <a:cs typeface="Arial"/>
              <a:sym typeface="Arial"/>
            </a:endParaRPr>
          </a:p>
        </p:txBody>
      </p:sp>
      <p:cxnSp>
        <p:nvCxnSpPr>
          <p:cNvPr id="762" name="Google Shape;762;p62"/>
          <p:cNvCxnSpPr/>
          <p:nvPr/>
        </p:nvCxnSpPr>
        <p:spPr>
          <a:xfrm>
            <a:off x="5041900" y="4254500"/>
            <a:ext cx="0" cy="260350"/>
          </a:xfrm>
          <a:prstGeom prst="straightConnector1">
            <a:avLst/>
          </a:prstGeom>
          <a:noFill/>
          <a:ln w="19050" cap="flat" cmpd="sng">
            <a:solidFill>
              <a:srgbClr val="FFFFFF"/>
            </a:solidFill>
            <a:prstDash val="solid"/>
            <a:miter lim="800000"/>
            <a:headEnd type="none" w="med" len="med"/>
            <a:tailEnd type="triangle" w="med" len="med"/>
          </a:ln>
        </p:spPr>
      </p:cxnSp>
      <p:cxnSp>
        <p:nvCxnSpPr>
          <p:cNvPr id="763" name="Google Shape;763;p62"/>
          <p:cNvCxnSpPr/>
          <p:nvPr/>
        </p:nvCxnSpPr>
        <p:spPr>
          <a:xfrm rot="10800000">
            <a:off x="5054600" y="5486400"/>
            <a:ext cx="0" cy="260350"/>
          </a:xfrm>
          <a:prstGeom prst="straightConnector1">
            <a:avLst/>
          </a:prstGeom>
          <a:noFill/>
          <a:ln w="19050" cap="flat" cmpd="sng">
            <a:solidFill>
              <a:schemeClr val="lt2"/>
            </a:solidFill>
            <a:prstDash val="solid"/>
            <a:miter lim="800000"/>
            <a:headEnd type="none" w="med" len="med"/>
            <a:tailEnd type="triangle" w="med" len="med"/>
          </a:ln>
        </p:spPr>
      </p:cxnSp>
      <p:sp>
        <p:nvSpPr>
          <p:cNvPr id="764" name="Google Shape;764;p62"/>
          <p:cNvSpPr/>
          <p:nvPr/>
        </p:nvSpPr>
        <p:spPr>
          <a:xfrm rot="-5400000">
            <a:off x="2598737" y="1485900"/>
            <a:ext cx="1374775" cy="1987550"/>
          </a:xfrm>
          <a:custGeom>
            <a:avLst/>
            <a:gdLst/>
            <a:ahLst/>
            <a:cxnLst/>
            <a:rect l="l" t="t" r="r" b="b"/>
            <a:pathLst>
              <a:path w="22928" h="21600" fill="none" extrusionOk="0">
                <a:moveTo>
                  <a:pt x="-1" y="40"/>
                </a:moveTo>
                <a:cubicBezTo>
                  <a:pt x="442" y="13"/>
                  <a:pt x="885" y="0"/>
                  <a:pt x="1328" y="0"/>
                </a:cubicBezTo>
                <a:cubicBezTo>
                  <a:pt x="13257" y="0"/>
                  <a:pt x="22928" y="9670"/>
                  <a:pt x="22928" y="21600"/>
                </a:cubicBezTo>
              </a:path>
              <a:path w="22928" h="21600" extrusionOk="0">
                <a:moveTo>
                  <a:pt x="-1" y="40"/>
                </a:moveTo>
                <a:cubicBezTo>
                  <a:pt x="442" y="13"/>
                  <a:pt x="885" y="0"/>
                  <a:pt x="1328" y="0"/>
                </a:cubicBezTo>
                <a:cubicBezTo>
                  <a:pt x="13257" y="0"/>
                  <a:pt x="22928" y="9670"/>
                  <a:pt x="22928" y="21600"/>
                </a:cubicBezTo>
                <a:lnTo>
                  <a:pt x="1328" y="21600"/>
                </a:lnTo>
                <a:lnTo>
                  <a:pt x="-1" y="40"/>
                </a:lnTo>
                <a:close/>
              </a:path>
            </a:pathLst>
          </a:custGeom>
          <a:noFill/>
          <a:ln w="57150" cap="flat" cmpd="sng">
            <a:solidFill>
              <a:srgbClr val="FFFFFF"/>
            </a:solidFill>
            <a:prstDash val="solid"/>
            <a:round/>
            <a:headEnd type="none" w="sm" len="sm"/>
            <a:tailEnd type="none" w="sm" len="sm"/>
          </a:ln>
          <a:effectLst>
            <a:outerShdw blurRad="63500" dist="40160" dir="4293903">
              <a:srgbClr val="1C1C1C"/>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765" name="Google Shape;765;p62"/>
          <p:cNvSpPr/>
          <p:nvPr/>
        </p:nvSpPr>
        <p:spPr>
          <a:xfrm rot="-5400000" flipH="1">
            <a:off x="2576512" y="3352800"/>
            <a:ext cx="1374775" cy="1987550"/>
          </a:xfrm>
          <a:custGeom>
            <a:avLst/>
            <a:gdLst/>
            <a:ahLst/>
            <a:cxnLst/>
            <a:rect l="l" t="t" r="r" b="b"/>
            <a:pathLst>
              <a:path w="22928" h="21600" fill="none" extrusionOk="0">
                <a:moveTo>
                  <a:pt x="-1" y="40"/>
                </a:moveTo>
                <a:cubicBezTo>
                  <a:pt x="442" y="13"/>
                  <a:pt x="885" y="0"/>
                  <a:pt x="1328" y="0"/>
                </a:cubicBezTo>
                <a:cubicBezTo>
                  <a:pt x="13257" y="0"/>
                  <a:pt x="22928" y="9670"/>
                  <a:pt x="22928" y="21600"/>
                </a:cubicBezTo>
              </a:path>
              <a:path w="22928" h="21600" extrusionOk="0">
                <a:moveTo>
                  <a:pt x="-1" y="40"/>
                </a:moveTo>
                <a:cubicBezTo>
                  <a:pt x="442" y="13"/>
                  <a:pt x="885" y="0"/>
                  <a:pt x="1328" y="0"/>
                </a:cubicBezTo>
                <a:cubicBezTo>
                  <a:pt x="13257" y="0"/>
                  <a:pt x="22928" y="9670"/>
                  <a:pt x="22928" y="21600"/>
                </a:cubicBezTo>
                <a:lnTo>
                  <a:pt x="1328" y="21600"/>
                </a:lnTo>
                <a:lnTo>
                  <a:pt x="-1" y="40"/>
                </a:lnTo>
                <a:close/>
              </a:path>
            </a:pathLst>
          </a:custGeom>
          <a:noFill/>
          <a:ln w="57150" cap="flat" cmpd="sng">
            <a:solidFill>
              <a:srgbClr val="FFFFFF"/>
            </a:solidFill>
            <a:prstDash val="solid"/>
            <a:round/>
            <a:headEnd type="none" w="sm" len="sm"/>
            <a:tailEnd type="none" w="sm" len="sm"/>
          </a:ln>
          <a:effectLst>
            <a:outerShdw blurRad="63500" dist="40160" dir="4293903">
              <a:srgbClr val="1C1C1C"/>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766" name="Google Shape;766;p62"/>
          <p:cNvSpPr/>
          <p:nvPr/>
        </p:nvSpPr>
        <p:spPr>
          <a:xfrm rot="-5400000" flipH="1">
            <a:off x="2902743" y="2758281"/>
            <a:ext cx="1295400" cy="1325562"/>
          </a:xfrm>
          <a:custGeom>
            <a:avLst/>
            <a:gdLst/>
            <a:ahLst/>
            <a:cxnLst/>
            <a:rect l="l" t="t" r="r" b="b"/>
            <a:pathLst>
              <a:path w="21600" h="14415" fill="none" extrusionOk="0">
                <a:moveTo>
                  <a:pt x="16085" y="-1"/>
                </a:moveTo>
                <a:cubicBezTo>
                  <a:pt x="19636" y="3961"/>
                  <a:pt x="21600" y="9094"/>
                  <a:pt x="21600" y="14415"/>
                </a:cubicBezTo>
              </a:path>
              <a:path w="21600" h="14415" extrusionOk="0">
                <a:moveTo>
                  <a:pt x="16085" y="-1"/>
                </a:moveTo>
                <a:cubicBezTo>
                  <a:pt x="19636" y="3961"/>
                  <a:pt x="21600" y="9094"/>
                  <a:pt x="21600" y="14415"/>
                </a:cubicBezTo>
                <a:lnTo>
                  <a:pt x="0" y="14415"/>
                </a:lnTo>
                <a:lnTo>
                  <a:pt x="16085" y="-1"/>
                </a:lnTo>
                <a:close/>
              </a:path>
            </a:pathLst>
          </a:custGeom>
          <a:noFill/>
          <a:ln w="57150" cap="flat" cmpd="sng">
            <a:solidFill>
              <a:srgbClr val="FFFFFF"/>
            </a:solidFill>
            <a:prstDash val="solid"/>
            <a:round/>
            <a:headEnd type="none" w="sm" len="sm"/>
            <a:tailEnd type="none" w="sm" len="sm"/>
          </a:ln>
          <a:effectLst>
            <a:outerShdw blurRad="63500" dist="40160" dir="4293903">
              <a:srgbClr val="1C1C1C"/>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767" name="Google Shape;767;p62"/>
          <p:cNvSpPr/>
          <p:nvPr/>
        </p:nvSpPr>
        <p:spPr>
          <a:xfrm>
            <a:off x="1042987" y="2735262"/>
            <a:ext cx="2316162" cy="1492250"/>
          </a:xfrm>
          <a:prstGeom prst="ellipse">
            <a:avLst/>
          </a:prstGeom>
          <a:solidFill>
            <a:schemeClr val="lt1"/>
          </a:solidFill>
          <a:ln w="12700" cap="flat" cmpd="sng">
            <a:solidFill>
              <a:srgbClr val="A143E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pic>
        <p:nvPicPr>
          <p:cNvPr id="768" name="Google Shape;768;p62"/>
          <p:cNvPicPr preferRelativeResize="0"/>
          <p:nvPr/>
        </p:nvPicPr>
        <p:blipFill rotWithShape="1">
          <a:blip r:embed="rId4">
            <a:alphaModFix/>
          </a:blip>
          <a:srcRect/>
          <a:stretch/>
        </p:blipFill>
        <p:spPr>
          <a:xfrm>
            <a:off x="1322387" y="2841625"/>
            <a:ext cx="1871662" cy="1200150"/>
          </a:xfrm>
          <a:prstGeom prst="rect">
            <a:avLst/>
          </a:prstGeom>
          <a:noFill/>
          <a:ln>
            <a:noFill/>
          </a:ln>
        </p:spPr>
      </p:pic>
      <p:cxnSp>
        <p:nvCxnSpPr>
          <p:cNvPr id="769" name="Google Shape;769;p62"/>
          <p:cNvCxnSpPr/>
          <p:nvPr/>
        </p:nvCxnSpPr>
        <p:spPr>
          <a:xfrm>
            <a:off x="5041900" y="4660900"/>
            <a:ext cx="0" cy="260350"/>
          </a:xfrm>
          <a:prstGeom prst="straightConnector1">
            <a:avLst/>
          </a:prstGeom>
          <a:noFill/>
          <a:ln w="19050" cap="flat" cmpd="sng">
            <a:solidFill>
              <a:srgbClr val="FFFFFF"/>
            </a:solidFill>
            <a:prstDash val="solid"/>
            <a:miter lim="800000"/>
            <a:headEnd type="none" w="med" len="med"/>
            <a:tailEnd type="triangle" w="med" len="med"/>
          </a:ln>
        </p:spPr>
      </p:cxnSp>
      <p:sp>
        <p:nvSpPr>
          <p:cNvPr id="770" name="Google Shape;770;p62"/>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Pharmacological Actions of hBNP</a:t>
            </a:r>
            <a:endParaRPr/>
          </a:p>
        </p:txBody>
      </p:sp>
      <p:sp>
        <p:nvSpPr>
          <p:cNvPr id="771" name="Google Shape;771;p62"/>
          <p:cNvSpPr txBox="1"/>
          <p:nvPr/>
        </p:nvSpPr>
        <p:spPr>
          <a:xfrm>
            <a:off x="238125" y="6475412"/>
            <a:ext cx="45466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Abraham WT and Schrier RW, 1994</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63"/>
          <p:cNvSpPr txBox="1">
            <a:spLocks noGrp="1"/>
          </p:cNvSpPr>
          <p:nvPr>
            <p:ph type="body" idx="1"/>
          </p:nvPr>
        </p:nvSpPr>
        <p:spPr>
          <a:xfrm>
            <a:off x="261937" y="1419225"/>
            <a:ext cx="8466137" cy="48212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2400"/>
              <a:buFont typeface="Arial"/>
              <a:buNone/>
            </a:pPr>
            <a:r>
              <a:rPr lang="en-US" sz="2400" b="0" i="0" u="none" strike="noStrike" cap="none">
                <a:solidFill>
                  <a:schemeClr val="lt1"/>
                </a:solidFill>
                <a:latin typeface="Arial"/>
                <a:ea typeface="Arial"/>
                <a:cs typeface="Arial"/>
                <a:sym typeface="Arial"/>
              </a:rPr>
              <a:t>Produced by a thin lining of cells within the arteries and veins called the endothelium</a:t>
            </a:r>
            <a:endParaRPr/>
          </a:p>
          <a:p>
            <a:pPr marL="0" marR="0" lvl="0" indent="0" algn="l" rtl="0">
              <a:lnSpc>
                <a:spcPct val="90000"/>
              </a:lnSpc>
              <a:spcBef>
                <a:spcPts val="1080"/>
              </a:spcBef>
              <a:spcAft>
                <a:spcPts val="0"/>
              </a:spcAft>
              <a:buClr>
                <a:schemeClr val="lt2"/>
              </a:buClr>
              <a:buSzPts val="2400"/>
              <a:buFont typeface="Arial"/>
              <a:buNone/>
            </a:pPr>
            <a:r>
              <a:rPr lang="en-US" sz="2400" b="0" i="0" u="none" strike="noStrike" cap="none">
                <a:solidFill>
                  <a:schemeClr val="lt1"/>
                </a:solidFill>
                <a:latin typeface="Arial"/>
                <a:ea typeface="Arial"/>
                <a:cs typeface="Arial"/>
                <a:sym typeface="Arial"/>
              </a:rPr>
              <a:t>Endothelium-derived relaxing factors (EDRF) – Vasodilators:</a:t>
            </a:r>
            <a:endParaRPr/>
          </a:p>
          <a:p>
            <a:pPr marL="568325" marR="0" lvl="2" indent="-228600" algn="l" rtl="0">
              <a:lnSpc>
                <a:spcPct val="90000"/>
              </a:lnSpc>
              <a:spcBef>
                <a:spcPts val="99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Nitric Oxide (NO)</a:t>
            </a:r>
            <a:endParaRPr/>
          </a:p>
          <a:p>
            <a:pPr marL="568325" marR="0" lvl="2" indent="-228600" algn="l" rtl="0">
              <a:lnSpc>
                <a:spcPct val="90000"/>
              </a:lnSpc>
              <a:spcBef>
                <a:spcPts val="945"/>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Bradykinin</a:t>
            </a:r>
            <a:endParaRPr/>
          </a:p>
          <a:p>
            <a:pPr marL="568325" marR="0" lvl="2" indent="-228600" algn="l" rtl="0">
              <a:lnSpc>
                <a:spcPct val="90000"/>
              </a:lnSpc>
              <a:spcBef>
                <a:spcPts val="945"/>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Prostacyclin</a:t>
            </a:r>
            <a:endParaRPr/>
          </a:p>
          <a:p>
            <a:pPr marL="0" marR="0" lvl="0" indent="0" algn="l" rtl="0">
              <a:lnSpc>
                <a:spcPct val="90000"/>
              </a:lnSpc>
              <a:spcBef>
                <a:spcPts val="1035"/>
              </a:spcBef>
              <a:spcAft>
                <a:spcPts val="0"/>
              </a:spcAft>
              <a:buClr>
                <a:schemeClr val="lt2"/>
              </a:buClr>
              <a:buSzPts val="2400"/>
              <a:buFont typeface="Arial"/>
              <a:buNone/>
            </a:pPr>
            <a:r>
              <a:rPr lang="en-US" sz="2400" b="0" i="0" u="none" strike="noStrike" cap="none">
                <a:solidFill>
                  <a:schemeClr val="lt1"/>
                </a:solidFill>
                <a:latin typeface="Arial"/>
                <a:ea typeface="Arial"/>
                <a:cs typeface="Arial"/>
                <a:sym typeface="Arial"/>
              </a:rPr>
              <a:t>Endothelium-derived constricting factors (EDCF) – Vasoconstrictors:</a:t>
            </a:r>
            <a:endParaRPr/>
          </a:p>
          <a:p>
            <a:pPr marL="568325" marR="0" lvl="2" indent="-228600" algn="l" rtl="0">
              <a:lnSpc>
                <a:spcPct val="90000"/>
              </a:lnSpc>
              <a:spcBef>
                <a:spcPts val="99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Endothelin I</a:t>
            </a:r>
            <a:endParaRPr/>
          </a:p>
        </p:txBody>
      </p:sp>
      <p:sp>
        <p:nvSpPr>
          <p:cNvPr id="777" name="Google Shape;777;p63"/>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Endothelium-Derived Vasoactive Substances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64"/>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Mediators of Heart Failure</a:t>
            </a:r>
            <a:endParaRPr/>
          </a:p>
        </p:txBody>
      </p:sp>
      <p:sp>
        <p:nvSpPr>
          <p:cNvPr id="783" name="Google Shape;783;p64"/>
          <p:cNvSpPr txBox="1">
            <a:spLocks noGrp="1"/>
          </p:cNvSpPr>
          <p:nvPr>
            <p:ph type="body" idx="1"/>
          </p:nvPr>
        </p:nvSpPr>
        <p:spPr>
          <a:xfrm>
            <a:off x="263525" y="1419225"/>
            <a:ext cx="777240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Cytokines</a:t>
            </a:r>
            <a:endParaRPr/>
          </a:p>
          <a:p>
            <a:pPr marL="290512" marR="0" lvl="0" indent="-290512" algn="l" rtl="0">
              <a:lnSpc>
                <a:spcPct val="90000"/>
              </a:lnSpc>
              <a:spcBef>
                <a:spcPts val="96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Small protein molecules produced by a variety of tissues and cells</a:t>
            </a:r>
            <a:endParaRPr/>
          </a:p>
          <a:p>
            <a:pPr marL="290512" marR="0" lvl="0" indent="-290512" algn="l" rtl="0">
              <a:lnSpc>
                <a:spcPct val="90000"/>
              </a:lnSpc>
              <a:spcBef>
                <a:spcPts val="96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Negative inotropes</a:t>
            </a:r>
            <a:endParaRPr/>
          </a:p>
          <a:p>
            <a:pPr marL="290512" marR="0" lvl="0" indent="-290512" algn="l" rtl="0">
              <a:lnSpc>
                <a:spcPct val="90000"/>
              </a:lnSpc>
              <a:spcBef>
                <a:spcPts val="96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Elevated levels associated with worse clinical outcomes</a:t>
            </a:r>
            <a:endParaRPr/>
          </a:p>
          <a:p>
            <a:pPr marL="290512" marR="0" lvl="0" indent="-290512" algn="l" rtl="0">
              <a:lnSpc>
                <a:spcPct val="90000"/>
              </a:lnSpc>
              <a:spcBef>
                <a:spcPts val="72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Examples:</a:t>
            </a:r>
            <a:endParaRPr/>
          </a:p>
          <a:p>
            <a:pPr marL="742950" marR="0" lvl="1" indent="-285750" algn="l" rtl="0">
              <a:lnSpc>
                <a:spcPct val="90000"/>
              </a:lnSpc>
              <a:spcBef>
                <a:spcPts val="45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Tumor necrosis factor (TNF)-alpha</a:t>
            </a:r>
            <a:endParaRPr/>
          </a:p>
          <a:p>
            <a:pPr marL="742950" marR="0" lvl="1" indent="-285750" algn="l" rtl="0">
              <a:lnSpc>
                <a:spcPct val="90000"/>
              </a:lnSpc>
              <a:spcBef>
                <a:spcPts val="42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Interleukin 1-alpha</a:t>
            </a:r>
            <a:endParaRPr/>
          </a:p>
          <a:p>
            <a:pPr marL="742950" marR="0" lvl="1" indent="-285750" algn="l" rtl="0">
              <a:lnSpc>
                <a:spcPct val="90000"/>
              </a:lnSpc>
              <a:spcBef>
                <a:spcPts val="42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Interleukin-2</a:t>
            </a:r>
            <a:endParaRPr/>
          </a:p>
          <a:p>
            <a:pPr marL="742950" marR="0" lvl="1" indent="-285750" algn="l" rtl="0">
              <a:lnSpc>
                <a:spcPct val="90000"/>
              </a:lnSpc>
              <a:spcBef>
                <a:spcPts val="42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Interleukin-6</a:t>
            </a:r>
            <a:endParaRPr/>
          </a:p>
          <a:p>
            <a:pPr marL="742950" marR="0" lvl="1" indent="-285750" algn="l" rtl="0">
              <a:lnSpc>
                <a:spcPct val="90000"/>
              </a:lnSpc>
              <a:spcBef>
                <a:spcPts val="42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Interferon-alpha</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5"/>
          <p:cNvSpPr txBox="1"/>
          <p:nvPr/>
        </p:nvSpPr>
        <p:spPr>
          <a:xfrm>
            <a:off x="3983037" y="1860550"/>
            <a:ext cx="1447800" cy="511175"/>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LV Dysfunction</a:t>
            </a:r>
            <a:endParaRPr/>
          </a:p>
        </p:txBody>
      </p:sp>
      <p:sp>
        <p:nvSpPr>
          <p:cNvPr id="789" name="Google Shape;789;p65"/>
          <p:cNvSpPr txBox="1"/>
          <p:nvPr/>
        </p:nvSpPr>
        <p:spPr>
          <a:xfrm>
            <a:off x="6111875" y="2882900"/>
            <a:ext cx="2298700" cy="1020762"/>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Decreased cardiac output</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and </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Decreased blood pressure</a:t>
            </a:r>
            <a:endParaRPr/>
          </a:p>
        </p:txBody>
      </p:sp>
      <p:sp>
        <p:nvSpPr>
          <p:cNvPr id="790" name="Google Shape;790;p65"/>
          <p:cNvSpPr txBox="1"/>
          <p:nvPr/>
        </p:nvSpPr>
        <p:spPr>
          <a:xfrm>
            <a:off x="5940425" y="4500562"/>
            <a:ext cx="2214562" cy="1020762"/>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Frank-Starling Mechanism</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Remodeling</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Neurohormonal activation</a:t>
            </a:r>
            <a:endParaRPr/>
          </a:p>
        </p:txBody>
      </p:sp>
      <p:sp>
        <p:nvSpPr>
          <p:cNvPr id="791" name="Google Shape;791;p65"/>
          <p:cNvSpPr txBox="1"/>
          <p:nvPr/>
        </p:nvSpPr>
        <p:spPr>
          <a:xfrm>
            <a:off x="831850" y="4500562"/>
            <a:ext cx="3916362" cy="1106487"/>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Increased cardiac output (via increased</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contractility and heart rate)</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Increased blood pressure (via vasoconstriction</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 and increased blood volume)</a:t>
            </a:r>
            <a:endParaRPr/>
          </a:p>
        </p:txBody>
      </p:sp>
      <p:sp>
        <p:nvSpPr>
          <p:cNvPr id="792" name="Google Shape;792;p65"/>
          <p:cNvSpPr txBox="1"/>
          <p:nvPr/>
        </p:nvSpPr>
        <p:spPr>
          <a:xfrm>
            <a:off x="917575" y="3052762"/>
            <a:ext cx="2724150" cy="766762"/>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Increased cardiac workload</a:t>
            </a:r>
            <a:endParaRPr/>
          </a:p>
          <a:p>
            <a:pPr marL="0" marR="0" lvl="0" indent="0"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(increased preload and afterload)</a:t>
            </a:r>
            <a:endParaRPr/>
          </a:p>
        </p:txBody>
      </p:sp>
      <p:cxnSp>
        <p:nvCxnSpPr>
          <p:cNvPr id="793" name="Google Shape;793;p65"/>
          <p:cNvCxnSpPr/>
          <p:nvPr/>
        </p:nvCxnSpPr>
        <p:spPr>
          <a:xfrm>
            <a:off x="7218362" y="3903662"/>
            <a:ext cx="1587" cy="596900"/>
          </a:xfrm>
          <a:prstGeom prst="straightConnector1">
            <a:avLst/>
          </a:prstGeom>
          <a:noFill/>
          <a:ln w="9525" cap="flat" cmpd="sng">
            <a:solidFill>
              <a:schemeClr val="lt1"/>
            </a:solidFill>
            <a:prstDash val="solid"/>
            <a:miter lim="800000"/>
            <a:headEnd type="none" w="med" len="med"/>
            <a:tailEnd type="triangle" w="med" len="med"/>
          </a:ln>
        </p:spPr>
      </p:cxnSp>
      <p:cxnSp>
        <p:nvCxnSpPr>
          <p:cNvPr id="794" name="Google Shape;794;p65"/>
          <p:cNvCxnSpPr/>
          <p:nvPr/>
        </p:nvCxnSpPr>
        <p:spPr>
          <a:xfrm flipH="1">
            <a:off x="4748212" y="5095875"/>
            <a:ext cx="1192212" cy="1587"/>
          </a:xfrm>
          <a:prstGeom prst="straightConnector1">
            <a:avLst/>
          </a:prstGeom>
          <a:noFill/>
          <a:ln w="9525" cap="flat" cmpd="sng">
            <a:solidFill>
              <a:schemeClr val="lt1"/>
            </a:solidFill>
            <a:prstDash val="solid"/>
            <a:miter lim="800000"/>
            <a:headEnd type="none" w="med" len="med"/>
            <a:tailEnd type="triangle" w="med" len="med"/>
          </a:ln>
        </p:spPr>
      </p:cxnSp>
      <p:cxnSp>
        <p:nvCxnSpPr>
          <p:cNvPr id="795" name="Google Shape;795;p65"/>
          <p:cNvCxnSpPr/>
          <p:nvPr/>
        </p:nvCxnSpPr>
        <p:spPr>
          <a:xfrm rot="10800000" flipH="1">
            <a:off x="2365375" y="3819525"/>
            <a:ext cx="1587" cy="681037"/>
          </a:xfrm>
          <a:prstGeom prst="straightConnector1">
            <a:avLst/>
          </a:prstGeom>
          <a:noFill/>
          <a:ln w="9525" cap="flat" cmpd="sng">
            <a:solidFill>
              <a:schemeClr val="lt1"/>
            </a:solidFill>
            <a:prstDash val="solid"/>
            <a:miter lim="800000"/>
            <a:headEnd type="none" w="med" len="med"/>
            <a:tailEnd type="triangle" w="med" len="med"/>
          </a:ln>
        </p:spPr>
      </p:cxnSp>
      <p:cxnSp>
        <p:nvCxnSpPr>
          <p:cNvPr id="796" name="Google Shape;796;p65"/>
          <p:cNvCxnSpPr/>
          <p:nvPr/>
        </p:nvCxnSpPr>
        <p:spPr>
          <a:xfrm>
            <a:off x="5430837" y="2116137"/>
            <a:ext cx="1641475" cy="693737"/>
          </a:xfrm>
          <a:prstGeom prst="straightConnector1">
            <a:avLst/>
          </a:prstGeom>
          <a:noFill/>
          <a:ln w="9525" cap="flat" cmpd="sng">
            <a:solidFill>
              <a:schemeClr val="lt1"/>
            </a:solidFill>
            <a:prstDash val="solid"/>
            <a:miter lim="800000"/>
            <a:headEnd type="none" w="med" len="med"/>
            <a:tailEnd type="triangle" w="med" len="med"/>
          </a:ln>
        </p:spPr>
      </p:cxnSp>
      <p:cxnSp>
        <p:nvCxnSpPr>
          <p:cNvPr id="797" name="Google Shape;797;p65"/>
          <p:cNvCxnSpPr/>
          <p:nvPr/>
        </p:nvCxnSpPr>
        <p:spPr>
          <a:xfrm rot="10800000" flipH="1">
            <a:off x="2365375" y="2159000"/>
            <a:ext cx="1544637" cy="893762"/>
          </a:xfrm>
          <a:prstGeom prst="straightConnector1">
            <a:avLst/>
          </a:prstGeom>
          <a:noFill/>
          <a:ln w="9525" cap="flat" cmpd="sng">
            <a:solidFill>
              <a:schemeClr val="lt1"/>
            </a:solidFill>
            <a:prstDash val="solid"/>
            <a:miter lim="800000"/>
            <a:headEnd type="none" w="med" len="med"/>
            <a:tailEnd type="triangle" w="med" len="med"/>
          </a:ln>
        </p:spPr>
      </p:cxnSp>
      <p:sp>
        <p:nvSpPr>
          <p:cNvPr id="798" name="Google Shape;798;p65"/>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Vicious Cycle of Heart Failure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66"/>
          <p:cNvSpPr txBox="1"/>
          <p:nvPr/>
        </p:nvSpPr>
        <p:spPr>
          <a:xfrm>
            <a:off x="533400" y="1338262"/>
            <a:ext cx="7924800" cy="396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000"/>
              <a:buFont typeface="Arial"/>
              <a:buNone/>
            </a:pPr>
            <a:r>
              <a:rPr lang="en-US" sz="2000" b="0" i="0" u="none">
                <a:solidFill>
                  <a:schemeClr val="lt1"/>
                </a:solidFill>
                <a:latin typeface="Arial"/>
                <a:ea typeface="Arial"/>
                <a:cs typeface="Arial"/>
                <a:sym typeface="Arial"/>
              </a:rPr>
              <a:t> Initially Adaptive, Deleterious if Sustained</a:t>
            </a:r>
            <a:endParaRPr/>
          </a:p>
        </p:txBody>
      </p:sp>
      <p:graphicFrame>
        <p:nvGraphicFramePr>
          <p:cNvPr id="804" name="Google Shape;804;p66"/>
          <p:cNvGraphicFramePr/>
          <p:nvPr/>
        </p:nvGraphicFramePr>
        <p:xfrm>
          <a:off x="684212" y="1809750"/>
          <a:ext cx="3000000" cy="3000000"/>
        </p:xfrm>
        <a:graphic>
          <a:graphicData uri="http://schemas.openxmlformats.org/drawingml/2006/table">
            <a:tbl>
              <a:tblPr>
                <a:noFill/>
                <a:tableStyleId>{25DF602F-6CE0-458D-B962-9FB87BD74595}</a:tableStyleId>
              </a:tblPr>
              <a:tblGrid>
                <a:gridCol w="2641600"/>
                <a:gridCol w="2565400"/>
                <a:gridCol w="2565400"/>
              </a:tblGrid>
              <a:tr h="990600">
                <a:tc>
                  <a:txBody>
                    <a:bodyPr/>
                    <a:lstStyle/>
                    <a:p>
                      <a:pPr marL="0" marR="0" lvl="0" indent="0" algn="l" rtl="0">
                        <a:lnSpc>
                          <a:spcPct val="90000"/>
                        </a:lnSpc>
                        <a:spcBef>
                          <a:spcPts val="0"/>
                        </a:spcBef>
                        <a:spcAft>
                          <a:spcPts val="0"/>
                        </a:spcAft>
                        <a:buClr>
                          <a:schemeClr val="lt2"/>
                        </a:buClr>
                        <a:buSzPts val="2100"/>
                        <a:buFont typeface="Arial"/>
                        <a:buNone/>
                      </a:pPr>
                      <a:r>
                        <a:rPr lang="en-US" sz="2100" b="1" i="0" u="none" strike="noStrike" cap="none">
                          <a:solidFill>
                            <a:schemeClr val="lt2"/>
                          </a:solidFill>
                          <a:latin typeface="Arial"/>
                          <a:ea typeface="Arial"/>
                          <a:cs typeface="Arial"/>
                          <a:sym typeface="Arial"/>
                        </a:rPr>
                        <a:t/>
                      </a:r>
                      <a:br>
                        <a:rPr lang="en-US" sz="2100" b="1" i="0" u="none" strike="noStrike" cap="none">
                          <a:solidFill>
                            <a:schemeClr val="lt2"/>
                          </a:solidFill>
                          <a:latin typeface="Arial"/>
                          <a:ea typeface="Arial"/>
                          <a:cs typeface="Arial"/>
                          <a:sym typeface="Arial"/>
                        </a:rPr>
                      </a:br>
                      <a:r>
                        <a:rPr lang="en-US" sz="2100" b="1" i="0" u="none" strike="noStrike" cap="none">
                          <a:solidFill>
                            <a:schemeClr val="lt2"/>
                          </a:solidFill>
                          <a:latin typeface="Arial"/>
                          <a:ea typeface="Arial"/>
                          <a:cs typeface="Arial"/>
                          <a:sym typeface="Arial"/>
                        </a:rPr>
                        <a:t>Response</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2"/>
                        </a:buClr>
                        <a:buSzPts val="2100"/>
                        <a:buFont typeface="Arial"/>
                        <a:buNone/>
                      </a:pPr>
                      <a:r>
                        <a:rPr lang="en-US" sz="2100" b="1" i="0" u="none" strike="noStrike" cap="none">
                          <a:solidFill>
                            <a:schemeClr val="lt2"/>
                          </a:solidFill>
                          <a:latin typeface="Arial"/>
                          <a:ea typeface="Arial"/>
                          <a:cs typeface="Arial"/>
                          <a:sym typeface="Arial"/>
                        </a:rPr>
                        <a:t>Short-Term Effects</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2"/>
                        </a:buClr>
                        <a:buSzPts val="2100"/>
                        <a:buFont typeface="Arial"/>
                        <a:buNone/>
                      </a:pPr>
                      <a:r>
                        <a:rPr lang="en-US" sz="2100" b="1" i="0" u="none" strike="noStrike" cap="none">
                          <a:solidFill>
                            <a:schemeClr val="lt2"/>
                          </a:solidFill>
                          <a:latin typeface="Arial"/>
                          <a:ea typeface="Arial"/>
                          <a:cs typeface="Arial"/>
                          <a:sym typeface="Arial"/>
                        </a:rPr>
                        <a:t>Long-Term Effects</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1016000">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Salt and Water Retention</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Augments Preload</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Pulmonary Congestion, Anasarca</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1463675">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Vasoconstriction</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Maintains BP for perfusion of vital organs</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Exacerbates pump dysfunction (excessive afterload), increases cardiac energy expenditure</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974725">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Sympathetic Stimulation</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Increases HR and ejection</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90000"/>
                        </a:lnSpc>
                        <a:spcBef>
                          <a:spcPts val="0"/>
                        </a:spcBef>
                        <a:spcAft>
                          <a:spcPts val="0"/>
                        </a:spcAft>
                        <a:buClr>
                          <a:schemeClr val="lt1"/>
                        </a:buClr>
                        <a:buSzPts val="1600"/>
                        <a:buFont typeface="Arial"/>
                        <a:buNone/>
                      </a:pPr>
                      <a:r>
                        <a:rPr lang="en-US" sz="1600" b="0" i="0" u="none" strike="noStrike" cap="none">
                          <a:solidFill>
                            <a:schemeClr val="lt1"/>
                          </a:solidFill>
                          <a:latin typeface="Arial"/>
                          <a:ea typeface="Arial"/>
                          <a:cs typeface="Arial"/>
                          <a:sym typeface="Arial"/>
                        </a:rPr>
                        <a:t>Increases energy expenditure</a:t>
                      </a:r>
                      <a:endParaRPr/>
                    </a:p>
                  </a:txBody>
                  <a:tcPr marL="0" marR="0"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
        <p:nvSpPr>
          <p:cNvPr id="805" name="Google Shape;805;p66"/>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Neurohormonal Responses to Impaired</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Cardiac Performance</a:t>
            </a:r>
            <a:endParaRPr/>
          </a:p>
        </p:txBody>
      </p:sp>
      <p:sp>
        <p:nvSpPr>
          <p:cNvPr id="806" name="Google Shape;806;p66"/>
          <p:cNvSpPr txBox="1"/>
          <p:nvPr/>
        </p:nvSpPr>
        <p:spPr>
          <a:xfrm>
            <a:off x="150812" y="6451600"/>
            <a:ext cx="5246687"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Jaski, B, MD:  </a:t>
            </a:r>
            <a:r>
              <a:rPr lang="en-US" sz="1200" b="0" i="0" u="sng">
                <a:solidFill>
                  <a:schemeClr val="lt1"/>
                </a:solidFill>
                <a:latin typeface="Arial"/>
                <a:ea typeface="Arial"/>
                <a:cs typeface="Arial"/>
                <a:sym typeface="Arial"/>
              </a:rPr>
              <a:t>Basics of Heart Failure:  A Problem Solving Approach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6"/>
        <p:cNvGrpSpPr/>
        <p:nvPr/>
      </p:nvGrpSpPr>
      <p:grpSpPr>
        <a:xfrm>
          <a:off x="0" y="0"/>
          <a:ext cx="0" cy="0"/>
          <a:chOff x="0" y="0"/>
          <a:chExt cx="0" cy="0"/>
        </a:xfrm>
      </p:grpSpPr>
      <p:sp>
        <p:nvSpPr>
          <p:cNvPr id="157" name="Google Shape;157;p31"/>
          <p:cNvSpPr txBox="1">
            <a:spLocks noGrp="1"/>
          </p:cNvSpPr>
          <p:nvPr>
            <p:ph type="ctrTitle"/>
          </p:nvPr>
        </p:nvSpPr>
        <p:spPr>
          <a:xfrm>
            <a:off x="0" y="28575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Arial"/>
              <a:buNone/>
            </a:pPr>
            <a:r>
              <a:rPr lang="en-US" sz="4000" b="1" i="0" u="none" strike="noStrike" cap="none">
                <a:solidFill>
                  <a:schemeClr val="lt2"/>
                </a:solidFill>
                <a:latin typeface="Arial"/>
                <a:ea typeface="Arial"/>
                <a:cs typeface="Arial"/>
                <a:sym typeface="Arial"/>
              </a:rPr>
              <a:t>Part I: </a:t>
            </a:r>
            <a:br>
              <a:rPr lang="en-US" sz="4000" b="1" i="0" u="none" strike="noStrike" cap="none">
                <a:solidFill>
                  <a:schemeClr val="lt2"/>
                </a:solidFill>
                <a:latin typeface="Arial"/>
                <a:ea typeface="Arial"/>
                <a:cs typeface="Arial"/>
                <a:sym typeface="Arial"/>
              </a:rPr>
            </a:br>
            <a:r>
              <a:rPr lang="en-US" sz="4000" b="1" i="0" u="none" strike="noStrike" cap="none">
                <a:solidFill>
                  <a:schemeClr val="lt2"/>
                </a:solidFill>
                <a:latin typeface="Arial"/>
                <a:ea typeface="Arial"/>
                <a:cs typeface="Arial"/>
                <a:sym typeface="Arial"/>
              </a:rPr>
              <a:t>Etiology and Pathophysiology of Heart Failure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67"/>
          <p:cNvSpPr txBox="1">
            <a:spLocks noGrp="1"/>
          </p:cNvSpPr>
          <p:nvPr>
            <p:ph type="ctrTitle"/>
          </p:nvPr>
        </p:nvSpPr>
        <p:spPr>
          <a:xfrm>
            <a:off x="685800" y="28575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Arial"/>
              <a:buNone/>
            </a:pPr>
            <a:r>
              <a:rPr lang="en-US" sz="4000" b="1" i="0" u="none" strike="noStrike" cap="none">
                <a:solidFill>
                  <a:schemeClr val="lt2"/>
                </a:solidFill>
                <a:latin typeface="Arial"/>
                <a:ea typeface="Arial"/>
                <a:cs typeface="Arial"/>
                <a:sym typeface="Arial"/>
              </a:rPr>
              <a:t>Part II:</a:t>
            </a:r>
            <a:br>
              <a:rPr lang="en-US" sz="4000" b="1" i="0" u="none" strike="noStrike" cap="none">
                <a:solidFill>
                  <a:schemeClr val="lt2"/>
                </a:solidFill>
                <a:latin typeface="Arial"/>
                <a:ea typeface="Arial"/>
                <a:cs typeface="Arial"/>
                <a:sym typeface="Arial"/>
              </a:rPr>
            </a:br>
            <a:r>
              <a:rPr lang="en-US" sz="4000" b="1" i="0" u="none" strike="noStrike" cap="none">
                <a:solidFill>
                  <a:schemeClr val="lt2"/>
                </a:solidFill>
                <a:latin typeface="Arial"/>
                <a:ea typeface="Arial"/>
                <a:cs typeface="Arial"/>
                <a:sym typeface="Arial"/>
              </a:rPr>
              <a:t>Assessing Heart Failure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Assessing Heart Failure</a:t>
            </a:r>
            <a:endParaRPr/>
          </a:p>
        </p:txBody>
      </p:sp>
      <p:sp>
        <p:nvSpPr>
          <p:cNvPr id="817" name="Google Shape;817;p68"/>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Patient History</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Physical Examination</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Laboratory and Diagnostic Tests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69"/>
          <p:cNvSpPr txBox="1"/>
          <p:nvPr/>
        </p:nvSpPr>
        <p:spPr>
          <a:xfrm>
            <a:off x="533400" y="1143000"/>
            <a:ext cx="7924800" cy="5191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823" name="Google Shape;823;p69"/>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Diagnostic Evaluation of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New Onset Heart Failure</a:t>
            </a:r>
            <a:endParaRPr/>
          </a:p>
        </p:txBody>
      </p:sp>
      <p:sp>
        <p:nvSpPr>
          <p:cNvPr id="824" name="Google Shape;824;p69"/>
          <p:cNvSpPr txBox="1">
            <a:spLocks noGrp="1"/>
          </p:cNvSpPr>
          <p:nvPr>
            <p:ph type="body" idx="1"/>
          </p:nvPr>
        </p:nvSpPr>
        <p:spPr>
          <a:xfrm>
            <a:off x="263525" y="1419225"/>
            <a:ext cx="784225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Determine the type of cardiac dysfunction (systolic vs. diastolic)</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Determine Etiology</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Define prognosis</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Guide therapy</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70"/>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Diagnostic Evaluation of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New Onset Heart Failure</a:t>
            </a:r>
            <a:endParaRPr/>
          </a:p>
        </p:txBody>
      </p:sp>
      <p:sp>
        <p:nvSpPr>
          <p:cNvPr id="830" name="Google Shape;830;p70"/>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Initial Work-up:</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ECG</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Chest x-ray</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Blood work(</a:t>
            </a:r>
            <a:r>
              <a:rPr lang="en-US"/>
              <a:t>anemia,kidney disease,BNP)</a:t>
            </a:r>
            <a:endParaRPr/>
          </a:p>
          <a:p>
            <a:pPr marL="290512" marR="0" lvl="0" indent="-290512" algn="l" rtl="0">
              <a:lnSpc>
                <a:spcPct val="90000"/>
              </a:lnSpc>
              <a:spcBef>
                <a:spcPts val="243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Echocardiography </a:t>
            </a:r>
            <a:r>
              <a:rPr lang="en-US"/>
              <a:t>(LVef,valve disease,prior MI)</a:t>
            </a:r>
            <a:endParaRPr sz="2700" b="0" i="0" u="none" strike="noStrike" cap="none">
              <a:solidFill>
                <a:schemeClr val="lt1"/>
              </a:solidFill>
              <a:latin typeface="Arial"/>
              <a:ea typeface="Arial"/>
              <a:cs typeface="Arial"/>
              <a:sym typeface="Arial"/>
            </a:endParaRPr>
          </a:p>
          <a:p>
            <a:pPr marL="290512" marR="0" lvl="0" indent="-290512" algn="l" rtl="0">
              <a:lnSpc>
                <a:spcPct val="90000"/>
              </a:lnSpc>
              <a:spcBef>
                <a:spcPts val="2430"/>
              </a:spcBef>
              <a:spcAft>
                <a:spcPts val="0"/>
              </a:spcAft>
              <a:buClr>
                <a:schemeClr val="lt2"/>
              </a:buClr>
              <a:buSzPts val="2700"/>
              <a:buFont typeface="Arial"/>
              <a:buChar char="•"/>
            </a:pPr>
            <a:r>
              <a:rPr lang="en-US"/>
              <a:t>Ischemia work up</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graphicFrame>
        <p:nvGraphicFramePr>
          <p:cNvPr id="836" name="Google Shape;836;p71"/>
          <p:cNvGraphicFramePr/>
          <p:nvPr/>
        </p:nvGraphicFramePr>
        <p:xfrm>
          <a:off x="253344" y="1500910"/>
          <a:ext cx="3000000" cy="3000000"/>
        </p:xfrm>
        <a:graphic>
          <a:graphicData uri="http://schemas.openxmlformats.org/drawingml/2006/table">
            <a:tbl>
              <a:tblPr firstRow="1" bandRow="1">
                <a:noFill/>
                <a:tableStyleId>{340F9830-01FC-4B1F-B0CF-BF7E61CDF8C4}</a:tableStyleId>
              </a:tblPr>
              <a:tblGrid>
                <a:gridCol w="751875"/>
                <a:gridCol w="2717600"/>
                <a:gridCol w="561075"/>
                <a:gridCol w="3054150"/>
                <a:gridCol w="1590175"/>
              </a:tblGrid>
              <a:tr h="238200">
                <a:tc gridSpan="2">
                  <a:txBody>
                    <a:bodyPr/>
                    <a:lstStyle/>
                    <a:p>
                      <a:pPr marL="0" marR="0" lvl="0" indent="0" algn="l" rtl="0">
                        <a:lnSpc>
                          <a:spcPct val="100000"/>
                        </a:lnSpc>
                        <a:spcBef>
                          <a:spcPts val="0"/>
                        </a:spcBef>
                        <a:spcAft>
                          <a:spcPts val="0"/>
                        </a:spcAft>
                        <a:buClr>
                          <a:schemeClr val="lt1"/>
                        </a:buClr>
                        <a:buSzPts val="900"/>
                        <a:buFont typeface="Arial"/>
                        <a:buNone/>
                      </a:pPr>
                      <a:r>
                        <a:rPr lang="en-US" sz="900" u="none" strike="noStrike" cap="none">
                          <a:solidFill>
                            <a:schemeClr val="lt1"/>
                          </a:solidFill>
                        </a:rPr>
                        <a:t>ACCF/AHA Stages of HF</a:t>
                      </a:r>
                      <a:r>
                        <a:rPr lang="en-US" sz="900" u="none" strike="noStrike" cap="none" baseline="30000">
                          <a:solidFill>
                            <a:schemeClr val="lt1"/>
                          </a:solidFill>
                        </a:rPr>
                        <a:t>1</a:t>
                      </a:r>
                      <a:endParaRPr sz="900" b="1" i="0" u="none" strike="noStrike" cap="none" baseline="30000">
                        <a:solidFill>
                          <a:schemeClr val="lt1"/>
                        </a:solidFill>
                        <a:latin typeface="Arial"/>
                        <a:ea typeface="Arial"/>
                        <a:cs typeface="Arial"/>
                        <a:sym typeface="Arial"/>
                      </a:endParaRPr>
                    </a:p>
                  </a:txBody>
                  <a:tcPr marL="68575" marR="68575" marT="34300" marB="34300" anchor="ctr">
                    <a:lnL w="9525" cap="flat" cmpd="sng">
                      <a:solidFill>
                        <a:schemeClr val="accent6"/>
                      </a:solidFill>
                      <a:prstDash val="solid"/>
                      <a:round/>
                      <a:headEnd type="none" w="sm" len="sm"/>
                      <a:tailEnd type="none" w="sm" len="sm"/>
                    </a:lnL>
                    <a:lnT w="9525" cap="flat" cmpd="sng">
                      <a:solidFill>
                        <a:schemeClr val="accent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hMerge="1">
                  <a:txBody>
                    <a:bodyPr/>
                    <a:lstStyle/>
                    <a:p>
                      <a:endParaRPr lang="en-US"/>
                    </a:p>
                  </a:txBody>
                  <a:tcPr/>
                </a:tc>
                <a:tc gridSpan="2">
                  <a:txBody>
                    <a:bodyPr/>
                    <a:lstStyle/>
                    <a:p>
                      <a:pPr marL="0" marR="0" lvl="0" indent="0" algn="l" rtl="0">
                        <a:lnSpc>
                          <a:spcPct val="100000"/>
                        </a:lnSpc>
                        <a:spcBef>
                          <a:spcPts val="0"/>
                        </a:spcBef>
                        <a:spcAft>
                          <a:spcPts val="0"/>
                        </a:spcAft>
                        <a:buClr>
                          <a:schemeClr val="lt1"/>
                        </a:buClr>
                        <a:buSzPts val="900"/>
                        <a:buFont typeface="Arial"/>
                        <a:buNone/>
                      </a:pPr>
                      <a:r>
                        <a:rPr lang="en-US" sz="900" u="none" strike="noStrike" cap="none">
                          <a:solidFill>
                            <a:schemeClr val="lt1"/>
                          </a:solidFill>
                        </a:rPr>
                        <a:t>NYHA Functional Classes</a:t>
                      </a:r>
                      <a:r>
                        <a:rPr lang="en-US" sz="900" u="none" strike="noStrike" cap="none" baseline="30000">
                          <a:solidFill>
                            <a:schemeClr val="lt1"/>
                          </a:solidFill>
                        </a:rPr>
                        <a:t>1</a:t>
                      </a:r>
                      <a:endParaRPr sz="900" b="1" i="0" u="none" strike="noStrike" cap="none">
                        <a:solidFill>
                          <a:schemeClr val="lt1"/>
                        </a:solidFill>
                        <a:latin typeface="Arial"/>
                        <a:ea typeface="Arial"/>
                        <a:cs typeface="Arial"/>
                        <a:sym typeface="Arial"/>
                      </a:endParaRPr>
                    </a:p>
                  </a:txBody>
                  <a:tcPr marL="68575" marR="68575" marT="34300" marB="34300" anchor="ctr">
                    <a:lnT w="9525" cap="flat" cmpd="sng">
                      <a:solidFill>
                        <a:schemeClr val="accent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lt1"/>
                        </a:buClr>
                        <a:buSzPts val="900"/>
                        <a:buFont typeface="Arial"/>
                        <a:buNone/>
                      </a:pPr>
                      <a:r>
                        <a:rPr lang="en-US" sz="900" u="none" strike="noStrike" cap="none">
                          <a:solidFill>
                            <a:schemeClr val="lt1"/>
                          </a:solidFill>
                        </a:rPr>
                        <a:t>Symptom Terminology</a:t>
                      </a:r>
                      <a:r>
                        <a:rPr lang="en-US" sz="900" u="none" strike="noStrike" cap="none" baseline="30000">
                          <a:solidFill>
                            <a:schemeClr val="lt1"/>
                          </a:solidFill>
                        </a:rPr>
                        <a:t>2</a:t>
                      </a:r>
                      <a:endParaRPr sz="900" b="1" i="0" u="none" strike="noStrike" cap="none" baseline="30000">
                        <a:solidFill>
                          <a:schemeClr val="lt1"/>
                        </a:solidFill>
                        <a:latin typeface="Arial"/>
                        <a:ea typeface="Arial"/>
                        <a:cs typeface="Arial"/>
                        <a:sym typeface="Arial"/>
                      </a:endParaRPr>
                    </a:p>
                  </a:txBody>
                  <a:tcPr marL="68575" marR="68575" marT="34300" marB="34300" anchor="ctr">
                    <a:lnR w="9525" cap="flat" cmpd="sng">
                      <a:solidFill>
                        <a:schemeClr val="accent6"/>
                      </a:solidFill>
                      <a:prstDash val="solid"/>
                      <a:round/>
                      <a:headEnd type="none" w="sm" len="sm"/>
                      <a:tailEnd type="none" w="sm" len="sm"/>
                    </a:lnR>
                    <a:lnT w="9525" cap="flat" cmpd="sng">
                      <a:solidFill>
                        <a:schemeClr val="accent6"/>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6"/>
                    </a:solidFill>
                  </a:tcPr>
                </a:tc>
              </a:tr>
              <a:tr h="366500">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A</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chemeClr val="accent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At high risk for HF but without structural </a:t>
                      </a:r>
                      <a:br>
                        <a:rPr lang="en-US" sz="900" b="1" u="none" strike="noStrike" cap="none">
                          <a:solidFill>
                            <a:schemeClr val="accent6"/>
                          </a:solidFill>
                        </a:rPr>
                      </a:br>
                      <a:r>
                        <a:rPr lang="en-US" sz="900" b="1" u="none" strike="noStrike" cap="none">
                          <a:solidFill>
                            <a:schemeClr val="accent6"/>
                          </a:solidFill>
                        </a:rPr>
                        <a:t>heart disease or symptoms of HF</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gridSpan="2">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None</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rgbClr val="000000"/>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r>
              <a:tr h="588375">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B</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chemeClr val="accent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Structural heart disease but without signs </a:t>
                      </a:r>
                      <a:br>
                        <a:rPr lang="en-US" sz="900" b="1" u="none" strike="noStrike" cap="none">
                          <a:solidFill>
                            <a:schemeClr val="accent6"/>
                          </a:solidFill>
                        </a:rPr>
                      </a:br>
                      <a:r>
                        <a:rPr lang="en-US" sz="900" b="1" u="none" strike="noStrike" cap="none">
                          <a:solidFill>
                            <a:schemeClr val="accent6"/>
                          </a:solidFill>
                        </a:rPr>
                        <a:t>or symptoms of HF</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I</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1100"/>
                        <a:buFont typeface="Arial"/>
                        <a:buNone/>
                      </a:pPr>
                      <a:r>
                        <a:rPr lang="en-US" sz="1100" u="none" strike="noStrike" cap="none">
                          <a:solidFill>
                            <a:schemeClr val="accent6"/>
                          </a:solidFill>
                        </a:rPr>
                        <a:t>No limitation of physical activity; ordinary physical activity does not cause symptoms of HF</a:t>
                      </a:r>
                      <a:endParaRPr sz="1100" b="0"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Asymptomatic</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r>
              <a:tr h="588375">
                <a:tc rowSpan="4">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C</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chemeClr val="accent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rowSpan="4">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Structural heart disease with prior </a:t>
                      </a:r>
                      <a:br>
                        <a:rPr lang="en-US" sz="900" b="1" u="none" strike="noStrike" cap="none">
                          <a:solidFill>
                            <a:schemeClr val="accent6"/>
                          </a:solidFill>
                        </a:rPr>
                      </a:br>
                      <a:r>
                        <a:rPr lang="en-US" sz="900" b="1" u="none" strike="noStrike" cap="none">
                          <a:solidFill>
                            <a:schemeClr val="accent6"/>
                          </a:solidFill>
                        </a:rPr>
                        <a:t>or current symptoms of HF</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I</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1100"/>
                        <a:buFont typeface="Arial"/>
                        <a:buNone/>
                      </a:pPr>
                      <a:r>
                        <a:rPr lang="en-US" sz="1100" u="none" strike="noStrike" cap="none">
                          <a:solidFill>
                            <a:schemeClr val="accent6"/>
                          </a:solidFill>
                        </a:rPr>
                        <a:t>No limitation of physical activity; ordinary physical activity does not cause symptoms of HF</a:t>
                      </a:r>
                      <a:endParaRPr sz="1100" b="0"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Asymptomatic</a:t>
                      </a:r>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r>
              <a:tr h="58837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II</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1100"/>
                        <a:buFont typeface="Arial"/>
                        <a:buNone/>
                      </a:pPr>
                      <a:r>
                        <a:rPr lang="en-US" sz="1100" u="none" strike="noStrike" cap="none">
                          <a:solidFill>
                            <a:schemeClr val="accent6"/>
                          </a:solidFill>
                        </a:rPr>
                        <a:t>Slight limitation of physical activity; comfortable at rest, but ordinary physical activity results in symptoms of HF</a:t>
                      </a:r>
                      <a:endParaRPr sz="1100" b="0"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Mild</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r>
              <a:tr h="58837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III</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1100"/>
                        <a:buFont typeface="Arial"/>
                        <a:buNone/>
                      </a:pPr>
                      <a:r>
                        <a:rPr lang="en-US" sz="1100" u="none" strike="noStrike" cap="none">
                          <a:solidFill>
                            <a:schemeClr val="accent6"/>
                          </a:solidFill>
                        </a:rPr>
                        <a:t>Marked limitation of physical activity; comfortable at rest, but less-than-ordinary activity causes symptoms of HF</a:t>
                      </a:r>
                      <a:endParaRPr sz="1100" b="0"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Moderate</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alpha val="20000"/>
                      </a:schemeClr>
                    </a:solidFill>
                  </a:tcPr>
                </a:tc>
              </a:tr>
              <a:tr h="542625">
                <a:tc vMerge="1">
                  <a:txBody>
                    <a:bodyPr/>
                    <a:lstStyle/>
                    <a:p>
                      <a:endParaRPr lang="en-US"/>
                    </a:p>
                  </a:txBody>
                  <a:tcPr/>
                </a:tc>
                <a:tc vMerge="1">
                  <a:txBody>
                    <a:bodyPr/>
                    <a:lstStyle/>
                    <a:p>
                      <a:endParaRPr lang="en-US"/>
                    </a:p>
                  </a:txBody>
                  <a:tcPr/>
                </a:tc>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IV</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1100"/>
                        <a:buFont typeface="Arial"/>
                        <a:buNone/>
                      </a:pPr>
                      <a:r>
                        <a:rPr lang="en-US" sz="1100" u="none" strike="noStrike" cap="none">
                          <a:solidFill>
                            <a:schemeClr val="accent6"/>
                          </a:solidFill>
                        </a:rPr>
                        <a:t>Unable to carry on any physical activity without symptoms of HF, or symptoms of HF at rest</a:t>
                      </a:r>
                      <a:endParaRPr sz="1100" b="0"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Severe</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lt1">
                        <a:alpha val="20000"/>
                      </a:schemeClr>
                    </a:solidFill>
                  </a:tcPr>
                </a:tc>
              </a:tr>
              <a:tr h="424650">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D</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chemeClr val="accent6"/>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Refractory HF requiring specialized interventions</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lt1">
                        <a:alpha val="20000"/>
                      </a:schemeClr>
                    </a:solidFill>
                  </a:tcPr>
                </a:tc>
                <a:tc>
                  <a:txBody>
                    <a:bodyPr/>
                    <a:lstStyle/>
                    <a:p>
                      <a:pPr marL="0" marR="0" lvl="0" indent="0" algn="ctr" rtl="0">
                        <a:lnSpc>
                          <a:spcPct val="100000"/>
                        </a:lnSpc>
                        <a:spcBef>
                          <a:spcPts val="0"/>
                        </a:spcBef>
                        <a:spcAft>
                          <a:spcPts val="0"/>
                        </a:spcAft>
                        <a:buClr>
                          <a:schemeClr val="accent6"/>
                        </a:buClr>
                        <a:buSzPts val="1100"/>
                        <a:buFont typeface="Arial"/>
                        <a:buNone/>
                      </a:pPr>
                      <a:r>
                        <a:rPr lang="en-US" sz="1100" b="1" u="none" strike="noStrike" cap="none">
                          <a:solidFill>
                            <a:schemeClr val="accent6"/>
                          </a:solidFill>
                        </a:rPr>
                        <a:t>IV</a:t>
                      </a:r>
                      <a:endParaRPr sz="11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1100"/>
                        <a:buFont typeface="Arial"/>
                        <a:buNone/>
                      </a:pPr>
                      <a:r>
                        <a:rPr lang="en-US" sz="1100" u="none" strike="noStrike" cap="none">
                          <a:solidFill>
                            <a:schemeClr val="accent6"/>
                          </a:solidFill>
                        </a:rPr>
                        <a:t>Unable to carry on any physical activity without symptoms of HF, or symptoms of HF at rest</a:t>
                      </a:r>
                      <a:endParaRPr sz="1100" b="0"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4">
                        <a:alpha val="20000"/>
                      </a:schemeClr>
                    </a:solidFill>
                  </a:tcPr>
                </a:tc>
                <a:tc>
                  <a:txBody>
                    <a:bodyPr/>
                    <a:lstStyle/>
                    <a:p>
                      <a:pPr marL="0" marR="0" lvl="0" indent="0" algn="l" rtl="0">
                        <a:lnSpc>
                          <a:spcPct val="100000"/>
                        </a:lnSpc>
                        <a:spcBef>
                          <a:spcPts val="0"/>
                        </a:spcBef>
                        <a:spcAft>
                          <a:spcPts val="0"/>
                        </a:spcAft>
                        <a:buClr>
                          <a:schemeClr val="accent6"/>
                        </a:buClr>
                        <a:buSzPts val="900"/>
                        <a:buFont typeface="Arial"/>
                        <a:buNone/>
                      </a:pPr>
                      <a:r>
                        <a:rPr lang="en-US" sz="900" b="1" u="none" strike="noStrike" cap="none">
                          <a:solidFill>
                            <a:schemeClr val="accent6"/>
                          </a:solidFill>
                        </a:rPr>
                        <a:t>Severe</a:t>
                      </a:r>
                      <a:endParaRPr sz="900" b="1" i="0" u="none" strike="noStrike" cap="none">
                        <a:solidFill>
                          <a:schemeClr val="accent6"/>
                        </a:solidFill>
                        <a:latin typeface="Arial"/>
                        <a:ea typeface="Arial"/>
                        <a:cs typeface="Arial"/>
                        <a:sym typeface="Arial"/>
                      </a:endParaRPr>
                    </a:p>
                  </a:txBody>
                  <a:tcPr marL="68575" marR="68575" marT="34300" marB="34300" anchor="ctr">
                    <a:lnL w="9525" cap="flat" cmpd="sng">
                      <a:solidFill>
                        <a:srgbClr val="000000">
                          <a:alpha val="0"/>
                        </a:srgbClr>
                      </a:solidFill>
                      <a:prstDash val="solid"/>
                      <a:round/>
                      <a:headEnd type="none" w="sm" len="sm"/>
                      <a:tailEnd type="none" w="sm" len="sm"/>
                    </a:lnL>
                    <a:lnR w="9525" cap="flat" cmpd="sng">
                      <a:solidFill>
                        <a:schemeClr val="accent6"/>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accent6"/>
                      </a:solidFill>
                      <a:prstDash val="solid"/>
                      <a:round/>
                      <a:headEnd type="none" w="sm" len="sm"/>
                      <a:tailEnd type="none" w="sm" len="sm"/>
                    </a:lnB>
                    <a:solidFill>
                      <a:schemeClr val="accent4">
                        <a:alpha val="20000"/>
                      </a:schemeClr>
                    </a:solidFill>
                  </a:tcPr>
                </a:tc>
              </a:tr>
            </a:tbl>
          </a:graphicData>
        </a:graphic>
      </p:graphicFrame>
      <p:sp>
        <p:nvSpPr>
          <p:cNvPr id="837" name="Google Shape;837;p71"/>
          <p:cNvSpPr txBox="1">
            <a:spLocks noGrp="1"/>
          </p:cNvSpPr>
          <p:nvPr>
            <p:ph type="ftr" idx="11"/>
          </p:nvPr>
        </p:nvSpPr>
        <p:spPr>
          <a:xfrm>
            <a:off x="3505200" y="6350864"/>
            <a:ext cx="3886200" cy="528300"/>
          </a:xfrm>
          <a:prstGeom prst="rect">
            <a:avLst/>
          </a:prstGeom>
          <a:noFill/>
          <a:ln>
            <a:noFill/>
          </a:ln>
        </p:spPr>
        <p:txBody>
          <a:bodyPr spcFirstLastPara="1" wrap="square" lIns="91425" tIns="45700" rIns="91425" bIns="45700" anchor="t" anchorCtr="0">
            <a:noAutofit/>
          </a:bodyPr>
          <a:lstStyle/>
          <a:p>
            <a:pPr marL="228600" marR="0" lvl="0" indent="-228600" algn="l" rtl="0">
              <a:spcBef>
                <a:spcPts val="0"/>
              </a:spcBef>
              <a:spcAft>
                <a:spcPts val="0"/>
              </a:spcAft>
              <a:buClr>
                <a:schemeClr val="dk1"/>
              </a:buClr>
              <a:buSzPts val="1000"/>
              <a:buFont typeface="Arial"/>
              <a:buAutoNum type="arabicPeriod"/>
            </a:pPr>
            <a:r>
              <a:rPr lang="en-US" sz="1000">
                <a:solidFill>
                  <a:schemeClr val="dk1"/>
                </a:solidFill>
                <a:latin typeface="Arial"/>
                <a:ea typeface="Arial"/>
                <a:cs typeface="Arial"/>
                <a:sym typeface="Arial"/>
              </a:rPr>
              <a:t>Yancy CW, et al. </a:t>
            </a:r>
            <a:r>
              <a:rPr lang="en-US" sz="1000" i="1">
                <a:solidFill>
                  <a:schemeClr val="dk1"/>
                </a:solidFill>
                <a:latin typeface="Arial"/>
                <a:ea typeface="Arial"/>
                <a:cs typeface="Arial"/>
                <a:sym typeface="Arial"/>
              </a:rPr>
              <a:t>Circulation</a:t>
            </a:r>
            <a:r>
              <a:rPr lang="en-US" sz="1000">
                <a:solidFill>
                  <a:schemeClr val="dk1"/>
                </a:solidFill>
                <a:latin typeface="Arial"/>
                <a:ea typeface="Arial"/>
                <a:cs typeface="Arial"/>
                <a:sym typeface="Arial"/>
              </a:rPr>
              <a:t>. 2013;128(16):e240-e327.</a:t>
            </a:r>
            <a:endParaRPr/>
          </a:p>
          <a:p>
            <a:pPr marL="228600" marR="0" lvl="0" indent="-228600" algn="l" rtl="0">
              <a:spcBef>
                <a:spcPts val="0"/>
              </a:spcBef>
              <a:spcAft>
                <a:spcPts val="0"/>
              </a:spcAft>
              <a:buClr>
                <a:schemeClr val="dk1"/>
              </a:buClr>
              <a:buSzPts val="1000"/>
              <a:buFont typeface="Arial"/>
              <a:buAutoNum type="arabicPeriod"/>
            </a:pPr>
            <a:r>
              <a:rPr lang="en-US" sz="1000">
                <a:solidFill>
                  <a:schemeClr val="dk1"/>
                </a:solidFill>
                <a:latin typeface="Arial"/>
                <a:ea typeface="Arial"/>
                <a:cs typeface="Arial"/>
                <a:sym typeface="Arial"/>
              </a:rPr>
              <a:t>Mosterd A, Hoes AW. </a:t>
            </a:r>
            <a:r>
              <a:rPr lang="en-US" sz="1000" i="1">
                <a:solidFill>
                  <a:schemeClr val="dk1"/>
                </a:solidFill>
                <a:latin typeface="Arial"/>
                <a:ea typeface="Arial"/>
                <a:cs typeface="Arial"/>
                <a:sym typeface="Arial"/>
              </a:rPr>
              <a:t>Heart</a:t>
            </a:r>
            <a:r>
              <a:rPr lang="en-US" sz="1000">
                <a:solidFill>
                  <a:schemeClr val="dk1"/>
                </a:solidFill>
                <a:latin typeface="Arial"/>
                <a:ea typeface="Arial"/>
                <a:cs typeface="Arial"/>
                <a:sym typeface="Arial"/>
              </a:rPr>
              <a:t>. 2007;93(9):1137-1146.</a:t>
            </a:r>
            <a:endParaRPr/>
          </a:p>
        </p:txBody>
      </p:sp>
      <p:sp>
        <p:nvSpPr>
          <p:cNvPr id="838" name="Google Shape;838;p71"/>
          <p:cNvSpPr/>
          <p:nvPr/>
        </p:nvSpPr>
        <p:spPr>
          <a:xfrm>
            <a:off x="346364" y="762001"/>
            <a:ext cx="8452999" cy="450229"/>
          </a:xfrm>
          <a:custGeom>
            <a:avLst/>
            <a:gdLst/>
            <a:ahLst/>
            <a:cxnLst/>
            <a:rect l="l" t="t" r="r" b="b"/>
            <a:pathLst>
              <a:path w="10907096" h="322745" extrusionOk="0">
                <a:moveTo>
                  <a:pt x="10340634" y="65123"/>
                </a:moveTo>
                <a:cubicBezTo>
                  <a:pt x="10340634" y="65123"/>
                  <a:pt x="10334081" y="93793"/>
                  <a:pt x="10328348" y="110176"/>
                </a:cubicBezTo>
                <a:lnTo>
                  <a:pt x="10302545" y="187995"/>
                </a:lnTo>
                <a:lnTo>
                  <a:pt x="10378725" y="187995"/>
                </a:lnTo>
                <a:lnTo>
                  <a:pt x="10352922" y="110176"/>
                </a:lnTo>
                <a:cubicBezTo>
                  <a:pt x="10347598" y="93793"/>
                  <a:pt x="10341454" y="65123"/>
                  <a:pt x="10341454" y="65123"/>
                </a:cubicBezTo>
                <a:close/>
                <a:moveTo>
                  <a:pt x="9483385" y="65123"/>
                </a:moveTo>
                <a:cubicBezTo>
                  <a:pt x="9483385" y="65123"/>
                  <a:pt x="9476832" y="93793"/>
                  <a:pt x="9471097" y="110176"/>
                </a:cubicBezTo>
                <a:lnTo>
                  <a:pt x="9445294" y="187995"/>
                </a:lnTo>
                <a:lnTo>
                  <a:pt x="9521475" y="187995"/>
                </a:lnTo>
                <a:lnTo>
                  <a:pt x="9495672" y="110176"/>
                </a:lnTo>
                <a:cubicBezTo>
                  <a:pt x="9490348" y="93793"/>
                  <a:pt x="9484204" y="65123"/>
                  <a:pt x="9484204" y="65123"/>
                </a:cubicBezTo>
                <a:close/>
                <a:moveTo>
                  <a:pt x="7645060" y="65123"/>
                </a:moveTo>
                <a:cubicBezTo>
                  <a:pt x="7645060" y="65123"/>
                  <a:pt x="7638507" y="93793"/>
                  <a:pt x="7632772" y="110176"/>
                </a:cubicBezTo>
                <a:lnTo>
                  <a:pt x="7606969" y="187995"/>
                </a:lnTo>
                <a:lnTo>
                  <a:pt x="7683150" y="187995"/>
                </a:lnTo>
                <a:lnTo>
                  <a:pt x="7657347" y="110176"/>
                </a:lnTo>
                <a:cubicBezTo>
                  <a:pt x="7652023" y="93793"/>
                  <a:pt x="7645879" y="65123"/>
                  <a:pt x="7645879" y="65123"/>
                </a:cubicBezTo>
                <a:close/>
                <a:moveTo>
                  <a:pt x="6149635" y="65123"/>
                </a:moveTo>
                <a:cubicBezTo>
                  <a:pt x="6149635" y="65123"/>
                  <a:pt x="6143082" y="93793"/>
                  <a:pt x="6137347" y="110176"/>
                </a:cubicBezTo>
                <a:lnTo>
                  <a:pt x="6111544" y="187995"/>
                </a:lnTo>
                <a:lnTo>
                  <a:pt x="6187725" y="187995"/>
                </a:lnTo>
                <a:lnTo>
                  <a:pt x="6161922" y="110176"/>
                </a:lnTo>
                <a:cubicBezTo>
                  <a:pt x="6156598" y="93793"/>
                  <a:pt x="6150454" y="65123"/>
                  <a:pt x="6150454" y="65123"/>
                </a:cubicBezTo>
                <a:close/>
                <a:moveTo>
                  <a:pt x="5063785" y="65123"/>
                </a:moveTo>
                <a:cubicBezTo>
                  <a:pt x="5063785" y="65123"/>
                  <a:pt x="5057232" y="93793"/>
                  <a:pt x="5051497" y="110176"/>
                </a:cubicBezTo>
                <a:lnTo>
                  <a:pt x="5025694" y="187995"/>
                </a:lnTo>
                <a:lnTo>
                  <a:pt x="5101875" y="187995"/>
                </a:lnTo>
                <a:lnTo>
                  <a:pt x="5076072" y="110176"/>
                </a:lnTo>
                <a:cubicBezTo>
                  <a:pt x="5070748" y="93793"/>
                  <a:pt x="5064604" y="65123"/>
                  <a:pt x="5064604" y="65123"/>
                </a:cubicBezTo>
                <a:close/>
                <a:moveTo>
                  <a:pt x="2749211" y="65123"/>
                </a:moveTo>
                <a:cubicBezTo>
                  <a:pt x="2749211" y="65123"/>
                  <a:pt x="2742657" y="93793"/>
                  <a:pt x="2736923" y="110176"/>
                </a:cubicBezTo>
                <a:lnTo>
                  <a:pt x="2711120" y="187995"/>
                </a:lnTo>
                <a:lnTo>
                  <a:pt x="2787301" y="187995"/>
                </a:lnTo>
                <a:lnTo>
                  <a:pt x="2761497" y="110176"/>
                </a:lnTo>
                <a:cubicBezTo>
                  <a:pt x="2756173" y="93793"/>
                  <a:pt x="2750030" y="65123"/>
                  <a:pt x="2750030" y="65123"/>
                </a:cubicBezTo>
                <a:close/>
                <a:moveTo>
                  <a:pt x="1939585" y="65123"/>
                </a:moveTo>
                <a:cubicBezTo>
                  <a:pt x="1939585" y="65123"/>
                  <a:pt x="1933032" y="93793"/>
                  <a:pt x="1927298" y="110176"/>
                </a:cubicBezTo>
                <a:lnTo>
                  <a:pt x="1901495" y="187995"/>
                </a:lnTo>
                <a:lnTo>
                  <a:pt x="1977676" y="187995"/>
                </a:lnTo>
                <a:lnTo>
                  <a:pt x="1951873" y="110176"/>
                </a:lnTo>
                <a:cubicBezTo>
                  <a:pt x="1946548" y="93793"/>
                  <a:pt x="1940404" y="65123"/>
                  <a:pt x="1940404" y="65123"/>
                </a:cubicBezTo>
                <a:close/>
                <a:moveTo>
                  <a:pt x="1368085" y="65123"/>
                </a:moveTo>
                <a:cubicBezTo>
                  <a:pt x="1368085" y="65123"/>
                  <a:pt x="1361532" y="93793"/>
                  <a:pt x="1355798" y="110176"/>
                </a:cubicBezTo>
                <a:lnTo>
                  <a:pt x="1329995" y="187995"/>
                </a:lnTo>
                <a:lnTo>
                  <a:pt x="1406176" y="187995"/>
                </a:lnTo>
                <a:lnTo>
                  <a:pt x="1380373" y="110176"/>
                </a:lnTo>
                <a:cubicBezTo>
                  <a:pt x="1375048" y="93793"/>
                  <a:pt x="1368904" y="65123"/>
                  <a:pt x="1368904" y="65123"/>
                </a:cubicBezTo>
                <a:close/>
                <a:moveTo>
                  <a:pt x="129835" y="65123"/>
                </a:moveTo>
                <a:cubicBezTo>
                  <a:pt x="129835" y="65123"/>
                  <a:pt x="123282" y="93793"/>
                  <a:pt x="117548" y="110176"/>
                </a:cubicBezTo>
                <a:lnTo>
                  <a:pt x="91745" y="187995"/>
                </a:lnTo>
                <a:lnTo>
                  <a:pt x="167926" y="187995"/>
                </a:lnTo>
                <a:lnTo>
                  <a:pt x="142123" y="110176"/>
                </a:lnTo>
                <a:cubicBezTo>
                  <a:pt x="136798" y="93793"/>
                  <a:pt x="130654" y="65123"/>
                  <a:pt x="130654" y="65123"/>
                </a:cubicBezTo>
                <a:close/>
                <a:moveTo>
                  <a:pt x="8176012" y="60208"/>
                </a:moveTo>
                <a:lnTo>
                  <a:pt x="8176012" y="260080"/>
                </a:lnTo>
                <a:lnTo>
                  <a:pt x="8219426" y="260080"/>
                </a:lnTo>
                <a:cubicBezTo>
                  <a:pt x="8278406" y="260080"/>
                  <a:pt x="8316086" y="225266"/>
                  <a:pt x="8316086" y="159734"/>
                </a:cubicBezTo>
                <a:cubicBezTo>
                  <a:pt x="8316086" y="95021"/>
                  <a:pt x="8277586" y="60208"/>
                  <a:pt x="8219426" y="60208"/>
                </a:cubicBezTo>
                <a:close/>
                <a:moveTo>
                  <a:pt x="7013962" y="60208"/>
                </a:moveTo>
                <a:lnTo>
                  <a:pt x="7013962" y="151133"/>
                </a:lnTo>
                <a:lnTo>
                  <a:pt x="7061473" y="151133"/>
                </a:lnTo>
                <a:cubicBezTo>
                  <a:pt x="7089733" y="151133"/>
                  <a:pt x="7107345" y="134341"/>
                  <a:pt x="7107345" y="105261"/>
                </a:cubicBezTo>
                <a:cubicBezTo>
                  <a:pt x="7107345" y="77410"/>
                  <a:pt x="7095467" y="60208"/>
                  <a:pt x="7054100" y="60208"/>
                </a:cubicBezTo>
                <a:close/>
                <a:moveTo>
                  <a:pt x="5280412" y="60208"/>
                </a:moveTo>
                <a:lnTo>
                  <a:pt x="5280412" y="151133"/>
                </a:lnTo>
                <a:lnTo>
                  <a:pt x="5327923" y="151133"/>
                </a:lnTo>
                <a:cubicBezTo>
                  <a:pt x="5356183" y="151133"/>
                  <a:pt x="5373795" y="134341"/>
                  <a:pt x="5373795" y="105261"/>
                </a:cubicBezTo>
                <a:cubicBezTo>
                  <a:pt x="5373795" y="77410"/>
                  <a:pt x="5361917" y="60208"/>
                  <a:pt x="5320551" y="60208"/>
                </a:cubicBezTo>
                <a:close/>
                <a:moveTo>
                  <a:pt x="3910022" y="58160"/>
                </a:moveTo>
                <a:cubicBezTo>
                  <a:pt x="3856777" y="58160"/>
                  <a:pt x="3814181" y="100756"/>
                  <a:pt x="3814181" y="158096"/>
                </a:cubicBezTo>
                <a:cubicBezTo>
                  <a:pt x="3814181" y="217894"/>
                  <a:pt x="3856777" y="262128"/>
                  <a:pt x="3910022" y="262128"/>
                </a:cubicBezTo>
                <a:cubicBezTo>
                  <a:pt x="3963267" y="262128"/>
                  <a:pt x="4005863" y="217894"/>
                  <a:pt x="4005863" y="158096"/>
                </a:cubicBezTo>
                <a:cubicBezTo>
                  <a:pt x="4005863" y="100756"/>
                  <a:pt x="3963267" y="58160"/>
                  <a:pt x="3910022" y="58160"/>
                </a:cubicBezTo>
                <a:close/>
                <a:moveTo>
                  <a:pt x="10313193" y="14745"/>
                </a:moveTo>
                <a:lnTo>
                  <a:pt x="10368486" y="14745"/>
                </a:lnTo>
                <a:lnTo>
                  <a:pt x="10470880" y="305543"/>
                </a:lnTo>
                <a:lnTo>
                  <a:pt x="10416406" y="305543"/>
                </a:lnTo>
                <a:lnTo>
                  <a:pt x="10391831" y="231000"/>
                </a:lnTo>
                <a:lnTo>
                  <a:pt x="10289848" y="231000"/>
                </a:lnTo>
                <a:lnTo>
                  <a:pt x="10265272" y="305543"/>
                </a:lnTo>
                <a:lnTo>
                  <a:pt x="10210799" y="305543"/>
                </a:lnTo>
                <a:close/>
                <a:moveTo>
                  <a:pt x="10028176" y="14745"/>
                </a:moveTo>
                <a:lnTo>
                  <a:pt x="10081012" y="14745"/>
                </a:lnTo>
                <a:lnTo>
                  <a:pt x="10081012" y="260080"/>
                </a:lnTo>
                <a:lnTo>
                  <a:pt x="10206752" y="260080"/>
                </a:lnTo>
                <a:lnTo>
                  <a:pt x="10206752" y="305543"/>
                </a:lnTo>
                <a:lnTo>
                  <a:pt x="10028176" y="305543"/>
                </a:lnTo>
                <a:close/>
                <a:moveTo>
                  <a:pt x="9455943" y="14745"/>
                </a:moveTo>
                <a:lnTo>
                  <a:pt x="9511236" y="14745"/>
                </a:lnTo>
                <a:lnTo>
                  <a:pt x="9613630" y="305543"/>
                </a:lnTo>
                <a:lnTo>
                  <a:pt x="9559156" y="305543"/>
                </a:lnTo>
                <a:lnTo>
                  <a:pt x="9534582" y="231000"/>
                </a:lnTo>
                <a:lnTo>
                  <a:pt x="9432597" y="231000"/>
                </a:lnTo>
                <a:lnTo>
                  <a:pt x="9408023" y="305543"/>
                </a:lnTo>
                <a:lnTo>
                  <a:pt x="9353550" y="305543"/>
                </a:lnTo>
                <a:close/>
                <a:moveTo>
                  <a:pt x="9075676" y="14745"/>
                </a:moveTo>
                <a:lnTo>
                  <a:pt x="9128512" y="14745"/>
                </a:lnTo>
                <a:lnTo>
                  <a:pt x="9128512" y="138027"/>
                </a:lnTo>
                <a:lnTo>
                  <a:pt x="9261624" y="138027"/>
                </a:lnTo>
                <a:lnTo>
                  <a:pt x="9261624" y="14745"/>
                </a:lnTo>
                <a:lnTo>
                  <a:pt x="9314459" y="14745"/>
                </a:lnTo>
                <a:lnTo>
                  <a:pt x="9314459" y="305543"/>
                </a:lnTo>
                <a:lnTo>
                  <a:pt x="9261624" y="305543"/>
                </a:lnTo>
                <a:lnTo>
                  <a:pt x="9261624" y="183490"/>
                </a:lnTo>
                <a:lnTo>
                  <a:pt x="9128512" y="183490"/>
                </a:lnTo>
                <a:lnTo>
                  <a:pt x="9128512" y="305543"/>
                </a:lnTo>
                <a:lnTo>
                  <a:pt x="9075676" y="305543"/>
                </a:lnTo>
                <a:close/>
                <a:moveTo>
                  <a:pt x="8791984" y="14745"/>
                </a:moveTo>
                <a:lnTo>
                  <a:pt x="8851782" y="14745"/>
                </a:lnTo>
                <a:lnTo>
                  <a:pt x="8897245" y="100346"/>
                </a:lnTo>
                <a:cubicBezTo>
                  <a:pt x="8906665" y="118367"/>
                  <a:pt x="8914447" y="139665"/>
                  <a:pt x="8914857" y="139256"/>
                </a:cubicBezTo>
                <a:lnTo>
                  <a:pt x="8915676" y="139256"/>
                </a:lnTo>
                <a:cubicBezTo>
                  <a:pt x="8915676" y="139256"/>
                  <a:pt x="8923867" y="118367"/>
                  <a:pt x="8933287" y="100346"/>
                </a:cubicBezTo>
                <a:lnTo>
                  <a:pt x="8978341" y="14745"/>
                </a:lnTo>
                <a:lnTo>
                  <a:pt x="9038139" y="14745"/>
                </a:lnTo>
                <a:lnTo>
                  <a:pt x="8941479" y="183899"/>
                </a:lnTo>
                <a:lnTo>
                  <a:pt x="8941479" y="305543"/>
                </a:lnTo>
                <a:lnTo>
                  <a:pt x="8888644" y="305543"/>
                </a:lnTo>
                <a:lnTo>
                  <a:pt x="8888644" y="183899"/>
                </a:lnTo>
                <a:close/>
                <a:moveTo>
                  <a:pt x="8513701" y="14745"/>
                </a:moveTo>
                <a:lnTo>
                  <a:pt x="8566537" y="14745"/>
                </a:lnTo>
                <a:lnTo>
                  <a:pt x="8676712" y="182671"/>
                </a:lnTo>
                <a:cubicBezTo>
                  <a:pt x="8687771" y="199463"/>
                  <a:pt x="8700877" y="227724"/>
                  <a:pt x="8700877" y="227724"/>
                </a:cubicBezTo>
                <a:lnTo>
                  <a:pt x="8701696" y="227724"/>
                </a:lnTo>
                <a:cubicBezTo>
                  <a:pt x="8701696" y="227724"/>
                  <a:pt x="8698830" y="199873"/>
                  <a:pt x="8698830" y="182671"/>
                </a:cubicBezTo>
                <a:lnTo>
                  <a:pt x="8698830" y="14745"/>
                </a:lnTo>
                <a:lnTo>
                  <a:pt x="8751255" y="14745"/>
                </a:lnTo>
                <a:lnTo>
                  <a:pt x="8751255" y="305543"/>
                </a:lnTo>
                <a:lnTo>
                  <a:pt x="8698830" y="305543"/>
                </a:lnTo>
                <a:lnTo>
                  <a:pt x="8588654" y="138027"/>
                </a:lnTo>
                <a:cubicBezTo>
                  <a:pt x="8577595" y="121234"/>
                  <a:pt x="8564489" y="92974"/>
                  <a:pt x="8564489" y="92974"/>
                </a:cubicBezTo>
                <a:lnTo>
                  <a:pt x="8563670" y="92974"/>
                </a:lnTo>
                <a:cubicBezTo>
                  <a:pt x="8563670" y="92974"/>
                  <a:pt x="8566537" y="120825"/>
                  <a:pt x="8566537" y="138027"/>
                </a:cubicBezTo>
                <a:lnTo>
                  <a:pt x="8566537" y="305543"/>
                </a:lnTo>
                <a:lnTo>
                  <a:pt x="8513701" y="305543"/>
                </a:lnTo>
                <a:close/>
                <a:moveTo>
                  <a:pt x="8123176" y="14745"/>
                </a:moveTo>
                <a:lnTo>
                  <a:pt x="8222294" y="14745"/>
                </a:lnTo>
                <a:cubicBezTo>
                  <a:pt x="8311991" y="14745"/>
                  <a:pt x="8370560" y="67990"/>
                  <a:pt x="8370560" y="159734"/>
                </a:cubicBezTo>
                <a:cubicBezTo>
                  <a:pt x="8370560" y="251479"/>
                  <a:pt x="8311991" y="305543"/>
                  <a:pt x="8222294" y="305543"/>
                </a:cubicBezTo>
                <a:lnTo>
                  <a:pt x="8123176" y="305543"/>
                </a:lnTo>
                <a:close/>
                <a:moveTo>
                  <a:pt x="7808852" y="14745"/>
                </a:moveTo>
                <a:lnTo>
                  <a:pt x="7861687" y="14745"/>
                </a:lnTo>
                <a:lnTo>
                  <a:pt x="7971862" y="182671"/>
                </a:lnTo>
                <a:cubicBezTo>
                  <a:pt x="7982921" y="199463"/>
                  <a:pt x="7996028" y="227724"/>
                  <a:pt x="7996028" y="227724"/>
                </a:cubicBezTo>
                <a:lnTo>
                  <a:pt x="7996846" y="227724"/>
                </a:lnTo>
                <a:cubicBezTo>
                  <a:pt x="7996846" y="227724"/>
                  <a:pt x="7993980" y="199873"/>
                  <a:pt x="7993980" y="182671"/>
                </a:cubicBezTo>
                <a:lnTo>
                  <a:pt x="7993980" y="14745"/>
                </a:lnTo>
                <a:lnTo>
                  <a:pt x="8046405" y="14745"/>
                </a:lnTo>
                <a:lnTo>
                  <a:pt x="8046405" y="305543"/>
                </a:lnTo>
                <a:lnTo>
                  <a:pt x="7993980" y="305543"/>
                </a:lnTo>
                <a:lnTo>
                  <a:pt x="7883804" y="138027"/>
                </a:lnTo>
                <a:cubicBezTo>
                  <a:pt x="7872745" y="121234"/>
                  <a:pt x="7859639" y="92974"/>
                  <a:pt x="7859639" y="92974"/>
                </a:cubicBezTo>
                <a:lnTo>
                  <a:pt x="7858820" y="92974"/>
                </a:lnTo>
                <a:cubicBezTo>
                  <a:pt x="7858820" y="92974"/>
                  <a:pt x="7861687" y="120825"/>
                  <a:pt x="7861687" y="138027"/>
                </a:cubicBezTo>
                <a:lnTo>
                  <a:pt x="7861687" y="305543"/>
                </a:lnTo>
                <a:lnTo>
                  <a:pt x="7808852" y="305543"/>
                </a:lnTo>
                <a:close/>
                <a:moveTo>
                  <a:pt x="7617619" y="14745"/>
                </a:moveTo>
                <a:lnTo>
                  <a:pt x="7672911" y="14745"/>
                </a:lnTo>
                <a:lnTo>
                  <a:pt x="7775305" y="305543"/>
                </a:lnTo>
                <a:lnTo>
                  <a:pt x="7720832" y="305543"/>
                </a:lnTo>
                <a:lnTo>
                  <a:pt x="7696257" y="231000"/>
                </a:lnTo>
                <a:lnTo>
                  <a:pt x="7594272" y="231000"/>
                </a:lnTo>
                <a:lnTo>
                  <a:pt x="7569698" y="305543"/>
                </a:lnTo>
                <a:lnTo>
                  <a:pt x="7515225" y="305543"/>
                </a:lnTo>
                <a:close/>
                <a:moveTo>
                  <a:pt x="7227827" y="14745"/>
                </a:moveTo>
                <a:lnTo>
                  <a:pt x="7401896" y="14745"/>
                </a:lnTo>
                <a:lnTo>
                  <a:pt x="7401896" y="60208"/>
                </a:lnTo>
                <a:lnTo>
                  <a:pt x="7280662" y="60208"/>
                </a:lnTo>
                <a:lnTo>
                  <a:pt x="7280662" y="136389"/>
                </a:lnTo>
                <a:lnTo>
                  <a:pt x="7378550" y="136389"/>
                </a:lnTo>
                <a:lnTo>
                  <a:pt x="7378550" y="181851"/>
                </a:lnTo>
                <a:lnTo>
                  <a:pt x="7280662" y="181851"/>
                </a:lnTo>
                <a:lnTo>
                  <a:pt x="7280662" y="260080"/>
                </a:lnTo>
                <a:lnTo>
                  <a:pt x="7408449" y="260080"/>
                </a:lnTo>
                <a:lnTo>
                  <a:pt x="7408449" y="305543"/>
                </a:lnTo>
                <a:lnTo>
                  <a:pt x="7227827" y="305543"/>
                </a:lnTo>
                <a:close/>
                <a:moveTo>
                  <a:pt x="6961127" y="14745"/>
                </a:moveTo>
                <a:lnTo>
                  <a:pt x="7054919" y="14745"/>
                </a:lnTo>
                <a:cubicBezTo>
                  <a:pt x="7086457" y="14745"/>
                  <a:pt x="7100792" y="17202"/>
                  <a:pt x="7113489" y="22936"/>
                </a:cubicBezTo>
                <a:cubicBezTo>
                  <a:pt x="7142569" y="36043"/>
                  <a:pt x="7160999" y="63894"/>
                  <a:pt x="7160999" y="102394"/>
                </a:cubicBezTo>
                <a:cubicBezTo>
                  <a:pt x="7160999" y="137208"/>
                  <a:pt x="7142569" y="169564"/>
                  <a:pt x="7111850" y="181851"/>
                </a:cubicBezTo>
                <a:lnTo>
                  <a:pt x="7111850" y="182671"/>
                </a:lnTo>
                <a:cubicBezTo>
                  <a:pt x="7111850" y="182671"/>
                  <a:pt x="7115946" y="186766"/>
                  <a:pt x="7121680" y="197006"/>
                </a:cubicBezTo>
                <a:lnTo>
                  <a:pt x="7181478" y="305543"/>
                </a:lnTo>
                <a:lnTo>
                  <a:pt x="7122499" y="305543"/>
                </a:lnTo>
                <a:lnTo>
                  <a:pt x="7064749" y="197006"/>
                </a:lnTo>
                <a:lnTo>
                  <a:pt x="7013962" y="197006"/>
                </a:lnTo>
                <a:lnTo>
                  <a:pt x="7013962" y="305543"/>
                </a:lnTo>
                <a:lnTo>
                  <a:pt x="6961127" y="305543"/>
                </a:lnTo>
                <a:close/>
                <a:moveTo>
                  <a:pt x="6652231" y="14745"/>
                </a:moveTo>
                <a:lnTo>
                  <a:pt x="6705066" y="14745"/>
                </a:lnTo>
                <a:lnTo>
                  <a:pt x="6705066" y="201101"/>
                </a:lnTo>
                <a:cubicBezTo>
                  <a:pt x="6705066" y="240011"/>
                  <a:pt x="6730460" y="262128"/>
                  <a:pt x="6769369" y="262128"/>
                </a:cubicBezTo>
                <a:cubicBezTo>
                  <a:pt x="6808279" y="262128"/>
                  <a:pt x="6834082" y="240011"/>
                  <a:pt x="6834082" y="200692"/>
                </a:cubicBezTo>
                <a:lnTo>
                  <a:pt x="6834082" y="14745"/>
                </a:lnTo>
                <a:lnTo>
                  <a:pt x="6886917" y="14745"/>
                </a:lnTo>
                <a:lnTo>
                  <a:pt x="6886917" y="201101"/>
                </a:lnTo>
                <a:cubicBezTo>
                  <a:pt x="6886917" y="266224"/>
                  <a:pt x="6839816" y="310458"/>
                  <a:pt x="6769779" y="310458"/>
                </a:cubicBezTo>
                <a:cubicBezTo>
                  <a:pt x="6699332" y="310458"/>
                  <a:pt x="6652231" y="266224"/>
                  <a:pt x="6652231" y="201101"/>
                </a:cubicBezTo>
                <a:close/>
                <a:moveTo>
                  <a:pt x="6437252" y="14745"/>
                </a:moveTo>
                <a:lnTo>
                  <a:pt x="6490087" y="14745"/>
                </a:lnTo>
                <a:lnTo>
                  <a:pt x="6490087" y="260080"/>
                </a:lnTo>
                <a:lnTo>
                  <a:pt x="6615826" y="260080"/>
                </a:lnTo>
                <a:lnTo>
                  <a:pt x="6615826" y="305543"/>
                </a:lnTo>
                <a:lnTo>
                  <a:pt x="6437252" y="305543"/>
                </a:lnTo>
                <a:close/>
                <a:moveTo>
                  <a:pt x="6313427" y="14745"/>
                </a:moveTo>
                <a:lnTo>
                  <a:pt x="6366262" y="14745"/>
                </a:lnTo>
                <a:lnTo>
                  <a:pt x="6366262" y="305543"/>
                </a:lnTo>
                <a:lnTo>
                  <a:pt x="6313427" y="305543"/>
                </a:lnTo>
                <a:close/>
                <a:moveTo>
                  <a:pt x="6122194" y="14745"/>
                </a:moveTo>
                <a:lnTo>
                  <a:pt x="6177486" y="14745"/>
                </a:lnTo>
                <a:lnTo>
                  <a:pt x="6279880" y="305543"/>
                </a:lnTo>
                <a:lnTo>
                  <a:pt x="6225407" y="305543"/>
                </a:lnTo>
                <a:lnTo>
                  <a:pt x="6200832" y="231000"/>
                </a:lnTo>
                <a:lnTo>
                  <a:pt x="6098847" y="231000"/>
                </a:lnTo>
                <a:lnTo>
                  <a:pt x="6074273" y="305543"/>
                </a:lnTo>
                <a:lnTo>
                  <a:pt x="6019800" y="305543"/>
                </a:lnTo>
                <a:close/>
                <a:moveTo>
                  <a:pt x="5837177" y="14745"/>
                </a:moveTo>
                <a:lnTo>
                  <a:pt x="6004283" y="14745"/>
                </a:lnTo>
                <a:lnTo>
                  <a:pt x="6004283" y="60208"/>
                </a:lnTo>
                <a:lnTo>
                  <a:pt x="5890012" y="60208"/>
                </a:lnTo>
                <a:lnTo>
                  <a:pt x="5890012" y="142532"/>
                </a:lnTo>
                <a:lnTo>
                  <a:pt x="5986262" y="142532"/>
                </a:lnTo>
                <a:lnTo>
                  <a:pt x="5986262" y="187995"/>
                </a:lnTo>
                <a:lnTo>
                  <a:pt x="5890012" y="187995"/>
                </a:lnTo>
                <a:lnTo>
                  <a:pt x="5890012" y="305543"/>
                </a:lnTo>
                <a:lnTo>
                  <a:pt x="5837177" y="305543"/>
                </a:lnTo>
                <a:close/>
                <a:moveTo>
                  <a:pt x="5459053" y="14745"/>
                </a:moveTo>
                <a:lnTo>
                  <a:pt x="5702751" y="14745"/>
                </a:lnTo>
                <a:lnTo>
                  <a:pt x="5702751" y="60208"/>
                </a:lnTo>
                <a:lnTo>
                  <a:pt x="5607319" y="60208"/>
                </a:lnTo>
                <a:lnTo>
                  <a:pt x="5607319" y="305543"/>
                </a:lnTo>
                <a:lnTo>
                  <a:pt x="5554484" y="305543"/>
                </a:lnTo>
                <a:lnTo>
                  <a:pt x="5554484" y="60208"/>
                </a:lnTo>
                <a:lnTo>
                  <a:pt x="5459053" y="60208"/>
                </a:lnTo>
                <a:close/>
                <a:moveTo>
                  <a:pt x="5227577" y="14745"/>
                </a:moveTo>
                <a:lnTo>
                  <a:pt x="5321369" y="14745"/>
                </a:lnTo>
                <a:cubicBezTo>
                  <a:pt x="5352907" y="14745"/>
                  <a:pt x="5367242" y="17202"/>
                  <a:pt x="5379939" y="22936"/>
                </a:cubicBezTo>
                <a:cubicBezTo>
                  <a:pt x="5409019" y="36043"/>
                  <a:pt x="5427449" y="63894"/>
                  <a:pt x="5427449" y="102394"/>
                </a:cubicBezTo>
                <a:cubicBezTo>
                  <a:pt x="5427449" y="137208"/>
                  <a:pt x="5409019" y="169564"/>
                  <a:pt x="5378300" y="181851"/>
                </a:cubicBezTo>
                <a:lnTo>
                  <a:pt x="5378300" y="182671"/>
                </a:lnTo>
                <a:cubicBezTo>
                  <a:pt x="5378300" y="182671"/>
                  <a:pt x="5382396" y="186766"/>
                  <a:pt x="5388130" y="197006"/>
                </a:cubicBezTo>
                <a:lnTo>
                  <a:pt x="5447928" y="305543"/>
                </a:lnTo>
                <a:lnTo>
                  <a:pt x="5388949" y="305543"/>
                </a:lnTo>
                <a:lnTo>
                  <a:pt x="5331199" y="197006"/>
                </a:lnTo>
                <a:lnTo>
                  <a:pt x="5280412" y="197006"/>
                </a:lnTo>
                <a:lnTo>
                  <a:pt x="5280412" y="305543"/>
                </a:lnTo>
                <a:lnTo>
                  <a:pt x="5227577" y="305543"/>
                </a:lnTo>
                <a:close/>
                <a:moveTo>
                  <a:pt x="5036344" y="14745"/>
                </a:moveTo>
                <a:lnTo>
                  <a:pt x="5091636" y="14745"/>
                </a:lnTo>
                <a:lnTo>
                  <a:pt x="5194030" y="305543"/>
                </a:lnTo>
                <a:lnTo>
                  <a:pt x="5139557" y="305543"/>
                </a:lnTo>
                <a:lnTo>
                  <a:pt x="5114982" y="231000"/>
                </a:lnTo>
                <a:lnTo>
                  <a:pt x="5012997" y="231000"/>
                </a:lnTo>
                <a:lnTo>
                  <a:pt x="4988423" y="305543"/>
                </a:lnTo>
                <a:lnTo>
                  <a:pt x="4933950" y="305543"/>
                </a:lnTo>
                <a:close/>
                <a:moveTo>
                  <a:pt x="4732277" y="14745"/>
                </a:moveTo>
                <a:lnTo>
                  <a:pt x="4906346" y="14745"/>
                </a:lnTo>
                <a:lnTo>
                  <a:pt x="4906346" y="60208"/>
                </a:lnTo>
                <a:lnTo>
                  <a:pt x="4785112" y="60208"/>
                </a:lnTo>
                <a:lnTo>
                  <a:pt x="4785112" y="136389"/>
                </a:lnTo>
                <a:lnTo>
                  <a:pt x="4883000" y="136389"/>
                </a:lnTo>
                <a:lnTo>
                  <a:pt x="4883000" y="181851"/>
                </a:lnTo>
                <a:lnTo>
                  <a:pt x="4785112" y="181851"/>
                </a:lnTo>
                <a:lnTo>
                  <a:pt x="4785112" y="260080"/>
                </a:lnTo>
                <a:lnTo>
                  <a:pt x="4912899" y="260080"/>
                </a:lnTo>
                <a:lnTo>
                  <a:pt x="4912899" y="305543"/>
                </a:lnTo>
                <a:lnTo>
                  <a:pt x="4732277" y="305543"/>
                </a:lnTo>
                <a:close/>
                <a:moveTo>
                  <a:pt x="4417952" y="14745"/>
                </a:moveTo>
                <a:lnTo>
                  <a:pt x="4470787" y="14745"/>
                </a:lnTo>
                <a:lnTo>
                  <a:pt x="4470787" y="138027"/>
                </a:lnTo>
                <a:lnTo>
                  <a:pt x="4603899" y="138027"/>
                </a:lnTo>
                <a:lnTo>
                  <a:pt x="4603899" y="14745"/>
                </a:lnTo>
                <a:lnTo>
                  <a:pt x="4656734" y="14745"/>
                </a:lnTo>
                <a:lnTo>
                  <a:pt x="4656734" y="305543"/>
                </a:lnTo>
                <a:lnTo>
                  <a:pt x="4603899" y="305543"/>
                </a:lnTo>
                <a:lnTo>
                  <a:pt x="4603899" y="183490"/>
                </a:lnTo>
                <a:lnTo>
                  <a:pt x="4470787" y="183490"/>
                </a:lnTo>
                <a:lnTo>
                  <a:pt x="4470787" y="305543"/>
                </a:lnTo>
                <a:lnTo>
                  <a:pt x="4417952" y="305543"/>
                </a:lnTo>
                <a:close/>
                <a:moveTo>
                  <a:pt x="4113152" y="14745"/>
                </a:moveTo>
                <a:lnTo>
                  <a:pt x="4280259" y="14745"/>
                </a:lnTo>
                <a:lnTo>
                  <a:pt x="4280259" y="60208"/>
                </a:lnTo>
                <a:lnTo>
                  <a:pt x="4165987" y="60208"/>
                </a:lnTo>
                <a:lnTo>
                  <a:pt x="4165987" y="142532"/>
                </a:lnTo>
                <a:lnTo>
                  <a:pt x="4262238" y="142532"/>
                </a:lnTo>
                <a:lnTo>
                  <a:pt x="4262238" y="187995"/>
                </a:lnTo>
                <a:lnTo>
                  <a:pt x="4165987" y="187995"/>
                </a:lnTo>
                <a:lnTo>
                  <a:pt x="4165987" y="305543"/>
                </a:lnTo>
                <a:lnTo>
                  <a:pt x="4113152" y="305543"/>
                </a:lnTo>
                <a:close/>
                <a:moveTo>
                  <a:pt x="3227327" y="14745"/>
                </a:moveTo>
                <a:lnTo>
                  <a:pt x="3401396" y="14745"/>
                </a:lnTo>
                <a:lnTo>
                  <a:pt x="3401396" y="60208"/>
                </a:lnTo>
                <a:lnTo>
                  <a:pt x="3280162" y="60208"/>
                </a:lnTo>
                <a:lnTo>
                  <a:pt x="3280162" y="136389"/>
                </a:lnTo>
                <a:lnTo>
                  <a:pt x="3378051" y="136389"/>
                </a:lnTo>
                <a:lnTo>
                  <a:pt x="3378051" y="181851"/>
                </a:lnTo>
                <a:lnTo>
                  <a:pt x="3280162" y="181851"/>
                </a:lnTo>
                <a:lnTo>
                  <a:pt x="3280162" y="260080"/>
                </a:lnTo>
                <a:lnTo>
                  <a:pt x="3407950" y="260080"/>
                </a:lnTo>
                <a:lnTo>
                  <a:pt x="3407950" y="305543"/>
                </a:lnTo>
                <a:lnTo>
                  <a:pt x="3227327" y="305543"/>
                </a:lnTo>
                <a:close/>
                <a:moveTo>
                  <a:pt x="2721769" y="14745"/>
                </a:moveTo>
                <a:lnTo>
                  <a:pt x="2777062" y="14745"/>
                </a:lnTo>
                <a:lnTo>
                  <a:pt x="2879455" y="305543"/>
                </a:lnTo>
                <a:lnTo>
                  <a:pt x="2824982" y="305543"/>
                </a:lnTo>
                <a:lnTo>
                  <a:pt x="2800407" y="231000"/>
                </a:lnTo>
                <a:lnTo>
                  <a:pt x="2698423" y="231000"/>
                </a:lnTo>
                <a:lnTo>
                  <a:pt x="2673848" y="305543"/>
                </a:lnTo>
                <a:lnTo>
                  <a:pt x="2619375" y="305543"/>
                </a:lnTo>
                <a:close/>
                <a:moveTo>
                  <a:pt x="2372954" y="14745"/>
                </a:moveTo>
                <a:lnTo>
                  <a:pt x="2616651" y="14745"/>
                </a:lnTo>
                <a:lnTo>
                  <a:pt x="2616651" y="60208"/>
                </a:lnTo>
                <a:lnTo>
                  <a:pt x="2521220" y="60208"/>
                </a:lnTo>
                <a:lnTo>
                  <a:pt x="2521220" y="305543"/>
                </a:lnTo>
                <a:lnTo>
                  <a:pt x="2468385" y="305543"/>
                </a:lnTo>
                <a:lnTo>
                  <a:pt x="2468385" y="60208"/>
                </a:lnTo>
                <a:lnTo>
                  <a:pt x="2372954" y="60208"/>
                </a:lnTo>
                <a:close/>
                <a:moveTo>
                  <a:pt x="1912144" y="14745"/>
                </a:moveTo>
                <a:lnTo>
                  <a:pt x="1967436" y="14745"/>
                </a:lnTo>
                <a:lnTo>
                  <a:pt x="2069830" y="305543"/>
                </a:lnTo>
                <a:lnTo>
                  <a:pt x="2015357" y="305543"/>
                </a:lnTo>
                <a:lnTo>
                  <a:pt x="1990782" y="231000"/>
                </a:lnTo>
                <a:lnTo>
                  <a:pt x="1888798" y="231000"/>
                </a:lnTo>
                <a:lnTo>
                  <a:pt x="1864224" y="305543"/>
                </a:lnTo>
                <a:lnTo>
                  <a:pt x="1809750" y="305543"/>
                </a:lnTo>
                <a:close/>
                <a:moveTo>
                  <a:pt x="1531877" y="14745"/>
                </a:moveTo>
                <a:lnTo>
                  <a:pt x="1584712" y="14745"/>
                </a:lnTo>
                <a:lnTo>
                  <a:pt x="1584712" y="138027"/>
                </a:lnTo>
                <a:lnTo>
                  <a:pt x="1717824" y="138027"/>
                </a:lnTo>
                <a:lnTo>
                  <a:pt x="1717824" y="14745"/>
                </a:lnTo>
                <a:lnTo>
                  <a:pt x="1770659" y="14745"/>
                </a:lnTo>
                <a:lnTo>
                  <a:pt x="1770659" y="305543"/>
                </a:lnTo>
                <a:lnTo>
                  <a:pt x="1717824" y="305543"/>
                </a:lnTo>
                <a:lnTo>
                  <a:pt x="1717824" y="183490"/>
                </a:lnTo>
                <a:lnTo>
                  <a:pt x="1584712" y="183490"/>
                </a:lnTo>
                <a:lnTo>
                  <a:pt x="1584712" y="305543"/>
                </a:lnTo>
                <a:lnTo>
                  <a:pt x="1531877" y="305543"/>
                </a:lnTo>
                <a:close/>
                <a:moveTo>
                  <a:pt x="1340644" y="14745"/>
                </a:moveTo>
                <a:lnTo>
                  <a:pt x="1395936" y="14745"/>
                </a:lnTo>
                <a:lnTo>
                  <a:pt x="1498330" y="305543"/>
                </a:lnTo>
                <a:lnTo>
                  <a:pt x="1443857" y="305543"/>
                </a:lnTo>
                <a:lnTo>
                  <a:pt x="1419282" y="231000"/>
                </a:lnTo>
                <a:lnTo>
                  <a:pt x="1317298" y="231000"/>
                </a:lnTo>
                <a:lnTo>
                  <a:pt x="1292724" y="305543"/>
                </a:lnTo>
                <a:lnTo>
                  <a:pt x="1238250" y="305543"/>
                </a:lnTo>
                <a:close/>
                <a:moveTo>
                  <a:pt x="884177" y="14745"/>
                </a:moveTo>
                <a:lnTo>
                  <a:pt x="1051284" y="14745"/>
                </a:lnTo>
                <a:lnTo>
                  <a:pt x="1051284" y="60208"/>
                </a:lnTo>
                <a:lnTo>
                  <a:pt x="937012" y="60208"/>
                </a:lnTo>
                <a:lnTo>
                  <a:pt x="937012" y="142532"/>
                </a:lnTo>
                <a:lnTo>
                  <a:pt x="1033263" y="142532"/>
                </a:lnTo>
                <a:lnTo>
                  <a:pt x="1033263" y="187995"/>
                </a:lnTo>
                <a:lnTo>
                  <a:pt x="937012" y="187995"/>
                </a:lnTo>
                <a:lnTo>
                  <a:pt x="937012" y="305543"/>
                </a:lnTo>
                <a:lnTo>
                  <a:pt x="884177" y="305543"/>
                </a:lnTo>
                <a:close/>
                <a:moveTo>
                  <a:pt x="102394" y="14745"/>
                </a:moveTo>
                <a:lnTo>
                  <a:pt x="157686" y="14745"/>
                </a:lnTo>
                <a:lnTo>
                  <a:pt x="260080" y="305543"/>
                </a:lnTo>
                <a:lnTo>
                  <a:pt x="205607" y="305543"/>
                </a:lnTo>
                <a:lnTo>
                  <a:pt x="181032" y="231000"/>
                </a:lnTo>
                <a:lnTo>
                  <a:pt x="79048" y="231000"/>
                </a:lnTo>
                <a:lnTo>
                  <a:pt x="54473" y="305543"/>
                </a:lnTo>
                <a:lnTo>
                  <a:pt x="0" y="305543"/>
                </a:lnTo>
                <a:close/>
                <a:moveTo>
                  <a:pt x="10814532" y="9830"/>
                </a:moveTo>
                <a:cubicBezTo>
                  <a:pt x="10871873" y="9830"/>
                  <a:pt x="10901362" y="40958"/>
                  <a:pt x="10901362" y="40958"/>
                </a:cubicBezTo>
                <a:lnTo>
                  <a:pt x="10878426" y="83963"/>
                </a:lnTo>
                <a:cubicBezTo>
                  <a:pt x="10878426" y="83963"/>
                  <a:pt x="10850575" y="58569"/>
                  <a:pt x="10814123" y="58569"/>
                </a:cubicBezTo>
                <a:cubicBezTo>
                  <a:pt x="10789547" y="58569"/>
                  <a:pt x="10770297" y="72904"/>
                  <a:pt x="10770297" y="93383"/>
                </a:cubicBezTo>
                <a:cubicBezTo>
                  <a:pt x="10770297" y="144990"/>
                  <a:pt x="10907096" y="132293"/>
                  <a:pt x="10907096" y="225266"/>
                </a:cubicBezTo>
                <a:cubicBezTo>
                  <a:pt x="10907096" y="271548"/>
                  <a:pt x="10871873" y="310458"/>
                  <a:pt x="10811255" y="310458"/>
                </a:cubicBezTo>
                <a:cubicBezTo>
                  <a:pt x="10746542" y="310458"/>
                  <a:pt x="10710909" y="270729"/>
                  <a:pt x="10710909" y="270729"/>
                </a:cubicBezTo>
                <a:lnTo>
                  <a:pt x="10739580" y="231000"/>
                </a:lnTo>
                <a:cubicBezTo>
                  <a:pt x="10739580" y="231000"/>
                  <a:pt x="10771117" y="261719"/>
                  <a:pt x="10812074" y="261719"/>
                </a:cubicBezTo>
                <a:cubicBezTo>
                  <a:pt x="10834191" y="261719"/>
                  <a:pt x="10854261" y="250250"/>
                  <a:pt x="10854261" y="226495"/>
                </a:cubicBezTo>
                <a:cubicBezTo>
                  <a:pt x="10854261" y="174479"/>
                  <a:pt x="10717053" y="183490"/>
                  <a:pt x="10717053" y="94202"/>
                </a:cubicBezTo>
                <a:cubicBezTo>
                  <a:pt x="10717053" y="45872"/>
                  <a:pt x="10758830" y="9830"/>
                  <a:pt x="10814532" y="9830"/>
                </a:cubicBezTo>
                <a:close/>
                <a:moveTo>
                  <a:pt x="10585932" y="9830"/>
                </a:moveTo>
                <a:cubicBezTo>
                  <a:pt x="10643273" y="9830"/>
                  <a:pt x="10672762" y="40958"/>
                  <a:pt x="10672762" y="40958"/>
                </a:cubicBezTo>
                <a:lnTo>
                  <a:pt x="10649826" y="83963"/>
                </a:lnTo>
                <a:cubicBezTo>
                  <a:pt x="10649826" y="83963"/>
                  <a:pt x="10621975" y="58569"/>
                  <a:pt x="10585523" y="58569"/>
                </a:cubicBezTo>
                <a:cubicBezTo>
                  <a:pt x="10560947" y="58569"/>
                  <a:pt x="10541697" y="72904"/>
                  <a:pt x="10541697" y="93383"/>
                </a:cubicBezTo>
                <a:cubicBezTo>
                  <a:pt x="10541697" y="144990"/>
                  <a:pt x="10678496" y="132293"/>
                  <a:pt x="10678496" y="225266"/>
                </a:cubicBezTo>
                <a:cubicBezTo>
                  <a:pt x="10678496" y="271548"/>
                  <a:pt x="10643273" y="310458"/>
                  <a:pt x="10582655" y="310458"/>
                </a:cubicBezTo>
                <a:cubicBezTo>
                  <a:pt x="10517942" y="310458"/>
                  <a:pt x="10482309" y="270729"/>
                  <a:pt x="10482309" y="270729"/>
                </a:cubicBezTo>
                <a:lnTo>
                  <a:pt x="10510980" y="231000"/>
                </a:lnTo>
                <a:cubicBezTo>
                  <a:pt x="10510980" y="231000"/>
                  <a:pt x="10542517" y="261719"/>
                  <a:pt x="10583474" y="261719"/>
                </a:cubicBezTo>
                <a:cubicBezTo>
                  <a:pt x="10605591" y="261719"/>
                  <a:pt x="10625661" y="250250"/>
                  <a:pt x="10625661" y="226495"/>
                </a:cubicBezTo>
                <a:cubicBezTo>
                  <a:pt x="10625661" y="174479"/>
                  <a:pt x="10488453" y="183490"/>
                  <a:pt x="10488453" y="94202"/>
                </a:cubicBezTo>
                <a:cubicBezTo>
                  <a:pt x="10488453" y="45872"/>
                  <a:pt x="10530230" y="9830"/>
                  <a:pt x="10585932" y="9830"/>
                </a:cubicBezTo>
                <a:close/>
                <a:moveTo>
                  <a:pt x="9862327" y="9830"/>
                </a:moveTo>
                <a:cubicBezTo>
                  <a:pt x="9933183" y="9830"/>
                  <a:pt x="9969636" y="49559"/>
                  <a:pt x="9969636" y="49559"/>
                </a:cubicBezTo>
                <a:lnTo>
                  <a:pt x="9944242" y="88878"/>
                </a:lnTo>
                <a:cubicBezTo>
                  <a:pt x="9944242" y="88878"/>
                  <a:pt x="9911066" y="58160"/>
                  <a:pt x="9864784" y="58160"/>
                </a:cubicBezTo>
                <a:cubicBezTo>
                  <a:pt x="9803348" y="58160"/>
                  <a:pt x="9767306" y="104032"/>
                  <a:pt x="9767306" y="158096"/>
                </a:cubicBezTo>
                <a:cubicBezTo>
                  <a:pt x="9767306" y="213389"/>
                  <a:pt x="9804577" y="262128"/>
                  <a:pt x="9865195" y="262128"/>
                </a:cubicBezTo>
                <a:cubicBezTo>
                  <a:pt x="9915572" y="262128"/>
                  <a:pt x="9949566" y="225266"/>
                  <a:pt x="9949566" y="225266"/>
                </a:cubicBezTo>
                <a:lnTo>
                  <a:pt x="9977418" y="263357"/>
                </a:lnTo>
                <a:cubicBezTo>
                  <a:pt x="9977418" y="263357"/>
                  <a:pt x="9937280" y="310458"/>
                  <a:pt x="9863146" y="310458"/>
                </a:cubicBezTo>
                <a:cubicBezTo>
                  <a:pt x="9774269" y="310458"/>
                  <a:pt x="9712833" y="244516"/>
                  <a:pt x="9712833" y="158915"/>
                </a:cubicBezTo>
                <a:cubicBezTo>
                  <a:pt x="9712833" y="74543"/>
                  <a:pt x="9776726" y="9830"/>
                  <a:pt x="9862327" y="9830"/>
                </a:cubicBezTo>
                <a:close/>
                <a:moveTo>
                  <a:pt x="3910022" y="9830"/>
                </a:moveTo>
                <a:cubicBezTo>
                  <a:pt x="3995623" y="9830"/>
                  <a:pt x="4060336" y="74952"/>
                  <a:pt x="4060336" y="158096"/>
                </a:cubicBezTo>
                <a:cubicBezTo>
                  <a:pt x="4060336" y="243697"/>
                  <a:pt x="3995623" y="310458"/>
                  <a:pt x="3910022" y="310458"/>
                </a:cubicBezTo>
                <a:cubicBezTo>
                  <a:pt x="3824421" y="310458"/>
                  <a:pt x="3759708" y="243697"/>
                  <a:pt x="3759708" y="158096"/>
                </a:cubicBezTo>
                <a:cubicBezTo>
                  <a:pt x="3759708" y="74952"/>
                  <a:pt x="3824421" y="9830"/>
                  <a:pt x="3910022" y="9830"/>
                </a:cubicBezTo>
                <a:close/>
                <a:moveTo>
                  <a:pt x="3546958" y="9830"/>
                </a:moveTo>
                <a:cubicBezTo>
                  <a:pt x="3604298" y="9830"/>
                  <a:pt x="3633788" y="40958"/>
                  <a:pt x="3633788" y="40958"/>
                </a:cubicBezTo>
                <a:lnTo>
                  <a:pt x="3610851" y="83963"/>
                </a:lnTo>
                <a:cubicBezTo>
                  <a:pt x="3610851" y="83963"/>
                  <a:pt x="3583000" y="58569"/>
                  <a:pt x="3546548" y="58569"/>
                </a:cubicBezTo>
                <a:cubicBezTo>
                  <a:pt x="3521973" y="58569"/>
                  <a:pt x="3502724" y="72904"/>
                  <a:pt x="3502724" y="93383"/>
                </a:cubicBezTo>
                <a:cubicBezTo>
                  <a:pt x="3502724" y="144990"/>
                  <a:pt x="3639522" y="132293"/>
                  <a:pt x="3639522" y="225266"/>
                </a:cubicBezTo>
                <a:cubicBezTo>
                  <a:pt x="3639522" y="271548"/>
                  <a:pt x="3604298" y="310458"/>
                  <a:pt x="3543681" y="310458"/>
                </a:cubicBezTo>
                <a:cubicBezTo>
                  <a:pt x="3478968" y="310458"/>
                  <a:pt x="3443335" y="270729"/>
                  <a:pt x="3443335" y="270729"/>
                </a:cubicBezTo>
                <a:lnTo>
                  <a:pt x="3472006" y="231000"/>
                </a:lnTo>
                <a:cubicBezTo>
                  <a:pt x="3472006" y="231000"/>
                  <a:pt x="3503543" y="261719"/>
                  <a:pt x="3544501" y="261719"/>
                </a:cubicBezTo>
                <a:cubicBezTo>
                  <a:pt x="3566617" y="261719"/>
                  <a:pt x="3586687" y="250250"/>
                  <a:pt x="3586687" y="226495"/>
                </a:cubicBezTo>
                <a:cubicBezTo>
                  <a:pt x="3586687" y="174479"/>
                  <a:pt x="3449479" y="183490"/>
                  <a:pt x="3449479" y="94202"/>
                </a:cubicBezTo>
                <a:cubicBezTo>
                  <a:pt x="3449479" y="45872"/>
                  <a:pt x="3491256" y="9830"/>
                  <a:pt x="3546958" y="9830"/>
                </a:cubicBezTo>
                <a:close/>
                <a:moveTo>
                  <a:pt x="3043247" y="9830"/>
                </a:moveTo>
                <a:cubicBezTo>
                  <a:pt x="3114513" y="9830"/>
                  <a:pt x="3151375" y="46692"/>
                  <a:pt x="3151375" y="46692"/>
                </a:cubicBezTo>
                <a:lnTo>
                  <a:pt x="3125162" y="86011"/>
                </a:lnTo>
                <a:cubicBezTo>
                  <a:pt x="3125162" y="86011"/>
                  <a:pt x="3094035" y="58160"/>
                  <a:pt x="3047752" y="58160"/>
                </a:cubicBezTo>
                <a:cubicBezTo>
                  <a:pt x="2982630" y="58160"/>
                  <a:pt x="2947816" y="103213"/>
                  <a:pt x="2947816" y="158096"/>
                </a:cubicBezTo>
                <a:cubicBezTo>
                  <a:pt x="2947816" y="221171"/>
                  <a:pt x="2990822" y="262128"/>
                  <a:pt x="3045295" y="262128"/>
                </a:cubicBezTo>
                <a:cubicBezTo>
                  <a:pt x="3089119" y="262128"/>
                  <a:pt x="3118199" y="231820"/>
                  <a:pt x="3118199" y="231820"/>
                </a:cubicBezTo>
                <a:lnTo>
                  <a:pt x="3118199" y="197825"/>
                </a:lnTo>
                <a:lnTo>
                  <a:pt x="3073556" y="197825"/>
                </a:lnTo>
                <a:lnTo>
                  <a:pt x="3073556" y="152362"/>
                </a:lnTo>
                <a:lnTo>
                  <a:pt x="3165710" y="152362"/>
                </a:lnTo>
                <a:lnTo>
                  <a:pt x="3165710" y="305543"/>
                </a:lnTo>
                <a:lnTo>
                  <a:pt x="3120657" y="305543"/>
                </a:lnTo>
                <a:lnTo>
                  <a:pt x="3120657" y="291618"/>
                </a:lnTo>
                <a:cubicBezTo>
                  <a:pt x="3120657" y="285474"/>
                  <a:pt x="3121066" y="279330"/>
                  <a:pt x="3121066" y="279330"/>
                </a:cubicBezTo>
                <a:lnTo>
                  <a:pt x="3120247" y="279330"/>
                </a:lnTo>
                <a:cubicBezTo>
                  <a:pt x="3120247" y="279330"/>
                  <a:pt x="3089938" y="310458"/>
                  <a:pt x="3035875" y="310458"/>
                </a:cubicBezTo>
                <a:cubicBezTo>
                  <a:pt x="2959284" y="310458"/>
                  <a:pt x="2893343" y="251070"/>
                  <a:pt x="2893343" y="159734"/>
                </a:cubicBezTo>
                <a:cubicBezTo>
                  <a:pt x="2893343" y="75362"/>
                  <a:pt x="2956827" y="9830"/>
                  <a:pt x="3043247" y="9830"/>
                </a:cubicBezTo>
                <a:close/>
                <a:moveTo>
                  <a:pt x="2261083" y="9830"/>
                </a:moveTo>
                <a:cubicBezTo>
                  <a:pt x="2318423" y="9830"/>
                  <a:pt x="2347912" y="40958"/>
                  <a:pt x="2347912" y="40958"/>
                </a:cubicBezTo>
                <a:lnTo>
                  <a:pt x="2324976" y="83963"/>
                </a:lnTo>
                <a:cubicBezTo>
                  <a:pt x="2324976" y="83963"/>
                  <a:pt x="2297125" y="58569"/>
                  <a:pt x="2260673" y="58569"/>
                </a:cubicBezTo>
                <a:cubicBezTo>
                  <a:pt x="2236099" y="58569"/>
                  <a:pt x="2216849" y="72904"/>
                  <a:pt x="2216849" y="93383"/>
                </a:cubicBezTo>
                <a:cubicBezTo>
                  <a:pt x="2216849" y="144990"/>
                  <a:pt x="2353647" y="132293"/>
                  <a:pt x="2353647" y="225266"/>
                </a:cubicBezTo>
                <a:cubicBezTo>
                  <a:pt x="2353647" y="271548"/>
                  <a:pt x="2318423" y="310458"/>
                  <a:pt x="2257806" y="310458"/>
                </a:cubicBezTo>
                <a:cubicBezTo>
                  <a:pt x="2193093" y="310458"/>
                  <a:pt x="2157460" y="270729"/>
                  <a:pt x="2157460" y="270729"/>
                </a:cubicBezTo>
                <a:lnTo>
                  <a:pt x="2186131" y="231000"/>
                </a:lnTo>
                <a:cubicBezTo>
                  <a:pt x="2186131" y="231000"/>
                  <a:pt x="2217668" y="261719"/>
                  <a:pt x="2258625" y="261719"/>
                </a:cubicBezTo>
                <a:cubicBezTo>
                  <a:pt x="2280742" y="261719"/>
                  <a:pt x="2300811" y="250250"/>
                  <a:pt x="2300811" y="226495"/>
                </a:cubicBezTo>
                <a:cubicBezTo>
                  <a:pt x="2300811" y="174479"/>
                  <a:pt x="2163604" y="183490"/>
                  <a:pt x="2163604" y="94202"/>
                </a:cubicBezTo>
                <a:cubicBezTo>
                  <a:pt x="2163604" y="45872"/>
                  <a:pt x="2205381" y="9830"/>
                  <a:pt x="2261083" y="9830"/>
                </a:cubicBezTo>
                <a:close/>
                <a:moveTo>
                  <a:pt x="718328" y="9830"/>
                </a:moveTo>
                <a:cubicBezTo>
                  <a:pt x="789184" y="9830"/>
                  <a:pt x="825636" y="49559"/>
                  <a:pt x="825636" y="49559"/>
                </a:cubicBezTo>
                <a:lnTo>
                  <a:pt x="800243" y="88878"/>
                </a:lnTo>
                <a:cubicBezTo>
                  <a:pt x="800243" y="88878"/>
                  <a:pt x="767067" y="58160"/>
                  <a:pt x="720785" y="58160"/>
                </a:cubicBezTo>
                <a:cubicBezTo>
                  <a:pt x="659349" y="58160"/>
                  <a:pt x="623306" y="104032"/>
                  <a:pt x="623306" y="158096"/>
                </a:cubicBezTo>
                <a:cubicBezTo>
                  <a:pt x="623306" y="213389"/>
                  <a:pt x="660578" y="262128"/>
                  <a:pt x="721195" y="262128"/>
                </a:cubicBezTo>
                <a:cubicBezTo>
                  <a:pt x="771573" y="262128"/>
                  <a:pt x="805567" y="225266"/>
                  <a:pt x="805567" y="225266"/>
                </a:cubicBezTo>
                <a:lnTo>
                  <a:pt x="833418" y="263357"/>
                </a:lnTo>
                <a:cubicBezTo>
                  <a:pt x="833418" y="263357"/>
                  <a:pt x="793280" y="310458"/>
                  <a:pt x="719147" y="310458"/>
                </a:cubicBezTo>
                <a:cubicBezTo>
                  <a:pt x="630269" y="310458"/>
                  <a:pt x="568833" y="244516"/>
                  <a:pt x="568833" y="158915"/>
                </a:cubicBezTo>
                <a:cubicBezTo>
                  <a:pt x="568833" y="74543"/>
                  <a:pt x="632727" y="9830"/>
                  <a:pt x="718328" y="9830"/>
                </a:cubicBezTo>
                <a:close/>
                <a:moveTo>
                  <a:pt x="423053" y="9830"/>
                </a:moveTo>
                <a:cubicBezTo>
                  <a:pt x="493909" y="9830"/>
                  <a:pt x="530362" y="49559"/>
                  <a:pt x="530362" y="49559"/>
                </a:cubicBezTo>
                <a:lnTo>
                  <a:pt x="504968" y="88878"/>
                </a:lnTo>
                <a:cubicBezTo>
                  <a:pt x="504968" y="88878"/>
                  <a:pt x="471792" y="58160"/>
                  <a:pt x="425510" y="58160"/>
                </a:cubicBezTo>
                <a:cubicBezTo>
                  <a:pt x="364074" y="58160"/>
                  <a:pt x="328031" y="104032"/>
                  <a:pt x="328031" y="158096"/>
                </a:cubicBezTo>
                <a:cubicBezTo>
                  <a:pt x="328031" y="213389"/>
                  <a:pt x="365303" y="262128"/>
                  <a:pt x="425920" y="262128"/>
                </a:cubicBezTo>
                <a:cubicBezTo>
                  <a:pt x="476297" y="262128"/>
                  <a:pt x="510292" y="225266"/>
                  <a:pt x="510292" y="225266"/>
                </a:cubicBezTo>
                <a:lnTo>
                  <a:pt x="538143" y="263357"/>
                </a:lnTo>
                <a:cubicBezTo>
                  <a:pt x="538143" y="263357"/>
                  <a:pt x="498005" y="310458"/>
                  <a:pt x="423872" y="310458"/>
                </a:cubicBezTo>
                <a:cubicBezTo>
                  <a:pt x="334994" y="310458"/>
                  <a:pt x="273558" y="244516"/>
                  <a:pt x="273558" y="158915"/>
                </a:cubicBezTo>
                <a:cubicBezTo>
                  <a:pt x="273558" y="74543"/>
                  <a:pt x="337452" y="9830"/>
                  <a:pt x="423053" y="9830"/>
                </a:cubicBezTo>
                <a:close/>
                <a:moveTo>
                  <a:pt x="1181481" y="0"/>
                </a:moveTo>
                <a:lnTo>
                  <a:pt x="1226125" y="0"/>
                </a:lnTo>
                <a:lnTo>
                  <a:pt x="1121683" y="322745"/>
                </a:lnTo>
                <a:lnTo>
                  <a:pt x="1077449" y="322745"/>
                </a:lnTo>
                <a:close/>
              </a:path>
            </a:pathLst>
          </a:custGeom>
          <a:solidFill>
            <a:srgbClr val="15202E"/>
          </a:solidFill>
          <a:ln>
            <a:noFill/>
          </a:ln>
        </p:spPr>
        <p:txBody>
          <a:bodyPr spcFirstLastPara="1" wrap="square" lIns="68575" tIns="34275" rIns="68575" bIns="34275" anchor="t" anchorCtr="0">
            <a:no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72"/>
          <p:cNvSpPr txBox="1">
            <a:spLocks noGrp="1"/>
          </p:cNvSpPr>
          <p:nvPr>
            <p:ph type="title" idx="4294967295"/>
          </p:nvPr>
        </p:nvSpPr>
        <p:spPr>
          <a:xfrm>
            <a:off x="0" y="-76200"/>
            <a:ext cx="9144000" cy="762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600" b="1" i="0" u="none" strike="noStrike" cap="none">
                <a:solidFill>
                  <a:schemeClr val="accent2"/>
                </a:solidFill>
                <a:latin typeface="Garamond"/>
                <a:ea typeface="Garamond"/>
                <a:cs typeface="Garamond"/>
                <a:sym typeface="Garamond"/>
              </a:rPr>
              <a:t>Classification of Recommendations and Levels of Evidence</a:t>
            </a:r>
            <a:endParaRPr sz="2600" b="1" i="0" u="none" strike="noStrike" cap="none">
              <a:solidFill>
                <a:schemeClr val="accent2"/>
              </a:solidFill>
              <a:latin typeface="Garamond"/>
              <a:ea typeface="Garamond"/>
              <a:cs typeface="Garamond"/>
              <a:sym typeface="Garamond"/>
            </a:endParaRPr>
          </a:p>
        </p:txBody>
      </p:sp>
      <p:sp>
        <p:nvSpPr>
          <p:cNvPr id="844" name="Google Shape;844;p72"/>
          <p:cNvSpPr/>
          <p:nvPr/>
        </p:nvSpPr>
        <p:spPr>
          <a:xfrm>
            <a:off x="495300" y="1368425"/>
            <a:ext cx="184200" cy="45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pic>
        <p:nvPicPr>
          <p:cNvPr id="845" name="Google Shape;845;p72" descr="M1416_COE_LOE_Guidelines_V21b_no-title"/>
          <p:cNvPicPr preferRelativeResize="0"/>
          <p:nvPr/>
        </p:nvPicPr>
        <p:blipFill rotWithShape="1">
          <a:blip r:embed="rId3">
            <a:alphaModFix/>
          </a:blip>
          <a:srcRect l="2547" t="3822" r="2041" b="3162"/>
          <a:stretch/>
        </p:blipFill>
        <p:spPr>
          <a:xfrm>
            <a:off x="343425" y="490050"/>
            <a:ext cx="8328349" cy="56629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73"/>
          <p:cNvSpPr txBox="1">
            <a:spLocks noGrp="1"/>
          </p:cNvSpPr>
          <p:nvPr>
            <p:ph type="title"/>
          </p:nvPr>
        </p:nvSpPr>
        <p:spPr>
          <a:xfrm>
            <a:off x="457200" y="9525"/>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accent2"/>
                </a:solidFill>
                <a:latin typeface="Garamond"/>
                <a:ea typeface="Garamond"/>
                <a:cs typeface="Garamond"/>
                <a:sym typeface="Garamond"/>
              </a:rPr>
              <a:t>Recommendations for Noninvasive Imaging</a:t>
            </a:r>
            <a:endParaRPr sz="3200" b="0" i="0" u="none" strike="noStrike" cap="none">
              <a:solidFill>
                <a:schemeClr val="dk2"/>
              </a:solidFill>
              <a:latin typeface="Arial"/>
              <a:ea typeface="Arial"/>
              <a:cs typeface="Arial"/>
              <a:sym typeface="Arial"/>
            </a:endParaRPr>
          </a:p>
        </p:txBody>
      </p:sp>
      <p:graphicFrame>
        <p:nvGraphicFramePr>
          <p:cNvPr id="851" name="Google Shape;851;p73"/>
          <p:cNvGraphicFramePr/>
          <p:nvPr/>
        </p:nvGraphicFramePr>
        <p:xfrm>
          <a:off x="152400" y="914400"/>
          <a:ext cx="3000000" cy="3000000"/>
        </p:xfrm>
        <a:graphic>
          <a:graphicData uri="http://schemas.openxmlformats.org/drawingml/2006/table">
            <a:tbl>
              <a:tblPr>
                <a:noFill/>
                <a:tableStyleId>{25DF602F-6CE0-458D-B962-9FB87BD74595}</a:tableStyleId>
              </a:tblPr>
              <a:tblGrid>
                <a:gridCol w="6244000"/>
                <a:gridCol w="1297600"/>
                <a:gridCol w="1297600"/>
              </a:tblGrid>
              <a:tr h="373250">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Recommendation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COR</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LOE</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5463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Patients with suspected, acute, or new-onset HF should undergo a chest x-ray</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5463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 2-dimensional echocardiogram with Doppler should be performed for initial evaluation of HF</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819525">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Repeat measurement of EF is useful in patients with HF who have had a significant change in clinical status or received treatment that might affect cardiac function, or for consideration of device therapy</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5463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Noninvasive imaging to detect myocardial ischemia and viability is reasonable in HF and CAD</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5463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Viability assessment is reasonable before revascularization in HF patients with CAD</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463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Radionuclide ventriculography or MRI can be useful to assess LVEF and volume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4822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MRI is reasonable when assessing myocardial infiltration or scar </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46350">
                <a:tc>
                  <a:txBody>
                    <a:bodyPr/>
                    <a:lstStyle/>
                    <a:p>
                      <a:pPr marL="0" marR="0" lvl="0" indent="0" algn="l" rtl="0">
                        <a:lnSpc>
                          <a:spcPct val="115000"/>
                        </a:lnSpc>
                        <a:spcBef>
                          <a:spcPts val="0"/>
                        </a:spcBef>
                        <a:spcAft>
                          <a:spcPts val="0"/>
                        </a:spcAft>
                        <a:buNone/>
                      </a:pPr>
                      <a:r>
                        <a:rPr lang="en-US" sz="1600" u="none" strike="noStrike" cap="none">
                          <a:solidFill>
                            <a:srgbClr val="000000"/>
                          </a:solidFill>
                          <a:latin typeface="Times New Roman"/>
                          <a:ea typeface="Times New Roman"/>
                          <a:cs typeface="Times New Roman"/>
                          <a:sym typeface="Times New Roman"/>
                        </a:rPr>
                        <a:t>R</a:t>
                      </a:r>
                      <a:r>
                        <a:rPr lang="en-US" sz="1600" u="none" strike="noStrike" cap="none">
                          <a:latin typeface="Times New Roman"/>
                          <a:ea typeface="Times New Roman"/>
                          <a:cs typeface="Times New Roman"/>
                          <a:sym typeface="Times New Roman"/>
                        </a:rPr>
                        <a:t>outine repeat measurement of LV function assessment should not be performed</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No Benefit</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74"/>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accent2"/>
                </a:solidFill>
                <a:latin typeface="Garamond"/>
                <a:ea typeface="Garamond"/>
                <a:cs typeface="Garamond"/>
                <a:sym typeface="Garamond"/>
              </a:rPr>
              <a:t>Recommendations for Invasive Evaluation</a:t>
            </a:r>
            <a:endParaRPr sz="3200" b="0" i="0" u="none" strike="noStrike" cap="none">
              <a:solidFill>
                <a:schemeClr val="dk2"/>
              </a:solidFill>
              <a:latin typeface="Arial"/>
              <a:ea typeface="Arial"/>
              <a:cs typeface="Arial"/>
              <a:sym typeface="Arial"/>
            </a:endParaRPr>
          </a:p>
        </p:txBody>
      </p:sp>
      <p:graphicFrame>
        <p:nvGraphicFramePr>
          <p:cNvPr id="857" name="Google Shape;857;p74"/>
          <p:cNvGraphicFramePr/>
          <p:nvPr/>
        </p:nvGraphicFramePr>
        <p:xfrm>
          <a:off x="152400" y="914400"/>
          <a:ext cx="3000000" cy="3000000"/>
        </p:xfrm>
        <a:graphic>
          <a:graphicData uri="http://schemas.openxmlformats.org/drawingml/2006/table">
            <a:tbl>
              <a:tblPr>
                <a:noFill/>
                <a:tableStyleId>{25DF602F-6CE0-458D-B962-9FB87BD74595}</a:tableStyleId>
              </a:tblPr>
              <a:tblGrid>
                <a:gridCol w="6507400"/>
                <a:gridCol w="1140950"/>
                <a:gridCol w="1114650"/>
              </a:tblGrid>
              <a:tr h="547725">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Recommendation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COR</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LOE</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8970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Monitoring with a pulmonary artery catheter</a:t>
                      </a:r>
                      <a:r>
                        <a:rPr lang="en-US" sz="1600" b="1" u="none" strike="noStrike" cap="none">
                          <a:latin typeface="Times New Roman"/>
                          <a:ea typeface="Times New Roman"/>
                          <a:cs typeface="Times New Roman"/>
                          <a:sym typeface="Times New Roman"/>
                        </a:rPr>
                        <a:t> </a:t>
                      </a:r>
                      <a:r>
                        <a:rPr lang="en-US" sz="1600" u="none" strike="noStrike" cap="none">
                          <a:latin typeface="Times New Roman"/>
                          <a:ea typeface="Times New Roman"/>
                          <a:cs typeface="Times New Roman"/>
                          <a:sym typeface="Times New Roman"/>
                        </a:rPr>
                        <a:t>should be performed in patients with respiratory distress or impaired systemic perfusion when clinical assessment is inadequate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8970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Invasive hemodynamic monitoring can be useful for carefully selected patients with acute HF with persistent symptoms and/or when hemodynamics are uncertain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5980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When coronary ischemia may be contributing to HF, coronary arteriography is reasonable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707625">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Endomyocardial biopsy can be useful in patients with HF when a specific diagnosis is suspected that would influence therapy</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707625">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Routine use of invasive hemodynamic monitoring is not recommended in normotensive patients with acute HF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No Benefit</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980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Endomyocardial biopsy should not be performed in the routine evaluation of HF</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Harm</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75"/>
          <p:cNvSpPr txBox="1">
            <a:spLocks noGrp="1"/>
          </p:cNvSpPr>
          <p:nvPr>
            <p:ph type="title"/>
          </p:nvPr>
        </p:nvSpPr>
        <p:spPr>
          <a:xfrm>
            <a:off x="457200" y="17463"/>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accent2"/>
                </a:solidFill>
                <a:latin typeface="Garamond"/>
                <a:ea typeface="Garamond"/>
                <a:cs typeface="Garamond"/>
                <a:sym typeface="Garamond"/>
              </a:rPr>
              <a:t>Recommendations for Biomarkers in HF</a:t>
            </a:r>
            <a:endParaRPr sz="3200" b="0" i="0" u="none" strike="noStrike" cap="none">
              <a:solidFill>
                <a:schemeClr val="dk2"/>
              </a:solidFill>
              <a:latin typeface="Arial"/>
              <a:ea typeface="Arial"/>
              <a:cs typeface="Arial"/>
              <a:sym typeface="Arial"/>
            </a:endParaRPr>
          </a:p>
        </p:txBody>
      </p:sp>
      <p:graphicFrame>
        <p:nvGraphicFramePr>
          <p:cNvPr id="863" name="Google Shape;863;p75"/>
          <p:cNvGraphicFramePr/>
          <p:nvPr/>
        </p:nvGraphicFramePr>
        <p:xfrm>
          <a:off x="381000" y="838199"/>
          <a:ext cx="3000000" cy="3000000"/>
        </p:xfrm>
        <a:graphic>
          <a:graphicData uri="http://schemas.openxmlformats.org/drawingml/2006/table">
            <a:tbl>
              <a:tblPr>
                <a:noFill/>
                <a:tableStyleId>{25DF602F-6CE0-458D-B962-9FB87BD74595}</a:tableStyleId>
              </a:tblPr>
              <a:tblGrid>
                <a:gridCol w="3212075"/>
                <a:gridCol w="1463250"/>
                <a:gridCol w="1033975"/>
                <a:gridCol w="2672675"/>
              </a:tblGrid>
              <a:tr h="259900">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Biomarker, Application</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Setting</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COR</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LOE</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tr>
              <a:tr h="280425">
                <a:tc gridSpan="4">
                  <a:txBody>
                    <a:bodyPr/>
                    <a:lstStyle/>
                    <a:p>
                      <a:pPr marL="0" marR="0" lvl="0" indent="0" algn="l" rtl="0">
                        <a:lnSpc>
                          <a:spcPct val="115000"/>
                        </a:lnSpc>
                        <a:spcBef>
                          <a:spcPts val="0"/>
                        </a:spcBef>
                        <a:spcAft>
                          <a:spcPts val="0"/>
                        </a:spcAft>
                        <a:buNone/>
                      </a:pPr>
                      <a:r>
                        <a:rPr lang="en-US" sz="1600" b="1" i="1" u="none" strike="noStrike" cap="none">
                          <a:latin typeface="Times New Roman"/>
                          <a:ea typeface="Times New Roman"/>
                          <a:cs typeface="Times New Roman"/>
                          <a:sym typeface="Times New Roman"/>
                        </a:rPr>
                        <a:t>Natriuretic peptides</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6513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Diagnosis or exclusion of HF</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Ambulatory, Acute</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6513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Prognosis of HF</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Ambulatory, Acute</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280425">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Achieve GDMT</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Ambulatory</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60875">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Guidance of acutely decompensated HF therapy</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Acute</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IIb</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280425">
                <a:tc gridSpan="4">
                  <a:txBody>
                    <a:bodyPr/>
                    <a:lstStyle/>
                    <a:p>
                      <a:pPr marL="0" marR="0" lvl="0" indent="0" algn="l" rtl="0">
                        <a:lnSpc>
                          <a:spcPct val="115000"/>
                        </a:lnSpc>
                        <a:spcBef>
                          <a:spcPts val="0"/>
                        </a:spcBef>
                        <a:spcAft>
                          <a:spcPts val="0"/>
                        </a:spcAft>
                        <a:buNone/>
                      </a:pPr>
                      <a:r>
                        <a:rPr lang="en-US" sz="1600" b="1" i="1" u="none" strike="noStrike" cap="none">
                          <a:latin typeface="Times New Roman"/>
                          <a:ea typeface="Times New Roman"/>
                          <a:cs typeface="Times New Roman"/>
                          <a:sym typeface="Times New Roman"/>
                        </a:rPr>
                        <a:t>Biomarkers of myocardial injury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65130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Additive risk stratification</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Acute, Ambulatory</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280425">
                <a:tc gridSpan="4">
                  <a:txBody>
                    <a:bodyPr/>
                    <a:lstStyle/>
                    <a:p>
                      <a:pPr marL="0" marR="0" lvl="0" indent="0" algn="l" rtl="0">
                        <a:lnSpc>
                          <a:spcPct val="115000"/>
                        </a:lnSpc>
                        <a:spcBef>
                          <a:spcPts val="0"/>
                        </a:spcBef>
                        <a:spcAft>
                          <a:spcPts val="0"/>
                        </a:spcAft>
                        <a:buNone/>
                      </a:pPr>
                      <a:r>
                        <a:rPr lang="en-US" sz="1600" b="1" i="1" u="none" strike="noStrike" cap="none">
                          <a:latin typeface="Times New Roman"/>
                          <a:ea typeface="Times New Roman"/>
                          <a:cs typeface="Times New Roman"/>
                          <a:sym typeface="Times New Roman"/>
                        </a:rPr>
                        <a:t>Biomarkers of myocardial fibrosis</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r>
              <a:tr h="560875">
                <a:tc rowSpan="2">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Additive risk stratification</a:t>
                      </a:r>
                      <a:endParaRPr sz="1600" u="none" strike="noStrike" cap="none">
                        <a:latin typeface="Times New Roman"/>
                        <a:ea typeface="Times New Roman"/>
                        <a:cs typeface="Times New Roman"/>
                        <a:sym typeface="Times New Roman"/>
                      </a:endParaRPr>
                    </a:p>
                    <a:p>
                      <a:pPr marL="0" marR="0" lvl="0" indent="0" algn="l" rtl="0">
                        <a:lnSpc>
                          <a:spcPct val="115000"/>
                        </a:lnSpc>
                        <a:spcBef>
                          <a:spcPts val="0"/>
                        </a:spcBef>
                        <a:spcAft>
                          <a:spcPts val="0"/>
                        </a:spcAft>
                        <a:buNone/>
                      </a:pPr>
                      <a:r>
                        <a:rPr lang="en-US" sz="1600" b="1" i="1" u="none" strike="noStrike" cap="none">
                          <a:latin typeface="Times New Roman"/>
                          <a:ea typeface="Times New Roman"/>
                          <a:cs typeface="Times New Roman"/>
                          <a:sym typeface="Times New Roman"/>
                        </a:rPr>
                        <a:t> </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Ambulatory </a:t>
                      </a:r>
                      <a:endParaRPr sz="1600" u="none" strike="noStrike" cap="none">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 </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IIb</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651300">
                <a:tc vMerge="1">
                  <a:txBody>
                    <a:bodyPr/>
                    <a:lstStyle/>
                    <a:p>
                      <a:endParaRPr lang="en-US"/>
                    </a:p>
                  </a:txBody>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Acute</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IIb</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99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76"/>
          <p:cNvSpPr txBox="1">
            <a:spLocks noGrp="1"/>
          </p:cNvSpPr>
          <p:nvPr>
            <p:ph type="title"/>
          </p:nvPr>
        </p:nvSpPr>
        <p:spPr>
          <a:xfrm>
            <a:off x="457200" y="274638"/>
            <a:ext cx="8229600" cy="63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262672"/>
                </a:solidFill>
                <a:latin typeface="Garamond"/>
                <a:ea typeface="Garamond"/>
                <a:cs typeface="Garamond"/>
                <a:sym typeface="Garamond"/>
              </a:rPr>
              <a:t>Biomarkers Indications for Use</a:t>
            </a:r>
            <a:endParaRPr/>
          </a:p>
        </p:txBody>
      </p:sp>
      <p:sp>
        <p:nvSpPr>
          <p:cNvPr id="869" name="Google Shape;869;p76"/>
          <p:cNvSpPr txBox="1"/>
          <p:nvPr/>
        </p:nvSpPr>
        <p:spPr>
          <a:xfrm>
            <a:off x="457200" y="5181600"/>
            <a:ext cx="8229600" cy="769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Arial"/>
                <a:ea typeface="Arial"/>
                <a:cs typeface="Arial"/>
                <a:sym typeface="Arial"/>
              </a:rPr>
              <a:t>*Other biomarkers of injury or fibrosis include soluble ST2 receptor, galectin-3, and high-sensitivity troponin.</a:t>
            </a:r>
            <a:endParaRPr/>
          </a:p>
          <a:p>
            <a:pPr marL="0" marR="0" lvl="0" indent="0" algn="l" rtl="0">
              <a:spcBef>
                <a:spcPts val="0"/>
              </a:spcBef>
              <a:spcAft>
                <a:spcPts val="0"/>
              </a:spcAft>
              <a:buNone/>
            </a:pPr>
            <a:r>
              <a:rPr lang="en-US" sz="1100">
                <a:solidFill>
                  <a:schemeClr val="dk1"/>
                </a:solidFill>
                <a:latin typeface="Arial"/>
                <a:ea typeface="Arial"/>
                <a:cs typeface="Arial"/>
                <a:sym typeface="Arial"/>
              </a:rPr>
              <a:t>ACC indicates American College of Cardiology; AHA, American Heart Association; ADHF, acute decompensated heart failure; BNP, B-type natriuretic peptide; COR, Class of Recommendation; ED, emergency department; HF, heart failure; NT-proBNP, N-terminal pro-B-type natriuretic peptide; NYHA, New York Heart Association; and pts, patients.</a:t>
            </a:r>
            <a:endParaRPr/>
          </a:p>
        </p:txBody>
      </p:sp>
      <p:pic>
        <p:nvPicPr>
          <p:cNvPr id="870" name="Google Shape;870;p76"/>
          <p:cNvPicPr preferRelativeResize="0">
            <a:picLocks noGrp="1"/>
          </p:cNvPicPr>
          <p:nvPr>
            <p:ph type="body" idx="1"/>
          </p:nvPr>
        </p:nvPicPr>
        <p:blipFill rotWithShape="1">
          <a:blip r:embed="rId3">
            <a:alphaModFix/>
          </a:blip>
          <a:srcRect/>
          <a:stretch/>
        </p:blipFill>
        <p:spPr>
          <a:xfrm>
            <a:off x="1344595" y="990600"/>
            <a:ext cx="6454800" cy="410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2"/>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Heart Failure (HF) Definition</a:t>
            </a:r>
            <a:endParaRPr/>
          </a:p>
        </p:txBody>
      </p:sp>
      <p:sp>
        <p:nvSpPr>
          <p:cNvPr id="163" name="Google Shape;163;p32"/>
          <p:cNvSpPr txBox="1">
            <a:spLocks noGrp="1"/>
          </p:cNvSpPr>
          <p:nvPr>
            <p:ph type="body" idx="1"/>
          </p:nvPr>
        </p:nvSpPr>
        <p:spPr>
          <a:xfrm>
            <a:off x="612775" y="1920875"/>
            <a:ext cx="8115300" cy="43148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2"/>
              </a:buClr>
              <a:buSzPts val="2700"/>
              <a:buFont typeface="Arial"/>
              <a:buNone/>
            </a:pPr>
            <a:r>
              <a:rPr lang="en-US" sz="2700" b="0" i="0" u="none" strike="noStrike" cap="none">
                <a:solidFill>
                  <a:schemeClr val="lt1"/>
                </a:solidFill>
                <a:latin typeface="Arial"/>
                <a:ea typeface="Arial"/>
                <a:cs typeface="Arial"/>
                <a:sym typeface="Arial"/>
              </a:rPr>
              <a:t>A complex clinical syndrome in which the heart is incapable of maintaining a cardiac output adequate to accommodate metabolic requirements and the venous return.</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74"/>
        <p:cNvGrpSpPr/>
        <p:nvPr/>
      </p:nvGrpSpPr>
      <p:grpSpPr>
        <a:xfrm>
          <a:off x="0" y="0"/>
          <a:ext cx="0" cy="0"/>
          <a:chOff x="0" y="0"/>
          <a:chExt cx="0" cy="0"/>
        </a:xfrm>
      </p:grpSpPr>
      <p:sp>
        <p:nvSpPr>
          <p:cNvPr id="875" name="Google Shape;875;p77"/>
          <p:cNvSpPr txBox="1">
            <a:spLocks noGrp="1"/>
          </p:cNvSpPr>
          <p:nvPr>
            <p:ph type="ctrTitle"/>
          </p:nvPr>
        </p:nvSpPr>
        <p:spPr>
          <a:xfrm>
            <a:off x="685800" y="28575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4000"/>
              <a:buFont typeface="Arial"/>
              <a:buNone/>
            </a:pPr>
            <a:r>
              <a:rPr lang="en-US" sz="4000" b="1" i="0" u="none" strike="noStrike" cap="none">
                <a:solidFill>
                  <a:srgbClr val="000000"/>
                </a:solidFill>
                <a:latin typeface="Arial"/>
                <a:ea typeface="Arial"/>
                <a:cs typeface="Arial"/>
                <a:sym typeface="Arial"/>
              </a:rPr>
              <a:t>Part III: </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Current Treatment </a:t>
            </a:r>
            <a:br>
              <a:rPr lang="en-US" sz="4000" b="1" i="0" u="none" strike="noStrike" cap="none">
                <a:solidFill>
                  <a:srgbClr val="000000"/>
                </a:solidFill>
                <a:latin typeface="Arial"/>
                <a:ea typeface="Arial"/>
                <a:cs typeface="Arial"/>
                <a:sym typeface="Arial"/>
              </a:rPr>
            </a:br>
            <a:r>
              <a:rPr lang="en-US" sz="4000" b="1" i="0" u="none" strike="noStrike" cap="none">
                <a:solidFill>
                  <a:srgbClr val="000000"/>
                </a:solidFill>
                <a:latin typeface="Arial"/>
                <a:ea typeface="Arial"/>
                <a:cs typeface="Arial"/>
                <a:sym typeface="Arial"/>
              </a:rPr>
              <a:t>of Heart Failure</a:t>
            </a:r>
            <a:endParaRPr>
              <a:solidFill>
                <a:srgbClr val="00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79"/>
        <p:cNvGrpSpPr/>
        <p:nvPr/>
      </p:nvGrpSpPr>
      <p:grpSpPr>
        <a:xfrm>
          <a:off x="0" y="0"/>
          <a:ext cx="0" cy="0"/>
          <a:chOff x="0" y="0"/>
          <a:chExt cx="0" cy="0"/>
        </a:xfrm>
      </p:grpSpPr>
      <p:sp>
        <p:nvSpPr>
          <p:cNvPr id="880" name="Google Shape;880;p78"/>
          <p:cNvSpPr txBox="1">
            <a:spLocks noGrp="1"/>
          </p:cNvSpPr>
          <p:nvPr>
            <p:ph type="title" idx="4294967295"/>
          </p:nvPr>
        </p:nvSpPr>
        <p:spPr>
          <a:xfrm>
            <a:off x="76200" y="609600"/>
            <a:ext cx="91440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small">
                <a:solidFill>
                  <a:schemeClr val="dk2"/>
                </a:solidFill>
                <a:latin typeface="Arial"/>
                <a:ea typeface="Arial"/>
                <a:cs typeface="Arial"/>
                <a:sym typeface="Arial"/>
              </a:rPr>
              <a:t>2017 </a:t>
            </a:r>
            <a:r>
              <a:rPr lang="en-US" sz="3600" b="1" i="0" u="none" strike="noStrike" cap="none">
                <a:solidFill>
                  <a:schemeClr val="dk2"/>
                </a:solidFill>
                <a:latin typeface="Arial"/>
                <a:ea typeface="Arial"/>
                <a:cs typeface="Arial"/>
                <a:sym typeface="Arial"/>
              </a:rPr>
              <a:t>ACC/AHA/HFSA Focused Update of the 2013 ACCF/AHA Guideline for the Management of Heart Failure  </a:t>
            </a:r>
            <a:endParaRPr sz="3600" b="0" i="0" u="none" strike="noStrike" cap="none">
              <a:solidFill>
                <a:schemeClr val="dk2"/>
              </a:solidFill>
              <a:latin typeface="Arial"/>
              <a:ea typeface="Arial"/>
              <a:cs typeface="Arial"/>
              <a:sym typeface="Arial"/>
            </a:endParaRPr>
          </a:p>
        </p:txBody>
      </p:sp>
      <p:sp>
        <p:nvSpPr>
          <p:cNvPr id="881" name="Google Shape;881;p78"/>
          <p:cNvSpPr txBox="1"/>
          <p:nvPr/>
        </p:nvSpPr>
        <p:spPr>
          <a:xfrm>
            <a:off x="304800" y="4800600"/>
            <a:ext cx="8610600" cy="1754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Developed in Collaboration With the American Academy of Family Physicians, American College of Chest Physicians, and International Society for Heart and Lung Transplantation</a:t>
            </a: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endParaRPr sz="1800">
              <a:solidFill>
                <a:schemeClr val="accent2"/>
              </a:solidFill>
              <a:latin typeface="Calibri"/>
              <a:ea typeface="Calibri"/>
              <a:cs typeface="Calibri"/>
              <a:sym typeface="Calibri"/>
            </a:endParaRPr>
          </a:p>
          <a:p>
            <a:pPr marL="0" marR="0" lvl="0" indent="0" algn="l" rtl="0">
              <a:spcBef>
                <a:spcPts val="0"/>
              </a:spcBef>
              <a:spcAft>
                <a:spcPts val="0"/>
              </a:spcAft>
              <a:buNone/>
            </a:pPr>
            <a:endParaRPr sz="1800">
              <a:solidFill>
                <a:schemeClr val="accent2"/>
              </a:solidFill>
              <a:latin typeface="Calibri"/>
              <a:ea typeface="Calibri"/>
              <a:cs typeface="Calibri"/>
              <a:sym typeface="Calibri"/>
            </a:endParaRPr>
          </a:p>
          <a:p>
            <a:pPr marL="0" marR="0" lvl="0" indent="0" algn="l" rtl="0">
              <a:spcBef>
                <a:spcPts val="0"/>
              </a:spcBef>
              <a:spcAft>
                <a:spcPts val="0"/>
              </a:spcAft>
              <a:buNone/>
            </a:pPr>
            <a:endParaRPr sz="1800">
              <a:solidFill>
                <a:schemeClr val="accent2"/>
              </a:solidFill>
              <a:latin typeface="Calibri"/>
              <a:ea typeface="Calibri"/>
              <a:cs typeface="Calibri"/>
              <a:sym typeface="Calibri"/>
            </a:endParaRPr>
          </a:p>
        </p:txBody>
      </p:sp>
      <p:sp>
        <p:nvSpPr>
          <p:cNvPr id="882" name="Google Shape;882;p78"/>
          <p:cNvSpPr txBox="1"/>
          <p:nvPr/>
        </p:nvSpPr>
        <p:spPr>
          <a:xfrm>
            <a:off x="1600200" y="3048000"/>
            <a:ext cx="5486400" cy="1015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2000" b="1" i="1">
              <a:solidFill>
                <a:srgbClr val="FF0000"/>
              </a:solidFill>
            </a:endParaRPr>
          </a:p>
          <a:p>
            <a:pPr marL="0" marR="0" lvl="0" indent="0" algn="ctr" rtl="0">
              <a:spcBef>
                <a:spcPts val="0"/>
              </a:spcBef>
              <a:spcAft>
                <a:spcPts val="0"/>
              </a:spcAft>
              <a:buNone/>
            </a:pPr>
            <a:r>
              <a:rPr lang="en-US" sz="2000" b="1" i="1">
                <a:solidFill>
                  <a:srgbClr val="FF0000"/>
                </a:solidFill>
              </a:rPr>
              <a:t>08/18/18</a:t>
            </a:r>
            <a:endParaRPr sz="2000" b="1" i="1">
              <a:solidFill>
                <a:srgbClr val="FF0000"/>
              </a:solidFill>
            </a:endParaRPr>
          </a:p>
          <a:p>
            <a:pPr marL="0" marR="0" lvl="0" indent="0" algn="ctr" rtl="0">
              <a:spcBef>
                <a:spcPts val="0"/>
              </a:spcBef>
              <a:spcAft>
                <a:spcPts val="0"/>
              </a:spcAft>
              <a:buNone/>
            </a:pPr>
            <a:r>
              <a:rPr lang="en-US" sz="2000" b="1" i="1">
                <a:solidFill>
                  <a:srgbClr val="FF0000"/>
                </a:solidFill>
              </a:rPr>
              <a:t>ADEY AGBETOYIN,MD FACC.</a:t>
            </a:r>
            <a:endParaRPr sz="2000" b="1" i="1">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86"/>
        <p:cNvGrpSpPr/>
        <p:nvPr/>
      </p:nvGrpSpPr>
      <p:grpSpPr>
        <a:xfrm>
          <a:off x="0" y="0"/>
          <a:ext cx="0" cy="0"/>
          <a:chOff x="0" y="0"/>
          <a:chExt cx="0" cy="0"/>
        </a:xfrm>
      </p:grpSpPr>
      <p:sp>
        <p:nvSpPr>
          <p:cNvPr id="887" name="Google Shape;887;p79"/>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rgbClr val="000000"/>
                </a:solidFill>
                <a:latin typeface="Arial"/>
                <a:ea typeface="Arial"/>
                <a:cs typeface="Arial"/>
                <a:sym typeface="Arial"/>
              </a:rPr>
              <a:t>The Vicious Cycle of </a:t>
            </a:r>
            <a:br>
              <a:rPr lang="en-US" sz="3000" b="1" i="0" u="none" strike="noStrike" cap="none">
                <a:solidFill>
                  <a:srgbClr val="000000"/>
                </a:solidFill>
                <a:latin typeface="Arial"/>
                <a:ea typeface="Arial"/>
                <a:cs typeface="Arial"/>
                <a:sym typeface="Arial"/>
              </a:rPr>
            </a:br>
            <a:r>
              <a:rPr lang="en-US" sz="3000" b="1" i="0" u="none" strike="noStrike" cap="none">
                <a:solidFill>
                  <a:srgbClr val="000000"/>
                </a:solidFill>
                <a:latin typeface="Arial"/>
                <a:ea typeface="Arial"/>
                <a:cs typeface="Arial"/>
                <a:sym typeface="Arial"/>
              </a:rPr>
              <a:t>Heart Failure Management</a:t>
            </a:r>
            <a:endParaRPr>
              <a:solidFill>
                <a:srgbClr val="000000"/>
              </a:solidFill>
            </a:endParaRPr>
          </a:p>
        </p:txBody>
      </p:sp>
      <p:sp>
        <p:nvSpPr>
          <p:cNvPr id="888" name="Google Shape;888;p79"/>
          <p:cNvSpPr txBox="1"/>
          <p:nvPr/>
        </p:nvSpPr>
        <p:spPr>
          <a:xfrm>
            <a:off x="3251200" y="2005012"/>
            <a:ext cx="1981200" cy="485775"/>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Chronic HF</a:t>
            </a:r>
            <a:endParaRPr/>
          </a:p>
        </p:txBody>
      </p:sp>
      <p:sp>
        <p:nvSpPr>
          <p:cNvPr id="889" name="Google Shape;889;p79"/>
          <p:cNvSpPr txBox="1"/>
          <p:nvPr/>
        </p:nvSpPr>
        <p:spPr>
          <a:xfrm>
            <a:off x="5918200" y="3743325"/>
            <a:ext cx="1981200" cy="485775"/>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MD’s Office</a:t>
            </a:r>
            <a:endParaRPr/>
          </a:p>
        </p:txBody>
      </p:sp>
      <p:sp>
        <p:nvSpPr>
          <p:cNvPr id="890" name="Google Shape;890;p79"/>
          <p:cNvSpPr txBox="1"/>
          <p:nvPr/>
        </p:nvSpPr>
        <p:spPr>
          <a:xfrm>
            <a:off x="3251200" y="5100637"/>
            <a:ext cx="1981200" cy="850900"/>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Emergency Room</a:t>
            </a:r>
            <a:endParaRPr/>
          </a:p>
        </p:txBody>
      </p:sp>
      <p:sp>
        <p:nvSpPr>
          <p:cNvPr id="891" name="Google Shape;891;p79"/>
          <p:cNvSpPr txBox="1"/>
          <p:nvPr/>
        </p:nvSpPr>
        <p:spPr>
          <a:xfrm>
            <a:off x="1651000" y="3729037"/>
            <a:ext cx="2286000" cy="485775"/>
          </a:xfrm>
          <a:prstGeom prst="rect">
            <a:avLst/>
          </a:prstGeom>
          <a:gradFill>
            <a:gsLst>
              <a:gs pos="0">
                <a:srgbClr val="762F00"/>
              </a:gs>
              <a:gs pos="50000">
                <a:schemeClr val="accent2"/>
              </a:gs>
              <a:gs pos="100000">
                <a:srgbClr val="762F00"/>
              </a:gs>
            </a:gsLst>
            <a:lin ang="2700000" scaled="0"/>
          </a:gradFill>
          <a:ln w="2857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2400"/>
              <a:buFont typeface="Arial"/>
              <a:buNone/>
            </a:pPr>
            <a:r>
              <a:rPr lang="en-US" sz="2400" b="0" i="0" u="none">
                <a:solidFill>
                  <a:schemeClr val="lt1"/>
                </a:solidFill>
                <a:latin typeface="Arial"/>
                <a:ea typeface="Arial"/>
                <a:cs typeface="Arial"/>
                <a:sym typeface="Arial"/>
              </a:rPr>
              <a:t>Hospitalization</a:t>
            </a:r>
            <a:endParaRPr/>
          </a:p>
        </p:txBody>
      </p:sp>
      <p:sp>
        <p:nvSpPr>
          <p:cNvPr id="892" name="Google Shape;892;p79"/>
          <p:cNvSpPr/>
          <p:nvPr/>
        </p:nvSpPr>
        <p:spPr>
          <a:xfrm rot="5400000">
            <a:off x="5537200" y="1928812"/>
            <a:ext cx="1676400" cy="1828800"/>
          </a:xfrm>
          <a:custGeom>
            <a:avLst/>
            <a:gdLst/>
            <a:ahLst/>
            <a:cxnLst/>
            <a:rect l="l" t="t"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rgbClr val="005E00"/>
              </a:gs>
              <a:gs pos="50000">
                <a:schemeClr val="hlink"/>
              </a:gs>
              <a:gs pos="100000">
                <a:srgbClr val="005E00"/>
              </a:gs>
            </a:gsLst>
            <a:lin ang="2700000" scaled="0"/>
          </a:gradFill>
          <a:ln w="9525" cap="flat" cmpd="sng">
            <a:solidFill>
              <a:schemeClr val="l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893" name="Google Shape;893;p79"/>
          <p:cNvSpPr/>
          <p:nvPr/>
        </p:nvSpPr>
        <p:spPr>
          <a:xfrm rot="10800000">
            <a:off x="5384800" y="4367212"/>
            <a:ext cx="1828800" cy="1600200"/>
          </a:xfrm>
          <a:custGeom>
            <a:avLst/>
            <a:gdLst/>
            <a:ahLst/>
            <a:cxnLst/>
            <a:rect l="l" t="t"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rgbClr val="765E00"/>
              </a:gs>
              <a:gs pos="50000">
                <a:schemeClr val="folHlink"/>
              </a:gs>
              <a:gs pos="100000">
                <a:srgbClr val="765E00"/>
              </a:gs>
            </a:gsLst>
            <a:lin ang="2700000" scaled="0"/>
          </a:gradFill>
          <a:ln w="9525" cap="flat" cmpd="sng">
            <a:solidFill>
              <a:schemeClr val="l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894" name="Google Shape;894;p79"/>
          <p:cNvSpPr/>
          <p:nvPr/>
        </p:nvSpPr>
        <p:spPr>
          <a:xfrm rot="-5400000">
            <a:off x="1993900" y="4405312"/>
            <a:ext cx="1143000" cy="1066800"/>
          </a:xfrm>
          <a:custGeom>
            <a:avLst/>
            <a:gdLst/>
            <a:ahLst/>
            <a:cxnLst/>
            <a:rect l="l" t="t"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rgbClr val="004776"/>
              </a:gs>
              <a:gs pos="50000">
                <a:srgbClr val="0099FF"/>
              </a:gs>
              <a:gs pos="100000">
                <a:srgbClr val="004776"/>
              </a:gs>
            </a:gsLst>
            <a:lin ang="2700000" scaled="0"/>
          </a:gradFill>
          <a:ln w="9525" cap="flat" cmpd="sng">
            <a:solidFill>
              <a:schemeClr val="l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895" name="Google Shape;895;p79"/>
          <p:cNvSpPr/>
          <p:nvPr/>
        </p:nvSpPr>
        <p:spPr>
          <a:xfrm>
            <a:off x="1879600" y="1852612"/>
            <a:ext cx="1219200" cy="1752600"/>
          </a:xfrm>
          <a:custGeom>
            <a:avLst/>
            <a:gdLst/>
            <a:ahLst/>
            <a:cxnLst/>
            <a:rect l="l" t="t" r="r" b="b"/>
            <a:pathLst>
              <a:path w="21600" h="21600" extrusionOk="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gradFill>
            <a:gsLst>
              <a:gs pos="0">
                <a:srgbClr val="5E005E"/>
              </a:gs>
              <a:gs pos="50000">
                <a:schemeClr val="accent1"/>
              </a:gs>
              <a:gs pos="100000">
                <a:srgbClr val="5E005E"/>
              </a:gs>
            </a:gsLst>
            <a:lin ang="2700000" scaled="0"/>
          </a:gradFill>
          <a:ln w="9525" cap="flat" cmpd="sng">
            <a:solidFill>
              <a:schemeClr val="lt1"/>
            </a:solidFill>
            <a:prstDash val="solid"/>
            <a:miter lim="524288"/>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lt1"/>
              </a:solidFill>
              <a:latin typeface="Arial"/>
              <a:ea typeface="Arial"/>
              <a:cs typeface="Arial"/>
              <a:sym typeface="Arial"/>
            </a:endParaRPr>
          </a:p>
        </p:txBody>
      </p:sp>
      <p:sp>
        <p:nvSpPr>
          <p:cNvPr id="896" name="Google Shape;896;p79"/>
          <p:cNvSpPr txBox="1"/>
          <p:nvPr/>
        </p:nvSpPr>
        <p:spPr>
          <a:xfrm>
            <a:off x="5003800" y="2614612"/>
            <a:ext cx="1574800" cy="8540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000"/>
              <a:buFont typeface="Arial"/>
              <a:buNone/>
            </a:pPr>
            <a:r>
              <a:rPr lang="en-US" sz="2000" b="0" i="0" u="none">
                <a:latin typeface="Arial"/>
                <a:ea typeface="Arial"/>
                <a:cs typeface="Arial"/>
                <a:sym typeface="Arial"/>
              </a:rPr>
              <a:t>SOB</a:t>
            </a:r>
            <a:endParaRPr/>
          </a:p>
          <a:p>
            <a:pPr marL="0" marR="0" lvl="0" indent="0" algn="l" rtl="0">
              <a:lnSpc>
                <a:spcPct val="100000"/>
              </a:lnSpc>
              <a:spcBef>
                <a:spcPts val="1000"/>
              </a:spcBef>
              <a:spcAft>
                <a:spcPts val="0"/>
              </a:spcAft>
              <a:buClr>
                <a:srgbClr val="FFFF00"/>
              </a:buClr>
              <a:buSzPts val="2000"/>
              <a:buFont typeface="Arial"/>
              <a:buNone/>
            </a:pPr>
            <a:r>
              <a:rPr lang="en-US" sz="2000" b="0" i="0" u="none">
                <a:latin typeface="Arial"/>
                <a:ea typeface="Arial"/>
                <a:cs typeface="Arial"/>
                <a:sym typeface="Arial"/>
              </a:rPr>
              <a:t>↑ Weight</a:t>
            </a:r>
            <a:endParaRPr/>
          </a:p>
        </p:txBody>
      </p:sp>
      <p:sp>
        <p:nvSpPr>
          <p:cNvPr id="897" name="Google Shape;897;p79"/>
          <p:cNvSpPr txBox="1"/>
          <p:nvPr/>
        </p:nvSpPr>
        <p:spPr>
          <a:xfrm>
            <a:off x="5384800" y="4595812"/>
            <a:ext cx="1219200" cy="3968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000"/>
              <a:buFont typeface="Arial"/>
              <a:buNone/>
            </a:pPr>
            <a:r>
              <a:rPr lang="en-US" sz="2000" b="0" i="0" u="none">
                <a:latin typeface="Arial"/>
                <a:ea typeface="Arial"/>
                <a:cs typeface="Arial"/>
                <a:sym typeface="Arial"/>
              </a:rPr>
              <a:t>PO Lasix</a:t>
            </a:r>
            <a:endParaRPr/>
          </a:p>
        </p:txBody>
      </p:sp>
      <p:sp>
        <p:nvSpPr>
          <p:cNvPr id="898" name="Google Shape;898;p79"/>
          <p:cNvSpPr txBox="1"/>
          <p:nvPr/>
        </p:nvSpPr>
        <p:spPr>
          <a:xfrm>
            <a:off x="2565400" y="4367212"/>
            <a:ext cx="1371600" cy="7016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000"/>
              <a:buFont typeface="Arial"/>
              <a:buNone/>
            </a:pPr>
            <a:r>
              <a:rPr lang="en-US" sz="2000" b="0" i="0" u="none">
                <a:latin typeface="Arial"/>
                <a:ea typeface="Arial"/>
                <a:cs typeface="Arial"/>
                <a:sym typeface="Arial"/>
              </a:rPr>
              <a:t>IV Lasix or Admit</a:t>
            </a:r>
            <a:endParaRPr/>
          </a:p>
        </p:txBody>
      </p:sp>
      <p:sp>
        <p:nvSpPr>
          <p:cNvPr id="899" name="Google Shape;899;p79"/>
          <p:cNvSpPr txBox="1"/>
          <p:nvPr/>
        </p:nvSpPr>
        <p:spPr>
          <a:xfrm>
            <a:off x="2336800" y="2843212"/>
            <a:ext cx="1447800" cy="7016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00"/>
              </a:buClr>
              <a:buSzPts val="2000"/>
              <a:buFont typeface="Arial"/>
              <a:buNone/>
            </a:pPr>
            <a:r>
              <a:rPr lang="en-US" sz="2000" b="0" i="0" u="none">
                <a:latin typeface="Arial"/>
                <a:ea typeface="Arial"/>
                <a:cs typeface="Arial"/>
                <a:sym typeface="Arial"/>
              </a:rPr>
              <a:t>Diurese &amp; Home</a:t>
            </a:r>
            <a:endParaRPr/>
          </a:p>
        </p:txBody>
      </p:sp>
      <p:cxnSp>
        <p:nvCxnSpPr>
          <p:cNvPr id="900" name="Google Shape;900;p79"/>
          <p:cNvCxnSpPr/>
          <p:nvPr/>
        </p:nvCxnSpPr>
        <p:spPr>
          <a:xfrm>
            <a:off x="4775200" y="2614612"/>
            <a:ext cx="0" cy="2209800"/>
          </a:xfrm>
          <a:prstGeom prst="straightConnector1">
            <a:avLst/>
          </a:prstGeom>
          <a:noFill/>
          <a:ln w="76200" cap="flat" cmpd="sng">
            <a:solidFill>
              <a:schemeClr val="lt1"/>
            </a:solidFill>
            <a:prstDash val="solid"/>
            <a:miter lim="800000"/>
            <a:headEnd type="none" w="med" len="med"/>
            <a:tailEnd type="triangle" w="med" len="med"/>
          </a:ln>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8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accent2"/>
                </a:solidFill>
                <a:latin typeface="Garamond"/>
                <a:ea typeface="Garamond"/>
                <a:cs typeface="Garamond"/>
                <a:sym typeface="Garamond"/>
              </a:rPr>
              <a:t>Stage A</a:t>
            </a:r>
            <a:endParaRPr sz="4400" b="0" i="0" u="none" strike="noStrike" cap="none">
              <a:solidFill>
                <a:schemeClr val="dk2"/>
              </a:solidFill>
              <a:latin typeface="Arial"/>
              <a:ea typeface="Arial"/>
              <a:cs typeface="Arial"/>
              <a:sym typeface="Arial"/>
            </a:endParaRPr>
          </a:p>
        </p:txBody>
      </p:sp>
      <p:sp>
        <p:nvSpPr>
          <p:cNvPr id="906" name="Google Shape;906;p80"/>
          <p:cNvSpPr txBox="1">
            <a:spLocks noGrp="1"/>
          </p:cNvSpPr>
          <p:nvPr>
            <p:ph type="body" idx="1"/>
          </p:nvPr>
        </p:nvSpPr>
        <p:spPr>
          <a:xfrm>
            <a:off x="1981200" y="1585913"/>
            <a:ext cx="6781800" cy="3363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Hypertension and lipid disorders should be controlled in accordance with contemporary guidelines to lower the risk of HF.</a:t>
            </a:r>
            <a:endParaRPr/>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spcBef>
                <a:spcPts val="40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Other conditions that may lead to or contribute to HF, such as obesity, diabetes mellitus, tobacco use, and known cardiotoxic agents, should be controlled or avoided. </a:t>
            </a:r>
            <a:endParaRPr/>
          </a:p>
        </p:txBody>
      </p:sp>
      <p:grpSp>
        <p:nvGrpSpPr>
          <p:cNvPr id="907" name="Google Shape;907;p80"/>
          <p:cNvGrpSpPr/>
          <p:nvPr/>
        </p:nvGrpSpPr>
        <p:grpSpPr>
          <a:xfrm>
            <a:off x="223838" y="3186113"/>
            <a:ext cx="1390650" cy="799624"/>
            <a:chOff x="3986" y="942"/>
            <a:chExt cx="876" cy="504"/>
          </a:xfrm>
        </p:grpSpPr>
        <p:sp>
          <p:nvSpPr>
            <p:cNvPr id="908" name="Google Shape;908;p80"/>
            <p:cNvSpPr/>
            <p:nvPr/>
          </p:nvSpPr>
          <p:spPr>
            <a:xfrm>
              <a:off x="3986" y="1116"/>
              <a:ext cx="300" cy="300"/>
            </a:xfrm>
            <a:prstGeom prst="rect">
              <a:avLst/>
            </a:prstGeom>
            <a:solidFill>
              <a:srgbClr val="57AC6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09" name="Google Shape;909;p80"/>
            <p:cNvSpPr/>
            <p:nvPr/>
          </p:nvSpPr>
          <p:spPr>
            <a:xfrm>
              <a:off x="4370" y="1116"/>
              <a:ext cx="300" cy="300"/>
            </a:xfrm>
            <a:prstGeom prst="rect">
              <a:avLst/>
            </a:prstGeom>
            <a:solidFill>
              <a:srgbClr val="F7983A"/>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10" name="Google Shape;910;p80"/>
            <p:cNvSpPr/>
            <p:nvPr/>
          </p:nvSpPr>
          <p:spPr>
            <a:xfrm>
              <a:off x="4032" y="1200"/>
              <a:ext cx="111" cy="246"/>
            </a:xfrm>
            <a:custGeom>
              <a:avLst/>
              <a:gdLst/>
              <a:ahLst/>
              <a:cxnLst/>
              <a:rect l="l" t="t" r="r" b="b"/>
              <a:pathLst>
                <a:path w="136" h="270" extrusionOk="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11" name="Google Shape;911;p80"/>
            <p:cNvSpPr/>
            <p:nvPr/>
          </p:nvSpPr>
          <p:spPr>
            <a:xfrm>
              <a:off x="4178" y="1116"/>
              <a:ext cx="300" cy="300"/>
            </a:xfrm>
            <a:prstGeom prst="rect">
              <a:avLst/>
            </a:prstGeom>
            <a:solidFill>
              <a:srgbClr val="FDCC3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12" name="Google Shape;912;p80"/>
            <p:cNvSpPr/>
            <p:nvPr/>
          </p:nvSpPr>
          <p:spPr>
            <a:xfrm>
              <a:off x="4562" y="1116"/>
              <a:ext cx="300" cy="300"/>
            </a:xfrm>
            <a:prstGeom prst="rect">
              <a:avLst/>
            </a:prstGeom>
            <a:solidFill>
              <a:srgbClr val="C9382A"/>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13" name="Google Shape;913;p80"/>
            <p:cNvSpPr/>
            <p:nvPr/>
          </p:nvSpPr>
          <p:spPr>
            <a:xfrm>
              <a:off x="4066" y="942"/>
              <a:ext cx="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a:t>
              </a:r>
              <a:endParaRPr sz="1800">
                <a:solidFill>
                  <a:schemeClr val="dk1"/>
                </a:solidFill>
                <a:latin typeface="Arial"/>
                <a:ea typeface="Arial"/>
                <a:cs typeface="Arial"/>
                <a:sym typeface="Arial"/>
              </a:endParaRPr>
            </a:p>
          </p:txBody>
        </p:sp>
        <p:sp>
          <p:nvSpPr>
            <p:cNvPr id="914" name="Google Shape;914;p80"/>
            <p:cNvSpPr/>
            <p:nvPr/>
          </p:nvSpPr>
          <p:spPr>
            <a:xfrm>
              <a:off x="4178"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IIa</a:t>
              </a:r>
              <a:endParaRPr sz="1800">
                <a:solidFill>
                  <a:schemeClr val="dk1"/>
                </a:solidFill>
                <a:latin typeface="Arial"/>
                <a:ea typeface="Arial"/>
                <a:cs typeface="Arial"/>
                <a:sym typeface="Arial"/>
              </a:endParaRPr>
            </a:p>
          </p:txBody>
        </p:sp>
        <p:sp>
          <p:nvSpPr>
            <p:cNvPr id="915" name="Google Shape;915;p80"/>
            <p:cNvSpPr/>
            <p:nvPr/>
          </p:nvSpPr>
          <p:spPr>
            <a:xfrm>
              <a:off x="4370"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IIb</a:t>
              </a:r>
              <a:endParaRPr sz="1800">
                <a:solidFill>
                  <a:schemeClr val="dk1"/>
                </a:solidFill>
                <a:latin typeface="Arial"/>
                <a:ea typeface="Arial"/>
                <a:cs typeface="Arial"/>
                <a:sym typeface="Arial"/>
              </a:endParaRPr>
            </a:p>
          </p:txBody>
        </p:sp>
        <p:sp>
          <p:nvSpPr>
            <p:cNvPr id="916" name="Google Shape;916;p80"/>
            <p:cNvSpPr/>
            <p:nvPr/>
          </p:nvSpPr>
          <p:spPr>
            <a:xfrm>
              <a:off x="4586" y="943"/>
              <a:ext cx="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III</a:t>
              </a:r>
              <a:endParaRPr sz="1800">
                <a:solidFill>
                  <a:schemeClr val="dk1"/>
                </a:solidFill>
                <a:latin typeface="Arial"/>
                <a:ea typeface="Arial"/>
                <a:cs typeface="Arial"/>
                <a:sym typeface="Arial"/>
              </a:endParaRPr>
            </a:p>
          </p:txBody>
        </p:sp>
      </p:grpSp>
      <p:grpSp>
        <p:nvGrpSpPr>
          <p:cNvPr id="917" name="Google Shape;917;p80"/>
          <p:cNvGrpSpPr/>
          <p:nvPr/>
        </p:nvGrpSpPr>
        <p:grpSpPr>
          <a:xfrm>
            <a:off x="222250" y="1431925"/>
            <a:ext cx="1390650" cy="769939"/>
            <a:chOff x="1143000" y="1524000"/>
            <a:chExt cx="1390650" cy="769939"/>
          </a:xfrm>
        </p:grpSpPr>
        <p:grpSp>
          <p:nvGrpSpPr>
            <p:cNvPr id="918" name="Google Shape;918;p80"/>
            <p:cNvGrpSpPr/>
            <p:nvPr/>
          </p:nvGrpSpPr>
          <p:grpSpPr>
            <a:xfrm>
              <a:off x="1143000" y="1524000"/>
              <a:ext cx="1390650" cy="752475"/>
              <a:chOff x="3986" y="942"/>
              <a:chExt cx="876" cy="474"/>
            </a:xfrm>
          </p:grpSpPr>
          <p:sp>
            <p:nvSpPr>
              <p:cNvPr id="919" name="Google Shape;919;p80"/>
              <p:cNvSpPr/>
              <p:nvPr/>
            </p:nvSpPr>
            <p:spPr>
              <a:xfrm>
                <a:off x="3986" y="1116"/>
                <a:ext cx="300" cy="300"/>
              </a:xfrm>
              <a:prstGeom prst="rect">
                <a:avLst/>
              </a:prstGeom>
              <a:solidFill>
                <a:srgbClr val="57AC6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20" name="Google Shape;920;p80"/>
              <p:cNvSpPr/>
              <p:nvPr/>
            </p:nvSpPr>
            <p:spPr>
              <a:xfrm>
                <a:off x="4370" y="1116"/>
                <a:ext cx="300" cy="300"/>
              </a:xfrm>
              <a:prstGeom prst="rect">
                <a:avLst/>
              </a:prstGeom>
              <a:solidFill>
                <a:srgbClr val="F7983A"/>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21" name="Google Shape;921;p80"/>
              <p:cNvSpPr/>
              <p:nvPr/>
            </p:nvSpPr>
            <p:spPr>
              <a:xfrm>
                <a:off x="4178" y="1116"/>
                <a:ext cx="300" cy="300"/>
              </a:xfrm>
              <a:prstGeom prst="rect">
                <a:avLst/>
              </a:prstGeom>
              <a:solidFill>
                <a:srgbClr val="FDCC3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22" name="Google Shape;922;p80"/>
              <p:cNvSpPr/>
              <p:nvPr/>
            </p:nvSpPr>
            <p:spPr>
              <a:xfrm>
                <a:off x="4562" y="1116"/>
                <a:ext cx="300" cy="300"/>
              </a:xfrm>
              <a:prstGeom prst="rect">
                <a:avLst/>
              </a:prstGeom>
              <a:solidFill>
                <a:srgbClr val="C9382A"/>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lt1"/>
                  </a:solidFill>
                  <a:latin typeface="Arial"/>
                  <a:ea typeface="Arial"/>
                  <a:cs typeface="Arial"/>
                  <a:sym typeface="Arial"/>
                </a:endParaRPr>
              </a:p>
            </p:txBody>
          </p:sp>
          <p:sp>
            <p:nvSpPr>
              <p:cNvPr id="923" name="Google Shape;923;p80"/>
              <p:cNvSpPr/>
              <p:nvPr/>
            </p:nvSpPr>
            <p:spPr>
              <a:xfrm>
                <a:off x="4066" y="942"/>
                <a:ext cx="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a:t>
                </a:r>
                <a:endParaRPr sz="1800">
                  <a:solidFill>
                    <a:schemeClr val="dk1"/>
                  </a:solidFill>
                  <a:latin typeface="Arial"/>
                  <a:ea typeface="Arial"/>
                  <a:cs typeface="Arial"/>
                  <a:sym typeface="Arial"/>
                </a:endParaRPr>
              </a:p>
            </p:txBody>
          </p:sp>
          <p:sp>
            <p:nvSpPr>
              <p:cNvPr id="924" name="Google Shape;924;p80"/>
              <p:cNvSpPr/>
              <p:nvPr/>
            </p:nvSpPr>
            <p:spPr>
              <a:xfrm>
                <a:off x="4178"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IIa</a:t>
                </a:r>
                <a:endParaRPr sz="1800">
                  <a:solidFill>
                    <a:schemeClr val="dk1"/>
                  </a:solidFill>
                  <a:latin typeface="Arial"/>
                  <a:ea typeface="Arial"/>
                  <a:cs typeface="Arial"/>
                  <a:sym typeface="Arial"/>
                </a:endParaRPr>
              </a:p>
            </p:txBody>
          </p:sp>
          <p:sp>
            <p:nvSpPr>
              <p:cNvPr id="925" name="Google Shape;925;p80"/>
              <p:cNvSpPr/>
              <p:nvPr/>
            </p:nvSpPr>
            <p:spPr>
              <a:xfrm>
                <a:off x="4370"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IIb</a:t>
                </a:r>
                <a:endParaRPr sz="1800">
                  <a:solidFill>
                    <a:schemeClr val="dk1"/>
                  </a:solidFill>
                  <a:latin typeface="Arial"/>
                  <a:ea typeface="Arial"/>
                  <a:cs typeface="Arial"/>
                  <a:sym typeface="Arial"/>
                </a:endParaRPr>
              </a:p>
            </p:txBody>
          </p:sp>
          <p:sp>
            <p:nvSpPr>
              <p:cNvPr id="926" name="Google Shape;926;p80"/>
              <p:cNvSpPr/>
              <p:nvPr/>
            </p:nvSpPr>
            <p:spPr>
              <a:xfrm>
                <a:off x="4586" y="943"/>
                <a:ext cx="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III</a:t>
                </a:r>
                <a:endParaRPr sz="1800">
                  <a:solidFill>
                    <a:schemeClr val="dk1"/>
                  </a:solidFill>
                  <a:latin typeface="Arial"/>
                  <a:ea typeface="Arial"/>
                  <a:cs typeface="Arial"/>
                  <a:sym typeface="Arial"/>
                </a:endParaRPr>
              </a:p>
            </p:txBody>
          </p:sp>
        </p:grpSp>
        <p:sp>
          <p:nvSpPr>
            <p:cNvPr id="927" name="Google Shape;927;p80"/>
            <p:cNvSpPr/>
            <p:nvPr/>
          </p:nvSpPr>
          <p:spPr>
            <a:xfrm>
              <a:off x="1219200" y="1905000"/>
              <a:ext cx="160338" cy="38893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rgbClr val="FFFFFF"/>
                  </a:solidFill>
                  <a:latin typeface="Arial Black"/>
                </a:rPr>
                <a:t>A</a:t>
              </a: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31"/>
        <p:cNvGrpSpPr/>
        <p:nvPr/>
      </p:nvGrpSpPr>
      <p:grpSpPr>
        <a:xfrm>
          <a:off x="0" y="0"/>
          <a:ext cx="0" cy="0"/>
          <a:chOff x="0" y="0"/>
          <a:chExt cx="0" cy="0"/>
        </a:xfrm>
      </p:grpSpPr>
      <p:sp>
        <p:nvSpPr>
          <p:cNvPr id="932" name="Google Shape;932;p81"/>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000" b="1" i="0" u="none" strike="noStrike" cap="none">
                <a:solidFill>
                  <a:schemeClr val="accent2"/>
                </a:solidFill>
                <a:latin typeface="Garamond"/>
                <a:ea typeface="Garamond"/>
                <a:cs typeface="Garamond"/>
                <a:sym typeface="Garamond"/>
              </a:rPr>
              <a:t>Recommendations for Treatment of Stage B HF</a:t>
            </a:r>
            <a:endParaRPr sz="3000" b="0" i="0" u="none" strike="noStrike" cap="none">
              <a:solidFill>
                <a:schemeClr val="dk2"/>
              </a:solidFill>
              <a:latin typeface="Arial"/>
              <a:ea typeface="Arial"/>
              <a:cs typeface="Arial"/>
              <a:sym typeface="Arial"/>
            </a:endParaRPr>
          </a:p>
        </p:txBody>
      </p:sp>
      <p:graphicFrame>
        <p:nvGraphicFramePr>
          <p:cNvPr id="933" name="Google Shape;933;p81"/>
          <p:cNvGraphicFramePr/>
          <p:nvPr/>
        </p:nvGraphicFramePr>
        <p:xfrm>
          <a:off x="228600" y="1066800"/>
          <a:ext cx="3000000" cy="3000000"/>
        </p:xfrm>
        <a:graphic>
          <a:graphicData uri="http://schemas.openxmlformats.org/drawingml/2006/table">
            <a:tbl>
              <a:tblPr>
                <a:noFill/>
                <a:tableStyleId>{25DF602F-6CE0-458D-B962-9FB87BD74595}</a:tableStyleId>
              </a:tblPr>
              <a:tblGrid>
                <a:gridCol w="5941325"/>
                <a:gridCol w="1291600"/>
                <a:gridCol w="1377700"/>
              </a:tblGrid>
              <a:tr h="283100">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Recommendations</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COR</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LOE</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647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In patients with a history of MI and reduced EF, ACE inhibitors or ARBs should be used to prevent HF</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5647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In patients with MI and reduced EF, evidence-based beta blockers should be used to prevent HF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340275">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In patients with MI, statins should be used to prevent HF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440875">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Blood pressure should be controlled to prevent symptomatic HF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5647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ACE inhibitors should be used in all patients with a reduced EF to prevent HF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5647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Beta blockers should be used in all patients with a reduced EF to prevent HF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85885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An ICD is reasonable in patients with asymptomatic ischemic cardiomyopathy who are at least 40 d post-MI, have an LVEF ≤30%, and on GDMT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IIa</a:t>
                      </a:r>
                      <a:endParaRPr sz="1600" b="0" i="0" u="none" strike="noStrike" cap="none">
                        <a:solidFill>
                          <a:schemeClr val="dk1"/>
                        </a:solidFill>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647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Nondihydropyridine calcium channel blockers may be harmful in patients with low LVEF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III: Harm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82"/>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Reduced EF</a:t>
            </a:r>
            <a:endParaRPr/>
          </a:p>
        </p:txBody>
      </p:sp>
      <p:sp>
        <p:nvSpPr>
          <p:cNvPr id="939" name="Google Shape;939;p82"/>
          <p:cNvSpPr txBox="1">
            <a:spLocks noGrp="1"/>
          </p:cNvSpPr>
          <p:nvPr>
            <p:ph type="title"/>
          </p:nvPr>
        </p:nvSpPr>
        <p:spPr>
          <a:xfrm>
            <a:off x="-13399" y="1276387"/>
            <a:ext cx="9144000" cy="1009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Renin-Angiotensin System Inhibition With ACE-Inhibitor or ARB or ARNI</a:t>
            </a:r>
            <a:endParaRPr/>
          </a:p>
        </p:txBody>
      </p:sp>
      <p:graphicFrame>
        <p:nvGraphicFramePr>
          <p:cNvPr id="940" name="Google Shape;940;p82"/>
          <p:cNvGraphicFramePr/>
          <p:nvPr/>
        </p:nvGraphicFramePr>
        <p:xfrm>
          <a:off x="490692" y="2945147"/>
          <a:ext cx="3000000" cy="3000000"/>
        </p:xfrm>
        <a:graphic>
          <a:graphicData uri="http://schemas.openxmlformats.org/drawingml/2006/table">
            <a:tbl>
              <a:tblPr>
                <a:noFill/>
                <a:tableStyleId>{25DF602F-6CE0-458D-B962-9FB87BD74595}</a:tableStyleId>
              </a:tblPr>
              <a:tblGrid>
                <a:gridCol w="783150"/>
                <a:gridCol w="1074900"/>
                <a:gridCol w="4376425"/>
                <a:gridCol w="1842700"/>
              </a:tblGrid>
              <a:tr h="914400">
                <a:tc rowSpan="3">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ACE-I: 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c rowSpan="3">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The clinical strategy of inhibition of the renin-angiotensin system with ACE inhibitors (Level of Evidence: A), </a:t>
                      </a:r>
                      <a:r>
                        <a:rPr lang="en-US" sz="1800" b="0" i="0" u="sng" strike="noStrike" cap="none">
                          <a:latin typeface="Arial"/>
                          <a:ea typeface="Arial"/>
                          <a:cs typeface="Arial"/>
                          <a:sym typeface="Arial"/>
                        </a:rPr>
                        <a:t>OR</a:t>
                      </a:r>
                      <a:r>
                        <a:rPr lang="en-US" sz="1800" b="0" i="0" u="none" strike="noStrike" cap="none">
                          <a:latin typeface="Arial"/>
                          <a:ea typeface="Arial"/>
                          <a:cs typeface="Arial"/>
                          <a:sym typeface="Arial"/>
                        </a:rPr>
                        <a:t> ARBs (Level of Evidence: A), </a:t>
                      </a:r>
                      <a:r>
                        <a:rPr lang="en-US" sz="1800" b="0" i="0" u="sng" strike="noStrike" cap="none">
                          <a:latin typeface="Arial"/>
                          <a:ea typeface="Arial"/>
                          <a:cs typeface="Arial"/>
                          <a:sym typeface="Arial"/>
                        </a:rPr>
                        <a:t>OR</a:t>
                      </a:r>
                      <a:r>
                        <a:rPr lang="en-US" sz="1800" b="0" i="0" u="none" strike="noStrike" cap="none">
                          <a:latin typeface="Arial"/>
                          <a:ea typeface="Arial"/>
                          <a:cs typeface="Arial"/>
                          <a:sym typeface="Arial"/>
                        </a:rPr>
                        <a:t> ARNI (Level of Evidence: B-R) in conjunction with evidence-based beta blockers, and aldosterone antagonists in selected patients, is recommended for patients with chronic HF</a:t>
                      </a:r>
                      <a:r>
                        <a:rPr lang="en-US" sz="1800" b="0" i="1" u="none" strike="noStrike" cap="none">
                          <a:latin typeface="Arial"/>
                          <a:ea typeface="Arial"/>
                          <a:cs typeface="Arial"/>
                          <a:sym typeface="Arial"/>
                        </a:rPr>
                        <a:t>r</a:t>
                      </a:r>
                      <a:r>
                        <a:rPr lang="en-US" sz="1800" b="0" i="0" u="none" strike="noStrike" cap="none">
                          <a:latin typeface="Arial"/>
                          <a:ea typeface="Arial"/>
                          <a:cs typeface="Arial"/>
                          <a:sym typeface="Arial"/>
                        </a:rPr>
                        <a:t>EF to reduce morbidity and mortality.</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3">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latin typeface="Arial"/>
                          <a:ea typeface="Arial"/>
                          <a:cs typeface="Arial"/>
                          <a:sym typeface="Arial"/>
                        </a:rPr>
                        <a:t>New clinical trial data prompted clarification and important updates.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9144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b="1" u="none" strike="noStrike" cap="none">
                          <a:solidFill>
                            <a:schemeClr val="dk1"/>
                          </a:solidFill>
                          <a:latin typeface="Arial"/>
                          <a:ea typeface="Arial"/>
                          <a:cs typeface="Arial"/>
                          <a:sym typeface="Arial"/>
                        </a:rPr>
                        <a:t>ARB: A</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c vMerge="1">
                  <a:txBody>
                    <a:bodyPr/>
                    <a:lstStyle/>
                    <a:p>
                      <a:endParaRPr lang="en-US"/>
                    </a:p>
                  </a:txBody>
                  <a:tcPr/>
                </a:tc>
                <a:tc vMerge="1">
                  <a:txBody>
                    <a:bodyPr/>
                    <a:lstStyle/>
                    <a:p>
                      <a:endParaRPr lang="en-US"/>
                    </a:p>
                  </a:txBody>
                  <a:tcPr/>
                </a:tc>
              </a:tr>
              <a:tr h="914400">
                <a:tc vMerge="1">
                  <a:txBody>
                    <a:bodyPr/>
                    <a:lstStyle/>
                    <a:p>
                      <a:endParaRPr lang="en-US"/>
                    </a:p>
                  </a:txBody>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ARNI: B-R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vMerge="1">
                  <a:txBody>
                    <a:bodyPr/>
                    <a:lstStyle/>
                    <a:p>
                      <a:endParaRPr lang="en-US"/>
                    </a:p>
                  </a:txBody>
                  <a:tcPr/>
                </a:tc>
                <a:tc vMerge="1">
                  <a:txBody>
                    <a:bodyPr/>
                    <a:lstStyle/>
                    <a:p>
                      <a:endParaRPr lang="en-US"/>
                    </a:p>
                  </a:txBody>
                  <a:tcPr/>
                </a:tc>
              </a:tr>
            </a:tbl>
          </a:graphicData>
        </a:graphic>
      </p:graphicFrame>
      <p:graphicFrame>
        <p:nvGraphicFramePr>
          <p:cNvPr id="941" name="Google Shape;941;p82"/>
          <p:cNvGraphicFramePr/>
          <p:nvPr/>
        </p:nvGraphicFramePr>
        <p:xfrm>
          <a:off x="490693" y="2335547"/>
          <a:ext cx="3000000" cy="3000000"/>
        </p:xfrm>
        <a:graphic>
          <a:graphicData uri="http://schemas.openxmlformats.org/drawingml/2006/table">
            <a:tbl>
              <a:tblPr>
                <a:noFill/>
                <a:tableStyleId>{25DF602F-6CE0-458D-B962-9FB87BD74595}</a:tableStyleId>
              </a:tblPr>
              <a:tblGrid>
                <a:gridCol w="783150"/>
                <a:gridCol w="1074900"/>
                <a:gridCol w="4376425"/>
                <a:gridCol w="1842700"/>
              </a:tblGrid>
              <a:tr h="1486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83"/>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Reduced EF</a:t>
            </a:r>
            <a:endParaRPr/>
          </a:p>
        </p:txBody>
      </p:sp>
      <p:sp>
        <p:nvSpPr>
          <p:cNvPr id="947" name="Google Shape;947;p83"/>
          <p:cNvSpPr txBox="1">
            <a:spLocks noGrp="1"/>
          </p:cNvSpPr>
          <p:nvPr>
            <p:ph type="title"/>
          </p:nvPr>
        </p:nvSpPr>
        <p:spPr>
          <a:xfrm>
            <a:off x="-1" y="1276387"/>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Renin-Angiotensin System Inhibition With ACE-Inhibitor or ARB or ARNI</a:t>
            </a:r>
            <a:endParaRPr/>
          </a:p>
        </p:txBody>
      </p:sp>
      <p:graphicFrame>
        <p:nvGraphicFramePr>
          <p:cNvPr id="948" name="Google Shape;948;p83"/>
          <p:cNvGraphicFramePr/>
          <p:nvPr/>
        </p:nvGraphicFramePr>
        <p:xfrm>
          <a:off x="490691" y="2507619"/>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1486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49" name="Google Shape;949;p83"/>
          <p:cNvGraphicFramePr/>
          <p:nvPr/>
        </p:nvGraphicFramePr>
        <p:xfrm>
          <a:off x="490691" y="3117219"/>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914400">
                <a:tc>
                  <a:txBody>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I</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ARNI: B-R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patients with chronic symptomatic HF</a:t>
                      </a:r>
                      <a:r>
                        <a:rPr lang="en-US" sz="1800" b="0" i="1" u="none" strike="noStrike" cap="none">
                          <a:latin typeface="Arial"/>
                          <a:ea typeface="Arial"/>
                          <a:cs typeface="Arial"/>
                          <a:sym typeface="Arial"/>
                        </a:rPr>
                        <a:t>r</a:t>
                      </a:r>
                      <a:r>
                        <a:rPr lang="en-US" sz="1800" b="0" i="0" u="none" strike="noStrike" cap="none">
                          <a:latin typeface="Arial"/>
                          <a:ea typeface="Arial"/>
                          <a:cs typeface="Arial"/>
                          <a:sym typeface="Arial"/>
                        </a:rPr>
                        <a:t>EF NYHA class II or III who tolerate an ACE inhibitor or ARB, replacement by an ARNI is recommended to further reduce morbidity and mortality.</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New clinical trial data necessitated this recommendation.</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84"/>
          <p:cNvSpPr txBox="1">
            <a:spLocks noGrp="1"/>
          </p:cNvSpPr>
          <p:nvPr>
            <p:ph type="title"/>
          </p:nvPr>
        </p:nvSpPr>
        <p:spPr>
          <a:xfrm>
            <a:off x="457200" y="81650"/>
            <a:ext cx="8229600" cy="6804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1800" b="1"/>
              <a:t>SACUBITRIL-VALSARTAN MORTALITY BENEFIT</a:t>
            </a:r>
            <a:endParaRPr sz="1800" b="1"/>
          </a:p>
        </p:txBody>
      </p:sp>
      <p:sp>
        <p:nvSpPr>
          <p:cNvPr id="955" name="Google Shape;955;p84"/>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956" name="Google Shape;956;p84"/>
          <p:cNvPicPr preferRelativeResize="0"/>
          <p:nvPr/>
        </p:nvPicPr>
        <p:blipFill>
          <a:blip r:embed="rId3">
            <a:alphaModFix/>
          </a:blip>
          <a:stretch>
            <a:fillRect/>
          </a:stretch>
        </p:blipFill>
        <p:spPr>
          <a:xfrm>
            <a:off x="181425" y="762050"/>
            <a:ext cx="8862799" cy="5996175"/>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85"/>
          <p:cNvSpPr txBox="1">
            <a:spLocks noGrp="1"/>
          </p:cNvSpPr>
          <p:nvPr>
            <p:ph type="title"/>
          </p:nvPr>
        </p:nvSpPr>
        <p:spPr>
          <a:xfrm>
            <a:off x="457200" y="274648"/>
            <a:ext cx="8229600" cy="9591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3000"/>
              <a:t>Sacubtril/valsartan treatment effects.</a:t>
            </a:r>
            <a:endParaRPr sz="3000"/>
          </a:p>
        </p:txBody>
      </p:sp>
      <p:sp>
        <p:nvSpPr>
          <p:cNvPr id="962" name="Google Shape;962;p85"/>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963" name="Google Shape;963;p85"/>
          <p:cNvPicPr preferRelativeResize="0"/>
          <p:nvPr/>
        </p:nvPicPr>
        <p:blipFill>
          <a:blip r:embed="rId3">
            <a:alphaModFix/>
          </a:blip>
          <a:stretch>
            <a:fillRect/>
          </a:stretch>
        </p:blipFill>
        <p:spPr>
          <a:xfrm>
            <a:off x="-46775" y="970650"/>
            <a:ext cx="9190776" cy="581477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7"/>
        <p:cNvGrpSpPr/>
        <p:nvPr/>
      </p:nvGrpSpPr>
      <p:grpSpPr>
        <a:xfrm>
          <a:off x="0" y="0"/>
          <a:ext cx="0" cy="0"/>
          <a:chOff x="0" y="0"/>
          <a:chExt cx="0" cy="0"/>
        </a:xfrm>
      </p:grpSpPr>
      <p:sp>
        <p:nvSpPr>
          <p:cNvPr id="968" name="Google Shape;968;p86"/>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Reduced EF</a:t>
            </a:r>
            <a:endParaRPr/>
          </a:p>
        </p:txBody>
      </p:sp>
      <p:sp>
        <p:nvSpPr>
          <p:cNvPr id="969" name="Google Shape;969;p86"/>
          <p:cNvSpPr txBox="1">
            <a:spLocks noGrp="1"/>
          </p:cNvSpPr>
          <p:nvPr>
            <p:ph type="title"/>
          </p:nvPr>
        </p:nvSpPr>
        <p:spPr>
          <a:xfrm>
            <a:off x="-1" y="1276387"/>
            <a:ext cx="9144000" cy="914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Renin-Angiotensin System Inhibition With ACE-Inhibitor or ARB or ARNI</a:t>
            </a:r>
            <a:endParaRPr/>
          </a:p>
        </p:txBody>
      </p:sp>
      <p:graphicFrame>
        <p:nvGraphicFramePr>
          <p:cNvPr id="970" name="Google Shape;970;p86"/>
          <p:cNvGraphicFramePr/>
          <p:nvPr/>
        </p:nvGraphicFramePr>
        <p:xfrm>
          <a:off x="490692" y="2190787"/>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1486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71" name="Google Shape;971;p86"/>
          <p:cNvGraphicFramePr/>
          <p:nvPr/>
        </p:nvGraphicFramePr>
        <p:xfrm>
          <a:off x="490692" y="2800387"/>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2286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III: Harm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ARNI should not be administered concomitantly with ACE inhibitors or within 36 hours of the last dose of an ACE inhibitor.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Available evidence demonstrates a potential signal of harm for a concomitant use of ACE inhibitors and ARNI.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72" name="Google Shape;972;p86"/>
          <p:cNvGraphicFramePr/>
          <p:nvPr/>
        </p:nvGraphicFramePr>
        <p:xfrm>
          <a:off x="490692" y="4994947"/>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2286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III: Harm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C-EO</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ARNI should not be administered to patients with a history of angioedema.</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New clinical trial data.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3"/>
          <p:cNvSpPr txBox="1"/>
          <p:nvPr/>
        </p:nvSpPr>
        <p:spPr>
          <a:xfrm>
            <a:off x="101600" y="6261100"/>
            <a:ext cx="7637462" cy="512762"/>
          </a:xfrm>
          <a:prstGeom prst="rect">
            <a:avLst/>
          </a:prstGeom>
          <a:noFill/>
          <a:ln>
            <a:noFill/>
          </a:ln>
        </p:spPr>
        <p:txBody>
          <a:bodyPr spcFirstLastPara="1" wrap="square" lIns="91425" tIns="45700" rIns="91425" bIns="45700" anchor="t" anchorCtr="0">
            <a:noAutofit/>
          </a:bodyPr>
          <a:lstStyle/>
          <a:p>
            <a:pPr marL="179387" marR="0" lvl="0" indent="-179387"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1  World Health Statistics, World Health Organization, 1995.</a:t>
            </a:r>
            <a:endParaRPr/>
          </a:p>
          <a:p>
            <a:pPr marL="179387" marR="0" lvl="0" indent="-179387" algn="l" rtl="0">
              <a:lnSpc>
                <a:spcPct val="100000"/>
              </a:lnSpc>
              <a:spcBef>
                <a:spcPts val="36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2  American Heart Association, 20</a:t>
            </a:r>
            <a:r>
              <a:rPr lang="en-US" sz="1200">
                <a:solidFill>
                  <a:schemeClr val="lt1"/>
                </a:solidFill>
              </a:rPr>
              <a:t>18</a:t>
            </a:r>
            <a:r>
              <a:rPr lang="en-US" sz="1200" b="0" i="0" u="none" strike="noStrike" cap="none">
                <a:solidFill>
                  <a:schemeClr val="lt1"/>
                </a:solidFill>
                <a:latin typeface="Arial"/>
                <a:ea typeface="Arial"/>
                <a:cs typeface="Arial"/>
                <a:sym typeface="Arial"/>
              </a:rPr>
              <a:t> Heart and Stroke Statistical Update.</a:t>
            </a:r>
            <a:endParaRPr/>
          </a:p>
        </p:txBody>
      </p:sp>
      <p:sp>
        <p:nvSpPr>
          <p:cNvPr id="169" name="Google Shape;169;p33"/>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HF Incidence and Prevalence</a:t>
            </a:r>
            <a:endParaRPr/>
          </a:p>
        </p:txBody>
      </p:sp>
      <p:sp>
        <p:nvSpPr>
          <p:cNvPr id="170" name="Google Shape;170;p33"/>
          <p:cNvSpPr txBox="1">
            <a:spLocks noGrp="1"/>
          </p:cNvSpPr>
          <p:nvPr>
            <p:ph type="body" idx="1"/>
          </p:nvPr>
        </p:nvSpPr>
        <p:spPr>
          <a:xfrm>
            <a:off x="261937" y="1414462"/>
            <a:ext cx="7988300"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Prevalence </a:t>
            </a:r>
            <a:endParaRPr/>
          </a:p>
          <a:p>
            <a:pPr marL="742950" marR="0" lvl="1" indent="-285750" algn="l" rtl="0">
              <a:lnSpc>
                <a:spcPct val="90000"/>
              </a:lnSpc>
              <a:spcBef>
                <a:spcPts val="1065"/>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Worldwide, 22 million</a:t>
            </a:r>
            <a:r>
              <a:rPr lang="en-US" sz="2200" b="0" i="0" u="none" strike="noStrike" cap="none" baseline="30000">
                <a:solidFill>
                  <a:schemeClr val="lt1"/>
                </a:solidFill>
                <a:latin typeface="Arial"/>
                <a:ea typeface="Arial"/>
                <a:cs typeface="Arial"/>
                <a:sym typeface="Arial"/>
              </a:rPr>
              <a:t>1</a:t>
            </a:r>
            <a:r>
              <a:rPr lang="en-US" sz="2200" b="0" i="0" u="none" strike="noStrike" cap="none">
                <a:solidFill>
                  <a:schemeClr val="lt1"/>
                </a:solidFill>
                <a:latin typeface="Arial"/>
                <a:ea typeface="Arial"/>
                <a:cs typeface="Arial"/>
                <a:sym typeface="Arial"/>
              </a:rPr>
              <a:t> </a:t>
            </a:r>
            <a:endParaRPr/>
          </a:p>
          <a:p>
            <a:pPr marL="742950" marR="0" lvl="1" indent="-285750" algn="l" rtl="0">
              <a:lnSpc>
                <a:spcPct val="90000"/>
              </a:lnSpc>
              <a:spcBef>
                <a:spcPts val="99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United States, </a:t>
            </a:r>
            <a:r>
              <a:rPr lang="en-US"/>
              <a:t>6.5</a:t>
            </a:r>
            <a:r>
              <a:rPr lang="en-US" sz="2200" b="0" i="0" u="none" strike="noStrike" cap="none">
                <a:solidFill>
                  <a:schemeClr val="lt1"/>
                </a:solidFill>
                <a:latin typeface="Arial"/>
                <a:ea typeface="Arial"/>
                <a:cs typeface="Arial"/>
                <a:sym typeface="Arial"/>
              </a:rPr>
              <a:t> million</a:t>
            </a:r>
            <a:r>
              <a:rPr lang="en-US" sz="2200" b="0" i="0" u="none" strike="noStrike" cap="none" baseline="30000">
                <a:solidFill>
                  <a:schemeClr val="lt1"/>
                </a:solidFill>
                <a:latin typeface="Arial"/>
                <a:ea typeface="Arial"/>
                <a:cs typeface="Arial"/>
                <a:sym typeface="Arial"/>
              </a:rPr>
              <a:t>2</a:t>
            </a:r>
            <a:r>
              <a:rPr lang="en-US" sz="2200" b="0" i="0" u="none" strike="noStrike" cap="none">
                <a:solidFill>
                  <a:schemeClr val="lt1"/>
                </a:solidFill>
                <a:latin typeface="Arial"/>
                <a:ea typeface="Arial"/>
                <a:cs typeface="Arial"/>
                <a:sym typeface="Arial"/>
              </a:rPr>
              <a:t> </a:t>
            </a:r>
            <a:endParaRPr/>
          </a:p>
          <a:p>
            <a:pPr marL="290512" marR="0" lvl="0" indent="-290512" algn="l" rtl="0">
              <a:lnSpc>
                <a:spcPct val="90000"/>
              </a:lnSpc>
              <a:spcBef>
                <a:spcPts val="114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Incidence </a:t>
            </a:r>
            <a:endParaRPr/>
          </a:p>
          <a:p>
            <a:pPr marL="742950" marR="0" lvl="1" indent="-285750" algn="l" rtl="0">
              <a:lnSpc>
                <a:spcPct val="90000"/>
              </a:lnSpc>
              <a:spcBef>
                <a:spcPts val="1065"/>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Worldwide, 2 million new cases annually</a:t>
            </a:r>
            <a:r>
              <a:rPr lang="en-US" sz="2200" b="0" i="0" u="none" strike="noStrike" cap="none" baseline="30000">
                <a:solidFill>
                  <a:schemeClr val="lt1"/>
                </a:solidFill>
                <a:latin typeface="Arial"/>
                <a:ea typeface="Arial"/>
                <a:cs typeface="Arial"/>
                <a:sym typeface="Arial"/>
              </a:rPr>
              <a:t>1</a:t>
            </a:r>
            <a:endParaRPr/>
          </a:p>
          <a:p>
            <a:pPr marL="742950" marR="0" lvl="1" indent="-285750" algn="l" rtl="0">
              <a:lnSpc>
                <a:spcPct val="90000"/>
              </a:lnSpc>
              <a:spcBef>
                <a:spcPts val="99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United States, 500,000  new cases annually</a:t>
            </a:r>
            <a:r>
              <a:rPr lang="en-US" sz="2200" b="0" i="0" u="none" strike="noStrike" cap="none" baseline="30000">
                <a:solidFill>
                  <a:schemeClr val="lt1"/>
                </a:solidFill>
                <a:latin typeface="Arial"/>
                <a:ea typeface="Arial"/>
                <a:cs typeface="Arial"/>
                <a:sym typeface="Arial"/>
              </a:rPr>
              <a:t>2</a:t>
            </a:r>
            <a:endParaRPr/>
          </a:p>
          <a:p>
            <a:pPr marL="290512" marR="0" lvl="0" indent="-290512" algn="l" rtl="0">
              <a:lnSpc>
                <a:spcPct val="90000"/>
              </a:lnSpc>
              <a:spcBef>
                <a:spcPts val="114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HF afflicts 10 out of every 1,000 over age 65 in the U.S.</a:t>
            </a:r>
            <a:r>
              <a:rPr lang="en-US" sz="2700" b="0" i="0" u="none" strike="noStrike" cap="none" baseline="30000">
                <a:solidFill>
                  <a:schemeClr val="lt1"/>
                </a:solidFill>
                <a:latin typeface="Arial"/>
                <a:ea typeface="Arial"/>
                <a:cs typeface="Arial"/>
                <a:sym typeface="Arial"/>
              </a:rPr>
              <a:t>2</a:t>
            </a:r>
            <a:endParaRPr/>
          </a:p>
        </p:txBody>
      </p:sp>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Google Shape;977;p87"/>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Reduced EF</a:t>
            </a:r>
            <a:endParaRPr/>
          </a:p>
        </p:txBody>
      </p:sp>
      <p:sp>
        <p:nvSpPr>
          <p:cNvPr id="978" name="Google Shape;978;p87"/>
          <p:cNvSpPr txBox="1">
            <a:spLocks noGrp="1"/>
          </p:cNvSpPr>
          <p:nvPr>
            <p:ph type="title"/>
          </p:nvPr>
        </p:nvSpPr>
        <p:spPr>
          <a:xfrm>
            <a:off x="-1" y="1276387"/>
            <a:ext cx="9144000" cy="552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Ivabradine</a:t>
            </a:r>
            <a:endParaRPr/>
          </a:p>
        </p:txBody>
      </p:sp>
      <p:graphicFrame>
        <p:nvGraphicFramePr>
          <p:cNvPr id="979" name="Google Shape;979;p87"/>
          <p:cNvGraphicFramePr/>
          <p:nvPr/>
        </p:nvGraphicFramePr>
        <p:xfrm>
          <a:off x="486681" y="1879070"/>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1486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980" name="Google Shape;980;p87"/>
          <p:cNvGraphicFramePr/>
          <p:nvPr/>
        </p:nvGraphicFramePr>
        <p:xfrm>
          <a:off x="486682" y="2488670"/>
          <a:ext cx="3000000" cy="3000000"/>
        </p:xfrm>
        <a:graphic>
          <a:graphicData uri="http://schemas.openxmlformats.org/drawingml/2006/table">
            <a:tbl>
              <a:tblPr>
                <a:noFill/>
                <a:tableStyleId>{25DF602F-6CE0-458D-B962-9FB87BD74595}</a:tableStyleId>
              </a:tblPr>
              <a:tblGrid>
                <a:gridCol w="957100"/>
                <a:gridCol w="900950"/>
                <a:gridCol w="3899650"/>
                <a:gridCol w="2319500"/>
              </a:tblGrid>
              <a:tr h="161922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Ivabradine can be beneficial to reduce HF hospitalization for patients with symptomatic (NYHA class II-III) stable chronic HF</a:t>
                      </a:r>
                      <a:r>
                        <a:rPr lang="en-US" sz="1800" b="0" i="1" u="none" strike="noStrike" cap="none">
                          <a:latin typeface="Arial"/>
                          <a:ea typeface="Arial"/>
                          <a:cs typeface="Arial"/>
                          <a:sym typeface="Arial"/>
                        </a:rPr>
                        <a:t>r</a:t>
                      </a:r>
                      <a:r>
                        <a:rPr lang="en-US" sz="1800" b="0" i="0" u="none" strike="noStrike" cap="none">
                          <a:latin typeface="Arial"/>
                          <a:ea typeface="Arial"/>
                          <a:cs typeface="Arial"/>
                          <a:sym typeface="Arial"/>
                        </a:rPr>
                        <a:t>EF (LVEF ≤35%) who are receiving GDEM*, including a beta blocker at maximum tolerated dose, and who are in sinus rhythm with a heart rate of 70 bpm or greater at rest.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New clinical trial data.</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981" name="Google Shape;981;p87"/>
          <p:cNvSpPr txBox="1"/>
          <p:nvPr/>
        </p:nvSpPr>
        <p:spPr>
          <a:xfrm>
            <a:off x="482671" y="4957550"/>
            <a:ext cx="8081100" cy="877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r>
              <a:rPr lang="en-US" sz="1100">
                <a:solidFill>
                  <a:schemeClr val="dk1"/>
                </a:solidFill>
                <a:latin typeface="Arial"/>
                <a:ea typeface="Arial"/>
                <a:cs typeface="Arial"/>
                <a:sym typeface="Arial"/>
              </a:rPr>
              <a:t>In other parts of the document, the term “GDMT” has been used to denote guideline-directed management and therapy. In this recommendation, however, the term “GDEM” has been used to denote this same concept in order to reflect the original wording of the recommendation that initially appeared in the “2016 ACC/AHA/HFSA Focused Update on New Pharmacological Therapy for Heart Failure: An Update of the 2013 ACCF/AHA Guideline for the Management of Heart Failure”.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88"/>
          <p:cNvSpPr txBox="1">
            <a:spLocks noGrp="1"/>
          </p:cNvSpPr>
          <p:nvPr>
            <p:ph type="title"/>
          </p:nvPr>
        </p:nvSpPr>
        <p:spPr>
          <a:xfrm>
            <a:off x="457200" y="274650"/>
            <a:ext cx="8229600" cy="8049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a:t>Ivradibine(corlanor).</a:t>
            </a:r>
            <a:endParaRPr/>
          </a:p>
        </p:txBody>
      </p:sp>
      <p:pic>
        <p:nvPicPr>
          <p:cNvPr id="987" name="Google Shape;987;p88"/>
          <p:cNvPicPr preferRelativeResize="0"/>
          <p:nvPr/>
        </p:nvPicPr>
        <p:blipFill>
          <a:blip r:embed="rId3">
            <a:alphaModFix/>
          </a:blip>
          <a:stretch>
            <a:fillRect/>
          </a:stretch>
        </p:blipFill>
        <p:spPr>
          <a:xfrm>
            <a:off x="152400" y="1231950"/>
            <a:ext cx="8819250" cy="54736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89"/>
          <p:cNvSpPr txBox="1">
            <a:spLocks noGrp="1"/>
          </p:cNvSpPr>
          <p:nvPr>
            <p:ph type="title"/>
          </p:nvPr>
        </p:nvSpPr>
        <p:spPr>
          <a:xfrm>
            <a:off x="457200" y="99776"/>
            <a:ext cx="8229600" cy="9525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2400"/>
              <a:t>Reduction in CHF Hospitalization with ivradibine.</a:t>
            </a:r>
            <a:endParaRPr sz="2400"/>
          </a:p>
        </p:txBody>
      </p:sp>
      <p:sp>
        <p:nvSpPr>
          <p:cNvPr id="993" name="Google Shape;993;p89"/>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994" name="Google Shape;994;p89"/>
          <p:cNvPicPr preferRelativeResize="0"/>
          <p:nvPr/>
        </p:nvPicPr>
        <p:blipFill>
          <a:blip r:embed="rId3">
            <a:alphaModFix/>
          </a:blip>
          <a:stretch>
            <a:fillRect/>
          </a:stretch>
        </p:blipFill>
        <p:spPr>
          <a:xfrm>
            <a:off x="0" y="1115775"/>
            <a:ext cx="9144001" cy="574222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9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endParaRPr/>
          </a:p>
        </p:txBody>
      </p:sp>
      <p:sp>
        <p:nvSpPr>
          <p:cNvPr id="1000" name="Google Shape;1000;p90"/>
          <p:cNvSpPr txBox="1">
            <a:spLocks noGrp="1"/>
          </p:cNvSpPr>
          <p:nvPr>
            <p:ph type="body" idx="1"/>
          </p:nvPr>
        </p:nvSpPr>
        <p:spPr>
          <a:xfrm>
            <a:off x="457200" y="1600200"/>
            <a:ext cx="8229600" cy="4526100"/>
          </a:xfrm>
          <a:prstGeom prst="rect">
            <a:avLst/>
          </a:prstGeom>
        </p:spPr>
        <p:txBody>
          <a:bodyPr spcFirstLastPara="1" wrap="square" lIns="91425" tIns="45700" rIns="91425" bIns="45700" anchor="t" anchorCtr="0">
            <a:noAutofit/>
          </a:bodyPr>
          <a:lstStyle/>
          <a:p>
            <a:pPr marL="0" lvl="0" indent="0">
              <a:spcBef>
                <a:spcPts val="640"/>
              </a:spcBef>
              <a:spcAft>
                <a:spcPts val="0"/>
              </a:spcAft>
              <a:buNone/>
            </a:pPr>
            <a:endParaRPr/>
          </a:p>
        </p:txBody>
      </p:sp>
      <p:pic>
        <p:nvPicPr>
          <p:cNvPr id="1001" name="Google Shape;1001;p90"/>
          <p:cNvPicPr preferRelativeResize="0"/>
          <p:nvPr/>
        </p:nvPicPr>
        <p:blipFill>
          <a:blip r:embed="rId3">
            <a:alphaModFix/>
          </a:blip>
          <a:stretch>
            <a:fillRect/>
          </a:stretch>
        </p:blipFill>
        <p:spPr>
          <a:xfrm>
            <a:off x="0" y="426350"/>
            <a:ext cx="9143999" cy="6431651"/>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7" name="Google Shape;1007;p91"/>
          <p:cNvSpPr txBox="1">
            <a:spLocks noGrp="1"/>
          </p:cNvSpPr>
          <p:nvPr>
            <p:ph type="title"/>
          </p:nvPr>
        </p:nvSpPr>
        <p:spPr>
          <a:xfrm>
            <a:off x="1028700" y="98425"/>
            <a:ext cx="7124700" cy="81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accent2"/>
                </a:solidFill>
                <a:latin typeface="Garamond"/>
                <a:ea typeface="Garamond"/>
                <a:cs typeface="Garamond"/>
                <a:sym typeface="Garamond"/>
              </a:rPr>
              <a:t>Pharmacological Therapy for Management of Stage C HF</a:t>
            </a:r>
            <a:r>
              <a:rPr lang="en-US" sz="3200" b="1" i="1" u="none" strike="noStrike" cap="none">
                <a:solidFill>
                  <a:schemeClr val="accent2"/>
                </a:solidFill>
                <a:latin typeface="Garamond"/>
                <a:ea typeface="Garamond"/>
                <a:cs typeface="Garamond"/>
                <a:sym typeface="Garamond"/>
              </a:rPr>
              <a:t>r</a:t>
            </a:r>
            <a:r>
              <a:rPr lang="en-US" sz="3200" b="1" i="0" u="none" strike="noStrike" cap="none">
                <a:solidFill>
                  <a:schemeClr val="accent2"/>
                </a:solidFill>
                <a:latin typeface="Garamond"/>
                <a:ea typeface="Garamond"/>
                <a:cs typeface="Garamond"/>
                <a:sym typeface="Garamond"/>
              </a:rPr>
              <a:t>EF </a:t>
            </a:r>
            <a:endParaRPr sz="3200" b="0" i="0" u="none" strike="noStrike" cap="none">
              <a:solidFill>
                <a:schemeClr val="dk2"/>
              </a:solidFill>
              <a:latin typeface="Arial"/>
              <a:ea typeface="Arial"/>
              <a:cs typeface="Arial"/>
              <a:sym typeface="Arial"/>
            </a:endParaRPr>
          </a:p>
        </p:txBody>
      </p:sp>
      <p:sp>
        <p:nvSpPr>
          <p:cNvPr id="1008" name="Google Shape;1008;p91"/>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1009" name="Google Shape;1009;p91"/>
          <p:cNvGraphicFramePr/>
          <p:nvPr/>
        </p:nvGraphicFramePr>
        <p:xfrm>
          <a:off x="533400" y="1118591"/>
          <a:ext cx="3000000" cy="3000000"/>
        </p:xfrm>
        <a:graphic>
          <a:graphicData uri="http://schemas.openxmlformats.org/drawingml/2006/table">
            <a:tbl>
              <a:tblPr>
                <a:noFill/>
                <a:tableStyleId>{25DF602F-6CE0-458D-B962-9FB87BD74595}</a:tableStyleId>
              </a:tblPr>
              <a:tblGrid>
                <a:gridCol w="5938475"/>
                <a:gridCol w="1045800"/>
                <a:gridCol w="1132175"/>
              </a:tblGrid>
              <a:tr h="263950">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Recommendations</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COR</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1" i="0" u="none" strike="noStrike" cap="none">
                          <a:solidFill>
                            <a:schemeClr val="dk1"/>
                          </a:solidFill>
                          <a:latin typeface="Times New Roman"/>
                          <a:ea typeface="Times New Roman"/>
                          <a:cs typeface="Times New Roman"/>
                          <a:sym typeface="Times New Roman"/>
                        </a:rPr>
                        <a:t>LOE</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63950">
                <a:tc gridSpan="3">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1" i="1" u="none" strike="noStrike" cap="none">
                          <a:solidFill>
                            <a:schemeClr val="dk1"/>
                          </a:solidFill>
                          <a:latin typeface="Times New Roman"/>
                          <a:ea typeface="Times New Roman"/>
                          <a:cs typeface="Times New Roman"/>
                          <a:sym typeface="Times New Roman"/>
                        </a:rPr>
                        <a:t>Beta Blockers</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5293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Use of 1 of the 3 beta blockers proven to reduce mortality is recommended for all stable patients</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r>
              <a:tr h="263950">
                <a:tc gridSpan="3">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1" i="1" u="none" strike="noStrike" cap="none">
                          <a:solidFill>
                            <a:schemeClr val="dk1"/>
                          </a:solidFill>
                          <a:latin typeface="Times New Roman"/>
                          <a:ea typeface="Times New Roman"/>
                          <a:cs typeface="Times New Roman"/>
                          <a:sym typeface="Times New Roman"/>
                        </a:rPr>
                        <a:t>Aldosterone Antagonists</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5293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Aldosterone receptor antagonists are recommended in patients with NYHA class II-IV HF who have LVEF ≤35%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r>
              <a:tr h="8050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Aldosterone receptor antagonists are recommended in patients following an acute MI who have LVEF ≤40% with symptoms of HF or DM</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40975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Inappropriate use of aldosterone receptor antagonists may be harmful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III: Harm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263950">
                <a:tc gridSpan="3">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1" i="1" u="none" strike="noStrike" cap="none">
                          <a:solidFill>
                            <a:schemeClr val="dk1"/>
                          </a:solidFill>
                          <a:latin typeface="Times New Roman"/>
                          <a:ea typeface="Times New Roman"/>
                          <a:cs typeface="Times New Roman"/>
                          <a:sym typeface="Times New Roman"/>
                        </a:rPr>
                        <a:t>Hydralazine and Isosorbide Dinitrate</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80500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The combination of hydralazine and isosorbide dinitrate is recommended for African-Americans, with NYHA class III–IV HFrEF on GDMT </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r>
              <a:tr h="645150">
                <a:tc>
                  <a:txBody>
                    <a:bodyPr/>
                    <a:lstStyle/>
                    <a:p>
                      <a:pPr marL="0" marR="0" lvl="0" indent="0" algn="l"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A combination of hydralazine and isosorbide dinitrate can be useful in patients with HFrEF who cannot be given ACE inhibitors or ARBs </a:t>
                      </a:r>
                      <a:endParaRPr sz="1600" b="0" i="0" u="none" strike="noStrike" cap="none">
                        <a:solidFill>
                          <a:schemeClr val="dk1"/>
                        </a:solidFill>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IIa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DCC3F"/>
                    </a:solidFill>
                  </a:tcPr>
                </a:tc>
                <a:tc>
                  <a:txBody>
                    <a:bodyPr/>
                    <a:lstStyle/>
                    <a:p>
                      <a:pPr marL="0" marR="0" lvl="0" indent="0" algn="ctr" rtl="0">
                        <a:lnSpc>
                          <a:spcPct val="115000"/>
                        </a:lnSpc>
                        <a:spcBef>
                          <a:spcPts val="0"/>
                        </a:spcBef>
                        <a:spcAft>
                          <a:spcPts val="0"/>
                        </a:spcAft>
                        <a:buClr>
                          <a:schemeClr val="dk1"/>
                        </a:buClr>
                        <a:buSzPts val="1600"/>
                        <a:buFont typeface="Times New Roman"/>
                        <a:buNone/>
                      </a:pPr>
                      <a:r>
                        <a:rPr lang="en-US" sz="1600" b="0" i="0" u="none" strike="noStrike" cap="none">
                          <a:solidFill>
                            <a:schemeClr val="dk1"/>
                          </a:solidFill>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15" name="Google Shape;1015;p92"/>
          <p:cNvSpPr txBox="1">
            <a:spLocks noGrp="1"/>
          </p:cNvSpPr>
          <p:nvPr>
            <p:ph type="title"/>
          </p:nvPr>
        </p:nvSpPr>
        <p:spPr>
          <a:xfrm>
            <a:off x="1028700" y="98425"/>
            <a:ext cx="7086600" cy="71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accent2"/>
                </a:solidFill>
                <a:latin typeface="Garamond"/>
                <a:ea typeface="Garamond"/>
                <a:cs typeface="Garamond"/>
                <a:sym typeface="Garamond"/>
              </a:rPr>
              <a:t>Pharmacologic Therapy for Management of Stage C HF</a:t>
            </a:r>
            <a:r>
              <a:rPr lang="en-US" sz="3200" b="1" i="1" u="none" strike="noStrike" cap="none">
                <a:solidFill>
                  <a:schemeClr val="accent2"/>
                </a:solidFill>
                <a:latin typeface="Garamond"/>
                <a:ea typeface="Garamond"/>
                <a:cs typeface="Garamond"/>
                <a:sym typeface="Garamond"/>
              </a:rPr>
              <a:t>r</a:t>
            </a:r>
            <a:r>
              <a:rPr lang="en-US" sz="3200" b="1" i="0" u="none" strike="noStrike" cap="none">
                <a:solidFill>
                  <a:schemeClr val="accent2"/>
                </a:solidFill>
                <a:latin typeface="Garamond"/>
                <a:ea typeface="Garamond"/>
                <a:cs typeface="Garamond"/>
                <a:sym typeface="Garamond"/>
              </a:rPr>
              <a:t>EF </a:t>
            </a:r>
            <a:endParaRPr sz="3200" b="0" i="0" u="none" strike="noStrike" cap="none">
              <a:solidFill>
                <a:schemeClr val="dk2"/>
              </a:solidFill>
              <a:latin typeface="Arial"/>
              <a:ea typeface="Arial"/>
              <a:cs typeface="Arial"/>
              <a:sym typeface="Arial"/>
            </a:endParaRPr>
          </a:p>
        </p:txBody>
      </p:sp>
      <p:sp>
        <p:nvSpPr>
          <p:cNvPr id="1016" name="Google Shape;1016;p92"/>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1017" name="Google Shape;1017;p92"/>
          <p:cNvGraphicFramePr/>
          <p:nvPr/>
        </p:nvGraphicFramePr>
        <p:xfrm>
          <a:off x="304800" y="990600"/>
          <a:ext cx="3000000" cy="3000000"/>
        </p:xfrm>
        <a:graphic>
          <a:graphicData uri="http://schemas.openxmlformats.org/drawingml/2006/table">
            <a:tbl>
              <a:tblPr>
                <a:noFill/>
                <a:tableStyleId>{25DF602F-6CE0-458D-B962-9FB87BD74595}</a:tableStyleId>
              </a:tblPr>
              <a:tblGrid>
                <a:gridCol w="6286500"/>
                <a:gridCol w="1254200"/>
                <a:gridCol w="1069900"/>
              </a:tblGrid>
              <a:tr h="254775">
                <a:tc>
                  <a:txBody>
                    <a:bodyPr/>
                    <a:lstStyle/>
                    <a:p>
                      <a:pPr marL="0" marR="0" lvl="0" indent="0" algn="ctr" rtl="0">
                        <a:lnSpc>
                          <a:spcPct val="115000"/>
                        </a:lnSpc>
                        <a:spcBef>
                          <a:spcPts val="0"/>
                        </a:spcBef>
                        <a:spcAft>
                          <a:spcPts val="0"/>
                        </a:spcAft>
                        <a:buNone/>
                      </a:pPr>
                      <a:r>
                        <a:rPr lang="en-US" sz="1500" b="1" u="none" strike="noStrike" cap="none">
                          <a:latin typeface="Times New Roman"/>
                          <a:ea typeface="Times New Roman"/>
                          <a:cs typeface="Times New Roman"/>
                          <a:sym typeface="Times New Roman"/>
                        </a:rPr>
                        <a:t>Recommendations</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b="1" u="none" strike="noStrike" cap="none">
                          <a:latin typeface="Times New Roman"/>
                          <a:ea typeface="Times New Roman"/>
                          <a:cs typeface="Times New Roman"/>
                          <a:sym typeface="Times New Roman"/>
                        </a:rPr>
                        <a:t>COR</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b="1" u="none" strike="noStrike" cap="none">
                          <a:latin typeface="Times New Roman"/>
                          <a:ea typeface="Times New Roman"/>
                          <a:cs typeface="Times New Roman"/>
                          <a:sym typeface="Times New Roman"/>
                        </a:rPr>
                        <a:t>LOE</a:t>
                      </a:r>
                      <a:endParaRPr sz="1500" u="none" strike="noStrike" cap="none">
                        <a:latin typeface="Times New Roman"/>
                        <a:ea typeface="Times New Roman"/>
                        <a:cs typeface="Times New Roman"/>
                        <a:sym typeface="Times New Roman"/>
                      </a:endParaRPr>
                    </a:p>
                  </a:txBody>
                  <a:tcPr marL="68575" marR="68575" marT="0" marB="0">
                    <a:lnB w="12700" cap="flat" cmpd="sng">
                      <a:solidFill>
                        <a:srgbClr val="000000"/>
                      </a:solidFill>
                      <a:prstDash val="solid"/>
                      <a:round/>
                      <a:headEnd type="none" w="sm" len="sm"/>
                      <a:tailEnd type="none" w="sm" len="sm"/>
                    </a:lnB>
                  </a:tcPr>
                </a:tc>
              </a:tr>
              <a:tr h="254775">
                <a:tc gridSpan="3">
                  <a:txBody>
                    <a:bodyPr/>
                    <a:lstStyle/>
                    <a:p>
                      <a:pPr marL="0" marR="0" lvl="0" indent="0" algn="l" rtl="0">
                        <a:lnSpc>
                          <a:spcPct val="115000"/>
                        </a:lnSpc>
                        <a:spcBef>
                          <a:spcPts val="0"/>
                        </a:spcBef>
                        <a:spcAft>
                          <a:spcPts val="0"/>
                        </a:spcAft>
                        <a:buNone/>
                      </a:pPr>
                      <a:r>
                        <a:rPr lang="en-US" sz="1500" b="1" i="1" u="none" strike="noStrike" cap="none">
                          <a:latin typeface="Times New Roman"/>
                          <a:ea typeface="Times New Roman"/>
                          <a:cs typeface="Times New Roman"/>
                          <a:sym typeface="Times New Roman"/>
                        </a:rPr>
                        <a:t>Digoxin</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254775">
                <a:tc>
                  <a:txBody>
                    <a:bodyPr/>
                    <a:lstStyle/>
                    <a:p>
                      <a:pPr marL="0" marR="0" lvl="0" indent="0" algn="l"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Digoxin can be beneficial in patients with HFrEF </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IIa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254775">
                <a:tc gridSpan="3">
                  <a:txBody>
                    <a:bodyPr/>
                    <a:lstStyle/>
                    <a:p>
                      <a:pPr marL="0" marR="0" lvl="0" indent="0" algn="l" rtl="0">
                        <a:lnSpc>
                          <a:spcPct val="115000"/>
                        </a:lnSpc>
                        <a:spcBef>
                          <a:spcPts val="0"/>
                        </a:spcBef>
                        <a:spcAft>
                          <a:spcPts val="0"/>
                        </a:spcAft>
                        <a:buNone/>
                      </a:pPr>
                      <a:r>
                        <a:rPr lang="en-US" sz="1500" b="1" i="1" u="none" strike="noStrike" cap="none">
                          <a:latin typeface="Times New Roman"/>
                          <a:ea typeface="Times New Roman"/>
                          <a:cs typeface="Times New Roman"/>
                          <a:sym typeface="Times New Roman"/>
                        </a:rPr>
                        <a:t>Anticoagulation </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764350">
                <a:tc>
                  <a:txBody>
                    <a:bodyPr/>
                    <a:lstStyle/>
                    <a:p>
                      <a:pPr marL="0" marR="0" lvl="0" indent="0" algn="l"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Patients with chronic HF with permanent/persistent/paroxysmal AF and an additional risk factor for cardioembolic stroke should receive chronic anticoagulant therapy*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4F81BD"/>
                    </a:solidFill>
                  </a:tcPr>
                </a:tc>
              </a:tr>
              <a:tr h="254775">
                <a:tc>
                  <a:txBody>
                    <a:bodyPr/>
                    <a:lstStyle/>
                    <a:p>
                      <a:pPr marL="0" marR="0" lvl="0" indent="0" algn="l"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The selection of an anticoagulant agent should be individualized</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2D05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764350">
                <a:tc>
                  <a:txBody>
                    <a:bodyPr/>
                    <a:lstStyle/>
                    <a:p>
                      <a:pPr marL="0" marR="0" lvl="0" indent="0" algn="l"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Chronic anticoagulation is reasonable for patients with chronic HF who have permanent/persistent/paroxysmal AF but without an additional risk factor for cardioembolic stroke*</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IIa</a:t>
                      </a:r>
                      <a:endParaRPr sz="15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09575">
                <a:tc>
                  <a:txBody>
                    <a:bodyPr/>
                    <a:lstStyle/>
                    <a:p>
                      <a:pPr marL="0" marR="0" lvl="0" indent="0" algn="l"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Anticoagulation is not recommended in patients with chronic HFrEF without AF, prior thromboembolic event, or a cardioembolic source</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254775">
                <a:tc gridSpan="3">
                  <a:txBody>
                    <a:bodyPr/>
                    <a:lstStyle/>
                    <a:p>
                      <a:pPr marL="0" marR="0" lvl="0" indent="0" algn="just" rtl="0">
                        <a:lnSpc>
                          <a:spcPct val="115000"/>
                        </a:lnSpc>
                        <a:spcBef>
                          <a:spcPts val="0"/>
                        </a:spcBef>
                        <a:spcAft>
                          <a:spcPts val="0"/>
                        </a:spcAft>
                        <a:buNone/>
                      </a:pPr>
                      <a:r>
                        <a:rPr lang="en-US" sz="1500" b="1" i="1" u="none" strike="noStrike" cap="none">
                          <a:latin typeface="Times New Roman"/>
                          <a:ea typeface="Times New Roman"/>
                          <a:cs typeface="Times New Roman"/>
                          <a:sym typeface="Times New Roman"/>
                        </a:rPr>
                        <a:t>Statins</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509575">
                <a:tc>
                  <a:txBody>
                    <a:bodyPr/>
                    <a:lstStyle/>
                    <a:p>
                      <a:pPr marL="0" marR="0" lvl="0" indent="0" algn="l" rtl="0">
                        <a:lnSpc>
                          <a:spcPct val="115000"/>
                        </a:lnSpc>
                        <a:spcBef>
                          <a:spcPts val="0"/>
                        </a:spcBef>
                        <a:spcAft>
                          <a:spcPts val="0"/>
                        </a:spcAft>
                        <a:buNone/>
                      </a:pPr>
                      <a:r>
                        <a:rPr lang="en-US" sz="1500" u="none" strike="noStrike" cap="none">
                          <a:solidFill>
                            <a:srgbClr val="000000"/>
                          </a:solidFill>
                          <a:latin typeface="Times New Roman"/>
                          <a:ea typeface="Times New Roman"/>
                          <a:cs typeface="Times New Roman"/>
                          <a:sym typeface="Times New Roman"/>
                        </a:rPr>
                        <a:t>Statins are not beneficial as adjunctive therapy when prescribed solely for HF</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r h="254775">
                <a:tc gridSpan="3">
                  <a:txBody>
                    <a:bodyPr/>
                    <a:lstStyle/>
                    <a:p>
                      <a:pPr marL="0" marR="0" lvl="0" indent="0" algn="l" rtl="0">
                        <a:lnSpc>
                          <a:spcPct val="115000"/>
                        </a:lnSpc>
                        <a:spcBef>
                          <a:spcPts val="0"/>
                        </a:spcBef>
                        <a:spcAft>
                          <a:spcPts val="0"/>
                        </a:spcAft>
                        <a:buNone/>
                      </a:pPr>
                      <a:r>
                        <a:rPr lang="en-US" sz="1500" b="1" i="1" u="none" strike="noStrike" cap="none">
                          <a:latin typeface="Times New Roman"/>
                          <a:ea typeface="Times New Roman"/>
                          <a:cs typeface="Times New Roman"/>
                          <a:sym typeface="Times New Roman"/>
                        </a:rPr>
                        <a:t>Omega-3 Fatty Acids</a:t>
                      </a:r>
                      <a:endParaRPr sz="15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509575">
                <a:tc>
                  <a:txBody>
                    <a:bodyPr/>
                    <a:lstStyle/>
                    <a:p>
                      <a:pPr marL="0" marR="0" lvl="0" indent="0" algn="l"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Omega-3 PUFA supplementation is reasonable to use as adjunctive therapy in HFrEF or HFpEF patients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IIa</a:t>
                      </a:r>
                      <a:endParaRPr sz="1500" u="none" strike="noStrike" cap="none">
                        <a:latin typeface="Times New Roman"/>
                        <a:ea typeface="Times New Roman"/>
                        <a:cs typeface="Times New Roman"/>
                        <a:sym typeface="Times New Roman"/>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15000"/>
                        </a:lnSpc>
                        <a:spcBef>
                          <a:spcPts val="0"/>
                        </a:spcBef>
                        <a:spcAft>
                          <a:spcPts val="0"/>
                        </a:spcAft>
                        <a:buNone/>
                      </a:pPr>
                      <a:r>
                        <a:rPr lang="en-US" sz="15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93"/>
          <p:cNvSpPr txBox="1">
            <a:spLocks noGrp="1"/>
          </p:cNvSpPr>
          <p:nvPr>
            <p:ph type="title"/>
          </p:nvPr>
        </p:nvSpPr>
        <p:spPr>
          <a:xfrm>
            <a:off x="228600" y="228600"/>
            <a:ext cx="8458200" cy="7863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i="0" u="none" strike="noStrike" cap="none">
                <a:solidFill>
                  <a:schemeClr val="accent2"/>
                </a:solidFill>
                <a:latin typeface="Garamond"/>
                <a:ea typeface="Garamond"/>
                <a:cs typeface="Garamond"/>
                <a:sym typeface="Garamond"/>
              </a:rPr>
              <a:t>Pharmacological Treatment - Diuretic  Therapy</a:t>
            </a:r>
            <a:endParaRPr sz="3200" b="1" i="0" u="none" strike="noStrike" cap="none">
              <a:solidFill>
                <a:schemeClr val="accent2"/>
              </a:solidFill>
              <a:latin typeface="Arial"/>
              <a:ea typeface="Arial"/>
              <a:cs typeface="Arial"/>
              <a:sym typeface="Arial"/>
            </a:endParaRPr>
          </a:p>
        </p:txBody>
      </p:sp>
      <p:sp>
        <p:nvSpPr>
          <p:cNvPr id="1023" name="Google Shape;1023;p93"/>
          <p:cNvSpPr txBox="1">
            <a:spLocks noGrp="1"/>
          </p:cNvSpPr>
          <p:nvPr>
            <p:ph type="body" idx="1"/>
          </p:nvPr>
        </p:nvSpPr>
        <p:spPr>
          <a:xfrm>
            <a:off x="3124200" y="1304300"/>
            <a:ext cx="5257800" cy="315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spcBef>
                <a:spcPts val="30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l" rtl="0">
              <a:spcBef>
                <a:spcPts val="56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Diuretics are recommended in patients with HF</a:t>
            </a:r>
            <a:r>
              <a:rPr lang="en-US" sz="2800" b="0" i="1" u="none" strike="noStrike" cap="none">
                <a:solidFill>
                  <a:schemeClr val="dk1"/>
                </a:solidFill>
                <a:latin typeface="Times New Roman"/>
                <a:ea typeface="Times New Roman"/>
                <a:cs typeface="Times New Roman"/>
                <a:sym typeface="Times New Roman"/>
              </a:rPr>
              <a:t>r</a:t>
            </a:r>
            <a:r>
              <a:rPr lang="en-US" sz="2800" b="0" i="0" u="none" strike="noStrike" cap="none">
                <a:solidFill>
                  <a:schemeClr val="dk1"/>
                </a:solidFill>
                <a:latin typeface="Times New Roman"/>
                <a:ea typeface="Times New Roman"/>
                <a:cs typeface="Times New Roman"/>
                <a:sym typeface="Times New Roman"/>
              </a:rPr>
              <a:t>EF who have evidence of fluid retention, unless contraindicated, to improve symptoms</a:t>
            </a:r>
            <a:endParaRPr/>
          </a:p>
          <a:p>
            <a:pPr marL="0" marR="0" lvl="0" indent="0" algn="l" rtl="0">
              <a:spcBef>
                <a:spcPts val="300"/>
              </a:spcBef>
              <a:spcAft>
                <a:spcPts val="0"/>
              </a:spcAft>
              <a:buClr>
                <a:schemeClr val="dk1"/>
              </a:buClr>
              <a:buSzPts val="1500"/>
              <a:buFont typeface="Arial"/>
              <a:buNone/>
            </a:pPr>
            <a:endParaRPr sz="1500" b="0" i="0" u="none" strike="noStrike" cap="none">
              <a:solidFill>
                <a:schemeClr val="dk1"/>
              </a:solidFill>
              <a:latin typeface="Arial"/>
              <a:ea typeface="Arial"/>
              <a:cs typeface="Arial"/>
              <a:sym typeface="Arial"/>
            </a:endParaRPr>
          </a:p>
        </p:txBody>
      </p:sp>
      <p:grpSp>
        <p:nvGrpSpPr>
          <p:cNvPr id="1024" name="Google Shape;1024;p93"/>
          <p:cNvGrpSpPr/>
          <p:nvPr/>
        </p:nvGrpSpPr>
        <p:grpSpPr>
          <a:xfrm>
            <a:off x="694927" y="2285999"/>
            <a:ext cx="2078186" cy="1163089"/>
            <a:chOff x="3986" y="942"/>
            <a:chExt cx="900" cy="504"/>
          </a:xfrm>
        </p:grpSpPr>
        <p:sp>
          <p:nvSpPr>
            <p:cNvPr id="1025" name="Google Shape;1025;p93"/>
            <p:cNvSpPr/>
            <p:nvPr/>
          </p:nvSpPr>
          <p:spPr>
            <a:xfrm>
              <a:off x="3986" y="1116"/>
              <a:ext cx="300" cy="300"/>
            </a:xfrm>
            <a:prstGeom prst="rect">
              <a:avLst/>
            </a:prstGeom>
            <a:solidFill>
              <a:srgbClr val="57AC69"/>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026" name="Google Shape;1026;p93"/>
            <p:cNvSpPr/>
            <p:nvPr/>
          </p:nvSpPr>
          <p:spPr>
            <a:xfrm>
              <a:off x="4370" y="1116"/>
              <a:ext cx="300" cy="300"/>
            </a:xfrm>
            <a:prstGeom prst="rect">
              <a:avLst/>
            </a:prstGeom>
            <a:solidFill>
              <a:srgbClr val="F7983A"/>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027" name="Google Shape;1027;p93"/>
            <p:cNvSpPr/>
            <p:nvPr/>
          </p:nvSpPr>
          <p:spPr>
            <a:xfrm>
              <a:off x="4032" y="1200"/>
              <a:ext cx="111" cy="246"/>
            </a:xfrm>
            <a:custGeom>
              <a:avLst/>
              <a:gdLst/>
              <a:ahLst/>
              <a:cxnLst/>
              <a:rect l="l" t="t" r="r" b="b"/>
              <a:pathLst>
                <a:path w="136" h="270" extrusionOk="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8" name="Google Shape;1028;p93"/>
            <p:cNvSpPr/>
            <p:nvPr/>
          </p:nvSpPr>
          <p:spPr>
            <a:xfrm>
              <a:off x="4178" y="1116"/>
              <a:ext cx="300" cy="300"/>
            </a:xfrm>
            <a:prstGeom prst="rect">
              <a:avLst/>
            </a:prstGeom>
            <a:solidFill>
              <a:srgbClr val="FDCC3F"/>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029" name="Google Shape;1029;p93"/>
            <p:cNvSpPr/>
            <p:nvPr/>
          </p:nvSpPr>
          <p:spPr>
            <a:xfrm>
              <a:off x="4562" y="1116"/>
              <a:ext cx="300" cy="300"/>
            </a:xfrm>
            <a:prstGeom prst="rect">
              <a:avLst/>
            </a:prstGeom>
            <a:solidFill>
              <a:srgbClr val="C9382A"/>
            </a:solidFill>
            <a:ln w="1905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Arial"/>
                <a:ea typeface="Arial"/>
                <a:cs typeface="Arial"/>
                <a:sym typeface="Arial"/>
              </a:endParaRPr>
            </a:p>
          </p:txBody>
        </p:sp>
        <p:sp>
          <p:nvSpPr>
            <p:cNvPr id="1030" name="Google Shape;1030;p93"/>
            <p:cNvSpPr/>
            <p:nvPr/>
          </p:nvSpPr>
          <p:spPr>
            <a:xfrm>
              <a:off x="4066" y="942"/>
              <a:ext cx="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a:t>
              </a:r>
              <a:endParaRPr sz="1800">
                <a:solidFill>
                  <a:schemeClr val="dk1"/>
                </a:solidFill>
                <a:latin typeface="Arial"/>
                <a:ea typeface="Arial"/>
                <a:cs typeface="Arial"/>
                <a:sym typeface="Arial"/>
              </a:endParaRPr>
            </a:p>
          </p:txBody>
        </p:sp>
        <p:sp>
          <p:nvSpPr>
            <p:cNvPr id="1031" name="Google Shape;1031;p93"/>
            <p:cNvSpPr/>
            <p:nvPr/>
          </p:nvSpPr>
          <p:spPr>
            <a:xfrm>
              <a:off x="4178"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IIa</a:t>
              </a:r>
              <a:endParaRPr sz="1800">
                <a:solidFill>
                  <a:schemeClr val="dk1"/>
                </a:solidFill>
                <a:latin typeface="Arial"/>
                <a:ea typeface="Arial"/>
                <a:cs typeface="Arial"/>
                <a:sym typeface="Arial"/>
              </a:endParaRPr>
            </a:p>
          </p:txBody>
        </p:sp>
        <p:sp>
          <p:nvSpPr>
            <p:cNvPr id="1032" name="Google Shape;1032;p93"/>
            <p:cNvSpPr/>
            <p:nvPr/>
          </p:nvSpPr>
          <p:spPr>
            <a:xfrm>
              <a:off x="4370"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IIb</a:t>
              </a:r>
              <a:endParaRPr sz="1800">
                <a:solidFill>
                  <a:schemeClr val="dk1"/>
                </a:solidFill>
                <a:latin typeface="Arial"/>
                <a:ea typeface="Arial"/>
                <a:cs typeface="Arial"/>
                <a:sym typeface="Arial"/>
              </a:endParaRPr>
            </a:p>
          </p:txBody>
        </p:sp>
        <p:sp>
          <p:nvSpPr>
            <p:cNvPr id="1033" name="Google Shape;1033;p93"/>
            <p:cNvSpPr/>
            <p:nvPr/>
          </p:nvSpPr>
          <p:spPr>
            <a:xfrm>
              <a:off x="4586" y="943"/>
              <a:ext cx="300" cy="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III</a:t>
              </a:r>
              <a:endParaRPr sz="1800">
                <a:solidFill>
                  <a:schemeClr val="dk1"/>
                </a:solidFill>
                <a:latin typeface="Arial"/>
                <a:ea typeface="Arial"/>
                <a:cs typeface="Arial"/>
                <a:sym typeface="Aria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94"/>
          <p:cNvSpPr txBox="1">
            <a:spLocks noGrp="1"/>
          </p:cNvSpPr>
          <p:nvPr>
            <p:ph type="title"/>
          </p:nvPr>
        </p:nvSpPr>
        <p:spPr>
          <a:xfrm>
            <a:off x="1028700" y="247650"/>
            <a:ext cx="7086600" cy="7161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b="1" i="0" u="none" strike="noStrike" cap="none">
                <a:solidFill>
                  <a:schemeClr val="accent2"/>
                </a:solidFill>
                <a:latin typeface="Garamond"/>
                <a:ea typeface="Garamond"/>
                <a:cs typeface="Garamond"/>
                <a:sym typeface="Garamond"/>
              </a:rPr>
              <a:t>Pharmacological Therapy for Management of Stage C HF</a:t>
            </a:r>
            <a:r>
              <a:rPr lang="en-US" sz="3200" b="1" i="1" u="none" strike="noStrike" cap="none">
                <a:solidFill>
                  <a:schemeClr val="accent2"/>
                </a:solidFill>
                <a:latin typeface="Garamond"/>
                <a:ea typeface="Garamond"/>
                <a:cs typeface="Garamond"/>
                <a:sym typeface="Garamond"/>
              </a:rPr>
              <a:t>r</a:t>
            </a:r>
            <a:r>
              <a:rPr lang="en-US" sz="3200" b="1" i="0" u="none" strike="noStrike" cap="none">
                <a:solidFill>
                  <a:schemeClr val="accent2"/>
                </a:solidFill>
                <a:latin typeface="Garamond"/>
                <a:ea typeface="Garamond"/>
                <a:cs typeface="Garamond"/>
                <a:sym typeface="Garamond"/>
              </a:rPr>
              <a:t>EF </a:t>
            </a:r>
            <a:endParaRPr sz="3200" b="0" i="0" u="none" strike="noStrike" cap="none">
              <a:solidFill>
                <a:schemeClr val="dk2"/>
              </a:solidFill>
              <a:latin typeface="Arial"/>
              <a:ea typeface="Arial"/>
              <a:cs typeface="Arial"/>
              <a:sym typeface="Arial"/>
            </a:endParaRPr>
          </a:p>
        </p:txBody>
      </p:sp>
      <p:sp>
        <p:nvSpPr>
          <p:cNvPr id="1040" name="Google Shape;1040;p94"/>
          <p:cNvSpPr/>
          <p:nvPr/>
        </p:nvSpPr>
        <p:spPr>
          <a:xfrm>
            <a:off x="0" y="0"/>
            <a:ext cx="9144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aphicFrame>
        <p:nvGraphicFramePr>
          <p:cNvPr id="1041" name="Google Shape;1041;p94"/>
          <p:cNvGraphicFramePr/>
          <p:nvPr/>
        </p:nvGraphicFramePr>
        <p:xfrm>
          <a:off x="609600" y="1447800"/>
          <a:ext cx="3000000" cy="3000000"/>
        </p:xfrm>
        <a:graphic>
          <a:graphicData uri="http://schemas.openxmlformats.org/drawingml/2006/table">
            <a:tbl>
              <a:tblPr>
                <a:noFill/>
                <a:tableStyleId>{25DF602F-6CE0-458D-B962-9FB87BD74595}</a:tableStyleId>
              </a:tblPr>
              <a:tblGrid>
                <a:gridCol w="5622025"/>
                <a:gridCol w="989225"/>
                <a:gridCol w="1084975"/>
              </a:tblGrid>
              <a:tr h="280425">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Recommendations</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COR</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b="1" u="none" strike="noStrike" cap="none">
                          <a:latin typeface="Times New Roman"/>
                          <a:ea typeface="Times New Roman"/>
                          <a:cs typeface="Times New Roman"/>
                          <a:sym typeface="Times New Roman"/>
                        </a:rPr>
                        <a:t>LOE</a:t>
                      </a:r>
                      <a:endParaRPr sz="1600" u="none" strike="noStrike" cap="none">
                        <a:latin typeface="Times New Roman"/>
                        <a:ea typeface="Times New Roman"/>
                        <a:cs typeface="Times New Roman"/>
                        <a:sym typeface="Times New Roman"/>
                      </a:endParaRPr>
                    </a:p>
                  </a:txBody>
                  <a:tcPr marL="68575" marR="68575" marT="0" marB="0">
                    <a:lnB w="12700" cap="flat" cmpd="sng">
                      <a:solidFill>
                        <a:srgbClr val="000000"/>
                      </a:solidFill>
                      <a:prstDash val="solid"/>
                      <a:round/>
                      <a:headEnd type="none" w="sm" len="sm"/>
                      <a:tailEnd type="none" w="sm" len="sm"/>
                    </a:lnB>
                  </a:tcPr>
                </a:tc>
              </a:tr>
              <a:tr h="280425">
                <a:tc gridSpan="3">
                  <a:txBody>
                    <a:bodyPr/>
                    <a:lstStyle/>
                    <a:p>
                      <a:pPr marL="0" marR="0" lvl="0" indent="0" algn="l" rtl="0">
                        <a:lnSpc>
                          <a:spcPct val="115000"/>
                        </a:lnSpc>
                        <a:spcBef>
                          <a:spcPts val="0"/>
                        </a:spcBef>
                        <a:spcAft>
                          <a:spcPts val="0"/>
                        </a:spcAft>
                        <a:buNone/>
                      </a:pPr>
                      <a:r>
                        <a:rPr lang="en-US" sz="1600" b="1" i="1" u="none" strike="noStrike" cap="none">
                          <a:latin typeface="Times New Roman"/>
                          <a:ea typeface="Times New Roman"/>
                          <a:cs typeface="Times New Roman"/>
                          <a:sym typeface="Times New Roman"/>
                        </a:rPr>
                        <a:t>Other Drugs</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5608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Nutritional supplements as treatment for HF are not recommended in HFrEF </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608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Hormonal therapies other than to replete deficiencies are not recommended in HFrEF</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8412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Drugs known to adversely affect the clinical status of patients with HFrEF are potentially harmful and should be avoided or withdrawn </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Harm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r>
              <a:tr h="5608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Long-term use of an infusion of a positive inotropic drug is not recommended and may be harmful except as palliation</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Harm</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r>
              <a:tr h="280425">
                <a:tc gridSpan="3">
                  <a:txBody>
                    <a:bodyPr/>
                    <a:lstStyle/>
                    <a:p>
                      <a:pPr marL="0" marR="0" lvl="0" indent="0" algn="l" rtl="0">
                        <a:lnSpc>
                          <a:spcPct val="115000"/>
                        </a:lnSpc>
                        <a:spcBef>
                          <a:spcPts val="0"/>
                        </a:spcBef>
                        <a:spcAft>
                          <a:spcPts val="0"/>
                        </a:spcAft>
                        <a:buNone/>
                      </a:pPr>
                      <a:r>
                        <a:rPr lang="en-US" sz="1600" b="1" i="1" u="none" strike="noStrike" cap="none">
                          <a:latin typeface="Times New Roman"/>
                          <a:ea typeface="Times New Roman"/>
                          <a:cs typeface="Times New Roman"/>
                          <a:sym typeface="Times New Roman"/>
                        </a:rPr>
                        <a:t>Calcium Channel Blockers</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hMerge="1">
                  <a:txBody>
                    <a:bodyPr/>
                    <a:lstStyle/>
                    <a:p>
                      <a:endParaRPr lang="en-US"/>
                    </a:p>
                  </a:txBody>
                  <a:tcPr/>
                </a:tc>
                <a:tc hMerge="1">
                  <a:txBody>
                    <a:bodyPr/>
                    <a:lstStyle/>
                    <a:p>
                      <a:endParaRPr lang="en-US"/>
                    </a:p>
                  </a:txBody>
                  <a:tcPr/>
                </a:tc>
              </a:tr>
              <a:tr h="560850">
                <a:tc>
                  <a:txBody>
                    <a:bodyPr/>
                    <a:lstStyle/>
                    <a:p>
                      <a:pPr marL="0" marR="0" lvl="0" indent="0" algn="l"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Calcium channel blocking drugs are not recommended as routine in HFrEF</a:t>
                      </a:r>
                      <a:endParaRPr sz="1600" u="none" strike="noStrike" cap="none">
                        <a:latin typeface="Times New Roman"/>
                        <a:ea typeface="Times New Roman"/>
                        <a:cs typeface="Times New Roman"/>
                        <a:sym typeface="Times New Roman"/>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0000"/>
                    </a:solidFill>
                  </a:tcPr>
                </a:tc>
                <a:tc>
                  <a:txBody>
                    <a:bodyPr/>
                    <a:lstStyle/>
                    <a:p>
                      <a:pPr marL="0" marR="0" lvl="0" indent="0" algn="ctr" rtl="0">
                        <a:lnSpc>
                          <a:spcPct val="115000"/>
                        </a:lnSpc>
                        <a:spcBef>
                          <a:spcPts val="0"/>
                        </a:spcBef>
                        <a:spcAft>
                          <a:spcPts val="0"/>
                        </a:spcAft>
                        <a:buNone/>
                      </a:pPr>
                      <a:r>
                        <a:rPr lang="en-US" sz="1600" u="none" strike="noStrike" cap="none">
                          <a:latin typeface="Times New Roman"/>
                          <a:ea typeface="Times New Roman"/>
                          <a:cs typeface="Times New Roman"/>
                          <a:sym typeface="Times New Roman"/>
                        </a:rPr>
                        <a:t>A</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548DD4"/>
                    </a:solidFill>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95"/>
          <p:cNvSpPr txBox="1">
            <a:spLocks noGrp="1"/>
          </p:cNvSpPr>
          <p:nvPr>
            <p:ph type="title"/>
          </p:nvPr>
        </p:nvSpPr>
        <p:spPr>
          <a:xfrm>
            <a:off x="457200" y="16042"/>
            <a:ext cx="8229600" cy="63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i="0" u="none" strike="noStrike" cap="none">
                <a:solidFill>
                  <a:srgbClr val="262672"/>
                </a:solidFill>
                <a:latin typeface="Garamond"/>
                <a:ea typeface="Garamond"/>
                <a:cs typeface="Garamond"/>
                <a:sym typeface="Garamond"/>
              </a:rPr>
              <a:t>Treatment of HFrEF Stage C and D </a:t>
            </a:r>
            <a:endParaRPr/>
          </a:p>
        </p:txBody>
      </p:sp>
      <p:sp>
        <p:nvSpPr>
          <p:cNvPr id="1047" name="Google Shape;1047;p95"/>
          <p:cNvSpPr txBox="1"/>
          <p:nvPr/>
        </p:nvSpPr>
        <p:spPr>
          <a:xfrm>
            <a:off x="-32084" y="4648200"/>
            <a:ext cx="91440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†Hydral-Nitrates green box: The combination of ISDN/HYD with ARNI has not been robustly tested. BP response should be carefully monitored. </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‡See 2013 HF guideline. </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§Participation in investigational studies is also appropriate for stage C, NYHA class II and III HF.</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 ACEI indicates angiotensin-converting enzyme inhibitor; ARB, angiotensin receptor-blocker; ARNI, angiotensin receptor-neprilysin inhibitor; BP, blood pressure; bpm, beats per minute; C/I, contraindication; COR, Class of Recommendation; CrCl, creatinine clearance; CRT-D, cardiac resynchronization therapy–device; Dx, diagnosis; GDMT, guideline-directed management and therapy; HF, heart failure; HFrEF, heart failure with reduced ejection fraction; ICD, implantable cardioverter-defibrillator; ISDN/HYD, isosorbide dinitrate hydral-nitrates; K+, potassium; LBBB, left bundle-branch block; LVAD, left ventricular assist device; LVEF, left ventricular ejection fraction; MI, myocardial infarction; NSR, normal sinus rhythm; and NYHA, New York Heart Association.</a:t>
            </a:r>
            <a:endParaRPr/>
          </a:p>
        </p:txBody>
      </p:sp>
      <p:pic>
        <p:nvPicPr>
          <p:cNvPr id="1048" name="Google Shape;1048;p95"/>
          <p:cNvPicPr preferRelativeResize="0">
            <a:picLocks noGrp="1"/>
          </p:cNvPicPr>
          <p:nvPr>
            <p:ph type="body" idx="1"/>
          </p:nvPr>
        </p:nvPicPr>
        <p:blipFill rotWithShape="1">
          <a:blip r:embed="rId3">
            <a:alphaModFix/>
          </a:blip>
          <a:srcRect/>
          <a:stretch/>
        </p:blipFill>
        <p:spPr>
          <a:xfrm>
            <a:off x="1905000" y="655804"/>
            <a:ext cx="5251800" cy="39924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graphicFrame>
        <p:nvGraphicFramePr>
          <p:cNvPr id="1053" name="Google Shape;1053;p96"/>
          <p:cNvGraphicFramePr/>
          <p:nvPr/>
        </p:nvGraphicFramePr>
        <p:xfrm>
          <a:off x="457200" y="2022758"/>
          <a:ext cx="3000000" cy="3000000"/>
        </p:xfrm>
        <a:graphic>
          <a:graphicData uri="http://schemas.openxmlformats.org/drawingml/2006/table">
            <a:tbl>
              <a:tblPr>
                <a:noFill/>
                <a:tableStyleId>{25DF602F-6CE0-458D-B962-9FB87BD74595}</a:tableStyleId>
              </a:tblPr>
              <a:tblGrid>
                <a:gridCol w="1002375"/>
                <a:gridCol w="968175"/>
                <a:gridCol w="4125450"/>
                <a:gridCol w="2035250"/>
              </a:tblGrid>
              <a:tr h="121852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IIb</a:t>
                      </a:r>
                      <a:endParaRPr sz="1800" b="1" i="0" u="none" strike="noStrike" cap="none">
                        <a:latin typeface="Arial"/>
                        <a:ea typeface="Arial"/>
                        <a:cs typeface="Arial"/>
                        <a:sym typeface="Arial"/>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appropriately selected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 (with EF ≥45%, elevated BNP levels or HF admission within 1 year, estimated glomerular filtration rate &gt;</a:t>
                      </a:r>
                      <a:r>
                        <a:rPr lang="en-US" sz="1800" b="0" i="0" u="none" strike="noStrike" cap="none">
                          <a:solidFill>
                            <a:schemeClr val="dk1"/>
                          </a:solidFill>
                          <a:latin typeface="Arial"/>
                          <a:ea typeface="Arial"/>
                          <a:cs typeface="Arial"/>
                          <a:sym typeface="Arial"/>
                        </a:rPr>
                        <a:t>30 mL/min, </a:t>
                      </a:r>
                      <a:r>
                        <a:rPr lang="en-US" sz="1800" b="0" i="0" u="none" strike="noStrike" cap="none">
                          <a:latin typeface="Arial"/>
                          <a:ea typeface="Arial"/>
                          <a:cs typeface="Arial"/>
                          <a:sym typeface="Arial"/>
                        </a:rPr>
                        <a:t>creatinine &lt;2.5 mg/dL, potassium &lt;5.0 mEq/L), aldosterone receptor antagonists might be considered to decrease hospitalizations.</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Current recommendation reflects </a:t>
                      </a:r>
                      <a:r>
                        <a:rPr lang="en-US" sz="1800" b="0" i="0" u="none" strike="noStrike" cap="none">
                          <a:latin typeface="Arial"/>
                          <a:ea typeface="Arial"/>
                          <a:cs typeface="Arial"/>
                          <a:sym typeface="Arial"/>
                        </a:rPr>
                        <a:t>new RCT data. </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054" name="Google Shape;1054;p96"/>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Preserved EF</a:t>
            </a:r>
            <a:endParaRPr/>
          </a:p>
        </p:txBody>
      </p:sp>
      <p:graphicFrame>
        <p:nvGraphicFramePr>
          <p:cNvPr id="1055" name="Google Shape;1055;p96"/>
          <p:cNvGraphicFramePr/>
          <p:nvPr/>
        </p:nvGraphicFramePr>
        <p:xfrm>
          <a:off x="457200" y="1413158"/>
          <a:ext cx="3000000" cy="3000000"/>
        </p:xfrm>
        <a:graphic>
          <a:graphicData uri="http://schemas.openxmlformats.org/drawingml/2006/table">
            <a:tbl>
              <a:tblPr>
                <a:noFill/>
                <a:tableStyleId>{25DF602F-6CE0-458D-B962-9FB87BD74595}</a:tableStyleId>
              </a:tblPr>
              <a:tblGrid>
                <a:gridCol w="990600"/>
                <a:gridCol w="973750"/>
                <a:gridCol w="4131650"/>
                <a:gridCol w="2035250"/>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56" name="Google Shape;1056;p96"/>
          <p:cNvGraphicFramePr/>
          <p:nvPr/>
        </p:nvGraphicFramePr>
        <p:xfrm>
          <a:off x="457200" y="4491638"/>
          <a:ext cx="3000000" cy="3000000"/>
        </p:xfrm>
        <a:graphic>
          <a:graphicData uri="http://schemas.openxmlformats.org/drawingml/2006/table">
            <a:tbl>
              <a:tblPr>
                <a:noFill/>
                <a:tableStyleId>{25DF602F-6CE0-458D-B962-9FB87BD74595}</a:tableStyleId>
              </a:tblPr>
              <a:tblGrid>
                <a:gridCol w="1002375"/>
                <a:gridCol w="968175"/>
                <a:gridCol w="4125450"/>
                <a:gridCol w="2035250"/>
              </a:tblGrid>
              <a:tr h="3352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IIb</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The use of ARBs might be considered to decrease hospitalizations for patients with HF</a:t>
                      </a:r>
                      <a:r>
                        <a:rPr lang="en-US" sz="1800" b="0" i="1" u="none" strike="noStrike" cap="none">
                          <a:solidFill>
                            <a:srgbClr val="000000"/>
                          </a:solidFill>
                          <a:latin typeface="Arial"/>
                          <a:ea typeface="Arial"/>
                          <a:cs typeface="Arial"/>
                          <a:sym typeface="Arial"/>
                        </a:rPr>
                        <a:t>p</a:t>
                      </a:r>
                      <a:r>
                        <a:rPr lang="en-US" sz="1800" b="0" i="0" u="none" strike="noStrike" cap="none">
                          <a:solidFill>
                            <a:srgbClr val="000000"/>
                          </a:solidFill>
                          <a:latin typeface="Arial"/>
                          <a:ea typeface="Arial"/>
                          <a:cs typeface="Arial"/>
                          <a:sym typeface="Arial"/>
                        </a:rPr>
                        <a:t>EF.</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Prevalence of HF by Age and Gender</a:t>
            </a:r>
            <a:endParaRPr/>
          </a:p>
        </p:txBody>
      </p:sp>
      <p:sp>
        <p:nvSpPr>
          <p:cNvPr id="176" name="Google Shape;176;p34"/>
          <p:cNvSpPr txBox="1">
            <a:spLocks noGrp="1"/>
          </p:cNvSpPr>
          <p:nvPr>
            <p:ph type="body" idx="1"/>
          </p:nvPr>
        </p:nvSpPr>
        <p:spPr>
          <a:xfrm>
            <a:off x="723900" y="1416050"/>
            <a:ext cx="4359275" cy="62865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United States:  1988-94</a:t>
            </a:r>
            <a:endParaRPr/>
          </a:p>
        </p:txBody>
      </p:sp>
      <p:pic>
        <p:nvPicPr>
          <p:cNvPr id="177" name="Google Shape;177;p34"/>
          <p:cNvPicPr preferRelativeResize="0"/>
          <p:nvPr/>
        </p:nvPicPr>
        <p:blipFill rotWithShape="1">
          <a:blip r:embed="rId3">
            <a:alphaModFix/>
          </a:blip>
          <a:srcRect/>
          <a:stretch/>
        </p:blipFill>
        <p:spPr>
          <a:xfrm>
            <a:off x="463550" y="2217737"/>
            <a:ext cx="8296275" cy="4035425"/>
          </a:xfrm>
          <a:prstGeom prst="rect">
            <a:avLst/>
          </a:prstGeom>
          <a:noFill/>
          <a:ln>
            <a:noFill/>
          </a:ln>
        </p:spPr>
      </p:pic>
      <p:sp>
        <p:nvSpPr>
          <p:cNvPr id="178" name="Google Shape;178;p34"/>
          <p:cNvSpPr txBox="1"/>
          <p:nvPr/>
        </p:nvSpPr>
        <p:spPr>
          <a:xfrm>
            <a:off x="101600" y="6470650"/>
            <a:ext cx="7848600" cy="274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Source:  NHANES III (1988-94), CDC/NCHS and the American Heart Association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97"/>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Preserved EF</a:t>
            </a:r>
            <a:endParaRPr/>
          </a:p>
        </p:txBody>
      </p:sp>
      <p:graphicFrame>
        <p:nvGraphicFramePr>
          <p:cNvPr id="1062" name="Google Shape;1062;p97"/>
          <p:cNvGraphicFramePr/>
          <p:nvPr/>
        </p:nvGraphicFramePr>
        <p:xfrm>
          <a:off x="397838" y="2438400"/>
          <a:ext cx="3000000" cy="3000000"/>
        </p:xfrm>
        <a:graphic>
          <a:graphicData uri="http://schemas.openxmlformats.org/drawingml/2006/table">
            <a:tbl>
              <a:tblPr>
                <a:noFill/>
                <a:tableStyleId>{25DF602F-6CE0-458D-B962-9FB87BD74595}</a:tableStyleId>
              </a:tblPr>
              <a:tblGrid>
                <a:gridCol w="973750"/>
                <a:gridCol w="990600"/>
                <a:gridCol w="3886200"/>
                <a:gridCol w="2280675"/>
              </a:tblGrid>
              <a:tr h="6963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Systolic and diastolic blood pressure should be controlled in patients with HF</a:t>
                      </a:r>
                      <a:r>
                        <a:rPr lang="en-US" sz="1800" b="0" i="1" u="none" strike="noStrike" cap="none">
                          <a:solidFill>
                            <a:srgbClr val="000000"/>
                          </a:solidFill>
                          <a:latin typeface="Arial"/>
                          <a:ea typeface="Arial"/>
                          <a:cs typeface="Arial"/>
                          <a:sym typeface="Arial"/>
                        </a:rPr>
                        <a:t>p</a:t>
                      </a:r>
                      <a:r>
                        <a:rPr lang="en-US" sz="1800" b="0" i="0" u="none" strike="noStrike" cap="none">
                          <a:solidFill>
                            <a:srgbClr val="000000"/>
                          </a:solidFill>
                          <a:latin typeface="Arial"/>
                          <a:ea typeface="Arial"/>
                          <a:cs typeface="Arial"/>
                          <a:sym typeface="Arial"/>
                        </a:rPr>
                        <a:t>EF in accordance with published clinical practice guidelines to prevent morbidity</a:t>
                      </a:r>
                      <a:endParaRPr sz="1800" b="0" i="0" u="none" strike="noStrike" cap="none">
                        <a:latin typeface="Arial"/>
                        <a:ea typeface="Arial"/>
                        <a:cs typeface="Arial"/>
                        <a:sym typeface="Arial"/>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872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B05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Diuretics should be used for relief of symptoms due to volume overload in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63" name="Google Shape;1063;p97"/>
          <p:cNvGraphicFramePr/>
          <p:nvPr/>
        </p:nvGraphicFramePr>
        <p:xfrm>
          <a:off x="397838" y="1828800"/>
          <a:ext cx="3000000" cy="3000000"/>
        </p:xfrm>
        <a:graphic>
          <a:graphicData uri="http://schemas.openxmlformats.org/drawingml/2006/table">
            <a:tbl>
              <a:tblPr>
                <a:noFill/>
                <a:tableStyleId>{25DF602F-6CE0-458D-B962-9FB87BD74595}</a:tableStyleId>
              </a:tblPr>
              <a:tblGrid>
                <a:gridCol w="973750"/>
                <a:gridCol w="990600"/>
                <a:gridCol w="3886200"/>
                <a:gridCol w="2280675"/>
              </a:tblGrid>
              <a:tr h="1486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graphicFrame>
        <p:nvGraphicFramePr>
          <p:cNvPr id="1068" name="Google Shape;1068;p98"/>
          <p:cNvGraphicFramePr/>
          <p:nvPr/>
        </p:nvGraphicFramePr>
        <p:xfrm>
          <a:off x="457200" y="2022758"/>
          <a:ext cx="3000000" cy="3000000"/>
        </p:xfrm>
        <a:graphic>
          <a:graphicData uri="http://schemas.openxmlformats.org/drawingml/2006/table">
            <a:tbl>
              <a:tblPr>
                <a:noFill/>
                <a:tableStyleId>{25DF602F-6CE0-458D-B962-9FB87BD74595}</a:tableStyleId>
              </a:tblPr>
              <a:tblGrid>
                <a:gridCol w="1002375"/>
                <a:gridCol w="968175"/>
                <a:gridCol w="4125450"/>
                <a:gridCol w="2035250"/>
              </a:tblGrid>
              <a:tr h="121852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IIb</a:t>
                      </a:r>
                      <a:endParaRPr sz="1800" b="1" i="0" u="none" strike="noStrike" cap="none">
                        <a:latin typeface="Arial"/>
                        <a:ea typeface="Arial"/>
                        <a:cs typeface="Arial"/>
                        <a:sym typeface="Arial"/>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appropriately selected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 (with EF ≥45%, elevated BNP levels or HF admission within 1 year, estimated glomerular filtration rate &gt;</a:t>
                      </a:r>
                      <a:r>
                        <a:rPr lang="en-US" sz="1800" b="0" i="0" u="none" strike="noStrike" cap="none">
                          <a:solidFill>
                            <a:schemeClr val="dk1"/>
                          </a:solidFill>
                          <a:latin typeface="Arial"/>
                          <a:ea typeface="Arial"/>
                          <a:cs typeface="Arial"/>
                          <a:sym typeface="Arial"/>
                        </a:rPr>
                        <a:t>30 mL/min, </a:t>
                      </a:r>
                      <a:r>
                        <a:rPr lang="en-US" sz="1800" b="0" i="0" u="none" strike="noStrike" cap="none">
                          <a:latin typeface="Arial"/>
                          <a:ea typeface="Arial"/>
                          <a:cs typeface="Arial"/>
                          <a:sym typeface="Arial"/>
                        </a:rPr>
                        <a:t>creatinine &lt;2.5 mg/dL, potassium &lt;5.0 mEq/L), aldosterone receptor antagonists might be considered to decrease hospitalizations.</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Current recommendation reflects </a:t>
                      </a:r>
                      <a:r>
                        <a:rPr lang="en-US" sz="1800" b="0" i="0" u="none" strike="noStrike" cap="none">
                          <a:latin typeface="Arial"/>
                          <a:ea typeface="Arial"/>
                          <a:cs typeface="Arial"/>
                          <a:sym typeface="Arial"/>
                        </a:rPr>
                        <a:t>new RCT data. </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069" name="Google Shape;1069;p98"/>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Preserved EF</a:t>
            </a:r>
            <a:endParaRPr/>
          </a:p>
        </p:txBody>
      </p:sp>
      <p:graphicFrame>
        <p:nvGraphicFramePr>
          <p:cNvPr id="1070" name="Google Shape;1070;p98"/>
          <p:cNvGraphicFramePr/>
          <p:nvPr/>
        </p:nvGraphicFramePr>
        <p:xfrm>
          <a:off x="457200" y="1413158"/>
          <a:ext cx="3000000" cy="3000000"/>
        </p:xfrm>
        <a:graphic>
          <a:graphicData uri="http://schemas.openxmlformats.org/drawingml/2006/table">
            <a:tbl>
              <a:tblPr>
                <a:noFill/>
                <a:tableStyleId>{25DF602F-6CE0-458D-B962-9FB87BD74595}</a:tableStyleId>
              </a:tblPr>
              <a:tblGrid>
                <a:gridCol w="990600"/>
                <a:gridCol w="973750"/>
                <a:gridCol w="4131650"/>
                <a:gridCol w="2035250"/>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71" name="Google Shape;1071;p98"/>
          <p:cNvGraphicFramePr/>
          <p:nvPr/>
        </p:nvGraphicFramePr>
        <p:xfrm>
          <a:off x="457200" y="4491638"/>
          <a:ext cx="3000000" cy="3000000"/>
        </p:xfrm>
        <a:graphic>
          <a:graphicData uri="http://schemas.openxmlformats.org/drawingml/2006/table">
            <a:tbl>
              <a:tblPr>
                <a:noFill/>
                <a:tableStyleId>{25DF602F-6CE0-458D-B962-9FB87BD74595}</a:tableStyleId>
              </a:tblPr>
              <a:tblGrid>
                <a:gridCol w="1002375"/>
                <a:gridCol w="968175"/>
                <a:gridCol w="4125450"/>
                <a:gridCol w="2035250"/>
              </a:tblGrid>
              <a:tr h="3352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IIb</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The use of ARBs might be considered to decrease hospitalizations for patients with HF</a:t>
                      </a:r>
                      <a:r>
                        <a:rPr lang="en-US" sz="1800" b="0" i="1" u="none" strike="noStrike" cap="none">
                          <a:solidFill>
                            <a:srgbClr val="000000"/>
                          </a:solidFill>
                          <a:latin typeface="Arial"/>
                          <a:ea typeface="Arial"/>
                          <a:cs typeface="Arial"/>
                          <a:sym typeface="Arial"/>
                        </a:rPr>
                        <a:t>p</a:t>
                      </a:r>
                      <a:r>
                        <a:rPr lang="en-US" sz="1800" b="0" i="0" u="none" strike="noStrike" cap="none">
                          <a:solidFill>
                            <a:srgbClr val="000000"/>
                          </a:solidFill>
                          <a:latin typeface="Arial"/>
                          <a:ea typeface="Arial"/>
                          <a:cs typeface="Arial"/>
                          <a:sym typeface="Arial"/>
                        </a:rPr>
                        <a:t>EF.</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99"/>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Preserved EF</a:t>
            </a:r>
            <a:endParaRPr/>
          </a:p>
        </p:txBody>
      </p:sp>
      <p:graphicFrame>
        <p:nvGraphicFramePr>
          <p:cNvPr id="1077" name="Google Shape;1077;p99"/>
          <p:cNvGraphicFramePr/>
          <p:nvPr/>
        </p:nvGraphicFramePr>
        <p:xfrm>
          <a:off x="457200" y="1954428"/>
          <a:ext cx="3000000" cy="3000000"/>
        </p:xfrm>
        <a:graphic>
          <a:graphicData uri="http://schemas.openxmlformats.org/drawingml/2006/table">
            <a:tbl>
              <a:tblPr>
                <a:noFill/>
                <a:tableStyleId>{25DF602F-6CE0-458D-B962-9FB87BD74595}</a:tableStyleId>
              </a:tblPr>
              <a:tblGrid>
                <a:gridCol w="990600"/>
                <a:gridCol w="990600"/>
                <a:gridCol w="4114800"/>
                <a:gridCol w="2035250"/>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78" name="Google Shape;1078;p99"/>
          <p:cNvGraphicFramePr/>
          <p:nvPr/>
        </p:nvGraphicFramePr>
        <p:xfrm>
          <a:off x="457200" y="2564028"/>
          <a:ext cx="3000000" cy="3000000"/>
        </p:xfrm>
        <a:graphic>
          <a:graphicData uri="http://schemas.openxmlformats.org/drawingml/2006/table">
            <a:tbl>
              <a:tblPr>
                <a:noFill/>
                <a:tableStyleId>{25DF602F-6CE0-458D-B962-9FB87BD74595}</a:tableStyleId>
              </a:tblPr>
              <a:tblGrid>
                <a:gridCol w="990600"/>
                <a:gridCol w="990600"/>
                <a:gridCol w="4104700"/>
                <a:gridCol w="2045350"/>
              </a:tblGrid>
              <a:tr h="38735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15D4C"/>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Routine use of nitrates or phosphodiesterase-5 inhibitors to increase activity or QoL in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 is ineffective.</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latin typeface="Arial"/>
                          <a:ea typeface="Arial"/>
                          <a:cs typeface="Arial"/>
                          <a:sym typeface="Arial"/>
                        </a:rPr>
                        <a:t>Current recommendation reflects new data from RCTs.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79" name="Google Shape;1079;p99"/>
          <p:cNvGraphicFramePr/>
          <p:nvPr/>
        </p:nvGraphicFramePr>
        <p:xfrm>
          <a:off x="457200" y="3661308"/>
          <a:ext cx="3000000" cy="3000000"/>
        </p:xfrm>
        <a:graphic>
          <a:graphicData uri="http://schemas.openxmlformats.org/drawingml/2006/table">
            <a:tbl>
              <a:tblPr>
                <a:noFill/>
                <a:tableStyleId>{25DF602F-6CE0-458D-B962-9FB87BD74595}</a:tableStyleId>
              </a:tblPr>
              <a:tblGrid>
                <a:gridCol w="990600"/>
                <a:gridCol w="990600"/>
                <a:gridCol w="4104700"/>
                <a:gridCol w="2045350"/>
              </a:tblGrid>
              <a:tr h="35815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III: No Benefit</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15D4C"/>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Routine use of nutritional supplements is not recommended for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graphicFrame>
        <p:nvGraphicFramePr>
          <p:cNvPr id="1084" name="Google Shape;1084;p100"/>
          <p:cNvGraphicFramePr/>
          <p:nvPr/>
        </p:nvGraphicFramePr>
        <p:xfrm>
          <a:off x="457200" y="2004711"/>
          <a:ext cx="3000000" cy="3000000"/>
        </p:xfrm>
        <a:graphic>
          <a:graphicData uri="http://schemas.openxmlformats.org/drawingml/2006/table">
            <a:tbl>
              <a:tblPr>
                <a:noFill/>
                <a:tableStyleId>{25DF602F-6CE0-458D-B962-9FB87BD74595}</a:tableStyleId>
              </a:tblPr>
              <a:tblGrid>
                <a:gridCol w="990600"/>
                <a:gridCol w="979950"/>
                <a:gridCol w="4201650"/>
                <a:gridCol w="1959050"/>
              </a:tblGrid>
              <a:tr h="8703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IIa</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C6D9F1"/>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Coronary revascularization is reasonable in patients with CAD in whom symptoms (angina) or demonstrable myocardial ischemia is judged to be having an adverse effect on symptomatic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 despite GDMT.</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r>
              <a:tr h="6963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IIa</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Management of AF according to published clinical practice guidelines in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 is reasonable to improve symptomatic HF.</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85" name="Google Shape;1085;p100"/>
          <p:cNvGraphicFramePr/>
          <p:nvPr/>
        </p:nvGraphicFramePr>
        <p:xfrm>
          <a:off x="457200" y="1395111"/>
          <a:ext cx="3000000" cy="3000000"/>
        </p:xfrm>
        <a:graphic>
          <a:graphicData uri="http://schemas.openxmlformats.org/drawingml/2006/table">
            <a:tbl>
              <a:tblPr>
                <a:noFill/>
                <a:tableStyleId>{25DF602F-6CE0-458D-B962-9FB87BD74595}</a:tableStyleId>
              </a:tblPr>
              <a:tblGrid>
                <a:gridCol w="990600"/>
                <a:gridCol w="973750"/>
                <a:gridCol w="4207850"/>
                <a:gridCol w="1959050"/>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086" name="Google Shape;1086;p100"/>
          <p:cNvSpPr/>
          <p:nvPr/>
        </p:nvSpPr>
        <p:spPr>
          <a:xfrm>
            <a:off x="-1" y="228600"/>
            <a:ext cx="9144000" cy="9975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Pharmacological Treatment for Stage C HF With Preserved EF</a:t>
            </a:r>
            <a:endParaRPr/>
          </a:p>
        </p:txBody>
      </p:sp>
      <p:graphicFrame>
        <p:nvGraphicFramePr>
          <p:cNvPr id="1087" name="Google Shape;1087;p100"/>
          <p:cNvGraphicFramePr/>
          <p:nvPr/>
        </p:nvGraphicFramePr>
        <p:xfrm>
          <a:off x="457200" y="4747911"/>
          <a:ext cx="3000000" cy="3000000"/>
        </p:xfrm>
        <a:graphic>
          <a:graphicData uri="http://schemas.openxmlformats.org/drawingml/2006/table">
            <a:tbl>
              <a:tblPr>
                <a:noFill/>
                <a:tableStyleId>{25DF602F-6CE0-458D-B962-9FB87BD74595}</a:tableStyleId>
              </a:tblPr>
              <a:tblGrid>
                <a:gridCol w="990600"/>
                <a:gridCol w="979950"/>
                <a:gridCol w="4201650"/>
                <a:gridCol w="1959050"/>
              </a:tblGrid>
              <a:tr h="6963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IIa</a:t>
                      </a:r>
                      <a:endParaRPr sz="1800" b="1" i="0" u="none" strike="noStrike" cap="none">
                        <a:latin typeface="Arial"/>
                        <a:ea typeface="Arial"/>
                        <a:cs typeface="Arial"/>
                        <a:sym typeface="Arial"/>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a:t>
                      </a:r>
                      <a:endParaRPr/>
                    </a:p>
                  </a:txBody>
                  <a:tcPr marL="47475" marR="474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The use of beta-blocking agents, ACE inhibitors, and ARBs in patients with hypertension is reasonable to control blood pressure in 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2013 recommendation remains current.</a:t>
                      </a:r>
                      <a:endParaRPr/>
                    </a:p>
                  </a:txBody>
                  <a:tcPr marL="47475" marR="474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101"/>
          <p:cNvSpPr/>
          <p:nvPr/>
        </p:nvSpPr>
        <p:spPr>
          <a:xfrm>
            <a:off x="27079" y="1981200"/>
            <a:ext cx="9144000" cy="6570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4400" b="1">
                <a:solidFill>
                  <a:schemeClr val="lt1"/>
                </a:solidFill>
                <a:latin typeface="Garamond"/>
                <a:ea typeface="Garamond"/>
                <a:cs typeface="Garamond"/>
                <a:sym typeface="Garamond"/>
              </a:rPr>
              <a:t>Important Comorbidities in HF</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102"/>
          <p:cNvSpPr/>
          <p:nvPr/>
        </p:nvSpPr>
        <p:spPr>
          <a:xfrm>
            <a:off x="-1" y="228600"/>
            <a:ext cx="9144000" cy="5544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Anemia</a:t>
            </a:r>
            <a:endParaRPr/>
          </a:p>
        </p:txBody>
      </p:sp>
      <p:graphicFrame>
        <p:nvGraphicFramePr>
          <p:cNvPr id="1098" name="Google Shape;1098;p102"/>
          <p:cNvGraphicFramePr/>
          <p:nvPr/>
        </p:nvGraphicFramePr>
        <p:xfrm>
          <a:off x="453189" y="1219200"/>
          <a:ext cx="3000000" cy="3000000"/>
        </p:xfrm>
        <a:graphic>
          <a:graphicData uri="http://schemas.openxmlformats.org/drawingml/2006/table">
            <a:tbl>
              <a:tblPr>
                <a:noFill/>
                <a:tableStyleId>{25DF602F-6CE0-458D-B962-9FB87BD74595}</a:tableStyleId>
              </a:tblPr>
              <a:tblGrid>
                <a:gridCol w="990600"/>
                <a:gridCol w="990600"/>
                <a:gridCol w="3890200"/>
                <a:gridCol w="2259825"/>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099" name="Google Shape;1099;p102"/>
          <p:cNvGraphicFramePr/>
          <p:nvPr/>
        </p:nvGraphicFramePr>
        <p:xfrm>
          <a:off x="453189" y="1844842"/>
          <a:ext cx="3000000" cy="3000000"/>
        </p:xfrm>
        <a:graphic>
          <a:graphicData uri="http://schemas.openxmlformats.org/drawingml/2006/table">
            <a:tbl>
              <a:tblPr>
                <a:noFill/>
                <a:tableStyleId>{25DF602F-6CE0-458D-B962-9FB87BD74595}</a:tableStyleId>
              </a:tblPr>
              <a:tblGrid>
                <a:gridCol w="994600"/>
                <a:gridCol w="990600"/>
                <a:gridCol w="3886200"/>
                <a:gridCol w="2259825"/>
              </a:tblGrid>
              <a:tr h="2159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IIb</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In patients with NYHA class II and III HF and iron deficiency (ferritin &lt;100 ng/mL or 100 to 300 ng/mL if transferrin saturation is &lt;20%), intravenous iron replacement might be reasonable to improve functional status and QoL.</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New evidence consistent with therapeutic benefit.</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100" name="Google Shape;1100;p102"/>
          <p:cNvGraphicFramePr/>
          <p:nvPr/>
        </p:nvGraphicFramePr>
        <p:xfrm>
          <a:off x="453189" y="3765082"/>
          <a:ext cx="3000000" cy="3000000"/>
        </p:xfrm>
        <a:graphic>
          <a:graphicData uri="http://schemas.openxmlformats.org/drawingml/2006/table">
            <a:tbl>
              <a:tblPr>
                <a:noFill/>
                <a:tableStyleId>{25DF602F-6CE0-458D-B962-9FB87BD74595}</a:tableStyleId>
              </a:tblPr>
              <a:tblGrid>
                <a:gridCol w="994600"/>
                <a:gridCol w="990600"/>
                <a:gridCol w="3886200"/>
                <a:gridCol w="2259825"/>
              </a:tblGrid>
              <a:tr h="38735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III: No Benefit</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15D4C"/>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In patients with HF and anemia, erythropoietin-stimulating agents should not be used to improve morbidity and mortality.</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latin typeface="Arial"/>
                          <a:ea typeface="Arial"/>
                          <a:cs typeface="Arial"/>
                          <a:sym typeface="Arial"/>
                        </a:rPr>
                        <a:t>Current recommendation reflects </a:t>
                      </a:r>
                      <a:r>
                        <a:rPr lang="en-US" sz="1800" b="0" i="0" u="none" strike="noStrike" cap="none">
                          <a:solidFill>
                            <a:srgbClr val="000000"/>
                          </a:solidFill>
                          <a:latin typeface="Arial"/>
                          <a:ea typeface="Arial"/>
                          <a:cs typeface="Arial"/>
                          <a:sym typeface="Arial"/>
                        </a:rPr>
                        <a:t>new evidence demonstrating absence of therapeutic benefit.</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103"/>
          <p:cNvSpPr/>
          <p:nvPr/>
        </p:nvSpPr>
        <p:spPr>
          <a:xfrm>
            <a:off x="-1" y="228600"/>
            <a:ext cx="9144000" cy="5544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Hypertension</a:t>
            </a:r>
            <a:endParaRPr/>
          </a:p>
        </p:txBody>
      </p:sp>
      <p:graphicFrame>
        <p:nvGraphicFramePr>
          <p:cNvPr id="1106" name="Google Shape;1106;p103"/>
          <p:cNvGraphicFramePr/>
          <p:nvPr/>
        </p:nvGraphicFramePr>
        <p:xfrm>
          <a:off x="376989" y="2511455"/>
          <a:ext cx="3000000" cy="3000000"/>
        </p:xfrm>
        <a:graphic>
          <a:graphicData uri="http://schemas.openxmlformats.org/drawingml/2006/table">
            <a:tbl>
              <a:tblPr>
                <a:noFill/>
                <a:tableStyleId>{25DF602F-6CE0-458D-B962-9FB87BD74595}</a:tableStyleId>
              </a:tblPr>
              <a:tblGrid>
                <a:gridCol w="990600"/>
                <a:gridCol w="990600"/>
                <a:gridCol w="3890200"/>
                <a:gridCol w="2259825"/>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107" name="Google Shape;1107;p103"/>
          <p:cNvSpPr txBox="1">
            <a:spLocks noGrp="1"/>
          </p:cNvSpPr>
          <p:nvPr>
            <p:ph type="title"/>
          </p:nvPr>
        </p:nvSpPr>
        <p:spPr>
          <a:xfrm>
            <a:off x="12032" y="1441078"/>
            <a:ext cx="9132000" cy="51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Treating Hypertension to Reduce the Incidence of HF</a:t>
            </a:r>
            <a:endParaRPr/>
          </a:p>
        </p:txBody>
      </p:sp>
      <p:graphicFrame>
        <p:nvGraphicFramePr>
          <p:cNvPr id="1108" name="Google Shape;1108;p103"/>
          <p:cNvGraphicFramePr/>
          <p:nvPr/>
        </p:nvGraphicFramePr>
        <p:xfrm>
          <a:off x="376989" y="3124200"/>
          <a:ext cx="3000000" cy="3000000"/>
        </p:xfrm>
        <a:graphic>
          <a:graphicData uri="http://schemas.openxmlformats.org/drawingml/2006/table">
            <a:tbl>
              <a:tblPr>
                <a:noFill/>
                <a:tableStyleId>{25DF602F-6CE0-458D-B962-9FB87BD74595}</a:tableStyleId>
              </a:tblPr>
              <a:tblGrid>
                <a:gridCol w="1002375"/>
                <a:gridCol w="968175"/>
                <a:gridCol w="3896850"/>
                <a:gridCol w="2263850"/>
              </a:tblGrid>
              <a:tr h="3930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C284"/>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59CD3"/>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patients at increased risk, stage A HF, the optimal blood pressure in those with hypertension should be less than 130/80 mm Hg.</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Recommendation reflects new RCT data.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104"/>
          <p:cNvSpPr/>
          <p:nvPr/>
        </p:nvSpPr>
        <p:spPr>
          <a:xfrm>
            <a:off x="-1" y="228600"/>
            <a:ext cx="9144000" cy="5544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Hypertension</a:t>
            </a:r>
            <a:endParaRPr/>
          </a:p>
        </p:txBody>
      </p:sp>
      <p:graphicFrame>
        <p:nvGraphicFramePr>
          <p:cNvPr id="1114" name="Google Shape;1114;p104"/>
          <p:cNvGraphicFramePr/>
          <p:nvPr/>
        </p:nvGraphicFramePr>
        <p:xfrm>
          <a:off x="376989" y="2438400"/>
          <a:ext cx="3000000" cy="3000000"/>
        </p:xfrm>
        <a:graphic>
          <a:graphicData uri="http://schemas.openxmlformats.org/drawingml/2006/table">
            <a:tbl>
              <a:tblPr>
                <a:noFill/>
                <a:tableStyleId>{25DF602F-6CE0-458D-B962-9FB87BD74595}</a:tableStyleId>
              </a:tblPr>
              <a:tblGrid>
                <a:gridCol w="990600"/>
                <a:gridCol w="990600"/>
                <a:gridCol w="3661600"/>
                <a:gridCol w="2488425"/>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115" name="Google Shape;1115;p104"/>
          <p:cNvSpPr txBox="1">
            <a:spLocks noGrp="1"/>
          </p:cNvSpPr>
          <p:nvPr>
            <p:ph type="title"/>
          </p:nvPr>
        </p:nvSpPr>
        <p:spPr>
          <a:xfrm>
            <a:off x="-1" y="1189715"/>
            <a:ext cx="9132000" cy="51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Treating Hypertension in Stage C HF</a:t>
            </a:r>
            <a:r>
              <a:rPr lang="en-US" sz="2800" b="1" i="1" u="none" strike="noStrike" cap="none">
                <a:solidFill>
                  <a:srgbClr val="262672"/>
                </a:solidFill>
                <a:latin typeface="Garamond"/>
                <a:ea typeface="Garamond"/>
                <a:cs typeface="Garamond"/>
                <a:sym typeface="Garamond"/>
              </a:rPr>
              <a:t>r</a:t>
            </a:r>
            <a:r>
              <a:rPr lang="en-US" sz="2800" b="1" i="0" u="none" strike="noStrike" cap="none">
                <a:solidFill>
                  <a:srgbClr val="262672"/>
                </a:solidFill>
                <a:latin typeface="Garamond"/>
                <a:ea typeface="Garamond"/>
                <a:cs typeface="Garamond"/>
                <a:sym typeface="Garamond"/>
              </a:rPr>
              <a:t>EF</a:t>
            </a:r>
            <a:endParaRPr sz="2800" b="1" i="0" u="none" strike="noStrike" cap="none">
              <a:solidFill>
                <a:srgbClr val="262672"/>
              </a:solidFill>
              <a:latin typeface="Garamond"/>
              <a:ea typeface="Garamond"/>
              <a:cs typeface="Garamond"/>
              <a:sym typeface="Garamond"/>
            </a:endParaRPr>
          </a:p>
        </p:txBody>
      </p:sp>
      <p:graphicFrame>
        <p:nvGraphicFramePr>
          <p:cNvPr id="1116" name="Google Shape;1116;p104"/>
          <p:cNvGraphicFramePr/>
          <p:nvPr/>
        </p:nvGraphicFramePr>
        <p:xfrm>
          <a:off x="376989" y="3048000"/>
          <a:ext cx="3000000" cy="3000000"/>
        </p:xfrm>
        <a:graphic>
          <a:graphicData uri="http://schemas.openxmlformats.org/drawingml/2006/table">
            <a:tbl>
              <a:tblPr>
                <a:noFill/>
                <a:tableStyleId>{25DF602F-6CE0-458D-B962-9FB87BD74595}</a:tableStyleId>
              </a:tblPr>
              <a:tblGrid>
                <a:gridCol w="1002375"/>
                <a:gridCol w="968175"/>
                <a:gridCol w="3672250"/>
                <a:gridCol w="2488425"/>
              </a:tblGrid>
              <a:tr h="3930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C284"/>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C-EO</a:t>
                      </a:r>
                      <a:r>
                        <a:rPr lang="en-US" sz="1800" b="0" i="0" u="none" strike="noStrike" cap="none">
                          <a:latin typeface="Arial"/>
                          <a:ea typeface="Arial"/>
                          <a:cs typeface="Arial"/>
                          <a:sym typeface="Arial"/>
                        </a:rPr>
                        <a:t> </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5D5E5"/>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Patients with HF</a:t>
                      </a:r>
                      <a:r>
                        <a:rPr lang="en-US" sz="1800" b="0" i="1" u="none" strike="noStrike" cap="none">
                          <a:latin typeface="Arial"/>
                          <a:ea typeface="Arial"/>
                          <a:cs typeface="Arial"/>
                          <a:sym typeface="Arial"/>
                        </a:rPr>
                        <a:t>r</a:t>
                      </a:r>
                      <a:r>
                        <a:rPr lang="en-US" sz="1800" b="0" i="0" u="none" strike="noStrike" cap="none">
                          <a:latin typeface="Arial"/>
                          <a:ea typeface="Arial"/>
                          <a:cs typeface="Arial"/>
                          <a:sym typeface="Arial"/>
                        </a:rPr>
                        <a:t>EF and hypertension should be prescribed GDMT titrated to attain systolic blood pressure less than 130 mm Hg.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Recommendation has been adapted from recent clinical trial data but not specifically tested per se in a randomized trial of patients with HF.</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121" name="Google Shape;1121;p105"/>
          <p:cNvSpPr/>
          <p:nvPr/>
        </p:nvSpPr>
        <p:spPr>
          <a:xfrm>
            <a:off x="-1" y="228600"/>
            <a:ext cx="9144000" cy="5544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Hypertension</a:t>
            </a:r>
            <a:endParaRPr/>
          </a:p>
        </p:txBody>
      </p:sp>
      <p:graphicFrame>
        <p:nvGraphicFramePr>
          <p:cNvPr id="1122" name="Google Shape;1122;p105"/>
          <p:cNvGraphicFramePr/>
          <p:nvPr/>
        </p:nvGraphicFramePr>
        <p:xfrm>
          <a:off x="376989" y="2438400"/>
          <a:ext cx="3000000" cy="3000000"/>
        </p:xfrm>
        <a:graphic>
          <a:graphicData uri="http://schemas.openxmlformats.org/drawingml/2006/table">
            <a:tbl>
              <a:tblPr>
                <a:noFill/>
                <a:tableStyleId>{25DF602F-6CE0-458D-B962-9FB87BD74595}</a:tableStyleId>
              </a:tblPr>
              <a:tblGrid>
                <a:gridCol w="990600"/>
                <a:gridCol w="990600"/>
                <a:gridCol w="3661600"/>
                <a:gridCol w="2488425"/>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123" name="Google Shape;1123;p105"/>
          <p:cNvSpPr txBox="1">
            <a:spLocks noGrp="1"/>
          </p:cNvSpPr>
          <p:nvPr>
            <p:ph type="title"/>
          </p:nvPr>
        </p:nvSpPr>
        <p:spPr>
          <a:xfrm>
            <a:off x="-1" y="1189715"/>
            <a:ext cx="9132000" cy="5124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i="0" u="none" strike="noStrike" cap="none">
                <a:solidFill>
                  <a:srgbClr val="262672"/>
                </a:solidFill>
                <a:latin typeface="Garamond"/>
                <a:ea typeface="Garamond"/>
                <a:cs typeface="Garamond"/>
                <a:sym typeface="Garamond"/>
              </a:rPr>
              <a:t>Treating Hypertension in Stage C HF</a:t>
            </a:r>
            <a:r>
              <a:rPr lang="en-US" sz="2800" b="1" i="1" u="none" strike="noStrike" cap="none">
                <a:solidFill>
                  <a:srgbClr val="262672"/>
                </a:solidFill>
                <a:latin typeface="Garamond"/>
                <a:ea typeface="Garamond"/>
                <a:cs typeface="Garamond"/>
                <a:sym typeface="Garamond"/>
              </a:rPr>
              <a:t>p</a:t>
            </a:r>
            <a:r>
              <a:rPr lang="en-US" sz="2800" b="1" i="0" u="none" strike="noStrike" cap="none">
                <a:solidFill>
                  <a:srgbClr val="262672"/>
                </a:solidFill>
                <a:latin typeface="Garamond"/>
                <a:ea typeface="Garamond"/>
                <a:cs typeface="Garamond"/>
                <a:sym typeface="Garamond"/>
              </a:rPr>
              <a:t>EF</a:t>
            </a:r>
            <a:endParaRPr sz="2800" b="1" i="0" u="none" strike="noStrike" cap="none">
              <a:solidFill>
                <a:srgbClr val="262672"/>
              </a:solidFill>
              <a:latin typeface="Garamond"/>
              <a:ea typeface="Garamond"/>
              <a:cs typeface="Garamond"/>
              <a:sym typeface="Garamond"/>
            </a:endParaRPr>
          </a:p>
        </p:txBody>
      </p:sp>
      <p:graphicFrame>
        <p:nvGraphicFramePr>
          <p:cNvPr id="1124" name="Google Shape;1124;p105"/>
          <p:cNvGraphicFramePr/>
          <p:nvPr/>
        </p:nvGraphicFramePr>
        <p:xfrm>
          <a:off x="376989" y="3048000"/>
          <a:ext cx="3000000" cy="3000000"/>
        </p:xfrm>
        <a:graphic>
          <a:graphicData uri="http://schemas.openxmlformats.org/drawingml/2006/table">
            <a:tbl>
              <a:tblPr>
                <a:noFill/>
                <a:tableStyleId>{25DF602F-6CE0-458D-B962-9FB87BD74595}</a:tableStyleId>
              </a:tblPr>
              <a:tblGrid>
                <a:gridCol w="994600"/>
                <a:gridCol w="990600"/>
                <a:gridCol w="3657600"/>
                <a:gridCol w="2488425"/>
              </a:tblGrid>
              <a:tr h="3930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6FC284"/>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C-LD</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5D5E5"/>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Patients with HF</a:t>
                      </a:r>
                      <a:r>
                        <a:rPr lang="en-US" sz="1800" b="0" i="1" u="none" strike="noStrike" cap="none">
                          <a:latin typeface="Arial"/>
                          <a:ea typeface="Arial"/>
                          <a:cs typeface="Arial"/>
                          <a:sym typeface="Arial"/>
                        </a:rPr>
                        <a:t>p</a:t>
                      </a:r>
                      <a:r>
                        <a:rPr lang="en-US" sz="1800" b="0" i="0" u="none" strike="noStrike" cap="none">
                          <a:latin typeface="Arial"/>
                          <a:ea typeface="Arial"/>
                          <a:cs typeface="Arial"/>
                          <a:sym typeface="Arial"/>
                        </a:rPr>
                        <a:t>EF and persistent hypertension after management of volume overload should be prescribed GDMT titrated to attain systolic blood pressure less than 130 mm Hg.</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latin typeface="Arial"/>
                          <a:ea typeface="Arial"/>
                          <a:cs typeface="Arial"/>
                          <a:sym typeface="Arial"/>
                        </a:rPr>
                        <a:t>New target goal blood pressure based on updated interpretation of recent clinical trial data.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06"/>
          <p:cNvSpPr/>
          <p:nvPr/>
        </p:nvSpPr>
        <p:spPr>
          <a:xfrm>
            <a:off x="-1" y="228600"/>
            <a:ext cx="9144000" cy="554400"/>
          </a:xfrm>
          <a:prstGeom prst="rect">
            <a:avLst/>
          </a:prstGeom>
          <a:solidFill>
            <a:schemeClr val="hlink"/>
          </a:solidFill>
          <a:ln>
            <a:noFill/>
          </a:ln>
        </p:spPr>
        <p:txBody>
          <a:bodyPr spcFirstLastPara="1" wrap="square" lIns="91425" tIns="45700" rIns="91425" bIns="45700" anchor="t" anchorCtr="0">
            <a:noAutofit/>
          </a:bodyPr>
          <a:lstStyle/>
          <a:p>
            <a:pPr marL="0" marR="0" lvl="0" indent="0" algn="ctr" rtl="0">
              <a:lnSpc>
                <a:spcPct val="80000"/>
              </a:lnSpc>
              <a:spcBef>
                <a:spcPts val="0"/>
              </a:spcBef>
              <a:spcAft>
                <a:spcPts val="0"/>
              </a:spcAft>
              <a:buNone/>
            </a:pPr>
            <a:r>
              <a:rPr lang="en-US" sz="3600" b="1">
                <a:solidFill>
                  <a:schemeClr val="lt1"/>
                </a:solidFill>
                <a:latin typeface="Garamond"/>
                <a:ea typeface="Garamond"/>
                <a:cs typeface="Garamond"/>
                <a:sym typeface="Garamond"/>
              </a:rPr>
              <a:t>Sleep Disorders</a:t>
            </a:r>
            <a:endParaRPr/>
          </a:p>
        </p:txBody>
      </p:sp>
      <p:graphicFrame>
        <p:nvGraphicFramePr>
          <p:cNvPr id="1130" name="Google Shape;1130;p106"/>
          <p:cNvGraphicFramePr/>
          <p:nvPr/>
        </p:nvGraphicFramePr>
        <p:xfrm>
          <a:off x="352926" y="889599"/>
          <a:ext cx="3000000" cy="3000000"/>
        </p:xfrm>
        <a:graphic>
          <a:graphicData uri="http://schemas.openxmlformats.org/drawingml/2006/table">
            <a:tbl>
              <a:tblPr>
                <a:noFill/>
                <a:tableStyleId>{25DF602F-6CE0-458D-B962-9FB87BD74595}</a:tableStyleId>
              </a:tblPr>
              <a:tblGrid>
                <a:gridCol w="1018675"/>
                <a:gridCol w="990600"/>
                <a:gridCol w="3733800"/>
                <a:gridCol w="2590800"/>
              </a:tblGrid>
              <a:tr h="254000">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COR</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LOE</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Recommendations</a:t>
                      </a:r>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Comment/</a:t>
                      </a:r>
                      <a:endParaRPr/>
                    </a:p>
                    <a:p>
                      <a:pPr marL="0" marR="0" lvl="0" indent="0" algn="ctr" rtl="0">
                        <a:lnSpc>
                          <a:spcPct val="100000"/>
                        </a:lnSpc>
                        <a:spcBef>
                          <a:spcPts val="0"/>
                        </a:spcBef>
                        <a:spcAft>
                          <a:spcPts val="0"/>
                        </a:spcAft>
                        <a:buNone/>
                      </a:pPr>
                      <a:r>
                        <a:rPr lang="en-US" sz="2000" b="1" i="0" u="none" strike="noStrike" cap="none">
                          <a:latin typeface="Arial"/>
                          <a:ea typeface="Arial"/>
                          <a:cs typeface="Arial"/>
                          <a:sym typeface="Arial"/>
                        </a:rPr>
                        <a:t>Rationale</a:t>
                      </a:r>
                      <a:endParaRPr sz="20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131" name="Google Shape;1131;p106"/>
          <p:cNvGraphicFramePr/>
          <p:nvPr/>
        </p:nvGraphicFramePr>
        <p:xfrm>
          <a:off x="348914" y="1499199"/>
          <a:ext cx="3000000" cy="3000000"/>
        </p:xfrm>
        <a:graphic>
          <a:graphicData uri="http://schemas.openxmlformats.org/drawingml/2006/table">
            <a:tbl>
              <a:tblPr>
                <a:noFill/>
                <a:tableStyleId>{25DF602F-6CE0-458D-B962-9FB87BD74595}</a:tableStyleId>
              </a:tblPr>
              <a:tblGrid>
                <a:gridCol w="1027850"/>
                <a:gridCol w="992775"/>
                <a:gridCol w="3712100"/>
                <a:gridCol w="2605125"/>
              </a:tblGrid>
              <a:tr h="393075">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IIa</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C-LD</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B5D5E5"/>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patients with NYHA class II–IV HF and suspicion of sleep disordered breathing or excessive daytime sleepiness, a formal sleep assessment is reasonable.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latin typeface="Arial"/>
                          <a:ea typeface="Arial"/>
                          <a:cs typeface="Arial"/>
                          <a:sym typeface="Arial"/>
                        </a:rPr>
                        <a:t>Recommendation reflects clinical necessity to distinguish obstructive versus central sleep apnea. </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132" name="Google Shape;1132;p106"/>
          <p:cNvGraphicFramePr/>
          <p:nvPr/>
        </p:nvGraphicFramePr>
        <p:xfrm>
          <a:off x="352926" y="2870799"/>
          <a:ext cx="3000000" cy="3000000"/>
        </p:xfrm>
        <a:graphic>
          <a:graphicData uri="http://schemas.openxmlformats.org/drawingml/2006/table">
            <a:tbl>
              <a:tblPr>
                <a:noFill/>
                <a:tableStyleId>{25DF602F-6CE0-458D-B962-9FB87BD74595}</a:tableStyleId>
              </a:tblPr>
              <a:tblGrid>
                <a:gridCol w="1027375"/>
                <a:gridCol w="992300"/>
                <a:gridCol w="3710325"/>
                <a:gridCol w="2603875"/>
              </a:tblGrid>
              <a:tr h="167640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IIb</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C000"/>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patients with cardiovascular disease and obstructive sleep apnea, CPAP may be reasonable to improve sleep quality and daytime sleepiness.</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 New data demonstrate the limited scope of benefit expected from CPAP for obstructive sleep apnea. </a:t>
                      </a:r>
                      <a:endParaRPr sz="1800" b="0" i="0" u="none" strike="noStrike" cap="none">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graphicFrame>
        <p:nvGraphicFramePr>
          <p:cNvPr id="1133" name="Google Shape;1133;p106"/>
          <p:cNvGraphicFramePr/>
          <p:nvPr/>
        </p:nvGraphicFramePr>
        <p:xfrm>
          <a:off x="348914" y="4547199"/>
          <a:ext cx="3000000" cy="3000000"/>
        </p:xfrm>
        <a:graphic>
          <a:graphicData uri="http://schemas.openxmlformats.org/drawingml/2006/table">
            <a:tbl>
              <a:tblPr>
                <a:noFill/>
                <a:tableStyleId>{25DF602F-6CE0-458D-B962-9FB87BD74595}</a:tableStyleId>
              </a:tblPr>
              <a:tblGrid>
                <a:gridCol w="1027850"/>
                <a:gridCol w="992775"/>
                <a:gridCol w="3712100"/>
                <a:gridCol w="2605125"/>
              </a:tblGrid>
              <a:tr h="387350">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III: Harm</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D1C24"/>
                    </a:solidFill>
                  </a:tcPr>
                </a:tc>
                <a:tc>
                  <a:txBody>
                    <a:bodyPr/>
                    <a:lstStyle/>
                    <a:p>
                      <a:pPr marL="0" marR="0" lvl="0" indent="0" algn="ctr" rtl="0">
                        <a:lnSpc>
                          <a:spcPct val="100000"/>
                        </a:lnSpc>
                        <a:spcBef>
                          <a:spcPts val="0"/>
                        </a:spcBef>
                        <a:spcAft>
                          <a:spcPts val="0"/>
                        </a:spcAft>
                        <a:buNone/>
                      </a:pPr>
                      <a:r>
                        <a:rPr lang="en-US" sz="1800" b="1" i="0" u="none" strike="noStrike" cap="none">
                          <a:latin typeface="Arial"/>
                          <a:ea typeface="Arial"/>
                          <a:cs typeface="Arial"/>
                          <a:sym typeface="Arial"/>
                        </a:rPr>
                        <a:t>B-R</a:t>
                      </a:r>
                      <a:endParaRPr sz="1800" b="1" i="0" u="none" strike="noStrike" cap="none">
                        <a:latin typeface="Arial"/>
                        <a:ea typeface="Arial"/>
                        <a:cs typeface="Arial"/>
                        <a:sym typeface="Arial"/>
                      </a:endParaRPr>
                    </a:p>
                  </a:txBody>
                  <a:tcPr marL="68575" marR="685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8DB3E2"/>
                    </a:solidFill>
                  </a:tcPr>
                </a:tc>
                <a:tc>
                  <a:txBody>
                    <a:bodyPr/>
                    <a:lstStyle/>
                    <a:p>
                      <a:pPr marL="0" marR="0" lvl="0" indent="0" algn="l" rtl="0">
                        <a:lnSpc>
                          <a:spcPct val="100000"/>
                        </a:lnSpc>
                        <a:spcBef>
                          <a:spcPts val="0"/>
                        </a:spcBef>
                        <a:spcAft>
                          <a:spcPts val="0"/>
                        </a:spcAft>
                        <a:buNone/>
                      </a:pPr>
                      <a:r>
                        <a:rPr lang="en-US" sz="1800" b="0" i="0" u="none" strike="noStrike" cap="none">
                          <a:latin typeface="Arial"/>
                          <a:ea typeface="Arial"/>
                          <a:cs typeface="Arial"/>
                          <a:sym typeface="Arial"/>
                        </a:rPr>
                        <a:t>In patients with NYHA class II–IV HF</a:t>
                      </a:r>
                      <a:r>
                        <a:rPr lang="en-US" sz="1800" b="0" i="1" u="none" strike="noStrike" cap="none">
                          <a:latin typeface="Arial"/>
                          <a:ea typeface="Arial"/>
                          <a:cs typeface="Arial"/>
                          <a:sym typeface="Arial"/>
                        </a:rPr>
                        <a:t>r</a:t>
                      </a:r>
                      <a:r>
                        <a:rPr lang="en-US" sz="1800" b="0" i="0" u="none" strike="noStrike" cap="none">
                          <a:latin typeface="Arial"/>
                          <a:ea typeface="Arial"/>
                          <a:cs typeface="Arial"/>
                          <a:sym typeface="Arial"/>
                        </a:rPr>
                        <a:t>EF and central sleep apnea, adaptive servo-ventilation causes harm.</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NEW</a:t>
                      </a:r>
                      <a:r>
                        <a:rPr lang="en-US" sz="1800" b="0" i="0" u="none" strike="noStrike" cap="none">
                          <a:latin typeface="Arial"/>
                          <a:ea typeface="Arial"/>
                          <a:cs typeface="Arial"/>
                          <a:sym typeface="Arial"/>
                        </a:rPr>
                        <a:t>:</a:t>
                      </a:r>
                      <a:r>
                        <a:rPr lang="en-US" sz="1800" b="0" i="0" u="none" strike="noStrike" cap="none">
                          <a:solidFill>
                            <a:srgbClr val="FF0000"/>
                          </a:solidFill>
                          <a:latin typeface="Arial"/>
                          <a:ea typeface="Arial"/>
                          <a:cs typeface="Arial"/>
                          <a:sym typeface="Arial"/>
                        </a:rPr>
                        <a:t> </a:t>
                      </a:r>
                      <a:r>
                        <a:rPr lang="en-US" sz="1800" b="0" i="0" u="none" strike="noStrike" cap="none">
                          <a:latin typeface="Arial"/>
                          <a:ea typeface="Arial"/>
                          <a:cs typeface="Arial"/>
                          <a:sym typeface="Arial"/>
                        </a:rPr>
                        <a:t>New data demonstrate a signal of harm when adaptive servo-ventilation is used for central sleep apnea. </a:t>
                      </a:r>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5"/>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New York Heart Association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Functional Classification</a:t>
            </a:r>
            <a:endParaRPr/>
          </a:p>
        </p:txBody>
      </p:sp>
      <p:sp>
        <p:nvSpPr>
          <p:cNvPr id="184" name="Google Shape;184;p35"/>
          <p:cNvSpPr txBox="1">
            <a:spLocks noGrp="1"/>
          </p:cNvSpPr>
          <p:nvPr>
            <p:ph type="body" idx="1"/>
          </p:nvPr>
        </p:nvSpPr>
        <p:spPr>
          <a:xfrm>
            <a:off x="488950" y="1785937"/>
            <a:ext cx="8655050" cy="41148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lt2"/>
              </a:buClr>
              <a:buSzPts val="2200"/>
              <a:buFont typeface="Arial"/>
              <a:buNone/>
            </a:pPr>
            <a:r>
              <a:rPr lang="en-US" sz="2200" b="1" i="0" u="none" strike="noStrike" cap="none">
                <a:solidFill>
                  <a:schemeClr val="lt2"/>
                </a:solidFill>
                <a:latin typeface="Arial"/>
                <a:ea typeface="Arial"/>
                <a:cs typeface="Arial"/>
                <a:sym typeface="Arial"/>
              </a:rPr>
              <a:t>Class I:</a:t>
            </a:r>
            <a:r>
              <a:rPr lang="en-US" sz="2200" b="1" i="0" u="none" strike="noStrike" cap="none">
                <a:solidFill>
                  <a:schemeClr val="lt1"/>
                </a:solidFill>
                <a:latin typeface="Arial"/>
                <a:ea typeface="Arial"/>
                <a:cs typeface="Arial"/>
                <a:sym typeface="Arial"/>
              </a:rPr>
              <a:t>	</a:t>
            </a:r>
            <a:r>
              <a:rPr lang="en-US" sz="2200" b="0" i="0" u="none" strike="noStrike" cap="none">
                <a:solidFill>
                  <a:schemeClr val="lt1"/>
                </a:solidFill>
                <a:latin typeface="Arial"/>
                <a:ea typeface="Arial"/>
                <a:cs typeface="Arial"/>
                <a:sym typeface="Arial"/>
              </a:rPr>
              <a:t>No symptoms with ordinary activity</a:t>
            </a:r>
            <a:endParaRPr/>
          </a:p>
          <a:p>
            <a:pPr marL="0" marR="0" lvl="0" indent="0" algn="l" rtl="0">
              <a:lnSpc>
                <a:spcPct val="80000"/>
              </a:lnSpc>
              <a:spcBef>
                <a:spcPts val="2200"/>
              </a:spcBef>
              <a:spcAft>
                <a:spcPts val="0"/>
              </a:spcAft>
              <a:buClr>
                <a:schemeClr val="lt2"/>
              </a:buClr>
              <a:buSzPts val="2200"/>
              <a:buFont typeface="Arial"/>
              <a:buNone/>
            </a:pPr>
            <a:r>
              <a:rPr lang="en-US" sz="2200" b="1" i="0" u="none" strike="noStrike" cap="none">
                <a:solidFill>
                  <a:schemeClr val="lt2"/>
                </a:solidFill>
                <a:latin typeface="Arial"/>
                <a:ea typeface="Arial"/>
                <a:cs typeface="Arial"/>
                <a:sym typeface="Arial"/>
              </a:rPr>
              <a:t>Class II:</a:t>
            </a:r>
            <a:r>
              <a:rPr lang="en-US" sz="2200" b="1" i="0" u="none" strike="noStrike" cap="none">
                <a:solidFill>
                  <a:schemeClr val="lt1"/>
                </a:solidFill>
                <a:latin typeface="Arial"/>
                <a:ea typeface="Arial"/>
                <a:cs typeface="Arial"/>
                <a:sym typeface="Arial"/>
              </a:rPr>
              <a:t>	</a:t>
            </a:r>
            <a:r>
              <a:rPr lang="en-US" sz="2200" b="0" i="0" u="none" strike="noStrike" cap="none">
                <a:solidFill>
                  <a:schemeClr val="lt1"/>
                </a:solidFill>
                <a:latin typeface="Arial"/>
                <a:ea typeface="Arial"/>
                <a:cs typeface="Arial"/>
                <a:sym typeface="Arial"/>
              </a:rPr>
              <a:t>Slight limitation of physical activity. Comfortable at rest,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	but ordinary physical activity results in fatigue,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	palpitation, dyspnea, or angina</a:t>
            </a:r>
            <a:endParaRPr sz="2200" b="1" i="0" u="none" strike="noStrike" cap="none">
              <a:solidFill>
                <a:schemeClr val="lt1"/>
              </a:solidFill>
              <a:latin typeface="Arial"/>
              <a:ea typeface="Arial"/>
              <a:cs typeface="Arial"/>
              <a:sym typeface="Arial"/>
            </a:endParaRPr>
          </a:p>
          <a:p>
            <a:pPr marL="0" marR="0" lvl="0" indent="0" algn="l" rtl="0">
              <a:lnSpc>
                <a:spcPct val="80000"/>
              </a:lnSpc>
              <a:spcBef>
                <a:spcPts val="2200"/>
              </a:spcBef>
              <a:spcAft>
                <a:spcPts val="0"/>
              </a:spcAft>
              <a:buClr>
                <a:schemeClr val="lt2"/>
              </a:buClr>
              <a:buSzPts val="2200"/>
              <a:buFont typeface="Arial"/>
              <a:buNone/>
            </a:pPr>
            <a:r>
              <a:rPr lang="en-US" sz="2200" b="1" i="0" u="none" strike="noStrike" cap="none">
                <a:solidFill>
                  <a:schemeClr val="lt2"/>
                </a:solidFill>
                <a:latin typeface="Arial"/>
                <a:ea typeface="Arial"/>
                <a:cs typeface="Arial"/>
                <a:sym typeface="Arial"/>
              </a:rPr>
              <a:t>Class III:</a:t>
            </a:r>
            <a:r>
              <a:rPr lang="en-US" sz="2200" b="1" i="0" u="none" strike="noStrike" cap="none">
                <a:solidFill>
                  <a:schemeClr val="lt1"/>
                </a:solidFill>
                <a:latin typeface="Arial"/>
                <a:ea typeface="Arial"/>
                <a:cs typeface="Arial"/>
                <a:sym typeface="Arial"/>
              </a:rPr>
              <a:t>	</a:t>
            </a:r>
            <a:r>
              <a:rPr lang="en-US" sz="2200" b="0" i="0" u="none" strike="noStrike" cap="none">
                <a:solidFill>
                  <a:schemeClr val="lt1"/>
                </a:solidFill>
                <a:latin typeface="Arial"/>
                <a:ea typeface="Arial"/>
                <a:cs typeface="Arial"/>
                <a:sym typeface="Arial"/>
              </a:rPr>
              <a:t>Marked limitation of physical activity. Comfortable at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	rest, but less than ordinary physical activity results in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	fatigue, palpitation, dyspnea, or anginal pain</a:t>
            </a:r>
            <a:endParaRPr/>
          </a:p>
          <a:p>
            <a:pPr marL="0" marR="0" lvl="0" indent="0" algn="l" rtl="0">
              <a:lnSpc>
                <a:spcPct val="80000"/>
              </a:lnSpc>
              <a:spcBef>
                <a:spcPts val="2200"/>
              </a:spcBef>
              <a:spcAft>
                <a:spcPts val="0"/>
              </a:spcAft>
              <a:buClr>
                <a:schemeClr val="lt2"/>
              </a:buClr>
              <a:buSzPts val="2200"/>
              <a:buFont typeface="Arial"/>
              <a:buNone/>
            </a:pPr>
            <a:r>
              <a:rPr lang="en-US" sz="2200" b="1" i="0" u="none" strike="noStrike" cap="none">
                <a:solidFill>
                  <a:schemeClr val="lt2"/>
                </a:solidFill>
                <a:latin typeface="Arial"/>
                <a:ea typeface="Arial"/>
                <a:cs typeface="Arial"/>
                <a:sym typeface="Arial"/>
              </a:rPr>
              <a:t>Class IV:</a:t>
            </a:r>
            <a:r>
              <a:rPr lang="en-US" sz="2200" b="1" i="0" u="none" strike="noStrike" cap="none">
                <a:solidFill>
                  <a:schemeClr val="lt1"/>
                </a:solidFill>
                <a:latin typeface="Arial"/>
                <a:ea typeface="Arial"/>
                <a:cs typeface="Arial"/>
                <a:sym typeface="Arial"/>
              </a:rPr>
              <a:t>	</a:t>
            </a:r>
            <a:r>
              <a:rPr lang="en-US" sz="2200" b="0" i="0" u="none" strike="noStrike" cap="none">
                <a:solidFill>
                  <a:schemeClr val="lt1"/>
                </a:solidFill>
                <a:latin typeface="Arial"/>
                <a:ea typeface="Arial"/>
                <a:cs typeface="Arial"/>
                <a:sym typeface="Arial"/>
              </a:rPr>
              <a:t>Unable to carry out any physical activity without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	discomfort. Symptoms of cardiac insufficiency may be </a:t>
            </a:r>
            <a:br>
              <a:rPr lang="en-US" sz="2200" b="0" i="0" u="none" strike="noStrike" cap="none">
                <a:solidFill>
                  <a:schemeClr val="lt1"/>
                </a:solidFill>
                <a:latin typeface="Arial"/>
                <a:ea typeface="Arial"/>
                <a:cs typeface="Arial"/>
                <a:sym typeface="Arial"/>
              </a:rPr>
            </a:br>
            <a:r>
              <a:rPr lang="en-US" sz="2200" b="0" i="0" u="none" strike="noStrike" cap="none">
                <a:solidFill>
                  <a:schemeClr val="lt1"/>
                </a:solidFill>
                <a:latin typeface="Arial"/>
                <a:ea typeface="Arial"/>
                <a:cs typeface="Arial"/>
                <a:sym typeface="Arial"/>
              </a:rPr>
              <a:t>	present even at rest</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07"/>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 Management</a:t>
            </a:r>
            <a:endParaRPr/>
          </a:p>
        </p:txBody>
      </p:sp>
      <p:sp>
        <p:nvSpPr>
          <p:cNvPr id="1139" name="Google Shape;1139;p107"/>
          <p:cNvSpPr txBox="1">
            <a:spLocks noGrp="1"/>
          </p:cNvSpPr>
          <p:nvPr>
            <p:ph type="body" idx="1"/>
          </p:nvPr>
        </p:nvSpPr>
        <p:spPr>
          <a:xfrm>
            <a:off x="263525" y="1414462"/>
            <a:ext cx="8431212"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Diuretics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Used to relieve fluid retention</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Improve exercise tolerance</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Facilitate the use of other drugs indicated for heart failure </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Patients can be taught to adjust their diuretic dose based on changes in body weight</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Electrolyte depletion a frequent complication</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Should never be used alone to treat heart failure</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Higher doses of diuretics are associated with increased mortality</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10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 Management</a:t>
            </a:r>
            <a:endParaRPr/>
          </a:p>
        </p:txBody>
      </p:sp>
      <p:sp>
        <p:nvSpPr>
          <p:cNvPr id="1145" name="Google Shape;1145;p108"/>
          <p:cNvSpPr txBox="1">
            <a:spLocks noGrp="1"/>
          </p:cNvSpPr>
          <p:nvPr>
            <p:ph type="body" idx="1"/>
          </p:nvPr>
        </p:nvSpPr>
        <p:spPr>
          <a:xfrm>
            <a:off x="263525" y="1419225"/>
            <a:ext cx="8485187"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Aldosterone Antagonists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Generally well-tolerated</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Shown to reduce heart failure-related morbidity and mortality </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Generally reserved for patients with NYHA Class III-IV HF</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Side effects include hyperkalemia and gynecomastia. Potassium and creatinine levels should be closely monitored</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109"/>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 Management</a:t>
            </a:r>
            <a:endParaRPr/>
          </a:p>
        </p:txBody>
      </p:sp>
      <p:sp>
        <p:nvSpPr>
          <p:cNvPr id="1151" name="Google Shape;1151;p109"/>
          <p:cNvSpPr txBox="1">
            <a:spLocks noGrp="1"/>
          </p:cNvSpPr>
          <p:nvPr>
            <p:ph type="body" idx="1"/>
          </p:nvPr>
        </p:nvSpPr>
        <p:spPr>
          <a:xfrm>
            <a:off x="263525" y="1419225"/>
            <a:ext cx="8348662"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Angiotensin Receptor Blockers (ARBs)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Block AT</a:t>
            </a:r>
            <a:r>
              <a:rPr lang="en-US" sz="2400" b="0" i="0" u="none" strike="noStrike" cap="none" baseline="-25000">
                <a:solidFill>
                  <a:schemeClr val="lt1"/>
                </a:solidFill>
                <a:latin typeface="Arial"/>
                <a:ea typeface="Arial"/>
                <a:cs typeface="Arial"/>
                <a:sym typeface="Arial"/>
              </a:rPr>
              <a:t>1</a:t>
            </a:r>
            <a:r>
              <a:rPr lang="en-US" sz="2400" b="0" i="0" u="none" strike="noStrike" cap="none">
                <a:solidFill>
                  <a:schemeClr val="lt1"/>
                </a:solidFill>
                <a:latin typeface="Arial"/>
                <a:ea typeface="Arial"/>
                <a:cs typeface="Arial"/>
                <a:sym typeface="Arial"/>
              </a:rPr>
              <a:t> receptors, which bind circulating angiotensin II</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Examples: valsartan, candesartan, losartan</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In clinical practice, ARBs should be used to treat patients who are ACE intolerant due to intractable cough or who develop angioedema</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110"/>
          <p:cNvSpPr txBox="1">
            <a:spLocks noGrp="1"/>
          </p:cNvSpPr>
          <p:nvPr>
            <p:ph type="ctrTitle"/>
          </p:nvPr>
        </p:nvSpPr>
        <p:spPr>
          <a:xfrm>
            <a:off x="685800" y="28575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3900"/>
              <a:buFont typeface="Arial"/>
              <a:buNone/>
            </a:pPr>
            <a:r>
              <a:rPr lang="en-US" sz="3900" b="1" i="0" u="none" strike="noStrike" cap="none">
                <a:solidFill>
                  <a:schemeClr val="lt2"/>
                </a:solidFill>
                <a:latin typeface="Arial"/>
                <a:ea typeface="Arial"/>
                <a:cs typeface="Arial"/>
                <a:sym typeface="Arial"/>
              </a:rPr>
              <a:t>Part IV:</a:t>
            </a:r>
            <a:br>
              <a:rPr lang="en-US" sz="3900" b="1" i="0" u="none" strike="noStrike" cap="none">
                <a:solidFill>
                  <a:schemeClr val="lt2"/>
                </a:solidFill>
                <a:latin typeface="Arial"/>
                <a:ea typeface="Arial"/>
                <a:cs typeface="Arial"/>
                <a:sym typeface="Arial"/>
              </a:rPr>
            </a:br>
            <a:r>
              <a:rPr lang="en-US" sz="3900" b="1" i="0" u="none" strike="noStrike" cap="none">
                <a:solidFill>
                  <a:schemeClr val="lt2"/>
                </a:solidFill>
                <a:latin typeface="Arial"/>
                <a:ea typeface="Arial"/>
                <a:cs typeface="Arial"/>
                <a:sym typeface="Arial"/>
              </a:rPr>
              <a:t>Assessment and Treatment of the Heart Failure Patient</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sp>
        <p:nvSpPr>
          <p:cNvPr id="1161" name="Google Shape;1161;p111"/>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Treatment Approach for the Patient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with Heart Failure WITH REDU</a:t>
            </a:r>
            <a:r>
              <a:rPr lang="en-US"/>
              <a:t>CED  E.F.</a:t>
            </a:r>
            <a:endParaRPr/>
          </a:p>
        </p:txBody>
      </p:sp>
      <p:sp>
        <p:nvSpPr>
          <p:cNvPr id="1162" name="Google Shape;1162;p111"/>
          <p:cNvSpPr txBox="1"/>
          <p:nvPr/>
        </p:nvSpPr>
        <p:spPr>
          <a:xfrm>
            <a:off x="249237" y="1290637"/>
            <a:ext cx="1833562" cy="1446212"/>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Stage A</a:t>
            </a:r>
            <a:endParaRPr/>
          </a:p>
          <a:p>
            <a:pPr marL="0" marR="0" lvl="0" indent="0" algn="ctr" rtl="0">
              <a:lnSpc>
                <a:spcPct val="100000"/>
              </a:lnSpc>
              <a:spcBef>
                <a:spcPts val="80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At high risk, no structural disease</a:t>
            </a:r>
            <a:br>
              <a:rPr lang="en-US" sz="1600" b="0" i="0" u="none">
                <a:solidFill>
                  <a:schemeClr val="lt1"/>
                </a:solidFill>
                <a:latin typeface="Arial"/>
                <a:ea typeface="Arial"/>
                <a:cs typeface="Arial"/>
                <a:sym typeface="Arial"/>
              </a:rPr>
            </a:br>
            <a:r>
              <a:rPr lang="en-US" sz="1600" b="0" i="0" u="none">
                <a:solidFill>
                  <a:schemeClr val="lt1"/>
                </a:solidFill>
                <a:latin typeface="Arial"/>
                <a:ea typeface="Arial"/>
                <a:cs typeface="Arial"/>
                <a:sym typeface="Arial"/>
              </a:rPr>
              <a:t/>
            </a:r>
            <a:br>
              <a:rPr lang="en-US" sz="1600" b="0" i="0" u="none">
                <a:solidFill>
                  <a:schemeClr val="lt1"/>
                </a:solidFill>
                <a:latin typeface="Arial"/>
                <a:ea typeface="Arial"/>
                <a:cs typeface="Arial"/>
                <a:sym typeface="Arial"/>
              </a:rPr>
            </a:br>
            <a:endParaRPr/>
          </a:p>
        </p:txBody>
      </p:sp>
      <p:sp>
        <p:nvSpPr>
          <p:cNvPr id="1163" name="Google Shape;1163;p111"/>
          <p:cNvSpPr txBox="1"/>
          <p:nvPr/>
        </p:nvSpPr>
        <p:spPr>
          <a:xfrm>
            <a:off x="2517775" y="1290637"/>
            <a:ext cx="1831975" cy="1446212"/>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Stage B</a:t>
            </a:r>
            <a:endParaRPr/>
          </a:p>
          <a:p>
            <a:pPr marL="0" marR="0" lvl="0" indent="0" algn="ctr" rtl="0">
              <a:lnSpc>
                <a:spcPct val="100000"/>
              </a:lnSpc>
              <a:spcBef>
                <a:spcPts val="80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Structural heart disease, asymptomatic</a:t>
            </a:r>
            <a:br>
              <a:rPr lang="en-US" sz="1600" b="0" i="0" u="none">
                <a:solidFill>
                  <a:schemeClr val="lt1"/>
                </a:solidFill>
                <a:latin typeface="Arial"/>
                <a:ea typeface="Arial"/>
                <a:cs typeface="Arial"/>
                <a:sym typeface="Arial"/>
              </a:rPr>
            </a:br>
            <a:endParaRPr/>
          </a:p>
        </p:txBody>
      </p:sp>
      <p:sp>
        <p:nvSpPr>
          <p:cNvPr id="1164" name="Google Shape;1164;p111"/>
          <p:cNvSpPr txBox="1"/>
          <p:nvPr/>
        </p:nvSpPr>
        <p:spPr>
          <a:xfrm>
            <a:off x="7067550" y="1290637"/>
            <a:ext cx="1830387" cy="1446212"/>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Stage D</a:t>
            </a:r>
            <a:endParaRPr/>
          </a:p>
          <a:p>
            <a:pPr marL="0" marR="0" lvl="0" indent="0" algn="ctr" rtl="0">
              <a:lnSpc>
                <a:spcPct val="100000"/>
              </a:lnSpc>
              <a:spcBef>
                <a:spcPts val="80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Refractory HF requiring specialized interventions</a:t>
            </a:r>
            <a:endParaRPr/>
          </a:p>
        </p:txBody>
      </p:sp>
      <p:sp>
        <p:nvSpPr>
          <p:cNvPr id="1165" name="Google Shape;1165;p111"/>
          <p:cNvSpPr txBox="1"/>
          <p:nvPr/>
        </p:nvSpPr>
        <p:spPr>
          <a:xfrm>
            <a:off x="249237" y="2940050"/>
            <a:ext cx="1828800" cy="3398837"/>
          </a:xfrm>
          <a:prstGeom prst="rect">
            <a:avLst/>
          </a:prstGeom>
          <a:gradFill>
            <a:gsLst>
              <a:gs pos="0">
                <a:srgbClr val="5E005E"/>
              </a:gs>
              <a:gs pos="50000">
                <a:schemeClr val="accent1"/>
              </a:gs>
              <a:gs pos="100000">
                <a:srgbClr val="5E005E"/>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12712" marR="0" lvl="0" indent="-112712"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Therapy</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Treat Hypertension</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Treat lipid disorders</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Encourage regular exercise</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Discourage alcohol intake</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ACE inhibition</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
            </a:r>
            <a:br>
              <a:rPr lang="en-US" sz="1400" b="0" i="0" u="none">
                <a:solidFill>
                  <a:schemeClr val="lt1"/>
                </a:solidFill>
                <a:latin typeface="Arial"/>
                <a:ea typeface="Arial"/>
                <a:cs typeface="Arial"/>
                <a:sym typeface="Arial"/>
              </a:rPr>
            </a:br>
            <a:endParaRPr/>
          </a:p>
        </p:txBody>
      </p:sp>
      <p:sp>
        <p:nvSpPr>
          <p:cNvPr id="1166" name="Google Shape;1166;p111"/>
          <p:cNvSpPr txBox="1"/>
          <p:nvPr/>
        </p:nvSpPr>
        <p:spPr>
          <a:xfrm>
            <a:off x="2520950" y="2940050"/>
            <a:ext cx="1828800" cy="3398837"/>
          </a:xfrm>
          <a:prstGeom prst="rect">
            <a:avLst/>
          </a:prstGeom>
          <a:gradFill>
            <a:gsLst>
              <a:gs pos="0">
                <a:srgbClr val="5E005E"/>
              </a:gs>
              <a:gs pos="50000">
                <a:schemeClr val="accent1"/>
              </a:gs>
              <a:gs pos="100000">
                <a:srgbClr val="5E005E"/>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12712" marR="0" lvl="0" indent="-112712"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Therapy</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All measures under stage A</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ACE inhibitors in appropriate patients</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Beta-blockers in appropriate patients</a:t>
            </a:r>
            <a:endParaRPr sz="1400" b="0" i="0" u="none">
              <a:solidFill>
                <a:schemeClr val="lt1"/>
              </a:solidFill>
              <a:latin typeface="Arial"/>
              <a:ea typeface="Arial"/>
              <a:cs typeface="Arial"/>
              <a:sym typeface="Arial"/>
            </a:endParaRPr>
          </a:p>
          <a:p>
            <a:pPr marL="112712" lvl="0" indent="-112712" rtl="0">
              <a:spcBef>
                <a:spcPts val="700"/>
              </a:spcBef>
              <a:spcAft>
                <a:spcPts val="0"/>
              </a:spcAft>
              <a:buClr>
                <a:schemeClr val="lt1"/>
              </a:buClr>
              <a:buSzPts val="1400"/>
              <a:buFont typeface="Arial"/>
              <a:buChar char="•"/>
            </a:pPr>
            <a:r>
              <a:rPr lang="en-US">
                <a:solidFill>
                  <a:schemeClr val="lt1"/>
                </a:solidFill>
              </a:rPr>
              <a:t>Dietary salt restriction</a:t>
            </a:r>
            <a:endParaRPr>
              <a:solidFill>
                <a:schemeClr val="lt1"/>
              </a:solidFill>
            </a:endParaRPr>
          </a:p>
          <a:p>
            <a:pPr marL="112712" marR="0" lvl="0" indent="-112712" algn="l" rtl="0">
              <a:lnSpc>
                <a:spcPct val="100000"/>
              </a:lnSpc>
              <a:spcBef>
                <a:spcPts val="70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
            </a:r>
            <a:br>
              <a:rPr lang="en-US" sz="1400" b="0" i="0" u="none">
                <a:solidFill>
                  <a:schemeClr val="lt1"/>
                </a:solidFill>
                <a:latin typeface="Arial"/>
                <a:ea typeface="Arial"/>
                <a:cs typeface="Arial"/>
                <a:sym typeface="Arial"/>
              </a:rPr>
            </a:br>
            <a:endParaRPr/>
          </a:p>
          <a:p>
            <a:pPr marL="0" marR="0" lvl="0" indent="0" algn="l" rtl="0">
              <a:lnSpc>
                <a:spcPct val="100000"/>
              </a:lnSpc>
              <a:spcBef>
                <a:spcPts val="0"/>
              </a:spcBef>
              <a:spcAft>
                <a:spcPts val="0"/>
              </a:spcAft>
              <a:buNone/>
            </a:pPr>
            <a:endParaRPr sz="1400" b="0" i="0" u="none">
              <a:solidFill>
                <a:schemeClr val="lt1"/>
              </a:solidFill>
              <a:latin typeface="Arial"/>
              <a:ea typeface="Arial"/>
              <a:cs typeface="Arial"/>
              <a:sym typeface="Arial"/>
            </a:endParaRPr>
          </a:p>
        </p:txBody>
      </p:sp>
      <p:sp>
        <p:nvSpPr>
          <p:cNvPr id="1167" name="Google Shape;1167;p111"/>
          <p:cNvSpPr txBox="1"/>
          <p:nvPr/>
        </p:nvSpPr>
        <p:spPr>
          <a:xfrm>
            <a:off x="4794250" y="2940050"/>
            <a:ext cx="1828800" cy="3398837"/>
          </a:xfrm>
          <a:prstGeom prst="rect">
            <a:avLst/>
          </a:prstGeom>
          <a:gradFill>
            <a:gsLst>
              <a:gs pos="0">
                <a:srgbClr val="5E005E"/>
              </a:gs>
              <a:gs pos="50000">
                <a:schemeClr val="accent1"/>
              </a:gs>
              <a:gs pos="100000">
                <a:srgbClr val="5E005E"/>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12712" marR="0" lvl="0" indent="-112712"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Therapy</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All measures under stage A</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Diuretics</a:t>
            </a:r>
            <a:endParaRPr/>
          </a:p>
          <a:p>
            <a:pPr marL="112712" marR="0" lvl="0" indent="-112712" algn="l" rtl="0">
              <a:lnSpc>
                <a:spcPct val="100000"/>
              </a:lnSpc>
              <a:spcBef>
                <a:spcPts val="700"/>
              </a:spcBef>
              <a:spcAft>
                <a:spcPts val="0"/>
              </a:spcAft>
              <a:buClr>
                <a:schemeClr val="lt2"/>
              </a:buClr>
              <a:buSzPts val="1400"/>
              <a:buFont typeface="Arial"/>
              <a:buChar char="•"/>
            </a:pPr>
            <a:r>
              <a:rPr lang="en-US">
                <a:solidFill>
                  <a:schemeClr val="lt1"/>
                </a:solidFill>
              </a:rPr>
              <a:t>TRANSITION from </a:t>
            </a:r>
            <a:r>
              <a:rPr lang="en-US" sz="1400" b="0" i="0" u="none">
                <a:solidFill>
                  <a:schemeClr val="lt1"/>
                </a:solidFill>
                <a:latin typeface="Arial"/>
                <a:ea typeface="Arial"/>
                <a:cs typeface="Arial"/>
                <a:sym typeface="Arial"/>
              </a:rPr>
              <a:t>ACE inhibitors to sacubit</a:t>
            </a:r>
            <a:r>
              <a:rPr lang="en-US">
                <a:solidFill>
                  <a:schemeClr val="lt1"/>
                </a:solidFill>
              </a:rPr>
              <a:t>ril/valsartan</a:t>
            </a:r>
            <a:r>
              <a:rPr lang="en-US" sz="1400" b="0" i="0" u="none">
                <a:solidFill>
                  <a:schemeClr val="lt1"/>
                </a:solidFill>
                <a:latin typeface="Arial"/>
                <a:ea typeface="Arial"/>
                <a:cs typeface="Arial"/>
                <a:sym typeface="Arial"/>
              </a:rPr>
              <a:t> </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Beta-blockers</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Digitalis</a:t>
            </a:r>
            <a:endParaRPr sz="1400" b="0" i="0" u="none">
              <a:solidFill>
                <a:schemeClr val="lt1"/>
              </a:solidFill>
              <a:latin typeface="Arial"/>
              <a:ea typeface="Arial"/>
              <a:cs typeface="Arial"/>
              <a:sym typeface="Arial"/>
            </a:endParaRPr>
          </a:p>
          <a:p>
            <a:pPr marL="112712" marR="0" lvl="0" indent="-112712" algn="l" rtl="0">
              <a:lnSpc>
                <a:spcPct val="100000"/>
              </a:lnSpc>
              <a:spcBef>
                <a:spcPts val="700"/>
              </a:spcBef>
              <a:spcAft>
                <a:spcPts val="0"/>
              </a:spcAft>
              <a:buClr>
                <a:schemeClr val="lt1"/>
              </a:buClr>
              <a:buSzPts val="1400"/>
              <a:buFont typeface="Arial"/>
              <a:buChar char="•"/>
            </a:pPr>
            <a:r>
              <a:rPr lang="en-US">
                <a:solidFill>
                  <a:schemeClr val="lt1"/>
                </a:solidFill>
              </a:rPr>
              <a:t>Aldactone</a:t>
            </a:r>
            <a:endParaRPr>
              <a:solidFill>
                <a:schemeClr val="lt1"/>
              </a:solidFill>
            </a:endParaRPr>
          </a:p>
          <a:p>
            <a:pPr marL="112712" marR="0" lvl="0" indent="0" algn="l" rtl="0">
              <a:lnSpc>
                <a:spcPct val="100000"/>
              </a:lnSpc>
              <a:spcBef>
                <a:spcPts val="700"/>
              </a:spcBef>
              <a:spcAft>
                <a:spcPts val="0"/>
              </a:spcAft>
              <a:buNone/>
            </a:pPr>
            <a:r>
              <a:rPr lang="en-US" sz="1400" b="0" i="0" u="none">
                <a:solidFill>
                  <a:schemeClr val="lt1"/>
                </a:solidFill>
                <a:latin typeface="Arial"/>
                <a:ea typeface="Arial"/>
                <a:cs typeface="Arial"/>
                <a:sym typeface="Arial"/>
              </a:rPr>
              <a:t/>
            </a:r>
            <a:br>
              <a:rPr lang="en-US" sz="1400" b="0" i="0" u="none">
                <a:solidFill>
                  <a:schemeClr val="lt1"/>
                </a:solidFill>
                <a:latin typeface="Arial"/>
                <a:ea typeface="Arial"/>
                <a:cs typeface="Arial"/>
                <a:sym typeface="Arial"/>
              </a:rPr>
            </a:br>
            <a:r>
              <a:rPr lang="en-US" sz="1400" b="0" i="0" u="none">
                <a:solidFill>
                  <a:schemeClr val="lt1"/>
                </a:solidFill>
                <a:latin typeface="Arial"/>
                <a:ea typeface="Arial"/>
                <a:cs typeface="Arial"/>
                <a:sym typeface="Arial"/>
              </a:rPr>
              <a:t/>
            </a:r>
            <a:br>
              <a:rPr lang="en-US" sz="1400" b="0" i="0" u="none">
                <a:solidFill>
                  <a:schemeClr val="lt1"/>
                </a:solidFill>
                <a:latin typeface="Arial"/>
                <a:ea typeface="Arial"/>
                <a:cs typeface="Arial"/>
                <a:sym typeface="Arial"/>
              </a:rPr>
            </a:br>
            <a:endParaRPr/>
          </a:p>
        </p:txBody>
      </p:sp>
      <p:sp>
        <p:nvSpPr>
          <p:cNvPr id="1168" name="Google Shape;1168;p111"/>
          <p:cNvSpPr txBox="1"/>
          <p:nvPr/>
        </p:nvSpPr>
        <p:spPr>
          <a:xfrm>
            <a:off x="7067550" y="2940050"/>
            <a:ext cx="1828800" cy="3398837"/>
          </a:xfrm>
          <a:prstGeom prst="rect">
            <a:avLst/>
          </a:prstGeom>
          <a:gradFill>
            <a:gsLst>
              <a:gs pos="0">
                <a:srgbClr val="5E005E"/>
              </a:gs>
              <a:gs pos="50000">
                <a:schemeClr val="accent1"/>
              </a:gs>
              <a:gs pos="100000">
                <a:srgbClr val="5E005E"/>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112712" marR="0" lvl="0" indent="-112712" algn="ctr" rtl="0">
              <a:lnSpc>
                <a:spcPct val="100000"/>
              </a:lnSpc>
              <a:spcBef>
                <a:spcPts val="0"/>
              </a:spcBef>
              <a:spcAft>
                <a:spcPts val="0"/>
              </a:spcAft>
              <a:buClr>
                <a:schemeClr val="lt1"/>
              </a:buClr>
              <a:buSzPts val="1400"/>
              <a:buFont typeface="Arial"/>
              <a:buNone/>
            </a:pPr>
            <a:r>
              <a:rPr lang="en-US" sz="1400" b="0" i="0" u="none">
                <a:solidFill>
                  <a:schemeClr val="lt1"/>
                </a:solidFill>
                <a:latin typeface="Arial"/>
                <a:ea typeface="Arial"/>
                <a:cs typeface="Arial"/>
                <a:sym typeface="Arial"/>
              </a:rPr>
              <a:t>Therapy</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All measures under stages A,B, and C</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Mechanical assist devices(LVAD</a:t>
            </a:r>
            <a:r>
              <a:rPr lang="en-US">
                <a:solidFill>
                  <a:schemeClr val="lt1"/>
                </a:solidFill>
              </a:rPr>
              <a:t>).</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Heart transplantation</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IV inotropic infusions for palliation</a:t>
            </a:r>
            <a:endParaRPr/>
          </a:p>
          <a:p>
            <a:pPr marL="112712" marR="0" lvl="0" indent="-112712" algn="l" rtl="0">
              <a:lnSpc>
                <a:spcPct val="100000"/>
              </a:lnSpc>
              <a:spcBef>
                <a:spcPts val="700"/>
              </a:spcBef>
              <a:spcAft>
                <a:spcPts val="0"/>
              </a:spcAft>
              <a:buClr>
                <a:schemeClr val="lt2"/>
              </a:buClr>
              <a:buSzPts val="1400"/>
              <a:buFont typeface="Arial"/>
              <a:buChar char="•"/>
            </a:pPr>
            <a:r>
              <a:rPr lang="en-US" sz="1400" b="0" i="0" u="none">
                <a:solidFill>
                  <a:schemeClr val="lt1"/>
                </a:solidFill>
                <a:latin typeface="Arial"/>
                <a:ea typeface="Arial"/>
                <a:cs typeface="Arial"/>
                <a:sym typeface="Arial"/>
              </a:rPr>
              <a:t>Hospice care</a:t>
            </a:r>
            <a:endParaRPr/>
          </a:p>
        </p:txBody>
      </p:sp>
      <p:sp>
        <p:nvSpPr>
          <p:cNvPr id="1169" name="Google Shape;1169;p111"/>
          <p:cNvSpPr txBox="1"/>
          <p:nvPr/>
        </p:nvSpPr>
        <p:spPr>
          <a:xfrm>
            <a:off x="4792662" y="1290637"/>
            <a:ext cx="1838325" cy="1446212"/>
          </a:xfrm>
          <a:prstGeom prst="rect">
            <a:avLst/>
          </a:prstGeom>
          <a:gradFill>
            <a:gsLst>
              <a:gs pos="0">
                <a:srgbClr val="762F00"/>
              </a:gs>
              <a:gs pos="50000">
                <a:schemeClr val="accent2"/>
              </a:gs>
              <a:gs pos="100000">
                <a:srgbClr val="762F00"/>
              </a:gs>
            </a:gsLst>
            <a:lin ang="2700000" scaled="0"/>
          </a:gradFill>
          <a:ln w="9525"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Stage C</a:t>
            </a:r>
            <a:endParaRPr/>
          </a:p>
          <a:p>
            <a:pPr marL="0" marR="0" lvl="0" indent="0" algn="ctr" rtl="0">
              <a:lnSpc>
                <a:spcPct val="100000"/>
              </a:lnSpc>
              <a:spcBef>
                <a:spcPts val="800"/>
              </a:spcBef>
              <a:spcAft>
                <a:spcPts val="0"/>
              </a:spcAft>
              <a:buClr>
                <a:schemeClr val="lt1"/>
              </a:buClr>
              <a:buSzPts val="1600"/>
              <a:buFont typeface="Arial"/>
              <a:buNone/>
            </a:pPr>
            <a:r>
              <a:rPr lang="en-US" sz="1600" b="0" i="0" u="none">
                <a:solidFill>
                  <a:schemeClr val="lt1"/>
                </a:solidFill>
                <a:latin typeface="Arial"/>
                <a:ea typeface="Arial"/>
                <a:cs typeface="Arial"/>
                <a:sym typeface="Arial"/>
              </a:rPr>
              <a:t>Structural heart disease with prior/current symptoms of HF</a:t>
            </a:r>
            <a:endParaRPr/>
          </a:p>
        </p:txBody>
      </p:sp>
      <p:sp>
        <p:nvSpPr>
          <p:cNvPr id="1170" name="Google Shape;1170;p111"/>
          <p:cNvSpPr txBox="1"/>
          <p:nvPr/>
        </p:nvSpPr>
        <p:spPr>
          <a:xfrm>
            <a:off x="228600" y="6400800"/>
            <a:ext cx="5486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H</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75" name="Google Shape;1175;p112"/>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Patient Indications</a:t>
            </a:r>
            <a:endParaRPr/>
          </a:p>
          <a:p>
            <a:pPr marL="290512" marR="0" lvl="0" indent="-290512" algn="l" rtl="0">
              <a:lnSpc>
                <a:spcPct val="90000"/>
              </a:lnSpc>
              <a:spcBef>
                <a:spcPts val="162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CRT device:</a:t>
            </a:r>
            <a:endParaRPr/>
          </a:p>
          <a:p>
            <a:pPr marL="742950" marR="0" lvl="1" indent="-285750" algn="l" rtl="0">
              <a:lnSpc>
                <a:spcPct val="90000"/>
              </a:lnSpc>
              <a:spcBef>
                <a:spcPts val="154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Moderate to severe HF (NYHA Class III/IV) patients </a:t>
            </a:r>
            <a:endParaRPr/>
          </a:p>
          <a:p>
            <a:pPr marL="742950" marR="0" lvl="1" indent="-285750" algn="l" rtl="0">
              <a:lnSpc>
                <a:spcPct val="90000"/>
              </a:lnSpc>
              <a:spcBef>
                <a:spcPts val="138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Symptomatic despite optimal, medical therapy</a:t>
            </a:r>
            <a:endParaRPr/>
          </a:p>
          <a:p>
            <a:pPr marL="742950" marR="0" lvl="1" indent="-285750" algn="l" rtl="0">
              <a:lnSpc>
                <a:spcPct val="90000"/>
              </a:lnSpc>
              <a:spcBef>
                <a:spcPts val="138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QRS ≥ 130 msec</a:t>
            </a:r>
            <a:endParaRPr/>
          </a:p>
          <a:p>
            <a:pPr marL="742950" marR="0" lvl="1" indent="-285750" algn="l" rtl="0">
              <a:lnSpc>
                <a:spcPct val="90000"/>
              </a:lnSpc>
              <a:spcBef>
                <a:spcPts val="138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LVEF ≤ 35%</a:t>
            </a:r>
            <a:endParaRPr/>
          </a:p>
          <a:p>
            <a:pPr marL="290512" marR="0" lvl="0" indent="-290512" algn="l" rtl="0">
              <a:lnSpc>
                <a:spcPct val="90000"/>
              </a:lnSpc>
              <a:spcBef>
                <a:spcPts val="146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CRT plus ICD:</a:t>
            </a:r>
            <a:endParaRPr/>
          </a:p>
          <a:p>
            <a:pPr marL="742950" marR="0" lvl="1" indent="-285750" algn="l" rtl="0">
              <a:lnSpc>
                <a:spcPct val="90000"/>
              </a:lnSpc>
              <a:spcBef>
                <a:spcPts val="1540"/>
              </a:spcBef>
              <a:spcAft>
                <a:spcPts val="0"/>
              </a:spcAft>
              <a:buClr>
                <a:schemeClr val="lt2"/>
              </a:buClr>
              <a:buSzPts val="2300"/>
              <a:buFont typeface="Arial"/>
              <a:buChar char="–"/>
            </a:pPr>
            <a:r>
              <a:rPr lang="en-US" sz="2300" b="0" i="0" u="none" strike="noStrike" cap="none">
                <a:solidFill>
                  <a:schemeClr val="lt1"/>
                </a:solidFill>
                <a:latin typeface="Arial"/>
                <a:ea typeface="Arial"/>
                <a:cs typeface="Arial"/>
                <a:sym typeface="Arial"/>
              </a:rPr>
              <a:t>Same as above with ICD indication</a:t>
            </a:r>
            <a:endParaRPr/>
          </a:p>
          <a:p>
            <a:pPr marL="290513" marR="0" lvl="0" indent="-144463" algn="l" rtl="0">
              <a:lnSpc>
                <a:spcPct val="90000"/>
              </a:lnSpc>
              <a:spcBef>
                <a:spcPts val="1610"/>
              </a:spcBef>
              <a:spcAft>
                <a:spcPts val="0"/>
              </a:spcAft>
              <a:buClr>
                <a:schemeClr val="lt2"/>
              </a:buClr>
              <a:buSzPts val="2300"/>
              <a:buFont typeface="Arial"/>
              <a:buNone/>
            </a:pPr>
            <a:endParaRPr sz="2300" b="0" i="0" u="none" strike="noStrike" cap="none">
              <a:solidFill>
                <a:schemeClr val="lt1"/>
              </a:solidFill>
              <a:latin typeface="Arial"/>
              <a:ea typeface="Arial"/>
              <a:cs typeface="Arial"/>
              <a:sym typeface="Arial"/>
            </a:endParaRPr>
          </a:p>
        </p:txBody>
      </p:sp>
      <p:sp>
        <p:nvSpPr>
          <p:cNvPr id="1176" name="Google Shape;1176;p112"/>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Cardiac Resynchronization Therapy</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13"/>
          <p:cNvSpPr txBox="1">
            <a:spLocks noGrp="1"/>
          </p:cNvSpPr>
          <p:nvPr>
            <p:ph type="body" idx="1"/>
          </p:nvPr>
        </p:nvSpPr>
        <p:spPr>
          <a:xfrm>
            <a:off x="249237" y="1419225"/>
            <a:ext cx="8151812"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None/>
            </a:pPr>
            <a:r>
              <a:rPr lang="en-US" sz="2700" b="1" i="0" u="none" strike="noStrike" cap="none">
                <a:solidFill>
                  <a:schemeClr val="lt2"/>
                </a:solidFill>
                <a:latin typeface="Arial"/>
                <a:ea typeface="Arial"/>
                <a:cs typeface="Arial"/>
                <a:sym typeface="Arial"/>
              </a:rPr>
              <a:t>Follow-up Care</a:t>
            </a:r>
            <a:endParaRPr/>
          </a:p>
          <a:p>
            <a:pPr marL="290512" marR="0" lvl="0" indent="-290512" algn="l" rtl="0">
              <a:lnSpc>
                <a:spcPct val="90000"/>
              </a:lnSpc>
              <a:spcBef>
                <a:spcPts val="135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Standard medical management of HF by primary physician as defined by practice guidelines</a:t>
            </a:r>
            <a:endParaRPr/>
          </a:p>
          <a:p>
            <a:pPr marL="290512" marR="0" lvl="0" indent="-290512" algn="l" rtl="0">
              <a:lnSpc>
                <a:spcPct val="90000"/>
              </a:lnSpc>
              <a:spcBef>
                <a:spcPts val="135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Device follow-up may be performed by physician specializing in implantable devices</a:t>
            </a:r>
            <a:endParaRPr/>
          </a:p>
        </p:txBody>
      </p:sp>
      <p:sp>
        <p:nvSpPr>
          <p:cNvPr id="1182" name="Google Shape;1182;p113"/>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Cardiac Resynchronization Therapy</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86"/>
        <p:cNvGrpSpPr/>
        <p:nvPr/>
      </p:nvGrpSpPr>
      <p:grpSpPr>
        <a:xfrm>
          <a:off x="0" y="0"/>
          <a:ext cx="0" cy="0"/>
          <a:chOff x="0" y="0"/>
          <a:chExt cx="0" cy="0"/>
        </a:xfrm>
      </p:grpSpPr>
      <p:sp>
        <p:nvSpPr>
          <p:cNvPr id="1187" name="Google Shape;1187;p114"/>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Cardiac Resynchronization Therapy:  Creating Realistic Patient Expectations</a:t>
            </a:r>
            <a:endParaRPr/>
          </a:p>
        </p:txBody>
      </p:sp>
      <p:sp>
        <p:nvSpPr>
          <p:cNvPr id="1188" name="Google Shape;1188;p114"/>
          <p:cNvSpPr txBox="1">
            <a:spLocks noGrp="1"/>
          </p:cNvSpPr>
          <p:nvPr>
            <p:ph type="body" idx="1"/>
          </p:nvPr>
        </p:nvSpPr>
        <p:spPr>
          <a:xfrm>
            <a:off x="249237" y="1419225"/>
            <a:ext cx="7358062" cy="3463925"/>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Approximately two-third of patients should experience improvement (responders vs. non-responders)</a:t>
            </a:r>
            <a:r>
              <a:rPr lang="en-US" sz="2700" b="0" i="0" u="none" strike="noStrike" cap="none" baseline="30000">
                <a:solidFill>
                  <a:schemeClr val="lt1"/>
                </a:solidFill>
                <a:latin typeface="Arial"/>
                <a:ea typeface="Arial"/>
                <a:cs typeface="Arial"/>
                <a:sym typeface="Arial"/>
              </a:rPr>
              <a:t>1</a:t>
            </a:r>
            <a:endParaRPr/>
          </a:p>
          <a:p>
            <a:pPr marL="742950" marR="0" lvl="1" indent="-285750" algn="l" rtl="0">
              <a:lnSpc>
                <a:spcPct val="90000"/>
              </a:lnSpc>
              <a:spcBef>
                <a:spcPts val="120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Some patients may not experience immediate improvement</a:t>
            </a:r>
            <a:endParaRPr/>
          </a:p>
        </p:txBody>
      </p:sp>
      <p:sp>
        <p:nvSpPr>
          <p:cNvPr id="1189" name="Google Shape;1189;p114"/>
          <p:cNvSpPr txBox="1"/>
          <p:nvPr/>
        </p:nvSpPr>
        <p:spPr>
          <a:xfrm>
            <a:off x="249237" y="4954587"/>
            <a:ext cx="7910512" cy="915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a:solidFill>
                  <a:schemeClr val="lt1"/>
                </a:solidFill>
                <a:latin typeface="Arial"/>
                <a:ea typeface="Arial"/>
                <a:cs typeface="Arial"/>
                <a:sym typeface="Arial"/>
              </a:rPr>
              <a:t>Note:  CRT is adjunctive and is not intended to replace medical therapy.  Patients will continue to be followed by HF Specialist and Physician managing implantable devices.</a:t>
            </a:r>
            <a:endParaRPr/>
          </a:p>
        </p:txBody>
      </p:sp>
      <p:sp>
        <p:nvSpPr>
          <p:cNvPr id="1190" name="Google Shape;1190;p114"/>
          <p:cNvSpPr txBox="1"/>
          <p:nvPr/>
        </p:nvSpPr>
        <p:spPr>
          <a:xfrm>
            <a:off x="152400" y="6340475"/>
            <a:ext cx="7793037" cy="274637"/>
          </a:xfrm>
          <a:prstGeom prst="rect">
            <a:avLst/>
          </a:prstGeom>
          <a:noFill/>
          <a:ln>
            <a:noFill/>
          </a:ln>
        </p:spPr>
        <p:txBody>
          <a:bodyPr spcFirstLastPara="1" wrap="square" lIns="91425" tIns="45700" rIns="91425" bIns="45700" anchor="t" anchorCtr="0">
            <a:noAutofit/>
          </a:bodyPr>
          <a:lstStyle/>
          <a:p>
            <a:pPr marL="168275" marR="0" lvl="0" indent="-168275"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1  Abraham, WT, et. Al.  Cardiac Resynchronization in Chronic Heart Failure.  </a:t>
            </a:r>
            <a:r>
              <a:rPr lang="en-US" sz="1200" b="0" i="1" u="none">
                <a:solidFill>
                  <a:schemeClr val="lt1"/>
                </a:solidFill>
                <a:latin typeface="Arial"/>
                <a:ea typeface="Arial"/>
                <a:cs typeface="Arial"/>
                <a:sym typeface="Arial"/>
              </a:rPr>
              <a:t>N Engl J Med</a:t>
            </a:r>
            <a:r>
              <a:rPr lang="en-US" sz="1200" b="0" i="0" u="none">
                <a:solidFill>
                  <a:schemeClr val="lt1"/>
                </a:solidFill>
                <a:latin typeface="Arial"/>
                <a:ea typeface="Arial"/>
                <a:cs typeface="Arial"/>
                <a:sym typeface="Arial"/>
              </a:rPr>
              <a:t> 2002;346:1845-53</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15"/>
          <p:cNvSpPr txBox="1">
            <a:spLocks noGrp="1"/>
          </p:cNvSpPr>
          <p:nvPr>
            <p:ph type="body" idx="1"/>
          </p:nvPr>
        </p:nvSpPr>
        <p:spPr>
          <a:xfrm>
            <a:off x="249237" y="1419225"/>
            <a:ext cx="8389937"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600"/>
              <a:buFont typeface="Arial"/>
              <a:buChar char="•"/>
            </a:pPr>
            <a:r>
              <a:rPr lang="en-US" sz="2600" b="0" i="0" u="none" strike="noStrike" cap="none">
                <a:solidFill>
                  <a:schemeClr val="lt1"/>
                </a:solidFill>
                <a:latin typeface="Arial"/>
                <a:ea typeface="Arial"/>
                <a:cs typeface="Arial"/>
                <a:sym typeface="Arial"/>
              </a:rPr>
              <a:t>Have patients set their own goals of what they would like to do following CRT:</a:t>
            </a:r>
            <a:endParaRPr/>
          </a:p>
          <a:p>
            <a:pPr marL="742950" marR="0" lvl="1" indent="-285750" algn="l" rtl="0">
              <a:lnSpc>
                <a:spcPct val="90000"/>
              </a:lnSpc>
              <a:spcBef>
                <a:spcPts val="66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Grocery shopping</a:t>
            </a:r>
            <a:endParaRPr/>
          </a:p>
          <a:p>
            <a:pPr marL="742950" marR="0" lvl="1" indent="-285750" algn="l" rtl="0">
              <a:lnSpc>
                <a:spcPct val="90000"/>
              </a:lnSpc>
              <a:spcBef>
                <a:spcPts val="132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Decreasing Lasix dose </a:t>
            </a:r>
            <a:endParaRPr/>
          </a:p>
          <a:p>
            <a:pPr marL="742950" marR="0" lvl="1" indent="-285750" algn="l" rtl="0">
              <a:lnSpc>
                <a:spcPct val="90000"/>
              </a:lnSpc>
              <a:spcBef>
                <a:spcPts val="132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Walking to the mailbox without stopping</a:t>
            </a:r>
            <a:endParaRPr/>
          </a:p>
          <a:p>
            <a:pPr marL="742950" marR="0" lvl="1" indent="-285750" algn="l" rtl="0">
              <a:lnSpc>
                <a:spcPct val="90000"/>
              </a:lnSpc>
              <a:spcBef>
                <a:spcPts val="1320"/>
              </a:spcBef>
              <a:spcAft>
                <a:spcPts val="0"/>
              </a:spcAft>
              <a:buClr>
                <a:schemeClr val="lt2"/>
              </a:buClr>
              <a:buSzPts val="2200"/>
              <a:buFont typeface="Arial"/>
              <a:buChar char="–"/>
            </a:pPr>
            <a:r>
              <a:rPr lang="en-US" sz="2200" b="0" i="0" u="none" strike="noStrike" cap="none">
                <a:solidFill>
                  <a:schemeClr val="lt1"/>
                </a:solidFill>
                <a:latin typeface="Arial"/>
                <a:ea typeface="Arial"/>
                <a:cs typeface="Arial"/>
                <a:sym typeface="Arial"/>
              </a:rPr>
              <a:t>Lying flat to sleep</a:t>
            </a:r>
            <a:endParaRPr/>
          </a:p>
          <a:p>
            <a:pPr marL="290512" marR="0" lvl="0" indent="-290512" algn="l" rtl="0">
              <a:lnSpc>
                <a:spcPct val="90000"/>
              </a:lnSpc>
              <a:spcBef>
                <a:spcPts val="1440"/>
              </a:spcBef>
              <a:spcAft>
                <a:spcPts val="0"/>
              </a:spcAft>
              <a:buClr>
                <a:schemeClr val="lt2"/>
              </a:buClr>
              <a:buSzPts val="2600"/>
              <a:buFont typeface="Arial"/>
              <a:buChar char="•"/>
            </a:pPr>
            <a:r>
              <a:rPr lang="en-US" sz="2600" b="0" i="0" u="none" strike="noStrike" cap="none">
                <a:solidFill>
                  <a:schemeClr val="lt1"/>
                </a:solidFill>
                <a:latin typeface="Arial"/>
                <a:ea typeface="Arial"/>
                <a:cs typeface="Arial"/>
                <a:sym typeface="Arial"/>
              </a:rPr>
              <a:t>Encourage them to be part of the group that responds to their therapy</a:t>
            </a:r>
            <a:endParaRPr/>
          </a:p>
        </p:txBody>
      </p:sp>
      <p:sp>
        <p:nvSpPr>
          <p:cNvPr id="1196" name="Google Shape;1196;p115"/>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Cardiac Resynchronization Therapy:  Creating Realistic Patient Expectations</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sp>
        <p:nvSpPr>
          <p:cNvPr id="1201" name="Google Shape;1201;p116"/>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First Medical Follow-up Visit</a:t>
            </a:r>
            <a:endParaRPr/>
          </a:p>
        </p:txBody>
      </p:sp>
      <p:sp>
        <p:nvSpPr>
          <p:cNvPr id="1202" name="Google Shape;1202;p116"/>
          <p:cNvSpPr txBox="1">
            <a:spLocks noGrp="1"/>
          </p:cNvSpPr>
          <p:nvPr>
            <p:ph type="body" idx="1"/>
          </p:nvPr>
        </p:nvSpPr>
        <p:spPr>
          <a:xfrm>
            <a:off x="249237" y="1419225"/>
            <a:ext cx="777240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80000"/>
              </a:lnSpc>
              <a:spcBef>
                <a:spcPts val="0"/>
              </a:spcBef>
              <a:spcAft>
                <a:spcPts val="0"/>
              </a:spcAft>
              <a:buClr>
                <a:schemeClr val="lt2"/>
              </a:buClr>
              <a:buSzPts val="2000"/>
              <a:buFont typeface="Arial"/>
              <a:buNone/>
            </a:pPr>
            <a:r>
              <a:rPr lang="en-US" sz="2000" b="1" i="0" u="none" strike="noStrike" cap="none">
                <a:solidFill>
                  <a:schemeClr val="lt2"/>
                </a:solidFill>
                <a:latin typeface="Arial"/>
                <a:ea typeface="Arial"/>
                <a:cs typeface="Arial"/>
                <a:sym typeface="Arial"/>
              </a:rPr>
              <a:t>7-10 Days Post-implant</a:t>
            </a:r>
            <a:r>
              <a:rPr lang="en-US" sz="2000" b="1" i="0" u="none" strike="noStrike" cap="none" baseline="30000">
                <a:solidFill>
                  <a:schemeClr val="lt2"/>
                </a:solidFill>
                <a:latin typeface="Arial"/>
                <a:ea typeface="Arial"/>
                <a:cs typeface="Arial"/>
                <a:sym typeface="Arial"/>
              </a:rPr>
              <a:t>*</a:t>
            </a:r>
            <a:endParaRPr/>
          </a:p>
          <a:p>
            <a:pPr marL="290512" marR="0" lvl="0" indent="-290512" algn="l" rtl="0">
              <a:lnSpc>
                <a:spcPct val="80000"/>
              </a:lnSpc>
              <a:spcBef>
                <a:spcPts val="10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Follow daily weights closely</a:t>
            </a:r>
            <a:endParaRPr/>
          </a:p>
          <a:p>
            <a:pPr marL="290512" marR="0" lvl="0" indent="-290512" algn="l" rtl="0">
              <a:lnSpc>
                <a:spcPct val="80000"/>
              </a:lnSpc>
              <a:spcBef>
                <a:spcPts val="10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Check wound site</a:t>
            </a:r>
            <a:endParaRPr/>
          </a:p>
          <a:p>
            <a:pPr marL="290512" marR="0" lvl="0" indent="-290512" algn="l" rtl="0">
              <a:lnSpc>
                <a:spcPct val="80000"/>
              </a:lnSpc>
              <a:spcBef>
                <a:spcPts val="10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Physical Exam</a:t>
            </a:r>
            <a:endParaRPr/>
          </a:p>
          <a:p>
            <a:pPr marL="742950" marR="0" lvl="1" indent="-285750" algn="l" rtl="0">
              <a:lnSpc>
                <a:spcPct val="80000"/>
              </a:lnSpc>
              <a:spcBef>
                <a:spcPts val="980"/>
              </a:spcBef>
              <a:spcAft>
                <a:spcPts val="0"/>
              </a:spcAft>
              <a:buClr>
                <a:schemeClr val="lt2"/>
              </a:buClr>
              <a:buSzPts val="1900"/>
              <a:buFont typeface="Arial"/>
              <a:buChar char="–"/>
            </a:pPr>
            <a:r>
              <a:rPr lang="en-US" sz="1900" b="0" i="0" u="none" strike="noStrike" cap="none">
                <a:solidFill>
                  <a:schemeClr val="lt1"/>
                </a:solidFill>
                <a:latin typeface="Arial"/>
                <a:ea typeface="Arial"/>
                <a:cs typeface="Arial"/>
                <a:sym typeface="Arial"/>
              </a:rPr>
              <a:t>Assess volume status </a:t>
            </a:r>
            <a:endParaRPr/>
          </a:p>
          <a:p>
            <a:pPr marL="1143000" marR="0" lvl="2" indent="-228600" algn="l" rtl="0">
              <a:lnSpc>
                <a:spcPct val="80000"/>
              </a:lnSpc>
              <a:spcBef>
                <a:spcPts val="970"/>
              </a:spcBef>
              <a:spcAft>
                <a:spcPts val="0"/>
              </a:spcAft>
              <a:buClr>
                <a:schemeClr val="lt2"/>
              </a:buClr>
              <a:buSzPts val="1900"/>
              <a:buFont typeface="Arial"/>
              <a:buChar char="•"/>
            </a:pPr>
            <a:r>
              <a:rPr lang="en-US" sz="1900" b="0" i="0" u="none" strike="noStrike" cap="none">
                <a:solidFill>
                  <a:schemeClr val="lt1"/>
                </a:solidFill>
                <a:latin typeface="Arial"/>
                <a:ea typeface="Arial"/>
                <a:cs typeface="Arial"/>
                <a:sym typeface="Arial"/>
              </a:rPr>
              <a:t>Patients typically over-diurese following CRT</a:t>
            </a:r>
            <a:r>
              <a:rPr lang="en-US" sz="2000" b="0" i="0" u="none" strike="noStrike" cap="none">
                <a:solidFill>
                  <a:schemeClr val="lt1"/>
                </a:solidFill>
                <a:latin typeface="Arial"/>
                <a:ea typeface="Arial"/>
                <a:cs typeface="Arial"/>
                <a:sym typeface="Arial"/>
              </a:rPr>
              <a:t> </a:t>
            </a:r>
            <a:endParaRPr/>
          </a:p>
          <a:p>
            <a:pPr marL="290512" marR="0" lvl="0" indent="-290512" algn="l" rtl="0">
              <a:lnSpc>
                <a:spcPct val="80000"/>
              </a:lnSpc>
              <a:spcBef>
                <a:spcPts val="100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Ascertain quality of life</a:t>
            </a:r>
            <a:endParaRPr/>
          </a:p>
          <a:p>
            <a:pPr marL="742950" marR="0" lvl="1" indent="-285750" algn="l" rtl="0">
              <a:lnSpc>
                <a:spcPct val="80000"/>
              </a:lnSpc>
              <a:spcBef>
                <a:spcPts val="980"/>
              </a:spcBef>
              <a:spcAft>
                <a:spcPts val="0"/>
              </a:spcAft>
              <a:buClr>
                <a:schemeClr val="lt2"/>
              </a:buClr>
              <a:buSzPts val="1900"/>
              <a:buFont typeface="Arial"/>
              <a:buChar char="–"/>
            </a:pPr>
            <a:r>
              <a:rPr lang="en-US" sz="1900" b="0" i="0" u="none" strike="noStrike" cap="none">
                <a:solidFill>
                  <a:schemeClr val="lt1"/>
                </a:solidFill>
                <a:latin typeface="Arial"/>
                <a:ea typeface="Arial"/>
                <a:cs typeface="Arial"/>
                <a:sym typeface="Arial"/>
              </a:rPr>
              <a:t>Subtle improvements?</a:t>
            </a:r>
            <a:endParaRPr/>
          </a:p>
          <a:p>
            <a:pPr marL="290512" marR="0" lvl="0" indent="-290512" algn="l" rtl="0">
              <a:lnSpc>
                <a:spcPct val="80000"/>
              </a:lnSpc>
              <a:spcBef>
                <a:spcPts val="970"/>
              </a:spcBef>
              <a:spcAft>
                <a:spcPts val="0"/>
              </a:spcAft>
              <a:buClr>
                <a:schemeClr val="lt2"/>
              </a:buClr>
              <a:buSzPts val="2000"/>
              <a:buFont typeface="Arial"/>
              <a:buChar char="•"/>
            </a:pPr>
            <a:r>
              <a:rPr lang="en-US" sz="2000" b="0" i="0" u="none" strike="noStrike" cap="none">
                <a:solidFill>
                  <a:schemeClr val="lt1"/>
                </a:solidFill>
                <a:latin typeface="Arial"/>
                <a:ea typeface="Arial"/>
                <a:cs typeface="Arial"/>
                <a:sym typeface="Arial"/>
              </a:rPr>
              <a:t>Check electrolytes including BUN/Cr</a:t>
            </a:r>
            <a:endParaRPr/>
          </a:p>
          <a:p>
            <a:pPr marL="290512" marR="0" lvl="0" indent="-290512" algn="l" rtl="0">
              <a:lnSpc>
                <a:spcPct val="80000"/>
              </a:lnSpc>
              <a:spcBef>
                <a:spcPts val="1000"/>
              </a:spcBef>
              <a:spcAft>
                <a:spcPts val="0"/>
              </a:spcAft>
              <a:buClr>
                <a:schemeClr val="lt2"/>
              </a:buClr>
              <a:buSzPts val="2000"/>
              <a:buFont typeface="Arial"/>
              <a:buChar char="•"/>
            </a:pPr>
            <a:r>
              <a:rPr lang="en-US" sz="2000" b="0" i="0" u="sng" strike="noStrike" cap="none">
                <a:solidFill>
                  <a:schemeClr val="lt1"/>
                </a:solidFill>
                <a:latin typeface="Arial"/>
                <a:ea typeface="Arial"/>
                <a:cs typeface="Arial"/>
                <a:sym typeface="Arial"/>
              </a:rPr>
              <a:t>Give patients encouragement!</a:t>
            </a:r>
            <a:endParaRPr/>
          </a:p>
        </p:txBody>
      </p:sp>
      <p:sp>
        <p:nvSpPr>
          <p:cNvPr id="1203" name="Google Shape;1203;p116"/>
          <p:cNvSpPr txBox="1"/>
          <p:nvPr/>
        </p:nvSpPr>
        <p:spPr>
          <a:xfrm>
            <a:off x="152400" y="6340475"/>
            <a:ext cx="7793037" cy="274637"/>
          </a:xfrm>
          <a:prstGeom prst="rect">
            <a:avLst/>
          </a:prstGeom>
          <a:noFill/>
          <a:ln>
            <a:noFill/>
          </a:ln>
        </p:spPr>
        <p:txBody>
          <a:bodyPr spcFirstLastPara="1" wrap="square" lIns="91425" tIns="45700" rIns="91425" bIns="45700" anchor="t" anchorCtr="0">
            <a:noAutofit/>
          </a:bodyPr>
          <a:lstStyle/>
          <a:p>
            <a:pPr marL="168275" marR="0" lvl="0" indent="-168275"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  This is not a complete list for many practitioners and is presented here only as a guideline.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6"/>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HF Classification:  Evolution and </a:t>
            </a:r>
            <a:br>
              <a:rPr lang="en-US" sz="3000" b="1" i="0" u="none" strike="noStrike" cap="none">
                <a:solidFill>
                  <a:schemeClr val="lt2"/>
                </a:solidFill>
                <a:latin typeface="Arial"/>
                <a:ea typeface="Arial"/>
                <a:cs typeface="Arial"/>
                <a:sym typeface="Arial"/>
              </a:rPr>
            </a:br>
            <a:r>
              <a:rPr lang="en-US" sz="3000" b="1" i="0" u="none" strike="noStrike" cap="none">
                <a:solidFill>
                  <a:schemeClr val="lt2"/>
                </a:solidFill>
                <a:latin typeface="Arial"/>
                <a:ea typeface="Arial"/>
                <a:cs typeface="Arial"/>
                <a:sym typeface="Arial"/>
              </a:rPr>
              <a:t>Disease Progression</a:t>
            </a:r>
            <a:endParaRPr/>
          </a:p>
        </p:txBody>
      </p:sp>
      <p:sp>
        <p:nvSpPr>
          <p:cNvPr id="190" name="Google Shape;190;p36"/>
          <p:cNvSpPr txBox="1">
            <a:spLocks noGrp="1"/>
          </p:cNvSpPr>
          <p:nvPr>
            <p:ph type="body" idx="1"/>
          </p:nvPr>
        </p:nvSpPr>
        <p:spPr>
          <a:xfrm>
            <a:off x="261937" y="1414462"/>
            <a:ext cx="8466137"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700"/>
              <a:buFont typeface="Arial"/>
              <a:buChar char="•"/>
            </a:pPr>
            <a:r>
              <a:rPr lang="en-US" sz="2700" b="0" i="0" u="none" strike="noStrike" cap="none">
                <a:solidFill>
                  <a:schemeClr val="lt1"/>
                </a:solidFill>
                <a:latin typeface="Arial"/>
                <a:ea typeface="Arial"/>
                <a:cs typeface="Arial"/>
                <a:sym typeface="Arial"/>
              </a:rPr>
              <a:t>Four Stages of HF (ACC/AHA Guidelines):</a:t>
            </a:r>
            <a:endParaRPr/>
          </a:p>
          <a:p>
            <a:pPr marL="574675" marR="0" lvl="1" indent="-6350" algn="l" rtl="0">
              <a:lnSpc>
                <a:spcPct val="90000"/>
              </a:lnSpc>
              <a:spcBef>
                <a:spcPts val="1095"/>
              </a:spcBef>
              <a:spcAft>
                <a:spcPts val="0"/>
              </a:spcAft>
              <a:buClr>
                <a:schemeClr val="lt2"/>
              </a:buClr>
              <a:buSzPts val="2300"/>
              <a:buFont typeface="Arial"/>
              <a:buNone/>
            </a:pPr>
            <a:r>
              <a:rPr lang="en-US" sz="2300" b="0" i="0" u="none" strike="noStrike" cap="none">
                <a:solidFill>
                  <a:schemeClr val="lt1"/>
                </a:solidFill>
                <a:latin typeface="Arial"/>
                <a:ea typeface="Arial"/>
                <a:cs typeface="Arial"/>
                <a:sym typeface="Arial"/>
              </a:rPr>
              <a:t>Stage A:  Patient at high risk for developing HF with no structural disorder of the heart</a:t>
            </a:r>
            <a:endParaRPr/>
          </a:p>
          <a:p>
            <a:pPr marL="574675" marR="0" lvl="1" indent="-6350" algn="l" rtl="0">
              <a:lnSpc>
                <a:spcPct val="90000"/>
              </a:lnSpc>
              <a:spcBef>
                <a:spcPts val="1035"/>
              </a:spcBef>
              <a:spcAft>
                <a:spcPts val="0"/>
              </a:spcAft>
              <a:buClr>
                <a:schemeClr val="lt2"/>
              </a:buClr>
              <a:buSzPts val="2300"/>
              <a:buFont typeface="Arial"/>
              <a:buNone/>
            </a:pPr>
            <a:r>
              <a:rPr lang="en-US" sz="2300" b="0" i="0" u="none" strike="noStrike" cap="none">
                <a:solidFill>
                  <a:schemeClr val="lt1"/>
                </a:solidFill>
                <a:latin typeface="Arial"/>
                <a:ea typeface="Arial"/>
                <a:cs typeface="Arial"/>
                <a:sym typeface="Arial"/>
              </a:rPr>
              <a:t>Stage B:  Patient with structural disorder without symptoms of HF</a:t>
            </a:r>
            <a:endParaRPr/>
          </a:p>
          <a:p>
            <a:pPr marL="574675" marR="0" lvl="1" indent="-6350" algn="l" rtl="0">
              <a:lnSpc>
                <a:spcPct val="90000"/>
              </a:lnSpc>
              <a:spcBef>
                <a:spcPts val="1035"/>
              </a:spcBef>
              <a:spcAft>
                <a:spcPts val="0"/>
              </a:spcAft>
              <a:buClr>
                <a:schemeClr val="lt2"/>
              </a:buClr>
              <a:buSzPts val="2300"/>
              <a:buFont typeface="Arial"/>
              <a:buNone/>
            </a:pPr>
            <a:r>
              <a:rPr lang="en-US" sz="2300" b="0" i="0" u="none" strike="noStrike" cap="none">
                <a:solidFill>
                  <a:schemeClr val="lt1"/>
                </a:solidFill>
                <a:latin typeface="Arial"/>
                <a:ea typeface="Arial"/>
                <a:cs typeface="Arial"/>
                <a:sym typeface="Arial"/>
              </a:rPr>
              <a:t>Stage C:  Patient with past or current symptoms of HF associated with underlying structural heart disease</a:t>
            </a:r>
            <a:endParaRPr/>
          </a:p>
          <a:p>
            <a:pPr marL="574675" marR="0" lvl="1" indent="-6350" algn="l" rtl="0">
              <a:lnSpc>
                <a:spcPct val="90000"/>
              </a:lnSpc>
              <a:spcBef>
                <a:spcPts val="1035"/>
              </a:spcBef>
              <a:spcAft>
                <a:spcPts val="0"/>
              </a:spcAft>
              <a:buClr>
                <a:schemeClr val="lt2"/>
              </a:buClr>
              <a:buSzPts val="2300"/>
              <a:buFont typeface="Arial"/>
              <a:buNone/>
            </a:pPr>
            <a:r>
              <a:rPr lang="en-US" sz="2300" b="0" i="0" u="none" strike="noStrike" cap="none">
                <a:solidFill>
                  <a:schemeClr val="lt1"/>
                </a:solidFill>
                <a:latin typeface="Arial"/>
                <a:ea typeface="Arial"/>
                <a:cs typeface="Arial"/>
                <a:sym typeface="Arial"/>
              </a:rPr>
              <a:t>Stage D:  Patient with end-stage disease who requires specialized treatment strategies</a:t>
            </a:r>
            <a:endParaRPr/>
          </a:p>
        </p:txBody>
      </p:sp>
      <p:sp>
        <p:nvSpPr>
          <p:cNvPr id="191" name="Google Shape;191;p36"/>
          <p:cNvSpPr txBox="1"/>
          <p:nvPr/>
        </p:nvSpPr>
        <p:spPr>
          <a:xfrm>
            <a:off x="228600" y="6324600"/>
            <a:ext cx="54864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200"/>
              <a:buFont typeface="Arial"/>
              <a:buNone/>
            </a:pPr>
            <a:r>
              <a:rPr lang="en-US" sz="1200" b="0" i="0" u="none" strike="noStrike" cap="none">
                <a:solidFill>
                  <a:schemeClr val="lt1"/>
                </a:solidFill>
                <a:latin typeface="Arial"/>
                <a:ea typeface="Arial"/>
                <a:cs typeface="Arial"/>
                <a:sym typeface="Arial"/>
              </a:rPr>
              <a:t>Hunt, SA, et al  ACC/AHA Guidelines for the Evaluation and Management of Chronic Heart Failure in the Adult, 2001</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17"/>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Summary</a:t>
            </a:r>
            <a:endParaRPr/>
          </a:p>
        </p:txBody>
      </p:sp>
      <p:sp>
        <p:nvSpPr>
          <p:cNvPr id="1209" name="Google Shape;1209;p117"/>
          <p:cNvSpPr txBox="1">
            <a:spLocks noGrp="1"/>
          </p:cNvSpPr>
          <p:nvPr>
            <p:ph type="body" idx="1"/>
          </p:nvPr>
        </p:nvSpPr>
        <p:spPr>
          <a:xfrm>
            <a:off x="249237" y="1419225"/>
            <a:ext cx="8404225"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Heart failure is a chronic, progressive disease that is generally not curable, but treatable</a:t>
            </a:r>
            <a:endParaRPr/>
          </a:p>
          <a:p>
            <a:pPr marL="290512" marR="0" lvl="0" indent="-290512" algn="l" rtl="0">
              <a:lnSpc>
                <a:spcPct val="90000"/>
              </a:lnSpc>
              <a:spcBef>
                <a:spcPts val="192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Most recent guidelines promote lifestyle modifications and medical management with ACE inhibitors, beta blockers, digoxin, and diuretics </a:t>
            </a:r>
            <a:endParaRPr/>
          </a:p>
          <a:p>
            <a:pPr marL="290512" marR="0" lvl="0" indent="-290512" algn="l" rtl="0">
              <a:lnSpc>
                <a:spcPct val="90000"/>
              </a:lnSpc>
              <a:spcBef>
                <a:spcPts val="192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It is estimated 15% of all heart failure patients may be candidates for cardiac resynchronization therapy (see later section for details)</a:t>
            </a:r>
            <a:endParaRPr/>
          </a:p>
          <a:p>
            <a:pPr marL="290512" marR="0" lvl="0" indent="-290512" algn="l" rtl="0">
              <a:lnSpc>
                <a:spcPct val="90000"/>
              </a:lnSpc>
              <a:spcBef>
                <a:spcPts val="192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Close follow-up of the heart failure patient is essential, with necessary adjustments in medical management</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118"/>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General Measures</a:t>
            </a:r>
            <a:endParaRPr/>
          </a:p>
        </p:txBody>
      </p:sp>
      <p:sp>
        <p:nvSpPr>
          <p:cNvPr id="1215" name="Google Shape;1215;p118"/>
          <p:cNvSpPr txBox="1">
            <a:spLocks noGrp="1"/>
          </p:cNvSpPr>
          <p:nvPr>
            <p:ph type="body" idx="1"/>
          </p:nvPr>
        </p:nvSpPr>
        <p:spPr>
          <a:xfrm>
            <a:off x="261937" y="1414462"/>
            <a:ext cx="4149725" cy="4821237"/>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Lifestyle Modifications: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Weight reduction</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Discontinue smoking</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Avoid alcohol and other cardiotoxic substances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Exercise</a:t>
            </a:r>
            <a:endParaRPr/>
          </a:p>
        </p:txBody>
      </p:sp>
      <p:sp>
        <p:nvSpPr>
          <p:cNvPr id="1216" name="Google Shape;1216;p118"/>
          <p:cNvSpPr txBox="1">
            <a:spLocks noGrp="1"/>
          </p:cNvSpPr>
          <p:nvPr>
            <p:ph type="body" idx="1"/>
          </p:nvPr>
        </p:nvSpPr>
        <p:spPr>
          <a:xfrm>
            <a:off x="4648200" y="1414462"/>
            <a:ext cx="449580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8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Medical Considerations:</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Treat HTN, hyperlipidemia, diabetes, arrhythmias</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Coronary revascularization</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Anticoagulation</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Immunization</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Sodium restriction</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Daily weights</a:t>
            </a:r>
            <a:endParaRPr/>
          </a:p>
          <a:p>
            <a:pPr marL="290512" marR="0" lvl="0" indent="-290512" algn="l" rtl="0">
              <a:lnSpc>
                <a:spcPct val="8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Close outpatient monitoring</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1221" name="Google Shape;1221;p119"/>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 Management</a:t>
            </a:r>
            <a:endParaRPr/>
          </a:p>
        </p:txBody>
      </p:sp>
      <p:sp>
        <p:nvSpPr>
          <p:cNvPr id="1222" name="Google Shape;1222;p119"/>
          <p:cNvSpPr txBox="1">
            <a:spLocks noGrp="1"/>
          </p:cNvSpPr>
          <p:nvPr>
            <p:ph type="body" idx="1"/>
          </p:nvPr>
        </p:nvSpPr>
        <p:spPr>
          <a:xfrm>
            <a:off x="263525" y="1419225"/>
            <a:ext cx="821690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8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Digoxin</a:t>
            </a:r>
            <a:endParaRPr/>
          </a:p>
          <a:p>
            <a:pPr marL="290512" marR="0" lvl="0" indent="-290512" algn="l" rtl="0">
              <a:lnSpc>
                <a:spcPct val="80000"/>
              </a:lnSpc>
              <a:spcBef>
                <a:spcPts val="168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Enhances inotropy of cardiac muscle</a:t>
            </a:r>
            <a:endParaRPr/>
          </a:p>
          <a:p>
            <a:pPr marL="290512" marR="0" lvl="0" indent="-290512" algn="l" rtl="0">
              <a:lnSpc>
                <a:spcPct val="80000"/>
              </a:lnSpc>
              <a:spcBef>
                <a:spcPts val="168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Reduces activation of SNS and RAAS</a:t>
            </a:r>
            <a:endParaRPr/>
          </a:p>
          <a:p>
            <a:pPr marL="290512" marR="0" lvl="0" indent="-290512" algn="l" rtl="0">
              <a:lnSpc>
                <a:spcPct val="80000"/>
              </a:lnSpc>
              <a:spcBef>
                <a:spcPts val="168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Controlled trials have shown long-term digoxin therapy:</a:t>
            </a:r>
            <a:endParaRPr/>
          </a:p>
          <a:p>
            <a:pPr marL="742950" marR="0" lvl="1" indent="-285750" algn="l" rtl="0">
              <a:lnSpc>
                <a:spcPct val="80000"/>
              </a:lnSpc>
              <a:spcBef>
                <a:spcPts val="87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Reduces symptoms</a:t>
            </a:r>
            <a:endParaRPr/>
          </a:p>
          <a:p>
            <a:pPr marL="742950" marR="0" lvl="1" indent="-285750" algn="l" rtl="0">
              <a:lnSpc>
                <a:spcPct val="80000"/>
              </a:lnSpc>
              <a:spcBef>
                <a:spcPts val="84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Increases exercise tolerance</a:t>
            </a:r>
            <a:endParaRPr/>
          </a:p>
          <a:p>
            <a:pPr marL="742950" marR="0" lvl="1" indent="-285750" algn="l" rtl="0">
              <a:lnSpc>
                <a:spcPct val="80000"/>
              </a:lnSpc>
              <a:spcBef>
                <a:spcPts val="84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Improves hemodynamics</a:t>
            </a:r>
            <a:endParaRPr/>
          </a:p>
          <a:p>
            <a:pPr marL="742950" marR="0" lvl="1" indent="-285750" algn="l" rtl="0">
              <a:lnSpc>
                <a:spcPct val="80000"/>
              </a:lnSpc>
              <a:spcBef>
                <a:spcPts val="84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Decreases risk of HF progression	</a:t>
            </a:r>
            <a:endParaRPr/>
          </a:p>
          <a:p>
            <a:pPr marL="742950" marR="0" lvl="1" indent="-285750" algn="l" rtl="0">
              <a:lnSpc>
                <a:spcPct val="80000"/>
              </a:lnSpc>
              <a:spcBef>
                <a:spcPts val="84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Reduces hospitalization rates for decompensated HF</a:t>
            </a:r>
            <a:endParaRPr/>
          </a:p>
          <a:p>
            <a:pPr marL="742950" marR="0" lvl="1" indent="-285750" algn="l" rtl="0">
              <a:lnSpc>
                <a:spcPct val="80000"/>
              </a:lnSpc>
              <a:spcBef>
                <a:spcPts val="840"/>
              </a:spcBef>
              <a:spcAft>
                <a:spcPts val="0"/>
              </a:spcAft>
              <a:buClr>
                <a:schemeClr val="lt2"/>
              </a:buClr>
              <a:buSzPts val="2100"/>
              <a:buFont typeface="Arial"/>
              <a:buChar char="–"/>
            </a:pPr>
            <a:r>
              <a:rPr lang="en-US" sz="2100" b="0" i="0" u="none" strike="noStrike" cap="none">
                <a:solidFill>
                  <a:schemeClr val="lt1"/>
                </a:solidFill>
                <a:latin typeface="Arial"/>
                <a:ea typeface="Arial"/>
                <a:cs typeface="Arial"/>
                <a:sym typeface="Arial"/>
              </a:rPr>
              <a:t>Does not improve survival</a:t>
            </a:r>
            <a:endParaRPr/>
          </a:p>
          <a:p>
            <a:pPr marL="290513" marR="0" lvl="0" indent="-157163" algn="l" rtl="0">
              <a:lnSpc>
                <a:spcPct val="90000"/>
              </a:lnSpc>
              <a:spcBef>
                <a:spcPts val="1050"/>
              </a:spcBef>
              <a:spcAft>
                <a:spcPts val="0"/>
              </a:spcAft>
              <a:buClr>
                <a:schemeClr val="lt2"/>
              </a:buClr>
              <a:buSzPts val="2100"/>
              <a:buFont typeface="Arial"/>
              <a:buNone/>
            </a:pPr>
            <a:endParaRPr sz="2100" b="0" i="0" u="none" strike="noStrike" cap="none">
              <a:solidFill>
                <a:schemeClr val="lt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226"/>
        <p:cNvGrpSpPr/>
        <p:nvPr/>
      </p:nvGrpSpPr>
      <p:grpSpPr>
        <a:xfrm>
          <a:off x="0" y="0"/>
          <a:ext cx="0" cy="0"/>
          <a:chOff x="0" y="0"/>
          <a:chExt cx="0" cy="0"/>
        </a:xfrm>
      </p:grpSpPr>
      <p:sp>
        <p:nvSpPr>
          <p:cNvPr id="1227" name="Google Shape;1227;p120"/>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 Management</a:t>
            </a:r>
            <a:endParaRPr/>
          </a:p>
        </p:txBody>
      </p:sp>
      <p:sp>
        <p:nvSpPr>
          <p:cNvPr id="1228" name="Google Shape;1228;p120"/>
          <p:cNvSpPr txBox="1">
            <a:spLocks noGrp="1"/>
          </p:cNvSpPr>
          <p:nvPr>
            <p:ph type="body" idx="1"/>
          </p:nvPr>
        </p:nvSpPr>
        <p:spPr>
          <a:xfrm>
            <a:off x="263525" y="1419225"/>
            <a:ext cx="822325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ACE Inhibitors /Angiotensin receptor Blockers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Blocks the conversion of angiotensin I to angiotensin II; prevents functional deterioration</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Recommended for all HFrEF  heart failure patients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Relieves symptoms and improves exercise tolerance</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Reduces risk of death(important!) and decreases disease progression</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Benefits may not be apparent for 1-2 months after initiation</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232"/>
        <p:cNvGrpSpPr/>
        <p:nvPr/>
      </p:nvGrpSpPr>
      <p:grpSpPr>
        <a:xfrm>
          <a:off x="0" y="0"/>
          <a:ext cx="0" cy="0"/>
          <a:chOff x="0" y="0"/>
          <a:chExt cx="0" cy="0"/>
        </a:xfrm>
      </p:grpSpPr>
      <p:sp>
        <p:nvSpPr>
          <p:cNvPr id="1233" name="Google Shape;1233;p121"/>
          <p:cNvSpPr txBox="1">
            <a:spLocks noGrp="1"/>
          </p:cNvSpPr>
          <p:nvPr>
            <p:ph type="title"/>
          </p:nvPr>
        </p:nvSpPr>
        <p:spPr>
          <a:xfrm>
            <a:off x="255587" y="0"/>
            <a:ext cx="8520112" cy="10779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lt2"/>
              </a:buClr>
              <a:buSzPts val="3000"/>
              <a:buFont typeface="Arial"/>
              <a:buNone/>
            </a:pPr>
            <a:r>
              <a:rPr lang="en-US" sz="3000" b="1" i="0" u="none" strike="noStrike" cap="none">
                <a:solidFill>
                  <a:schemeClr val="lt2"/>
                </a:solidFill>
                <a:latin typeface="Arial"/>
                <a:ea typeface="Arial"/>
                <a:cs typeface="Arial"/>
                <a:sym typeface="Arial"/>
              </a:rPr>
              <a:t>Pharmacologic Management</a:t>
            </a:r>
            <a:endParaRPr/>
          </a:p>
        </p:txBody>
      </p:sp>
      <p:sp>
        <p:nvSpPr>
          <p:cNvPr id="1234" name="Google Shape;1234;p121"/>
          <p:cNvSpPr txBox="1">
            <a:spLocks noGrp="1"/>
          </p:cNvSpPr>
          <p:nvPr>
            <p:ph type="body" idx="1"/>
          </p:nvPr>
        </p:nvSpPr>
        <p:spPr>
          <a:xfrm>
            <a:off x="263525" y="1419225"/>
            <a:ext cx="7772400" cy="4114800"/>
          </a:xfrm>
          <a:prstGeom prst="rect">
            <a:avLst/>
          </a:prstGeom>
          <a:noFill/>
          <a:ln>
            <a:noFill/>
          </a:ln>
        </p:spPr>
        <p:txBody>
          <a:bodyPr spcFirstLastPara="1" wrap="square" lIns="91425" tIns="45700" rIns="91425" bIns="45700" anchor="t" anchorCtr="0">
            <a:noAutofit/>
          </a:bodyPr>
          <a:lstStyle/>
          <a:p>
            <a:pPr marL="290512" marR="0" lvl="0" indent="-290512" algn="l" rtl="0">
              <a:lnSpc>
                <a:spcPct val="90000"/>
              </a:lnSpc>
              <a:spcBef>
                <a:spcPts val="0"/>
              </a:spcBef>
              <a:spcAft>
                <a:spcPts val="0"/>
              </a:spcAft>
              <a:buClr>
                <a:schemeClr val="lt2"/>
              </a:buClr>
              <a:buSzPts val="2400"/>
              <a:buFont typeface="Arial"/>
              <a:buNone/>
            </a:pPr>
            <a:r>
              <a:rPr lang="en-US" sz="2400" b="1" i="0" u="none" strike="noStrike" cap="none">
                <a:solidFill>
                  <a:schemeClr val="lt2"/>
                </a:solidFill>
                <a:latin typeface="Arial"/>
                <a:ea typeface="Arial"/>
                <a:cs typeface="Arial"/>
                <a:sym typeface="Arial"/>
              </a:rPr>
              <a:t>Beta-Blockers</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Cardioprotective effects due to blockade of excessive SNS stimulation </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In the short-term, beta blocker decreases myocardial contractility; increase in EF after 1-3 months of use</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Long-term, placebo-controlled trials have shown symptomatic improvement in patients treated with certain beta-blockers(</a:t>
            </a:r>
            <a:r>
              <a:rPr lang="en-US" sz="2400"/>
              <a:t>C</a:t>
            </a:r>
            <a:r>
              <a:rPr lang="en-US" sz="2400" b="0" i="0" u="none" strike="noStrike" cap="none">
                <a:solidFill>
                  <a:schemeClr val="lt1"/>
                </a:solidFill>
                <a:latin typeface="Arial"/>
                <a:ea typeface="Arial"/>
                <a:cs typeface="Arial"/>
                <a:sym typeface="Arial"/>
              </a:rPr>
              <a:t>arvedilol,Toprol XL)</a:t>
            </a:r>
            <a:r>
              <a:rPr lang="en-US" sz="2400" b="0" i="0" u="none" strike="noStrike" cap="none" baseline="30000">
                <a:solidFill>
                  <a:schemeClr val="lt1"/>
                </a:solidFill>
                <a:latin typeface="Arial"/>
                <a:ea typeface="Arial"/>
                <a:cs typeface="Arial"/>
                <a:sym typeface="Arial"/>
              </a:rPr>
              <a:t>1</a:t>
            </a:r>
            <a:endParaRPr/>
          </a:p>
          <a:p>
            <a:pPr marL="290512" marR="0" lvl="0" indent="-290512" algn="l" rtl="0">
              <a:lnSpc>
                <a:spcPct val="90000"/>
              </a:lnSpc>
              <a:spcBef>
                <a:spcPts val="1440"/>
              </a:spcBef>
              <a:spcAft>
                <a:spcPts val="0"/>
              </a:spcAft>
              <a:buClr>
                <a:schemeClr val="lt2"/>
              </a:buClr>
              <a:buSzPts val="2400"/>
              <a:buFont typeface="Arial"/>
              <a:buChar char="•"/>
            </a:pPr>
            <a:r>
              <a:rPr lang="en-US" sz="2400" b="0" i="0" u="none" strike="noStrike" cap="none">
                <a:solidFill>
                  <a:schemeClr val="lt1"/>
                </a:solidFill>
                <a:latin typeface="Arial"/>
                <a:ea typeface="Arial"/>
                <a:cs typeface="Arial"/>
                <a:sym typeface="Arial"/>
              </a:rPr>
              <a:t>When combined with conventional HF therapy, beta-blockers reduce the combined risk of morbidity and mortality, or disease progression</a:t>
            </a:r>
            <a:r>
              <a:rPr lang="en-US" sz="2400" b="0" i="0" u="none" strike="noStrike" cap="none" baseline="30000">
                <a:solidFill>
                  <a:schemeClr val="lt1"/>
                </a:solidFill>
                <a:latin typeface="Arial"/>
                <a:ea typeface="Arial"/>
                <a:cs typeface="Arial"/>
                <a:sym typeface="Arial"/>
              </a:rPr>
              <a:t>1</a:t>
            </a:r>
            <a:endParaRPr/>
          </a:p>
        </p:txBody>
      </p:sp>
      <p:sp>
        <p:nvSpPr>
          <p:cNvPr id="1235" name="Google Shape;1235;p121"/>
          <p:cNvSpPr txBox="1"/>
          <p:nvPr/>
        </p:nvSpPr>
        <p:spPr>
          <a:xfrm>
            <a:off x="228600" y="6324600"/>
            <a:ext cx="5486400" cy="457200"/>
          </a:xfrm>
          <a:prstGeom prst="rect">
            <a:avLst/>
          </a:prstGeom>
          <a:noFill/>
          <a:ln>
            <a:noFill/>
          </a:ln>
        </p:spPr>
        <p:txBody>
          <a:bodyPr spcFirstLastPara="1" wrap="square" lIns="91425" tIns="45700" rIns="91425" bIns="45700" anchor="t" anchorCtr="0">
            <a:noAutofit/>
          </a:bodyPr>
          <a:lstStyle/>
          <a:p>
            <a:pPr marL="168275" marR="0" lvl="0" indent="-168275" algn="l" rtl="0">
              <a:lnSpc>
                <a:spcPct val="100000"/>
              </a:lnSpc>
              <a:spcBef>
                <a:spcPts val="0"/>
              </a:spcBef>
              <a:spcAft>
                <a:spcPts val="0"/>
              </a:spcAft>
              <a:buClr>
                <a:schemeClr val="lt1"/>
              </a:buClr>
              <a:buSzPts val="1200"/>
              <a:buFont typeface="Arial"/>
              <a:buNone/>
            </a:pPr>
            <a:r>
              <a:rPr lang="en-US" sz="1200" b="0" i="0" u="none">
                <a:solidFill>
                  <a:schemeClr val="lt1"/>
                </a:solidFill>
                <a:latin typeface="Arial"/>
                <a:ea typeface="Arial"/>
                <a:cs typeface="Arial"/>
                <a:sym typeface="Arial"/>
              </a:rPr>
              <a:t>1  Hunt, SA, et al  ACC/AHA Guidelines for the Evaluation and Management of Chronic Heart Failure in the Adult, 2001 p. 20.</a:t>
            </a:r>
            <a:endParaRPr/>
          </a:p>
        </p:txBody>
      </p:sp>
    </p:spTree>
  </p:cSld>
  <p:clrMapOvr>
    <a:masterClrMapping/>
  </p:clrMapOvr>
</p:sld>
</file>

<file path=ppt/theme/theme1.xml><?xml version="1.0" encoding="utf-8"?>
<a:theme xmlns:a="http://schemas.openxmlformats.org/drawingml/2006/main" name="1_Heart Failure 101 6_7">
  <a:themeElements>
    <a:clrScheme name="">
      <a:dk1>
        <a:srgbClr val="9B9993"/>
      </a:dk1>
      <a:lt1>
        <a:srgbClr val="FFFFFF"/>
      </a:lt1>
      <a:dk2>
        <a:srgbClr val="0000FF"/>
      </a:dk2>
      <a:lt2>
        <a:srgbClr val="FFFF00"/>
      </a:lt2>
      <a:accent1>
        <a:srgbClr val="CC00CC"/>
      </a:accent1>
      <a:accent2>
        <a:srgbClr val="FF6600"/>
      </a:accent2>
      <a:accent3>
        <a:srgbClr val="AAAAFF"/>
      </a:accent3>
      <a:accent4>
        <a:srgbClr val="DADADA"/>
      </a:accent4>
      <a:accent5>
        <a:srgbClr val="E2AAE2"/>
      </a:accent5>
      <a:accent6>
        <a:srgbClr val="E75C00"/>
      </a:accent6>
      <a:hlink>
        <a:srgbClr val="00CC00"/>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rt Failure 101 6_7">
  <a:themeElements>
    <a:clrScheme name="">
      <a:dk1>
        <a:srgbClr val="9B9993"/>
      </a:dk1>
      <a:lt1>
        <a:srgbClr val="FFFFFF"/>
      </a:lt1>
      <a:dk2>
        <a:srgbClr val="0000FF"/>
      </a:dk2>
      <a:lt2>
        <a:srgbClr val="FFFF00"/>
      </a:lt2>
      <a:accent1>
        <a:srgbClr val="CC00CC"/>
      </a:accent1>
      <a:accent2>
        <a:srgbClr val="FF6600"/>
      </a:accent2>
      <a:accent3>
        <a:srgbClr val="AAAAFF"/>
      </a:accent3>
      <a:accent4>
        <a:srgbClr val="DADADA"/>
      </a:accent4>
      <a:accent5>
        <a:srgbClr val="E2AAE2"/>
      </a:accent5>
      <a:accent6>
        <a:srgbClr val="E75C00"/>
      </a:accent6>
      <a:hlink>
        <a:srgbClr val="00CC00"/>
      </a:hlink>
      <a:folHlink>
        <a:srgbClr val="FF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11647</Words>
  <Application>Microsoft Office PowerPoint</Application>
  <PresentationFormat>On-screen Show (4:3)</PresentationFormat>
  <Paragraphs>1343</Paragraphs>
  <Slides>94</Slides>
  <Notes>94</Notes>
  <HiddenSlides>0</HiddenSlides>
  <MMClips>0</MMClips>
  <ScaleCrop>false</ScaleCrop>
  <HeadingPairs>
    <vt:vector size="4" baseType="variant">
      <vt:variant>
        <vt:lpstr>Theme</vt:lpstr>
      </vt:variant>
      <vt:variant>
        <vt:i4>3</vt:i4>
      </vt:variant>
      <vt:variant>
        <vt:lpstr>Slide Titles</vt:lpstr>
      </vt:variant>
      <vt:variant>
        <vt:i4>94</vt:i4>
      </vt:variant>
    </vt:vector>
  </HeadingPairs>
  <TitlesOfParts>
    <vt:vector size="97" baseType="lpstr">
      <vt:lpstr>1_Heart Failure 101 6_7</vt:lpstr>
      <vt:lpstr>Heart Failure 101 6_7</vt:lpstr>
      <vt:lpstr>Default Design</vt:lpstr>
      <vt:lpstr>Etiology, Pathophysiology, Diagnosis,  and Treatment of Heart Failure </vt:lpstr>
      <vt:lpstr>PowerPoint Presentation</vt:lpstr>
      <vt:lpstr>Objectives:</vt:lpstr>
      <vt:lpstr>Part I:  Etiology and Pathophysiology of Heart Failure</vt:lpstr>
      <vt:lpstr>Heart Failure (HF) Definition</vt:lpstr>
      <vt:lpstr>HF Incidence and Prevalence</vt:lpstr>
      <vt:lpstr>Prevalence of HF by Age and Gender</vt:lpstr>
      <vt:lpstr> New York Heart Association  Functional Classification</vt:lpstr>
      <vt:lpstr>HF Classification:  Evolution and  Disease Progression</vt:lpstr>
      <vt:lpstr>Severity of Heart Failure Modes of Death</vt:lpstr>
      <vt:lpstr>Etiology of Heart Failure</vt:lpstr>
      <vt:lpstr>Left Ventricular Dysfunction</vt:lpstr>
      <vt:lpstr>Determinants of Ventricular Function</vt:lpstr>
      <vt:lpstr>Left Ventricular Dysfunction</vt:lpstr>
      <vt:lpstr>Hemodynamic Basis for  Heart Failure Symptoms</vt:lpstr>
      <vt:lpstr>Hemodynamic Basis for Heart Failure Symptoms</vt:lpstr>
      <vt:lpstr>Left Ventricular Dysfunction Systolic and Diastolic</vt:lpstr>
      <vt:lpstr>Right Ventricular Failure Systolic and Diastolic</vt:lpstr>
      <vt:lpstr>Compensatory Mechanisms</vt:lpstr>
      <vt:lpstr>Compensatory Mechanisms</vt:lpstr>
      <vt:lpstr>Compensatory Mechanisms </vt:lpstr>
      <vt:lpstr>PowerPoint Presentation</vt:lpstr>
      <vt:lpstr>Compensatory Mechanisms:   Sympathetic Nervous System</vt:lpstr>
      <vt:lpstr>PowerPoint Presentation</vt:lpstr>
      <vt:lpstr>PowerPoint Presentation</vt:lpstr>
      <vt:lpstr>PowerPoint Presentation</vt:lpstr>
      <vt:lpstr>PowerPoint Presentation</vt:lpstr>
      <vt:lpstr>PowerPoint Presentation</vt:lpstr>
      <vt:lpstr>Sympathetic Activation in Heart Failure</vt:lpstr>
      <vt:lpstr>PowerPoint Presentation</vt:lpstr>
      <vt:lpstr>Compensatory Mechanisms:   Neurohormonal Activation – Vasopressin</vt:lpstr>
      <vt:lpstr>Compensatory Neurohormonal Stimulation: Summary </vt:lpstr>
      <vt:lpstr>Compensatory Mechanisms</vt:lpstr>
      <vt:lpstr>Other Neurohormones</vt:lpstr>
      <vt:lpstr>Pharmacological Actions of hBNP</vt:lpstr>
      <vt:lpstr>Endothelium-Derived Vasoactive Substances</vt:lpstr>
      <vt:lpstr>Mediators of Heart Failure</vt:lpstr>
      <vt:lpstr>Vicious Cycle of Heart Failure</vt:lpstr>
      <vt:lpstr>Neurohormonal Responses to Impaired Cardiac Performance</vt:lpstr>
      <vt:lpstr>Part II: Assessing Heart Failure</vt:lpstr>
      <vt:lpstr>Assessing Heart Failure</vt:lpstr>
      <vt:lpstr>Diagnostic Evaluation of  New Onset Heart Failure</vt:lpstr>
      <vt:lpstr>Diagnostic Evaluation of  New Onset Heart Failure</vt:lpstr>
      <vt:lpstr>PowerPoint Presentation</vt:lpstr>
      <vt:lpstr>Classification of Recommendations and Levels of Evidence</vt:lpstr>
      <vt:lpstr>Recommendations for Noninvasive Imaging</vt:lpstr>
      <vt:lpstr>Recommendations for Invasive Evaluation</vt:lpstr>
      <vt:lpstr>Recommendations for Biomarkers in HF</vt:lpstr>
      <vt:lpstr>Biomarkers Indications for Use</vt:lpstr>
      <vt:lpstr>Part III:  Current Treatment  of Heart Failure</vt:lpstr>
      <vt:lpstr>2017 ACC/AHA/HFSA Focused Update of the 2013 ACCF/AHA Guideline for the Management of Heart Failure  </vt:lpstr>
      <vt:lpstr>The Vicious Cycle of  Heart Failure Management</vt:lpstr>
      <vt:lpstr>Stage A</vt:lpstr>
      <vt:lpstr>Recommendations for Treatment of Stage B HF</vt:lpstr>
      <vt:lpstr>Renin-Angiotensin System Inhibition With ACE-Inhibitor or ARB or ARNI</vt:lpstr>
      <vt:lpstr>Renin-Angiotensin System Inhibition With ACE-Inhibitor or ARB or ARNI</vt:lpstr>
      <vt:lpstr>SACUBITRIL-VALSARTAN MORTALITY BENEFIT</vt:lpstr>
      <vt:lpstr>Sacubtril/valsartan treatment effects.</vt:lpstr>
      <vt:lpstr>Renin-Angiotensin System Inhibition With ACE-Inhibitor or ARB or ARNI</vt:lpstr>
      <vt:lpstr>Ivabradine</vt:lpstr>
      <vt:lpstr>Ivradibine(corlanor).</vt:lpstr>
      <vt:lpstr>Reduction in CHF Hospitalization with ivradibine.</vt:lpstr>
      <vt:lpstr>PowerPoint Presentation</vt:lpstr>
      <vt:lpstr>Pharmacological Therapy for Management of Stage C HFrEF </vt:lpstr>
      <vt:lpstr>Pharmacologic Therapy for Management of Stage C HFrEF </vt:lpstr>
      <vt:lpstr>Pharmacological Treatment - Diuretic  Therapy</vt:lpstr>
      <vt:lpstr>Pharmacological Therapy for Management of Stage C HFrEF </vt:lpstr>
      <vt:lpstr>Treatment of HFrEF Stage C and 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Treating Hypertension to Reduce the Incidence of HF</vt:lpstr>
      <vt:lpstr>Treating Hypertension in Stage C HFrEF</vt:lpstr>
      <vt:lpstr>Treating Hypertension in Stage C HFpEF</vt:lpstr>
      <vt:lpstr>PowerPoint Presentation</vt:lpstr>
      <vt:lpstr>Pharmacologic Management</vt:lpstr>
      <vt:lpstr>Pharmacologic Management</vt:lpstr>
      <vt:lpstr>Pharmacologic Management</vt:lpstr>
      <vt:lpstr>Part IV: Assessment and Treatment of the Heart Failure Patient</vt:lpstr>
      <vt:lpstr>Treatment Approach for the Patient  with Heart Failure WITH REDUCED  E.F.</vt:lpstr>
      <vt:lpstr>Cardiac Resynchronization Therapy</vt:lpstr>
      <vt:lpstr>Cardiac Resynchronization Therapy</vt:lpstr>
      <vt:lpstr>Cardiac Resynchronization Therapy:  Creating Realistic Patient Expectations</vt:lpstr>
      <vt:lpstr>Cardiac Resynchronization Therapy:  Creating Realistic Patient Expectations</vt:lpstr>
      <vt:lpstr>First Medical Follow-up Visit</vt:lpstr>
      <vt:lpstr>Summary</vt:lpstr>
      <vt:lpstr>General Measures</vt:lpstr>
      <vt:lpstr>Pharmacologic Management</vt:lpstr>
      <vt:lpstr>Pharmacologic Management</vt:lpstr>
      <vt:lpstr>Pharmacologic Management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Etiology, Pathophysiology, Diagnosis,  and Treatment of Heart Failure</dc:title>
  <dc:creator>Faulkner, Tammy</dc:creator>
  <cp:lastModifiedBy>Anahita Mehdian</cp:lastModifiedBy>
  <cp:revision>1</cp:revision>
  <dcterms:modified xsi:type="dcterms:W3CDTF">2018-08-23T15:29:33Z</dcterms:modified>
</cp:coreProperties>
</file>