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7" r:id="rId3"/>
    <p:sldId id="260" r:id="rId4"/>
    <p:sldId id="261" r:id="rId5"/>
    <p:sldId id="258" r:id="rId6"/>
    <p:sldId id="262" r:id="rId7"/>
    <p:sldId id="272" r:id="rId8"/>
    <p:sldId id="266" r:id="rId9"/>
    <p:sldId id="268" r:id="rId10"/>
    <p:sldId id="263" r:id="rId11"/>
    <p:sldId id="264" r:id="rId12"/>
    <p:sldId id="265" r:id="rId13"/>
    <p:sldId id="273" r:id="rId14"/>
    <p:sldId id="269" r:id="rId15"/>
    <p:sldId id="270" r:id="rId16"/>
    <p:sldId id="271" r:id="rId17"/>
    <p:sldId id="275" r:id="rId18"/>
    <p:sldId id="276" r:id="rId19"/>
    <p:sldId id="278" r:id="rId20"/>
    <p:sldId id="274" r:id="rId21"/>
    <p:sldId id="257" r:id="rId22"/>
    <p:sldId id="277" r:id="rId23"/>
    <p:sldId id="259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A4C3D-8C0D-4251-A3E0-23509CB6ABB0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1B866-B9D6-4EAA-8DCE-3F9C88FCD8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4BE04-9F8B-4AD7-8346-AE321C1B1E1D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4BE04-9F8B-4AD7-8346-AE321C1B1E1D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4BE04-9F8B-4AD7-8346-AE321C1B1E1D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4BE04-9F8B-4AD7-8346-AE321C1B1E1D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1B866-B9D6-4EAA-8DCE-3F9C88FCD8D7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B6EF9-4B3C-4DE5-A27F-1655CED8E02E}" type="datetimeFigureOut">
              <a:rPr lang="en-US" smtClean="0"/>
              <a:pPr/>
              <a:t>2/8/2011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7A12A-561B-4B88-BD17-C14EDF0E3ED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the su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57175"/>
            <a:ext cx="9144000" cy="81095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2971800"/>
            <a:ext cx="670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</a:t>
            </a:r>
          </a:p>
          <a:p>
            <a:pPr algn="ctr"/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Sunshine Hormone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5715000"/>
            <a:ext cx="295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Domenic Aiello, M.D., F.A.C.E.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Program</a:t>
            </a:r>
            <a:endParaRPr lang="en-US" sz="7200" b="1" i="1" u="sng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524000"/>
            <a:ext cx="8229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6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The Basics</a:t>
            </a:r>
          </a:p>
          <a:p>
            <a:pPr marL="342900" indent="-342900">
              <a:buAutoNum type="arabicPeriod"/>
            </a:pPr>
            <a:r>
              <a:rPr lang="en-US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Vitamin D Toxicity</a:t>
            </a:r>
          </a:p>
          <a:p>
            <a:pPr marL="342900" indent="-342900">
              <a:buAutoNum type="arabicPeriod"/>
            </a:pPr>
            <a:r>
              <a:rPr lang="en-US" sz="6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Vitamin D Deficiency</a:t>
            </a:r>
          </a:p>
          <a:p>
            <a:pPr marL="342900" indent="-342900">
              <a:buAutoNum type="arabicPeriod"/>
            </a:pPr>
            <a:r>
              <a:rPr lang="en-US" sz="6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Recommendations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0"/>
            <a:ext cx="8610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u="sng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vs. Hormone</a:t>
            </a:r>
          </a:p>
          <a:p>
            <a:endParaRPr lang="en-US" dirty="0" smtClean="0"/>
          </a:p>
          <a:p>
            <a:pPr algn="ctr"/>
            <a:r>
              <a:rPr lang="en-US" dirty="0" smtClean="0"/>
              <a:t> </a:t>
            </a:r>
            <a:r>
              <a:rPr lang="en-US" sz="3200" b="1" u="sng" dirty="0" smtClean="0">
                <a:solidFill>
                  <a:schemeClr val="accent2"/>
                </a:solidFill>
              </a:rPr>
              <a:t>Vitamin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Any organic substance, found in minute amounts in the body, that acts as an essential co-factor or co-enzyme in an organic system.  It is obtained from food sources and not produced in the body.</a:t>
            </a:r>
          </a:p>
          <a:p>
            <a:endParaRPr lang="en-US" dirty="0" smtClean="0"/>
          </a:p>
          <a:p>
            <a:pPr algn="ctr"/>
            <a:r>
              <a:rPr lang="en-US" sz="3200" b="1" u="sng" dirty="0" smtClean="0">
                <a:solidFill>
                  <a:schemeClr val="accent1"/>
                </a:solidFill>
              </a:rPr>
              <a:t>Hormone</a:t>
            </a:r>
          </a:p>
          <a:p>
            <a:endParaRPr lang="en-US" dirty="0" smtClean="0"/>
          </a:p>
          <a:p>
            <a:r>
              <a:rPr lang="en-US" dirty="0" smtClean="0"/>
              <a:t>A substance, peptide or steroid, that is produced by one tissue and conveyed by the bloodstream to another to affect physiologic activity, such as growth or metabolism.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462" y="914400"/>
            <a:ext cx="8522269" cy="43704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i="1" u="sng" dirty="0" smtClean="0">
                <a:solidFill>
                  <a:schemeClr val="accent6"/>
                </a:solidFill>
              </a:rPr>
              <a:t>Vitamin D</a:t>
            </a:r>
          </a:p>
          <a:p>
            <a:pPr algn="ctr"/>
            <a:endParaRPr lang="en-US" dirty="0" smtClean="0"/>
          </a:p>
          <a:p>
            <a:pPr algn="just"/>
            <a:r>
              <a:rPr lang="en-US" dirty="0" smtClean="0"/>
              <a:t>-Discovered in 1921, from the irradiation of cod liver oil and found to treat rickets.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-Produced in the skin, when exposed to ultraviolet radiation between 270-300 nm.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-It is essential to calcium and bone metabolism.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-Over the last 20 years, it has been noted to be a modulator of other hormone activity </a:t>
            </a:r>
          </a:p>
          <a:p>
            <a:pPr algn="just"/>
            <a:r>
              <a:rPr lang="en-US" dirty="0" smtClean="0"/>
              <a:t>and this has led to looking at cause and effects of Vitamin D in other systems.  </a:t>
            </a:r>
          </a:p>
          <a:p>
            <a:pPr algn="just"/>
            <a:r>
              <a:rPr lang="en-US" dirty="0" smtClean="0"/>
              <a:t>Unfortunately, like muddy waters, nothing is clear.  Thus, concern exist about the over </a:t>
            </a:r>
          </a:p>
          <a:p>
            <a:pPr algn="just"/>
            <a:r>
              <a:rPr lang="en-US" dirty="0" smtClean="0"/>
              <a:t>the use of Vitamin D, the risk of hypercalcemia, kidney stones, ectopic calcifications and</a:t>
            </a:r>
          </a:p>
          <a:p>
            <a:pPr algn="just"/>
            <a:r>
              <a:rPr lang="en-US" dirty="0" smtClean="0"/>
              <a:t>needless expense of over testing.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_vitamin_d_metabolism_0427_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28601"/>
            <a:ext cx="81534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609600"/>
            <a:ext cx="8382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u="sng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Sources of Vitamin D</a:t>
            </a:r>
          </a:p>
          <a:p>
            <a:endParaRPr lang="en-US" dirty="0" smtClean="0"/>
          </a:p>
          <a:p>
            <a:r>
              <a:rPr lang="en-US" sz="2000" dirty="0" smtClean="0"/>
              <a:t>D</a:t>
            </a:r>
            <a:r>
              <a:rPr lang="en-US" sz="1400" dirty="0" smtClean="0"/>
              <a:t>2</a:t>
            </a:r>
            <a:r>
              <a:rPr lang="en-US" sz="2000" dirty="0" smtClean="0"/>
              <a:t> – 	Plants (Mushrooms)</a:t>
            </a:r>
          </a:p>
          <a:p>
            <a:r>
              <a:rPr lang="en-US" sz="2000" dirty="0" smtClean="0"/>
              <a:t>	Fortified Cereals</a:t>
            </a:r>
          </a:p>
          <a:p>
            <a:r>
              <a:rPr lang="en-US" sz="2000" dirty="0" smtClean="0"/>
              <a:t>	Irradiated Yeast</a:t>
            </a:r>
          </a:p>
          <a:p>
            <a:endParaRPr lang="en-US" sz="2000" dirty="0" smtClean="0"/>
          </a:p>
          <a:p>
            <a:r>
              <a:rPr lang="en-US" sz="2000" dirty="0" smtClean="0"/>
              <a:t>D</a:t>
            </a:r>
            <a:r>
              <a:rPr lang="en-US" sz="1600" dirty="0" smtClean="0"/>
              <a:t>3</a:t>
            </a:r>
            <a:r>
              <a:rPr lang="en-US" sz="2000" dirty="0" smtClean="0"/>
              <a:t>-	Animal (ultraviolet radiation and skin)</a:t>
            </a:r>
          </a:p>
          <a:p>
            <a:r>
              <a:rPr lang="en-US" sz="2000" dirty="0" smtClean="0"/>
              <a:t>	Deep Sea Fatty Fish</a:t>
            </a:r>
          </a:p>
          <a:p>
            <a:r>
              <a:rPr lang="en-US" sz="2000" dirty="0" smtClean="0"/>
              <a:t>	Egg Yolk</a:t>
            </a:r>
          </a:p>
          <a:p>
            <a:r>
              <a:rPr lang="en-US" sz="2000" dirty="0" smtClean="0"/>
              <a:t>	Liver	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48006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Brush Script MT" pitchFamily="66" charset="0"/>
              </a:rPr>
              <a:t>Does anyone have any epiphanies about this list?</a:t>
            </a:r>
            <a:endParaRPr lang="en-US" sz="3600" dirty="0">
              <a:solidFill>
                <a:srgbClr val="FF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</a:t>
            </a:r>
            <a:r>
              <a:rPr lang="en-US" sz="48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Toxicity</a:t>
            </a:r>
            <a:endParaRPr lang="en-US" sz="48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524000"/>
            <a:ext cx="87630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Toxicity = Hypercalcemia</a:t>
            </a:r>
          </a:p>
          <a:p>
            <a:endParaRPr lang="en-US" dirty="0" smtClean="0"/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/>
              <a:t>This is usually related to ingestion of Vitamin D. 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/>
              <a:t>The ½ life of Vitamin D is 3 weeks, as apposed to calcitriol which is about 10 hours.  So depending upon what was taken this can last some time.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/>
              <a:t>When not related to ingestion it is from increased 1-OH activity.  Think granulomatous disease, e.g.. Sarcoidosis, TB or lymphoma.</a:t>
            </a:r>
          </a:p>
          <a:p>
            <a:pPr marL="400050" indent="-400050">
              <a:buFont typeface="+mj-lt"/>
              <a:buAutoNum type="romanLcPeriod"/>
            </a:pPr>
            <a:endParaRPr lang="en-US" sz="2400" dirty="0" smtClean="0"/>
          </a:p>
          <a:p>
            <a:pPr marL="400050" indent="-400050"/>
            <a:r>
              <a:rPr lang="en-US" sz="2400" dirty="0" smtClean="0"/>
              <a:t>Treatment: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/>
              <a:t>Fluids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/>
              <a:t>Steroids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/>
              <a:t>Biphosphonates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524000"/>
            <a:ext cx="8305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Decrease Synthesis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Age.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Amount of pigment in the skin.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Winter (actually there are only 2 weeks in mid-August, when UV radiation is optimal for skin production of Vitamin D).</a:t>
            </a:r>
          </a:p>
          <a:p>
            <a:pPr marL="342900" indent="-342900">
              <a:buAutoNum type="arabicPeriod"/>
            </a:pPr>
            <a:r>
              <a:rPr lang="en-US" dirty="0" smtClean="0"/>
              <a:t>Malabsorption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Celiac Sprue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Crohn’s Disease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Pancreatic Insufficiency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Cystic Fibrosis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Cholestatic Liver Disease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Gastrectomy</a:t>
            </a:r>
          </a:p>
          <a:p>
            <a:pPr marL="342900" indent="-342900">
              <a:buAutoNum type="arabicPeriod"/>
            </a:pPr>
            <a:r>
              <a:rPr lang="en-US" dirty="0" smtClean="0"/>
              <a:t>Decreased 25-OH Activity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Anticonvulsants.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Biliary Cirrhosis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ETOH Cirrhosis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7526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4"/>
            </a:pPr>
            <a:r>
              <a:rPr lang="en-US" dirty="0" smtClean="0"/>
              <a:t>Binding Protein Deficiency – Nephrotic Syndrome</a:t>
            </a:r>
          </a:p>
          <a:p>
            <a:pPr marL="342900" indent="-342900">
              <a:buAutoNum type="arabicPeriod" startAt="4"/>
            </a:pPr>
            <a:r>
              <a:rPr lang="en-US" dirty="0" smtClean="0"/>
              <a:t>Decreased 1-OH Activity	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 Hypoparathyroidism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Renal Failure (creatinine clearance &lt; 35 ml/min)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1-OH deficiency (Vitamin D dependent Rickets Type 1).</a:t>
            </a:r>
          </a:p>
          <a:p>
            <a:pPr marL="342900" indent="-342900">
              <a:buAutoNum type="arabicPeriod" startAt="6"/>
            </a:pPr>
            <a:r>
              <a:rPr lang="en-US" dirty="0" smtClean="0"/>
              <a:t>End-Organ Resistance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Heredity Vitamin D Resistant Rickets Type 2.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i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2057400"/>
            <a:ext cx="266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25-OH Vitamin D</a:t>
            </a:r>
          </a:p>
          <a:p>
            <a:pPr marL="342900" indent="-342900">
              <a:buAutoNum type="arabicPeriod"/>
            </a:pPr>
            <a:r>
              <a:rPr lang="en-US" dirty="0" smtClean="0"/>
              <a:t>PTH</a:t>
            </a:r>
          </a:p>
          <a:p>
            <a:pPr marL="342900" indent="-342900">
              <a:buAutoNum type="arabicPeriod"/>
            </a:pPr>
            <a:r>
              <a:rPr lang="en-US" dirty="0" smtClean="0"/>
              <a:t>Calcium and Albumin</a:t>
            </a:r>
          </a:p>
          <a:p>
            <a:pPr marL="342900" indent="-342900">
              <a:buAutoNum type="arabicPeriod"/>
            </a:pPr>
            <a:r>
              <a:rPr lang="en-US" dirty="0" smtClean="0"/>
              <a:t>Alkaline phosphatase</a:t>
            </a:r>
          </a:p>
          <a:p>
            <a:pPr marL="342900" indent="-342900">
              <a:buAutoNum type="arabicPeriod"/>
            </a:pPr>
            <a:r>
              <a:rPr lang="en-US" dirty="0" smtClean="0"/>
              <a:t>Urine calcium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676400"/>
            <a:ext cx="1876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to measure: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3733800"/>
            <a:ext cx="88637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Special Considerations: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There is a lot of variability from lab to lab and from kit to kit in 25OH Vit D measurements.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During puberty, with adequate calcium replacement, a high normal PTH and a low normal Vitamin D level, you seem to maximize bone mass.</a:t>
            </a:r>
            <a:r>
              <a:rPr lang="en-US" baseline="30000" dirty="0" smtClean="0"/>
              <a:t>1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You get maximal calcium absorption with a 25OH Vitamin D level of about 32 ng/ml.</a:t>
            </a:r>
            <a:r>
              <a:rPr lang="en-US" baseline="30000" dirty="0" smtClean="0"/>
              <a:t>2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If the 25 OH Vitamin D level is &lt; 12 ng/ml, think malabsorption.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58674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J Am Coll Nutr. 2007, 26(5): 462-470.</a:t>
            </a:r>
          </a:p>
          <a:p>
            <a:pPr marL="342900" indent="-342900"/>
            <a:r>
              <a:rPr lang="en-US" dirty="0" smtClean="0"/>
              <a:t>2.	Am J Nutr. 2004, 80(6 supl) 1706S-1709S.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Conditions resulting from Vitamin D Deficiency:</a:t>
            </a:r>
          </a:p>
          <a:p>
            <a:pPr>
              <a:buNone/>
            </a:pPr>
            <a:r>
              <a:rPr lang="en-US" dirty="0" smtClean="0"/>
              <a:t>	1. Secondary Hyperparathyroidism.</a:t>
            </a:r>
          </a:p>
          <a:p>
            <a:pPr>
              <a:buNone/>
            </a:pPr>
            <a:r>
              <a:rPr lang="en-US" dirty="0" smtClean="0"/>
              <a:t>	2. Rickets</a:t>
            </a:r>
          </a:p>
          <a:p>
            <a:pPr>
              <a:buNone/>
            </a:pPr>
            <a:r>
              <a:rPr lang="en-US" dirty="0" smtClean="0"/>
              <a:t>	3. Osteomalacia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600200"/>
            <a:ext cx="81534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/>
              <a:t>Secondary Hyperparathyroidism</a:t>
            </a:r>
          </a:p>
          <a:p>
            <a:pPr algn="ctr"/>
            <a:r>
              <a:rPr lang="en-US" dirty="0" smtClean="0"/>
              <a:t>(In Endocrinology, primary refers to the organ of interest as the problem, secondary are things that cause that organ to malfunction and tertiary is the waste basket of what happens next.)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352800"/>
            <a:ext cx="8153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secondary Hyperparathyroidism, you have an elevated PTH in the face of a normal</a:t>
            </a:r>
          </a:p>
          <a:p>
            <a:r>
              <a:rPr lang="en-US" dirty="0" smtClean="0"/>
              <a:t>calcium.  The PTH is being made appropriately, to keep the serum calcium normal.  It</a:t>
            </a:r>
          </a:p>
          <a:p>
            <a:r>
              <a:rPr lang="en-US" dirty="0" smtClean="0"/>
              <a:t>is either related to decreased Ca++ intake, decrease GI absorption (Vit D Deficiency),</a:t>
            </a:r>
          </a:p>
          <a:p>
            <a:r>
              <a:rPr lang="en-US" dirty="0" smtClean="0"/>
              <a:t>or loss of Calcium in the urine.  The overall effect, is a loss in bone mass.</a:t>
            </a:r>
          </a:p>
          <a:p>
            <a:endParaRPr lang="en-US" dirty="0" smtClean="0"/>
          </a:p>
          <a:p>
            <a:r>
              <a:rPr lang="en-US" dirty="0" smtClean="0"/>
              <a:t>The goal for normal bone health/metabolism is a level of 30 ng/ml.</a:t>
            </a:r>
          </a:p>
          <a:p>
            <a:endParaRPr lang="en-US" dirty="0" smtClean="0"/>
          </a:p>
          <a:p>
            <a:r>
              <a:rPr lang="en-US" dirty="0" smtClean="0"/>
              <a:t>This is the major form of Vitamin D Deficiency and a easily correctable contributor</a:t>
            </a:r>
          </a:p>
          <a:p>
            <a:r>
              <a:rPr lang="en-US" dirty="0" smtClean="0"/>
              <a:t>to osteopenia/osteoporosis.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dirty="0"/>
          </a:p>
        </p:txBody>
      </p:sp>
      <p:pic>
        <p:nvPicPr>
          <p:cNvPr id="3" name="Picture 2" descr="ricke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295400"/>
            <a:ext cx="2682381" cy="38685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4200" y="1371600"/>
            <a:ext cx="58674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/>
              <a:t>Rickets</a:t>
            </a:r>
          </a:p>
          <a:p>
            <a:endParaRPr lang="en-US" dirty="0" smtClean="0"/>
          </a:p>
          <a:p>
            <a:r>
              <a:rPr lang="en-US" u="sng" dirty="0" smtClean="0"/>
              <a:t>Presentation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Hypocalcemia.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Hypophosphatemia.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Delayed closure of the Fontonelles.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Craniotabes.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Enlargement of costochondrial junction (rachitic rosary).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Enlargement of wrist and bowing of the distal radius and ulna.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Progressive lateral bowing of the femur and tibia.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1524000"/>
            <a:ext cx="8763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/>
              <a:t>Nutritional Rickets</a:t>
            </a:r>
          </a:p>
          <a:p>
            <a:pPr algn="ctr"/>
            <a:endParaRPr lang="en-US" sz="4000" b="1" u="sng" dirty="0" smtClean="0"/>
          </a:p>
          <a:p>
            <a:r>
              <a:rPr lang="en-US" dirty="0" smtClean="0"/>
              <a:t>The number 1 cause in the western world is prolonged breast feeding.  You also need to consider all the GI causes of malabsorption, esp. sprue and cystic fibrosis.</a:t>
            </a:r>
          </a:p>
          <a:p>
            <a:endParaRPr lang="en-US" dirty="0" smtClean="0"/>
          </a:p>
          <a:p>
            <a:r>
              <a:rPr lang="en-US" dirty="0" smtClean="0"/>
              <a:t>Treatment involves a) finding the cause and treating it, b) Vitamin D replacement (400 IU/day), and c) adequate calcium replacement (1000 mg/d).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371600"/>
            <a:ext cx="8686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/>
              <a:t>Vitamin D Dependant Rickets Type 1</a:t>
            </a:r>
          </a:p>
          <a:p>
            <a:pPr algn="ctr"/>
            <a:endParaRPr lang="en-US" sz="3200" b="1" u="sng" dirty="0" smtClean="0"/>
          </a:p>
          <a:p>
            <a:r>
              <a:rPr lang="en-US" dirty="0" smtClean="0"/>
              <a:t>This is a deficiency of 1-OH activity.  Thus 25-OH vitamin D levels are normal, but the 1,25-OH levels are low.  There are the x-ray findings of rickets, and a low calcium.</a:t>
            </a:r>
          </a:p>
          <a:p>
            <a:endParaRPr lang="en-US" dirty="0" smtClean="0"/>
          </a:p>
          <a:p>
            <a:r>
              <a:rPr lang="en-US" dirty="0" smtClean="0"/>
              <a:t>Treatment is with Calcitriol.  Treatment goal is to maintain a normal Calcium and phosphorous level, avoiding hypoparathyroidism or hypercalcemia.  Dose is based on body weight and response.  Usual dose is between 0.25 mcg to 1.0 mcg/day.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676400"/>
            <a:ext cx="8077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Hereditary Vitamin D Resistance Rickets (Type 2)</a:t>
            </a:r>
          </a:p>
          <a:p>
            <a:pPr algn="ctr"/>
            <a:r>
              <a:rPr lang="en-US" dirty="0" smtClean="0"/>
              <a:t>Very Rare (50 known Kindreds)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r>
              <a:rPr lang="en-US" dirty="0" smtClean="0"/>
              <a:t>Cause – mutated vitamin D receptor causing resistance to action of the hormone.</a:t>
            </a:r>
          </a:p>
          <a:p>
            <a:endParaRPr lang="en-US" dirty="0" smtClean="0"/>
          </a:p>
          <a:p>
            <a:r>
              <a:rPr lang="en-US" dirty="0" smtClean="0"/>
              <a:t>Treatment – try vitamin D, but it usually does not work.  You are left with a combination of calcium supplementation/infusions.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2800" b="1" u="sng" dirty="0"/>
              <a:t>Osteomalacia</a:t>
            </a:r>
          </a:p>
          <a:p>
            <a:pPr>
              <a:lnSpc>
                <a:spcPct val="80000"/>
              </a:lnSpc>
            </a:pPr>
            <a:endParaRPr lang="en-US" sz="2800" b="1" u="sng" dirty="0"/>
          </a:p>
          <a:p>
            <a:pPr>
              <a:lnSpc>
                <a:spcPct val="80000"/>
              </a:lnSpc>
            </a:pPr>
            <a:r>
              <a:rPr lang="en-US" sz="2000" dirty="0" smtClean="0"/>
              <a:t>A change </a:t>
            </a:r>
            <a:r>
              <a:rPr lang="en-US" sz="2000" dirty="0"/>
              <a:t>in the character of the osteoid </a:t>
            </a:r>
            <a:r>
              <a:rPr lang="en-US" sz="2000" dirty="0" smtClean="0"/>
              <a:t>produced by the osteoblast during bone remodeling, </a:t>
            </a:r>
            <a:r>
              <a:rPr lang="en-US" sz="2000" dirty="0"/>
              <a:t>resulting in </a:t>
            </a:r>
            <a:r>
              <a:rPr lang="en-US" sz="2000" dirty="0" smtClean="0"/>
              <a:t>a defect in calcification.  </a:t>
            </a:r>
            <a:r>
              <a:rPr lang="en-US" sz="2000" dirty="0"/>
              <a:t>As a result there is decreased bone strength and micro fractures.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Presentation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	Bone pain (long bones and joints)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	Proximal muscle weakness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	Pseudofractures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	Increased alkaline phosphatase and PTH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	+/- hypocalcemia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2000" b="1" u="sng" dirty="0" smtClean="0"/>
              <a:t>Causes of Osteomalacia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Vitamin D Deficiency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Hypophosphatasia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Inhibitors of mineralization -&gt; fluoride, aluminum, biphosphonates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Phosphate Deficiency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600" b="1" dirty="0" smtClean="0"/>
              <a:t>Antacids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600" b="1" dirty="0" smtClean="0"/>
              <a:t>Vitamin D resistant rickets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600" b="1" dirty="0" smtClean="0"/>
              <a:t>Fanconi’s Syndrome, Wilson’s Disease, Cystinosis, multiple myeloma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600" b="1" dirty="0" smtClean="0"/>
              <a:t>Primary hyperparathyroidism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600" b="1" dirty="0" smtClean="0"/>
              <a:t>Renal tubular acidosis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600" b="1" dirty="0" smtClean="0"/>
              <a:t>Seconday hyperparathyroidism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600" b="1" dirty="0" smtClean="0"/>
              <a:t>Osteogenic Osteomalacia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 D Deficiency</a:t>
            </a:r>
            <a:endParaRPr lang="en-US" b="1" i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371599"/>
          <a:ext cx="8534400" cy="434292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440890"/>
                <a:gridCol w="3383280"/>
                <a:gridCol w="1710230"/>
              </a:tblGrid>
              <a:tr h="9255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sng" strike="noStrike" dirty="0"/>
                        <a:t>Name</a:t>
                      </a:r>
                      <a:endParaRPr lang="en-US" sz="3600" b="1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sng" strike="noStrike" dirty="0"/>
                        <a:t>available doses</a:t>
                      </a:r>
                      <a:endParaRPr lang="en-US" sz="3600" b="1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sng" strike="noStrike" dirty="0"/>
                        <a:t>1/2 life</a:t>
                      </a:r>
                      <a:endParaRPr lang="en-US" sz="3600" b="1" i="0" u="sng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712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Calecalciderol (Vit D3)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2400" u="none" strike="noStrike" dirty="0"/>
                        <a:t>200, 400, 600, 800, 1000, 2000, 5000 IU</a:t>
                      </a:r>
                      <a:endParaRPr lang="pl-PL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3 weeks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712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Ergocalciferol (Vit D2)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25,000, 50, 000 u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3 weeks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7123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u="none" strike="noStrike"/>
                        <a:t>Calcifediol (25 OH Vit D)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20 &amp; 50 ugm.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2 weeks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712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Dihydrotachysterol (</a:t>
                      </a:r>
                      <a:r>
                        <a:rPr lang="en-US" sz="2400" u="none" strike="noStrike" dirty="0" smtClean="0"/>
                        <a:t>DHT,</a:t>
                      </a:r>
                      <a:r>
                        <a:rPr lang="en-US" sz="2400" u="none" strike="noStrike" baseline="0" dirty="0" smtClean="0"/>
                        <a:t> </a:t>
                      </a:r>
                      <a:r>
                        <a:rPr lang="en-US" sz="2400" u="none" strike="noStrike" dirty="0" smtClean="0"/>
                        <a:t>1 </a:t>
                      </a:r>
                      <a:r>
                        <a:rPr lang="en-US" sz="2400" u="none" strike="noStrike" dirty="0"/>
                        <a:t>OH Vit D)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0.125, 0.2, 0.4 mg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4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7123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u="none" strike="noStrike"/>
                        <a:t>Calcitriol (1,25 OH Vit D)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2400" u="none" strike="noStrike" dirty="0"/>
                        <a:t>0.25, 0.5 ugm PO &amp; 1, 2 ugm IV</a:t>
                      </a:r>
                      <a:endParaRPr lang="pl-PL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/>
                        <a:t>10-14 hours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4" name="Picture 6" descr="Inst medicien vit d rec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itamin_d_synthes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25" y="1042987"/>
            <a:ext cx="6000750" cy="47720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0600" y="3810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Vitamin D Metabolism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3733800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regulated by PTH,</a:t>
            </a:r>
          </a:p>
          <a:p>
            <a:r>
              <a:rPr lang="en-US" sz="1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 regulated</a:t>
            </a:r>
          </a:p>
          <a:p>
            <a:r>
              <a:rPr lang="en-US" sz="1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FGF23 (Fibroblast</a:t>
            </a:r>
          </a:p>
          <a:p>
            <a:r>
              <a:rPr lang="en-US" sz="1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 Factor 23)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My Suggestions: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Vitamin D is not a screening test.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If you have clinical suspicion that there is a problem, based on the problem, you order a vitamin D level.  Usually, this is a 25-OH Vitamin D.  A 1,25-OH is a research tool.  Clinically, it serves a purpose if you are taking 1,25-OH Vitamin D or if you are looking for a) cause of hypercalcemia or b) Type 1 Rickets.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Unlike the Institute of Medicine, I subscribe to a minimal level of 30 ng/ml for bone health.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Whatever you do, you need to follow it.  </a:t>
            </a:r>
            <a:r>
              <a:rPr lang="en-US" sz="2100" dirty="0" smtClean="0"/>
              <a:t>(This </a:t>
            </a:r>
            <a:r>
              <a:rPr lang="en-US" sz="2100" dirty="0" smtClean="0"/>
              <a:t>is the biggest difference between me and the </a:t>
            </a:r>
            <a:r>
              <a:rPr lang="en-US" sz="2100" dirty="0" smtClean="0"/>
              <a:t>Institute </a:t>
            </a:r>
            <a:r>
              <a:rPr lang="en-US" sz="2100" dirty="0" smtClean="0"/>
              <a:t>of </a:t>
            </a:r>
            <a:r>
              <a:rPr lang="en-US" sz="2100" dirty="0" smtClean="0"/>
              <a:t>Medicine Recommendations.)</a:t>
            </a:r>
            <a:endParaRPr lang="en-US" sz="21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Think in a circle, in-use-out.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Try to avoid Voodoo!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itamin D, nutshel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52400"/>
            <a:ext cx="8610600" cy="67056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LeFoith, D., MD, PhD, Endo and Metab Clinics of N Am, June 2010 (39)2: 243-479.</a:t>
            </a:r>
          </a:p>
          <a:p>
            <a:r>
              <a:rPr lang="en-US" dirty="0" smtClean="0"/>
              <a:t>“Dietary Reference Intakes for Calcium and Vitamin D”, Institute for Medicine, 11/30/2010.</a:t>
            </a:r>
          </a:p>
          <a:p>
            <a:r>
              <a:rPr lang="en-US" dirty="0" smtClean="0"/>
              <a:t>Thacher, T.D. &amp; Clarke, B.L., Mayo Clin Proc. 2011 86(1): 50-60.</a:t>
            </a:r>
          </a:p>
          <a:p>
            <a:r>
              <a:rPr lang="en-US" dirty="0" smtClean="0"/>
              <a:t>Rosen, C.J., N Engl J Med, 2011 364:248-254.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1327</Words>
  <Application>Microsoft Office PowerPoint</Application>
  <PresentationFormat>On-screen Show (4:3)</PresentationFormat>
  <Paragraphs>221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Vitamin D Program</vt:lpstr>
      <vt:lpstr>Slide 3</vt:lpstr>
      <vt:lpstr>Slide 4</vt:lpstr>
      <vt:lpstr>Slide 5</vt:lpstr>
      <vt:lpstr>Slide 6</vt:lpstr>
      <vt:lpstr>Vitamin D Toxicity</vt:lpstr>
      <vt:lpstr>Vitamin D Deficiency</vt:lpstr>
      <vt:lpstr>Vitamin D Deficiency</vt:lpstr>
      <vt:lpstr>Vitamin D Deficiency</vt:lpstr>
      <vt:lpstr>Vitamin D Deficiency</vt:lpstr>
      <vt:lpstr>Vitamin D Deficiency</vt:lpstr>
      <vt:lpstr>Vitamin D Deficiency</vt:lpstr>
      <vt:lpstr>Vitamin D Deficiency</vt:lpstr>
      <vt:lpstr>Vitamin D Deficiency</vt:lpstr>
      <vt:lpstr>Vitamin D Deficiency</vt:lpstr>
      <vt:lpstr>Vitamin D Deficiency</vt:lpstr>
      <vt:lpstr>Vitamin D Deficiency</vt:lpstr>
      <vt:lpstr>Vitamin D Deficiency</vt:lpstr>
      <vt:lpstr>Slide 20</vt:lpstr>
      <vt:lpstr>Slide 21</vt:lpstr>
      <vt:lpstr>My Suggestions:</vt:lpstr>
      <vt:lpstr>Slide 23</vt:lpstr>
      <vt:lpstr>Reading List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Domenic Aiello</dc:creator>
  <cp:lastModifiedBy>Domenic Aiello</cp:lastModifiedBy>
  <cp:revision>62</cp:revision>
  <dcterms:created xsi:type="dcterms:W3CDTF">2011-01-23T13:19:24Z</dcterms:created>
  <dcterms:modified xsi:type="dcterms:W3CDTF">2011-02-08T11:15:18Z</dcterms:modified>
</cp:coreProperties>
</file>