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6" r:id="rId2"/>
    <p:sldMasterId id="2147483948" r:id="rId3"/>
  </p:sldMasterIdLst>
  <p:notesMasterIdLst>
    <p:notesMasterId r:id="rId19"/>
  </p:notesMasterIdLst>
  <p:handoutMasterIdLst>
    <p:handoutMasterId r:id="rId20"/>
  </p:handoutMasterIdLst>
  <p:sldIdLst>
    <p:sldId id="288" r:id="rId4"/>
    <p:sldId id="289" r:id="rId5"/>
    <p:sldId id="315" r:id="rId6"/>
    <p:sldId id="312" r:id="rId7"/>
    <p:sldId id="321" r:id="rId8"/>
    <p:sldId id="317" r:id="rId9"/>
    <p:sldId id="311" r:id="rId10"/>
    <p:sldId id="314" r:id="rId11"/>
    <p:sldId id="319" r:id="rId12"/>
    <p:sldId id="318" r:id="rId13"/>
    <p:sldId id="316" r:id="rId14"/>
    <p:sldId id="313" r:id="rId15"/>
    <p:sldId id="308" r:id="rId16"/>
    <p:sldId id="309" r:id="rId17"/>
    <p:sldId id="310" r:id="rId18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6E1"/>
    <a:srgbClr val="57A0E3"/>
    <a:srgbClr val="608FC8"/>
    <a:srgbClr val="D62900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64" autoAdjust="0"/>
  </p:normalViewPr>
  <p:slideViewPr>
    <p:cSldViewPr>
      <p:cViewPr>
        <p:scale>
          <a:sx n="110" d="100"/>
          <a:sy n="110" d="100"/>
        </p:scale>
        <p:origin x="-59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228"/>
    </p:cViewPr>
  </p:sorter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1AE579-1119-4F59-8029-3FC4C6C0C4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6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32839F-EAF5-4090-950A-250D2695D8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7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D5CD6D8-6045-4725-BFD7-940BE332A5E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839F-EAF5-4090-950A-250D2695D8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239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07AE-DE10-4540-8109-B5BFE50C2E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57A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0" y="838200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/>
                <a:latin typeface="Trebuchet MS" pitchFamily="34" charset="0"/>
                <a:ea typeface="ＭＳ Ｐゴシック" charset="-128"/>
              </a:rPr>
              <a:t>Gary L. Bagwill</a:t>
            </a:r>
            <a:br>
              <a:rPr lang="en-US" sz="3600" b="1" dirty="0" smtClean="0">
                <a:solidFill>
                  <a:schemeClr val="bg1"/>
                </a:solidFill>
                <a:effectLst/>
                <a:latin typeface="Trebuchet MS" pitchFamily="34" charset="0"/>
                <a:ea typeface="ＭＳ Ｐゴシック" charset="-128"/>
              </a:rPr>
            </a:br>
            <a:r>
              <a:rPr lang="en-US" sz="1600" b="1" dirty="0" smtClean="0">
                <a:solidFill>
                  <a:schemeClr val="bg1"/>
                </a:solidFill>
                <a:effectLst/>
                <a:latin typeface="Trebuchet MS" pitchFamily="34" charset="0"/>
                <a:ea typeface="ＭＳ Ｐゴシック" charset="-128"/>
              </a:rPr>
              <a:t>Leadership.</a:t>
            </a:r>
            <a:r>
              <a:rPr lang="en-US" sz="1600" b="1" baseline="0" dirty="0" smtClean="0">
                <a:solidFill>
                  <a:schemeClr val="bg1"/>
                </a:solidFill>
                <a:effectLst/>
                <a:latin typeface="Trebuchet MS" pitchFamily="34" charset="0"/>
                <a:ea typeface="ＭＳ Ｐゴシック" charset="-128"/>
              </a:rPr>
              <a:t> Partner. Proven Human Resources Executive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Trebuchet MS" pitchFamily="34" charset="0"/>
                <a:ea typeface="ＭＳ Ｐゴシック" charset="-128"/>
              </a:rPr>
              <a:t>.</a:t>
            </a:r>
            <a:endParaRPr lang="en-US" sz="16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0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9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1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0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51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62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9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4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70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9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905000"/>
            <a:ext cx="6400800" cy="3733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5BF4-3087-4296-A4DE-9AF03DEEE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7A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0" y="228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/>
                <a:latin typeface="Trebuchet MS" pitchFamily="34" charset="0"/>
                <a:ea typeface="ＭＳ Ｐゴシック" charset="-128"/>
              </a:rPr>
              <a:t>Gary L. Bagwill</a:t>
            </a:r>
            <a:br>
              <a:rPr lang="en-US" sz="3600" b="1" dirty="0" smtClean="0">
                <a:solidFill>
                  <a:schemeClr val="bg1"/>
                </a:solidFill>
                <a:effectLst/>
                <a:latin typeface="Trebuchet MS" pitchFamily="34" charset="0"/>
                <a:ea typeface="ＭＳ Ｐゴシック" charset="-128"/>
              </a:rPr>
            </a:br>
            <a:r>
              <a:rPr lang="en-US" sz="1600" b="1" dirty="0" smtClean="0">
                <a:solidFill>
                  <a:schemeClr val="bg1"/>
                </a:solidFill>
                <a:effectLst/>
                <a:latin typeface="Trebuchet MS" pitchFamily="34" charset="0"/>
                <a:ea typeface="ＭＳ Ｐゴシック" charset="-128"/>
              </a:rPr>
              <a:t>Leadership. Partner. Proven Human Resources Executive.</a:t>
            </a: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05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95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61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7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58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4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BBB5-2246-49C1-AC12-6A1C7A843D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A3A9-5636-43B5-B340-1074DC456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2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0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9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6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AEDE-38C5-4448-B66B-A238C46BF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9" r:id="rId2"/>
    <p:sldLayoutId id="2147483932" r:id="rId3"/>
    <p:sldLayoutId id="214748393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D657-D8F1-44ED-AEFA-A321C5B642C1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087-F83A-41C8-A9C1-C74FC722C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1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19DA-D932-4ACE-83DA-0CCAFCBBA04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035C-A963-4970-9F07-18D434ACA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6096000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ea typeface="ＭＳ Ｐゴシック" charset="-128"/>
              </a:rPr>
              <a:t>OVERVIEW</a:t>
            </a:r>
            <a:endParaRPr lang="en-US" sz="2400" b="1" dirty="0"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endParaRPr lang="en-US" sz="2200" dirty="0"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200" dirty="0" smtClean="0">
                <a:latin typeface="Trebuchet MS" pitchFamily="34" charset="0"/>
                <a:ea typeface="ＭＳ Ｐゴシック" charset="-128"/>
              </a:rPr>
              <a:t>Results driven business leader, </a:t>
            </a:r>
            <a:r>
              <a:rPr lang="en-US" sz="2200" dirty="0" smtClean="0">
                <a:ea typeface="ＭＳ Ｐゴシック" charset="-128"/>
              </a:rPr>
              <a:t>20</a:t>
            </a:r>
            <a:r>
              <a:rPr lang="en-US" sz="2200" dirty="0" smtClean="0">
                <a:latin typeface="Trebuchet MS" pitchFamily="34" charset="0"/>
                <a:ea typeface="ＭＳ Ｐゴシック" charset="-128"/>
              </a:rPr>
              <a:t> + years of human resources experience.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Trebuchet MS" pitchFamily="34" charset="0"/>
                <a:ea typeface="ＭＳ Ｐゴシック" charset="-128"/>
              </a:rPr>
              <a:t>Experience in global and US organizations (Matrix environments).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latin typeface="Trebuchet MS" pitchFamily="34" charset="0"/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200" dirty="0" smtClean="0">
                <a:latin typeface="Trebuchet MS" pitchFamily="34" charset="0"/>
                <a:ea typeface="ＭＳ Ｐゴシック" charset="-128"/>
              </a:rPr>
              <a:t>Proven HR </a:t>
            </a:r>
            <a:r>
              <a:rPr lang="en-US" sz="2200" dirty="0" smtClean="0">
                <a:ea typeface="ＭＳ Ｐゴシック" charset="-128"/>
              </a:rPr>
              <a:t>executive partner in senior leadership teams.</a:t>
            </a:r>
          </a:p>
          <a:p>
            <a:pPr eaLnBrk="1" hangingPunct="1">
              <a:lnSpc>
                <a:spcPct val="120000"/>
              </a:lnSpc>
            </a:pPr>
            <a:endParaRPr lang="en-US" sz="2200" dirty="0"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200" dirty="0" smtClean="0">
                <a:ea typeface="ＭＳ Ｐゴシック" charset="-128"/>
              </a:rPr>
              <a:t>Strong background in mergers, acquisitions and consolidations.</a:t>
            </a:r>
          </a:p>
          <a:p>
            <a:pPr eaLnBrk="1" hangingPunct="1">
              <a:lnSpc>
                <a:spcPct val="120000"/>
              </a:lnSpc>
            </a:pPr>
            <a:endParaRPr lang="en-US" sz="2200" dirty="0" smtClean="0"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200" dirty="0" smtClean="0">
                <a:ea typeface="ＭＳ Ｐゴシック" charset="-128"/>
              </a:rPr>
              <a:t>Solid HR leader in building and developing high performance HR organizations and function as cohesive team.</a:t>
            </a:r>
          </a:p>
          <a:p>
            <a:pPr eaLnBrk="1" hangingPunct="1">
              <a:lnSpc>
                <a:spcPct val="120000"/>
              </a:lnSpc>
            </a:pPr>
            <a:endParaRPr lang="en-US" sz="2200" dirty="0"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ea typeface="ＭＳ Ｐゴシック" charset="-128"/>
              </a:rPr>
              <a:t>The champion for recruiting, selection, rewarding, developing and retaining top talent.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D0B-49FF-4CD8-9294-850A9D56DE3F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19460" name="Picture 7" descr="iStock_000005858023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0304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65532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COMMUNICATIONS</a:t>
            </a:r>
          </a:p>
          <a:p>
            <a:pPr algn="ctr"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Global Organizations – Benteler. QinetiQ, Valeo, VT Services, Dana, Echlin – Communications were core functions.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Travel to the sites and developed relations with HR members and local leadership.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Monthly Staff calls with the HR teams.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Morning “5 Minute” HR meetings.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On-going communications cadence with the plants and field employees.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HR has been a core competency to be business partners at all levels.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Communication on DOL and immigration rules.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Global distance is always a challenge.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Corporate support required to assist the field teams.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Technical tools and systems must be linked.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On-going reporting requirements have to be harmonized.</a:t>
            </a:r>
          </a:p>
          <a:p>
            <a:pPr eaLnBrk="1" hangingPunct="1"/>
            <a:endParaRPr lang="en-US" sz="1800" dirty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1800" dirty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775540" cy="115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64" y="4345837"/>
            <a:ext cx="1521563" cy="152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45" y="3124201"/>
            <a:ext cx="181343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3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00200"/>
            <a:ext cx="6858000" cy="4800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LABOR &amp; EMPLOYEE RELATIONS</a:t>
            </a:r>
          </a:p>
          <a:p>
            <a:pPr algn="ctr"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Greater than 15 years with Labor Relations responsibilities for plants, distribution centers, and field services.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Provided HR leadership on employee relations on resolution of Conflict Management issues.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Served as the HR executive on all third party legal labor / ER issues.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Provided direction on goals for negotiations results.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Valeo - Served on the HR leadership team to successfully emerge from Chapter 11 due to a unions contract.</a:t>
            </a:r>
            <a:endParaRPr lang="en-US" sz="1800" dirty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All Mexican operations are unionized for 2,500 members.  Helped to establish the cost objectives for 2015 negotiations, with positive results.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Successfully defended all organized labor organization attempts.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>
                <a:ea typeface="ＭＳ Ｐゴシック" charset="-128"/>
              </a:rPr>
              <a:t>Executive HR leadership as an expert to assist the management organization.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Several Firms – Managed the Labor Relations functions with LR staff management members and LR law firms.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Several Firms – Employee Relations programs including handbooks, communications, employee surveys, problem resolution, performance management, Skip Level meetings, employee roundtables, suggestion boxes, on-line questions, benefits programs, compensation strategy, job postings, promotion from within commitments.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New 401(k) plan to be market competitive (turnover).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Managed employee opinion survey processes.</a:t>
            </a:r>
            <a:endParaRPr lang="en-US" sz="1800" dirty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76" y="2514600"/>
            <a:ext cx="91471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Gary\AppData\Local\Microsoft\Windows\INetCache\IE\14VS91H3\National_Labor_Relations_Board_logo_-_colo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42" y="4572000"/>
            <a:ext cx="116697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6781800" cy="494700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buFontTx/>
              <a:buNone/>
            </a:pPr>
            <a:r>
              <a:rPr lang="en-US" sz="1400" b="1" dirty="0" smtClean="0">
                <a:ea typeface="ＭＳ Ｐゴシック" charset="-128"/>
              </a:rPr>
              <a:t>TALENT ACQUISTION &amp; STAFFING</a:t>
            </a:r>
          </a:p>
          <a:p>
            <a:pPr algn="ctr" eaLnBrk="1" hangingPunct="1">
              <a:buFontTx/>
              <a:buNone/>
            </a:pPr>
            <a:endParaRPr lang="en-US" sz="11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Led the Talent Acquisition processes for companies and recruited key top talent into senior management leadership positions.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Tata, Benteler – Built new staffing capabilities, introduced LinkedIn.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QinetiQ </a:t>
            </a:r>
            <a:r>
              <a:rPr lang="en-US" sz="1400" dirty="0">
                <a:ea typeface="ＭＳ Ｐゴシック" charset="-128"/>
              </a:rPr>
              <a:t>– Staffed new department with </a:t>
            </a:r>
            <a:r>
              <a:rPr lang="en-US" sz="1400" dirty="0" smtClean="0">
                <a:ea typeface="ＭＳ Ｐゴシック" charset="-128"/>
              </a:rPr>
              <a:t>low </a:t>
            </a:r>
            <a:r>
              <a:rPr lang="en-US" sz="1400" dirty="0">
                <a:ea typeface="ＭＳ Ｐゴシック" charset="-128"/>
              </a:rPr>
              <a:t>average time to fill of 20 days.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Benteler </a:t>
            </a:r>
            <a:r>
              <a:rPr lang="en-US" sz="1400" dirty="0">
                <a:ea typeface="ＭＳ Ｐゴシック" charset="-128"/>
              </a:rPr>
              <a:t>– Led the Assessment </a:t>
            </a:r>
            <a:r>
              <a:rPr lang="en-US" sz="1400" dirty="0" smtClean="0">
                <a:ea typeface="ＭＳ Ｐゴシック" charset="-128"/>
              </a:rPr>
              <a:t>Centers </a:t>
            </a:r>
            <a:r>
              <a:rPr lang="en-US" sz="1400" dirty="0">
                <a:ea typeface="ＭＳ Ｐゴシック" charset="-128"/>
              </a:rPr>
              <a:t>for the selection of senior staff</a:t>
            </a:r>
            <a:r>
              <a:rPr lang="en-US" sz="1400" dirty="0" smtClean="0">
                <a:ea typeface="ＭＳ Ｐゴシック" charset="-128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Valeo – Managed the High Potential / Promotables for key assignments.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Valeo – Managed all international assignments for the Division.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Expatriate Management – HR leadership for Tata, Benteler and Valeo.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Dana Automotive – Lead the consolidation of Dana and Echlin HR structures and programs in multi-billon $ organization acquisition.  This included the internal selection of senior staff to fill critical needs.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Relocation – Developed programs at Tata, Benteler, QinetiQ, FormTech, and VT Services.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Tata</a:t>
            </a:r>
            <a:r>
              <a:rPr lang="en-US" sz="1400" dirty="0">
                <a:ea typeface="ＭＳ Ｐゴシック" charset="-128"/>
              </a:rPr>
              <a:t>, Benteler, QinetiQ – Enhanced the drug testing and background checks with cost savings and expedited hiring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>
                <a:ea typeface="ＭＳ Ｐゴシック" charset="-128"/>
              </a:rPr>
              <a:t>Benteler – Established new college relations program and enhanced employee referrals</a:t>
            </a:r>
            <a:r>
              <a:rPr lang="en-US" sz="1400" dirty="0" smtClean="0">
                <a:ea typeface="ＭＳ Ｐゴシック" charset="-128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>
                <a:ea typeface="ＭＳ Ｐゴシック" charset="-128"/>
              </a:rPr>
              <a:t>Amazon – Served on leadership selection panels.</a:t>
            </a:r>
            <a:endParaRPr lang="en-US" sz="1400" dirty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200" dirty="0">
              <a:ea typeface="ＭＳ Ｐゴシック" charset="-128"/>
            </a:endParaRPr>
          </a:p>
          <a:p>
            <a:endParaRPr lang="en-US" sz="1200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58356"/>
            <a:ext cx="1530350" cy="10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75" y="4648200"/>
            <a:ext cx="110939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1"/>
            <a:ext cx="1454448" cy="126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67818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200" b="1" dirty="0" smtClean="0">
                <a:ea typeface="ＭＳ Ｐゴシック" charset="-128"/>
              </a:rPr>
              <a:t>BSBA</a:t>
            </a:r>
            <a:r>
              <a:rPr lang="en-US" sz="2200" dirty="0" smtClean="0">
                <a:ea typeface="ＭＳ Ｐゴシック" charset="-128"/>
              </a:rPr>
              <a:t> – Bachelor of Science in Business Administration – University of Missouri – St. Louis.  Graduated Cum Laude.</a:t>
            </a:r>
          </a:p>
          <a:p>
            <a:pPr eaLnBrk="1" hangingPunct="1">
              <a:lnSpc>
                <a:spcPct val="110000"/>
              </a:lnSpc>
            </a:pPr>
            <a:endParaRPr lang="en-US" sz="1100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 smtClean="0">
                <a:ea typeface="ＭＳ Ｐゴシック" charset="-128"/>
              </a:rPr>
              <a:t>Graduate work in MBA program - University of Missouri – St. Louis.</a:t>
            </a:r>
          </a:p>
          <a:p>
            <a:pPr eaLnBrk="1" hangingPunct="1">
              <a:lnSpc>
                <a:spcPct val="70000"/>
              </a:lnSpc>
            </a:pPr>
            <a:endParaRPr lang="en-US" sz="1100" b="1" dirty="0"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200" b="1" dirty="0" smtClean="0">
                <a:ea typeface="ＭＳ Ｐゴシック" charset="-128"/>
              </a:rPr>
              <a:t>INSEAD - EUROPEAN CENTRE FOR CONTINUING EDUCATION - </a:t>
            </a:r>
            <a:r>
              <a:rPr lang="en-US" sz="2200" dirty="0" smtClean="0">
                <a:ea typeface="ＭＳ Ｐゴシック" charset="-128"/>
              </a:rPr>
              <a:t>Fontainenbleau, France.  Executive Management Development – 2003.</a:t>
            </a:r>
          </a:p>
          <a:p>
            <a:pPr eaLnBrk="1" hangingPunct="1">
              <a:lnSpc>
                <a:spcPct val="120000"/>
              </a:lnSpc>
            </a:pPr>
            <a:endParaRPr lang="en-US" sz="1100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b="1" dirty="0" smtClean="0">
                <a:ea typeface="ＭＳ Ｐゴシック" charset="-128"/>
              </a:rPr>
              <a:t>Certified Coach </a:t>
            </a:r>
            <a:r>
              <a:rPr lang="en-US" sz="2200" dirty="0" smtClean="0">
                <a:ea typeface="ＭＳ Ｐゴシック" charset="-128"/>
              </a:rPr>
              <a:t>– 360 degree Management Development program – 2015.</a:t>
            </a:r>
          </a:p>
          <a:p>
            <a:pPr eaLnBrk="1" hangingPunct="1">
              <a:lnSpc>
                <a:spcPct val="110000"/>
              </a:lnSpc>
            </a:pPr>
            <a:endParaRPr lang="en-US" sz="11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b="1" dirty="0" smtClean="0">
                <a:ea typeface="ＭＳ Ｐゴシック" charset="-128"/>
              </a:rPr>
              <a:t>Technology &amp; HR Programs </a:t>
            </a:r>
            <a:r>
              <a:rPr lang="en-US" sz="2200" dirty="0" smtClean="0">
                <a:ea typeface="ＭＳ Ｐゴシック" charset="-128"/>
              </a:rPr>
              <a:t>– Presenter at IHRIM conference and attended national technology events to streamline the HR systems.</a:t>
            </a:r>
          </a:p>
          <a:p>
            <a:pPr eaLnBrk="1" hangingPunct="1">
              <a:lnSpc>
                <a:spcPct val="110000"/>
              </a:lnSpc>
            </a:pPr>
            <a:endParaRPr lang="en-US" sz="22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endParaRPr lang="en-US" sz="2200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endParaRPr lang="en-US" sz="22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endParaRPr lang="en-US" sz="1500" dirty="0" smtClean="0">
              <a:ea typeface="ＭＳ Ｐゴシック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13EC-4422-4035-86A5-C5FCDB10633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981200" y="15240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Education &amp; Development</a:t>
            </a:r>
            <a:endParaRPr lang="en-US" sz="2400" b="1" dirty="0">
              <a:latin typeface="Arial" charset="0"/>
              <a:ea typeface="ＭＳ Ｐゴシック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8862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ary\AppData\Local\Microsoft\Windows\INetCache\IE\WR2N3R2C\140px-University_of_Missouri_Seal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19075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799" y="2133600"/>
            <a:ext cx="6489965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500" b="1" u="sng" dirty="0" smtClean="0">
                <a:ea typeface="ＭＳ Ｐゴシック" charset="-128"/>
              </a:rPr>
              <a:t>Professional</a:t>
            </a:r>
          </a:p>
          <a:p>
            <a:pPr eaLnBrk="1" hangingPunct="1">
              <a:lnSpc>
                <a:spcPct val="60000"/>
              </a:lnSpc>
            </a:pPr>
            <a:endParaRPr lang="en-US" altLang="ja-JP" sz="1400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700" dirty="0" smtClean="0">
                <a:ea typeface="ＭＳ Ｐゴシック" charset="-128"/>
              </a:rPr>
              <a:t>Dana Automotive – Consolidation of the Dana Automotive Aftermarket HR programs for 20,000 employee SBU.</a:t>
            </a:r>
          </a:p>
          <a:p>
            <a:pPr eaLnBrk="1" hangingPunct="1">
              <a:lnSpc>
                <a:spcPct val="110000"/>
              </a:lnSpc>
            </a:pPr>
            <a:endParaRPr lang="en-US" sz="1700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r>
              <a:rPr lang="en-US" sz="1700" dirty="0" smtClean="0">
                <a:ea typeface="ＭＳ Ｐゴシック" charset="-128"/>
              </a:rPr>
              <a:t>Built </a:t>
            </a:r>
            <a:r>
              <a:rPr lang="en-US" sz="1700" dirty="0">
                <a:ea typeface="ＭＳ Ｐゴシック" charset="-128"/>
              </a:rPr>
              <a:t>winning </a:t>
            </a:r>
            <a:r>
              <a:rPr lang="en-US" sz="1700" dirty="0" smtClean="0">
                <a:ea typeface="ＭＳ Ｐゴシック" charset="-128"/>
              </a:rPr>
              <a:t>high performance HR </a:t>
            </a:r>
            <a:r>
              <a:rPr lang="en-US" sz="1700" dirty="0">
                <a:ea typeface="ＭＳ Ｐゴシック" charset="-128"/>
              </a:rPr>
              <a:t>teams – </a:t>
            </a:r>
            <a:r>
              <a:rPr lang="en-US" sz="1700" dirty="0" smtClean="0">
                <a:ea typeface="ＭＳ Ｐゴシック" charset="-128"/>
              </a:rPr>
              <a:t>Tata, Benteler</a:t>
            </a:r>
            <a:r>
              <a:rPr lang="en-US" sz="1700" dirty="0">
                <a:ea typeface="ＭＳ Ｐゴシック" charset="-128"/>
              </a:rPr>
              <a:t>, QinetiQ, VT Services, </a:t>
            </a:r>
            <a:r>
              <a:rPr lang="en-US" sz="1700" dirty="0" smtClean="0">
                <a:ea typeface="ＭＳ Ｐゴシック" charset="-128"/>
              </a:rPr>
              <a:t>FormTech.</a:t>
            </a:r>
          </a:p>
          <a:p>
            <a:pPr>
              <a:lnSpc>
                <a:spcPct val="60000"/>
              </a:lnSpc>
            </a:pPr>
            <a:endParaRPr lang="en-US" altLang="ja-JP" sz="1700" dirty="0"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r>
              <a:rPr lang="en-US" sz="1700" dirty="0" smtClean="0">
                <a:ea typeface="ＭＳ Ｐゴシック" charset="-128"/>
              </a:rPr>
              <a:t>QinetiQ </a:t>
            </a:r>
            <a:r>
              <a:rPr lang="en-US" sz="1700" dirty="0">
                <a:ea typeface="ＭＳ Ｐゴシック" charset="-128"/>
              </a:rPr>
              <a:t>– Implemented new Human Capital Management system </a:t>
            </a:r>
            <a:r>
              <a:rPr lang="en-US" sz="1700" dirty="0" smtClean="0">
                <a:ea typeface="ＭＳ Ｐゴシック" charset="-128"/>
              </a:rPr>
              <a:t>– Workday, resulting in streamlined processes, timely and accurate data for 5,000 employees.</a:t>
            </a:r>
            <a:endParaRPr lang="en-US" sz="1700" dirty="0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</a:pPr>
            <a:endParaRPr lang="en-US" sz="1700" dirty="0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</a:pPr>
            <a:endParaRPr lang="en-US" sz="1700" dirty="0" smtClean="0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1700" dirty="0" smtClean="0">
                <a:ea typeface="ＭＳ Ｐゴシック" charset="-128"/>
              </a:rPr>
              <a:t>Benteler – Saved $1,000,000 in healthcare costs for US employees.</a:t>
            </a:r>
            <a:endParaRPr lang="en-US" altLang="ja-JP" sz="1700" dirty="0" smtClean="0"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endParaRPr lang="en-US" altLang="ja-JP" sz="1700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700" dirty="0" smtClean="0">
                <a:ea typeface="ＭＳ Ｐゴシック" charset="-128"/>
              </a:rPr>
              <a:t>Implemented new compensation programs at Dana, QinetiQ, VT Services and Benteler.</a:t>
            </a:r>
          </a:p>
          <a:p>
            <a:pPr eaLnBrk="1" hangingPunct="1">
              <a:lnSpc>
                <a:spcPct val="120000"/>
              </a:lnSpc>
            </a:pPr>
            <a:endParaRPr lang="en-US" sz="1700" dirty="0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1700" dirty="0" smtClean="0">
                <a:ea typeface="ＭＳ Ｐゴシック" charset="-128"/>
              </a:rPr>
              <a:t>Successfully defended 10 + union organization attempts</a:t>
            </a:r>
          </a:p>
          <a:p>
            <a:pPr eaLnBrk="1" hangingPunct="1">
              <a:lnSpc>
                <a:spcPct val="60000"/>
              </a:lnSpc>
            </a:pPr>
            <a:endParaRPr lang="en-US" sz="1700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r>
              <a:rPr lang="en-US" sz="1700" dirty="0">
                <a:ea typeface="ＭＳ Ｐゴシック" charset="-128"/>
              </a:rPr>
              <a:t>Valeo – Key member of the HR leadership team during Chapter </a:t>
            </a:r>
            <a:r>
              <a:rPr lang="en-US" sz="1700" dirty="0" smtClean="0">
                <a:ea typeface="ＭＳ Ｐゴシック" charset="-128"/>
              </a:rPr>
              <a:t>11 </a:t>
            </a:r>
            <a:r>
              <a:rPr lang="en-US" sz="1700" dirty="0">
                <a:ea typeface="ＭＳ Ｐゴシック" charset="-128"/>
              </a:rPr>
              <a:t>and helped to win the negotiations to reduce the costs of the </a:t>
            </a:r>
            <a:r>
              <a:rPr lang="en-US" sz="1700" dirty="0" smtClean="0">
                <a:ea typeface="ＭＳ Ｐゴシック" charset="-128"/>
              </a:rPr>
              <a:t>union </a:t>
            </a:r>
            <a:r>
              <a:rPr lang="en-US" sz="1700" dirty="0">
                <a:ea typeface="ＭＳ Ｐゴシック" charset="-128"/>
              </a:rPr>
              <a:t>contact</a:t>
            </a:r>
            <a:r>
              <a:rPr lang="en-US" sz="1700" dirty="0" smtClean="0">
                <a:ea typeface="ＭＳ Ｐゴシック" charset="-128"/>
              </a:rPr>
              <a:t>.</a:t>
            </a:r>
          </a:p>
          <a:p>
            <a:pPr>
              <a:lnSpc>
                <a:spcPct val="60000"/>
              </a:lnSpc>
            </a:pPr>
            <a:endParaRPr lang="en-US" sz="1700" dirty="0" smtClean="0">
              <a:ea typeface="ＭＳ Ｐゴシック" charset="-128"/>
            </a:endParaRPr>
          </a:p>
          <a:p>
            <a:pPr>
              <a:lnSpc>
                <a:spcPct val="60000"/>
              </a:lnSpc>
            </a:pPr>
            <a:endParaRPr lang="en-US" sz="1700" dirty="0">
              <a:ea typeface="ＭＳ Ｐゴシック" charset="-128"/>
            </a:endParaRPr>
          </a:p>
          <a:p>
            <a:pPr>
              <a:lnSpc>
                <a:spcPct val="60000"/>
              </a:lnSpc>
            </a:pPr>
            <a:r>
              <a:rPr lang="en-US" sz="1700" dirty="0" smtClean="0">
                <a:ea typeface="ＭＳ Ｐゴシック" charset="-128"/>
              </a:rPr>
              <a:t>Served as the 1</a:t>
            </a:r>
            <a:r>
              <a:rPr lang="en-US" sz="1700" baseline="30000" dirty="0" smtClean="0">
                <a:ea typeface="ＭＳ Ｐゴシック" charset="-128"/>
              </a:rPr>
              <a:t>st</a:t>
            </a:r>
            <a:r>
              <a:rPr lang="en-US" sz="1700" dirty="0" smtClean="0">
                <a:ea typeface="ＭＳ Ｐゴシック" charset="-128"/>
              </a:rPr>
              <a:t> professional HR executive – QinetiQ, FormTech, </a:t>
            </a:r>
            <a:r>
              <a:rPr lang="en-US" sz="1700" dirty="0">
                <a:ea typeface="ＭＳ Ｐゴシック" charset="-128"/>
              </a:rPr>
              <a:t>VT </a:t>
            </a:r>
            <a:r>
              <a:rPr lang="en-US" sz="1700" dirty="0" smtClean="0">
                <a:ea typeface="ＭＳ Ｐゴシック" charset="-128"/>
              </a:rPr>
              <a:t>Services.</a:t>
            </a:r>
          </a:p>
          <a:p>
            <a:pPr>
              <a:lnSpc>
                <a:spcPct val="60000"/>
              </a:lnSpc>
            </a:pPr>
            <a:endParaRPr lang="en-US" sz="1700" dirty="0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1700" b="1" u="sng" dirty="0" smtClean="0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700" b="1" u="sng" dirty="0" smtClean="0">
                <a:ea typeface="ＭＳ Ｐゴシック" charset="-128"/>
              </a:rPr>
              <a:t>Personal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1700" b="1" u="sng" dirty="0" smtClean="0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1700" dirty="0" smtClean="0">
                <a:ea typeface="ＭＳ Ｐゴシック" charset="-128"/>
              </a:rPr>
              <a:t>A family to be proud of: a wife, two (2) daughters in university studies.</a:t>
            </a:r>
          </a:p>
          <a:p>
            <a:pPr eaLnBrk="1" hangingPunct="1">
              <a:lnSpc>
                <a:spcPct val="60000"/>
              </a:lnSpc>
            </a:pPr>
            <a:endParaRPr lang="en-US" sz="1700" dirty="0"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700" dirty="0" smtClean="0">
                <a:ea typeface="ＭＳ Ｐゴシック" charset="-128"/>
              </a:rPr>
              <a:t>U.S. Naval Reserve – Promoted from the junior enlisted ranks to that of a Commander in Intelligence, and served as a Commanding Officer of an Intelligence Command.</a:t>
            </a:r>
          </a:p>
          <a:p>
            <a:pPr eaLnBrk="1" hangingPunct="1">
              <a:lnSpc>
                <a:spcPct val="120000"/>
              </a:lnSpc>
              <a:buFont typeface="Calisto MT" charset="0"/>
              <a:buNone/>
            </a:pPr>
            <a:endParaRPr lang="en-US" sz="1700" dirty="0" smtClean="0">
              <a:ea typeface="ＭＳ Ｐゴシック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A345-E041-49B6-A7D2-04FA06D7A2A5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45060" name="Picture 4" descr="Accomplish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460500"/>
            <a:ext cx="2133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662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Selected Top </a:t>
            </a:r>
            <a:r>
              <a:rPr lang="en-US" b="1" dirty="0">
                <a:latin typeface="Arial" charset="0"/>
                <a:ea typeface="ＭＳ Ｐゴシック" charset="0"/>
              </a:rPr>
              <a:t>Accomplishments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765" y="3276600"/>
            <a:ext cx="2169582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73" y="5111547"/>
            <a:ext cx="908254" cy="90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703" y="1371600"/>
            <a:ext cx="5715000" cy="4524419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eaLnBrk="1" hangingPunct="1">
              <a:lnSpc>
                <a:spcPct val="70000"/>
              </a:lnSpc>
            </a:pPr>
            <a:endParaRPr lang="en-US" sz="19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sz="2500" b="1" dirty="0" smtClean="0">
                <a:solidFill>
                  <a:schemeClr val="tx1"/>
                </a:solidFill>
                <a:effectLst/>
                <a:ea typeface="ＭＳ Ｐゴシック" charset="-128"/>
              </a:rPr>
              <a:t>In Summary:</a:t>
            </a:r>
          </a:p>
          <a:p>
            <a:pPr eaLnBrk="1" hangingPunct="1">
              <a:lnSpc>
                <a:spcPct val="110000"/>
              </a:lnSpc>
            </a:pPr>
            <a:endParaRPr lang="en-US" sz="1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400" i="1" dirty="0" smtClean="0">
                <a:effectLst/>
                <a:ea typeface="ＭＳ Ｐゴシック" charset="-128"/>
              </a:rPr>
              <a:t>A proven track record of success, from a solid human resources foundation in different environments, organizations, and industries.</a:t>
            </a:r>
          </a:p>
          <a:p>
            <a:pPr eaLnBrk="1" hangingPunct="1"/>
            <a:endParaRPr lang="en-US" sz="2400" i="1" dirty="0" smtClean="0">
              <a:effectLst/>
              <a:ea typeface="ＭＳ Ｐゴシック" charset="-128"/>
            </a:endParaRPr>
          </a:p>
          <a:p>
            <a:pPr eaLnBrk="1" hangingPunct="1"/>
            <a:r>
              <a:rPr lang="en-US" sz="2400" i="1" dirty="0" smtClean="0">
                <a:effectLst/>
                <a:ea typeface="ＭＳ Ｐゴシック" charset="-128"/>
              </a:rPr>
              <a:t>Strong HR background in complex and large businesses in international arenas.</a:t>
            </a:r>
          </a:p>
          <a:p>
            <a:pPr eaLnBrk="1" hangingPunct="1"/>
            <a:endParaRPr lang="en-US" sz="2400" i="1" dirty="0">
              <a:ea typeface="ＭＳ Ｐゴシック" charset="-128"/>
            </a:endParaRPr>
          </a:p>
          <a:p>
            <a:pPr eaLnBrk="1" hangingPunct="1"/>
            <a:r>
              <a:rPr lang="en-US" sz="2400" i="1" dirty="0" smtClean="0">
                <a:effectLst/>
                <a:ea typeface="ＭＳ Ｐゴシック" charset="-128"/>
              </a:rPr>
              <a:t>Business partner with the senior leadership, peers, the customers and team members.</a:t>
            </a:r>
          </a:p>
          <a:p>
            <a:pPr eaLnBrk="1" hangingPunct="1"/>
            <a:endParaRPr lang="en-US" sz="2400" i="1" dirty="0" smtClean="0">
              <a:effectLst/>
              <a:ea typeface="ＭＳ Ｐゴシック" charset="-128"/>
            </a:endParaRPr>
          </a:p>
          <a:p>
            <a:r>
              <a:rPr lang="en-US" sz="2400" i="1" dirty="0" smtClean="0">
                <a:ea typeface="ＭＳ Ｐゴシック" charset="-128"/>
              </a:rPr>
              <a:t>Professional HR Executive leadership style as a model profile.</a:t>
            </a:r>
            <a:endParaRPr lang="en-US" sz="2400" i="1" dirty="0">
              <a:ea typeface="ＭＳ Ｐゴシック" charset="-128"/>
            </a:endParaRPr>
          </a:p>
          <a:p>
            <a:endParaRPr lang="en-US" sz="2400" i="1" dirty="0" smtClean="0">
              <a:ea typeface="ＭＳ Ｐゴシック" charset="-128"/>
            </a:endParaRPr>
          </a:p>
          <a:p>
            <a:r>
              <a:rPr lang="en-US" sz="2400" i="1" dirty="0" smtClean="0">
                <a:ea typeface="ＭＳ Ｐゴシック" charset="-128"/>
              </a:rPr>
              <a:t>A </a:t>
            </a:r>
            <a:r>
              <a:rPr lang="en-US" sz="2400" i="1" dirty="0">
                <a:ea typeface="ＭＳ Ｐゴシック" charset="-128"/>
              </a:rPr>
              <a:t>high integrity and professional </a:t>
            </a:r>
            <a:r>
              <a:rPr lang="en-US" sz="2400" i="1" dirty="0" smtClean="0">
                <a:ea typeface="ＭＳ Ｐゴシック" charset="-128"/>
              </a:rPr>
              <a:t>executive </a:t>
            </a:r>
            <a:r>
              <a:rPr lang="en-US" sz="2400" i="1" dirty="0">
                <a:ea typeface="ＭＳ Ｐゴシック" charset="-128"/>
              </a:rPr>
              <a:t>who enjoys developing others.</a:t>
            </a:r>
          </a:p>
          <a:p>
            <a:pPr eaLnBrk="1" hangingPunct="1"/>
            <a:endParaRPr lang="en-US" sz="2400" i="1" dirty="0" smtClean="0">
              <a:effectLst/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Proven human resources leader who has designed, built, and developed HR departments.</a:t>
            </a:r>
          </a:p>
          <a:p>
            <a:pPr eaLnBrk="1" hangingPunct="1"/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n-US" sz="2400" i="1" dirty="0" smtClean="0">
                <a:effectLst/>
                <a:ea typeface="ＭＳ Ｐゴシック" charset="-128"/>
              </a:rPr>
              <a:t>Broad human resources experience and background in sophisticated companies and international cultures.</a:t>
            </a:r>
          </a:p>
          <a:p>
            <a:pPr eaLnBrk="1" hangingPunct="1"/>
            <a:endParaRPr lang="en-US" sz="2400" i="1" dirty="0">
              <a:ea typeface="ＭＳ Ｐゴシック" charset="-128"/>
            </a:endParaRPr>
          </a:p>
          <a:p>
            <a:pPr eaLnBrk="1" hangingPunct="1"/>
            <a:r>
              <a:rPr lang="en-US" sz="2400" i="1" dirty="0" smtClean="0">
                <a:effectLst/>
                <a:ea typeface="ＭＳ Ｐゴシック" charset="-128"/>
              </a:rPr>
              <a:t>Moves an organization forward with positive energy.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7F22-35EE-471B-B2D6-82367336DAE3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02" y="4267200"/>
            <a:ext cx="2697641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703" y="1981200"/>
            <a:ext cx="267339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1" y="6080575"/>
            <a:ext cx="893781" cy="4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88400"/>
            <a:ext cx="800642" cy="4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87005"/>
            <a:ext cx="725581" cy="4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3225"/>
            <a:ext cx="651960" cy="48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1965"/>
            <a:ext cx="819150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4505"/>
            <a:ext cx="733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06206"/>
            <a:ext cx="795421" cy="46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908" y="5908560"/>
            <a:ext cx="8564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United States</a:t>
            </a:r>
            <a:endParaRPr 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5896683"/>
            <a:ext cx="800642" cy="1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Mexico</a:t>
            </a:r>
            <a:endParaRPr lang="en-US" sz="600" dirty="0"/>
          </a:p>
        </p:txBody>
      </p:sp>
      <p:sp>
        <p:nvSpPr>
          <p:cNvPr id="17" name="TextBox 16"/>
          <p:cNvSpPr txBox="1"/>
          <p:nvPr/>
        </p:nvSpPr>
        <p:spPr>
          <a:xfrm>
            <a:off x="2492932" y="5905695"/>
            <a:ext cx="747249" cy="1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Canada</a:t>
            </a:r>
            <a:endParaRPr lang="en-US" sz="6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7134" y="5910613"/>
            <a:ext cx="647626" cy="1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UK</a:t>
            </a:r>
            <a:endParaRPr lang="en-US" sz="600" dirty="0"/>
          </a:p>
        </p:txBody>
      </p:sp>
      <p:sp>
        <p:nvSpPr>
          <p:cNvPr id="19" name="TextBox 18"/>
          <p:cNvSpPr txBox="1"/>
          <p:nvPr/>
        </p:nvSpPr>
        <p:spPr>
          <a:xfrm>
            <a:off x="4124054" y="5896019"/>
            <a:ext cx="800642" cy="1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Germany</a:t>
            </a:r>
            <a:endParaRPr lang="en-US" sz="600" dirty="0"/>
          </a:p>
        </p:txBody>
      </p:sp>
      <p:sp>
        <p:nvSpPr>
          <p:cNvPr id="20" name="TextBox 19"/>
          <p:cNvSpPr txBox="1"/>
          <p:nvPr/>
        </p:nvSpPr>
        <p:spPr>
          <a:xfrm>
            <a:off x="4276454" y="6048419"/>
            <a:ext cx="800642" cy="1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Germany</a:t>
            </a:r>
            <a:endParaRPr lang="en-US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1" y="5916155"/>
            <a:ext cx="733424" cy="1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France</a:t>
            </a:r>
            <a:endParaRPr lang="en-US" sz="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5915646"/>
            <a:ext cx="800642" cy="1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India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016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070" y="1447800"/>
            <a:ext cx="8524235" cy="482906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4900" b="1" dirty="0" smtClean="0">
                <a:ea typeface="ＭＳ Ｐゴシック" charset="-128"/>
              </a:rPr>
              <a:t>Career Experiences</a:t>
            </a:r>
          </a:p>
          <a:p>
            <a:pPr eaLnBrk="1" hangingPunct="1"/>
            <a:endParaRPr lang="en-US" sz="2900" dirty="0" smtClean="0">
              <a:ea typeface="ＭＳ Ｐゴシック" charset="-128"/>
            </a:endParaRPr>
          </a:p>
          <a:p>
            <a:r>
              <a:rPr lang="en-US" sz="3400" dirty="0">
                <a:ea typeface="ＭＳ Ｐゴシック" charset="-128"/>
              </a:rPr>
              <a:t>Internationally Based Organizations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Amazon, Tata </a:t>
            </a:r>
            <a:r>
              <a:rPr lang="en-US" sz="3400" dirty="0" smtClean="0">
                <a:ea typeface="ＭＳ Ｐゴシック" charset="-128"/>
              </a:rPr>
              <a:t>Technologies, </a:t>
            </a:r>
            <a:r>
              <a:rPr lang="en-US" sz="3400" dirty="0">
                <a:ea typeface="ＭＳ Ｐゴシック" charset="-128"/>
              </a:rPr>
              <a:t>Benteler Automotive, Valeo, QinetiQ Group, VT Group</a:t>
            </a:r>
          </a:p>
          <a:p>
            <a:pPr eaLnBrk="1" hangingPunct="1"/>
            <a:endParaRPr lang="en-US" sz="3400" dirty="0">
              <a:ea typeface="ＭＳ Ｐゴシック" charset="-128"/>
            </a:endParaRPr>
          </a:p>
          <a:p>
            <a:pPr eaLnBrk="1" hangingPunct="1"/>
            <a:endParaRPr lang="en-US" sz="3400" dirty="0" smtClean="0">
              <a:ea typeface="ＭＳ Ｐゴシック" charset="-128"/>
            </a:endParaRPr>
          </a:p>
          <a:p>
            <a:pPr eaLnBrk="1" hangingPunct="1"/>
            <a:endParaRPr lang="en-US" sz="3400" dirty="0" smtClean="0">
              <a:ea typeface="ＭＳ Ｐゴシック" charset="-128"/>
            </a:endParaRPr>
          </a:p>
          <a:p>
            <a:pPr eaLnBrk="1" hangingPunct="1"/>
            <a:endParaRPr lang="en-US" sz="3400" dirty="0">
              <a:ea typeface="ＭＳ Ｐゴシック" charset="-128"/>
            </a:endParaRPr>
          </a:p>
          <a:p>
            <a:r>
              <a:rPr lang="en-US" sz="3400" dirty="0">
                <a:ea typeface="ＭＳ Ｐゴシック" charset="-128"/>
              </a:rPr>
              <a:t>Professional Services - Government Contracting – Aerospace &amp; Defense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>
                <a:ea typeface="ＭＳ Ｐゴシック" charset="-128"/>
              </a:rPr>
              <a:t>QinetiQ North America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>
                <a:ea typeface="ＭＳ Ｐゴシック" charset="-128"/>
              </a:rPr>
              <a:t>VT </a:t>
            </a:r>
            <a:r>
              <a:rPr lang="en-US" sz="3400" dirty="0" smtClean="0">
                <a:ea typeface="ＭＳ Ｐゴシック" charset="-128"/>
              </a:rPr>
              <a:t>Services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Tata</a:t>
            </a:r>
            <a:endParaRPr lang="en-US" sz="3400" dirty="0">
              <a:ea typeface="ＭＳ Ｐゴシック" charset="-128"/>
            </a:endParaRPr>
          </a:p>
          <a:p>
            <a:pPr eaLnBrk="1" hangingPunct="1"/>
            <a:endParaRPr lang="en-US" sz="3400" dirty="0" smtClean="0">
              <a:ea typeface="ＭＳ Ｐゴシック" charset="-128"/>
            </a:endParaRPr>
          </a:p>
          <a:p>
            <a:pPr eaLnBrk="1" hangingPunct="1"/>
            <a:r>
              <a:rPr lang="en-US" sz="3400" dirty="0" smtClean="0">
                <a:ea typeface="ＭＳ Ｐゴシック" charset="-128"/>
              </a:rPr>
              <a:t>Automotive Manufacturi</a:t>
            </a:r>
            <a:r>
              <a:rPr lang="en-US" sz="3400" dirty="0" smtClean="0">
                <a:ea typeface="ＭＳ Ｐゴシック" charset="-128"/>
              </a:rPr>
              <a:t>ng &amp; Supply Chain</a:t>
            </a:r>
            <a:endParaRPr lang="en-US" sz="34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Supplier for Tier </a:t>
            </a:r>
            <a:r>
              <a:rPr lang="en-US" sz="3400" dirty="0" smtClean="0">
                <a:ea typeface="ＭＳ Ｐゴシック" charset="-128"/>
              </a:rPr>
              <a:t>1, Tier 2, Aftermarket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Tata, Benteler Automotive, Valeo, Dana Automotive, Echlin , FormTech</a:t>
            </a:r>
          </a:p>
          <a:p>
            <a:endParaRPr lang="en-US" sz="3400" dirty="0" smtClean="0">
              <a:ea typeface="ＭＳ Ｐゴシック" charset="-128"/>
            </a:endParaRPr>
          </a:p>
          <a:p>
            <a:pPr eaLnBrk="1" hangingPunct="1"/>
            <a:r>
              <a:rPr lang="en-US" sz="3400" dirty="0" smtClean="0">
                <a:ea typeface="ＭＳ Ｐゴシック" charset="-128"/>
              </a:rPr>
              <a:t>Consumer Products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Amazon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Sara </a:t>
            </a:r>
            <a:r>
              <a:rPr lang="en-US" sz="3400" dirty="0" smtClean="0">
                <a:ea typeface="ＭＳ Ｐゴシック" charset="-128"/>
              </a:rPr>
              <a:t>Lee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Ralston Purina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Louis Zahn Drug Company</a:t>
            </a:r>
          </a:p>
          <a:p>
            <a:pPr eaLnBrk="1" hangingPunct="1"/>
            <a:endParaRPr lang="en-US" sz="3400" dirty="0">
              <a:ea typeface="ＭＳ Ｐゴシック" charset="-128"/>
            </a:endParaRPr>
          </a:p>
          <a:p>
            <a:pPr eaLnBrk="1" hangingPunct="1"/>
            <a:r>
              <a:rPr lang="en-US" sz="3400" dirty="0" smtClean="0">
                <a:ea typeface="ＭＳ Ｐゴシック" charset="-128"/>
              </a:rPr>
              <a:t>Computer / Technology Based Industry</a:t>
            </a:r>
            <a:endParaRPr lang="en-US" sz="34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Amazon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Tata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QinetiQ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400" dirty="0" smtClean="0">
                <a:ea typeface="ＭＳ Ｐゴシック" charset="-128"/>
              </a:rPr>
              <a:t>Wang </a:t>
            </a:r>
            <a:r>
              <a:rPr lang="en-US" sz="3400" dirty="0" smtClean="0">
                <a:ea typeface="ＭＳ Ｐゴシック" charset="-128"/>
              </a:rPr>
              <a:t>Laboratories</a:t>
            </a:r>
          </a:p>
          <a:p>
            <a:pPr eaLnBrk="1" hangingPunct="1"/>
            <a:endParaRPr lang="en-US" sz="3400" dirty="0">
              <a:ea typeface="ＭＳ Ｐゴシック" charset="-128"/>
            </a:endParaRPr>
          </a:p>
          <a:p>
            <a:pPr eaLnBrk="1" hangingPunct="1"/>
            <a:endParaRPr lang="en-US" sz="3400" dirty="0" smtClean="0">
              <a:ea typeface="ＭＳ Ｐゴシック" charset="-128"/>
            </a:endParaRPr>
          </a:p>
          <a:p>
            <a:pPr eaLnBrk="1" hangingPunct="1"/>
            <a:r>
              <a:rPr lang="en-US" sz="3400" dirty="0" smtClean="0">
                <a:ea typeface="ＭＳ Ｐゴシック" charset="-128"/>
              </a:rPr>
              <a:t>U.S</a:t>
            </a:r>
            <a:r>
              <a:rPr lang="en-US" sz="3400" dirty="0" smtClean="0">
                <a:ea typeface="ＭＳ Ｐゴシック" charset="-128"/>
              </a:rPr>
              <a:t>. Naval Reserve – Retired Intelligence Officer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52" y="2925320"/>
            <a:ext cx="2343585" cy="218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66" y="2100428"/>
            <a:ext cx="952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44" y="216844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62" y="2143612"/>
            <a:ext cx="952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5843"/>
            <a:ext cx="731874" cy="43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94" y="3124200"/>
            <a:ext cx="6096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48826"/>
            <a:ext cx="655047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24" y="3818702"/>
            <a:ext cx="685800" cy="25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71569"/>
            <a:ext cx="1152525" cy="30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94" y="3783446"/>
            <a:ext cx="686611" cy="2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8029"/>
            <a:ext cx="1219200" cy="44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4689"/>
            <a:ext cx="1150773" cy="4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79" y="5334000"/>
            <a:ext cx="566774" cy="57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69" y="4706864"/>
            <a:ext cx="1152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24" y="4706864"/>
            <a:ext cx="758813" cy="3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3647"/>
            <a:ext cx="967796" cy="38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760636"/>
            <a:ext cx="810716" cy="29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447800"/>
            <a:ext cx="6705600" cy="46482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STRATEGY</a:t>
            </a:r>
          </a:p>
          <a:p>
            <a:pPr algn="ctr"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>
                <a:ea typeface="ＭＳ Ｐゴシック" charset="-128"/>
              </a:rPr>
              <a:t>Dana, VT Group, QinetiQ </a:t>
            </a:r>
            <a:r>
              <a:rPr lang="en-US" sz="1800" dirty="0" smtClean="0">
                <a:ea typeface="ＭＳ Ｐゴシック" charset="-128"/>
              </a:rPr>
              <a:t>- Mergers / Acquisitions / Consolidations.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Amazon – Span of Control implementation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</a:t>
            </a:r>
            <a:r>
              <a:rPr lang="en-US" sz="1800" dirty="0" smtClean="0">
                <a:ea typeface="ＭＳ Ｐゴシック" charset="-128"/>
              </a:rPr>
              <a:t>- Executive strategy sessions &amp; teamwork.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Several Firms – Designed and built effective HR teams.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Established benefits strategy to control costs, improve service and retain employees.  $1,000,000 annual savings.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2 year Restructuring (3 plants closed).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FormTech – Improved financial performance with $20,000,000 in savings in EDBITDA.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Tata, QinetiQ, Benteler, FormTech, Valeo – Performance management</a:t>
            </a:r>
            <a:r>
              <a:rPr lang="en-US" sz="1800" dirty="0">
                <a:ea typeface="ＭＳ Ｐゴシック" charset="-128"/>
              </a:rPr>
              <a:t> </a:t>
            </a:r>
            <a:r>
              <a:rPr lang="en-US" sz="1800" dirty="0" smtClean="0">
                <a:ea typeface="ＭＳ Ｐゴシック" charset="-128"/>
              </a:rPr>
              <a:t>and recruiting.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Valeo, Dana – Succession Planning and Competency Models.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National and International company </a:t>
            </a:r>
            <a:r>
              <a:rPr lang="en-US" sz="1800" dirty="0">
                <a:ea typeface="ＭＳ Ｐゴシック" charset="-128"/>
              </a:rPr>
              <a:t>c</a:t>
            </a:r>
            <a:r>
              <a:rPr lang="en-US" sz="1800" dirty="0" smtClean="0">
                <a:ea typeface="ＭＳ Ｐゴシック" charset="-128"/>
              </a:rPr>
              <a:t>onferences.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Dana, Echlin, QinetiQ and VT Services – Served as HR executive for acquisitions and new start up contracts.</a:t>
            </a:r>
            <a:endParaRPr lang="en-US" sz="1800" dirty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94" y="4343400"/>
            <a:ext cx="1554908" cy="123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C:\Users\Gary\AppData\Local\Microsoft\Windows\INetCache\IE\14VS91H3\bramley-neil-opportunity-motivation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70" y="2057400"/>
            <a:ext cx="183063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9071"/>
            <a:ext cx="66294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COMPENSATION</a:t>
            </a:r>
            <a:endParaRPr lang="en-US" sz="1800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>
                <a:ea typeface="ＭＳ Ｐゴシック" charset="-128"/>
              </a:rPr>
              <a:t>Dana Automotive – Lead the consolidation of Dana and Echlin HR </a:t>
            </a:r>
            <a:r>
              <a:rPr lang="en-US" sz="1800" dirty="0" smtClean="0">
                <a:ea typeface="ＭＳ Ｐゴシック" charset="-128"/>
              </a:rPr>
              <a:t>benefits programs </a:t>
            </a:r>
            <a:r>
              <a:rPr lang="en-US" sz="1800" dirty="0">
                <a:ea typeface="ＭＳ Ｐゴシック" charset="-128"/>
              </a:rPr>
              <a:t>in </a:t>
            </a:r>
            <a:r>
              <a:rPr lang="en-US" sz="1800" dirty="0" smtClean="0">
                <a:ea typeface="ＭＳ Ｐゴシック" charset="-128"/>
              </a:rPr>
              <a:t>$3,000,000,000  </a:t>
            </a:r>
            <a:r>
              <a:rPr lang="en-US" sz="1800" dirty="0">
                <a:ea typeface="ＭＳ Ｐゴシック" charset="-128"/>
              </a:rPr>
              <a:t>organization </a:t>
            </a:r>
            <a:r>
              <a:rPr lang="en-US" sz="1800" dirty="0" smtClean="0">
                <a:ea typeface="ＭＳ Ｐゴシック" charset="-128"/>
              </a:rPr>
              <a:t>acquisition of 20,000+ employees.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</a:t>
            </a:r>
            <a:r>
              <a:rPr lang="en-US" sz="1800" dirty="0" smtClean="0">
                <a:ea typeface="ＭＳ Ｐゴシック" charset="-128"/>
              </a:rPr>
              <a:t>Automotive </a:t>
            </a:r>
            <a:r>
              <a:rPr lang="en-US" sz="1800" dirty="0">
                <a:ea typeface="ＭＳ Ｐゴシック" charset="-128"/>
              </a:rPr>
              <a:t>– Installed new </a:t>
            </a:r>
            <a:r>
              <a:rPr lang="en-US" sz="1800" dirty="0" smtClean="0">
                <a:ea typeface="ＭＳ Ｐゴシック" charset="-128"/>
              </a:rPr>
              <a:t>standardized compensation structures for 2,000 employees (titles, grades, ranges.).</a:t>
            </a:r>
            <a:endParaRPr lang="en-US" sz="1800" dirty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QinetiQ North America – Established new standardized compensation program (job slotting, titles and established salary grades) of 5,000 employees.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QinetiQ – Streamlined and managed all of the management and executive STI &amp; LTI bonus programs affecting several hundred participants.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>
                <a:ea typeface="ＭＳ Ｐゴシック" charset="-128"/>
              </a:rPr>
              <a:t>VT Services – Established new </a:t>
            </a:r>
            <a:r>
              <a:rPr lang="en-US" sz="1800" dirty="0" smtClean="0">
                <a:ea typeface="ＭＳ Ｐゴシック" charset="-128"/>
              </a:rPr>
              <a:t>standardized compensation system (job titles, grades, ranges and merit program)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VT Services – Established new STI &amp; LTI compensation programs</a:t>
            </a:r>
            <a:r>
              <a:rPr lang="en-US" sz="1800" dirty="0" smtClean="0">
                <a:ea typeface="ＭＳ Ｐゴシック" charset="-128"/>
              </a:rPr>
              <a:t>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Amazon – Managed the division quarterly review cycle.</a:t>
            </a:r>
            <a:endParaRPr lang="en-US" sz="1800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9" y="1779771"/>
            <a:ext cx="1420933" cy="8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11" y="5181600"/>
            <a:ext cx="1262487" cy="12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ary\AppData\Local\Microsoft\Windows\INetCache\IE\AHZA9NUT\Rewards_Program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11" y="2743200"/>
            <a:ext cx="1208087" cy="7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ary\AppData\Local\Microsoft\Windows\INetCache\IE\AHZA9NUT\merit_pay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733800"/>
            <a:ext cx="117715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9071"/>
            <a:ext cx="66294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BENEFITS</a:t>
            </a:r>
          </a:p>
          <a:p>
            <a:pPr algn="ctr"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>
                <a:ea typeface="ＭＳ Ｐゴシック" charset="-128"/>
              </a:rPr>
              <a:t>Dana Automotive – Lead the consolidation of Dana and Echlin HR </a:t>
            </a:r>
            <a:r>
              <a:rPr lang="en-US" sz="1800" dirty="0" smtClean="0">
                <a:ea typeface="ＭＳ Ｐゴシック" charset="-128"/>
              </a:rPr>
              <a:t>benefits </a:t>
            </a:r>
            <a:r>
              <a:rPr lang="en-US" sz="1800" dirty="0">
                <a:ea typeface="ＭＳ Ｐゴシック" charset="-128"/>
              </a:rPr>
              <a:t>programs in multi-billon $ organization acquisition.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 – Redesigned and implemented new employee benefits programs to be competitive.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 – Automated the Open Enrollment process.</a:t>
            </a:r>
            <a:endParaRPr lang="en-US" sz="1800" dirty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</a:t>
            </a:r>
            <a:r>
              <a:rPr lang="en-US" sz="1800" dirty="0">
                <a:ea typeface="ＭＳ Ｐゴシック" charset="-128"/>
              </a:rPr>
              <a:t>– </a:t>
            </a:r>
            <a:r>
              <a:rPr lang="en-US" sz="1800" dirty="0" smtClean="0">
                <a:ea typeface="ＭＳ Ｐゴシック" charset="-128"/>
              </a:rPr>
              <a:t>Streamlined US benefits with $1,000,000 annual savings.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Greatly enhanced the 401k plan to be competitive.</a:t>
            </a:r>
            <a:endParaRPr lang="en-US" sz="1800" dirty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VT Services – Modified all employee benefits plans and implemented an executive nonqualified retirement plan.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Dana, Benteler – Managed the company vehicle program.</a:t>
            </a:r>
          </a:p>
          <a:p>
            <a:endParaRPr lang="en-US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DEF8F2EF-43C2-4021-8CA4-590F2E98E17C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1576877" cy="122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Gary\AppData\Local\Microsoft\Windows\INetCache\IE\0K3NZFPE\6258573822_7084a35356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88" y="4876800"/>
            <a:ext cx="1755075" cy="12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ry\AppData\Local\Microsoft\Windows\INetCache\IE\2TOU9CT9\Benefits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751860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00270"/>
            <a:ext cx="6477000" cy="4800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HUMAN RESOURCES TECHNOLOGY</a:t>
            </a:r>
          </a:p>
          <a:p>
            <a:pPr algn="ctr"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Greater than 20 years experience with HR systems.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QinetiQ – Served as the corporate VP HR Technology &amp; Compensation Systems, to leverage HRIS capabilities.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QinetiQ – </a:t>
            </a:r>
            <a:r>
              <a:rPr lang="en-US" sz="1800" dirty="0">
                <a:ea typeface="ＭＳ Ｐゴシック" charset="-128"/>
              </a:rPr>
              <a:t>Managed the search, selection and successful implementation of a new Human Capital Management (HCM) system (Workday).  Resulted in a streamlined HR system that is the industry leader.  Cloud based tool with mobile features.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</a:t>
            </a:r>
            <a:r>
              <a:rPr lang="en-US" sz="1800" dirty="0">
                <a:ea typeface="ＭＳ Ｐゴシック" charset="-128"/>
              </a:rPr>
              <a:t>– Implemented a new on-line immigration and visa tracking tool providing up to date information.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Served as the project lead for U.S. North America to convert from local HR system to SAP.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Benteler, QinetiQ – Implemented an online drug testing and background checks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QinetiQ – Implemented a user friendly organization chart system with daily updates.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QinetiQ – Featured by Workday on new </a:t>
            </a:r>
            <a:r>
              <a:rPr lang="en-US" sz="1800" dirty="0" smtClean="0">
                <a:ea typeface="ＭＳ Ｐゴシック" charset="-128"/>
              </a:rPr>
              <a:t>customer systems </a:t>
            </a:r>
            <a:r>
              <a:rPr lang="en-US" sz="1800" dirty="0" smtClean="0">
                <a:ea typeface="ＭＳ Ｐゴシック" charset="-128"/>
              </a:rPr>
              <a:t>implementation.</a:t>
            </a:r>
          </a:p>
          <a:p>
            <a:pPr eaLnBrk="1" hangingPunct="1"/>
            <a:endParaRPr lang="en-US" sz="1800" dirty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1800" dirty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347691" cy="11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Gary\AppData\Local\Microsoft\Windows\INetCache\IE\14VS91H3\image_previ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47" y="3305340"/>
            <a:ext cx="1194743" cy="11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88" y="1981200"/>
            <a:ext cx="119226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5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0"/>
            <a:ext cx="617220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HUMAN RESOURCES ORGANIZATIONAL DESIGN &amp; STAFFING</a:t>
            </a:r>
          </a:p>
          <a:p>
            <a:pPr algn="ctr"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  - Realigned and hired new HR team.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1800" dirty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All new HR department built and staffed.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18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VT Services – All new department (Privately held to international division).  Built new HR team.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1800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>
                <a:ea typeface="ＭＳ Ｐゴシック" charset="-128"/>
              </a:rPr>
              <a:t>Dana Automotive – Lead the consolidation of Dana and Echlin HR structures and programs in multi-billon $ organization acquisition for 20,000 members.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1800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FormTech – All new department (Sold </a:t>
            </a:r>
            <a:r>
              <a:rPr lang="en-US" sz="1800" dirty="0">
                <a:ea typeface="ＭＳ Ｐゴシック" charset="-128"/>
              </a:rPr>
              <a:t>to private </a:t>
            </a:r>
            <a:r>
              <a:rPr lang="en-US" sz="1800" dirty="0" smtClean="0">
                <a:ea typeface="ＭＳ Ｐゴシック" charset="-128"/>
              </a:rPr>
              <a:t>equity).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All assignments including managing corporate staffs and working closely with the field HR operations staff (some internationally based).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All assignments have included traveling a great deal to the field locations and plants to assure the bond with HR teams, to know what is occurring and what is needed.</a:t>
            </a:r>
            <a:endParaRPr lang="en-US" sz="1800" dirty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1841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10" y="4356100"/>
            <a:ext cx="2524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1" y="1600200"/>
            <a:ext cx="60198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TRAINING &amp; DEVELOPMENT</a:t>
            </a:r>
          </a:p>
          <a:p>
            <a:pPr algn="ctr"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Amazon – New management assimilation program “Life of an Order”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</a:t>
            </a:r>
            <a:r>
              <a:rPr lang="en-US" sz="1800" dirty="0" smtClean="0">
                <a:ea typeface="ＭＳ Ｐゴシック" charset="-128"/>
              </a:rPr>
              <a:t>– New Plant Manager training program.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Implemented Assessment Centers.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360 Degree management development coaching program</a:t>
            </a:r>
            <a:r>
              <a:rPr lang="en-US" sz="1800" dirty="0">
                <a:ea typeface="ＭＳ Ｐゴシック" charset="-128"/>
              </a:rPr>
              <a:t>. </a:t>
            </a:r>
            <a:endParaRPr lang="en-US" sz="1800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</a:t>
            </a:r>
            <a:r>
              <a:rPr lang="en-US" sz="1800" dirty="0">
                <a:ea typeface="ＭＳ Ｐゴシック" charset="-128"/>
              </a:rPr>
              <a:t>– Executive coaching for key staff.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Tata, Benteler – Immigration Compliance.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Several Firms – Supervisors training: DOL Compliance, Affirmative Action, Compensation, training software, HR systems, benefits, union avoidance.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Tata, Benteler, QinetiQ, FormTech, Valeo – Performance management</a:t>
            </a:r>
            <a:r>
              <a:rPr lang="en-US" sz="1800" dirty="0">
                <a:ea typeface="ＭＳ Ｐゴシック" charset="-128"/>
              </a:rPr>
              <a:t> </a:t>
            </a:r>
            <a:r>
              <a:rPr lang="en-US" sz="1800" dirty="0" smtClean="0">
                <a:ea typeface="ＭＳ Ｐゴシック" charset="-128"/>
              </a:rPr>
              <a:t>and recruiting.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Benteler, Valeo, FormTech, Dana - Lean Manufacturing.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</a:t>
            </a:r>
            <a:r>
              <a:rPr lang="en-US" sz="1800" dirty="0">
                <a:ea typeface="ＭＳ Ｐゴシック" charset="-128"/>
              </a:rPr>
              <a:t>,</a:t>
            </a:r>
            <a:r>
              <a:rPr lang="en-US" sz="1800" dirty="0" smtClean="0">
                <a:ea typeface="ＭＳ Ｐゴシック" charset="-128"/>
              </a:rPr>
              <a:t> Valeo, Dana – Succession Planning and Competency Models.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Focus on Quality program in Mexico.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National and International  company leadership &amp; HR  </a:t>
            </a:r>
            <a:r>
              <a:rPr lang="en-US" sz="1800" dirty="0">
                <a:ea typeface="ＭＳ Ｐゴシック" charset="-128"/>
              </a:rPr>
              <a:t>c</a:t>
            </a:r>
            <a:r>
              <a:rPr lang="en-US" sz="1800" dirty="0" smtClean="0">
                <a:ea typeface="ＭＳ Ｐゴシック" charset="-128"/>
              </a:rPr>
              <a:t>onferences (India, Germany, Czech Republic, Mexico, Canada, London, Paris, UK</a:t>
            </a:r>
            <a:r>
              <a:rPr lang="en-US" sz="1800" dirty="0" smtClean="0">
                <a:ea typeface="ＭＳ Ｐゴシック" charset="-128"/>
              </a:rPr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Amazon - Led the division program for quarterly Performance Leadership Reviews</a:t>
            </a:r>
            <a:endParaRPr lang="en-US" sz="1800" dirty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2143"/>
            <a:ext cx="24511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29" y="4495800"/>
            <a:ext cx="205158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600200"/>
            <a:ext cx="63246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ea typeface="ＭＳ Ｐゴシック" charset="-128"/>
              </a:rPr>
              <a:t>IMMIGRATION &amp; INTERNATIONAL </a:t>
            </a:r>
            <a:r>
              <a:rPr lang="en-US" sz="1800" b="1" dirty="0" smtClean="0">
                <a:ea typeface="ＭＳ Ｐゴシック" charset="-128"/>
              </a:rPr>
              <a:t>MOBILITY</a:t>
            </a:r>
          </a:p>
          <a:p>
            <a:pPr algn="ctr" eaLnBrk="1" hangingPunct="1">
              <a:buFontTx/>
              <a:buNone/>
            </a:pPr>
            <a:endParaRPr lang="en-US" sz="1800" b="1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</a:t>
            </a:r>
            <a:r>
              <a:rPr lang="en-US" sz="1800" dirty="0" smtClean="0">
                <a:ea typeface="ＭＳ Ｐゴシック" charset="-128"/>
              </a:rPr>
              <a:t>, Benteler - Streamlined immigration and DOL work visa legal compliance programs.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</a:t>
            </a:r>
            <a:r>
              <a:rPr lang="en-US" sz="1800" dirty="0">
                <a:ea typeface="ＭＳ Ｐゴシック" charset="-128"/>
              </a:rPr>
              <a:t>– </a:t>
            </a:r>
            <a:r>
              <a:rPr lang="en-US" sz="1800" dirty="0" smtClean="0">
                <a:ea typeface="ＭＳ Ｐゴシック" charset="-128"/>
              </a:rPr>
              <a:t>Automated the processes with efficiencies and on-line access.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Tata, Benteler – Trained HR on current Immigration and DOL compliance responsibilities.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Benteler, Valeo – Completed full audit of all expatriates and work visas.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Tata, Benteler – Communicated compliance requirements to line management.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Tata – Managed all Immigration matters for 150  members.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Benteler – Managed compliance for approximately 45 expatriates (</a:t>
            </a:r>
            <a:r>
              <a:rPr lang="en-US" sz="1800" dirty="0" smtClean="0"/>
              <a:t>Germany</a:t>
            </a:r>
            <a:r>
              <a:rPr lang="en-US" sz="1800" dirty="0"/>
              <a:t>, France, Spain, Mexico, Brazil, Canada, Japan, China, India, US, Italy, and the Czech </a:t>
            </a:r>
            <a:r>
              <a:rPr lang="en-US" sz="1800" dirty="0" smtClean="0"/>
              <a:t>Republic).</a:t>
            </a:r>
            <a:endParaRPr lang="en-US" sz="1800" dirty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-128"/>
              </a:rPr>
              <a:t>Valeo – Managed approximately 140 expatriates for all immigration and work visas (</a:t>
            </a:r>
            <a:r>
              <a:rPr lang="en-US" sz="1800" dirty="0"/>
              <a:t>France, </a:t>
            </a:r>
            <a:r>
              <a:rPr lang="en-US" sz="1800" dirty="0" smtClean="0"/>
              <a:t>US, Spain</a:t>
            </a:r>
            <a:r>
              <a:rPr lang="en-US" sz="1800" dirty="0"/>
              <a:t>, Portugal, Mexico, Japan, China, US, Germany, and the </a:t>
            </a:r>
            <a:r>
              <a:rPr lang="en-US" sz="1800" dirty="0" smtClean="0"/>
              <a:t>UK</a:t>
            </a:r>
            <a:r>
              <a:rPr lang="en-US" sz="1800" dirty="0" smtClean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Amazon – Supported a high work visa ratio corporate team.</a:t>
            </a:r>
            <a:endParaRPr lang="en-US" sz="1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ea typeface="ＭＳ Ｐゴシック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F2EF-43C2-4021-8CA4-590F2E98E17C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8" name="Picture 2" descr="C:\Users\Gary\AppData\Local\Microsoft\Windows\INetCache\IE\WR2N3R2C\2006-12-01-immig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91532"/>
            <a:ext cx="855286" cy="8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65" y="5096233"/>
            <a:ext cx="957209" cy="70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Gary\AppData\Local\Microsoft\Windows\INetCache\IE\14VS91H3\507521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83" y="3806985"/>
            <a:ext cx="920175" cy="9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ary\AppData\Local\Microsoft\Windows\INetCache\IE\14VS91H3\Canada_Visa_Fre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76" y="1876893"/>
            <a:ext cx="1456588" cy="6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</TotalTime>
  <Words>2027</Words>
  <Application>Microsoft Office PowerPoint</Application>
  <PresentationFormat>On-screen Show (4:3)</PresentationFormat>
  <Paragraphs>254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Visteon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Gary Bagwill - Career Portfolio</dc:title>
  <dc:creator>GARY BAGWILL</dc:creator>
  <cp:lastModifiedBy>Gary</cp:lastModifiedBy>
  <cp:revision>225</cp:revision>
  <dcterms:created xsi:type="dcterms:W3CDTF">2011-11-14T20:37:13Z</dcterms:created>
  <dcterms:modified xsi:type="dcterms:W3CDTF">2018-03-29T23:44:32Z</dcterms:modified>
</cp:coreProperties>
</file>