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handoutMasterIdLst>
    <p:handoutMasterId r:id="rId15"/>
  </p:handoutMasterIdLst>
  <p:sldIdLst>
    <p:sldId id="256" r:id="rId3"/>
    <p:sldId id="266" r:id="rId4"/>
    <p:sldId id="268" r:id="rId5"/>
    <p:sldId id="267" r:id="rId6"/>
    <p:sldId id="260" r:id="rId7"/>
    <p:sldId id="264" r:id="rId8"/>
    <p:sldId id="263" r:id="rId9"/>
    <p:sldId id="269" r:id="rId10"/>
    <p:sldId id="270" r:id="rId11"/>
    <p:sldId id="261" r:id="rId12"/>
    <p:sldId id="262" r:id="rId13"/>
    <p:sldId id="265" r:id="rId14"/>
  </p:sldIdLst>
  <p:sldSz cx="9144000" cy="6858000" type="screen4x3"/>
  <p:notesSz cx="6858000" cy="9144000"/>
  <p:defaultTextStyle>
    <a:defPPr>
      <a:defRPr lang="en-US"/>
    </a:defPPr>
    <a:lvl1pPr marL="0" algn="l" defTabSz="914318" rtl="0" eaLnBrk="1" latinLnBrk="0" hangingPunct="1">
      <a:defRPr sz="1800" kern="1200">
        <a:solidFill>
          <a:schemeClr val="tx1"/>
        </a:solidFill>
        <a:latin typeface="+mn-lt"/>
        <a:ea typeface="+mn-ea"/>
        <a:cs typeface="+mn-cs"/>
      </a:defRPr>
    </a:lvl1pPr>
    <a:lvl2pPr marL="457159" algn="l" defTabSz="914318" rtl="0" eaLnBrk="1" latinLnBrk="0" hangingPunct="1">
      <a:defRPr sz="1800" kern="1200">
        <a:solidFill>
          <a:schemeClr val="tx1"/>
        </a:solidFill>
        <a:latin typeface="+mn-lt"/>
        <a:ea typeface="+mn-ea"/>
        <a:cs typeface="+mn-cs"/>
      </a:defRPr>
    </a:lvl2pPr>
    <a:lvl3pPr marL="914318" algn="l" defTabSz="914318" rtl="0" eaLnBrk="1" latinLnBrk="0" hangingPunct="1">
      <a:defRPr sz="1800" kern="1200">
        <a:solidFill>
          <a:schemeClr val="tx1"/>
        </a:solidFill>
        <a:latin typeface="+mn-lt"/>
        <a:ea typeface="+mn-ea"/>
        <a:cs typeface="+mn-cs"/>
      </a:defRPr>
    </a:lvl3pPr>
    <a:lvl4pPr marL="1371477" algn="l" defTabSz="914318" rtl="0" eaLnBrk="1" latinLnBrk="0" hangingPunct="1">
      <a:defRPr sz="1800" kern="1200">
        <a:solidFill>
          <a:schemeClr val="tx1"/>
        </a:solidFill>
        <a:latin typeface="+mn-lt"/>
        <a:ea typeface="+mn-ea"/>
        <a:cs typeface="+mn-cs"/>
      </a:defRPr>
    </a:lvl4pPr>
    <a:lvl5pPr marL="1828637" algn="l" defTabSz="914318" rtl="0" eaLnBrk="1" latinLnBrk="0" hangingPunct="1">
      <a:defRPr sz="1800" kern="1200">
        <a:solidFill>
          <a:schemeClr val="tx1"/>
        </a:solidFill>
        <a:latin typeface="+mn-lt"/>
        <a:ea typeface="+mn-ea"/>
        <a:cs typeface="+mn-cs"/>
      </a:defRPr>
    </a:lvl5pPr>
    <a:lvl6pPr marL="2285797" algn="l" defTabSz="914318" rtl="0" eaLnBrk="1" latinLnBrk="0" hangingPunct="1">
      <a:defRPr sz="1800" kern="1200">
        <a:solidFill>
          <a:schemeClr val="tx1"/>
        </a:solidFill>
        <a:latin typeface="+mn-lt"/>
        <a:ea typeface="+mn-ea"/>
        <a:cs typeface="+mn-cs"/>
      </a:defRPr>
    </a:lvl6pPr>
    <a:lvl7pPr marL="2742956" algn="l" defTabSz="914318" rtl="0" eaLnBrk="1" latinLnBrk="0" hangingPunct="1">
      <a:defRPr sz="1800" kern="1200">
        <a:solidFill>
          <a:schemeClr val="tx1"/>
        </a:solidFill>
        <a:latin typeface="+mn-lt"/>
        <a:ea typeface="+mn-ea"/>
        <a:cs typeface="+mn-cs"/>
      </a:defRPr>
    </a:lvl7pPr>
    <a:lvl8pPr marL="3200115" algn="l" defTabSz="914318" rtl="0" eaLnBrk="1" latinLnBrk="0" hangingPunct="1">
      <a:defRPr sz="1800" kern="1200">
        <a:solidFill>
          <a:schemeClr val="tx1"/>
        </a:solidFill>
        <a:latin typeface="+mn-lt"/>
        <a:ea typeface="+mn-ea"/>
        <a:cs typeface="+mn-cs"/>
      </a:defRPr>
    </a:lvl8pPr>
    <a:lvl9pPr marL="3657274" algn="l" defTabSz="914318"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116" d="100"/>
          <a:sy n="116" d="100"/>
        </p:scale>
        <p:origin x="144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F49BA32-1066-4DB1-BDBB-24172BC47326}" type="datetimeFigureOut">
              <a:rPr lang="en-US" smtClean="0"/>
              <a:pPr/>
              <a:t>8/8/2017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CFD5E53-E53D-44C1-B266-6753EB9C0347}" type="slidenum">
              <a:rPr lang="en-US" smtClean="0"/>
              <a:pPr/>
              <a:t>‹#›</a:t>
            </a:fld>
            <a:endParaRPr lang="en-US"/>
          </a:p>
        </p:txBody>
      </p:sp>
    </p:spTree>
    <p:extLst>
      <p:ext uri="{BB962C8B-B14F-4D97-AF65-F5344CB8AC3E}">
        <p14:creationId xmlns:p14="http://schemas.microsoft.com/office/powerpoint/2010/main" val="114257313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159" indent="0" algn="ctr">
              <a:buNone/>
              <a:defRPr>
                <a:solidFill>
                  <a:schemeClr val="tx1">
                    <a:tint val="75000"/>
                  </a:schemeClr>
                </a:solidFill>
              </a:defRPr>
            </a:lvl2pPr>
            <a:lvl3pPr marL="914318" indent="0" algn="ctr">
              <a:buNone/>
              <a:defRPr>
                <a:solidFill>
                  <a:schemeClr val="tx1">
                    <a:tint val="75000"/>
                  </a:schemeClr>
                </a:solidFill>
              </a:defRPr>
            </a:lvl3pPr>
            <a:lvl4pPr marL="1371477" indent="0" algn="ctr">
              <a:buNone/>
              <a:defRPr>
                <a:solidFill>
                  <a:schemeClr val="tx1">
                    <a:tint val="75000"/>
                  </a:schemeClr>
                </a:solidFill>
              </a:defRPr>
            </a:lvl4pPr>
            <a:lvl5pPr marL="1828637" indent="0" algn="ctr">
              <a:buNone/>
              <a:defRPr>
                <a:solidFill>
                  <a:schemeClr val="tx1">
                    <a:tint val="75000"/>
                  </a:schemeClr>
                </a:solidFill>
              </a:defRPr>
            </a:lvl5pPr>
            <a:lvl6pPr marL="2285797" indent="0" algn="ctr">
              <a:buNone/>
              <a:defRPr>
                <a:solidFill>
                  <a:schemeClr val="tx1">
                    <a:tint val="75000"/>
                  </a:schemeClr>
                </a:solidFill>
              </a:defRPr>
            </a:lvl6pPr>
            <a:lvl7pPr marL="2742956" indent="0" algn="ctr">
              <a:buNone/>
              <a:defRPr>
                <a:solidFill>
                  <a:schemeClr val="tx1">
                    <a:tint val="75000"/>
                  </a:schemeClr>
                </a:solidFill>
              </a:defRPr>
            </a:lvl7pPr>
            <a:lvl8pPr marL="3200115" indent="0" algn="ctr">
              <a:buNone/>
              <a:defRPr>
                <a:solidFill>
                  <a:schemeClr val="tx1">
                    <a:tint val="75000"/>
                  </a:schemeClr>
                </a:solidFill>
              </a:defRPr>
            </a:lvl8pPr>
            <a:lvl9pPr marL="3657274"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9F2DF85-5102-483E-A1BB-B3F8368E0DB4}" type="datetimeFigureOut">
              <a:rPr lang="en-US" smtClean="0"/>
              <a:pPr/>
              <a:t>8/8/2017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52573-55C1-4F8E-942C-3EA0B3A5EE9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990600"/>
            <a:ext cx="82296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F2DF85-5102-483E-A1BB-B3F8368E0DB4}" type="datetimeFigureOut">
              <a:rPr lang="en-US" smtClean="0"/>
              <a:pPr/>
              <a:t>8/8/2017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52573-55C1-4F8E-942C-3EA0B3A5EE9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97376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597376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F2DF85-5102-483E-A1BB-B3F8368E0DB4}" type="datetimeFigureOut">
              <a:rPr lang="en-US" smtClean="0"/>
              <a:pPr/>
              <a:t>8/8/2017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452573-55C1-4F8E-942C-3EA0B3A5EE9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spcBef>
                <a:spcPts val="0"/>
              </a:spcBef>
              <a:defRPr sz="2400"/>
            </a:lvl1pPr>
            <a:lvl2pPr>
              <a:spcBef>
                <a:spcPts val="200"/>
              </a:spcBef>
              <a:defRPr/>
            </a:lvl2pPr>
            <a:lvl3pPr>
              <a:spcBef>
                <a:spcPts val="0"/>
              </a:spcBef>
              <a:defRPr/>
            </a:lvl3pPr>
            <a:lvl4pPr>
              <a:spcBef>
                <a:spcPts val="200"/>
              </a:spcBef>
              <a:defRPr/>
            </a:lvl4pPr>
            <a:lvl5pPr>
              <a:spcBef>
                <a:spcPts val="2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F2DF85-5102-483E-A1BB-B3F8368E0DB4}" type="datetimeFigureOut">
              <a:rPr lang="en-US" smtClean="0"/>
              <a:pPr/>
              <a:t>8/8/2017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52573-55C1-4F8E-942C-3EA0B3A5EE9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159" indent="0">
              <a:buNone/>
              <a:defRPr sz="1800">
                <a:solidFill>
                  <a:schemeClr val="tx1">
                    <a:tint val="75000"/>
                  </a:schemeClr>
                </a:solidFill>
              </a:defRPr>
            </a:lvl2pPr>
            <a:lvl3pPr marL="914318" indent="0">
              <a:buNone/>
              <a:defRPr sz="1600">
                <a:solidFill>
                  <a:schemeClr val="tx1">
                    <a:tint val="75000"/>
                  </a:schemeClr>
                </a:solidFill>
              </a:defRPr>
            </a:lvl3pPr>
            <a:lvl4pPr marL="1371477" indent="0">
              <a:buNone/>
              <a:defRPr sz="1400">
                <a:solidFill>
                  <a:schemeClr val="tx1">
                    <a:tint val="75000"/>
                  </a:schemeClr>
                </a:solidFill>
              </a:defRPr>
            </a:lvl4pPr>
            <a:lvl5pPr marL="1828637" indent="0">
              <a:buNone/>
              <a:defRPr sz="1400">
                <a:solidFill>
                  <a:schemeClr val="tx1">
                    <a:tint val="75000"/>
                  </a:schemeClr>
                </a:solidFill>
              </a:defRPr>
            </a:lvl5pPr>
            <a:lvl6pPr marL="2285797" indent="0">
              <a:buNone/>
              <a:defRPr sz="1400">
                <a:solidFill>
                  <a:schemeClr val="tx1">
                    <a:tint val="75000"/>
                  </a:schemeClr>
                </a:solidFill>
              </a:defRPr>
            </a:lvl6pPr>
            <a:lvl7pPr marL="2742956" indent="0">
              <a:buNone/>
              <a:defRPr sz="1400">
                <a:solidFill>
                  <a:schemeClr val="tx1">
                    <a:tint val="75000"/>
                  </a:schemeClr>
                </a:solidFill>
              </a:defRPr>
            </a:lvl7pPr>
            <a:lvl8pPr marL="3200115" indent="0">
              <a:buNone/>
              <a:defRPr sz="1400">
                <a:solidFill>
                  <a:schemeClr val="tx1">
                    <a:tint val="75000"/>
                  </a:schemeClr>
                </a:solidFill>
              </a:defRPr>
            </a:lvl8pPr>
            <a:lvl9pPr marL="3657274"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F2DF85-5102-483E-A1BB-B3F8368E0DB4}" type="datetimeFigureOut">
              <a:rPr lang="en-US" smtClean="0"/>
              <a:pPr/>
              <a:t>8/8/2017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52573-55C1-4F8E-942C-3EA0B3A5EE9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914400"/>
            <a:ext cx="4038600" cy="5334000"/>
          </a:xfrm>
        </p:spPr>
        <p:txBody>
          <a:bodyPr/>
          <a:lstStyle>
            <a:lvl1pPr>
              <a:defRPr sz="24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914400"/>
            <a:ext cx="4038600" cy="5334000"/>
          </a:xfrm>
        </p:spPr>
        <p:txBody>
          <a:bodyPr/>
          <a:lstStyle>
            <a:lvl1pPr>
              <a:defRPr sz="24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9F2DF85-5102-483E-A1BB-B3F8368E0DB4}" type="datetimeFigureOut">
              <a:rPr lang="en-US" smtClean="0"/>
              <a:pPr/>
              <a:t>8/8/2017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452573-55C1-4F8E-942C-3EA0B3A5EE9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914400"/>
            <a:ext cx="4040188" cy="1260476"/>
          </a:xfrm>
        </p:spPr>
        <p:txBody>
          <a:bodyPr anchor="b"/>
          <a:lstStyle>
            <a:lvl1pPr marL="0" indent="0">
              <a:buNone/>
              <a:defRPr sz="2400" b="1"/>
            </a:lvl1pPr>
            <a:lvl2pPr marL="457159" indent="0">
              <a:buNone/>
              <a:defRPr sz="2000" b="1"/>
            </a:lvl2pPr>
            <a:lvl3pPr marL="914318" indent="0">
              <a:buNone/>
              <a:defRPr sz="1800" b="1"/>
            </a:lvl3pPr>
            <a:lvl4pPr marL="1371477" indent="0">
              <a:buNone/>
              <a:defRPr sz="1600" b="1"/>
            </a:lvl4pPr>
            <a:lvl5pPr marL="1828637" indent="0">
              <a:buNone/>
              <a:defRPr sz="1600" b="1"/>
            </a:lvl5pPr>
            <a:lvl6pPr marL="2285797" indent="0">
              <a:buNone/>
              <a:defRPr sz="1600" b="1"/>
            </a:lvl6pPr>
            <a:lvl7pPr marL="2742956" indent="0">
              <a:buNone/>
              <a:defRPr sz="1600" b="1"/>
            </a:lvl7pPr>
            <a:lvl8pPr marL="3200115" indent="0">
              <a:buNone/>
              <a:defRPr sz="1600" b="1"/>
            </a:lvl8pPr>
            <a:lvl9pPr marL="365727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6"/>
            <a:ext cx="4040188" cy="3951288"/>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6" y="914400"/>
            <a:ext cx="4041775" cy="1260476"/>
          </a:xfrm>
        </p:spPr>
        <p:txBody>
          <a:bodyPr anchor="b"/>
          <a:lstStyle>
            <a:lvl1pPr marL="0" indent="0">
              <a:buNone/>
              <a:defRPr sz="2400" b="1"/>
            </a:lvl1pPr>
            <a:lvl2pPr marL="457159" indent="0">
              <a:buNone/>
              <a:defRPr sz="2000" b="1"/>
            </a:lvl2pPr>
            <a:lvl3pPr marL="914318" indent="0">
              <a:buNone/>
              <a:defRPr sz="1800" b="1"/>
            </a:lvl3pPr>
            <a:lvl4pPr marL="1371477" indent="0">
              <a:buNone/>
              <a:defRPr sz="1600" b="1"/>
            </a:lvl4pPr>
            <a:lvl5pPr marL="1828637" indent="0">
              <a:buNone/>
              <a:defRPr sz="1600" b="1"/>
            </a:lvl5pPr>
            <a:lvl6pPr marL="2285797" indent="0">
              <a:buNone/>
              <a:defRPr sz="1600" b="1"/>
            </a:lvl6pPr>
            <a:lvl7pPr marL="2742956" indent="0">
              <a:buNone/>
              <a:defRPr sz="1600" b="1"/>
            </a:lvl7pPr>
            <a:lvl8pPr marL="3200115" indent="0">
              <a:buNone/>
              <a:defRPr sz="1600" b="1"/>
            </a:lvl8pPr>
            <a:lvl9pPr marL="365727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6"/>
            <a:ext cx="4041775" cy="3951288"/>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9F2DF85-5102-483E-A1BB-B3F8368E0DB4}" type="datetimeFigureOut">
              <a:rPr lang="en-US" smtClean="0"/>
              <a:pPr/>
              <a:t>8/8/2017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52573-55C1-4F8E-942C-3EA0B3A5EE9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9F2DF85-5102-483E-A1BB-B3F8368E0DB4}" type="datetimeFigureOut">
              <a:rPr lang="en-US" smtClean="0"/>
              <a:pPr/>
              <a:t>8/8/2017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452573-55C1-4F8E-942C-3EA0B3A5EE9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F2DF85-5102-483E-A1BB-B3F8368E0DB4}" type="datetimeFigureOut">
              <a:rPr lang="en-US" smtClean="0"/>
              <a:pPr/>
              <a:t>8/8/2017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452573-55C1-4F8E-942C-3EA0B3A5EE9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273051"/>
            <a:ext cx="5111750" cy="5975349"/>
          </a:xfrm>
        </p:spPr>
        <p:txBody>
          <a:bodyPr/>
          <a:lstStyle>
            <a:lvl1pPr>
              <a:defRPr sz="2600"/>
            </a:lvl1pPr>
            <a:lvl2pPr>
              <a:defRPr sz="22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1435101"/>
            <a:ext cx="3008313" cy="4813299"/>
          </a:xfrm>
        </p:spPr>
        <p:txBody>
          <a:bodyPr/>
          <a:lstStyle>
            <a:lvl1pPr marL="0" indent="0">
              <a:buNone/>
              <a:defRPr sz="1400"/>
            </a:lvl1pPr>
            <a:lvl2pPr marL="457159" indent="0">
              <a:buNone/>
              <a:defRPr sz="1200"/>
            </a:lvl2pPr>
            <a:lvl3pPr marL="914318" indent="0">
              <a:buNone/>
              <a:defRPr sz="1000"/>
            </a:lvl3pPr>
            <a:lvl4pPr marL="1371477" indent="0">
              <a:buNone/>
              <a:defRPr sz="900"/>
            </a:lvl4pPr>
            <a:lvl5pPr marL="1828637" indent="0">
              <a:buNone/>
              <a:defRPr sz="900"/>
            </a:lvl5pPr>
            <a:lvl6pPr marL="2285797" indent="0">
              <a:buNone/>
              <a:defRPr sz="900"/>
            </a:lvl6pPr>
            <a:lvl7pPr marL="2742956" indent="0">
              <a:buNone/>
              <a:defRPr sz="900"/>
            </a:lvl7pPr>
            <a:lvl8pPr marL="3200115" indent="0">
              <a:buNone/>
              <a:defRPr sz="900"/>
            </a:lvl8pPr>
            <a:lvl9pPr marL="3657274"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F2DF85-5102-483E-A1BB-B3F8368E0DB4}" type="datetimeFigureOut">
              <a:rPr lang="en-US" smtClean="0"/>
              <a:pPr/>
              <a:t>8/8/2017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452573-55C1-4F8E-942C-3EA0B3A5EE9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59" indent="0">
              <a:buNone/>
              <a:defRPr sz="2800"/>
            </a:lvl2pPr>
            <a:lvl3pPr marL="914318" indent="0">
              <a:buNone/>
              <a:defRPr sz="2400"/>
            </a:lvl3pPr>
            <a:lvl4pPr marL="1371477" indent="0">
              <a:buNone/>
              <a:defRPr sz="2000"/>
            </a:lvl4pPr>
            <a:lvl5pPr marL="1828637" indent="0">
              <a:buNone/>
              <a:defRPr sz="2000"/>
            </a:lvl5pPr>
            <a:lvl6pPr marL="2285797" indent="0">
              <a:buNone/>
              <a:defRPr sz="2000"/>
            </a:lvl6pPr>
            <a:lvl7pPr marL="2742956" indent="0">
              <a:buNone/>
              <a:defRPr sz="2000"/>
            </a:lvl7pPr>
            <a:lvl8pPr marL="3200115" indent="0">
              <a:buNone/>
              <a:defRPr sz="2000"/>
            </a:lvl8pPr>
            <a:lvl9pPr marL="3657274"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159" indent="0">
              <a:buNone/>
              <a:defRPr sz="1200"/>
            </a:lvl2pPr>
            <a:lvl3pPr marL="914318" indent="0">
              <a:buNone/>
              <a:defRPr sz="1000"/>
            </a:lvl3pPr>
            <a:lvl4pPr marL="1371477" indent="0">
              <a:buNone/>
              <a:defRPr sz="900"/>
            </a:lvl4pPr>
            <a:lvl5pPr marL="1828637" indent="0">
              <a:buNone/>
              <a:defRPr sz="900"/>
            </a:lvl5pPr>
            <a:lvl6pPr marL="2285797" indent="0">
              <a:buNone/>
              <a:defRPr sz="900"/>
            </a:lvl6pPr>
            <a:lvl7pPr marL="2742956" indent="0">
              <a:buNone/>
              <a:defRPr sz="900"/>
            </a:lvl7pPr>
            <a:lvl8pPr marL="3200115" indent="0">
              <a:buNone/>
              <a:defRPr sz="900"/>
            </a:lvl8pPr>
            <a:lvl9pPr marL="3657274"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F2DF85-5102-483E-A1BB-B3F8368E0DB4}" type="datetimeFigureOut">
              <a:rPr lang="en-US" smtClean="0"/>
              <a:pPr/>
              <a:t>8/8/2017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452573-55C1-4F8E-942C-3EA0B3A5EE9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639762"/>
          </a:xfrm>
          <a:prstGeom prst="rect">
            <a:avLst/>
          </a:prstGeom>
        </p:spPr>
        <p:txBody>
          <a:bodyPr vert="horz" lIns="91432" tIns="45716" rIns="91432" bIns="45716"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990600"/>
            <a:ext cx="8229600" cy="5257800"/>
          </a:xfrm>
          <a:prstGeom prst="rect">
            <a:avLst/>
          </a:prstGeom>
        </p:spPr>
        <p:txBody>
          <a:bodyPr vert="horz" lIns="91432" tIns="45716" rIns="91432" bIns="4571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1"/>
            <a:ext cx="2133600" cy="365125"/>
          </a:xfrm>
          <a:prstGeom prst="rect">
            <a:avLst/>
          </a:prstGeom>
        </p:spPr>
        <p:txBody>
          <a:bodyPr vert="horz" lIns="91432" tIns="45716" rIns="91432" bIns="45716" rtlCol="0" anchor="ctr"/>
          <a:lstStyle>
            <a:lvl1pPr algn="l">
              <a:defRPr sz="1200">
                <a:solidFill>
                  <a:schemeClr val="tx1">
                    <a:tint val="75000"/>
                  </a:schemeClr>
                </a:solidFill>
              </a:defRPr>
            </a:lvl1pPr>
          </a:lstStyle>
          <a:p>
            <a:fld id="{E9F2DF85-5102-483E-A1BB-B3F8368E0DB4}" type="datetimeFigureOut">
              <a:rPr lang="en-US" smtClean="0"/>
              <a:pPr/>
              <a:t>8/8/2017</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32" tIns="45716" rIns="91432" bIns="45716"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32" tIns="45716" rIns="91432" bIns="45716" rtlCol="0" anchor="ctr"/>
          <a:lstStyle>
            <a:lvl1pPr algn="r">
              <a:defRPr sz="1200">
                <a:solidFill>
                  <a:schemeClr val="tx1">
                    <a:tint val="75000"/>
                  </a:schemeClr>
                </a:solidFill>
              </a:defRPr>
            </a:lvl1pPr>
          </a:lstStyle>
          <a:p>
            <a:fld id="{1D452573-55C1-4F8E-942C-3EA0B3A5EE94}"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18" rtl="0" eaLnBrk="1" latinLnBrk="0" hangingPunct="1">
        <a:spcBef>
          <a:spcPct val="0"/>
        </a:spcBef>
        <a:buNone/>
        <a:defRPr sz="3600" kern="1200">
          <a:solidFill>
            <a:schemeClr val="tx1"/>
          </a:solidFill>
          <a:latin typeface="+mj-lt"/>
          <a:ea typeface="+mj-ea"/>
          <a:cs typeface="+mj-cs"/>
        </a:defRPr>
      </a:lvl1pPr>
    </p:titleStyle>
    <p:bodyStyle>
      <a:lvl1pPr marL="342870" indent="-342870" algn="l" defTabSz="914318" rtl="0" eaLnBrk="1" latinLnBrk="0" hangingPunct="1">
        <a:spcBef>
          <a:spcPts val="0"/>
        </a:spcBef>
        <a:buFont typeface="Arial" pitchFamily="34" charset="0"/>
        <a:buChar char="•"/>
        <a:defRPr sz="2400" kern="1200">
          <a:solidFill>
            <a:schemeClr val="tx1"/>
          </a:solidFill>
          <a:latin typeface="+mn-lt"/>
          <a:ea typeface="+mn-ea"/>
          <a:cs typeface="+mn-cs"/>
        </a:defRPr>
      </a:lvl1pPr>
      <a:lvl2pPr marL="742883" indent="-285724" algn="l" defTabSz="914318" rtl="0" eaLnBrk="1" latinLnBrk="0" hangingPunct="1">
        <a:spcBef>
          <a:spcPts val="200"/>
        </a:spcBef>
        <a:buFont typeface="Arial" pitchFamily="34" charset="0"/>
        <a:buChar char="–"/>
        <a:defRPr sz="2200" kern="1200">
          <a:solidFill>
            <a:schemeClr val="tx1"/>
          </a:solidFill>
          <a:latin typeface="+mn-lt"/>
          <a:ea typeface="+mn-ea"/>
          <a:cs typeface="+mn-cs"/>
        </a:defRPr>
      </a:lvl2pPr>
      <a:lvl3pPr marL="1142898" indent="-228580" algn="l" defTabSz="914318" rtl="0" eaLnBrk="1" latinLnBrk="0" hangingPunct="1">
        <a:spcBef>
          <a:spcPts val="0"/>
        </a:spcBef>
        <a:buFont typeface="Arial" pitchFamily="34" charset="0"/>
        <a:buChar char="•"/>
        <a:defRPr sz="2200" kern="1200">
          <a:solidFill>
            <a:schemeClr val="tx1"/>
          </a:solidFill>
          <a:latin typeface="+mn-lt"/>
          <a:ea typeface="+mn-ea"/>
          <a:cs typeface="+mn-cs"/>
        </a:defRPr>
      </a:lvl3pPr>
      <a:lvl4pPr marL="1600057" indent="-228580" algn="l" defTabSz="914318" rtl="0" eaLnBrk="1" latinLnBrk="0" hangingPunct="1">
        <a:spcBef>
          <a:spcPts val="0"/>
        </a:spcBef>
        <a:buFont typeface="Arial" pitchFamily="34" charset="0"/>
        <a:buChar char="–"/>
        <a:defRPr sz="2000" kern="1200">
          <a:solidFill>
            <a:schemeClr val="tx1"/>
          </a:solidFill>
          <a:latin typeface="+mn-lt"/>
          <a:ea typeface="+mn-ea"/>
          <a:cs typeface="+mn-cs"/>
        </a:defRPr>
      </a:lvl4pPr>
      <a:lvl5pPr marL="2057217" indent="-228580" algn="l" defTabSz="914318" rtl="0" eaLnBrk="1" latinLnBrk="0" hangingPunct="1">
        <a:spcBef>
          <a:spcPts val="0"/>
        </a:spcBef>
        <a:buFont typeface="Arial" pitchFamily="34" charset="0"/>
        <a:buChar char="»"/>
        <a:defRPr sz="2000" kern="1200">
          <a:solidFill>
            <a:schemeClr val="tx1"/>
          </a:solidFill>
          <a:latin typeface="+mn-lt"/>
          <a:ea typeface="+mn-ea"/>
          <a:cs typeface="+mn-cs"/>
        </a:defRPr>
      </a:lvl5pPr>
      <a:lvl6pPr marL="2514376"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35"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95"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54"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18" rtl="0" eaLnBrk="1" latinLnBrk="0" hangingPunct="1">
        <a:defRPr sz="1800" kern="1200">
          <a:solidFill>
            <a:schemeClr val="tx1"/>
          </a:solidFill>
          <a:latin typeface="+mn-lt"/>
          <a:ea typeface="+mn-ea"/>
          <a:cs typeface="+mn-cs"/>
        </a:defRPr>
      </a:lvl1pPr>
      <a:lvl2pPr marL="457159" algn="l" defTabSz="914318" rtl="0" eaLnBrk="1" latinLnBrk="0" hangingPunct="1">
        <a:defRPr sz="1800" kern="1200">
          <a:solidFill>
            <a:schemeClr val="tx1"/>
          </a:solidFill>
          <a:latin typeface="+mn-lt"/>
          <a:ea typeface="+mn-ea"/>
          <a:cs typeface="+mn-cs"/>
        </a:defRPr>
      </a:lvl2pPr>
      <a:lvl3pPr marL="914318" algn="l" defTabSz="914318" rtl="0" eaLnBrk="1" latinLnBrk="0" hangingPunct="1">
        <a:defRPr sz="1800" kern="1200">
          <a:solidFill>
            <a:schemeClr val="tx1"/>
          </a:solidFill>
          <a:latin typeface="+mn-lt"/>
          <a:ea typeface="+mn-ea"/>
          <a:cs typeface="+mn-cs"/>
        </a:defRPr>
      </a:lvl3pPr>
      <a:lvl4pPr marL="1371477" algn="l" defTabSz="914318" rtl="0" eaLnBrk="1" latinLnBrk="0" hangingPunct="1">
        <a:defRPr sz="1800" kern="1200">
          <a:solidFill>
            <a:schemeClr val="tx1"/>
          </a:solidFill>
          <a:latin typeface="+mn-lt"/>
          <a:ea typeface="+mn-ea"/>
          <a:cs typeface="+mn-cs"/>
        </a:defRPr>
      </a:lvl4pPr>
      <a:lvl5pPr marL="1828637" algn="l" defTabSz="914318" rtl="0" eaLnBrk="1" latinLnBrk="0" hangingPunct="1">
        <a:defRPr sz="1800" kern="1200">
          <a:solidFill>
            <a:schemeClr val="tx1"/>
          </a:solidFill>
          <a:latin typeface="+mn-lt"/>
          <a:ea typeface="+mn-ea"/>
          <a:cs typeface="+mn-cs"/>
        </a:defRPr>
      </a:lvl5pPr>
      <a:lvl6pPr marL="2285797" algn="l" defTabSz="914318" rtl="0" eaLnBrk="1" latinLnBrk="0" hangingPunct="1">
        <a:defRPr sz="1800" kern="1200">
          <a:solidFill>
            <a:schemeClr val="tx1"/>
          </a:solidFill>
          <a:latin typeface="+mn-lt"/>
          <a:ea typeface="+mn-ea"/>
          <a:cs typeface="+mn-cs"/>
        </a:defRPr>
      </a:lvl6pPr>
      <a:lvl7pPr marL="2742956" algn="l" defTabSz="914318" rtl="0" eaLnBrk="1" latinLnBrk="0" hangingPunct="1">
        <a:defRPr sz="1800" kern="1200">
          <a:solidFill>
            <a:schemeClr val="tx1"/>
          </a:solidFill>
          <a:latin typeface="+mn-lt"/>
          <a:ea typeface="+mn-ea"/>
          <a:cs typeface="+mn-cs"/>
        </a:defRPr>
      </a:lvl7pPr>
      <a:lvl8pPr marL="3200115" algn="l" defTabSz="914318" rtl="0" eaLnBrk="1" latinLnBrk="0" hangingPunct="1">
        <a:defRPr sz="1800" kern="1200">
          <a:solidFill>
            <a:schemeClr val="tx1"/>
          </a:solidFill>
          <a:latin typeface="+mn-lt"/>
          <a:ea typeface="+mn-ea"/>
          <a:cs typeface="+mn-cs"/>
        </a:defRPr>
      </a:lvl8pPr>
      <a:lvl9pPr marL="3657274" algn="l" defTabSz="91431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linkedin/in/johncareyp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linkedin.com/in/sasannikookar" TargetMode="External"/><Relationship Id="rId2" Type="http://schemas.openxmlformats.org/officeDocument/2006/relationships/hyperlink" Target="http://www.linkedin.com/in/consaki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slideshare.net/charlespooley/the-science-of-personal-branding-39758466"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LinkedIn – A Lean Coffee Presentation</a:t>
            </a:r>
            <a:endParaRPr lang="en-US" dirty="0"/>
          </a:p>
        </p:txBody>
      </p:sp>
      <p:sp>
        <p:nvSpPr>
          <p:cNvPr id="3" name="Subtitle 2"/>
          <p:cNvSpPr>
            <a:spLocks noGrp="1"/>
          </p:cNvSpPr>
          <p:nvPr>
            <p:ph type="subTitle" idx="1"/>
          </p:nvPr>
        </p:nvSpPr>
        <p:spPr/>
        <p:txBody>
          <a:bodyPr/>
          <a:lstStyle/>
          <a:p>
            <a:r>
              <a:rPr lang="en-US" dirty="0" smtClean="0"/>
              <a:t>John Carey</a:t>
            </a:r>
          </a:p>
          <a:p>
            <a:r>
              <a:rPr lang="en-US" dirty="0" smtClean="0"/>
              <a:t>August 2017</a:t>
            </a:r>
          </a:p>
          <a:p>
            <a:r>
              <a:rPr lang="en-US" dirty="0" smtClean="0">
                <a:hlinkClick r:id="rId2"/>
              </a:rPr>
              <a:t>www.linkedin/in/johncareypm</a:t>
            </a:r>
            <a:endParaRPr lang="en-US" dirty="0"/>
          </a:p>
          <a:p>
            <a:endParaRPr lang="en-US" dirty="0" smtClean="0"/>
          </a:p>
          <a:p>
            <a:endParaRPr lang="en-US" dirty="0" smtClean="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Other social media used by professionals</a:t>
            </a:r>
            <a:endParaRPr lang="en-AU" dirty="0"/>
          </a:p>
        </p:txBody>
      </p:sp>
      <p:sp>
        <p:nvSpPr>
          <p:cNvPr id="3" name="Content Placeholder 2"/>
          <p:cNvSpPr>
            <a:spLocks noGrp="1"/>
          </p:cNvSpPr>
          <p:nvPr>
            <p:ph idx="1"/>
          </p:nvPr>
        </p:nvSpPr>
        <p:spPr/>
        <p:txBody>
          <a:bodyPr>
            <a:normAutofit lnSpcReduction="10000"/>
          </a:bodyPr>
          <a:lstStyle/>
          <a:p>
            <a:pPr marL="0" indent="0">
              <a:buNone/>
            </a:pPr>
            <a:r>
              <a:rPr lang="en-AU" dirty="0"/>
              <a:t>Other ways to get your professional profile out </a:t>
            </a:r>
            <a:r>
              <a:rPr lang="en-AU" dirty="0" smtClean="0"/>
              <a:t>there:-</a:t>
            </a:r>
          </a:p>
          <a:p>
            <a:pPr marL="0" indent="0">
              <a:buNone/>
            </a:pPr>
            <a:endParaRPr lang="en-AU" dirty="0"/>
          </a:p>
          <a:p>
            <a:pPr lvl="0"/>
            <a:r>
              <a:rPr lang="en-AU" dirty="0"/>
              <a:t>Website – </a:t>
            </a:r>
            <a:r>
              <a:rPr lang="en-AU" dirty="0" err="1"/>
              <a:t>workfolio</a:t>
            </a:r>
            <a:endParaRPr lang="en-AU" dirty="0"/>
          </a:p>
          <a:p>
            <a:pPr lvl="0"/>
            <a:r>
              <a:rPr lang="en-AU" dirty="0"/>
              <a:t>Facebook</a:t>
            </a:r>
          </a:p>
          <a:p>
            <a:pPr lvl="0"/>
            <a:r>
              <a:rPr lang="en-AU" dirty="0"/>
              <a:t>Twitter</a:t>
            </a:r>
          </a:p>
          <a:p>
            <a:pPr lvl="0"/>
            <a:r>
              <a:rPr lang="en-AU" dirty="0" smtClean="0"/>
              <a:t>Instagram</a:t>
            </a:r>
          </a:p>
          <a:p>
            <a:pPr lvl="0"/>
            <a:r>
              <a:rPr lang="en-AU" dirty="0" smtClean="0"/>
              <a:t>YouTube</a:t>
            </a:r>
            <a:endParaRPr lang="en-AU" dirty="0"/>
          </a:p>
          <a:p>
            <a:pPr lvl="0"/>
            <a:r>
              <a:rPr lang="en-AU" dirty="0" smtClean="0"/>
              <a:t>Slack</a:t>
            </a:r>
          </a:p>
          <a:p>
            <a:pPr lvl="0"/>
            <a:endParaRPr lang="en-AU" dirty="0"/>
          </a:p>
          <a:p>
            <a:pPr marL="0" lvl="0" indent="0">
              <a:buNone/>
            </a:pPr>
            <a:r>
              <a:rPr lang="en-AU" dirty="0" smtClean="0"/>
              <a:t>Each has its place and can cross reference each other.</a:t>
            </a:r>
          </a:p>
          <a:p>
            <a:pPr marL="0" lvl="0" indent="0">
              <a:buNone/>
            </a:pPr>
            <a:endParaRPr lang="en-AU" dirty="0"/>
          </a:p>
          <a:p>
            <a:pPr marL="0" lvl="0" indent="0">
              <a:buNone/>
            </a:pPr>
            <a:r>
              <a:rPr lang="en-AU" dirty="0" smtClean="0"/>
              <a:t>Many small businesses use Facebook such to show their wares.</a:t>
            </a:r>
          </a:p>
          <a:p>
            <a:pPr marL="0" lvl="0" indent="0">
              <a:buNone/>
            </a:pPr>
            <a:endParaRPr lang="en-AU" dirty="0"/>
          </a:p>
          <a:p>
            <a:pPr marL="0" lvl="0" indent="0">
              <a:buNone/>
            </a:pPr>
            <a:r>
              <a:rPr lang="en-AU" dirty="0" smtClean="0"/>
              <a:t>Facebook Connect is fast becoming a major Identity Management player. i.e. login using your Facebook account</a:t>
            </a:r>
            <a:endParaRPr lang="en-AU" dirty="0"/>
          </a:p>
        </p:txBody>
      </p:sp>
    </p:spTree>
    <p:extLst>
      <p:ext uri="{BB962C8B-B14F-4D97-AF65-F5344CB8AC3E}">
        <p14:creationId xmlns:p14="http://schemas.microsoft.com/office/powerpoint/2010/main" val="2212115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Agile and </a:t>
            </a:r>
            <a:r>
              <a:rPr lang="en-AU" dirty="0" smtClean="0"/>
              <a:t>LinkedIn + </a:t>
            </a:r>
            <a:r>
              <a:rPr lang="en-AU" dirty="0"/>
              <a:t>Social </a:t>
            </a:r>
            <a:r>
              <a:rPr lang="en-AU" dirty="0" smtClean="0"/>
              <a:t>networks</a:t>
            </a:r>
            <a:endParaRPr lang="en-AU" dirty="0"/>
          </a:p>
        </p:txBody>
      </p:sp>
      <p:sp>
        <p:nvSpPr>
          <p:cNvPr id="3" name="Content Placeholder 2"/>
          <p:cNvSpPr>
            <a:spLocks noGrp="1"/>
          </p:cNvSpPr>
          <p:nvPr>
            <p:ph idx="1"/>
          </p:nvPr>
        </p:nvSpPr>
        <p:spPr/>
        <p:txBody>
          <a:bodyPr/>
          <a:lstStyle/>
          <a:p>
            <a:pPr lvl="0"/>
            <a:r>
              <a:rPr lang="en-AU" dirty="0"/>
              <a:t>More efficient way for recruiters and companies to find talent</a:t>
            </a:r>
          </a:p>
          <a:p>
            <a:pPr lvl="0"/>
            <a:r>
              <a:rPr lang="en-AU" dirty="0"/>
              <a:t>A way for professionals to communicate ideas</a:t>
            </a:r>
          </a:p>
          <a:p>
            <a:pPr lvl="1"/>
            <a:r>
              <a:rPr lang="en-AU" sz="2400" dirty="0"/>
              <a:t>Amongst their network</a:t>
            </a:r>
          </a:p>
          <a:p>
            <a:pPr lvl="1"/>
            <a:r>
              <a:rPr lang="en-AU" sz="2400" dirty="0" smtClean="0"/>
              <a:t>Many Agile and Lean Special Interest Groups</a:t>
            </a:r>
          </a:p>
          <a:p>
            <a:pPr lvl="1"/>
            <a:r>
              <a:rPr lang="en-AU" sz="2400" dirty="0" smtClean="0"/>
              <a:t>Lynda courseware</a:t>
            </a:r>
            <a:endParaRPr lang="en-AU" sz="2400" dirty="0"/>
          </a:p>
        </p:txBody>
      </p:sp>
    </p:spTree>
    <p:extLst>
      <p:ext uri="{BB962C8B-B14F-4D97-AF65-F5344CB8AC3E}">
        <p14:creationId xmlns:p14="http://schemas.microsoft.com/office/powerpoint/2010/main" val="1754638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Acknowledgements</a:t>
            </a:r>
            <a:endParaRPr lang="en-AU" dirty="0"/>
          </a:p>
        </p:txBody>
      </p:sp>
      <p:sp>
        <p:nvSpPr>
          <p:cNvPr id="3" name="Content Placeholder 2"/>
          <p:cNvSpPr>
            <a:spLocks noGrp="1"/>
          </p:cNvSpPr>
          <p:nvPr>
            <p:ph idx="1"/>
          </p:nvPr>
        </p:nvSpPr>
        <p:spPr/>
        <p:txBody>
          <a:bodyPr/>
          <a:lstStyle/>
          <a:p>
            <a:pPr marL="0" indent="0">
              <a:buNone/>
            </a:pPr>
            <a:r>
              <a:rPr lang="en-AU" dirty="0" smtClean="0"/>
              <a:t>This presentation in part has been built using knowledge gained from attending workshops by </a:t>
            </a:r>
          </a:p>
          <a:p>
            <a:pPr marL="0" indent="0">
              <a:buNone/>
            </a:pPr>
            <a:endParaRPr lang="en-AU" dirty="0" smtClean="0"/>
          </a:p>
          <a:p>
            <a:pPr marL="0" indent="0">
              <a:buNone/>
            </a:pPr>
            <a:r>
              <a:rPr lang="en-AU" dirty="0" smtClean="0"/>
              <a:t>Con Sakis</a:t>
            </a:r>
            <a:endParaRPr lang="en-AU" dirty="0"/>
          </a:p>
          <a:p>
            <a:pPr marL="0" indent="0">
              <a:buNone/>
            </a:pPr>
            <a:r>
              <a:rPr lang="en-AU" dirty="0" smtClean="0"/>
              <a:t>Research Consultant</a:t>
            </a:r>
          </a:p>
          <a:p>
            <a:pPr marL="0" indent="0">
              <a:buNone/>
            </a:pPr>
            <a:r>
              <a:rPr lang="en-AU" dirty="0" smtClean="0"/>
              <a:t>Right Management</a:t>
            </a:r>
          </a:p>
          <a:p>
            <a:pPr marL="0" indent="0">
              <a:buNone/>
            </a:pPr>
            <a:r>
              <a:rPr lang="en-AU" dirty="0" smtClean="0">
                <a:hlinkClick r:id="rId2"/>
              </a:rPr>
              <a:t>www.linkedin.com/in/consakis</a:t>
            </a:r>
            <a:endParaRPr lang="en-AU" dirty="0" smtClean="0"/>
          </a:p>
          <a:p>
            <a:pPr marL="0" indent="0">
              <a:buNone/>
            </a:pPr>
            <a:endParaRPr lang="en-AU" dirty="0"/>
          </a:p>
          <a:p>
            <a:pPr marL="0" indent="0">
              <a:buNone/>
            </a:pPr>
            <a:r>
              <a:rPr lang="en-AU" dirty="0"/>
              <a:t>Sasan </a:t>
            </a:r>
            <a:r>
              <a:rPr lang="en-AU" dirty="0" smtClean="0"/>
              <a:t>Nikookar</a:t>
            </a:r>
          </a:p>
          <a:p>
            <a:pPr marL="0" indent="0">
              <a:buNone/>
            </a:pPr>
            <a:r>
              <a:rPr lang="en-AU" dirty="0" smtClean="0"/>
              <a:t>Professional Coach and Mentor</a:t>
            </a:r>
          </a:p>
          <a:p>
            <a:pPr marL="0" indent="0">
              <a:buNone/>
            </a:pPr>
            <a:r>
              <a:rPr lang="en-AU" dirty="0" smtClean="0"/>
              <a:t>PMI Melbourne Chapter</a:t>
            </a:r>
          </a:p>
          <a:p>
            <a:pPr marL="0" indent="0">
              <a:buNone/>
            </a:pPr>
            <a:r>
              <a:rPr lang="en-AU" dirty="0" smtClean="0">
                <a:hlinkClick r:id="rId3"/>
              </a:rPr>
              <a:t>www.linkedin.com/in/sasannikookar</a:t>
            </a:r>
            <a:endParaRPr lang="en-AU" dirty="0" smtClean="0"/>
          </a:p>
          <a:p>
            <a:pPr marL="0" indent="0">
              <a:buNone/>
            </a:pPr>
            <a:endParaRPr lang="en-AU" dirty="0"/>
          </a:p>
          <a:p>
            <a:pPr marL="0" indent="0">
              <a:buNone/>
            </a:pPr>
            <a:endParaRPr lang="en-AU" dirty="0"/>
          </a:p>
        </p:txBody>
      </p:sp>
    </p:spTree>
    <p:extLst>
      <p:ext uri="{BB962C8B-B14F-4D97-AF65-F5344CB8AC3E}">
        <p14:creationId xmlns:p14="http://schemas.microsoft.com/office/powerpoint/2010/main" val="3905909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LinkedIn – What is it ?</a:t>
            </a:r>
            <a:endParaRPr lang="en-AU" dirty="0"/>
          </a:p>
        </p:txBody>
      </p:sp>
      <p:sp>
        <p:nvSpPr>
          <p:cNvPr id="3" name="Content Placeholder 2"/>
          <p:cNvSpPr>
            <a:spLocks noGrp="1"/>
          </p:cNvSpPr>
          <p:nvPr>
            <p:ph idx="1"/>
          </p:nvPr>
        </p:nvSpPr>
        <p:spPr/>
        <p:txBody>
          <a:bodyPr>
            <a:normAutofit/>
          </a:bodyPr>
          <a:lstStyle/>
          <a:p>
            <a:r>
              <a:rPr lang="en-AU" dirty="0" smtClean="0"/>
              <a:t>THE </a:t>
            </a:r>
            <a:r>
              <a:rPr lang="en-AU" dirty="0"/>
              <a:t>professional social networking </a:t>
            </a:r>
            <a:r>
              <a:rPr lang="en-AU" dirty="0" smtClean="0"/>
              <a:t>product</a:t>
            </a:r>
          </a:p>
          <a:p>
            <a:r>
              <a:rPr lang="en-AU" dirty="0" smtClean="0"/>
              <a:t>Launched </a:t>
            </a:r>
            <a:r>
              <a:rPr lang="en-AU" dirty="0"/>
              <a:t>on May 5, 2003</a:t>
            </a:r>
            <a:endParaRPr lang="en-AU" dirty="0" smtClean="0"/>
          </a:p>
          <a:p>
            <a:r>
              <a:rPr lang="en-AU" dirty="0"/>
              <a:t>O</a:t>
            </a:r>
            <a:r>
              <a:rPr lang="en-AU" dirty="0" smtClean="0"/>
              <a:t>wned </a:t>
            </a:r>
            <a:r>
              <a:rPr lang="en-AU" dirty="0"/>
              <a:t>by </a:t>
            </a:r>
            <a:r>
              <a:rPr lang="en-AU" dirty="0" smtClean="0"/>
              <a:t>Microsoft</a:t>
            </a:r>
            <a:r>
              <a:rPr lang="en-AU" dirty="0"/>
              <a:t> </a:t>
            </a:r>
            <a:r>
              <a:rPr lang="en-AU" dirty="0" smtClean="0"/>
              <a:t>since late 2016</a:t>
            </a:r>
          </a:p>
          <a:p>
            <a:r>
              <a:rPr lang="en-AU" dirty="0" smtClean="0"/>
              <a:t>Currently has approx. 500 million users</a:t>
            </a:r>
          </a:p>
          <a:p>
            <a:r>
              <a:rPr lang="en-AU" dirty="0" smtClean="0"/>
              <a:t>Like many other social media products, it uses the concept of interpersonal connection and uses that to establish a professional social network</a:t>
            </a:r>
          </a:p>
          <a:p>
            <a:r>
              <a:rPr lang="en-AU" dirty="0" smtClean="0"/>
              <a:t>Major competitor is Facebook, however LinkedIn’s user base like the clear separation of personal from professional</a:t>
            </a:r>
            <a:endParaRPr lang="en-AU" dirty="0"/>
          </a:p>
        </p:txBody>
      </p:sp>
    </p:spTree>
    <p:extLst>
      <p:ext uri="{BB962C8B-B14F-4D97-AF65-F5344CB8AC3E}">
        <p14:creationId xmlns:p14="http://schemas.microsoft.com/office/powerpoint/2010/main" val="2774579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Six Degrees then Three Degrees of Separation</a:t>
            </a:r>
            <a:endParaRPr lang="en-AU" dirty="0"/>
          </a:p>
        </p:txBody>
      </p:sp>
      <p:sp>
        <p:nvSpPr>
          <p:cNvPr id="3" name="Content Placeholder 2"/>
          <p:cNvSpPr>
            <a:spLocks noGrp="1"/>
          </p:cNvSpPr>
          <p:nvPr>
            <p:ph idx="1"/>
          </p:nvPr>
        </p:nvSpPr>
        <p:spPr/>
        <p:txBody>
          <a:bodyPr>
            <a:normAutofit lnSpcReduction="10000"/>
          </a:bodyPr>
          <a:lstStyle/>
          <a:p>
            <a:r>
              <a:rPr lang="en-AU" dirty="0"/>
              <a:t>Based on the theory that there is only six degrees of separation between </a:t>
            </a:r>
            <a:r>
              <a:rPr lang="en-AU" dirty="0" smtClean="0"/>
              <a:t>our self </a:t>
            </a:r>
            <a:r>
              <a:rPr lang="en-AU" dirty="0"/>
              <a:t>and anyone or anything else on the earth, purely based on friendships or connections</a:t>
            </a:r>
          </a:p>
          <a:p>
            <a:r>
              <a:rPr lang="en-AU" dirty="0"/>
              <a:t>Originated in 1929 by Hungarian author Frigyes Karinthy who wrote </a:t>
            </a:r>
            <a:r>
              <a:rPr lang="en-AU" dirty="0" smtClean="0"/>
              <a:t>a series of short </a:t>
            </a:r>
            <a:r>
              <a:rPr lang="en-AU" dirty="0"/>
              <a:t>stories exploring the concept</a:t>
            </a:r>
          </a:p>
          <a:p>
            <a:r>
              <a:rPr lang="en-AU" dirty="0"/>
              <a:t>Studies have shown that six degrees is about right, with some limitations like isolated </a:t>
            </a:r>
            <a:r>
              <a:rPr lang="en-AU" dirty="0" smtClean="0"/>
              <a:t>tribes</a:t>
            </a:r>
            <a:endParaRPr lang="en-AU" dirty="0"/>
          </a:p>
          <a:p>
            <a:r>
              <a:rPr lang="en-AU" dirty="0"/>
              <a:t>LinkedIn </a:t>
            </a:r>
            <a:r>
              <a:rPr lang="en-AU" dirty="0" smtClean="0"/>
              <a:t>limits the </a:t>
            </a:r>
            <a:r>
              <a:rPr lang="en-AU" dirty="0"/>
              <a:t>degrees of </a:t>
            </a:r>
            <a:r>
              <a:rPr lang="en-AU" dirty="0" smtClean="0"/>
              <a:t>connection to 3</a:t>
            </a:r>
            <a:endParaRPr lang="en-AU" dirty="0"/>
          </a:p>
          <a:p>
            <a:pPr lvl="1"/>
            <a:r>
              <a:rPr lang="en-AU" dirty="0"/>
              <a:t>I have just over 500 contacts and 24 million people in my network </a:t>
            </a:r>
            <a:r>
              <a:rPr lang="en-AU" dirty="0" smtClean="0"/>
              <a:t>or equivalent to the population of Australia</a:t>
            </a:r>
            <a:endParaRPr lang="en-AU" dirty="0"/>
          </a:p>
          <a:p>
            <a:pPr lvl="1"/>
            <a:r>
              <a:rPr lang="en-AU" dirty="0"/>
              <a:t>So my network includes approx. 5% of the LinkedIn user </a:t>
            </a:r>
            <a:r>
              <a:rPr lang="en-AU" dirty="0" smtClean="0"/>
              <a:t>base</a:t>
            </a:r>
          </a:p>
          <a:p>
            <a:pPr lvl="1"/>
            <a:r>
              <a:rPr lang="en-AU" dirty="0" smtClean="0"/>
              <a:t>You can type * into the search text box to find your network size</a:t>
            </a:r>
            <a:endParaRPr lang="en-AU" dirty="0"/>
          </a:p>
          <a:p>
            <a:pPr lvl="1"/>
            <a:r>
              <a:rPr lang="en-AU" dirty="0"/>
              <a:t>When I joined in 2004 there were only 1 million </a:t>
            </a:r>
            <a:r>
              <a:rPr lang="en-AU" dirty="0" smtClean="0"/>
              <a:t>users so many people I knew had not joined, the network effect kicked in much later. Now it’s the exception that my contacts aren’t on LinkedIn</a:t>
            </a:r>
            <a:endParaRPr lang="en-AU" dirty="0"/>
          </a:p>
          <a:p>
            <a:endParaRPr lang="en-AU" dirty="0"/>
          </a:p>
        </p:txBody>
      </p:sp>
    </p:spTree>
    <p:extLst>
      <p:ext uri="{BB962C8B-B14F-4D97-AF65-F5344CB8AC3E}">
        <p14:creationId xmlns:p14="http://schemas.microsoft.com/office/powerpoint/2010/main" val="3208479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Blink and you might miss it</a:t>
            </a:r>
            <a:endParaRPr lang="en-AU" dirty="0"/>
          </a:p>
        </p:txBody>
      </p:sp>
      <p:sp>
        <p:nvSpPr>
          <p:cNvPr id="3" name="Content Placeholder 2"/>
          <p:cNvSpPr>
            <a:spLocks noGrp="1"/>
          </p:cNvSpPr>
          <p:nvPr>
            <p:ph idx="1"/>
          </p:nvPr>
        </p:nvSpPr>
        <p:spPr>
          <a:xfrm>
            <a:off x="457200" y="990600"/>
            <a:ext cx="8229600" cy="5257800"/>
          </a:xfrm>
        </p:spPr>
        <p:txBody>
          <a:bodyPr/>
          <a:lstStyle/>
          <a:p>
            <a:pPr marL="0" indent="0">
              <a:buNone/>
            </a:pPr>
            <a:r>
              <a:rPr lang="en-AU" dirty="0" smtClean="0"/>
              <a:t>According to </a:t>
            </a:r>
            <a:r>
              <a:rPr lang="en-AU" dirty="0" err="1" smtClean="0"/>
              <a:t>Workfolio</a:t>
            </a:r>
            <a:r>
              <a:rPr lang="en-AU" dirty="0" smtClean="0"/>
              <a:t> – the average viewing time is</a:t>
            </a:r>
          </a:p>
          <a:p>
            <a:pPr marL="0" indent="0">
              <a:buNone/>
            </a:pPr>
            <a:endParaRPr lang="en-AU" dirty="0"/>
          </a:p>
          <a:p>
            <a:pPr marL="0" indent="0">
              <a:buNone/>
            </a:pPr>
            <a:endParaRPr lang="en-AU" dirty="0" smtClean="0"/>
          </a:p>
          <a:p>
            <a:pPr marL="0" indent="0">
              <a:buNone/>
            </a:pPr>
            <a:endParaRPr lang="en-AU" dirty="0"/>
          </a:p>
          <a:p>
            <a:pPr marL="0" indent="0">
              <a:buNone/>
            </a:pPr>
            <a:endParaRPr lang="en-AU" dirty="0" smtClean="0"/>
          </a:p>
          <a:p>
            <a:pPr marL="0" indent="0">
              <a:buNone/>
            </a:pPr>
            <a:endParaRPr lang="en-AU" dirty="0"/>
          </a:p>
          <a:p>
            <a:pPr marL="0" indent="0">
              <a:buNone/>
            </a:pPr>
            <a:endParaRPr lang="en-AU" dirty="0" smtClean="0"/>
          </a:p>
          <a:p>
            <a:pPr marL="0" indent="0">
              <a:buNone/>
            </a:pPr>
            <a:endParaRPr lang="en-AU" dirty="0"/>
          </a:p>
          <a:p>
            <a:pPr marL="0" indent="0">
              <a:buNone/>
            </a:pPr>
            <a:r>
              <a:rPr lang="en-AU" dirty="0" smtClean="0"/>
              <a:t>So you need to have your profile optimised to keep people’s attention beyond 10 seconds.</a:t>
            </a:r>
          </a:p>
          <a:p>
            <a:pPr marL="0" indent="0">
              <a:buNone/>
            </a:pPr>
            <a:endParaRPr lang="en-AU" dirty="0"/>
          </a:p>
          <a:p>
            <a:pPr marL="0" indent="0">
              <a:buNone/>
            </a:pPr>
            <a:r>
              <a:rPr lang="en-AU" dirty="0" smtClean="0"/>
              <a:t>Reference</a:t>
            </a:r>
          </a:p>
          <a:p>
            <a:pPr marL="0" indent="0">
              <a:buNone/>
            </a:pPr>
            <a:r>
              <a:rPr lang="en-AU" dirty="0">
                <a:hlinkClick r:id="rId2"/>
              </a:rPr>
              <a:t>https://</a:t>
            </a:r>
            <a:r>
              <a:rPr lang="en-AU" dirty="0" smtClean="0">
                <a:hlinkClick r:id="rId2"/>
              </a:rPr>
              <a:t>www.slideshare.net/charlespooley/the-science-of-personal-branding-39758466</a:t>
            </a:r>
            <a:endParaRPr lang="en-AU" dirty="0" smtClean="0"/>
          </a:p>
          <a:p>
            <a:pPr marL="0" indent="0">
              <a:buNone/>
            </a:pPr>
            <a:endParaRPr lang="en-AU" dirty="0" smtClean="0"/>
          </a:p>
          <a:p>
            <a:pPr marL="0" indent="0">
              <a:buNone/>
            </a:pPr>
            <a:endParaRPr lang="en-AU" dirty="0" smtClean="0"/>
          </a:p>
          <a:p>
            <a:pPr marL="0" indent="0">
              <a:buNone/>
            </a:pPr>
            <a:endParaRPr lang="en-AU" dirty="0"/>
          </a:p>
        </p:txBody>
      </p:sp>
      <p:graphicFrame>
        <p:nvGraphicFramePr>
          <p:cNvPr id="5" name="Table 4"/>
          <p:cNvGraphicFramePr>
            <a:graphicFrameLocks noGrp="1"/>
          </p:cNvGraphicFramePr>
          <p:nvPr>
            <p:extLst>
              <p:ext uri="{D42A27DB-BD31-4B8C-83A1-F6EECF244321}">
                <p14:modId xmlns:p14="http://schemas.microsoft.com/office/powerpoint/2010/main" val="1006577510"/>
              </p:ext>
            </p:extLst>
          </p:nvPr>
        </p:nvGraphicFramePr>
        <p:xfrm>
          <a:off x="1475656" y="1916832"/>
          <a:ext cx="6096000" cy="1483360"/>
        </p:xfrm>
        <a:graphic>
          <a:graphicData uri="http://schemas.openxmlformats.org/drawingml/2006/table">
            <a:tbl>
              <a:tblPr firstRow="1" bandRow="1">
                <a:tableStyleId>{073A0DAA-6AF3-43AB-8588-CEC1D06C72B9}</a:tableStyleId>
              </a:tblPr>
              <a:tblGrid>
                <a:gridCol w="3048000"/>
                <a:gridCol w="3048000"/>
              </a:tblGrid>
              <a:tr h="370840">
                <a:tc>
                  <a:txBody>
                    <a:bodyPr/>
                    <a:lstStyle/>
                    <a:p>
                      <a:r>
                        <a:rPr lang="en-AU" dirty="0" smtClean="0"/>
                        <a:t>Medium</a:t>
                      </a:r>
                      <a:endParaRPr lang="en-AU" dirty="0"/>
                    </a:p>
                  </a:txBody>
                  <a:tcPr/>
                </a:tc>
                <a:tc>
                  <a:txBody>
                    <a:bodyPr/>
                    <a:lstStyle/>
                    <a:p>
                      <a:r>
                        <a:rPr lang="en-AU" dirty="0" smtClean="0"/>
                        <a:t>Average</a:t>
                      </a:r>
                      <a:r>
                        <a:rPr lang="en-AU" baseline="0" dirty="0" smtClean="0"/>
                        <a:t> Viewing Time</a:t>
                      </a:r>
                      <a:endParaRPr lang="en-AU" dirty="0"/>
                    </a:p>
                  </a:txBody>
                  <a:tcPr/>
                </a:tc>
              </a:tr>
              <a:tr h="370840">
                <a:tc>
                  <a:txBody>
                    <a:bodyPr/>
                    <a:lstStyle/>
                    <a:p>
                      <a:r>
                        <a:rPr lang="en-AU" dirty="0" smtClean="0"/>
                        <a:t>Resume</a:t>
                      </a:r>
                      <a:r>
                        <a:rPr lang="en-AU" baseline="0" dirty="0" smtClean="0"/>
                        <a:t> / CV</a:t>
                      </a:r>
                      <a:endParaRPr lang="en-AU" dirty="0"/>
                    </a:p>
                  </a:txBody>
                  <a:tcPr/>
                </a:tc>
                <a:tc>
                  <a:txBody>
                    <a:bodyPr/>
                    <a:lstStyle/>
                    <a:p>
                      <a:r>
                        <a:rPr lang="en-AU" dirty="0" smtClean="0"/>
                        <a:t>6 seconds</a:t>
                      </a:r>
                      <a:endParaRPr lang="en-AU" dirty="0"/>
                    </a:p>
                  </a:txBody>
                  <a:tcPr/>
                </a:tc>
              </a:tr>
              <a:tr h="370840">
                <a:tc>
                  <a:txBody>
                    <a:bodyPr/>
                    <a:lstStyle/>
                    <a:p>
                      <a:r>
                        <a:rPr lang="en-AU" dirty="0" smtClean="0"/>
                        <a:t>LinkedIn</a:t>
                      </a:r>
                      <a:r>
                        <a:rPr lang="en-AU" baseline="0" dirty="0" smtClean="0"/>
                        <a:t> Profile</a:t>
                      </a:r>
                      <a:endParaRPr lang="en-AU" dirty="0"/>
                    </a:p>
                  </a:txBody>
                  <a:tcPr/>
                </a:tc>
                <a:tc>
                  <a:txBody>
                    <a:bodyPr/>
                    <a:lstStyle/>
                    <a:p>
                      <a:r>
                        <a:rPr lang="en-AU" dirty="0" smtClean="0"/>
                        <a:t>10 seconds</a:t>
                      </a:r>
                      <a:endParaRPr lang="en-AU" dirty="0"/>
                    </a:p>
                  </a:txBody>
                  <a:tcPr/>
                </a:tc>
              </a:tr>
              <a:tr h="370840">
                <a:tc>
                  <a:txBody>
                    <a:bodyPr/>
                    <a:lstStyle/>
                    <a:p>
                      <a:r>
                        <a:rPr lang="en-AU" dirty="0" smtClean="0"/>
                        <a:t>Personal Website</a:t>
                      </a:r>
                      <a:endParaRPr lang="en-AU" dirty="0"/>
                    </a:p>
                  </a:txBody>
                  <a:tcPr/>
                </a:tc>
                <a:tc>
                  <a:txBody>
                    <a:bodyPr/>
                    <a:lstStyle/>
                    <a:p>
                      <a:r>
                        <a:rPr lang="en-AU" dirty="0" smtClean="0"/>
                        <a:t>2 minutes</a:t>
                      </a:r>
                      <a:endParaRPr lang="en-AU" dirty="0"/>
                    </a:p>
                  </a:txBody>
                  <a:tcPr/>
                </a:tc>
              </a:tr>
            </a:tbl>
          </a:graphicData>
        </a:graphic>
      </p:graphicFrame>
    </p:spTree>
    <p:extLst>
      <p:ext uri="{BB962C8B-B14F-4D97-AF65-F5344CB8AC3E}">
        <p14:creationId xmlns:p14="http://schemas.microsoft.com/office/powerpoint/2010/main" val="1227835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All Star Rating – </a:t>
            </a:r>
            <a:r>
              <a:rPr lang="en-AU" dirty="0" smtClean="0"/>
              <a:t>get a </a:t>
            </a:r>
            <a:r>
              <a:rPr lang="en-AU" dirty="0"/>
              <a:t>better search </a:t>
            </a:r>
            <a:r>
              <a:rPr lang="en-AU" dirty="0" smtClean="0"/>
              <a:t>ranking</a:t>
            </a:r>
            <a:endParaRPr lang="en-AU" dirty="0"/>
          </a:p>
        </p:txBody>
      </p:sp>
      <p:sp>
        <p:nvSpPr>
          <p:cNvPr id="3" name="Content Placeholder 2"/>
          <p:cNvSpPr>
            <a:spLocks noGrp="1"/>
          </p:cNvSpPr>
          <p:nvPr>
            <p:ph idx="1"/>
          </p:nvPr>
        </p:nvSpPr>
        <p:spPr/>
        <p:txBody>
          <a:bodyPr/>
          <a:lstStyle/>
          <a:p>
            <a:pPr marL="0" lvl="0" indent="0">
              <a:buNone/>
            </a:pPr>
            <a:r>
              <a:rPr lang="en-AU" dirty="0" smtClean="0"/>
              <a:t>The following are required to get an All Star Rating</a:t>
            </a:r>
          </a:p>
          <a:p>
            <a:pPr marL="0" lvl="0" indent="0">
              <a:buNone/>
            </a:pPr>
            <a:endParaRPr lang="en-AU" dirty="0" smtClean="0"/>
          </a:p>
          <a:p>
            <a:pPr lvl="0"/>
            <a:r>
              <a:rPr lang="en-AU" dirty="0" smtClean="0"/>
              <a:t>Profile Picture</a:t>
            </a:r>
          </a:p>
          <a:p>
            <a:pPr lvl="1"/>
            <a:r>
              <a:rPr lang="en-AU" dirty="0" smtClean="0"/>
              <a:t>Professional</a:t>
            </a:r>
          </a:p>
          <a:p>
            <a:pPr lvl="1"/>
            <a:r>
              <a:rPr lang="en-AU" dirty="0" smtClean="0"/>
              <a:t>can it be used to find you in a crowded coffee shop ?</a:t>
            </a:r>
            <a:endParaRPr lang="en-AU" dirty="0"/>
          </a:p>
          <a:p>
            <a:pPr lvl="0"/>
            <a:r>
              <a:rPr lang="en-AU" dirty="0" smtClean="0"/>
              <a:t>Experience</a:t>
            </a:r>
          </a:p>
          <a:p>
            <a:pPr lvl="1"/>
            <a:r>
              <a:rPr lang="en-AU" dirty="0" smtClean="0"/>
              <a:t>current position and </a:t>
            </a:r>
            <a:r>
              <a:rPr lang="en-AU" dirty="0"/>
              <a:t>2 other positions</a:t>
            </a:r>
          </a:p>
          <a:p>
            <a:pPr lvl="0"/>
            <a:r>
              <a:rPr lang="en-AU" dirty="0" smtClean="0"/>
              <a:t>Skills</a:t>
            </a:r>
          </a:p>
          <a:p>
            <a:pPr lvl="1"/>
            <a:r>
              <a:rPr lang="en-AU" dirty="0" smtClean="0"/>
              <a:t>5 skills or more</a:t>
            </a:r>
            <a:endParaRPr lang="en-AU" dirty="0"/>
          </a:p>
          <a:p>
            <a:pPr lvl="0"/>
            <a:r>
              <a:rPr lang="en-AU" dirty="0"/>
              <a:t>Summary</a:t>
            </a:r>
          </a:p>
          <a:p>
            <a:pPr lvl="0"/>
            <a:r>
              <a:rPr lang="en-AU" dirty="0"/>
              <a:t>Industry &amp; Location</a:t>
            </a:r>
          </a:p>
          <a:p>
            <a:pPr lvl="0"/>
            <a:r>
              <a:rPr lang="en-AU" dirty="0"/>
              <a:t>Education</a:t>
            </a:r>
          </a:p>
          <a:p>
            <a:pPr lvl="0"/>
            <a:r>
              <a:rPr lang="en-AU" dirty="0" smtClean="0"/>
              <a:t>Connections</a:t>
            </a:r>
          </a:p>
          <a:p>
            <a:pPr lvl="1"/>
            <a:r>
              <a:rPr lang="en-AU" dirty="0" smtClean="0"/>
              <a:t>50 </a:t>
            </a:r>
            <a:r>
              <a:rPr lang="en-AU" dirty="0"/>
              <a:t>or </a:t>
            </a:r>
            <a:r>
              <a:rPr lang="en-AU" dirty="0" smtClean="0"/>
              <a:t>more</a:t>
            </a:r>
            <a:endParaRPr lang="en-AU" dirty="0"/>
          </a:p>
        </p:txBody>
      </p:sp>
    </p:spTree>
    <p:extLst>
      <p:ext uri="{BB962C8B-B14F-4D97-AF65-F5344CB8AC3E}">
        <p14:creationId xmlns:p14="http://schemas.microsoft.com/office/powerpoint/2010/main" val="1055459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Other tips to make your profile more powerful</a:t>
            </a:r>
            <a:endParaRPr lang="en-AU" dirty="0"/>
          </a:p>
        </p:txBody>
      </p:sp>
      <p:sp>
        <p:nvSpPr>
          <p:cNvPr id="3" name="Content Placeholder 2"/>
          <p:cNvSpPr>
            <a:spLocks noGrp="1"/>
          </p:cNvSpPr>
          <p:nvPr>
            <p:ph idx="1"/>
          </p:nvPr>
        </p:nvSpPr>
        <p:spPr/>
        <p:txBody>
          <a:bodyPr>
            <a:normAutofit lnSpcReduction="10000"/>
          </a:bodyPr>
          <a:lstStyle/>
          <a:p>
            <a:pPr lvl="0"/>
            <a:r>
              <a:rPr lang="en-AU" dirty="0" smtClean="0"/>
              <a:t>Tailored headline</a:t>
            </a:r>
          </a:p>
          <a:p>
            <a:pPr lvl="1"/>
            <a:r>
              <a:rPr lang="en-AU" dirty="0" smtClean="0"/>
              <a:t>Capabilities not just titles</a:t>
            </a:r>
          </a:p>
          <a:p>
            <a:pPr lvl="1"/>
            <a:r>
              <a:rPr lang="en-AU" dirty="0" smtClean="0"/>
              <a:t>Use | to separate</a:t>
            </a:r>
          </a:p>
          <a:p>
            <a:pPr lvl="1"/>
            <a:r>
              <a:rPr lang="en-AU" dirty="0" smtClean="0"/>
              <a:t>For example, mine currently is</a:t>
            </a:r>
          </a:p>
          <a:p>
            <a:pPr marL="457159" lvl="1" indent="0">
              <a:buNone/>
            </a:pPr>
            <a:r>
              <a:rPr lang="en-AU" dirty="0" smtClean="0"/>
              <a:t>	Agile </a:t>
            </a:r>
            <a:r>
              <a:rPr lang="en-AU" dirty="0"/>
              <a:t>Project Manager | Iteration Leader | Problem Solver | </a:t>
            </a:r>
            <a:r>
              <a:rPr lang="en-AU" dirty="0" smtClean="0"/>
              <a:t>	Enabling </a:t>
            </a:r>
            <a:r>
              <a:rPr lang="en-AU" dirty="0"/>
              <a:t>teams to deliver maximum business value | </a:t>
            </a:r>
            <a:r>
              <a:rPr lang="en-AU" dirty="0" smtClean="0"/>
              <a:t>Available</a:t>
            </a:r>
            <a:endParaRPr lang="en-AU" dirty="0"/>
          </a:p>
          <a:p>
            <a:pPr lvl="0"/>
            <a:r>
              <a:rPr lang="en-AU" dirty="0"/>
              <a:t>Powerful summary</a:t>
            </a:r>
          </a:p>
          <a:p>
            <a:pPr lvl="0"/>
            <a:r>
              <a:rPr lang="en-AU" dirty="0"/>
              <a:t>Call to action at end of </a:t>
            </a:r>
            <a:r>
              <a:rPr lang="en-AU" dirty="0" smtClean="0"/>
              <a:t>summary</a:t>
            </a:r>
          </a:p>
          <a:p>
            <a:pPr lvl="1"/>
            <a:r>
              <a:rPr lang="en-AU" dirty="0" smtClean="0"/>
              <a:t>including contact information</a:t>
            </a:r>
            <a:endParaRPr lang="en-AU" dirty="0"/>
          </a:p>
          <a:p>
            <a:pPr lvl="0"/>
            <a:r>
              <a:rPr lang="en-AU" dirty="0"/>
              <a:t>Links to other </a:t>
            </a:r>
            <a:r>
              <a:rPr lang="en-AU" dirty="0" smtClean="0"/>
              <a:t>media</a:t>
            </a:r>
          </a:p>
          <a:p>
            <a:pPr lvl="0"/>
            <a:r>
              <a:rPr lang="en-AU" dirty="0" smtClean="0"/>
              <a:t>Keep it simple and more personal than a resume</a:t>
            </a:r>
          </a:p>
          <a:p>
            <a:pPr lvl="0"/>
            <a:r>
              <a:rPr lang="en-AU" dirty="0" smtClean="0"/>
              <a:t>Contribute</a:t>
            </a:r>
          </a:p>
          <a:p>
            <a:pPr lvl="1"/>
            <a:r>
              <a:rPr lang="en-AU" dirty="0" smtClean="0"/>
              <a:t>Like articles so that your networks sees valuable content</a:t>
            </a:r>
          </a:p>
          <a:p>
            <a:pPr lvl="1"/>
            <a:r>
              <a:rPr lang="en-AU" dirty="0" smtClean="0"/>
              <a:t>Comment appropriately</a:t>
            </a:r>
          </a:p>
          <a:p>
            <a:pPr lvl="1"/>
            <a:r>
              <a:rPr lang="en-AU" dirty="0" smtClean="0"/>
              <a:t>Write articles that display your expertise</a:t>
            </a:r>
            <a:endParaRPr lang="en-AU" dirty="0"/>
          </a:p>
        </p:txBody>
      </p:sp>
    </p:spTree>
    <p:extLst>
      <p:ext uri="{BB962C8B-B14F-4D97-AF65-F5344CB8AC3E}">
        <p14:creationId xmlns:p14="http://schemas.microsoft.com/office/powerpoint/2010/main" val="823112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LinkedIn </a:t>
            </a:r>
            <a:r>
              <a:rPr lang="en-AU" dirty="0" smtClean="0"/>
              <a:t>Premium</a:t>
            </a:r>
            <a:endParaRPr lang="en-AU" dirty="0"/>
          </a:p>
        </p:txBody>
      </p:sp>
      <p:sp>
        <p:nvSpPr>
          <p:cNvPr id="3" name="Content Placeholder 2"/>
          <p:cNvSpPr>
            <a:spLocks noGrp="1"/>
          </p:cNvSpPr>
          <p:nvPr>
            <p:ph idx="1"/>
          </p:nvPr>
        </p:nvSpPr>
        <p:spPr/>
        <p:txBody>
          <a:bodyPr/>
          <a:lstStyle/>
          <a:p>
            <a:pPr marL="0" lvl="0" indent="0">
              <a:buNone/>
            </a:pPr>
            <a:r>
              <a:rPr lang="en-AU" dirty="0" smtClean="0"/>
              <a:t>What does LinkedIn Premium provide</a:t>
            </a:r>
          </a:p>
          <a:p>
            <a:pPr marL="0" lvl="0" indent="0">
              <a:buNone/>
            </a:pPr>
            <a:endParaRPr lang="en-AU" dirty="0" smtClean="0"/>
          </a:p>
          <a:p>
            <a:pPr lvl="0"/>
            <a:r>
              <a:rPr lang="en-AU" dirty="0" smtClean="0"/>
              <a:t>All </a:t>
            </a:r>
            <a:r>
              <a:rPr lang="en-AU" dirty="0"/>
              <a:t>your network can message you</a:t>
            </a:r>
          </a:p>
          <a:p>
            <a:pPr lvl="0"/>
            <a:r>
              <a:rPr lang="en-AU" dirty="0"/>
              <a:t>You get 5 </a:t>
            </a:r>
            <a:r>
              <a:rPr lang="en-AU" dirty="0" err="1"/>
              <a:t>inmail</a:t>
            </a:r>
            <a:r>
              <a:rPr lang="en-AU" dirty="0"/>
              <a:t> credits a </a:t>
            </a:r>
            <a:r>
              <a:rPr lang="en-AU" dirty="0" smtClean="0"/>
              <a:t>month</a:t>
            </a:r>
          </a:p>
          <a:p>
            <a:pPr lvl="1"/>
            <a:r>
              <a:rPr lang="en-AU" dirty="0"/>
              <a:t>w</a:t>
            </a:r>
            <a:r>
              <a:rPr lang="en-AU" dirty="0" smtClean="0"/>
              <a:t>ith </a:t>
            </a:r>
            <a:r>
              <a:rPr lang="en-AU" dirty="0" err="1" smtClean="0"/>
              <a:t>inmail</a:t>
            </a:r>
            <a:r>
              <a:rPr lang="en-AU" dirty="0" smtClean="0"/>
              <a:t> credit you contact ANY LinkedIn user</a:t>
            </a:r>
          </a:p>
          <a:p>
            <a:pPr lvl="1"/>
            <a:r>
              <a:rPr lang="en-AU" dirty="0" smtClean="0"/>
              <a:t>The credit will be returned if they reply</a:t>
            </a:r>
            <a:endParaRPr lang="en-AU" dirty="0"/>
          </a:p>
          <a:p>
            <a:pPr lvl="0"/>
            <a:r>
              <a:rPr lang="en-AU" dirty="0"/>
              <a:t>Full tracking of who has viewed your profile</a:t>
            </a:r>
          </a:p>
          <a:p>
            <a:pPr lvl="0"/>
            <a:r>
              <a:rPr lang="en-AU" dirty="0" smtClean="0"/>
              <a:t>Access to training via Lynda a LinkedIn company</a:t>
            </a:r>
            <a:endParaRPr lang="en-AU" dirty="0"/>
          </a:p>
          <a:p>
            <a:pPr lvl="0"/>
            <a:r>
              <a:rPr lang="en-AU" dirty="0"/>
              <a:t>Priority for job applications and </a:t>
            </a:r>
            <a:r>
              <a:rPr lang="en-AU" dirty="0" smtClean="0"/>
              <a:t>job analytics</a:t>
            </a:r>
          </a:p>
          <a:p>
            <a:pPr lvl="0"/>
            <a:endParaRPr lang="en-AU" dirty="0" smtClean="0"/>
          </a:p>
          <a:p>
            <a:pPr marL="0" lvl="0" indent="0">
              <a:buNone/>
            </a:pPr>
            <a:r>
              <a:rPr lang="en-AU" dirty="0" smtClean="0"/>
              <a:t>Cost</a:t>
            </a:r>
            <a:endParaRPr lang="en-AU" dirty="0"/>
          </a:p>
          <a:p>
            <a:r>
              <a:rPr lang="en-AU" dirty="0"/>
              <a:t>$33 AU </a:t>
            </a:r>
            <a:r>
              <a:rPr lang="en-AU" dirty="0" smtClean="0"/>
              <a:t>monthly</a:t>
            </a:r>
            <a:endParaRPr lang="en-AU" dirty="0"/>
          </a:p>
          <a:p>
            <a:r>
              <a:rPr lang="en-AU" dirty="0" smtClean="0"/>
              <a:t>$329.87 AU yearly</a:t>
            </a:r>
            <a:endParaRPr lang="en-AU" dirty="0"/>
          </a:p>
        </p:txBody>
      </p:sp>
    </p:spTree>
    <p:extLst>
      <p:ext uri="{BB962C8B-B14F-4D97-AF65-F5344CB8AC3E}">
        <p14:creationId xmlns:p14="http://schemas.microsoft.com/office/powerpoint/2010/main" val="153644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LinkedIn Little Known Feature #1</a:t>
            </a:r>
            <a:endParaRPr lang="en-AU" dirty="0"/>
          </a:p>
        </p:txBody>
      </p:sp>
      <p:sp>
        <p:nvSpPr>
          <p:cNvPr id="5" name="Content Placeholder 4"/>
          <p:cNvSpPr>
            <a:spLocks noGrp="1"/>
          </p:cNvSpPr>
          <p:nvPr>
            <p:ph idx="1"/>
          </p:nvPr>
        </p:nvSpPr>
        <p:spPr/>
        <p:txBody>
          <a:bodyPr/>
          <a:lstStyle/>
          <a:p>
            <a:pPr marL="0" indent="0">
              <a:buNone/>
            </a:pPr>
            <a:r>
              <a:rPr lang="en-AU" dirty="0" smtClean="0"/>
              <a:t>Click on the Jobs briefcase and then Update Career interests in the middle of the page, you can flag that you are open to recruiters who have LinkedIn Recruiter. Note not all recruiters have this and only one or two people per office due to the cost</a:t>
            </a:r>
          </a:p>
          <a:p>
            <a:pPr marL="0" indent="0">
              <a:buNone/>
            </a:pPr>
            <a:endParaRPr lang="en-AU" dirty="0"/>
          </a:p>
          <a:p>
            <a:pPr marL="0" indent="0">
              <a:buNone/>
            </a:pPr>
            <a:endParaRPr lang="en-AU" dirty="0"/>
          </a:p>
        </p:txBody>
      </p:sp>
      <p:pic>
        <p:nvPicPr>
          <p:cNvPr id="6" name="Picture 5"/>
          <p:cNvPicPr>
            <a:picLocks noChangeAspect="1"/>
          </p:cNvPicPr>
          <p:nvPr/>
        </p:nvPicPr>
        <p:blipFill>
          <a:blip r:embed="rId2"/>
          <a:stretch>
            <a:fillRect/>
          </a:stretch>
        </p:blipFill>
        <p:spPr>
          <a:xfrm>
            <a:off x="790575" y="3068960"/>
            <a:ext cx="7562850" cy="2324100"/>
          </a:xfrm>
          <a:prstGeom prst="rect">
            <a:avLst/>
          </a:prstGeom>
        </p:spPr>
      </p:pic>
    </p:spTree>
    <p:extLst>
      <p:ext uri="{BB962C8B-B14F-4D97-AF65-F5344CB8AC3E}">
        <p14:creationId xmlns:p14="http://schemas.microsoft.com/office/powerpoint/2010/main" val="221731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LinkedIn Little Known Feature #2</a:t>
            </a:r>
            <a:endParaRPr lang="en-AU" dirty="0"/>
          </a:p>
        </p:txBody>
      </p:sp>
      <p:sp>
        <p:nvSpPr>
          <p:cNvPr id="3" name="Content Placeholder 2"/>
          <p:cNvSpPr>
            <a:spLocks noGrp="1"/>
          </p:cNvSpPr>
          <p:nvPr>
            <p:ph idx="1"/>
          </p:nvPr>
        </p:nvSpPr>
        <p:spPr/>
        <p:txBody>
          <a:bodyPr/>
          <a:lstStyle/>
          <a:p>
            <a:pPr marL="0" indent="0">
              <a:buNone/>
            </a:pPr>
            <a:r>
              <a:rPr lang="en-AU" dirty="0" smtClean="0"/>
              <a:t>Under the Me / Privacy and Settings you able to turn off the “Viewers of this profile </a:t>
            </a:r>
            <a:r>
              <a:rPr lang="en-AU" dirty="0"/>
              <a:t>a</a:t>
            </a:r>
            <a:r>
              <a:rPr lang="en-AU" dirty="0" smtClean="0"/>
              <a:t>lso </a:t>
            </a:r>
            <a:r>
              <a:rPr lang="en-AU" dirty="0"/>
              <a:t>v</a:t>
            </a:r>
            <a:r>
              <a:rPr lang="en-AU" dirty="0" smtClean="0"/>
              <a:t>iewed” sidebar which shows other people’s profiles and “click bait” to move away from your profile</a:t>
            </a:r>
          </a:p>
          <a:p>
            <a:pPr marL="0" indent="0">
              <a:buNone/>
            </a:pPr>
            <a:endParaRPr lang="en-AU" dirty="0"/>
          </a:p>
          <a:p>
            <a:pPr marL="0" indent="0">
              <a:buNone/>
            </a:pPr>
            <a:endParaRPr lang="en-AU" dirty="0"/>
          </a:p>
        </p:txBody>
      </p:sp>
      <p:pic>
        <p:nvPicPr>
          <p:cNvPr id="4" name="Picture 3"/>
          <p:cNvPicPr>
            <a:picLocks noChangeAspect="1"/>
          </p:cNvPicPr>
          <p:nvPr/>
        </p:nvPicPr>
        <p:blipFill>
          <a:blip r:embed="rId2"/>
          <a:stretch>
            <a:fillRect/>
          </a:stretch>
        </p:blipFill>
        <p:spPr>
          <a:xfrm>
            <a:off x="457200" y="3038475"/>
            <a:ext cx="8229600" cy="781050"/>
          </a:xfrm>
          <a:prstGeom prst="rect">
            <a:avLst/>
          </a:prstGeom>
        </p:spPr>
      </p:pic>
    </p:spTree>
    <p:extLst>
      <p:ext uri="{BB962C8B-B14F-4D97-AF65-F5344CB8AC3E}">
        <p14:creationId xmlns:p14="http://schemas.microsoft.com/office/powerpoint/2010/main" val="2465692222"/>
      </p:ext>
    </p:extLst>
  </p:cSld>
  <p:clrMapOvr>
    <a:masterClrMapping/>
  </p:clrMapOvr>
</p:sld>
</file>

<file path=ppt/theme/theme1.xml><?xml version="1.0" encoding="utf-8"?>
<a:theme xmlns:a="http://schemas.openxmlformats.org/drawingml/2006/main" name="Office Theme">
  <a:themeElements>
    <a:clrScheme name="Energy-Saving">
      <a:dk1>
        <a:srgbClr val="000000"/>
      </a:dk1>
      <a:lt1>
        <a:srgbClr val="D7D7D7"/>
      </a:lt1>
      <a:dk2>
        <a:srgbClr val="000000"/>
      </a:dk2>
      <a:lt2>
        <a:srgbClr val="D7D7D7"/>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178B1C33-1571-459A-95AD-9F0F4527743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Energy and paper-saving presentation</Template>
  <TotalTime>331</TotalTime>
  <Words>675</Words>
  <Application>Microsoft Office PowerPoint</Application>
  <PresentationFormat>On-screen Show (4:3)</PresentationFormat>
  <Paragraphs>124</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LinkedIn – A Lean Coffee Presentation</vt:lpstr>
      <vt:lpstr>LinkedIn – What is it ?</vt:lpstr>
      <vt:lpstr>Six Degrees then Three Degrees of Separation</vt:lpstr>
      <vt:lpstr>Blink and you might miss it</vt:lpstr>
      <vt:lpstr>All Star Rating – get a better search ranking</vt:lpstr>
      <vt:lpstr>Other tips to make your profile more powerful</vt:lpstr>
      <vt:lpstr>LinkedIn Premium</vt:lpstr>
      <vt:lpstr>LinkedIn Little Known Feature #1</vt:lpstr>
      <vt:lpstr>LinkedIn Little Known Feature #2</vt:lpstr>
      <vt:lpstr>Other social media used by professionals</vt:lpstr>
      <vt:lpstr>Agile and LinkedIn + Social networks</vt:lpstr>
      <vt:lpstr>Acknowledgements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LinkedIn – A Lean Coffee Presentation</dc:title>
  <dc:creator>John Carey</dc:creator>
  <cp:keywords/>
  <cp:lastModifiedBy>John Carey</cp:lastModifiedBy>
  <cp:revision>13</cp:revision>
  <dcterms:created xsi:type="dcterms:W3CDTF">2017-08-08T04:56:57Z</dcterms:created>
  <dcterms:modified xsi:type="dcterms:W3CDTF">2017-08-08T10:28:45Z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TC102872799990</vt:lpwstr>
  </property>
</Properties>
</file>